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2" r:id="rId6"/>
    <p:sldId id="263" r:id="rId7"/>
    <p:sldId id="362" r:id="rId8"/>
    <p:sldId id="363" r:id="rId9"/>
    <p:sldId id="268" r:id="rId10"/>
    <p:sldId id="269" r:id="rId11"/>
    <p:sldId id="311" r:id="rId12"/>
    <p:sldId id="332" r:id="rId13"/>
    <p:sldId id="314" r:id="rId14"/>
    <p:sldId id="275" r:id="rId15"/>
    <p:sldId id="371" r:id="rId16"/>
    <p:sldId id="278" r:id="rId17"/>
    <p:sldId id="279" r:id="rId18"/>
    <p:sldId id="364" r:id="rId19"/>
    <p:sldId id="365" r:id="rId20"/>
    <p:sldId id="280" r:id="rId21"/>
    <p:sldId id="281" r:id="rId22"/>
    <p:sldId id="282" r:id="rId23"/>
    <p:sldId id="285" r:id="rId24"/>
    <p:sldId id="368" r:id="rId25"/>
    <p:sldId id="372" r:id="rId26"/>
    <p:sldId id="316" r:id="rId27"/>
    <p:sldId id="320" r:id="rId28"/>
    <p:sldId id="321" r:id="rId29"/>
    <p:sldId id="351" r:id="rId30"/>
    <p:sldId id="352" r:id="rId31"/>
    <p:sldId id="354" r:id="rId32"/>
    <p:sldId id="355" r:id="rId33"/>
    <p:sldId id="373" r:id="rId34"/>
    <p:sldId id="356" r:id="rId35"/>
    <p:sldId id="357" r:id="rId36"/>
    <p:sldId id="359" r:id="rId37"/>
    <p:sldId id="374" r:id="rId38"/>
    <p:sldId id="375" r:id="rId39"/>
    <p:sldId id="323" r:id="rId40"/>
    <p:sldId id="325" r:id="rId41"/>
    <p:sldId id="334" r:id="rId42"/>
    <p:sldId id="326" r:id="rId43"/>
    <p:sldId id="327" r:id="rId44"/>
    <p:sldId id="287" r:id="rId45"/>
    <p:sldId id="288" r:id="rId46"/>
    <p:sldId id="289" r:id="rId47"/>
    <p:sldId id="290" r:id="rId48"/>
    <p:sldId id="291" r:id="rId49"/>
    <p:sldId id="292" r:id="rId50"/>
    <p:sldId id="346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>
        <p:scale>
          <a:sx n="50" d="100"/>
          <a:sy n="50" d="100"/>
        </p:scale>
        <p:origin x="2875" y="8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103BD-AE7B-4F5B-976A-530B6FF517FC}" type="datetimeFigureOut">
              <a:rPr lang="es-AR" smtClean="0"/>
              <a:t>21/05/2019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9E558-64EB-47FC-AA04-925D52E7490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0169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0C63EFB0-9A50-48E1-A6CA-CD877DB3254B}" type="slidenum">
              <a:rPr lang="es-ES" altLang="es-AR">
                <a:latin typeface="Arial" charset="0"/>
              </a:rPr>
              <a:pPr eaLnBrk="1" hangingPunct="1"/>
              <a:t>16</a:t>
            </a:fld>
            <a:endParaRPr lang="es-ES" altLang="es-AR">
              <a:latin typeface="Arial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856"/>
            <a:ext cx="5029200" cy="4114192"/>
          </a:xfrm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3831581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C5E5329D-67F3-4FE9-BD14-CE090F1B0BB6}" type="slidenum">
              <a:rPr lang="es-ES" altLang="es-AR">
                <a:latin typeface="Arial" charset="0"/>
              </a:rPr>
              <a:pPr eaLnBrk="1" hangingPunct="1"/>
              <a:t>17</a:t>
            </a:fld>
            <a:endParaRPr lang="es-ES" altLang="es-AR">
              <a:latin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1815548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F3DA2F9B-D254-44E2-8C3E-D9369E5ED236}" type="slidenum">
              <a:rPr lang="es-ES" altLang="es-AR">
                <a:latin typeface="Arial" charset="0"/>
              </a:rPr>
              <a:pPr eaLnBrk="1" hangingPunct="1"/>
              <a:t>20</a:t>
            </a:fld>
            <a:endParaRPr lang="es-ES" altLang="es-AR">
              <a:latin typeface="Arial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76668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0D4D58C5-989A-4F44-BD36-348D92AF6165}" type="slidenum">
              <a:rPr lang="es-ES" altLang="es-AR">
                <a:latin typeface="Arial" charset="0"/>
              </a:rPr>
              <a:pPr eaLnBrk="1" hangingPunct="1"/>
              <a:t>22</a:t>
            </a:fld>
            <a:endParaRPr lang="es-ES" altLang="es-AR">
              <a:latin typeface="Arial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4176542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6B4F08A7-6ADD-470E-B8E7-62600F2A2A80}" type="slidenum">
              <a:rPr lang="es-ES" altLang="es-AR">
                <a:latin typeface="Arial" charset="0"/>
              </a:rPr>
              <a:pPr eaLnBrk="1" hangingPunct="1"/>
              <a:t>23</a:t>
            </a:fld>
            <a:endParaRPr lang="es-ES" altLang="es-AR">
              <a:latin typeface="Arial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4004158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8D7DEBF-2DE8-469A-B164-5F5C4C38E9F4}" type="slidenum">
              <a:rPr lang="es-ES" altLang="es-AR">
                <a:latin typeface="Arial" charset="0"/>
              </a:rPr>
              <a:pPr eaLnBrk="1" hangingPunct="1"/>
              <a:t>24</a:t>
            </a:fld>
            <a:endParaRPr lang="es-ES" altLang="es-AR"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596352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2D77754-A846-47C3-A25C-ADA1F05A4648}" type="slidenum">
              <a:rPr lang="es-ES" altLang="es-AR">
                <a:latin typeface="Arial" charset="0"/>
              </a:rPr>
              <a:pPr eaLnBrk="1" hangingPunct="1"/>
              <a:t>27</a:t>
            </a:fld>
            <a:endParaRPr lang="es-ES" altLang="es-AR">
              <a:latin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3177873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9CD341DB-9CD0-47E1-B89D-89DAEE92530B}" type="slidenum">
              <a:rPr lang="es-ES" altLang="es-AR">
                <a:latin typeface="Arial" charset="0"/>
              </a:rPr>
              <a:pPr eaLnBrk="1" hangingPunct="1"/>
              <a:t>28</a:t>
            </a:fld>
            <a:endParaRPr lang="es-ES" altLang="es-AR">
              <a:latin typeface="Arial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3273460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37D3102-AD23-4BFF-87AE-61567A0BE8E3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B19053D-4B37-4D7B-8ABF-990319F02EE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5725-E820-4B2A-A81C-15E6A453397F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DB90A-5AB2-4BF4-8147-F4CADCC03FE3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ECF7D-CB0D-4FDB-902B-9E5CD56B2F3F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5614-9033-4786-9235-17DD4EEE6651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D299-E27D-455F-9667-E019E6CEA2DD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A9CB-1752-48C5-8105-E376DCE212C0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01F1C62-8F5A-4581-84EA-8C88B3391AE6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5A98DDE-8CD0-4E97-98D0-8F413940748F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ABC42-E576-4B96-A2BC-C9DCC9DAE463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B64A-A574-4632-8FB6-30501D3E1ACB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A478B-B873-4577-A6E4-9081D0FC66D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821730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09EB-8A8B-4E57-8E5A-869B6AA3020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43045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2388D-B143-4FBC-87A3-303C99B7AC8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705898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1D4F7-F805-426B-B157-6D0ABF24467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687026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D56D0-FB55-4C14-A48F-378EB82C8454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266225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A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9C38C-F31E-430C-A982-488378BF4FA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1931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9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4BB6B48-E8B6-492E-B5F2-B7A73A7469AD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B19053D-4B37-4D7B-8ABF-990319F02EE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said.dk/galleri/cat_cong_marner.jpg" TargetMode="External"/><Relationship Id="rId13" Type="http://schemas.microsoft.com/office/2007/relationships/hdphoto" Target="../media/hdphoto4.wdp"/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12" Type="http://schemas.openxmlformats.org/officeDocument/2006/relationships/image" Target="../media/image8.jpeg"/><Relationship Id="rId2" Type="http://schemas.openxmlformats.org/officeDocument/2006/relationships/hyperlink" Target="http://www.altavista.com/r?ck_sm=396b6495&amp;mmid=297070183&amp;ci=&amp;rpos=780&amp;ref=100090096&amp;r=http://ftp.uic.edu/com/eye/education/PedOphthalmologist/Strabismus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hyperlink" Target="http://www.mrcophth.com/retinacases/toxoplasmosis1.jpg" TargetMode="External"/><Relationship Id="rId5" Type="http://schemas.openxmlformats.org/officeDocument/2006/relationships/hyperlink" Target="http://www.eyetec.net/group2/images/atrophy.jpg" TargetMode="External"/><Relationship Id="rId15" Type="http://schemas.microsoft.com/office/2007/relationships/hdphoto" Target="../media/hdphoto5.wdp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jpeg"/><Relationship Id="rId1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ghtbac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3.xml"/><Relationship Id="rId7" Type="http://schemas.microsoft.com/office/2007/relationships/hdphoto" Target="../media/hdphoto8.wdp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11" Type="http://schemas.openxmlformats.org/officeDocument/2006/relationships/image" Target="../media/image14.emf"/><Relationship Id="rId5" Type="http://schemas.microsoft.com/office/2007/relationships/hdphoto" Target="../media/hdphoto7.wdp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5.jpeg"/><Relationship Id="rId9" Type="http://schemas.microsoft.com/office/2007/relationships/hdphoto" Target="../media/hdphoto9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1.jpeg"/><Relationship Id="rId7" Type="http://schemas.openxmlformats.org/officeDocument/2006/relationships/hyperlink" Target="http://www.xray2000.f9.co.uk/ibase3/forearm/forearm_syphilis_ap_lat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2.wdp"/><Relationship Id="rId5" Type="http://schemas.openxmlformats.org/officeDocument/2006/relationships/image" Target="../media/image22.jpeg"/><Relationship Id="rId4" Type="http://schemas.microsoft.com/office/2007/relationships/hdphoto" Target="../media/hdphoto11.wdp"/><Relationship Id="rId9" Type="http://schemas.microsoft.com/office/2007/relationships/hdphoto" Target="../media/hdphoto1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pcweb.com/documents/news&amp;views/fall_2001/images/chagas.gi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4.wdp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Relationship Id="rId5" Type="http://schemas.microsoft.com/office/2007/relationships/hdphoto" Target="../media/hdphoto18.wdp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oleObject" Target="../embeddings/oleObject2.bin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6" Type="http://schemas.microsoft.com/office/2007/relationships/hdphoto" Target="../media/hdphoto19.wdp"/><Relationship Id="rId5" Type="http://schemas.openxmlformats.org/officeDocument/2006/relationships/image" Target="../media/image34.jpeg"/><Relationship Id="rId4" Type="http://schemas.openxmlformats.org/officeDocument/2006/relationships/image" Target="../media/image33.wmf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Relationship Id="rId5" Type="http://schemas.microsoft.com/office/2007/relationships/hdphoto" Target="../media/hdphoto22.wdp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content.nejm.org/content/vol349/issue7/images/large/13f2.jpeg" TargetMode="External"/><Relationship Id="rId1" Type="http://schemas.openxmlformats.org/officeDocument/2006/relationships/slideLayout" Target="../slideLayouts/slideLayout4.xml"/><Relationship Id="rId5" Type="http://schemas.microsoft.com/office/2007/relationships/hdphoto" Target="../media/hdphoto23.wdp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A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STORCHS</a:t>
            </a:r>
            <a:br>
              <a:rPr lang="es-A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es-AR" sz="4400" dirty="0"/>
          </a:p>
        </p:txBody>
      </p:sp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2267744" y="4581128"/>
            <a:ext cx="4536504" cy="917848"/>
          </a:xfrm>
        </p:spPr>
        <p:txBody>
          <a:bodyPr>
            <a:normAutofit lnSpcReduction="10000"/>
          </a:bodyPr>
          <a:lstStyle/>
          <a:p>
            <a:r>
              <a:rPr lang="es-A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CATEDRA DE ENFERMEDADES INFECCIOSAS</a:t>
            </a:r>
            <a:r>
              <a:rPr lang="es-AR" dirty="0" smtClean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476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755576" y="548680"/>
            <a:ext cx="7920880" cy="56886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sz="3200" b="1" dirty="0" smtClean="0">
                <a:solidFill>
                  <a:schemeClr val="tx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ACTUALMENTE SE LLAMAN: </a:t>
            </a:r>
          </a:p>
          <a:p>
            <a:pPr marL="0" indent="0" algn="just">
              <a:buNone/>
            </a:pPr>
            <a:r>
              <a:rPr lang="es-A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Infecciones perinatales</a:t>
            </a:r>
            <a:r>
              <a:rPr 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transmitidas de la madre al hijo durante el embarazo, parto o los primeros días del puerperio. 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s-ES_tradnl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70-80% de las madres son asintomáticas</a:t>
            </a:r>
            <a:r>
              <a:rPr lang="es-ES_tradnl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s-ES_tradnl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50-70% de los RN expuestos infectados nacen asintomáticos</a:t>
            </a:r>
            <a:r>
              <a:rPr lang="es-ES_tradnl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ctr">
              <a:buFont typeface="Wingdings" pitchFamily="2" charset="2"/>
              <a:buChar char="q"/>
            </a:pPr>
            <a:r>
              <a:rPr lang="es-AR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pasaje de los agentes infecciosos es &gt; en los últimos meses del embarazo.</a:t>
            </a:r>
          </a:p>
          <a:p>
            <a:pPr algn="ctr">
              <a:buFont typeface="Wingdings" panose="05000000000000000000" pitchFamily="2" charset="2"/>
              <a:buChar char="q"/>
            </a:pPr>
            <a:endParaRPr lang="es-ES_tradnl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>
              <a:buFont typeface="Wingdings" panose="05000000000000000000" pitchFamily="2" charset="2"/>
              <a:buChar char="q"/>
            </a:pPr>
            <a:endParaRPr lang="es-ES_tradnl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es-A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481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15616" y="764704"/>
            <a:ext cx="1937325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AR" sz="3600" b="1" dirty="0">
                <a:ln/>
                <a:solidFill>
                  <a:srgbClr val="FFFF00"/>
                </a:solidFill>
              </a:rPr>
              <a:t>STORCHS</a:t>
            </a:r>
            <a:endParaRPr lang="es-AR" sz="3600" dirty="0">
              <a:solidFill>
                <a:srgbClr val="FFFF00"/>
              </a:solidFill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755576" y="2852935"/>
            <a:ext cx="3419856" cy="161582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Virus</a:t>
            </a:r>
          </a:p>
          <a:p>
            <a:pPr>
              <a:spcBef>
                <a:spcPct val="50000"/>
              </a:spcBef>
              <a:defRPr/>
            </a:pPr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 Bacterias</a:t>
            </a:r>
          </a:p>
          <a:p>
            <a:pPr>
              <a:spcBef>
                <a:spcPct val="50000"/>
              </a:spcBef>
              <a:defRPr/>
            </a:pPr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Parásitos</a:t>
            </a:r>
          </a:p>
          <a:p>
            <a:pPr marL="68580" indent="0">
              <a:spcBef>
                <a:spcPct val="50000"/>
              </a:spcBef>
              <a:buFont typeface="Wingdings" pitchFamily="2" charset="2"/>
              <a:buNone/>
              <a:defRPr/>
            </a:pPr>
            <a:endParaRPr lang="es-ES_tradnl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4509155" y="1257114"/>
            <a:ext cx="3600400" cy="493058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Rubeola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Citomegalovirus</a:t>
            </a:r>
            <a:endParaRPr lang="es-ES_tradn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Herpes virus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HIV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Hepatitis B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ZIKA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Toxoplasmosis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Chagas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Sífilis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Estreptococo grupo B</a:t>
            </a: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55000"/>
              </a:lnSpc>
              <a:spcBef>
                <a:spcPct val="50000"/>
              </a:spcBef>
              <a:defRPr/>
            </a:pPr>
            <a:endParaRPr lang="es-ES_tradn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755576" y="2852936"/>
            <a:ext cx="3419856" cy="173893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s-ES_tradnl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Virus</a:t>
            </a:r>
          </a:p>
          <a:p>
            <a:pPr>
              <a:spcBef>
                <a:spcPct val="50000"/>
              </a:spcBef>
              <a:defRPr/>
            </a:pPr>
            <a:r>
              <a:rPr lang="es-ES_tradnl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 Bacterias</a:t>
            </a:r>
          </a:p>
          <a:p>
            <a:pPr>
              <a:spcBef>
                <a:spcPct val="50000"/>
              </a:spcBef>
              <a:defRPr/>
            </a:pPr>
            <a:r>
              <a:rPr lang="es-ES_tradnl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</a:rPr>
              <a:t>Parásitos</a:t>
            </a:r>
          </a:p>
          <a:p>
            <a:pPr marL="68580" indent="0">
              <a:spcBef>
                <a:spcPct val="50000"/>
              </a:spcBef>
              <a:buFont typeface="Wingdings" pitchFamily="2" charset="2"/>
              <a:buNone/>
              <a:defRPr/>
            </a:pPr>
            <a:endParaRPr lang="es-ES_tradnl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69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755576" y="620688"/>
            <a:ext cx="7632848" cy="56886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Algunos </a:t>
            </a:r>
            <a:r>
              <a:rPr lang="es-A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agentes sólo se transmiten en la fase aguda (toxoplasmosis, rubeola</a:t>
            </a:r>
            <a:r>
              <a:rPr lang="es-A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Otros </a:t>
            </a:r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en la fase crónica (Chagas, Hepatitis B, </a:t>
            </a:r>
            <a:r>
              <a:rPr lang="es-A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 algn="ctr" fontAlgn="auto">
              <a:spcBef>
                <a:spcPct val="45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q"/>
              <a:tabLst>
                <a:tab pos="4381500" algn="l"/>
              </a:tabLst>
              <a:defRPr/>
            </a:pPr>
            <a:r>
              <a:rPr lang="es-ES_tradn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Afectan un número pequeño de RN </a:t>
            </a:r>
            <a:endParaRPr lang="es-ES_tradnl" sz="28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Bef>
                <a:spcPct val="45000"/>
              </a:spcBef>
              <a:spcAft>
                <a:spcPts val="0"/>
              </a:spcAft>
              <a:buClr>
                <a:schemeClr val="accent1"/>
              </a:buClr>
              <a:buNone/>
              <a:tabLst>
                <a:tab pos="4381500" algn="l"/>
              </a:tabLst>
              <a:defRPr/>
            </a:pPr>
            <a:r>
              <a:rPr lang="es-ES_tradnl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_tradn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0.5 al 1%).</a:t>
            </a:r>
          </a:p>
          <a:p>
            <a:pPr marL="285750" indent="-285750" algn="ctr" fontAlgn="auto">
              <a:spcBef>
                <a:spcPct val="45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q"/>
              <a:tabLst>
                <a:tab pos="4381500" algn="l"/>
              </a:tabLst>
              <a:defRPr/>
            </a:pPr>
            <a:r>
              <a:rPr lang="es-ES_tradn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Pueden producir daño severo de por vida.</a:t>
            </a:r>
          </a:p>
          <a:p>
            <a:pPr marL="285750" indent="-285750" algn="ctr" fontAlgn="auto">
              <a:spcBef>
                <a:spcPct val="45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q"/>
              <a:tabLst>
                <a:tab pos="4381500" algn="l"/>
              </a:tabLst>
              <a:defRPr/>
            </a:pPr>
            <a:r>
              <a:rPr lang="es-ES_tradn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diagnóstico oportuno mejora el pronóstico y puede prevenir la infección neonatal.</a:t>
            </a:r>
          </a:p>
          <a:p>
            <a:pPr marL="457200" indent="-457200" algn="just">
              <a:spcBef>
                <a:spcPts val="0"/>
              </a:spcBef>
              <a:buClrTx/>
              <a:buSzTx/>
              <a:buFont typeface="Wingdings" panose="05000000000000000000" pitchFamily="2" charset="2"/>
              <a:buChar char="q"/>
            </a:pPr>
            <a:endParaRPr lang="es-A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spcBef>
                <a:spcPts val="0"/>
              </a:spcBef>
              <a:buClrTx/>
              <a:buSzTx/>
              <a:buFont typeface="Wingdings" panose="05000000000000000000" pitchFamily="2" charset="2"/>
              <a:buChar char="q"/>
            </a:pPr>
            <a:endParaRPr lang="es-AR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spcBef>
                <a:spcPct val="45000"/>
              </a:spcBef>
              <a:buFont typeface="Wingdings" panose="05000000000000000000" pitchFamily="2" charset="2"/>
              <a:buChar char="q"/>
              <a:tabLst>
                <a:tab pos="4381500" algn="l"/>
              </a:tabLst>
              <a:defRPr/>
            </a:pPr>
            <a:endParaRPr lang="es-ES_tradnl" sz="31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spcBef>
                <a:spcPct val="45000"/>
              </a:spcBef>
              <a:buFont typeface="Wingdings 2"/>
              <a:buNone/>
              <a:tabLst>
                <a:tab pos="4381500" algn="l"/>
              </a:tabLst>
              <a:defRPr/>
            </a:pPr>
            <a:endParaRPr lang="es-ES_tradnl" sz="31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spcBef>
                <a:spcPct val="45000"/>
              </a:spcBef>
              <a:buNone/>
              <a:tabLst>
                <a:tab pos="4381500" algn="l"/>
              </a:tabLst>
              <a:defRPr/>
            </a:pPr>
            <a:endParaRPr lang="es-ES_tradnl" sz="31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285750" indent="-285750" algn="ctr">
              <a:spcBef>
                <a:spcPct val="45000"/>
              </a:spcBef>
              <a:buFont typeface="Wingdings" pitchFamily="2" charset="2"/>
              <a:buChar char="q"/>
              <a:tabLst>
                <a:tab pos="4381500" algn="l"/>
              </a:tabLst>
              <a:defRPr/>
            </a:pPr>
            <a:endParaRPr lang="es-ES_tradnl" sz="31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684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692696"/>
            <a:ext cx="8820472" cy="1224136"/>
          </a:xfrm>
          <a:solidFill>
            <a:schemeClr val="accent4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signos nos hace sospechar?</a:t>
            </a:r>
            <a:endParaRPr lang="es-A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916832"/>
            <a:ext cx="8496944" cy="44644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" indent="0">
              <a:buNone/>
            </a:pPr>
            <a:endParaRPr lang="es-AR" dirty="0"/>
          </a:p>
          <a:p>
            <a:pPr algn="ctr"/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Retardo del crecimiento 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intrauterino. 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Hidrocefalia y 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microcefalia. 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Alteraciones oculares: catarata 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corioretinitis</a:t>
            </a:r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Calcificaciones 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cerebrales. 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Púrpura o 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petequias. 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Hepatoesplenomegalia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Alteraciones </a:t>
            </a:r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neurológicas. 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5322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67744" y="188640"/>
            <a:ext cx="4104456" cy="79208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A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Toxoplasmosis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980728"/>
            <a:ext cx="8748464" cy="5544616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Zoonosis causada 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un </a:t>
            </a:r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protozoo el </a:t>
            </a:r>
            <a:r>
              <a:rPr lang="es-AR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Toxoplasma </a:t>
            </a:r>
            <a:r>
              <a:rPr lang="es-AR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gondii</a:t>
            </a:r>
            <a:r>
              <a:rPr lang="es-A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infección se adquiere principalmente por </a:t>
            </a:r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alimentos 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cursa </a:t>
            </a:r>
            <a:r>
              <a:rPr lang="es-AR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gralmente</a:t>
            </a:r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forma </a:t>
            </a:r>
            <a:r>
              <a:rPr lang="es-A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asintomática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AR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toxoplasmosis congénita </a:t>
            </a:r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ocurre 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cuando la mujer </a:t>
            </a:r>
            <a:r>
              <a:rPr lang="es-A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infecta durante el embarazo 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transmite </a:t>
            </a:r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parásito al feto por </a:t>
            </a:r>
            <a:r>
              <a:rPr lang="es-A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vía placentaria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El pasaje se incrementa con el avance de la gestación.</a:t>
            </a:r>
          </a:p>
          <a:p>
            <a:pPr algn="just"/>
            <a:r>
              <a:rPr lang="es-A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tamizaje </a:t>
            </a:r>
            <a:r>
              <a:rPr lang="es-A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serológico realizado durante el embarazo, permite establecer el diagnóstico. </a:t>
            </a:r>
            <a:endParaRPr lang="es-A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 durante la gestación disminuye la morbilidad fetal y la aparición de secuelas </a:t>
            </a:r>
            <a:r>
              <a:rPr lang="es-A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distancia en el niño. </a:t>
            </a:r>
          </a:p>
        </p:txBody>
      </p:sp>
    </p:spTree>
    <p:extLst>
      <p:ext uri="{BB962C8B-B14F-4D97-AF65-F5344CB8AC3E}">
        <p14:creationId xmlns:p14="http://schemas.microsoft.com/office/powerpoint/2010/main" val="36169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36815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Toxoplasmosis </a:t>
            </a:r>
            <a:r>
              <a:rPr lang="es-A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aguda durante el embarazo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425598"/>
              </p:ext>
            </p:extLst>
          </p:nvPr>
        </p:nvGraphicFramePr>
        <p:xfrm>
          <a:off x="611560" y="1844824"/>
          <a:ext cx="8064894" cy="482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298"/>
                <a:gridCol w="2688298"/>
                <a:gridCol w="2688298"/>
              </a:tblGrid>
              <a:tr h="1206134"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</a:t>
                      </a:r>
                      <a:endParaRPr lang="es-AR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precoz </a:t>
                      </a:r>
                      <a:endParaRPr lang="es-AR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tardía</a:t>
                      </a:r>
                      <a:endParaRPr lang="es-AR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206134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1º trimestre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206134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2º trimestre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30 %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10 %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206134"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3º trimestre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75%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0 %</a:t>
                      </a:r>
                      <a:endParaRPr lang="es-A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4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711975" y="4540138"/>
            <a:ext cx="1582480" cy="539803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6477000" y="3939852"/>
            <a:ext cx="1979171" cy="609600"/>
          </a:xfrm>
          <a:prstGeom prst="rect">
            <a:avLst/>
          </a:prstGeom>
          <a:ln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6902449" y="2976082"/>
            <a:ext cx="1536700" cy="566309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76993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400" b="1" dirty="0"/>
              <a:t>Paciente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400" b="1" dirty="0"/>
              <a:t>susceptible</a:t>
            </a: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7008018" y="2135485"/>
            <a:ext cx="1325563" cy="30777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76993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Negativo</a:t>
            </a:r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6488277" y="4001619"/>
            <a:ext cx="1962149" cy="4985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76993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200" b="1"/>
              <a:t>Recomendaciones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200" b="1"/>
              <a:t>higiénico-dietéticas</a:t>
            </a:r>
            <a:endParaRPr lang="es-ES_tradnl" altLang="es-AR" sz="1200"/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6090825" y="4936576"/>
            <a:ext cx="2282973" cy="941796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defTabSz="76993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200" b="1" dirty="0">
                <a:latin typeface="+mj-lt"/>
              </a:rPr>
              <a:t>Control</a:t>
            </a:r>
            <a:r>
              <a:rPr lang="es-ES_tradnl" altLang="es-AR" sz="1200" b="1" dirty="0"/>
              <a:t> serológico (</a:t>
            </a:r>
            <a:r>
              <a:rPr lang="es-ES_tradnl" altLang="es-AR" sz="1200" b="1" dirty="0" err="1"/>
              <a:t>IgG</a:t>
            </a:r>
            <a:r>
              <a:rPr lang="es-ES_tradnl" altLang="es-AR" sz="1200" b="1" dirty="0"/>
              <a:t>)</a:t>
            </a:r>
          </a:p>
          <a:p>
            <a:pPr eaLnBrk="1" hangingPunct="1"/>
            <a:r>
              <a:rPr lang="es-ES_tradnl" altLang="es-AR" sz="1200" dirty="0"/>
              <a:t> </a:t>
            </a:r>
            <a:r>
              <a:rPr lang="es-ES_tradnl" altLang="es-AR" sz="1200" b="1" dirty="0"/>
              <a:t>&lt;12 semanas EG.</a:t>
            </a:r>
          </a:p>
          <a:p>
            <a:pPr eaLnBrk="1" hangingPunct="1"/>
            <a:r>
              <a:rPr lang="es-ES_tradnl" altLang="es-AR" sz="1200" b="1" dirty="0"/>
              <a:t> 20-22 semanas EG.</a:t>
            </a:r>
          </a:p>
          <a:p>
            <a:pPr eaLnBrk="1" hangingPunct="1"/>
            <a:r>
              <a:rPr lang="es-ES_tradnl" altLang="es-AR" sz="1200" b="1" dirty="0"/>
              <a:t> Cercano al parto.</a:t>
            </a:r>
          </a:p>
        </p:txBody>
      </p:sp>
      <p:sp>
        <p:nvSpPr>
          <p:cNvPr id="90124" name="Line 12"/>
          <p:cNvSpPr>
            <a:spLocks noChangeShapeType="1"/>
          </p:cNvSpPr>
          <p:nvPr/>
        </p:nvSpPr>
        <p:spPr bwMode="auto">
          <a:xfrm>
            <a:off x="7606031" y="1362472"/>
            <a:ext cx="1588" cy="74295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90125" name="Line 13"/>
          <p:cNvSpPr>
            <a:spLocks noChangeShapeType="1"/>
          </p:cNvSpPr>
          <p:nvPr/>
        </p:nvSpPr>
        <p:spPr bwMode="auto">
          <a:xfrm>
            <a:off x="7637249" y="2443262"/>
            <a:ext cx="0" cy="4572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90126" name="Line 14"/>
          <p:cNvSpPr>
            <a:spLocks noChangeShapeType="1"/>
          </p:cNvSpPr>
          <p:nvPr/>
        </p:nvSpPr>
        <p:spPr bwMode="auto">
          <a:xfrm>
            <a:off x="7672019" y="3626296"/>
            <a:ext cx="1588" cy="409575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90127" name="Line 15"/>
          <p:cNvSpPr>
            <a:spLocks noChangeShapeType="1"/>
          </p:cNvSpPr>
          <p:nvPr/>
        </p:nvSpPr>
        <p:spPr bwMode="auto">
          <a:xfrm>
            <a:off x="7603331" y="4596341"/>
            <a:ext cx="1588" cy="333375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719888" name="Rectangle 16"/>
          <p:cNvSpPr>
            <a:spLocks noChangeArrowheads="1"/>
          </p:cNvSpPr>
          <p:nvPr/>
        </p:nvSpPr>
        <p:spPr bwMode="auto">
          <a:xfrm>
            <a:off x="640633" y="4526970"/>
            <a:ext cx="1661320" cy="5663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769938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buFont typeface="Wingdings" pitchFamily="2" charset="2"/>
              <a:buNone/>
              <a:defRPr/>
            </a:pPr>
            <a:r>
              <a:rPr lang="es-ES_tradnl" altLang="es-AR" sz="14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Toxoplasmosis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s-ES_tradnl" altLang="es-AR" sz="14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pasada</a:t>
            </a:r>
          </a:p>
        </p:txBody>
      </p:sp>
      <p:sp>
        <p:nvSpPr>
          <p:cNvPr id="90129" name="Line 17"/>
          <p:cNvSpPr>
            <a:spLocks noChangeShapeType="1"/>
          </p:cNvSpPr>
          <p:nvPr/>
        </p:nvSpPr>
        <p:spPr bwMode="auto">
          <a:xfrm>
            <a:off x="2092325" y="1301594"/>
            <a:ext cx="5527675" cy="20637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90130" name="Rectangle 18"/>
          <p:cNvSpPr>
            <a:spLocks noChangeArrowheads="1"/>
          </p:cNvSpPr>
          <p:nvPr/>
        </p:nvSpPr>
        <p:spPr bwMode="auto">
          <a:xfrm>
            <a:off x="1483731" y="1974856"/>
            <a:ext cx="1208087" cy="33855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defTabSz="76993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6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Positivo</a:t>
            </a:r>
          </a:p>
        </p:txBody>
      </p:sp>
      <p:sp>
        <p:nvSpPr>
          <p:cNvPr id="90131" name="Line 19"/>
          <p:cNvSpPr>
            <a:spLocks noChangeShapeType="1"/>
          </p:cNvSpPr>
          <p:nvPr/>
        </p:nvSpPr>
        <p:spPr bwMode="auto">
          <a:xfrm>
            <a:off x="2087775" y="1301594"/>
            <a:ext cx="4550" cy="620059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s-AR"/>
          </a:p>
        </p:txBody>
      </p:sp>
      <p:sp>
        <p:nvSpPr>
          <p:cNvPr id="90132" name="Line 20"/>
          <p:cNvSpPr>
            <a:spLocks noChangeShapeType="1"/>
          </p:cNvSpPr>
          <p:nvPr/>
        </p:nvSpPr>
        <p:spPr bwMode="auto">
          <a:xfrm>
            <a:off x="1296606" y="2976082"/>
            <a:ext cx="0" cy="6096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90133" name="Line 21"/>
          <p:cNvSpPr>
            <a:spLocks noChangeShapeType="1"/>
          </p:cNvSpPr>
          <p:nvPr/>
        </p:nvSpPr>
        <p:spPr bwMode="auto">
          <a:xfrm>
            <a:off x="2078675" y="2382984"/>
            <a:ext cx="0" cy="4572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719894" name="Rectangle 22"/>
          <p:cNvSpPr>
            <a:spLocks noChangeArrowheads="1"/>
          </p:cNvSpPr>
          <p:nvPr/>
        </p:nvSpPr>
        <p:spPr bwMode="auto">
          <a:xfrm>
            <a:off x="731911" y="3639971"/>
            <a:ext cx="1381125" cy="346075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769938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buFont typeface="Wingdings" pitchFamily="2" charset="2"/>
              <a:buNone/>
              <a:defRPr/>
            </a:pPr>
            <a:r>
              <a:rPr lang="es-ES_tradnl" altLang="es-AR" sz="1600" b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Negativa</a:t>
            </a:r>
          </a:p>
        </p:txBody>
      </p:sp>
      <p:sp>
        <p:nvSpPr>
          <p:cNvPr id="90135" name="Rectangle 23"/>
          <p:cNvSpPr>
            <a:spLocks noChangeArrowheads="1"/>
          </p:cNvSpPr>
          <p:nvPr/>
        </p:nvSpPr>
        <p:spPr bwMode="auto">
          <a:xfrm>
            <a:off x="2723825" y="3488323"/>
            <a:ext cx="1295400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76993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Positiva</a:t>
            </a:r>
          </a:p>
        </p:txBody>
      </p:sp>
      <p:sp>
        <p:nvSpPr>
          <p:cNvPr id="719896" name="Rectangle 24"/>
          <p:cNvSpPr>
            <a:spLocks noChangeArrowheads="1"/>
          </p:cNvSpPr>
          <p:nvPr/>
        </p:nvSpPr>
        <p:spPr bwMode="auto">
          <a:xfrm>
            <a:off x="2393231" y="4318497"/>
            <a:ext cx="2514600" cy="584775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769938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buFont typeface="Wingdings" pitchFamily="2" charset="2"/>
              <a:buNone/>
              <a:defRPr/>
            </a:pPr>
            <a:r>
              <a:rPr lang="es-ES_tradnl" altLang="es-AR" sz="1600" b="1" dirty="0" smtClean="0">
                <a:solidFill>
                  <a:schemeClr val="bg1"/>
                </a:solidFill>
                <a:latin typeface="+mn-lt"/>
              </a:rPr>
              <a:t>Derivación a laboratorios especializados,</a:t>
            </a:r>
            <a:endParaRPr lang="es-ES_tradnl" altLang="es-AR" sz="16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19897" name="Rectangle 25"/>
          <p:cNvSpPr>
            <a:spLocks noChangeArrowheads="1"/>
          </p:cNvSpPr>
          <p:nvPr/>
        </p:nvSpPr>
        <p:spPr bwMode="auto">
          <a:xfrm>
            <a:off x="1835696" y="5367882"/>
            <a:ext cx="3979863" cy="892552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769938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s-ES_tradnl" altLang="es-AR" sz="1600" dirty="0" smtClean="0"/>
              <a:t> </a:t>
            </a:r>
            <a:r>
              <a:rPr lang="es-ES_tradnl" altLang="es-AR" sz="1400" b="1" dirty="0" err="1" smtClean="0"/>
              <a:t>IgG</a:t>
            </a:r>
            <a:r>
              <a:rPr lang="es-ES_tradnl" altLang="es-AR" sz="1400" b="1" dirty="0" smtClean="0"/>
              <a:t> pareada con 3 sem de intervalo</a:t>
            </a:r>
          </a:p>
          <a:p>
            <a:pPr>
              <a:defRPr/>
            </a:pPr>
            <a:r>
              <a:rPr lang="es-ES_tradnl" altLang="es-AR" sz="1400" b="1" dirty="0" smtClean="0"/>
              <a:t> </a:t>
            </a:r>
            <a:r>
              <a:rPr lang="es-ES_tradnl" altLang="es-AR" sz="1400" b="1" dirty="0" err="1" smtClean="0"/>
              <a:t>IgM</a:t>
            </a:r>
            <a:r>
              <a:rPr lang="es-ES_tradnl" altLang="es-AR" sz="1400" b="1" dirty="0" smtClean="0"/>
              <a:t>, </a:t>
            </a:r>
            <a:r>
              <a:rPr lang="es-ES_tradnl" altLang="es-AR" sz="1400" b="1" dirty="0" err="1" smtClean="0"/>
              <a:t>IgA</a:t>
            </a:r>
            <a:r>
              <a:rPr lang="es-ES_tradnl" altLang="es-AR" sz="1400" b="1" dirty="0" smtClean="0"/>
              <a:t>, IgE (ISAGA, ELISA)</a:t>
            </a:r>
          </a:p>
          <a:p>
            <a:pPr>
              <a:defRPr/>
            </a:pPr>
            <a:r>
              <a:rPr lang="es-ES_tradnl" altLang="es-AR" sz="1400" b="1" dirty="0" smtClean="0"/>
              <a:t> </a:t>
            </a:r>
            <a:r>
              <a:rPr lang="es-ES_tradnl" altLang="es-AR" sz="1600" b="1" dirty="0" smtClean="0"/>
              <a:t>Test</a:t>
            </a:r>
            <a:r>
              <a:rPr lang="es-ES_tradnl" altLang="es-AR" sz="1400" b="1" dirty="0" smtClean="0"/>
              <a:t> de avidez</a:t>
            </a:r>
          </a:p>
        </p:txBody>
      </p:sp>
      <p:sp>
        <p:nvSpPr>
          <p:cNvPr id="90138" name="Line 26"/>
          <p:cNvSpPr>
            <a:spLocks noChangeShapeType="1"/>
          </p:cNvSpPr>
          <p:nvPr/>
        </p:nvSpPr>
        <p:spPr bwMode="auto">
          <a:xfrm flipH="1">
            <a:off x="3269797" y="3009999"/>
            <a:ext cx="10863" cy="503328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s-AR"/>
          </a:p>
        </p:txBody>
      </p:sp>
      <p:sp>
        <p:nvSpPr>
          <p:cNvPr id="90139" name="Line 27"/>
          <p:cNvSpPr>
            <a:spLocks noChangeShapeType="1"/>
          </p:cNvSpPr>
          <p:nvPr/>
        </p:nvSpPr>
        <p:spPr bwMode="auto">
          <a:xfrm flipH="1">
            <a:off x="1327453" y="4012552"/>
            <a:ext cx="4763" cy="530225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90140" name="Line 28"/>
          <p:cNvSpPr>
            <a:spLocks noChangeShapeType="1"/>
          </p:cNvSpPr>
          <p:nvPr/>
        </p:nvSpPr>
        <p:spPr bwMode="auto">
          <a:xfrm>
            <a:off x="3371525" y="3939852"/>
            <a:ext cx="0" cy="3810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90141" name="Line 29"/>
          <p:cNvSpPr>
            <a:spLocks noChangeShapeType="1"/>
          </p:cNvSpPr>
          <p:nvPr/>
        </p:nvSpPr>
        <p:spPr bwMode="auto">
          <a:xfrm flipH="1">
            <a:off x="3371525" y="4950428"/>
            <a:ext cx="0" cy="285702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s-AR"/>
          </a:p>
        </p:txBody>
      </p:sp>
      <p:sp>
        <p:nvSpPr>
          <p:cNvPr id="90146" name="Rectangle 34"/>
          <p:cNvSpPr>
            <a:spLocks noGrp="1" noChangeArrowheads="1"/>
          </p:cNvSpPr>
          <p:nvPr>
            <p:ph type="title"/>
          </p:nvPr>
        </p:nvSpPr>
        <p:spPr>
          <a:xfrm>
            <a:off x="430213" y="26194"/>
            <a:ext cx="8353425" cy="908050"/>
          </a:xfrm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es-ES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Toxoplasmosis y Embarazo</a:t>
            </a:r>
          </a:p>
        </p:txBody>
      </p:sp>
      <p:sp>
        <p:nvSpPr>
          <p:cNvPr id="90142" name="Rectangle 30"/>
          <p:cNvSpPr>
            <a:spLocks noGrp="1" noChangeArrowheads="1"/>
          </p:cNvSpPr>
          <p:nvPr>
            <p:ph idx="1"/>
          </p:nvPr>
        </p:nvSpPr>
        <p:spPr>
          <a:xfrm>
            <a:off x="2592945" y="946944"/>
            <a:ext cx="4368800" cy="790575"/>
          </a:xfr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 defTabSz="769938" eaLnBrk="1" hangingPunct="1">
              <a:buFont typeface="Wingdings" pitchFamily="2" charset="2"/>
              <a:buNone/>
            </a:pPr>
            <a:r>
              <a:rPr lang="es-ES_tradnl" altLang="es-AR" sz="1800" b="1" dirty="0" smtClean="0">
                <a:solidFill>
                  <a:schemeClr val="bg1"/>
                </a:solidFill>
              </a:rPr>
              <a:t>Serología para toxoplasmosis</a:t>
            </a:r>
          </a:p>
          <a:p>
            <a:pPr marL="0" indent="0" algn="ctr" defTabSz="769938" eaLnBrk="1" hangingPunct="1">
              <a:buFont typeface="Wingdings" pitchFamily="2" charset="2"/>
              <a:buNone/>
            </a:pPr>
            <a:r>
              <a:rPr lang="es-ES_tradnl" altLang="es-AR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ES_tradnl" altLang="es-AR" sz="1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IgG</a:t>
            </a:r>
            <a:r>
              <a:rPr lang="es-ES_tradnl" altLang="es-AR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altLang="es-AR" sz="1600" b="1" dirty="0" smtClean="0">
                <a:solidFill>
                  <a:schemeClr val="bg1"/>
                </a:solidFill>
              </a:rPr>
              <a:t>por ELISA o IFI)</a:t>
            </a:r>
          </a:p>
        </p:txBody>
      </p:sp>
      <p:sp>
        <p:nvSpPr>
          <p:cNvPr id="90143" name="Rectangle 31"/>
          <p:cNvSpPr>
            <a:spLocks noChangeArrowheads="1"/>
          </p:cNvSpPr>
          <p:nvPr/>
        </p:nvSpPr>
        <p:spPr bwMode="auto">
          <a:xfrm>
            <a:off x="1333499" y="2858731"/>
            <a:ext cx="1879600" cy="33855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76993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769938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7699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769938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769938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7699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</a:rPr>
              <a:t>Solicitar </a:t>
            </a:r>
            <a:r>
              <a:rPr lang="es-ES_tradnl" altLang="es-AR" sz="16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</a:rPr>
              <a:t>IgM</a:t>
            </a:r>
            <a:endParaRPr lang="es-ES_tradnl" altLang="es-AR" sz="1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719904" name="Rectangle 32"/>
          <p:cNvSpPr>
            <a:spLocks noChangeArrowheads="1"/>
          </p:cNvSpPr>
          <p:nvPr/>
        </p:nvSpPr>
        <p:spPr bwMode="auto">
          <a:xfrm>
            <a:off x="4434922" y="3177540"/>
            <a:ext cx="1763713" cy="801688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es-MX" altLang="es-AR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</a:t>
            </a:r>
            <a:r>
              <a:rPr lang="es-MX" altLang="es-AR" sz="1400" b="1" dirty="0">
                <a:latin typeface="Tahoma" pitchFamily="34" charset="0"/>
              </a:rPr>
              <a:t>Falso (+)</a:t>
            </a:r>
          </a:p>
          <a:p>
            <a:pPr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es-MX" altLang="es-AR" sz="1400" b="1" dirty="0">
                <a:latin typeface="Tahoma" pitchFamily="34" charset="0"/>
              </a:rPr>
              <a:t> </a:t>
            </a:r>
            <a:r>
              <a:rPr lang="es-MX" altLang="es-AR" sz="1400" b="1" dirty="0" err="1">
                <a:latin typeface="Tahoma" pitchFamily="34" charset="0"/>
              </a:rPr>
              <a:t>Inf</a:t>
            </a:r>
            <a:r>
              <a:rPr lang="es-MX" altLang="es-AR" sz="1400" b="1" dirty="0">
                <a:latin typeface="Tahoma" pitchFamily="34" charset="0"/>
              </a:rPr>
              <a:t>. de &lt;2 años</a:t>
            </a:r>
          </a:p>
          <a:p>
            <a:pPr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es-MX" altLang="es-AR" sz="1400" b="1" dirty="0">
                <a:latin typeface="Tahoma" pitchFamily="34" charset="0"/>
              </a:rPr>
              <a:t> </a:t>
            </a:r>
            <a:r>
              <a:rPr lang="es-MX" altLang="es-AR" sz="1400" b="1" dirty="0" err="1">
                <a:latin typeface="Tahoma" pitchFamily="34" charset="0"/>
              </a:rPr>
              <a:t>Inf</a:t>
            </a:r>
            <a:r>
              <a:rPr lang="es-MX" altLang="es-AR" sz="1400" b="1" dirty="0">
                <a:latin typeface="Tahoma" pitchFamily="34" charset="0"/>
              </a:rPr>
              <a:t>. aguda</a:t>
            </a:r>
            <a:endParaRPr lang="es-ES" altLang="es-AR" sz="1400" b="1" dirty="0">
              <a:latin typeface="Tahoma" pitchFamily="34" charset="0"/>
            </a:endParaRPr>
          </a:p>
        </p:txBody>
      </p:sp>
      <p:sp>
        <p:nvSpPr>
          <p:cNvPr id="90145" name="Line 33"/>
          <p:cNvSpPr>
            <a:spLocks noChangeShapeType="1"/>
          </p:cNvSpPr>
          <p:nvPr/>
        </p:nvSpPr>
        <p:spPr bwMode="auto">
          <a:xfrm>
            <a:off x="4058080" y="3643065"/>
            <a:ext cx="307975" cy="127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0346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108012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ES_tradnl" altLang="es-A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Serología para Toxoplasmosis</a:t>
            </a:r>
            <a:br>
              <a:rPr lang="es-ES_tradnl" altLang="es-A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es-ES_tradnl" altLang="es-A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Interpretación en la embarazada</a:t>
            </a:r>
            <a:endParaRPr lang="es-AR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00808"/>
            <a:ext cx="8208912" cy="276153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s-ES_tradnl" altLang="es-AR" sz="3600" b="1" dirty="0" smtClean="0">
                <a:solidFill>
                  <a:srgbClr val="FCE03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Con </a:t>
            </a:r>
            <a:r>
              <a:rPr lang="es-ES_tradnl" altLang="es-AR" sz="3600" b="1" dirty="0" err="1" smtClean="0">
                <a:solidFill>
                  <a:srgbClr val="FCE03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IgG</a:t>
            </a:r>
            <a:r>
              <a:rPr lang="es-ES_tradnl" altLang="es-AR" sz="3600" b="1" dirty="0" smtClean="0">
                <a:solidFill>
                  <a:srgbClr val="FCE03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(+) para toxoplasmosis inicial</a:t>
            </a:r>
          </a:p>
          <a:p>
            <a:pPr lvl="1" algn="ctr" eaLnBrk="1" hangingPunct="1">
              <a:buClr>
                <a:srgbClr val="C3D60C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Asumir que es (+) previa al embarazo.</a:t>
            </a:r>
          </a:p>
          <a:p>
            <a:pPr lvl="1" algn="ctr" eaLnBrk="1" hangingPunct="1">
              <a:buClr>
                <a:srgbClr val="C3D60C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Solicitar </a:t>
            </a:r>
            <a:r>
              <a:rPr lang="es-ES_tradnl" altLang="es-AR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IgG</a:t>
            </a: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pareadas, y ver la curva serológica.</a:t>
            </a:r>
          </a:p>
          <a:p>
            <a:pPr lvl="1" algn="ctr" eaLnBrk="1" hangingPunct="1">
              <a:buClr>
                <a:srgbClr val="C3D60C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Solicitar </a:t>
            </a:r>
            <a:r>
              <a:rPr lang="es-ES_tradnl" altLang="es-AR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IgM</a:t>
            </a: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Con </a:t>
            </a:r>
            <a:r>
              <a:rPr lang="es-ES_tradnl" altLang="es-AR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IgM</a:t>
            </a: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(+), solicitar test de avidez o </a:t>
            </a:r>
            <a:r>
              <a:rPr lang="es-ES_tradnl" altLang="es-AR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IgG</a:t>
            </a: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estudio de muestras pareadas.</a:t>
            </a:r>
            <a:endParaRPr lang="es-ES_tradnl" altLang="es-AR" sz="28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9552" y="4779203"/>
            <a:ext cx="8136904" cy="1128643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 anchor="ctr">
            <a:spAutoFit/>
          </a:bodyPr>
          <a:lstStyle/>
          <a:p>
            <a:pPr algn="ctr">
              <a:lnSpc>
                <a:spcPct val="80000"/>
              </a:lnSpc>
              <a:buClr>
                <a:schemeClr val="tx2"/>
              </a:buClr>
              <a:buSzPct val="60000"/>
              <a:buFont typeface="Wingdings" pitchFamily="2" charset="2"/>
              <a:buNone/>
              <a:defRPr/>
            </a:pPr>
            <a:r>
              <a:rPr lang="es-ES_tradnl" altLang="es-AR" sz="28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Recuerde que el objetivo es detectar a las ptes IgG (-), </a:t>
            </a:r>
          </a:p>
          <a:p>
            <a:pPr algn="ctr">
              <a:lnSpc>
                <a:spcPct val="80000"/>
              </a:lnSpc>
              <a:buClr>
                <a:schemeClr val="tx2"/>
              </a:buClr>
              <a:buSzPct val="60000"/>
              <a:buFont typeface="Wingdings" pitchFamily="2" charset="2"/>
              <a:buNone/>
              <a:defRPr/>
            </a:pPr>
            <a:r>
              <a:rPr lang="es-ES_tradnl" altLang="es-AR" sz="28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que tienen riesgo de seroconversión durante el embarazo.</a:t>
            </a:r>
            <a:endParaRPr kumimoji="1" lang="es-ES" altLang="es-A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325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7544" y="692696"/>
            <a:ext cx="8122096" cy="5760640"/>
          </a:xfrm>
          <a:prstGeom prst="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_tradnl" altLang="es-A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Test de avidez</a:t>
            </a:r>
          </a:p>
          <a:p>
            <a:pPr lvl="1" algn="ctr">
              <a:lnSpc>
                <a:spcPct val="80000"/>
              </a:lnSpc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Diferencia infección reciente, de pasada.</a:t>
            </a:r>
          </a:p>
          <a:p>
            <a:pPr lvl="1" algn="ctr">
              <a:lnSpc>
                <a:spcPct val="80000"/>
              </a:lnSpc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Mide la afinidad de las </a:t>
            </a:r>
            <a:r>
              <a:rPr lang="es-ES_tradnl" altLang="es-AR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lang="es-ES_tradnl" altLang="es-A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específicas.</a:t>
            </a:r>
          </a:p>
          <a:p>
            <a:pPr lvl="1" algn="ctr">
              <a:lnSpc>
                <a:spcPct val="80000"/>
              </a:lnSpc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afinidad </a:t>
            </a:r>
            <a:r>
              <a:rPr lang="es-ES_tradnl" altLang="es-A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</a:t>
            </a:r>
            <a:r>
              <a:rPr lang="es-ES_tradnl" altLang="es-A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a partir de los 3 a 5 meses, luego de la infección aguda.</a:t>
            </a:r>
          </a:p>
          <a:p>
            <a:pPr lvl="1" algn="ctr">
              <a:lnSpc>
                <a:spcPct val="80000"/>
              </a:lnSpc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alta avidez, tiene alta predicción de infección pasada.</a:t>
            </a:r>
          </a:p>
          <a:p>
            <a:pPr lvl="1" algn="ctr">
              <a:lnSpc>
                <a:spcPct val="80000"/>
              </a:lnSpc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Baja avidez, alta predicción de infección Aguda.</a:t>
            </a:r>
          </a:p>
          <a:p>
            <a:pPr lvl="1" algn="ctr">
              <a:lnSpc>
                <a:spcPct val="80000"/>
              </a:lnSpc>
              <a:buSzTx/>
              <a:buFontTx/>
              <a:buChar char="•"/>
              <a:defRPr/>
            </a:pPr>
            <a:endParaRPr lang="es-ES" altLang="es-AR" sz="3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9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755576" y="720298"/>
            <a:ext cx="3240360" cy="163121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Puede dar 4 formas clínicas: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1- Forma generalizada </a:t>
            </a:r>
            <a:endParaRPr lang="es-ES_tradn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s-ES_tradn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 septicémica): </a:t>
            </a:r>
          </a:p>
        </p:txBody>
      </p:sp>
      <p:sp>
        <p:nvSpPr>
          <p:cNvPr id="137219" name="Line 3"/>
          <p:cNvSpPr>
            <a:spLocks noChangeShapeType="1"/>
          </p:cNvSpPr>
          <p:nvPr/>
        </p:nvSpPr>
        <p:spPr bwMode="auto">
          <a:xfrm>
            <a:off x="3978275" y="1496219"/>
            <a:ext cx="503237" cy="0"/>
          </a:xfrm>
          <a:prstGeom prst="line">
            <a:avLst/>
          </a:prstGeom>
          <a:ln w="28575">
            <a:solidFill>
              <a:srgbClr val="C000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4571802" y="930850"/>
            <a:ext cx="1296392" cy="1192213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Ictericia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Anemia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Púrpura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5868194" y="1044575"/>
            <a:ext cx="2448719" cy="106182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Hepatoesplenomegalia</a:t>
            </a:r>
            <a:endParaRPr lang="es-ES_tradn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Eosinofilia</a:t>
            </a:r>
            <a:endParaRPr lang="es-ES_tradn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7223" name="Text Box 7"/>
          <p:cNvSpPr txBox="1">
            <a:spLocks noChangeArrowheads="1"/>
          </p:cNvSpPr>
          <p:nvPr/>
        </p:nvSpPr>
        <p:spPr bwMode="auto">
          <a:xfrm>
            <a:off x="778460" y="2841770"/>
            <a:ext cx="3059881" cy="40005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2- </a:t>
            </a:r>
            <a:r>
              <a:rPr lang="es-ES_tradnl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Meningoencefálica</a:t>
            </a:r>
            <a:r>
              <a:rPr lang="es-ES_tradn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137224" name="Line 8"/>
          <p:cNvSpPr>
            <a:spLocks noChangeShapeType="1"/>
          </p:cNvSpPr>
          <p:nvPr/>
        </p:nvSpPr>
        <p:spPr bwMode="auto">
          <a:xfrm>
            <a:off x="3851919" y="3041795"/>
            <a:ext cx="1080443" cy="26843"/>
          </a:xfrm>
          <a:prstGeom prst="line">
            <a:avLst/>
          </a:prstGeom>
          <a:ln>
            <a:solidFill>
              <a:srgbClr val="C00000"/>
            </a:solidFill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7226" name="Text Box 10"/>
          <p:cNvSpPr txBox="1">
            <a:spLocks noChangeArrowheads="1"/>
          </p:cNvSpPr>
          <p:nvPr/>
        </p:nvSpPr>
        <p:spPr bwMode="auto">
          <a:xfrm>
            <a:off x="5003800" y="2635250"/>
            <a:ext cx="1728788" cy="1192213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Letargia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Convulsiones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Opistótonos</a:t>
            </a:r>
            <a:endParaRPr lang="es-ES_tradn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6804026" y="2783826"/>
            <a:ext cx="1584325" cy="91598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Pérdida de reflejos arcaicos</a:t>
            </a:r>
          </a:p>
        </p:txBody>
      </p:sp>
      <p:sp>
        <p:nvSpPr>
          <p:cNvPr id="137228" name="Text Box 12"/>
          <p:cNvSpPr txBox="1">
            <a:spLocks noChangeArrowheads="1"/>
          </p:cNvSpPr>
          <p:nvPr/>
        </p:nvSpPr>
        <p:spPr bwMode="auto">
          <a:xfrm>
            <a:off x="1051405" y="4583324"/>
            <a:ext cx="1873250" cy="366712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Secuelar:</a:t>
            </a:r>
          </a:p>
        </p:txBody>
      </p:sp>
      <p:sp>
        <p:nvSpPr>
          <p:cNvPr id="137229" name="Line 13"/>
          <p:cNvSpPr>
            <a:spLocks noChangeShapeType="1"/>
          </p:cNvSpPr>
          <p:nvPr/>
        </p:nvSpPr>
        <p:spPr bwMode="auto">
          <a:xfrm>
            <a:off x="2987824" y="4787395"/>
            <a:ext cx="1871514" cy="10968"/>
          </a:xfrm>
          <a:prstGeom prst="line">
            <a:avLst/>
          </a:prstGeom>
          <a:ln>
            <a:solidFill>
              <a:srgbClr val="C00000"/>
            </a:solidFill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7231" name="Text Box 15"/>
          <p:cNvSpPr txBox="1">
            <a:spLocks noChangeArrowheads="1"/>
          </p:cNvSpPr>
          <p:nvPr/>
        </p:nvSpPr>
        <p:spPr bwMode="auto">
          <a:xfrm>
            <a:off x="4909128" y="3995882"/>
            <a:ext cx="3313112" cy="160496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Hidrocefalia (o Microcefalia)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Coriorretinitis</a:t>
            </a:r>
            <a:endParaRPr lang="es-ES_tradn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Calcificaciones cerebrales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Convulsiones</a:t>
            </a:r>
          </a:p>
        </p:txBody>
      </p:sp>
      <p:sp>
        <p:nvSpPr>
          <p:cNvPr id="137232" name="Text Box 16"/>
          <p:cNvSpPr txBox="1">
            <a:spLocks noChangeArrowheads="1"/>
          </p:cNvSpPr>
          <p:nvPr/>
        </p:nvSpPr>
        <p:spPr bwMode="auto">
          <a:xfrm>
            <a:off x="4489018" y="22207"/>
            <a:ext cx="3816350" cy="830997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23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TOXOPLASMOSIS CONGENITA</a:t>
            </a:r>
          </a:p>
        </p:txBody>
      </p:sp>
      <p:sp>
        <p:nvSpPr>
          <p:cNvPr id="137233" name="Text Box 17"/>
          <p:cNvSpPr txBox="1">
            <a:spLocks noChangeArrowheads="1"/>
          </p:cNvSpPr>
          <p:nvPr/>
        </p:nvSpPr>
        <p:spPr bwMode="auto">
          <a:xfrm>
            <a:off x="1043244" y="5789523"/>
            <a:ext cx="1857375" cy="36988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s-ES_tradnl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Asintomática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983058" y="5790078"/>
            <a:ext cx="935831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80 %</a:t>
            </a:r>
            <a:endParaRPr lang="es-AR" b="1" dirty="0"/>
          </a:p>
        </p:txBody>
      </p:sp>
      <p:cxnSp>
        <p:nvCxnSpPr>
          <p:cNvPr id="4" name="3 Conector recto de flecha"/>
          <p:cNvCxnSpPr/>
          <p:nvPr/>
        </p:nvCxnSpPr>
        <p:spPr>
          <a:xfrm>
            <a:off x="2924655" y="5974744"/>
            <a:ext cx="1791361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36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2286000" y="2043113"/>
            <a:ext cx="45720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286000" y="2043113"/>
            <a:ext cx="45720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2286000" y="2043113"/>
            <a:ext cx="45720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487362" y="545667"/>
            <a:ext cx="8261101" cy="1200151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A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+mj-lt"/>
              </a:rPr>
              <a:t>Recién nacido de madre con toxoplasmosis durante el embarazo.</a:t>
            </a:r>
            <a:endParaRPr lang="es-E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447800" y="3657600"/>
            <a:ext cx="693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_tradnl" altLang="es-AR" sz="1800"/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981200" y="1752600"/>
            <a:ext cx="2209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s-AR" sz="20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s-AR" sz="2800" b="1" dirty="0">
                <a:solidFill>
                  <a:schemeClr val="accent1"/>
                </a:solidFill>
                <a:latin typeface="+mn-lt"/>
              </a:rPr>
              <a:t>Asintomático</a:t>
            </a:r>
            <a:endParaRPr lang="es-ES" sz="28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5883276" y="1592263"/>
            <a:ext cx="223678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A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spcBef>
                <a:spcPct val="50000"/>
              </a:spcBef>
              <a:defRPr/>
            </a:pPr>
            <a:r>
              <a:rPr lang="es-AR" sz="2800" b="1" dirty="0">
                <a:solidFill>
                  <a:schemeClr val="accent1"/>
                </a:solidFill>
                <a:latin typeface="+mn-lt"/>
              </a:rPr>
              <a:t>Sintomático</a:t>
            </a:r>
            <a:endParaRPr lang="es-ES" sz="28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H="1">
            <a:off x="2743199" y="2605087"/>
            <a:ext cx="28575" cy="31823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6877050" y="249237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 flipH="1">
            <a:off x="6248400" y="2971800"/>
            <a:ext cx="1708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s-AR" sz="2000" b="1" dirty="0">
                <a:latin typeface="+mn-lt"/>
              </a:rPr>
              <a:t>Tratamiento</a:t>
            </a:r>
            <a:endParaRPr lang="es-ES" sz="2000" b="1" dirty="0">
              <a:latin typeface="+mn-lt"/>
            </a:endParaRP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533400" y="2895600"/>
            <a:ext cx="4953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s-AR" sz="2000" b="1" dirty="0">
                <a:latin typeface="+mn-lt"/>
              </a:rPr>
              <a:t>ECO cerebral -Examen Ocular</a:t>
            </a:r>
          </a:p>
          <a:p>
            <a:pPr algn="ctr">
              <a:defRPr/>
            </a:pPr>
            <a:r>
              <a:rPr lang="es-AR" sz="2000" b="1" dirty="0">
                <a:latin typeface="+mn-lt"/>
              </a:rPr>
              <a:t>Serología en sangre del </a:t>
            </a:r>
            <a:r>
              <a:rPr lang="es-AR" sz="2000" b="1" dirty="0" smtClean="0">
                <a:latin typeface="+mn-lt"/>
              </a:rPr>
              <a:t>recién </a:t>
            </a:r>
            <a:r>
              <a:rPr lang="es-AR" sz="2000" b="1" dirty="0">
                <a:latin typeface="+mn-lt"/>
              </a:rPr>
              <a:t>nacido</a:t>
            </a:r>
            <a:endParaRPr lang="es-ES" sz="2000" b="1" dirty="0">
              <a:latin typeface="+mn-lt"/>
            </a:endParaRPr>
          </a:p>
        </p:txBody>
      </p:sp>
      <p:sp>
        <p:nvSpPr>
          <p:cNvPr id="38925" name="Text Box 14"/>
          <p:cNvSpPr txBox="1">
            <a:spLocks noChangeArrowheads="1"/>
          </p:cNvSpPr>
          <p:nvPr/>
        </p:nvSpPr>
        <p:spPr bwMode="auto">
          <a:xfrm>
            <a:off x="3048000" y="2178050"/>
            <a:ext cx="1447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s-ES_tradnl" altLang="es-AR" sz="1600"/>
          </a:p>
        </p:txBody>
      </p:sp>
      <p:sp>
        <p:nvSpPr>
          <p:cNvPr id="38926" name="Line 15"/>
          <p:cNvSpPr>
            <a:spLocks noChangeShapeType="1"/>
          </p:cNvSpPr>
          <p:nvPr/>
        </p:nvSpPr>
        <p:spPr bwMode="auto">
          <a:xfrm flipH="1">
            <a:off x="1600200" y="35052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38927" name="Line 16"/>
          <p:cNvSpPr>
            <a:spLocks noChangeShapeType="1"/>
          </p:cNvSpPr>
          <p:nvPr/>
        </p:nvSpPr>
        <p:spPr bwMode="auto">
          <a:xfrm>
            <a:off x="3505200" y="35052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1378527" y="4419600"/>
            <a:ext cx="6588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s-AR" sz="2400" b="1" dirty="0" err="1">
                <a:solidFill>
                  <a:schemeClr val="accent1"/>
                </a:solidFill>
                <a:latin typeface="+mn-lt"/>
              </a:rPr>
              <a:t>IgG</a:t>
            </a:r>
            <a:endParaRPr lang="es-ES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8929" name="Text Box 18"/>
          <p:cNvSpPr txBox="1">
            <a:spLocks noChangeArrowheads="1"/>
          </p:cNvSpPr>
          <p:nvPr/>
        </p:nvSpPr>
        <p:spPr bwMode="auto">
          <a:xfrm>
            <a:off x="3032125" y="5146675"/>
            <a:ext cx="1311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s-ES_tradnl" altLang="es-AR" sz="1800"/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3978276" y="4033664"/>
            <a:ext cx="1905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AR" sz="2400" b="1" dirty="0" err="1">
                <a:solidFill>
                  <a:schemeClr val="accent1"/>
                </a:solidFill>
                <a:latin typeface="+mn-lt"/>
              </a:rPr>
              <a:t>IgM</a:t>
            </a:r>
            <a:r>
              <a:rPr lang="es-AR" sz="2400" b="1" dirty="0">
                <a:solidFill>
                  <a:schemeClr val="accent1"/>
                </a:solidFill>
                <a:latin typeface="+mn-lt"/>
              </a:rPr>
              <a:t> e </a:t>
            </a:r>
            <a:r>
              <a:rPr lang="es-AR" sz="2400" b="1" dirty="0" err="1">
                <a:solidFill>
                  <a:schemeClr val="accent1"/>
                </a:solidFill>
                <a:latin typeface="+mn-lt"/>
              </a:rPr>
              <a:t>IgA</a:t>
            </a:r>
            <a:endParaRPr lang="es-ES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8931" name="Line 20"/>
          <p:cNvSpPr>
            <a:spLocks noChangeShapeType="1"/>
          </p:cNvSpPr>
          <p:nvPr/>
        </p:nvSpPr>
        <p:spPr bwMode="auto">
          <a:xfrm flipH="1">
            <a:off x="4038600" y="44958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38932" name="Line 21"/>
          <p:cNvSpPr>
            <a:spLocks noChangeShapeType="1"/>
          </p:cNvSpPr>
          <p:nvPr/>
        </p:nvSpPr>
        <p:spPr bwMode="auto">
          <a:xfrm>
            <a:off x="5257800" y="4503598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9414" name="Text Box 22"/>
          <p:cNvSpPr txBox="1">
            <a:spLocks noChangeArrowheads="1"/>
          </p:cNvSpPr>
          <p:nvPr/>
        </p:nvSpPr>
        <p:spPr bwMode="auto">
          <a:xfrm>
            <a:off x="5410200" y="5105400"/>
            <a:ext cx="129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s-AR" sz="2000" b="1" dirty="0">
                <a:latin typeface="+mn-lt"/>
              </a:rPr>
              <a:t>Positiva</a:t>
            </a:r>
            <a:endParaRPr lang="es-ES" sz="2000" b="1" dirty="0">
              <a:latin typeface="+mn-lt"/>
            </a:endParaRPr>
          </a:p>
        </p:txBody>
      </p:sp>
      <p:sp>
        <p:nvSpPr>
          <p:cNvPr id="38934" name="Text Box 23"/>
          <p:cNvSpPr txBox="1">
            <a:spLocks noChangeArrowheads="1"/>
          </p:cNvSpPr>
          <p:nvPr/>
        </p:nvSpPr>
        <p:spPr bwMode="auto">
          <a:xfrm flipV="1">
            <a:off x="2667000" y="5934075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_tradnl" altLang="es-AR" sz="1800"/>
          </a:p>
        </p:txBody>
      </p:sp>
      <p:sp>
        <p:nvSpPr>
          <p:cNvPr id="38935" name="Line 24"/>
          <p:cNvSpPr>
            <a:spLocks noChangeShapeType="1"/>
          </p:cNvSpPr>
          <p:nvPr/>
        </p:nvSpPr>
        <p:spPr bwMode="auto">
          <a:xfrm>
            <a:off x="5867400" y="5486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38936" name="Text Box 25"/>
          <p:cNvSpPr txBox="1">
            <a:spLocks noChangeArrowheads="1"/>
          </p:cNvSpPr>
          <p:nvPr/>
        </p:nvSpPr>
        <p:spPr bwMode="auto">
          <a:xfrm>
            <a:off x="4327525" y="6369050"/>
            <a:ext cx="2149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s-ES_tradnl" altLang="es-AR" sz="1800"/>
          </a:p>
        </p:txBody>
      </p:sp>
      <p:sp>
        <p:nvSpPr>
          <p:cNvPr id="59418" name="Text Box 26"/>
          <p:cNvSpPr txBox="1">
            <a:spLocks noChangeArrowheads="1"/>
          </p:cNvSpPr>
          <p:nvPr/>
        </p:nvSpPr>
        <p:spPr bwMode="auto">
          <a:xfrm>
            <a:off x="4726420" y="5715000"/>
            <a:ext cx="243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AR" sz="2400" b="1" dirty="0">
                <a:solidFill>
                  <a:schemeClr val="tx2"/>
                </a:solidFill>
                <a:latin typeface="+mn-lt"/>
              </a:rPr>
              <a:t>Tratamiento</a:t>
            </a:r>
            <a:endParaRPr lang="es-ES" sz="24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8938" name="Text Box 27"/>
          <p:cNvSpPr txBox="1">
            <a:spLocks noChangeArrowheads="1"/>
          </p:cNvSpPr>
          <p:nvPr/>
        </p:nvSpPr>
        <p:spPr bwMode="auto">
          <a:xfrm flipV="1">
            <a:off x="2438400" y="57150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s-ES_tradnl" altLang="es-AR" sz="1800"/>
          </a:p>
        </p:txBody>
      </p:sp>
      <p:sp>
        <p:nvSpPr>
          <p:cNvPr id="38939" name="Text Box 28"/>
          <p:cNvSpPr txBox="1">
            <a:spLocks noChangeArrowheads="1"/>
          </p:cNvSpPr>
          <p:nvPr/>
        </p:nvSpPr>
        <p:spPr bwMode="auto">
          <a:xfrm>
            <a:off x="2895600" y="5638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_tradnl" altLang="es-AR" sz="1800"/>
          </a:p>
        </p:txBody>
      </p:sp>
      <p:sp>
        <p:nvSpPr>
          <p:cNvPr id="59421" name="Text Box 29"/>
          <p:cNvSpPr txBox="1">
            <a:spLocks noChangeArrowheads="1"/>
          </p:cNvSpPr>
          <p:nvPr/>
        </p:nvSpPr>
        <p:spPr bwMode="auto">
          <a:xfrm>
            <a:off x="3352800" y="51054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AR" sz="1800" b="1" dirty="0">
                <a:latin typeface="+mn-lt"/>
              </a:rPr>
              <a:t>   Negativa</a:t>
            </a:r>
            <a:endParaRPr lang="es-ES" sz="1800" b="1" dirty="0">
              <a:latin typeface="+mn-lt"/>
            </a:endParaRPr>
          </a:p>
        </p:txBody>
      </p:sp>
      <p:sp>
        <p:nvSpPr>
          <p:cNvPr id="38941" name="Text Box 30"/>
          <p:cNvSpPr txBox="1">
            <a:spLocks noChangeArrowheads="1"/>
          </p:cNvSpPr>
          <p:nvPr/>
        </p:nvSpPr>
        <p:spPr bwMode="auto">
          <a:xfrm>
            <a:off x="974725" y="6369050"/>
            <a:ext cx="1006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s-ES_tradnl" altLang="es-AR" sz="1800"/>
          </a:p>
        </p:txBody>
      </p:sp>
      <p:sp>
        <p:nvSpPr>
          <p:cNvPr id="59423" name="Text Box 31"/>
          <p:cNvSpPr txBox="1">
            <a:spLocks noChangeArrowheads="1"/>
          </p:cNvSpPr>
          <p:nvPr/>
        </p:nvSpPr>
        <p:spPr bwMode="auto">
          <a:xfrm>
            <a:off x="683567" y="5684838"/>
            <a:ext cx="24707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AR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Seguimiento de</a:t>
            </a:r>
          </a:p>
          <a:p>
            <a:pPr algn="ctr">
              <a:defRPr/>
            </a:pPr>
            <a:r>
              <a:rPr lang="es-AR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IgG</a:t>
            </a:r>
            <a:r>
              <a:rPr lang="es-AR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hasta  1 Año de vida</a:t>
            </a:r>
            <a:endParaRPr lang="es-ES" sz="1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43" name="Line 32"/>
          <p:cNvSpPr>
            <a:spLocks noChangeShapeType="1"/>
          </p:cNvSpPr>
          <p:nvPr/>
        </p:nvSpPr>
        <p:spPr bwMode="auto">
          <a:xfrm flipH="1">
            <a:off x="2771775" y="5486400"/>
            <a:ext cx="1038225" cy="4119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38944" name="Line 33"/>
          <p:cNvSpPr>
            <a:spLocks noChangeShapeType="1"/>
          </p:cNvSpPr>
          <p:nvPr/>
        </p:nvSpPr>
        <p:spPr bwMode="auto">
          <a:xfrm>
            <a:off x="1600200" y="4953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38945" name="Line 34"/>
          <p:cNvSpPr>
            <a:spLocks noChangeShapeType="1"/>
          </p:cNvSpPr>
          <p:nvPr/>
        </p:nvSpPr>
        <p:spPr bwMode="auto">
          <a:xfrm flipH="1">
            <a:off x="6858000" y="2565400"/>
            <a:ext cx="19050" cy="805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121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4608512" cy="864096"/>
          </a:xfrm>
        </p:spPr>
        <p:txBody>
          <a:bodyPr>
            <a:normAutofit fontScale="90000"/>
          </a:bodyPr>
          <a:lstStyle/>
          <a:p>
            <a:r>
              <a:rPr lang="es-ES" altLang="es-A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Compromiso ocular</a:t>
            </a:r>
            <a:endParaRPr lang="es-A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</a:endParaRPr>
          </a:p>
        </p:txBody>
      </p:sp>
      <p:pic>
        <p:nvPicPr>
          <p:cNvPr id="4" name="Picture 3" descr="miniatura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556794"/>
            <a:ext cx="2087562" cy="253152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 descr="atrophy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149080"/>
            <a:ext cx="2087562" cy="23686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8" descr="Medfødt grå stær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999" y="1556793"/>
            <a:ext cx="2372064" cy="244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toxoplasmosis1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94" y="4149080"/>
            <a:ext cx="2284969" cy="2368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87926" y="2492897"/>
            <a:ext cx="3976562" cy="4032447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>
                <a:srgbClr val="B7BA28"/>
              </a:buClr>
            </a:pPr>
            <a:r>
              <a:rPr lang="es-ES" altLang="es-AR" b="1" dirty="0"/>
              <a:t>  </a:t>
            </a:r>
            <a:r>
              <a:rPr lang="es-ES" altLang="es-AR" b="1" dirty="0">
                <a:solidFill>
                  <a:srgbClr val="C3D60C"/>
                </a:solidFill>
                <a:sym typeface="Wingdings" pitchFamily="2" charset="2"/>
              </a:rPr>
              <a:t> </a:t>
            </a:r>
            <a:r>
              <a:rPr lang="es-ES" altLang="es-AR" b="1" dirty="0">
                <a:solidFill>
                  <a:srgbClr val="002060"/>
                </a:solidFill>
                <a:sym typeface="Wingdings" pitchFamily="2" charset="2"/>
              </a:rPr>
              <a:t>de la agudeza visual</a:t>
            </a: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endParaRPr lang="es-ES" altLang="es-AR" b="1" dirty="0">
              <a:solidFill>
                <a:srgbClr val="002060"/>
              </a:solidFill>
              <a:sym typeface="Wingdings" pitchFamily="2" charset="2"/>
            </a:endParaRP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>
                <a:solidFill>
                  <a:schemeClr val="bg1"/>
                </a:solidFill>
                <a:sym typeface="Wingdings" pitchFamily="2" charset="2"/>
              </a:rPr>
              <a:t>Estrabismo.</a:t>
            </a: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 err="1">
                <a:solidFill>
                  <a:schemeClr val="bg1"/>
                </a:solidFill>
                <a:sym typeface="Wingdings" pitchFamily="2" charset="2"/>
              </a:rPr>
              <a:t>Microftalmo</a:t>
            </a:r>
            <a:r>
              <a:rPr lang="es-ES" altLang="es-AR" b="1" dirty="0">
                <a:solidFill>
                  <a:schemeClr val="bg1"/>
                </a:solidFill>
                <a:sym typeface="Wingdings" pitchFamily="2" charset="2"/>
              </a:rPr>
              <a:t>.</a:t>
            </a: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>
                <a:solidFill>
                  <a:schemeClr val="bg1"/>
                </a:solidFill>
                <a:sym typeface="Wingdings" pitchFamily="2" charset="2"/>
              </a:rPr>
              <a:t>Cataratas.</a:t>
            </a: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 err="1">
                <a:solidFill>
                  <a:schemeClr val="bg1"/>
                </a:solidFill>
                <a:sym typeface="Wingdings" pitchFamily="2" charset="2"/>
              </a:rPr>
              <a:t>Microcornea</a:t>
            </a:r>
            <a:r>
              <a:rPr lang="es-ES" altLang="es-AR" b="1" dirty="0">
                <a:solidFill>
                  <a:schemeClr val="bg1"/>
                </a:solidFill>
                <a:sym typeface="Wingdings" pitchFamily="2" charset="2"/>
              </a:rPr>
              <a:t> </a:t>
            </a: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>
                <a:solidFill>
                  <a:schemeClr val="bg1"/>
                </a:solidFill>
                <a:sym typeface="Wingdings" pitchFamily="2" charset="2"/>
              </a:rPr>
              <a:t>Atrofia del nervio óptico</a:t>
            </a: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 err="1">
                <a:solidFill>
                  <a:schemeClr val="bg1"/>
                </a:solidFill>
                <a:sym typeface="Wingdings" pitchFamily="2" charset="2"/>
              </a:rPr>
              <a:t>Corioretinitis</a:t>
            </a:r>
            <a:endParaRPr lang="es-ES" altLang="es-AR" b="1" dirty="0">
              <a:solidFill>
                <a:schemeClr val="bg1"/>
              </a:solidFill>
              <a:sym typeface="Wingdings" pitchFamily="2" charset="2"/>
            </a:endParaRP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 err="1">
                <a:solidFill>
                  <a:schemeClr val="bg1"/>
                </a:solidFill>
                <a:sym typeface="Wingdings" pitchFamily="2" charset="2"/>
              </a:rPr>
              <a:t>Nistagmus</a:t>
            </a:r>
            <a:r>
              <a:rPr lang="es-ES" altLang="es-AR" b="1" dirty="0">
                <a:solidFill>
                  <a:schemeClr val="bg1"/>
                </a:solidFill>
                <a:sym typeface="Wingdings" pitchFamily="2" charset="2"/>
              </a:rPr>
              <a:t>.</a:t>
            </a:r>
          </a:p>
          <a:p>
            <a:pPr lvl="1" eaLnBrk="1" hangingPunct="1">
              <a:buClr>
                <a:srgbClr val="B7BA28"/>
              </a:buClr>
              <a:buFontTx/>
              <a:buChar char="•"/>
            </a:pPr>
            <a:r>
              <a:rPr lang="es-ES" altLang="es-AR" b="1" dirty="0">
                <a:solidFill>
                  <a:schemeClr val="bg1"/>
                </a:solidFill>
                <a:sym typeface="Wingdings" pitchFamily="2" charset="2"/>
              </a:rPr>
              <a:t>Glaucoma.</a:t>
            </a:r>
          </a:p>
        </p:txBody>
      </p:sp>
      <p:pic>
        <p:nvPicPr>
          <p:cNvPr id="9" name="Picture 4" descr="microphthalmia2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0264" y="260648"/>
            <a:ext cx="3768449" cy="22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44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85"/>
            <a:ext cx="4032448" cy="57215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-314"/>
            <a:ext cx="4480965" cy="5733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901196" y="1340768"/>
            <a:ext cx="576064" cy="21602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bg1"/>
              </a:solidFill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2775248" y="3645024"/>
            <a:ext cx="432048" cy="28803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Flecha derecha"/>
          <p:cNvSpPr/>
          <p:nvPr/>
        </p:nvSpPr>
        <p:spPr>
          <a:xfrm>
            <a:off x="5274956" y="1340768"/>
            <a:ext cx="432048" cy="21602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Flecha derecha"/>
          <p:cNvSpPr/>
          <p:nvPr/>
        </p:nvSpPr>
        <p:spPr>
          <a:xfrm>
            <a:off x="5470942" y="2348880"/>
            <a:ext cx="432048" cy="21602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422026" y="5934670"/>
            <a:ext cx="8254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Toxoplasmosis. Tomografía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cerebral donde se evidencia múltiples calcificaciones en la unión </a:t>
            </a:r>
            <a:r>
              <a:rPr lang="es-A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corticosubcortical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región parietooccipital bilateral y frontal derecha. </a:t>
            </a:r>
          </a:p>
        </p:txBody>
      </p:sp>
    </p:spTree>
    <p:extLst>
      <p:ext uri="{BB962C8B-B14F-4D97-AF65-F5344CB8AC3E}">
        <p14:creationId xmlns:p14="http://schemas.microsoft.com/office/powerpoint/2010/main" val="232328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262389"/>
            <a:ext cx="9144000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Myriad-Bold"/>
              </a:rPr>
              <a:t>Esquema 1</a:t>
            </a:r>
            <a:r>
              <a:rPr lang="es-ES" dirty="0">
                <a:latin typeface="Myriad-Roman"/>
              </a:rPr>
              <a:t>: </a:t>
            </a:r>
            <a:r>
              <a:rPr lang="es-ES" b="1" dirty="0" err="1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Espiramicina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 3 g/día, en 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3 </a:t>
            </a:r>
            <a:r>
              <a:rPr lang="es-AR" b="1" dirty="0" smtClean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dosis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.</a:t>
            </a:r>
          </a:p>
          <a:p>
            <a:r>
              <a:rPr lang="es-AR" b="1" dirty="0">
                <a:latin typeface="Myriad-Bold"/>
              </a:rPr>
              <a:t>Esquema 2</a:t>
            </a:r>
            <a:r>
              <a:rPr lang="es-AR" dirty="0">
                <a:latin typeface="Myriad-Roman"/>
              </a:rPr>
              <a:t>: </a:t>
            </a:r>
            <a:r>
              <a:rPr lang="es-AR" b="1" dirty="0" err="1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Pirimetamina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 </a:t>
            </a:r>
            <a:r>
              <a:rPr lang="es-AR" b="1" dirty="0" smtClean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+</a:t>
            </a:r>
            <a:r>
              <a:rPr lang="es-AR" b="1" dirty="0" err="1" smtClean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Sulfadiazina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* + Ácido </a:t>
            </a:r>
            <a:r>
              <a:rPr lang="es-AR" b="1" dirty="0" err="1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folínico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  <a:latin typeface="Myriad-Roman"/>
              </a:rPr>
              <a:t>.</a:t>
            </a:r>
            <a:endParaRPr lang="es-A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908720"/>
            <a:ext cx="9144000" cy="563231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Toda paciente que reciba el esquema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terapéutico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Pirimetamina</a:t>
            </a:r>
            <a:r>
              <a:rPr lang="es-AR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s-AR" sz="20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Sulfadiazina</a:t>
            </a:r>
            <a:r>
              <a:rPr lang="es-AR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recibir también ácido </a:t>
            </a:r>
            <a:r>
              <a:rPr lang="es-ES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folínico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control hematológico con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hemograma con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recuento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plaquetario</a:t>
            </a:r>
            <a:r>
              <a:rPr lang="es-E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durante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todo 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el tratamiento.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lang="es-AR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contraindicado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 el uso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Pirimetamina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s-ES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Sulfadiazina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primer </a:t>
            </a:r>
            <a:r>
              <a:rPr lang="es-E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trimestre,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el efecto </a:t>
            </a:r>
            <a:r>
              <a:rPr lang="es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teratogénico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Pirimetamina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en animales y, </a:t>
            </a:r>
            <a:r>
              <a:rPr lang="es-E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 </a:t>
            </a:r>
            <a:r>
              <a:rPr lang="es-E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de 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embarazo, por la afinidad de las </a:t>
            </a:r>
            <a:r>
              <a:rPr lang="es-ES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sulfas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la 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albúmina y el riesgo de </a:t>
            </a:r>
            <a:r>
              <a:rPr lang="es-ES" sz="20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Kernicterus</a:t>
            </a:r>
            <a:r>
              <a:rPr lang="es-ES" sz="20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recién </a:t>
            </a:r>
            <a:r>
              <a:rPr lang="es-A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nacido</a:t>
            </a:r>
            <a:r>
              <a:rPr lang="es-A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TOXOPLASMOSIS EN EL NIÑO</a:t>
            </a:r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Los pacientes que al nacer presentan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síntomas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compatibles 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con Toxoplasmosis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congénita, deben 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comenzar tratamiento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20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Pirimetamina</a:t>
            </a:r>
            <a:r>
              <a:rPr lang="es-AR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AR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Sulfadiazina</a:t>
            </a:r>
            <a:r>
              <a:rPr lang="es-AR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ácido </a:t>
            </a:r>
            <a:r>
              <a:rPr lang="es-AR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folínico</a:t>
            </a:r>
            <a:r>
              <a:rPr lang="es-AR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</a:t>
            </a: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año de vida.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del sexto mes de tratamiento,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puede optarse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por administrar la </a:t>
            </a:r>
            <a:r>
              <a:rPr lang="es-ES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0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irimetamina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la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misma dosis semanal, pero administrada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veces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por semana. La </a:t>
            </a:r>
            <a:r>
              <a:rPr lang="es-ES" sz="2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Sulfadiazina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 debe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continuar en 2 tomas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diarias hasta completar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totalidad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del total del tratamiento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pacientes que presenten además </a:t>
            </a:r>
            <a:r>
              <a:rPr lang="es-E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coriorretinitis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compromiso </a:t>
            </a:r>
            <a:r>
              <a:rPr lang="es-E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SNC</a:t>
            </a:r>
            <a:r>
              <a:rPr lang="es-A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recibirán </a:t>
            </a:r>
            <a:r>
              <a:rPr lang="es-AR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Metilprednisona</a:t>
            </a:r>
            <a:r>
              <a:rPr lang="es-A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8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1" y="116632"/>
            <a:ext cx="8064897" cy="1224136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es-ES_tradnl" altLang="es-AR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Recomendaciones para las pacientes seronegativas embarazadas</a:t>
            </a:r>
          </a:p>
        </p:txBody>
      </p:sp>
      <p:sp>
        <p:nvSpPr>
          <p:cNvPr id="73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95737" y="1268761"/>
            <a:ext cx="6624414" cy="5303274"/>
          </a:xfr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s-ES_tradnl" alt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Comer </a:t>
            </a:r>
            <a:r>
              <a:rPr lang="es-ES_tradnl" altLang="es-AR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carne bien cocida.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s-ES_tradnl" alt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Lavarse bien las manos luego de manipular carne cruda o vegetales frescos.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s-ES_tradnl" alt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Limpiar bien las superficies y utensilios de la cocina que tuvieron contacto con la carne cruda.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s-ES_tradnl" altLang="es-AR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No ingerir vegetales crudos,</a:t>
            </a:r>
            <a:r>
              <a:rPr lang="es-ES_tradnl" altLang="es-AR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</a:t>
            </a:r>
            <a:r>
              <a:rPr lang="es-ES_tradnl" alt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cuando no se pueda asegurar que fueron bien lavados.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s-ES_tradnl" altLang="es-A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En trabajos de jardinería, usar guantes y luego lavarse bien las manos. </a:t>
            </a:r>
            <a:r>
              <a:rPr lang="es-ES_tradnl" altLang="es-AR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Evitar el contacto con gatos y sus excretas.</a:t>
            </a:r>
          </a:p>
        </p:txBody>
      </p:sp>
      <p:pic>
        <p:nvPicPr>
          <p:cNvPr id="99332" name="Picture 4" descr="Fight BAC!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35" y="3789040"/>
            <a:ext cx="1878360" cy="1995264"/>
          </a:xfrm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1792831" y="6572034"/>
            <a:ext cx="7127875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s-ES" altLang="es-AR" sz="1600" b="1" dirty="0">
                <a:solidFill>
                  <a:schemeClr val="bg2"/>
                </a:solidFill>
                <a:latin typeface="Garamond" pitchFamily="18" charset="0"/>
              </a:rPr>
              <a:t>* </a:t>
            </a:r>
            <a:r>
              <a:rPr lang="es-ES" altLang="es-AR" sz="1600" b="1" dirty="0" err="1">
                <a:latin typeface="Garamond" pitchFamily="18" charset="0"/>
              </a:rPr>
              <a:t>Thulliez</a:t>
            </a:r>
            <a:r>
              <a:rPr lang="es-ES" altLang="es-AR" sz="1600" b="1" dirty="0">
                <a:latin typeface="Garamond" pitchFamily="18" charset="0"/>
              </a:rPr>
              <a:t> P. </a:t>
            </a:r>
            <a:r>
              <a:rPr lang="es-ES" altLang="es-AR" sz="1600" b="1" dirty="0" err="1">
                <a:latin typeface="Garamond" pitchFamily="18" charset="0"/>
              </a:rPr>
              <a:t>Scand</a:t>
            </a:r>
            <a:r>
              <a:rPr lang="es-ES" altLang="es-AR" sz="1600" b="1" dirty="0">
                <a:latin typeface="Garamond" pitchFamily="18" charset="0"/>
              </a:rPr>
              <a:t> J </a:t>
            </a:r>
            <a:r>
              <a:rPr lang="es-ES" altLang="es-AR" sz="1600" b="1" dirty="0" err="1">
                <a:latin typeface="Garamond" pitchFamily="18" charset="0"/>
              </a:rPr>
              <a:t>Dis</a:t>
            </a:r>
            <a:r>
              <a:rPr lang="es-ES" altLang="es-AR" sz="1600" b="1" dirty="0">
                <a:latin typeface="Garamond" pitchFamily="18" charset="0"/>
              </a:rPr>
              <a:t> 1992;84(S)70-4. </a:t>
            </a:r>
            <a:r>
              <a:rPr lang="es-ES" altLang="es-AR" sz="1600" b="1" dirty="0" err="1">
                <a:latin typeface="Garamond" pitchFamily="18" charset="0"/>
              </a:rPr>
              <a:t>Foulon</a:t>
            </a:r>
            <a:r>
              <a:rPr lang="es-ES" altLang="es-AR" sz="1600" b="1" dirty="0">
                <a:latin typeface="Garamond" pitchFamily="18" charset="0"/>
              </a:rPr>
              <a:t> W. </a:t>
            </a:r>
            <a:r>
              <a:rPr lang="es-ES" altLang="es-AR" sz="1600" b="1" dirty="0" err="1">
                <a:latin typeface="Garamond" pitchFamily="18" charset="0"/>
              </a:rPr>
              <a:t>Obst</a:t>
            </a:r>
            <a:r>
              <a:rPr lang="es-ES" altLang="es-AR" sz="1600" b="1" dirty="0">
                <a:latin typeface="Garamond" pitchFamily="18" charset="0"/>
              </a:rPr>
              <a:t> </a:t>
            </a:r>
            <a:r>
              <a:rPr lang="es-ES" altLang="es-AR" sz="1600" b="1" dirty="0" err="1">
                <a:latin typeface="Garamond" pitchFamily="18" charset="0"/>
              </a:rPr>
              <a:t>Gynaecol</a:t>
            </a:r>
            <a:r>
              <a:rPr lang="es-ES" altLang="es-AR" sz="1600" b="1" dirty="0">
                <a:latin typeface="Garamond" pitchFamily="18" charset="0"/>
              </a:rPr>
              <a:t> 1988;72(3):363-8</a:t>
            </a:r>
            <a:r>
              <a:rPr lang="es-ES" altLang="es-AR" sz="1600" b="1" dirty="0">
                <a:solidFill>
                  <a:schemeClr val="bg2"/>
                </a:solidFill>
                <a:latin typeface="Garamond" pitchFamily="18" charset="0"/>
              </a:rPr>
              <a:t>.</a:t>
            </a:r>
          </a:p>
        </p:txBody>
      </p:sp>
      <p:sp>
        <p:nvSpPr>
          <p:cNvPr id="731142" name="Rectangle 6"/>
          <p:cNvSpPr>
            <a:spLocks noChangeArrowheads="1"/>
          </p:cNvSpPr>
          <p:nvPr/>
        </p:nvSpPr>
        <p:spPr bwMode="auto">
          <a:xfrm>
            <a:off x="0" y="2276474"/>
            <a:ext cx="2088231" cy="1008063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buFont typeface="Wingdings" pitchFamily="2" charset="2"/>
              <a:buChar char="Þ"/>
              <a:defRPr/>
            </a:pPr>
            <a:r>
              <a:rPr lang="es-ES" altLang="es-AR" b="1">
                <a:latin typeface="Tahoma" pitchFamily="34" charset="0"/>
                <a:sym typeface="Wingdings" pitchFamily="2" charset="2"/>
              </a:rPr>
              <a:t> </a:t>
            </a:r>
            <a:r>
              <a:rPr lang="es-ES" altLang="es-AR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sym typeface="Wingdings" pitchFamily="2" charset="2"/>
              </a:rPr>
              <a:t>63%* el riesgo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s-ES" altLang="es-AR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sym typeface="Wingdings" pitchFamily="2" charset="2"/>
              </a:rPr>
              <a:t> de infección</a:t>
            </a:r>
          </a:p>
        </p:txBody>
      </p:sp>
    </p:spTree>
    <p:extLst>
      <p:ext uri="{BB962C8B-B14F-4D97-AF65-F5344CB8AC3E}">
        <p14:creationId xmlns:p14="http://schemas.microsoft.com/office/powerpoint/2010/main" val="170147121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ChangeArrowheads="1"/>
          </p:cNvSpPr>
          <p:nvPr/>
        </p:nvSpPr>
        <p:spPr bwMode="auto">
          <a:xfrm>
            <a:off x="4427538" y="1628801"/>
            <a:ext cx="4248917" cy="4824536"/>
          </a:xfrm>
          <a:prstGeom prst="rect">
            <a:avLst/>
          </a:prstGeom>
          <a:solidFill>
            <a:schemeClr val="accent6"/>
          </a:solidFill>
          <a:ln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Prematurez.</a:t>
            </a:r>
          </a:p>
          <a:p>
            <a:pPr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Retardo de crecimiento intrauterino.</a:t>
            </a:r>
          </a:p>
          <a:p>
            <a:pPr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err="1" smtClean="0">
                <a:solidFill>
                  <a:schemeClr val="bg1"/>
                </a:solidFill>
              </a:rPr>
              <a:t>Hepatoesplenomegalia</a:t>
            </a:r>
            <a:r>
              <a:rPr lang="es-ES_tradnl" altLang="es-AR" sz="2400" b="1" dirty="0" smtClean="0">
                <a:solidFill>
                  <a:schemeClr val="bg1"/>
                </a:solidFill>
              </a:rPr>
              <a:t>, hepatitis, ictericia.</a:t>
            </a:r>
          </a:p>
          <a:p>
            <a:pPr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Anemia, trombocitopenia.</a:t>
            </a:r>
          </a:p>
          <a:p>
            <a:pPr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Síndrome nefrótico.</a:t>
            </a:r>
          </a:p>
          <a:p>
            <a:pPr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Neumonitis.</a:t>
            </a:r>
          </a:p>
          <a:p>
            <a:pPr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Alteración oftalmológica.</a:t>
            </a:r>
          </a:p>
          <a:p>
            <a:pPr>
              <a:buClr>
                <a:srgbClr val="009900"/>
              </a:buClr>
              <a:buFontTx/>
              <a:buChar char="•"/>
              <a:defRPr/>
            </a:pPr>
            <a:endParaRPr lang="es-ES_tradnl" altLang="es-A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58435" name="Rectangle 3"/>
          <p:cNvSpPr>
            <a:spLocks noChangeArrowheads="1"/>
          </p:cNvSpPr>
          <p:nvPr/>
        </p:nvSpPr>
        <p:spPr bwMode="auto">
          <a:xfrm>
            <a:off x="539552" y="404664"/>
            <a:ext cx="8136904" cy="1224136"/>
          </a:xfrm>
          <a:prstGeom prst="rect">
            <a:avLst/>
          </a:prstGeom>
          <a:solidFill>
            <a:schemeClr val="accent6"/>
          </a:solidFill>
          <a:ln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j-lt"/>
              </a:rPr>
              <a:t>Sífilis congénita</a:t>
            </a:r>
          </a:p>
          <a:p>
            <a:pPr algn="ctr" eaLnBrk="0" hangingPunct="0">
              <a:defRPr/>
            </a:pP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+mj-lt"/>
              </a:rPr>
              <a:t>Signos tempranos </a:t>
            </a:r>
          </a:p>
        </p:txBody>
      </p:sp>
      <p:pic>
        <p:nvPicPr>
          <p:cNvPr id="12292" name="Picture 4" descr="h7o028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816424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2286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05612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434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179402" cy="76470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s-ES_tradnl" altLang="es-A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Sífilis en el embarazo</a:t>
            </a:r>
            <a:br>
              <a:rPr lang="es-ES_tradnl" altLang="es-A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es-ES_tradnl" altLang="es-A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Diagnóstico, tratamiento y seguimiento</a:t>
            </a:r>
            <a:endParaRPr lang="es-ES" altLang="es-AR" sz="32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-108520" y="836712"/>
            <a:ext cx="9087970" cy="5936117"/>
            <a:chOff x="204" y="1071"/>
            <a:chExt cx="5398" cy="3085"/>
          </a:xfrm>
        </p:grpSpPr>
        <p:sp>
          <p:nvSpPr>
            <p:cNvPr id="19461" name="AutoShape 4"/>
            <p:cNvSpPr>
              <a:spLocks noChangeAspect="1" noChangeArrowheads="1"/>
            </p:cNvSpPr>
            <p:nvPr/>
          </p:nvSpPr>
          <p:spPr bwMode="auto">
            <a:xfrm>
              <a:off x="204" y="1071"/>
              <a:ext cx="5302" cy="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s-AR" altLang="es-AR"/>
            </a:p>
          </p:txBody>
        </p:sp>
        <p:sp>
          <p:nvSpPr>
            <p:cNvPr id="657413" name="Rectangle 5"/>
            <p:cNvSpPr>
              <a:spLocks noChangeArrowheads="1"/>
            </p:cNvSpPr>
            <p:nvPr/>
          </p:nvSpPr>
          <p:spPr bwMode="auto">
            <a:xfrm>
              <a:off x="300" y="1071"/>
              <a:ext cx="5302" cy="308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14" name="Line 6"/>
            <p:cNvSpPr>
              <a:spLocks noChangeShapeType="1"/>
            </p:cNvSpPr>
            <p:nvPr/>
          </p:nvSpPr>
          <p:spPr bwMode="auto">
            <a:xfrm>
              <a:off x="850" y="1428"/>
              <a:ext cx="0" cy="24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15" name="Line 7"/>
            <p:cNvSpPr>
              <a:spLocks noChangeShapeType="1"/>
            </p:cNvSpPr>
            <p:nvPr/>
          </p:nvSpPr>
          <p:spPr bwMode="auto">
            <a:xfrm>
              <a:off x="2681" y="2236"/>
              <a:ext cx="1830" cy="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16" name="Line 8"/>
            <p:cNvSpPr>
              <a:spLocks noChangeShapeType="1"/>
            </p:cNvSpPr>
            <p:nvPr/>
          </p:nvSpPr>
          <p:spPr bwMode="auto">
            <a:xfrm flipV="1">
              <a:off x="2027" y="1644"/>
              <a:ext cx="2261" cy="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17" name="Line 9"/>
            <p:cNvSpPr>
              <a:spLocks noChangeShapeType="1"/>
            </p:cNvSpPr>
            <p:nvPr/>
          </p:nvSpPr>
          <p:spPr bwMode="auto">
            <a:xfrm>
              <a:off x="850" y="1209"/>
              <a:ext cx="22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18" name="Line 10"/>
            <p:cNvSpPr>
              <a:spLocks noChangeShapeType="1"/>
            </p:cNvSpPr>
            <p:nvPr/>
          </p:nvSpPr>
          <p:spPr bwMode="auto">
            <a:xfrm>
              <a:off x="866" y="1218"/>
              <a:ext cx="1" cy="11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19" name="Line 11"/>
            <p:cNvSpPr>
              <a:spLocks noChangeShapeType="1"/>
            </p:cNvSpPr>
            <p:nvPr/>
          </p:nvSpPr>
          <p:spPr bwMode="auto">
            <a:xfrm>
              <a:off x="3073" y="1209"/>
              <a:ext cx="1" cy="11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0" name="Line 12"/>
            <p:cNvSpPr>
              <a:spLocks noChangeShapeType="1"/>
            </p:cNvSpPr>
            <p:nvPr/>
          </p:nvSpPr>
          <p:spPr bwMode="auto">
            <a:xfrm>
              <a:off x="3073" y="1427"/>
              <a:ext cx="1" cy="156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1" name="Line 13"/>
            <p:cNvSpPr>
              <a:spLocks noChangeShapeType="1"/>
            </p:cNvSpPr>
            <p:nvPr/>
          </p:nvSpPr>
          <p:spPr bwMode="auto">
            <a:xfrm>
              <a:off x="4288" y="1640"/>
              <a:ext cx="0" cy="13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2" name="Line 14"/>
            <p:cNvSpPr>
              <a:spLocks noChangeShapeType="1"/>
            </p:cNvSpPr>
            <p:nvPr/>
          </p:nvSpPr>
          <p:spPr bwMode="auto">
            <a:xfrm>
              <a:off x="2034" y="1645"/>
              <a:ext cx="1" cy="13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3" name="Line 15"/>
            <p:cNvSpPr>
              <a:spLocks noChangeShapeType="1"/>
            </p:cNvSpPr>
            <p:nvPr/>
          </p:nvSpPr>
          <p:spPr bwMode="auto">
            <a:xfrm>
              <a:off x="3593" y="1836"/>
              <a:ext cx="0" cy="21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4" name="Line 16"/>
            <p:cNvSpPr>
              <a:spLocks noChangeShapeType="1"/>
            </p:cNvSpPr>
            <p:nvPr/>
          </p:nvSpPr>
          <p:spPr bwMode="auto">
            <a:xfrm>
              <a:off x="4511" y="2236"/>
              <a:ext cx="0" cy="11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5" name="Line 17"/>
            <p:cNvSpPr>
              <a:spLocks noChangeShapeType="1"/>
            </p:cNvSpPr>
            <p:nvPr/>
          </p:nvSpPr>
          <p:spPr bwMode="auto">
            <a:xfrm>
              <a:off x="3596" y="1836"/>
              <a:ext cx="5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6" name="Line 18"/>
            <p:cNvSpPr>
              <a:spLocks noChangeShapeType="1"/>
            </p:cNvSpPr>
            <p:nvPr/>
          </p:nvSpPr>
          <p:spPr bwMode="auto">
            <a:xfrm>
              <a:off x="2672" y="2228"/>
              <a:ext cx="1" cy="10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7" name="Line 19"/>
            <p:cNvSpPr>
              <a:spLocks noChangeShapeType="1"/>
            </p:cNvSpPr>
            <p:nvPr/>
          </p:nvSpPr>
          <p:spPr bwMode="auto">
            <a:xfrm>
              <a:off x="2672" y="2727"/>
              <a:ext cx="4" cy="19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8" name="Line 20"/>
            <p:cNvSpPr>
              <a:spLocks noChangeShapeType="1"/>
            </p:cNvSpPr>
            <p:nvPr/>
          </p:nvSpPr>
          <p:spPr bwMode="auto">
            <a:xfrm>
              <a:off x="4511" y="2535"/>
              <a:ext cx="0" cy="13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29" name="Line 21"/>
            <p:cNvSpPr>
              <a:spLocks noChangeShapeType="1"/>
            </p:cNvSpPr>
            <p:nvPr/>
          </p:nvSpPr>
          <p:spPr bwMode="auto">
            <a:xfrm>
              <a:off x="3593" y="2136"/>
              <a:ext cx="0" cy="8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657430" name="Line 22"/>
            <p:cNvSpPr>
              <a:spLocks noChangeShapeType="1"/>
            </p:cNvSpPr>
            <p:nvPr/>
          </p:nvSpPr>
          <p:spPr bwMode="auto">
            <a:xfrm>
              <a:off x="2050" y="1914"/>
              <a:ext cx="1" cy="10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19482" name="Line 23"/>
            <p:cNvSpPr>
              <a:spLocks noChangeShapeType="1"/>
            </p:cNvSpPr>
            <p:nvPr/>
          </p:nvSpPr>
          <p:spPr bwMode="auto">
            <a:xfrm>
              <a:off x="852" y="1891"/>
              <a:ext cx="0" cy="137"/>
            </a:xfrm>
            <a:prstGeom prst="line">
              <a:avLst/>
            </a:prstGeom>
            <a:noFill/>
            <a:ln w="38100">
              <a:solidFill>
                <a:srgbClr val="F3824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/>
            <a:p>
              <a:endParaRPr lang="es-AR"/>
            </a:p>
          </p:txBody>
        </p:sp>
        <p:sp>
          <p:nvSpPr>
            <p:cNvPr id="657432" name="Line 24"/>
            <p:cNvSpPr>
              <a:spLocks noChangeShapeType="1"/>
            </p:cNvSpPr>
            <p:nvPr/>
          </p:nvSpPr>
          <p:spPr bwMode="auto">
            <a:xfrm flipH="1">
              <a:off x="4511" y="2949"/>
              <a:ext cx="6" cy="293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19484" name="Text Box 25"/>
            <p:cNvSpPr txBox="1">
              <a:spLocks noChangeArrowheads="1"/>
            </p:cNvSpPr>
            <p:nvPr/>
          </p:nvSpPr>
          <p:spPr bwMode="auto">
            <a:xfrm>
              <a:off x="1240" y="1122"/>
              <a:ext cx="1600" cy="321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" altLang="es-AR" sz="1050" b="1" dirty="0">
                  <a:latin typeface="Arial" charset="0"/>
                </a:rPr>
                <a:t>VDRL </a:t>
              </a:r>
              <a:r>
                <a:rPr lang="es-ES" altLang="es-AR" sz="1050" b="1" dirty="0" err="1">
                  <a:latin typeface="Arial" charset="0"/>
                </a:rPr>
                <a:t>or</a:t>
              </a:r>
              <a:r>
                <a:rPr lang="es-ES" altLang="es-AR" sz="1050" b="1" dirty="0">
                  <a:latin typeface="Arial" charset="0"/>
                </a:rPr>
                <a:t> RPR</a:t>
              </a:r>
            </a:p>
            <a:p>
              <a:pPr algn="ctr" eaLnBrk="1" hangingPunct="1"/>
              <a:r>
                <a:rPr lang="es-ES_tradnl" altLang="es-AR" sz="1050" b="1" dirty="0">
                  <a:latin typeface="Arial" charset="0"/>
                </a:rPr>
                <a:t>En la 1º visita prenatal</a:t>
              </a:r>
              <a:endParaRPr lang="es-ES" altLang="es-AR" sz="1050" dirty="0"/>
            </a:p>
          </p:txBody>
        </p:sp>
        <p:sp>
          <p:nvSpPr>
            <p:cNvPr id="657434" name="Text Box 26"/>
            <p:cNvSpPr txBox="1">
              <a:spLocks noChangeArrowheads="1"/>
            </p:cNvSpPr>
            <p:nvPr/>
          </p:nvSpPr>
          <p:spPr bwMode="auto">
            <a:xfrm>
              <a:off x="650" y="1341"/>
              <a:ext cx="377" cy="16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lIns="53100" tIns="27612" rIns="53100" bIns="27612"/>
            <a:lstStyle/>
            <a:p>
              <a:pPr algn="ctr">
                <a:defRPr/>
              </a:pPr>
              <a:r>
                <a:rPr lang="es-ES" altLang="es-AR" sz="105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(-)</a:t>
              </a:r>
              <a:endParaRPr lang="es-ES" altLang="es-AR" sz="1050"/>
            </a:p>
          </p:txBody>
        </p:sp>
        <p:sp>
          <p:nvSpPr>
            <p:cNvPr id="19486" name="Text Box 27"/>
            <p:cNvSpPr txBox="1">
              <a:spLocks noChangeArrowheads="1"/>
            </p:cNvSpPr>
            <p:nvPr/>
          </p:nvSpPr>
          <p:spPr bwMode="auto">
            <a:xfrm>
              <a:off x="2907" y="1319"/>
              <a:ext cx="527" cy="12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" altLang="es-AR" sz="1050" b="1">
                  <a:solidFill>
                    <a:srgbClr val="000000"/>
                  </a:solidFill>
                  <a:latin typeface="Arial" charset="0"/>
                </a:rPr>
                <a:t>(+)</a:t>
              </a:r>
              <a:endParaRPr lang="es-ES" altLang="es-AR" sz="1050"/>
            </a:p>
          </p:txBody>
        </p:sp>
        <p:sp>
          <p:nvSpPr>
            <p:cNvPr id="19487" name="Text Box 28"/>
            <p:cNvSpPr txBox="1">
              <a:spLocks noChangeArrowheads="1"/>
            </p:cNvSpPr>
            <p:nvPr/>
          </p:nvSpPr>
          <p:spPr bwMode="auto">
            <a:xfrm>
              <a:off x="2142" y="1589"/>
              <a:ext cx="1938" cy="206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 dirty="0">
                  <a:solidFill>
                    <a:schemeClr val="bg1"/>
                  </a:solidFill>
                  <a:latin typeface="Arial" charset="0"/>
                </a:rPr>
                <a:t>Iniciar Penicilina </a:t>
              </a:r>
              <a:r>
                <a:rPr lang="es-ES_tradnl" altLang="es-AR" sz="1050" b="1" dirty="0" err="1">
                  <a:solidFill>
                    <a:schemeClr val="bg1"/>
                  </a:solidFill>
                  <a:latin typeface="Arial" charset="0"/>
                </a:rPr>
                <a:t>Benzatínica</a:t>
              </a:r>
              <a:r>
                <a:rPr lang="es-ES_tradnl" altLang="es-AR" sz="1050" b="1" dirty="0">
                  <a:solidFill>
                    <a:schemeClr val="bg1"/>
                  </a:solidFill>
                  <a:latin typeface="Arial" charset="0"/>
                </a:rPr>
                <a:t> 2.4 </a:t>
              </a:r>
              <a:r>
                <a:rPr lang="es-ES_tradnl" altLang="es-AR" sz="1050" b="1" dirty="0" err="1">
                  <a:solidFill>
                    <a:schemeClr val="bg1"/>
                  </a:solidFill>
                  <a:latin typeface="Arial" charset="0"/>
                </a:rPr>
                <a:t>mill</a:t>
              </a:r>
              <a:r>
                <a:rPr lang="es-ES_tradnl" altLang="es-AR" sz="1050" b="1" dirty="0">
                  <a:solidFill>
                    <a:schemeClr val="bg1"/>
                  </a:solidFill>
                  <a:latin typeface="Arial" charset="0"/>
                </a:rPr>
                <a:t> UI, IM y confirmar solicitando </a:t>
              </a:r>
              <a:r>
                <a:rPr lang="es-ES" altLang="es-AR" sz="1050" b="1" dirty="0">
                  <a:solidFill>
                    <a:schemeClr val="bg1"/>
                  </a:solidFill>
                  <a:latin typeface="Arial" charset="0"/>
                </a:rPr>
                <a:t>FTA-</a:t>
              </a:r>
              <a:r>
                <a:rPr lang="es-ES" altLang="es-AR" sz="1050" b="1" dirty="0" err="1">
                  <a:solidFill>
                    <a:schemeClr val="bg1"/>
                  </a:solidFill>
                  <a:latin typeface="Arial" charset="0"/>
                </a:rPr>
                <a:t>Abs</a:t>
              </a:r>
              <a:r>
                <a:rPr lang="es-ES" altLang="es-AR" sz="1050" b="1" dirty="0">
                  <a:solidFill>
                    <a:schemeClr val="bg1"/>
                  </a:solidFill>
                  <a:latin typeface="Arial" charset="0"/>
                </a:rPr>
                <a:t> o MHA-TP</a:t>
              </a:r>
              <a:endParaRPr lang="es-ES" altLang="es-AR" sz="1050" dirty="0">
                <a:solidFill>
                  <a:schemeClr val="bg1"/>
                </a:solidFill>
              </a:endParaRPr>
            </a:p>
          </p:txBody>
        </p:sp>
        <p:sp>
          <p:nvSpPr>
            <p:cNvPr id="19488" name="Text Box 29"/>
            <p:cNvSpPr txBox="1">
              <a:spLocks noChangeArrowheads="1"/>
            </p:cNvSpPr>
            <p:nvPr/>
          </p:nvSpPr>
          <p:spPr bwMode="auto">
            <a:xfrm>
              <a:off x="1788" y="1795"/>
              <a:ext cx="539" cy="15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>
                  <a:solidFill>
                    <a:srgbClr val="000000"/>
                  </a:solidFill>
                  <a:latin typeface="Arial" charset="0"/>
                </a:rPr>
                <a:t>Negativo</a:t>
              </a:r>
              <a:endParaRPr lang="es-ES" altLang="es-AR" sz="1050"/>
            </a:p>
          </p:txBody>
        </p:sp>
        <p:sp>
          <p:nvSpPr>
            <p:cNvPr id="19489" name="Text Box 30"/>
            <p:cNvSpPr txBox="1">
              <a:spLocks noChangeArrowheads="1"/>
            </p:cNvSpPr>
            <p:nvPr/>
          </p:nvSpPr>
          <p:spPr bwMode="auto">
            <a:xfrm>
              <a:off x="1618" y="2035"/>
              <a:ext cx="862" cy="20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>
                  <a:solidFill>
                    <a:srgbClr val="000000"/>
                  </a:solidFill>
                  <a:latin typeface="Arial" charset="0"/>
                </a:rPr>
                <a:t>Prueba falso (+) </a:t>
              </a:r>
              <a:endParaRPr lang="es-ES" altLang="es-AR" sz="1050" b="1"/>
            </a:p>
          </p:txBody>
        </p:sp>
        <p:sp>
          <p:nvSpPr>
            <p:cNvPr id="657439" name="Text Box 31"/>
            <p:cNvSpPr txBox="1">
              <a:spLocks noChangeArrowheads="1"/>
            </p:cNvSpPr>
            <p:nvPr/>
          </p:nvSpPr>
          <p:spPr bwMode="auto">
            <a:xfrm>
              <a:off x="4084" y="1780"/>
              <a:ext cx="518" cy="188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53100" tIns="27612" rIns="53100" bIns="27612"/>
            <a:lstStyle/>
            <a:p>
              <a:pPr algn="ctr">
                <a:defRPr/>
              </a:pPr>
              <a:r>
                <a:rPr lang="es-ES" altLang="es-AR" sz="1050" b="1">
                  <a:solidFill>
                    <a:schemeClr val="bg1"/>
                  </a:solidFill>
                  <a:latin typeface="Arial" charset="0"/>
                </a:rPr>
                <a:t>Positiv</a:t>
              </a:r>
              <a:r>
                <a:rPr lang="es-ES_tradnl" altLang="es-AR" sz="1050" b="1">
                  <a:solidFill>
                    <a:schemeClr val="bg1"/>
                  </a:solidFill>
                  <a:latin typeface="Arial" charset="0"/>
                </a:rPr>
                <a:t>o</a:t>
              </a:r>
              <a:endParaRPr lang="es-ES" altLang="es-AR" sz="1050">
                <a:solidFill>
                  <a:schemeClr val="bg1"/>
                </a:solidFill>
              </a:endParaRPr>
            </a:p>
          </p:txBody>
        </p:sp>
        <p:sp>
          <p:nvSpPr>
            <p:cNvPr id="19491" name="Text Box 32"/>
            <p:cNvSpPr txBox="1">
              <a:spLocks noChangeArrowheads="1"/>
            </p:cNvSpPr>
            <p:nvPr/>
          </p:nvSpPr>
          <p:spPr bwMode="auto">
            <a:xfrm>
              <a:off x="4002" y="2360"/>
              <a:ext cx="1049" cy="213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headEnd/>
              <a:tailEnd/>
            </a:ln>
            <a:ex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>
                  <a:solidFill>
                    <a:srgbClr val="FFFFFF"/>
                  </a:solidFill>
                  <a:latin typeface="Arial" charset="0"/>
                </a:rPr>
                <a:t>Evaluar y tratar a la/ las pareja/s sexuales</a:t>
              </a:r>
              <a:endParaRPr lang="es-ES" altLang="es-AR" sz="1050" b="1"/>
            </a:p>
          </p:txBody>
        </p:sp>
        <p:sp>
          <p:nvSpPr>
            <p:cNvPr id="19492" name="Text Box 33"/>
            <p:cNvSpPr txBox="1">
              <a:spLocks noChangeArrowheads="1"/>
            </p:cNvSpPr>
            <p:nvPr/>
          </p:nvSpPr>
          <p:spPr bwMode="auto">
            <a:xfrm>
              <a:off x="3680" y="2682"/>
              <a:ext cx="1723" cy="336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headEnd/>
              <a:tailEnd/>
            </a:ln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>
                  <a:solidFill>
                    <a:srgbClr val="FFFFFF"/>
                  </a:solidFill>
                  <a:latin typeface="Arial" charset="0"/>
                </a:rPr>
                <a:t>Indicar Penicilina Benzatínica 2.4 mill UI, IM y confirmar solicitando : VDRL, </a:t>
              </a:r>
              <a:r>
                <a:rPr lang="es-ES" altLang="es-AR" sz="1050" b="1">
                  <a:solidFill>
                    <a:srgbClr val="FFFFFF"/>
                  </a:solidFill>
                  <a:latin typeface="Arial" charset="0"/>
                </a:rPr>
                <a:t>FTA-Abs o MHA-TP, Atg sup HB y  HIV.</a:t>
              </a:r>
              <a:endParaRPr lang="es-ES" altLang="es-AR" sz="1050"/>
            </a:p>
          </p:txBody>
        </p:sp>
        <p:sp>
          <p:nvSpPr>
            <p:cNvPr id="657442" name="Text Box 34"/>
            <p:cNvSpPr txBox="1">
              <a:spLocks noChangeArrowheads="1"/>
            </p:cNvSpPr>
            <p:nvPr/>
          </p:nvSpPr>
          <p:spPr bwMode="auto">
            <a:xfrm>
              <a:off x="1889" y="2973"/>
              <a:ext cx="1573" cy="330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53100" tIns="27612" rIns="53100" bIns="27612"/>
            <a:lstStyle/>
            <a:p>
              <a:pPr algn="ctr">
                <a:defRPr/>
              </a:pP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Control con VDRL*</a:t>
              </a:r>
              <a:r>
                <a:rPr lang="es-ES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imes New Roman" pitchFamily="18" charset="0"/>
                </a:rPr>
                <a:t> </a:t>
              </a: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mensual hasta el parto. NO SOLICITAR PARA SEGUIMIENTO FTA- </a:t>
              </a:r>
              <a:r>
                <a:rPr lang="es-ES_tradnl" altLang="es-AR" sz="105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Abs</a:t>
              </a: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 o MHA-TP</a:t>
              </a:r>
              <a:endParaRPr lang="es-ES" altLang="es-AR" sz="1050" b="1" dirty="0">
                <a:solidFill>
                  <a:schemeClr val="bg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494" name="Text Box 35"/>
            <p:cNvSpPr txBox="1">
              <a:spLocks noChangeArrowheads="1"/>
            </p:cNvSpPr>
            <p:nvPr/>
          </p:nvSpPr>
          <p:spPr bwMode="auto">
            <a:xfrm>
              <a:off x="300" y="1707"/>
              <a:ext cx="1109" cy="310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 dirty="0">
                  <a:solidFill>
                    <a:srgbClr val="000000"/>
                  </a:solidFill>
                  <a:latin typeface="Arial" charset="0"/>
                </a:rPr>
                <a:t>Repetir en el 3er trimestre y puerperio las 28 semanas post parto</a:t>
              </a:r>
              <a:endParaRPr lang="es-ES" altLang="es-AR" sz="1050" b="1" dirty="0"/>
            </a:p>
          </p:txBody>
        </p:sp>
        <p:sp>
          <p:nvSpPr>
            <p:cNvPr id="657444" name="Text Box 36"/>
            <p:cNvSpPr txBox="1">
              <a:spLocks noChangeArrowheads="1"/>
            </p:cNvSpPr>
            <p:nvPr/>
          </p:nvSpPr>
          <p:spPr bwMode="auto">
            <a:xfrm>
              <a:off x="3157" y="1968"/>
              <a:ext cx="924" cy="180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53100" tIns="27612" rIns="53100" bIns="27612"/>
            <a:lstStyle/>
            <a:p>
              <a:pPr algn="ctr">
                <a:defRPr/>
              </a:pPr>
              <a:r>
                <a:rPr lang="es-ES_tradnl" altLang="es-AR" sz="1050" b="1">
                  <a:solidFill>
                    <a:srgbClr val="FFFFFF"/>
                  </a:solidFill>
                  <a:latin typeface="Arial" charset="0"/>
                </a:rPr>
                <a:t>Sífilis</a:t>
              </a:r>
              <a:r>
                <a:rPr lang="es-ES" altLang="es-AR" sz="1050" b="1">
                  <a:solidFill>
                    <a:srgbClr val="FFFFFF"/>
                  </a:solidFill>
                  <a:latin typeface="Arial" charset="0"/>
                </a:rPr>
                <a:t>(1)</a:t>
              </a:r>
              <a:endParaRPr lang="es-ES" altLang="es-AR" sz="1050"/>
            </a:p>
          </p:txBody>
        </p:sp>
        <p:sp>
          <p:nvSpPr>
            <p:cNvPr id="657446" name="Text Box 38"/>
            <p:cNvSpPr txBox="1">
              <a:spLocks noChangeArrowheads="1"/>
            </p:cNvSpPr>
            <p:nvPr/>
          </p:nvSpPr>
          <p:spPr bwMode="auto">
            <a:xfrm>
              <a:off x="1618" y="2345"/>
              <a:ext cx="2032" cy="505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53100" tIns="27612" rIns="53100" bIns="27612"/>
            <a:lstStyle/>
            <a:p>
              <a:pPr algn="ctr">
                <a:defRPr/>
              </a:pP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Completar tratamiento con Penicilina </a:t>
              </a:r>
              <a:r>
                <a:rPr lang="es-ES_tradnl" altLang="es-AR" sz="105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Benzatínica</a:t>
              </a: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  IM de 2.4mill UI, con intervalo de una semana cada dosis. </a:t>
              </a:r>
            </a:p>
            <a:p>
              <a:pPr algn="ctr">
                <a:defRPr/>
              </a:pP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Si no se puede establecer el tiempo de infección debe recibir 3 dosis en total.</a:t>
              </a:r>
              <a:endParaRPr lang="es-ES" altLang="es-AR" sz="1050" dirty="0">
                <a:solidFill>
                  <a:schemeClr val="bg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498" name="Text Box 39"/>
            <p:cNvSpPr txBox="1">
              <a:spLocks noChangeArrowheads="1"/>
            </p:cNvSpPr>
            <p:nvPr/>
          </p:nvSpPr>
          <p:spPr bwMode="auto">
            <a:xfrm>
              <a:off x="3680" y="3242"/>
              <a:ext cx="1723" cy="477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headEnd/>
              <a:tailEnd/>
            </a:ln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 dirty="0">
                  <a:solidFill>
                    <a:srgbClr val="FFFFFF"/>
                  </a:solidFill>
                  <a:latin typeface="Arial" charset="0"/>
                </a:rPr>
                <a:t>Con VDRL (+) y test confirmatorio (+) Penicilina </a:t>
              </a:r>
              <a:r>
                <a:rPr lang="es-ES_tradnl" altLang="es-AR" sz="1050" b="1" dirty="0" err="1">
                  <a:solidFill>
                    <a:srgbClr val="FFFFFF"/>
                  </a:solidFill>
                  <a:latin typeface="Arial" charset="0"/>
                </a:rPr>
                <a:t>Benzatínica</a:t>
              </a:r>
              <a:r>
                <a:rPr lang="es-ES_tradnl" altLang="es-AR" sz="1050" b="1" dirty="0">
                  <a:solidFill>
                    <a:srgbClr val="FFFFFF"/>
                  </a:solidFill>
                  <a:latin typeface="Arial" charset="0"/>
                </a:rPr>
                <a:t>  2.4 </a:t>
              </a:r>
              <a:r>
                <a:rPr lang="es-ES_tradnl" altLang="es-AR" sz="1050" b="1" dirty="0" err="1">
                  <a:solidFill>
                    <a:srgbClr val="FFFFFF"/>
                  </a:solidFill>
                  <a:latin typeface="Arial" charset="0"/>
                </a:rPr>
                <a:t>mill</a:t>
              </a:r>
              <a:r>
                <a:rPr lang="es-ES_tradnl" altLang="es-AR" sz="1050" b="1" dirty="0">
                  <a:solidFill>
                    <a:srgbClr val="FFFFFF"/>
                  </a:solidFill>
                  <a:latin typeface="Arial" charset="0"/>
                </a:rPr>
                <a:t> UI  IM, separada por 1 sem cada una. </a:t>
              </a:r>
            </a:p>
            <a:p>
              <a:pPr algn="ctr" eaLnBrk="1" hangingPunct="1"/>
              <a:r>
                <a:rPr lang="es-ES_tradnl" altLang="es-AR" sz="1050" b="1" dirty="0">
                  <a:solidFill>
                    <a:srgbClr val="FFFFFF"/>
                  </a:solidFill>
                  <a:latin typeface="Arial" charset="0"/>
                </a:rPr>
                <a:t>Si no se puede establecer el tiempo de infección debe recibir 3 dosis*.</a:t>
              </a:r>
              <a:endParaRPr lang="es-ES" altLang="es-AR" sz="1050" dirty="0"/>
            </a:p>
          </p:txBody>
        </p:sp>
        <p:sp>
          <p:nvSpPr>
            <p:cNvPr id="19499" name="Text Box 40"/>
            <p:cNvSpPr txBox="1">
              <a:spLocks noChangeArrowheads="1"/>
            </p:cNvSpPr>
            <p:nvPr/>
          </p:nvSpPr>
          <p:spPr bwMode="auto">
            <a:xfrm>
              <a:off x="1987" y="3551"/>
              <a:ext cx="1400" cy="337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53100" tIns="27612" rIns="53100" bIns="27612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Descartar otras infecciones de transmisión sexual. (</a:t>
              </a:r>
              <a:r>
                <a:rPr lang="es-ES_tradnl" altLang="es-AR" sz="105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inf</a:t>
              </a: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 </a:t>
              </a:r>
              <a:r>
                <a:rPr lang="es-ES_tradnl" altLang="es-AR" sz="105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gonocóccica</a:t>
              </a: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, HIV, </a:t>
              </a:r>
              <a:r>
                <a:rPr lang="es-ES_tradnl" altLang="es-AR" sz="105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Atg</a:t>
              </a: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 </a:t>
              </a:r>
              <a:r>
                <a:rPr lang="es-ES_tradnl" altLang="es-AR" sz="105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sup</a:t>
              </a:r>
              <a:r>
                <a:rPr lang="es-ES_tradnl" altLang="es-AR" sz="105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Arial" charset="0"/>
                </a:rPr>
                <a:t> HB)</a:t>
              </a:r>
              <a:endParaRPr lang="es-ES" altLang="es-AR" sz="1050" dirty="0">
                <a:solidFill>
                  <a:schemeClr val="bg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57449" name="Line 41"/>
            <p:cNvSpPr>
              <a:spLocks noChangeShapeType="1"/>
            </p:cNvSpPr>
            <p:nvPr/>
          </p:nvSpPr>
          <p:spPr bwMode="auto">
            <a:xfrm>
              <a:off x="2687" y="3377"/>
              <a:ext cx="0" cy="13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0000" tIns="46800" rIns="90000" bIns="46800" anchor="ctr"/>
            <a:lstStyle/>
            <a:p>
              <a:pPr>
                <a:defRPr/>
              </a:pPr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289706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spect="1" noChangeArrowheads="1"/>
          </p:cNvSpPr>
          <p:nvPr/>
        </p:nvSpPr>
        <p:spPr bwMode="auto">
          <a:xfrm>
            <a:off x="179512" y="1124744"/>
            <a:ext cx="8712968" cy="4925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  <p:sp>
        <p:nvSpPr>
          <p:cNvPr id="665604" name="Text Box 4"/>
          <p:cNvSpPr txBox="1">
            <a:spLocks noChangeArrowheads="1"/>
          </p:cNvSpPr>
          <p:nvPr/>
        </p:nvSpPr>
        <p:spPr bwMode="auto">
          <a:xfrm>
            <a:off x="825500" y="2178050"/>
            <a:ext cx="2781300" cy="43306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Ex.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físico NORMAL y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títulos de 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VDRL/RPR </a:t>
            </a:r>
            <a:r>
              <a:rPr lang="es-ES" altLang="es-AR" sz="1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sym typeface="Symbol" pitchFamily="18" charset="2"/>
              </a:rPr>
              <a:t> </a:t>
            </a:r>
            <a:r>
              <a:rPr lang="es-ES" altLang="es-AR" sz="1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4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veces los maternos</a:t>
            </a:r>
            <a:endParaRPr lang="es-ES" altLang="es-AR" sz="11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 flipH="1">
            <a:off x="2227263" y="1930400"/>
            <a:ext cx="11112" cy="24765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3535363" y="2427288"/>
            <a:ext cx="1144587" cy="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4679950" y="2427288"/>
            <a:ext cx="1588" cy="3079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>
            <a:off x="2168525" y="2551113"/>
            <a:ext cx="0" cy="2317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665609" name="Text Box 9"/>
          <p:cNvSpPr txBox="1">
            <a:spLocks noChangeArrowheads="1"/>
          </p:cNvSpPr>
          <p:nvPr/>
        </p:nvSpPr>
        <p:spPr bwMode="auto">
          <a:xfrm>
            <a:off x="3497263" y="2755900"/>
            <a:ext cx="2422525" cy="88900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>
              <a:defRPr/>
            </a:pPr>
            <a:r>
              <a:rPr lang="es-ES" altLang="es-AR" sz="1100" b="1" dirty="0">
                <a:solidFill>
                  <a:srgbClr val="800000"/>
                </a:solidFill>
                <a:latin typeface="Arial" charset="0"/>
              </a:rPr>
              <a:t>Niño con VDRL (+) con: </a:t>
            </a:r>
          </a:p>
          <a:p>
            <a:pPr>
              <a:buSzPts val="1200"/>
              <a:buFont typeface="Arial" charset="0"/>
              <a:buChar char="•"/>
              <a:defRPr/>
            </a:pPr>
            <a:r>
              <a:rPr lang="es-ES" altLang="es-AR" sz="1100" b="1" dirty="0">
                <a:solidFill>
                  <a:srgbClr val="000000"/>
                </a:solidFill>
                <a:latin typeface="Arial" charset="0"/>
              </a:rPr>
              <a:t> M</a:t>
            </a:r>
            <a:r>
              <a:rPr lang="es-ES_tradnl" altLang="es-AR" sz="1100" b="1" dirty="0">
                <a:solidFill>
                  <a:srgbClr val="000000"/>
                </a:solidFill>
                <a:latin typeface="Arial" charset="0"/>
              </a:rPr>
              <a:t>adre no tratada ,   o  </a:t>
            </a:r>
            <a:endParaRPr lang="es-ES" altLang="es-AR" sz="1100" b="1" dirty="0">
              <a:solidFill>
                <a:srgbClr val="000000"/>
              </a:solidFill>
              <a:latin typeface="Arial" charset="0"/>
            </a:endParaRPr>
          </a:p>
          <a:p>
            <a:pPr>
              <a:buSzPts val="1200"/>
              <a:buFont typeface="Arial" charset="0"/>
              <a:buChar char="•"/>
              <a:defRPr/>
            </a:pPr>
            <a:r>
              <a:rPr lang="es-ES" altLang="es-AR" sz="11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_tradnl" altLang="es-AR" sz="1100" b="1" dirty="0">
                <a:solidFill>
                  <a:srgbClr val="000000"/>
                </a:solidFill>
                <a:latin typeface="Arial" charset="0"/>
              </a:rPr>
              <a:t>Inadecuadamente tratada,   o </a:t>
            </a:r>
            <a:endParaRPr lang="es-ES" altLang="es-AR" sz="1100" b="1" dirty="0">
              <a:solidFill>
                <a:srgbClr val="000000"/>
              </a:solidFill>
              <a:latin typeface="Arial" charset="0"/>
            </a:endParaRPr>
          </a:p>
          <a:p>
            <a:pPr>
              <a:buSzPts val="1200"/>
              <a:buFont typeface="Arial" charset="0"/>
              <a:buChar char="•"/>
              <a:defRPr/>
            </a:pPr>
            <a:r>
              <a:rPr lang="es-ES_tradnl" altLang="es-AR" sz="1100" b="1" dirty="0">
                <a:solidFill>
                  <a:srgbClr val="000000"/>
                </a:solidFill>
                <a:latin typeface="Arial" charset="0"/>
              </a:rPr>
              <a:t> Sin documentación de </a:t>
            </a:r>
            <a:r>
              <a:rPr lang="es-ES_tradnl" altLang="es-AR" sz="1100" b="1" dirty="0" err="1">
                <a:solidFill>
                  <a:srgbClr val="000000"/>
                </a:solidFill>
                <a:latin typeface="Arial" charset="0"/>
              </a:rPr>
              <a:t>trat</a:t>
            </a:r>
            <a:r>
              <a:rPr lang="es-ES_tradnl" altLang="es-AR" sz="1100" b="1" dirty="0">
                <a:solidFill>
                  <a:srgbClr val="000000"/>
                </a:solidFill>
                <a:latin typeface="Arial" charset="0"/>
              </a:rPr>
              <a:t>. o sin seguimiento serológico</a:t>
            </a:r>
            <a:endParaRPr lang="es-ES" altLang="es-AR" sz="1100" dirty="0"/>
          </a:p>
        </p:txBody>
      </p:sp>
      <p:sp>
        <p:nvSpPr>
          <p:cNvPr id="665610" name="Text Box 10"/>
          <p:cNvSpPr txBox="1">
            <a:spLocks noChangeArrowheads="1"/>
          </p:cNvSpPr>
          <p:nvPr/>
        </p:nvSpPr>
        <p:spPr bwMode="auto">
          <a:xfrm>
            <a:off x="611188" y="3789363"/>
            <a:ext cx="2525712" cy="60234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Seguimiento clínico y serológico del niño a los</a:t>
            </a:r>
          </a:p>
          <a:p>
            <a:pPr algn="ctr">
              <a:defRPr/>
            </a:pP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1-2-3-6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y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 12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meses</a:t>
            </a:r>
            <a:endParaRPr lang="es-ES" altLang="es-AR" sz="11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418" name="Line 11"/>
          <p:cNvSpPr>
            <a:spLocks noChangeShapeType="1"/>
          </p:cNvSpPr>
          <p:nvPr/>
        </p:nvSpPr>
        <p:spPr bwMode="auto">
          <a:xfrm>
            <a:off x="4708525" y="3644900"/>
            <a:ext cx="12700" cy="31750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665612" name="Text Box 12"/>
          <p:cNvSpPr txBox="1">
            <a:spLocks noChangeArrowheads="1"/>
          </p:cNvSpPr>
          <p:nvPr/>
        </p:nvSpPr>
        <p:spPr bwMode="auto">
          <a:xfrm>
            <a:off x="3207472" y="3989388"/>
            <a:ext cx="3106738" cy="60234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Hemograma</a:t>
            </a:r>
            <a:r>
              <a:rPr lang="es-ES" altLang="es-AR" sz="1100" b="1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LCR**</a:t>
            </a:r>
            <a:r>
              <a:rPr lang="es-ES" altLang="es-AR" sz="1100" b="1">
                <a:solidFill>
                  <a:srgbClr val="000000"/>
                </a:solidFill>
                <a:latin typeface="Arial" charset="0"/>
              </a:rPr>
              <a:t> (VDRL, c</a:t>
            </a: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élulas y proteínas</a:t>
            </a:r>
            <a:r>
              <a:rPr lang="es-ES" altLang="es-AR" sz="1100" b="1">
                <a:solidFill>
                  <a:srgbClr val="000000"/>
                </a:solidFill>
                <a:latin typeface="Arial" charset="0"/>
              </a:rPr>
              <a:t>), </a:t>
            </a: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Rx  huesos largos</a:t>
            </a:r>
            <a:r>
              <a:rPr lang="es-ES" altLang="es-AR" sz="1100" b="1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hepatograma</a:t>
            </a:r>
            <a:r>
              <a:rPr lang="es-ES" altLang="es-AR" sz="1100" b="1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evaluación oftalmológica</a:t>
            </a:r>
            <a:endParaRPr lang="es-ES" altLang="es-AR" sz="1100"/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>
            <a:off x="4189413" y="4616988"/>
            <a:ext cx="1587" cy="2317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21" name="Line 14"/>
          <p:cNvSpPr>
            <a:spLocks noChangeShapeType="1"/>
          </p:cNvSpPr>
          <p:nvPr/>
        </p:nvSpPr>
        <p:spPr bwMode="auto">
          <a:xfrm>
            <a:off x="5335588" y="4591550"/>
            <a:ext cx="1588" cy="2317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665615" name="Text Box 15"/>
          <p:cNvSpPr txBox="1">
            <a:spLocks noChangeArrowheads="1"/>
          </p:cNvSpPr>
          <p:nvPr/>
        </p:nvSpPr>
        <p:spPr bwMode="auto">
          <a:xfrm>
            <a:off x="3795713" y="4859628"/>
            <a:ext cx="777875" cy="230187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/>
          <a:lstStyle/>
          <a:p>
            <a:pPr algn="ctr">
              <a:defRPr/>
            </a:pP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Normal</a:t>
            </a:r>
            <a:endParaRPr lang="es-ES" altLang="es-AR" sz="1100"/>
          </a:p>
        </p:txBody>
      </p:sp>
      <p:sp>
        <p:nvSpPr>
          <p:cNvPr id="665616" name="Text Box 16"/>
          <p:cNvSpPr txBox="1">
            <a:spLocks noChangeArrowheads="1"/>
          </p:cNvSpPr>
          <p:nvPr/>
        </p:nvSpPr>
        <p:spPr bwMode="auto">
          <a:xfrm>
            <a:off x="4833938" y="4807584"/>
            <a:ext cx="990600" cy="29210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algn="ctr">
              <a:defRPr/>
            </a:pPr>
            <a:r>
              <a:rPr lang="es-ES_tradnl" altLang="es-AR" sz="1100" b="1">
                <a:solidFill>
                  <a:srgbClr val="000000"/>
                </a:solidFill>
                <a:latin typeface="Arial" charset="0"/>
              </a:rPr>
              <a:t>Anormal</a:t>
            </a:r>
            <a:endParaRPr lang="es-ES" altLang="es-AR" sz="1100"/>
          </a:p>
        </p:txBody>
      </p:sp>
      <p:sp>
        <p:nvSpPr>
          <p:cNvPr id="665617" name="Text Box 17"/>
          <p:cNvSpPr txBox="1">
            <a:spLocks noChangeArrowheads="1"/>
          </p:cNvSpPr>
          <p:nvPr/>
        </p:nvSpPr>
        <p:spPr bwMode="auto">
          <a:xfrm>
            <a:off x="865188" y="5578475"/>
            <a:ext cx="3194050" cy="43306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Penicilina </a:t>
            </a:r>
            <a:r>
              <a:rPr lang="es-ES_tradnl" altLang="es-AR" sz="11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Benzatínica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 50 mil UI/ kg,  única dosis*</a:t>
            </a:r>
            <a:endParaRPr lang="es-ES" altLang="es-AR" sz="11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5619" name="Text Box 19"/>
          <p:cNvSpPr txBox="1">
            <a:spLocks noChangeArrowheads="1"/>
          </p:cNvSpPr>
          <p:nvPr/>
        </p:nvSpPr>
        <p:spPr bwMode="auto">
          <a:xfrm>
            <a:off x="5499100" y="2178050"/>
            <a:ext cx="2941638" cy="60234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Ex.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físico ANORMAL compatible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con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 Sífilis Congénita y/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o títulos de 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VDRL/RPR  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sym typeface="Symbol" pitchFamily="18" charset="2"/>
              </a:rPr>
              <a:t></a:t>
            </a:r>
            <a:r>
              <a:rPr lang="es-ES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4 </a:t>
            </a: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veces los maternos</a:t>
            </a:r>
            <a:endParaRPr lang="es-ES" altLang="es-AR" sz="11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426" name="Line 20"/>
          <p:cNvSpPr>
            <a:spLocks noChangeShapeType="1"/>
          </p:cNvSpPr>
          <p:nvPr/>
        </p:nvSpPr>
        <p:spPr bwMode="auto">
          <a:xfrm flipH="1">
            <a:off x="7415213" y="1930400"/>
            <a:ext cx="9525" cy="24765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665621" name="Text Box 21"/>
          <p:cNvSpPr txBox="1">
            <a:spLocks noChangeArrowheads="1"/>
          </p:cNvSpPr>
          <p:nvPr/>
        </p:nvSpPr>
        <p:spPr bwMode="auto">
          <a:xfrm>
            <a:off x="6151563" y="2906713"/>
            <a:ext cx="2124075" cy="94090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Hemograma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, GOT/GPT, 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LCR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(VDRL, c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élulas y proteínas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), sed. orina,</a:t>
            </a:r>
          </a:p>
          <a:p>
            <a:pPr algn="ctr">
              <a:defRPr/>
            </a:pP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Rx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huesos largos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, 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ex. oftalmológico</a:t>
            </a:r>
            <a:endParaRPr lang="es-ES" altLang="es-AR" sz="1100"/>
          </a:p>
        </p:txBody>
      </p:sp>
      <p:sp>
        <p:nvSpPr>
          <p:cNvPr id="17428" name="Line 22"/>
          <p:cNvSpPr>
            <a:spLocks noChangeShapeType="1"/>
          </p:cNvSpPr>
          <p:nvPr/>
        </p:nvSpPr>
        <p:spPr bwMode="auto">
          <a:xfrm>
            <a:off x="7423150" y="2692400"/>
            <a:ext cx="1588" cy="2317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29" name="Line 23"/>
          <p:cNvSpPr>
            <a:spLocks noChangeShapeType="1"/>
          </p:cNvSpPr>
          <p:nvPr/>
        </p:nvSpPr>
        <p:spPr bwMode="auto">
          <a:xfrm>
            <a:off x="7380287" y="3803650"/>
            <a:ext cx="32146" cy="231342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665624" name="Text Box 24"/>
          <p:cNvSpPr txBox="1">
            <a:spLocks noChangeArrowheads="1"/>
          </p:cNvSpPr>
          <p:nvPr/>
        </p:nvSpPr>
        <p:spPr bwMode="auto">
          <a:xfrm>
            <a:off x="6368653" y="4034991"/>
            <a:ext cx="1962150" cy="60234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Penicilina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G , EV 100,000-150,000 UI/kg/día, (según peso y edad) por 10 días</a:t>
            </a:r>
            <a:endParaRPr lang="es-ES" altLang="es-AR" sz="1100"/>
          </a:p>
        </p:txBody>
      </p:sp>
      <p:sp>
        <p:nvSpPr>
          <p:cNvPr id="665625" name="Text Box 25"/>
          <p:cNvSpPr txBox="1">
            <a:spLocks noChangeArrowheads="1"/>
          </p:cNvSpPr>
          <p:nvPr/>
        </p:nvSpPr>
        <p:spPr bwMode="auto">
          <a:xfrm>
            <a:off x="4841875" y="5256213"/>
            <a:ext cx="3598863" cy="60234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Seguimiento: 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VDRL 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 los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3, 6, 12 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meses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.</a:t>
            </a:r>
          </a:p>
          <a:p>
            <a:pPr algn="ctr">
              <a:buSzPts val="1200"/>
              <a:buFont typeface="Arial" charset="0"/>
              <a:buChar char="•"/>
              <a:defRPr/>
            </a:pP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LCR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 los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6 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meses</a:t>
            </a:r>
            <a:r>
              <a:rPr lang="es-ES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(si el previo fue anormal)</a:t>
            </a:r>
            <a:endParaRPr lang="es-ES" altLang="es-AR" sz="11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>
              <a:buSzPts val="1200"/>
              <a:buFont typeface="Arial" charset="0"/>
              <a:buChar char="•"/>
              <a:defRPr/>
            </a:pPr>
            <a:r>
              <a:rPr lang="es-ES_tradnl" altLang="es-AR" sz="11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Examen oftalmológico y auditivo</a:t>
            </a:r>
            <a:endParaRPr lang="es-ES" altLang="es-AR" sz="1100"/>
          </a:p>
        </p:txBody>
      </p:sp>
      <p:sp>
        <p:nvSpPr>
          <p:cNvPr id="17432" name="Freeform 26"/>
          <p:cNvSpPr>
            <a:spLocks/>
          </p:cNvSpPr>
          <p:nvPr/>
        </p:nvSpPr>
        <p:spPr bwMode="auto">
          <a:xfrm>
            <a:off x="7424738" y="4732875"/>
            <a:ext cx="84136" cy="478888"/>
          </a:xfrm>
          <a:custGeom>
            <a:avLst/>
            <a:gdLst>
              <a:gd name="T0" fmla="*/ 0 w 1"/>
              <a:gd name="T1" fmla="*/ 0 h 480"/>
              <a:gd name="T2" fmla="*/ 0 w 1"/>
              <a:gd name="T3" fmla="*/ 646113 h 4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480">
                <a:moveTo>
                  <a:pt x="0" y="0"/>
                </a:moveTo>
                <a:lnTo>
                  <a:pt x="0" y="480"/>
                </a:lnTo>
              </a:path>
            </a:pathLst>
          </a:custGeom>
          <a:solidFill>
            <a:srgbClr val="DDDDDD"/>
          </a:solidFill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33" name="Line 27"/>
          <p:cNvSpPr>
            <a:spLocks noChangeShapeType="1"/>
          </p:cNvSpPr>
          <p:nvPr/>
        </p:nvSpPr>
        <p:spPr bwMode="auto">
          <a:xfrm flipV="1">
            <a:off x="5919788" y="4699782"/>
            <a:ext cx="1134341" cy="183367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34" name="Line 28"/>
          <p:cNvSpPr>
            <a:spLocks noChangeShapeType="1"/>
          </p:cNvSpPr>
          <p:nvPr/>
        </p:nvSpPr>
        <p:spPr bwMode="auto">
          <a:xfrm flipV="1">
            <a:off x="2212975" y="1920875"/>
            <a:ext cx="5232400" cy="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665629" name="Text Box 29"/>
          <p:cNvSpPr txBox="1">
            <a:spLocks noChangeArrowheads="1"/>
          </p:cNvSpPr>
          <p:nvPr/>
        </p:nvSpPr>
        <p:spPr bwMode="auto">
          <a:xfrm>
            <a:off x="944563" y="4883150"/>
            <a:ext cx="2216150" cy="43306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Si no es posible el seguimiento</a:t>
            </a:r>
            <a:endParaRPr lang="es-ES" altLang="es-AR" sz="11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5630" name="Text Box 30"/>
          <p:cNvSpPr txBox="1">
            <a:spLocks noChangeArrowheads="1"/>
          </p:cNvSpPr>
          <p:nvPr/>
        </p:nvSpPr>
        <p:spPr bwMode="auto">
          <a:xfrm>
            <a:off x="865188" y="2798763"/>
            <a:ext cx="2541587" cy="373062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algn="ctr">
              <a:defRPr/>
            </a:pPr>
            <a:r>
              <a:rPr lang="es-ES_tradnl" altLang="es-AR" sz="1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t>Tratamiento y seguimiento serológico materno ADECUADO</a:t>
            </a:r>
            <a:endParaRPr lang="es-ES" altLang="es-AR" sz="11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437" name="Rectangle 3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424862" cy="105273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s-ES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Sífilis congénita</a:t>
            </a:r>
            <a:r>
              <a:rPr lang="es-ES" altLang="es-A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/>
            </a:r>
            <a:br>
              <a:rPr lang="es-ES" altLang="es-A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es-ES_tradnl" altLang="es-AR" sz="3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Evaluación y tratamiento de RN expuestos</a:t>
            </a:r>
            <a:endParaRPr lang="es-ES" altLang="es-AR" sz="30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65636" name="Text Box 36"/>
          <p:cNvSpPr txBox="1">
            <a:spLocks noChangeArrowheads="1"/>
          </p:cNvSpPr>
          <p:nvPr/>
        </p:nvSpPr>
        <p:spPr bwMode="auto">
          <a:xfrm>
            <a:off x="3635375" y="1700213"/>
            <a:ext cx="2057400" cy="433068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s-ES_tradnl" altLang="es-AR" sz="1100" b="1" dirty="0">
                <a:solidFill>
                  <a:srgbClr val="FFFFFF"/>
                </a:solidFill>
                <a:latin typeface="Arial" charset="0"/>
                <a:ea typeface="Times New Roman" pitchFamily="18" charset="0"/>
                <a:cs typeface="Arial" charset="0"/>
              </a:rPr>
              <a:t>Examen físico y VDRL en sangre</a:t>
            </a:r>
            <a:endParaRPr lang="es-ES_tradnl" altLang="es-AR" sz="1100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7439" name="Rectangle 37"/>
          <p:cNvSpPr>
            <a:spLocks noChangeArrowheads="1"/>
          </p:cNvSpPr>
          <p:nvPr/>
        </p:nvSpPr>
        <p:spPr bwMode="auto">
          <a:xfrm>
            <a:off x="0" y="1546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  <p:sp>
        <p:nvSpPr>
          <p:cNvPr id="665638" name="Rectangle 38"/>
          <p:cNvSpPr>
            <a:spLocks noChangeArrowheads="1"/>
          </p:cNvSpPr>
          <p:nvPr/>
        </p:nvSpPr>
        <p:spPr bwMode="auto">
          <a:xfrm>
            <a:off x="381000" y="6237288"/>
            <a:ext cx="8294688" cy="457200"/>
          </a:xfrm>
          <a:prstGeom prst="rect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altLang="es-AR" sz="1200" b="1" dirty="0">
                <a:solidFill>
                  <a:srgbClr val="FFFF99"/>
                </a:solidFill>
                <a:latin typeface="Tahoma" pitchFamily="34" charset="0"/>
              </a:rPr>
              <a:t>*  Aplicar IM en cara </a:t>
            </a:r>
            <a:r>
              <a:rPr lang="es-ES" altLang="es-AR" sz="1200" b="1" dirty="0" err="1">
                <a:solidFill>
                  <a:srgbClr val="FFFF99"/>
                </a:solidFill>
                <a:latin typeface="Tahoma" pitchFamily="34" charset="0"/>
              </a:rPr>
              <a:t>anterolateral</a:t>
            </a:r>
            <a:r>
              <a:rPr lang="es-ES" altLang="es-AR" sz="1200" b="1" dirty="0">
                <a:solidFill>
                  <a:srgbClr val="FFFF99"/>
                </a:solidFill>
                <a:latin typeface="Tahoma" pitchFamily="34" charset="0"/>
              </a:rPr>
              <a:t> del muslo.</a:t>
            </a:r>
            <a:endParaRPr lang="es-ES" altLang="es-AR" sz="1200" dirty="0">
              <a:solidFill>
                <a:srgbClr val="FFFF99"/>
              </a:solidFill>
              <a:latin typeface="Tahoma" pitchFamily="34" charset="0"/>
            </a:endParaRPr>
          </a:p>
          <a:p>
            <a:pPr algn="ctr">
              <a:defRPr/>
            </a:pPr>
            <a:r>
              <a:rPr lang="es-ES" altLang="es-AR" sz="1200" b="1" dirty="0">
                <a:solidFill>
                  <a:srgbClr val="FFFF99"/>
                </a:solidFill>
                <a:latin typeface="Tahoma" pitchFamily="34" charset="0"/>
              </a:rPr>
              <a:t>** Si no es posible realizar PL, o si la PL fue traumática, deberá recibir 10 días de </a:t>
            </a:r>
            <a:r>
              <a:rPr lang="es-ES" altLang="es-AR" sz="1200" b="1" dirty="0" err="1">
                <a:solidFill>
                  <a:srgbClr val="FFFF99"/>
                </a:solidFill>
                <a:latin typeface="Tahoma" pitchFamily="34" charset="0"/>
              </a:rPr>
              <a:t>trat</a:t>
            </a:r>
            <a:r>
              <a:rPr lang="es-ES" altLang="es-AR" sz="1200" b="1" dirty="0">
                <a:solidFill>
                  <a:srgbClr val="FFFF99"/>
                </a:solidFill>
                <a:latin typeface="Tahoma" pitchFamily="34" charset="0"/>
              </a:rPr>
              <a:t> con penicilina G, EV.</a:t>
            </a:r>
          </a:p>
        </p:txBody>
      </p:sp>
      <p:sp>
        <p:nvSpPr>
          <p:cNvPr id="17441" name="Freeform 39"/>
          <p:cNvSpPr>
            <a:spLocks/>
          </p:cNvSpPr>
          <p:nvPr/>
        </p:nvSpPr>
        <p:spPr bwMode="auto">
          <a:xfrm>
            <a:off x="2135981" y="4391708"/>
            <a:ext cx="203994" cy="477155"/>
          </a:xfrm>
          <a:custGeom>
            <a:avLst/>
            <a:gdLst>
              <a:gd name="T0" fmla="*/ 0 w 1"/>
              <a:gd name="T1" fmla="*/ 0 h 480"/>
              <a:gd name="T2" fmla="*/ 0 w 1"/>
              <a:gd name="T3" fmla="*/ 646113 h 4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480">
                <a:moveTo>
                  <a:pt x="0" y="0"/>
                </a:moveTo>
                <a:lnTo>
                  <a:pt x="0" y="480"/>
                </a:lnTo>
              </a:path>
            </a:pathLst>
          </a:custGeom>
          <a:solidFill>
            <a:srgbClr val="DDDDDD"/>
          </a:solidFill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42" name="Freeform 40"/>
          <p:cNvSpPr>
            <a:spLocks/>
          </p:cNvSpPr>
          <p:nvPr/>
        </p:nvSpPr>
        <p:spPr bwMode="auto">
          <a:xfrm>
            <a:off x="2174875" y="3141663"/>
            <a:ext cx="165100" cy="646112"/>
          </a:xfrm>
          <a:custGeom>
            <a:avLst/>
            <a:gdLst>
              <a:gd name="T0" fmla="*/ 0 w 1"/>
              <a:gd name="T1" fmla="*/ 0 h 480"/>
              <a:gd name="T2" fmla="*/ 0 w 1"/>
              <a:gd name="T3" fmla="*/ 646112 h 4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480">
                <a:moveTo>
                  <a:pt x="0" y="0"/>
                </a:moveTo>
                <a:lnTo>
                  <a:pt x="0" y="480"/>
                </a:lnTo>
              </a:path>
            </a:pathLst>
          </a:custGeom>
          <a:solidFill>
            <a:srgbClr val="DDDDDD"/>
          </a:solidFill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43" name="Line 41"/>
          <p:cNvSpPr>
            <a:spLocks noChangeShapeType="1"/>
          </p:cNvSpPr>
          <p:nvPr/>
        </p:nvSpPr>
        <p:spPr bwMode="auto">
          <a:xfrm>
            <a:off x="2135982" y="5146941"/>
            <a:ext cx="0" cy="431534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s-AR"/>
          </a:p>
        </p:txBody>
      </p:sp>
      <p:sp>
        <p:nvSpPr>
          <p:cNvPr id="17444" name="Freeform 42"/>
          <p:cNvSpPr>
            <a:spLocks/>
          </p:cNvSpPr>
          <p:nvPr/>
        </p:nvSpPr>
        <p:spPr bwMode="auto">
          <a:xfrm>
            <a:off x="3795713" y="5099684"/>
            <a:ext cx="560387" cy="416879"/>
          </a:xfrm>
          <a:custGeom>
            <a:avLst/>
            <a:gdLst>
              <a:gd name="T0" fmla="*/ 0 w 1"/>
              <a:gd name="T1" fmla="*/ 0 h 480"/>
              <a:gd name="T2" fmla="*/ 0 w 1"/>
              <a:gd name="T3" fmla="*/ 646113 h 4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480">
                <a:moveTo>
                  <a:pt x="0" y="0"/>
                </a:moveTo>
                <a:lnTo>
                  <a:pt x="0" y="480"/>
                </a:lnTo>
              </a:path>
            </a:pathLst>
          </a:custGeom>
          <a:solidFill>
            <a:srgbClr val="DDDDDD"/>
          </a:solidFill>
          <a:ln w="31750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174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/>
          <p:cNvSpPr>
            <a:spLocks noChangeArrowheads="1"/>
          </p:cNvSpPr>
          <p:nvPr/>
        </p:nvSpPr>
        <p:spPr bwMode="auto">
          <a:xfrm>
            <a:off x="4020014" y="2077187"/>
            <a:ext cx="4800136" cy="3959647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20000"/>
              </a:spcBef>
              <a:buClr>
                <a:srgbClr val="009900"/>
              </a:buClr>
              <a:buFontTx/>
              <a:buChar char="•"/>
              <a:defRPr/>
            </a:pPr>
            <a:r>
              <a:rPr kumimoji="1" lang="es-ES_tradnl" altLang="es-AR" sz="2400" b="1" dirty="0" smtClean="0">
                <a:latin typeface="Tahoma" pitchFamily="34" charset="0"/>
              </a:rPr>
              <a:t>Lesiones </a:t>
            </a:r>
            <a:r>
              <a:rPr kumimoji="1" lang="es-ES_tradnl" altLang="es-AR" sz="2400" b="1" dirty="0" err="1" smtClean="0">
                <a:latin typeface="Tahoma" pitchFamily="34" charset="0"/>
              </a:rPr>
              <a:t>mucocutáneas</a:t>
            </a:r>
            <a:endParaRPr kumimoji="1" lang="es-ES_tradnl" altLang="es-AR" sz="2400" b="1" dirty="0" smtClean="0">
              <a:latin typeface="Tahoma" pitchFamily="34" charset="0"/>
            </a:endParaRPr>
          </a:p>
          <a:p>
            <a:pPr eaLnBrk="0" hangingPunct="0">
              <a:spcBef>
                <a:spcPct val="20000"/>
              </a:spcBef>
              <a:buClr>
                <a:srgbClr val="009900"/>
              </a:buClr>
              <a:buFontTx/>
              <a:buChar char="•"/>
              <a:defRPr/>
            </a:pPr>
            <a:r>
              <a:rPr kumimoji="1" lang="es-ES_tradnl" altLang="es-AR" sz="2400" b="1" dirty="0" smtClean="0">
                <a:latin typeface="Tahoma" pitchFamily="34" charset="0"/>
              </a:rPr>
              <a:t>Rinitis</a:t>
            </a:r>
          </a:p>
          <a:p>
            <a:pPr eaLnBrk="0" hangingPunct="0">
              <a:spcBef>
                <a:spcPct val="2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latin typeface="Tahoma" pitchFamily="34" charset="0"/>
              </a:rPr>
              <a:t>Retraso madurativo.</a:t>
            </a:r>
          </a:p>
          <a:p>
            <a:pPr eaLnBrk="0" hangingPunct="0">
              <a:spcBef>
                <a:spcPct val="2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latin typeface="Tahoma" pitchFamily="34" charset="0"/>
              </a:rPr>
              <a:t>Restricción del crecimiento.</a:t>
            </a:r>
          </a:p>
          <a:p>
            <a:pPr eaLnBrk="0" hangingPunct="0">
              <a:spcBef>
                <a:spcPct val="2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err="1" smtClean="0">
                <a:latin typeface="Tahoma" pitchFamily="34" charset="0"/>
              </a:rPr>
              <a:t>Seudoparálisis</a:t>
            </a:r>
            <a:r>
              <a:rPr lang="es-ES_tradnl" altLang="es-AR" sz="2400" b="1" dirty="0" smtClean="0">
                <a:latin typeface="Tahoma" pitchFamily="34" charset="0"/>
              </a:rPr>
              <a:t>.</a:t>
            </a:r>
          </a:p>
          <a:p>
            <a:pPr eaLnBrk="0" hangingPunct="0">
              <a:spcBef>
                <a:spcPct val="2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latin typeface="Tahoma" pitchFamily="34" charset="0"/>
              </a:rPr>
              <a:t>Adenomegalias generalizadas.</a:t>
            </a:r>
          </a:p>
        </p:txBody>
      </p:sp>
      <p:sp>
        <p:nvSpPr>
          <p:cNvPr id="660483" name="Rectangle 3"/>
          <p:cNvSpPr>
            <a:spLocks noChangeArrowheads="1"/>
          </p:cNvSpPr>
          <p:nvPr/>
        </p:nvSpPr>
        <p:spPr bwMode="auto">
          <a:xfrm>
            <a:off x="468313" y="260350"/>
            <a:ext cx="4607743" cy="1250950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s-ES_tradnl" altLang="es-A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+mj-lt"/>
              </a:rPr>
              <a:t>Sífilis congénita</a:t>
            </a:r>
          </a:p>
          <a:p>
            <a:pPr eaLnBrk="0" hangingPunct="0">
              <a:defRPr/>
            </a:pPr>
            <a:r>
              <a:rPr lang="es-ES_tradnl" altLang="es-A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+mj-lt"/>
              </a:rPr>
              <a:t>Signos tempranos </a:t>
            </a:r>
          </a:p>
        </p:txBody>
      </p:sp>
      <p:pic>
        <p:nvPicPr>
          <p:cNvPr id="13316" name="Picture 4" descr="Imagen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64" r="50000"/>
          <a:stretch>
            <a:fillRect/>
          </a:stretch>
        </p:blipFill>
        <p:spPr bwMode="auto">
          <a:xfrm>
            <a:off x="486239" y="2349675"/>
            <a:ext cx="1879600" cy="1794714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sifilis_c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839" y="2349675"/>
            <a:ext cx="1654175" cy="17907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Imagen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41" r="51953" b="488"/>
          <a:stretch>
            <a:fillRect/>
          </a:stretch>
        </p:blipFill>
        <p:spPr bwMode="auto">
          <a:xfrm>
            <a:off x="2380050" y="4166062"/>
            <a:ext cx="1639964" cy="1870772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0487" name="Rectangle 7"/>
          <p:cNvSpPr>
            <a:spLocks noChangeArrowheads="1"/>
          </p:cNvSpPr>
          <p:nvPr/>
        </p:nvSpPr>
        <p:spPr bwMode="auto">
          <a:xfrm>
            <a:off x="323850" y="6036834"/>
            <a:ext cx="8496300" cy="79057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s-ES" altLang="es-AR" sz="2400" b="1">
                <a:solidFill>
                  <a:schemeClr val="bg1"/>
                </a:solidFill>
                <a:latin typeface="Tahoma" pitchFamily="34" charset="0"/>
              </a:rPr>
              <a:t>Cerca del 50% de los RN con sífilis congénita </a:t>
            </a:r>
          </a:p>
          <a:p>
            <a:pPr algn="ctr" eaLnBrk="0" hangingPunct="0">
              <a:defRPr/>
            </a:pPr>
            <a:r>
              <a:rPr lang="es-ES" altLang="es-AR" sz="2400" b="1">
                <a:solidFill>
                  <a:schemeClr val="bg1"/>
                </a:solidFill>
                <a:latin typeface="Tahoma" pitchFamily="34" charset="0"/>
              </a:rPr>
              <a:t>están asintomáticos al momento del nacimiento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95288" y="1412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  <p:graphicFrame>
        <p:nvGraphicFramePr>
          <p:cNvPr id="133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973574"/>
              </p:ext>
            </p:extLst>
          </p:nvPr>
        </p:nvGraphicFramePr>
        <p:xfrm>
          <a:off x="5796136" y="116632"/>
          <a:ext cx="2327950" cy="1746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" name="Diapositiva" r:id="rId10" imgW="4572000" imgH="3429000" progId="PowerPoint.Slide.8">
                  <p:embed/>
                </p:oleObj>
              </mc:Choice>
              <mc:Fallback>
                <p:oleObj name="Diapositiva" r:id="rId10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116632"/>
                        <a:ext cx="2327950" cy="174649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39" y="4165171"/>
            <a:ext cx="1871662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93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0482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3" y="548680"/>
            <a:ext cx="8208911" cy="86387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Sífilis congénita: </a:t>
            </a: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Signos tempranos</a:t>
            </a:r>
            <a:endParaRPr lang="es-ES" altLang="es-AR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083" y="1628800"/>
            <a:ext cx="3168724" cy="4220296"/>
          </a:xfrm>
          <a:noFill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4" y="1412550"/>
            <a:ext cx="4609281" cy="344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2533" name="Rectangle 5"/>
          <p:cNvSpPr>
            <a:spLocks noChangeArrowheads="1"/>
          </p:cNvSpPr>
          <p:nvPr/>
        </p:nvSpPr>
        <p:spPr bwMode="auto">
          <a:xfrm>
            <a:off x="4067175" y="4869160"/>
            <a:ext cx="4465265" cy="1224135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AR" altLang="es-AR" sz="2400" b="1" dirty="0">
                <a:solidFill>
                  <a:srgbClr val="002060"/>
                </a:solidFill>
              </a:rPr>
              <a:t>Eritema </a:t>
            </a:r>
            <a:r>
              <a:rPr lang="es-AR" altLang="es-AR" sz="2400" b="1" dirty="0" err="1">
                <a:solidFill>
                  <a:srgbClr val="002060"/>
                </a:solidFill>
              </a:rPr>
              <a:t>maculopapular</a:t>
            </a:r>
            <a:r>
              <a:rPr lang="es-AR" altLang="es-AR" sz="2400" b="1" dirty="0">
                <a:solidFill>
                  <a:srgbClr val="002060"/>
                </a:solidFill>
              </a:rPr>
              <a:t> con </a:t>
            </a:r>
          </a:p>
          <a:p>
            <a:pPr algn="ctr">
              <a:defRPr/>
            </a:pPr>
            <a:r>
              <a:rPr lang="es-AR" altLang="es-AR" sz="2400" b="1" dirty="0">
                <a:solidFill>
                  <a:srgbClr val="002060"/>
                </a:solidFill>
              </a:rPr>
              <a:t>descamación </a:t>
            </a:r>
            <a:r>
              <a:rPr lang="es-AR" altLang="es-AR" sz="2400" b="1" dirty="0" err="1">
                <a:solidFill>
                  <a:srgbClr val="002060"/>
                </a:solidFill>
              </a:rPr>
              <a:t>periorificial</a:t>
            </a:r>
            <a:endParaRPr lang="es-ES" altLang="es-AR" sz="2400" b="1" dirty="0">
              <a:solidFill>
                <a:srgbClr val="002060"/>
              </a:solidFill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4716463" y="6216650"/>
            <a:ext cx="3636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altLang="es-AR" sz="1600">
                <a:latin typeface="Garamond" pitchFamily="18" charset="0"/>
              </a:rPr>
              <a:t>Pediatric Dermatology2006;23(2):121–123</a:t>
            </a:r>
          </a:p>
        </p:txBody>
      </p:sp>
    </p:spTree>
    <p:extLst>
      <p:ext uri="{BB962C8B-B14F-4D97-AF65-F5344CB8AC3E}">
        <p14:creationId xmlns:p14="http://schemas.microsoft.com/office/powerpoint/2010/main" val="273783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04801"/>
            <a:ext cx="8208912" cy="89195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Sífilis congénita</a:t>
            </a:r>
            <a:r>
              <a:rPr lang="es-ES_tradnl" altLang="es-A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: </a:t>
            </a: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Manifestaciones tardías</a:t>
            </a:r>
          </a:p>
        </p:txBody>
      </p:sp>
      <p:sp>
        <p:nvSpPr>
          <p:cNvPr id="663555" name="Rectangle 3"/>
          <p:cNvSpPr>
            <a:spLocks noGrp="1" noChangeArrowheads="1"/>
          </p:cNvSpPr>
          <p:nvPr>
            <p:ph type="body" sz="half" idx="1"/>
          </p:nvPr>
        </p:nvSpPr>
        <p:spPr bwMode="blackWhite">
          <a:xfrm>
            <a:off x="2411413" y="1196752"/>
            <a:ext cx="6265043" cy="4537299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>
              <a:spcBef>
                <a:spcPct val="8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haroni" panose="02010803020104030203" pitchFamily="2" charset="-79"/>
              </a:rPr>
              <a:t>Anomalías en la dentición permanente.</a:t>
            </a:r>
          </a:p>
          <a:p>
            <a:pPr algn="ctr" eaLnBrk="1" hangingPunct="1">
              <a:spcBef>
                <a:spcPct val="8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haroni" panose="02010803020104030203" pitchFamily="2" charset="-79"/>
              </a:rPr>
              <a:t>Enfermedad ocular: uveítis, </a:t>
            </a:r>
            <a:r>
              <a:rPr lang="es-ES_tradnl" altLang="es-AR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haroni" panose="02010803020104030203" pitchFamily="2" charset="-79"/>
              </a:rPr>
              <a:t>corioretinitis</a:t>
            </a:r>
            <a:r>
              <a:rPr lang="es-ES_tradnl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haroni" panose="02010803020104030203" pitchFamily="2" charset="-79"/>
              </a:rPr>
              <a:t>, queratitis.</a:t>
            </a:r>
          </a:p>
          <a:p>
            <a:pPr algn="ctr" eaLnBrk="1" hangingPunct="1">
              <a:spcBef>
                <a:spcPct val="8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haroni" panose="02010803020104030203" pitchFamily="2" charset="-79"/>
              </a:rPr>
              <a:t>Sordera del octavo par.</a:t>
            </a:r>
          </a:p>
          <a:p>
            <a:pPr algn="ctr" eaLnBrk="1" hangingPunct="1">
              <a:spcBef>
                <a:spcPct val="8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haroni" panose="02010803020104030203" pitchFamily="2" charset="-79"/>
              </a:rPr>
              <a:t>Compromiso de huesos y articulaciones.</a:t>
            </a:r>
          </a:p>
          <a:p>
            <a:pPr algn="ctr" eaLnBrk="1" hangingPunct="1">
              <a:spcBef>
                <a:spcPct val="80000"/>
              </a:spcBef>
              <a:buClr>
                <a:srgbClr val="009900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haroni" panose="02010803020104030203" pitchFamily="2" charset="-79"/>
              </a:rPr>
              <a:t>Manifestaciones neurológicas: retraso mental, convulsiones.</a:t>
            </a:r>
          </a:p>
        </p:txBody>
      </p:sp>
      <p:pic>
        <p:nvPicPr>
          <p:cNvPr id="15364" name="Picture 4" descr="sifilis_c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196752"/>
            <a:ext cx="1872010" cy="1584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iriti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780928"/>
            <a:ext cx="1800002" cy="12243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3557" name="Text Box 5"/>
          <p:cNvSpPr txBox="1">
            <a:spLocks noChangeArrowheads="1"/>
          </p:cNvSpPr>
          <p:nvPr/>
        </p:nvSpPr>
        <p:spPr bwMode="blackWhite">
          <a:xfrm>
            <a:off x="-35380" y="5517232"/>
            <a:ext cx="9179380" cy="1014766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/>
          <a:p>
            <a:pPr algn="ctr" eaLnBrk="0" hangingPunct="0">
              <a:lnSpc>
                <a:spcPct val="115000"/>
              </a:lnSpc>
              <a:spcBef>
                <a:spcPct val="50000"/>
              </a:spcBef>
              <a:defRPr/>
            </a:pPr>
            <a:r>
              <a:rPr lang="es-ES_tradnl" altLang="es-AR" sz="2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Cualquier niño con posible sífilis congénita tardía </a:t>
            </a:r>
            <a:r>
              <a:rPr lang="es-ES_tradnl" altLang="es-AR" sz="2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se trata con </a:t>
            </a:r>
            <a:r>
              <a:rPr lang="es-ES_tradnl" altLang="es-AR" sz="2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penicilina EV 50.000 U/kg, </a:t>
            </a:r>
            <a:r>
              <a:rPr lang="es-ES_tradnl" altLang="es-AR" sz="2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c/ </a:t>
            </a:r>
            <a:r>
              <a:rPr lang="es-ES_tradnl" altLang="es-AR" sz="2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4-6 horas, por </a:t>
            </a:r>
            <a:r>
              <a:rPr lang="es-ES_tradnl" altLang="es-AR" sz="2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10 </a:t>
            </a:r>
            <a:r>
              <a:rPr lang="es-ES_tradnl" altLang="es-AR" sz="2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días</a:t>
            </a:r>
            <a:endParaRPr lang="es-AR" altLang="es-AR" sz="2600" b="1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pic>
        <p:nvPicPr>
          <p:cNvPr id="15367" name="Picture 7" descr="sm_forearm_syphilis_ap_lat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2907"/>
            <a:ext cx="187220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4744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6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6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555" grpId="0" build="p" autoUpdateAnimBg="0"/>
      <p:bldP spid="663557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8097"/>
            <a:ext cx="8280722" cy="11430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s-ES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Sífilis congénita: </a:t>
            </a:r>
            <a:r>
              <a:rPr lang="es-ES" altLang="es-AR" sz="3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Prevención y control</a:t>
            </a:r>
            <a:endParaRPr lang="es-ES" altLang="es-AR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75843" name="Rectangle 3"/>
          <p:cNvSpPr>
            <a:spLocks noGrp="1" noChangeArrowheads="1"/>
          </p:cNvSpPr>
          <p:nvPr>
            <p:ph idx="1"/>
          </p:nvPr>
        </p:nvSpPr>
        <p:spPr>
          <a:xfrm>
            <a:off x="467545" y="1124744"/>
            <a:ext cx="8208912" cy="54006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spcBef>
                <a:spcPct val="0"/>
              </a:spcBef>
              <a:buClr>
                <a:srgbClr val="008000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Identificar y tratar a las mujeres embarazadas con sífilis.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>
                <a:srgbClr val="008000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Realizar estudios serológicos a toda mujer embarazada en la 1</a:t>
            </a:r>
            <a:r>
              <a:rPr lang="es-ES_tradnl" altLang="es-AR" sz="2800" b="1" baseline="30000" dirty="0" smtClean="0">
                <a:solidFill>
                  <a:schemeClr val="tx1"/>
                </a:solidFill>
                <a:latin typeface="+mj-lt"/>
              </a:rPr>
              <a:t>ra</a:t>
            </a: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 consulta y repetir en 3</a:t>
            </a:r>
            <a:r>
              <a:rPr lang="es-ES_tradnl" altLang="es-AR" sz="2800" b="1" baseline="30000" dirty="0" smtClean="0">
                <a:solidFill>
                  <a:schemeClr val="tx1"/>
                </a:solidFill>
                <a:latin typeface="+mj-lt"/>
              </a:rPr>
              <a:t>er </a:t>
            </a: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trimestre y puerperio.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>
                <a:srgbClr val="008000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Con VDRL (+) iniciar tratamiento con una dosis de penicilina </a:t>
            </a:r>
            <a:r>
              <a:rPr lang="es-ES_tradnl" altLang="es-AR" sz="2800" b="1" dirty="0" err="1" smtClean="0">
                <a:solidFill>
                  <a:schemeClr val="tx1"/>
                </a:solidFill>
                <a:latin typeface="+mj-lt"/>
              </a:rPr>
              <a:t>benzatínica</a:t>
            </a: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, hasta tener la confirmación diagnóstica.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>
                <a:srgbClr val="008000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Confirmado el diagnóstico, completar el tratamiento,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>
                <a:srgbClr val="008000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Tratar y evaluar la pareja.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>
                <a:srgbClr val="008000"/>
              </a:buClr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Descartar otras ITS.</a:t>
            </a:r>
          </a:p>
        </p:txBody>
      </p:sp>
    </p:spTree>
    <p:extLst>
      <p:ext uri="{BB962C8B-B14F-4D97-AF65-F5344CB8AC3E}">
        <p14:creationId xmlns:p14="http://schemas.microsoft.com/office/powerpoint/2010/main" val="1670137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7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7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43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"/>
            <a:ext cx="8229600" cy="112474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Chagas Congénito: </a:t>
            </a: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Diagnóstico</a:t>
            </a:r>
            <a:endParaRPr lang="es-AR" altLang="es-AR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53251" name="Picture 3" descr="chagas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9" y="1773238"/>
            <a:ext cx="3095946" cy="4542782"/>
          </a:xfrm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42404" name="Rectangle 4"/>
          <p:cNvSpPr>
            <a:spLocks noChangeArrowheads="1"/>
          </p:cNvSpPr>
          <p:nvPr/>
        </p:nvSpPr>
        <p:spPr bwMode="auto">
          <a:xfrm>
            <a:off x="3419475" y="1773238"/>
            <a:ext cx="5184973" cy="4542782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defRPr/>
            </a:pPr>
            <a:r>
              <a:rPr lang="es-ES_tradnl" altLang="es-AR" sz="2800" b="1" dirty="0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Métodos Directos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defRPr/>
            </a:pPr>
            <a:r>
              <a:rPr lang="es-ES_tradnl" altLang="es-AR" sz="2400" b="1" i="1" dirty="0" smtClean="0">
                <a:solidFill>
                  <a:schemeClr val="bg1"/>
                </a:solidFill>
                <a:latin typeface="+mj-lt"/>
              </a:rPr>
              <a:t>(búsqueda de </a:t>
            </a:r>
            <a:r>
              <a:rPr lang="es-ES_tradnl" altLang="es-AR" sz="2400" b="1" i="1" dirty="0" err="1" smtClean="0">
                <a:solidFill>
                  <a:schemeClr val="bg1"/>
                </a:solidFill>
                <a:latin typeface="+mj-lt"/>
              </a:rPr>
              <a:t>parasitemia</a:t>
            </a:r>
            <a:r>
              <a:rPr lang="es-ES_tradnl" altLang="es-AR" sz="2400" b="1" i="1" dirty="0" smtClean="0">
                <a:solidFill>
                  <a:schemeClr val="bg1"/>
                </a:solidFill>
                <a:latin typeface="+mj-lt"/>
              </a:rPr>
              <a:t>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es-ES_tradnl" altLang="es-AR" sz="2400" b="1" dirty="0" err="1" smtClean="0">
                <a:solidFill>
                  <a:schemeClr val="bg1"/>
                </a:solidFill>
                <a:latin typeface="+mj-lt"/>
              </a:rPr>
              <a:t>Microhematocrito</a:t>
            </a:r>
            <a:endParaRPr lang="es-ES_tradnl" altLang="es-AR" sz="2400" b="1" dirty="0" smtClean="0">
              <a:solidFill>
                <a:schemeClr val="bg1"/>
              </a:solidFill>
              <a:latin typeface="+mj-lt"/>
            </a:endParaRPr>
          </a:p>
          <a:p>
            <a:pPr lvl="1"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es-ES_tradnl" altLang="es-AR" sz="2400" b="1" dirty="0" err="1" smtClean="0">
                <a:solidFill>
                  <a:schemeClr val="bg1"/>
                </a:solidFill>
                <a:latin typeface="+mj-lt"/>
              </a:rPr>
              <a:t>Xenodiagnóstico</a:t>
            </a:r>
            <a:endParaRPr lang="es-ES_tradnl" altLang="es-AR" sz="2400" b="1" dirty="0" smtClean="0">
              <a:solidFill>
                <a:schemeClr val="bg1"/>
              </a:solidFill>
              <a:latin typeface="+mj-lt"/>
            </a:endParaRPr>
          </a:p>
          <a:p>
            <a:pPr lvl="1"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es-ES_tradnl" altLang="es-AR" sz="2400" b="1" dirty="0" err="1" smtClean="0">
                <a:solidFill>
                  <a:schemeClr val="bg1"/>
                </a:solidFill>
                <a:latin typeface="+mj-lt"/>
              </a:rPr>
              <a:t>Antigenemia</a:t>
            </a:r>
            <a:r>
              <a:rPr lang="es-ES_tradnl" altLang="es-AR" sz="2400" b="1" dirty="0" smtClean="0">
                <a:solidFill>
                  <a:schemeClr val="bg1"/>
                </a:solidFill>
                <a:latin typeface="+mj-lt"/>
              </a:rPr>
              <a:t> o </a:t>
            </a:r>
            <a:r>
              <a:rPr lang="es-ES_tradnl" altLang="es-AR" sz="2400" b="1" dirty="0" err="1" smtClean="0">
                <a:solidFill>
                  <a:schemeClr val="bg1"/>
                </a:solidFill>
                <a:latin typeface="+mj-lt"/>
              </a:rPr>
              <a:t>antigenuria</a:t>
            </a:r>
            <a:r>
              <a:rPr lang="es-ES_tradnl" altLang="es-AR" sz="2400" b="1" dirty="0" smtClean="0">
                <a:solidFill>
                  <a:schemeClr val="bg1"/>
                </a:solidFill>
                <a:latin typeface="+mj-lt"/>
              </a:rPr>
              <a:t> (?)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latin typeface="+mj-lt"/>
              </a:rPr>
              <a:t>PCR (?) 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defRPr/>
            </a:pPr>
            <a:r>
              <a:rPr lang="es-ES_tradnl" altLang="es-AR" sz="2800" b="1" dirty="0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Métodos indirectos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es-ES_tradnl" altLang="es-A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es-ES_tradnl" altLang="es-AR" sz="2400" b="1" dirty="0" err="1" smtClean="0">
                <a:solidFill>
                  <a:schemeClr val="bg1"/>
                </a:solidFill>
                <a:latin typeface="+mj-lt"/>
              </a:rPr>
              <a:t>IgM</a:t>
            </a:r>
            <a:endParaRPr lang="es-ES_tradnl" altLang="es-AR" sz="2400" b="1" dirty="0" smtClean="0">
              <a:solidFill>
                <a:schemeClr val="bg1"/>
              </a:solidFill>
              <a:latin typeface="+mj-lt"/>
            </a:endParaRPr>
          </a:p>
          <a:p>
            <a:pPr lvl="1"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buFontTx/>
              <a:buChar char="•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altLang="es-AR" sz="2400" b="1" dirty="0" err="1" smtClean="0">
                <a:solidFill>
                  <a:schemeClr val="bg1"/>
                </a:solidFill>
                <a:latin typeface="+mj-lt"/>
              </a:rPr>
              <a:t>IgG</a:t>
            </a:r>
            <a:endParaRPr lang="es-ES_tradnl" altLang="es-AR" sz="2400" b="1" dirty="0" smtClean="0">
              <a:solidFill>
                <a:schemeClr val="bg1"/>
              </a:solidFill>
              <a:latin typeface="+mj-lt"/>
            </a:endParaRPr>
          </a:p>
          <a:p>
            <a:pPr marL="457200" lvl="1" indent="0">
              <a:lnSpc>
                <a:spcPct val="90000"/>
              </a:lnSpc>
              <a:spcBef>
                <a:spcPct val="30000"/>
              </a:spcBef>
              <a:buClr>
                <a:schemeClr val="hlink"/>
              </a:buClr>
              <a:defRPr/>
            </a:pPr>
            <a:endParaRPr lang="es-ES_tradnl" altLang="es-AR" sz="2400" b="1" dirty="0" smtClean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373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Evaluación del niño hijo de madre con Chagas crónico</a:t>
            </a:r>
            <a:endParaRPr lang="es-AR" dirty="0"/>
          </a:p>
        </p:txBody>
      </p:sp>
      <p:sp>
        <p:nvSpPr>
          <p:cNvPr id="9" name="Rectángulo 8"/>
          <p:cNvSpPr/>
          <p:nvPr/>
        </p:nvSpPr>
        <p:spPr>
          <a:xfrm>
            <a:off x="2566036" y="2264358"/>
            <a:ext cx="4023217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Madre con serología reactiva (2 pruebas)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347864" y="2877981"/>
            <a:ext cx="1799723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Evaluación de RN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610050" y="3475259"/>
            <a:ext cx="1275349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AR" dirty="0" err="1">
                <a:solidFill>
                  <a:schemeClr val="bg1"/>
                </a:solidFill>
              </a:rPr>
              <a:t>Parasitemia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195735" y="4040374"/>
            <a:ext cx="1003608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Negativa</a:t>
            </a:r>
            <a:endParaRPr lang="es-AR" dirty="0"/>
          </a:p>
        </p:txBody>
      </p:sp>
      <p:sp>
        <p:nvSpPr>
          <p:cNvPr id="13" name="Rectángulo 12"/>
          <p:cNvSpPr/>
          <p:nvPr/>
        </p:nvSpPr>
        <p:spPr>
          <a:xfrm>
            <a:off x="5656040" y="4080837"/>
            <a:ext cx="904415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Positiva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496184" y="4655315"/>
            <a:ext cx="2402709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Serología a los 9 meses </a:t>
            </a:r>
            <a:endParaRPr lang="es-AR" dirty="0"/>
          </a:p>
        </p:txBody>
      </p:sp>
      <p:sp>
        <p:nvSpPr>
          <p:cNvPr id="15" name="Rectángulo 14"/>
          <p:cNvSpPr/>
          <p:nvPr/>
        </p:nvSpPr>
        <p:spPr>
          <a:xfrm>
            <a:off x="1192384" y="5262963"/>
            <a:ext cx="1003608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Negativa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827584" y="5816390"/>
            <a:ext cx="2018951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Fin del seguimiento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347864" y="5270256"/>
            <a:ext cx="2029723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Positiva (2 pruebas)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610050" y="5816390"/>
            <a:ext cx="1320105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Tratamiento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5448194" y="4684936"/>
            <a:ext cx="1320105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Tratamiento</a:t>
            </a:r>
          </a:p>
        </p:txBody>
      </p:sp>
      <p:sp>
        <p:nvSpPr>
          <p:cNvPr id="22" name="Flecha abajo 21"/>
          <p:cNvSpPr/>
          <p:nvPr/>
        </p:nvSpPr>
        <p:spPr>
          <a:xfrm>
            <a:off x="4247724" y="3247313"/>
            <a:ext cx="115001" cy="198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Flecha abajo 23"/>
          <p:cNvSpPr/>
          <p:nvPr/>
        </p:nvSpPr>
        <p:spPr>
          <a:xfrm rot="3042081">
            <a:off x="3068101" y="3771109"/>
            <a:ext cx="617403" cy="38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Flecha abajo 24"/>
          <p:cNvSpPr/>
          <p:nvPr/>
        </p:nvSpPr>
        <p:spPr>
          <a:xfrm rot="18187562">
            <a:off x="5045311" y="3709928"/>
            <a:ext cx="262480" cy="524031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Flecha abajo 26"/>
          <p:cNvSpPr/>
          <p:nvPr/>
        </p:nvSpPr>
        <p:spPr>
          <a:xfrm>
            <a:off x="2566035" y="4409706"/>
            <a:ext cx="253923" cy="2442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Flecha abajo 27"/>
          <p:cNvSpPr/>
          <p:nvPr/>
        </p:nvSpPr>
        <p:spPr>
          <a:xfrm flipH="1">
            <a:off x="3721839" y="4999819"/>
            <a:ext cx="177054" cy="340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Flecha abajo 28"/>
          <p:cNvSpPr/>
          <p:nvPr/>
        </p:nvSpPr>
        <p:spPr>
          <a:xfrm flipH="1">
            <a:off x="1545705" y="5040681"/>
            <a:ext cx="177054" cy="2585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0" name="Flecha abajo 29"/>
          <p:cNvSpPr/>
          <p:nvPr/>
        </p:nvSpPr>
        <p:spPr>
          <a:xfrm>
            <a:off x="5892442" y="4450169"/>
            <a:ext cx="335742" cy="1754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Flecha abajo 30"/>
          <p:cNvSpPr/>
          <p:nvPr/>
        </p:nvSpPr>
        <p:spPr>
          <a:xfrm>
            <a:off x="4070127" y="5639588"/>
            <a:ext cx="177597" cy="1768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Flecha abajo 31"/>
          <p:cNvSpPr/>
          <p:nvPr/>
        </p:nvSpPr>
        <p:spPr>
          <a:xfrm>
            <a:off x="1691680" y="5639587"/>
            <a:ext cx="216024" cy="1957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Flecha abajo 32"/>
          <p:cNvSpPr/>
          <p:nvPr/>
        </p:nvSpPr>
        <p:spPr>
          <a:xfrm>
            <a:off x="4247724" y="2633690"/>
            <a:ext cx="115001" cy="2442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279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46"/>
            <a:ext cx="8457958" cy="90857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CHAGAS</a:t>
            </a:r>
            <a:r>
              <a:rPr lang="es-ES_tradn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CONGENITO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-3132856" y="4830862"/>
            <a:ext cx="288032" cy="5760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AR" dirty="0" smtClean="0"/>
              <a:t>,,,</a:t>
            </a:r>
            <a:endParaRPr lang="es-AR" dirty="0"/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-78148" y="1425575"/>
            <a:ext cx="469315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 algn="ctr">
              <a:defRPr/>
            </a:pPr>
            <a:endParaRPr lang="es-ES_tradnl" b="1" dirty="0" smtClean="0"/>
          </a:p>
          <a:p>
            <a:pPr algn="ctr">
              <a:defRPr/>
            </a:pPr>
            <a:r>
              <a:rPr lang="es-ES_tradnl" sz="1800" b="1" dirty="0" smtClean="0"/>
              <a:t>1- </a:t>
            </a:r>
            <a:r>
              <a:rPr lang="es-ES_tradnl" sz="1800" b="1" dirty="0"/>
              <a:t>Síndrome febril + </a:t>
            </a:r>
          </a:p>
          <a:p>
            <a:pPr algn="ctr">
              <a:defRPr/>
            </a:pPr>
            <a:r>
              <a:rPr lang="es-ES_tradnl" sz="1800" b="1" dirty="0" err="1" smtClean="0"/>
              <a:t>hepatoesplenomegalia</a:t>
            </a:r>
            <a:endParaRPr lang="es-ES_tradnl" sz="1800" b="1" dirty="0"/>
          </a:p>
          <a:p>
            <a:pPr>
              <a:defRPr/>
            </a:pPr>
            <a:endParaRPr lang="es-ES_tradnl" sz="1800" b="1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  <a:p>
            <a:pPr>
              <a:defRPr/>
            </a:pPr>
            <a:endParaRPr lang="es-ES_tradnl" sz="1800" dirty="0">
              <a:latin typeface="Arial" charset="0"/>
            </a:endParaRPr>
          </a:p>
        </p:txBody>
      </p:sp>
      <p:sp>
        <p:nvSpPr>
          <p:cNvPr id="139269" name="Line 5"/>
          <p:cNvSpPr>
            <a:spLocks noChangeShapeType="1"/>
          </p:cNvSpPr>
          <p:nvPr/>
        </p:nvSpPr>
        <p:spPr bwMode="auto">
          <a:xfrm>
            <a:off x="4518025" y="1425575"/>
            <a:ext cx="0" cy="17287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4736848" y="1425575"/>
            <a:ext cx="2305050" cy="160496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latin typeface="Arial" charset="0"/>
              </a:rPr>
              <a:t>Hepatomegalia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latin typeface="Arial" charset="0"/>
              </a:rPr>
              <a:t>Síndrome febril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latin typeface="Arial" charset="0"/>
              </a:rPr>
              <a:t>Ictericia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latin typeface="Arial" charset="0"/>
              </a:rPr>
              <a:t>Edema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323850" y="378936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s-ES_tradnl" altLang="es-AR" sz="1800">
              <a:latin typeface="Arial" charset="0"/>
            </a:endParaRP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0" y="4292600"/>
            <a:ext cx="30591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_tradnl" altLang="es-AR" sz="1800">
              <a:latin typeface="Arial" charset="0"/>
            </a:endParaRPr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841055" y="3410734"/>
            <a:ext cx="3529013" cy="272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1800" dirty="0">
                <a:latin typeface="Arial" charset="0"/>
              </a:rPr>
              <a:t> </a:t>
            </a:r>
            <a:endParaRPr lang="es-ES_tradnl" sz="1800" dirty="0" smtClean="0">
              <a:latin typeface="Arial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s-ES_tradnl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</a:t>
            </a:r>
            <a:r>
              <a:rPr lang="es-ES_tradnl" sz="1800" b="1" dirty="0" smtClean="0">
                <a:latin typeface="+mn-lt"/>
              </a:rPr>
              <a:t>2-Forma </a:t>
            </a:r>
            <a:r>
              <a:rPr lang="es-ES_tradnl" sz="1800" b="1" dirty="0" err="1">
                <a:latin typeface="+mn-lt"/>
              </a:rPr>
              <a:t>meningoencefálica</a:t>
            </a:r>
            <a:endParaRPr lang="es-ES_tradnl" sz="1800" b="1" dirty="0">
              <a:latin typeface="+mn-lt"/>
            </a:endParaRPr>
          </a:p>
          <a:p>
            <a:pPr>
              <a:spcBef>
                <a:spcPct val="50000"/>
              </a:spcBef>
              <a:defRPr/>
            </a:pPr>
            <a:endParaRPr lang="es-ES_tradn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spcBef>
                <a:spcPct val="50000"/>
              </a:spcBef>
              <a:defRPr/>
            </a:pPr>
            <a:endParaRPr lang="es-ES_tradnl" sz="1800" dirty="0">
              <a:latin typeface="Arial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latin typeface="+mn-lt"/>
              </a:rPr>
              <a:t>3- Prematuridad  o R.N de bajo peso</a:t>
            </a:r>
          </a:p>
          <a:p>
            <a:pPr>
              <a:spcBef>
                <a:spcPct val="50000"/>
              </a:spcBef>
              <a:defRPr/>
            </a:pPr>
            <a:r>
              <a:rPr lang="es-ES_tradnl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</a:t>
            </a:r>
            <a:r>
              <a:rPr lang="es-ES_tradnl" sz="1800" b="1" dirty="0" smtClean="0">
                <a:latin typeface="+mn-lt"/>
              </a:rPr>
              <a:t>4- </a:t>
            </a:r>
            <a:r>
              <a:rPr lang="es-ES_tradnl" sz="1800" b="1" dirty="0">
                <a:latin typeface="+mn-lt"/>
              </a:rPr>
              <a:t>Formas asintomáticas</a:t>
            </a:r>
          </a:p>
        </p:txBody>
      </p:sp>
      <p:sp>
        <p:nvSpPr>
          <p:cNvPr id="139274" name="Line 10"/>
          <p:cNvSpPr>
            <a:spLocks noChangeShapeType="1"/>
          </p:cNvSpPr>
          <p:nvPr/>
        </p:nvSpPr>
        <p:spPr bwMode="auto">
          <a:xfrm>
            <a:off x="4518025" y="3390999"/>
            <a:ext cx="0" cy="1439863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9275" name="Text Box 11"/>
          <p:cNvSpPr txBox="1">
            <a:spLocks noChangeArrowheads="1"/>
          </p:cNvSpPr>
          <p:nvPr/>
        </p:nvSpPr>
        <p:spPr bwMode="auto">
          <a:xfrm>
            <a:off x="4736848" y="3467100"/>
            <a:ext cx="1800225" cy="1192213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Convulsiones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Rigidez</a:t>
            </a:r>
          </a:p>
          <a:p>
            <a:pPr algn="ctr">
              <a:spcBef>
                <a:spcPct val="50000"/>
              </a:spcBef>
              <a:defRPr/>
            </a:pPr>
            <a:r>
              <a:rPr lang="es-ES_tradnl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Vómitos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939800" y="987682"/>
            <a:ext cx="2303859" cy="9175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8952" lvl="2">
              <a:buClr>
                <a:schemeClr val="accent4"/>
              </a:buClr>
              <a:buFont typeface="Wingdings" pitchFamily="2" charset="2"/>
              <a:buNone/>
              <a:defRPr/>
            </a:pPr>
            <a:r>
              <a:rPr lang="es-ES_tradnl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4 formas clínicas:</a:t>
            </a:r>
          </a:p>
          <a:p>
            <a:pPr marL="758952" lvl="2" algn="just">
              <a:buClr>
                <a:schemeClr val="accent4"/>
              </a:buClr>
              <a:buFont typeface="Wingdings" pitchFamily="2" charset="2"/>
              <a:buNone/>
              <a:defRPr/>
            </a:pPr>
            <a:endParaRPr lang="es-ES_tradnl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3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136904" cy="113506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Chagas Congénito:  </a:t>
            </a: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Tratamiento</a:t>
            </a:r>
          </a:p>
        </p:txBody>
      </p:sp>
      <p:sp>
        <p:nvSpPr>
          <p:cNvPr id="74752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8136904" cy="3456384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2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Droga:</a:t>
            </a: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_tradnl" altLang="es-AR" sz="2800" b="1" dirty="0" err="1" smtClean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Benznidazol</a:t>
            </a:r>
            <a:r>
              <a:rPr lang="es-ES_tradnl" altLang="es-AR" sz="2800" b="1" dirty="0" smtClean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a 5-7.5 mg/kg/día, por 60 días</a:t>
            </a:r>
          </a:p>
          <a:p>
            <a:pPr algn="just"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Control parasitológico a partir de la 2</a:t>
            </a:r>
            <a:r>
              <a:rPr lang="es-ES_tradnl" altLang="es-AR" sz="28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 </a:t>
            </a:r>
            <a:r>
              <a:rPr lang="es-ES_tradnl" alt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semana de tratamiento.</a:t>
            </a:r>
          </a:p>
          <a:p>
            <a:pPr algn="just"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Control hematológico periódico</a:t>
            </a:r>
          </a:p>
          <a:p>
            <a:pPr algn="just"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Si hay fallas: </a:t>
            </a:r>
            <a:r>
              <a:rPr lang="es-ES_tradnl" altLang="es-AR" sz="2800" b="1" dirty="0" err="1" smtClean="0">
                <a:solidFill>
                  <a:schemeClr val="tx1"/>
                </a:solidFill>
                <a:latin typeface="+mj-lt"/>
              </a:rPr>
              <a:t>Nifurtimox</a:t>
            </a: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 10-15 mg/kg/día  por 60 - 90 días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539552" y="5301208"/>
            <a:ext cx="8208912" cy="95410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AR" sz="2800" b="1" dirty="0">
                <a:solidFill>
                  <a:schemeClr val="tx1"/>
                </a:solidFill>
                <a:latin typeface="+mj-lt"/>
              </a:rPr>
              <a:t>La </a:t>
            </a:r>
            <a:r>
              <a:rPr lang="es-ES_tradnl" altLang="es-AR" sz="2800" b="1" dirty="0" err="1" smtClean="0">
                <a:solidFill>
                  <a:schemeClr val="tx1"/>
                </a:solidFill>
                <a:latin typeface="+mj-lt"/>
              </a:rPr>
              <a:t>parasitemia</a:t>
            </a:r>
            <a:r>
              <a:rPr lang="es-ES_tradnl" altLang="es-AR" sz="28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s-ES_tradnl" altLang="es-AR" sz="2800" b="1" dirty="0">
                <a:solidFill>
                  <a:schemeClr val="tx1"/>
                </a:solidFill>
                <a:latin typeface="+mj-lt"/>
              </a:rPr>
              <a:t>se </a:t>
            </a:r>
            <a:r>
              <a:rPr lang="es-ES_tradnl" altLang="es-AR" sz="2800" b="1" dirty="0" err="1">
                <a:solidFill>
                  <a:schemeClr val="tx1"/>
                </a:solidFill>
                <a:latin typeface="+mj-lt"/>
              </a:rPr>
              <a:t>negativiza</a:t>
            </a:r>
            <a:r>
              <a:rPr lang="es-ES_tradnl" altLang="es-AR" sz="2800" b="1" dirty="0">
                <a:solidFill>
                  <a:schemeClr val="tx1"/>
                </a:solidFill>
                <a:latin typeface="+mj-lt"/>
              </a:rPr>
              <a:t> por lo general alrededor de la 2</a:t>
            </a:r>
            <a:r>
              <a:rPr lang="es-ES_tradnl" altLang="es-AR" sz="2800" b="1" baseline="30000" dirty="0">
                <a:solidFill>
                  <a:schemeClr val="tx1"/>
                </a:solidFill>
                <a:latin typeface="+mj-lt"/>
              </a:rPr>
              <a:t>da</a:t>
            </a:r>
            <a:r>
              <a:rPr lang="es-ES_tradnl" altLang="es-AR" sz="2800" b="1" dirty="0">
                <a:solidFill>
                  <a:schemeClr val="tx1"/>
                </a:solidFill>
                <a:latin typeface="+mj-lt"/>
              </a:rPr>
              <a:t> a 3</a:t>
            </a:r>
            <a:r>
              <a:rPr lang="es-ES_tradnl" altLang="es-AR" sz="2800" b="1" baseline="30000" dirty="0">
                <a:solidFill>
                  <a:schemeClr val="tx1"/>
                </a:solidFill>
                <a:latin typeface="+mj-lt"/>
              </a:rPr>
              <a:t>ra</a:t>
            </a:r>
            <a:r>
              <a:rPr lang="es-ES_tradnl" altLang="es-AR" sz="2800" b="1" dirty="0">
                <a:solidFill>
                  <a:schemeClr val="tx1"/>
                </a:solidFill>
                <a:latin typeface="+mj-lt"/>
              </a:rPr>
              <a:t> semana de tratamiento. </a:t>
            </a:r>
          </a:p>
        </p:txBody>
      </p:sp>
    </p:spTree>
    <p:extLst>
      <p:ext uri="{BB962C8B-B14F-4D97-AF65-F5344CB8AC3E}">
        <p14:creationId xmlns:p14="http://schemas.microsoft.com/office/powerpoint/2010/main" val="368832870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2" grpId="0" animBg="1" autoUpdateAnimBg="0"/>
      <p:bldP spid="747523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02711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Chagas Congénito: </a:t>
            </a: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Prevención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68760"/>
            <a:ext cx="8208912" cy="518457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 eaLnBrk="1" hangingPunct="1">
              <a:lnSpc>
                <a:spcPct val="110000"/>
              </a:lnSpc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bg1"/>
                </a:solidFill>
                <a:latin typeface="+mj-lt"/>
              </a:rPr>
              <a:t>Identificación de pacientes con Chagas crónico.</a:t>
            </a:r>
          </a:p>
          <a:p>
            <a:pPr algn="just" eaLnBrk="1" hangingPunct="1">
              <a:lnSpc>
                <a:spcPct val="110000"/>
              </a:lnSpc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bg1"/>
                </a:solidFill>
                <a:latin typeface="+mj-lt"/>
              </a:rPr>
              <a:t>Confirmación de las pacientes con un control serológico positivo.</a:t>
            </a:r>
          </a:p>
          <a:p>
            <a:pPr algn="just" eaLnBrk="1" hangingPunct="1">
              <a:lnSpc>
                <a:spcPct val="110000"/>
              </a:lnSpc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bg1"/>
                </a:solidFill>
                <a:latin typeface="+mj-lt"/>
              </a:rPr>
              <a:t>Evaluación y seguimiento de los RN hijos de madres con Chagas crónico.</a:t>
            </a:r>
          </a:p>
          <a:p>
            <a:pPr algn="just" eaLnBrk="1" hangingPunct="1">
              <a:lnSpc>
                <a:spcPct val="110000"/>
              </a:lnSpc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_tradnl" altLang="es-AR" sz="3200" b="1" dirty="0" smtClean="0">
                <a:solidFill>
                  <a:schemeClr val="tx1"/>
                </a:solidFill>
                <a:latin typeface="+mj-lt"/>
              </a:rPr>
              <a:t>Tratamiento de los niños con </a:t>
            </a:r>
            <a:r>
              <a:rPr lang="es-ES_tradnl" altLang="es-AR" sz="3200" b="1" dirty="0" err="1" smtClean="0">
                <a:solidFill>
                  <a:schemeClr val="tx1"/>
                </a:solidFill>
                <a:latin typeface="+mj-lt"/>
              </a:rPr>
              <a:t>parasitemia</a:t>
            </a:r>
            <a:r>
              <a:rPr lang="es-ES_tradnl" altLang="es-AR" sz="3200" b="1" dirty="0" smtClean="0">
                <a:solidFill>
                  <a:schemeClr val="tx1"/>
                </a:solidFill>
                <a:latin typeface="+mj-lt"/>
              </a:rPr>
              <a:t> (+) o serología (+) luego de los 9 meses de vida.</a:t>
            </a:r>
          </a:p>
        </p:txBody>
      </p:sp>
    </p:spTree>
    <p:extLst>
      <p:ext uri="{BB962C8B-B14F-4D97-AF65-F5344CB8AC3E}">
        <p14:creationId xmlns:p14="http://schemas.microsoft.com/office/powerpoint/2010/main" val="37364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1"/>
            <a:ext cx="6965245" cy="764703"/>
          </a:xfrm>
        </p:spPr>
        <p:txBody>
          <a:bodyPr>
            <a:normAutofit/>
          </a:bodyPr>
          <a:lstStyle/>
          <a:p>
            <a:r>
              <a:rPr lang="es-AR" sz="4000" dirty="0" smtClean="0"/>
              <a:t>ZIKA</a:t>
            </a:r>
            <a:endParaRPr lang="es-AR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31840" y="620688"/>
            <a:ext cx="5328592" cy="5616624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00B0F0"/>
              </a:buClr>
              <a:buNone/>
            </a:pPr>
            <a:r>
              <a:rPr lang="es-AR" b="1" dirty="0" smtClean="0">
                <a:solidFill>
                  <a:srgbClr val="FFFF00"/>
                </a:solidFill>
              </a:rPr>
              <a:t> OPS-OMS:</a:t>
            </a:r>
          </a:p>
          <a:p>
            <a:pPr algn="just">
              <a:buClr>
                <a:srgbClr val="FFC000"/>
              </a:buClr>
            </a:pPr>
            <a:r>
              <a:rPr lang="es-AR" b="1" dirty="0" smtClean="0"/>
              <a:t> </a:t>
            </a:r>
            <a:r>
              <a:rPr lang="es-AR" sz="2800" b="1" dirty="0"/>
              <a:t>T</a:t>
            </a:r>
            <a:r>
              <a:rPr lang="es-AR" sz="2800" b="1" dirty="0" smtClean="0"/>
              <a:t>ransmitida </a:t>
            </a:r>
            <a:r>
              <a:rPr lang="es-AR" sz="2800" b="1" dirty="0"/>
              <a:t>por </a:t>
            </a:r>
            <a:r>
              <a:rPr lang="es-AR" sz="2800" b="1" dirty="0" smtClean="0">
                <a:solidFill>
                  <a:srgbClr val="FFFF00"/>
                </a:solidFill>
              </a:rPr>
              <a:t>vectores</a:t>
            </a:r>
            <a:r>
              <a:rPr lang="es-AR" sz="2800" b="1" dirty="0">
                <a:solidFill>
                  <a:srgbClr val="FFFF00"/>
                </a:solidFill>
              </a:rPr>
              <a:t>.</a:t>
            </a:r>
            <a:endParaRPr lang="es-AR" sz="2800" b="1" dirty="0" smtClean="0">
              <a:solidFill>
                <a:srgbClr val="FFFF00"/>
              </a:solidFill>
            </a:endParaRPr>
          </a:p>
          <a:p>
            <a:pPr algn="just">
              <a:buClr>
                <a:srgbClr val="FFC000"/>
              </a:buClr>
            </a:pPr>
            <a:r>
              <a:rPr lang="es-AR" sz="2800" b="1" dirty="0" err="1" smtClean="0">
                <a:solidFill>
                  <a:srgbClr val="FFFF00"/>
                </a:solidFill>
              </a:rPr>
              <a:t>Enf</a:t>
            </a:r>
            <a:r>
              <a:rPr lang="es-AR" sz="2800" b="1" dirty="0">
                <a:solidFill>
                  <a:srgbClr val="FFFF00"/>
                </a:solidFill>
              </a:rPr>
              <a:t>. emergente del Siglo XXI</a:t>
            </a:r>
            <a:r>
              <a:rPr lang="es-AR" sz="2800" b="1" dirty="0" smtClean="0">
                <a:solidFill>
                  <a:srgbClr val="FFFF00"/>
                </a:solidFill>
              </a:rPr>
              <a:t>,</a:t>
            </a:r>
            <a:r>
              <a:rPr lang="es-AR" sz="2800" b="1" dirty="0" smtClean="0"/>
              <a:t> </a:t>
            </a:r>
            <a:r>
              <a:rPr lang="es-AR" sz="2800" b="1" dirty="0"/>
              <a:t>es una de las  preocupaciones en salud pública a nivel mundial. </a:t>
            </a:r>
            <a:endParaRPr lang="es-AR" sz="2800" b="1" dirty="0" smtClean="0"/>
          </a:p>
          <a:p>
            <a:pPr algn="just">
              <a:buClr>
                <a:srgbClr val="FFC000"/>
              </a:buClr>
            </a:pPr>
            <a:r>
              <a:rPr lang="es-AR" sz="2800" b="1" dirty="0"/>
              <a:t>Comparte el mismo mosquito con otros </a:t>
            </a:r>
            <a:r>
              <a:rPr lang="es-AR" sz="2800" b="1" dirty="0" err="1"/>
              <a:t>arbovirus</a:t>
            </a:r>
            <a:r>
              <a:rPr lang="es-AR" sz="2800" b="1" dirty="0"/>
              <a:t> en las Américas, tales como </a:t>
            </a:r>
            <a:r>
              <a:rPr lang="es-AR" sz="2800" b="1" dirty="0">
                <a:solidFill>
                  <a:srgbClr val="FFFF00"/>
                </a:solidFill>
              </a:rPr>
              <a:t>Dengue y </a:t>
            </a:r>
            <a:r>
              <a:rPr lang="es-AR" sz="2800" b="1" dirty="0" err="1">
                <a:solidFill>
                  <a:srgbClr val="FFFF00"/>
                </a:solidFill>
              </a:rPr>
              <a:t>Chikungunya</a:t>
            </a:r>
            <a:r>
              <a:rPr lang="es-AR" sz="2800" b="1" dirty="0">
                <a:solidFill>
                  <a:srgbClr val="FFFF00"/>
                </a:solidFill>
              </a:rPr>
              <a:t>, además de la Fiebre Amarilla Urbana.</a:t>
            </a:r>
          </a:p>
          <a:p>
            <a:pPr algn="just">
              <a:buClr>
                <a:srgbClr val="FFC000"/>
              </a:buClr>
            </a:pPr>
            <a:endParaRPr lang="es-AR" sz="2800" b="1" dirty="0"/>
          </a:p>
          <a:p>
            <a:pPr algn="just">
              <a:buClr>
                <a:srgbClr val="FFC000"/>
              </a:buClr>
            </a:pPr>
            <a:endParaRPr lang="es-AR" b="1" dirty="0"/>
          </a:p>
          <a:p>
            <a:pPr marL="0" indent="0" algn="just">
              <a:buClr>
                <a:srgbClr val="FFC000"/>
              </a:buClr>
              <a:buNone/>
            </a:pPr>
            <a:endParaRPr lang="es-A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" y="1916832"/>
            <a:ext cx="3245939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0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19472"/>
            <a:ext cx="6965245" cy="504055"/>
          </a:xfrm>
        </p:spPr>
        <p:txBody>
          <a:bodyPr>
            <a:noAutofit/>
          </a:bodyPr>
          <a:lstStyle/>
          <a:p>
            <a:r>
              <a:rPr lang="es-AR" sz="4000" dirty="0" smtClean="0"/>
              <a:t>ZIKA</a:t>
            </a:r>
            <a:endParaRPr lang="es-AR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620688"/>
            <a:ext cx="7776864" cy="5688632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00B0F0"/>
              </a:buClr>
              <a:buNone/>
            </a:pPr>
            <a:endParaRPr lang="es-AR" dirty="0" smtClean="0"/>
          </a:p>
          <a:p>
            <a:pPr algn="just">
              <a:buClr>
                <a:srgbClr val="00B0F0"/>
              </a:buClr>
            </a:pPr>
            <a:r>
              <a:rPr lang="es-AR" b="1" dirty="0" smtClean="0"/>
              <a:t>La </a:t>
            </a:r>
            <a:r>
              <a:rPr lang="es-AR" b="1" dirty="0"/>
              <a:t>vinculación </a:t>
            </a:r>
            <a:r>
              <a:rPr lang="es-AR" b="1" dirty="0" smtClean="0"/>
              <a:t>entre </a:t>
            </a:r>
            <a:r>
              <a:rPr lang="es-AR" b="1" dirty="0" err="1">
                <a:solidFill>
                  <a:srgbClr val="FFFF00"/>
                </a:solidFill>
              </a:rPr>
              <a:t>Zika</a:t>
            </a:r>
            <a:r>
              <a:rPr lang="es-AR" b="1" dirty="0">
                <a:solidFill>
                  <a:srgbClr val="FFFF00"/>
                </a:solidFill>
              </a:rPr>
              <a:t> y </a:t>
            </a:r>
            <a:r>
              <a:rPr lang="es-AR" b="1" dirty="0" smtClean="0">
                <a:solidFill>
                  <a:srgbClr val="FFFF00"/>
                </a:solidFill>
              </a:rPr>
              <a:t>Microcefalia </a:t>
            </a:r>
            <a:r>
              <a:rPr lang="es-AR" b="1" dirty="0">
                <a:solidFill>
                  <a:srgbClr val="FFFF00"/>
                </a:solidFill>
              </a:rPr>
              <a:t>se observó por primera vez en Brasil en 2015</a:t>
            </a:r>
            <a:r>
              <a:rPr lang="es-AR" b="1" dirty="0" smtClean="0">
                <a:solidFill>
                  <a:srgbClr val="FFFF00"/>
                </a:solidFill>
              </a:rPr>
              <a:t>.</a:t>
            </a:r>
          </a:p>
          <a:p>
            <a:pPr algn="just">
              <a:buClr>
                <a:srgbClr val="00B0F0"/>
              </a:buClr>
            </a:pPr>
            <a:r>
              <a:rPr lang="es-AR" b="1" dirty="0"/>
              <a:t>En Argentina, en la </a:t>
            </a:r>
            <a:r>
              <a:rPr lang="es-AR" b="1" dirty="0">
                <a:solidFill>
                  <a:srgbClr val="FFFF00"/>
                </a:solidFill>
              </a:rPr>
              <a:t>sem. Epid.8 </a:t>
            </a:r>
            <a:r>
              <a:rPr lang="es-AR" b="1" dirty="0" smtClean="0">
                <a:solidFill>
                  <a:srgbClr val="FFFF00"/>
                </a:solidFill>
              </a:rPr>
              <a:t> (2016) </a:t>
            </a:r>
            <a:r>
              <a:rPr lang="es-AR" b="1" dirty="0"/>
              <a:t>se notificó el </a:t>
            </a:r>
            <a:r>
              <a:rPr lang="es-AR" b="1" dirty="0">
                <a:solidFill>
                  <a:srgbClr val="FFFF00"/>
                </a:solidFill>
              </a:rPr>
              <a:t>1°</a:t>
            </a:r>
            <a:r>
              <a:rPr lang="es-AR" b="1" dirty="0"/>
              <a:t> </a:t>
            </a:r>
            <a:r>
              <a:rPr lang="es-AR" b="1" dirty="0">
                <a:solidFill>
                  <a:srgbClr val="FFFF00"/>
                </a:solidFill>
              </a:rPr>
              <a:t>caso de transmisión local </a:t>
            </a:r>
            <a:r>
              <a:rPr lang="es-AR" b="1" dirty="0"/>
              <a:t>de virus </a:t>
            </a:r>
            <a:r>
              <a:rPr lang="es-AR" b="1" dirty="0" err="1"/>
              <a:t>Zika</a:t>
            </a:r>
            <a:r>
              <a:rPr lang="es-AR" b="1" dirty="0"/>
              <a:t> por </a:t>
            </a:r>
            <a:r>
              <a:rPr lang="es-AR" b="1" dirty="0">
                <a:solidFill>
                  <a:srgbClr val="FFFF00"/>
                </a:solidFill>
              </a:rPr>
              <a:t>vía sex</a:t>
            </a:r>
            <a:r>
              <a:rPr lang="es-AR" b="1" dirty="0"/>
              <a:t>ual en </a:t>
            </a:r>
            <a:r>
              <a:rPr lang="es-AR" b="1" dirty="0" smtClean="0"/>
              <a:t> Córdoba</a:t>
            </a:r>
            <a:r>
              <a:rPr lang="es-AR" b="1" dirty="0"/>
              <a:t>. Luego, entre las </a:t>
            </a:r>
            <a:r>
              <a:rPr lang="es-AR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sem.13 y 18 de 2016 </a:t>
            </a:r>
            <a:r>
              <a:rPr lang="es-AR" b="1" dirty="0" smtClean="0"/>
              <a:t>el </a:t>
            </a:r>
            <a:r>
              <a:rPr lang="es-AR" b="1" dirty="0" smtClean="0">
                <a:solidFill>
                  <a:srgbClr val="FFFF00"/>
                </a:solidFill>
              </a:rPr>
              <a:t>1ª </a:t>
            </a:r>
            <a:r>
              <a:rPr lang="es-AR" b="1" dirty="0">
                <a:solidFill>
                  <a:srgbClr val="FFFF00"/>
                </a:solidFill>
              </a:rPr>
              <a:t>brote de </a:t>
            </a:r>
            <a:r>
              <a:rPr lang="es-AR" b="1" dirty="0" err="1">
                <a:solidFill>
                  <a:srgbClr val="FFFF00"/>
                </a:solidFill>
              </a:rPr>
              <a:t>trans</a:t>
            </a:r>
            <a:r>
              <a:rPr lang="es-AR" b="1" dirty="0">
                <a:solidFill>
                  <a:srgbClr val="FFFF00"/>
                </a:solidFill>
              </a:rPr>
              <a:t>. vectorial en Argentina</a:t>
            </a:r>
            <a:r>
              <a:rPr lang="es-AR" b="1" dirty="0"/>
              <a:t>, </a:t>
            </a:r>
            <a:r>
              <a:rPr lang="es-AR" b="1" dirty="0" smtClean="0"/>
              <a:t>en Tucumán</a:t>
            </a:r>
            <a:r>
              <a:rPr lang="es-AR" b="1" dirty="0"/>
              <a:t>. En el mismo se confirmaron </a:t>
            </a:r>
            <a:r>
              <a:rPr lang="es-AR" b="1" dirty="0">
                <a:solidFill>
                  <a:srgbClr val="FFFF00"/>
                </a:solidFill>
              </a:rPr>
              <a:t>25 casos. </a:t>
            </a:r>
            <a:endParaRPr lang="es-AR" b="1" dirty="0" smtClean="0">
              <a:solidFill>
                <a:srgbClr val="FFFF00"/>
              </a:solidFill>
            </a:endParaRPr>
          </a:p>
          <a:p>
            <a:pPr algn="just">
              <a:buClr>
                <a:srgbClr val="FFC000"/>
              </a:buClr>
            </a:pPr>
            <a:r>
              <a:rPr lang="es-AR" b="1" dirty="0"/>
              <a:t>En cuanto a las complicaciones asociadas a la </a:t>
            </a:r>
            <a:r>
              <a:rPr lang="es-AR" b="1" dirty="0" err="1"/>
              <a:t>inf</a:t>
            </a:r>
            <a:r>
              <a:rPr lang="es-AR" b="1" dirty="0"/>
              <a:t>. por el  virus  en </a:t>
            </a:r>
            <a:r>
              <a:rPr lang="es-AR" b="1" dirty="0">
                <a:solidFill>
                  <a:srgbClr val="00B0F0"/>
                </a:solidFill>
              </a:rPr>
              <a:t> </a:t>
            </a:r>
            <a:r>
              <a:rPr lang="es-AR" b="1" dirty="0">
                <a:solidFill>
                  <a:srgbClr val="FFFF00"/>
                </a:solidFill>
              </a:rPr>
              <a:t>noviembre de 2016 (SE44) </a:t>
            </a:r>
            <a:r>
              <a:rPr lang="es-AR" b="1" dirty="0" smtClean="0">
                <a:solidFill>
                  <a:srgbClr val="FFFF00"/>
                </a:solidFill>
              </a:rPr>
              <a:t>se notifica </a:t>
            </a:r>
            <a:r>
              <a:rPr lang="es-AR" b="1" dirty="0">
                <a:solidFill>
                  <a:srgbClr val="FFFF00"/>
                </a:solidFill>
              </a:rPr>
              <a:t>el 1° caso </a:t>
            </a:r>
            <a:r>
              <a:rPr lang="es-AR" b="1" dirty="0"/>
              <a:t>confirmado de </a:t>
            </a:r>
            <a:r>
              <a:rPr lang="es-AR" b="1" dirty="0">
                <a:solidFill>
                  <a:srgbClr val="FFFF00"/>
                </a:solidFill>
              </a:rPr>
              <a:t>SINDROME CONGENITO ASOCIADO AL VIRUS ZICA EN ARGENTINA. </a:t>
            </a:r>
          </a:p>
          <a:p>
            <a:pPr algn="just">
              <a:buClr>
                <a:srgbClr val="FFC000"/>
              </a:buClr>
            </a:pPr>
            <a:r>
              <a:rPr lang="es-AR" b="1" dirty="0"/>
              <a:t>Relacionado con el brote de </a:t>
            </a:r>
            <a:r>
              <a:rPr lang="es-AR" b="1" dirty="0" err="1"/>
              <a:t>Enf</a:t>
            </a:r>
            <a:r>
              <a:rPr lang="es-AR" b="1" dirty="0"/>
              <a:t>. que tuvo lugar en la </a:t>
            </a:r>
            <a:r>
              <a:rPr lang="es-AR" b="1" dirty="0">
                <a:solidFill>
                  <a:srgbClr val="FFFF00"/>
                </a:solidFill>
              </a:rPr>
              <a:t>ciudad de San Miguel de Tucumán. </a:t>
            </a:r>
          </a:p>
          <a:p>
            <a:pPr algn="just">
              <a:buClr>
                <a:srgbClr val="00B0F0"/>
              </a:buClr>
            </a:pPr>
            <a:endParaRPr lang="es-AR" b="1" dirty="0">
              <a:solidFill>
                <a:srgbClr val="FFFF00"/>
              </a:solidFill>
            </a:endParaRPr>
          </a:p>
          <a:p>
            <a:pPr algn="just">
              <a:buClr>
                <a:srgbClr val="00B0F0"/>
              </a:buClr>
            </a:pPr>
            <a:endParaRPr lang="es-AR" b="1" dirty="0"/>
          </a:p>
          <a:p>
            <a:pPr marL="0" indent="0" algn="just">
              <a:buClr>
                <a:srgbClr val="00B0F0"/>
              </a:buClr>
              <a:buNone/>
            </a:pPr>
            <a:endParaRPr lang="es-AR" dirty="0"/>
          </a:p>
          <a:p>
            <a:pPr algn="just">
              <a:buClr>
                <a:srgbClr val="00B0F0"/>
              </a:buClr>
            </a:pPr>
            <a:endParaRPr lang="es-AR" dirty="0"/>
          </a:p>
          <a:p>
            <a:pPr algn="just">
              <a:buClr>
                <a:srgbClr val="00B0F0"/>
              </a:buClr>
            </a:pPr>
            <a:endParaRPr lang="es-AR" dirty="0"/>
          </a:p>
          <a:p>
            <a:pPr algn="just">
              <a:buClr>
                <a:srgbClr val="00B0F0"/>
              </a:buClr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0741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30235"/>
            <a:ext cx="6965245" cy="504056"/>
          </a:xfrm>
        </p:spPr>
        <p:txBody>
          <a:bodyPr>
            <a:normAutofit fontScale="90000"/>
          </a:bodyPr>
          <a:lstStyle/>
          <a:p>
            <a:r>
              <a:rPr lang="es-AR" dirty="0"/>
              <a:t>ZIKA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620688"/>
            <a:ext cx="7704856" cy="5688632"/>
          </a:xfrm>
        </p:spPr>
        <p:txBody>
          <a:bodyPr>
            <a:noAutofit/>
          </a:bodyPr>
          <a:lstStyle/>
          <a:p>
            <a:pPr algn="just">
              <a:buClr>
                <a:srgbClr val="FFC000"/>
              </a:buClr>
            </a:pPr>
            <a:r>
              <a:rPr lang="es-AR" sz="2800" b="1" dirty="0" smtClean="0"/>
              <a:t>El </a:t>
            </a:r>
            <a:r>
              <a:rPr lang="es-AR" sz="2800" b="1" i="1" dirty="0" err="1" smtClean="0">
                <a:solidFill>
                  <a:srgbClr val="FFFF00"/>
                </a:solidFill>
              </a:rPr>
              <a:t>Ae.aegypti</a:t>
            </a:r>
            <a:r>
              <a:rPr lang="es-AR" sz="2800" b="1" dirty="0">
                <a:solidFill>
                  <a:srgbClr val="FFFF00"/>
                </a:solidFill>
              </a:rPr>
              <a:t>, </a:t>
            </a:r>
            <a:r>
              <a:rPr lang="es-AR" sz="2800" b="1" dirty="0" smtClean="0">
                <a:solidFill>
                  <a:srgbClr val="FFFF00"/>
                </a:solidFill>
              </a:rPr>
              <a:t> </a:t>
            </a:r>
            <a:r>
              <a:rPr lang="es-AR" sz="2800" b="1" dirty="0"/>
              <a:t>vector </a:t>
            </a:r>
            <a:r>
              <a:rPr lang="es-AR" sz="2800" b="1" dirty="0" smtClean="0"/>
              <a:t>principal.</a:t>
            </a:r>
          </a:p>
          <a:p>
            <a:pPr algn="just">
              <a:buClr>
                <a:srgbClr val="FFC000"/>
              </a:buClr>
            </a:pPr>
            <a:r>
              <a:rPr lang="es-AR" sz="2800" b="1" dirty="0" smtClean="0"/>
              <a:t>Además de la transmisión sexual, además </a:t>
            </a:r>
            <a:r>
              <a:rPr lang="es-AR" sz="2800" b="1" dirty="0"/>
              <a:t>pueden producirse </a:t>
            </a:r>
            <a:r>
              <a:rPr lang="es-AR" sz="2800" b="1" dirty="0" err="1" smtClean="0"/>
              <a:t>inf</a:t>
            </a:r>
            <a:r>
              <a:rPr lang="es-AR" sz="2800" b="1" dirty="0" smtClean="0"/>
              <a:t>. </a:t>
            </a:r>
            <a:r>
              <a:rPr lang="es-AR" sz="2800" b="1" dirty="0"/>
              <a:t>perinatales y congénitas por </a:t>
            </a:r>
            <a:r>
              <a:rPr lang="es-AR" sz="2800" b="1" dirty="0" smtClean="0"/>
              <a:t>transmisión vertical.</a:t>
            </a:r>
          </a:p>
          <a:p>
            <a:pPr algn="just">
              <a:buClr>
                <a:srgbClr val="FFC000"/>
              </a:buClr>
            </a:pPr>
            <a:r>
              <a:rPr lang="es-AR" sz="2800" b="1" dirty="0" smtClean="0"/>
              <a:t> Es difícil diferenciar con el Dengue </a:t>
            </a:r>
            <a:r>
              <a:rPr lang="es-AR" sz="2800" b="1" dirty="0"/>
              <a:t>y </a:t>
            </a:r>
            <a:r>
              <a:rPr lang="es-AR" sz="2800" b="1" dirty="0" err="1"/>
              <a:t>Chikungunya</a:t>
            </a:r>
            <a:r>
              <a:rPr lang="es-AR" sz="2800" b="1" dirty="0"/>
              <a:t>, ya que sus síntomas y signos no son patognomónicos. </a:t>
            </a:r>
            <a:endParaRPr lang="es-AR" sz="2800" b="1" dirty="0" smtClean="0"/>
          </a:p>
          <a:p>
            <a:pPr algn="just">
              <a:buClr>
                <a:srgbClr val="FFC000"/>
              </a:buClr>
            </a:pPr>
            <a:r>
              <a:rPr lang="es-AR" sz="2800" b="1" dirty="0" smtClean="0">
                <a:solidFill>
                  <a:srgbClr val="FFFF00"/>
                </a:solidFill>
              </a:rPr>
              <a:t>La </a:t>
            </a:r>
            <a:r>
              <a:rPr lang="es-AR" sz="2800" b="1" dirty="0" err="1" smtClean="0">
                <a:solidFill>
                  <a:srgbClr val="FFFF00"/>
                </a:solidFill>
              </a:rPr>
              <a:t>inf</a:t>
            </a:r>
            <a:r>
              <a:rPr lang="es-AR" sz="2800" b="1" dirty="0" smtClean="0">
                <a:solidFill>
                  <a:srgbClr val="FFFF00"/>
                </a:solidFill>
              </a:rPr>
              <a:t>. </a:t>
            </a:r>
            <a:r>
              <a:rPr lang="es-AR" sz="2800" b="1" dirty="0">
                <a:solidFill>
                  <a:srgbClr val="FFFF00"/>
                </a:solidFill>
              </a:rPr>
              <a:t>se presenta </a:t>
            </a:r>
            <a:r>
              <a:rPr lang="es-AR" sz="2800" b="1" dirty="0" smtClean="0">
                <a:solidFill>
                  <a:srgbClr val="FFFF00"/>
                </a:solidFill>
              </a:rPr>
              <a:t>con: cefalea, </a:t>
            </a:r>
            <a:r>
              <a:rPr lang="es-AR" sz="2800" b="1" dirty="0">
                <a:solidFill>
                  <a:srgbClr val="FFFF00"/>
                </a:solidFill>
              </a:rPr>
              <a:t>exantema </a:t>
            </a:r>
            <a:r>
              <a:rPr lang="es-AR" sz="2800" b="1" dirty="0" err="1">
                <a:solidFill>
                  <a:srgbClr val="FFFF00"/>
                </a:solidFill>
              </a:rPr>
              <a:t>maculopapular</a:t>
            </a:r>
            <a:r>
              <a:rPr lang="es-AR" sz="2800" b="1" dirty="0">
                <a:solidFill>
                  <a:srgbClr val="FFFF00"/>
                </a:solidFill>
              </a:rPr>
              <a:t> </a:t>
            </a:r>
            <a:r>
              <a:rPr lang="es-AR" sz="2800" b="1" dirty="0" smtClean="0">
                <a:solidFill>
                  <a:srgbClr val="FFFF00"/>
                </a:solidFill>
              </a:rPr>
              <a:t>descendente, </a:t>
            </a:r>
            <a:r>
              <a:rPr lang="es-AR" sz="2800" b="1" dirty="0">
                <a:solidFill>
                  <a:srgbClr val="FFFF00"/>
                </a:solidFill>
              </a:rPr>
              <a:t>fiebre, malestar general, mialgias, anorexia, conjuntivitis no purulenta, artralgia, edema de extremidades y algunas veces síntomas abdominales </a:t>
            </a:r>
            <a:r>
              <a:rPr lang="es-AR" sz="2800" b="1" dirty="0" smtClean="0">
                <a:solidFill>
                  <a:srgbClr val="FFFF00"/>
                </a:solidFill>
              </a:rPr>
              <a:t>(dolor </a:t>
            </a:r>
            <a:r>
              <a:rPr lang="es-AR" sz="2800" b="1" dirty="0">
                <a:solidFill>
                  <a:srgbClr val="FFFF00"/>
                </a:solidFill>
              </a:rPr>
              <a:t>abdominal, diarrea).</a:t>
            </a:r>
          </a:p>
          <a:p>
            <a:pPr algn="just">
              <a:buClr>
                <a:srgbClr val="FFC000"/>
              </a:buClr>
            </a:pP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172165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0"/>
            <a:ext cx="6965245" cy="576064"/>
          </a:xfrm>
        </p:spPr>
        <p:txBody>
          <a:bodyPr>
            <a:normAutofit fontScale="90000"/>
          </a:bodyPr>
          <a:lstStyle/>
          <a:p>
            <a:r>
              <a:rPr lang="es-AR" dirty="0"/>
              <a:t>ZIKA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136904" cy="5688632"/>
          </a:xfrm>
        </p:spPr>
        <p:txBody>
          <a:bodyPr>
            <a:noAutofit/>
          </a:bodyPr>
          <a:lstStyle/>
          <a:p>
            <a:pPr algn="just">
              <a:buClr>
                <a:srgbClr val="FFC000"/>
              </a:buClr>
            </a:pPr>
            <a:r>
              <a:rPr lang="es-AR" sz="2800" b="1" dirty="0" smtClean="0"/>
              <a:t>El </a:t>
            </a:r>
            <a:r>
              <a:rPr lang="es-AR" sz="2800" b="1" dirty="0" err="1">
                <a:solidFill>
                  <a:srgbClr val="FFFF00"/>
                </a:solidFill>
              </a:rPr>
              <a:t>rash</a:t>
            </a:r>
            <a:r>
              <a:rPr lang="es-AR" sz="2800" b="1" dirty="0">
                <a:solidFill>
                  <a:srgbClr val="FFFF00"/>
                </a:solidFill>
              </a:rPr>
              <a:t> </a:t>
            </a:r>
            <a:r>
              <a:rPr lang="es-AR" sz="2800" b="1" dirty="0" smtClean="0">
                <a:solidFill>
                  <a:srgbClr val="FFFF00"/>
                </a:solidFill>
              </a:rPr>
              <a:t>es pruriginoso. </a:t>
            </a:r>
            <a:endParaRPr lang="es-AR" sz="2800" b="1" dirty="0">
              <a:solidFill>
                <a:srgbClr val="FFFF00"/>
              </a:solidFill>
            </a:endParaRPr>
          </a:p>
          <a:p>
            <a:pPr algn="just">
              <a:buClr>
                <a:srgbClr val="FFC000"/>
              </a:buClr>
            </a:pPr>
            <a:r>
              <a:rPr lang="es-AR" sz="2800" b="1" dirty="0">
                <a:solidFill>
                  <a:srgbClr val="FFFF00"/>
                </a:solidFill>
              </a:rPr>
              <a:t>C</a:t>
            </a:r>
            <a:r>
              <a:rPr lang="es-AR" sz="2800" b="1" dirty="0" smtClean="0">
                <a:solidFill>
                  <a:srgbClr val="FFFF00"/>
                </a:solidFill>
              </a:rPr>
              <a:t>ompromiso articular:</a:t>
            </a:r>
            <a:r>
              <a:rPr lang="es-AR" sz="2800" b="1" dirty="0" smtClean="0"/>
              <a:t> </a:t>
            </a:r>
            <a:r>
              <a:rPr lang="es-AR" sz="2800" b="1" dirty="0" err="1">
                <a:solidFill>
                  <a:srgbClr val="FFFF00"/>
                </a:solidFill>
              </a:rPr>
              <a:t>poliartralgia</a:t>
            </a:r>
            <a:r>
              <a:rPr lang="es-AR" sz="2800" b="1" dirty="0"/>
              <a:t> </a:t>
            </a:r>
            <a:r>
              <a:rPr lang="es-AR" sz="2800" b="1" dirty="0" smtClean="0"/>
              <a:t> bilateral </a:t>
            </a:r>
            <a:r>
              <a:rPr lang="es-AR" sz="2800" b="1" dirty="0"/>
              <a:t>y simétrico. </a:t>
            </a:r>
            <a:r>
              <a:rPr lang="es-AR" sz="2800" b="1" dirty="0" smtClean="0"/>
              <a:t>El dolor es menor que el </a:t>
            </a:r>
            <a:r>
              <a:rPr lang="es-AR" sz="2800" b="1" dirty="0" err="1" smtClean="0">
                <a:solidFill>
                  <a:srgbClr val="FFFF00"/>
                </a:solidFill>
              </a:rPr>
              <a:t>Chikunguya</a:t>
            </a:r>
            <a:r>
              <a:rPr lang="es-AR" sz="2800" b="1" dirty="0" smtClean="0">
                <a:solidFill>
                  <a:srgbClr val="FFFF00"/>
                </a:solidFill>
              </a:rPr>
              <a:t>. </a:t>
            </a:r>
          </a:p>
          <a:p>
            <a:pPr algn="just">
              <a:buClr>
                <a:srgbClr val="FFC000"/>
              </a:buClr>
            </a:pPr>
            <a:r>
              <a:rPr lang="es-AR" sz="2800" b="1" dirty="0" smtClean="0"/>
              <a:t> </a:t>
            </a:r>
            <a:r>
              <a:rPr lang="es-AR" sz="2800" b="1" dirty="0" smtClean="0">
                <a:solidFill>
                  <a:srgbClr val="FFFF00"/>
                </a:solidFill>
              </a:rPr>
              <a:t>Las</a:t>
            </a:r>
            <a:r>
              <a:rPr lang="es-AR" sz="2800" b="1" dirty="0">
                <a:solidFill>
                  <a:srgbClr val="FFFF00"/>
                </a:solidFill>
              </a:rPr>
              <a:t> </a:t>
            </a:r>
            <a:r>
              <a:rPr lang="es-AR" sz="2800" b="1" dirty="0" err="1" smtClean="0">
                <a:solidFill>
                  <a:srgbClr val="FFFF00"/>
                </a:solidFill>
              </a:rPr>
              <a:t>artic</a:t>
            </a:r>
            <a:r>
              <a:rPr lang="es-AR" sz="2800" b="1" dirty="0" smtClean="0">
                <a:solidFill>
                  <a:srgbClr val="FFFF00"/>
                </a:solidFill>
              </a:rPr>
              <a:t>. de </a:t>
            </a:r>
            <a:r>
              <a:rPr lang="es-AR" sz="2800" b="1" dirty="0">
                <a:solidFill>
                  <a:srgbClr val="FFFF00"/>
                </a:solidFill>
              </a:rPr>
              <a:t>manos y </a:t>
            </a:r>
            <a:r>
              <a:rPr lang="es-AR" sz="2800" b="1" dirty="0" smtClean="0">
                <a:solidFill>
                  <a:srgbClr val="FFFF00"/>
                </a:solidFill>
              </a:rPr>
              <a:t> </a:t>
            </a:r>
            <a:r>
              <a:rPr lang="es-AR" sz="2800" b="1" dirty="0">
                <a:solidFill>
                  <a:srgbClr val="FFFF00"/>
                </a:solidFill>
              </a:rPr>
              <a:t>muñecas son </a:t>
            </a:r>
            <a:r>
              <a:rPr lang="es-AR" sz="2800" b="1" dirty="0" smtClean="0">
                <a:solidFill>
                  <a:srgbClr val="FFFF00"/>
                </a:solidFill>
              </a:rPr>
              <a:t>las + afectadas, </a:t>
            </a:r>
            <a:r>
              <a:rPr lang="es-AR" sz="2800" b="1" dirty="0">
                <a:solidFill>
                  <a:srgbClr val="FFFF00"/>
                </a:solidFill>
              </a:rPr>
              <a:t>seguidas </a:t>
            </a:r>
            <a:r>
              <a:rPr lang="es-AR" sz="2800" b="1" dirty="0" smtClean="0">
                <a:solidFill>
                  <a:srgbClr val="FFFF00"/>
                </a:solidFill>
              </a:rPr>
              <a:t>por  rodillas </a:t>
            </a:r>
            <a:r>
              <a:rPr lang="es-AR" sz="2800" b="1" dirty="0">
                <a:solidFill>
                  <a:srgbClr val="FFFF00"/>
                </a:solidFill>
              </a:rPr>
              <a:t>y </a:t>
            </a:r>
            <a:r>
              <a:rPr lang="es-AR" sz="2800" b="1" dirty="0" smtClean="0">
                <a:solidFill>
                  <a:srgbClr val="FFFF00"/>
                </a:solidFill>
              </a:rPr>
              <a:t> tobillos.</a:t>
            </a:r>
            <a:endParaRPr lang="es-AR" sz="2800" b="1" dirty="0">
              <a:solidFill>
                <a:srgbClr val="FFFF00"/>
              </a:solidFill>
            </a:endParaRPr>
          </a:p>
          <a:p>
            <a:pPr algn="just">
              <a:buClr>
                <a:srgbClr val="FFC000"/>
              </a:buClr>
            </a:pPr>
            <a:r>
              <a:rPr lang="es-AR" sz="2800" b="1" dirty="0">
                <a:solidFill>
                  <a:srgbClr val="FFFF00"/>
                </a:solidFill>
              </a:rPr>
              <a:t>El edema de miembros y la conjuntivitis </a:t>
            </a:r>
            <a:r>
              <a:rPr lang="es-AR" sz="2800" b="1" dirty="0" smtClean="0">
                <a:solidFill>
                  <a:srgbClr val="FFFF00"/>
                </a:solidFill>
              </a:rPr>
              <a:t> </a:t>
            </a:r>
            <a:r>
              <a:rPr lang="es-AR" sz="2800" b="1" dirty="0">
                <a:solidFill>
                  <a:srgbClr val="FFFF00"/>
                </a:solidFill>
              </a:rPr>
              <a:t>más comunes en las </a:t>
            </a:r>
            <a:r>
              <a:rPr lang="es-AR" sz="2800" b="1" dirty="0" err="1" smtClean="0">
                <a:solidFill>
                  <a:srgbClr val="FFFF00"/>
                </a:solidFill>
              </a:rPr>
              <a:t>inf</a:t>
            </a:r>
            <a:r>
              <a:rPr lang="es-AR" sz="2800" b="1" dirty="0" smtClean="0">
                <a:solidFill>
                  <a:srgbClr val="FFFF00"/>
                </a:solidFill>
              </a:rPr>
              <a:t>. por </a:t>
            </a:r>
            <a:r>
              <a:rPr lang="es-AR" sz="2800" b="1" dirty="0" err="1" smtClean="0">
                <a:solidFill>
                  <a:srgbClr val="FFFF00"/>
                </a:solidFill>
              </a:rPr>
              <a:t>Zika</a:t>
            </a:r>
            <a:r>
              <a:rPr lang="es-AR" sz="2800" dirty="0" smtClean="0"/>
              <a:t> </a:t>
            </a:r>
            <a:r>
              <a:rPr lang="es-AR" sz="2800" b="1" dirty="0" smtClean="0"/>
              <a:t>que </a:t>
            </a:r>
            <a:r>
              <a:rPr lang="es-AR" sz="2800" b="1" dirty="0"/>
              <a:t>el dengue y</a:t>
            </a:r>
            <a:r>
              <a:rPr lang="es-AR" sz="2800" b="1" dirty="0" smtClean="0"/>
              <a:t> </a:t>
            </a:r>
            <a:r>
              <a:rPr lang="es-AR" sz="2800" b="1" dirty="0" err="1" smtClean="0"/>
              <a:t>chikunguya</a:t>
            </a:r>
            <a:r>
              <a:rPr lang="es-AR" sz="2800" b="1" dirty="0"/>
              <a:t>.</a:t>
            </a:r>
            <a:r>
              <a:rPr lang="es-AR" sz="2800" b="1" dirty="0" smtClean="0"/>
              <a:t> </a:t>
            </a:r>
            <a:endParaRPr lang="es-AR" sz="2800" b="1" dirty="0">
              <a:solidFill>
                <a:srgbClr val="FFFF00"/>
              </a:solidFill>
            </a:endParaRPr>
          </a:p>
          <a:p>
            <a:pPr algn="just">
              <a:buClr>
                <a:srgbClr val="FFC000"/>
              </a:buClr>
            </a:pPr>
            <a:r>
              <a:rPr lang="es-AR" sz="2800" b="1" dirty="0" smtClean="0"/>
              <a:t>El virus </a:t>
            </a:r>
            <a:r>
              <a:rPr lang="es-AR" sz="2800" b="1" dirty="0" err="1"/>
              <a:t>Zika</a:t>
            </a:r>
            <a:r>
              <a:rPr lang="es-AR" sz="2800" b="1" dirty="0"/>
              <a:t> en bebés y niños </a:t>
            </a:r>
            <a:r>
              <a:rPr lang="es-AR" sz="2800" b="1" dirty="0" smtClean="0"/>
              <a:t>infectados </a:t>
            </a:r>
            <a:r>
              <a:rPr lang="es-AR" sz="2800" b="1" dirty="0">
                <a:solidFill>
                  <a:srgbClr val="FFFF00"/>
                </a:solidFill>
              </a:rPr>
              <a:t>no presentan </a:t>
            </a:r>
            <a:r>
              <a:rPr lang="es-AR" sz="2800" b="1" dirty="0" smtClean="0">
                <a:solidFill>
                  <a:srgbClr val="FFFF00"/>
                </a:solidFill>
              </a:rPr>
              <a:t>síntomas o </a:t>
            </a:r>
            <a:r>
              <a:rPr lang="es-AR" sz="2800" b="1" dirty="0">
                <a:solidFill>
                  <a:srgbClr val="FFFF00"/>
                </a:solidFill>
              </a:rPr>
              <a:t>tienen una enfermedad </a:t>
            </a:r>
            <a:r>
              <a:rPr lang="es-AR" sz="2800" b="1" dirty="0" smtClean="0">
                <a:solidFill>
                  <a:srgbClr val="FFFF00"/>
                </a:solidFill>
              </a:rPr>
              <a:t>leve</a:t>
            </a:r>
            <a:r>
              <a:rPr lang="es-AR" sz="2800" b="1" dirty="0">
                <a:solidFill>
                  <a:srgbClr val="FFFF00"/>
                </a:solidFill>
              </a:rPr>
              <a:t>.</a:t>
            </a:r>
          </a:p>
          <a:p>
            <a:pPr marL="0" indent="0" algn="just">
              <a:buClr>
                <a:srgbClr val="FFC000"/>
              </a:buClr>
              <a:buNone/>
            </a:pP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36303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548680"/>
            <a:ext cx="6965245" cy="720081"/>
          </a:xfrm>
        </p:spPr>
        <p:txBody>
          <a:bodyPr>
            <a:normAutofit fontScale="90000"/>
          </a:bodyPr>
          <a:lstStyle/>
          <a:p>
            <a:r>
              <a:rPr lang="es-AR" dirty="0"/>
              <a:t>ZIKA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196752"/>
            <a:ext cx="7776864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AR" b="1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58" y="1197948"/>
            <a:ext cx="3157061" cy="5111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182872"/>
            <a:ext cx="4824536" cy="5126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01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0"/>
            <a:ext cx="6965245" cy="720081"/>
          </a:xfrm>
        </p:spPr>
        <p:txBody>
          <a:bodyPr>
            <a:normAutofit/>
          </a:bodyPr>
          <a:lstStyle/>
          <a:p>
            <a:r>
              <a:rPr lang="es-AR" sz="3600" b="1" dirty="0"/>
              <a:t>ZIKA EN EL EMBARAZO</a:t>
            </a:r>
            <a:endParaRPr lang="es-A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692696"/>
            <a:ext cx="7704856" cy="5616624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FFC000"/>
              </a:buClr>
              <a:buNone/>
            </a:pPr>
            <a:endParaRPr lang="es-AR" b="1" dirty="0">
              <a:solidFill>
                <a:srgbClr val="FFFF00"/>
              </a:solidFill>
            </a:endParaRPr>
          </a:p>
          <a:p>
            <a:pPr algn="just">
              <a:buClr>
                <a:srgbClr val="FFC000"/>
              </a:buClr>
            </a:pPr>
            <a:r>
              <a:rPr lang="es-AR" b="1" dirty="0"/>
              <a:t>Los síntomas duran de </a:t>
            </a:r>
            <a:r>
              <a:rPr lang="es-AR" b="1" dirty="0" smtClean="0">
                <a:solidFill>
                  <a:srgbClr val="FFFF00"/>
                </a:solidFill>
              </a:rPr>
              <a:t>2-7 días.</a:t>
            </a:r>
            <a:r>
              <a:rPr lang="es-AR" b="1" dirty="0" smtClean="0"/>
              <a:t> </a:t>
            </a:r>
            <a:r>
              <a:rPr lang="es-AR" b="1" dirty="0"/>
              <a:t>En algunos casos el </a:t>
            </a:r>
            <a:r>
              <a:rPr lang="es-AR" b="1" dirty="0" err="1" smtClean="0"/>
              <a:t>rash</a:t>
            </a:r>
            <a:r>
              <a:rPr lang="es-AR" b="1" dirty="0"/>
              <a:t> </a:t>
            </a:r>
            <a:r>
              <a:rPr lang="es-AR" b="1" dirty="0" smtClean="0"/>
              <a:t>puede </a:t>
            </a:r>
            <a:r>
              <a:rPr lang="es-AR" b="1" dirty="0"/>
              <a:t>persistir hasta 15 </a:t>
            </a:r>
            <a:r>
              <a:rPr lang="es-AR" b="1" dirty="0" smtClean="0"/>
              <a:t>días.</a:t>
            </a:r>
          </a:p>
          <a:p>
            <a:pPr algn="just">
              <a:buClr>
                <a:srgbClr val="FFC000"/>
              </a:buClr>
            </a:pPr>
            <a:r>
              <a:rPr lang="es-AR" b="1" dirty="0" smtClean="0"/>
              <a:t>El </a:t>
            </a:r>
            <a:r>
              <a:rPr lang="es-AR" b="1" dirty="0"/>
              <a:t>riesgo en las </a:t>
            </a:r>
            <a:r>
              <a:rPr lang="es-AR" b="1" dirty="0" smtClean="0"/>
              <a:t>embarazadas reside en </a:t>
            </a:r>
            <a:r>
              <a:rPr lang="es-AR" b="1" dirty="0"/>
              <a:t>producir </a:t>
            </a:r>
            <a:r>
              <a:rPr lang="es-AR" b="1" dirty="0">
                <a:solidFill>
                  <a:srgbClr val="FFFF00"/>
                </a:solidFill>
              </a:rPr>
              <a:t>anomalías del </a:t>
            </a:r>
            <a:r>
              <a:rPr lang="es-AR" b="1" dirty="0" smtClean="0">
                <a:solidFill>
                  <a:srgbClr val="FFFF00"/>
                </a:solidFill>
              </a:rPr>
              <a:t>SNC </a:t>
            </a:r>
            <a:r>
              <a:rPr lang="es-AR" b="1" dirty="0">
                <a:solidFill>
                  <a:srgbClr val="FFFF00"/>
                </a:solidFill>
              </a:rPr>
              <a:t>del feto, </a:t>
            </a:r>
            <a:r>
              <a:rPr lang="es-AR" b="1" dirty="0" smtClean="0">
                <a:solidFill>
                  <a:srgbClr val="FFFF00"/>
                </a:solidFill>
              </a:rPr>
              <a:t>retardo </a:t>
            </a:r>
            <a:r>
              <a:rPr lang="es-AR" b="1" dirty="0">
                <a:solidFill>
                  <a:srgbClr val="FFFF00"/>
                </a:solidFill>
              </a:rPr>
              <a:t>del crecimiento </a:t>
            </a:r>
            <a:r>
              <a:rPr lang="es-AR" b="1" dirty="0" smtClean="0">
                <a:solidFill>
                  <a:srgbClr val="FFFF00"/>
                </a:solidFill>
              </a:rPr>
              <a:t>intrauterino(RCIU</a:t>
            </a:r>
            <a:r>
              <a:rPr lang="es-AR" b="1" dirty="0">
                <a:solidFill>
                  <a:srgbClr val="FFFF00"/>
                </a:solidFill>
              </a:rPr>
              <a:t>), mortalidad fetal o abortos </a:t>
            </a:r>
            <a:r>
              <a:rPr lang="es-AR" b="1" dirty="0" smtClean="0">
                <a:solidFill>
                  <a:srgbClr val="FFFF00"/>
                </a:solidFill>
              </a:rPr>
              <a:t>espontáneos. </a:t>
            </a:r>
          </a:p>
          <a:p>
            <a:pPr algn="just">
              <a:buClr>
                <a:srgbClr val="FFC000"/>
              </a:buClr>
            </a:pPr>
            <a:r>
              <a:rPr lang="es-AR" b="1" dirty="0" smtClean="0"/>
              <a:t>La </a:t>
            </a:r>
            <a:r>
              <a:rPr lang="es-AR" b="1" dirty="0"/>
              <a:t>asociación observada con &gt;</a:t>
            </a:r>
            <a:r>
              <a:rPr lang="es-AR" b="1" dirty="0" smtClean="0"/>
              <a:t> </a:t>
            </a:r>
            <a:r>
              <a:rPr lang="es-AR" b="1" dirty="0"/>
              <a:t>frecuencia </a:t>
            </a:r>
            <a:r>
              <a:rPr lang="es-AR" b="1" dirty="0" smtClean="0"/>
              <a:t>es  </a:t>
            </a:r>
            <a:r>
              <a:rPr lang="es-AR" b="1" dirty="0">
                <a:solidFill>
                  <a:srgbClr val="FFFF00"/>
                </a:solidFill>
              </a:rPr>
              <a:t>microcefalia, aunque </a:t>
            </a:r>
            <a:r>
              <a:rPr lang="es-AR" b="1" dirty="0" smtClean="0">
                <a:solidFill>
                  <a:srgbClr val="FFFF00"/>
                </a:solidFill>
              </a:rPr>
              <a:t>han descripto </a:t>
            </a:r>
            <a:r>
              <a:rPr lang="es-AR" b="1" dirty="0">
                <a:solidFill>
                  <a:srgbClr val="FFFF00"/>
                </a:solidFill>
              </a:rPr>
              <a:t>también otras anomalías intracraneales y </a:t>
            </a:r>
            <a:r>
              <a:rPr lang="es-AR" b="1" dirty="0" smtClean="0">
                <a:solidFill>
                  <a:srgbClr val="FFFF00"/>
                </a:solidFill>
              </a:rPr>
              <a:t>esqueléticas.</a:t>
            </a:r>
            <a:endParaRPr lang="es-AR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58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792088"/>
          </a:xfrm>
        </p:spPr>
        <p:txBody>
          <a:bodyPr>
            <a:noAutofit/>
          </a:bodyPr>
          <a:lstStyle/>
          <a:p>
            <a:r>
              <a:rPr lang="es-AR" sz="3200" b="1" dirty="0" smtClean="0"/>
              <a:t>SÍND. </a:t>
            </a:r>
            <a:r>
              <a:rPr lang="es-AR" sz="3200" b="1" dirty="0"/>
              <a:t>DE </a:t>
            </a:r>
            <a:r>
              <a:rPr lang="es-AR" sz="3200" b="1" dirty="0" smtClean="0"/>
              <a:t>INF.CONGÉNITA </a:t>
            </a:r>
            <a:r>
              <a:rPr lang="es-AR" sz="3200" b="1" dirty="0"/>
              <a:t>POR EL VIRUS ZIKA</a:t>
            </a:r>
            <a:endParaRPr lang="es-AR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5832648"/>
          </a:xfrm>
        </p:spPr>
        <p:txBody>
          <a:bodyPr>
            <a:noAutofit/>
          </a:bodyPr>
          <a:lstStyle/>
          <a:p>
            <a:pPr algn="just">
              <a:buClr>
                <a:srgbClr val="00B0F0"/>
              </a:buClr>
            </a:pPr>
            <a:endParaRPr lang="es-AR" sz="1600" b="1" dirty="0" smtClean="0"/>
          </a:p>
          <a:p>
            <a:pPr algn="just">
              <a:buClr>
                <a:srgbClr val="FFC000"/>
              </a:buClr>
            </a:pPr>
            <a:r>
              <a:rPr lang="es-AR" b="1" dirty="0" smtClean="0"/>
              <a:t>El </a:t>
            </a:r>
            <a:r>
              <a:rPr lang="es-AR" b="1" dirty="0" err="1" smtClean="0">
                <a:solidFill>
                  <a:srgbClr val="FFFF00"/>
                </a:solidFill>
              </a:rPr>
              <a:t>sínd</a:t>
            </a:r>
            <a:r>
              <a:rPr lang="es-AR" b="1" dirty="0" smtClean="0">
                <a:solidFill>
                  <a:srgbClr val="FFFF00"/>
                </a:solidFill>
              </a:rPr>
              <a:t>. incluye </a:t>
            </a:r>
            <a:r>
              <a:rPr lang="es-AR" b="1" dirty="0">
                <a:solidFill>
                  <a:srgbClr val="FFFF00"/>
                </a:solidFill>
              </a:rPr>
              <a:t>:</a:t>
            </a:r>
            <a:r>
              <a:rPr lang="es-AR" b="1" dirty="0" smtClean="0">
                <a:solidFill>
                  <a:srgbClr val="FFFF00"/>
                </a:solidFill>
              </a:rPr>
              <a:t> </a:t>
            </a:r>
            <a:r>
              <a:rPr lang="es-AR" b="1" dirty="0">
                <a:solidFill>
                  <a:srgbClr val="FFFF00"/>
                </a:solidFill>
              </a:rPr>
              <a:t>microcefalia</a:t>
            </a:r>
            <a:r>
              <a:rPr lang="es-AR" b="1" dirty="0" smtClean="0">
                <a:solidFill>
                  <a:srgbClr val="FFFF00"/>
                </a:solidFill>
              </a:rPr>
              <a:t>, desproporción </a:t>
            </a:r>
            <a:r>
              <a:rPr lang="es-AR" b="1" dirty="0">
                <a:solidFill>
                  <a:srgbClr val="FFFF00"/>
                </a:solidFill>
              </a:rPr>
              <a:t>cráneo-facial</a:t>
            </a:r>
            <a:r>
              <a:rPr lang="es-AR" b="1" dirty="0" smtClean="0">
                <a:solidFill>
                  <a:srgbClr val="FFFF00"/>
                </a:solidFill>
              </a:rPr>
              <a:t>, </a:t>
            </a:r>
            <a:r>
              <a:rPr lang="es-AR" b="1" dirty="0">
                <a:solidFill>
                  <a:srgbClr val="FFFF00"/>
                </a:solidFill>
              </a:rPr>
              <a:t>hipertonía </a:t>
            </a:r>
            <a:r>
              <a:rPr lang="es-AR" b="1" dirty="0" smtClean="0">
                <a:solidFill>
                  <a:srgbClr val="FFFF00"/>
                </a:solidFill>
              </a:rPr>
              <a:t>o espasticidad</a:t>
            </a:r>
            <a:r>
              <a:rPr lang="es-AR" b="1" dirty="0">
                <a:solidFill>
                  <a:srgbClr val="FFFF00"/>
                </a:solidFill>
              </a:rPr>
              <a:t>, irritabilidad, secuelas cognitivas y crisis epilépticas.</a:t>
            </a:r>
          </a:p>
          <a:p>
            <a:pPr algn="just">
              <a:buClr>
                <a:srgbClr val="FFC000"/>
              </a:buClr>
            </a:pPr>
            <a:r>
              <a:rPr lang="es-AR" b="1" dirty="0">
                <a:solidFill>
                  <a:srgbClr val="FFFF00"/>
                </a:solidFill>
              </a:rPr>
              <a:t>A</a:t>
            </a:r>
            <a:r>
              <a:rPr lang="es-AR" b="1" dirty="0" smtClean="0">
                <a:solidFill>
                  <a:srgbClr val="FFFF00"/>
                </a:solidFill>
              </a:rPr>
              <a:t>lteraciones </a:t>
            </a:r>
            <a:r>
              <a:rPr lang="es-AR" b="1" dirty="0">
                <a:solidFill>
                  <a:srgbClr val="FFFF00"/>
                </a:solidFill>
              </a:rPr>
              <a:t>del </a:t>
            </a:r>
            <a:r>
              <a:rPr lang="es-AR" b="1" dirty="0" smtClean="0">
                <a:solidFill>
                  <a:srgbClr val="FFFF00"/>
                </a:solidFill>
              </a:rPr>
              <a:t>SNC: </a:t>
            </a:r>
            <a:r>
              <a:rPr lang="es-AR" b="1" dirty="0" smtClean="0"/>
              <a:t>hipoplasia cerebral</a:t>
            </a:r>
            <a:r>
              <a:rPr lang="es-AR" b="1" dirty="0"/>
              <a:t>, </a:t>
            </a:r>
            <a:r>
              <a:rPr lang="es-AR" b="1" dirty="0" smtClean="0"/>
              <a:t>hipoplasia </a:t>
            </a:r>
            <a:r>
              <a:rPr lang="es-AR" b="1" dirty="0"/>
              <a:t>o agenesia del cuerpo calloso. </a:t>
            </a:r>
            <a:r>
              <a:rPr lang="es-AR" b="1" dirty="0" smtClean="0"/>
              <a:t> Calcificaciones</a:t>
            </a:r>
            <a:r>
              <a:rPr lang="es-AR" b="1" dirty="0"/>
              <a:t> </a:t>
            </a:r>
            <a:r>
              <a:rPr lang="es-AR" b="1" dirty="0" smtClean="0"/>
              <a:t>cerebrales, </a:t>
            </a:r>
            <a:r>
              <a:rPr lang="es-AR" b="1" dirty="0"/>
              <a:t>alteraciones de los </a:t>
            </a:r>
            <a:r>
              <a:rPr lang="es-AR" b="1" dirty="0" smtClean="0"/>
              <a:t>ventrículos </a:t>
            </a:r>
            <a:r>
              <a:rPr lang="es-AR" b="1" dirty="0" err="1" smtClean="0"/>
              <a:t>cerebrales,etc</a:t>
            </a:r>
            <a:r>
              <a:rPr lang="es-AR" b="1" dirty="0" smtClean="0"/>
              <a:t>. </a:t>
            </a:r>
            <a:r>
              <a:rPr lang="es-AR" b="1" dirty="0">
                <a:solidFill>
                  <a:srgbClr val="FFFF00"/>
                </a:solidFill>
              </a:rPr>
              <a:t>H</a:t>
            </a:r>
            <a:r>
              <a:rPr lang="es-AR" b="1" dirty="0" smtClean="0">
                <a:solidFill>
                  <a:srgbClr val="FFFF00"/>
                </a:solidFill>
              </a:rPr>
              <a:t>ipoacusia </a:t>
            </a:r>
            <a:r>
              <a:rPr lang="es-AR" b="1" dirty="0">
                <a:solidFill>
                  <a:srgbClr val="FFFF00"/>
                </a:solidFill>
              </a:rPr>
              <a:t>central</a:t>
            </a:r>
            <a:r>
              <a:rPr lang="es-AR" b="1" dirty="0"/>
              <a:t>, alteraciones pigmentarias focales de la retina y </a:t>
            </a:r>
            <a:r>
              <a:rPr lang="es-AR" b="1" dirty="0" smtClean="0"/>
              <a:t>atrofia </a:t>
            </a:r>
            <a:r>
              <a:rPr lang="es-AR" b="1" dirty="0" err="1" smtClean="0"/>
              <a:t>corioretiniana</a:t>
            </a:r>
            <a:r>
              <a:rPr lang="es-AR" b="1" dirty="0"/>
              <a:t>, </a:t>
            </a:r>
            <a:r>
              <a:rPr lang="es-AR" b="1" dirty="0" smtClean="0"/>
              <a:t>e hipoplasia del </a:t>
            </a:r>
            <a:r>
              <a:rPr lang="es-AR" b="1" dirty="0"/>
              <a:t>nervio </a:t>
            </a:r>
            <a:r>
              <a:rPr lang="es-AR" b="1" dirty="0" smtClean="0"/>
              <a:t>óptico. </a:t>
            </a:r>
            <a:endParaRPr lang="es-AR" b="1" dirty="0"/>
          </a:p>
          <a:p>
            <a:pPr algn="just">
              <a:buClr>
                <a:srgbClr val="FFC000"/>
              </a:buClr>
            </a:pPr>
            <a:r>
              <a:rPr lang="es-AR" b="1" dirty="0" smtClean="0"/>
              <a:t> </a:t>
            </a:r>
            <a:r>
              <a:rPr lang="es-AR" b="1" dirty="0">
                <a:solidFill>
                  <a:srgbClr val="FFFF00"/>
                </a:solidFill>
              </a:rPr>
              <a:t>E</a:t>
            </a:r>
            <a:r>
              <a:rPr lang="es-AR" b="1" dirty="0" smtClean="0">
                <a:solidFill>
                  <a:srgbClr val="FFFF00"/>
                </a:solidFill>
              </a:rPr>
              <a:t>stas </a:t>
            </a:r>
            <a:r>
              <a:rPr lang="es-AR" b="1" dirty="0">
                <a:solidFill>
                  <a:srgbClr val="FFFF00"/>
                </a:solidFill>
              </a:rPr>
              <a:t>anomalías </a:t>
            </a:r>
            <a:r>
              <a:rPr lang="es-AR" b="1" dirty="0" smtClean="0">
                <a:solidFill>
                  <a:srgbClr val="FFFF00"/>
                </a:solidFill>
              </a:rPr>
              <a:t>son </a:t>
            </a:r>
            <a:r>
              <a:rPr lang="es-AR" b="1" dirty="0">
                <a:solidFill>
                  <a:srgbClr val="FFFF00"/>
                </a:solidFill>
              </a:rPr>
              <a:t>alteraciones </a:t>
            </a:r>
            <a:r>
              <a:rPr lang="es-AR" b="1" dirty="0" smtClean="0">
                <a:solidFill>
                  <a:srgbClr val="FFFF00"/>
                </a:solidFill>
              </a:rPr>
              <a:t>por proliferación </a:t>
            </a:r>
            <a:r>
              <a:rPr lang="es-AR" b="1" dirty="0">
                <a:solidFill>
                  <a:srgbClr val="FFFF00"/>
                </a:solidFill>
              </a:rPr>
              <a:t>neuronal y glial anormales, y </a:t>
            </a:r>
            <a:r>
              <a:rPr lang="es-AR" b="1" dirty="0" smtClean="0">
                <a:solidFill>
                  <a:srgbClr val="FFFF00"/>
                </a:solidFill>
              </a:rPr>
              <a:t>trastornos </a:t>
            </a:r>
            <a:r>
              <a:rPr lang="es-AR" b="1" dirty="0">
                <a:solidFill>
                  <a:srgbClr val="FFFF00"/>
                </a:solidFill>
              </a:rPr>
              <a:t>de la </a:t>
            </a:r>
            <a:r>
              <a:rPr lang="es-AR" b="1" dirty="0" smtClean="0">
                <a:solidFill>
                  <a:srgbClr val="FFFF00"/>
                </a:solidFill>
              </a:rPr>
              <a:t>migración y </a:t>
            </a:r>
            <a:r>
              <a:rPr lang="es-AR" b="1" dirty="0" err="1" smtClean="0">
                <a:solidFill>
                  <a:srgbClr val="FFFF00"/>
                </a:solidFill>
              </a:rPr>
              <a:t>postmigracional</a:t>
            </a:r>
            <a:r>
              <a:rPr lang="es-AR" b="1" dirty="0" smtClean="0">
                <a:solidFill>
                  <a:srgbClr val="FFFF00"/>
                </a:solidFill>
              </a:rPr>
              <a:t>. </a:t>
            </a:r>
            <a:endParaRPr lang="es-AR" b="1" dirty="0"/>
          </a:p>
          <a:p>
            <a:pPr marL="0" indent="0" algn="just">
              <a:buClr>
                <a:srgbClr val="FFC000"/>
              </a:buClr>
              <a:buNone/>
            </a:pPr>
            <a:endParaRPr lang="es-AR" sz="1800" b="1" dirty="0"/>
          </a:p>
          <a:p>
            <a:pPr marL="0" indent="0" algn="just">
              <a:buClr>
                <a:srgbClr val="00B0F0"/>
              </a:buClr>
              <a:buNone/>
            </a:pPr>
            <a:endParaRPr lang="es-AR" sz="1600" b="1" dirty="0"/>
          </a:p>
        </p:txBody>
      </p:sp>
    </p:spTree>
    <p:extLst>
      <p:ext uri="{BB962C8B-B14F-4D97-AF65-F5344CB8AC3E}">
        <p14:creationId xmlns:p14="http://schemas.microsoft.com/office/powerpoint/2010/main" val="11689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20689"/>
            <a:ext cx="7704855" cy="1080120"/>
          </a:xfrm>
        </p:spPr>
        <p:txBody>
          <a:bodyPr>
            <a:noAutofit/>
          </a:bodyPr>
          <a:lstStyle/>
          <a:p>
            <a:r>
              <a:rPr lang="es-AR" sz="3200" dirty="0"/>
              <a:t/>
            </a:r>
            <a:br>
              <a:rPr lang="es-AR" sz="3200" dirty="0"/>
            </a:br>
            <a:r>
              <a:rPr lang="es-AR" sz="3200" b="1" dirty="0"/>
              <a:t>Figura 1: Indicaciones para el diagnóstico según día de inicio de síntomas</a:t>
            </a:r>
            <a:br>
              <a:rPr lang="es-AR" sz="3200" b="1" dirty="0"/>
            </a:br>
            <a:r>
              <a:rPr lang="es-AR" sz="1200" i="1" dirty="0" err="1" smtClean="0"/>
              <a:t>Fuente:</a:t>
            </a:r>
            <a:r>
              <a:rPr lang="es-AR" sz="1200" i="1" dirty="0" err="1"/>
              <a:t>OPS</a:t>
            </a:r>
            <a:r>
              <a:rPr lang="es-AR" sz="1200" i="1" dirty="0"/>
              <a:t>- OMS. Guía para la vigilancia de la enfermedad por el virus </a:t>
            </a:r>
            <a:r>
              <a:rPr lang="es-AR" sz="1200" i="1" dirty="0" err="1"/>
              <a:t>Zika</a:t>
            </a:r>
            <a:r>
              <a:rPr lang="es-AR" sz="1200" i="1" dirty="0"/>
              <a:t> y sus complicaciones. 2016.</a:t>
            </a:r>
            <a:endParaRPr lang="es-AR" sz="1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0" y="2276872"/>
            <a:ext cx="9143999" cy="458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02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altLang="es-AR" b="1" spc="50" dirty="0" err="1">
                <a:ln w="11430"/>
              </a:rPr>
              <a:t>Sindrome</a:t>
            </a:r>
            <a:r>
              <a:rPr lang="es-AR" altLang="es-AR" b="1" spc="50" dirty="0">
                <a:ln w="11430"/>
              </a:rPr>
              <a:t> de </a:t>
            </a:r>
            <a:r>
              <a:rPr lang="es-AR" altLang="es-AR" b="1" spc="50" dirty="0" err="1">
                <a:ln w="11430"/>
              </a:rPr>
              <a:t>Rubeóla</a:t>
            </a:r>
            <a:r>
              <a:rPr lang="es-AR" altLang="es-AR" b="1" spc="50" dirty="0">
                <a:ln w="11430"/>
              </a:rPr>
              <a:t> Congénito (SRC)</a:t>
            </a:r>
            <a:endParaRPr lang="es-A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388843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859" y="2204864"/>
            <a:ext cx="395657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46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91264" cy="105273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RUBEOLA CONGENITA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0" y="1085403"/>
            <a:ext cx="8964488" cy="577259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altLang="es-AR" sz="2400" b="1" dirty="0"/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2987675" y="126876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922713" y="1085403"/>
            <a:ext cx="408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Embriopatías (definitivas) 95%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395288" y="1747838"/>
            <a:ext cx="352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b="1" dirty="0">
                <a:latin typeface="Arial" charset="0"/>
              </a:rPr>
              <a:t> </a:t>
            </a:r>
            <a:r>
              <a:rPr lang="es-ES_tradnl" altLang="es-AR" b="1" dirty="0">
                <a:solidFill>
                  <a:schemeClr val="bg1"/>
                </a:solidFill>
                <a:latin typeface="Arial" charset="0"/>
              </a:rPr>
              <a:t>2º TRIMESTRE</a:t>
            </a:r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 flipV="1">
            <a:off x="3028157" y="1976438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3927907" y="1758662"/>
            <a:ext cx="45386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Fetopatías (pueden ser reversibles) 5%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468313" y="3059113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b="1" dirty="0">
                <a:solidFill>
                  <a:schemeClr val="bg1"/>
                </a:solidFill>
                <a:latin typeface="Arial" charset="0"/>
              </a:rPr>
              <a:t>EMBRIOPATIAS</a:t>
            </a:r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2982768" y="2495009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3095625" y="2539062"/>
            <a:ext cx="4968875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Cataratas</a:t>
            </a:r>
          </a:p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Sordera</a:t>
            </a:r>
          </a:p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Cardiopatías (</a:t>
            </a:r>
            <a:r>
              <a:rPr lang="es-ES_tradnl" altLang="es-AR" sz="1800" b="1" dirty="0" err="1">
                <a:solidFill>
                  <a:schemeClr val="bg1"/>
                </a:solidFill>
                <a:latin typeface="Arial" charset="0"/>
              </a:rPr>
              <a:t>Ductus</a:t>
            </a: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, estenosis pulmonar)</a:t>
            </a: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4284661" y="2441177"/>
            <a:ext cx="41751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"/>
              </a:spcBef>
            </a:pPr>
            <a:r>
              <a:rPr lang="es-ES_tradnl" altLang="es-AR" sz="1800" dirty="0">
                <a:solidFill>
                  <a:schemeClr val="bg1"/>
                </a:solidFill>
                <a:latin typeface="Arial" charset="0"/>
              </a:rPr>
              <a:t>(</a:t>
            </a: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o </a:t>
            </a:r>
            <a:r>
              <a:rPr lang="es-ES_tradnl" altLang="es-AR" sz="1800" b="1" dirty="0" err="1" smtClean="0">
                <a:solidFill>
                  <a:schemeClr val="bg1"/>
                </a:solidFill>
                <a:latin typeface="Arial" charset="0"/>
              </a:rPr>
              <a:t>microftalmia</a:t>
            </a: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, córneas opacas, </a:t>
            </a:r>
            <a:r>
              <a:rPr lang="es-ES_tradnl" altLang="es-AR" sz="1800" b="1" dirty="0" err="1">
                <a:solidFill>
                  <a:schemeClr val="bg1"/>
                </a:solidFill>
                <a:latin typeface="Arial" charset="0"/>
              </a:rPr>
              <a:t>sinequia</a:t>
            </a: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, retinitis pigmentaria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323850" y="4797425"/>
            <a:ext cx="252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b="1" dirty="0">
                <a:solidFill>
                  <a:schemeClr val="bg1"/>
                </a:solidFill>
                <a:latin typeface="Arial" charset="0"/>
              </a:rPr>
              <a:t>  FETOPATIAS</a:t>
            </a:r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 flipH="1">
            <a:off x="2987675" y="4652963"/>
            <a:ext cx="0" cy="1370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15" name="Text Box 15"/>
          <p:cNvSpPr txBox="1">
            <a:spLocks noChangeArrowheads="1"/>
          </p:cNvSpPr>
          <p:nvPr/>
        </p:nvSpPr>
        <p:spPr bwMode="auto">
          <a:xfrm>
            <a:off x="3203575" y="4581525"/>
            <a:ext cx="2663825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Retardo mental</a:t>
            </a:r>
          </a:p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Sind. Hemorrágicos</a:t>
            </a:r>
          </a:p>
          <a:p>
            <a:pPr eaLnBrk="1" hangingPunct="1">
              <a:spcBef>
                <a:spcPct val="50000"/>
              </a:spcBef>
            </a:pPr>
            <a:r>
              <a:rPr lang="es-ES_tradnl" altLang="es-AR" sz="1800" b="1" dirty="0" err="1">
                <a:solidFill>
                  <a:schemeClr val="bg1"/>
                </a:solidFill>
                <a:latin typeface="Arial" charset="0"/>
              </a:rPr>
              <a:t>Sindrome</a:t>
            </a: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 óseos   </a:t>
            </a:r>
          </a:p>
        </p:txBody>
      </p:sp>
      <p:sp>
        <p:nvSpPr>
          <p:cNvPr id="51216" name="Line 16"/>
          <p:cNvSpPr>
            <a:spLocks noChangeShapeType="1"/>
          </p:cNvSpPr>
          <p:nvPr/>
        </p:nvSpPr>
        <p:spPr bwMode="auto">
          <a:xfrm flipV="1">
            <a:off x="5508625" y="4868863"/>
            <a:ext cx="576263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17" name="Line 17"/>
          <p:cNvSpPr>
            <a:spLocks noChangeShapeType="1"/>
          </p:cNvSpPr>
          <p:nvPr/>
        </p:nvSpPr>
        <p:spPr bwMode="auto">
          <a:xfrm>
            <a:off x="5508625" y="5157788"/>
            <a:ext cx="50482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6084888" y="4652963"/>
            <a:ext cx="23034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charset="0"/>
              </a:rPr>
              <a:t>Trombocitopenia</a:t>
            </a:r>
          </a:p>
        </p:txBody>
      </p:sp>
      <p:sp>
        <p:nvSpPr>
          <p:cNvPr id="51219" name="Text Box 19"/>
          <p:cNvSpPr txBox="1">
            <a:spLocks noChangeArrowheads="1"/>
          </p:cNvSpPr>
          <p:nvPr/>
        </p:nvSpPr>
        <p:spPr bwMode="auto">
          <a:xfrm>
            <a:off x="6227763" y="5084763"/>
            <a:ext cx="1657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Púrpura</a:t>
            </a:r>
          </a:p>
        </p:txBody>
      </p:sp>
      <p:sp>
        <p:nvSpPr>
          <p:cNvPr id="51220" name="Line 20"/>
          <p:cNvSpPr>
            <a:spLocks noChangeShapeType="1"/>
          </p:cNvSpPr>
          <p:nvPr/>
        </p:nvSpPr>
        <p:spPr bwMode="auto">
          <a:xfrm>
            <a:off x="5148263" y="5589588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21" name="Line 21"/>
          <p:cNvSpPr>
            <a:spLocks noChangeShapeType="1"/>
          </p:cNvSpPr>
          <p:nvPr/>
        </p:nvSpPr>
        <p:spPr bwMode="auto">
          <a:xfrm>
            <a:off x="5148263" y="5589588"/>
            <a:ext cx="8636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6156325" y="5805488"/>
            <a:ext cx="2346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600" b="1" dirty="0">
                <a:solidFill>
                  <a:schemeClr val="bg1"/>
                </a:solidFill>
                <a:latin typeface="Arial" charset="0"/>
              </a:rPr>
              <a:t>Adelgazamiento</a:t>
            </a:r>
          </a:p>
        </p:txBody>
      </p: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6227763" y="5373688"/>
            <a:ext cx="208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_tradnl" altLang="es-AR" sz="1800" b="1" dirty="0">
                <a:solidFill>
                  <a:schemeClr val="bg1"/>
                </a:solidFill>
              </a:rPr>
              <a:t>Osteoporosis</a:t>
            </a:r>
          </a:p>
        </p:txBody>
      </p:sp>
      <p:sp>
        <p:nvSpPr>
          <p:cNvPr id="2" name="1 CuadroTexto"/>
          <p:cNvSpPr txBox="1"/>
          <p:nvPr/>
        </p:nvSpPr>
        <p:spPr>
          <a:xfrm flipH="1">
            <a:off x="179512" y="1085403"/>
            <a:ext cx="3230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_tradnl" altLang="es-AR" sz="2400" b="1" dirty="0">
                <a:solidFill>
                  <a:schemeClr val="bg1"/>
                </a:solidFill>
              </a:rPr>
              <a:t>1º TRIMESTRE</a:t>
            </a:r>
          </a:p>
        </p:txBody>
      </p:sp>
    </p:spTree>
    <p:extLst>
      <p:ext uri="{BB962C8B-B14F-4D97-AF65-F5344CB8AC3E}">
        <p14:creationId xmlns:p14="http://schemas.microsoft.com/office/powerpoint/2010/main" val="165397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80400" cy="122396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/>
            <a:r>
              <a:rPr lang="es-AR" altLang="es-AR" sz="4000" b="1" spc="50" dirty="0" err="1" smtClean="0">
                <a:ln w="11430"/>
              </a:rPr>
              <a:t>Sindrome</a:t>
            </a:r>
            <a:r>
              <a:rPr lang="es-AR" altLang="es-AR" sz="4000" b="1" spc="50" dirty="0" smtClean="0">
                <a:ln w="11430"/>
              </a:rPr>
              <a:t> de </a:t>
            </a:r>
            <a:r>
              <a:rPr lang="es-AR" altLang="es-AR" sz="4000" b="1" spc="50" dirty="0" err="1" smtClean="0">
                <a:ln w="11430"/>
              </a:rPr>
              <a:t>Rubeóla</a:t>
            </a:r>
            <a:r>
              <a:rPr lang="es-AR" altLang="es-AR" sz="4000" b="1" spc="50" dirty="0" smtClean="0">
                <a:ln w="11430"/>
              </a:rPr>
              <a:t> Congénito (SRC)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95536" y="1484784"/>
            <a:ext cx="8280920" cy="50405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0" indent="-457200" algn="ctr" eaLnBrk="1" hangingPunct="1">
              <a:lnSpc>
                <a:spcPct val="90000"/>
              </a:lnSpc>
              <a:buClr>
                <a:srgbClr val="A8FF33"/>
              </a:buClr>
              <a:buFont typeface="Wingdings" pitchFamily="2" charset="2"/>
              <a:buNone/>
              <a:defRPr/>
            </a:pPr>
            <a:r>
              <a:rPr lang="es-AR" altLang="es-AR" sz="3600" b="1" dirty="0" err="1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Exámen</a:t>
            </a:r>
            <a:r>
              <a:rPr lang="es-AR" altLang="es-AR" sz="3600" b="1" dirty="0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clínico compatible</a:t>
            </a:r>
            <a:r>
              <a:rPr lang="es-AR" altLang="es-A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altLang="es-AR" sz="3600" b="1" dirty="0" smtClean="0">
                <a:solidFill>
                  <a:srgbClr val="A8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s-AR" altLang="es-A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altLang="es-AR" sz="3600" b="1" dirty="0" err="1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IgM</a:t>
            </a:r>
            <a:r>
              <a:rPr lang="es-AR" altLang="es-AR" sz="3600" b="1" dirty="0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p/</a:t>
            </a:r>
            <a:r>
              <a:rPr lang="es-AR" altLang="es-AR" sz="3600" b="1" dirty="0" err="1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rubeóla</a:t>
            </a:r>
            <a:r>
              <a:rPr lang="es-AR" altLang="es-AR" sz="3600" b="1" dirty="0" smtClean="0">
                <a:solidFill>
                  <a:srgbClr val="FCE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(+)</a:t>
            </a:r>
          </a:p>
          <a:p>
            <a:pPr marL="838200" lvl="1" indent="-381000" algn="ctr" eaLnBrk="1" hangingPunct="1">
              <a:lnSpc>
                <a:spcPct val="90000"/>
              </a:lnSpc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AR" altLang="es-AR" sz="3200" b="1" dirty="0" smtClean="0">
                <a:solidFill>
                  <a:schemeClr val="bg1"/>
                </a:solidFill>
              </a:rPr>
              <a:t>Defectos oculares</a:t>
            </a:r>
          </a:p>
          <a:p>
            <a:pPr marL="838200" lvl="1" indent="-381000" algn="ctr" eaLnBrk="1" hangingPunct="1">
              <a:lnSpc>
                <a:spcPct val="90000"/>
              </a:lnSpc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AR" altLang="es-AR" sz="3200" b="1" dirty="0" smtClean="0">
                <a:solidFill>
                  <a:schemeClr val="bg1"/>
                </a:solidFill>
              </a:rPr>
              <a:t>Malformaciones cardíacas</a:t>
            </a:r>
          </a:p>
          <a:p>
            <a:pPr marL="838200" lvl="1" indent="-381000" algn="ctr" eaLnBrk="1" hangingPunct="1">
              <a:lnSpc>
                <a:spcPct val="90000"/>
              </a:lnSpc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AR" altLang="es-AR" sz="3200" b="1" dirty="0" smtClean="0">
                <a:solidFill>
                  <a:schemeClr val="bg1"/>
                </a:solidFill>
              </a:rPr>
              <a:t>Disminución de la audición</a:t>
            </a:r>
          </a:p>
          <a:p>
            <a:pPr marL="838200" lvl="1" indent="-381000" algn="ctr" eaLnBrk="1" hangingPunct="1">
              <a:lnSpc>
                <a:spcPct val="90000"/>
              </a:lnSpc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AR" altLang="es-AR" sz="3200" b="1" dirty="0" smtClean="0">
                <a:solidFill>
                  <a:schemeClr val="bg1"/>
                </a:solidFill>
              </a:rPr>
              <a:t>Compromiso del SNC</a:t>
            </a:r>
          </a:p>
          <a:p>
            <a:pPr marL="838200" lvl="1" indent="-381000" algn="ctr" eaLnBrk="1" hangingPunct="1">
              <a:lnSpc>
                <a:spcPct val="90000"/>
              </a:lnSpc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AR" altLang="es-AR" sz="3200" b="1" dirty="0" smtClean="0">
                <a:solidFill>
                  <a:schemeClr val="bg1"/>
                </a:solidFill>
              </a:rPr>
              <a:t>Otros: trombocitopenia, </a:t>
            </a:r>
            <a:r>
              <a:rPr lang="es-AR" altLang="es-AR" sz="3200" b="1" dirty="0" err="1" smtClean="0">
                <a:solidFill>
                  <a:schemeClr val="bg1"/>
                </a:solidFill>
              </a:rPr>
              <a:t>hepatoesplenomegalia</a:t>
            </a:r>
            <a:r>
              <a:rPr lang="es-AR" altLang="es-AR" sz="3200" b="1" dirty="0" smtClean="0">
                <a:solidFill>
                  <a:schemeClr val="bg1"/>
                </a:solidFill>
              </a:rPr>
              <a:t>, neumonitis, diabetes </a:t>
            </a:r>
            <a:r>
              <a:rPr lang="es-AR" altLang="es-AR" sz="3200" b="1" i="1" dirty="0" err="1" smtClean="0">
                <a:solidFill>
                  <a:schemeClr val="bg1"/>
                </a:solidFill>
              </a:rPr>
              <a:t>insulin</a:t>
            </a:r>
            <a:r>
              <a:rPr lang="es-AR" altLang="es-AR" sz="3200" b="1" dirty="0" err="1" smtClean="0">
                <a:solidFill>
                  <a:schemeClr val="bg1"/>
                </a:solidFill>
              </a:rPr>
              <a:t>o</a:t>
            </a:r>
            <a:r>
              <a:rPr lang="es-AR" altLang="es-AR" sz="3200" b="1" dirty="0" smtClean="0">
                <a:solidFill>
                  <a:schemeClr val="bg1"/>
                </a:solidFill>
              </a:rPr>
              <a:t> dependiente, tiroiditis, etc.</a:t>
            </a:r>
          </a:p>
        </p:txBody>
      </p:sp>
    </p:spTree>
    <p:extLst>
      <p:ext uri="{BB962C8B-B14F-4D97-AF65-F5344CB8AC3E}">
        <p14:creationId xmlns:p14="http://schemas.microsoft.com/office/powerpoint/2010/main" val="89803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21481" y="0"/>
            <a:ext cx="8229600" cy="1139825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s-AR" altLang="es-A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Rubéola y Embarazo: Riesgo fetal</a:t>
            </a:r>
          </a:p>
        </p:txBody>
      </p:sp>
      <p:grpSp>
        <p:nvGrpSpPr>
          <p:cNvPr id="46083" name="Group 3"/>
          <p:cNvGrpSpPr>
            <a:grpSpLocks noRot="1"/>
          </p:cNvGrpSpPr>
          <p:nvPr/>
        </p:nvGrpSpPr>
        <p:grpSpPr bwMode="auto">
          <a:xfrm>
            <a:off x="323528" y="1124744"/>
            <a:ext cx="8424935" cy="3155459"/>
            <a:chOff x="0" y="1248"/>
            <a:chExt cx="5328" cy="2629"/>
          </a:xfrm>
        </p:grpSpPr>
        <p:sp>
          <p:nvSpPr>
            <p:cNvPr id="46084" name="Rectangle 4"/>
            <p:cNvSpPr>
              <a:spLocks noChangeArrowheads="1"/>
            </p:cNvSpPr>
            <p:nvPr/>
          </p:nvSpPr>
          <p:spPr bwMode="auto">
            <a:xfrm>
              <a:off x="4022" y="3359"/>
              <a:ext cx="1306" cy="518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FFFF00"/>
                  </a:solidFill>
                </a:rPr>
                <a:t>---</a:t>
              </a:r>
            </a:p>
          </p:txBody>
        </p:sp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>
              <a:off x="2906" y="3359"/>
              <a:ext cx="1116" cy="518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99FF33"/>
                  </a:solidFill>
                </a:rPr>
                <a:t>---</a:t>
              </a:r>
            </a:p>
          </p:txBody>
        </p:sp>
        <p:sp>
          <p:nvSpPr>
            <p:cNvPr id="46086" name="Rectangle 6"/>
            <p:cNvSpPr>
              <a:spLocks noChangeArrowheads="1"/>
            </p:cNvSpPr>
            <p:nvPr/>
          </p:nvSpPr>
          <p:spPr bwMode="auto">
            <a:xfrm>
              <a:off x="0" y="3359"/>
              <a:ext cx="2906" cy="518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s-AR" altLang="es-AR" sz="2000" b="1">
                  <a:solidFill>
                    <a:schemeClr val="bg1"/>
                  </a:solidFill>
                </a:rPr>
                <a:t>Más de 20 semanas</a:t>
              </a:r>
            </a:p>
          </p:txBody>
        </p:sp>
        <p:sp>
          <p:nvSpPr>
            <p:cNvPr id="46087" name="Rectangle 7"/>
            <p:cNvSpPr>
              <a:spLocks noChangeArrowheads="1"/>
            </p:cNvSpPr>
            <p:nvPr/>
          </p:nvSpPr>
          <p:spPr bwMode="auto">
            <a:xfrm>
              <a:off x="4022" y="2840"/>
              <a:ext cx="1306" cy="519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FFFF00"/>
                  </a:solidFill>
                </a:rPr>
                <a:t>16%</a:t>
              </a:r>
            </a:p>
          </p:txBody>
        </p:sp>
        <p:sp>
          <p:nvSpPr>
            <p:cNvPr id="46088" name="Rectangle 8"/>
            <p:cNvSpPr>
              <a:spLocks noChangeArrowheads="1"/>
            </p:cNvSpPr>
            <p:nvPr/>
          </p:nvSpPr>
          <p:spPr bwMode="auto">
            <a:xfrm>
              <a:off x="2906" y="2840"/>
              <a:ext cx="1116" cy="519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n-US" altLang="es-AR" sz="2400" b="1">
                  <a:solidFill>
                    <a:srgbClr val="99FF33"/>
                  </a:solidFill>
                </a:rPr>
                <a:t>&lt;10%</a:t>
              </a:r>
            </a:p>
          </p:txBody>
        </p:sp>
        <p:sp>
          <p:nvSpPr>
            <p:cNvPr id="46089" name="Rectangle 9"/>
            <p:cNvSpPr>
              <a:spLocks noChangeArrowheads="1"/>
            </p:cNvSpPr>
            <p:nvPr/>
          </p:nvSpPr>
          <p:spPr bwMode="auto">
            <a:xfrm>
              <a:off x="0" y="2840"/>
              <a:ext cx="2906" cy="519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s-AR" altLang="es-AR" sz="2000" b="1">
                  <a:solidFill>
                    <a:schemeClr val="bg1"/>
                  </a:solidFill>
                </a:rPr>
                <a:t>13 a 20 semanas</a:t>
              </a:r>
            </a:p>
          </p:txBody>
        </p:sp>
        <p:sp>
          <p:nvSpPr>
            <p:cNvPr id="46090" name="Rectangle 10"/>
            <p:cNvSpPr>
              <a:spLocks noChangeArrowheads="1"/>
            </p:cNvSpPr>
            <p:nvPr/>
          </p:nvSpPr>
          <p:spPr bwMode="auto">
            <a:xfrm>
              <a:off x="4022" y="2362"/>
              <a:ext cx="1306" cy="478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FFFF00"/>
                  </a:solidFill>
                </a:rPr>
                <a:t>52%</a:t>
              </a:r>
            </a:p>
          </p:txBody>
        </p:sp>
        <p:sp>
          <p:nvSpPr>
            <p:cNvPr id="46091" name="Rectangle 11"/>
            <p:cNvSpPr>
              <a:spLocks noChangeArrowheads="1"/>
            </p:cNvSpPr>
            <p:nvPr/>
          </p:nvSpPr>
          <p:spPr bwMode="auto">
            <a:xfrm>
              <a:off x="2906" y="2362"/>
              <a:ext cx="1116" cy="478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99FF33"/>
                  </a:solidFill>
                </a:rPr>
                <a:t>34%</a:t>
              </a:r>
            </a:p>
          </p:txBody>
        </p:sp>
        <p:sp>
          <p:nvSpPr>
            <p:cNvPr id="46092" name="Rectangle 12"/>
            <p:cNvSpPr>
              <a:spLocks noChangeArrowheads="1"/>
            </p:cNvSpPr>
            <p:nvPr/>
          </p:nvSpPr>
          <p:spPr bwMode="auto">
            <a:xfrm>
              <a:off x="0" y="2362"/>
              <a:ext cx="2906" cy="478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s-AR" altLang="es-AR" sz="2000" b="1">
                  <a:solidFill>
                    <a:schemeClr val="bg1"/>
                  </a:solidFill>
                </a:rPr>
                <a:t>Entre 8 y 12 semanas</a:t>
              </a:r>
            </a:p>
          </p:txBody>
        </p:sp>
        <p:sp>
          <p:nvSpPr>
            <p:cNvPr id="46093" name="Rectangle 13"/>
            <p:cNvSpPr>
              <a:spLocks noChangeArrowheads="1"/>
            </p:cNvSpPr>
            <p:nvPr/>
          </p:nvSpPr>
          <p:spPr bwMode="auto">
            <a:xfrm>
              <a:off x="4022" y="1843"/>
              <a:ext cx="1306" cy="519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FFFF00"/>
                  </a:solidFill>
                </a:rPr>
                <a:t>85%</a:t>
              </a:r>
            </a:p>
          </p:txBody>
        </p:sp>
        <p:sp>
          <p:nvSpPr>
            <p:cNvPr id="46094" name="Rectangle 14"/>
            <p:cNvSpPr>
              <a:spLocks noChangeArrowheads="1"/>
            </p:cNvSpPr>
            <p:nvPr/>
          </p:nvSpPr>
          <p:spPr bwMode="auto">
            <a:xfrm>
              <a:off x="2906" y="1843"/>
              <a:ext cx="1116" cy="519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99FF33"/>
                  </a:solidFill>
                </a:rPr>
                <a:t>54%</a:t>
              </a:r>
            </a:p>
          </p:txBody>
        </p:sp>
        <p:sp>
          <p:nvSpPr>
            <p:cNvPr id="46095" name="Rectangle 15"/>
            <p:cNvSpPr>
              <a:spLocks noChangeArrowheads="1"/>
            </p:cNvSpPr>
            <p:nvPr/>
          </p:nvSpPr>
          <p:spPr bwMode="auto">
            <a:xfrm>
              <a:off x="0" y="1843"/>
              <a:ext cx="2906" cy="519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s-AR" altLang="es-AR" sz="2000" b="1">
                  <a:solidFill>
                    <a:schemeClr val="bg1"/>
                  </a:solidFill>
                </a:rPr>
                <a:t>Menos de 8 semanas</a:t>
              </a:r>
            </a:p>
          </p:txBody>
        </p:sp>
        <p:sp>
          <p:nvSpPr>
            <p:cNvPr id="46096" name="Rectangle 16"/>
            <p:cNvSpPr>
              <a:spLocks noChangeArrowheads="1"/>
            </p:cNvSpPr>
            <p:nvPr/>
          </p:nvSpPr>
          <p:spPr bwMode="auto">
            <a:xfrm>
              <a:off x="4022" y="1248"/>
              <a:ext cx="1306" cy="595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000" b="1">
                  <a:solidFill>
                    <a:srgbClr val="FFFF00"/>
                  </a:solidFill>
                </a:rPr>
                <a:t>Defectos graves</a:t>
              </a:r>
            </a:p>
          </p:txBody>
        </p:sp>
        <p:sp>
          <p:nvSpPr>
            <p:cNvPr id="46097" name="Rectangle 17"/>
            <p:cNvSpPr>
              <a:spLocks noChangeArrowheads="1"/>
            </p:cNvSpPr>
            <p:nvPr/>
          </p:nvSpPr>
          <p:spPr bwMode="auto">
            <a:xfrm>
              <a:off x="2906" y="1248"/>
              <a:ext cx="1116" cy="595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es-AR" altLang="es-AR" sz="2400" b="1">
                  <a:solidFill>
                    <a:srgbClr val="99FF33"/>
                  </a:solidFill>
                </a:rPr>
                <a:t>SRC</a:t>
              </a:r>
            </a:p>
          </p:txBody>
        </p:sp>
        <p:sp>
          <p:nvSpPr>
            <p:cNvPr id="46098" name="Rectangle 18"/>
            <p:cNvSpPr>
              <a:spLocks noChangeArrowheads="1"/>
            </p:cNvSpPr>
            <p:nvPr/>
          </p:nvSpPr>
          <p:spPr bwMode="auto">
            <a:xfrm>
              <a:off x="0" y="1248"/>
              <a:ext cx="2906" cy="595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p"/>
                <a:defRPr sz="28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p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s-AR" altLang="es-AR" sz="2000" b="1">
                  <a:solidFill>
                    <a:srgbClr val="FFFF99"/>
                  </a:solidFill>
                </a:rPr>
                <a:t>Edad gestacional al momento de la infección</a:t>
              </a:r>
            </a:p>
          </p:txBody>
        </p:sp>
        <p:sp>
          <p:nvSpPr>
            <p:cNvPr id="46099" name="Line 19"/>
            <p:cNvSpPr>
              <a:spLocks noChangeShapeType="1"/>
            </p:cNvSpPr>
            <p:nvPr/>
          </p:nvSpPr>
          <p:spPr bwMode="auto">
            <a:xfrm>
              <a:off x="0" y="1248"/>
              <a:ext cx="532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0" name="Line 20"/>
            <p:cNvSpPr>
              <a:spLocks noChangeShapeType="1"/>
            </p:cNvSpPr>
            <p:nvPr/>
          </p:nvSpPr>
          <p:spPr bwMode="auto">
            <a:xfrm>
              <a:off x="0" y="1843"/>
              <a:ext cx="532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1" name="Line 21"/>
            <p:cNvSpPr>
              <a:spLocks noChangeShapeType="1"/>
            </p:cNvSpPr>
            <p:nvPr/>
          </p:nvSpPr>
          <p:spPr bwMode="auto">
            <a:xfrm>
              <a:off x="0" y="2362"/>
              <a:ext cx="532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2" name="Line 22"/>
            <p:cNvSpPr>
              <a:spLocks noChangeShapeType="1"/>
            </p:cNvSpPr>
            <p:nvPr/>
          </p:nvSpPr>
          <p:spPr bwMode="auto">
            <a:xfrm>
              <a:off x="0" y="2840"/>
              <a:ext cx="532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3" name="Line 23"/>
            <p:cNvSpPr>
              <a:spLocks noChangeShapeType="1"/>
            </p:cNvSpPr>
            <p:nvPr/>
          </p:nvSpPr>
          <p:spPr bwMode="auto">
            <a:xfrm>
              <a:off x="0" y="3359"/>
              <a:ext cx="532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4" name="Line 24"/>
            <p:cNvSpPr>
              <a:spLocks noChangeShapeType="1"/>
            </p:cNvSpPr>
            <p:nvPr/>
          </p:nvSpPr>
          <p:spPr bwMode="auto">
            <a:xfrm>
              <a:off x="0" y="3877"/>
              <a:ext cx="532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5" name="Line 25"/>
            <p:cNvSpPr>
              <a:spLocks noChangeShapeType="1"/>
            </p:cNvSpPr>
            <p:nvPr/>
          </p:nvSpPr>
          <p:spPr bwMode="auto">
            <a:xfrm>
              <a:off x="0" y="1248"/>
              <a:ext cx="0" cy="2629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6" name="Line 26"/>
            <p:cNvSpPr>
              <a:spLocks noChangeShapeType="1"/>
            </p:cNvSpPr>
            <p:nvPr/>
          </p:nvSpPr>
          <p:spPr bwMode="auto">
            <a:xfrm>
              <a:off x="2906" y="1248"/>
              <a:ext cx="0" cy="2629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7" name="Line 27"/>
            <p:cNvSpPr>
              <a:spLocks noChangeShapeType="1"/>
            </p:cNvSpPr>
            <p:nvPr/>
          </p:nvSpPr>
          <p:spPr bwMode="auto">
            <a:xfrm>
              <a:off x="4022" y="1248"/>
              <a:ext cx="0" cy="2629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46108" name="Line 28"/>
            <p:cNvSpPr>
              <a:spLocks noChangeShapeType="1"/>
            </p:cNvSpPr>
            <p:nvPr/>
          </p:nvSpPr>
          <p:spPr bwMode="auto">
            <a:xfrm>
              <a:off x="5328" y="1248"/>
              <a:ext cx="0" cy="2629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</p:grpSp>
      <p:sp>
        <p:nvSpPr>
          <p:cNvPr id="2" name="1 Rectángulo"/>
          <p:cNvSpPr/>
          <p:nvPr/>
        </p:nvSpPr>
        <p:spPr>
          <a:xfrm>
            <a:off x="3139808" y="4314127"/>
            <a:ext cx="3543534" cy="58477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ES_tradnl" altLang="es-AR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Prevención del SRC</a:t>
            </a:r>
            <a:endParaRPr lang="es-AR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>
          <a:xfrm>
            <a:off x="529164" y="4898903"/>
            <a:ext cx="8219299" cy="162644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5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s-ES_tradnl" altLang="es-AR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...” Toda mujer debe conocer su estado serológico frente a la rubeóla y</a:t>
            </a:r>
            <a:r>
              <a:rPr lang="es-ES_tradnl" altLang="es-AR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altLang="es-AR" b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vacunarse</a:t>
            </a:r>
            <a:r>
              <a:rPr lang="es-ES_tradnl" altLang="es-AR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altLang="es-AR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las susceptibles”...</a:t>
            </a:r>
            <a:endParaRPr lang="es-ES_tradnl" altLang="es-AR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831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32" y="1"/>
            <a:ext cx="4776192" cy="6206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A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11560" y="692696"/>
            <a:ext cx="7848872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000" i="1" dirty="0" smtClean="0"/>
              <a:t> </a:t>
            </a:r>
            <a:r>
              <a:rPr lang="es-A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Materno:</a:t>
            </a:r>
            <a:endParaRPr lang="es-AR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Ac. </a:t>
            </a:r>
            <a:r>
              <a:rPr lang="es-AR" sz="2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IgG</a:t>
            </a:r>
            <a:r>
              <a:rPr lang="es-AR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2000" b="1" dirty="0"/>
              <a:t>contra rubeola antes o </a:t>
            </a:r>
            <a:r>
              <a:rPr lang="es-AR" sz="2000" b="1" dirty="0" smtClean="0"/>
              <a:t>en</a:t>
            </a:r>
            <a:r>
              <a:rPr lang="es-AR" sz="2000" b="1" dirty="0"/>
              <a:t> </a:t>
            </a:r>
            <a:r>
              <a:rPr lang="es-AR" sz="2000" b="1" dirty="0" smtClean="0"/>
              <a:t>el embarazo.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sz="2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IgG</a:t>
            </a:r>
            <a:r>
              <a:rPr lang="es-AR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2000" b="1" dirty="0" smtClean="0">
                <a:solidFill>
                  <a:schemeClr val="accent2"/>
                </a:solidFill>
              </a:rPr>
              <a:t> (-) </a:t>
            </a:r>
            <a:r>
              <a:rPr lang="es-AR" sz="2000" b="1" dirty="0" smtClean="0"/>
              <a:t>solicitar </a:t>
            </a:r>
            <a:r>
              <a:rPr lang="es-AR" sz="2000" b="1" dirty="0" err="1" smtClean="0">
                <a:solidFill>
                  <a:schemeClr val="accent2"/>
                </a:solidFill>
              </a:rPr>
              <a:t>IgM</a:t>
            </a:r>
            <a:r>
              <a:rPr lang="es-AR" sz="2000" b="1" dirty="0" smtClean="0">
                <a:solidFill>
                  <a:schemeClr val="accent2"/>
                </a:solidFill>
              </a:rPr>
              <a:t> (-)</a:t>
            </a:r>
            <a:r>
              <a:rPr lang="es-AR" sz="2000" b="1" dirty="0">
                <a:solidFill>
                  <a:schemeClr val="accent2"/>
                </a:solidFill>
              </a:rPr>
              <a:t> </a:t>
            </a:r>
            <a:r>
              <a:rPr lang="es-AR" sz="2000" b="1" dirty="0" smtClean="0"/>
              <a:t>reevaluar </a:t>
            </a:r>
            <a:r>
              <a:rPr lang="es-AR" sz="2000" b="1" dirty="0"/>
              <a:t>si tiene &lt;</a:t>
            </a:r>
            <a:r>
              <a:rPr lang="es-AR" sz="2000" b="1" dirty="0" smtClean="0"/>
              <a:t> </a:t>
            </a:r>
            <a:r>
              <a:rPr lang="es-AR" sz="2000" b="1" dirty="0"/>
              <a:t>de 16 semanas </a:t>
            </a:r>
            <a:r>
              <a:rPr lang="es-AR" sz="2000" b="1" dirty="0" smtClean="0"/>
              <a:t>de gestación, continuar </a:t>
            </a:r>
            <a:r>
              <a:rPr lang="es-AR" sz="2000" b="1" dirty="0"/>
              <a:t>controles serológicos </a:t>
            </a:r>
            <a:r>
              <a:rPr lang="es-AR" sz="2000" b="1" dirty="0" smtClean="0"/>
              <a:t>mensuales hasta </a:t>
            </a:r>
            <a:r>
              <a:rPr lang="es-AR" sz="2000" b="1" dirty="0"/>
              <a:t>el </a:t>
            </a:r>
            <a:r>
              <a:rPr lang="es-AR" sz="2000" b="1" dirty="0" smtClean="0"/>
              <a:t>5° mes </a:t>
            </a:r>
            <a:r>
              <a:rPr lang="es-AR" sz="2000" b="1" dirty="0"/>
              <a:t>del </a:t>
            </a:r>
            <a:r>
              <a:rPr lang="es-AR" sz="2000" b="1" dirty="0" smtClean="0"/>
              <a:t>embarazo.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sz="2000" b="1" dirty="0" smtClean="0"/>
              <a:t>La </a:t>
            </a:r>
            <a:r>
              <a:rPr lang="es-AR" sz="2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</a:t>
            </a:r>
            <a:r>
              <a:rPr lang="es-AR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A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aguda </a:t>
            </a:r>
            <a:r>
              <a:rPr lang="es-AR" sz="2000" b="1" dirty="0"/>
              <a:t>se documenta </a:t>
            </a:r>
            <a:r>
              <a:rPr lang="es-AR" sz="2000" b="1" dirty="0">
                <a:solidFill>
                  <a:schemeClr val="accent2"/>
                </a:solidFill>
              </a:rPr>
              <a:t>por </a:t>
            </a:r>
            <a:r>
              <a:rPr lang="es-AR" sz="2000" b="1" dirty="0">
                <a:solidFill>
                  <a:schemeClr val="accent2"/>
                </a:solidFill>
                <a:sym typeface="Symbol"/>
              </a:rPr>
              <a:t></a:t>
            </a:r>
            <a:r>
              <a:rPr lang="es-AR" sz="2000" b="1" dirty="0" smtClean="0">
                <a:solidFill>
                  <a:schemeClr val="accent2"/>
                </a:solidFill>
              </a:rPr>
              <a:t> </a:t>
            </a:r>
            <a:r>
              <a:rPr lang="es-AR" sz="2000" b="1" dirty="0">
                <a:solidFill>
                  <a:schemeClr val="accent2"/>
                </a:solidFill>
              </a:rPr>
              <a:t>de </a:t>
            </a:r>
            <a:r>
              <a:rPr lang="es-AR" sz="2000" b="1" dirty="0" smtClean="0">
                <a:solidFill>
                  <a:schemeClr val="accent2"/>
                </a:solidFill>
              </a:rPr>
              <a:t>4 veces </a:t>
            </a:r>
            <a:r>
              <a:rPr lang="es-AR" sz="2000" b="1" dirty="0">
                <a:solidFill>
                  <a:schemeClr val="accent2"/>
                </a:solidFill>
              </a:rPr>
              <a:t>los títulos de </a:t>
            </a:r>
            <a:r>
              <a:rPr lang="es-AR" sz="2000" b="1" dirty="0" err="1">
                <a:solidFill>
                  <a:schemeClr val="accent2"/>
                </a:solidFill>
              </a:rPr>
              <a:t>IgG</a:t>
            </a:r>
            <a:r>
              <a:rPr lang="es-AR" sz="2000" b="1" dirty="0">
                <a:solidFill>
                  <a:schemeClr val="accent2"/>
                </a:solidFill>
              </a:rPr>
              <a:t> </a:t>
            </a:r>
            <a:r>
              <a:rPr lang="es-AR" sz="2000" b="1" dirty="0" smtClean="0"/>
              <a:t>en suero.</a:t>
            </a:r>
            <a:endParaRPr lang="es-AR" sz="2000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sz="2000" b="1" dirty="0"/>
              <a:t>La presencia de </a:t>
            </a:r>
            <a:r>
              <a:rPr lang="es-AR" sz="2000" b="1" dirty="0" err="1">
                <a:solidFill>
                  <a:schemeClr val="accent2"/>
                </a:solidFill>
              </a:rPr>
              <a:t>IgM</a:t>
            </a:r>
            <a:r>
              <a:rPr lang="es-AR" sz="2000" b="1" dirty="0">
                <a:solidFill>
                  <a:schemeClr val="accent2"/>
                </a:solidFill>
              </a:rPr>
              <a:t> </a:t>
            </a:r>
            <a:r>
              <a:rPr lang="es-AR" sz="2000" b="1" dirty="0" smtClean="0">
                <a:solidFill>
                  <a:schemeClr val="accent2"/>
                </a:solidFill>
              </a:rPr>
              <a:t>(+) en los </a:t>
            </a:r>
            <a:r>
              <a:rPr lang="es-AR" sz="2000" b="1" dirty="0">
                <a:solidFill>
                  <a:schemeClr val="accent2"/>
                </a:solidFill>
              </a:rPr>
              <a:t>7-14 días del inicio del </a:t>
            </a:r>
            <a:r>
              <a:rPr lang="es-AR" sz="2000" b="1" dirty="0" err="1">
                <a:solidFill>
                  <a:schemeClr val="accent2"/>
                </a:solidFill>
              </a:rPr>
              <a:t>rash</a:t>
            </a:r>
            <a:r>
              <a:rPr lang="es-AR" sz="2000" b="1" dirty="0"/>
              <a:t>, sugiere </a:t>
            </a:r>
            <a:r>
              <a:rPr lang="es-AR" sz="2000" b="1" dirty="0" err="1" smtClean="0"/>
              <a:t>infec</a:t>
            </a:r>
            <a:r>
              <a:rPr lang="es-AR" sz="2000" b="1" dirty="0" smtClean="0"/>
              <a:t>. aguda.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sz="2000" b="1" dirty="0"/>
              <a:t>En presencia </a:t>
            </a:r>
            <a:r>
              <a:rPr lang="es-AR" sz="2000" b="1" dirty="0">
                <a:solidFill>
                  <a:schemeClr val="accent2"/>
                </a:solidFill>
              </a:rPr>
              <a:t>de </a:t>
            </a:r>
            <a:r>
              <a:rPr lang="es-AR" sz="2000" b="1" dirty="0" err="1">
                <a:solidFill>
                  <a:schemeClr val="accent2"/>
                </a:solidFill>
              </a:rPr>
              <a:t>IgG</a:t>
            </a:r>
            <a:r>
              <a:rPr lang="es-AR" sz="2000" b="1" dirty="0">
                <a:solidFill>
                  <a:schemeClr val="accent2"/>
                </a:solidFill>
              </a:rPr>
              <a:t> e </a:t>
            </a:r>
            <a:r>
              <a:rPr lang="es-AR" sz="2000" b="1" dirty="0" err="1">
                <a:solidFill>
                  <a:schemeClr val="accent2"/>
                </a:solidFill>
              </a:rPr>
              <a:t>IgM</a:t>
            </a:r>
            <a:r>
              <a:rPr lang="es-AR" sz="2000" b="1" dirty="0">
                <a:solidFill>
                  <a:schemeClr val="accent2"/>
                </a:solidFill>
              </a:rPr>
              <a:t> </a:t>
            </a:r>
            <a:r>
              <a:rPr lang="es-AR" sz="2000" b="1" dirty="0" smtClean="0">
                <a:solidFill>
                  <a:schemeClr val="accent2"/>
                </a:solidFill>
              </a:rPr>
              <a:t>(+), </a:t>
            </a:r>
            <a:r>
              <a:rPr lang="es-AR" sz="2000" b="1" dirty="0" smtClean="0"/>
              <a:t>se puede </a:t>
            </a:r>
            <a:r>
              <a:rPr lang="es-AR" sz="2000" b="1" dirty="0"/>
              <a:t>realizar una prueba de </a:t>
            </a:r>
            <a:r>
              <a:rPr lang="es-AR" sz="2000" b="1" dirty="0" err="1">
                <a:solidFill>
                  <a:srgbClr val="00B0F0"/>
                </a:solidFill>
              </a:rPr>
              <a:t>IgG</a:t>
            </a:r>
            <a:r>
              <a:rPr lang="es-AR" sz="2000" b="1" dirty="0">
                <a:solidFill>
                  <a:srgbClr val="00B0F0"/>
                </a:solidFill>
              </a:rPr>
              <a:t> de </a:t>
            </a:r>
            <a:r>
              <a:rPr lang="es-AR" sz="2000" b="1" dirty="0">
                <a:solidFill>
                  <a:schemeClr val="accent2"/>
                </a:solidFill>
              </a:rPr>
              <a:t>avidez,</a:t>
            </a:r>
            <a:r>
              <a:rPr lang="es-AR" sz="2000" b="1" dirty="0">
                <a:solidFill>
                  <a:srgbClr val="00B0F0"/>
                </a:solidFill>
              </a:rPr>
              <a:t> </a:t>
            </a:r>
            <a:r>
              <a:rPr lang="es-AR" sz="2000" b="1" dirty="0" smtClean="0"/>
              <a:t>si  </a:t>
            </a:r>
            <a:r>
              <a:rPr lang="es-AR" sz="2000" b="1" dirty="0"/>
              <a:t>muestra </a:t>
            </a:r>
            <a:r>
              <a:rPr lang="es-A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baja avidez</a:t>
            </a:r>
            <a:r>
              <a:rPr lang="es-AR" sz="2000" b="1" dirty="0">
                <a:solidFill>
                  <a:schemeClr val="accent2"/>
                </a:solidFill>
              </a:rPr>
              <a:t>, </a:t>
            </a:r>
            <a:r>
              <a:rPr lang="es-AR" sz="2000" b="1" dirty="0" err="1" smtClean="0">
                <a:solidFill>
                  <a:schemeClr val="accent2"/>
                </a:solidFill>
              </a:rPr>
              <a:t>inf</a:t>
            </a:r>
            <a:r>
              <a:rPr lang="es-AR" sz="2000" b="1" dirty="0" smtClean="0">
                <a:solidFill>
                  <a:schemeClr val="accent2"/>
                </a:solidFill>
              </a:rPr>
              <a:t>. primaria </a:t>
            </a:r>
            <a:r>
              <a:rPr lang="es-AR" sz="2000" b="1" dirty="0">
                <a:solidFill>
                  <a:schemeClr val="accent2"/>
                </a:solidFill>
              </a:rPr>
              <a:t>reciente</a:t>
            </a:r>
            <a:r>
              <a:rPr lang="es-AR" sz="2000" b="1" dirty="0"/>
              <a:t>; </a:t>
            </a:r>
            <a:r>
              <a:rPr lang="es-A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es </a:t>
            </a:r>
            <a:r>
              <a:rPr lang="es-A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alta</a:t>
            </a:r>
            <a:r>
              <a:rPr lang="es-AR" sz="2000" b="1" dirty="0">
                <a:solidFill>
                  <a:schemeClr val="accent2"/>
                </a:solidFill>
              </a:rPr>
              <a:t>,</a:t>
            </a:r>
            <a:r>
              <a:rPr lang="es-AR" sz="2000" b="1" dirty="0">
                <a:solidFill>
                  <a:srgbClr val="00B0F0"/>
                </a:solidFill>
              </a:rPr>
              <a:t> </a:t>
            </a:r>
            <a:r>
              <a:rPr lang="es-AR" sz="2000" b="1" dirty="0" smtClean="0">
                <a:solidFill>
                  <a:srgbClr val="00B0F0"/>
                </a:solidFill>
              </a:rPr>
              <a:t> </a:t>
            </a:r>
            <a:r>
              <a:rPr lang="es-AR" sz="2000" b="1" dirty="0" smtClean="0">
                <a:solidFill>
                  <a:schemeClr val="accent2"/>
                </a:solidFill>
              </a:rPr>
              <a:t>indica  </a:t>
            </a:r>
            <a:r>
              <a:rPr lang="es-AR" sz="2000" b="1" dirty="0" err="1" smtClean="0">
                <a:solidFill>
                  <a:schemeClr val="accent2"/>
                </a:solidFill>
              </a:rPr>
              <a:t>inf</a:t>
            </a:r>
            <a:r>
              <a:rPr lang="es-AR" sz="2000" b="1" dirty="0" smtClean="0">
                <a:solidFill>
                  <a:schemeClr val="accent2"/>
                </a:solidFill>
              </a:rPr>
              <a:t>. pasada </a:t>
            </a:r>
            <a:r>
              <a:rPr lang="es-AR" sz="2000" b="1" dirty="0">
                <a:solidFill>
                  <a:schemeClr val="accent2"/>
                </a:solidFill>
              </a:rPr>
              <a:t>o reinfección</a:t>
            </a:r>
            <a:r>
              <a:rPr lang="es-AR" sz="2000" b="1" dirty="0" smtClean="0">
                <a:solidFill>
                  <a:schemeClr val="accent2"/>
                </a:solidFill>
              </a:rPr>
              <a:t>.</a:t>
            </a:r>
            <a:endParaRPr lang="es-A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A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Recién nacido: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sz="2000" b="1" dirty="0" smtClean="0"/>
              <a:t>Se </a:t>
            </a:r>
            <a:r>
              <a:rPr lang="es-AR" sz="2000" b="1" dirty="0"/>
              <a:t>determinan niveles de </a:t>
            </a:r>
            <a:r>
              <a:rPr lang="es-AR" sz="2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IgG</a:t>
            </a:r>
            <a:r>
              <a:rPr lang="es-AR" sz="2000" b="1" dirty="0">
                <a:solidFill>
                  <a:schemeClr val="accent2"/>
                </a:solidFill>
              </a:rPr>
              <a:t> </a:t>
            </a:r>
            <a:r>
              <a:rPr lang="es-AR" sz="2000" b="1" dirty="0" smtClean="0">
                <a:solidFill>
                  <a:schemeClr val="accent2"/>
                </a:solidFill>
              </a:rPr>
              <a:t>(+) </a:t>
            </a:r>
            <a:r>
              <a:rPr lang="es-AR" sz="2000" b="1" dirty="0"/>
              <a:t>transferencia de </a:t>
            </a:r>
            <a:r>
              <a:rPr lang="es-AR" sz="2000" b="1" dirty="0" err="1" smtClean="0"/>
              <a:t>Acs</a:t>
            </a:r>
            <a:r>
              <a:rPr lang="es-AR" sz="2000" b="1" dirty="0" smtClean="0"/>
              <a:t> maternos, cuando </a:t>
            </a:r>
            <a:r>
              <a:rPr lang="es-AR" sz="2000" b="1" dirty="0"/>
              <a:t>las concentraciones </a:t>
            </a:r>
            <a:r>
              <a:rPr lang="es-AR" sz="2000" b="1" dirty="0" smtClean="0"/>
              <a:t>séricas son </a:t>
            </a:r>
            <a:r>
              <a:rPr lang="es-AR" sz="2000" b="1" dirty="0"/>
              <a:t>estables o en aumento en el curso de </a:t>
            </a:r>
            <a:r>
              <a:rPr lang="es-AR" sz="2000" b="1" dirty="0" smtClean="0"/>
              <a:t>los primeros </a:t>
            </a:r>
            <a:r>
              <a:rPr lang="es-AR" sz="2000" b="1" dirty="0"/>
              <a:t>meses de vida, </a:t>
            </a:r>
            <a:r>
              <a:rPr lang="es-AR" sz="2000" b="1" dirty="0" smtClean="0"/>
              <a:t>confirma</a:t>
            </a:r>
            <a:r>
              <a:rPr lang="es-AR" sz="2000" b="1" dirty="0"/>
              <a:t> </a:t>
            </a:r>
            <a:r>
              <a:rPr lang="es-AR" sz="2000" b="1" dirty="0" smtClean="0"/>
              <a:t>la infección.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sz="2000" b="1" dirty="0" smtClean="0"/>
              <a:t>La </a:t>
            </a:r>
            <a:r>
              <a:rPr lang="es-AR" sz="2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IgM</a:t>
            </a:r>
            <a:r>
              <a:rPr lang="es-AR" sz="2000" b="1" dirty="0">
                <a:solidFill>
                  <a:schemeClr val="accent2"/>
                </a:solidFill>
              </a:rPr>
              <a:t> </a:t>
            </a:r>
            <a:r>
              <a:rPr lang="es-AR" sz="2000" b="1" dirty="0" smtClean="0">
                <a:solidFill>
                  <a:schemeClr val="accent2"/>
                </a:solidFill>
              </a:rPr>
              <a:t>(+)</a:t>
            </a:r>
            <a:r>
              <a:rPr lang="es-AR" sz="2000" b="1" dirty="0" smtClean="0"/>
              <a:t>en </a:t>
            </a:r>
            <a:r>
              <a:rPr lang="es-AR" sz="2000" b="1" dirty="0"/>
              <a:t>la mayoría de </a:t>
            </a:r>
            <a:r>
              <a:rPr lang="es-AR" sz="2000" b="1" dirty="0" smtClean="0"/>
              <a:t>los casos </a:t>
            </a:r>
            <a:r>
              <a:rPr lang="es-AR" sz="2000" b="1" dirty="0"/>
              <a:t>de SRC; al momento del </a:t>
            </a:r>
            <a:r>
              <a:rPr lang="es-AR" sz="2000" b="1" dirty="0" smtClean="0"/>
              <a:t>nacimiento.</a:t>
            </a:r>
            <a:endParaRPr lang="es-AR" sz="2000" b="1" dirty="0"/>
          </a:p>
        </p:txBody>
      </p:sp>
    </p:spTree>
    <p:extLst>
      <p:ext uri="{BB962C8B-B14F-4D97-AF65-F5344CB8AC3E}">
        <p14:creationId xmlns:p14="http://schemas.microsoft.com/office/powerpoint/2010/main" val="208366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"/>
            <a:ext cx="8218487" cy="62068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s-ES_tradnl" altLang="es-A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Herpes simplex neonatal:</a:t>
            </a:r>
            <a:r>
              <a:rPr lang="es-ES" altLang="es-A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ES" altLang="es-A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Generalidades</a:t>
            </a:r>
          </a:p>
        </p:txBody>
      </p:sp>
      <p:pic>
        <p:nvPicPr>
          <p:cNvPr id="65538" name="Picture 2" descr="img017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10" t="25983" r="23889" b="25424"/>
          <a:stretch>
            <a:fillRect/>
          </a:stretch>
        </p:blipFill>
        <p:spPr>
          <a:xfrm>
            <a:off x="0" y="1215479"/>
            <a:ext cx="3067506" cy="2789585"/>
          </a:xfrm>
          <a:solidFill>
            <a:srgbClr val="C3D60C"/>
          </a:solidFill>
          <a:ln>
            <a:solidFill>
              <a:schemeClr val="accent2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15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068042" y="613583"/>
            <a:ext cx="6075958" cy="6237312"/>
          </a:xfr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hangingPunct="1">
              <a:spcAft>
                <a:spcPct val="20000"/>
              </a:spcAft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ES_tradnl" altLang="es-AR" b="1" dirty="0" smtClean="0">
                <a:solidFill>
                  <a:schemeClr val="tx1"/>
                </a:solidFill>
              </a:rPr>
              <a:t>La mayoría de las</a:t>
            </a:r>
            <a:r>
              <a:rPr lang="es-ES_tradnl" altLang="es-AR" b="1" dirty="0" smtClean="0">
                <a:solidFill>
                  <a:schemeClr val="tx1"/>
                </a:solidFill>
                <a:sym typeface="Webdings" pitchFamily="18" charset="2"/>
              </a:rPr>
              <a:t> en </a:t>
            </a:r>
            <a:r>
              <a:rPr lang="es-ES_tradnl" altLang="es-AR" b="1" dirty="0" smtClean="0">
                <a:solidFill>
                  <a:schemeClr val="tx1"/>
                </a:solidFill>
              </a:rPr>
              <a:t>edad fértil tienen </a:t>
            </a:r>
            <a:r>
              <a:rPr lang="es-ES_tradnl" altLang="es-AR" b="1" dirty="0" err="1" smtClean="0">
                <a:solidFill>
                  <a:schemeClr val="tx1"/>
                </a:solidFill>
              </a:rPr>
              <a:t>inf</a:t>
            </a:r>
            <a:r>
              <a:rPr lang="es-ES_tradnl" altLang="es-AR" b="1" dirty="0" smtClean="0">
                <a:solidFill>
                  <a:schemeClr val="tx1"/>
                </a:solidFill>
              </a:rPr>
              <a:t>. asintomáticas: </a:t>
            </a:r>
            <a:r>
              <a:rPr lang="es-ES_tradnl" altLang="es-AR" b="1" dirty="0" smtClean="0">
                <a:solidFill>
                  <a:schemeClr val="tx1"/>
                </a:solidFill>
                <a:sym typeface="Wingdings 3" pitchFamily="18" charset="2"/>
              </a:rPr>
              <a:t> </a:t>
            </a:r>
            <a:r>
              <a:rPr lang="es-ES_tradnl" altLang="es-AR" b="1" dirty="0" smtClean="0">
                <a:solidFill>
                  <a:schemeClr val="tx1"/>
                </a:solidFill>
              </a:rPr>
              <a:t>5% sintomática.</a:t>
            </a:r>
          </a:p>
          <a:p>
            <a:pPr eaLnBrk="1" hangingPunct="1">
              <a:spcAft>
                <a:spcPct val="20000"/>
              </a:spcAft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ES_tradnl" altLang="es-AR" b="1" dirty="0" smtClean="0">
                <a:solidFill>
                  <a:schemeClr val="bg1"/>
                </a:solidFill>
              </a:rPr>
              <a:t>En más de la mitad de los RN con herpes neonatal las madres, desconocen el antecedente de herpes genital.</a:t>
            </a:r>
          </a:p>
          <a:p>
            <a:pPr eaLnBrk="1" hangingPunct="1">
              <a:spcAft>
                <a:spcPct val="20000"/>
              </a:spcAft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ES_tradnl" altLang="es-AR" b="1" dirty="0" smtClean="0">
                <a:solidFill>
                  <a:srgbClr val="FFFF00"/>
                </a:solidFill>
              </a:rPr>
              <a:t>Tiempo de incubación entre 1 y 3 sem.</a:t>
            </a:r>
          </a:p>
          <a:p>
            <a:pPr eaLnBrk="1" hangingPunct="1">
              <a:spcAft>
                <a:spcPct val="20000"/>
              </a:spcAft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ES_tradnl" altLang="es-AR" b="1" dirty="0" smtClean="0">
                <a:solidFill>
                  <a:schemeClr val="tx1"/>
                </a:solidFill>
              </a:rPr>
              <a:t>Presentación clínica: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Clr>
                <a:srgbClr val="FCE036"/>
              </a:buClr>
              <a:buFontTx/>
              <a:buChar char="o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POB  (Piel-Ojos-Boca)</a:t>
            </a:r>
            <a:r>
              <a:rPr lang="es-ES_tradnl" altLang="es-AR" sz="2400" b="1" dirty="0" smtClean="0">
                <a:solidFill>
                  <a:schemeClr val="bg1"/>
                </a:solidFill>
                <a:sym typeface="Wingdings 3" pitchFamily="18" charset="2"/>
              </a:rPr>
              <a:t> 45%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Clr>
                <a:srgbClr val="FCE036"/>
              </a:buClr>
              <a:buFontTx/>
              <a:buChar char="o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SNC* </a:t>
            </a:r>
            <a:r>
              <a:rPr lang="es-ES_tradnl" altLang="es-AR" sz="2400" b="1" dirty="0" smtClean="0">
                <a:solidFill>
                  <a:schemeClr val="bg1"/>
                </a:solidFill>
                <a:sym typeface="Wingdings 3" pitchFamily="18" charset="2"/>
              </a:rPr>
              <a:t> 30%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Clr>
                <a:srgbClr val="FCE036"/>
              </a:buClr>
              <a:buFontTx/>
              <a:buChar char="o"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</a:rPr>
              <a:t>Diseminada* </a:t>
            </a:r>
            <a:r>
              <a:rPr lang="es-ES_tradnl" altLang="es-AR" sz="2400" b="1" dirty="0" smtClean="0">
                <a:solidFill>
                  <a:schemeClr val="bg1"/>
                </a:solidFill>
                <a:sym typeface="Wingdings 3" pitchFamily="18" charset="2"/>
              </a:rPr>
              <a:t> 25%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Tx/>
              <a:buNone/>
              <a:defRPr/>
            </a:pPr>
            <a:r>
              <a:rPr lang="es-ES_tradnl" altLang="es-AR" b="1" dirty="0" smtClean="0">
                <a:solidFill>
                  <a:schemeClr val="bg1"/>
                </a:solidFill>
                <a:sym typeface="Wingdings 3" pitchFamily="18" charset="2"/>
              </a:rPr>
              <a:t>      * (20- 30% no tiene lesiones cutáneas)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Clr>
                <a:srgbClr val="A8FF33"/>
              </a:buClr>
              <a:buFont typeface="Wingdings" pitchFamily="2" charset="2"/>
              <a:buChar char="q"/>
              <a:defRPr/>
            </a:pPr>
            <a:r>
              <a:rPr lang="es-ES_tradnl" altLang="es-AR" b="1" dirty="0" smtClean="0">
                <a:solidFill>
                  <a:schemeClr val="bg1"/>
                </a:solidFill>
              </a:rPr>
              <a:t>Diagnóstico: </a:t>
            </a:r>
            <a:r>
              <a:rPr lang="es-ES_tradnl" altLang="es-AR" b="1" dirty="0" smtClean="0">
                <a:solidFill>
                  <a:srgbClr val="FFFF00"/>
                </a:solidFill>
              </a:rPr>
              <a:t>IFD de las lesiones cutáneas, PCR en LCR, cultivo de las lesiones y/o LCR.</a:t>
            </a:r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5064"/>
            <a:ext cx="3067507" cy="273630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5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240D"/>
                </a:solidFill>
              </a:rPr>
              <a:t>Herpes Neonatal</a:t>
            </a:r>
            <a:b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240D"/>
                </a:solidFill>
              </a:rPr>
            </a:b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240D"/>
                </a:solidFill>
              </a:rPr>
              <a:t>Tratamiento</a:t>
            </a:r>
            <a:endParaRPr lang="es-AR" altLang="es-AR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240D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988840"/>
            <a:ext cx="8280919" cy="432048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>
              <a:buClr>
                <a:srgbClr val="A8FF33"/>
              </a:buClr>
              <a:buFont typeface="Wingdings" pitchFamily="2" charset="2"/>
              <a:buChar char="q"/>
            </a:pPr>
            <a:r>
              <a:rPr lang="es-AR" altLang="es-A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Aciclovir 20mg/kg/dosis cada 8 horas</a:t>
            </a:r>
          </a:p>
          <a:p>
            <a:pPr algn="ctr" eaLnBrk="1" hangingPunct="1">
              <a:buClr>
                <a:srgbClr val="A8FF33"/>
              </a:buClr>
              <a:buFont typeface="Wingdings" pitchFamily="2" charset="2"/>
              <a:buChar char="q"/>
            </a:pPr>
            <a:r>
              <a:rPr lang="es-AR" altLang="es-A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 2 a 3 semanas.</a:t>
            </a:r>
          </a:p>
          <a:p>
            <a:pPr algn="ctr" eaLnBrk="1" hangingPunct="1">
              <a:buClr>
                <a:srgbClr val="A8FF33"/>
              </a:buClr>
              <a:buFont typeface="Wingdings" pitchFamily="2" charset="2"/>
              <a:buChar char="q"/>
            </a:pPr>
            <a:r>
              <a:rPr lang="es-AR" altLang="es-A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</a:t>
            </a:r>
            <a:r>
              <a:rPr lang="es-AR" altLang="es-AR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ptes</a:t>
            </a:r>
            <a:r>
              <a:rPr lang="es-AR" altLang="es-A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presentan compromiso cutáneo tiene altas probabilidades de recurrir con mayor frecuencia en los primeros meses de vida.</a:t>
            </a:r>
          </a:p>
        </p:txBody>
      </p:sp>
    </p:spTree>
    <p:extLst>
      <p:ext uri="{BB962C8B-B14F-4D97-AF65-F5344CB8AC3E}">
        <p14:creationId xmlns:p14="http://schemas.microsoft.com/office/powerpoint/2010/main" val="34097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8939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es-ES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CMV congénito</a:t>
            </a:r>
          </a:p>
        </p:txBody>
      </p:sp>
      <p:graphicFrame>
        <p:nvGraphicFramePr>
          <p:cNvPr id="2969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04900" y="2951163"/>
          <a:ext cx="27432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" name="Imagen" r:id="rId3" imgW="2743200" imgH="1828800" progId="Word.Picture.8">
                  <p:embed/>
                </p:oleObj>
              </mc:Choice>
              <mc:Fallback>
                <p:oleObj name="Imagen" r:id="rId3" imgW="2743200" imgH="18288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2951163"/>
                        <a:ext cx="27432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93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40201" y="1340768"/>
            <a:ext cx="4536256" cy="273593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MX" altLang="es-AR" sz="2400" b="1" dirty="0" smtClean="0">
                <a:solidFill>
                  <a:schemeClr val="bg1"/>
                </a:solidFill>
              </a:rPr>
              <a:t>RNT/PAEG nace por cesárea Apgar 9/10.</a:t>
            </a:r>
          </a:p>
          <a:p>
            <a:pPr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MX" altLang="es-AR" sz="2400" b="1" dirty="0" smtClean="0">
                <a:solidFill>
                  <a:schemeClr val="bg1"/>
                </a:solidFill>
              </a:rPr>
              <a:t>Diagnostico prenatal de dilatación ventricular cerebral.</a:t>
            </a:r>
          </a:p>
          <a:p>
            <a:pPr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MX" altLang="es-AR" sz="2400" b="1" dirty="0" smtClean="0">
                <a:solidFill>
                  <a:schemeClr val="bg1"/>
                </a:solidFill>
              </a:rPr>
              <a:t>Presenta microcefalia</a:t>
            </a:r>
            <a:endParaRPr lang="es-ES" altLang="es-AR" sz="2400" b="1" dirty="0" smtClean="0">
              <a:solidFill>
                <a:schemeClr val="bg1"/>
              </a:solidFill>
            </a:endParaRPr>
          </a:p>
        </p:txBody>
      </p:sp>
      <p:pic>
        <p:nvPicPr>
          <p:cNvPr id="29701" name="Picture 5" descr="Imagen(7)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92" y="1340768"/>
            <a:ext cx="3527425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 descr="Imagen(6)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60" y="4005064"/>
            <a:ext cx="352742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9399" name="Rectangle 7"/>
          <p:cNvSpPr>
            <a:spLocks noChangeArrowheads="1"/>
          </p:cNvSpPr>
          <p:nvPr/>
        </p:nvSpPr>
        <p:spPr bwMode="auto">
          <a:xfrm>
            <a:off x="4139952" y="4240014"/>
            <a:ext cx="4536504" cy="2241550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buClr>
                <a:srgbClr val="C3D60C"/>
              </a:buClr>
              <a:buSzTx/>
              <a:buFontTx/>
              <a:buChar char="•"/>
              <a:defRPr/>
            </a:pPr>
            <a:r>
              <a:rPr lang="es-MX" altLang="es-AR" b="1" dirty="0" smtClean="0">
                <a:solidFill>
                  <a:schemeClr val="bg1"/>
                </a:solidFill>
                <a:latin typeface="+mn-lt"/>
              </a:rPr>
              <a:t>Ecografía cerebral postnatal: </a:t>
            </a:r>
          </a:p>
          <a:p>
            <a:pPr lvl="1">
              <a:buClr>
                <a:srgbClr val="C3D60C"/>
              </a:buClr>
              <a:buSzTx/>
              <a:buFont typeface="Wingdings" pitchFamily="2" charset="2"/>
              <a:buChar char="Ø"/>
              <a:defRPr/>
            </a:pPr>
            <a:r>
              <a:rPr lang="es-MX" altLang="es-AR" sz="2400" b="1" dirty="0" smtClean="0">
                <a:solidFill>
                  <a:schemeClr val="bg1"/>
                </a:solidFill>
                <a:latin typeface="+mn-lt"/>
              </a:rPr>
              <a:t>Múltiples calcificaciones cerebrales </a:t>
            </a:r>
            <a:r>
              <a:rPr lang="es-MX" altLang="es-AR" sz="2400" b="1" dirty="0" err="1" smtClean="0">
                <a:solidFill>
                  <a:schemeClr val="bg1"/>
                </a:solidFill>
                <a:latin typeface="+mn-lt"/>
              </a:rPr>
              <a:t>periventriculares</a:t>
            </a:r>
            <a:r>
              <a:rPr lang="es-MX" altLang="es-AR" sz="2400" b="1" dirty="0" smtClean="0">
                <a:solidFill>
                  <a:schemeClr val="bg1"/>
                </a:solidFill>
                <a:latin typeface="+mn-lt"/>
              </a:rPr>
              <a:t>.</a:t>
            </a:r>
          </a:p>
          <a:p>
            <a:pPr>
              <a:buClr>
                <a:srgbClr val="C3D60C"/>
              </a:buClr>
              <a:buSzTx/>
              <a:buFontTx/>
              <a:buChar char="•"/>
              <a:defRPr/>
            </a:pPr>
            <a:r>
              <a:rPr lang="es-MX" altLang="es-AR" b="1" dirty="0" smtClean="0">
                <a:solidFill>
                  <a:schemeClr val="bg1"/>
                </a:solidFill>
                <a:latin typeface="+mn-lt"/>
              </a:rPr>
              <a:t>PC disminuido, no fija la mirada.</a:t>
            </a:r>
            <a:endParaRPr lang="es-ES" altLang="es-AR" b="1" dirty="0" smtClean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020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16380"/>
            <a:ext cx="8229600" cy="846931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es-ES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CMV congénito</a:t>
            </a:r>
          </a:p>
        </p:txBody>
      </p:sp>
      <p:pic>
        <p:nvPicPr>
          <p:cNvPr id="30724" name="Picture 4" descr="100_129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908720"/>
            <a:ext cx="3797029" cy="3239057"/>
          </a:xfrm>
          <a:noFill/>
          <a:ln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475232" y="836712"/>
            <a:ext cx="4129215" cy="331236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buClr>
                <a:srgbClr val="C3D60C"/>
              </a:buClr>
              <a:buSzTx/>
              <a:buFontTx/>
              <a:buNone/>
            </a:pPr>
            <a:r>
              <a:rPr lang="es-MX" altLang="es-AR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Ecografía cerebral:</a:t>
            </a:r>
          </a:p>
          <a:p>
            <a:pPr algn="ctr" eaLnBrk="1" hangingPunct="1">
              <a:buClr>
                <a:srgbClr val="C3D60C"/>
              </a:buClr>
              <a:buSzTx/>
              <a:buFontTx/>
              <a:buChar char="•"/>
            </a:pPr>
            <a:r>
              <a:rPr lang="es-MX" altLang="es-AR" sz="2400" b="1" dirty="0" smtClean="0">
                <a:solidFill>
                  <a:schemeClr val="bg1"/>
                </a:solidFill>
                <a:latin typeface="+mj-lt"/>
              </a:rPr>
              <a:t>Múltiples calcificaciones </a:t>
            </a:r>
            <a:r>
              <a:rPr lang="es-MX" altLang="es-AR" sz="2400" b="1" dirty="0" err="1" smtClean="0">
                <a:solidFill>
                  <a:schemeClr val="bg1"/>
                </a:solidFill>
                <a:latin typeface="+mj-lt"/>
              </a:rPr>
              <a:t>periventriculares</a:t>
            </a:r>
            <a:r>
              <a:rPr lang="es-MX" altLang="es-AR" sz="2400" b="1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 eaLnBrk="1" hangingPunct="1">
              <a:buClr>
                <a:srgbClr val="C3D60C"/>
              </a:buClr>
              <a:buSzTx/>
              <a:buFontTx/>
              <a:buChar char="•"/>
            </a:pPr>
            <a:r>
              <a:rPr lang="es-MX" altLang="es-AR" sz="2400" b="1" dirty="0" smtClean="0">
                <a:solidFill>
                  <a:schemeClr val="bg1"/>
                </a:solidFill>
                <a:latin typeface="+mj-lt"/>
              </a:rPr>
              <a:t>Dilatación ventricular  a predominio </a:t>
            </a:r>
            <a:r>
              <a:rPr lang="es-MX" altLang="es-AR" sz="2400" b="1" dirty="0" err="1" smtClean="0">
                <a:solidFill>
                  <a:schemeClr val="bg1"/>
                </a:solidFill>
                <a:latin typeface="+mj-lt"/>
              </a:rPr>
              <a:t>ventriculos</a:t>
            </a:r>
            <a:r>
              <a:rPr lang="es-MX" altLang="es-AR" sz="2400" b="1" dirty="0" smtClean="0">
                <a:solidFill>
                  <a:schemeClr val="bg1"/>
                </a:solidFill>
                <a:latin typeface="+mj-lt"/>
              </a:rPr>
              <a:t> laterales.</a:t>
            </a:r>
            <a:endParaRPr lang="es-ES" altLang="es-AR" sz="2400" b="1" dirty="0" smtClean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2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3816424" cy="270892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0423" name="Rectangle 7"/>
          <p:cNvSpPr>
            <a:spLocks noChangeArrowheads="1"/>
          </p:cNvSpPr>
          <p:nvPr/>
        </p:nvSpPr>
        <p:spPr bwMode="auto">
          <a:xfrm>
            <a:off x="4516440" y="4869160"/>
            <a:ext cx="3959225" cy="93662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AR" altLang="es-AR" sz="2800" b="1" dirty="0">
                <a:solidFill>
                  <a:srgbClr val="FFFF99"/>
                </a:solidFill>
              </a:rPr>
              <a:t>Fondo de ojo:</a:t>
            </a:r>
          </a:p>
          <a:p>
            <a:pPr algn="ctr">
              <a:buClr>
                <a:srgbClr val="C3D60C"/>
              </a:buClr>
              <a:buFontTx/>
              <a:buChar char="•"/>
              <a:defRPr/>
            </a:pPr>
            <a:r>
              <a:rPr lang="es-AR" altLang="es-AR" sz="2400" b="1" dirty="0">
                <a:solidFill>
                  <a:schemeClr val="bg1"/>
                </a:solidFill>
              </a:rPr>
              <a:t> Focos de </a:t>
            </a:r>
            <a:r>
              <a:rPr lang="es-AR" altLang="es-AR" sz="2400" b="1" dirty="0" err="1">
                <a:solidFill>
                  <a:schemeClr val="bg1"/>
                </a:solidFill>
              </a:rPr>
              <a:t>coriorretinitis</a:t>
            </a:r>
            <a:endParaRPr lang="es-ES" altLang="es-A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1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CMV</a:t>
            </a:r>
            <a:b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Secuelas neurológicas</a:t>
            </a:r>
          </a:p>
        </p:txBody>
      </p:sp>
      <p:pic>
        <p:nvPicPr>
          <p:cNvPr id="31747" name="Picture 3" descr=" ">
            <a:hlinkClick r:id="rId2"/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503087"/>
            <a:ext cx="2103439" cy="50225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5012" name="Rectangle 4"/>
          <p:cNvSpPr>
            <a:spLocks noGrp="1" noChangeArrowheads="1"/>
          </p:cNvSpPr>
          <p:nvPr>
            <p:ph sz="quarter" idx="14"/>
          </p:nvPr>
        </p:nvSpPr>
        <p:spPr>
          <a:xfrm>
            <a:off x="4909235" y="1714957"/>
            <a:ext cx="3672085" cy="310945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altLang="es-AR" sz="2000" dirty="0" smtClean="0">
                <a:latin typeface="+mj-lt"/>
              </a:rPr>
              <a:t>		         </a:t>
            </a:r>
            <a:r>
              <a:rPr lang="es-ES_tradnl" altLang="es-AR" sz="2000" b="1" dirty="0" smtClean="0">
                <a:latin typeface="+mj-lt"/>
              </a:rPr>
              <a:t> </a:t>
            </a:r>
            <a:r>
              <a:rPr lang="es-ES_tradnl" altLang="es-AR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RN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altLang="es-AR" sz="2000" b="1" dirty="0" smtClean="0">
                <a:solidFill>
                  <a:srgbClr val="FFFFFF"/>
                </a:solidFill>
                <a:latin typeface="+mj-lt"/>
              </a:rPr>
              <a:t>		         </a:t>
            </a:r>
            <a:r>
              <a:rPr lang="es-ES_tradnl" altLang="es-AR" b="1" dirty="0" smtClean="0">
                <a:solidFill>
                  <a:srgbClr val="FFFF00"/>
                </a:solidFill>
                <a:latin typeface="+mj-lt"/>
              </a:rPr>
              <a:t>Sint*.      </a:t>
            </a:r>
            <a:r>
              <a:rPr lang="es-ES_tradnl" altLang="es-AR" b="1" dirty="0" err="1" smtClean="0">
                <a:solidFill>
                  <a:srgbClr val="FFFF00"/>
                </a:solidFill>
                <a:latin typeface="+mj-lt"/>
              </a:rPr>
              <a:t>Asint</a:t>
            </a:r>
            <a:r>
              <a:rPr lang="es-ES_tradnl" altLang="es-AR" b="1" dirty="0" smtClean="0">
                <a:solidFill>
                  <a:srgbClr val="FFFF00"/>
                </a:solidFill>
                <a:latin typeface="+mj-lt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CI &lt;70    </a:t>
            </a: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	</a:t>
            </a:r>
            <a:r>
              <a:rPr lang="es-ES_tradnl" altLang="es-AR" sz="2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55%</a:t>
            </a: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     </a:t>
            </a:r>
            <a:r>
              <a:rPr lang="es-ES_tradnl" altLang="es-A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4%</a:t>
            </a:r>
            <a:endParaRPr lang="es-ES_tradnl" altLang="es-AR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altLang="es-A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Microcef</a:t>
            </a: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.</a:t>
            </a:r>
            <a:r>
              <a:rPr lang="es-ES_tradnl" altLang="es-A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	</a:t>
            </a:r>
            <a:r>
              <a:rPr lang="es-ES_tradnl" altLang="es-AR" sz="2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38%</a:t>
            </a:r>
            <a:r>
              <a:rPr lang="es-ES_tradnl" altLang="es-A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      2%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Parálisis 	</a:t>
            </a:r>
            <a:r>
              <a:rPr lang="es-ES_tradnl" altLang="es-AR" sz="2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12%</a:t>
            </a: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      </a:t>
            </a:r>
            <a:r>
              <a:rPr lang="es-ES_tradnl" altLang="es-A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0%</a:t>
            </a:r>
            <a:endParaRPr lang="es-ES_tradnl" altLang="es-AR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 </a:t>
            </a:r>
            <a:r>
              <a:rPr lang="es-ES_tradnl" altLang="es-AR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paresia</a:t>
            </a:r>
            <a:endParaRPr lang="es-ES_tradnl" altLang="es-AR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55013" name="Rectangle 5"/>
          <p:cNvSpPr>
            <a:spLocks noChangeArrowheads="1"/>
          </p:cNvSpPr>
          <p:nvPr/>
        </p:nvSpPr>
        <p:spPr bwMode="auto">
          <a:xfrm>
            <a:off x="593725" y="1129002"/>
            <a:ext cx="7722691" cy="35877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ES" altLang="es-A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</a:rPr>
              <a:t> * El 80% de los </a:t>
            </a:r>
            <a:r>
              <a:rPr lang="es-ES" altLang="es-AR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</a:rPr>
              <a:t>pts</a:t>
            </a:r>
            <a:r>
              <a:rPr lang="es-ES" altLang="es-A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</a:rPr>
              <a:t> tiene TAC de cerebro Anormal 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  <p:sp>
        <p:nvSpPr>
          <p:cNvPr id="555016" name="Rectangle 8"/>
          <p:cNvSpPr>
            <a:spLocks noChangeArrowheads="1"/>
          </p:cNvSpPr>
          <p:nvPr/>
        </p:nvSpPr>
        <p:spPr bwMode="auto">
          <a:xfrm>
            <a:off x="2339752" y="4838394"/>
            <a:ext cx="6295320" cy="1368425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s-ES" altLang="es-AR" sz="2400" b="1" dirty="0">
                <a:solidFill>
                  <a:srgbClr val="FFFF00"/>
                </a:solidFill>
                <a:latin typeface="+mj-lt"/>
              </a:rPr>
              <a:t>El neurodesarrollo normal al año, es predictivo</a:t>
            </a:r>
          </a:p>
          <a:p>
            <a:pPr>
              <a:defRPr/>
            </a:pPr>
            <a:r>
              <a:rPr lang="es-ES" altLang="es-AR" sz="2400" b="1" dirty="0">
                <a:solidFill>
                  <a:srgbClr val="FFFF00"/>
                </a:solidFill>
                <a:latin typeface="+mj-lt"/>
              </a:rPr>
              <a:t> de buen pronóstico neurológico e intelectual.</a:t>
            </a:r>
          </a:p>
          <a:p>
            <a:pPr>
              <a:defRPr/>
            </a:pPr>
            <a:r>
              <a:rPr lang="es-ES" altLang="es-AR" sz="1600" b="1" dirty="0">
                <a:solidFill>
                  <a:srgbClr val="FFFF00"/>
                </a:solidFill>
                <a:latin typeface="+mj-lt"/>
              </a:rPr>
              <a:t>		</a:t>
            </a:r>
            <a:r>
              <a:rPr lang="es-ES" altLang="es-AR" sz="1600" b="1" dirty="0" err="1">
                <a:solidFill>
                  <a:srgbClr val="FFFF00"/>
                </a:solidFill>
                <a:latin typeface="+mj-lt"/>
              </a:rPr>
              <a:t>Ivarsson</a:t>
            </a:r>
            <a:r>
              <a:rPr lang="es-ES" altLang="es-AR" sz="1600" b="1" dirty="0">
                <a:solidFill>
                  <a:srgbClr val="FFFF00"/>
                </a:solidFill>
                <a:latin typeface="+mj-lt"/>
              </a:rPr>
              <a:t> SA. </a:t>
            </a:r>
            <a:r>
              <a:rPr lang="es-ES" altLang="es-AR" sz="1600" b="1" dirty="0" err="1">
                <a:solidFill>
                  <a:srgbClr val="FFFF00"/>
                </a:solidFill>
                <a:latin typeface="+mj-lt"/>
              </a:rPr>
              <a:t>Pediatrics</a:t>
            </a:r>
            <a:r>
              <a:rPr lang="es-ES" altLang="es-AR" sz="1600" b="1" dirty="0">
                <a:solidFill>
                  <a:srgbClr val="FFFF00"/>
                </a:solidFill>
                <a:latin typeface="+mj-lt"/>
              </a:rPr>
              <a:t>. 1997 Jun;99(6):800-3. </a:t>
            </a:r>
          </a:p>
        </p:txBody>
      </p:sp>
      <p:pic>
        <p:nvPicPr>
          <p:cNvPr id="3175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28800"/>
            <a:ext cx="2520280" cy="31956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73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2372" y="-14242"/>
            <a:ext cx="8219256" cy="10081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s-AR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CMV congénito: </a:t>
            </a:r>
            <a:r>
              <a:rPr lang="es-AR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Diagnóstico del RN</a:t>
            </a:r>
            <a:endParaRPr lang="es-ES" altLang="es-AR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980729"/>
            <a:ext cx="8208912" cy="230425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" altLang="es-AR" sz="2800" b="1" dirty="0" smtClean="0">
                <a:solidFill>
                  <a:schemeClr val="bg1"/>
                </a:solidFill>
                <a:latin typeface="+mj-lt"/>
              </a:rPr>
              <a:t>Ex físico</a:t>
            </a:r>
          </a:p>
          <a:p>
            <a:pPr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" altLang="es-AR" sz="2800" b="1" dirty="0" smtClean="0">
                <a:solidFill>
                  <a:schemeClr val="bg1"/>
                </a:solidFill>
                <a:latin typeface="+mj-lt"/>
              </a:rPr>
              <a:t>Fondo de ojo </a:t>
            </a:r>
          </a:p>
          <a:p>
            <a:pPr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" altLang="es-AR" sz="2800" b="1" dirty="0" smtClean="0">
                <a:solidFill>
                  <a:schemeClr val="bg1"/>
                </a:solidFill>
                <a:latin typeface="+mj-lt"/>
              </a:rPr>
              <a:t>Estudios microbiológicos (</a:t>
            </a:r>
            <a:r>
              <a:rPr lang="es-ES" altLang="es-AR" sz="2800" b="1" dirty="0" err="1" smtClean="0">
                <a:solidFill>
                  <a:schemeClr val="bg1"/>
                </a:solidFill>
                <a:latin typeface="+mj-lt"/>
              </a:rPr>
              <a:t>viruria</a:t>
            </a:r>
            <a:r>
              <a:rPr lang="es-ES" altLang="es-AR" sz="2800" b="1" dirty="0" smtClean="0">
                <a:solidFill>
                  <a:schemeClr val="bg1"/>
                </a:solidFill>
                <a:latin typeface="+mj-lt"/>
              </a:rPr>
              <a:t>, PCR)</a:t>
            </a:r>
          </a:p>
          <a:p>
            <a:pPr eaLnBrk="1" hangingPunct="1">
              <a:buClr>
                <a:srgbClr val="C3D60C"/>
              </a:buClr>
              <a:buSzTx/>
              <a:buFontTx/>
              <a:buChar char="•"/>
              <a:defRPr/>
            </a:pPr>
            <a:r>
              <a:rPr lang="es-ES" altLang="es-AR" sz="2800" b="1" dirty="0" smtClean="0">
                <a:solidFill>
                  <a:schemeClr val="bg1"/>
                </a:solidFill>
                <a:latin typeface="+mj-lt"/>
              </a:rPr>
              <a:t>Imágenes cerebrales (Rx, US, TAC)</a:t>
            </a:r>
          </a:p>
        </p:txBody>
      </p:sp>
      <p:sp>
        <p:nvSpPr>
          <p:cNvPr id="36868" name="Rectangle 8"/>
          <p:cNvSpPr>
            <a:spLocks noChangeArrowheads="1"/>
          </p:cNvSpPr>
          <p:nvPr/>
        </p:nvSpPr>
        <p:spPr bwMode="auto">
          <a:xfrm>
            <a:off x="0" y="2457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s-AR" altLang="es-AR"/>
          </a:p>
        </p:txBody>
      </p:sp>
      <p:sp>
        <p:nvSpPr>
          <p:cNvPr id="2" name="1 Rectángulo"/>
          <p:cNvSpPr/>
          <p:nvPr/>
        </p:nvSpPr>
        <p:spPr>
          <a:xfrm>
            <a:off x="539552" y="3284983"/>
            <a:ext cx="365760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AR" altLang="es-AR" sz="2400" b="1" dirty="0">
                <a:solidFill>
                  <a:schemeClr val="tx1"/>
                </a:solidFill>
              </a:rPr>
              <a:t>Diagnóstico microbiológico</a:t>
            </a:r>
            <a:endParaRPr lang="es-A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Group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903731"/>
              </p:ext>
            </p:extLst>
          </p:nvPr>
        </p:nvGraphicFramePr>
        <p:xfrm>
          <a:off x="503647" y="3746650"/>
          <a:ext cx="8136706" cy="2778694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400309"/>
                <a:gridCol w="2253324"/>
                <a:gridCol w="2483073"/>
              </a:tblGrid>
              <a:tr h="470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_tradnl" altLang="es-A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Sensibilidad</a:t>
                      </a:r>
                      <a:endParaRPr kumimoji="0" lang="es-ES" altLang="es-A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Especificidad</a:t>
                      </a:r>
                      <a:endParaRPr kumimoji="0" lang="es-ES" altLang="es-A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</a:tr>
              <a:tr h="4075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1905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905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IgM</a:t>
                      </a: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IFI</a:t>
                      </a:r>
                      <a:r>
                        <a:rPr kumimoji="0" lang="es-ES" altLang="es-AR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s-ES" altLang="es-AR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45%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70%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</a:tr>
              <a:tr h="7836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PCR en LCR</a:t>
                      </a:r>
                      <a:r>
                        <a:rPr kumimoji="0" lang="es-ES" altLang="es-AR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orina</a:t>
                      </a:r>
                      <a:r>
                        <a:rPr kumimoji="0" lang="es-ES" altLang="es-AR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s-ES" altLang="es-AR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95%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89.6%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98.5%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</a:tr>
              <a:tr h="470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Atg</a:t>
                      </a: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kumimoji="0" lang="es-ES" altLang="es-AR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pp</a:t>
                      </a: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65 (sangre)</a:t>
                      </a:r>
                      <a:r>
                        <a:rPr kumimoji="0" lang="es-ES" altLang="es-AR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s-ES" altLang="es-AR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42,5%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_tradnl" altLang="es-A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</a:tr>
              <a:tr h="6471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Cultivo de orina </a:t>
                      </a:r>
                      <a:r>
                        <a:rPr kumimoji="0" lang="es-ES" altLang="es-AR" sz="20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 </a:t>
                      </a:r>
                      <a:endParaRPr kumimoji="0" lang="es-ES" altLang="es-AR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93%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100%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1" marB="45721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3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"/>
            <a:ext cx="8353176" cy="112474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s-ES_tradnl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CMV: </a:t>
            </a:r>
            <a:r>
              <a:rPr lang="es-ES_tradnl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Sordera</a:t>
            </a:r>
          </a:p>
        </p:txBody>
      </p:sp>
      <p:pic>
        <p:nvPicPr>
          <p:cNvPr id="38915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196752"/>
            <a:ext cx="3168352" cy="3888432"/>
          </a:xfrm>
          <a:ln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5570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563938" y="3429001"/>
            <a:ext cx="5328542" cy="165618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Riesgo de hipoacusia bilateral</a:t>
            </a:r>
          </a:p>
          <a:p>
            <a:pPr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s-ES_tradnl" altLang="es-AR" sz="2400" b="1" dirty="0" smtClean="0">
                <a:solidFill>
                  <a:srgbClr val="66FF33"/>
                </a:solidFill>
              </a:rPr>
              <a:t>		</a:t>
            </a:r>
            <a:r>
              <a:rPr lang="es-ES_tradnl" altLang="es-AR" sz="2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37% RN sintomático</a:t>
            </a:r>
            <a:endParaRPr lang="es-ES_tradnl" altLang="es-AR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s-ES_tradnl" altLang="es-AR" sz="2400" b="1" dirty="0" smtClean="0">
                <a:solidFill>
                  <a:srgbClr val="FFFFFF"/>
                </a:solidFill>
              </a:rPr>
              <a:t>		    	 </a:t>
            </a:r>
            <a:r>
              <a:rPr lang="es-ES_tradnl" altLang="es-A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vs</a:t>
            </a:r>
          </a:p>
          <a:p>
            <a:pPr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s-ES_tradnl" altLang="es-AR" sz="2400" b="1" dirty="0" smtClean="0">
                <a:solidFill>
                  <a:srgbClr val="FFFF00"/>
                </a:solidFill>
              </a:rPr>
              <a:t>		</a:t>
            </a:r>
            <a:r>
              <a:rPr lang="es-ES_tradnl" altLang="es-A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2,7% RN asintomático</a:t>
            </a:r>
            <a:endParaRPr lang="es-ES_tradnl" altLang="es-AR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57061" name="Rectangle 5"/>
          <p:cNvSpPr>
            <a:spLocks noChangeArrowheads="1"/>
          </p:cNvSpPr>
          <p:nvPr/>
        </p:nvSpPr>
        <p:spPr bwMode="auto">
          <a:xfrm>
            <a:off x="3563938" y="1124745"/>
            <a:ext cx="5328542" cy="2304256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Fueron </a:t>
            </a:r>
            <a:r>
              <a:rPr lang="es-ES" altLang="es-AR" sz="2400" b="1" dirty="0">
                <a:solidFill>
                  <a:schemeClr val="tx1"/>
                </a:solidFill>
                <a:latin typeface="+mj-lt"/>
              </a:rPr>
              <a:t>predictores de hipoacusia </a:t>
            </a: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en </a:t>
            </a:r>
          </a:p>
          <a:p>
            <a:pPr algn="ctr">
              <a:defRPr/>
            </a:pP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RN sintomáticos</a:t>
            </a:r>
            <a:r>
              <a:rPr lang="es-ES" altLang="es-AR" sz="2400" b="1" dirty="0" smtClean="0">
                <a:solidFill>
                  <a:schemeClr val="bg1"/>
                </a:solidFill>
                <a:latin typeface="+mj-lt"/>
              </a:rPr>
              <a:t>,</a:t>
            </a:r>
            <a:endParaRPr lang="es-ES" altLang="es-AR" sz="2400" b="1" dirty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Petequias, </a:t>
            </a:r>
            <a:r>
              <a:rPr lang="es-ES" altLang="es-AR" sz="2400" b="1" dirty="0" err="1">
                <a:solidFill>
                  <a:schemeClr val="bg1"/>
                </a:solidFill>
                <a:latin typeface="+mj-lt"/>
              </a:rPr>
              <a:t>hepatoesplenomegalia</a:t>
            </a: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 y </a:t>
            </a:r>
          </a:p>
          <a:p>
            <a:pPr algn="ctr">
              <a:defRPr/>
            </a:pP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calcificaciones  cerebrales.</a:t>
            </a:r>
          </a:p>
          <a:p>
            <a:pPr algn="ctr">
              <a:defRPr/>
            </a:pPr>
            <a:r>
              <a:rPr lang="en-US" altLang="es-AR" sz="1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		Pediatrics. 2002 Oct;110(4):762-7</a:t>
            </a:r>
            <a:endParaRPr lang="es-ES" altLang="es-AR" sz="1600" b="1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57062" name="Rectangle 6"/>
          <p:cNvSpPr>
            <a:spLocks noChangeArrowheads="1"/>
          </p:cNvSpPr>
          <p:nvPr/>
        </p:nvSpPr>
        <p:spPr bwMode="auto">
          <a:xfrm>
            <a:off x="323528" y="5085184"/>
            <a:ext cx="8568952" cy="146685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just">
              <a:buClr>
                <a:srgbClr val="C3D60C"/>
              </a:buClr>
              <a:buFontTx/>
              <a:buChar char="•"/>
              <a:defRPr/>
            </a:pPr>
            <a:r>
              <a:rPr lang="es-ES" altLang="es-A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C</a:t>
            </a:r>
            <a:r>
              <a:rPr lang="es-ES" altLang="es-AR" sz="2400" b="1" dirty="0" smtClean="0">
                <a:solidFill>
                  <a:schemeClr val="bg1"/>
                </a:solidFill>
                <a:latin typeface="+mj-lt"/>
              </a:rPr>
              <a:t>ausa </a:t>
            </a: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más </a:t>
            </a:r>
            <a:r>
              <a:rPr lang="es-ES" altLang="es-AR" sz="2400" b="1" dirty="0" smtClean="0">
                <a:solidFill>
                  <a:schemeClr val="bg1"/>
                </a:solidFill>
                <a:latin typeface="+mj-lt"/>
              </a:rPr>
              <a:t>común: </a:t>
            </a: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sordera sensorial, no hereditaria en los niños.</a:t>
            </a:r>
          </a:p>
          <a:p>
            <a:pPr algn="just">
              <a:buClr>
                <a:srgbClr val="C3D60C"/>
              </a:buClr>
              <a:buFontTx/>
              <a:buChar char="•"/>
              <a:defRPr/>
            </a:pPr>
            <a:r>
              <a:rPr lang="es-ES" altLang="es-AR" sz="2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altLang="es-AR" sz="2400" b="1" dirty="0">
                <a:solidFill>
                  <a:schemeClr val="tx1"/>
                </a:solidFill>
                <a:latin typeface="+mj-lt"/>
              </a:rPr>
              <a:t>E</a:t>
            </a:r>
            <a:r>
              <a:rPr lang="es-ES" altLang="es-AR" sz="2400" b="1" dirty="0" smtClean="0">
                <a:solidFill>
                  <a:schemeClr val="tx1"/>
                </a:solidFill>
                <a:latin typeface="+mj-lt"/>
              </a:rPr>
              <a:t>n </a:t>
            </a:r>
            <a:r>
              <a:rPr lang="es-ES" altLang="es-AR" sz="2400" b="1" dirty="0">
                <a:solidFill>
                  <a:schemeClr val="tx1"/>
                </a:solidFill>
                <a:latin typeface="+mj-lt"/>
              </a:rPr>
              <a:t>el 60 % de los </a:t>
            </a:r>
            <a:r>
              <a:rPr lang="es-ES" altLang="es-AR" sz="2400" b="1" dirty="0" err="1">
                <a:solidFill>
                  <a:schemeClr val="tx1"/>
                </a:solidFill>
                <a:latin typeface="+mj-lt"/>
              </a:rPr>
              <a:t>pts</a:t>
            </a:r>
            <a:r>
              <a:rPr lang="es-ES" altLang="es-AR" sz="2400" b="1" dirty="0">
                <a:solidFill>
                  <a:schemeClr val="tx1"/>
                </a:solidFill>
                <a:latin typeface="+mj-lt"/>
              </a:rPr>
              <a:t> con  CMV sintomático.  </a:t>
            </a:r>
          </a:p>
          <a:p>
            <a:pPr algn="just">
              <a:buClr>
                <a:srgbClr val="C3D60C"/>
              </a:buClr>
              <a:buFontTx/>
              <a:buChar char="•"/>
              <a:defRPr/>
            </a:pPr>
            <a:r>
              <a:rPr lang="es-ES" altLang="es-AR" sz="2400" b="1" dirty="0">
                <a:solidFill>
                  <a:schemeClr val="tx1"/>
                </a:solidFill>
                <a:latin typeface="+mj-lt"/>
              </a:rPr>
              <a:t> El 30 al 80 % </a:t>
            </a:r>
            <a:r>
              <a:rPr lang="es-ES" altLang="es-AR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s-ES" altLang="es-AR" sz="2400" b="1" dirty="0">
                <a:solidFill>
                  <a:schemeClr val="tx1"/>
                </a:solidFill>
                <a:latin typeface="+mj-lt"/>
              </a:rPr>
              <a:t>pérdida  progresiva de la audición, hasta los 6 años.</a:t>
            </a:r>
          </a:p>
        </p:txBody>
      </p:sp>
    </p:spTree>
    <p:extLst>
      <p:ext uri="{BB962C8B-B14F-4D97-AF65-F5344CB8AC3E}">
        <p14:creationId xmlns:p14="http://schemas.microsoft.com/office/powerpoint/2010/main" val="21253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564" y="0"/>
            <a:ext cx="8229600" cy="113982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AR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CMV infección 1</a:t>
            </a:r>
            <a:r>
              <a:rPr lang="es-AR" altLang="es-AR" sz="40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ria</a:t>
            </a:r>
            <a:r>
              <a:rPr lang="es-AR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/>
            </a:r>
            <a:br>
              <a:rPr lang="es-AR" altLang="es-A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es-AR" altLang="es-A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Diagnóstico en la embarazada</a:t>
            </a:r>
            <a:endParaRPr lang="es-ES" altLang="es-AR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graphicFrame>
        <p:nvGraphicFramePr>
          <p:cNvPr id="551972" name="Group 3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64647611"/>
              </p:ext>
            </p:extLst>
          </p:nvPr>
        </p:nvGraphicFramePr>
        <p:xfrm>
          <a:off x="1115616" y="1268760"/>
          <a:ext cx="7066359" cy="41779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399722"/>
                <a:gridCol w="1383378"/>
                <a:gridCol w="1522173"/>
                <a:gridCol w="761086"/>
              </a:tblGrid>
              <a:tr h="1570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_tradnl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Infección 1ria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kumimoji="0" lang="es-ES" altLang="es-A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Infección recurrente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</a:t>
                      </a:r>
                      <a:endParaRPr kumimoji="0" lang="es-ES" altLang="es-AR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</a:tr>
              <a:tr h="9838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Sintomas</a:t>
                      </a: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: fiebre, astenia, mialgias, </a:t>
                      </a:r>
                      <a:r>
                        <a:rPr kumimoji="0" lang="es-ES" altLang="es-AR" sz="1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sindr</a:t>
                      </a: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. gripal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31.4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s-ES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.001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</a:tr>
              <a:tr h="8652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Linfocitosis    (</a:t>
                      </a:r>
                      <a:r>
                        <a:rPr kumimoji="0" lang="en-U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&gt;</a:t>
                      </a: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40%)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39.2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5.7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.001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</a:tr>
              <a:tr h="7585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Wingdings" pitchFamily="2" charset="2"/>
                        </a:rPr>
                        <a:t> transaminasas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  <a:sym typeface="Wingdings" pitchFamily="2" charset="2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35.3</a:t>
                      </a:r>
                      <a:endParaRPr kumimoji="0" lang="es-ES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3.9</a:t>
                      </a:r>
                      <a:endParaRPr kumimoji="0" lang="es-ES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AR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.001</a:t>
                      </a:r>
                      <a:endParaRPr kumimoji="0" lang="es-ES" altLang="es-A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23" marB="45723" horzOverflow="overflow"/>
                </a:tc>
              </a:tr>
            </a:tbl>
          </a:graphicData>
        </a:graphic>
      </p:graphicFrame>
      <p:sp>
        <p:nvSpPr>
          <p:cNvPr id="551966" name="AutoShape 30"/>
          <p:cNvSpPr>
            <a:spLocks/>
          </p:cNvSpPr>
          <p:nvPr/>
        </p:nvSpPr>
        <p:spPr bwMode="auto">
          <a:xfrm>
            <a:off x="8243888" y="4076700"/>
            <a:ext cx="431800" cy="1152525"/>
          </a:xfrm>
          <a:prstGeom prst="rightBrace">
            <a:avLst>
              <a:gd name="adj1" fmla="val 22243"/>
              <a:gd name="adj2" fmla="val 50000"/>
            </a:avLst>
          </a:prstGeom>
          <a:noFill/>
          <a:ln w="635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_tradnl" altLang="es-AR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551967" name="Rectangle 31"/>
          <p:cNvSpPr>
            <a:spLocks noChangeArrowheads="1"/>
          </p:cNvSpPr>
          <p:nvPr/>
        </p:nvSpPr>
        <p:spPr bwMode="auto">
          <a:xfrm>
            <a:off x="8532813" y="4508500"/>
            <a:ext cx="539750" cy="2873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s-ES" altLang="es-AR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52</a:t>
            </a:r>
            <a:r>
              <a:rPr lang="es-ES" altLang="es-AR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%</a:t>
            </a:r>
          </a:p>
        </p:txBody>
      </p:sp>
      <p:sp>
        <p:nvSpPr>
          <p:cNvPr id="551968" name="AutoShape 32"/>
          <p:cNvSpPr>
            <a:spLocks/>
          </p:cNvSpPr>
          <p:nvPr/>
        </p:nvSpPr>
        <p:spPr bwMode="auto">
          <a:xfrm>
            <a:off x="611188" y="3252637"/>
            <a:ext cx="431800" cy="1944687"/>
          </a:xfrm>
          <a:prstGeom prst="leftBrace">
            <a:avLst>
              <a:gd name="adj1" fmla="val 37531"/>
              <a:gd name="adj2" fmla="val 50000"/>
            </a:avLst>
          </a:prstGeom>
          <a:noFill/>
          <a:ln w="635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_tradnl" altLang="es-AR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551969" name="Rectangle 33"/>
          <p:cNvSpPr>
            <a:spLocks noChangeArrowheads="1"/>
          </p:cNvSpPr>
          <p:nvPr/>
        </p:nvSpPr>
        <p:spPr bwMode="auto">
          <a:xfrm>
            <a:off x="215900" y="3790950"/>
            <a:ext cx="611188" cy="285750"/>
          </a:xfrm>
          <a:prstGeom prst="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ES" altLang="es-AR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60</a:t>
            </a:r>
            <a:r>
              <a:rPr lang="es-ES" altLang="es-A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%</a:t>
            </a:r>
          </a:p>
        </p:txBody>
      </p:sp>
      <p:sp>
        <p:nvSpPr>
          <p:cNvPr id="551970" name="Rectangle 34"/>
          <p:cNvSpPr>
            <a:spLocks noChangeArrowheads="1"/>
          </p:cNvSpPr>
          <p:nvPr/>
        </p:nvSpPr>
        <p:spPr bwMode="auto">
          <a:xfrm>
            <a:off x="5148263" y="6237288"/>
            <a:ext cx="3343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es-AR" sz="1600">
                <a:solidFill>
                  <a:schemeClr val="bg2"/>
                </a:solidFill>
                <a:latin typeface="Garamond" pitchFamily="18" charset="0"/>
              </a:rPr>
              <a:t>Nigro G. BJOG. 2003 Jun;110(6):572-7</a:t>
            </a:r>
            <a:r>
              <a:rPr lang="en-US" altLang="es-AR" sz="16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753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67" y="2119313"/>
            <a:ext cx="4443828" cy="3603625"/>
          </a:xfrm>
        </p:spPr>
      </p:pic>
      <p:sp>
        <p:nvSpPr>
          <p:cNvPr id="5" name="4 Rectángulo"/>
          <p:cNvSpPr/>
          <p:nvPr/>
        </p:nvSpPr>
        <p:spPr>
          <a:xfrm>
            <a:off x="1043608" y="404664"/>
            <a:ext cx="2926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GRACIAS </a:t>
            </a:r>
            <a:endParaRPr lang="es-E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40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1141</TotalTime>
  <Words>3041</Words>
  <Application>Microsoft Office PowerPoint</Application>
  <PresentationFormat>Presentación en pantalla (4:3)</PresentationFormat>
  <Paragraphs>510</Paragraphs>
  <Slides>50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50</vt:i4>
      </vt:variant>
    </vt:vector>
  </HeadingPairs>
  <TitlesOfParts>
    <vt:vector size="70" baseType="lpstr">
      <vt:lpstr>Aharoni</vt:lpstr>
      <vt:lpstr>Arial</vt:lpstr>
      <vt:lpstr>Arial Black</vt:lpstr>
      <vt:lpstr>Brush Script MT</vt:lpstr>
      <vt:lpstr>Calibri</vt:lpstr>
      <vt:lpstr>Garamond</vt:lpstr>
      <vt:lpstr>Myriad-Bold</vt:lpstr>
      <vt:lpstr>Myriad-Roman</vt:lpstr>
      <vt:lpstr>Rage Italic</vt:lpstr>
      <vt:lpstr>Symbol</vt:lpstr>
      <vt:lpstr>Tahoma</vt:lpstr>
      <vt:lpstr>Times New Roman</vt:lpstr>
      <vt:lpstr>Verdana</vt:lpstr>
      <vt:lpstr>Webdings</vt:lpstr>
      <vt:lpstr>Wingdings</vt:lpstr>
      <vt:lpstr>Wingdings 2</vt:lpstr>
      <vt:lpstr>Wingdings 3</vt:lpstr>
      <vt:lpstr>Chincheta</vt:lpstr>
      <vt:lpstr>Diapositiva</vt:lpstr>
      <vt:lpstr>Imagen</vt:lpstr>
      <vt:lpstr>STORCHS 2018</vt:lpstr>
      <vt:lpstr>Presentación de PowerPoint</vt:lpstr>
      <vt:lpstr>Presentación de PowerPoint</vt:lpstr>
      <vt:lpstr>Presentación de PowerPoint</vt:lpstr>
      <vt:lpstr> Que signos nos hace sospechar?</vt:lpstr>
      <vt:lpstr>Toxoplasmosis</vt:lpstr>
      <vt:lpstr>Toxoplasmosis aguda durante el embarazo</vt:lpstr>
      <vt:lpstr>Toxoplasmosis y Embarazo</vt:lpstr>
      <vt:lpstr>Serología para Toxoplasmosis Interpretación en la embarazada</vt:lpstr>
      <vt:lpstr>Presentación de PowerPoint</vt:lpstr>
      <vt:lpstr>Presentación de PowerPoint</vt:lpstr>
      <vt:lpstr>Presentación de PowerPoint</vt:lpstr>
      <vt:lpstr>Compromiso ocular</vt:lpstr>
      <vt:lpstr>Presentación de PowerPoint</vt:lpstr>
      <vt:lpstr>Presentación de PowerPoint</vt:lpstr>
      <vt:lpstr>Recomendaciones para las pacientes seronegativas embarazadas</vt:lpstr>
      <vt:lpstr>Presentación de PowerPoint</vt:lpstr>
      <vt:lpstr>Sífilis en el embarazo Diagnóstico, tratamiento y seguimiento</vt:lpstr>
      <vt:lpstr>Sífilis congénita Evaluación y tratamiento de RN expuestos</vt:lpstr>
      <vt:lpstr>Presentación de PowerPoint</vt:lpstr>
      <vt:lpstr>Sífilis congénita: Signos tempranos</vt:lpstr>
      <vt:lpstr>Sífilis congénita: Manifestaciones tardías</vt:lpstr>
      <vt:lpstr>Sífilis congénita: Prevención y control</vt:lpstr>
      <vt:lpstr>Chagas Congénito: Diagnóstico</vt:lpstr>
      <vt:lpstr>Evaluación del niño hijo de madre con Chagas crónico</vt:lpstr>
      <vt:lpstr>CHAGAS CONGENITO</vt:lpstr>
      <vt:lpstr>Chagas Congénito:  Tratamiento</vt:lpstr>
      <vt:lpstr>Chagas Congénito: Prevención</vt:lpstr>
      <vt:lpstr>ZIKA</vt:lpstr>
      <vt:lpstr>ZIKA</vt:lpstr>
      <vt:lpstr>ZIKA</vt:lpstr>
      <vt:lpstr>ZIKA</vt:lpstr>
      <vt:lpstr>ZIKA</vt:lpstr>
      <vt:lpstr>ZIKA EN EL EMBARAZO</vt:lpstr>
      <vt:lpstr>SÍND. DE INF.CONGÉNITA POR EL VIRUS ZIKA</vt:lpstr>
      <vt:lpstr> Figura 1: Indicaciones para el diagnóstico según día de inicio de síntomas Fuente:OPS- OMS. Guía para la vigilancia de la enfermedad por el virus Zika y sus complicaciones. 2016.</vt:lpstr>
      <vt:lpstr>Sindrome de Rubeóla Congénito (SRC)</vt:lpstr>
      <vt:lpstr>RUBEOLA CONGENITA</vt:lpstr>
      <vt:lpstr>Sindrome de Rubeóla Congénito (SRC)</vt:lpstr>
      <vt:lpstr>Rubéola y Embarazo: Riesgo fetal</vt:lpstr>
      <vt:lpstr>Diagnóstico</vt:lpstr>
      <vt:lpstr>Herpes simplex neonatal: Generalidades</vt:lpstr>
      <vt:lpstr>Herpes Neonatal Tratamiento</vt:lpstr>
      <vt:lpstr>CMV congénito</vt:lpstr>
      <vt:lpstr>CMV congénito</vt:lpstr>
      <vt:lpstr>CMV Secuelas neurológicas</vt:lpstr>
      <vt:lpstr>CMV congénito: Diagnóstico del RN</vt:lpstr>
      <vt:lpstr>CMV: Sordera</vt:lpstr>
      <vt:lpstr>CMV infección 1ria Diagnóstico en la embarazada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STORCHS 2015</dc:title>
  <dc:creator>Atila</dc:creator>
  <cp:lastModifiedBy>Full name</cp:lastModifiedBy>
  <cp:revision>300</cp:revision>
  <dcterms:created xsi:type="dcterms:W3CDTF">2015-06-16T00:36:40Z</dcterms:created>
  <dcterms:modified xsi:type="dcterms:W3CDTF">2019-05-22T01:16:23Z</dcterms:modified>
</cp:coreProperties>
</file>