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256" r:id="rId2"/>
    <p:sldId id="455" r:id="rId3"/>
    <p:sldId id="370" r:id="rId4"/>
    <p:sldId id="372" r:id="rId5"/>
    <p:sldId id="374" r:id="rId6"/>
    <p:sldId id="488" r:id="rId7"/>
    <p:sldId id="490" r:id="rId8"/>
    <p:sldId id="376" r:id="rId9"/>
    <p:sldId id="489" r:id="rId10"/>
    <p:sldId id="413" r:id="rId11"/>
    <p:sldId id="378" r:id="rId12"/>
    <p:sldId id="533" r:id="rId13"/>
    <p:sldId id="534" r:id="rId14"/>
    <p:sldId id="380" r:id="rId15"/>
    <p:sldId id="388" r:id="rId16"/>
    <p:sldId id="517" r:id="rId17"/>
    <p:sldId id="491" r:id="rId18"/>
    <p:sldId id="518" r:id="rId19"/>
    <p:sldId id="519" r:id="rId20"/>
    <p:sldId id="525" r:id="rId21"/>
    <p:sldId id="522" r:id="rId22"/>
    <p:sldId id="520" r:id="rId23"/>
    <p:sldId id="521" r:id="rId24"/>
    <p:sldId id="523" r:id="rId25"/>
    <p:sldId id="524" r:id="rId26"/>
    <p:sldId id="526" r:id="rId27"/>
    <p:sldId id="527" r:id="rId28"/>
    <p:sldId id="528" r:id="rId29"/>
    <p:sldId id="529" r:id="rId30"/>
    <p:sldId id="412" r:id="rId31"/>
    <p:sldId id="416" r:id="rId32"/>
    <p:sldId id="417" r:id="rId33"/>
    <p:sldId id="456" r:id="rId34"/>
    <p:sldId id="531" r:id="rId35"/>
    <p:sldId id="459" r:id="rId36"/>
    <p:sldId id="461" r:id="rId37"/>
    <p:sldId id="467" r:id="rId38"/>
    <p:sldId id="532" r:id="rId39"/>
    <p:sldId id="419" r:id="rId40"/>
    <p:sldId id="423" r:id="rId41"/>
  </p:sldIdLst>
  <p:sldSz cx="12192000" cy="6858000"/>
  <p:notesSz cx="6889750" cy="10021888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411" autoAdjust="0"/>
  </p:normalViewPr>
  <p:slideViewPr>
    <p:cSldViewPr snapToGrid="0" showGuides="1">
      <p:cViewPr varScale="1">
        <p:scale>
          <a:sx n="85" d="100"/>
          <a:sy n="85" d="100"/>
        </p:scale>
        <p:origin x="590" y="62"/>
      </p:cViewPr>
      <p:guideLst>
        <p:guide orient="horz" pos="2183"/>
        <p:guide pos="3795"/>
      </p:guideLst>
    </p:cSldViewPr>
  </p:slideViewPr>
  <p:outlineViewPr>
    <p:cViewPr>
      <p:scale>
        <a:sx n="33" d="100"/>
        <a:sy n="33" d="100"/>
      </p:scale>
      <p:origin x="0" y="-8741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911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33746B-A94B-449A-B1A8-280BB678DAC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40E118DF-7B4D-4387-A7A9-F7A9E75830F6}">
      <dgm:prSet phldrT="[Texto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s-AR" sz="2400" b="1" dirty="0" smtClean="0">
              <a:solidFill>
                <a:schemeClr val="tx1"/>
              </a:solidFill>
              <a:latin typeface="Arial Narrow" panose="020B0606020202030204" pitchFamily="34" charset="0"/>
            </a:rPr>
            <a:t>Los objetivos son relacionar:</a:t>
          </a:r>
          <a:endParaRPr lang="es-AR" sz="2400" b="1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AE5AF488-3713-4188-AAEE-20DB340B31D5}" type="parTrans" cxnId="{6DC7F9D4-9A99-47D4-B7FC-873E80BCE37F}">
      <dgm:prSet/>
      <dgm:spPr/>
      <dgm:t>
        <a:bodyPr/>
        <a:lstStyle/>
        <a:p>
          <a:endParaRPr lang="es-AR" sz="1600">
            <a:latin typeface="Arial Narrow" panose="020B0606020202030204" pitchFamily="34" charset="0"/>
          </a:endParaRPr>
        </a:p>
      </dgm:t>
    </dgm:pt>
    <dgm:pt modelId="{2BAD61AD-CB97-4B79-8715-F47858CC765C}" type="sibTrans" cxnId="{6DC7F9D4-9A99-47D4-B7FC-873E80BCE37F}">
      <dgm:prSet/>
      <dgm:spPr/>
      <dgm:t>
        <a:bodyPr/>
        <a:lstStyle/>
        <a:p>
          <a:endParaRPr lang="es-AR" sz="1600">
            <a:latin typeface="Arial Narrow" panose="020B0606020202030204" pitchFamily="34" charset="0"/>
          </a:endParaRPr>
        </a:p>
      </dgm:t>
    </dgm:pt>
    <dgm:pt modelId="{D87852D5-0C1A-4BB9-B727-9495A880C220}">
      <dgm:prSet phldrT="[Texto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s-AR" sz="2400" b="1" dirty="0" smtClean="0">
              <a:solidFill>
                <a:schemeClr val="tx1"/>
              </a:solidFill>
              <a:latin typeface="Arial Narrow" panose="020B0606020202030204" pitchFamily="34" charset="0"/>
            </a:rPr>
            <a:t>El paciente y las forma de presentaciones clínicas</a:t>
          </a:r>
          <a:endParaRPr lang="es-AR" sz="2400" b="1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D82E29CC-3BCB-44B2-B76B-4661740F9004}" type="parTrans" cxnId="{C83D7E20-2D88-4EE0-B386-C3FDDAF71A32}">
      <dgm:prSet/>
      <dgm:spPr/>
      <dgm:t>
        <a:bodyPr/>
        <a:lstStyle/>
        <a:p>
          <a:endParaRPr lang="es-AR" sz="1600">
            <a:latin typeface="Arial Narrow" panose="020B0606020202030204" pitchFamily="34" charset="0"/>
          </a:endParaRPr>
        </a:p>
      </dgm:t>
    </dgm:pt>
    <dgm:pt modelId="{4471EADA-71B2-4CD3-9566-6F5935C22443}" type="sibTrans" cxnId="{C83D7E20-2D88-4EE0-B386-C3FDDAF71A32}">
      <dgm:prSet/>
      <dgm:spPr/>
      <dgm:t>
        <a:bodyPr/>
        <a:lstStyle/>
        <a:p>
          <a:endParaRPr lang="es-AR" sz="1600">
            <a:latin typeface="Arial Narrow" panose="020B0606020202030204" pitchFamily="34" charset="0"/>
          </a:endParaRPr>
        </a:p>
      </dgm:t>
    </dgm:pt>
    <dgm:pt modelId="{2D74D6D0-0F88-42D0-B282-3B085D4F04B2}">
      <dgm:prSet phldrT="[Texto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pPr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dirty="0" smtClean="0">
              <a:solidFill>
                <a:schemeClr val="tx1"/>
              </a:solidFill>
              <a:latin typeface="Arial Narrow" panose="020B0606020202030204" pitchFamily="34" charset="0"/>
            </a:rPr>
            <a:t>Fisiopatogenia de la enfermedad</a:t>
          </a:r>
          <a:endParaRPr lang="es-AR" sz="2400" dirty="0">
            <a:latin typeface="Arial Narrow" panose="020B0606020202030204" pitchFamily="34" charset="0"/>
          </a:endParaRPr>
        </a:p>
      </dgm:t>
    </dgm:pt>
    <dgm:pt modelId="{EDAC63F7-23EB-4437-AC91-E69AA90911C1}" type="parTrans" cxnId="{8C9D0A90-7588-4E41-A9E5-C44B36149AB2}">
      <dgm:prSet/>
      <dgm:spPr/>
      <dgm:t>
        <a:bodyPr/>
        <a:lstStyle/>
        <a:p>
          <a:endParaRPr lang="es-AR" sz="1600">
            <a:latin typeface="Arial Narrow" panose="020B0606020202030204" pitchFamily="34" charset="0"/>
          </a:endParaRPr>
        </a:p>
      </dgm:t>
    </dgm:pt>
    <dgm:pt modelId="{C687673D-E1B1-444E-AAB8-E7C9F3110020}" type="sibTrans" cxnId="{8C9D0A90-7588-4E41-A9E5-C44B36149AB2}">
      <dgm:prSet/>
      <dgm:spPr/>
      <dgm:t>
        <a:bodyPr/>
        <a:lstStyle/>
        <a:p>
          <a:endParaRPr lang="es-AR" sz="1600">
            <a:latin typeface="Arial Narrow" panose="020B0606020202030204" pitchFamily="34" charset="0"/>
          </a:endParaRPr>
        </a:p>
      </dgm:t>
    </dgm:pt>
    <dgm:pt modelId="{6B383D7C-0651-40AE-9C98-18BE45B9907E}" type="pres">
      <dgm:prSet presAssocID="{F933746B-A94B-449A-B1A8-280BB678DAC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630BAA1B-FE36-428D-8265-295052263595}" type="pres">
      <dgm:prSet presAssocID="{40E118DF-7B4D-4387-A7A9-F7A9E75830F6}" presName="parentLin" presStyleCnt="0"/>
      <dgm:spPr/>
    </dgm:pt>
    <dgm:pt modelId="{685A9630-778A-4AE4-8624-26F37C30FC28}" type="pres">
      <dgm:prSet presAssocID="{40E118DF-7B4D-4387-A7A9-F7A9E75830F6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C9D3E860-BCEF-480E-A22E-119FB34BAD58}" type="pres">
      <dgm:prSet presAssocID="{40E118DF-7B4D-4387-A7A9-F7A9E75830F6}" presName="parentText" presStyleLbl="node1" presStyleIdx="0" presStyleCnt="3" custLinFactNeighborX="-3000" custLinFactNeighborY="-2222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CDF0CD4-A3C3-4F7A-91EF-42ABD5034B8A}" type="pres">
      <dgm:prSet presAssocID="{40E118DF-7B4D-4387-A7A9-F7A9E75830F6}" presName="negativeSpace" presStyleCnt="0"/>
      <dgm:spPr/>
    </dgm:pt>
    <dgm:pt modelId="{12D09066-E3D6-42B1-9F30-0B5D95B302D2}" type="pres">
      <dgm:prSet presAssocID="{40E118DF-7B4D-4387-A7A9-F7A9E75830F6}" presName="childText" presStyleLbl="conFgAcc1" presStyleIdx="0" presStyleCnt="3" custLinFactNeighborX="246" custLinFactNeighborY="12297">
        <dgm:presLayoutVars>
          <dgm:bulletEnabled val="1"/>
        </dgm:presLayoutVars>
      </dgm:prSet>
      <dgm:spPr/>
    </dgm:pt>
    <dgm:pt modelId="{C2D7B65E-0810-428F-8FFF-D8AD983C65E1}" type="pres">
      <dgm:prSet presAssocID="{2BAD61AD-CB97-4B79-8715-F47858CC765C}" presName="spaceBetweenRectangles" presStyleCnt="0"/>
      <dgm:spPr/>
    </dgm:pt>
    <dgm:pt modelId="{889AEBDB-ACD4-4132-8D03-7683278414BE}" type="pres">
      <dgm:prSet presAssocID="{D87852D5-0C1A-4BB9-B727-9495A880C220}" presName="parentLin" presStyleCnt="0"/>
      <dgm:spPr/>
    </dgm:pt>
    <dgm:pt modelId="{E63B3A55-8404-4639-B49B-5EEC931771C7}" type="pres">
      <dgm:prSet presAssocID="{D87852D5-0C1A-4BB9-B727-9495A880C220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8022F7C2-F3F1-458B-A97B-8393350E722D}" type="pres">
      <dgm:prSet presAssocID="{D87852D5-0C1A-4BB9-B727-9495A880C22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DA86D80-08E9-4E92-9E97-553610EF6653}" type="pres">
      <dgm:prSet presAssocID="{D87852D5-0C1A-4BB9-B727-9495A880C220}" presName="negativeSpace" presStyleCnt="0"/>
      <dgm:spPr/>
    </dgm:pt>
    <dgm:pt modelId="{C85260DC-676F-4DC6-88C6-6687B1F3386D}" type="pres">
      <dgm:prSet presAssocID="{D87852D5-0C1A-4BB9-B727-9495A880C220}" presName="childText" presStyleLbl="conFgAcc1" presStyleIdx="1" presStyleCnt="3">
        <dgm:presLayoutVars>
          <dgm:bulletEnabled val="1"/>
        </dgm:presLayoutVars>
      </dgm:prSet>
      <dgm:spPr/>
    </dgm:pt>
    <dgm:pt modelId="{0C5F6403-30F3-4C13-8828-AF8E4C323F79}" type="pres">
      <dgm:prSet presAssocID="{4471EADA-71B2-4CD3-9566-6F5935C22443}" presName="spaceBetweenRectangles" presStyleCnt="0"/>
      <dgm:spPr/>
    </dgm:pt>
    <dgm:pt modelId="{0B64EBC9-5ED3-4D18-AF53-211EED16CA7B}" type="pres">
      <dgm:prSet presAssocID="{2D74D6D0-0F88-42D0-B282-3B085D4F04B2}" presName="parentLin" presStyleCnt="0"/>
      <dgm:spPr/>
    </dgm:pt>
    <dgm:pt modelId="{61DA5EAF-DE07-4001-B644-0BD23A555FF0}" type="pres">
      <dgm:prSet presAssocID="{2D74D6D0-0F88-42D0-B282-3B085D4F04B2}" presName="parentLeftMargin" presStyleLbl="node1" presStyleIdx="1" presStyleCnt="3"/>
      <dgm:spPr/>
      <dgm:t>
        <a:bodyPr/>
        <a:lstStyle/>
        <a:p>
          <a:endParaRPr lang="es-AR"/>
        </a:p>
      </dgm:t>
    </dgm:pt>
    <dgm:pt modelId="{DCF2AF9A-BC37-4390-854B-16BD7CA88E39}" type="pres">
      <dgm:prSet presAssocID="{2D74D6D0-0F88-42D0-B282-3B085D4F04B2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B81A91F-46CF-458B-9A50-6D5D9940246B}" type="pres">
      <dgm:prSet presAssocID="{2D74D6D0-0F88-42D0-B282-3B085D4F04B2}" presName="negativeSpace" presStyleCnt="0"/>
      <dgm:spPr/>
    </dgm:pt>
    <dgm:pt modelId="{EBD34770-3006-45EB-9824-ECD97D8EA8C0}" type="pres">
      <dgm:prSet presAssocID="{2D74D6D0-0F88-42D0-B282-3B085D4F04B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C9D0A90-7588-4E41-A9E5-C44B36149AB2}" srcId="{F933746B-A94B-449A-B1A8-280BB678DACE}" destId="{2D74D6D0-0F88-42D0-B282-3B085D4F04B2}" srcOrd="2" destOrd="0" parTransId="{EDAC63F7-23EB-4437-AC91-E69AA90911C1}" sibTransId="{C687673D-E1B1-444E-AAB8-E7C9F3110020}"/>
    <dgm:cxn modelId="{73F26E9C-6A4B-41AA-B56C-AD75C4385A04}" type="presOf" srcId="{F933746B-A94B-449A-B1A8-280BB678DACE}" destId="{6B383D7C-0651-40AE-9C98-18BE45B9907E}" srcOrd="0" destOrd="0" presId="urn:microsoft.com/office/officeart/2005/8/layout/list1"/>
    <dgm:cxn modelId="{C83D7E20-2D88-4EE0-B386-C3FDDAF71A32}" srcId="{F933746B-A94B-449A-B1A8-280BB678DACE}" destId="{D87852D5-0C1A-4BB9-B727-9495A880C220}" srcOrd="1" destOrd="0" parTransId="{D82E29CC-3BCB-44B2-B76B-4661740F9004}" sibTransId="{4471EADA-71B2-4CD3-9566-6F5935C22443}"/>
    <dgm:cxn modelId="{6DC7F9D4-9A99-47D4-B7FC-873E80BCE37F}" srcId="{F933746B-A94B-449A-B1A8-280BB678DACE}" destId="{40E118DF-7B4D-4387-A7A9-F7A9E75830F6}" srcOrd="0" destOrd="0" parTransId="{AE5AF488-3713-4188-AAEE-20DB340B31D5}" sibTransId="{2BAD61AD-CB97-4B79-8715-F47858CC765C}"/>
    <dgm:cxn modelId="{CC9C8FEA-7516-44A8-BC86-E29FBC9A704E}" type="presOf" srcId="{40E118DF-7B4D-4387-A7A9-F7A9E75830F6}" destId="{C9D3E860-BCEF-480E-A22E-119FB34BAD58}" srcOrd="1" destOrd="0" presId="urn:microsoft.com/office/officeart/2005/8/layout/list1"/>
    <dgm:cxn modelId="{BB75AC40-7CBD-47F2-9329-7477FE4410F5}" type="presOf" srcId="{D87852D5-0C1A-4BB9-B727-9495A880C220}" destId="{8022F7C2-F3F1-458B-A97B-8393350E722D}" srcOrd="1" destOrd="0" presId="urn:microsoft.com/office/officeart/2005/8/layout/list1"/>
    <dgm:cxn modelId="{31F3594A-0927-4FA7-A1AC-D2639EB02E30}" type="presOf" srcId="{2D74D6D0-0F88-42D0-B282-3B085D4F04B2}" destId="{61DA5EAF-DE07-4001-B644-0BD23A555FF0}" srcOrd="0" destOrd="0" presId="urn:microsoft.com/office/officeart/2005/8/layout/list1"/>
    <dgm:cxn modelId="{0EF86DFC-BD19-4DD6-84A8-1CDAA38755DE}" type="presOf" srcId="{D87852D5-0C1A-4BB9-B727-9495A880C220}" destId="{E63B3A55-8404-4639-B49B-5EEC931771C7}" srcOrd="0" destOrd="0" presId="urn:microsoft.com/office/officeart/2005/8/layout/list1"/>
    <dgm:cxn modelId="{8FD54E14-3B8D-4439-B73E-335762343BFF}" type="presOf" srcId="{40E118DF-7B4D-4387-A7A9-F7A9E75830F6}" destId="{685A9630-778A-4AE4-8624-26F37C30FC28}" srcOrd="0" destOrd="0" presId="urn:microsoft.com/office/officeart/2005/8/layout/list1"/>
    <dgm:cxn modelId="{C7D34F36-A63C-4A36-BC9E-73C5E138B93B}" type="presOf" srcId="{2D74D6D0-0F88-42D0-B282-3B085D4F04B2}" destId="{DCF2AF9A-BC37-4390-854B-16BD7CA88E39}" srcOrd="1" destOrd="0" presId="urn:microsoft.com/office/officeart/2005/8/layout/list1"/>
    <dgm:cxn modelId="{2AB46BC6-6412-4967-A4EC-6B9EB0929316}" type="presParOf" srcId="{6B383D7C-0651-40AE-9C98-18BE45B9907E}" destId="{630BAA1B-FE36-428D-8265-295052263595}" srcOrd="0" destOrd="0" presId="urn:microsoft.com/office/officeart/2005/8/layout/list1"/>
    <dgm:cxn modelId="{D308C48F-3621-4CF7-8A15-2E61DF90273B}" type="presParOf" srcId="{630BAA1B-FE36-428D-8265-295052263595}" destId="{685A9630-778A-4AE4-8624-26F37C30FC28}" srcOrd="0" destOrd="0" presId="urn:microsoft.com/office/officeart/2005/8/layout/list1"/>
    <dgm:cxn modelId="{9C1AF0C1-3A62-48A3-91DB-BCBF1126C64E}" type="presParOf" srcId="{630BAA1B-FE36-428D-8265-295052263595}" destId="{C9D3E860-BCEF-480E-A22E-119FB34BAD58}" srcOrd="1" destOrd="0" presId="urn:microsoft.com/office/officeart/2005/8/layout/list1"/>
    <dgm:cxn modelId="{135DE46D-E307-4203-A4B3-D885AE947409}" type="presParOf" srcId="{6B383D7C-0651-40AE-9C98-18BE45B9907E}" destId="{1CDF0CD4-A3C3-4F7A-91EF-42ABD5034B8A}" srcOrd="1" destOrd="0" presId="urn:microsoft.com/office/officeart/2005/8/layout/list1"/>
    <dgm:cxn modelId="{CB3E0EE3-E31D-4565-BDF9-71876F9392C5}" type="presParOf" srcId="{6B383D7C-0651-40AE-9C98-18BE45B9907E}" destId="{12D09066-E3D6-42B1-9F30-0B5D95B302D2}" srcOrd="2" destOrd="0" presId="urn:microsoft.com/office/officeart/2005/8/layout/list1"/>
    <dgm:cxn modelId="{2AFE9AC4-7B89-4B3F-B23A-ABFA450EDB0F}" type="presParOf" srcId="{6B383D7C-0651-40AE-9C98-18BE45B9907E}" destId="{C2D7B65E-0810-428F-8FFF-D8AD983C65E1}" srcOrd="3" destOrd="0" presId="urn:microsoft.com/office/officeart/2005/8/layout/list1"/>
    <dgm:cxn modelId="{B1B0C1C7-57F4-44E3-A959-FF5F49BF6EC8}" type="presParOf" srcId="{6B383D7C-0651-40AE-9C98-18BE45B9907E}" destId="{889AEBDB-ACD4-4132-8D03-7683278414BE}" srcOrd="4" destOrd="0" presId="urn:microsoft.com/office/officeart/2005/8/layout/list1"/>
    <dgm:cxn modelId="{C8C036DE-8FD4-4747-B5B6-F85D5827F95C}" type="presParOf" srcId="{889AEBDB-ACD4-4132-8D03-7683278414BE}" destId="{E63B3A55-8404-4639-B49B-5EEC931771C7}" srcOrd="0" destOrd="0" presId="urn:microsoft.com/office/officeart/2005/8/layout/list1"/>
    <dgm:cxn modelId="{3BE7D6A5-261D-4C6E-B7BA-4E24FF6DE48A}" type="presParOf" srcId="{889AEBDB-ACD4-4132-8D03-7683278414BE}" destId="{8022F7C2-F3F1-458B-A97B-8393350E722D}" srcOrd="1" destOrd="0" presId="urn:microsoft.com/office/officeart/2005/8/layout/list1"/>
    <dgm:cxn modelId="{86696AF6-F59C-4088-BDF6-85D0CE3E3E16}" type="presParOf" srcId="{6B383D7C-0651-40AE-9C98-18BE45B9907E}" destId="{FDA86D80-08E9-4E92-9E97-553610EF6653}" srcOrd="5" destOrd="0" presId="urn:microsoft.com/office/officeart/2005/8/layout/list1"/>
    <dgm:cxn modelId="{4BBF7D5F-DCBA-41C6-B442-486B8B5974E5}" type="presParOf" srcId="{6B383D7C-0651-40AE-9C98-18BE45B9907E}" destId="{C85260DC-676F-4DC6-88C6-6687B1F3386D}" srcOrd="6" destOrd="0" presId="urn:microsoft.com/office/officeart/2005/8/layout/list1"/>
    <dgm:cxn modelId="{74F44907-D12B-4A2F-AB4E-0AE6A6E46E87}" type="presParOf" srcId="{6B383D7C-0651-40AE-9C98-18BE45B9907E}" destId="{0C5F6403-30F3-4C13-8828-AF8E4C323F79}" srcOrd="7" destOrd="0" presId="urn:microsoft.com/office/officeart/2005/8/layout/list1"/>
    <dgm:cxn modelId="{2315E2F8-36B8-42DC-B71B-C1890D57B01A}" type="presParOf" srcId="{6B383D7C-0651-40AE-9C98-18BE45B9907E}" destId="{0B64EBC9-5ED3-4D18-AF53-211EED16CA7B}" srcOrd="8" destOrd="0" presId="urn:microsoft.com/office/officeart/2005/8/layout/list1"/>
    <dgm:cxn modelId="{F2385FEF-29E3-4108-A83E-163B85E96BCD}" type="presParOf" srcId="{0B64EBC9-5ED3-4D18-AF53-211EED16CA7B}" destId="{61DA5EAF-DE07-4001-B644-0BD23A555FF0}" srcOrd="0" destOrd="0" presId="urn:microsoft.com/office/officeart/2005/8/layout/list1"/>
    <dgm:cxn modelId="{C75AC4BA-481B-40A2-ABCE-776FE79A950B}" type="presParOf" srcId="{0B64EBC9-5ED3-4D18-AF53-211EED16CA7B}" destId="{DCF2AF9A-BC37-4390-854B-16BD7CA88E39}" srcOrd="1" destOrd="0" presId="urn:microsoft.com/office/officeart/2005/8/layout/list1"/>
    <dgm:cxn modelId="{CAE36221-7CB7-4B0D-AD0A-F15F4299255F}" type="presParOf" srcId="{6B383D7C-0651-40AE-9C98-18BE45B9907E}" destId="{5B81A91F-46CF-458B-9A50-6D5D9940246B}" srcOrd="9" destOrd="0" presId="urn:microsoft.com/office/officeart/2005/8/layout/list1"/>
    <dgm:cxn modelId="{9E509AAB-F0C3-44A2-951F-751680C49981}" type="presParOf" srcId="{6B383D7C-0651-40AE-9C98-18BE45B9907E}" destId="{EBD34770-3006-45EB-9824-ECD97D8EA8C0}" srcOrd="10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38F5D4-A740-4FEA-867D-63CAD8C9EE84}" type="doc">
      <dgm:prSet loTypeId="urn:microsoft.com/office/officeart/2005/8/layout/matrix2" loCatId="matrix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s-AR"/>
        </a:p>
      </dgm:t>
    </dgm:pt>
    <dgm:pt modelId="{B5AB8318-00CB-4FFA-81FE-C4CB946B8D46}">
      <dgm:prSet/>
      <dgm:spPr/>
      <dgm:t>
        <a:bodyPr/>
        <a:lstStyle/>
        <a:p>
          <a:pPr rtl="0"/>
          <a:r>
            <a:rPr lang="es-MX" b="1" dirty="0" smtClean="0">
              <a:latin typeface="Arial Narrow" panose="020B0606020202030204" pitchFamily="34" charset="0"/>
            </a:rPr>
            <a:t>Interrogatorio  y examen físico</a:t>
          </a:r>
          <a:endParaRPr lang="es-AR" b="1" dirty="0">
            <a:latin typeface="Arial Narrow" panose="020B0606020202030204" pitchFamily="34" charset="0"/>
          </a:endParaRPr>
        </a:p>
      </dgm:t>
    </dgm:pt>
    <dgm:pt modelId="{81D08D2A-AD07-4A92-889D-7BF958B5D786}" type="parTrans" cxnId="{8C89E678-319A-4503-B0EF-D86F92D9710C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DE292BD5-A7E5-460B-B070-8A5AF04B7CFD}" type="sibTrans" cxnId="{8C89E678-319A-4503-B0EF-D86F92D9710C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F0F2B206-B273-4BF8-9EF7-EC925355A0A6}">
      <dgm:prSet/>
      <dgm:spPr/>
      <dgm:t>
        <a:bodyPr/>
        <a:lstStyle/>
        <a:p>
          <a:pPr rtl="0"/>
          <a:r>
            <a:rPr lang="es-AR" b="1" dirty="0" smtClean="0">
              <a:latin typeface="Arial Narrow" panose="020B0606020202030204" pitchFamily="34" charset="0"/>
            </a:rPr>
            <a:t>Laboratorio completo</a:t>
          </a:r>
          <a:endParaRPr lang="es-AR" b="1" dirty="0">
            <a:latin typeface="Arial Narrow" panose="020B0606020202030204" pitchFamily="34" charset="0"/>
          </a:endParaRPr>
        </a:p>
      </dgm:t>
    </dgm:pt>
    <dgm:pt modelId="{FC8507BB-72DF-4353-A4D5-CEED468D1CB8}" type="parTrans" cxnId="{9BD12A0F-D74C-4C6E-BA8C-0EB28522D75A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20DDD5AD-1CF9-416C-8C2C-3330E8AFD3F2}" type="sibTrans" cxnId="{9BD12A0F-D74C-4C6E-BA8C-0EB28522D75A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52513F54-EF6B-4148-A5D8-6D7CC7AA2B53}">
      <dgm:prSet/>
      <dgm:spPr/>
      <dgm:t>
        <a:bodyPr/>
        <a:lstStyle/>
        <a:p>
          <a:pPr rtl="0"/>
          <a:r>
            <a:rPr lang="es-AR" b="1" dirty="0" smtClean="0">
              <a:latin typeface="Arial Narrow" panose="020B0606020202030204" pitchFamily="34" charset="0"/>
            </a:rPr>
            <a:t>Microbiológico</a:t>
          </a:r>
          <a:endParaRPr lang="es-AR" b="1" dirty="0">
            <a:latin typeface="Arial Narrow" panose="020B0606020202030204" pitchFamily="34" charset="0"/>
          </a:endParaRPr>
        </a:p>
      </dgm:t>
    </dgm:pt>
    <dgm:pt modelId="{67E4ACA4-30D6-45CB-BB94-2E496600FF58}" type="parTrans" cxnId="{37A7FD13-0972-4A75-8C88-A15FB320FB9C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781BD951-1229-4217-B2E3-170DA7FB1624}" type="sibTrans" cxnId="{37A7FD13-0972-4A75-8C88-A15FB320FB9C}">
      <dgm:prSet/>
      <dgm:spPr/>
      <dgm:t>
        <a:bodyPr/>
        <a:lstStyle/>
        <a:p>
          <a:endParaRPr lang="es-AR">
            <a:latin typeface="Arial Narrow" panose="020B0606020202030204" pitchFamily="34" charset="0"/>
          </a:endParaRPr>
        </a:p>
      </dgm:t>
    </dgm:pt>
    <dgm:pt modelId="{BFC977AA-4652-48F0-99A2-343A35769F9F}">
      <dgm:prSet/>
      <dgm:spPr/>
      <dgm:t>
        <a:bodyPr/>
        <a:lstStyle/>
        <a:p>
          <a:pPr rtl="0"/>
          <a:r>
            <a:rPr lang="es-AR" b="1" dirty="0" smtClean="0">
              <a:latin typeface="Arial Narrow" panose="020B0606020202030204" pitchFamily="34" charset="0"/>
            </a:rPr>
            <a:t>Imágenes</a:t>
          </a:r>
          <a:endParaRPr lang="es-AR" b="1" dirty="0">
            <a:latin typeface="Arial Narrow" panose="020B0606020202030204" pitchFamily="34" charset="0"/>
          </a:endParaRPr>
        </a:p>
      </dgm:t>
    </dgm:pt>
    <dgm:pt modelId="{ED670895-2672-49BF-9B62-5891FFC0F9EB}" type="parTrans" cxnId="{E8C86C2D-36EE-4DC5-A33A-C67F750DC621}">
      <dgm:prSet/>
      <dgm:spPr/>
      <dgm:t>
        <a:bodyPr/>
        <a:lstStyle/>
        <a:p>
          <a:endParaRPr lang="es-AR"/>
        </a:p>
      </dgm:t>
    </dgm:pt>
    <dgm:pt modelId="{55F87256-007E-43A2-86C0-C560E64B1D44}" type="sibTrans" cxnId="{E8C86C2D-36EE-4DC5-A33A-C67F750DC621}">
      <dgm:prSet/>
      <dgm:spPr/>
      <dgm:t>
        <a:bodyPr/>
        <a:lstStyle/>
        <a:p>
          <a:endParaRPr lang="es-AR"/>
        </a:p>
      </dgm:t>
    </dgm:pt>
    <dgm:pt modelId="{B995CDA5-B4FA-4DF2-9BC1-8E84EC2EC706}" type="pres">
      <dgm:prSet presAssocID="{A338F5D4-A740-4FEA-867D-63CAD8C9EE84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F35EB912-C438-4B7F-830B-937CAE7409E2}" type="pres">
      <dgm:prSet presAssocID="{A338F5D4-A740-4FEA-867D-63CAD8C9EE84}" presName="axisShape" presStyleLbl="bgShp" presStyleIdx="0" presStyleCnt="1"/>
      <dgm:spPr/>
    </dgm:pt>
    <dgm:pt modelId="{D12F358B-0D54-496F-BF73-216FE6B60F65}" type="pres">
      <dgm:prSet presAssocID="{A338F5D4-A740-4FEA-867D-63CAD8C9EE84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224F1F0-8610-48B2-9051-A2389F9CA528}" type="pres">
      <dgm:prSet presAssocID="{A338F5D4-A740-4FEA-867D-63CAD8C9EE84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3D73594-B5A9-4B0E-8F4C-96B0C13EB3DD}" type="pres">
      <dgm:prSet presAssocID="{A338F5D4-A740-4FEA-867D-63CAD8C9EE84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BC13626-4974-443A-A4EF-B384D8B82A13}" type="pres">
      <dgm:prSet presAssocID="{A338F5D4-A740-4FEA-867D-63CAD8C9EE84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8C89E678-319A-4503-B0EF-D86F92D9710C}" srcId="{A338F5D4-A740-4FEA-867D-63CAD8C9EE84}" destId="{B5AB8318-00CB-4FFA-81FE-C4CB946B8D46}" srcOrd="0" destOrd="0" parTransId="{81D08D2A-AD07-4A92-889D-7BF958B5D786}" sibTransId="{DE292BD5-A7E5-460B-B070-8A5AF04B7CFD}"/>
    <dgm:cxn modelId="{9BD12A0F-D74C-4C6E-BA8C-0EB28522D75A}" srcId="{A338F5D4-A740-4FEA-867D-63CAD8C9EE84}" destId="{F0F2B206-B273-4BF8-9EF7-EC925355A0A6}" srcOrd="1" destOrd="0" parTransId="{FC8507BB-72DF-4353-A4D5-CEED468D1CB8}" sibTransId="{20DDD5AD-1CF9-416C-8C2C-3330E8AFD3F2}"/>
    <dgm:cxn modelId="{E8C86C2D-36EE-4DC5-A33A-C67F750DC621}" srcId="{A338F5D4-A740-4FEA-867D-63CAD8C9EE84}" destId="{BFC977AA-4652-48F0-99A2-343A35769F9F}" srcOrd="3" destOrd="0" parTransId="{ED670895-2672-49BF-9B62-5891FFC0F9EB}" sibTransId="{55F87256-007E-43A2-86C0-C560E64B1D44}"/>
    <dgm:cxn modelId="{755C62EF-CBE4-4885-B386-8083B6B73118}" type="presOf" srcId="{B5AB8318-00CB-4FFA-81FE-C4CB946B8D46}" destId="{D12F358B-0D54-496F-BF73-216FE6B60F65}" srcOrd="0" destOrd="0" presId="urn:microsoft.com/office/officeart/2005/8/layout/matrix2"/>
    <dgm:cxn modelId="{C1510AEF-A2F7-4BC3-B1B3-0AFA6A3082E8}" type="presOf" srcId="{A338F5D4-A740-4FEA-867D-63CAD8C9EE84}" destId="{B995CDA5-B4FA-4DF2-9BC1-8E84EC2EC706}" srcOrd="0" destOrd="0" presId="urn:microsoft.com/office/officeart/2005/8/layout/matrix2"/>
    <dgm:cxn modelId="{E67597CC-3544-49A1-95D0-4EFA35B12DA9}" type="presOf" srcId="{F0F2B206-B273-4BF8-9EF7-EC925355A0A6}" destId="{7224F1F0-8610-48B2-9051-A2389F9CA528}" srcOrd="0" destOrd="0" presId="urn:microsoft.com/office/officeart/2005/8/layout/matrix2"/>
    <dgm:cxn modelId="{F1F4AC52-B361-45DE-B77C-5BB7D804996E}" type="presOf" srcId="{52513F54-EF6B-4148-A5D8-6D7CC7AA2B53}" destId="{73D73594-B5A9-4B0E-8F4C-96B0C13EB3DD}" srcOrd="0" destOrd="0" presId="urn:microsoft.com/office/officeart/2005/8/layout/matrix2"/>
    <dgm:cxn modelId="{365DE3DC-466A-43CC-909F-CAB992DC7F13}" type="presOf" srcId="{BFC977AA-4652-48F0-99A2-343A35769F9F}" destId="{8BC13626-4974-443A-A4EF-B384D8B82A13}" srcOrd="0" destOrd="0" presId="urn:microsoft.com/office/officeart/2005/8/layout/matrix2"/>
    <dgm:cxn modelId="{37A7FD13-0972-4A75-8C88-A15FB320FB9C}" srcId="{A338F5D4-A740-4FEA-867D-63CAD8C9EE84}" destId="{52513F54-EF6B-4148-A5D8-6D7CC7AA2B53}" srcOrd="2" destOrd="0" parTransId="{67E4ACA4-30D6-45CB-BB94-2E496600FF58}" sibTransId="{781BD951-1229-4217-B2E3-170DA7FB1624}"/>
    <dgm:cxn modelId="{25BD06F3-412F-4DFA-838E-87AF476CD155}" type="presParOf" srcId="{B995CDA5-B4FA-4DF2-9BC1-8E84EC2EC706}" destId="{F35EB912-C438-4B7F-830B-937CAE7409E2}" srcOrd="0" destOrd="0" presId="urn:microsoft.com/office/officeart/2005/8/layout/matrix2"/>
    <dgm:cxn modelId="{1867DC17-6DCF-4AA3-9FC4-126F73276553}" type="presParOf" srcId="{B995CDA5-B4FA-4DF2-9BC1-8E84EC2EC706}" destId="{D12F358B-0D54-496F-BF73-216FE6B60F65}" srcOrd="1" destOrd="0" presId="urn:microsoft.com/office/officeart/2005/8/layout/matrix2"/>
    <dgm:cxn modelId="{823D6DE3-672A-492F-90FD-6F68FAD4AA4E}" type="presParOf" srcId="{B995CDA5-B4FA-4DF2-9BC1-8E84EC2EC706}" destId="{7224F1F0-8610-48B2-9051-A2389F9CA528}" srcOrd="2" destOrd="0" presId="urn:microsoft.com/office/officeart/2005/8/layout/matrix2"/>
    <dgm:cxn modelId="{12599E20-E161-4266-8C4D-BAFCA9813446}" type="presParOf" srcId="{B995CDA5-B4FA-4DF2-9BC1-8E84EC2EC706}" destId="{73D73594-B5A9-4B0E-8F4C-96B0C13EB3DD}" srcOrd="3" destOrd="0" presId="urn:microsoft.com/office/officeart/2005/8/layout/matrix2"/>
    <dgm:cxn modelId="{97B50266-4913-4CDA-B57A-E33EFC51986F}" type="presParOf" srcId="{B995CDA5-B4FA-4DF2-9BC1-8E84EC2EC706}" destId="{8BC13626-4974-443A-A4EF-B384D8B82A13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83121A7-71A8-4BAA-B400-C1D4D5912479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</dgm:pt>
    <dgm:pt modelId="{952BAE97-F91D-4E56-BDBB-CB8D80CCCBE7}">
      <dgm:prSet phldrT="[Texto]" custT="1"/>
      <dgm:spPr>
        <a:ln>
          <a:solidFill>
            <a:schemeClr val="tx1"/>
          </a:solidFill>
        </a:ln>
      </dgm:spPr>
      <dgm:t>
        <a:bodyPr/>
        <a:lstStyle/>
        <a:p>
          <a:r>
            <a:rPr lang="es-A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Neutrofilos                &lt; 500 mm 3  mas</a:t>
          </a:r>
        </a:p>
        <a:p>
          <a:r>
            <a:rPr lang="es-A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Fiebre &gt; 38º C</a:t>
          </a:r>
          <a:endParaRPr lang="es-AR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anose="020B0606020202030204" pitchFamily="34" charset="0"/>
          </a:endParaRPr>
        </a:p>
      </dgm:t>
    </dgm:pt>
    <dgm:pt modelId="{5D41AB50-3C2C-4959-8416-AFDDE783FF54}" type="parTrans" cxnId="{A22D5130-1B48-48DD-B753-01283C33BA70}">
      <dgm:prSet/>
      <dgm:spPr/>
      <dgm:t>
        <a:bodyPr/>
        <a:lstStyle/>
        <a:p>
          <a:endParaRPr lang="es-AR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anose="020B0606020202030204" pitchFamily="34" charset="0"/>
          </a:endParaRPr>
        </a:p>
      </dgm:t>
    </dgm:pt>
    <dgm:pt modelId="{A64F88ED-FA40-471F-8FC7-63B17B236384}" type="sibTrans" cxnId="{A22D5130-1B48-48DD-B753-01283C33BA70}">
      <dgm:prSet/>
      <dgm:spPr/>
      <dgm:t>
        <a:bodyPr/>
        <a:lstStyle/>
        <a:p>
          <a:endParaRPr lang="es-AR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anose="020B0606020202030204" pitchFamily="34" charset="0"/>
          </a:endParaRPr>
        </a:p>
      </dgm:t>
    </dgm:pt>
    <dgm:pt modelId="{FAAB8322-F8E2-4971-AEFF-EE663600499E}">
      <dgm:prSet phldrT="[Texto]" custT="1"/>
      <dgm:spPr>
        <a:ln>
          <a:solidFill>
            <a:schemeClr val="tx1"/>
          </a:solidFill>
        </a:ln>
      </dgm:spPr>
      <dgm:t>
        <a:bodyPr/>
        <a:lstStyle/>
        <a:p>
          <a:r>
            <a:rPr lang="es-A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Con o sin foco evidenciable</a:t>
          </a:r>
          <a:endParaRPr lang="es-AR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anose="020B0606020202030204" pitchFamily="34" charset="0"/>
          </a:endParaRPr>
        </a:p>
      </dgm:t>
    </dgm:pt>
    <dgm:pt modelId="{C79ED42C-FE83-4A4A-AC73-5012723396BC}" type="parTrans" cxnId="{6D0C9A4F-228E-4A69-96C0-3F1B56EA24EE}">
      <dgm:prSet/>
      <dgm:spPr/>
      <dgm:t>
        <a:bodyPr/>
        <a:lstStyle/>
        <a:p>
          <a:endParaRPr lang="es-AR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anose="020B0606020202030204" pitchFamily="34" charset="0"/>
          </a:endParaRPr>
        </a:p>
      </dgm:t>
    </dgm:pt>
    <dgm:pt modelId="{3013029E-A749-4D7D-8314-3A10956312AC}" type="sibTrans" cxnId="{6D0C9A4F-228E-4A69-96C0-3F1B56EA24EE}">
      <dgm:prSet/>
      <dgm:spPr/>
      <dgm:t>
        <a:bodyPr/>
        <a:lstStyle/>
        <a:p>
          <a:endParaRPr lang="es-AR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anose="020B0606020202030204" pitchFamily="34" charset="0"/>
          </a:endParaRPr>
        </a:p>
      </dgm:t>
    </dgm:pt>
    <dgm:pt modelId="{CCBB08B9-06B7-46A9-A46E-A1268C36733A}">
      <dgm:prSet phldrT="[Texto]" custT="1"/>
      <dgm:spPr>
        <a:ln>
          <a:solidFill>
            <a:schemeClr val="tx1"/>
          </a:solidFill>
        </a:ln>
      </dgm:spPr>
      <dgm:t>
        <a:bodyPr/>
        <a:lstStyle/>
        <a:p>
          <a:r>
            <a:rPr lang="es-A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Con o sin falla multiorgánica</a:t>
          </a:r>
          <a:endParaRPr lang="es-AR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anose="020B0606020202030204" pitchFamily="34" charset="0"/>
          </a:endParaRPr>
        </a:p>
      </dgm:t>
    </dgm:pt>
    <dgm:pt modelId="{B275EDBA-55D8-46E5-9CB8-A23F5DA59A62}" type="parTrans" cxnId="{C4C9C094-12F4-4825-9217-61E14F40286A}">
      <dgm:prSet/>
      <dgm:spPr/>
      <dgm:t>
        <a:bodyPr/>
        <a:lstStyle/>
        <a:p>
          <a:endParaRPr lang="es-AR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anose="020B0606020202030204" pitchFamily="34" charset="0"/>
          </a:endParaRPr>
        </a:p>
      </dgm:t>
    </dgm:pt>
    <dgm:pt modelId="{20ED5F71-545E-4073-8D4A-2221A775B0C0}" type="sibTrans" cxnId="{C4C9C094-12F4-4825-9217-61E14F40286A}">
      <dgm:prSet/>
      <dgm:spPr/>
      <dgm:t>
        <a:bodyPr/>
        <a:lstStyle/>
        <a:p>
          <a:endParaRPr lang="es-AR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anose="020B0606020202030204" pitchFamily="34" charset="0"/>
          </a:endParaRPr>
        </a:p>
      </dgm:t>
    </dgm:pt>
    <dgm:pt modelId="{444860F4-6255-4262-BCD5-212B70EC9E16}" type="pres">
      <dgm:prSet presAssocID="{983121A7-71A8-4BAA-B400-C1D4D5912479}" presName="CompostProcess" presStyleCnt="0">
        <dgm:presLayoutVars>
          <dgm:dir/>
          <dgm:resizeHandles val="exact"/>
        </dgm:presLayoutVars>
      </dgm:prSet>
      <dgm:spPr/>
    </dgm:pt>
    <dgm:pt modelId="{41E0ACA1-12D8-4F55-B058-0399D260CAC0}" type="pres">
      <dgm:prSet presAssocID="{983121A7-71A8-4BAA-B400-C1D4D5912479}" presName="arrow" presStyleLbl="bgShp" presStyleIdx="0" presStyleCnt="1" custLinFactNeighborX="-528" custLinFactNeighborY="4073"/>
      <dgm:spPr>
        <a:solidFill>
          <a:schemeClr val="accent1">
            <a:lumMod val="40000"/>
            <a:lumOff val="60000"/>
          </a:schemeClr>
        </a:solidFill>
      </dgm:spPr>
    </dgm:pt>
    <dgm:pt modelId="{AD2E7445-164F-44BB-98E0-B12CD68D6276}" type="pres">
      <dgm:prSet presAssocID="{983121A7-71A8-4BAA-B400-C1D4D5912479}" presName="linearProcess" presStyleCnt="0"/>
      <dgm:spPr/>
    </dgm:pt>
    <dgm:pt modelId="{1872FB2F-9BAA-4A62-A450-CE07214BE6AB}" type="pres">
      <dgm:prSet presAssocID="{952BAE97-F91D-4E56-BDBB-CB8D80CCCBE7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79D24DA-80F6-4C80-BE4C-821A06BB6DF4}" type="pres">
      <dgm:prSet presAssocID="{A64F88ED-FA40-471F-8FC7-63B17B236384}" presName="sibTrans" presStyleCnt="0"/>
      <dgm:spPr/>
    </dgm:pt>
    <dgm:pt modelId="{3C49B963-1380-48F0-AD7B-991BB86BF0A1}" type="pres">
      <dgm:prSet presAssocID="{FAAB8322-F8E2-4971-AEFF-EE663600499E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8BDCFCE-3A40-4E8C-97E0-22803471E17F}" type="pres">
      <dgm:prSet presAssocID="{3013029E-A749-4D7D-8314-3A10956312AC}" presName="sibTrans" presStyleCnt="0"/>
      <dgm:spPr/>
    </dgm:pt>
    <dgm:pt modelId="{3282A1B5-0F57-440D-90B6-DAD3EF1232EB}" type="pres">
      <dgm:prSet presAssocID="{CCBB08B9-06B7-46A9-A46E-A1268C36733A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0746B84E-5F4F-4844-8CDC-FBBFDCEE8A65}" type="presOf" srcId="{FAAB8322-F8E2-4971-AEFF-EE663600499E}" destId="{3C49B963-1380-48F0-AD7B-991BB86BF0A1}" srcOrd="0" destOrd="0" presId="urn:microsoft.com/office/officeart/2005/8/layout/hProcess9"/>
    <dgm:cxn modelId="{E66A14C0-B3AD-4298-A896-D575F7BA3DE8}" type="presOf" srcId="{CCBB08B9-06B7-46A9-A46E-A1268C36733A}" destId="{3282A1B5-0F57-440D-90B6-DAD3EF1232EB}" srcOrd="0" destOrd="0" presId="urn:microsoft.com/office/officeart/2005/8/layout/hProcess9"/>
    <dgm:cxn modelId="{A22D5130-1B48-48DD-B753-01283C33BA70}" srcId="{983121A7-71A8-4BAA-B400-C1D4D5912479}" destId="{952BAE97-F91D-4E56-BDBB-CB8D80CCCBE7}" srcOrd="0" destOrd="0" parTransId="{5D41AB50-3C2C-4959-8416-AFDDE783FF54}" sibTransId="{A64F88ED-FA40-471F-8FC7-63B17B236384}"/>
    <dgm:cxn modelId="{C4C9C094-12F4-4825-9217-61E14F40286A}" srcId="{983121A7-71A8-4BAA-B400-C1D4D5912479}" destId="{CCBB08B9-06B7-46A9-A46E-A1268C36733A}" srcOrd="2" destOrd="0" parTransId="{B275EDBA-55D8-46E5-9CB8-A23F5DA59A62}" sibTransId="{20ED5F71-545E-4073-8D4A-2221A775B0C0}"/>
    <dgm:cxn modelId="{CD6D8A5A-2952-4769-8E41-A8E71390B6D3}" type="presOf" srcId="{952BAE97-F91D-4E56-BDBB-CB8D80CCCBE7}" destId="{1872FB2F-9BAA-4A62-A450-CE07214BE6AB}" srcOrd="0" destOrd="0" presId="urn:microsoft.com/office/officeart/2005/8/layout/hProcess9"/>
    <dgm:cxn modelId="{6D0C9A4F-228E-4A69-96C0-3F1B56EA24EE}" srcId="{983121A7-71A8-4BAA-B400-C1D4D5912479}" destId="{FAAB8322-F8E2-4971-AEFF-EE663600499E}" srcOrd="1" destOrd="0" parTransId="{C79ED42C-FE83-4A4A-AC73-5012723396BC}" sibTransId="{3013029E-A749-4D7D-8314-3A10956312AC}"/>
    <dgm:cxn modelId="{223A208F-C27B-45F1-8773-15867EDAE953}" type="presOf" srcId="{983121A7-71A8-4BAA-B400-C1D4D5912479}" destId="{444860F4-6255-4262-BCD5-212B70EC9E16}" srcOrd="0" destOrd="0" presId="urn:microsoft.com/office/officeart/2005/8/layout/hProcess9"/>
    <dgm:cxn modelId="{822431A3-DEA8-43BD-ADC8-974B250955C3}" type="presParOf" srcId="{444860F4-6255-4262-BCD5-212B70EC9E16}" destId="{41E0ACA1-12D8-4F55-B058-0399D260CAC0}" srcOrd="0" destOrd="0" presId="urn:microsoft.com/office/officeart/2005/8/layout/hProcess9"/>
    <dgm:cxn modelId="{3CA54B11-FBE3-4116-BBD2-70DFFB6A1607}" type="presParOf" srcId="{444860F4-6255-4262-BCD5-212B70EC9E16}" destId="{AD2E7445-164F-44BB-98E0-B12CD68D6276}" srcOrd="1" destOrd="0" presId="urn:microsoft.com/office/officeart/2005/8/layout/hProcess9"/>
    <dgm:cxn modelId="{695B64B6-0F88-4776-88A5-4A1056B74270}" type="presParOf" srcId="{AD2E7445-164F-44BB-98E0-B12CD68D6276}" destId="{1872FB2F-9BAA-4A62-A450-CE07214BE6AB}" srcOrd="0" destOrd="0" presId="urn:microsoft.com/office/officeart/2005/8/layout/hProcess9"/>
    <dgm:cxn modelId="{E348FA1A-016E-4830-AA16-517EA68EB14D}" type="presParOf" srcId="{AD2E7445-164F-44BB-98E0-B12CD68D6276}" destId="{379D24DA-80F6-4C80-BE4C-821A06BB6DF4}" srcOrd="1" destOrd="0" presId="urn:microsoft.com/office/officeart/2005/8/layout/hProcess9"/>
    <dgm:cxn modelId="{502B25BA-D34F-44ED-A459-8230257C07D8}" type="presParOf" srcId="{AD2E7445-164F-44BB-98E0-B12CD68D6276}" destId="{3C49B963-1380-48F0-AD7B-991BB86BF0A1}" srcOrd="2" destOrd="0" presId="urn:microsoft.com/office/officeart/2005/8/layout/hProcess9"/>
    <dgm:cxn modelId="{0BBDF91A-3640-4BFB-83F1-A266F97ED2D0}" type="presParOf" srcId="{AD2E7445-164F-44BB-98E0-B12CD68D6276}" destId="{08BDCFCE-3A40-4E8C-97E0-22803471E17F}" srcOrd="3" destOrd="0" presId="urn:microsoft.com/office/officeart/2005/8/layout/hProcess9"/>
    <dgm:cxn modelId="{F106C771-B7FD-41B2-B193-1B99CB92D6F5}" type="presParOf" srcId="{AD2E7445-164F-44BB-98E0-B12CD68D6276}" destId="{3282A1B5-0F57-440D-90B6-DAD3EF1232EB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F6B031A-11FD-4607-B063-B37CCDAA6714}" type="doc">
      <dgm:prSet loTypeId="urn:microsoft.com/office/officeart/2005/8/layout/hProcess9" loCatId="process" qsTypeId="urn:microsoft.com/office/officeart/2005/8/quickstyle/simple1" qsCatId="simple" csTypeId="urn:microsoft.com/office/officeart/2005/8/colors/accent6_4" csCatId="accent6" phldr="1"/>
      <dgm:spPr/>
    </dgm:pt>
    <dgm:pt modelId="{D9858E0E-602E-4B00-BC1C-D504645C98B0}">
      <dgm:prSet phldrT="[Texto]"/>
      <dgm:spPr>
        <a:solidFill>
          <a:schemeClr val="bg2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s-AR" b="1" smtClean="0">
              <a:solidFill>
                <a:schemeClr val="tx1"/>
              </a:solidFill>
              <a:latin typeface="Arial Narrow" panose="020B0606020202030204" pitchFamily="34" charset="0"/>
            </a:rPr>
            <a:t>DEFICIT INMUNIDAD HUMORAL</a:t>
          </a:r>
          <a:endParaRPr lang="es-AR" b="1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D9F2C2E3-9226-49F6-A91D-1D1293E65548}" type="parTrans" cxnId="{0FE3DF55-693E-48E9-8905-99DDC2F9E71D}">
      <dgm:prSet/>
      <dgm:spPr/>
      <dgm:t>
        <a:bodyPr/>
        <a:lstStyle/>
        <a:p>
          <a:endParaRPr lang="es-AR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31E96C4A-CC21-4719-84C7-5CFE305AE506}" type="sibTrans" cxnId="{0FE3DF55-693E-48E9-8905-99DDC2F9E71D}">
      <dgm:prSet/>
      <dgm:spPr/>
      <dgm:t>
        <a:bodyPr/>
        <a:lstStyle/>
        <a:p>
          <a:endParaRPr lang="es-AR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E082D1C3-1217-4B0B-9DB9-1DA5E6EA8CB3}">
      <dgm:prSet phldrT="[Texto]"/>
      <dgm:spPr>
        <a:solidFill>
          <a:schemeClr val="bg2">
            <a:lumMod val="90000"/>
          </a:schemeClr>
        </a:solidFill>
        <a:ln>
          <a:solidFill>
            <a:schemeClr val="tx1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AR" b="1" dirty="0" smtClean="0">
              <a:solidFill>
                <a:schemeClr val="tx1"/>
              </a:solidFill>
              <a:latin typeface="Arial Narrow" panose="020B0606020202030204" pitchFamily="34" charset="0"/>
            </a:rPr>
            <a:t>INFECCIÓN POR CAPSULADOS </a:t>
          </a:r>
          <a:r>
            <a:rPr lang="pt-BR" i="1" dirty="0" err="1" smtClean="0">
              <a:solidFill>
                <a:schemeClr val="tx1"/>
              </a:solidFill>
              <a:latin typeface="Arial Narrow" panose="020B0606020202030204" pitchFamily="34" charset="0"/>
            </a:rPr>
            <a:t>Streptococcus</a:t>
          </a:r>
          <a:r>
            <a:rPr lang="pt-BR" i="1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pt-BR" i="1" dirty="0" err="1" smtClean="0">
              <a:solidFill>
                <a:schemeClr val="tx1"/>
              </a:solidFill>
              <a:latin typeface="Arial Narrow" panose="020B0606020202030204" pitchFamily="34" charset="0"/>
            </a:rPr>
            <a:t>pneumoniae</a:t>
          </a:r>
          <a:endParaRPr lang="pt-BR" i="1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pt-BR" i="1" dirty="0" err="1" smtClean="0">
              <a:solidFill>
                <a:schemeClr val="tx1"/>
              </a:solidFill>
              <a:latin typeface="Arial Narrow" panose="020B0606020202030204" pitchFamily="34" charset="0"/>
            </a:rPr>
            <a:t>Haemophilus</a:t>
          </a:r>
          <a:r>
            <a:rPr lang="pt-BR" i="1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pt-BR" i="1" dirty="0" err="1" smtClean="0">
              <a:solidFill>
                <a:schemeClr val="tx1"/>
              </a:solidFill>
              <a:latin typeface="Arial Narrow" panose="020B0606020202030204" pitchFamily="34" charset="0"/>
            </a:rPr>
            <a:t>influenzae</a:t>
          </a:r>
          <a:endParaRPr lang="pt-BR" i="1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pt-BR" i="1" dirty="0" err="1" smtClean="0">
              <a:solidFill>
                <a:schemeClr val="tx1"/>
              </a:solidFill>
              <a:latin typeface="Arial Narrow" panose="020B0606020202030204" pitchFamily="34" charset="0"/>
            </a:rPr>
            <a:t>Neisseria</a:t>
          </a:r>
          <a:r>
            <a:rPr lang="pt-BR" i="1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pt-BR" i="1" dirty="0" err="1" smtClean="0">
              <a:solidFill>
                <a:schemeClr val="tx1"/>
              </a:solidFill>
              <a:latin typeface="Arial Narrow" panose="020B0606020202030204" pitchFamily="34" charset="0"/>
            </a:rPr>
            <a:t>meningitidis</a:t>
          </a:r>
          <a:r>
            <a:rPr lang="pt-BR" i="1" dirty="0" smtClean="0">
              <a:latin typeface="Arial Narrow" panose="020B0606020202030204" pitchFamily="34" charset="0"/>
            </a:rPr>
            <a:t> </a:t>
          </a:r>
          <a:endParaRPr lang="es-AR" b="1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10F2AE05-7868-47A7-83DC-726671A141D6}" type="parTrans" cxnId="{A434D922-3404-42DE-B7D2-48F1C570E792}">
      <dgm:prSet/>
      <dgm:spPr/>
      <dgm:t>
        <a:bodyPr/>
        <a:lstStyle/>
        <a:p>
          <a:endParaRPr lang="es-AR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F0A345C5-9E4A-4C72-A031-9D0BDFE48AE2}" type="sibTrans" cxnId="{A434D922-3404-42DE-B7D2-48F1C570E792}">
      <dgm:prSet/>
      <dgm:spPr/>
      <dgm:t>
        <a:bodyPr/>
        <a:lstStyle/>
        <a:p>
          <a:endParaRPr lang="es-AR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13AD7DAC-8CFC-49B0-A9EA-041429B70E37}">
      <dgm:prSet phldrT="[Texto]"/>
      <dgm:spPr>
        <a:solidFill>
          <a:schemeClr val="accent6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es-AR" b="1" dirty="0" smtClean="0">
              <a:solidFill>
                <a:schemeClr val="tx1"/>
              </a:solidFill>
              <a:latin typeface="Arial Narrow" panose="020B0606020202030204" pitchFamily="34" charset="0"/>
            </a:rPr>
            <a:t>PREVENCIÓN DE INFECCIONES</a:t>
          </a:r>
        </a:p>
        <a:p>
          <a:pPr algn="l">
            <a:lnSpc>
              <a:spcPct val="90000"/>
            </a:lnSpc>
            <a:spcAft>
              <a:spcPct val="35000"/>
            </a:spcAft>
          </a:pPr>
          <a:r>
            <a:rPr lang="es-AR" b="1" dirty="0" smtClean="0">
              <a:solidFill>
                <a:schemeClr val="tx1"/>
              </a:solidFill>
              <a:latin typeface="Arial Narrow" panose="020B0606020202030204" pitchFamily="34" charset="0"/>
            </a:rPr>
            <a:t>Educación</a:t>
          </a:r>
        </a:p>
        <a:p>
          <a:pPr algn="l">
            <a:lnSpc>
              <a:spcPct val="90000"/>
            </a:lnSpc>
            <a:spcAft>
              <a:spcPct val="35000"/>
            </a:spcAft>
          </a:pPr>
          <a:r>
            <a:rPr lang="es-AR" b="1" dirty="0" smtClean="0">
              <a:solidFill>
                <a:schemeClr val="tx1"/>
              </a:solidFill>
              <a:latin typeface="Arial Narrow" panose="020B0606020202030204" pitchFamily="34" charset="0"/>
            </a:rPr>
            <a:t>Vacunas </a:t>
          </a:r>
        </a:p>
        <a:p>
          <a:pPr algn="l">
            <a:lnSpc>
              <a:spcPct val="90000"/>
            </a:lnSpc>
            <a:spcAft>
              <a:spcPct val="35000"/>
            </a:spcAft>
          </a:pPr>
          <a:r>
            <a:rPr lang="es-AR" b="1" dirty="0" smtClean="0">
              <a:solidFill>
                <a:schemeClr val="tx1"/>
              </a:solidFill>
              <a:latin typeface="Arial Narrow" panose="020B0606020202030204" pitchFamily="34" charset="0"/>
            </a:rPr>
            <a:t>Profilaxis antibiótica</a:t>
          </a:r>
          <a:endParaRPr lang="es-AR" b="1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1796C131-64A3-4E7B-9DE5-9835B2DBC9DF}" type="parTrans" cxnId="{3866B30F-4301-42D7-A0FF-B7F2CAE4DE4E}">
      <dgm:prSet/>
      <dgm:spPr/>
      <dgm:t>
        <a:bodyPr/>
        <a:lstStyle/>
        <a:p>
          <a:endParaRPr lang="es-AR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E468A2A1-42A0-49E7-88F5-C7C3CD17BB9E}" type="sibTrans" cxnId="{3866B30F-4301-42D7-A0FF-B7F2CAE4DE4E}">
      <dgm:prSet/>
      <dgm:spPr/>
      <dgm:t>
        <a:bodyPr/>
        <a:lstStyle/>
        <a:p>
          <a:endParaRPr lang="es-AR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D60D8ED5-D9F8-42C1-9A61-C2F2915A4BB5}" type="pres">
      <dgm:prSet presAssocID="{7F6B031A-11FD-4607-B063-B37CCDAA6714}" presName="CompostProcess" presStyleCnt="0">
        <dgm:presLayoutVars>
          <dgm:dir/>
          <dgm:resizeHandles val="exact"/>
        </dgm:presLayoutVars>
      </dgm:prSet>
      <dgm:spPr/>
    </dgm:pt>
    <dgm:pt modelId="{EA68CE9D-2891-4CE5-9E9A-50605A47AD81}" type="pres">
      <dgm:prSet presAssocID="{7F6B031A-11FD-4607-B063-B37CCDAA6714}" presName="arrow" presStyleLbl="bgShp" presStyleIdx="0" presStyleCnt="1"/>
      <dgm:spPr>
        <a:solidFill>
          <a:schemeClr val="accent6">
            <a:lumMod val="60000"/>
            <a:lumOff val="40000"/>
          </a:schemeClr>
        </a:solidFill>
      </dgm:spPr>
    </dgm:pt>
    <dgm:pt modelId="{01075B6D-37CB-4EFC-8773-BF05782112BC}" type="pres">
      <dgm:prSet presAssocID="{7F6B031A-11FD-4607-B063-B37CCDAA6714}" presName="linearProcess" presStyleCnt="0"/>
      <dgm:spPr/>
    </dgm:pt>
    <dgm:pt modelId="{4B6DF712-B7E6-4458-BCF2-8E93FD52E1B3}" type="pres">
      <dgm:prSet presAssocID="{D9858E0E-602E-4B00-BC1C-D504645C98B0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E7C96C9-D325-4AFC-A965-24FE1F5E5E6C}" type="pres">
      <dgm:prSet presAssocID="{31E96C4A-CC21-4719-84C7-5CFE305AE506}" presName="sibTrans" presStyleCnt="0"/>
      <dgm:spPr/>
    </dgm:pt>
    <dgm:pt modelId="{6C8AC61E-FA82-43E6-91A4-FC5EA7271B82}" type="pres">
      <dgm:prSet presAssocID="{E082D1C3-1217-4B0B-9DB9-1DA5E6EA8CB3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514E1B1-3C87-4B94-BCDD-8F838DEFD6A7}" type="pres">
      <dgm:prSet presAssocID="{F0A345C5-9E4A-4C72-A031-9D0BDFE48AE2}" presName="sibTrans" presStyleCnt="0"/>
      <dgm:spPr/>
    </dgm:pt>
    <dgm:pt modelId="{7115BC49-230E-42E2-B5BB-7543D71E4325}" type="pres">
      <dgm:prSet presAssocID="{13AD7DAC-8CFC-49B0-A9EA-041429B70E37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BA85EB17-E11E-40BD-A601-9B4D9300C965}" type="presOf" srcId="{13AD7DAC-8CFC-49B0-A9EA-041429B70E37}" destId="{7115BC49-230E-42E2-B5BB-7543D71E4325}" srcOrd="0" destOrd="0" presId="urn:microsoft.com/office/officeart/2005/8/layout/hProcess9"/>
    <dgm:cxn modelId="{3866B30F-4301-42D7-A0FF-B7F2CAE4DE4E}" srcId="{7F6B031A-11FD-4607-B063-B37CCDAA6714}" destId="{13AD7DAC-8CFC-49B0-A9EA-041429B70E37}" srcOrd="2" destOrd="0" parTransId="{1796C131-64A3-4E7B-9DE5-9835B2DBC9DF}" sibTransId="{E468A2A1-42A0-49E7-88F5-C7C3CD17BB9E}"/>
    <dgm:cxn modelId="{5638C49E-A2C6-46BF-B4AF-5AB3B3D15B31}" type="presOf" srcId="{D9858E0E-602E-4B00-BC1C-D504645C98B0}" destId="{4B6DF712-B7E6-4458-BCF2-8E93FD52E1B3}" srcOrd="0" destOrd="0" presId="urn:microsoft.com/office/officeart/2005/8/layout/hProcess9"/>
    <dgm:cxn modelId="{A39C8527-DAF3-4282-B15D-267BC736DB92}" type="presOf" srcId="{E082D1C3-1217-4B0B-9DB9-1DA5E6EA8CB3}" destId="{6C8AC61E-FA82-43E6-91A4-FC5EA7271B82}" srcOrd="0" destOrd="0" presId="urn:microsoft.com/office/officeart/2005/8/layout/hProcess9"/>
    <dgm:cxn modelId="{04A0C823-00F2-4995-B648-0FDF93E410E8}" type="presOf" srcId="{7F6B031A-11FD-4607-B063-B37CCDAA6714}" destId="{D60D8ED5-D9F8-42C1-9A61-C2F2915A4BB5}" srcOrd="0" destOrd="0" presId="urn:microsoft.com/office/officeart/2005/8/layout/hProcess9"/>
    <dgm:cxn modelId="{0FE3DF55-693E-48E9-8905-99DDC2F9E71D}" srcId="{7F6B031A-11FD-4607-B063-B37CCDAA6714}" destId="{D9858E0E-602E-4B00-BC1C-D504645C98B0}" srcOrd="0" destOrd="0" parTransId="{D9F2C2E3-9226-49F6-A91D-1D1293E65548}" sibTransId="{31E96C4A-CC21-4719-84C7-5CFE305AE506}"/>
    <dgm:cxn modelId="{A434D922-3404-42DE-B7D2-48F1C570E792}" srcId="{7F6B031A-11FD-4607-B063-B37CCDAA6714}" destId="{E082D1C3-1217-4B0B-9DB9-1DA5E6EA8CB3}" srcOrd="1" destOrd="0" parTransId="{10F2AE05-7868-47A7-83DC-726671A141D6}" sibTransId="{F0A345C5-9E4A-4C72-A031-9D0BDFE48AE2}"/>
    <dgm:cxn modelId="{D8D9FF1F-85ED-4B80-92FD-26D0918FD99C}" type="presParOf" srcId="{D60D8ED5-D9F8-42C1-9A61-C2F2915A4BB5}" destId="{EA68CE9D-2891-4CE5-9E9A-50605A47AD81}" srcOrd="0" destOrd="0" presId="urn:microsoft.com/office/officeart/2005/8/layout/hProcess9"/>
    <dgm:cxn modelId="{2AF753F1-339D-4B2A-9BBD-89CFB4C312A7}" type="presParOf" srcId="{D60D8ED5-D9F8-42C1-9A61-C2F2915A4BB5}" destId="{01075B6D-37CB-4EFC-8773-BF05782112BC}" srcOrd="1" destOrd="0" presId="urn:microsoft.com/office/officeart/2005/8/layout/hProcess9"/>
    <dgm:cxn modelId="{5EBEA6BB-876A-4A28-8D97-273EAA7D0772}" type="presParOf" srcId="{01075B6D-37CB-4EFC-8773-BF05782112BC}" destId="{4B6DF712-B7E6-4458-BCF2-8E93FD52E1B3}" srcOrd="0" destOrd="0" presId="urn:microsoft.com/office/officeart/2005/8/layout/hProcess9"/>
    <dgm:cxn modelId="{C562635E-6E43-4F33-A3BB-C1E9399D05FB}" type="presParOf" srcId="{01075B6D-37CB-4EFC-8773-BF05782112BC}" destId="{6E7C96C9-D325-4AFC-A965-24FE1F5E5E6C}" srcOrd="1" destOrd="0" presId="urn:microsoft.com/office/officeart/2005/8/layout/hProcess9"/>
    <dgm:cxn modelId="{90668989-513B-4978-800A-E0324A351F2E}" type="presParOf" srcId="{01075B6D-37CB-4EFC-8773-BF05782112BC}" destId="{6C8AC61E-FA82-43E6-91A4-FC5EA7271B82}" srcOrd="2" destOrd="0" presId="urn:microsoft.com/office/officeart/2005/8/layout/hProcess9"/>
    <dgm:cxn modelId="{30436686-128D-4785-B834-FF4114111A68}" type="presParOf" srcId="{01075B6D-37CB-4EFC-8773-BF05782112BC}" destId="{6514E1B1-3C87-4B94-BCDD-8F838DEFD6A7}" srcOrd="3" destOrd="0" presId="urn:microsoft.com/office/officeart/2005/8/layout/hProcess9"/>
    <dgm:cxn modelId="{F286EFAD-FBF7-4D15-82C3-F2BF826DB1E0}" type="presParOf" srcId="{01075B6D-37CB-4EFC-8773-BF05782112BC}" destId="{7115BC49-230E-42E2-B5BB-7543D71E4325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09066-E3D6-42B1-9F30-0B5D95B302D2}">
      <dsp:nvSpPr>
        <dsp:cNvPr id="0" name=""/>
        <dsp:cNvSpPr/>
      </dsp:nvSpPr>
      <dsp:spPr>
        <a:xfrm>
          <a:off x="0" y="470859"/>
          <a:ext cx="7291294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D3E860-BCEF-480E-A22E-119FB34BAD58}">
      <dsp:nvSpPr>
        <dsp:cNvPr id="0" name=""/>
        <dsp:cNvSpPr/>
      </dsp:nvSpPr>
      <dsp:spPr>
        <a:xfrm>
          <a:off x="353627" y="36700"/>
          <a:ext cx="5103905" cy="79704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915" tIns="0" rIns="19291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Los objetivos son relacionar:</a:t>
          </a:r>
          <a:endParaRPr lang="es-AR" sz="2400" b="1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392535" y="75608"/>
        <a:ext cx="5026089" cy="719224"/>
      </dsp:txXfrm>
    </dsp:sp>
    <dsp:sp modelId="{C85260DC-676F-4DC6-88C6-6687B1F3386D}">
      <dsp:nvSpPr>
        <dsp:cNvPr id="0" name=""/>
        <dsp:cNvSpPr/>
      </dsp:nvSpPr>
      <dsp:spPr>
        <a:xfrm>
          <a:off x="0" y="1677650"/>
          <a:ext cx="7291294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22F7C2-F3F1-458B-A97B-8393350E722D}">
      <dsp:nvSpPr>
        <dsp:cNvPr id="0" name=""/>
        <dsp:cNvSpPr/>
      </dsp:nvSpPr>
      <dsp:spPr>
        <a:xfrm>
          <a:off x="364564" y="1279130"/>
          <a:ext cx="5103905" cy="79704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915" tIns="0" rIns="19291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El paciente y las forma de presentaciones clínicas</a:t>
          </a:r>
          <a:endParaRPr lang="es-AR" sz="2400" b="1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403472" y="1318038"/>
        <a:ext cx="5026089" cy="719224"/>
      </dsp:txXfrm>
    </dsp:sp>
    <dsp:sp modelId="{EBD34770-3006-45EB-9824-ECD97D8EA8C0}">
      <dsp:nvSpPr>
        <dsp:cNvPr id="0" name=""/>
        <dsp:cNvSpPr/>
      </dsp:nvSpPr>
      <dsp:spPr>
        <a:xfrm>
          <a:off x="0" y="2902370"/>
          <a:ext cx="7291294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F2AF9A-BC37-4390-854B-16BD7CA88E39}">
      <dsp:nvSpPr>
        <dsp:cNvPr id="0" name=""/>
        <dsp:cNvSpPr/>
      </dsp:nvSpPr>
      <dsp:spPr>
        <a:xfrm>
          <a:off x="364564" y="2503850"/>
          <a:ext cx="5103905" cy="79704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915" tIns="0" rIns="192915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Fisiopatogenia de la enfermedad</a:t>
          </a:r>
          <a:endParaRPr lang="es-AR" sz="2400" kern="1200" dirty="0">
            <a:latin typeface="Arial Narrow" panose="020B0606020202030204" pitchFamily="34" charset="0"/>
          </a:endParaRPr>
        </a:p>
      </dsp:txBody>
      <dsp:txXfrm>
        <a:off x="403472" y="2542758"/>
        <a:ext cx="5026089" cy="7192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5EB912-C438-4B7F-830B-937CAE7409E2}">
      <dsp:nvSpPr>
        <dsp:cNvPr id="0" name=""/>
        <dsp:cNvSpPr/>
      </dsp:nvSpPr>
      <dsp:spPr>
        <a:xfrm>
          <a:off x="1299027" y="0"/>
          <a:ext cx="3976915" cy="3976915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2F358B-0D54-496F-BF73-216FE6B60F65}">
      <dsp:nvSpPr>
        <dsp:cNvPr id="0" name=""/>
        <dsp:cNvSpPr/>
      </dsp:nvSpPr>
      <dsp:spPr>
        <a:xfrm>
          <a:off x="1557527" y="258499"/>
          <a:ext cx="1590766" cy="159076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b="1" kern="1200" dirty="0" smtClean="0">
              <a:latin typeface="Arial Narrow" panose="020B0606020202030204" pitchFamily="34" charset="0"/>
            </a:rPr>
            <a:t>Interrogatorio  y examen físico</a:t>
          </a:r>
          <a:endParaRPr lang="es-AR" sz="1700" b="1" kern="1200" dirty="0">
            <a:latin typeface="Arial Narrow" panose="020B0606020202030204" pitchFamily="34" charset="0"/>
          </a:endParaRPr>
        </a:p>
      </dsp:txBody>
      <dsp:txXfrm>
        <a:off x="1635182" y="336154"/>
        <a:ext cx="1435456" cy="1435456"/>
      </dsp:txXfrm>
    </dsp:sp>
    <dsp:sp modelId="{7224F1F0-8610-48B2-9051-A2389F9CA528}">
      <dsp:nvSpPr>
        <dsp:cNvPr id="0" name=""/>
        <dsp:cNvSpPr/>
      </dsp:nvSpPr>
      <dsp:spPr>
        <a:xfrm>
          <a:off x="3426677" y="258499"/>
          <a:ext cx="1590766" cy="159076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700" b="1" kern="1200" dirty="0" smtClean="0">
              <a:latin typeface="Arial Narrow" panose="020B0606020202030204" pitchFamily="34" charset="0"/>
            </a:rPr>
            <a:t>Laboratorio completo</a:t>
          </a:r>
          <a:endParaRPr lang="es-AR" sz="1700" b="1" kern="1200" dirty="0">
            <a:latin typeface="Arial Narrow" panose="020B0606020202030204" pitchFamily="34" charset="0"/>
          </a:endParaRPr>
        </a:p>
      </dsp:txBody>
      <dsp:txXfrm>
        <a:off x="3504332" y="336154"/>
        <a:ext cx="1435456" cy="1435456"/>
      </dsp:txXfrm>
    </dsp:sp>
    <dsp:sp modelId="{73D73594-B5A9-4B0E-8F4C-96B0C13EB3DD}">
      <dsp:nvSpPr>
        <dsp:cNvPr id="0" name=""/>
        <dsp:cNvSpPr/>
      </dsp:nvSpPr>
      <dsp:spPr>
        <a:xfrm>
          <a:off x="1557527" y="2127649"/>
          <a:ext cx="1590766" cy="159076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700" b="1" kern="1200" dirty="0" smtClean="0">
              <a:latin typeface="Arial Narrow" panose="020B0606020202030204" pitchFamily="34" charset="0"/>
            </a:rPr>
            <a:t>Microbiológico</a:t>
          </a:r>
          <a:endParaRPr lang="es-AR" sz="1700" b="1" kern="1200" dirty="0">
            <a:latin typeface="Arial Narrow" panose="020B0606020202030204" pitchFamily="34" charset="0"/>
          </a:endParaRPr>
        </a:p>
      </dsp:txBody>
      <dsp:txXfrm>
        <a:off x="1635182" y="2205304"/>
        <a:ext cx="1435456" cy="1435456"/>
      </dsp:txXfrm>
    </dsp:sp>
    <dsp:sp modelId="{8BC13626-4974-443A-A4EF-B384D8B82A13}">
      <dsp:nvSpPr>
        <dsp:cNvPr id="0" name=""/>
        <dsp:cNvSpPr/>
      </dsp:nvSpPr>
      <dsp:spPr>
        <a:xfrm>
          <a:off x="3426677" y="2127649"/>
          <a:ext cx="1590766" cy="159076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700" b="1" kern="1200" dirty="0" smtClean="0">
              <a:latin typeface="Arial Narrow" panose="020B0606020202030204" pitchFamily="34" charset="0"/>
            </a:rPr>
            <a:t>Imágenes</a:t>
          </a:r>
          <a:endParaRPr lang="es-AR" sz="1700" b="1" kern="1200" dirty="0">
            <a:latin typeface="Arial Narrow" panose="020B0606020202030204" pitchFamily="34" charset="0"/>
          </a:endParaRPr>
        </a:p>
      </dsp:txBody>
      <dsp:txXfrm>
        <a:off x="3504332" y="2205304"/>
        <a:ext cx="1435456" cy="14354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E0ACA1-12D8-4F55-B058-0399D260CAC0}">
      <dsp:nvSpPr>
        <dsp:cNvPr id="0" name=""/>
        <dsp:cNvSpPr/>
      </dsp:nvSpPr>
      <dsp:spPr>
        <a:xfrm>
          <a:off x="475172" y="0"/>
          <a:ext cx="5728049" cy="4035972"/>
        </a:xfrm>
        <a:prstGeom prst="rightArrow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72FB2F-9BAA-4A62-A450-CE07214BE6AB}">
      <dsp:nvSpPr>
        <dsp:cNvPr id="0" name=""/>
        <dsp:cNvSpPr/>
      </dsp:nvSpPr>
      <dsp:spPr>
        <a:xfrm>
          <a:off x="0" y="1210791"/>
          <a:ext cx="2021664" cy="161438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Neutrofilos                &lt; 500 mm 3  mas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Fiebre &gt; 38º C</a:t>
          </a:r>
          <a:endParaRPr lang="es-AR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anose="020B0606020202030204" pitchFamily="34" charset="0"/>
          </a:endParaRPr>
        </a:p>
      </dsp:txBody>
      <dsp:txXfrm>
        <a:off x="78808" y="1289599"/>
        <a:ext cx="1864048" cy="1456772"/>
      </dsp:txXfrm>
    </dsp:sp>
    <dsp:sp modelId="{3C49B963-1380-48F0-AD7B-991BB86BF0A1}">
      <dsp:nvSpPr>
        <dsp:cNvPr id="0" name=""/>
        <dsp:cNvSpPr/>
      </dsp:nvSpPr>
      <dsp:spPr>
        <a:xfrm>
          <a:off x="2358608" y="1210791"/>
          <a:ext cx="2021664" cy="161438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Con o sin foco evidenciable</a:t>
          </a:r>
          <a:endParaRPr lang="es-AR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anose="020B0606020202030204" pitchFamily="34" charset="0"/>
          </a:endParaRPr>
        </a:p>
      </dsp:txBody>
      <dsp:txXfrm>
        <a:off x="2437416" y="1289599"/>
        <a:ext cx="1864048" cy="1456772"/>
      </dsp:txXfrm>
    </dsp:sp>
    <dsp:sp modelId="{3282A1B5-0F57-440D-90B6-DAD3EF1232EB}">
      <dsp:nvSpPr>
        <dsp:cNvPr id="0" name=""/>
        <dsp:cNvSpPr/>
      </dsp:nvSpPr>
      <dsp:spPr>
        <a:xfrm>
          <a:off x="4717217" y="1210791"/>
          <a:ext cx="2021664" cy="161438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Con o sin falla multiorgánica</a:t>
          </a:r>
          <a:endParaRPr lang="es-AR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anose="020B0606020202030204" pitchFamily="34" charset="0"/>
          </a:endParaRPr>
        </a:p>
      </dsp:txBody>
      <dsp:txXfrm>
        <a:off x="4796025" y="1289599"/>
        <a:ext cx="1864048" cy="14567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68CE9D-2891-4CE5-9E9A-50605A47AD81}">
      <dsp:nvSpPr>
        <dsp:cNvPr id="0" name=""/>
        <dsp:cNvSpPr/>
      </dsp:nvSpPr>
      <dsp:spPr>
        <a:xfrm>
          <a:off x="569161" y="0"/>
          <a:ext cx="6450492" cy="4065089"/>
        </a:xfrm>
        <a:prstGeom prst="rightArrow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6DF712-B7E6-4458-BCF2-8E93FD52E1B3}">
      <dsp:nvSpPr>
        <dsp:cNvPr id="0" name=""/>
        <dsp:cNvSpPr/>
      </dsp:nvSpPr>
      <dsp:spPr>
        <a:xfrm>
          <a:off x="8152" y="1219526"/>
          <a:ext cx="2442649" cy="1626035"/>
        </a:xfrm>
        <a:prstGeom prst="roundRect">
          <a:avLst/>
        </a:prstGeom>
        <a:solidFill>
          <a:schemeClr val="bg2">
            <a:lumMod val="7500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smtClean="0">
              <a:solidFill>
                <a:schemeClr val="tx1"/>
              </a:solidFill>
              <a:latin typeface="Arial Narrow" panose="020B0606020202030204" pitchFamily="34" charset="0"/>
            </a:rPr>
            <a:t>DEFICIT INMUNIDAD HUMORAL</a:t>
          </a:r>
          <a:endParaRPr lang="es-AR" sz="1600" b="1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87528" y="1298902"/>
        <a:ext cx="2283897" cy="1467283"/>
      </dsp:txXfrm>
    </dsp:sp>
    <dsp:sp modelId="{6C8AC61E-FA82-43E6-91A4-FC5EA7271B82}">
      <dsp:nvSpPr>
        <dsp:cNvPr id="0" name=""/>
        <dsp:cNvSpPr/>
      </dsp:nvSpPr>
      <dsp:spPr>
        <a:xfrm>
          <a:off x="2573082" y="1219526"/>
          <a:ext cx="2442649" cy="1626035"/>
        </a:xfrm>
        <a:prstGeom prst="roundRect">
          <a:avLst/>
        </a:prstGeom>
        <a:solidFill>
          <a:schemeClr val="bg2">
            <a:lumMod val="9000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600" b="1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INFECCIÓN POR CAPSULADOS </a:t>
          </a:r>
          <a:r>
            <a:rPr lang="pt-BR" sz="1600" i="1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Streptococcus</a:t>
          </a:r>
          <a:r>
            <a:rPr lang="pt-BR" sz="1600" i="1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pt-BR" sz="1600" i="1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pneumoniae</a:t>
          </a:r>
          <a:endParaRPr lang="pt-BR" sz="1600" i="1" kern="1200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600" i="1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Haemophilus</a:t>
          </a:r>
          <a:r>
            <a:rPr lang="pt-BR" sz="1600" i="1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pt-BR" sz="1600" i="1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influenzae</a:t>
          </a:r>
          <a:endParaRPr lang="pt-BR" sz="1600" i="1" kern="1200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600" i="1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Neisseria</a:t>
          </a:r>
          <a:r>
            <a:rPr lang="pt-BR" sz="1600" i="1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pt-BR" sz="1600" i="1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meningitidis</a:t>
          </a:r>
          <a:r>
            <a:rPr lang="pt-BR" sz="1600" i="1" kern="1200" dirty="0" smtClean="0">
              <a:latin typeface="Arial Narrow" panose="020B0606020202030204" pitchFamily="34" charset="0"/>
            </a:rPr>
            <a:t> </a:t>
          </a:r>
          <a:endParaRPr lang="es-AR" sz="1600" b="1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2652458" y="1298902"/>
        <a:ext cx="2283897" cy="1467283"/>
      </dsp:txXfrm>
    </dsp:sp>
    <dsp:sp modelId="{7115BC49-230E-42E2-B5BB-7543D71E4325}">
      <dsp:nvSpPr>
        <dsp:cNvPr id="0" name=""/>
        <dsp:cNvSpPr/>
      </dsp:nvSpPr>
      <dsp:spPr>
        <a:xfrm>
          <a:off x="5138013" y="1219526"/>
          <a:ext cx="2442649" cy="1626035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600" b="1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PREVENCIÓN DE INFECCIONES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Educación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Vacunas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Profilaxis antibiótica</a:t>
          </a:r>
          <a:endParaRPr lang="es-AR" sz="1600" b="1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5217389" y="1298902"/>
        <a:ext cx="2283897" cy="14672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1B4EA827-9A4A-4F3A-A89A-6F716BA24D37}" type="datetimeFigureOut">
              <a:rPr lang="es-AR" smtClean="0"/>
              <a:t>29/04/2019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A0AA9698-692E-405C-9F7B-C8E57D72A85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91820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A9698-692E-405C-9F7B-C8E57D72A853}" type="slidenum">
              <a:rPr lang="es-AR" smtClean="0"/>
              <a:t>38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7661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A339D-F980-4403-B959-B20B31B5E7FD}" type="datetime1">
              <a:rPr lang="es-AR" smtClean="0"/>
              <a:t>29/04/2019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‹Nº›</a:t>
            </a:fld>
            <a:endParaRPr lang="es-A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2385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4E27-80F3-4A16-A9C1-D3FB1C47953E}" type="datetime1">
              <a:rPr lang="es-AR" smtClean="0"/>
              <a:t>29/04/2019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77035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30C66-F170-4F29-A4B2-ACC309984A60}" type="datetime1">
              <a:rPr lang="es-AR" smtClean="0"/>
              <a:t>29/04/2019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‹Nº›</a:t>
            </a:fld>
            <a:endParaRPr lang="es-A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0463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16AC-A46C-4372-B90C-15F5E0A42766}" type="datetime1">
              <a:rPr lang="es-AR" smtClean="0"/>
              <a:t>29/04/2019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17921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75CE2-8B22-4E72-85CA-23D99DBBB3A1}" type="datetime1">
              <a:rPr lang="es-AR" smtClean="0"/>
              <a:t>29/04/2019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66446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5EB3C-30DB-488F-B372-E27BD8F9B2F8}" type="datetime1">
              <a:rPr lang="es-AR" smtClean="0"/>
              <a:t>29/04/2019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92085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D1C4-F02C-4E17-A221-0DD76270A37C}" type="datetime1">
              <a:rPr lang="es-AR" smtClean="0"/>
              <a:t>29/04/2019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20085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A44CCFC-5AC5-4CCF-A200-10ED24EFD81C}" type="datetime1">
              <a:rPr lang="es-AR" smtClean="0"/>
              <a:t>29/04/2019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598574C-2493-41A2-A3A6-3899C42318B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5690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6801-AB92-4B4A-8F78-5C453A659725}" type="datetime1">
              <a:rPr lang="es-AR" smtClean="0"/>
              <a:t>29/04/2019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63918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99B27-E605-4114-8118-514B76F58D5A}" type="datetime1">
              <a:rPr lang="es-AR" smtClean="0"/>
              <a:t>29/04/2019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56808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86F50-76F2-48D1-B794-3B1F4E69021D}" type="datetime1">
              <a:rPr lang="es-AR" smtClean="0"/>
              <a:t>29/04/2019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408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0C40A14-C08B-4CD9-B388-B538C1F651D4}" type="datetime1">
              <a:rPr lang="es-AR" smtClean="0"/>
              <a:t>29/04/2019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598574C-2493-41A2-A3A6-3899C42318BD}" type="slidenum">
              <a:rPr lang="es-AR" smtClean="0"/>
              <a:t>‹Nº›</a:t>
            </a:fld>
            <a:endParaRPr lang="es-A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5106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s-AR" sz="4800" b="1" dirty="0" smtClean="0">
                <a:latin typeface="Arial Narrow" panose="020B0606020202030204" pitchFamily="34" charset="0"/>
              </a:rPr>
              <a:t/>
            </a:r>
            <a:br>
              <a:rPr lang="es-AR" sz="4800" b="1" dirty="0" smtClean="0">
                <a:latin typeface="Arial Narrow" panose="020B0606020202030204" pitchFamily="34" charset="0"/>
              </a:rPr>
            </a:br>
            <a:r>
              <a:rPr lang="es-AR" sz="4800" b="1" dirty="0" smtClean="0">
                <a:latin typeface="Arial Narrow" panose="020B0606020202030204" pitchFamily="34" charset="0"/>
              </a:rPr>
              <a:t/>
            </a:r>
            <a:br>
              <a:rPr lang="es-AR" sz="4800" b="1" dirty="0" smtClean="0">
                <a:latin typeface="Arial Narrow" panose="020B0606020202030204" pitchFamily="34" charset="0"/>
              </a:rPr>
            </a:br>
            <a:r>
              <a:rPr lang="es-AR" sz="4800" b="1" dirty="0">
                <a:latin typeface="Arial Narrow" panose="020B0606020202030204" pitchFamily="34" charset="0"/>
              </a:rPr>
              <a:t/>
            </a:r>
            <a:br>
              <a:rPr lang="es-AR" sz="4800" b="1" dirty="0">
                <a:latin typeface="Arial Narrow" panose="020B0606020202030204" pitchFamily="34" charset="0"/>
              </a:rPr>
            </a:br>
            <a:r>
              <a:rPr lang="es-AR" sz="4800" b="1" dirty="0" smtClean="0">
                <a:latin typeface="Arial Narrow" panose="020B0606020202030204" pitchFamily="34" charset="0"/>
              </a:rPr>
              <a:t/>
            </a:r>
            <a:br>
              <a:rPr lang="es-AR" sz="4800" b="1" dirty="0" smtClean="0">
                <a:latin typeface="Arial Narrow" panose="020B0606020202030204" pitchFamily="34" charset="0"/>
              </a:rPr>
            </a:br>
            <a:r>
              <a:rPr lang="es-AR" sz="4800" b="1" dirty="0">
                <a:latin typeface="Arial Narrow" panose="020B0606020202030204" pitchFamily="34" charset="0"/>
              </a:rPr>
              <a:t/>
            </a:r>
            <a:br>
              <a:rPr lang="es-AR" sz="4800" b="1" dirty="0">
                <a:latin typeface="Arial Narrow" panose="020B0606020202030204" pitchFamily="34" charset="0"/>
              </a:rPr>
            </a:br>
            <a:r>
              <a:rPr lang="es-AR" sz="4800" b="1" dirty="0" smtClean="0">
                <a:latin typeface="Arial Narrow" panose="020B0606020202030204" pitchFamily="34" charset="0"/>
              </a:rPr>
              <a:t/>
            </a:r>
            <a:br>
              <a:rPr lang="es-AR" sz="4800" b="1" dirty="0" smtClean="0">
                <a:latin typeface="Arial Narrow" panose="020B0606020202030204" pitchFamily="34" charset="0"/>
              </a:rPr>
            </a:br>
            <a:r>
              <a:rPr lang="es-AR" sz="4800" b="1" dirty="0">
                <a:latin typeface="Arial Narrow" panose="020B0606020202030204" pitchFamily="34" charset="0"/>
              </a:rPr>
              <a:t/>
            </a:r>
            <a:br>
              <a:rPr lang="es-AR" sz="4800" b="1" dirty="0">
                <a:latin typeface="Arial Narrow" panose="020B0606020202030204" pitchFamily="34" charset="0"/>
              </a:rPr>
            </a:br>
            <a:r>
              <a:rPr lang="es-AR" sz="4800" b="1" dirty="0" smtClean="0">
                <a:latin typeface="Arial Narrow" panose="020B0606020202030204" pitchFamily="34" charset="0"/>
              </a:rPr>
              <a:t/>
            </a:r>
            <a:br>
              <a:rPr lang="es-AR" sz="4800" b="1" dirty="0" smtClean="0">
                <a:latin typeface="Arial Narrow" panose="020B0606020202030204" pitchFamily="34" charset="0"/>
              </a:rPr>
            </a:br>
            <a:r>
              <a:rPr lang="es-AR" sz="4800" b="1" dirty="0">
                <a:latin typeface="Arial Narrow" panose="020B0606020202030204" pitchFamily="34" charset="0"/>
              </a:rPr>
              <a:t/>
            </a:r>
            <a:br>
              <a:rPr lang="es-AR" sz="4800" b="1" dirty="0">
                <a:latin typeface="Arial Narrow" panose="020B0606020202030204" pitchFamily="34" charset="0"/>
              </a:rPr>
            </a:br>
            <a:r>
              <a:rPr lang="es-AR" sz="4800" b="1" dirty="0" smtClean="0">
                <a:latin typeface="Arial Narrow" panose="020B0606020202030204" pitchFamily="34" charset="0"/>
              </a:rPr>
              <a:t/>
            </a:r>
            <a:br>
              <a:rPr lang="es-AR" sz="4800" b="1" dirty="0" smtClean="0">
                <a:latin typeface="Arial Narrow" panose="020B0606020202030204" pitchFamily="34" charset="0"/>
              </a:rPr>
            </a:br>
            <a:r>
              <a:rPr lang="es-AR" sz="4800" b="1" dirty="0">
                <a:latin typeface="Arial Narrow" panose="020B0606020202030204" pitchFamily="34" charset="0"/>
              </a:rPr>
              <a:t/>
            </a:r>
            <a:br>
              <a:rPr lang="es-AR" sz="4800" b="1" dirty="0">
                <a:latin typeface="Arial Narrow" panose="020B0606020202030204" pitchFamily="34" charset="0"/>
              </a:rPr>
            </a:br>
            <a:r>
              <a:rPr lang="es-AR" sz="4800" b="1" dirty="0" smtClean="0">
                <a:latin typeface="Arial Narrow" panose="020B0606020202030204" pitchFamily="34" charset="0"/>
              </a:rPr>
              <a:t/>
            </a:r>
            <a:br>
              <a:rPr lang="es-AR" sz="4800" b="1" dirty="0" smtClean="0">
                <a:latin typeface="Arial Narrow" panose="020B0606020202030204" pitchFamily="34" charset="0"/>
              </a:rPr>
            </a:br>
            <a:r>
              <a:rPr lang="es-AR" sz="4800" b="1" dirty="0">
                <a:latin typeface="Arial Narrow" panose="020B0606020202030204" pitchFamily="34" charset="0"/>
              </a:rPr>
              <a:t/>
            </a:r>
            <a:br>
              <a:rPr lang="es-AR" sz="4800" b="1" dirty="0">
                <a:latin typeface="Arial Narrow" panose="020B0606020202030204" pitchFamily="34" charset="0"/>
              </a:rPr>
            </a:br>
            <a:r>
              <a:rPr lang="es-AR" sz="4800" b="1" dirty="0" smtClean="0">
                <a:latin typeface="Arial Narrow" panose="020B0606020202030204" pitchFamily="34" charset="0"/>
              </a:rPr>
              <a:t/>
            </a:r>
            <a:br>
              <a:rPr lang="es-AR" sz="4800" b="1" dirty="0" smtClean="0">
                <a:latin typeface="Arial Narrow" panose="020B0606020202030204" pitchFamily="34" charset="0"/>
              </a:rPr>
            </a:br>
            <a:r>
              <a:rPr lang="es-AR" sz="4800" b="1" dirty="0">
                <a:latin typeface="Arial Narrow" panose="020B0606020202030204" pitchFamily="34" charset="0"/>
              </a:rPr>
              <a:t/>
            </a:r>
            <a:br>
              <a:rPr lang="es-AR" sz="4800" b="1" dirty="0">
                <a:latin typeface="Arial Narrow" panose="020B0606020202030204" pitchFamily="34" charset="0"/>
              </a:rPr>
            </a:br>
            <a:r>
              <a:rPr lang="es-AR" sz="4800" b="1" dirty="0" smtClean="0">
                <a:latin typeface="Arial Narrow" panose="020B0606020202030204" pitchFamily="34" charset="0"/>
              </a:rPr>
              <a:t/>
            </a:r>
            <a:br>
              <a:rPr lang="es-AR" sz="4800" b="1" dirty="0" smtClean="0">
                <a:latin typeface="Arial Narrow" panose="020B0606020202030204" pitchFamily="34" charset="0"/>
              </a:rPr>
            </a:br>
            <a:r>
              <a:rPr lang="es-AR" sz="4800" b="1" dirty="0">
                <a:latin typeface="Arial Narrow" panose="020B0606020202030204" pitchFamily="34" charset="0"/>
              </a:rPr>
              <a:t/>
            </a:r>
            <a:br>
              <a:rPr lang="es-AR" sz="4800" b="1" dirty="0">
                <a:latin typeface="Arial Narrow" panose="020B0606020202030204" pitchFamily="34" charset="0"/>
              </a:rPr>
            </a:br>
            <a:r>
              <a:rPr lang="es-AR" sz="4800" b="1" dirty="0" smtClean="0">
                <a:latin typeface="Arial Narrow" panose="020B0606020202030204" pitchFamily="34" charset="0"/>
              </a:rPr>
              <a:t/>
            </a:r>
            <a:br>
              <a:rPr lang="es-AR" sz="4800" b="1" dirty="0" smtClean="0">
                <a:latin typeface="Arial Narrow" panose="020B0606020202030204" pitchFamily="34" charset="0"/>
              </a:rPr>
            </a:br>
            <a:r>
              <a:rPr lang="es-AR" sz="4800" b="1" dirty="0">
                <a:latin typeface="Arial Narrow" panose="020B0606020202030204" pitchFamily="34" charset="0"/>
              </a:rPr>
              <a:t/>
            </a:r>
            <a:br>
              <a:rPr lang="es-AR" sz="4800" b="1" dirty="0">
                <a:latin typeface="Arial Narrow" panose="020B0606020202030204" pitchFamily="34" charset="0"/>
              </a:rPr>
            </a:br>
            <a:r>
              <a:rPr lang="es-AR" sz="4800" b="1" dirty="0" smtClean="0">
                <a:latin typeface="Arial Narrow" panose="020B0606020202030204" pitchFamily="34" charset="0"/>
              </a:rPr>
              <a:t/>
            </a:r>
            <a:br>
              <a:rPr lang="es-AR" sz="4800" b="1" dirty="0" smtClean="0">
                <a:latin typeface="Arial Narrow" panose="020B0606020202030204" pitchFamily="34" charset="0"/>
              </a:rPr>
            </a:br>
            <a:r>
              <a:rPr lang="es-AR" sz="4800" b="1" dirty="0">
                <a:latin typeface="Arial Narrow" panose="020B0606020202030204" pitchFamily="34" charset="0"/>
              </a:rPr>
              <a:t/>
            </a:r>
            <a:br>
              <a:rPr lang="es-AR" sz="4800" b="1" dirty="0">
                <a:latin typeface="Arial Narrow" panose="020B0606020202030204" pitchFamily="34" charset="0"/>
              </a:rPr>
            </a:br>
            <a:r>
              <a:rPr lang="es-AR" sz="4800" b="1" dirty="0" smtClean="0">
                <a:latin typeface="Arial Narrow" panose="020B0606020202030204" pitchFamily="34" charset="0"/>
              </a:rPr>
              <a:t/>
            </a:r>
            <a:br>
              <a:rPr lang="es-AR" sz="4800" b="1" dirty="0" smtClean="0">
                <a:latin typeface="Arial Narrow" panose="020B0606020202030204" pitchFamily="34" charset="0"/>
              </a:rPr>
            </a:br>
            <a:r>
              <a:rPr lang="es-AR" sz="4800" b="1" dirty="0">
                <a:latin typeface="Arial Narrow" panose="020B0606020202030204" pitchFamily="34" charset="0"/>
              </a:rPr>
              <a:t/>
            </a:r>
            <a:br>
              <a:rPr lang="es-AR" sz="4800" b="1" dirty="0">
                <a:latin typeface="Arial Narrow" panose="020B0606020202030204" pitchFamily="34" charset="0"/>
              </a:rPr>
            </a:br>
            <a:r>
              <a:rPr lang="es-AR" sz="4800" b="1" dirty="0" smtClean="0">
                <a:latin typeface="Arial Narrow" panose="020B0606020202030204" pitchFamily="34" charset="0"/>
              </a:rPr>
              <a:t/>
            </a:r>
            <a:br>
              <a:rPr lang="es-AR" sz="4800" b="1" dirty="0" smtClean="0">
                <a:latin typeface="Arial Narrow" panose="020B0606020202030204" pitchFamily="34" charset="0"/>
              </a:rPr>
            </a:br>
            <a:r>
              <a:rPr lang="es-AR" sz="4800" b="1" dirty="0">
                <a:latin typeface="Arial Narrow" panose="020B0606020202030204" pitchFamily="34" charset="0"/>
              </a:rPr>
              <a:t/>
            </a:r>
            <a:br>
              <a:rPr lang="es-AR" sz="4800" b="1" dirty="0">
                <a:latin typeface="Arial Narrow" panose="020B0606020202030204" pitchFamily="34" charset="0"/>
              </a:rPr>
            </a:br>
            <a:r>
              <a:rPr lang="es-AR" sz="4800" b="1" dirty="0" smtClean="0">
                <a:latin typeface="Arial Narrow" panose="020B0606020202030204" pitchFamily="34" charset="0"/>
              </a:rPr>
              <a:t/>
            </a:r>
            <a:br>
              <a:rPr lang="es-AR" sz="4800" b="1" dirty="0" smtClean="0">
                <a:latin typeface="Arial Narrow" panose="020B0606020202030204" pitchFamily="34" charset="0"/>
              </a:rPr>
            </a:br>
            <a:r>
              <a:rPr lang="es-AR" sz="4800" b="1" dirty="0">
                <a:latin typeface="Arial Narrow" panose="020B0606020202030204" pitchFamily="34" charset="0"/>
              </a:rPr>
              <a:t/>
            </a:r>
            <a:br>
              <a:rPr lang="es-AR" sz="4800" b="1" dirty="0">
                <a:latin typeface="Arial Narrow" panose="020B0606020202030204" pitchFamily="34" charset="0"/>
              </a:rPr>
            </a:br>
            <a:r>
              <a:rPr lang="es-AR" sz="4800" b="1" dirty="0" smtClean="0">
                <a:latin typeface="Arial Narrow" panose="020B0606020202030204" pitchFamily="34" charset="0"/>
              </a:rPr>
              <a:t/>
            </a:r>
            <a:br>
              <a:rPr lang="es-AR" sz="4800" b="1" dirty="0" smtClean="0">
                <a:latin typeface="Arial Narrow" panose="020B0606020202030204" pitchFamily="34" charset="0"/>
              </a:rPr>
            </a:br>
            <a:r>
              <a:rPr lang="es-AR" sz="4800" b="1" u="sng" dirty="0" smtClean="0">
                <a:latin typeface="Arial Narrow" panose="020B0606020202030204" pitchFamily="34" charset="0"/>
              </a:rPr>
              <a:t>Seminario  3</a:t>
            </a:r>
            <a:r>
              <a:rPr lang="es-AR" sz="4800" b="1" dirty="0" smtClean="0">
                <a:latin typeface="Arial Narrow" panose="020B0606020202030204" pitchFamily="34" charset="0"/>
              </a:rPr>
              <a:t/>
            </a:r>
            <a:br>
              <a:rPr lang="es-AR" sz="4800" b="1" dirty="0" smtClean="0">
                <a:latin typeface="Arial Narrow" panose="020B0606020202030204" pitchFamily="34" charset="0"/>
              </a:rPr>
            </a:br>
            <a:r>
              <a:rPr lang="es-AR" sz="4800" b="1" dirty="0" smtClean="0">
                <a:latin typeface="Arial Narrow" panose="020B0606020202030204" pitchFamily="34" charset="0"/>
              </a:rPr>
              <a:t/>
            </a:r>
            <a:br>
              <a:rPr lang="es-AR" sz="4800" b="1" dirty="0" smtClean="0">
                <a:latin typeface="Arial Narrow" panose="020B0606020202030204" pitchFamily="34" charset="0"/>
              </a:rPr>
            </a:br>
            <a:r>
              <a:rPr lang="es-AR" sz="48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Infecciones en Huéspedes Inmucomprometidos</a:t>
            </a:r>
            <a:br>
              <a:rPr lang="es-AR" sz="48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</a:br>
            <a:r>
              <a:rPr lang="es-AR" sz="48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/>
            </a:r>
            <a:br>
              <a:rPr lang="es-AR" sz="4800" b="1" dirty="0">
                <a:solidFill>
                  <a:schemeClr val="accent2"/>
                </a:solidFill>
                <a:latin typeface="Arial Narrow" panose="020B0606020202030204" pitchFamily="34" charset="0"/>
              </a:rPr>
            </a:br>
            <a:endParaRPr lang="es-AR" sz="4800" b="1" dirty="0">
              <a:solidFill>
                <a:schemeClr val="accent2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455619"/>
            <a:ext cx="10058400" cy="184067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s-AR" b="1" cap="none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Dr. Milton Decima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s-AR" b="1" cap="none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Profesor adjunto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s-AR" b="1" cap="none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Catedra de enfermedades infecciosas </a:t>
            </a:r>
            <a:r>
              <a:rPr lang="es-AR" b="1" cap="none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UNsa</a:t>
            </a:r>
            <a:r>
              <a:rPr lang="es-AR" b="1" cap="none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2019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s-AR" b="1" cap="none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Salta capital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5160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481877853"/>
              </p:ext>
            </p:extLst>
          </p:nvPr>
        </p:nvGraphicFramePr>
        <p:xfrm>
          <a:off x="2508410" y="897253"/>
          <a:ext cx="7291294" cy="3637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lecha abajo 4"/>
          <p:cNvSpPr/>
          <p:nvPr/>
        </p:nvSpPr>
        <p:spPr>
          <a:xfrm>
            <a:off x="5270730" y="4561841"/>
            <a:ext cx="45719" cy="358588"/>
          </a:xfrm>
          <a:prstGeom prst="downArrow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Elipse 5"/>
          <p:cNvSpPr/>
          <p:nvPr/>
        </p:nvSpPr>
        <p:spPr>
          <a:xfrm>
            <a:off x="4455819" y="4949371"/>
            <a:ext cx="1698238" cy="12772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Conducta inicial</a:t>
            </a:r>
            <a:endParaRPr lang="es-AR" sz="2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3982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9D3E860-BCEF-480E-A22E-119FB34BAD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022F7C2-F3F1-458B-A97B-8393350E72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CF2AF9A-BC37-4390-854B-16BD7CA88E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2D09066-E3D6-42B1-9F30-0B5D95B302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85260DC-676F-4DC6-88C6-6687B1F338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BD34770-3006-45EB-9824-ECD97D8EA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One"/>
        </p:bldSub>
      </p:bldGraphic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90172" y="625249"/>
            <a:ext cx="10058400" cy="639762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 eaLnBrk="1" hangingPunct="1"/>
            <a:r>
              <a:rPr lang="es-ES_tradnl" altLang="es-AR" sz="36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Introducción</a:t>
            </a:r>
            <a:endParaRPr lang="es-ES_tradnl" altLang="es-AR" sz="36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785773" y="2844347"/>
            <a:ext cx="8940800" cy="2995613"/>
          </a:xfrm>
        </p:spPr>
        <p:txBody>
          <a:bodyPr>
            <a:normAutofit fontScale="92500" lnSpcReduction="10000"/>
          </a:bodyPr>
          <a:lstStyle/>
          <a:p>
            <a:pPr marL="274638" indent="-274638">
              <a:lnSpc>
                <a:spcPct val="110000"/>
              </a:lnSpc>
              <a:buClr>
                <a:schemeClr val="accent3"/>
              </a:buClr>
              <a:buFont typeface="Wingdings" panose="05000000000000000000" pitchFamily="2" charset="2"/>
              <a:buChar char="§"/>
              <a:tabLst>
                <a:tab pos="274638" algn="l"/>
              </a:tabLst>
            </a:pPr>
            <a:r>
              <a:rPr lang="es-ES_tradnl" altLang="es-AR" sz="2400" b="1" dirty="0">
                <a:solidFill>
                  <a:schemeClr val="accent3"/>
                </a:solidFill>
                <a:latin typeface="Arial Narrow" panose="020B0606020202030204" pitchFamily="34" charset="0"/>
              </a:rPr>
              <a:t>Respuesta </a:t>
            </a:r>
            <a:r>
              <a:rPr lang="es-ES_tradnl" altLang="es-AR" sz="2400" b="1" dirty="0" smtClean="0">
                <a:solidFill>
                  <a:schemeClr val="accent3"/>
                </a:solidFill>
                <a:latin typeface="Arial Narrow" panose="020B0606020202030204" pitchFamily="34" charset="0"/>
              </a:rPr>
              <a:t>inmune </a:t>
            </a:r>
            <a:r>
              <a:rPr lang="es-ES_tradnl" altLang="es-AR" sz="2400" b="1" dirty="0">
                <a:solidFill>
                  <a:schemeClr val="accent3"/>
                </a:solidFill>
                <a:latin typeface="Arial Narrow" panose="020B0606020202030204" pitchFamily="34" charset="0"/>
              </a:rPr>
              <a:t>eficaz: </a:t>
            </a:r>
            <a:r>
              <a:rPr lang="es-ES_tradnl" altLang="es-AR" sz="2400" dirty="0">
                <a:solidFill>
                  <a:schemeClr val="tx1"/>
                </a:solidFill>
                <a:latin typeface="Arial Narrow" panose="020B0606020202030204" pitchFamily="34" charset="0"/>
              </a:rPr>
              <a:t>estado de salud, huésped normal.</a:t>
            </a:r>
          </a:p>
          <a:p>
            <a:pPr marL="274638" indent="-274638">
              <a:lnSpc>
                <a:spcPct val="110000"/>
              </a:lnSpc>
              <a:buClr>
                <a:schemeClr val="accent3"/>
              </a:buClr>
              <a:buFont typeface="Wingdings" panose="05000000000000000000" pitchFamily="2" charset="2"/>
              <a:buChar char="§"/>
              <a:tabLst>
                <a:tab pos="274638" algn="l"/>
              </a:tabLst>
            </a:pPr>
            <a:r>
              <a:rPr lang="es-ES_tradnl" altLang="es-AR" sz="2400" b="1" dirty="0">
                <a:solidFill>
                  <a:schemeClr val="accent3"/>
                </a:solidFill>
                <a:latin typeface="Arial Narrow" panose="020B0606020202030204" pitchFamily="34" charset="0"/>
              </a:rPr>
              <a:t>Respuesta </a:t>
            </a:r>
            <a:r>
              <a:rPr lang="es-ES_tradnl" altLang="es-AR" sz="2400" b="1" dirty="0" smtClean="0">
                <a:solidFill>
                  <a:schemeClr val="accent3"/>
                </a:solidFill>
                <a:latin typeface="Arial Narrow" panose="020B0606020202030204" pitchFamily="34" charset="0"/>
              </a:rPr>
              <a:t>inmune </a:t>
            </a:r>
            <a:r>
              <a:rPr lang="es-ES_tradnl" altLang="es-AR" sz="2400" b="1" dirty="0">
                <a:solidFill>
                  <a:schemeClr val="accent3"/>
                </a:solidFill>
                <a:latin typeface="Arial Narrow" panose="020B0606020202030204" pitchFamily="34" charset="0"/>
              </a:rPr>
              <a:t>ineficaz: </a:t>
            </a:r>
            <a:r>
              <a:rPr lang="es-ES_tradnl" altLang="es-AR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Inmunodeficit, </a:t>
            </a:r>
            <a:r>
              <a:rPr lang="es-ES_tradnl" altLang="es-AR" sz="2400" dirty="0">
                <a:solidFill>
                  <a:schemeClr val="tx1"/>
                </a:solidFill>
                <a:latin typeface="Arial Narrow" panose="020B0606020202030204" pitchFamily="34" charset="0"/>
              </a:rPr>
              <a:t>huésped  inmunocomprometido.</a:t>
            </a:r>
          </a:p>
          <a:p>
            <a:pPr marL="274638" indent="-274638">
              <a:lnSpc>
                <a:spcPct val="110000"/>
              </a:lnSpc>
              <a:buClr>
                <a:schemeClr val="accent3"/>
              </a:buClr>
              <a:buFont typeface="Wingdings" panose="05000000000000000000" pitchFamily="2" charset="2"/>
              <a:buChar char="§"/>
              <a:tabLst>
                <a:tab pos="274638" algn="l"/>
              </a:tabLst>
            </a:pPr>
            <a:r>
              <a:rPr lang="es-ES_tradnl" altLang="es-AR" sz="2400" b="1" dirty="0">
                <a:solidFill>
                  <a:schemeClr val="accent3"/>
                </a:solidFill>
                <a:latin typeface="Arial Narrow" panose="020B0606020202030204" pitchFamily="34" charset="0"/>
              </a:rPr>
              <a:t>Respuesta </a:t>
            </a:r>
            <a:r>
              <a:rPr lang="es-ES_tradnl" altLang="es-AR" sz="2400" b="1" dirty="0" smtClean="0">
                <a:solidFill>
                  <a:schemeClr val="accent3"/>
                </a:solidFill>
                <a:latin typeface="Arial Narrow" panose="020B0606020202030204" pitchFamily="34" charset="0"/>
              </a:rPr>
              <a:t>inmune </a:t>
            </a:r>
            <a:r>
              <a:rPr lang="es-ES_tradnl" altLang="es-AR" sz="2400" b="1" dirty="0">
                <a:solidFill>
                  <a:schemeClr val="accent3"/>
                </a:solidFill>
                <a:latin typeface="Arial Narrow" panose="020B0606020202030204" pitchFamily="34" charset="0"/>
              </a:rPr>
              <a:t>exagerada</a:t>
            </a:r>
            <a:r>
              <a:rPr lang="es-ES_tradnl" altLang="es-AR" sz="2400" dirty="0">
                <a:solidFill>
                  <a:schemeClr val="accent3"/>
                </a:solidFill>
                <a:latin typeface="Arial Narrow" panose="020B0606020202030204" pitchFamily="34" charset="0"/>
              </a:rPr>
              <a:t>: </a:t>
            </a:r>
            <a:r>
              <a:rPr lang="es-ES_tradnl" altLang="es-AR" sz="2400" dirty="0">
                <a:solidFill>
                  <a:schemeClr val="tx1"/>
                </a:solidFill>
                <a:latin typeface="Arial Narrow" panose="020B0606020202030204" pitchFamily="34" charset="0"/>
              </a:rPr>
              <a:t>hipersensibilidad.</a:t>
            </a:r>
          </a:p>
          <a:p>
            <a:pPr marL="274638" indent="-274638">
              <a:lnSpc>
                <a:spcPct val="110000"/>
              </a:lnSpc>
              <a:buClr>
                <a:schemeClr val="accent3"/>
              </a:buClr>
              <a:buFont typeface="Wingdings" panose="05000000000000000000" pitchFamily="2" charset="2"/>
              <a:buChar char="§"/>
              <a:tabLst>
                <a:tab pos="274638" algn="l"/>
              </a:tabLst>
            </a:pPr>
            <a:r>
              <a:rPr lang="es-ES_tradnl" altLang="es-AR" sz="2400" b="1" dirty="0">
                <a:solidFill>
                  <a:schemeClr val="accent3"/>
                </a:solidFill>
                <a:latin typeface="Arial Narrow" panose="020B0606020202030204" pitchFamily="34" charset="0"/>
              </a:rPr>
              <a:t>Reacción inadecuada en el reconocimiento de lo propio</a:t>
            </a:r>
            <a:r>
              <a:rPr lang="es-ES_tradnl" altLang="es-AR" sz="2400" dirty="0">
                <a:solidFill>
                  <a:schemeClr val="accent3"/>
                </a:solidFill>
                <a:latin typeface="Arial Narrow" panose="020B0606020202030204" pitchFamily="34" charset="0"/>
              </a:rPr>
              <a:t>: </a:t>
            </a:r>
            <a:r>
              <a:rPr lang="es-ES_tradnl" altLang="es-AR" sz="2400" dirty="0">
                <a:solidFill>
                  <a:schemeClr val="tx1"/>
                </a:solidFill>
                <a:latin typeface="Arial Narrow" panose="020B0606020202030204" pitchFamily="34" charset="0"/>
              </a:rPr>
              <a:t>enfermedad autoinmune.</a:t>
            </a:r>
          </a:p>
          <a:p>
            <a:pPr marL="274638" indent="-274638">
              <a:lnSpc>
                <a:spcPct val="110000"/>
              </a:lnSpc>
              <a:buClr>
                <a:schemeClr val="accent3"/>
              </a:buClr>
              <a:buFont typeface="Wingdings" panose="05000000000000000000" pitchFamily="2" charset="2"/>
              <a:buChar char="§"/>
              <a:tabLst>
                <a:tab pos="274638" algn="l"/>
              </a:tabLst>
            </a:pPr>
            <a:r>
              <a:rPr lang="es-ES_tradnl" altLang="es-AR" sz="2400" b="1" dirty="0">
                <a:solidFill>
                  <a:schemeClr val="accent3"/>
                </a:solidFill>
                <a:latin typeface="Arial Narrow" panose="020B0606020202030204" pitchFamily="34" charset="0"/>
              </a:rPr>
              <a:t>Vigilancia inmunológica</a:t>
            </a:r>
            <a:r>
              <a:rPr lang="es-ES_tradnl" altLang="es-AR" sz="2400" dirty="0">
                <a:solidFill>
                  <a:schemeClr val="accent3"/>
                </a:solidFill>
                <a:latin typeface="Arial Narrow" panose="020B0606020202030204" pitchFamily="34" charset="0"/>
              </a:rPr>
              <a:t>: </a:t>
            </a:r>
            <a:r>
              <a:rPr lang="es-ES_tradnl" altLang="es-AR" sz="2400" dirty="0">
                <a:solidFill>
                  <a:schemeClr val="tx1"/>
                </a:solidFill>
                <a:latin typeface="Arial Narrow" panose="020B0606020202030204" pitchFamily="34" charset="0"/>
              </a:rPr>
              <a:t>Reacción inmunológica antitumoral.</a:t>
            </a:r>
          </a:p>
        </p:txBody>
      </p:sp>
      <p:sp>
        <p:nvSpPr>
          <p:cNvPr id="2" name="1 Rectángulo"/>
          <p:cNvSpPr/>
          <p:nvPr/>
        </p:nvSpPr>
        <p:spPr>
          <a:xfrm>
            <a:off x="1377403" y="2162070"/>
            <a:ext cx="99887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altLang="es-AR" sz="2400" b="1" dirty="0">
                <a:latin typeface="Arial Narrow" panose="020B0606020202030204" pitchFamily="34" charset="0"/>
              </a:rPr>
              <a:t>Inmunidad : Capacidad del organismo de </a:t>
            </a:r>
            <a:r>
              <a:rPr lang="es-ES_tradnl" altLang="es-AR" sz="2400" b="1" dirty="0">
                <a:solidFill>
                  <a:schemeClr val="accent3"/>
                </a:solidFill>
                <a:latin typeface="Arial Narrow" panose="020B0606020202030204" pitchFamily="34" charset="0"/>
              </a:rPr>
              <a:t>reconocer lo propio de lo no propio</a:t>
            </a:r>
            <a:endParaRPr lang="es-AR" sz="2400" dirty="0">
              <a:solidFill>
                <a:schemeClr val="accent3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226179" y="1402696"/>
            <a:ext cx="10059988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fontAlgn="base">
              <a:spcAft>
                <a:spcPct val="0"/>
              </a:spcAft>
              <a:buFontTx/>
              <a:buNone/>
            </a:pPr>
            <a:r>
              <a:rPr lang="es-ES" altLang="es-AR" sz="2800" b="1" dirty="0" smtClean="0">
                <a:latin typeface="Arial Narrow" panose="020B0606020202030204" pitchFamily="34" charset="0"/>
              </a:rPr>
              <a:t>Conceptos </a:t>
            </a:r>
            <a:endParaRPr lang="es-ES" altLang="es-AR" sz="6000" b="1" dirty="0">
              <a:latin typeface="Arial Narrow" panose="020B060602020203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8615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4641" t="10653" b="910"/>
          <a:stretch/>
        </p:blipFill>
        <p:spPr>
          <a:xfrm>
            <a:off x="3042867" y="2426288"/>
            <a:ext cx="5933144" cy="3722450"/>
          </a:xfrm>
          <a:prstGeom prst="rect">
            <a:avLst/>
          </a:prstGeom>
        </p:spPr>
      </p:pic>
      <p:sp>
        <p:nvSpPr>
          <p:cNvPr id="2" name="Elipse 1"/>
          <p:cNvSpPr/>
          <p:nvPr/>
        </p:nvSpPr>
        <p:spPr>
          <a:xfrm>
            <a:off x="6175830" y="2931877"/>
            <a:ext cx="616856" cy="52252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Elipse 2"/>
          <p:cNvSpPr/>
          <p:nvPr/>
        </p:nvSpPr>
        <p:spPr>
          <a:xfrm>
            <a:off x="7460340" y="3352800"/>
            <a:ext cx="974633" cy="73299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Elipse 4"/>
          <p:cNvSpPr/>
          <p:nvPr/>
        </p:nvSpPr>
        <p:spPr>
          <a:xfrm>
            <a:off x="7460339" y="4949371"/>
            <a:ext cx="1196361" cy="94854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6 Rectángulo"/>
          <p:cNvSpPr/>
          <p:nvPr/>
        </p:nvSpPr>
        <p:spPr>
          <a:xfrm>
            <a:off x="1226179" y="1402696"/>
            <a:ext cx="10059988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fontAlgn="base">
              <a:spcAft>
                <a:spcPct val="0"/>
              </a:spcAft>
              <a:buFontTx/>
              <a:buNone/>
            </a:pPr>
            <a:r>
              <a:rPr lang="es-ES" altLang="es-AR" sz="2800" b="1" dirty="0" smtClean="0">
                <a:latin typeface="Arial Narrow" panose="020B0606020202030204" pitchFamily="34" charset="0"/>
              </a:rPr>
              <a:t>Sistema inmune integrado</a:t>
            </a:r>
            <a:endParaRPr lang="es-ES" altLang="es-AR" sz="6000" b="1" dirty="0">
              <a:latin typeface="Arial Narrow" panose="020B0606020202030204" pitchFamily="34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190172" y="625249"/>
            <a:ext cx="10058400" cy="63976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altLang="es-AR" sz="36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Introducción</a:t>
            </a:r>
            <a:endParaRPr lang="es-ES_tradnl" altLang="es-AR" sz="36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265714" y="2109890"/>
            <a:ext cx="1364344" cy="65570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Barreas mucocutáneas</a:t>
            </a:r>
            <a:endParaRPr lang="es-AR" sz="14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5109029" y="2112293"/>
            <a:ext cx="1371860" cy="65570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Inmunidad                 innata</a:t>
            </a:r>
            <a:endParaRPr lang="es-AR" sz="14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7300685" y="2112293"/>
            <a:ext cx="1356015" cy="65570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Inmunidad adaptativa</a:t>
            </a:r>
            <a:endParaRPr lang="es-AR" sz="14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34302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5"/>
          <p:cNvSpPr>
            <a:spLocks noChangeArrowheads="1"/>
          </p:cNvSpPr>
          <p:nvPr/>
        </p:nvSpPr>
        <p:spPr bwMode="auto">
          <a:xfrm>
            <a:off x="1349828" y="2275507"/>
            <a:ext cx="9559115" cy="3795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lvl="2" indent="-457200" fontAlgn="base">
              <a:spcAft>
                <a:spcPct val="0"/>
              </a:spcAft>
              <a:buClr>
                <a:schemeClr val="accent3"/>
              </a:buClr>
              <a:buFont typeface="+mj-lt"/>
              <a:buAutoNum type="arabicPeriod"/>
            </a:pPr>
            <a:r>
              <a:rPr lang="es-AR" b="1" dirty="0" smtClean="0">
                <a:solidFill>
                  <a:schemeClr val="accent3"/>
                </a:solidFill>
                <a:latin typeface="Arial Narrow" panose="020B0606020202030204" pitchFamily="34" charset="0"/>
              </a:rPr>
              <a:t>Alteraciones  en la </a:t>
            </a:r>
            <a:r>
              <a:rPr lang="es-AR" b="1" dirty="0">
                <a:solidFill>
                  <a:schemeClr val="accent3"/>
                </a:solidFill>
                <a:latin typeface="Arial Narrow" panose="020B0606020202030204" pitchFamily="34" charset="0"/>
              </a:rPr>
              <a:t>barrera </a:t>
            </a:r>
            <a:r>
              <a:rPr lang="es-AR" b="1" dirty="0" smtClean="0">
                <a:solidFill>
                  <a:schemeClr val="accent3"/>
                </a:solidFill>
                <a:latin typeface="Arial Narrow" panose="020B0606020202030204" pitchFamily="34" charset="0"/>
              </a:rPr>
              <a:t> </a:t>
            </a:r>
            <a:r>
              <a:rPr lang="es-AR" b="1" dirty="0">
                <a:solidFill>
                  <a:schemeClr val="accent3"/>
                </a:solidFill>
                <a:latin typeface="Arial Narrow" panose="020B0606020202030204" pitchFamily="34" charset="0"/>
              </a:rPr>
              <a:t>mucocutánea</a:t>
            </a:r>
          </a:p>
          <a:p>
            <a:pPr marL="1006475" lvl="4" indent="-92075" fontAlgn="base">
              <a:spcAft>
                <a:spcPct val="0"/>
              </a:spcAft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s-ES" altLang="es-AR" b="1" dirty="0">
                <a:latin typeface="Arial Narrow" panose="020B0606020202030204" pitchFamily="34" charset="0"/>
              </a:rPr>
              <a:t>Dispositivos </a:t>
            </a:r>
            <a:r>
              <a:rPr lang="es-ES" altLang="es-AR" b="1" dirty="0" err="1">
                <a:latin typeface="Arial Narrow" panose="020B0606020202030204" pitchFamily="34" charset="0"/>
              </a:rPr>
              <a:t>intravasculares</a:t>
            </a:r>
            <a:r>
              <a:rPr lang="es-ES" altLang="es-AR" b="1" dirty="0">
                <a:latin typeface="Arial Narrow" panose="020B0606020202030204" pitchFamily="34" charset="0"/>
              </a:rPr>
              <a:t> y no </a:t>
            </a:r>
            <a:r>
              <a:rPr lang="es-ES" altLang="es-AR" b="1" dirty="0" err="1">
                <a:latin typeface="Arial Narrow" panose="020B0606020202030204" pitchFamily="34" charset="0"/>
              </a:rPr>
              <a:t>intravasculares</a:t>
            </a:r>
            <a:r>
              <a:rPr lang="es-ES" altLang="es-AR" b="1" dirty="0">
                <a:latin typeface="Arial Narrow" panose="020B0606020202030204" pitchFamily="34" charset="0"/>
              </a:rPr>
              <a:t> , sonda </a:t>
            </a:r>
            <a:r>
              <a:rPr lang="es-ES" altLang="es-AR" b="1" dirty="0" smtClean="0">
                <a:latin typeface="Arial Narrow" panose="020B0606020202030204" pitchFamily="34" charset="0"/>
              </a:rPr>
              <a:t>urinaria.</a:t>
            </a:r>
            <a:endParaRPr lang="es-ES" altLang="es-AR" b="1" dirty="0">
              <a:latin typeface="Arial Narrow" panose="020B0606020202030204" pitchFamily="34" charset="0"/>
            </a:endParaRPr>
          </a:p>
          <a:p>
            <a:pPr marL="1006475" lvl="4" indent="-92075" fontAlgn="base">
              <a:spcAft>
                <a:spcPct val="0"/>
              </a:spcAft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s-ES" altLang="es-AR" b="1" dirty="0">
                <a:latin typeface="Arial Narrow" panose="020B0606020202030204" pitchFamily="34" charset="0"/>
              </a:rPr>
              <a:t>Intervención </a:t>
            </a:r>
            <a:r>
              <a:rPr lang="es-ES" altLang="es-AR" b="1" dirty="0" smtClean="0">
                <a:latin typeface="Arial Narrow" panose="020B0606020202030204" pitchFamily="34" charset="0"/>
              </a:rPr>
              <a:t>quirúrgica, intubación </a:t>
            </a:r>
            <a:r>
              <a:rPr lang="es-ES" altLang="es-AR" b="1" dirty="0" err="1">
                <a:latin typeface="Arial Narrow" panose="020B0606020202030204" pitchFamily="34" charset="0"/>
              </a:rPr>
              <a:t>orotraqueal</a:t>
            </a:r>
            <a:r>
              <a:rPr lang="es-ES" altLang="es-AR" b="1" dirty="0">
                <a:latin typeface="Arial Narrow" panose="020B0606020202030204" pitchFamily="34" charset="0"/>
              </a:rPr>
              <a:t>, </a:t>
            </a:r>
            <a:r>
              <a:rPr lang="es-ES" altLang="es-AR" b="1" dirty="0" err="1" smtClean="0">
                <a:latin typeface="Arial Narrow" panose="020B0606020202030204" pitchFamily="34" charset="0"/>
              </a:rPr>
              <a:t>traqueostomas</a:t>
            </a:r>
            <a:r>
              <a:rPr lang="es-ES" altLang="es-AR" b="1" dirty="0">
                <a:latin typeface="Arial Narrow" panose="020B0606020202030204" pitchFamily="34" charset="0"/>
              </a:rPr>
              <a:t>.</a:t>
            </a:r>
          </a:p>
          <a:p>
            <a:pPr marL="1006475" lvl="4" indent="-92075" fontAlgn="base">
              <a:spcAft>
                <a:spcPct val="0"/>
              </a:spcAft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s-ES" altLang="es-AR" b="1" dirty="0" smtClean="0">
                <a:latin typeface="Arial Narrow" panose="020B0606020202030204" pitchFamily="34" charset="0"/>
              </a:rPr>
              <a:t>Mucositis oral y gastrointestinal, </a:t>
            </a:r>
            <a:r>
              <a:rPr lang="es-ES" altLang="es-AR" b="1" dirty="0">
                <a:latin typeface="Arial Narrow" panose="020B0606020202030204" pitchFamily="34" charset="0"/>
              </a:rPr>
              <a:t>lesiones dérmicas </a:t>
            </a:r>
            <a:r>
              <a:rPr lang="es-ES" altLang="es-AR" b="1" dirty="0" smtClean="0">
                <a:latin typeface="Arial Narrow" panose="020B0606020202030204" pitchFamily="34" charset="0"/>
              </a:rPr>
              <a:t>crónicas.</a:t>
            </a:r>
          </a:p>
          <a:p>
            <a:pPr marL="1006475" lvl="4" indent="-92075" fontAlgn="base">
              <a:spcAft>
                <a:spcPct val="0"/>
              </a:spcAft>
              <a:buClr>
                <a:schemeClr val="accent3"/>
              </a:buClr>
              <a:buFont typeface="Wingdings" panose="05000000000000000000" pitchFamily="2" charset="2"/>
              <a:buChar char="ü"/>
            </a:pPr>
            <a:endParaRPr lang="es-ES" altLang="es-AR" b="1" dirty="0">
              <a:latin typeface="Arial Narrow" panose="020B0606020202030204" pitchFamily="34" charset="0"/>
            </a:endParaRPr>
          </a:p>
          <a:p>
            <a:pPr marL="457200" indent="-457200" fontAlgn="base">
              <a:spcAft>
                <a:spcPct val="0"/>
              </a:spcAft>
              <a:buClr>
                <a:schemeClr val="accent3"/>
              </a:buClr>
              <a:buFont typeface="+mj-lt"/>
              <a:buAutoNum type="arabicPeriod" startAt="2"/>
            </a:pPr>
            <a:r>
              <a:rPr lang="es-AR" sz="2400" b="1" dirty="0" smtClean="0">
                <a:solidFill>
                  <a:schemeClr val="accent3"/>
                </a:solidFill>
                <a:latin typeface="Arial Narrow" panose="020B0606020202030204" pitchFamily="34" charset="0"/>
              </a:rPr>
              <a:t>Defectos en los granulocitos</a:t>
            </a:r>
            <a:endParaRPr lang="es-ES" altLang="es-AR" sz="2400" b="1" dirty="0" smtClean="0">
              <a:solidFill>
                <a:schemeClr val="accent3"/>
              </a:solidFill>
              <a:latin typeface="Arial Narrow" panose="020B0606020202030204" pitchFamily="34" charset="0"/>
            </a:endParaRPr>
          </a:p>
          <a:p>
            <a:pPr lvl="2" fontAlgn="base">
              <a:spcAft>
                <a:spcPct val="0"/>
              </a:spcAft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s-ES" altLang="es-AR" sz="2000" b="1" dirty="0" smtClean="0">
                <a:latin typeface="Arial Narrow" panose="020B0606020202030204" pitchFamily="34" charset="0"/>
              </a:rPr>
              <a:t>Funcionales: </a:t>
            </a:r>
            <a:r>
              <a:rPr lang="es-ES" altLang="es-AR" sz="2000" b="1" u="sng" dirty="0" smtClean="0">
                <a:latin typeface="Arial Narrow" panose="020B0606020202030204" pitchFamily="34" charset="0"/>
              </a:rPr>
              <a:t>diabetes</a:t>
            </a:r>
            <a:r>
              <a:rPr lang="es-ES" altLang="es-AR" sz="2000" b="1" dirty="0" smtClean="0">
                <a:latin typeface="Arial Narrow" panose="020B0606020202030204" pitchFamily="34" charset="0"/>
              </a:rPr>
              <a:t>, uremia, cirrosis, </a:t>
            </a:r>
            <a:r>
              <a:rPr lang="es-ES" altLang="es-AR" sz="2000" b="1" dirty="0" err="1" smtClean="0">
                <a:latin typeface="Arial Narrow" panose="020B0606020202030204" pitchFamily="34" charset="0"/>
              </a:rPr>
              <a:t>enolismo</a:t>
            </a:r>
            <a:r>
              <a:rPr lang="es-ES" altLang="es-AR" sz="2000" b="1" dirty="0" smtClean="0">
                <a:latin typeface="Arial Narrow" panose="020B0606020202030204" pitchFamily="34" charset="0"/>
              </a:rPr>
              <a:t>, </a:t>
            </a:r>
            <a:r>
              <a:rPr lang="es-ES" altLang="es-AR" sz="2000" b="1" dirty="0" err="1" smtClean="0">
                <a:latin typeface="Arial Narrow" panose="020B0606020202030204" pitchFamily="34" charset="0"/>
              </a:rPr>
              <a:t>asplenia</a:t>
            </a:r>
            <a:r>
              <a:rPr lang="es-ES" altLang="es-AR" sz="2000" b="1" dirty="0" smtClean="0">
                <a:latin typeface="Arial Narrow" panose="020B0606020202030204" pitchFamily="34" charset="0"/>
              </a:rPr>
              <a:t> y sepsis grave.</a:t>
            </a:r>
          </a:p>
          <a:p>
            <a:pPr lvl="2" fontAlgn="base">
              <a:spcAft>
                <a:spcPct val="0"/>
              </a:spcAft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s-ES" altLang="es-AR" sz="2000" b="1" dirty="0" smtClean="0">
                <a:latin typeface="Arial Narrow" panose="020B0606020202030204" pitchFamily="34" charset="0"/>
              </a:rPr>
              <a:t>Cuantitativos: </a:t>
            </a:r>
            <a:r>
              <a:rPr lang="es-ES" altLang="es-AR" sz="2000" b="1" u="sng" dirty="0" smtClean="0">
                <a:latin typeface="Arial Narrow" panose="020B0606020202030204" pitchFamily="34" charset="0"/>
              </a:rPr>
              <a:t>Neutropenia</a:t>
            </a:r>
            <a:r>
              <a:rPr lang="es-ES" altLang="es-AR" sz="2000" b="1" dirty="0" smtClean="0">
                <a:latin typeface="Arial Narrow" panose="020B0606020202030204" pitchFamily="34" charset="0"/>
              </a:rPr>
              <a:t> </a:t>
            </a:r>
          </a:p>
          <a:p>
            <a:pPr lvl="2" fontAlgn="base">
              <a:spcAft>
                <a:spcPct val="0"/>
              </a:spcAft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s-ES" altLang="es-AR" sz="2000" b="1" dirty="0" smtClean="0">
                <a:latin typeface="Arial Narrow" panose="020B0606020202030204" pitchFamily="34" charset="0"/>
              </a:rPr>
              <a:t>Congénitos</a:t>
            </a:r>
            <a:r>
              <a:rPr lang="es-ES" altLang="es-AR" sz="2000" b="1" dirty="0">
                <a:latin typeface="Arial Narrow" panose="020B0606020202030204" pitchFamily="34" charset="0"/>
              </a:rPr>
              <a:t>: </a:t>
            </a:r>
            <a:r>
              <a:rPr lang="es-ES" altLang="es-AR" sz="2000" b="1" dirty="0" smtClean="0">
                <a:latin typeface="Arial Narrow" panose="020B0606020202030204" pitchFamily="34" charset="0"/>
              </a:rPr>
              <a:t> enfermedad </a:t>
            </a:r>
            <a:r>
              <a:rPr lang="es-ES" altLang="es-AR" sz="2000" b="1" dirty="0">
                <a:latin typeface="Arial Narrow" panose="020B0606020202030204" pitchFamily="34" charset="0"/>
              </a:rPr>
              <a:t>granulomatosa crónica.</a:t>
            </a:r>
          </a:p>
          <a:p>
            <a:pPr lvl="2" fontAlgn="base">
              <a:spcAft>
                <a:spcPct val="0"/>
              </a:spcAft>
              <a:buClr>
                <a:schemeClr val="accent3"/>
              </a:buClr>
              <a:buFont typeface="Wingdings" panose="05000000000000000000" pitchFamily="2" charset="2"/>
              <a:buChar char="ü"/>
            </a:pPr>
            <a:endParaRPr lang="es-ES" altLang="es-AR" sz="2000" b="1" dirty="0" smtClean="0">
              <a:latin typeface="Arial Narrow" panose="020B0606020202030204" pitchFamily="34" charset="0"/>
            </a:endParaRPr>
          </a:p>
          <a:p>
            <a:pPr marL="0" indent="0" fontAlgn="base">
              <a:spcAft>
                <a:spcPct val="0"/>
              </a:spcAft>
              <a:buClr>
                <a:schemeClr val="accent3"/>
              </a:buClr>
              <a:buNone/>
            </a:pPr>
            <a:r>
              <a:rPr lang="es-ES" altLang="es-AR" dirty="0"/>
              <a:t/>
            </a:r>
            <a:br>
              <a:rPr lang="es-ES" altLang="es-AR" dirty="0"/>
            </a:br>
            <a:endParaRPr lang="es-ES" altLang="es-AR" dirty="0"/>
          </a:p>
        </p:txBody>
      </p:sp>
      <p:sp>
        <p:nvSpPr>
          <p:cNvPr id="2" name="1 Rectángulo"/>
          <p:cNvSpPr/>
          <p:nvPr/>
        </p:nvSpPr>
        <p:spPr>
          <a:xfrm>
            <a:off x="1179864" y="1419318"/>
            <a:ext cx="10059988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fontAlgn="base">
              <a:spcAft>
                <a:spcPct val="0"/>
              </a:spcAft>
              <a:buFontTx/>
              <a:buNone/>
            </a:pPr>
            <a:r>
              <a:rPr lang="es-ES" altLang="es-AR" sz="2800" b="1" dirty="0">
                <a:latin typeface="Arial Narrow" panose="020B0606020202030204" pitchFamily="34" charset="0"/>
              </a:rPr>
              <a:t>Huésped </a:t>
            </a:r>
            <a:r>
              <a:rPr lang="es-ES" altLang="es-AR" sz="2800" b="1" dirty="0" smtClean="0">
                <a:latin typeface="Arial Narrow" panose="020B0606020202030204" pitchFamily="34" charset="0"/>
              </a:rPr>
              <a:t>inmunocomprometido</a:t>
            </a:r>
            <a:endParaRPr lang="es-ES" altLang="es-AR" sz="6000" b="1" dirty="0">
              <a:latin typeface="Arial Narrow" panose="020B0606020202030204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190172" y="625249"/>
            <a:ext cx="10058400" cy="63976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altLang="es-AR" sz="36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Introducción</a:t>
            </a:r>
            <a:endParaRPr lang="es-ES_tradnl" altLang="es-AR" sz="36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66079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5"/>
          <p:cNvSpPr>
            <a:spLocks noChangeArrowheads="1"/>
          </p:cNvSpPr>
          <p:nvPr/>
        </p:nvSpPr>
        <p:spPr bwMode="auto">
          <a:xfrm>
            <a:off x="1203092" y="2128580"/>
            <a:ext cx="9769708" cy="3829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 fontAlgn="base">
              <a:spcAft>
                <a:spcPct val="0"/>
              </a:spcAft>
              <a:buClr>
                <a:schemeClr val="accent3"/>
              </a:buClr>
              <a:buFont typeface="+mj-lt"/>
              <a:buAutoNum type="arabicPeriod" startAt="3"/>
            </a:pPr>
            <a:r>
              <a:rPr lang="es-ES" altLang="es-AR" sz="2400" b="1" dirty="0">
                <a:solidFill>
                  <a:schemeClr val="accent3"/>
                </a:solidFill>
                <a:latin typeface="Arial Narrow" panose="020B0606020202030204" pitchFamily="34" charset="0"/>
              </a:rPr>
              <a:t>Déficit de inmunidad celular</a:t>
            </a:r>
          </a:p>
          <a:p>
            <a:pPr lvl="2" fontAlgn="base">
              <a:spcAft>
                <a:spcPct val="0"/>
              </a:spcAft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s-ES" altLang="es-AR" sz="2000" b="1" dirty="0">
                <a:latin typeface="Arial Narrow" panose="020B0606020202030204" pitchFamily="34" charset="0"/>
              </a:rPr>
              <a:t> G</a:t>
            </a:r>
            <a:r>
              <a:rPr lang="es-AR" altLang="es-AR" sz="2000" b="1" dirty="0" smtClean="0">
                <a:latin typeface="Arial Narrow" panose="020B0606020202030204" pitchFamily="34" charset="0"/>
              </a:rPr>
              <a:t>lucocorticoides, inmunosupresores, </a:t>
            </a:r>
            <a:r>
              <a:rPr lang="es-AR" altLang="es-AR" sz="2000" b="1" u="sng" dirty="0" smtClean="0">
                <a:latin typeface="Arial Narrow" panose="020B0606020202030204" pitchFamily="34" charset="0"/>
              </a:rPr>
              <a:t>agentes biológicos</a:t>
            </a:r>
            <a:r>
              <a:rPr lang="es-AR" altLang="es-AR" sz="2000" b="1" dirty="0" smtClean="0">
                <a:latin typeface="Arial Narrow" panose="020B0606020202030204" pitchFamily="34" charset="0"/>
              </a:rPr>
              <a:t>.</a:t>
            </a:r>
            <a:endParaRPr lang="es-AR" altLang="es-AR" sz="2000" b="1" dirty="0">
              <a:latin typeface="Arial Narrow" panose="020B0606020202030204" pitchFamily="34" charset="0"/>
            </a:endParaRPr>
          </a:p>
          <a:p>
            <a:pPr lvl="2" fontAlgn="base">
              <a:spcAft>
                <a:spcPct val="0"/>
              </a:spcAft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s-AR" altLang="es-AR" sz="2000" b="1" dirty="0" smtClean="0">
                <a:latin typeface="Arial Narrow" panose="020B0606020202030204" pitchFamily="34" charset="0"/>
              </a:rPr>
              <a:t>Transplante </a:t>
            </a:r>
            <a:r>
              <a:rPr lang="es-AR" altLang="es-AR" sz="2000" b="1" dirty="0">
                <a:latin typeface="Arial Narrow" panose="020B0606020202030204" pitchFamily="34" charset="0"/>
              </a:rPr>
              <a:t>de órgano sólido y de progenitores </a:t>
            </a:r>
            <a:r>
              <a:rPr lang="es-AR" altLang="es-AR" sz="2000" b="1" dirty="0" smtClean="0">
                <a:latin typeface="Arial Narrow" panose="020B0606020202030204" pitchFamily="34" charset="0"/>
              </a:rPr>
              <a:t>hematopoyéticos.</a:t>
            </a:r>
            <a:endParaRPr lang="es-AR" altLang="es-AR" sz="2000" b="1" dirty="0">
              <a:latin typeface="Arial Narrow" panose="020B0606020202030204" pitchFamily="34" charset="0"/>
            </a:endParaRPr>
          </a:p>
          <a:p>
            <a:pPr lvl="2" fontAlgn="base">
              <a:spcAft>
                <a:spcPct val="0"/>
              </a:spcAft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s-AR" altLang="es-AR" sz="2000" b="1" dirty="0" smtClean="0">
                <a:latin typeface="Arial Narrow" panose="020B0606020202030204" pitchFamily="34" charset="0"/>
              </a:rPr>
              <a:t>Metabólicas</a:t>
            </a:r>
            <a:r>
              <a:rPr lang="es-AR" altLang="es-AR" sz="2000" b="1" dirty="0">
                <a:latin typeface="Arial Narrow" panose="020B0606020202030204" pitchFamily="34" charset="0"/>
              </a:rPr>
              <a:t>: diabetes, uremia, senescencia, </a:t>
            </a:r>
            <a:r>
              <a:rPr lang="es-AR" altLang="es-AR" sz="2000" b="1" dirty="0" smtClean="0">
                <a:latin typeface="Arial Narrow" panose="020B0606020202030204" pitchFamily="34" charset="0"/>
              </a:rPr>
              <a:t>desnutrición.</a:t>
            </a:r>
          </a:p>
          <a:p>
            <a:pPr lvl="2" fontAlgn="base">
              <a:spcAft>
                <a:spcPct val="0"/>
              </a:spcAft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s-AR" altLang="es-AR" sz="2000" b="1" dirty="0">
                <a:latin typeface="Arial Narrow" panose="020B0606020202030204" pitchFamily="34" charset="0"/>
              </a:rPr>
              <a:t>Infección por VIH/Sida, </a:t>
            </a:r>
            <a:r>
              <a:rPr lang="es-AR" altLang="es-AR" sz="2000" b="1" dirty="0" smtClean="0">
                <a:latin typeface="Arial Narrow" panose="020B0606020202030204" pitchFamily="34" charset="0"/>
              </a:rPr>
              <a:t>linfomas.</a:t>
            </a:r>
          </a:p>
          <a:p>
            <a:pPr marL="914400" lvl="2" indent="0" fontAlgn="base">
              <a:spcAft>
                <a:spcPct val="0"/>
              </a:spcAft>
              <a:buClr>
                <a:schemeClr val="accent3"/>
              </a:buClr>
              <a:buNone/>
            </a:pPr>
            <a:endParaRPr lang="es-ES" altLang="es-AR" sz="2000" b="1" dirty="0">
              <a:latin typeface="Arial Narrow" panose="020B0606020202030204" pitchFamily="34" charset="0"/>
            </a:endParaRPr>
          </a:p>
          <a:p>
            <a:pPr marL="457200" indent="-457200" fontAlgn="base">
              <a:spcAft>
                <a:spcPct val="0"/>
              </a:spcAft>
              <a:buClr>
                <a:schemeClr val="accent3"/>
              </a:buClr>
              <a:buFont typeface="+mj-lt"/>
              <a:buAutoNum type="arabicPeriod" startAt="3"/>
            </a:pPr>
            <a:r>
              <a:rPr lang="es-ES" altLang="es-AR" sz="2400" b="1" dirty="0" smtClean="0">
                <a:solidFill>
                  <a:schemeClr val="accent3"/>
                </a:solidFill>
                <a:latin typeface="Arial Narrow" panose="020B0606020202030204" pitchFamily="34" charset="0"/>
              </a:rPr>
              <a:t>Déficit </a:t>
            </a:r>
            <a:r>
              <a:rPr lang="es-ES" altLang="es-AR" sz="2400" b="1" dirty="0">
                <a:solidFill>
                  <a:schemeClr val="accent3"/>
                </a:solidFill>
                <a:latin typeface="Arial Narrow" panose="020B0606020202030204" pitchFamily="34" charset="0"/>
              </a:rPr>
              <a:t>de inmunidad humoral </a:t>
            </a:r>
          </a:p>
          <a:p>
            <a:pPr lvl="2" fontAlgn="base">
              <a:spcAft>
                <a:spcPct val="0"/>
              </a:spcAft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s-ES" altLang="es-AR" sz="2000" b="1" u="sng" dirty="0" err="1" smtClean="0">
                <a:latin typeface="Arial Narrow" panose="020B0606020202030204" pitchFamily="34" charset="0"/>
              </a:rPr>
              <a:t>Asplenia</a:t>
            </a:r>
            <a:r>
              <a:rPr lang="es-ES" altLang="es-AR" sz="2000" b="1" dirty="0" smtClean="0">
                <a:latin typeface="Arial Narrow" panose="020B0606020202030204" pitchFamily="34" charset="0"/>
              </a:rPr>
              <a:t>, leucemia </a:t>
            </a:r>
            <a:r>
              <a:rPr lang="es-ES" altLang="es-AR" sz="2000" b="1" dirty="0">
                <a:latin typeface="Arial Narrow" panose="020B0606020202030204" pitchFamily="34" charset="0"/>
              </a:rPr>
              <a:t>linfática crónica, mieloma, síndrome nefrótico</a:t>
            </a:r>
            <a:r>
              <a:rPr lang="es-ES" altLang="es-AR" sz="2000" b="1" dirty="0" smtClean="0">
                <a:latin typeface="Arial Narrow" panose="020B0606020202030204" pitchFamily="34" charset="0"/>
              </a:rPr>
              <a:t>, </a:t>
            </a:r>
            <a:r>
              <a:rPr lang="es-ES" altLang="es-AR" sz="2000" b="1" dirty="0">
                <a:latin typeface="Arial Narrow" panose="020B0606020202030204" pitchFamily="34" charset="0"/>
              </a:rPr>
              <a:t>cirrosis, </a:t>
            </a:r>
            <a:r>
              <a:rPr lang="es-ES" altLang="es-AR" sz="2000" b="1" u="sng" dirty="0" smtClean="0">
                <a:latin typeface="Arial Narrow" panose="020B0606020202030204" pitchFamily="34" charset="0"/>
              </a:rPr>
              <a:t>diabetes</a:t>
            </a:r>
            <a:r>
              <a:rPr lang="es-ES" altLang="es-AR" sz="2000" b="1" dirty="0" smtClean="0">
                <a:latin typeface="Arial Narrow" panose="020B0606020202030204" pitchFamily="34" charset="0"/>
              </a:rPr>
              <a:t>.</a:t>
            </a:r>
            <a:endParaRPr lang="es-ES" altLang="es-AR" sz="2000" b="1" dirty="0">
              <a:latin typeface="Arial Narrow" panose="020B0606020202030204" pitchFamily="34" charset="0"/>
            </a:endParaRPr>
          </a:p>
          <a:p>
            <a:pPr lvl="2" fontAlgn="base">
              <a:spcAft>
                <a:spcPct val="0"/>
              </a:spcAft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s-ES" altLang="es-AR" sz="2000" b="1" dirty="0" smtClean="0">
                <a:latin typeface="Arial Narrow" panose="020B0606020202030204" pitchFamily="34" charset="0"/>
              </a:rPr>
              <a:t>Enfermedades autoinmunes, </a:t>
            </a:r>
            <a:r>
              <a:rPr lang="es-ES" altLang="es-AR" sz="2000" b="1" dirty="0">
                <a:latin typeface="Arial Narrow" panose="020B0606020202030204" pitchFamily="34" charset="0"/>
              </a:rPr>
              <a:t>senescencia, </a:t>
            </a:r>
            <a:r>
              <a:rPr lang="es-ES" altLang="es-AR" sz="2000" b="1" dirty="0" smtClean="0">
                <a:latin typeface="Arial Narrow" panose="020B0606020202030204" pitchFamily="34" charset="0"/>
              </a:rPr>
              <a:t>desnutrición.</a:t>
            </a:r>
          </a:p>
          <a:p>
            <a:pPr lvl="2" fontAlgn="base">
              <a:spcAft>
                <a:spcPct val="0"/>
              </a:spcAft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s-AR" altLang="es-AR" sz="2000" b="1" dirty="0">
                <a:latin typeface="Arial Narrow" panose="020B0606020202030204" pitchFamily="34" charset="0"/>
              </a:rPr>
              <a:t>Alteraciones congénitas de </a:t>
            </a:r>
            <a:r>
              <a:rPr lang="es-AR" altLang="es-AR" sz="2000" b="1" dirty="0" smtClean="0">
                <a:latin typeface="Arial Narrow" panose="020B0606020202030204" pitchFamily="34" charset="0"/>
              </a:rPr>
              <a:t>las inmunoglobulinas.</a:t>
            </a:r>
            <a:endParaRPr lang="es-ES" altLang="es-AR" sz="2000" b="1" dirty="0">
              <a:latin typeface="Arial Narrow" panose="020B0606020202030204" pitchFamily="34" charset="0"/>
            </a:endParaRPr>
          </a:p>
          <a:p>
            <a:pPr marL="0" indent="0" fontAlgn="base">
              <a:spcAft>
                <a:spcPct val="0"/>
              </a:spcAft>
              <a:buNone/>
            </a:pPr>
            <a:endParaRPr lang="es-ES" altLang="es-AR" sz="3600" b="1" dirty="0">
              <a:latin typeface="Arial Narrow" panose="020B060602020203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203092" y="1411247"/>
            <a:ext cx="10059988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fontAlgn="base">
              <a:spcAft>
                <a:spcPct val="0"/>
              </a:spcAft>
              <a:buFontTx/>
              <a:buNone/>
            </a:pPr>
            <a:r>
              <a:rPr lang="es-ES" altLang="es-AR" sz="2800" b="1" dirty="0">
                <a:latin typeface="Arial Narrow" panose="020B0606020202030204" pitchFamily="34" charset="0"/>
              </a:rPr>
              <a:t>Huésped </a:t>
            </a:r>
            <a:r>
              <a:rPr lang="es-ES" altLang="es-AR" sz="2800" b="1" dirty="0" smtClean="0">
                <a:latin typeface="Arial Narrow" panose="020B0606020202030204" pitchFamily="34" charset="0"/>
              </a:rPr>
              <a:t>inmunocomprometido</a:t>
            </a:r>
            <a:endParaRPr lang="es-ES" altLang="es-AR" sz="6000" b="1" dirty="0">
              <a:latin typeface="Arial Narrow" panose="020B0606020202030204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190172" y="625249"/>
            <a:ext cx="10058400" cy="63976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altLang="es-AR" sz="36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Introducción</a:t>
            </a:r>
            <a:endParaRPr lang="es-ES_tradnl" altLang="es-AR" sz="36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26588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800" y="2199699"/>
            <a:ext cx="7895771" cy="373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190172" y="625249"/>
            <a:ext cx="10058400" cy="63976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altLang="es-AR" sz="36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Introducción</a:t>
            </a:r>
            <a:endParaRPr lang="es-ES_tradnl" altLang="es-AR" sz="36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203092" y="1411247"/>
            <a:ext cx="10059988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fontAlgn="base">
              <a:spcAft>
                <a:spcPct val="0"/>
              </a:spcAft>
              <a:buFontTx/>
              <a:buNone/>
            </a:pPr>
            <a:r>
              <a:rPr lang="es-ES" altLang="es-AR" sz="2800" b="1" dirty="0" smtClean="0">
                <a:latin typeface="Arial Narrow" panose="020B0606020202030204" pitchFamily="34" charset="0"/>
              </a:rPr>
              <a:t>Fisiopatogenia: microbiota</a:t>
            </a:r>
            <a:endParaRPr lang="es-ES" altLang="es-AR" sz="6000" b="1" dirty="0">
              <a:latin typeface="Arial Narrow" panose="020B0606020202030204" pitchFamily="34" charset="0"/>
            </a:endParaRPr>
          </a:p>
        </p:txBody>
      </p:sp>
      <p:cxnSp>
        <p:nvCxnSpPr>
          <p:cNvPr id="3" name="2 Conector recto"/>
          <p:cNvCxnSpPr/>
          <p:nvPr/>
        </p:nvCxnSpPr>
        <p:spPr>
          <a:xfrm>
            <a:off x="3135086" y="3831771"/>
            <a:ext cx="113211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7859486" y="4083260"/>
            <a:ext cx="97971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>
            <a:off x="7888515" y="4361543"/>
            <a:ext cx="95068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>
            <a:off x="7482114" y="5392055"/>
            <a:ext cx="82005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>
            <a:off x="3563258" y="5145314"/>
            <a:ext cx="73297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>
            <a:off x="3824513" y="5355769"/>
            <a:ext cx="61685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Rectángulo"/>
          <p:cNvSpPr/>
          <p:nvPr/>
        </p:nvSpPr>
        <p:spPr>
          <a:xfrm>
            <a:off x="5675085" y="5981335"/>
            <a:ext cx="57912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50" dirty="0">
                <a:latin typeface="Arial Narrow" panose="020B0606020202030204" pitchFamily="34" charset="0"/>
              </a:rPr>
              <a:t>Mandell, Douglas, and Bennett’s </a:t>
            </a:r>
            <a:r>
              <a:rPr lang="en-US" sz="1050" dirty="0" err="1">
                <a:latin typeface="Arial Narrow" panose="020B0606020202030204" pitchFamily="34" charset="0"/>
              </a:rPr>
              <a:t>Principies</a:t>
            </a:r>
            <a:r>
              <a:rPr lang="en-US" sz="1050" dirty="0">
                <a:latin typeface="Arial Narrow" panose="020B0606020202030204" pitchFamily="34" charset="0"/>
              </a:rPr>
              <a:t> and Practice </a:t>
            </a:r>
            <a:r>
              <a:rPr lang="en-US" sz="1050" dirty="0" err="1">
                <a:latin typeface="Arial Narrow" panose="020B0606020202030204" pitchFamily="34" charset="0"/>
              </a:rPr>
              <a:t>oflnfectious</a:t>
            </a:r>
            <a:r>
              <a:rPr lang="en-US" sz="1050" dirty="0">
                <a:latin typeface="Arial Narrow" panose="020B0606020202030204" pitchFamily="34" charset="0"/>
              </a:rPr>
              <a:t> </a:t>
            </a:r>
            <a:r>
              <a:rPr lang="en-US" sz="1050" dirty="0" smtClean="0">
                <a:latin typeface="Arial Narrow" panose="020B0606020202030204" pitchFamily="34" charset="0"/>
              </a:rPr>
              <a:t>Diseases 2015</a:t>
            </a:r>
            <a:endParaRPr lang="es-AR" sz="1050" dirty="0"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7570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076325" y="2191657"/>
            <a:ext cx="10085161" cy="3459617"/>
          </a:xfrm>
        </p:spPr>
        <p:txBody>
          <a:bodyPr>
            <a:normAutofit/>
          </a:bodyPr>
          <a:lstStyle/>
          <a:p>
            <a:pPr marL="360000" indent="-360000" ea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s-ES" altLang="es-AR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	</a:t>
            </a:r>
            <a:r>
              <a:rPr lang="es-ES" altLang="es-AR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Los pacientes presentan distintos tipos de inmunodepresión dependiendo de:</a:t>
            </a:r>
          </a:p>
          <a:p>
            <a:pPr marL="1967335" lvl="8" indent="-27146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es-ES" altLang="es-AR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La </a:t>
            </a:r>
            <a:r>
              <a:rPr lang="es-ES" altLang="es-AR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enfermedad que padecen </a:t>
            </a:r>
          </a:p>
          <a:p>
            <a:pPr marL="1967335" lvl="8" indent="-27146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es-ES" altLang="es-AR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Del </a:t>
            </a:r>
            <a:r>
              <a:rPr lang="es-ES" altLang="es-AR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momento evolutivo  </a:t>
            </a:r>
          </a:p>
          <a:p>
            <a:pPr marL="1967335" lvl="8" indent="-27146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es-ES" altLang="es-AR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Del </a:t>
            </a:r>
            <a:r>
              <a:rPr lang="es-ES" altLang="es-AR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tratamiento que hayan recibido. </a:t>
            </a:r>
          </a:p>
          <a:p>
            <a:pPr marL="360000" indent="-360000" ea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s-ES" altLang="es-AR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	</a:t>
            </a:r>
          </a:p>
          <a:p>
            <a:pPr marL="360000" indent="-360000" algn="ctr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s-ES" altLang="es-AR" sz="28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	</a:t>
            </a:r>
            <a:r>
              <a:rPr lang="es-ES" altLang="es-AR" sz="2400" b="1" i="1" dirty="0">
                <a:solidFill>
                  <a:schemeClr val="accent3"/>
                </a:solidFill>
                <a:latin typeface="Arial Narrow" panose="020B0606020202030204" pitchFamily="34" charset="0"/>
              </a:rPr>
              <a:t>Cada tipo de inmunodepresión genera un riesgo de infección distinto y predispone a tipos relativamente seleccionados de agentes etiológicos</a:t>
            </a:r>
            <a:r>
              <a:rPr lang="es-ES" altLang="es-AR" sz="2800" b="1" i="1" dirty="0">
                <a:solidFill>
                  <a:schemeClr val="accent3"/>
                </a:solidFill>
                <a:latin typeface="Arial Narrow" panose="020B0606020202030204" pitchFamily="34" charset="0"/>
              </a:rPr>
              <a:t>. </a:t>
            </a:r>
          </a:p>
          <a:p>
            <a:pPr marL="360000" indent="-360000" ea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es-ES" altLang="es-AR" sz="2400" b="1" i="1" dirty="0">
              <a:solidFill>
                <a:srgbClr val="FFFF00"/>
              </a:solidFill>
              <a:latin typeface="Arial Narrow" panose="020B0606020202030204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s-ES_tradnl" altLang="es-AR" sz="2800" dirty="0">
              <a:latin typeface="Arial Narrow" panose="020B0606020202030204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190172" y="625249"/>
            <a:ext cx="10058400" cy="63976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altLang="es-AR" sz="36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Introducción</a:t>
            </a:r>
            <a:endParaRPr lang="es-ES_tradnl" altLang="es-AR" sz="36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226179" y="1402696"/>
            <a:ext cx="10059988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fontAlgn="base">
              <a:spcAft>
                <a:spcPct val="0"/>
              </a:spcAft>
              <a:buFontTx/>
              <a:buNone/>
            </a:pPr>
            <a:r>
              <a:rPr lang="es-ES" altLang="es-AR" sz="2800" b="1" dirty="0">
                <a:latin typeface="Arial Narrow" panose="020B0606020202030204" pitchFamily="34" charset="0"/>
              </a:rPr>
              <a:t>Huésped inmunocomprometido</a:t>
            </a:r>
            <a:endParaRPr lang="es-ES" altLang="es-AR" sz="6000" b="1" dirty="0"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48285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823976"/>
              </p:ext>
            </p:extLst>
          </p:nvPr>
        </p:nvGraphicFramePr>
        <p:xfrm>
          <a:off x="2558143" y="1474327"/>
          <a:ext cx="7322458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7146"/>
                <a:gridCol w="5235312"/>
              </a:tblGrid>
              <a:tr h="330711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Alteración</a:t>
                      </a:r>
                      <a:endParaRPr lang="es-AR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Microorganismos</a:t>
                      </a:r>
                      <a:endParaRPr lang="es-AR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744100"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Barrera mucocutánea</a:t>
                      </a:r>
                      <a:endParaRPr lang="es-AR" sz="18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600" b="0" i="1" u="none" strike="noStrike" kern="1200" baseline="0" dirty="0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S. </a:t>
                      </a:r>
                      <a:r>
                        <a:rPr lang="pt-BR" sz="1600" b="0" i="1" u="none" strike="noStrike" kern="1200" baseline="0" dirty="0" err="1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epidermidis</a:t>
                      </a:r>
                      <a:r>
                        <a:rPr lang="it-IT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,</a:t>
                      </a:r>
                      <a:r>
                        <a:rPr lang="it-IT" sz="1600" b="0" i="1" u="none" strike="noStrike" kern="1200" baseline="0" dirty="0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Staphylococcus aureus, S. mitis,S. Oralis.</a:t>
                      </a:r>
                    </a:p>
                    <a:p>
                      <a:r>
                        <a:rPr lang="es-AR" sz="1600" b="0" i="1" u="none" strike="noStrike" kern="1200" baseline="0" dirty="0" err="1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Stenotrophomonas</a:t>
                      </a:r>
                      <a:r>
                        <a:rPr lang="es-AR" sz="1600" b="0" i="1" u="none" strike="noStrike" kern="1200" baseline="0" dirty="0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AR" sz="1600" b="0" i="1" u="none" strike="noStrike" kern="1200" baseline="0" dirty="0" err="1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maltophiiia</a:t>
                      </a:r>
                      <a:r>
                        <a:rPr lang="es-AR" sz="1600" b="0" i="1" u="none" strike="noStrike" kern="1200" baseline="0" dirty="0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 P. </a:t>
                      </a:r>
                      <a:r>
                        <a:rPr lang="es-AR" sz="1600" b="0" i="1" u="none" strike="noStrike" kern="1200" baseline="0" dirty="0" err="1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aeruginosa</a:t>
                      </a:r>
                      <a:r>
                        <a:rPr lang="es-AR" sz="1600" b="0" i="1" u="none" strike="noStrike" kern="1200" baseline="0" dirty="0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 </a:t>
                      </a:r>
                      <a:r>
                        <a:rPr lang="es-AR" sz="1600" b="0" i="1" u="none" strike="noStrike" kern="1200" baseline="0" dirty="0" err="1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Acinetobacter</a:t>
                      </a:r>
                      <a:r>
                        <a:rPr lang="es-AR" sz="1600" b="0" i="1" u="none" strike="noStrike" kern="1200" baseline="0" dirty="0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.</a:t>
                      </a:r>
                      <a:endParaRPr lang="pt-BR" sz="1600" b="0" i="0" u="none" strike="noStrike" kern="1200" baseline="0" dirty="0" smtClean="0">
                        <a:solidFill>
                          <a:schemeClr val="dk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BR" sz="1600" b="0" i="1" u="none" strike="noStrike" kern="1200" baseline="0" dirty="0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Clostridium (C </a:t>
                      </a:r>
                      <a:r>
                        <a:rPr lang="pt-BR" sz="1600" b="0" i="1" u="none" strike="noStrike" kern="1200" baseline="0" dirty="0" err="1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septicum</a:t>
                      </a:r>
                      <a:r>
                        <a:rPr lang="pt-BR" sz="1600" b="0" i="1" u="none" strike="noStrike" kern="1200" baseline="0" dirty="0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, C </a:t>
                      </a:r>
                      <a:r>
                        <a:rPr lang="pt-BR" sz="1600" b="0" i="1" u="none" strike="noStrike" kern="1200" baseline="0" dirty="0" err="1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tertium</a:t>
                      </a:r>
                      <a:r>
                        <a:rPr lang="pt-BR" sz="1600" b="0" i="1" u="none" strike="noStrike" kern="1200" baseline="0" dirty="0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).</a:t>
                      </a:r>
                      <a:r>
                        <a:rPr lang="es-AR" sz="1600" dirty="0" smtClean="0">
                          <a:latin typeface="Arial Narrow" panose="020B0606020202030204" pitchFamily="34" charset="0"/>
                        </a:rPr>
                        <a:t>Especies </a:t>
                      </a:r>
                      <a:r>
                        <a:rPr lang="es-AR" sz="1600" i="1" dirty="0" err="1" smtClean="0">
                          <a:latin typeface="Arial Narrow" panose="020B0606020202030204" pitchFamily="34" charset="0"/>
                        </a:rPr>
                        <a:t>Candida</a:t>
                      </a:r>
                      <a:r>
                        <a:rPr lang="es-AR" sz="1600" i="1" dirty="0" smtClean="0">
                          <a:latin typeface="Arial Narrow" panose="020B0606020202030204" pitchFamily="34" charset="0"/>
                        </a:rPr>
                        <a:t>,</a:t>
                      </a:r>
                      <a:r>
                        <a:rPr lang="es-AR" sz="1600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AR" sz="1600" i="1" dirty="0" err="1" smtClean="0">
                          <a:latin typeface="Arial Narrow" panose="020B0606020202030204" pitchFamily="34" charset="0"/>
                        </a:rPr>
                        <a:t>Rhizopus</a:t>
                      </a:r>
                      <a:r>
                        <a:rPr lang="es-AR" sz="1600" dirty="0" smtClean="0">
                          <a:latin typeface="Arial Narrow" panose="020B0606020202030204" pitchFamily="34" charset="0"/>
                        </a:rPr>
                        <a:t>.</a:t>
                      </a:r>
                      <a:endParaRPr lang="es-AR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964574">
                <a:tc>
                  <a:txBody>
                    <a:bodyPr/>
                    <a:lstStyle/>
                    <a:p>
                      <a:pPr algn="ctr"/>
                      <a:endParaRPr lang="es-AR" sz="18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AR" sz="1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Neutropenia</a:t>
                      </a:r>
                      <a:endParaRPr lang="es-AR" sz="18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600" i="1" dirty="0" err="1" smtClean="0">
                          <a:latin typeface="Arial Narrow" panose="020B0606020202030204" pitchFamily="34" charset="0"/>
                        </a:rPr>
                        <a:t>Staphylococcus</a:t>
                      </a:r>
                      <a:r>
                        <a:rPr lang="pt-BR" sz="1600" i="1" dirty="0" smtClean="0">
                          <a:latin typeface="Arial Narrow" panose="020B0606020202030204" pitchFamily="34" charset="0"/>
                        </a:rPr>
                        <a:t> aureus , S. </a:t>
                      </a:r>
                      <a:r>
                        <a:rPr lang="pt-BR" sz="1600" i="1" dirty="0" err="1" smtClean="0">
                          <a:latin typeface="Arial Narrow" panose="020B0606020202030204" pitchFamily="34" charset="0"/>
                        </a:rPr>
                        <a:t>epidermidis</a:t>
                      </a:r>
                      <a:r>
                        <a:rPr lang="pt-BR" sz="1600" i="1" dirty="0" smtClean="0">
                          <a:latin typeface="Arial Narrow" panose="020B0606020202030204" pitchFamily="34" charset="0"/>
                        </a:rPr>
                        <a:t>, S </a:t>
                      </a:r>
                      <a:r>
                        <a:rPr lang="pt-BR" sz="1600" i="1" dirty="0" err="1" smtClean="0">
                          <a:latin typeface="Arial Narrow" panose="020B0606020202030204" pitchFamily="34" charset="0"/>
                        </a:rPr>
                        <a:t>haemolyticus</a:t>
                      </a:r>
                      <a:r>
                        <a:rPr lang="pt-BR" sz="1600" i="1" dirty="0" smtClean="0">
                          <a:latin typeface="Arial Narrow" panose="020B0606020202030204" pitchFamily="34" charset="0"/>
                        </a:rPr>
                        <a:t>, </a:t>
                      </a:r>
                      <a:r>
                        <a:rPr lang="pt-BR" sz="1600" i="1" dirty="0" err="1" smtClean="0">
                          <a:latin typeface="Arial Narrow" panose="020B0606020202030204" pitchFamily="34" charset="0"/>
                        </a:rPr>
                        <a:t>hominis</a:t>
                      </a:r>
                      <a:r>
                        <a:rPr lang="pt-BR" sz="1600" i="1" dirty="0" smtClean="0">
                          <a:latin typeface="Arial Narrow" panose="020B0606020202030204" pitchFamily="34" charset="0"/>
                        </a:rPr>
                        <a:t>.</a:t>
                      </a:r>
                    </a:p>
                    <a:p>
                      <a:r>
                        <a:rPr lang="pt-BR" sz="1600" i="1" dirty="0" smtClean="0">
                          <a:latin typeface="Arial Narrow" panose="020B0606020202030204" pitchFamily="34" charset="0"/>
                        </a:rPr>
                        <a:t>S. </a:t>
                      </a:r>
                      <a:r>
                        <a:rPr lang="pt-BR" sz="1600" i="1" dirty="0" err="1" smtClean="0">
                          <a:latin typeface="Arial Narrow" panose="020B0606020202030204" pitchFamily="34" charset="0"/>
                        </a:rPr>
                        <a:t>mitis</a:t>
                      </a:r>
                      <a:r>
                        <a:rPr lang="pt-BR" sz="1600" i="1" dirty="0" smtClean="0">
                          <a:latin typeface="Arial Narrow" panose="020B0606020202030204" pitchFamily="34" charset="0"/>
                        </a:rPr>
                        <a:t>, S. </a:t>
                      </a:r>
                      <a:r>
                        <a:rPr lang="pt-BR" sz="1600" i="1" dirty="0" err="1" smtClean="0">
                          <a:latin typeface="Arial Narrow" panose="020B0606020202030204" pitchFamily="34" charset="0"/>
                        </a:rPr>
                        <a:t>oralis</a:t>
                      </a:r>
                      <a:r>
                        <a:rPr lang="pt-BR" sz="1600" i="1" dirty="0" smtClean="0">
                          <a:latin typeface="Arial Narrow" panose="020B0606020202030204" pitchFamily="34" charset="0"/>
                        </a:rPr>
                        <a:t>.  </a:t>
                      </a:r>
                      <a:r>
                        <a:rPr lang="pt-BR" sz="1600" dirty="0" err="1" smtClean="0">
                          <a:latin typeface="Arial Narrow" panose="020B0606020202030204" pitchFamily="34" charset="0"/>
                        </a:rPr>
                        <a:t>Enterococos</a:t>
                      </a:r>
                      <a:r>
                        <a:rPr lang="pt-BR" sz="1600" dirty="0" smtClean="0">
                          <a:latin typeface="Arial Narrow" panose="020B0606020202030204" pitchFamily="34" charset="0"/>
                        </a:rPr>
                        <a:t> (</a:t>
                      </a:r>
                      <a:r>
                        <a:rPr lang="pt-BR" sz="1600" i="1" dirty="0" smtClean="0">
                          <a:latin typeface="Arial Narrow" panose="020B0606020202030204" pitchFamily="34" charset="0"/>
                        </a:rPr>
                        <a:t>E. </a:t>
                      </a:r>
                      <a:r>
                        <a:rPr lang="pt-BR" sz="1600" i="1" dirty="0" err="1" smtClean="0">
                          <a:latin typeface="Arial Narrow" panose="020B0606020202030204" pitchFamily="34" charset="0"/>
                        </a:rPr>
                        <a:t>faecalis</a:t>
                      </a:r>
                      <a:r>
                        <a:rPr lang="pt-BR" sz="1600" i="1" dirty="0" smtClean="0">
                          <a:latin typeface="Arial Narrow" panose="020B0606020202030204" pitchFamily="34" charset="0"/>
                        </a:rPr>
                        <a:t>, E. </a:t>
                      </a:r>
                      <a:r>
                        <a:rPr lang="pt-BR" sz="1600" i="1" dirty="0" err="1" smtClean="0">
                          <a:latin typeface="Arial Narrow" panose="020B0606020202030204" pitchFamily="34" charset="0"/>
                        </a:rPr>
                        <a:t>faecium</a:t>
                      </a:r>
                      <a:r>
                        <a:rPr lang="pt-BR" sz="1600" dirty="0" smtClean="0">
                          <a:latin typeface="Arial Narrow" panose="020B0606020202030204" pitchFamily="34" charset="0"/>
                        </a:rPr>
                        <a:t>).</a:t>
                      </a:r>
                    </a:p>
                    <a:p>
                      <a:r>
                        <a:rPr lang="pt-BR" sz="1600" i="1" dirty="0" smtClean="0">
                          <a:latin typeface="Arial Narrow" panose="020B0606020202030204" pitchFamily="34" charset="0"/>
                        </a:rPr>
                        <a:t>E. coli ,</a:t>
                      </a:r>
                      <a:r>
                        <a:rPr lang="pt-BR" sz="1600" i="1" baseline="0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BR" sz="1600" i="1" dirty="0" smtClean="0">
                          <a:latin typeface="Arial Narrow" panose="020B0606020202030204" pitchFamily="34" charset="0"/>
                        </a:rPr>
                        <a:t>P. </a:t>
                      </a:r>
                      <a:r>
                        <a:rPr lang="pt-BR" sz="1600" i="1" dirty="0" err="1" smtClean="0">
                          <a:latin typeface="Arial Narrow" panose="020B0606020202030204" pitchFamily="34" charset="0"/>
                        </a:rPr>
                        <a:t>aeruginosa</a:t>
                      </a:r>
                      <a:r>
                        <a:rPr lang="pt-BR" sz="1600" i="1" dirty="0" smtClean="0">
                          <a:latin typeface="Arial Narrow" panose="020B0606020202030204" pitchFamily="34" charset="0"/>
                        </a:rPr>
                        <a:t>,  </a:t>
                      </a:r>
                      <a:r>
                        <a:rPr lang="pt-BR" sz="1600" i="1" dirty="0" err="1" smtClean="0">
                          <a:latin typeface="Arial Narrow" panose="020B0606020202030204" pitchFamily="34" charset="0"/>
                        </a:rPr>
                        <a:t>Klebsiella</a:t>
                      </a:r>
                      <a:r>
                        <a:rPr lang="pt-BR" sz="1600" i="1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BR" sz="1600" i="1" dirty="0" err="1" smtClean="0">
                          <a:latin typeface="Arial Narrow" panose="020B0606020202030204" pitchFamily="34" charset="0"/>
                        </a:rPr>
                        <a:t>pneumoniae</a:t>
                      </a:r>
                      <a:r>
                        <a:rPr lang="pt-BR" sz="1600" i="1" dirty="0" smtClean="0">
                          <a:latin typeface="Arial Narrow" panose="020B0606020202030204" pitchFamily="34" charset="0"/>
                        </a:rPr>
                        <a:t>,  </a:t>
                      </a:r>
                      <a:r>
                        <a:rPr lang="pt-BR" sz="1600" i="1" dirty="0" err="1" smtClean="0">
                          <a:latin typeface="Arial Narrow" panose="020B0606020202030204" pitchFamily="34" charset="0"/>
                        </a:rPr>
                        <a:t>Enterobacter</a:t>
                      </a:r>
                      <a:r>
                        <a:rPr lang="pt-BR" sz="1600" i="1" baseline="0" dirty="0" smtClean="0">
                          <a:latin typeface="Arial Narrow" panose="020B0606020202030204" pitchFamily="34" charset="0"/>
                        </a:rPr>
                        <a:t>. </a:t>
                      </a:r>
                      <a:r>
                        <a:rPr lang="es-AR" sz="1600" dirty="0" smtClean="0">
                          <a:latin typeface="Arial Narrow" panose="020B0606020202030204" pitchFamily="34" charset="0"/>
                        </a:rPr>
                        <a:t>Especies de </a:t>
                      </a:r>
                      <a:r>
                        <a:rPr lang="es-AR" sz="1600" i="1" dirty="0" smtClean="0">
                          <a:latin typeface="Arial Narrow" panose="020B0606020202030204" pitchFamily="34" charset="0"/>
                        </a:rPr>
                        <a:t>Aspergillus</a:t>
                      </a:r>
                      <a:r>
                        <a:rPr lang="es-AR" sz="1600" dirty="0" smtClean="0">
                          <a:latin typeface="Arial Narrow" panose="020B0606020202030204" pitchFamily="34" charset="0"/>
                        </a:rPr>
                        <a:t> ,</a:t>
                      </a:r>
                      <a:r>
                        <a:rPr lang="es-AR" sz="1600" i="1" dirty="0" err="1" smtClean="0">
                          <a:latin typeface="Arial Narrow" panose="020B0606020202030204" pitchFamily="34" charset="0"/>
                        </a:rPr>
                        <a:t>Candida</a:t>
                      </a:r>
                      <a:r>
                        <a:rPr lang="es-AR" sz="1600" dirty="0" smtClean="0">
                          <a:latin typeface="Arial Narrow" panose="020B0606020202030204" pitchFamily="34" charset="0"/>
                        </a:rPr>
                        <a:t>, </a:t>
                      </a:r>
                      <a:r>
                        <a:rPr lang="es-AR" sz="1600" i="1" dirty="0" err="1" smtClean="0">
                          <a:latin typeface="Arial Narrow" panose="020B0606020202030204" pitchFamily="34" charset="0"/>
                        </a:rPr>
                        <a:t>Rhizopus</a:t>
                      </a:r>
                      <a:r>
                        <a:rPr lang="es-AR" sz="1600" i="1" dirty="0" smtClean="0">
                          <a:latin typeface="Arial Narrow" panose="020B0606020202030204" pitchFamily="34" charset="0"/>
                        </a:rPr>
                        <a:t>. Anaerobios</a:t>
                      </a:r>
                      <a:endParaRPr lang="es-AR" sz="1600" i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1185047">
                <a:tc>
                  <a:txBody>
                    <a:bodyPr/>
                    <a:lstStyle/>
                    <a:p>
                      <a:pPr algn="ctr"/>
                      <a:endParaRPr lang="es-AR" sz="18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AR" sz="1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Inmunodepresión</a:t>
                      </a:r>
                      <a:r>
                        <a:rPr lang="es-AR" sz="1800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               celular</a:t>
                      </a:r>
                      <a:endParaRPr lang="es-AR" sz="18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600" dirty="0" smtClean="0">
                          <a:latin typeface="Arial Narrow" panose="020B0606020202030204" pitchFamily="34" charset="0"/>
                        </a:rPr>
                        <a:t>Herpes virus, CMV,  Virus respiratorios.</a:t>
                      </a:r>
                    </a:p>
                    <a:p>
                      <a:r>
                        <a:rPr lang="es-AR" sz="1600" i="1" dirty="0" smtClean="0">
                          <a:latin typeface="Arial Narrow" panose="020B0606020202030204" pitchFamily="34" charset="0"/>
                        </a:rPr>
                        <a:t>Listeria </a:t>
                      </a:r>
                      <a:r>
                        <a:rPr lang="es-AR" sz="1600" i="1" dirty="0" err="1" smtClean="0">
                          <a:latin typeface="Arial Narrow" panose="020B0606020202030204" pitchFamily="34" charset="0"/>
                        </a:rPr>
                        <a:t>monocytogenes</a:t>
                      </a:r>
                      <a:r>
                        <a:rPr lang="es-AR" sz="1600" i="1" dirty="0" smtClean="0">
                          <a:latin typeface="Arial Narrow" panose="020B0606020202030204" pitchFamily="34" charset="0"/>
                        </a:rPr>
                        <a:t>. </a:t>
                      </a:r>
                      <a:r>
                        <a:rPr lang="es-AR" sz="1600" dirty="0" smtClean="0">
                          <a:latin typeface="Arial Narrow" panose="020B0606020202030204" pitchFamily="34" charset="0"/>
                        </a:rPr>
                        <a:t>Especies de </a:t>
                      </a:r>
                      <a:r>
                        <a:rPr lang="es-AR" sz="1600" i="1" dirty="0" err="1" smtClean="0">
                          <a:latin typeface="Arial Narrow" panose="020B0606020202030204" pitchFamily="34" charset="0"/>
                        </a:rPr>
                        <a:t>Nocardia</a:t>
                      </a:r>
                      <a:r>
                        <a:rPr lang="es-AR" sz="1600" i="1" dirty="0" smtClean="0">
                          <a:latin typeface="Arial Narrow" panose="020B0606020202030204" pitchFamily="34" charset="0"/>
                        </a:rPr>
                        <a:t>.</a:t>
                      </a:r>
                    </a:p>
                    <a:p>
                      <a:r>
                        <a:rPr lang="es-AR" sz="1600" i="1" dirty="0" smtClean="0">
                          <a:latin typeface="Arial Narrow" panose="020B0606020202030204" pitchFamily="34" charset="0"/>
                        </a:rPr>
                        <a:t>Mycobacterium tuberculosis, </a:t>
                      </a:r>
                      <a:r>
                        <a:rPr lang="es-AR" sz="1600" dirty="0" err="1" smtClean="0">
                          <a:latin typeface="Arial Narrow" panose="020B0606020202030204" pitchFamily="34" charset="0"/>
                        </a:rPr>
                        <a:t>Micobacterias</a:t>
                      </a:r>
                      <a:r>
                        <a:rPr lang="es-AR" sz="1600" dirty="0" smtClean="0">
                          <a:latin typeface="Arial Narrow" panose="020B0606020202030204" pitchFamily="34" charset="0"/>
                        </a:rPr>
                        <a:t> atípicas.</a:t>
                      </a:r>
                    </a:p>
                    <a:p>
                      <a:r>
                        <a:rPr lang="es-AR" sz="1600" i="1" dirty="0" err="1" smtClean="0">
                          <a:latin typeface="Arial Narrow" panose="020B0606020202030204" pitchFamily="34" charset="0"/>
                        </a:rPr>
                        <a:t>Pneumocystis</a:t>
                      </a:r>
                      <a:r>
                        <a:rPr lang="es-AR" sz="1600" i="1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AR" sz="1600" i="1" dirty="0" err="1" smtClean="0">
                          <a:latin typeface="Arial Narrow" panose="020B0606020202030204" pitchFamily="34" charset="0"/>
                        </a:rPr>
                        <a:t>jirovecii</a:t>
                      </a:r>
                      <a:r>
                        <a:rPr lang="es-AR" sz="1600" i="1" dirty="0" smtClean="0">
                          <a:latin typeface="Arial Narrow" panose="020B0606020202030204" pitchFamily="34" charset="0"/>
                        </a:rPr>
                        <a:t>, </a:t>
                      </a:r>
                      <a:r>
                        <a:rPr lang="es-AR" sz="1600" dirty="0" smtClean="0">
                          <a:latin typeface="Arial Narrow" panose="020B0606020202030204" pitchFamily="34" charset="0"/>
                        </a:rPr>
                        <a:t>Especies de Aspergillus, </a:t>
                      </a:r>
                      <a:r>
                        <a:rPr lang="es-AR" sz="1600" i="1" dirty="0" err="1" smtClean="0">
                          <a:latin typeface="Arial Narrow" panose="020B0606020202030204" pitchFamily="34" charset="0"/>
                        </a:rPr>
                        <a:t>Cryptococcus</a:t>
                      </a:r>
                      <a:r>
                        <a:rPr lang="es-AR" sz="1600" dirty="0" smtClean="0">
                          <a:latin typeface="Arial Narrow" panose="020B0606020202030204" pitchFamily="34" charset="0"/>
                        </a:rPr>
                        <a:t> , </a:t>
                      </a:r>
                      <a:r>
                        <a:rPr lang="es-AR" sz="1600" i="1" dirty="0" err="1" smtClean="0">
                          <a:latin typeface="Arial Narrow" panose="020B0606020202030204" pitchFamily="34" charset="0"/>
                        </a:rPr>
                        <a:t>Histoplasma</a:t>
                      </a:r>
                      <a:r>
                        <a:rPr lang="es-AR" sz="1600" i="1" dirty="0" smtClean="0">
                          <a:latin typeface="Arial Narrow" panose="020B0606020202030204" pitchFamily="34" charset="0"/>
                        </a:rPr>
                        <a:t>, </a:t>
                      </a:r>
                      <a:r>
                        <a:rPr lang="es-AR" sz="1600" i="1" dirty="0" err="1" smtClean="0">
                          <a:latin typeface="Arial Narrow" panose="020B0606020202030204" pitchFamily="34" charset="0"/>
                        </a:rPr>
                        <a:t>Coccidioides</a:t>
                      </a:r>
                      <a:r>
                        <a:rPr lang="es-AR" sz="1600" i="1" dirty="0" smtClean="0">
                          <a:latin typeface="Arial Narrow" panose="020B0606020202030204" pitchFamily="34" charset="0"/>
                        </a:rPr>
                        <a:t>,  P. </a:t>
                      </a:r>
                      <a:r>
                        <a:rPr lang="es-AR" sz="1600" i="1" dirty="0" err="1" smtClean="0">
                          <a:latin typeface="Arial Narrow" panose="020B0606020202030204" pitchFamily="34" charset="0"/>
                        </a:rPr>
                        <a:t>marneffei</a:t>
                      </a:r>
                      <a:r>
                        <a:rPr lang="es-AR" sz="1600" i="1" dirty="0" smtClean="0">
                          <a:latin typeface="Arial Narrow" panose="020B0606020202030204" pitchFamily="34" charset="0"/>
                        </a:rPr>
                        <a:t>, Toxoplasma </a:t>
                      </a:r>
                      <a:r>
                        <a:rPr lang="es-AR" sz="1600" i="1" dirty="0" err="1" smtClean="0">
                          <a:latin typeface="Arial Narrow" panose="020B0606020202030204" pitchFamily="34" charset="0"/>
                        </a:rPr>
                        <a:t>gondii</a:t>
                      </a:r>
                      <a:r>
                        <a:rPr lang="es-AR" sz="1600" i="1" dirty="0" smtClean="0">
                          <a:latin typeface="Arial Narrow" panose="020B0606020202030204" pitchFamily="34" charset="0"/>
                        </a:rPr>
                        <a:t>.</a:t>
                      </a:r>
                      <a:endParaRPr lang="es-AR" sz="1600" i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744100"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Inmunodepresión humoral</a:t>
                      </a:r>
                      <a:endParaRPr lang="es-AR" sz="18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600" i="1" dirty="0" err="1" smtClean="0">
                          <a:latin typeface="Arial Narrow" panose="020B0606020202030204" pitchFamily="34" charset="0"/>
                        </a:rPr>
                        <a:t>Streptococcus</a:t>
                      </a:r>
                      <a:r>
                        <a:rPr lang="pt-BR" sz="1600" i="1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BR" sz="1600" i="1" dirty="0" err="1" smtClean="0">
                          <a:latin typeface="Arial Narrow" panose="020B0606020202030204" pitchFamily="34" charset="0"/>
                        </a:rPr>
                        <a:t>pneumoniae</a:t>
                      </a:r>
                      <a:r>
                        <a:rPr lang="pt-BR" sz="1600" i="1" dirty="0" smtClean="0">
                          <a:latin typeface="Arial Narrow" panose="020B0606020202030204" pitchFamily="34" charset="0"/>
                        </a:rPr>
                        <a:t>.</a:t>
                      </a:r>
                    </a:p>
                    <a:p>
                      <a:r>
                        <a:rPr lang="pt-BR" sz="1600" i="1" dirty="0" err="1" smtClean="0">
                          <a:latin typeface="Arial Narrow" panose="020B0606020202030204" pitchFamily="34" charset="0"/>
                        </a:rPr>
                        <a:t>Haemophilus</a:t>
                      </a:r>
                      <a:r>
                        <a:rPr lang="pt-BR" sz="1600" i="1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BR" sz="1600" i="1" dirty="0" err="1" smtClean="0">
                          <a:latin typeface="Arial Narrow" panose="020B0606020202030204" pitchFamily="34" charset="0"/>
                        </a:rPr>
                        <a:t>influenzae</a:t>
                      </a:r>
                      <a:r>
                        <a:rPr lang="pt-BR" sz="1600" i="1" dirty="0" smtClean="0">
                          <a:latin typeface="Arial Narrow" panose="020B0606020202030204" pitchFamily="34" charset="0"/>
                        </a:rPr>
                        <a:t>.</a:t>
                      </a:r>
                    </a:p>
                    <a:p>
                      <a:r>
                        <a:rPr lang="pt-BR" sz="1600" i="1" dirty="0" err="1" smtClean="0">
                          <a:latin typeface="Arial Narrow" panose="020B0606020202030204" pitchFamily="34" charset="0"/>
                        </a:rPr>
                        <a:t>Neisseria</a:t>
                      </a:r>
                      <a:r>
                        <a:rPr lang="pt-BR" sz="1600" i="1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BR" sz="1600" i="1" dirty="0" err="1" smtClean="0">
                          <a:latin typeface="Arial Narrow" panose="020B0606020202030204" pitchFamily="34" charset="0"/>
                        </a:rPr>
                        <a:t>meningitidis</a:t>
                      </a:r>
                      <a:r>
                        <a:rPr lang="pt-BR" sz="1600" i="1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BR" sz="1600" dirty="0" smtClean="0">
                          <a:latin typeface="Arial Narrow" panose="020B0606020202030204" pitchFamily="34" charset="0"/>
                        </a:rPr>
                        <a:t>(</a:t>
                      </a:r>
                      <a:r>
                        <a:rPr lang="pt-BR" sz="1600" dirty="0" err="1" smtClean="0">
                          <a:latin typeface="Arial Narrow" panose="020B0606020202030204" pitchFamily="34" charset="0"/>
                        </a:rPr>
                        <a:t>asplenia</a:t>
                      </a:r>
                      <a:r>
                        <a:rPr lang="pt-BR" sz="1600" dirty="0" smtClean="0">
                          <a:latin typeface="Arial Narrow" panose="020B0606020202030204" pitchFamily="34" charset="0"/>
                        </a:rPr>
                        <a:t>).</a:t>
                      </a:r>
                      <a:endParaRPr lang="es-AR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190172" y="625249"/>
            <a:ext cx="10058400" cy="63976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altLang="es-AR" sz="36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Introducción</a:t>
            </a:r>
            <a:endParaRPr lang="es-ES_tradnl" altLang="es-AR" sz="36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5675085" y="5981335"/>
            <a:ext cx="57912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50" dirty="0">
                <a:latin typeface="Arial Narrow" panose="020B0606020202030204" pitchFamily="34" charset="0"/>
              </a:rPr>
              <a:t>Mandell, Douglas, and Bennett’s </a:t>
            </a:r>
            <a:r>
              <a:rPr lang="en-US" sz="1050" dirty="0" err="1">
                <a:latin typeface="Arial Narrow" panose="020B0606020202030204" pitchFamily="34" charset="0"/>
              </a:rPr>
              <a:t>Principies</a:t>
            </a:r>
            <a:r>
              <a:rPr lang="en-US" sz="1050" dirty="0">
                <a:latin typeface="Arial Narrow" panose="020B0606020202030204" pitchFamily="34" charset="0"/>
              </a:rPr>
              <a:t> and Practice </a:t>
            </a:r>
            <a:r>
              <a:rPr lang="en-US" sz="1050" dirty="0" err="1">
                <a:latin typeface="Arial Narrow" panose="020B0606020202030204" pitchFamily="34" charset="0"/>
              </a:rPr>
              <a:t>oflnfectious</a:t>
            </a:r>
            <a:r>
              <a:rPr lang="en-US" sz="1050" dirty="0">
                <a:latin typeface="Arial Narrow" panose="020B0606020202030204" pitchFamily="34" charset="0"/>
              </a:rPr>
              <a:t> </a:t>
            </a:r>
            <a:r>
              <a:rPr lang="en-US" sz="1050" dirty="0" smtClean="0">
                <a:latin typeface="Arial Narrow" panose="020B0606020202030204" pitchFamily="34" charset="0"/>
              </a:rPr>
              <a:t>Diseases 2015</a:t>
            </a:r>
            <a:endParaRPr lang="es-AR" sz="1050" dirty="0"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2094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117620" y="549275"/>
            <a:ext cx="10058400" cy="600075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s-AR" sz="4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Escenarios clínicos</a:t>
            </a:r>
            <a:endParaRPr 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1146628" y="2249715"/>
            <a:ext cx="10058400" cy="3555999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AR" sz="28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Paciente varón de 24 años en tratamiento quimioterápico por enfermedad de base: leucemia aguda linfoblástica. Consulta por fiebre de 39º C en dos oportunidades 7 días después del primer ciclo .</a:t>
            </a:r>
          </a:p>
          <a:p>
            <a:pPr algn="just"/>
            <a:endParaRPr lang="es-AR" sz="2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es-AR" sz="28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RAZONAMIENTO INICIAL</a:t>
            </a:r>
          </a:p>
          <a:p>
            <a:pPr algn="ctr"/>
            <a:r>
              <a:rPr lang="es-AR" sz="28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¿Cómo son las cifras de neutrófilos?</a:t>
            </a:r>
          </a:p>
          <a:p>
            <a:pPr algn="just"/>
            <a:endParaRPr lang="es-AR" sz="2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es-AR" sz="2800" b="1" dirty="0" smtClean="0">
                <a:solidFill>
                  <a:schemeClr val="accent3"/>
                </a:solidFill>
                <a:latin typeface="Arial Narrow" panose="020B0606020202030204" pitchFamily="34" charset="0"/>
              </a:rPr>
              <a:t>NEUTROPÉNICO FEBRIL = URGENCIA INFECTOLÓGICA</a:t>
            </a:r>
            <a:endParaRPr lang="es-AR" sz="2800" b="1" dirty="0">
              <a:solidFill>
                <a:schemeClr val="accent3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161143" y="1401021"/>
            <a:ext cx="10043885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>
                <a:latin typeface="Arial Narrow" panose="020B0606020202030204" pitchFamily="34" charset="0"/>
              </a:rPr>
              <a:t>Caso clínico 1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10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48072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3" name="Rectangle 9"/>
          <p:cNvSpPr>
            <a:spLocks noChangeArrowheads="1"/>
          </p:cNvSpPr>
          <p:nvPr/>
        </p:nvSpPr>
        <p:spPr bwMode="auto">
          <a:xfrm>
            <a:off x="1811382" y="3867741"/>
            <a:ext cx="4001590" cy="15113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AR" altLang="es-AR" sz="200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50181" name="Rectangle 7"/>
          <p:cNvSpPr>
            <a:spLocks noChangeArrowheads="1"/>
          </p:cNvSpPr>
          <p:nvPr/>
        </p:nvSpPr>
        <p:spPr bwMode="auto">
          <a:xfrm>
            <a:off x="1691866" y="2964860"/>
            <a:ext cx="4121106" cy="57626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AR" altLang="es-AR" sz="200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50182" name="Rectangle 8"/>
          <p:cNvSpPr>
            <a:spLocks noChangeArrowheads="1"/>
          </p:cNvSpPr>
          <p:nvPr/>
        </p:nvSpPr>
        <p:spPr bwMode="auto">
          <a:xfrm>
            <a:off x="7188563" y="2980825"/>
            <a:ext cx="2592388" cy="57626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AR" altLang="es-AR" sz="200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50180" name="Rectangle 6"/>
          <p:cNvSpPr>
            <a:spLocks noChangeArrowheads="1"/>
          </p:cNvSpPr>
          <p:nvPr/>
        </p:nvSpPr>
        <p:spPr bwMode="auto">
          <a:xfrm>
            <a:off x="3035300" y="1500413"/>
            <a:ext cx="6048375" cy="6477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_tradnl" altLang="es-AR" sz="1600">
              <a:latin typeface="Arial Narrow" panose="020B0606020202030204" pitchFamily="34" charset="0"/>
            </a:endParaRPr>
          </a:p>
        </p:txBody>
      </p:sp>
      <p:sp>
        <p:nvSpPr>
          <p:cNvPr id="50178" name="Rectangle 4"/>
          <p:cNvSpPr>
            <a:spLocks noChangeArrowheads="1"/>
          </p:cNvSpPr>
          <p:nvPr/>
        </p:nvSpPr>
        <p:spPr bwMode="auto">
          <a:xfrm>
            <a:off x="1981200" y="126206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" altLang="es-AR" sz="2800" b="1">
                <a:solidFill>
                  <a:srgbClr val="FFFFFF"/>
                </a:solidFill>
                <a:latin typeface="Arial Narrow" panose="020B0606020202030204" pitchFamily="34" charset="0"/>
              </a:rPr>
              <a:t>Razonamiento Inicial</a:t>
            </a:r>
          </a:p>
        </p:txBody>
      </p:sp>
      <p:sp>
        <p:nvSpPr>
          <p:cNvPr id="50179" name="Rectangle 5"/>
          <p:cNvSpPr>
            <a:spLocks noChangeArrowheads="1"/>
          </p:cNvSpPr>
          <p:nvPr/>
        </p:nvSpPr>
        <p:spPr bwMode="auto">
          <a:xfrm>
            <a:off x="1944688" y="1156619"/>
            <a:ext cx="8229600" cy="389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lnSpc>
                <a:spcPct val="90000"/>
              </a:lnSpc>
              <a:spcAft>
                <a:spcPct val="0"/>
              </a:spcAft>
              <a:buFontTx/>
              <a:buNone/>
            </a:pPr>
            <a:endParaRPr lang="es-ES" altLang="es-AR" sz="2800" b="1" dirty="0" smtClean="0">
              <a:latin typeface="Arial Narrow" panose="020B0606020202030204" pitchFamily="34" charset="0"/>
            </a:endParaRPr>
          </a:p>
          <a:p>
            <a:pPr algn="ctr" eaLnBrk="1" fontAlgn="base" hangingPunct="1">
              <a:lnSpc>
                <a:spcPct val="90000"/>
              </a:lnSpc>
              <a:spcAft>
                <a:spcPct val="0"/>
              </a:spcAft>
              <a:buFontTx/>
              <a:buNone/>
            </a:pPr>
            <a:r>
              <a:rPr lang="es-ES" altLang="es-AR" sz="2800" b="1" dirty="0" smtClean="0">
                <a:latin typeface="Arial Narrow" panose="020B0606020202030204" pitchFamily="34" charset="0"/>
              </a:rPr>
              <a:t>Conducta </a:t>
            </a:r>
            <a:r>
              <a:rPr lang="es-ES" altLang="es-AR" sz="2800" b="1" dirty="0">
                <a:latin typeface="Arial Narrow" panose="020B0606020202030204" pitchFamily="34" charset="0"/>
              </a:rPr>
              <a:t>Infectológica </a:t>
            </a:r>
            <a:r>
              <a:rPr lang="es-ES" altLang="es-AR" sz="2800" b="1" dirty="0" smtClean="0">
                <a:latin typeface="Arial Narrow" panose="020B0606020202030204" pitchFamily="34" charset="0"/>
              </a:rPr>
              <a:t>inicial</a:t>
            </a:r>
            <a:endParaRPr lang="es-ES" altLang="es-AR" sz="2800" b="1" dirty="0">
              <a:latin typeface="Arial Narrow" panose="020B0606020202030204" pitchFamily="34" charset="0"/>
            </a:endParaRPr>
          </a:p>
          <a:p>
            <a:pPr eaLnBrk="1" fontAlgn="base" hangingPunct="1">
              <a:lnSpc>
                <a:spcPct val="90000"/>
              </a:lnSpc>
              <a:spcAft>
                <a:spcPct val="0"/>
              </a:spcAft>
              <a:buFontTx/>
              <a:buNone/>
            </a:pPr>
            <a:endParaRPr lang="es-ES" altLang="es-AR" sz="2800" b="1" dirty="0" smtClean="0">
              <a:latin typeface="Arial Narrow" panose="020B0606020202030204" pitchFamily="34" charset="0"/>
            </a:endParaRPr>
          </a:p>
          <a:p>
            <a:pPr eaLnBrk="1" fontAlgn="base" hangingPunct="1">
              <a:lnSpc>
                <a:spcPct val="90000"/>
              </a:lnSpc>
              <a:spcAft>
                <a:spcPct val="0"/>
              </a:spcAft>
              <a:buFontTx/>
              <a:buNone/>
            </a:pPr>
            <a:endParaRPr lang="es-ES" altLang="es-AR" sz="2800" b="1" dirty="0" smtClean="0">
              <a:latin typeface="Arial Narrow" panose="020B0606020202030204" pitchFamily="34" charset="0"/>
            </a:endParaRPr>
          </a:p>
          <a:p>
            <a:pPr eaLnBrk="1" fontAlgn="base" hangingPunct="1">
              <a:lnSpc>
                <a:spcPct val="90000"/>
              </a:lnSpc>
              <a:spcAft>
                <a:spcPct val="0"/>
              </a:spcAft>
              <a:buFontTx/>
              <a:buNone/>
            </a:pPr>
            <a:r>
              <a:rPr lang="es-ES" altLang="es-AR" sz="2800" b="1" dirty="0" smtClean="0">
                <a:latin typeface="Arial Narrow" panose="020B0606020202030204" pitchFamily="34" charset="0"/>
              </a:rPr>
              <a:t>Urgencia </a:t>
            </a:r>
            <a:r>
              <a:rPr lang="es-ES" altLang="es-AR" sz="2800" b="1" dirty="0">
                <a:latin typeface="Arial Narrow" panose="020B0606020202030204" pitchFamily="34" charset="0"/>
              </a:rPr>
              <a:t>infectológica               </a:t>
            </a:r>
            <a:r>
              <a:rPr lang="es-ES" altLang="es-AR" sz="2800" b="1" dirty="0" smtClean="0">
                <a:latin typeface="Arial Narrow" panose="020B0606020202030204" pitchFamily="34" charset="0"/>
              </a:rPr>
              <a:t>              No </a:t>
            </a:r>
            <a:r>
              <a:rPr lang="es-ES" altLang="es-AR" sz="2800" b="1" dirty="0">
                <a:latin typeface="Arial Narrow" panose="020B0606020202030204" pitchFamily="34" charset="0"/>
              </a:rPr>
              <a:t>Urgencia</a:t>
            </a:r>
          </a:p>
          <a:p>
            <a:pPr eaLnBrk="1" fontAlgn="base" hangingPunct="1">
              <a:lnSpc>
                <a:spcPct val="90000"/>
              </a:lnSpc>
              <a:spcAft>
                <a:spcPct val="0"/>
              </a:spcAft>
              <a:buFontTx/>
              <a:buNone/>
            </a:pPr>
            <a:endParaRPr lang="es-ES" altLang="es-AR" sz="2800" b="1" dirty="0">
              <a:latin typeface="Arial Narrow" panose="020B0606020202030204" pitchFamily="34" charset="0"/>
            </a:endParaRPr>
          </a:p>
          <a:p>
            <a:pPr eaLnBrk="1" fontAlgn="base" hangingPunct="1">
              <a:lnSpc>
                <a:spcPct val="90000"/>
              </a:lnSpc>
              <a:spcAft>
                <a:spcPct val="0"/>
              </a:spcAft>
              <a:buFontTx/>
              <a:buNone/>
            </a:pPr>
            <a:r>
              <a:rPr lang="es-ES" altLang="es-AR" sz="2400" b="1" dirty="0">
                <a:latin typeface="Arial Narrow" panose="020B0606020202030204" pitchFamily="34" charset="0"/>
              </a:rPr>
              <a:t>Neutropénico </a:t>
            </a:r>
            <a:r>
              <a:rPr lang="es-ES" altLang="es-AR" sz="2400" b="1" dirty="0" smtClean="0">
                <a:latin typeface="Arial Narrow" panose="020B0606020202030204" pitchFamily="34" charset="0"/>
              </a:rPr>
              <a:t>febril                                              Inmunidad celular </a:t>
            </a:r>
          </a:p>
          <a:p>
            <a:pPr eaLnBrk="1" fontAlgn="base" hangingPunct="1">
              <a:lnSpc>
                <a:spcPct val="90000"/>
              </a:lnSpc>
              <a:spcAft>
                <a:spcPct val="0"/>
              </a:spcAft>
              <a:buFontTx/>
              <a:buNone/>
            </a:pPr>
            <a:r>
              <a:rPr lang="es-ES" altLang="es-AR" sz="2400" b="1" dirty="0" smtClean="0">
                <a:latin typeface="Arial Narrow" panose="020B0606020202030204" pitchFamily="34" charset="0"/>
              </a:rPr>
              <a:t>Esplenectomizado                                                alterada</a:t>
            </a:r>
          </a:p>
          <a:p>
            <a:pPr eaLnBrk="1" fontAlgn="base" hangingPunct="1">
              <a:lnSpc>
                <a:spcPct val="90000"/>
              </a:lnSpc>
              <a:spcAft>
                <a:spcPct val="0"/>
              </a:spcAft>
              <a:buFontTx/>
              <a:buNone/>
            </a:pPr>
            <a:r>
              <a:rPr lang="es-ES" altLang="es-AR" sz="2400" b="1" dirty="0" smtClean="0">
                <a:latin typeface="Arial Narrow" panose="020B0606020202030204" pitchFamily="34" charset="0"/>
              </a:rPr>
              <a:t>Déficit inmunidad humoral</a:t>
            </a:r>
            <a:endParaRPr lang="es-ES" altLang="es-AR" sz="2400" b="1" dirty="0">
              <a:latin typeface="Arial Narrow" panose="020B0606020202030204" pitchFamily="34" charset="0"/>
            </a:endParaRPr>
          </a:p>
          <a:p>
            <a:pPr eaLnBrk="1" fontAlgn="base" hangingPunct="1">
              <a:lnSpc>
                <a:spcPct val="90000"/>
              </a:lnSpc>
              <a:spcAft>
                <a:spcPct val="0"/>
              </a:spcAft>
              <a:buFontTx/>
              <a:buNone/>
            </a:pPr>
            <a:r>
              <a:rPr lang="es-ES" altLang="es-AR" sz="2800" b="1" dirty="0">
                <a:latin typeface="Arial Narrow" panose="020B0606020202030204" pitchFamily="34" charset="0"/>
              </a:rPr>
              <a:t>                </a:t>
            </a:r>
          </a:p>
        </p:txBody>
      </p:sp>
      <p:sp>
        <p:nvSpPr>
          <p:cNvPr id="50184" name="Rectangle 10"/>
          <p:cNvSpPr>
            <a:spLocks noChangeArrowheads="1"/>
          </p:cNvSpPr>
          <p:nvPr/>
        </p:nvSpPr>
        <p:spPr bwMode="auto">
          <a:xfrm>
            <a:off x="7001691" y="3893867"/>
            <a:ext cx="3056709" cy="913264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AR" altLang="es-AR" sz="200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50185" name="Line 11"/>
          <p:cNvSpPr>
            <a:spLocks noChangeShapeType="1"/>
          </p:cNvSpPr>
          <p:nvPr/>
        </p:nvSpPr>
        <p:spPr bwMode="auto">
          <a:xfrm flipH="1">
            <a:off x="4023240" y="2148113"/>
            <a:ext cx="1332529" cy="789169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00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50186" name="Line 12"/>
          <p:cNvSpPr>
            <a:spLocks noChangeShapeType="1"/>
          </p:cNvSpPr>
          <p:nvPr/>
        </p:nvSpPr>
        <p:spPr bwMode="auto">
          <a:xfrm>
            <a:off x="6836229" y="2148113"/>
            <a:ext cx="1648528" cy="78917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00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50187" name="Line 13"/>
          <p:cNvSpPr>
            <a:spLocks noChangeShapeType="1"/>
          </p:cNvSpPr>
          <p:nvPr/>
        </p:nvSpPr>
        <p:spPr bwMode="auto">
          <a:xfrm>
            <a:off x="3935413" y="3541122"/>
            <a:ext cx="0" cy="331972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00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50188" name="Line 14"/>
          <p:cNvSpPr>
            <a:spLocks noChangeShapeType="1"/>
          </p:cNvSpPr>
          <p:nvPr/>
        </p:nvSpPr>
        <p:spPr bwMode="auto">
          <a:xfrm>
            <a:off x="8586289" y="3541121"/>
            <a:ext cx="0" cy="352745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00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1117620" y="549275"/>
            <a:ext cx="10058400" cy="6000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Escenarios clínicos</a:t>
            </a:r>
            <a:endParaRPr 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11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2737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841828" y="1412875"/>
            <a:ext cx="10334192" cy="4044496"/>
          </a:xfrm>
        </p:spPr>
        <p:txBody>
          <a:bodyPr>
            <a:normAutofit fontScale="92500"/>
          </a:bodyPr>
          <a:lstStyle/>
          <a:p>
            <a:pPr marL="360000" indent="-360000" algn="ctr" ea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s-AR" sz="3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El tratamiento se implementa a fin de </a:t>
            </a:r>
            <a:r>
              <a:rPr lang="es-AR" sz="3000" b="1" i="1" dirty="0">
                <a:solidFill>
                  <a:schemeClr val="accent1"/>
                </a:solidFill>
                <a:latin typeface="Arial Narrow" panose="020B0606020202030204" pitchFamily="34" charset="0"/>
              </a:rPr>
              <a:t>m</a:t>
            </a:r>
            <a:r>
              <a:rPr lang="es-AR" sz="3000" b="1" i="1" dirty="0" smtClean="0">
                <a:solidFill>
                  <a:schemeClr val="accent1"/>
                </a:solidFill>
                <a:latin typeface="Arial Narrow" panose="020B0606020202030204" pitchFamily="34" charset="0"/>
              </a:rPr>
              <a:t>odificar el pronóstico</a:t>
            </a:r>
          </a:p>
          <a:p>
            <a:pPr marL="360000" indent="-360000" algn="ctr" ea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endParaRPr lang="es-AR" sz="2400" b="1" i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ea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50000"/>
                </a:schemeClr>
              </a:buClr>
              <a:buNone/>
              <a:defRPr/>
            </a:pPr>
            <a:r>
              <a:rPr lang="es-AR" sz="2800" b="1" i="1" dirty="0" smtClean="0">
                <a:solidFill>
                  <a:schemeClr val="accent1"/>
                </a:solidFill>
                <a:latin typeface="Arial Narrow" panose="020B0606020202030204" pitchFamily="34" charset="0"/>
              </a:rPr>
              <a:t>PRECOZ</a:t>
            </a:r>
          </a:p>
          <a:p>
            <a:pPr marL="363538" indent="-363538" ea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50000"/>
                </a:schemeClr>
              </a:buClr>
              <a:buNone/>
              <a:defRPr/>
            </a:pPr>
            <a:r>
              <a:rPr lang="es-AR" sz="28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   Inicio inmediato de ATM previo cultivos con una duración de 48 a 72 hs</a:t>
            </a:r>
            <a:r>
              <a:rPr lang="es-AR" sz="2400" b="1" i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s-AR" sz="2400" b="1" i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y </a:t>
            </a:r>
            <a:r>
              <a:rPr lang="es-AR" sz="28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luego reevaluación y resultados de estudios, se decidirá si continuarlo, modificarlo o suspender.</a:t>
            </a:r>
          </a:p>
          <a:p>
            <a:pPr marL="363538" indent="-363538" ea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50000"/>
                </a:schemeClr>
              </a:buClr>
              <a:buNone/>
              <a:defRPr/>
            </a:pPr>
            <a:endParaRPr lang="es-AR" sz="24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ea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50000"/>
                </a:schemeClr>
              </a:buClr>
              <a:buNone/>
              <a:defRPr/>
            </a:pPr>
            <a:r>
              <a:rPr lang="es-AR" sz="2800" b="1" i="1" dirty="0" smtClean="0">
                <a:solidFill>
                  <a:schemeClr val="accent1"/>
                </a:solidFill>
                <a:latin typeface="Arial Narrow" panose="020B0606020202030204" pitchFamily="34" charset="0"/>
              </a:rPr>
              <a:t>ANTIMICROBIANOS DE AMPLIO ESPECTRO </a:t>
            </a:r>
          </a:p>
          <a:p>
            <a:pPr marL="0" indent="0" ea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50000"/>
                </a:schemeClr>
              </a:buClr>
              <a:buNone/>
              <a:defRPr/>
            </a:pPr>
            <a:r>
              <a:rPr lang="es-AR" sz="28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s-AR" sz="2800" b="1" i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     </a:t>
            </a:r>
            <a:r>
              <a:rPr lang="es-AR" sz="28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Capaz de cubrir mas del 90% de los patógenos posibles del foco infeccioso</a:t>
            </a:r>
          </a:p>
          <a:p>
            <a:pPr marL="363538" indent="-363538" ea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q"/>
              <a:defRPr/>
            </a:pPr>
            <a:endParaRPr lang="es-AR" sz="2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63538" indent="-363538"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endParaRPr lang="es-AR" sz="2800" b="1" i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117620" y="549275"/>
            <a:ext cx="10058400" cy="6000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4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Urgencia infectológica</a:t>
            </a:r>
            <a:endParaRPr 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12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510112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34" name="Group 26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98278750"/>
              </p:ext>
            </p:extLst>
          </p:nvPr>
        </p:nvGraphicFramePr>
        <p:xfrm>
          <a:off x="2336800" y="2264229"/>
          <a:ext cx="7910286" cy="370953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910286"/>
              </a:tblGrid>
              <a:tr h="3709534">
                <a:tc>
                  <a:txBody>
                    <a:bodyPr/>
                    <a:lstStyle/>
                    <a:p>
                      <a:pPr marL="1800225" marR="0" lvl="4" indent="-4508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v"/>
                        <a:tabLst/>
                      </a:pPr>
                      <a:r>
                        <a:rPr kumimoji="0" lang="es-AR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Meningitis Bacteriana</a:t>
                      </a:r>
                    </a:p>
                    <a:p>
                      <a:pPr marL="1800225" marR="0" lvl="4" indent="-4508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v"/>
                        <a:tabLst/>
                      </a:pPr>
                      <a:r>
                        <a:rPr kumimoji="0" lang="es-AR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Encefalitis Herpética</a:t>
                      </a:r>
                    </a:p>
                    <a:p>
                      <a:pPr marL="1800225" marR="0" lvl="4" indent="-4508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v"/>
                        <a:tabLst/>
                      </a:pPr>
                      <a:r>
                        <a:rPr kumimoji="0" lang="es-AR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Endoftalmitis aguda</a:t>
                      </a:r>
                    </a:p>
                    <a:p>
                      <a:pPr marL="1800225" marR="0" lvl="4" indent="-4508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v"/>
                        <a:tabLst/>
                      </a:pPr>
                      <a:r>
                        <a:rPr kumimoji="0" lang="es-AR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Fiebre  Esplenectomizado</a:t>
                      </a:r>
                    </a:p>
                    <a:p>
                      <a:pPr marL="1800225" marR="0" lvl="4" indent="-4508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v"/>
                        <a:tabLst/>
                      </a:pPr>
                      <a:r>
                        <a:rPr kumimoji="0" lang="es-AR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Fiebre Neutropénico </a:t>
                      </a:r>
                    </a:p>
                    <a:p>
                      <a:pPr marL="1800225" marR="0" lvl="4" indent="-4508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v"/>
                        <a:tabLst/>
                      </a:pPr>
                      <a:r>
                        <a:rPr kumimoji="0" lang="es-AR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Sepsis </a:t>
                      </a:r>
                    </a:p>
                    <a:p>
                      <a:pPr marL="1800225" marR="0" lvl="4" indent="-4508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v"/>
                        <a:tabLst/>
                      </a:pPr>
                      <a:r>
                        <a:rPr kumimoji="0" lang="es-AR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Absceso epidural</a:t>
                      </a:r>
                    </a:p>
                    <a:p>
                      <a:pPr marL="1800225" marR="0" lvl="4" indent="-4508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v"/>
                        <a:tabLst/>
                      </a:pPr>
                      <a:r>
                        <a:rPr kumimoji="0" lang="pt-BR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Endocarditis protésica </a:t>
                      </a:r>
                      <a:r>
                        <a:rPr kumimoji="0" lang="pt-BR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precoz</a:t>
                      </a:r>
                      <a:endParaRPr kumimoji="0" lang="pt-BR" sz="240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1800225" marR="0" lvl="4" indent="-4508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v"/>
                        <a:tabLst/>
                      </a:pPr>
                      <a:r>
                        <a:rPr kumimoji="0" lang="pt-BR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Celulitis</a:t>
                      </a:r>
                      <a:r>
                        <a:rPr kumimoji="0" lang="pt-BR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anose="020B0606020202030204" pitchFamily="34" charset="0"/>
                        </a:rPr>
                        <a:t> necrotizante</a:t>
                      </a:r>
                      <a:endParaRPr kumimoji="0" lang="es-A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920" marR="121920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4" name="Título 1"/>
          <p:cNvSpPr txBox="1">
            <a:spLocks/>
          </p:cNvSpPr>
          <p:nvPr/>
        </p:nvSpPr>
        <p:spPr>
          <a:xfrm>
            <a:off x="1117620" y="549275"/>
            <a:ext cx="10058400" cy="6000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4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Urgencia infectológica</a:t>
            </a:r>
            <a:endParaRPr 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161143" y="1401021"/>
            <a:ext cx="1004388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latin typeface="Arial Narrow" panose="020B0606020202030204" pitchFamily="34" charset="0"/>
              </a:rPr>
              <a:t>Causas</a:t>
            </a:r>
            <a:endParaRPr lang="es-AR" sz="2800" b="1" dirty="0"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13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434441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166950" y="1270453"/>
            <a:ext cx="10058400" cy="587375"/>
          </a:xfrm>
        </p:spPr>
        <p:txBody>
          <a:bodyPr>
            <a:normAutofit/>
          </a:bodyPr>
          <a:lstStyle/>
          <a:p>
            <a:pPr algn="ctr"/>
            <a:r>
              <a:rPr lang="es-AR" sz="3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Examen físico</a:t>
            </a:r>
            <a:endParaRPr lang="es-AR" sz="32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1410788" y="1935198"/>
            <a:ext cx="10058400" cy="191611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_tradnl" altLang="es-AR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Paciente lúcido, febril 39,2º C, disnea moderada. TA: 90/60 </a:t>
            </a:r>
            <a:r>
              <a:rPr lang="es-ES_tradnl" altLang="es-AR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mmHg</a:t>
            </a:r>
            <a:r>
              <a:rPr lang="es-ES_tradnl" altLang="es-AR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., Pulso: 120 x min. Pálido. En cavidad oral se constata úlceras en borde la lengua y en encías, sangrantes y con algunas lesiones </a:t>
            </a:r>
            <a:r>
              <a:rPr lang="es-ES_tradnl" altLang="es-AR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costrosas. No </a:t>
            </a:r>
            <a:r>
              <a:rPr lang="es-ES_tradnl" altLang="es-AR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se palpan adenomegalias. </a:t>
            </a:r>
            <a:r>
              <a:rPr lang="es-ES_tradnl" altLang="es-AR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               Resto </a:t>
            </a:r>
            <a:r>
              <a:rPr lang="es-ES_tradnl" altLang="es-AR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del examen </a:t>
            </a:r>
            <a:r>
              <a:rPr lang="es-ES_tradnl" altLang="es-AR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sin alteraciones.</a:t>
            </a:r>
          </a:p>
          <a:p>
            <a:pPr marL="0" indent="0">
              <a:buNone/>
            </a:pPr>
            <a:endParaRPr lang="es-ES_tradnl" altLang="es-AR" sz="2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110343" y="548640"/>
            <a:ext cx="10058400" cy="60089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36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Escenarios clínicos</a:t>
            </a:r>
            <a:endParaRPr lang="es-AR" sz="36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254034" y="3648111"/>
            <a:ext cx="9914709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AR" sz="3200" b="1" dirty="0">
                <a:latin typeface="Arial Narrow" panose="020B0606020202030204" pitchFamily="34" charset="0"/>
              </a:rPr>
              <a:t>Análisis de laboratorio</a:t>
            </a:r>
          </a:p>
          <a:p>
            <a:endParaRPr lang="es-ES_tradnl" altLang="es-AR" b="1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altLang="es-AR" sz="2400" b="1" dirty="0" err="1" smtClean="0">
                <a:latin typeface="Arial Narrow" panose="020B0606020202030204" pitchFamily="34" charset="0"/>
              </a:rPr>
              <a:t>Htc</a:t>
            </a:r>
            <a:r>
              <a:rPr lang="es-ES_tradnl" altLang="es-AR" sz="2400" b="1" dirty="0" smtClean="0">
                <a:latin typeface="Arial Narrow" panose="020B0606020202030204" pitchFamily="34" charset="0"/>
              </a:rPr>
              <a:t> 24 % , </a:t>
            </a:r>
            <a:r>
              <a:rPr lang="es-ES_tradnl" altLang="es-AR" sz="2400" b="1" dirty="0" err="1" smtClean="0">
                <a:latin typeface="Arial Narrow" panose="020B0606020202030204" pitchFamily="34" charset="0"/>
              </a:rPr>
              <a:t>Hb</a:t>
            </a:r>
            <a:r>
              <a:rPr lang="es-ES_tradnl" altLang="es-AR" sz="2400" b="1" dirty="0" smtClean="0">
                <a:latin typeface="Arial Narrow" panose="020B0606020202030204" pitchFamily="34" charset="0"/>
              </a:rPr>
              <a:t> 8 g/dl</a:t>
            </a:r>
            <a:endParaRPr lang="es-ES_tradnl" altLang="es-AR" sz="2400" b="1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altLang="es-AR" sz="2400" b="1" dirty="0" smtClean="0">
                <a:latin typeface="Arial Narrow" panose="020B0606020202030204" pitchFamily="34" charset="0"/>
              </a:rPr>
              <a:t>Glóbulos </a:t>
            </a:r>
            <a:r>
              <a:rPr lang="es-ES_tradnl" altLang="es-AR" sz="2400" b="1" dirty="0">
                <a:latin typeface="Arial Narrow" panose="020B0606020202030204" pitchFamily="34" charset="0"/>
              </a:rPr>
              <a:t>rojos: </a:t>
            </a:r>
            <a:r>
              <a:rPr lang="es-ES_tradnl" altLang="es-AR" sz="2400" b="1" dirty="0" smtClean="0">
                <a:latin typeface="Arial Narrow" panose="020B0606020202030204" pitchFamily="34" charset="0"/>
              </a:rPr>
              <a:t>3.200.000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altLang="es-AR" sz="2400" b="1" dirty="0" smtClean="0">
                <a:latin typeface="Arial Narrow" panose="020B0606020202030204" pitchFamily="34" charset="0"/>
              </a:rPr>
              <a:t>Leucocitos</a:t>
            </a:r>
            <a:r>
              <a:rPr lang="es-ES_tradnl" altLang="es-AR" sz="2400" b="1" dirty="0">
                <a:latin typeface="Arial Narrow" panose="020B0606020202030204" pitchFamily="34" charset="0"/>
              </a:rPr>
              <a:t>: </a:t>
            </a:r>
            <a:r>
              <a:rPr lang="es-ES_tradnl" altLang="es-AR" sz="2400" b="1" dirty="0" smtClean="0">
                <a:latin typeface="Arial Narrow" panose="020B0606020202030204" pitchFamily="34" charset="0"/>
              </a:rPr>
              <a:t>1.800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altLang="es-AR" sz="2400" b="1" dirty="0" smtClean="0">
                <a:latin typeface="Arial Narrow" panose="020B0606020202030204" pitchFamily="34" charset="0"/>
              </a:rPr>
              <a:t>Neutrófilos</a:t>
            </a:r>
            <a:r>
              <a:rPr lang="es-ES_tradnl" altLang="es-AR" sz="2400" b="1" dirty="0">
                <a:latin typeface="Arial Narrow" panose="020B0606020202030204" pitchFamily="34" charset="0"/>
              </a:rPr>
              <a:t>: 20 %</a:t>
            </a:r>
          </a:p>
          <a:p>
            <a:endParaRPr lang="es-ES" altLang="es-AR" b="1" dirty="0"/>
          </a:p>
        </p:txBody>
      </p:sp>
      <p:sp>
        <p:nvSpPr>
          <p:cNvPr id="7" name="Rectángulo 1"/>
          <p:cNvSpPr/>
          <p:nvPr/>
        </p:nvSpPr>
        <p:spPr>
          <a:xfrm>
            <a:off x="5029200" y="4755838"/>
            <a:ext cx="5408023" cy="599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RAN (Recuento absoluto de neutrófilos) 360</a:t>
            </a:r>
            <a:endParaRPr lang="es-AR" sz="2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14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36066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 build="p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975175" y="2043984"/>
            <a:ext cx="4209144" cy="2749359"/>
          </a:xfrm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6600" b="1" dirty="0" smtClean="0"/>
              <a:t> </a:t>
            </a:r>
            <a:r>
              <a:rPr lang="es-AR" sz="2800" b="1" dirty="0" smtClean="0">
                <a:solidFill>
                  <a:schemeClr val="accent1"/>
                </a:solidFill>
                <a:latin typeface="Arial Narrow" panose="020B0606020202030204" pitchFamily="34" charset="0"/>
              </a:rPr>
              <a:t>Causas de neutropenia 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AR" sz="2400" b="1" dirty="0" smtClean="0">
                <a:latin typeface="Arial Narrow" panose="020B0606020202030204" pitchFamily="34" charset="0"/>
              </a:rPr>
              <a:t> </a:t>
            </a:r>
            <a:r>
              <a:rPr lang="es-AR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Enfermedades hematológicas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AR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Quimioterapia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AR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Radioterapia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AR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Tóxicos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AR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Medicamentos</a:t>
            </a:r>
            <a:endParaRPr lang="es-AR" sz="24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7866745" y="2609005"/>
            <a:ext cx="3280228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solidFill>
                  <a:schemeClr val="accent1"/>
                </a:solidFill>
                <a:latin typeface="Arial Narrow" panose="020B0606020202030204" pitchFamily="34" charset="0"/>
              </a:rPr>
              <a:t>Causas de fiebre</a:t>
            </a:r>
          </a:p>
          <a:p>
            <a:pPr algn="ctr"/>
            <a:endParaRPr lang="es-AR" sz="1200" b="1" dirty="0" smtClean="0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algn="ctr"/>
            <a:endParaRPr lang="es-AR" sz="1200" b="1" dirty="0" smtClean="0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s-AR" sz="2400" b="1" dirty="0" smtClean="0">
                <a:latin typeface="Arial Narrow" panose="020B0606020202030204" pitchFamily="34" charset="0"/>
              </a:rPr>
              <a:t>Infecciones</a:t>
            </a:r>
          </a:p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s-AR" sz="2400" b="1" dirty="0" smtClean="0">
                <a:latin typeface="Arial Narrow" panose="020B0606020202030204" pitchFamily="34" charset="0"/>
              </a:rPr>
              <a:t>Transfusiones</a:t>
            </a:r>
          </a:p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s-AR" sz="2400" b="1" dirty="0" smtClean="0">
                <a:latin typeface="Arial Narrow" panose="020B0606020202030204" pitchFamily="34" charset="0"/>
              </a:rPr>
              <a:t>Enfermedad de base</a:t>
            </a:r>
          </a:p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s-AR" sz="2400" b="1" dirty="0" smtClean="0">
                <a:latin typeface="Arial Narrow" panose="020B0606020202030204" pitchFamily="34" charset="0"/>
              </a:rPr>
              <a:t>Drogas</a:t>
            </a:r>
          </a:p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s-AR" sz="2400" b="1" dirty="0" smtClean="0">
                <a:latin typeface="Arial Narrow" panose="020B0606020202030204" pitchFamily="34" charset="0"/>
              </a:rPr>
              <a:t>Alergias</a:t>
            </a:r>
            <a:endParaRPr lang="es-AR" sz="2400" b="1" dirty="0">
              <a:latin typeface="Arial Narrow" panose="020B0606020202030204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110343" y="548640"/>
            <a:ext cx="10058400" cy="6008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36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Neutropenia Febril</a:t>
            </a:r>
            <a:endParaRPr lang="es-AR" sz="36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161143" y="1342965"/>
            <a:ext cx="1004388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latin typeface="Arial Narrow" panose="020B0606020202030204" pitchFamily="34" charset="0"/>
              </a:rPr>
              <a:t>Razonamiento inicial</a:t>
            </a:r>
            <a:endParaRPr lang="es-AR" sz="2800" b="1" dirty="0">
              <a:latin typeface="Arial Narrow" panose="020B0606020202030204" pitchFamily="34" charset="0"/>
            </a:endParaRPr>
          </a:p>
        </p:txBody>
      </p:sp>
      <p:sp>
        <p:nvSpPr>
          <p:cNvPr id="2" name="AutoShape 2" descr="Resultado de imagen para Razonamien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864" y="3203666"/>
            <a:ext cx="2171700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870857" y="3744686"/>
            <a:ext cx="2510972" cy="37737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8 Rectángulo"/>
          <p:cNvSpPr/>
          <p:nvPr/>
        </p:nvSpPr>
        <p:spPr>
          <a:xfrm>
            <a:off x="7895774" y="3432628"/>
            <a:ext cx="2510972" cy="37737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15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51404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7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Marcador de contenido"/>
          <p:cNvSpPr txBox="1">
            <a:spLocks/>
          </p:cNvSpPr>
          <p:nvPr/>
        </p:nvSpPr>
        <p:spPr>
          <a:xfrm>
            <a:off x="1204686" y="1987406"/>
            <a:ext cx="4829562" cy="4088634"/>
          </a:xfrm>
          <a:prstGeom prst="rect">
            <a:avLst/>
          </a:prstGeom>
          <a:noFill/>
        </p:spPr>
        <p:txBody>
          <a:bodyPr>
            <a:normAutofit fontScale="775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es-AR" sz="2200" b="1" dirty="0" smtClean="0">
                <a:latin typeface="Arial Narrow" panose="020B0606020202030204" pitchFamily="34" charset="0"/>
              </a:rPr>
              <a:t>Cocos gram positivos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s-AR" sz="2200" i="1" dirty="0" err="1" smtClean="0">
                <a:latin typeface="Arial Narrow" panose="020B0606020202030204" pitchFamily="34" charset="0"/>
              </a:rPr>
              <a:t>Staphylococcus</a:t>
            </a:r>
            <a:r>
              <a:rPr lang="es-AR" sz="2200" i="1" dirty="0" smtClean="0">
                <a:latin typeface="Arial Narrow" panose="020B0606020202030204" pitchFamily="34" charset="0"/>
              </a:rPr>
              <a:t> </a:t>
            </a:r>
            <a:r>
              <a:rPr lang="es-AR" sz="2200" i="1" dirty="0" err="1" smtClean="0">
                <a:latin typeface="Arial Narrow" panose="020B0606020202030204" pitchFamily="34" charset="0"/>
              </a:rPr>
              <a:t>coagulasa</a:t>
            </a:r>
            <a:r>
              <a:rPr lang="es-AR" sz="2200" i="1" dirty="0" smtClean="0">
                <a:latin typeface="Arial Narrow" panose="020B0606020202030204" pitchFamily="34" charset="0"/>
              </a:rPr>
              <a:t>-negativa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s-AR" sz="2200" i="1" dirty="0" err="1" smtClean="0">
                <a:latin typeface="Arial Narrow" panose="020B0606020202030204" pitchFamily="34" charset="0"/>
              </a:rPr>
              <a:t>Staphylococcus</a:t>
            </a:r>
            <a:r>
              <a:rPr lang="es-AR" sz="2200" i="1" dirty="0" smtClean="0">
                <a:latin typeface="Arial Narrow" panose="020B0606020202030204" pitchFamily="34" charset="0"/>
              </a:rPr>
              <a:t> </a:t>
            </a:r>
            <a:r>
              <a:rPr lang="es-AR" sz="2200" i="1" dirty="0" err="1" smtClean="0">
                <a:latin typeface="Arial Narrow" panose="020B0606020202030204" pitchFamily="34" charset="0"/>
              </a:rPr>
              <a:t>aureus</a:t>
            </a:r>
            <a:r>
              <a:rPr lang="es-AR" sz="2200" i="1" dirty="0" smtClean="0">
                <a:latin typeface="Arial Narrow" panose="020B0606020202030204" pitchFamily="34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200" i="1" dirty="0" smtClean="0">
                <a:latin typeface="Arial Narrow" panose="020B0606020202030204" pitchFamily="34" charset="0"/>
              </a:rPr>
              <a:t>Enterococcus </a:t>
            </a:r>
            <a:r>
              <a:rPr lang="en-US" sz="2200" i="1" dirty="0" err="1" smtClean="0">
                <a:latin typeface="Arial Narrow" panose="020B0606020202030204" pitchFamily="34" charset="0"/>
              </a:rPr>
              <a:t>sp</a:t>
            </a:r>
            <a:endParaRPr lang="en-US" sz="2200" i="1" dirty="0" smtClean="0">
              <a:latin typeface="Arial Narrow" panose="020B0606020202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s-AR" sz="2200" i="1" dirty="0" err="1" smtClean="0">
                <a:latin typeface="Arial Narrow" panose="020B0606020202030204" pitchFamily="34" charset="0"/>
              </a:rPr>
              <a:t>Streptoccocus</a:t>
            </a:r>
            <a:r>
              <a:rPr lang="es-AR" sz="2200" i="1" dirty="0" smtClean="0">
                <a:latin typeface="Arial Narrow" panose="020B0606020202030204" pitchFamily="34" charset="0"/>
              </a:rPr>
              <a:t> grupo </a:t>
            </a:r>
            <a:r>
              <a:rPr lang="es-AR" sz="2200" i="1" dirty="0" err="1" smtClean="0">
                <a:latin typeface="Arial Narrow" panose="020B0606020202030204" pitchFamily="34" charset="0"/>
              </a:rPr>
              <a:t>Viridans</a:t>
            </a:r>
            <a:r>
              <a:rPr lang="es-AR" sz="2200" i="1" dirty="0" smtClean="0">
                <a:latin typeface="Arial Narrow" panose="020B0606020202030204" pitchFamily="34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s-AR" sz="2200" i="1" dirty="0" err="1" smtClean="0">
                <a:latin typeface="Arial Narrow" panose="020B0606020202030204" pitchFamily="34" charset="0"/>
              </a:rPr>
              <a:t>Streptococcus</a:t>
            </a:r>
            <a:r>
              <a:rPr lang="es-AR" sz="2200" i="1" dirty="0" smtClean="0">
                <a:latin typeface="Arial Narrow" panose="020B0606020202030204" pitchFamily="34" charset="0"/>
              </a:rPr>
              <a:t> </a:t>
            </a:r>
            <a:r>
              <a:rPr lang="es-AR" sz="2200" i="1" dirty="0" err="1" smtClean="0">
                <a:latin typeface="Arial Narrow" panose="020B0606020202030204" pitchFamily="34" charset="0"/>
              </a:rPr>
              <a:t>pneumoniae</a:t>
            </a:r>
            <a:endParaRPr lang="es-AR" sz="2200" i="1" dirty="0" smtClean="0">
              <a:latin typeface="Arial Narrow" panose="020B0606020202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s-AR" sz="2200" i="1" dirty="0" err="1" smtClean="0">
                <a:latin typeface="Arial Narrow" panose="020B0606020202030204" pitchFamily="34" charset="0"/>
              </a:rPr>
              <a:t>Streptococcus</a:t>
            </a:r>
            <a:r>
              <a:rPr lang="es-AR" sz="2200" i="1" dirty="0" smtClean="0">
                <a:latin typeface="Arial Narrow" panose="020B0606020202030204" pitchFamily="34" charset="0"/>
              </a:rPr>
              <a:t> </a:t>
            </a:r>
            <a:r>
              <a:rPr lang="es-AR" sz="2200" i="1" dirty="0" err="1" smtClean="0">
                <a:latin typeface="Arial Narrow" panose="020B0606020202030204" pitchFamily="34" charset="0"/>
              </a:rPr>
              <a:t>pyogenes</a:t>
            </a:r>
            <a:endParaRPr lang="es-AR" sz="2200" i="1" dirty="0" smtClean="0">
              <a:latin typeface="Arial Narrow" panose="020B0606020202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s-AR" sz="2200" i="1" dirty="0" smtClean="0">
              <a:latin typeface="Arial Narrow" panose="020B0606020202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es-AR" sz="2200" b="1" dirty="0" smtClean="0">
                <a:latin typeface="Arial Narrow" panose="020B0606020202030204" pitchFamily="34" charset="0"/>
              </a:rPr>
              <a:t>Bacilos gram negativos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AR" sz="2200" i="1" dirty="0" smtClean="0">
                <a:latin typeface="Arial Narrow" panose="020B0606020202030204" pitchFamily="34" charset="0"/>
              </a:rPr>
              <a:t>Escherichia </a:t>
            </a:r>
            <a:r>
              <a:rPr lang="es-AR" sz="2200" i="1" dirty="0" err="1" smtClean="0">
                <a:latin typeface="Arial Narrow" panose="020B0606020202030204" pitchFamily="34" charset="0"/>
              </a:rPr>
              <a:t>coli</a:t>
            </a:r>
            <a:endParaRPr lang="es-AR" sz="2200" i="1" dirty="0" smtClean="0">
              <a:latin typeface="Arial Narrow" panose="020B0606020202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AR" sz="2200" i="1" dirty="0" err="1" smtClean="0">
                <a:latin typeface="Arial Narrow" panose="020B0606020202030204" pitchFamily="34" charset="0"/>
              </a:rPr>
              <a:t>Klebsiella</a:t>
            </a:r>
            <a:r>
              <a:rPr lang="es-AR" sz="2200" i="1" dirty="0" smtClean="0">
                <a:latin typeface="Arial Narrow" panose="020B0606020202030204" pitchFamily="34" charset="0"/>
              </a:rPr>
              <a:t> </a:t>
            </a:r>
            <a:r>
              <a:rPr lang="es-AR" sz="2200" i="1" dirty="0" err="1" smtClean="0">
                <a:latin typeface="Arial Narrow" panose="020B0606020202030204" pitchFamily="34" charset="0"/>
              </a:rPr>
              <a:t>sp</a:t>
            </a:r>
            <a:endParaRPr lang="es-AR" sz="2200" i="1" dirty="0" smtClean="0">
              <a:latin typeface="Arial Narrow" panose="020B0606020202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AR" sz="2200" i="1" dirty="0" err="1" smtClean="0">
                <a:latin typeface="Arial Narrow" panose="020B0606020202030204" pitchFamily="34" charset="0"/>
              </a:rPr>
              <a:t>Enterobacter</a:t>
            </a:r>
            <a:r>
              <a:rPr lang="es-AR" sz="2200" i="1" dirty="0" smtClean="0">
                <a:latin typeface="Arial Narrow" panose="020B0606020202030204" pitchFamily="34" charset="0"/>
              </a:rPr>
              <a:t> </a:t>
            </a:r>
            <a:r>
              <a:rPr lang="es-AR" sz="2200" i="1" dirty="0" err="1" smtClean="0">
                <a:latin typeface="Arial Narrow" panose="020B0606020202030204" pitchFamily="34" charset="0"/>
              </a:rPr>
              <a:t>sp</a:t>
            </a:r>
            <a:endParaRPr lang="es-AR" sz="2200" i="1" dirty="0" smtClean="0">
              <a:latin typeface="Arial Narrow" panose="020B0606020202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AR" sz="2200" i="1" dirty="0" err="1" smtClean="0">
                <a:latin typeface="Arial Narrow" panose="020B0606020202030204" pitchFamily="34" charset="0"/>
              </a:rPr>
              <a:t>Pseudomonas</a:t>
            </a:r>
            <a:r>
              <a:rPr lang="es-AR" sz="2200" i="1" dirty="0" smtClean="0">
                <a:latin typeface="Arial Narrow" panose="020B0606020202030204" pitchFamily="34" charset="0"/>
              </a:rPr>
              <a:t> </a:t>
            </a:r>
            <a:r>
              <a:rPr lang="es-AR" sz="2200" i="1" dirty="0" err="1" smtClean="0">
                <a:latin typeface="Arial Narrow" panose="020B0606020202030204" pitchFamily="34" charset="0"/>
              </a:rPr>
              <a:t>aeruginosa</a:t>
            </a:r>
            <a:endParaRPr lang="es-AR" sz="2200" i="1" dirty="0" smtClean="0">
              <a:latin typeface="Arial Narrow" panose="020B0606020202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AR" sz="2200" i="1" dirty="0" err="1" smtClean="0">
                <a:latin typeface="Arial Narrow" panose="020B0606020202030204" pitchFamily="34" charset="0"/>
              </a:rPr>
              <a:t>Citrobacter</a:t>
            </a:r>
            <a:r>
              <a:rPr lang="es-AR" sz="2200" i="1" dirty="0" smtClean="0">
                <a:latin typeface="Arial Narrow" panose="020B0606020202030204" pitchFamily="34" charset="0"/>
              </a:rPr>
              <a:t> </a:t>
            </a:r>
            <a:r>
              <a:rPr lang="es-AR" sz="2200" i="1" dirty="0" err="1" smtClean="0">
                <a:latin typeface="Arial Narrow" panose="020B0606020202030204" pitchFamily="34" charset="0"/>
              </a:rPr>
              <a:t>sp</a:t>
            </a:r>
            <a:endParaRPr lang="es-AR" sz="2200" i="1" dirty="0" smtClean="0">
              <a:latin typeface="Arial Narrow" panose="020B0606020202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AR" sz="2200" i="1" dirty="0" err="1" smtClean="0">
                <a:latin typeface="Arial Narrow" panose="020B0606020202030204" pitchFamily="34" charset="0"/>
              </a:rPr>
              <a:t>Acinetobacter</a:t>
            </a:r>
            <a:r>
              <a:rPr lang="es-AR" sz="2200" i="1" dirty="0" smtClean="0">
                <a:latin typeface="Arial Narrow" panose="020B0606020202030204" pitchFamily="34" charset="0"/>
              </a:rPr>
              <a:t> </a:t>
            </a:r>
            <a:r>
              <a:rPr lang="es-AR" sz="2200" i="1" dirty="0" err="1" smtClean="0">
                <a:latin typeface="Arial Narrow" panose="020B0606020202030204" pitchFamily="34" charset="0"/>
              </a:rPr>
              <a:t>sp</a:t>
            </a:r>
            <a:endParaRPr lang="es-AR" sz="2200" i="1" dirty="0" smtClean="0">
              <a:latin typeface="Arial Narrow" panose="020B0606020202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s-AR" i="1" dirty="0" smtClean="0">
              <a:latin typeface="Arial Narrow" panose="020B0606020202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s-AR" i="1" dirty="0">
              <a:latin typeface="Arial Narrow" panose="020B0606020202030204" pitchFamily="34" charset="0"/>
            </a:endParaRPr>
          </a:p>
        </p:txBody>
      </p:sp>
      <p:sp>
        <p:nvSpPr>
          <p:cNvPr id="3" name="3 Marcador de contenido"/>
          <p:cNvSpPr txBox="1">
            <a:spLocks/>
          </p:cNvSpPr>
          <p:nvPr/>
        </p:nvSpPr>
        <p:spPr>
          <a:xfrm>
            <a:off x="6763388" y="1987406"/>
            <a:ext cx="4309661" cy="4088634"/>
          </a:xfrm>
          <a:prstGeom prst="rect">
            <a:avLst/>
          </a:prstGeom>
          <a:noFill/>
        </p:spPr>
        <p:txBody>
          <a:bodyPr>
            <a:normAutofit fontScale="850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es-AR" b="1" dirty="0" smtClean="0">
                <a:latin typeface="Arial Narrow" panose="020B0606020202030204" pitchFamily="34" charset="0"/>
              </a:rPr>
              <a:t>Levaduras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s-AR" i="1" dirty="0" err="1" smtClean="0">
                <a:latin typeface="Arial Narrow" panose="020B0606020202030204" pitchFamily="34" charset="0"/>
              </a:rPr>
              <a:t>Candidas</a:t>
            </a:r>
            <a:r>
              <a:rPr lang="es-AR" i="1" dirty="0" smtClean="0">
                <a:latin typeface="Arial Narrow" panose="020B0606020202030204" pitchFamily="34" charset="0"/>
              </a:rPr>
              <a:t> </a:t>
            </a:r>
            <a:r>
              <a:rPr lang="es-AR" i="1" dirty="0" err="1" smtClean="0">
                <a:latin typeface="Arial Narrow" panose="020B0606020202030204" pitchFamily="34" charset="0"/>
              </a:rPr>
              <a:t>sp</a:t>
            </a:r>
            <a:endParaRPr lang="es-AR" i="1" dirty="0" smtClean="0">
              <a:latin typeface="Arial Narrow" panose="020B0606020202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s-AR" i="1" dirty="0" err="1" smtClean="0">
                <a:latin typeface="Arial Narrow" panose="020B0606020202030204" pitchFamily="34" charset="0"/>
              </a:rPr>
              <a:t>Criptococos</a:t>
            </a:r>
            <a:r>
              <a:rPr lang="es-AR" i="1" dirty="0" smtClean="0">
                <a:latin typeface="Arial Narrow" panose="020B0606020202030204" pitchFamily="34" charset="0"/>
              </a:rPr>
              <a:t> </a:t>
            </a:r>
            <a:r>
              <a:rPr lang="es-AR" i="1" dirty="0" err="1" smtClean="0">
                <a:latin typeface="Arial Narrow" panose="020B0606020202030204" pitchFamily="34" charset="0"/>
              </a:rPr>
              <a:t>sp</a:t>
            </a:r>
            <a:endParaRPr lang="es-AR" i="1" dirty="0" smtClean="0">
              <a:latin typeface="Arial Narrow" panose="020B0606020202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s-AR" i="1" dirty="0" err="1" smtClean="0">
                <a:latin typeface="Arial Narrow" panose="020B0606020202030204" pitchFamily="34" charset="0"/>
              </a:rPr>
              <a:t>Trichosporum</a:t>
            </a:r>
            <a:r>
              <a:rPr lang="es-AR" i="1" dirty="0" smtClean="0">
                <a:latin typeface="Arial Narrow" panose="020B0606020202030204" pitchFamily="34" charset="0"/>
              </a:rPr>
              <a:t> </a:t>
            </a:r>
            <a:r>
              <a:rPr lang="es-AR" i="1" dirty="0" err="1" smtClean="0">
                <a:latin typeface="Arial Narrow" panose="020B0606020202030204" pitchFamily="34" charset="0"/>
              </a:rPr>
              <a:t>sp</a:t>
            </a:r>
            <a:endParaRPr lang="es-AR" i="1" dirty="0" smtClean="0">
              <a:latin typeface="Arial Narrow" panose="020B0606020202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s-AR" i="1" dirty="0" err="1" smtClean="0">
                <a:latin typeface="Arial Narrow" panose="020B0606020202030204" pitchFamily="34" charset="0"/>
              </a:rPr>
              <a:t>Sacaromyces</a:t>
            </a:r>
            <a:r>
              <a:rPr lang="es-AR" i="1" dirty="0" smtClean="0">
                <a:latin typeface="Arial Narrow" panose="020B0606020202030204" pitchFamily="34" charset="0"/>
              </a:rPr>
              <a:t> </a:t>
            </a:r>
            <a:r>
              <a:rPr lang="es-AR" i="1" dirty="0" err="1" smtClean="0">
                <a:latin typeface="Arial Narrow" panose="020B0606020202030204" pitchFamily="34" charset="0"/>
              </a:rPr>
              <a:t>s</a:t>
            </a:r>
            <a:r>
              <a:rPr lang="es-AR" dirty="0" err="1" smtClean="0">
                <a:latin typeface="Arial Narrow" panose="020B0606020202030204" pitchFamily="34" charset="0"/>
              </a:rPr>
              <a:t>p</a:t>
            </a:r>
            <a:endParaRPr lang="es-AR" dirty="0" smtClean="0">
              <a:latin typeface="Arial Narrow" panose="020B0606020202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endParaRPr lang="es-AR" b="1" dirty="0" smtClean="0">
              <a:latin typeface="Arial Narrow" panose="020B0606020202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es-AR" b="1" dirty="0" smtClean="0">
                <a:latin typeface="Arial Narrow" panose="020B0606020202030204" pitchFamily="34" charset="0"/>
              </a:rPr>
              <a:t>Dimorficos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s-AR" i="1" dirty="0" err="1" smtClean="0">
                <a:latin typeface="Arial Narrow" panose="020B0606020202030204" pitchFamily="34" charset="0"/>
              </a:rPr>
              <a:t>Histoplasma</a:t>
            </a:r>
            <a:r>
              <a:rPr lang="es-AR" i="1" dirty="0" smtClean="0">
                <a:latin typeface="Arial Narrow" panose="020B0606020202030204" pitchFamily="34" charset="0"/>
              </a:rPr>
              <a:t> </a:t>
            </a:r>
            <a:r>
              <a:rPr lang="es-AR" i="1" dirty="0" err="1" smtClean="0">
                <a:latin typeface="Arial Narrow" panose="020B0606020202030204" pitchFamily="34" charset="0"/>
              </a:rPr>
              <a:t>sp</a:t>
            </a:r>
            <a:endParaRPr lang="es-AR" i="1" dirty="0" smtClean="0">
              <a:latin typeface="Arial Narrow" panose="020B0606020202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s-AR" i="1" dirty="0" err="1" smtClean="0">
                <a:latin typeface="Arial Narrow" panose="020B0606020202030204" pitchFamily="34" charset="0"/>
              </a:rPr>
              <a:t>Paracoccidiomicosis</a:t>
            </a:r>
            <a:r>
              <a:rPr lang="es-AR" i="1" dirty="0" smtClean="0">
                <a:latin typeface="Arial Narrow" panose="020B0606020202030204" pitchFamily="34" charset="0"/>
              </a:rPr>
              <a:t> </a:t>
            </a:r>
            <a:r>
              <a:rPr lang="es-AR" i="1" dirty="0" err="1" smtClean="0">
                <a:latin typeface="Arial Narrow" panose="020B0606020202030204" pitchFamily="34" charset="0"/>
              </a:rPr>
              <a:t>sp</a:t>
            </a:r>
            <a:endParaRPr lang="es-AR" i="1" dirty="0" smtClean="0">
              <a:latin typeface="Arial Narrow" panose="020B0606020202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endParaRPr lang="es-AR" b="1" dirty="0" smtClean="0">
              <a:latin typeface="Arial Narrow" panose="020B0606020202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es-AR" b="1" dirty="0" smtClean="0">
                <a:latin typeface="Arial Narrow" panose="020B0606020202030204" pitchFamily="34" charset="0"/>
              </a:rPr>
              <a:t>Micelios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AR" i="1" dirty="0" err="1" smtClean="0">
                <a:latin typeface="Arial Narrow" panose="020B0606020202030204" pitchFamily="34" charset="0"/>
              </a:rPr>
              <a:t>Asperigiluus</a:t>
            </a:r>
            <a:r>
              <a:rPr lang="es-AR" i="1" dirty="0" smtClean="0">
                <a:latin typeface="Arial Narrow" panose="020B0606020202030204" pitchFamily="34" charset="0"/>
              </a:rPr>
              <a:t> </a:t>
            </a:r>
            <a:r>
              <a:rPr lang="es-AR" i="1" dirty="0" err="1" smtClean="0">
                <a:latin typeface="Arial Narrow" panose="020B0606020202030204" pitchFamily="34" charset="0"/>
              </a:rPr>
              <a:t>sp</a:t>
            </a:r>
            <a:endParaRPr lang="es-AR" i="1" dirty="0" smtClean="0">
              <a:latin typeface="Arial Narrow" panose="020B0606020202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AR" i="1" dirty="0" smtClean="0">
                <a:latin typeface="Arial Narrow" panose="020B0606020202030204" pitchFamily="34" charset="0"/>
              </a:rPr>
              <a:t>Fusarium </a:t>
            </a:r>
            <a:r>
              <a:rPr lang="es-AR" i="1" dirty="0" err="1" smtClean="0">
                <a:latin typeface="Arial Narrow" panose="020B0606020202030204" pitchFamily="34" charset="0"/>
              </a:rPr>
              <a:t>sp</a:t>
            </a:r>
            <a:endParaRPr lang="es-AR" i="1" dirty="0" smtClean="0">
              <a:latin typeface="Arial Narrow" panose="020B0606020202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AR" i="1" dirty="0" err="1" smtClean="0">
                <a:latin typeface="Arial Narrow" panose="020B0606020202030204" pitchFamily="34" charset="0"/>
              </a:rPr>
              <a:t>Pseudoalescheria</a:t>
            </a:r>
            <a:r>
              <a:rPr lang="es-AR" i="1" dirty="0" smtClean="0">
                <a:latin typeface="Arial Narrow" panose="020B0606020202030204" pitchFamily="34" charset="0"/>
              </a:rPr>
              <a:t> </a:t>
            </a:r>
            <a:r>
              <a:rPr lang="es-AR" i="1" dirty="0" err="1" smtClean="0">
                <a:latin typeface="Arial Narrow" panose="020B0606020202030204" pitchFamily="34" charset="0"/>
              </a:rPr>
              <a:t>sp</a:t>
            </a:r>
            <a:endParaRPr lang="es-AR" i="1" dirty="0" smtClean="0">
              <a:latin typeface="Arial Narrow" panose="020B0606020202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AR" i="1" dirty="0" err="1" smtClean="0">
                <a:latin typeface="Arial Narrow" panose="020B0606020202030204" pitchFamily="34" charset="0"/>
              </a:rPr>
              <a:t>Zigomicetos</a:t>
            </a:r>
            <a:endParaRPr lang="es-AR" i="1" dirty="0" smtClean="0">
              <a:latin typeface="Arial Narrow" panose="020B0606020202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s-AR" i="1" dirty="0" smtClean="0">
              <a:latin typeface="Arial Narrow" panose="020B0606020202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s-AR" i="1" dirty="0" smtClean="0">
              <a:latin typeface="Arial Narrow" panose="020B0606020202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s-AR" dirty="0">
              <a:latin typeface="Arial Narrow" panose="020B0606020202030204" pitchFamily="34" charset="0"/>
            </a:endParaRPr>
          </a:p>
        </p:txBody>
      </p:sp>
      <p:pic>
        <p:nvPicPr>
          <p:cNvPr id="4" name="Picture 2" descr="Resultado de imagen para bacterias gram positiva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42" b="17422"/>
          <a:stretch/>
        </p:blipFill>
        <p:spPr bwMode="auto">
          <a:xfrm>
            <a:off x="4084491" y="2591387"/>
            <a:ext cx="1822823" cy="1351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490" y="4261373"/>
            <a:ext cx="1866365" cy="1384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1206" y="1969116"/>
            <a:ext cx="1860921" cy="1224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2" r="13708" b="14388"/>
          <a:stretch/>
        </p:blipFill>
        <p:spPr bwMode="auto">
          <a:xfrm>
            <a:off x="8981206" y="3316487"/>
            <a:ext cx="1880734" cy="1252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1206" y="4685194"/>
            <a:ext cx="1880734" cy="1280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110343" y="548640"/>
            <a:ext cx="10058400" cy="6008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36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Neutropenia Febril</a:t>
            </a:r>
            <a:endParaRPr lang="es-AR" sz="36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1161143" y="1342965"/>
            <a:ext cx="1004388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latin typeface="Arial Narrow" panose="020B0606020202030204" pitchFamily="34" charset="0"/>
              </a:rPr>
              <a:t>Microorganismos causales</a:t>
            </a:r>
            <a:endParaRPr lang="es-AR" sz="2800" b="1" dirty="0">
              <a:solidFill>
                <a:schemeClr val="accent3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16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4021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120" y="1895213"/>
            <a:ext cx="4900023" cy="4139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1110343" y="548640"/>
            <a:ext cx="10058400" cy="6008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36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Neutropenia Febril</a:t>
            </a:r>
            <a:endParaRPr lang="es-AR" sz="36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161143" y="1342965"/>
            <a:ext cx="1004388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latin typeface="Arial Narrow" panose="020B0606020202030204" pitchFamily="34" charset="0"/>
              </a:rPr>
              <a:t>Fisiopatogenia</a:t>
            </a:r>
            <a:endParaRPr lang="es-AR" sz="2800" b="1" dirty="0">
              <a:solidFill>
                <a:schemeClr val="accent3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5675085" y="5981335"/>
            <a:ext cx="57912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50" dirty="0">
                <a:latin typeface="Arial Narrow" panose="020B0606020202030204" pitchFamily="34" charset="0"/>
              </a:rPr>
              <a:t>Mandell, Douglas, and Bennett’s </a:t>
            </a:r>
            <a:r>
              <a:rPr lang="en-US" sz="1050" dirty="0" err="1">
                <a:latin typeface="Arial Narrow" panose="020B0606020202030204" pitchFamily="34" charset="0"/>
              </a:rPr>
              <a:t>Principies</a:t>
            </a:r>
            <a:r>
              <a:rPr lang="en-US" sz="1050" dirty="0">
                <a:latin typeface="Arial Narrow" panose="020B0606020202030204" pitchFamily="34" charset="0"/>
              </a:rPr>
              <a:t> and Practice </a:t>
            </a:r>
            <a:r>
              <a:rPr lang="en-US" sz="1050" dirty="0" err="1">
                <a:latin typeface="Arial Narrow" panose="020B0606020202030204" pitchFamily="34" charset="0"/>
              </a:rPr>
              <a:t>oflnfectious</a:t>
            </a:r>
            <a:r>
              <a:rPr lang="en-US" sz="1050" dirty="0">
                <a:latin typeface="Arial Narrow" panose="020B0606020202030204" pitchFamily="34" charset="0"/>
              </a:rPr>
              <a:t> </a:t>
            </a:r>
            <a:r>
              <a:rPr lang="en-US" sz="1050" dirty="0" smtClean="0">
                <a:latin typeface="Arial Narrow" panose="020B0606020202030204" pitchFamily="34" charset="0"/>
              </a:rPr>
              <a:t>Diseases 2015</a:t>
            </a:r>
            <a:endParaRPr lang="es-AR" sz="1050" dirty="0"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17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1389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4424988"/>
              </p:ext>
            </p:extLst>
          </p:nvPr>
        </p:nvGraphicFramePr>
        <p:xfrm>
          <a:off x="2685142" y="2002971"/>
          <a:ext cx="6574971" cy="39769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ítulo 1"/>
          <p:cNvSpPr txBox="1">
            <a:spLocks/>
          </p:cNvSpPr>
          <p:nvPr/>
        </p:nvSpPr>
        <p:spPr>
          <a:xfrm>
            <a:off x="1110343" y="548640"/>
            <a:ext cx="10058400" cy="6008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36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Neutropenia Febril</a:t>
            </a:r>
            <a:endParaRPr lang="es-AR" sz="36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161143" y="1342965"/>
            <a:ext cx="1004388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latin typeface="Arial Narrow" panose="020B0606020202030204" pitchFamily="34" charset="0"/>
              </a:rPr>
              <a:t>Evaluación clínica inicial</a:t>
            </a:r>
            <a:endParaRPr lang="es-AR" sz="2800" b="1" dirty="0">
              <a:solidFill>
                <a:schemeClr val="accent3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18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18034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35EB912-C438-4B7F-830B-937CAE7409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2F358B-0D54-496F-BF73-216FE6B60F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24F1F0-8610-48B2-9051-A2389F9CA5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3D73594-B5A9-4B0E-8F4C-96B0C13EB3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BC13626-4974-443A-A4EF-B384D8B82A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2238827" y="2220686"/>
            <a:ext cx="8193313" cy="2510972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numCol="2"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4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1- Interrogatorio</a:t>
            </a:r>
          </a:p>
          <a:p>
            <a:pPr lvl="1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s-ES" sz="2000" dirty="0" smtClean="0">
                <a:latin typeface="Arial Narrow" panose="020B0606020202030204" pitchFamily="34" charset="0"/>
              </a:rPr>
              <a:t>Tipo y estadio del tumor </a:t>
            </a:r>
          </a:p>
          <a:p>
            <a:pPr lvl="1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s-ES" sz="2000" dirty="0" smtClean="0">
                <a:latin typeface="Arial Narrow" panose="020B0606020202030204" pitchFamily="34" charset="0"/>
              </a:rPr>
              <a:t>Ciclos de quimioterapia</a:t>
            </a:r>
          </a:p>
          <a:p>
            <a:pPr lvl="1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s-ES" sz="2000" dirty="0" smtClean="0">
                <a:latin typeface="Arial Narrow" panose="020B0606020202030204" pitchFamily="34" charset="0"/>
              </a:rPr>
              <a:t>Corticoides, alergias</a:t>
            </a:r>
          </a:p>
          <a:p>
            <a:pPr lvl="1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s-ES" sz="2000" dirty="0" smtClean="0">
                <a:latin typeface="Arial Narrow" panose="020B0606020202030204" pitchFamily="34" charset="0"/>
              </a:rPr>
              <a:t>Inmunosupresores </a:t>
            </a:r>
          </a:p>
          <a:p>
            <a:pPr lvl="1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s-ES" sz="2000" dirty="0" smtClean="0">
                <a:latin typeface="Arial Narrow" panose="020B0606020202030204" pitchFamily="34" charset="0"/>
              </a:rPr>
              <a:t>Factores estimulantes GM</a:t>
            </a:r>
          </a:p>
          <a:p>
            <a:pPr lvl="1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s-ES" sz="2000" dirty="0" smtClean="0">
                <a:latin typeface="Arial Narrow" panose="020B0606020202030204" pitchFamily="34" charset="0"/>
              </a:rPr>
              <a:t>Comorbilidades</a:t>
            </a:r>
          </a:p>
          <a:p>
            <a:pPr lvl="1">
              <a:buFont typeface="Arial" pitchFamily="34" charset="0"/>
              <a:buChar char="•"/>
            </a:pPr>
            <a:endParaRPr lang="es-ES" sz="20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s-ES" sz="24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  Examen físico</a:t>
            </a:r>
          </a:p>
          <a:p>
            <a:pPr lvl="1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s-ES" sz="2000" dirty="0" smtClean="0">
                <a:latin typeface="Arial Narrow" panose="020B0606020202030204" pitchFamily="34" charset="0"/>
              </a:rPr>
              <a:t>Cavidad oral </a:t>
            </a:r>
          </a:p>
          <a:p>
            <a:pPr lvl="1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s-ES" sz="2000" dirty="0" smtClean="0">
                <a:latin typeface="Arial Narrow" panose="020B0606020202030204" pitchFamily="34" charset="0"/>
              </a:rPr>
              <a:t>Pulmón</a:t>
            </a:r>
          </a:p>
          <a:p>
            <a:pPr lvl="1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s-ES" sz="2000" dirty="0" smtClean="0">
                <a:latin typeface="Arial Narrow" panose="020B0606020202030204" pitchFamily="34" charset="0"/>
              </a:rPr>
              <a:t>Abdomen y región perineal</a:t>
            </a:r>
          </a:p>
          <a:p>
            <a:pPr lvl="1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s-ES" sz="2000" dirty="0" smtClean="0">
                <a:latin typeface="Arial Narrow" panose="020B0606020202030204" pitchFamily="34" charset="0"/>
              </a:rPr>
              <a:t>Catéteres </a:t>
            </a:r>
            <a:r>
              <a:rPr lang="es-ES" sz="2000" dirty="0" err="1" smtClean="0">
                <a:latin typeface="Arial Narrow" panose="020B0606020202030204" pitchFamily="34" charset="0"/>
              </a:rPr>
              <a:t>intravasculares</a:t>
            </a:r>
            <a:endParaRPr lang="es-ES" sz="2000" dirty="0" smtClean="0">
              <a:latin typeface="Arial Narrow" panose="020B0606020202030204" pitchFamily="34" charset="0"/>
            </a:endParaRPr>
          </a:p>
          <a:p>
            <a:pPr lvl="1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s-ES" sz="2000" dirty="0" smtClean="0">
                <a:latin typeface="Arial Narrow" panose="020B0606020202030204" pitchFamily="34" charset="0"/>
              </a:rPr>
              <a:t>Piel y partes blandas</a:t>
            </a:r>
          </a:p>
          <a:p>
            <a:pPr lvl="1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s-ES" sz="2000" dirty="0" smtClean="0">
                <a:latin typeface="Arial Narrow" panose="020B0606020202030204" pitchFamily="34" charset="0"/>
              </a:rPr>
              <a:t>Tejido </a:t>
            </a:r>
            <a:r>
              <a:rPr lang="es-ES" sz="2000" dirty="0" err="1" smtClean="0">
                <a:latin typeface="Arial Narrow" panose="020B0606020202030204" pitchFamily="34" charset="0"/>
              </a:rPr>
              <a:t>periungueal</a:t>
            </a:r>
            <a:endParaRPr lang="es-ES" sz="2000" dirty="0">
              <a:latin typeface="Arial Narrow" panose="020B0606020202030204" pitchFamily="34" charset="0"/>
            </a:endParaRPr>
          </a:p>
        </p:txBody>
      </p:sp>
      <p:sp>
        <p:nvSpPr>
          <p:cNvPr id="3" name="Título 1"/>
          <p:cNvSpPr txBox="1">
            <a:spLocks/>
          </p:cNvSpPr>
          <p:nvPr/>
        </p:nvSpPr>
        <p:spPr>
          <a:xfrm>
            <a:off x="1110343" y="548640"/>
            <a:ext cx="10058400" cy="6008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36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Neutropenia Febril</a:t>
            </a:r>
            <a:endParaRPr lang="es-AR" sz="36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161143" y="1342965"/>
            <a:ext cx="1004388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latin typeface="Arial Narrow" panose="020B0606020202030204" pitchFamily="34" charset="0"/>
              </a:rPr>
              <a:t>Evaluación clínica inicial</a:t>
            </a:r>
            <a:endParaRPr lang="es-AR" sz="2800" b="1" dirty="0">
              <a:solidFill>
                <a:schemeClr val="accent3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238827" y="5211022"/>
            <a:ext cx="8193313" cy="461665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AR" sz="24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Cínica con foco conocido o no</a:t>
            </a:r>
            <a:endParaRPr lang="es-AR" sz="2400" b="1" dirty="0">
              <a:solidFill>
                <a:schemeClr val="accent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8" name="7 Conector recto de flecha"/>
          <p:cNvCxnSpPr/>
          <p:nvPr/>
        </p:nvCxnSpPr>
        <p:spPr>
          <a:xfrm>
            <a:off x="4506684" y="4731658"/>
            <a:ext cx="1" cy="479364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>
            <a:off x="7489370" y="4731658"/>
            <a:ext cx="1" cy="479364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19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50775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345598608"/>
              </p:ext>
            </p:extLst>
          </p:nvPr>
        </p:nvGraphicFramePr>
        <p:xfrm>
          <a:off x="3279228" y="2033752"/>
          <a:ext cx="6738882" cy="40359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/>
          <p:cNvSpPr txBox="1">
            <a:spLocks/>
          </p:cNvSpPr>
          <p:nvPr/>
        </p:nvSpPr>
        <p:spPr>
          <a:xfrm>
            <a:off x="1110343" y="548640"/>
            <a:ext cx="10058400" cy="6008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36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Neutropenia Febril</a:t>
            </a:r>
            <a:endParaRPr lang="es-AR" sz="36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161143" y="1342965"/>
            <a:ext cx="1004388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latin typeface="Arial Narrow" panose="020B0606020202030204" pitchFamily="34" charset="0"/>
              </a:rPr>
              <a:t>Evaluación clínica inicial</a:t>
            </a:r>
            <a:endParaRPr lang="es-AR" sz="2800" b="1" dirty="0">
              <a:solidFill>
                <a:schemeClr val="accent3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20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29788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1E0ACA1-12D8-4F55-B058-0399D260CA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872FB2F-9BAA-4A62-A450-CE07214BE6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C49B963-1380-48F0-AD7B-991BB86BF0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282A1B5-0F57-440D-90B6-DAD3EF1232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349828" y="2467430"/>
            <a:ext cx="9593943" cy="2133599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s-ES" sz="2400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Infecciones orofaríngea y esofágicas: </a:t>
            </a:r>
            <a:r>
              <a:rPr lang="es-ES" sz="2400" dirty="0" smtClean="0">
                <a:latin typeface="Arial Narrow" panose="020B0606020202030204" pitchFamily="34" charset="0"/>
              </a:rPr>
              <a:t>Periodontitis, estomatitis, herpes</a:t>
            </a:r>
            <a:endParaRPr lang="es-ES" sz="2800" dirty="0" smtClean="0">
              <a:latin typeface="Arial Narrow" panose="020B0606020202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s-ES" sz="2400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Infecciones abdominales</a:t>
            </a:r>
            <a:r>
              <a:rPr lang="es-ES" sz="2800" dirty="0" smtClean="0">
                <a:latin typeface="Arial Narrow" panose="020B0606020202030204" pitchFamily="34" charset="0"/>
              </a:rPr>
              <a:t>: </a:t>
            </a:r>
            <a:r>
              <a:rPr lang="es-ES" sz="2400" dirty="0" smtClean="0">
                <a:latin typeface="Arial Narrow" panose="020B0606020202030204" pitchFamily="34" charset="0"/>
              </a:rPr>
              <a:t>Enterocolitis necrotizante, colitis </a:t>
            </a:r>
            <a:r>
              <a:rPr lang="es-ES" sz="2400" dirty="0" err="1" smtClean="0">
                <a:latin typeface="Arial Narrow" panose="020B0606020202030204" pitchFamily="34" charset="0"/>
              </a:rPr>
              <a:t>pseudomembranosa</a:t>
            </a:r>
            <a:endParaRPr lang="es-ES" sz="2400" dirty="0" smtClean="0">
              <a:latin typeface="Arial Narrow" panose="020B0606020202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s-ES" sz="2400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Infecciones pulmonares:</a:t>
            </a:r>
            <a:r>
              <a:rPr lang="es-ES" sz="2800" dirty="0" smtClean="0">
                <a:latin typeface="Arial Narrow" panose="020B0606020202030204" pitchFamily="34" charset="0"/>
              </a:rPr>
              <a:t> </a:t>
            </a:r>
            <a:r>
              <a:rPr lang="es-ES" sz="2400" dirty="0" smtClean="0">
                <a:latin typeface="Arial Narrow" panose="020B0606020202030204" pitchFamily="34" charset="0"/>
              </a:rPr>
              <a:t>Neumonías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s-ES" sz="2400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Infección de piel y partes blandas: </a:t>
            </a:r>
            <a:r>
              <a:rPr lang="es-ES" sz="2400" dirty="0" smtClean="0">
                <a:latin typeface="Arial Narrow" panose="020B0606020202030204" pitchFamily="34" charset="0"/>
              </a:rPr>
              <a:t>Celulitis perianal, celulitis catéter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s-ES" sz="2400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Infección relacionadas a catéteres:</a:t>
            </a:r>
            <a:r>
              <a:rPr lang="es-ES" sz="2800" dirty="0" smtClean="0">
                <a:latin typeface="Arial Narrow" panose="020B0606020202030204" pitchFamily="34" charset="0"/>
              </a:rPr>
              <a:t> </a:t>
            </a:r>
            <a:r>
              <a:rPr lang="es-ES" sz="2400" dirty="0" smtClean="0">
                <a:latin typeface="Arial Narrow" panose="020B0606020202030204" pitchFamily="34" charset="0"/>
              </a:rPr>
              <a:t>Bacteriemia, endocarditis</a:t>
            </a:r>
            <a:endParaRPr lang="es-ES" sz="2400" dirty="0">
              <a:latin typeface="Arial Narrow" panose="020B0606020202030204" pitchFamily="34" charset="0"/>
            </a:endParaRPr>
          </a:p>
        </p:txBody>
      </p:sp>
      <p:sp>
        <p:nvSpPr>
          <p:cNvPr id="3" name="Título 1"/>
          <p:cNvSpPr txBox="1">
            <a:spLocks/>
          </p:cNvSpPr>
          <p:nvPr/>
        </p:nvSpPr>
        <p:spPr>
          <a:xfrm>
            <a:off x="1110343" y="548640"/>
            <a:ext cx="10058400" cy="6008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36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Neutropenia Febril</a:t>
            </a:r>
            <a:endParaRPr lang="es-AR" sz="36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161143" y="1342965"/>
            <a:ext cx="1004388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latin typeface="Arial Narrow" panose="020B0606020202030204" pitchFamily="34" charset="0"/>
              </a:rPr>
              <a:t>Manifestaciones clínicas</a:t>
            </a:r>
            <a:endParaRPr lang="es-AR" sz="2800" b="1" dirty="0">
              <a:solidFill>
                <a:schemeClr val="accent3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982687" y="5009466"/>
            <a:ext cx="81860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s-ES" sz="2000" b="1" dirty="0">
                <a:latin typeface="Arial Narrow" panose="020B0606020202030204" pitchFamily="34" charset="0"/>
              </a:rPr>
              <a:t>Recordar que las manifestaciones clínicas están atenuadas, no tumefacción, eritema, ni calor, con dolor menor intensidad</a:t>
            </a:r>
            <a:r>
              <a:rPr lang="es-ES" dirty="0">
                <a:latin typeface="Arial Narrow" panose="020B0606020202030204" pitchFamily="34" charset="0"/>
              </a:rPr>
              <a:t>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828" y="4601029"/>
            <a:ext cx="1612220" cy="1612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21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03211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Oral Mucosi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126" y="2670628"/>
            <a:ext cx="3024188" cy="2360493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" t="3498" r="2033" b="3498"/>
          <a:stretch/>
        </p:blipFill>
        <p:spPr bwMode="auto">
          <a:xfrm>
            <a:off x="4834211" y="2670628"/>
            <a:ext cx="3032532" cy="23604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1110343" y="548640"/>
            <a:ext cx="10058400" cy="6008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36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Neutropenia Febril</a:t>
            </a:r>
            <a:endParaRPr lang="es-AR" sz="36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161143" y="1342965"/>
            <a:ext cx="1004388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latin typeface="Arial Narrow" panose="020B0606020202030204" pitchFamily="34" charset="0"/>
              </a:rPr>
              <a:t>Mucositis oral y micosis en piel</a:t>
            </a:r>
            <a:endParaRPr lang="es-AR" sz="2800" b="1" dirty="0">
              <a:solidFill>
                <a:schemeClr val="accent3"/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Picture 4" descr="http://t2.gstatic.com/images?q=tbn:ANd9GcT66utNE6_7_9Jb2KCFExhw2od6--eNCUUpf6B_iVkawdf8Ie0h5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504" y="2670628"/>
            <a:ext cx="2909238" cy="233575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22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8996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019" y="2554513"/>
            <a:ext cx="3138558" cy="24529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580" y="2569027"/>
            <a:ext cx="3207249" cy="24384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401" y="2598055"/>
            <a:ext cx="3090948" cy="24093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110343" y="548640"/>
            <a:ext cx="10058400" cy="6008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36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Neutropenia Febril</a:t>
            </a:r>
            <a:endParaRPr lang="es-AR" sz="36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161143" y="1342965"/>
            <a:ext cx="1004388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latin typeface="Arial Narrow" panose="020B0606020202030204" pitchFamily="34" charset="0"/>
              </a:rPr>
              <a:t>Infecciones relacionadas a catéteres</a:t>
            </a:r>
            <a:endParaRPr lang="es-AR" sz="2800" b="1" dirty="0">
              <a:solidFill>
                <a:schemeClr val="accent3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23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8091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828798" y="2294540"/>
            <a:ext cx="3817257" cy="3479482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numCol="1">
            <a:normAutofit fontScale="92500"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2- Laboratorio completo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2400" b="1" dirty="0" smtClean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3- Microbiológico</a:t>
            </a:r>
          </a:p>
          <a:p>
            <a:pPr marL="449263" lvl="1" indent="-274638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s-ES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Hemocultivos bacterias, hongos </a:t>
            </a:r>
          </a:p>
          <a:p>
            <a:pPr marL="449263" lvl="1" indent="-274638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s-ES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Urocultivo</a:t>
            </a:r>
          </a:p>
          <a:p>
            <a:pPr marL="449263" lvl="1" indent="-274638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s-ES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Catéteres endovenosos </a:t>
            </a:r>
          </a:p>
          <a:p>
            <a:pPr marL="449263" lvl="1" indent="-274638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s-ES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Otros</a:t>
            </a:r>
          </a:p>
          <a:p>
            <a:pPr marL="201168" lvl="1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None/>
            </a:pPr>
            <a:endParaRPr lang="es-ES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200025" lvl="1" indent="-20002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4- Imágenes</a:t>
            </a:r>
          </a:p>
          <a:p>
            <a:pPr marL="449263" indent="-274638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s-E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Radiografía de tórax </a:t>
            </a:r>
          </a:p>
          <a:p>
            <a:pPr marL="449263" indent="-274638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s-E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TAC de senos paranasales </a:t>
            </a:r>
          </a:p>
          <a:p>
            <a:pPr marL="449263" indent="-274638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s-E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TAC de tórax y abdomen</a:t>
            </a:r>
            <a:endParaRPr lang="es-ES" sz="24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ítulo 1"/>
          <p:cNvSpPr txBox="1">
            <a:spLocks/>
          </p:cNvSpPr>
          <p:nvPr/>
        </p:nvSpPr>
        <p:spPr>
          <a:xfrm>
            <a:off x="1110343" y="548640"/>
            <a:ext cx="10058400" cy="6008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36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Neutropenia Febril</a:t>
            </a:r>
            <a:endParaRPr lang="es-AR" sz="36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161143" y="1342965"/>
            <a:ext cx="1004388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latin typeface="Arial Narrow" panose="020B0606020202030204" pitchFamily="34" charset="0"/>
              </a:rPr>
              <a:t>Exámenes complementarios</a:t>
            </a:r>
            <a:endParaRPr lang="es-AR" sz="2800" b="1" dirty="0">
              <a:solidFill>
                <a:schemeClr val="accent3"/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835" y="4077451"/>
            <a:ext cx="2265835" cy="1696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663"/>
          <a:stretch/>
        </p:blipFill>
        <p:spPr>
          <a:xfrm>
            <a:off x="8407648" y="4077450"/>
            <a:ext cx="2456073" cy="1696571"/>
          </a:xfrm>
          <a:prstGeom prst="rect">
            <a:avLst/>
          </a:prstGeom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621" b="55856"/>
          <a:stretch/>
        </p:blipFill>
        <p:spPr bwMode="auto">
          <a:xfrm>
            <a:off x="8253670" y="2333236"/>
            <a:ext cx="2537481" cy="165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AutoShape 2" descr="Resultado de imagen para Radiografia de Tora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835" y="2347008"/>
            <a:ext cx="2053091" cy="1657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24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42203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347296" y="2011329"/>
            <a:ext cx="3688049" cy="1762387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 algn="ctr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s-ES" sz="24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Alto riesgo</a:t>
            </a:r>
          </a:p>
          <a:p>
            <a:pPr marL="363538" indent="-363538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es-ES" sz="2000" i="1" dirty="0" smtClean="0">
                <a:latin typeface="Arial Narrow" panose="020B0606020202030204" pitchFamily="34" charset="0"/>
              </a:rPr>
              <a:t>Neutropenia &lt; 100 mm</a:t>
            </a:r>
            <a:r>
              <a:rPr lang="es-ES" sz="2000" i="1" baseline="30000" dirty="0" smtClean="0">
                <a:latin typeface="Arial Narrow" panose="020B0606020202030204" pitchFamily="34" charset="0"/>
              </a:rPr>
              <a:t>3</a:t>
            </a:r>
            <a:r>
              <a:rPr lang="es-ES" sz="2000" i="1" dirty="0" smtClean="0">
                <a:latin typeface="Arial Narrow" panose="020B0606020202030204" pitchFamily="34" charset="0"/>
              </a:rPr>
              <a:t>  &gt;7 días</a:t>
            </a:r>
          </a:p>
          <a:p>
            <a:pPr marL="363538" indent="-363538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es-ES" sz="2000" i="1" dirty="0" smtClean="0">
                <a:latin typeface="Arial Narrow" panose="020B0606020202030204" pitchFamily="34" charset="0"/>
              </a:rPr>
              <a:t>Presencia de comorbilidades</a:t>
            </a:r>
          </a:p>
          <a:p>
            <a:pPr marL="363538" indent="-363538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es-ES" sz="2000" i="1" dirty="0" smtClean="0">
                <a:latin typeface="Arial Narrow" panose="020B0606020202030204" pitchFamily="34" charset="0"/>
              </a:rPr>
              <a:t>Insuficiencia renal  y  hepática</a:t>
            </a:r>
          </a:p>
          <a:p>
            <a:pPr marL="363538" indent="-363538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es-ES" sz="2000" i="1" dirty="0" smtClean="0">
                <a:latin typeface="Arial Narrow" panose="020B0606020202030204" pitchFamily="34" charset="0"/>
              </a:rPr>
              <a:t>Clínicamente inestable (sepsis)</a:t>
            </a:r>
            <a:endParaRPr lang="es-ES" sz="2000" i="1" dirty="0">
              <a:latin typeface="Arial Narrow" panose="020B060602020203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0744" y="1992635"/>
            <a:ext cx="4020457" cy="1762386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 algn="ctr">
              <a:lnSpc>
                <a:spcPct val="100000"/>
              </a:lnSpc>
              <a:spcBef>
                <a:spcPts val="0"/>
              </a:spcBef>
              <a:buClr>
                <a:srgbClr val="86D1EC"/>
              </a:buClr>
              <a:buFont typeface="Arial" panose="020B0604020202020204" pitchFamily="34" charset="0"/>
              <a:buNone/>
            </a:pPr>
            <a:r>
              <a:rPr lang="es-ES" sz="24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Bajo riesgo</a:t>
            </a:r>
          </a:p>
          <a:p>
            <a:pPr marL="363538" indent="-363538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es-ES" sz="2000" i="1" dirty="0" smtClean="0">
                <a:latin typeface="Arial Narrow" panose="020B0606020202030204" pitchFamily="34" charset="0"/>
              </a:rPr>
              <a:t>Neutropenia &lt; 500 mm</a:t>
            </a:r>
            <a:r>
              <a:rPr lang="es-ES" sz="2000" i="1" baseline="30000" dirty="0">
                <a:latin typeface="Arial Narrow" panose="020B0606020202030204" pitchFamily="34" charset="0"/>
              </a:rPr>
              <a:t>3</a:t>
            </a:r>
            <a:r>
              <a:rPr lang="es-ES" sz="2000" i="1" dirty="0">
                <a:latin typeface="Arial Narrow" panose="020B0606020202030204" pitchFamily="34" charset="0"/>
              </a:rPr>
              <a:t>  </a:t>
            </a:r>
            <a:r>
              <a:rPr lang="es-ES" sz="2000" i="1" dirty="0" smtClean="0">
                <a:latin typeface="Arial Narrow" panose="020B0606020202030204" pitchFamily="34" charset="0"/>
              </a:rPr>
              <a:t>&lt;7 días</a:t>
            </a:r>
          </a:p>
          <a:p>
            <a:pPr marL="363538" indent="-363538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es-ES" sz="2000" i="1" dirty="0" smtClean="0">
                <a:latin typeface="Arial Narrow" panose="020B0606020202030204" pitchFamily="34" charset="0"/>
              </a:rPr>
              <a:t>Ausencia  de comorbilidades</a:t>
            </a:r>
          </a:p>
          <a:p>
            <a:pPr marL="363538" indent="-363538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es-ES" sz="2000" i="1" dirty="0" smtClean="0">
                <a:latin typeface="Arial Narrow" panose="020B0606020202030204" pitchFamily="34" charset="0"/>
              </a:rPr>
              <a:t>Función renal o hepática normal</a:t>
            </a:r>
          </a:p>
          <a:p>
            <a:pPr marL="363538" indent="-363538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es-ES" sz="2000" i="1" dirty="0" smtClean="0">
                <a:latin typeface="Arial Narrow" panose="020B0606020202030204" pitchFamily="34" charset="0"/>
              </a:rPr>
              <a:t>Clínicamente estable</a:t>
            </a:r>
          </a:p>
        </p:txBody>
      </p:sp>
      <p:sp>
        <p:nvSpPr>
          <p:cNvPr id="4" name="3 Rectángulo"/>
          <p:cNvSpPr/>
          <p:nvPr/>
        </p:nvSpPr>
        <p:spPr>
          <a:xfrm>
            <a:off x="4089525" y="3929189"/>
            <a:ext cx="419462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1938" lvl="1" indent="-147638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s-ES" i="1" dirty="0" smtClean="0">
                <a:latin typeface="Arial Narrow" panose="020B0606020202030204" pitchFamily="34" charset="0"/>
              </a:rPr>
              <a:t>Estabilidad </a:t>
            </a:r>
            <a:r>
              <a:rPr lang="es-ES" i="1" dirty="0">
                <a:latin typeface="Arial Narrow" panose="020B0606020202030204" pitchFamily="34" charset="0"/>
              </a:rPr>
              <a:t>hemodinámica</a:t>
            </a:r>
          </a:p>
          <a:p>
            <a:pPr marL="261938" lvl="1" indent="-147638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s-ES" i="1" dirty="0">
                <a:latin typeface="Arial Narrow" panose="020B0606020202030204" pitchFamily="34" charset="0"/>
              </a:rPr>
              <a:t>Mucositis oral o </a:t>
            </a:r>
            <a:r>
              <a:rPr lang="es-ES" i="1" dirty="0" smtClean="0">
                <a:latin typeface="Arial Narrow" panose="020B0606020202030204" pitchFamily="34" charset="0"/>
              </a:rPr>
              <a:t>intestinal</a:t>
            </a:r>
            <a:endParaRPr lang="es-ES" i="1" dirty="0">
              <a:latin typeface="Arial Narrow" panose="020B0606020202030204" pitchFamily="34" charset="0"/>
            </a:endParaRPr>
          </a:p>
          <a:p>
            <a:pPr marL="261938" lvl="1" indent="-147638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s-ES" i="1" dirty="0">
                <a:latin typeface="Arial Narrow" panose="020B0606020202030204" pitchFamily="34" charset="0"/>
              </a:rPr>
              <a:t>Síntomas gastrointestinales</a:t>
            </a:r>
          </a:p>
          <a:p>
            <a:pPr marL="261938" lvl="1" indent="-147638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s-ES" i="1" dirty="0">
                <a:latin typeface="Arial Narrow" panose="020B0606020202030204" pitchFamily="34" charset="0"/>
              </a:rPr>
              <a:t>Alteraciones neurológicas</a:t>
            </a:r>
          </a:p>
          <a:p>
            <a:pPr marL="261938" lvl="1" indent="-147638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s-ES" i="1" dirty="0">
                <a:latin typeface="Arial Narrow" panose="020B0606020202030204" pitchFamily="34" charset="0"/>
              </a:rPr>
              <a:t>Infección de catéteres </a:t>
            </a:r>
            <a:r>
              <a:rPr lang="es-ES" i="1" dirty="0" err="1">
                <a:latin typeface="Arial Narrow" panose="020B0606020202030204" pitchFamily="34" charset="0"/>
              </a:rPr>
              <a:t>intravasculares</a:t>
            </a:r>
            <a:endParaRPr lang="es-ES" i="1" dirty="0">
              <a:latin typeface="Arial Narrow" panose="020B0606020202030204" pitchFamily="34" charset="0"/>
            </a:endParaRPr>
          </a:p>
          <a:p>
            <a:pPr marL="261938" lvl="1" indent="-147638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s-ES" i="1" dirty="0">
                <a:latin typeface="Arial Narrow" panose="020B0606020202030204" pitchFamily="34" charset="0"/>
              </a:rPr>
              <a:t>Nuevo infiltrado pulmonar o hipoxemia</a:t>
            </a:r>
          </a:p>
          <a:p>
            <a:pPr marL="261938" lvl="1" indent="-147638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s-ES" i="1" dirty="0">
                <a:latin typeface="Arial Narrow" panose="020B0606020202030204" pitchFamily="34" charset="0"/>
              </a:rPr>
              <a:t>Enfermedad pulmonar subyacente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7837714" y="5800542"/>
            <a:ext cx="41510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spcBef>
                <a:spcPct val="20000"/>
              </a:spcBef>
              <a:buClr>
                <a:srgbClr val="86D1EC"/>
              </a:buClr>
              <a:buSzPct val="90000"/>
            </a:pPr>
            <a:r>
              <a:rPr lang="es-AR" sz="800" kern="0" dirty="0">
                <a:latin typeface="Arial Narrow" panose="020B0606020202030204" pitchFamily="34" charset="0"/>
              </a:rPr>
              <a:t>Alison G. </a:t>
            </a:r>
            <a:r>
              <a:rPr lang="es-AR" sz="800" kern="0" dirty="0" err="1">
                <a:latin typeface="Arial Narrow" panose="020B0606020202030204" pitchFamily="34" charset="0"/>
              </a:rPr>
              <a:t>Freifeld</a:t>
            </a:r>
            <a:r>
              <a:rPr lang="es-AR" sz="800" kern="0" dirty="0">
                <a:latin typeface="Arial Narrow" panose="020B0606020202030204" pitchFamily="34" charset="0"/>
              </a:rPr>
              <a:t>, Eric J. </a:t>
            </a:r>
            <a:r>
              <a:rPr lang="es-AR" sz="800" kern="0" dirty="0" err="1">
                <a:latin typeface="Arial Narrow" panose="020B0606020202030204" pitchFamily="34" charset="0"/>
              </a:rPr>
              <a:t>Bow</a:t>
            </a:r>
            <a:r>
              <a:rPr lang="es-AR" sz="800" kern="0" dirty="0">
                <a:latin typeface="Arial Narrow" panose="020B0606020202030204" pitchFamily="34" charset="0"/>
              </a:rPr>
              <a:t>, Kent A. </a:t>
            </a:r>
            <a:r>
              <a:rPr lang="es-AR" sz="800" kern="0" dirty="0" err="1">
                <a:latin typeface="Arial Narrow" panose="020B0606020202030204" pitchFamily="34" charset="0"/>
              </a:rPr>
              <a:t>Sepkowitz</a:t>
            </a:r>
            <a:r>
              <a:rPr lang="es-AR" sz="800" kern="0" dirty="0">
                <a:latin typeface="Arial Narrow" panose="020B0606020202030204" pitchFamily="34" charset="0"/>
              </a:rPr>
              <a:t>,</a:t>
            </a:r>
            <a:r>
              <a:rPr lang="en-US" sz="800" kern="0" dirty="0">
                <a:latin typeface="Arial Narrow" panose="020B0606020202030204" pitchFamily="34" charset="0"/>
              </a:rPr>
              <a:t> et al. Guidelines for the use of antimicrobial agents in </a:t>
            </a:r>
            <a:r>
              <a:rPr lang="en-US" sz="800" kern="0" dirty="0" err="1">
                <a:latin typeface="Arial Narrow" panose="020B0606020202030204" pitchFamily="34" charset="0"/>
              </a:rPr>
              <a:t>neutropenic</a:t>
            </a:r>
            <a:r>
              <a:rPr lang="en-US" sz="800" kern="0" dirty="0">
                <a:latin typeface="Arial Narrow" panose="020B0606020202030204" pitchFamily="34" charset="0"/>
              </a:rPr>
              <a:t> patients with cancer. </a:t>
            </a:r>
            <a:r>
              <a:rPr lang="en-US" sz="800" kern="0" dirty="0" err="1" smtClean="0">
                <a:latin typeface="Arial Narrow" panose="020B0606020202030204" pitchFamily="34" charset="0"/>
              </a:rPr>
              <a:t>Clin</a:t>
            </a:r>
            <a:r>
              <a:rPr lang="en-US" sz="800" kern="0" dirty="0" smtClean="0">
                <a:latin typeface="Arial Narrow" panose="020B0606020202030204" pitchFamily="34" charset="0"/>
              </a:rPr>
              <a:t> </a:t>
            </a:r>
            <a:r>
              <a:rPr lang="en-US" sz="800" kern="0" dirty="0">
                <a:latin typeface="Arial Narrow" panose="020B0606020202030204" pitchFamily="34" charset="0"/>
              </a:rPr>
              <a:t>Infect Dis 2010; 52:e56–93.</a:t>
            </a:r>
            <a:endParaRPr lang="es-ES" sz="800" kern="0" dirty="0"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933967" y="4720876"/>
            <a:ext cx="22333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es-ES" sz="2000" b="1" i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Comorbilidades</a:t>
            </a:r>
            <a:endParaRPr lang="es-AR" dirty="0">
              <a:solidFill>
                <a:schemeClr val="accent2"/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110343" y="548640"/>
            <a:ext cx="10058400" cy="6008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36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Neutropenia Febril</a:t>
            </a:r>
            <a:endParaRPr lang="es-AR" sz="36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161143" y="1342965"/>
            <a:ext cx="1004388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latin typeface="Arial Narrow" panose="020B0606020202030204" pitchFamily="34" charset="0"/>
              </a:rPr>
              <a:t>Estratificación de riesgo</a:t>
            </a:r>
            <a:endParaRPr lang="es-AR" sz="2800" b="1" dirty="0">
              <a:solidFill>
                <a:schemeClr val="accent3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25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4593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build="p" animBg="1"/>
      <p:bldP spid="4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306285" y="2060847"/>
            <a:ext cx="9898743" cy="377389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s-ES" sz="28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Antibiótico ambulatorio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s-ES" sz="2400" dirty="0" smtClean="0">
                <a:latin typeface="Arial Narrow" panose="020B0606020202030204" pitchFamily="34" charset="0"/>
              </a:rPr>
              <a:t>-Inicio vía oral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endParaRPr lang="es-ES" sz="2400" dirty="0" smtClean="0">
              <a:latin typeface="Arial Narrow" panose="020B060602020203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s-ES" sz="2400" dirty="0" smtClean="0">
                <a:latin typeface="Arial Narrow" panose="020B0606020202030204" pitchFamily="34" charset="0"/>
              </a:rPr>
              <a:t>-</a:t>
            </a:r>
            <a:r>
              <a:rPr lang="es-ES" sz="2400" b="1" dirty="0" smtClean="0">
                <a:latin typeface="Arial Narrow" panose="020B0606020202030204" pitchFamily="34" charset="0"/>
              </a:rPr>
              <a:t>Ciprofloxacina 750mg cada 12 hs VO  o </a:t>
            </a:r>
            <a:r>
              <a:rPr lang="es-ES" sz="2400" b="1" dirty="0" err="1" smtClean="0">
                <a:latin typeface="Arial Narrow" panose="020B0606020202030204" pitchFamily="34" charset="0"/>
              </a:rPr>
              <a:t>Levofloxaciona</a:t>
            </a:r>
            <a:r>
              <a:rPr lang="es-ES" sz="2400" b="1" dirty="0" smtClean="0">
                <a:latin typeface="Arial Narrow" panose="020B0606020202030204" pitchFamily="34" charset="0"/>
              </a:rPr>
              <a:t> 750 mg  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s-ES" sz="2400" b="1" dirty="0" smtClean="0">
                <a:latin typeface="Arial Narrow" panose="020B0606020202030204" pitchFamily="34" charset="0"/>
              </a:rPr>
              <a:t>mas Amoxicilina-ácido clavulánico 1 g cada 12 hs VO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endParaRPr lang="es-ES" sz="2400" dirty="0" smtClean="0">
              <a:latin typeface="Arial Narrow" panose="020B060602020203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s-ES" sz="2400" dirty="0">
                <a:latin typeface="Arial Narrow" panose="020B0606020202030204" pitchFamily="34" charset="0"/>
              </a:rPr>
              <a:t>-</a:t>
            </a:r>
            <a:r>
              <a:rPr lang="es-ES" sz="2400" b="1" dirty="0">
                <a:latin typeface="Arial Narrow" panose="020B0606020202030204" pitchFamily="34" charset="0"/>
              </a:rPr>
              <a:t>Ciprofloxacina 750mg cada 12 hs VO </a:t>
            </a:r>
            <a:r>
              <a:rPr lang="es-ES" sz="2400" b="1" dirty="0" smtClean="0">
                <a:latin typeface="Arial Narrow" panose="020B0606020202030204" pitchFamily="34" charset="0"/>
              </a:rPr>
              <a:t>mas  Clindamcina 300 mg cada 8 hs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s-ES" sz="2400" b="1" dirty="0" smtClean="0">
                <a:latin typeface="Arial Narrow" panose="020B0606020202030204" pitchFamily="34" charset="0"/>
              </a:rPr>
              <a:t> o </a:t>
            </a:r>
            <a:r>
              <a:rPr lang="es-ES" sz="2400" b="1" dirty="0" err="1" smtClean="0">
                <a:latin typeface="Arial Narrow" panose="020B0606020202030204" pitchFamily="34" charset="0"/>
              </a:rPr>
              <a:t>Azitromicina</a:t>
            </a:r>
            <a:r>
              <a:rPr lang="es-ES" sz="2400" b="1" dirty="0" smtClean="0">
                <a:latin typeface="Arial Narrow" panose="020B0606020202030204" pitchFamily="34" charset="0"/>
              </a:rPr>
              <a:t> 500 mg cada 24 hs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endParaRPr lang="es-ES" sz="2400" dirty="0" smtClean="0">
              <a:latin typeface="Arial Narrow" panose="020B060602020203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s-AR" sz="2400" dirty="0" smtClean="0">
                <a:latin typeface="Arial Narrow" panose="020B0606020202030204" pitchFamily="34" charset="0"/>
              </a:rPr>
              <a:t>-Control </a:t>
            </a:r>
            <a:r>
              <a:rPr lang="es-AR" sz="2400" dirty="0">
                <a:latin typeface="Arial Narrow" panose="020B0606020202030204" pitchFamily="34" charset="0"/>
              </a:rPr>
              <a:t>en 24 hs por consultorio externo para reevaluación</a:t>
            </a:r>
            <a:r>
              <a:rPr lang="es-ES" sz="2400" dirty="0" smtClean="0">
                <a:latin typeface="Arial Narrow" panose="020B0606020202030204" pitchFamily="34" charset="0"/>
              </a:rPr>
              <a:t>         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endParaRPr lang="es-ES" sz="2400" dirty="0">
              <a:latin typeface="Arial Narrow" panose="020B060602020203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endParaRPr lang="es-ES" sz="2400" dirty="0" smtClean="0">
              <a:latin typeface="Arial Narrow" panose="020B060602020203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None/>
            </a:pPr>
            <a:endParaRPr lang="es-ES" i="1" dirty="0" smtClean="0">
              <a:latin typeface="Arial Narrow" panose="020B0606020202030204" pitchFamily="34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endParaRPr lang="es-ES" sz="2400" dirty="0">
              <a:latin typeface="Arial Narrow" panose="020B0606020202030204" pitchFamily="34" charset="0"/>
            </a:endParaRPr>
          </a:p>
        </p:txBody>
      </p:sp>
      <p:sp>
        <p:nvSpPr>
          <p:cNvPr id="3" name="Título 1"/>
          <p:cNvSpPr txBox="1">
            <a:spLocks/>
          </p:cNvSpPr>
          <p:nvPr/>
        </p:nvSpPr>
        <p:spPr>
          <a:xfrm>
            <a:off x="1110343" y="548640"/>
            <a:ext cx="10058400" cy="6008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36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Neutropenia Febril</a:t>
            </a:r>
            <a:endParaRPr lang="es-AR" sz="36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161143" y="1342965"/>
            <a:ext cx="1004388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latin typeface="Arial Narrow" panose="020B0606020202030204" pitchFamily="34" charset="0"/>
              </a:rPr>
              <a:t>Tratamiento en bajo riesgo</a:t>
            </a:r>
            <a:endParaRPr lang="es-AR" sz="2800" b="1" dirty="0">
              <a:solidFill>
                <a:schemeClr val="accent3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8128001" y="5245685"/>
            <a:ext cx="32978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800" kern="0" dirty="0">
                <a:latin typeface="Arial Narrow" panose="020B0606020202030204" pitchFamily="34" charset="0"/>
              </a:rPr>
              <a:t>Alison G.  et  </a:t>
            </a:r>
            <a:r>
              <a:rPr lang="en-US" sz="800" kern="0" dirty="0">
                <a:latin typeface="Arial Narrow" panose="020B0606020202030204" pitchFamily="34" charset="0"/>
              </a:rPr>
              <a:t>al. Guidelines for the use of antimicrobial agents in neutropenic patients with cancer. </a:t>
            </a:r>
            <a:r>
              <a:rPr lang="en-US" sz="800" kern="0" dirty="0" err="1">
                <a:latin typeface="Arial Narrow" panose="020B0606020202030204" pitchFamily="34" charset="0"/>
              </a:rPr>
              <a:t>Clin</a:t>
            </a:r>
            <a:r>
              <a:rPr lang="en-US" sz="800" kern="0" dirty="0">
                <a:latin typeface="Arial Narrow" panose="020B0606020202030204" pitchFamily="34" charset="0"/>
              </a:rPr>
              <a:t> Infect Dis 2010; 52:e56–93.</a:t>
            </a:r>
            <a:endParaRPr lang="es-ES" sz="800" kern="0" dirty="0">
              <a:latin typeface="Arial Narrow" panose="020B0606020202030204" pitchFamily="34" charset="0"/>
            </a:endParaRPr>
          </a:p>
          <a:p>
            <a:pPr lvl="0" algn="r"/>
            <a:r>
              <a:rPr lang="es-AR" sz="800" dirty="0" smtClean="0">
                <a:latin typeface="Arial Narrow" panose="020B0606020202030204" pitchFamily="34" charset="0"/>
              </a:rPr>
              <a:t>J</a:t>
            </a:r>
            <a:r>
              <a:rPr lang="es-AR" sz="800" dirty="0">
                <a:latin typeface="Arial Narrow" panose="020B0606020202030204" pitchFamily="34" charset="0"/>
              </a:rPr>
              <a:t>. </a:t>
            </a:r>
            <a:r>
              <a:rPr lang="es-AR" sz="800" dirty="0" err="1">
                <a:latin typeface="Arial Narrow" panose="020B0606020202030204" pitchFamily="34" charset="0"/>
              </a:rPr>
              <a:t>Klastersky</a:t>
            </a:r>
            <a:r>
              <a:rPr lang="es-AR" sz="800" dirty="0">
                <a:latin typeface="Arial Narrow" panose="020B0606020202030204" pitchFamily="34" charset="0"/>
              </a:rPr>
              <a:t> et al. Management of </a:t>
            </a:r>
            <a:r>
              <a:rPr lang="es-AR" sz="800" dirty="0" err="1">
                <a:latin typeface="Arial Narrow" panose="020B0606020202030204" pitchFamily="34" charset="0"/>
              </a:rPr>
              <a:t>febrile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neutropaenia</a:t>
            </a:r>
            <a:r>
              <a:rPr lang="es-AR" sz="800" dirty="0">
                <a:latin typeface="Arial Narrow" panose="020B0606020202030204" pitchFamily="34" charset="0"/>
              </a:rPr>
              <a:t>: ESMO </a:t>
            </a:r>
            <a:r>
              <a:rPr lang="es-AR" sz="800" dirty="0" err="1">
                <a:latin typeface="Arial Narrow" panose="020B0606020202030204" pitchFamily="34" charset="0"/>
              </a:rPr>
              <a:t>Clinical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Practice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Guidelines</a:t>
            </a:r>
            <a:r>
              <a:rPr lang="es-AR" sz="800" dirty="0">
                <a:latin typeface="Arial Narrow" panose="020B0606020202030204" pitchFamily="34" charset="0"/>
              </a:rPr>
              <a:t>. </a:t>
            </a:r>
            <a:r>
              <a:rPr lang="es-AR" sz="800" dirty="0" err="1">
                <a:latin typeface="Arial Narrow" panose="020B0606020202030204" pitchFamily="34" charset="0"/>
              </a:rPr>
              <a:t>Annals</a:t>
            </a:r>
            <a:r>
              <a:rPr lang="es-AR" sz="800" dirty="0">
                <a:latin typeface="Arial Narrow" panose="020B0606020202030204" pitchFamily="34" charset="0"/>
              </a:rPr>
              <a:t> of </a:t>
            </a:r>
            <a:r>
              <a:rPr lang="es-AR" sz="800" dirty="0" err="1">
                <a:latin typeface="Arial Narrow" panose="020B0606020202030204" pitchFamily="34" charset="0"/>
              </a:rPr>
              <a:t>Oncology</a:t>
            </a:r>
            <a:r>
              <a:rPr lang="es-AR" sz="800" dirty="0">
                <a:latin typeface="Arial Narrow" panose="020B0606020202030204" pitchFamily="34" charset="0"/>
              </a:rPr>
              <a:t> 2016; 27 ( 5): v111–v118.</a:t>
            </a:r>
          </a:p>
          <a:p>
            <a:pPr algn="r"/>
            <a:r>
              <a:rPr lang="es-AR" sz="800" dirty="0" err="1">
                <a:latin typeface="Arial Narrow" panose="020B0606020202030204" pitchFamily="34" charset="0"/>
              </a:rPr>
              <a:t>Wingard</a:t>
            </a:r>
            <a:r>
              <a:rPr lang="es-AR" sz="800" dirty="0">
                <a:latin typeface="Arial Narrow" panose="020B0606020202030204" pitchFamily="34" charset="0"/>
              </a:rPr>
              <a:t>, </a:t>
            </a:r>
            <a:r>
              <a:rPr lang="es-AR" sz="800" dirty="0" err="1">
                <a:latin typeface="Arial Narrow" panose="020B0606020202030204" pitchFamily="34" charset="0"/>
              </a:rPr>
              <a:t>J.Treatment</a:t>
            </a:r>
            <a:r>
              <a:rPr lang="es-AR" sz="800" dirty="0">
                <a:latin typeface="Arial Narrow" panose="020B0606020202030204" pitchFamily="34" charset="0"/>
              </a:rPr>
              <a:t> of </a:t>
            </a:r>
            <a:r>
              <a:rPr lang="es-AR" sz="800" dirty="0" err="1">
                <a:latin typeface="Arial Narrow" panose="020B0606020202030204" pitchFamily="34" charset="0"/>
              </a:rPr>
              <a:t>neutropenic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fever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syndromes</a:t>
            </a:r>
            <a:r>
              <a:rPr lang="es-AR" sz="800" dirty="0">
                <a:latin typeface="Arial Narrow" panose="020B0606020202030204" pitchFamily="34" charset="0"/>
              </a:rPr>
              <a:t> in </a:t>
            </a:r>
            <a:r>
              <a:rPr lang="es-AR" sz="800" dirty="0" err="1">
                <a:latin typeface="Arial Narrow" panose="020B0606020202030204" pitchFamily="34" charset="0"/>
              </a:rPr>
              <a:t>adults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with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hematologic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malignancies</a:t>
            </a:r>
            <a:r>
              <a:rPr lang="es-AR" sz="800" dirty="0">
                <a:latin typeface="Arial Narrow" panose="020B0606020202030204" pitchFamily="34" charset="0"/>
              </a:rPr>
              <a:t> and </a:t>
            </a:r>
            <a:r>
              <a:rPr lang="es-AR" sz="800" dirty="0" err="1">
                <a:latin typeface="Arial Narrow" panose="020B0606020202030204" pitchFamily="34" charset="0"/>
              </a:rPr>
              <a:t>hematopoietic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cell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transplant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recipients</a:t>
            </a:r>
            <a:r>
              <a:rPr lang="es-AR" sz="800" dirty="0">
                <a:latin typeface="Arial Narrow" panose="020B0606020202030204" pitchFamily="34" charset="0"/>
              </a:rPr>
              <a:t> (</a:t>
            </a:r>
            <a:r>
              <a:rPr lang="es-AR" sz="800" dirty="0" err="1">
                <a:latin typeface="Arial Narrow" panose="020B0606020202030204" pitchFamily="34" charset="0"/>
              </a:rPr>
              <a:t>high-risk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patients</a:t>
            </a:r>
            <a:r>
              <a:rPr lang="es-AR" sz="800" dirty="0">
                <a:latin typeface="Arial Narrow" panose="020B0606020202030204" pitchFamily="34" charset="0"/>
              </a:rPr>
              <a:t>). </a:t>
            </a:r>
            <a:r>
              <a:rPr lang="es-AR" sz="800" dirty="0" err="1">
                <a:latin typeface="Arial Narrow" panose="020B0606020202030204" pitchFamily="34" charset="0"/>
              </a:rPr>
              <a:t>Official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reprint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from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UpTo</a:t>
            </a:r>
            <a:r>
              <a:rPr lang="es-AR" sz="800" dirty="0">
                <a:latin typeface="Arial Narrow" panose="020B0606020202030204" pitchFamily="34" charset="0"/>
              </a:rPr>
              <a:t> Date. 2017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26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0157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114443" y="1866185"/>
            <a:ext cx="10137283" cy="846931"/>
          </a:xfrm>
          <a:prstGeom prst="rect">
            <a:avLst/>
          </a:prstGeom>
        </p:spPr>
        <p:txBody>
          <a:bodyPr>
            <a:normAutofit fontScale="525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 smtClean="0">
                <a:latin typeface="Arial Narrow" panose="020B0606020202030204" pitchFamily="34" charset="0"/>
              </a:rPr>
              <a:t/>
            </a:r>
            <a:br>
              <a:rPr lang="es-ES" sz="4000" b="1" dirty="0" smtClean="0">
                <a:latin typeface="Arial Narrow" panose="020B0606020202030204" pitchFamily="34" charset="0"/>
              </a:rPr>
            </a:br>
            <a:r>
              <a:rPr lang="es-ES" sz="53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I</a:t>
            </a:r>
            <a:r>
              <a:rPr lang="es-ES" sz="53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nternación con monoterapia</a:t>
            </a:r>
            <a:r>
              <a:rPr lang="es-ES" sz="6900" b="1" dirty="0" smtClean="0">
                <a:latin typeface="Arial Narrow" panose="020B0606020202030204" pitchFamily="34" charset="0"/>
              </a:rPr>
              <a:t/>
            </a:r>
            <a:br>
              <a:rPr lang="es-ES" sz="6900" b="1" dirty="0" smtClean="0">
                <a:latin typeface="Arial Narrow" panose="020B0606020202030204" pitchFamily="34" charset="0"/>
              </a:rPr>
            </a:br>
            <a:endParaRPr lang="es-AR" dirty="0">
              <a:latin typeface="Arial Narrow" panose="020B060602020203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902857" y="2448227"/>
            <a:ext cx="5660571" cy="317693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s-ES" sz="2400" dirty="0" smtClean="0">
                <a:latin typeface="Arial Narrow" panose="020B0606020202030204" pitchFamily="34" charset="0"/>
              </a:rPr>
              <a:t>Las drogas EV recomendadas son: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6D1EC"/>
              </a:buClr>
              <a:buFont typeface="Calibri" panose="020F0502020204030204" pitchFamily="34" charset="0"/>
              <a:buNone/>
            </a:pPr>
            <a:r>
              <a:rPr lang="es-ES" sz="2400" i="1" dirty="0" smtClean="0">
                <a:latin typeface="Arial Narrow" panose="020B0606020202030204" pitchFamily="34" charset="0"/>
              </a:rPr>
              <a:t>• </a:t>
            </a:r>
            <a:r>
              <a:rPr lang="es-ES" sz="2400" b="1" i="1" dirty="0" err="1" smtClean="0">
                <a:latin typeface="Arial Narrow" panose="020B0606020202030204" pitchFamily="34" charset="0"/>
              </a:rPr>
              <a:t>Piperarcilina</a:t>
            </a:r>
            <a:r>
              <a:rPr lang="es-ES" sz="2400" b="1" i="1" dirty="0" smtClean="0">
                <a:latin typeface="Arial Narrow" panose="020B0606020202030204" pitchFamily="34" charset="0"/>
              </a:rPr>
              <a:t>/</a:t>
            </a:r>
            <a:r>
              <a:rPr lang="es-ES" sz="2400" b="1" i="1" dirty="0" err="1" smtClean="0">
                <a:latin typeface="Arial Narrow" panose="020B0606020202030204" pitchFamily="34" charset="0"/>
              </a:rPr>
              <a:t>tazobactam</a:t>
            </a:r>
            <a:r>
              <a:rPr lang="es-ES" sz="2400" b="1" i="1" dirty="0" smtClean="0">
                <a:latin typeface="Arial Narrow" panose="020B0606020202030204" pitchFamily="34" charset="0"/>
              </a:rPr>
              <a:t> 4,5 gr c/6-8 hs o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s-ES" sz="2400" b="1" i="1" dirty="0" smtClean="0">
                <a:latin typeface="Arial Narrow" panose="020B0606020202030204" pitchFamily="34" charset="0"/>
              </a:rPr>
              <a:t>• Imipenem 500 mg c/6 hs o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s-ES" sz="2400" b="1" i="1" dirty="0" smtClean="0">
                <a:latin typeface="Arial Narrow" panose="020B0606020202030204" pitchFamily="34" charset="0"/>
              </a:rPr>
              <a:t>• Meropenem 1 gr c/ 8 hs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6D1EC"/>
              </a:buClr>
              <a:buFont typeface="Calibri" panose="020F0502020204030204" pitchFamily="34" charset="0"/>
              <a:buNone/>
            </a:pPr>
            <a:endParaRPr lang="es-ES" sz="2400" b="1" i="1" dirty="0" smtClean="0">
              <a:latin typeface="Arial Narrow" panose="020B0606020202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6D1EC"/>
              </a:buClr>
              <a:buFont typeface="Calibri" panose="020F0502020204030204" pitchFamily="34" charset="0"/>
              <a:buNone/>
            </a:pPr>
            <a:r>
              <a:rPr lang="es-ES" sz="2400" dirty="0" smtClean="0">
                <a:latin typeface="Arial Narrow" panose="020B0606020202030204" pitchFamily="34" charset="0"/>
              </a:rPr>
              <a:t>Usos controvertidos de: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6D1EC"/>
              </a:buClr>
              <a:buFont typeface="Calibri" panose="020F0502020204030204" pitchFamily="34" charset="0"/>
              <a:buNone/>
            </a:pPr>
            <a:r>
              <a:rPr lang="es-ES" sz="2400" b="1" i="1" dirty="0" smtClean="0">
                <a:latin typeface="Arial Narrow" panose="020B0606020202030204" pitchFamily="34" charset="0"/>
              </a:rPr>
              <a:t>• </a:t>
            </a:r>
            <a:r>
              <a:rPr lang="es-ES" sz="2400" b="1" i="1" dirty="0" err="1" smtClean="0">
                <a:latin typeface="Arial Narrow" panose="020B0606020202030204" pitchFamily="34" charset="0"/>
              </a:rPr>
              <a:t>Ceftazidima</a:t>
            </a:r>
            <a:r>
              <a:rPr lang="es-ES" sz="2400" b="1" i="1" dirty="0" smtClean="0">
                <a:latin typeface="Arial Narrow" panose="020B0606020202030204" pitchFamily="34" charset="0"/>
              </a:rPr>
              <a:t> 2 gr c/8 hs o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6D1EC"/>
              </a:buClr>
              <a:buFont typeface="Calibri" panose="020F0502020204030204" pitchFamily="34" charset="0"/>
              <a:buNone/>
            </a:pPr>
            <a:r>
              <a:rPr lang="es-ES" sz="2400" b="1" i="1" dirty="0" smtClean="0">
                <a:latin typeface="Arial Narrow" panose="020B0606020202030204" pitchFamily="34" charset="0"/>
              </a:rPr>
              <a:t>• </a:t>
            </a:r>
            <a:r>
              <a:rPr lang="es-ES" sz="2400" b="1" i="1" dirty="0" err="1" smtClean="0">
                <a:latin typeface="Arial Narrow" panose="020B0606020202030204" pitchFamily="34" charset="0"/>
              </a:rPr>
              <a:t>Cefepima</a:t>
            </a:r>
            <a:r>
              <a:rPr lang="es-ES" sz="2400" b="1" i="1" dirty="0" smtClean="0">
                <a:latin typeface="Arial Narrow" panose="020B0606020202030204" pitchFamily="34" charset="0"/>
              </a:rPr>
              <a:t> 2 gr c/8-12 hs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endParaRPr lang="es-ES" sz="1800" dirty="0">
              <a:latin typeface="Arial Narrow" panose="020B0606020202030204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110343" y="548640"/>
            <a:ext cx="10058400" cy="6008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36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Neutropenia Febril</a:t>
            </a:r>
            <a:endParaRPr lang="es-AR" sz="36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161143" y="1342965"/>
            <a:ext cx="1004388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latin typeface="Arial Narrow" panose="020B0606020202030204" pitchFamily="34" charset="0"/>
              </a:rPr>
              <a:t>Tratamiento en alto riesgo</a:t>
            </a:r>
            <a:endParaRPr lang="es-AR" sz="2800" b="1" dirty="0">
              <a:solidFill>
                <a:schemeClr val="accent3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8128001" y="5245685"/>
            <a:ext cx="32978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800" kern="0" dirty="0">
                <a:latin typeface="Arial Narrow" panose="020B0606020202030204" pitchFamily="34" charset="0"/>
              </a:rPr>
              <a:t>Alison G.  et  </a:t>
            </a:r>
            <a:r>
              <a:rPr lang="en-US" sz="800" kern="0" dirty="0">
                <a:latin typeface="Arial Narrow" panose="020B0606020202030204" pitchFamily="34" charset="0"/>
              </a:rPr>
              <a:t>al. Guidelines for the use of antimicrobial agents in neutropenic patients with cancer. </a:t>
            </a:r>
            <a:r>
              <a:rPr lang="en-US" sz="800" kern="0" dirty="0" err="1">
                <a:latin typeface="Arial Narrow" panose="020B0606020202030204" pitchFamily="34" charset="0"/>
              </a:rPr>
              <a:t>Clin</a:t>
            </a:r>
            <a:r>
              <a:rPr lang="en-US" sz="800" kern="0" dirty="0">
                <a:latin typeface="Arial Narrow" panose="020B0606020202030204" pitchFamily="34" charset="0"/>
              </a:rPr>
              <a:t> Infect Dis 2010; 52:e56–93.</a:t>
            </a:r>
            <a:endParaRPr lang="es-ES" sz="800" kern="0" dirty="0">
              <a:latin typeface="Arial Narrow" panose="020B0606020202030204" pitchFamily="34" charset="0"/>
            </a:endParaRPr>
          </a:p>
          <a:p>
            <a:pPr lvl="0" algn="r"/>
            <a:r>
              <a:rPr lang="es-AR" sz="800" dirty="0" smtClean="0">
                <a:latin typeface="Arial Narrow" panose="020B0606020202030204" pitchFamily="34" charset="0"/>
              </a:rPr>
              <a:t>J</a:t>
            </a:r>
            <a:r>
              <a:rPr lang="es-AR" sz="800" dirty="0">
                <a:latin typeface="Arial Narrow" panose="020B0606020202030204" pitchFamily="34" charset="0"/>
              </a:rPr>
              <a:t>. </a:t>
            </a:r>
            <a:r>
              <a:rPr lang="es-AR" sz="800" dirty="0" err="1">
                <a:latin typeface="Arial Narrow" panose="020B0606020202030204" pitchFamily="34" charset="0"/>
              </a:rPr>
              <a:t>Klastersky</a:t>
            </a:r>
            <a:r>
              <a:rPr lang="es-AR" sz="800" dirty="0">
                <a:latin typeface="Arial Narrow" panose="020B0606020202030204" pitchFamily="34" charset="0"/>
              </a:rPr>
              <a:t> et al. Management of </a:t>
            </a:r>
            <a:r>
              <a:rPr lang="es-AR" sz="800" dirty="0" err="1">
                <a:latin typeface="Arial Narrow" panose="020B0606020202030204" pitchFamily="34" charset="0"/>
              </a:rPr>
              <a:t>febrile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neutropaenia</a:t>
            </a:r>
            <a:r>
              <a:rPr lang="es-AR" sz="800" dirty="0">
                <a:latin typeface="Arial Narrow" panose="020B0606020202030204" pitchFamily="34" charset="0"/>
              </a:rPr>
              <a:t>: ESMO </a:t>
            </a:r>
            <a:r>
              <a:rPr lang="es-AR" sz="800" dirty="0" err="1">
                <a:latin typeface="Arial Narrow" panose="020B0606020202030204" pitchFamily="34" charset="0"/>
              </a:rPr>
              <a:t>Clinical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Practice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Guidelines</a:t>
            </a:r>
            <a:r>
              <a:rPr lang="es-AR" sz="800" dirty="0">
                <a:latin typeface="Arial Narrow" panose="020B0606020202030204" pitchFamily="34" charset="0"/>
              </a:rPr>
              <a:t>. </a:t>
            </a:r>
            <a:r>
              <a:rPr lang="es-AR" sz="800" dirty="0" err="1">
                <a:latin typeface="Arial Narrow" panose="020B0606020202030204" pitchFamily="34" charset="0"/>
              </a:rPr>
              <a:t>Annals</a:t>
            </a:r>
            <a:r>
              <a:rPr lang="es-AR" sz="800" dirty="0">
                <a:latin typeface="Arial Narrow" panose="020B0606020202030204" pitchFamily="34" charset="0"/>
              </a:rPr>
              <a:t> of </a:t>
            </a:r>
            <a:r>
              <a:rPr lang="es-AR" sz="800" dirty="0" err="1">
                <a:latin typeface="Arial Narrow" panose="020B0606020202030204" pitchFamily="34" charset="0"/>
              </a:rPr>
              <a:t>Oncology</a:t>
            </a:r>
            <a:r>
              <a:rPr lang="es-AR" sz="800" dirty="0">
                <a:latin typeface="Arial Narrow" panose="020B0606020202030204" pitchFamily="34" charset="0"/>
              </a:rPr>
              <a:t> 2016; 27 ( 5): v111–v118.</a:t>
            </a:r>
          </a:p>
          <a:p>
            <a:pPr algn="r"/>
            <a:r>
              <a:rPr lang="es-AR" sz="800" dirty="0" err="1">
                <a:latin typeface="Arial Narrow" panose="020B0606020202030204" pitchFamily="34" charset="0"/>
              </a:rPr>
              <a:t>Wingard</a:t>
            </a:r>
            <a:r>
              <a:rPr lang="es-AR" sz="800" dirty="0">
                <a:latin typeface="Arial Narrow" panose="020B0606020202030204" pitchFamily="34" charset="0"/>
              </a:rPr>
              <a:t>, </a:t>
            </a:r>
            <a:r>
              <a:rPr lang="es-AR" sz="800" dirty="0" err="1">
                <a:latin typeface="Arial Narrow" panose="020B0606020202030204" pitchFamily="34" charset="0"/>
              </a:rPr>
              <a:t>J.Treatment</a:t>
            </a:r>
            <a:r>
              <a:rPr lang="es-AR" sz="800" dirty="0">
                <a:latin typeface="Arial Narrow" panose="020B0606020202030204" pitchFamily="34" charset="0"/>
              </a:rPr>
              <a:t> of </a:t>
            </a:r>
            <a:r>
              <a:rPr lang="es-AR" sz="800" dirty="0" err="1">
                <a:latin typeface="Arial Narrow" panose="020B0606020202030204" pitchFamily="34" charset="0"/>
              </a:rPr>
              <a:t>neutropenic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fever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syndromes</a:t>
            </a:r>
            <a:r>
              <a:rPr lang="es-AR" sz="800" dirty="0">
                <a:latin typeface="Arial Narrow" panose="020B0606020202030204" pitchFamily="34" charset="0"/>
              </a:rPr>
              <a:t> in </a:t>
            </a:r>
            <a:r>
              <a:rPr lang="es-AR" sz="800" dirty="0" err="1">
                <a:latin typeface="Arial Narrow" panose="020B0606020202030204" pitchFamily="34" charset="0"/>
              </a:rPr>
              <a:t>adults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with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hematologic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malignancies</a:t>
            </a:r>
            <a:r>
              <a:rPr lang="es-AR" sz="800" dirty="0">
                <a:latin typeface="Arial Narrow" panose="020B0606020202030204" pitchFamily="34" charset="0"/>
              </a:rPr>
              <a:t> and </a:t>
            </a:r>
            <a:r>
              <a:rPr lang="es-AR" sz="800" dirty="0" err="1">
                <a:latin typeface="Arial Narrow" panose="020B0606020202030204" pitchFamily="34" charset="0"/>
              </a:rPr>
              <a:t>hematopoietic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cell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transplant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recipients</a:t>
            </a:r>
            <a:r>
              <a:rPr lang="es-AR" sz="800" dirty="0">
                <a:latin typeface="Arial Narrow" panose="020B0606020202030204" pitchFamily="34" charset="0"/>
              </a:rPr>
              <a:t> (</a:t>
            </a:r>
            <a:r>
              <a:rPr lang="es-AR" sz="800" dirty="0" err="1">
                <a:latin typeface="Arial Narrow" panose="020B0606020202030204" pitchFamily="34" charset="0"/>
              </a:rPr>
              <a:t>high-risk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patients</a:t>
            </a:r>
            <a:r>
              <a:rPr lang="es-AR" sz="800" dirty="0">
                <a:latin typeface="Arial Narrow" panose="020B0606020202030204" pitchFamily="34" charset="0"/>
              </a:rPr>
              <a:t>). </a:t>
            </a:r>
            <a:r>
              <a:rPr lang="es-AR" sz="800" dirty="0" err="1">
                <a:latin typeface="Arial Narrow" panose="020B0606020202030204" pitchFamily="34" charset="0"/>
              </a:rPr>
              <a:t>Official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reprint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from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UpTo</a:t>
            </a:r>
            <a:r>
              <a:rPr lang="es-AR" sz="800" dirty="0">
                <a:latin typeface="Arial Narrow" panose="020B0606020202030204" pitchFamily="34" charset="0"/>
              </a:rPr>
              <a:t> Date. 2017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27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8798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161143" y="1342965"/>
            <a:ext cx="1004388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latin typeface="Arial Narrow" panose="020B0606020202030204" pitchFamily="34" charset="0"/>
              </a:rPr>
              <a:t>Tratamiento en alto riesgo</a:t>
            </a:r>
            <a:endParaRPr lang="es-AR" sz="2800" b="1" dirty="0">
              <a:solidFill>
                <a:schemeClr val="accent3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110343" y="548640"/>
            <a:ext cx="10058400" cy="6008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36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Neutropenia Febril</a:t>
            </a:r>
            <a:endParaRPr lang="es-AR" sz="36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070901" y="1866185"/>
            <a:ext cx="10137283" cy="846931"/>
          </a:xfrm>
          <a:prstGeom prst="rect">
            <a:avLst/>
          </a:prstGeom>
        </p:spPr>
        <p:txBody>
          <a:bodyPr>
            <a:normAutofit fontScale="525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 smtClean="0">
                <a:latin typeface="Arial Narrow" panose="020B0606020202030204" pitchFamily="34" charset="0"/>
              </a:rPr>
              <a:t/>
            </a:r>
            <a:br>
              <a:rPr lang="es-ES" sz="4000" b="1" dirty="0" smtClean="0">
                <a:latin typeface="Arial Narrow" panose="020B0606020202030204" pitchFamily="34" charset="0"/>
              </a:rPr>
            </a:br>
            <a:r>
              <a:rPr lang="es-ES" sz="53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I</a:t>
            </a:r>
            <a:r>
              <a:rPr lang="es-ES" sz="53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nternación con tratamiento combinado</a:t>
            </a:r>
            <a:r>
              <a:rPr lang="es-ES" sz="6900" b="1" dirty="0" smtClean="0">
                <a:latin typeface="Arial Narrow" panose="020B0606020202030204" pitchFamily="34" charset="0"/>
              </a:rPr>
              <a:t/>
            </a:r>
            <a:br>
              <a:rPr lang="es-ES" sz="6900" b="1" dirty="0" smtClean="0">
                <a:latin typeface="Arial Narrow" panose="020B0606020202030204" pitchFamily="34" charset="0"/>
              </a:rPr>
            </a:br>
            <a:endParaRPr lang="es-AR" dirty="0">
              <a:latin typeface="Arial Narrow" panose="020B0606020202030204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2235200" y="2564904"/>
            <a:ext cx="8128000" cy="3451081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s-ES" sz="2400" dirty="0" smtClean="0">
                <a:latin typeface="Arial Narrow" panose="020B0606020202030204" pitchFamily="34" charset="0"/>
              </a:rPr>
              <a:t>•</a:t>
            </a:r>
            <a:r>
              <a:rPr lang="es-ES" sz="2400" b="1" dirty="0" smtClean="0">
                <a:latin typeface="Arial Narrow" panose="020B0606020202030204" pitchFamily="34" charset="0"/>
              </a:rPr>
              <a:t> </a:t>
            </a:r>
            <a:r>
              <a:rPr lang="es-ES" sz="2400" b="1" i="1" dirty="0" err="1" smtClean="0">
                <a:latin typeface="Arial Narrow" panose="020B0606020202030204" pitchFamily="34" charset="0"/>
              </a:rPr>
              <a:t>Aminoglucósido</a:t>
            </a:r>
            <a:r>
              <a:rPr lang="es-ES" sz="2400" i="1" dirty="0" smtClean="0">
                <a:latin typeface="Arial Narrow" panose="020B0606020202030204" pitchFamily="34" charset="0"/>
              </a:rPr>
              <a:t>* </a:t>
            </a:r>
            <a:r>
              <a:rPr lang="es-ES" sz="2400" b="1" i="1" dirty="0" smtClean="0">
                <a:latin typeface="Arial Narrow" panose="020B0606020202030204" pitchFamily="34" charset="0"/>
              </a:rPr>
              <a:t>+ Piperacilina/</a:t>
            </a:r>
            <a:r>
              <a:rPr lang="es-ES" sz="2400" b="1" i="1" dirty="0" err="1" smtClean="0">
                <a:latin typeface="Arial Narrow" panose="020B0606020202030204" pitchFamily="34" charset="0"/>
              </a:rPr>
              <a:t>Tazobactam</a:t>
            </a:r>
            <a:r>
              <a:rPr lang="es-ES" sz="2400" b="1" i="1" dirty="0" smtClean="0">
                <a:latin typeface="Arial Narrow" panose="020B0606020202030204" pitchFamily="34" charset="0"/>
              </a:rPr>
              <a:t> o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s-ES" sz="2400" i="1" dirty="0" smtClean="0">
                <a:latin typeface="Arial Narrow" panose="020B0606020202030204" pitchFamily="34" charset="0"/>
              </a:rPr>
              <a:t>• </a:t>
            </a:r>
            <a:r>
              <a:rPr lang="es-ES" sz="2400" b="1" i="1" dirty="0" err="1" smtClean="0">
                <a:latin typeface="Arial Narrow" panose="020B0606020202030204" pitchFamily="34" charset="0"/>
              </a:rPr>
              <a:t>Aminoglucósido</a:t>
            </a:r>
            <a:r>
              <a:rPr lang="es-ES" sz="2400" b="1" i="1" dirty="0" smtClean="0">
                <a:latin typeface="Arial Narrow" panose="020B0606020202030204" pitchFamily="34" charset="0"/>
              </a:rPr>
              <a:t> + </a:t>
            </a:r>
            <a:r>
              <a:rPr lang="es-ES" sz="2400" b="1" i="1" dirty="0" err="1" smtClean="0">
                <a:latin typeface="Arial Narrow" panose="020B0606020202030204" pitchFamily="34" charset="0"/>
              </a:rPr>
              <a:t>Ceftazidima</a:t>
            </a:r>
            <a:r>
              <a:rPr lang="es-ES" i="1" dirty="0" smtClean="0">
                <a:latin typeface="Arial Narrow" panose="020B0606020202030204" pitchFamily="34" charset="0"/>
              </a:rPr>
              <a:t>**</a:t>
            </a:r>
            <a:r>
              <a:rPr lang="es-ES" b="1" i="1" dirty="0" smtClean="0">
                <a:latin typeface="Arial Narrow" panose="020B0606020202030204" pitchFamily="34" charset="0"/>
              </a:rPr>
              <a:t>o</a:t>
            </a:r>
            <a:endParaRPr lang="es-ES" sz="2400" b="1" i="1" dirty="0" smtClean="0">
              <a:latin typeface="Arial Narrow" panose="020B0606020202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s-ES" sz="2400" i="1" dirty="0" smtClean="0">
                <a:latin typeface="Arial Narrow" panose="020B0606020202030204" pitchFamily="34" charset="0"/>
              </a:rPr>
              <a:t>• </a:t>
            </a:r>
            <a:r>
              <a:rPr lang="es-ES" sz="2400" b="1" i="1" dirty="0" err="1" smtClean="0">
                <a:latin typeface="Arial Narrow" panose="020B0606020202030204" pitchFamily="34" charset="0"/>
              </a:rPr>
              <a:t>Aminoglucósido</a:t>
            </a:r>
            <a:r>
              <a:rPr lang="es-ES" sz="2400" b="1" i="1" dirty="0" smtClean="0">
                <a:latin typeface="Arial Narrow" panose="020B0606020202030204" pitchFamily="34" charset="0"/>
              </a:rPr>
              <a:t> + </a:t>
            </a:r>
            <a:r>
              <a:rPr lang="es-ES" sz="2400" b="1" i="1" dirty="0" err="1" smtClean="0">
                <a:latin typeface="Arial Narrow" panose="020B0606020202030204" pitchFamily="34" charset="0"/>
              </a:rPr>
              <a:t>Cefepima</a:t>
            </a:r>
            <a:r>
              <a:rPr lang="es-ES" sz="2400" b="1" i="1" dirty="0" smtClean="0">
                <a:latin typeface="Arial Narrow" panose="020B0606020202030204" pitchFamily="34" charset="0"/>
              </a:rPr>
              <a:t> o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s-ES" sz="2400" i="1" dirty="0" smtClean="0">
                <a:latin typeface="Arial Narrow" panose="020B0606020202030204" pitchFamily="34" charset="0"/>
              </a:rPr>
              <a:t>• </a:t>
            </a:r>
            <a:r>
              <a:rPr lang="es-ES" sz="2400" b="1" i="1" dirty="0" err="1" smtClean="0">
                <a:latin typeface="Arial Narrow" panose="020B0606020202030204" pitchFamily="34" charset="0"/>
              </a:rPr>
              <a:t>Aminoglucósido</a:t>
            </a:r>
            <a:r>
              <a:rPr lang="es-ES" sz="2400" b="1" i="1" dirty="0" smtClean="0">
                <a:latin typeface="Arial Narrow" panose="020B0606020202030204" pitchFamily="34" charset="0"/>
              </a:rPr>
              <a:t> + Imipenem/Meropenem o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s-ES" sz="2400" i="1" dirty="0" smtClean="0">
                <a:latin typeface="Arial Narrow" panose="020B0606020202030204" pitchFamily="34" charset="0"/>
              </a:rPr>
              <a:t>• </a:t>
            </a:r>
            <a:r>
              <a:rPr lang="es-ES" sz="2400" b="1" i="1" dirty="0" smtClean="0">
                <a:latin typeface="Arial Narrow" panose="020B0606020202030204" pitchFamily="34" charset="0"/>
              </a:rPr>
              <a:t>Ciprofloxacina</a:t>
            </a:r>
            <a:r>
              <a:rPr lang="es-ES" sz="2400" i="1" dirty="0" smtClean="0">
                <a:latin typeface="Arial Narrow" panose="020B0606020202030204" pitchFamily="34" charset="0"/>
              </a:rPr>
              <a:t>*** </a:t>
            </a:r>
            <a:r>
              <a:rPr lang="es-ES" sz="2400" b="1" i="1" dirty="0" smtClean="0">
                <a:latin typeface="Arial Narrow" panose="020B0606020202030204" pitchFamily="34" charset="0"/>
              </a:rPr>
              <a:t>+ Piperacilina/</a:t>
            </a:r>
            <a:r>
              <a:rPr lang="es-ES" sz="2400" b="1" i="1" dirty="0" err="1" smtClean="0">
                <a:latin typeface="Arial Narrow" panose="020B0606020202030204" pitchFamily="34" charset="0"/>
              </a:rPr>
              <a:t>Tazobactam</a:t>
            </a:r>
            <a:r>
              <a:rPr lang="es-ES" sz="2400" b="1" dirty="0" smtClean="0">
                <a:latin typeface="Arial Narrow" panose="020B0606020202030204" pitchFamily="34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endParaRPr lang="es-ES" sz="2400" dirty="0" smtClean="0">
              <a:latin typeface="Arial Narrow" panose="020B0606020202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s-ES" sz="2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*</a:t>
            </a:r>
            <a:r>
              <a:rPr lang="es-ES" sz="17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15mg/kg/d </a:t>
            </a:r>
            <a:r>
              <a:rPr lang="es-ES" sz="17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Amikacina</a:t>
            </a:r>
            <a:r>
              <a:rPr lang="es-ES" sz="17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, 3-5mg/kg/d </a:t>
            </a:r>
            <a:r>
              <a:rPr lang="es-ES" sz="17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gentamicina</a:t>
            </a:r>
            <a:r>
              <a:rPr lang="es-ES" sz="17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. Evaluar dosis única diaria y en casos de bacteriemias por gram </a:t>
            </a:r>
            <a:r>
              <a:rPr lang="es-ES" sz="17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negtvios</a:t>
            </a:r>
            <a:r>
              <a:rPr lang="es-ES" sz="17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o Neumonía no utilizar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s-ES" sz="2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**</a:t>
            </a:r>
            <a:r>
              <a:rPr lang="es-ES" sz="17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Evaluar prevalencia de cepas resistentes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s-ES" sz="19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***</a:t>
            </a:r>
            <a:r>
              <a:rPr lang="es-ES" sz="17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No si profilaxis previa con quinolonas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endParaRPr lang="es-ES" sz="17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8128001" y="5245685"/>
            <a:ext cx="32978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800" kern="0" dirty="0">
                <a:latin typeface="Arial Narrow" panose="020B0606020202030204" pitchFamily="34" charset="0"/>
              </a:rPr>
              <a:t>Alison G.  et  </a:t>
            </a:r>
            <a:r>
              <a:rPr lang="en-US" sz="800" kern="0" dirty="0">
                <a:latin typeface="Arial Narrow" panose="020B0606020202030204" pitchFamily="34" charset="0"/>
              </a:rPr>
              <a:t>al. Guidelines for the use of antimicrobial agents in neutropenic patients with cancer. </a:t>
            </a:r>
            <a:r>
              <a:rPr lang="en-US" sz="800" kern="0" dirty="0" err="1">
                <a:latin typeface="Arial Narrow" panose="020B0606020202030204" pitchFamily="34" charset="0"/>
              </a:rPr>
              <a:t>Clin</a:t>
            </a:r>
            <a:r>
              <a:rPr lang="en-US" sz="800" kern="0" dirty="0">
                <a:latin typeface="Arial Narrow" panose="020B0606020202030204" pitchFamily="34" charset="0"/>
              </a:rPr>
              <a:t> Infect Dis 2010; 52:e56–93.</a:t>
            </a:r>
            <a:endParaRPr lang="es-ES" sz="800" kern="0" dirty="0">
              <a:latin typeface="Arial Narrow" panose="020B0606020202030204" pitchFamily="34" charset="0"/>
            </a:endParaRPr>
          </a:p>
          <a:p>
            <a:pPr lvl="0" algn="r"/>
            <a:r>
              <a:rPr lang="es-AR" sz="800" dirty="0" smtClean="0">
                <a:latin typeface="Arial Narrow" panose="020B0606020202030204" pitchFamily="34" charset="0"/>
              </a:rPr>
              <a:t>J</a:t>
            </a:r>
            <a:r>
              <a:rPr lang="es-AR" sz="800" dirty="0">
                <a:latin typeface="Arial Narrow" panose="020B0606020202030204" pitchFamily="34" charset="0"/>
              </a:rPr>
              <a:t>. </a:t>
            </a:r>
            <a:r>
              <a:rPr lang="es-AR" sz="800" dirty="0" err="1">
                <a:latin typeface="Arial Narrow" panose="020B0606020202030204" pitchFamily="34" charset="0"/>
              </a:rPr>
              <a:t>Klastersky</a:t>
            </a:r>
            <a:r>
              <a:rPr lang="es-AR" sz="800" dirty="0">
                <a:latin typeface="Arial Narrow" panose="020B0606020202030204" pitchFamily="34" charset="0"/>
              </a:rPr>
              <a:t> et al. Management of </a:t>
            </a:r>
            <a:r>
              <a:rPr lang="es-AR" sz="800" dirty="0" err="1">
                <a:latin typeface="Arial Narrow" panose="020B0606020202030204" pitchFamily="34" charset="0"/>
              </a:rPr>
              <a:t>febrile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neutropaenia</a:t>
            </a:r>
            <a:r>
              <a:rPr lang="es-AR" sz="800" dirty="0">
                <a:latin typeface="Arial Narrow" panose="020B0606020202030204" pitchFamily="34" charset="0"/>
              </a:rPr>
              <a:t>: ESMO </a:t>
            </a:r>
            <a:r>
              <a:rPr lang="es-AR" sz="800" dirty="0" err="1">
                <a:latin typeface="Arial Narrow" panose="020B0606020202030204" pitchFamily="34" charset="0"/>
              </a:rPr>
              <a:t>Clinical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Practice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Guidelines</a:t>
            </a:r>
            <a:r>
              <a:rPr lang="es-AR" sz="800" dirty="0">
                <a:latin typeface="Arial Narrow" panose="020B0606020202030204" pitchFamily="34" charset="0"/>
              </a:rPr>
              <a:t>. </a:t>
            </a:r>
            <a:r>
              <a:rPr lang="es-AR" sz="800" dirty="0" err="1">
                <a:latin typeface="Arial Narrow" panose="020B0606020202030204" pitchFamily="34" charset="0"/>
              </a:rPr>
              <a:t>Annals</a:t>
            </a:r>
            <a:r>
              <a:rPr lang="es-AR" sz="800" dirty="0">
                <a:latin typeface="Arial Narrow" panose="020B0606020202030204" pitchFamily="34" charset="0"/>
              </a:rPr>
              <a:t> of </a:t>
            </a:r>
            <a:r>
              <a:rPr lang="es-AR" sz="800" dirty="0" err="1">
                <a:latin typeface="Arial Narrow" panose="020B0606020202030204" pitchFamily="34" charset="0"/>
              </a:rPr>
              <a:t>Oncology</a:t>
            </a:r>
            <a:r>
              <a:rPr lang="es-AR" sz="800" dirty="0">
                <a:latin typeface="Arial Narrow" panose="020B0606020202030204" pitchFamily="34" charset="0"/>
              </a:rPr>
              <a:t> 2016; 27 ( 5): v111–v118.</a:t>
            </a:r>
          </a:p>
          <a:p>
            <a:pPr algn="r"/>
            <a:r>
              <a:rPr lang="es-AR" sz="800" dirty="0" err="1">
                <a:latin typeface="Arial Narrow" panose="020B0606020202030204" pitchFamily="34" charset="0"/>
              </a:rPr>
              <a:t>Wingard</a:t>
            </a:r>
            <a:r>
              <a:rPr lang="es-AR" sz="800" dirty="0">
                <a:latin typeface="Arial Narrow" panose="020B0606020202030204" pitchFamily="34" charset="0"/>
              </a:rPr>
              <a:t>, </a:t>
            </a:r>
            <a:r>
              <a:rPr lang="es-AR" sz="800" dirty="0" err="1">
                <a:latin typeface="Arial Narrow" panose="020B0606020202030204" pitchFamily="34" charset="0"/>
              </a:rPr>
              <a:t>J.Treatment</a:t>
            </a:r>
            <a:r>
              <a:rPr lang="es-AR" sz="800" dirty="0">
                <a:latin typeface="Arial Narrow" panose="020B0606020202030204" pitchFamily="34" charset="0"/>
              </a:rPr>
              <a:t> of </a:t>
            </a:r>
            <a:r>
              <a:rPr lang="es-AR" sz="800" dirty="0" err="1">
                <a:latin typeface="Arial Narrow" panose="020B0606020202030204" pitchFamily="34" charset="0"/>
              </a:rPr>
              <a:t>neutropenic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fever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syndromes</a:t>
            </a:r>
            <a:r>
              <a:rPr lang="es-AR" sz="800" dirty="0">
                <a:latin typeface="Arial Narrow" panose="020B0606020202030204" pitchFamily="34" charset="0"/>
              </a:rPr>
              <a:t> in </a:t>
            </a:r>
            <a:r>
              <a:rPr lang="es-AR" sz="800" dirty="0" err="1">
                <a:latin typeface="Arial Narrow" panose="020B0606020202030204" pitchFamily="34" charset="0"/>
              </a:rPr>
              <a:t>adults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with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hematologic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malignancies</a:t>
            </a:r>
            <a:r>
              <a:rPr lang="es-AR" sz="800" dirty="0">
                <a:latin typeface="Arial Narrow" panose="020B0606020202030204" pitchFamily="34" charset="0"/>
              </a:rPr>
              <a:t> and </a:t>
            </a:r>
            <a:r>
              <a:rPr lang="es-AR" sz="800" dirty="0" err="1">
                <a:latin typeface="Arial Narrow" panose="020B0606020202030204" pitchFamily="34" charset="0"/>
              </a:rPr>
              <a:t>hematopoietic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cell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transplant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recipients</a:t>
            </a:r>
            <a:r>
              <a:rPr lang="es-AR" sz="800" dirty="0">
                <a:latin typeface="Arial Narrow" panose="020B0606020202030204" pitchFamily="34" charset="0"/>
              </a:rPr>
              <a:t> (</a:t>
            </a:r>
            <a:r>
              <a:rPr lang="es-AR" sz="800" dirty="0" err="1">
                <a:latin typeface="Arial Narrow" panose="020B0606020202030204" pitchFamily="34" charset="0"/>
              </a:rPr>
              <a:t>high-risk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patients</a:t>
            </a:r>
            <a:r>
              <a:rPr lang="es-AR" sz="800" dirty="0">
                <a:latin typeface="Arial Narrow" panose="020B0606020202030204" pitchFamily="34" charset="0"/>
              </a:rPr>
              <a:t>). </a:t>
            </a:r>
            <a:r>
              <a:rPr lang="es-AR" sz="800" dirty="0" err="1">
                <a:latin typeface="Arial Narrow" panose="020B0606020202030204" pitchFamily="34" charset="0"/>
              </a:rPr>
              <a:t>Official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reprint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from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UpTo</a:t>
            </a:r>
            <a:r>
              <a:rPr lang="es-AR" sz="800" dirty="0">
                <a:latin typeface="Arial Narrow" panose="020B0606020202030204" pitchFamily="34" charset="0"/>
              </a:rPr>
              <a:t> Date. 2017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28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2631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110343" y="1945116"/>
            <a:ext cx="10515600" cy="872232"/>
          </a:xfrm>
          <a:prstGeom prst="rect">
            <a:avLst/>
          </a:prstGeom>
        </p:spPr>
        <p:txBody>
          <a:bodyPr>
            <a:normAutofit fontScale="525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 smtClean="0">
                <a:latin typeface="Arial Narrow" panose="020B0606020202030204" pitchFamily="34" charset="0"/>
              </a:rPr>
              <a:t/>
            </a:r>
            <a:br>
              <a:rPr lang="es-ES" sz="3600" b="1" dirty="0" smtClean="0">
                <a:latin typeface="Arial Narrow" panose="020B0606020202030204" pitchFamily="34" charset="0"/>
              </a:rPr>
            </a:br>
            <a:r>
              <a:rPr lang="es-ES" sz="53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Indicaciones de Vancomicina</a:t>
            </a:r>
            <a:r>
              <a:rPr lang="es-ES" sz="5300" dirty="0" smtClean="0">
                <a:latin typeface="Arial Narrow" panose="020B0606020202030204" pitchFamily="34" charset="0"/>
              </a:rPr>
              <a:t/>
            </a:r>
            <a:br>
              <a:rPr lang="es-ES" sz="5300" dirty="0" smtClean="0">
                <a:latin typeface="Arial Narrow" panose="020B0606020202030204" pitchFamily="34" charset="0"/>
              </a:rPr>
            </a:br>
            <a:endParaRPr lang="es-ES" sz="5300" dirty="0">
              <a:latin typeface="Arial Narrow" panose="020B060602020203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934222" y="2783745"/>
            <a:ext cx="7442008" cy="2673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</a:extLst>
        </p:spPr>
        <p:txBody>
          <a:bodyPr>
            <a:normAutofit fontScale="92500"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5" indent="-17462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s-E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Infección  asociada a catéter clínicamente aparente </a:t>
            </a:r>
          </a:p>
          <a:p>
            <a:pPr marL="174625" indent="-17462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s-E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Hemodinamicamente inestable o sepsis severa</a:t>
            </a:r>
          </a:p>
          <a:p>
            <a:pPr marL="174625" indent="-17462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s-E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Colonización previa por SAMR</a:t>
            </a:r>
          </a:p>
          <a:p>
            <a:pPr marL="174625" indent="-17462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s-E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Identificación de cocos (+) en hemocultivos</a:t>
            </a:r>
          </a:p>
          <a:p>
            <a:pPr marL="174625" indent="-17462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s-E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Mucositis severa</a:t>
            </a:r>
          </a:p>
          <a:p>
            <a:pPr marL="174625" indent="-17462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s-E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Neumonía documentada radiológicamente</a:t>
            </a:r>
          </a:p>
          <a:p>
            <a:pPr marL="174625" indent="-17462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s-E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Infección de piel y partes blandas</a:t>
            </a:r>
          </a:p>
          <a:p>
            <a:pPr marL="533400" indent="-533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CC66"/>
              </a:buClr>
              <a:buFont typeface="Wingdings" pitchFamily="2" charset="2"/>
              <a:buAutoNum type="arabicPeriod"/>
            </a:pPr>
            <a:endParaRPr lang="es-ES" sz="24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533400" indent="-533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CC66"/>
              </a:buClr>
              <a:buFont typeface="Wingdings" pitchFamily="2" charset="2"/>
              <a:buAutoNum type="arabicPeriod"/>
            </a:pPr>
            <a:endParaRPr lang="es-ES" sz="24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533400" indent="-5334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endParaRPr lang="es-ES" sz="28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110343" y="548640"/>
            <a:ext cx="10058400" cy="6008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36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Neutropenia Febril</a:t>
            </a:r>
            <a:endParaRPr lang="es-AR" sz="36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161143" y="1342965"/>
            <a:ext cx="1004388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latin typeface="Arial Narrow" panose="020B0606020202030204" pitchFamily="34" charset="0"/>
              </a:rPr>
              <a:t>Tratamiento en alto riesgo</a:t>
            </a:r>
            <a:endParaRPr lang="es-AR" sz="2800" b="1" dirty="0">
              <a:solidFill>
                <a:schemeClr val="accent3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8128001" y="5245685"/>
            <a:ext cx="32978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800" kern="0" dirty="0">
                <a:latin typeface="Arial Narrow" panose="020B0606020202030204" pitchFamily="34" charset="0"/>
              </a:rPr>
              <a:t>Alison G.  et  </a:t>
            </a:r>
            <a:r>
              <a:rPr lang="en-US" sz="800" kern="0" dirty="0">
                <a:latin typeface="Arial Narrow" panose="020B0606020202030204" pitchFamily="34" charset="0"/>
              </a:rPr>
              <a:t>al. Guidelines for the use of antimicrobial agents in neutropenic patients with cancer. </a:t>
            </a:r>
            <a:r>
              <a:rPr lang="en-US" sz="800" kern="0" dirty="0" err="1">
                <a:latin typeface="Arial Narrow" panose="020B0606020202030204" pitchFamily="34" charset="0"/>
              </a:rPr>
              <a:t>Clin</a:t>
            </a:r>
            <a:r>
              <a:rPr lang="en-US" sz="800" kern="0" dirty="0">
                <a:latin typeface="Arial Narrow" panose="020B0606020202030204" pitchFamily="34" charset="0"/>
              </a:rPr>
              <a:t> Infect Dis 2010; 52:e56–93.</a:t>
            </a:r>
            <a:endParaRPr lang="es-ES" sz="800" kern="0" dirty="0">
              <a:latin typeface="Arial Narrow" panose="020B0606020202030204" pitchFamily="34" charset="0"/>
            </a:endParaRPr>
          </a:p>
          <a:p>
            <a:pPr lvl="0" algn="r"/>
            <a:r>
              <a:rPr lang="es-AR" sz="800" dirty="0" smtClean="0">
                <a:latin typeface="Arial Narrow" panose="020B0606020202030204" pitchFamily="34" charset="0"/>
              </a:rPr>
              <a:t>J</a:t>
            </a:r>
            <a:r>
              <a:rPr lang="es-AR" sz="800" dirty="0">
                <a:latin typeface="Arial Narrow" panose="020B0606020202030204" pitchFamily="34" charset="0"/>
              </a:rPr>
              <a:t>. </a:t>
            </a:r>
            <a:r>
              <a:rPr lang="es-AR" sz="800" dirty="0" err="1">
                <a:latin typeface="Arial Narrow" panose="020B0606020202030204" pitchFamily="34" charset="0"/>
              </a:rPr>
              <a:t>Klastersky</a:t>
            </a:r>
            <a:r>
              <a:rPr lang="es-AR" sz="800" dirty="0">
                <a:latin typeface="Arial Narrow" panose="020B0606020202030204" pitchFamily="34" charset="0"/>
              </a:rPr>
              <a:t> et al. Management of </a:t>
            </a:r>
            <a:r>
              <a:rPr lang="es-AR" sz="800" dirty="0" err="1">
                <a:latin typeface="Arial Narrow" panose="020B0606020202030204" pitchFamily="34" charset="0"/>
              </a:rPr>
              <a:t>febrile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neutropaenia</a:t>
            </a:r>
            <a:r>
              <a:rPr lang="es-AR" sz="800" dirty="0">
                <a:latin typeface="Arial Narrow" panose="020B0606020202030204" pitchFamily="34" charset="0"/>
              </a:rPr>
              <a:t>: ESMO </a:t>
            </a:r>
            <a:r>
              <a:rPr lang="es-AR" sz="800" dirty="0" err="1">
                <a:latin typeface="Arial Narrow" panose="020B0606020202030204" pitchFamily="34" charset="0"/>
              </a:rPr>
              <a:t>Clinical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Practice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Guidelines</a:t>
            </a:r>
            <a:r>
              <a:rPr lang="es-AR" sz="800" dirty="0">
                <a:latin typeface="Arial Narrow" panose="020B0606020202030204" pitchFamily="34" charset="0"/>
              </a:rPr>
              <a:t>. </a:t>
            </a:r>
            <a:r>
              <a:rPr lang="es-AR" sz="800" dirty="0" err="1">
                <a:latin typeface="Arial Narrow" panose="020B0606020202030204" pitchFamily="34" charset="0"/>
              </a:rPr>
              <a:t>Annals</a:t>
            </a:r>
            <a:r>
              <a:rPr lang="es-AR" sz="800" dirty="0">
                <a:latin typeface="Arial Narrow" panose="020B0606020202030204" pitchFamily="34" charset="0"/>
              </a:rPr>
              <a:t> of </a:t>
            </a:r>
            <a:r>
              <a:rPr lang="es-AR" sz="800" dirty="0" err="1">
                <a:latin typeface="Arial Narrow" panose="020B0606020202030204" pitchFamily="34" charset="0"/>
              </a:rPr>
              <a:t>Oncology</a:t>
            </a:r>
            <a:r>
              <a:rPr lang="es-AR" sz="800" dirty="0">
                <a:latin typeface="Arial Narrow" panose="020B0606020202030204" pitchFamily="34" charset="0"/>
              </a:rPr>
              <a:t> 2016; 27 ( 5): v111–v118.</a:t>
            </a:r>
          </a:p>
          <a:p>
            <a:pPr algn="r"/>
            <a:r>
              <a:rPr lang="es-AR" sz="800" dirty="0" err="1">
                <a:latin typeface="Arial Narrow" panose="020B0606020202030204" pitchFamily="34" charset="0"/>
              </a:rPr>
              <a:t>Wingard</a:t>
            </a:r>
            <a:r>
              <a:rPr lang="es-AR" sz="800" dirty="0">
                <a:latin typeface="Arial Narrow" panose="020B0606020202030204" pitchFamily="34" charset="0"/>
              </a:rPr>
              <a:t>, </a:t>
            </a:r>
            <a:r>
              <a:rPr lang="es-AR" sz="800" dirty="0" err="1">
                <a:latin typeface="Arial Narrow" panose="020B0606020202030204" pitchFamily="34" charset="0"/>
              </a:rPr>
              <a:t>J.Treatment</a:t>
            </a:r>
            <a:r>
              <a:rPr lang="es-AR" sz="800" dirty="0">
                <a:latin typeface="Arial Narrow" panose="020B0606020202030204" pitchFamily="34" charset="0"/>
              </a:rPr>
              <a:t> of </a:t>
            </a:r>
            <a:r>
              <a:rPr lang="es-AR" sz="800" dirty="0" err="1">
                <a:latin typeface="Arial Narrow" panose="020B0606020202030204" pitchFamily="34" charset="0"/>
              </a:rPr>
              <a:t>neutropenic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fever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syndromes</a:t>
            </a:r>
            <a:r>
              <a:rPr lang="es-AR" sz="800" dirty="0">
                <a:latin typeface="Arial Narrow" panose="020B0606020202030204" pitchFamily="34" charset="0"/>
              </a:rPr>
              <a:t> in </a:t>
            </a:r>
            <a:r>
              <a:rPr lang="es-AR" sz="800" dirty="0" err="1">
                <a:latin typeface="Arial Narrow" panose="020B0606020202030204" pitchFamily="34" charset="0"/>
              </a:rPr>
              <a:t>adults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with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hematologic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malignancies</a:t>
            </a:r>
            <a:r>
              <a:rPr lang="es-AR" sz="800" dirty="0">
                <a:latin typeface="Arial Narrow" panose="020B0606020202030204" pitchFamily="34" charset="0"/>
              </a:rPr>
              <a:t> and </a:t>
            </a:r>
            <a:r>
              <a:rPr lang="es-AR" sz="800" dirty="0" err="1">
                <a:latin typeface="Arial Narrow" panose="020B0606020202030204" pitchFamily="34" charset="0"/>
              </a:rPr>
              <a:t>hematopoietic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cell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transplant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recipients</a:t>
            </a:r>
            <a:r>
              <a:rPr lang="es-AR" sz="800" dirty="0">
                <a:latin typeface="Arial Narrow" panose="020B0606020202030204" pitchFamily="34" charset="0"/>
              </a:rPr>
              <a:t> (</a:t>
            </a:r>
            <a:r>
              <a:rPr lang="es-AR" sz="800" dirty="0" err="1">
                <a:latin typeface="Arial Narrow" panose="020B0606020202030204" pitchFamily="34" charset="0"/>
              </a:rPr>
              <a:t>high-risk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patients</a:t>
            </a:r>
            <a:r>
              <a:rPr lang="es-AR" sz="800" dirty="0">
                <a:latin typeface="Arial Narrow" panose="020B0606020202030204" pitchFamily="34" charset="0"/>
              </a:rPr>
              <a:t>). </a:t>
            </a:r>
            <a:r>
              <a:rPr lang="es-AR" sz="800" dirty="0" err="1">
                <a:latin typeface="Arial Narrow" panose="020B0606020202030204" pitchFamily="34" charset="0"/>
              </a:rPr>
              <a:t>Official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reprint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from</a:t>
            </a:r>
            <a:r>
              <a:rPr lang="es-AR" sz="800" dirty="0">
                <a:latin typeface="Arial Narrow" panose="020B0606020202030204" pitchFamily="34" charset="0"/>
              </a:rPr>
              <a:t> </a:t>
            </a:r>
            <a:r>
              <a:rPr lang="es-AR" sz="800" dirty="0" err="1">
                <a:latin typeface="Arial Narrow" panose="020B0606020202030204" pitchFamily="34" charset="0"/>
              </a:rPr>
              <a:t>UpTo</a:t>
            </a:r>
            <a:r>
              <a:rPr lang="es-AR" sz="800" dirty="0">
                <a:latin typeface="Arial Narrow" panose="020B0606020202030204" pitchFamily="34" charset="0"/>
              </a:rPr>
              <a:t> Date. 2017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29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8563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ágono 1"/>
          <p:cNvSpPr/>
          <p:nvPr/>
        </p:nvSpPr>
        <p:spPr>
          <a:xfrm>
            <a:off x="1311232" y="2104571"/>
            <a:ext cx="1954481" cy="1467029"/>
          </a:xfrm>
          <a:prstGeom prst="homePlat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Afebril</a:t>
            </a:r>
          </a:p>
          <a:p>
            <a:r>
              <a:rPr lang="es-AR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Recuperó neutrófilos</a:t>
            </a:r>
            <a:endParaRPr lang="es-AR" sz="2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Pentágono 2"/>
          <p:cNvSpPr/>
          <p:nvPr/>
        </p:nvSpPr>
        <p:spPr>
          <a:xfrm>
            <a:off x="3776628" y="2104573"/>
            <a:ext cx="2130686" cy="1467031"/>
          </a:xfrm>
          <a:prstGeom prst="homePlate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Afebril</a:t>
            </a:r>
          </a:p>
          <a:p>
            <a:r>
              <a:rPr lang="es-AR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Continua neutropénico</a:t>
            </a:r>
            <a:endParaRPr lang="es-AR" sz="2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Pentágono 4"/>
          <p:cNvSpPr/>
          <p:nvPr/>
        </p:nvSpPr>
        <p:spPr>
          <a:xfrm>
            <a:off x="6328225" y="2104571"/>
            <a:ext cx="2104563" cy="1373026"/>
          </a:xfrm>
          <a:prstGeom prst="homePlate">
            <a:avLst/>
          </a:prstGeom>
          <a:noFill/>
          <a:ln w="571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Febril</a:t>
            </a:r>
          </a:p>
          <a:p>
            <a:r>
              <a:rPr lang="es-AR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Sin  recuperar neutrófilos</a:t>
            </a:r>
            <a:endParaRPr lang="es-AR" sz="2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Pentágono 5"/>
          <p:cNvSpPr/>
          <p:nvPr/>
        </p:nvSpPr>
        <p:spPr>
          <a:xfrm>
            <a:off x="8882755" y="2104571"/>
            <a:ext cx="1988446" cy="1368822"/>
          </a:xfrm>
          <a:prstGeom prst="homePlate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Febril</a:t>
            </a:r>
          </a:p>
          <a:p>
            <a:r>
              <a:rPr lang="es-AR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Recuperó neutrófilos</a:t>
            </a:r>
          </a:p>
        </p:txBody>
      </p:sp>
      <p:sp>
        <p:nvSpPr>
          <p:cNvPr id="8" name="Rectángulo 7"/>
          <p:cNvSpPr/>
          <p:nvPr/>
        </p:nvSpPr>
        <p:spPr>
          <a:xfrm>
            <a:off x="1077990" y="3875315"/>
            <a:ext cx="2187723" cy="12917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Infrecuente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Buen pronóstico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Respondió al tratamiento</a:t>
            </a:r>
            <a:endParaRPr lang="es-AR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3626331" y="3875314"/>
            <a:ext cx="2431280" cy="20900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Frecuente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Buen pronóstico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Respondió al tratamiento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Completar esquemas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Control Infectológico posterior</a:t>
            </a:r>
            <a:endParaRPr lang="es-AR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6321565" y="3875313"/>
            <a:ext cx="2270892" cy="23948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Evolución desfavorable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Verificar tipo y dosis de ATB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Agregar ATB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Agregar Antimicóticos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Reevaluar focos</a:t>
            </a:r>
            <a:endParaRPr lang="es-AR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8771170" y="3875314"/>
            <a:ext cx="2100031" cy="11321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Infrecuente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Fiebre por causa no infecciosa</a:t>
            </a:r>
            <a:endParaRPr lang="es-AR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1110343" y="548640"/>
            <a:ext cx="10058400" cy="6008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36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Neutropenia Febril</a:t>
            </a:r>
            <a:endParaRPr lang="es-AR" sz="36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1161143" y="1342965"/>
            <a:ext cx="1004388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latin typeface="Arial Narrow" panose="020B0606020202030204" pitchFamily="34" charset="0"/>
              </a:rPr>
              <a:t>Patrones evolutivos</a:t>
            </a:r>
            <a:endParaRPr lang="es-AR" sz="2800" b="1" dirty="0">
              <a:solidFill>
                <a:schemeClr val="accent3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30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07462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1349829" y="2180091"/>
            <a:ext cx="9724571" cy="4022725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s-AR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Paciente  mujer de 18 años  que consulta por fiebre escalofríos, taquicardia, hipotensión arterial. Antecedentes: seis meses antes de este evento se le realizó una esplenectomía por traumatismo de abdomen ante un accidente de tránsito.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s-AR" sz="24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s-AR" sz="28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RAZONAMIENTO INICIAL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s-AR" sz="2800" b="1" dirty="0" smtClean="0">
              <a:latin typeface="Arial Narrow" panose="020B0606020202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s-AR" sz="2800" b="1" dirty="0" smtClean="0">
              <a:latin typeface="Arial Narrow" panose="020B0606020202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s-AR" sz="2800" b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ESPLENECTOMIZADO FEBRIL = URGENCIA </a:t>
            </a:r>
            <a:r>
              <a:rPr lang="es-AR" sz="2800" b="1" dirty="0">
                <a:solidFill>
                  <a:srgbClr val="0070C0"/>
                </a:solidFill>
                <a:latin typeface="Arial Narrow" panose="020B0606020202030204" pitchFamily="34" charset="0"/>
              </a:rPr>
              <a:t>I</a:t>
            </a:r>
            <a:r>
              <a:rPr lang="es-AR" sz="2800" b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NFECTOLÓGICA</a:t>
            </a:r>
            <a:endParaRPr lang="es-AR" sz="2800" b="1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117620" y="549275"/>
            <a:ext cx="10058400" cy="6000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Escenarios clínicos</a:t>
            </a:r>
            <a:endParaRPr 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161143" y="1342965"/>
            <a:ext cx="10043885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>
                <a:latin typeface="Arial Narrow" panose="020B0606020202030204" pitchFamily="34" charset="0"/>
              </a:rPr>
              <a:t>Caso clínico </a:t>
            </a:r>
            <a:r>
              <a:rPr lang="es-AR" sz="2800" b="1" dirty="0" smtClean="0">
                <a:latin typeface="Arial Narrow" panose="020B0606020202030204" pitchFamily="34" charset="0"/>
              </a:rPr>
              <a:t>2</a:t>
            </a:r>
            <a:endParaRPr lang="es-AR" sz="2800" b="1" dirty="0"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31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1274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4085212023"/>
              </p:ext>
            </p:extLst>
          </p:nvPr>
        </p:nvGraphicFramePr>
        <p:xfrm>
          <a:off x="2158030" y="2145671"/>
          <a:ext cx="7588815" cy="40650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/>
          <p:cNvSpPr txBox="1">
            <a:spLocks/>
          </p:cNvSpPr>
          <p:nvPr/>
        </p:nvSpPr>
        <p:spPr>
          <a:xfrm>
            <a:off x="1117620" y="549275"/>
            <a:ext cx="10058400" cy="6000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4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Esplenectomizado febril</a:t>
            </a:r>
            <a:endParaRPr 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161143" y="1342965"/>
            <a:ext cx="10043885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latin typeface="Arial Narrow" panose="020B0606020202030204" pitchFamily="34" charset="0"/>
              </a:rPr>
              <a:t>Razonamiento inicial</a:t>
            </a:r>
            <a:endParaRPr lang="es-AR" sz="2800" b="1" dirty="0"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32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8509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68CE9D-2891-4CE5-9E9A-50605A47AD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B6DF712-B7E6-4458-BCF2-8E93FD52E1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C8AC61E-FA82-43E6-91A4-FC5EA7271B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15BC49-230E-42E2-B5BB-7543D71E43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1364347" y="2162629"/>
            <a:ext cx="9550396" cy="3619274"/>
          </a:xfrm>
        </p:spPr>
        <p:txBody>
          <a:bodyPr>
            <a:normAutofit/>
          </a:bodyPr>
          <a:lstStyle/>
          <a:p>
            <a:pPr marL="360000" indent="-3600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s-AR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Paciente mujer </a:t>
            </a:r>
            <a:r>
              <a:rPr lang="es-AR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de 55 años, con antecedentes personales de AR de cuatro años de </a:t>
            </a:r>
            <a:r>
              <a:rPr lang="es-AR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evolución sin </a:t>
            </a:r>
            <a:r>
              <a:rPr lang="es-AR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respuesta al tratamiento con </a:t>
            </a:r>
            <a:r>
              <a:rPr lang="es-AR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metrotexato </a:t>
            </a:r>
            <a:r>
              <a:rPr lang="es-AR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y prednisona por lo que se inicia tratamiento biológico con </a:t>
            </a:r>
            <a:r>
              <a:rPr lang="es-AR" sz="2400" b="1" dirty="0" err="1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Adalimumab</a:t>
            </a:r>
            <a:endParaRPr lang="es-AR" sz="2400" b="1" dirty="0" smtClean="0">
              <a:solidFill>
                <a:schemeClr val="bg2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360000" indent="-3600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endParaRPr lang="es-AR" sz="24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63538" indent="-363538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s-AR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Se </a:t>
            </a:r>
            <a:r>
              <a:rPr lang="es-AR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realizó </a:t>
            </a:r>
            <a:r>
              <a:rPr lang="es-AR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cribado para </a:t>
            </a:r>
            <a:r>
              <a:rPr lang="es-AR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TB latente previo al inicio del tratamiento que </a:t>
            </a:r>
            <a:r>
              <a:rPr lang="es-AR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incluyó </a:t>
            </a:r>
            <a:r>
              <a:rPr lang="es-AR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historia clínico-epidemiológica negativa, </a:t>
            </a:r>
            <a:r>
              <a:rPr lang="es-AR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con PPD 0 </a:t>
            </a:r>
            <a:r>
              <a:rPr lang="es-AR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mm y radiografía de tórax sin elementos sugestivos de TB activa ni </a:t>
            </a:r>
            <a:r>
              <a:rPr lang="es-AR" sz="2400" b="1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secuelar</a:t>
            </a:r>
            <a:r>
              <a:rPr lang="es-AR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. </a:t>
            </a:r>
          </a:p>
          <a:p>
            <a:pPr marL="363538" indent="-363538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endParaRPr lang="es-AR" sz="24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63538" indent="-363538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s-AR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s-AR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Se interpreta como negativo para TB latente y no se realiza quimioprofilaxis. </a:t>
            </a:r>
          </a:p>
          <a:p>
            <a:pPr marL="363538" indent="-363538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s-AR" sz="24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117620" y="549275"/>
            <a:ext cx="10058400" cy="6000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Escenarios clínicos</a:t>
            </a:r>
            <a:endParaRPr 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161143" y="1342965"/>
            <a:ext cx="10043885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latin typeface="Arial Narrow" panose="020B0606020202030204" pitchFamily="34" charset="0"/>
              </a:rPr>
              <a:t>Caso clínico 3</a:t>
            </a:r>
            <a:endParaRPr lang="es-AR" sz="2800" b="1" dirty="0"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33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58194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6865257" y="5958822"/>
            <a:ext cx="53267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800" dirty="0">
                <a:latin typeface="Arial Narrow" panose="020B0606020202030204" pitchFamily="34" charset="0"/>
              </a:rPr>
              <a:t>Edsel Maurice T. </a:t>
            </a:r>
            <a:r>
              <a:rPr lang="it-IT" sz="800" dirty="0" smtClean="0">
                <a:latin typeface="Arial Narrow" panose="020B0606020202030204" pitchFamily="34" charset="0"/>
              </a:rPr>
              <a:t>Salvana and </a:t>
            </a:r>
            <a:r>
              <a:rPr lang="it-IT" sz="800" dirty="0">
                <a:latin typeface="Arial Narrow" panose="020B0606020202030204" pitchFamily="34" charset="0"/>
              </a:rPr>
              <a:t>Robert A. </a:t>
            </a:r>
            <a:r>
              <a:rPr lang="it-IT" sz="800" dirty="0" smtClean="0">
                <a:latin typeface="Arial Narrow" panose="020B0606020202030204" pitchFamily="34" charset="0"/>
              </a:rPr>
              <a:t>Salata. </a:t>
            </a:r>
            <a:r>
              <a:rPr lang="en-US" sz="800" dirty="0" smtClean="0">
                <a:latin typeface="Arial Narrow" panose="020B0606020202030204" pitchFamily="34" charset="0"/>
              </a:rPr>
              <a:t>Infectious </a:t>
            </a:r>
            <a:r>
              <a:rPr lang="en-US" sz="800" dirty="0">
                <a:latin typeface="Arial Narrow" panose="020B0606020202030204" pitchFamily="34" charset="0"/>
              </a:rPr>
              <a:t>Complications Associated with Monoclonal Antibodies </a:t>
            </a:r>
            <a:r>
              <a:rPr lang="en-US" sz="800" dirty="0" smtClean="0">
                <a:latin typeface="Arial Narrow" panose="020B0606020202030204" pitchFamily="34" charset="0"/>
              </a:rPr>
              <a:t>and Related </a:t>
            </a:r>
            <a:r>
              <a:rPr lang="en-US" sz="800" dirty="0">
                <a:latin typeface="Arial Narrow" panose="020B0606020202030204" pitchFamily="34" charset="0"/>
              </a:rPr>
              <a:t>Small </a:t>
            </a:r>
            <a:r>
              <a:rPr lang="en-US" sz="800" dirty="0" smtClean="0">
                <a:latin typeface="Arial Narrow" panose="020B0606020202030204" pitchFamily="34" charset="0"/>
              </a:rPr>
              <a:t>Molecules. </a:t>
            </a:r>
            <a:r>
              <a:rPr lang="en-US" sz="800" i="1" dirty="0" smtClean="0">
                <a:latin typeface="Arial Narrow" panose="020B0606020202030204" pitchFamily="34" charset="0"/>
              </a:rPr>
              <a:t>Clinical Microbiology Reviews</a:t>
            </a:r>
            <a:r>
              <a:rPr lang="en-US" sz="800" dirty="0" smtClean="0">
                <a:latin typeface="Arial Narrow" panose="020B0606020202030204" pitchFamily="34" charset="0"/>
              </a:rPr>
              <a:t>, 2009</a:t>
            </a:r>
            <a:r>
              <a:rPr lang="en-US" sz="800" dirty="0">
                <a:latin typeface="Arial Narrow" panose="020B0606020202030204" pitchFamily="34" charset="0"/>
              </a:rPr>
              <a:t>, </a:t>
            </a:r>
            <a:r>
              <a:rPr lang="en-US" sz="800" dirty="0" smtClean="0">
                <a:latin typeface="Arial Narrow" panose="020B0606020202030204" pitchFamily="34" charset="0"/>
              </a:rPr>
              <a:t>22(2)  274–290</a:t>
            </a:r>
            <a:endParaRPr lang="es-AR" sz="800" dirty="0">
              <a:latin typeface="Arial Narrow" panose="020B0606020202030204" pitchFamily="34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887" y="2021546"/>
            <a:ext cx="6596742" cy="3893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1117620" y="549275"/>
            <a:ext cx="10058400" cy="6000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Escenarios clínicos</a:t>
            </a:r>
            <a:endParaRPr 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1161143" y="1342965"/>
            <a:ext cx="10043885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latin typeface="Arial Narrow" panose="020B0606020202030204" pitchFamily="34" charset="0"/>
              </a:rPr>
              <a:t>Agentes biologicos</a:t>
            </a:r>
            <a:endParaRPr lang="es-AR" sz="2800" b="1" dirty="0">
              <a:latin typeface="Arial Narrow" panose="020B060602020203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815771" y="2743201"/>
            <a:ext cx="1814285" cy="58057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34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48450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1117620" y="549275"/>
            <a:ext cx="10058400" cy="6000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Escenarios clínicos</a:t>
            </a:r>
            <a:endParaRPr 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161143" y="1342965"/>
            <a:ext cx="10043885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latin typeface="Arial Narrow" panose="020B0606020202030204" pitchFamily="34" charset="0"/>
              </a:rPr>
              <a:t>Caso clínico 3</a:t>
            </a:r>
            <a:endParaRPr lang="es-AR" sz="2800" b="1" dirty="0">
              <a:latin typeface="Arial Narrow" panose="020B0606020202030204" pitchFamily="34" charset="0"/>
            </a:endParaRPr>
          </a:p>
        </p:txBody>
      </p:sp>
      <p:pic>
        <p:nvPicPr>
          <p:cNvPr id="6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323" y="3645352"/>
            <a:ext cx="3478133" cy="2470061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3769" y="3645352"/>
            <a:ext cx="3643087" cy="2412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1161144" y="2079994"/>
            <a:ext cx="100438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A los nueve meses es derivada al servicio de neumología por astenia, adinamia, sudoración profusa vespertina y fiebre de 39ºC de temperatura axilar de 20 días evolución. La evaluación diagnóstica mostró viraje </a:t>
            </a:r>
            <a:r>
              <a:rPr lang="es-AR" sz="24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de PPD </a:t>
            </a:r>
            <a:r>
              <a:rPr lang="es-AR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a 14 </a:t>
            </a:r>
            <a:r>
              <a:rPr lang="es-AR" sz="2400" b="1" dirty="0" err="1" smtClean="0">
                <a:solidFill>
                  <a:srgbClr val="000000"/>
                </a:solidFill>
                <a:latin typeface="Arial Narrow" panose="020B0606020202030204" pitchFamily="34" charset="0"/>
              </a:rPr>
              <a:t>mm.</a:t>
            </a:r>
            <a:endParaRPr lang="es-AR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35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3607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429677" y="2214594"/>
            <a:ext cx="9506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2400" b="1" dirty="0" smtClean="0">
                <a:latin typeface="Arial Narrow" panose="020B0606020202030204" pitchFamily="34" charset="0"/>
              </a:rPr>
              <a:t>Fibrobroncoscopía con </a:t>
            </a:r>
            <a:r>
              <a:rPr lang="es-AR" sz="2400" b="1" dirty="0">
                <a:latin typeface="Arial Narrow" panose="020B0606020202030204" pitchFamily="34" charset="0"/>
              </a:rPr>
              <a:t>lavado </a:t>
            </a:r>
            <a:r>
              <a:rPr lang="es-AR" sz="2400" b="1" dirty="0" err="1" smtClean="0">
                <a:latin typeface="Arial Narrow" panose="020B0606020202030204" pitchFamily="34" charset="0"/>
              </a:rPr>
              <a:t>bronquioalveolar</a:t>
            </a:r>
            <a:r>
              <a:rPr lang="es-AR" sz="2400" b="1" dirty="0" smtClean="0">
                <a:latin typeface="Arial Narrow" panose="020B0606020202030204" pitchFamily="34" charset="0"/>
              </a:rPr>
              <a:t> con linfocitosis </a:t>
            </a:r>
            <a:r>
              <a:rPr lang="es-AR" sz="2400" b="1" dirty="0">
                <a:latin typeface="Arial Narrow" panose="020B0606020202030204" pitchFamily="34" charset="0"/>
              </a:rPr>
              <a:t>de 75%, </a:t>
            </a:r>
            <a:r>
              <a:rPr lang="es-AR" sz="2400" b="1" dirty="0" smtClean="0">
                <a:latin typeface="Arial Narrow" panose="020B0606020202030204" pitchFamily="34" charset="0"/>
              </a:rPr>
              <a:t>BAAR negativo</a:t>
            </a:r>
            <a:r>
              <a:rPr lang="es-AR" sz="2400" b="1" dirty="0">
                <a:latin typeface="Arial Narrow" panose="020B0606020202030204" pitchFamily="34" charset="0"/>
              </a:rPr>
              <a:t>. Biopsia </a:t>
            </a:r>
            <a:r>
              <a:rPr lang="es-AR" sz="2400" b="1" dirty="0" err="1" smtClean="0">
                <a:latin typeface="Arial Narrow" panose="020B0606020202030204" pitchFamily="34" charset="0"/>
              </a:rPr>
              <a:t>transbrónquial</a:t>
            </a:r>
            <a:r>
              <a:rPr lang="es-AR" sz="2400" b="1" dirty="0" smtClean="0">
                <a:latin typeface="Arial Narrow" panose="020B0606020202030204" pitchFamily="34" charset="0"/>
              </a:rPr>
              <a:t> no </a:t>
            </a:r>
            <a:r>
              <a:rPr lang="es-AR" sz="2400" b="1" dirty="0">
                <a:latin typeface="Arial Narrow" panose="020B0606020202030204" pitchFamily="34" charset="0"/>
              </a:rPr>
              <a:t>constata granulomas </a:t>
            </a:r>
            <a:r>
              <a:rPr lang="es-AR" sz="2400" b="1" dirty="0" smtClean="0">
                <a:latin typeface="Arial Narrow" panose="020B0606020202030204" pitchFamily="34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AR" sz="2400" b="1" dirty="0" smtClean="0">
              <a:latin typeface="Arial Narrow" panose="020B0606020202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2400" b="1" dirty="0">
                <a:latin typeface="Arial Narrow" panose="020B0606020202030204" pitchFamily="34" charset="0"/>
              </a:rPr>
              <a:t>El cultivo en medio de </a:t>
            </a:r>
            <a:r>
              <a:rPr lang="es-AR" sz="2400" b="1" dirty="0" err="1">
                <a:latin typeface="Arial Narrow" panose="020B0606020202030204" pitchFamily="34" charset="0"/>
              </a:rPr>
              <a:t>Lowenstein</a:t>
            </a:r>
            <a:r>
              <a:rPr lang="es-AR" sz="2400" b="1" dirty="0">
                <a:latin typeface="Arial Narrow" panose="020B0606020202030204" pitchFamily="34" charset="0"/>
              </a:rPr>
              <a:t> Jensen (a las cuatro semanas) fue positivo para </a:t>
            </a:r>
            <a:r>
              <a:rPr lang="es-AR" sz="2400" b="1" i="1" dirty="0" smtClean="0">
                <a:latin typeface="Arial Narrow" panose="020B0606020202030204" pitchFamily="34" charset="0"/>
              </a:rPr>
              <a:t>M. tuberculosis</a:t>
            </a:r>
            <a:r>
              <a:rPr lang="es-AR" sz="2400" b="1" dirty="0" smtClean="0">
                <a:latin typeface="Arial Narrow" panose="020B0606020202030204" pitchFamily="34" charset="0"/>
              </a:rPr>
              <a:t>. </a:t>
            </a:r>
            <a:r>
              <a:rPr lang="es-AR" sz="2400" b="1" dirty="0">
                <a:latin typeface="Arial Narrow" panose="020B0606020202030204" pitchFamily="34" charset="0"/>
              </a:rPr>
              <a:t>Serología para </a:t>
            </a:r>
            <a:r>
              <a:rPr lang="es-AR" sz="2400" b="1" dirty="0" smtClean="0">
                <a:latin typeface="Arial Narrow" panose="020B0606020202030204" pitchFamily="34" charset="0"/>
              </a:rPr>
              <a:t>VIH </a:t>
            </a:r>
            <a:r>
              <a:rPr lang="es-AR" sz="2400" b="1" dirty="0">
                <a:latin typeface="Arial Narrow" panose="020B0606020202030204" pitchFamily="34" charset="0"/>
              </a:rPr>
              <a:t>no </a:t>
            </a:r>
            <a:r>
              <a:rPr lang="es-AR" sz="2400" b="1" dirty="0" smtClean="0">
                <a:latin typeface="Arial Narrow" panose="020B0606020202030204" pitchFamily="34" charset="0"/>
              </a:rPr>
              <a:t>reactiva.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AR" sz="2400" b="1" dirty="0" smtClean="0">
              <a:latin typeface="Arial Narrow" panose="020B0606020202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2400" b="1" dirty="0">
                <a:latin typeface="Arial Narrow" panose="020B0606020202030204" pitchFamily="34" charset="0"/>
              </a:rPr>
              <a:t>El tratamiento incluyó suspensión de </a:t>
            </a:r>
            <a:r>
              <a:rPr lang="es-AR" sz="2400" b="1" dirty="0" err="1" smtClean="0">
                <a:latin typeface="Arial Narrow" panose="020B0606020202030204" pitchFamily="34" charset="0"/>
              </a:rPr>
              <a:t>Adalimumab</a:t>
            </a:r>
            <a:r>
              <a:rPr lang="es-AR" sz="2400" b="1" dirty="0" smtClean="0">
                <a:latin typeface="Arial Narrow" panose="020B0606020202030204" pitchFamily="34" charset="0"/>
              </a:rPr>
              <a:t> </a:t>
            </a:r>
            <a:r>
              <a:rPr lang="es-AR" sz="2400" b="1" dirty="0">
                <a:latin typeface="Arial Narrow" panose="020B0606020202030204" pitchFamily="34" charset="0"/>
              </a:rPr>
              <a:t>e inicio </a:t>
            </a:r>
            <a:r>
              <a:rPr lang="es-AR" sz="2400" b="1" dirty="0" smtClean="0">
                <a:latin typeface="Arial Narrow" panose="020B0606020202030204" pitchFamily="34" charset="0"/>
              </a:rPr>
              <a:t>con </a:t>
            </a:r>
            <a:r>
              <a:rPr lang="es-AR" sz="2400" b="1" dirty="0" err="1" smtClean="0">
                <a:latin typeface="Arial Narrow" panose="020B0606020202030204" pitchFamily="34" charset="0"/>
              </a:rPr>
              <a:t>isoniazida</a:t>
            </a:r>
            <a:r>
              <a:rPr lang="es-AR" sz="2400" b="1" dirty="0" smtClean="0">
                <a:latin typeface="Arial Narrow" panose="020B0606020202030204" pitchFamily="34" charset="0"/>
              </a:rPr>
              <a:t> (H</a:t>
            </a:r>
            <a:r>
              <a:rPr lang="es-AR" sz="2400" b="1" dirty="0">
                <a:latin typeface="Arial Narrow" panose="020B0606020202030204" pitchFamily="34" charset="0"/>
              </a:rPr>
              <a:t>), </a:t>
            </a:r>
            <a:r>
              <a:rPr lang="es-AR" sz="2400" b="1" dirty="0" err="1">
                <a:latin typeface="Arial Narrow" panose="020B0606020202030204" pitchFamily="34" charset="0"/>
              </a:rPr>
              <a:t>rifampicina</a:t>
            </a:r>
            <a:r>
              <a:rPr lang="es-AR" sz="2400" b="1" dirty="0">
                <a:latin typeface="Arial Narrow" panose="020B0606020202030204" pitchFamily="34" charset="0"/>
              </a:rPr>
              <a:t> (</a:t>
            </a:r>
            <a:r>
              <a:rPr lang="es-AR" sz="2400" b="1" dirty="0" smtClean="0">
                <a:latin typeface="Arial Narrow" panose="020B0606020202030204" pitchFamily="34" charset="0"/>
              </a:rPr>
              <a:t>R) </a:t>
            </a:r>
            <a:r>
              <a:rPr lang="es-AR" sz="2400" b="1" dirty="0">
                <a:latin typeface="Arial Narrow" panose="020B0606020202030204" pitchFamily="34" charset="0"/>
              </a:rPr>
              <a:t>y </a:t>
            </a:r>
            <a:r>
              <a:rPr lang="es-AR" sz="2400" b="1" dirty="0" err="1">
                <a:latin typeface="Arial Narrow" panose="020B0606020202030204" pitchFamily="34" charset="0"/>
              </a:rPr>
              <a:t>pirazinamida</a:t>
            </a:r>
            <a:r>
              <a:rPr lang="es-AR" sz="2400" b="1" dirty="0">
                <a:latin typeface="Arial Narrow" panose="020B0606020202030204" pitchFamily="34" charset="0"/>
              </a:rPr>
              <a:t> </a:t>
            </a:r>
            <a:r>
              <a:rPr lang="es-AR" sz="2400" b="1" dirty="0" smtClean="0">
                <a:latin typeface="Arial Narrow" panose="020B0606020202030204" pitchFamily="34" charset="0"/>
              </a:rPr>
              <a:t>(Z) y </a:t>
            </a:r>
            <a:r>
              <a:rPr lang="es-AR" sz="2400" b="1" dirty="0" err="1" smtClean="0">
                <a:latin typeface="Arial Narrow" panose="020B0606020202030204" pitchFamily="34" charset="0"/>
              </a:rPr>
              <a:t>Etambutol</a:t>
            </a:r>
            <a:r>
              <a:rPr lang="es-AR" sz="2400" b="1" dirty="0" smtClean="0">
                <a:latin typeface="Arial Narrow" panose="020B0606020202030204" pitchFamily="34" charset="0"/>
              </a:rPr>
              <a:t> (E).</a:t>
            </a:r>
            <a:endParaRPr lang="es-AR" sz="2400" b="1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117620" y="549275"/>
            <a:ext cx="10058400" cy="6000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Escenarios clínicos</a:t>
            </a:r>
            <a:endParaRPr 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161143" y="1342965"/>
            <a:ext cx="10043885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latin typeface="Arial Narrow" panose="020B0606020202030204" pitchFamily="34" charset="0"/>
              </a:rPr>
              <a:t>Caso clínico 3</a:t>
            </a:r>
            <a:endParaRPr lang="es-AR" sz="2800" b="1" dirty="0"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36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61017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/>
          <p:cNvSpPr>
            <a:spLocks noGrp="1"/>
          </p:cNvSpPr>
          <p:nvPr>
            <p:ph idx="4294967295"/>
          </p:nvPr>
        </p:nvSpPr>
        <p:spPr>
          <a:xfrm>
            <a:off x="1389741" y="2209121"/>
            <a:ext cx="9586687" cy="3320823"/>
          </a:xfrm>
        </p:spPr>
        <p:txBody>
          <a:bodyPr>
            <a:normAutofit lnSpcReduction="10000"/>
          </a:bodyPr>
          <a:lstStyle/>
          <a:p>
            <a:pPr marL="360000" indent="-3600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s-AR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Los agentes biológicos constituyen una alternativa terapéutica esencial en la AR, pero no están exentos de efectos secundarios</a:t>
            </a:r>
            <a:r>
              <a:rPr lang="es-AR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</a:p>
          <a:p>
            <a:pPr marL="360000" indent="-3600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endParaRPr lang="es-AR" sz="24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60000" indent="-3600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s-AR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Confieren </a:t>
            </a:r>
            <a:r>
              <a:rPr lang="es-AR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un riesgo aumentado tanto de reactivación de una infección latente por </a:t>
            </a:r>
            <a:r>
              <a:rPr lang="es-AR" sz="2400" b="1" i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M. tuberculosis </a:t>
            </a:r>
            <a:r>
              <a:rPr lang="es-AR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como de adquirir una nueva infección. </a:t>
            </a:r>
            <a:endParaRPr lang="es-AR" sz="24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60000" indent="-3600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endParaRPr lang="es-AR" sz="24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60000" indent="-3600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s-AR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El </a:t>
            </a:r>
            <a:r>
              <a:rPr lang="es-AR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riesgo es aun más elevado en países con alta prevalencia de tuberculosis</a:t>
            </a:r>
            <a:r>
              <a:rPr lang="es-AR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</a:p>
          <a:p>
            <a:pPr marL="360000" indent="-3600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endParaRPr lang="es-AR" sz="24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60000" indent="-3600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s-AR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Solicitar siempre PPD antes de iniciar terapia biológica  para TB latente.</a:t>
            </a:r>
            <a:endParaRPr lang="es-AR" sz="24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117620" y="549275"/>
            <a:ext cx="10058400" cy="6000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Escenarios clínicos</a:t>
            </a:r>
            <a:endParaRPr 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161143" y="1342965"/>
            <a:ext cx="10043885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latin typeface="Arial Narrow" panose="020B0606020202030204" pitchFamily="34" charset="0"/>
              </a:rPr>
              <a:t>Conclusiones caso clínico 3</a:t>
            </a:r>
            <a:endParaRPr lang="es-AR" sz="2800" b="1" dirty="0">
              <a:latin typeface="Arial Narrow" panose="020B060602020203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37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17234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161143" y="1342965"/>
            <a:ext cx="10043885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latin typeface="Arial Narrow" panose="020B0606020202030204" pitchFamily="34" charset="0"/>
              </a:rPr>
              <a:t>Caso clínico 4</a:t>
            </a:r>
            <a:endParaRPr lang="es-AR" sz="2800" b="1" dirty="0">
              <a:latin typeface="Arial Narrow" panose="020B0606020202030204" pitchFamily="34" charset="0"/>
            </a:endParaRPr>
          </a:p>
        </p:txBody>
      </p:sp>
      <p:sp>
        <p:nvSpPr>
          <p:cNvPr id="3" name="Título 1"/>
          <p:cNvSpPr txBox="1">
            <a:spLocks/>
          </p:cNvSpPr>
          <p:nvPr/>
        </p:nvSpPr>
        <p:spPr>
          <a:xfrm>
            <a:off x="1117620" y="549275"/>
            <a:ext cx="10058400" cy="6000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Escenarios clínicos</a:t>
            </a:r>
            <a:endParaRPr 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1364347" y="2162629"/>
            <a:ext cx="9550396" cy="361927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3600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s-AR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Paciente varón de 63 años, con antecedentes personales de Diabetes  de diez años de evolución sin controles adecuados ni tratamiento con hipoglucemiantes orales. Actualmente con Insulina  para mejor control.</a:t>
            </a:r>
          </a:p>
          <a:p>
            <a:pPr marL="360000" indent="-3600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endParaRPr lang="es-AR" sz="24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60000" indent="-3600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s-AR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Refiere traumatismo en pie derecho de un mes de evolucion con lesión ulcerada en planta de pie.</a:t>
            </a:r>
          </a:p>
          <a:p>
            <a:pPr marL="363538" indent="-363538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endParaRPr lang="es-AR" sz="24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63538" indent="-36353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s-AR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RAZONAMIENTO INICIAL</a:t>
            </a:r>
          </a:p>
          <a:p>
            <a:pPr marL="363538" indent="-36353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s-AR" sz="2400" b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DIABETES: DEFICIT INMUNIDAD CELULAR + COMORBILIDADES</a:t>
            </a:r>
          </a:p>
          <a:p>
            <a:pPr marL="363538" indent="-363538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s-AR" sz="24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38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058845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1364342" y="2815775"/>
            <a:ext cx="4557487" cy="2554514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360000" indent="-3600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s-ES" altLang="es-AR" sz="2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Frecuencia </a:t>
            </a:r>
            <a:r>
              <a:rPr lang="es-ES" altLang="es-AR" sz="2200" b="1" dirty="0">
                <a:solidFill>
                  <a:schemeClr val="tx1"/>
                </a:solidFill>
                <a:latin typeface="Arial Narrow" panose="020B0606020202030204" pitchFamily="34" charset="0"/>
              </a:rPr>
              <a:t>aumentada de infecciones </a:t>
            </a:r>
            <a:r>
              <a:rPr lang="es-ES" altLang="es-AR" sz="2200" b="1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polimicrobianas</a:t>
            </a:r>
            <a:r>
              <a:rPr lang="es-ES" altLang="es-AR" sz="2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</a:p>
          <a:p>
            <a:pPr marL="360000" indent="-3600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s-ES" altLang="es-AR" sz="2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Tendencia </a:t>
            </a:r>
            <a:r>
              <a:rPr lang="es-ES" altLang="es-AR" sz="2200" b="1" dirty="0">
                <a:solidFill>
                  <a:schemeClr val="tx1"/>
                </a:solidFill>
                <a:latin typeface="Arial Narrow" panose="020B0606020202030204" pitchFamily="34" charset="0"/>
              </a:rPr>
              <a:t>a la necrosis tisular, con formación de gas en los </a:t>
            </a:r>
            <a:r>
              <a:rPr lang="es-ES" altLang="es-AR" sz="2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tejidos.</a:t>
            </a:r>
          </a:p>
          <a:p>
            <a:pPr marL="360000" indent="-3600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s-ES" altLang="es-AR" sz="2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Mayor incidencia </a:t>
            </a:r>
            <a:r>
              <a:rPr lang="es-ES" altLang="es-AR" sz="2200" b="1" dirty="0">
                <a:solidFill>
                  <a:schemeClr val="tx1"/>
                </a:solidFill>
                <a:latin typeface="Arial Narrow" panose="020B0606020202030204" pitchFamily="34" charset="0"/>
              </a:rPr>
              <a:t>de </a:t>
            </a:r>
            <a:r>
              <a:rPr lang="es-ES" altLang="es-AR" sz="2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bacteriemias </a:t>
            </a:r>
            <a:r>
              <a:rPr lang="es-ES" altLang="es-AR" sz="2200" b="1" dirty="0">
                <a:solidFill>
                  <a:schemeClr val="tx1"/>
                </a:solidFill>
                <a:latin typeface="Arial Narrow" panose="020B0606020202030204" pitchFamily="34" charset="0"/>
              </a:rPr>
              <a:t>y complicaciones </a:t>
            </a:r>
            <a:r>
              <a:rPr lang="es-ES" altLang="es-AR" sz="2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viscerales.</a:t>
            </a:r>
          </a:p>
          <a:p>
            <a:pPr marL="360000" indent="-3600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Ø"/>
            </a:pPr>
            <a:endParaRPr lang="es-ES" altLang="es-AR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117620" y="549275"/>
            <a:ext cx="10058400" cy="6000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Escenarios clínicos</a:t>
            </a:r>
            <a:endParaRPr 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161143" y="1342965"/>
            <a:ext cx="10043885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latin typeface="Arial Narrow" panose="020B0606020202030204" pitchFamily="34" charset="0"/>
              </a:rPr>
              <a:t>Infección en pacientes diabéticos</a:t>
            </a:r>
            <a:endParaRPr lang="es-AR" sz="2800" b="1" dirty="0">
              <a:latin typeface="Arial Narrow" panose="020B060602020203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6502398" y="2772229"/>
            <a:ext cx="4455887" cy="265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63538" indent="-188913" eaLnBrk="1" hangingPunct="1">
              <a:spcBef>
                <a:spcPts val="0"/>
              </a:spcBef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ES" altLang="es-AR" sz="2000" dirty="0">
                <a:latin typeface="Arial Narrow" panose="020B0606020202030204" pitchFamily="34" charset="0"/>
              </a:rPr>
              <a:t>Infecciones de piel y partes blandas.</a:t>
            </a:r>
          </a:p>
          <a:p>
            <a:pPr marL="363538" indent="-188913" eaLnBrk="1" hangingPunct="1">
              <a:spcBef>
                <a:spcPts val="0"/>
              </a:spcBef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ES" altLang="es-AR" sz="2000" dirty="0">
                <a:latin typeface="Arial Narrow" panose="020B0606020202030204" pitchFamily="34" charset="0"/>
              </a:rPr>
              <a:t>Infecciones urinarias.</a:t>
            </a:r>
          </a:p>
          <a:p>
            <a:pPr marL="363538" indent="-188913" eaLnBrk="1" hangingPunct="1">
              <a:spcBef>
                <a:spcPts val="0"/>
              </a:spcBef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ES" altLang="es-AR" sz="2000" dirty="0">
                <a:latin typeface="Arial Narrow" panose="020B0606020202030204" pitchFamily="34" charset="0"/>
              </a:rPr>
              <a:t>Infecciones respiratorias.</a:t>
            </a:r>
          </a:p>
          <a:p>
            <a:pPr marL="363538" indent="-188913" eaLnBrk="1" hangingPunct="1">
              <a:spcBef>
                <a:spcPts val="0"/>
              </a:spcBef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ES" altLang="es-AR" sz="2000" dirty="0">
                <a:latin typeface="Arial Narrow" panose="020B0606020202030204" pitchFamily="34" charset="0"/>
              </a:rPr>
              <a:t>Tuberculosis.</a:t>
            </a:r>
          </a:p>
          <a:p>
            <a:pPr marL="363538" indent="-188913" eaLnBrk="1" hangingPunct="1">
              <a:spcBef>
                <a:spcPts val="0"/>
              </a:spcBef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ES" altLang="es-AR" sz="2000" dirty="0" smtClean="0">
                <a:latin typeface="Arial Narrow" panose="020B0606020202030204" pitchFamily="34" charset="0"/>
              </a:rPr>
              <a:t>Micosis </a:t>
            </a:r>
            <a:r>
              <a:rPr lang="es-ES" altLang="es-AR" sz="2000" dirty="0">
                <a:latin typeface="Arial Narrow" panose="020B0606020202030204" pitchFamily="34" charset="0"/>
              </a:rPr>
              <a:t>cutáneomucosas. </a:t>
            </a:r>
          </a:p>
          <a:p>
            <a:pPr marL="363538" indent="-188913" eaLnBrk="1" hangingPunct="1">
              <a:spcBef>
                <a:spcPts val="0"/>
              </a:spcBef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ES" altLang="es-AR" sz="2000" dirty="0">
                <a:latin typeface="Arial Narrow" panose="020B0606020202030204" pitchFamily="34" charset="0"/>
              </a:rPr>
              <a:t>Mucormicosis</a:t>
            </a:r>
          </a:p>
          <a:p>
            <a:pPr marL="363538" indent="-188913" eaLnBrk="1" hangingPunct="1">
              <a:spcBef>
                <a:spcPts val="0"/>
              </a:spcBef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ES" altLang="es-AR" sz="2000" dirty="0">
                <a:latin typeface="Arial Narrow" panose="020B0606020202030204" pitchFamily="34" charset="0"/>
              </a:rPr>
              <a:t>Otitis externa maligna.</a:t>
            </a:r>
          </a:p>
          <a:p>
            <a:pPr marL="363538" indent="-188913" eaLnBrk="1" hangingPunct="1">
              <a:spcBef>
                <a:spcPts val="0"/>
              </a:spcBef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ES" altLang="es-AR" sz="2000" dirty="0">
                <a:latin typeface="Arial Narrow" panose="020B0606020202030204" pitchFamily="34" charset="0"/>
              </a:rPr>
              <a:t>Infecciones en pie diabético</a:t>
            </a:r>
            <a:r>
              <a:rPr lang="es-ES" altLang="es-AR" sz="2400" dirty="0"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5" name="4 Abrir llave"/>
          <p:cNvSpPr/>
          <p:nvPr/>
        </p:nvSpPr>
        <p:spPr>
          <a:xfrm>
            <a:off x="6183085" y="2772229"/>
            <a:ext cx="493486" cy="2815771"/>
          </a:xfrm>
          <a:prstGeom prst="leftBrac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39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0055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8" grpId="0" build="p"/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619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0676" y="2294748"/>
            <a:ext cx="2768008" cy="369028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962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392" y="2266442"/>
            <a:ext cx="2810174" cy="3746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117620" y="549275"/>
            <a:ext cx="10058400" cy="6000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40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Escenarios clínicos</a:t>
            </a:r>
            <a:endParaRPr lang="es-AR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161143" y="1342965"/>
            <a:ext cx="10043885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latin typeface="Arial Narrow" panose="020B0606020202030204" pitchFamily="34" charset="0"/>
              </a:rPr>
              <a:t>Pie diabético</a:t>
            </a:r>
            <a:endParaRPr lang="es-AR" sz="2800" b="1" dirty="0">
              <a:latin typeface="Arial Narrow" panose="020B060602020203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0570" y="2292942"/>
            <a:ext cx="2772249" cy="3693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574C-2493-41A2-A3A6-3899C42318BD}" type="slidenum">
              <a:rPr lang="es-AR" smtClean="0"/>
              <a:t>40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0974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2515</TotalTime>
  <Words>2229</Words>
  <Application>Microsoft Office PowerPoint</Application>
  <PresentationFormat>Panorámica</PresentationFormat>
  <Paragraphs>455</Paragraphs>
  <Slides>40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40</vt:i4>
      </vt:variant>
    </vt:vector>
  </HeadingPairs>
  <TitlesOfParts>
    <vt:vector size="48" baseType="lpstr">
      <vt:lpstr>Arial</vt:lpstr>
      <vt:lpstr>Arial Narrow</vt:lpstr>
      <vt:lpstr>Calibri</vt:lpstr>
      <vt:lpstr>Calibri Light</vt:lpstr>
      <vt:lpstr>Times New Roman</vt:lpstr>
      <vt:lpstr>Wingdings</vt:lpstr>
      <vt:lpstr>Wingdings 2</vt:lpstr>
      <vt:lpstr>Retrospección</vt:lpstr>
      <vt:lpstr>                            Seminario  3  Infecciones en Huéspedes Inmucomprometidos  </vt:lpstr>
      <vt:lpstr>Presentación de PowerPoint</vt:lpstr>
      <vt:lpstr>Introducción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Escenarios clínicos</vt:lpstr>
      <vt:lpstr>Presentación de PowerPoint</vt:lpstr>
      <vt:lpstr>Presentación de PowerPoint</vt:lpstr>
      <vt:lpstr>Presentación de PowerPoint</vt:lpstr>
      <vt:lpstr>Examen físico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PANCREATITIS I</dc:title>
  <dc:creator>Full name</dc:creator>
  <cp:lastModifiedBy>Full name</cp:lastModifiedBy>
  <cp:revision>225</cp:revision>
  <cp:lastPrinted>2019-03-04T01:00:46Z</cp:lastPrinted>
  <dcterms:created xsi:type="dcterms:W3CDTF">2019-03-02T12:01:51Z</dcterms:created>
  <dcterms:modified xsi:type="dcterms:W3CDTF">2019-04-30T02:19:29Z</dcterms:modified>
</cp:coreProperties>
</file>