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  <p:sldMasterId id="2147483685" r:id="rId4"/>
    <p:sldMasterId id="2147483697" r:id="rId5"/>
  </p:sldMasterIdLst>
  <p:notesMasterIdLst>
    <p:notesMasterId r:id="rId55"/>
  </p:notesMasterIdLst>
  <p:sldIdLst>
    <p:sldId id="331" r:id="rId6"/>
    <p:sldId id="335" r:id="rId7"/>
    <p:sldId id="275" r:id="rId8"/>
    <p:sldId id="320" r:id="rId9"/>
    <p:sldId id="268" r:id="rId10"/>
    <p:sldId id="271" r:id="rId11"/>
    <p:sldId id="269" r:id="rId12"/>
    <p:sldId id="270" r:id="rId13"/>
    <p:sldId id="284" r:id="rId14"/>
    <p:sldId id="286" r:id="rId15"/>
    <p:sldId id="263" r:id="rId16"/>
    <p:sldId id="276" r:id="rId17"/>
    <p:sldId id="277" r:id="rId18"/>
    <p:sldId id="282" r:id="rId19"/>
    <p:sldId id="280" r:id="rId20"/>
    <p:sldId id="260" r:id="rId21"/>
    <p:sldId id="261" r:id="rId22"/>
    <p:sldId id="262" r:id="rId23"/>
    <p:sldId id="265" r:id="rId24"/>
    <p:sldId id="256" r:id="rId25"/>
    <p:sldId id="257" r:id="rId26"/>
    <p:sldId id="258" r:id="rId27"/>
    <p:sldId id="259" r:id="rId28"/>
    <p:sldId id="323" r:id="rId29"/>
    <p:sldId id="325" r:id="rId30"/>
    <p:sldId id="327" r:id="rId31"/>
    <p:sldId id="329" r:id="rId32"/>
    <p:sldId id="300" r:id="rId33"/>
    <p:sldId id="338" r:id="rId34"/>
    <p:sldId id="340" r:id="rId35"/>
    <p:sldId id="342" r:id="rId36"/>
    <p:sldId id="343" r:id="rId37"/>
    <p:sldId id="344" r:id="rId38"/>
    <p:sldId id="345" r:id="rId39"/>
    <p:sldId id="346" r:id="rId40"/>
    <p:sldId id="303" r:id="rId41"/>
    <p:sldId id="347" r:id="rId42"/>
    <p:sldId id="348" r:id="rId43"/>
    <p:sldId id="350" r:id="rId44"/>
    <p:sldId id="351" r:id="rId45"/>
    <p:sldId id="353" r:id="rId46"/>
    <p:sldId id="352" r:id="rId47"/>
    <p:sldId id="330" r:id="rId48"/>
    <p:sldId id="288" r:id="rId49"/>
    <p:sldId id="290" r:id="rId50"/>
    <p:sldId id="293" r:id="rId51"/>
    <p:sldId id="295" r:id="rId52"/>
    <p:sldId id="298" r:id="rId53"/>
    <p:sldId id="299" r:id="rId54"/>
  </p:sldIdLst>
  <p:sldSz cx="9144000" cy="6858000" type="screen4x3"/>
  <p:notesSz cx="6858000" cy="9144000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B7C700-6DEB-4AC0-A57D-B849ECB5DD5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7C7B320-4605-43EE-99C6-190804AE8190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superficiales: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Piel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Mucosas</a:t>
          </a:r>
          <a:endParaRPr lang="es-AR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C0FB3F-94B7-4607-AF7E-3F106F58E407}" type="parTrans" cxnId="{9B5B32E6-3009-43D5-94AC-C814845981C1}">
      <dgm:prSet/>
      <dgm:spPr/>
      <dgm:t>
        <a:bodyPr/>
        <a:lstStyle/>
        <a:p>
          <a:endParaRPr lang="es-AR"/>
        </a:p>
      </dgm:t>
    </dgm:pt>
    <dgm:pt modelId="{CA0278A1-91D8-4753-9150-D17F7CD8D575}" type="sibTrans" cxnId="{9B5B32E6-3009-43D5-94AC-C814845981C1}">
      <dgm:prSet/>
      <dgm:spPr/>
      <dgm:t>
        <a:bodyPr/>
        <a:lstStyle/>
        <a:p>
          <a:endParaRPr lang="es-AR"/>
        </a:p>
      </dgm:t>
    </dgm:pt>
    <dgm:pt modelId="{3350539B-C288-4572-ABB5-6024229755C2}">
      <dgm:prSet phldrT="[Texto]" phldr="1"/>
      <dgm:spPr/>
      <dgm:t>
        <a:bodyPr/>
        <a:lstStyle/>
        <a:p>
          <a:endParaRPr lang="es-AR" sz="1100" dirty="0"/>
        </a:p>
      </dgm:t>
    </dgm:pt>
    <dgm:pt modelId="{EE4DAD24-FA79-4EA2-AE11-C824A8DC5FF3}" type="parTrans" cxnId="{C06B516C-6C26-4A43-8699-922B4E7C692F}">
      <dgm:prSet/>
      <dgm:spPr/>
      <dgm:t>
        <a:bodyPr/>
        <a:lstStyle/>
        <a:p>
          <a:endParaRPr lang="es-AR"/>
        </a:p>
      </dgm:t>
    </dgm:pt>
    <dgm:pt modelId="{2C26A104-16AB-41D7-804D-A8B231E0C965}" type="sibTrans" cxnId="{C06B516C-6C26-4A43-8699-922B4E7C692F}">
      <dgm:prSet/>
      <dgm:spPr/>
      <dgm:t>
        <a:bodyPr/>
        <a:lstStyle/>
        <a:p>
          <a:endParaRPr lang="es-AR"/>
        </a:p>
      </dgm:t>
    </dgm:pt>
    <dgm:pt modelId="{AF744098-232C-4F00-AC5B-BEE56C792190}">
      <dgm:prSet phldrT="[Texto]" phldr="1"/>
      <dgm:spPr/>
      <dgm:t>
        <a:bodyPr/>
        <a:lstStyle/>
        <a:p>
          <a:endParaRPr lang="es-AR" sz="1100"/>
        </a:p>
      </dgm:t>
    </dgm:pt>
    <dgm:pt modelId="{FEE5056E-A893-46D4-A5A3-60980543D287}" type="parTrans" cxnId="{16104E95-481A-4840-9777-F2894E5227E3}">
      <dgm:prSet/>
      <dgm:spPr/>
      <dgm:t>
        <a:bodyPr/>
        <a:lstStyle/>
        <a:p>
          <a:endParaRPr lang="es-AR"/>
        </a:p>
      </dgm:t>
    </dgm:pt>
    <dgm:pt modelId="{F9603D05-F6F8-4E07-9278-043F91D104B8}" type="sibTrans" cxnId="{16104E95-481A-4840-9777-F2894E5227E3}">
      <dgm:prSet/>
      <dgm:spPr/>
      <dgm:t>
        <a:bodyPr/>
        <a:lstStyle/>
        <a:p>
          <a:endParaRPr lang="es-AR"/>
        </a:p>
      </dgm:t>
    </dgm:pt>
    <dgm:pt modelId="{A4FF47BA-B898-4810-8842-50672548092C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Profundas: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Subcutáneas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Sistémicas</a:t>
          </a:r>
        </a:p>
        <a:p>
          <a:endParaRPr lang="es-AR" sz="1200" dirty="0"/>
        </a:p>
      </dgm:t>
    </dgm:pt>
    <dgm:pt modelId="{794C8F80-3961-4092-9756-BA6AECA00CDC}" type="parTrans" cxnId="{B1E6CEBD-B0F1-4847-84D9-1409277F57CA}">
      <dgm:prSet/>
      <dgm:spPr/>
      <dgm:t>
        <a:bodyPr/>
        <a:lstStyle/>
        <a:p>
          <a:endParaRPr lang="es-AR"/>
        </a:p>
      </dgm:t>
    </dgm:pt>
    <dgm:pt modelId="{9C3E0EF6-B291-4760-AE31-C6E744DDEBE2}" type="sibTrans" cxnId="{B1E6CEBD-B0F1-4847-84D9-1409277F57CA}">
      <dgm:prSet/>
      <dgm:spPr/>
      <dgm:t>
        <a:bodyPr/>
        <a:lstStyle/>
        <a:p>
          <a:endParaRPr lang="es-AR"/>
        </a:p>
      </dgm:t>
    </dgm:pt>
    <dgm:pt modelId="{29D81957-9EA7-4FE8-92EF-C733542793F9}">
      <dgm:prSet phldrT="[Texto]" phldr="1"/>
      <dgm:spPr/>
      <dgm:t>
        <a:bodyPr/>
        <a:lstStyle/>
        <a:p>
          <a:endParaRPr lang="es-AR" sz="900"/>
        </a:p>
      </dgm:t>
    </dgm:pt>
    <dgm:pt modelId="{39EFDC47-BEBF-4214-9E0D-67100CB0AE0E}" type="parTrans" cxnId="{04AF3A89-A891-4747-AD53-BAF3EA50B743}">
      <dgm:prSet/>
      <dgm:spPr/>
      <dgm:t>
        <a:bodyPr/>
        <a:lstStyle/>
        <a:p>
          <a:endParaRPr lang="es-AR"/>
        </a:p>
      </dgm:t>
    </dgm:pt>
    <dgm:pt modelId="{C6E7D566-C551-49CB-8842-27D597F9E87B}" type="sibTrans" cxnId="{04AF3A89-A891-4747-AD53-BAF3EA50B743}">
      <dgm:prSet/>
      <dgm:spPr/>
      <dgm:t>
        <a:bodyPr/>
        <a:lstStyle/>
        <a:p>
          <a:endParaRPr lang="es-AR"/>
        </a:p>
      </dgm:t>
    </dgm:pt>
    <dgm:pt modelId="{54A7519C-125A-4B1D-8444-8327D166438D}">
      <dgm:prSet phldrT="[Texto]" phldr="1"/>
      <dgm:spPr/>
      <dgm:t>
        <a:bodyPr/>
        <a:lstStyle/>
        <a:p>
          <a:endParaRPr lang="es-AR" sz="900"/>
        </a:p>
      </dgm:t>
    </dgm:pt>
    <dgm:pt modelId="{77B42828-8771-4F3B-9E44-942168A801B9}" type="parTrans" cxnId="{480C5864-F8D9-4815-98AF-42A3F8C6EFE1}">
      <dgm:prSet/>
      <dgm:spPr/>
      <dgm:t>
        <a:bodyPr/>
        <a:lstStyle/>
        <a:p>
          <a:endParaRPr lang="es-AR"/>
        </a:p>
      </dgm:t>
    </dgm:pt>
    <dgm:pt modelId="{36AFE057-4619-4CD5-9652-1A5E9DB3A1C0}" type="sibTrans" cxnId="{480C5864-F8D9-4815-98AF-42A3F8C6EFE1}">
      <dgm:prSet/>
      <dgm:spPr/>
      <dgm:t>
        <a:bodyPr/>
        <a:lstStyle/>
        <a:p>
          <a:endParaRPr lang="es-AR"/>
        </a:p>
      </dgm:t>
    </dgm:pt>
    <dgm:pt modelId="{8AC29A4C-39DE-4068-9CB8-0614437A6F99}">
      <dgm:prSet phldrT="[Texto]" custT="1"/>
      <dgm:spPr/>
      <dgm:t>
        <a:bodyPr/>
        <a:lstStyle/>
        <a:p>
          <a:endParaRPr lang="es-AR" sz="2000" b="1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Endémicas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Oportunistas</a:t>
          </a:r>
          <a:endParaRPr lang="es-AR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C647D4-2BF8-4A1A-B5ED-D7727F5D96FD}" type="parTrans" cxnId="{42BFA31D-0FA6-43B3-B84B-0341AE1B099A}">
      <dgm:prSet/>
      <dgm:spPr/>
      <dgm:t>
        <a:bodyPr/>
        <a:lstStyle/>
        <a:p>
          <a:endParaRPr lang="es-AR"/>
        </a:p>
      </dgm:t>
    </dgm:pt>
    <dgm:pt modelId="{DAFDB967-4A74-4E68-939F-AF17F5E33726}" type="sibTrans" cxnId="{42BFA31D-0FA6-43B3-B84B-0341AE1B099A}">
      <dgm:prSet/>
      <dgm:spPr/>
      <dgm:t>
        <a:bodyPr/>
        <a:lstStyle/>
        <a:p>
          <a:endParaRPr lang="es-AR"/>
        </a:p>
      </dgm:t>
    </dgm:pt>
    <dgm:pt modelId="{36CC4596-BE1E-49BF-8130-B55704CE7211}">
      <dgm:prSet phldrT="[Texto]" phldr="1"/>
      <dgm:spPr/>
      <dgm:t>
        <a:bodyPr/>
        <a:lstStyle/>
        <a:p>
          <a:endParaRPr lang="es-AR" sz="1400"/>
        </a:p>
      </dgm:t>
    </dgm:pt>
    <dgm:pt modelId="{E0E35249-A1A5-428D-B59F-44275373E0F7}" type="parTrans" cxnId="{C5B492E6-5630-4C32-AC2B-A86A948B4B0C}">
      <dgm:prSet/>
      <dgm:spPr/>
      <dgm:t>
        <a:bodyPr/>
        <a:lstStyle/>
        <a:p>
          <a:endParaRPr lang="es-AR"/>
        </a:p>
      </dgm:t>
    </dgm:pt>
    <dgm:pt modelId="{A10B9813-75BE-4553-8E2C-EFDAD91424F3}" type="sibTrans" cxnId="{C5B492E6-5630-4C32-AC2B-A86A948B4B0C}">
      <dgm:prSet/>
      <dgm:spPr/>
      <dgm:t>
        <a:bodyPr/>
        <a:lstStyle/>
        <a:p>
          <a:endParaRPr lang="es-AR"/>
        </a:p>
      </dgm:t>
    </dgm:pt>
    <dgm:pt modelId="{49B23F41-4D7C-4F64-B972-89B986AEF1D2}">
      <dgm:prSet phldrT="[Texto]" phldr="1"/>
      <dgm:spPr/>
      <dgm:t>
        <a:bodyPr/>
        <a:lstStyle/>
        <a:p>
          <a:endParaRPr lang="es-AR" sz="1400"/>
        </a:p>
      </dgm:t>
    </dgm:pt>
    <dgm:pt modelId="{784C688F-631E-4F67-A14C-56E58853FA6D}" type="parTrans" cxnId="{FC1F66A1-DBD3-4E8C-9982-AFE650B3B671}">
      <dgm:prSet/>
      <dgm:spPr/>
      <dgm:t>
        <a:bodyPr/>
        <a:lstStyle/>
        <a:p>
          <a:endParaRPr lang="es-AR"/>
        </a:p>
      </dgm:t>
    </dgm:pt>
    <dgm:pt modelId="{24C9DC55-8C3D-4121-8DC3-6B7BA153A989}" type="sibTrans" cxnId="{FC1F66A1-DBD3-4E8C-9982-AFE650B3B671}">
      <dgm:prSet/>
      <dgm:spPr/>
      <dgm:t>
        <a:bodyPr/>
        <a:lstStyle/>
        <a:p>
          <a:endParaRPr lang="es-AR"/>
        </a:p>
      </dgm:t>
    </dgm:pt>
    <dgm:pt modelId="{CB046C0D-9152-4524-B2E9-91A9EFEEEE42}" type="pres">
      <dgm:prSet presAssocID="{4CB7C700-6DEB-4AC0-A57D-B849ECB5DD5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47F53DCD-2F56-4C65-A2A6-10544BA5B359}" type="pres">
      <dgm:prSet presAssocID="{07C7B320-4605-43EE-99C6-190804AE8190}" presName="comp" presStyleCnt="0"/>
      <dgm:spPr/>
    </dgm:pt>
    <dgm:pt modelId="{2189A73A-8B79-4C94-B399-DE60802D5F72}" type="pres">
      <dgm:prSet presAssocID="{07C7B320-4605-43EE-99C6-190804AE8190}" presName="box" presStyleLbl="node1" presStyleIdx="0" presStyleCnt="3" custLinFactNeighborX="-317" custLinFactNeighborY="-12719"/>
      <dgm:spPr/>
      <dgm:t>
        <a:bodyPr/>
        <a:lstStyle/>
        <a:p>
          <a:endParaRPr lang="es-AR"/>
        </a:p>
      </dgm:t>
    </dgm:pt>
    <dgm:pt modelId="{4F50A54B-2E5F-493D-BB58-A9DB9F2A29B1}" type="pres">
      <dgm:prSet presAssocID="{07C7B320-4605-43EE-99C6-190804AE8190}" presName="img" presStyleLbl="fgImgPlace1" presStyleIdx="0" presStyleCnt="3"/>
      <dgm:spPr/>
    </dgm:pt>
    <dgm:pt modelId="{8A7D3EA2-478F-4334-AAEF-DBB7954D26AE}" type="pres">
      <dgm:prSet presAssocID="{07C7B320-4605-43EE-99C6-190804AE8190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947AE74-146C-4215-907A-C6C668710388}" type="pres">
      <dgm:prSet presAssocID="{CA0278A1-91D8-4753-9150-D17F7CD8D575}" presName="spacer" presStyleCnt="0"/>
      <dgm:spPr/>
    </dgm:pt>
    <dgm:pt modelId="{9583C754-26B9-4331-B9D2-EE6C403F2864}" type="pres">
      <dgm:prSet presAssocID="{A4FF47BA-B898-4810-8842-50672548092C}" presName="comp" presStyleCnt="0"/>
      <dgm:spPr/>
    </dgm:pt>
    <dgm:pt modelId="{B1A97344-6F6F-4796-9E01-BA33A8998EF6}" type="pres">
      <dgm:prSet presAssocID="{A4FF47BA-B898-4810-8842-50672548092C}" presName="box" presStyleLbl="node1" presStyleIdx="1" presStyleCnt="3"/>
      <dgm:spPr/>
      <dgm:t>
        <a:bodyPr/>
        <a:lstStyle/>
        <a:p>
          <a:endParaRPr lang="es-AR"/>
        </a:p>
      </dgm:t>
    </dgm:pt>
    <dgm:pt modelId="{4CDBD224-A596-4211-8ED5-840ABED87BEB}" type="pres">
      <dgm:prSet presAssocID="{A4FF47BA-B898-4810-8842-50672548092C}" presName="img" presStyleLbl="fgImgPlace1" presStyleIdx="1" presStyleCnt="3"/>
      <dgm:spPr/>
    </dgm:pt>
    <dgm:pt modelId="{A539FFB2-59C5-4BA1-9F91-A99C4CC2ADB0}" type="pres">
      <dgm:prSet presAssocID="{A4FF47BA-B898-4810-8842-50672548092C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3E415EC-CEF5-4728-A4B3-610111E38A90}" type="pres">
      <dgm:prSet presAssocID="{9C3E0EF6-B291-4760-AE31-C6E744DDEBE2}" presName="spacer" presStyleCnt="0"/>
      <dgm:spPr/>
    </dgm:pt>
    <dgm:pt modelId="{A3C355A2-8B30-4B88-B11D-C9F9D352305F}" type="pres">
      <dgm:prSet presAssocID="{8AC29A4C-39DE-4068-9CB8-0614437A6F99}" presName="comp" presStyleCnt="0"/>
      <dgm:spPr/>
    </dgm:pt>
    <dgm:pt modelId="{D7F094DB-A538-4C6D-862C-67A88A8CAA95}" type="pres">
      <dgm:prSet presAssocID="{8AC29A4C-39DE-4068-9CB8-0614437A6F99}" presName="box" presStyleLbl="node1" presStyleIdx="2" presStyleCnt="3" custLinFactNeighborX="-118" custLinFactNeighborY="45957"/>
      <dgm:spPr/>
      <dgm:t>
        <a:bodyPr/>
        <a:lstStyle/>
        <a:p>
          <a:endParaRPr lang="es-AR"/>
        </a:p>
      </dgm:t>
    </dgm:pt>
    <dgm:pt modelId="{210D6A65-7E2C-479F-92F9-4F3F00368FB6}" type="pres">
      <dgm:prSet presAssocID="{8AC29A4C-39DE-4068-9CB8-0614437A6F99}" presName="img" presStyleLbl="fgImgPlace1" presStyleIdx="2" presStyleCnt="3"/>
      <dgm:spPr/>
    </dgm:pt>
    <dgm:pt modelId="{1A6099DD-F54C-4431-90EF-1CFF7A11202A}" type="pres">
      <dgm:prSet presAssocID="{8AC29A4C-39DE-4068-9CB8-0614437A6F9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FC1F66A1-DBD3-4E8C-9982-AFE650B3B671}" srcId="{8AC29A4C-39DE-4068-9CB8-0614437A6F99}" destId="{49B23F41-4D7C-4F64-B972-89B986AEF1D2}" srcOrd="1" destOrd="0" parTransId="{784C688F-631E-4F67-A14C-56E58853FA6D}" sibTransId="{24C9DC55-8C3D-4121-8DC3-6B7BA153A989}"/>
    <dgm:cxn modelId="{04AF3A89-A891-4747-AD53-BAF3EA50B743}" srcId="{A4FF47BA-B898-4810-8842-50672548092C}" destId="{29D81957-9EA7-4FE8-92EF-C733542793F9}" srcOrd="0" destOrd="0" parTransId="{39EFDC47-BEBF-4214-9E0D-67100CB0AE0E}" sibTransId="{C6E7D566-C551-49CB-8842-27D597F9E87B}"/>
    <dgm:cxn modelId="{FCD7807C-2D7B-41A5-AB87-EE6782A17FCA}" type="presOf" srcId="{49B23F41-4D7C-4F64-B972-89B986AEF1D2}" destId="{1A6099DD-F54C-4431-90EF-1CFF7A11202A}" srcOrd="1" destOrd="2" presId="urn:microsoft.com/office/officeart/2005/8/layout/vList4"/>
    <dgm:cxn modelId="{B13CBEE3-19FA-44FB-B3C7-71FF7DB961B0}" type="presOf" srcId="{3350539B-C288-4572-ABB5-6024229755C2}" destId="{2189A73A-8B79-4C94-B399-DE60802D5F72}" srcOrd="0" destOrd="1" presId="urn:microsoft.com/office/officeart/2005/8/layout/vList4"/>
    <dgm:cxn modelId="{D1C920FA-48D4-4274-9D6B-C2800A7ED771}" type="presOf" srcId="{36CC4596-BE1E-49BF-8130-B55704CE7211}" destId="{1A6099DD-F54C-4431-90EF-1CFF7A11202A}" srcOrd="1" destOrd="1" presId="urn:microsoft.com/office/officeart/2005/8/layout/vList4"/>
    <dgm:cxn modelId="{EB40D956-FBF9-4A8C-81F3-94B59B2F6F04}" type="presOf" srcId="{4CB7C700-6DEB-4AC0-A57D-B849ECB5DD57}" destId="{CB046C0D-9152-4524-B2E9-91A9EFEEEE42}" srcOrd="0" destOrd="0" presId="urn:microsoft.com/office/officeart/2005/8/layout/vList4"/>
    <dgm:cxn modelId="{07E1EB6D-073A-450B-8F50-4351BB38A696}" type="presOf" srcId="{A4FF47BA-B898-4810-8842-50672548092C}" destId="{A539FFB2-59C5-4BA1-9F91-A99C4CC2ADB0}" srcOrd="1" destOrd="0" presId="urn:microsoft.com/office/officeart/2005/8/layout/vList4"/>
    <dgm:cxn modelId="{16104E95-481A-4840-9777-F2894E5227E3}" srcId="{07C7B320-4605-43EE-99C6-190804AE8190}" destId="{AF744098-232C-4F00-AC5B-BEE56C792190}" srcOrd="1" destOrd="0" parTransId="{FEE5056E-A893-46D4-A5A3-60980543D287}" sibTransId="{F9603D05-F6F8-4E07-9278-043F91D104B8}"/>
    <dgm:cxn modelId="{EA564DBC-8073-4B1B-B1C8-244D28980F61}" type="presOf" srcId="{29D81957-9EA7-4FE8-92EF-C733542793F9}" destId="{B1A97344-6F6F-4796-9E01-BA33A8998EF6}" srcOrd="0" destOrd="1" presId="urn:microsoft.com/office/officeart/2005/8/layout/vList4"/>
    <dgm:cxn modelId="{BAF435F2-CF62-44F0-920E-8352F5CD6108}" type="presOf" srcId="{54A7519C-125A-4B1D-8444-8327D166438D}" destId="{A539FFB2-59C5-4BA1-9F91-A99C4CC2ADB0}" srcOrd="1" destOrd="2" presId="urn:microsoft.com/office/officeart/2005/8/layout/vList4"/>
    <dgm:cxn modelId="{B1E6CEBD-B0F1-4847-84D9-1409277F57CA}" srcId="{4CB7C700-6DEB-4AC0-A57D-B849ECB5DD57}" destId="{A4FF47BA-B898-4810-8842-50672548092C}" srcOrd="1" destOrd="0" parTransId="{794C8F80-3961-4092-9756-BA6AECA00CDC}" sibTransId="{9C3E0EF6-B291-4760-AE31-C6E744DDEBE2}"/>
    <dgm:cxn modelId="{56766C91-F368-4D20-9F4A-7F60509749A8}" type="presOf" srcId="{AF744098-232C-4F00-AC5B-BEE56C792190}" destId="{8A7D3EA2-478F-4334-AAEF-DBB7954D26AE}" srcOrd="1" destOrd="2" presId="urn:microsoft.com/office/officeart/2005/8/layout/vList4"/>
    <dgm:cxn modelId="{E797F044-8456-4C21-A08C-CB5F9E3CC65B}" type="presOf" srcId="{07C7B320-4605-43EE-99C6-190804AE8190}" destId="{2189A73A-8B79-4C94-B399-DE60802D5F72}" srcOrd="0" destOrd="0" presId="urn:microsoft.com/office/officeart/2005/8/layout/vList4"/>
    <dgm:cxn modelId="{42DBE457-6605-4DDD-BB98-448FF593F021}" type="presOf" srcId="{36CC4596-BE1E-49BF-8130-B55704CE7211}" destId="{D7F094DB-A538-4C6D-862C-67A88A8CAA95}" srcOrd="0" destOrd="1" presId="urn:microsoft.com/office/officeart/2005/8/layout/vList4"/>
    <dgm:cxn modelId="{81579715-A4CD-41C7-A842-BEEAA4480552}" type="presOf" srcId="{A4FF47BA-B898-4810-8842-50672548092C}" destId="{B1A97344-6F6F-4796-9E01-BA33A8998EF6}" srcOrd="0" destOrd="0" presId="urn:microsoft.com/office/officeart/2005/8/layout/vList4"/>
    <dgm:cxn modelId="{42BFA31D-0FA6-43B3-B84B-0341AE1B099A}" srcId="{4CB7C700-6DEB-4AC0-A57D-B849ECB5DD57}" destId="{8AC29A4C-39DE-4068-9CB8-0614437A6F99}" srcOrd="2" destOrd="0" parTransId="{FCC647D4-2BF8-4A1A-B5ED-D7727F5D96FD}" sibTransId="{DAFDB967-4A74-4E68-939F-AF17F5E33726}"/>
    <dgm:cxn modelId="{17EE457E-0F4C-4EF8-BF0F-854124680D55}" type="presOf" srcId="{8AC29A4C-39DE-4068-9CB8-0614437A6F99}" destId="{D7F094DB-A538-4C6D-862C-67A88A8CAA95}" srcOrd="0" destOrd="0" presId="urn:microsoft.com/office/officeart/2005/8/layout/vList4"/>
    <dgm:cxn modelId="{B48A11AF-A063-4B09-8BF0-422450D405FA}" type="presOf" srcId="{3350539B-C288-4572-ABB5-6024229755C2}" destId="{8A7D3EA2-478F-4334-AAEF-DBB7954D26AE}" srcOrd="1" destOrd="1" presId="urn:microsoft.com/office/officeart/2005/8/layout/vList4"/>
    <dgm:cxn modelId="{9B5B32E6-3009-43D5-94AC-C814845981C1}" srcId="{4CB7C700-6DEB-4AC0-A57D-B849ECB5DD57}" destId="{07C7B320-4605-43EE-99C6-190804AE8190}" srcOrd="0" destOrd="0" parTransId="{9DC0FB3F-94B7-4607-AF7E-3F106F58E407}" sibTransId="{CA0278A1-91D8-4753-9150-D17F7CD8D575}"/>
    <dgm:cxn modelId="{C5B492E6-5630-4C32-AC2B-A86A948B4B0C}" srcId="{8AC29A4C-39DE-4068-9CB8-0614437A6F99}" destId="{36CC4596-BE1E-49BF-8130-B55704CE7211}" srcOrd="0" destOrd="0" parTransId="{E0E35249-A1A5-428D-B59F-44275373E0F7}" sibTransId="{A10B9813-75BE-4553-8E2C-EFDAD91424F3}"/>
    <dgm:cxn modelId="{90FAB69D-2F7A-4AE5-A6A9-9EE4B81F5E93}" type="presOf" srcId="{07C7B320-4605-43EE-99C6-190804AE8190}" destId="{8A7D3EA2-478F-4334-AAEF-DBB7954D26AE}" srcOrd="1" destOrd="0" presId="urn:microsoft.com/office/officeart/2005/8/layout/vList4"/>
    <dgm:cxn modelId="{FBB29F8C-A645-4642-ADB2-88D85F7F64EB}" type="presOf" srcId="{29D81957-9EA7-4FE8-92EF-C733542793F9}" destId="{A539FFB2-59C5-4BA1-9F91-A99C4CC2ADB0}" srcOrd="1" destOrd="1" presId="urn:microsoft.com/office/officeart/2005/8/layout/vList4"/>
    <dgm:cxn modelId="{9E5D37AD-8D0D-4CD9-B02A-666668FFD210}" type="presOf" srcId="{49B23F41-4D7C-4F64-B972-89B986AEF1D2}" destId="{D7F094DB-A538-4C6D-862C-67A88A8CAA95}" srcOrd="0" destOrd="2" presId="urn:microsoft.com/office/officeart/2005/8/layout/vList4"/>
    <dgm:cxn modelId="{E962F613-6B5A-41E9-9275-47268658AF24}" type="presOf" srcId="{8AC29A4C-39DE-4068-9CB8-0614437A6F99}" destId="{1A6099DD-F54C-4431-90EF-1CFF7A11202A}" srcOrd="1" destOrd="0" presId="urn:microsoft.com/office/officeart/2005/8/layout/vList4"/>
    <dgm:cxn modelId="{D46EAA54-28A8-40D9-BD19-E58B0AB1725B}" type="presOf" srcId="{AF744098-232C-4F00-AC5B-BEE56C792190}" destId="{2189A73A-8B79-4C94-B399-DE60802D5F72}" srcOrd="0" destOrd="2" presId="urn:microsoft.com/office/officeart/2005/8/layout/vList4"/>
    <dgm:cxn modelId="{DC02877B-B78B-4983-824F-BB3D16BA9CFC}" type="presOf" srcId="{54A7519C-125A-4B1D-8444-8327D166438D}" destId="{B1A97344-6F6F-4796-9E01-BA33A8998EF6}" srcOrd="0" destOrd="2" presId="urn:microsoft.com/office/officeart/2005/8/layout/vList4"/>
    <dgm:cxn modelId="{480C5864-F8D9-4815-98AF-42A3F8C6EFE1}" srcId="{A4FF47BA-B898-4810-8842-50672548092C}" destId="{54A7519C-125A-4B1D-8444-8327D166438D}" srcOrd="1" destOrd="0" parTransId="{77B42828-8771-4F3B-9E44-942168A801B9}" sibTransId="{36AFE057-4619-4CD5-9652-1A5E9DB3A1C0}"/>
    <dgm:cxn modelId="{C06B516C-6C26-4A43-8699-922B4E7C692F}" srcId="{07C7B320-4605-43EE-99C6-190804AE8190}" destId="{3350539B-C288-4572-ABB5-6024229755C2}" srcOrd="0" destOrd="0" parTransId="{EE4DAD24-FA79-4EA2-AE11-C824A8DC5FF3}" sibTransId="{2C26A104-16AB-41D7-804D-A8B231E0C965}"/>
    <dgm:cxn modelId="{4C2BC326-CC4A-45E2-A41A-E5D672C817AE}" type="presParOf" srcId="{CB046C0D-9152-4524-B2E9-91A9EFEEEE42}" destId="{47F53DCD-2F56-4C65-A2A6-10544BA5B359}" srcOrd="0" destOrd="0" presId="urn:microsoft.com/office/officeart/2005/8/layout/vList4"/>
    <dgm:cxn modelId="{01A20BBE-6CBB-4931-AE01-C368B77CB0B4}" type="presParOf" srcId="{47F53DCD-2F56-4C65-A2A6-10544BA5B359}" destId="{2189A73A-8B79-4C94-B399-DE60802D5F72}" srcOrd="0" destOrd="0" presId="urn:microsoft.com/office/officeart/2005/8/layout/vList4"/>
    <dgm:cxn modelId="{FD6FF791-DEBE-489D-92E2-AA423054ACDC}" type="presParOf" srcId="{47F53DCD-2F56-4C65-A2A6-10544BA5B359}" destId="{4F50A54B-2E5F-493D-BB58-A9DB9F2A29B1}" srcOrd="1" destOrd="0" presId="urn:microsoft.com/office/officeart/2005/8/layout/vList4"/>
    <dgm:cxn modelId="{F5EA4863-DE93-4E55-84FE-02173239EA4E}" type="presParOf" srcId="{47F53DCD-2F56-4C65-A2A6-10544BA5B359}" destId="{8A7D3EA2-478F-4334-AAEF-DBB7954D26AE}" srcOrd="2" destOrd="0" presId="urn:microsoft.com/office/officeart/2005/8/layout/vList4"/>
    <dgm:cxn modelId="{E45E79BF-277A-4D2B-892A-EB8A8F71F060}" type="presParOf" srcId="{CB046C0D-9152-4524-B2E9-91A9EFEEEE42}" destId="{9947AE74-146C-4215-907A-C6C668710388}" srcOrd="1" destOrd="0" presId="urn:microsoft.com/office/officeart/2005/8/layout/vList4"/>
    <dgm:cxn modelId="{EFADB895-5379-4BF9-AD7C-5953E9D44643}" type="presParOf" srcId="{CB046C0D-9152-4524-B2E9-91A9EFEEEE42}" destId="{9583C754-26B9-4331-B9D2-EE6C403F2864}" srcOrd="2" destOrd="0" presId="urn:microsoft.com/office/officeart/2005/8/layout/vList4"/>
    <dgm:cxn modelId="{9F0E941E-D157-4FBB-907B-BFC33B0E9539}" type="presParOf" srcId="{9583C754-26B9-4331-B9D2-EE6C403F2864}" destId="{B1A97344-6F6F-4796-9E01-BA33A8998EF6}" srcOrd="0" destOrd="0" presId="urn:microsoft.com/office/officeart/2005/8/layout/vList4"/>
    <dgm:cxn modelId="{95FF9FCA-F649-4D8B-9F27-ADAA549FE2B8}" type="presParOf" srcId="{9583C754-26B9-4331-B9D2-EE6C403F2864}" destId="{4CDBD224-A596-4211-8ED5-840ABED87BEB}" srcOrd="1" destOrd="0" presId="urn:microsoft.com/office/officeart/2005/8/layout/vList4"/>
    <dgm:cxn modelId="{9173C3B8-AC01-43BA-8BAE-AEFC25D14551}" type="presParOf" srcId="{9583C754-26B9-4331-B9D2-EE6C403F2864}" destId="{A539FFB2-59C5-4BA1-9F91-A99C4CC2ADB0}" srcOrd="2" destOrd="0" presId="urn:microsoft.com/office/officeart/2005/8/layout/vList4"/>
    <dgm:cxn modelId="{E90BA69A-94EE-4D7B-B9F0-40E5EFEED59D}" type="presParOf" srcId="{CB046C0D-9152-4524-B2E9-91A9EFEEEE42}" destId="{43E415EC-CEF5-4728-A4B3-610111E38A90}" srcOrd="3" destOrd="0" presId="urn:microsoft.com/office/officeart/2005/8/layout/vList4"/>
    <dgm:cxn modelId="{9EFEB086-2956-44FC-B2D6-F0EE46090200}" type="presParOf" srcId="{CB046C0D-9152-4524-B2E9-91A9EFEEEE42}" destId="{A3C355A2-8B30-4B88-B11D-C9F9D352305F}" srcOrd="4" destOrd="0" presId="urn:microsoft.com/office/officeart/2005/8/layout/vList4"/>
    <dgm:cxn modelId="{969301AD-8789-4D96-9C97-6DFBEB30E689}" type="presParOf" srcId="{A3C355A2-8B30-4B88-B11D-C9F9D352305F}" destId="{D7F094DB-A538-4C6D-862C-67A88A8CAA95}" srcOrd="0" destOrd="0" presId="urn:microsoft.com/office/officeart/2005/8/layout/vList4"/>
    <dgm:cxn modelId="{4583050B-A803-4A17-95B2-BAECFB8F164A}" type="presParOf" srcId="{A3C355A2-8B30-4B88-B11D-C9F9D352305F}" destId="{210D6A65-7E2C-479F-92F9-4F3F00368FB6}" srcOrd="1" destOrd="0" presId="urn:microsoft.com/office/officeart/2005/8/layout/vList4"/>
    <dgm:cxn modelId="{BE96481B-F81A-455B-BF0B-3F1B5A1269FC}" type="presParOf" srcId="{A3C355A2-8B30-4B88-B11D-C9F9D352305F}" destId="{1A6099DD-F54C-4431-90EF-1CFF7A11202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89A73A-8B79-4C94-B399-DE60802D5F72}">
      <dsp:nvSpPr>
        <dsp:cNvPr id="0" name=""/>
        <dsp:cNvSpPr/>
      </dsp:nvSpPr>
      <dsp:spPr>
        <a:xfrm>
          <a:off x="0" y="0"/>
          <a:ext cx="7338542" cy="12733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superficiales: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Piel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Mucosas</a:t>
          </a:r>
          <a:endParaRPr lang="es-AR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100" kern="1200"/>
        </a:p>
      </dsp:txBody>
      <dsp:txXfrm>
        <a:off x="1595045" y="0"/>
        <a:ext cx="5743496" cy="1273368"/>
      </dsp:txXfrm>
    </dsp:sp>
    <dsp:sp modelId="{4F50A54B-2E5F-493D-BB58-A9DB9F2A29B1}">
      <dsp:nvSpPr>
        <dsp:cNvPr id="0" name=""/>
        <dsp:cNvSpPr/>
      </dsp:nvSpPr>
      <dsp:spPr>
        <a:xfrm>
          <a:off x="127336" y="127336"/>
          <a:ext cx="1467708" cy="101869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A97344-6F6F-4796-9E01-BA33A8998EF6}">
      <dsp:nvSpPr>
        <dsp:cNvPr id="0" name=""/>
        <dsp:cNvSpPr/>
      </dsp:nvSpPr>
      <dsp:spPr>
        <a:xfrm>
          <a:off x="0" y="1400704"/>
          <a:ext cx="7338542" cy="12733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Profundas: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Subcutáneas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Sistémicas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2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9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900" kern="1200"/>
        </a:p>
      </dsp:txBody>
      <dsp:txXfrm>
        <a:off x="1595045" y="1400704"/>
        <a:ext cx="5743496" cy="1273368"/>
      </dsp:txXfrm>
    </dsp:sp>
    <dsp:sp modelId="{4CDBD224-A596-4211-8ED5-840ABED87BEB}">
      <dsp:nvSpPr>
        <dsp:cNvPr id="0" name=""/>
        <dsp:cNvSpPr/>
      </dsp:nvSpPr>
      <dsp:spPr>
        <a:xfrm>
          <a:off x="127336" y="1528041"/>
          <a:ext cx="1467708" cy="101869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094DB-A538-4C6D-862C-67A88A8CAA95}">
      <dsp:nvSpPr>
        <dsp:cNvPr id="0" name=""/>
        <dsp:cNvSpPr/>
      </dsp:nvSpPr>
      <dsp:spPr>
        <a:xfrm>
          <a:off x="0" y="2801409"/>
          <a:ext cx="7338542" cy="12733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000" b="1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Endémicas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Oportunistas</a:t>
          </a:r>
          <a:endParaRPr lang="es-AR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400" kern="1200"/>
        </a:p>
      </dsp:txBody>
      <dsp:txXfrm>
        <a:off x="1595045" y="2801409"/>
        <a:ext cx="5743496" cy="1273368"/>
      </dsp:txXfrm>
    </dsp:sp>
    <dsp:sp modelId="{210D6A65-7E2C-479F-92F9-4F3F00368FB6}">
      <dsp:nvSpPr>
        <dsp:cNvPr id="0" name=""/>
        <dsp:cNvSpPr/>
      </dsp:nvSpPr>
      <dsp:spPr>
        <a:xfrm>
          <a:off x="127336" y="2928746"/>
          <a:ext cx="1467708" cy="101869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081E9-45EB-40F5-AC60-B0729A89BC89}" type="datetimeFigureOut">
              <a:rPr lang="es-AR" smtClean="0"/>
              <a:t>30/04/2019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41EFC-924F-4DD8-A7E1-75AA2F4F84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65157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1EFC-924F-4DD8-A7E1-75AA2F4F84E6}" type="slidenum">
              <a:rPr lang="es-AR" smtClean="0"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0404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1EFC-924F-4DD8-A7E1-75AA2F4F84E6}" type="slidenum">
              <a:rPr lang="es-AR" smtClean="0"/>
              <a:t>23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14163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1EFC-924F-4DD8-A7E1-75AA2F4F84E6}" type="slidenum">
              <a:rPr lang="es-AR" smtClean="0"/>
              <a:t>29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2739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1EFC-924F-4DD8-A7E1-75AA2F4F84E6}" type="slidenum">
              <a:rPr lang="es-AR" smtClean="0"/>
              <a:t>47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92771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67FE2-A597-42D4-9327-DE71EEAE767A}" type="datetimeFigureOut">
              <a:rPr lang="es-AR"/>
              <a:pPr>
                <a:defRPr/>
              </a:pPr>
              <a:t>30/04/2019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750D1-1CF9-46F4-88FD-CEB72BAA53C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78981-9951-4FC9-8F5A-0084244B3BAB}" type="datetimeFigureOut">
              <a:rPr lang="es-AR"/>
              <a:pPr>
                <a:defRPr/>
              </a:pPr>
              <a:t>30/04/2019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32527-A789-41C6-9ECE-D08F5EEF4691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B3D5C-D087-48BE-B026-0AE2E7815049}" type="datetimeFigureOut">
              <a:rPr lang="es-AR"/>
              <a:pPr>
                <a:defRPr/>
              </a:pPr>
              <a:t>30/04/2019</a:t>
            </a:fld>
            <a:endParaRPr lang="es-AR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645B7-70A7-4635-B1E8-81E3965F27F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5F4F3-9DF8-4A09-B028-38FDB24A2C64}" type="datetimeFigureOut">
              <a:rPr lang="es-AR"/>
              <a:pPr>
                <a:defRPr/>
              </a:pPr>
              <a:t>30/04/2019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C9C20-C5A3-4BEC-B7FE-2410769735A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B2750-F702-4C39-AE6A-1A4181A62F80}" type="datetimeFigureOut">
              <a:rPr lang="es-AR"/>
              <a:pPr>
                <a:defRPr/>
              </a:pPr>
              <a:t>30/04/2019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6D1D5-A69D-4F56-8CD9-29367C06A690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35CDE-F3B0-4E63-9F94-5214EBFAA592}" type="datetimeFigureOut">
              <a:rPr lang="es-AR"/>
              <a:pPr>
                <a:defRPr/>
              </a:pPr>
              <a:t>30/04/2019</a:t>
            </a:fld>
            <a:endParaRPr lang="es-AR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061FF-34A6-4612-960B-8088A28035D4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AE209-1D24-405A-B62F-FA6B56304A77}" type="datetimeFigureOut">
              <a:rPr lang="es-AR"/>
              <a:pPr>
                <a:defRPr/>
              </a:pPr>
              <a:t>30/04/2019</a:t>
            </a:fld>
            <a:endParaRPr lang="es-AR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80F2C-FD73-4937-A92D-398A90AD4FB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FA504-2F14-4A54-BBB3-735172626F93}" type="datetimeFigureOut">
              <a:rPr lang="es-AR"/>
              <a:pPr>
                <a:defRPr/>
              </a:pPr>
              <a:t>30/04/2019</a:t>
            </a:fld>
            <a:endParaRPr lang="es-AR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8C6F-1B39-4D1A-964C-9E9449120529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49588-A808-40ED-9FFD-43954EA8B681}" type="datetimeFigureOut">
              <a:rPr lang="es-AR"/>
              <a:pPr>
                <a:defRPr/>
              </a:pPr>
              <a:t>30/04/2019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74727-29DE-450B-BEE3-CE73D1C6381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FCA76-C0EF-421C-A6C6-958C08A8CCC1}" type="datetimeFigureOut">
              <a:rPr lang="es-AR"/>
              <a:pPr>
                <a:defRPr/>
              </a:pPr>
              <a:t>30/04/2019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AA327-1B3A-4124-A54D-1AFD89953449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459EF-E473-410D-80B0-518281737BDF}" type="datetimeFigureOut">
              <a:rPr lang="es-AR"/>
              <a:pPr>
                <a:defRPr/>
              </a:pPr>
              <a:t>30/04/2019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56C34-D2D1-4559-9CF8-BD9743BC3400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F0268-DABB-43E7-8822-B22589B85214}" type="datetimeFigureOut">
              <a:rPr lang="es-AR"/>
              <a:pPr>
                <a:defRPr/>
              </a:pPr>
              <a:t>30/04/2019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9E1B4-D916-46F1-97B2-EEDE371DFDF0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743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68048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5376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75526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5599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18165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421157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2759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65034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635051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324913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9929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40943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60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031277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06784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423674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79560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552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590366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813479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894107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7793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127856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203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02065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8300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77704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144628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4473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22351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60734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30/04/2019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752838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8686800" y="5638800"/>
            <a:ext cx="45720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 bwMode="gray">
          <a:xfrm>
            <a:off x="8458200" y="5638800"/>
            <a:ext cx="228600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0" name="Rectángulo 9"/>
          <p:cNvSpPr/>
          <p:nvPr/>
        </p:nvSpPr>
        <p:spPr bwMode="ltGray">
          <a:xfrm>
            <a:off x="914401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1" name="Rectángulo 10"/>
          <p:cNvSpPr/>
          <p:nvPr/>
        </p:nvSpPr>
        <p:spPr bwMode="gray">
          <a:xfrm>
            <a:off x="1" y="0"/>
            <a:ext cx="9144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9144000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8682231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0" y="5643132"/>
            <a:ext cx="9123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914401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0" y="5631204"/>
            <a:ext cx="137160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07401" y="6032500"/>
            <a:ext cx="445008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91448" tIns="45724" rIns="91448" bIns="45724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465562"/>
              </a:solidFill>
              <a:latin typeface="Euphemia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21977" y="1600201"/>
            <a:ext cx="6248400" cy="2680127"/>
          </a:xfrm>
        </p:spPr>
        <p:txBody>
          <a:bodyPr rtlCol="0">
            <a:noAutofit/>
          </a:bodyPr>
          <a:lstStyle>
            <a:lvl1pPr>
              <a:defRPr sz="4051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1976" y="4344916"/>
            <a:ext cx="5638800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1">
                <a:solidFill>
                  <a:schemeClr val="tx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66E6084-0988-49B4-BD4E-1264194D9864}" type="datetime1">
              <a:rPr lang="es-ES" smtClean="0">
                <a:solidFill>
                  <a:srgbClr val="000000"/>
                </a:solidFill>
              </a:rPr>
              <a:pPr/>
              <a:t>30/04/2019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s-ES" dirty="0">
                <a:solidFill>
                  <a:srgbClr val="000000"/>
                </a:solidFill>
              </a:rPr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001893" y="6356352"/>
            <a:ext cx="457200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s-ES" smtClean="0">
                <a:solidFill>
                  <a:srgbClr val="000000"/>
                </a:solidFill>
              </a:rPr>
              <a:pPr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03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B94D32F-F0D9-47B3-AAC6-D43DC057831A}" type="datetime1">
              <a:rPr lang="es-ES" smtClean="0">
                <a:solidFill>
                  <a:srgbClr val="465562"/>
                </a:solidFill>
              </a:rPr>
              <a:pPr/>
              <a:t>30/04/2019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67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8686800" y="5638800"/>
            <a:ext cx="45720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0" name="Rectángulo 19"/>
          <p:cNvSpPr/>
          <p:nvPr/>
        </p:nvSpPr>
        <p:spPr bwMode="gray">
          <a:xfrm>
            <a:off x="8458200" y="5638800"/>
            <a:ext cx="228600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4" name="Rectángulo 23"/>
          <p:cNvSpPr/>
          <p:nvPr/>
        </p:nvSpPr>
        <p:spPr bwMode="gray">
          <a:xfrm>
            <a:off x="912352" y="5638800"/>
            <a:ext cx="45720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9144000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8682231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0" y="5643132"/>
            <a:ext cx="9123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07401" y="6032500"/>
            <a:ext cx="445008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91448" tIns="45724" rIns="91448" bIns="45724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465562"/>
              </a:solidFill>
              <a:latin typeface="Euphemia"/>
            </a:endParaRPr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9123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8686800" y="0"/>
            <a:ext cx="4572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7" name="Rectángulo 26"/>
          <p:cNvSpPr/>
          <p:nvPr/>
        </p:nvSpPr>
        <p:spPr bwMode="gray">
          <a:xfrm>
            <a:off x="8458200" y="0"/>
            <a:ext cx="228600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8" name="Rectángulo 27"/>
          <p:cNvSpPr/>
          <p:nvPr/>
        </p:nvSpPr>
        <p:spPr bwMode="gray">
          <a:xfrm>
            <a:off x="914401" y="0"/>
            <a:ext cx="4572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-1" y="0"/>
            <a:ext cx="914400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9144000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8682231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0" y="0"/>
            <a:ext cx="9123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914401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9272" y="1600201"/>
            <a:ext cx="6214072" cy="2654064"/>
          </a:xfrm>
        </p:spPr>
        <p:txBody>
          <a:bodyPr rtlCol="0" anchor="b">
            <a:normAutofit/>
          </a:bodyPr>
          <a:lstStyle>
            <a:lvl1pPr algn="l">
              <a:defRPr sz="4051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99273" y="4259997"/>
            <a:ext cx="5449886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1">
                <a:solidFill>
                  <a:schemeClr val="tx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B07FB1B-461B-4D1D-952B-7FEEFF2CFA29}" type="datetime1">
              <a:rPr lang="es-ES" smtClean="0">
                <a:solidFill>
                  <a:srgbClr val="000000"/>
                </a:solidFill>
              </a:rPr>
              <a:pPr/>
              <a:t>30/04/2019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s-ES" dirty="0">
                <a:solidFill>
                  <a:srgbClr val="000000"/>
                </a:solidFill>
              </a:rPr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002012" y="6356352"/>
            <a:ext cx="457200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s-ES" smtClean="0">
                <a:solidFill>
                  <a:srgbClr val="000000"/>
                </a:solidFill>
              </a:rPr>
              <a:pPr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45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195388" y="1600200"/>
            <a:ext cx="3611880" cy="4572000"/>
          </a:xfrm>
        </p:spPr>
        <p:txBody>
          <a:bodyPr rtlCol="0"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22520" y="1600200"/>
            <a:ext cx="3611880" cy="4572000"/>
          </a:xfrm>
        </p:spPr>
        <p:txBody>
          <a:bodyPr rtlCol="0"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 baseline="0"/>
            </a:lvl6pPr>
            <a:lvl7pPr>
              <a:defRPr sz="1350" baseline="0"/>
            </a:lvl7pPr>
            <a:lvl8pPr>
              <a:defRPr sz="1350" baseline="0"/>
            </a:lvl8pPr>
            <a:lvl9pPr>
              <a:defRPr sz="135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C9D876-84BE-45D9-9418-9FF24663C364}" type="datetime1">
              <a:rPr lang="es-ES" smtClean="0">
                <a:solidFill>
                  <a:srgbClr val="465562"/>
                </a:solidFill>
              </a:rPr>
              <a:pPr/>
              <a:t>30/04/2019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7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95389" y="1499616"/>
            <a:ext cx="3615107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1800" b="0" cap="all" baseline="0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195388" y="2514707"/>
            <a:ext cx="3611880" cy="3657493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 baseline="0"/>
            </a:lvl8pPr>
            <a:lvl9pPr>
              <a:defRPr sz="12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19293" y="1499616"/>
            <a:ext cx="3615107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1800" b="0" cap="all" baseline="0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19293" y="2514600"/>
            <a:ext cx="3615107" cy="3655568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CDF9AA-CFE1-4BA9-8C5D-54C264D423B8}" type="datetime1">
              <a:rPr lang="es-ES" smtClean="0">
                <a:solidFill>
                  <a:srgbClr val="465562"/>
                </a:solidFill>
              </a:rPr>
              <a:pPr/>
              <a:t>30/04/2019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08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A51D7A-9E1F-4C6F-8B86-F39A8650CB7A}" type="datetime1">
              <a:rPr lang="es-ES" smtClean="0">
                <a:solidFill>
                  <a:srgbClr val="465562"/>
                </a:solidFill>
              </a:rPr>
              <a:pPr/>
              <a:t>30/04/2019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12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469802" y="0"/>
            <a:ext cx="228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4572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462978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8229600" y="0"/>
            <a:ext cx="692146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 bwMode="black">
          <a:xfrm>
            <a:off x="8921746" y="0"/>
            <a:ext cx="2286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A1E9FB-24DE-4A64-B35D-DF3FF6E51288}" type="datetime1">
              <a:rPr lang="es-ES" smtClean="0">
                <a:solidFill>
                  <a:srgbClr val="465562"/>
                </a:solidFill>
              </a:rPr>
              <a:pPr/>
              <a:t>30/04/2019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 lang="es-ES">
                <a:solidFill>
                  <a:srgbClr val="FFFFFF"/>
                </a:solidFill>
              </a:rPr>
              <a:pPr/>
              <a:t>‹Nº›</a:t>
            </a:fld>
            <a:endParaRPr lang="es-E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48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466466" y="0"/>
            <a:ext cx="3111598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4572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466465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8915400" y="0"/>
            <a:ext cx="2286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805890" y="381000"/>
            <a:ext cx="2470710" cy="1371600"/>
          </a:xfrm>
        </p:spPr>
        <p:txBody>
          <a:bodyPr rtlCol="0" anchor="b">
            <a:normAutofit/>
          </a:bodyPr>
          <a:lstStyle>
            <a:lvl1pPr algn="l">
              <a:defRPr sz="2101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3886200" y="482600"/>
            <a:ext cx="4648200" cy="5689600"/>
          </a:xfrm>
        </p:spPr>
        <p:txBody>
          <a:bodyPr rtlCol="0">
            <a:normAutofit/>
          </a:bodyPr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 baseline="0"/>
            </a:lvl8pPr>
            <a:lvl9pPr>
              <a:defRPr sz="135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805890" y="1828800"/>
            <a:ext cx="2470710" cy="4343400"/>
          </a:xfrm>
        </p:spPr>
        <p:txBody>
          <a:bodyPr rtlCol="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CDA7DC-138B-4843-B77A-91873FF451A9}" type="datetime1">
              <a:rPr lang="es-ES" smtClean="0">
                <a:solidFill>
                  <a:srgbClr val="465562"/>
                </a:solidFill>
              </a:rPr>
              <a:pPr/>
              <a:t>30/04/2019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5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4572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8" name="Rectángulo 7"/>
          <p:cNvSpPr/>
          <p:nvPr/>
        </p:nvSpPr>
        <p:spPr bwMode="black">
          <a:xfrm>
            <a:off x="8915400" y="0"/>
            <a:ext cx="2286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 bwMode="ltGray">
          <a:xfrm>
            <a:off x="3657600" y="0"/>
            <a:ext cx="5264146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5890" y="381000"/>
            <a:ext cx="2470710" cy="1371600"/>
          </a:xfrm>
        </p:spPr>
        <p:txBody>
          <a:bodyPr rtlCol="0" anchor="b">
            <a:normAutofit/>
          </a:bodyPr>
          <a:lstStyle>
            <a:lvl1pPr algn="l">
              <a:defRPr sz="2101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3886200" y="482600"/>
            <a:ext cx="4648200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101" baseline="0">
                <a:solidFill>
                  <a:schemeClr val="tx2"/>
                </a:solidFill>
              </a:defRPr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05890" y="1828800"/>
            <a:ext cx="2470710" cy="4343400"/>
          </a:xfrm>
        </p:spPr>
        <p:txBody>
          <a:bodyPr rtlCol="0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B016917-91ED-4B62-9DC6-0583229F954A}" type="datetime1">
              <a:rPr lang="es-ES" smtClean="0">
                <a:solidFill>
                  <a:srgbClr val="000000"/>
                </a:solidFill>
              </a:rPr>
              <a:pPr/>
              <a:t>30/04/2019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s-ES" dirty="0">
                <a:solidFill>
                  <a:srgbClr val="000000"/>
                </a:solidFill>
              </a:rPr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s-ES" smtClean="0">
                <a:solidFill>
                  <a:srgbClr val="000000"/>
                </a:solidFill>
              </a:rPr>
              <a:pPr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8912221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4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5EEB305-4E92-401E-9FCA-996DF9FD55B6}" type="datetime1">
              <a:rPr lang="es-ES" smtClean="0">
                <a:solidFill>
                  <a:srgbClr val="465562"/>
                </a:solidFill>
              </a:rPr>
              <a:pPr/>
              <a:t>30/04/2019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78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8915400" y="0"/>
            <a:ext cx="2286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8" name="Rectángulo 7"/>
          <p:cNvSpPr/>
          <p:nvPr/>
        </p:nvSpPr>
        <p:spPr bwMode="ltGray">
          <a:xfrm>
            <a:off x="462978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457200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0" name="Rectángulo 9"/>
          <p:cNvSpPr/>
          <p:nvPr/>
        </p:nvSpPr>
        <p:spPr bwMode="black">
          <a:xfrm>
            <a:off x="462978" y="736219"/>
            <a:ext cx="457200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462978" y="736219"/>
            <a:ext cx="457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462978" y="1345819"/>
            <a:ext cx="457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525249" y="934836"/>
            <a:ext cx="336023" cy="220630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465562"/>
              </a:solidFill>
              <a:latin typeface="Euphemia"/>
            </a:endParaRPr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462978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201584" y="685800"/>
            <a:ext cx="1340994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199272" y="685800"/>
            <a:ext cx="5887983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7E901BA-1555-4CE1-92B2-39682A57B7CA}" type="datetime1">
              <a:rPr lang="es-ES" smtClean="0">
                <a:solidFill>
                  <a:srgbClr val="465562"/>
                </a:solidFill>
              </a:rPr>
              <a:pPr/>
              <a:t>30/04/2019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81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AR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0624F1-70B2-4D87-9F9D-AC75EF85F3A7}" type="datetimeFigureOut">
              <a:rPr lang="es-AR"/>
              <a:pPr>
                <a:defRPr/>
              </a:pPr>
              <a:t>30/04/2019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83236F-B47A-4514-8490-2DC75F26F53D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DBC28ED-7729-443B-BC1D-4BBD73162F22}" type="datetimeFigureOut">
              <a:rPr lang="es-AR" smtClean="0"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30/04/2019</a:t>
            </a:fld>
            <a:endParaRPr lang="es-AR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AR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373EB12-4C42-46C2-8E67-2CF8B13B3B1B}" type="slidenum">
              <a:rPr lang="es-AR" smtClean="0"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AR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434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DBC28ED-7729-443B-BC1D-4BBD73162F22}" type="datetimeFigureOut">
              <a:rPr lang="es-AR" smtClean="0"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30/04/2019</a:t>
            </a:fld>
            <a:endParaRPr lang="es-AR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AR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373EB12-4C42-46C2-8E67-2CF8B13B3B1B}" type="slidenum">
              <a:rPr lang="es-AR" smtClean="0"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AR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045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DBC28ED-7729-443B-BC1D-4BBD73162F22}" type="datetimeFigureOut">
              <a:rPr lang="es-AR" smtClean="0"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30/04/2019</a:t>
            </a:fld>
            <a:endParaRPr lang="es-AR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AR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373EB12-4C42-46C2-8E67-2CF8B13B3B1B}" type="slidenum">
              <a:rPr lang="es-AR" smtClean="0"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AR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709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8915400" y="0"/>
            <a:ext cx="2286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8" name="Rectángulo 7"/>
          <p:cNvSpPr/>
          <p:nvPr/>
        </p:nvSpPr>
        <p:spPr bwMode="ltGray">
          <a:xfrm>
            <a:off x="462978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457200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3" name="Rectángulo 12"/>
          <p:cNvSpPr/>
          <p:nvPr/>
        </p:nvSpPr>
        <p:spPr bwMode="black">
          <a:xfrm>
            <a:off x="462978" y="736219"/>
            <a:ext cx="457200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462978" y="736219"/>
            <a:ext cx="457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462978" y="1345819"/>
            <a:ext cx="457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567219" y="898103"/>
            <a:ext cx="25208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465562"/>
              </a:solidFill>
              <a:latin typeface="Euphemia"/>
            </a:endParaRPr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462978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195389" y="177801"/>
            <a:ext cx="7339012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95389" y="1600200"/>
            <a:ext cx="7339012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3886200" y="6356352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5031EA3-1207-456F-B1A7-F20CDD0C2E7B}" type="datetime1">
              <a:rPr lang="es-ES" smtClean="0">
                <a:solidFill>
                  <a:srgbClr val="465562"/>
                </a:solidFill>
                <a:latin typeface="Euphemi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30/04/2019</a:t>
            </a:fld>
            <a:endParaRPr lang="es-ES" dirty="0">
              <a:solidFill>
                <a:srgbClr val="465562"/>
              </a:solidFill>
              <a:latin typeface="Euphemia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4948239" y="6356352"/>
            <a:ext cx="2981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mtClean="0">
                <a:solidFill>
                  <a:srgbClr val="465562"/>
                </a:solidFill>
                <a:latin typeface="Euphemia"/>
              </a:rPr>
              <a:t>Agregar un pie de página</a:t>
            </a:r>
            <a:endParaRPr lang="es-ES" dirty="0">
              <a:solidFill>
                <a:srgbClr val="465562"/>
              </a:solidFill>
              <a:latin typeface="Euphemia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077201" y="6356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DC1BBB0-96F0-4077-A278-0F3FB5C104D3}" type="slidenum">
              <a:rPr lang="es-ES" smtClean="0">
                <a:solidFill>
                  <a:srgbClr val="465562"/>
                </a:solidFill>
                <a:latin typeface="Euphemi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465562"/>
              </a:solidFill>
              <a:latin typeface="Euphemia"/>
            </a:endParaRPr>
          </a:p>
        </p:txBody>
      </p:sp>
    </p:spTree>
    <p:extLst>
      <p:ext uri="{BB962C8B-B14F-4D97-AF65-F5344CB8AC3E}">
        <p14:creationId xmlns:p14="http://schemas.microsoft.com/office/powerpoint/2010/main" val="400279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185215" indent="-185215" algn="l" defTabSz="685983" rtl="0" eaLnBrk="1" latinLnBrk="0" hangingPunct="1">
        <a:lnSpc>
          <a:spcPct val="90000"/>
        </a:lnSpc>
        <a:spcBef>
          <a:spcPts val="1050"/>
        </a:spcBef>
        <a:buFont typeface="Euphemia" pitchFamily="34" charset="0"/>
        <a:buChar char="›"/>
        <a:defRPr sz="2101" kern="1200">
          <a:solidFill>
            <a:schemeClr val="tx1"/>
          </a:solidFill>
          <a:latin typeface="+mn-lt"/>
          <a:ea typeface="+mn-ea"/>
          <a:cs typeface="+mn-cs"/>
        </a:defRPr>
      </a:lvl1pPr>
      <a:lvl2pPr marL="459609" indent="-185215" algn="l" defTabSz="685983" rtl="0" eaLnBrk="1" latinLnBrk="0" hangingPunct="1">
        <a:lnSpc>
          <a:spcPct val="90000"/>
        </a:lnSpc>
        <a:spcBef>
          <a:spcPts val="45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4002" indent="-185215" algn="l" defTabSz="685983" rtl="0" eaLnBrk="1" latinLnBrk="0" hangingPunct="1">
        <a:lnSpc>
          <a:spcPct val="90000"/>
        </a:lnSpc>
        <a:spcBef>
          <a:spcPts val="450"/>
        </a:spcBef>
        <a:buFont typeface="Euphemia" pitchFamily="34" charset="0"/>
        <a:buChar char="›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395" indent="-185215" algn="l" defTabSz="685983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282788" indent="-185215" algn="l" defTabSz="685983" rtl="0" eaLnBrk="1" latinLnBrk="0" hangingPunct="1">
        <a:lnSpc>
          <a:spcPct val="90000"/>
        </a:lnSpc>
        <a:spcBef>
          <a:spcPts val="450"/>
        </a:spcBef>
        <a:buFont typeface="Euphemia" pitchFamily="34" charset="0"/>
        <a:buChar char="›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557181" indent="-185215" algn="l" defTabSz="685983" rtl="0" eaLnBrk="1" latinLnBrk="0" hangingPunct="1">
        <a:lnSpc>
          <a:spcPct val="90000"/>
        </a:lnSpc>
        <a:spcBef>
          <a:spcPts val="450"/>
        </a:spcBef>
        <a:buFont typeface="Euphemia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831574" indent="-185215" algn="l" defTabSz="685983" rtl="0" eaLnBrk="1" latinLnBrk="0" hangingPunct="1">
        <a:lnSpc>
          <a:spcPct val="90000"/>
        </a:lnSpc>
        <a:spcBef>
          <a:spcPts val="450"/>
        </a:spcBef>
        <a:buFont typeface="Euphemia" pitchFamily="34" charset="0"/>
        <a:buChar char="›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105967" indent="-185215" algn="l" defTabSz="685983" rtl="0" eaLnBrk="1" latinLnBrk="0" hangingPunct="1">
        <a:lnSpc>
          <a:spcPct val="90000"/>
        </a:lnSpc>
        <a:spcBef>
          <a:spcPts val="450"/>
        </a:spcBef>
        <a:buFont typeface="Euphemia" pitchFamily="34" charset="0"/>
        <a:buChar char="–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380361" indent="-185215" algn="l" defTabSz="685983" rtl="0" eaLnBrk="1" latinLnBrk="0" hangingPunct="1">
        <a:lnSpc>
          <a:spcPct val="90000"/>
        </a:lnSpc>
        <a:spcBef>
          <a:spcPts val="450"/>
        </a:spcBef>
        <a:buFont typeface="Euphemia" pitchFamily="34" charset="0"/>
        <a:buChar char="›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ar/url?sa=i&amp;rct=j&amp;q=&amp;esrc=s&amp;source=images&amp;cd=&amp;cad=rja&amp;uact=8&amp;ved=0ahUKEwil2Mr0uZnNAhUKjpAKHYiRC2cQjRwIBw&amp;url=http://slideplayer.es/slide/3205076/&amp;bvm=bv.124088155,d.Y2I&amp;psig=AFQjCNEET-_AFmoH9SSAWiV8tjycH6oKMA&amp;ust=1465510371498632" TargetMode="Externa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</p:spPr>
        <p:txBody>
          <a:bodyPr/>
          <a:lstStyle/>
          <a:p>
            <a:r>
              <a:rPr lang="es-AR" dirty="0" smtClean="0"/>
              <a:t>Micosis subcutáneas invasivas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6424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Clasificación Inicial</a:t>
            </a:r>
            <a:endParaRPr lang="es-AR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6781932"/>
              </p:ext>
            </p:extLst>
          </p:nvPr>
        </p:nvGraphicFramePr>
        <p:xfrm>
          <a:off x="1204073" y="1802494"/>
          <a:ext cx="7338542" cy="4074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lipse 6"/>
          <p:cNvSpPr/>
          <p:nvPr/>
        </p:nvSpPr>
        <p:spPr>
          <a:xfrm>
            <a:off x="520495" y="1484278"/>
            <a:ext cx="378140" cy="324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AR">
              <a:solidFill>
                <a:srgbClr val="FFFFFF"/>
              </a:solidFill>
            </a:endParaRPr>
          </a:p>
        </p:txBody>
      </p:sp>
      <p:sp>
        <p:nvSpPr>
          <p:cNvPr id="8" name="Elipse 7"/>
          <p:cNvSpPr/>
          <p:nvPr/>
        </p:nvSpPr>
        <p:spPr>
          <a:xfrm>
            <a:off x="1925017" y="2456639"/>
            <a:ext cx="270100" cy="27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AR">
              <a:solidFill>
                <a:srgbClr val="FFFFFF"/>
              </a:solidFill>
            </a:endParaRPr>
          </a:p>
        </p:txBody>
      </p:sp>
      <p:sp>
        <p:nvSpPr>
          <p:cNvPr id="9" name="Elipse 8"/>
          <p:cNvSpPr/>
          <p:nvPr/>
        </p:nvSpPr>
        <p:spPr>
          <a:xfrm flipV="1">
            <a:off x="1925017" y="3645080"/>
            <a:ext cx="270100" cy="2638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AR">
              <a:solidFill>
                <a:srgbClr val="FFFFFF"/>
              </a:solidFill>
            </a:endParaRPr>
          </a:p>
        </p:txBody>
      </p:sp>
      <p:sp>
        <p:nvSpPr>
          <p:cNvPr id="10" name="Elipse 9"/>
          <p:cNvSpPr/>
          <p:nvPr/>
        </p:nvSpPr>
        <p:spPr>
          <a:xfrm flipV="1">
            <a:off x="1925017" y="4833522"/>
            <a:ext cx="270100" cy="2638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AR">
              <a:solidFill>
                <a:srgbClr val="FFFFFF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771800" y="3645080"/>
            <a:ext cx="1728192" cy="4319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2588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300" b="1" dirty="0"/>
              <a:t>MICOSIS</a:t>
            </a:r>
            <a:r>
              <a:rPr lang="es-AR" b="1" dirty="0" smtClean="0"/>
              <a:t> </a:t>
            </a:r>
            <a:r>
              <a:rPr lang="es-AR" sz="3300" b="1" dirty="0"/>
              <a:t>LOCALMENTE INVASORAS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AR" sz="3300" dirty="0" smtClean="0"/>
          </a:p>
          <a:p>
            <a:r>
              <a:rPr lang="es-AR" sz="3300" b="1" dirty="0" smtClean="0"/>
              <a:t>MICETOMAS</a:t>
            </a:r>
            <a:endParaRPr lang="es-AR" sz="3300" b="1" dirty="0"/>
          </a:p>
          <a:p>
            <a:r>
              <a:rPr lang="es-AR" sz="3300" b="1" dirty="0"/>
              <a:t>ESPOROTRICOSIS</a:t>
            </a:r>
          </a:p>
          <a:p>
            <a:r>
              <a:rPr lang="es-AR" sz="3300" b="1" dirty="0"/>
              <a:t>CROMOMICOSIS</a:t>
            </a:r>
            <a:endParaRPr lang="es-AR" sz="2700" b="1" dirty="0"/>
          </a:p>
        </p:txBody>
      </p:sp>
    </p:spTree>
    <p:extLst>
      <p:ext uri="{BB962C8B-B14F-4D97-AF65-F5344CB8AC3E}">
        <p14:creationId xmlns:p14="http://schemas.microsoft.com/office/powerpoint/2010/main" val="366147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39552" y="3068960"/>
            <a:ext cx="8229600" cy="1143000"/>
          </a:xfrm>
        </p:spPr>
        <p:txBody>
          <a:bodyPr/>
          <a:lstStyle/>
          <a:p>
            <a:r>
              <a:rPr lang="es-AR" b="1" dirty="0" smtClean="0"/>
              <a:t>MICETOMAS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8083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Concepto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El </a:t>
            </a:r>
            <a:r>
              <a:rPr lang="es-AR" b="1" dirty="0" err="1"/>
              <a:t>micetoma</a:t>
            </a:r>
            <a:r>
              <a:rPr lang="es-AR" b="1" dirty="0"/>
              <a:t> es una infección localizada crónica progresiva causada por hongos o bacterias que afecta los pies, los miembros superiores o la espalda. Los síntomas incluyen hinchazón y formación de trayectos fistulosos. El diagnóstico es clínico y se confirma con el examen microscópico de los exudados y el cultivo. El tratamiento consiste en antibióticos, desbridamiento quirúrgico y a veces amputación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7450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Etiología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b="1" dirty="0" smtClean="0"/>
          </a:p>
          <a:p>
            <a:r>
              <a:rPr lang="es-AR" b="1" dirty="0" err="1"/>
              <a:t>Micetoma</a:t>
            </a:r>
            <a:r>
              <a:rPr lang="es-AR" b="1" dirty="0"/>
              <a:t> </a:t>
            </a:r>
            <a:r>
              <a:rPr lang="es-AR" b="1" dirty="0" err="1"/>
              <a:t>actinomicótico</a:t>
            </a:r>
            <a:endParaRPr lang="es-AR" b="1" dirty="0"/>
          </a:p>
          <a:p>
            <a:r>
              <a:rPr lang="es-AR" b="1" dirty="0" err="1" smtClean="0"/>
              <a:t>Micetoma</a:t>
            </a:r>
            <a:r>
              <a:rPr lang="es-AR" b="1" dirty="0" smtClean="0"/>
              <a:t> </a:t>
            </a:r>
            <a:r>
              <a:rPr lang="es-AR" b="1" dirty="0" err="1"/>
              <a:t>eumicótico</a:t>
            </a:r>
            <a:r>
              <a:rPr lang="es-AR" b="1" dirty="0"/>
              <a:t> o </a:t>
            </a:r>
            <a:r>
              <a:rPr lang="es-AR" b="1" dirty="0" err="1"/>
              <a:t>maduromicótico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5924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Etiología</a:t>
            </a:r>
            <a:r>
              <a:rPr lang="es-AR" b="1" dirty="0"/>
              <a:t> 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dirty="0"/>
              <a:t/>
            </a:r>
            <a:br>
              <a:rPr lang="es-AR" dirty="0"/>
            </a:br>
            <a:r>
              <a:rPr lang="es-AR" b="1" dirty="0" err="1" smtClean="0"/>
              <a:t>Micetoma</a:t>
            </a:r>
            <a:r>
              <a:rPr lang="es-AR" b="1" dirty="0" smtClean="0"/>
              <a:t> </a:t>
            </a:r>
            <a:r>
              <a:rPr lang="es-AR" b="1" dirty="0" err="1"/>
              <a:t>actinomicótico</a:t>
            </a:r>
            <a:r>
              <a:rPr lang="es-AR" b="1" dirty="0"/>
              <a:t>: </a:t>
            </a:r>
            <a:r>
              <a:rPr lang="es-AR" dirty="0"/>
              <a:t>causado por bacterias aeróbicas del grupo </a:t>
            </a:r>
            <a:r>
              <a:rPr lang="es-AR" dirty="0" err="1"/>
              <a:t>actinomycetales</a:t>
            </a:r>
            <a:r>
              <a:rPr lang="es-AR" dirty="0"/>
              <a:t>, tales como: </a:t>
            </a:r>
            <a:r>
              <a:rPr lang="es-AR" i="1" dirty="0"/>
              <a:t>Nocardia </a:t>
            </a:r>
            <a:r>
              <a:rPr lang="es-AR" i="1" dirty="0" err="1"/>
              <a:t>brasiliensis</a:t>
            </a:r>
            <a:r>
              <a:rPr lang="es-AR" i="1" dirty="0"/>
              <a:t>, Nocardia </a:t>
            </a:r>
            <a:r>
              <a:rPr lang="es-AR" i="1" dirty="0" err="1"/>
              <a:t>caviae</a:t>
            </a:r>
            <a:r>
              <a:rPr lang="es-AR" i="1" dirty="0"/>
              <a:t>, Nocardia asteroides, </a:t>
            </a:r>
            <a:r>
              <a:rPr lang="es-AR" i="1" dirty="0" err="1"/>
              <a:t>Streptomyces</a:t>
            </a:r>
            <a:r>
              <a:rPr lang="es-AR" i="1" dirty="0"/>
              <a:t> </a:t>
            </a:r>
            <a:r>
              <a:rPr lang="es-AR" i="1" dirty="0" err="1"/>
              <a:t>pelletieri</a:t>
            </a:r>
            <a:r>
              <a:rPr lang="es-AR" i="1" dirty="0"/>
              <a:t>, </a:t>
            </a:r>
            <a:r>
              <a:rPr lang="es-AR" i="1" dirty="0" err="1" smtClean="0"/>
              <a:t>Stretomyces</a:t>
            </a:r>
            <a:r>
              <a:rPr lang="es-AR" i="1" dirty="0"/>
              <a:t> </a:t>
            </a:r>
            <a:r>
              <a:rPr lang="es-AR" i="1" dirty="0" err="1" smtClean="0"/>
              <a:t>somaliensis</a:t>
            </a:r>
            <a:r>
              <a:rPr lang="es-AR" dirty="0"/>
              <a:t>, </a:t>
            </a:r>
            <a:r>
              <a:rPr lang="es-AR" i="1" dirty="0" err="1"/>
              <a:t>Actinomadura</a:t>
            </a:r>
            <a:r>
              <a:rPr lang="es-AR" i="1" dirty="0"/>
              <a:t> </a:t>
            </a:r>
            <a:r>
              <a:rPr lang="es-AR" i="1" dirty="0" err="1"/>
              <a:t>madurae</a:t>
            </a:r>
            <a:r>
              <a:rPr lang="es-AR" dirty="0"/>
              <a:t>. </a:t>
            </a:r>
            <a:endParaRPr lang="es-AR" dirty="0" smtClean="0"/>
          </a:p>
        </p:txBody>
      </p:sp>
    </p:spTree>
    <p:extLst>
      <p:ext uri="{BB962C8B-B14F-4D97-AF65-F5344CB8AC3E}">
        <p14:creationId xmlns:p14="http://schemas.microsoft.com/office/powerpoint/2010/main" val="300256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Etiología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err="1"/>
              <a:t>Micetoma</a:t>
            </a:r>
            <a:r>
              <a:rPr lang="es-AR" b="1" dirty="0"/>
              <a:t> </a:t>
            </a:r>
            <a:r>
              <a:rPr lang="es-AR" b="1" dirty="0" err="1"/>
              <a:t>eumicótico</a:t>
            </a:r>
            <a:r>
              <a:rPr lang="es-AR" b="1" dirty="0"/>
              <a:t> o </a:t>
            </a:r>
            <a:r>
              <a:rPr lang="es-AR" b="1" dirty="0" err="1"/>
              <a:t>maduromicótico</a:t>
            </a:r>
            <a:r>
              <a:rPr lang="es-AR" b="1" dirty="0"/>
              <a:t>:</a:t>
            </a:r>
            <a:r>
              <a:rPr lang="es-AR" dirty="0"/>
              <a:t> causado por verdaderos hongos como: </a:t>
            </a:r>
            <a:r>
              <a:rPr lang="es-AR" i="1" dirty="0" err="1" smtClean="0"/>
              <a:t>Madurella</a:t>
            </a:r>
            <a:r>
              <a:rPr lang="es-AR" i="1" dirty="0" smtClean="0"/>
              <a:t> </a:t>
            </a:r>
            <a:r>
              <a:rPr lang="es-AR" i="1" dirty="0" err="1" smtClean="0"/>
              <a:t>mycetomatis</a:t>
            </a:r>
            <a:r>
              <a:rPr lang="es-AR" dirty="0"/>
              <a:t>, </a:t>
            </a:r>
            <a:r>
              <a:rPr lang="es-AR" i="1" dirty="0" err="1"/>
              <a:t>Madurella</a:t>
            </a:r>
            <a:r>
              <a:rPr lang="es-AR" i="1" dirty="0"/>
              <a:t> grisea</a:t>
            </a:r>
            <a:r>
              <a:rPr lang="es-AR" dirty="0"/>
              <a:t>, </a:t>
            </a:r>
            <a:r>
              <a:rPr lang="es-AR" i="1" dirty="0" err="1"/>
              <a:t>Allescheria</a:t>
            </a:r>
            <a:r>
              <a:rPr lang="es-AR" i="1" dirty="0"/>
              <a:t> </a:t>
            </a:r>
            <a:r>
              <a:rPr lang="es-AR" i="1" dirty="0" err="1"/>
              <a:t>boydii</a:t>
            </a:r>
            <a:r>
              <a:rPr lang="es-AR" dirty="0"/>
              <a:t>, </a:t>
            </a:r>
            <a:r>
              <a:rPr lang="es-AR" i="1" dirty="0" err="1"/>
              <a:t>Pyrenchaeta</a:t>
            </a:r>
            <a:r>
              <a:rPr lang="es-AR" i="1" dirty="0"/>
              <a:t> </a:t>
            </a:r>
            <a:r>
              <a:rPr lang="es-AR" i="1" dirty="0" err="1"/>
              <a:t>romeroi,Leptosphaeria</a:t>
            </a:r>
            <a:r>
              <a:rPr lang="es-AR" i="1" dirty="0"/>
              <a:t> </a:t>
            </a:r>
            <a:r>
              <a:rPr lang="es-AR" i="1" dirty="0" err="1"/>
              <a:t>senegalensis</a:t>
            </a:r>
            <a:r>
              <a:rPr lang="es-AR" i="1" dirty="0"/>
              <a:t>, </a:t>
            </a:r>
            <a:r>
              <a:rPr lang="es-AR" i="1" dirty="0" err="1"/>
              <a:t>Neotestundia</a:t>
            </a:r>
            <a:r>
              <a:rPr lang="es-AR" i="1" dirty="0"/>
              <a:t> </a:t>
            </a:r>
            <a:r>
              <a:rPr lang="es-AR" i="1" dirty="0" err="1"/>
              <a:t>rosatti</a:t>
            </a:r>
            <a:r>
              <a:rPr lang="es-AR" i="1" dirty="0"/>
              <a:t>, </a:t>
            </a:r>
            <a:r>
              <a:rPr lang="es-AR" i="1" dirty="0" err="1"/>
              <a:t>Cephalosporium</a:t>
            </a:r>
            <a:r>
              <a:rPr lang="es-AR" i="1" dirty="0"/>
              <a:t> </a:t>
            </a:r>
            <a:r>
              <a:rPr lang="es-AR" i="1" dirty="0" err="1"/>
              <a:t>corda</a:t>
            </a:r>
            <a:r>
              <a:rPr lang="es-AR" i="1" dirty="0"/>
              <a:t> y </a:t>
            </a:r>
            <a:r>
              <a:rPr lang="es-AR" i="1" dirty="0" err="1"/>
              <a:t>Phialophora</a:t>
            </a:r>
            <a:r>
              <a:rPr lang="es-AR" i="1" dirty="0"/>
              <a:t> </a:t>
            </a:r>
            <a:r>
              <a:rPr lang="es-AR" i="1" dirty="0" err="1"/>
              <a:t>jeanselmei</a:t>
            </a:r>
            <a:r>
              <a:rPr lang="es-AR" dirty="0"/>
              <a:t>. 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7138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sz="3200" b="1" dirty="0" smtClean="0"/>
              <a:t>AGENTES ACTINOMICOTICOS MAS FRECUENTES</a:t>
            </a:r>
            <a:endParaRPr lang="es-AR" sz="3200" b="1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700" b="1" dirty="0"/>
              <a:t>ACTINOMADURA MADURAE</a:t>
            </a:r>
          </a:p>
          <a:p>
            <a:r>
              <a:rPr lang="es-AR" sz="2700" b="1" dirty="0"/>
              <a:t>NOCARDIA BRASILIENSIS</a:t>
            </a:r>
          </a:p>
          <a:p>
            <a:r>
              <a:rPr lang="es-AR" sz="2700" b="1" dirty="0"/>
              <a:t>STREPTOMYCES SOMALIENSIS</a:t>
            </a:r>
          </a:p>
          <a:p>
            <a:pPr marL="0" indent="0">
              <a:buNone/>
            </a:pPr>
            <a:endParaRPr lang="es-AR" sz="2700" b="1" dirty="0"/>
          </a:p>
          <a:p>
            <a:pPr marL="0" indent="0">
              <a:buNone/>
            </a:pPr>
            <a:r>
              <a:rPr lang="es-AR" sz="1800" b="1" dirty="0" smtClean="0"/>
              <a:t>CON </a:t>
            </a:r>
            <a:r>
              <a:rPr lang="es-AR" sz="1800" b="1" dirty="0"/>
              <a:t>MENOR FRECUENCIA : NOCARDIA ASTEROIDES , ACTINOMADURA PELETIERI</a:t>
            </a:r>
          </a:p>
        </p:txBody>
      </p:sp>
    </p:spTree>
    <p:extLst>
      <p:ext uri="{BB962C8B-B14F-4D97-AF65-F5344CB8AC3E}">
        <p14:creationId xmlns:p14="http://schemas.microsoft.com/office/powerpoint/2010/main" val="360977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2800" b="1" dirty="0" smtClean="0"/>
              <a:t>AGENTES MADUROMICOTICOS MAS FRECUENTES</a:t>
            </a:r>
            <a:endParaRPr lang="es-AR" sz="2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1800" b="1" dirty="0"/>
              <a:t>TREMATOSPHAERIA GRISEA (ANTES MADURELLA)</a:t>
            </a:r>
          </a:p>
          <a:p>
            <a:r>
              <a:rPr lang="es-AR" sz="1800" b="1" dirty="0"/>
              <a:t>MADURELLA MYCETOMATIS</a:t>
            </a:r>
          </a:p>
          <a:p>
            <a:r>
              <a:rPr lang="es-AR" sz="1800" b="1" dirty="0"/>
              <a:t>ACREMONIUM SP</a:t>
            </a:r>
          </a:p>
          <a:p>
            <a:r>
              <a:rPr lang="es-AR" sz="1800" b="1" dirty="0"/>
              <a:t>FALCIFORMISPORA SENEGALENSIS (ANTES LEPTOSPHAERIA)</a:t>
            </a:r>
          </a:p>
          <a:p>
            <a:r>
              <a:rPr lang="es-AR" sz="1800" b="1" dirty="0"/>
              <a:t>PYRENOCHAETA MACKINNONII</a:t>
            </a:r>
          </a:p>
          <a:p>
            <a:r>
              <a:rPr lang="es-AR" sz="1800" b="1" dirty="0"/>
              <a:t>FUSARIUM SP</a:t>
            </a:r>
          </a:p>
          <a:p>
            <a:r>
              <a:rPr lang="es-AR" dirty="0" smtClean="0"/>
              <a:t>Y MAS DE 30 ESPECIES MAS FUERON DESCRIPTAS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6442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mtClean="0"/>
              <a:t>	Micetomas</a:t>
            </a:r>
            <a:endParaRPr lang="es-ES" smtClean="0"/>
          </a:p>
        </p:txBody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s-AR" dirty="0" smtClean="0"/>
              <a:t>	</a:t>
            </a:r>
            <a:r>
              <a:rPr lang="es-AR" b="1" dirty="0" err="1" smtClean="0"/>
              <a:t>Sindome</a:t>
            </a:r>
            <a:r>
              <a:rPr lang="es-AR" b="1" dirty="0" smtClean="0"/>
              <a:t> clínico caracterizado por:</a:t>
            </a:r>
          </a:p>
          <a:p>
            <a:pPr eaLnBrk="1" hangingPunct="1"/>
            <a:r>
              <a:rPr lang="es-AR" b="1" dirty="0" smtClean="0"/>
              <a:t>Nódulos</a:t>
            </a:r>
          </a:p>
          <a:p>
            <a:pPr eaLnBrk="1" hangingPunct="1"/>
            <a:r>
              <a:rPr lang="es-AR" b="1" dirty="0" smtClean="0"/>
              <a:t>Abscesos</a:t>
            </a:r>
          </a:p>
          <a:p>
            <a:pPr eaLnBrk="1" hangingPunct="1"/>
            <a:r>
              <a:rPr lang="es-AR" b="1" dirty="0" smtClean="0"/>
              <a:t>Zonas de Induración</a:t>
            </a:r>
          </a:p>
          <a:p>
            <a:pPr eaLnBrk="1" hangingPunct="1"/>
            <a:r>
              <a:rPr lang="es-AR" b="1" dirty="0" smtClean="0"/>
              <a:t>Fístulas </a:t>
            </a:r>
          </a:p>
          <a:p>
            <a:pPr eaLnBrk="1" hangingPunct="1"/>
            <a:r>
              <a:rPr lang="es-AR" b="1" dirty="0" smtClean="0"/>
              <a:t>Deformación importante de la región</a:t>
            </a:r>
            <a:endParaRPr lang="es-E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Características Generales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b="1" dirty="0" smtClean="0"/>
              <a:t>Proceso </a:t>
            </a:r>
            <a:r>
              <a:rPr lang="es-AR" b="1" dirty="0"/>
              <a:t>granulomatoso, inflamatorio y supurativo, de </a:t>
            </a:r>
            <a:r>
              <a:rPr lang="es-AR" b="1" dirty="0" smtClean="0"/>
              <a:t>naturaleza bacteriana </a:t>
            </a:r>
            <a:r>
              <a:rPr lang="es-AR" b="1" dirty="0"/>
              <a:t>o </a:t>
            </a:r>
            <a:r>
              <a:rPr lang="es-AR" b="1" dirty="0" err="1"/>
              <a:t>micotica</a:t>
            </a:r>
            <a:r>
              <a:rPr lang="es-AR" b="1" dirty="0"/>
              <a:t> y de evolución crónica, que se manifiesta como </a:t>
            </a:r>
            <a:r>
              <a:rPr lang="es-AR" b="1" dirty="0" smtClean="0"/>
              <a:t>un síndrome </a:t>
            </a:r>
            <a:r>
              <a:rPr lang="es-AR" b="1" dirty="0"/>
              <a:t>clínico, con la triada siguiente :</a:t>
            </a:r>
          </a:p>
          <a:p>
            <a:r>
              <a:rPr lang="es-AR" b="1" dirty="0" smtClean="0"/>
              <a:t>Tumoración </a:t>
            </a:r>
            <a:r>
              <a:rPr lang="es-AR" b="1" dirty="0"/>
              <a:t>de la zona afectada</a:t>
            </a:r>
          </a:p>
          <a:p>
            <a:r>
              <a:rPr lang="es-AR" b="1" dirty="0" smtClean="0"/>
              <a:t>Nódulos </a:t>
            </a:r>
            <a:r>
              <a:rPr lang="es-AR" b="1" dirty="0"/>
              <a:t>que se fistulizan</a:t>
            </a:r>
          </a:p>
          <a:p>
            <a:r>
              <a:rPr lang="es-AR" b="1" dirty="0"/>
              <a:t>La presencia de “granos”</a:t>
            </a:r>
          </a:p>
        </p:txBody>
      </p:sp>
    </p:spTree>
    <p:extLst>
      <p:ext uri="{BB962C8B-B14F-4D97-AF65-F5344CB8AC3E}">
        <p14:creationId xmlns:p14="http://schemas.microsoft.com/office/powerpoint/2010/main" val="279052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Generalidades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ts val="2000"/>
              </a:spcBef>
            </a:pPr>
            <a:r>
              <a:rPr lang="es-ES" sz="2400" b="1" dirty="0"/>
              <a:t>Comprometen la piel, los tejidos celulares subcutáneo, tendones, articulaciones y huesos.</a:t>
            </a:r>
          </a:p>
          <a:p>
            <a:pPr>
              <a:lnSpc>
                <a:spcPct val="80000"/>
              </a:lnSpc>
              <a:spcBef>
                <a:spcPts val="2000"/>
              </a:spcBef>
            </a:pPr>
            <a:r>
              <a:rPr lang="es-ES" sz="2400" b="1" dirty="0"/>
              <a:t>La evolución es lenta, presentándose un aumento progresivo de volumen y deformación de la región de tipo tumoral.</a:t>
            </a:r>
          </a:p>
          <a:p>
            <a:pPr>
              <a:lnSpc>
                <a:spcPct val="80000"/>
              </a:lnSpc>
              <a:spcBef>
                <a:spcPts val="2000"/>
              </a:spcBef>
            </a:pPr>
            <a:r>
              <a:rPr lang="es-ES" sz="2400" b="1" dirty="0"/>
              <a:t>En los primeros meses no hay dolor y no se le concede importancia hasta que éste aparece, momento en el que el proceso ya es crónico o existe afectación ósea. </a:t>
            </a:r>
          </a:p>
          <a:p>
            <a:pPr>
              <a:lnSpc>
                <a:spcPct val="80000"/>
              </a:lnSpc>
              <a:spcBef>
                <a:spcPts val="2000"/>
              </a:spcBef>
            </a:pPr>
            <a:r>
              <a:rPr lang="es-ES" sz="2400" b="1" dirty="0"/>
              <a:t>Los </a:t>
            </a:r>
            <a:r>
              <a:rPr lang="es-ES" sz="2400" b="1" dirty="0" err="1"/>
              <a:t>micetomas</a:t>
            </a:r>
            <a:r>
              <a:rPr lang="es-ES" sz="2400" b="1" dirty="0"/>
              <a:t> avanzados y con gran destrucción de tejidos, pueden ser incapacitantes e invalidantes.</a:t>
            </a:r>
          </a:p>
          <a:p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04319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slideplayer.es/11/3205076/slides/slide_2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709" y="857250"/>
            <a:ext cx="685458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3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893" y="857250"/>
            <a:ext cx="6864512" cy="514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6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21506" name="Picture 2" descr="G:\Micetoma Streptomices\mayo  2008 01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835696" y="214348"/>
            <a:ext cx="4536503" cy="60493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22530" name="Picture 2" descr="G:\Micetoma Streptomices\mayo  2008 0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688" y="118328"/>
            <a:ext cx="4968551" cy="662551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23554" name="Picture 2" descr="G:\Micetoma Streptomices\mayo  2008 0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688" y="118328"/>
            <a:ext cx="4824535" cy="64334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0"/>
            <a:ext cx="5768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AR" dirty="0"/>
          </a:p>
        </p:txBody>
      </p:sp>
      <p:pic>
        <p:nvPicPr>
          <p:cNvPr id="17411" name="Picture 2" descr="G:\Micetoma Streptomices\mayo  2008 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18434" name="Picture 2" descr="G:\Micetoma Streptomices\mayo  2008 00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 rot="5400000">
            <a:off x="1614098" y="94907"/>
            <a:ext cx="5312439" cy="70840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19458" name="Picture 2" descr="G:\Micetoma Streptomices\mayo  2008 00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 rot="5400000">
            <a:off x="1389068" y="-184149"/>
            <a:ext cx="5690463" cy="75881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20482" name="Picture 2" descr="G:\Micetoma Streptomices\mayo  2008 01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 rot="5400000">
            <a:off x="1389068" y="-184149"/>
            <a:ext cx="5690463" cy="75881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32656"/>
            <a:ext cx="4176464" cy="4753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556792"/>
            <a:ext cx="4598223" cy="343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547664" y="5589240"/>
            <a:ext cx="619268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LESIÓN CRÓNICA EN GLÚTEO, CON VARIOS FISTULAS SUPURANTES.</a:t>
            </a:r>
          </a:p>
          <a:p>
            <a:pPr algn="ctr"/>
            <a:r>
              <a:rPr lang="es-AR" b="1" dirty="0" smtClean="0">
                <a:solidFill>
                  <a:schemeClr val="tx1"/>
                </a:solidFill>
              </a:rPr>
              <a:t>BACTERIOLOGICO: NOCARDIA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93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c\Downloads\20170320_1923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8028384" cy="451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6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c\Downloads\20170320_192326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26398" y="2154122"/>
            <a:ext cx="5364088" cy="301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64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793852" y="1159492"/>
            <a:ext cx="4401195" cy="2442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53198" y="1110198"/>
            <a:ext cx="4343817" cy="2454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14017" y="1162897"/>
            <a:ext cx="4283275" cy="240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475656" y="5085184"/>
            <a:ext cx="547260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AR" sz="2400" b="1" dirty="0">
                <a:solidFill>
                  <a:srgbClr val="292934"/>
                </a:solidFill>
              </a:rPr>
              <a:t>Evolución de 21 días de tratamiento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AR" sz="2400" b="1" dirty="0" err="1">
                <a:solidFill>
                  <a:srgbClr val="292934"/>
                </a:solidFill>
              </a:rPr>
              <a:t>Cefixima</a:t>
            </a:r>
            <a:r>
              <a:rPr lang="es-AR" sz="2400" b="1" dirty="0">
                <a:solidFill>
                  <a:srgbClr val="292934"/>
                </a:solidFill>
              </a:rPr>
              <a:t> + TMS</a:t>
            </a:r>
          </a:p>
        </p:txBody>
      </p:sp>
    </p:spTree>
    <p:extLst>
      <p:ext uri="{BB962C8B-B14F-4D97-AF65-F5344CB8AC3E}">
        <p14:creationId xmlns:p14="http://schemas.microsoft.com/office/powerpoint/2010/main" val="321398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/>
          <a:lstStyle/>
          <a:p>
            <a:r>
              <a:rPr lang="es-AR" dirty="0" smtClean="0"/>
              <a:t>SPOROTRICOSIS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0083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GENERALIDADES</a:t>
            </a:r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323528" y="1445654"/>
            <a:ext cx="82809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b="1" dirty="0">
                <a:solidFill>
                  <a:srgbClr val="333333"/>
                </a:solidFill>
                <a:latin typeface="Arial" panose="020B0604020202020204" pitchFamily="34" charset="0"/>
              </a:rPr>
              <a:t>La </a:t>
            </a:r>
            <a:r>
              <a:rPr lang="es-AR" sz="2000" b="1" dirty="0" err="1">
                <a:solidFill>
                  <a:srgbClr val="333333"/>
                </a:solidFill>
                <a:latin typeface="Arial" panose="020B0604020202020204" pitchFamily="34" charset="0"/>
              </a:rPr>
              <a:t>esporotricosis</a:t>
            </a:r>
            <a:r>
              <a:rPr lang="es-AR" sz="2000" b="1" dirty="0">
                <a:solidFill>
                  <a:srgbClr val="333333"/>
                </a:solidFill>
                <a:latin typeface="Arial" panose="020B0604020202020204" pitchFamily="34" charset="0"/>
              </a:rPr>
              <a:t> es una infección micótica de evolución subaguda o crónica, adquirida por inoculación traumática o por inhalación de conidios de alguna de las especies del complejo </a:t>
            </a:r>
            <a:r>
              <a:rPr lang="es-AR" sz="2000" b="1" i="1" dirty="0" err="1">
                <a:solidFill>
                  <a:srgbClr val="333333"/>
                </a:solidFill>
                <a:latin typeface="Arial" panose="020B0604020202020204" pitchFamily="34" charset="0"/>
              </a:rPr>
              <a:t>Sporothrix</a:t>
            </a:r>
            <a:r>
              <a:rPr lang="es-AR" sz="2000" b="1" i="1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r>
              <a:rPr lang="es-AR" sz="2000" b="1" i="1" dirty="0" err="1">
                <a:solidFill>
                  <a:srgbClr val="333333"/>
                </a:solidFill>
                <a:latin typeface="Arial" panose="020B0604020202020204" pitchFamily="34" charset="0"/>
              </a:rPr>
              <a:t>schenckii</a:t>
            </a:r>
            <a:r>
              <a:rPr lang="es-AR" sz="2000" b="1" dirty="0">
                <a:solidFill>
                  <a:srgbClr val="333333"/>
                </a:solidFill>
                <a:latin typeface="Arial" panose="020B0604020202020204" pitchFamily="34" charset="0"/>
              </a:rPr>
              <a:t>. </a:t>
            </a:r>
            <a:endParaRPr lang="es-AR" sz="2000" b="1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endParaRPr lang="es-AR" sz="2000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s-AR" sz="20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La </a:t>
            </a:r>
            <a:r>
              <a:rPr lang="es-AR" sz="2000" b="1" dirty="0">
                <a:solidFill>
                  <a:srgbClr val="333333"/>
                </a:solidFill>
                <a:latin typeface="Arial" panose="020B0604020202020204" pitchFamily="34" charset="0"/>
              </a:rPr>
              <a:t>enfermedad puede afectar a humanos y animales. Se caracteriza por la presencia de lesiones nodulares en piel y tejido subcutáneo. </a:t>
            </a:r>
            <a:r>
              <a:rPr lang="es-AR" sz="2000" b="1" dirty="0"/>
              <a:t/>
            </a:r>
            <a:br>
              <a:rPr lang="es-AR" sz="2000" b="1" dirty="0"/>
            </a:br>
            <a:endParaRPr lang="es-AR" sz="2000" b="1" dirty="0" smtClean="0"/>
          </a:p>
          <a:p>
            <a:r>
              <a:rPr lang="es-AR" sz="20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Frecuentemente </a:t>
            </a:r>
            <a:r>
              <a:rPr lang="es-AR" sz="2000" b="1" dirty="0">
                <a:solidFill>
                  <a:srgbClr val="333333"/>
                </a:solidFill>
                <a:latin typeface="Arial" panose="020B0604020202020204" pitchFamily="34" charset="0"/>
              </a:rPr>
              <a:t>sigue el trayecto de los vasos linfáticos y ocasionalmente otros órganos, huesos y articulaciones. Se localiza principalmente en cara y en extremidades torácicas y pélvicas. </a:t>
            </a:r>
            <a:endParaRPr lang="es-AR" sz="2000" b="1" dirty="0"/>
          </a:p>
        </p:txBody>
      </p:sp>
    </p:spTree>
    <p:extLst>
      <p:ext uri="{BB962C8B-B14F-4D97-AF65-F5344CB8AC3E}">
        <p14:creationId xmlns:p14="http://schemas.microsoft.com/office/powerpoint/2010/main" val="195079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600" b="1" dirty="0">
                <a:solidFill>
                  <a:srgbClr val="333333"/>
                </a:solidFill>
                <a:latin typeface="Arial" panose="020B0604020202020204" pitchFamily="34" charset="0"/>
              </a:rPr>
              <a:t>Mecanismo de </a:t>
            </a:r>
            <a:r>
              <a:rPr lang="es-AR" sz="36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Infección</a:t>
            </a:r>
            <a:r>
              <a:rPr lang="es-AR" sz="3600" dirty="0"/>
              <a:t/>
            </a:r>
            <a:br>
              <a:rPr lang="es-AR" sz="3600" dirty="0"/>
            </a:br>
            <a:endParaRPr lang="es-AR" sz="3600" dirty="0"/>
          </a:p>
        </p:txBody>
      </p:sp>
      <p:sp>
        <p:nvSpPr>
          <p:cNvPr id="3" name="Rectángulo 2"/>
          <p:cNvSpPr/>
          <p:nvPr/>
        </p:nvSpPr>
        <p:spPr>
          <a:xfrm>
            <a:off x="251520" y="1582341"/>
            <a:ext cx="8280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La </a:t>
            </a:r>
            <a:r>
              <a:rPr lang="es-AR" sz="2800" b="1" dirty="0" err="1">
                <a:solidFill>
                  <a:srgbClr val="333333"/>
                </a:solidFill>
                <a:latin typeface="Arial" panose="020B0604020202020204" pitchFamily="34" charset="0"/>
              </a:rPr>
              <a:t>esporotricosis</a:t>
            </a:r>
            <a:r>
              <a:rPr lang="es-AR" sz="2800" b="1" dirty="0">
                <a:solidFill>
                  <a:srgbClr val="333333"/>
                </a:solidFill>
                <a:latin typeface="Arial" panose="020B0604020202020204" pitchFamily="34" charset="0"/>
              </a:rPr>
              <a:t> se adquiere principalmente por inoculación traumática, a través de heridas en la piel y, con menor frecuencia, por inhalación de conidios del agente etiológico. </a:t>
            </a:r>
            <a:endParaRPr lang="es-AR" sz="2800" b="1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endParaRPr lang="es-AR" sz="2800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s-AR" sz="2800" b="1" dirty="0">
                <a:solidFill>
                  <a:srgbClr val="333333"/>
                </a:solidFill>
                <a:latin typeface="Arial" panose="020B0604020202020204" pitchFamily="34" charset="0"/>
              </a:rPr>
              <a:t>A</a:t>
            </a:r>
            <a:r>
              <a:rPr lang="es-AR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nimales </a:t>
            </a:r>
            <a:r>
              <a:rPr lang="es-AR" sz="2800" b="1" dirty="0">
                <a:solidFill>
                  <a:srgbClr val="333333"/>
                </a:solidFill>
                <a:latin typeface="Arial" panose="020B0604020202020204" pitchFamily="34" charset="0"/>
              </a:rPr>
              <a:t>relacionados con la </a:t>
            </a:r>
            <a:r>
              <a:rPr lang="es-AR" sz="2800" b="1" dirty="0" err="1">
                <a:solidFill>
                  <a:srgbClr val="333333"/>
                </a:solidFill>
                <a:latin typeface="Arial" panose="020B0604020202020204" pitchFamily="34" charset="0"/>
              </a:rPr>
              <a:t>esporotricosis</a:t>
            </a:r>
            <a:r>
              <a:rPr lang="es-AR" sz="2800" b="1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s-AR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gatos, roedores </a:t>
            </a:r>
            <a:r>
              <a:rPr lang="es-AR" sz="2800" b="1" dirty="0">
                <a:solidFill>
                  <a:srgbClr val="333333"/>
                </a:solidFill>
                <a:latin typeface="Arial" panose="020B0604020202020204" pitchFamily="34" charset="0"/>
              </a:rPr>
              <a:t>(entre ellos ratas, ratones, ardillas), y armadillos.</a:t>
            </a:r>
            <a:endParaRPr 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117595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91264" cy="1287016"/>
          </a:xfrm>
        </p:spPr>
        <p:txBody>
          <a:bodyPr/>
          <a:lstStyle/>
          <a:p>
            <a:r>
              <a:rPr lang="es-AR" sz="3600" b="1" dirty="0">
                <a:solidFill>
                  <a:srgbClr val="333333"/>
                </a:solidFill>
                <a:latin typeface="Arial" panose="020B0604020202020204" pitchFamily="34" charset="0"/>
              </a:rPr>
              <a:t>Formas Clínicas</a:t>
            </a:r>
            <a:r>
              <a:rPr lang="es-AR" b="1" dirty="0">
                <a:solidFill>
                  <a:srgbClr val="333333"/>
                </a:solidFill>
                <a:latin typeface="Arial" panose="020B0604020202020204" pitchFamily="34" charset="0"/>
              </a:rPr>
              <a:t>.</a:t>
            </a: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/>
            </a:r>
            <a:b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</a:br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251520" y="1340768"/>
            <a:ext cx="864096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Posterior </a:t>
            </a:r>
            <a:r>
              <a:rPr lang="es-AR" b="1" dirty="0">
                <a:solidFill>
                  <a:srgbClr val="333333"/>
                </a:solidFill>
                <a:latin typeface="Arial" panose="020B0604020202020204" pitchFamily="34" charset="0"/>
              </a:rPr>
              <a:t>a la inoculación existe un período de incubación el cual puede ser de algunos días o de meses. </a:t>
            </a:r>
            <a:br>
              <a:rPr lang="es-AR" b="1" dirty="0">
                <a:solidFill>
                  <a:srgbClr val="333333"/>
                </a:solidFill>
                <a:latin typeface="Arial" panose="020B0604020202020204" pitchFamily="34" charset="0"/>
              </a:rPr>
            </a:br>
            <a:endParaRPr lang="es-AR" b="1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s-AR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La </a:t>
            </a:r>
            <a:r>
              <a:rPr lang="es-AR" b="1" dirty="0" err="1">
                <a:solidFill>
                  <a:srgbClr val="333333"/>
                </a:solidFill>
                <a:latin typeface="Arial" panose="020B0604020202020204" pitchFamily="34" charset="0"/>
              </a:rPr>
              <a:t>esporotricosis</a:t>
            </a:r>
            <a:r>
              <a:rPr lang="es-AR" b="1" dirty="0">
                <a:solidFill>
                  <a:srgbClr val="333333"/>
                </a:solidFill>
                <a:latin typeface="Arial" panose="020B0604020202020204" pitchFamily="34" charset="0"/>
              </a:rPr>
              <a:t> se ha clasificado desde el punto de vista clínico en cutánea y </a:t>
            </a:r>
            <a:r>
              <a:rPr lang="es-AR" b="1" dirty="0" err="1">
                <a:solidFill>
                  <a:srgbClr val="333333"/>
                </a:solidFill>
                <a:latin typeface="Arial" panose="020B0604020202020204" pitchFamily="34" charset="0"/>
              </a:rPr>
              <a:t>extracutánea</a:t>
            </a:r>
            <a:r>
              <a:rPr lang="es-AR" b="1" dirty="0">
                <a:solidFill>
                  <a:srgbClr val="333333"/>
                </a:solidFill>
                <a:latin typeface="Arial" panose="020B0604020202020204" pitchFamily="34" charset="0"/>
              </a:rPr>
              <a:t>. </a:t>
            </a:r>
            <a:br>
              <a:rPr lang="es-AR" b="1" dirty="0">
                <a:solidFill>
                  <a:srgbClr val="333333"/>
                </a:solidFill>
                <a:latin typeface="Arial" panose="020B0604020202020204" pitchFamily="34" charset="0"/>
              </a:rPr>
            </a:br>
            <a:endParaRPr lang="es-AR" b="1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s-AR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La </a:t>
            </a:r>
            <a:r>
              <a:rPr lang="es-AR" b="1" dirty="0" err="1">
                <a:solidFill>
                  <a:srgbClr val="333333"/>
                </a:solidFill>
                <a:latin typeface="Arial" panose="020B0604020202020204" pitchFamily="34" charset="0"/>
              </a:rPr>
              <a:t>esporotricosis</a:t>
            </a:r>
            <a:r>
              <a:rPr lang="es-AR" b="1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s-AR" b="1" dirty="0">
                <a:solidFill>
                  <a:srgbClr val="FF0000"/>
                </a:solidFill>
                <a:latin typeface="Arial" panose="020B0604020202020204" pitchFamily="34" charset="0"/>
              </a:rPr>
              <a:t>cutánea primaria </a:t>
            </a:r>
            <a:r>
              <a:rPr lang="es-AR" b="1" dirty="0">
                <a:solidFill>
                  <a:srgbClr val="333333"/>
                </a:solidFill>
                <a:latin typeface="Arial" panose="020B0604020202020204" pitchFamily="34" charset="0"/>
              </a:rPr>
              <a:t>puede adquirir alguna de las siguientes formas clínicas:</a:t>
            </a:r>
          </a:p>
          <a:p>
            <a:r>
              <a:rPr lang="es-AR" b="1" dirty="0" err="1">
                <a:solidFill>
                  <a:srgbClr val="FF0000"/>
                </a:solidFill>
                <a:latin typeface="Arial" panose="020B0604020202020204" pitchFamily="34" charset="0"/>
              </a:rPr>
              <a:t>Linfangítica</a:t>
            </a:r>
            <a:r>
              <a:rPr lang="es-AR" b="1" dirty="0">
                <a:solidFill>
                  <a:srgbClr val="FF0000"/>
                </a:solidFill>
                <a:latin typeface="Arial" panose="020B0604020202020204" pitchFamily="34" charset="0"/>
              </a:rPr>
              <a:t>: </a:t>
            </a:r>
            <a:r>
              <a:rPr lang="es-AR" b="1" dirty="0">
                <a:solidFill>
                  <a:srgbClr val="333333"/>
                </a:solidFill>
                <a:latin typeface="Arial" panose="020B0604020202020204" pitchFamily="34" charset="0"/>
              </a:rPr>
              <a:t>representa el 70% de todas las formas clínicas. Se manifiesta por una lesión que se inicia como una pápula en el sitio de inoculación (chancro de inoculación); después se transforma en un nódulo o goma, el cual se ulcera y presenta tendencia a la cicatrización; con el tiempo aparecen nuevas lesiones ascendentes que siguen el trayecto de los vasos </a:t>
            </a:r>
            <a:r>
              <a:rPr lang="es-AR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linfáticos</a:t>
            </a:r>
          </a:p>
          <a:p>
            <a:r>
              <a:rPr lang="es-AR" b="1" dirty="0">
                <a:solidFill>
                  <a:srgbClr val="FF0000"/>
                </a:solidFill>
              </a:rPr>
              <a:t>Fija o localizada</a:t>
            </a:r>
            <a:r>
              <a:rPr lang="es-AR" b="1" dirty="0"/>
              <a:t>: Se presenta una lesión única en el sitio de inoculación, cuyo aspecto puede adoptar la forma de placa, de ulcera, verrugosa, ulcero-verrugosa o </a:t>
            </a:r>
            <a:r>
              <a:rPr lang="es-AR" b="1" dirty="0" err="1"/>
              <a:t>acneiforme</a:t>
            </a:r>
            <a:r>
              <a:rPr lang="es-AR" b="1" dirty="0"/>
              <a:t>. En esta forma clínica la lesión crece en extensión pero no se disemina a otras partes de la piel.</a:t>
            </a:r>
            <a:endParaRPr lang="es-AR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85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" y="1772816"/>
            <a:ext cx="8979206" cy="283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Formas </a:t>
            </a:r>
            <a:r>
              <a:rPr lang="es-AR" dirty="0" err="1" smtClean="0"/>
              <a:t>extracutáneas</a:t>
            </a:r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359024" y="1340768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Las formas de </a:t>
            </a:r>
            <a:r>
              <a:rPr lang="es-AR" dirty="0" err="1">
                <a:solidFill>
                  <a:srgbClr val="333333"/>
                </a:solidFill>
                <a:latin typeface="Arial" panose="020B0604020202020204" pitchFamily="34" charset="0"/>
              </a:rPr>
              <a:t>esporotricosis</a:t>
            </a: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s-AR" dirty="0" err="1">
                <a:solidFill>
                  <a:srgbClr val="333333"/>
                </a:solidFill>
                <a:latin typeface="Arial" panose="020B0604020202020204" pitchFamily="34" charset="0"/>
              </a:rPr>
              <a:t>extracutáneas</a:t>
            </a: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 se relacionan con factores de inmunosupresión y puede afectar a muchos tejidos; con frecuencia se presenta fiebre, mal estado general y pérdida de peso:</a:t>
            </a:r>
          </a:p>
          <a:p>
            <a:endParaRPr lang="es-AR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s-AR" dirty="0" smtClean="0">
                <a:solidFill>
                  <a:srgbClr val="FF0000"/>
                </a:solidFill>
                <a:latin typeface="Arial" panose="020B0604020202020204" pitchFamily="34" charset="0"/>
              </a:rPr>
              <a:t>Pulmonar </a:t>
            </a:r>
            <a:r>
              <a:rPr lang="es-AR" dirty="0">
                <a:solidFill>
                  <a:srgbClr val="FF0000"/>
                </a:solidFill>
                <a:latin typeface="Arial" panose="020B0604020202020204" pitchFamily="34" charset="0"/>
              </a:rPr>
              <a:t>primaria</a:t>
            </a: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: es un cuadro clínico muy poco frecuente. Se adquiere por la inhalación de conidios del agente etiológico y la sintomatología es muy similar a la de una tuberculosis, causando en ocasiones lesiones </a:t>
            </a:r>
            <a:r>
              <a:rPr lang="es-AR" dirty="0" err="1">
                <a:solidFill>
                  <a:srgbClr val="333333"/>
                </a:solidFill>
                <a:latin typeface="Arial" panose="020B0604020202020204" pitchFamily="34" charset="0"/>
              </a:rPr>
              <a:t>cavitarias</a:t>
            </a: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, que se inician como bronquitis o neumonitis, acompañadas de fiebre y malestar general.</a:t>
            </a:r>
          </a:p>
          <a:p>
            <a:endParaRPr lang="es-AR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s-AR" dirty="0" smtClean="0">
                <a:solidFill>
                  <a:srgbClr val="FF0000"/>
                </a:solidFill>
                <a:latin typeface="Arial" panose="020B0604020202020204" pitchFamily="34" charset="0"/>
              </a:rPr>
              <a:t>Ósea</a:t>
            </a: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: se desarrollan lesiones </a:t>
            </a:r>
            <a:r>
              <a:rPr lang="es-AR" dirty="0" err="1">
                <a:solidFill>
                  <a:srgbClr val="333333"/>
                </a:solidFill>
                <a:latin typeface="Arial" panose="020B0604020202020204" pitchFamily="34" charset="0"/>
              </a:rPr>
              <a:t>osteolíticas</a:t>
            </a: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 en uno o varios huesos, que afectan principalmente a la tibia, carpo, metatarso, radio y fémur. Casi siempre se desarrolla a partir de una </a:t>
            </a:r>
            <a:r>
              <a:rPr lang="es-AR" dirty="0" err="1">
                <a:solidFill>
                  <a:srgbClr val="333333"/>
                </a:solidFill>
                <a:latin typeface="Arial" panose="020B0604020202020204" pitchFamily="34" charset="0"/>
              </a:rPr>
              <a:t>esporotricosis</a:t>
            </a: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 pulmonar primaria.</a:t>
            </a:r>
          </a:p>
          <a:p>
            <a:endParaRPr lang="es-AR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s-AR" dirty="0" smtClean="0">
                <a:solidFill>
                  <a:srgbClr val="FF0000"/>
                </a:solidFill>
                <a:latin typeface="Arial" panose="020B0604020202020204" pitchFamily="34" charset="0"/>
              </a:rPr>
              <a:t>Artritis</a:t>
            </a: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: es relativamente frecuente. Se presenta inflamación, dolor, incapacidad de movimiento y destrucción de la articulación con sinovitis. Las articulaciones más afectadas con las </a:t>
            </a:r>
            <a:r>
              <a:rPr lang="es-AR" dirty="0" err="1">
                <a:solidFill>
                  <a:srgbClr val="333333"/>
                </a:solidFill>
                <a:latin typeface="Arial" panose="020B0604020202020204" pitchFamily="34" charset="0"/>
              </a:rPr>
              <a:t>metacárpicas</a:t>
            </a:r>
            <a:r>
              <a:rPr lang="es-AR" dirty="0">
                <a:solidFill>
                  <a:srgbClr val="333333"/>
                </a:solidFill>
                <a:latin typeface="Arial" panose="020B0604020202020204" pitchFamily="34" charset="0"/>
              </a:rPr>
              <a:t> y las falángicas.</a:t>
            </a:r>
            <a:endParaRPr lang="es-AR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01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2400" b="1" dirty="0" smtClean="0"/>
              <a:t>Diagnóstico: Examen directo, Cultivo, Serologías, Histopatología</a:t>
            </a:r>
            <a:endParaRPr lang="es-AR" sz="24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556792"/>
            <a:ext cx="3686175" cy="320992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1556792"/>
            <a:ext cx="4672395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2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Caso Clínico 1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Mujer de 67 años, reside en capital federal.</a:t>
            </a:r>
          </a:p>
          <a:p>
            <a:r>
              <a:rPr lang="es-AR" dirty="0"/>
              <a:t>Lesión pustulosa que progresa a nódulo en antebrazo.</a:t>
            </a:r>
          </a:p>
          <a:p>
            <a:r>
              <a:rPr lang="es-AR" dirty="0"/>
              <a:t>Recibe tratamiento antibiótico.</a:t>
            </a:r>
          </a:p>
          <a:p>
            <a:r>
              <a:rPr lang="es-AR" dirty="0"/>
              <a:t>Ulceración y aparición de nuevos nódulos en trayecto linfático.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9574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086" y="476672"/>
            <a:ext cx="7282330" cy="607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6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Caso Clínico 2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Varón de 15 años, reside en Merlo (Bs. As.)</a:t>
            </a:r>
          </a:p>
          <a:p>
            <a:r>
              <a:rPr lang="es-AR" dirty="0" smtClean="0"/>
              <a:t>Lesiones nodulares en ambas manos.</a:t>
            </a:r>
          </a:p>
          <a:p>
            <a:r>
              <a:rPr lang="es-AR" dirty="0"/>
              <a:t>Recibe tratamiento antibiótico.</a:t>
            </a:r>
          </a:p>
          <a:p>
            <a:r>
              <a:rPr lang="es-AR" dirty="0"/>
              <a:t>Ulceración y aparición de nuevos nódulos en trayecto linfático.</a:t>
            </a:r>
          </a:p>
          <a:p>
            <a:endParaRPr lang="es-AR" dirty="0" smtClean="0"/>
          </a:p>
          <a:p>
            <a:pPr marL="0" indent="0">
              <a:buNone/>
            </a:pPr>
            <a:endParaRPr lang="es-AR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711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7225" y="257175"/>
            <a:ext cx="7380890" cy="598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0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AR" sz="3200" dirty="0" smtClean="0"/>
              <a:t>Ambos pacientes, antecedentes de contacto con gatos que presentaban lesiones cutáneas.</a:t>
            </a:r>
            <a:endParaRPr lang="es-AR" sz="32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44824"/>
            <a:ext cx="3657600" cy="3400425"/>
          </a:xfrm>
          <a:prstGeom prst="rect">
            <a:avLst/>
          </a:prstGeom>
        </p:spPr>
      </p:pic>
      <p:pic>
        <p:nvPicPr>
          <p:cNvPr id="1026" name="Picture 2" descr="Burmé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44824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11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Caso Clínico 3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Esposo de la Sra. Del caso clínico 1, de 67 años, que presentaba lesiones nodulares en cara anterior de muslo. </a:t>
            </a: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7" y="3356992"/>
            <a:ext cx="3957773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4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TRATAMIENTO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>
                <a:solidFill>
                  <a:srgbClr val="0070C0"/>
                </a:solidFill>
              </a:rPr>
              <a:t>Tratamiento de elección:</a:t>
            </a:r>
          </a:p>
          <a:p>
            <a:pPr marL="0" indent="0">
              <a:buNone/>
            </a:pPr>
            <a:r>
              <a:rPr lang="es-AR" dirty="0" smtClean="0"/>
              <a:t>Itraconazol: 200 mgr/día, hasta la resolución de las lesiones.</a:t>
            </a:r>
          </a:p>
          <a:p>
            <a:r>
              <a:rPr lang="es-AR" dirty="0" smtClean="0">
                <a:solidFill>
                  <a:srgbClr val="0070C0"/>
                </a:solidFill>
              </a:rPr>
              <a:t>Tratamiento alternativo:</a:t>
            </a:r>
          </a:p>
          <a:p>
            <a:pPr marL="0" indent="0">
              <a:buNone/>
            </a:pPr>
            <a:r>
              <a:rPr lang="es-AR" dirty="0" smtClean="0"/>
              <a:t>Itraconazol 200mgr dos vece por día</a:t>
            </a:r>
          </a:p>
          <a:p>
            <a:pPr marL="0" indent="0">
              <a:buNone/>
            </a:pPr>
            <a:r>
              <a:rPr lang="es-AR" dirty="0" smtClean="0"/>
              <a:t>Solución saturada de yoduro de Potasio, empezar con 5 gotas cada 8hs e ir aumentando hasta 40 gotas, tres veces por día.</a:t>
            </a:r>
          </a:p>
          <a:p>
            <a:pPr marL="0" indent="0">
              <a:buNone/>
            </a:pPr>
            <a:endParaRPr lang="es-AR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0293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9512" y="1274891"/>
            <a:ext cx="2808312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Caso clínico 1</a:t>
            </a:r>
          </a:p>
          <a:p>
            <a:pPr algn="ctr"/>
            <a:r>
              <a:rPr lang="es-AR" dirty="0" err="1" smtClean="0"/>
              <a:t>Inmunocompetente</a:t>
            </a:r>
            <a:endParaRPr lang="es-AR" dirty="0" smtClean="0"/>
          </a:p>
          <a:p>
            <a:pPr algn="ctr"/>
            <a:r>
              <a:rPr lang="es-AR" dirty="0" smtClean="0"/>
              <a:t>Sin alteraciones de laboratorio</a:t>
            </a:r>
          </a:p>
          <a:p>
            <a:pPr algn="ctr"/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3203848" y="1274891"/>
            <a:ext cx="2808312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Caso clínico 2</a:t>
            </a:r>
          </a:p>
          <a:p>
            <a:pPr algn="ctr"/>
            <a:r>
              <a:rPr lang="es-AR" dirty="0" err="1" smtClean="0"/>
              <a:t>Inmunocompetente</a:t>
            </a:r>
            <a:endParaRPr lang="es-AR" dirty="0" smtClean="0"/>
          </a:p>
          <a:p>
            <a:pPr algn="ctr"/>
            <a:r>
              <a:rPr lang="es-AR" dirty="0" smtClean="0"/>
              <a:t>Alteración del </a:t>
            </a:r>
            <a:r>
              <a:rPr lang="es-AR" dirty="0" err="1" smtClean="0"/>
              <a:t>hepatograma</a:t>
            </a:r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6228184" y="1241886"/>
            <a:ext cx="2808312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Caso clínico 3</a:t>
            </a:r>
          </a:p>
          <a:p>
            <a:pPr algn="ctr"/>
            <a:r>
              <a:rPr lang="es-AR" dirty="0" smtClean="0"/>
              <a:t>Diabético</a:t>
            </a:r>
          </a:p>
          <a:p>
            <a:pPr algn="ctr"/>
            <a:r>
              <a:rPr lang="es-AR" dirty="0" smtClean="0"/>
              <a:t>Sin alteración del </a:t>
            </a:r>
            <a:r>
              <a:rPr lang="es-AR" dirty="0" err="1" smtClean="0"/>
              <a:t>hepatograma</a:t>
            </a: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80" y="2852936"/>
            <a:ext cx="2314575" cy="18002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2837842"/>
            <a:ext cx="2326210" cy="188730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2802607"/>
            <a:ext cx="2238375" cy="1809750"/>
          </a:xfrm>
          <a:prstGeom prst="rect">
            <a:avLst/>
          </a:prstGeom>
        </p:spPr>
      </p:pic>
      <p:cxnSp>
        <p:nvCxnSpPr>
          <p:cNvPr id="9" name="Conector recto de flecha 8"/>
          <p:cNvCxnSpPr/>
          <p:nvPr/>
        </p:nvCxnSpPr>
        <p:spPr>
          <a:xfrm>
            <a:off x="1583667" y="4869160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>
            <a:off x="4510969" y="4869160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7563395" y="4869160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/>
          <p:cNvSpPr/>
          <p:nvPr/>
        </p:nvSpPr>
        <p:spPr>
          <a:xfrm>
            <a:off x="426380" y="5661248"/>
            <a:ext cx="241742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Itraconazol + Termoterapia</a:t>
            </a:r>
            <a:endParaRPr lang="es-AR" dirty="0"/>
          </a:p>
        </p:txBody>
      </p:sp>
      <p:sp>
        <p:nvSpPr>
          <p:cNvPr id="13" name="Rectángulo 12"/>
          <p:cNvSpPr/>
          <p:nvPr/>
        </p:nvSpPr>
        <p:spPr>
          <a:xfrm>
            <a:off x="3347864" y="5589240"/>
            <a:ext cx="241742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Yoduro de Potasio</a:t>
            </a:r>
            <a:endParaRPr lang="es-AR" dirty="0"/>
          </a:p>
        </p:txBody>
      </p:sp>
      <p:sp>
        <p:nvSpPr>
          <p:cNvPr id="14" name="Rectángulo 13"/>
          <p:cNvSpPr/>
          <p:nvPr/>
        </p:nvSpPr>
        <p:spPr>
          <a:xfrm>
            <a:off x="6354681" y="5589240"/>
            <a:ext cx="241742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Itraconazol </a:t>
            </a:r>
            <a:endParaRPr lang="es-AR" dirty="0"/>
          </a:p>
        </p:txBody>
      </p:sp>
      <p:sp>
        <p:nvSpPr>
          <p:cNvPr id="15" name="Rectángulo 14"/>
          <p:cNvSpPr/>
          <p:nvPr/>
        </p:nvSpPr>
        <p:spPr>
          <a:xfrm>
            <a:off x="3203848" y="260648"/>
            <a:ext cx="3456384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TRATAMIENTO</a:t>
            </a:r>
            <a:endParaRPr lang="es-A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88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r>
              <a:rPr lang="es-AR" dirty="0" smtClean="0"/>
              <a:t>CROMOMICOSIS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0281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300" b="1" dirty="0"/>
              <a:t>CROMOMICOSIS O CROMOBLASTOMICOSIS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100" b="1" dirty="0"/>
              <a:t>MICOSIS SUBCUTANEO O DE IMPLANTACION DE CURSO CRONICO</a:t>
            </a:r>
          </a:p>
          <a:p>
            <a:r>
              <a:rPr lang="es-AR" sz="2100" b="1" dirty="0"/>
              <a:t>ES CAUSADA POR UN GRUPO DE HONGOS MELANIZADOS O DEMATIACEOS (NEGROS)</a:t>
            </a:r>
          </a:p>
          <a:p>
            <a:r>
              <a:rPr lang="es-AR" sz="2100" b="1" dirty="0"/>
              <a:t>VIVEN EN EL SUELO, EN VEGETALES, PULPA DE LA MADERA</a:t>
            </a:r>
          </a:p>
          <a:p>
            <a:r>
              <a:rPr lang="es-AR" sz="2100" b="1" dirty="0"/>
              <a:t>HABITAN EN CLIMAS HUMEDOS Y CALIDOS ( 25 – 30°c)</a:t>
            </a:r>
          </a:p>
          <a:p>
            <a:r>
              <a:rPr lang="es-AR" sz="2100" b="1" dirty="0"/>
              <a:t>PRINCIPALES AGENTES :</a:t>
            </a:r>
          </a:p>
          <a:p>
            <a:pPr marL="0" indent="0">
              <a:buNone/>
            </a:pPr>
            <a:r>
              <a:rPr lang="es-AR" sz="2100" b="1" dirty="0"/>
              <a:t>    - FONSECAEA PEDROSOI </a:t>
            </a:r>
          </a:p>
          <a:p>
            <a:pPr marL="0" indent="0">
              <a:buNone/>
            </a:pPr>
            <a:r>
              <a:rPr lang="es-AR" sz="2100" b="1" dirty="0"/>
              <a:t>    - CLADOPHIALOPHORA CARRIONII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0131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300" b="1" dirty="0"/>
              <a:t>ASPECTOS CLINICOS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100" b="1" dirty="0"/>
              <a:t>ANTECEDENTES DE TRAUMATISMOS</a:t>
            </a:r>
          </a:p>
          <a:p>
            <a:r>
              <a:rPr lang="es-AR" sz="2100" b="1" dirty="0"/>
              <a:t>LESION INICIAL APARECE VARIOS MESES DESPUES</a:t>
            </a:r>
          </a:p>
          <a:p>
            <a:r>
              <a:rPr lang="es-AR" sz="2100" b="1" dirty="0"/>
              <a:t>PRIMERO PAPULAS, LUEGO PLACAS ERITEMATO-ESCAMOSAS</a:t>
            </a:r>
          </a:p>
          <a:p>
            <a:r>
              <a:rPr lang="es-AR" sz="2100" b="1" dirty="0"/>
              <a:t>CRECEN LENTAMENTE , SE MANIFIESTAN COMO EXTENSAS PLACAS VERRUGOSAS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4964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2716" y="1159412"/>
            <a:ext cx="7598569" cy="1092200"/>
          </a:xfrm>
        </p:spPr>
        <p:txBody>
          <a:bodyPr/>
          <a:lstStyle/>
          <a:p>
            <a:r>
              <a:rPr lang="es-AR" dirty="0" smtClean="0"/>
              <a:t>EXAMEN DIRECTO: CEL MURIFORMES O FUMAGOIDES</a:t>
            </a:r>
            <a:endParaRPr lang="es-AR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838" y="2969104"/>
            <a:ext cx="3078162" cy="3031646"/>
          </a:xfr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69104"/>
            <a:ext cx="2462025" cy="303164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943" y="2969104"/>
            <a:ext cx="3307977" cy="303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20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7926" y="1011805"/>
            <a:ext cx="7598569" cy="1092200"/>
          </a:xfrm>
        </p:spPr>
        <p:txBody>
          <a:bodyPr>
            <a:normAutofit/>
          </a:bodyPr>
          <a:lstStyle/>
          <a:p>
            <a:pPr algn="l"/>
            <a:r>
              <a:rPr lang="es-AR" sz="3300" b="1" dirty="0"/>
              <a:t>CULTIVOS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04865" y="857250"/>
            <a:ext cx="3839135" cy="256848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01506"/>
            <a:ext cx="4057649" cy="38992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4865" y="3429000"/>
            <a:ext cx="3839135" cy="257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5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2716" y="1112745"/>
            <a:ext cx="7598569" cy="1092200"/>
          </a:xfrm>
        </p:spPr>
        <p:txBody>
          <a:bodyPr/>
          <a:lstStyle/>
          <a:p>
            <a:pPr algn="ctr"/>
            <a:r>
              <a:rPr lang="es-AR" dirty="0" smtClean="0"/>
              <a:t>ASPECTOS CLINICOS DE LAS LESIONES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286" y="2607844"/>
            <a:ext cx="3719714" cy="3392906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359" y="2607844"/>
            <a:ext cx="2130014" cy="339290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07844"/>
            <a:ext cx="3085721" cy="339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40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0"/>
            <a:ext cx="7000213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5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laridad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laridad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laridad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86_TF02787947.potx" id="{47904E6C-F941-4E76-BCE5-98990F587331}" vid="{E19800A4-2B41-4D60-89B5-7A2C3CED113C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881</Words>
  <Application>Microsoft Office PowerPoint</Application>
  <PresentationFormat>Presentación en pantalla (4:3)</PresentationFormat>
  <Paragraphs>141</Paragraphs>
  <Slides>49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49</vt:i4>
      </vt:variant>
    </vt:vector>
  </HeadingPairs>
  <TitlesOfParts>
    <vt:vector size="57" baseType="lpstr">
      <vt:lpstr>Arial</vt:lpstr>
      <vt:lpstr>Calibri</vt:lpstr>
      <vt:lpstr>Euphemia</vt:lpstr>
      <vt:lpstr>Tema de Office</vt:lpstr>
      <vt:lpstr>Claridad</vt:lpstr>
      <vt:lpstr>1_Claridad</vt:lpstr>
      <vt:lpstr>2_Claridad</vt:lpstr>
      <vt:lpstr>Matemáticas 16 X 9</vt:lpstr>
      <vt:lpstr>Micosis subcutáneas invasivas</vt:lpstr>
      <vt:lpstr>Clasificación Inicial</vt:lpstr>
      <vt:lpstr>MICOSIS LOCALMENTE INVASORAS</vt:lpstr>
      <vt:lpstr>MICETOMAS</vt:lpstr>
      <vt:lpstr>Concepto</vt:lpstr>
      <vt:lpstr>Etiología</vt:lpstr>
      <vt:lpstr>Etiología </vt:lpstr>
      <vt:lpstr>Etiología</vt:lpstr>
      <vt:lpstr>AGENTES ACTINOMICOTICOS MAS FRECUENTES</vt:lpstr>
      <vt:lpstr>AGENTES MADUROMICOTICOS MAS FRECUENTES</vt:lpstr>
      <vt:lpstr> Micetomas</vt:lpstr>
      <vt:lpstr>Características Generales</vt:lpstr>
      <vt:lpstr>Generalidades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SPOROTRICOSIS</vt:lpstr>
      <vt:lpstr>GENERALIDADES</vt:lpstr>
      <vt:lpstr>Mecanismo de Infección </vt:lpstr>
      <vt:lpstr>Formas Clínicas. </vt:lpstr>
      <vt:lpstr>Presentación de PowerPoint</vt:lpstr>
      <vt:lpstr>Formas extracutáneas</vt:lpstr>
      <vt:lpstr>Diagnóstico: Examen directo, Cultivo, Serologías, Histopatología</vt:lpstr>
      <vt:lpstr>Caso Clínico 1</vt:lpstr>
      <vt:lpstr>Presentación de PowerPoint</vt:lpstr>
      <vt:lpstr>Caso Clínico 2</vt:lpstr>
      <vt:lpstr>Presentación de PowerPoint</vt:lpstr>
      <vt:lpstr>Ambos pacientes, antecedentes de contacto con gatos que presentaban lesiones cutáneas.</vt:lpstr>
      <vt:lpstr>Caso Clínico 3</vt:lpstr>
      <vt:lpstr>TRATAMIENTO</vt:lpstr>
      <vt:lpstr>Presentación de PowerPoint</vt:lpstr>
      <vt:lpstr>CROMOMICOSIS</vt:lpstr>
      <vt:lpstr>CROMOMICOSIS O CROMOBLASTOMICOSIS</vt:lpstr>
      <vt:lpstr>ASPECTOS CLINICOS</vt:lpstr>
      <vt:lpstr>EXAMEN DIRECTO: CEL MURIFORMES O FUMAGOIDES</vt:lpstr>
      <vt:lpstr>CULTIVOS</vt:lpstr>
      <vt:lpstr>ASPECTOS CLINICOS DE LAS LESIONES</vt:lpstr>
      <vt:lpstr>Presentación de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Windows User</dc:creator>
  <cp:lastModifiedBy>Full name</cp:lastModifiedBy>
  <cp:revision>39</cp:revision>
  <dcterms:created xsi:type="dcterms:W3CDTF">2011-03-17T14:29:13Z</dcterms:created>
  <dcterms:modified xsi:type="dcterms:W3CDTF">2019-04-30T21:41:43Z</dcterms:modified>
</cp:coreProperties>
</file>