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334" r:id="rId3"/>
    <p:sldId id="326" r:id="rId4"/>
    <p:sldId id="276" r:id="rId5"/>
    <p:sldId id="277" r:id="rId6"/>
    <p:sldId id="279" r:id="rId7"/>
    <p:sldId id="280" r:id="rId8"/>
    <p:sldId id="281" r:id="rId9"/>
    <p:sldId id="282" r:id="rId10"/>
    <p:sldId id="284" r:id="rId11"/>
    <p:sldId id="283" r:id="rId12"/>
    <p:sldId id="285" r:id="rId13"/>
    <p:sldId id="287" r:id="rId14"/>
    <p:sldId id="289" r:id="rId15"/>
    <p:sldId id="291" r:id="rId16"/>
    <p:sldId id="293" r:id="rId17"/>
    <p:sldId id="296" r:id="rId18"/>
    <p:sldId id="300" r:id="rId19"/>
    <p:sldId id="297" r:id="rId20"/>
    <p:sldId id="301" r:id="rId21"/>
    <p:sldId id="320" r:id="rId22"/>
    <p:sldId id="313" r:id="rId23"/>
    <p:sldId id="315" r:id="rId24"/>
    <p:sldId id="314" r:id="rId25"/>
    <p:sldId id="321" r:id="rId26"/>
    <p:sldId id="322" r:id="rId27"/>
    <p:sldId id="317" r:id="rId28"/>
    <p:sldId id="318" r:id="rId29"/>
    <p:sldId id="319" r:id="rId30"/>
    <p:sldId id="308" r:id="rId31"/>
    <p:sldId id="309" r:id="rId32"/>
    <p:sldId id="328" r:id="rId33"/>
    <p:sldId id="330" r:id="rId34"/>
    <p:sldId id="332" r:id="rId35"/>
    <p:sldId id="323" r:id="rId36"/>
    <p:sldId id="312" r:id="rId37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10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7C700-6DEB-4AC0-A57D-B849ECB5DD5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7C7B320-4605-43EE-99C6-190804AE819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C0FB3F-94B7-4607-AF7E-3F106F58E407}" type="parTrans" cxnId="{9B5B32E6-3009-43D5-94AC-C814845981C1}">
      <dgm:prSet/>
      <dgm:spPr/>
      <dgm:t>
        <a:bodyPr/>
        <a:lstStyle/>
        <a:p>
          <a:endParaRPr lang="es-AR"/>
        </a:p>
      </dgm:t>
    </dgm:pt>
    <dgm:pt modelId="{CA0278A1-91D8-4753-9150-D17F7CD8D575}" type="sibTrans" cxnId="{9B5B32E6-3009-43D5-94AC-C814845981C1}">
      <dgm:prSet/>
      <dgm:spPr/>
      <dgm:t>
        <a:bodyPr/>
        <a:lstStyle/>
        <a:p>
          <a:endParaRPr lang="es-AR"/>
        </a:p>
      </dgm:t>
    </dgm:pt>
    <dgm:pt modelId="{3350539B-C288-4572-ABB5-6024229755C2}">
      <dgm:prSet phldrT="[Texto]" phldr="1"/>
      <dgm:spPr/>
      <dgm:t>
        <a:bodyPr/>
        <a:lstStyle/>
        <a:p>
          <a:endParaRPr lang="es-AR" sz="1100" dirty="0"/>
        </a:p>
      </dgm:t>
    </dgm:pt>
    <dgm:pt modelId="{EE4DAD24-FA79-4EA2-AE11-C824A8DC5FF3}" type="parTrans" cxnId="{C06B516C-6C26-4A43-8699-922B4E7C692F}">
      <dgm:prSet/>
      <dgm:spPr/>
      <dgm:t>
        <a:bodyPr/>
        <a:lstStyle/>
        <a:p>
          <a:endParaRPr lang="es-AR"/>
        </a:p>
      </dgm:t>
    </dgm:pt>
    <dgm:pt modelId="{2C26A104-16AB-41D7-804D-A8B231E0C965}" type="sibTrans" cxnId="{C06B516C-6C26-4A43-8699-922B4E7C692F}">
      <dgm:prSet/>
      <dgm:spPr/>
      <dgm:t>
        <a:bodyPr/>
        <a:lstStyle/>
        <a:p>
          <a:endParaRPr lang="es-AR"/>
        </a:p>
      </dgm:t>
    </dgm:pt>
    <dgm:pt modelId="{AF744098-232C-4F00-AC5B-BEE56C792190}">
      <dgm:prSet phldrT="[Texto]" phldr="1"/>
      <dgm:spPr/>
      <dgm:t>
        <a:bodyPr/>
        <a:lstStyle/>
        <a:p>
          <a:endParaRPr lang="es-AR" sz="1100"/>
        </a:p>
      </dgm:t>
    </dgm:pt>
    <dgm:pt modelId="{FEE5056E-A893-46D4-A5A3-60980543D287}" type="parTrans" cxnId="{16104E95-481A-4840-9777-F2894E5227E3}">
      <dgm:prSet/>
      <dgm:spPr/>
      <dgm:t>
        <a:bodyPr/>
        <a:lstStyle/>
        <a:p>
          <a:endParaRPr lang="es-AR"/>
        </a:p>
      </dgm:t>
    </dgm:pt>
    <dgm:pt modelId="{F9603D05-F6F8-4E07-9278-043F91D104B8}" type="sibTrans" cxnId="{16104E95-481A-4840-9777-F2894E5227E3}">
      <dgm:prSet/>
      <dgm:spPr/>
      <dgm:t>
        <a:bodyPr/>
        <a:lstStyle/>
        <a:p>
          <a:endParaRPr lang="es-AR"/>
        </a:p>
      </dgm:t>
    </dgm:pt>
    <dgm:pt modelId="{A4FF47BA-B898-4810-8842-50672548092C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endParaRPr lang="es-AR" sz="1200" dirty="0"/>
        </a:p>
      </dgm:t>
    </dgm:pt>
    <dgm:pt modelId="{794C8F80-3961-4092-9756-BA6AECA00CDC}" type="parTrans" cxnId="{B1E6CEBD-B0F1-4847-84D9-1409277F57CA}">
      <dgm:prSet/>
      <dgm:spPr/>
      <dgm:t>
        <a:bodyPr/>
        <a:lstStyle/>
        <a:p>
          <a:endParaRPr lang="es-AR"/>
        </a:p>
      </dgm:t>
    </dgm:pt>
    <dgm:pt modelId="{9C3E0EF6-B291-4760-AE31-C6E744DDEBE2}" type="sibTrans" cxnId="{B1E6CEBD-B0F1-4847-84D9-1409277F57CA}">
      <dgm:prSet/>
      <dgm:spPr/>
      <dgm:t>
        <a:bodyPr/>
        <a:lstStyle/>
        <a:p>
          <a:endParaRPr lang="es-AR"/>
        </a:p>
      </dgm:t>
    </dgm:pt>
    <dgm:pt modelId="{29D81957-9EA7-4FE8-92EF-C733542793F9}">
      <dgm:prSet phldrT="[Texto]" phldr="1"/>
      <dgm:spPr/>
      <dgm:t>
        <a:bodyPr/>
        <a:lstStyle/>
        <a:p>
          <a:endParaRPr lang="es-AR" sz="900"/>
        </a:p>
      </dgm:t>
    </dgm:pt>
    <dgm:pt modelId="{39EFDC47-BEBF-4214-9E0D-67100CB0AE0E}" type="parTrans" cxnId="{04AF3A89-A891-4747-AD53-BAF3EA50B743}">
      <dgm:prSet/>
      <dgm:spPr/>
      <dgm:t>
        <a:bodyPr/>
        <a:lstStyle/>
        <a:p>
          <a:endParaRPr lang="es-AR"/>
        </a:p>
      </dgm:t>
    </dgm:pt>
    <dgm:pt modelId="{C6E7D566-C551-49CB-8842-27D597F9E87B}" type="sibTrans" cxnId="{04AF3A89-A891-4747-AD53-BAF3EA50B743}">
      <dgm:prSet/>
      <dgm:spPr/>
      <dgm:t>
        <a:bodyPr/>
        <a:lstStyle/>
        <a:p>
          <a:endParaRPr lang="es-AR"/>
        </a:p>
      </dgm:t>
    </dgm:pt>
    <dgm:pt modelId="{54A7519C-125A-4B1D-8444-8327D166438D}">
      <dgm:prSet phldrT="[Texto]" phldr="1"/>
      <dgm:spPr/>
      <dgm:t>
        <a:bodyPr/>
        <a:lstStyle/>
        <a:p>
          <a:endParaRPr lang="es-AR" sz="900"/>
        </a:p>
      </dgm:t>
    </dgm:pt>
    <dgm:pt modelId="{77B42828-8771-4F3B-9E44-942168A801B9}" type="parTrans" cxnId="{480C5864-F8D9-4815-98AF-42A3F8C6EFE1}">
      <dgm:prSet/>
      <dgm:spPr/>
      <dgm:t>
        <a:bodyPr/>
        <a:lstStyle/>
        <a:p>
          <a:endParaRPr lang="es-AR"/>
        </a:p>
      </dgm:t>
    </dgm:pt>
    <dgm:pt modelId="{36AFE057-4619-4CD5-9652-1A5E9DB3A1C0}" type="sibTrans" cxnId="{480C5864-F8D9-4815-98AF-42A3F8C6EFE1}">
      <dgm:prSet/>
      <dgm:spPr/>
      <dgm:t>
        <a:bodyPr/>
        <a:lstStyle/>
        <a:p>
          <a:endParaRPr lang="es-AR"/>
        </a:p>
      </dgm:t>
    </dgm:pt>
    <dgm:pt modelId="{8AC29A4C-39DE-4068-9CB8-0614437A6F99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C647D4-2BF8-4A1A-B5ED-D7727F5D96FD}" type="parTrans" cxnId="{42BFA31D-0FA6-43B3-B84B-0341AE1B099A}">
      <dgm:prSet/>
      <dgm:spPr/>
      <dgm:t>
        <a:bodyPr/>
        <a:lstStyle/>
        <a:p>
          <a:endParaRPr lang="es-AR"/>
        </a:p>
      </dgm:t>
    </dgm:pt>
    <dgm:pt modelId="{DAFDB967-4A74-4E68-939F-AF17F5E33726}" type="sibTrans" cxnId="{42BFA31D-0FA6-43B3-B84B-0341AE1B099A}">
      <dgm:prSet/>
      <dgm:spPr/>
      <dgm:t>
        <a:bodyPr/>
        <a:lstStyle/>
        <a:p>
          <a:endParaRPr lang="es-AR"/>
        </a:p>
      </dgm:t>
    </dgm:pt>
    <dgm:pt modelId="{36CC4596-BE1E-49BF-8130-B55704CE7211}">
      <dgm:prSet phldrT="[Texto]" phldr="1"/>
      <dgm:spPr/>
      <dgm:t>
        <a:bodyPr/>
        <a:lstStyle/>
        <a:p>
          <a:endParaRPr lang="es-AR" sz="1400"/>
        </a:p>
      </dgm:t>
    </dgm:pt>
    <dgm:pt modelId="{E0E35249-A1A5-428D-B59F-44275373E0F7}" type="parTrans" cxnId="{C5B492E6-5630-4C32-AC2B-A86A948B4B0C}">
      <dgm:prSet/>
      <dgm:spPr/>
      <dgm:t>
        <a:bodyPr/>
        <a:lstStyle/>
        <a:p>
          <a:endParaRPr lang="es-AR"/>
        </a:p>
      </dgm:t>
    </dgm:pt>
    <dgm:pt modelId="{A10B9813-75BE-4553-8E2C-EFDAD91424F3}" type="sibTrans" cxnId="{C5B492E6-5630-4C32-AC2B-A86A948B4B0C}">
      <dgm:prSet/>
      <dgm:spPr/>
      <dgm:t>
        <a:bodyPr/>
        <a:lstStyle/>
        <a:p>
          <a:endParaRPr lang="es-AR"/>
        </a:p>
      </dgm:t>
    </dgm:pt>
    <dgm:pt modelId="{49B23F41-4D7C-4F64-B972-89B986AEF1D2}">
      <dgm:prSet phldrT="[Texto]" phldr="1"/>
      <dgm:spPr/>
      <dgm:t>
        <a:bodyPr/>
        <a:lstStyle/>
        <a:p>
          <a:endParaRPr lang="es-AR" sz="1400"/>
        </a:p>
      </dgm:t>
    </dgm:pt>
    <dgm:pt modelId="{784C688F-631E-4F67-A14C-56E58853FA6D}" type="parTrans" cxnId="{FC1F66A1-DBD3-4E8C-9982-AFE650B3B671}">
      <dgm:prSet/>
      <dgm:spPr/>
      <dgm:t>
        <a:bodyPr/>
        <a:lstStyle/>
        <a:p>
          <a:endParaRPr lang="es-AR"/>
        </a:p>
      </dgm:t>
    </dgm:pt>
    <dgm:pt modelId="{24C9DC55-8C3D-4121-8DC3-6B7BA153A989}" type="sibTrans" cxnId="{FC1F66A1-DBD3-4E8C-9982-AFE650B3B671}">
      <dgm:prSet/>
      <dgm:spPr/>
      <dgm:t>
        <a:bodyPr/>
        <a:lstStyle/>
        <a:p>
          <a:endParaRPr lang="es-AR"/>
        </a:p>
      </dgm:t>
    </dgm:pt>
    <dgm:pt modelId="{CB046C0D-9152-4524-B2E9-91A9EFEEEE42}" type="pres">
      <dgm:prSet presAssocID="{4CB7C700-6DEB-4AC0-A57D-B849ECB5DD5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7F53DCD-2F56-4C65-A2A6-10544BA5B359}" type="pres">
      <dgm:prSet presAssocID="{07C7B320-4605-43EE-99C6-190804AE8190}" presName="comp" presStyleCnt="0"/>
      <dgm:spPr/>
    </dgm:pt>
    <dgm:pt modelId="{2189A73A-8B79-4C94-B399-DE60802D5F72}" type="pres">
      <dgm:prSet presAssocID="{07C7B320-4605-43EE-99C6-190804AE8190}" presName="box" presStyleLbl="node1" presStyleIdx="0" presStyleCnt="3"/>
      <dgm:spPr/>
      <dgm:t>
        <a:bodyPr/>
        <a:lstStyle/>
        <a:p>
          <a:endParaRPr lang="es-AR"/>
        </a:p>
      </dgm:t>
    </dgm:pt>
    <dgm:pt modelId="{4F50A54B-2E5F-493D-BB58-A9DB9F2A29B1}" type="pres">
      <dgm:prSet presAssocID="{07C7B320-4605-43EE-99C6-190804AE8190}" presName="img" presStyleLbl="fgImgPlace1" presStyleIdx="0" presStyleCnt="3"/>
      <dgm:spPr/>
    </dgm:pt>
    <dgm:pt modelId="{8A7D3EA2-478F-4334-AAEF-DBB7954D26AE}" type="pres">
      <dgm:prSet presAssocID="{07C7B320-4605-43EE-99C6-190804AE819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947AE74-146C-4215-907A-C6C668710388}" type="pres">
      <dgm:prSet presAssocID="{CA0278A1-91D8-4753-9150-D17F7CD8D575}" presName="spacer" presStyleCnt="0"/>
      <dgm:spPr/>
    </dgm:pt>
    <dgm:pt modelId="{9583C754-26B9-4331-B9D2-EE6C403F2864}" type="pres">
      <dgm:prSet presAssocID="{A4FF47BA-B898-4810-8842-50672548092C}" presName="comp" presStyleCnt="0"/>
      <dgm:spPr/>
    </dgm:pt>
    <dgm:pt modelId="{B1A97344-6F6F-4796-9E01-BA33A8998EF6}" type="pres">
      <dgm:prSet presAssocID="{A4FF47BA-B898-4810-8842-50672548092C}" presName="box" presStyleLbl="node1" presStyleIdx="1" presStyleCnt="3"/>
      <dgm:spPr/>
      <dgm:t>
        <a:bodyPr/>
        <a:lstStyle/>
        <a:p>
          <a:endParaRPr lang="es-AR"/>
        </a:p>
      </dgm:t>
    </dgm:pt>
    <dgm:pt modelId="{4CDBD224-A596-4211-8ED5-840ABED87BEB}" type="pres">
      <dgm:prSet presAssocID="{A4FF47BA-B898-4810-8842-50672548092C}" presName="img" presStyleLbl="fgImgPlace1" presStyleIdx="1" presStyleCnt="3"/>
      <dgm:spPr/>
    </dgm:pt>
    <dgm:pt modelId="{A539FFB2-59C5-4BA1-9F91-A99C4CC2ADB0}" type="pres">
      <dgm:prSet presAssocID="{A4FF47BA-B898-4810-8842-50672548092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3E415EC-CEF5-4728-A4B3-610111E38A90}" type="pres">
      <dgm:prSet presAssocID="{9C3E0EF6-B291-4760-AE31-C6E744DDEBE2}" presName="spacer" presStyleCnt="0"/>
      <dgm:spPr/>
    </dgm:pt>
    <dgm:pt modelId="{A3C355A2-8B30-4B88-B11D-C9F9D352305F}" type="pres">
      <dgm:prSet presAssocID="{8AC29A4C-39DE-4068-9CB8-0614437A6F99}" presName="comp" presStyleCnt="0"/>
      <dgm:spPr/>
    </dgm:pt>
    <dgm:pt modelId="{D7F094DB-A538-4C6D-862C-67A88A8CAA95}" type="pres">
      <dgm:prSet presAssocID="{8AC29A4C-39DE-4068-9CB8-0614437A6F99}" presName="box" presStyleLbl="node1" presStyleIdx="2" presStyleCnt="3"/>
      <dgm:spPr/>
      <dgm:t>
        <a:bodyPr/>
        <a:lstStyle/>
        <a:p>
          <a:endParaRPr lang="es-AR"/>
        </a:p>
      </dgm:t>
    </dgm:pt>
    <dgm:pt modelId="{210D6A65-7E2C-479F-92F9-4F3F00368FB6}" type="pres">
      <dgm:prSet presAssocID="{8AC29A4C-39DE-4068-9CB8-0614437A6F99}" presName="img" presStyleLbl="fgImgPlace1" presStyleIdx="2" presStyleCnt="3"/>
      <dgm:spPr/>
    </dgm:pt>
    <dgm:pt modelId="{1A6099DD-F54C-4431-90EF-1CFF7A11202A}" type="pres">
      <dgm:prSet presAssocID="{8AC29A4C-39DE-4068-9CB8-0614437A6F9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A7DB8190-7DD9-4E16-8552-4E67CEE3F5AA}" type="presOf" srcId="{3350539B-C288-4572-ABB5-6024229755C2}" destId="{2189A73A-8B79-4C94-B399-DE60802D5F72}" srcOrd="0" destOrd="1" presId="urn:microsoft.com/office/officeart/2005/8/layout/vList4"/>
    <dgm:cxn modelId="{8CF21CB1-96F8-48B9-B4F7-C53B5EE6E959}" type="presOf" srcId="{36CC4596-BE1E-49BF-8130-B55704CE7211}" destId="{1A6099DD-F54C-4431-90EF-1CFF7A11202A}" srcOrd="1" destOrd="1" presId="urn:microsoft.com/office/officeart/2005/8/layout/vList4"/>
    <dgm:cxn modelId="{F16ABA35-0287-41ED-821C-23127B605889}" type="presOf" srcId="{AF744098-232C-4F00-AC5B-BEE56C792190}" destId="{2189A73A-8B79-4C94-B399-DE60802D5F72}" srcOrd="0" destOrd="2" presId="urn:microsoft.com/office/officeart/2005/8/layout/vList4"/>
    <dgm:cxn modelId="{EC7D4698-4C6B-4E16-86B2-BF1092F55CD7}" type="presOf" srcId="{AF744098-232C-4F00-AC5B-BEE56C792190}" destId="{8A7D3EA2-478F-4334-AAEF-DBB7954D26AE}" srcOrd="1" destOrd="2" presId="urn:microsoft.com/office/officeart/2005/8/layout/vList4"/>
    <dgm:cxn modelId="{9B5B32E6-3009-43D5-94AC-C814845981C1}" srcId="{4CB7C700-6DEB-4AC0-A57D-B849ECB5DD57}" destId="{07C7B320-4605-43EE-99C6-190804AE8190}" srcOrd="0" destOrd="0" parTransId="{9DC0FB3F-94B7-4607-AF7E-3F106F58E407}" sibTransId="{CA0278A1-91D8-4753-9150-D17F7CD8D575}"/>
    <dgm:cxn modelId="{B4BBD6B0-8A68-467E-A69E-E1CB900E92E9}" type="presOf" srcId="{4CB7C700-6DEB-4AC0-A57D-B849ECB5DD57}" destId="{CB046C0D-9152-4524-B2E9-91A9EFEEEE42}" srcOrd="0" destOrd="0" presId="urn:microsoft.com/office/officeart/2005/8/layout/vList4"/>
    <dgm:cxn modelId="{9C12853C-B818-4DB7-8ACC-26E7227806B3}" type="presOf" srcId="{8AC29A4C-39DE-4068-9CB8-0614437A6F99}" destId="{D7F094DB-A538-4C6D-862C-67A88A8CAA95}" srcOrd="0" destOrd="0" presId="urn:microsoft.com/office/officeart/2005/8/layout/vList4"/>
    <dgm:cxn modelId="{9108DA08-847F-413F-ABB2-BE631C919DCC}" type="presOf" srcId="{54A7519C-125A-4B1D-8444-8327D166438D}" destId="{A539FFB2-59C5-4BA1-9F91-A99C4CC2ADB0}" srcOrd="1" destOrd="2" presId="urn:microsoft.com/office/officeart/2005/8/layout/vList4"/>
    <dgm:cxn modelId="{711DCFA8-6615-40F7-9325-9BF1D8E1CA2B}" type="presOf" srcId="{A4FF47BA-B898-4810-8842-50672548092C}" destId="{A539FFB2-59C5-4BA1-9F91-A99C4CC2ADB0}" srcOrd="1" destOrd="0" presId="urn:microsoft.com/office/officeart/2005/8/layout/vList4"/>
    <dgm:cxn modelId="{8CDA57A7-CCAA-41FF-B7E3-EB17B8158277}" type="presOf" srcId="{36CC4596-BE1E-49BF-8130-B55704CE7211}" destId="{D7F094DB-A538-4C6D-862C-67A88A8CAA95}" srcOrd="0" destOrd="1" presId="urn:microsoft.com/office/officeart/2005/8/layout/vList4"/>
    <dgm:cxn modelId="{68B7D79C-F4D0-4494-9AC5-BFED3ECEFDE9}" type="presOf" srcId="{A4FF47BA-B898-4810-8842-50672548092C}" destId="{B1A97344-6F6F-4796-9E01-BA33A8998EF6}" srcOrd="0" destOrd="0" presId="urn:microsoft.com/office/officeart/2005/8/layout/vList4"/>
    <dgm:cxn modelId="{480C5864-F8D9-4815-98AF-42A3F8C6EFE1}" srcId="{A4FF47BA-B898-4810-8842-50672548092C}" destId="{54A7519C-125A-4B1D-8444-8327D166438D}" srcOrd="1" destOrd="0" parTransId="{77B42828-8771-4F3B-9E44-942168A801B9}" sibTransId="{36AFE057-4619-4CD5-9652-1A5E9DB3A1C0}"/>
    <dgm:cxn modelId="{C22E0CE2-3CC5-4FDD-B32E-7FFDE292C465}" type="presOf" srcId="{49B23F41-4D7C-4F64-B972-89B986AEF1D2}" destId="{D7F094DB-A538-4C6D-862C-67A88A8CAA95}" srcOrd="0" destOrd="2" presId="urn:microsoft.com/office/officeart/2005/8/layout/vList4"/>
    <dgm:cxn modelId="{FC1F66A1-DBD3-4E8C-9982-AFE650B3B671}" srcId="{8AC29A4C-39DE-4068-9CB8-0614437A6F99}" destId="{49B23F41-4D7C-4F64-B972-89B986AEF1D2}" srcOrd="1" destOrd="0" parTransId="{784C688F-631E-4F67-A14C-56E58853FA6D}" sibTransId="{24C9DC55-8C3D-4121-8DC3-6B7BA153A989}"/>
    <dgm:cxn modelId="{680E1D53-D4E7-41B6-8F7C-0FCB29D96FD4}" type="presOf" srcId="{07C7B320-4605-43EE-99C6-190804AE8190}" destId="{8A7D3EA2-478F-4334-AAEF-DBB7954D26AE}" srcOrd="1" destOrd="0" presId="urn:microsoft.com/office/officeart/2005/8/layout/vList4"/>
    <dgm:cxn modelId="{B1E6CEBD-B0F1-4847-84D9-1409277F57CA}" srcId="{4CB7C700-6DEB-4AC0-A57D-B849ECB5DD57}" destId="{A4FF47BA-B898-4810-8842-50672548092C}" srcOrd="1" destOrd="0" parTransId="{794C8F80-3961-4092-9756-BA6AECA00CDC}" sibTransId="{9C3E0EF6-B291-4760-AE31-C6E744DDEBE2}"/>
    <dgm:cxn modelId="{54BB74A4-6616-4562-8D35-50425D00CAF6}" type="presOf" srcId="{8AC29A4C-39DE-4068-9CB8-0614437A6F99}" destId="{1A6099DD-F54C-4431-90EF-1CFF7A11202A}" srcOrd="1" destOrd="0" presId="urn:microsoft.com/office/officeart/2005/8/layout/vList4"/>
    <dgm:cxn modelId="{EB88CCDA-793E-4908-9B99-A8F9B4A16DAF}" type="presOf" srcId="{3350539B-C288-4572-ABB5-6024229755C2}" destId="{8A7D3EA2-478F-4334-AAEF-DBB7954D26AE}" srcOrd="1" destOrd="1" presId="urn:microsoft.com/office/officeart/2005/8/layout/vList4"/>
    <dgm:cxn modelId="{C5B492E6-5630-4C32-AC2B-A86A948B4B0C}" srcId="{8AC29A4C-39DE-4068-9CB8-0614437A6F99}" destId="{36CC4596-BE1E-49BF-8130-B55704CE7211}" srcOrd="0" destOrd="0" parTransId="{E0E35249-A1A5-428D-B59F-44275373E0F7}" sibTransId="{A10B9813-75BE-4553-8E2C-EFDAD91424F3}"/>
    <dgm:cxn modelId="{04AF3A89-A891-4747-AD53-BAF3EA50B743}" srcId="{A4FF47BA-B898-4810-8842-50672548092C}" destId="{29D81957-9EA7-4FE8-92EF-C733542793F9}" srcOrd="0" destOrd="0" parTransId="{39EFDC47-BEBF-4214-9E0D-67100CB0AE0E}" sibTransId="{C6E7D566-C551-49CB-8842-27D597F9E87B}"/>
    <dgm:cxn modelId="{4CEE6E08-64CB-4DFB-BA76-E5EF12AC1186}" type="presOf" srcId="{54A7519C-125A-4B1D-8444-8327D166438D}" destId="{B1A97344-6F6F-4796-9E01-BA33A8998EF6}" srcOrd="0" destOrd="2" presId="urn:microsoft.com/office/officeart/2005/8/layout/vList4"/>
    <dgm:cxn modelId="{D0C6F943-1283-497E-828E-407DDE42A7C7}" type="presOf" srcId="{07C7B320-4605-43EE-99C6-190804AE8190}" destId="{2189A73A-8B79-4C94-B399-DE60802D5F72}" srcOrd="0" destOrd="0" presId="urn:microsoft.com/office/officeart/2005/8/layout/vList4"/>
    <dgm:cxn modelId="{648E796F-2877-443C-8F2E-847981E66513}" type="presOf" srcId="{29D81957-9EA7-4FE8-92EF-C733542793F9}" destId="{A539FFB2-59C5-4BA1-9F91-A99C4CC2ADB0}" srcOrd="1" destOrd="1" presId="urn:microsoft.com/office/officeart/2005/8/layout/vList4"/>
    <dgm:cxn modelId="{42BFA31D-0FA6-43B3-B84B-0341AE1B099A}" srcId="{4CB7C700-6DEB-4AC0-A57D-B849ECB5DD57}" destId="{8AC29A4C-39DE-4068-9CB8-0614437A6F99}" srcOrd="2" destOrd="0" parTransId="{FCC647D4-2BF8-4A1A-B5ED-D7727F5D96FD}" sibTransId="{DAFDB967-4A74-4E68-939F-AF17F5E33726}"/>
    <dgm:cxn modelId="{C06B516C-6C26-4A43-8699-922B4E7C692F}" srcId="{07C7B320-4605-43EE-99C6-190804AE8190}" destId="{3350539B-C288-4572-ABB5-6024229755C2}" srcOrd="0" destOrd="0" parTransId="{EE4DAD24-FA79-4EA2-AE11-C824A8DC5FF3}" sibTransId="{2C26A104-16AB-41D7-804D-A8B231E0C965}"/>
    <dgm:cxn modelId="{16104E95-481A-4840-9777-F2894E5227E3}" srcId="{07C7B320-4605-43EE-99C6-190804AE8190}" destId="{AF744098-232C-4F00-AC5B-BEE56C792190}" srcOrd="1" destOrd="0" parTransId="{FEE5056E-A893-46D4-A5A3-60980543D287}" sibTransId="{F9603D05-F6F8-4E07-9278-043F91D104B8}"/>
    <dgm:cxn modelId="{784A69DA-70C1-4B87-ABE7-115F84077E40}" type="presOf" srcId="{49B23F41-4D7C-4F64-B972-89B986AEF1D2}" destId="{1A6099DD-F54C-4431-90EF-1CFF7A11202A}" srcOrd="1" destOrd="2" presId="urn:microsoft.com/office/officeart/2005/8/layout/vList4"/>
    <dgm:cxn modelId="{473B9242-5212-4023-9298-9E3AC42CE2FF}" type="presOf" srcId="{29D81957-9EA7-4FE8-92EF-C733542793F9}" destId="{B1A97344-6F6F-4796-9E01-BA33A8998EF6}" srcOrd="0" destOrd="1" presId="urn:microsoft.com/office/officeart/2005/8/layout/vList4"/>
    <dgm:cxn modelId="{ED2F3FE6-FBC8-4025-B62E-1A84F3D01B8D}" type="presParOf" srcId="{CB046C0D-9152-4524-B2E9-91A9EFEEEE42}" destId="{47F53DCD-2F56-4C65-A2A6-10544BA5B359}" srcOrd="0" destOrd="0" presId="urn:microsoft.com/office/officeart/2005/8/layout/vList4"/>
    <dgm:cxn modelId="{38BA8505-DEA9-46C2-992C-EF1907B1573F}" type="presParOf" srcId="{47F53DCD-2F56-4C65-A2A6-10544BA5B359}" destId="{2189A73A-8B79-4C94-B399-DE60802D5F72}" srcOrd="0" destOrd="0" presId="urn:microsoft.com/office/officeart/2005/8/layout/vList4"/>
    <dgm:cxn modelId="{B2155D7B-D039-40DA-972A-2E960F510892}" type="presParOf" srcId="{47F53DCD-2F56-4C65-A2A6-10544BA5B359}" destId="{4F50A54B-2E5F-493D-BB58-A9DB9F2A29B1}" srcOrd="1" destOrd="0" presId="urn:microsoft.com/office/officeart/2005/8/layout/vList4"/>
    <dgm:cxn modelId="{B1199472-65BD-47C8-B194-00AC1C183171}" type="presParOf" srcId="{47F53DCD-2F56-4C65-A2A6-10544BA5B359}" destId="{8A7D3EA2-478F-4334-AAEF-DBB7954D26AE}" srcOrd="2" destOrd="0" presId="urn:microsoft.com/office/officeart/2005/8/layout/vList4"/>
    <dgm:cxn modelId="{5D3EAA71-2DDE-4510-859C-BE5971C14208}" type="presParOf" srcId="{CB046C0D-9152-4524-B2E9-91A9EFEEEE42}" destId="{9947AE74-146C-4215-907A-C6C668710388}" srcOrd="1" destOrd="0" presId="urn:microsoft.com/office/officeart/2005/8/layout/vList4"/>
    <dgm:cxn modelId="{D1EBC551-CEC8-474E-B897-9ACC37E6AB83}" type="presParOf" srcId="{CB046C0D-9152-4524-B2E9-91A9EFEEEE42}" destId="{9583C754-26B9-4331-B9D2-EE6C403F2864}" srcOrd="2" destOrd="0" presId="urn:microsoft.com/office/officeart/2005/8/layout/vList4"/>
    <dgm:cxn modelId="{9B44D25A-6A7E-4A6D-857C-FDC49385B759}" type="presParOf" srcId="{9583C754-26B9-4331-B9D2-EE6C403F2864}" destId="{B1A97344-6F6F-4796-9E01-BA33A8998EF6}" srcOrd="0" destOrd="0" presId="urn:microsoft.com/office/officeart/2005/8/layout/vList4"/>
    <dgm:cxn modelId="{366742C3-3532-410E-84B7-5150668B1152}" type="presParOf" srcId="{9583C754-26B9-4331-B9D2-EE6C403F2864}" destId="{4CDBD224-A596-4211-8ED5-840ABED87BEB}" srcOrd="1" destOrd="0" presId="urn:microsoft.com/office/officeart/2005/8/layout/vList4"/>
    <dgm:cxn modelId="{D0EB5DF5-AC57-45C3-BF79-B62F0F537187}" type="presParOf" srcId="{9583C754-26B9-4331-B9D2-EE6C403F2864}" destId="{A539FFB2-59C5-4BA1-9F91-A99C4CC2ADB0}" srcOrd="2" destOrd="0" presId="urn:microsoft.com/office/officeart/2005/8/layout/vList4"/>
    <dgm:cxn modelId="{FF68AAE7-5FDE-4923-920E-FD774A9B9F3C}" type="presParOf" srcId="{CB046C0D-9152-4524-B2E9-91A9EFEEEE42}" destId="{43E415EC-CEF5-4728-A4B3-610111E38A90}" srcOrd="3" destOrd="0" presId="urn:microsoft.com/office/officeart/2005/8/layout/vList4"/>
    <dgm:cxn modelId="{BB84C6EB-B480-412A-B352-3465CF1E21C2}" type="presParOf" srcId="{CB046C0D-9152-4524-B2E9-91A9EFEEEE42}" destId="{A3C355A2-8B30-4B88-B11D-C9F9D352305F}" srcOrd="4" destOrd="0" presId="urn:microsoft.com/office/officeart/2005/8/layout/vList4"/>
    <dgm:cxn modelId="{2CAC3062-28A9-45DC-B480-E1D6FE4327AA}" type="presParOf" srcId="{A3C355A2-8B30-4B88-B11D-C9F9D352305F}" destId="{D7F094DB-A538-4C6D-862C-67A88A8CAA95}" srcOrd="0" destOrd="0" presId="urn:microsoft.com/office/officeart/2005/8/layout/vList4"/>
    <dgm:cxn modelId="{B1946180-6356-4460-ABC4-EC96BBB931DD}" type="presParOf" srcId="{A3C355A2-8B30-4B88-B11D-C9F9D352305F}" destId="{210D6A65-7E2C-479F-92F9-4F3F00368FB6}" srcOrd="1" destOrd="0" presId="urn:microsoft.com/office/officeart/2005/8/layout/vList4"/>
    <dgm:cxn modelId="{84FA29E9-B5D0-4716-AE92-94761C4017EF}" type="presParOf" srcId="{A3C355A2-8B30-4B88-B11D-C9F9D352305F}" destId="{1A6099DD-F54C-4431-90EF-1CFF7A11202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9A73A-8B79-4C94-B399-DE60802D5F72}">
      <dsp:nvSpPr>
        <dsp:cNvPr id="0" name=""/>
        <dsp:cNvSpPr/>
      </dsp:nvSpPr>
      <dsp:spPr>
        <a:xfrm>
          <a:off x="0" y="0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/>
        </a:p>
      </dsp:txBody>
      <dsp:txXfrm>
        <a:off x="2099310" y="0"/>
        <a:ext cx="7682865" cy="1428749"/>
      </dsp:txXfrm>
    </dsp:sp>
    <dsp:sp modelId="{4F50A54B-2E5F-493D-BB58-A9DB9F2A29B1}">
      <dsp:nvSpPr>
        <dsp:cNvPr id="0" name=""/>
        <dsp:cNvSpPr/>
      </dsp:nvSpPr>
      <dsp:spPr>
        <a:xfrm>
          <a:off x="142875" y="142875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97344-6F6F-4796-9E01-BA33A8998EF6}">
      <dsp:nvSpPr>
        <dsp:cNvPr id="0" name=""/>
        <dsp:cNvSpPr/>
      </dsp:nvSpPr>
      <dsp:spPr>
        <a:xfrm>
          <a:off x="0" y="1571624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</dsp:txBody>
      <dsp:txXfrm>
        <a:off x="2099310" y="1571624"/>
        <a:ext cx="7682865" cy="1428749"/>
      </dsp:txXfrm>
    </dsp:sp>
    <dsp:sp modelId="{4CDBD224-A596-4211-8ED5-840ABED87BEB}">
      <dsp:nvSpPr>
        <dsp:cNvPr id="0" name=""/>
        <dsp:cNvSpPr/>
      </dsp:nvSpPr>
      <dsp:spPr>
        <a:xfrm>
          <a:off x="142875" y="1714499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094DB-A538-4C6D-862C-67A88A8CAA95}">
      <dsp:nvSpPr>
        <dsp:cNvPr id="0" name=""/>
        <dsp:cNvSpPr/>
      </dsp:nvSpPr>
      <dsp:spPr>
        <a:xfrm>
          <a:off x="0" y="3143249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</dsp:txBody>
      <dsp:txXfrm>
        <a:off x="2099310" y="3143249"/>
        <a:ext cx="7682865" cy="1428749"/>
      </dsp:txXfrm>
    </dsp:sp>
    <dsp:sp modelId="{210D6A65-7E2C-479F-92F9-4F3F00368FB6}">
      <dsp:nvSpPr>
        <dsp:cNvPr id="0" name=""/>
        <dsp:cNvSpPr/>
      </dsp:nvSpPr>
      <dsp:spPr>
        <a:xfrm>
          <a:off x="142875" y="3286124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30/04/2019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80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EAFD938-7208-4BA0-8718-0C56E5BAB207}" type="slidenum">
              <a:rPr lang="es-AR" sz="1200"/>
              <a:pPr eaLnBrk="1" hangingPunct="1"/>
              <a:t>12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1008353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F8B0F90-0A71-48D5-84A7-7DFCDF8037FA}" type="slidenum">
              <a:rPr lang="es-AR" sz="1200"/>
              <a:pPr eaLnBrk="1" hangingPunct="1"/>
              <a:t>13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2858387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C5827C5-1CD0-4F15-9959-373637101BAF}" type="slidenum">
              <a:rPr lang="es-AR" sz="1200"/>
              <a:pPr eaLnBrk="1" hangingPunct="1"/>
              <a:t>14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917653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FA0B02A-7470-4DFF-9817-583B38A6E87C}" type="slidenum">
              <a:rPr lang="es-AR" sz="1200"/>
              <a:pPr eaLnBrk="1" hangingPunct="1"/>
              <a:t>15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2197977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9CB5E71-B9DA-43EB-87AD-DC546400CB67}" type="slidenum">
              <a:rPr lang="es-AR" sz="1200"/>
              <a:pPr eaLnBrk="1" hangingPunct="1"/>
              <a:t>16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2095806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49189E0-16CA-4813-8A11-6A04A09BED8D}" type="slidenum">
              <a:rPr lang="es-AR" sz="1200"/>
              <a:pPr eaLnBrk="1" hangingPunct="1"/>
              <a:t>17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1695347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es.wikipedia.org/wiki/Coccidioides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09342" y="4280327"/>
            <a:ext cx="7516442" cy="1116085"/>
          </a:xfrm>
        </p:spPr>
        <p:txBody>
          <a:bodyPr rtlCol="0"/>
          <a:lstStyle/>
          <a:p>
            <a:pPr rtl="0"/>
            <a:r>
              <a:rPr lang="es-ES" dirty="0"/>
              <a:t>Subtítulo</a:t>
            </a:r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MICOSIS ENDÉMICAS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Clasificación Inicial</a:t>
            </a:r>
            <a:endParaRPr lang="es-AR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902657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2566020" y="213285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 flipV="1">
            <a:off x="2566020" y="3717032"/>
            <a:ext cx="360040" cy="35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  <p:sp>
        <p:nvSpPr>
          <p:cNvPr id="10" name="Elipse 9"/>
          <p:cNvSpPr/>
          <p:nvPr/>
        </p:nvSpPr>
        <p:spPr>
          <a:xfrm flipV="1">
            <a:off x="2566020" y="5301208"/>
            <a:ext cx="360040" cy="35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718148" y="4725144"/>
            <a:ext cx="1440160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652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2412" y="277814"/>
            <a:ext cx="8686800" cy="847725"/>
          </a:xfrm>
        </p:spPr>
        <p:txBody>
          <a:bodyPr/>
          <a:lstStyle/>
          <a:p>
            <a:r>
              <a:rPr lang="es-ES" sz="4000" b="1" u="sng" dirty="0">
                <a:solidFill>
                  <a:schemeClr val="tx1"/>
                </a:solidFill>
              </a:rPr>
              <a:t>MICOSIS  SISTÉMICAS ENDÉMICAS</a:t>
            </a:r>
          </a:p>
        </p:txBody>
      </p:sp>
      <p:pic>
        <p:nvPicPr>
          <p:cNvPr id="25609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1193" y="1125539"/>
            <a:ext cx="5329237" cy="544512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75871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324575"/>
            <a:ext cx="7577856" cy="620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1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996" y="516619"/>
            <a:ext cx="7610751" cy="582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5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314018"/>
            <a:ext cx="8136904" cy="635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3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876" y="332657"/>
            <a:ext cx="9073008" cy="627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3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8" y="476672"/>
            <a:ext cx="9599738" cy="486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93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884" y="188640"/>
            <a:ext cx="8594398" cy="553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1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59" y="260648"/>
            <a:ext cx="9481587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4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0" y="116632"/>
            <a:ext cx="9149173" cy="601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1598613" y="596748"/>
            <a:ext cx="7736159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r>
              <a:rPr lang="es-ES" sz="2400" dirty="0"/>
              <a:t>Varón de 20 años residente en Pichanal (Salta) que consulta por:</a:t>
            </a:r>
          </a:p>
          <a:p>
            <a:pPr eaLnBrk="1" hangingPunct="1"/>
            <a:endParaRPr lang="es-ES" sz="2400" dirty="0"/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s-ES" sz="2400" dirty="0"/>
              <a:t> Fiebre de mas de 1 mes de evolución.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sz="2400" dirty="0"/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s-ES" sz="2400" dirty="0"/>
              <a:t> Tos seca irritativa, sin respuesta a los antitérmicos y antibióticos.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sz="2400" dirty="0"/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s-ES" sz="2400" dirty="0"/>
              <a:t> Adenomegalias.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endParaRPr lang="es-ES" sz="2400" dirty="0"/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s-ES" sz="2400" dirty="0"/>
              <a:t>Perdida de peso de aproximadamente 10 kg. en 1 mes. 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>
          <a:xfrm>
            <a:off x="1598613" y="332656"/>
            <a:ext cx="9777624" cy="1084981"/>
          </a:xfrm>
        </p:spPr>
        <p:txBody>
          <a:bodyPr/>
          <a:lstStyle/>
          <a:p>
            <a:pPr eaLnBrk="1" hangingPunct="1">
              <a:defRPr/>
            </a:pPr>
            <a:r>
              <a:rPr lang="es-ES" b="1" dirty="0">
                <a:latin typeface="Comic Sans MS" pitchFamily="66" charset="0"/>
              </a:rPr>
              <a:t>CASO  CLINICO</a:t>
            </a:r>
          </a:p>
        </p:txBody>
      </p:sp>
    </p:spTree>
    <p:extLst>
      <p:ext uri="{BB962C8B-B14F-4D97-AF65-F5344CB8AC3E}">
        <p14:creationId xmlns:p14="http://schemas.microsoft.com/office/powerpoint/2010/main" val="330913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2878176" y="1226161"/>
            <a:ext cx="6338888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s-ES" dirty="0"/>
              <a:t>No refiere antecedentes previos.</a:t>
            </a:r>
          </a:p>
          <a:p>
            <a:pPr eaLnBrk="1" hangingPunct="1"/>
            <a:r>
              <a:rPr lang="es-ES" dirty="0"/>
              <a:t>Al examen físico presento en piel lesiones papulosas tipo </a:t>
            </a:r>
            <a:r>
              <a:rPr lang="es-ES" dirty="0" err="1"/>
              <a:t>acneiforme</a:t>
            </a:r>
            <a:r>
              <a:rPr lang="es-ES" dirty="0"/>
              <a:t> en cara, región dorsal y algunas en miembros inferiores.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979612" y="277814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E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CASO  CLINICO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07019" y="3933056"/>
            <a:ext cx="63100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s-ES" sz="2400" b="1" dirty="0">
                <a:latin typeface="Comic Sans MS" panose="030F0702030302020204" pitchFamily="66" charset="0"/>
              </a:rPr>
              <a:t>Las adenomegalias eran de </a:t>
            </a:r>
            <a:r>
              <a:rPr lang="es-ES" sz="2400" b="1" dirty="0" err="1">
                <a:latin typeface="Comic Sans MS" panose="030F0702030302020204" pitchFamily="66" charset="0"/>
              </a:rPr>
              <a:t>localizacion</a:t>
            </a:r>
            <a:r>
              <a:rPr lang="es-ES" sz="2400" b="1" dirty="0">
                <a:latin typeface="Comic Sans MS" panose="030F0702030302020204" pitchFamily="66" charset="0"/>
              </a:rPr>
              <a:t> </a:t>
            </a:r>
            <a:r>
              <a:rPr lang="es-ES" sz="2400" b="1" dirty="0" err="1">
                <a:latin typeface="Comic Sans MS" panose="030F0702030302020204" pitchFamily="66" charset="0"/>
              </a:rPr>
              <a:t>retroauricular</a:t>
            </a:r>
            <a:r>
              <a:rPr lang="es-ES" sz="2400" b="1" dirty="0">
                <a:latin typeface="Comic Sans MS" panose="030F0702030302020204" pitchFamily="66" charset="0"/>
              </a:rPr>
              <a:t>, </a:t>
            </a:r>
            <a:r>
              <a:rPr lang="es-ES" sz="2400" b="1" dirty="0" err="1">
                <a:latin typeface="Comic Sans MS" panose="030F0702030302020204" pitchFamily="66" charset="0"/>
              </a:rPr>
              <a:t>suboccipital</a:t>
            </a:r>
            <a:r>
              <a:rPr lang="es-ES" sz="2400" b="1" dirty="0">
                <a:latin typeface="Comic Sans MS" panose="030F0702030302020204" pitchFamily="66" charset="0"/>
              </a:rPr>
              <a:t>, </a:t>
            </a:r>
            <a:r>
              <a:rPr lang="es-ES" sz="2400" b="1" dirty="0" err="1">
                <a:latin typeface="Comic Sans MS" panose="030F0702030302020204" pitchFamily="66" charset="0"/>
              </a:rPr>
              <a:t>axialres</a:t>
            </a:r>
            <a:r>
              <a:rPr lang="es-ES" sz="2400" b="1" dirty="0">
                <a:latin typeface="Comic Sans MS" panose="030F0702030302020204" pitchFamily="66" charset="0"/>
              </a:rPr>
              <a:t> e inguinales </a:t>
            </a:r>
            <a:r>
              <a:rPr lang="es-ES" sz="2400" b="1" dirty="0" err="1">
                <a:latin typeface="Comic Sans MS" panose="030F0702030302020204" pitchFamily="66" charset="0"/>
              </a:rPr>
              <a:t>blandas,moviles</a:t>
            </a:r>
            <a:r>
              <a:rPr lang="es-ES" sz="2400" b="1" dirty="0">
                <a:latin typeface="Comic Sans MS" panose="030F0702030302020204" pitchFamily="66" charset="0"/>
              </a:rPr>
              <a:t> e indoloras.</a:t>
            </a:r>
          </a:p>
          <a:p>
            <a:pPr>
              <a:spcBef>
                <a:spcPct val="0"/>
              </a:spcBef>
            </a:pPr>
            <a:r>
              <a:rPr lang="es-ES" sz="2400" b="1" dirty="0" err="1">
                <a:latin typeface="Comic Sans MS" panose="030F0702030302020204" pitchFamily="66" charset="0"/>
              </a:rPr>
              <a:t>Ademas</a:t>
            </a:r>
            <a:r>
              <a:rPr lang="es-ES" sz="2400" b="1" dirty="0">
                <a:latin typeface="Comic Sans MS" panose="030F0702030302020204" pitchFamily="66" charset="0"/>
              </a:rPr>
              <a:t> </a:t>
            </a:r>
            <a:r>
              <a:rPr lang="es-ES" sz="2400" b="1" dirty="0" err="1">
                <a:latin typeface="Comic Sans MS" panose="030F0702030302020204" pitchFamily="66" charset="0"/>
              </a:rPr>
              <a:t>hepatoesplecnomegalia</a:t>
            </a:r>
            <a:r>
              <a:rPr lang="es-ES" sz="2400" b="1" dirty="0">
                <a:latin typeface="Comic Sans MS" panose="030F0702030302020204" pitchFamily="66" charset="0"/>
              </a:rPr>
              <a:t> confirmada por </a:t>
            </a:r>
            <a:r>
              <a:rPr lang="es-ES" sz="2400" b="1" dirty="0" err="1">
                <a:latin typeface="Comic Sans MS" panose="030F0702030302020204" pitchFamily="66" charset="0"/>
              </a:rPr>
              <a:t>ecografia</a:t>
            </a:r>
            <a:r>
              <a:rPr lang="es-ES" sz="2400" b="1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11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S5030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44" y="260648"/>
            <a:ext cx="4392488" cy="329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989956" y="1628800"/>
            <a:ext cx="2808288" cy="3667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s-AR" sz="1800" b="0">
              <a:latin typeface="Verdana" panose="020B0604030504040204" pitchFamily="34" charset="0"/>
            </a:endParaRPr>
          </a:p>
        </p:txBody>
      </p:sp>
      <p:pic>
        <p:nvPicPr>
          <p:cNvPr id="4" name="Picture 4" descr="S50300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356" y="260648"/>
            <a:ext cx="4403981" cy="3302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50300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355" y="3645024"/>
            <a:ext cx="4403981" cy="3302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S503000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648" y="3636915"/>
            <a:ext cx="4212879" cy="315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21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66020" y="0"/>
            <a:ext cx="9782175" cy="1239838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dirty="0">
                <a:latin typeface="Comic Sans MS" pitchFamily="66" charset="0"/>
              </a:rPr>
              <a:t>SE LLEGA AL DX…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41884" y="1412776"/>
            <a:ext cx="9782175" cy="4572000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>
                <a:latin typeface="Comic Sans MS" pitchFamily="66" charset="0"/>
              </a:rPr>
              <a:t>BX GANGLIONAR (+) PARACOCIDIOIDES BRAZILIENSIS</a:t>
            </a:r>
          </a:p>
          <a:p>
            <a:pPr eaLnBrk="1" hangingPunct="1">
              <a:defRPr/>
            </a:pPr>
            <a:r>
              <a:rPr lang="es-ES" dirty="0">
                <a:latin typeface="Comic Sans MS" pitchFamily="66" charset="0"/>
              </a:rPr>
              <a:t>INMUNODIFUSION PARA PB (+)</a:t>
            </a:r>
          </a:p>
          <a:p>
            <a:pPr eaLnBrk="1" hangingPunct="1">
              <a:defRPr/>
            </a:pPr>
            <a:r>
              <a:rPr lang="es-ES" dirty="0">
                <a:latin typeface="Comic Sans MS" pitchFamily="66" charset="0"/>
              </a:rPr>
              <a:t>BX GANGLIONAR Y MEDULA OSEA (–) PARA DESCARTAR PROCESOS ONCOHEMATOLOGICO</a:t>
            </a:r>
          </a:p>
          <a:p>
            <a:pPr eaLnBrk="1" hangingPunct="1">
              <a:defRPr/>
            </a:pPr>
            <a:r>
              <a:rPr lang="es-ES" dirty="0">
                <a:latin typeface="Comic Sans MS" pitchFamily="66" charset="0"/>
              </a:rPr>
              <a:t>CITOMETRIA DE FLUJO: AUMENTO SIGNIFICATIVO RELATIVO DE EOSINOFILOS. NO SE OBSERVAN CELULAS CON FENOTIPO PATOLOGICO.</a:t>
            </a:r>
          </a:p>
          <a:p>
            <a:pPr eaLnBrk="1" hangingPunct="1">
              <a:defRPr/>
            </a:pPr>
            <a:endParaRPr lang="es-E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64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4000" dirty="0">
                <a:latin typeface="Comic Sans MS" pitchFamily="66" charset="0"/>
              </a:rPr>
              <a:t>TRATAMIENTO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smtClean="0">
                <a:latin typeface="Comic Sans MS" pitchFamily="66" charset="0"/>
              </a:rPr>
              <a:t>ITRACONAZOL 200 MG DIARIOS VIA ORAL, CON MUY BUENA EVOLUCION CLINICA, LABORATORIO, RADIOLOGIA.</a:t>
            </a:r>
          </a:p>
        </p:txBody>
      </p:sp>
    </p:spTree>
    <p:extLst>
      <p:ext uri="{BB962C8B-B14F-4D97-AF65-F5344CB8AC3E}">
        <p14:creationId xmlns:p14="http://schemas.microsoft.com/office/powerpoint/2010/main" val="207889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P10101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4" y="188640"/>
            <a:ext cx="5165114" cy="337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2205980" y="1268760"/>
            <a:ext cx="2971800" cy="36671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>
            <a:outerShdw dist="45791" dir="2021404" algn="ctr" rotWithShape="0">
              <a:srgbClr val="B2B2B2">
                <a:alpha val="8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es-AR">
              <a:latin typeface="Verdana" pitchFamily="34" charset="0"/>
            </a:endParaRPr>
          </a:p>
        </p:txBody>
      </p:sp>
      <p:pic>
        <p:nvPicPr>
          <p:cNvPr id="4" name="Picture 4" descr="P10101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48" y="188639"/>
            <a:ext cx="4464927" cy="334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G_099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155" y="3717032"/>
            <a:ext cx="3936437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458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845940" y="2564904"/>
            <a:ext cx="9782175" cy="1239838"/>
          </a:xfrm>
        </p:spPr>
        <p:txBody>
          <a:bodyPr>
            <a:normAutofit/>
          </a:bodyPr>
          <a:lstStyle/>
          <a:p>
            <a:r>
              <a:rPr lang="es-ES" sz="5400" b="1" dirty="0" smtClean="0"/>
              <a:t>Coccidioidomicosis</a:t>
            </a:r>
            <a:endParaRPr lang="es-AR" sz="5400" dirty="0"/>
          </a:p>
        </p:txBody>
      </p:sp>
    </p:spTree>
    <p:extLst>
      <p:ext uri="{BB962C8B-B14F-4D97-AF65-F5344CB8AC3E}">
        <p14:creationId xmlns:p14="http://schemas.microsoft.com/office/powerpoint/2010/main" val="29742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69876" y="908720"/>
            <a:ext cx="94330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/>
              <a:t>La </a:t>
            </a:r>
            <a:r>
              <a:rPr lang="es-ES" sz="3200" b="1" dirty="0" err="1"/>
              <a:t>coccidioidomicosis</a:t>
            </a:r>
            <a:r>
              <a:rPr lang="es-ES" sz="3200" b="1" dirty="0"/>
              <a:t> (también llamada </a:t>
            </a:r>
            <a:r>
              <a:rPr lang="es-ES" sz="3200" b="1" i="1" dirty="0"/>
              <a:t>Fiebre de San Joaquín</a:t>
            </a:r>
            <a:r>
              <a:rPr lang="es-ES" sz="3200" b="1" dirty="0"/>
              <a:t> o </a:t>
            </a:r>
            <a:r>
              <a:rPr lang="es-ES" sz="3200" b="1" i="1" dirty="0"/>
              <a:t>Fiebre del Valle</a:t>
            </a:r>
            <a:r>
              <a:rPr lang="es-ES" sz="3200" b="1" dirty="0"/>
              <a:t>) es una enfermedad producida en personas y animales por hongos </a:t>
            </a:r>
            <a:r>
              <a:rPr lang="es-ES" sz="3200" b="1" dirty="0" err="1"/>
              <a:t>dimórficos</a:t>
            </a:r>
            <a:r>
              <a:rPr lang="es-ES" sz="3200" b="1" dirty="0"/>
              <a:t> del género </a:t>
            </a:r>
            <a:r>
              <a:rPr lang="es-ES" sz="3200" b="1" i="1" dirty="0" err="1"/>
              <a:t>Coccidioides</a:t>
            </a:r>
            <a:r>
              <a:rPr lang="es-ES" sz="3200" b="1" dirty="0"/>
              <a:t>. </a:t>
            </a:r>
          </a:p>
          <a:p>
            <a:r>
              <a:rPr lang="es-ES" sz="3200" b="1" dirty="0"/>
              <a:t>Se caracteriza por lesiones granulomatosas en pulmón con posterior diseminación a tejido óseo, piel o sistema nervioso central.</a:t>
            </a:r>
            <a:endParaRPr lang="es-MX" sz="3200" b="1" dirty="0"/>
          </a:p>
        </p:txBody>
      </p:sp>
    </p:spTree>
    <p:extLst>
      <p:ext uri="{BB962C8B-B14F-4D97-AF65-F5344CB8AC3E}">
        <p14:creationId xmlns:p14="http://schemas.microsoft.com/office/powerpoint/2010/main" val="394360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406650" y="177800"/>
            <a:ext cx="9782175" cy="1239838"/>
          </a:xfrm>
        </p:spPr>
        <p:txBody>
          <a:bodyPr/>
          <a:lstStyle/>
          <a:p>
            <a:r>
              <a:rPr lang="es-AR" dirty="0" smtClean="0"/>
              <a:t>           ETIOLOGÍA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1053852" y="1399583"/>
            <a:ext cx="99684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err="1"/>
              <a:t>Coccidioides</a:t>
            </a:r>
            <a:r>
              <a:rPr lang="es-ES" sz="2400" b="1" i="1" dirty="0"/>
              <a:t> </a:t>
            </a:r>
            <a:r>
              <a:rPr lang="es-ES" sz="2400" b="1" i="1" dirty="0" err="1"/>
              <a:t>immitis</a:t>
            </a:r>
            <a:r>
              <a:rPr lang="es-ES" sz="2400" b="1" dirty="0"/>
              <a:t> y </a:t>
            </a:r>
            <a:r>
              <a:rPr lang="es-ES" sz="2400" b="1" i="1" dirty="0" err="1"/>
              <a:t>Coccidioides</a:t>
            </a:r>
            <a:r>
              <a:rPr lang="es-ES" sz="2400" b="1" i="1" dirty="0"/>
              <a:t> </a:t>
            </a:r>
            <a:r>
              <a:rPr lang="es-ES" sz="2400" b="1" i="1" dirty="0" err="1"/>
              <a:t>posadasii</a:t>
            </a:r>
            <a:r>
              <a:rPr lang="es-ES" sz="2400" b="1" dirty="0"/>
              <a:t>. Hasta el momento no se conocen las fases sexuales del genero </a:t>
            </a:r>
            <a:r>
              <a:rPr lang="es-ES" sz="2400" b="1" i="1" u="sng" dirty="0" err="1">
                <a:hlinkClick r:id="rId2" tooltip="Coccidioides"/>
              </a:rPr>
              <a:t>Coccidioides</a:t>
            </a:r>
            <a:r>
              <a:rPr lang="es-ES" sz="2400" b="1" dirty="0"/>
              <a:t>. Se encuentran taxonómicamente relacionado al genero </a:t>
            </a:r>
            <a:r>
              <a:rPr lang="es-ES" sz="2400" b="1" i="1" dirty="0" err="1"/>
              <a:t>Uncinocarpus</a:t>
            </a:r>
            <a:r>
              <a:rPr lang="es-ES" sz="2400" b="1" dirty="0"/>
              <a:t> muy próximo a </a:t>
            </a:r>
            <a:r>
              <a:rPr lang="es-ES" sz="2400" b="1" i="1" dirty="0"/>
              <a:t>U. </a:t>
            </a:r>
            <a:r>
              <a:rPr lang="es-ES" sz="2400" b="1" i="1" dirty="0" err="1"/>
              <a:t>reesii</a:t>
            </a:r>
            <a:r>
              <a:rPr lang="es-ES" sz="2400" b="1" dirty="0"/>
              <a:t>, de la Familia </a:t>
            </a:r>
            <a:r>
              <a:rPr lang="es-ES" sz="2400" b="1" i="1" dirty="0" err="1"/>
              <a:t>Onygenaceae</a:t>
            </a:r>
            <a:r>
              <a:rPr lang="es-ES" sz="2400" b="1" dirty="0"/>
              <a:t>, Orden </a:t>
            </a:r>
            <a:r>
              <a:rPr lang="es-ES" sz="2400" b="1" i="1" dirty="0" err="1"/>
              <a:t>Onygenales</a:t>
            </a:r>
            <a:r>
              <a:rPr lang="es-ES" sz="2400" b="1" dirty="0"/>
              <a:t>, División </a:t>
            </a:r>
            <a:r>
              <a:rPr lang="es-ES" sz="2400" b="1" i="1" dirty="0" err="1"/>
              <a:t>Ascomycota</a:t>
            </a:r>
            <a:r>
              <a:rPr lang="es-ES" sz="2400" b="1" dirty="0"/>
              <a:t>.</a:t>
            </a:r>
            <a:endParaRPr lang="es-MX" sz="2400" b="1" dirty="0"/>
          </a:p>
          <a:p>
            <a:r>
              <a:rPr lang="es-ES" sz="2400" b="1" dirty="0"/>
              <a:t>Su forma </a:t>
            </a:r>
            <a:r>
              <a:rPr lang="es-ES" sz="2400" b="1" dirty="0" err="1"/>
              <a:t>saprofítica</a:t>
            </a:r>
            <a:r>
              <a:rPr lang="es-ES" sz="2400" b="1" dirty="0"/>
              <a:t> </a:t>
            </a:r>
            <a:r>
              <a:rPr lang="es-ES" sz="2400" b="1" dirty="0" err="1"/>
              <a:t>miceliana</a:t>
            </a:r>
            <a:r>
              <a:rPr lang="es-ES" sz="2400" b="1" dirty="0"/>
              <a:t> crece en suelos semidesérticos ricos en sales y materia orgánica de norte, centro y sur del continente americano. El micelio al madurar forma en células alternas artrosporas en forma de tonel, de 3 x 6 </a:t>
            </a:r>
            <a:r>
              <a:rPr lang="es-ES" sz="2400" b="1" dirty="0" err="1"/>
              <a:t>μm</a:t>
            </a:r>
            <a:r>
              <a:rPr lang="es-ES" sz="2400" b="1" dirty="0"/>
              <a:t> y pared gruesa, que son las formas infectantes. 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278684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450" y="908720"/>
            <a:ext cx="9305925" cy="553402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0156" y="332656"/>
            <a:ext cx="36004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FISIOPATOGENIA</a:t>
            </a:r>
            <a:endParaRPr lang="es-A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8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548680"/>
            <a:ext cx="9865096" cy="467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002" y="1052736"/>
            <a:ext cx="9782966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1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13892" y="1196752"/>
            <a:ext cx="88569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333333"/>
                </a:solidFill>
                <a:latin typeface="Arial" panose="020B0604020202020204" pitchFamily="34" charset="0"/>
              </a:rPr>
              <a:t>Los 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pulmones son casi siempre el foco primario de infección. Los signos y síntomas asociados, ordenados en forma de frecuencia descendente son: tos, fiebre, malestar general, erupciones cutáneas (“</a:t>
            </a:r>
            <a:r>
              <a:rPr lang="es-AR" dirty="0" err="1">
                <a:solidFill>
                  <a:srgbClr val="333333"/>
                </a:solidFill>
                <a:latin typeface="Arial" panose="020B0604020202020204" pitchFamily="34" charset="0"/>
              </a:rPr>
              <a:t>rash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”), irritación en la garganta, cefalea, artralgias y/o mialgias. La anorexia, pérdida de peso y sudoración nocturna se presentan con menor frecuencia. Estos datos son muy similares a los presentados en varias otras enfermedades. El dolor torácico, algunas veces severo, se presenta en el 75% de los pacientes sintomáticos. </a:t>
            </a:r>
            <a:r>
              <a:rPr lang="es-AR" dirty="0"/>
              <a:t/>
            </a:r>
            <a:br>
              <a:rPr lang="es-AR" dirty="0"/>
            </a:b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Aproximadamente el 5% de los casos se asocia neumonía y desarrollo de nódulos en pulmones. </a:t>
            </a:r>
            <a:r>
              <a:rPr lang="es-AR" dirty="0"/>
              <a:t/>
            </a:r>
            <a:br>
              <a:rPr lang="es-AR" dirty="0"/>
            </a:b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Las lesiones pulmonares en el estado agudo, detectadas por </a:t>
            </a:r>
            <a:r>
              <a:rPr lang="es-AR" dirty="0" err="1">
                <a:solidFill>
                  <a:srgbClr val="333333"/>
                </a:solidFill>
                <a:latin typeface="Arial" panose="020B0604020202020204" pitchFamily="34" charset="0"/>
              </a:rPr>
              <a:t>imagenología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, son muy similares a aquellas encontradas en otras enfermedades, principalmente tuberculosis y neumonía bacteriana</a:t>
            </a:r>
            <a: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  <a:t>. </a:t>
            </a:r>
            <a:endParaRPr lang="es-AR" b="1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3646140" y="332656"/>
            <a:ext cx="374441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LOCALIZACIÓN PULMONAR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0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28" y="404664"/>
            <a:ext cx="9827759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1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5" y="116632"/>
            <a:ext cx="7739954" cy="6480719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6958508" y="2204864"/>
            <a:ext cx="1368152" cy="12961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488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73932" y="1196752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dirty="0" smtClean="0">
                <a:solidFill>
                  <a:srgbClr val="333333"/>
                </a:solidFill>
                <a:latin typeface="Arial" panose="020B0604020202020204" pitchFamily="34" charset="0"/>
              </a:rPr>
              <a:t>La </a:t>
            </a:r>
            <a:r>
              <a:rPr lang="es-AR" sz="2800" dirty="0">
                <a:solidFill>
                  <a:srgbClr val="333333"/>
                </a:solidFill>
                <a:latin typeface="Arial" panose="020B0604020202020204" pitchFamily="34" charset="0"/>
              </a:rPr>
              <a:t>piel es el sitio más frecuente de </a:t>
            </a:r>
            <a:r>
              <a:rPr lang="es-AR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coccidiodomicosis</a:t>
            </a:r>
            <a:r>
              <a:rPr lang="es-AR" sz="2800" dirty="0">
                <a:solidFill>
                  <a:srgbClr val="333333"/>
                </a:solidFill>
                <a:latin typeface="Arial" panose="020B0604020202020204" pitchFamily="34" charset="0"/>
              </a:rPr>
              <a:t> diseminada. Se presenta habitualmente semanas/meses después de la infección primaria pulmonar a través de vía hematógena. Las lesiones son variadas: pápulas, nódulos, placas verrugosas, vegetantes, pústulas, úlceras. Pueden ser únicas o múltiples.</a:t>
            </a:r>
            <a:r>
              <a:rPr lang="es-AR" sz="2800" dirty="0"/>
              <a:t/>
            </a:r>
            <a:br>
              <a:rPr lang="es-AR" sz="2800" dirty="0"/>
            </a:br>
            <a:r>
              <a:rPr lang="es-AR" sz="2800" dirty="0">
                <a:solidFill>
                  <a:srgbClr val="333333"/>
                </a:solidFill>
                <a:latin typeface="Arial" panose="020B0604020202020204" pitchFamily="34" charset="0"/>
              </a:rPr>
              <a:t>Otras manifestaciones cutáneas, de tipo reactivo, sin presencia de formas fúngicas, incluyen: eritema </a:t>
            </a:r>
            <a:r>
              <a:rPr lang="es-AR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nodoso</a:t>
            </a:r>
            <a:r>
              <a:rPr lang="es-AR" sz="2800" dirty="0">
                <a:solidFill>
                  <a:srgbClr val="333333"/>
                </a:solidFill>
                <a:latin typeface="Arial" panose="020B0604020202020204" pitchFamily="34" charset="0"/>
              </a:rPr>
              <a:t>, exantema agudo ("tóxico"), eritema </a:t>
            </a:r>
            <a:r>
              <a:rPr lang="es-AR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morbiliforme</a:t>
            </a:r>
            <a:r>
              <a:rPr lang="es-AR" sz="2800" dirty="0">
                <a:solidFill>
                  <a:srgbClr val="333333"/>
                </a:solidFill>
                <a:latin typeface="Arial" panose="020B0604020202020204" pitchFamily="34" charset="0"/>
              </a:rPr>
              <a:t>, dermatitis granulomatosa intersticial y el síndrome de </a:t>
            </a:r>
            <a:r>
              <a:rPr lang="es-AR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Sweet</a:t>
            </a:r>
            <a:r>
              <a:rPr lang="es-AR" sz="2800" dirty="0">
                <a:solidFill>
                  <a:srgbClr val="333333"/>
                </a:solidFill>
                <a:latin typeface="Arial" panose="020B0604020202020204" pitchFamily="34" charset="0"/>
              </a:rPr>
              <a:t> (dermatosis </a:t>
            </a:r>
            <a:r>
              <a:rPr lang="es-AR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neutrofílica</a:t>
            </a:r>
            <a:r>
              <a:rPr lang="es-AR" sz="2800" dirty="0">
                <a:solidFill>
                  <a:srgbClr val="333333"/>
                </a:solidFill>
                <a:latin typeface="Arial" panose="020B0604020202020204" pitchFamily="34" charset="0"/>
              </a:rPr>
              <a:t> febril).</a:t>
            </a:r>
            <a:endParaRPr lang="es-AR" sz="2800" dirty="0"/>
          </a:p>
        </p:txBody>
      </p:sp>
      <p:sp>
        <p:nvSpPr>
          <p:cNvPr id="3" name="Rectángulo 2"/>
          <p:cNvSpPr/>
          <p:nvPr/>
        </p:nvSpPr>
        <p:spPr>
          <a:xfrm>
            <a:off x="4222204" y="404664"/>
            <a:ext cx="3816424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LOCALIZACIÓN CUTÁNEA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1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ccidioidomicosis - lesiÃ³n cutÃ¡n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47" y="1196752"/>
            <a:ext cx="490054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ccidioidomicosis - lesiÃ³n en antebraz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404" y="1196752"/>
            <a:ext cx="492397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1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53852" y="476672"/>
            <a:ext cx="95770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OSTEO-ARTICULAR</a:t>
            </a:r>
            <a:r>
              <a:rPr lang="es-AR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Los huesos y las articulaciones (especialmente las rodillas, vértebras y muñecas) son otros sitios frecuentes de diseminación. Los cambios óseos y articulares causados por la </a:t>
            </a:r>
            <a:r>
              <a:rPr lang="es-AR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coccidioidomicosis</a:t>
            </a: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 se aprecian en radiografías y mediante tomografía axial computarizada.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MENÍNGEA</a:t>
            </a:r>
            <a:r>
              <a:rPr lang="es-AR" sz="2000" dirty="0" smtClean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  <a:r>
              <a:rPr lang="es-AR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La complicación de la infección diseminada más grave es la meningitis. Usualmente involucra las meninges basales; el examen del líquido cefalorraquídeo suele revelar </a:t>
            </a:r>
            <a:r>
              <a:rPr lang="es-AR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pleocitosis</a:t>
            </a: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 mononuclear, </a:t>
            </a:r>
            <a:r>
              <a:rPr lang="es-AR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hipoglucorraquia</a:t>
            </a: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 y elevación de proteínas. Es importante establecer el diagnóstico e iniciar el tratamiento de inmediato; sin éste, 90% de los pacientes mueren el transcurso del primer año.</a:t>
            </a:r>
            <a:b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Las manifestaciones tempranas incluyen cefalea, vómito, datos de </a:t>
            </a:r>
            <a:r>
              <a:rPr lang="es-AR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meningitismo</a:t>
            </a: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, alteraciones en el estado mental y neuropatías craneales. La tasa de mortalidad es muy </a:t>
            </a:r>
            <a:r>
              <a:rPr lang="es-AR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elevada.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i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OTROS SITIOS</a:t>
            </a:r>
            <a:r>
              <a:rPr lang="es-AR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La diseminación se puede generalizar a ganglios, bazo, hígado y otros órganos. Las diseminaciones </a:t>
            </a:r>
            <a:r>
              <a:rPr lang="es-AR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metapulmonares</a:t>
            </a:r>
            <a:r>
              <a:rPr lang="es-AR" sz="2000" dirty="0">
                <a:solidFill>
                  <a:srgbClr val="333333"/>
                </a:solidFill>
                <a:latin typeface="Arial" panose="020B0604020202020204" pitchFamily="34" charset="0"/>
              </a:rPr>
              <a:t> tienden a producir cuadros clínicos evidentes, aunque las formas ocular y la renal llegan a seguir un curso silencioso.</a:t>
            </a:r>
            <a:endParaRPr lang="es-AR" sz="20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54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436" y="116632"/>
            <a:ext cx="9782801" cy="1239837"/>
          </a:xfrm>
        </p:spPr>
        <p:txBody>
          <a:bodyPr/>
          <a:lstStyle/>
          <a:p>
            <a:pPr eaLnBrk="1" hangingPunct="1">
              <a:defRPr/>
            </a:pPr>
            <a:r>
              <a:rPr lang="es-ES" b="1" dirty="0" smtClean="0">
                <a:solidFill>
                  <a:schemeClr val="bg1"/>
                </a:solidFill>
                <a:cs typeface="Arial" pitchFamily="34" charset="0"/>
              </a:rPr>
              <a:t>Diagnóstico de la oratorio</a:t>
            </a:r>
            <a:endParaRPr lang="es-ES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altLang="es-MX" b="1" i="1" dirty="0">
                <a:latin typeface="Arial" panose="020B0604020202020204" pitchFamily="34" charset="0"/>
                <a:cs typeface="Arial" panose="020B0604020202020204" pitchFamily="34" charset="0"/>
              </a:rPr>
              <a:t>Examen directo en fresco.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 Se utiliza </a:t>
            </a:r>
            <a:r>
              <a:rPr lang="es-ES" altLang="es-MX" dirty="0" err="1">
                <a:latin typeface="Arial" panose="020B0604020202020204" pitchFamily="34" charset="0"/>
                <a:cs typeface="Arial" panose="020B0604020202020204" pitchFamily="34" charset="0"/>
              </a:rPr>
              <a:t>lugol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 o hidróxido de potasio al 15%. </a:t>
            </a:r>
            <a:r>
              <a:rPr lang="es-ES" altLang="es-MX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demostración microscópica de </a:t>
            </a:r>
            <a:r>
              <a:rPr lang="es-ES" altLang="es-MX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esférulas</a:t>
            </a:r>
            <a:r>
              <a:rPr lang="es-ES" altLang="es-MX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(de 10 a 80 µm con pared gruesa y </a:t>
            </a:r>
            <a:r>
              <a:rPr lang="es-ES" altLang="es-MX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refráctil</a:t>
            </a:r>
            <a:r>
              <a:rPr lang="es-ES" altLang="es-MX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y </a:t>
            </a:r>
            <a:r>
              <a:rPr lang="es-ES" altLang="es-MX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endosporas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 de 2 a 5 µm de </a:t>
            </a:r>
            <a:r>
              <a:rPr lang="es-ES" altLang="es-MX" i="1" dirty="0" err="1">
                <a:latin typeface="Arial" panose="020B0604020202020204" pitchFamily="34" charset="0"/>
                <a:cs typeface="Arial" panose="020B0604020202020204" pitchFamily="34" charset="0"/>
              </a:rPr>
              <a:t>Coccidioides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MX" dirty="0" err="1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MX" altLang="es-MX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debe ser intentada en esputo, líquidos producto de lavados bronquiales o lavado gástrico, líquido cefalorraquídeo, sinovial, pleural, </a:t>
            </a:r>
            <a:r>
              <a:rPr lang="es-ES" altLang="es-MX" dirty="0" err="1">
                <a:latin typeface="Arial" panose="020B0604020202020204" pitchFamily="34" charset="0"/>
                <a:cs typeface="Arial" panose="020B0604020202020204" pitchFamily="34" charset="0"/>
              </a:rPr>
              <a:t>pericardial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 o peritoneal, o inclusive a partir de un machacado del tejido afectado y obtenido por biopsia.</a:t>
            </a:r>
            <a:endParaRPr lang="es-ES" altLang="es-MX" dirty="0"/>
          </a:p>
        </p:txBody>
      </p:sp>
      <p:sp>
        <p:nvSpPr>
          <p:cNvPr id="2" name="Rectángulo 1"/>
          <p:cNvSpPr/>
          <p:nvPr/>
        </p:nvSpPr>
        <p:spPr>
          <a:xfrm>
            <a:off x="1917948" y="620688"/>
            <a:ext cx="446449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DIAGNÓSTICO I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12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altLang="es-MX" b="1" i="1" dirty="0">
                <a:latin typeface="Arial" panose="020B0604020202020204" pitchFamily="34" charset="0"/>
                <a:cs typeface="Arial" panose="020B0604020202020204" pitchFamily="34" charset="0"/>
              </a:rPr>
              <a:t>Cultivo.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 Las secreciones o tejidos pueden ser cultivados en agar sangre, infusión cerebro-corazón, infusión de res glucosa, </a:t>
            </a:r>
            <a:r>
              <a:rPr lang="es-ES" altLang="es-MX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agar dextrosa </a:t>
            </a:r>
            <a:r>
              <a:rPr lang="es-ES" altLang="es-MX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Sabouraud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 o agar extracto de levadura glucosa, pueden rendir un crecimiento satisfactorio cuando son incubados a 30°C. Un tenue crecimiento de una ‘telaraña algodonosa’ de blanco a gris, que se hace visible en 48-72 </a:t>
            </a:r>
            <a:r>
              <a:rPr lang="es-ES" altLang="es-MX" dirty="0" err="1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altLang="es-MX" dirty="0">
              <a:latin typeface="Arial" panose="020B0604020202020204" pitchFamily="34" charset="0"/>
            </a:endParaRPr>
          </a:p>
          <a:p>
            <a:endParaRPr lang="es-AR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773932" y="260648"/>
            <a:ext cx="9026241" cy="9409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DIAGNÓSTICO II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24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17700" y="188913"/>
            <a:ext cx="8229600" cy="944562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Coccidioidomicosis:</a:t>
            </a:r>
            <a:r>
              <a:rPr lang="es-ES" dirty="0"/>
              <a:t> Diagnóstico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6262" y="1314450"/>
            <a:ext cx="8229600" cy="55435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dirty="0"/>
              <a:t>Muestras:  respiratorias, LCR,  pus de abscesos, biopsias de  piel, pulmón, ganglios linfáticos, sinoviales, huesos y escarificación de lesiones cutáneas o fístulas.  LCR y </a:t>
            </a:r>
            <a:r>
              <a:rPr lang="es-ES_tradnl" dirty="0" err="1"/>
              <a:t>L.pleural</a:t>
            </a:r>
            <a:r>
              <a:rPr lang="es-ES_tradnl" dirty="0"/>
              <a:t>, rara vez  permiten ver el agente causal.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s-ES_tradnl" dirty="0"/>
          </a:p>
          <a:p>
            <a:pPr>
              <a:lnSpc>
                <a:spcPct val="90000"/>
              </a:lnSpc>
            </a:pPr>
            <a:r>
              <a:rPr lang="es-ES_tradnl" dirty="0" err="1"/>
              <a:t>Exámen</a:t>
            </a:r>
            <a:r>
              <a:rPr lang="es-ES_tradnl" dirty="0"/>
              <a:t> directo: </a:t>
            </a:r>
            <a:r>
              <a:rPr lang="es-ES_tradnl" dirty="0" err="1"/>
              <a:t>esférulas</a:t>
            </a:r>
            <a:r>
              <a:rPr lang="es-ES_tradnl" dirty="0"/>
              <a:t> con </a:t>
            </a:r>
            <a:r>
              <a:rPr lang="es-ES_tradnl" dirty="0" err="1"/>
              <a:t>esporangiosporas</a:t>
            </a:r>
            <a:r>
              <a:rPr lang="es-ES_tradnl" dirty="0"/>
              <a:t>  –  ciclo </a:t>
            </a:r>
            <a:r>
              <a:rPr lang="es-ES_tradnl" dirty="0" err="1"/>
              <a:t>holocárpico</a:t>
            </a:r>
            <a:r>
              <a:rPr lang="es-ES_tradnl" dirty="0" smtClean="0"/>
              <a:t>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s-ES_tradnl" dirty="0" smtClean="0"/>
          </a:p>
          <a:p>
            <a:pPr>
              <a:lnSpc>
                <a:spcPct val="90000"/>
              </a:lnSpc>
            </a:pPr>
            <a:r>
              <a:rPr lang="es-ES_tradnl" dirty="0" smtClean="0"/>
              <a:t>Cultivo</a:t>
            </a:r>
            <a:r>
              <a:rPr lang="es-ES_tradnl" dirty="0"/>
              <a:t>: agar </a:t>
            </a:r>
            <a:r>
              <a:rPr lang="es-ES_tradnl" dirty="0" err="1"/>
              <a:t>sabouraud</a:t>
            </a:r>
            <a:r>
              <a:rPr lang="es-ES_tradnl" dirty="0"/>
              <a:t> glucosado y agar BHI.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Serología.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Pruebas cutáneas.</a:t>
            </a:r>
            <a:endParaRPr lang="es-AR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722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1" dirty="0" err="1">
                <a:solidFill>
                  <a:schemeClr val="tx1"/>
                </a:solidFill>
              </a:rPr>
              <a:t>Coccidioides</a:t>
            </a:r>
            <a:r>
              <a:rPr lang="es-ES" b="1" i="1" dirty="0">
                <a:solidFill>
                  <a:schemeClr val="tx1"/>
                </a:solidFill>
              </a:rPr>
              <a:t> </a:t>
            </a:r>
            <a:r>
              <a:rPr lang="es-ES" b="1" i="1" dirty="0" err="1">
                <a:solidFill>
                  <a:schemeClr val="tx1"/>
                </a:solidFill>
              </a:rPr>
              <a:t>immitis</a:t>
            </a:r>
            <a:endParaRPr lang="es-ES" b="1" i="1" dirty="0">
              <a:solidFill>
                <a:schemeClr val="tx1"/>
              </a:solidFill>
            </a:endParaRPr>
          </a:p>
        </p:txBody>
      </p:sp>
      <p:pic>
        <p:nvPicPr>
          <p:cNvPr id="316422" name="Picture 6" descr="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2412" y="1412875"/>
            <a:ext cx="4572000" cy="4368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6423" name="Picture 7" descr="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4" t="18491" r="22629" b="33817"/>
          <a:stretch>
            <a:fillRect/>
          </a:stretch>
        </p:blipFill>
        <p:spPr>
          <a:xfrm>
            <a:off x="6094413" y="1868489"/>
            <a:ext cx="4321175" cy="3602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70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4" name="Rectangle 4"/>
          <p:cNvSpPr>
            <a:spLocks noGrp="1" noChangeArrowheads="1"/>
          </p:cNvSpPr>
          <p:nvPr>
            <p:ph type="title"/>
          </p:nvPr>
        </p:nvSpPr>
        <p:spPr>
          <a:xfrm>
            <a:off x="1701800" y="277813"/>
            <a:ext cx="8507412" cy="55880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Coccidioidomicosis</a:t>
            </a:r>
            <a:r>
              <a:rPr lang="es-ES" sz="3200" b="1" dirty="0">
                <a:solidFill>
                  <a:schemeClr val="tx1"/>
                </a:solidFill>
              </a:rPr>
              <a:t>:  </a:t>
            </a:r>
            <a:r>
              <a:rPr lang="es-ES" sz="3200" dirty="0"/>
              <a:t>Cultivos 28ºC y 37ºC</a:t>
            </a:r>
          </a:p>
        </p:txBody>
      </p:sp>
      <p:pic>
        <p:nvPicPr>
          <p:cNvPr id="307207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2913" y="981076"/>
            <a:ext cx="2068513" cy="5876925"/>
          </a:xfrm>
          <a:noFill/>
          <a:ln/>
        </p:spPr>
      </p:pic>
      <p:pic>
        <p:nvPicPr>
          <p:cNvPr id="307208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5475" y="981076"/>
            <a:ext cx="2386012" cy="587692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60582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TRATAMIENTO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1081" y="1600200"/>
            <a:ext cx="870771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9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4800" b="1" dirty="0">
                <a:solidFill>
                  <a:schemeClr val="bg1"/>
                </a:solidFill>
                <a:cs typeface="Arial" pitchFamily="34" charset="0"/>
              </a:rPr>
              <a:t>Tratamiento</a:t>
            </a:r>
            <a:r>
              <a:rPr lang="es-MX" sz="4800" b="1" dirty="0">
                <a:solidFill>
                  <a:schemeClr val="bg1"/>
                </a:solidFill>
                <a:cs typeface="Arial" pitchFamily="34" charset="0"/>
              </a:rPr>
              <a:t>:</a:t>
            </a:r>
            <a:endParaRPr lang="es-E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4012" y="126876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endParaRPr lang="es-ES" altLang="es-MX" sz="3600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MX" altLang="es-MX" sz="3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altLang="es-MX" sz="3600" dirty="0" err="1">
                <a:latin typeface="Arial" panose="020B0604020202020204" pitchFamily="34" charset="0"/>
                <a:cs typeface="Arial" panose="020B0604020202020204" pitchFamily="34" charset="0"/>
              </a:rPr>
              <a:t>nfotericina</a:t>
            </a:r>
            <a:r>
              <a:rPr lang="es-ES" altLang="es-MX" sz="3600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es-MX" altLang="es-MX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MX" altLang="es-MX" sz="36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s-ES" altLang="es-MX" sz="3600" dirty="0" err="1">
                <a:latin typeface="Arial" panose="020B0604020202020204" pitchFamily="34" charset="0"/>
                <a:cs typeface="Arial" panose="020B0604020202020204" pitchFamily="34" charset="0"/>
              </a:rPr>
              <a:t>etoconazol</a:t>
            </a:r>
            <a:endParaRPr lang="es-MX" altLang="es-MX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MX" altLang="es-MX" sz="36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altLang="es-MX" sz="3600" dirty="0" err="1">
                <a:latin typeface="Arial" panose="020B0604020202020204" pitchFamily="34" charset="0"/>
                <a:cs typeface="Arial" panose="020B0604020202020204" pitchFamily="34" charset="0"/>
              </a:rPr>
              <a:t>traconazol</a:t>
            </a:r>
            <a:endParaRPr lang="es-MX" altLang="es-MX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MX" altLang="es-MX" sz="3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altLang="es-MX" sz="3600" dirty="0" err="1">
                <a:latin typeface="Arial" panose="020B0604020202020204" pitchFamily="34" charset="0"/>
                <a:cs typeface="Arial" panose="020B0604020202020204" pitchFamily="34" charset="0"/>
              </a:rPr>
              <a:t>luconazol</a:t>
            </a:r>
            <a:endParaRPr lang="es-ES" altLang="es-MX" sz="3600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1"/>
              </a:buClr>
              <a:buFont typeface="Wingdings" panose="05000000000000000000" pitchFamily="2" charset="2"/>
              <a:buChar char="ü"/>
            </a:pPr>
            <a:endParaRPr lang="es-ES" altLang="es-MX" sz="3600" dirty="0"/>
          </a:p>
        </p:txBody>
      </p:sp>
      <p:sp>
        <p:nvSpPr>
          <p:cNvPr id="2" name="Rectángulo 1"/>
          <p:cNvSpPr/>
          <p:nvPr/>
        </p:nvSpPr>
        <p:spPr>
          <a:xfrm>
            <a:off x="4150196" y="471252"/>
            <a:ext cx="403244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TRATAMIENTO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6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106</TotalTime>
  <Words>843</Words>
  <Application>Microsoft Office PowerPoint</Application>
  <PresentationFormat>Personalizado</PresentationFormat>
  <Paragraphs>82</Paragraphs>
  <Slides>36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2" baseType="lpstr">
      <vt:lpstr>Arial</vt:lpstr>
      <vt:lpstr>Comic Sans MS</vt:lpstr>
      <vt:lpstr>Euphemia</vt:lpstr>
      <vt:lpstr>Verdana</vt:lpstr>
      <vt:lpstr>Wingdings</vt:lpstr>
      <vt:lpstr>Matemáticas 16 X 9</vt:lpstr>
      <vt:lpstr>MICOSIS ENDÉMICAS</vt:lpstr>
      <vt:lpstr>Clasificación Inicial</vt:lpstr>
      <vt:lpstr>MICOSIS  SISTÉMICAS ENDÉMICAS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CASO  CLINICO</vt:lpstr>
      <vt:lpstr>Presentación de PowerPoint</vt:lpstr>
      <vt:lpstr>Presentación de PowerPoint</vt:lpstr>
      <vt:lpstr>SE LLEGA AL DX…</vt:lpstr>
      <vt:lpstr>TRATAMIENTO</vt:lpstr>
      <vt:lpstr>Presentación de PowerPoint</vt:lpstr>
      <vt:lpstr>Coccidioidomicosis</vt:lpstr>
      <vt:lpstr>Presentación de PowerPoint</vt:lpstr>
      <vt:lpstr>           ETIOLOGÍA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Diagnóstico de la oratorio</vt:lpstr>
      <vt:lpstr>DIAGNÓSTICO II</vt:lpstr>
      <vt:lpstr>Coccidioidomicosis: Diagnóstico</vt:lpstr>
      <vt:lpstr>Coccidioides immitis</vt:lpstr>
      <vt:lpstr>Coccidioidomicosis:  Cultivos 28ºC y 37ºC</vt:lpstr>
      <vt:lpstr>TRATAMIENTO</vt:lpstr>
      <vt:lpstr>Tratamiento: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Full name</dc:creator>
  <cp:lastModifiedBy>Full name</cp:lastModifiedBy>
  <cp:revision>21</cp:revision>
  <dcterms:created xsi:type="dcterms:W3CDTF">2019-04-30T17:31:56Z</dcterms:created>
  <dcterms:modified xsi:type="dcterms:W3CDTF">2019-04-30T19:19:52Z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