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02" r:id="rId1"/>
  </p:sldMasterIdLst>
  <p:notesMasterIdLst>
    <p:notesMasterId r:id="rId46"/>
  </p:notesMasterIdLst>
  <p:sldIdLst>
    <p:sldId id="364" r:id="rId2"/>
    <p:sldId id="371" r:id="rId3"/>
    <p:sldId id="368" r:id="rId4"/>
    <p:sldId id="437" r:id="rId5"/>
    <p:sldId id="403" r:id="rId6"/>
    <p:sldId id="430" r:id="rId7"/>
    <p:sldId id="412" r:id="rId8"/>
    <p:sldId id="431" r:id="rId9"/>
    <p:sldId id="407" r:id="rId10"/>
    <p:sldId id="409" r:id="rId11"/>
    <p:sldId id="260" r:id="rId12"/>
    <p:sldId id="440" r:id="rId13"/>
    <p:sldId id="261" r:id="rId14"/>
    <p:sldId id="262" r:id="rId15"/>
    <p:sldId id="264" r:id="rId16"/>
    <p:sldId id="268" r:id="rId17"/>
    <p:sldId id="411" r:id="rId18"/>
    <p:sldId id="269" r:id="rId19"/>
    <p:sldId id="414" r:id="rId20"/>
    <p:sldId id="362" r:id="rId21"/>
    <p:sldId id="415" r:id="rId22"/>
    <p:sldId id="416" r:id="rId23"/>
    <p:sldId id="417" r:id="rId24"/>
    <p:sldId id="418" r:id="rId25"/>
    <p:sldId id="273" r:id="rId26"/>
    <p:sldId id="438" r:id="rId27"/>
    <p:sldId id="276" r:id="rId28"/>
    <p:sldId id="281" r:id="rId29"/>
    <p:sldId id="421" r:id="rId30"/>
    <p:sldId id="291" r:id="rId31"/>
    <p:sldId id="419" r:id="rId32"/>
    <p:sldId id="420" r:id="rId33"/>
    <p:sldId id="310" r:id="rId34"/>
    <p:sldId id="423" r:id="rId35"/>
    <p:sldId id="429" r:id="rId36"/>
    <p:sldId id="428" r:id="rId37"/>
    <p:sldId id="424" r:id="rId38"/>
    <p:sldId id="436" r:id="rId39"/>
    <p:sldId id="340" r:id="rId40"/>
    <p:sldId id="434" r:id="rId41"/>
    <p:sldId id="432" r:id="rId42"/>
    <p:sldId id="433" r:id="rId43"/>
    <p:sldId id="435" r:id="rId44"/>
    <p:sldId id="441" r:id="rId45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797" autoAdjust="0"/>
  </p:normalViewPr>
  <p:slideViewPr>
    <p:cSldViewPr>
      <p:cViewPr>
        <p:scale>
          <a:sx n="66" d="100"/>
          <a:sy n="66" d="100"/>
        </p:scale>
        <p:origin x="-1422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A098C6-3D46-42D0-9028-62D9242BD491}" type="doc">
      <dgm:prSet loTypeId="urn:microsoft.com/office/officeart/2008/layout/VerticalCurvedList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s-AR"/>
        </a:p>
      </dgm:t>
    </dgm:pt>
    <dgm:pt modelId="{CA53C11E-D6BD-408D-BF0A-5FF65C47424C}">
      <dgm:prSet custT="1"/>
      <dgm:spPr/>
      <dgm:t>
        <a:bodyPr/>
        <a:lstStyle/>
        <a:p>
          <a:pPr rtl="0"/>
          <a:r>
            <a:rPr lang="es-AR" sz="2000" b="1" dirty="0" smtClean="0">
              <a:latin typeface="Arial Narrow" panose="020B0606020202030204" pitchFamily="34" charset="0"/>
            </a:rPr>
            <a:t>Epidemiología</a:t>
          </a:r>
          <a:endParaRPr lang="es-AR" sz="4400" b="1" dirty="0">
            <a:latin typeface="Arial Narrow" panose="020B0606020202030204" pitchFamily="34" charset="0"/>
          </a:endParaRPr>
        </a:p>
      </dgm:t>
    </dgm:pt>
    <dgm:pt modelId="{20B74821-89CB-473C-941D-3D2FBC529325}" type="parTrans" cxnId="{DF7600D8-38DB-47F1-8765-504A5A531BAA}">
      <dgm:prSet/>
      <dgm:spPr/>
      <dgm:t>
        <a:bodyPr/>
        <a:lstStyle/>
        <a:p>
          <a:endParaRPr lang="es-AR" sz="1100" b="1">
            <a:latin typeface="Arial Narrow" panose="020B0606020202030204" pitchFamily="34" charset="0"/>
          </a:endParaRPr>
        </a:p>
      </dgm:t>
    </dgm:pt>
    <dgm:pt modelId="{C09FEF29-F1BD-4871-BABF-0ED8615DCA10}" type="sibTrans" cxnId="{DF7600D8-38DB-47F1-8765-504A5A531BAA}">
      <dgm:prSet/>
      <dgm:spPr/>
      <dgm:t>
        <a:bodyPr/>
        <a:lstStyle/>
        <a:p>
          <a:endParaRPr lang="es-AR" sz="1100" b="1">
            <a:latin typeface="Arial Narrow" panose="020B0606020202030204" pitchFamily="34" charset="0"/>
          </a:endParaRPr>
        </a:p>
      </dgm:t>
    </dgm:pt>
    <dgm:pt modelId="{7BBB4C33-BC41-4DD3-BC9B-78C1A5AB6967}">
      <dgm:prSet custT="1"/>
      <dgm:spPr/>
      <dgm:t>
        <a:bodyPr/>
        <a:lstStyle/>
        <a:p>
          <a:pPr rtl="0"/>
          <a:r>
            <a:rPr lang="es-AR" sz="2000" b="1" dirty="0" smtClean="0">
              <a:latin typeface="Arial Narrow" panose="020B0606020202030204" pitchFamily="34" charset="0"/>
            </a:rPr>
            <a:t>Valoración clínica</a:t>
          </a:r>
          <a:endParaRPr lang="es-AR" sz="2000" b="1" dirty="0">
            <a:latin typeface="Arial Narrow" panose="020B0606020202030204" pitchFamily="34" charset="0"/>
          </a:endParaRPr>
        </a:p>
      </dgm:t>
    </dgm:pt>
    <dgm:pt modelId="{C1FE8C79-00F4-4E4D-AB5A-2947CF833EE3}" type="parTrans" cxnId="{B59FB542-5733-4FA1-A1C5-F1978A51EB91}">
      <dgm:prSet/>
      <dgm:spPr/>
      <dgm:t>
        <a:bodyPr/>
        <a:lstStyle/>
        <a:p>
          <a:endParaRPr lang="es-AR" sz="1100" b="1">
            <a:latin typeface="Arial Narrow" panose="020B0606020202030204" pitchFamily="34" charset="0"/>
          </a:endParaRPr>
        </a:p>
      </dgm:t>
    </dgm:pt>
    <dgm:pt modelId="{6A7F23AD-ABCC-42C9-A03C-32BB1A7E522D}" type="sibTrans" cxnId="{B59FB542-5733-4FA1-A1C5-F1978A51EB91}">
      <dgm:prSet/>
      <dgm:spPr/>
      <dgm:t>
        <a:bodyPr/>
        <a:lstStyle/>
        <a:p>
          <a:endParaRPr lang="es-AR" sz="1100" b="1">
            <a:latin typeface="Arial Narrow" panose="020B0606020202030204" pitchFamily="34" charset="0"/>
          </a:endParaRPr>
        </a:p>
      </dgm:t>
    </dgm:pt>
    <dgm:pt modelId="{DAFE53A6-2D52-45F5-A2A9-3D8BAA7B8F85}">
      <dgm:prSet custT="1"/>
      <dgm:spPr/>
      <dgm:t>
        <a:bodyPr/>
        <a:lstStyle/>
        <a:p>
          <a:pPr rtl="0"/>
          <a:r>
            <a:rPr lang="es-AR" sz="2000" b="1" smtClean="0">
              <a:latin typeface="Arial Narrow" panose="020B0606020202030204" pitchFamily="34" charset="0"/>
            </a:rPr>
            <a:t>Laboratorio  general</a:t>
          </a:r>
          <a:endParaRPr lang="es-AR" sz="2000" b="1">
            <a:latin typeface="Arial Narrow" panose="020B0606020202030204" pitchFamily="34" charset="0"/>
          </a:endParaRPr>
        </a:p>
      </dgm:t>
    </dgm:pt>
    <dgm:pt modelId="{362B3D0F-16C6-445B-919B-5FDE6B4904DA}" type="parTrans" cxnId="{0A326852-7DCC-49FC-93C8-22514D510C71}">
      <dgm:prSet/>
      <dgm:spPr/>
      <dgm:t>
        <a:bodyPr/>
        <a:lstStyle/>
        <a:p>
          <a:endParaRPr lang="es-AR" sz="1100" b="1">
            <a:latin typeface="Arial Narrow" panose="020B0606020202030204" pitchFamily="34" charset="0"/>
          </a:endParaRPr>
        </a:p>
      </dgm:t>
    </dgm:pt>
    <dgm:pt modelId="{3D398E56-B665-4D4E-8ADB-3C9C810390F4}" type="sibTrans" cxnId="{0A326852-7DCC-49FC-93C8-22514D510C71}">
      <dgm:prSet/>
      <dgm:spPr/>
      <dgm:t>
        <a:bodyPr/>
        <a:lstStyle/>
        <a:p>
          <a:endParaRPr lang="es-AR" sz="1100" b="1">
            <a:latin typeface="Arial Narrow" panose="020B0606020202030204" pitchFamily="34" charset="0"/>
          </a:endParaRPr>
        </a:p>
      </dgm:t>
    </dgm:pt>
    <dgm:pt modelId="{DE9A1A52-0178-4C10-8A30-2A72E528E341}">
      <dgm:prSet custT="1"/>
      <dgm:spPr/>
      <dgm:t>
        <a:bodyPr/>
        <a:lstStyle/>
        <a:p>
          <a:pPr rtl="0"/>
          <a:r>
            <a:rPr lang="es-AR" sz="2000" b="1" dirty="0" smtClean="0">
              <a:latin typeface="Arial Narrow" panose="020B0606020202030204" pitchFamily="34" charset="0"/>
            </a:rPr>
            <a:t>Estudios microbiológicos</a:t>
          </a:r>
          <a:endParaRPr lang="es-AR" sz="2000" b="1" dirty="0">
            <a:latin typeface="Arial Narrow" panose="020B0606020202030204" pitchFamily="34" charset="0"/>
          </a:endParaRPr>
        </a:p>
      </dgm:t>
    </dgm:pt>
    <dgm:pt modelId="{B944C823-E124-479E-A187-4B174DCDCA34}" type="parTrans" cxnId="{2E80795F-846C-4C52-A94B-0549D4C61F6E}">
      <dgm:prSet/>
      <dgm:spPr/>
      <dgm:t>
        <a:bodyPr/>
        <a:lstStyle/>
        <a:p>
          <a:endParaRPr lang="es-AR" sz="1100" b="1">
            <a:latin typeface="Arial Narrow" panose="020B0606020202030204" pitchFamily="34" charset="0"/>
          </a:endParaRPr>
        </a:p>
      </dgm:t>
    </dgm:pt>
    <dgm:pt modelId="{5C01B592-6F5A-4B0B-A9A9-118E89C2C69C}" type="sibTrans" cxnId="{2E80795F-846C-4C52-A94B-0549D4C61F6E}">
      <dgm:prSet/>
      <dgm:spPr/>
      <dgm:t>
        <a:bodyPr/>
        <a:lstStyle/>
        <a:p>
          <a:endParaRPr lang="es-AR" sz="1100" b="1">
            <a:latin typeface="Arial Narrow" panose="020B0606020202030204" pitchFamily="34" charset="0"/>
          </a:endParaRPr>
        </a:p>
      </dgm:t>
    </dgm:pt>
    <dgm:pt modelId="{C025BF10-20E1-4BE0-8A0F-2F39CA8176C9}">
      <dgm:prSet custT="1"/>
      <dgm:spPr/>
      <dgm:t>
        <a:bodyPr/>
        <a:lstStyle/>
        <a:p>
          <a:pPr rtl="0"/>
          <a:r>
            <a:rPr lang="es-AR" sz="2000" b="1" dirty="0" smtClean="0">
              <a:latin typeface="Arial Narrow" panose="020B0606020202030204" pitchFamily="34" charset="0"/>
            </a:rPr>
            <a:t>Diagnóstico por imágenes</a:t>
          </a:r>
          <a:endParaRPr lang="es-AR" sz="2000" b="1" dirty="0">
            <a:latin typeface="Arial Narrow" panose="020B0606020202030204" pitchFamily="34" charset="0"/>
          </a:endParaRPr>
        </a:p>
      </dgm:t>
    </dgm:pt>
    <dgm:pt modelId="{60DE44A6-545B-492A-838B-683C64956161}" type="parTrans" cxnId="{03A40C62-F455-431A-85FD-9423CE744402}">
      <dgm:prSet/>
      <dgm:spPr/>
      <dgm:t>
        <a:bodyPr/>
        <a:lstStyle/>
        <a:p>
          <a:endParaRPr lang="es-AR" sz="1600" b="1"/>
        </a:p>
      </dgm:t>
    </dgm:pt>
    <dgm:pt modelId="{8DFB7A67-D23F-43D1-B887-AD4779F08756}" type="sibTrans" cxnId="{03A40C62-F455-431A-85FD-9423CE744402}">
      <dgm:prSet/>
      <dgm:spPr/>
      <dgm:t>
        <a:bodyPr/>
        <a:lstStyle/>
        <a:p>
          <a:endParaRPr lang="es-AR" sz="1600" b="1"/>
        </a:p>
      </dgm:t>
    </dgm:pt>
    <dgm:pt modelId="{14BE6B7C-7C7C-4FFB-AD49-8ECC3A090588}">
      <dgm:prSet custT="1"/>
      <dgm:spPr/>
      <dgm:t>
        <a:bodyPr/>
        <a:lstStyle/>
        <a:p>
          <a:r>
            <a:rPr lang="es-AR" sz="2000" b="1" dirty="0" smtClean="0">
              <a:latin typeface="Arial Narrow" panose="020B0606020202030204" pitchFamily="34" charset="0"/>
            </a:rPr>
            <a:t>Anatomía patológica</a:t>
          </a:r>
          <a:endParaRPr lang="es-AR" sz="2000" b="1" dirty="0">
            <a:latin typeface="Arial Narrow" panose="020B0606020202030204" pitchFamily="34" charset="0"/>
          </a:endParaRPr>
        </a:p>
      </dgm:t>
    </dgm:pt>
    <dgm:pt modelId="{56CCE2D9-728E-4897-90BE-723F6E44AA18}" type="parTrans" cxnId="{4E3773A8-DEC7-4270-BB5D-E27FFB1B7D1F}">
      <dgm:prSet/>
      <dgm:spPr/>
      <dgm:t>
        <a:bodyPr/>
        <a:lstStyle/>
        <a:p>
          <a:endParaRPr lang="es-AR" sz="1600" b="1"/>
        </a:p>
      </dgm:t>
    </dgm:pt>
    <dgm:pt modelId="{214384A2-770C-4A67-9791-0C979AC92B16}" type="sibTrans" cxnId="{4E3773A8-DEC7-4270-BB5D-E27FFB1B7D1F}">
      <dgm:prSet/>
      <dgm:spPr/>
      <dgm:t>
        <a:bodyPr/>
        <a:lstStyle/>
        <a:p>
          <a:endParaRPr lang="es-AR" sz="1600" b="1"/>
        </a:p>
      </dgm:t>
    </dgm:pt>
    <dgm:pt modelId="{60B129C4-939E-4ABF-A5FF-CD4BC54A68BD}" type="pres">
      <dgm:prSet presAssocID="{78A098C6-3D46-42D0-9028-62D9242BD49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AR"/>
        </a:p>
      </dgm:t>
    </dgm:pt>
    <dgm:pt modelId="{11CF6588-D9CF-4356-84BA-12F45580DC0F}" type="pres">
      <dgm:prSet presAssocID="{78A098C6-3D46-42D0-9028-62D9242BD491}" presName="Name1" presStyleCnt="0"/>
      <dgm:spPr/>
      <dgm:t>
        <a:bodyPr/>
        <a:lstStyle/>
        <a:p>
          <a:endParaRPr lang="es-AR"/>
        </a:p>
      </dgm:t>
    </dgm:pt>
    <dgm:pt modelId="{6742CF6F-4260-42B6-8B4A-DCCF32047AB2}" type="pres">
      <dgm:prSet presAssocID="{78A098C6-3D46-42D0-9028-62D9242BD491}" presName="cycle" presStyleCnt="0"/>
      <dgm:spPr/>
      <dgm:t>
        <a:bodyPr/>
        <a:lstStyle/>
        <a:p>
          <a:endParaRPr lang="es-AR"/>
        </a:p>
      </dgm:t>
    </dgm:pt>
    <dgm:pt modelId="{7F5C7238-22F9-45AB-B17C-82ED986D0D70}" type="pres">
      <dgm:prSet presAssocID="{78A098C6-3D46-42D0-9028-62D9242BD491}" presName="srcNode" presStyleLbl="node1" presStyleIdx="0" presStyleCnt="6"/>
      <dgm:spPr/>
      <dgm:t>
        <a:bodyPr/>
        <a:lstStyle/>
        <a:p>
          <a:endParaRPr lang="es-AR"/>
        </a:p>
      </dgm:t>
    </dgm:pt>
    <dgm:pt modelId="{DA402F8E-5552-470E-A9BD-6B1601A8223B}" type="pres">
      <dgm:prSet presAssocID="{78A098C6-3D46-42D0-9028-62D9242BD491}" presName="conn" presStyleLbl="parChTrans1D2" presStyleIdx="0" presStyleCnt="1"/>
      <dgm:spPr/>
      <dgm:t>
        <a:bodyPr/>
        <a:lstStyle/>
        <a:p>
          <a:endParaRPr lang="es-AR"/>
        </a:p>
      </dgm:t>
    </dgm:pt>
    <dgm:pt modelId="{98B22607-2062-4A74-B21F-3A80D8398D65}" type="pres">
      <dgm:prSet presAssocID="{78A098C6-3D46-42D0-9028-62D9242BD491}" presName="extraNode" presStyleLbl="node1" presStyleIdx="0" presStyleCnt="6"/>
      <dgm:spPr/>
      <dgm:t>
        <a:bodyPr/>
        <a:lstStyle/>
        <a:p>
          <a:endParaRPr lang="es-AR"/>
        </a:p>
      </dgm:t>
    </dgm:pt>
    <dgm:pt modelId="{2ACC8043-C1AA-4252-A255-A09FC2603F36}" type="pres">
      <dgm:prSet presAssocID="{78A098C6-3D46-42D0-9028-62D9242BD491}" presName="dstNode" presStyleLbl="node1" presStyleIdx="0" presStyleCnt="6"/>
      <dgm:spPr/>
      <dgm:t>
        <a:bodyPr/>
        <a:lstStyle/>
        <a:p>
          <a:endParaRPr lang="es-AR"/>
        </a:p>
      </dgm:t>
    </dgm:pt>
    <dgm:pt modelId="{2B3049F3-486F-48FF-B376-FA7D18950552}" type="pres">
      <dgm:prSet presAssocID="{CA53C11E-D6BD-408D-BF0A-5FF65C47424C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4F5CC8F-8FD4-4223-A2A2-D8BC6D1BE324}" type="pres">
      <dgm:prSet presAssocID="{CA53C11E-D6BD-408D-BF0A-5FF65C47424C}" presName="accent_1" presStyleCnt="0"/>
      <dgm:spPr/>
      <dgm:t>
        <a:bodyPr/>
        <a:lstStyle/>
        <a:p>
          <a:endParaRPr lang="es-AR"/>
        </a:p>
      </dgm:t>
    </dgm:pt>
    <dgm:pt modelId="{B02674EE-2ACB-4BA3-B210-65D840AAE63E}" type="pres">
      <dgm:prSet presAssocID="{CA53C11E-D6BD-408D-BF0A-5FF65C47424C}" presName="accentRepeatNode" presStyleLbl="solidFgAcc1" presStyleIdx="0" presStyleCnt="6"/>
      <dgm:spPr/>
      <dgm:t>
        <a:bodyPr/>
        <a:lstStyle/>
        <a:p>
          <a:endParaRPr lang="es-AR"/>
        </a:p>
      </dgm:t>
    </dgm:pt>
    <dgm:pt modelId="{07601F4C-F601-4E9B-8AFF-8D47A5281F31}" type="pres">
      <dgm:prSet presAssocID="{7BBB4C33-BC41-4DD3-BC9B-78C1A5AB6967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D976858-D15D-465A-9ADE-D0CC3C5A1E6E}" type="pres">
      <dgm:prSet presAssocID="{7BBB4C33-BC41-4DD3-BC9B-78C1A5AB6967}" presName="accent_2" presStyleCnt="0"/>
      <dgm:spPr/>
      <dgm:t>
        <a:bodyPr/>
        <a:lstStyle/>
        <a:p>
          <a:endParaRPr lang="es-AR"/>
        </a:p>
      </dgm:t>
    </dgm:pt>
    <dgm:pt modelId="{5C9D3534-BC68-4710-BDE9-070600695529}" type="pres">
      <dgm:prSet presAssocID="{7BBB4C33-BC41-4DD3-BC9B-78C1A5AB6967}" presName="accentRepeatNode" presStyleLbl="solidFgAcc1" presStyleIdx="1" presStyleCnt="6"/>
      <dgm:spPr/>
      <dgm:t>
        <a:bodyPr/>
        <a:lstStyle/>
        <a:p>
          <a:endParaRPr lang="es-AR"/>
        </a:p>
      </dgm:t>
    </dgm:pt>
    <dgm:pt modelId="{DBBA475F-3E0B-43C2-8B38-7CFBC7427476}" type="pres">
      <dgm:prSet presAssocID="{DAFE53A6-2D52-45F5-A2A9-3D8BAA7B8F85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4E7E427-2B8C-45B5-A26E-2B42E8AE477A}" type="pres">
      <dgm:prSet presAssocID="{DAFE53A6-2D52-45F5-A2A9-3D8BAA7B8F85}" presName="accent_3" presStyleCnt="0"/>
      <dgm:spPr/>
      <dgm:t>
        <a:bodyPr/>
        <a:lstStyle/>
        <a:p>
          <a:endParaRPr lang="es-AR"/>
        </a:p>
      </dgm:t>
    </dgm:pt>
    <dgm:pt modelId="{F09D9A03-6F07-4915-995C-606B1370CBB6}" type="pres">
      <dgm:prSet presAssocID="{DAFE53A6-2D52-45F5-A2A9-3D8BAA7B8F85}" presName="accentRepeatNode" presStyleLbl="solidFgAcc1" presStyleIdx="2" presStyleCnt="6"/>
      <dgm:spPr/>
      <dgm:t>
        <a:bodyPr/>
        <a:lstStyle/>
        <a:p>
          <a:endParaRPr lang="es-AR"/>
        </a:p>
      </dgm:t>
    </dgm:pt>
    <dgm:pt modelId="{F5DA0530-7086-4C4F-884E-0ED2BA150B0C}" type="pres">
      <dgm:prSet presAssocID="{DE9A1A52-0178-4C10-8A30-2A72E528E341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106382B-DBC4-4800-849D-1AC6BEA317CD}" type="pres">
      <dgm:prSet presAssocID="{DE9A1A52-0178-4C10-8A30-2A72E528E341}" presName="accent_4" presStyleCnt="0"/>
      <dgm:spPr/>
      <dgm:t>
        <a:bodyPr/>
        <a:lstStyle/>
        <a:p>
          <a:endParaRPr lang="es-AR"/>
        </a:p>
      </dgm:t>
    </dgm:pt>
    <dgm:pt modelId="{F2C4F277-CB46-4394-AF33-F5ECD6E448C9}" type="pres">
      <dgm:prSet presAssocID="{DE9A1A52-0178-4C10-8A30-2A72E528E341}" presName="accentRepeatNode" presStyleLbl="solidFgAcc1" presStyleIdx="3" presStyleCnt="6"/>
      <dgm:spPr/>
      <dgm:t>
        <a:bodyPr/>
        <a:lstStyle/>
        <a:p>
          <a:endParaRPr lang="es-AR"/>
        </a:p>
      </dgm:t>
    </dgm:pt>
    <dgm:pt modelId="{759F38B6-8932-4D83-A07F-EA17ED57C96B}" type="pres">
      <dgm:prSet presAssocID="{C025BF10-20E1-4BE0-8A0F-2F39CA8176C9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034893B-0563-4319-93C1-E02A163BCB3B}" type="pres">
      <dgm:prSet presAssocID="{C025BF10-20E1-4BE0-8A0F-2F39CA8176C9}" presName="accent_5" presStyleCnt="0"/>
      <dgm:spPr/>
      <dgm:t>
        <a:bodyPr/>
        <a:lstStyle/>
        <a:p>
          <a:endParaRPr lang="es-AR"/>
        </a:p>
      </dgm:t>
    </dgm:pt>
    <dgm:pt modelId="{FAB27434-D079-4312-A5D7-6C1BA8723A76}" type="pres">
      <dgm:prSet presAssocID="{C025BF10-20E1-4BE0-8A0F-2F39CA8176C9}" presName="accentRepeatNode" presStyleLbl="solidFgAcc1" presStyleIdx="4" presStyleCnt="6"/>
      <dgm:spPr/>
      <dgm:t>
        <a:bodyPr/>
        <a:lstStyle/>
        <a:p>
          <a:endParaRPr lang="es-AR"/>
        </a:p>
      </dgm:t>
    </dgm:pt>
    <dgm:pt modelId="{EF84C800-B111-4B7C-8171-9A5736E5E014}" type="pres">
      <dgm:prSet presAssocID="{14BE6B7C-7C7C-4FFB-AD49-8ECC3A090588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0F7AB55-6854-4EF5-A750-2E16E8B8D79C}" type="pres">
      <dgm:prSet presAssocID="{14BE6B7C-7C7C-4FFB-AD49-8ECC3A090588}" presName="accent_6" presStyleCnt="0"/>
      <dgm:spPr/>
      <dgm:t>
        <a:bodyPr/>
        <a:lstStyle/>
        <a:p>
          <a:endParaRPr lang="es-AR"/>
        </a:p>
      </dgm:t>
    </dgm:pt>
    <dgm:pt modelId="{EFF55A7D-7D9B-4731-9BD6-2115C0E4C2CC}" type="pres">
      <dgm:prSet presAssocID="{14BE6B7C-7C7C-4FFB-AD49-8ECC3A090588}" presName="accentRepeatNode" presStyleLbl="solidFgAcc1" presStyleIdx="5" presStyleCnt="6"/>
      <dgm:spPr/>
      <dgm:t>
        <a:bodyPr/>
        <a:lstStyle/>
        <a:p>
          <a:endParaRPr lang="es-AR"/>
        </a:p>
      </dgm:t>
    </dgm:pt>
  </dgm:ptLst>
  <dgm:cxnLst>
    <dgm:cxn modelId="{073E910F-4053-4368-8886-2B59609B1EE2}" type="presOf" srcId="{C025BF10-20E1-4BE0-8A0F-2F39CA8176C9}" destId="{759F38B6-8932-4D83-A07F-EA17ED57C96B}" srcOrd="0" destOrd="0" presId="urn:microsoft.com/office/officeart/2008/layout/VerticalCurvedList"/>
    <dgm:cxn modelId="{481D312E-8982-4068-8EDB-D59958088D57}" type="presOf" srcId="{7BBB4C33-BC41-4DD3-BC9B-78C1A5AB6967}" destId="{07601F4C-F601-4E9B-8AFF-8D47A5281F31}" srcOrd="0" destOrd="0" presId="urn:microsoft.com/office/officeart/2008/layout/VerticalCurvedList"/>
    <dgm:cxn modelId="{056114D6-194A-4079-9AF8-019AB40DE5B9}" type="presOf" srcId="{CA53C11E-D6BD-408D-BF0A-5FF65C47424C}" destId="{2B3049F3-486F-48FF-B376-FA7D18950552}" srcOrd="0" destOrd="0" presId="urn:microsoft.com/office/officeart/2008/layout/VerticalCurvedList"/>
    <dgm:cxn modelId="{4E3773A8-DEC7-4270-BB5D-E27FFB1B7D1F}" srcId="{78A098C6-3D46-42D0-9028-62D9242BD491}" destId="{14BE6B7C-7C7C-4FFB-AD49-8ECC3A090588}" srcOrd="5" destOrd="0" parTransId="{56CCE2D9-728E-4897-90BE-723F6E44AA18}" sibTransId="{214384A2-770C-4A67-9791-0C979AC92B16}"/>
    <dgm:cxn modelId="{B59FB542-5733-4FA1-A1C5-F1978A51EB91}" srcId="{78A098C6-3D46-42D0-9028-62D9242BD491}" destId="{7BBB4C33-BC41-4DD3-BC9B-78C1A5AB6967}" srcOrd="1" destOrd="0" parTransId="{C1FE8C79-00F4-4E4D-AB5A-2947CF833EE3}" sibTransId="{6A7F23AD-ABCC-42C9-A03C-32BB1A7E522D}"/>
    <dgm:cxn modelId="{03A40C62-F455-431A-85FD-9423CE744402}" srcId="{78A098C6-3D46-42D0-9028-62D9242BD491}" destId="{C025BF10-20E1-4BE0-8A0F-2F39CA8176C9}" srcOrd="4" destOrd="0" parTransId="{60DE44A6-545B-492A-838B-683C64956161}" sibTransId="{8DFB7A67-D23F-43D1-B887-AD4779F08756}"/>
    <dgm:cxn modelId="{DF7600D8-38DB-47F1-8765-504A5A531BAA}" srcId="{78A098C6-3D46-42D0-9028-62D9242BD491}" destId="{CA53C11E-D6BD-408D-BF0A-5FF65C47424C}" srcOrd="0" destOrd="0" parTransId="{20B74821-89CB-473C-941D-3D2FBC529325}" sibTransId="{C09FEF29-F1BD-4871-BABF-0ED8615DCA10}"/>
    <dgm:cxn modelId="{D4C0FD2B-A512-4578-A728-603401CD2A68}" type="presOf" srcId="{DAFE53A6-2D52-45F5-A2A9-3D8BAA7B8F85}" destId="{DBBA475F-3E0B-43C2-8B38-7CFBC7427476}" srcOrd="0" destOrd="0" presId="urn:microsoft.com/office/officeart/2008/layout/VerticalCurvedList"/>
    <dgm:cxn modelId="{670D1B51-FBAA-47C7-ACB8-291F96CA07FA}" type="presOf" srcId="{78A098C6-3D46-42D0-9028-62D9242BD491}" destId="{60B129C4-939E-4ABF-A5FF-CD4BC54A68BD}" srcOrd="0" destOrd="0" presId="urn:microsoft.com/office/officeart/2008/layout/VerticalCurvedList"/>
    <dgm:cxn modelId="{D3A126CB-541C-4A98-9011-54EC4FA5BB39}" type="presOf" srcId="{14BE6B7C-7C7C-4FFB-AD49-8ECC3A090588}" destId="{EF84C800-B111-4B7C-8171-9A5736E5E014}" srcOrd="0" destOrd="0" presId="urn:microsoft.com/office/officeart/2008/layout/VerticalCurvedList"/>
    <dgm:cxn modelId="{153DC504-F0FB-4458-800D-862F0BCD2C50}" type="presOf" srcId="{C09FEF29-F1BD-4871-BABF-0ED8615DCA10}" destId="{DA402F8E-5552-470E-A9BD-6B1601A8223B}" srcOrd="0" destOrd="0" presId="urn:microsoft.com/office/officeart/2008/layout/VerticalCurvedList"/>
    <dgm:cxn modelId="{3EA4CA6B-9A8B-4894-920E-E236912790AE}" type="presOf" srcId="{DE9A1A52-0178-4C10-8A30-2A72E528E341}" destId="{F5DA0530-7086-4C4F-884E-0ED2BA150B0C}" srcOrd="0" destOrd="0" presId="urn:microsoft.com/office/officeart/2008/layout/VerticalCurvedList"/>
    <dgm:cxn modelId="{0A326852-7DCC-49FC-93C8-22514D510C71}" srcId="{78A098C6-3D46-42D0-9028-62D9242BD491}" destId="{DAFE53A6-2D52-45F5-A2A9-3D8BAA7B8F85}" srcOrd="2" destOrd="0" parTransId="{362B3D0F-16C6-445B-919B-5FDE6B4904DA}" sibTransId="{3D398E56-B665-4D4E-8ADB-3C9C810390F4}"/>
    <dgm:cxn modelId="{2E80795F-846C-4C52-A94B-0549D4C61F6E}" srcId="{78A098C6-3D46-42D0-9028-62D9242BD491}" destId="{DE9A1A52-0178-4C10-8A30-2A72E528E341}" srcOrd="3" destOrd="0" parTransId="{B944C823-E124-479E-A187-4B174DCDCA34}" sibTransId="{5C01B592-6F5A-4B0B-A9A9-118E89C2C69C}"/>
    <dgm:cxn modelId="{C8C99A96-AEEB-491B-BB52-2E44CC1E5271}" type="presParOf" srcId="{60B129C4-939E-4ABF-A5FF-CD4BC54A68BD}" destId="{11CF6588-D9CF-4356-84BA-12F45580DC0F}" srcOrd="0" destOrd="0" presId="urn:microsoft.com/office/officeart/2008/layout/VerticalCurvedList"/>
    <dgm:cxn modelId="{B66758A6-864C-414D-8650-2AEE0DE15484}" type="presParOf" srcId="{11CF6588-D9CF-4356-84BA-12F45580DC0F}" destId="{6742CF6F-4260-42B6-8B4A-DCCF32047AB2}" srcOrd="0" destOrd="0" presId="urn:microsoft.com/office/officeart/2008/layout/VerticalCurvedList"/>
    <dgm:cxn modelId="{03F24988-0A1E-45E6-8FA5-949AABF608C3}" type="presParOf" srcId="{6742CF6F-4260-42B6-8B4A-DCCF32047AB2}" destId="{7F5C7238-22F9-45AB-B17C-82ED986D0D70}" srcOrd="0" destOrd="0" presId="urn:microsoft.com/office/officeart/2008/layout/VerticalCurvedList"/>
    <dgm:cxn modelId="{677C429F-1923-4CE7-9970-3D02E80E9543}" type="presParOf" srcId="{6742CF6F-4260-42B6-8B4A-DCCF32047AB2}" destId="{DA402F8E-5552-470E-A9BD-6B1601A8223B}" srcOrd="1" destOrd="0" presId="urn:microsoft.com/office/officeart/2008/layout/VerticalCurvedList"/>
    <dgm:cxn modelId="{78209002-3EB4-4C13-A5D1-BF91C5F594FC}" type="presParOf" srcId="{6742CF6F-4260-42B6-8B4A-DCCF32047AB2}" destId="{98B22607-2062-4A74-B21F-3A80D8398D65}" srcOrd="2" destOrd="0" presId="urn:microsoft.com/office/officeart/2008/layout/VerticalCurvedList"/>
    <dgm:cxn modelId="{D248038C-DE4F-4FA9-9937-5920E514A4CA}" type="presParOf" srcId="{6742CF6F-4260-42B6-8B4A-DCCF32047AB2}" destId="{2ACC8043-C1AA-4252-A255-A09FC2603F36}" srcOrd="3" destOrd="0" presId="urn:microsoft.com/office/officeart/2008/layout/VerticalCurvedList"/>
    <dgm:cxn modelId="{DDCD71A1-972C-44DD-98A3-26A70CAFE79A}" type="presParOf" srcId="{11CF6588-D9CF-4356-84BA-12F45580DC0F}" destId="{2B3049F3-486F-48FF-B376-FA7D18950552}" srcOrd="1" destOrd="0" presId="urn:microsoft.com/office/officeart/2008/layout/VerticalCurvedList"/>
    <dgm:cxn modelId="{4CFDDE5C-5006-4609-82F8-125ED8F21500}" type="presParOf" srcId="{11CF6588-D9CF-4356-84BA-12F45580DC0F}" destId="{84F5CC8F-8FD4-4223-A2A2-D8BC6D1BE324}" srcOrd="2" destOrd="0" presId="urn:microsoft.com/office/officeart/2008/layout/VerticalCurvedList"/>
    <dgm:cxn modelId="{1753E1EB-B35A-41CE-9AC2-71C475DDFC3B}" type="presParOf" srcId="{84F5CC8F-8FD4-4223-A2A2-D8BC6D1BE324}" destId="{B02674EE-2ACB-4BA3-B210-65D840AAE63E}" srcOrd="0" destOrd="0" presId="urn:microsoft.com/office/officeart/2008/layout/VerticalCurvedList"/>
    <dgm:cxn modelId="{56D0831E-5BE7-4C47-B8CF-476E4FDCA217}" type="presParOf" srcId="{11CF6588-D9CF-4356-84BA-12F45580DC0F}" destId="{07601F4C-F601-4E9B-8AFF-8D47A5281F31}" srcOrd="3" destOrd="0" presId="urn:microsoft.com/office/officeart/2008/layout/VerticalCurvedList"/>
    <dgm:cxn modelId="{D4D7EDC6-538A-499C-8656-A4B29C961C58}" type="presParOf" srcId="{11CF6588-D9CF-4356-84BA-12F45580DC0F}" destId="{FD976858-D15D-465A-9ADE-D0CC3C5A1E6E}" srcOrd="4" destOrd="0" presId="urn:microsoft.com/office/officeart/2008/layout/VerticalCurvedList"/>
    <dgm:cxn modelId="{C1D18652-6DA2-48E3-94F9-5BD317A5E6D1}" type="presParOf" srcId="{FD976858-D15D-465A-9ADE-D0CC3C5A1E6E}" destId="{5C9D3534-BC68-4710-BDE9-070600695529}" srcOrd="0" destOrd="0" presId="urn:microsoft.com/office/officeart/2008/layout/VerticalCurvedList"/>
    <dgm:cxn modelId="{B2CC9B9C-CFD7-4DF5-9235-112692BBBFC7}" type="presParOf" srcId="{11CF6588-D9CF-4356-84BA-12F45580DC0F}" destId="{DBBA475F-3E0B-43C2-8B38-7CFBC7427476}" srcOrd="5" destOrd="0" presId="urn:microsoft.com/office/officeart/2008/layout/VerticalCurvedList"/>
    <dgm:cxn modelId="{5B0AACC9-68D4-420B-8A8B-7BF26FB9D3B9}" type="presParOf" srcId="{11CF6588-D9CF-4356-84BA-12F45580DC0F}" destId="{E4E7E427-2B8C-45B5-A26E-2B42E8AE477A}" srcOrd="6" destOrd="0" presId="urn:microsoft.com/office/officeart/2008/layout/VerticalCurvedList"/>
    <dgm:cxn modelId="{7C4F1A65-121E-4119-9541-3F3B17B9B8C0}" type="presParOf" srcId="{E4E7E427-2B8C-45B5-A26E-2B42E8AE477A}" destId="{F09D9A03-6F07-4915-995C-606B1370CBB6}" srcOrd="0" destOrd="0" presId="urn:microsoft.com/office/officeart/2008/layout/VerticalCurvedList"/>
    <dgm:cxn modelId="{CA209E17-7046-499D-87E7-927A4362F868}" type="presParOf" srcId="{11CF6588-D9CF-4356-84BA-12F45580DC0F}" destId="{F5DA0530-7086-4C4F-884E-0ED2BA150B0C}" srcOrd="7" destOrd="0" presId="urn:microsoft.com/office/officeart/2008/layout/VerticalCurvedList"/>
    <dgm:cxn modelId="{229035F7-75CD-41F7-84FF-68A55E635A8A}" type="presParOf" srcId="{11CF6588-D9CF-4356-84BA-12F45580DC0F}" destId="{5106382B-DBC4-4800-849D-1AC6BEA317CD}" srcOrd="8" destOrd="0" presId="urn:microsoft.com/office/officeart/2008/layout/VerticalCurvedList"/>
    <dgm:cxn modelId="{238FDF66-8FE9-41E9-B311-0E54BE1802A8}" type="presParOf" srcId="{5106382B-DBC4-4800-849D-1AC6BEA317CD}" destId="{F2C4F277-CB46-4394-AF33-F5ECD6E448C9}" srcOrd="0" destOrd="0" presId="urn:microsoft.com/office/officeart/2008/layout/VerticalCurvedList"/>
    <dgm:cxn modelId="{47C4A8D6-2C9E-4C7F-A51E-050435C27B36}" type="presParOf" srcId="{11CF6588-D9CF-4356-84BA-12F45580DC0F}" destId="{759F38B6-8932-4D83-A07F-EA17ED57C96B}" srcOrd="9" destOrd="0" presId="urn:microsoft.com/office/officeart/2008/layout/VerticalCurvedList"/>
    <dgm:cxn modelId="{B72D71C3-D03C-476F-A109-706944A1C4FB}" type="presParOf" srcId="{11CF6588-D9CF-4356-84BA-12F45580DC0F}" destId="{4034893B-0563-4319-93C1-E02A163BCB3B}" srcOrd="10" destOrd="0" presId="urn:microsoft.com/office/officeart/2008/layout/VerticalCurvedList"/>
    <dgm:cxn modelId="{4BE98C59-104D-4211-9FFC-8B05A9A8D850}" type="presParOf" srcId="{4034893B-0563-4319-93C1-E02A163BCB3B}" destId="{FAB27434-D079-4312-A5D7-6C1BA8723A76}" srcOrd="0" destOrd="0" presId="urn:microsoft.com/office/officeart/2008/layout/VerticalCurvedList"/>
    <dgm:cxn modelId="{7E40AE4E-BB48-4732-81E3-061D9AB06CA7}" type="presParOf" srcId="{11CF6588-D9CF-4356-84BA-12F45580DC0F}" destId="{EF84C800-B111-4B7C-8171-9A5736E5E014}" srcOrd="11" destOrd="0" presId="urn:microsoft.com/office/officeart/2008/layout/VerticalCurvedList"/>
    <dgm:cxn modelId="{7AEBE98D-2DDC-466B-876B-2F205C559BF9}" type="presParOf" srcId="{11CF6588-D9CF-4356-84BA-12F45580DC0F}" destId="{20F7AB55-6854-4EF5-A750-2E16E8B8D79C}" srcOrd="12" destOrd="0" presId="urn:microsoft.com/office/officeart/2008/layout/VerticalCurvedList"/>
    <dgm:cxn modelId="{4002A7EB-9245-48B5-900A-B506691FFC67}" type="presParOf" srcId="{20F7AB55-6854-4EF5-A750-2E16E8B8D79C}" destId="{EFF55A7D-7D9B-4731-9BD6-2115C0E4C2C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DF44BB-EB9A-4EB6-A093-7AE970A32ECC}" type="doc">
      <dgm:prSet loTypeId="urn:microsoft.com/office/officeart/2005/8/layout/chevron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AR"/>
        </a:p>
      </dgm:t>
    </dgm:pt>
    <dgm:pt modelId="{0915A968-6997-4B09-8254-0B89E75FD159}">
      <dgm:prSet custT="1"/>
      <dgm:spPr/>
      <dgm:t>
        <a:bodyPr/>
        <a:lstStyle/>
        <a:p>
          <a:pPr rtl="0"/>
          <a:r>
            <a:rPr lang="es-AR" sz="2400" b="1" dirty="0" smtClean="0">
              <a:latin typeface="Arial Narrow" panose="020B0606020202030204" pitchFamily="34" charset="0"/>
            </a:rPr>
            <a:t>Métodos directos </a:t>
          </a:r>
          <a:endParaRPr lang="es-AR" sz="2400" b="1" dirty="0">
            <a:latin typeface="Arial Narrow" panose="020B0606020202030204" pitchFamily="34" charset="0"/>
          </a:endParaRPr>
        </a:p>
      </dgm:t>
    </dgm:pt>
    <dgm:pt modelId="{AC4098E9-6C82-4CDA-98E0-E08A64A6D6E6}" type="parTrans" cxnId="{55FF62CE-0FBB-4354-83FE-E3096E7C875D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A67DC31B-33EF-4FEC-A1E4-7032A6596F18}" type="sibTrans" cxnId="{55FF62CE-0FBB-4354-83FE-E3096E7C875D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D52FF916-2BD7-46DE-9DF6-E1D2A9A95B65}">
      <dgm:prSet/>
      <dgm:spPr/>
      <dgm:t>
        <a:bodyPr/>
        <a:lstStyle/>
        <a:p>
          <a:pPr rtl="0"/>
          <a:r>
            <a:rPr lang="es-AR" dirty="0" smtClean="0">
              <a:latin typeface="Arial Narrow" panose="020B0606020202030204" pitchFamily="34" charset="0"/>
            </a:rPr>
            <a:t>Microscopía: </a:t>
          </a:r>
          <a:r>
            <a:rPr lang="es-AR" dirty="0" err="1" smtClean="0">
              <a:latin typeface="Arial Narrow" panose="020B0606020202030204" pitchFamily="34" charset="0"/>
            </a:rPr>
            <a:t>Ziehl-Neelsen</a:t>
          </a:r>
          <a:r>
            <a:rPr lang="es-AR" dirty="0" smtClean="0">
              <a:latin typeface="Arial Narrow" panose="020B0606020202030204" pitchFamily="34" charset="0"/>
            </a:rPr>
            <a:t> , </a:t>
          </a:r>
          <a:r>
            <a:rPr lang="es-AR" dirty="0" err="1" smtClean="0">
              <a:latin typeface="Arial Narrow" panose="020B0606020202030204" pitchFamily="34" charset="0"/>
            </a:rPr>
            <a:t>Kinyoun</a:t>
          </a:r>
          <a:r>
            <a:rPr lang="es-AR" dirty="0" smtClean="0">
              <a:latin typeface="Arial Narrow" panose="020B0606020202030204" pitchFamily="34" charset="0"/>
            </a:rPr>
            <a:t>, </a:t>
          </a:r>
          <a:r>
            <a:rPr lang="es-AR" dirty="0" err="1" smtClean="0">
              <a:latin typeface="Arial Narrow" panose="020B0606020202030204" pitchFamily="34" charset="0"/>
            </a:rPr>
            <a:t>fluorocromos</a:t>
          </a:r>
          <a:endParaRPr lang="es-AR" dirty="0">
            <a:latin typeface="Arial Narrow" panose="020B0606020202030204" pitchFamily="34" charset="0"/>
          </a:endParaRPr>
        </a:p>
      </dgm:t>
    </dgm:pt>
    <dgm:pt modelId="{D0E150E2-849C-41FA-93EF-319438ED4380}" type="parTrans" cxnId="{A6480801-A5FC-4FC3-B39F-E1CAEAD67FF5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FCD83A55-9685-48BA-9BC6-82BAA2D886AD}" type="sibTrans" cxnId="{A6480801-A5FC-4FC3-B39F-E1CAEAD67FF5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CBAABF53-F31E-4B2E-A71B-3FCA48E9289C}">
      <dgm:prSet/>
      <dgm:spPr/>
      <dgm:t>
        <a:bodyPr/>
        <a:lstStyle/>
        <a:p>
          <a:pPr rtl="0"/>
          <a:r>
            <a:rPr lang="es-AR" dirty="0" smtClean="0">
              <a:latin typeface="Arial Narrow" panose="020B0606020202030204" pitchFamily="34" charset="0"/>
            </a:rPr>
            <a:t>Pruebas basadas en detección de  ácidos nucleicos</a:t>
          </a:r>
          <a:endParaRPr lang="es-AR" dirty="0">
            <a:latin typeface="Arial Narrow" panose="020B0606020202030204" pitchFamily="34" charset="0"/>
          </a:endParaRPr>
        </a:p>
      </dgm:t>
    </dgm:pt>
    <dgm:pt modelId="{B831E631-4B3C-4646-875C-2CA13B342567}" type="parTrans" cxnId="{E1FC9ED5-4D94-4823-8DCD-5EE6D1720AFA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6F39B174-290B-4BD7-9742-53B0E93B3533}" type="sibTrans" cxnId="{E1FC9ED5-4D94-4823-8DCD-5EE6D1720AFA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4AAE58D3-8ABC-4C88-A385-B41BC3535497}">
      <dgm:prSet/>
      <dgm:spPr/>
      <dgm:t>
        <a:bodyPr/>
        <a:lstStyle/>
        <a:p>
          <a:pPr rtl="0"/>
          <a:r>
            <a:rPr lang="es-AR" dirty="0" smtClean="0">
              <a:latin typeface="Arial Narrow" panose="020B0606020202030204" pitchFamily="34" charset="0"/>
            </a:rPr>
            <a:t>Cultivos en medios sólidos y líquidos.</a:t>
          </a:r>
          <a:endParaRPr lang="es-AR" dirty="0">
            <a:latin typeface="Arial Narrow" panose="020B0606020202030204" pitchFamily="34" charset="0"/>
          </a:endParaRPr>
        </a:p>
      </dgm:t>
    </dgm:pt>
    <dgm:pt modelId="{851FACB4-DF23-4F4E-A492-141039F50CA4}" type="parTrans" cxnId="{4183B2A6-C871-42DF-8128-FDF04FD105C3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FCCC9FEC-2795-491F-A375-2DEA875162B2}" type="sibTrans" cxnId="{4183B2A6-C871-42DF-8128-FDF04FD105C3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8A0A50EB-2CEE-4A48-BC26-83E11E37B8B7}">
      <dgm:prSet custT="1"/>
      <dgm:spPr/>
      <dgm:t>
        <a:bodyPr/>
        <a:lstStyle/>
        <a:p>
          <a:pPr rtl="0"/>
          <a:r>
            <a:rPr lang="es-AR" sz="2400" b="1" dirty="0" smtClean="0">
              <a:latin typeface="Arial Narrow" panose="020B0606020202030204" pitchFamily="34" charset="0"/>
            </a:rPr>
            <a:t>Métodos indirectos</a:t>
          </a:r>
          <a:endParaRPr lang="es-AR" sz="2400" b="1" dirty="0">
            <a:latin typeface="Arial Narrow" panose="020B0606020202030204" pitchFamily="34" charset="0"/>
          </a:endParaRPr>
        </a:p>
      </dgm:t>
    </dgm:pt>
    <dgm:pt modelId="{0D1B1D3D-1736-4B3C-AF33-F4E9EF744177}" type="parTrans" cxnId="{CD1456B8-7ADD-43D8-A482-2C2D5B7D2C26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CC95EC92-535B-4365-BC8C-E535FFAF50F5}" type="sibTrans" cxnId="{CD1456B8-7ADD-43D8-A482-2C2D5B7D2C26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FEB6287F-F569-47C3-B5FA-3C0731DE9DDA}">
      <dgm:prSet/>
      <dgm:spPr/>
      <dgm:t>
        <a:bodyPr/>
        <a:lstStyle/>
        <a:p>
          <a:pPr rtl="0"/>
          <a:r>
            <a:rPr lang="es-AR" dirty="0" smtClean="0">
              <a:latin typeface="Arial Narrow" panose="020B0606020202030204" pitchFamily="34" charset="0"/>
            </a:rPr>
            <a:t>Pruebas de liberación de IFN gamma</a:t>
          </a:r>
          <a:endParaRPr lang="es-AR" dirty="0">
            <a:latin typeface="Arial Narrow" panose="020B0606020202030204" pitchFamily="34" charset="0"/>
          </a:endParaRPr>
        </a:p>
      </dgm:t>
    </dgm:pt>
    <dgm:pt modelId="{FB45D3B6-3051-4354-A4C3-E763660B20A0}" type="parTrans" cxnId="{6713AF95-F869-4D2D-A5FC-5132D1D4F111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788A470A-C197-44DE-AABD-B78F4C954139}" type="sibTrans" cxnId="{6713AF95-F869-4D2D-A5FC-5132D1D4F111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8F804510-3743-4CA7-94E9-67AD2440E104}">
      <dgm:prSet/>
      <dgm:spPr/>
      <dgm:t>
        <a:bodyPr/>
        <a:lstStyle/>
        <a:p>
          <a:pPr rtl="0"/>
          <a:r>
            <a:rPr lang="es-AR" smtClean="0">
              <a:latin typeface="Arial Narrow" panose="020B0606020202030204" pitchFamily="34" charset="0"/>
            </a:rPr>
            <a:t>Prueba cutánea de la tuberculina (PPD)</a:t>
          </a:r>
          <a:endParaRPr lang="es-AR">
            <a:latin typeface="Arial Narrow" panose="020B0606020202030204" pitchFamily="34" charset="0"/>
          </a:endParaRPr>
        </a:p>
      </dgm:t>
    </dgm:pt>
    <dgm:pt modelId="{232C4988-7E06-46E8-BE77-62780B51B770}" type="parTrans" cxnId="{85830373-DFBF-4906-9F1A-BC29D92B8C21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DCEC8278-24E3-4FDD-9E9F-894030D17669}" type="sibTrans" cxnId="{85830373-DFBF-4906-9F1A-BC29D92B8C21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1F56245A-0364-4256-BA98-A29FE815902B}">
      <dgm:prSet/>
      <dgm:spPr/>
      <dgm:t>
        <a:bodyPr/>
        <a:lstStyle/>
        <a:p>
          <a:pPr rtl="0"/>
          <a:r>
            <a:rPr lang="es-AR" dirty="0" smtClean="0">
              <a:latin typeface="Arial Narrow" panose="020B0606020202030204" pitchFamily="34" charset="0"/>
            </a:rPr>
            <a:t>Detección de antígenos: </a:t>
          </a:r>
          <a:r>
            <a:rPr lang="es-AR" dirty="0" err="1" smtClean="0">
              <a:latin typeface="Arial Narrow" panose="020B0606020202030204" pitchFamily="34" charset="0"/>
            </a:rPr>
            <a:t>lipoarabanomanano</a:t>
          </a:r>
          <a:r>
            <a:rPr lang="es-AR" dirty="0" smtClean="0">
              <a:latin typeface="Arial Narrow" panose="020B0606020202030204" pitchFamily="34" charset="0"/>
            </a:rPr>
            <a:t> y ADA</a:t>
          </a:r>
          <a:endParaRPr lang="es-AR" dirty="0">
            <a:latin typeface="Arial Narrow" panose="020B0606020202030204" pitchFamily="34" charset="0"/>
          </a:endParaRPr>
        </a:p>
      </dgm:t>
    </dgm:pt>
    <dgm:pt modelId="{19E8DD5E-5727-43D8-A466-FEA76B4CC55C}" type="parTrans" cxnId="{34C6706B-7B27-42FA-A1C6-35E23E2252A5}">
      <dgm:prSet/>
      <dgm:spPr/>
      <dgm:t>
        <a:bodyPr/>
        <a:lstStyle/>
        <a:p>
          <a:endParaRPr lang="es-AR"/>
        </a:p>
      </dgm:t>
    </dgm:pt>
    <dgm:pt modelId="{5C088ED1-40DB-470F-BD16-503DF258104A}" type="sibTrans" cxnId="{34C6706B-7B27-42FA-A1C6-35E23E2252A5}">
      <dgm:prSet/>
      <dgm:spPr/>
      <dgm:t>
        <a:bodyPr/>
        <a:lstStyle/>
        <a:p>
          <a:endParaRPr lang="es-AR"/>
        </a:p>
      </dgm:t>
    </dgm:pt>
    <dgm:pt modelId="{2E18FF91-44A9-4196-A84C-660952D350B9}">
      <dgm:prSet/>
      <dgm:spPr/>
      <dgm:t>
        <a:bodyPr/>
        <a:lstStyle/>
        <a:p>
          <a:pPr rtl="0"/>
          <a:r>
            <a:rPr lang="es-AR" dirty="0" smtClean="0">
              <a:latin typeface="Arial Narrow" panose="020B0606020202030204" pitchFamily="34" charset="0"/>
            </a:rPr>
            <a:t>Detección de anticuerpos específicos</a:t>
          </a:r>
          <a:endParaRPr lang="es-AR" dirty="0">
            <a:latin typeface="Arial Narrow" panose="020B0606020202030204" pitchFamily="34" charset="0"/>
          </a:endParaRPr>
        </a:p>
      </dgm:t>
    </dgm:pt>
    <dgm:pt modelId="{20E24F1D-B64C-41CA-B01D-FB34A38CC8B8}" type="parTrans" cxnId="{78A94730-E208-4816-BDB0-9F69B72E8B30}">
      <dgm:prSet/>
      <dgm:spPr/>
      <dgm:t>
        <a:bodyPr/>
        <a:lstStyle/>
        <a:p>
          <a:endParaRPr lang="es-AR"/>
        </a:p>
      </dgm:t>
    </dgm:pt>
    <dgm:pt modelId="{6216F6B2-52A1-4554-9F68-25F3DE474B03}" type="sibTrans" cxnId="{78A94730-E208-4816-BDB0-9F69B72E8B30}">
      <dgm:prSet/>
      <dgm:spPr/>
      <dgm:t>
        <a:bodyPr/>
        <a:lstStyle/>
        <a:p>
          <a:endParaRPr lang="es-AR"/>
        </a:p>
      </dgm:t>
    </dgm:pt>
    <dgm:pt modelId="{2E7B9D0D-AFA8-40A7-8BCB-640E5DCA0F44}" type="pres">
      <dgm:prSet presAssocID="{33DF44BB-EB9A-4EB6-A093-7AE970A32EC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7633FAA-1D77-402B-A755-8BD6337F0BEF}" type="pres">
      <dgm:prSet presAssocID="{0915A968-6997-4B09-8254-0B89E75FD159}" presName="composite" presStyleCnt="0"/>
      <dgm:spPr/>
    </dgm:pt>
    <dgm:pt modelId="{E04EB121-B643-4AC2-BF3B-D654F5244D31}" type="pres">
      <dgm:prSet presAssocID="{0915A968-6997-4B09-8254-0B89E75FD159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A671FE9-8CEA-46D7-8073-C6FB76460DEF}" type="pres">
      <dgm:prSet presAssocID="{0915A968-6997-4B09-8254-0B89E75FD159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D2A87C0-5D95-4B30-8670-2A61632E6DE6}" type="pres">
      <dgm:prSet presAssocID="{A67DC31B-33EF-4FEC-A1E4-7032A6596F18}" presName="sp" presStyleCnt="0"/>
      <dgm:spPr/>
    </dgm:pt>
    <dgm:pt modelId="{FA4B1439-D493-4300-8DD4-2510572C3EA8}" type="pres">
      <dgm:prSet presAssocID="{8A0A50EB-2CEE-4A48-BC26-83E11E37B8B7}" presName="composite" presStyleCnt="0"/>
      <dgm:spPr/>
    </dgm:pt>
    <dgm:pt modelId="{481D1EA5-179B-44EC-9A20-5D8A0CC31C38}" type="pres">
      <dgm:prSet presAssocID="{8A0A50EB-2CEE-4A48-BC26-83E11E37B8B7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26EA026-1AC1-48F2-BB5C-09F14E5D8D61}" type="pres">
      <dgm:prSet presAssocID="{8A0A50EB-2CEE-4A48-BC26-83E11E37B8B7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CD1456B8-7ADD-43D8-A482-2C2D5B7D2C26}" srcId="{33DF44BB-EB9A-4EB6-A093-7AE970A32ECC}" destId="{8A0A50EB-2CEE-4A48-BC26-83E11E37B8B7}" srcOrd="1" destOrd="0" parTransId="{0D1B1D3D-1736-4B3C-AF33-F4E9EF744177}" sibTransId="{CC95EC92-535B-4365-BC8C-E535FFAF50F5}"/>
    <dgm:cxn modelId="{34C6706B-7B27-42FA-A1C6-35E23E2252A5}" srcId="{0915A968-6997-4B09-8254-0B89E75FD159}" destId="{1F56245A-0364-4256-BA98-A29FE815902B}" srcOrd="1" destOrd="0" parTransId="{19E8DD5E-5727-43D8-A466-FEA76B4CC55C}" sibTransId="{5C088ED1-40DB-470F-BD16-503DF258104A}"/>
    <dgm:cxn modelId="{1C77F23E-BD85-43CE-A563-E391B50071F5}" type="presOf" srcId="{2E18FF91-44A9-4196-A84C-660952D350B9}" destId="{226EA026-1AC1-48F2-BB5C-09F14E5D8D61}" srcOrd="0" destOrd="0" presId="urn:microsoft.com/office/officeart/2005/8/layout/chevron2"/>
    <dgm:cxn modelId="{55FF62CE-0FBB-4354-83FE-E3096E7C875D}" srcId="{33DF44BB-EB9A-4EB6-A093-7AE970A32ECC}" destId="{0915A968-6997-4B09-8254-0B89E75FD159}" srcOrd="0" destOrd="0" parTransId="{AC4098E9-6C82-4CDA-98E0-E08A64A6D6E6}" sibTransId="{A67DC31B-33EF-4FEC-A1E4-7032A6596F18}"/>
    <dgm:cxn modelId="{E1FC9ED5-4D94-4823-8DCD-5EE6D1720AFA}" srcId="{0915A968-6997-4B09-8254-0B89E75FD159}" destId="{CBAABF53-F31E-4B2E-A71B-3FCA48E9289C}" srcOrd="2" destOrd="0" parTransId="{B831E631-4B3C-4646-875C-2CA13B342567}" sibTransId="{6F39B174-290B-4BD7-9742-53B0E93B3533}"/>
    <dgm:cxn modelId="{4DA119F6-DEC1-4581-81F1-40C0E1366B8B}" type="presOf" srcId="{0915A968-6997-4B09-8254-0B89E75FD159}" destId="{E04EB121-B643-4AC2-BF3B-D654F5244D31}" srcOrd="0" destOrd="0" presId="urn:microsoft.com/office/officeart/2005/8/layout/chevron2"/>
    <dgm:cxn modelId="{78A94730-E208-4816-BDB0-9F69B72E8B30}" srcId="{8A0A50EB-2CEE-4A48-BC26-83E11E37B8B7}" destId="{2E18FF91-44A9-4196-A84C-660952D350B9}" srcOrd="0" destOrd="0" parTransId="{20E24F1D-B64C-41CA-B01D-FB34A38CC8B8}" sibTransId="{6216F6B2-52A1-4554-9F68-25F3DE474B03}"/>
    <dgm:cxn modelId="{12FB6FE8-603D-4297-B4DA-14D393AE6E9F}" type="presOf" srcId="{FEB6287F-F569-47C3-B5FA-3C0731DE9DDA}" destId="{226EA026-1AC1-48F2-BB5C-09F14E5D8D61}" srcOrd="0" destOrd="1" presId="urn:microsoft.com/office/officeart/2005/8/layout/chevron2"/>
    <dgm:cxn modelId="{32AB4B34-72A2-48D5-AD0D-241F50FAD540}" type="presOf" srcId="{33DF44BB-EB9A-4EB6-A093-7AE970A32ECC}" destId="{2E7B9D0D-AFA8-40A7-8BCB-640E5DCA0F44}" srcOrd="0" destOrd="0" presId="urn:microsoft.com/office/officeart/2005/8/layout/chevron2"/>
    <dgm:cxn modelId="{A5C6F1FB-A6D9-4CB3-B750-3AAF1C465C95}" type="presOf" srcId="{D52FF916-2BD7-46DE-9DF6-E1D2A9A95B65}" destId="{2A671FE9-8CEA-46D7-8073-C6FB76460DEF}" srcOrd="0" destOrd="0" presId="urn:microsoft.com/office/officeart/2005/8/layout/chevron2"/>
    <dgm:cxn modelId="{A6480801-A5FC-4FC3-B39F-E1CAEAD67FF5}" srcId="{0915A968-6997-4B09-8254-0B89E75FD159}" destId="{D52FF916-2BD7-46DE-9DF6-E1D2A9A95B65}" srcOrd="0" destOrd="0" parTransId="{D0E150E2-849C-41FA-93EF-319438ED4380}" sibTransId="{FCD83A55-9685-48BA-9BC6-82BAA2D886AD}"/>
    <dgm:cxn modelId="{65DEA238-5969-4962-9A70-422CC30B4450}" type="presOf" srcId="{CBAABF53-F31E-4B2E-A71B-3FCA48E9289C}" destId="{2A671FE9-8CEA-46D7-8073-C6FB76460DEF}" srcOrd="0" destOrd="2" presId="urn:microsoft.com/office/officeart/2005/8/layout/chevron2"/>
    <dgm:cxn modelId="{5E2B6422-EF31-4A4C-B3BD-52913AFB7258}" type="presOf" srcId="{1F56245A-0364-4256-BA98-A29FE815902B}" destId="{2A671FE9-8CEA-46D7-8073-C6FB76460DEF}" srcOrd="0" destOrd="1" presId="urn:microsoft.com/office/officeart/2005/8/layout/chevron2"/>
    <dgm:cxn modelId="{4183B2A6-C871-42DF-8128-FDF04FD105C3}" srcId="{0915A968-6997-4B09-8254-0B89E75FD159}" destId="{4AAE58D3-8ABC-4C88-A385-B41BC3535497}" srcOrd="3" destOrd="0" parTransId="{851FACB4-DF23-4F4E-A492-141039F50CA4}" sibTransId="{FCCC9FEC-2795-491F-A375-2DEA875162B2}"/>
    <dgm:cxn modelId="{FA5A2E89-27A8-4B58-8CD6-08F9ED28D909}" type="presOf" srcId="{8F804510-3743-4CA7-94E9-67AD2440E104}" destId="{226EA026-1AC1-48F2-BB5C-09F14E5D8D61}" srcOrd="0" destOrd="2" presId="urn:microsoft.com/office/officeart/2005/8/layout/chevron2"/>
    <dgm:cxn modelId="{6713AF95-F869-4D2D-A5FC-5132D1D4F111}" srcId="{8A0A50EB-2CEE-4A48-BC26-83E11E37B8B7}" destId="{FEB6287F-F569-47C3-B5FA-3C0731DE9DDA}" srcOrd="1" destOrd="0" parTransId="{FB45D3B6-3051-4354-A4C3-E763660B20A0}" sibTransId="{788A470A-C197-44DE-AABD-B78F4C954139}"/>
    <dgm:cxn modelId="{E5F86F71-E7A8-4B16-8A59-082266DDBCA6}" type="presOf" srcId="{4AAE58D3-8ABC-4C88-A385-B41BC3535497}" destId="{2A671FE9-8CEA-46D7-8073-C6FB76460DEF}" srcOrd="0" destOrd="3" presId="urn:microsoft.com/office/officeart/2005/8/layout/chevron2"/>
    <dgm:cxn modelId="{2C45B42F-7C2B-4A95-9718-D8BE9348ED2F}" type="presOf" srcId="{8A0A50EB-2CEE-4A48-BC26-83E11E37B8B7}" destId="{481D1EA5-179B-44EC-9A20-5D8A0CC31C38}" srcOrd="0" destOrd="0" presId="urn:microsoft.com/office/officeart/2005/8/layout/chevron2"/>
    <dgm:cxn modelId="{85830373-DFBF-4906-9F1A-BC29D92B8C21}" srcId="{8A0A50EB-2CEE-4A48-BC26-83E11E37B8B7}" destId="{8F804510-3743-4CA7-94E9-67AD2440E104}" srcOrd="2" destOrd="0" parTransId="{232C4988-7E06-46E8-BE77-62780B51B770}" sibTransId="{DCEC8278-24E3-4FDD-9E9F-894030D17669}"/>
    <dgm:cxn modelId="{01E61FD5-2313-4879-A071-003A67B19803}" type="presParOf" srcId="{2E7B9D0D-AFA8-40A7-8BCB-640E5DCA0F44}" destId="{67633FAA-1D77-402B-A755-8BD6337F0BEF}" srcOrd="0" destOrd="0" presId="urn:microsoft.com/office/officeart/2005/8/layout/chevron2"/>
    <dgm:cxn modelId="{3CDB5AE9-3623-4440-81C4-23206DC8DD00}" type="presParOf" srcId="{67633FAA-1D77-402B-A755-8BD6337F0BEF}" destId="{E04EB121-B643-4AC2-BF3B-D654F5244D31}" srcOrd="0" destOrd="0" presId="urn:microsoft.com/office/officeart/2005/8/layout/chevron2"/>
    <dgm:cxn modelId="{263F7167-6EC8-4D3A-9CCF-C37D48F1CAF6}" type="presParOf" srcId="{67633FAA-1D77-402B-A755-8BD6337F0BEF}" destId="{2A671FE9-8CEA-46D7-8073-C6FB76460DEF}" srcOrd="1" destOrd="0" presId="urn:microsoft.com/office/officeart/2005/8/layout/chevron2"/>
    <dgm:cxn modelId="{3397E8D8-1CD6-46E7-A2B4-485D044D48B3}" type="presParOf" srcId="{2E7B9D0D-AFA8-40A7-8BCB-640E5DCA0F44}" destId="{CD2A87C0-5D95-4B30-8670-2A61632E6DE6}" srcOrd="1" destOrd="0" presId="urn:microsoft.com/office/officeart/2005/8/layout/chevron2"/>
    <dgm:cxn modelId="{F7E35B51-66F7-45D2-BCB3-127D5E1D593E}" type="presParOf" srcId="{2E7B9D0D-AFA8-40A7-8BCB-640E5DCA0F44}" destId="{FA4B1439-D493-4300-8DD4-2510572C3EA8}" srcOrd="2" destOrd="0" presId="urn:microsoft.com/office/officeart/2005/8/layout/chevron2"/>
    <dgm:cxn modelId="{55515CEB-7115-4C6B-A3D8-5C24C8E5EFC8}" type="presParOf" srcId="{FA4B1439-D493-4300-8DD4-2510572C3EA8}" destId="{481D1EA5-179B-44EC-9A20-5D8A0CC31C38}" srcOrd="0" destOrd="0" presId="urn:microsoft.com/office/officeart/2005/8/layout/chevron2"/>
    <dgm:cxn modelId="{568C6BCB-51AC-457C-A773-A2BD13547522}" type="presParOf" srcId="{FA4B1439-D493-4300-8DD4-2510572C3EA8}" destId="{226EA026-1AC1-48F2-BB5C-09F14E5D8D6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402F8E-5552-470E-A9BD-6B1601A8223B}">
      <dsp:nvSpPr>
        <dsp:cNvPr id="0" name=""/>
        <dsp:cNvSpPr/>
      </dsp:nvSpPr>
      <dsp:spPr>
        <a:xfrm>
          <a:off x="-4265121" y="-654358"/>
          <a:ext cx="5081733" cy="5081733"/>
        </a:xfrm>
        <a:prstGeom prst="blockArc">
          <a:avLst>
            <a:gd name="adj1" fmla="val 18900000"/>
            <a:gd name="adj2" fmla="val 2700000"/>
            <a:gd name="adj3" fmla="val 425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3049F3-486F-48FF-B376-FA7D18950552}">
      <dsp:nvSpPr>
        <dsp:cNvPr id="0" name=""/>
        <dsp:cNvSpPr/>
      </dsp:nvSpPr>
      <dsp:spPr>
        <a:xfrm>
          <a:off x="305204" y="198687"/>
          <a:ext cx="4972796" cy="397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5296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latin typeface="Arial Narrow" panose="020B0606020202030204" pitchFamily="34" charset="0"/>
            </a:rPr>
            <a:t>Epidemiología</a:t>
          </a:r>
          <a:endParaRPr lang="es-AR" sz="4400" b="1" kern="1200" dirty="0">
            <a:latin typeface="Arial Narrow" panose="020B0606020202030204" pitchFamily="34" charset="0"/>
          </a:endParaRPr>
        </a:p>
      </dsp:txBody>
      <dsp:txXfrm>
        <a:off x="305204" y="198687"/>
        <a:ext cx="4972796" cy="397223"/>
      </dsp:txXfrm>
    </dsp:sp>
    <dsp:sp modelId="{B02674EE-2ACB-4BA3-B210-65D840AAE63E}">
      <dsp:nvSpPr>
        <dsp:cNvPr id="0" name=""/>
        <dsp:cNvSpPr/>
      </dsp:nvSpPr>
      <dsp:spPr>
        <a:xfrm>
          <a:off x="56940" y="149034"/>
          <a:ext cx="496528" cy="49652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7601F4C-F601-4E9B-8AFF-8D47A5281F31}">
      <dsp:nvSpPr>
        <dsp:cNvPr id="0" name=""/>
        <dsp:cNvSpPr/>
      </dsp:nvSpPr>
      <dsp:spPr>
        <a:xfrm>
          <a:off x="631947" y="794446"/>
          <a:ext cx="4646053" cy="397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5296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latin typeface="Arial Narrow" panose="020B0606020202030204" pitchFamily="34" charset="0"/>
            </a:rPr>
            <a:t>Valoración clínica</a:t>
          </a:r>
          <a:endParaRPr lang="es-AR" sz="2000" b="1" kern="1200" dirty="0">
            <a:latin typeface="Arial Narrow" panose="020B0606020202030204" pitchFamily="34" charset="0"/>
          </a:endParaRPr>
        </a:p>
      </dsp:txBody>
      <dsp:txXfrm>
        <a:off x="631947" y="794446"/>
        <a:ext cx="4646053" cy="397223"/>
      </dsp:txXfrm>
    </dsp:sp>
    <dsp:sp modelId="{5C9D3534-BC68-4710-BDE9-070600695529}">
      <dsp:nvSpPr>
        <dsp:cNvPr id="0" name=""/>
        <dsp:cNvSpPr/>
      </dsp:nvSpPr>
      <dsp:spPr>
        <a:xfrm>
          <a:off x="383683" y="744793"/>
          <a:ext cx="496528" cy="49652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BBA475F-3E0B-43C2-8B38-7CFBC7427476}">
      <dsp:nvSpPr>
        <dsp:cNvPr id="0" name=""/>
        <dsp:cNvSpPr/>
      </dsp:nvSpPr>
      <dsp:spPr>
        <a:xfrm>
          <a:off x="781359" y="1390205"/>
          <a:ext cx="4496641" cy="397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5296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smtClean="0">
              <a:latin typeface="Arial Narrow" panose="020B0606020202030204" pitchFamily="34" charset="0"/>
            </a:rPr>
            <a:t>Laboratorio  general</a:t>
          </a:r>
          <a:endParaRPr lang="es-AR" sz="2000" b="1" kern="1200">
            <a:latin typeface="Arial Narrow" panose="020B0606020202030204" pitchFamily="34" charset="0"/>
          </a:endParaRPr>
        </a:p>
      </dsp:txBody>
      <dsp:txXfrm>
        <a:off x="781359" y="1390205"/>
        <a:ext cx="4496641" cy="397223"/>
      </dsp:txXfrm>
    </dsp:sp>
    <dsp:sp modelId="{F09D9A03-6F07-4915-995C-606B1370CBB6}">
      <dsp:nvSpPr>
        <dsp:cNvPr id="0" name=""/>
        <dsp:cNvSpPr/>
      </dsp:nvSpPr>
      <dsp:spPr>
        <a:xfrm>
          <a:off x="533094" y="1340552"/>
          <a:ext cx="496528" cy="49652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5DA0530-7086-4C4F-884E-0ED2BA150B0C}">
      <dsp:nvSpPr>
        <dsp:cNvPr id="0" name=""/>
        <dsp:cNvSpPr/>
      </dsp:nvSpPr>
      <dsp:spPr>
        <a:xfrm>
          <a:off x="781359" y="1985587"/>
          <a:ext cx="4496641" cy="397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5296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latin typeface="Arial Narrow" panose="020B0606020202030204" pitchFamily="34" charset="0"/>
            </a:rPr>
            <a:t>Estudios microbiológicos</a:t>
          </a:r>
          <a:endParaRPr lang="es-AR" sz="2000" b="1" kern="1200" dirty="0">
            <a:latin typeface="Arial Narrow" panose="020B0606020202030204" pitchFamily="34" charset="0"/>
          </a:endParaRPr>
        </a:p>
      </dsp:txBody>
      <dsp:txXfrm>
        <a:off x="781359" y="1985587"/>
        <a:ext cx="4496641" cy="397223"/>
      </dsp:txXfrm>
    </dsp:sp>
    <dsp:sp modelId="{F2C4F277-CB46-4394-AF33-F5ECD6E448C9}">
      <dsp:nvSpPr>
        <dsp:cNvPr id="0" name=""/>
        <dsp:cNvSpPr/>
      </dsp:nvSpPr>
      <dsp:spPr>
        <a:xfrm>
          <a:off x="533094" y="1935934"/>
          <a:ext cx="496528" cy="49652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59F38B6-8932-4D83-A07F-EA17ED57C96B}">
      <dsp:nvSpPr>
        <dsp:cNvPr id="0" name=""/>
        <dsp:cNvSpPr/>
      </dsp:nvSpPr>
      <dsp:spPr>
        <a:xfrm>
          <a:off x="631947" y="2581346"/>
          <a:ext cx="4646053" cy="397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5296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latin typeface="Arial Narrow" panose="020B0606020202030204" pitchFamily="34" charset="0"/>
            </a:rPr>
            <a:t>Diagnóstico por imágenes</a:t>
          </a:r>
          <a:endParaRPr lang="es-AR" sz="2000" b="1" kern="1200" dirty="0">
            <a:latin typeface="Arial Narrow" panose="020B0606020202030204" pitchFamily="34" charset="0"/>
          </a:endParaRPr>
        </a:p>
      </dsp:txBody>
      <dsp:txXfrm>
        <a:off x="631947" y="2581346"/>
        <a:ext cx="4646053" cy="397223"/>
      </dsp:txXfrm>
    </dsp:sp>
    <dsp:sp modelId="{FAB27434-D079-4312-A5D7-6C1BA8723A76}">
      <dsp:nvSpPr>
        <dsp:cNvPr id="0" name=""/>
        <dsp:cNvSpPr/>
      </dsp:nvSpPr>
      <dsp:spPr>
        <a:xfrm>
          <a:off x="383683" y="2531693"/>
          <a:ext cx="496528" cy="49652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F84C800-B111-4B7C-8171-9A5736E5E014}">
      <dsp:nvSpPr>
        <dsp:cNvPr id="0" name=""/>
        <dsp:cNvSpPr/>
      </dsp:nvSpPr>
      <dsp:spPr>
        <a:xfrm>
          <a:off x="305204" y="3177105"/>
          <a:ext cx="4972796" cy="397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52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latin typeface="Arial Narrow" panose="020B0606020202030204" pitchFamily="34" charset="0"/>
            </a:rPr>
            <a:t>Anatomía patológica</a:t>
          </a:r>
          <a:endParaRPr lang="es-AR" sz="2000" b="1" kern="1200" dirty="0">
            <a:latin typeface="Arial Narrow" panose="020B0606020202030204" pitchFamily="34" charset="0"/>
          </a:endParaRPr>
        </a:p>
      </dsp:txBody>
      <dsp:txXfrm>
        <a:off x="305204" y="3177105"/>
        <a:ext cx="4972796" cy="397223"/>
      </dsp:txXfrm>
    </dsp:sp>
    <dsp:sp modelId="{EFF55A7D-7D9B-4731-9BD6-2115C0E4C2CC}">
      <dsp:nvSpPr>
        <dsp:cNvPr id="0" name=""/>
        <dsp:cNvSpPr/>
      </dsp:nvSpPr>
      <dsp:spPr>
        <a:xfrm>
          <a:off x="56940" y="3127452"/>
          <a:ext cx="496528" cy="49652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4EB121-B643-4AC2-BF3B-D654F5244D31}">
      <dsp:nvSpPr>
        <dsp:cNvPr id="0" name=""/>
        <dsp:cNvSpPr/>
      </dsp:nvSpPr>
      <dsp:spPr>
        <a:xfrm rot="5400000">
          <a:off x="-318187" y="320616"/>
          <a:ext cx="2121248" cy="1484873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latin typeface="Arial Narrow" panose="020B0606020202030204" pitchFamily="34" charset="0"/>
            </a:rPr>
            <a:t>Métodos directos </a:t>
          </a:r>
          <a:endParaRPr lang="es-AR" sz="2400" b="1" kern="1200" dirty="0">
            <a:latin typeface="Arial Narrow" panose="020B0606020202030204" pitchFamily="34" charset="0"/>
          </a:endParaRPr>
        </a:p>
      </dsp:txBody>
      <dsp:txXfrm rot="-5400000">
        <a:off x="1" y="744866"/>
        <a:ext cx="1484873" cy="636375"/>
      </dsp:txXfrm>
    </dsp:sp>
    <dsp:sp modelId="{2A671FE9-8CEA-46D7-8073-C6FB76460DEF}">
      <dsp:nvSpPr>
        <dsp:cNvPr id="0" name=""/>
        <dsp:cNvSpPr/>
      </dsp:nvSpPr>
      <dsp:spPr>
        <a:xfrm rot="5400000">
          <a:off x="3832235" y="-2344932"/>
          <a:ext cx="1379536" cy="6074259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latin typeface="Arial Narrow" panose="020B0606020202030204" pitchFamily="34" charset="0"/>
            </a:rPr>
            <a:t>Microscopía: </a:t>
          </a:r>
          <a:r>
            <a:rPr lang="es-AR" sz="2000" kern="1200" dirty="0" err="1" smtClean="0">
              <a:latin typeface="Arial Narrow" panose="020B0606020202030204" pitchFamily="34" charset="0"/>
            </a:rPr>
            <a:t>Ziehl-Neelsen</a:t>
          </a:r>
          <a:r>
            <a:rPr lang="es-AR" sz="2000" kern="1200" dirty="0" smtClean="0">
              <a:latin typeface="Arial Narrow" panose="020B0606020202030204" pitchFamily="34" charset="0"/>
            </a:rPr>
            <a:t> , </a:t>
          </a:r>
          <a:r>
            <a:rPr lang="es-AR" sz="2000" kern="1200" dirty="0" err="1" smtClean="0">
              <a:latin typeface="Arial Narrow" panose="020B0606020202030204" pitchFamily="34" charset="0"/>
            </a:rPr>
            <a:t>Kinyoun</a:t>
          </a:r>
          <a:r>
            <a:rPr lang="es-AR" sz="2000" kern="1200" dirty="0" smtClean="0">
              <a:latin typeface="Arial Narrow" panose="020B0606020202030204" pitchFamily="34" charset="0"/>
            </a:rPr>
            <a:t>, </a:t>
          </a:r>
          <a:r>
            <a:rPr lang="es-AR" sz="2000" kern="1200" dirty="0" err="1" smtClean="0">
              <a:latin typeface="Arial Narrow" panose="020B0606020202030204" pitchFamily="34" charset="0"/>
            </a:rPr>
            <a:t>fluorocromos</a:t>
          </a:r>
          <a:endParaRPr lang="es-AR" sz="2000" kern="1200" dirty="0">
            <a:latin typeface="Arial Narrow" panose="020B0606020202030204" pitchFamily="34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latin typeface="Arial Narrow" panose="020B0606020202030204" pitchFamily="34" charset="0"/>
            </a:rPr>
            <a:t>Detección de antígenos: </a:t>
          </a:r>
          <a:r>
            <a:rPr lang="es-AR" sz="2000" kern="1200" dirty="0" err="1" smtClean="0">
              <a:latin typeface="Arial Narrow" panose="020B0606020202030204" pitchFamily="34" charset="0"/>
            </a:rPr>
            <a:t>lipoarabanomanano</a:t>
          </a:r>
          <a:r>
            <a:rPr lang="es-AR" sz="2000" kern="1200" dirty="0" smtClean="0">
              <a:latin typeface="Arial Narrow" panose="020B0606020202030204" pitchFamily="34" charset="0"/>
            </a:rPr>
            <a:t> y ADA</a:t>
          </a:r>
          <a:endParaRPr lang="es-AR" sz="2000" kern="1200" dirty="0">
            <a:latin typeface="Arial Narrow" panose="020B0606020202030204" pitchFamily="34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latin typeface="Arial Narrow" panose="020B0606020202030204" pitchFamily="34" charset="0"/>
            </a:rPr>
            <a:t>Pruebas basadas en detección de  ácidos nucleicos</a:t>
          </a:r>
          <a:endParaRPr lang="es-AR" sz="2000" kern="1200" dirty="0">
            <a:latin typeface="Arial Narrow" panose="020B0606020202030204" pitchFamily="34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latin typeface="Arial Narrow" panose="020B0606020202030204" pitchFamily="34" charset="0"/>
            </a:rPr>
            <a:t>Cultivos en medios sólidos y líquidos.</a:t>
          </a:r>
          <a:endParaRPr lang="es-AR" sz="2000" kern="1200" dirty="0">
            <a:latin typeface="Arial Narrow" panose="020B0606020202030204" pitchFamily="34" charset="0"/>
          </a:endParaRPr>
        </a:p>
      </dsp:txBody>
      <dsp:txXfrm rot="-5400000">
        <a:off x="1484874" y="69772"/>
        <a:ext cx="6006916" cy="1244850"/>
      </dsp:txXfrm>
    </dsp:sp>
    <dsp:sp modelId="{481D1EA5-179B-44EC-9A20-5D8A0CC31C38}">
      <dsp:nvSpPr>
        <dsp:cNvPr id="0" name=""/>
        <dsp:cNvSpPr/>
      </dsp:nvSpPr>
      <dsp:spPr>
        <a:xfrm rot="5400000">
          <a:off x="-318187" y="2154949"/>
          <a:ext cx="2121248" cy="1484873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latin typeface="Arial Narrow" panose="020B0606020202030204" pitchFamily="34" charset="0"/>
            </a:rPr>
            <a:t>Métodos indirectos</a:t>
          </a:r>
          <a:endParaRPr lang="es-AR" sz="2400" b="1" kern="1200" dirty="0">
            <a:latin typeface="Arial Narrow" panose="020B0606020202030204" pitchFamily="34" charset="0"/>
          </a:endParaRPr>
        </a:p>
      </dsp:txBody>
      <dsp:txXfrm rot="-5400000">
        <a:off x="1" y="2579199"/>
        <a:ext cx="1484873" cy="636375"/>
      </dsp:txXfrm>
    </dsp:sp>
    <dsp:sp modelId="{226EA026-1AC1-48F2-BB5C-09F14E5D8D61}">
      <dsp:nvSpPr>
        <dsp:cNvPr id="0" name=""/>
        <dsp:cNvSpPr/>
      </dsp:nvSpPr>
      <dsp:spPr>
        <a:xfrm rot="5400000">
          <a:off x="3832597" y="-510961"/>
          <a:ext cx="1378811" cy="6074259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latin typeface="Arial Narrow" panose="020B0606020202030204" pitchFamily="34" charset="0"/>
            </a:rPr>
            <a:t>Detección de anticuerpos específicos</a:t>
          </a:r>
          <a:endParaRPr lang="es-AR" sz="2000" kern="1200" dirty="0">
            <a:latin typeface="Arial Narrow" panose="020B0606020202030204" pitchFamily="34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dirty="0" smtClean="0">
              <a:latin typeface="Arial Narrow" panose="020B0606020202030204" pitchFamily="34" charset="0"/>
            </a:rPr>
            <a:t>Pruebas de liberación de IFN gamma</a:t>
          </a:r>
          <a:endParaRPr lang="es-AR" sz="2000" kern="1200" dirty="0">
            <a:latin typeface="Arial Narrow" panose="020B0606020202030204" pitchFamily="34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kern="1200" smtClean="0">
              <a:latin typeface="Arial Narrow" panose="020B0606020202030204" pitchFamily="34" charset="0"/>
            </a:rPr>
            <a:t>Prueba cutánea de la tuberculina (PPD)</a:t>
          </a:r>
          <a:endParaRPr lang="es-AR" sz="2000" kern="1200">
            <a:latin typeface="Arial Narrow" panose="020B0606020202030204" pitchFamily="34" charset="0"/>
          </a:endParaRPr>
        </a:p>
      </dsp:txBody>
      <dsp:txXfrm rot="-5400000">
        <a:off x="1484873" y="1904071"/>
        <a:ext cx="6006951" cy="12441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0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30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BE65A01C-CF10-4229-8C02-8DB03F3D2465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29257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s-AR" altLang="es-AR" smtClean="0"/>
              <a:t>El complejo incluye </a:t>
            </a:r>
            <a:r>
              <a:rPr lang="es-AR" altLang="es-AR" i="1" smtClean="0"/>
              <a:t>M. bovis </a:t>
            </a:r>
            <a:r>
              <a:rPr lang="es-AR" altLang="es-AR" smtClean="0"/>
              <a:t>(bacilo tuberculoso bovino que de forma característica es resistente a pirazinamida, en alguna ocasión una causa importante</a:t>
            </a:r>
          </a:p>
          <a:p>
            <a:r>
              <a:rPr lang="es-AR" altLang="es-AR" smtClean="0"/>
              <a:t>de tuberculosis transmitida por leche no pasteurizada, y a la fecha origen de un pequeño porcentaje de casos en todo el mundo), </a:t>
            </a:r>
            <a:r>
              <a:rPr lang="es-AR" altLang="es-AR" i="1" smtClean="0"/>
              <a:t>M. caprae</a:t>
            </a:r>
          </a:p>
          <a:p>
            <a:r>
              <a:rPr lang="es-AR" altLang="es-AR" smtClean="0"/>
              <a:t>(relacionado con </a:t>
            </a:r>
            <a:r>
              <a:rPr lang="es-AR" altLang="es-AR" i="1" smtClean="0"/>
              <a:t>M. bovis</a:t>
            </a:r>
            <a:r>
              <a:rPr lang="es-AR" altLang="es-AR" smtClean="0"/>
              <a:t>), </a:t>
            </a:r>
            <a:r>
              <a:rPr lang="es-AR" altLang="es-AR" i="1" smtClean="0"/>
              <a:t>M. africanum </a:t>
            </a:r>
            <a:r>
              <a:rPr lang="es-AR" altLang="es-AR" smtClean="0"/>
              <a:t>(aislado en casos en África oriental, central y occidental), </a:t>
            </a:r>
            <a:r>
              <a:rPr lang="es-AR" altLang="es-AR" i="1" smtClean="0"/>
              <a:t>M. microti </a:t>
            </a:r>
            <a:r>
              <a:rPr lang="es-AR" altLang="es-AR" smtClean="0"/>
              <a:t>(el bacilo del “campañol”, un microorganismo</a:t>
            </a:r>
          </a:p>
          <a:p>
            <a:r>
              <a:rPr lang="es-AR" altLang="es-AR" smtClean="0"/>
              <a:t>poco virulento y rara vez encontrado), </a:t>
            </a:r>
            <a:r>
              <a:rPr lang="es-AR" altLang="es-AR" i="1" smtClean="0"/>
              <a:t>M. pinnipedii </a:t>
            </a:r>
            <a:r>
              <a:rPr lang="es-AR" altLang="es-AR" smtClean="0"/>
              <a:t>(un bacilo que afecta focas y leones marinos en el hemisferio sur y que en fecha reciente se ha aislado en seres humanos), </a:t>
            </a:r>
            <a:r>
              <a:rPr lang="es-AR" altLang="es-AR" i="1" smtClean="0"/>
              <a:t>M. mungi </a:t>
            </a:r>
            <a:r>
              <a:rPr lang="es-AR" altLang="es-AR" smtClean="0"/>
              <a:t>(aislada de mangostas en el sur de África), </a:t>
            </a:r>
            <a:r>
              <a:rPr lang="es-AR" altLang="es-AR" i="1" smtClean="0"/>
              <a:t>M. orygis </a:t>
            </a:r>
            <a:r>
              <a:rPr lang="es-AR" altLang="es-AR" smtClean="0"/>
              <a:t>(descrita recientemente en órixes y otros bóvidos en África y Asia, y una causa potencial de infección en humanos) y </a:t>
            </a:r>
            <a:r>
              <a:rPr lang="es-AR" altLang="es-AR" i="1" smtClean="0"/>
              <a:t>M. canetti </a:t>
            </a:r>
            <a:r>
              <a:rPr lang="es-AR" altLang="es-AR" smtClean="0"/>
              <a:t>(rara vez aislado en el este africano, productor de colonias lisas en medios sólidos; tiene una relación estrecha con su supuesto progenitor).</a:t>
            </a:r>
          </a:p>
        </p:txBody>
      </p:sp>
      <p:sp>
        <p:nvSpPr>
          <p:cNvPr id="481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B7839A9-95D7-4CCF-AB9C-EF5FA6E67699}" type="slidenum">
              <a:rPr lang="es-ES" altLang="es-AR" smtClean="0">
                <a:latin typeface="Arial" charset="0"/>
              </a:rPr>
              <a:pPr/>
              <a:t>3</a:t>
            </a:fld>
            <a:endParaRPr lang="es-ES" altLang="es-AR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06EE6CE-8B13-4308-9D60-066D3DDF16AE}" type="slidenum">
              <a:rPr lang="es-AR" altLang="es-AR" smtClean="0">
                <a:latin typeface="Arial" charset="0"/>
              </a:rPr>
              <a:pPr/>
              <a:t>24</a:t>
            </a:fld>
            <a:endParaRPr lang="es-AR" altLang="es-AR" smtClean="0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AR" altLang="es-A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BAE0491-A08B-4EF9-BF15-FB699D0F2AFB}" type="slidenum">
              <a:rPr lang="es-ES" altLang="es-AR" smtClean="0">
                <a:latin typeface="Arial" charset="0"/>
              </a:rPr>
              <a:pPr/>
              <a:t>31</a:t>
            </a:fld>
            <a:endParaRPr lang="es-ES" altLang="es-AR" smtClean="0">
              <a:latin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" altLang="es-A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81B7212-F8D3-4358-BDA8-F6E4AE53CA64}" type="slidenum">
              <a:rPr lang="es-ES" altLang="es-AR" smtClean="0">
                <a:latin typeface="Arial" charset="0"/>
              </a:rPr>
              <a:pPr/>
              <a:t>32</a:t>
            </a:fld>
            <a:endParaRPr lang="es-ES" altLang="es-AR" smtClean="0">
              <a:latin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" altLang="es-A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01445-9514-48CE-8AA2-B7A57C099FB0}" type="datetime1">
              <a:rPr lang="es-AR"/>
              <a:pPr>
                <a:defRPr/>
              </a:pPr>
              <a:t>13/5/2019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12183-AC8C-45E0-B3E1-2738D6088D58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772746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4EABD-27C7-4335-B4E5-394D65263D25}" type="datetime1">
              <a:rPr lang="es-AR"/>
              <a:pPr>
                <a:defRPr/>
              </a:pPr>
              <a:t>13/5/2019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71F33-0F38-495C-942C-BA187F9737D9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471813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C1B83-A009-4BDB-9729-5D8B81618063}" type="datetime1">
              <a:rPr lang="es-AR"/>
              <a:pPr>
                <a:defRPr/>
              </a:pPr>
              <a:t>13/5/2019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98358-905A-4343-85D5-65A930655EC5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810110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166D8-34A8-47C6-A437-AC31BF7B29AD}" type="datetime1">
              <a:rPr lang="es-AR"/>
              <a:pPr>
                <a:defRPr/>
              </a:pPr>
              <a:t>13/5/2019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E8880-B310-441A-96EE-F256FC7EED4F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90606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A458A-9C95-40CE-8B3A-6A5F4AE1A79C}" type="datetime1">
              <a:rPr lang="es-AR"/>
              <a:pPr>
                <a:defRPr/>
              </a:pPr>
              <a:t>13/5/2019</a:t>
            </a:fld>
            <a:endParaRPr lang="es-AR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7D22F-3825-4A68-881C-0F23937F7C35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68627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8F4C7-6CB8-4306-B6AB-68B1793DC34B}" type="datetime1">
              <a:rPr lang="es-AR"/>
              <a:pPr>
                <a:defRPr/>
              </a:pPr>
              <a:t>13/5/2019</a:t>
            </a:fld>
            <a:endParaRPr lang="es-AR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CF5CE-053B-4CBF-B281-A33A33840C59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073053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30A01-762C-4A45-9CFA-982D301A9E11}" type="datetime1">
              <a:rPr lang="es-AR"/>
              <a:pPr>
                <a:defRPr/>
              </a:pPr>
              <a:t>13/5/2019</a:t>
            </a:fld>
            <a:endParaRPr lang="es-AR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ED265-4972-4985-A418-62F056587608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80272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2E8E7-EE32-4378-802B-D0A303F3F021}" type="datetime1">
              <a:rPr lang="es-AR"/>
              <a:pPr>
                <a:defRPr/>
              </a:pPr>
              <a:t>13/5/2019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4B4B9-7880-44E7-941B-44157AC52E22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61653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50B69-532C-4929-8502-B7B72B1FA3B8}" type="datetime1">
              <a:rPr lang="es-AR"/>
              <a:pPr>
                <a:defRPr/>
              </a:pPr>
              <a:t>13/5/2019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783A8-084B-444A-9D04-01109F383F34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615581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33490-62A7-4588-8BDA-F47FCF84A566}" type="datetime1">
              <a:rPr lang="es-AR"/>
              <a:pPr>
                <a:defRPr/>
              </a:pPr>
              <a:t>13/5/2019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B98F9-83FA-4EFE-80A8-1680641CCA29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345966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4E284-81F4-4FC3-B395-C871F75B5EDA}" type="datetime1">
              <a:rPr lang="es-AR"/>
              <a:pPr>
                <a:defRPr/>
              </a:pPr>
              <a:t>13/5/2019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8D2F1-7613-471D-AD5D-364C0A139091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4197666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título del patrón</a:t>
            </a:r>
            <a:endParaRPr lang="es-AR" altLang="es-AR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  <a:endParaRPr lang="es-AR" alt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83D9EBF-D838-4E1E-B061-CF375C3190E2}" type="datetime1">
              <a:rPr lang="es-AR"/>
              <a:pPr>
                <a:defRPr/>
              </a:pPr>
              <a:t>13/5/2019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B0AA84-2EDE-4FDD-9AB0-9AFF7A7D6A74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3" r:id="rId1"/>
    <p:sldLayoutId id="2147484604" r:id="rId2"/>
    <p:sldLayoutId id="2147484605" r:id="rId3"/>
    <p:sldLayoutId id="2147484606" r:id="rId4"/>
    <p:sldLayoutId id="2147484607" r:id="rId5"/>
    <p:sldLayoutId id="2147484608" r:id="rId6"/>
    <p:sldLayoutId id="2147484609" r:id="rId7"/>
    <p:sldLayoutId id="2147484610" r:id="rId8"/>
    <p:sldLayoutId id="2147484611" r:id="rId9"/>
    <p:sldLayoutId id="2147484612" r:id="rId10"/>
    <p:sldLayoutId id="214748461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apositiv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1989138"/>
            <a:ext cx="5283200" cy="311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73025" y="5661025"/>
            <a:ext cx="611188" cy="11239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2052" name="Rectangle 3"/>
          <p:cNvSpPr txBox="1">
            <a:spLocks noChangeArrowheads="1"/>
          </p:cNvSpPr>
          <p:nvPr/>
        </p:nvSpPr>
        <p:spPr bwMode="auto">
          <a:xfrm>
            <a:off x="1619250" y="5300663"/>
            <a:ext cx="5761038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es-AR" altLang="es-AR" sz="1800" b="1">
                <a:solidFill>
                  <a:schemeClr val="accent2"/>
                </a:solidFill>
                <a:latin typeface="Arial Narrow" pitchFamily="34" charset="0"/>
              </a:rPr>
              <a:t>Dr. Milton Décima</a:t>
            </a:r>
          </a:p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es-AR" altLang="es-AR" sz="1800" b="1">
                <a:solidFill>
                  <a:schemeClr val="accent2"/>
                </a:solidFill>
                <a:latin typeface="Arial Narrow" pitchFamily="34" charset="0"/>
              </a:rPr>
              <a:t>Profesor Adjunto</a:t>
            </a:r>
          </a:p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es-AR" altLang="es-AR" sz="1600" b="1">
                <a:latin typeface="Arial Narrow" pitchFamily="34" charset="0"/>
              </a:rPr>
              <a:t>Cátedra de Enfermedades Infecciosas</a:t>
            </a:r>
          </a:p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es-AR" altLang="es-AR" sz="1600" b="1">
                <a:latin typeface="Arial Narrow" pitchFamily="34" charset="0"/>
              </a:rPr>
              <a:t>Facultad de Medicina  UNT - Sede Salta 2019 </a:t>
            </a:r>
            <a:endParaRPr lang="es-ES" altLang="es-AR" sz="1600" b="1">
              <a:latin typeface="Arial Narrow" pitchFamily="34" charset="0"/>
            </a:endParaRPr>
          </a:p>
        </p:txBody>
      </p:sp>
      <p:sp>
        <p:nvSpPr>
          <p:cNvPr id="27653" name="Rectangle 3"/>
          <p:cNvSpPr txBox="1">
            <a:spLocks noChangeArrowheads="1"/>
          </p:cNvSpPr>
          <p:nvPr/>
        </p:nvSpPr>
        <p:spPr bwMode="auto">
          <a:xfrm>
            <a:off x="790575" y="1052513"/>
            <a:ext cx="7696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 typeface="Arial" charset="0"/>
              <a:buNone/>
              <a:defRPr/>
            </a:pPr>
            <a:r>
              <a:rPr lang="es-AR" altLang="es-AR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Seminario 4 </a:t>
            </a:r>
            <a:endParaRPr lang="es-ES" altLang="es-AR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8596D1-D9C7-4976-B0ED-EF7A96A2849B}" type="slidenum">
              <a:rPr lang="es-AR" altLang="es-AR"/>
              <a:pPr>
                <a:defRPr/>
              </a:pPr>
              <a:t>1</a:t>
            </a:fld>
            <a:endParaRPr lang="es-AR" altLang="es-AR"/>
          </a:p>
        </p:txBody>
      </p:sp>
      <p:sp>
        <p:nvSpPr>
          <p:cNvPr id="3" name="2 Rectángulo"/>
          <p:cNvSpPr/>
          <p:nvPr/>
        </p:nvSpPr>
        <p:spPr>
          <a:xfrm>
            <a:off x="2011363" y="4581128"/>
            <a:ext cx="400397" cy="524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187450" y="2420938"/>
            <a:ext cx="7112000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s-ES_tradnl" altLang="es-AR" sz="2400">
                <a:latin typeface="Arial Narrow" pitchFamily="34" charset="0"/>
              </a:rPr>
              <a:t>Pobreza, marginalidad, hacinamiento.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s-ES_tradnl" altLang="es-AR" sz="2400">
                <a:latin typeface="Arial Narrow" pitchFamily="34" charset="0"/>
              </a:rPr>
              <a:t>Coexistencia de dos epidemias: </a:t>
            </a:r>
            <a:r>
              <a:rPr lang="es-ES_tradnl" altLang="es-AR" sz="2400" u="sng">
                <a:latin typeface="Arial Narrow" pitchFamily="34" charset="0"/>
              </a:rPr>
              <a:t>TB+VIH/Sida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s-ES_tradnl" altLang="es-AR" sz="2400">
                <a:latin typeface="Arial Narrow" pitchFamily="34" charset="0"/>
              </a:rPr>
              <a:t>Dificultades de los programas de control.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s-ES_tradnl" altLang="es-AR" sz="2400">
                <a:latin typeface="Arial Narrow" pitchFamily="34" charset="0"/>
              </a:rPr>
              <a:t>Resistencia en tuberculosos:  monorresistencia  a resistencia total.</a:t>
            </a:r>
            <a:endParaRPr lang="en-GB" altLang="es-AR" sz="2400">
              <a:latin typeface="Arial Narrow" pitchFamily="34" charset="0"/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576262"/>
          </a:xfrm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AR" sz="2800" b="1" dirty="0" smtClean="0">
                <a:latin typeface="Arial Narrow" panose="020B0606020202030204" pitchFamily="34" charset="0"/>
              </a:rPr>
              <a:t>Introducción</a:t>
            </a:r>
            <a:endParaRPr lang="es-AR" sz="3200" b="1" dirty="0">
              <a:latin typeface="Arial Narrow" panose="020B0606020202030204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s-ES_tradnl" altLang="es-AR" sz="2400" b="1" dirty="0">
                <a:latin typeface="Arial Narrow" pitchFamily="34" charset="0"/>
              </a:rPr>
              <a:t>Problemática de la tuberculosis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643A6-1250-41CE-A2EA-A81F66E07855}" type="slidenum">
              <a:rPr lang="es-AR" altLang="es-AR"/>
              <a:pPr>
                <a:defRPr/>
              </a:pPr>
              <a:t>2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7"/>
          <p:cNvSpPr txBox="1">
            <a:spLocks noChangeArrowheads="1"/>
          </p:cNvSpPr>
          <p:nvPr/>
        </p:nvSpPr>
        <p:spPr bwMode="auto">
          <a:xfrm>
            <a:off x="3648826" y="2348880"/>
            <a:ext cx="4456855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2">
            <a:spAutoFit/>
          </a:bodyPr>
          <a:lstStyle>
            <a:lvl1pPr marL="357188" indent="-17145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r>
              <a:rPr lang="es-ES_tradnl" altLang="es-AR" sz="1800" i="1" dirty="0" smtClean="0">
                <a:latin typeface="Arial Narrow" pitchFamily="34" charset="0"/>
              </a:rPr>
              <a:t>M. tuberculosis</a:t>
            </a:r>
          </a:p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r>
              <a:rPr lang="es-ES_tradnl" altLang="es-AR" sz="1800" i="1" dirty="0" smtClean="0">
                <a:latin typeface="Arial Narrow" pitchFamily="34" charset="0"/>
              </a:rPr>
              <a:t>M. </a:t>
            </a:r>
            <a:r>
              <a:rPr lang="es-ES_tradnl" altLang="es-AR" sz="1800" i="1" dirty="0" err="1" smtClean="0">
                <a:latin typeface="Arial Narrow" pitchFamily="34" charset="0"/>
              </a:rPr>
              <a:t>bovis</a:t>
            </a:r>
            <a:endParaRPr lang="es-ES_tradnl" altLang="es-AR" sz="1800" i="1" dirty="0" smtClean="0">
              <a:latin typeface="Arial Narrow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r>
              <a:rPr lang="es-ES_tradnl" altLang="es-AR" sz="1800" i="1" dirty="0" smtClean="0">
                <a:latin typeface="Arial Narrow" pitchFamily="34" charset="0"/>
              </a:rPr>
              <a:t>M. </a:t>
            </a:r>
            <a:r>
              <a:rPr lang="es-ES_tradnl" altLang="es-AR" sz="1800" i="1" dirty="0" err="1" smtClean="0">
                <a:latin typeface="Arial Narrow" pitchFamily="34" charset="0"/>
              </a:rPr>
              <a:t>bovis</a:t>
            </a:r>
            <a:r>
              <a:rPr lang="es-ES_tradnl" altLang="es-AR" sz="1800" i="1" dirty="0" smtClean="0">
                <a:latin typeface="Arial Narrow" pitchFamily="34" charset="0"/>
              </a:rPr>
              <a:t> </a:t>
            </a:r>
            <a:r>
              <a:rPr lang="es-ES_tradnl" altLang="es-AR" sz="1800" dirty="0" smtClean="0">
                <a:latin typeface="Arial Narrow" pitchFamily="34" charset="0"/>
              </a:rPr>
              <a:t> BCG</a:t>
            </a:r>
            <a:endParaRPr lang="es-ES_tradnl" altLang="es-AR" sz="1800" dirty="0">
              <a:latin typeface="Arial Narrow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r>
              <a:rPr lang="es-ES_tradnl" altLang="es-AR" sz="1800" i="1" dirty="0" smtClean="0">
                <a:latin typeface="Arial Narrow" pitchFamily="34" charset="0"/>
              </a:rPr>
              <a:t>M. </a:t>
            </a:r>
            <a:r>
              <a:rPr lang="es-ES_tradnl" altLang="es-AR" sz="1800" i="1" dirty="0" err="1" smtClean="0">
                <a:latin typeface="Arial Narrow" pitchFamily="34" charset="0"/>
              </a:rPr>
              <a:t>africanum</a:t>
            </a:r>
            <a:endParaRPr lang="es-ES_tradnl" altLang="es-AR" sz="1800" i="1" dirty="0" smtClean="0">
              <a:latin typeface="Arial Narrow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r>
              <a:rPr lang="es-ES_tradnl" altLang="es-AR" sz="1800" i="1" dirty="0" smtClean="0">
                <a:latin typeface="Arial Narrow" pitchFamily="34" charset="0"/>
              </a:rPr>
              <a:t>M. </a:t>
            </a:r>
            <a:r>
              <a:rPr lang="es-ES_tradnl" altLang="es-AR" sz="1800" i="1" dirty="0" err="1" smtClean="0">
                <a:latin typeface="Arial Narrow" pitchFamily="34" charset="0"/>
              </a:rPr>
              <a:t>microti</a:t>
            </a:r>
            <a:endParaRPr lang="es-ES_tradnl" altLang="es-AR" sz="1800" i="1" dirty="0" smtClean="0">
              <a:latin typeface="Arial Narrow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endParaRPr lang="es-ES_tradnl" altLang="es-AR" sz="1800" i="1" dirty="0" smtClean="0">
              <a:latin typeface="Arial Narrow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endParaRPr lang="es-ES_tradnl" altLang="es-AR" sz="1800" i="1" dirty="0">
              <a:latin typeface="Arial Narrow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endParaRPr lang="es-ES_tradnl" altLang="es-AR" sz="1800" i="1" dirty="0" smtClean="0">
              <a:latin typeface="Arial Narrow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endParaRPr lang="es-ES_tradnl" altLang="es-AR" sz="1800" i="1" dirty="0">
              <a:latin typeface="Arial Narrow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r>
              <a:rPr lang="es-ES_tradnl" altLang="es-AR" sz="1800" i="1" dirty="0" smtClean="0">
                <a:latin typeface="Arial Narrow" pitchFamily="34" charset="0"/>
              </a:rPr>
              <a:t>M. </a:t>
            </a:r>
            <a:r>
              <a:rPr lang="es-ES_tradnl" altLang="es-AR" sz="1800" i="1" dirty="0" err="1" smtClean="0">
                <a:latin typeface="Arial Narrow" pitchFamily="34" charset="0"/>
              </a:rPr>
              <a:t>canetti</a:t>
            </a:r>
            <a:r>
              <a:rPr lang="es-ES_tradnl" altLang="es-AR" sz="1800" dirty="0" smtClean="0">
                <a:latin typeface="Arial Narrow" pitchFamily="34" charset="0"/>
              </a:rPr>
              <a:t> </a:t>
            </a:r>
          </a:p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r>
              <a:rPr lang="es-ES_tradnl" altLang="es-AR" sz="1800" i="1" dirty="0" smtClean="0">
                <a:latin typeface="Arial Narrow" pitchFamily="34" charset="0"/>
              </a:rPr>
              <a:t>M. </a:t>
            </a:r>
            <a:r>
              <a:rPr lang="es-ES_tradnl" altLang="es-AR" sz="1800" i="1" dirty="0" err="1" smtClean="0">
                <a:latin typeface="Arial Narrow" pitchFamily="34" charset="0"/>
              </a:rPr>
              <a:t>caprae</a:t>
            </a:r>
            <a:endParaRPr lang="es-ES_tradnl" altLang="es-AR" sz="1800" i="1" dirty="0" smtClean="0">
              <a:latin typeface="Arial Narrow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r>
              <a:rPr lang="es-ES_tradnl" altLang="es-AR" sz="1800" i="1" dirty="0" smtClean="0">
                <a:latin typeface="Arial Narrow" pitchFamily="34" charset="0"/>
              </a:rPr>
              <a:t>M. </a:t>
            </a:r>
            <a:r>
              <a:rPr lang="es-ES_tradnl" altLang="es-AR" sz="1800" i="1" dirty="0" err="1" smtClean="0">
                <a:latin typeface="Arial Narrow" pitchFamily="34" charset="0"/>
              </a:rPr>
              <a:t>pinnipedii</a:t>
            </a:r>
            <a:endParaRPr lang="es-ES_tradnl" altLang="es-AR" sz="1800" i="1" dirty="0" smtClean="0">
              <a:latin typeface="Arial Narrow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r>
              <a:rPr lang="es-ES_tradnl" altLang="es-AR" sz="1800" i="1" dirty="0" smtClean="0">
                <a:latin typeface="Arial Narrow" pitchFamily="34" charset="0"/>
              </a:rPr>
              <a:t>M. </a:t>
            </a:r>
            <a:r>
              <a:rPr lang="es-ES_tradnl" altLang="es-AR" sz="1800" i="1" dirty="0" err="1" smtClean="0">
                <a:latin typeface="Arial Narrow" pitchFamily="34" charset="0"/>
              </a:rPr>
              <a:t>mungi</a:t>
            </a:r>
            <a:r>
              <a:rPr lang="es-ES_tradnl" altLang="es-AR" sz="1800" i="1" dirty="0" smtClean="0">
                <a:latin typeface="Arial Narrow" pitchFamily="34" charset="0"/>
              </a:rPr>
              <a:t> </a:t>
            </a:r>
          </a:p>
          <a:p>
            <a:pPr algn="just" eaLnBrk="1" hangingPunct="1">
              <a:spcBef>
                <a:spcPct val="0"/>
              </a:spcBef>
              <a:buFontTx/>
              <a:buChar char="•"/>
              <a:defRPr/>
            </a:pPr>
            <a:r>
              <a:rPr lang="es-AR" sz="1800" i="1" dirty="0">
                <a:latin typeface="Arial Narrow" panose="020B0606020202030204" pitchFamily="34" charset="0"/>
              </a:rPr>
              <a:t>M. </a:t>
            </a:r>
            <a:r>
              <a:rPr lang="es-AR" sz="1800" i="1" dirty="0" err="1">
                <a:latin typeface="Arial Narrow" panose="020B0606020202030204" pitchFamily="34" charset="0"/>
              </a:rPr>
              <a:t>orygis</a:t>
            </a:r>
            <a:r>
              <a:rPr lang="es-AR" sz="1800" i="1" dirty="0">
                <a:latin typeface="Arial Narrow" panose="020B0606020202030204" pitchFamily="34" charset="0"/>
              </a:rPr>
              <a:t> </a:t>
            </a:r>
            <a:endParaRPr lang="es-ES_tradnl" altLang="es-AR" sz="1800" i="1" dirty="0" smtClean="0">
              <a:latin typeface="Arial Narrow" pitchFamily="34" charset="0"/>
            </a:endParaRPr>
          </a:p>
        </p:txBody>
      </p:sp>
      <p:sp>
        <p:nvSpPr>
          <p:cNvPr id="4099" name="Text Box 8"/>
          <p:cNvSpPr txBox="1">
            <a:spLocks noChangeArrowheads="1"/>
          </p:cNvSpPr>
          <p:nvPr/>
        </p:nvSpPr>
        <p:spPr bwMode="auto">
          <a:xfrm>
            <a:off x="3327400" y="1979613"/>
            <a:ext cx="50990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AR" sz="1800" b="1">
                <a:latin typeface="Arial Narrow" pitchFamily="34" charset="0"/>
              </a:rPr>
              <a:t>Complejo </a:t>
            </a:r>
            <a:r>
              <a:rPr lang="es-ES_tradnl" altLang="es-AR" sz="1800" b="1" i="1">
                <a:latin typeface="Arial Narrow" pitchFamily="34" charset="0"/>
              </a:rPr>
              <a:t>Mycobacterium tuberculosis</a:t>
            </a:r>
            <a:r>
              <a:rPr lang="es-ES_tradnl" altLang="es-AR" sz="1800" b="1">
                <a:latin typeface="Arial Narrow" pitchFamily="34" charset="0"/>
              </a:rPr>
              <a:t> </a:t>
            </a:r>
            <a:endParaRPr lang="en-GB" altLang="es-AR" sz="1800">
              <a:latin typeface="Arial Narrow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576262"/>
          </a:xfrm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AR" sz="2800" b="1" dirty="0" smtClean="0">
                <a:latin typeface="Arial Narrow" panose="020B0606020202030204" pitchFamily="34" charset="0"/>
              </a:rPr>
              <a:t>Etiología</a:t>
            </a:r>
            <a:endParaRPr lang="es-AR" sz="3200" b="1" dirty="0">
              <a:latin typeface="Arial Narrow" panose="020B0606020202030204" pitchFamily="34" charset="0"/>
            </a:endParaRPr>
          </a:p>
        </p:txBody>
      </p:sp>
      <p:pic>
        <p:nvPicPr>
          <p:cNvPr id="4101" name="Picture 4" descr="https://encrypted-tbn2.gstatic.com/images?q=tbn:ANd9GcSYmtHMDiYROXcTR0tBHBEdSoy9m3tdiNviGcYyVvwWjxljREkpLYhcpR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01700"/>
            <a:ext cx="2592387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3924300" y="4446588"/>
            <a:ext cx="467677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Clr>
                <a:schemeClr val="accent2"/>
              </a:buClr>
            </a:pPr>
            <a:r>
              <a:rPr lang="es-AR" altLang="es-AR" sz="1800" dirty="0">
                <a:latin typeface="Arial Narrow" pitchFamily="34" charset="0"/>
              </a:rPr>
              <a:t>Aerobio, intracelular facultativo, crecimiento lento.</a:t>
            </a:r>
          </a:p>
          <a:p>
            <a:pPr>
              <a:spcBef>
                <a:spcPct val="0"/>
              </a:spcBef>
              <a:buClr>
                <a:schemeClr val="accent2"/>
              </a:buClr>
            </a:pPr>
            <a:r>
              <a:rPr lang="es-AR" altLang="es-AR" sz="1800" dirty="0">
                <a:latin typeface="Arial Narrow" pitchFamily="34" charset="0"/>
              </a:rPr>
              <a:t>Pared celular rica en lípidos (ácidos </a:t>
            </a:r>
            <a:r>
              <a:rPr lang="es-AR" altLang="es-AR" sz="1800" dirty="0" err="1">
                <a:latin typeface="Arial Narrow" pitchFamily="34" charset="0"/>
              </a:rPr>
              <a:t>micólicos</a:t>
            </a:r>
            <a:r>
              <a:rPr lang="es-AR" altLang="es-AR" sz="1800" dirty="0">
                <a:latin typeface="Arial Narrow" pitchFamily="34" charset="0"/>
              </a:rPr>
              <a:t>)</a:t>
            </a:r>
          </a:p>
          <a:p>
            <a:pPr>
              <a:spcBef>
                <a:spcPct val="0"/>
              </a:spcBef>
              <a:buClr>
                <a:schemeClr val="accent2"/>
              </a:buClr>
            </a:pPr>
            <a:r>
              <a:rPr lang="es-AR" altLang="es-AR" sz="1800" dirty="0">
                <a:latin typeface="Arial Narrow" pitchFamily="34" charset="0"/>
              </a:rPr>
              <a:t>Polisacáridos,  proteínas, </a:t>
            </a:r>
            <a:r>
              <a:rPr lang="es-AR" altLang="es-AR" sz="1800" i="1" dirty="0" err="1">
                <a:latin typeface="Arial Narrow" pitchFamily="34" charset="0"/>
              </a:rPr>
              <a:t>cord</a:t>
            </a:r>
            <a:r>
              <a:rPr lang="es-AR" altLang="es-AR" sz="1800" i="1" dirty="0">
                <a:latin typeface="Arial Narrow" pitchFamily="34" charset="0"/>
              </a:rPr>
              <a:t> factor.</a:t>
            </a:r>
          </a:p>
          <a:p>
            <a:pPr>
              <a:spcBef>
                <a:spcPct val="0"/>
              </a:spcBef>
              <a:buClr>
                <a:schemeClr val="accent2"/>
              </a:buClr>
            </a:pPr>
            <a:r>
              <a:rPr lang="es-AR" altLang="es-AR" sz="1800" dirty="0">
                <a:latin typeface="Arial Narrow" pitchFamily="34" charset="0"/>
              </a:rPr>
              <a:t>Reservorio: hombre sano o enfermo.</a:t>
            </a:r>
          </a:p>
          <a:p>
            <a:pPr>
              <a:spcBef>
                <a:spcPct val="0"/>
              </a:spcBef>
              <a:buClr>
                <a:schemeClr val="accent2"/>
              </a:buClr>
            </a:pPr>
            <a:r>
              <a:rPr lang="es-AR" altLang="es-AR" sz="1800" dirty="0">
                <a:latin typeface="Arial Narrow" pitchFamily="34" charset="0"/>
              </a:rPr>
              <a:t>Transmisión: aérea, cutánea, digestiva.</a:t>
            </a:r>
          </a:p>
        </p:txBody>
      </p:sp>
      <p:sp>
        <p:nvSpPr>
          <p:cNvPr id="4103" name="AutoShape 9" descr="Resultado de imagen para Bacilo TB"/>
          <p:cNvSpPr>
            <a:spLocks noChangeAspect="1" noChangeArrowheads="1"/>
          </p:cNvSpPr>
          <p:nvPr/>
        </p:nvSpPr>
        <p:spPr bwMode="auto">
          <a:xfrm>
            <a:off x="1730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pic>
        <p:nvPicPr>
          <p:cNvPr id="410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214813"/>
            <a:ext cx="2592387" cy="194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87363" y="476250"/>
            <a:ext cx="8148637" cy="5762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sz="3000" b="1" dirty="0" smtClean="0">
                <a:latin typeface="Arial Narrow" pitchFamily="34" charset="0"/>
              </a:rPr>
              <a:t>Introducción</a:t>
            </a:r>
            <a:endParaRPr lang="es-AR" sz="3000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s-ES_tradnl" altLang="es-AR" sz="2400" b="1" dirty="0" smtClean="0">
                <a:latin typeface="Arial Narrow" pitchFamily="34" charset="0"/>
              </a:rPr>
              <a:t>Etiología de la </a:t>
            </a:r>
            <a:r>
              <a:rPr lang="es-ES_tradnl" altLang="es-AR" sz="2400" b="1" dirty="0">
                <a:latin typeface="Arial Narrow" pitchFamily="34" charset="0"/>
              </a:rPr>
              <a:t>tuberculosis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A55D4A-52D5-4C78-964A-0A6D40AE6C98}" type="slidenum">
              <a:rPr lang="es-AR" altLang="es-AR"/>
              <a:pPr>
                <a:defRPr/>
              </a:pPr>
              <a:t>3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700213"/>
            <a:ext cx="7212013" cy="447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487363" y="476250"/>
            <a:ext cx="8148637" cy="5762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sz="3000" b="1" dirty="0" smtClean="0">
                <a:latin typeface="Arial Narrow" pitchFamily="34" charset="0"/>
              </a:rPr>
              <a:t>Epidemiologia TB mundial</a:t>
            </a:r>
            <a:endParaRPr lang="es-AR" sz="3000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42D4-0E25-4D02-B5ED-DBC31164B9F0}" type="slidenum">
              <a:rPr lang="es-AR" altLang="es-AR"/>
              <a:pPr>
                <a:defRPr/>
              </a:pPr>
              <a:t>4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>
          <a:xfrm>
            <a:off x="1835150" y="1071563"/>
            <a:ext cx="5438775" cy="869950"/>
          </a:xfrm>
        </p:spPr>
        <p:txBody>
          <a:bodyPr/>
          <a:lstStyle/>
          <a:p>
            <a:pPr eaLnBrk="1" hangingPunct="1"/>
            <a:r>
              <a:rPr lang="es-AR" altLang="es-AR" sz="1600" b="1" dirty="0" smtClean="0">
                <a:latin typeface="Arial Narrow" pitchFamily="34" charset="0"/>
              </a:rPr>
              <a:t>Gráfico N°1</a:t>
            </a:r>
            <a:r>
              <a:rPr lang="es-AR" altLang="es-AR" sz="1600" dirty="0" smtClean="0">
                <a:latin typeface="Arial Narrow" pitchFamily="34" charset="0"/>
              </a:rPr>
              <a:t>:Tasas de TB todas las formas por jurisdicción según clasificación al inicio del tratamiento. Argentina, 2017.</a:t>
            </a:r>
          </a:p>
        </p:txBody>
      </p:sp>
      <p:sp>
        <p:nvSpPr>
          <p:cNvPr id="6147" name="3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065C5E-4855-4FC5-8A98-5FF00C6046E3}" type="slidenum">
              <a:rPr lang="es-AR" altLang="es-AR" sz="1200" smtClean="0">
                <a:solidFill>
                  <a:srgbClr val="898989"/>
                </a:solidFill>
                <a:latin typeface="Verdana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s-AR" altLang="es-AR" sz="1200" smtClean="0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487363" y="476250"/>
            <a:ext cx="8148637" cy="5762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sz="3000" b="1" dirty="0" smtClean="0">
                <a:latin typeface="Arial Narrow" pitchFamily="34" charset="0"/>
              </a:rPr>
              <a:t>Epidemiologia TB Argentina</a:t>
            </a:r>
            <a:endParaRPr lang="es-AR" sz="3000" dirty="0"/>
          </a:p>
        </p:txBody>
      </p:sp>
      <p:pic>
        <p:nvPicPr>
          <p:cNvPr id="614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773238"/>
            <a:ext cx="5740400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835696" y="1916832"/>
            <a:ext cx="568960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6151" name="2 Rectángulo"/>
          <p:cNvSpPr>
            <a:spLocks noChangeArrowheads="1"/>
          </p:cNvSpPr>
          <p:nvPr/>
        </p:nvSpPr>
        <p:spPr bwMode="auto">
          <a:xfrm>
            <a:off x="4140200" y="6475413"/>
            <a:ext cx="41036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800" b="1" dirty="0">
                <a:latin typeface="Arial Narrow" pitchFamily="34" charset="0"/>
              </a:rPr>
              <a:t>Boletín  N° 2 sobre TUBERCULOSIS en la Argentina. Dirección de Sida, ETS, Hepatitis y TBC, Secretaría de Gobierno de Salud, Ministerio de Salud y Desarrollo Social. Argentina, </a:t>
            </a:r>
            <a:r>
              <a:rPr lang="es-AR" altLang="es-AR" sz="800" b="1" dirty="0" smtClean="0">
                <a:latin typeface="Arial Narrow" pitchFamily="34" charset="0"/>
              </a:rPr>
              <a:t>2019</a:t>
            </a:r>
            <a:endParaRPr lang="es-AR" altLang="es-AR" sz="800" dirty="0">
              <a:latin typeface="Arial Narrow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852613" y="2781300"/>
            <a:ext cx="5689600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755650" y="1412875"/>
            <a:ext cx="3960813" cy="869950"/>
          </a:xfrm>
        </p:spPr>
        <p:txBody>
          <a:bodyPr/>
          <a:lstStyle/>
          <a:p>
            <a:pPr eaLnBrk="1" hangingPunct="1"/>
            <a:r>
              <a:rPr lang="es-AR" altLang="es-AR" sz="1600" b="1" dirty="0" smtClean="0">
                <a:latin typeface="Arial Narrow" pitchFamily="34" charset="0"/>
              </a:rPr>
              <a:t>Gráfico N°2: </a:t>
            </a:r>
            <a:r>
              <a:rPr lang="es-AR" altLang="es-AR" sz="1600" dirty="0" smtClean="0">
                <a:latin typeface="Arial Narrow" pitchFamily="34" charset="0"/>
              </a:rPr>
              <a:t>Distribución de los casos de TBC</a:t>
            </a:r>
            <a:br>
              <a:rPr lang="es-AR" altLang="es-AR" sz="1600" dirty="0" smtClean="0">
                <a:latin typeface="Arial Narrow" pitchFamily="34" charset="0"/>
              </a:rPr>
            </a:br>
            <a:r>
              <a:rPr lang="es-AR" altLang="es-AR" sz="1600" dirty="0" smtClean="0">
                <a:latin typeface="Arial Narrow" pitchFamily="34" charset="0"/>
              </a:rPr>
              <a:t>por grupos de edad según la clasificación casos al</a:t>
            </a:r>
            <a:br>
              <a:rPr lang="es-AR" altLang="es-AR" sz="1600" dirty="0" smtClean="0">
                <a:latin typeface="Arial Narrow" pitchFamily="34" charset="0"/>
              </a:rPr>
            </a:br>
            <a:r>
              <a:rPr lang="es-AR" altLang="es-AR" sz="1600" dirty="0" smtClean="0">
                <a:latin typeface="Arial Narrow" pitchFamily="34" charset="0"/>
              </a:rPr>
              <a:t>ingreso al tratamiento .Argentina, 2017.</a:t>
            </a:r>
          </a:p>
        </p:txBody>
      </p:sp>
      <p:sp>
        <p:nvSpPr>
          <p:cNvPr id="7171" name="3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701F04-047C-4FF4-9E1D-F6733A7F6CAB}" type="slidenum">
              <a:rPr lang="es-AR" altLang="es-AR" sz="1200" smtClean="0">
                <a:solidFill>
                  <a:srgbClr val="898989"/>
                </a:solidFill>
                <a:latin typeface="Verdana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s-AR" altLang="es-AR" sz="1200" smtClean="0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487363" y="476250"/>
            <a:ext cx="8148637" cy="5762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sz="3000" b="1" dirty="0" smtClean="0">
                <a:latin typeface="Arial Narrow" pitchFamily="34" charset="0"/>
              </a:rPr>
              <a:t>Epidemiologia TB Argentina</a:t>
            </a:r>
            <a:endParaRPr lang="es-AR" sz="3000" dirty="0"/>
          </a:p>
        </p:txBody>
      </p:sp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708275"/>
            <a:ext cx="3894138" cy="354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2659063"/>
            <a:ext cx="36322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1 Rectángulo"/>
          <p:cNvSpPr>
            <a:spLocks noChangeArrowheads="1"/>
          </p:cNvSpPr>
          <p:nvPr/>
        </p:nvSpPr>
        <p:spPr bwMode="auto">
          <a:xfrm>
            <a:off x="4716463" y="1412875"/>
            <a:ext cx="39497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AR" altLang="es-AR" sz="1600" b="1" dirty="0">
                <a:latin typeface="Arial Narrow" pitchFamily="34" charset="0"/>
              </a:rPr>
              <a:t>Gráfico </a:t>
            </a:r>
            <a:r>
              <a:rPr lang="es-AR" altLang="es-AR" sz="1600" b="1" dirty="0" smtClean="0">
                <a:latin typeface="Arial Narrow" pitchFamily="34" charset="0"/>
              </a:rPr>
              <a:t>N°3: </a:t>
            </a:r>
            <a:r>
              <a:rPr lang="es-AR" altLang="es-AR" sz="1600" dirty="0">
                <a:latin typeface="Arial Narrow" pitchFamily="34" charset="0"/>
              </a:rPr>
              <a:t>Distribución de la localización de la TBC extrapulmonar exclusiva según casos al ingreso al tratamiento .Argentina, 2017.</a:t>
            </a:r>
          </a:p>
        </p:txBody>
      </p:sp>
      <p:sp>
        <p:nvSpPr>
          <p:cNvPr id="7176" name="7 Rectángulo"/>
          <p:cNvSpPr>
            <a:spLocks noChangeArrowheads="1"/>
          </p:cNvSpPr>
          <p:nvPr/>
        </p:nvSpPr>
        <p:spPr bwMode="auto">
          <a:xfrm>
            <a:off x="4140200" y="6475413"/>
            <a:ext cx="41036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800" b="1" dirty="0">
                <a:latin typeface="Arial Narrow" pitchFamily="34" charset="0"/>
              </a:rPr>
              <a:t>Boletín  N° 2 sobre TUBERCULOSIS en la Argentina. Dirección de Sida, ETS, Hepatitis y TBC, Secretaría de Gobierno de Salud, Ministerio de Salud y Desarrollo Social. Argentina, </a:t>
            </a:r>
            <a:r>
              <a:rPr lang="es-AR" altLang="es-AR" sz="800" b="1" dirty="0" smtClean="0">
                <a:latin typeface="Arial Narrow" pitchFamily="34" charset="0"/>
              </a:rPr>
              <a:t>2019</a:t>
            </a:r>
            <a:endParaRPr lang="es-AR" altLang="es-AR" sz="8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" y="2276475"/>
            <a:ext cx="7118350" cy="376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487363" y="476250"/>
            <a:ext cx="8148637" cy="5762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sz="3000" b="1" dirty="0" smtClean="0">
                <a:latin typeface="Arial Narrow" pitchFamily="34" charset="0"/>
              </a:rPr>
              <a:t>Epidemiologia TB Salta</a:t>
            </a:r>
            <a:endParaRPr lang="es-AR" sz="3000" dirty="0"/>
          </a:p>
        </p:txBody>
      </p:sp>
      <p:sp>
        <p:nvSpPr>
          <p:cNvPr id="8196" name="1 Rectángulo"/>
          <p:cNvSpPr>
            <a:spLocks noChangeArrowheads="1"/>
          </p:cNvSpPr>
          <p:nvPr/>
        </p:nvSpPr>
        <p:spPr bwMode="auto">
          <a:xfrm>
            <a:off x="1116013" y="1500188"/>
            <a:ext cx="701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1600" b="1" dirty="0">
                <a:latin typeface="Arial Narrow" pitchFamily="34" charset="0"/>
              </a:rPr>
              <a:t>Gráfico N°4: </a:t>
            </a:r>
            <a:r>
              <a:rPr lang="es-AR" altLang="es-AR" sz="1600" dirty="0">
                <a:latin typeface="Arial Narrow" pitchFamily="34" charset="0"/>
              </a:rPr>
              <a:t>Notificación de casos de tuberculosis, todas las formas, por departamento. Tasa bianual por 100.000 habitantes. Provincia de Salta. República Argentina, 2016-2017. </a:t>
            </a:r>
          </a:p>
        </p:txBody>
      </p:sp>
      <p:sp>
        <p:nvSpPr>
          <p:cNvPr id="8197" name="5 Rectángulo"/>
          <p:cNvSpPr>
            <a:spLocks noChangeArrowheads="1"/>
          </p:cNvSpPr>
          <p:nvPr/>
        </p:nvSpPr>
        <p:spPr bwMode="auto">
          <a:xfrm>
            <a:off x="990600" y="6234113"/>
            <a:ext cx="7135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800" b="1" i="1" dirty="0">
                <a:latin typeface="Arial Narrow" pitchFamily="34" charset="0"/>
              </a:rPr>
              <a:t>Fuente: </a:t>
            </a:r>
            <a:r>
              <a:rPr lang="es-AR" altLang="es-AR" sz="800" dirty="0">
                <a:latin typeface="Arial Narrow" pitchFamily="34" charset="0"/>
              </a:rPr>
              <a:t>Instituto Nacional de Enfermedades Respiratorias (INER) “Emilio </a:t>
            </a:r>
            <a:r>
              <a:rPr lang="es-AR" altLang="es-AR" sz="800" dirty="0" err="1">
                <a:latin typeface="Arial Narrow" pitchFamily="34" charset="0"/>
              </a:rPr>
              <a:t>Coni</a:t>
            </a:r>
            <a:r>
              <a:rPr lang="es-AR" altLang="es-AR" sz="800" dirty="0">
                <a:latin typeface="Arial Narrow" pitchFamily="34" charset="0"/>
              </a:rPr>
              <a:t>”, Administración Nacional de Laboratorios e Institutos de Salud (ANLIS) “Carlos G. </a:t>
            </a:r>
            <a:r>
              <a:rPr lang="es-AR" altLang="es-AR" sz="800" dirty="0" err="1">
                <a:latin typeface="Arial Narrow" pitchFamily="34" charset="0"/>
              </a:rPr>
              <a:t>Malbrán</a:t>
            </a:r>
            <a:r>
              <a:rPr lang="es-AR" altLang="es-AR" sz="800" dirty="0">
                <a:latin typeface="Arial Narrow" pitchFamily="34" charset="0"/>
              </a:rPr>
              <a:t>”, con base en los datos del Programa de Control de la Tuberculosis de la Provincia de </a:t>
            </a:r>
            <a:r>
              <a:rPr lang="es-AR" altLang="es-AR" sz="800" dirty="0" err="1">
                <a:latin typeface="Arial Narrow" pitchFamily="34" charset="0"/>
              </a:rPr>
              <a:t>Salta.Secretaría</a:t>
            </a:r>
            <a:r>
              <a:rPr lang="es-AR" altLang="es-AR" sz="800" dirty="0">
                <a:latin typeface="Arial Narrow" pitchFamily="34" charset="0"/>
              </a:rPr>
              <a:t> de Gobierno de Salud, Ministerio de Salud y Desarrollo Social, Argentina, febrero de </a:t>
            </a:r>
            <a:r>
              <a:rPr lang="es-AR" altLang="es-AR" sz="800" dirty="0" smtClean="0">
                <a:latin typeface="Arial Narrow" pitchFamily="34" charset="0"/>
              </a:rPr>
              <a:t>2019 </a:t>
            </a:r>
            <a:endParaRPr lang="es-AR" altLang="es-AR" sz="800" dirty="0">
              <a:latin typeface="Arial Narrow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4278313" y="3379788"/>
            <a:ext cx="819150" cy="3603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Orán</a:t>
            </a:r>
          </a:p>
        </p:txBody>
      </p:sp>
      <p:sp>
        <p:nvSpPr>
          <p:cNvPr id="8" name="7 Rectángulo"/>
          <p:cNvSpPr/>
          <p:nvPr/>
        </p:nvSpPr>
        <p:spPr>
          <a:xfrm>
            <a:off x="4508500" y="2474913"/>
            <a:ext cx="1176338" cy="3603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San Martín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695950" y="3379788"/>
            <a:ext cx="1295400" cy="3603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Rivadavia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339975" y="3979863"/>
            <a:ext cx="1177925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R°</a:t>
            </a: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 Lerma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629025" y="5013325"/>
            <a:ext cx="1303338" cy="3603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Guachipas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B6A27A-37CE-4E60-BAC6-69B0E669F85E}" type="slidenum">
              <a:rPr lang="es-AR" altLang="es-AR"/>
              <a:pPr>
                <a:defRPr/>
              </a:pPr>
              <a:t>7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3 Rectángulo"/>
          <p:cNvSpPr>
            <a:spLocks noChangeArrowheads="1"/>
          </p:cNvSpPr>
          <p:nvPr/>
        </p:nvSpPr>
        <p:spPr bwMode="auto">
          <a:xfrm>
            <a:off x="684213" y="1468438"/>
            <a:ext cx="7923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AR" altLang="es-AR" sz="1600" b="1">
                <a:latin typeface="Arial Narrow" pitchFamily="34" charset="0"/>
              </a:rPr>
              <a:t>Tabla N°1: </a:t>
            </a:r>
            <a:r>
              <a:rPr lang="es-AR" altLang="es-AR" sz="1600">
                <a:latin typeface="Arial Narrow" pitchFamily="34" charset="0"/>
              </a:rPr>
              <a:t>Notificación de casos de tuberculosis, todas las formas, pulmonares y extra-pulmonares, por grupo de edad. Número y tasa por 100.000 habitantes. Provincia de Salta, República Argentina, 2017. </a:t>
            </a:r>
          </a:p>
        </p:txBody>
      </p:sp>
      <p:sp>
        <p:nvSpPr>
          <p:cNvPr id="9219" name="5 Rectángulo"/>
          <p:cNvSpPr>
            <a:spLocks noChangeArrowheads="1"/>
          </p:cNvSpPr>
          <p:nvPr/>
        </p:nvSpPr>
        <p:spPr bwMode="auto">
          <a:xfrm>
            <a:off x="1116013" y="6115050"/>
            <a:ext cx="72723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800" b="1" i="1" dirty="0">
                <a:latin typeface="Arial Narrow" pitchFamily="34" charset="0"/>
              </a:rPr>
              <a:t>Fuente: </a:t>
            </a:r>
            <a:r>
              <a:rPr lang="es-AR" altLang="es-AR" sz="800" dirty="0">
                <a:latin typeface="Arial Narrow" pitchFamily="34" charset="0"/>
              </a:rPr>
              <a:t>Instituto Nacional de Enfermedades Respiratorias (INER) “Emilio </a:t>
            </a:r>
            <a:r>
              <a:rPr lang="es-AR" altLang="es-AR" sz="800" dirty="0" err="1">
                <a:latin typeface="Arial Narrow" pitchFamily="34" charset="0"/>
              </a:rPr>
              <a:t>Coni</a:t>
            </a:r>
            <a:r>
              <a:rPr lang="es-AR" altLang="es-AR" sz="800" dirty="0">
                <a:latin typeface="Arial Narrow" pitchFamily="34" charset="0"/>
              </a:rPr>
              <a:t>”, Administración Nacional de Laboratorios e Institutos de Salud (ANLIS) “Carlos G. </a:t>
            </a:r>
            <a:r>
              <a:rPr lang="es-AR" altLang="es-AR" sz="800" dirty="0" err="1">
                <a:latin typeface="Arial Narrow" pitchFamily="34" charset="0"/>
              </a:rPr>
              <a:t>Malbrán</a:t>
            </a:r>
            <a:r>
              <a:rPr lang="es-AR" altLang="es-AR" sz="800" dirty="0">
                <a:latin typeface="Arial Narrow" pitchFamily="34" charset="0"/>
              </a:rPr>
              <a:t>”, con base en los datos del Programa de Control de la Tuberculosis de la Provincia de </a:t>
            </a:r>
            <a:r>
              <a:rPr lang="es-AR" altLang="es-AR" sz="800" dirty="0" err="1">
                <a:latin typeface="Arial Narrow" pitchFamily="34" charset="0"/>
              </a:rPr>
              <a:t>Salta.Secretaría</a:t>
            </a:r>
            <a:r>
              <a:rPr lang="es-AR" altLang="es-AR" sz="800" dirty="0">
                <a:latin typeface="Arial Narrow" pitchFamily="34" charset="0"/>
              </a:rPr>
              <a:t> de Gobierno de Salud, Ministerio de Salud y Desarrollo Social, Argentina, febrero de </a:t>
            </a:r>
            <a:r>
              <a:rPr lang="es-AR" altLang="es-AR" sz="800" dirty="0" smtClean="0">
                <a:latin typeface="Arial Narrow" pitchFamily="34" charset="0"/>
              </a:rPr>
              <a:t>2019</a:t>
            </a:r>
            <a:endParaRPr lang="es-AR" altLang="es-AR" sz="800" dirty="0">
              <a:latin typeface="Arial Narrow" pitchFamily="34" charset="0"/>
            </a:endParaRPr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420938"/>
            <a:ext cx="7793037" cy="32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87363" y="476250"/>
            <a:ext cx="8148637" cy="5762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sz="3000" b="1" dirty="0" smtClean="0">
                <a:latin typeface="Arial Narrow" pitchFamily="34" charset="0"/>
              </a:rPr>
              <a:t>Epidemiologia TB Salta</a:t>
            </a:r>
            <a:endParaRPr lang="es-AR" sz="3000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98296-D5B2-42FA-94E4-EF0CBE599C65}" type="slidenum">
              <a:rPr lang="es-AR" altLang="es-AR"/>
              <a:pPr>
                <a:defRPr/>
              </a:pPr>
              <a:t>8</a:t>
            </a:fld>
            <a:endParaRPr lang="es-AR" altLang="es-AR"/>
          </a:p>
        </p:txBody>
      </p:sp>
      <p:sp>
        <p:nvSpPr>
          <p:cNvPr id="2" name="1 Rectángulo"/>
          <p:cNvSpPr/>
          <p:nvPr/>
        </p:nvSpPr>
        <p:spPr>
          <a:xfrm>
            <a:off x="684213" y="3140968"/>
            <a:ext cx="2447627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684212" y="4869160"/>
            <a:ext cx="2447627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Rectángulo"/>
          <p:cNvSpPr/>
          <p:nvPr/>
        </p:nvSpPr>
        <p:spPr>
          <a:xfrm>
            <a:off x="5292080" y="3140968"/>
            <a:ext cx="576064" cy="21602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12 Rectángulo"/>
          <p:cNvSpPr/>
          <p:nvPr/>
        </p:nvSpPr>
        <p:spPr>
          <a:xfrm>
            <a:off x="6588224" y="3140968"/>
            <a:ext cx="576064" cy="21602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13 Rectángulo"/>
          <p:cNvSpPr/>
          <p:nvPr/>
        </p:nvSpPr>
        <p:spPr>
          <a:xfrm>
            <a:off x="717320" y="4005064"/>
            <a:ext cx="2447627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/>
          <p:nvPr/>
        </p:nvSpPr>
        <p:spPr>
          <a:xfrm>
            <a:off x="4918075" y="5445125"/>
            <a:ext cx="1022350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Exposición</a:t>
            </a:r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/>
          <a:stretch>
            <a:fillRect/>
          </a:stretch>
        </p:blipFill>
        <p:spPr>
          <a:xfrm>
            <a:off x="1493798" y="2333058"/>
            <a:ext cx="6029325" cy="3746500"/>
          </a:xfrm>
          <a:solidFill>
            <a:schemeClr val="bg1"/>
          </a:solidFill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Patogenia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487699" y="2060121"/>
            <a:ext cx="1020762" cy="4318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Exposición</a:t>
            </a:r>
          </a:p>
        </p:txBody>
      </p:sp>
      <p:sp>
        <p:nvSpPr>
          <p:cNvPr id="9" name="8 Rectángulo"/>
          <p:cNvSpPr/>
          <p:nvPr/>
        </p:nvSpPr>
        <p:spPr>
          <a:xfrm>
            <a:off x="2822574" y="3807619"/>
            <a:ext cx="1223963" cy="57626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tabLst>
                <a:tab pos="0" algn="l"/>
              </a:tabLst>
              <a:defRPr/>
            </a:pPr>
            <a:r>
              <a:rPr lang="es-AR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Enfermedad </a:t>
            </a:r>
          </a:p>
          <a:p>
            <a:pPr algn="ctr">
              <a:tabLst>
                <a:tab pos="0" algn="l"/>
              </a:tabLst>
              <a:defRPr/>
            </a:pPr>
            <a:r>
              <a:rPr lang="es-AR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5%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1210689" y="3792538"/>
            <a:ext cx="1022350" cy="57308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Curación</a:t>
            </a:r>
          </a:p>
          <a:p>
            <a:pPr algn="ctr">
              <a:defRPr/>
            </a:pPr>
            <a:r>
              <a:rPr lang="es-AR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5%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1836738" y="4584700"/>
            <a:ext cx="1366837" cy="573088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Infección latente</a:t>
            </a:r>
          </a:p>
          <a:p>
            <a:pPr algn="ctr">
              <a:defRPr/>
            </a:pPr>
            <a:r>
              <a:rPr lang="es-AR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90%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419872" y="5157788"/>
            <a:ext cx="1158875" cy="57150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Reactivación</a:t>
            </a:r>
          </a:p>
          <a:p>
            <a:pPr algn="ctr">
              <a:defRPr/>
            </a:pPr>
            <a:r>
              <a:rPr lang="es-AR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10% -40%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4644008" y="5160963"/>
            <a:ext cx="1165225" cy="57150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Diseminación Transmsión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3419872" y="5805488"/>
            <a:ext cx="1152525" cy="5730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Reactivación</a:t>
            </a:r>
          </a:p>
          <a:p>
            <a:pPr algn="ctr">
              <a:defRPr/>
            </a:pPr>
            <a:r>
              <a:rPr lang="es-AR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8-10% anual</a:t>
            </a:r>
          </a:p>
        </p:txBody>
      </p:sp>
      <p:sp>
        <p:nvSpPr>
          <p:cNvPr id="16" name="15 Arco"/>
          <p:cNvSpPr/>
          <p:nvPr/>
        </p:nvSpPr>
        <p:spPr>
          <a:xfrm rot="12007427">
            <a:off x="2864915" y="5774489"/>
            <a:ext cx="955524" cy="327693"/>
          </a:xfrm>
          <a:prstGeom prst="arc">
            <a:avLst>
              <a:gd name="adj1" fmla="val 13335283"/>
              <a:gd name="adj2" fmla="val 55215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AR" b="1"/>
          </a:p>
        </p:txBody>
      </p:sp>
      <p:sp>
        <p:nvSpPr>
          <p:cNvPr id="18" name="17 Rectángulo"/>
          <p:cNvSpPr/>
          <p:nvPr/>
        </p:nvSpPr>
        <p:spPr>
          <a:xfrm>
            <a:off x="4644008" y="5876925"/>
            <a:ext cx="812800" cy="43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VIH/Sida</a:t>
            </a:r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Patrones evolutivos de la enfermedad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F05BB-AD39-4DA5-8160-867224641EF7}" type="slidenum">
              <a:rPr lang="es-AR" altLang="es-AR"/>
              <a:pPr>
                <a:defRPr/>
              </a:pPr>
              <a:t>9</a:t>
            </a:fld>
            <a:endParaRPr lang="es-AR" altLang="es-AR"/>
          </a:p>
        </p:txBody>
      </p:sp>
      <p:sp>
        <p:nvSpPr>
          <p:cNvPr id="19" name="18 Rectángulo"/>
          <p:cNvSpPr/>
          <p:nvPr/>
        </p:nvSpPr>
        <p:spPr>
          <a:xfrm>
            <a:off x="5868144" y="1916832"/>
            <a:ext cx="1152128" cy="64879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Fuente de infección</a:t>
            </a:r>
            <a:endParaRPr lang="es-AR" sz="1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" name="3 Conector recto de flecha"/>
          <p:cNvCxnSpPr>
            <a:endCxn id="8" idx="3"/>
          </p:cNvCxnSpPr>
          <p:nvPr/>
        </p:nvCxnSpPr>
        <p:spPr>
          <a:xfrm flipH="1">
            <a:off x="4508461" y="2276021"/>
            <a:ext cx="137322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 de flecha"/>
          <p:cNvCxnSpPr>
            <a:stCxn id="8" idx="1"/>
          </p:cNvCxnSpPr>
          <p:nvPr/>
        </p:nvCxnSpPr>
        <p:spPr>
          <a:xfrm flipH="1">
            <a:off x="2926249" y="2276021"/>
            <a:ext cx="561450" cy="32439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H="1">
            <a:off x="2051720" y="3419925"/>
            <a:ext cx="288032" cy="37261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>
            <a:off x="2555776" y="3429000"/>
            <a:ext cx="298465" cy="37861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>
            <a:off x="2456565" y="3595885"/>
            <a:ext cx="0" cy="96639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2 Arco"/>
          <p:cNvSpPr/>
          <p:nvPr/>
        </p:nvSpPr>
        <p:spPr>
          <a:xfrm rot="7431666">
            <a:off x="4676105" y="2574090"/>
            <a:ext cx="3405806" cy="2544280"/>
          </a:xfrm>
          <a:prstGeom prst="arc">
            <a:avLst>
              <a:gd name="adj1" fmla="val 10070841"/>
              <a:gd name="adj2" fmla="val 2066852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31639" y="4581525"/>
            <a:ext cx="6634435" cy="2016125"/>
          </a:xfrm>
        </p:spPr>
        <p:txBody>
          <a:bodyPr/>
          <a:lstStyle/>
          <a:p>
            <a:pPr algn="just" eaLnBrk="1" hangingPunct="1">
              <a:buClr>
                <a:schemeClr val="accent2"/>
              </a:buClr>
              <a:buFont typeface="Wingdings" pitchFamily="2" charset="2"/>
              <a:buChar char="ü"/>
            </a:pPr>
            <a:r>
              <a:rPr lang="es-AR" altLang="es-AR" sz="1800" dirty="0" smtClean="0">
                <a:latin typeface="Arial Narrow" pitchFamily="34" charset="0"/>
              </a:rPr>
              <a:t>Edad: menores de 5  años y mayores 65 años</a:t>
            </a:r>
          </a:p>
          <a:p>
            <a:pPr algn="just" eaLnBrk="1" hangingPunct="1">
              <a:buClr>
                <a:schemeClr val="accent2"/>
              </a:buClr>
              <a:buFont typeface="Wingdings" pitchFamily="2" charset="2"/>
              <a:buChar char="ü"/>
            </a:pPr>
            <a:r>
              <a:rPr lang="es-AR" altLang="es-AR" sz="1800" dirty="0" smtClean="0">
                <a:latin typeface="Arial Narrow" pitchFamily="34" charset="0"/>
              </a:rPr>
              <a:t>Inmunocomprometido: VIH/Sida.</a:t>
            </a:r>
          </a:p>
          <a:p>
            <a:pPr algn="just" eaLnBrk="1" hangingPunct="1">
              <a:buClr>
                <a:schemeClr val="accent2"/>
              </a:buClr>
              <a:buFont typeface="Wingdings" pitchFamily="2" charset="2"/>
              <a:buChar char="ü"/>
            </a:pPr>
            <a:r>
              <a:rPr lang="es-AR" altLang="es-AR" sz="1800" dirty="0" smtClean="0">
                <a:latin typeface="Arial Narrow" pitchFamily="34" charset="0"/>
              </a:rPr>
              <a:t>TB no tratada (curación espontánea) con lesiones fibróticas residuales.</a:t>
            </a:r>
          </a:p>
          <a:p>
            <a:pPr algn="just" eaLnBrk="1" hangingPunct="1">
              <a:buClr>
                <a:schemeClr val="accent2"/>
              </a:buClr>
              <a:buFont typeface="Wingdings" pitchFamily="2" charset="2"/>
              <a:buChar char="ü"/>
            </a:pPr>
            <a:r>
              <a:rPr lang="es-AR" altLang="es-AR" sz="1800" dirty="0" smtClean="0">
                <a:latin typeface="Arial Narrow" pitchFamily="34" charset="0"/>
              </a:rPr>
              <a:t>Infección reciente (menos de 1 año).</a:t>
            </a:r>
          </a:p>
          <a:p>
            <a:pPr algn="just" eaLnBrk="1" hangingPunct="1">
              <a:buClr>
                <a:schemeClr val="accent2"/>
              </a:buClr>
              <a:buFont typeface="Wingdings" pitchFamily="2" charset="2"/>
              <a:buChar char="ü"/>
            </a:pPr>
            <a:r>
              <a:rPr lang="es-AR" altLang="es-AR" sz="1800" dirty="0" smtClean="0">
                <a:latin typeface="Arial Narrow" pitchFamily="34" charset="0"/>
              </a:rPr>
              <a:t>Otras: diabetes mellitus, silicosis, gastrectomía, cortocircuito </a:t>
            </a:r>
            <a:r>
              <a:rPr lang="es-AR" altLang="es-AR" sz="1800" dirty="0" err="1" smtClean="0">
                <a:latin typeface="Arial Narrow" pitchFamily="34" charset="0"/>
              </a:rPr>
              <a:t>yeyunoileal</a:t>
            </a:r>
            <a:r>
              <a:rPr lang="es-AR" altLang="es-AR" sz="1800" dirty="0" smtClean="0">
                <a:latin typeface="Arial Narrow" pitchFamily="34" charset="0"/>
              </a:rPr>
              <a:t>, neoplasias, desnutrición. insuficiencia renal crónica, hemodiálisis.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059113" y="3057525"/>
            <a:ext cx="1393825" cy="58737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Infección</a:t>
            </a:r>
          </a:p>
        </p:txBody>
      </p:sp>
      <p:sp>
        <p:nvSpPr>
          <p:cNvPr id="6" name="5 Rectángulo"/>
          <p:cNvSpPr/>
          <p:nvPr/>
        </p:nvSpPr>
        <p:spPr>
          <a:xfrm>
            <a:off x="5435600" y="3057525"/>
            <a:ext cx="1511300" cy="58737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tabLst>
                <a:tab pos="0" algn="l"/>
              </a:tabLst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Enfermedad </a:t>
            </a:r>
          </a:p>
        </p:txBody>
      </p:sp>
      <p:sp>
        <p:nvSpPr>
          <p:cNvPr id="7" name="6 Flecha derecha"/>
          <p:cNvSpPr/>
          <p:nvPr/>
        </p:nvSpPr>
        <p:spPr>
          <a:xfrm>
            <a:off x="4716463" y="3176588"/>
            <a:ext cx="576262" cy="39687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755650" y="3046413"/>
            <a:ext cx="1368425" cy="59848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Exposición</a:t>
            </a:r>
          </a:p>
        </p:txBody>
      </p:sp>
      <p:sp>
        <p:nvSpPr>
          <p:cNvPr id="9" name="8 Flecha derecha"/>
          <p:cNvSpPr/>
          <p:nvPr/>
        </p:nvSpPr>
        <p:spPr>
          <a:xfrm>
            <a:off x="2339975" y="3176588"/>
            <a:ext cx="576263" cy="39687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0" name="9 Rectángulo"/>
          <p:cNvSpPr/>
          <p:nvPr/>
        </p:nvSpPr>
        <p:spPr>
          <a:xfrm>
            <a:off x="7399338" y="3754438"/>
            <a:ext cx="1204912" cy="6111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tabLst>
                <a:tab pos="0" algn="l"/>
              </a:tabLst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Muerte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7399338" y="2263775"/>
            <a:ext cx="1133475" cy="5889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tabLst>
                <a:tab pos="0" algn="l"/>
              </a:tabLst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Curación</a:t>
            </a:r>
          </a:p>
        </p:txBody>
      </p:sp>
      <p:cxnSp>
        <p:nvCxnSpPr>
          <p:cNvPr id="13" name="12 Conector recto"/>
          <p:cNvCxnSpPr>
            <a:stCxn id="6" idx="3"/>
            <a:endCxn id="11" idx="2"/>
          </p:cNvCxnSpPr>
          <p:nvPr/>
        </p:nvCxnSpPr>
        <p:spPr>
          <a:xfrm flipV="1">
            <a:off x="6946900" y="2852738"/>
            <a:ext cx="1019175" cy="49847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>
            <a:stCxn id="6" idx="3"/>
            <a:endCxn id="10" idx="0"/>
          </p:cNvCxnSpPr>
          <p:nvPr/>
        </p:nvCxnSpPr>
        <p:spPr>
          <a:xfrm>
            <a:off x="6946900" y="3351213"/>
            <a:ext cx="1055688" cy="40322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Patogenia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Factores de riesgo de infección y enfermedad 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1943892" y="2060848"/>
            <a:ext cx="1368425" cy="5984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Factores exógenos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4138613" y="3790950"/>
            <a:ext cx="1368425" cy="5984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Factores endógenos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318766" y="4941888"/>
            <a:ext cx="3397250" cy="358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662E8-8745-4897-AF56-97AF6FD8333B}" type="slidenum">
              <a:rPr lang="es-AR" altLang="es-AR"/>
              <a:pPr>
                <a:defRPr/>
              </a:pPr>
              <a:t>10</a:t>
            </a:fld>
            <a:endParaRPr lang="es-AR" altLang="es-AR" dirty="0"/>
          </a:p>
        </p:txBody>
      </p:sp>
      <p:sp>
        <p:nvSpPr>
          <p:cNvPr id="12" name="11 Rectángulo"/>
          <p:cNvSpPr/>
          <p:nvPr/>
        </p:nvSpPr>
        <p:spPr>
          <a:xfrm>
            <a:off x="3494880" y="1898427"/>
            <a:ext cx="26963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just" eaLnBrk="1" hangingPunct="1">
              <a:buClr>
                <a:schemeClr val="accent2"/>
              </a:buClr>
              <a:buFont typeface="Wingdings" pitchFamily="2" charset="2"/>
              <a:buChar char="ü"/>
            </a:pPr>
            <a:r>
              <a:rPr lang="es-AR" altLang="es-AR" sz="1800" dirty="0" smtClean="0">
                <a:latin typeface="Arial Narrow" pitchFamily="34" charset="0"/>
              </a:rPr>
              <a:t>Cantidad partículas </a:t>
            </a:r>
          </a:p>
          <a:p>
            <a:pPr marL="363538" indent="-363538" algn="just" eaLnBrk="1" hangingPunct="1">
              <a:buClr>
                <a:schemeClr val="accent2"/>
              </a:buClr>
              <a:buFont typeface="Wingdings" pitchFamily="2" charset="2"/>
              <a:buChar char="ü"/>
            </a:pPr>
            <a:r>
              <a:rPr lang="es-AR" altLang="es-AR" dirty="0" smtClean="0">
                <a:latin typeface="Arial Narrow" pitchFamily="34" charset="0"/>
              </a:rPr>
              <a:t>V</a:t>
            </a:r>
            <a:r>
              <a:rPr lang="es-AR" altLang="es-AR" sz="1800" dirty="0" smtClean="0">
                <a:latin typeface="Arial Narrow" pitchFamily="34" charset="0"/>
              </a:rPr>
              <a:t>olumen de aire</a:t>
            </a:r>
          </a:p>
          <a:p>
            <a:pPr marL="363538" indent="-363538" algn="just" eaLnBrk="1" hangingPunct="1">
              <a:buClr>
                <a:schemeClr val="accent2"/>
              </a:buClr>
              <a:buFont typeface="Wingdings" pitchFamily="2" charset="2"/>
              <a:buChar char="ü"/>
            </a:pPr>
            <a:r>
              <a:rPr lang="es-AR" altLang="es-AR" sz="1800" dirty="0" smtClean="0">
                <a:latin typeface="Arial Narrow" pitchFamily="34" charset="0"/>
              </a:rPr>
              <a:t>Tiempo de exposición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2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iapositiva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0" t="45306" r="8620" b="20969"/>
          <a:stretch>
            <a:fillRect/>
          </a:stretch>
        </p:blipFill>
        <p:spPr bwMode="auto">
          <a:xfrm>
            <a:off x="1600200" y="1803400"/>
            <a:ext cx="6170613" cy="189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71438" y="6165850"/>
            <a:ext cx="539750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Manifestaciones clínicas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12293" name="2 Rectángulo"/>
          <p:cNvSpPr>
            <a:spLocks noChangeArrowheads="1"/>
          </p:cNvSpPr>
          <p:nvPr/>
        </p:nvSpPr>
        <p:spPr bwMode="auto">
          <a:xfrm>
            <a:off x="1907705" y="3748385"/>
            <a:ext cx="51125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AR" altLang="es-AR" sz="1200" b="1" dirty="0">
                <a:latin typeface="Arial Narrow" pitchFamily="34" charset="0"/>
              </a:rPr>
              <a:t>Gráfico </a:t>
            </a:r>
            <a:r>
              <a:rPr lang="es-AR" altLang="es-AR" sz="1200" b="1" dirty="0" smtClean="0">
                <a:latin typeface="Arial Narrow" pitchFamily="34" charset="0"/>
              </a:rPr>
              <a:t>N°5: </a:t>
            </a:r>
            <a:r>
              <a:rPr lang="es-AR" altLang="es-AR" sz="1200" dirty="0">
                <a:latin typeface="Arial Narrow" pitchFamily="34" charset="0"/>
              </a:rPr>
              <a:t>Distribución de la localización y la confirmación bacteriológica de los casos de TB según la clasificación al ingreso al tratamiento. Argentina, 2017.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Localizaciones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2" t="-1172" r="1022" b="47899"/>
          <a:stretch>
            <a:fillRect/>
          </a:stretch>
        </p:blipFill>
        <p:spPr bwMode="auto">
          <a:xfrm>
            <a:off x="738188" y="4236045"/>
            <a:ext cx="3946525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00"/>
          <a:stretch>
            <a:fillRect/>
          </a:stretch>
        </p:blipFill>
        <p:spPr bwMode="auto">
          <a:xfrm>
            <a:off x="4710113" y="4306888"/>
            <a:ext cx="4017962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10 Rectángulo"/>
          <p:cNvSpPr>
            <a:spLocks noChangeArrowheads="1"/>
          </p:cNvSpPr>
          <p:nvPr/>
        </p:nvSpPr>
        <p:spPr bwMode="auto">
          <a:xfrm>
            <a:off x="4140200" y="6475413"/>
            <a:ext cx="41036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800" b="1" dirty="0">
                <a:latin typeface="Arial Narrow" pitchFamily="34" charset="0"/>
              </a:rPr>
              <a:t>Boletín  N° 2 sobre TUBERCULOSIS en la Argentina. Dirección de Sida, ETS, Hepatitis y TBC, Secretaría de Gobierno de Salud, Ministerio de Salud y Desarrollo Social. Argentina, </a:t>
            </a:r>
            <a:r>
              <a:rPr lang="es-AR" altLang="es-AR" sz="800" b="1" dirty="0" smtClean="0">
                <a:latin typeface="Arial Narrow" pitchFamily="34" charset="0"/>
              </a:rPr>
              <a:t>2019</a:t>
            </a:r>
            <a:endParaRPr lang="es-AR" altLang="es-AR" sz="800" dirty="0">
              <a:latin typeface="Arial Narrow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04A936-695A-4DA6-8E8F-61E9BE241736}" type="slidenum">
              <a:rPr lang="es-AR" altLang="es-AR"/>
              <a:pPr>
                <a:defRPr/>
              </a:pPr>
              <a:t>11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voluciÃ³n TB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1700213"/>
            <a:ext cx="775652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Formas clínicas de la enfermedad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475656" y="3861048"/>
            <a:ext cx="1943819" cy="350167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600" b="1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TBC POSPRIMARIA</a:t>
            </a:r>
            <a:endParaRPr lang="es-AR" sz="2000" b="1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132138" y="4652963"/>
            <a:ext cx="1439862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600" b="1" dirty="0">
                <a:solidFill>
                  <a:schemeClr val="tx1"/>
                </a:solidFill>
              </a:rPr>
              <a:t>POSPRIMARIA</a:t>
            </a:r>
            <a:endParaRPr lang="es-AR" sz="2000" b="1" dirty="0">
              <a:solidFill>
                <a:schemeClr val="tx1"/>
              </a:solidFill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Manifestaciones clínicas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6B6FA-CD14-4798-9E5B-E3834D0C52C6}" type="slidenum">
              <a:rPr lang="es-AR" altLang="es-AR"/>
              <a:pPr>
                <a:defRPr/>
              </a:pPr>
              <a:t>12</a:t>
            </a:fld>
            <a:endParaRPr lang="es-AR" altLang="es-AR"/>
          </a:p>
        </p:txBody>
      </p:sp>
      <p:sp>
        <p:nvSpPr>
          <p:cNvPr id="4" name="3 Rectángulo"/>
          <p:cNvSpPr/>
          <p:nvPr/>
        </p:nvSpPr>
        <p:spPr>
          <a:xfrm>
            <a:off x="7020272" y="4057327"/>
            <a:ext cx="166103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s-AR" sz="1400" b="1" dirty="0" smtClean="0">
                <a:latin typeface="Bahnschrift" panose="020B0502040204020203" pitchFamily="34" charset="0"/>
                <a:cs typeface="Arial" panose="020B0604020202020204" pitchFamily="34" charset="0"/>
              </a:rPr>
              <a:t>EXTRAPULMONAR</a:t>
            </a:r>
            <a:endParaRPr lang="es-AR" sz="1400" dirty="0"/>
          </a:p>
        </p:txBody>
      </p:sp>
      <p:sp>
        <p:nvSpPr>
          <p:cNvPr id="9" name="8 Rectángulo"/>
          <p:cNvSpPr/>
          <p:nvPr/>
        </p:nvSpPr>
        <p:spPr>
          <a:xfrm>
            <a:off x="4139952" y="5661248"/>
            <a:ext cx="166103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s-AR" sz="1400" b="1" dirty="0" smtClean="0">
                <a:latin typeface="Bahnschrift" panose="020B0502040204020203" pitchFamily="34" charset="0"/>
                <a:cs typeface="Arial" panose="020B0604020202020204" pitchFamily="34" charset="0"/>
              </a:rPr>
              <a:t>EXTRAPULMONAR</a:t>
            </a:r>
            <a:endParaRPr lang="es-AR" sz="1400" dirty="0"/>
          </a:p>
        </p:txBody>
      </p:sp>
      <p:sp>
        <p:nvSpPr>
          <p:cNvPr id="10" name="9 Rectángulo"/>
          <p:cNvSpPr/>
          <p:nvPr/>
        </p:nvSpPr>
        <p:spPr>
          <a:xfrm>
            <a:off x="1160716" y="2658398"/>
            <a:ext cx="1467068" cy="33855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s-AR" sz="1600" b="1" dirty="0" smtClean="0">
                <a:latin typeface="Bahnschrift" panose="020B0502040204020203" pitchFamily="34" charset="0"/>
              </a:rPr>
              <a:t>REINFECCIÓN</a:t>
            </a:r>
            <a:endParaRPr lang="es-AR" sz="1400" b="1" dirty="0">
              <a:latin typeface="Bahnschrift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iapositiva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" t="34094" r="4732" b="11897"/>
          <a:stretch>
            <a:fillRect/>
          </a:stretch>
        </p:blipFill>
        <p:spPr bwMode="auto">
          <a:xfrm>
            <a:off x="1079500" y="2060575"/>
            <a:ext cx="6985000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73025" y="6021388"/>
            <a:ext cx="611188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Manifestaciones clínicas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TB primaria o primoinfección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727200" y="5046663"/>
            <a:ext cx="5689600" cy="39846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0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Conversión o viraje tuberculínica</a:t>
            </a:r>
            <a:endParaRPr lang="es-AR" sz="2000" b="1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568C5-DE73-4B61-908A-5DFC6162B682}" type="slidenum">
              <a:rPr lang="es-AR" altLang="es-AR"/>
              <a:pPr>
                <a:defRPr/>
              </a:pPr>
              <a:t>13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iapositiva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" t="27763" r="2762" b="5283"/>
          <a:stretch>
            <a:fillRect/>
          </a:stretch>
        </p:blipFill>
        <p:spPr bwMode="auto">
          <a:xfrm>
            <a:off x="1331913" y="1989138"/>
            <a:ext cx="7129462" cy="355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73025" y="6021388"/>
            <a:ext cx="611188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Manifestaciones clínicas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TB posprimaria o del adulto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CF2F9-20BF-4956-B841-C13335C09DFA}" type="slidenum">
              <a:rPr lang="es-AR" altLang="es-AR"/>
              <a:pPr>
                <a:defRPr/>
              </a:pPr>
              <a:t>14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iapositiva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7" t="25259" r="9479" b="11940"/>
          <a:stretch>
            <a:fillRect/>
          </a:stretch>
        </p:blipFill>
        <p:spPr bwMode="auto">
          <a:xfrm>
            <a:off x="1258888" y="1773238"/>
            <a:ext cx="6842125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73025" y="6021388"/>
            <a:ext cx="611188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Manifestaciones clínicas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1BFEEC-9D0D-4804-B83E-C8449F2025B2}" type="slidenum">
              <a:rPr lang="es-AR" altLang="es-AR"/>
              <a:pPr>
                <a:defRPr/>
              </a:pPr>
              <a:t>15</a:t>
            </a:fld>
            <a:endParaRPr lang="es-AR" altLang="es-AR"/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altLang="es-AR" sz="2400" b="1" dirty="0">
                <a:latin typeface="Arial Narrow" pitchFamily="34" charset="0"/>
              </a:rPr>
              <a:t>¿Cuándo sospechar TB?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iapositiva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2" t="25706" r="4984" b="5580"/>
          <a:stretch>
            <a:fillRect/>
          </a:stretch>
        </p:blipFill>
        <p:spPr bwMode="auto">
          <a:xfrm>
            <a:off x="998538" y="2060575"/>
            <a:ext cx="72009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73025" y="6021388"/>
            <a:ext cx="611188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Manifestaciones clínicas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13C0CA-7DA9-4D9D-B027-BAFE723448D8}" type="slidenum">
              <a:rPr lang="es-AR" altLang="es-AR"/>
              <a:pPr>
                <a:defRPr/>
              </a:pPr>
              <a:t>16</a:t>
            </a:fld>
            <a:endParaRPr lang="es-AR" altLang="es-AR"/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altLang="es-AR" sz="2400" b="1" dirty="0">
                <a:latin typeface="Arial Narrow" pitchFamily="34" charset="0"/>
              </a:rPr>
              <a:t>Examen físico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2123728" y="2276872"/>
          <a:ext cx="5328592" cy="3773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D0D531-3DFF-4C65-916A-1CF0AFC0D251}" type="slidenum">
              <a:rPr lang="es-AR" altLang="es-AR"/>
              <a:pPr>
                <a:defRPr/>
              </a:pPr>
              <a:t>17</a:t>
            </a:fld>
            <a:endParaRPr lang="es-AR" altLang="es-AR"/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altLang="es-AR" sz="2400" b="1" dirty="0" smtClean="0">
                <a:latin typeface="Arial Narrow" pitchFamily="34" charset="0"/>
              </a:rPr>
              <a:t>Elementos esenciales</a:t>
            </a:r>
            <a:endParaRPr lang="es-AR" altLang="es-AR" sz="24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A402F8E-5552-470E-A9BD-6B1601A82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02674EE-2ACB-4BA3-B210-65D840AAE6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B3049F3-486F-48FF-B376-FA7D189505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C9D3534-BC68-4710-BDE9-0706006955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7601F4C-F601-4E9B-8AFF-8D47A5281F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09D9A03-6F07-4915-995C-606B1370CB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BBA475F-3E0B-43C2-8B38-7CFBC7427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C4F277-CB46-4394-AF33-F5ECD6E448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5DA0530-7086-4C4F-884E-0ED2BA150B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B27434-D079-4312-A5D7-6C1BA8723A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59F38B6-8932-4D83-A07F-EA17ED57C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FF55A7D-7D9B-4731-9BD6-2115C0E4C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F84C800-B111-4B7C-8171-9A5736E5E0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iapositiva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4" t="28680" r="6795" b="2589"/>
          <a:stretch>
            <a:fillRect/>
          </a:stretch>
        </p:blipFill>
        <p:spPr bwMode="auto">
          <a:xfrm>
            <a:off x="725488" y="1881188"/>
            <a:ext cx="7705725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73025" y="6021388"/>
            <a:ext cx="611188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>
                <a:latin typeface="Arial Narrow" panose="020B0606020202030204" pitchFamily="34" charset="0"/>
              </a:rPr>
              <a:t>Laboratorio general 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2B6E6E-739E-40CD-9D88-5623518A9C56}" type="slidenum">
              <a:rPr lang="es-AR" altLang="es-AR"/>
              <a:pPr>
                <a:defRPr/>
              </a:pPr>
              <a:t>18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7795507"/>
              </p:ext>
            </p:extLst>
          </p:nvPr>
        </p:nvGraphicFramePr>
        <p:xfrm>
          <a:off x="757283" y="2204865"/>
          <a:ext cx="7559133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Estudios </a:t>
            </a:r>
            <a:r>
              <a:rPr lang="es-AR" sz="2400" b="1" dirty="0">
                <a:latin typeface="Arial Narrow" panose="020B0606020202030204" pitchFamily="34" charset="0"/>
              </a:rPr>
              <a:t>microbiológicos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00D3B2-BDCF-47F4-8D4E-BF898B6ABBA6}" type="slidenum">
              <a:rPr lang="es-AR" altLang="es-AR"/>
              <a:pPr>
                <a:defRPr/>
              </a:pPr>
              <a:t>19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04EB121-B643-4AC2-BF3B-D654F5244D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81D1EA5-179B-44EC-9A20-5D8A0CC31C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A671FE9-8CEA-46D7-8073-C6FB76460D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26EA026-1AC1-48F2-BB5C-09F14E5D8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lvl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2124075" y="4868863"/>
            <a:ext cx="4608513" cy="151288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s-ES" altLang="es-AR" sz="1800" b="1" dirty="0" smtClean="0">
                <a:latin typeface="Arial Narrow" pitchFamily="34" charset="0"/>
              </a:rPr>
              <a:t>Interpretación baciloscopia (BK)</a:t>
            </a:r>
          </a:p>
          <a:p>
            <a:pPr marL="0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AR" sz="1800" dirty="0" smtClean="0">
                <a:latin typeface="Arial Narrow" pitchFamily="34" charset="0"/>
              </a:rPr>
              <a:t>Negativo           No se observan BAAR</a:t>
            </a:r>
          </a:p>
          <a:p>
            <a:pPr marL="0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AR" sz="1800" dirty="0" smtClean="0">
                <a:latin typeface="Arial Narrow" pitchFamily="34" charset="0"/>
              </a:rPr>
              <a:t>Positiva (+):    10 y 99  BAAR por 100 campos</a:t>
            </a:r>
          </a:p>
          <a:p>
            <a:pPr marL="0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AR" sz="1800" dirty="0" smtClean="0">
                <a:latin typeface="Arial Narrow" pitchFamily="34" charset="0"/>
              </a:rPr>
              <a:t>Positiva (++) :   1 a 10 BAAR por   50 campos</a:t>
            </a:r>
          </a:p>
          <a:p>
            <a:pPr marL="0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AR" sz="1800" dirty="0" smtClean="0">
                <a:latin typeface="Arial Narrow" pitchFamily="34" charset="0"/>
              </a:rPr>
              <a:t>Positiva (+++) : &gt;  10   BAAR por  2 0 campos</a:t>
            </a:r>
          </a:p>
        </p:txBody>
      </p:sp>
      <p:pic>
        <p:nvPicPr>
          <p:cNvPr id="21507" name="Picture 5" descr="Resultado de imagen para BAAR TB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565400"/>
            <a:ext cx="3024187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AutoShape 7" descr="Resultado de imagen para CUltivo TBC"/>
          <p:cNvSpPr>
            <a:spLocks noChangeAspect="1" noChangeArrowheads="1"/>
          </p:cNvSpPr>
          <p:nvPr/>
        </p:nvSpPr>
        <p:spPr bwMode="auto">
          <a:xfrm>
            <a:off x="1730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21509" name="AutoShape 10" descr="Resultado de imagen para Auramina TB"/>
          <p:cNvSpPr>
            <a:spLocks noChangeAspect="1" noChangeArrowheads="1"/>
          </p:cNvSpPr>
          <p:nvPr/>
        </p:nvSpPr>
        <p:spPr bwMode="auto">
          <a:xfrm>
            <a:off x="325438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pic>
        <p:nvPicPr>
          <p:cNvPr id="21510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76"/>
          <a:stretch>
            <a:fillRect/>
          </a:stretch>
        </p:blipFill>
        <p:spPr bwMode="auto">
          <a:xfrm>
            <a:off x="4859338" y="2587625"/>
            <a:ext cx="3024187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Estudios microbiológicos: microscopía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1513" name="2 Rectángulo"/>
          <p:cNvSpPr>
            <a:spLocks noChangeArrowheads="1"/>
          </p:cNvSpPr>
          <p:nvPr/>
        </p:nvSpPr>
        <p:spPr bwMode="auto">
          <a:xfrm>
            <a:off x="5651500" y="1989138"/>
            <a:ext cx="14366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1800" dirty="0" err="1">
                <a:latin typeface="Arial Narrow" pitchFamily="34" charset="0"/>
              </a:rPr>
              <a:t>Fluoroccromos</a:t>
            </a:r>
            <a:endParaRPr lang="es-AR" altLang="es-AR" sz="1800" dirty="0">
              <a:latin typeface="Verdana" pitchFamily="34" charset="0"/>
            </a:endParaRPr>
          </a:p>
        </p:txBody>
      </p:sp>
      <p:sp>
        <p:nvSpPr>
          <p:cNvPr id="21514" name="12 Rectángulo"/>
          <p:cNvSpPr>
            <a:spLocks noChangeArrowheads="1"/>
          </p:cNvSpPr>
          <p:nvPr/>
        </p:nvSpPr>
        <p:spPr bwMode="auto">
          <a:xfrm>
            <a:off x="1105467" y="2004333"/>
            <a:ext cx="29617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1800" dirty="0" smtClean="0">
                <a:latin typeface="Arial Narrow" pitchFamily="34" charset="0"/>
              </a:rPr>
              <a:t>´Tinción de </a:t>
            </a:r>
            <a:r>
              <a:rPr lang="es-AR" altLang="es-AR" sz="1800" dirty="0" err="1" smtClean="0">
                <a:latin typeface="Arial Narrow" pitchFamily="34" charset="0"/>
              </a:rPr>
              <a:t>Ziehl-Neelsen</a:t>
            </a:r>
            <a:r>
              <a:rPr lang="es-AR" altLang="es-AR" sz="1800" dirty="0" smtClean="0">
                <a:latin typeface="Arial Narrow" pitchFamily="34" charset="0"/>
              </a:rPr>
              <a:t>: BAAR</a:t>
            </a:r>
            <a:endParaRPr lang="es-AR" altLang="es-AR" sz="1800" dirty="0">
              <a:latin typeface="Verdana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E62846-DDB4-4EF4-B45B-E57CE0A67584}" type="slidenum">
              <a:rPr lang="es-AR" altLang="es-AR"/>
              <a:pPr>
                <a:defRPr/>
              </a:pPr>
              <a:t>20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nimBg="1"/>
      <p:bldP spid="21513" grpId="0"/>
      <p:bldP spid="215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75" y="2887663"/>
            <a:ext cx="2046288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Estudios microbiológicos: cultivos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2533" name="6 Rectángulo"/>
          <p:cNvSpPr>
            <a:spLocks noChangeArrowheads="1"/>
          </p:cNvSpPr>
          <p:nvPr/>
        </p:nvSpPr>
        <p:spPr bwMode="auto">
          <a:xfrm>
            <a:off x="2430463" y="2203450"/>
            <a:ext cx="14382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1800" dirty="0">
                <a:latin typeface="Arial Narrow" pitchFamily="34" charset="0"/>
              </a:rPr>
              <a:t>Medios </a:t>
            </a:r>
            <a:r>
              <a:rPr lang="es-AR" altLang="es-AR" sz="1800" dirty="0" smtClean="0">
                <a:latin typeface="Arial Narrow" pitchFamily="34" charset="0"/>
              </a:rPr>
              <a:t>sólidos</a:t>
            </a:r>
            <a:endParaRPr lang="es-AR" altLang="es-AR" sz="1800" dirty="0">
              <a:latin typeface="Verdana" pitchFamily="34" charset="0"/>
            </a:endParaRPr>
          </a:p>
        </p:txBody>
      </p:sp>
      <p:sp>
        <p:nvSpPr>
          <p:cNvPr id="22534" name="7 Rectángulo"/>
          <p:cNvSpPr>
            <a:spLocks noChangeArrowheads="1"/>
          </p:cNvSpPr>
          <p:nvPr/>
        </p:nvSpPr>
        <p:spPr bwMode="auto">
          <a:xfrm>
            <a:off x="5867400" y="2195513"/>
            <a:ext cx="1503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1800">
                <a:latin typeface="Arial Narrow" pitchFamily="34" charset="0"/>
              </a:rPr>
              <a:t>Medios líquidos</a:t>
            </a:r>
            <a:endParaRPr lang="es-AR" altLang="es-AR" sz="1800">
              <a:latin typeface="Verdana" pitchFamily="34" charset="0"/>
            </a:endParaRPr>
          </a:p>
        </p:txBody>
      </p:sp>
      <p:sp>
        <p:nvSpPr>
          <p:cNvPr id="22535" name="8 Rectángulo"/>
          <p:cNvSpPr>
            <a:spLocks noChangeArrowheads="1"/>
          </p:cNvSpPr>
          <p:nvPr/>
        </p:nvSpPr>
        <p:spPr bwMode="auto">
          <a:xfrm>
            <a:off x="1512888" y="5157788"/>
            <a:ext cx="457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1800">
                <a:latin typeface="Arial Narrow" pitchFamily="34" charset="0"/>
              </a:rPr>
              <a:t>Lowenstein-Jensen con base de huevo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AR" altLang="es-AR" sz="1800">
                <a:latin typeface="Arial Narrow" pitchFamily="34" charset="0"/>
              </a:rPr>
              <a:t>Middlebrook  y Cohn con base de agar</a:t>
            </a:r>
          </a:p>
        </p:txBody>
      </p:sp>
      <p:pic>
        <p:nvPicPr>
          <p:cNvPr id="225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3" y="2855913"/>
            <a:ext cx="1930400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2882900"/>
            <a:ext cx="2381250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8" name="11 Rectángulo"/>
          <p:cNvSpPr>
            <a:spLocks noChangeArrowheads="1"/>
          </p:cNvSpPr>
          <p:nvPr/>
        </p:nvSpPr>
        <p:spPr bwMode="auto">
          <a:xfrm>
            <a:off x="5795963" y="5168900"/>
            <a:ext cx="32400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1800">
                <a:latin typeface="Arial Narrow" pitchFamily="34" charset="0"/>
              </a:rPr>
              <a:t>Radiométrico: BACTEC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AR" altLang="es-AR" sz="1800">
                <a:latin typeface="Arial Narrow" pitchFamily="34" charset="0"/>
              </a:rPr>
              <a:t>No radiométrico: MGIT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A44B19-96B1-4DF7-AC7B-3B29A68DEA3A}" type="slidenum">
              <a:rPr lang="es-AR" altLang="es-AR"/>
              <a:pPr>
                <a:defRPr/>
              </a:pPr>
              <a:t>21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328203"/>
              </p:ext>
            </p:extLst>
          </p:nvPr>
        </p:nvGraphicFramePr>
        <p:xfrm>
          <a:off x="552450" y="1898650"/>
          <a:ext cx="8048625" cy="4450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7308"/>
                <a:gridCol w="2978346"/>
                <a:gridCol w="3092971"/>
              </a:tblGrid>
              <a:tr h="335258">
                <a:tc>
                  <a:txBody>
                    <a:bodyPr/>
                    <a:lstStyle/>
                    <a:p>
                      <a:pPr algn="ctr"/>
                      <a:r>
                        <a:rPr lang="es-AR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Método</a:t>
                      </a:r>
                      <a:endParaRPr lang="es-AR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Ventajas</a:t>
                      </a:r>
                      <a:endParaRPr lang="es-AR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Desventajas</a:t>
                      </a:r>
                      <a:endParaRPr lang="es-AR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</a:tr>
              <a:tr h="640035">
                <a:tc>
                  <a:txBody>
                    <a:bodyPr/>
                    <a:lstStyle/>
                    <a:p>
                      <a:r>
                        <a:rPr lang="es-AR" sz="1400" b="1" dirty="0" smtClean="0">
                          <a:latin typeface="Arial Narrow" panose="020B0606020202030204" pitchFamily="34" charset="0"/>
                        </a:rPr>
                        <a:t>Baciloscopia</a:t>
                      </a:r>
                    </a:p>
                    <a:p>
                      <a:r>
                        <a:rPr lang="es-AR" sz="1400" b="1" dirty="0" smtClean="0">
                          <a:latin typeface="Arial Narrow" panose="020B0606020202030204" pitchFamily="34" charset="0"/>
                        </a:rPr>
                        <a:t>           </a:t>
                      </a:r>
                      <a:r>
                        <a:rPr lang="es-AR" sz="1400" b="0" dirty="0" smtClean="0">
                          <a:latin typeface="Arial Narrow" panose="020B0606020202030204" pitchFamily="34" charset="0"/>
                        </a:rPr>
                        <a:t>BAAR</a:t>
                      </a:r>
                      <a:endParaRPr lang="es-AR" sz="1400" b="0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Rápida; tecnología simple; bajo costo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Identifica personas con mayor riesgo de morir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Permite control de tratamiento</a:t>
                      </a:r>
                      <a:endParaRPr lang="es-AR" sz="1200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Menos sensible que el cultivo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Requiere 10.000 microorganismos/ml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No distingue </a:t>
                      </a:r>
                      <a:r>
                        <a:rPr lang="es-AR" sz="1200" i="1" dirty="0" smtClean="0">
                          <a:latin typeface="Arial Narrow" panose="020B0606020202030204" pitchFamily="34" charset="0"/>
                        </a:rPr>
                        <a:t>M. tuberculosis </a:t>
                      </a:r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de otras micobacterias</a:t>
                      </a:r>
                      <a:endParaRPr lang="es-AR" sz="1200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</a:tr>
              <a:tr h="1188633">
                <a:tc>
                  <a:txBody>
                    <a:bodyPr/>
                    <a:lstStyle/>
                    <a:p>
                      <a:r>
                        <a:rPr lang="es-AR" sz="1400" b="1" dirty="0" smtClean="0">
                          <a:latin typeface="Arial Narrow" panose="020B0606020202030204" pitchFamily="34" charset="0"/>
                        </a:rPr>
                        <a:t>Cultivos</a:t>
                      </a:r>
                      <a:r>
                        <a:rPr lang="es-AR" sz="1400" b="1" baseline="0" dirty="0" smtClean="0">
                          <a:latin typeface="Arial Narrow" panose="020B0606020202030204" pitchFamily="34" charset="0"/>
                        </a:rPr>
                        <a:t> medios sólidos</a:t>
                      </a:r>
                    </a:p>
                    <a:p>
                      <a:r>
                        <a:rPr lang="es-AR" sz="1400" dirty="0" smtClean="0">
                          <a:latin typeface="Arial Narrow" panose="020B0606020202030204" pitchFamily="34" charset="0"/>
                        </a:rPr>
                        <a:t>         </a:t>
                      </a:r>
                      <a:r>
                        <a:rPr lang="es-AR" sz="1400" dirty="0" err="1" smtClean="0">
                          <a:latin typeface="Arial Narrow" panose="020B0606020202030204" pitchFamily="34" charset="0"/>
                        </a:rPr>
                        <a:t>Lowenstein</a:t>
                      </a:r>
                      <a:r>
                        <a:rPr lang="es-AR" sz="1400" dirty="0" smtClean="0">
                          <a:latin typeface="Arial Narrow" panose="020B0606020202030204" pitchFamily="34" charset="0"/>
                        </a:rPr>
                        <a:t>-Jensen</a:t>
                      </a:r>
                      <a:endParaRPr lang="es-AR" sz="1400" b="1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Requiere entre</a:t>
                      </a:r>
                      <a:r>
                        <a:rPr lang="es-AR" sz="1200" baseline="0" dirty="0" smtClean="0">
                          <a:latin typeface="Arial Narrow" panose="020B0606020202030204" pitchFamily="34" charset="0"/>
                        </a:rPr>
                        <a:t> 10 y 100 microorganismos/ml;</a:t>
                      </a:r>
                      <a:endParaRPr lang="es-AR" sz="1200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Muestra morfología de las colonias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Detecta infecciones mixtas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Permite cuantificar el crecimiento,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Identificación de especies</a:t>
                      </a:r>
                      <a:r>
                        <a:rPr lang="es-AR" sz="1200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y cepas 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Permite</a:t>
                      </a:r>
                      <a:r>
                        <a:rPr lang="es-AR" sz="1200" baseline="0" dirty="0" smtClean="0">
                          <a:latin typeface="Arial Narrow" panose="020B0606020202030204" pitchFamily="34" charset="0"/>
                        </a:rPr>
                        <a:t> realzar pruebas de</a:t>
                      </a:r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 sensibilidad</a:t>
                      </a:r>
                      <a:endParaRPr lang="es-AR" sz="1200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Detecta</a:t>
                      </a:r>
                      <a:r>
                        <a:rPr lang="es-AR" sz="1200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crecimiento entre 3 y 8 semanas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Técnica compleja 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Medidas</a:t>
                      </a:r>
                      <a:r>
                        <a:rPr lang="es-AR" sz="1200" baseline="0" dirty="0" smtClean="0">
                          <a:latin typeface="Arial Narrow" panose="020B0606020202030204" pitchFamily="34" charset="0"/>
                        </a:rPr>
                        <a:t> de bioseguridad estrictas</a:t>
                      </a:r>
                      <a:endParaRPr lang="es-AR" sz="1200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</a:tr>
              <a:tr h="822901">
                <a:tc>
                  <a:txBody>
                    <a:bodyPr/>
                    <a:lstStyle/>
                    <a:p>
                      <a:r>
                        <a:rPr lang="es-AR" sz="1400" b="1" dirty="0" smtClean="0">
                          <a:latin typeface="Arial Narrow" panose="020B0606020202030204" pitchFamily="34" charset="0"/>
                        </a:rPr>
                        <a:t>Cultivos medios liquidos</a:t>
                      </a:r>
                    </a:p>
                    <a:p>
                      <a:r>
                        <a:rPr lang="es-AR" sz="1400" b="1" dirty="0" smtClean="0">
                          <a:latin typeface="Arial Narrow" panose="020B0606020202030204" pitchFamily="34" charset="0"/>
                        </a:rPr>
                        <a:t>           </a:t>
                      </a:r>
                      <a:r>
                        <a:rPr lang="es-AR" sz="1400" b="0" dirty="0" smtClean="0">
                          <a:latin typeface="Arial Narrow" panose="020B0606020202030204" pitchFamily="34" charset="0"/>
                        </a:rPr>
                        <a:t>BACTEC</a:t>
                      </a:r>
                      <a:endParaRPr lang="es-AR" sz="1400" b="0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Simplifica</a:t>
                      </a:r>
                      <a:r>
                        <a:rPr lang="es-AR" sz="1200" baseline="0" dirty="0" smtClean="0">
                          <a:latin typeface="Arial Narrow" panose="020B0606020202030204" pitchFamily="34" charset="0"/>
                        </a:rPr>
                        <a:t> el trabajo</a:t>
                      </a:r>
                      <a:endParaRPr lang="es-AR" sz="1200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Identificación de especies</a:t>
                      </a:r>
                      <a:r>
                        <a:rPr lang="es-AR" sz="1200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y  cepas 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Permite realizar pruebas de sensibilidad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Detecta crecimiento entre</a:t>
                      </a:r>
                      <a:r>
                        <a:rPr lang="es-AR" sz="1200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7-21 días</a:t>
                      </a:r>
                      <a:endParaRPr lang="es-AR" sz="1200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No muestra la morfología de las colonias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No detecta cultivos mixtos ni cuantifica el crecimiento No cuantifica la proporción de resistencia</a:t>
                      </a:r>
                      <a:endParaRPr lang="es-AR" sz="1200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</a:tr>
              <a:tr h="731468">
                <a:tc>
                  <a:txBody>
                    <a:bodyPr/>
                    <a:lstStyle/>
                    <a:p>
                      <a:r>
                        <a:rPr lang="es-AR" sz="1400" b="1" dirty="0" smtClean="0">
                          <a:latin typeface="Arial Narrow" panose="020B0606020202030204" pitchFamily="34" charset="0"/>
                        </a:rPr>
                        <a:t>Detección</a:t>
                      </a:r>
                      <a:r>
                        <a:rPr lang="es-AR" sz="1400" b="1" baseline="0" dirty="0" smtClean="0">
                          <a:latin typeface="Arial Narrow" panose="020B0606020202030204" pitchFamily="34" charset="0"/>
                        </a:rPr>
                        <a:t> de ácidos nucleicos</a:t>
                      </a:r>
                    </a:p>
                    <a:p>
                      <a:r>
                        <a:rPr lang="es-AR" sz="1400" baseline="0" dirty="0" smtClean="0">
                          <a:latin typeface="Arial Narrow" panose="020B0606020202030204" pitchFamily="34" charset="0"/>
                        </a:rPr>
                        <a:t>            PCR</a:t>
                      </a:r>
                      <a:endParaRPr lang="es-AR" sz="1400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Rápido, detecta en 2 horas el microorganismo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Identifica microorganismos como miembros del complejo </a:t>
                      </a:r>
                      <a:r>
                        <a:rPr lang="es-AR" sz="1200" i="1" dirty="0" smtClean="0">
                          <a:latin typeface="Arial Narrow" panose="020B0606020202030204" pitchFamily="34" charset="0"/>
                        </a:rPr>
                        <a:t>M. tuberculosis </a:t>
                      </a:r>
                      <a:endParaRPr lang="es-AR" sz="1200" i="1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Equipo caro, tecnología avanzada;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No puede distinguir los microorganismos muertos de los viables</a:t>
                      </a:r>
                      <a:endParaRPr lang="es-AR" sz="1200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</a:tr>
              <a:tr h="731468">
                <a:tc>
                  <a:txBody>
                    <a:bodyPr/>
                    <a:lstStyle/>
                    <a:p>
                      <a:r>
                        <a:rPr lang="es-AR" sz="1400" b="1" dirty="0" smtClean="0">
                          <a:latin typeface="Arial Narrow" panose="020B0606020202030204" pitchFamily="34" charset="0"/>
                        </a:rPr>
                        <a:t>Detección de ácidos nucleicos</a:t>
                      </a:r>
                    </a:p>
                    <a:p>
                      <a:r>
                        <a:rPr lang="es-AR" sz="1400" dirty="0" smtClean="0">
                          <a:latin typeface="Arial Narrow" panose="020B0606020202030204" pitchFamily="34" charset="0"/>
                        </a:rPr>
                        <a:t>         </a:t>
                      </a:r>
                      <a:r>
                        <a:rPr lang="es-AR" sz="1400" baseline="0" dirty="0" err="1" smtClean="0">
                          <a:latin typeface="Arial Narrow" panose="020B0606020202030204" pitchFamily="34" charset="0"/>
                        </a:rPr>
                        <a:t>GeneX</a:t>
                      </a:r>
                      <a:r>
                        <a:rPr lang="es-AR" sz="1400" dirty="0" err="1" smtClean="0">
                          <a:latin typeface="Arial Narrow" panose="020B0606020202030204" pitchFamily="34" charset="0"/>
                        </a:rPr>
                        <a:t>pert</a:t>
                      </a:r>
                      <a:r>
                        <a:rPr lang="es-AR" sz="1400" dirty="0" smtClean="0">
                          <a:latin typeface="Arial Narrow" panose="020B0606020202030204" pitchFamily="34" charset="0"/>
                        </a:rPr>
                        <a:t> MTB/RIP</a:t>
                      </a:r>
                      <a:endParaRPr lang="es-AR" sz="1400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Rápido, detecta en 2 horas el microorganismo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Detecta mutaciones resistentes a la rifampicina</a:t>
                      </a:r>
                      <a:endParaRPr lang="es-AR" sz="1200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  <a:tc>
                  <a:txBody>
                    <a:bodyPr/>
                    <a:lstStyle/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Equipo caro, tecnología avanzada</a:t>
                      </a:r>
                    </a:p>
                    <a:p>
                      <a:r>
                        <a:rPr lang="es-AR" sz="1200" dirty="0" smtClean="0">
                          <a:latin typeface="Arial Narrow" panose="020B0606020202030204" pitchFamily="34" charset="0"/>
                        </a:rPr>
                        <a:t>Detecta bacilos muertos y se necesita el cultivo para realizar otras pruebas de sensibilidad</a:t>
                      </a:r>
                      <a:endParaRPr lang="es-AR" sz="1200" dirty="0">
                        <a:latin typeface="Arial Narrow" panose="020B0606020202030204" pitchFamily="34" charset="0"/>
                      </a:endParaRPr>
                    </a:p>
                  </a:txBody>
                  <a:tcPr marL="91438" marR="91438" marT="45718" marB="45718"/>
                </a:tc>
              </a:tr>
            </a:tbl>
          </a:graphicData>
        </a:graphic>
      </p:graphicFrame>
      <p:sp>
        <p:nvSpPr>
          <p:cNvPr id="6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Estudios microbiológicos: comparación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B5984-995A-44EE-8544-85DF91EB9394}" type="slidenum">
              <a:rPr lang="es-AR" altLang="es-AR"/>
              <a:pPr>
                <a:defRPr/>
              </a:pPr>
              <a:t>22</a:t>
            </a:fld>
            <a:endParaRPr lang="es-AR" altLang="es-AR"/>
          </a:p>
        </p:txBody>
      </p:sp>
      <p:sp>
        <p:nvSpPr>
          <p:cNvPr id="3" name="2 Rectángulo"/>
          <p:cNvSpPr/>
          <p:nvPr/>
        </p:nvSpPr>
        <p:spPr>
          <a:xfrm>
            <a:off x="1908175" y="6400800"/>
            <a:ext cx="5832475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AR" sz="1050" dirty="0">
                <a:latin typeface="Arial Narrow" panose="020B0606020202030204" pitchFamily="34" charset="0"/>
              </a:rPr>
              <a:t>Adaptado de Enfermedades Infecciosas. Principios y práctica.  </a:t>
            </a:r>
            <a:r>
              <a:rPr lang="es-AR" sz="1050" dirty="0" err="1">
                <a:latin typeface="Arial Narrow" panose="020B0606020202030204" pitchFamily="34" charset="0"/>
              </a:rPr>
              <a:t>Mandell</a:t>
            </a:r>
            <a:r>
              <a:rPr lang="es-AR" sz="1050" dirty="0">
                <a:latin typeface="Arial Narrow" panose="020B0606020202030204" pitchFamily="34" charset="0"/>
              </a:rPr>
              <a:t>, Douglas, Bennett. 8° edición 2015.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tuberculronc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4351338"/>
            <a:ext cx="3494088" cy="21590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Derivado proteico purificado: PPD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4316413"/>
            <a:ext cx="3095625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1844675"/>
            <a:ext cx="4465638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>
            <a:spLocks noChangeArrowheads="1"/>
          </p:cNvSpPr>
          <p:nvPr/>
        </p:nvSpPr>
        <p:spPr bwMode="auto">
          <a:xfrm>
            <a:off x="5008563" y="2154238"/>
            <a:ext cx="3678237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 typeface="Wingdings" pitchFamily="2" charset="2"/>
              <a:buChar char="ü"/>
            </a:pPr>
            <a:r>
              <a:rPr lang="es-ES" altLang="es-AR" sz="1600">
                <a:latin typeface="Arial Narrow" pitchFamily="34" charset="0"/>
              </a:rPr>
              <a:t>2 UT en 0,1 ml de PPD RT-23/Tween 80.</a:t>
            </a:r>
          </a:p>
          <a:p>
            <a:pPr>
              <a:spcBef>
                <a:spcPct val="0"/>
              </a:spcBef>
              <a:buFont typeface="Wingdings" pitchFamily="2" charset="2"/>
              <a:buChar char="ü"/>
            </a:pPr>
            <a:r>
              <a:rPr lang="es-ES" altLang="es-AR" sz="1600">
                <a:latin typeface="Arial Narrow" pitchFamily="34" charset="0"/>
              </a:rPr>
              <a:t> Hipersensibilidad retardada a antigeno.</a:t>
            </a:r>
          </a:p>
          <a:p>
            <a:pPr>
              <a:spcBef>
                <a:spcPct val="0"/>
              </a:spcBef>
              <a:buFont typeface="Wingdings" pitchFamily="2" charset="2"/>
              <a:buChar char="ü"/>
            </a:pPr>
            <a:r>
              <a:rPr lang="es-AR" altLang="es-AR" sz="1600">
                <a:latin typeface="Arial Narrow" pitchFamily="34" charset="0"/>
              </a:rPr>
              <a:t>Comienza a 5-6 hs y máxima a 48-72 hs.</a:t>
            </a:r>
          </a:p>
          <a:p>
            <a:pPr>
              <a:spcBef>
                <a:spcPct val="0"/>
              </a:spcBef>
              <a:buFont typeface="Wingdings" pitchFamily="2" charset="2"/>
              <a:buChar char="ü"/>
            </a:pPr>
            <a:r>
              <a:rPr lang="es-AR" altLang="es-AR" sz="1600">
                <a:latin typeface="Arial Narrow" pitchFamily="34" charset="0"/>
              </a:rPr>
              <a:t>Remite en 24 hs.</a:t>
            </a:r>
          </a:p>
          <a:p>
            <a:pPr>
              <a:spcBef>
                <a:spcPct val="0"/>
              </a:spcBef>
              <a:buFont typeface="Wingdings" pitchFamily="2" charset="2"/>
              <a:buChar char="ü"/>
            </a:pPr>
            <a:r>
              <a:rPr lang="es-AR" altLang="es-AR" sz="1600">
                <a:latin typeface="Arial Narrow" pitchFamily="34" charset="0"/>
              </a:rPr>
              <a:t>La lectura se realiza a las 48-72 hs, midiendo solo induración en mm.</a:t>
            </a:r>
          </a:p>
          <a:p>
            <a:pPr>
              <a:spcBef>
                <a:spcPct val="0"/>
              </a:spcBef>
              <a:buFont typeface="Wingdings" pitchFamily="2" charset="2"/>
              <a:buChar char="ü"/>
            </a:pPr>
            <a:r>
              <a:rPr lang="es-AR" altLang="es-AR" sz="1600">
                <a:latin typeface="Arial Narrow" pitchFamily="34" charset="0"/>
              </a:rPr>
              <a:t>Detecta infeccion tuberculosa latente.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72AB0-3C82-4C11-81A4-ED4A2ED9E9A0}" type="slidenum">
              <a:rPr lang="es-AR" altLang="es-AR"/>
              <a:pPr>
                <a:defRPr/>
              </a:pPr>
              <a:t>23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274" name="Group 9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0638114"/>
              </p:ext>
            </p:extLst>
          </p:nvPr>
        </p:nvGraphicFramePr>
        <p:xfrm>
          <a:off x="755650" y="1887560"/>
          <a:ext cx="7845425" cy="341364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75375"/>
                <a:gridCol w="4035587"/>
                <a:gridCol w="1634463"/>
              </a:tblGrid>
              <a:tr h="320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A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Reacción &gt; 5 mm</a:t>
                      </a:r>
                      <a:endParaRPr kumimoji="0" lang="es-AR" altLang="es-A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1439" marR="91439" marT="45692" marB="45692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A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Reacción  &gt; 10 mm</a:t>
                      </a:r>
                      <a:endParaRPr kumimoji="0" lang="es-AR" altLang="es-A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1439" marR="91439" marT="45692" marB="45692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A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Reacción &gt;15 mm</a:t>
                      </a:r>
                      <a:endParaRPr kumimoji="0" lang="es-AR" altLang="es-A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1439" marR="91439" marT="45692" marB="45692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051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87313" marR="0" lvl="0" indent="-873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HIV +</a:t>
                      </a:r>
                    </a:p>
                    <a:p>
                      <a:pPr marL="87313" marR="0" lvl="0" indent="-873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Contactos recientes de casos de TBC </a:t>
                      </a:r>
                      <a:r>
                        <a:rPr kumimoji="0" lang="es-MX" altLang="es-A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bacilifera</a:t>
                      </a:r>
                      <a:endParaRPr kumimoji="0" lang="es-MX" altLang="es-AR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87313" marR="0" lvl="0" indent="-873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Cambios Rx </a:t>
                      </a:r>
                      <a:r>
                        <a:rPr kumimoji="0" lang="es-MX" altLang="es-A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Tx</a:t>
                      </a: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 compatibles con TBC antigua</a:t>
                      </a:r>
                    </a:p>
                    <a:p>
                      <a:pPr marL="87313" marR="0" lvl="0" indent="-873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Pacientes con </a:t>
                      </a:r>
                      <a:r>
                        <a:rPr kumimoji="0" lang="es-MX" altLang="es-A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transplante</a:t>
                      </a: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 de órganos, otros inmunodeprimidos o </a:t>
                      </a:r>
                      <a:r>
                        <a:rPr kumimoji="0" lang="es-MX" altLang="es-A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corticoterapia</a:t>
                      </a: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 con 15 mg/d durante un mes</a:t>
                      </a:r>
                      <a:endParaRPr kumimoji="0" lang="es-AR" altLang="es-A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1439" marR="91439" marT="45692" marB="45692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Inmigrantes de menos de 5 años de un país de lata prevalencia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Drogadictos endovenoso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Poblaciones cerradas o trabajadores expuestos en cuarteles, prisiones, hospitales, refugiados, indigentes, residenciales para pacientes HIV o drogadictos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Personal de laboratorio y medico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Comorbilidades: Silicosis, Diabetes, IRC, leucemias y linfomas, carcinomas de cabeza y cuello, </a:t>
                      </a:r>
                      <a:r>
                        <a:rPr kumimoji="0" lang="es-MX" altLang="es-A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ca</a:t>
                      </a: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 de </a:t>
                      </a:r>
                      <a:r>
                        <a:rPr kumimoji="0" lang="es-MX" altLang="es-A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pulmon</a:t>
                      </a: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, perdida de peso &gt; 10% peso corporal, </a:t>
                      </a:r>
                      <a:r>
                        <a:rPr kumimoji="0" lang="es-MX" altLang="es-A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gastrectomizados</a:t>
                      </a: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 o </a:t>
                      </a:r>
                      <a:r>
                        <a:rPr kumimoji="0" lang="es-MX" altLang="es-A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By</a:t>
                      </a: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- </a:t>
                      </a:r>
                      <a:r>
                        <a:rPr kumimoji="0" lang="es-MX" altLang="es-A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pass</a:t>
                      </a: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kumimoji="0" lang="es-MX" altLang="es-A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yeyunoileal</a:t>
                      </a:r>
                      <a:endParaRPr kumimoji="0" lang="es-MX" altLang="es-AR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Chicos menores de 4 años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Infantes, niños o adolescentes expuestos a adultos de alto riesgo</a:t>
                      </a:r>
                      <a:endParaRPr kumimoji="0" lang="es-AR" altLang="es-A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1439" marR="91439" marT="45692" marB="45692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MX" altLang="es-A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Personas sin factores riesgo TB</a:t>
                      </a:r>
                      <a:endParaRPr kumimoji="0" lang="es-AR" altLang="es-A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1439" marR="91439" marT="45692" marB="45692" horzOverflow="overflow"/>
                </a:tc>
              </a:tr>
            </a:tbl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Interpretación de PPD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5618" name="1 Rectángulo"/>
          <p:cNvSpPr>
            <a:spLocks noChangeArrowheads="1"/>
          </p:cNvSpPr>
          <p:nvPr/>
        </p:nvSpPr>
        <p:spPr bwMode="auto">
          <a:xfrm>
            <a:off x="1331640" y="6236831"/>
            <a:ext cx="673324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AR" altLang="es-AR" sz="1100" dirty="0">
                <a:latin typeface="Arial Narrow" pitchFamily="34" charset="0"/>
              </a:rPr>
              <a:t>Adaptada de los </a:t>
            </a:r>
            <a:r>
              <a:rPr lang="es-AR" altLang="es-AR" sz="1100" dirty="0" smtClean="0">
                <a:latin typeface="Arial Narrow" pitchFamily="34" charset="0"/>
              </a:rPr>
              <a:t>CDC (Centers </a:t>
            </a:r>
            <a:r>
              <a:rPr lang="es-AR" altLang="es-AR" sz="1100" dirty="0" err="1">
                <a:latin typeface="Arial Narrow" pitchFamily="34" charset="0"/>
              </a:rPr>
              <a:t>for</a:t>
            </a:r>
            <a:r>
              <a:rPr lang="es-AR" altLang="es-AR" sz="1100" dirty="0">
                <a:latin typeface="Arial Narrow" pitchFamily="34" charset="0"/>
              </a:rPr>
              <a:t> </a:t>
            </a:r>
            <a:r>
              <a:rPr lang="es-AR" altLang="es-AR" sz="1100" dirty="0" err="1" smtClean="0">
                <a:latin typeface="Arial Narrow" pitchFamily="34" charset="0"/>
              </a:rPr>
              <a:t>Disease</a:t>
            </a:r>
            <a:r>
              <a:rPr lang="es-AR" altLang="es-AR" sz="1100" dirty="0" smtClean="0">
                <a:latin typeface="Arial Narrow" pitchFamily="34" charset="0"/>
              </a:rPr>
              <a:t> </a:t>
            </a:r>
            <a:r>
              <a:rPr lang="es-AR" altLang="es-AR" sz="1100" dirty="0">
                <a:latin typeface="Arial Narrow" pitchFamily="34" charset="0"/>
              </a:rPr>
              <a:t>Control and </a:t>
            </a:r>
            <a:r>
              <a:rPr lang="es-AR" altLang="es-AR" sz="1100" dirty="0" err="1" smtClean="0">
                <a:latin typeface="Arial Narrow" pitchFamily="34" charset="0"/>
              </a:rPr>
              <a:t>Prevention</a:t>
            </a:r>
            <a:r>
              <a:rPr lang="es-AR" altLang="es-AR" sz="1100" dirty="0" smtClean="0">
                <a:latin typeface="Arial Narrow" pitchFamily="34" charset="0"/>
              </a:rPr>
              <a:t>). </a:t>
            </a:r>
            <a:r>
              <a:rPr lang="es-AR" altLang="es-AR" sz="1100" dirty="0" err="1">
                <a:latin typeface="Arial Narrow" pitchFamily="34" charset="0"/>
              </a:rPr>
              <a:t>Targeted</a:t>
            </a:r>
            <a:r>
              <a:rPr lang="es-AR" altLang="es-AR" sz="1100" dirty="0">
                <a:latin typeface="Arial Narrow" pitchFamily="34" charset="0"/>
              </a:rPr>
              <a:t> </a:t>
            </a:r>
            <a:r>
              <a:rPr lang="es-AR" altLang="es-AR" sz="1100" dirty="0" err="1">
                <a:latin typeface="Arial Narrow" pitchFamily="34" charset="0"/>
              </a:rPr>
              <a:t>tuberculin</a:t>
            </a:r>
            <a:r>
              <a:rPr lang="es-AR" altLang="es-AR" sz="1100" dirty="0">
                <a:latin typeface="Arial Narrow" pitchFamily="34" charset="0"/>
              </a:rPr>
              <a:t> </a:t>
            </a:r>
            <a:r>
              <a:rPr lang="es-AR" altLang="es-AR" sz="1100" dirty="0" err="1">
                <a:latin typeface="Arial Narrow" pitchFamily="34" charset="0"/>
              </a:rPr>
              <a:t>testing</a:t>
            </a:r>
            <a:r>
              <a:rPr lang="es-AR" altLang="es-AR" sz="1100" dirty="0">
                <a:latin typeface="Arial Narrow" pitchFamily="34" charset="0"/>
              </a:rPr>
              <a:t> and </a:t>
            </a:r>
            <a:r>
              <a:rPr lang="es-AR" altLang="es-AR" sz="1100" dirty="0" err="1">
                <a:latin typeface="Arial Narrow" pitchFamily="34" charset="0"/>
              </a:rPr>
              <a:t>treatment</a:t>
            </a:r>
            <a:r>
              <a:rPr lang="es-AR" altLang="es-AR" sz="1100" dirty="0">
                <a:latin typeface="Arial Narrow" pitchFamily="34" charset="0"/>
              </a:rPr>
              <a:t> of </a:t>
            </a:r>
            <a:r>
              <a:rPr lang="es-AR" altLang="es-AR" sz="1100" dirty="0" err="1">
                <a:latin typeface="Arial Narrow" pitchFamily="34" charset="0"/>
              </a:rPr>
              <a:t>latent</a:t>
            </a:r>
            <a:r>
              <a:rPr lang="es-AR" altLang="es-AR" sz="1100" dirty="0">
                <a:latin typeface="Arial Narrow" pitchFamily="34" charset="0"/>
              </a:rPr>
              <a:t> tuberculosis </a:t>
            </a:r>
            <a:r>
              <a:rPr lang="es-AR" altLang="es-AR" sz="1100" dirty="0" err="1">
                <a:latin typeface="Arial Narrow" pitchFamily="34" charset="0"/>
              </a:rPr>
              <a:t>infection</a:t>
            </a:r>
            <a:r>
              <a:rPr lang="es-AR" altLang="es-AR" sz="1100" dirty="0">
                <a:latin typeface="Arial Narrow" pitchFamily="34" charset="0"/>
              </a:rPr>
              <a:t>. American </a:t>
            </a:r>
            <a:r>
              <a:rPr lang="es-AR" altLang="es-AR" sz="1100" dirty="0" err="1">
                <a:latin typeface="Arial Narrow" pitchFamily="34" charset="0"/>
              </a:rPr>
              <a:t>Thoracic</a:t>
            </a:r>
            <a:r>
              <a:rPr lang="es-AR" altLang="es-AR" sz="1100" dirty="0">
                <a:latin typeface="Arial Narrow" pitchFamily="34" charset="0"/>
              </a:rPr>
              <a:t> </a:t>
            </a:r>
            <a:r>
              <a:rPr lang="es-AR" altLang="es-AR" sz="1100" dirty="0" err="1" smtClean="0">
                <a:latin typeface="Arial Narrow" pitchFamily="34" charset="0"/>
              </a:rPr>
              <a:t>Society.MMWR</a:t>
            </a:r>
            <a:r>
              <a:rPr lang="es-AR" altLang="es-AR" sz="1100" dirty="0" smtClean="0">
                <a:latin typeface="Arial Narrow" pitchFamily="34" charset="0"/>
              </a:rPr>
              <a:t> </a:t>
            </a:r>
            <a:r>
              <a:rPr lang="es-AR" altLang="es-AR" sz="1100" dirty="0" err="1">
                <a:latin typeface="Arial Narrow" pitchFamily="34" charset="0"/>
              </a:rPr>
              <a:t>Morb</a:t>
            </a:r>
            <a:r>
              <a:rPr lang="es-AR" altLang="es-AR" sz="1100" dirty="0">
                <a:latin typeface="Arial Narrow" pitchFamily="34" charset="0"/>
              </a:rPr>
              <a:t> Mortal </a:t>
            </a:r>
            <a:r>
              <a:rPr lang="es-AR" altLang="es-AR" sz="1100" dirty="0" err="1">
                <a:latin typeface="Arial Narrow" pitchFamily="34" charset="0"/>
              </a:rPr>
              <a:t>Wkly</a:t>
            </a:r>
            <a:r>
              <a:rPr lang="es-AR" altLang="es-AR" sz="1100" dirty="0">
                <a:latin typeface="Arial Narrow" pitchFamily="34" charset="0"/>
              </a:rPr>
              <a:t> Rep. 2 000;49(RR-6):1-51.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AD3674-A006-4004-9F5B-25437493F80B}" type="slidenum">
              <a:rPr lang="es-AR" altLang="es-AR"/>
              <a:pPr>
                <a:defRPr/>
              </a:pPr>
              <a:t>24</a:t>
            </a:fld>
            <a:endParaRPr lang="es-AR" altLang="es-AR" dirty="0"/>
          </a:p>
        </p:txBody>
      </p:sp>
      <p:sp>
        <p:nvSpPr>
          <p:cNvPr id="3" name="2 Rectángulo"/>
          <p:cNvSpPr/>
          <p:nvPr/>
        </p:nvSpPr>
        <p:spPr>
          <a:xfrm>
            <a:off x="1583668" y="5385700"/>
            <a:ext cx="5976664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Tratamiento de infección latente (Quimioprofilaxis</a:t>
            </a:r>
            <a: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s-A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73025" y="6021388"/>
            <a:ext cx="611188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Diagnóstico por imágenes: Rx de Tórax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6629" name="5 Rectángulo"/>
          <p:cNvSpPr>
            <a:spLocks noChangeArrowheads="1"/>
          </p:cNvSpPr>
          <p:nvPr/>
        </p:nvSpPr>
        <p:spPr bwMode="auto">
          <a:xfrm>
            <a:off x="1692275" y="4724400"/>
            <a:ext cx="619283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363538" indent="-363538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altLang="es-AR" dirty="0" smtClean="0">
                <a:latin typeface="Arial Narrow" pitchFamily="34" charset="0"/>
                <a:cs typeface="Arial" charset="0"/>
              </a:rPr>
              <a:t>Complejo primario, infiltrado parenquimatoso asociado a adenopatías </a:t>
            </a:r>
            <a:r>
              <a:rPr lang="es-AR" altLang="es-AR" dirty="0" err="1" smtClean="0">
                <a:latin typeface="Arial Narrow" pitchFamily="34" charset="0"/>
                <a:cs typeface="Arial" charset="0"/>
              </a:rPr>
              <a:t>hiliares</a:t>
            </a:r>
            <a:r>
              <a:rPr lang="es-AR" altLang="es-AR" dirty="0" smtClean="0">
                <a:latin typeface="Arial Narrow" pitchFamily="34" charset="0"/>
                <a:cs typeface="Arial" charset="0"/>
              </a:rPr>
              <a:t> </a:t>
            </a:r>
            <a:r>
              <a:rPr lang="es-AR" altLang="es-AR" dirty="0" err="1" smtClean="0">
                <a:latin typeface="Arial Narrow" pitchFamily="34" charset="0"/>
                <a:cs typeface="Arial" charset="0"/>
              </a:rPr>
              <a:t>homolaterales</a:t>
            </a:r>
            <a:r>
              <a:rPr lang="es-AR" altLang="es-AR" dirty="0" smtClean="0">
                <a:latin typeface="Arial Narrow" pitchFamily="34" charset="0"/>
                <a:cs typeface="Arial" charset="0"/>
              </a:rPr>
              <a:t>.</a:t>
            </a:r>
          </a:p>
          <a:p>
            <a:pPr marL="363538" indent="-363538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altLang="es-AR" dirty="0" smtClean="0">
                <a:latin typeface="Arial Narrow" pitchFamily="34" charset="0"/>
                <a:cs typeface="Arial" charset="0"/>
              </a:rPr>
              <a:t>Adenopatía </a:t>
            </a:r>
            <a:r>
              <a:rPr lang="es-AR" altLang="es-AR" dirty="0" err="1" smtClean="0">
                <a:latin typeface="Arial Narrow" pitchFamily="34" charset="0"/>
                <a:cs typeface="Arial" charset="0"/>
              </a:rPr>
              <a:t>hiliar</a:t>
            </a:r>
            <a:r>
              <a:rPr lang="es-AR" altLang="es-AR" dirty="0" smtClean="0">
                <a:latin typeface="Arial Narrow" pitchFamily="34" charset="0"/>
                <a:cs typeface="Arial" charset="0"/>
              </a:rPr>
              <a:t> o </a:t>
            </a:r>
            <a:r>
              <a:rPr lang="es-AR" altLang="es-AR" dirty="0" err="1" smtClean="0">
                <a:latin typeface="Arial Narrow" pitchFamily="34" charset="0"/>
                <a:cs typeface="Arial" charset="0"/>
              </a:rPr>
              <a:t>paratraqueal</a:t>
            </a:r>
            <a:r>
              <a:rPr lang="es-AR" altLang="es-AR" dirty="0" smtClean="0">
                <a:latin typeface="Arial Narrow" pitchFamily="34" charset="0"/>
                <a:cs typeface="Arial" charset="0"/>
              </a:rPr>
              <a:t>  con atelectasia por compresión.</a:t>
            </a:r>
          </a:p>
          <a:p>
            <a:pPr marL="363538" indent="-363538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altLang="es-AR" dirty="0" smtClean="0">
                <a:latin typeface="Arial Narrow" pitchFamily="34" charset="0"/>
                <a:cs typeface="Arial" charset="0"/>
              </a:rPr>
              <a:t>Neumonía tuberculosa con infiltrado parenquimatoso en segmento anterior de lóbulo medio en general sin cavitación.</a:t>
            </a:r>
          </a:p>
          <a:p>
            <a:pPr marL="363538" indent="-363538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altLang="es-AR" dirty="0" smtClean="0">
                <a:latin typeface="Arial Narrow" pitchFamily="34" charset="0"/>
                <a:cs typeface="Arial" charset="0"/>
              </a:rPr>
              <a:t>Derrame pleural.</a:t>
            </a:r>
          </a:p>
          <a:p>
            <a:pPr marL="363538" indent="-363538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altLang="es-AR" dirty="0" smtClean="0">
                <a:latin typeface="Arial Narrow" pitchFamily="34" charset="0"/>
                <a:cs typeface="Arial" charset="0"/>
              </a:rPr>
              <a:t>Patrón miliar.</a:t>
            </a:r>
          </a:p>
        </p:txBody>
      </p:sp>
      <p:sp>
        <p:nvSpPr>
          <p:cNvPr id="26630" name="1 Título"/>
          <p:cNvSpPr txBox="1">
            <a:spLocks/>
          </p:cNvSpPr>
          <p:nvPr/>
        </p:nvSpPr>
        <p:spPr bwMode="auto">
          <a:xfrm>
            <a:off x="550863" y="1773238"/>
            <a:ext cx="80581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AR" altLang="es-AR" sz="2000" b="1">
                <a:latin typeface="Arial Narrow" pitchFamily="34" charset="0"/>
              </a:rPr>
              <a:t>Tuberculosis primaria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17E6D1-4BDA-4DB3-A527-8A070A98F449}" type="slidenum">
              <a:rPr lang="es-AR" altLang="es-AR"/>
              <a:pPr>
                <a:defRPr/>
              </a:pPr>
              <a:t>25</a:t>
            </a:fld>
            <a:endParaRPr lang="es-AR" altLang="es-AR"/>
          </a:p>
        </p:txBody>
      </p:sp>
      <p:sp>
        <p:nvSpPr>
          <p:cNvPr id="26632" name="AutoShape 8" descr="Resultado de imagen para Foco de ghon"/>
          <p:cNvSpPr>
            <a:spLocks noChangeAspect="1" noChangeArrowheads="1"/>
          </p:cNvSpPr>
          <p:nvPr/>
        </p:nvSpPr>
        <p:spPr bwMode="auto">
          <a:xfrm>
            <a:off x="1730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205038"/>
            <a:ext cx="3182938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Picture 11" descr="https://multimedia.elsevier.es/PublicationsMultimediaV1/item/multimedia/thumbnail/13029945:63v39n05-13029945fig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205038"/>
            <a:ext cx="3087687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73025" y="6021388"/>
            <a:ext cx="611188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Diagnóstico por imágenes: Rx de Tórax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205038"/>
            <a:ext cx="2808287" cy="239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1 Título"/>
          <p:cNvSpPr txBox="1">
            <a:spLocks/>
          </p:cNvSpPr>
          <p:nvPr/>
        </p:nvSpPr>
        <p:spPr bwMode="auto">
          <a:xfrm>
            <a:off x="542925" y="1700213"/>
            <a:ext cx="80581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AR" altLang="es-AR" sz="2000" b="1">
                <a:latin typeface="Arial Narrow" pitchFamily="34" charset="0"/>
              </a:rPr>
              <a:t>Tuberculosis posprimaria</a:t>
            </a:r>
          </a:p>
        </p:txBody>
      </p:sp>
      <p:pic>
        <p:nvPicPr>
          <p:cNvPr id="276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205038"/>
            <a:ext cx="3024188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34E982-D4DD-4042-9D70-221159B24DA6}" type="slidenum">
              <a:rPr lang="es-AR" altLang="es-AR"/>
              <a:pPr>
                <a:defRPr/>
              </a:pPr>
              <a:t>26</a:t>
            </a:fld>
            <a:endParaRPr lang="es-AR" altLang="es-AR"/>
          </a:p>
        </p:txBody>
      </p:sp>
      <p:sp>
        <p:nvSpPr>
          <p:cNvPr id="10" name="3 Marcador de contenido"/>
          <p:cNvSpPr txBox="1">
            <a:spLocks/>
          </p:cNvSpPr>
          <p:nvPr/>
        </p:nvSpPr>
        <p:spPr>
          <a:xfrm>
            <a:off x="1763713" y="4576763"/>
            <a:ext cx="5976937" cy="230822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spcBef>
                <a:spcPct val="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altLang="es-AR" sz="1800" dirty="0" smtClean="0">
                <a:latin typeface="Arial Narrow" pitchFamily="34" charset="0"/>
              </a:rPr>
              <a:t>Infiltrados parenquimatosos en segmento apical y posterior lóbulos superiores, apical lóbulo inferior </a:t>
            </a:r>
            <a:r>
              <a:rPr lang="es-AR" altLang="es-AR" sz="1800" dirty="0" err="1" smtClean="0">
                <a:latin typeface="Arial Narrow" pitchFamily="34" charset="0"/>
              </a:rPr>
              <a:t>uni</a:t>
            </a:r>
            <a:r>
              <a:rPr lang="es-AR" altLang="es-AR" sz="1800" dirty="0" smtClean="0">
                <a:latin typeface="Arial Narrow" pitchFamily="34" charset="0"/>
              </a:rPr>
              <a:t> o bilaterales.</a:t>
            </a:r>
          </a:p>
          <a:p>
            <a:pPr marL="0" fontAlgn="auto">
              <a:spcBef>
                <a:spcPct val="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altLang="es-AR" sz="1800" dirty="0" smtClean="0">
                <a:latin typeface="Arial Narrow" pitchFamily="34" charset="0"/>
              </a:rPr>
              <a:t>Cavitación única o múltiple en el seno de lesiones exudativas o fibrosas con probable diseminación broncógena</a:t>
            </a:r>
          </a:p>
          <a:p>
            <a:pPr marL="0" fontAlgn="auto">
              <a:spcBef>
                <a:spcPct val="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altLang="es-AR" sz="1800" dirty="0" smtClean="0">
                <a:latin typeface="Arial Narrow" pitchFamily="34" charset="0"/>
              </a:rPr>
              <a:t>Derrame pleural o empiema.</a:t>
            </a:r>
          </a:p>
          <a:p>
            <a:pPr marL="0" fontAlgn="auto">
              <a:spcBef>
                <a:spcPct val="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altLang="es-AR" sz="1800" dirty="0" smtClean="0">
                <a:latin typeface="Arial Narrow" pitchFamily="34" charset="0"/>
              </a:rPr>
              <a:t>Neumonía tuberculosa. </a:t>
            </a:r>
          </a:p>
          <a:p>
            <a:pPr marL="0" fontAlgn="auto">
              <a:spcBef>
                <a:spcPct val="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altLang="es-AR" sz="1800" dirty="0" smtClean="0">
                <a:latin typeface="Arial Narrow" pitchFamily="34" charset="0"/>
              </a:rPr>
              <a:t>Tuberculoma.</a:t>
            </a:r>
          </a:p>
          <a:p>
            <a:pPr marL="0" fontAlgn="auto">
              <a:spcBef>
                <a:spcPct val="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altLang="es-AR" sz="1800" dirty="0" smtClean="0">
                <a:latin typeface="Arial Narrow" pitchFamily="34" charset="0"/>
              </a:rPr>
              <a:t>Patrón miliar.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73025" y="6021388"/>
            <a:ext cx="611188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Diagnóstico por imágenes: Rx de Tórax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FC9A6A-6B3C-45D0-9043-F07725E31BC4}" type="slidenum">
              <a:rPr lang="es-AR" altLang="es-AR"/>
              <a:pPr>
                <a:defRPr/>
              </a:pPr>
              <a:t>27</a:t>
            </a:fld>
            <a:endParaRPr lang="es-AR" altLang="es-AR"/>
          </a:p>
        </p:txBody>
      </p:sp>
      <p:sp>
        <p:nvSpPr>
          <p:cNvPr id="28678" name="1 Título"/>
          <p:cNvSpPr txBox="1">
            <a:spLocks/>
          </p:cNvSpPr>
          <p:nvPr/>
        </p:nvSpPr>
        <p:spPr bwMode="auto">
          <a:xfrm>
            <a:off x="542925" y="1700213"/>
            <a:ext cx="80581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AR" altLang="es-AR" sz="2000" b="1">
                <a:latin typeface="Arial Narrow" pitchFamily="34" charset="0"/>
              </a:rPr>
              <a:t>Tuberculosis miliar</a:t>
            </a:r>
          </a:p>
        </p:txBody>
      </p:sp>
      <p:pic>
        <p:nvPicPr>
          <p:cNvPr id="28679" name="Picture 2" descr="https://encrypted-tbn3.gstatic.com/images?q=tbn:ANd9GcTh0oCfb7LgJ75ANQuLfJLfRkCL85z-S_7Fok33LRNNdwUT3GjiM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6" r="2483"/>
          <a:stretch>
            <a:fillRect/>
          </a:stretch>
        </p:blipFill>
        <p:spPr bwMode="auto">
          <a:xfrm>
            <a:off x="1282700" y="2205038"/>
            <a:ext cx="3024188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4" descr="https://encrypted-tbn0.gstatic.com/images?q=tbn:ANd9GcSfRLGrYtI3OiC02xAOrIE6SJKS5T-NOB5irvh-0em1Bx90mse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2205038"/>
            <a:ext cx="2932113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1619250" y="4843463"/>
            <a:ext cx="5954713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dirty="0">
                <a:latin typeface="Arial Narrow" panose="020B0606020202030204" pitchFamily="34" charset="0"/>
              </a:rPr>
              <a:t>Implica diseminación hematógena y gravedad del cuadro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dirty="0">
                <a:latin typeface="Arial Narrow" panose="020B0606020202030204" pitchFamily="34" charset="0"/>
              </a:rPr>
              <a:t>Consiste en pequeñas opacidades nodulares de 2-3 mm distribuidas de forma difusa y uniforme en ambos pulmones, con un ligero predominio en los lóbulos inferiores.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s-AR" dirty="0">
                <a:latin typeface="Arial Narrow" panose="020B0606020202030204" pitchFamily="34" charset="0"/>
              </a:rPr>
              <a:t>En ausencia de un tratamiento adecuado pueden alcanzar un tamaño de 5 mm antes de la muerte del paciente.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107950" y="6021388"/>
            <a:ext cx="360363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6" t="21021" r="4192" b="11806"/>
          <a:stretch>
            <a:fillRect/>
          </a:stretch>
        </p:blipFill>
        <p:spPr bwMode="auto">
          <a:xfrm>
            <a:off x="917575" y="2062163"/>
            <a:ext cx="3455988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062163"/>
            <a:ext cx="3435350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8" t="1422" r="4996" b="7613"/>
          <a:stretch>
            <a:fillRect/>
          </a:stretch>
        </p:blipFill>
        <p:spPr bwMode="auto">
          <a:xfrm>
            <a:off x="4716463" y="4365625"/>
            <a:ext cx="3457575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3" b="6673"/>
          <a:stretch>
            <a:fillRect/>
          </a:stretch>
        </p:blipFill>
        <p:spPr bwMode="auto">
          <a:xfrm>
            <a:off x="931863" y="4365625"/>
            <a:ext cx="3441700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Diagnóstico por imágenes: TAC  de Tórax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BC3624-803F-4F47-A4C3-5B61771FC322}" type="slidenum">
              <a:rPr lang="es-AR" altLang="es-AR"/>
              <a:pPr>
                <a:defRPr/>
              </a:pPr>
              <a:t>28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2225" y="2182813"/>
            <a:ext cx="3319463" cy="2616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52"/>
          <a:stretch>
            <a:fillRect/>
          </a:stretch>
        </p:blipFill>
        <p:spPr bwMode="auto">
          <a:xfrm>
            <a:off x="5148263" y="2182813"/>
            <a:ext cx="295275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Anatomía patológica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30726" name="1 Título"/>
          <p:cNvSpPr txBox="1">
            <a:spLocks/>
          </p:cNvSpPr>
          <p:nvPr/>
        </p:nvSpPr>
        <p:spPr bwMode="auto">
          <a:xfrm>
            <a:off x="1116013" y="5013325"/>
            <a:ext cx="367188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AR" altLang="es-AR" sz="1600">
                <a:latin typeface="Arial Narrow" pitchFamily="34" charset="0"/>
              </a:rPr>
              <a:t>Punción aspiración con aguja fina (PAAF)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AR" altLang="es-AR" sz="1600">
                <a:latin typeface="Arial Narrow" pitchFamily="34" charset="0"/>
              </a:rPr>
              <a:t>de tejidos: ganglios, hueso, medula ósea</a:t>
            </a:r>
          </a:p>
        </p:txBody>
      </p:sp>
      <p:sp>
        <p:nvSpPr>
          <p:cNvPr id="30727" name="1 Título"/>
          <p:cNvSpPr txBox="1">
            <a:spLocks/>
          </p:cNvSpPr>
          <p:nvPr/>
        </p:nvSpPr>
        <p:spPr bwMode="auto">
          <a:xfrm>
            <a:off x="4870450" y="5013325"/>
            <a:ext cx="358933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AR" altLang="es-AR" sz="1600">
                <a:latin typeface="Arial Narrow" pitchFamily="34" charset="0"/>
              </a:rPr>
              <a:t>Biopsia de tejidos:  granulomas caseificantes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AR" altLang="es-AR" sz="1600">
                <a:latin typeface="Arial Narrow" pitchFamily="34" charset="0"/>
              </a:rPr>
              <a:t>y tinción de Ziehl-Neelsen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AR" altLang="es-AR" sz="1600">
              <a:latin typeface="Arial Narrow" pitchFamily="34" charset="0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331913" y="5949950"/>
            <a:ext cx="6632575" cy="431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1600" b="1" dirty="0" smtClean="0">
                <a:latin typeface="Arial Narrow" panose="020B0606020202030204" pitchFamily="34" charset="0"/>
              </a:rPr>
              <a:t>SIEMPRE</a:t>
            </a:r>
            <a:r>
              <a:rPr lang="es-AR" sz="1600" dirty="0" smtClean="0">
                <a:latin typeface="Arial Narrow" panose="020B0606020202030204" pitchFamily="34" charset="0"/>
              </a:rPr>
              <a:t> Enviar las muestras a bacteriología para baciloscopia y cultivo</a:t>
            </a:r>
            <a:endParaRPr lang="es-AR" sz="1600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EE494E-FFB9-4B56-990C-1323807A99F8}" type="slidenum">
              <a:rPr lang="es-AR" altLang="es-AR"/>
              <a:pPr>
                <a:defRPr/>
              </a:pPr>
              <a:t>29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iapositiva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1" t="25899" r="6464" b="5582"/>
          <a:stretch>
            <a:fillRect/>
          </a:stretch>
        </p:blipFill>
        <p:spPr bwMode="auto">
          <a:xfrm>
            <a:off x="703263" y="1911350"/>
            <a:ext cx="7469187" cy="411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3025" y="6021388"/>
            <a:ext cx="611188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Diagnóstico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Estudios complementarios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80CEC3-93BE-4147-AFA2-7D43EDAEAA5D}" type="slidenum">
              <a:rPr lang="es-AR" altLang="es-AR"/>
              <a:pPr>
                <a:defRPr/>
              </a:pPr>
              <a:t>30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8"/>
          <a:stretch>
            <a:fillRect/>
          </a:stretch>
        </p:blipFill>
        <p:spPr bwMode="auto">
          <a:xfrm>
            <a:off x="1403350" y="1989138"/>
            <a:ext cx="6791325" cy="425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Tratamiento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Fármacos de primera línea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AAE9EC-EDE9-463A-9367-1E501A703EC9}" type="slidenum">
              <a:rPr lang="es-AR" altLang="es-AR"/>
              <a:pPr>
                <a:defRPr/>
              </a:pPr>
              <a:t>31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7"/>
          <p:cNvPicPr>
            <a:picLocks noChangeAspect="1" noChangeArrowheads="1"/>
          </p:cNvPicPr>
          <p:nvPr/>
        </p:nvPicPr>
        <p:blipFill>
          <a:blip r:embed="rId3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989138"/>
            <a:ext cx="5832475" cy="433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Tratamiento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Poblaciones bacilares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6300788" y="3500438"/>
            <a:ext cx="1223962" cy="6540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Estado Latente</a:t>
            </a:r>
          </a:p>
        </p:txBody>
      </p:sp>
      <p:sp>
        <p:nvSpPr>
          <p:cNvPr id="9" name="8 Rectángulo"/>
          <p:cNvSpPr/>
          <p:nvPr/>
        </p:nvSpPr>
        <p:spPr>
          <a:xfrm>
            <a:off x="3779838" y="2781300"/>
            <a:ext cx="1439862" cy="6477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Multiplicación rápida</a:t>
            </a:r>
          </a:p>
        </p:txBody>
      </p:sp>
      <p:sp>
        <p:nvSpPr>
          <p:cNvPr id="3" name="2 Elipse"/>
          <p:cNvSpPr/>
          <p:nvPr/>
        </p:nvSpPr>
        <p:spPr>
          <a:xfrm>
            <a:off x="3995738" y="4652963"/>
            <a:ext cx="828675" cy="792162"/>
          </a:xfrm>
          <a:prstGeom prst="ellipse">
            <a:avLst/>
          </a:prstGeom>
          <a:solidFill>
            <a:srgbClr val="FFFF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2" name="11 Rectángulo"/>
          <p:cNvSpPr/>
          <p:nvPr/>
        </p:nvSpPr>
        <p:spPr>
          <a:xfrm>
            <a:off x="2771775" y="4652963"/>
            <a:ext cx="1439863" cy="6477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Multiplicación lenta</a:t>
            </a:r>
          </a:p>
        </p:txBody>
      </p:sp>
      <p:sp>
        <p:nvSpPr>
          <p:cNvPr id="13" name="12 Elipse"/>
          <p:cNvSpPr/>
          <p:nvPr/>
        </p:nvSpPr>
        <p:spPr>
          <a:xfrm>
            <a:off x="4859338" y="4437063"/>
            <a:ext cx="828675" cy="79216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4" name="13 Rectángulo"/>
          <p:cNvSpPr/>
          <p:nvPr/>
        </p:nvSpPr>
        <p:spPr>
          <a:xfrm>
            <a:off x="5580063" y="4481513"/>
            <a:ext cx="1439862" cy="6477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Crecimiento intermitente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6F410-CF9B-49E6-B8CB-7CD9699378DB}" type="slidenum">
              <a:rPr lang="es-AR" altLang="es-AR"/>
              <a:pPr>
                <a:defRPr/>
              </a:pPr>
              <a:t>32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iapositiva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" t="14395" r="1727" b="11507"/>
          <a:stretch>
            <a:fillRect/>
          </a:stretch>
        </p:blipFill>
        <p:spPr bwMode="auto">
          <a:xfrm>
            <a:off x="1008063" y="1912938"/>
            <a:ext cx="7127875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5400" y="6067425"/>
            <a:ext cx="466725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Tratamiento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Poblaciones bacilares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7380288" y="2492375"/>
            <a:ext cx="612775" cy="5048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H</a:t>
            </a:r>
          </a:p>
        </p:txBody>
      </p:sp>
      <p:sp>
        <p:nvSpPr>
          <p:cNvPr id="7" name="6 Rectángulo"/>
          <p:cNvSpPr/>
          <p:nvPr/>
        </p:nvSpPr>
        <p:spPr>
          <a:xfrm>
            <a:off x="7380288" y="3573463"/>
            <a:ext cx="612775" cy="5032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Z</a:t>
            </a:r>
          </a:p>
        </p:txBody>
      </p:sp>
      <p:sp>
        <p:nvSpPr>
          <p:cNvPr id="8" name="7 Rectángulo"/>
          <p:cNvSpPr/>
          <p:nvPr/>
        </p:nvSpPr>
        <p:spPr>
          <a:xfrm>
            <a:off x="7416800" y="4365625"/>
            <a:ext cx="611188" cy="5032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R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D9305-CD4C-470A-8343-B24446693A5B}" type="slidenum">
              <a:rPr lang="es-AR" altLang="es-AR"/>
              <a:pPr>
                <a:defRPr/>
              </a:pPr>
              <a:t>33</a:t>
            </a:fld>
            <a:endParaRPr lang="es-AR" altLang="es-A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6838139"/>
              </p:ext>
            </p:extLst>
          </p:nvPr>
        </p:nvGraphicFramePr>
        <p:xfrm>
          <a:off x="683569" y="1844675"/>
          <a:ext cx="7704854" cy="4156368"/>
        </p:xfrm>
        <a:graphic>
          <a:graphicData uri="http://schemas.openxmlformats.org/drawingml/2006/table">
            <a:tbl>
              <a:tblPr/>
              <a:tblGrid>
                <a:gridCol w="1670512"/>
                <a:gridCol w="1281815"/>
                <a:gridCol w="1224136"/>
                <a:gridCol w="1368152"/>
                <a:gridCol w="2160239"/>
              </a:tblGrid>
              <a:tr h="3099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charset="0"/>
                        </a:rPr>
                        <a:t>Droga</a:t>
                      </a:r>
                    </a:p>
                  </a:txBody>
                  <a:tcPr marL="91448" marR="91448" marT="41564" marB="41564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charset="0"/>
                        </a:rPr>
                        <a:t>Presentación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charset="0"/>
                        </a:rPr>
                        <a:t>Efecto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charset="0"/>
                        </a:rPr>
                        <a:t>Dosis 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charset="0"/>
                        </a:rPr>
                        <a:t>Efectos adversos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6855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ISONIACIDA</a:t>
                      </a:r>
                    </a:p>
                  </a:txBody>
                  <a:tcPr marL="91448" marR="91448" marT="41564" marB="41564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10 mg/ml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100-300 mg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Bactericida intra y extracelular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 5 mg/k/día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Hepatitis tóxica (&lt;2%)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Neuropatía Periférica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Convulsiones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</a:tr>
              <a:tr h="887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RIFAMPICINA</a:t>
                      </a:r>
                    </a:p>
                  </a:txBody>
                  <a:tcPr marL="91448" marR="91448" marT="41564" marB="41564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20 mg/ml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300 mg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Bactericida extracelular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" charset="0"/>
                      </a:endParaRP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10 mg/k/día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Intolerancia Gástrica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Hepatitis tóxica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Interacciones </a:t>
                      </a:r>
                      <a:r>
                        <a:rPr kumimoji="0" lang="es-A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Fcológ</a:t>
                      </a:r>
                      <a:endParaRPr kumimoji="0" lang="es-A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Hipersensibilidad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855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PIRAZINAMIDA</a:t>
                      </a:r>
                    </a:p>
                  </a:txBody>
                  <a:tcPr marL="91448" marR="91448" marT="41564" marB="41564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250 mg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Bactericida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intracelular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25 mg/k/día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Hepatitis tóxica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Trastornos GI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Rash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</a:tr>
              <a:tr h="6855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ETAMBUTOL</a:t>
                      </a:r>
                    </a:p>
                  </a:txBody>
                  <a:tcPr marL="91448" marR="91448" marT="41564" marB="41564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400 mg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Bacteriostático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20 mg/k/día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Neuritis Óptica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Hipersensibilidad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Alopecia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855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ESTREPTOMICINA</a:t>
                      </a:r>
                    </a:p>
                  </a:txBody>
                  <a:tcPr marL="91448" marR="91448" marT="41564" marB="41564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1- g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Bactericida extracelular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15 mg/k/día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Ototoxicidad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Nefrotoxicidad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Neurotoxicidad</a:t>
                      </a:r>
                    </a:p>
                  </a:txBody>
                  <a:tcPr marL="91448" marR="91448" marT="41564" marB="4156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</a:tr>
            </a:tbl>
          </a:graphicData>
        </a:graphic>
      </p:graphicFrame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Tratamiento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Fármacos de primera línea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3DC6BA-C92B-4688-8109-C772CB9549DC}" type="slidenum">
              <a:rPr lang="es-AR" altLang="es-AR"/>
              <a:pPr>
                <a:defRPr/>
              </a:pPr>
              <a:t>34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1844675"/>
            <a:ext cx="8035925" cy="784225"/>
          </a:xfrm>
        </p:spPr>
        <p:txBody>
          <a:bodyPr/>
          <a:lstStyle/>
          <a:p>
            <a:pPr eaLnBrk="1" hangingPunct="1"/>
            <a:r>
              <a:rPr lang="es-ES" altLang="es-AR" sz="2000" b="1" u="sng" dirty="0" smtClean="0">
                <a:latin typeface="Arial Narrow" pitchFamily="34" charset="0"/>
              </a:rPr>
              <a:t>Régimen Estándar</a:t>
            </a:r>
            <a:br>
              <a:rPr lang="es-ES" altLang="es-AR" sz="2000" b="1" u="sng" dirty="0" smtClean="0">
                <a:latin typeface="Arial Narrow" pitchFamily="34" charset="0"/>
              </a:rPr>
            </a:br>
            <a:r>
              <a:rPr lang="es-ES" altLang="es-AR" sz="1800" b="1" dirty="0" smtClean="0">
                <a:latin typeface="Arial Narrow" pitchFamily="34" charset="0"/>
              </a:rPr>
              <a:t>2HRZE/ 4HR</a:t>
            </a:r>
            <a:r>
              <a:rPr lang="es-ES" altLang="es-AR" sz="2400" dirty="0" smtClean="0">
                <a:latin typeface="Arial Narrow" pitchFamily="34" charset="0"/>
              </a:rPr>
              <a:t> 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565400"/>
            <a:ext cx="8064500" cy="3959225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AR" sz="2000" b="1" u="sng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Fase inicial</a:t>
            </a:r>
            <a:endParaRPr lang="es-ES" altLang="es-AR" sz="2000" b="1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" altLang="es-AR" sz="1800" b="1" dirty="0" err="1" smtClean="0">
                <a:latin typeface="Arial Narrow" panose="020B0606020202030204" pitchFamily="34" charset="0"/>
              </a:rPr>
              <a:t>Isoniacida</a:t>
            </a:r>
            <a:r>
              <a:rPr lang="es-ES" altLang="es-AR" sz="1800" b="1" dirty="0" smtClean="0">
                <a:latin typeface="Arial Narrow" panose="020B0606020202030204" pitchFamily="34" charset="0"/>
              </a:rPr>
              <a:t> (H) + </a:t>
            </a:r>
            <a:r>
              <a:rPr lang="es-ES" altLang="es-AR" sz="1800" b="1" dirty="0" err="1" smtClean="0">
                <a:latin typeface="Arial Narrow" panose="020B0606020202030204" pitchFamily="34" charset="0"/>
              </a:rPr>
              <a:t>rifampicina</a:t>
            </a:r>
            <a:r>
              <a:rPr lang="es-ES" altLang="es-AR" sz="1800" b="1" dirty="0" smtClean="0">
                <a:latin typeface="Arial Narrow" panose="020B0606020202030204" pitchFamily="34" charset="0"/>
              </a:rPr>
              <a:t> (R) + </a:t>
            </a:r>
            <a:r>
              <a:rPr lang="es-ES" altLang="es-AR" sz="1800" b="1" dirty="0" err="1" smtClean="0">
                <a:latin typeface="Arial Narrow" panose="020B0606020202030204" pitchFamily="34" charset="0"/>
              </a:rPr>
              <a:t>pirazinamida</a:t>
            </a:r>
            <a:r>
              <a:rPr lang="es-ES" altLang="es-AR" sz="1800" b="1" dirty="0" smtClean="0">
                <a:latin typeface="Arial Narrow" panose="020B0606020202030204" pitchFamily="34" charset="0"/>
              </a:rPr>
              <a:t> (Z) + estreptomicina (S) o </a:t>
            </a:r>
            <a:r>
              <a:rPr lang="es-ES" altLang="es-AR" sz="1800" b="1" dirty="0" err="1" smtClean="0">
                <a:latin typeface="Arial Narrow" panose="020B0606020202030204" pitchFamily="34" charset="0"/>
              </a:rPr>
              <a:t>etambutol</a:t>
            </a:r>
            <a:r>
              <a:rPr lang="es-ES" altLang="es-AR" sz="1800" b="1" dirty="0" smtClean="0">
                <a:latin typeface="Arial Narrow" panose="020B0606020202030204" pitchFamily="34" charset="0"/>
              </a:rPr>
              <a:t> (E).</a:t>
            </a:r>
            <a:endParaRPr lang="es-ES" altLang="es-AR" sz="1800" dirty="0" smtClean="0">
              <a:latin typeface="Arial Narrow" panose="020B0606020202030204" pitchFamily="34" charset="0"/>
            </a:endParaRPr>
          </a:p>
          <a:p>
            <a:pPr marL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" altLang="es-AR" sz="1800" dirty="0" smtClean="0">
                <a:latin typeface="Arial Narrow" panose="020B0606020202030204" pitchFamily="34" charset="0"/>
              </a:rPr>
              <a:t>-Durante 2 meses en forma diaria que corresponde a 60 tomas (meses 1 y 2).</a:t>
            </a:r>
          </a:p>
          <a:p>
            <a:pPr marL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" altLang="es-AR" sz="1800" dirty="0" smtClean="0">
                <a:latin typeface="Arial Narrow" panose="020B0606020202030204" pitchFamily="34" charset="0"/>
              </a:rPr>
              <a:t>-Esta fase termina a las 60  tomas solamente si en ese momento la BK es negativa.</a:t>
            </a:r>
          </a:p>
          <a:p>
            <a:pPr marL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" altLang="es-AR" sz="1800" dirty="0" smtClean="0">
                <a:latin typeface="Arial Narrow" panose="020B0606020202030204" pitchFamily="34" charset="0"/>
              </a:rPr>
              <a:t>-En embarazadas y VIH positivos no debe utilizarse S. En menores de 6 años utilizar con precaución el E.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s-ES" altLang="es-AR" sz="1800" dirty="0" smtClean="0">
              <a:latin typeface="Arial Narrow" panose="020B0606020202030204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AR" sz="2000" b="1" u="sng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Fase de continuación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" altLang="es-AR" sz="1800" b="1" dirty="0" err="1" smtClean="0">
                <a:latin typeface="Arial Narrow" panose="020B0606020202030204" pitchFamily="34" charset="0"/>
              </a:rPr>
              <a:t>Isoniacida</a:t>
            </a:r>
            <a:r>
              <a:rPr lang="es-ES" altLang="es-AR" sz="1800" b="1" dirty="0" smtClean="0">
                <a:latin typeface="Arial Narrow" panose="020B0606020202030204" pitchFamily="34" charset="0"/>
              </a:rPr>
              <a:t> (H) + rifampicina (R)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" altLang="es-AR" sz="1800" b="1" dirty="0">
                <a:latin typeface="Arial Narrow" panose="020B0606020202030204" pitchFamily="34" charset="0"/>
              </a:rPr>
              <a:t>-</a:t>
            </a:r>
            <a:r>
              <a:rPr lang="es-ES" altLang="es-AR" sz="1800" b="1" dirty="0" smtClean="0">
                <a:latin typeface="Arial Narrow" panose="020B0606020202030204" pitchFamily="34" charset="0"/>
              </a:rPr>
              <a:t> </a:t>
            </a:r>
            <a:r>
              <a:rPr lang="es-ES" altLang="es-AR" sz="1800" dirty="0" smtClean="0">
                <a:latin typeface="Arial Narrow" panose="020B0606020202030204" pitchFamily="34" charset="0"/>
              </a:rPr>
              <a:t>En forma diaria, durante 4 meses que corresponden a 120 tomas (meses 3,4,5 y 6)</a:t>
            </a:r>
            <a:endParaRPr lang="es-ES" altLang="es-AR" sz="1800" b="1" dirty="0" smtClean="0">
              <a:latin typeface="Arial Narrow" panose="020B0606020202030204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" altLang="es-AR" sz="1800" b="1" dirty="0" smtClean="0">
                <a:latin typeface="Arial Narrow" panose="020B0606020202030204" pitchFamily="34" charset="0"/>
              </a:rPr>
              <a:t>- </a:t>
            </a:r>
            <a:r>
              <a:rPr lang="es-ES" altLang="es-AR" sz="1800" dirty="0" smtClean="0">
                <a:latin typeface="Arial Narrow" panose="020B0606020202030204" pitchFamily="34" charset="0"/>
              </a:rPr>
              <a:t>Solamente si es supervisado. En forma intermitente (3 veces por semana), durante 4 meses que corresponden a 48 tomas (meses 3, 4, 5 y 6).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Tratamiento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Fármacos de primera línea TB pulmonar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4AA6A5-3C80-4696-9C26-70CDD5F060F4}" type="slidenum">
              <a:rPr lang="es-AR" altLang="es-AR"/>
              <a:pPr>
                <a:defRPr/>
              </a:pPr>
              <a:t>35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935038" y="2090738"/>
            <a:ext cx="777240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ü"/>
            </a:pPr>
            <a:r>
              <a:rPr lang="es-ES_tradnl" altLang="es-AR" sz="2000" b="1" dirty="0">
                <a:solidFill>
                  <a:schemeClr val="tx2"/>
                </a:solidFill>
                <a:latin typeface="Arial Narrow" pitchFamily="34" charset="0"/>
              </a:rPr>
              <a:t>TB </a:t>
            </a:r>
            <a:r>
              <a:rPr lang="es-ES_tradnl" altLang="es-AR" sz="2000" b="1" dirty="0" err="1">
                <a:solidFill>
                  <a:schemeClr val="tx2"/>
                </a:solidFill>
                <a:latin typeface="Arial Narrow" pitchFamily="34" charset="0"/>
              </a:rPr>
              <a:t>monorresistente</a:t>
            </a:r>
            <a:r>
              <a:rPr lang="es-ES_tradnl" altLang="es-AR" sz="2000" dirty="0">
                <a:solidFill>
                  <a:schemeClr val="tx2"/>
                </a:solidFill>
                <a:latin typeface="Arial Narrow" pitchFamily="34" charset="0"/>
              </a:rPr>
              <a:t>: </a:t>
            </a:r>
            <a:r>
              <a:rPr lang="es-ES_tradnl" altLang="es-AR" sz="2000" dirty="0">
                <a:latin typeface="Arial Narrow" pitchFamily="34" charset="0"/>
              </a:rPr>
              <a:t>resistente a H o S.</a:t>
            </a:r>
          </a:p>
          <a:p>
            <a:pPr eaLnBrk="1" hangingPunct="1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ü"/>
            </a:pPr>
            <a:r>
              <a:rPr lang="es-ES_tradnl" altLang="es-AR" sz="2000" b="1" dirty="0">
                <a:solidFill>
                  <a:schemeClr val="tx2"/>
                </a:solidFill>
                <a:latin typeface="Arial Narrow" pitchFamily="34" charset="0"/>
              </a:rPr>
              <a:t>TB </a:t>
            </a:r>
            <a:r>
              <a:rPr lang="es-ES_tradnl" altLang="es-AR" sz="2000" b="1" dirty="0" err="1">
                <a:solidFill>
                  <a:schemeClr val="tx2"/>
                </a:solidFill>
                <a:latin typeface="Arial Narrow" pitchFamily="34" charset="0"/>
              </a:rPr>
              <a:t>polirresistente</a:t>
            </a:r>
            <a:r>
              <a:rPr lang="es-ES_tradnl" altLang="es-AR" sz="2000" dirty="0">
                <a:latin typeface="Arial Narrow" pitchFamily="34" charset="0"/>
              </a:rPr>
              <a:t>: incluye resistencia a 2 o + drogas pero no a H + R conjuntamente.</a:t>
            </a:r>
          </a:p>
          <a:p>
            <a:pPr eaLnBrk="1" hangingPunct="1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ü"/>
            </a:pPr>
            <a:r>
              <a:rPr lang="es-ES_tradnl" altLang="es-AR" sz="2000" b="1" dirty="0">
                <a:solidFill>
                  <a:schemeClr val="tx2"/>
                </a:solidFill>
                <a:latin typeface="Arial Narrow" pitchFamily="34" charset="0"/>
              </a:rPr>
              <a:t>TB </a:t>
            </a:r>
            <a:r>
              <a:rPr lang="es-ES_tradnl" altLang="es-AR" sz="2000" b="1" dirty="0" err="1">
                <a:solidFill>
                  <a:schemeClr val="tx2"/>
                </a:solidFill>
                <a:latin typeface="Arial Narrow" pitchFamily="34" charset="0"/>
              </a:rPr>
              <a:t>multidresistente</a:t>
            </a:r>
            <a:r>
              <a:rPr lang="es-ES_tradnl" altLang="es-AR" sz="2000" b="1" dirty="0">
                <a:solidFill>
                  <a:schemeClr val="tx2"/>
                </a:solidFill>
                <a:latin typeface="Arial Narrow" pitchFamily="34" charset="0"/>
              </a:rPr>
              <a:t> (TBMDR):</a:t>
            </a:r>
            <a:r>
              <a:rPr lang="es-ES_tradnl" altLang="es-AR" sz="2000" dirty="0">
                <a:solidFill>
                  <a:schemeClr val="tx2"/>
                </a:solidFill>
                <a:latin typeface="Arial Narrow" pitchFamily="34" charset="0"/>
              </a:rPr>
              <a:t> </a:t>
            </a:r>
            <a:r>
              <a:rPr lang="es-ES_tradnl" altLang="es-AR" sz="2000" dirty="0">
                <a:latin typeface="Arial Narrow" pitchFamily="34" charset="0"/>
              </a:rPr>
              <a:t>resistencia como mínimo a H + R conjuntamente.</a:t>
            </a:r>
          </a:p>
          <a:p>
            <a:pPr eaLnBrk="1" hangingPunct="1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ü"/>
            </a:pPr>
            <a:r>
              <a:rPr lang="es-ES_tradnl" altLang="es-AR" sz="2000" b="1" dirty="0">
                <a:solidFill>
                  <a:schemeClr val="tx2"/>
                </a:solidFill>
                <a:latin typeface="Arial Narrow" pitchFamily="34" charset="0"/>
              </a:rPr>
              <a:t>TB extensamente resistente (TBXDR</a:t>
            </a:r>
            <a:r>
              <a:rPr lang="es-ES_tradnl" altLang="es-AR" sz="2000" b="1" dirty="0">
                <a:latin typeface="Arial Narrow" pitchFamily="34" charset="0"/>
              </a:rPr>
              <a:t>):</a:t>
            </a:r>
            <a:r>
              <a:rPr lang="es-ES_tradnl" altLang="es-AR" sz="2000" dirty="0">
                <a:latin typeface="Arial Narrow" pitchFamily="34" charset="0"/>
              </a:rPr>
              <a:t> resistencia a H + R (con o sin otras drogas de primera línea) + una </a:t>
            </a:r>
            <a:r>
              <a:rPr lang="es-ES_tradnl" altLang="es-AR" sz="2000" dirty="0" err="1">
                <a:latin typeface="Arial Narrow" pitchFamily="34" charset="0"/>
              </a:rPr>
              <a:t>fluoroquinolona</a:t>
            </a:r>
            <a:r>
              <a:rPr lang="es-ES_tradnl" altLang="es-AR" sz="2000" dirty="0">
                <a:latin typeface="Arial Narrow" pitchFamily="34" charset="0"/>
              </a:rPr>
              <a:t> + un inyectable de 2a. línea (</a:t>
            </a:r>
            <a:r>
              <a:rPr lang="es-ES_tradnl" altLang="es-AR" sz="2000" dirty="0" err="1">
                <a:latin typeface="Arial Narrow" pitchFamily="34" charset="0"/>
              </a:rPr>
              <a:t>kanamicina</a:t>
            </a:r>
            <a:r>
              <a:rPr lang="es-ES_tradnl" altLang="es-AR" sz="2000" dirty="0">
                <a:latin typeface="Arial Narrow" pitchFamily="34" charset="0"/>
              </a:rPr>
              <a:t>, </a:t>
            </a:r>
            <a:r>
              <a:rPr lang="es-ES_tradnl" altLang="es-AR" sz="2000" dirty="0" err="1">
                <a:latin typeface="Arial Narrow" pitchFamily="34" charset="0"/>
              </a:rPr>
              <a:t>amikacina</a:t>
            </a:r>
            <a:r>
              <a:rPr lang="es-ES_tradnl" altLang="es-AR" sz="2000" dirty="0">
                <a:latin typeface="Arial Narrow" pitchFamily="34" charset="0"/>
              </a:rPr>
              <a:t> o </a:t>
            </a:r>
            <a:r>
              <a:rPr lang="es-ES_tradnl" altLang="es-AR" sz="2000" dirty="0" err="1">
                <a:latin typeface="Arial Narrow" pitchFamily="34" charset="0"/>
              </a:rPr>
              <a:t>capreomicina</a:t>
            </a:r>
            <a:r>
              <a:rPr lang="es-ES_tradnl" altLang="es-AR" sz="2000" dirty="0">
                <a:latin typeface="Arial Narrow" pitchFamily="34" charset="0"/>
              </a:rPr>
              <a:t>).</a:t>
            </a:r>
          </a:p>
          <a:p>
            <a:pPr eaLnBrk="1" hangingPunct="1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ü"/>
            </a:pPr>
            <a:r>
              <a:rPr lang="es-ES_tradnl" altLang="es-AR" sz="2000" b="1" dirty="0">
                <a:solidFill>
                  <a:schemeClr val="tx2"/>
                </a:solidFill>
                <a:latin typeface="Arial Narrow" pitchFamily="34" charset="0"/>
              </a:rPr>
              <a:t>TB totalmente </a:t>
            </a:r>
            <a:r>
              <a:rPr lang="es-ES_tradnl" altLang="es-AR" sz="2000" b="1" dirty="0" err="1">
                <a:solidFill>
                  <a:schemeClr val="tx2"/>
                </a:solidFill>
                <a:latin typeface="Arial Narrow" pitchFamily="34" charset="0"/>
              </a:rPr>
              <a:t>drogorresistente</a:t>
            </a:r>
            <a:r>
              <a:rPr lang="es-ES_tradnl" altLang="es-AR" sz="2000" b="1" dirty="0">
                <a:solidFill>
                  <a:schemeClr val="tx2"/>
                </a:solidFill>
                <a:latin typeface="Arial Narrow" pitchFamily="34" charset="0"/>
              </a:rPr>
              <a:t> (TB TDR) </a:t>
            </a:r>
            <a:r>
              <a:rPr lang="es-ES_tradnl" altLang="es-AR" sz="2000" dirty="0">
                <a:latin typeface="Arial Narrow" pitchFamily="34" charset="0"/>
              </a:rPr>
              <a:t>R. a todas las drogas de los grupos de primera y segunda línea.</a:t>
            </a:r>
            <a:endParaRPr lang="es-ES" altLang="es-AR" sz="2000" dirty="0">
              <a:latin typeface="Arial Narrow" pitchFamily="34" charset="0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Tratamiento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s-ES_tradnl" altLang="es-AR" sz="2400" b="1" dirty="0" smtClean="0">
                <a:latin typeface="Arial Narrow" panose="020B0606020202030204" pitchFamily="34" charset="0"/>
              </a:rPr>
              <a:t>Tuberculosis </a:t>
            </a:r>
            <a:r>
              <a:rPr lang="es-ES_tradnl" altLang="es-AR" sz="2400" b="1" dirty="0" err="1" smtClean="0">
                <a:latin typeface="Arial Narrow" panose="020B0606020202030204" pitchFamily="34" charset="0"/>
              </a:rPr>
              <a:t>farmacorresistente</a:t>
            </a:r>
            <a:endParaRPr lang="es-ES_tradnl" alt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642C62-4B29-4F69-AD21-BBEAA23674EB}" type="slidenum">
              <a:rPr lang="es-AR" altLang="es-AR"/>
              <a:pPr>
                <a:defRPr/>
              </a:pPr>
              <a:t>36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838200" y="1989138"/>
          <a:ext cx="7766050" cy="2349553"/>
        </p:xfrm>
        <a:graphic>
          <a:graphicData uri="http://schemas.openxmlformats.org/drawingml/2006/table">
            <a:tbl>
              <a:tblPr/>
              <a:tblGrid>
                <a:gridCol w="1719442"/>
                <a:gridCol w="1546414"/>
                <a:gridCol w="1457657"/>
                <a:gridCol w="1013729"/>
                <a:gridCol w="2028808"/>
              </a:tblGrid>
              <a:tr h="3657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charset="0"/>
                        </a:rPr>
                        <a:t>Droga</a:t>
                      </a:r>
                    </a:p>
                  </a:txBody>
                  <a:tcPr marL="91449" marR="91449" marT="45698" marB="45698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charset="0"/>
                        </a:rPr>
                        <a:t>Presentación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charset="0"/>
                        </a:rPr>
                        <a:t>Efecto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charset="0"/>
                        </a:rPr>
                        <a:t>Dosis 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charset="0"/>
                        </a:rPr>
                        <a:t>Efectos adversos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208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AMIKACINA </a:t>
                      </a:r>
                      <a:endParaRPr kumimoji="0" lang="es-A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" charset="0"/>
                      </a:endParaRPr>
                    </a:p>
                  </a:txBody>
                  <a:tcPr marL="91449" marR="91449" marT="45698" marB="45698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1 g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Bactericida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15 mg/k/día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Nefrotoxicidad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Efecto auditivo y vestibular 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</a:tr>
              <a:tr h="7314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LEVOFLOXACINA</a:t>
                      </a:r>
                      <a:endParaRPr kumimoji="0" lang="es-A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" charset="0"/>
                      </a:endParaRPr>
                    </a:p>
                  </a:txBody>
                  <a:tcPr marL="91449" marR="91449" marT="45698" marB="45698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25mg/ml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250 mg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Bactericida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" charset="0"/>
                      </a:endParaRP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5 – 10 mg/k/día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Intolerancia Gástrica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Rash</a:t>
                      </a:r>
                      <a:endParaRPr kumimoji="0" lang="es-A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cefalea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14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OFLOXACINA</a:t>
                      </a:r>
                      <a:endParaRPr kumimoji="0" lang="es-A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" charset="0"/>
                      </a:endParaRPr>
                    </a:p>
                  </a:txBody>
                  <a:tcPr marL="91449" marR="91449" marT="45698" marB="45698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200 mg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400 mg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Bactericida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15 – 20 mg/k/día</a:t>
                      </a: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Artropatía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Artritis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charset="0"/>
                        </a:rPr>
                        <a:t>Rash</a:t>
                      </a:r>
                      <a:endParaRPr kumimoji="0" lang="es-A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" charset="0"/>
                      </a:endParaRPr>
                    </a:p>
                  </a:txBody>
                  <a:tcPr marL="91449" marR="91449" marT="45698" marB="45698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3E7"/>
                    </a:solidFill>
                  </a:tcPr>
                </a:tc>
              </a:tr>
            </a:tbl>
          </a:graphicData>
        </a:graphic>
      </p:graphicFrame>
      <p:sp>
        <p:nvSpPr>
          <p:cNvPr id="6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Tratamiento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Fármacos de segunda línea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256435-54F4-46CE-9422-6B7022504A68}" type="slidenum">
              <a:rPr lang="es-AR" altLang="es-AR"/>
              <a:pPr>
                <a:defRPr/>
              </a:pPr>
              <a:t>37</a:t>
            </a:fld>
            <a:endParaRPr lang="es-AR" altLang="es-AR"/>
          </a:p>
        </p:txBody>
      </p:sp>
      <p:sp>
        <p:nvSpPr>
          <p:cNvPr id="3" name="2 Rectángulo"/>
          <p:cNvSpPr/>
          <p:nvPr/>
        </p:nvSpPr>
        <p:spPr>
          <a:xfrm>
            <a:off x="3203848" y="4704117"/>
            <a:ext cx="4752528" cy="16561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just">
              <a:defRPr/>
            </a:pPr>
            <a:r>
              <a:rPr lang="es-AR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Kanamicina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AR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Capreomicina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Etionamida</a:t>
            </a:r>
          </a:p>
          <a:p>
            <a:pPr algn="just">
              <a:defRPr/>
            </a:pPr>
            <a:r>
              <a:rPr lang="es-AR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Cicloserina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Acido </a:t>
            </a:r>
            <a:r>
              <a:rPr lang="es-AR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paraminosalicilico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AR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Clofazidima</a:t>
            </a:r>
            <a:endParaRPr 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Imipenem</a:t>
            </a:r>
          </a:p>
          <a:p>
            <a:pPr algn="just">
              <a:defRPr/>
            </a:pPr>
            <a:r>
              <a:rPr lang="es-AR" b="1" dirty="0">
                <a:solidFill>
                  <a:schemeClr val="tx1"/>
                </a:solidFill>
                <a:latin typeface="Arial Narrow" panose="020B0606020202030204" pitchFamily="34" charset="0"/>
              </a:rPr>
              <a:t>Linezolid</a:t>
            </a:r>
          </a:p>
          <a:p>
            <a:pPr algn="just">
              <a:defRPr/>
            </a:pPr>
            <a:r>
              <a:rPr lang="es-AR" b="1" dirty="0" err="1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Bedaquilina</a:t>
            </a:r>
            <a:endParaRPr lang="es-AR" b="1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AR" b="1" dirty="0" err="1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Terizidona</a:t>
            </a:r>
            <a:endParaRPr lang="es-AR" b="1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8946" name="Picture 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868863"/>
            <a:ext cx="2170112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2 Marcador de contenido"/>
          <p:cNvSpPr>
            <a:spLocks noGrp="1"/>
          </p:cNvSpPr>
          <p:nvPr>
            <p:ph idx="1"/>
          </p:nvPr>
        </p:nvSpPr>
        <p:spPr>
          <a:xfrm>
            <a:off x="542926" y="2133600"/>
            <a:ext cx="8039100" cy="4103688"/>
          </a:xfrm>
        </p:spPr>
        <p:txBody>
          <a:bodyPr rtlCol="0">
            <a:normAutofit/>
          </a:bodyPr>
          <a:lstStyle/>
          <a:p>
            <a:pPr marL="168275" algn="just" eaLnBrk="1" fontAlgn="auto" hangingPunct="1">
              <a:spcBef>
                <a:spcPct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261938" algn="l"/>
              </a:tabLst>
              <a:defRPr/>
            </a:pPr>
            <a:r>
              <a:rPr lang="es-AR" altLang="es-AR" sz="2000" dirty="0" smtClean="0">
                <a:latin typeface="Arial Narrow" pitchFamily="34" charset="0"/>
              </a:rPr>
              <a:t>Diversas formas de presentación clínica</a:t>
            </a:r>
          </a:p>
          <a:p>
            <a:pPr marL="168275" algn="just" eaLnBrk="1" fontAlgn="auto" hangingPunct="1">
              <a:spcBef>
                <a:spcPct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261938" algn="l"/>
              </a:tabLst>
              <a:defRPr/>
            </a:pPr>
            <a:r>
              <a:rPr lang="es-AR" altLang="es-AR" sz="2000" dirty="0" smtClean="0">
                <a:latin typeface="Arial Narrow" pitchFamily="34" charset="0"/>
              </a:rPr>
              <a:t>Varios mecanismos patogénicos</a:t>
            </a:r>
          </a:p>
          <a:p>
            <a:pPr marL="568325" lvl="1" indent="-342900" algn="just" eaLnBrk="1" fontAlgn="auto" hangingPunct="1">
              <a:spcBef>
                <a:spcPct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261938" algn="l"/>
              </a:tabLst>
              <a:defRPr/>
            </a:pPr>
            <a:r>
              <a:rPr lang="es-AR" altLang="es-AR" sz="2000" dirty="0" smtClean="0">
                <a:latin typeface="Arial Narrow" pitchFamily="34" charset="0"/>
              </a:rPr>
              <a:t>Focos mucosos superficiales secundarios a la propagación de secreciones pulmonares contagiosas a través de los aparatos respiratorio y digestivo. </a:t>
            </a:r>
          </a:p>
          <a:p>
            <a:pPr marL="568325" lvl="1" indent="-342900" algn="just" eaLnBrk="1" fontAlgn="auto" hangingPunct="1">
              <a:spcBef>
                <a:spcPct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261938" algn="l"/>
              </a:tabLst>
              <a:defRPr/>
            </a:pPr>
            <a:r>
              <a:rPr lang="es-AR" altLang="es-AR" sz="2000" dirty="0" smtClean="0">
                <a:latin typeface="Arial Narrow" pitchFamily="34" charset="0"/>
              </a:rPr>
              <a:t>Focos establecidos por propagación contigua </a:t>
            </a:r>
          </a:p>
          <a:p>
            <a:pPr marL="568325" lvl="1" indent="-342900" algn="just" eaLnBrk="1" fontAlgn="auto" hangingPunct="1">
              <a:spcBef>
                <a:spcPct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261938" algn="l"/>
              </a:tabLst>
              <a:defRPr/>
            </a:pPr>
            <a:r>
              <a:rPr lang="es-AR" altLang="es-AR" sz="2000" dirty="0" smtClean="0">
                <a:latin typeface="Arial Narrow" pitchFamily="34" charset="0"/>
              </a:rPr>
              <a:t>Focos establecidos por diseminación </a:t>
            </a:r>
            <a:r>
              <a:rPr lang="es-AR" altLang="es-AR" sz="2000" dirty="0" err="1" smtClean="0">
                <a:latin typeface="Arial Narrow" pitchFamily="34" charset="0"/>
              </a:rPr>
              <a:t>linfohematógena</a:t>
            </a:r>
            <a:r>
              <a:rPr lang="es-AR" altLang="es-AR" sz="2000" dirty="0" smtClean="0">
                <a:latin typeface="Arial Narrow" pitchFamily="34" charset="0"/>
              </a:rPr>
              <a:t>, en </a:t>
            </a:r>
            <a:r>
              <a:rPr lang="es-AR" altLang="es-AR" sz="2000" dirty="0" smtClean="0">
                <a:latin typeface="Arial Narrow" pitchFamily="34" charset="0"/>
              </a:rPr>
              <a:t>la infección </a:t>
            </a:r>
            <a:r>
              <a:rPr lang="es-AR" altLang="es-AR" sz="2000" dirty="0" smtClean="0">
                <a:latin typeface="Arial Narrow" pitchFamily="34" charset="0"/>
              </a:rPr>
              <a:t>primaria </a:t>
            </a:r>
            <a:r>
              <a:rPr lang="es-AR" altLang="es-AR" sz="2000" dirty="0" smtClean="0">
                <a:latin typeface="Arial Narrow" pitchFamily="34" charset="0"/>
              </a:rPr>
              <a:t>o desde </a:t>
            </a:r>
            <a:r>
              <a:rPr lang="es-AR" altLang="es-AR" sz="2000" dirty="0" smtClean="0">
                <a:latin typeface="Arial Narrow" pitchFamily="34" charset="0"/>
              </a:rPr>
              <a:t>focos pulmonares o extrapulmonares crónicos establecidos</a:t>
            </a:r>
          </a:p>
          <a:p>
            <a:pPr marL="168275" algn="just" eaLnBrk="1" fontAlgn="auto" hangingPunct="1">
              <a:spcBef>
                <a:spcPct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261938" algn="l"/>
              </a:tabLst>
              <a:defRPr/>
            </a:pPr>
            <a:r>
              <a:rPr lang="es-AR" altLang="es-AR" sz="2000" dirty="0" smtClean="0">
                <a:latin typeface="Arial Narrow" pitchFamily="34" charset="0"/>
              </a:rPr>
              <a:t>Paucibacilares</a:t>
            </a:r>
          </a:p>
          <a:p>
            <a:pPr marL="168275" algn="just" eaLnBrk="1" fontAlgn="auto" hangingPunct="1">
              <a:spcBef>
                <a:spcPct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261938" algn="l"/>
              </a:tabLst>
              <a:defRPr/>
            </a:pPr>
            <a:r>
              <a:rPr lang="es-AR" altLang="es-AR" sz="2000" dirty="0" smtClean="0">
                <a:latin typeface="Arial Narrow" pitchFamily="34" charset="0"/>
              </a:rPr>
              <a:t>Mayor prevalencia en pacientes con VIH/Sida donde las formas extrapulmonares y diseminadas representan el 65% de los casos, y </a:t>
            </a:r>
            <a:r>
              <a:rPr lang="es-AR" altLang="es-AR" sz="2000" dirty="0" smtClean="0">
                <a:latin typeface="Arial Narrow" pitchFamily="34" charset="0"/>
              </a:rPr>
              <a:t> </a:t>
            </a:r>
            <a:r>
              <a:rPr lang="es-AR" altLang="es-AR" sz="2000" dirty="0" smtClean="0">
                <a:latin typeface="Arial Narrow" pitchFamily="34" charset="0"/>
              </a:rPr>
              <a:t>35% </a:t>
            </a:r>
            <a:r>
              <a:rPr lang="es-AR" altLang="es-AR" sz="2000" dirty="0" smtClean="0">
                <a:latin typeface="Arial Narrow" pitchFamily="34" charset="0"/>
              </a:rPr>
              <a:t>pulmonares </a:t>
            </a:r>
            <a:r>
              <a:rPr lang="es-AR" altLang="es-AR" sz="2000" dirty="0" smtClean="0">
                <a:latin typeface="Arial Narrow" pitchFamily="34" charset="0"/>
              </a:rPr>
              <a:t>aisladas.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200" b="1" dirty="0">
                <a:latin typeface="Arial Narrow" panose="020B0606020202030204" pitchFamily="34" charset="0"/>
              </a:rPr>
              <a:t>TB </a:t>
            </a:r>
            <a:r>
              <a:rPr lang="es-AR" sz="3200" b="1" dirty="0" smtClean="0">
                <a:latin typeface="Arial Narrow" panose="020B0606020202030204" pitchFamily="34" charset="0"/>
              </a:rPr>
              <a:t>extrapulmonar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Características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F3CC01-D7DF-4910-8322-2FF17A0716AC}" type="slidenum">
              <a:rPr lang="es-AR" altLang="es-AR"/>
              <a:pPr>
                <a:defRPr/>
              </a:pPr>
              <a:t>38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iapositiva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6" t="8815" r="3435" b="5579"/>
          <a:stretch>
            <a:fillRect/>
          </a:stretch>
        </p:blipFill>
        <p:spPr bwMode="auto">
          <a:xfrm>
            <a:off x="457200" y="2420938"/>
            <a:ext cx="30861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25400" y="6067425"/>
            <a:ext cx="466725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200" b="1" dirty="0">
                <a:latin typeface="Arial Narrow" panose="020B0606020202030204" pitchFamily="34" charset="0"/>
              </a:rPr>
              <a:t>TB </a:t>
            </a:r>
            <a:r>
              <a:rPr lang="es-AR" sz="3200" b="1" dirty="0" smtClean="0">
                <a:latin typeface="Arial Narrow" panose="020B0606020202030204" pitchFamily="34" charset="0"/>
              </a:rPr>
              <a:t>extrapulmonar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Derrame pleural o pleuresía tuberculosa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43014" name="1 Rectángulo"/>
          <p:cNvSpPr>
            <a:spLocks noChangeArrowheads="1"/>
          </p:cNvSpPr>
          <p:nvPr/>
        </p:nvSpPr>
        <p:spPr bwMode="auto">
          <a:xfrm>
            <a:off x="3707904" y="2205038"/>
            <a:ext cx="4978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Frecuente en TB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primaria</a:t>
            </a:r>
            <a:r>
              <a:rPr lang="es-AR" altLang="es-AR" dirty="0" smtClean="0">
                <a:latin typeface="Arial Narrow" pitchFamily="34" charset="0"/>
              </a:rPr>
              <a:t> niños, adolescentes </a:t>
            </a:r>
          </a:p>
          <a:p>
            <a:pPr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Progresión directa de un foco tuberculoso </a:t>
            </a:r>
            <a:r>
              <a:rPr lang="es-AR" altLang="es-AR" dirty="0" err="1" smtClean="0">
                <a:latin typeface="Arial Narrow" pitchFamily="34" charset="0"/>
              </a:rPr>
              <a:t>subpleural</a:t>
            </a:r>
            <a:r>
              <a:rPr lang="es-AR" altLang="es-AR" dirty="0" smtClean="0">
                <a:latin typeface="Arial Narrow" pitchFamily="34" charset="0"/>
              </a:rPr>
              <a:t>.</a:t>
            </a:r>
          </a:p>
          <a:p>
            <a:pPr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Refleja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respuesta de hipersensibilidad </a:t>
            </a:r>
            <a:r>
              <a:rPr lang="es-AR" altLang="es-AR" dirty="0" smtClean="0">
                <a:latin typeface="Arial Narrow" pitchFamily="34" charset="0"/>
              </a:rPr>
              <a:t>a antígenos </a:t>
            </a:r>
            <a:r>
              <a:rPr lang="es-AR" altLang="es-AR" dirty="0" err="1" smtClean="0">
                <a:latin typeface="Arial Narrow" pitchFamily="34" charset="0"/>
              </a:rPr>
              <a:t>micobacterianos</a:t>
            </a:r>
            <a:r>
              <a:rPr lang="es-AR" altLang="es-AR" dirty="0" smtClean="0">
                <a:latin typeface="Arial Narrow" pitchFamily="34" charset="0"/>
              </a:rPr>
              <a:t> o ser secundaria siembra hematógena.</a:t>
            </a:r>
          </a:p>
          <a:p>
            <a:pPr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Presentación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aguda</a:t>
            </a:r>
            <a:r>
              <a:rPr lang="es-AR" altLang="es-AR" dirty="0" smtClean="0">
                <a:latin typeface="Arial Narrow" pitchFamily="34" charset="0"/>
              </a:rPr>
              <a:t> con dolor torácico, disnea y fiebre o más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lento</a:t>
            </a:r>
            <a:r>
              <a:rPr lang="es-AR" altLang="es-AR" dirty="0" smtClean="0">
                <a:latin typeface="Arial Narrow" pitchFamily="34" charset="0"/>
              </a:rPr>
              <a:t>, con febrícula y dolor pleurítico.</a:t>
            </a:r>
          </a:p>
          <a:p>
            <a:pPr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Líquido pleural </a:t>
            </a:r>
            <a:r>
              <a:rPr lang="es-AR" altLang="es-AR" dirty="0" smtClean="0">
                <a:latin typeface="Arial Narrow" pitchFamily="34" charset="0"/>
              </a:rPr>
              <a:t>es amarillento con predominio de linfocitos con glucosa baja y ADA por encima de 70  U/L. </a:t>
            </a:r>
          </a:p>
          <a:p>
            <a:pPr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Diagnóstico</a:t>
            </a:r>
            <a:r>
              <a:rPr lang="es-AR" altLang="es-AR" dirty="0" smtClean="0">
                <a:latin typeface="Arial Narrow" pitchFamily="34" charset="0"/>
              </a:rPr>
              <a:t> se establece mediante el hallazgo de granulomas </a:t>
            </a:r>
            <a:r>
              <a:rPr lang="es-AR" altLang="es-AR" dirty="0" err="1" smtClean="0">
                <a:latin typeface="Arial Narrow" pitchFamily="34" charset="0"/>
              </a:rPr>
              <a:t>caseificantes</a:t>
            </a:r>
            <a:r>
              <a:rPr lang="es-AR" altLang="es-AR" dirty="0" smtClean="0">
                <a:latin typeface="Arial Narrow" pitchFamily="34" charset="0"/>
              </a:rPr>
              <a:t> en la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biopsia pleural</a:t>
            </a:r>
            <a:r>
              <a:rPr lang="es-AR" altLang="es-AR" dirty="0" smtClean="0">
                <a:latin typeface="Arial Narrow" pitchFamily="34" charset="0"/>
              </a:rPr>
              <a:t>.</a:t>
            </a:r>
          </a:p>
          <a:p>
            <a:pPr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Evolución con el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tratamiento</a:t>
            </a:r>
            <a:r>
              <a:rPr lang="es-AR" altLang="es-AR" dirty="0" smtClean="0">
                <a:latin typeface="Arial Narrow" pitchFamily="34" charset="0"/>
              </a:rPr>
              <a:t> es buena; pero pueden quedar secuelas importantes (</a:t>
            </a:r>
            <a:r>
              <a:rPr lang="es-AR" altLang="es-AR" dirty="0" err="1" smtClean="0">
                <a:latin typeface="Arial Narrow" pitchFamily="34" charset="0"/>
              </a:rPr>
              <a:t>paquipleuritis</a:t>
            </a:r>
            <a:r>
              <a:rPr lang="es-AR" altLang="es-AR" dirty="0" smtClean="0">
                <a:latin typeface="Arial Narrow" pitchFamily="34" charset="0"/>
              </a:rPr>
              <a:t>).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285CF8-A023-4E6A-AC3C-A2C61D3330E2}" type="slidenum">
              <a:rPr lang="es-AR" altLang="es-AR"/>
              <a:pPr>
                <a:defRPr/>
              </a:pPr>
              <a:t>39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213" y="2255838"/>
            <a:ext cx="2847975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200" b="1" dirty="0">
                <a:latin typeface="Arial Narrow" panose="020B0606020202030204" pitchFamily="34" charset="0"/>
              </a:rPr>
              <a:t>TB </a:t>
            </a:r>
            <a:r>
              <a:rPr lang="es-AR" sz="3200" b="1" dirty="0" smtClean="0">
                <a:latin typeface="Arial Narrow" panose="020B0606020202030204" pitchFamily="34" charset="0"/>
              </a:rPr>
              <a:t>extrapulmonar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TB ganglionar o </a:t>
            </a:r>
            <a:r>
              <a:rPr lang="es-AR" sz="2400" b="1" dirty="0" err="1" smtClean="0">
                <a:latin typeface="Arial Narrow" panose="020B0606020202030204" pitchFamily="34" charset="0"/>
              </a:rPr>
              <a:t>estrófula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44037" name="3 Rectángulo"/>
          <p:cNvSpPr>
            <a:spLocks noChangeArrowheads="1"/>
          </p:cNvSpPr>
          <p:nvPr/>
        </p:nvSpPr>
        <p:spPr bwMode="auto">
          <a:xfrm>
            <a:off x="579438" y="2311400"/>
            <a:ext cx="492866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La mayoría de las adenitis tuberculosas son una manifestación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posprimaria</a:t>
            </a:r>
            <a:r>
              <a:rPr lang="es-AR" altLang="es-AR" i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</a:t>
            </a:r>
            <a:r>
              <a:rPr lang="es-AR" altLang="es-AR" dirty="0" smtClean="0">
                <a:latin typeface="Arial Narrow" pitchFamily="34" charset="0"/>
              </a:rPr>
              <a:t>ya sea por diseminación linfática o hematógena. 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Frecuente en 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pacientes con VIH/Sida.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Cuadro clínico inespecífico y consiste en el hallazgo de una o varias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adenopatías</a:t>
            </a:r>
            <a:r>
              <a:rPr lang="es-AR" altLang="es-AR" dirty="0" smtClean="0">
                <a:latin typeface="Arial Narrow" pitchFamily="34" charset="0"/>
              </a:rPr>
              <a:t>, casi siempre </a:t>
            </a:r>
            <a:r>
              <a:rPr lang="es-AR" altLang="es-AR" dirty="0" err="1" smtClean="0">
                <a:latin typeface="Arial Narrow" pitchFamily="34" charset="0"/>
              </a:rPr>
              <a:t>laterocervicales</a:t>
            </a:r>
            <a:r>
              <a:rPr lang="es-AR" altLang="es-AR" dirty="0" smtClean="0">
                <a:latin typeface="Arial Narrow" pitchFamily="34" charset="0"/>
              </a:rPr>
              <a:t>, pero que pueden localizarse en cualquier territorio ganglionar. 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La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biopsia</a:t>
            </a:r>
            <a:r>
              <a:rPr lang="es-AR" altLang="es-AR" dirty="0" smtClean="0">
                <a:latin typeface="Arial Narrow" pitchFamily="34" charset="0"/>
              </a:rPr>
              <a:t> permite alcanzar el diagnóstico pero puede solicitarse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PAAF</a:t>
            </a:r>
            <a:r>
              <a:rPr lang="es-AR" altLang="es-AR" dirty="0" smtClean="0">
                <a:latin typeface="Arial Narrow" pitchFamily="34" charset="0"/>
              </a:rPr>
              <a:t> para examen bacteriológico. 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err="1" smtClean="0">
                <a:latin typeface="Arial Narrow" pitchFamily="34" charset="0"/>
              </a:rPr>
              <a:t>Eolución</a:t>
            </a:r>
            <a:r>
              <a:rPr lang="es-AR" altLang="es-AR" dirty="0" smtClean="0">
                <a:latin typeface="Arial Narrow" pitchFamily="34" charset="0"/>
              </a:rPr>
              <a:t> con el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tratamiento</a:t>
            </a:r>
            <a:r>
              <a:rPr lang="es-AR" altLang="es-AR" dirty="0" smtClean="0">
                <a:latin typeface="Arial Narrow" pitchFamily="34" charset="0"/>
              </a:rPr>
              <a:t> es favorable, en algunos casos se recurre a la </a:t>
            </a:r>
            <a:r>
              <a:rPr lang="es-AR" altLang="es-AR" dirty="0" err="1" smtClean="0">
                <a:latin typeface="Arial Narrow" pitchFamily="34" charset="0"/>
              </a:rPr>
              <a:t>exéresis</a:t>
            </a:r>
            <a:r>
              <a:rPr lang="es-AR" altLang="es-AR" dirty="0" smtClean="0">
                <a:latin typeface="Arial Narrow" pitchFamily="34" charset="0"/>
              </a:rPr>
              <a:t> quirúrgica.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9248E7-67DB-4F5E-A66B-23A671565DE7}" type="slidenum">
              <a:rPr lang="es-AR" altLang="es-AR"/>
              <a:pPr>
                <a:defRPr/>
              </a:pPr>
              <a:t>40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2276475"/>
            <a:ext cx="3352800" cy="354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200" b="1" dirty="0">
                <a:latin typeface="Arial Narrow" panose="020B0606020202030204" pitchFamily="34" charset="0"/>
              </a:rPr>
              <a:t>TB </a:t>
            </a:r>
            <a:r>
              <a:rPr lang="es-AR" sz="3200" b="1" dirty="0" smtClean="0">
                <a:latin typeface="Arial Narrow" panose="020B0606020202030204" pitchFamily="34" charset="0"/>
              </a:rPr>
              <a:t>extrapulmonar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Meningitis tuberculosa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45061" name="6 Rectángulo"/>
          <p:cNvSpPr>
            <a:spLocks noChangeArrowheads="1"/>
          </p:cNvSpPr>
          <p:nvPr/>
        </p:nvSpPr>
        <p:spPr bwMode="auto">
          <a:xfrm>
            <a:off x="3914775" y="2201863"/>
            <a:ext cx="4686300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Diseminación hematógena TB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primaria o posprimaria </a:t>
            </a:r>
            <a:r>
              <a:rPr lang="es-AR" altLang="es-AR" dirty="0" smtClean="0">
                <a:latin typeface="Arial Narrow" pitchFamily="34" charset="0"/>
              </a:rPr>
              <a:t>o  rotura de tubérculo subependimario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Pródromo de 2-4 semanas con síntomas inespecíficos, luego 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fiebre, cefalea</a:t>
            </a:r>
            <a:r>
              <a:rPr lang="es-AR" altLang="es-AR" dirty="0" smtClean="0">
                <a:latin typeface="Arial Narrow" pitchFamily="34" charset="0"/>
              </a:rPr>
              <a:t>, vómitos, alteraciones de la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conciencia</a:t>
            </a:r>
            <a:r>
              <a:rPr lang="es-AR" altLang="es-AR" dirty="0" smtClean="0">
                <a:latin typeface="Arial Narrow" pitchFamily="34" charset="0"/>
              </a:rPr>
              <a:t>, meningismo y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parálisis pares craneales </a:t>
            </a:r>
            <a:r>
              <a:rPr lang="es-AR" altLang="es-AR" dirty="0" smtClean="0">
                <a:latin typeface="Arial Narrow" pitchFamily="34" charset="0"/>
              </a:rPr>
              <a:t>III, IV, VII y VIII. Raro  hemiparesia, edema de papila y crisis epilépticas. 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LCR</a:t>
            </a:r>
            <a:r>
              <a:rPr lang="es-AR" altLang="es-AR" dirty="0" smtClean="0">
                <a:latin typeface="Arial Narrow" pitchFamily="34" charset="0"/>
              </a:rPr>
              <a:t> muestra </a:t>
            </a:r>
            <a:r>
              <a:rPr lang="es-AR" altLang="es-AR" dirty="0" err="1" smtClean="0">
                <a:latin typeface="Arial Narrow" pitchFamily="34" charset="0"/>
              </a:rPr>
              <a:t>pleocitosis</a:t>
            </a:r>
            <a:r>
              <a:rPr lang="es-AR" altLang="es-AR" dirty="0" smtClean="0">
                <a:latin typeface="Arial Narrow" pitchFamily="34" charset="0"/>
              </a:rPr>
              <a:t> linfocitaria (∼200 células/ml), nivel elevado de proteínas (∼200 mg/</a:t>
            </a:r>
            <a:r>
              <a:rPr lang="es-AR" altLang="es-AR" dirty="0" err="1" smtClean="0">
                <a:latin typeface="Arial Narrow" pitchFamily="34" charset="0"/>
              </a:rPr>
              <a:t>dL</a:t>
            </a:r>
            <a:r>
              <a:rPr lang="es-AR" altLang="es-AR" dirty="0" smtClean="0">
                <a:latin typeface="Arial Narrow" pitchFamily="34" charset="0"/>
              </a:rPr>
              <a:t>) y </a:t>
            </a:r>
            <a:r>
              <a:rPr lang="es-AR" altLang="es-AR" dirty="0" err="1" smtClean="0">
                <a:latin typeface="Arial Narrow" pitchFamily="34" charset="0"/>
              </a:rPr>
              <a:t>glucorraquia</a:t>
            </a:r>
            <a:r>
              <a:rPr lang="es-AR" altLang="es-AR" dirty="0" smtClean="0">
                <a:latin typeface="Arial Narrow" pitchFamily="34" charset="0"/>
              </a:rPr>
              <a:t> descendida. 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TAC y/o RMN  </a:t>
            </a:r>
            <a:r>
              <a:rPr lang="es-AR" altLang="es-AR" dirty="0" smtClean="0">
                <a:latin typeface="Arial Narrow" pitchFamily="34" charset="0"/>
              </a:rPr>
              <a:t>cerebral: hidrocefalia, lesiones vasculares, </a:t>
            </a:r>
            <a:r>
              <a:rPr lang="es-AR" altLang="es-AR" dirty="0" err="1" smtClean="0">
                <a:latin typeface="Arial Narrow" pitchFamily="34" charset="0"/>
              </a:rPr>
              <a:t>tuberculomas</a:t>
            </a:r>
            <a:r>
              <a:rPr lang="es-AR" altLang="es-AR" dirty="0" smtClean="0">
                <a:latin typeface="Arial Narrow" pitchFamily="34" charset="0"/>
              </a:rPr>
              <a:t> y refuerzo meninges basales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A411F-6E03-4604-824F-FC0E47C91559}" type="slidenum">
              <a:rPr lang="es-AR" altLang="es-AR"/>
              <a:pPr>
                <a:defRPr/>
              </a:pPr>
              <a:t>41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278063"/>
            <a:ext cx="3054425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200" b="1" dirty="0">
                <a:latin typeface="Arial Narrow" panose="020B0606020202030204" pitchFamily="34" charset="0"/>
              </a:rPr>
              <a:t>TB </a:t>
            </a:r>
            <a:r>
              <a:rPr lang="es-AR" sz="3200" b="1" dirty="0" smtClean="0">
                <a:latin typeface="Arial Narrow" panose="020B0606020202030204" pitchFamily="34" charset="0"/>
              </a:rPr>
              <a:t>extrapulmonar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Osteoarticular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46085" name="3 Rectángulo"/>
          <p:cNvSpPr>
            <a:spLocks noChangeArrowheads="1"/>
          </p:cNvSpPr>
          <p:nvPr/>
        </p:nvSpPr>
        <p:spPr bwMode="auto">
          <a:xfrm>
            <a:off x="712788" y="2392363"/>
            <a:ext cx="443527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Reactivación de focos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hematógenos</a:t>
            </a:r>
            <a:r>
              <a:rPr lang="es-AR" altLang="es-AR" dirty="0" smtClean="0">
                <a:latin typeface="Arial Narrow" pitchFamily="34" charset="0"/>
              </a:rPr>
              <a:t> o con una diseminación procedente de los ganglios linfáticos paravertebrales próximos.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Las articulaciones que soportan peso (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columna vertebral </a:t>
            </a:r>
            <a:r>
              <a:rPr lang="es-AR" altLang="es-AR" dirty="0" smtClean="0">
                <a:latin typeface="Arial Narrow" pitchFamily="34" charset="0"/>
              </a:rPr>
              <a:t>en 40% de los casos, cadera en 13% y rodillas en 10%). 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latin typeface="Arial Narrow" pitchFamily="34" charset="0"/>
              </a:rPr>
              <a:t>La TB vertebral (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enfermedad de </a:t>
            </a:r>
            <a:r>
              <a:rPr lang="es-AR" altLang="es-AR" dirty="0" err="1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Pott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</a:t>
            </a:r>
            <a:r>
              <a:rPr lang="es-AR" altLang="es-AR" dirty="0" smtClean="0">
                <a:latin typeface="Arial Narrow" pitchFamily="34" charset="0"/>
              </a:rPr>
              <a:t>o espondilitis tuberculosa) realizar diagnóstico diferencial con tumores y otras infecciones. 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Aspiración</a:t>
            </a:r>
            <a:r>
              <a:rPr lang="es-AR" altLang="es-AR" dirty="0" smtClean="0">
                <a:latin typeface="Arial Narrow" pitchFamily="34" charset="0"/>
              </a:rPr>
              <a:t> del absceso o la </a:t>
            </a:r>
            <a:r>
              <a:rPr lang="es-AR" altLang="es-AR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biopsia ósea </a:t>
            </a:r>
            <a:r>
              <a:rPr lang="es-AR" altLang="es-AR" dirty="0" smtClean="0">
                <a:latin typeface="Arial Narrow" pitchFamily="34" charset="0"/>
              </a:rPr>
              <a:t>confirma, porque los cultivos suelen ser positivos y los resultados histológicos  típicos.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8089-3697-4E26-9428-72A105E08C0D}" type="slidenum">
              <a:rPr lang="es-AR" altLang="es-AR"/>
              <a:pPr>
                <a:defRPr/>
              </a:pPr>
              <a:t>42</a:t>
            </a:fld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Diapositiva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8" t="23996" r="9660" b="3596"/>
          <a:stretch>
            <a:fillRect/>
          </a:stretch>
        </p:blipFill>
        <p:spPr bwMode="auto">
          <a:xfrm>
            <a:off x="1362075" y="1916113"/>
            <a:ext cx="641985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25400" y="6067425"/>
            <a:ext cx="466725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AR" sz="1800">
              <a:latin typeface="Verdana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404813"/>
            <a:ext cx="8229600" cy="576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3000" b="1" dirty="0" smtClean="0">
                <a:latin typeface="Arial Narrow" panose="020B0606020202030204" pitchFamily="34" charset="0"/>
              </a:rPr>
              <a:t>Tratamiento de TB</a:t>
            </a:r>
            <a:endParaRPr lang="es-AR" sz="3000" b="1" dirty="0">
              <a:latin typeface="Arial Narrow" panose="020B060602020203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42925" y="1196975"/>
            <a:ext cx="8058150" cy="50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s-AR" sz="2400" b="1" dirty="0" smtClean="0">
                <a:latin typeface="Arial Narrow" panose="020B0606020202030204" pitchFamily="34" charset="0"/>
              </a:rPr>
              <a:t>TB extrapulmonar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B6CBA-83AB-4557-B7B6-68CB03C1646C}" type="slidenum">
              <a:rPr lang="es-AR" altLang="es-AR"/>
              <a:pPr>
                <a:defRPr/>
              </a:pPr>
              <a:t>43</a:t>
            </a:fld>
            <a:endParaRPr lang="es-AR" altLang="es-A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AR" altLang="es-AR" smtClean="0"/>
          </a:p>
        </p:txBody>
      </p:sp>
      <p:sp>
        <p:nvSpPr>
          <p:cNvPr id="14339" name="2 Marcador de contenido"/>
          <p:cNvSpPr>
            <a:spLocks noGrp="1"/>
          </p:cNvSpPr>
          <p:nvPr>
            <p:ph idx="1"/>
          </p:nvPr>
        </p:nvSpPr>
        <p:spPr>
          <a:xfrm>
            <a:off x="534988" y="2636838"/>
            <a:ext cx="8229600" cy="604837"/>
          </a:xfrm>
        </p:spPr>
        <p:txBody>
          <a:bodyPr rtlCol="0">
            <a:normAutofit fontScale="925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AR" altLang="es-AR" sz="4400" b="1" smtClean="0">
                <a:latin typeface="Arial Narrow" pitchFamily="34" charset="0"/>
              </a:rPr>
              <a:t>GRACIAS POR SU ATENCION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CC4ADA-8996-4ADD-B9B3-97A03EC75684}" type="slidenum">
              <a:rPr lang="es-AR" altLang="es-AR"/>
              <a:pPr>
                <a:defRPr/>
              </a:pPr>
              <a:t>44</a:t>
            </a:fld>
            <a:endParaRPr lang="es-AR" altLang="es-AR"/>
          </a:p>
        </p:txBody>
      </p:sp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149725"/>
            <a:ext cx="3241675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4149725"/>
            <a:ext cx="41767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1820</TotalTime>
  <Words>2727</Words>
  <Application>Microsoft Office PowerPoint</Application>
  <PresentationFormat>Presentación en pantalla (4:3)</PresentationFormat>
  <Paragraphs>461</Paragraphs>
  <Slides>44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5" baseType="lpstr">
      <vt:lpstr>Tema de Office</vt:lpstr>
      <vt:lpstr>Presentación de PowerPoint</vt:lpstr>
      <vt:lpstr>Introducción</vt:lpstr>
      <vt:lpstr>Etiología</vt:lpstr>
      <vt:lpstr>Presentación de PowerPoint</vt:lpstr>
      <vt:lpstr>Gráfico N°1:Tasas de TB todas las formas por jurisdicción según clasificación al inicio del tratamiento. Argentina, 2017.</vt:lpstr>
      <vt:lpstr>Gráfico N°2: Distribución de los casos de TBC por grupos de edad según la clasificación casos al ingreso al tratamiento .Argentina, 2017.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Régimen Estándar 2HRZE/ 4HR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-</dc:creator>
  <cp:lastModifiedBy>Milton</cp:lastModifiedBy>
  <cp:revision>203</cp:revision>
  <dcterms:created xsi:type="dcterms:W3CDTF">2007-12-05T23:40:10Z</dcterms:created>
  <dcterms:modified xsi:type="dcterms:W3CDTF">2019-05-13T18:05:21Z</dcterms:modified>
</cp:coreProperties>
</file>