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9" r:id="rId2"/>
    <p:sldId id="289" r:id="rId3"/>
    <p:sldId id="293" r:id="rId4"/>
    <p:sldId id="263" r:id="rId5"/>
    <p:sldId id="333" r:id="rId6"/>
    <p:sldId id="334" r:id="rId7"/>
    <p:sldId id="335" r:id="rId8"/>
    <p:sldId id="336" r:id="rId9"/>
    <p:sldId id="280" r:id="rId10"/>
    <p:sldId id="281" r:id="rId11"/>
    <p:sldId id="371" r:id="rId12"/>
    <p:sldId id="344" r:id="rId13"/>
    <p:sldId id="294" r:id="rId14"/>
    <p:sldId id="298" r:id="rId15"/>
    <p:sldId id="324" r:id="rId16"/>
    <p:sldId id="295" r:id="rId17"/>
    <p:sldId id="325" r:id="rId18"/>
    <p:sldId id="327" r:id="rId19"/>
    <p:sldId id="297" r:id="rId20"/>
    <p:sldId id="302" r:id="rId21"/>
    <p:sldId id="303" r:id="rId22"/>
    <p:sldId id="304" r:id="rId23"/>
    <p:sldId id="306" r:id="rId24"/>
    <p:sldId id="328" r:id="rId25"/>
    <p:sldId id="300" r:id="rId26"/>
    <p:sldId id="367" r:id="rId27"/>
    <p:sldId id="257" r:id="rId28"/>
    <p:sldId id="258" r:id="rId29"/>
    <p:sldId id="315" r:id="rId30"/>
    <p:sldId id="264" r:id="rId31"/>
    <p:sldId id="311" r:id="rId32"/>
    <p:sldId id="291" r:id="rId33"/>
    <p:sldId id="299" r:id="rId34"/>
    <p:sldId id="290" r:id="rId35"/>
    <p:sldId id="279" r:id="rId36"/>
    <p:sldId id="275" r:id="rId37"/>
    <p:sldId id="338" r:id="rId38"/>
    <p:sldId id="331" r:id="rId39"/>
    <p:sldId id="329" r:id="rId40"/>
    <p:sldId id="273" r:id="rId41"/>
    <p:sldId id="292" r:id="rId42"/>
    <p:sldId id="316" r:id="rId43"/>
    <p:sldId id="308" r:id="rId44"/>
    <p:sldId id="309" r:id="rId45"/>
    <p:sldId id="276" r:id="rId46"/>
    <p:sldId id="288" r:id="rId47"/>
    <p:sldId id="277" r:id="rId48"/>
    <p:sldId id="283" r:id="rId49"/>
    <p:sldId id="339" r:id="rId50"/>
    <p:sldId id="284" r:id="rId51"/>
    <p:sldId id="343" r:id="rId52"/>
    <p:sldId id="368" r:id="rId53"/>
    <p:sldId id="364" r:id="rId54"/>
    <p:sldId id="365" r:id="rId55"/>
    <p:sldId id="366" r:id="rId56"/>
    <p:sldId id="347" r:id="rId57"/>
    <p:sldId id="369" r:id="rId58"/>
    <p:sldId id="318" r:id="rId59"/>
    <p:sldId id="320" r:id="rId60"/>
    <p:sldId id="352" r:id="rId61"/>
    <p:sldId id="353" r:id="rId62"/>
    <p:sldId id="354" r:id="rId63"/>
    <p:sldId id="355" r:id="rId64"/>
    <p:sldId id="356" r:id="rId65"/>
    <p:sldId id="370" r:id="rId66"/>
    <p:sldId id="359" r:id="rId67"/>
  </p:sldIdLst>
  <p:sldSz cx="9144000" cy="6858000" type="screen4x3"/>
  <p:notesSz cx="6858000" cy="9144000"/>
  <p:defaultTextStyle>
    <a:defPPr>
      <a:defRPr lang="es-A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FF0000"/>
    <a:srgbClr val="0000FF"/>
    <a:srgbClr val="FFFF00"/>
    <a:srgbClr val="00FFFF"/>
    <a:srgbClr val="FFE265"/>
    <a:srgbClr val="00FF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97" autoAdjust="0"/>
    <p:restoredTop sz="94658" autoAdjust="0"/>
  </p:normalViewPr>
  <p:slideViewPr>
    <p:cSldViewPr>
      <p:cViewPr varScale="1">
        <p:scale>
          <a:sx n="89" d="100"/>
          <a:sy n="89" d="100"/>
        </p:scale>
        <p:origin x="-1334" y="-62"/>
      </p:cViewPr>
      <p:guideLst>
        <p:guide orient="horz" pos="2160"/>
        <p:guide pos="2880"/>
      </p:guideLst>
    </p:cSldViewPr>
  </p:slideViewPr>
  <p:notesTextViewPr>
    <p:cViewPr>
      <p:scale>
        <a:sx n="100" d="100"/>
        <a:sy n="100" d="100"/>
      </p:scale>
      <p:origin x="0" y="0"/>
    </p:cViewPr>
  </p:notesTextViewPr>
  <p:sorterViewPr>
    <p:cViewPr>
      <p:scale>
        <a:sx n="70" d="100"/>
        <a:sy n="70" d="100"/>
      </p:scale>
      <p:origin x="0" y="67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F:\escuela%20de%20policia\Escuela%20oficiales%202.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usuario\Documents\1%20Pent%204CALLI\Enfermedades\Dengue\2013\FR_Indicators_table_2.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A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326257446837601"/>
          <c:y val="2.5523033758711202E-2"/>
          <c:w val="0.86373576465684365"/>
          <c:h val="0.76057996198751021"/>
        </c:manualLayout>
      </c:layout>
      <c:barChart>
        <c:barDir val="col"/>
        <c:grouping val="stacked"/>
        <c:varyColors val="0"/>
        <c:ser>
          <c:idx val="0"/>
          <c:order val="0"/>
          <c:tx>
            <c:strRef>
              <c:f>'curva epidemioca'!$G$2</c:f>
              <c:strCache>
                <c:ptCount val="1"/>
                <c:pt idx="0">
                  <c:v>Confirmado por laboratorio</c:v>
                </c:pt>
              </c:strCache>
            </c:strRef>
          </c:tx>
          <c:spPr>
            <a:solidFill>
              <a:srgbClr val="FF0000"/>
            </a:solidFill>
            <a:ln>
              <a:solidFill>
                <a:sysClr val="windowText" lastClr="000000"/>
              </a:solidFill>
            </a:ln>
          </c:spPr>
          <c:invertIfNegative val="0"/>
          <c:cat>
            <c:numRef>
              <c:f>'curva epidemioca'!$F$12:$F$33</c:f>
              <c:numCache>
                <c:formatCode>dd\-mmm</c:formatCode>
                <c:ptCount val="22"/>
                <c:pt idx="0">
                  <c:v>40278</c:v>
                </c:pt>
                <c:pt idx="1">
                  <c:v>40279</c:v>
                </c:pt>
                <c:pt idx="2">
                  <c:v>40280</c:v>
                </c:pt>
                <c:pt idx="3">
                  <c:v>40281</c:v>
                </c:pt>
                <c:pt idx="4">
                  <c:v>40282</c:v>
                </c:pt>
                <c:pt idx="5">
                  <c:v>40283</c:v>
                </c:pt>
                <c:pt idx="6">
                  <c:v>40284</c:v>
                </c:pt>
                <c:pt idx="7">
                  <c:v>40285</c:v>
                </c:pt>
                <c:pt idx="8">
                  <c:v>40286</c:v>
                </c:pt>
                <c:pt idx="9">
                  <c:v>40287</c:v>
                </c:pt>
                <c:pt idx="10">
                  <c:v>40288</c:v>
                </c:pt>
                <c:pt idx="11">
                  <c:v>40289</c:v>
                </c:pt>
                <c:pt idx="12">
                  <c:v>40290</c:v>
                </c:pt>
                <c:pt idx="13">
                  <c:v>40291</c:v>
                </c:pt>
                <c:pt idx="14">
                  <c:v>40292</c:v>
                </c:pt>
                <c:pt idx="15">
                  <c:v>40293</c:v>
                </c:pt>
                <c:pt idx="16">
                  <c:v>40294</c:v>
                </c:pt>
                <c:pt idx="17">
                  <c:v>40295</c:v>
                </c:pt>
                <c:pt idx="18">
                  <c:v>40296</c:v>
                </c:pt>
                <c:pt idx="19">
                  <c:v>40297</c:v>
                </c:pt>
                <c:pt idx="20">
                  <c:v>40298</c:v>
                </c:pt>
                <c:pt idx="21">
                  <c:v>40299</c:v>
                </c:pt>
              </c:numCache>
            </c:numRef>
          </c:cat>
          <c:val>
            <c:numRef>
              <c:f>'curva epidemioca'!$G$12:$G$33</c:f>
              <c:numCache>
                <c:formatCode>General</c:formatCode>
                <c:ptCount val="22"/>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3</c:v>
                </c:pt>
                <c:pt idx="17">
                  <c:v>1</c:v>
                </c:pt>
                <c:pt idx="18">
                  <c:v>0</c:v>
                </c:pt>
                <c:pt idx="19">
                  <c:v>0</c:v>
                </c:pt>
                <c:pt idx="20">
                  <c:v>0</c:v>
                </c:pt>
                <c:pt idx="21">
                  <c:v>0</c:v>
                </c:pt>
              </c:numCache>
            </c:numRef>
          </c:val>
        </c:ser>
        <c:ser>
          <c:idx val="1"/>
          <c:order val="1"/>
          <c:tx>
            <c:strRef>
              <c:f>'curva epidemioca'!$H$2</c:f>
              <c:strCache>
                <c:ptCount val="1"/>
                <c:pt idx="0">
                  <c:v>Casos</c:v>
                </c:pt>
              </c:strCache>
            </c:strRef>
          </c:tx>
          <c:spPr>
            <a:solidFill>
              <a:srgbClr val="002060"/>
            </a:solidFill>
            <a:ln>
              <a:solidFill>
                <a:schemeClr val="tx1"/>
              </a:solidFill>
            </a:ln>
          </c:spPr>
          <c:invertIfNegative val="0"/>
          <c:dLbls>
            <c:txPr>
              <a:bodyPr/>
              <a:lstStyle/>
              <a:p>
                <a:pPr>
                  <a:defRPr lang="es-ES_tradnl" sz="1200" b="1">
                    <a:solidFill>
                      <a:schemeClr val="bg1"/>
                    </a:solidFill>
                  </a:defRPr>
                </a:pPr>
                <a:endParaRPr lang="es-AR"/>
              </a:p>
            </c:txPr>
            <c:showLegendKey val="0"/>
            <c:showVal val="1"/>
            <c:showCatName val="0"/>
            <c:showSerName val="0"/>
            <c:showPercent val="0"/>
            <c:showBubbleSize val="0"/>
            <c:showLeaderLines val="0"/>
          </c:dLbls>
          <c:cat>
            <c:numRef>
              <c:f>'curva epidemioca'!$F$12:$F$33</c:f>
              <c:numCache>
                <c:formatCode>dd\-mmm</c:formatCode>
                <c:ptCount val="22"/>
                <c:pt idx="0">
                  <c:v>40278</c:v>
                </c:pt>
                <c:pt idx="1">
                  <c:v>40279</c:v>
                </c:pt>
                <c:pt idx="2">
                  <c:v>40280</c:v>
                </c:pt>
                <c:pt idx="3">
                  <c:v>40281</c:v>
                </c:pt>
                <c:pt idx="4">
                  <c:v>40282</c:v>
                </c:pt>
                <c:pt idx="5">
                  <c:v>40283</c:v>
                </c:pt>
                <c:pt idx="6">
                  <c:v>40284</c:v>
                </c:pt>
                <c:pt idx="7">
                  <c:v>40285</c:v>
                </c:pt>
                <c:pt idx="8">
                  <c:v>40286</c:v>
                </c:pt>
                <c:pt idx="9">
                  <c:v>40287</c:v>
                </c:pt>
                <c:pt idx="10">
                  <c:v>40288</c:v>
                </c:pt>
                <c:pt idx="11">
                  <c:v>40289</c:v>
                </c:pt>
                <c:pt idx="12">
                  <c:v>40290</c:v>
                </c:pt>
                <c:pt idx="13">
                  <c:v>40291</c:v>
                </c:pt>
                <c:pt idx="14">
                  <c:v>40292</c:v>
                </c:pt>
                <c:pt idx="15">
                  <c:v>40293</c:v>
                </c:pt>
                <c:pt idx="16">
                  <c:v>40294</c:v>
                </c:pt>
                <c:pt idx="17">
                  <c:v>40295</c:v>
                </c:pt>
                <c:pt idx="18">
                  <c:v>40296</c:v>
                </c:pt>
                <c:pt idx="19">
                  <c:v>40297</c:v>
                </c:pt>
                <c:pt idx="20">
                  <c:v>40298</c:v>
                </c:pt>
                <c:pt idx="21">
                  <c:v>40299</c:v>
                </c:pt>
              </c:numCache>
            </c:numRef>
          </c:cat>
          <c:val>
            <c:numRef>
              <c:f>'curva epidemioca'!$H$12:$H$33</c:f>
              <c:numCache>
                <c:formatCode>General</c:formatCode>
                <c:ptCount val="22"/>
                <c:pt idx="0">
                  <c:v>0</c:v>
                </c:pt>
                <c:pt idx="1">
                  <c:v>0</c:v>
                </c:pt>
                <c:pt idx="2">
                  <c:v>0</c:v>
                </c:pt>
                <c:pt idx="3">
                  <c:v>0</c:v>
                </c:pt>
                <c:pt idx="4">
                  <c:v>0</c:v>
                </c:pt>
                <c:pt idx="5">
                  <c:v>1</c:v>
                </c:pt>
                <c:pt idx="6">
                  <c:v>0</c:v>
                </c:pt>
                <c:pt idx="7">
                  <c:v>0</c:v>
                </c:pt>
                <c:pt idx="8">
                  <c:v>0</c:v>
                </c:pt>
                <c:pt idx="9">
                  <c:v>1</c:v>
                </c:pt>
                <c:pt idx="10">
                  <c:v>1</c:v>
                </c:pt>
                <c:pt idx="11">
                  <c:v>0</c:v>
                </c:pt>
                <c:pt idx="12">
                  <c:v>1</c:v>
                </c:pt>
                <c:pt idx="13">
                  <c:v>3</c:v>
                </c:pt>
                <c:pt idx="14">
                  <c:v>6</c:v>
                </c:pt>
                <c:pt idx="15">
                  <c:v>3</c:v>
                </c:pt>
                <c:pt idx="16">
                  <c:v>17</c:v>
                </c:pt>
                <c:pt idx="17">
                  <c:v>36</c:v>
                </c:pt>
                <c:pt idx="18">
                  <c:v>3</c:v>
                </c:pt>
                <c:pt idx="19">
                  <c:v>0</c:v>
                </c:pt>
                <c:pt idx="20">
                  <c:v>0</c:v>
                </c:pt>
                <c:pt idx="21">
                  <c:v>0</c:v>
                </c:pt>
              </c:numCache>
            </c:numRef>
          </c:val>
        </c:ser>
        <c:dLbls>
          <c:showLegendKey val="0"/>
          <c:showVal val="0"/>
          <c:showCatName val="0"/>
          <c:showSerName val="0"/>
          <c:showPercent val="0"/>
          <c:showBubbleSize val="0"/>
        </c:dLbls>
        <c:gapWidth val="1"/>
        <c:overlap val="100"/>
        <c:axId val="44243968"/>
        <c:axId val="44270720"/>
      </c:barChart>
      <c:dateAx>
        <c:axId val="44243968"/>
        <c:scaling>
          <c:orientation val="minMax"/>
        </c:scaling>
        <c:delete val="0"/>
        <c:axPos val="b"/>
        <c:title>
          <c:tx>
            <c:rich>
              <a:bodyPr/>
              <a:lstStyle/>
              <a:p>
                <a:pPr>
                  <a:defRPr lang="es-ES_tradnl" sz="1400"/>
                </a:pPr>
                <a:r>
                  <a:rPr lang="es-ES_tradnl" sz="1400"/>
                  <a:t>Fecha</a:t>
                </a:r>
              </a:p>
            </c:rich>
          </c:tx>
          <c:layout/>
          <c:overlay val="0"/>
        </c:title>
        <c:numFmt formatCode="dd\-mmm" sourceLinked="1"/>
        <c:majorTickMark val="out"/>
        <c:minorTickMark val="none"/>
        <c:tickLblPos val="nextTo"/>
        <c:txPr>
          <a:bodyPr rot="-5400000" vert="horz"/>
          <a:lstStyle/>
          <a:p>
            <a:pPr>
              <a:defRPr lang="es-AR" sz="1200"/>
            </a:pPr>
            <a:endParaRPr lang="es-AR"/>
          </a:p>
        </c:txPr>
        <c:crossAx val="44270720"/>
        <c:crosses val="autoZero"/>
        <c:auto val="1"/>
        <c:lblOffset val="100"/>
        <c:baseTimeUnit val="days"/>
      </c:dateAx>
      <c:valAx>
        <c:axId val="44270720"/>
        <c:scaling>
          <c:orientation val="minMax"/>
        </c:scaling>
        <c:delete val="0"/>
        <c:axPos val="l"/>
        <c:majorGridlines>
          <c:spPr>
            <a:ln>
              <a:solidFill>
                <a:schemeClr val="bg1">
                  <a:lumMod val="85000"/>
                </a:schemeClr>
              </a:solidFill>
            </a:ln>
          </c:spPr>
        </c:majorGridlines>
        <c:title>
          <c:tx>
            <c:rich>
              <a:bodyPr rot="-5400000" vert="horz"/>
              <a:lstStyle/>
              <a:p>
                <a:pPr>
                  <a:defRPr lang="es-ES_tradnl" sz="1400"/>
                </a:pPr>
                <a:r>
                  <a:rPr lang="es-ES_tradnl" sz="1400"/>
                  <a:t>Nro</a:t>
                </a:r>
                <a:r>
                  <a:rPr lang="es-ES_tradnl" sz="1400" baseline="0"/>
                  <a:t> de Casos</a:t>
                </a:r>
                <a:endParaRPr lang="es-ES_tradnl" sz="1400"/>
              </a:p>
            </c:rich>
          </c:tx>
          <c:layout>
            <c:manualLayout>
              <c:xMode val="edge"/>
              <c:yMode val="edge"/>
              <c:x val="1.3749328590584E-2"/>
              <c:y val="0.32306092175159346"/>
            </c:manualLayout>
          </c:layout>
          <c:overlay val="0"/>
        </c:title>
        <c:numFmt formatCode="General" sourceLinked="1"/>
        <c:majorTickMark val="out"/>
        <c:minorTickMark val="none"/>
        <c:tickLblPos val="nextTo"/>
        <c:txPr>
          <a:bodyPr/>
          <a:lstStyle/>
          <a:p>
            <a:pPr>
              <a:defRPr lang="es-AR"/>
            </a:pPr>
            <a:endParaRPr lang="es-AR"/>
          </a:p>
        </c:txPr>
        <c:crossAx val="44243968"/>
        <c:crosses val="autoZero"/>
        <c:crossBetween val="between"/>
        <c:majorUnit val="5"/>
      </c:valAx>
      <c:spPr>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c:spPr>
    </c:plotArea>
    <c:legend>
      <c:legendPos val="r"/>
      <c:layout>
        <c:manualLayout>
          <c:xMode val="edge"/>
          <c:yMode val="edge"/>
          <c:x val="0.16867318813061971"/>
          <c:y val="0.16543379236903752"/>
          <c:w val="0.27635786264247497"/>
          <c:h val="0.20764418356036426"/>
        </c:manualLayout>
      </c:layout>
      <c:overlay val="0"/>
      <c:spPr>
        <a:solidFill>
          <a:schemeClr val="bg1"/>
        </a:solidFill>
      </c:spPr>
      <c:txPr>
        <a:bodyPr/>
        <a:lstStyle/>
        <a:p>
          <a:pPr>
            <a:defRPr lang="es-AR" sz="1600"/>
          </a:pPr>
          <a:endParaRPr lang="es-AR"/>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A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FR_Indicators_table_crosstab!$A$10</c:f>
              <c:strCache>
                <c:ptCount val="1"/>
                <c:pt idx="0">
                  <c:v>Total</c:v>
                </c:pt>
              </c:strCache>
            </c:strRef>
          </c:tx>
          <c:spPr>
            <a:ln>
              <a:solidFill>
                <a:srgbClr val="C00000"/>
              </a:solidFill>
            </a:ln>
            <a:effectLst>
              <a:outerShdw blurRad="50800" dist="38100" dir="2700000" algn="tl" rotWithShape="0">
                <a:prstClr val="black">
                  <a:alpha val="40000"/>
                </a:prstClr>
              </a:outerShdw>
            </a:effectLst>
          </c:spPr>
          <c:marker>
            <c:symbol val="none"/>
          </c:marker>
          <c:cat>
            <c:numRef>
              <c:f>FR_Indicators_table_crosstab!$B$1:$X$1</c:f>
              <c:numCache>
                <c:formatCode>General</c:formatCode>
                <c:ptCount val="23"/>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numCache>
            </c:numRef>
          </c:cat>
          <c:val>
            <c:numRef>
              <c:f>FR_Indicators_table_crosstab!$B$10:$X$10</c:f>
              <c:numCache>
                <c:formatCode>General</c:formatCode>
                <c:ptCount val="23"/>
                <c:pt idx="0">
                  <c:v>77427</c:v>
                </c:pt>
                <c:pt idx="1">
                  <c:v>104916</c:v>
                </c:pt>
                <c:pt idx="2">
                  <c:v>68270</c:v>
                </c:pt>
                <c:pt idx="3">
                  <c:v>34335</c:v>
                </c:pt>
                <c:pt idx="4">
                  <c:v>86855</c:v>
                </c:pt>
                <c:pt idx="5">
                  <c:v>188520</c:v>
                </c:pt>
                <c:pt idx="6">
                  <c:v>229791</c:v>
                </c:pt>
                <c:pt idx="7">
                  <c:v>296022</c:v>
                </c:pt>
                <c:pt idx="8">
                  <c:v>642621</c:v>
                </c:pt>
                <c:pt idx="9">
                  <c:v>257044</c:v>
                </c:pt>
                <c:pt idx="10">
                  <c:v>327623</c:v>
                </c:pt>
                <c:pt idx="11">
                  <c:v>511295</c:v>
                </c:pt>
                <c:pt idx="12">
                  <c:v>914474</c:v>
                </c:pt>
                <c:pt idx="13">
                  <c:v>439884</c:v>
                </c:pt>
                <c:pt idx="14">
                  <c:v>197921</c:v>
                </c:pt>
                <c:pt idx="15">
                  <c:v>299839</c:v>
                </c:pt>
                <c:pt idx="16">
                  <c:v>443164</c:v>
                </c:pt>
                <c:pt idx="17">
                  <c:v>737321</c:v>
                </c:pt>
                <c:pt idx="18">
                  <c:v>701909</c:v>
                </c:pt>
                <c:pt idx="19">
                  <c:v>837345</c:v>
                </c:pt>
                <c:pt idx="20">
                  <c:v>1165659</c:v>
                </c:pt>
                <c:pt idx="21">
                  <c:v>963074</c:v>
                </c:pt>
                <c:pt idx="22">
                  <c:v>982226</c:v>
                </c:pt>
              </c:numCache>
            </c:numRef>
          </c:val>
          <c:smooth val="0"/>
        </c:ser>
        <c:dLbls>
          <c:showLegendKey val="0"/>
          <c:showVal val="0"/>
          <c:showCatName val="0"/>
          <c:showSerName val="0"/>
          <c:showPercent val="0"/>
          <c:showBubbleSize val="0"/>
        </c:dLbls>
        <c:marker val="1"/>
        <c:smooth val="0"/>
        <c:axId val="82454784"/>
        <c:axId val="82477056"/>
      </c:lineChart>
      <c:catAx>
        <c:axId val="82454784"/>
        <c:scaling>
          <c:orientation val="minMax"/>
        </c:scaling>
        <c:delete val="0"/>
        <c:axPos val="b"/>
        <c:numFmt formatCode="General" sourceLinked="1"/>
        <c:majorTickMark val="out"/>
        <c:minorTickMark val="none"/>
        <c:tickLblPos val="nextTo"/>
        <c:crossAx val="82477056"/>
        <c:crosses val="autoZero"/>
        <c:auto val="1"/>
        <c:lblAlgn val="ctr"/>
        <c:lblOffset val="100"/>
        <c:noMultiLvlLbl val="0"/>
      </c:catAx>
      <c:valAx>
        <c:axId val="82477056"/>
        <c:scaling>
          <c:orientation val="minMax"/>
        </c:scaling>
        <c:delete val="0"/>
        <c:axPos val="l"/>
        <c:majorGridlines>
          <c:spPr>
            <a:ln>
              <a:solidFill>
                <a:srgbClr val="FFFFFF">
                  <a:lumMod val="95000"/>
                </a:srgbClr>
              </a:solidFill>
            </a:ln>
          </c:spPr>
        </c:majorGridlines>
        <c:numFmt formatCode="General" sourceLinked="1"/>
        <c:majorTickMark val="out"/>
        <c:minorTickMark val="none"/>
        <c:tickLblPos val="nextTo"/>
        <c:crossAx val="82454784"/>
        <c:crosses val="autoZero"/>
        <c:crossBetween val="between"/>
      </c:valAx>
    </c:plotArea>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s-AR"/>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s-AR"/>
          </a:p>
        </p:txBody>
      </p:sp>
      <p:sp>
        <p:nvSpPr>
          <p:cNvPr id="880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AR" noProof="0" smtClean="0"/>
              <a:t>Haga clic para modificar el estilo de texto del patrón</a:t>
            </a:r>
          </a:p>
          <a:p>
            <a:pPr lvl="1"/>
            <a:r>
              <a:rPr lang="es-AR" noProof="0" smtClean="0"/>
              <a:t>Segundo nivel</a:t>
            </a:r>
          </a:p>
          <a:p>
            <a:pPr lvl="2"/>
            <a:r>
              <a:rPr lang="es-AR" noProof="0" smtClean="0"/>
              <a:t>Tercer nivel</a:t>
            </a:r>
          </a:p>
          <a:p>
            <a:pPr lvl="3"/>
            <a:r>
              <a:rPr lang="es-AR" noProof="0" smtClean="0"/>
              <a:t>Cuarto nivel</a:t>
            </a:r>
          </a:p>
          <a:p>
            <a:pPr lvl="4"/>
            <a:r>
              <a:rPr lang="es-AR" noProof="0" smtClean="0"/>
              <a:t>Quinto nivel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s-AR"/>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EC732E04-0760-4A7E-9454-7F2EBD07C0B0}" type="slidenum">
              <a:rPr lang="es-AR"/>
              <a:pPr>
                <a:defRPr/>
              </a:pPr>
              <a:t>‹Nº›</a:t>
            </a:fld>
            <a:endParaRPr lang="es-AR"/>
          </a:p>
        </p:txBody>
      </p:sp>
    </p:spTree>
    <p:extLst>
      <p:ext uri="{BB962C8B-B14F-4D97-AF65-F5344CB8AC3E}">
        <p14:creationId xmlns:p14="http://schemas.microsoft.com/office/powerpoint/2010/main" val="19212030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795187C9-AD1F-4C97-8C61-6700231ECB53}" type="slidenum">
              <a:rPr lang="es-AR" smtClean="0">
                <a:latin typeface="Arial" charset="0"/>
              </a:rPr>
              <a:pPr/>
              <a:t>27</a:t>
            </a:fld>
            <a:endParaRPr lang="es-AR" smtClean="0">
              <a:latin typeface="Arial"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xfrm>
            <a:off x="914400" y="4343400"/>
            <a:ext cx="5029200" cy="4114800"/>
          </a:xfrm>
          <a:noFill/>
          <a:ln/>
        </p:spPr>
        <p:txBody>
          <a:bodyPr/>
          <a:lstStyle/>
          <a:p>
            <a:pPr eaLnBrk="1" hangingPunct="1"/>
            <a:endParaRPr lang="es-E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BD821E2A-AFB9-48DB-8667-FEE42630672F}" type="slidenum">
              <a:rPr lang="es-AR" smtClean="0">
                <a:latin typeface="Arial" charset="0"/>
              </a:rPr>
              <a:pPr/>
              <a:t>28</a:t>
            </a:fld>
            <a:endParaRPr lang="es-AR" smtClean="0">
              <a:latin typeface="Arial"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914400" y="4343400"/>
            <a:ext cx="5029200" cy="4114800"/>
          </a:xfrm>
          <a:noFill/>
          <a:ln/>
        </p:spPr>
        <p:txBody>
          <a:bodyPr/>
          <a:lstStyle/>
          <a:p>
            <a:pPr eaLnBrk="1" hangingPunct="1"/>
            <a:endParaRPr lang="es-E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ángulo 2"/>
          <p:cNvSpPr>
            <a:spLocks noGrp="1" noRot="1" noChangeAspect="1" noChangeArrowheads="1" noTextEdit="1"/>
          </p:cNvSpPr>
          <p:nvPr>
            <p:ph type="sldImg"/>
          </p:nvPr>
        </p:nvSpPr>
        <p:spPr>
          <a:ln/>
        </p:spPr>
      </p:sp>
      <p:sp>
        <p:nvSpPr>
          <p:cNvPr id="91139" name="Rectángulo 3"/>
          <p:cNvSpPr>
            <a:spLocks noGrp="1" noChangeArrowheads="1"/>
          </p:cNvSpPr>
          <p:nvPr>
            <p:ph type="body" idx="1"/>
          </p:nvPr>
        </p:nvSpPr>
        <p:spPr>
          <a:xfrm>
            <a:off x="647700" y="4343400"/>
            <a:ext cx="5514975" cy="4114800"/>
          </a:xfrm>
          <a:noFill/>
          <a:ln/>
        </p:spPr>
        <p:txBody>
          <a:bodyPr lIns="91430" tIns="45714" rIns="91430" bIns="45714"/>
          <a:lstStyle/>
          <a:p>
            <a:pPr marL="166688" indent="-111125" algn="just">
              <a:buFontTx/>
              <a:buChar char="•"/>
            </a:pPr>
            <a:r>
              <a:rPr lang="es-MX" sz="1000" smtClean="0">
                <a:latin typeface="Arial" charset="0"/>
              </a:rPr>
              <a:t>Concluye con esta que la situación del dengue en las Américas en los últimos 28 años, ha tenido una tendencia ascendente con picos epidémicos que se repiten cada 3 a 5 años casi de manera estable. Cada pico epidémico ha sido regularmente mayor al que le precedio, el año 2006 y el 2007 están enmarcados, según esta tendencia, como años que pueden tener un comportamiento epidémico. La causa de este comportamiento puede inferirse esté relacionada con la acumulación en esos periodos de tiempo de susceptibles que asociado a la combinación de los diferentes serotipos del virus e incluso a fenómenos propios de las cepas circulantes en su virulencia y patogenicidad, no sin dejar de estar presentes factores medioambientales que hacen que incremente la presencia del vector transmisor lo que puede explicar este comportamiento. Para el 2007 la precencia del fenomeno del niño hacia pensar un que ocurriría un gran brote de dengue y en el mes de febrero se hizo una alerta a toda la región</a:t>
            </a:r>
          </a:p>
          <a:p>
            <a:pPr marL="166688" indent="-111125" algn="just">
              <a:buFontTx/>
              <a:buChar char="•"/>
            </a:pPr>
            <a:r>
              <a:rPr lang="es-ES" sz="1000" smtClean="0">
                <a:latin typeface="Arial" charset="0"/>
              </a:rPr>
              <a:t> Solo señalar que aunque hubo graandes brotes como el de Paraguay, Honduras COR, Brasil entre otros, se hicieron grandes esfuerzos en el control, se decretaron estados de emergencia sanitaria nacionales y esto aumento las acciones de respuestas.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9"/>
          <p:cNvSpPr>
            <a:spLocks noChangeArrowheads="1"/>
          </p:cNvSpPr>
          <p:nvPr userDrawn="1"/>
        </p:nvSpPr>
        <p:spPr bwMode="auto">
          <a:xfrm>
            <a:off x="827088" y="0"/>
            <a:ext cx="8316912" cy="620713"/>
          </a:xfrm>
          <a:prstGeom prst="rect">
            <a:avLst/>
          </a:prstGeom>
          <a:gradFill rotWithShape="1">
            <a:gsLst>
              <a:gs pos="0">
                <a:srgbClr val="33CCCC">
                  <a:gamma/>
                  <a:tint val="0"/>
                  <a:invGamma/>
                </a:srgbClr>
              </a:gs>
              <a:gs pos="100000">
                <a:schemeClr val="accent2">
                  <a:lumMod val="40000"/>
                  <a:lumOff val="60000"/>
                </a:schemeClr>
              </a:gs>
            </a:gsLst>
            <a:lin ang="0" scaled="1"/>
          </a:gradFill>
          <a:ln w="9525">
            <a:noFill/>
            <a:miter lim="800000"/>
            <a:headEnd/>
            <a:tailEnd/>
          </a:ln>
          <a:effectLst/>
        </p:spPr>
        <p:txBody>
          <a:bodyPr wrap="none" anchor="ctr"/>
          <a:lstStyle/>
          <a:p>
            <a:pPr>
              <a:defRPr/>
            </a:pPr>
            <a:endParaRPr lang="es-MX">
              <a:latin typeface="Arial" pitchFamily="34" charset="0"/>
            </a:endParaRPr>
          </a:p>
        </p:txBody>
      </p:sp>
      <p:sp>
        <p:nvSpPr>
          <p:cNvPr id="1035" name="Rectangle 11"/>
          <p:cNvSpPr>
            <a:spLocks noChangeArrowheads="1"/>
          </p:cNvSpPr>
          <p:nvPr userDrawn="1"/>
        </p:nvSpPr>
        <p:spPr bwMode="auto">
          <a:xfrm>
            <a:off x="0" y="6600825"/>
            <a:ext cx="9144000" cy="257175"/>
          </a:xfrm>
          <a:prstGeom prst="rect">
            <a:avLst/>
          </a:prstGeom>
          <a:gradFill rotWithShape="1">
            <a:gsLst>
              <a:gs pos="0">
                <a:srgbClr val="33CCCC">
                  <a:gamma/>
                  <a:tint val="0"/>
                  <a:invGamma/>
                </a:srgbClr>
              </a:gs>
              <a:gs pos="50000">
                <a:schemeClr val="accent6">
                  <a:lumMod val="60000"/>
                  <a:lumOff val="40000"/>
                </a:schemeClr>
              </a:gs>
              <a:gs pos="100000">
                <a:schemeClr val="bg1"/>
              </a:gs>
            </a:gsLst>
            <a:lin ang="0" scaled="1"/>
          </a:gradFill>
          <a:ln w="9525">
            <a:noFill/>
            <a:miter lim="800000"/>
            <a:headEnd/>
            <a:tailEnd/>
          </a:ln>
          <a:effectLst/>
        </p:spPr>
        <p:txBody>
          <a:bodyPr wrap="none" anchor="ctr"/>
          <a:lstStyle/>
          <a:p>
            <a:pPr>
              <a:defRPr/>
            </a:pPr>
            <a:endParaRPr lang="es-MX">
              <a:latin typeface="Arial" pitchFamily="34" charset="0"/>
            </a:endParaRPr>
          </a:p>
        </p:txBody>
      </p:sp>
      <p:sp>
        <p:nvSpPr>
          <p:cNvPr id="1036" name="Text Box 12"/>
          <p:cNvSpPr txBox="1">
            <a:spLocks noChangeArrowheads="1"/>
          </p:cNvSpPr>
          <p:nvPr userDrawn="1"/>
        </p:nvSpPr>
        <p:spPr bwMode="auto">
          <a:xfrm>
            <a:off x="2051050" y="6626225"/>
            <a:ext cx="5545138" cy="215444"/>
          </a:xfrm>
          <a:prstGeom prst="rect">
            <a:avLst/>
          </a:prstGeom>
          <a:noFill/>
          <a:ln w="9525">
            <a:noFill/>
            <a:miter lim="800000"/>
            <a:headEnd/>
            <a:tailEnd/>
          </a:ln>
          <a:effectLst>
            <a:outerShdw dist="28398" dir="9206097" algn="ctr" rotWithShape="0">
              <a:schemeClr val="bg1">
                <a:alpha val="50000"/>
              </a:schemeClr>
            </a:outerShdw>
          </a:effectLst>
        </p:spPr>
        <p:txBody>
          <a:bodyPr tIns="0" bIns="0">
            <a:spAutoFit/>
          </a:bodyPr>
          <a:lstStyle/>
          <a:p>
            <a:pPr algn="ctr">
              <a:spcBef>
                <a:spcPct val="50000"/>
              </a:spcBef>
              <a:defRPr/>
            </a:pPr>
            <a:r>
              <a:rPr lang="es-AR" sz="1400" b="1" dirty="0" smtClean="0">
                <a:solidFill>
                  <a:srgbClr val="003366"/>
                </a:solidFill>
                <a:latin typeface="+mn-lt"/>
              </a:rPr>
              <a:t>Vigilancia Epidemiológica - </a:t>
            </a:r>
            <a:r>
              <a:rPr lang="es-AR" sz="1400" b="1" dirty="0" err="1" smtClean="0">
                <a:solidFill>
                  <a:srgbClr val="003366"/>
                </a:solidFill>
                <a:latin typeface="+mn-lt"/>
              </a:rPr>
              <a:t>Msc.</a:t>
            </a:r>
            <a:r>
              <a:rPr lang="es-AR" sz="1400" b="1" dirty="0" smtClean="0">
                <a:solidFill>
                  <a:srgbClr val="003366"/>
                </a:solidFill>
                <a:latin typeface="+mn-lt"/>
              </a:rPr>
              <a:t> </a:t>
            </a:r>
            <a:r>
              <a:rPr lang="es-AR" sz="1400" b="1" dirty="0">
                <a:solidFill>
                  <a:srgbClr val="003366"/>
                </a:solidFill>
                <a:latin typeface="+mn-lt"/>
              </a:rPr>
              <a:t>Rogelio Calli</a:t>
            </a:r>
          </a:p>
        </p:txBody>
      </p:sp>
      <p:pic>
        <p:nvPicPr>
          <p:cNvPr id="1029" name="Picture 13"/>
          <p:cNvPicPr>
            <a:picLocks noChangeAspect="1" noChangeArrowheads="1"/>
          </p:cNvPicPr>
          <p:nvPr userDrawn="1"/>
        </p:nvPicPr>
        <p:blipFill>
          <a:blip r:embed="rId13" cstate="print"/>
          <a:srcRect/>
          <a:stretch>
            <a:fillRect/>
          </a:stretch>
        </p:blipFill>
        <p:spPr bwMode="auto">
          <a:xfrm>
            <a:off x="971600" y="44450"/>
            <a:ext cx="1368078" cy="496888"/>
          </a:xfrm>
          <a:prstGeom prst="rect">
            <a:avLst/>
          </a:prstGeom>
          <a:noFill/>
          <a:ln w="9525">
            <a:noFill/>
            <a:miter lim="800000"/>
            <a:headEnd/>
            <a:tailEnd/>
          </a:ln>
        </p:spPr>
      </p:pic>
      <p:pic>
        <p:nvPicPr>
          <p:cNvPr id="1030" name="Picture 7"/>
          <p:cNvPicPr>
            <a:picLocks noChangeAspect="1" noChangeArrowheads="1"/>
          </p:cNvPicPr>
          <p:nvPr userDrawn="1"/>
        </p:nvPicPr>
        <p:blipFill>
          <a:blip r:embed="rId14" cstate="print"/>
          <a:srcRect/>
          <a:stretch>
            <a:fillRect/>
          </a:stretch>
        </p:blipFill>
        <p:spPr bwMode="auto">
          <a:xfrm>
            <a:off x="11113" y="84138"/>
            <a:ext cx="889000" cy="5397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wmf"/><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wmf"/><Relationship Id="rId7" Type="http://schemas.openxmlformats.org/officeDocument/2006/relationships/image" Target="../media/image33.emf"/><Relationship Id="rId2" Type="http://schemas.openxmlformats.org/officeDocument/2006/relationships/image" Target="../media/image28.emf"/><Relationship Id="rId1" Type="http://schemas.openxmlformats.org/officeDocument/2006/relationships/slideLayout" Target="../slideLayouts/slideLayout7.xml"/><Relationship Id="rId6" Type="http://schemas.openxmlformats.org/officeDocument/2006/relationships/image" Target="../media/image32.emf"/><Relationship Id="rId5" Type="http://schemas.openxmlformats.org/officeDocument/2006/relationships/image" Target="../media/image31.wmf"/><Relationship Id="rId4" Type="http://schemas.openxmlformats.org/officeDocument/2006/relationships/image" Target="../media/image30.emf"/></Relationships>
</file>

<file path=ppt/slides/_rels/slide36.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slideLayout" Target="../slideLayouts/slideLayout7.xml"/><Relationship Id="rId5" Type="http://schemas.openxmlformats.org/officeDocument/2006/relationships/image" Target="../media/image37.emf"/><Relationship Id="rId4" Type="http://schemas.openxmlformats.org/officeDocument/2006/relationships/image" Target="../media/image36.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4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46.emf"/><Relationship Id="rId5" Type="http://schemas.openxmlformats.org/officeDocument/2006/relationships/image" Target="../media/image45.jpeg"/><Relationship Id="rId4" Type="http://schemas.openxmlformats.org/officeDocument/2006/relationships/image" Target="../media/image44.jpeg"/></Relationships>
</file>

<file path=ppt/slides/_rels/slide43.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50.jpeg"/></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_rels/slide4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6" Type="http://schemas.openxmlformats.org/officeDocument/2006/relationships/image" Target="../media/image61.emf"/><Relationship Id="rId5" Type="http://schemas.openxmlformats.org/officeDocument/2006/relationships/image" Target="../media/image60.jpeg"/><Relationship Id="rId4" Type="http://schemas.openxmlformats.org/officeDocument/2006/relationships/image" Target="../media/image59.jpeg"/></Relationships>
</file>

<file path=ppt/slides/_rels/slide4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9.jpeg"/><Relationship Id="rId1" Type="http://schemas.openxmlformats.org/officeDocument/2006/relationships/slideLayout" Target="../slideLayouts/slideLayout7.xml"/><Relationship Id="rId5" Type="http://schemas.openxmlformats.org/officeDocument/2006/relationships/image" Target="../media/image64.emf"/><Relationship Id="rId4" Type="http://schemas.openxmlformats.org/officeDocument/2006/relationships/image" Target="../media/image63.emf"/></Relationships>
</file>

<file path=ppt/slides/_rels/slide5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google.org/flutrends/intl/es/fr/" TargetMode="External"/><Relationship Id="rId2" Type="http://schemas.openxmlformats.org/officeDocument/2006/relationships/image" Target="../media/image67.jpe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5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58.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80.jpeg"/><Relationship Id="rId1" Type="http://schemas.openxmlformats.org/officeDocument/2006/relationships/slideLayout" Target="../slideLayouts/slideLayout7.xml"/><Relationship Id="rId5" Type="http://schemas.openxmlformats.org/officeDocument/2006/relationships/image" Target="../media/image82.jpeg"/><Relationship Id="rId4" Type="http://schemas.openxmlformats.org/officeDocument/2006/relationships/image" Target="../media/image81.wmf"/></Relationships>
</file>

<file path=ppt/slides/_rels/slide6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0"/>
          <p:cNvPicPr>
            <a:picLocks noChangeAspect="1" noChangeArrowheads="1"/>
          </p:cNvPicPr>
          <p:nvPr/>
        </p:nvPicPr>
        <p:blipFill>
          <a:blip r:embed="rId2" cstate="print"/>
          <a:srcRect/>
          <a:stretch>
            <a:fillRect/>
          </a:stretch>
        </p:blipFill>
        <p:spPr bwMode="auto">
          <a:xfrm>
            <a:off x="2916238" y="2852936"/>
            <a:ext cx="2644775" cy="1589088"/>
          </a:xfrm>
          <a:prstGeom prst="rect">
            <a:avLst/>
          </a:prstGeom>
          <a:noFill/>
          <a:ln w="9525">
            <a:noFill/>
            <a:miter lim="800000"/>
            <a:headEnd/>
            <a:tailEnd/>
          </a:ln>
        </p:spPr>
      </p:pic>
      <p:sp>
        <p:nvSpPr>
          <p:cNvPr id="2051" name="Rectangle 5"/>
          <p:cNvSpPr>
            <a:spLocks noChangeArrowheads="1"/>
          </p:cNvSpPr>
          <p:nvPr/>
        </p:nvSpPr>
        <p:spPr bwMode="auto">
          <a:xfrm>
            <a:off x="0" y="0"/>
            <a:ext cx="9144000" cy="908050"/>
          </a:xfrm>
          <a:prstGeom prst="rect">
            <a:avLst/>
          </a:prstGeom>
          <a:solidFill>
            <a:schemeClr val="bg1"/>
          </a:solidFill>
          <a:ln w="9525">
            <a:noFill/>
            <a:miter lim="800000"/>
            <a:headEnd/>
            <a:tailEnd/>
          </a:ln>
        </p:spPr>
        <p:txBody>
          <a:bodyPr wrap="none" anchor="ctr"/>
          <a:lstStyle/>
          <a:p>
            <a:endParaRPr lang="es-MX"/>
          </a:p>
        </p:txBody>
      </p:sp>
      <p:sp>
        <p:nvSpPr>
          <p:cNvPr id="8202" name="Text Box 10"/>
          <p:cNvSpPr txBox="1">
            <a:spLocks noChangeArrowheads="1"/>
          </p:cNvSpPr>
          <p:nvPr/>
        </p:nvSpPr>
        <p:spPr bwMode="auto">
          <a:xfrm>
            <a:off x="1908175" y="5184775"/>
            <a:ext cx="5327650" cy="692497"/>
          </a:xfrm>
          <a:prstGeom prst="rect">
            <a:avLst/>
          </a:prstGeom>
          <a:noFill/>
          <a:ln w="9525">
            <a:noFill/>
            <a:miter lim="800000"/>
            <a:headEnd/>
            <a:tailEnd/>
          </a:ln>
          <a:effectLst>
            <a:outerShdw blurRad="50800" dist="38100" dir="8100000" algn="tr" rotWithShape="0">
              <a:prstClr val="black">
                <a:alpha val="40000"/>
              </a:prstClr>
            </a:outerShdw>
          </a:effectLst>
        </p:spPr>
        <p:txBody>
          <a:bodyPr>
            <a:spAutoFit/>
          </a:bodyPr>
          <a:lstStyle/>
          <a:p>
            <a:pPr algn="ctr">
              <a:spcBef>
                <a:spcPct val="50000"/>
              </a:spcBef>
              <a:defRPr/>
            </a:pPr>
            <a:r>
              <a:rPr lang="es-ES" b="1" dirty="0" smtClean="0">
                <a:solidFill>
                  <a:srgbClr val="003366"/>
                </a:solidFill>
                <a:latin typeface="Arial" pitchFamily="34" charset="0"/>
              </a:rPr>
              <a:t>Universidad </a:t>
            </a:r>
            <a:r>
              <a:rPr lang="es-ES" b="1" dirty="0">
                <a:solidFill>
                  <a:srgbClr val="003366"/>
                </a:solidFill>
                <a:latin typeface="Arial" pitchFamily="34" charset="0"/>
              </a:rPr>
              <a:t>Nacional de Tucumán</a:t>
            </a:r>
          </a:p>
          <a:p>
            <a:pPr algn="ctr">
              <a:spcBef>
                <a:spcPct val="50000"/>
              </a:spcBef>
              <a:defRPr/>
            </a:pPr>
            <a:r>
              <a:rPr lang="es-ES" sz="1400" b="1" dirty="0" smtClean="0">
                <a:solidFill>
                  <a:srgbClr val="003366"/>
                </a:solidFill>
                <a:latin typeface="Arial" pitchFamily="34" charset="0"/>
              </a:rPr>
              <a:t>Marzo 2013</a:t>
            </a:r>
            <a:endParaRPr lang="es-ES" sz="1400" b="1" dirty="0">
              <a:solidFill>
                <a:srgbClr val="003366"/>
              </a:solidFill>
              <a:latin typeface="Arial" pitchFamily="34" charset="0"/>
            </a:endParaRPr>
          </a:p>
        </p:txBody>
      </p:sp>
      <p:pic>
        <p:nvPicPr>
          <p:cNvPr id="2053" name="Picture 16"/>
          <p:cNvPicPr>
            <a:picLocks noChangeAspect="1" noChangeArrowheads="1"/>
          </p:cNvPicPr>
          <p:nvPr/>
        </p:nvPicPr>
        <p:blipFill>
          <a:blip r:embed="rId3" cstate="print"/>
          <a:srcRect/>
          <a:stretch>
            <a:fillRect/>
          </a:stretch>
        </p:blipFill>
        <p:spPr bwMode="auto">
          <a:xfrm>
            <a:off x="4821238" y="3867349"/>
            <a:ext cx="1766887" cy="469900"/>
          </a:xfrm>
          <a:prstGeom prst="rect">
            <a:avLst/>
          </a:prstGeom>
          <a:noFill/>
          <a:ln w="9525">
            <a:noFill/>
            <a:miter lim="800000"/>
            <a:headEnd/>
            <a:tailEnd/>
          </a:ln>
        </p:spPr>
      </p:pic>
      <p:sp>
        <p:nvSpPr>
          <p:cNvPr id="2054" name="Rectangle 21"/>
          <p:cNvSpPr>
            <a:spLocks noChangeArrowheads="1"/>
          </p:cNvSpPr>
          <p:nvPr/>
        </p:nvSpPr>
        <p:spPr bwMode="auto">
          <a:xfrm>
            <a:off x="0" y="6308725"/>
            <a:ext cx="9144000" cy="549275"/>
          </a:xfrm>
          <a:prstGeom prst="rect">
            <a:avLst/>
          </a:prstGeom>
          <a:solidFill>
            <a:schemeClr val="bg1"/>
          </a:solidFill>
          <a:ln w="9525">
            <a:noFill/>
            <a:miter lim="800000"/>
            <a:headEnd/>
            <a:tailEnd/>
          </a:ln>
        </p:spPr>
        <p:txBody>
          <a:bodyPr wrap="none" anchor="ctr"/>
          <a:lstStyle/>
          <a:p>
            <a:endParaRPr lang="es-MX"/>
          </a:p>
        </p:txBody>
      </p:sp>
      <p:sp>
        <p:nvSpPr>
          <p:cNvPr id="2055" name="Line 23"/>
          <p:cNvSpPr>
            <a:spLocks noChangeShapeType="1"/>
          </p:cNvSpPr>
          <p:nvPr/>
        </p:nvSpPr>
        <p:spPr bwMode="auto">
          <a:xfrm>
            <a:off x="0" y="6453188"/>
            <a:ext cx="9144000" cy="0"/>
          </a:xfrm>
          <a:prstGeom prst="line">
            <a:avLst/>
          </a:prstGeom>
          <a:noFill/>
          <a:ln w="57150" cmpd="thinThick">
            <a:solidFill>
              <a:srgbClr val="6699FF"/>
            </a:solidFill>
            <a:round/>
            <a:headEnd/>
            <a:tailEnd/>
          </a:ln>
        </p:spPr>
        <p:txBody>
          <a:bodyPr/>
          <a:lstStyle/>
          <a:p>
            <a:endParaRPr lang="es-AR"/>
          </a:p>
        </p:txBody>
      </p:sp>
      <p:sp>
        <p:nvSpPr>
          <p:cNvPr id="2056" name="Text Box 22"/>
          <p:cNvSpPr txBox="1">
            <a:spLocks noChangeArrowheads="1"/>
          </p:cNvSpPr>
          <p:nvPr/>
        </p:nvSpPr>
        <p:spPr bwMode="auto">
          <a:xfrm>
            <a:off x="3419475" y="6165850"/>
            <a:ext cx="2376488" cy="396875"/>
          </a:xfrm>
          <a:prstGeom prst="rect">
            <a:avLst/>
          </a:prstGeom>
          <a:solidFill>
            <a:schemeClr val="bg1"/>
          </a:solidFill>
          <a:ln w="9525" algn="ctr">
            <a:noFill/>
            <a:miter lim="800000"/>
            <a:headEnd/>
            <a:tailEnd/>
          </a:ln>
        </p:spPr>
        <p:txBody>
          <a:bodyPr>
            <a:spAutoFit/>
          </a:bodyPr>
          <a:lstStyle/>
          <a:p>
            <a:pPr algn="ctr">
              <a:spcBef>
                <a:spcPct val="50000"/>
              </a:spcBef>
            </a:pPr>
            <a:r>
              <a:rPr lang="es-ES" sz="2000" b="1" dirty="0" err="1" smtClean="0">
                <a:solidFill>
                  <a:srgbClr val="003366"/>
                </a:solidFill>
              </a:rPr>
              <a:t>Msc.</a:t>
            </a:r>
            <a:r>
              <a:rPr lang="es-ES" sz="2000" b="1" dirty="0" smtClean="0">
                <a:solidFill>
                  <a:srgbClr val="003366"/>
                </a:solidFill>
              </a:rPr>
              <a:t> </a:t>
            </a:r>
            <a:r>
              <a:rPr lang="es-ES" sz="2000" b="1" dirty="0">
                <a:solidFill>
                  <a:srgbClr val="003366"/>
                </a:solidFill>
              </a:rPr>
              <a:t>Rogelio Calli</a:t>
            </a:r>
          </a:p>
        </p:txBody>
      </p:sp>
      <p:sp>
        <p:nvSpPr>
          <p:cNvPr id="10" name="9 CuadroTexto"/>
          <p:cNvSpPr txBox="1"/>
          <p:nvPr/>
        </p:nvSpPr>
        <p:spPr>
          <a:xfrm>
            <a:off x="1187624" y="1124744"/>
            <a:ext cx="6984776" cy="175432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lgn="ctr">
              <a:defRPr/>
            </a:pPr>
            <a:r>
              <a:rPr lang="es-ES_tradnl" sz="5400" b="1" dirty="0">
                <a:latin typeface="Arial" pitchFamily="34" charset="0"/>
              </a:rPr>
              <a:t>Vigilancia Epidemiológica </a:t>
            </a:r>
            <a:endParaRPr lang="es-MX" sz="5400" b="1" dirty="0">
              <a:latin typeface="Arial" pitchFamily="34" charset="0"/>
            </a:endParaRPr>
          </a:p>
        </p:txBody>
      </p:sp>
      <p:sp>
        <p:nvSpPr>
          <p:cNvPr id="11" name="Text Box 10"/>
          <p:cNvSpPr txBox="1">
            <a:spLocks noChangeArrowheads="1"/>
          </p:cNvSpPr>
          <p:nvPr/>
        </p:nvSpPr>
        <p:spPr bwMode="auto">
          <a:xfrm>
            <a:off x="1196479" y="4661555"/>
            <a:ext cx="6687889" cy="523220"/>
          </a:xfrm>
          <a:prstGeom prst="rect">
            <a:avLst/>
          </a:prstGeom>
          <a:noFill/>
          <a:ln w="9525">
            <a:noFill/>
            <a:miter lim="800000"/>
            <a:headEnd/>
            <a:tailEnd/>
          </a:ln>
          <a:effectLst>
            <a:outerShdw blurRad="50800" dist="38100" dir="8100000" algn="tr" rotWithShape="0">
              <a:prstClr val="black">
                <a:alpha val="40000"/>
              </a:prstClr>
            </a:outerShdw>
          </a:effectLst>
        </p:spPr>
        <p:txBody>
          <a:bodyPr wrap="square">
            <a:spAutoFit/>
          </a:bodyPr>
          <a:lstStyle/>
          <a:p>
            <a:pPr algn="ctr">
              <a:spcBef>
                <a:spcPct val="50000"/>
              </a:spcBef>
              <a:defRPr/>
            </a:pPr>
            <a:r>
              <a:rPr lang="es-ES" sz="2800" b="1" dirty="0" smtClean="0">
                <a:solidFill>
                  <a:srgbClr val="003366"/>
                </a:solidFill>
                <a:latin typeface="Arial" pitchFamily="34" charset="0"/>
              </a:rPr>
              <a:t>Especialización en </a:t>
            </a:r>
            <a:r>
              <a:rPr lang="es-ES" sz="2800" b="1" dirty="0" err="1" smtClean="0">
                <a:solidFill>
                  <a:srgbClr val="003366"/>
                </a:solidFill>
                <a:latin typeface="Arial" pitchFamily="34" charset="0"/>
              </a:rPr>
              <a:t>Infectología</a:t>
            </a:r>
            <a:endParaRPr lang="es-ES" sz="2800" b="1" dirty="0">
              <a:solidFill>
                <a:srgbClr val="003366"/>
              </a:solidFill>
              <a:latin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23"/>
          <p:cNvGrpSpPr>
            <a:grpSpLocks/>
          </p:cNvGrpSpPr>
          <p:nvPr/>
        </p:nvGrpSpPr>
        <p:grpSpPr bwMode="auto">
          <a:xfrm>
            <a:off x="47625" y="1111250"/>
            <a:ext cx="1787525" cy="1957388"/>
            <a:chOff x="30" y="700"/>
            <a:chExt cx="1444" cy="1732"/>
          </a:xfrm>
        </p:grpSpPr>
        <p:pic>
          <p:nvPicPr>
            <p:cNvPr id="3085" name="Picture 4"/>
            <p:cNvPicPr>
              <a:picLocks noChangeAspect="1" noChangeArrowheads="1"/>
            </p:cNvPicPr>
            <p:nvPr/>
          </p:nvPicPr>
          <p:blipFill>
            <a:blip r:embed="rId2" cstate="print"/>
            <a:srcRect/>
            <a:stretch>
              <a:fillRect/>
            </a:stretch>
          </p:blipFill>
          <p:spPr bwMode="auto">
            <a:xfrm>
              <a:off x="492" y="700"/>
              <a:ext cx="982" cy="1254"/>
            </a:xfrm>
            <a:prstGeom prst="rect">
              <a:avLst/>
            </a:prstGeom>
            <a:noFill/>
            <a:ln w="9525">
              <a:noFill/>
              <a:miter lim="800000"/>
              <a:headEnd/>
              <a:tailEnd/>
            </a:ln>
          </p:spPr>
        </p:pic>
        <p:grpSp>
          <p:nvGrpSpPr>
            <p:cNvPr id="3086" name="Group 5"/>
            <p:cNvGrpSpPr>
              <a:grpSpLocks/>
            </p:cNvGrpSpPr>
            <p:nvPr/>
          </p:nvGrpSpPr>
          <p:grpSpPr bwMode="auto">
            <a:xfrm>
              <a:off x="30" y="956"/>
              <a:ext cx="765" cy="1476"/>
              <a:chOff x="1882" y="2659"/>
              <a:chExt cx="765" cy="1476"/>
            </a:xfrm>
          </p:grpSpPr>
          <p:sp>
            <p:nvSpPr>
              <p:cNvPr id="3087" name="Freeform 6"/>
              <p:cNvSpPr>
                <a:spLocks/>
              </p:cNvSpPr>
              <p:nvPr/>
            </p:nvSpPr>
            <p:spPr bwMode="auto">
              <a:xfrm>
                <a:off x="2060" y="3084"/>
                <a:ext cx="163" cy="162"/>
              </a:xfrm>
              <a:custGeom>
                <a:avLst/>
                <a:gdLst>
                  <a:gd name="T0" fmla="*/ 163 w 163"/>
                  <a:gd name="T1" fmla="*/ 0 h 162"/>
                  <a:gd name="T2" fmla="*/ 145 w 163"/>
                  <a:gd name="T3" fmla="*/ 44 h 162"/>
                  <a:gd name="T4" fmla="*/ 52 w 163"/>
                  <a:gd name="T5" fmla="*/ 158 h 162"/>
                  <a:gd name="T6" fmla="*/ 22 w 163"/>
                  <a:gd name="T7" fmla="*/ 162 h 162"/>
                  <a:gd name="T8" fmla="*/ 0 w 163"/>
                  <a:gd name="T9" fmla="*/ 74 h 162"/>
                  <a:gd name="T10" fmla="*/ 0 w 163"/>
                  <a:gd name="T11" fmla="*/ 22 h 162"/>
                  <a:gd name="T12" fmla="*/ 2 w 163"/>
                  <a:gd name="T13" fmla="*/ 12 h 162"/>
                  <a:gd name="T14" fmla="*/ 163 w 163"/>
                  <a:gd name="T15" fmla="*/ 0 h 162"/>
                  <a:gd name="T16" fmla="*/ 0 60000 65536"/>
                  <a:gd name="T17" fmla="*/ 0 60000 65536"/>
                  <a:gd name="T18" fmla="*/ 0 60000 65536"/>
                  <a:gd name="T19" fmla="*/ 0 60000 65536"/>
                  <a:gd name="T20" fmla="*/ 0 60000 65536"/>
                  <a:gd name="T21" fmla="*/ 0 60000 65536"/>
                  <a:gd name="T22" fmla="*/ 0 60000 65536"/>
                  <a:gd name="T23" fmla="*/ 0 60000 65536"/>
                  <a:gd name="T24" fmla="*/ 0 w 163"/>
                  <a:gd name="T25" fmla="*/ 0 h 162"/>
                  <a:gd name="T26" fmla="*/ 163 w 163"/>
                  <a:gd name="T27" fmla="*/ 162 h 1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 h="162">
                    <a:moveTo>
                      <a:pt x="163" y="0"/>
                    </a:moveTo>
                    <a:lnTo>
                      <a:pt x="145" y="44"/>
                    </a:lnTo>
                    <a:lnTo>
                      <a:pt x="52" y="158"/>
                    </a:lnTo>
                    <a:lnTo>
                      <a:pt x="22" y="162"/>
                    </a:lnTo>
                    <a:lnTo>
                      <a:pt x="0" y="74"/>
                    </a:lnTo>
                    <a:lnTo>
                      <a:pt x="0" y="22"/>
                    </a:lnTo>
                    <a:lnTo>
                      <a:pt x="2" y="12"/>
                    </a:lnTo>
                    <a:lnTo>
                      <a:pt x="163" y="0"/>
                    </a:lnTo>
                    <a:close/>
                  </a:path>
                </a:pathLst>
              </a:custGeom>
              <a:solidFill>
                <a:srgbClr val="CFFFFF"/>
              </a:solidFill>
              <a:ln w="9525">
                <a:noFill/>
                <a:round/>
                <a:headEnd/>
                <a:tailEnd/>
              </a:ln>
            </p:spPr>
            <p:txBody>
              <a:bodyPr/>
              <a:lstStyle/>
              <a:p>
                <a:endParaRPr lang="es-AR"/>
              </a:p>
            </p:txBody>
          </p:sp>
          <p:sp>
            <p:nvSpPr>
              <p:cNvPr id="3088" name="Freeform 7"/>
              <p:cNvSpPr>
                <a:spLocks/>
              </p:cNvSpPr>
              <p:nvPr/>
            </p:nvSpPr>
            <p:spPr bwMode="auto">
              <a:xfrm>
                <a:off x="2060" y="3084"/>
                <a:ext cx="163" cy="162"/>
              </a:xfrm>
              <a:custGeom>
                <a:avLst/>
                <a:gdLst>
                  <a:gd name="T0" fmla="*/ 163 w 163"/>
                  <a:gd name="T1" fmla="*/ 0 h 162"/>
                  <a:gd name="T2" fmla="*/ 145 w 163"/>
                  <a:gd name="T3" fmla="*/ 44 h 162"/>
                  <a:gd name="T4" fmla="*/ 52 w 163"/>
                  <a:gd name="T5" fmla="*/ 158 h 162"/>
                  <a:gd name="T6" fmla="*/ 22 w 163"/>
                  <a:gd name="T7" fmla="*/ 162 h 162"/>
                  <a:gd name="T8" fmla="*/ 0 w 163"/>
                  <a:gd name="T9" fmla="*/ 74 h 162"/>
                  <a:gd name="T10" fmla="*/ 0 w 163"/>
                  <a:gd name="T11" fmla="*/ 22 h 162"/>
                  <a:gd name="T12" fmla="*/ 2 w 163"/>
                  <a:gd name="T13" fmla="*/ 12 h 162"/>
                  <a:gd name="T14" fmla="*/ 163 w 163"/>
                  <a:gd name="T15" fmla="*/ 0 h 162"/>
                  <a:gd name="T16" fmla="*/ 0 60000 65536"/>
                  <a:gd name="T17" fmla="*/ 0 60000 65536"/>
                  <a:gd name="T18" fmla="*/ 0 60000 65536"/>
                  <a:gd name="T19" fmla="*/ 0 60000 65536"/>
                  <a:gd name="T20" fmla="*/ 0 60000 65536"/>
                  <a:gd name="T21" fmla="*/ 0 60000 65536"/>
                  <a:gd name="T22" fmla="*/ 0 60000 65536"/>
                  <a:gd name="T23" fmla="*/ 0 60000 65536"/>
                  <a:gd name="T24" fmla="*/ 0 w 163"/>
                  <a:gd name="T25" fmla="*/ 0 h 162"/>
                  <a:gd name="T26" fmla="*/ 163 w 163"/>
                  <a:gd name="T27" fmla="*/ 162 h 1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 h="162">
                    <a:moveTo>
                      <a:pt x="163" y="0"/>
                    </a:moveTo>
                    <a:lnTo>
                      <a:pt x="145" y="44"/>
                    </a:lnTo>
                    <a:lnTo>
                      <a:pt x="52" y="158"/>
                    </a:lnTo>
                    <a:lnTo>
                      <a:pt x="22" y="162"/>
                    </a:lnTo>
                    <a:lnTo>
                      <a:pt x="0" y="74"/>
                    </a:lnTo>
                    <a:lnTo>
                      <a:pt x="0" y="22"/>
                    </a:lnTo>
                    <a:lnTo>
                      <a:pt x="2" y="12"/>
                    </a:lnTo>
                    <a:lnTo>
                      <a:pt x="163" y="0"/>
                    </a:lnTo>
                  </a:path>
                </a:pathLst>
              </a:custGeom>
              <a:noFill/>
              <a:ln w="0">
                <a:solidFill>
                  <a:srgbClr val="000000"/>
                </a:solidFill>
                <a:prstDash val="solid"/>
                <a:round/>
                <a:headEnd/>
                <a:tailEnd/>
              </a:ln>
            </p:spPr>
            <p:txBody>
              <a:bodyPr/>
              <a:lstStyle/>
              <a:p>
                <a:endParaRPr lang="es-AR"/>
              </a:p>
            </p:txBody>
          </p:sp>
          <p:sp>
            <p:nvSpPr>
              <p:cNvPr id="3089" name="Freeform 8"/>
              <p:cNvSpPr>
                <a:spLocks/>
              </p:cNvSpPr>
              <p:nvPr/>
            </p:nvSpPr>
            <p:spPr bwMode="auto">
              <a:xfrm>
                <a:off x="2114" y="3167"/>
                <a:ext cx="35" cy="57"/>
              </a:xfrm>
              <a:custGeom>
                <a:avLst/>
                <a:gdLst>
                  <a:gd name="T0" fmla="*/ 0 w 35"/>
                  <a:gd name="T1" fmla="*/ 0 h 57"/>
                  <a:gd name="T2" fmla="*/ 0 w 35"/>
                  <a:gd name="T3" fmla="*/ 13 h 57"/>
                  <a:gd name="T4" fmla="*/ 2 w 35"/>
                  <a:gd name="T5" fmla="*/ 28 h 57"/>
                  <a:gd name="T6" fmla="*/ 5 w 35"/>
                  <a:gd name="T7" fmla="*/ 40 h 57"/>
                  <a:gd name="T8" fmla="*/ 12 w 35"/>
                  <a:gd name="T9" fmla="*/ 57 h 57"/>
                  <a:gd name="T10" fmla="*/ 30 w 35"/>
                  <a:gd name="T11" fmla="*/ 40 h 57"/>
                  <a:gd name="T12" fmla="*/ 35 w 35"/>
                  <a:gd name="T13" fmla="*/ 33 h 57"/>
                  <a:gd name="T14" fmla="*/ 32 w 35"/>
                  <a:gd name="T15" fmla="*/ 28 h 57"/>
                  <a:gd name="T16" fmla="*/ 27 w 35"/>
                  <a:gd name="T17" fmla="*/ 20 h 57"/>
                  <a:gd name="T18" fmla="*/ 22 w 35"/>
                  <a:gd name="T19" fmla="*/ 13 h 57"/>
                  <a:gd name="T20" fmla="*/ 15 w 35"/>
                  <a:gd name="T21" fmla="*/ 5 h 57"/>
                  <a:gd name="T22" fmla="*/ 0 w 35"/>
                  <a:gd name="T23" fmla="*/ 0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57"/>
                  <a:gd name="T38" fmla="*/ 35 w 35"/>
                  <a:gd name="T39" fmla="*/ 57 h 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57">
                    <a:moveTo>
                      <a:pt x="0" y="0"/>
                    </a:moveTo>
                    <a:lnTo>
                      <a:pt x="0" y="13"/>
                    </a:lnTo>
                    <a:lnTo>
                      <a:pt x="2" y="28"/>
                    </a:lnTo>
                    <a:lnTo>
                      <a:pt x="5" y="40"/>
                    </a:lnTo>
                    <a:lnTo>
                      <a:pt x="12" y="57"/>
                    </a:lnTo>
                    <a:lnTo>
                      <a:pt x="30" y="40"/>
                    </a:lnTo>
                    <a:lnTo>
                      <a:pt x="35" y="33"/>
                    </a:lnTo>
                    <a:lnTo>
                      <a:pt x="32" y="28"/>
                    </a:lnTo>
                    <a:lnTo>
                      <a:pt x="27" y="20"/>
                    </a:lnTo>
                    <a:lnTo>
                      <a:pt x="22" y="13"/>
                    </a:lnTo>
                    <a:lnTo>
                      <a:pt x="15" y="5"/>
                    </a:lnTo>
                    <a:lnTo>
                      <a:pt x="0" y="0"/>
                    </a:lnTo>
                    <a:close/>
                  </a:path>
                </a:pathLst>
              </a:custGeom>
              <a:solidFill>
                <a:srgbClr val="6170C2"/>
              </a:solidFill>
              <a:ln w="9525">
                <a:noFill/>
                <a:round/>
                <a:headEnd/>
                <a:tailEnd/>
              </a:ln>
            </p:spPr>
            <p:txBody>
              <a:bodyPr/>
              <a:lstStyle/>
              <a:p>
                <a:endParaRPr lang="es-AR"/>
              </a:p>
            </p:txBody>
          </p:sp>
          <p:sp>
            <p:nvSpPr>
              <p:cNvPr id="3090" name="Freeform 9"/>
              <p:cNvSpPr>
                <a:spLocks/>
              </p:cNvSpPr>
              <p:nvPr/>
            </p:nvSpPr>
            <p:spPr bwMode="auto">
              <a:xfrm>
                <a:off x="2114" y="3167"/>
                <a:ext cx="35" cy="57"/>
              </a:xfrm>
              <a:custGeom>
                <a:avLst/>
                <a:gdLst>
                  <a:gd name="T0" fmla="*/ 0 w 35"/>
                  <a:gd name="T1" fmla="*/ 0 h 57"/>
                  <a:gd name="T2" fmla="*/ 0 w 35"/>
                  <a:gd name="T3" fmla="*/ 13 h 57"/>
                  <a:gd name="T4" fmla="*/ 2 w 35"/>
                  <a:gd name="T5" fmla="*/ 28 h 57"/>
                  <a:gd name="T6" fmla="*/ 5 w 35"/>
                  <a:gd name="T7" fmla="*/ 40 h 57"/>
                  <a:gd name="T8" fmla="*/ 12 w 35"/>
                  <a:gd name="T9" fmla="*/ 57 h 57"/>
                  <a:gd name="T10" fmla="*/ 30 w 35"/>
                  <a:gd name="T11" fmla="*/ 40 h 57"/>
                  <a:gd name="T12" fmla="*/ 35 w 35"/>
                  <a:gd name="T13" fmla="*/ 33 h 57"/>
                  <a:gd name="T14" fmla="*/ 32 w 35"/>
                  <a:gd name="T15" fmla="*/ 28 h 57"/>
                  <a:gd name="T16" fmla="*/ 27 w 35"/>
                  <a:gd name="T17" fmla="*/ 20 h 57"/>
                  <a:gd name="T18" fmla="*/ 22 w 35"/>
                  <a:gd name="T19" fmla="*/ 13 h 57"/>
                  <a:gd name="T20" fmla="*/ 15 w 35"/>
                  <a:gd name="T21" fmla="*/ 5 h 57"/>
                  <a:gd name="T22" fmla="*/ 0 w 35"/>
                  <a:gd name="T23" fmla="*/ 0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57"/>
                  <a:gd name="T38" fmla="*/ 35 w 35"/>
                  <a:gd name="T39" fmla="*/ 57 h 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57">
                    <a:moveTo>
                      <a:pt x="0" y="0"/>
                    </a:moveTo>
                    <a:lnTo>
                      <a:pt x="0" y="13"/>
                    </a:lnTo>
                    <a:lnTo>
                      <a:pt x="2" y="28"/>
                    </a:lnTo>
                    <a:lnTo>
                      <a:pt x="5" y="40"/>
                    </a:lnTo>
                    <a:lnTo>
                      <a:pt x="12" y="57"/>
                    </a:lnTo>
                    <a:lnTo>
                      <a:pt x="30" y="40"/>
                    </a:lnTo>
                    <a:lnTo>
                      <a:pt x="35" y="33"/>
                    </a:lnTo>
                    <a:lnTo>
                      <a:pt x="32" y="28"/>
                    </a:lnTo>
                    <a:lnTo>
                      <a:pt x="27" y="20"/>
                    </a:lnTo>
                    <a:lnTo>
                      <a:pt x="22" y="13"/>
                    </a:lnTo>
                    <a:lnTo>
                      <a:pt x="15" y="5"/>
                    </a:lnTo>
                    <a:lnTo>
                      <a:pt x="0" y="0"/>
                    </a:lnTo>
                  </a:path>
                </a:pathLst>
              </a:custGeom>
              <a:noFill/>
              <a:ln w="0">
                <a:solidFill>
                  <a:srgbClr val="000000"/>
                </a:solidFill>
                <a:prstDash val="solid"/>
                <a:round/>
                <a:headEnd/>
                <a:tailEnd/>
              </a:ln>
            </p:spPr>
            <p:txBody>
              <a:bodyPr/>
              <a:lstStyle/>
              <a:p>
                <a:endParaRPr lang="es-AR"/>
              </a:p>
            </p:txBody>
          </p:sp>
          <p:sp>
            <p:nvSpPr>
              <p:cNvPr id="3091" name="Freeform 10"/>
              <p:cNvSpPr>
                <a:spLocks/>
              </p:cNvSpPr>
              <p:nvPr/>
            </p:nvSpPr>
            <p:spPr bwMode="auto">
              <a:xfrm>
                <a:off x="2104" y="3133"/>
                <a:ext cx="37" cy="49"/>
              </a:xfrm>
              <a:custGeom>
                <a:avLst/>
                <a:gdLst>
                  <a:gd name="T0" fmla="*/ 22 w 37"/>
                  <a:gd name="T1" fmla="*/ 0 h 49"/>
                  <a:gd name="T2" fmla="*/ 0 w 37"/>
                  <a:gd name="T3" fmla="*/ 27 h 49"/>
                  <a:gd name="T4" fmla="*/ 3 w 37"/>
                  <a:gd name="T5" fmla="*/ 37 h 49"/>
                  <a:gd name="T6" fmla="*/ 8 w 37"/>
                  <a:gd name="T7" fmla="*/ 49 h 49"/>
                  <a:gd name="T8" fmla="*/ 17 w 37"/>
                  <a:gd name="T9" fmla="*/ 44 h 49"/>
                  <a:gd name="T10" fmla="*/ 25 w 37"/>
                  <a:gd name="T11" fmla="*/ 44 h 49"/>
                  <a:gd name="T12" fmla="*/ 35 w 37"/>
                  <a:gd name="T13" fmla="*/ 47 h 49"/>
                  <a:gd name="T14" fmla="*/ 35 w 37"/>
                  <a:gd name="T15" fmla="*/ 44 h 49"/>
                  <a:gd name="T16" fmla="*/ 37 w 37"/>
                  <a:gd name="T17" fmla="*/ 37 h 49"/>
                  <a:gd name="T18" fmla="*/ 37 w 37"/>
                  <a:gd name="T19" fmla="*/ 32 h 49"/>
                  <a:gd name="T20" fmla="*/ 37 w 37"/>
                  <a:gd name="T21" fmla="*/ 22 h 49"/>
                  <a:gd name="T22" fmla="*/ 30 w 37"/>
                  <a:gd name="T23" fmla="*/ 7 h 49"/>
                  <a:gd name="T24" fmla="*/ 22 w 37"/>
                  <a:gd name="T25" fmla="*/ 0 h 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49"/>
                  <a:gd name="T41" fmla="*/ 37 w 37"/>
                  <a:gd name="T42" fmla="*/ 49 h 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49">
                    <a:moveTo>
                      <a:pt x="22" y="0"/>
                    </a:moveTo>
                    <a:lnTo>
                      <a:pt x="0" y="27"/>
                    </a:lnTo>
                    <a:lnTo>
                      <a:pt x="3" y="37"/>
                    </a:lnTo>
                    <a:lnTo>
                      <a:pt x="8" y="49"/>
                    </a:lnTo>
                    <a:lnTo>
                      <a:pt x="17" y="44"/>
                    </a:lnTo>
                    <a:lnTo>
                      <a:pt x="25" y="44"/>
                    </a:lnTo>
                    <a:lnTo>
                      <a:pt x="35" y="47"/>
                    </a:lnTo>
                    <a:lnTo>
                      <a:pt x="35" y="44"/>
                    </a:lnTo>
                    <a:lnTo>
                      <a:pt x="37" y="37"/>
                    </a:lnTo>
                    <a:lnTo>
                      <a:pt x="37" y="32"/>
                    </a:lnTo>
                    <a:lnTo>
                      <a:pt x="37" y="22"/>
                    </a:lnTo>
                    <a:lnTo>
                      <a:pt x="30" y="7"/>
                    </a:lnTo>
                    <a:lnTo>
                      <a:pt x="22" y="0"/>
                    </a:lnTo>
                    <a:close/>
                  </a:path>
                </a:pathLst>
              </a:custGeom>
              <a:solidFill>
                <a:srgbClr val="6170C2"/>
              </a:solidFill>
              <a:ln w="9525">
                <a:noFill/>
                <a:round/>
                <a:headEnd/>
                <a:tailEnd/>
              </a:ln>
            </p:spPr>
            <p:txBody>
              <a:bodyPr/>
              <a:lstStyle/>
              <a:p>
                <a:endParaRPr lang="es-AR"/>
              </a:p>
            </p:txBody>
          </p:sp>
          <p:sp>
            <p:nvSpPr>
              <p:cNvPr id="3092" name="Freeform 11"/>
              <p:cNvSpPr>
                <a:spLocks/>
              </p:cNvSpPr>
              <p:nvPr/>
            </p:nvSpPr>
            <p:spPr bwMode="auto">
              <a:xfrm>
                <a:off x="2104" y="3133"/>
                <a:ext cx="37" cy="49"/>
              </a:xfrm>
              <a:custGeom>
                <a:avLst/>
                <a:gdLst>
                  <a:gd name="T0" fmla="*/ 22 w 37"/>
                  <a:gd name="T1" fmla="*/ 0 h 49"/>
                  <a:gd name="T2" fmla="*/ 0 w 37"/>
                  <a:gd name="T3" fmla="*/ 27 h 49"/>
                  <a:gd name="T4" fmla="*/ 3 w 37"/>
                  <a:gd name="T5" fmla="*/ 37 h 49"/>
                  <a:gd name="T6" fmla="*/ 8 w 37"/>
                  <a:gd name="T7" fmla="*/ 49 h 49"/>
                  <a:gd name="T8" fmla="*/ 17 w 37"/>
                  <a:gd name="T9" fmla="*/ 44 h 49"/>
                  <a:gd name="T10" fmla="*/ 25 w 37"/>
                  <a:gd name="T11" fmla="*/ 44 h 49"/>
                  <a:gd name="T12" fmla="*/ 35 w 37"/>
                  <a:gd name="T13" fmla="*/ 47 h 49"/>
                  <a:gd name="T14" fmla="*/ 35 w 37"/>
                  <a:gd name="T15" fmla="*/ 44 h 49"/>
                  <a:gd name="T16" fmla="*/ 37 w 37"/>
                  <a:gd name="T17" fmla="*/ 37 h 49"/>
                  <a:gd name="T18" fmla="*/ 37 w 37"/>
                  <a:gd name="T19" fmla="*/ 32 h 49"/>
                  <a:gd name="T20" fmla="*/ 37 w 37"/>
                  <a:gd name="T21" fmla="*/ 22 h 49"/>
                  <a:gd name="T22" fmla="*/ 30 w 37"/>
                  <a:gd name="T23" fmla="*/ 7 h 49"/>
                  <a:gd name="T24" fmla="*/ 22 w 37"/>
                  <a:gd name="T25" fmla="*/ 0 h 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49"/>
                  <a:gd name="T41" fmla="*/ 37 w 37"/>
                  <a:gd name="T42" fmla="*/ 49 h 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49">
                    <a:moveTo>
                      <a:pt x="22" y="0"/>
                    </a:moveTo>
                    <a:lnTo>
                      <a:pt x="0" y="27"/>
                    </a:lnTo>
                    <a:lnTo>
                      <a:pt x="3" y="37"/>
                    </a:lnTo>
                    <a:lnTo>
                      <a:pt x="8" y="49"/>
                    </a:lnTo>
                    <a:lnTo>
                      <a:pt x="17" y="44"/>
                    </a:lnTo>
                    <a:lnTo>
                      <a:pt x="25" y="44"/>
                    </a:lnTo>
                    <a:lnTo>
                      <a:pt x="35" y="47"/>
                    </a:lnTo>
                    <a:lnTo>
                      <a:pt x="35" y="44"/>
                    </a:lnTo>
                    <a:lnTo>
                      <a:pt x="37" y="37"/>
                    </a:lnTo>
                    <a:lnTo>
                      <a:pt x="37" y="32"/>
                    </a:lnTo>
                    <a:lnTo>
                      <a:pt x="37" y="22"/>
                    </a:lnTo>
                    <a:lnTo>
                      <a:pt x="30" y="7"/>
                    </a:lnTo>
                    <a:lnTo>
                      <a:pt x="22" y="0"/>
                    </a:lnTo>
                  </a:path>
                </a:pathLst>
              </a:custGeom>
              <a:noFill/>
              <a:ln w="0">
                <a:solidFill>
                  <a:srgbClr val="000000"/>
                </a:solidFill>
                <a:prstDash val="solid"/>
                <a:round/>
                <a:headEnd/>
                <a:tailEnd/>
              </a:ln>
            </p:spPr>
            <p:txBody>
              <a:bodyPr/>
              <a:lstStyle/>
              <a:p>
                <a:endParaRPr lang="es-AR"/>
              </a:p>
            </p:txBody>
          </p:sp>
          <p:sp>
            <p:nvSpPr>
              <p:cNvPr id="3093" name="Freeform 12"/>
              <p:cNvSpPr>
                <a:spLocks/>
              </p:cNvSpPr>
              <p:nvPr/>
            </p:nvSpPr>
            <p:spPr bwMode="auto">
              <a:xfrm>
                <a:off x="2089" y="3133"/>
                <a:ext cx="64" cy="44"/>
              </a:xfrm>
              <a:custGeom>
                <a:avLst/>
                <a:gdLst>
                  <a:gd name="T0" fmla="*/ 0 w 64"/>
                  <a:gd name="T1" fmla="*/ 44 h 44"/>
                  <a:gd name="T2" fmla="*/ 37 w 64"/>
                  <a:gd name="T3" fmla="*/ 0 h 44"/>
                  <a:gd name="T4" fmla="*/ 64 w 64"/>
                  <a:gd name="T5" fmla="*/ 39 h 44"/>
                  <a:gd name="T6" fmla="*/ 0 60000 65536"/>
                  <a:gd name="T7" fmla="*/ 0 60000 65536"/>
                  <a:gd name="T8" fmla="*/ 0 60000 65536"/>
                  <a:gd name="T9" fmla="*/ 0 w 64"/>
                  <a:gd name="T10" fmla="*/ 0 h 44"/>
                  <a:gd name="T11" fmla="*/ 64 w 64"/>
                  <a:gd name="T12" fmla="*/ 44 h 44"/>
                </a:gdLst>
                <a:ahLst/>
                <a:cxnLst>
                  <a:cxn ang="T6">
                    <a:pos x="T0" y="T1"/>
                  </a:cxn>
                  <a:cxn ang="T7">
                    <a:pos x="T2" y="T3"/>
                  </a:cxn>
                  <a:cxn ang="T8">
                    <a:pos x="T4" y="T5"/>
                  </a:cxn>
                </a:cxnLst>
                <a:rect l="T9" t="T10" r="T11" b="T12"/>
                <a:pathLst>
                  <a:path w="64" h="44">
                    <a:moveTo>
                      <a:pt x="0" y="44"/>
                    </a:moveTo>
                    <a:lnTo>
                      <a:pt x="37" y="0"/>
                    </a:lnTo>
                    <a:lnTo>
                      <a:pt x="64" y="39"/>
                    </a:lnTo>
                  </a:path>
                </a:pathLst>
              </a:custGeom>
              <a:noFill/>
              <a:ln w="0">
                <a:solidFill>
                  <a:srgbClr val="000000"/>
                </a:solidFill>
                <a:prstDash val="solid"/>
                <a:round/>
                <a:headEnd/>
                <a:tailEnd/>
              </a:ln>
            </p:spPr>
            <p:txBody>
              <a:bodyPr/>
              <a:lstStyle/>
              <a:p>
                <a:endParaRPr lang="es-AR"/>
              </a:p>
            </p:txBody>
          </p:sp>
          <p:sp>
            <p:nvSpPr>
              <p:cNvPr id="3094" name="Freeform 13"/>
              <p:cNvSpPr>
                <a:spLocks/>
              </p:cNvSpPr>
              <p:nvPr/>
            </p:nvSpPr>
            <p:spPr bwMode="auto">
              <a:xfrm>
                <a:off x="1934" y="4017"/>
                <a:ext cx="289" cy="83"/>
              </a:xfrm>
              <a:custGeom>
                <a:avLst/>
                <a:gdLst>
                  <a:gd name="T0" fmla="*/ 210 w 289"/>
                  <a:gd name="T1" fmla="*/ 12 h 83"/>
                  <a:gd name="T2" fmla="*/ 200 w 289"/>
                  <a:gd name="T3" fmla="*/ 12 h 83"/>
                  <a:gd name="T4" fmla="*/ 192 w 289"/>
                  <a:gd name="T5" fmla="*/ 12 h 83"/>
                  <a:gd name="T6" fmla="*/ 178 w 289"/>
                  <a:gd name="T7" fmla="*/ 14 h 83"/>
                  <a:gd name="T8" fmla="*/ 165 w 289"/>
                  <a:gd name="T9" fmla="*/ 17 h 83"/>
                  <a:gd name="T10" fmla="*/ 148 w 289"/>
                  <a:gd name="T11" fmla="*/ 22 h 83"/>
                  <a:gd name="T12" fmla="*/ 143 w 289"/>
                  <a:gd name="T13" fmla="*/ 24 h 83"/>
                  <a:gd name="T14" fmla="*/ 138 w 289"/>
                  <a:gd name="T15" fmla="*/ 19 h 83"/>
                  <a:gd name="T16" fmla="*/ 126 w 289"/>
                  <a:gd name="T17" fmla="*/ 12 h 83"/>
                  <a:gd name="T18" fmla="*/ 106 w 289"/>
                  <a:gd name="T19" fmla="*/ 2 h 83"/>
                  <a:gd name="T20" fmla="*/ 84 w 289"/>
                  <a:gd name="T21" fmla="*/ 0 h 83"/>
                  <a:gd name="T22" fmla="*/ 76 w 289"/>
                  <a:gd name="T23" fmla="*/ 0 h 83"/>
                  <a:gd name="T24" fmla="*/ 62 w 289"/>
                  <a:gd name="T25" fmla="*/ 2 h 83"/>
                  <a:gd name="T26" fmla="*/ 54 w 289"/>
                  <a:gd name="T27" fmla="*/ 7 h 83"/>
                  <a:gd name="T28" fmla="*/ 34 w 289"/>
                  <a:gd name="T29" fmla="*/ 9 h 83"/>
                  <a:gd name="T30" fmla="*/ 25 w 289"/>
                  <a:gd name="T31" fmla="*/ 14 h 83"/>
                  <a:gd name="T32" fmla="*/ 17 w 289"/>
                  <a:gd name="T33" fmla="*/ 19 h 83"/>
                  <a:gd name="T34" fmla="*/ 12 w 289"/>
                  <a:gd name="T35" fmla="*/ 24 h 83"/>
                  <a:gd name="T36" fmla="*/ 5 w 289"/>
                  <a:gd name="T37" fmla="*/ 29 h 83"/>
                  <a:gd name="T38" fmla="*/ 0 w 289"/>
                  <a:gd name="T39" fmla="*/ 39 h 83"/>
                  <a:gd name="T40" fmla="*/ 0 w 289"/>
                  <a:gd name="T41" fmla="*/ 46 h 83"/>
                  <a:gd name="T42" fmla="*/ 0 w 289"/>
                  <a:gd name="T43" fmla="*/ 56 h 83"/>
                  <a:gd name="T44" fmla="*/ 7 w 289"/>
                  <a:gd name="T45" fmla="*/ 66 h 83"/>
                  <a:gd name="T46" fmla="*/ 12 w 289"/>
                  <a:gd name="T47" fmla="*/ 69 h 83"/>
                  <a:gd name="T48" fmla="*/ 39 w 289"/>
                  <a:gd name="T49" fmla="*/ 74 h 83"/>
                  <a:gd name="T50" fmla="*/ 66 w 289"/>
                  <a:gd name="T51" fmla="*/ 79 h 83"/>
                  <a:gd name="T52" fmla="*/ 106 w 289"/>
                  <a:gd name="T53" fmla="*/ 83 h 83"/>
                  <a:gd name="T54" fmla="*/ 126 w 289"/>
                  <a:gd name="T55" fmla="*/ 83 h 83"/>
                  <a:gd name="T56" fmla="*/ 160 w 289"/>
                  <a:gd name="T57" fmla="*/ 83 h 83"/>
                  <a:gd name="T58" fmla="*/ 187 w 289"/>
                  <a:gd name="T59" fmla="*/ 79 h 83"/>
                  <a:gd name="T60" fmla="*/ 205 w 289"/>
                  <a:gd name="T61" fmla="*/ 74 h 83"/>
                  <a:gd name="T62" fmla="*/ 222 w 289"/>
                  <a:gd name="T63" fmla="*/ 71 h 83"/>
                  <a:gd name="T64" fmla="*/ 244 w 289"/>
                  <a:gd name="T65" fmla="*/ 69 h 83"/>
                  <a:gd name="T66" fmla="*/ 264 w 289"/>
                  <a:gd name="T67" fmla="*/ 69 h 83"/>
                  <a:gd name="T68" fmla="*/ 286 w 289"/>
                  <a:gd name="T69" fmla="*/ 51 h 83"/>
                  <a:gd name="T70" fmla="*/ 289 w 289"/>
                  <a:gd name="T71" fmla="*/ 29 h 83"/>
                  <a:gd name="T72" fmla="*/ 281 w 289"/>
                  <a:gd name="T73" fmla="*/ 17 h 83"/>
                  <a:gd name="T74" fmla="*/ 249 w 289"/>
                  <a:gd name="T75" fmla="*/ 7 h 83"/>
                  <a:gd name="T76" fmla="*/ 222 w 289"/>
                  <a:gd name="T77" fmla="*/ 12 h 83"/>
                  <a:gd name="T78" fmla="*/ 210 w 289"/>
                  <a:gd name="T79" fmla="*/ 12 h 8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89"/>
                  <a:gd name="T121" fmla="*/ 0 h 83"/>
                  <a:gd name="T122" fmla="*/ 289 w 289"/>
                  <a:gd name="T123" fmla="*/ 83 h 8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89" h="83">
                    <a:moveTo>
                      <a:pt x="210" y="12"/>
                    </a:moveTo>
                    <a:lnTo>
                      <a:pt x="200" y="12"/>
                    </a:lnTo>
                    <a:lnTo>
                      <a:pt x="192" y="12"/>
                    </a:lnTo>
                    <a:lnTo>
                      <a:pt x="178" y="14"/>
                    </a:lnTo>
                    <a:lnTo>
                      <a:pt x="165" y="17"/>
                    </a:lnTo>
                    <a:lnTo>
                      <a:pt x="148" y="22"/>
                    </a:lnTo>
                    <a:lnTo>
                      <a:pt x="143" y="24"/>
                    </a:lnTo>
                    <a:lnTo>
                      <a:pt x="138" y="19"/>
                    </a:lnTo>
                    <a:lnTo>
                      <a:pt x="126" y="12"/>
                    </a:lnTo>
                    <a:lnTo>
                      <a:pt x="106" y="2"/>
                    </a:lnTo>
                    <a:lnTo>
                      <a:pt x="84" y="0"/>
                    </a:lnTo>
                    <a:lnTo>
                      <a:pt x="76" y="0"/>
                    </a:lnTo>
                    <a:lnTo>
                      <a:pt x="62" y="2"/>
                    </a:lnTo>
                    <a:lnTo>
                      <a:pt x="54" y="7"/>
                    </a:lnTo>
                    <a:lnTo>
                      <a:pt x="34" y="9"/>
                    </a:lnTo>
                    <a:lnTo>
                      <a:pt x="25" y="14"/>
                    </a:lnTo>
                    <a:lnTo>
                      <a:pt x="17" y="19"/>
                    </a:lnTo>
                    <a:lnTo>
                      <a:pt x="12" y="24"/>
                    </a:lnTo>
                    <a:lnTo>
                      <a:pt x="5" y="29"/>
                    </a:lnTo>
                    <a:lnTo>
                      <a:pt x="0" y="39"/>
                    </a:lnTo>
                    <a:lnTo>
                      <a:pt x="0" y="46"/>
                    </a:lnTo>
                    <a:lnTo>
                      <a:pt x="0" y="56"/>
                    </a:lnTo>
                    <a:lnTo>
                      <a:pt x="7" y="66"/>
                    </a:lnTo>
                    <a:lnTo>
                      <a:pt x="12" y="69"/>
                    </a:lnTo>
                    <a:lnTo>
                      <a:pt x="39" y="74"/>
                    </a:lnTo>
                    <a:lnTo>
                      <a:pt x="66" y="79"/>
                    </a:lnTo>
                    <a:lnTo>
                      <a:pt x="106" y="83"/>
                    </a:lnTo>
                    <a:lnTo>
                      <a:pt x="126" y="83"/>
                    </a:lnTo>
                    <a:lnTo>
                      <a:pt x="160" y="83"/>
                    </a:lnTo>
                    <a:lnTo>
                      <a:pt x="187" y="79"/>
                    </a:lnTo>
                    <a:lnTo>
                      <a:pt x="205" y="74"/>
                    </a:lnTo>
                    <a:lnTo>
                      <a:pt x="222" y="71"/>
                    </a:lnTo>
                    <a:lnTo>
                      <a:pt x="244" y="69"/>
                    </a:lnTo>
                    <a:lnTo>
                      <a:pt x="264" y="69"/>
                    </a:lnTo>
                    <a:lnTo>
                      <a:pt x="286" y="51"/>
                    </a:lnTo>
                    <a:lnTo>
                      <a:pt x="289" y="29"/>
                    </a:lnTo>
                    <a:lnTo>
                      <a:pt x="281" y="17"/>
                    </a:lnTo>
                    <a:lnTo>
                      <a:pt x="249" y="7"/>
                    </a:lnTo>
                    <a:lnTo>
                      <a:pt x="222" y="12"/>
                    </a:lnTo>
                    <a:lnTo>
                      <a:pt x="210" y="12"/>
                    </a:lnTo>
                    <a:close/>
                  </a:path>
                </a:pathLst>
              </a:custGeom>
              <a:solidFill>
                <a:srgbClr val="855224"/>
              </a:solidFill>
              <a:ln w="9525">
                <a:noFill/>
                <a:round/>
                <a:headEnd/>
                <a:tailEnd/>
              </a:ln>
            </p:spPr>
            <p:txBody>
              <a:bodyPr/>
              <a:lstStyle/>
              <a:p>
                <a:endParaRPr lang="es-AR"/>
              </a:p>
            </p:txBody>
          </p:sp>
          <p:sp>
            <p:nvSpPr>
              <p:cNvPr id="3095" name="Freeform 14"/>
              <p:cNvSpPr>
                <a:spLocks/>
              </p:cNvSpPr>
              <p:nvPr/>
            </p:nvSpPr>
            <p:spPr bwMode="auto">
              <a:xfrm>
                <a:off x="1934" y="4017"/>
                <a:ext cx="289" cy="83"/>
              </a:xfrm>
              <a:custGeom>
                <a:avLst/>
                <a:gdLst>
                  <a:gd name="T0" fmla="*/ 210 w 289"/>
                  <a:gd name="T1" fmla="*/ 12 h 83"/>
                  <a:gd name="T2" fmla="*/ 200 w 289"/>
                  <a:gd name="T3" fmla="*/ 12 h 83"/>
                  <a:gd name="T4" fmla="*/ 192 w 289"/>
                  <a:gd name="T5" fmla="*/ 12 h 83"/>
                  <a:gd name="T6" fmla="*/ 178 w 289"/>
                  <a:gd name="T7" fmla="*/ 14 h 83"/>
                  <a:gd name="T8" fmla="*/ 165 w 289"/>
                  <a:gd name="T9" fmla="*/ 17 h 83"/>
                  <a:gd name="T10" fmla="*/ 148 w 289"/>
                  <a:gd name="T11" fmla="*/ 22 h 83"/>
                  <a:gd name="T12" fmla="*/ 143 w 289"/>
                  <a:gd name="T13" fmla="*/ 24 h 83"/>
                  <a:gd name="T14" fmla="*/ 138 w 289"/>
                  <a:gd name="T15" fmla="*/ 19 h 83"/>
                  <a:gd name="T16" fmla="*/ 126 w 289"/>
                  <a:gd name="T17" fmla="*/ 12 h 83"/>
                  <a:gd name="T18" fmla="*/ 106 w 289"/>
                  <a:gd name="T19" fmla="*/ 2 h 83"/>
                  <a:gd name="T20" fmla="*/ 84 w 289"/>
                  <a:gd name="T21" fmla="*/ 0 h 83"/>
                  <a:gd name="T22" fmla="*/ 76 w 289"/>
                  <a:gd name="T23" fmla="*/ 0 h 83"/>
                  <a:gd name="T24" fmla="*/ 62 w 289"/>
                  <a:gd name="T25" fmla="*/ 2 h 83"/>
                  <a:gd name="T26" fmla="*/ 54 w 289"/>
                  <a:gd name="T27" fmla="*/ 7 h 83"/>
                  <a:gd name="T28" fmla="*/ 34 w 289"/>
                  <a:gd name="T29" fmla="*/ 9 h 83"/>
                  <a:gd name="T30" fmla="*/ 25 w 289"/>
                  <a:gd name="T31" fmla="*/ 14 h 83"/>
                  <a:gd name="T32" fmla="*/ 17 w 289"/>
                  <a:gd name="T33" fmla="*/ 19 h 83"/>
                  <a:gd name="T34" fmla="*/ 12 w 289"/>
                  <a:gd name="T35" fmla="*/ 24 h 83"/>
                  <a:gd name="T36" fmla="*/ 5 w 289"/>
                  <a:gd name="T37" fmla="*/ 29 h 83"/>
                  <a:gd name="T38" fmla="*/ 0 w 289"/>
                  <a:gd name="T39" fmla="*/ 39 h 83"/>
                  <a:gd name="T40" fmla="*/ 0 w 289"/>
                  <a:gd name="T41" fmla="*/ 46 h 83"/>
                  <a:gd name="T42" fmla="*/ 0 w 289"/>
                  <a:gd name="T43" fmla="*/ 56 h 83"/>
                  <a:gd name="T44" fmla="*/ 7 w 289"/>
                  <a:gd name="T45" fmla="*/ 66 h 83"/>
                  <a:gd name="T46" fmla="*/ 12 w 289"/>
                  <a:gd name="T47" fmla="*/ 69 h 83"/>
                  <a:gd name="T48" fmla="*/ 39 w 289"/>
                  <a:gd name="T49" fmla="*/ 74 h 83"/>
                  <a:gd name="T50" fmla="*/ 66 w 289"/>
                  <a:gd name="T51" fmla="*/ 79 h 83"/>
                  <a:gd name="T52" fmla="*/ 106 w 289"/>
                  <a:gd name="T53" fmla="*/ 83 h 83"/>
                  <a:gd name="T54" fmla="*/ 126 w 289"/>
                  <a:gd name="T55" fmla="*/ 83 h 83"/>
                  <a:gd name="T56" fmla="*/ 160 w 289"/>
                  <a:gd name="T57" fmla="*/ 83 h 83"/>
                  <a:gd name="T58" fmla="*/ 187 w 289"/>
                  <a:gd name="T59" fmla="*/ 79 h 83"/>
                  <a:gd name="T60" fmla="*/ 205 w 289"/>
                  <a:gd name="T61" fmla="*/ 74 h 83"/>
                  <a:gd name="T62" fmla="*/ 222 w 289"/>
                  <a:gd name="T63" fmla="*/ 71 h 83"/>
                  <a:gd name="T64" fmla="*/ 244 w 289"/>
                  <a:gd name="T65" fmla="*/ 69 h 83"/>
                  <a:gd name="T66" fmla="*/ 264 w 289"/>
                  <a:gd name="T67" fmla="*/ 69 h 83"/>
                  <a:gd name="T68" fmla="*/ 286 w 289"/>
                  <a:gd name="T69" fmla="*/ 51 h 83"/>
                  <a:gd name="T70" fmla="*/ 289 w 289"/>
                  <a:gd name="T71" fmla="*/ 29 h 83"/>
                  <a:gd name="T72" fmla="*/ 281 w 289"/>
                  <a:gd name="T73" fmla="*/ 17 h 83"/>
                  <a:gd name="T74" fmla="*/ 249 w 289"/>
                  <a:gd name="T75" fmla="*/ 7 h 83"/>
                  <a:gd name="T76" fmla="*/ 222 w 289"/>
                  <a:gd name="T77" fmla="*/ 12 h 83"/>
                  <a:gd name="T78" fmla="*/ 210 w 289"/>
                  <a:gd name="T79" fmla="*/ 12 h 8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89"/>
                  <a:gd name="T121" fmla="*/ 0 h 83"/>
                  <a:gd name="T122" fmla="*/ 289 w 289"/>
                  <a:gd name="T123" fmla="*/ 83 h 8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89" h="83">
                    <a:moveTo>
                      <a:pt x="210" y="12"/>
                    </a:moveTo>
                    <a:lnTo>
                      <a:pt x="200" y="12"/>
                    </a:lnTo>
                    <a:lnTo>
                      <a:pt x="192" y="12"/>
                    </a:lnTo>
                    <a:lnTo>
                      <a:pt x="178" y="14"/>
                    </a:lnTo>
                    <a:lnTo>
                      <a:pt x="165" y="17"/>
                    </a:lnTo>
                    <a:lnTo>
                      <a:pt x="148" y="22"/>
                    </a:lnTo>
                    <a:lnTo>
                      <a:pt x="143" y="24"/>
                    </a:lnTo>
                    <a:lnTo>
                      <a:pt x="138" y="19"/>
                    </a:lnTo>
                    <a:lnTo>
                      <a:pt x="126" y="12"/>
                    </a:lnTo>
                    <a:lnTo>
                      <a:pt x="106" y="2"/>
                    </a:lnTo>
                    <a:lnTo>
                      <a:pt x="84" y="0"/>
                    </a:lnTo>
                    <a:lnTo>
                      <a:pt x="76" y="0"/>
                    </a:lnTo>
                    <a:lnTo>
                      <a:pt x="62" y="2"/>
                    </a:lnTo>
                    <a:lnTo>
                      <a:pt x="54" y="7"/>
                    </a:lnTo>
                    <a:lnTo>
                      <a:pt x="34" y="9"/>
                    </a:lnTo>
                    <a:lnTo>
                      <a:pt x="25" y="14"/>
                    </a:lnTo>
                    <a:lnTo>
                      <a:pt x="17" y="19"/>
                    </a:lnTo>
                    <a:lnTo>
                      <a:pt x="12" y="24"/>
                    </a:lnTo>
                    <a:lnTo>
                      <a:pt x="5" y="29"/>
                    </a:lnTo>
                    <a:lnTo>
                      <a:pt x="0" y="39"/>
                    </a:lnTo>
                    <a:lnTo>
                      <a:pt x="0" y="46"/>
                    </a:lnTo>
                    <a:lnTo>
                      <a:pt x="0" y="56"/>
                    </a:lnTo>
                    <a:lnTo>
                      <a:pt x="7" y="66"/>
                    </a:lnTo>
                    <a:lnTo>
                      <a:pt x="12" y="69"/>
                    </a:lnTo>
                    <a:lnTo>
                      <a:pt x="39" y="74"/>
                    </a:lnTo>
                    <a:lnTo>
                      <a:pt x="66" y="79"/>
                    </a:lnTo>
                    <a:lnTo>
                      <a:pt x="106" y="83"/>
                    </a:lnTo>
                    <a:lnTo>
                      <a:pt x="126" y="83"/>
                    </a:lnTo>
                    <a:lnTo>
                      <a:pt x="160" y="83"/>
                    </a:lnTo>
                    <a:lnTo>
                      <a:pt x="187" y="79"/>
                    </a:lnTo>
                    <a:lnTo>
                      <a:pt x="205" y="74"/>
                    </a:lnTo>
                    <a:lnTo>
                      <a:pt x="222" y="71"/>
                    </a:lnTo>
                    <a:lnTo>
                      <a:pt x="244" y="69"/>
                    </a:lnTo>
                    <a:lnTo>
                      <a:pt x="264" y="69"/>
                    </a:lnTo>
                    <a:lnTo>
                      <a:pt x="286" y="51"/>
                    </a:lnTo>
                    <a:lnTo>
                      <a:pt x="289" y="29"/>
                    </a:lnTo>
                    <a:lnTo>
                      <a:pt x="281" y="17"/>
                    </a:lnTo>
                    <a:lnTo>
                      <a:pt x="249" y="7"/>
                    </a:lnTo>
                    <a:lnTo>
                      <a:pt x="222" y="12"/>
                    </a:lnTo>
                    <a:lnTo>
                      <a:pt x="210" y="12"/>
                    </a:lnTo>
                  </a:path>
                </a:pathLst>
              </a:custGeom>
              <a:noFill/>
              <a:ln w="0">
                <a:solidFill>
                  <a:srgbClr val="000000"/>
                </a:solidFill>
                <a:prstDash val="solid"/>
                <a:round/>
                <a:headEnd/>
                <a:tailEnd/>
              </a:ln>
            </p:spPr>
            <p:txBody>
              <a:bodyPr/>
              <a:lstStyle/>
              <a:p>
                <a:endParaRPr lang="es-AR"/>
              </a:p>
            </p:txBody>
          </p:sp>
          <p:sp>
            <p:nvSpPr>
              <p:cNvPr id="3096" name="Freeform 15"/>
              <p:cNvSpPr>
                <a:spLocks/>
              </p:cNvSpPr>
              <p:nvPr/>
            </p:nvSpPr>
            <p:spPr bwMode="auto">
              <a:xfrm>
                <a:off x="2178" y="4029"/>
                <a:ext cx="202" cy="106"/>
              </a:xfrm>
              <a:custGeom>
                <a:avLst/>
                <a:gdLst>
                  <a:gd name="T0" fmla="*/ 40 w 202"/>
                  <a:gd name="T1" fmla="*/ 5 h 106"/>
                  <a:gd name="T2" fmla="*/ 30 w 202"/>
                  <a:gd name="T3" fmla="*/ 7 h 106"/>
                  <a:gd name="T4" fmla="*/ 20 w 202"/>
                  <a:gd name="T5" fmla="*/ 22 h 106"/>
                  <a:gd name="T6" fmla="*/ 15 w 202"/>
                  <a:gd name="T7" fmla="*/ 32 h 106"/>
                  <a:gd name="T8" fmla="*/ 8 w 202"/>
                  <a:gd name="T9" fmla="*/ 49 h 106"/>
                  <a:gd name="T10" fmla="*/ 0 w 202"/>
                  <a:gd name="T11" fmla="*/ 57 h 106"/>
                  <a:gd name="T12" fmla="*/ 0 w 202"/>
                  <a:gd name="T13" fmla="*/ 64 h 106"/>
                  <a:gd name="T14" fmla="*/ 3 w 202"/>
                  <a:gd name="T15" fmla="*/ 74 h 106"/>
                  <a:gd name="T16" fmla="*/ 10 w 202"/>
                  <a:gd name="T17" fmla="*/ 84 h 106"/>
                  <a:gd name="T18" fmla="*/ 20 w 202"/>
                  <a:gd name="T19" fmla="*/ 89 h 106"/>
                  <a:gd name="T20" fmla="*/ 37 w 202"/>
                  <a:gd name="T21" fmla="*/ 89 h 106"/>
                  <a:gd name="T22" fmla="*/ 54 w 202"/>
                  <a:gd name="T23" fmla="*/ 96 h 106"/>
                  <a:gd name="T24" fmla="*/ 74 w 202"/>
                  <a:gd name="T25" fmla="*/ 101 h 106"/>
                  <a:gd name="T26" fmla="*/ 104 w 202"/>
                  <a:gd name="T27" fmla="*/ 106 h 106"/>
                  <a:gd name="T28" fmla="*/ 124 w 202"/>
                  <a:gd name="T29" fmla="*/ 106 h 106"/>
                  <a:gd name="T30" fmla="*/ 153 w 202"/>
                  <a:gd name="T31" fmla="*/ 101 h 106"/>
                  <a:gd name="T32" fmla="*/ 175 w 202"/>
                  <a:gd name="T33" fmla="*/ 96 h 106"/>
                  <a:gd name="T34" fmla="*/ 193 w 202"/>
                  <a:gd name="T35" fmla="*/ 89 h 106"/>
                  <a:gd name="T36" fmla="*/ 200 w 202"/>
                  <a:gd name="T37" fmla="*/ 84 h 106"/>
                  <a:gd name="T38" fmla="*/ 202 w 202"/>
                  <a:gd name="T39" fmla="*/ 74 h 106"/>
                  <a:gd name="T40" fmla="*/ 200 w 202"/>
                  <a:gd name="T41" fmla="*/ 64 h 106"/>
                  <a:gd name="T42" fmla="*/ 190 w 202"/>
                  <a:gd name="T43" fmla="*/ 57 h 106"/>
                  <a:gd name="T44" fmla="*/ 173 w 202"/>
                  <a:gd name="T45" fmla="*/ 49 h 106"/>
                  <a:gd name="T46" fmla="*/ 153 w 202"/>
                  <a:gd name="T47" fmla="*/ 44 h 106"/>
                  <a:gd name="T48" fmla="*/ 138 w 202"/>
                  <a:gd name="T49" fmla="*/ 34 h 106"/>
                  <a:gd name="T50" fmla="*/ 126 w 202"/>
                  <a:gd name="T51" fmla="*/ 32 h 106"/>
                  <a:gd name="T52" fmla="*/ 104 w 202"/>
                  <a:gd name="T53" fmla="*/ 27 h 106"/>
                  <a:gd name="T54" fmla="*/ 89 w 202"/>
                  <a:gd name="T55" fmla="*/ 27 h 106"/>
                  <a:gd name="T56" fmla="*/ 91 w 202"/>
                  <a:gd name="T57" fmla="*/ 20 h 106"/>
                  <a:gd name="T58" fmla="*/ 87 w 202"/>
                  <a:gd name="T59" fmla="*/ 17 h 106"/>
                  <a:gd name="T60" fmla="*/ 87 w 202"/>
                  <a:gd name="T61" fmla="*/ 7 h 106"/>
                  <a:gd name="T62" fmla="*/ 72 w 202"/>
                  <a:gd name="T63" fmla="*/ 0 h 106"/>
                  <a:gd name="T64" fmla="*/ 40 w 202"/>
                  <a:gd name="T65" fmla="*/ 5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2"/>
                  <a:gd name="T100" fmla="*/ 0 h 106"/>
                  <a:gd name="T101" fmla="*/ 202 w 20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2" h="106">
                    <a:moveTo>
                      <a:pt x="40" y="5"/>
                    </a:moveTo>
                    <a:lnTo>
                      <a:pt x="30" y="7"/>
                    </a:lnTo>
                    <a:lnTo>
                      <a:pt x="20" y="22"/>
                    </a:lnTo>
                    <a:lnTo>
                      <a:pt x="15" y="32"/>
                    </a:lnTo>
                    <a:lnTo>
                      <a:pt x="8" y="49"/>
                    </a:lnTo>
                    <a:lnTo>
                      <a:pt x="0" y="57"/>
                    </a:lnTo>
                    <a:lnTo>
                      <a:pt x="0" y="64"/>
                    </a:lnTo>
                    <a:lnTo>
                      <a:pt x="3" y="74"/>
                    </a:lnTo>
                    <a:lnTo>
                      <a:pt x="10" y="84"/>
                    </a:lnTo>
                    <a:lnTo>
                      <a:pt x="20" y="89"/>
                    </a:lnTo>
                    <a:lnTo>
                      <a:pt x="37" y="89"/>
                    </a:lnTo>
                    <a:lnTo>
                      <a:pt x="54" y="96"/>
                    </a:lnTo>
                    <a:lnTo>
                      <a:pt x="74" y="101"/>
                    </a:lnTo>
                    <a:lnTo>
                      <a:pt x="104" y="106"/>
                    </a:lnTo>
                    <a:lnTo>
                      <a:pt x="124" y="106"/>
                    </a:lnTo>
                    <a:lnTo>
                      <a:pt x="153" y="101"/>
                    </a:lnTo>
                    <a:lnTo>
                      <a:pt x="175" y="96"/>
                    </a:lnTo>
                    <a:lnTo>
                      <a:pt x="193" y="89"/>
                    </a:lnTo>
                    <a:lnTo>
                      <a:pt x="200" y="84"/>
                    </a:lnTo>
                    <a:lnTo>
                      <a:pt x="202" y="74"/>
                    </a:lnTo>
                    <a:lnTo>
                      <a:pt x="200" y="64"/>
                    </a:lnTo>
                    <a:lnTo>
                      <a:pt x="190" y="57"/>
                    </a:lnTo>
                    <a:lnTo>
                      <a:pt x="173" y="49"/>
                    </a:lnTo>
                    <a:lnTo>
                      <a:pt x="153" y="44"/>
                    </a:lnTo>
                    <a:lnTo>
                      <a:pt x="138" y="34"/>
                    </a:lnTo>
                    <a:lnTo>
                      <a:pt x="126" y="32"/>
                    </a:lnTo>
                    <a:lnTo>
                      <a:pt x="104" y="27"/>
                    </a:lnTo>
                    <a:lnTo>
                      <a:pt x="89" y="27"/>
                    </a:lnTo>
                    <a:lnTo>
                      <a:pt x="91" y="20"/>
                    </a:lnTo>
                    <a:lnTo>
                      <a:pt x="87" y="17"/>
                    </a:lnTo>
                    <a:lnTo>
                      <a:pt x="87" y="7"/>
                    </a:lnTo>
                    <a:lnTo>
                      <a:pt x="72" y="0"/>
                    </a:lnTo>
                    <a:lnTo>
                      <a:pt x="40" y="5"/>
                    </a:lnTo>
                    <a:close/>
                  </a:path>
                </a:pathLst>
              </a:custGeom>
              <a:solidFill>
                <a:srgbClr val="855224"/>
              </a:solidFill>
              <a:ln w="9525">
                <a:noFill/>
                <a:round/>
                <a:headEnd/>
                <a:tailEnd/>
              </a:ln>
            </p:spPr>
            <p:txBody>
              <a:bodyPr/>
              <a:lstStyle/>
              <a:p>
                <a:endParaRPr lang="es-AR"/>
              </a:p>
            </p:txBody>
          </p:sp>
          <p:sp>
            <p:nvSpPr>
              <p:cNvPr id="3097" name="Freeform 16"/>
              <p:cNvSpPr>
                <a:spLocks/>
              </p:cNvSpPr>
              <p:nvPr/>
            </p:nvSpPr>
            <p:spPr bwMode="auto">
              <a:xfrm>
                <a:off x="2178" y="4029"/>
                <a:ext cx="202" cy="106"/>
              </a:xfrm>
              <a:custGeom>
                <a:avLst/>
                <a:gdLst>
                  <a:gd name="T0" fmla="*/ 40 w 202"/>
                  <a:gd name="T1" fmla="*/ 5 h 106"/>
                  <a:gd name="T2" fmla="*/ 30 w 202"/>
                  <a:gd name="T3" fmla="*/ 7 h 106"/>
                  <a:gd name="T4" fmla="*/ 20 w 202"/>
                  <a:gd name="T5" fmla="*/ 22 h 106"/>
                  <a:gd name="T6" fmla="*/ 15 w 202"/>
                  <a:gd name="T7" fmla="*/ 32 h 106"/>
                  <a:gd name="T8" fmla="*/ 8 w 202"/>
                  <a:gd name="T9" fmla="*/ 49 h 106"/>
                  <a:gd name="T10" fmla="*/ 0 w 202"/>
                  <a:gd name="T11" fmla="*/ 57 h 106"/>
                  <a:gd name="T12" fmla="*/ 0 w 202"/>
                  <a:gd name="T13" fmla="*/ 64 h 106"/>
                  <a:gd name="T14" fmla="*/ 3 w 202"/>
                  <a:gd name="T15" fmla="*/ 74 h 106"/>
                  <a:gd name="T16" fmla="*/ 10 w 202"/>
                  <a:gd name="T17" fmla="*/ 84 h 106"/>
                  <a:gd name="T18" fmla="*/ 20 w 202"/>
                  <a:gd name="T19" fmla="*/ 89 h 106"/>
                  <a:gd name="T20" fmla="*/ 37 w 202"/>
                  <a:gd name="T21" fmla="*/ 89 h 106"/>
                  <a:gd name="T22" fmla="*/ 54 w 202"/>
                  <a:gd name="T23" fmla="*/ 96 h 106"/>
                  <a:gd name="T24" fmla="*/ 74 w 202"/>
                  <a:gd name="T25" fmla="*/ 101 h 106"/>
                  <a:gd name="T26" fmla="*/ 104 w 202"/>
                  <a:gd name="T27" fmla="*/ 106 h 106"/>
                  <a:gd name="T28" fmla="*/ 124 w 202"/>
                  <a:gd name="T29" fmla="*/ 106 h 106"/>
                  <a:gd name="T30" fmla="*/ 153 w 202"/>
                  <a:gd name="T31" fmla="*/ 101 h 106"/>
                  <a:gd name="T32" fmla="*/ 175 w 202"/>
                  <a:gd name="T33" fmla="*/ 96 h 106"/>
                  <a:gd name="T34" fmla="*/ 193 w 202"/>
                  <a:gd name="T35" fmla="*/ 89 h 106"/>
                  <a:gd name="T36" fmla="*/ 200 w 202"/>
                  <a:gd name="T37" fmla="*/ 84 h 106"/>
                  <a:gd name="T38" fmla="*/ 202 w 202"/>
                  <a:gd name="T39" fmla="*/ 74 h 106"/>
                  <a:gd name="T40" fmla="*/ 200 w 202"/>
                  <a:gd name="T41" fmla="*/ 64 h 106"/>
                  <a:gd name="T42" fmla="*/ 190 w 202"/>
                  <a:gd name="T43" fmla="*/ 57 h 106"/>
                  <a:gd name="T44" fmla="*/ 173 w 202"/>
                  <a:gd name="T45" fmla="*/ 49 h 106"/>
                  <a:gd name="T46" fmla="*/ 153 w 202"/>
                  <a:gd name="T47" fmla="*/ 44 h 106"/>
                  <a:gd name="T48" fmla="*/ 138 w 202"/>
                  <a:gd name="T49" fmla="*/ 34 h 106"/>
                  <a:gd name="T50" fmla="*/ 126 w 202"/>
                  <a:gd name="T51" fmla="*/ 32 h 106"/>
                  <a:gd name="T52" fmla="*/ 104 w 202"/>
                  <a:gd name="T53" fmla="*/ 27 h 106"/>
                  <a:gd name="T54" fmla="*/ 89 w 202"/>
                  <a:gd name="T55" fmla="*/ 27 h 106"/>
                  <a:gd name="T56" fmla="*/ 91 w 202"/>
                  <a:gd name="T57" fmla="*/ 20 h 106"/>
                  <a:gd name="T58" fmla="*/ 87 w 202"/>
                  <a:gd name="T59" fmla="*/ 17 h 106"/>
                  <a:gd name="T60" fmla="*/ 87 w 202"/>
                  <a:gd name="T61" fmla="*/ 7 h 106"/>
                  <a:gd name="T62" fmla="*/ 72 w 202"/>
                  <a:gd name="T63" fmla="*/ 0 h 106"/>
                  <a:gd name="T64" fmla="*/ 40 w 202"/>
                  <a:gd name="T65" fmla="*/ 5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2"/>
                  <a:gd name="T100" fmla="*/ 0 h 106"/>
                  <a:gd name="T101" fmla="*/ 202 w 20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2" h="106">
                    <a:moveTo>
                      <a:pt x="40" y="5"/>
                    </a:moveTo>
                    <a:lnTo>
                      <a:pt x="30" y="7"/>
                    </a:lnTo>
                    <a:lnTo>
                      <a:pt x="20" y="22"/>
                    </a:lnTo>
                    <a:lnTo>
                      <a:pt x="15" y="32"/>
                    </a:lnTo>
                    <a:lnTo>
                      <a:pt x="8" y="49"/>
                    </a:lnTo>
                    <a:lnTo>
                      <a:pt x="0" y="57"/>
                    </a:lnTo>
                    <a:lnTo>
                      <a:pt x="0" y="64"/>
                    </a:lnTo>
                    <a:lnTo>
                      <a:pt x="3" y="74"/>
                    </a:lnTo>
                    <a:lnTo>
                      <a:pt x="10" y="84"/>
                    </a:lnTo>
                    <a:lnTo>
                      <a:pt x="20" y="89"/>
                    </a:lnTo>
                    <a:lnTo>
                      <a:pt x="37" y="89"/>
                    </a:lnTo>
                    <a:lnTo>
                      <a:pt x="54" y="96"/>
                    </a:lnTo>
                    <a:lnTo>
                      <a:pt x="74" y="101"/>
                    </a:lnTo>
                    <a:lnTo>
                      <a:pt x="104" y="106"/>
                    </a:lnTo>
                    <a:lnTo>
                      <a:pt x="124" y="106"/>
                    </a:lnTo>
                    <a:lnTo>
                      <a:pt x="153" y="101"/>
                    </a:lnTo>
                    <a:lnTo>
                      <a:pt x="175" y="96"/>
                    </a:lnTo>
                    <a:lnTo>
                      <a:pt x="193" y="89"/>
                    </a:lnTo>
                    <a:lnTo>
                      <a:pt x="200" y="84"/>
                    </a:lnTo>
                    <a:lnTo>
                      <a:pt x="202" y="74"/>
                    </a:lnTo>
                    <a:lnTo>
                      <a:pt x="200" y="64"/>
                    </a:lnTo>
                    <a:lnTo>
                      <a:pt x="190" y="57"/>
                    </a:lnTo>
                    <a:lnTo>
                      <a:pt x="173" y="49"/>
                    </a:lnTo>
                    <a:lnTo>
                      <a:pt x="153" y="44"/>
                    </a:lnTo>
                    <a:lnTo>
                      <a:pt x="138" y="34"/>
                    </a:lnTo>
                    <a:lnTo>
                      <a:pt x="126" y="32"/>
                    </a:lnTo>
                    <a:lnTo>
                      <a:pt x="104" y="27"/>
                    </a:lnTo>
                    <a:lnTo>
                      <a:pt x="89" y="27"/>
                    </a:lnTo>
                    <a:lnTo>
                      <a:pt x="91" y="20"/>
                    </a:lnTo>
                    <a:lnTo>
                      <a:pt x="87" y="17"/>
                    </a:lnTo>
                    <a:lnTo>
                      <a:pt x="87" y="7"/>
                    </a:lnTo>
                    <a:lnTo>
                      <a:pt x="72" y="0"/>
                    </a:lnTo>
                    <a:lnTo>
                      <a:pt x="40" y="5"/>
                    </a:lnTo>
                  </a:path>
                </a:pathLst>
              </a:custGeom>
              <a:noFill/>
              <a:ln w="0">
                <a:solidFill>
                  <a:srgbClr val="000000"/>
                </a:solidFill>
                <a:prstDash val="solid"/>
                <a:round/>
                <a:headEnd/>
                <a:tailEnd/>
              </a:ln>
            </p:spPr>
            <p:txBody>
              <a:bodyPr/>
              <a:lstStyle/>
              <a:p>
                <a:endParaRPr lang="es-AR"/>
              </a:p>
            </p:txBody>
          </p:sp>
          <p:sp>
            <p:nvSpPr>
              <p:cNvPr id="3098" name="Freeform 17"/>
              <p:cNvSpPr>
                <a:spLocks/>
              </p:cNvSpPr>
              <p:nvPr/>
            </p:nvSpPr>
            <p:spPr bwMode="auto">
              <a:xfrm>
                <a:off x="2023" y="3575"/>
                <a:ext cx="293" cy="476"/>
              </a:xfrm>
              <a:custGeom>
                <a:avLst/>
                <a:gdLst>
                  <a:gd name="T0" fmla="*/ 0 w 293"/>
                  <a:gd name="T1" fmla="*/ 24 h 476"/>
                  <a:gd name="T2" fmla="*/ 197 w 293"/>
                  <a:gd name="T3" fmla="*/ 12 h 476"/>
                  <a:gd name="T4" fmla="*/ 281 w 293"/>
                  <a:gd name="T5" fmla="*/ 148 h 476"/>
                  <a:gd name="T6" fmla="*/ 274 w 293"/>
                  <a:gd name="T7" fmla="*/ 168 h 476"/>
                  <a:gd name="T8" fmla="*/ 261 w 293"/>
                  <a:gd name="T9" fmla="*/ 205 h 476"/>
                  <a:gd name="T10" fmla="*/ 251 w 293"/>
                  <a:gd name="T11" fmla="*/ 244 h 476"/>
                  <a:gd name="T12" fmla="*/ 244 w 293"/>
                  <a:gd name="T13" fmla="*/ 281 h 476"/>
                  <a:gd name="T14" fmla="*/ 239 w 293"/>
                  <a:gd name="T15" fmla="*/ 321 h 476"/>
                  <a:gd name="T16" fmla="*/ 239 w 293"/>
                  <a:gd name="T17" fmla="*/ 360 h 476"/>
                  <a:gd name="T18" fmla="*/ 242 w 293"/>
                  <a:gd name="T19" fmla="*/ 400 h 476"/>
                  <a:gd name="T20" fmla="*/ 246 w 293"/>
                  <a:gd name="T21" fmla="*/ 439 h 476"/>
                  <a:gd name="T22" fmla="*/ 254 w 293"/>
                  <a:gd name="T23" fmla="*/ 471 h 476"/>
                  <a:gd name="T24" fmla="*/ 246 w 293"/>
                  <a:gd name="T25" fmla="*/ 469 h 476"/>
                  <a:gd name="T26" fmla="*/ 232 w 293"/>
                  <a:gd name="T27" fmla="*/ 464 h 476"/>
                  <a:gd name="T28" fmla="*/ 214 w 293"/>
                  <a:gd name="T29" fmla="*/ 461 h 476"/>
                  <a:gd name="T30" fmla="*/ 200 w 293"/>
                  <a:gd name="T31" fmla="*/ 464 h 476"/>
                  <a:gd name="T32" fmla="*/ 185 w 293"/>
                  <a:gd name="T33" fmla="*/ 469 h 476"/>
                  <a:gd name="T34" fmla="*/ 170 w 293"/>
                  <a:gd name="T35" fmla="*/ 476 h 476"/>
                  <a:gd name="T36" fmla="*/ 170 w 293"/>
                  <a:gd name="T37" fmla="*/ 476 h 476"/>
                  <a:gd name="T38" fmla="*/ 163 w 293"/>
                  <a:gd name="T39" fmla="*/ 466 h 476"/>
                  <a:gd name="T40" fmla="*/ 143 w 293"/>
                  <a:gd name="T41" fmla="*/ 461 h 476"/>
                  <a:gd name="T42" fmla="*/ 128 w 293"/>
                  <a:gd name="T43" fmla="*/ 461 h 476"/>
                  <a:gd name="T44" fmla="*/ 121 w 293"/>
                  <a:gd name="T45" fmla="*/ 461 h 476"/>
                  <a:gd name="T46" fmla="*/ 126 w 293"/>
                  <a:gd name="T47" fmla="*/ 432 h 476"/>
                  <a:gd name="T48" fmla="*/ 128 w 293"/>
                  <a:gd name="T49" fmla="*/ 400 h 476"/>
                  <a:gd name="T50" fmla="*/ 128 w 293"/>
                  <a:gd name="T51" fmla="*/ 367 h 476"/>
                  <a:gd name="T52" fmla="*/ 126 w 293"/>
                  <a:gd name="T53" fmla="*/ 335 h 476"/>
                  <a:gd name="T54" fmla="*/ 121 w 293"/>
                  <a:gd name="T55" fmla="*/ 303 h 476"/>
                  <a:gd name="T56" fmla="*/ 111 w 293"/>
                  <a:gd name="T57" fmla="*/ 274 h 476"/>
                  <a:gd name="T58" fmla="*/ 98 w 293"/>
                  <a:gd name="T59" fmla="*/ 244 h 476"/>
                  <a:gd name="T60" fmla="*/ 84 w 293"/>
                  <a:gd name="T61" fmla="*/ 214 h 476"/>
                  <a:gd name="T62" fmla="*/ 66 w 293"/>
                  <a:gd name="T63" fmla="*/ 190 h 476"/>
                  <a:gd name="T64" fmla="*/ 47 w 293"/>
                  <a:gd name="T65" fmla="*/ 165 h 476"/>
                  <a:gd name="T66" fmla="*/ 22 w 293"/>
                  <a:gd name="T67" fmla="*/ 123 h 4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3"/>
                  <a:gd name="T103" fmla="*/ 0 h 476"/>
                  <a:gd name="T104" fmla="*/ 293 w 293"/>
                  <a:gd name="T105" fmla="*/ 476 h 4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3" h="476">
                    <a:moveTo>
                      <a:pt x="22" y="123"/>
                    </a:moveTo>
                    <a:lnTo>
                      <a:pt x="0" y="24"/>
                    </a:lnTo>
                    <a:lnTo>
                      <a:pt x="59" y="0"/>
                    </a:lnTo>
                    <a:lnTo>
                      <a:pt x="197" y="12"/>
                    </a:lnTo>
                    <a:lnTo>
                      <a:pt x="293" y="84"/>
                    </a:lnTo>
                    <a:lnTo>
                      <a:pt x="281" y="148"/>
                    </a:lnTo>
                    <a:lnTo>
                      <a:pt x="274" y="168"/>
                    </a:lnTo>
                    <a:lnTo>
                      <a:pt x="266" y="185"/>
                    </a:lnTo>
                    <a:lnTo>
                      <a:pt x="261" y="205"/>
                    </a:lnTo>
                    <a:lnTo>
                      <a:pt x="256" y="224"/>
                    </a:lnTo>
                    <a:lnTo>
                      <a:pt x="251" y="244"/>
                    </a:lnTo>
                    <a:lnTo>
                      <a:pt x="246" y="261"/>
                    </a:lnTo>
                    <a:lnTo>
                      <a:pt x="244" y="281"/>
                    </a:lnTo>
                    <a:lnTo>
                      <a:pt x="242" y="301"/>
                    </a:lnTo>
                    <a:lnTo>
                      <a:pt x="239" y="321"/>
                    </a:lnTo>
                    <a:lnTo>
                      <a:pt x="239" y="340"/>
                    </a:lnTo>
                    <a:lnTo>
                      <a:pt x="239" y="360"/>
                    </a:lnTo>
                    <a:lnTo>
                      <a:pt x="242" y="380"/>
                    </a:lnTo>
                    <a:lnTo>
                      <a:pt x="242" y="400"/>
                    </a:lnTo>
                    <a:lnTo>
                      <a:pt x="244" y="419"/>
                    </a:lnTo>
                    <a:lnTo>
                      <a:pt x="246" y="439"/>
                    </a:lnTo>
                    <a:lnTo>
                      <a:pt x="251" y="459"/>
                    </a:lnTo>
                    <a:lnTo>
                      <a:pt x="254" y="471"/>
                    </a:lnTo>
                    <a:lnTo>
                      <a:pt x="246" y="469"/>
                    </a:lnTo>
                    <a:lnTo>
                      <a:pt x="239" y="466"/>
                    </a:lnTo>
                    <a:lnTo>
                      <a:pt x="232" y="464"/>
                    </a:lnTo>
                    <a:lnTo>
                      <a:pt x="224" y="461"/>
                    </a:lnTo>
                    <a:lnTo>
                      <a:pt x="214" y="461"/>
                    </a:lnTo>
                    <a:lnTo>
                      <a:pt x="207" y="461"/>
                    </a:lnTo>
                    <a:lnTo>
                      <a:pt x="200" y="464"/>
                    </a:lnTo>
                    <a:lnTo>
                      <a:pt x="192" y="466"/>
                    </a:lnTo>
                    <a:lnTo>
                      <a:pt x="185" y="469"/>
                    </a:lnTo>
                    <a:lnTo>
                      <a:pt x="177" y="471"/>
                    </a:lnTo>
                    <a:lnTo>
                      <a:pt x="170" y="476"/>
                    </a:lnTo>
                    <a:lnTo>
                      <a:pt x="167" y="471"/>
                    </a:lnTo>
                    <a:lnTo>
                      <a:pt x="163" y="466"/>
                    </a:lnTo>
                    <a:lnTo>
                      <a:pt x="158" y="464"/>
                    </a:lnTo>
                    <a:lnTo>
                      <a:pt x="143" y="461"/>
                    </a:lnTo>
                    <a:lnTo>
                      <a:pt x="133" y="461"/>
                    </a:lnTo>
                    <a:lnTo>
                      <a:pt x="128" y="461"/>
                    </a:lnTo>
                    <a:lnTo>
                      <a:pt x="123" y="461"/>
                    </a:lnTo>
                    <a:lnTo>
                      <a:pt x="121" y="461"/>
                    </a:lnTo>
                    <a:lnTo>
                      <a:pt x="123" y="446"/>
                    </a:lnTo>
                    <a:lnTo>
                      <a:pt x="126" y="432"/>
                    </a:lnTo>
                    <a:lnTo>
                      <a:pt x="128" y="414"/>
                    </a:lnTo>
                    <a:lnTo>
                      <a:pt x="128" y="400"/>
                    </a:lnTo>
                    <a:lnTo>
                      <a:pt x="130" y="382"/>
                    </a:lnTo>
                    <a:lnTo>
                      <a:pt x="128" y="367"/>
                    </a:lnTo>
                    <a:lnTo>
                      <a:pt x="128" y="353"/>
                    </a:lnTo>
                    <a:lnTo>
                      <a:pt x="126" y="335"/>
                    </a:lnTo>
                    <a:lnTo>
                      <a:pt x="123" y="321"/>
                    </a:lnTo>
                    <a:lnTo>
                      <a:pt x="121" y="303"/>
                    </a:lnTo>
                    <a:lnTo>
                      <a:pt x="116" y="288"/>
                    </a:lnTo>
                    <a:lnTo>
                      <a:pt x="111" y="274"/>
                    </a:lnTo>
                    <a:lnTo>
                      <a:pt x="106" y="259"/>
                    </a:lnTo>
                    <a:lnTo>
                      <a:pt x="98" y="244"/>
                    </a:lnTo>
                    <a:lnTo>
                      <a:pt x="91" y="229"/>
                    </a:lnTo>
                    <a:lnTo>
                      <a:pt x="84" y="214"/>
                    </a:lnTo>
                    <a:lnTo>
                      <a:pt x="74" y="202"/>
                    </a:lnTo>
                    <a:lnTo>
                      <a:pt x="66" y="190"/>
                    </a:lnTo>
                    <a:lnTo>
                      <a:pt x="56" y="175"/>
                    </a:lnTo>
                    <a:lnTo>
                      <a:pt x="47" y="165"/>
                    </a:lnTo>
                    <a:lnTo>
                      <a:pt x="37" y="153"/>
                    </a:lnTo>
                    <a:lnTo>
                      <a:pt x="22" y="123"/>
                    </a:lnTo>
                    <a:close/>
                  </a:path>
                </a:pathLst>
              </a:custGeom>
              <a:solidFill>
                <a:srgbClr val="666666"/>
              </a:solidFill>
              <a:ln w="9525">
                <a:noFill/>
                <a:round/>
                <a:headEnd/>
                <a:tailEnd/>
              </a:ln>
            </p:spPr>
            <p:txBody>
              <a:bodyPr/>
              <a:lstStyle/>
              <a:p>
                <a:endParaRPr lang="es-AR"/>
              </a:p>
            </p:txBody>
          </p:sp>
          <p:sp>
            <p:nvSpPr>
              <p:cNvPr id="3099" name="Freeform 18"/>
              <p:cNvSpPr>
                <a:spLocks/>
              </p:cNvSpPr>
              <p:nvPr/>
            </p:nvSpPr>
            <p:spPr bwMode="auto">
              <a:xfrm>
                <a:off x="2023" y="3575"/>
                <a:ext cx="293" cy="476"/>
              </a:xfrm>
              <a:custGeom>
                <a:avLst/>
                <a:gdLst>
                  <a:gd name="T0" fmla="*/ 0 w 293"/>
                  <a:gd name="T1" fmla="*/ 24 h 476"/>
                  <a:gd name="T2" fmla="*/ 197 w 293"/>
                  <a:gd name="T3" fmla="*/ 12 h 476"/>
                  <a:gd name="T4" fmla="*/ 281 w 293"/>
                  <a:gd name="T5" fmla="*/ 148 h 476"/>
                  <a:gd name="T6" fmla="*/ 274 w 293"/>
                  <a:gd name="T7" fmla="*/ 168 h 476"/>
                  <a:gd name="T8" fmla="*/ 261 w 293"/>
                  <a:gd name="T9" fmla="*/ 205 h 476"/>
                  <a:gd name="T10" fmla="*/ 251 w 293"/>
                  <a:gd name="T11" fmla="*/ 244 h 476"/>
                  <a:gd name="T12" fmla="*/ 244 w 293"/>
                  <a:gd name="T13" fmla="*/ 281 h 476"/>
                  <a:gd name="T14" fmla="*/ 239 w 293"/>
                  <a:gd name="T15" fmla="*/ 321 h 476"/>
                  <a:gd name="T16" fmla="*/ 239 w 293"/>
                  <a:gd name="T17" fmla="*/ 360 h 476"/>
                  <a:gd name="T18" fmla="*/ 242 w 293"/>
                  <a:gd name="T19" fmla="*/ 400 h 476"/>
                  <a:gd name="T20" fmla="*/ 246 w 293"/>
                  <a:gd name="T21" fmla="*/ 439 h 476"/>
                  <a:gd name="T22" fmla="*/ 254 w 293"/>
                  <a:gd name="T23" fmla="*/ 471 h 476"/>
                  <a:gd name="T24" fmla="*/ 246 w 293"/>
                  <a:gd name="T25" fmla="*/ 469 h 476"/>
                  <a:gd name="T26" fmla="*/ 232 w 293"/>
                  <a:gd name="T27" fmla="*/ 464 h 476"/>
                  <a:gd name="T28" fmla="*/ 214 w 293"/>
                  <a:gd name="T29" fmla="*/ 461 h 476"/>
                  <a:gd name="T30" fmla="*/ 200 w 293"/>
                  <a:gd name="T31" fmla="*/ 464 h 476"/>
                  <a:gd name="T32" fmla="*/ 185 w 293"/>
                  <a:gd name="T33" fmla="*/ 469 h 476"/>
                  <a:gd name="T34" fmla="*/ 170 w 293"/>
                  <a:gd name="T35" fmla="*/ 476 h 476"/>
                  <a:gd name="T36" fmla="*/ 170 w 293"/>
                  <a:gd name="T37" fmla="*/ 476 h 476"/>
                  <a:gd name="T38" fmla="*/ 163 w 293"/>
                  <a:gd name="T39" fmla="*/ 466 h 476"/>
                  <a:gd name="T40" fmla="*/ 143 w 293"/>
                  <a:gd name="T41" fmla="*/ 461 h 476"/>
                  <a:gd name="T42" fmla="*/ 128 w 293"/>
                  <a:gd name="T43" fmla="*/ 461 h 476"/>
                  <a:gd name="T44" fmla="*/ 121 w 293"/>
                  <a:gd name="T45" fmla="*/ 461 h 476"/>
                  <a:gd name="T46" fmla="*/ 126 w 293"/>
                  <a:gd name="T47" fmla="*/ 432 h 476"/>
                  <a:gd name="T48" fmla="*/ 128 w 293"/>
                  <a:gd name="T49" fmla="*/ 400 h 476"/>
                  <a:gd name="T50" fmla="*/ 128 w 293"/>
                  <a:gd name="T51" fmla="*/ 367 h 476"/>
                  <a:gd name="T52" fmla="*/ 126 w 293"/>
                  <a:gd name="T53" fmla="*/ 335 h 476"/>
                  <a:gd name="T54" fmla="*/ 121 w 293"/>
                  <a:gd name="T55" fmla="*/ 303 h 476"/>
                  <a:gd name="T56" fmla="*/ 111 w 293"/>
                  <a:gd name="T57" fmla="*/ 274 h 476"/>
                  <a:gd name="T58" fmla="*/ 98 w 293"/>
                  <a:gd name="T59" fmla="*/ 244 h 476"/>
                  <a:gd name="T60" fmla="*/ 84 w 293"/>
                  <a:gd name="T61" fmla="*/ 214 h 476"/>
                  <a:gd name="T62" fmla="*/ 66 w 293"/>
                  <a:gd name="T63" fmla="*/ 190 h 476"/>
                  <a:gd name="T64" fmla="*/ 47 w 293"/>
                  <a:gd name="T65" fmla="*/ 165 h 476"/>
                  <a:gd name="T66" fmla="*/ 22 w 293"/>
                  <a:gd name="T67" fmla="*/ 123 h 4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3"/>
                  <a:gd name="T103" fmla="*/ 0 h 476"/>
                  <a:gd name="T104" fmla="*/ 293 w 293"/>
                  <a:gd name="T105" fmla="*/ 476 h 4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3" h="476">
                    <a:moveTo>
                      <a:pt x="22" y="123"/>
                    </a:moveTo>
                    <a:lnTo>
                      <a:pt x="0" y="24"/>
                    </a:lnTo>
                    <a:lnTo>
                      <a:pt x="59" y="0"/>
                    </a:lnTo>
                    <a:lnTo>
                      <a:pt x="197" y="12"/>
                    </a:lnTo>
                    <a:lnTo>
                      <a:pt x="293" y="84"/>
                    </a:lnTo>
                    <a:lnTo>
                      <a:pt x="281" y="148"/>
                    </a:lnTo>
                    <a:lnTo>
                      <a:pt x="274" y="168"/>
                    </a:lnTo>
                    <a:lnTo>
                      <a:pt x="266" y="185"/>
                    </a:lnTo>
                    <a:lnTo>
                      <a:pt x="261" y="205"/>
                    </a:lnTo>
                    <a:lnTo>
                      <a:pt x="256" y="224"/>
                    </a:lnTo>
                    <a:lnTo>
                      <a:pt x="251" y="244"/>
                    </a:lnTo>
                    <a:lnTo>
                      <a:pt x="246" y="261"/>
                    </a:lnTo>
                    <a:lnTo>
                      <a:pt x="244" y="281"/>
                    </a:lnTo>
                    <a:lnTo>
                      <a:pt x="242" y="301"/>
                    </a:lnTo>
                    <a:lnTo>
                      <a:pt x="239" y="321"/>
                    </a:lnTo>
                    <a:lnTo>
                      <a:pt x="239" y="340"/>
                    </a:lnTo>
                    <a:lnTo>
                      <a:pt x="239" y="360"/>
                    </a:lnTo>
                    <a:lnTo>
                      <a:pt x="242" y="380"/>
                    </a:lnTo>
                    <a:lnTo>
                      <a:pt x="242" y="400"/>
                    </a:lnTo>
                    <a:lnTo>
                      <a:pt x="244" y="419"/>
                    </a:lnTo>
                    <a:lnTo>
                      <a:pt x="246" y="439"/>
                    </a:lnTo>
                    <a:lnTo>
                      <a:pt x="251" y="459"/>
                    </a:lnTo>
                    <a:lnTo>
                      <a:pt x="254" y="471"/>
                    </a:lnTo>
                    <a:lnTo>
                      <a:pt x="246" y="469"/>
                    </a:lnTo>
                    <a:lnTo>
                      <a:pt x="239" y="466"/>
                    </a:lnTo>
                    <a:lnTo>
                      <a:pt x="232" y="464"/>
                    </a:lnTo>
                    <a:lnTo>
                      <a:pt x="224" y="461"/>
                    </a:lnTo>
                    <a:lnTo>
                      <a:pt x="214" y="461"/>
                    </a:lnTo>
                    <a:lnTo>
                      <a:pt x="207" y="461"/>
                    </a:lnTo>
                    <a:lnTo>
                      <a:pt x="200" y="464"/>
                    </a:lnTo>
                    <a:lnTo>
                      <a:pt x="192" y="466"/>
                    </a:lnTo>
                    <a:lnTo>
                      <a:pt x="185" y="469"/>
                    </a:lnTo>
                    <a:lnTo>
                      <a:pt x="177" y="471"/>
                    </a:lnTo>
                    <a:lnTo>
                      <a:pt x="170" y="476"/>
                    </a:lnTo>
                    <a:lnTo>
                      <a:pt x="167" y="471"/>
                    </a:lnTo>
                    <a:lnTo>
                      <a:pt x="163" y="466"/>
                    </a:lnTo>
                    <a:lnTo>
                      <a:pt x="158" y="464"/>
                    </a:lnTo>
                    <a:lnTo>
                      <a:pt x="143" y="461"/>
                    </a:lnTo>
                    <a:lnTo>
                      <a:pt x="133" y="461"/>
                    </a:lnTo>
                    <a:lnTo>
                      <a:pt x="128" y="461"/>
                    </a:lnTo>
                    <a:lnTo>
                      <a:pt x="123" y="461"/>
                    </a:lnTo>
                    <a:lnTo>
                      <a:pt x="121" y="461"/>
                    </a:lnTo>
                    <a:lnTo>
                      <a:pt x="123" y="446"/>
                    </a:lnTo>
                    <a:lnTo>
                      <a:pt x="126" y="432"/>
                    </a:lnTo>
                    <a:lnTo>
                      <a:pt x="128" y="414"/>
                    </a:lnTo>
                    <a:lnTo>
                      <a:pt x="128" y="400"/>
                    </a:lnTo>
                    <a:lnTo>
                      <a:pt x="130" y="382"/>
                    </a:lnTo>
                    <a:lnTo>
                      <a:pt x="128" y="367"/>
                    </a:lnTo>
                    <a:lnTo>
                      <a:pt x="128" y="353"/>
                    </a:lnTo>
                    <a:lnTo>
                      <a:pt x="126" y="335"/>
                    </a:lnTo>
                    <a:lnTo>
                      <a:pt x="123" y="321"/>
                    </a:lnTo>
                    <a:lnTo>
                      <a:pt x="121" y="303"/>
                    </a:lnTo>
                    <a:lnTo>
                      <a:pt x="116" y="288"/>
                    </a:lnTo>
                    <a:lnTo>
                      <a:pt x="111" y="274"/>
                    </a:lnTo>
                    <a:lnTo>
                      <a:pt x="106" y="259"/>
                    </a:lnTo>
                    <a:lnTo>
                      <a:pt x="98" y="244"/>
                    </a:lnTo>
                    <a:lnTo>
                      <a:pt x="91" y="229"/>
                    </a:lnTo>
                    <a:lnTo>
                      <a:pt x="84" y="214"/>
                    </a:lnTo>
                    <a:lnTo>
                      <a:pt x="74" y="202"/>
                    </a:lnTo>
                    <a:lnTo>
                      <a:pt x="66" y="190"/>
                    </a:lnTo>
                    <a:lnTo>
                      <a:pt x="56" y="175"/>
                    </a:lnTo>
                    <a:lnTo>
                      <a:pt x="47" y="165"/>
                    </a:lnTo>
                    <a:lnTo>
                      <a:pt x="37" y="153"/>
                    </a:lnTo>
                    <a:lnTo>
                      <a:pt x="22" y="123"/>
                    </a:lnTo>
                  </a:path>
                </a:pathLst>
              </a:custGeom>
              <a:noFill/>
              <a:ln w="0">
                <a:solidFill>
                  <a:srgbClr val="000000"/>
                </a:solidFill>
                <a:prstDash val="solid"/>
                <a:round/>
                <a:headEnd/>
                <a:tailEnd/>
              </a:ln>
            </p:spPr>
            <p:txBody>
              <a:bodyPr/>
              <a:lstStyle/>
              <a:p>
                <a:endParaRPr lang="es-AR"/>
              </a:p>
            </p:txBody>
          </p:sp>
          <p:sp>
            <p:nvSpPr>
              <p:cNvPr id="3100" name="Freeform 19"/>
              <p:cNvSpPr>
                <a:spLocks/>
              </p:cNvSpPr>
              <p:nvPr/>
            </p:nvSpPr>
            <p:spPr bwMode="auto">
              <a:xfrm>
                <a:off x="2183" y="3861"/>
                <a:ext cx="20" cy="185"/>
              </a:xfrm>
              <a:custGeom>
                <a:avLst/>
                <a:gdLst>
                  <a:gd name="T0" fmla="*/ 15 w 20"/>
                  <a:gd name="T1" fmla="*/ 185 h 185"/>
                  <a:gd name="T2" fmla="*/ 17 w 20"/>
                  <a:gd name="T3" fmla="*/ 168 h 185"/>
                  <a:gd name="T4" fmla="*/ 17 w 20"/>
                  <a:gd name="T5" fmla="*/ 151 h 185"/>
                  <a:gd name="T6" fmla="*/ 20 w 20"/>
                  <a:gd name="T7" fmla="*/ 136 h 185"/>
                  <a:gd name="T8" fmla="*/ 20 w 20"/>
                  <a:gd name="T9" fmla="*/ 119 h 185"/>
                  <a:gd name="T10" fmla="*/ 20 w 20"/>
                  <a:gd name="T11" fmla="*/ 101 h 185"/>
                  <a:gd name="T12" fmla="*/ 17 w 20"/>
                  <a:gd name="T13" fmla="*/ 84 h 185"/>
                  <a:gd name="T14" fmla="*/ 17 w 20"/>
                  <a:gd name="T15" fmla="*/ 67 h 185"/>
                  <a:gd name="T16" fmla="*/ 15 w 20"/>
                  <a:gd name="T17" fmla="*/ 52 h 185"/>
                  <a:gd name="T18" fmla="*/ 10 w 20"/>
                  <a:gd name="T19" fmla="*/ 35 h 185"/>
                  <a:gd name="T20" fmla="*/ 5 w 20"/>
                  <a:gd name="T21" fmla="*/ 17 h 185"/>
                  <a:gd name="T22" fmla="*/ 0 w 20"/>
                  <a:gd name="T23" fmla="*/ 2 h 185"/>
                  <a:gd name="T24" fmla="*/ 0 w 20"/>
                  <a:gd name="T25" fmla="*/ 0 h 1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5"/>
                  <a:gd name="T41" fmla="*/ 20 w 20"/>
                  <a:gd name="T42" fmla="*/ 185 h 1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5">
                    <a:moveTo>
                      <a:pt x="15" y="185"/>
                    </a:moveTo>
                    <a:lnTo>
                      <a:pt x="17" y="168"/>
                    </a:lnTo>
                    <a:lnTo>
                      <a:pt x="17" y="151"/>
                    </a:lnTo>
                    <a:lnTo>
                      <a:pt x="20" y="136"/>
                    </a:lnTo>
                    <a:lnTo>
                      <a:pt x="20" y="119"/>
                    </a:lnTo>
                    <a:lnTo>
                      <a:pt x="20" y="101"/>
                    </a:lnTo>
                    <a:lnTo>
                      <a:pt x="17" y="84"/>
                    </a:lnTo>
                    <a:lnTo>
                      <a:pt x="17" y="67"/>
                    </a:lnTo>
                    <a:lnTo>
                      <a:pt x="15" y="52"/>
                    </a:lnTo>
                    <a:lnTo>
                      <a:pt x="10" y="35"/>
                    </a:lnTo>
                    <a:lnTo>
                      <a:pt x="5" y="17"/>
                    </a:lnTo>
                    <a:lnTo>
                      <a:pt x="0" y="2"/>
                    </a:lnTo>
                    <a:lnTo>
                      <a:pt x="0" y="0"/>
                    </a:lnTo>
                  </a:path>
                </a:pathLst>
              </a:custGeom>
              <a:noFill/>
              <a:ln w="0">
                <a:solidFill>
                  <a:srgbClr val="000000"/>
                </a:solidFill>
                <a:prstDash val="solid"/>
                <a:round/>
                <a:headEnd/>
                <a:tailEnd/>
              </a:ln>
            </p:spPr>
            <p:txBody>
              <a:bodyPr/>
              <a:lstStyle/>
              <a:p>
                <a:endParaRPr lang="es-AR"/>
              </a:p>
            </p:txBody>
          </p:sp>
          <p:sp>
            <p:nvSpPr>
              <p:cNvPr id="3101" name="Freeform 20"/>
              <p:cNvSpPr>
                <a:spLocks/>
              </p:cNvSpPr>
              <p:nvPr/>
            </p:nvSpPr>
            <p:spPr bwMode="auto">
              <a:xfrm>
                <a:off x="1934" y="4017"/>
                <a:ext cx="222" cy="83"/>
              </a:xfrm>
              <a:custGeom>
                <a:avLst/>
                <a:gdLst>
                  <a:gd name="T0" fmla="*/ 143 w 222"/>
                  <a:gd name="T1" fmla="*/ 24 h 83"/>
                  <a:gd name="T2" fmla="*/ 138 w 222"/>
                  <a:gd name="T3" fmla="*/ 19 h 83"/>
                  <a:gd name="T4" fmla="*/ 126 w 222"/>
                  <a:gd name="T5" fmla="*/ 12 h 83"/>
                  <a:gd name="T6" fmla="*/ 106 w 222"/>
                  <a:gd name="T7" fmla="*/ 2 h 83"/>
                  <a:gd name="T8" fmla="*/ 84 w 222"/>
                  <a:gd name="T9" fmla="*/ 0 h 83"/>
                  <a:gd name="T10" fmla="*/ 76 w 222"/>
                  <a:gd name="T11" fmla="*/ 0 h 83"/>
                  <a:gd name="T12" fmla="*/ 62 w 222"/>
                  <a:gd name="T13" fmla="*/ 2 h 83"/>
                  <a:gd name="T14" fmla="*/ 54 w 222"/>
                  <a:gd name="T15" fmla="*/ 7 h 83"/>
                  <a:gd name="T16" fmla="*/ 34 w 222"/>
                  <a:gd name="T17" fmla="*/ 9 h 83"/>
                  <a:gd name="T18" fmla="*/ 25 w 222"/>
                  <a:gd name="T19" fmla="*/ 14 h 83"/>
                  <a:gd name="T20" fmla="*/ 17 w 222"/>
                  <a:gd name="T21" fmla="*/ 19 h 83"/>
                  <a:gd name="T22" fmla="*/ 12 w 222"/>
                  <a:gd name="T23" fmla="*/ 24 h 83"/>
                  <a:gd name="T24" fmla="*/ 5 w 222"/>
                  <a:gd name="T25" fmla="*/ 32 h 83"/>
                  <a:gd name="T26" fmla="*/ 0 w 222"/>
                  <a:gd name="T27" fmla="*/ 39 h 83"/>
                  <a:gd name="T28" fmla="*/ 0 w 222"/>
                  <a:gd name="T29" fmla="*/ 46 h 83"/>
                  <a:gd name="T30" fmla="*/ 0 w 222"/>
                  <a:gd name="T31" fmla="*/ 56 h 83"/>
                  <a:gd name="T32" fmla="*/ 7 w 222"/>
                  <a:gd name="T33" fmla="*/ 66 h 83"/>
                  <a:gd name="T34" fmla="*/ 12 w 222"/>
                  <a:gd name="T35" fmla="*/ 69 h 83"/>
                  <a:gd name="T36" fmla="*/ 39 w 222"/>
                  <a:gd name="T37" fmla="*/ 74 h 83"/>
                  <a:gd name="T38" fmla="*/ 66 w 222"/>
                  <a:gd name="T39" fmla="*/ 79 h 83"/>
                  <a:gd name="T40" fmla="*/ 106 w 222"/>
                  <a:gd name="T41" fmla="*/ 83 h 83"/>
                  <a:gd name="T42" fmla="*/ 126 w 222"/>
                  <a:gd name="T43" fmla="*/ 83 h 83"/>
                  <a:gd name="T44" fmla="*/ 160 w 222"/>
                  <a:gd name="T45" fmla="*/ 83 h 83"/>
                  <a:gd name="T46" fmla="*/ 187 w 222"/>
                  <a:gd name="T47" fmla="*/ 79 h 83"/>
                  <a:gd name="T48" fmla="*/ 205 w 222"/>
                  <a:gd name="T49" fmla="*/ 74 h 83"/>
                  <a:gd name="T50" fmla="*/ 222 w 222"/>
                  <a:gd name="T51" fmla="*/ 71 h 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22"/>
                  <a:gd name="T79" fmla="*/ 0 h 83"/>
                  <a:gd name="T80" fmla="*/ 222 w 222"/>
                  <a:gd name="T81" fmla="*/ 83 h 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22" h="83">
                    <a:moveTo>
                      <a:pt x="143" y="24"/>
                    </a:moveTo>
                    <a:lnTo>
                      <a:pt x="138" y="19"/>
                    </a:lnTo>
                    <a:lnTo>
                      <a:pt x="126" y="12"/>
                    </a:lnTo>
                    <a:lnTo>
                      <a:pt x="106" y="2"/>
                    </a:lnTo>
                    <a:lnTo>
                      <a:pt x="84" y="0"/>
                    </a:lnTo>
                    <a:lnTo>
                      <a:pt x="76" y="0"/>
                    </a:lnTo>
                    <a:lnTo>
                      <a:pt x="62" y="2"/>
                    </a:lnTo>
                    <a:lnTo>
                      <a:pt x="54" y="7"/>
                    </a:lnTo>
                    <a:lnTo>
                      <a:pt x="34" y="9"/>
                    </a:lnTo>
                    <a:lnTo>
                      <a:pt x="25" y="14"/>
                    </a:lnTo>
                    <a:lnTo>
                      <a:pt x="17" y="19"/>
                    </a:lnTo>
                    <a:lnTo>
                      <a:pt x="12" y="24"/>
                    </a:lnTo>
                    <a:lnTo>
                      <a:pt x="5" y="32"/>
                    </a:lnTo>
                    <a:lnTo>
                      <a:pt x="0" y="39"/>
                    </a:lnTo>
                    <a:lnTo>
                      <a:pt x="0" y="46"/>
                    </a:lnTo>
                    <a:lnTo>
                      <a:pt x="0" y="56"/>
                    </a:lnTo>
                    <a:lnTo>
                      <a:pt x="7" y="66"/>
                    </a:lnTo>
                    <a:lnTo>
                      <a:pt x="12" y="69"/>
                    </a:lnTo>
                    <a:lnTo>
                      <a:pt x="39" y="74"/>
                    </a:lnTo>
                    <a:lnTo>
                      <a:pt x="66" y="79"/>
                    </a:lnTo>
                    <a:lnTo>
                      <a:pt x="106" y="83"/>
                    </a:lnTo>
                    <a:lnTo>
                      <a:pt x="126" y="83"/>
                    </a:lnTo>
                    <a:lnTo>
                      <a:pt x="160" y="83"/>
                    </a:lnTo>
                    <a:lnTo>
                      <a:pt x="187" y="79"/>
                    </a:lnTo>
                    <a:lnTo>
                      <a:pt x="205" y="74"/>
                    </a:lnTo>
                    <a:lnTo>
                      <a:pt x="222" y="71"/>
                    </a:lnTo>
                  </a:path>
                </a:pathLst>
              </a:custGeom>
              <a:noFill/>
              <a:ln w="0">
                <a:solidFill>
                  <a:srgbClr val="000000"/>
                </a:solidFill>
                <a:prstDash val="solid"/>
                <a:round/>
                <a:headEnd/>
                <a:tailEnd/>
              </a:ln>
            </p:spPr>
            <p:txBody>
              <a:bodyPr/>
              <a:lstStyle/>
              <a:p>
                <a:endParaRPr lang="es-AR"/>
              </a:p>
            </p:txBody>
          </p:sp>
          <p:sp>
            <p:nvSpPr>
              <p:cNvPr id="3102" name="Freeform 21"/>
              <p:cNvSpPr>
                <a:spLocks/>
              </p:cNvSpPr>
              <p:nvPr/>
            </p:nvSpPr>
            <p:spPr bwMode="auto">
              <a:xfrm>
                <a:off x="2178" y="4054"/>
                <a:ext cx="202" cy="81"/>
              </a:xfrm>
              <a:custGeom>
                <a:avLst/>
                <a:gdLst>
                  <a:gd name="T0" fmla="*/ 15 w 202"/>
                  <a:gd name="T1" fmla="*/ 7 h 81"/>
                  <a:gd name="T2" fmla="*/ 8 w 202"/>
                  <a:gd name="T3" fmla="*/ 24 h 81"/>
                  <a:gd name="T4" fmla="*/ 0 w 202"/>
                  <a:gd name="T5" fmla="*/ 32 h 81"/>
                  <a:gd name="T6" fmla="*/ 0 w 202"/>
                  <a:gd name="T7" fmla="*/ 39 h 81"/>
                  <a:gd name="T8" fmla="*/ 3 w 202"/>
                  <a:gd name="T9" fmla="*/ 49 h 81"/>
                  <a:gd name="T10" fmla="*/ 10 w 202"/>
                  <a:gd name="T11" fmla="*/ 59 h 81"/>
                  <a:gd name="T12" fmla="*/ 20 w 202"/>
                  <a:gd name="T13" fmla="*/ 64 h 81"/>
                  <a:gd name="T14" fmla="*/ 37 w 202"/>
                  <a:gd name="T15" fmla="*/ 64 h 81"/>
                  <a:gd name="T16" fmla="*/ 54 w 202"/>
                  <a:gd name="T17" fmla="*/ 71 h 81"/>
                  <a:gd name="T18" fmla="*/ 74 w 202"/>
                  <a:gd name="T19" fmla="*/ 76 h 81"/>
                  <a:gd name="T20" fmla="*/ 104 w 202"/>
                  <a:gd name="T21" fmla="*/ 81 h 81"/>
                  <a:gd name="T22" fmla="*/ 124 w 202"/>
                  <a:gd name="T23" fmla="*/ 81 h 81"/>
                  <a:gd name="T24" fmla="*/ 153 w 202"/>
                  <a:gd name="T25" fmla="*/ 76 h 81"/>
                  <a:gd name="T26" fmla="*/ 175 w 202"/>
                  <a:gd name="T27" fmla="*/ 71 h 81"/>
                  <a:gd name="T28" fmla="*/ 193 w 202"/>
                  <a:gd name="T29" fmla="*/ 64 h 81"/>
                  <a:gd name="T30" fmla="*/ 200 w 202"/>
                  <a:gd name="T31" fmla="*/ 59 h 81"/>
                  <a:gd name="T32" fmla="*/ 202 w 202"/>
                  <a:gd name="T33" fmla="*/ 49 h 81"/>
                  <a:gd name="T34" fmla="*/ 200 w 202"/>
                  <a:gd name="T35" fmla="*/ 39 h 81"/>
                  <a:gd name="T36" fmla="*/ 190 w 202"/>
                  <a:gd name="T37" fmla="*/ 32 h 81"/>
                  <a:gd name="T38" fmla="*/ 173 w 202"/>
                  <a:gd name="T39" fmla="*/ 24 h 81"/>
                  <a:gd name="T40" fmla="*/ 153 w 202"/>
                  <a:gd name="T41" fmla="*/ 19 h 81"/>
                  <a:gd name="T42" fmla="*/ 138 w 202"/>
                  <a:gd name="T43" fmla="*/ 9 h 81"/>
                  <a:gd name="T44" fmla="*/ 126 w 202"/>
                  <a:gd name="T45" fmla="*/ 4 h 81"/>
                  <a:gd name="T46" fmla="*/ 104 w 202"/>
                  <a:gd name="T47" fmla="*/ 0 h 81"/>
                  <a:gd name="T48" fmla="*/ 89 w 202"/>
                  <a:gd name="T49" fmla="*/ 0 h 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2"/>
                  <a:gd name="T76" fmla="*/ 0 h 81"/>
                  <a:gd name="T77" fmla="*/ 202 w 202"/>
                  <a:gd name="T78" fmla="*/ 81 h 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2" h="81">
                    <a:moveTo>
                      <a:pt x="15" y="7"/>
                    </a:moveTo>
                    <a:lnTo>
                      <a:pt x="8" y="24"/>
                    </a:lnTo>
                    <a:lnTo>
                      <a:pt x="0" y="32"/>
                    </a:lnTo>
                    <a:lnTo>
                      <a:pt x="0" y="39"/>
                    </a:lnTo>
                    <a:lnTo>
                      <a:pt x="3" y="49"/>
                    </a:lnTo>
                    <a:lnTo>
                      <a:pt x="10" y="59"/>
                    </a:lnTo>
                    <a:lnTo>
                      <a:pt x="20" y="64"/>
                    </a:lnTo>
                    <a:lnTo>
                      <a:pt x="37" y="64"/>
                    </a:lnTo>
                    <a:lnTo>
                      <a:pt x="54" y="71"/>
                    </a:lnTo>
                    <a:lnTo>
                      <a:pt x="74" y="76"/>
                    </a:lnTo>
                    <a:lnTo>
                      <a:pt x="104" y="81"/>
                    </a:lnTo>
                    <a:lnTo>
                      <a:pt x="124" y="81"/>
                    </a:lnTo>
                    <a:lnTo>
                      <a:pt x="153" y="76"/>
                    </a:lnTo>
                    <a:lnTo>
                      <a:pt x="175" y="71"/>
                    </a:lnTo>
                    <a:lnTo>
                      <a:pt x="193" y="64"/>
                    </a:lnTo>
                    <a:lnTo>
                      <a:pt x="200" y="59"/>
                    </a:lnTo>
                    <a:lnTo>
                      <a:pt x="202" y="49"/>
                    </a:lnTo>
                    <a:lnTo>
                      <a:pt x="200" y="39"/>
                    </a:lnTo>
                    <a:lnTo>
                      <a:pt x="190" y="32"/>
                    </a:lnTo>
                    <a:lnTo>
                      <a:pt x="173" y="24"/>
                    </a:lnTo>
                    <a:lnTo>
                      <a:pt x="153" y="19"/>
                    </a:lnTo>
                    <a:lnTo>
                      <a:pt x="138" y="9"/>
                    </a:lnTo>
                    <a:lnTo>
                      <a:pt x="126" y="4"/>
                    </a:lnTo>
                    <a:lnTo>
                      <a:pt x="104" y="0"/>
                    </a:lnTo>
                    <a:lnTo>
                      <a:pt x="89" y="0"/>
                    </a:lnTo>
                  </a:path>
                </a:pathLst>
              </a:custGeom>
              <a:noFill/>
              <a:ln w="0">
                <a:solidFill>
                  <a:srgbClr val="000000"/>
                </a:solidFill>
                <a:prstDash val="solid"/>
                <a:round/>
                <a:headEnd/>
                <a:tailEnd/>
              </a:ln>
            </p:spPr>
            <p:txBody>
              <a:bodyPr/>
              <a:lstStyle/>
              <a:p>
                <a:endParaRPr lang="es-AR"/>
              </a:p>
            </p:txBody>
          </p:sp>
          <p:sp>
            <p:nvSpPr>
              <p:cNvPr id="3103" name="Freeform 22"/>
              <p:cNvSpPr>
                <a:spLocks/>
              </p:cNvSpPr>
              <p:nvPr/>
            </p:nvSpPr>
            <p:spPr bwMode="auto">
              <a:xfrm>
                <a:off x="2193" y="3743"/>
                <a:ext cx="104" cy="308"/>
              </a:xfrm>
              <a:custGeom>
                <a:avLst/>
                <a:gdLst>
                  <a:gd name="T0" fmla="*/ 104 w 104"/>
                  <a:gd name="T1" fmla="*/ 0 h 308"/>
                  <a:gd name="T2" fmla="*/ 96 w 104"/>
                  <a:gd name="T3" fmla="*/ 17 h 308"/>
                  <a:gd name="T4" fmla="*/ 91 w 104"/>
                  <a:gd name="T5" fmla="*/ 37 h 308"/>
                  <a:gd name="T6" fmla="*/ 86 w 104"/>
                  <a:gd name="T7" fmla="*/ 56 h 308"/>
                  <a:gd name="T8" fmla="*/ 81 w 104"/>
                  <a:gd name="T9" fmla="*/ 76 h 308"/>
                  <a:gd name="T10" fmla="*/ 76 w 104"/>
                  <a:gd name="T11" fmla="*/ 93 h 308"/>
                  <a:gd name="T12" fmla="*/ 74 w 104"/>
                  <a:gd name="T13" fmla="*/ 116 h 308"/>
                  <a:gd name="T14" fmla="*/ 72 w 104"/>
                  <a:gd name="T15" fmla="*/ 133 h 308"/>
                  <a:gd name="T16" fmla="*/ 69 w 104"/>
                  <a:gd name="T17" fmla="*/ 153 h 308"/>
                  <a:gd name="T18" fmla="*/ 69 w 104"/>
                  <a:gd name="T19" fmla="*/ 172 h 308"/>
                  <a:gd name="T20" fmla="*/ 69 w 104"/>
                  <a:gd name="T21" fmla="*/ 192 h 308"/>
                  <a:gd name="T22" fmla="*/ 72 w 104"/>
                  <a:gd name="T23" fmla="*/ 212 h 308"/>
                  <a:gd name="T24" fmla="*/ 72 w 104"/>
                  <a:gd name="T25" fmla="*/ 232 h 308"/>
                  <a:gd name="T26" fmla="*/ 74 w 104"/>
                  <a:gd name="T27" fmla="*/ 251 h 308"/>
                  <a:gd name="T28" fmla="*/ 76 w 104"/>
                  <a:gd name="T29" fmla="*/ 271 h 308"/>
                  <a:gd name="T30" fmla="*/ 81 w 104"/>
                  <a:gd name="T31" fmla="*/ 291 h 308"/>
                  <a:gd name="T32" fmla="*/ 84 w 104"/>
                  <a:gd name="T33" fmla="*/ 303 h 308"/>
                  <a:gd name="T34" fmla="*/ 84 w 104"/>
                  <a:gd name="T35" fmla="*/ 303 h 308"/>
                  <a:gd name="T36" fmla="*/ 76 w 104"/>
                  <a:gd name="T37" fmla="*/ 301 h 308"/>
                  <a:gd name="T38" fmla="*/ 69 w 104"/>
                  <a:gd name="T39" fmla="*/ 298 h 308"/>
                  <a:gd name="T40" fmla="*/ 62 w 104"/>
                  <a:gd name="T41" fmla="*/ 296 h 308"/>
                  <a:gd name="T42" fmla="*/ 54 w 104"/>
                  <a:gd name="T43" fmla="*/ 293 h 308"/>
                  <a:gd name="T44" fmla="*/ 44 w 104"/>
                  <a:gd name="T45" fmla="*/ 293 h 308"/>
                  <a:gd name="T46" fmla="*/ 37 w 104"/>
                  <a:gd name="T47" fmla="*/ 293 h 308"/>
                  <a:gd name="T48" fmla="*/ 30 w 104"/>
                  <a:gd name="T49" fmla="*/ 296 h 308"/>
                  <a:gd name="T50" fmla="*/ 22 w 104"/>
                  <a:gd name="T51" fmla="*/ 298 h 308"/>
                  <a:gd name="T52" fmla="*/ 15 w 104"/>
                  <a:gd name="T53" fmla="*/ 301 h 308"/>
                  <a:gd name="T54" fmla="*/ 7 w 104"/>
                  <a:gd name="T55" fmla="*/ 303 h 308"/>
                  <a:gd name="T56" fmla="*/ 0 w 104"/>
                  <a:gd name="T57" fmla="*/ 308 h 308"/>
                  <a:gd name="T58" fmla="*/ 0 w 104"/>
                  <a:gd name="T59" fmla="*/ 308 h 3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04"/>
                  <a:gd name="T91" fmla="*/ 0 h 308"/>
                  <a:gd name="T92" fmla="*/ 104 w 104"/>
                  <a:gd name="T93" fmla="*/ 308 h 3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04" h="308">
                    <a:moveTo>
                      <a:pt x="104" y="0"/>
                    </a:moveTo>
                    <a:lnTo>
                      <a:pt x="96" y="17"/>
                    </a:lnTo>
                    <a:lnTo>
                      <a:pt x="91" y="37"/>
                    </a:lnTo>
                    <a:lnTo>
                      <a:pt x="86" y="56"/>
                    </a:lnTo>
                    <a:lnTo>
                      <a:pt x="81" y="76"/>
                    </a:lnTo>
                    <a:lnTo>
                      <a:pt x="76" y="93"/>
                    </a:lnTo>
                    <a:lnTo>
                      <a:pt x="74" y="116"/>
                    </a:lnTo>
                    <a:lnTo>
                      <a:pt x="72" y="133"/>
                    </a:lnTo>
                    <a:lnTo>
                      <a:pt x="69" y="153"/>
                    </a:lnTo>
                    <a:lnTo>
                      <a:pt x="69" y="172"/>
                    </a:lnTo>
                    <a:lnTo>
                      <a:pt x="69" y="192"/>
                    </a:lnTo>
                    <a:lnTo>
                      <a:pt x="72" y="212"/>
                    </a:lnTo>
                    <a:lnTo>
                      <a:pt x="72" y="232"/>
                    </a:lnTo>
                    <a:lnTo>
                      <a:pt x="74" y="251"/>
                    </a:lnTo>
                    <a:lnTo>
                      <a:pt x="76" y="271"/>
                    </a:lnTo>
                    <a:lnTo>
                      <a:pt x="81" y="291"/>
                    </a:lnTo>
                    <a:lnTo>
                      <a:pt x="84" y="303"/>
                    </a:lnTo>
                    <a:lnTo>
                      <a:pt x="76" y="301"/>
                    </a:lnTo>
                    <a:lnTo>
                      <a:pt x="69" y="298"/>
                    </a:lnTo>
                    <a:lnTo>
                      <a:pt x="62" y="296"/>
                    </a:lnTo>
                    <a:lnTo>
                      <a:pt x="54" y="293"/>
                    </a:lnTo>
                    <a:lnTo>
                      <a:pt x="44" y="293"/>
                    </a:lnTo>
                    <a:lnTo>
                      <a:pt x="37" y="293"/>
                    </a:lnTo>
                    <a:lnTo>
                      <a:pt x="30" y="296"/>
                    </a:lnTo>
                    <a:lnTo>
                      <a:pt x="22" y="298"/>
                    </a:lnTo>
                    <a:lnTo>
                      <a:pt x="15" y="301"/>
                    </a:lnTo>
                    <a:lnTo>
                      <a:pt x="7" y="303"/>
                    </a:lnTo>
                    <a:lnTo>
                      <a:pt x="0" y="308"/>
                    </a:lnTo>
                  </a:path>
                </a:pathLst>
              </a:custGeom>
              <a:noFill/>
              <a:ln w="0">
                <a:solidFill>
                  <a:srgbClr val="000000"/>
                </a:solidFill>
                <a:prstDash val="solid"/>
                <a:round/>
                <a:headEnd/>
                <a:tailEnd/>
              </a:ln>
            </p:spPr>
            <p:txBody>
              <a:bodyPr/>
              <a:lstStyle/>
              <a:p>
                <a:endParaRPr lang="es-AR"/>
              </a:p>
            </p:txBody>
          </p:sp>
          <p:sp>
            <p:nvSpPr>
              <p:cNvPr id="3104" name="Freeform 23"/>
              <p:cNvSpPr>
                <a:spLocks/>
              </p:cNvSpPr>
              <p:nvPr/>
            </p:nvSpPr>
            <p:spPr bwMode="auto">
              <a:xfrm>
                <a:off x="2079" y="3750"/>
                <a:ext cx="74" cy="286"/>
              </a:xfrm>
              <a:custGeom>
                <a:avLst/>
                <a:gdLst>
                  <a:gd name="T0" fmla="*/ 65 w 74"/>
                  <a:gd name="T1" fmla="*/ 286 h 286"/>
                  <a:gd name="T2" fmla="*/ 67 w 74"/>
                  <a:gd name="T3" fmla="*/ 271 h 286"/>
                  <a:gd name="T4" fmla="*/ 70 w 74"/>
                  <a:gd name="T5" fmla="*/ 257 h 286"/>
                  <a:gd name="T6" fmla="*/ 72 w 74"/>
                  <a:gd name="T7" fmla="*/ 239 h 286"/>
                  <a:gd name="T8" fmla="*/ 72 w 74"/>
                  <a:gd name="T9" fmla="*/ 225 h 286"/>
                  <a:gd name="T10" fmla="*/ 74 w 74"/>
                  <a:gd name="T11" fmla="*/ 207 h 286"/>
                  <a:gd name="T12" fmla="*/ 72 w 74"/>
                  <a:gd name="T13" fmla="*/ 192 h 286"/>
                  <a:gd name="T14" fmla="*/ 72 w 74"/>
                  <a:gd name="T15" fmla="*/ 178 h 286"/>
                  <a:gd name="T16" fmla="*/ 70 w 74"/>
                  <a:gd name="T17" fmla="*/ 160 h 286"/>
                  <a:gd name="T18" fmla="*/ 67 w 74"/>
                  <a:gd name="T19" fmla="*/ 146 h 286"/>
                  <a:gd name="T20" fmla="*/ 65 w 74"/>
                  <a:gd name="T21" fmla="*/ 128 h 286"/>
                  <a:gd name="T22" fmla="*/ 60 w 74"/>
                  <a:gd name="T23" fmla="*/ 113 h 286"/>
                  <a:gd name="T24" fmla="*/ 55 w 74"/>
                  <a:gd name="T25" fmla="*/ 99 h 286"/>
                  <a:gd name="T26" fmla="*/ 47 w 74"/>
                  <a:gd name="T27" fmla="*/ 84 h 286"/>
                  <a:gd name="T28" fmla="*/ 42 w 74"/>
                  <a:gd name="T29" fmla="*/ 69 h 286"/>
                  <a:gd name="T30" fmla="*/ 35 w 74"/>
                  <a:gd name="T31" fmla="*/ 54 h 286"/>
                  <a:gd name="T32" fmla="*/ 28 w 74"/>
                  <a:gd name="T33" fmla="*/ 39 h 286"/>
                  <a:gd name="T34" fmla="*/ 18 w 74"/>
                  <a:gd name="T35" fmla="*/ 27 h 286"/>
                  <a:gd name="T36" fmla="*/ 10 w 74"/>
                  <a:gd name="T37" fmla="*/ 15 h 286"/>
                  <a:gd name="T38" fmla="*/ 0 w 74"/>
                  <a:gd name="T39" fmla="*/ 0 h 28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
                  <a:gd name="T61" fmla="*/ 0 h 286"/>
                  <a:gd name="T62" fmla="*/ 74 w 74"/>
                  <a:gd name="T63" fmla="*/ 286 h 28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 h="286">
                    <a:moveTo>
                      <a:pt x="65" y="286"/>
                    </a:moveTo>
                    <a:lnTo>
                      <a:pt x="67" y="271"/>
                    </a:lnTo>
                    <a:lnTo>
                      <a:pt x="70" y="257"/>
                    </a:lnTo>
                    <a:lnTo>
                      <a:pt x="72" y="239"/>
                    </a:lnTo>
                    <a:lnTo>
                      <a:pt x="72" y="225"/>
                    </a:lnTo>
                    <a:lnTo>
                      <a:pt x="74" y="207"/>
                    </a:lnTo>
                    <a:lnTo>
                      <a:pt x="72" y="192"/>
                    </a:lnTo>
                    <a:lnTo>
                      <a:pt x="72" y="178"/>
                    </a:lnTo>
                    <a:lnTo>
                      <a:pt x="70" y="160"/>
                    </a:lnTo>
                    <a:lnTo>
                      <a:pt x="67" y="146"/>
                    </a:lnTo>
                    <a:lnTo>
                      <a:pt x="65" y="128"/>
                    </a:lnTo>
                    <a:lnTo>
                      <a:pt x="60" y="113"/>
                    </a:lnTo>
                    <a:lnTo>
                      <a:pt x="55" y="99"/>
                    </a:lnTo>
                    <a:lnTo>
                      <a:pt x="47" y="84"/>
                    </a:lnTo>
                    <a:lnTo>
                      <a:pt x="42" y="69"/>
                    </a:lnTo>
                    <a:lnTo>
                      <a:pt x="35" y="54"/>
                    </a:lnTo>
                    <a:lnTo>
                      <a:pt x="28" y="39"/>
                    </a:lnTo>
                    <a:lnTo>
                      <a:pt x="18" y="27"/>
                    </a:lnTo>
                    <a:lnTo>
                      <a:pt x="10" y="15"/>
                    </a:lnTo>
                    <a:lnTo>
                      <a:pt x="0" y="0"/>
                    </a:lnTo>
                  </a:path>
                </a:pathLst>
              </a:custGeom>
              <a:noFill/>
              <a:ln w="0">
                <a:solidFill>
                  <a:srgbClr val="000000"/>
                </a:solidFill>
                <a:prstDash val="solid"/>
                <a:round/>
                <a:headEnd/>
                <a:tailEnd/>
              </a:ln>
            </p:spPr>
            <p:txBody>
              <a:bodyPr/>
              <a:lstStyle/>
              <a:p>
                <a:endParaRPr lang="es-AR"/>
              </a:p>
            </p:txBody>
          </p:sp>
          <p:sp>
            <p:nvSpPr>
              <p:cNvPr id="3105" name="Freeform 24"/>
              <p:cNvSpPr>
                <a:spLocks/>
              </p:cNvSpPr>
              <p:nvPr/>
            </p:nvSpPr>
            <p:spPr bwMode="auto">
              <a:xfrm>
                <a:off x="2094" y="4036"/>
                <a:ext cx="22" cy="22"/>
              </a:xfrm>
              <a:custGeom>
                <a:avLst/>
                <a:gdLst>
                  <a:gd name="T0" fmla="*/ 20 w 22"/>
                  <a:gd name="T1" fmla="*/ 22 h 22"/>
                  <a:gd name="T2" fmla="*/ 22 w 22"/>
                  <a:gd name="T3" fmla="*/ 18 h 22"/>
                  <a:gd name="T4" fmla="*/ 20 w 22"/>
                  <a:gd name="T5" fmla="*/ 15 h 22"/>
                  <a:gd name="T6" fmla="*/ 20 w 22"/>
                  <a:gd name="T7" fmla="*/ 10 h 22"/>
                  <a:gd name="T8" fmla="*/ 18 w 22"/>
                  <a:gd name="T9" fmla="*/ 8 h 22"/>
                  <a:gd name="T10" fmla="*/ 15 w 22"/>
                  <a:gd name="T11" fmla="*/ 5 h 22"/>
                  <a:gd name="T12" fmla="*/ 10 w 22"/>
                  <a:gd name="T13" fmla="*/ 3 h 22"/>
                  <a:gd name="T14" fmla="*/ 8 w 22"/>
                  <a:gd name="T15" fmla="*/ 0 h 22"/>
                  <a:gd name="T16" fmla="*/ 5 w 22"/>
                  <a:gd name="T17" fmla="*/ 0 h 22"/>
                  <a:gd name="T18" fmla="*/ 0 w 22"/>
                  <a:gd name="T19" fmla="*/ 0 h 22"/>
                  <a:gd name="T20" fmla="*/ 0 w 22"/>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22"/>
                  <a:gd name="T35" fmla="*/ 22 w 22"/>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22">
                    <a:moveTo>
                      <a:pt x="20" y="22"/>
                    </a:moveTo>
                    <a:lnTo>
                      <a:pt x="22" y="18"/>
                    </a:lnTo>
                    <a:lnTo>
                      <a:pt x="20" y="15"/>
                    </a:lnTo>
                    <a:lnTo>
                      <a:pt x="20" y="10"/>
                    </a:lnTo>
                    <a:lnTo>
                      <a:pt x="18" y="8"/>
                    </a:lnTo>
                    <a:lnTo>
                      <a:pt x="15" y="5"/>
                    </a:lnTo>
                    <a:lnTo>
                      <a:pt x="10" y="3"/>
                    </a:lnTo>
                    <a:lnTo>
                      <a:pt x="8" y="0"/>
                    </a:lnTo>
                    <a:lnTo>
                      <a:pt x="5" y="0"/>
                    </a:lnTo>
                    <a:lnTo>
                      <a:pt x="0" y="0"/>
                    </a:lnTo>
                  </a:path>
                </a:pathLst>
              </a:custGeom>
              <a:noFill/>
              <a:ln w="0">
                <a:solidFill>
                  <a:srgbClr val="000000"/>
                </a:solidFill>
                <a:prstDash val="solid"/>
                <a:round/>
                <a:headEnd/>
                <a:tailEnd/>
              </a:ln>
            </p:spPr>
            <p:txBody>
              <a:bodyPr/>
              <a:lstStyle/>
              <a:p>
                <a:endParaRPr lang="es-AR"/>
              </a:p>
            </p:txBody>
          </p:sp>
          <p:sp>
            <p:nvSpPr>
              <p:cNvPr id="3106" name="Freeform 25"/>
              <p:cNvSpPr>
                <a:spLocks/>
              </p:cNvSpPr>
              <p:nvPr/>
            </p:nvSpPr>
            <p:spPr bwMode="auto">
              <a:xfrm>
                <a:off x="2109" y="4031"/>
                <a:ext cx="27" cy="18"/>
              </a:xfrm>
              <a:custGeom>
                <a:avLst/>
                <a:gdLst>
                  <a:gd name="T0" fmla="*/ 27 w 27"/>
                  <a:gd name="T1" fmla="*/ 18 h 18"/>
                  <a:gd name="T2" fmla="*/ 25 w 27"/>
                  <a:gd name="T3" fmla="*/ 13 h 18"/>
                  <a:gd name="T4" fmla="*/ 22 w 27"/>
                  <a:gd name="T5" fmla="*/ 10 h 18"/>
                  <a:gd name="T6" fmla="*/ 20 w 27"/>
                  <a:gd name="T7" fmla="*/ 5 h 18"/>
                  <a:gd name="T8" fmla="*/ 17 w 27"/>
                  <a:gd name="T9" fmla="*/ 3 h 18"/>
                  <a:gd name="T10" fmla="*/ 12 w 27"/>
                  <a:gd name="T11" fmla="*/ 3 h 18"/>
                  <a:gd name="T12" fmla="*/ 10 w 27"/>
                  <a:gd name="T13" fmla="*/ 0 h 18"/>
                  <a:gd name="T14" fmla="*/ 5 w 27"/>
                  <a:gd name="T15" fmla="*/ 0 h 18"/>
                  <a:gd name="T16" fmla="*/ 0 w 27"/>
                  <a:gd name="T17" fmla="*/ 0 h 18"/>
                  <a:gd name="T18" fmla="*/ 0 w 27"/>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18"/>
                  <a:gd name="T32" fmla="*/ 27 w 2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18">
                    <a:moveTo>
                      <a:pt x="27" y="18"/>
                    </a:moveTo>
                    <a:lnTo>
                      <a:pt x="25" y="13"/>
                    </a:lnTo>
                    <a:lnTo>
                      <a:pt x="22" y="10"/>
                    </a:lnTo>
                    <a:lnTo>
                      <a:pt x="20" y="5"/>
                    </a:lnTo>
                    <a:lnTo>
                      <a:pt x="17" y="3"/>
                    </a:lnTo>
                    <a:lnTo>
                      <a:pt x="12" y="3"/>
                    </a:lnTo>
                    <a:lnTo>
                      <a:pt x="10" y="0"/>
                    </a:lnTo>
                    <a:lnTo>
                      <a:pt x="5" y="0"/>
                    </a:lnTo>
                    <a:lnTo>
                      <a:pt x="0" y="0"/>
                    </a:lnTo>
                  </a:path>
                </a:pathLst>
              </a:custGeom>
              <a:noFill/>
              <a:ln w="0">
                <a:solidFill>
                  <a:srgbClr val="000000"/>
                </a:solidFill>
                <a:prstDash val="solid"/>
                <a:round/>
                <a:headEnd/>
                <a:tailEnd/>
              </a:ln>
            </p:spPr>
            <p:txBody>
              <a:bodyPr/>
              <a:lstStyle/>
              <a:p>
                <a:endParaRPr lang="es-AR"/>
              </a:p>
            </p:txBody>
          </p:sp>
          <p:sp>
            <p:nvSpPr>
              <p:cNvPr id="3107" name="Freeform 26"/>
              <p:cNvSpPr>
                <a:spLocks/>
              </p:cNvSpPr>
              <p:nvPr/>
            </p:nvSpPr>
            <p:spPr bwMode="auto">
              <a:xfrm>
                <a:off x="2223" y="4051"/>
                <a:ext cx="46" cy="25"/>
              </a:xfrm>
              <a:custGeom>
                <a:avLst/>
                <a:gdLst>
                  <a:gd name="T0" fmla="*/ 46 w 46"/>
                  <a:gd name="T1" fmla="*/ 0 h 25"/>
                  <a:gd name="T2" fmla="*/ 42 w 46"/>
                  <a:gd name="T3" fmla="*/ 0 h 25"/>
                  <a:gd name="T4" fmla="*/ 34 w 46"/>
                  <a:gd name="T5" fmla="*/ 0 h 25"/>
                  <a:gd name="T6" fmla="*/ 29 w 46"/>
                  <a:gd name="T7" fmla="*/ 3 h 25"/>
                  <a:gd name="T8" fmla="*/ 24 w 46"/>
                  <a:gd name="T9" fmla="*/ 3 h 25"/>
                  <a:gd name="T10" fmla="*/ 17 w 46"/>
                  <a:gd name="T11" fmla="*/ 5 h 25"/>
                  <a:gd name="T12" fmla="*/ 12 w 46"/>
                  <a:gd name="T13" fmla="*/ 7 h 25"/>
                  <a:gd name="T14" fmla="*/ 7 w 46"/>
                  <a:gd name="T15" fmla="*/ 12 h 25"/>
                  <a:gd name="T16" fmla="*/ 4 w 46"/>
                  <a:gd name="T17" fmla="*/ 15 h 25"/>
                  <a:gd name="T18" fmla="*/ 0 w 46"/>
                  <a:gd name="T19" fmla="*/ 20 h 25"/>
                  <a:gd name="T20" fmla="*/ 0 w 46"/>
                  <a:gd name="T21" fmla="*/ 25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25"/>
                  <a:gd name="T35" fmla="*/ 46 w 46"/>
                  <a:gd name="T36" fmla="*/ 25 h 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25">
                    <a:moveTo>
                      <a:pt x="46" y="0"/>
                    </a:moveTo>
                    <a:lnTo>
                      <a:pt x="42" y="0"/>
                    </a:lnTo>
                    <a:lnTo>
                      <a:pt x="34" y="0"/>
                    </a:lnTo>
                    <a:lnTo>
                      <a:pt x="29" y="3"/>
                    </a:lnTo>
                    <a:lnTo>
                      <a:pt x="24" y="3"/>
                    </a:lnTo>
                    <a:lnTo>
                      <a:pt x="17" y="5"/>
                    </a:lnTo>
                    <a:lnTo>
                      <a:pt x="12" y="7"/>
                    </a:lnTo>
                    <a:lnTo>
                      <a:pt x="7" y="12"/>
                    </a:lnTo>
                    <a:lnTo>
                      <a:pt x="4" y="15"/>
                    </a:lnTo>
                    <a:lnTo>
                      <a:pt x="0" y="20"/>
                    </a:lnTo>
                    <a:lnTo>
                      <a:pt x="0" y="25"/>
                    </a:lnTo>
                  </a:path>
                </a:pathLst>
              </a:custGeom>
              <a:noFill/>
              <a:ln w="0">
                <a:solidFill>
                  <a:srgbClr val="000000"/>
                </a:solidFill>
                <a:prstDash val="solid"/>
                <a:round/>
                <a:headEnd/>
                <a:tailEnd/>
              </a:ln>
            </p:spPr>
            <p:txBody>
              <a:bodyPr/>
              <a:lstStyle/>
              <a:p>
                <a:endParaRPr lang="es-AR"/>
              </a:p>
            </p:txBody>
          </p:sp>
          <p:sp>
            <p:nvSpPr>
              <p:cNvPr id="3108" name="Freeform 27"/>
              <p:cNvSpPr>
                <a:spLocks/>
              </p:cNvSpPr>
              <p:nvPr/>
            </p:nvSpPr>
            <p:spPr bwMode="auto">
              <a:xfrm>
                <a:off x="2215" y="4046"/>
                <a:ext cx="54" cy="8"/>
              </a:xfrm>
              <a:custGeom>
                <a:avLst/>
                <a:gdLst>
                  <a:gd name="T0" fmla="*/ 54 w 54"/>
                  <a:gd name="T1" fmla="*/ 3 h 8"/>
                  <a:gd name="T2" fmla="*/ 47 w 54"/>
                  <a:gd name="T3" fmla="*/ 0 h 8"/>
                  <a:gd name="T4" fmla="*/ 40 w 54"/>
                  <a:gd name="T5" fmla="*/ 0 h 8"/>
                  <a:gd name="T6" fmla="*/ 32 w 54"/>
                  <a:gd name="T7" fmla="*/ 0 h 8"/>
                  <a:gd name="T8" fmla="*/ 25 w 54"/>
                  <a:gd name="T9" fmla="*/ 0 h 8"/>
                  <a:gd name="T10" fmla="*/ 20 w 54"/>
                  <a:gd name="T11" fmla="*/ 0 h 8"/>
                  <a:gd name="T12" fmla="*/ 12 w 54"/>
                  <a:gd name="T13" fmla="*/ 3 h 8"/>
                  <a:gd name="T14" fmla="*/ 5 w 54"/>
                  <a:gd name="T15" fmla="*/ 5 h 8"/>
                  <a:gd name="T16" fmla="*/ 0 w 54"/>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8"/>
                  <a:gd name="T29" fmla="*/ 54 w 5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8">
                    <a:moveTo>
                      <a:pt x="54" y="3"/>
                    </a:moveTo>
                    <a:lnTo>
                      <a:pt x="47" y="0"/>
                    </a:lnTo>
                    <a:lnTo>
                      <a:pt x="40" y="0"/>
                    </a:lnTo>
                    <a:lnTo>
                      <a:pt x="32" y="0"/>
                    </a:lnTo>
                    <a:lnTo>
                      <a:pt x="25" y="0"/>
                    </a:lnTo>
                    <a:lnTo>
                      <a:pt x="20" y="0"/>
                    </a:lnTo>
                    <a:lnTo>
                      <a:pt x="12" y="3"/>
                    </a:lnTo>
                    <a:lnTo>
                      <a:pt x="5" y="5"/>
                    </a:lnTo>
                    <a:lnTo>
                      <a:pt x="0" y="8"/>
                    </a:lnTo>
                  </a:path>
                </a:pathLst>
              </a:custGeom>
              <a:noFill/>
              <a:ln w="0">
                <a:solidFill>
                  <a:srgbClr val="000000"/>
                </a:solidFill>
                <a:prstDash val="solid"/>
                <a:round/>
                <a:headEnd/>
                <a:tailEnd/>
              </a:ln>
            </p:spPr>
            <p:txBody>
              <a:bodyPr/>
              <a:lstStyle/>
              <a:p>
                <a:endParaRPr lang="es-AR"/>
              </a:p>
            </p:txBody>
          </p:sp>
          <p:sp>
            <p:nvSpPr>
              <p:cNvPr id="3109" name="Freeform 28"/>
              <p:cNvSpPr>
                <a:spLocks/>
              </p:cNvSpPr>
              <p:nvPr/>
            </p:nvSpPr>
            <p:spPr bwMode="auto">
              <a:xfrm>
                <a:off x="1882" y="3071"/>
                <a:ext cx="568" cy="674"/>
              </a:xfrm>
              <a:custGeom>
                <a:avLst/>
                <a:gdLst>
                  <a:gd name="T0" fmla="*/ 205 w 568"/>
                  <a:gd name="T1" fmla="*/ 67 h 674"/>
                  <a:gd name="T2" fmla="*/ 210 w 568"/>
                  <a:gd name="T3" fmla="*/ 109 h 674"/>
                  <a:gd name="T4" fmla="*/ 225 w 568"/>
                  <a:gd name="T5" fmla="*/ 151 h 674"/>
                  <a:gd name="T6" fmla="*/ 267 w 568"/>
                  <a:gd name="T7" fmla="*/ 106 h 674"/>
                  <a:gd name="T8" fmla="*/ 296 w 568"/>
                  <a:gd name="T9" fmla="*/ 67 h 674"/>
                  <a:gd name="T10" fmla="*/ 390 w 568"/>
                  <a:gd name="T11" fmla="*/ 3 h 674"/>
                  <a:gd name="T12" fmla="*/ 415 w 568"/>
                  <a:gd name="T13" fmla="*/ 0 h 674"/>
                  <a:gd name="T14" fmla="*/ 439 w 568"/>
                  <a:gd name="T15" fmla="*/ 10 h 674"/>
                  <a:gd name="T16" fmla="*/ 457 w 568"/>
                  <a:gd name="T17" fmla="*/ 30 h 674"/>
                  <a:gd name="T18" fmla="*/ 461 w 568"/>
                  <a:gd name="T19" fmla="*/ 54 h 674"/>
                  <a:gd name="T20" fmla="*/ 484 w 568"/>
                  <a:gd name="T21" fmla="*/ 104 h 674"/>
                  <a:gd name="T22" fmla="*/ 516 w 568"/>
                  <a:gd name="T23" fmla="*/ 138 h 674"/>
                  <a:gd name="T24" fmla="*/ 531 w 568"/>
                  <a:gd name="T25" fmla="*/ 141 h 674"/>
                  <a:gd name="T26" fmla="*/ 553 w 568"/>
                  <a:gd name="T27" fmla="*/ 151 h 674"/>
                  <a:gd name="T28" fmla="*/ 565 w 568"/>
                  <a:gd name="T29" fmla="*/ 168 h 674"/>
                  <a:gd name="T30" fmla="*/ 568 w 568"/>
                  <a:gd name="T31" fmla="*/ 200 h 674"/>
                  <a:gd name="T32" fmla="*/ 560 w 568"/>
                  <a:gd name="T33" fmla="*/ 240 h 674"/>
                  <a:gd name="T34" fmla="*/ 538 w 568"/>
                  <a:gd name="T35" fmla="*/ 291 h 674"/>
                  <a:gd name="T36" fmla="*/ 506 w 568"/>
                  <a:gd name="T37" fmla="*/ 336 h 674"/>
                  <a:gd name="T38" fmla="*/ 496 w 568"/>
                  <a:gd name="T39" fmla="*/ 346 h 674"/>
                  <a:gd name="T40" fmla="*/ 469 w 568"/>
                  <a:gd name="T41" fmla="*/ 356 h 674"/>
                  <a:gd name="T42" fmla="*/ 454 w 568"/>
                  <a:gd name="T43" fmla="*/ 363 h 674"/>
                  <a:gd name="T44" fmla="*/ 469 w 568"/>
                  <a:gd name="T45" fmla="*/ 449 h 674"/>
                  <a:gd name="T46" fmla="*/ 476 w 568"/>
                  <a:gd name="T47" fmla="*/ 565 h 674"/>
                  <a:gd name="T48" fmla="*/ 476 w 568"/>
                  <a:gd name="T49" fmla="*/ 652 h 674"/>
                  <a:gd name="T50" fmla="*/ 410 w 568"/>
                  <a:gd name="T51" fmla="*/ 669 h 674"/>
                  <a:gd name="T52" fmla="*/ 336 w 568"/>
                  <a:gd name="T53" fmla="*/ 674 h 674"/>
                  <a:gd name="T54" fmla="*/ 262 w 568"/>
                  <a:gd name="T55" fmla="*/ 667 h 674"/>
                  <a:gd name="T56" fmla="*/ 252 w 568"/>
                  <a:gd name="T57" fmla="*/ 607 h 674"/>
                  <a:gd name="T58" fmla="*/ 234 w 568"/>
                  <a:gd name="T59" fmla="*/ 551 h 674"/>
                  <a:gd name="T60" fmla="*/ 215 w 568"/>
                  <a:gd name="T61" fmla="*/ 630 h 674"/>
                  <a:gd name="T62" fmla="*/ 207 w 568"/>
                  <a:gd name="T63" fmla="*/ 654 h 674"/>
                  <a:gd name="T64" fmla="*/ 146 w 568"/>
                  <a:gd name="T65" fmla="*/ 657 h 674"/>
                  <a:gd name="T66" fmla="*/ 86 w 568"/>
                  <a:gd name="T67" fmla="*/ 649 h 674"/>
                  <a:gd name="T68" fmla="*/ 52 w 568"/>
                  <a:gd name="T69" fmla="*/ 607 h 674"/>
                  <a:gd name="T70" fmla="*/ 42 w 568"/>
                  <a:gd name="T71" fmla="*/ 452 h 674"/>
                  <a:gd name="T72" fmla="*/ 42 w 568"/>
                  <a:gd name="T73" fmla="*/ 336 h 674"/>
                  <a:gd name="T74" fmla="*/ 22 w 568"/>
                  <a:gd name="T75" fmla="*/ 316 h 674"/>
                  <a:gd name="T76" fmla="*/ 2 w 568"/>
                  <a:gd name="T77" fmla="*/ 277 h 674"/>
                  <a:gd name="T78" fmla="*/ 0 w 568"/>
                  <a:gd name="T79" fmla="*/ 242 h 674"/>
                  <a:gd name="T80" fmla="*/ 7 w 568"/>
                  <a:gd name="T81" fmla="*/ 215 h 674"/>
                  <a:gd name="T82" fmla="*/ 30 w 568"/>
                  <a:gd name="T83" fmla="*/ 153 h 674"/>
                  <a:gd name="T84" fmla="*/ 69 w 568"/>
                  <a:gd name="T85" fmla="*/ 79 h 674"/>
                  <a:gd name="T86" fmla="*/ 118 w 568"/>
                  <a:gd name="T87" fmla="*/ 13 h 67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8"/>
                  <a:gd name="T133" fmla="*/ 0 h 674"/>
                  <a:gd name="T134" fmla="*/ 568 w 568"/>
                  <a:gd name="T135" fmla="*/ 674 h 67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8" h="674">
                    <a:moveTo>
                      <a:pt x="205" y="47"/>
                    </a:moveTo>
                    <a:lnTo>
                      <a:pt x="205" y="67"/>
                    </a:lnTo>
                    <a:lnTo>
                      <a:pt x="205" y="82"/>
                    </a:lnTo>
                    <a:lnTo>
                      <a:pt x="210" y="109"/>
                    </a:lnTo>
                    <a:lnTo>
                      <a:pt x="217" y="133"/>
                    </a:lnTo>
                    <a:lnTo>
                      <a:pt x="225" y="151"/>
                    </a:lnTo>
                    <a:lnTo>
                      <a:pt x="247" y="126"/>
                    </a:lnTo>
                    <a:lnTo>
                      <a:pt x="267" y="106"/>
                    </a:lnTo>
                    <a:lnTo>
                      <a:pt x="284" y="87"/>
                    </a:lnTo>
                    <a:lnTo>
                      <a:pt x="296" y="67"/>
                    </a:lnTo>
                    <a:lnTo>
                      <a:pt x="313" y="40"/>
                    </a:lnTo>
                    <a:lnTo>
                      <a:pt x="390" y="3"/>
                    </a:lnTo>
                    <a:lnTo>
                      <a:pt x="402" y="0"/>
                    </a:lnTo>
                    <a:lnTo>
                      <a:pt x="415" y="0"/>
                    </a:lnTo>
                    <a:lnTo>
                      <a:pt x="427" y="5"/>
                    </a:lnTo>
                    <a:lnTo>
                      <a:pt x="439" y="10"/>
                    </a:lnTo>
                    <a:lnTo>
                      <a:pt x="449" y="20"/>
                    </a:lnTo>
                    <a:lnTo>
                      <a:pt x="457" y="30"/>
                    </a:lnTo>
                    <a:lnTo>
                      <a:pt x="461" y="42"/>
                    </a:lnTo>
                    <a:lnTo>
                      <a:pt x="461" y="54"/>
                    </a:lnTo>
                    <a:lnTo>
                      <a:pt x="471" y="82"/>
                    </a:lnTo>
                    <a:lnTo>
                      <a:pt x="484" y="104"/>
                    </a:lnTo>
                    <a:lnTo>
                      <a:pt x="498" y="121"/>
                    </a:lnTo>
                    <a:lnTo>
                      <a:pt x="516" y="138"/>
                    </a:lnTo>
                    <a:lnTo>
                      <a:pt x="521" y="141"/>
                    </a:lnTo>
                    <a:lnTo>
                      <a:pt x="531" y="141"/>
                    </a:lnTo>
                    <a:lnTo>
                      <a:pt x="543" y="143"/>
                    </a:lnTo>
                    <a:lnTo>
                      <a:pt x="553" y="151"/>
                    </a:lnTo>
                    <a:lnTo>
                      <a:pt x="560" y="158"/>
                    </a:lnTo>
                    <a:lnTo>
                      <a:pt x="565" y="168"/>
                    </a:lnTo>
                    <a:lnTo>
                      <a:pt x="568" y="180"/>
                    </a:lnTo>
                    <a:lnTo>
                      <a:pt x="568" y="200"/>
                    </a:lnTo>
                    <a:lnTo>
                      <a:pt x="565" y="212"/>
                    </a:lnTo>
                    <a:lnTo>
                      <a:pt x="560" y="240"/>
                    </a:lnTo>
                    <a:lnTo>
                      <a:pt x="550" y="264"/>
                    </a:lnTo>
                    <a:lnTo>
                      <a:pt x="538" y="291"/>
                    </a:lnTo>
                    <a:lnTo>
                      <a:pt x="523" y="314"/>
                    </a:lnTo>
                    <a:lnTo>
                      <a:pt x="506" y="336"/>
                    </a:lnTo>
                    <a:lnTo>
                      <a:pt x="496" y="346"/>
                    </a:lnTo>
                    <a:lnTo>
                      <a:pt x="481" y="351"/>
                    </a:lnTo>
                    <a:lnTo>
                      <a:pt x="469" y="356"/>
                    </a:lnTo>
                    <a:lnTo>
                      <a:pt x="454" y="358"/>
                    </a:lnTo>
                    <a:lnTo>
                      <a:pt x="454" y="363"/>
                    </a:lnTo>
                    <a:lnTo>
                      <a:pt x="459" y="393"/>
                    </a:lnTo>
                    <a:lnTo>
                      <a:pt x="469" y="449"/>
                    </a:lnTo>
                    <a:lnTo>
                      <a:pt x="474" y="509"/>
                    </a:lnTo>
                    <a:lnTo>
                      <a:pt x="476" y="565"/>
                    </a:lnTo>
                    <a:lnTo>
                      <a:pt x="476" y="625"/>
                    </a:lnTo>
                    <a:lnTo>
                      <a:pt x="476" y="652"/>
                    </a:lnTo>
                    <a:lnTo>
                      <a:pt x="447" y="662"/>
                    </a:lnTo>
                    <a:lnTo>
                      <a:pt x="410" y="669"/>
                    </a:lnTo>
                    <a:lnTo>
                      <a:pt x="373" y="672"/>
                    </a:lnTo>
                    <a:lnTo>
                      <a:pt x="336" y="674"/>
                    </a:lnTo>
                    <a:lnTo>
                      <a:pt x="299" y="672"/>
                    </a:lnTo>
                    <a:lnTo>
                      <a:pt x="262" y="667"/>
                    </a:lnTo>
                    <a:lnTo>
                      <a:pt x="259" y="647"/>
                    </a:lnTo>
                    <a:lnTo>
                      <a:pt x="252" y="607"/>
                    </a:lnTo>
                    <a:lnTo>
                      <a:pt x="239" y="568"/>
                    </a:lnTo>
                    <a:lnTo>
                      <a:pt x="234" y="551"/>
                    </a:lnTo>
                    <a:lnTo>
                      <a:pt x="225" y="590"/>
                    </a:lnTo>
                    <a:lnTo>
                      <a:pt x="215" y="630"/>
                    </a:lnTo>
                    <a:lnTo>
                      <a:pt x="212" y="652"/>
                    </a:lnTo>
                    <a:lnTo>
                      <a:pt x="207" y="654"/>
                    </a:lnTo>
                    <a:lnTo>
                      <a:pt x="178" y="657"/>
                    </a:lnTo>
                    <a:lnTo>
                      <a:pt x="146" y="657"/>
                    </a:lnTo>
                    <a:lnTo>
                      <a:pt x="116" y="654"/>
                    </a:lnTo>
                    <a:lnTo>
                      <a:pt x="86" y="649"/>
                    </a:lnTo>
                    <a:lnTo>
                      <a:pt x="57" y="639"/>
                    </a:lnTo>
                    <a:lnTo>
                      <a:pt x="52" y="607"/>
                    </a:lnTo>
                    <a:lnTo>
                      <a:pt x="47" y="531"/>
                    </a:lnTo>
                    <a:lnTo>
                      <a:pt x="42" y="452"/>
                    </a:lnTo>
                    <a:lnTo>
                      <a:pt x="42" y="373"/>
                    </a:lnTo>
                    <a:lnTo>
                      <a:pt x="42" y="336"/>
                    </a:lnTo>
                    <a:lnTo>
                      <a:pt x="35" y="328"/>
                    </a:lnTo>
                    <a:lnTo>
                      <a:pt x="22" y="316"/>
                    </a:lnTo>
                    <a:lnTo>
                      <a:pt x="7" y="294"/>
                    </a:lnTo>
                    <a:lnTo>
                      <a:pt x="2" y="277"/>
                    </a:lnTo>
                    <a:lnTo>
                      <a:pt x="0" y="259"/>
                    </a:lnTo>
                    <a:lnTo>
                      <a:pt x="0" y="242"/>
                    </a:lnTo>
                    <a:lnTo>
                      <a:pt x="5" y="225"/>
                    </a:lnTo>
                    <a:lnTo>
                      <a:pt x="7" y="215"/>
                    </a:lnTo>
                    <a:lnTo>
                      <a:pt x="15" y="193"/>
                    </a:lnTo>
                    <a:lnTo>
                      <a:pt x="30" y="153"/>
                    </a:lnTo>
                    <a:lnTo>
                      <a:pt x="49" y="116"/>
                    </a:lnTo>
                    <a:lnTo>
                      <a:pt x="69" y="79"/>
                    </a:lnTo>
                    <a:lnTo>
                      <a:pt x="94" y="45"/>
                    </a:lnTo>
                    <a:lnTo>
                      <a:pt x="118" y="13"/>
                    </a:lnTo>
                    <a:lnTo>
                      <a:pt x="205" y="47"/>
                    </a:lnTo>
                    <a:close/>
                  </a:path>
                </a:pathLst>
              </a:custGeom>
              <a:solidFill>
                <a:srgbClr val="FFFFFF"/>
              </a:solidFill>
              <a:ln w="9525">
                <a:noFill/>
                <a:round/>
                <a:headEnd/>
                <a:tailEnd/>
              </a:ln>
            </p:spPr>
            <p:txBody>
              <a:bodyPr/>
              <a:lstStyle/>
              <a:p>
                <a:endParaRPr lang="es-AR"/>
              </a:p>
            </p:txBody>
          </p:sp>
          <p:sp>
            <p:nvSpPr>
              <p:cNvPr id="3110" name="Freeform 29"/>
              <p:cNvSpPr>
                <a:spLocks/>
              </p:cNvSpPr>
              <p:nvPr/>
            </p:nvSpPr>
            <p:spPr bwMode="auto">
              <a:xfrm>
                <a:off x="1882" y="3071"/>
                <a:ext cx="568" cy="674"/>
              </a:xfrm>
              <a:custGeom>
                <a:avLst/>
                <a:gdLst>
                  <a:gd name="T0" fmla="*/ 205 w 568"/>
                  <a:gd name="T1" fmla="*/ 67 h 674"/>
                  <a:gd name="T2" fmla="*/ 210 w 568"/>
                  <a:gd name="T3" fmla="*/ 109 h 674"/>
                  <a:gd name="T4" fmla="*/ 225 w 568"/>
                  <a:gd name="T5" fmla="*/ 151 h 674"/>
                  <a:gd name="T6" fmla="*/ 267 w 568"/>
                  <a:gd name="T7" fmla="*/ 106 h 674"/>
                  <a:gd name="T8" fmla="*/ 296 w 568"/>
                  <a:gd name="T9" fmla="*/ 67 h 674"/>
                  <a:gd name="T10" fmla="*/ 390 w 568"/>
                  <a:gd name="T11" fmla="*/ 3 h 674"/>
                  <a:gd name="T12" fmla="*/ 415 w 568"/>
                  <a:gd name="T13" fmla="*/ 0 h 674"/>
                  <a:gd name="T14" fmla="*/ 439 w 568"/>
                  <a:gd name="T15" fmla="*/ 10 h 674"/>
                  <a:gd name="T16" fmla="*/ 457 w 568"/>
                  <a:gd name="T17" fmla="*/ 30 h 674"/>
                  <a:gd name="T18" fmla="*/ 461 w 568"/>
                  <a:gd name="T19" fmla="*/ 54 h 674"/>
                  <a:gd name="T20" fmla="*/ 484 w 568"/>
                  <a:gd name="T21" fmla="*/ 104 h 674"/>
                  <a:gd name="T22" fmla="*/ 516 w 568"/>
                  <a:gd name="T23" fmla="*/ 138 h 674"/>
                  <a:gd name="T24" fmla="*/ 531 w 568"/>
                  <a:gd name="T25" fmla="*/ 141 h 674"/>
                  <a:gd name="T26" fmla="*/ 553 w 568"/>
                  <a:gd name="T27" fmla="*/ 151 h 674"/>
                  <a:gd name="T28" fmla="*/ 565 w 568"/>
                  <a:gd name="T29" fmla="*/ 168 h 674"/>
                  <a:gd name="T30" fmla="*/ 568 w 568"/>
                  <a:gd name="T31" fmla="*/ 200 h 674"/>
                  <a:gd name="T32" fmla="*/ 560 w 568"/>
                  <a:gd name="T33" fmla="*/ 240 h 674"/>
                  <a:gd name="T34" fmla="*/ 538 w 568"/>
                  <a:gd name="T35" fmla="*/ 291 h 674"/>
                  <a:gd name="T36" fmla="*/ 506 w 568"/>
                  <a:gd name="T37" fmla="*/ 336 h 674"/>
                  <a:gd name="T38" fmla="*/ 496 w 568"/>
                  <a:gd name="T39" fmla="*/ 346 h 674"/>
                  <a:gd name="T40" fmla="*/ 469 w 568"/>
                  <a:gd name="T41" fmla="*/ 356 h 674"/>
                  <a:gd name="T42" fmla="*/ 454 w 568"/>
                  <a:gd name="T43" fmla="*/ 363 h 674"/>
                  <a:gd name="T44" fmla="*/ 469 w 568"/>
                  <a:gd name="T45" fmla="*/ 449 h 674"/>
                  <a:gd name="T46" fmla="*/ 476 w 568"/>
                  <a:gd name="T47" fmla="*/ 565 h 674"/>
                  <a:gd name="T48" fmla="*/ 476 w 568"/>
                  <a:gd name="T49" fmla="*/ 652 h 674"/>
                  <a:gd name="T50" fmla="*/ 410 w 568"/>
                  <a:gd name="T51" fmla="*/ 669 h 674"/>
                  <a:gd name="T52" fmla="*/ 336 w 568"/>
                  <a:gd name="T53" fmla="*/ 674 h 674"/>
                  <a:gd name="T54" fmla="*/ 262 w 568"/>
                  <a:gd name="T55" fmla="*/ 667 h 674"/>
                  <a:gd name="T56" fmla="*/ 252 w 568"/>
                  <a:gd name="T57" fmla="*/ 607 h 674"/>
                  <a:gd name="T58" fmla="*/ 234 w 568"/>
                  <a:gd name="T59" fmla="*/ 551 h 674"/>
                  <a:gd name="T60" fmla="*/ 215 w 568"/>
                  <a:gd name="T61" fmla="*/ 630 h 674"/>
                  <a:gd name="T62" fmla="*/ 207 w 568"/>
                  <a:gd name="T63" fmla="*/ 654 h 674"/>
                  <a:gd name="T64" fmla="*/ 146 w 568"/>
                  <a:gd name="T65" fmla="*/ 657 h 674"/>
                  <a:gd name="T66" fmla="*/ 86 w 568"/>
                  <a:gd name="T67" fmla="*/ 649 h 674"/>
                  <a:gd name="T68" fmla="*/ 52 w 568"/>
                  <a:gd name="T69" fmla="*/ 607 h 674"/>
                  <a:gd name="T70" fmla="*/ 42 w 568"/>
                  <a:gd name="T71" fmla="*/ 452 h 674"/>
                  <a:gd name="T72" fmla="*/ 42 w 568"/>
                  <a:gd name="T73" fmla="*/ 336 h 674"/>
                  <a:gd name="T74" fmla="*/ 22 w 568"/>
                  <a:gd name="T75" fmla="*/ 316 h 674"/>
                  <a:gd name="T76" fmla="*/ 2 w 568"/>
                  <a:gd name="T77" fmla="*/ 277 h 674"/>
                  <a:gd name="T78" fmla="*/ 0 w 568"/>
                  <a:gd name="T79" fmla="*/ 242 h 674"/>
                  <a:gd name="T80" fmla="*/ 7 w 568"/>
                  <a:gd name="T81" fmla="*/ 215 h 674"/>
                  <a:gd name="T82" fmla="*/ 30 w 568"/>
                  <a:gd name="T83" fmla="*/ 153 h 674"/>
                  <a:gd name="T84" fmla="*/ 69 w 568"/>
                  <a:gd name="T85" fmla="*/ 79 h 674"/>
                  <a:gd name="T86" fmla="*/ 118 w 568"/>
                  <a:gd name="T87" fmla="*/ 13 h 67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8"/>
                  <a:gd name="T133" fmla="*/ 0 h 674"/>
                  <a:gd name="T134" fmla="*/ 568 w 568"/>
                  <a:gd name="T135" fmla="*/ 674 h 67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8" h="674">
                    <a:moveTo>
                      <a:pt x="205" y="47"/>
                    </a:moveTo>
                    <a:lnTo>
                      <a:pt x="205" y="67"/>
                    </a:lnTo>
                    <a:lnTo>
                      <a:pt x="205" y="82"/>
                    </a:lnTo>
                    <a:lnTo>
                      <a:pt x="210" y="109"/>
                    </a:lnTo>
                    <a:lnTo>
                      <a:pt x="217" y="133"/>
                    </a:lnTo>
                    <a:lnTo>
                      <a:pt x="225" y="151"/>
                    </a:lnTo>
                    <a:lnTo>
                      <a:pt x="247" y="126"/>
                    </a:lnTo>
                    <a:lnTo>
                      <a:pt x="267" y="106"/>
                    </a:lnTo>
                    <a:lnTo>
                      <a:pt x="284" y="87"/>
                    </a:lnTo>
                    <a:lnTo>
                      <a:pt x="296" y="67"/>
                    </a:lnTo>
                    <a:lnTo>
                      <a:pt x="313" y="40"/>
                    </a:lnTo>
                    <a:lnTo>
                      <a:pt x="390" y="3"/>
                    </a:lnTo>
                    <a:lnTo>
                      <a:pt x="402" y="0"/>
                    </a:lnTo>
                    <a:lnTo>
                      <a:pt x="415" y="0"/>
                    </a:lnTo>
                    <a:lnTo>
                      <a:pt x="427" y="5"/>
                    </a:lnTo>
                    <a:lnTo>
                      <a:pt x="439" y="10"/>
                    </a:lnTo>
                    <a:lnTo>
                      <a:pt x="449" y="20"/>
                    </a:lnTo>
                    <a:lnTo>
                      <a:pt x="457" y="30"/>
                    </a:lnTo>
                    <a:lnTo>
                      <a:pt x="461" y="42"/>
                    </a:lnTo>
                    <a:lnTo>
                      <a:pt x="461" y="54"/>
                    </a:lnTo>
                    <a:lnTo>
                      <a:pt x="471" y="82"/>
                    </a:lnTo>
                    <a:lnTo>
                      <a:pt x="484" y="104"/>
                    </a:lnTo>
                    <a:lnTo>
                      <a:pt x="498" y="121"/>
                    </a:lnTo>
                    <a:lnTo>
                      <a:pt x="516" y="138"/>
                    </a:lnTo>
                    <a:lnTo>
                      <a:pt x="521" y="141"/>
                    </a:lnTo>
                    <a:lnTo>
                      <a:pt x="531" y="141"/>
                    </a:lnTo>
                    <a:lnTo>
                      <a:pt x="543" y="143"/>
                    </a:lnTo>
                    <a:lnTo>
                      <a:pt x="553" y="151"/>
                    </a:lnTo>
                    <a:lnTo>
                      <a:pt x="560" y="158"/>
                    </a:lnTo>
                    <a:lnTo>
                      <a:pt x="565" y="168"/>
                    </a:lnTo>
                    <a:lnTo>
                      <a:pt x="568" y="180"/>
                    </a:lnTo>
                    <a:lnTo>
                      <a:pt x="568" y="200"/>
                    </a:lnTo>
                    <a:lnTo>
                      <a:pt x="565" y="212"/>
                    </a:lnTo>
                    <a:lnTo>
                      <a:pt x="560" y="240"/>
                    </a:lnTo>
                    <a:lnTo>
                      <a:pt x="550" y="264"/>
                    </a:lnTo>
                    <a:lnTo>
                      <a:pt x="538" y="291"/>
                    </a:lnTo>
                    <a:lnTo>
                      <a:pt x="523" y="314"/>
                    </a:lnTo>
                    <a:lnTo>
                      <a:pt x="506" y="336"/>
                    </a:lnTo>
                    <a:lnTo>
                      <a:pt x="496" y="346"/>
                    </a:lnTo>
                    <a:lnTo>
                      <a:pt x="481" y="351"/>
                    </a:lnTo>
                    <a:lnTo>
                      <a:pt x="469" y="356"/>
                    </a:lnTo>
                    <a:lnTo>
                      <a:pt x="454" y="358"/>
                    </a:lnTo>
                    <a:lnTo>
                      <a:pt x="454" y="363"/>
                    </a:lnTo>
                    <a:lnTo>
                      <a:pt x="459" y="393"/>
                    </a:lnTo>
                    <a:lnTo>
                      <a:pt x="469" y="449"/>
                    </a:lnTo>
                    <a:lnTo>
                      <a:pt x="474" y="509"/>
                    </a:lnTo>
                    <a:lnTo>
                      <a:pt x="476" y="565"/>
                    </a:lnTo>
                    <a:lnTo>
                      <a:pt x="476" y="625"/>
                    </a:lnTo>
                    <a:lnTo>
                      <a:pt x="476" y="652"/>
                    </a:lnTo>
                    <a:lnTo>
                      <a:pt x="447" y="662"/>
                    </a:lnTo>
                    <a:lnTo>
                      <a:pt x="410" y="669"/>
                    </a:lnTo>
                    <a:lnTo>
                      <a:pt x="373" y="672"/>
                    </a:lnTo>
                    <a:lnTo>
                      <a:pt x="336" y="674"/>
                    </a:lnTo>
                    <a:lnTo>
                      <a:pt x="299" y="672"/>
                    </a:lnTo>
                    <a:lnTo>
                      <a:pt x="262" y="667"/>
                    </a:lnTo>
                    <a:lnTo>
                      <a:pt x="259" y="647"/>
                    </a:lnTo>
                    <a:lnTo>
                      <a:pt x="252" y="607"/>
                    </a:lnTo>
                    <a:lnTo>
                      <a:pt x="239" y="568"/>
                    </a:lnTo>
                    <a:lnTo>
                      <a:pt x="234" y="551"/>
                    </a:lnTo>
                    <a:lnTo>
                      <a:pt x="225" y="590"/>
                    </a:lnTo>
                    <a:lnTo>
                      <a:pt x="215" y="630"/>
                    </a:lnTo>
                    <a:lnTo>
                      <a:pt x="212" y="652"/>
                    </a:lnTo>
                    <a:lnTo>
                      <a:pt x="207" y="654"/>
                    </a:lnTo>
                    <a:lnTo>
                      <a:pt x="178" y="657"/>
                    </a:lnTo>
                    <a:lnTo>
                      <a:pt x="146" y="657"/>
                    </a:lnTo>
                    <a:lnTo>
                      <a:pt x="116" y="654"/>
                    </a:lnTo>
                    <a:lnTo>
                      <a:pt x="86" y="649"/>
                    </a:lnTo>
                    <a:lnTo>
                      <a:pt x="57" y="639"/>
                    </a:lnTo>
                    <a:lnTo>
                      <a:pt x="52" y="607"/>
                    </a:lnTo>
                    <a:lnTo>
                      <a:pt x="47" y="531"/>
                    </a:lnTo>
                    <a:lnTo>
                      <a:pt x="42" y="452"/>
                    </a:lnTo>
                    <a:lnTo>
                      <a:pt x="42" y="373"/>
                    </a:lnTo>
                    <a:lnTo>
                      <a:pt x="42" y="336"/>
                    </a:lnTo>
                    <a:lnTo>
                      <a:pt x="35" y="328"/>
                    </a:lnTo>
                    <a:lnTo>
                      <a:pt x="22" y="316"/>
                    </a:lnTo>
                    <a:lnTo>
                      <a:pt x="7" y="294"/>
                    </a:lnTo>
                    <a:lnTo>
                      <a:pt x="2" y="277"/>
                    </a:lnTo>
                    <a:lnTo>
                      <a:pt x="0" y="259"/>
                    </a:lnTo>
                    <a:lnTo>
                      <a:pt x="0" y="242"/>
                    </a:lnTo>
                    <a:lnTo>
                      <a:pt x="5" y="225"/>
                    </a:lnTo>
                    <a:lnTo>
                      <a:pt x="7" y="215"/>
                    </a:lnTo>
                    <a:lnTo>
                      <a:pt x="15" y="193"/>
                    </a:lnTo>
                    <a:lnTo>
                      <a:pt x="30" y="153"/>
                    </a:lnTo>
                    <a:lnTo>
                      <a:pt x="49" y="116"/>
                    </a:lnTo>
                    <a:lnTo>
                      <a:pt x="69" y="79"/>
                    </a:lnTo>
                    <a:lnTo>
                      <a:pt x="94" y="45"/>
                    </a:lnTo>
                    <a:lnTo>
                      <a:pt x="118" y="13"/>
                    </a:lnTo>
                    <a:lnTo>
                      <a:pt x="205" y="47"/>
                    </a:lnTo>
                  </a:path>
                </a:pathLst>
              </a:custGeom>
              <a:noFill/>
              <a:ln w="0">
                <a:solidFill>
                  <a:srgbClr val="000000"/>
                </a:solidFill>
                <a:prstDash val="solid"/>
                <a:round/>
                <a:headEnd/>
                <a:tailEnd/>
              </a:ln>
            </p:spPr>
            <p:txBody>
              <a:bodyPr/>
              <a:lstStyle/>
              <a:p>
                <a:endParaRPr lang="es-AR"/>
              </a:p>
            </p:txBody>
          </p:sp>
          <p:sp>
            <p:nvSpPr>
              <p:cNvPr id="3111" name="Freeform 30"/>
              <p:cNvSpPr>
                <a:spLocks/>
              </p:cNvSpPr>
              <p:nvPr/>
            </p:nvSpPr>
            <p:spPr bwMode="auto">
              <a:xfrm>
                <a:off x="2144" y="3076"/>
                <a:ext cx="306" cy="669"/>
              </a:xfrm>
              <a:custGeom>
                <a:avLst/>
                <a:gdLst>
                  <a:gd name="T0" fmla="*/ 165 w 306"/>
                  <a:gd name="T1" fmla="*/ 0 h 669"/>
                  <a:gd name="T2" fmla="*/ 177 w 306"/>
                  <a:gd name="T3" fmla="*/ 5 h 669"/>
                  <a:gd name="T4" fmla="*/ 187 w 306"/>
                  <a:gd name="T5" fmla="*/ 15 h 669"/>
                  <a:gd name="T6" fmla="*/ 195 w 306"/>
                  <a:gd name="T7" fmla="*/ 25 h 669"/>
                  <a:gd name="T8" fmla="*/ 197 w 306"/>
                  <a:gd name="T9" fmla="*/ 37 h 669"/>
                  <a:gd name="T10" fmla="*/ 199 w 306"/>
                  <a:gd name="T11" fmla="*/ 49 h 669"/>
                  <a:gd name="T12" fmla="*/ 209 w 306"/>
                  <a:gd name="T13" fmla="*/ 77 h 669"/>
                  <a:gd name="T14" fmla="*/ 222 w 306"/>
                  <a:gd name="T15" fmla="*/ 99 h 669"/>
                  <a:gd name="T16" fmla="*/ 236 w 306"/>
                  <a:gd name="T17" fmla="*/ 116 h 669"/>
                  <a:gd name="T18" fmla="*/ 254 w 306"/>
                  <a:gd name="T19" fmla="*/ 133 h 669"/>
                  <a:gd name="T20" fmla="*/ 256 w 306"/>
                  <a:gd name="T21" fmla="*/ 136 h 669"/>
                  <a:gd name="T22" fmla="*/ 269 w 306"/>
                  <a:gd name="T23" fmla="*/ 136 h 669"/>
                  <a:gd name="T24" fmla="*/ 278 w 306"/>
                  <a:gd name="T25" fmla="*/ 138 h 669"/>
                  <a:gd name="T26" fmla="*/ 288 w 306"/>
                  <a:gd name="T27" fmla="*/ 146 h 669"/>
                  <a:gd name="T28" fmla="*/ 298 w 306"/>
                  <a:gd name="T29" fmla="*/ 153 h 669"/>
                  <a:gd name="T30" fmla="*/ 303 w 306"/>
                  <a:gd name="T31" fmla="*/ 163 h 669"/>
                  <a:gd name="T32" fmla="*/ 306 w 306"/>
                  <a:gd name="T33" fmla="*/ 175 h 669"/>
                  <a:gd name="T34" fmla="*/ 306 w 306"/>
                  <a:gd name="T35" fmla="*/ 195 h 669"/>
                  <a:gd name="T36" fmla="*/ 303 w 306"/>
                  <a:gd name="T37" fmla="*/ 207 h 669"/>
                  <a:gd name="T38" fmla="*/ 296 w 306"/>
                  <a:gd name="T39" fmla="*/ 235 h 669"/>
                  <a:gd name="T40" fmla="*/ 288 w 306"/>
                  <a:gd name="T41" fmla="*/ 259 h 669"/>
                  <a:gd name="T42" fmla="*/ 276 w 306"/>
                  <a:gd name="T43" fmla="*/ 284 h 669"/>
                  <a:gd name="T44" fmla="*/ 261 w 306"/>
                  <a:gd name="T45" fmla="*/ 309 h 669"/>
                  <a:gd name="T46" fmla="*/ 244 w 306"/>
                  <a:gd name="T47" fmla="*/ 331 h 669"/>
                  <a:gd name="T48" fmla="*/ 244 w 306"/>
                  <a:gd name="T49" fmla="*/ 331 h 669"/>
                  <a:gd name="T50" fmla="*/ 232 w 306"/>
                  <a:gd name="T51" fmla="*/ 338 h 669"/>
                  <a:gd name="T52" fmla="*/ 219 w 306"/>
                  <a:gd name="T53" fmla="*/ 346 h 669"/>
                  <a:gd name="T54" fmla="*/ 204 w 306"/>
                  <a:gd name="T55" fmla="*/ 351 h 669"/>
                  <a:gd name="T56" fmla="*/ 190 w 306"/>
                  <a:gd name="T57" fmla="*/ 351 h 669"/>
                  <a:gd name="T58" fmla="*/ 192 w 306"/>
                  <a:gd name="T59" fmla="*/ 358 h 669"/>
                  <a:gd name="T60" fmla="*/ 197 w 306"/>
                  <a:gd name="T61" fmla="*/ 388 h 669"/>
                  <a:gd name="T62" fmla="*/ 207 w 306"/>
                  <a:gd name="T63" fmla="*/ 444 h 669"/>
                  <a:gd name="T64" fmla="*/ 212 w 306"/>
                  <a:gd name="T65" fmla="*/ 504 h 669"/>
                  <a:gd name="T66" fmla="*/ 214 w 306"/>
                  <a:gd name="T67" fmla="*/ 560 h 669"/>
                  <a:gd name="T68" fmla="*/ 214 w 306"/>
                  <a:gd name="T69" fmla="*/ 620 h 669"/>
                  <a:gd name="T70" fmla="*/ 212 w 306"/>
                  <a:gd name="T71" fmla="*/ 647 h 669"/>
                  <a:gd name="T72" fmla="*/ 185 w 306"/>
                  <a:gd name="T73" fmla="*/ 657 h 669"/>
                  <a:gd name="T74" fmla="*/ 148 w 306"/>
                  <a:gd name="T75" fmla="*/ 664 h 669"/>
                  <a:gd name="T76" fmla="*/ 111 w 306"/>
                  <a:gd name="T77" fmla="*/ 667 h 669"/>
                  <a:gd name="T78" fmla="*/ 74 w 306"/>
                  <a:gd name="T79" fmla="*/ 669 h 669"/>
                  <a:gd name="T80" fmla="*/ 37 w 306"/>
                  <a:gd name="T81" fmla="*/ 667 h 669"/>
                  <a:gd name="T82" fmla="*/ 0 w 306"/>
                  <a:gd name="T83" fmla="*/ 662 h 66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06"/>
                  <a:gd name="T127" fmla="*/ 0 h 669"/>
                  <a:gd name="T128" fmla="*/ 306 w 306"/>
                  <a:gd name="T129" fmla="*/ 669 h 66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06" h="669">
                    <a:moveTo>
                      <a:pt x="165" y="0"/>
                    </a:moveTo>
                    <a:lnTo>
                      <a:pt x="177" y="5"/>
                    </a:lnTo>
                    <a:lnTo>
                      <a:pt x="187" y="15"/>
                    </a:lnTo>
                    <a:lnTo>
                      <a:pt x="195" y="25"/>
                    </a:lnTo>
                    <a:lnTo>
                      <a:pt x="197" y="37"/>
                    </a:lnTo>
                    <a:lnTo>
                      <a:pt x="199" y="49"/>
                    </a:lnTo>
                    <a:lnTo>
                      <a:pt x="209" y="77"/>
                    </a:lnTo>
                    <a:lnTo>
                      <a:pt x="222" y="99"/>
                    </a:lnTo>
                    <a:lnTo>
                      <a:pt x="236" y="116"/>
                    </a:lnTo>
                    <a:lnTo>
                      <a:pt x="254" y="133"/>
                    </a:lnTo>
                    <a:lnTo>
                      <a:pt x="256" y="136"/>
                    </a:lnTo>
                    <a:lnTo>
                      <a:pt x="269" y="136"/>
                    </a:lnTo>
                    <a:lnTo>
                      <a:pt x="278" y="138"/>
                    </a:lnTo>
                    <a:lnTo>
                      <a:pt x="288" y="146"/>
                    </a:lnTo>
                    <a:lnTo>
                      <a:pt x="298" y="153"/>
                    </a:lnTo>
                    <a:lnTo>
                      <a:pt x="303" y="163"/>
                    </a:lnTo>
                    <a:lnTo>
                      <a:pt x="306" y="175"/>
                    </a:lnTo>
                    <a:lnTo>
                      <a:pt x="306" y="195"/>
                    </a:lnTo>
                    <a:lnTo>
                      <a:pt x="303" y="207"/>
                    </a:lnTo>
                    <a:lnTo>
                      <a:pt x="296" y="235"/>
                    </a:lnTo>
                    <a:lnTo>
                      <a:pt x="288" y="259"/>
                    </a:lnTo>
                    <a:lnTo>
                      <a:pt x="276" y="284"/>
                    </a:lnTo>
                    <a:lnTo>
                      <a:pt x="261" y="309"/>
                    </a:lnTo>
                    <a:lnTo>
                      <a:pt x="244" y="331"/>
                    </a:lnTo>
                    <a:lnTo>
                      <a:pt x="232" y="338"/>
                    </a:lnTo>
                    <a:lnTo>
                      <a:pt x="219" y="346"/>
                    </a:lnTo>
                    <a:lnTo>
                      <a:pt x="204" y="351"/>
                    </a:lnTo>
                    <a:lnTo>
                      <a:pt x="190" y="351"/>
                    </a:lnTo>
                    <a:lnTo>
                      <a:pt x="192" y="358"/>
                    </a:lnTo>
                    <a:lnTo>
                      <a:pt x="197" y="388"/>
                    </a:lnTo>
                    <a:lnTo>
                      <a:pt x="207" y="444"/>
                    </a:lnTo>
                    <a:lnTo>
                      <a:pt x="212" y="504"/>
                    </a:lnTo>
                    <a:lnTo>
                      <a:pt x="214" y="560"/>
                    </a:lnTo>
                    <a:lnTo>
                      <a:pt x="214" y="620"/>
                    </a:lnTo>
                    <a:lnTo>
                      <a:pt x="212" y="647"/>
                    </a:lnTo>
                    <a:lnTo>
                      <a:pt x="185" y="657"/>
                    </a:lnTo>
                    <a:lnTo>
                      <a:pt x="148" y="664"/>
                    </a:lnTo>
                    <a:lnTo>
                      <a:pt x="111" y="667"/>
                    </a:lnTo>
                    <a:lnTo>
                      <a:pt x="74" y="669"/>
                    </a:lnTo>
                    <a:lnTo>
                      <a:pt x="37" y="667"/>
                    </a:lnTo>
                    <a:lnTo>
                      <a:pt x="0" y="662"/>
                    </a:lnTo>
                  </a:path>
                </a:pathLst>
              </a:custGeom>
              <a:noFill/>
              <a:ln w="0">
                <a:solidFill>
                  <a:srgbClr val="000000"/>
                </a:solidFill>
                <a:prstDash val="solid"/>
                <a:round/>
                <a:headEnd/>
                <a:tailEnd/>
              </a:ln>
            </p:spPr>
            <p:txBody>
              <a:bodyPr/>
              <a:lstStyle/>
              <a:p>
                <a:endParaRPr lang="es-AR"/>
              </a:p>
            </p:txBody>
          </p:sp>
          <p:sp>
            <p:nvSpPr>
              <p:cNvPr id="3112" name="Freeform 31"/>
              <p:cNvSpPr>
                <a:spLocks/>
              </p:cNvSpPr>
              <p:nvPr/>
            </p:nvSpPr>
            <p:spPr bwMode="auto">
              <a:xfrm>
                <a:off x="1882" y="3116"/>
                <a:ext cx="234" cy="612"/>
              </a:xfrm>
              <a:custGeom>
                <a:avLst/>
                <a:gdLst>
                  <a:gd name="T0" fmla="*/ 234 w 234"/>
                  <a:gd name="T1" fmla="*/ 506 h 612"/>
                  <a:gd name="T2" fmla="*/ 222 w 234"/>
                  <a:gd name="T3" fmla="*/ 545 h 612"/>
                  <a:gd name="T4" fmla="*/ 215 w 234"/>
                  <a:gd name="T5" fmla="*/ 582 h 612"/>
                  <a:gd name="T6" fmla="*/ 212 w 234"/>
                  <a:gd name="T7" fmla="*/ 607 h 612"/>
                  <a:gd name="T8" fmla="*/ 207 w 234"/>
                  <a:gd name="T9" fmla="*/ 609 h 612"/>
                  <a:gd name="T10" fmla="*/ 178 w 234"/>
                  <a:gd name="T11" fmla="*/ 612 h 612"/>
                  <a:gd name="T12" fmla="*/ 146 w 234"/>
                  <a:gd name="T13" fmla="*/ 612 h 612"/>
                  <a:gd name="T14" fmla="*/ 116 w 234"/>
                  <a:gd name="T15" fmla="*/ 609 h 612"/>
                  <a:gd name="T16" fmla="*/ 86 w 234"/>
                  <a:gd name="T17" fmla="*/ 602 h 612"/>
                  <a:gd name="T18" fmla="*/ 57 w 234"/>
                  <a:gd name="T19" fmla="*/ 594 h 612"/>
                  <a:gd name="T20" fmla="*/ 52 w 234"/>
                  <a:gd name="T21" fmla="*/ 562 h 612"/>
                  <a:gd name="T22" fmla="*/ 44 w 234"/>
                  <a:gd name="T23" fmla="*/ 483 h 612"/>
                  <a:gd name="T24" fmla="*/ 42 w 234"/>
                  <a:gd name="T25" fmla="*/ 407 h 612"/>
                  <a:gd name="T26" fmla="*/ 42 w 234"/>
                  <a:gd name="T27" fmla="*/ 328 h 612"/>
                  <a:gd name="T28" fmla="*/ 42 w 234"/>
                  <a:gd name="T29" fmla="*/ 288 h 612"/>
                  <a:gd name="T30" fmla="*/ 35 w 234"/>
                  <a:gd name="T31" fmla="*/ 283 h 612"/>
                  <a:gd name="T32" fmla="*/ 22 w 234"/>
                  <a:gd name="T33" fmla="*/ 269 h 612"/>
                  <a:gd name="T34" fmla="*/ 7 w 234"/>
                  <a:gd name="T35" fmla="*/ 246 h 612"/>
                  <a:gd name="T36" fmla="*/ 2 w 234"/>
                  <a:gd name="T37" fmla="*/ 232 h 612"/>
                  <a:gd name="T38" fmla="*/ 0 w 234"/>
                  <a:gd name="T39" fmla="*/ 214 h 612"/>
                  <a:gd name="T40" fmla="*/ 0 w 234"/>
                  <a:gd name="T41" fmla="*/ 197 h 612"/>
                  <a:gd name="T42" fmla="*/ 5 w 234"/>
                  <a:gd name="T43" fmla="*/ 180 h 612"/>
                  <a:gd name="T44" fmla="*/ 7 w 234"/>
                  <a:gd name="T45" fmla="*/ 170 h 612"/>
                  <a:gd name="T46" fmla="*/ 15 w 234"/>
                  <a:gd name="T47" fmla="*/ 148 h 612"/>
                  <a:gd name="T48" fmla="*/ 30 w 234"/>
                  <a:gd name="T49" fmla="*/ 108 h 612"/>
                  <a:gd name="T50" fmla="*/ 47 w 234"/>
                  <a:gd name="T51" fmla="*/ 71 h 612"/>
                  <a:gd name="T52" fmla="*/ 69 w 234"/>
                  <a:gd name="T53" fmla="*/ 34 h 612"/>
                  <a:gd name="T54" fmla="*/ 91 w 234"/>
                  <a:gd name="T55" fmla="*/ 0 h 6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34"/>
                  <a:gd name="T85" fmla="*/ 0 h 612"/>
                  <a:gd name="T86" fmla="*/ 234 w 234"/>
                  <a:gd name="T87" fmla="*/ 612 h 61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34" h="612">
                    <a:moveTo>
                      <a:pt x="234" y="506"/>
                    </a:moveTo>
                    <a:lnTo>
                      <a:pt x="222" y="545"/>
                    </a:lnTo>
                    <a:lnTo>
                      <a:pt x="215" y="582"/>
                    </a:lnTo>
                    <a:lnTo>
                      <a:pt x="212" y="607"/>
                    </a:lnTo>
                    <a:lnTo>
                      <a:pt x="207" y="609"/>
                    </a:lnTo>
                    <a:lnTo>
                      <a:pt x="178" y="612"/>
                    </a:lnTo>
                    <a:lnTo>
                      <a:pt x="146" y="612"/>
                    </a:lnTo>
                    <a:lnTo>
                      <a:pt x="116" y="609"/>
                    </a:lnTo>
                    <a:lnTo>
                      <a:pt x="86" y="602"/>
                    </a:lnTo>
                    <a:lnTo>
                      <a:pt x="57" y="594"/>
                    </a:lnTo>
                    <a:lnTo>
                      <a:pt x="52" y="562"/>
                    </a:lnTo>
                    <a:lnTo>
                      <a:pt x="44" y="483"/>
                    </a:lnTo>
                    <a:lnTo>
                      <a:pt x="42" y="407"/>
                    </a:lnTo>
                    <a:lnTo>
                      <a:pt x="42" y="328"/>
                    </a:lnTo>
                    <a:lnTo>
                      <a:pt x="42" y="288"/>
                    </a:lnTo>
                    <a:lnTo>
                      <a:pt x="35" y="283"/>
                    </a:lnTo>
                    <a:lnTo>
                      <a:pt x="22" y="269"/>
                    </a:lnTo>
                    <a:lnTo>
                      <a:pt x="7" y="246"/>
                    </a:lnTo>
                    <a:lnTo>
                      <a:pt x="2" y="232"/>
                    </a:lnTo>
                    <a:lnTo>
                      <a:pt x="0" y="214"/>
                    </a:lnTo>
                    <a:lnTo>
                      <a:pt x="0" y="197"/>
                    </a:lnTo>
                    <a:lnTo>
                      <a:pt x="5" y="180"/>
                    </a:lnTo>
                    <a:lnTo>
                      <a:pt x="7" y="170"/>
                    </a:lnTo>
                    <a:lnTo>
                      <a:pt x="15" y="148"/>
                    </a:lnTo>
                    <a:lnTo>
                      <a:pt x="30" y="108"/>
                    </a:lnTo>
                    <a:lnTo>
                      <a:pt x="47" y="71"/>
                    </a:lnTo>
                    <a:lnTo>
                      <a:pt x="69" y="34"/>
                    </a:lnTo>
                    <a:lnTo>
                      <a:pt x="91" y="0"/>
                    </a:lnTo>
                  </a:path>
                </a:pathLst>
              </a:custGeom>
              <a:noFill/>
              <a:ln w="0">
                <a:solidFill>
                  <a:srgbClr val="000000"/>
                </a:solidFill>
                <a:prstDash val="solid"/>
                <a:round/>
                <a:headEnd/>
                <a:tailEnd/>
              </a:ln>
            </p:spPr>
            <p:txBody>
              <a:bodyPr/>
              <a:lstStyle/>
              <a:p>
                <a:endParaRPr lang="es-AR"/>
              </a:p>
            </p:txBody>
          </p:sp>
          <p:sp>
            <p:nvSpPr>
              <p:cNvPr id="3113" name="Freeform 32"/>
              <p:cNvSpPr>
                <a:spLocks/>
              </p:cNvSpPr>
              <p:nvPr/>
            </p:nvSpPr>
            <p:spPr bwMode="auto">
              <a:xfrm>
                <a:off x="1924" y="3298"/>
                <a:ext cx="15" cy="106"/>
              </a:xfrm>
              <a:custGeom>
                <a:avLst/>
                <a:gdLst>
                  <a:gd name="T0" fmla="*/ 15 w 15"/>
                  <a:gd name="T1" fmla="*/ 0 h 106"/>
                  <a:gd name="T2" fmla="*/ 10 w 15"/>
                  <a:gd name="T3" fmla="*/ 15 h 106"/>
                  <a:gd name="T4" fmla="*/ 5 w 15"/>
                  <a:gd name="T5" fmla="*/ 32 h 106"/>
                  <a:gd name="T6" fmla="*/ 2 w 15"/>
                  <a:gd name="T7" fmla="*/ 47 h 106"/>
                  <a:gd name="T8" fmla="*/ 0 w 15"/>
                  <a:gd name="T9" fmla="*/ 62 h 106"/>
                  <a:gd name="T10" fmla="*/ 0 w 15"/>
                  <a:gd name="T11" fmla="*/ 77 h 106"/>
                  <a:gd name="T12" fmla="*/ 0 w 15"/>
                  <a:gd name="T13" fmla="*/ 94 h 106"/>
                  <a:gd name="T14" fmla="*/ 0 w 15"/>
                  <a:gd name="T15" fmla="*/ 106 h 106"/>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06"/>
                  <a:gd name="T26" fmla="*/ 15 w 15"/>
                  <a:gd name="T27" fmla="*/ 106 h 1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06">
                    <a:moveTo>
                      <a:pt x="15" y="0"/>
                    </a:moveTo>
                    <a:lnTo>
                      <a:pt x="10" y="15"/>
                    </a:lnTo>
                    <a:lnTo>
                      <a:pt x="5" y="32"/>
                    </a:lnTo>
                    <a:lnTo>
                      <a:pt x="2" y="47"/>
                    </a:lnTo>
                    <a:lnTo>
                      <a:pt x="0" y="62"/>
                    </a:lnTo>
                    <a:lnTo>
                      <a:pt x="0" y="77"/>
                    </a:lnTo>
                    <a:lnTo>
                      <a:pt x="0" y="94"/>
                    </a:lnTo>
                    <a:lnTo>
                      <a:pt x="0" y="106"/>
                    </a:lnTo>
                  </a:path>
                </a:pathLst>
              </a:custGeom>
              <a:noFill/>
              <a:ln w="0">
                <a:solidFill>
                  <a:srgbClr val="000000"/>
                </a:solidFill>
                <a:prstDash val="solid"/>
                <a:round/>
                <a:headEnd/>
                <a:tailEnd/>
              </a:ln>
            </p:spPr>
            <p:txBody>
              <a:bodyPr/>
              <a:lstStyle/>
              <a:p>
                <a:endParaRPr lang="es-AR"/>
              </a:p>
            </p:txBody>
          </p:sp>
          <p:sp>
            <p:nvSpPr>
              <p:cNvPr id="3114" name="Freeform 33"/>
              <p:cNvSpPr>
                <a:spLocks/>
              </p:cNvSpPr>
              <p:nvPr/>
            </p:nvSpPr>
            <p:spPr bwMode="auto">
              <a:xfrm>
                <a:off x="2257" y="3358"/>
                <a:ext cx="77" cy="69"/>
              </a:xfrm>
              <a:custGeom>
                <a:avLst/>
                <a:gdLst>
                  <a:gd name="T0" fmla="*/ 0 w 77"/>
                  <a:gd name="T1" fmla="*/ 0 h 69"/>
                  <a:gd name="T2" fmla="*/ 10 w 77"/>
                  <a:gd name="T3" fmla="*/ 7 h 69"/>
                  <a:gd name="T4" fmla="*/ 17 w 77"/>
                  <a:gd name="T5" fmla="*/ 17 h 69"/>
                  <a:gd name="T6" fmla="*/ 27 w 77"/>
                  <a:gd name="T7" fmla="*/ 29 h 69"/>
                  <a:gd name="T8" fmla="*/ 40 w 77"/>
                  <a:gd name="T9" fmla="*/ 46 h 69"/>
                  <a:gd name="T10" fmla="*/ 42 w 77"/>
                  <a:gd name="T11" fmla="*/ 51 h 69"/>
                  <a:gd name="T12" fmla="*/ 45 w 77"/>
                  <a:gd name="T13" fmla="*/ 54 h 69"/>
                  <a:gd name="T14" fmla="*/ 47 w 77"/>
                  <a:gd name="T15" fmla="*/ 59 h 69"/>
                  <a:gd name="T16" fmla="*/ 52 w 77"/>
                  <a:gd name="T17" fmla="*/ 61 h 69"/>
                  <a:gd name="T18" fmla="*/ 57 w 77"/>
                  <a:gd name="T19" fmla="*/ 66 h 69"/>
                  <a:gd name="T20" fmla="*/ 62 w 77"/>
                  <a:gd name="T21" fmla="*/ 69 h 69"/>
                  <a:gd name="T22" fmla="*/ 67 w 77"/>
                  <a:gd name="T23" fmla="*/ 69 h 69"/>
                  <a:gd name="T24" fmla="*/ 72 w 77"/>
                  <a:gd name="T25" fmla="*/ 69 h 69"/>
                  <a:gd name="T26" fmla="*/ 77 w 77"/>
                  <a:gd name="T27" fmla="*/ 69 h 69"/>
                  <a:gd name="T28" fmla="*/ 77 w 77"/>
                  <a:gd name="T29" fmla="*/ 69 h 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
                  <a:gd name="T46" fmla="*/ 0 h 69"/>
                  <a:gd name="T47" fmla="*/ 77 w 77"/>
                  <a:gd name="T48" fmla="*/ 69 h 6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 h="69">
                    <a:moveTo>
                      <a:pt x="0" y="0"/>
                    </a:moveTo>
                    <a:lnTo>
                      <a:pt x="10" y="7"/>
                    </a:lnTo>
                    <a:lnTo>
                      <a:pt x="17" y="17"/>
                    </a:lnTo>
                    <a:lnTo>
                      <a:pt x="27" y="29"/>
                    </a:lnTo>
                    <a:lnTo>
                      <a:pt x="40" y="46"/>
                    </a:lnTo>
                    <a:lnTo>
                      <a:pt x="42" y="51"/>
                    </a:lnTo>
                    <a:lnTo>
                      <a:pt x="45" y="54"/>
                    </a:lnTo>
                    <a:lnTo>
                      <a:pt x="47" y="59"/>
                    </a:lnTo>
                    <a:lnTo>
                      <a:pt x="52" y="61"/>
                    </a:lnTo>
                    <a:lnTo>
                      <a:pt x="57" y="66"/>
                    </a:lnTo>
                    <a:lnTo>
                      <a:pt x="62" y="69"/>
                    </a:lnTo>
                    <a:lnTo>
                      <a:pt x="67" y="69"/>
                    </a:lnTo>
                    <a:lnTo>
                      <a:pt x="72" y="69"/>
                    </a:lnTo>
                    <a:lnTo>
                      <a:pt x="77" y="69"/>
                    </a:lnTo>
                  </a:path>
                </a:pathLst>
              </a:custGeom>
              <a:noFill/>
              <a:ln w="0">
                <a:solidFill>
                  <a:srgbClr val="000000"/>
                </a:solidFill>
                <a:prstDash val="solid"/>
                <a:round/>
                <a:headEnd/>
                <a:tailEnd/>
              </a:ln>
            </p:spPr>
            <p:txBody>
              <a:bodyPr/>
              <a:lstStyle/>
              <a:p>
                <a:endParaRPr lang="es-AR"/>
              </a:p>
            </p:txBody>
          </p:sp>
          <p:sp>
            <p:nvSpPr>
              <p:cNvPr id="3115" name="Freeform 34"/>
              <p:cNvSpPr>
                <a:spLocks/>
              </p:cNvSpPr>
              <p:nvPr/>
            </p:nvSpPr>
            <p:spPr bwMode="auto">
              <a:xfrm>
                <a:off x="2087" y="3111"/>
                <a:ext cx="108" cy="111"/>
              </a:xfrm>
              <a:custGeom>
                <a:avLst/>
                <a:gdLst>
                  <a:gd name="T0" fmla="*/ 0 w 108"/>
                  <a:gd name="T1" fmla="*/ 7 h 111"/>
                  <a:gd name="T2" fmla="*/ 0 w 108"/>
                  <a:gd name="T3" fmla="*/ 27 h 111"/>
                  <a:gd name="T4" fmla="*/ 0 w 108"/>
                  <a:gd name="T5" fmla="*/ 42 h 111"/>
                  <a:gd name="T6" fmla="*/ 5 w 108"/>
                  <a:gd name="T7" fmla="*/ 69 h 111"/>
                  <a:gd name="T8" fmla="*/ 12 w 108"/>
                  <a:gd name="T9" fmla="*/ 93 h 111"/>
                  <a:gd name="T10" fmla="*/ 20 w 108"/>
                  <a:gd name="T11" fmla="*/ 111 h 111"/>
                  <a:gd name="T12" fmla="*/ 39 w 108"/>
                  <a:gd name="T13" fmla="*/ 84 h 111"/>
                  <a:gd name="T14" fmla="*/ 62 w 108"/>
                  <a:gd name="T15" fmla="*/ 66 h 111"/>
                  <a:gd name="T16" fmla="*/ 79 w 108"/>
                  <a:gd name="T17" fmla="*/ 44 h 111"/>
                  <a:gd name="T18" fmla="*/ 91 w 108"/>
                  <a:gd name="T19" fmla="*/ 27 h 111"/>
                  <a:gd name="T20" fmla="*/ 108 w 108"/>
                  <a:gd name="T21" fmla="*/ 0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8"/>
                  <a:gd name="T34" fmla="*/ 0 h 111"/>
                  <a:gd name="T35" fmla="*/ 108 w 10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8" h="111">
                    <a:moveTo>
                      <a:pt x="0" y="7"/>
                    </a:moveTo>
                    <a:lnTo>
                      <a:pt x="0" y="27"/>
                    </a:lnTo>
                    <a:lnTo>
                      <a:pt x="0" y="42"/>
                    </a:lnTo>
                    <a:lnTo>
                      <a:pt x="5" y="69"/>
                    </a:lnTo>
                    <a:lnTo>
                      <a:pt x="12" y="93"/>
                    </a:lnTo>
                    <a:lnTo>
                      <a:pt x="20" y="111"/>
                    </a:lnTo>
                    <a:lnTo>
                      <a:pt x="39" y="84"/>
                    </a:lnTo>
                    <a:lnTo>
                      <a:pt x="62" y="66"/>
                    </a:lnTo>
                    <a:lnTo>
                      <a:pt x="79" y="44"/>
                    </a:lnTo>
                    <a:lnTo>
                      <a:pt x="91" y="27"/>
                    </a:lnTo>
                    <a:lnTo>
                      <a:pt x="108" y="0"/>
                    </a:lnTo>
                  </a:path>
                </a:pathLst>
              </a:custGeom>
              <a:noFill/>
              <a:ln w="0">
                <a:solidFill>
                  <a:srgbClr val="000000"/>
                </a:solidFill>
                <a:prstDash val="solid"/>
                <a:round/>
                <a:headEnd/>
                <a:tailEnd/>
              </a:ln>
            </p:spPr>
            <p:txBody>
              <a:bodyPr/>
              <a:lstStyle/>
              <a:p>
                <a:endParaRPr lang="es-AR"/>
              </a:p>
            </p:txBody>
          </p:sp>
          <p:sp>
            <p:nvSpPr>
              <p:cNvPr id="3116" name="Freeform 35"/>
              <p:cNvSpPr>
                <a:spLocks/>
              </p:cNvSpPr>
              <p:nvPr/>
            </p:nvSpPr>
            <p:spPr bwMode="auto">
              <a:xfrm>
                <a:off x="2057" y="3222"/>
                <a:ext cx="50" cy="79"/>
              </a:xfrm>
              <a:custGeom>
                <a:avLst/>
                <a:gdLst>
                  <a:gd name="T0" fmla="*/ 50 w 50"/>
                  <a:gd name="T1" fmla="*/ 0 h 79"/>
                  <a:gd name="T2" fmla="*/ 42 w 50"/>
                  <a:gd name="T3" fmla="*/ 7 h 79"/>
                  <a:gd name="T4" fmla="*/ 32 w 50"/>
                  <a:gd name="T5" fmla="*/ 17 h 79"/>
                  <a:gd name="T6" fmla="*/ 25 w 50"/>
                  <a:gd name="T7" fmla="*/ 27 h 79"/>
                  <a:gd name="T8" fmla="*/ 20 w 50"/>
                  <a:gd name="T9" fmla="*/ 37 h 79"/>
                  <a:gd name="T10" fmla="*/ 13 w 50"/>
                  <a:gd name="T11" fmla="*/ 47 h 79"/>
                  <a:gd name="T12" fmla="*/ 8 w 50"/>
                  <a:gd name="T13" fmla="*/ 57 h 79"/>
                  <a:gd name="T14" fmla="*/ 5 w 50"/>
                  <a:gd name="T15" fmla="*/ 66 h 79"/>
                  <a:gd name="T16" fmla="*/ 0 w 50"/>
                  <a:gd name="T17" fmla="*/ 79 h 79"/>
                  <a:gd name="T18" fmla="*/ 0 w 50"/>
                  <a:gd name="T19" fmla="*/ 79 h 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79"/>
                  <a:gd name="T32" fmla="*/ 50 w 50"/>
                  <a:gd name="T33" fmla="*/ 79 h 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79">
                    <a:moveTo>
                      <a:pt x="50" y="0"/>
                    </a:moveTo>
                    <a:lnTo>
                      <a:pt x="42" y="7"/>
                    </a:lnTo>
                    <a:lnTo>
                      <a:pt x="32" y="17"/>
                    </a:lnTo>
                    <a:lnTo>
                      <a:pt x="25" y="27"/>
                    </a:lnTo>
                    <a:lnTo>
                      <a:pt x="20" y="37"/>
                    </a:lnTo>
                    <a:lnTo>
                      <a:pt x="13" y="47"/>
                    </a:lnTo>
                    <a:lnTo>
                      <a:pt x="8" y="57"/>
                    </a:lnTo>
                    <a:lnTo>
                      <a:pt x="5" y="66"/>
                    </a:lnTo>
                    <a:lnTo>
                      <a:pt x="0" y="79"/>
                    </a:lnTo>
                  </a:path>
                </a:pathLst>
              </a:custGeom>
              <a:noFill/>
              <a:ln w="0">
                <a:solidFill>
                  <a:srgbClr val="000000"/>
                </a:solidFill>
                <a:prstDash val="solid"/>
                <a:round/>
                <a:headEnd/>
                <a:tailEnd/>
              </a:ln>
            </p:spPr>
            <p:txBody>
              <a:bodyPr/>
              <a:lstStyle/>
              <a:p>
                <a:endParaRPr lang="es-AR"/>
              </a:p>
            </p:txBody>
          </p:sp>
          <p:sp>
            <p:nvSpPr>
              <p:cNvPr id="3117" name="Freeform 36"/>
              <p:cNvSpPr>
                <a:spLocks/>
              </p:cNvSpPr>
              <p:nvPr/>
            </p:nvSpPr>
            <p:spPr bwMode="auto">
              <a:xfrm>
                <a:off x="2094" y="3550"/>
                <a:ext cx="32" cy="101"/>
              </a:xfrm>
              <a:custGeom>
                <a:avLst/>
                <a:gdLst>
                  <a:gd name="T0" fmla="*/ 32 w 32"/>
                  <a:gd name="T1" fmla="*/ 101 h 101"/>
                  <a:gd name="T2" fmla="*/ 27 w 32"/>
                  <a:gd name="T3" fmla="*/ 79 h 101"/>
                  <a:gd name="T4" fmla="*/ 20 w 32"/>
                  <a:gd name="T5" fmla="*/ 67 h 101"/>
                  <a:gd name="T6" fmla="*/ 10 w 32"/>
                  <a:gd name="T7" fmla="*/ 32 h 101"/>
                  <a:gd name="T8" fmla="*/ 0 w 32"/>
                  <a:gd name="T9" fmla="*/ 0 h 101"/>
                  <a:gd name="T10" fmla="*/ 0 60000 65536"/>
                  <a:gd name="T11" fmla="*/ 0 60000 65536"/>
                  <a:gd name="T12" fmla="*/ 0 60000 65536"/>
                  <a:gd name="T13" fmla="*/ 0 60000 65536"/>
                  <a:gd name="T14" fmla="*/ 0 60000 65536"/>
                  <a:gd name="T15" fmla="*/ 0 w 32"/>
                  <a:gd name="T16" fmla="*/ 0 h 101"/>
                  <a:gd name="T17" fmla="*/ 32 w 32"/>
                  <a:gd name="T18" fmla="*/ 101 h 101"/>
                </a:gdLst>
                <a:ahLst/>
                <a:cxnLst>
                  <a:cxn ang="T10">
                    <a:pos x="T0" y="T1"/>
                  </a:cxn>
                  <a:cxn ang="T11">
                    <a:pos x="T2" y="T3"/>
                  </a:cxn>
                  <a:cxn ang="T12">
                    <a:pos x="T4" y="T5"/>
                  </a:cxn>
                  <a:cxn ang="T13">
                    <a:pos x="T6" y="T7"/>
                  </a:cxn>
                  <a:cxn ang="T14">
                    <a:pos x="T8" y="T9"/>
                  </a:cxn>
                </a:cxnLst>
                <a:rect l="T15" t="T16" r="T17" b="T18"/>
                <a:pathLst>
                  <a:path w="32" h="101">
                    <a:moveTo>
                      <a:pt x="32" y="101"/>
                    </a:moveTo>
                    <a:lnTo>
                      <a:pt x="27" y="79"/>
                    </a:lnTo>
                    <a:lnTo>
                      <a:pt x="20" y="67"/>
                    </a:lnTo>
                    <a:lnTo>
                      <a:pt x="10" y="32"/>
                    </a:lnTo>
                    <a:lnTo>
                      <a:pt x="0" y="0"/>
                    </a:lnTo>
                  </a:path>
                </a:pathLst>
              </a:custGeom>
              <a:noFill/>
              <a:ln w="0">
                <a:solidFill>
                  <a:srgbClr val="000000"/>
                </a:solidFill>
                <a:prstDash val="solid"/>
                <a:round/>
                <a:headEnd/>
                <a:tailEnd/>
              </a:ln>
            </p:spPr>
            <p:txBody>
              <a:bodyPr/>
              <a:lstStyle/>
              <a:p>
                <a:endParaRPr lang="es-AR"/>
              </a:p>
            </p:txBody>
          </p:sp>
          <p:sp>
            <p:nvSpPr>
              <p:cNvPr id="3118" name="Freeform 37"/>
              <p:cNvSpPr>
                <a:spLocks/>
              </p:cNvSpPr>
              <p:nvPr/>
            </p:nvSpPr>
            <p:spPr bwMode="auto">
              <a:xfrm>
                <a:off x="2050" y="3380"/>
                <a:ext cx="22" cy="111"/>
              </a:xfrm>
              <a:custGeom>
                <a:avLst/>
                <a:gdLst>
                  <a:gd name="T0" fmla="*/ 5 w 22"/>
                  <a:gd name="T1" fmla="*/ 0 h 111"/>
                  <a:gd name="T2" fmla="*/ 2 w 22"/>
                  <a:gd name="T3" fmla="*/ 10 h 111"/>
                  <a:gd name="T4" fmla="*/ 0 w 22"/>
                  <a:gd name="T5" fmla="*/ 19 h 111"/>
                  <a:gd name="T6" fmla="*/ 0 w 22"/>
                  <a:gd name="T7" fmla="*/ 32 h 111"/>
                  <a:gd name="T8" fmla="*/ 0 w 22"/>
                  <a:gd name="T9" fmla="*/ 42 h 111"/>
                  <a:gd name="T10" fmla="*/ 0 w 22"/>
                  <a:gd name="T11" fmla="*/ 52 h 111"/>
                  <a:gd name="T12" fmla="*/ 2 w 22"/>
                  <a:gd name="T13" fmla="*/ 61 h 111"/>
                  <a:gd name="T14" fmla="*/ 5 w 22"/>
                  <a:gd name="T15" fmla="*/ 71 h 111"/>
                  <a:gd name="T16" fmla="*/ 7 w 22"/>
                  <a:gd name="T17" fmla="*/ 81 h 111"/>
                  <a:gd name="T18" fmla="*/ 12 w 22"/>
                  <a:gd name="T19" fmla="*/ 91 h 111"/>
                  <a:gd name="T20" fmla="*/ 17 w 22"/>
                  <a:gd name="T21" fmla="*/ 101 h 111"/>
                  <a:gd name="T22" fmla="*/ 22 w 22"/>
                  <a:gd name="T23" fmla="*/ 111 h 111"/>
                  <a:gd name="T24" fmla="*/ 22 w 22"/>
                  <a:gd name="T25" fmla="*/ 111 h 1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111"/>
                  <a:gd name="T41" fmla="*/ 22 w 22"/>
                  <a:gd name="T42" fmla="*/ 111 h 1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111">
                    <a:moveTo>
                      <a:pt x="5" y="0"/>
                    </a:moveTo>
                    <a:lnTo>
                      <a:pt x="2" y="10"/>
                    </a:lnTo>
                    <a:lnTo>
                      <a:pt x="0" y="19"/>
                    </a:lnTo>
                    <a:lnTo>
                      <a:pt x="0" y="32"/>
                    </a:lnTo>
                    <a:lnTo>
                      <a:pt x="0" y="42"/>
                    </a:lnTo>
                    <a:lnTo>
                      <a:pt x="0" y="52"/>
                    </a:lnTo>
                    <a:lnTo>
                      <a:pt x="2" y="61"/>
                    </a:lnTo>
                    <a:lnTo>
                      <a:pt x="5" y="71"/>
                    </a:lnTo>
                    <a:lnTo>
                      <a:pt x="7" y="81"/>
                    </a:lnTo>
                    <a:lnTo>
                      <a:pt x="12" y="91"/>
                    </a:lnTo>
                    <a:lnTo>
                      <a:pt x="17" y="101"/>
                    </a:lnTo>
                    <a:lnTo>
                      <a:pt x="22" y="111"/>
                    </a:lnTo>
                  </a:path>
                </a:pathLst>
              </a:custGeom>
              <a:noFill/>
              <a:ln w="0">
                <a:solidFill>
                  <a:srgbClr val="000000"/>
                </a:solidFill>
                <a:prstDash val="solid"/>
                <a:round/>
                <a:headEnd/>
                <a:tailEnd/>
              </a:ln>
            </p:spPr>
            <p:txBody>
              <a:bodyPr/>
              <a:lstStyle/>
              <a:p>
                <a:endParaRPr lang="es-AR"/>
              </a:p>
            </p:txBody>
          </p:sp>
          <p:sp>
            <p:nvSpPr>
              <p:cNvPr id="3119" name="Freeform 38"/>
              <p:cNvSpPr>
                <a:spLocks/>
              </p:cNvSpPr>
              <p:nvPr/>
            </p:nvSpPr>
            <p:spPr bwMode="auto">
              <a:xfrm>
                <a:off x="2408" y="3264"/>
                <a:ext cx="39" cy="19"/>
              </a:xfrm>
              <a:custGeom>
                <a:avLst/>
                <a:gdLst>
                  <a:gd name="T0" fmla="*/ 0 w 39"/>
                  <a:gd name="T1" fmla="*/ 19 h 19"/>
                  <a:gd name="T2" fmla="*/ 5 w 39"/>
                  <a:gd name="T3" fmla="*/ 19 h 19"/>
                  <a:gd name="T4" fmla="*/ 12 w 39"/>
                  <a:gd name="T5" fmla="*/ 19 h 19"/>
                  <a:gd name="T6" fmla="*/ 14 w 39"/>
                  <a:gd name="T7" fmla="*/ 19 h 19"/>
                  <a:gd name="T8" fmla="*/ 19 w 39"/>
                  <a:gd name="T9" fmla="*/ 19 h 19"/>
                  <a:gd name="T10" fmla="*/ 24 w 39"/>
                  <a:gd name="T11" fmla="*/ 17 h 19"/>
                  <a:gd name="T12" fmla="*/ 29 w 39"/>
                  <a:gd name="T13" fmla="*/ 15 h 19"/>
                  <a:gd name="T14" fmla="*/ 32 w 39"/>
                  <a:gd name="T15" fmla="*/ 12 h 19"/>
                  <a:gd name="T16" fmla="*/ 37 w 39"/>
                  <a:gd name="T17" fmla="*/ 7 h 19"/>
                  <a:gd name="T18" fmla="*/ 39 w 39"/>
                  <a:gd name="T19" fmla="*/ 5 h 19"/>
                  <a:gd name="T20" fmla="*/ 39 w 39"/>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19"/>
                  <a:gd name="T35" fmla="*/ 39 w 39"/>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19">
                    <a:moveTo>
                      <a:pt x="0" y="19"/>
                    </a:moveTo>
                    <a:lnTo>
                      <a:pt x="5" y="19"/>
                    </a:lnTo>
                    <a:lnTo>
                      <a:pt x="12" y="19"/>
                    </a:lnTo>
                    <a:lnTo>
                      <a:pt x="14" y="19"/>
                    </a:lnTo>
                    <a:lnTo>
                      <a:pt x="19" y="19"/>
                    </a:lnTo>
                    <a:lnTo>
                      <a:pt x="24" y="17"/>
                    </a:lnTo>
                    <a:lnTo>
                      <a:pt x="29" y="15"/>
                    </a:lnTo>
                    <a:lnTo>
                      <a:pt x="32" y="12"/>
                    </a:lnTo>
                    <a:lnTo>
                      <a:pt x="37" y="7"/>
                    </a:lnTo>
                    <a:lnTo>
                      <a:pt x="39" y="5"/>
                    </a:lnTo>
                    <a:lnTo>
                      <a:pt x="39" y="0"/>
                    </a:lnTo>
                  </a:path>
                </a:pathLst>
              </a:custGeom>
              <a:noFill/>
              <a:ln w="0">
                <a:solidFill>
                  <a:srgbClr val="000000"/>
                </a:solidFill>
                <a:prstDash val="solid"/>
                <a:round/>
                <a:headEnd/>
                <a:tailEnd/>
              </a:ln>
            </p:spPr>
            <p:txBody>
              <a:bodyPr/>
              <a:lstStyle/>
              <a:p>
                <a:endParaRPr lang="es-AR"/>
              </a:p>
            </p:txBody>
          </p:sp>
          <p:sp>
            <p:nvSpPr>
              <p:cNvPr id="3120" name="Freeform 39"/>
              <p:cNvSpPr>
                <a:spLocks/>
              </p:cNvSpPr>
              <p:nvPr/>
            </p:nvSpPr>
            <p:spPr bwMode="auto">
              <a:xfrm>
                <a:off x="2361" y="3207"/>
                <a:ext cx="10" cy="57"/>
              </a:xfrm>
              <a:custGeom>
                <a:avLst/>
                <a:gdLst>
                  <a:gd name="T0" fmla="*/ 10 w 10"/>
                  <a:gd name="T1" fmla="*/ 0 h 57"/>
                  <a:gd name="T2" fmla="*/ 7 w 10"/>
                  <a:gd name="T3" fmla="*/ 5 h 57"/>
                  <a:gd name="T4" fmla="*/ 5 w 10"/>
                  <a:gd name="T5" fmla="*/ 10 h 57"/>
                  <a:gd name="T6" fmla="*/ 2 w 10"/>
                  <a:gd name="T7" fmla="*/ 17 h 57"/>
                  <a:gd name="T8" fmla="*/ 0 w 10"/>
                  <a:gd name="T9" fmla="*/ 22 h 57"/>
                  <a:gd name="T10" fmla="*/ 0 w 10"/>
                  <a:gd name="T11" fmla="*/ 30 h 57"/>
                  <a:gd name="T12" fmla="*/ 0 w 10"/>
                  <a:gd name="T13" fmla="*/ 35 h 57"/>
                  <a:gd name="T14" fmla="*/ 0 w 10"/>
                  <a:gd name="T15" fmla="*/ 42 h 57"/>
                  <a:gd name="T16" fmla="*/ 2 w 10"/>
                  <a:gd name="T17" fmla="*/ 47 h 57"/>
                  <a:gd name="T18" fmla="*/ 2 w 10"/>
                  <a:gd name="T19" fmla="*/ 52 h 57"/>
                  <a:gd name="T20" fmla="*/ 5 w 10"/>
                  <a:gd name="T21" fmla="*/ 57 h 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57"/>
                  <a:gd name="T35" fmla="*/ 10 w 10"/>
                  <a:gd name="T36" fmla="*/ 57 h 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57">
                    <a:moveTo>
                      <a:pt x="10" y="0"/>
                    </a:moveTo>
                    <a:lnTo>
                      <a:pt x="7" y="5"/>
                    </a:lnTo>
                    <a:lnTo>
                      <a:pt x="5" y="10"/>
                    </a:lnTo>
                    <a:lnTo>
                      <a:pt x="2" y="17"/>
                    </a:lnTo>
                    <a:lnTo>
                      <a:pt x="0" y="22"/>
                    </a:lnTo>
                    <a:lnTo>
                      <a:pt x="0" y="30"/>
                    </a:lnTo>
                    <a:lnTo>
                      <a:pt x="0" y="35"/>
                    </a:lnTo>
                    <a:lnTo>
                      <a:pt x="0" y="42"/>
                    </a:lnTo>
                    <a:lnTo>
                      <a:pt x="2" y="47"/>
                    </a:lnTo>
                    <a:lnTo>
                      <a:pt x="2" y="52"/>
                    </a:lnTo>
                    <a:lnTo>
                      <a:pt x="5" y="57"/>
                    </a:lnTo>
                  </a:path>
                </a:pathLst>
              </a:custGeom>
              <a:noFill/>
              <a:ln w="0">
                <a:solidFill>
                  <a:srgbClr val="000000"/>
                </a:solidFill>
                <a:prstDash val="solid"/>
                <a:round/>
                <a:headEnd/>
                <a:tailEnd/>
              </a:ln>
            </p:spPr>
            <p:txBody>
              <a:bodyPr/>
              <a:lstStyle/>
              <a:p>
                <a:endParaRPr lang="es-AR"/>
              </a:p>
            </p:txBody>
          </p:sp>
          <p:sp>
            <p:nvSpPr>
              <p:cNvPr id="3121" name="Freeform 40"/>
              <p:cNvSpPr>
                <a:spLocks/>
              </p:cNvSpPr>
              <p:nvPr/>
            </p:nvSpPr>
            <p:spPr bwMode="auto">
              <a:xfrm>
                <a:off x="2336" y="3204"/>
                <a:ext cx="30" cy="57"/>
              </a:xfrm>
              <a:custGeom>
                <a:avLst/>
                <a:gdLst>
                  <a:gd name="T0" fmla="*/ 30 w 30"/>
                  <a:gd name="T1" fmla="*/ 0 h 57"/>
                  <a:gd name="T2" fmla="*/ 25 w 30"/>
                  <a:gd name="T3" fmla="*/ 3 h 57"/>
                  <a:gd name="T4" fmla="*/ 20 w 30"/>
                  <a:gd name="T5" fmla="*/ 5 h 57"/>
                  <a:gd name="T6" fmla="*/ 15 w 30"/>
                  <a:gd name="T7" fmla="*/ 8 h 57"/>
                  <a:gd name="T8" fmla="*/ 12 w 30"/>
                  <a:gd name="T9" fmla="*/ 13 h 57"/>
                  <a:gd name="T10" fmla="*/ 7 w 30"/>
                  <a:gd name="T11" fmla="*/ 15 h 57"/>
                  <a:gd name="T12" fmla="*/ 5 w 30"/>
                  <a:gd name="T13" fmla="*/ 23 h 57"/>
                  <a:gd name="T14" fmla="*/ 3 w 30"/>
                  <a:gd name="T15" fmla="*/ 28 h 57"/>
                  <a:gd name="T16" fmla="*/ 3 w 30"/>
                  <a:gd name="T17" fmla="*/ 33 h 57"/>
                  <a:gd name="T18" fmla="*/ 0 w 30"/>
                  <a:gd name="T19" fmla="*/ 38 h 57"/>
                  <a:gd name="T20" fmla="*/ 3 w 30"/>
                  <a:gd name="T21" fmla="*/ 45 h 57"/>
                  <a:gd name="T22" fmla="*/ 3 w 30"/>
                  <a:gd name="T23" fmla="*/ 50 h 57"/>
                  <a:gd name="T24" fmla="*/ 5 w 30"/>
                  <a:gd name="T25" fmla="*/ 55 h 57"/>
                  <a:gd name="T26" fmla="*/ 5 w 30"/>
                  <a:gd name="T27" fmla="*/ 57 h 5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57"/>
                  <a:gd name="T44" fmla="*/ 30 w 30"/>
                  <a:gd name="T45" fmla="*/ 57 h 5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57">
                    <a:moveTo>
                      <a:pt x="30" y="0"/>
                    </a:moveTo>
                    <a:lnTo>
                      <a:pt x="25" y="3"/>
                    </a:lnTo>
                    <a:lnTo>
                      <a:pt x="20" y="5"/>
                    </a:lnTo>
                    <a:lnTo>
                      <a:pt x="15" y="8"/>
                    </a:lnTo>
                    <a:lnTo>
                      <a:pt x="12" y="13"/>
                    </a:lnTo>
                    <a:lnTo>
                      <a:pt x="7" y="15"/>
                    </a:lnTo>
                    <a:lnTo>
                      <a:pt x="5" y="23"/>
                    </a:lnTo>
                    <a:lnTo>
                      <a:pt x="3" y="28"/>
                    </a:lnTo>
                    <a:lnTo>
                      <a:pt x="3" y="33"/>
                    </a:lnTo>
                    <a:lnTo>
                      <a:pt x="0" y="38"/>
                    </a:lnTo>
                    <a:lnTo>
                      <a:pt x="3" y="45"/>
                    </a:lnTo>
                    <a:lnTo>
                      <a:pt x="3" y="50"/>
                    </a:lnTo>
                    <a:lnTo>
                      <a:pt x="5" y="55"/>
                    </a:lnTo>
                    <a:lnTo>
                      <a:pt x="5" y="57"/>
                    </a:lnTo>
                  </a:path>
                </a:pathLst>
              </a:custGeom>
              <a:noFill/>
              <a:ln w="0">
                <a:solidFill>
                  <a:srgbClr val="000000"/>
                </a:solidFill>
                <a:prstDash val="solid"/>
                <a:round/>
                <a:headEnd/>
                <a:tailEnd/>
              </a:ln>
            </p:spPr>
            <p:txBody>
              <a:bodyPr/>
              <a:lstStyle/>
              <a:p>
                <a:endParaRPr lang="es-AR"/>
              </a:p>
            </p:txBody>
          </p:sp>
          <p:sp>
            <p:nvSpPr>
              <p:cNvPr id="3122" name="Freeform 41"/>
              <p:cNvSpPr>
                <a:spLocks/>
              </p:cNvSpPr>
              <p:nvPr/>
            </p:nvSpPr>
            <p:spPr bwMode="auto">
              <a:xfrm>
                <a:off x="2112" y="3088"/>
                <a:ext cx="170" cy="173"/>
              </a:xfrm>
              <a:custGeom>
                <a:avLst/>
                <a:gdLst>
                  <a:gd name="T0" fmla="*/ 170 w 170"/>
                  <a:gd name="T1" fmla="*/ 0 h 173"/>
                  <a:gd name="T2" fmla="*/ 167 w 170"/>
                  <a:gd name="T3" fmla="*/ 3 h 173"/>
                  <a:gd name="T4" fmla="*/ 165 w 170"/>
                  <a:gd name="T5" fmla="*/ 10 h 173"/>
                  <a:gd name="T6" fmla="*/ 160 w 170"/>
                  <a:gd name="T7" fmla="*/ 15 h 173"/>
                  <a:gd name="T8" fmla="*/ 155 w 170"/>
                  <a:gd name="T9" fmla="*/ 23 h 173"/>
                  <a:gd name="T10" fmla="*/ 150 w 170"/>
                  <a:gd name="T11" fmla="*/ 28 h 173"/>
                  <a:gd name="T12" fmla="*/ 145 w 170"/>
                  <a:gd name="T13" fmla="*/ 33 h 173"/>
                  <a:gd name="T14" fmla="*/ 138 w 170"/>
                  <a:gd name="T15" fmla="*/ 35 h 173"/>
                  <a:gd name="T16" fmla="*/ 133 w 170"/>
                  <a:gd name="T17" fmla="*/ 40 h 173"/>
                  <a:gd name="T18" fmla="*/ 125 w 170"/>
                  <a:gd name="T19" fmla="*/ 42 h 173"/>
                  <a:gd name="T20" fmla="*/ 118 w 170"/>
                  <a:gd name="T21" fmla="*/ 45 h 173"/>
                  <a:gd name="T22" fmla="*/ 118 w 170"/>
                  <a:gd name="T23" fmla="*/ 45 h 173"/>
                  <a:gd name="T24" fmla="*/ 108 w 170"/>
                  <a:gd name="T25" fmla="*/ 50 h 173"/>
                  <a:gd name="T26" fmla="*/ 98 w 170"/>
                  <a:gd name="T27" fmla="*/ 55 h 173"/>
                  <a:gd name="T28" fmla="*/ 88 w 170"/>
                  <a:gd name="T29" fmla="*/ 60 h 173"/>
                  <a:gd name="T30" fmla="*/ 81 w 170"/>
                  <a:gd name="T31" fmla="*/ 65 h 173"/>
                  <a:gd name="T32" fmla="*/ 74 w 170"/>
                  <a:gd name="T33" fmla="*/ 72 h 173"/>
                  <a:gd name="T34" fmla="*/ 64 w 170"/>
                  <a:gd name="T35" fmla="*/ 79 h 173"/>
                  <a:gd name="T36" fmla="*/ 61 w 170"/>
                  <a:gd name="T37" fmla="*/ 84 h 173"/>
                  <a:gd name="T38" fmla="*/ 61 w 170"/>
                  <a:gd name="T39" fmla="*/ 84 h 173"/>
                  <a:gd name="T40" fmla="*/ 83 w 170"/>
                  <a:gd name="T41" fmla="*/ 99 h 173"/>
                  <a:gd name="T42" fmla="*/ 83 w 170"/>
                  <a:gd name="T43" fmla="*/ 99 h 173"/>
                  <a:gd name="T44" fmla="*/ 74 w 170"/>
                  <a:gd name="T45" fmla="*/ 104 h 173"/>
                  <a:gd name="T46" fmla="*/ 64 w 170"/>
                  <a:gd name="T47" fmla="*/ 109 h 173"/>
                  <a:gd name="T48" fmla="*/ 54 w 170"/>
                  <a:gd name="T49" fmla="*/ 114 h 173"/>
                  <a:gd name="T50" fmla="*/ 44 w 170"/>
                  <a:gd name="T51" fmla="*/ 121 h 173"/>
                  <a:gd name="T52" fmla="*/ 37 w 170"/>
                  <a:gd name="T53" fmla="*/ 129 h 173"/>
                  <a:gd name="T54" fmla="*/ 27 w 170"/>
                  <a:gd name="T55" fmla="*/ 136 h 173"/>
                  <a:gd name="T56" fmla="*/ 19 w 170"/>
                  <a:gd name="T57" fmla="*/ 144 h 173"/>
                  <a:gd name="T58" fmla="*/ 12 w 170"/>
                  <a:gd name="T59" fmla="*/ 154 h 173"/>
                  <a:gd name="T60" fmla="*/ 4 w 170"/>
                  <a:gd name="T61" fmla="*/ 161 h 173"/>
                  <a:gd name="T62" fmla="*/ 0 w 170"/>
                  <a:gd name="T63" fmla="*/ 171 h 173"/>
                  <a:gd name="T64" fmla="*/ 0 w 170"/>
                  <a:gd name="T65" fmla="*/ 173 h 1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0"/>
                  <a:gd name="T100" fmla="*/ 0 h 173"/>
                  <a:gd name="T101" fmla="*/ 170 w 170"/>
                  <a:gd name="T102" fmla="*/ 173 h 17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0" h="173">
                    <a:moveTo>
                      <a:pt x="170" y="0"/>
                    </a:moveTo>
                    <a:lnTo>
                      <a:pt x="167" y="3"/>
                    </a:lnTo>
                    <a:lnTo>
                      <a:pt x="165" y="10"/>
                    </a:lnTo>
                    <a:lnTo>
                      <a:pt x="160" y="15"/>
                    </a:lnTo>
                    <a:lnTo>
                      <a:pt x="155" y="23"/>
                    </a:lnTo>
                    <a:lnTo>
                      <a:pt x="150" y="28"/>
                    </a:lnTo>
                    <a:lnTo>
                      <a:pt x="145" y="33"/>
                    </a:lnTo>
                    <a:lnTo>
                      <a:pt x="138" y="35"/>
                    </a:lnTo>
                    <a:lnTo>
                      <a:pt x="133" y="40"/>
                    </a:lnTo>
                    <a:lnTo>
                      <a:pt x="125" y="42"/>
                    </a:lnTo>
                    <a:lnTo>
                      <a:pt x="118" y="45"/>
                    </a:lnTo>
                    <a:lnTo>
                      <a:pt x="108" y="50"/>
                    </a:lnTo>
                    <a:lnTo>
                      <a:pt x="98" y="55"/>
                    </a:lnTo>
                    <a:lnTo>
                      <a:pt x="88" y="60"/>
                    </a:lnTo>
                    <a:lnTo>
                      <a:pt x="81" y="65"/>
                    </a:lnTo>
                    <a:lnTo>
                      <a:pt x="74" y="72"/>
                    </a:lnTo>
                    <a:lnTo>
                      <a:pt x="64" y="79"/>
                    </a:lnTo>
                    <a:lnTo>
                      <a:pt x="61" y="84"/>
                    </a:lnTo>
                    <a:lnTo>
                      <a:pt x="83" y="99"/>
                    </a:lnTo>
                    <a:lnTo>
                      <a:pt x="74" y="104"/>
                    </a:lnTo>
                    <a:lnTo>
                      <a:pt x="64" y="109"/>
                    </a:lnTo>
                    <a:lnTo>
                      <a:pt x="54" y="114"/>
                    </a:lnTo>
                    <a:lnTo>
                      <a:pt x="44" y="121"/>
                    </a:lnTo>
                    <a:lnTo>
                      <a:pt x="37" y="129"/>
                    </a:lnTo>
                    <a:lnTo>
                      <a:pt x="27" y="136"/>
                    </a:lnTo>
                    <a:lnTo>
                      <a:pt x="19" y="144"/>
                    </a:lnTo>
                    <a:lnTo>
                      <a:pt x="12" y="154"/>
                    </a:lnTo>
                    <a:lnTo>
                      <a:pt x="4" y="161"/>
                    </a:lnTo>
                    <a:lnTo>
                      <a:pt x="0" y="171"/>
                    </a:lnTo>
                    <a:lnTo>
                      <a:pt x="0" y="173"/>
                    </a:lnTo>
                  </a:path>
                </a:pathLst>
              </a:custGeom>
              <a:noFill/>
              <a:ln w="0">
                <a:solidFill>
                  <a:srgbClr val="000000"/>
                </a:solidFill>
                <a:prstDash val="solid"/>
                <a:round/>
                <a:headEnd/>
                <a:tailEnd/>
              </a:ln>
            </p:spPr>
            <p:txBody>
              <a:bodyPr/>
              <a:lstStyle/>
              <a:p>
                <a:endParaRPr lang="es-AR"/>
              </a:p>
            </p:txBody>
          </p:sp>
          <p:sp>
            <p:nvSpPr>
              <p:cNvPr id="3123" name="Freeform 42"/>
              <p:cNvSpPr>
                <a:spLocks/>
              </p:cNvSpPr>
              <p:nvPr/>
            </p:nvSpPr>
            <p:spPr bwMode="auto">
              <a:xfrm>
                <a:off x="2215" y="3234"/>
                <a:ext cx="57" cy="45"/>
              </a:xfrm>
              <a:custGeom>
                <a:avLst/>
                <a:gdLst>
                  <a:gd name="T0" fmla="*/ 0 w 57"/>
                  <a:gd name="T1" fmla="*/ 27 h 45"/>
                  <a:gd name="T2" fmla="*/ 0 w 57"/>
                  <a:gd name="T3" fmla="*/ 0 h 45"/>
                  <a:gd name="T4" fmla="*/ 57 w 57"/>
                  <a:gd name="T5" fmla="*/ 0 h 45"/>
                  <a:gd name="T6" fmla="*/ 57 w 57"/>
                  <a:gd name="T7" fmla="*/ 27 h 45"/>
                  <a:gd name="T8" fmla="*/ 40 w 57"/>
                  <a:gd name="T9" fmla="*/ 27 h 45"/>
                  <a:gd name="T10" fmla="*/ 40 w 57"/>
                  <a:gd name="T11" fmla="*/ 40 h 45"/>
                  <a:gd name="T12" fmla="*/ 37 w 57"/>
                  <a:gd name="T13" fmla="*/ 45 h 45"/>
                  <a:gd name="T14" fmla="*/ 22 w 57"/>
                  <a:gd name="T15" fmla="*/ 45 h 45"/>
                  <a:gd name="T16" fmla="*/ 17 w 57"/>
                  <a:gd name="T17" fmla="*/ 40 h 45"/>
                  <a:gd name="T18" fmla="*/ 17 w 57"/>
                  <a:gd name="T19" fmla="*/ 27 h 45"/>
                  <a:gd name="T20" fmla="*/ 0 w 57"/>
                  <a:gd name="T21" fmla="*/ 2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45"/>
                  <a:gd name="T35" fmla="*/ 57 w 57"/>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45">
                    <a:moveTo>
                      <a:pt x="0" y="27"/>
                    </a:moveTo>
                    <a:lnTo>
                      <a:pt x="0" y="0"/>
                    </a:lnTo>
                    <a:lnTo>
                      <a:pt x="57" y="0"/>
                    </a:lnTo>
                    <a:lnTo>
                      <a:pt x="57" y="27"/>
                    </a:lnTo>
                    <a:lnTo>
                      <a:pt x="40" y="27"/>
                    </a:lnTo>
                    <a:lnTo>
                      <a:pt x="40" y="40"/>
                    </a:lnTo>
                    <a:lnTo>
                      <a:pt x="37" y="45"/>
                    </a:lnTo>
                    <a:lnTo>
                      <a:pt x="22" y="45"/>
                    </a:lnTo>
                    <a:lnTo>
                      <a:pt x="17" y="40"/>
                    </a:lnTo>
                    <a:lnTo>
                      <a:pt x="17" y="27"/>
                    </a:lnTo>
                    <a:lnTo>
                      <a:pt x="0" y="27"/>
                    </a:lnTo>
                    <a:close/>
                  </a:path>
                </a:pathLst>
              </a:custGeom>
              <a:solidFill>
                <a:srgbClr val="FF993D"/>
              </a:solidFill>
              <a:ln w="9525">
                <a:noFill/>
                <a:round/>
                <a:headEnd/>
                <a:tailEnd/>
              </a:ln>
            </p:spPr>
            <p:txBody>
              <a:bodyPr/>
              <a:lstStyle/>
              <a:p>
                <a:endParaRPr lang="es-AR"/>
              </a:p>
            </p:txBody>
          </p:sp>
          <p:sp>
            <p:nvSpPr>
              <p:cNvPr id="3124" name="Freeform 43"/>
              <p:cNvSpPr>
                <a:spLocks/>
              </p:cNvSpPr>
              <p:nvPr/>
            </p:nvSpPr>
            <p:spPr bwMode="auto">
              <a:xfrm>
                <a:off x="2215" y="3234"/>
                <a:ext cx="57" cy="45"/>
              </a:xfrm>
              <a:custGeom>
                <a:avLst/>
                <a:gdLst>
                  <a:gd name="T0" fmla="*/ 0 w 57"/>
                  <a:gd name="T1" fmla="*/ 27 h 45"/>
                  <a:gd name="T2" fmla="*/ 0 w 57"/>
                  <a:gd name="T3" fmla="*/ 0 h 45"/>
                  <a:gd name="T4" fmla="*/ 57 w 57"/>
                  <a:gd name="T5" fmla="*/ 0 h 45"/>
                  <a:gd name="T6" fmla="*/ 57 w 57"/>
                  <a:gd name="T7" fmla="*/ 27 h 45"/>
                  <a:gd name="T8" fmla="*/ 40 w 57"/>
                  <a:gd name="T9" fmla="*/ 27 h 45"/>
                  <a:gd name="T10" fmla="*/ 40 w 57"/>
                  <a:gd name="T11" fmla="*/ 40 h 45"/>
                  <a:gd name="T12" fmla="*/ 37 w 57"/>
                  <a:gd name="T13" fmla="*/ 45 h 45"/>
                  <a:gd name="T14" fmla="*/ 22 w 57"/>
                  <a:gd name="T15" fmla="*/ 45 h 45"/>
                  <a:gd name="T16" fmla="*/ 17 w 57"/>
                  <a:gd name="T17" fmla="*/ 40 h 45"/>
                  <a:gd name="T18" fmla="*/ 17 w 57"/>
                  <a:gd name="T19" fmla="*/ 27 h 45"/>
                  <a:gd name="T20" fmla="*/ 0 w 57"/>
                  <a:gd name="T21" fmla="*/ 2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45"/>
                  <a:gd name="T35" fmla="*/ 57 w 57"/>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45">
                    <a:moveTo>
                      <a:pt x="0" y="27"/>
                    </a:moveTo>
                    <a:lnTo>
                      <a:pt x="0" y="0"/>
                    </a:lnTo>
                    <a:lnTo>
                      <a:pt x="57" y="0"/>
                    </a:lnTo>
                    <a:lnTo>
                      <a:pt x="57" y="27"/>
                    </a:lnTo>
                    <a:lnTo>
                      <a:pt x="40" y="27"/>
                    </a:lnTo>
                    <a:lnTo>
                      <a:pt x="40" y="40"/>
                    </a:lnTo>
                    <a:lnTo>
                      <a:pt x="37" y="45"/>
                    </a:lnTo>
                    <a:lnTo>
                      <a:pt x="22" y="45"/>
                    </a:lnTo>
                    <a:lnTo>
                      <a:pt x="17" y="40"/>
                    </a:lnTo>
                    <a:lnTo>
                      <a:pt x="17" y="27"/>
                    </a:lnTo>
                    <a:lnTo>
                      <a:pt x="0" y="27"/>
                    </a:lnTo>
                  </a:path>
                </a:pathLst>
              </a:custGeom>
              <a:noFill/>
              <a:ln w="0">
                <a:solidFill>
                  <a:srgbClr val="000000"/>
                </a:solidFill>
                <a:prstDash val="solid"/>
                <a:round/>
                <a:headEnd/>
                <a:tailEnd/>
              </a:ln>
            </p:spPr>
            <p:txBody>
              <a:bodyPr/>
              <a:lstStyle/>
              <a:p>
                <a:endParaRPr lang="es-AR"/>
              </a:p>
            </p:txBody>
          </p:sp>
          <p:sp>
            <p:nvSpPr>
              <p:cNvPr id="3125" name="Freeform 44"/>
              <p:cNvSpPr>
                <a:spLocks/>
              </p:cNvSpPr>
              <p:nvPr/>
            </p:nvSpPr>
            <p:spPr bwMode="auto">
              <a:xfrm>
                <a:off x="2215" y="3234"/>
                <a:ext cx="57" cy="27"/>
              </a:xfrm>
              <a:custGeom>
                <a:avLst/>
                <a:gdLst>
                  <a:gd name="T0" fmla="*/ 0 w 57"/>
                  <a:gd name="T1" fmla="*/ 27 h 27"/>
                  <a:gd name="T2" fmla="*/ 0 w 57"/>
                  <a:gd name="T3" fmla="*/ 0 h 27"/>
                  <a:gd name="T4" fmla="*/ 57 w 57"/>
                  <a:gd name="T5" fmla="*/ 0 h 27"/>
                  <a:gd name="T6" fmla="*/ 57 w 57"/>
                  <a:gd name="T7" fmla="*/ 12 h 27"/>
                  <a:gd name="T8" fmla="*/ 0 60000 65536"/>
                  <a:gd name="T9" fmla="*/ 0 60000 65536"/>
                  <a:gd name="T10" fmla="*/ 0 60000 65536"/>
                  <a:gd name="T11" fmla="*/ 0 60000 65536"/>
                  <a:gd name="T12" fmla="*/ 0 w 57"/>
                  <a:gd name="T13" fmla="*/ 0 h 27"/>
                  <a:gd name="T14" fmla="*/ 57 w 57"/>
                  <a:gd name="T15" fmla="*/ 27 h 27"/>
                </a:gdLst>
                <a:ahLst/>
                <a:cxnLst>
                  <a:cxn ang="T8">
                    <a:pos x="T0" y="T1"/>
                  </a:cxn>
                  <a:cxn ang="T9">
                    <a:pos x="T2" y="T3"/>
                  </a:cxn>
                  <a:cxn ang="T10">
                    <a:pos x="T4" y="T5"/>
                  </a:cxn>
                  <a:cxn ang="T11">
                    <a:pos x="T6" y="T7"/>
                  </a:cxn>
                </a:cxnLst>
                <a:rect l="T12" t="T13" r="T14" b="T15"/>
                <a:pathLst>
                  <a:path w="57" h="27">
                    <a:moveTo>
                      <a:pt x="0" y="27"/>
                    </a:moveTo>
                    <a:lnTo>
                      <a:pt x="0" y="0"/>
                    </a:lnTo>
                    <a:lnTo>
                      <a:pt x="57" y="0"/>
                    </a:lnTo>
                    <a:lnTo>
                      <a:pt x="57" y="12"/>
                    </a:lnTo>
                  </a:path>
                </a:pathLst>
              </a:custGeom>
              <a:noFill/>
              <a:ln w="0">
                <a:solidFill>
                  <a:srgbClr val="000000"/>
                </a:solidFill>
                <a:prstDash val="solid"/>
                <a:round/>
                <a:headEnd/>
                <a:tailEnd/>
              </a:ln>
            </p:spPr>
            <p:txBody>
              <a:bodyPr/>
              <a:lstStyle/>
              <a:p>
                <a:endParaRPr lang="es-AR"/>
              </a:p>
            </p:txBody>
          </p:sp>
          <p:sp>
            <p:nvSpPr>
              <p:cNvPr id="3126" name="Freeform 45"/>
              <p:cNvSpPr>
                <a:spLocks/>
              </p:cNvSpPr>
              <p:nvPr/>
            </p:nvSpPr>
            <p:spPr bwMode="auto">
              <a:xfrm>
                <a:off x="2171" y="3256"/>
                <a:ext cx="113" cy="40"/>
              </a:xfrm>
              <a:custGeom>
                <a:avLst/>
                <a:gdLst>
                  <a:gd name="T0" fmla="*/ 0 w 113"/>
                  <a:gd name="T1" fmla="*/ 27 h 40"/>
                  <a:gd name="T2" fmla="*/ 2 w 113"/>
                  <a:gd name="T3" fmla="*/ 13 h 40"/>
                  <a:gd name="T4" fmla="*/ 5 w 113"/>
                  <a:gd name="T5" fmla="*/ 0 h 40"/>
                  <a:gd name="T6" fmla="*/ 22 w 113"/>
                  <a:gd name="T7" fmla="*/ 5 h 40"/>
                  <a:gd name="T8" fmla="*/ 32 w 113"/>
                  <a:gd name="T9" fmla="*/ 5 h 40"/>
                  <a:gd name="T10" fmla="*/ 44 w 113"/>
                  <a:gd name="T11" fmla="*/ 5 h 40"/>
                  <a:gd name="T12" fmla="*/ 61 w 113"/>
                  <a:gd name="T13" fmla="*/ 5 h 40"/>
                  <a:gd name="T14" fmla="*/ 61 w 113"/>
                  <a:gd name="T15" fmla="*/ 18 h 40"/>
                  <a:gd name="T16" fmla="*/ 66 w 113"/>
                  <a:gd name="T17" fmla="*/ 23 h 40"/>
                  <a:gd name="T18" fmla="*/ 81 w 113"/>
                  <a:gd name="T19" fmla="*/ 23 h 40"/>
                  <a:gd name="T20" fmla="*/ 84 w 113"/>
                  <a:gd name="T21" fmla="*/ 18 h 40"/>
                  <a:gd name="T22" fmla="*/ 84 w 113"/>
                  <a:gd name="T23" fmla="*/ 5 h 40"/>
                  <a:gd name="T24" fmla="*/ 103 w 113"/>
                  <a:gd name="T25" fmla="*/ 5 h 40"/>
                  <a:gd name="T26" fmla="*/ 113 w 113"/>
                  <a:gd name="T27" fmla="*/ 3 h 40"/>
                  <a:gd name="T28" fmla="*/ 111 w 113"/>
                  <a:gd name="T29" fmla="*/ 13 h 40"/>
                  <a:gd name="T30" fmla="*/ 108 w 113"/>
                  <a:gd name="T31" fmla="*/ 25 h 40"/>
                  <a:gd name="T32" fmla="*/ 108 w 113"/>
                  <a:gd name="T33" fmla="*/ 4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40"/>
                  <a:gd name="T53" fmla="*/ 113 w 113"/>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40">
                    <a:moveTo>
                      <a:pt x="0" y="27"/>
                    </a:moveTo>
                    <a:lnTo>
                      <a:pt x="2" y="13"/>
                    </a:lnTo>
                    <a:lnTo>
                      <a:pt x="5" y="0"/>
                    </a:lnTo>
                    <a:lnTo>
                      <a:pt x="22" y="5"/>
                    </a:lnTo>
                    <a:lnTo>
                      <a:pt x="32" y="5"/>
                    </a:lnTo>
                    <a:lnTo>
                      <a:pt x="44" y="5"/>
                    </a:lnTo>
                    <a:lnTo>
                      <a:pt x="61" y="5"/>
                    </a:lnTo>
                    <a:lnTo>
                      <a:pt x="61" y="18"/>
                    </a:lnTo>
                    <a:lnTo>
                      <a:pt x="66" y="23"/>
                    </a:lnTo>
                    <a:lnTo>
                      <a:pt x="81" y="23"/>
                    </a:lnTo>
                    <a:lnTo>
                      <a:pt x="84" y="18"/>
                    </a:lnTo>
                    <a:lnTo>
                      <a:pt x="84" y="5"/>
                    </a:lnTo>
                    <a:lnTo>
                      <a:pt x="103" y="5"/>
                    </a:lnTo>
                    <a:lnTo>
                      <a:pt x="113" y="3"/>
                    </a:lnTo>
                    <a:lnTo>
                      <a:pt x="111" y="13"/>
                    </a:lnTo>
                    <a:lnTo>
                      <a:pt x="108" y="25"/>
                    </a:lnTo>
                    <a:lnTo>
                      <a:pt x="108" y="40"/>
                    </a:lnTo>
                  </a:path>
                </a:pathLst>
              </a:custGeom>
              <a:noFill/>
              <a:ln w="0">
                <a:solidFill>
                  <a:srgbClr val="000000"/>
                </a:solidFill>
                <a:prstDash val="solid"/>
                <a:round/>
                <a:headEnd/>
                <a:tailEnd/>
              </a:ln>
            </p:spPr>
            <p:txBody>
              <a:bodyPr/>
              <a:lstStyle/>
              <a:p>
                <a:endParaRPr lang="es-AR"/>
              </a:p>
            </p:txBody>
          </p:sp>
          <p:sp>
            <p:nvSpPr>
              <p:cNvPr id="3127" name="Freeform 46"/>
              <p:cNvSpPr>
                <a:spLocks/>
              </p:cNvSpPr>
              <p:nvPr/>
            </p:nvSpPr>
            <p:spPr bwMode="auto">
              <a:xfrm>
                <a:off x="2126" y="3570"/>
                <a:ext cx="23" cy="24"/>
              </a:xfrm>
              <a:custGeom>
                <a:avLst/>
                <a:gdLst>
                  <a:gd name="T0" fmla="*/ 20 w 23"/>
                  <a:gd name="T1" fmla="*/ 17 h 24"/>
                  <a:gd name="T2" fmla="*/ 23 w 23"/>
                  <a:gd name="T3" fmla="*/ 15 h 24"/>
                  <a:gd name="T4" fmla="*/ 23 w 23"/>
                  <a:gd name="T5" fmla="*/ 10 h 24"/>
                  <a:gd name="T6" fmla="*/ 23 w 23"/>
                  <a:gd name="T7" fmla="*/ 7 h 24"/>
                  <a:gd name="T8" fmla="*/ 20 w 23"/>
                  <a:gd name="T9" fmla="*/ 5 h 24"/>
                  <a:gd name="T10" fmla="*/ 20 w 23"/>
                  <a:gd name="T11" fmla="*/ 2 h 24"/>
                  <a:gd name="T12" fmla="*/ 18 w 23"/>
                  <a:gd name="T13" fmla="*/ 2 h 24"/>
                  <a:gd name="T14" fmla="*/ 15 w 23"/>
                  <a:gd name="T15" fmla="*/ 0 h 24"/>
                  <a:gd name="T16" fmla="*/ 13 w 23"/>
                  <a:gd name="T17" fmla="*/ 0 h 24"/>
                  <a:gd name="T18" fmla="*/ 10 w 23"/>
                  <a:gd name="T19" fmla="*/ 2 h 24"/>
                  <a:gd name="T20" fmla="*/ 8 w 23"/>
                  <a:gd name="T21" fmla="*/ 2 h 24"/>
                  <a:gd name="T22" fmla="*/ 5 w 23"/>
                  <a:gd name="T23" fmla="*/ 5 h 24"/>
                  <a:gd name="T24" fmla="*/ 3 w 23"/>
                  <a:gd name="T25" fmla="*/ 7 h 24"/>
                  <a:gd name="T26" fmla="*/ 3 w 23"/>
                  <a:gd name="T27" fmla="*/ 10 h 24"/>
                  <a:gd name="T28" fmla="*/ 0 w 23"/>
                  <a:gd name="T29" fmla="*/ 12 h 24"/>
                  <a:gd name="T30" fmla="*/ 0 w 23"/>
                  <a:gd name="T31" fmla="*/ 17 h 24"/>
                  <a:gd name="T32" fmla="*/ 3 w 23"/>
                  <a:gd name="T33" fmla="*/ 20 h 24"/>
                  <a:gd name="T34" fmla="*/ 3 w 23"/>
                  <a:gd name="T35" fmla="*/ 22 h 24"/>
                  <a:gd name="T36" fmla="*/ 5 w 23"/>
                  <a:gd name="T37" fmla="*/ 24 h 24"/>
                  <a:gd name="T38" fmla="*/ 8 w 23"/>
                  <a:gd name="T39" fmla="*/ 24 h 24"/>
                  <a:gd name="T40" fmla="*/ 10 w 23"/>
                  <a:gd name="T41" fmla="*/ 24 h 24"/>
                  <a:gd name="T42" fmla="*/ 13 w 23"/>
                  <a:gd name="T43" fmla="*/ 24 h 24"/>
                  <a:gd name="T44" fmla="*/ 15 w 23"/>
                  <a:gd name="T45" fmla="*/ 24 h 24"/>
                  <a:gd name="T46" fmla="*/ 18 w 23"/>
                  <a:gd name="T47" fmla="*/ 24 h 24"/>
                  <a:gd name="T48" fmla="*/ 18 w 23"/>
                  <a:gd name="T49" fmla="*/ 22 h 24"/>
                  <a:gd name="T50" fmla="*/ 20 w 23"/>
                  <a:gd name="T51" fmla="*/ 20 h 24"/>
                  <a:gd name="T52" fmla="*/ 20 w 23"/>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3"/>
                  <a:gd name="T82" fmla="*/ 0 h 24"/>
                  <a:gd name="T83" fmla="*/ 23 w 23"/>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3" h="24">
                    <a:moveTo>
                      <a:pt x="20" y="17"/>
                    </a:moveTo>
                    <a:lnTo>
                      <a:pt x="23" y="15"/>
                    </a:lnTo>
                    <a:lnTo>
                      <a:pt x="23" y="10"/>
                    </a:lnTo>
                    <a:lnTo>
                      <a:pt x="23" y="7"/>
                    </a:lnTo>
                    <a:lnTo>
                      <a:pt x="20" y="5"/>
                    </a:lnTo>
                    <a:lnTo>
                      <a:pt x="20" y="2"/>
                    </a:lnTo>
                    <a:lnTo>
                      <a:pt x="18" y="2"/>
                    </a:lnTo>
                    <a:lnTo>
                      <a:pt x="15" y="0"/>
                    </a:lnTo>
                    <a:lnTo>
                      <a:pt x="13" y="0"/>
                    </a:lnTo>
                    <a:lnTo>
                      <a:pt x="10" y="2"/>
                    </a:lnTo>
                    <a:lnTo>
                      <a:pt x="8" y="2"/>
                    </a:lnTo>
                    <a:lnTo>
                      <a:pt x="5" y="5"/>
                    </a:lnTo>
                    <a:lnTo>
                      <a:pt x="3" y="7"/>
                    </a:lnTo>
                    <a:lnTo>
                      <a:pt x="3" y="10"/>
                    </a:lnTo>
                    <a:lnTo>
                      <a:pt x="0" y="12"/>
                    </a:lnTo>
                    <a:lnTo>
                      <a:pt x="0" y="17"/>
                    </a:lnTo>
                    <a:lnTo>
                      <a:pt x="3" y="20"/>
                    </a:lnTo>
                    <a:lnTo>
                      <a:pt x="3" y="22"/>
                    </a:lnTo>
                    <a:lnTo>
                      <a:pt x="5" y="24"/>
                    </a:lnTo>
                    <a:lnTo>
                      <a:pt x="8" y="24"/>
                    </a:lnTo>
                    <a:lnTo>
                      <a:pt x="10" y="24"/>
                    </a:lnTo>
                    <a:lnTo>
                      <a:pt x="13" y="24"/>
                    </a:lnTo>
                    <a:lnTo>
                      <a:pt x="15" y="24"/>
                    </a:lnTo>
                    <a:lnTo>
                      <a:pt x="18" y="24"/>
                    </a:lnTo>
                    <a:lnTo>
                      <a:pt x="18" y="22"/>
                    </a:lnTo>
                    <a:lnTo>
                      <a:pt x="20" y="20"/>
                    </a:lnTo>
                    <a:lnTo>
                      <a:pt x="20" y="17"/>
                    </a:lnTo>
                    <a:close/>
                  </a:path>
                </a:pathLst>
              </a:custGeom>
              <a:solidFill>
                <a:srgbClr val="B5B5B5"/>
              </a:solidFill>
              <a:ln w="9525">
                <a:noFill/>
                <a:round/>
                <a:headEnd/>
                <a:tailEnd/>
              </a:ln>
            </p:spPr>
            <p:txBody>
              <a:bodyPr/>
              <a:lstStyle/>
              <a:p>
                <a:endParaRPr lang="es-AR"/>
              </a:p>
            </p:txBody>
          </p:sp>
          <p:sp>
            <p:nvSpPr>
              <p:cNvPr id="3128" name="Freeform 47"/>
              <p:cNvSpPr>
                <a:spLocks/>
              </p:cNvSpPr>
              <p:nvPr/>
            </p:nvSpPr>
            <p:spPr bwMode="auto">
              <a:xfrm>
                <a:off x="2126" y="3570"/>
                <a:ext cx="23" cy="24"/>
              </a:xfrm>
              <a:custGeom>
                <a:avLst/>
                <a:gdLst>
                  <a:gd name="T0" fmla="*/ 20 w 23"/>
                  <a:gd name="T1" fmla="*/ 17 h 24"/>
                  <a:gd name="T2" fmla="*/ 23 w 23"/>
                  <a:gd name="T3" fmla="*/ 15 h 24"/>
                  <a:gd name="T4" fmla="*/ 23 w 23"/>
                  <a:gd name="T5" fmla="*/ 10 h 24"/>
                  <a:gd name="T6" fmla="*/ 23 w 23"/>
                  <a:gd name="T7" fmla="*/ 7 h 24"/>
                  <a:gd name="T8" fmla="*/ 20 w 23"/>
                  <a:gd name="T9" fmla="*/ 5 h 24"/>
                  <a:gd name="T10" fmla="*/ 20 w 23"/>
                  <a:gd name="T11" fmla="*/ 2 h 24"/>
                  <a:gd name="T12" fmla="*/ 18 w 23"/>
                  <a:gd name="T13" fmla="*/ 2 h 24"/>
                  <a:gd name="T14" fmla="*/ 15 w 23"/>
                  <a:gd name="T15" fmla="*/ 0 h 24"/>
                  <a:gd name="T16" fmla="*/ 13 w 23"/>
                  <a:gd name="T17" fmla="*/ 0 h 24"/>
                  <a:gd name="T18" fmla="*/ 10 w 23"/>
                  <a:gd name="T19" fmla="*/ 2 h 24"/>
                  <a:gd name="T20" fmla="*/ 8 w 23"/>
                  <a:gd name="T21" fmla="*/ 2 h 24"/>
                  <a:gd name="T22" fmla="*/ 5 w 23"/>
                  <a:gd name="T23" fmla="*/ 5 h 24"/>
                  <a:gd name="T24" fmla="*/ 3 w 23"/>
                  <a:gd name="T25" fmla="*/ 7 h 24"/>
                  <a:gd name="T26" fmla="*/ 3 w 23"/>
                  <a:gd name="T27" fmla="*/ 10 h 24"/>
                  <a:gd name="T28" fmla="*/ 0 w 23"/>
                  <a:gd name="T29" fmla="*/ 12 h 24"/>
                  <a:gd name="T30" fmla="*/ 0 w 23"/>
                  <a:gd name="T31" fmla="*/ 17 h 24"/>
                  <a:gd name="T32" fmla="*/ 3 w 23"/>
                  <a:gd name="T33" fmla="*/ 20 h 24"/>
                  <a:gd name="T34" fmla="*/ 3 w 23"/>
                  <a:gd name="T35" fmla="*/ 22 h 24"/>
                  <a:gd name="T36" fmla="*/ 5 w 23"/>
                  <a:gd name="T37" fmla="*/ 24 h 24"/>
                  <a:gd name="T38" fmla="*/ 8 w 23"/>
                  <a:gd name="T39" fmla="*/ 24 h 24"/>
                  <a:gd name="T40" fmla="*/ 10 w 23"/>
                  <a:gd name="T41" fmla="*/ 24 h 24"/>
                  <a:gd name="T42" fmla="*/ 13 w 23"/>
                  <a:gd name="T43" fmla="*/ 24 h 24"/>
                  <a:gd name="T44" fmla="*/ 15 w 23"/>
                  <a:gd name="T45" fmla="*/ 24 h 24"/>
                  <a:gd name="T46" fmla="*/ 18 w 23"/>
                  <a:gd name="T47" fmla="*/ 24 h 24"/>
                  <a:gd name="T48" fmla="*/ 18 w 23"/>
                  <a:gd name="T49" fmla="*/ 22 h 24"/>
                  <a:gd name="T50" fmla="*/ 20 w 23"/>
                  <a:gd name="T51" fmla="*/ 20 h 24"/>
                  <a:gd name="T52" fmla="*/ 20 w 23"/>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3"/>
                  <a:gd name="T82" fmla="*/ 0 h 24"/>
                  <a:gd name="T83" fmla="*/ 23 w 23"/>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3" h="24">
                    <a:moveTo>
                      <a:pt x="20" y="17"/>
                    </a:moveTo>
                    <a:lnTo>
                      <a:pt x="23" y="15"/>
                    </a:lnTo>
                    <a:lnTo>
                      <a:pt x="23" y="10"/>
                    </a:lnTo>
                    <a:lnTo>
                      <a:pt x="23" y="7"/>
                    </a:lnTo>
                    <a:lnTo>
                      <a:pt x="20" y="5"/>
                    </a:lnTo>
                    <a:lnTo>
                      <a:pt x="20" y="2"/>
                    </a:lnTo>
                    <a:lnTo>
                      <a:pt x="18" y="2"/>
                    </a:lnTo>
                    <a:lnTo>
                      <a:pt x="15" y="0"/>
                    </a:lnTo>
                    <a:lnTo>
                      <a:pt x="13" y="0"/>
                    </a:lnTo>
                    <a:lnTo>
                      <a:pt x="10" y="2"/>
                    </a:lnTo>
                    <a:lnTo>
                      <a:pt x="8" y="2"/>
                    </a:lnTo>
                    <a:lnTo>
                      <a:pt x="5" y="5"/>
                    </a:lnTo>
                    <a:lnTo>
                      <a:pt x="3" y="7"/>
                    </a:lnTo>
                    <a:lnTo>
                      <a:pt x="3" y="10"/>
                    </a:lnTo>
                    <a:lnTo>
                      <a:pt x="0" y="12"/>
                    </a:lnTo>
                    <a:lnTo>
                      <a:pt x="0" y="17"/>
                    </a:lnTo>
                    <a:lnTo>
                      <a:pt x="3" y="20"/>
                    </a:lnTo>
                    <a:lnTo>
                      <a:pt x="3" y="22"/>
                    </a:lnTo>
                    <a:lnTo>
                      <a:pt x="5" y="24"/>
                    </a:lnTo>
                    <a:lnTo>
                      <a:pt x="8" y="24"/>
                    </a:lnTo>
                    <a:lnTo>
                      <a:pt x="10" y="24"/>
                    </a:lnTo>
                    <a:lnTo>
                      <a:pt x="13" y="24"/>
                    </a:lnTo>
                    <a:lnTo>
                      <a:pt x="15" y="24"/>
                    </a:lnTo>
                    <a:lnTo>
                      <a:pt x="18" y="24"/>
                    </a:lnTo>
                    <a:lnTo>
                      <a:pt x="18" y="22"/>
                    </a:lnTo>
                    <a:lnTo>
                      <a:pt x="20" y="20"/>
                    </a:lnTo>
                    <a:lnTo>
                      <a:pt x="20" y="17"/>
                    </a:lnTo>
                  </a:path>
                </a:pathLst>
              </a:custGeom>
              <a:noFill/>
              <a:ln w="0">
                <a:solidFill>
                  <a:srgbClr val="000000"/>
                </a:solidFill>
                <a:prstDash val="solid"/>
                <a:round/>
                <a:headEnd/>
                <a:tailEnd/>
              </a:ln>
            </p:spPr>
            <p:txBody>
              <a:bodyPr/>
              <a:lstStyle/>
              <a:p>
                <a:endParaRPr lang="es-AR"/>
              </a:p>
            </p:txBody>
          </p:sp>
          <p:sp>
            <p:nvSpPr>
              <p:cNvPr id="3129" name="Freeform 48"/>
              <p:cNvSpPr>
                <a:spLocks/>
              </p:cNvSpPr>
              <p:nvPr/>
            </p:nvSpPr>
            <p:spPr bwMode="auto">
              <a:xfrm>
                <a:off x="2124" y="3565"/>
                <a:ext cx="22" cy="25"/>
              </a:xfrm>
              <a:custGeom>
                <a:avLst/>
                <a:gdLst>
                  <a:gd name="T0" fmla="*/ 22 w 22"/>
                  <a:gd name="T1" fmla="*/ 15 h 25"/>
                  <a:gd name="T2" fmla="*/ 22 w 22"/>
                  <a:gd name="T3" fmla="*/ 12 h 25"/>
                  <a:gd name="T4" fmla="*/ 22 w 22"/>
                  <a:gd name="T5" fmla="*/ 10 h 25"/>
                  <a:gd name="T6" fmla="*/ 22 w 22"/>
                  <a:gd name="T7" fmla="*/ 7 h 25"/>
                  <a:gd name="T8" fmla="*/ 20 w 22"/>
                  <a:gd name="T9" fmla="*/ 5 h 25"/>
                  <a:gd name="T10" fmla="*/ 20 w 22"/>
                  <a:gd name="T11" fmla="*/ 2 h 25"/>
                  <a:gd name="T12" fmla="*/ 17 w 22"/>
                  <a:gd name="T13" fmla="*/ 0 h 25"/>
                  <a:gd name="T14" fmla="*/ 15 w 22"/>
                  <a:gd name="T15" fmla="*/ 0 h 25"/>
                  <a:gd name="T16" fmla="*/ 12 w 22"/>
                  <a:gd name="T17" fmla="*/ 0 h 25"/>
                  <a:gd name="T18" fmla="*/ 10 w 22"/>
                  <a:gd name="T19" fmla="*/ 0 h 25"/>
                  <a:gd name="T20" fmla="*/ 7 w 22"/>
                  <a:gd name="T21" fmla="*/ 2 h 25"/>
                  <a:gd name="T22" fmla="*/ 5 w 22"/>
                  <a:gd name="T23" fmla="*/ 5 h 25"/>
                  <a:gd name="T24" fmla="*/ 2 w 22"/>
                  <a:gd name="T25" fmla="*/ 7 h 25"/>
                  <a:gd name="T26" fmla="*/ 2 w 22"/>
                  <a:gd name="T27" fmla="*/ 10 h 25"/>
                  <a:gd name="T28" fmla="*/ 0 w 22"/>
                  <a:gd name="T29" fmla="*/ 12 h 25"/>
                  <a:gd name="T30" fmla="*/ 0 w 22"/>
                  <a:gd name="T31" fmla="*/ 15 h 25"/>
                  <a:gd name="T32" fmla="*/ 2 w 22"/>
                  <a:gd name="T33" fmla="*/ 17 h 25"/>
                  <a:gd name="T34" fmla="*/ 2 w 22"/>
                  <a:gd name="T35" fmla="*/ 22 h 25"/>
                  <a:gd name="T36" fmla="*/ 5 w 22"/>
                  <a:gd name="T37" fmla="*/ 22 h 25"/>
                  <a:gd name="T38" fmla="*/ 7 w 22"/>
                  <a:gd name="T39" fmla="*/ 25 h 25"/>
                  <a:gd name="T40" fmla="*/ 10 w 22"/>
                  <a:gd name="T41" fmla="*/ 25 h 25"/>
                  <a:gd name="T42" fmla="*/ 12 w 22"/>
                  <a:gd name="T43" fmla="*/ 25 h 25"/>
                  <a:gd name="T44" fmla="*/ 15 w 22"/>
                  <a:gd name="T45" fmla="*/ 25 h 25"/>
                  <a:gd name="T46" fmla="*/ 17 w 22"/>
                  <a:gd name="T47" fmla="*/ 22 h 25"/>
                  <a:gd name="T48" fmla="*/ 20 w 22"/>
                  <a:gd name="T49" fmla="*/ 20 h 25"/>
                  <a:gd name="T50" fmla="*/ 20 w 22"/>
                  <a:gd name="T51" fmla="*/ 17 h 25"/>
                  <a:gd name="T52" fmla="*/ 22 w 22"/>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5"/>
                  <a:gd name="T83" fmla="*/ 22 w 22"/>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5">
                    <a:moveTo>
                      <a:pt x="22" y="15"/>
                    </a:moveTo>
                    <a:lnTo>
                      <a:pt x="22" y="12"/>
                    </a:lnTo>
                    <a:lnTo>
                      <a:pt x="22" y="10"/>
                    </a:lnTo>
                    <a:lnTo>
                      <a:pt x="22" y="7"/>
                    </a:lnTo>
                    <a:lnTo>
                      <a:pt x="20" y="5"/>
                    </a:lnTo>
                    <a:lnTo>
                      <a:pt x="20" y="2"/>
                    </a:lnTo>
                    <a:lnTo>
                      <a:pt x="17" y="0"/>
                    </a:lnTo>
                    <a:lnTo>
                      <a:pt x="15" y="0"/>
                    </a:lnTo>
                    <a:lnTo>
                      <a:pt x="12" y="0"/>
                    </a:lnTo>
                    <a:lnTo>
                      <a:pt x="10" y="0"/>
                    </a:lnTo>
                    <a:lnTo>
                      <a:pt x="7" y="2"/>
                    </a:lnTo>
                    <a:lnTo>
                      <a:pt x="5" y="5"/>
                    </a:lnTo>
                    <a:lnTo>
                      <a:pt x="2" y="7"/>
                    </a:lnTo>
                    <a:lnTo>
                      <a:pt x="2" y="10"/>
                    </a:lnTo>
                    <a:lnTo>
                      <a:pt x="0" y="12"/>
                    </a:lnTo>
                    <a:lnTo>
                      <a:pt x="0" y="15"/>
                    </a:lnTo>
                    <a:lnTo>
                      <a:pt x="2" y="17"/>
                    </a:lnTo>
                    <a:lnTo>
                      <a:pt x="2" y="22"/>
                    </a:lnTo>
                    <a:lnTo>
                      <a:pt x="5" y="22"/>
                    </a:lnTo>
                    <a:lnTo>
                      <a:pt x="7" y="25"/>
                    </a:lnTo>
                    <a:lnTo>
                      <a:pt x="10" y="25"/>
                    </a:lnTo>
                    <a:lnTo>
                      <a:pt x="12" y="25"/>
                    </a:lnTo>
                    <a:lnTo>
                      <a:pt x="15" y="25"/>
                    </a:lnTo>
                    <a:lnTo>
                      <a:pt x="17" y="22"/>
                    </a:lnTo>
                    <a:lnTo>
                      <a:pt x="20" y="20"/>
                    </a:lnTo>
                    <a:lnTo>
                      <a:pt x="20" y="17"/>
                    </a:lnTo>
                    <a:lnTo>
                      <a:pt x="22" y="15"/>
                    </a:lnTo>
                    <a:close/>
                  </a:path>
                </a:pathLst>
              </a:custGeom>
              <a:solidFill>
                <a:srgbClr val="FFFFFF"/>
              </a:solidFill>
              <a:ln w="9525">
                <a:noFill/>
                <a:round/>
                <a:headEnd/>
                <a:tailEnd/>
              </a:ln>
            </p:spPr>
            <p:txBody>
              <a:bodyPr/>
              <a:lstStyle/>
              <a:p>
                <a:endParaRPr lang="es-AR"/>
              </a:p>
            </p:txBody>
          </p:sp>
          <p:sp>
            <p:nvSpPr>
              <p:cNvPr id="3130" name="Freeform 49"/>
              <p:cNvSpPr>
                <a:spLocks/>
              </p:cNvSpPr>
              <p:nvPr/>
            </p:nvSpPr>
            <p:spPr bwMode="auto">
              <a:xfrm>
                <a:off x="2124" y="3565"/>
                <a:ext cx="22" cy="25"/>
              </a:xfrm>
              <a:custGeom>
                <a:avLst/>
                <a:gdLst>
                  <a:gd name="T0" fmla="*/ 22 w 22"/>
                  <a:gd name="T1" fmla="*/ 15 h 25"/>
                  <a:gd name="T2" fmla="*/ 22 w 22"/>
                  <a:gd name="T3" fmla="*/ 12 h 25"/>
                  <a:gd name="T4" fmla="*/ 22 w 22"/>
                  <a:gd name="T5" fmla="*/ 10 h 25"/>
                  <a:gd name="T6" fmla="*/ 22 w 22"/>
                  <a:gd name="T7" fmla="*/ 7 h 25"/>
                  <a:gd name="T8" fmla="*/ 20 w 22"/>
                  <a:gd name="T9" fmla="*/ 5 h 25"/>
                  <a:gd name="T10" fmla="*/ 20 w 22"/>
                  <a:gd name="T11" fmla="*/ 2 h 25"/>
                  <a:gd name="T12" fmla="*/ 17 w 22"/>
                  <a:gd name="T13" fmla="*/ 0 h 25"/>
                  <a:gd name="T14" fmla="*/ 15 w 22"/>
                  <a:gd name="T15" fmla="*/ 0 h 25"/>
                  <a:gd name="T16" fmla="*/ 12 w 22"/>
                  <a:gd name="T17" fmla="*/ 0 h 25"/>
                  <a:gd name="T18" fmla="*/ 10 w 22"/>
                  <a:gd name="T19" fmla="*/ 0 h 25"/>
                  <a:gd name="T20" fmla="*/ 7 w 22"/>
                  <a:gd name="T21" fmla="*/ 2 h 25"/>
                  <a:gd name="T22" fmla="*/ 5 w 22"/>
                  <a:gd name="T23" fmla="*/ 5 h 25"/>
                  <a:gd name="T24" fmla="*/ 2 w 22"/>
                  <a:gd name="T25" fmla="*/ 7 h 25"/>
                  <a:gd name="T26" fmla="*/ 2 w 22"/>
                  <a:gd name="T27" fmla="*/ 10 h 25"/>
                  <a:gd name="T28" fmla="*/ 0 w 22"/>
                  <a:gd name="T29" fmla="*/ 12 h 25"/>
                  <a:gd name="T30" fmla="*/ 0 w 22"/>
                  <a:gd name="T31" fmla="*/ 15 h 25"/>
                  <a:gd name="T32" fmla="*/ 2 w 22"/>
                  <a:gd name="T33" fmla="*/ 17 h 25"/>
                  <a:gd name="T34" fmla="*/ 2 w 22"/>
                  <a:gd name="T35" fmla="*/ 22 h 25"/>
                  <a:gd name="T36" fmla="*/ 5 w 22"/>
                  <a:gd name="T37" fmla="*/ 22 h 25"/>
                  <a:gd name="T38" fmla="*/ 7 w 22"/>
                  <a:gd name="T39" fmla="*/ 25 h 25"/>
                  <a:gd name="T40" fmla="*/ 10 w 22"/>
                  <a:gd name="T41" fmla="*/ 25 h 25"/>
                  <a:gd name="T42" fmla="*/ 12 w 22"/>
                  <a:gd name="T43" fmla="*/ 25 h 25"/>
                  <a:gd name="T44" fmla="*/ 15 w 22"/>
                  <a:gd name="T45" fmla="*/ 25 h 25"/>
                  <a:gd name="T46" fmla="*/ 17 w 22"/>
                  <a:gd name="T47" fmla="*/ 22 h 25"/>
                  <a:gd name="T48" fmla="*/ 20 w 22"/>
                  <a:gd name="T49" fmla="*/ 20 h 25"/>
                  <a:gd name="T50" fmla="*/ 20 w 22"/>
                  <a:gd name="T51" fmla="*/ 17 h 25"/>
                  <a:gd name="T52" fmla="*/ 22 w 22"/>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5"/>
                  <a:gd name="T83" fmla="*/ 22 w 22"/>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5">
                    <a:moveTo>
                      <a:pt x="22" y="15"/>
                    </a:moveTo>
                    <a:lnTo>
                      <a:pt x="22" y="12"/>
                    </a:lnTo>
                    <a:lnTo>
                      <a:pt x="22" y="10"/>
                    </a:lnTo>
                    <a:lnTo>
                      <a:pt x="22" y="7"/>
                    </a:lnTo>
                    <a:lnTo>
                      <a:pt x="20" y="5"/>
                    </a:lnTo>
                    <a:lnTo>
                      <a:pt x="20" y="2"/>
                    </a:lnTo>
                    <a:lnTo>
                      <a:pt x="17" y="0"/>
                    </a:lnTo>
                    <a:lnTo>
                      <a:pt x="15" y="0"/>
                    </a:lnTo>
                    <a:lnTo>
                      <a:pt x="12" y="0"/>
                    </a:lnTo>
                    <a:lnTo>
                      <a:pt x="10" y="0"/>
                    </a:lnTo>
                    <a:lnTo>
                      <a:pt x="7" y="2"/>
                    </a:lnTo>
                    <a:lnTo>
                      <a:pt x="5" y="5"/>
                    </a:lnTo>
                    <a:lnTo>
                      <a:pt x="2" y="7"/>
                    </a:lnTo>
                    <a:lnTo>
                      <a:pt x="2" y="10"/>
                    </a:lnTo>
                    <a:lnTo>
                      <a:pt x="0" y="12"/>
                    </a:lnTo>
                    <a:lnTo>
                      <a:pt x="0" y="15"/>
                    </a:lnTo>
                    <a:lnTo>
                      <a:pt x="2" y="17"/>
                    </a:lnTo>
                    <a:lnTo>
                      <a:pt x="2" y="22"/>
                    </a:lnTo>
                    <a:lnTo>
                      <a:pt x="5" y="22"/>
                    </a:lnTo>
                    <a:lnTo>
                      <a:pt x="7" y="25"/>
                    </a:lnTo>
                    <a:lnTo>
                      <a:pt x="10" y="25"/>
                    </a:lnTo>
                    <a:lnTo>
                      <a:pt x="12" y="25"/>
                    </a:lnTo>
                    <a:lnTo>
                      <a:pt x="15" y="25"/>
                    </a:lnTo>
                    <a:lnTo>
                      <a:pt x="17" y="22"/>
                    </a:lnTo>
                    <a:lnTo>
                      <a:pt x="20" y="20"/>
                    </a:lnTo>
                    <a:lnTo>
                      <a:pt x="20" y="17"/>
                    </a:lnTo>
                    <a:lnTo>
                      <a:pt x="22" y="15"/>
                    </a:lnTo>
                  </a:path>
                </a:pathLst>
              </a:custGeom>
              <a:noFill/>
              <a:ln w="0">
                <a:solidFill>
                  <a:srgbClr val="000000"/>
                </a:solidFill>
                <a:prstDash val="solid"/>
                <a:round/>
                <a:headEnd/>
                <a:tailEnd/>
              </a:ln>
            </p:spPr>
            <p:txBody>
              <a:bodyPr/>
              <a:lstStyle/>
              <a:p>
                <a:endParaRPr lang="es-AR"/>
              </a:p>
            </p:txBody>
          </p:sp>
          <p:sp>
            <p:nvSpPr>
              <p:cNvPr id="3131" name="Freeform 50"/>
              <p:cNvSpPr>
                <a:spLocks/>
              </p:cNvSpPr>
              <p:nvPr/>
            </p:nvSpPr>
            <p:spPr bwMode="auto">
              <a:xfrm>
                <a:off x="2124" y="3565"/>
                <a:ext cx="22" cy="25"/>
              </a:xfrm>
              <a:custGeom>
                <a:avLst/>
                <a:gdLst>
                  <a:gd name="T0" fmla="*/ 12 w 22"/>
                  <a:gd name="T1" fmla="*/ 0 h 25"/>
                  <a:gd name="T2" fmla="*/ 10 w 22"/>
                  <a:gd name="T3" fmla="*/ 0 h 25"/>
                  <a:gd name="T4" fmla="*/ 7 w 22"/>
                  <a:gd name="T5" fmla="*/ 2 h 25"/>
                  <a:gd name="T6" fmla="*/ 5 w 22"/>
                  <a:gd name="T7" fmla="*/ 5 h 25"/>
                  <a:gd name="T8" fmla="*/ 2 w 22"/>
                  <a:gd name="T9" fmla="*/ 7 h 25"/>
                  <a:gd name="T10" fmla="*/ 2 w 22"/>
                  <a:gd name="T11" fmla="*/ 10 h 25"/>
                  <a:gd name="T12" fmla="*/ 0 w 22"/>
                  <a:gd name="T13" fmla="*/ 12 h 25"/>
                  <a:gd name="T14" fmla="*/ 0 w 22"/>
                  <a:gd name="T15" fmla="*/ 15 h 25"/>
                  <a:gd name="T16" fmla="*/ 2 w 22"/>
                  <a:gd name="T17" fmla="*/ 17 h 25"/>
                  <a:gd name="T18" fmla="*/ 2 w 22"/>
                  <a:gd name="T19" fmla="*/ 22 h 25"/>
                  <a:gd name="T20" fmla="*/ 5 w 22"/>
                  <a:gd name="T21" fmla="*/ 22 h 25"/>
                  <a:gd name="T22" fmla="*/ 7 w 22"/>
                  <a:gd name="T23" fmla="*/ 25 h 25"/>
                  <a:gd name="T24" fmla="*/ 10 w 22"/>
                  <a:gd name="T25" fmla="*/ 25 h 25"/>
                  <a:gd name="T26" fmla="*/ 12 w 22"/>
                  <a:gd name="T27" fmla="*/ 25 h 25"/>
                  <a:gd name="T28" fmla="*/ 15 w 22"/>
                  <a:gd name="T29" fmla="*/ 25 h 25"/>
                  <a:gd name="T30" fmla="*/ 17 w 22"/>
                  <a:gd name="T31" fmla="*/ 22 h 25"/>
                  <a:gd name="T32" fmla="*/ 20 w 22"/>
                  <a:gd name="T33" fmla="*/ 20 h 25"/>
                  <a:gd name="T34" fmla="*/ 20 w 22"/>
                  <a:gd name="T35" fmla="*/ 17 h 25"/>
                  <a:gd name="T36" fmla="*/ 22 w 22"/>
                  <a:gd name="T37" fmla="*/ 15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25"/>
                  <a:gd name="T59" fmla="*/ 22 w 22"/>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25">
                    <a:moveTo>
                      <a:pt x="12" y="0"/>
                    </a:moveTo>
                    <a:lnTo>
                      <a:pt x="10" y="0"/>
                    </a:lnTo>
                    <a:lnTo>
                      <a:pt x="7" y="2"/>
                    </a:lnTo>
                    <a:lnTo>
                      <a:pt x="5" y="5"/>
                    </a:lnTo>
                    <a:lnTo>
                      <a:pt x="2" y="7"/>
                    </a:lnTo>
                    <a:lnTo>
                      <a:pt x="2" y="10"/>
                    </a:lnTo>
                    <a:lnTo>
                      <a:pt x="0" y="12"/>
                    </a:lnTo>
                    <a:lnTo>
                      <a:pt x="0" y="15"/>
                    </a:lnTo>
                    <a:lnTo>
                      <a:pt x="2" y="17"/>
                    </a:lnTo>
                    <a:lnTo>
                      <a:pt x="2" y="22"/>
                    </a:lnTo>
                    <a:lnTo>
                      <a:pt x="5" y="22"/>
                    </a:lnTo>
                    <a:lnTo>
                      <a:pt x="7" y="25"/>
                    </a:lnTo>
                    <a:lnTo>
                      <a:pt x="10" y="25"/>
                    </a:lnTo>
                    <a:lnTo>
                      <a:pt x="12" y="25"/>
                    </a:lnTo>
                    <a:lnTo>
                      <a:pt x="15" y="25"/>
                    </a:lnTo>
                    <a:lnTo>
                      <a:pt x="17" y="22"/>
                    </a:lnTo>
                    <a:lnTo>
                      <a:pt x="20" y="20"/>
                    </a:lnTo>
                    <a:lnTo>
                      <a:pt x="20" y="17"/>
                    </a:lnTo>
                    <a:lnTo>
                      <a:pt x="22" y="15"/>
                    </a:lnTo>
                  </a:path>
                </a:pathLst>
              </a:custGeom>
              <a:noFill/>
              <a:ln w="0">
                <a:solidFill>
                  <a:srgbClr val="000000"/>
                </a:solidFill>
                <a:prstDash val="solid"/>
                <a:round/>
                <a:headEnd/>
                <a:tailEnd/>
              </a:ln>
            </p:spPr>
            <p:txBody>
              <a:bodyPr/>
              <a:lstStyle/>
              <a:p>
                <a:endParaRPr lang="es-AR"/>
              </a:p>
            </p:txBody>
          </p:sp>
          <p:sp>
            <p:nvSpPr>
              <p:cNvPr id="3132" name="Freeform 51"/>
              <p:cNvSpPr>
                <a:spLocks/>
              </p:cNvSpPr>
              <p:nvPr/>
            </p:nvSpPr>
            <p:spPr bwMode="auto">
              <a:xfrm>
                <a:off x="2094" y="3476"/>
                <a:ext cx="20" cy="25"/>
              </a:xfrm>
              <a:custGeom>
                <a:avLst/>
                <a:gdLst>
                  <a:gd name="T0" fmla="*/ 20 w 20"/>
                  <a:gd name="T1" fmla="*/ 15 h 25"/>
                  <a:gd name="T2" fmla="*/ 20 w 20"/>
                  <a:gd name="T3" fmla="*/ 12 h 25"/>
                  <a:gd name="T4" fmla="*/ 20 w 20"/>
                  <a:gd name="T5" fmla="*/ 10 h 25"/>
                  <a:gd name="T6" fmla="*/ 20 w 20"/>
                  <a:gd name="T7" fmla="*/ 7 h 25"/>
                  <a:gd name="T8" fmla="*/ 20 w 20"/>
                  <a:gd name="T9" fmla="*/ 5 h 25"/>
                  <a:gd name="T10" fmla="*/ 18 w 20"/>
                  <a:gd name="T11" fmla="*/ 2 h 25"/>
                  <a:gd name="T12" fmla="*/ 15 w 20"/>
                  <a:gd name="T13" fmla="*/ 0 h 25"/>
                  <a:gd name="T14" fmla="*/ 15 w 20"/>
                  <a:gd name="T15" fmla="*/ 0 h 25"/>
                  <a:gd name="T16" fmla="*/ 10 w 20"/>
                  <a:gd name="T17" fmla="*/ 0 h 25"/>
                  <a:gd name="T18" fmla="*/ 8 w 20"/>
                  <a:gd name="T19" fmla="*/ 0 h 25"/>
                  <a:gd name="T20" fmla="*/ 5 w 20"/>
                  <a:gd name="T21" fmla="*/ 2 h 25"/>
                  <a:gd name="T22" fmla="*/ 5 w 20"/>
                  <a:gd name="T23" fmla="*/ 2 h 25"/>
                  <a:gd name="T24" fmla="*/ 3 w 20"/>
                  <a:gd name="T25" fmla="*/ 5 h 25"/>
                  <a:gd name="T26" fmla="*/ 0 w 20"/>
                  <a:gd name="T27" fmla="*/ 10 h 25"/>
                  <a:gd name="T28" fmla="*/ 0 w 20"/>
                  <a:gd name="T29" fmla="*/ 12 h 25"/>
                  <a:gd name="T30" fmla="*/ 0 w 20"/>
                  <a:gd name="T31" fmla="*/ 15 h 25"/>
                  <a:gd name="T32" fmla="*/ 0 w 20"/>
                  <a:gd name="T33" fmla="*/ 17 h 25"/>
                  <a:gd name="T34" fmla="*/ 3 w 20"/>
                  <a:gd name="T35" fmla="*/ 20 h 25"/>
                  <a:gd name="T36" fmla="*/ 3 w 20"/>
                  <a:gd name="T37" fmla="*/ 22 h 25"/>
                  <a:gd name="T38" fmla="*/ 5 w 20"/>
                  <a:gd name="T39" fmla="*/ 25 h 25"/>
                  <a:gd name="T40" fmla="*/ 8 w 20"/>
                  <a:gd name="T41" fmla="*/ 25 h 25"/>
                  <a:gd name="T42" fmla="*/ 10 w 20"/>
                  <a:gd name="T43" fmla="*/ 25 h 25"/>
                  <a:gd name="T44" fmla="*/ 13 w 20"/>
                  <a:gd name="T45" fmla="*/ 25 h 25"/>
                  <a:gd name="T46" fmla="*/ 15 w 20"/>
                  <a:gd name="T47" fmla="*/ 22 h 25"/>
                  <a:gd name="T48" fmla="*/ 18 w 20"/>
                  <a:gd name="T49" fmla="*/ 20 h 25"/>
                  <a:gd name="T50" fmla="*/ 20 w 20"/>
                  <a:gd name="T51" fmla="*/ 17 h 25"/>
                  <a:gd name="T52" fmla="*/ 20 w 20"/>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5"/>
                  <a:gd name="T83" fmla="*/ 20 w 2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5">
                    <a:moveTo>
                      <a:pt x="20" y="15"/>
                    </a:moveTo>
                    <a:lnTo>
                      <a:pt x="20" y="12"/>
                    </a:lnTo>
                    <a:lnTo>
                      <a:pt x="20" y="10"/>
                    </a:lnTo>
                    <a:lnTo>
                      <a:pt x="20" y="7"/>
                    </a:lnTo>
                    <a:lnTo>
                      <a:pt x="20" y="5"/>
                    </a:lnTo>
                    <a:lnTo>
                      <a:pt x="18" y="2"/>
                    </a:lnTo>
                    <a:lnTo>
                      <a:pt x="15" y="0"/>
                    </a:lnTo>
                    <a:lnTo>
                      <a:pt x="10" y="0"/>
                    </a:lnTo>
                    <a:lnTo>
                      <a:pt x="8" y="0"/>
                    </a:lnTo>
                    <a:lnTo>
                      <a:pt x="5" y="2"/>
                    </a:lnTo>
                    <a:lnTo>
                      <a:pt x="3" y="5"/>
                    </a:lnTo>
                    <a:lnTo>
                      <a:pt x="0" y="10"/>
                    </a:lnTo>
                    <a:lnTo>
                      <a:pt x="0" y="12"/>
                    </a:lnTo>
                    <a:lnTo>
                      <a:pt x="0" y="15"/>
                    </a:lnTo>
                    <a:lnTo>
                      <a:pt x="0" y="17"/>
                    </a:lnTo>
                    <a:lnTo>
                      <a:pt x="3" y="20"/>
                    </a:lnTo>
                    <a:lnTo>
                      <a:pt x="3" y="22"/>
                    </a:lnTo>
                    <a:lnTo>
                      <a:pt x="5" y="25"/>
                    </a:lnTo>
                    <a:lnTo>
                      <a:pt x="8" y="25"/>
                    </a:lnTo>
                    <a:lnTo>
                      <a:pt x="10" y="25"/>
                    </a:lnTo>
                    <a:lnTo>
                      <a:pt x="13" y="25"/>
                    </a:lnTo>
                    <a:lnTo>
                      <a:pt x="15" y="22"/>
                    </a:lnTo>
                    <a:lnTo>
                      <a:pt x="18" y="20"/>
                    </a:lnTo>
                    <a:lnTo>
                      <a:pt x="20" y="17"/>
                    </a:lnTo>
                    <a:lnTo>
                      <a:pt x="20" y="15"/>
                    </a:lnTo>
                    <a:close/>
                  </a:path>
                </a:pathLst>
              </a:custGeom>
              <a:solidFill>
                <a:srgbClr val="B5B5B5"/>
              </a:solidFill>
              <a:ln w="9525">
                <a:noFill/>
                <a:round/>
                <a:headEnd/>
                <a:tailEnd/>
              </a:ln>
            </p:spPr>
            <p:txBody>
              <a:bodyPr/>
              <a:lstStyle/>
              <a:p>
                <a:endParaRPr lang="es-AR"/>
              </a:p>
            </p:txBody>
          </p:sp>
          <p:sp>
            <p:nvSpPr>
              <p:cNvPr id="3133" name="Freeform 52"/>
              <p:cNvSpPr>
                <a:spLocks/>
              </p:cNvSpPr>
              <p:nvPr/>
            </p:nvSpPr>
            <p:spPr bwMode="auto">
              <a:xfrm>
                <a:off x="2094" y="3476"/>
                <a:ext cx="20" cy="25"/>
              </a:xfrm>
              <a:custGeom>
                <a:avLst/>
                <a:gdLst>
                  <a:gd name="T0" fmla="*/ 20 w 20"/>
                  <a:gd name="T1" fmla="*/ 15 h 25"/>
                  <a:gd name="T2" fmla="*/ 20 w 20"/>
                  <a:gd name="T3" fmla="*/ 12 h 25"/>
                  <a:gd name="T4" fmla="*/ 20 w 20"/>
                  <a:gd name="T5" fmla="*/ 10 h 25"/>
                  <a:gd name="T6" fmla="*/ 20 w 20"/>
                  <a:gd name="T7" fmla="*/ 7 h 25"/>
                  <a:gd name="T8" fmla="*/ 20 w 20"/>
                  <a:gd name="T9" fmla="*/ 5 h 25"/>
                  <a:gd name="T10" fmla="*/ 18 w 20"/>
                  <a:gd name="T11" fmla="*/ 2 h 25"/>
                  <a:gd name="T12" fmla="*/ 15 w 20"/>
                  <a:gd name="T13" fmla="*/ 0 h 25"/>
                  <a:gd name="T14" fmla="*/ 15 w 20"/>
                  <a:gd name="T15" fmla="*/ 0 h 25"/>
                  <a:gd name="T16" fmla="*/ 10 w 20"/>
                  <a:gd name="T17" fmla="*/ 0 h 25"/>
                  <a:gd name="T18" fmla="*/ 8 w 20"/>
                  <a:gd name="T19" fmla="*/ 0 h 25"/>
                  <a:gd name="T20" fmla="*/ 5 w 20"/>
                  <a:gd name="T21" fmla="*/ 2 h 25"/>
                  <a:gd name="T22" fmla="*/ 5 w 20"/>
                  <a:gd name="T23" fmla="*/ 2 h 25"/>
                  <a:gd name="T24" fmla="*/ 3 w 20"/>
                  <a:gd name="T25" fmla="*/ 5 h 25"/>
                  <a:gd name="T26" fmla="*/ 0 w 20"/>
                  <a:gd name="T27" fmla="*/ 10 h 25"/>
                  <a:gd name="T28" fmla="*/ 0 w 20"/>
                  <a:gd name="T29" fmla="*/ 12 h 25"/>
                  <a:gd name="T30" fmla="*/ 0 w 20"/>
                  <a:gd name="T31" fmla="*/ 15 h 25"/>
                  <a:gd name="T32" fmla="*/ 0 w 20"/>
                  <a:gd name="T33" fmla="*/ 17 h 25"/>
                  <a:gd name="T34" fmla="*/ 3 w 20"/>
                  <a:gd name="T35" fmla="*/ 20 h 25"/>
                  <a:gd name="T36" fmla="*/ 3 w 20"/>
                  <a:gd name="T37" fmla="*/ 22 h 25"/>
                  <a:gd name="T38" fmla="*/ 5 w 20"/>
                  <a:gd name="T39" fmla="*/ 25 h 25"/>
                  <a:gd name="T40" fmla="*/ 8 w 20"/>
                  <a:gd name="T41" fmla="*/ 25 h 25"/>
                  <a:gd name="T42" fmla="*/ 10 w 20"/>
                  <a:gd name="T43" fmla="*/ 25 h 25"/>
                  <a:gd name="T44" fmla="*/ 13 w 20"/>
                  <a:gd name="T45" fmla="*/ 25 h 25"/>
                  <a:gd name="T46" fmla="*/ 15 w 20"/>
                  <a:gd name="T47" fmla="*/ 22 h 25"/>
                  <a:gd name="T48" fmla="*/ 18 w 20"/>
                  <a:gd name="T49" fmla="*/ 20 h 25"/>
                  <a:gd name="T50" fmla="*/ 20 w 20"/>
                  <a:gd name="T51" fmla="*/ 17 h 25"/>
                  <a:gd name="T52" fmla="*/ 20 w 20"/>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5"/>
                  <a:gd name="T83" fmla="*/ 20 w 2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5">
                    <a:moveTo>
                      <a:pt x="20" y="15"/>
                    </a:moveTo>
                    <a:lnTo>
                      <a:pt x="20" y="12"/>
                    </a:lnTo>
                    <a:lnTo>
                      <a:pt x="20" y="10"/>
                    </a:lnTo>
                    <a:lnTo>
                      <a:pt x="20" y="7"/>
                    </a:lnTo>
                    <a:lnTo>
                      <a:pt x="20" y="5"/>
                    </a:lnTo>
                    <a:lnTo>
                      <a:pt x="18" y="2"/>
                    </a:lnTo>
                    <a:lnTo>
                      <a:pt x="15" y="0"/>
                    </a:lnTo>
                    <a:lnTo>
                      <a:pt x="10" y="0"/>
                    </a:lnTo>
                    <a:lnTo>
                      <a:pt x="8" y="0"/>
                    </a:lnTo>
                    <a:lnTo>
                      <a:pt x="5" y="2"/>
                    </a:lnTo>
                    <a:lnTo>
                      <a:pt x="3" y="5"/>
                    </a:lnTo>
                    <a:lnTo>
                      <a:pt x="0" y="10"/>
                    </a:lnTo>
                    <a:lnTo>
                      <a:pt x="0" y="12"/>
                    </a:lnTo>
                    <a:lnTo>
                      <a:pt x="0" y="15"/>
                    </a:lnTo>
                    <a:lnTo>
                      <a:pt x="0" y="17"/>
                    </a:lnTo>
                    <a:lnTo>
                      <a:pt x="3" y="20"/>
                    </a:lnTo>
                    <a:lnTo>
                      <a:pt x="3" y="22"/>
                    </a:lnTo>
                    <a:lnTo>
                      <a:pt x="5" y="25"/>
                    </a:lnTo>
                    <a:lnTo>
                      <a:pt x="8" y="25"/>
                    </a:lnTo>
                    <a:lnTo>
                      <a:pt x="10" y="25"/>
                    </a:lnTo>
                    <a:lnTo>
                      <a:pt x="13" y="25"/>
                    </a:lnTo>
                    <a:lnTo>
                      <a:pt x="15" y="22"/>
                    </a:lnTo>
                    <a:lnTo>
                      <a:pt x="18" y="20"/>
                    </a:lnTo>
                    <a:lnTo>
                      <a:pt x="20" y="17"/>
                    </a:lnTo>
                    <a:lnTo>
                      <a:pt x="20" y="15"/>
                    </a:lnTo>
                  </a:path>
                </a:pathLst>
              </a:custGeom>
              <a:noFill/>
              <a:ln w="0">
                <a:solidFill>
                  <a:srgbClr val="000000"/>
                </a:solidFill>
                <a:prstDash val="solid"/>
                <a:round/>
                <a:headEnd/>
                <a:tailEnd/>
              </a:ln>
            </p:spPr>
            <p:txBody>
              <a:bodyPr/>
              <a:lstStyle/>
              <a:p>
                <a:endParaRPr lang="es-AR"/>
              </a:p>
            </p:txBody>
          </p:sp>
          <p:sp>
            <p:nvSpPr>
              <p:cNvPr id="3134" name="Freeform 53"/>
              <p:cNvSpPr>
                <a:spLocks/>
              </p:cNvSpPr>
              <p:nvPr/>
            </p:nvSpPr>
            <p:spPr bwMode="auto">
              <a:xfrm>
                <a:off x="2092" y="3469"/>
                <a:ext cx="22" cy="24"/>
              </a:xfrm>
              <a:custGeom>
                <a:avLst/>
                <a:gdLst>
                  <a:gd name="T0" fmla="*/ 20 w 22"/>
                  <a:gd name="T1" fmla="*/ 17 h 24"/>
                  <a:gd name="T2" fmla="*/ 20 w 22"/>
                  <a:gd name="T3" fmla="*/ 14 h 24"/>
                  <a:gd name="T4" fmla="*/ 22 w 22"/>
                  <a:gd name="T5" fmla="*/ 9 h 24"/>
                  <a:gd name="T6" fmla="*/ 20 w 22"/>
                  <a:gd name="T7" fmla="*/ 7 h 24"/>
                  <a:gd name="T8" fmla="*/ 20 w 22"/>
                  <a:gd name="T9" fmla="*/ 5 h 24"/>
                  <a:gd name="T10" fmla="*/ 17 w 22"/>
                  <a:gd name="T11" fmla="*/ 2 h 24"/>
                  <a:gd name="T12" fmla="*/ 17 w 22"/>
                  <a:gd name="T13" fmla="*/ 2 h 24"/>
                  <a:gd name="T14" fmla="*/ 15 w 22"/>
                  <a:gd name="T15" fmla="*/ 0 h 24"/>
                  <a:gd name="T16" fmla="*/ 12 w 22"/>
                  <a:gd name="T17" fmla="*/ 0 h 24"/>
                  <a:gd name="T18" fmla="*/ 7 w 22"/>
                  <a:gd name="T19" fmla="*/ 2 h 24"/>
                  <a:gd name="T20" fmla="*/ 7 w 22"/>
                  <a:gd name="T21" fmla="*/ 2 h 24"/>
                  <a:gd name="T22" fmla="*/ 5 w 22"/>
                  <a:gd name="T23" fmla="*/ 5 h 24"/>
                  <a:gd name="T24" fmla="*/ 2 w 22"/>
                  <a:gd name="T25" fmla="*/ 7 h 24"/>
                  <a:gd name="T26" fmla="*/ 0 w 22"/>
                  <a:gd name="T27" fmla="*/ 9 h 24"/>
                  <a:gd name="T28" fmla="*/ 0 w 22"/>
                  <a:gd name="T29" fmla="*/ 12 h 24"/>
                  <a:gd name="T30" fmla="*/ 0 w 22"/>
                  <a:gd name="T31" fmla="*/ 17 h 24"/>
                  <a:gd name="T32" fmla="*/ 0 w 22"/>
                  <a:gd name="T33" fmla="*/ 19 h 24"/>
                  <a:gd name="T34" fmla="*/ 2 w 22"/>
                  <a:gd name="T35" fmla="*/ 22 h 24"/>
                  <a:gd name="T36" fmla="*/ 2 w 22"/>
                  <a:gd name="T37" fmla="*/ 24 h 24"/>
                  <a:gd name="T38" fmla="*/ 5 w 22"/>
                  <a:gd name="T39" fmla="*/ 24 h 24"/>
                  <a:gd name="T40" fmla="*/ 7 w 22"/>
                  <a:gd name="T41" fmla="*/ 24 h 24"/>
                  <a:gd name="T42" fmla="*/ 10 w 22"/>
                  <a:gd name="T43" fmla="*/ 24 h 24"/>
                  <a:gd name="T44" fmla="*/ 12 w 22"/>
                  <a:gd name="T45" fmla="*/ 24 h 24"/>
                  <a:gd name="T46" fmla="*/ 15 w 22"/>
                  <a:gd name="T47" fmla="*/ 22 h 24"/>
                  <a:gd name="T48" fmla="*/ 17 w 22"/>
                  <a:gd name="T49" fmla="*/ 22 h 24"/>
                  <a:gd name="T50" fmla="*/ 20 w 22"/>
                  <a:gd name="T51" fmla="*/ 19 h 24"/>
                  <a:gd name="T52" fmla="*/ 20 w 22"/>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4"/>
                  <a:gd name="T83" fmla="*/ 22 w 22"/>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4">
                    <a:moveTo>
                      <a:pt x="20" y="17"/>
                    </a:moveTo>
                    <a:lnTo>
                      <a:pt x="20" y="14"/>
                    </a:lnTo>
                    <a:lnTo>
                      <a:pt x="22" y="9"/>
                    </a:lnTo>
                    <a:lnTo>
                      <a:pt x="20" y="7"/>
                    </a:lnTo>
                    <a:lnTo>
                      <a:pt x="20" y="5"/>
                    </a:lnTo>
                    <a:lnTo>
                      <a:pt x="17" y="2"/>
                    </a:lnTo>
                    <a:lnTo>
                      <a:pt x="15" y="0"/>
                    </a:lnTo>
                    <a:lnTo>
                      <a:pt x="12" y="0"/>
                    </a:lnTo>
                    <a:lnTo>
                      <a:pt x="7" y="2"/>
                    </a:lnTo>
                    <a:lnTo>
                      <a:pt x="5" y="5"/>
                    </a:lnTo>
                    <a:lnTo>
                      <a:pt x="2" y="7"/>
                    </a:lnTo>
                    <a:lnTo>
                      <a:pt x="0" y="9"/>
                    </a:lnTo>
                    <a:lnTo>
                      <a:pt x="0" y="12"/>
                    </a:lnTo>
                    <a:lnTo>
                      <a:pt x="0" y="17"/>
                    </a:lnTo>
                    <a:lnTo>
                      <a:pt x="0" y="19"/>
                    </a:lnTo>
                    <a:lnTo>
                      <a:pt x="2" y="22"/>
                    </a:lnTo>
                    <a:lnTo>
                      <a:pt x="2" y="24"/>
                    </a:lnTo>
                    <a:lnTo>
                      <a:pt x="5" y="24"/>
                    </a:lnTo>
                    <a:lnTo>
                      <a:pt x="7" y="24"/>
                    </a:lnTo>
                    <a:lnTo>
                      <a:pt x="10" y="24"/>
                    </a:lnTo>
                    <a:lnTo>
                      <a:pt x="12" y="24"/>
                    </a:lnTo>
                    <a:lnTo>
                      <a:pt x="15" y="22"/>
                    </a:lnTo>
                    <a:lnTo>
                      <a:pt x="17" y="22"/>
                    </a:lnTo>
                    <a:lnTo>
                      <a:pt x="20" y="19"/>
                    </a:lnTo>
                    <a:lnTo>
                      <a:pt x="20" y="17"/>
                    </a:lnTo>
                    <a:close/>
                  </a:path>
                </a:pathLst>
              </a:custGeom>
              <a:solidFill>
                <a:srgbClr val="FFFFFF"/>
              </a:solidFill>
              <a:ln w="9525">
                <a:noFill/>
                <a:round/>
                <a:headEnd/>
                <a:tailEnd/>
              </a:ln>
            </p:spPr>
            <p:txBody>
              <a:bodyPr/>
              <a:lstStyle/>
              <a:p>
                <a:endParaRPr lang="es-AR"/>
              </a:p>
            </p:txBody>
          </p:sp>
          <p:sp>
            <p:nvSpPr>
              <p:cNvPr id="3135" name="Freeform 54"/>
              <p:cNvSpPr>
                <a:spLocks/>
              </p:cNvSpPr>
              <p:nvPr/>
            </p:nvSpPr>
            <p:spPr bwMode="auto">
              <a:xfrm>
                <a:off x="2092" y="3469"/>
                <a:ext cx="22" cy="24"/>
              </a:xfrm>
              <a:custGeom>
                <a:avLst/>
                <a:gdLst>
                  <a:gd name="T0" fmla="*/ 20 w 22"/>
                  <a:gd name="T1" fmla="*/ 17 h 24"/>
                  <a:gd name="T2" fmla="*/ 20 w 22"/>
                  <a:gd name="T3" fmla="*/ 14 h 24"/>
                  <a:gd name="T4" fmla="*/ 22 w 22"/>
                  <a:gd name="T5" fmla="*/ 9 h 24"/>
                  <a:gd name="T6" fmla="*/ 20 w 22"/>
                  <a:gd name="T7" fmla="*/ 7 h 24"/>
                  <a:gd name="T8" fmla="*/ 20 w 22"/>
                  <a:gd name="T9" fmla="*/ 5 h 24"/>
                  <a:gd name="T10" fmla="*/ 17 w 22"/>
                  <a:gd name="T11" fmla="*/ 2 h 24"/>
                  <a:gd name="T12" fmla="*/ 17 w 22"/>
                  <a:gd name="T13" fmla="*/ 2 h 24"/>
                  <a:gd name="T14" fmla="*/ 15 w 22"/>
                  <a:gd name="T15" fmla="*/ 0 h 24"/>
                  <a:gd name="T16" fmla="*/ 12 w 22"/>
                  <a:gd name="T17" fmla="*/ 0 h 24"/>
                  <a:gd name="T18" fmla="*/ 7 w 22"/>
                  <a:gd name="T19" fmla="*/ 2 h 24"/>
                  <a:gd name="T20" fmla="*/ 7 w 22"/>
                  <a:gd name="T21" fmla="*/ 2 h 24"/>
                  <a:gd name="T22" fmla="*/ 5 w 22"/>
                  <a:gd name="T23" fmla="*/ 5 h 24"/>
                  <a:gd name="T24" fmla="*/ 2 w 22"/>
                  <a:gd name="T25" fmla="*/ 7 h 24"/>
                  <a:gd name="T26" fmla="*/ 0 w 22"/>
                  <a:gd name="T27" fmla="*/ 9 h 24"/>
                  <a:gd name="T28" fmla="*/ 0 w 22"/>
                  <a:gd name="T29" fmla="*/ 12 h 24"/>
                  <a:gd name="T30" fmla="*/ 0 w 22"/>
                  <a:gd name="T31" fmla="*/ 17 h 24"/>
                  <a:gd name="T32" fmla="*/ 0 w 22"/>
                  <a:gd name="T33" fmla="*/ 19 h 24"/>
                  <a:gd name="T34" fmla="*/ 2 w 22"/>
                  <a:gd name="T35" fmla="*/ 22 h 24"/>
                  <a:gd name="T36" fmla="*/ 2 w 22"/>
                  <a:gd name="T37" fmla="*/ 24 h 24"/>
                  <a:gd name="T38" fmla="*/ 5 w 22"/>
                  <a:gd name="T39" fmla="*/ 24 h 24"/>
                  <a:gd name="T40" fmla="*/ 7 w 22"/>
                  <a:gd name="T41" fmla="*/ 24 h 24"/>
                  <a:gd name="T42" fmla="*/ 10 w 22"/>
                  <a:gd name="T43" fmla="*/ 24 h 24"/>
                  <a:gd name="T44" fmla="*/ 12 w 22"/>
                  <a:gd name="T45" fmla="*/ 24 h 24"/>
                  <a:gd name="T46" fmla="*/ 15 w 22"/>
                  <a:gd name="T47" fmla="*/ 22 h 24"/>
                  <a:gd name="T48" fmla="*/ 17 w 22"/>
                  <a:gd name="T49" fmla="*/ 22 h 24"/>
                  <a:gd name="T50" fmla="*/ 20 w 22"/>
                  <a:gd name="T51" fmla="*/ 19 h 24"/>
                  <a:gd name="T52" fmla="*/ 20 w 22"/>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4"/>
                  <a:gd name="T83" fmla="*/ 22 w 22"/>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4">
                    <a:moveTo>
                      <a:pt x="20" y="17"/>
                    </a:moveTo>
                    <a:lnTo>
                      <a:pt x="20" y="14"/>
                    </a:lnTo>
                    <a:lnTo>
                      <a:pt x="22" y="9"/>
                    </a:lnTo>
                    <a:lnTo>
                      <a:pt x="20" y="7"/>
                    </a:lnTo>
                    <a:lnTo>
                      <a:pt x="20" y="5"/>
                    </a:lnTo>
                    <a:lnTo>
                      <a:pt x="17" y="2"/>
                    </a:lnTo>
                    <a:lnTo>
                      <a:pt x="15" y="0"/>
                    </a:lnTo>
                    <a:lnTo>
                      <a:pt x="12" y="0"/>
                    </a:lnTo>
                    <a:lnTo>
                      <a:pt x="7" y="2"/>
                    </a:lnTo>
                    <a:lnTo>
                      <a:pt x="5" y="5"/>
                    </a:lnTo>
                    <a:lnTo>
                      <a:pt x="2" y="7"/>
                    </a:lnTo>
                    <a:lnTo>
                      <a:pt x="0" y="9"/>
                    </a:lnTo>
                    <a:lnTo>
                      <a:pt x="0" y="12"/>
                    </a:lnTo>
                    <a:lnTo>
                      <a:pt x="0" y="17"/>
                    </a:lnTo>
                    <a:lnTo>
                      <a:pt x="0" y="19"/>
                    </a:lnTo>
                    <a:lnTo>
                      <a:pt x="2" y="22"/>
                    </a:lnTo>
                    <a:lnTo>
                      <a:pt x="2" y="24"/>
                    </a:lnTo>
                    <a:lnTo>
                      <a:pt x="5" y="24"/>
                    </a:lnTo>
                    <a:lnTo>
                      <a:pt x="7" y="24"/>
                    </a:lnTo>
                    <a:lnTo>
                      <a:pt x="10" y="24"/>
                    </a:lnTo>
                    <a:lnTo>
                      <a:pt x="12" y="24"/>
                    </a:lnTo>
                    <a:lnTo>
                      <a:pt x="15" y="22"/>
                    </a:lnTo>
                    <a:lnTo>
                      <a:pt x="17" y="22"/>
                    </a:lnTo>
                    <a:lnTo>
                      <a:pt x="20" y="19"/>
                    </a:lnTo>
                    <a:lnTo>
                      <a:pt x="20" y="17"/>
                    </a:lnTo>
                  </a:path>
                </a:pathLst>
              </a:custGeom>
              <a:noFill/>
              <a:ln w="0">
                <a:solidFill>
                  <a:srgbClr val="000000"/>
                </a:solidFill>
                <a:prstDash val="solid"/>
                <a:round/>
                <a:headEnd/>
                <a:tailEnd/>
              </a:ln>
            </p:spPr>
            <p:txBody>
              <a:bodyPr/>
              <a:lstStyle/>
              <a:p>
                <a:endParaRPr lang="es-AR"/>
              </a:p>
            </p:txBody>
          </p:sp>
          <p:sp>
            <p:nvSpPr>
              <p:cNvPr id="3136" name="Freeform 55"/>
              <p:cNvSpPr>
                <a:spLocks/>
              </p:cNvSpPr>
              <p:nvPr/>
            </p:nvSpPr>
            <p:spPr bwMode="auto">
              <a:xfrm>
                <a:off x="2092" y="3469"/>
                <a:ext cx="20" cy="24"/>
              </a:xfrm>
              <a:custGeom>
                <a:avLst/>
                <a:gdLst>
                  <a:gd name="T0" fmla="*/ 12 w 20"/>
                  <a:gd name="T1" fmla="*/ 0 h 24"/>
                  <a:gd name="T2" fmla="*/ 7 w 20"/>
                  <a:gd name="T3" fmla="*/ 2 h 24"/>
                  <a:gd name="T4" fmla="*/ 7 w 20"/>
                  <a:gd name="T5" fmla="*/ 2 h 24"/>
                  <a:gd name="T6" fmla="*/ 5 w 20"/>
                  <a:gd name="T7" fmla="*/ 5 h 24"/>
                  <a:gd name="T8" fmla="*/ 2 w 20"/>
                  <a:gd name="T9" fmla="*/ 7 h 24"/>
                  <a:gd name="T10" fmla="*/ 0 w 20"/>
                  <a:gd name="T11" fmla="*/ 9 h 24"/>
                  <a:gd name="T12" fmla="*/ 0 w 20"/>
                  <a:gd name="T13" fmla="*/ 12 h 24"/>
                  <a:gd name="T14" fmla="*/ 0 w 20"/>
                  <a:gd name="T15" fmla="*/ 17 h 24"/>
                  <a:gd name="T16" fmla="*/ 0 w 20"/>
                  <a:gd name="T17" fmla="*/ 19 h 24"/>
                  <a:gd name="T18" fmla="*/ 2 w 20"/>
                  <a:gd name="T19" fmla="*/ 22 h 24"/>
                  <a:gd name="T20" fmla="*/ 2 w 20"/>
                  <a:gd name="T21" fmla="*/ 24 h 24"/>
                  <a:gd name="T22" fmla="*/ 5 w 20"/>
                  <a:gd name="T23" fmla="*/ 24 h 24"/>
                  <a:gd name="T24" fmla="*/ 7 w 20"/>
                  <a:gd name="T25" fmla="*/ 24 h 24"/>
                  <a:gd name="T26" fmla="*/ 10 w 20"/>
                  <a:gd name="T27" fmla="*/ 24 h 24"/>
                  <a:gd name="T28" fmla="*/ 12 w 20"/>
                  <a:gd name="T29" fmla="*/ 24 h 24"/>
                  <a:gd name="T30" fmla="*/ 15 w 20"/>
                  <a:gd name="T31" fmla="*/ 22 h 24"/>
                  <a:gd name="T32" fmla="*/ 17 w 20"/>
                  <a:gd name="T33" fmla="*/ 22 h 24"/>
                  <a:gd name="T34" fmla="*/ 20 w 20"/>
                  <a:gd name="T35" fmla="*/ 19 h 24"/>
                  <a:gd name="T36" fmla="*/ 20 w 20"/>
                  <a:gd name="T37" fmla="*/ 17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4"/>
                  <a:gd name="T59" fmla="*/ 20 w 20"/>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4">
                    <a:moveTo>
                      <a:pt x="12" y="0"/>
                    </a:moveTo>
                    <a:lnTo>
                      <a:pt x="7" y="2"/>
                    </a:lnTo>
                    <a:lnTo>
                      <a:pt x="5" y="5"/>
                    </a:lnTo>
                    <a:lnTo>
                      <a:pt x="2" y="7"/>
                    </a:lnTo>
                    <a:lnTo>
                      <a:pt x="0" y="9"/>
                    </a:lnTo>
                    <a:lnTo>
                      <a:pt x="0" y="12"/>
                    </a:lnTo>
                    <a:lnTo>
                      <a:pt x="0" y="17"/>
                    </a:lnTo>
                    <a:lnTo>
                      <a:pt x="0" y="19"/>
                    </a:lnTo>
                    <a:lnTo>
                      <a:pt x="2" y="22"/>
                    </a:lnTo>
                    <a:lnTo>
                      <a:pt x="2" y="24"/>
                    </a:lnTo>
                    <a:lnTo>
                      <a:pt x="5" y="24"/>
                    </a:lnTo>
                    <a:lnTo>
                      <a:pt x="7" y="24"/>
                    </a:lnTo>
                    <a:lnTo>
                      <a:pt x="10" y="24"/>
                    </a:lnTo>
                    <a:lnTo>
                      <a:pt x="12" y="24"/>
                    </a:lnTo>
                    <a:lnTo>
                      <a:pt x="15" y="22"/>
                    </a:lnTo>
                    <a:lnTo>
                      <a:pt x="17" y="22"/>
                    </a:lnTo>
                    <a:lnTo>
                      <a:pt x="20" y="19"/>
                    </a:lnTo>
                    <a:lnTo>
                      <a:pt x="20" y="17"/>
                    </a:lnTo>
                  </a:path>
                </a:pathLst>
              </a:custGeom>
              <a:noFill/>
              <a:ln w="0">
                <a:solidFill>
                  <a:srgbClr val="000000"/>
                </a:solidFill>
                <a:prstDash val="solid"/>
                <a:round/>
                <a:headEnd/>
                <a:tailEnd/>
              </a:ln>
            </p:spPr>
            <p:txBody>
              <a:bodyPr/>
              <a:lstStyle/>
              <a:p>
                <a:endParaRPr lang="es-AR"/>
              </a:p>
            </p:txBody>
          </p:sp>
          <p:sp>
            <p:nvSpPr>
              <p:cNvPr id="3137" name="Freeform 56"/>
              <p:cNvSpPr>
                <a:spLocks/>
              </p:cNvSpPr>
              <p:nvPr/>
            </p:nvSpPr>
            <p:spPr bwMode="auto">
              <a:xfrm>
                <a:off x="2072" y="3404"/>
                <a:ext cx="20" cy="25"/>
              </a:xfrm>
              <a:custGeom>
                <a:avLst/>
                <a:gdLst>
                  <a:gd name="T0" fmla="*/ 20 w 20"/>
                  <a:gd name="T1" fmla="*/ 15 h 25"/>
                  <a:gd name="T2" fmla="*/ 20 w 20"/>
                  <a:gd name="T3" fmla="*/ 13 h 25"/>
                  <a:gd name="T4" fmla="*/ 20 w 20"/>
                  <a:gd name="T5" fmla="*/ 10 h 25"/>
                  <a:gd name="T6" fmla="*/ 20 w 20"/>
                  <a:gd name="T7" fmla="*/ 8 h 25"/>
                  <a:gd name="T8" fmla="*/ 20 w 20"/>
                  <a:gd name="T9" fmla="*/ 5 h 25"/>
                  <a:gd name="T10" fmla="*/ 17 w 20"/>
                  <a:gd name="T11" fmla="*/ 3 h 25"/>
                  <a:gd name="T12" fmla="*/ 15 w 20"/>
                  <a:gd name="T13" fmla="*/ 0 h 25"/>
                  <a:gd name="T14" fmla="*/ 12 w 20"/>
                  <a:gd name="T15" fmla="*/ 0 h 25"/>
                  <a:gd name="T16" fmla="*/ 10 w 20"/>
                  <a:gd name="T17" fmla="*/ 0 h 25"/>
                  <a:gd name="T18" fmla="*/ 7 w 20"/>
                  <a:gd name="T19" fmla="*/ 0 h 25"/>
                  <a:gd name="T20" fmla="*/ 5 w 20"/>
                  <a:gd name="T21" fmla="*/ 3 h 25"/>
                  <a:gd name="T22" fmla="*/ 2 w 20"/>
                  <a:gd name="T23" fmla="*/ 5 h 25"/>
                  <a:gd name="T24" fmla="*/ 0 w 20"/>
                  <a:gd name="T25" fmla="*/ 8 h 25"/>
                  <a:gd name="T26" fmla="*/ 0 w 20"/>
                  <a:gd name="T27" fmla="*/ 10 h 25"/>
                  <a:gd name="T28" fmla="*/ 0 w 20"/>
                  <a:gd name="T29" fmla="*/ 13 h 25"/>
                  <a:gd name="T30" fmla="*/ 0 w 20"/>
                  <a:gd name="T31" fmla="*/ 15 h 25"/>
                  <a:gd name="T32" fmla="*/ 0 w 20"/>
                  <a:gd name="T33" fmla="*/ 18 h 25"/>
                  <a:gd name="T34" fmla="*/ 0 w 20"/>
                  <a:gd name="T35" fmla="*/ 23 h 25"/>
                  <a:gd name="T36" fmla="*/ 2 w 20"/>
                  <a:gd name="T37" fmla="*/ 23 h 25"/>
                  <a:gd name="T38" fmla="*/ 5 w 20"/>
                  <a:gd name="T39" fmla="*/ 25 h 25"/>
                  <a:gd name="T40" fmla="*/ 7 w 20"/>
                  <a:gd name="T41" fmla="*/ 25 h 25"/>
                  <a:gd name="T42" fmla="*/ 10 w 20"/>
                  <a:gd name="T43" fmla="*/ 25 h 25"/>
                  <a:gd name="T44" fmla="*/ 12 w 20"/>
                  <a:gd name="T45" fmla="*/ 25 h 25"/>
                  <a:gd name="T46" fmla="*/ 15 w 20"/>
                  <a:gd name="T47" fmla="*/ 23 h 25"/>
                  <a:gd name="T48" fmla="*/ 17 w 20"/>
                  <a:gd name="T49" fmla="*/ 20 h 25"/>
                  <a:gd name="T50" fmla="*/ 17 w 20"/>
                  <a:gd name="T51" fmla="*/ 18 h 25"/>
                  <a:gd name="T52" fmla="*/ 20 w 20"/>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5"/>
                  <a:gd name="T83" fmla="*/ 20 w 2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5">
                    <a:moveTo>
                      <a:pt x="20" y="15"/>
                    </a:moveTo>
                    <a:lnTo>
                      <a:pt x="20" y="13"/>
                    </a:lnTo>
                    <a:lnTo>
                      <a:pt x="20" y="10"/>
                    </a:lnTo>
                    <a:lnTo>
                      <a:pt x="20" y="8"/>
                    </a:lnTo>
                    <a:lnTo>
                      <a:pt x="20" y="5"/>
                    </a:lnTo>
                    <a:lnTo>
                      <a:pt x="17" y="3"/>
                    </a:lnTo>
                    <a:lnTo>
                      <a:pt x="15" y="0"/>
                    </a:lnTo>
                    <a:lnTo>
                      <a:pt x="12" y="0"/>
                    </a:lnTo>
                    <a:lnTo>
                      <a:pt x="10" y="0"/>
                    </a:lnTo>
                    <a:lnTo>
                      <a:pt x="7" y="0"/>
                    </a:lnTo>
                    <a:lnTo>
                      <a:pt x="5" y="3"/>
                    </a:lnTo>
                    <a:lnTo>
                      <a:pt x="2" y="5"/>
                    </a:lnTo>
                    <a:lnTo>
                      <a:pt x="0" y="8"/>
                    </a:lnTo>
                    <a:lnTo>
                      <a:pt x="0" y="10"/>
                    </a:lnTo>
                    <a:lnTo>
                      <a:pt x="0" y="13"/>
                    </a:lnTo>
                    <a:lnTo>
                      <a:pt x="0" y="15"/>
                    </a:lnTo>
                    <a:lnTo>
                      <a:pt x="0" y="18"/>
                    </a:lnTo>
                    <a:lnTo>
                      <a:pt x="0" y="23"/>
                    </a:lnTo>
                    <a:lnTo>
                      <a:pt x="2" y="23"/>
                    </a:lnTo>
                    <a:lnTo>
                      <a:pt x="5" y="25"/>
                    </a:lnTo>
                    <a:lnTo>
                      <a:pt x="7" y="25"/>
                    </a:lnTo>
                    <a:lnTo>
                      <a:pt x="10" y="25"/>
                    </a:lnTo>
                    <a:lnTo>
                      <a:pt x="12" y="25"/>
                    </a:lnTo>
                    <a:lnTo>
                      <a:pt x="15" y="23"/>
                    </a:lnTo>
                    <a:lnTo>
                      <a:pt x="17" y="20"/>
                    </a:lnTo>
                    <a:lnTo>
                      <a:pt x="17" y="18"/>
                    </a:lnTo>
                    <a:lnTo>
                      <a:pt x="20" y="15"/>
                    </a:lnTo>
                    <a:close/>
                  </a:path>
                </a:pathLst>
              </a:custGeom>
              <a:solidFill>
                <a:srgbClr val="B5B5B5"/>
              </a:solidFill>
              <a:ln w="9525">
                <a:noFill/>
                <a:round/>
                <a:headEnd/>
                <a:tailEnd/>
              </a:ln>
            </p:spPr>
            <p:txBody>
              <a:bodyPr/>
              <a:lstStyle/>
              <a:p>
                <a:endParaRPr lang="es-AR"/>
              </a:p>
            </p:txBody>
          </p:sp>
          <p:sp>
            <p:nvSpPr>
              <p:cNvPr id="3138" name="Freeform 57"/>
              <p:cNvSpPr>
                <a:spLocks/>
              </p:cNvSpPr>
              <p:nvPr/>
            </p:nvSpPr>
            <p:spPr bwMode="auto">
              <a:xfrm>
                <a:off x="2072" y="3404"/>
                <a:ext cx="20" cy="25"/>
              </a:xfrm>
              <a:custGeom>
                <a:avLst/>
                <a:gdLst>
                  <a:gd name="T0" fmla="*/ 20 w 20"/>
                  <a:gd name="T1" fmla="*/ 15 h 25"/>
                  <a:gd name="T2" fmla="*/ 20 w 20"/>
                  <a:gd name="T3" fmla="*/ 13 h 25"/>
                  <a:gd name="T4" fmla="*/ 20 w 20"/>
                  <a:gd name="T5" fmla="*/ 10 h 25"/>
                  <a:gd name="T6" fmla="*/ 20 w 20"/>
                  <a:gd name="T7" fmla="*/ 8 h 25"/>
                  <a:gd name="T8" fmla="*/ 20 w 20"/>
                  <a:gd name="T9" fmla="*/ 5 h 25"/>
                  <a:gd name="T10" fmla="*/ 17 w 20"/>
                  <a:gd name="T11" fmla="*/ 3 h 25"/>
                  <a:gd name="T12" fmla="*/ 15 w 20"/>
                  <a:gd name="T13" fmla="*/ 0 h 25"/>
                  <a:gd name="T14" fmla="*/ 12 w 20"/>
                  <a:gd name="T15" fmla="*/ 0 h 25"/>
                  <a:gd name="T16" fmla="*/ 10 w 20"/>
                  <a:gd name="T17" fmla="*/ 0 h 25"/>
                  <a:gd name="T18" fmla="*/ 7 w 20"/>
                  <a:gd name="T19" fmla="*/ 0 h 25"/>
                  <a:gd name="T20" fmla="*/ 5 w 20"/>
                  <a:gd name="T21" fmla="*/ 3 h 25"/>
                  <a:gd name="T22" fmla="*/ 2 w 20"/>
                  <a:gd name="T23" fmla="*/ 5 h 25"/>
                  <a:gd name="T24" fmla="*/ 0 w 20"/>
                  <a:gd name="T25" fmla="*/ 8 h 25"/>
                  <a:gd name="T26" fmla="*/ 0 w 20"/>
                  <a:gd name="T27" fmla="*/ 10 h 25"/>
                  <a:gd name="T28" fmla="*/ 0 w 20"/>
                  <a:gd name="T29" fmla="*/ 13 h 25"/>
                  <a:gd name="T30" fmla="*/ 0 w 20"/>
                  <a:gd name="T31" fmla="*/ 15 h 25"/>
                  <a:gd name="T32" fmla="*/ 0 w 20"/>
                  <a:gd name="T33" fmla="*/ 18 h 25"/>
                  <a:gd name="T34" fmla="*/ 0 w 20"/>
                  <a:gd name="T35" fmla="*/ 23 h 25"/>
                  <a:gd name="T36" fmla="*/ 2 w 20"/>
                  <a:gd name="T37" fmla="*/ 23 h 25"/>
                  <a:gd name="T38" fmla="*/ 5 w 20"/>
                  <a:gd name="T39" fmla="*/ 25 h 25"/>
                  <a:gd name="T40" fmla="*/ 7 w 20"/>
                  <a:gd name="T41" fmla="*/ 25 h 25"/>
                  <a:gd name="T42" fmla="*/ 10 w 20"/>
                  <a:gd name="T43" fmla="*/ 25 h 25"/>
                  <a:gd name="T44" fmla="*/ 12 w 20"/>
                  <a:gd name="T45" fmla="*/ 25 h 25"/>
                  <a:gd name="T46" fmla="*/ 15 w 20"/>
                  <a:gd name="T47" fmla="*/ 23 h 25"/>
                  <a:gd name="T48" fmla="*/ 17 w 20"/>
                  <a:gd name="T49" fmla="*/ 20 h 25"/>
                  <a:gd name="T50" fmla="*/ 17 w 20"/>
                  <a:gd name="T51" fmla="*/ 18 h 25"/>
                  <a:gd name="T52" fmla="*/ 20 w 20"/>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5"/>
                  <a:gd name="T83" fmla="*/ 20 w 2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5">
                    <a:moveTo>
                      <a:pt x="20" y="15"/>
                    </a:moveTo>
                    <a:lnTo>
                      <a:pt x="20" y="13"/>
                    </a:lnTo>
                    <a:lnTo>
                      <a:pt x="20" y="10"/>
                    </a:lnTo>
                    <a:lnTo>
                      <a:pt x="20" y="8"/>
                    </a:lnTo>
                    <a:lnTo>
                      <a:pt x="20" y="5"/>
                    </a:lnTo>
                    <a:lnTo>
                      <a:pt x="17" y="3"/>
                    </a:lnTo>
                    <a:lnTo>
                      <a:pt x="15" y="0"/>
                    </a:lnTo>
                    <a:lnTo>
                      <a:pt x="12" y="0"/>
                    </a:lnTo>
                    <a:lnTo>
                      <a:pt x="10" y="0"/>
                    </a:lnTo>
                    <a:lnTo>
                      <a:pt x="7" y="0"/>
                    </a:lnTo>
                    <a:lnTo>
                      <a:pt x="5" y="3"/>
                    </a:lnTo>
                    <a:lnTo>
                      <a:pt x="2" y="5"/>
                    </a:lnTo>
                    <a:lnTo>
                      <a:pt x="0" y="8"/>
                    </a:lnTo>
                    <a:lnTo>
                      <a:pt x="0" y="10"/>
                    </a:lnTo>
                    <a:lnTo>
                      <a:pt x="0" y="13"/>
                    </a:lnTo>
                    <a:lnTo>
                      <a:pt x="0" y="15"/>
                    </a:lnTo>
                    <a:lnTo>
                      <a:pt x="0" y="18"/>
                    </a:lnTo>
                    <a:lnTo>
                      <a:pt x="0" y="23"/>
                    </a:lnTo>
                    <a:lnTo>
                      <a:pt x="2" y="23"/>
                    </a:lnTo>
                    <a:lnTo>
                      <a:pt x="5" y="25"/>
                    </a:lnTo>
                    <a:lnTo>
                      <a:pt x="7" y="25"/>
                    </a:lnTo>
                    <a:lnTo>
                      <a:pt x="10" y="25"/>
                    </a:lnTo>
                    <a:lnTo>
                      <a:pt x="12" y="25"/>
                    </a:lnTo>
                    <a:lnTo>
                      <a:pt x="15" y="23"/>
                    </a:lnTo>
                    <a:lnTo>
                      <a:pt x="17" y="20"/>
                    </a:lnTo>
                    <a:lnTo>
                      <a:pt x="17" y="18"/>
                    </a:lnTo>
                    <a:lnTo>
                      <a:pt x="20" y="15"/>
                    </a:lnTo>
                  </a:path>
                </a:pathLst>
              </a:custGeom>
              <a:noFill/>
              <a:ln w="0">
                <a:solidFill>
                  <a:srgbClr val="000000"/>
                </a:solidFill>
                <a:prstDash val="solid"/>
                <a:round/>
                <a:headEnd/>
                <a:tailEnd/>
              </a:ln>
            </p:spPr>
            <p:txBody>
              <a:bodyPr/>
              <a:lstStyle/>
              <a:p>
                <a:endParaRPr lang="es-AR"/>
              </a:p>
            </p:txBody>
          </p:sp>
          <p:sp>
            <p:nvSpPr>
              <p:cNvPr id="3139" name="Freeform 58"/>
              <p:cNvSpPr>
                <a:spLocks/>
              </p:cNvSpPr>
              <p:nvPr/>
            </p:nvSpPr>
            <p:spPr bwMode="auto">
              <a:xfrm>
                <a:off x="2070" y="3399"/>
                <a:ext cx="19" cy="25"/>
              </a:xfrm>
              <a:custGeom>
                <a:avLst/>
                <a:gdLst>
                  <a:gd name="T0" fmla="*/ 19 w 19"/>
                  <a:gd name="T1" fmla="*/ 15 h 25"/>
                  <a:gd name="T2" fmla="*/ 19 w 19"/>
                  <a:gd name="T3" fmla="*/ 13 h 25"/>
                  <a:gd name="T4" fmla="*/ 19 w 19"/>
                  <a:gd name="T5" fmla="*/ 8 h 25"/>
                  <a:gd name="T6" fmla="*/ 19 w 19"/>
                  <a:gd name="T7" fmla="*/ 5 h 25"/>
                  <a:gd name="T8" fmla="*/ 19 w 19"/>
                  <a:gd name="T9" fmla="*/ 3 h 25"/>
                  <a:gd name="T10" fmla="*/ 17 w 19"/>
                  <a:gd name="T11" fmla="*/ 0 h 25"/>
                  <a:gd name="T12" fmla="*/ 14 w 19"/>
                  <a:gd name="T13" fmla="*/ 0 h 25"/>
                  <a:gd name="T14" fmla="*/ 12 w 19"/>
                  <a:gd name="T15" fmla="*/ 0 h 25"/>
                  <a:gd name="T16" fmla="*/ 9 w 19"/>
                  <a:gd name="T17" fmla="*/ 0 h 25"/>
                  <a:gd name="T18" fmla="*/ 7 w 19"/>
                  <a:gd name="T19" fmla="*/ 0 h 25"/>
                  <a:gd name="T20" fmla="*/ 4 w 19"/>
                  <a:gd name="T21" fmla="*/ 0 h 25"/>
                  <a:gd name="T22" fmla="*/ 2 w 19"/>
                  <a:gd name="T23" fmla="*/ 3 h 25"/>
                  <a:gd name="T24" fmla="*/ 2 w 19"/>
                  <a:gd name="T25" fmla="*/ 5 h 25"/>
                  <a:gd name="T26" fmla="*/ 0 w 19"/>
                  <a:gd name="T27" fmla="*/ 8 h 25"/>
                  <a:gd name="T28" fmla="*/ 0 w 19"/>
                  <a:gd name="T29" fmla="*/ 13 h 25"/>
                  <a:gd name="T30" fmla="*/ 0 w 19"/>
                  <a:gd name="T31" fmla="*/ 15 h 25"/>
                  <a:gd name="T32" fmla="*/ 0 w 19"/>
                  <a:gd name="T33" fmla="*/ 18 h 25"/>
                  <a:gd name="T34" fmla="*/ 0 w 19"/>
                  <a:gd name="T35" fmla="*/ 20 h 25"/>
                  <a:gd name="T36" fmla="*/ 2 w 19"/>
                  <a:gd name="T37" fmla="*/ 23 h 25"/>
                  <a:gd name="T38" fmla="*/ 4 w 19"/>
                  <a:gd name="T39" fmla="*/ 23 h 25"/>
                  <a:gd name="T40" fmla="*/ 7 w 19"/>
                  <a:gd name="T41" fmla="*/ 25 h 25"/>
                  <a:gd name="T42" fmla="*/ 9 w 19"/>
                  <a:gd name="T43" fmla="*/ 25 h 25"/>
                  <a:gd name="T44" fmla="*/ 12 w 19"/>
                  <a:gd name="T45" fmla="*/ 23 h 25"/>
                  <a:gd name="T46" fmla="*/ 14 w 19"/>
                  <a:gd name="T47" fmla="*/ 23 h 25"/>
                  <a:gd name="T48" fmla="*/ 17 w 19"/>
                  <a:gd name="T49" fmla="*/ 20 h 25"/>
                  <a:gd name="T50" fmla="*/ 17 w 19"/>
                  <a:gd name="T51" fmla="*/ 18 h 25"/>
                  <a:gd name="T52" fmla="*/ 19 w 19"/>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
                  <a:gd name="T82" fmla="*/ 0 h 25"/>
                  <a:gd name="T83" fmla="*/ 19 w 19"/>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 h="25">
                    <a:moveTo>
                      <a:pt x="19" y="15"/>
                    </a:moveTo>
                    <a:lnTo>
                      <a:pt x="19" y="13"/>
                    </a:lnTo>
                    <a:lnTo>
                      <a:pt x="19" y="8"/>
                    </a:lnTo>
                    <a:lnTo>
                      <a:pt x="19" y="5"/>
                    </a:lnTo>
                    <a:lnTo>
                      <a:pt x="19" y="3"/>
                    </a:lnTo>
                    <a:lnTo>
                      <a:pt x="17" y="0"/>
                    </a:lnTo>
                    <a:lnTo>
                      <a:pt x="14" y="0"/>
                    </a:lnTo>
                    <a:lnTo>
                      <a:pt x="12" y="0"/>
                    </a:lnTo>
                    <a:lnTo>
                      <a:pt x="9" y="0"/>
                    </a:lnTo>
                    <a:lnTo>
                      <a:pt x="7" y="0"/>
                    </a:lnTo>
                    <a:lnTo>
                      <a:pt x="4" y="0"/>
                    </a:lnTo>
                    <a:lnTo>
                      <a:pt x="2" y="3"/>
                    </a:lnTo>
                    <a:lnTo>
                      <a:pt x="2" y="5"/>
                    </a:lnTo>
                    <a:lnTo>
                      <a:pt x="0" y="8"/>
                    </a:lnTo>
                    <a:lnTo>
                      <a:pt x="0" y="13"/>
                    </a:lnTo>
                    <a:lnTo>
                      <a:pt x="0" y="15"/>
                    </a:lnTo>
                    <a:lnTo>
                      <a:pt x="0" y="18"/>
                    </a:lnTo>
                    <a:lnTo>
                      <a:pt x="0" y="20"/>
                    </a:lnTo>
                    <a:lnTo>
                      <a:pt x="2" y="23"/>
                    </a:lnTo>
                    <a:lnTo>
                      <a:pt x="4" y="23"/>
                    </a:lnTo>
                    <a:lnTo>
                      <a:pt x="7" y="25"/>
                    </a:lnTo>
                    <a:lnTo>
                      <a:pt x="9" y="25"/>
                    </a:lnTo>
                    <a:lnTo>
                      <a:pt x="12" y="23"/>
                    </a:lnTo>
                    <a:lnTo>
                      <a:pt x="14" y="23"/>
                    </a:lnTo>
                    <a:lnTo>
                      <a:pt x="17" y="20"/>
                    </a:lnTo>
                    <a:lnTo>
                      <a:pt x="17" y="18"/>
                    </a:lnTo>
                    <a:lnTo>
                      <a:pt x="19" y="15"/>
                    </a:lnTo>
                    <a:close/>
                  </a:path>
                </a:pathLst>
              </a:custGeom>
              <a:solidFill>
                <a:srgbClr val="FFFFFF"/>
              </a:solidFill>
              <a:ln w="9525">
                <a:noFill/>
                <a:round/>
                <a:headEnd/>
                <a:tailEnd/>
              </a:ln>
            </p:spPr>
            <p:txBody>
              <a:bodyPr/>
              <a:lstStyle/>
              <a:p>
                <a:endParaRPr lang="es-AR"/>
              </a:p>
            </p:txBody>
          </p:sp>
          <p:sp>
            <p:nvSpPr>
              <p:cNvPr id="3140" name="Freeform 59"/>
              <p:cNvSpPr>
                <a:spLocks/>
              </p:cNvSpPr>
              <p:nvPr/>
            </p:nvSpPr>
            <p:spPr bwMode="auto">
              <a:xfrm>
                <a:off x="2070" y="3399"/>
                <a:ext cx="19" cy="25"/>
              </a:xfrm>
              <a:custGeom>
                <a:avLst/>
                <a:gdLst>
                  <a:gd name="T0" fmla="*/ 19 w 19"/>
                  <a:gd name="T1" fmla="*/ 15 h 25"/>
                  <a:gd name="T2" fmla="*/ 19 w 19"/>
                  <a:gd name="T3" fmla="*/ 13 h 25"/>
                  <a:gd name="T4" fmla="*/ 19 w 19"/>
                  <a:gd name="T5" fmla="*/ 8 h 25"/>
                  <a:gd name="T6" fmla="*/ 19 w 19"/>
                  <a:gd name="T7" fmla="*/ 5 h 25"/>
                  <a:gd name="T8" fmla="*/ 19 w 19"/>
                  <a:gd name="T9" fmla="*/ 3 h 25"/>
                  <a:gd name="T10" fmla="*/ 17 w 19"/>
                  <a:gd name="T11" fmla="*/ 0 h 25"/>
                  <a:gd name="T12" fmla="*/ 14 w 19"/>
                  <a:gd name="T13" fmla="*/ 0 h 25"/>
                  <a:gd name="T14" fmla="*/ 12 w 19"/>
                  <a:gd name="T15" fmla="*/ 0 h 25"/>
                  <a:gd name="T16" fmla="*/ 9 w 19"/>
                  <a:gd name="T17" fmla="*/ 0 h 25"/>
                  <a:gd name="T18" fmla="*/ 7 w 19"/>
                  <a:gd name="T19" fmla="*/ 0 h 25"/>
                  <a:gd name="T20" fmla="*/ 4 w 19"/>
                  <a:gd name="T21" fmla="*/ 0 h 25"/>
                  <a:gd name="T22" fmla="*/ 2 w 19"/>
                  <a:gd name="T23" fmla="*/ 3 h 25"/>
                  <a:gd name="T24" fmla="*/ 2 w 19"/>
                  <a:gd name="T25" fmla="*/ 5 h 25"/>
                  <a:gd name="T26" fmla="*/ 0 w 19"/>
                  <a:gd name="T27" fmla="*/ 8 h 25"/>
                  <a:gd name="T28" fmla="*/ 0 w 19"/>
                  <a:gd name="T29" fmla="*/ 13 h 25"/>
                  <a:gd name="T30" fmla="*/ 0 w 19"/>
                  <a:gd name="T31" fmla="*/ 15 h 25"/>
                  <a:gd name="T32" fmla="*/ 0 w 19"/>
                  <a:gd name="T33" fmla="*/ 18 h 25"/>
                  <a:gd name="T34" fmla="*/ 0 w 19"/>
                  <a:gd name="T35" fmla="*/ 20 h 25"/>
                  <a:gd name="T36" fmla="*/ 2 w 19"/>
                  <a:gd name="T37" fmla="*/ 23 h 25"/>
                  <a:gd name="T38" fmla="*/ 4 w 19"/>
                  <a:gd name="T39" fmla="*/ 23 h 25"/>
                  <a:gd name="T40" fmla="*/ 7 w 19"/>
                  <a:gd name="T41" fmla="*/ 25 h 25"/>
                  <a:gd name="T42" fmla="*/ 9 w 19"/>
                  <a:gd name="T43" fmla="*/ 25 h 25"/>
                  <a:gd name="T44" fmla="*/ 12 w 19"/>
                  <a:gd name="T45" fmla="*/ 23 h 25"/>
                  <a:gd name="T46" fmla="*/ 14 w 19"/>
                  <a:gd name="T47" fmla="*/ 23 h 25"/>
                  <a:gd name="T48" fmla="*/ 17 w 19"/>
                  <a:gd name="T49" fmla="*/ 20 h 25"/>
                  <a:gd name="T50" fmla="*/ 17 w 19"/>
                  <a:gd name="T51" fmla="*/ 18 h 25"/>
                  <a:gd name="T52" fmla="*/ 19 w 19"/>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
                  <a:gd name="T82" fmla="*/ 0 h 25"/>
                  <a:gd name="T83" fmla="*/ 19 w 19"/>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 h="25">
                    <a:moveTo>
                      <a:pt x="19" y="15"/>
                    </a:moveTo>
                    <a:lnTo>
                      <a:pt x="19" y="13"/>
                    </a:lnTo>
                    <a:lnTo>
                      <a:pt x="19" y="8"/>
                    </a:lnTo>
                    <a:lnTo>
                      <a:pt x="19" y="5"/>
                    </a:lnTo>
                    <a:lnTo>
                      <a:pt x="19" y="3"/>
                    </a:lnTo>
                    <a:lnTo>
                      <a:pt x="17" y="0"/>
                    </a:lnTo>
                    <a:lnTo>
                      <a:pt x="14" y="0"/>
                    </a:lnTo>
                    <a:lnTo>
                      <a:pt x="12" y="0"/>
                    </a:lnTo>
                    <a:lnTo>
                      <a:pt x="9" y="0"/>
                    </a:lnTo>
                    <a:lnTo>
                      <a:pt x="7" y="0"/>
                    </a:lnTo>
                    <a:lnTo>
                      <a:pt x="4" y="0"/>
                    </a:lnTo>
                    <a:lnTo>
                      <a:pt x="2" y="3"/>
                    </a:lnTo>
                    <a:lnTo>
                      <a:pt x="2" y="5"/>
                    </a:lnTo>
                    <a:lnTo>
                      <a:pt x="0" y="8"/>
                    </a:lnTo>
                    <a:lnTo>
                      <a:pt x="0" y="13"/>
                    </a:lnTo>
                    <a:lnTo>
                      <a:pt x="0" y="15"/>
                    </a:lnTo>
                    <a:lnTo>
                      <a:pt x="0" y="18"/>
                    </a:lnTo>
                    <a:lnTo>
                      <a:pt x="0" y="20"/>
                    </a:lnTo>
                    <a:lnTo>
                      <a:pt x="2" y="23"/>
                    </a:lnTo>
                    <a:lnTo>
                      <a:pt x="4" y="23"/>
                    </a:lnTo>
                    <a:lnTo>
                      <a:pt x="7" y="25"/>
                    </a:lnTo>
                    <a:lnTo>
                      <a:pt x="9" y="25"/>
                    </a:lnTo>
                    <a:lnTo>
                      <a:pt x="12" y="23"/>
                    </a:lnTo>
                    <a:lnTo>
                      <a:pt x="14" y="23"/>
                    </a:lnTo>
                    <a:lnTo>
                      <a:pt x="17" y="20"/>
                    </a:lnTo>
                    <a:lnTo>
                      <a:pt x="17" y="18"/>
                    </a:lnTo>
                    <a:lnTo>
                      <a:pt x="19" y="15"/>
                    </a:lnTo>
                  </a:path>
                </a:pathLst>
              </a:custGeom>
              <a:noFill/>
              <a:ln w="0">
                <a:solidFill>
                  <a:srgbClr val="000000"/>
                </a:solidFill>
                <a:prstDash val="solid"/>
                <a:round/>
                <a:headEnd/>
                <a:tailEnd/>
              </a:ln>
            </p:spPr>
            <p:txBody>
              <a:bodyPr/>
              <a:lstStyle/>
              <a:p>
                <a:endParaRPr lang="es-AR"/>
              </a:p>
            </p:txBody>
          </p:sp>
          <p:sp>
            <p:nvSpPr>
              <p:cNvPr id="3141" name="Freeform 60"/>
              <p:cNvSpPr>
                <a:spLocks/>
              </p:cNvSpPr>
              <p:nvPr/>
            </p:nvSpPr>
            <p:spPr bwMode="auto">
              <a:xfrm>
                <a:off x="2070" y="3399"/>
                <a:ext cx="19" cy="25"/>
              </a:xfrm>
              <a:custGeom>
                <a:avLst/>
                <a:gdLst>
                  <a:gd name="T0" fmla="*/ 9 w 19"/>
                  <a:gd name="T1" fmla="*/ 0 h 25"/>
                  <a:gd name="T2" fmla="*/ 7 w 19"/>
                  <a:gd name="T3" fmla="*/ 0 h 25"/>
                  <a:gd name="T4" fmla="*/ 4 w 19"/>
                  <a:gd name="T5" fmla="*/ 0 h 25"/>
                  <a:gd name="T6" fmla="*/ 2 w 19"/>
                  <a:gd name="T7" fmla="*/ 3 h 25"/>
                  <a:gd name="T8" fmla="*/ 2 w 19"/>
                  <a:gd name="T9" fmla="*/ 5 h 25"/>
                  <a:gd name="T10" fmla="*/ 0 w 19"/>
                  <a:gd name="T11" fmla="*/ 8 h 25"/>
                  <a:gd name="T12" fmla="*/ 0 w 19"/>
                  <a:gd name="T13" fmla="*/ 13 h 25"/>
                  <a:gd name="T14" fmla="*/ 0 w 19"/>
                  <a:gd name="T15" fmla="*/ 15 h 25"/>
                  <a:gd name="T16" fmla="*/ 0 w 19"/>
                  <a:gd name="T17" fmla="*/ 18 h 25"/>
                  <a:gd name="T18" fmla="*/ 0 w 19"/>
                  <a:gd name="T19" fmla="*/ 20 h 25"/>
                  <a:gd name="T20" fmla="*/ 2 w 19"/>
                  <a:gd name="T21" fmla="*/ 23 h 25"/>
                  <a:gd name="T22" fmla="*/ 4 w 19"/>
                  <a:gd name="T23" fmla="*/ 23 h 25"/>
                  <a:gd name="T24" fmla="*/ 7 w 19"/>
                  <a:gd name="T25" fmla="*/ 25 h 25"/>
                  <a:gd name="T26" fmla="*/ 9 w 19"/>
                  <a:gd name="T27" fmla="*/ 25 h 25"/>
                  <a:gd name="T28" fmla="*/ 12 w 19"/>
                  <a:gd name="T29" fmla="*/ 23 h 25"/>
                  <a:gd name="T30" fmla="*/ 14 w 19"/>
                  <a:gd name="T31" fmla="*/ 23 h 25"/>
                  <a:gd name="T32" fmla="*/ 17 w 19"/>
                  <a:gd name="T33" fmla="*/ 20 h 25"/>
                  <a:gd name="T34" fmla="*/ 17 w 19"/>
                  <a:gd name="T35" fmla="*/ 18 h 25"/>
                  <a:gd name="T36" fmla="*/ 19 w 19"/>
                  <a:gd name="T37" fmla="*/ 15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25"/>
                  <a:gd name="T59" fmla="*/ 19 w 19"/>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25">
                    <a:moveTo>
                      <a:pt x="9" y="0"/>
                    </a:moveTo>
                    <a:lnTo>
                      <a:pt x="7" y="0"/>
                    </a:lnTo>
                    <a:lnTo>
                      <a:pt x="4" y="0"/>
                    </a:lnTo>
                    <a:lnTo>
                      <a:pt x="2" y="3"/>
                    </a:lnTo>
                    <a:lnTo>
                      <a:pt x="2" y="5"/>
                    </a:lnTo>
                    <a:lnTo>
                      <a:pt x="0" y="8"/>
                    </a:lnTo>
                    <a:lnTo>
                      <a:pt x="0" y="13"/>
                    </a:lnTo>
                    <a:lnTo>
                      <a:pt x="0" y="15"/>
                    </a:lnTo>
                    <a:lnTo>
                      <a:pt x="0" y="18"/>
                    </a:lnTo>
                    <a:lnTo>
                      <a:pt x="0" y="20"/>
                    </a:lnTo>
                    <a:lnTo>
                      <a:pt x="2" y="23"/>
                    </a:lnTo>
                    <a:lnTo>
                      <a:pt x="4" y="23"/>
                    </a:lnTo>
                    <a:lnTo>
                      <a:pt x="7" y="25"/>
                    </a:lnTo>
                    <a:lnTo>
                      <a:pt x="9" y="25"/>
                    </a:lnTo>
                    <a:lnTo>
                      <a:pt x="12" y="23"/>
                    </a:lnTo>
                    <a:lnTo>
                      <a:pt x="14" y="23"/>
                    </a:lnTo>
                    <a:lnTo>
                      <a:pt x="17" y="20"/>
                    </a:lnTo>
                    <a:lnTo>
                      <a:pt x="17" y="18"/>
                    </a:lnTo>
                    <a:lnTo>
                      <a:pt x="19" y="15"/>
                    </a:lnTo>
                  </a:path>
                </a:pathLst>
              </a:custGeom>
              <a:noFill/>
              <a:ln w="0">
                <a:solidFill>
                  <a:srgbClr val="000000"/>
                </a:solidFill>
                <a:prstDash val="solid"/>
                <a:round/>
                <a:headEnd/>
                <a:tailEnd/>
              </a:ln>
            </p:spPr>
            <p:txBody>
              <a:bodyPr/>
              <a:lstStyle/>
              <a:p>
                <a:endParaRPr lang="es-AR"/>
              </a:p>
            </p:txBody>
          </p:sp>
          <p:sp>
            <p:nvSpPr>
              <p:cNvPr id="3142" name="Freeform 61"/>
              <p:cNvSpPr>
                <a:spLocks/>
              </p:cNvSpPr>
              <p:nvPr/>
            </p:nvSpPr>
            <p:spPr bwMode="auto">
              <a:xfrm>
                <a:off x="2092" y="3308"/>
                <a:ext cx="17" cy="22"/>
              </a:xfrm>
              <a:custGeom>
                <a:avLst/>
                <a:gdLst>
                  <a:gd name="T0" fmla="*/ 15 w 17"/>
                  <a:gd name="T1" fmla="*/ 15 h 22"/>
                  <a:gd name="T2" fmla="*/ 17 w 17"/>
                  <a:gd name="T3" fmla="*/ 12 h 22"/>
                  <a:gd name="T4" fmla="*/ 17 w 17"/>
                  <a:gd name="T5" fmla="*/ 10 h 22"/>
                  <a:gd name="T6" fmla="*/ 17 w 17"/>
                  <a:gd name="T7" fmla="*/ 8 h 22"/>
                  <a:gd name="T8" fmla="*/ 17 w 17"/>
                  <a:gd name="T9" fmla="*/ 5 h 22"/>
                  <a:gd name="T10" fmla="*/ 17 w 17"/>
                  <a:gd name="T11" fmla="*/ 3 h 22"/>
                  <a:gd name="T12" fmla="*/ 15 w 17"/>
                  <a:gd name="T13" fmla="*/ 0 h 22"/>
                  <a:gd name="T14" fmla="*/ 12 w 17"/>
                  <a:gd name="T15" fmla="*/ 0 h 22"/>
                  <a:gd name="T16" fmla="*/ 12 w 17"/>
                  <a:gd name="T17" fmla="*/ 0 h 22"/>
                  <a:gd name="T18" fmla="*/ 10 w 17"/>
                  <a:gd name="T19" fmla="*/ 0 h 22"/>
                  <a:gd name="T20" fmla="*/ 7 w 17"/>
                  <a:gd name="T21" fmla="*/ 0 h 22"/>
                  <a:gd name="T22" fmla="*/ 5 w 17"/>
                  <a:gd name="T23" fmla="*/ 3 h 22"/>
                  <a:gd name="T24" fmla="*/ 5 w 17"/>
                  <a:gd name="T25" fmla="*/ 5 h 22"/>
                  <a:gd name="T26" fmla="*/ 2 w 17"/>
                  <a:gd name="T27" fmla="*/ 8 h 22"/>
                  <a:gd name="T28" fmla="*/ 0 w 17"/>
                  <a:gd name="T29" fmla="*/ 10 h 22"/>
                  <a:gd name="T30" fmla="*/ 0 w 17"/>
                  <a:gd name="T31" fmla="*/ 12 h 22"/>
                  <a:gd name="T32" fmla="*/ 0 w 17"/>
                  <a:gd name="T33" fmla="*/ 15 h 22"/>
                  <a:gd name="T34" fmla="*/ 0 w 17"/>
                  <a:gd name="T35" fmla="*/ 17 h 22"/>
                  <a:gd name="T36" fmla="*/ 0 w 17"/>
                  <a:gd name="T37" fmla="*/ 17 h 22"/>
                  <a:gd name="T38" fmla="*/ 2 w 17"/>
                  <a:gd name="T39" fmla="*/ 20 h 22"/>
                  <a:gd name="T40" fmla="*/ 5 w 17"/>
                  <a:gd name="T41" fmla="*/ 22 h 22"/>
                  <a:gd name="T42" fmla="*/ 7 w 17"/>
                  <a:gd name="T43" fmla="*/ 22 h 22"/>
                  <a:gd name="T44" fmla="*/ 7 w 17"/>
                  <a:gd name="T45" fmla="*/ 22 h 22"/>
                  <a:gd name="T46" fmla="*/ 10 w 17"/>
                  <a:gd name="T47" fmla="*/ 20 h 22"/>
                  <a:gd name="T48" fmla="*/ 12 w 17"/>
                  <a:gd name="T49" fmla="*/ 20 h 22"/>
                  <a:gd name="T50" fmla="*/ 15 w 17"/>
                  <a:gd name="T51" fmla="*/ 17 h 22"/>
                  <a:gd name="T52" fmla="*/ 15 w 17"/>
                  <a:gd name="T53" fmla="*/ 15 h 2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
                  <a:gd name="T82" fmla="*/ 0 h 22"/>
                  <a:gd name="T83" fmla="*/ 17 w 17"/>
                  <a:gd name="T84" fmla="*/ 22 h 2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 h="22">
                    <a:moveTo>
                      <a:pt x="15" y="15"/>
                    </a:moveTo>
                    <a:lnTo>
                      <a:pt x="17" y="12"/>
                    </a:lnTo>
                    <a:lnTo>
                      <a:pt x="17" y="10"/>
                    </a:lnTo>
                    <a:lnTo>
                      <a:pt x="17" y="8"/>
                    </a:lnTo>
                    <a:lnTo>
                      <a:pt x="17" y="5"/>
                    </a:lnTo>
                    <a:lnTo>
                      <a:pt x="17" y="3"/>
                    </a:lnTo>
                    <a:lnTo>
                      <a:pt x="15" y="0"/>
                    </a:lnTo>
                    <a:lnTo>
                      <a:pt x="12" y="0"/>
                    </a:lnTo>
                    <a:lnTo>
                      <a:pt x="10" y="0"/>
                    </a:lnTo>
                    <a:lnTo>
                      <a:pt x="7" y="0"/>
                    </a:lnTo>
                    <a:lnTo>
                      <a:pt x="5" y="3"/>
                    </a:lnTo>
                    <a:lnTo>
                      <a:pt x="5" y="5"/>
                    </a:lnTo>
                    <a:lnTo>
                      <a:pt x="2" y="8"/>
                    </a:lnTo>
                    <a:lnTo>
                      <a:pt x="0" y="10"/>
                    </a:lnTo>
                    <a:lnTo>
                      <a:pt x="0" y="12"/>
                    </a:lnTo>
                    <a:lnTo>
                      <a:pt x="0" y="15"/>
                    </a:lnTo>
                    <a:lnTo>
                      <a:pt x="0" y="17"/>
                    </a:lnTo>
                    <a:lnTo>
                      <a:pt x="2" y="20"/>
                    </a:lnTo>
                    <a:lnTo>
                      <a:pt x="5" y="22"/>
                    </a:lnTo>
                    <a:lnTo>
                      <a:pt x="7" y="22"/>
                    </a:lnTo>
                    <a:lnTo>
                      <a:pt x="10" y="20"/>
                    </a:lnTo>
                    <a:lnTo>
                      <a:pt x="12" y="20"/>
                    </a:lnTo>
                    <a:lnTo>
                      <a:pt x="15" y="17"/>
                    </a:lnTo>
                    <a:lnTo>
                      <a:pt x="15" y="15"/>
                    </a:lnTo>
                    <a:close/>
                  </a:path>
                </a:pathLst>
              </a:custGeom>
              <a:solidFill>
                <a:srgbClr val="B5B5B5"/>
              </a:solidFill>
              <a:ln w="9525">
                <a:noFill/>
                <a:round/>
                <a:headEnd/>
                <a:tailEnd/>
              </a:ln>
            </p:spPr>
            <p:txBody>
              <a:bodyPr/>
              <a:lstStyle/>
              <a:p>
                <a:endParaRPr lang="es-AR"/>
              </a:p>
            </p:txBody>
          </p:sp>
          <p:sp>
            <p:nvSpPr>
              <p:cNvPr id="3143" name="Freeform 62"/>
              <p:cNvSpPr>
                <a:spLocks/>
              </p:cNvSpPr>
              <p:nvPr/>
            </p:nvSpPr>
            <p:spPr bwMode="auto">
              <a:xfrm>
                <a:off x="2092" y="3308"/>
                <a:ext cx="17" cy="22"/>
              </a:xfrm>
              <a:custGeom>
                <a:avLst/>
                <a:gdLst>
                  <a:gd name="T0" fmla="*/ 15 w 17"/>
                  <a:gd name="T1" fmla="*/ 15 h 22"/>
                  <a:gd name="T2" fmla="*/ 17 w 17"/>
                  <a:gd name="T3" fmla="*/ 12 h 22"/>
                  <a:gd name="T4" fmla="*/ 17 w 17"/>
                  <a:gd name="T5" fmla="*/ 10 h 22"/>
                  <a:gd name="T6" fmla="*/ 17 w 17"/>
                  <a:gd name="T7" fmla="*/ 8 h 22"/>
                  <a:gd name="T8" fmla="*/ 17 w 17"/>
                  <a:gd name="T9" fmla="*/ 5 h 22"/>
                  <a:gd name="T10" fmla="*/ 17 w 17"/>
                  <a:gd name="T11" fmla="*/ 3 h 22"/>
                  <a:gd name="T12" fmla="*/ 15 w 17"/>
                  <a:gd name="T13" fmla="*/ 0 h 22"/>
                  <a:gd name="T14" fmla="*/ 12 w 17"/>
                  <a:gd name="T15" fmla="*/ 0 h 22"/>
                  <a:gd name="T16" fmla="*/ 12 w 17"/>
                  <a:gd name="T17" fmla="*/ 0 h 22"/>
                  <a:gd name="T18" fmla="*/ 10 w 17"/>
                  <a:gd name="T19" fmla="*/ 0 h 22"/>
                  <a:gd name="T20" fmla="*/ 7 w 17"/>
                  <a:gd name="T21" fmla="*/ 0 h 22"/>
                  <a:gd name="T22" fmla="*/ 5 w 17"/>
                  <a:gd name="T23" fmla="*/ 3 h 22"/>
                  <a:gd name="T24" fmla="*/ 5 w 17"/>
                  <a:gd name="T25" fmla="*/ 5 h 22"/>
                  <a:gd name="T26" fmla="*/ 2 w 17"/>
                  <a:gd name="T27" fmla="*/ 8 h 22"/>
                  <a:gd name="T28" fmla="*/ 0 w 17"/>
                  <a:gd name="T29" fmla="*/ 10 h 22"/>
                  <a:gd name="T30" fmla="*/ 0 w 17"/>
                  <a:gd name="T31" fmla="*/ 12 h 22"/>
                  <a:gd name="T32" fmla="*/ 0 w 17"/>
                  <a:gd name="T33" fmla="*/ 15 h 22"/>
                  <a:gd name="T34" fmla="*/ 0 w 17"/>
                  <a:gd name="T35" fmla="*/ 17 h 22"/>
                  <a:gd name="T36" fmla="*/ 0 w 17"/>
                  <a:gd name="T37" fmla="*/ 17 h 22"/>
                  <a:gd name="T38" fmla="*/ 2 w 17"/>
                  <a:gd name="T39" fmla="*/ 20 h 22"/>
                  <a:gd name="T40" fmla="*/ 5 w 17"/>
                  <a:gd name="T41" fmla="*/ 22 h 22"/>
                  <a:gd name="T42" fmla="*/ 7 w 17"/>
                  <a:gd name="T43" fmla="*/ 22 h 22"/>
                  <a:gd name="T44" fmla="*/ 7 w 17"/>
                  <a:gd name="T45" fmla="*/ 22 h 22"/>
                  <a:gd name="T46" fmla="*/ 10 w 17"/>
                  <a:gd name="T47" fmla="*/ 20 h 22"/>
                  <a:gd name="T48" fmla="*/ 12 w 17"/>
                  <a:gd name="T49" fmla="*/ 20 h 22"/>
                  <a:gd name="T50" fmla="*/ 15 w 17"/>
                  <a:gd name="T51" fmla="*/ 17 h 22"/>
                  <a:gd name="T52" fmla="*/ 15 w 17"/>
                  <a:gd name="T53" fmla="*/ 15 h 2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
                  <a:gd name="T82" fmla="*/ 0 h 22"/>
                  <a:gd name="T83" fmla="*/ 17 w 17"/>
                  <a:gd name="T84" fmla="*/ 22 h 2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 h="22">
                    <a:moveTo>
                      <a:pt x="15" y="15"/>
                    </a:moveTo>
                    <a:lnTo>
                      <a:pt x="17" y="12"/>
                    </a:lnTo>
                    <a:lnTo>
                      <a:pt x="17" y="10"/>
                    </a:lnTo>
                    <a:lnTo>
                      <a:pt x="17" y="8"/>
                    </a:lnTo>
                    <a:lnTo>
                      <a:pt x="17" y="5"/>
                    </a:lnTo>
                    <a:lnTo>
                      <a:pt x="17" y="3"/>
                    </a:lnTo>
                    <a:lnTo>
                      <a:pt x="15" y="0"/>
                    </a:lnTo>
                    <a:lnTo>
                      <a:pt x="12" y="0"/>
                    </a:lnTo>
                    <a:lnTo>
                      <a:pt x="10" y="0"/>
                    </a:lnTo>
                    <a:lnTo>
                      <a:pt x="7" y="0"/>
                    </a:lnTo>
                    <a:lnTo>
                      <a:pt x="5" y="3"/>
                    </a:lnTo>
                    <a:lnTo>
                      <a:pt x="5" y="5"/>
                    </a:lnTo>
                    <a:lnTo>
                      <a:pt x="2" y="8"/>
                    </a:lnTo>
                    <a:lnTo>
                      <a:pt x="0" y="10"/>
                    </a:lnTo>
                    <a:lnTo>
                      <a:pt x="0" y="12"/>
                    </a:lnTo>
                    <a:lnTo>
                      <a:pt x="0" y="15"/>
                    </a:lnTo>
                    <a:lnTo>
                      <a:pt x="0" y="17"/>
                    </a:lnTo>
                    <a:lnTo>
                      <a:pt x="2" y="20"/>
                    </a:lnTo>
                    <a:lnTo>
                      <a:pt x="5" y="22"/>
                    </a:lnTo>
                    <a:lnTo>
                      <a:pt x="7" y="22"/>
                    </a:lnTo>
                    <a:lnTo>
                      <a:pt x="10" y="20"/>
                    </a:lnTo>
                    <a:lnTo>
                      <a:pt x="12" y="20"/>
                    </a:lnTo>
                    <a:lnTo>
                      <a:pt x="15" y="17"/>
                    </a:lnTo>
                    <a:lnTo>
                      <a:pt x="15" y="15"/>
                    </a:lnTo>
                  </a:path>
                </a:pathLst>
              </a:custGeom>
              <a:noFill/>
              <a:ln w="0">
                <a:solidFill>
                  <a:srgbClr val="000000"/>
                </a:solidFill>
                <a:prstDash val="solid"/>
                <a:round/>
                <a:headEnd/>
                <a:tailEnd/>
              </a:ln>
            </p:spPr>
            <p:txBody>
              <a:bodyPr/>
              <a:lstStyle/>
              <a:p>
                <a:endParaRPr lang="es-AR"/>
              </a:p>
            </p:txBody>
          </p:sp>
          <p:sp>
            <p:nvSpPr>
              <p:cNvPr id="3144" name="Freeform 63"/>
              <p:cNvSpPr>
                <a:spLocks/>
              </p:cNvSpPr>
              <p:nvPr/>
            </p:nvSpPr>
            <p:spPr bwMode="auto">
              <a:xfrm>
                <a:off x="2092" y="3301"/>
                <a:ext cx="17" cy="24"/>
              </a:xfrm>
              <a:custGeom>
                <a:avLst/>
                <a:gdLst>
                  <a:gd name="T0" fmla="*/ 15 w 17"/>
                  <a:gd name="T1" fmla="*/ 17 h 24"/>
                  <a:gd name="T2" fmla="*/ 15 w 17"/>
                  <a:gd name="T3" fmla="*/ 15 h 24"/>
                  <a:gd name="T4" fmla="*/ 17 w 17"/>
                  <a:gd name="T5" fmla="*/ 12 h 24"/>
                  <a:gd name="T6" fmla="*/ 17 w 17"/>
                  <a:gd name="T7" fmla="*/ 10 h 24"/>
                  <a:gd name="T8" fmla="*/ 17 w 17"/>
                  <a:gd name="T9" fmla="*/ 7 h 24"/>
                  <a:gd name="T10" fmla="*/ 15 w 17"/>
                  <a:gd name="T11" fmla="*/ 5 h 24"/>
                  <a:gd name="T12" fmla="*/ 15 w 17"/>
                  <a:gd name="T13" fmla="*/ 2 h 24"/>
                  <a:gd name="T14" fmla="*/ 12 w 17"/>
                  <a:gd name="T15" fmla="*/ 2 h 24"/>
                  <a:gd name="T16" fmla="*/ 12 w 17"/>
                  <a:gd name="T17" fmla="*/ 0 h 24"/>
                  <a:gd name="T18" fmla="*/ 10 w 17"/>
                  <a:gd name="T19" fmla="*/ 0 h 24"/>
                  <a:gd name="T20" fmla="*/ 7 w 17"/>
                  <a:gd name="T21" fmla="*/ 2 h 24"/>
                  <a:gd name="T22" fmla="*/ 5 w 17"/>
                  <a:gd name="T23" fmla="*/ 5 h 24"/>
                  <a:gd name="T24" fmla="*/ 2 w 17"/>
                  <a:gd name="T25" fmla="*/ 5 h 24"/>
                  <a:gd name="T26" fmla="*/ 2 w 17"/>
                  <a:gd name="T27" fmla="*/ 7 h 24"/>
                  <a:gd name="T28" fmla="*/ 0 w 17"/>
                  <a:gd name="T29" fmla="*/ 10 h 24"/>
                  <a:gd name="T30" fmla="*/ 0 w 17"/>
                  <a:gd name="T31" fmla="*/ 12 h 24"/>
                  <a:gd name="T32" fmla="*/ 0 w 17"/>
                  <a:gd name="T33" fmla="*/ 15 h 24"/>
                  <a:gd name="T34" fmla="*/ 0 w 17"/>
                  <a:gd name="T35" fmla="*/ 17 h 24"/>
                  <a:gd name="T36" fmla="*/ 0 w 17"/>
                  <a:gd name="T37" fmla="*/ 19 h 24"/>
                  <a:gd name="T38" fmla="*/ 2 w 17"/>
                  <a:gd name="T39" fmla="*/ 22 h 24"/>
                  <a:gd name="T40" fmla="*/ 5 w 17"/>
                  <a:gd name="T41" fmla="*/ 22 h 24"/>
                  <a:gd name="T42" fmla="*/ 5 w 17"/>
                  <a:gd name="T43" fmla="*/ 24 h 24"/>
                  <a:gd name="T44" fmla="*/ 7 w 17"/>
                  <a:gd name="T45" fmla="*/ 22 h 24"/>
                  <a:gd name="T46" fmla="*/ 10 w 17"/>
                  <a:gd name="T47" fmla="*/ 22 h 24"/>
                  <a:gd name="T48" fmla="*/ 12 w 17"/>
                  <a:gd name="T49" fmla="*/ 19 h 24"/>
                  <a:gd name="T50" fmla="*/ 12 w 17"/>
                  <a:gd name="T51" fmla="*/ 17 h 24"/>
                  <a:gd name="T52" fmla="*/ 15 w 17"/>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
                  <a:gd name="T82" fmla="*/ 0 h 24"/>
                  <a:gd name="T83" fmla="*/ 17 w 17"/>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 h="24">
                    <a:moveTo>
                      <a:pt x="15" y="17"/>
                    </a:moveTo>
                    <a:lnTo>
                      <a:pt x="15" y="15"/>
                    </a:lnTo>
                    <a:lnTo>
                      <a:pt x="17" y="12"/>
                    </a:lnTo>
                    <a:lnTo>
                      <a:pt x="17" y="10"/>
                    </a:lnTo>
                    <a:lnTo>
                      <a:pt x="17" y="7"/>
                    </a:lnTo>
                    <a:lnTo>
                      <a:pt x="15" y="5"/>
                    </a:lnTo>
                    <a:lnTo>
                      <a:pt x="15" y="2"/>
                    </a:lnTo>
                    <a:lnTo>
                      <a:pt x="12" y="2"/>
                    </a:lnTo>
                    <a:lnTo>
                      <a:pt x="12" y="0"/>
                    </a:lnTo>
                    <a:lnTo>
                      <a:pt x="10" y="0"/>
                    </a:lnTo>
                    <a:lnTo>
                      <a:pt x="7" y="2"/>
                    </a:lnTo>
                    <a:lnTo>
                      <a:pt x="5" y="5"/>
                    </a:lnTo>
                    <a:lnTo>
                      <a:pt x="2" y="5"/>
                    </a:lnTo>
                    <a:lnTo>
                      <a:pt x="2" y="7"/>
                    </a:lnTo>
                    <a:lnTo>
                      <a:pt x="0" y="10"/>
                    </a:lnTo>
                    <a:lnTo>
                      <a:pt x="0" y="12"/>
                    </a:lnTo>
                    <a:lnTo>
                      <a:pt x="0" y="15"/>
                    </a:lnTo>
                    <a:lnTo>
                      <a:pt x="0" y="17"/>
                    </a:lnTo>
                    <a:lnTo>
                      <a:pt x="0" y="19"/>
                    </a:lnTo>
                    <a:lnTo>
                      <a:pt x="2" y="22"/>
                    </a:lnTo>
                    <a:lnTo>
                      <a:pt x="5" y="22"/>
                    </a:lnTo>
                    <a:lnTo>
                      <a:pt x="5" y="24"/>
                    </a:lnTo>
                    <a:lnTo>
                      <a:pt x="7" y="22"/>
                    </a:lnTo>
                    <a:lnTo>
                      <a:pt x="10" y="22"/>
                    </a:lnTo>
                    <a:lnTo>
                      <a:pt x="12" y="19"/>
                    </a:lnTo>
                    <a:lnTo>
                      <a:pt x="12" y="17"/>
                    </a:lnTo>
                    <a:lnTo>
                      <a:pt x="15" y="17"/>
                    </a:lnTo>
                    <a:close/>
                  </a:path>
                </a:pathLst>
              </a:custGeom>
              <a:solidFill>
                <a:srgbClr val="FFFFFF"/>
              </a:solidFill>
              <a:ln w="9525">
                <a:noFill/>
                <a:round/>
                <a:headEnd/>
                <a:tailEnd/>
              </a:ln>
            </p:spPr>
            <p:txBody>
              <a:bodyPr/>
              <a:lstStyle/>
              <a:p>
                <a:endParaRPr lang="es-AR"/>
              </a:p>
            </p:txBody>
          </p:sp>
          <p:sp>
            <p:nvSpPr>
              <p:cNvPr id="3145" name="Freeform 64"/>
              <p:cNvSpPr>
                <a:spLocks/>
              </p:cNvSpPr>
              <p:nvPr/>
            </p:nvSpPr>
            <p:spPr bwMode="auto">
              <a:xfrm>
                <a:off x="2092" y="3301"/>
                <a:ext cx="17" cy="24"/>
              </a:xfrm>
              <a:custGeom>
                <a:avLst/>
                <a:gdLst>
                  <a:gd name="T0" fmla="*/ 15 w 17"/>
                  <a:gd name="T1" fmla="*/ 17 h 24"/>
                  <a:gd name="T2" fmla="*/ 15 w 17"/>
                  <a:gd name="T3" fmla="*/ 15 h 24"/>
                  <a:gd name="T4" fmla="*/ 17 w 17"/>
                  <a:gd name="T5" fmla="*/ 12 h 24"/>
                  <a:gd name="T6" fmla="*/ 17 w 17"/>
                  <a:gd name="T7" fmla="*/ 10 h 24"/>
                  <a:gd name="T8" fmla="*/ 17 w 17"/>
                  <a:gd name="T9" fmla="*/ 7 h 24"/>
                  <a:gd name="T10" fmla="*/ 15 w 17"/>
                  <a:gd name="T11" fmla="*/ 5 h 24"/>
                  <a:gd name="T12" fmla="*/ 15 w 17"/>
                  <a:gd name="T13" fmla="*/ 2 h 24"/>
                  <a:gd name="T14" fmla="*/ 12 w 17"/>
                  <a:gd name="T15" fmla="*/ 2 h 24"/>
                  <a:gd name="T16" fmla="*/ 12 w 17"/>
                  <a:gd name="T17" fmla="*/ 0 h 24"/>
                  <a:gd name="T18" fmla="*/ 10 w 17"/>
                  <a:gd name="T19" fmla="*/ 0 h 24"/>
                  <a:gd name="T20" fmla="*/ 7 w 17"/>
                  <a:gd name="T21" fmla="*/ 2 h 24"/>
                  <a:gd name="T22" fmla="*/ 5 w 17"/>
                  <a:gd name="T23" fmla="*/ 5 h 24"/>
                  <a:gd name="T24" fmla="*/ 2 w 17"/>
                  <a:gd name="T25" fmla="*/ 5 h 24"/>
                  <a:gd name="T26" fmla="*/ 2 w 17"/>
                  <a:gd name="T27" fmla="*/ 7 h 24"/>
                  <a:gd name="T28" fmla="*/ 0 w 17"/>
                  <a:gd name="T29" fmla="*/ 10 h 24"/>
                  <a:gd name="T30" fmla="*/ 0 w 17"/>
                  <a:gd name="T31" fmla="*/ 12 h 24"/>
                  <a:gd name="T32" fmla="*/ 0 w 17"/>
                  <a:gd name="T33" fmla="*/ 15 h 24"/>
                  <a:gd name="T34" fmla="*/ 0 w 17"/>
                  <a:gd name="T35" fmla="*/ 17 h 24"/>
                  <a:gd name="T36" fmla="*/ 0 w 17"/>
                  <a:gd name="T37" fmla="*/ 19 h 24"/>
                  <a:gd name="T38" fmla="*/ 2 w 17"/>
                  <a:gd name="T39" fmla="*/ 22 h 24"/>
                  <a:gd name="T40" fmla="*/ 5 w 17"/>
                  <a:gd name="T41" fmla="*/ 22 h 24"/>
                  <a:gd name="T42" fmla="*/ 5 w 17"/>
                  <a:gd name="T43" fmla="*/ 24 h 24"/>
                  <a:gd name="T44" fmla="*/ 7 w 17"/>
                  <a:gd name="T45" fmla="*/ 22 h 24"/>
                  <a:gd name="T46" fmla="*/ 10 w 17"/>
                  <a:gd name="T47" fmla="*/ 22 h 24"/>
                  <a:gd name="T48" fmla="*/ 12 w 17"/>
                  <a:gd name="T49" fmla="*/ 19 h 24"/>
                  <a:gd name="T50" fmla="*/ 12 w 17"/>
                  <a:gd name="T51" fmla="*/ 17 h 24"/>
                  <a:gd name="T52" fmla="*/ 15 w 17"/>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
                  <a:gd name="T82" fmla="*/ 0 h 24"/>
                  <a:gd name="T83" fmla="*/ 17 w 17"/>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 h="24">
                    <a:moveTo>
                      <a:pt x="15" y="17"/>
                    </a:moveTo>
                    <a:lnTo>
                      <a:pt x="15" y="15"/>
                    </a:lnTo>
                    <a:lnTo>
                      <a:pt x="17" y="12"/>
                    </a:lnTo>
                    <a:lnTo>
                      <a:pt x="17" y="10"/>
                    </a:lnTo>
                    <a:lnTo>
                      <a:pt x="17" y="7"/>
                    </a:lnTo>
                    <a:lnTo>
                      <a:pt x="15" y="5"/>
                    </a:lnTo>
                    <a:lnTo>
                      <a:pt x="15" y="2"/>
                    </a:lnTo>
                    <a:lnTo>
                      <a:pt x="12" y="2"/>
                    </a:lnTo>
                    <a:lnTo>
                      <a:pt x="12" y="0"/>
                    </a:lnTo>
                    <a:lnTo>
                      <a:pt x="10" y="0"/>
                    </a:lnTo>
                    <a:lnTo>
                      <a:pt x="7" y="2"/>
                    </a:lnTo>
                    <a:lnTo>
                      <a:pt x="5" y="5"/>
                    </a:lnTo>
                    <a:lnTo>
                      <a:pt x="2" y="5"/>
                    </a:lnTo>
                    <a:lnTo>
                      <a:pt x="2" y="7"/>
                    </a:lnTo>
                    <a:lnTo>
                      <a:pt x="0" y="10"/>
                    </a:lnTo>
                    <a:lnTo>
                      <a:pt x="0" y="12"/>
                    </a:lnTo>
                    <a:lnTo>
                      <a:pt x="0" y="15"/>
                    </a:lnTo>
                    <a:lnTo>
                      <a:pt x="0" y="17"/>
                    </a:lnTo>
                    <a:lnTo>
                      <a:pt x="0" y="19"/>
                    </a:lnTo>
                    <a:lnTo>
                      <a:pt x="2" y="22"/>
                    </a:lnTo>
                    <a:lnTo>
                      <a:pt x="5" y="22"/>
                    </a:lnTo>
                    <a:lnTo>
                      <a:pt x="5" y="24"/>
                    </a:lnTo>
                    <a:lnTo>
                      <a:pt x="7" y="22"/>
                    </a:lnTo>
                    <a:lnTo>
                      <a:pt x="10" y="22"/>
                    </a:lnTo>
                    <a:lnTo>
                      <a:pt x="12" y="19"/>
                    </a:lnTo>
                    <a:lnTo>
                      <a:pt x="12" y="17"/>
                    </a:lnTo>
                    <a:lnTo>
                      <a:pt x="15" y="17"/>
                    </a:lnTo>
                  </a:path>
                </a:pathLst>
              </a:custGeom>
              <a:noFill/>
              <a:ln w="0">
                <a:solidFill>
                  <a:srgbClr val="000000"/>
                </a:solidFill>
                <a:prstDash val="solid"/>
                <a:round/>
                <a:headEnd/>
                <a:tailEnd/>
              </a:ln>
            </p:spPr>
            <p:txBody>
              <a:bodyPr/>
              <a:lstStyle/>
              <a:p>
                <a:endParaRPr lang="es-AR"/>
              </a:p>
            </p:txBody>
          </p:sp>
          <p:sp>
            <p:nvSpPr>
              <p:cNvPr id="3146" name="Freeform 65"/>
              <p:cNvSpPr>
                <a:spLocks/>
              </p:cNvSpPr>
              <p:nvPr/>
            </p:nvSpPr>
            <p:spPr bwMode="auto">
              <a:xfrm>
                <a:off x="2092" y="3301"/>
                <a:ext cx="15" cy="24"/>
              </a:xfrm>
              <a:custGeom>
                <a:avLst/>
                <a:gdLst>
                  <a:gd name="T0" fmla="*/ 12 w 15"/>
                  <a:gd name="T1" fmla="*/ 0 h 24"/>
                  <a:gd name="T2" fmla="*/ 10 w 15"/>
                  <a:gd name="T3" fmla="*/ 0 h 24"/>
                  <a:gd name="T4" fmla="*/ 7 w 15"/>
                  <a:gd name="T5" fmla="*/ 2 h 24"/>
                  <a:gd name="T6" fmla="*/ 5 w 15"/>
                  <a:gd name="T7" fmla="*/ 5 h 24"/>
                  <a:gd name="T8" fmla="*/ 2 w 15"/>
                  <a:gd name="T9" fmla="*/ 5 h 24"/>
                  <a:gd name="T10" fmla="*/ 2 w 15"/>
                  <a:gd name="T11" fmla="*/ 7 h 24"/>
                  <a:gd name="T12" fmla="*/ 0 w 15"/>
                  <a:gd name="T13" fmla="*/ 10 h 24"/>
                  <a:gd name="T14" fmla="*/ 0 w 15"/>
                  <a:gd name="T15" fmla="*/ 12 h 24"/>
                  <a:gd name="T16" fmla="*/ 0 w 15"/>
                  <a:gd name="T17" fmla="*/ 15 h 24"/>
                  <a:gd name="T18" fmla="*/ 0 w 15"/>
                  <a:gd name="T19" fmla="*/ 17 h 24"/>
                  <a:gd name="T20" fmla="*/ 0 w 15"/>
                  <a:gd name="T21" fmla="*/ 19 h 24"/>
                  <a:gd name="T22" fmla="*/ 2 w 15"/>
                  <a:gd name="T23" fmla="*/ 22 h 24"/>
                  <a:gd name="T24" fmla="*/ 5 w 15"/>
                  <a:gd name="T25" fmla="*/ 22 h 24"/>
                  <a:gd name="T26" fmla="*/ 5 w 15"/>
                  <a:gd name="T27" fmla="*/ 24 h 24"/>
                  <a:gd name="T28" fmla="*/ 7 w 15"/>
                  <a:gd name="T29" fmla="*/ 22 h 24"/>
                  <a:gd name="T30" fmla="*/ 10 w 15"/>
                  <a:gd name="T31" fmla="*/ 22 h 24"/>
                  <a:gd name="T32" fmla="*/ 12 w 15"/>
                  <a:gd name="T33" fmla="*/ 19 h 24"/>
                  <a:gd name="T34" fmla="*/ 12 w 15"/>
                  <a:gd name="T35" fmla="*/ 17 h 24"/>
                  <a:gd name="T36" fmla="*/ 15 w 15"/>
                  <a:gd name="T37" fmla="*/ 17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
                  <a:gd name="T58" fmla="*/ 0 h 24"/>
                  <a:gd name="T59" fmla="*/ 15 w 15"/>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 h="24">
                    <a:moveTo>
                      <a:pt x="12" y="0"/>
                    </a:moveTo>
                    <a:lnTo>
                      <a:pt x="10" y="0"/>
                    </a:lnTo>
                    <a:lnTo>
                      <a:pt x="7" y="2"/>
                    </a:lnTo>
                    <a:lnTo>
                      <a:pt x="5" y="5"/>
                    </a:lnTo>
                    <a:lnTo>
                      <a:pt x="2" y="5"/>
                    </a:lnTo>
                    <a:lnTo>
                      <a:pt x="2" y="7"/>
                    </a:lnTo>
                    <a:lnTo>
                      <a:pt x="0" y="10"/>
                    </a:lnTo>
                    <a:lnTo>
                      <a:pt x="0" y="12"/>
                    </a:lnTo>
                    <a:lnTo>
                      <a:pt x="0" y="15"/>
                    </a:lnTo>
                    <a:lnTo>
                      <a:pt x="0" y="17"/>
                    </a:lnTo>
                    <a:lnTo>
                      <a:pt x="0" y="19"/>
                    </a:lnTo>
                    <a:lnTo>
                      <a:pt x="2" y="22"/>
                    </a:lnTo>
                    <a:lnTo>
                      <a:pt x="5" y="22"/>
                    </a:lnTo>
                    <a:lnTo>
                      <a:pt x="5" y="24"/>
                    </a:lnTo>
                    <a:lnTo>
                      <a:pt x="7" y="22"/>
                    </a:lnTo>
                    <a:lnTo>
                      <a:pt x="10" y="22"/>
                    </a:lnTo>
                    <a:lnTo>
                      <a:pt x="12" y="19"/>
                    </a:lnTo>
                    <a:lnTo>
                      <a:pt x="12" y="17"/>
                    </a:lnTo>
                    <a:lnTo>
                      <a:pt x="15" y="17"/>
                    </a:lnTo>
                  </a:path>
                </a:pathLst>
              </a:custGeom>
              <a:noFill/>
              <a:ln w="0">
                <a:solidFill>
                  <a:srgbClr val="000000"/>
                </a:solidFill>
                <a:prstDash val="solid"/>
                <a:round/>
                <a:headEnd/>
                <a:tailEnd/>
              </a:ln>
            </p:spPr>
            <p:txBody>
              <a:bodyPr/>
              <a:lstStyle/>
              <a:p>
                <a:endParaRPr lang="es-AR"/>
              </a:p>
            </p:txBody>
          </p:sp>
          <p:sp>
            <p:nvSpPr>
              <p:cNvPr id="3147" name="Freeform 66"/>
              <p:cNvSpPr>
                <a:spLocks/>
              </p:cNvSpPr>
              <p:nvPr/>
            </p:nvSpPr>
            <p:spPr bwMode="auto">
              <a:xfrm>
                <a:off x="1959" y="3158"/>
                <a:ext cx="486" cy="222"/>
              </a:xfrm>
              <a:custGeom>
                <a:avLst/>
                <a:gdLst>
                  <a:gd name="T0" fmla="*/ 24 w 486"/>
                  <a:gd name="T1" fmla="*/ 27 h 222"/>
                  <a:gd name="T2" fmla="*/ 12 w 486"/>
                  <a:gd name="T3" fmla="*/ 66 h 222"/>
                  <a:gd name="T4" fmla="*/ 4 w 486"/>
                  <a:gd name="T5" fmla="*/ 111 h 222"/>
                  <a:gd name="T6" fmla="*/ 0 w 486"/>
                  <a:gd name="T7" fmla="*/ 125 h 222"/>
                  <a:gd name="T8" fmla="*/ 2 w 486"/>
                  <a:gd name="T9" fmla="*/ 150 h 222"/>
                  <a:gd name="T10" fmla="*/ 12 w 486"/>
                  <a:gd name="T11" fmla="*/ 172 h 222"/>
                  <a:gd name="T12" fmla="*/ 27 w 486"/>
                  <a:gd name="T13" fmla="*/ 192 h 222"/>
                  <a:gd name="T14" fmla="*/ 44 w 486"/>
                  <a:gd name="T15" fmla="*/ 207 h 222"/>
                  <a:gd name="T16" fmla="*/ 66 w 486"/>
                  <a:gd name="T17" fmla="*/ 214 h 222"/>
                  <a:gd name="T18" fmla="*/ 101 w 486"/>
                  <a:gd name="T19" fmla="*/ 219 h 222"/>
                  <a:gd name="T20" fmla="*/ 138 w 486"/>
                  <a:gd name="T21" fmla="*/ 219 h 222"/>
                  <a:gd name="T22" fmla="*/ 172 w 486"/>
                  <a:gd name="T23" fmla="*/ 212 h 222"/>
                  <a:gd name="T24" fmla="*/ 204 w 486"/>
                  <a:gd name="T25" fmla="*/ 200 h 222"/>
                  <a:gd name="T26" fmla="*/ 209 w 486"/>
                  <a:gd name="T27" fmla="*/ 195 h 222"/>
                  <a:gd name="T28" fmla="*/ 234 w 486"/>
                  <a:gd name="T29" fmla="*/ 177 h 222"/>
                  <a:gd name="T30" fmla="*/ 264 w 486"/>
                  <a:gd name="T31" fmla="*/ 165 h 222"/>
                  <a:gd name="T32" fmla="*/ 296 w 486"/>
                  <a:gd name="T33" fmla="*/ 160 h 222"/>
                  <a:gd name="T34" fmla="*/ 325 w 486"/>
                  <a:gd name="T35" fmla="*/ 162 h 222"/>
                  <a:gd name="T36" fmla="*/ 345 w 486"/>
                  <a:gd name="T37" fmla="*/ 167 h 222"/>
                  <a:gd name="T38" fmla="*/ 377 w 486"/>
                  <a:gd name="T39" fmla="*/ 165 h 222"/>
                  <a:gd name="T40" fmla="*/ 407 w 486"/>
                  <a:gd name="T41" fmla="*/ 158 h 222"/>
                  <a:gd name="T42" fmla="*/ 431 w 486"/>
                  <a:gd name="T43" fmla="*/ 143 h 222"/>
                  <a:gd name="T44" fmla="*/ 454 w 486"/>
                  <a:gd name="T45" fmla="*/ 123 h 222"/>
                  <a:gd name="T46" fmla="*/ 471 w 486"/>
                  <a:gd name="T47" fmla="*/ 101 h 222"/>
                  <a:gd name="T48" fmla="*/ 483 w 486"/>
                  <a:gd name="T49" fmla="*/ 71 h 222"/>
                  <a:gd name="T50" fmla="*/ 461 w 486"/>
                  <a:gd name="T51" fmla="*/ 54 h 222"/>
                  <a:gd name="T52" fmla="*/ 456 w 486"/>
                  <a:gd name="T53" fmla="*/ 74 h 222"/>
                  <a:gd name="T54" fmla="*/ 444 w 486"/>
                  <a:gd name="T55" fmla="*/ 96 h 222"/>
                  <a:gd name="T56" fmla="*/ 426 w 486"/>
                  <a:gd name="T57" fmla="*/ 116 h 222"/>
                  <a:gd name="T58" fmla="*/ 404 w 486"/>
                  <a:gd name="T59" fmla="*/ 130 h 222"/>
                  <a:gd name="T60" fmla="*/ 377 w 486"/>
                  <a:gd name="T61" fmla="*/ 138 h 222"/>
                  <a:gd name="T62" fmla="*/ 352 w 486"/>
                  <a:gd name="T63" fmla="*/ 138 h 222"/>
                  <a:gd name="T64" fmla="*/ 330 w 486"/>
                  <a:gd name="T65" fmla="*/ 133 h 222"/>
                  <a:gd name="T66" fmla="*/ 301 w 486"/>
                  <a:gd name="T67" fmla="*/ 130 h 222"/>
                  <a:gd name="T68" fmla="*/ 268 w 486"/>
                  <a:gd name="T69" fmla="*/ 135 h 222"/>
                  <a:gd name="T70" fmla="*/ 239 w 486"/>
                  <a:gd name="T71" fmla="*/ 145 h 222"/>
                  <a:gd name="T72" fmla="*/ 214 w 486"/>
                  <a:gd name="T73" fmla="*/ 160 h 222"/>
                  <a:gd name="T74" fmla="*/ 204 w 486"/>
                  <a:gd name="T75" fmla="*/ 167 h 222"/>
                  <a:gd name="T76" fmla="*/ 175 w 486"/>
                  <a:gd name="T77" fmla="*/ 182 h 222"/>
                  <a:gd name="T78" fmla="*/ 140 w 486"/>
                  <a:gd name="T79" fmla="*/ 190 h 222"/>
                  <a:gd name="T80" fmla="*/ 108 w 486"/>
                  <a:gd name="T81" fmla="*/ 192 h 222"/>
                  <a:gd name="T82" fmla="*/ 74 w 486"/>
                  <a:gd name="T83" fmla="*/ 187 h 222"/>
                  <a:gd name="T84" fmla="*/ 56 w 486"/>
                  <a:gd name="T85" fmla="*/ 180 h 222"/>
                  <a:gd name="T86" fmla="*/ 41 w 486"/>
                  <a:gd name="T87" fmla="*/ 165 h 222"/>
                  <a:gd name="T88" fmla="*/ 32 w 486"/>
                  <a:gd name="T89" fmla="*/ 145 h 222"/>
                  <a:gd name="T90" fmla="*/ 27 w 486"/>
                  <a:gd name="T91" fmla="*/ 125 h 222"/>
                  <a:gd name="T92" fmla="*/ 32 w 486"/>
                  <a:gd name="T93" fmla="*/ 103 h 222"/>
                  <a:gd name="T94" fmla="*/ 37 w 486"/>
                  <a:gd name="T95" fmla="*/ 74 h 222"/>
                  <a:gd name="T96" fmla="*/ 49 w 486"/>
                  <a:gd name="T97" fmla="*/ 29 h 222"/>
                  <a:gd name="T98" fmla="*/ 39 w 486"/>
                  <a:gd name="T99" fmla="*/ 0 h 22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86"/>
                  <a:gd name="T151" fmla="*/ 0 h 222"/>
                  <a:gd name="T152" fmla="*/ 486 w 486"/>
                  <a:gd name="T153" fmla="*/ 222 h 22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86" h="222">
                    <a:moveTo>
                      <a:pt x="39" y="0"/>
                    </a:moveTo>
                    <a:lnTo>
                      <a:pt x="32" y="12"/>
                    </a:lnTo>
                    <a:lnTo>
                      <a:pt x="24" y="27"/>
                    </a:lnTo>
                    <a:lnTo>
                      <a:pt x="19" y="39"/>
                    </a:lnTo>
                    <a:lnTo>
                      <a:pt x="14" y="54"/>
                    </a:lnTo>
                    <a:lnTo>
                      <a:pt x="12" y="66"/>
                    </a:lnTo>
                    <a:lnTo>
                      <a:pt x="7" y="81"/>
                    </a:lnTo>
                    <a:lnTo>
                      <a:pt x="4" y="96"/>
                    </a:lnTo>
                    <a:lnTo>
                      <a:pt x="4" y="111"/>
                    </a:lnTo>
                    <a:lnTo>
                      <a:pt x="2" y="118"/>
                    </a:lnTo>
                    <a:lnTo>
                      <a:pt x="0" y="125"/>
                    </a:lnTo>
                    <a:lnTo>
                      <a:pt x="0" y="133"/>
                    </a:lnTo>
                    <a:lnTo>
                      <a:pt x="2" y="143"/>
                    </a:lnTo>
                    <a:lnTo>
                      <a:pt x="2" y="150"/>
                    </a:lnTo>
                    <a:lnTo>
                      <a:pt x="4" y="158"/>
                    </a:lnTo>
                    <a:lnTo>
                      <a:pt x="7" y="165"/>
                    </a:lnTo>
                    <a:lnTo>
                      <a:pt x="12" y="172"/>
                    </a:lnTo>
                    <a:lnTo>
                      <a:pt x="17" y="180"/>
                    </a:lnTo>
                    <a:lnTo>
                      <a:pt x="22" y="187"/>
                    </a:lnTo>
                    <a:lnTo>
                      <a:pt x="27" y="192"/>
                    </a:lnTo>
                    <a:lnTo>
                      <a:pt x="32" y="197"/>
                    </a:lnTo>
                    <a:lnTo>
                      <a:pt x="39" y="202"/>
                    </a:lnTo>
                    <a:lnTo>
                      <a:pt x="44" y="207"/>
                    </a:lnTo>
                    <a:lnTo>
                      <a:pt x="54" y="209"/>
                    </a:lnTo>
                    <a:lnTo>
                      <a:pt x="66" y="214"/>
                    </a:lnTo>
                    <a:lnTo>
                      <a:pt x="78" y="217"/>
                    </a:lnTo>
                    <a:lnTo>
                      <a:pt x="88" y="219"/>
                    </a:lnTo>
                    <a:lnTo>
                      <a:pt x="101" y="219"/>
                    </a:lnTo>
                    <a:lnTo>
                      <a:pt x="113" y="222"/>
                    </a:lnTo>
                    <a:lnTo>
                      <a:pt x="125" y="222"/>
                    </a:lnTo>
                    <a:lnTo>
                      <a:pt x="138" y="219"/>
                    </a:lnTo>
                    <a:lnTo>
                      <a:pt x="148" y="217"/>
                    </a:lnTo>
                    <a:lnTo>
                      <a:pt x="160" y="217"/>
                    </a:lnTo>
                    <a:lnTo>
                      <a:pt x="172" y="212"/>
                    </a:lnTo>
                    <a:lnTo>
                      <a:pt x="182" y="209"/>
                    </a:lnTo>
                    <a:lnTo>
                      <a:pt x="194" y="204"/>
                    </a:lnTo>
                    <a:lnTo>
                      <a:pt x="204" y="200"/>
                    </a:lnTo>
                    <a:lnTo>
                      <a:pt x="207" y="197"/>
                    </a:lnTo>
                    <a:lnTo>
                      <a:pt x="209" y="195"/>
                    </a:lnTo>
                    <a:lnTo>
                      <a:pt x="217" y="190"/>
                    </a:lnTo>
                    <a:lnTo>
                      <a:pt x="227" y="182"/>
                    </a:lnTo>
                    <a:lnTo>
                      <a:pt x="234" y="177"/>
                    </a:lnTo>
                    <a:lnTo>
                      <a:pt x="244" y="172"/>
                    </a:lnTo>
                    <a:lnTo>
                      <a:pt x="254" y="167"/>
                    </a:lnTo>
                    <a:lnTo>
                      <a:pt x="264" y="165"/>
                    </a:lnTo>
                    <a:lnTo>
                      <a:pt x="273" y="162"/>
                    </a:lnTo>
                    <a:lnTo>
                      <a:pt x="283" y="160"/>
                    </a:lnTo>
                    <a:lnTo>
                      <a:pt x="296" y="160"/>
                    </a:lnTo>
                    <a:lnTo>
                      <a:pt x="306" y="160"/>
                    </a:lnTo>
                    <a:lnTo>
                      <a:pt x="315" y="160"/>
                    </a:lnTo>
                    <a:lnTo>
                      <a:pt x="325" y="162"/>
                    </a:lnTo>
                    <a:lnTo>
                      <a:pt x="335" y="162"/>
                    </a:lnTo>
                    <a:lnTo>
                      <a:pt x="345" y="167"/>
                    </a:lnTo>
                    <a:lnTo>
                      <a:pt x="357" y="167"/>
                    </a:lnTo>
                    <a:lnTo>
                      <a:pt x="367" y="167"/>
                    </a:lnTo>
                    <a:lnTo>
                      <a:pt x="377" y="165"/>
                    </a:lnTo>
                    <a:lnTo>
                      <a:pt x="387" y="162"/>
                    </a:lnTo>
                    <a:lnTo>
                      <a:pt x="397" y="160"/>
                    </a:lnTo>
                    <a:lnTo>
                      <a:pt x="407" y="158"/>
                    </a:lnTo>
                    <a:lnTo>
                      <a:pt x="414" y="155"/>
                    </a:lnTo>
                    <a:lnTo>
                      <a:pt x="424" y="148"/>
                    </a:lnTo>
                    <a:lnTo>
                      <a:pt x="431" y="143"/>
                    </a:lnTo>
                    <a:lnTo>
                      <a:pt x="441" y="138"/>
                    </a:lnTo>
                    <a:lnTo>
                      <a:pt x="449" y="130"/>
                    </a:lnTo>
                    <a:lnTo>
                      <a:pt x="454" y="123"/>
                    </a:lnTo>
                    <a:lnTo>
                      <a:pt x="461" y="116"/>
                    </a:lnTo>
                    <a:lnTo>
                      <a:pt x="466" y="108"/>
                    </a:lnTo>
                    <a:lnTo>
                      <a:pt x="471" y="101"/>
                    </a:lnTo>
                    <a:lnTo>
                      <a:pt x="476" y="91"/>
                    </a:lnTo>
                    <a:lnTo>
                      <a:pt x="481" y="81"/>
                    </a:lnTo>
                    <a:lnTo>
                      <a:pt x="483" y="71"/>
                    </a:lnTo>
                    <a:lnTo>
                      <a:pt x="486" y="61"/>
                    </a:lnTo>
                    <a:lnTo>
                      <a:pt x="486" y="56"/>
                    </a:lnTo>
                    <a:lnTo>
                      <a:pt x="461" y="54"/>
                    </a:lnTo>
                    <a:lnTo>
                      <a:pt x="461" y="56"/>
                    </a:lnTo>
                    <a:lnTo>
                      <a:pt x="461" y="64"/>
                    </a:lnTo>
                    <a:lnTo>
                      <a:pt x="456" y="74"/>
                    </a:lnTo>
                    <a:lnTo>
                      <a:pt x="454" y="81"/>
                    </a:lnTo>
                    <a:lnTo>
                      <a:pt x="449" y="88"/>
                    </a:lnTo>
                    <a:lnTo>
                      <a:pt x="444" y="96"/>
                    </a:lnTo>
                    <a:lnTo>
                      <a:pt x="439" y="103"/>
                    </a:lnTo>
                    <a:lnTo>
                      <a:pt x="434" y="111"/>
                    </a:lnTo>
                    <a:lnTo>
                      <a:pt x="426" y="116"/>
                    </a:lnTo>
                    <a:lnTo>
                      <a:pt x="419" y="121"/>
                    </a:lnTo>
                    <a:lnTo>
                      <a:pt x="412" y="125"/>
                    </a:lnTo>
                    <a:lnTo>
                      <a:pt x="404" y="130"/>
                    </a:lnTo>
                    <a:lnTo>
                      <a:pt x="394" y="133"/>
                    </a:lnTo>
                    <a:lnTo>
                      <a:pt x="387" y="135"/>
                    </a:lnTo>
                    <a:lnTo>
                      <a:pt x="377" y="138"/>
                    </a:lnTo>
                    <a:lnTo>
                      <a:pt x="370" y="138"/>
                    </a:lnTo>
                    <a:lnTo>
                      <a:pt x="360" y="138"/>
                    </a:lnTo>
                    <a:lnTo>
                      <a:pt x="352" y="138"/>
                    </a:lnTo>
                    <a:lnTo>
                      <a:pt x="340" y="135"/>
                    </a:lnTo>
                    <a:lnTo>
                      <a:pt x="330" y="133"/>
                    </a:lnTo>
                    <a:lnTo>
                      <a:pt x="320" y="130"/>
                    </a:lnTo>
                    <a:lnTo>
                      <a:pt x="310" y="130"/>
                    </a:lnTo>
                    <a:lnTo>
                      <a:pt x="301" y="130"/>
                    </a:lnTo>
                    <a:lnTo>
                      <a:pt x="288" y="130"/>
                    </a:lnTo>
                    <a:lnTo>
                      <a:pt x="278" y="133"/>
                    </a:lnTo>
                    <a:lnTo>
                      <a:pt x="268" y="135"/>
                    </a:lnTo>
                    <a:lnTo>
                      <a:pt x="259" y="138"/>
                    </a:lnTo>
                    <a:lnTo>
                      <a:pt x="249" y="143"/>
                    </a:lnTo>
                    <a:lnTo>
                      <a:pt x="239" y="145"/>
                    </a:lnTo>
                    <a:lnTo>
                      <a:pt x="229" y="150"/>
                    </a:lnTo>
                    <a:lnTo>
                      <a:pt x="222" y="158"/>
                    </a:lnTo>
                    <a:lnTo>
                      <a:pt x="214" y="160"/>
                    </a:lnTo>
                    <a:lnTo>
                      <a:pt x="214" y="162"/>
                    </a:lnTo>
                    <a:lnTo>
                      <a:pt x="204" y="167"/>
                    </a:lnTo>
                    <a:lnTo>
                      <a:pt x="197" y="172"/>
                    </a:lnTo>
                    <a:lnTo>
                      <a:pt x="185" y="177"/>
                    </a:lnTo>
                    <a:lnTo>
                      <a:pt x="175" y="182"/>
                    </a:lnTo>
                    <a:lnTo>
                      <a:pt x="165" y="185"/>
                    </a:lnTo>
                    <a:lnTo>
                      <a:pt x="153" y="190"/>
                    </a:lnTo>
                    <a:lnTo>
                      <a:pt x="140" y="190"/>
                    </a:lnTo>
                    <a:lnTo>
                      <a:pt x="130" y="192"/>
                    </a:lnTo>
                    <a:lnTo>
                      <a:pt x="118" y="192"/>
                    </a:lnTo>
                    <a:lnTo>
                      <a:pt x="108" y="192"/>
                    </a:lnTo>
                    <a:lnTo>
                      <a:pt x="96" y="190"/>
                    </a:lnTo>
                    <a:lnTo>
                      <a:pt x="86" y="190"/>
                    </a:lnTo>
                    <a:lnTo>
                      <a:pt x="74" y="187"/>
                    </a:lnTo>
                    <a:lnTo>
                      <a:pt x="64" y="182"/>
                    </a:lnTo>
                    <a:lnTo>
                      <a:pt x="56" y="180"/>
                    </a:lnTo>
                    <a:lnTo>
                      <a:pt x="51" y="175"/>
                    </a:lnTo>
                    <a:lnTo>
                      <a:pt x="46" y="170"/>
                    </a:lnTo>
                    <a:lnTo>
                      <a:pt x="41" y="165"/>
                    </a:lnTo>
                    <a:lnTo>
                      <a:pt x="37" y="158"/>
                    </a:lnTo>
                    <a:lnTo>
                      <a:pt x="34" y="153"/>
                    </a:lnTo>
                    <a:lnTo>
                      <a:pt x="32" y="145"/>
                    </a:lnTo>
                    <a:lnTo>
                      <a:pt x="29" y="138"/>
                    </a:lnTo>
                    <a:lnTo>
                      <a:pt x="29" y="130"/>
                    </a:lnTo>
                    <a:lnTo>
                      <a:pt x="27" y="125"/>
                    </a:lnTo>
                    <a:lnTo>
                      <a:pt x="29" y="118"/>
                    </a:lnTo>
                    <a:lnTo>
                      <a:pt x="29" y="111"/>
                    </a:lnTo>
                    <a:lnTo>
                      <a:pt x="32" y="103"/>
                    </a:lnTo>
                    <a:lnTo>
                      <a:pt x="34" y="88"/>
                    </a:lnTo>
                    <a:lnTo>
                      <a:pt x="37" y="74"/>
                    </a:lnTo>
                    <a:lnTo>
                      <a:pt x="39" y="59"/>
                    </a:lnTo>
                    <a:lnTo>
                      <a:pt x="44" y="44"/>
                    </a:lnTo>
                    <a:lnTo>
                      <a:pt x="49" y="29"/>
                    </a:lnTo>
                    <a:lnTo>
                      <a:pt x="54" y="14"/>
                    </a:lnTo>
                    <a:lnTo>
                      <a:pt x="61" y="0"/>
                    </a:lnTo>
                    <a:lnTo>
                      <a:pt x="39" y="0"/>
                    </a:lnTo>
                    <a:close/>
                  </a:path>
                </a:pathLst>
              </a:custGeom>
              <a:solidFill>
                <a:srgbClr val="B5B5B5"/>
              </a:solidFill>
              <a:ln w="9525">
                <a:noFill/>
                <a:round/>
                <a:headEnd/>
                <a:tailEnd/>
              </a:ln>
            </p:spPr>
            <p:txBody>
              <a:bodyPr/>
              <a:lstStyle/>
              <a:p>
                <a:endParaRPr lang="es-AR"/>
              </a:p>
            </p:txBody>
          </p:sp>
          <p:sp>
            <p:nvSpPr>
              <p:cNvPr id="3148" name="Freeform 67"/>
              <p:cNvSpPr>
                <a:spLocks/>
              </p:cNvSpPr>
              <p:nvPr/>
            </p:nvSpPr>
            <p:spPr bwMode="auto">
              <a:xfrm>
                <a:off x="1959" y="3158"/>
                <a:ext cx="486" cy="222"/>
              </a:xfrm>
              <a:custGeom>
                <a:avLst/>
                <a:gdLst>
                  <a:gd name="T0" fmla="*/ 24 w 486"/>
                  <a:gd name="T1" fmla="*/ 27 h 222"/>
                  <a:gd name="T2" fmla="*/ 12 w 486"/>
                  <a:gd name="T3" fmla="*/ 66 h 222"/>
                  <a:gd name="T4" fmla="*/ 4 w 486"/>
                  <a:gd name="T5" fmla="*/ 111 h 222"/>
                  <a:gd name="T6" fmla="*/ 0 w 486"/>
                  <a:gd name="T7" fmla="*/ 125 h 222"/>
                  <a:gd name="T8" fmla="*/ 2 w 486"/>
                  <a:gd name="T9" fmla="*/ 150 h 222"/>
                  <a:gd name="T10" fmla="*/ 12 w 486"/>
                  <a:gd name="T11" fmla="*/ 172 h 222"/>
                  <a:gd name="T12" fmla="*/ 27 w 486"/>
                  <a:gd name="T13" fmla="*/ 192 h 222"/>
                  <a:gd name="T14" fmla="*/ 44 w 486"/>
                  <a:gd name="T15" fmla="*/ 207 h 222"/>
                  <a:gd name="T16" fmla="*/ 66 w 486"/>
                  <a:gd name="T17" fmla="*/ 214 h 222"/>
                  <a:gd name="T18" fmla="*/ 101 w 486"/>
                  <a:gd name="T19" fmla="*/ 219 h 222"/>
                  <a:gd name="T20" fmla="*/ 138 w 486"/>
                  <a:gd name="T21" fmla="*/ 219 h 222"/>
                  <a:gd name="T22" fmla="*/ 172 w 486"/>
                  <a:gd name="T23" fmla="*/ 212 h 222"/>
                  <a:gd name="T24" fmla="*/ 204 w 486"/>
                  <a:gd name="T25" fmla="*/ 200 h 222"/>
                  <a:gd name="T26" fmla="*/ 209 w 486"/>
                  <a:gd name="T27" fmla="*/ 195 h 222"/>
                  <a:gd name="T28" fmla="*/ 234 w 486"/>
                  <a:gd name="T29" fmla="*/ 177 h 222"/>
                  <a:gd name="T30" fmla="*/ 264 w 486"/>
                  <a:gd name="T31" fmla="*/ 165 h 222"/>
                  <a:gd name="T32" fmla="*/ 296 w 486"/>
                  <a:gd name="T33" fmla="*/ 160 h 222"/>
                  <a:gd name="T34" fmla="*/ 325 w 486"/>
                  <a:gd name="T35" fmla="*/ 162 h 222"/>
                  <a:gd name="T36" fmla="*/ 345 w 486"/>
                  <a:gd name="T37" fmla="*/ 167 h 222"/>
                  <a:gd name="T38" fmla="*/ 377 w 486"/>
                  <a:gd name="T39" fmla="*/ 165 h 222"/>
                  <a:gd name="T40" fmla="*/ 407 w 486"/>
                  <a:gd name="T41" fmla="*/ 158 h 222"/>
                  <a:gd name="T42" fmla="*/ 431 w 486"/>
                  <a:gd name="T43" fmla="*/ 143 h 222"/>
                  <a:gd name="T44" fmla="*/ 454 w 486"/>
                  <a:gd name="T45" fmla="*/ 123 h 222"/>
                  <a:gd name="T46" fmla="*/ 471 w 486"/>
                  <a:gd name="T47" fmla="*/ 101 h 222"/>
                  <a:gd name="T48" fmla="*/ 483 w 486"/>
                  <a:gd name="T49" fmla="*/ 71 h 222"/>
                  <a:gd name="T50" fmla="*/ 461 w 486"/>
                  <a:gd name="T51" fmla="*/ 54 h 222"/>
                  <a:gd name="T52" fmla="*/ 456 w 486"/>
                  <a:gd name="T53" fmla="*/ 74 h 222"/>
                  <a:gd name="T54" fmla="*/ 444 w 486"/>
                  <a:gd name="T55" fmla="*/ 96 h 222"/>
                  <a:gd name="T56" fmla="*/ 426 w 486"/>
                  <a:gd name="T57" fmla="*/ 116 h 222"/>
                  <a:gd name="T58" fmla="*/ 404 w 486"/>
                  <a:gd name="T59" fmla="*/ 130 h 222"/>
                  <a:gd name="T60" fmla="*/ 377 w 486"/>
                  <a:gd name="T61" fmla="*/ 138 h 222"/>
                  <a:gd name="T62" fmla="*/ 352 w 486"/>
                  <a:gd name="T63" fmla="*/ 138 h 222"/>
                  <a:gd name="T64" fmla="*/ 330 w 486"/>
                  <a:gd name="T65" fmla="*/ 133 h 222"/>
                  <a:gd name="T66" fmla="*/ 301 w 486"/>
                  <a:gd name="T67" fmla="*/ 130 h 222"/>
                  <a:gd name="T68" fmla="*/ 268 w 486"/>
                  <a:gd name="T69" fmla="*/ 135 h 222"/>
                  <a:gd name="T70" fmla="*/ 239 w 486"/>
                  <a:gd name="T71" fmla="*/ 145 h 222"/>
                  <a:gd name="T72" fmla="*/ 214 w 486"/>
                  <a:gd name="T73" fmla="*/ 160 h 222"/>
                  <a:gd name="T74" fmla="*/ 204 w 486"/>
                  <a:gd name="T75" fmla="*/ 167 h 222"/>
                  <a:gd name="T76" fmla="*/ 175 w 486"/>
                  <a:gd name="T77" fmla="*/ 182 h 222"/>
                  <a:gd name="T78" fmla="*/ 140 w 486"/>
                  <a:gd name="T79" fmla="*/ 190 h 222"/>
                  <a:gd name="T80" fmla="*/ 108 w 486"/>
                  <a:gd name="T81" fmla="*/ 192 h 222"/>
                  <a:gd name="T82" fmla="*/ 74 w 486"/>
                  <a:gd name="T83" fmla="*/ 187 h 222"/>
                  <a:gd name="T84" fmla="*/ 56 w 486"/>
                  <a:gd name="T85" fmla="*/ 180 h 222"/>
                  <a:gd name="T86" fmla="*/ 41 w 486"/>
                  <a:gd name="T87" fmla="*/ 165 h 222"/>
                  <a:gd name="T88" fmla="*/ 32 w 486"/>
                  <a:gd name="T89" fmla="*/ 145 h 222"/>
                  <a:gd name="T90" fmla="*/ 27 w 486"/>
                  <a:gd name="T91" fmla="*/ 125 h 222"/>
                  <a:gd name="T92" fmla="*/ 32 w 486"/>
                  <a:gd name="T93" fmla="*/ 103 h 222"/>
                  <a:gd name="T94" fmla="*/ 37 w 486"/>
                  <a:gd name="T95" fmla="*/ 74 h 222"/>
                  <a:gd name="T96" fmla="*/ 49 w 486"/>
                  <a:gd name="T97" fmla="*/ 29 h 222"/>
                  <a:gd name="T98" fmla="*/ 39 w 486"/>
                  <a:gd name="T99" fmla="*/ 0 h 22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86"/>
                  <a:gd name="T151" fmla="*/ 0 h 222"/>
                  <a:gd name="T152" fmla="*/ 486 w 486"/>
                  <a:gd name="T153" fmla="*/ 222 h 22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86" h="222">
                    <a:moveTo>
                      <a:pt x="39" y="0"/>
                    </a:moveTo>
                    <a:lnTo>
                      <a:pt x="32" y="12"/>
                    </a:lnTo>
                    <a:lnTo>
                      <a:pt x="24" y="27"/>
                    </a:lnTo>
                    <a:lnTo>
                      <a:pt x="19" y="39"/>
                    </a:lnTo>
                    <a:lnTo>
                      <a:pt x="14" y="54"/>
                    </a:lnTo>
                    <a:lnTo>
                      <a:pt x="12" y="66"/>
                    </a:lnTo>
                    <a:lnTo>
                      <a:pt x="7" y="81"/>
                    </a:lnTo>
                    <a:lnTo>
                      <a:pt x="4" y="96"/>
                    </a:lnTo>
                    <a:lnTo>
                      <a:pt x="4" y="111"/>
                    </a:lnTo>
                    <a:lnTo>
                      <a:pt x="2" y="118"/>
                    </a:lnTo>
                    <a:lnTo>
                      <a:pt x="0" y="125"/>
                    </a:lnTo>
                    <a:lnTo>
                      <a:pt x="0" y="133"/>
                    </a:lnTo>
                    <a:lnTo>
                      <a:pt x="2" y="143"/>
                    </a:lnTo>
                    <a:lnTo>
                      <a:pt x="2" y="150"/>
                    </a:lnTo>
                    <a:lnTo>
                      <a:pt x="4" y="158"/>
                    </a:lnTo>
                    <a:lnTo>
                      <a:pt x="7" y="165"/>
                    </a:lnTo>
                    <a:lnTo>
                      <a:pt x="12" y="172"/>
                    </a:lnTo>
                    <a:lnTo>
                      <a:pt x="17" y="180"/>
                    </a:lnTo>
                    <a:lnTo>
                      <a:pt x="22" y="187"/>
                    </a:lnTo>
                    <a:lnTo>
                      <a:pt x="27" y="192"/>
                    </a:lnTo>
                    <a:lnTo>
                      <a:pt x="32" y="197"/>
                    </a:lnTo>
                    <a:lnTo>
                      <a:pt x="39" y="202"/>
                    </a:lnTo>
                    <a:lnTo>
                      <a:pt x="44" y="207"/>
                    </a:lnTo>
                    <a:lnTo>
                      <a:pt x="54" y="209"/>
                    </a:lnTo>
                    <a:lnTo>
                      <a:pt x="66" y="214"/>
                    </a:lnTo>
                    <a:lnTo>
                      <a:pt x="78" y="217"/>
                    </a:lnTo>
                    <a:lnTo>
                      <a:pt x="88" y="219"/>
                    </a:lnTo>
                    <a:lnTo>
                      <a:pt x="101" y="219"/>
                    </a:lnTo>
                    <a:lnTo>
                      <a:pt x="113" y="222"/>
                    </a:lnTo>
                    <a:lnTo>
                      <a:pt x="125" y="222"/>
                    </a:lnTo>
                    <a:lnTo>
                      <a:pt x="138" y="219"/>
                    </a:lnTo>
                    <a:lnTo>
                      <a:pt x="148" y="217"/>
                    </a:lnTo>
                    <a:lnTo>
                      <a:pt x="160" y="217"/>
                    </a:lnTo>
                    <a:lnTo>
                      <a:pt x="172" y="212"/>
                    </a:lnTo>
                    <a:lnTo>
                      <a:pt x="182" y="209"/>
                    </a:lnTo>
                    <a:lnTo>
                      <a:pt x="194" y="204"/>
                    </a:lnTo>
                    <a:lnTo>
                      <a:pt x="204" y="200"/>
                    </a:lnTo>
                    <a:lnTo>
                      <a:pt x="207" y="197"/>
                    </a:lnTo>
                    <a:lnTo>
                      <a:pt x="209" y="195"/>
                    </a:lnTo>
                    <a:lnTo>
                      <a:pt x="217" y="190"/>
                    </a:lnTo>
                    <a:lnTo>
                      <a:pt x="227" y="182"/>
                    </a:lnTo>
                    <a:lnTo>
                      <a:pt x="234" y="177"/>
                    </a:lnTo>
                    <a:lnTo>
                      <a:pt x="244" y="172"/>
                    </a:lnTo>
                    <a:lnTo>
                      <a:pt x="254" y="167"/>
                    </a:lnTo>
                    <a:lnTo>
                      <a:pt x="264" y="165"/>
                    </a:lnTo>
                    <a:lnTo>
                      <a:pt x="273" y="162"/>
                    </a:lnTo>
                    <a:lnTo>
                      <a:pt x="283" y="160"/>
                    </a:lnTo>
                    <a:lnTo>
                      <a:pt x="296" y="160"/>
                    </a:lnTo>
                    <a:lnTo>
                      <a:pt x="306" y="160"/>
                    </a:lnTo>
                    <a:lnTo>
                      <a:pt x="315" y="160"/>
                    </a:lnTo>
                    <a:lnTo>
                      <a:pt x="325" y="162"/>
                    </a:lnTo>
                    <a:lnTo>
                      <a:pt x="335" y="162"/>
                    </a:lnTo>
                    <a:lnTo>
                      <a:pt x="345" y="167"/>
                    </a:lnTo>
                    <a:lnTo>
                      <a:pt x="357" y="167"/>
                    </a:lnTo>
                    <a:lnTo>
                      <a:pt x="367" y="167"/>
                    </a:lnTo>
                    <a:lnTo>
                      <a:pt x="377" y="165"/>
                    </a:lnTo>
                    <a:lnTo>
                      <a:pt x="387" y="162"/>
                    </a:lnTo>
                    <a:lnTo>
                      <a:pt x="397" y="160"/>
                    </a:lnTo>
                    <a:lnTo>
                      <a:pt x="407" y="158"/>
                    </a:lnTo>
                    <a:lnTo>
                      <a:pt x="414" y="155"/>
                    </a:lnTo>
                    <a:lnTo>
                      <a:pt x="424" y="148"/>
                    </a:lnTo>
                    <a:lnTo>
                      <a:pt x="431" y="143"/>
                    </a:lnTo>
                    <a:lnTo>
                      <a:pt x="441" y="138"/>
                    </a:lnTo>
                    <a:lnTo>
                      <a:pt x="449" y="130"/>
                    </a:lnTo>
                    <a:lnTo>
                      <a:pt x="454" y="123"/>
                    </a:lnTo>
                    <a:lnTo>
                      <a:pt x="461" y="116"/>
                    </a:lnTo>
                    <a:lnTo>
                      <a:pt x="466" y="108"/>
                    </a:lnTo>
                    <a:lnTo>
                      <a:pt x="471" y="101"/>
                    </a:lnTo>
                    <a:lnTo>
                      <a:pt x="476" y="91"/>
                    </a:lnTo>
                    <a:lnTo>
                      <a:pt x="481" y="81"/>
                    </a:lnTo>
                    <a:lnTo>
                      <a:pt x="483" y="71"/>
                    </a:lnTo>
                    <a:lnTo>
                      <a:pt x="486" y="61"/>
                    </a:lnTo>
                    <a:lnTo>
                      <a:pt x="486" y="56"/>
                    </a:lnTo>
                    <a:lnTo>
                      <a:pt x="461" y="54"/>
                    </a:lnTo>
                    <a:lnTo>
                      <a:pt x="461" y="56"/>
                    </a:lnTo>
                    <a:lnTo>
                      <a:pt x="461" y="64"/>
                    </a:lnTo>
                    <a:lnTo>
                      <a:pt x="456" y="74"/>
                    </a:lnTo>
                    <a:lnTo>
                      <a:pt x="454" y="81"/>
                    </a:lnTo>
                    <a:lnTo>
                      <a:pt x="449" y="88"/>
                    </a:lnTo>
                    <a:lnTo>
                      <a:pt x="444" y="96"/>
                    </a:lnTo>
                    <a:lnTo>
                      <a:pt x="439" y="103"/>
                    </a:lnTo>
                    <a:lnTo>
                      <a:pt x="434" y="111"/>
                    </a:lnTo>
                    <a:lnTo>
                      <a:pt x="426" y="116"/>
                    </a:lnTo>
                    <a:lnTo>
                      <a:pt x="419" y="121"/>
                    </a:lnTo>
                    <a:lnTo>
                      <a:pt x="412" y="125"/>
                    </a:lnTo>
                    <a:lnTo>
                      <a:pt x="404" y="130"/>
                    </a:lnTo>
                    <a:lnTo>
                      <a:pt x="394" y="133"/>
                    </a:lnTo>
                    <a:lnTo>
                      <a:pt x="387" y="135"/>
                    </a:lnTo>
                    <a:lnTo>
                      <a:pt x="377" y="138"/>
                    </a:lnTo>
                    <a:lnTo>
                      <a:pt x="370" y="138"/>
                    </a:lnTo>
                    <a:lnTo>
                      <a:pt x="360" y="138"/>
                    </a:lnTo>
                    <a:lnTo>
                      <a:pt x="352" y="138"/>
                    </a:lnTo>
                    <a:lnTo>
                      <a:pt x="340" y="135"/>
                    </a:lnTo>
                    <a:lnTo>
                      <a:pt x="330" y="133"/>
                    </a:lnTo>
                    <a:lnTo>
                      <a:pt x="320" y="130"/>
                    </a:lnTo>
                    <a:lnTo>
                      <a:pt x="310" y="130"/>
                    </a:lnTo>
                    <a:lnTo>
                      <a:pt x="301" y="130"/>
                    </a:lnTo>
                    <a:lnTo>
                      <a:pt x="288" y="130"/>
                    </a:lnTo>
                    <a:lnTo>
                      <a:pt x="278" y="133"/>
                    </a:lnTo>
                    <a:lnTo>
                      <a:pt x="268" y="135"/>
                    </a:lnTo>
                    <a:lnTo>
                      <a:pt x="259" y="138"/>
                    </a:lnTo>
                    <a:lnTo>
                      <a:pt x="249" y="143"/>
                    </a:lnTo>
                    <a:lnTo>
                      <a:pt x="239" y="145"/>
                    </a:lnTo>
                    <a:lnTo>
                      <a:pt x="229" y="150"/>
                    </a:lnTo>
                    <a:lnTo>
                      <a:pt x="222" y="158"/>
                    </a:lnTo>
                    <a:lnTo>
                      <a:pt x="214" y="160"/>
                    </a:lnTo>
                    <a:lnTo>
                      <a:pt x="214" y="162"/>
                    </a:lnTo>
                    <a:lnTo>
                      <a:pt x="204" y="167"/>
                    </a:lnTo>
                    <a:lnTo>
                      <a:pt x="197" y="172"/>
                    </a:lnTo>
                    <a:lnTo>
                      <a:pt x="185" y="177"/>
                    </a:lnTo>
                    <a:lnTo>
                      <a:pt x="175" y="182"/>
                    </a:lnTo>
                    <a:lnTo>
                      <a:pt x="165" y="185"/>
                    </a:lnTo>
                    <a:lnTo>
                      <a:pt x="153" y="190"/>
                    </a:lnTo>
                    <a:lnTo>
                      <a:pt x="140" y="190"/>
                    </a:lnTo>
                    <a:lnTo>
                      <a:pt x="130" y="192"/>
                    </a:lnTo>
                    <a:lnTo>
                      <a:pt x="118" y="192"/>
                    </a:lnTo>
                    <a:lnTo>
                      <a:pt x="108" y="192"/>
                    </a:lnTo>
                    <a:lnTo>
                      <a:pt x="96" y="190"/>
                    </a:lnTo>
                    <a:lnTo>
                      <a:pt x="86" y="190"/>
                    </a:lnTo>
                    <a:lnTo>
                      <a:pt x="74" y="187"/>
                    </a:lnTo>
                    <a:lnTo>
                      <a:pt x="64" y="182"/>
                    </a:lnTo>
                    <a:lnTo>
                      <a:pt x="56" y="180"/>
                    </a:lnTo>
                    <a:lnTo>
                      <a:pt x="51" y="175"/>
                    </a:lnTo>
                    <a:lnTo>
                      <a:pt x="46" y="170"/>
                    </a:lnTo>
                    <a:lnTo>
                      <a:pt x="41" y="165"/>
                    </a:lnTo>
                    <a:lnTo>
                      <a:pt x="37" y="158"/>
                    </a:lnTo>
                    <a:lnTo>
                      <a:pt x="34" y="153"/>
                    </a:lnTo>
                    <a:lnTo>
                      <a:pt x="32" y="145"/>
                    </a:lnTo>
                    <a:lnTo>
                      <a:pt x="29" y="138"/>
                    </a:lnTo>
                    <a:lnTo>
                      <a:pt x="29" y="130"/>
                    </a:lnTo>
                    <a:lnTo>
                      <a:pt x="27" y="125"/>
                    </a:lnTo>
                    <a:lnTo>
                      <a:pt x="29" y="118"/>
                    </a:lnTo>
                    <a:lnTo>
                      <a:pt x="29" y="111"/>
                    </a:lnTo>
                    <a:lnTo>
                      <a:pt x="32" y="103"/>
                    </a:lnTo>
                    <a:lnTo>
                      <a:pt x="34" y="88"/>
                    </a:lnTo>
                    <a:lnTo>
                      <a:pt x="37" y="74"/>
                    </a:lnTo>
                    <a:lnTo>
                      <a:pt x="39" y="59"/>
                    </a:lnTo>
                    <a:lnTo>
                      <a:pt x="44" y="44"/>
                    </a:lnTo>
                    <a:lnTo>
                      <a:pt x="49" y="29"/>
                    </a:lnTo>
                    <a:lnTo>
                      <a:pt x="54" y="14"/>
                    </a:lnTo>
                    <a:lnTo>
                      <a:pt x="61" y="0"/>
                    </a:lnTo>
                    <a:lnTo>
                      <a:pt x="39" y="0"/>
                    </a:lnTo>
                  </a:path>
                </a:pathLst>
              </a:custGeom>
              <a:noFill/>
              <a:ln w="0">
                <a:solidFill>
                  <a:srgbClr val="000000"/>
                </a:solidFill>
                <a:prstDash val="solid"/>
                <a:round/>
                <a:headEnd/>
                <a:tailEnd/>
              </a:ln>
            </p:spPr>
            <p:txBody>
              <a:bodyPr/>
              <a:lstStyle/>
              <a:p>
                <a:endParaRPr lang="es-AR"/>
              </a:p>
            </p:txBody>
          </p:sp>
          <p:sp>
            <p:nvSpPr>
              <p:cNvPr id="3149" name="Freeform 68"/>
              <p:cNvSpPr>
                <a:spLocks/>
              </p:cNvSpPr>
              <p:nvPr/>
            </p:nvSpPr>
            <p:spPr bwMode="auto">
              <a:xfrm>
                <a:off x="1988" y="3158"/>
                <a:ext cx="430" cy="192"/>
              </a:xfrm>
              <a:custGeom>
                <a:avLst/>
                <a:gdLst>
                  <a:gd name="T0" fmla="*/ 425 w 430"/>
                  <a:gd name="T1" fmla="*/ 81 h 192"/>
                  <a:gd name="T2" fmla="*/ 415 w 430"/>
                  <a:gd name="T3" fmla="*/ 96 h 192"/>
                  <a:gd name="T4" fmla="*/ 405 w 430"/>
                  <a:gd name="T5" fmla="*/ 111 h 192"/>
                  <a:gd name="T6" fmla="*/ 390 w 430"/>
                  <a:gd name="T7" fmla="*/ 121 h 192"/>
                  <a:gd name="T8" fmla="*/ 375 w 430"/>
                  <a:gd name="T9" fmla="*/ 130 h 192"/>
                  <a:gd name="T10" fmla="*/ 358 w 430"/>
                  <a:gd name="T11" fmla="*/ 135 h 192"/>
                  <a:gd name="T12" fmla="*/ 341 w 430"/>
                  <a:gd name="T13" fmla="*/ 138 h 192"/>
                  <a:gd name="T14" fmla="*/ 323 w 430"/>
                  <a:gd name="T15" fmla="*/ 138 h 192"/>
                  <a:gd name="T16" fmla="*/ 314 w 430"/>
                  <a:gd name="T17" fmla="*/ 135 h 192"/>
                  <a:gd name="T18" fmla="*/ 291 w 430"/>
                  <a:gd name="T19" fmla="*/ 130 h 192"/>
                  <a:gd name="T20" fmla="*/ 272 w 430"/>
                  <a:gd name="T21" fmla="*/ 130 h 192"/>
                  <a:gd name="T22" fmla="*/ 249 w 430"/>
                  <a:gd name="T23" fmla="*/ 133 h 192"/>
                  <a:gd name="T24" fmla="*/ 230 w 430"/>
                  <a:gd name="T25" fmla="*/ 138 h 192"/>
                  <a:gd name="T26" fmla="*/ 210 w 430"/>
                  <a:gd name="T27" fmla="*/ 148 h 192"/>
                  <a:gd name="T28" fmla="*/ 193 w 430"/>
                  <a:gd name="T29" fmla="*/ 158 h 192"/>
                  <a:gd name="T30" fmla="*/ 188 w 430"/>
                  <a:gd name="T31" fmla="*/ 162 h 192"/>
                  <a:gd name="T32" fmla="*/ 178 w 430"/>
                  <a:gd name="T33" fmla="*/ 167 h 192"/>
                  <a:gd name="T34" fmla="*/ 156 w 430"/>
                  <a:gd name="T35" fmla="*/ 177 h 192"/>
                  <a:gd name="T36" fmla="*/ 136 w 430"/>
                  <a:gd name="T37" fmla="*/ 187 h 192"/>
                  <a:gd name="T38" fmla="*/ 114 w 430"/>
                  <a:gd name="T39" fmla="*/ 190 h 192"/>
                  <a:gd name="T40" fmla="*/ 91 w 430"/>
                  <a:gd name="T41" fmla="*/ 192 h 192"/>
                  <a:gd name="T42" fmla="*/ 67 w 430"/>
                  <a:gd name="T43" fmla="*/ 190 h 192"/>
                  <a:gd name="T44" fmla="*/ 45 w 430"/>
                  <a:gd name="T45" fmla="*/ 187 h 192"/>
                  <a:gd name="T46" fmla="*/ 35 w 430"/>
                  <a:gd name="T47" fmla="*/ 182 h 192"/>
                  <a:gd name="T48" fmla="*/ 22 w 430"/>
                  <a:gd name="T49" fmla="*/ 175 h 192"/>
                  <a:gd name="T50" fmla="*/ 12 w 430"/>
                  <a:gd name="T51" fmla="*/ 165 h 192"/>
                  <a:gd name="T52" fmla="*/ 5 w 430"/>
                  <a:gd name="T53" fmla="*/ 153 h 192"/>
                  <a:gd name="T54" fmla="*/ 0 w 430"/>
                  <a:gd name="T55" fmla="*/ 138 h 192"/>
                  <a:gd name="T56" fmla="*/ 0 w 430"/>
                  <a:gd name="T57" fmla="*/ 125 h 192"/>
                  <a:gd name="T58" fmla="*/ 0 w 430"/>
                  <a:gd name="T59" fmla="*/ 111 h 192"/>
                  <a:gd name="T60" fmla="*/ 3 w 430"/>
                  <a:gd name="T61" fmla="*/ 103 h 192"/>
                  <a:gd name="T62" fmla="*/ 8 w 430"/>
                  <a:gd name="T63" fmla="*/ 74 h 192"/>
                  <a:gd name="T64" fmla="*/ 15 w 430"/>
                  <a:gd name="T65" fmla="*/ 44 h 192"/>
                  <a:gd name="T66" fmla="*/ 25 w 430"/>
                  <a:gd name="T67" fmla="*/ 14 h 19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30"/>
                  <a:gd name="T103" fmla="*/ 0 h 192"/>
                  <a:gd name="T104" fmla="*/ 430 w 430"/>
                  <a:gd name="T105" fmla="*/ 192 h 19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30" h="192">
                    <a:moveTo>
                      <a:pt x="430" y="74"/>
                    </a:moveTo>
                    <a:lnTo>
                      <a:pt x="425" y="81"/>
                    </a:lnTo>
                    <a:lnTo>
                      <a:pt x="420" y="88"/>
                    </a:lnTo>
                    <a:lnTo>
                      <a:pt x="415" y="96"/>
                    </a:lnTo>
                    <a:lnTo>
                      <a:pt x="410" y="103"/>
                    </a:lnTo>
                    <a:lnTo>
                      <a:pt x="405" y="111"/>
                    </a:lnTo>
                    <a:lnTo>
                      <a:pt x="397" y="116"/>
                    </a:lnTo>
                    <a:lnTo>
                      <a:pt x="390" y="121"/>
                    </a:lnTo>
                    <a:lnTo>
                      <a:pt x="383" y="125"/>
                    </a:lnTo>
                    <a:lnTo>
                      <a:pt x="375" y="130"/>
                    </a:lnTo>
                    <a:lnTo>
                      <a:pt x="368" y="133"/>
                    </a:lnTo>
                    <a:lnTo>
                      <a:pt x="358" y="135"/>
                    </a:lnTo>
                    <a:lnTo>
                      <a:pt x="351" y="138"/>
                    </a:lnTo>
                    <a:lnTo>
                      <a:pt x="341" y="138"/>
                    </a:lnTo>
                    <a:lnTo>
                      <a:pt x="333" y="138"/>
                    </a:lnTo>
                    <a:lnTo>
                      <a:pt x="323" y="138"/>
                    </a:lnTo>
                    <a:lnTo>
                      <a:pt x="314" y="135"/>
                    </a:lnTo>
                    <a:lnTo>
                      <a:pt x="304" y="133"/>
                    </a:lnTo>
                    <a:lnTo>
                      <a:pt x="291" y="130"/>
                    </a:lnTo>
                    <a:lnTo>
                      <a:pt x="281" y="130"/>
                    </a:lnTo>
                    <a:lnTo>
                      <a:pt x="272" y="130"/>
                    </a:lnTo>
                    <a:lnTo>
                      <a:pt x="259" y="130"/>
                    </a:lnTo>
                    <a:lnTo>
                      <a:pt x="249" y="133"/>
                    </a:lnTo>
                    <a:lnTo>
                      <a:pt x="239" y="135"/>
                    </a:lnTo>
                    <a:lnTo>
                      <a:pt x="230" y="138"/>
                    </a:lnTo>
                    <a:lnTo>
                      <a:pt x="220" y="143"/>
                    </a:lnTo>
                    <a:lnTo>
                      <a:pt x="210" y="148"/>
                    </a:lnTo>
                    <a:lnTo>
                      <a:pt x="200" y="153"/>
                    </a:lnTo>
                    <a:lnTo>
                      <a:pt x="193" y="158"/>
                    </a:lnTo>
                    <a:lnTo>
                      <a:pt x="188" y="162"/>
                    </a:lnTo>
                    <a:lnTo>
                      <a:pt x="178" y="167"/>
                    </a:lnTo>
                    <a:lnTo>
                      <a:pt x="168" y="175"/>
                    </a:lnTo>
                    <a:lnTo>
                      <a:pt x="156" y="177"/>
                    </a:lnTo>
                    <a:lnTo>
                      <a:pt x="146" y="182"/>
                    </a:lnTo>
                    <a:lnTo>
                      <a:pt x="136" y="187"/>
                    </a:lnTo>
                    <a:lnTo>
                      <a:pt x="124" y="190"/>
                    </a:lnTo>
                    <a:lnTo>
                      <a:pt x="114" y="190"/>
                    </a:lnTo>
                    <a:lnTo>
                      <a:pt x="101" y="192"/>
                    </a:lnTo>
                    <a:lnTo>
                      <a:pt x="91" y="192"/>
                    </a:lnTo>
                    <a:lnTo>
                      <a:pt x="79" y="192"/>
                    </a:lnTo>
                    <a:lnTo>
                      <a:pt x="67" y="190"/>
                    </a:lnTo>
                    <a:lnTo>
                      <a:pt x="57" y="190"/>
                    </a:lnTo>
                    <a:lnTo>
                      <a:pt x="45" y="187"/>
                    </a:lnTo>
                    <a:lnTo>
                      <a:pt x="35" y="182"/>
                    </a:lnTo>
                    <a:lnTo>
                      <a:pt x="27" y="180"/>
                    </a:lnTo>
                    <a:lnTo>
                      <a:pt x="22" y="175"/>
                    </a:lnTo>
                    <a:lnTo>
                      <a:pt x="17" y="170"/>
                    </a:lnTo>
                    <a:lnTo>
                      <a:pt x="12" y="165"/>
                    </a:lnTo>
                    <a:lnTo>
                      <a:pt x="8" y="160"/>
                    </a:lnTo>
                    <a:lnTo>
                      <a:pt x="5" y="153"/>
                    </a:lnTo>
                    <a:lnTo>
                      <a:pt x="3" y="145"/>
                    </a:lnTo>
                    <a:lnTo>
                      <a:pt x="0" y="138"/>
                    </a:lnTo>
                    <a:lnTo>
                      <a:pt x="0" y="133"/>
                    </a:lnTo>
                    <a:lnTo>
                      <a:pt x="0" y="125"/>
                    </a:lnTo>
                    <a:lnTo>
                      <a:pt x="0" y="118"/>
                    </a:lnTo>
                    <a:lnTo>
                      <a:pt x="0" y="111"/>
                    </a:lnTo>
                    <a:lnTo>
                      <a:pt x="3" y="103"/>
                    </a:lnTo>
                    <a:lnTo>
                      <a:pt x="5" y="88"/>
                    </a:lnTo>
                    <a:lnTo>
                      <a:pt x="8" y="74"/>
                    </a:lnTo>
                    <a:lnTo>
                      <a:pt x="10" y="59"/>
                    </a:lnTo>
                    <a:lnTo>
                      <a:pt x="15" y="44"/>
                    </a:lnTo>
                    <a:lnTo>
                      <a:pt x="20" y="29"/>
                    </a:lnTo>
                    <a:lnTo>
                      <a:pt x="25" y="14"/>
                    </a:lnTo>
                    <a:lnTo>
                      <a:pt x="32" y="0"/>
                    </a:lnTo>
                  </a:path>
                </a:pathLst>
              </a:custGeom>
              <a:noFill/>
              <a:ln w="0">
                <a:solidFill>
                  <a:srgbClr val="000000"/>
                </a:solidFill>
                <a:prstDash val="solid"/>
                <a:round/>
                <a:headEnd/>
                <a:tailEnd/>
              </a:ln>
            </p:spPr>
            <p:txBody>
              <a:bodyPr/>
              <a:lstStyle/>
              <a:p>
                <a:endParaRPr lang="es-AR"/>
              </a:p>
            </p:txBody>
          </p:sp>
          <p:sp>
            <p:nvSpPr>
              <p:cNvPr id="3150" name="Freeform 69"/>
              <p:cNvSpPr>
                <a:spLocks/>
              </p:cNvSpPr>
              <p:nvPr/>
            </p:nvSpPr>
            <p:spPr bwMode="auto">
              <a:xfrm>
                <a:off x="1961" y="3158"/>
                <a:ext cx="481" cy="222"/>
              </a:xfrm>
              <a:custGeom>
                <a:avLst/>
                <a:gdLst>
                  <a:gd name="T0" fmla="*/ 30 w 481"/>
                  <a:gd name="T1" fmla="*/ 14 h 222"/>
                  <a:gd name="T2" fmla="*/ 17 w 481"/>
                  <a:gd name="T3" fmla="*/ 42 h 222"/>
                  <a:gd name="T4" fmla="*/ 10 w 481"/>
                  <a:gd name="T5" fmla="*/ 69 h 222"/>
                  <a:gd name="T6" fmla="*/ 2 w 481"/>
                  <a:gd name="T7" fmla="*/ 96 h 222"/>
                  <a:gd name="T8" fmla="*/ 2 w 481"/>
                  <a:gd name="T9" fmla="*/ 111 h 222"/>
                  <a:gd name="T10" fmla="*/ 0 w 481"/>
                  <a:gd name="T11" fmla="*/ 125 h 222"/>
                  <a:gd name="T12" fmla="*/ 0 w 481"/>
                  <a:gd name="T13" fmla="*/ 143 h 222"/>
                  <a:gd name="T14" fmla="*/ 2 w 481"/>
                  <a:gd name="T15" fmla="*/ 158 h 222"/>
                  <a:gd name="T16" fmla="*/ 10 w 481"/>
                  <a:gd name="T17" fmla="*/ 172 h 222"/>
                  <a:gd name="T18" fmla="*/ 20 w 481"/>
                  <a:gd name="T19" fmla="*/ 187 h 222"/>
                  <a:gd name="T20" fmla="*/ 32 w 481"/>
                  <a:gd name="T21" fmla="*/ 197 h 222"/>
                  <a:gd name="T22" fmla="*/ 42 w 481"/>
                  <a:gd name="T23" fmla="*/ 207 h 222"/>
                  <a:gd name="T24" fmla="*/ 54 w 481"/>
                  <a:gd name="T25" fmla="*/ 212 h 222"/>
                  <a:gd name="T26" fmla="*/ 76 w 481"/>
                  <a:gd name="T27" fmla="*/ 217 h 222"/>
                  <a:gd name="T28" fmla="*/ 99 w 481"/>
                  <a:gd name="T29" fmla="*/ 222 h 222"/>
                  <a:gd name="T30" fmla="*/ 123 w 481"/>
                  <a:gd name="T31" fmla="*/ 222 h 222"/>
                  <a:gd name="T32" fmla="*/ 148 w 481"/>
                  <a:gd name="T33" fmla="*/ 219 h 222"/>
                  <a:gd name="T34" fmla="*/ 170 w 481"/>
                  <a:gd name="T35" fmla="*/ 212 h 222"/>
                  <a:gd name="T36" fmla="*/ 192 w 481"/>
                  <a:gd name="T37" fmla="*/ 204 h 222"/>
                  <a:gd name="T38" fmla="*/ 205 w 481"/>
                  <a:gd name="T39" fmla="*/ 197 h 222"/>
                  <a:gd name="T40" fmla="*/ 207 w 481"/>
                  <a:gd name="T41" fmla="*/ 197 h 222"/>
                  <a:gd name="T42" fmla="*/ 225 w 481"/>
                  <a:gd name="T43" fmla="*/ 182 h 222"/>
                  <a:gd name="T44" fmla="*/ 242 w 481"/>
                  <a:gd name="T45" fmla="*/ 172 h 222"/>
                  <a:gd name="T46" fmla="*/ 262 w 481"/>
                  <a:gd name="T47" fmla="*/ 165 h 222"/>
                  <a:gd name="T48" fmla="*/ 284 w 481"/>
                  <a:gd name="T49" fmla="*/ 162 h 222"/>
                  <a:gd name="T50" fmla="*/ 304 w 481"/>
                  <a:gd name="T51" fmla="*/ 160 h 222"/>
                  <a:gd name="T52" fmla="*/ 323 w 481"/>
                  <a:gd name="T53" fmla="*/ 162 h 222"/>
                  <a:gd name="T54" fmla="*/ 345 w 481"/>
                  <a:gd name="T55" fmla="*/ 167 h 222"/>
                  <a:gd name="T56" fmla="*/ 355 w 481"/>
                  <a:gd name="T57" fmla="*/ 167 h 222"/>
                  <a:gd name="T58" fmla="*/ 375 w 481"/>
                  <a:gd name="T59" fmla="*/ 165 h 222"/>
                  <a:gd name="T60" fmla="*/ 395 w 481"/>
                  <a:gd name="T61" fmla="*/ 162 h 222"/>
                  <a:gd name="T62" fmla="*/ 412 w 481"/>
                  <a:gd name="T63" fmla="*/ 155 h 222"/>
                  <a:gd name="T64" fmla="*/ 429 w 481"/>
                  <a:gd name="T65" fmla="*/ 145 h 222"/>
                  <a:gd name="T66" fmla="*/ 447 w 481"/>
                  <a:gd name="T67" fmla="*/ 130 h 222"/>
                  <a:gd name="T68" fmla="*/ 459 w 481"/>
                  <a:gd name="T69" fmla="*/ 118 h 222"/>
                  <a:gd name="T70" fmla="*/ 471 w 481"/>
                  <a:gd name="T71" fmla="*/ 101 h 222"/>
                  <a:gd name="T72" fmla="*/ 479 w 481"/>
                  <a:gd name="T73" fmla="*/ 81 h 22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81"/>
                  <a:gd name="T112" fmla="*/ 0 h 222"/>
                  <a:gd name="T113" fmla="*/ 481 w 481"/>
                  <a:gd name="T114" fmla="*/ 222 h 22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81" h="222">
                    <a:moveTo>
                      <a:pt x="37" y="0"/>
                    </a:moveTo>
                    <a:lnTo>
                      <a:pt x="30" y="14"/>
                    </a:lnTo>
                    <a:lnTo>
                      <a:pt x="22" y="27"/>
                    </a:lnTo>
                    <a:lnTo>
                      <a:pt x="17" y="42"/>
                    </a:lnTo>
                    <a:lnTo>
                      <a:pt x="12" y="54"/>
                    </a:lnTo>
                    <a:lnTo>
                      <a:pt x="10" y="69"/>
                    </a:lnTo>
                    <a:lnTo>
                      <a:pt x="5" y="81"/>
                    </a:lnTo>
                    <a:lnTo>
                      <a:pt x="2" y="96"/>
                    </a:lnTo>
                    <a:lnTo>
                      <a:pt x="2" y="111"/>
                    </a:lnTo>
                    <a:lnTo>
                      <a:pt x="0" y="118"/>
                    </a:lnTo>
                    <a:lnTo>
                      <a:pt x="0" y="125"/>
                    </a:lnTo>
                    <a:lnTo>
                      <a:pt x="0" y="135"/>
                    </a:lnTo>
                    <a:lnTo>
                      <a:pt x="0" y="143"/>
                    </a:lnTo>
                    <a:lnTo>
                      <a:pt x="2" y="150"/>
                    </a:lnTo>
                    <a:lnTo>
                      <a:pt x="2" y="158"/>
                    </a:lnTo>
                    <a:lnTo>
                      <a:pt x="7" y="167"/>
                    </a:lnTo>
                    <a:lnTo>
                      <a:pt x="10" y="172"/>
                    </a:lnTo>
                    <a:lnTo>
                      <a:pt x="15" y="180"/>
                    </a:lnTo>
                    <a:lnTo>
                      <a:pt x="20" y="187"/>
                    </a:lnTo>
                    <a:lnTo>
                      <a:pt x="25" y="192"/>
                    </a:lnTo>
                    <a:lnTo>
                      <a:pt x="32" y="197"/>
                    </a:lnTo>
                    <a:lnTo>
                      <a:pt x="37" y="202"/>
                    </a:lnTo>
                    <a:lnTo>
                      <a:pt x="42" y="207"/>
                    </a:lnTo>
                    <a:lnTo>
                      <a:pt x="54" y="212"/>
                    </a:lnTo>
                    <a:lnTo>
                      <a:pt x="64" y="214"/>
                    </a:lnTo>
                    <a:lnTo>
                      <a:pt x="76" y="217"/>
                    </a:lnTo>
                    <a:lnTo>
                      <a:pt x="89" y="219"/>
                    </a:lnTo>
                    <a:lnTo>
                      <a:pt x="99" y="222"/>
                    </a:lnTo>
                    <a:lnTo>
                      <a:pt x="111" y="222"/>
                    </a:lnTo>
                    <a:lnTo>
                      <a:pt x="123" y="222"/>
                    </a:lnTo>
                    <a:lnTo>
                      <a:pt x="136" y="219"/>
                    </a:lnTo>
                    <a:lnTo>
                      <a:pt x="148" y="219"/>
                    </a:lnTo>
                    <a:lnTo>
                      <a:pt x="158" y="217"/>
                    </a:lnTo>
                    <a:lnTo>
                      <a:pt x="170" y="212"/>
                    </a:lnTo>
                    <a:lnTo>
                      <a:pt x="180" y="209"/>
                    </a:lnTo>
                    <a:lnTo>
                      <a:pt x="192" y="204"/>
                    </a:lnTo>
                    <a:lnTo>
                      <a:pt x="202" y="200"/>
                    </a:lnTo>
                    <a:lnTo>
                      <a:pt x="205" y="197"/>
                    </a:lnTo>
                    <a:lnTo>
                      <a:pt x="207" y="197"/>
                    </a:lnTo>
                    <a:lnTo>
                      <a:pt x="215" y="190"/>
                    </a:lnTo>
                    <a:lnTo>
                      <a:pt x="225" y="182"/>
                    </a:lnTo>
                    <a:lnTo>
                      <a:pt x="232" y="177"/>
                    </a:lnTo>
                    <a:lnTo>
                      <a:pt x="242" y="172"/>
                    </a:lnTo>
                    <a:lnTo>
                      <a:pt x="252" y="170"/>
                    </a:lnTo>
                    <a:lnTo>
                      <a:pt x="262" y="165"/>
                    </a:lnTo>
                    <a:lnTo>
                      <a:pt x="271" y="162"/>
                    </a:lnTo>
                    <a:lnTo>
                      <a:pt x="284" y="162"/>
                    </a:lnTo>
                    <a:lnTo>
                      <a:pt x="294" y="160"/>
                    </a:lnTo>
                    <a:lnTo>
                      <a:pt x="304" y="160"/>
                    </a:lnTo>
                    <a:lnTo>
                      <a:pt x="313" y="160"/>
                    </a:lnTo>
                    <a:lnTo>
                      <a:pt x="323" y="162"/>
                    </a:lnTo>
                    <a:lnTo>
                      <a:pt x="336" y="165"/>
                    </a:lnTo>
                    <a:lnTo>
                      <a:pt x="345" y="167"/>
                    </a:lnTo>
                    <a:lnTo>
                      <a:pt x="355" y="167"/>
                    </a:lnTo>
                    <a:lnTo>
                      <a:pt x="365" y="167"/>
                    </a:lnTo>
                    <a:lnTo>
                      <a:pt x="375" y="165"/>
                    </a:lnTo>
                    <a:lnTo>
                      <a:pt x="385" y="165"/>
                    </a:lnTo>
                    <a:lnTo>
                      <a:pt x="395" y="162"/>
                    </a:lnTo>
                    <a:lnTo>
                      <a:pt x="405" y="158"/>
                    </a:lnTo>
                    <a:lnTo>
                      <a:pt x="412" y="155"/>
                    </a:lnTo>
                    <a:lnTo>
                      <a:pt x="422" y="150"/>
                    </a:lnTo>
                    <a:lnTo>
                      <a:pt x="429" y="145"/>
                    </a:lnTo>
                    <a:lnTo>
                      <a:pt x="439" y="138"/>
                    </a:lnTo>
                    <a:lnTo>
                      <a:pt x="447" y="130"/>
                    </a:lnTo>
                    <a:lnTo>
                      <a:pt x="454" y="125"/>
                    </a:lnTo>
                    <a:lnTo>
                      <a:pt x="459" y="118"/>
                    </a:lnTo>
                    <a:lnTo>
                      <a:pt x="466" y="108"/>
                    </a:lnTo>
                    <a:lnTo>
                      <a:pt x="471" y="101"/>
                    </a:lnTo>
                    <a:lnTo>
                      <a:pt x="474" y="91"/>
                    </a:lnTo>
                    <a:lnTo>
                      <a:pt x="479" y="81"/>
                    </a:lnTo>
                    <a:lnTo>
                      <a:pt x="481" y="71"/>
                    </a:lnTo>
                  </a:path>
                </a:pathLst>
              </a:custGeom>
              <a:noFill/>
              <a:ln w="0">
                <a:solidFill>
                  <a:srgbClr val="000000"/>
                </a:solidFill>
                <a:prstDash val="solid"/>
                <a:round/>
                <a:headEnd/>
                <a:tailEnd/>
              </a:ln>
            </p:spPr>
            <p:txBody>
              <a:bodyPr/>
              <a:lstStyle/>
              <a:p>
                <a:endParaRPr lang="es-AR"/>
              </a:p>
            </p:txBody>
          </p:sp>
          <p:sp>
            <p:nvSpPr>
              <p:cNvPr id="3151" name="Freeform 70"/>
              <p:cNvSpPr>
                <a:spLocks/>
              </p:cNvSpPr>
              <p:nvPr/>
            </p:nvSpPr>
            <p:spPr bwMode="auto">
              <a:xfrm>
                <a:off x="2479" y="3096"/>
                <a:ext cx="84" cy="141"/>
              </a:xfrm>
              <a:custGeom>
                <a:avLst/>
                <a:gdLst>
                  <a:gd name="T0" fmla="*/ 79 w 84"/>
                  <a:gd name="T1" fmla="*/ 79 h 141"/>
                  <a:gd name="T2" fmla="*/ 82 w 84"/>
                  <a:gd name="T3" fmla="*/ 71 h 141"/>
                  <a:gd name="T4" fmla="*/ 82 w 84"/>
                  <a:gd name="T5" fmla="*/ 64 h 141"/>
                  <a:gd name="T6" fmla="*/ 82 w 84"/>
                  <a:gd name="T7" fmla="*/ 57 h 141"/>
                  <a:gd name="T8" fmla="*/ 84 w 84"/>
                  <a:gd name="T9" fmla="*/ 49 h 141"/>
                  <a:gd name="T10" fmla="*/ 82 w 84"/>
                  <a:gd name="T11" fmla="*/ 44 h 141"/>
                  <a:gd name="T12" fmla="*/ 82 w 84"/>
                  <a:gd name="T13" fmla="*/ 37 h 141"/>
                  <a:gd name="T14" fmla="*/ 82 w 84"/>
                  <a:gd name="T15" fmla="*/ 29 h 141"/>
                  <a:gd name="T16" fmla="*/ 79 w 84"/>
                  <a:gd name="T17" fmla="*/ 25 h 141"/>
                  <a:gd name="T18" fmla="*/ 77 w 84"/>
                  <a:gd name="T19" fmla="*/ 20 h 141"/>
                  <a:gd name="T20" fmla="*/ 74 w 84"/>
                  <a:gd name="T21" fmla="*/ 15 h 141"/>
                  <a:gd name="T22" fmla="*/ 72 w 84"/>
                  <a:gd name="T23" fmla="*/ 10 h 141"/>
                  <a:gd name="T24" fmla="*/ 69 w 84"/>
                  <a:gd name="T25" fmla="*/ 7 h 141"/>
                  <a:gd name="T26" fmla="*/ 64 w 84"/>
                  <a:gd name="T27" fmla="*/ 5 h 141"/>
                  <a:gd name="T28" fmla="*/ 62 w 84"/>
                  <a:gd name="T29" fmla="*/ 2 h 141"/>
                  <a:gd name="T30" fmla="*/ 57 w 84"/>
                  <a:gd name="T31" fmla="*/ 0 h 141"/>
                  <a:gd name="T32" fmla="*/ 54 w 84"/>
                  <a:gd name="T33" fmla="*/ 0 h 141"/>
                  <a:gd name="T34" fmla="*/ 50 w 84"/>
                  <a:gd name="T35" fmla="*/ 0 h 141"/>
                  <a:gd name="T36" fmla="*/ 45 w 84"/>
                  <a:gd name="T37" fmla="*/ 0 h 141"/>
                  <a:gd name="T38" fmla="*/ 42 w 84"/>
                  <a:gd name="T39" fmla="*/ 2 h 141"/>
                  <a:gd name="T40" fmla="*/ 37 w 84"/>
                  <a:gd name="T41" fmla="*/ 2 h 141"/>
                  <a:gd name="T42" fmla="*/ 32 w 84"/>
                  <a:gd name="T43" fmla="*/ 7 h 141"/>
                  <a:gd name="T44" fmla="*/ 30 w 84"/>
                  <a:gd name="T45" fmla="*/ 10 h 141"/>
                  <a:gd name="T46" fmla="*/ 25 w 84"/>
                  <a:gd name="T47" fmla="*/ 15 h 141"/>
                  <a:gd name="T48" fmla="*/ 22 w 84"/>
                  <a:gd name="T49" fmla="*/ 17 h 141"/>
                  <a:gd name="T50" fmla="*/ 17 w 84"/>
                  <a:gd name="T51" fmla="*/ 22 h 141"/>
                  <a:gd name="T52" fmla="*/ 15 w 84"/>
                  <a:gd name="T53" fmla="*/ 29 h 141"/>
                  <a:gd name="T54" fmla="*/ 13 w 84"/>
                  <a:gd name="T55" fmla="*/ 34 h 141"/>
                  <a:gd name="T56" fmla="*/ 10 w 84"/>
                  <a:gd name="T57" fmla="*/ 42 h 141"/>
                  <a:gd name="T58" fmla="*/ 5 w 84"/>
                  <a:gd name="T59" fmla="*/ 49 h 141"/>
                  <a:gd name="T60" fmla="*/ 5 w 84"/>
                  <a:gd name="T61" fmla="*/ 54 h 141"/>
                  <a:gd name="T62" fmla="*/ 3 w 84"/>
                  <a:gd name="T63" fmla="*/ 62 h 141"/>
                  <a:gd name="T64" fmla="*/ 0 w 84"/>
                  <a:gd name="T65" fmla="*/ 69 h 141"/>
                  <a:gd name="T66" fmla="*/ 0 w 84"/>
                  <a:gd name="T67" fmla="*/ 76 h 141"/>
                  <a:gd name="T68" fmla="*/ 0 w 84"/>
                  <a:gd name="T69" fmla="*/ 84 h 141"/>
                  <a:gd name="T70" fmla="*/ 0 w 84"/>
                  <a:gd name="T71" fmla="*/ 91 h 141"/>
                  <a:gd name="T72" fmla="*/ 0 w 84"/>
                  <a:gd name="T73" fmla="*/ 96 h 141"/>
                  <a:gd name="T74" fmla="*/ 3 w 84"/>
                  <a:gd name="T75" fmla="*/ 104 h 141"/>
                  <a:gd name="T76" fmla="*/ 3 w 84"/>
                  <a:gd name="T77" fmla="*/ 111 h 141"/>
                  <a:gd name="T78" fmla="*/ 5 w 84"/>
                  <a:gd name="T79" fmla="*/ 116 h 141"/>
                  <a:gd name="T80" fmla="*/ 8 w 84"/>
                  <a:gd name="T81" fmla="*/ 121 h 141"/>
                  <a:gd name="T82" fmla="*/ 8 w 84"/>
                  <a:gd name="T83" fmla="*/ 126 h 141"/>
                  <a:gd name="T84" fmla="*/ 10 w 84"/>
                  <a:gd name="T85" fmla="*/ 131 h 141"/>
                  <a:gd name="T86" fmla="*/ 15 w 84"/>
                  <a:gd name="T87" fmla="*/ 133 h 141"/>
                  <a:gd name="T88" fmla="*/ 17 w 84"/>
                  <a:gd name="T89" fmla="*/ 136 h 141"/>
                  <a:gd name="T90" fmla="*/ 22 w 84"/>
                  <a:gd name="T91" fmla="*/ 138 h 141"/>
                  <a:gd name="T92" fmla="*/ 25 w 84"/>
                  <a:gd name="T93" fmla="*/ 141 h 141"/>
                  <a:gd name="T94" fmla="*/ 30 w 84"/>
                  <a:gd name="T95" fmla="*/ 141 h 141"/>
                  <a:gd name="T96" fmla="*/ 35 w 84"/>
                  <a:gd name="T97" fmla="*/ 141 h 141"/>
                  <a:gd name="T98" fmla="*/ 37 w 84"/>
                  <a:gd name="T99" fmla="*/ 141 h 141"/>
                  <a:gd name="T100" fmla="*/ 42 w 84"/>
                  <a:gd name="T101" fmla="*/ 138 h 141"/>
                  <a:gd name="T102" fmla="*/ 47 w 84"/>
                  <a:gd name="T103" fmla="*/ 136 h 141"/>
                  <a:gd name="T104" fmla="*/ 50 w 84"/>
                  <a:gd name="T105" fmla="*/ 133 h 141"/>
                  <a:gd name="T106" fmla="*/ 54 w 84"/>
                  <a:gd name="T107" fmla="*/ 131 h 141"/>
                  <a:gd name="T108" fmla="*/ 57 w 84"/>
                  <a:gd name="T109" fmla="*/ 126 h 141"/>
                  <a:gd name="T110" fmla="*/ 62 w 84"/>
                  <a:gd name="T111" fmla="*/ 121 h 141"/>
                  <a:gd name="T112" fmla="*/ 64 w 84"/>
                  <a:gd name="T113" fmla="*/ 116 h 141"/>
                  <a:gd name="T114" fmla="*/ 69 w 84"/>
                  <a:gd name="T115" fmla="*/ 111 h 141"/>
                  <a:gd name="T116" fmla="*/ 72 w 84"/>
                  <a:gd name="T117" fmla="*/ 104 h 141"/>
                  <a:gd name="T118" fmla="*/ 74 w 84"/>
                  <a:gd name="T119" fmla="*/ 99 h 141"/>
                  <a:gd name="T120" fmla="*/ 77 w 84"/>
                  <a:gd name="T121" fmla="*/ 91 h 141"/>
                  <a:gd name="T122" fmla="*/ 79 w 84"/>
                  <a:gd name="T123" fmla="*/ 84 h 141"/>
                  <a:gd name="T124" fmla="*/ 79 w 84"/>
                  <a:gd name="T125" fmla="*/ 79 h 14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
                  <a:gd name="T190" fmla="*/ 0 h 141"/>
                  <a:gd name="T191" fmla="*/ 84 w 84"/>
                  <a:gd name="T192" fmla="*/ 141 h 14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 h="141">
                    <a:moveTo>
                      <a:pt x="79" y="79"/>
                    </a:moveTo>
                    <a:lnTo>
                      <a:pt x="82" y="71"/>
                    </a:lnTo>
                    <a:lnTo>
                      <a:pt x="82" y="64"/>
                    </a:lnTo>
                    <a:lnTo>
                      <a:pt x="82" y="57"/>
                    </a:lnTo>
                    <a:lnTo>
                      <a:pt x="84" y="49"/>
                    </a:lnTo>
                    <a:lnTo>
                      <a:pt x="82" y="44"/>
                    </a:lnTo>
                    <a:lnTo>
                      <a:pt x="82" y="37"/>
                    </a:lnTo>
                    <a:lnTo>
                      <a:pt x="82" y="29"/>
                    </a:lnTo>
                    <a:lnTo>
                      <a:pt x="79" y="25"/>
                    </a:lnTo>
                    <a:lnTo>
                      <a:pt x="77" y="20"/>
                    </a:lnTo>
                    <a:lnTo>
                      <a:pt x="74" y="15"/>
                    </a:lnTo>
                    <a:lnTo>
                      <a:pt x="72" y="10"/>
                    </a:lnTo>
                    <a:lnTo>
                      <a:pt x="69" y="7"/>
                    </a:lnTo>
                    <a:lnTo>
                      <a:pt x="64" y="5"/>
                    </a:lnTo>
                    <a:lnTo>
                      <a:pt x="62" y="2"/>
                    </a:lnTo>
                    <a:lnTo>
                      <a:pt x="57" y="0"/>
                    </a:lnTo>
                    <a:lnTo>
                      <a:pt x="54" y="0"/>
                    </a:lnTo>
                    <a:lnTo>
                      <a:pt x="50" y="0"/>
                    </a:lnTo>
                    <a:lnTo>
                      <a:pt x="45" y="0"/>
                    </a:lnTo>
                    <a:lnTo>
                      <a:pt x="42" y="2"/>
                    </a:lnTo>
                    <a:lnTo>
                      <a:pt x="37" y="2"/>
                    </a:lnTo>
                    <a:lnTo>
                      <a:pt x="32" y="7"/>
                    </a:lnTo>
                    <a:lnTo>
                      <a:pt x="30" y="10"/>
                    </a:lnTo>
                    <a:lnTo>
                      <a:pt x="25" y="15"/>
                    </a:lnTo>
                    <a:lnTo>
                      <a:pt x="22" y="17"/>
                    </a:lnTo>
                    <a:lnTo>
                      <a:pt x="17" y="22"/>
                    </a:lnTo>
                    <a:lnTo>
                      <a:pt x="15" y="29"/>
                    </a:lnTo>
                    <a:lnTo>
                      <a:pt x="13" y="34"/>
                    </a:lnTo>
                    <a:lnTo>
                      <a:pt x="10" y="42"/>
                    </a:lnTo>
                    <a:lnTo>
                      <a:pt x="5" y="49"/>
                    </a:lnTo>
                    <a:lnTo>
                      <a:pt x="5" y="54"/>
                    </a:lnTo>
                    <a:lnTo>
                      <a:pt x="3" y="62"/>
                    </a:lnTo>
                    <a:lnTo>
                      <a:pt x="0" y="69"/>
                    </a:lnTo>
                    <a:lnTo>
                      <a:pt x="0" y="76"/>
                    </a:lnTo>
                    <a:lnTo>
                      <a:pt x="0" y="84"/>
                    </a:lnTo>
                    <a:lnTo>
                      <a:pt x="0" y="91"/>
                    </a:lnTo>
                    <a:lnTo>
                      <a:pt x="0" y="96"/>
                    </a:lnTo>
                    <a:lnTo>
                      <a:pt x="3" y="104"/>
                    </a:lnTo>
                    <a:lnTo>
                      <a:pt x="3" y="111"/>
                    </a:lnTo>
                    <a:lnTo>
                      <a:pt x="5" y="116"/>
                    </a:lnTo>
                    <a:lnTo>
                      <a:pt x="8" y="121"/>
                    </a:lnTo>
                    <a:lnTo>
                      <a:pt x="8" y="126"/>
                    </a:lnTo>
                    <a:lnTo>
                      <a:pt x="10" y="131"/>
                    </a:lnTo>
                    <a:lnTo>
                      <a:pt x="15" y="133"/>
                    </a:lnTo>
                    <a:lnTo>
                      <a:pt x="17" y="136"/>
                    </a:lnTo>
                    <a:lnTo>
                      <a:pt x="22" y="138"/>
                    </a:lnTo>
                    <a:lnTo>
                      <a:pt x="25" y="141"/>
                    </a:lnTo>
                    <a:lnTo>
                      <a:pt x="30" y="141"/>
                    </a:lnTo>
                    <a:lnTo>
                      <a:pt x="35" y="141"/>
                    </a:lnTo>
                    <a:lnTo>
                      <a:pt x="37" y="141"/>
                    </a:lnTo>
                    <a:lnTo>
                      <a:pt x="42" y="138"/>
                    </a:lnTo>
                    <a:lnTo>
                      <a:pt x="47" y="136"/>
                    </a:lnTo>
                    <a:lnTo>
                      <a:pt x="50" y="133"/>
                    </a:lnTo>
                    <a:lnTo>
                      <a:pt x="54" y="131"/>
                    </a:lnTo>
                    <a:lnTo>
                      <a:pt x="57" y="126"/>
                    </a:lnTo>
                    <a:lnTo>
                      <a:pt x="62" y="121"/>
                    </a:lnTo>
                    <a:lnTo>
                      <a:pt x="64" y="116"/>
                    </a:lnTo>
                    <a:lnTo>
                      <a:pt x="69" y="111"/>
                    </a:lnTo>
                    <a:lnTo>
                      <a:pt x="72" y="104"/>
                    </a:lnTo>
                    <a:lnTo>
                      <a:pt x="74" y="99"/>
                    </a:lnTo>
                    <a:lnTo>
                      <a:pt x="77" y="91"/>
                    </a:lnTo>
                    <a:lnTo>
                      <a:pt x="79" y="84"/>
                    </a:lnTo>
                    <a:lnTo>
                      <a:pt x="79" y="79"/>
                    </a:lnTo>
                    <a:close/>
                  </a:path>
                </a:pathLst>
              </a:custGeom>
              <a:solidFill>
                <a:srgbClr val="B5B5B5"/>
              </a:solidFill>
              <a:ln w="9525">
                <a:noFill/>
                <a:round/>
                <a:headEnd/>
                <a:tailEnd/>
              </a:ln>
            </p:spPr>
            <p:txBody>
              <a:bodyPr/>
              <a:lstStyle/>
              <a:p>
                <a:endParaRPr lang="es-AR"/>
              </a:p>
            </p:txBody>
          </p:sp>
          <p:sp>
            <p:nvSpPr>
              <p:cNvPr id="3152" name="Freeform 71"/>
              <p:cNvSpPr>
                <a:spLocks/>
              </p:cNvSpPr>
              <p:nvPr/>
            </p:nvSpPr>
            <p:spPr bwMode="auto">
              <a:xfrm>
                <a:off x="2479" y="3096"/>
                <a:ext cx="84" cy="141"/>
              </a:xfrm>
              <a:custGeom>
                <a:avLst/>
                <a:gdLst>
                  <a:gd name="T0" fmla="*/ 79 w 84"/>
                  <a:gd name="T1" fmla="*/ 79 h 141"/>
                  <a:gd name="T2" fmla="*/ 82 w 84"/>
                  <a:gd name="T3" fmla="*/ 71 h 141"/>
                  <a:gd name="T4" fmla="*/ 82 w 84"/>
                  <a:gd name="T5" fmla="*/ 64 h 141"/>
                  <a:gd name="T6" fmla="*/ 82 w 84"/>
                  <a:gd name="T7" fmla="*/ 57 h 141"/>
                  <a:gd name="T8" fmla="*/ 84 w 84"/>
                  <a:gd name="T9" fmla="*/ 49 h 141"/>
                  <a:gd name="T10" fmla="*/ 82 w 84"/>
                  <a:gd name="T11" fmla="*/ 44 h 141"/>
                  <a:gd name="T12" fmla="*/ 82 w 84"/>
                  <a:gd name="T13" fmla="*/ 37 h 141"/>
                  <a:gd name="T14" fmla="*/ 82 w 84"/>
                  <a:gd name="T15" fmla="*/ 29 h 141"/>
                  <a:gd name="T16" fmla="*/ 79 w 84"/>
                  <a:gd name="T17" fmla="*/ 25 h 141"/>
                  <a:gd name="T18" fmla="*/ 77 w 84"/>
                  <a:gd name="T19" fmla="*/ 20 h 141"/>
                  <a:gd name="T20" fmla="*/ 74 w 84"/>
                  <a:gd name="T21" fmla="*/ 15 h 141"/>
                  <a:gd name="T22" fmla="*/ 72 w 84"/>
                  <a:gd name="T23" fmla="*/ 10 h 141"/>
                  <a:gd name="T24" fmla="*/ 69 w 84"/>
                  <a:gd name="T25" fmla="*/ 7 h 141"/>
                  <a:gd name="T26" fmla="*/ 64 w 84"/>
                  <a:gd name="T27" fmla="*/ 5 h 141"/>
                  <a:gd name="T28" fmla="*/ 62 w 84"/>
                  <a:gd name="T29" fmla="*/ 2 h 141"/>
                  <a:gd name="T30" fmla="*/ 57 w 84"/>
                  <a:gd name="T31" fmla="*/ 0 h 141"/>
                  <a:gd name="T32" fmla="*/ 54 w 84"/>
                  <a:gd name="T33" fmla="*/ 0 h 141"/>
                  <a:gd name="T34" fmla="*/ 50 w 84"/>
                  <a:gd name="T35" fmla="*/ 0 h 141"/>
                  <a:gd name="T36" fmla="*/ 45 w 84"/>
                  <a:gd name="T37" fmla="*/ 0 h 141"/>
                  <a:gd name="T38" fmla="*/ 42 w 84"/>
                  <a:gd name="T39" fmla="*/ 2 h 141"/>
                  <a:gd name="T40" fmla="*/ 37 w 84"/>
                  <a:gd name="T41" fmla="*/ 2 h 141"/>
                  <a:gd name="T42" fmla="*/ 32 w 84"/>
                  <a:gd name="T43" fmla="*/ 7 h 141"/>
                  <a:gd name="T44" fmla="*/ 30 w 84"/>
                  <a:gd name="T45" fmla="*/ 10 h 141"/>
                  <a:gd name="T46" fmla="*/ 25 w 84"/>
                  <a:gd name="T47" fmla="*/ 15 h 141"/>
                  <a:gd name="T48" fmla="*/ 22 w 84"/>
                  <a:gd name="T49" fmla="*/ 17 h 141"/>
                  <a:gd name="T50" fmla="*/ 17 w 84"/>
                  <a:gd name="T51" fmla="*/ 22 h 141"/>
                  <a:gd name="T52" fmla="*/ 15 w 84"/>
                  <a:gd name="T53" fmla="*/ 29 h 141"/>
                  <a:gd name="T54" fmla="*/ 13 w 84"/>
                  <a:gd name="T55" fmla="*/ 34 h 141"/>
                  <a:gd name="T56" fmla="*/ 10 w 84"/>
                  <a:gd name="T57" fmla="*/ 42 h 141"/>
                  <a:gd name="T58" fmla="*/ 5 w 84"/>
                  <a:gd name="T59" fmla="*/ 49 h 141"/>
                  <a:gd name="T60" fmla="*/ 5 w 84"/>
                  <a:gd name="T61" fmla="*/ 54 h 141"/>
                  <a:gd name="T62" fmla="*/ 3 w 84"/>
                  <a:gd name="T63" fmla="*/ 62 h 141"/>
                  <a:gd name="T64" fmla="*/ 0 w 84"/>
                  <a:gd name="T65" fmla="*/ 69 h 141"/>
                  <a:gd name="T66" fmla="*/ 0 w 84"/>
                  <a:gd name="T67" fmla="*/ 76 h 141"/>
                  <a:gd name="T68" fmla="*/ 0 w 84"/>
                  <a:gd name="T69" fmla="*/ 84 h 141"/>
                  <a:gd name="T70" fmla="*/ 0 w 84"/>
                  <a:gd name="T71" fmla="*/ 91 h 141"/>
                  <a:gd name="T72" fmla="*/ 0 w 84"/>
                  <a:gd name="T73" fmla="*/ 96 h 141"/>
                  <a:gd name="T74" fmla="*/ 3 w 84"/>
                  <a:gd name="T75" fmla="*/ 104 h 141"/>
                  <a:gd name="T76" fmla="*/ 3 w 84"/>
                  <a:gd name="T77" fmla="*/ 111 h 141"/>
                  <a:gd name="T78" fmla="*/ 5 w 84"/>
                  <a:gd name="T79" fmla="*/ 116 h 141"/>
                  <a:gd name="T80" fmla="*/ 8 w 84"/>
                  <a:gd name="T81" fmla="*/ 121 h 141"/>
                  <a:gd name="T82" fmla="*/ 8 w 84"/>
                  <a:gd name="T83" fmla="*/ 126 h 141"/>
                  <a:gd name="T84" fmla="*/ 10 w 84"/>
                  <a:gd name="T85" fmla="*/ 131 h 141"/>
                  <a:gd name="T86" fmla="*/ 15 w 84"/>
                  <a:gd name="T87" fmla="*/ 133 h 141"/>
                  <a:gd name="T88" fmla="*/ 17 w 84"/>
                  <a:gd name="T89" fmla="*/ 136 h 141"/>
                  <a:gd name="T90" fmla="*/ 22 w 84"/>
                  <a:gd name="T91" fmla="*/ 138 h 141"/>
                  <a:gd name="T92" fmla="*/ 25 w 84"/>
                  <a:gd name="T93" fmla="*/ 141 h 141"/>
                  <a:gd name="T94" fmla="*/ 30 w 84"/>
                  <a:gd name="T95" fmla="*/ 141 h 141"/>
                  <a:gd name="T96" fmla="*/ 35 w 84"/>
                  <a:gd name="T97" fmla="*/ 141 h 141"/>
                  <a:gd name="T98" fmla="*/ 37 w 84"/>
                  <a:gd name="T99" fmla="*/ 141 h 141"/>
                  <a:gd name="T100" fmla="*/ 42 w 84"/>
                  <a:gd name="T101" fmla="*/ 138 h 141"/>
                  <a:gd name="T102" fmla="*/ 47 w 84"/>
                  <a:gd name="T103" fmla="*/ 136 h 141"/>
                  <a:gd name="T104" fmla="*/ 50 w 84"/>
                  <a:gd name="T105" fmla="*/ 133 h 141"/>
                  <a:gd name="T106" fmla="*/ 54 w 84"/>
                  <a:gd name="T107" fmla="*/ 131 h 141"/>
                  <a:gd name="T108" fmla="*/ 57 w 84"/>
                  <a:gd name="T109" fmla="*/ 126 h 141"/>
                  <a:gd name="T110" fmla="*/ 62 w 84"/>
                  <a:gd name="T111" fmla="*/ 121 h 141"/>
                  <a:gd name="T112" fmla="*/ 64 w 84"/>
                  <a:gd name="T113" fmla="*/ 116 h 141"/>
                  <a:gd name="T114" fmla="*/ 69 w 84"/>
                  <a:gd name="T115" fmla="*/ 111 h 141"/>
                  <a:gd name="T116" fmla="*/ 72 w 84"/>
                  <a:gd name="T117" fmla="*/ 104 h 141"/>
                  <a:gd name="T118" fmla="*/ 74 w 84"/>
                  <a:gd name="T119" fmla="*/ 99 h 141"/>
                  <a:gd name="T120" fmla="*/ 77 w 84"/>
                  <a:gd name="T121" fmla="*/ 91 h 141"/>
                  <a:gd name="T122" fmla="*/ 79 w 84"/>
                  <a:gd name="T123" fmla="*/ 84 h 141"/>
                  <a:gd name="T124" fmla="*/ 79 w 84"/>
                  <a:gd name="T125" fmla="*/ 79 h 14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
                  <a:gd name="T190" fmla="*/ 0 h 141"/>
                  <a:gd name="T191" fmla="*/ 84 w 84"/>
                  <a:gd name="T192" fmla="*/ 141 h 14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 h="141">
                    <a:moveTo>
                      <a:pt x="79" y="79"/>
                    </a:moveTo>
                    <a:lnTo>
                      <a:pt x="82" y="71"/>
                    </a:lnTo>
                    <a:lnTo>
                      <a:pt x="82" y="64"/>
                    </a:lnTo>
                    <a:lnTo>
                      <a:pt x="82" y="57"/>
                    </a:lnTo>
                    <a:lnTo>
                      <a:pt x="84" y="49"/>
                    </a:lnTo>
                    <a:lnTo>
                      <a:pt x="82" y="44"/>
                    </a:lnTo>
                    <a:lnTo>
                      <a:pt x="82" y="37"/>
                    </a:lnTo>
                    <a:lnTo>
                      <a:pt x="82" y="29"/>
                    </a:lnTo>
                    <a:lnTo>
                      <a:pt x="79" y="25"/>
                    </a:lnTo>
                    <a:lnTo>
                      <a:pt x="77" y="20"/>
                    </a:lnTo>
                    <a:lnTo>
                      <a:pt x="74" y="15"/>
                    </a:lnTo>
                    <a:lnTo>
                      <a:pt x="72" y="10"/>
                    </a:lnTo>
                    <a:lnTo>
                      <a:pt x="69" y="7"/>
                    </a:lnTo>
                    <a:lnTo>
                      <a:pt x="64" y="5"/>
                    </a:lnTo>
                    <a:lnTo>
                      <a:pt x="62" y="2"/>
                    </a:lnTo>
                    <a:lnTo>
                      <a:pt x="57" y="0"/>
                    </a:lnTo>
                    <a:lnTo>
                      <a:pt x="54" y="0"/>
                    </a:lnTo>
                    <a:lnTo>
                      <a:pt x="50" y="0"/>
                    </a:lnTo>
                    <a:lnTo>
                      <a:pt x="45" y="0"/>
                    </a:lnTo>
                    <a:lnTo>
                      <a:pt x="42" y="2"/>
                    </a:lnTo>
                    <a:lnTo>
                      <a:pt x="37" y="2"/>
                    </a:lnTo>
                    <a:lnTo>
                      <a:pt x="32" y="7"/>
                    </a:lnTo>
                    <a:lnTo>
                      <a:pt x="30" y="10"/>
                    </a:lnTo>
                    <a:lnTo>
                      <a:pt x="25" y="15"/>
                    </a:lnTo>
                    <a:lnTo>
                      <a:pt x="22" y="17"/>
                    </a:lnTo>
                    <a:lnTo>
                      <a:pt x="17" y="22"/>
                    </a:lnTo>
                    <a:lnTo>
                      <a:pt x="15" y="29"/>
                    </a:lnTo>
                    <a:lnTo>
                      <a:pt x="13" y="34"/>
                    </a:lnTo>
                    <a:lnTo>
                      <a:pt x="10" y="42"/>
                    </a:lnTo>
                    <a:lnTo>
                      <a:pt x="5" y="49"/>
                    </a:lnTo>
                    <a:lnTo>
                      <a:pt x="5" y="54"/>
                    </a:lnTo>
                    <a:lnTo>
                      <a:pt x="3" y="62"/>
                    </a:lnTo>
                    <a:lnTo>
                      <a:pt x="0" y="69"/>
                    </a:lnTo>
                    <a:lnTo>
                      <a:pt x="0" y="76"/>
                    </a:lnTo>
                    <a:lnTo>
                      <a:pt x="0" y="84"/>
                    </a:lnTo>
                    <a:lnTo>
                      <a:pt x="0" y="91"/>
                    </a:lnTo>
                    <a:lnTo>
                      <a:pt x="0" y="96"/>
                    </a:lnTo>
                    <a:lnTo>
                      <a:pt x="3" y="104"/>
                    </a:lnTo>
                    <a:lnTo>
                      <a:pt x="3" y="111"/>
                    </a:lnTo>
                    <a:lnTo>
                      <a:pt x="5" y="116"/>
                    </a:lnTo>
                    <a:lnTo>
                      <a:pt x="8" y="121"/>
                    </a:lnTo>
                    <a:lnTo>
                      <a:pt x="8" y="126"/>
                    </a:lnTo>
                    <a:lnTo>
                      <a:pt x="10" y="131"/>
                    </a:lnTo>
                    <a:lnTo>
                      <a:pt x="15" y="133"/>
                    </a:lnTo>
                    <a:lnTo>
                      <a:pt x="17" y="136"/>
                    </a:lnTo>
                    <a:lnTo>
                      <a:pt x="22" y="138"/>
                    </a:lnTo>
                    <a:lnTo>
                      <a:pt x="25" y="141"/>
                    </a:lnTo>
                    <a:lnTo>
                      <a:pt x="30" y="141"/>
                    </a:lnTo>
                    <a:lnTo>
                      <a:pt x="35" y="141"/>
                    </a:lnTo>
                    <a:lnTo>
                      <a:pt x="37" y="141"/>
                    </a:lnTo>
                    <a:lnTo>
                      <a:pt x="42" y="138"/>
                    </a:lnTo>
                    <a:lnTo>
                      <a:pt x="47" y="136"/>
                    </a:lnTo>
                    <a:lnTo>
                      <a:pt x="50" y="133"/>
                    </a:lnTo>
                    <a:lnTo>
                      <a:pt x="54" y="131"/>
                    </a:lnTo>
                    <a:lnTo>
                      <a:pt x="57" y="126"/>
                    </a:lnTo>
                    <a:lnTo>
                      <a:pt x="62" y="121"/>
                    </a:lnTo>
                    <a:lnTo>
                      <a:pt x="64" y="116"/>
                    </a:lnTo>
                    <a:lnTo>
                      <a:pt x="69" y="111"/>
                    </a:lnTo>
                    <a:lnTo>
                      <a:pt x="72" y="104"/>
                    </a:lnTo>
                    <a:lnTo>
                      <a:pt x="74" y="99"/>
                    </a:lnTo>
                    <a:lnTo>
                      <a:pt x="77" y="91"/>
                    </a:lnTo>
                    <a:lnTo>
                      <a:pt x="79" y="84"/>
                    </a:lnTo>
                    <a:lnTo>
                      <a:pt x="79" y="79"/>
                    </a:lnTo>
                  </a:path>
                </a:pathLst>
              </a:custGeom>
              <a:noFill/>
              <a:ln w="0">
                <a:solidFill>
                  <a:srgbClr val="000000"/>
                </a:solidFill>
                <a:prstDash val="solid"/>
                <a:round/>
                <a:headEnd/>
                <a:tailEnd/>
              </a:ln>
            </p:spPr>
            <p:txBody>
              <a:bodyPr/>
              <a:lstStyle/>
              <a:p>
                <a:endParaRPr lang="es-AR"/>
              </a:p>
            </p:txBody>
          </p:sp>
          <p:sp>
            <p:nvSpPr>
              <p:cNvPr id="3153" name="Freeform 72"/>
              <p:cNvSpPr>
                <a:spLocks/>
              </p:cNvSpPr>
              <p:nvPr/>
            </p:nvSpPr>
            <p:spPr bwMode="auto">
              <a:xfrm>
                <a:off x="2479" y="3096"/>
                <a:ext cx="84" cy="126"/>
              </a:xfrm>
              <a:custGeom>
                <a:avLst/>
                <a:gdLst>
                  <a:gd name="T0" fmla="*/ 82 w 84"/>
                  <a:gd name="T1" fmla="*/ 71 h 126"/>
                  <a:gd name="T2" fmla="*/ 82 w 84"/>
                  <a:gd name="T3" fmla="*/ 64 h 126"/>
                  <a:gd name="T4" fmla="*/ 82 w 84"/>
                  <a:gd name="T5" fmla="*/ 57 h 126"/>
                  <a:gd name="T6" fmla="*/ 84 w 84"/>
                  <a:gd name="T7" fmla="*/ 49 h 126"/>
                  <a:gd name="T8" fmla="*/ 82 w 84"/>
                  <a:gd name="T9" fmla="*/ 44 h 126"/>
                  <a:gd name="T10" fmla="*/ 82 w 84"/>
                  <a:gd name="T11" fmla="*/ 37 h 126"/>
                  <a:gd name="T12" fmla="*/ 82 w 84"/>
                  <a:gd name="T13" fmla="*/ 29 h 126"/>
                  <a:gd name="T14" fmla="*/ 79 w 84"/>
                  <a:gd name="T15" fmla="*/ 25 h 126"/>
                  <a:gd name="T16" fmla="*/ 77 w 84"/>
                  <a:gd name="T17" fmla="*/ 20 h 126"/>
                  <a:gd name="T18" fmla="*/ 74 w 84"/>
                  <a:gd name="T19" fmla="*/ 15 h 126"/>
                  <a:gd name="T20" fmla="*/ 72 w 84"/>
                  <a:gd name="T21" fmla="*/ 10 h 126"/>
                  <a:gd name="T22" fmla="*/ 69 w 84"/>
                  <a:gd name="T23" fmla="*/ 7 h 126"/>
                  <a:gd name="T24" fmla="*/ 64 w 84"/>
                  <a:gd name="T25" fmla="*/ 5 h 126"/>
                  <a:gd name="T26" fmla="*/ 62 w 84"/>
                  <a:gd name="T27" fmla="*/ 2 h 126"/>
                  <a:gd name="T28" fmla="*/ 57 w 84"/>
                  <a:gd name="T29" fmla="*/ 0 h 126"/>
                  <a:gd name="T30" fmla="*/ 54 w 84"/>
                  <a:gd name="T31" fmla="*/ 0 h 126"/>
                  <a:gd name="T32" fmla="*/ 50 w 84"/>
                  <a:gd name="T33" fmla="*/ 0 h 126"/>
                  <a:gd name="T34" fmla="*/ 45 w 84"/>
                  <a:gd name="T35" fmla="*/ 0 h 126"/>
                  <a:gd name="T36" fmla="*/ 42 w 84"/>
                  <a:gd name="T37" fmla="*/ 2 h 126"/>
                  <a:gd name="T38" fmla="*/ 37 w 84"/>
                  <a:gd name="T39" fmla="*/ 2 h 126"/>
                  <a:gd name="T40" fmla="*/ 32 w 84"/>
                  <a:gd name="T41" fmla="*/ 7 h 126"/>
                  <a:gd name="T42" fmla="*/ 30 w 84"/>
                  <a:gd name="T43" fmla="*/ 10 h 126"/>
                  <a:gd name="T44" fmla="*/ 25 w 84"/>
                  <a:gd name="T45" fmla="*/ 15 h 126"/>
                  <a:gd name="T46" fmla="*/ 22 w 84"/>
                  <a:gd name="T47" fmla="*/ 17 h 126"/>
                  <a:gd name="T48" fmla="*/ 17 w 84"/>
                  <a:gd name="T49" fmla="*/ 22 h 126"/>
                  <a:gd name="T50" fmla="*/ 15 w 84"/>
                  <a:gd name="T51" fmla="*/ 29 h 126"/>
                  <a:gd name="T52" fmla="*/ 13 w 84"/>
                  <a:gd name="T53" fmla="*/ 34 h 126"/>
                  <a:gd name="T54" fmla="*/ 10 w 84"/>
                  <a:gd name="T55" fmla="*/ 42 h 126"/>
                  <a:gd name="T56" fmla="*/ 5 w 84"/>
                  <a:gd name="T57" fmla="*/ 49 h 126"/>
                  <a:gd name="T58" fmla="*/ 5 w 84"/>
                  <a:gd name="T59" fmla="*/ 54 h 126"/>
                  <a:gd name="T60" fmla="*/ 3 w 84"/>
                  <a:gd name="T61" fmla="*/ 62 h 126"/>
                  <a:gd name="T62" fmla="*/ 0 w 84"/>
                  <a:gd name="T63" fmla="*/ 69 h 126"/>
                  <a:gd name="T64" fmla="*/ 0 w 84"/>
                  <a:gd name="T65" fmla="*/ 76 h 126"/>
                  <a:gd name="T66" fmla="*/ 0 w 84"/>
                  <a:gd name="T67" fmla="*/ 84 h 126"/>
                  <a:gd name="T68" fmla="*/ 0 w 84"/>
                  <a:gd name="T69" fmla="*/ 91 h 126"/>
                  <a:gd name="T70" fmla="*/ 0 w 84"/>
                  <a:gd name="T71" fmla="*/ 96 h 126"/>
                  <a:gd name="T72" fmla="*/ 3 w 84"/>
                  <a:gd name="T73" fmla="*/ 104 h 126"/>
                  <a:gd name="T74" fmla="*/ 3 w 84"/>
                  <a:gd name="T75" fmla="*/ 111 h 126"/>
                  <a:gd name="T76" fmla="*/ 5 w 84"/>
                  <a:gd name="T77" fmla="*/ 116 h 126"/>
                  <a:gd name="T78" fmla="*/ 8 w 84"/>
                  <a:gd name="T79" fmla="*/ 121 h 126"/>
                  <a:gd name="T80" fmla="*/ 8 w 84"/>
                  <a:gd name="T81" fmla="*/ 126 h 12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26"/>
                  <a:gd name="T125" fmla="*/ 84 w 84"/>
                  <a:gd name="T126" fmla="*/ 126 h 12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26">
                    <a:moveTo>
                      <a:pt x="82" y="71"/>
                    </a:moveTo>
                    <a:lnTo>
                      <a:pt x="82" y="64"/>
                    </a:lnTo>
                    <a:lnTo>
                      <a:pt x="82" y="57"/>
                    </a:lnTo>
                    <a:lnTo>
                      <a:pt x="84" y="49"/>
                    </a:lnTo>
                    <a:lnTo>
                      <a:pt x="82" y="44"/>
                    </a:lnTo>
                    <a:lnTo>
                      <a:pt x="82" y="37"/>
                    </a:lnTo>
                    <a:lnTo>
                      <a:pt x="82" y="29"/>
                    </a:lnTo>
                    <a:lnTo>
                      <a:pt x="79" y="25"/>
                    </a:lnTo>
                    <a:lnTo>
                      <a:pt x="77" y="20"/>
                    </a:lnTo>
                    <a:lnTo>
                      <a:pt x="74" y="15"/>
                    </a:lnTo>
                    <a:lnTo>
                      <a:pt x="72" y="10"/>
                    </a:lnTo>
                    <a:lnTo>
                      <a:pt x="69" y="7"/>
                    </a:lnTo>
                    <a:lnTo>
                      <a:pt x="64" y="5"/>
                    </a:lnTo>
                    <a:lnTo>
                      <a:pt x="62" y="2"/>
                    </a:lnTo>
                    <a:lnTo>
                      <a:pt x="57" y="0"/>
                    </a:lnTo>
                    <a:lnTo>
                      <a:pt x="54" y="0"/>
                    </a:lnTo>
                    <a:lnTo>
                      <a:pt x="50" y="0"/>
                    </a:lnTo>
                    <a:lnTo>
                      <a:pt x="45" y="0"/>
                    </a:lnTo>
                    <a:lnTo>
                      <a:pt x="42" y="2"/>
                    </a:lnTo>
                    <a:lnTo>
                      <a:pt x="37" y="2"/>
                    </a:lnTo>
                    <a:lnTo>
                      <a:pt x="32" y="7"/>
                    </a:lnTo>
                    <a:lnTo>
                      <a:pt x="30" y="10"/>
                    </a:lnTo>
                    <a:lnTo>
                      <a:pt x="25" y="15"/>
                    </a:lnTo>
                    <a:lnTo>
                      <a:pt x="22" y="17"/>
                    </a:lnTo>
                    <a:lnTo>
                      <a:pt x="17" y="22"/>
                    </a:lnTo>
                    <a:lnTo>
                      <a:pt x="15" y="29"/>
                    </a:lnTo>
                    <a:lnTo>
                      <a:pt x="13" y="34"/>
                    </a:lnTo>
                    <a:lnTo>
                      <a:pt x="10" y="42"/>
                    </a:lnTo>
                    <a:lnTo>
                      <a:pt x="5" y="49"/>
                    </a:lnTo>
                    <a:lnTo>
                      <a:pt x="5" y="54"/>
                    </a:lnTo>
                    <a:lnTo>
                      <a:pt x="3" y="62"/>
                    </a:lnTo>
                    <a:lnTo>
                      <a:pt x="0" y="69"/>
                    </a:lnTo>
                    <a:lnTo>
                      <a:pt x="0" y="76"/>
                    </a:lnTo>
                    <a:lnTo>
                      <a:pt x="0" y="84"/>
                    </a:lnTo>
                    <a:lnTo>
                      <a:pt x="0" y="91"/>
                    </a:lnTo>
                    <a:lnTo>
                      <a:pt x="0" y="96"/>
                    </a:lnTo>
                    <a:lnTo>
                      <a:pt x="3" y="104"/>
                    </a:lnTo>
                    <a:lnTo>
                      <a:pt x="3" y="111"/>
                    </a:lnTo>
                    <a:lnTo>
                      <a:pt x="5" y="116"/>
                    </a:lnTo>
                    <a:lnTo>
                      <a:pt x="8" y="121"/>
                    </a:lnTo>
                    <a:lnTo>
                      <a:pt x="8" y="126"/>
                    </a:lnTo>
                  </a:path>
                </a:pathLst>
              </a:custGeom>
              <a:noFill/>
              <a:ln w="0">
                <a:solidFill>
                  <a:srgbClr val="000000"/>
                </a:solidFill>
                <a:prstDash val="solid"/>
                <a:round/>
                <a:headEnd/>
                <a:tailEnd/>
              </a:ln>
            </p:spPr>
            <p:txBody>
              <a:bodyPr/>
              <a:lstStyle/>
              <a:p>
                <a:endParaRPr lang="es-AR"/>
              </a:p>
            </p:txBody>
          </p:sp>
          <p:sp>
            <p:nvSpPr>
              <p:cNvPr id="3154" name="Freeform 73"/>
              <p:cNvSpPr>
                <a:spLocks/>
              </p:cNvSpPr>
              <p:nvPr/>
            </p:nvSpPr>
            <p:spPr bwMode="auto">
              <a:xfrm>
                <a:off x="2427" y="3123"/>
                <a:ext cx="106" cy="79"/>
              </a:xfrm>
              <a:custGeom>
                <a:avLst/>
                <a:gdLst>
                  <a:gd name="T0" fmla="*/ 40 w 106"/>
                  <a:gd name="T1" fmla="*/ 42 h 79"/>
                  <a:gd name="T2" fmla="*/ 30 w 106"/>
                  <a:gd name="T3" fmla="*/ 62 h 79"/>
                  <a:gd name="T4" fmla="*/ 0 w 106"/>
                  <a:gd name="T5" fmla="*/ 57 h 79"/>
                  <a:gd name="T6" fmla="*/ 13 w 106"/>
                  <a:gd name="T7" fmla="*/ 12 h 79"/>
                  <a:gd name="T8" fmla="*/ 32 w 106"/>
                  <a:gd name="T9" fmla="*/ 5 h 79"/>
                  <a:gd name="T10" fmla="*/ 67 w 106"/>
                  <a:gd name="T11" fmla="*/ 15 h 79"/>
                  <a:gd name="T12" fmla="*/ 72 w 106"/>
                  <a:gd name="T13" fmla="*/ 10 h 79"/>
                  <a:gd name="T14" fmla="*/ 77 w 106"/>
                  <a:gd name="T15" fmla="*/ 5 h 79"/>
                  <a:gd name="T16" fmla="*/ 79 w 106"/>
                  <a:gd name="T17" fmla="*/ 0 h 79"/>
                  <a:gd name="T18" fmla="*/ 84 w 106"/>
                  <a:gd name="T19" fmla="*/ 0 h 79"/>
                  <a:gd name="T20" fmla="*/ 89 w 106"/>
                  <a:gd name="T21" fmla="*/ 0 h 79"/>
                  <a:gd name="T22" fmla="*/ 94 w 106"/>
                  <a:gd name="T23" fmla="*/ 0 h 79"/>
                  <a:gd name="T24" fmla="*/ 99 w 106"/>
                  <a:gd name="T25" fmla="*/ 2 h 79"/>
                  <a:gd name="T26" fmla="*/ 102 w 106"/>
                  <a:gd name="T27" fmla="*/ 7 h 79"/>
                  <a:gd name="T28" fmla="*/ 104 w 106"/>
                  <a:gd name="T29" fmla="*/ 12 h 79"/>
                  <a:gd name="T30" fmla="*/ 106 w 106"/>
                  <a:gd name="T31" fmla="*/ 20 h 79"/>
                  <a:gd name="T32" fmla="*/ 106 w 106"/>
                  <a:gd name="T33" fmla="*/ 27 h 79"/>
                  <a:gd name="T34" fmla="*/ 106 w 106"/>
                  <a:gd name="T35" fmla="*/ 35 h 79"/>
                  <a:gd name="T36" fmla="*/ 104 w 106"/>
                  <a:gd name="T37" fmla="*/ 44 h 79"/>
                  <a:gd name="T38" fmla="*/ 102 w 106"/>
                  <a:gd name="T39" fmla="*/ 52 h 79"/>
                  <a:gd name="T40" fmla="*/ 99 w 106"/>
                  <a:gd name="T41" fmla="*/ 59 h 79"/>
                  <a:gd name="T42" fmla="*/ 97 w 106"/>
                  <a:gd name="T43" fmla="*/ 67 h 79"/>
                  <a:gd name="T44" fmla="*/ 92 w 106"/>
                  <a:gd name="T45" fmla="*/ 72 h 79"/>
                  <a:gd name="T46" fmla="*/ 87 w 106"/>
                  <a:gd name="T47" fmla="*/ 74 h 79"/>
                  <a:gd name="T48" fmla="*/ 82 w 106"/>
                  <a:gd name="T49" fmla="*/ 77 h 79"/>
                  <a:gd name="T50" fmla="*/ 77 w 106"/>
                  <a:gd name="T51" fmla="*/ 79 h 79"/>
                  <a:gd name="T52" fmla="*/ 72 w 106"/>
                  <a:gd name="T53" fmla="*/ 77 h 79"/>
                  <a:gd name="T54" fmla="*/ 69 w 106"/>
                  <a:gd name="T55" fmla="*/ 77 h 79"/>
                  <a:gd name="T56" fmla="*/ 67 w 106"/>
                  <a:gd name="T57" fmla="*/ 72 h 79"/>
                  <a:gd name="T58" fmla="*/ 62 w 106"/>
                  <a:gd name="T59" fmla="*/ 67 h 79"/>
                  <a:gd name="T60" fmla="*/ 60 w 106"/>
                  <a:gd name="T61" fmla="*/ 59 h 79"/>
                  <a:gd name="T62" fmla="*/ 60 w 106"/>
                  <a:gd name="T63" fmla="*/ 54 h 79"/>
                  <a:gd name="T64" fmla="*/ 57 w 106"/>
                  <a:gd name="T65" fmla="*/ 47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6"/>
                  <a:gd name="T100" fmla="*/ 0 h 79"/>
                  <a:gd name="T101" fmla="*/ 106 w 106"/>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6" h="79">
                    <a:moveTo>
                      <a:pt x="57" y="47"/>
                    </a:moveTo>
                    <a:lnTo>
                      <a:pt x="40" y="42"/>
                    </a:lnTo>
                    <a:lnTo>
                      <a:pt x="35" y="42"/>
                    </a:lnTo>
                    <a:lnTo>
                      <a:pt x="30" y="62"/>
                    </a:lnTo>
                    <a:lnTo>
                      <a:pt x="20" y="69"/>
                    </a:lnTo>
                    <a:lnTo>
                      <a:pt x="0" y="57"/>
                    </a:lnTo>
                    <a:lnTo>
                      <a:pt x="0" y="25"/>
                    </a:lnTo>
                    <a:lnTo>
                      <a:pt x="13" y="12"/>
                    </a:lnTo>
                    <a:lnTo>
                      <a:pt x="20" y="7"/>
                    </a:lnTo>
                    <a:lnTo>
                      <a:pt x="32" y="5"/>
                    </a:lnTo>
                    <a:lnTo>
                      <a:pt x="45" y="7"/>
                    </a:lnTo>
                    <a:lnTo>
                      <a:pt x="67" y="15"/>
                    </a:lnTo>
                    <a:lnTo>
                      <a:pt x="69" y="12"/>
                    </a:lnTo>
                    <a:lnTo>
                      <a:pt x="72" y="10"/>
                    </a:lnTo>
                    <a:lnTo>
                      <a:pt x="74" y="7"/>
                    </a:lnTo>
                    <a:lnTo>
                      <a:pt x="77" y="5"/>
                    </a:lnTo>
                    <a:lnTo>
                      <a:pt x="79" y="2"/>
                    </a:lnTo>
                    <a:lnTo>
                      <a:pt x="79" y="0"/>
                    </a:lnTo>
                    <a:lnTo>
                      <a:pt x="82" y="0"/>
                    </a:lnTo>
                    <a:lnTo>
                      <a:pt x="84" y="0"/>
                    </a:lnTo>
                    <a:lnTo>
                      <a:pt x="89" y="0"/>
                    </a:lnTo>
                    <a:lnTo>
                      <a:pt x="92" y="0"/>
                    </a:lnTo>
                    <a:lnTo>
                      <a:pt x="94" y="0"/>
                    </a:lnTo>
                    <a:lnTo>
                      <a:pt x="97" y="2"/>
                    </a:lnTo>
                    <a:lnTo>
                      <a:pt x="99" y="2"/>
                    </a:lnTo>
                    <a:lnTo>
                      <a:pt x="99" y="5"/>
                    </a:lnTo>
                    <a:lnTo>
                      <a:pt x="102" y="7"/>
                    </a:lnTo>
                    <a:lnTo>
                      <a:pt x="104" y="10"/>
                    </a:lnTo>
                    <a:lnTo>
                      <a:pt x="104" y="12"/>
                    </a:lnTo>
                    <a:lnTo>
                      <a:pt x="106" y="17"/>
                    </a:lnTo>
                    <a:lnTo>
                      <a:pt x="106" y="20"/>
                    </a:lnTo>
                    <a:lnTo>
                      <a:pt x="106" y="25"/>
                    </a:lnTo>
                    <a:lnTo>
                      <a:pt x="106" y="27"/>
                    </a:lnTo>
                    <a:lnTo>
                      <a:pt x="106" y="32"/>
                    </a:lnTo>
                    <a:lnTo>
                      <a:pt x="106" y="35"/>
                    </a:lnTo>
                    <a:lnTo>
                      <a:pt x="106" y="40"/>
                    </a:lnTo>
                    <a:lnTo>
                      <a:pt x="104" y="44"/>
                    </a:lnTo>
                    <a:lnTo>
                      <a:pt x="104" y="47"/>
                    </a:lnTo>
                    <a:lnTo>
                      <a:pt x="102" y="52"/>
                    </a:lnTo>
                    <a:lnTo>
                      <a:pt x="102" y="54"/>
                    </a:lnTo>
                    <a:lnTo>
                      <a:pt x="99" y="59"/>
                    </a:lnTo>
                    <a:lnTo>
                      <a:pt x="99" y="62"/>
                    </a:lnTo>
                    <a:lnTo>
                      <a:pt x="97" y="67"/>
                    </a:lnTo>
                    <a:lnTo>
                      <a:pt x="94" y="69"/>
                    </a:lnTo>
                    <a:lnTo>
                      <a:pt x="92" y="72"/>
                    </a:lnTo>
                    <a:lnTo>
                      <a:pt x="89" y="74"/>
                    </a:lnTo>
                    <a:lnTo>
                      <a:pt x="87" y="74"/>
                    </a:lnTo>
                    <a:lnTo>
                      <a:pt x="84" y="77"/>
                    </a:lnTo>
                    <a:lnTo>
                      <a:pt x="82" y="77"/>
                    </a:lnTo>
                    <a:lnTo>
                      <a:pt x="79" y="77"/>
                    </a:lnTo>
                    <a:lnTo>
                      <a:pt x="77" y="79"/>
                    </a:lnTo>
                    <a:lnTo>
                      <a:pt x="74" y="79"/>
                    </a:lnTo>
                    <a:lnTo>
                      <a:pt x="72" y="77"/>
                    </a:lnTo>
                    <a:lnTo>
                      <a:pt x="69" y="77"/>
                    </a:lnTo>
                    <a:lnTo>
                      <a:pt x="67" y="74"/>
                    </a:lnTo>
                    <a:lnTo>
                      <a:pt x="67" y="72"/>
                    </a:lnTo>
                    <a:lnTo>
                      <a:pt x="65" y="69"/>
                    </a:lnTo>
                    <a:lnTo>
                      <a:pt x="62" y="67"/>
                    </a:lnTo>
                    <a:lnTo>
                      <a:pt x="62" y="64"/>
                    </a:lnTo>
                    <a:lnTo>
                      <a:pt x="60" y="59"/>
                    </a:lnTo>
                    <a:lnTo>
                      <a:pt x="60" y="57"/>
                    </a:lnTo>
                    <a:lnTo>
                      <a:pt x="60" y="54"/>
                    </a:lnTo>
                    <a:lnTo>
                      <a:pt x="60" y="49"/>
                    </a:lnTo>
                    <a:lnTo>
                      <a:pt x="57" y="47"/>
                    </a:lnTo>
                    <a:close/>
                  </a:path>
                </a:pathLst>
              </a:custGeom>
              <a:solidFill>
                <a:srgbClr val="FF993D"/>
              </a:solidFill>
              <a:ln w="9525">
                <a:noFill/>
                <a:round/>
                <a:headEnd/>
                <a:tailEnd/>
              </a:ln>
            </p:spPr>
            <p:txBody>
              <a:bodyPr/>
              <a:lstStyle/>
              <a:p>
                <a:endParaRPr lang="es-AR"/>
              </a:p>
            </p:txBody>
          </p:sp>
          <p:sp>
            <p:nvSpPr>
              <p:cNvPr id="3155" name="Freeform 74"/>
              <p:cNvSpPr>
                <a:spLocks/>
              </p:cNvSpPr>
              <p:nvPr/>
            </p:nvSpPr>
            <p:spPr bwMode="auto">
              <a:xfrm>
                <a:off x="2427" y="3123"/>
                <a:ext cx="106" cy="79"/>
              </a:xfrm>
              <a:custGeom>
                <a:avLst/>
                <a:gdLst>
                  <a:gd name="T0" fmla="*/ 40 w 106"/>
                  <a:gd name="T1" fmla="*/ 42 h 79"/>
                  <a:gd name="T2" fmla="*/ 30 w 106"/>
                  <a:gd name="T3" fmla="*/ 62 h 79"/>
                  <a:gd name="T4" fmla="*/ 0 w 106"/>
                  <a:gd name="T5" fmla="*/ 57 h 79"/>
                  <a:gd name="T6" fmla="*/ 13 w 106"/>
                  <a:gd name="T7" fmla="*/ 12 h 79"/>
                  <a:gd name="T8" fmla="*/ 32 w 106"/>
                  <a:gd name="T9" fmla="*/ 5 h 79"/>
                  <a:gd name="T10" fmla="*/ 67 w 106"/>
                  <a:gd name="T11" fmla="*/ 15 h 79"/>
                  <a:gd name="T12" fmla="*/ 72 w 106"/>
                  <a:gd name="T13" fmla="*/ 10 h 79"/>
                  <a:gd name="T14" fmla="*/ 77 w 106"/>
                  <a:gd name="T15" fmla="*/ 5 h 79"/>
                  <a:gd name="T16" fmla="*/ 79 w 106"/>
                  <a:gd name="T17" fmla="*/ 0 h 79"/>
                  <a:gd name="T18" fmla="*/ 84 w 106"/>
                  <a:gd name="T19" fmla="*/ 0 h 79"/>
                  <a:gd name="T20" fmla="*/ 89 w 106"/>
                  <a:gd name="T21" fmla="*/ 0 h 79"/>
                  <a:gd name="T22" fmla="*/ 94 w 106"/>
                  <a:gd name="T23" fmla="*/ 0 h 79"/>
                  <a:gd name="T24" fmla="*/ 99 w 106"/>
                  <a:gd name="T25" fmla="*/ 2 h 79"/>
                  <a:gd name="T26" fmla="*/ 102 w 106"/>
                  <a:gd name="T27" fmla="*/ 7 h 79"/>
                  <a:gd name="T28" fmla="*/ 104 w 106"/>
                  <a:gd name="T29" fmla="*/ 12 h 79"/>
                  <a:gd name="T30" fmla="*/ 106 w 106"/>
                  <a:gd name="T31" fmla="*/ 20 h 79"/>
                  <a:gd name="T32" fmla="*/ 106 w 106"/>
                  <a:gd name="T33" fmla="*/ 27 h 79"/>
                  <a:gd name="T34" fmla="*/ 106 w 106"/>
                  <a:gd name="T35" fmla="*/ 35 h 79"/>
                  <a:gd name="T36" fmla="*/ 104 w 106"/>
                  <a:gd name="T37" fmla="*/ 44 h 79"/>
                  <a:gd name="T38" fmla="*/ 102 w 106"/>
                  <a:gd name="T39" fmla="*/ 52 h 79"/>
                  <a:gd name="T40" fmla="*/ 99 w 106"/>
                  <a:gd name="T41" fmla="*/ 59 h 79"/>
                  <a:gd name="T42" fmla="*/ 97 w 106"/>
                  <a:gd name="T43" fmla="*/ 67 h 79"/>
                  <a:gd name="T44" fmla="*/ 92 w 106"/>
                  <a:gd name="T45" fmla="*/ 72 h 79"/>
                  <a:gd name="T46" fmla="*/ 87 w 106"/>
                  <a:gd name="T47" fmla="*/ 74 h 79"/>
                  <a:gd name="T48" fmla="*/ 82 w 106"/>
                  <a:gd name="T49" fmla="*/ 77 h 79"/>
                  <a:gd name="T50" fmla="*/ 77 w 106"/>
                  <a:gd name="T51" fmla="*/ 79 h 79"/>
                  <a:gd name="T52" fmla="*/ 72 w 106"/>
                  <a:gd name="T53" fmla="*/ 77 h 79"/>
                  <a:gd name="T54" fmla="*/ 69 w 106"/>
                  <a:gd name="T55" fmla="*/ 77 h 79"/>
                  <a:gd name="T56" fmla="*/ 67 w 106"/>
                  <a:gd name="T57" fmla="*/ 72 h 79"/>
                  <a:gd name="T58" fmla="*/ 62 w 106"/>
                  <a:gd name="T59" fmla="*/ 67 h 79"/>
                  <a:gd name="T60" fmla="*/ 60 w 106"/>
                  <a:gd name="T61" fmla="*/ 59 h 79"/>
                  <a:gd name="T62" fmla="*/ 60 w 106"/>
                  <a:gd name="T63" fmla="*/ 54 h 79"/>
                  <a:gd name="T64" fmla="*/ 57 w 106"/>
                  <a:gd name="T65" fmla="*/ 47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6"/>
                  <a:gd name="T100" fmla="*/ 0 h 79"/>
                  <a:gd name="T101" fmla="*/ 106 w 106"/>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6" h="79">
                    <a:moveTo>
                      <a:pt x="57" y="47"/>
                    </a:moveTo>
                    <a:lnTo>
                      <a:pt x="40" y="42"/>
                    </a:lnTo>
                    <a:lnTo>
                      <a:pt x="35" y="42"/>
                    </a:lnTo>
                    <a:lnTo>
                      <a:pt x="30" y="62"/>
                    </a:lnTo>
                    <a:lnTo>
                      <a:pt x="20" y="69"/>
                    </a:lnTo>
                    <a:lnTo>
                      <a:pt x="0" y="57"/>
                    </a:lnTo>
                    <a:lnTo>
                      <a:pt x="0" y="25"/>
                    </a:lnTo>
                    <a:lnTo>
                      <a:pt x="13" y="12"/>
                    </a:lnTo>
                    <a:lnTo>
                      <a:pt x="20" y="7"/>
                    </a:lnTo>
                    <a:lnTo>
                      <a:pt x="32" y="5"/>
                    </a:lnTo>
                    <a:lnTo>
                      <a:pt x="45" y="7"/>
                    </a:lnTo>
                    <a:lnTo>
                      <a:pt x="67" y="15"/>
                    </a:lnTo>
                    <a:lnTo>
                      <a:pt x="69" y="12"/>
                    </a:lnTo>
                    <a:lnTo>
                      <a:pt x="72" y="10"/>
                    </a:lnTo>
                    <a:lnTo>
                      <a:pt x="74" y="7"/>
                    </a:lnTo>
                    <a:lnTo>
                      <a:pt x="77" y="5"/>
                    </a:lnTo>
                    <a:lnTo>
                      <a:pt x="79" y="2"/>
                    </a:lnTo>
                    <a:lnTo>
                      <a:pt x="79" y="0"/>
                    </a:lnTo>
                    <a:lnTo>
                      <a:pt x="82" y="0"/>
                    </a:lnTo>
                    <a:lnTo>
                      <a:pt x="84" y="0"/>
                    </a:lnTo>
                    <a:lnTo>
                      <a:pt x="89" y="0"/>
                    </a:lnTo>
                    <a:lnTo>
                      <a:pt x="92" y="0"/>
                    </a:lnTo>
                    <a:lnTo>
                      <a:pt x="94" y="0"/>
                    </a:lnTo>
                    <a:lnTo>
                      <a:pt x="97" y="2"/>
                    </a:lnTo>
                    <a:lnTo>
                      <a:pt x="99" y="2"/>
                    </a:lnTo>
                    <a:lnTo>
                      <a:pt x="99" y="5"/>
                    </a:lnTo>
                    <a:lnTo>
                      <a:pt x="102" y="7"/>
                    </a:lnTo>
                    <a:lnTo>
                      <a:pt x="104" y="10"/>
                    </a:lnTo>
                    <a:lnTo>
                      <a:pt x="104" y="12"/>
                    </a:lnTo>
                    <a:lnTo>
                      <a:pt x="106" y="17"/>
                    </a:lnTo>
                    <a:lnTo>
                      <a:pt x="106" y="20"/>
                    </a:lnTo>
                    <a:lnTo>
                      <a:pt x="106" y="25"/>
                    </a:lnTo>
                    <a:lnTo>
                      <a:pt x="106" y="27"/>
                    </a:lnTo>
                    <a:lnTo>
                      <a:pt x="106" y="32"/>
                    </a:lnTo>
                    <a:lnTo>
                      <a:pt x="106" y="35"/>
                    </a:lnTo>
                    <a:lnTo>
                      <a:pt x="106" y="40"/>
                    </a:lnTo>
                    <a:lnTo>
                      <a:pt x="104" y="44"/>
                    </a:lnTo>
                    <a:lnTo>
                      <a:pt x="104" y="47"/>
                    </a:lnTo>
                    <a:lnTo>
                      <a:pt x="102" y="52"/>
                    </a:lnTo>
                    <a:lnTo>
                      <a:pt x="102" y="54"/>
                    </a:lnTo>
                    <a:lnTo>
                      <a:pt x="99" y="59"/>
                    </a:lnTo>
                    <a:lnTo>
                      <a:pt x="99" y="62"/>
                    </a:lnTo>
                    <a:lnTo>
                      <a:pt x="97" y="67"/>
                    </a:lnTo>
                    <a:lnTo>
                      <a:pt x="94" y="69"/>
                    </a:lnTo>
                    <a:lnTo>
                      <a:pt x="92" y="72"/>
                    </a:lnTo>
                    <a:lnTo>
                      <a:pt x="89" y="74"/>
                    </a:lnTo>
                    <a:lnTo>
                      <a:pt x="87" y="74"/>
                    </a:lnTo>
                    <a:lnTo>
                      <a:pt x="84" y="77"/>
                    </a:lnTo>
                    <a:lnTo>
                      <a:pt x="82" y="77"/>
                    </a:lnTo>
                    <a:lnTo>
                      <a:pt x="79" y="77"/>
                    </a:lnTo>
                    <a:lnTo>
                      <a:pt x="77" y="79"/>
                    </a:lnTo>
                    <a:lnTo>
                      <a:pt x="74" y="79"/>
                    </a:lnTo>
                    <a:lnTo>
                      <a:pt x="72" y="77"/>
                    </a:lnTo>
                    <a:lnTo>
                      <a:pt x="69" y="77"/>
                    </a:lnTo>
                    <a:lnTo>
                      <a:pt x="67" y="74"/>
                    </a:lnTo>
                    <a:lnTo>
                      <a:pt x="67" y="72"/>
                    </a:lnTo>
                    <a:lnTo>
                      <a:pt x="65" y="69"/>
                    </a:lnTo>
                    <a:lnTo>
                      <a:pt x="62" y="67"/>
                    </a:lnTo>
                    <a:lnTo>
                      <a:pt x="62" y="64"/>
                    </a:lnTo>
                    <a:lnTo>
                      <a:pt x="60" y="59"/>
                    </a:lnTo>
                    <a:lnTo>
                      <a:pt x="60" y="57"/>
                    </a:lnTo>
                    <a:lnTo>
                      <a:pt x="60" y="54"/>
                    </a:lnTo>
                    <a:lnTo>
                      <a:pt x="60" y="49"/>
                    </a:lnTo>
                    <a:lnTo>
                      <a:pt x="57" y="47"/>
                    </a:lnTo>
                  </a:path>
                </a:pathLst>
              </a:custGeom>
              <a:noFill/>
              <a:ln w="0">
                <a:solidFill>
                  <a:srgbClr val="000000"/>
                </a:solidFill>
                <a:prstDash val="solid"/>
                <a:round/>
                <a:headEnd/>
                <a:tailEnd/>
              </a:ln>
            </p:spPr>
            <p:txBody>
              <a:bodyPr/>
              <a:lstStyle/>
              <a:p>
                <a:endParaRPr lang="es-AR"/>
              </a:p>
            </p:txBody>
          </p:sp>
          <p:sp>
            <p:nvSpPr>
              <p:cNvPr id="3156" name="Freeform 75"/>
              <p:cNvSpPr>
                <a:spLocks/>
              </p:cNvSpPr>
              <p:nvPr/>
            </p:nvSpPr>
            <p:spPr bwMode="auto">
              <a:xfrm>
                <a:off x="2427" y="3123"/>
                <a:ext cx="106" cy="79"/>
              </a:xfrm>
              <a:custGeom>
                <a:avLst/>
                <a:gdLst>
                  <a:gd name="T0" fmla="*/ 57 w 106"/>
                  <a:gd name="T1" fmla="*/ 47 h 79"/>
                  <a:gd name="T2" fmla="*/ 40 w 106"/>
                  <a:gd name="T3" fmla="*/ 42 h 79"/>
                  <a:gd name="T4" fmla="*/ 35 w 106"/>
                  <a:gd name="T5" fmla="*/ 42 h 79"/>
                  <a:gd name="T6" fmla="*/ 30 w 106"/>
                  <a:gd name="T7" fmla="*/ 62 h 79"/>
                  <a:gd name="T8" fmla="*/ 20 w 106"/>
                  <a:gd name="T9" fmla="*/ 69 h 79"/>
                  <a:gd name="T10" fmla="*/ 0 w 106"/>
                  <a:gd name="T11" fmla="*/ 57 h 79"/>
                  <a:gd name="T12" fmla="*/ 0 w 106"/>
                  <a:gd name="T13" fmla="*/ 25 h 79"/>
                  <a:gd name="T14" fmla="*/ 13 w 106"/>
                  <a:gd name="T15" fmla="*/ 12 h 79"/>
                  <a:gd name="T16" fmla="*/ 20 w 106"/>
                  <a:gd name="T17" fmla="*/ 7 h 79"/>
                  <a:gd name="T18" fmla="*/ 32 w 106"/>
                  <a:gd name="T19" fmla="*/ 5 h 79"/>
                  <a:gd name="T20" fmla="*/ 45 w 106"/>
                  <a:gd name="T21" fmla="*/ 7 h 79"/>
                  <a:gd name="T22" fmla="*/ 67 w 106"/>
                  <a:gd name="T23" fmla="*/ 15 h 79"/>
                  <a:gd name="T24" fmla="*/ 69 w 106"/>
                  <a:gd name="T25" fmla="*/ 12 h 79"/>
                  <a:gd name="T26" fmla="*/ 72 w 106"/>
                  <a:gd name="T27" fmla="*/ 10 h 79"/>
                  <a:gd name="T28" fmla="*/ 74 w 106"/>
                  <a:gd name="T29" fmla="*/ 7 h 79"/>
                  <a:gd name="T30" fmla="*/ 77 w 106"/>
                  <a:gd name="T31" fmla="*/ 5 h 79"/>
                  <a:gd name="T32" fmla="*/ 79 w 106"/>
                  <a:gd name="T33" fmla="*/ 2 h 79"/>
                  <a:gd name="T34" fmla="*/ 79 w 106"/>
                  <a:gd name="T35" fmla="*/ 0 h 79"/>
                  <a:gd name="T36" fmla="*/ 82 w 106"/>
                  <a:gd name="T37" fmla="*/ 0 h 79"/>
                  <a:gd name="T38" fmla="*/ 84 w 106"/>
                  <a:gd name="T39" fmla="*/ 0 h 79"/>
                  <a:gd name="T40" fmla="*/ 89 w 106"/>
                  <a:gd name="T41" fmla="*/ 0 h 79"/>
                  <a:gd name="T42" fmla="*/ 89 w 106"/>
                  <a:gd name="T43" fmla="*/ 0 h 79"/>
                  <a:gd name="T44" fmla="*/ 92 w 106"/>
                  <a:gd name="T45" fmla="*/ 0 h 79"/>
                  <a:gd name="T46" fmla="*/ 94 w 106"/>
                  <a:gd name="T47" fmla="*/ 0 h 79"/>
                  <a:gd name="T48" fmla="*/ 97 w 106"/>
                  <a:gd name="T49" fmla="*/ 2 h 79"/>
                  <a:gd name="T50" fmla="*/ 99 w 106"/>
                  <a:gd name="T51" fmla="*/ 2 h 79"/>
                  <a:gd name="T52" fmla="*/ 99 w 106"/>
                  <a:gd name="T53" fmla="*/ 5 h 79"/>
                  <a:gd name="T54" fmla="*/ 102 w 106"/>
                  <a:gd name="T55" fmla="*/ 7 h 79"/>
                  <a:gd name="T56" fmla="*/ 104 w 106"/>
                  <a:gd name="T57" fmla="*/ 10 h 79"/>
                  <a:gd name="T58" fmla="*/ 104 w 106"/>
                  <a:gd name="T59" fmla="*/ 12 h 79"/>
                  <a:gd name="T60" fmla="*/ 106 w 106"/>
                  <a:gd name="T61" fmla="*/ 17 h 79"/>
                  <a:gd name="T62" fmla="*/ 106 w 106"/>
                  <a:gd name="T63" fmla="*/ 20 h 79"/>
                  <a:gd name="T64" fmla="*/ 106 w 106"/>
                  <a:gd name="T65" fmla="*/ 25 h 79"/>
                  <a:gd name="T66" fmla="*/ 106 w 106"/>
                  <a:gd name="T67" fmla="*/ 27 h 79"/>
                  <a:gd name="T68" fmla="*/ 106 w 106"/>
                  <a:gd name="T69" fmla="*/ 32 h 79"/>
                  <a:gd name="T70" fmla="*/ 106 w 106"/>
                  <a:gd name="T71" fmla="*/ 35 h 79"/>
                  <a:gd name="T72" fmla="*/ 106 w 106"/>
                  <a:gd name="T73" fmla="*/ 40 h 79"/>
                  <a:gd name="T74" fmla="*/ 104 w 106"/>
                  <a:gd name="T75" fmla="*/ 44 h 79"/>
                  <a:gd name="T76" fmla="*/ 104 w 106"/>
                  <a:gd name="T77" fmla="*/ 47 h 79"/>
                  <a:gd name="T78" fmla="*/ 102 w 106"/>
                  <a:gd name="T79" fmla="*/ 52 h 79"/>
                  <a:gd name="T80" fmla="*/ 102 w 106"/>
                  <a:gd name="T81" fmla="*/ 54 h 79"/>
                  <a:gd name="T82" fmla="*/ 99 w 106"/>
                  <a:gd name="T83" fmla="*/ 59 h 79"/>
                  <a:gd name="T84" fmla="*/ 99 w 106"/>
                  <a:gd name="T85" fmla="*/ 62 h 79"/>
                  <a:gd name="T86" fmla="*/ 97 w 106"/>
                  <a:gd name="T87" fmla="*/ 67 h 79"/>
                  <a:gd name="T88" fmla="*/ 94 w 106"/>
                  <a:gd name="T89" fmla="*/ 69 h 79"/>
                  <a:gd name="T90" fmla="*/ 92 w 106"/>
                  <a:gd name="T91" fmla="*/ 72 h 79"/>
                  <a:gd name="T92" fmla="*/ 89 w 106"/>
                  <a:gd name="T93" fmla="*/ 74 h 79"/>
                  <a:gd name="T94" fmla="*/ 87 w 106"/>
                  <a:gd name="T95" fmla="*/ 74 h 79"/>
                  <a:gd name="T96" fmla="*/ 84 w 106"/>
                  <a:gd name="T97" fmla="*/ 77 h 79"/>
                  <a:gd name="T98" fmla="*/ 82 w 106"/>
                  <a:gd name="T99" fmla="*/ 77 h 79"/>
                  <a:gd name="T100" fmla="*/ 79 w 106"/>
                  <a:gd name="T101" fmla="*/ 77 h 79"/>
                  <a:gd name="T102" fmla="*/ 77 w 106"/>
                  <a:gd name="T103" fmla="*/ 79 h 79"/>
                  <a:gd name="T104" fmla="*/ 74 w 106"/>
                  <a:gd name="T105" fmla="*/ 79 h 7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6"/>
                  <a:gd name="T160" fmla="*/ 0 h 79"/>
                  <a:gd name="T161" fmla="*/ 106 w 106"/>
                  <a:gd name="T162" fmla="*/ 79 h 7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6" h="79">
                    <a:moveTo>
                      <a:pt x="57" y="47"/>
                    </a:moveTo>
                    <a:lnTo>
                      <a:pt x="40" y="42"/>
                    </a:lnTo>
                    <a:lnTo>
                      <a:pt x="35" y="42"/>
                    </a:lnTo>
                    <a:lnTo>
                      <a:pt x="30" y="62"/>
                    </a:lnTo>
                    <a:lnTo>
                      <a:pt x="20" y="69"/>
                    </a:lnTo>
                    <a:lnTo>
                      <a:pt x="0" y="57"/>
                    </a:lnTo>
                    <a:lnTo>
                      <a:pt x="0" y="25"/>
                    </a:lnTo>
                    <a:lnTo>
                      <a:pt x="13" y="12"/>
                    </a:lnTo>
                    <a:lnTo>
                      <a:pt x="20" y="7"/>
                    </a:lnTo>
                    <a:lnTo>
                      <a:pt x="32" y="5"/>
                    </a:lnTo>
                    <a:lnTo>
                      <a:pt x="45" y="7"/>
                    </a:lnTo>
                    <a:lnTo>
                      <a:pt x="67" y="15"/>
                    </a:lnTo>
                    <a:lnTo>
                      <a:pt x="69" y="12"/>
                    </a:lnTo>
                    <a:lnTo>
                      <a:pt x="72" y="10"/>
                    </a:lnTo>
                    <a:lnTo>
                      <a:pt x="74" y="7"/>
                    </a:lnTo>
                    <a:lnTo>
                      <a:pt x="77" y="5"/>
                    </a:lnTo>
                    <a:lnTo>
                      <a:pt x="79" y="2"/>
                    </a:lnTo>
                    <a:lnTo>
                      <a:pt x="79" y="0"/>
                    </a:lnTo>
                    <a:lnTo>
                      <a:pt x="82" y="0"/>
                    </a:lnTo>
                    <a:lnTo>
                      <a:pt x="84" y="0"/>
                    </a:lnTo>
                    <a:lnTo>
                      <a:pt x="89" y="0"/>
                    </a:lnTo>
                    <a:lnTo>
                      <a:pt x="92" y="0"/>
                    </a:lnTo>
                    <a:lnTo>
                      <a:pt x="94" y="0"/>
                    </a:lnTo>
                    <a:lnTo>
                      <a:pt x="97" y="2"/>
                    </a:lnTo>
                    <a:lnTo>
                      <a:pt x="99" y="2"/>
                    </a:lnTo>
                    <a:lnTo>
                      <a:pt x="99" y="5"/>
                    </a:lnTo>
                    <a:lnTo>
                      <a:pt x="102" y="7"/>
                    </a:lnTo>
                    <a:lnTo>
                      <a:pt x="104" y="10"/>
                    </a:lnTo>
                    <a:lnTo>
                      <a:pt x="104" y="12"/>
                    </a:lnTo>
                    <a:lnTo>
                      <a:pt x="106" y="17"/>
                    </a:lnTo>
                    <a:lnTo>
                      <a:pt x="106" y="20"/>
                    </a:lnTo>
                    <a:lnTo>
                      <a:pt x="106" y="25"/>
                    </a:lnTo>
                    <a:lnTo>
                      <a:pt x="106" y="27"/>
                    </a:lnTo>
                    <a:lnTo>
                      <a:pt x="106" y="32"/>
                    </a:lnTo>
                    <a:lnTo>
                      <a:pt x="106" y="35"/>
                    </a:lnTo>
                    <a:lnTo>
                      <a:pt x="106" y="40"/>
                    </a:lnTo>
                    <a:lnTo>
                      <a:pt x="104" y="44"/>
                    </a:lnTo>
                    <a:lnTo>
                      <a:pt x="104" y="47"/>
                    </a:lnTo>
                    <a:lnTo>
                      <a:pt x="102" y="52"/>
                    </a:lnTo>
                    <a:lnTo>
                      <a:pt x="102" y="54"/>
                    </a:lnTo>
                    <a:lnTo>
                      <a:pt x="99" y="59"/>
                    </a:lnTo>
                    <a:lnTo>
                      <a:pt x="99" y="62"/>
                    </a:lnTo>
                    <a:lnTo>
                      <a:pt x="97" y="67"/>
                    </a:lnTo>
                    <a:lnTo>
                      <a:pt x="94" y="69"/>
                    </a:lnTo>
                    <a:lnTo>
                      <a:pt x="92" y="72"/>
                    </a:lnTo>
                    <a:lnTo>
                      <a:pt x="89" y="74"/>
                    </a:lnTo>
                    <a:lnTo>
                      <a:pt x="87" y="74"/>
                    </a:lnTo>
                    <a:lnTo>
                      <a:pt x="84" y="77"/>
                    </a:lnTo>
                    <a:lnTo>
                      <a:pt x="82" y="77"/>
                    </a:lnTo>
                    <a:lnTo>
                      <a:pt x="79" y="77"/>
                    </a:lnTo>
                    <a:lnTo>
                      <a:pt x="77" y="79"/>
                    </a:lnTo>
                    <a:lnTo>
                      <a:pt x="74" y="79"/>
                    </a:lnTo>
                  </a:path>
                </a:pathLst>
              </a:custGeom>
              <a:noFill/>
              <a:ln w="0">
                <a:solidFill>
                  <a:srgbClr val="000000"/>
                </a:solidFill>
                <a:prstDash val="solid"/>
                <a:round/>
                <a:headEnd/>
                <a:tailEnd/>
              </a:ln>
            </p:spPr>
            <p:txBody>
              <a:bodyPr/>
              <a:lstStyle/>
              <a:p>
                <a:endParaRPr lang="es-AR"/>
              </a:p>
            </p:txBody>
          </p:sp>
          <p:sp>
            <p:nvSpPr>
              <p:cNvPr id="3157" name="Line 76"/>
              <p:cNvSpPr>
                <a:spLocks noChangeShapeType="1"/>
              </p:cNvSpPr>
              <p:nvPr/>
            </p:nvSpPr>
            <p:spPr bwMode="auto">
              <a:xfrm flipV="1">
                <a:off x="2585" y="3049"/>
                <a:ext cx="57" cy="39"/>
              </a:xfrm>
              <a:prstGeom prst="line">
                <a:avLst/>
              </a:prstGeom>
              <a:noFill/>
              <a:ln w="0">
                <a:solidFill>
                  <a:schemeClr val="tx1"/>
                </a:solidFill>
                <a:round/>
                <a:headEnd/>
                <a:tailEnd/>
              </a:ln>
            </p:spPr>
            <p:txBody>
              <a:bodyPr/>
              <a:lstStyle/>
              <a:p>
                <a:endParaRPr lang="es-AR"/>
              </a:p>
            </p:txBody>
          </p:sp>
          <p:sp>
            <p:nvSpPr>
              <p:cNvPr id="3158" name="Line 77"/>
              <p:cNvSpPr>
                <a:spLocks noChangeShapeType="1"/>
              </p:cNvSpPr>
              <p:nvPr/>
            </p:nvSpPr>
            <p:spPr bwMode="auto">
              <a:xfrm flipV="1">
                <a:off x="2588" y="3145"/>
                <a:ext cx="59" cy="3"/>
              </a:xfrm>
              <a:prstGeom prst="line">
                <a:avLst/>
              </a:prstGeom>
              <a:noFill/>
              <a:ln w="0">
                <a:solidFill>
                  <a:schemeClr val="tx1"/>
                </a:solidFill>
                <a:round/>
                <a:headEnd/>
                <a:tailEnd/>
              </a:ln>
            </p:spPr>
            <p:txBody>
              <a:bodyPr/>
              <a:lstStyle/>
              <a:p>
                <a:endParaRPr lang="es-AR"/>
              </a:p>
            </p:txBody>
          </p:sp>
          <p:sp>
            <p:nvSpPr>
              <p:cNvPr id="3159" name="Line 78"/>
              <p:cNvSpPr>
                <a:spLocks noChangeShapeType="1"/>
              </p:cNvSpPr>
              <p:nvPr/>
            </p:nvSpPr>
            <p:spPr bwMode="auto">
              <a:xfrm>
                <a:off x="2571" y="3232"/>
                <a:ext cx="17" cy="42"/>
              </a:xfrm>
              <a:prstGeom prst="line">
                <a:avLst/>
              </a:prstGeom>
              <a:noFill/>
              <a:ln w="0">
                <a:solidFill>
                  <a:schemeClr val="tx1"/>
                </a:solidFill>
                <a:round/>
                <a:headEnd/>
                <a:tailEnd/>
              </a:ln>
            </p:spPr>
            <p:txBody>
              <a:bodyPr/>
              <a:lstStyle/>
              <a:p>
                <a:endParaRPr lang="es-AR"/>
              </a:p>
            </p:txBody>
          </p:sp>
          <p:sp>
            <p:nvSpPr>
              <p:cNvPr id="3160" name="Line 79"/>
              <p:cNvSpPr>
                <a:spLocks noChangeShapeType="1"/>
              </p:cNvSpPr>
              <p:nvPr/>
            </p:nvSpPr>
            <p:spPr bwMode="auto">
              <a:xfrm>
                <a:off x="2558" y="3279"/>
                <a:ext cx="8" cy="32"/>
              </a:xfrm>
              <a:prstGeom prst="line">
                <a:avLst/>
              </a:prstGeom>
              <a:noFill/>
              <a:ln w="0">
                <a:solidFill>
                  <a:schemeClr val="tx1"/>
                </a:solidFill>
                <a:round/>
                <a:headEnd/>
                <a:tailEnd/>
              </a:ln>
            </p:spPr>
            <p:txBody>
              <a:bodyPr/>
              <a:lstStyle/>
              <a:p>
                <a:endParaRPr lang="es-AR"/>
              </a:p>
            </p:txBody>
          </p:sp>
          <p:sp>
            <p:nvSpPr>
              <p:cNvPr id="3161" name="Freeform 80"/>
              <p:cNvSpPr>
                <a:spLocks/>
              </p:cNvSpPr>
              <p:nvPr/>
            </p:nvSpPr>
            <p:spPr bwMode="auto">
              <a:xfrm>
                <a:off x="2499" y="3054"/>
                <a:ext cx="49" cy="17"/>
              </a:xfrm>
              <a:custGeom>
                <a:avLst/>
                <a:gdLst>
                  <a:gd name="T0" fmla="*/ 49 w 49"/>
                  <a:gd name="T1" fmla="*/ 17 h 17"/>
                  <a:gd name="T2" fmla="*/ 47 w 49"/>
                  <a:gd name="T3" fmla="*/ 15 h 17"/>
                  <a:gd name="T4" fmla="*/ 44 w 49"/>
                  <a:gd name="T5" fmla="*/ 10 h 17"/>
                  <a:gd name="T6" fmla="*/ 42 w 49"/>
                  <a:gd name="T7" fmla="*/ 7 h 17"/>
                  <a:gd name="T8" fmla="*/ 37 w 49"/>
                  <a:gd name="T9" fmla="*/ 5 h 17"/>
                  <a:gd name="T10" fmla="*/ 34 w 49"/>
                  <a:gd name="T11" fmla="*/ 2 h 17"/>
                  <a:gd name="T12" fmla="*/ 30 w 49"/>
                  <a:gd name="T13" fmla="*/ 0 h 17"/>
                  <a:gd name="T14" fmla="*/ 25 w 49"/>
                  <a:gd name="T15" fmla="*/ 0 h 17"/>
                  <a:gd name="T16" fmla="*/ 20 w 49"/>
                  <a:gd name="T17" fmla="*/ 0 h 17"/>
                  <a:gd name="T18" fmla="*/ 15 w 49"/>
                  <a:gd name="T19" fmla="*/ 0 h 17"/>
                  <a:gd name="T20" fmla="*/ 12 w 49"/>
                  <a:gd name="T21" fmla="*/ 2 h 17"/>
                  <a:gd name="T22" fmla="*/ 7 w 49"/>
                  <a:gd name="T23" fmla="*/ 5 h 17"/>
                  <a:gd name="T24" fmla="*/ 2 w 49"/>
                  <a:gd name="T25" fmla="*/ 7 h 17"/>
                  <a:gd name="T26" fmla="*/ 0 w 49"/>
                  <a:gd name="T27" fmla="*/ 10 h 17"/>
                  <a:gd name="T28" fmla="*/ 0 w 49"/>
                  <a:gd name="T29" fmla="*/ 12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
                  <a:gd name="T46" fmla="*/ 0 h 17"/>
                  <a:gd name="T47" fmla="*/ 49 w 49"/>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 h="17">
                    <a:moveTo>
                      <a:pt x="49" y="17"/>
                    </a:moveTo>
                    <a:lnTo>
                      <a:pt x="47" y="15"/>
                    </a:lnTo>
                    <a:lnTo>
                      <a:pt x="44" y="10"/>
                    </a:lnTo>
                    <a:lnTo>
                      <a:pt x="42" y="7"/>
                    </a:lnTo>
                    <a:lnTo>
                      <a:pt x="37" y="5"/>
                    </a:lnTo>
                    <a:lnTo>
                      <a:pt x="34" y="2"/>
                    </a:lnTo>
                    <a:lnTo>
                      <a:pt x="30" y="0"/>
                    </a:lnTo>
                    <a:lnTo>
                      <a:pt x="25" y="0"/>
                    </a:lnTo>
                    <a:lnTo>
                      <a:pt x="20" y="0"/>
                    </a:lnTo>
                    <a:lnTo>
                      <a:pt x="15" y="0"/>
                    </a:lnTo>
                    <a:lnTo>
                      <a:pt x="12" y="2"/>
                    </a:lnTo>
                    <a:lnTo>
                      <a:pt x="7" y="5"/>
                    </a:lnTo>
                    <a:lnTo>
                      <a:pt x="2" y="7"/>
                    </a:lnTo>
                    <a:lnTo>
                      <a:pt x="0" y="10"/>
                    </a:lnTo>
                    <a:lnTo>
                      <a:pt x="0" y="12"/>
                    </a:lnTo>
                  </a:path>
                </a:pathLst>
              </a:custGeom>
              <a:noFill/>
              <a:ln w="0">
                <a:solidFill>
                  <a:schemeClr val="tx1"/>
                </a:solidFill>
                <a:prstDash val="solid"/>
                <a:round/>
                <a:headEnd/>
                <a:tailEnd/>
              </a:ln>
            </p:spPr>
            <p:txBody>
              <a:bodyPr/>
              <a:lstStyle/>
              <a:p>
                <a:endParaRPr lang="es-AR"/>
              </a:p>
            </p:txBody>
          </p:sp>
          <p:sp>
            <p:nvSpPr>
              <p:cNvPr id="3162" name="Freeform 81"/>
              <p:cNvSpPr>
                <a:spLocks/>
              </p:cNvSpPr>
              <p:nvPr/>
            </p:nvSpPr>
            <p:spPr bwMode="auto">
              <a:xfrm>
                <a:off x="2509" y="3022"/>
                <a:ext cx="59" cy="15"/>
              </a:xfrm>
              <a:custGeom>
                <a:avLst/>
                <a:gdLst>
                  <a:gd name="T0" fmla="*/ 59 w 59"/>
                  <a:gd name="T1" fmla="*/ 0 h 15"/>
                  <a:gd name="T2" fmla="*/ 52 w 59"/>
                  <a:gd name="T3" fmla="*/ 0 h 15"/>
                  <a:gd name="T4" fmla="*/ 44 w 59"/>
                  <a:gd name="T5" fmla="*/ 0 h 15"/>
                  <a:gd name="T6" fmla="*/ 34 w 59"/>
                  <a:gd name="T7" fmla="*/ 0 h 15"/>
                  <a:gd name="T8" fmla="*/ 27 w 59"/>
                  <a:gd name="T9" fmla="*/ 2 h 15"/>
                  <a:gd name="T10" fmla="*/ 20 w 59"/>
                  <a:gd name="T11" fmla="*/ 5 h 15"/>
                  <a:gd name="T12" fmla="*/ 12 w 59"/>
                  <a:gd name="T13" fmla="*/ 7 h 15"/>
                  <a:gd name="T14" fmla="*/ 5 w 59"/>
                  <a:gd name="T15" fmla="*/ 12 h 15"/>
                  <a:gd name="T16" fmla="*/ 0 w 59"/>
                  <a:gd name="T17" fmla="*/ 1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15"/>
                  <a:gd name="T29" fmla="*/ 59 w 59"/>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15">
                    <a:moveTo>
                      <a:pt x="59" y="0"/>
                    </a:moveTo>
                    <a:lnTo>
                      <a:pt x="52" y="0"/>
                    </a:lnTo>
                    <a:lnTo>
                      <a:pt x="44" y="0"/>
                    </a:lnTo>
                    <a:lnTo>
                      <a:pt x="34" y="0"/>
                    </a:lnTo>
                    <a:lnTo>
                      <a:pt x="27" y="2"/>
                    </a:lnTo>
                    <a:lnTo>
                      <a:pt x="20" y="5"/>
                    </a:lnTo>
                    <a:lnTo>
                      <a:pt x="12" y="7"/>
                    </a:lnTo>
                    <a:lnTo>
                      <a:pt x="5" y="12"/>
                    </a:lnTo>
                    <a:lnTo>
                      <a:pt x="0" y="15"/>
                    </a:lnTo>
                  </a:path>
                </a:pathLst>
              </a:custGeom>
              <a:noFill/>
              <a:ln w="0">
                <a:solidFill>
                  <a:schemeClr val="tx1"/>
                </a:solidFill>
                <a:prstDash val="solid"/>
                <a:round/>
                <a:headEnd/>
                <a:tailEnd/>
              </a:ln>
            </p:spPr>
            <p:txBody>
              <a:bodyPr/>
              <a:lstStyle/>
              <a:p>
                <a:endParaRPr lang="es-AR"/>
              </a:p>
            </p:txBody>
          </p:sp>
          <p:sp>
            <p:nvSpPr>
              <p:cNvPr id="3163" name="Freeform 82"/>
              <p:cNvSpPr>
                <a:spLocks/>
              </p:cNvSpPr>
              <p:nvPr/>
            </p:nvSpPr>
            <p:spPr bwMode="auto">
              <a:xfrm>
                <a:off x="2368" y="3076"/>
                <a:ext cx="126" cy="151"/>
              </a:xfrm>
              <a:custGeom>
                <a:avLst/>
                <a:gdLst>
                  <a:gd name="T0" fmla="*/ 64 w 126"/>
                  <a:gd name="T1" fmla="*/ 54 h 151"/>
                  <a:gd name="T2" fmla="*/ 79 w 126"/>
                  <a:gd name="T3" fmla="*/ 57 h 151"/>
                  <a:gd name="T4" fmla="*/ 96 w 126"/>
                  <a:gd name="T5" fmla="*/ 54 h 151"/>
                  <a:gd name="T6" fmla="*/ 109 w 126"/>
                  <a:gd name="T7" fmla="*/ 52 h 151"/>
                  <a:gd name="T8" fmla="*/ 119 w 126"/>
                  <a:gd name="T9" fmla="*/ 45 h 151"/>
                  <a:gd name="T10" fmla="*/ 124 w 126"/>
                  <a:gd name="T11" fmla="*/ 37 h 151"/>
                  <a:gd name="T12" fmla="*/ 126 w 126"/>
                  <a:gd name="T13" fmla="*/ 22 h 151"/>
                  <a:gd name="T14" fmla="*/ 124 w 126"/>
                  <a:gd name="T15" fmla="*/ 12 h 151"/>
                  <a:gd name="T16" fmla="*/ 114 w 126"/>
                  <a:gd name="T17" fmla="*/ 8 h 151"/>
                  <a:gd name="T18" fmla="*/ 106 w 126"/>
                  <a:gd name="T19" fmla="*/ 10 h 151"/>
                  <a:gd name="T20" fmla="*/ 96 w 126"/>
                  <a:gd name="T21" fmla="*/ 15 h 151"/>
                  <a:gd name="T22" fmla="*/ 89 w 126"/>
                  <a:gd name="T23" fmla="*/ 17 h 151"/>
                  <a:gd name="T24" fmla="*/ 79 w 126"/>
                  <a:gd name="T25" fmla="*/ 12 h 151"/>
                  <a:gd name="T26" fmla="*/ 69 w 126"/>
                  <a:gd name="T27" fmla="*/ 5 h 151"/>
                  <a:gd name="T28" fmla="*/ 57 w 126"/>
                  <a:gd name="T29" fmla="*/ 0 h 151"/>
                  <a:gd name="T30" fmla="*/ 42 w 126"/>
                  <a:gd name="T31" fmla="*/ 3 h 151"/>
                  <a:gd name="T32" fmla="*/ 30 w 126"/>
                  <a:gd name="T33" fmla="*/ 10 h 151"/>
                  <a:gd name="T34" fmla="*/ 22 w 126"/>
                  <a:gd name="T35" fmla="*/ 20 h 151"/>
                  <a:gd name="T36" fmla="*/ 10 w 126"/>
                  <a:gd name="T37" fmla="*/ 27 h 151"/>
                  <a:gd name="T38" fmla="*/ 3 w 126"/>
                  <a:gd name="T39" fmla="*/ 32 h 151"/>
                  <a:gd name="T40" fmla="*/ 0 w 126"/>
                  <a:gd name="T41" fmla="*/ 45 h 151"/>
                  <a:gd name="T42" fmla="*/ 3 w 126"/>
                  <a:gd name="T43" fmla="*/ 57 h 151"/>
                  <a:gd name="T44" fmla="*/ 8 w 126"/>
                  <a:gd name="T45" fmla="*/ 72 h 151"/>
                  <a:gd name="T46" fmla="*/ 10 w 126"/>
                  <a:gd name="T47" fmla="*/ 79 h 151"/>
                  <a:gd name="T48" fmla="*/ 12 w 126"/>
                  <a:gd name="T49" fmla="*/ 89 h 151"/>
                  <a:gd name="T50" fmla="*/ 10 w 126"/>
                  <a:gd name="T51" fmla="*/ 101 h 151"/>
                  <a:gd name="T52" fmla="*/ 5 w 126"/>
                  <a:gd name="T53" fmla="*/ 111 h 151"/>
                  <a:gd name="T54" fmla="*/ 0 w 126"/>
                  <a:gd name="T55" fmla="*/ 116 h 151"/>
                  <a:gd name="T56" fmla="*/ 0 w 126"/>
                  <a:gd name="T57" fmla="*/ 131 h 151"/>
                  <a:gd name="T58" fmla="*/ 5 w 126"/>
                  <a:gd name="T59" fmla="*/ 141 h 151"/>
                  <a:gd name="T60" fmla="*/ 10 w 126"/>
                  <a:gd name="T61" fmla="*/ 146 h 151"/>
                  <a:gd name="T62" fmla="*/ 17 w 126"/>
                  <a:gd name="T63" fmla="*/ 151 h 151"/>
                  <a:gd name="T64" fmla="*/ 27 w 126"/>
                  <a:gd name="T65" fmla="*/ 151 h 151"/>
                  <a:gd name="T66" fmla="*/ 37 w 126"/>
                  <a:gd name="T67" fmla="*/ 151 h 151"/>
                  <a:gd name="T68" fmla="*/ 45 w 126"/>
                  <a:gd name="T69" fmla="*/ 146 h 151"/>
                  <a:gd name="T70" fmla="*/ 52 w 126"/>
                  <a:gd name="T71" fmla="*/ 141 h 151"/>
                  <a:gd name="T72" fmla="*/ 59 w 126"/>
                  <a:gd name="T73" fmla="*/ 138 h 151"/>
                  <a:gd name="T74" fmla="*/ 67 w 126"/>
                  <a:gd name="T75" fmla="*/ 141 h 151"/>
                  <a:gd name="T76" fmla="*/ 74 w 126"/>
                  <a:gd name="T77" fmla="*/ 143 h 151"/>
                  <a:gd name="T78" fmla="*/ 87 w 126"/>
                  <a:gd name="T79" fmla="*/ 143 h 151"/>
                  <a:gd name="T80" fmla="*/ 101 w 126"/>
                  <a:gd name="T81" fmla="*/ 138 h 151"/>
                  <a:gd name="T82" fmla="*/ 111 w 126"/>
                  <a:gd name="T83" fmla="*/ 126 h 151"/>
                  <a:gd name="T84" fmla="*/ 114 w 126"/>
                  <a:gd name="T85" fmla="*/ 109 h 151"/>
                  <a:gd name="T86" fmla="*/ 111 w 126"/>
                  <a:gd name="T87" fmla="*/ 96 h 151"/>
                  <a:gd name="T88" fmla="*/ 101 w 126"/>
                  <a:gd name="T89" fmla="*/ 94 h 151"/>
                  <a:gd name="T90" fmla="*/ 89 w 126"/>
                  <a:gd name="T91" fmla="*/ 96 h 151"/>
                  <a:gd name="T92" fmla="*/ 82 w 126"/>
                  <a:gd name="T93" fmla="*/ 104 h 151"/>
                  <a:gd name="T94" fmla="*/ 74 w 126"/>
                  <a:gd name="T95" fmla="*/ 104 h 151"/>
                  <a:gd name="T96" fmla="*/ 67 w 126"/>
                  <a:gd name="T97" fmla="*/ 94 h 151"/>
                  <a:gd name="T98" fmla="*/ 67 w 126"/>
                  <a:gd name="T99" fmla="*/ 74 h 151"/>
                  <a:gd name="T100" fmla="*/ 67 w 126"/>
                  <a:gd name="T101" fmla="*/ 64 h 151"/>
                  <a:gd name="T102" fmla="*/ 59 w 126"/>
                  <a:gd name="T103" fmla="*/ 57 h 151"/>
                  <a:gd name="T104" fmla="*/ 57 w 126"/>
                  <a:gd name="T105" fmla="*/ 52 h 15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6"/>
                  <a:gd name="T160" fmla="*/ 0 h 151"/>
                  <a:gd name="T161" fmla="*/ 126 w 126"/>
                  <a:gd name="T162" fmla="*/ 151 h 15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6" h="151">
                    <a:moveTo>
                      <a:pt x="57" y="52"/>
                    </a:moveTo>
                    <a:lnTo>
                      <a:pt x="64" y="54"/>
                    </a:lnTo>
                    <a:lnTo>
                      <a:pt x="69" y="57"/>
                    </a:lnTo>
                    <a:lnTo>
                      <a:pt x="79" y="57"/>
                    </a:lnTo>
                    <a:lnTo>
                      <a:pt x="87" y="57"/>
                    </a:lnTo>
                    <a:lnTo>
                      <a:pt x="96" y="54"/>
                    </a:lnTo>
                    <a:lnTo>
                      <a:pt x="104" y="52"/>
                    </a:lnTo>
                    <a:lnTo>
                      <a:pt x="109" y="52"/>
                    </a:lnTo>
                    <a:lnTo>
                      <a:pt x="111" y="47"/>
                    </a:lnTo>
                    <a:lnTo>
                      <a:pt x="119" y="45"/>
                    </a:lnTo>
                    <a:lnTo>
                      <a:pt x="119" y="42"/>
                    </a:lnTo>
                    <a:lnTo>
                      <a:pt x="124" y="37"/>
                    </a:lnTo>
                    <a:lnTo>
                      <a:pt x="124" y="30"/>
                    </a:lnTo>
                    <a:lnTo>
                      <a:pt x="126" y="22"/>
                    </a:lnTo>
                    <a:lnTo>
                      <a:pt x="126" y="17"/>
                    </a:lnTo>
                    <a:lnTo>
                      <a:pt x="124" y="12"/>
                    </a:lnTo>
                    <a:lnTo>
                      <a:pt x="119" y="10"/>
                    </a:lnTo>
                    <a:lnTo>
                      <a:pt x="114" y="8"/>
                    </a:lnTo>
                    <a:lnTo>
                      <a:pt x="111" y="8"/>
                    </a:lnTo>
                    <a:lnTo>
                      <a:pt x="106" y="10"/>
                    </a:lnTo>
                    <a:lnTo>
                      <a:pt x="99" y="12"/>
                    </a:lnTo>
                    <a:lnTo>
                      <a:pt x="96" y="15"/>
                    </a:lnTo>
                    <a:lnTo>
                      <a:pt x="94" y="17"/>
                    </a:lnTo>
                    <a:lnTo>
                      <a:pt x="89" y="17"/>
                    </a:lnTo>
                    <a:lnTo>
                      <a:pt x="82" y="15"/>
                    </a:lnTo>
                    <a:lnTo>
                      <a:pt x="79" y="12"/>
                    </a:lnTo>
                    <a:lnTo>
                      <a:pt x="74" y="10"/>
                    </a:lnTo>
                    <a:lnTo>
                      <a:pt x="69" y="5"/>
                    </a:lnTo>
                    <a:lnTo>
                      <a:pt x="59" y="3"/>
                    </a:lnTo>
                    <a:lnTo>
                      <a:pt x="57" y="0"/>
                    </a:lnTo>
                    <a:lnTo>
                      <a:pt x="47" y="0"/>
                    </a:lnTo>
                    <a:lnTo>
                      <a:pt x="42" y="3"/>
                    </a:lnTo>
                    <a:lnTo>
                      <a:pt x="35" y="5"/>
                    </a:lnTo>
                    <a:lnTo>
                      <a:pt x="30" y="10"/>
                    </a:lnTo>
                    <a:lnTo>
                      <a:pt x="27" y="15"/>
                    </a:lnTo>
                    <a:lnTo>
                      <a:pt x="22" y="20"/>
                    </a:lnTo>
                    <a:lnTo>
                      <a:pt x="17" y="22"/>
                    </a:lnTo>
                    <a:lnTo>
                      <a:pt x="10" y="27"/>
                    </a:lnTo>
                    <a:lnTo>
                      <a:pt x="8" y="30"/>
                    </a:lnTo>
                    <a:lnTo>
                      <a:pt x="3" y="32"/>
                    </a:lnTo>
                    <a:lnTo>
                      <a:pt x="0" y="37"/>
                    </a:lnTo>
                    <a:lnTo>
                      <a:pt x="0" y="45"/>
                    </a:lnTo>
                    <a:lnTo>
                      <a:pt x="0" y="49"/>
                    </a:lnTo>
                    <a:lnTo>
                      <a:pt x="3" y="57"/>
                    </a:lnTo>
                    <a:lnTo>
                      <a:pt x="8" y="67"/>
                    </a:lnTo>
                    <a:lnTo>
                      <a:pt x="8" y="72"/>
                    </a:lnTo>
                    <a:lnTo>
                      <a:pt x="10" y="77"/>
                    </a:lnTo>
                    <a:lnTo>
                      <a:pt x="10" y="79"/>
                    </a:lnTo>
                    <a:lnTo>
                      <a:pt x="12" y="84"/>
                    </a:lnTo>
                    <a:lnTo>
                      <a:pt x="12" y="89"/>
                    </a:lnTo>
                    <a:lnTo>
                      <a:pt x="12" y="94"/>
                    </a:lnTo>
                    <a:lnTo>
                      <a:pt x="10" y="101"/>
                    </a:lnTo>
                    <a:lnTo>
                      <a:pt x="8" y="109"/>
                    </a:lnTo>
                    <a:lnTo>
                      <a:pt x="5" y="111"/>
                    </a:lnTo>
                    <a:lnTo>
                      <a:pt x="3" y="114"/>
                    </a:lnTo>
                    <a:lnTo>
                      <a:pt x="0" y="116"/>
                    </a:lnTo>
                    <a:lnTo>
                      <a:pt x="0" y="124"/>
                    </a:lnTo>
                    <a:lnTo>
                      <a:pt x="0" y="131"/>
                    </a:lnTo>
                    <a:lnTo>
                      <a:pt x="3" y="136"/>
                    </a:lnTo>
                    <a:lnTo>
                      <a:pt x="5" y="141"/>
                    </a:lnTo>
                    <a:lnTo>
                      <a:pt x="8" y="143"/>
                    </a:lnTo>
                    <a:lnTo>
                      <a:pt x="10" y="146"/>
                    </a:lnTo>
                    <a:lnTo>
                      <a:pt x="12" y="148"/>
                    </a:lnTo>
                    <a:lnTo>
                      <a:pt x="17" y="151"/>
                    </a:lnTo>
                    <a:lnTo>
                      <a:pt x="22" y="151"/>
                    </a:lnTo>
                    <a:lnTo>
                      <a:pt x="27" y="151"/>
                    </a:lnTo>
                    <a:lnTo>
                      <a:pt x="35" y="151"/>
                    </a:lnTo>
                    <a:lnTo>
                      <a:pt x="37" y="151"/>
                    </a:lnTo>
                    <a:lnTo>
                      <a:pt x="40" y="148"/>
                    </a:lnTo>
                    <a:lnTo>
                      <a:pt x="45" y="146"/>
                    </a:lnTo>
                    <a:lnTo>
                      <a:pt x="47" y="143"/>
                    </a:lnTo>
                    <a:lnTo>
                      <a:pt x="52" y="141"/>
                    </a:lnTo>
                    <a:lnTo>
                      <a:pt x="59" y="138"/>
                    </a:lnTo>
                    <a:lnTo>
                      <a:pt x="64" y="141"/>
                    </a:lnTo>
                    <a:lnTo>
                      <a:pt x="67" y="141"/>
                    </a:lnTo>
                    <a:lnTo>
                      <a:pt x="69" y="141"/>
                    </a:lnTo>
                    <a:lnTo>
                      <a:pt x="74" y="143"/>
                    </a:lnTo>
                    <a:lnTo>
                      <a:pt x="82" y="146"/>
                    </a:lnTo>
                    <a:lnTo>
                      <a:pt x="87" y="143"/>
                    </a:lnTo>
                    <a:lnTo>
                      <a:pt x="94" y="141"/>
                    </a:lnTo>
                    <a:lnTo>
                      <a:pt x="101" y="138"/>
                    </a:lnTo>
                    <a:lnTo>
                      <a:pt x="106" y="131"/>
                    </a:lnTo>
                    <a:lnTo>
                      <a:pt x="111" y="126"/>
                    </a:lnTo>
                    <a:lnTo>
                      <a:pt x="114" y="116"/>
                    </a:lnTo>
                    <a:lnTo>
                      <a:pt x="114" y="109"/>
                    </a:lnTo>
                    <a:lnTo>
                      <a:pt x="114" y="101"/>
                    </a:lnTo>
                    <a:lnTo>
                      <a:pt x="111" y="96"/>
                    </a:lnTo>
                    <a:lnTo>
                      <a:pt x="106" y="94"/>
                    </a:lnTo>
                    <a:lnTo>
                      <a:pt x="101" y="94"/>
                    </a:lnTo>
                    <a:lnTo>
                      <a:pt x="94" y="94"/>
                    </a:lnTo>
                    <a:lnTo>
                      <a:pt x="89" y="96"/>
                    </a:lnTo>
                    <a:lnTo>
                      <a:pt x="84" y="101"/>
                    </a:lnTo>
                    <a:lnTo>
                      <a:pt x="82" y="104"/>
                    </a:lnTo>
                    <a:lnTo>
                      <a:pt x="77" y="106"/>
                    </a:lnTo>
                    <a:lnTo>
                      <a:pt x="74" y="104"/>
                    </a:lnTo>
                    <a:lnTo>
                      <a:pt x="69" y="101"/>
                    </a:lnTo>
                    <a:lnTo>
                      <a:pt x="67" y="94"/>
                    </a:lnTo>
                    <a:lnTo>
                      <a:pt x="67" y="82"/>
                    </a:lnTo>
                    <a:lnTo>
                      <a:pt x="67" y="74"/>
                    </a:lnTo>
                    <a:lnTo>
                      <a:pt x="67" y="69"/>
                    </a:lnTo>
                    <a:lnTo>
                      <a:pt x="67" y="64"/>
                    </a:lnTo>
                    <a:lnTo>
                      <a:pt x="64" y="62"/>
                    </a:lnTo>
                    <a:lnTo>
                      <a:pt x="59" y="57"/>
                    </a:lnTo>
                    <a:lnTo>
                      <a:pt x="59" y="54"/>
                    </a:lnTo>
                    <a:lnTo>
                      <a:pt x="57" y="52"/>
                    </a:lnTo>
                    <a:close/>
                  </a:path>
                </a:pathLst>
              </a:custGeom>
              <a:solidFill>
                <a:srgbClr val="FF9975"/>
              </a:solidFill>
              <a:ln w="9525">
                <a:noFill/>
                <a:round/>
                <a:headEnd/>
                <a:tailEnd/>
              </a:ln>
            </p:spPr>
            <p:txBody>
              <a:bodyPr/>
              <a:lstStyle/>
              <a:p>
                <a:endParaRPr lang="es-AR"/>
              </a:p>
            </p:txBody>
          </p:sp>
          <p:sp>
            <p:nvSpPr>
              <p:cNvPr id="3164" name="Freeform 83"/>
              <p:cNvSpPr>
                <a:spLocks/>
              </p:cNvSpPr>
              <p:nvPr/>
            </p:nvSpPr>
            <p:spPr bwMode="auto">
              <a:xfrm>
                <a:off x="2368" y="3076"/>
                <a:ext cx="126" cy="151"/>
              </a:xfrm>
              <a:custGeom>
                <a:avLst/>
                <a:gdLst>
                  <a:gd name="T0" fmla="*/ 64 w 126"/>
                  <a:gd name="T1" fmla="*/ 54 h 151"/>
                  <a:gd name="T2" fmla="*/ 79 w 126"/>
                  <a:gd name="T3" fmla="*/ 57 h 151"/>
                  <a:gd name="T4" fmla="*/ 96 w 126"/>
                  <a:gd name="T5" fmla="*/ 54 h 151"/>
                  <a:gd name="T6" fmla="*/ 109 w 126"/>
                  <a:gd name="T7" fmla="*/ 52 h 151"/>
                  <a:gd name="T8" fmla="*/ 119 w 126"/>
                  <a:gd name="T9" fmla="*/ 45 h 151"/>
                  <a:gd name="T10" fmla="*/ 124 w 126"/>
                  <a:gd name="T11" fmla="*/ 37 h 151"/>
                  <a:gd name="T12" fmla="*/ 126 w 126"/>
                  <a:gd name="T13" fmla="*/ 22 h 151"/>
                  <a:gd name="T14" fmla="*/ 124 w 126"/>
                  <a:gd name="T15" fmla="*/ 12 h 151"/>
                  <a:gd name="T16" fmla="*/ 114 w 126"/>
                  <a:gd name="T17" fmla="*/ 8 h 151"/>
                  <a:gd name="T18" fmla="*/ 106 w 126"/>
                  <a:gd name="T19" fmla="*/ 10 h 151"/>
                  <a:gd name="T20" fmla="*/ 96 w 126"/>
                  <a:gd name="T21" fmla="*/ 15 h 151"/>
                  <a:gd name="T22" fmla="*/ 89 w 126"/>
                  <a:gd name="T23" fmla="*/ 17 h 151"/>
                  <a:gd name="T24" fmla="*/ 79 w 126"/>
                  <a:gd name="T25" fmla="*/ 12 h 151"/>
                  <a:gd name="T26" fmla="*/ 69 w 126"/>
                  <a:gd name="T27" fmla="*/ 5 h 151"/>
                  <a:gd name="T28" fmla="*/ 57 w 126"/>
                  <a:gd name="T29" fmla="*/ 0 h 151"/>
                  <a:gd name="T30" fmla="*/ 42 w 126"/>
                  <a:gd name="T31" fmla="*/ 3 h 151"/>
                  <a:gd name="T32" fmla="*/ 30 w 126"/>
                  <a:gd name="T33" fmla="*/ 10 h 151"/>
                  <a:gd name="T34" fmla="*/ 22 w 126"/>
                  <a:gd name="T35" fmla="*/ 20 h 151"/>
                  <a:gd name="T36" fmla="*/ 10 w 126"/>
                  <a:gd name="T37" fmla="*/ 27 h 151"/>
                  <a:gd name="T38" fmla="*/ 3 w 126"/>
                  <a:gd name="T39" fmla="*/ 32 h 151"/>
                  <a:gd name="T40" fmla="*/ 0 w 126"/>
                  <a:gd name="T41" fmla="*/ 45 h 151"/>
                  <a:gd name="T42" fmla="*/ 3 w 126"/>
                  <a:gd name="T43" fmla="*/ 57 h 151"/>
                  <a:gd name="T44" fmla="*/ 8 w 126"/>
                  <a:gd name="T45" fmla="*/ 72 h 151"/>
                  <a:gd name="T46" fmla="*/ 10 w 126"/>
                  <a:gd name="T47" fmla="*/ 79 h 151"/>
                  <a:gd name="T48" fmla="*/ 12 w 126"/>
                  <a:gd name="T49" fmla="*/ 89 h 151"/>
                  <a:gd name="T50" fmla="*/ 10 w 126"/>
                  <a:gd name="T51" fmla="*/ 101 h 151"/>
                  <a:gd name="T52" fmla="*/ 5 w 126"/>
                  <a:gd name="T53" fmla="*/ 111 h 151"/>
                  <a:gd name="T54" fmla="*/ 0 w 126"/>
                  <a:gd name="T55" fmla="*/ 116 h 151"/>
                  <a:gd name="T56" fmla="*/ 0 w 126"/>
                  <a:gd name="T57" fmla="*/ 131 h 151"/>
                  <a:gd name="T58" fmla="*/ 5 w 126"/>
                  <a:gd name="T59" fmla="*/ 141 h 151"/>
                  <a:gd name="T60" fmla="*/ 10 w 126"/>
                  <a:gd name="T61" fmla="*/ 146 h 151"/>
                  <a:gd name="T62" fmla="*/ 17 w 126"/>
                  <a:gd name="T63" fmla="*/ 151 h 151"/>
                  <a:gd name="T64" fmla="*/ 27 w 126"/>
                  <a:gd name="T65" fmla="*/ 151 h 151"/>
                  <a:gd name="T66" fmla="*/ 37 w 126"/>
                  <a:gd name="T67" fmla="*/ 151 h 151"/>
                  <a:gd name="T68" fmla="*/ 45 w 126"/>
                  <a:gd name="T69" fmla="*/ 146 h 151"/>
                  <a:gd name="T70" fmla="*/ 52 w 126"/>
                  <a:gd name="T71" fmla="*/ 141 h 151"/>
                  <a:gd name="T72" fmla="*/ 59 w 126"/>
                  <a:gd name="T73" fmla="*/ 138 h 151"/>
                  <a:gd name="T74" fmla="*/ 67 w 126"/>
                  <a:gd name="T75" fmla="*/ 141 h 151"/>
                  <a:gd name="T76" fmla="*/ 74 w 126"/>
                  <a:gd name="T77" fmla="*/ 143 h 151"/>
                  <a:gd name="T78" fmla="*/ 87 w 126"/>
                  <a:gd name="T79" fmla="*/ 143 h 151"/>
                  <a:gd name="T80" fmla="*/ 101 w 126"/>
                  <a:gd name="T81" fmla="*/ 138 h 151"/>
                  <a:gd name="T82" fmla="*/ 111 w 126"/>
                  <a:gd name="T83" fmla="*/ 126 h 151"/>
                  <a:gd name="T84" fmla="*/ 114 w 126"/>
                  <a:gd name="T85" fmla="*/ 109 h 151"/>
                  <a:gd name="T86" fmla="*/ 111 w 126"/>
                  <a:gd name="T87" fmla="*/ 96 h 151"/>
                  <a:gd name="T88" fmla="*/ 101 w 126"/>
                  <a:gd name="T89" fmla="*/ 94 h 151"/>
                  <a:gd name="T90" fmla="*/ 89 w 126"/>
                  <a:gd name="T91" fmla="*/ 96 h 151"/>
                  <a:gd name="T92" fmla="*/ 82 w 126"/>
                  <a:gd name="T93" fmla="*/ 104 h 151"/>
                  <a:gd name="T94" fmla="*/ 74 w 126"/>
                  <a:gd name="T95" fmla="*/ 104 h 151"/>
                  <a:gd name="T96" fmla="*/ 67 w 126"/>
                  <a:gd name="T97" fmla="*/ 94 h 151"/>
                  <a:gd name="T98" fmla="*/ 67 w 126"/>
                  <a:gd name="T99" fmla="*/ 74 h 151"/>
                  <a:gd name="T100" fmla="*/ 67 w 126"/>
                  <a:gd name="T101" fmla="*/ 64 h 151"/>
                  <a:gd name="T102" fmla="*/ 59 w 126"/>
                  <a:gd name="T103" fmla="*/ 57 h 151"/>
                  <a:gd name="T104" fmla="*/ 57 w 126"/>
                  <a:gd name="T105" fmla="*/ 52 h 15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6"/>
                  <a:gd name="T160" fmla="*/ 0 h 151"/>
                  <a:gd name="T161" fmla="*/ 126 w 126"/>
                  <a:gd name="T162" fmla="*/ 151 h 15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6" h="151">
                    <a:moveTo>
                      <a:pt x="57" y="52"/>
                    </a:moveTo>
                    <a:lnTo>
                      <a:pt x="64" y="54"/>
                    </a:lnTo>
                    <a:lnTo>
                      <a:pt x="69" y="57"/>
                    </a:lnTo>
                    <a:lnTo>
                      <a:pt x="79" y="57"/>
                    </a:lnTo>
                    <a:lnTo>
                      <a:pt x="87" y="57"/>
                    </a:lnTo>
                    <a:lnTo>
                      <a:pt x="96" y="54"/>
                    </a:lnTo>
                    <a:lnTo>
                      <a:pt x="104" y="52"/>
                    </a:lnTo>
                    <a:lnTo>
                      <a:pt x="109" y="52"/>
                    </a:lnTo>
                    <a:lnTo>
                      <a:pt x="111" y="47"/>
                    </a:lnTo>
                    <a:lnTo>
                      <a:pt x="119" y="45"/>
                    </a:lnTo>
                    <a:lnTo>
                      <a:pt x="119" y="42"/>
                    </a:lnTo>
                    <a:lnTo>
                      <a:pt x="124" y="37"/>
                    </a:lnTo>
                    <a:lnTo>
                      <a:pt x="124" y="30"/>
                    </a:lnTo>
                    <a:lnTo>
                      <a:pt x="126" y="22"/>
                    </a:lnTo>
                    <a:lnTo>
                      <a:pt x="126" y="17"/>
                    </a:lnTo>
                    <a:lnTo>
                      <a:pt x="124" y="12"/>
                    </a:lnTo>
                    <a:lnTo>
                      <a:pt x="119" y="10"/>
                    </a:lnTo>
                    <a:lnTo>
                      <a:pt x="114" y="8"/>
                    </a:lnTo>
                    <a:lnTo>
                      <a:pt x="111" y="8"/>
                    </a:lnTo>
                    <a:lnTo>
                      <a:pt x="106" y="10"/>
                    </a:lnTo>
                    <a:lnTo>
                      <a:pt x="99" y="12"/>
                    </a:lnTo>
                    <a:lnTo>
                      <a:pt x="96" y="15"/>
                    </a:lnTo>
                    <a:lnTo>
                      <a:pt x="94" y="17"/>
                    </a:lnTo>
                    <a:lnTo>
                      <a:pt x="89" y="17"/>
                    </a:lnTo>
                    <a:lnTo>
                      <a:pt x="82" y="15"/>
                    </a:lnTo>
                    <a:lnTo>
                      <a:pt x="79" y="12"/>
                    </a:lnTo>
                    <a:lnTo>
                      <a:pt x="74" y="10"/>
                    </a:lnTo>
                    <a:lnTo>
                      <a:pt x="69" y="5"/>
                    </a:lnTo>
                    <a:lnTo>
                      <a:pt x="59" y="3"/>
                    </a:lnTo>
                    <a:lnTo>
                      <a:pt x="57" y="0"/>
                    </a:lnTo>
                    <a:lnTo>
                      <a:pt x="47" y="0"/>
                    </a:lnTo>
                    <a:lnTo>
                      <a:pt x="42" y="3"/>
                    </a:lnTo>
                    <a:lnTo>
                      <a:pt x="35" y="5"/>
                    </a:lnTo>
                    <a:lnTo>
                      <a:pt x="30" y="10"/>
                    </a:lnTo>
                    <a:lnTo>
                      <a:pt x="27" y="15"/>
                    </a:lnTo>
                    <a:lnTo>
                      <a:pt x="22" y="20"/>
                    </a:lnTo>
                    <a:lnTo>
                      <a:pt x="17" y="22"/>
                    </a:lnTo>
                    <a:lnTo>
                      <a:pt x="10" y="27"/>
                    </a:lnTo>
                    <a:lnTo>
                      <a:pt x="8" y="30"/>
                    </a:lnTo>
                    <a:lnTo>
                      <a:pt x="3" y="32"/>
                    </a:lnTo>
                    <a:lnTo>
                      <a:pt x="0" y="37"/>
                    </a:lnTo>
                    <a:lnTo>
                      <a:pt x="0" y="45"/>
                    </a:lnTo>
                    <a:lnTo>
                      <a:pt x="0" y="49"/>
                    </a:lnTo>
                    <a:lnTo>
                      <a:pt x="3" y="57"/>
                    </a:lnTo>
                    <a:lnTo>
                      <a:pt x="8" y="67"/>
                    </a:lnTo>
                    <a:lnTo>
                      <a:pt x="8" y="72"/>
                    </a:lnTo>
                    <a:lnTo>
                      <a:pt x="10" y="77"/>
                    </a:lnTo>
                    <a:lnTo>
                      <a:pt x="10" y="79"/>
                    </a:lnTo>
                    <a:lnTo>
                      <a:pt x="12" y="84"/>
                    </a:lnTo>
                    <a:lnTo>
                      <a:pt x="12" y="89"/>
                    </a:lnTo>
                    <a:lnTo>
                      <a:pt x="12" y="94"/>
                    </a:lnTo>
                    <a:lnTo>
                      <a:pt x="10" y="101"/>
                    </a:lnTo>
                    <a:lnTo>
                      <a:pt x="8" y="109"/>
                    </a:lnTo>
                    <a:lnTo>
                      <a:pt x="5" y="111"/>
                    </a:lnTo>
                    <a:lnTo>
                      <a:pt x="3" y="114"/>
                    </a:lnTo>
                    <a:lnTo>
                      <a:pt x="0" y="116"/>
                    </a:lnTo>
                    <a:lnTo>
                      <a:pt x="0" y="124"/>
                    </a:lnTo>
                    <a:lnTo>
                      <a:pt x="0" y="131"/>
                    </a:lnTo>
                    <a:lnTo>
                      <a:pt x="3" y="136"/>
                    </a:lnTo>
                    <a:lnTo>
                      <a:pt x="5" y="141"/>
                    </a:lnTo>
                    <a:lnTo>
                      <a:pt x="8" y="143"/>
                    </a:lnTo>
                    <a:lnTo>
                      <a:pt x="10" y="146"/>
                    </a:lnTo>
                    <a:lnTo>
                      <a:pt x="12" y="148"/>
                    </a:lnTo>
                    <a:lnTo>
                      <a:pt x="17" y="151"/>
                    </a:lnTo>
                    <a:lnTo>
                      <a:pt x="22" y="151"/>
                    </a:lnTo>
                    <a:lnTo>
                      <a:pt x="27" y="151"/>
                    </a:lnTo>
                    <a:lnTo>
                      <a:pt x="35" y="151"/>
                    </a:lnTo>
                    <a:lnTo>
                      <a:pt x="37" y="151"/>
                    </a:lnTo>
                    <a:lnTo>
                      <a:pt x="40" y="148"/>
                    </a:lnTo>
                    <a:lnTo>
                      <a:pt x="45" y="146"/>
                    </a:lnTo>
                    <a:lnTo>
                      <a:pt x="47" y="143"/>
                    </a:lnTo>
                    <a:lnTo>
                      <a:pt x="52" y="141"/>
                    </a:lnTo>
                    <a:lnTo>
                      <a:pt x="59" y="138"/>
                    </a:lnTo>
                    <a:lnTo>
                      <a:pt x="64" y="141"/>
                    </a:lnTo>
                    <a:lnTo>
                      <a:pt x="67" y="141"/>
                    </a:lnTo>
                    <a:lnTo>
                      <a:pt x="69" y="141"/>
                    </a:lnTo>
                    <a:lnTo>
                      <a:pt x="74" y="143"/>
                    </a:lnTo>
                    <a:lnTo>
                      <a:pt x="82" y="146"/>
                    </a:lnTo>
                    <a:lnTo>
                      <a:pt x="87" y="143"/>
                    </a:lnTo>
                    <a:lnTo>
                      <a:pt x="94" y="141"/>
                    </a:lnTo>
                    <a:lnTo>
                      <a:pt x="101" y="138"/>
                    </a:lnTo>
                    <a:lnTo>
                      <a:pt x="106" y="131"/>
                    </a:lnTo>
                    <a:lnTo>
                      <a:pt x="111" y="126"/>
                    </a:lnTo>
                    <a:lnTo>
                      <a:pt x="114" y="116"/>
                    </a:lnTo>
                    <a:lnTo>
                      <a:pt x="114" y="109"/>
                    </a:lnTo>
                    <a:lnTo>
                      <a:pt x="114" y="101"/>
                    </a:lnTo>
                    <a:lnTo>
                      <a:pt x="111" y="96"/>
                    </a:lnTo>
                    <a:lnTo>
                      <a:pt x="106" y="94"/>
                    </a:lnTo>
                    <a:lnTo>
                      <a:pt x="101" y="94"/>
                    </a:lnTo>
                    <a:lnTo>
                      <a:pt x="94" y="94"/>
                    </a:lnTo>
                    <a:lnTo>
                      <a:pt x="89" y="96"/>
                    </a:lnTo>
                    <a:lnTo>
                      <a:pt x="84" y="101"/>
                    </a:lnTo>
                    <a:lnTo>
                      <a:pt x="82" y="104"/>
                    </a:lnTo>
                    <a:lnTo>
                      <a:pt x="77" y="106"/>
                    </a:lnTo>
                    <a:lnTo>
                      <a:pt x="74" y="104"/>
                    </a:lnTo>
                    <a:lnTo>
                      <a:pt x="69" y="101"/>
                    </a:lnTo>
                    <a:lnTo>
                      <a:pt x="67" y="94"/>
                    </a:lnTo>
                    <a:lnTo>
                      <a:pt x="67" y="82"/>
                    </a:lnTo>
                    <a:lnTo>
                      <a:pt x="67" y="74"/>
                    </a:lnTo>
                    <a:lnTo>
                      <a:pt x="67" y="69"/>
                    </a:lnTo>
                    <a:lnTo>
                      <a:pt x="67" y="64"/>
                    </a:lnTo>
                    <a:lnTo>
                      <a:pt x="64" y="62"/>
                    </a:lnTo>
                    <a:lnTo>
                      <a:pt x="59" y="57"/>
                    </a:lnTo>
                    <a:lnTo>
                      <a:pt x="59" y="54"/>
                    </a:lnTo>
                    <a:lnTo>
                      <a:pt x="57" y="52"/>
                    </a:lnTo>
                  </a:path>
                </a:pathLst>
              </a:custGeom>
              <a:noFill/>
              <a:ln w="0">
                <a:solidFill>
                  <a:srgbClr val="000000"/>
                </a:solidFill>
                <a:prstDash val="solid"/>
                <a:round/>
                <a:headEnd/>
                <a:tailEnd/>
              </a:ln>
            </p:spPr>
            <p:txBody>
              <a:bodyPr/>
              <a:lstStyle/>
              <a:p>
                <a:endParaRPr lang="es-AR"/>
              </a:p>
            </p:txBody>
          </p:sp>
          <p:sp>
            <p:nvSpPr>
              <p:cNvPr id="3165" name="Freeform 84"/>
              <p:cNvSpPr>
                <a:spLocks/>
              </p:cNvSpPr>
              <p:nvPr/>
            </p:nvSpPr>
            <p:spPr bwMode="auto">
              <a:xfrm>
                <a:off x="2368" y="3076"/>
                <a:ext cx="126" cy="151"/>
              </a:xfrm>
              <a:custGeom>
                <a:avLst/>
                <a:gdLst>
                  <a:gd name="T0" fmla="*/ 79 w 126"/>
                  <a:gd name="T1" fmla="*/ 57 h 151"/>
                  <a:gd name="T2" fmla="*/ 96 w 126"/>
                  <a:gd name="T3" fmla="*/ 54 h 151"/>
                  <a:gd name="T4" fmla="*/ 109 w 126"/>
                  <a:gd name="T5" fmla="*/ 52 h 151"/>
                  <a:gd name="T6" fmla="*/ 119 w 126"/>
                  <a:gd name="T7" fmla="*/ 45 h 151"/>
                  <a:gd name="T8" fmla="*/ 124 w 126"/>
                  <a:gd name="T9" fmla="*/ 37 h 151"/>
                  <a:gd name="T10" fmla="*/ 126 w 126"/>
                  <a:gd name="T11" fmla="*/ 22 h 151"/>
                  <a:gd name="T12" fmla="*/ 124 w 126"/>
                  <a:gd name="T13" fmla="*/ 12 h 151"/>
                  <a:gd name="T14" fmla="*/ 114 w 126"/>
                  <a:gd name="T15" fmla="*/ 8 h 151"/>
                  <a:gd name="T16" fmla="*/ 106 w 126"/>
                  <a:gd name="T17" fmla="*/ 10 h 151"/>
                  <a:gd name="T18" fmla="*/ 96 w 126"/>
                  <a:gd name="T19" fmla="*/ 15 h 151"/>
                  <a:gd name="T20" fmla="*/ 89 w 126"/>
                  <a:gd name="T21" fmla="*/ 17 h 151"/>
                  <a:gd name="T22" fmla="*/ 79 w 126"/>
                  <a:gd name="T23" fmla="*/ 12 h 151"/>
                  <a:gd name="T24" fmla="*/ 69 w 126"/>
                  <a:gd name="T25" fmla="*/ 5 h 151"/>
                  <a:gd name="T26" fmla="*/ 57 w 126"/>
                  <a:gd name="T27" fmla="*/ 0 h 151"/>
                  <a:gd name="T28" fmla="*/ 42 w 126"/>
                  <a:gd name="T29" fmla="*/ 3 h 151"/>
                  <a:gd name="T30" fmla="*/ 30 w 126"/>
                  <a:gd name="T31" fmla="*/ 10 h 151"/>
                  <a:gd name="T32" fmla="*/ 22 w 126"/>
                  <a:gd name="T33" fmla="*/ 20 h 151"/>
                  <a:gd name="T34" fmla="*/ 10 w 126"/>
                  <a:gd name="T35" fmla="*/ 27 h 151"/>
                  <a:gd name="T36" fmla="*/ 3 w 126"/>
                  <a:gd name="T37" fmla="*/ 32 h 151"/>
                  <a:gd name="T38" fmla="*/ 0 w 126"/>
                  <a:gd name="T39" fmla="*/ 45 h 151"/>
                  <a:gd name="T40" fmla="*/ 3 w 126"/>
                  <a:gd name="T41" fmla="*/ 57 h 151"/>
                  <a:gd name="T42" fmla="*/ 8 w 126"/>
                  <a:gd name="T43" fmla="*/ 72 h 151"/>
                  <a:gd name="T44" fmla="*/ 10 w 126"/>
                  <a:gd name="T45" fmla="*/ 79 h 151"/>
                  <a:gd name="T46" fmla="*/ 12 w 126"/>
                  <a:gd name="T47" fmla="*/ 89 h 151"/>
                  <a:gd name="T48" fmla="*/ 10 w 126"/>
                  <a:gd name="T49" fmla="*/ 101 h 151"/>
                  <a:gd name="T50" fmla="*/ 5 w 126"/>
                  <a:gd name="T51" fmla="*/ 111 h 151"/>
                  <a:gd name="T52" fmla="*/ 0 w 126"/>
                  <a:gd name="T53" fmla="*/ 116 h 151"/>
                  <a:gd name="T54" fmla="*/ 0 w 126"/>
                  <a:gd name="T55" fmla="*/ 131 h 151"/>
                  <a:gd name="T56" fmla="*/ 5 w 126"/>
                  <a:gd name="T57" fmla="*/ 141 h 151"/>
                  <a:gd name="T58" fmla="*/ 10 w 126"/>
                  <a:gd name="T59" fmla="*/ 146 h 151"/>
                  <a:gd name="T60" fmla="*/ 17 w 126"/>
                  <a:gd name="T61" fmla="*/ 151 h 151"/>
                  <a:gd name="T62" fmla="*/ 27 w 126"/>
                  <a:gd name="T63" fmla="*/ 151 h 151"/>
                  <a:gd name="T64" fmla="*/ 37 w 126"/>
                  <a:gd name="T65" fmla="*/ 151 h 151"/>
                  <a:gd name="T66" fmla="*/ 45 w 126"/>
                  <a:gd name="T67" fmla="*/ 146 h 151"/>
                  <a:gd name="T68" fmla="*/ 52 w 126"/>
                  <a:gd name="T69" fmla="*/ 141 h 151"/>
                  <a:gd name="T70" fmla="*/ 59 w 126"/>
                  <a:gd name="T71" fmla="*/ 138 h 151"/>
                  <a:gd name="T72" fmla="*/ 67 w 126"/>
                  <a:gd name="T73" fmla="*/ 141 h 151"/>
                  <a:gd name="T74" fmla="*/ 74 w 126"/>
                  <a:gd name="T75" fmla="*/ 143 h 151"/>
                  <a:gd name="T76" fmla="*/ 87 w 126"/>
                  <a:gd name="T77" fmla="*/ 143 h 151"/>
                  <a:gd name="T78" fmla="*/ 101 w 126"/>
                  <a:gd name="T79" fmla="*/ 138 h 151"/>
                  <a:gd name="T80" fmla="*/ 111 w 126"/>
                  <a:gd name="T81" fmla="*/ 126 h 151"/>
                  <a:gd name="T82" fmla="*/ 114 w 126"/>
                  <a:gd name="T83" fmla="*/ 109 h 151"/>
                  <a:gd name="T84" fmla="*/ 111 w 126"/>
                  <a:gd name="T85" fmla="*/ 96 h 151"/>
                  <a:gd name="T86" fmla="*/ 101 w 126"/>
                  <a:gd name="T87" fmla="*/ 94 h 151"/>
                  <a:gd name="T88" fmla="*/ 89 w 126"/>
                  <a:gd name="T89" fmla="*/ 96 h 151"/>
                  <a:gd name="T90" fmla="*/ 82 w 126"/>
                  <a:gd name="T91" fmla="*/ 104 h 151"/>
                  <a:gd name="T92" fmla="*/ 74 w 126"/>
                  <a:gd name="T93" fmla="*/ 104 h 151"/>
                  <a:gd name="T94" fmla="*/ 67 w 126"/>
                  <a:gd name="T95" fmla="*/ 94 h 151"/>
                  <a:gd name="T96" fmla="*/ 67 w 126"/>
                  <a:gd name="T97" fmla="*/ 74 h 151"/>
                  <a:gd name="T98" fmla="*/ 67 w 126"/>
                  <a:gd name="T99" fmla="*/ 64 h 151"/>
                  <a:gd name="T100" fmla="*/ 59 w 126"/>
                  <a:gd name="T101" fmla="*/ 57 h 15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6"/>
                  <a:gd name="T154" fmla="*/ 0 h 151"/>
                  <a:gd name="T155" fmla="*/ 126 w 126"/>
                  <a:gd name="T156" fmla="*/ 151 h 15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6" h="151">
                    <a:moveTo>
                      <a:pt x="69" y="57"/>
                    </a:moveTo>
                    <a:lnTo>
                      <a:pt x="79" y="57"/>
                    </a:lnTo>
                    <a:lnTo>
                      <a:pt x="87" y="57"/>
                    </a:lnTo>
                    <a:lnTo>
                      <a:pt x="96" y="54"/>
                    </a:lnTo>
                    <a:lnTo>
                      <a:pt x="104" y="52"/>
                    </a:lnTo>
                    <a:lnTo>
                      <a:pt x="109" y="52"/>
                    </a:lnTo>
                    <a:lnTo>
                      <a:pt x="111" y="47"/>
                    </a:lnTo>
                    <a:lnTo>
                      <a:pt x="119" y="45"/>
                    </a:lnTo>
                    <a:lnTo>
                      <a:pt x="119" y="42"/>
                    </a:lnTo>
                    <a:lnTo>
                      <a:pt x="124" y="37"/>
                    </a:lnTo>
                    <a:lnTo>
                      <a:pt x="124" y="30"/>
                    </a:lnTo>
                    <a:lnTo>
                      <a:pt x="126" y="22"/>
                    </a:lnTo>
                    <a:lnTo>
                      <a:pt x="126" y="17"/>
                    </a:lnTo>
                    <a:lnTo>
                      <a:pt x="124" y="12"/>
                    </a:lnTo>
                    <a:lnTo>
                      <a:pt x="119" y="10"/>
                    </a:lnTo>
                    <a:lnTo>
                      <a:pt x="114" y="8"/>
                    </a:lnTo>
                    <a:lnTo>
                      <a:pt x="111" y="8"/>
                    </a:lnTo>
                    <a:lnTo>
                      <a:pt x="106" y="10"/>
                    </a:lnTo>
                    <a:lnTo>
                      <a:pt x="99" y="12"/>
                    </a:lnTo>
                    <a:lnTo>
                      <a:pt x="96" y="15"/>
                    </a:lnTo>
                    <a:lnTo>
                      <a:pt x="94" y="17"/>
                    </a:lnTo>
                    <a:lnTo>
                      <a:pt x="89" y="17"/>
                    </a:lnTo>
                    <a:lnTo>
                      <a:pt x="82" y="15"/>
                    </a:lnTo>
                    <a:lnTo>
                      <a:pt x="79" y="12"/>
                    </a:lnTo>
                    <a:lnTo>
                      <a:pt x="74" y="10"/>
                    </a:lnTo>
                    <a:lnTo>
                      <a:pt x="69" y="5"/>
                    </a:lnTo>
                    <a:lnTo>
                      <a:pt x="59" y="3"/>
                    </a:lnTo>
                    <a:lnTo>
                      <a:pt x="57" y="0"/>
                    </a:lnTo>
                    <a:lnTo>
                      <a:pt x="47" y="0"/>
                    </a:lnTo>
                    <a:lnTo>
                      <a:pt x="42" y="3"/>
                    </a:lnTo>
                    <a:lnTo>
                      <a:pt x="35" y="5"/>
                    </a:lnTo>
                    <a:lnTo>
                      <a:pt x="30" y="10"/>
                    </a:lnTo>
                    <a:lnTo>
                      <a:pt x="27" y="15"/>
                    </a:lnTo>
                    <a:lnTo>
                      <a:pt x="22" y="20"/>
                    </a:lnTo>
                    <a:lnTo>
                      <a:pt x="17" y="22"/>
                    </a:lnTo>
                    <a:lnTo>
                      <a:pt x="10" y="27"/>
                    </a:lnTo>
                    <a:lnTo>
                      <a:pt x="8" y="30"/>
                    </a:lnTo>
                    <a:lnTo>
                      <a:pt x="3" y="32"/>
                    </a:lnTo>
                    <a:lnTo>
                      <a:pt x="0" y="37"/>
                    </a:lnTo>
                    <a:lnTo>
                      <a:pt x="0" y="45"/>
                    </a:lnTo>
                    <a:lnTo>
                      <a:pt x="0" y="49"/>
                    </a:lnTo>
                    <a:lnTo>
                      <a:pt x="3" y="57"/>
                    </a:lnTo>
                    <a:lnTo>
                      <a:pt x="8" y="67"/>
                    </a:lnTo>
                    <a:lnTo>
                      <a:pt x="8" y="72"/>
                    </a:lnTo>
                    <a:lnTo>
                      <a:pt x="10" y="77"/>
                    </a:lnTo>
                    <a:lnTo>
                      <a:pt x="10" y="79"/>
                    </a:lnTo>
                    <a:lnTo>
                      <a:pt x="12" y="84"/>
                    </a:lnTo>
                    <a:lnTo>
                      <a:pt x="12" y="89"/>
                    </a:lnTo>
                    <a:lnTo>
                      <a:pt x="12" y="94"/>
                    </a:lnTo>
                    <a:lnTo>
                      <a:pt x="10" y="101"/>
                    </a:lnTo>
                    <a:lnTo>
                      <a:pt x="8" y="109"/>
                    </a:lnTo>
                    <a:lnTo>
                      <a:pt x="5" y="111"/>
                    </a:lnTo>
                    <a:lnTo>
                      <a:pt x="3" y="114"/>
                    </a:lnTo>
                    <a:lnTo>
                      <a:pt x="0" y="116"/>
                    </a:lnTo>
                    <a:lnTo>
                      <a:pt x="0" y="124"/>
                    </a:lnTo>
                    <a:lnTo>
                      <a:pt x="0" y="131"/>
                    </a:lnTo>
                    <a:lnTo>
                      <a:pt x="3" y="136"/>
                    </a:lnTo>
                    <a:lnTo>
                      <a:pt x="5" y="141"/>
                    </a:lnTo>
                    <a:lnTo>
                      <a:pt x="8" y="143"/>
                    </a:lnTo>
                    <a:lnTo>
                      <a:pt x="10" y="146"/>
                    </a:lnTo>
                    <a:lnTo>
                      <a:pt x="12" y="148"/>
                    </a:lnTo>
                    <a:lnTo>
                      <a:pt x="17" y="151"/>
                    </a:lnTo>
                    <a:lnTo>
                      <a:pt x="22" y="151"/>
                    </a:lnTo>
                    <a:lnTo>
                      <a:pt x="27" y="151"/>
                    </a:lnTo>
                    <a:lnTo>
                      <a:pt x="35" y="151"/>
                    </a:lnTo>
                    <a:lnTo>
                      <a:pt x="37" y="151"/>
                    </a:lnTo>
                    <a:lnTo>
                      <a:pt x="40" y="148"/>
                    </a:lnTo>
                    <a:lnTo>
                      <a:pt x="45" y="146"/>
                    </a:lnTo>
                    <a:lnTo>
                      <a:pt x="47" y="143"/>
                    </a:lnTo>
                    <a:lnTo>
                      <a:pt x="52" y="141"/>
                    </a:lnTo>
                    <a:lnTo>
                      <a:pt x="59" y="138"/>
                    </a:lnTo>
                    <a:lnTo>
                      <a:pt x="64" y="141"/>
                    </a:lnTo>
                    <a:lnTo>
                      <a:pt x="67" y="141"/>
                    </a:lnTo>
                    <a:lnTo>
                      <a:pt x="69" y="141"/>
                    </a:lnTo>
                    <a:lnTo>
                      <a:pt x="74" y="143"/>
                    </a:lnTo>
                    <a:lnTo>
                      <a:pt x="82" y="146"/>
                    </a:lnTo>
                    <a:lnTo>
                      <a:pt x="87" y="143"/>
                    </a:lnTo>
                    <a:lnTo>
                      <a:pt x="94" y="141"/>
                    </a:lnTo>
                    <a:lnTo>
                      <a:pt x="101" y="138"/>
                    </a:lnTo>
                    <a:lnTo>
                      <a:pt x="106" y="131"/>
                    </a:lnTo>
                    <a:lnTo>
                      <a:pt x="111" y="126"/>
                    </a:lnTo>
                    <a:lnTo>
                      <a:pt x="114" y="116"/>
                    </a:lnTo>
                    <a:lnTo>
                      <a:pt x="114" y="109"/>
                    </a:lnTo>
                    <a:lnTo>
                      <a:pt x="114" y="101"/>
                    </a:lnTo>
                    <a:lnTo>
                      <a:pt x="111" y="96"/>
                    </a:lnTo>
                    <a:lnTo>
                      <a:pt x="106" y="94"/>
                    </a:lnTo>
                    <a:lnTo>
                      <a:pt x="101" y="94"/>
                    </a:lnTo>
                    <a:lnTo>
                      <a:pt x="94" y="94"/>
                    </a:lnTo>
                    <a:lnTo>
                      <a:pt x="89" y="96"/>
                    </a:lnTo>
                    <a:lnTo>
                      <a:pt x="84" y="101"/>
                    </a:lnTo>
                    <a:lnTo>
                      <a:pt x="82" y="104"/>
                    </a:lnTo>
                    <a:lnTo>
                      <a:pt x="77" y="106"/>
                    </a:lnTo>
                    <a:lnTo>
                      <a:pt x="74" y="104"/>
                    </a:lnTo>
                    <a:lnTo>
                      <a:pt x="69" y="101"/>
                    </a:lnTo>
                    <a:lnTo>
                      <a:pt x="67" y="94"/>
                    </a:lnTo>
                    <a:lnTo>
                      <a:pt x="67" y="82"/>
                    </a:lnTo>
                    <a:lnTo>
                      <a:pt x="67" y="74"/>
                    </a:lnTo>
                    <a:lnTo>
                      <a:pt x="67" y="69"/>
                    </a:lnTo>
                    <a:lnTo>
                      <a:pt x="67" y="64"/>
                    </a:lnTo>
                    <a:lnTo>
                      <a:pt x="64" y="62"/>
                    </a:lnTo>
                    <a:lnTo>
                      <a:pt x="59" y="57"/>
                    </a:lnTo>
                  </a:path>
                </a:pathLst>
              </a:custGeom>
              <a:noFill/>
              <a:ln w="0">
                <a:solidFill>
                  <a:srgbClr val="000000"/>
                </a:solidFill>
                <a:prstDash val="solid"/>
                <a:round/>
                <a:headEnd/>
                <a:tailEnd/>
              </a:ln>
            </p:spPr>
            <p:txBody>
              <a:bodyPr/>
              <a:lstStyle/>
              <a:p>
                <a:endParaRPr lang="es-AR"/>
              </a:p>
            </p:txBody>
          </p:sp>
          <p:sp>
            <p:nvSpPr>
              <p:cNvPr id="3166" name="Freeform 85"/>
              <p:cNvSpPr>
                <a:spLocks/>
              </p:cNvSpPr>
              <p:nvPr/>
            </p:nvSpPr>
            <p:spPr bwMode="auto">
              <a:xfrm>
                <a:off x="1966" y="2698"/>
                <a:ext cx="377" cy="425"/>
              </a:xfrm>
              <a:custGeom>
                <a:avLst/>
                <a:gdLst>
                  <a:gd name="T0" fmla="*/ 49 w 377"/>
                  <a:gd name="T1" fmla="*/ 235 h 425"/>
                  <a:gd name="T2" fmla="*/ 0 w 377"/>
                  <a:gd name="T3" fmla="*/ 307 h 425"/>
                  <a:gd name="T4" fmla="*/ 30 w 377"/>
                  <a:gd name="T5" fmla="*/ 373 h 425"/>
                  <a:gd name="T6" fmla="*/ 163 w 377"/>
                  <a:gd name="T7" fmla="*/ 425 h 425"/>
                  <a:gd name="T8" fmla="*/ 266 w 377"/>
                  <a:gd name="T9" fmla="*/ 390 h 425"/>
                  <a:gd name="T10" fmla="*/ 306 w 377"/>
                  <a:gd name="T11" fmla="*/ 373 h 425"/>
                  <a:gd name="T12" fmla="*/ 311 w 377"/>
                  <a:gd name="T13" fmla="*/ 351 h 425"/>
                  <a:gd name="T14" fmla="*/ 311 w 377"/>
                  <a:gd name="T15" fmla="*/ 329 h 425"/>
                  <a:gd name="T16" fmla="*/ 308 w 377"/>
                  <a:gd name="T17" fmla="*/ 307 h 425"/>
                  <a:gd name="T18" fmla="*/ 303 w 377"/>
                  <a:gd name="T19" fmla="*/ 284 h 425"/>
                  <a:gd name="T20" fmla="*/ 301 w 377"/>
                  <a:gd name="T21" fmla="*/ 279 h 425"/>
                  <a:gd name="T22" fmla="*/ 313 w 377"/>
                  <a:gd name="T23" fmla="*/ 284 h 425"/>
                  <a:gd name="T24" fmla="*/ 328 w 377"/>
                  <a:gd name="T25" fmla="*/ 284 h 425"/>
                  <a:gd name="T26" fmla="*/ 340 w 377"/>
                  <a:gd name="T27" fmla="*/ 282 h 425"/>
                  <a:gd name="T28" fmla="*/ 353 w 377"/>
                  <a:gd name="T29" fmla="*/ 277 h 425"/>
                  <a:gd name="T30" fmla="*/ 363 w 377"/>
                  <a:gd name="T31" fmla="*/ 270 h 425"/>
                  <a:gd name="T32" fmla="*/ 370 w 377"/>
                  <a:gd name="T33" fmla="*/ 260 h 425"/>
                  <a:gd name="T34" fmla="*/ 375 w 377"/>
                  <a:gd name="T35" fmla="*/ 247 h 425"/>
                  <a:gd name="T36" fmla="*/ 377 w 377"/>
                  <a:gd name="T37" fmla="*/ 235 h 425"/>
                  <a:gd name="T38" fmla="*/ 377 w 377"/>
                  <a:gd name="T39" fmla="*/ 223 h 425"/>
                  <a:gd name="T40" fmla="*/ 375 w 377"/>
                  <a:gd name="T41" fmla="*/ 210 h 425"/>
                  <a:gd name="T42" fmla="*/ 368 w 377"/>
                  <a:gd name="T43" fmla="*/ 200 h 425"/>
                  <a:gd name="T44" fmla="*/ 360 w 377"/>
                  <a:gd name="T45" fmla="*/ 191 h 425"/>
                  <a:gd name="T46" fmla="*/ 355 w 377"/>
                  <a:gd name="T47" fmla="*/ 186 h 425"/>
                  <a:gd name="T48" fmla="*/ 360 w 377"/>
                  <a:gd name="T49" fmla="*/ 166 h 425"/>
                  <a:gd name="T50" fmla="*/ 365 w 377"/>
                  <a:gd name="T51" fmla="*/ 144 h 425"/>
                  <a:gd name="T52" fmla="*/ 365 w 377"/>
                  <a:gd name="T53" fmla="*/ 121 h 425"/>
                  <a:gd name="T54" fmla="*/ 360 w 377"/>
                  <a:gd name="T55" fmla="*/ 102 h 425"/>
                  <a:gd name="T56" fmla="*/ 360 w 377"/>
                  <a:gd name="T57" fmla="*/ 99 h 425"/>
                  <a:gd name="T58" fmla="*/ 355 w 377"/>
                  <a:gd name="T59" fmla="*/ 50 h 425"/>
                  <a:gd name="T60" fmla="*/ 306 w 377"/>
                  <a:gd name="T61" fmla="*/ 18 h 425"/>
                  <a:gd name="T62" fmla="*/ 284 w 377"/>
                  <a:gd name="T63" fmla="*/ 0 h 425"/>
                  <a:gd name="T64" fmla="*/ 261 w 377"/>
                  <a:gd name="T65" fmla="*/ 8 h 425"/>
                  <a:gd name="T66" fmla="*/ 239 w 377"/>
                  <a:gd name="T67" fmla="*/ 18 h 425"/>
                  <a:gd name="T68" fmla="*/ 217 w 377"/>
                  <a:gd name="T69" fmla="*/ 33 h 425"/>
                  <a:gd name="T70" fmla="*/ 197 w 377"/>
                  <a:gd name="T71" fmla="*/ 47 h 425"/>
                  <a:gd name="T72" fmla="*/ 183 w 377"/>
                  <a:gd name="T73" fmla="*/ 65 h 425"/>
                  <a:gd name="T74" fmla="*/ 168 w 377"/>
                  <a:gd name="T75" fmla="*/ 84 h 425"/>
                  <a:gd name="T76" fmla="*/ 155 w 377"/>
                  <a:gd name="T77" fmla="*/ 107 h 425"/>
                  <a:gd name="T78" fmla="*/ 146 w 377"/>
                  <a:gd name="T79" fmla="*/ 129 h 425"/>
                  <a:gd name="T80" fmla="*/ 143 w 377"/>
                  <a:gd name="T81" fmla="*/ 144 h 42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7"/>
                  <a:gd name="T124" fmla="*/ 0 h 425"/>
                  <a:gd name="T125" fmla="*/ 377 w 377"/>
                  <a:gd name="T126" fmla="*/ 425 h 42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7" h="425">
                    <a:moveTo>
                      <a:pt x="52" y="228"/>
                    </a:moveTo>
                    <a:lnTo>
                      <a:pt x="49" y="235"/>
                    </a:lnTo>
                    <a:lnTo>
                      <a:pt x="17" y="267"/>
                    </a:lnTo>
                    <a:lnTo>
                      <a:pt x="0" y="307"/>
                    </a:lnTo>
                    <a:lnTo>
                      <a:pt x="12" y="341"/>
                    </a:lnTo>
                    <a:lnTo>
                      <a:pt x="30" y="373"/>
                    </a:lnTo>
                    <a:lnTo>
                      <a:pt x="84" y="408"/>
                    </a:lnTo>
                    <a:lnTo>
                      <a:pt x="163" y="425"/>
                    </a:lnTo>
                    <a:lnTo>
                      <a:pt x="232" y="413"/>
                    </a:lnTo>
                    <a:lnTo>
                      <a:pt x="266" y="390"/>
                    </a:lnTo>
                    <a:lnTo>
                      <a:pt x="306" y="373"/>
                    </a:lnTo>
                    <a:lnTo>
                      <a:pt x="308" y="361"/>
                    </a:lnTo>
                    <a:lnTo>
                      <a:pt x="311" y="351"/>
                    </a:lnTo>
                    <a:lnTo>
                      <a:pt x="311" y="339"/>
                    </a:lnTo>
                    <a:lnTo>
                      <a:pt x="311" y="329"/>
                    </a:lnTo>
                    <a:lnTo>
                      <a:pt x="311" y="316"/>
                    </a:lnTo>
                    <a:lnTo>
                      <a:pt x="308" y="307"/>
                    </a:lnTo>
                    <a:lnTo>
                      <a:pt x="306" y="294"/>
                    </a:lnTo>
                    <a:lnTo>
                      <a:pt x="303" y="284"/>
                    </a:lnTo>
                    <a:lnTo>
                      <a:pt x="301" y="279"/>
                    </a:lnTo>
                    <a:lnTo>
                      <a:pt x="308" y="282"/>
                    </a:lnTo>
                    <a:lnTo>
                      <a:pt x="313" y="284"/>
                    </a:lnTo>
                    <a:lnTo>
                      <a:pt x="321" y="284"/>
                    </a:lnTo>
                    <a:lnTo>
                      <a:pt x="328" y="284"/>
                    </a:lnTo>
                    <a:lnTo>
                      <a:pt x="333" y="284"/>
                    </a:lnTo>
                    <a:lnTo>
                      <a:pt x="340" y="282"/>
                    </a:lnTo>
                    <a:lnTo>
                      <a:pt x="345" y="279"/>
                    </a:lnTo>
                    <a:lnTo>
                      <a:pt x="353" y="277"/>
                    </a:lnTo>
                    <a:lnTo>
                      <a:pt x="358" y="274"/>
                    </a:lnTo>
                    <a:lnTo>
                      <a:pt x="363" y="270"/>
                    </a:lnTo>
                    <a:lnTo>
                      <a:pt x="365" y="265"/>
                    </a:lnTo>
                    <a:lnTo>
                      <a:pt x="370" y="260"/>
                    </a:lnTo>
                    <a:lnTo>
                      <a:pt x="373" y="255"/>
                    </a:lnTo>
                    <a:lnTo>
                      <a:pt x="375" y="247"/>
                    </a:lnTo>
                    <a:lnTo>
                      <a:pt x="377" y="242"/>
                    </a:lnTo>
                    <a:lnTo>
                      <a:pt x="377" y="235"/>
                    </a:lnTo>
                    <a:lnTo>
                      <a:pt x="377" y="230"/>
                    </a:lnTo>
                    <a:lnTo>
                      <a:pt x="377" y="223"/>
                    </a:lnTo>
                    <a:lnTo>
                      <a:pt x="377" y="215"/>
                    </a:lnTo>
                    <a:lnTo>
                      <a:pt x="375" y="210"/>
                    </a:lnTo>
                    <a:lnTo>
                      <a:pt x="373" y="205"/>
                    </a:lnTo>
                    <a:lnTo>
                      <a:pt x="368" y="200"/>
                    </a:lnTo>
                    <a:lnTo>
                      <a:pt x="365" y="193"/>
                    </a:lnTo>
                    <a:lnTo>
                      <a:pt x="360" y="191"/>
                    </a:lnTo>
                    <a:lnTo>
                      <a:pt x="355" y="186"/>
                    </a:lnTo>
                    <a:lnTo>
                      <a:pt x="358" y="176"/>
                    </a:lnTo>
                    <a:lnTo>
                      <a:pt x="360" y="166"/>
                    </a:lnTo>
                    <a:lnTo>
                      <a:pt x="363" y="156"/>
                    </a:lnTo>
                    <a:lnTo>
                      <a:pt x="365" y="144"/>
                    </a:lnTo>
                    <a:lnTo>
                      <a:pt x="365" y="134"/>
                    </a:lnTo>
                    <a:lnTo>
                      <a:pt x="365" y="121"/>
                    </a:lnTo>
                    <a:lnTo>
                      <a:pt x="363" y="112"/>
                    </a:lnTo>
                    <a:lnTo>
                      <a:pt x="360" y="102"/>
                    </a:lnTo>
                    <a:lnTo>
                      <a:pt x="360" y="99"/>
                    </a:lnTo>
                    <a:lnTo>
                      <a:pt x="360" y="89"/>
                    </a:lnTo>
                    <a:lnTo>
                      <a:pt x="355" y="50"/>
                    </a:lnTo>
                    <a:lnTo>
                      <a:pt x="326" y="50"/>
                    </a:lnTo>
                    <a:lnTo>
                      <a:pt x="306" y="18"/>
                    </a:lnTo>
                    <a:lnTo>
                      <a:pt x="284" y="0"/>
                    </a:lnTo>
                    <a:lnTo>
                      <a:pt x="271" y="5"/>
                    </a:lnTo>
                    <a:lnTo>
                      <a:pt x="261" y="8"/>
                    </a:lnTo>
                    <a:lnTo>
                      <a:pt x="249" y="13"/>
                    </a:lnTo>
                    <a:lnTo>
                      <a:pt x="239" y="18"/>
                    </a:lnTo>
                    <a:lnTo>
                      <a:pt x="227" y="25"/>
                    </a:lnTo>
                    <a:lnTo>
                      <a:pt x="217" y="33"/>
                    </a:lnTo>
                    <a:lnTo>
                      <a:pt x="207" y="40"/>
                    </a:lnTo>
                    <a:lnTo>
                      <a:pt x="197" y="47"/>
                    </a:lnTo>
                    <a:lnTo>
                      <a:pt x="190" y="57"/>
                    </a:lnTo>
                    <a:lnTo>
                      <a:pt x="183" y="65"/>
                    </a:lnTo>
                    <a:lnTo>
                      <a:pt x="173" y="75"/>
                    </a:lnTo>
                    <a:lnTo>
                      <a:pt x="168" y="84"/>
                    </a:lnTo>
                    <a:lnTo>
                      <a:pt x="160" y="97"/>
                    </a:lnTo>
                    <a:lnTo>
                      <a:pt x="155" y="107"/>
                    </a:lnTo>
                    <a:lnTo>
                      <a:pt x="150" y="116"/>
                    </a:lnTo>
                    <a:lnTo>
                      <a:pt x="146" y="129"/>
                    </a:lnTo>
                    <a:lnTo>
                      <a:pt x="143" y="141"/>
                    </a:lnTo>
                    <a:lnTo>
                      <a:pt x="143" y="144"/>
                    </a:lnTo>
                    <a:lnTo>
                      <a:pt x="52" y="228"/>
                    </a:lnTo>
                    <a:close/>
                  </a:path>
                </a:pathLst>
              </a:custGeom>
              <a:solidFill>
                <a:srgbClr val="FF9975"/>
              </a:solidFill>
              <a:ln w="9525">
                <a:noFill/>
                <a:round/>
                <a:headEnd/>
                <a:tailEnd/>
              </a:ln>
            </p:spPr>
            <p:txBody>
              <a:bodyPr/>
              <a:lstStyle/>
              <a:p>
                <a:endParaRPr lang="es-AR"/>
              </a:p>
            </p:txBody>
          </p:sp>
          <p:sp>
            <p:nvSpPr>
              <p:cNvPr id="3167" name="Freeform 86"/>
              <p:cNvSpPr>
                <a:spLocks/>
              </p:cNvSpPr>
              <p:nvPr/>
            </p:nvSpPr>
            <p:spPr bwMode="auto">
              <a:xfrm>
                <a:off x="1966" y="2698"/>
                <a:ext cx="377" cy="425"/>
              </a:xfrm>
              <a:custGeom>
                <a:avLst/>
                <a:gdLst>
                  <a:gd name="T0" fmla="*/ 49 w 377"/>
                  <a:gd name="T1" fmla="*/ 235 h 425"/>
                  <a:gd name="T2" fmla="*/ 0 w 377"/>
                  <a:gd name="T3" fmla="*/ 307 h 425"/>
                  <a:gd name="T4" fmla="*/ 30 w 377"/>
                  <a:gd name="T5" fmla="*/ 373 h 425"/>
                  <a:gd name="T6" fmla="*/ 163 w 377"/>
                  <a:gd name="T7" fmla="*/ 425 h 425"/>
                  <a:gd name="T8" fmla="*/ 266 w 377"/>
                  <a:gd name="T9" fmla="*/ 390 h 425"/>
                  <a:gd name="T10" fmla="*/ 306 w 377"/>
                  <a:gd name="T11" fmla="*/ 373 h 425"/>
                  <a:gd name="T12" fmla="*/ 311 w 377"/>
                  <a:gd name="T13" fmla="*/ 351 h 425"/>
                  <a:gd name="T14" fmla="*/ 311 w 377"/>
                  <a:gd name="T15" fmla="*/ 329 h 425"/>
                  <a:gd name="T16" fmla="*/ 308 w 377"/>
                  <a:gd name="T17" fmla="*/ 307 h 425"/>
                  <a:gd name="T18" fmla="*/ 303 w 377"/>
                  <a:gd name="T19" fmla="*/ 284 h 425"/>
                  <a:gd name="T20" fmla="*/ 301 w 377"/>
                  <a:gd name="T21" fmla="*/ 279 h 425"/>
                  <a:gd name="T22" fmla="*/ 313 w 377"/>
                  <a:gd name="T23" fmla="*/ 284 h 425"/>
                  <a:gd name="T24" fmla="*/ 328 w 377"/>
                  <a:gd name="T25" fmla="*/ 284 h 425"/>
                  <a:gd name="T26" fmla="*/ 340 w 377"/>
                  <a:gd name="T27" fmla="*/ 282 h 425"/>
                  <a:gd name="T28" fmla="*/ 353 w 377"/>
                  <a:gd name="T29" fmla="*/ 277 h 425"/>
                  <a:gd name="T30" fmla="*/ 363 w 377"/>
                  <a:gd name="T31" fmla="*/ 270 h 425"/>
                  <a:gd name="T32" fmla="*/ 370 w 377"/>
                  <a:gd name="T33" fmla="*/ 260 h 425"/>
                  <a:gd name="T34" fmla="*/ 375 w 377"/>
                  <a:gd name="T35" fmla="*/ 247 h 425"/>
                  <a:gd name="T36" fmla="*/ 377 w 377"/>
                  <a:gd name="T37" fmla="*/ 235 h 425"/>
                  <a:gd name="T38" fmla="*/ 377 w 377"/>
                  <a:gd name="T39" fmla="*/ 223 h 425"/>
                  <a:gd name="T40" fmla="*/ 375 w 377"/>
                  <a:gd name="T41" fmla="*/ 210 h 425"/>
                  <a:gd name="T42" fmla="*/ 368 w 377"/>
                  <a:gd name="T43" fmla="*/ 200 h 425"/>
                  <a:gd name="T44" fmla="*/ 360 w 377"/>
                  <a:gd name="T45" fmla="*/ 191 h 425"/>
                  <a:gd name="T46" fmla="*/ 355 w 377"/>
                  <a:gd name="T47" fmla="*/ 186 h 425"/>
                  <a:gd name="T48" fmla="*/ 360 w 377"/>
                  <a:gd name="T49" fmla="*/ 166 h 425"/>
                  <a:gd name="T50" fmla="*/ 365 w 377"/>
                  <a:gd name="T51" fmla="*/ 144 h 425"/>
                  <a:gd name="T52" fmla="*/ 365 w 377"/>
                  <a:gd name="T53" fmla="*/ 121 h 425"/>
                  <a:gd name="T54" fmla="*/ 360 w 377"/>
                  <a:gd name="T55" fmla="*/ 102 h 425"/>
                  <a:gd name="T56" fmla="*/ 360 w 377"/>
                  <a:gd name="T57" fmla="*/ 99 h 425"/>
                  <a:gd name="T58" fmla="*/ 355 w 377"/>
                  <a:gd name="T59" fmla="*/ 50 h 425"/>
                  <a:gd name="T60" fmla="*/ 306 w 377"/>
                  <a:gd name="T61" fmla="*/ 18 h 425"/>
                  <a:gd name="T62" fmla="*/ 284 w 377"/>
                  <a:gd name="T63" fmla="*/ 0 h 425"/>
                  <a:gd name="T64" fmla="*/ 261 w 377"/>
                  <a:gd name="T65" fmla="*/ 8 h 425"/>
                  <a:gd name="T66" fmla="*/ 239 w 377"/>
                  <a:gd name="T67" fmla="*/ 18 h 425"/>
                  <a:gd name="T68" fmla="*/ 217 w 377"/>
                  <a:gd name="T69" fmla="*/ 33 h 425"/>
                  <a:gd name="T70" fmla="*/ 197 w 377"/>
                  <a:gd name="T71" fmla="*/ 47 h 425"/>
                  <a:gd name="T72" fmla="*/ 183 w 377"/>
                  <a:gd name="T73" fmla="*/ 65 h 425"/>
                  <a:gd name="T74" fmla="*/ 168 w 377"/>
                  <a:gd name="T75" fmla="*/ 84 h 425"/>
                  <a:gd name="T76" fmla="*/ 155 w 377"/>
                  <a:gd name="T77" fmla="*/ 107 h 425"/>
                  <a:gd name="T78" fmla="*/ 146 w 377"/>
                  <a:gd name="T79" fmla="*/ 129 h 425"/>
                  <a:gd name="T80" fmla="*/ 143 w 377"/>
                  <a:gd name="T81" fmla="*/ 144 h 42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7"/>
                  <a:gd name="T124" fmla="*/ 0 h 425"/>
                  <a:gd name="T125" fmla="*/ 377 w 377"/>
                  <a:gd name="T126" fmla="*/ 425 h 42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7" h="425">
                    <a:moveTo>
                      <a:pt x="52" y="228"/>
                    </a:moveTo>
                    <a:lnTo>
                      <a:pt x="49" y="235"/>
                    </a:lnTo>
                    <a:lnTo>
                      <a:pt x="17" y="267"/>
                    </a:lnTo>
                    <a:lnTo>
                      <a:pt x="0" y="307"/>
                    </a:lnTo>
                    <a:lnTo>
                      <a:pt x="12" y="341"/>
                    </a:lnTo>
                    <a:lnTo>
                      <a:pt x="30" y="373"/>
                    </a:lnTo>
                    <a:lnTo>
                      <a:pt x="84" y="408"/>
                    </a:lnTo>
                    <a:lnTo>
                      <a:pt x="163" y="425"/>
                    </a:lnTo>
                    <a:lnTo>
                      <a:pt x="232" y="413"/>
                    </a:lnTo>
                    <a:lnTo>
                      <a:pt x="266" y="390"/>
                    </a:lnTo>
                    <a:lnTo>
                      <a:pt x="306" y="373"/>
                    </a:lnTo>
                    <a:lnTo>
                      <a:pt x="308" y="361"/>
                    </a:lnTo>
                    <a:lnTo>
                      <a:pt x="311" y="351"/>
                    </a:lnTo>
                    <a:lnTo>
                      <a:pt x="311" y="339"/>
                    </a:lnTo>
                    <a:lnTo>
                      <a:pt x="311" y="329"/>
                    </a:lnTo>
                    <a:lnTo>
                      <a:pt x="311" y="316"/>
                    </a:lnTo>
                    <a:lnTo>
                      <a:pt x="308" y="307"/>
                    </a:lnTo>
                    <a:lnTo>
                      <a:pt x="306" y="294"/>
                    </a:lnTo>
                    <a:lnTo>
                      <a:pt x="303" y="284"/>
                    </a:lnTo>
                    <a:lnTo>
                      <a:pt x="301" y="279"/>
                    </a:lnTo>
                    <a:lnTo>
                      <a:pt x="308" y="282"/>
                    </a:lnTo>
                    <a:lnTo>
                      <a:pt x="313" y="284"/>
                    </a:lnTo>
                    <a:lnTo>
                      <a:pt x="321" y="284"/>
                    </a:lnTo>
                    <a:lnTo>
                      <a:pt x="328" y="284"/>
                    </a:lnTo>
                    <a:lnTo>
                      <a:pt x="333" y="284"/>
                    </a:lnTo>
                    <a:lnTo>
                      <a:pt x="340" y="282"/>
                    </a:lnTo>
                    <a:lnTo>
                      <a:pt x="345" y="279"/>
                    </a:lnTo>
                    <a:lnTo>
                      <a:pt x="353" y="277"/>
                    </a:lnTo>
                    <a:lnTo>
                      <a:pt x="358" y="274"/>
                    </a:lnTo>
                    <a:lnTo>
                      <a:pt x="363" y="270"/>
                    </a:lnTo>
                    <a:lnTo>
                      <a:pt x="365" y="265"/>
                    </a:lnTo>
                    <a:lnTo>
                      <a:pt x="370" y="260"/>
                    </a:lnTo>
                    <a:lnTo>
                      <a:pt x="373" y="255"/>
                    </a:lnTo>
                    <a:lnTo>
                      <a:pt x="375" y="247"/>
                    </a:lnTo>
                    <a:lnTo>
                      <a:pt x="377" y="242"/>
                    </a:lnTo>
                    <a:lnTo>
                      <a:pt x="377" y="235"/>
                    </a:lnTo>
                    <a:lnTo>
                      <a:pt x="377" y="230"/>
                    </a:lnTo>
                    <a:lnTo>
                      <a:pt x="377" y="223"/>
                    </a:lnTo>
                    <a:lnTo>
                      <a:pt x="377" y="215"/>
                    </a:lnTo>
                    <a:lnTo>
                      <a:pt x="375" y="210"/>
                    </a:lnTo>
                    <a:lnTo>
                      <a:pt x="373" y="205"/>
                    </a:lnTo>
                    <a:lnTo>
                      <a:pt x="368" y="200"/>
                    </a:lnTo>
                    <a:lnTo>
                      <a:pt x="365" y="193"/>
                    </a:lnTo>
                    <a:lnTo>
                      <a:pt x="360" y="191"/>
                    </a:lnTo>
                    <a:lnTo>
                      <a:pt x="355" y="186"/>
                    </a:lnTo>
                    <a:lnTo>
                      <a:pt x="358" y="176"/>
                    </a:lnTo>
                    <a:lnTo>
                      <a:pt x="360" y="166"/>
                    </a:lnTo>
                    <a:lnTo>
                      <a:pt x="363" y="156"/>
                    </a:lnTo>
                    <a:lnTo>
                      <a:pt x="365" y="144"/>
                    </a:lnTo>
                    <a:lnTo>
                      <a:pt x="365" y="134"/>
                    </a:lnTo>
                    <a:lnTo>
                      <a:pt x="365" y="121"/>
                    </a:lnTo>
                    <a:lnTo>
                      <a:pt x="363" y="112"/>
                    </a:lnTo>
                    <a:lnTo>
                      <a:pt x="360" y="102"/>
                    </a:lnTo>
                    <a:lnTo>
                      <a:pt x="360" y="99"/>
                    </a:lnTo>
                    <a:lnTo>
                      <a:pt x="360" y="89"/>
                    </a:lnTo>
                    <a:lnTo>
                      <a:pt x="355" y="50"/>
                    </a:lnTo>
                    <a:lnTo>
                      <a:pt x="326" y="50"/>
                    </a:lnTo>
                    <a:lnTo>
                      <a:pt x="306" y="18"/>
                    </a:lnTo>
                    <a:lnTo>
                      <a:pt x="284" y="0"/>
                    </a:lnTo>
                    <a:lnTo>
                      <a:pt x="271" y="5"/>
                    </a:lnTo>
                    <a:lnTo>
                      <a:pt x="261" y="8"/>
                    </a:lnTo>
                    <a:lnTo>
                      <a:pt x="249" y="13"/>
                    </a:lnTo>
                    <a:lnTo>
                      <a:pt x="239" y="18"/>
                    </a:lnTo>
                    <a:lnTo>
                      <a:pt x="227" y="25"/>
                    </a:lnTo>
                    <a:lnTo>
                      <a:pt x="217" y="33"/>
                    </a:lnTo>
                    <a:lnTo>
                      <a:pt x="207" y="40"/>
                    </a:lnTo>
                    <a:lnTo>
                      <a:pt x="197" y="47"/>
                    </a:lnTo>
                    <a:lnTo>
                      <a:pt x="190" y="57"/>
                    </a:lnTo>
                    <a:lnTo>
                      <a:pt x="183" y="65"/>
                    </a:lnTo>
                    <a:lnTo>
                      <a:pt x="173" y="75"/>
                    </a:lnTo>
                    <a:lnTo>
                      <a:pt x="168" y="84"/>
                    </a:lnTo>
                    <a:lnTo>
                      <a:pt x="160" y="97"/>
                    </a:lnTo>
                    <a:lnTo>
                      <a:pt x="155" y="107"/>
                    </a:lnTo>
                    <a:lnTo>
                      <a:pt x="150" y="116"/>
                    </a:lnTo>
                    <a:lnTo>
                      <a:pt x="146" y="129"/>
                    </a:lnTo>
                    <a:lnTo>
                      <a:pt x="143" y="141"/>
                    </a:lnTo>
                    <a:lnTo>
                      <a:pt x="143" y="144"/>
                    </a:lnTo>
                    <a:lnTo>
                      <a:pt x="52" y="228"/>
                    </a:lnTo>
                  </a:path>
                </a:pathLst>
              </a:custGeom>
              <a:noFill/>
              <a:ln w="0">
                <a:solidFill>
                  <a:srgbClr val="000000"/>
                </a:solidFill>
                <a:prstDash val="solid"/>
                <a:round/>
                <a:headEnd/>
                <a:tailEnd/>
              </a:ln>
            </p:spPr>
            <p:txBody>
              <a:bodyPr/>
              <a:lstStyle/>
              <a:p>
                <a:endParaRPr lang="es-AR"/>
              </a:p>
            </p:txBody>
          </p:sp>
          <p:sp>
            <p:nvSpPr>
              <p:cNvPr id="3168" name="Freeform 87"/>
              <p:cNvSpPr>
                <a:spLocks/>
              </p:cNvSpPr>
              <p:nvPr/>
            </p:nvSpPr>
            <p:spPr bwMode="auto">
              <a:xfrm>
                <a:off x="2161" y="2777"/>
                <a:ext cx="79" cy="102"/>
              </a:xfrm>
              <a:custGeom>
                <a:avLst/>
                <a:gdLst>
                  <a:gd name="T0" fmla="*/ 71 w 79"/>
                  <a:gd name="T1" fmla="*/ 65 h 102"/>
                  <a:gd name="T2" fmla="*/ 74 w 79"/>
                  <a:gd name="T3" fmla="*/ 60 h 102"/>
                  <a:gd name="T4" fmla="*/ 76 w 79"/>
                  <a:gd name="T5" fmla="*/ 52 h 102"/>
                  <a:gd name="T6" fmla="*/ 79 w 79"/>
                  <a:gd name="T7" fmla="*/ 47 h 102"/>
                  <a:gd name="T8" fmla="*/ 79 w 79"/>
                  <a:gd name="T9" fmla="*/ 42 h 102"/>
                  <a:gd name="T10" fmla="*/ 79 w 79"/>
                  <a:gd name="T11" fmla="*/ 35 h 102"/>
                  <a:gd name="T12" fmla="*/ 79 w 79"/>
                  <a:gd name="T13" fmla="*/ 30 h 102"/>
                  <a:gd name="T14" fmla="*/ 76 w 79"/>
                  <a:gd name="T15" fmla="*/ 25 h 102"/>
                  <a:gd name="T16" fmla="*/ 74 w 79"/>
                  <a:gd name="T17" fmla="*/ 20 h 102"/>
                  <a:gd name="T18" fmla="*/ 71 w 79"/>
                  <a:gd name="T19" fmla="*/ 15 h 102"/>
                  <a:gd name="T20" fmla="*/ 71 w 79"/>
                  <a:gd name="T21" fmla="*/ 13 h 102"/>
                  <a:gd name="T22" fmla="*/ 66 w 79"/>
                  <a:gd name="T23" fmla="*/ 8 h 102"/>
                  <a:gd name="T24" fmla="*/ 64 w 79"/>
                  <a:gd name="T25" fmla="*/ 5 h 102"/>
                  <a:gd name="T26" fmla="*/ 59 w 79"/>
                  <a:gd name="T27" fmla="*/ 3 h 102"/>
                  <a:gd name="T28" fmla="*/ 57 w 79"/>
                  <a:gd name="T29" fmla="*/ 3 h 102"/>
                  <a:gd name="T30" fmla="*/ 52 w 79"/>
                  <a:gd name="T31" fmla="*/ 0 h 102"/>
                  <a:gd name="T32" fmla="*/ 47 w 79"/>
                  <a:gd name="T33" fmla="*/ 3 h 102"/>
                  <a:gd name="T34" fmla="*/ 42 w 79"/>
                  <a:gd name="T35" fmla="*/ 3 h 102"/>
                  <a:gd name="T36" fmla="*/ 37 w 79"/>
                  <a:gd name="T37" fmla="*/ 3 h 102"/>
                  <a:gd name="T38" fmla="*/ 32 w 79"/>
                  <a:gd name="T39" fmla="*/ 5 h 102"/>
                  <a:gd name="T40" fmla="*/ 27 w 79"/>
                  <a:gd name="T41" fmla="*/ 8 h 102"/>
                  <a:gd name="T42" fmla="*/ 25 w 79"/>
                  <a:gd name="T43" fmla="*/ 13 h 102"/>
                  <a:gd name="T44" fmla="*/ 20 w 79"/>
                  <a:gd name="T45" fmla="*/ 15 h 102"/>
                  <a:gd name="T46" fmla="*/ 15 w 79"/>
                  <a:gd name="T47" fmla="*/ 20 h 102"/>
                  <a:gd name="T48" fmla="*/ 12 w 79"/>
                  <a:gd name="T49" fmla="*/ 25 h 102"/>
                  <a:gd name="T50" fmla="*/ 7 w 79"/>
                  <a:gd name="T51" fmla="*/ 30 h 102"/>
                  <a:gd name="T52" fmla="*/ 7 w 79"/>
                  <a:gd name="T53" fmla="*/ 37 h 102"/>
                  <a:gd name="T54" fmla="*/ 5 w 79"/>
                  <a:gd name="T55" fmla="*/ 42 h 102"/>
                  <a:gd name="T56" fmla="*/ 2 w 79"/>
                  <a:gd name="T57" fmla="*/ 47 h 102"/>
                  <a:gd name="T58" fmla="*/ 2 w 79"/>
                  <a:gd name="T59" fmla="*/ 55 h 102"/>
                  <a:gd name="T60" fmla="*/ 0 w 79"/>
                  <a:gd name="T61" fmla="*/ 60 h 102"/>
                  <a:gd name="T62" fmla="*/ 0 w 79"/>
                  <a:gd name="T63" fmla="*/ 65 h 102"/>
                  <a:gd name="T64" fmla="*/ 0 w 79"/>
                  <a:gd name="T65" fmla="*/ 72 h 102"/>
                  <a:gd name="T66" fmla="*/ 2 w 79"/>
                  <a:gd name="T67" fmla="*/ 77 h 102"/>
                  <a:gd name="T68" fmla="*/ 2 w 79"/>
                  <a:gd name="T69" fmla="*/ 82 h 102"/>
                  <a:gd name="T70" fmla="*/ 5 w 79"/>
                  <a:gd name="T71" fmla="*/ 87 h 102"/>
                  <a:gd name="T72" fmla="*/ 7 w 79"/>
                  <a:gd name="T73" fmla="*/ 89 h 102"/>
                  <a:gd name="T74" fmla="*/ 10 w 79"/>
                  <a:gd name="T75" fmla="*/ 94 h 102"/>
                  <a:gd name="T76" fmla="*/ 15 w 79"/>
                  <a:gd name="T77" fmla="*/ 97 h 102"/>
                  <a:gd name="T78" fmla="*/ 17 w 79"/>
                  <a:gd name="T79" fmla="*/ 99 h 102"/>
                  <a:gd name="T80" fmla="*/ 22 w 79"/>
                  <a:gd name="T81" fmla="*/ 99 h 102"/>
                  <a:gd name="T82" fmla="*/ 27 w 79"/>
                  <a:gd name="T83" fmla="*/ 102 h 102"/>
                  <a:gd name="T84" fmla="*/ 32 w 79"/>
                  <a:gd name="T85" fmla="*/ 99 h 102"/>
                  <a:gd name="T86" fmla="*/ 37 w 79"/>
                  <a:gd name="T87" fmla="*/ 99 h 102"/>
                  <a:gd name="T88" fmla="*/ 42 w 79"/>
                  <a:gd name="T89" fmla="*/ 99 h 102"/>
                  <a:gd name="T90" fmla="*/ 47 w 79"/>
                  <a:gd name="T91" fmla="*/ 97 h 102"/>
                  <a:gd name="T92" fmla="*/ 49 w 79"/>
                  <a:gd name="T93" fmla="*/ 94 h 102"/>
                  <a:gd name="T94" fmla="*/ 54 w 79"/>
                  <a:gd name="T95" fmla="*/ 89 h 102"/>
                  <a:gd name="T96" fmla="*/ 59 w 79"/>
                  <a:gd name="T97" fmla="*/ 87 h 102"/>
                  <a:gd name="T98" fmla="*/ 64 w 79"/>
                  <a:gd name="T99" fmla="*/ 82 h 102"/>
                  <a:gd name="T100" fmla="*/ 66 w 79"/>
                  <a:gd name="T101" fmla="*/ 77 h 102"/>
                  <a:gd name="T102" fmla="*/ 69 w 79"/>
                  <a:gd name="T103" fmla="*/ 72 h 102"/>
                  <a:gd name="T104" fmla="*/ 71 w 79"/>
                  <a:gd name="T105" fmla="*/ 67 h 102"/>
                  <a:gd name="T106" fmla="*/ 71 w 79"/>
                  <a:gd name="T107" fmla="*/ 65 h 1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
                  <a:gd name="T163" fmla="*/ 0 h 102"/>
                  <a:gd name="T164" fmla="*/ 79 w 79"/>
                  <a:gd name="T165" fmla="*/ 102 h 10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 h="102">
                    <a:moveTo>
                      <a:pt x="71" y="65"/>
                    </a:moveTo>
                    <a:lnTo>
                      <a:pt x="74" y="60"/>
                    </a:lnTo>
                    <a:lnTo>
                      <a:pt x="76" y="52"/>
                    </a:lnTo>
                    <a:lnTo>
                      <a:pt x="79" y="47"/>
                    </a:lnTo>
                    <a:lnTo>
                      <a:pt x="79" y="42"/>
                    </a:lnTo>
                    <a:lnTo>
                      <a:pt x="79" y="35"/>
                    </a:lnTo>
                    <a:lnTo>
                      <a:pt x="79" y="30"/>
                    </a:lnTo>
                    <a:lnTo>
                      <a:pt x="76" y="25"/>
                    </a:lnTo>
                    <a:lnTo>
                      <a:pt x="74" y="20"/>
                    </a:lnTo>
                    <a:lnTo>
                      <a:pt x="71" y="15"/>
                    </a:lnTo>
                    <a:lnTo>
                      <a:pt x="71" y="13"/>
                    </a:lnTo>
                    <a:lnTo>
                      <a:pt x="66" y="8"/>
                    </a:lnTo>
                    <a:lnTo>
                      <a:pt x="64" y="5"/>
                    </a:lnTo>
                    <a:lnTo>
                      <a:pt x="59" y="3"/>
                    </a:lnTo>
                    <a:lnTo>
                      <a:pt x="57" y="3"/>
                    </a:lnTo>
                    <a:lnTo>
                      <a:pt x="52" y="0"/>
                    </a:lnTo>
                    <a:lnTo>
                      <a:pt x="47" y="3"/>
                    </a:lnTo>
                    <a:lnTo>
                      <a:pt x="42" y="3"/>
                    </a:lnTo>
                    <a:lnTo>
                      <a:pt x="37" y="3"/>
                    </a:lnTo>
                    <a:lnTo>
                      <a:pt x="32" y="5"/>
                    </a:lnTo>
                    <a:lnTo>
                      <a:pt x="27" y="8"/>
                    </a:lnTo>
                    <a:lnTo>
                      <a:pt x="25" y="13"/>
                    </a:lnTo>
                    <a:lnTo>
                      <a:pt x="20" y="15"/>
                    </a:lnTo>
                    <a:lnTo>
                      <a:pt x="15" y="20"/>
                    </a:lnTo>
                    <a:lnTo>
                      <a:pt x="12" y="25"/>
                    </a:lnTo>
                    <a:lnTo>
                      <a:pt x="7" y="30"/>
                    </a:lnTo>
                    <a:lnTo>
                      <a:pt x="7" y="37"/>
                    </a:lnTo>
                    <a:lnTo>
                      <a:pt x="5" y="42"/>
                    </a:lnTo>
                    <a:lnTo>
                      <a:pt x="2" y="47"/>
                    </a:lnTo>
                    <a:lnTo>
                      <a:pt x="2" y="55"/>
                    </a:lnTo>
                    <a:lnTo>
                      <a:pt x="0" y="60"/>
                    </a:lnTo>
                    <a:lnTo>
                      <a:pt x="0" y="65"/>
                    </a:lnTo>
                    <a:lnTo>
                      <a:pt x="0" y="72"/>
                    </a:lnTo>
                    <a:lnTo>
                      <a:pt x="2" y="77"/>
                    </a:lnTo>
                    <a:lnTo>
                      <a:pt x="2" y="82"/>
                    </a:lnTo>
                    <a:lnTo>
                      <a:pt x="5" y="87"/>
                    </a:lnTo>
                    <a:lnTo>
                      <a:pt x="7" y="89"/>
                    </a:lnTo>
                    <a:lnTo>
                      <a:pt x="10" y="94"/>
                    </a:lnTo>
                    <a:lnTo>
                      <a:pt x="15" y="97"/>
                    </a:lnTo>
                    <a:lnTo>
                      <a:pt x="17" y="99"/>
                    </a:lnTo>
                    <a:lnTo>
                      <a:pt x="22" y="99"/>
                    </a:lnTo>
                    <a:lnTo>
                      <a:pt x="27" y="102"/>
                    </a:lnTo>
                    <a:lnTo>
                      <a:pt x="32" y="99"/>
                    </a:lnTo>
                    <a:lnTo>
                      <a:pt x="37" y="99"/>
                    </a:lnTo>
                    <a:lnTo>
                      <a:pt x="42" y="99"/>
                    </a:lnTo>
                    <a:lnTo>
                      <a:pt x="47" y="97"/>
                    </a:lnTo>
                    <a:lnTo>
                      <a:pt x="49" y="94"/>
                    </a:lnTo>
                    <a:lnTo>
                      <a:pt x="54" y="89"/>
                    </a:lnTo>
                    <a:lnTo>
                      <a:pt x="59" y="87"/>
                    </a:lnTo>
                    <a:lnTo>
                      <a:pt x="64" y="82"/>
                    </a:lnTo>
                    <a:lnTo>
                      <a:pt x="66" y="77"/>
                    </a:lnTo>
                    <a:lnTo>
                      <a:pt x="69" y="72"/>
                    </a:lnTo>
                    <a:lnTo>
                      <a:pt x="71" y="67"/>
                    </a:lnTo>
                    <a:lnTo>
                      <a:pt x="71" y="65"/>
                    </a:lnTo>
                    <a:close/>
                  </a:path>
                </a:pathLst>
              </a:custGeom>
              <a:solidFill>
                <a:srgbClr val="FFFFFF"/>
              </a:solidFill>
              <a:ln w="9525">
                <a:noFill/>
                <a:round/>
                <a:headEnd/>
                <a:tailEnd/>
              </a:ln>
            </p:spPr>
            <p:txBody>
              <a:bodyPr/>
              <a:lstStyle/>
              <a:p>
                <a:endParaRPr lang="es-AR"/>
              </a:p>
            </p:txBody>
          </p:sp>
          <p:sp>
            <p:nvSpPr>
              <p:cNvPr id="3169" name="Freeform 88"/>
              <p:cNvSpPr>
                <a:spLocks/>
              </p:cNvSpPr>
              <p:nvPr/>
            </p:nvSpPr>
            <p:spPr bwMode="auto">
              <a:xfrm>
                <a:off x="2161" y="2777"/>
                <a:ext cx="79" cy="102"/>
              </a:xfrm>
              <a:custGeom>
                <a:avLst/>
                <a:gdLst>
                  <a:gd name="T0" fmla="*/ 71 w 79"/>
                  <a:gd name="T1" fmla="*/ 65 h 102"/>
                  <a:gd name="T2" fmla="*/ 74 w 79"/>
                  <a:gd name="T3" fmla="*/ 60 h 102"/>
                  <a:gd name="T4" fmla="*/ 76 w 79"/>
                  <a:gd name="T5" fmla="*/ 52 h 102"/>
                  <a:gd name="T6" fmla="*/ 79 w 79"/>
                  <a:gd name="T7" fmla="*/ 47 h 102"/>
                  <a:gd name="T8" fmla="*/ 79 w 79"/>
                  <a:gd name="T9" fmla="*/ 42 h 102"/>
                  <a:gd name="T10" fmla="*/ 79 w 79"/>
                  <a:gd name="T11" fmla="*/ 35 h 102"/>
                  <a:gd name="T12" fmla="*/ 79 w 79"/>
                  <a:gd name="T13" fmla="*/ 30 h 102"/>
                  <a:gd name="T14" fmla="*/ 76 w 79"/>
                  <a:gd name="T15" fmla="*/ 25 h 102"/>
                  <a:gd name="T16" fmla="*/ 74 w 79"/>
                  <a:gd name="T17" fmla="*/ 20 h 102"/>
                  <a:gd name="T18" fmla="*/ 71 w 79"/>
                  <a:gd name="T19" fmla="*/ 15 h 102"/>
                  <a:gd name="T20" fmla="*/ 71 w 79"/>
                  <a:gd name="T21" fmla="*/ 13 h 102"/>
                  <a:gd name="T22" fmla="*/ 66 w 79"/>
                  <a:gd name="T23" fmla="*/ 8 h 102"/>
                  <a:gd name="T24" fmla="*/ 64 w 79"/>
                  <a:gd name="T25" fmla="*/ 5 h 102"/>
                  <a:gd name="T26" fmla="*/ 59 w 79"/>
                  <a:gd name="T27" fmla="*/ 3 h 102"/>
                  <a:gd name="T28" fmla="*/ 57 w 79"/>
                  <a:gd name="T29" fmla="*/ 3 h 102"/>
                  <a:gd name="T30" fmla="*/ 52 w 79"/>
                  <a:gd name="T31" fmla="*/ 0 h 102"/>
                  <a:gd name="T32" fmla="*/ 47 w 79"/>
                  <a:gd name="T33" fmla="*/ 3 h 102"/>
                  <a:gd name="T34" fmla="*/ 42 w 79"/>
                  <a:gd name="T35" fmla="*/ 3 h 102"/>
                  <a:gd name="T36" fmla="*/ 37 w 79"/>
                  <a:gd name="T37" fmla="*/ 3 h 102"/>
                  <a:gd name="T38" fmla="*/ 32 w 79"/>
                  <a:gd name="T39" fmla="*/ 5 h 102"/>
                  <a:gd name="T40" fmla="*/ 27 w 79"/>
                  <a:gd name="T41" fmla="*/ 8 h 102"/>
                  <a:gd name="T42" fmla="*/ 25 w 79"/>
                  <a:gd name="T43" fmla="*/ 13 h 102"/>
                  <a:gd name="T44" fmla="*/ 20 w 79"/>
                  <a:gd name="T45" fmla="*/ 15 h 102"/>
                  <a:gd name="T46" fmla="*/ 15 w 79"/>
                  <a:gd name="T47" fmla="*/ 20 h 102"/>
                  <a:gd name="T48" fmla="*/ 12 w 79"/>
                  <a:gd name="T49" fmla="*/ 25 h 102"/>
                  <a:gd name="T50" fmla="*/ 7 w 79"/>
                  <a:gd name="T51" fmla="*/ 30 h 102"/>
                  <a:gd name="T52" fmla="*/ 7 w 79"/>
                  <a:gd name="T53" fmla="*/ 37 h 102"/>
                  <a:gd name="T54" fmla="*/ 5 w 79"/>
                  <a:gd name="T55" fmla="*/ 42 h 102"/>
                  <a:gd name="T56" fmla="*/ 2 w 79"/>
                  <a:gd name="T57" fmla="*/ 47 h 102"/>
                  <a:gd name="T58" fmla="*/ 2 w 79"/>
                  <a:gd name="T59" fmla="*/ 55 h 102"/>
                  <a:gd name="T60" fmla="*/ 0 w 79"/>
                  <a:gd name="T61" fmla="*/ 60 h 102"/>
                  <a:gd name="T62" fmla="*/ 0 w 79"/>
                  <a:gd name="T63" fmla="*/ 65 h 102"/>
                  <a:gd name="T64" fmla="*/ 0 w 79"/>
                  <a:gd name="T65" fmla="*/ 72 h 102"/>
                  <a:gd name="T66" fmla="*/ 2 w 79"/>
                  <a:gd name="T67" fmla="*/ 77 h 102"/>
                  <a:gd name="T68" fmla="*/ 2 w 79"/>
                  <a:gd name="T69" fmla="*/ 82 h 102"/>
                  <a:gd name="T70" fmla="*/ 5 w 79"/>
                  <a:gd name="T71" fmla="*/ 87 h 102"/>
                  <a:gd name="T72" fmla="*/ 7 w 79"/>
                  <a:gd name="T73" fmla="*/ 89 h 102"/>
                  <a:gd name="T74" fmla="*/ 10 w 79"/>
                  <a:gd name="T75" fmla="*/ 94 h 102"/>
                  <a:gd name="T76" fmla="*/ 15 w 79"/>
                  <a:gd name="T77" fmla="*/ 97 h 102"/>
                  <a:gd name="T78" fmla="*/ 17 w 79"/>
                  <a:gd name="T79" fmla="*/ 99 h 102"/>
                  <a:gd name="T80" fmla="*/ 22 w 79"/>
                  <a:gd name="T81" fmla="*/ 99 h 102"/>
                  <a:gd name="T82" fmla="*/ 27 w 79"/>
                  <a:gd name="T83" fmla="*/ 102 h 102"/>
                  <a:gd name="T84" fmla="*/ 32 w 79"/>
                  <a:gd name="T85" fmla="*/ 99 h 102"/>
                  <a:gd name="T86" fmla="*/ 37 w 79"/>
                  <a:gd name="T87" fmla="*/ 99 h 102"/>
                  <a:gd name="T88" fmla="*/ 42 w 79"/>
                  <a:gd name="T89" fmla="*/ 99 h 102"/>
                  <a:gd name="T90" fmla="*/ 47 w 79"/>
                  <a:gd name="T91" fmla="*/ 97 h 102"/>
                  <a:gd name="T92" fmla="*/ 49 w 79"/>
                  <a:gd name="T93" fmla="*/ 94 h 102"/>
                  <a:gd name="T94" fmla="*/ 54 w 79"/>
                  <a:gd name="T95" fmla="*/ 89 h 102"/>
                  <a:gd name="T96" fmla="*/ 59 w 79"/>
                  <a:gd name="T97" fmla="*/ 87 h 102"/>
                  <a:gd name="T98" fmla="*/ 64 w 79"/>
                  <a:gd name="T99" fmla="*/ 82 h 102"/>
                  <a:gd name="T100" fmla="*/ 66 w 79"/>
                  <a:gd name="T101" fmla="*/ 77 h 102"/>
                  <a:gd name="T102" fmla="*/ 69 w 79"/>
                  <a:gd name="T103" fmla="*/ 72 h 102"/>
                  <a:gd name="T104" fmla="*/ 71 w 79"/>
                  <a:gd name="T105" fmla="*/ 67 h 102"/>
                  <a:gd name="T106" fmla="*/ 71 w 79"/>
                  <a:gd name="T107" fmla="*/ 65 h 1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
                  <a:gd name="T163" fmla="*/ 0 h 102"/>
                  <a:gd name="T164" fmla="*/ 79 w 79"/>
                  <a:gd name="T165" fmla="*/ 102 h 10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 h="102">
                    <a:moveTo>
                      <a:pt x="71" y="65"/>
                    </a:moveTo>
                    <a:lnTo>
                      <a:pt x="74" y="60"/>
                    </a:lnTo>
                    <a:lnTo>
                      <a:pt x="76" y="52"/>
                    </a:lnTo>
                    <a:lnTo>
                      <a:pt x="79" y="47"/>
                    </a:lnTo>
                    <a:lnTo>
                      <a:pt x="79" y="42"/>
                    </a:lnTo>
                    <a:lnTo>
                      <a:pt x="79" y="35"/>
                    </a:lnTo>
                    <a:lnTo>
                      <a:pt x="79" y="30"/>
                    </a:lnTo>
                    <a:lnTo>
                      <a:pt x="76" y="25"/>
                    </a:lnTo>
                    <a:lnTo>
                      <a:pt x="74" y="20"/>
                    </a:lnTo>
                    <a:lnTo>
                      <a:pt x="71" y="15"/>
                    </a:lnTo>
                    <a:lnTo>
                      <a:pt x="71" y="13"/>
                    </a:lnTo>
                    <a:lnTo>
                      <a:pt x="66" y="8"/>
                    </a:lnTo>
                    <a:lnTo>
                      <a:pt x="64" y="5"/>
                    </a:lnTo>
                    <a:lnTo>
                      <a:pt x="59" y="3"/>
                    </a:lnTo>
                    <a:lnTo>
                      <a:pt x="57" y="3"/>
                    </a:lnTo>
                    <a:lnTo>
                      <a:pt x="52" y="0"/>
                    </a:lnTo>
                    <a:lnTo>
                      <a:pt x="47" y="3"/>
                    </a:lnTo>
                    <a:lnTo>
                      <a:pt x="42" y="3"/>
                    </a:lnTo>
                    <a:lnTo>
                      <a:pt x="37" y="3"/>
                    </a:lnTo>
                    <a:lnTo>
                      <a:pt x="32" y="5"/>
                    </a:lnTo>
                    <a:lnTo>
                      <a:pt x="27" y="8"/>
                    </a:lnTo>
                    <a:lnTo>
                      <a:pt x="25" y="13"/>
                    </a:lnTo>
                    <a:lnTo>
                      <a:pt x="20" y="15"/>
                    </a:lnTo>
                    <a:lnTo>
                      <a:pt x="15" y="20"/>
                    </a:lnTo>
                    <a:lnTo>
                      <a:pt x="12" y="25"/>
                    </a:lnTo>
                    <a:lnTo>
                      <a:pt x="7" y="30"/>
                    </a:lnTo>
                    <a:lnTo>
                      <a:pt x="7" y="37"/>
                    </a:lnTo>
                    <a:lnTo>
                      <a:pt x="5" y="42"/>
                    </a:lnTo>
                    <a:lnTo>
                      <a:pt x="2" y="47"/>
                    </a:lnTo>
                    <a:lnTo>
                      <a:pt x="2" y="55"/>
                    </a:lnTo>
                    <a:lnTo>
                      <a:pt x="0" y="60"/>
                    </a:lnTo>
                    <a:lnTo>
                      <a:pt x="0" y="65"/>
                    </a:lnTo>
                    <a:lnTo>
                      <a:pt x="0" y="72"/>
                    </a:lnTo>
                    <a:lnTo>
                      <a:pt x="2" y="77"/>
                    </a:lnTo>
                    <a:lnTo>
                      <a:pt x="2" y="82"/>
                    </a:lnTo>
                    <a:lnTo>
                      <a:pt x="5" y="87"/>
                    </a:lnTo>
                    <a:lnTo>
                      <a:pt x="7" y="89"/>
                    </a:lnTo>
                    <a:lnTo>
                      <a:pt x="10" y="94"/>
                    </a:lnTo>
                    <a:lnTo>
                      <a:pt x="15" y="97"/>
                    </a:lnTo>
                    <a:lnTo>
                      <a:pt x="17" y="99"/>
                    </a:lnTo>
                    <a:lnTo>
                      <a:pt x="22" y="99"/>
                    </a:lnTo>
                    <a:lnTo>
                      <a:pt x="27" y="102"/>
                    </a:lnTo>
                    <a:lnTo>
                      <a:pt x="32" y="99"/>
                    </a:lnTo>
                    <a:lnTo>
                      <a:pt x="37" y="99"/>
                    </a:lnTo>
                    <a:lnTo>
                      <a:pt x="42" y="99"/>
                    </a:lnTo>
                    <a:lnTo>
                      <a:pt x="47" y="97"/>
                    </a:lnTo>
                    <a:lnTo>
                      <a:pt x="49" y="94"/>
                    </a:lnTo>
                    <a:lnTo>
                      <a:pt x="54" y="89"/>
                    </a:lnTo>
                    <a:lnTo>
                      <a:pt x="59" y="87"/>
                    </a:lnTo>
                    <a:lnTo>
                      <a:pt x="64" y="82"/>
                    </a:lnTo>
                    <a:lnTo>
                      <a:pt x="66" y="77"/>
                    </a:lnTo>
                    <a:lnTo>
                      <a:pt x="69" y="72"/>
                    </a:lnTo>
                    <a:lnTo>
                      <a:pt x="71" y="67"/>
                    </a:lnTo>
                    <a:lnTo>
                      <a:pt x="71" y="65"/>
                    </a:lnTo>
                  </a:path>
                </a:pathLst>
              </a:custGeom>
              <a:noFill/>
              <a:ln w="0">
                <a:solidFill>
                  <a:srgbClr val="000000"/>
                </a:solidFill>
                <a:prstDash val="solid"/>
                <a:round/>
                <a:headEnd/>
                <a:tailEnd/>
              </a:ln>
            </p:spPr>
            <p:txBody>
              <a:bodyPr/>
              <a:lstStyle/>
              <a:p>
                <a:endParaRPr lang="es-AR"/>
              </a:p>
            </p:txBody>
          </p:sp>
          <p:sp>
            <p:nvSpPr>
              <p:cNvPr id="3170" name="Freeform 89"/>
              <p:cNvSpPr>
                <a:spLocks/>
              </p:cNvSpPr>
              <p:nvPr/>
            </p:nvSpPr>
            <p:spPr bwMode="auto">
              <a:xfrm>
                <a:off x="2193" y="2800"/>
                <a:ext cx="47" cy="59"/>
              </a:xfrm>
              <a:custGeom>
                <a:avLst/>
                <a:gdLst>
                  <a:gd name="T0" fmla="*/ 44 w 47"/>
                  <a:gd name="T1" fmla="*/ 37 h 59"/>
                  <a:gd name="T2" fmla="*/ 42 w 47"/>
                  <a:gd name="T3" fmla="*/ 42 h 59"/>
                  <a:gd name="T4" fmla="*/ 39 w 47"/>
                  <a:gd name="T5" fmla="*/ 47 h 59"/>
                  <a:gd name="T6" fmla="*/ 37 w 47"/>
                  <a:gd name="T7" fmla="*/ 49 h 59"/>
                  <a:gd name="T8" fmla="*/ 32 w 47"/>
                  <a:gd name="T9" fmla="*/ 52 h 59"/>
                  <a:gd name="T10" fmla="*/ 30 w 47"/>
                  <a:gd name="T11" fmla="*/ 56 h 59"/>
                  <a:gd name="T12" fmla="*/ 25 w 47"/>
                  <a:gd name="T13" fmla="*/ 56 h 59"/>
                  <a:gd name="T14" fmla="*/ 22 w 47"/>
                  <a:gd name="T15" fmla="*/ 59 h 59"/>
                  <a:gd name="T16" fmla="*/ 17 w 47"/>
                  <a:gd name="T17" fmla="*/ 59 h 59"/>
                  <a:gd name="T18" fmla="*/ 15 w 47"/>
                  <a:gd name="T19" fmla="*/ 59 h 59"/>
                  <a:gd name="T20" fmla="*/ 12 w 47"/>
                  <a:gd name="T21" fmla="*/ 56 h 59"/>
                  <a:gd name="T22" fmla="*/ 10 w 47"/>
                  <a:gd name="T23" fmla="*/ 56 h 59"/>
                  <a:gd name="T24" fmla="*/ 5 w 47"/>
                  <a:gd name="T25" fmla="*/ 54 h 59"/>
                  <a:gd name="T26" fmla="*/ 5 w 47"/>
                  <a:gd name="T27" fmla="*/ 52 h 59"/>
                  <a:gd name="T28" fmla="*/ 2 w 47"/>
                  <a:gd name="T29" fmla="*/ 47 h 59"/>
                  <a:gd name="T30" fmla="*/ 0 w 47"/>
                  <a:gd name="T31" fmla="*/ 44 h 59"/>
                  <a:gd name="T32" fmla="*/ 0 w 47"/>
                  <a:gd name="T33" fmla="*/ 39 h 59"/>
                  <a:gd name="T34" fmla="*/ 0 w 47"/>
                  <a:gd name="T35" fmla="*/ 34 h 59"/>
                  <a:gd name="T36" fmla="*/ 0 w 47"/>
                  <a:gd name="T37" fmla="*/ 29 h 59"/>
                  <a:gd name="T38" fmla="*/ 2 w 47"/>
                  <a:gd name="T39" fmla="*/ 27 h 59"/>
                  <a:gd name="T40" fmla="*/ 5 w 47"/>
                  <a:gd name="T41" fmla="*/ 22 h 59"/>
                  <a:gd name="T42" fmla="*/ 7 w 47"/>
                  <a:gd name="T43" fmla="*/ 17 h 59"/>
                  <a:gd name="T44" fmla="*/ 7 w 47"/>
                  <a:gd name="T45" fmla="*/ 12 h 59"/>
                  <a:gd name="T46" fmla="*/ 12 w 47"/>
                  <a:gd name="T47" fmla="*/ 10 h 59"/>
                  <a:gd name="T48" fmla="*/ 15 w 47"/>
                  <a:gd name="T49" fmla="*/ 7 h 59"/>
                  <a:gd name="T50" fmla="*/ 17 w 47"/>
                  <a:gd name="T51" fmla="*/ 5 h 59"/>
                  <a:gd name="T52" fmla="*/ 22 w 47"/>
                  <a:gd name="T53" fmla="*/ 2 h 59"/>
                  <a:gd name="T54" fmla="*/ 25 w 47"/>
                  <a:gd name="T55" fmla="*/ 2 h 59"/>
                  <a:gd name="T56" fmla="*/ 30 w 47"/>
                  <a:gd name="T57" fmla="*/ 0 h 59"/>
                  <a:gd name="T58" fmla="*/ 32 w 47"/>
                  <a:gd name="T59" fmla="*/ 0 h 59"/>
                  <a:gd name="T60" fmla="*/ 34 w 47"/>
                  <a:gd name="T61" fmla="*/ 2 h 59"/>
                  <a:gd name="T62" fmla="*/ 39 w 47"/>
                  <a:gd name="T63" fmla="*/ 2 h 59"/>
                  <a:gd name="T64" fmla="*/ 42 w 47"/>
                  <a:gd name="T65" fmla="*/ 7 h 59"/>
                  <a:gd name="T66" fmla="*/ 44 w 47"/>
                  <a:gd name="T67" fmla="*/ 7 h 59"/>
                  <a:gd name="T68" fmla="*/ 44 w 47"/>
                  <a:gd name="T69" fmla="*/ 12 h 59"/>
                  <a:gd name="T70" fmla="*/ 47 w 47"/>
                  <a:gd name="T71" fmla="*/ 14 h 59"/>
                  <a:gd name="T72" fmla="*/ 47 w 47"/>
                  <a:gd name="T73" fmla="*/ 19 h 59"/>
                  <a:gd name="T74" fmla="*/ 47 w 47"/>
                  <a:gd name="T75" fmla="*/ 24 h 59"/>
                  <a:gd name="T76" fmla="*/ 47 w 47"/>
                  <a:gd name="T77" fmla="*/ 29 h 59"/>
                  <a:gd name="T78" fmla="*/ 44 w 47"/>
                  <a:gd name="T79" fmla="*/ 32 h 59"/>
                  <a:gd name="T80" fmla="*/ 44 w 47"/>
                  <a:gd name="T81" fmla="*/ 37 h 59"/>
                  <a:gd name="T82" fmla="*/ 44 w 47"/>
                  <a:gd name="T83" fmla="*/ 37 h 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7"/>
                  <a:gd name="T127" fmla="*/ 0 h 59"/>
                  <a:gd name="T128" fmla="*/ 47 w 47"/>
                  <a:gd name="T129" fmla="*/ 59 h 5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7" h="59">
                    <a:moveTo>
                      <a:pt x="44" y="37"/>
                    </a:moveTo>
                    <a:lnTo>
                      <a:pt x="42" y="42"/>
                    </a:lnTo>
                    <a:lnTo>
                      <a:pt x="39" y="47"/>
                    </a:lnTo>
                    <a:lnTo>
                      <a:pt x="37" y="49"/>
                    </a:lnTo>
                    <a:lnTo>
                      <a:pt x="32" y="52"/>
                    </a:lnTo>
                    <a:lnTo>
                      <a:pt x="30" y="56"/>
                    </a:lnTo>
                    <a:lnTo>
                      <a:pt x="25" y="56"/>
                    </a:lnTo>
                    <a:lnTo>
                      <a:pt x="22" y="59"/>
                    </a:lnTo>
                    <a:lnTo>
                      <a:pt x="17" y="59"/>
                    </a:lnTo>
                    <a:lnTo>
                      <a:pt x="15" y="59"/>
                    </a:lnTo>
                    <a:lnTo>
                      <a:pt x="12" y="56"/>
                    </a:lnTo>
                    <a:lnTo>
                      <a:pt x="10" y="56"/>
                    </a:lnTo>
                    <a:lnTo>
                      <a:pt x="5" y="54"/>
                    </a:lnTo>
                    <a:lnTo>
                      <a:pt x="5" y="52"/>
                    </a:lnTo>
                    <a:lnTo>
                      <a:pt x="2" y="47"/>
                    </a:lnTo>
                    <a:lnTo>
                      <a:pt x="0" y="44"/>
                    </a:lnTo>
                    <a:lnTo>
                      <a:pt x="0" y="39"/>
                    </a:lnTo>
                    <a:lnTo>
                      <a:pt x="0" y="34"/>
                    </a:lnTo>
                    <a:lnTo>
                      <a:pt x="0" y="29"/>
                    </a:lnTo>
                    <a:lnTo>
                      <a:pt x="2" y="27"/>
                    </a:lnTo>
                    <a:lnTo>
                      <a:pt x="5" y="22"/>
                    </a:lnTo>
                    <a:lnTo>
                      <a:pt x="7" y="17"/>
                    </a:lnTo>
                    <a:lnTo>
                      <a:pt x="7" y="12"/>
                    </a:lnTo>
                    <a:lnTo>
                      <a:pt x="12" y="10"/>
                    </a:lnTo>
                    <a:lnTo>
                      <a:pt x="15" y="7"/>
                    </a:lnTo>
                    <a:lnTo>
                      <a:pt x="17" y="5"/>
                    </a:lnTo>
                    <a:lnTo>
                      <a:pt x="22" y="2"/>
                    </a:lnTo>
                    <a:lnTo>
                      <a:pt x="25" y="2"/>
                    </a:lnTo>
                    <a:lnTo>
                      <a:pt x="30" y="0"/>
                    </a:lnTo>
                    <a:lnTo>
                      <a:pt x="32" y="0"/>
                    </a:lnTo>
                    <a:lnTo>
                      <a:pt x="34" y="2"/>
                    </a:lnTo>
                    <a:lnTo>
                      <a:pt x="39" y="2"/>
                    </a:lnTo>
                    <a:lnTo>
                      <a:pt x="42" y="7"/>
                    </a:lnTo>
                    <a:lnTo>
                      <a:pt x="44" y="7"/>
                    </a:lnTo>
                    <a:lnTo>
                      <a:pt x="44" y="12"/>
                    </a:lnTo>
                    <a:lnTo>
                      <a:pt x="47" y="14"/>
                    </a:lnTo>
                    <a:lnTo>
                      <a:pt x="47" y="19"/>
                    </a:lnTo>
                    <a:lnTo>
                      <a:pt x="47" y="24"/>
                    </a:lnTo>
                    <a:lnTo>
                      <a:pt x="47" y="29"/>
                    </a:lnTo>
                    <a:lnTo>
                      <a:pt x="44" y="32"/>
                    </a:lnTo>
                    <a:lnTo>
                      <a:pt x="44" y="37"/>
                    </a:lnTo>
                    <a:close/>
                  </a:path>
                </a:pathLst>
              </a:custGeom>
              <a:solidFill>
                <a:srgbClr val="6170C2"/>
              </a:solidFill>
              <a:ln w="9525">
                <a:noFill/>
                <a:round/>
                <a:headEnd/>
                <a:tailEnd/>
              </a:ln>
            </p:spPr>
            <p:txBody>
              <a:bodyPr/>
              <a:lstStyle/>
              <a:p>
                <a:endParaRPr lang="es-AR"/>
              </a:p>
            </p:txBody>
          </p:sp>
          <p:sp>
            <p:nvSpPr>
              <p:cNvPr id="3171" name="Freeform 90"/>
              <p:cNvSpPr>
                <a:spLocks/>
              </p:cNvSpPr>
              <p:nvPr/>
            </p:nvSpPr>
            <p:spPr bwMode="auto">
              <a:xfrm>
                <a:off x="2193" y="2800"/>
                <a:ext cx="47" cy="59"/>
              </a:xfrm>
              <a:custGeom>
                <a:avLst/>
                <a:gdLst>
                  <a:gd name="T0" fmla="*/ 44 w 47"/>
                  <a:gd name="T1" fmla="*/ 37 h 59"/>
                  <a:gd name="T2" fmla="*/ 42 w 47"/>
                  <a:gd name="T3" fmla="*/ 42 h 59"/>
                  <a:gd name="T4" fmla="*/ 39 w 47"/>
                  <a:gd name="T5" fmla="*/ 47 h 59"/>
                  <a:gd name="T6" fmla="*/ 37 w 47"/>
                  <a:gd name="T7" fmla="*/ 49 h 59"/>
                  <a:gd name="T8" fmla="*/ 32 w 47"/>
                  <a:gd name="T9" fmla="*/ 52 h 59"/>
                  <a:gd name="T10" fmla="*/ 30 w 47"/>
                  <a:gd name="T11" fmla="*/ 56 h 59"/>
                  <a:gd name="T12" fmla="*/ 25 w 47"/>
                  <a:gd name="T13" fmla="*/ 56 h 59"/>
                  <a:gd name="T14" fmla="*/ 22 w 47"/>
                  <a:gd name="T15" fmla="*/ 59 h 59"/>
                  <a:gd name="T16" fmla="*/ 17 w 47"/>
                  <a:gd name="T17" fmla="*/ 59 h 59"/>
                  <a:gd name="T18" fmla="*/ 15 w 47"/>
                  <a:gd name="T19" fmla="*/ 59 h 59"/>
                  <a:gd name="T20" fmla="*/ 12 w 47"/>
                  <a:gd name="T21" fmla="*/ 56 h 59"/>
                  <a:gd name="T22" fmla="*/ 10 w 47"/>
                  <a:gd name="T23" fmla="*/ 56 h 59"/>
                  <a:gd name="T24" fmla="*/ 5 w 47"/>
                  <a:gd name="T25" fmla="*/ 54 h 59"/>
                  <a:gd name="T26" fmla="*/ 5 w 47"/>
                  <a:gd name="T27" fmla="*/ 52 h 59"/>
                  <a:gd name="T28" fmla="*/ 2 w 47"/>
                  <a:gd name="T29" fmla="*/ 47 h 59"/>
                  <a:gd name="T30" fmla="*/ 0 w 47"/>
                  <a:gd name="T31" fmla="*/ 44 h 59"/>
                  <a:gd name="T32" fmla="*/ 0 w 47"/>
                  <a:gd name="T33" fmla="*/ 39 h 59"/>
                  <a:gd name="T34" fmla="*/ 0 w 47"/>
                  <a:gd name="T35" fmla="*/ 34 h 59"/>
                  <a:gd name="T36" fmla="*/ 0 w 47"/>
                  <a:gd name="T37" fmla="*/ 29 h 59"/>
                  <a:gd name="T38" fmla="*/ 2 w 47"/>
                  <a:gd name="T39" fmla="*/ 27 h 59"/>
                  <a:gd name="T40" fmla="*/ 5 w 47"/>
                  <a:gd name="T41" fmla="*/ 22 h 59"/>
                  <a:gd name="T42" fmla="*/ 7 w 47"/>
                  <a:gd name="T43" fmla="*/ 17 h 59"/>
                  <a:gd name="T44" fmla="*/ 7 w 47"/>
                  <a:gd name="T45" fmla="*/ 12 h 59"/>
                  <a:gd name="T46" fmla="*/ 12 w 47"/>
                  <a:gd name="T47" fmla="*/ 10 h 59"/>
                  <a:gd name="T48" fmla="*/ 15 w 47"/>
                  <a:gd name="T49" fmla="*/ 7 h 59"/>
                  <a:gd name="T50" fmla="*/ 17 w 47"/>
                  <a:gd name="T51" fmla="*/ 5 h 59"/>
                  <a:gd name="T52" fmla="*/ 22 w 47"/>
                  <a:gd name="T53" fmla="*/ 2 h 59"/>
                  <a:gd name="T54" fmla="*/ 25 w 47"/>
                  <a:gd name="T55" fmla="*/ 2 h 59"/>
                  <a:gd name="T56" fmla="*/ 30 w 47"/>
                  <a:gd name="T57" fmla="*/ 0 h 59"/>
                  <a:gd name="T58" fmla="*/ 32 w 47"/>
                  <a:gd name="T59" fmla="*/ 0 h 59"/>
                  <a:gd name="T60" fmla="*/ 34 w 47"/>
                  <a:gd name="T61" fmla="*/ 2 h 59"/>
                  <a:gd name="T62" fmla="*/ 39 w 47"/>
                  <a:gd name="T63" fmla="*/ 2 h 59"/>
                  <a:gd name="T64" fmla="*/ 42 w 47"/>
                  <a:gd name="T65" fmla="*/ 7 h 59"/>
                  <a:gd name="T66" fmla="*/ 44 w 47"/>
                  <a:gd name="T67" fmla="*/ 7 h 59"/>
                  <a:gd name="T68" fmla="*/ 44 w 47"/>
                  <a:gd name="T69" fmla="*/ 12 h 59"/>
                  <a:gd name="T70" fmla="*/ 47 w 47"/>
                  <a:gd name="T71" fmla="*/ 14 h 59"/>
                  <a:gd name="T72" fmla="*/ 47 w 47"/>
                  <a:gd name="T73" fmla="*/ 19 h 59"/>
                  <a:gd name="T74" fmla="*/ 47 w 47"/>
                  <a:gd name="T75" fmla="*/ 24 h 59"/>
                  <a:gd name="T76" fmla="*/ 47 w 47"/>
                  <a:gd name="T77" fmla="*/ 29 h 59"/>
                  <a:gd name="T78" fmla="*/ 44 w 47"/>
                  <a:gd name="T79" fmla="*/ 32 h 59"/>
                  <a:gd name="T80" fmla="*/ 44 w 47"/>
                  <a:gd name="T81" fmla="*/ 37 h 59"/>
                  <a:gd name="T82" fmla="*/ 44 w 47"/>
                  <a:gd name="T83" fmla="*/ 37 h 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7"/>
                  <a:gd name="T127" fmla="*/ 0 h 59"/>
                  <a:gd name="T128" fmla="*/ 47 w 47"/>
                  <a:gd name="T129" fmla="*/ 59 h 5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7" h="59">
                    <a:moveTo>
                      <a:pt x="44" y="37"/>
                    </a:moveTo>
                    <a:lnTo>
                      <a:pt x="42" y="42"/>
                    </a:lnTo>
                    <a:lnTo>
                      <a:pt x="39" y="47"/>
                    </a:lnTo>
                    <a:lnTo>
                      <a:pt x="37" y="49"/>
                    </a:lnTo>
                    <a:lnTo>
                      <a:pt x="32" y="52"/>
                    </a:lnTo>
                    <a:lnTo>
                      <a:pt x="30" y="56"/>
                    </a:lnTo>
                    <a:lnTo>
                      <a:pt x="25" y="56"/>
                    </a:lnTo>
                    <a:lnTo>
                      <a:pt x="22" y="59"/>
                    </a:lnTo>
                    <a:lnTo>
                      <a:pt x="17" y="59"/>
                    </a:lnTo>
                    <a:lnTo>
                      <a:pt x="15" y="59"/>
                    </a:lnTo>
                    <a:lnTo>
                      <a:pt x="12" y="56"/>
                    </a:lnTo>
                    <a:lnTo>
                      <a:pt x="10" y="56"/>
                    </a:lnTo>
                    <a:lnTo>
                      <a:pt x="5" y="54"/>
                    </a:lnTo>
                    <a:lnTo>
                      <a:pt x="5" y="52"/>
                    </a:lnTo>
                    <a:lnTo>
                      <a:pt x="2" y="47"/>
                    </a:lnTo>
                    <a:lnTo>
                      <a:pt x="0" y="44"/>
                    </a:lnTo>
                    <a:lnTo>
                      <a:pt x="0" y="39"/>
                    </a:lnTo>
                    <a:lnTo>
                      <a:pt x="0" y="34"/>
                    </a:lnTo>
                    <a:lnTo>
                      <a:pt x="0" y="29"/>
                    </a:lnTo>
                    <a:lnTo>
                      <a:pt x="2" y="27"/>
                    </a:lnTo>
                    <a:lnTo>
                      <a:pt x="5" y="22"/>
                    </a:lnTo>
                    <a:lnTo>
                      <a:pt x="7" y="17"/>
                    </a:lnTo>
                    <a:lnTo>
                      <a:pt x="7" y="12"/>
                    </a:lnTo>
                    <a:lnTo>
                      <a:pt x="12" y="10"/>
                    </a:lnTo>
                    <a:lnTo>
                      <a:pt x="15" y="7"/>
                    </a:lnTo>
                    <a:lnTo>
                      <a:pt x="17" y="5"/>
                    </a:lnTo>
                    <a:lnTo>
                      <a:pt x="22" y="2"/>
                    </a:lnTo>
                    <a:lnTo>
                      <a:pt x="25" y="2"/>
                    </a:lnTo>
                    <a:lnTo>
                      <a:pt x="30" y="0"/>
                    </a:lnTo>
                    <a:lnTo>
                      <a:pt x="32" y="0"/>
                    </a:lnTo>
                    <a:lnTo>
                      <a:pt x="34" y="2"/>
                    </a:lnTo>
                    <a:lnTo>
                      <a:pt x="39" y="2"/>
                    </a:lnTo>
                    <a:lnTo>
                      <a:pt x="42" y="7"/>
                    </a:lnTo>
                    <a:lnTo>
                      <a:pt x="44" y="7"/>
                    </a:lnTo>
                    <a:lnTo>
                      <a:pt x="44" y="12"/>
                    </a:lnTo>
                    <a:lnTo>
                      <a:pt x="47" y="14"/>
                    </a:lnTo>
                    <a:lnTo>
                      <a:pt x="47" y="19"/>
                    </a:lnTo>
                    <a:lnTo>
                      <a:pt x="47" y="24"/>
                    </a:lnTo>
                    <a:lnTo>
                      <a:pt x="47" y="29"/>
                    </a:lnTo>
                    <a:lnTo>
                      <a:pt x="44" y="32"/>
                    </a:lnTo>
                    <a:lnTo>
                      <a:pt x="44" y="37"/>
                    </a:lnTo>
                  </a:path>
                </a:pathLst>
              </a:custGeom>
              <a:noFill/>
              <a:ln w="0">
                <a:solidFill>
                  <a:srgbClr val="000000"/>
                </a:solidFill>
                <a:prstDash val="solid"/>
                <a:round/>
                <a:headEnd/>
                <a:tailEnd/>
              </a:ln>
            </p:spPr>
            <p:txBody>
              <a:bodyPr/>
              <a:lstStyle/>
              <a:p>
                <a:endParaRPr lang="es-AR"/>
              </a:p>
            </p:txBody>
          </p:sp>
          <p:sp>
            <p:nvSpPr>
              <p:cNvPr id="3172" name="Freeform 91"/>
              <p:cNvSpPr>
                <a:spLocks/>
              </p:cNvSpPr>
              <p:nvPr/>
            </p:nvSpPr>
            <p:spPr bwMode="auto">
              <a:xfrm>
                <a:off x="2210" y="2810"/>
                <a:ext cx="30" cy="37"/>
              </a:xfrm>
              <a:custGeom>
                <a:avLst/>
                <a:gdLst>
                  <a:gd name="T0" fmla="*/ 27 w 30"/>
                  <a:gd name="T1" fmla="*/ 22 h 37"/>
                  <a:gd name="T2" fmla="*/ 25 w 30"/>
                  <a:gd name="T3" fmla="*/ 27 h 37"/>
                  <a:gd name="T4" fmla="*/ 22 w 30"/>
                  <a:gd name="T5" fmla="*/ 29 h 37"/>
                  <a:gd name="T6" fmla="*/ 20 w 30"/>
                  <a:gd name="T7" fmla="*/ 32 h 37"/>
                  <a:gd name="T8" fmla="*/ 17 w 30"/>
                  <a:gd name="T9" fmla="*/ 34 h 37"/>
                  <a:gd name="T10" fmla="*/ 15 w 30"/>
                  <a:gd name="T11" fmla="*/ 37 h 37"/>
                  <a:gd name="T12" fmla="*/ 13 w 30"/>
                  <a:gd name="T13" fmla="*/ 37 h 37"/>
                  <a:gd name="T14" fmla="*/ 10 w 30"/>
                  <a:gd name="T15" fmla="*/ 37 h 37"/>
                  <a:gd name="T16" fmla="*/ 8 w 30"/>
                  <a:gd name="T17" fmla="*/ 37 h 37"/>
                  <a:gd name="T18" fmla="*/ 5 w 30"/>
                  <a:gd name="T19" fmla="*/ 34 h 37"/>
                  <a:gd name="T20" fmla="*/ 3 w 30"/>
                  <a:gd name="T21" fmla="*/ 32 h 37"/>
                  <a:gd name="T22" fmla="*/ 0 w 30"/>
                  <a:gd name="T23" fmla="*/ 29 h 37"/>
                  <a:gd name="T24" fmla="*/ 0 w 30"/>
                  <a:gd name="T25" fmla="*/ 27 h 37"/>
                  <a:gd name="T26" fmla="*/ 0 w 30"/>
                  <a:gd name="T27" fmla="*/ 24 h 37"/>
                  <a:gd name="T28" fmla="*/ 0 w 30"/>
                  <a:gd name="T29" fmla="*/ 19 h 37"/>
                  <a:gd name="T30" fmla="*/ 0 w 30"/>
                  <a:gd name="T31" fmla="*/ 17 h 37"/>
                  <a:gd name="T32" fmla="*/ 3 w 30"/>
                  <a:gd name="T33" fmla="*/ 12 h 37"/>
                  <a:gd name="T34" fmla="*/ 3 w 30"/>
                  <a:gd name="T35" fmla="*/ 9 h 37"/>
                  <a:gd name="T36" fmla="*/ 5 w 30"/>
                  <a:gd name="T37" fmla="*/ 7 h 37"/>
                  <a:gd name="T38" fmla="*/ 8 w 30"/>
                  <a:gd name="T39" fmla="*/ 4 h 37"/>
                  <a:gd name="T40" fmla="*/ 10 w 30"/>
                  <a:gd name="T41" fmla="*/ 2 h 37"/>
                  <a:gd name="T42" fmla="*/ 13 w 30"/>
                  <a:gd name="T43" fmla="*/ 0 h 37"/>
                  <a:gd name="T44" fmla="*/ 15 w 30"/>
                  <a:gd name="T45" fmla="*/ 0 h 37"/>
                  <a:gd name="T46" fmla="*/ 20 w 30"/>
                  <a:gd name="T47" fmla="*/ 0 h 37"/>
                  <a:gd name="T48" fmla="*/ 22 w 30"/>
                  <a:gd name="T49" fmla="*/ 0 h 37"/>
                  <a:gd name="T50" fmla="*/ 25 w 30"/>
                  <a:gd name="T51" fmla="*/ 0 h 37"/>
                  <a:gd name="T52" fmla="*/ 25 w 30"/>
                  <a:gd name="T53" fmla="*/ 2 h 37"/>
                  <a:gd name="T54" fmla="*/ 27 w 30"/>
                  <a:gd name="T55" fmla="*/ 4 h 37"/>
                  <a:gd name="T56" fmla="*/ 30 w 30"/>
                  <a:gd name="T57" fmla="*/ 7 h 37"/>
                  <a:gd name="T58" fmla="*/ 30 w 30"/>
                  <a:gd name="T59" fmla="*/ 12 h 37"/>
                  <a:gd name="T60" fmla="*/ 30 w 30"/>
                  <a:gd name="T61" fmla="*/ 14 h 37"/>
                  <a:gd name="T62" fmla="*/ 27 w 30"/>
                  <a:gd name="T63" fmla="*/ 19 h 37"/>
                  <a:gd name="T64" fmla="*/ 27 w 30"/>
                  <a:gd name="T65" fmla="*/ 22 h 37"/>
                  <a:gd name="T66" fmla="*/ 27 w 30"/>
                  <a:gd name="T67" fmla="*/ 22 h 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
                  <a:gd name="T103" fmla="*/ 0 h 37"/>
                  <a:gd name="T104" fmla="*/ 30 w 30"/>
                  <a:gd name="T105" fmla="*/ 37 h 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 h="37">
                    <a:moveTo>
                      <a:pt x="27" y="22"/>
                    </a:moveTo>
                    <a:lnTo>
                      <a:pt x="25" y="27"/>
                    </a:lnTo>
                    <a:lnTo>
                      <a:pt x="22" y="29"/>
                    </a:lnTo>
                    <a:lnTo>
                      <a:pt x="20" y="32"/>
                    </a:lnTo>
                    <a:lnTo>
                      <a:pt x="17" y="34"/>
                    </a:lnTo>
                    <a:lnTo>
                      <a:pt x="15" y="37"/>
                    </a:lnTo>
                    <a:lnTo>
                      <a:pt x="13" y="37"/>
                    </a:lnTo>
                    <a:lnTo>
                      <a:pt x="10" y="37"/>
                    </a:lnTo>
                    <a:lnTo>
                      <a:pt x="8" y="37"/>
                    </a:lnTo>
                    <a:lnTo>
                      <a:pt x="5" y="34"/>
                    </a:lnTo>
                    <a:lnTo>
                      <a:pt x="3" y="32"/>
                    </a:lnTo>
                    <a:lnTo>
                      <a:pt x="0" y="29"/>
                    </a:lnTo>
                    <a:lnTo>
                      <a:pt x="0" y="27"/>
                    </a:lnTo>
                    <a:lnTo>
                      <a:pt x="0" y="24"/>
                    </a:lnTo>
                    <a:lnTo>
                      <a:pt x="0" y="19"/>
                    </a:lnTo>
                    <a:lnTo>
                      <a:pt x="0" y="17"/>
                    </a:lnTo>
                    <a:lnTo>
                      <a:pt x="3" y="12"/>
                    </a:lnTo>
                    <a:lnTo>
                      <a:pt x="3" y="9"/>
                    </a:lnTo>
                    <a:lnTo>
                      <a:pt x="5" y="7"/>
                    </a:lnTo>
                    <a:lnTo>
                      <a:pt x="8" y="4"/>
                    </a:lnTo>
                    <a:lnTo>
                      <a:pt x="10" y="2"/>
                    </a:lnTo>
                    <a:lnTo>
                      <a:pt x="13" y="0"/>
                    </a:lnTo>
                    <a:lnTo>
                      <a:pt x="15" y="0"/>
                    </a:lnTo>
                    <a:lnTo>
                      <a:pt x="20" y="0"/>
                    </a:lnTo>
                    <a:lnTo>
                      <a:pt x="22" y="0"/>
                    </a:lnTo>
                    <a:lnTo>
                      <a:pt x="25" y="0"/>
                    </a:lnTo>
                    <a:lnTo>
                      <a:pt x="25" y="2"/>
                    </a:lnTo>
                    <a:lnTo>
                      <a:pt x="27" y="4"/>
                    </a:lnTo>
                    <a:lnTo>
                      <a:pt x="30" y="7"/>
                    </a:lnTo>
                    <a:lnTo>
                      <a:pt x="30" y="12"/>
                    </a:lnTo>
                    <a:lnTo>
                      <a:pt x="30" y="14"/>
                    </a:lnTo>
                    <a:lnTo>
                      <a:pt x="27" y="19"/>
                    </a:lnTo>
                    <a:lnTo>
                      <a:pt x="27" y="22"/>
                    </a:lnTo>
                    <a:close/>
                  </a:path>
                </a:pathLst>
              </a:custGeom>
              <a:solidFill>
                <a:srgbClr val="000000"/>
              </a:solidFill>
              <a:ln w="9525">
                <a:noFill/>
                <a:round/>
                <a:headEnd/>
                <a:tailEnd/>
              </a:ln>
            </p:spPr>
            <p:txBody>
              <a:bodyPr/>
              <a:lstStyle/>
              <a:p>
                <a:endParaRPr lang="es-AR"/>
              </a:p>
            </p:txBody>
          </p:sp>
          <p:sp>
            <p:nvSpPr>
              <p:cNvPr id="3173" name="Freeform 92"/>
              <p:cNvSpPr>
                <a:spLocks/>
              </p:cNvSpPr>
              <p:nvPr/>
            </p:nvSpPr>
            <p:spPr bwMode="auto">
              <a:xfrm>
                <a:off x="2210" y="2810"/>
                <a:ext cx="30" cy="37"/>
              </a:xfrm>
              <a:custGeom>
                <a:avLst/>
                <a:gdLst>
                  <a:gd name="T0" fmla="*/ 27 w 30"/>
                  <a:gd name="T1" fmla="*/ 22 h 37"/>
                  <a:gd name="T2" fmla="*/ 25 w 30"/>
                  <a:gd name="T3" fmla="*/ 27 h 37"/>
                  <a:gd name="T4" fmla="*/ 22 w 30"/>
                  <a:gd name="T5" fmla="*/ 29 h 37"/>
                  <a:gd name="T6" fmla="*/ 20 w 30"/>
                  <a:gd name="T7" fmla="*/ 32 h 37"/>
                  <a:gd name="T8" fmla="*/ 17 w 30"/>
                  <a:gd name="T9" fmla="*/ 34 h 37"/>
                  <a:gd name="T10" fmla="*/ 15 w 30"/>
                  <a:gd name="T11" fmla="*/ 37 h 37"/>
                  <a:gd name="T12" fmla="*/ 13 w 30"/>
                  <a:gd name="T13" fmla="*/ 37 h 37"/>
                  <a:gd name="T14" fmla="*/ 10 w 30"/>
                  <a:gd name="T15" fmla="*/ 37 h 37"/>
                  <a:gd name="T16" fmla="*/ 8 w 30"/>
                  <a:gd name="T17" fmla="*/ 37 h 37"/>
                  <a:gd name="T18" fmla="*/ 5 w 30"/>
                  <a:gd name="T19" fmla="*/ 34 h 37"/>
                  <a:gd name="T20" fmla="*/ 3 w 30"/>
                  <a:gd name="T21" fmla="*/ 32 h 37"/>
                  <a:gd name="T22" fmla="*/ 0 w 30"/>
                  <a:gd name="T23" fmla="*/ 29 h 37"/>
                  <a:gd name="T24" fmla="*/ 0 w 30"/>
                  <a:gd name="T25" fmla="*/ 27 h 37"/>
                  <a:gd name="T26" fmla="*/ 0 w 30"/>
                  <a:gd name="T27" fmla="*/ 24 h 37"/>
                  <a:gd name="T28" fmla="*/ 0 w 30"/>
                  <a:gd name="T29" fmla="*/ 19 h 37"/>
                  <a:gd name="T30" fmla="*/ 0 w 30"/>
                  <a:gd name="T31" fmla="*/ 17 h 37"/>
                  <a:gd name="T32" fmla="*/ 3 w 30"/>
                  <a:gd name="T33" fmla="*/ 12 h 37"/>
                  <a:gd name="T34" fmla="*/ 3 w 30"/>
                  <a:gd name="T35" fmla="*/ 9 h 37"/>
                  <a:gd name="T36" fmla="*/ 5 w 30"/>
                  <a:gd name="T37" fmla="*/ 7 h 37"/>
                  <a:gd name="T38" fmla="*/ 8 w 30"/>
                  <a:gd name="T39" fmla="*/ 4 h 37"/>
                  <a:gd name="T40" fmla="*/ 10 w 30"/>
                  <a:gd name="T41" fmla="*/ 2 h 37"/>
                  <a:gd name="T42" fmla="*/ 13 w 30"/>
                  <a:gd name="T43" fmla="*/ 0 h 37"/>
                  <a:gd name="T44" fmla="*/ 15 w 30"/>
                  <a:gd name="T45" fmla="*/ 0 h 37"/>
                  <a:gd name="T46" fmla="*/ 20 w 30"/>
                  <a:gd name="T47" fmla="*/ 0 h 37"/>
                  <a:gd name="T48" fmla="*/ 22 w 30"/>
                  <a:gd name="T49" fmla="*/ 0 h 37"/>
                  <a:gd name="T50" fmla="*/ 25 w 30"/>
                  <a:gd name="T51" fmla="*/ 0 h 37"/>
                  <a:gd name="T52" fmla="*/ 25 w 30"/>
                  <a:gd name="T53" fmla="*/ 2 h 37"/>
                  <a:gd name="T54" fmla="*/ 27 w 30"/>
                  <a:gd name="T55" fmla="*/ 4 h 37"/>
                  <a:gd name="T56" fmla="*/ 30 w 30"/>
                  <a:gd name="T57" fmla="*/ 7 h 37"/>
                  <a:gd name="T58" fmla="*/ 30 w 30"/>
                  <a:gd name="T59" fmla="*/ 12 h 37"/>
                  <a:gd name="T60" fmla="*/ 30 w 30"/>
                  <a:gd name="T61" fmla="*/ 14 h 37"/>
                  <a:gd name="T62" fmla="*/ 27 w 30"/>
                  <a:gd name="T63" fmla="*/ 19 h 37"/>
                  <a:gd name="T64" fmla="*/ 27 w 30"/>
                  <a:gd name="T65" fmla="*/ 22 h 37"/>
                  <a:gd name="T66" fmla="*/ 27 w 30"/>
                  <a:gd name="T67" fmla="*/ 22 h 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
                  <a:gd name="T103" fmla="*/ 0 h 37"/>
                  <a:gd name="T104" fmla="*/ 30 w 30"/>
                  <a:gd name="T105" fmla="*/ 37 h 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 h="37">
                    <a:moveTo>
                      <a:pt x="27" y="22"/>
                    </a:moveTo>
                    <a:lnTo>
                      <a:pt x="25" y="27"/>
                    </a:lnTo>
                    <a:lnTo>
                      <a:pt x="22" y="29"/>
                    </a:lnTo>
                    <a:lnTo>
                      <a:pt x="20" y="32"/>
                    </a:lnTo>
                    <a:lnTo>
                      <a:pt x="17" y="34"/>
                    </a:lnTo>
                    <a:lnTo>
                      <a:pt x="15" y="37"/>
                    </a:lnTo>
                    <a:lnTo>
                      <a:pt x="13" y="37"/>
                    </a:lnTo>
                    <a:lnTo>
                      <a:pt x="10" y="37"/>
                    </a:lnTo>
                    <a:lnTo>
                      <a:pt x="8" y="37"/>
                    </a:lnTo>
                    <a:lnTo>
                      <a:pt x="5" y="34"/>
                    </a:lnTo>
                    <a:lnTo>
                      <a:pt x="3" y="32"/>
                    </a:lnTo>
                    <a:lnTo>
                      <a:pt x="0" y="29"/>
                    </a:lnTo>
                    <a:lnTo>
                      <a:pt x="0" y="27"/>
                    </a:lnTo>
                    <a:lnTo>
                      <a:pt x="0" y="24"/>
                    </a:lnTo>
                    <a:lnTo>
                      <a:pt x="0" y="19"/>
                    </a:lnTo>
                    <a:lnTo>
                      <a:pt x="0" y="17"/>
                    </a:lnTo>
                    <a:lnTo>
                      <a:pt x="3" y="12"/>
                    </a:lnTo>
                    <a:lnTo>
                      <a:pt x="3" y="9"/>
                    </a:lnTo>
                    <a:lnTo>
                      <a:pt x="5" y="7"/>
                    </a:lnTo>
                    <a:lnTo>
                      <a:pt x="8" y="4"/>
                    </a:lnTo>
                    <a:lnTo>
                      <a:pt x="10" y="2"/>
                    </a:lnTo>
                    <a:lnTo>
                      <a:pt x="13" y="0"/>
                    </a:lnTo>
                    <a:lnTo>
                      <a:pt x="15" y="0"/>
                    </a:lnTo>
                    <a:lnTo>
                      <a:pt x="20" y="0"/>
                    </a:lnTo>
                    <a:lnTo>
                      <a:pt x="22" y="0"/>
                    </a:lnTo>
                    <a:lnTo>
                      <a:pt x="25" y="0"/>
                    </a:lnTo>
                    <a:lnTo>
                      <a:pt x="25" y="2"/>
                    </a:lnTo>
                    <a:lnTo>
                      <a:pt x="27" y="4"/>
                    </a:lnTo>
                    <a:lnTo>
                      <a:pt x="30" y="7"/>
                    </a:lnTo>
                    <a:lnTo>
                      <a:pt x="30" y="12"/>
                    </a:lnTo>
                    <a:lnTo>
                      <a:pt x="30" y="14"/>
                    </a:lnTo>
                    <a:lnTo>
                      <a:pt x="27" y="19"/>
                    </a:lnTo>
                    <a:lnTo>
                      <a:pt x="27" y="22"/>
                    </a:lnTo>
                  </a:path>
                </a:pathLst>
              </a:custGeom>
              <a:noFill/>
              <a:ln w="0">
                <a:solidFill>
                  <a:srgbClr val="000000"/>
                </a:solidFill>
                <a:prstDash val="solid"/>
                <a:round/>
                <a:headEnd/>
                <a:tailEnd/>
              </a:ln>
            </p:spPr>
            <p:txBody>
              <a:bodyPr/>
              <a:lstStyle/>
              <a:p>
                <a:endParaRPr lang="es-AR"/>
              </a:p>
            </p:txBody>
          </p:sp>
          <p:sp>
            <p:nvSpPr>
              <p:cNvPr id="3174" name="Freeform 93"/>
              <p:cNvSpPr>
                <a:spLocks/>
              </p:cNvSpPr>
              <p:nvPr/>
            </p:nvSpPr>
            <p:spPr bwMode="auto">
              <a:xfrm>
                <a:off x="2181" y="2817"/>
                <a:ext cx="46" cy="32"/>
              </a:xfrm>
              <a:custGeom>
                <a:avLst/>
                <a:gdLst>
                  <a:gd name="T0" fmla="*/ 46 w 46"/>
                  <a:gd name="T1" fmla="*/ 12 h 32"/>
                  <a:gd name="T2" fmla="*/ 0 w 46"/>
                  <a:gd name="T3" fmla="*/ 32 h 32"/>
                  <a:gd name="T4" fmla="*/ 5 w 46"/>
                  <a:gd name="T5" fmla="*/ 0 h 32"/>
                  <a:gd name="T6" fmla="*/ 46 w 46"/>
                  <a:gd name="T7" fmla="*/ 12 h 32"/>
                  <a:gd name="T8" fmla="*/ 0 60000 65536"/>
                  <a:gd name="T9" fmla="*/ 0 60000 65536"/>
                  <a:gd name="T10" fmla="*/ 0 60000 65536"/>
                  <a:gd name="T11" fmla="*/ 0 60000 65536"/>
                  <a:gd name="T12" fmla="*/ 0 w 46"/>
                  <a:gd name="T13" fmla="*/ 0 h 32"/>
                  <a:gd name="T14" fmla="*/ 46 w 46"/>
                  <a:gd name="T15" fmla="*/ 32 h 32"/>
                </a:gdLst>
                <a:ahLst/>
                <a:cxnLst>
                  <a:cxn ang="T8">
                    <a:pos x="T0" y="T1"/>
                  </a:cxn>
                  <a:cxn ang="T9">
                    <a:pos x="T2" y="T3"/>
                  </a:cxn>
                  <a:cxn ang="T10">
                    <a:pos x="T4" y="T5"/>
                  </a:cxn>
                  <a:cxn ang="T11">
                    <a:pos x="T6" y="T7"/>
                  </a:cxn>
                </a:cxnLst>
                <a:rect l="T12" t="T13" r="T14" b="T15"/>
                <a:pathLst>
                  <a:path w="46" h="32">
                    <a:moveTo>
                      <a:pt x="46" y="12"/>
                    </a:moveTo>
                    <a:lnTo>
                      <a:pt x="0" y="32"/>
                    </a:lnTo>
                    <a:lnTo>
                      <a:pt x="5" y="0"/>
                    </a:lnTo>
                    <a:lnTo>
                      <a:pt x="46" y="12"/>
                    </a:lnTo>
                    <a:close/>
                  </a:path>
                </a:pathLst>
              </a:custGeom>
              <a:solidFill>
                <a:srgbClr val="FFFFFF"/>
              </a:solidFill>
              <a:ln w="9525">
                <a:noFill/>
                <a:round/>
                <a:headEnd/>
                <a:tailEnd/>
              </a:ln>
            </p:spPr>
            <p:txBody>
              <a:bodyPr/>
              <a:lstStyle/>
              <a:p>
                <a:endParaRPr lang="es-AR"/>
              </a:p>
            </p:txBody>
          </p:sp>
          <p:sp>
            <p:nvSpPr>
              <p:cNvPr id="3175" name="Freeform 94"/>
              <p:cNvSpPr>
                <a:spLocks/>
              </p:cNvSpPr>
              <p:nvPr/>
            </p:nvSpPr>
            <p:spPr bwMode="auto">
              <a:xfrm>
                <a:off x="2161" y="2777"/>
                <a:ext cx="71" cy="102"/>
              </a:xfrm>
              <a:custGeom>
                <a:avLst/>
                <a:gdLst>
                  <a:gd name="T0" fmla="*/ 71 w 71"/>
                  <a:gd name="T1" fmla="*/ 13 h 102"/>
                  <a:gd name="T2" fmla="*/ 66 w 71"/>
                  <a:gd name="T3" fmla="*/ 8 h 102"/>
                  <a:gd name="T4" fmla="*/ 64 w 71"/>
                  <a:gd name="T5" fmla="*/ 5 h 102"/>
                  <a:gd name="T6" fmla="*/ 62 w 71"/>
                  <a:gd name="T7" fmla="*/ 3 h 102"/>
                  <a:gd name="T8" fmla="*/ 57 w 71"/>
                  <a:gd name="T9" fmla="*/ 3 h 102"/>
                  <a:gd name="T10" fmla="*/ 52 w 71"/>
                  <a:gd name="T11" fmla="*/ 0 h 102"/>
                  <a:gd name="T12" fmla="*/ 47 w 71"/>
                  <a:gd name="T13" fmla="*/ 3 h 102"/>
                  <a:gd name="T14" fmla="*/ 42 w 71"/>
                  <a:gd name="T15" fmla="*/ 3 h 102"/>
                  <a:gd name="T16" fmla="*/ 37 w 71"/>
                  <a:gd name="T17" fmla="*/ 3 h 102"/>
                  <a:gd name="T18" fmla="*/ 32 w 71"/>
                  <a:gd name="T19" fmla="*/ 5 h 102"/>
                  <a:gd name="T20" fmla="*/ 27 w 71"/>
                  <a:gd name="T21" fmla="*/ 8 h 102"/>
                  <a:gd name="T22" fmla="*/ 25 w 71"/>
                  <a:gd name="T23" fmla="*/ 13 h 102"/>
                  <a:gd name="T24" fmla="*/ 20 w 71"/>
                  <a:gd name="T25" fmla="*/ 15 h 102"/>
                  <a:gd name="T26" fmla="*/ 15 w 71"/>
                  <a:gd name="T27" fmla="*/ 20 h 102"/>
                  <a:gd name="T28" fmla="*/ 12 w 71"/>
                  <a:gd name="T29" fmla="*/ 25 h 102"/>
                  <a:gd name="T30" fmla="*/ 10 w 71"/>
                  <a:gd name="T31" fmla="*/ 30 h 102"/>
                  <a:gd name="T32" fmla="*/ 7 w 71"/>
                  <a:gd name="T33" fmla="*/ 37 h 102"/>
                  <a:gd name="T34" fmla="*/ 5 w 71"/>
                  <a:gd name="T35" fmla="*/ 42 h 102"/>
                  <a:gd name="T36" fmla="*/ 2 w 71"/>
                  <a:gd name="T37" fmla="*/ 47 h 102"/>
                  <a:gd name="T38" fmla="*/ 2 w 71"/>
                  <a:gd name="T39" fmla="*/ 55 h 102"/>
                  <a:gd name="T40" fmla="*/ 0 w 71"/>
                  <a:gd name="T41" fmla="*/ 60 h 102"/>
                  <a:gd name="T42" fmla="*/ 0 w 71"/>
                  <a:gd name="T43" fmla="*/ 65 h 102"/>
                  <a:gd name="T44" fmla="*/ 0 w 71"/>
                  <a:gd name="T45" fmla="*/ 72 h 102"/>
                  <a:gd name="T46" fmla="*/ 2 w 71"/>
                  <a:gd name="T47" fmla="*/ 77 h 102"/>
                  <a:gd name="T48" fmla="*/ 2 w 71"/>
                  <a:gd name="T49" fmla="*/ 82 h 102"/>
                  <a:gd name="T50" fmla="*/ 5 w 71"/>
                  <a:gd name="T51" fmla="*/ 87 h 102"/>
                  <a:gd name="T52" fmla="*/ 7 w 71"/>
                  <a:gd name="T53" fmla="*/ 89 h 102"/>
                  <a:gd name="T54" fmla="*/ 12 w 71"/>
                  <a:gd name="T55" fmla="*/ 94 h 102"/>
                  <a:gd name="T56" fmla="*/ 15 w 71"/>
                  <a:gd name="T57" fmla="*/ 97 h 102"/>
                  <a:gd name="T58" fmla="*/ 17 w 71"/>
                  <a:gd name="T59" fmla="*/ 99 h 102"/>
                  <a:gd name="T60" fmla="*/ 22 w 71"/>
                  <a:gd name="T61" fmla="*/ 99 h 102"/>
                  <a:gd name="T62" fmla="*/ 27 w 71"/>
                  <a:gd name="T63" fmla="*/ 102 h 102"/>
                  <a:gd name="T64" fmla="*/ 32 w 71"/>
                  <a:gd name="T65" fmla="*/ 99 h 102"/>
                  <a:gd name="T66" fmla="*/ 37 w 71"/>
                  <a:gd name="T67" fmla="*/ 99 h 102"/>
                  <a:gd name="T68" fmla="*/ 42 w 71"/>
                  <a:gd name="T69" fmla="*/ 99 h 1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1"/>
                  <a:gd name="T106" fmla="*/ 0 h 102"/>
                  <a:gd name="T107" fmla="*/ 71 w 71"/>
                  <a:gd name="T108" fmla="*/ 102 h 10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1" h="102">
                    <a:moveTo>
                      <a:pt x="71" y="13"/>
                    </a:moveTo>
                    <a:lnTo>
                      <a:pt x="66" y="8"/>
                    </a:lnTo>
                    <a:lnTo>
                      <a:pt x="64" y="5"/>
                    </a:lnTo>
                    <a:lnTo>
                      <a:pt x="62" y="3"/>
                    </a:lnTo>
                    <a:lnTo>
                      <a:pt x="57" y="3"/>
                    </a:lnTo>
                    <a:lnTo>
                      <a:pt x="52" y="0"/>
                    </a:lnTo>
                    <a:lnTo>
                      <a:pt x="47" y="3"/>
                    </a:lnTo>
                    <a:lnTo>
                      <a:pt x="42" y="3"/>
                    </a:lnTo>
                    <a:lnTo>
                      <a:pt x="37" y="3"/>
                    </a:lnTo>
                    <a:lnTo>
                      <a:pt x="32" y="5"/>
                    </a:lnTo>
                    <a:lnTo>
                      <a:pt x="27" y="8"/>
                    </a:lnTo>
                    <a:lnTo>
                      <a:pt x="25" y="13"/>
                    </a:lnTo>
                    <a:lnTo>
                      <a:pt x="20" y="15"/>
                    </a:lnTo>
                    <a:lnTo>
                      <a:pt x="15" y="20"/>
                    </a:lnTo>
                    <a:lnTo>
                      <a:pt x="12" y="25"/>
                    </a:lnTo>
                    <a:lnTo>
                      <a:pt x="10" y="30"/>
                    </a:lnTo>
                    <a:lnTo>
                      <a:pt x="7" y="37"/>
                    </a:lnTo>
                    <a:lnTo>
                      <a:pt x="5" y="42"/>
                    </a:lnTo>
                    <a:lnTo>
                      <a:pt x="2" y="47"/>
                    </a:lnTo>
                    <a:lnTo>
                      <a:pt x="2" y="55"/>
                    </a:lnTo>
                    <a:lnTo>
                      <a:pt x="0" y="60"/>
                    </a:lnTo>
                    <a:lnTo>
                      <a:pt x="0" y="65"/>
                    </a:lnTo>
                    <a:lnTo>
                      <a:pt x="0" y="72"/>
                    </a:lnTo>
                    <a:lnTo>
                      <a:pt x="2" y="77"/>
                    </a:lnTo>
                    <a:lnTo>
                      <a:pt x="2" y="82"/>
                    </a:lnTo>
                    <a:lnTo>
                      <a:pt x="5" y="87"/>
                    </a:lnTo>
                    <a:lnTo>
                      <a:pt x="7" y="89"/>
                    </a:lnTo>
                    <a:lnTo>
                      <a:pt x="12" y="94"/>
                    </a:lnTo>
                    <a:lnTo>
                      <a:pt x="15" y="97"/>
                    </a:lnTo>
                    <a:lnTo>
                      <a:pt x="17" y="99"/>
                    </a:lnTo>
                    <a:lnTo>
                      <a:pt x="22" y="99"/>
                    </a:lnTo>
                    <a:lnTo>
                      <a:pt x="27" y="102"/>
                    </a:lnTo>
                    <a:lnTo>
                      <a:pt x="32" y="99"/>
                    </a:lnTo>
                    <a:lnTo>
                      <a:pt x="37" y="99"/>
                    </a:lnTo>
                    <a:lnTo>
                      <a:pt x="42" y="99"/>
                    </a:lnTo>
                  </a:path>
                </a:pathLst>
              </a:custGeom>
              <a:noFill/>
              <a:ln w="0">
                <a:solidFill>
                  <a:srgbClr val="000000"/>
                </a:solidFill>
                <a:prstDash val="solid"/>
                <a:round/>
                <a:headEnd/>
                <a:tailEnd/>
              </a:ln>
            </p:spPr>
            <p:txBody>
              <a:bodyPr/>
              <a:lstStyle/>
              <a:p>
                <a:endParaRPr lang="es-AR"/>
              </a:p>
            </p:txBody>
          </p:sp>
          <p:sp>
            <p:nvSpPr>
              <p:cNvPr id="3176" name="Freeform 95"/>
              <p:cNvSpPr>
                <a:spLocks/>
              </p:cNvSpPr>
              <p:nvPr/>
            </p:nvSpPr>
            <p:spPr bwMode="auto">
              <a:xfrm>
                <a:off x="2097" y="2750"/>
                <a:ext cx="69" cy="89"/>
              </a:xfrm>
              <a:custGeom>
                <a:avLst/>
                <a:gdLst>
                  <a:gd name="T0" fmla="*/ 64 w 69"/>
                  <a:gd name="T1" fmla="*/ 57 h 89"/>
                  <a:gd name="T2" fmla="*/ 66 w 69"/>
                  <a:gd name="T3" fmla="*/ 52 h 89"/>
                  <a:gd name="T4" fmla="*/ 66 w 69"/>
                  <a:gd name="T5" fmla="*/ 47 h 89"/>
                  <a:gd name="T6" fmla="*/ 69 w 69"/>
                  <a:gd name="T7" fmla="*/ 42 h 89"/>
                  <a:gd name="T8" fmla="*/ 69 w 69"/>
                  <a:gd name="T9" fmla="*/ 37 h 89"/>
                  <a:gd name="T10" fmla="*/ 69 w 69"/>
                  <a:gd name="T11" fmla="*/ 32 h 89"/>
                  <a:gd name="T12" fmla="*/ 69 w 69"/>
                  <a:gd name="T13" fmla="*/ 27 h 89"/>
                  <a:gd name="T14" fmla="*/ 66 w 69"/>
                  <a:gd name="T15" fmla="*/ 23 h 89"/>
                  <a:gd name="T16" fmla="*/ 66 w 69"/>
                  <a:gd name="T17" fmla="*/ 18 h 89"/>
                  <a:gd name="T18" fmla="*/ 64 w 69"/>
                  <a:gd name="T19" fmla="*/ 13 h 89"/>
                  <a:gd name="T20" fmla="*/ 61 w 69"/>
                  <a:gd name="T21" fmla="*/ 10 h 89"/>
                  <a:gd name="T22" fmla="*/ 59 w 69"/>
                  <a:gd name="T23" fmla="*/ 8 h 89"/>
                  <a:gd name="T24" fmla="*/ 56 w 69"/>
                  <a:gd name="T25" fmla="*/ 5 h 89"/>
                  <a:gd name="T26" fmla="*/ 52 w 69"/>
                  <a:gd name="T27" fmla="*/ 3 h 89"/>
                  <a:gd name="T28" fmla="*/ 49 w 69"/>
                  <a:gd name="T29" fmla="*/ 3 h 89"/>
                  <a:gd name="T30" fmla="*/ 44 w 69"/>
                  <a:gd name="T31" fmla="*/ 0 h 89"/>
                  <a:gd name="T32" fmla="*/ 39 w 69"/>
                  <a:gd name="T33" fmla="*/ 0 h 89"/>
                  <a:gd name="T34" fmla="*/ 37 w 69"/>
                  <a:gd name="T35" fmla="*/ 3 h 89"/>
                  <a:gd name="T36" fmla="*/ 32 w 69"/>
                  <a:gd name="T37" fmla="*/ 3 h 89"/>
                  <a:gd name="T38" fmla="*/ 27 w 69"/>
                  <a:gd name="T39" fmla="*/ 5 h 89"/>
                  <a:gd name="T40" fmla="*/ 24 w 69"/>
                  <a:gd name="T41" fmla="*/ 8 h 89"/>
                  <a:gd name="T42" fmla="*/ 19 w 69"/>
                  <a:gd name="T43" fmla="*/ 10 h 89"/>
                  <a:gd name="T44" fmla="*/ 17 w 69"/>
                  <a:gd name="T45" fmla="*/ 15 h 89"/>
                  <a:gd name="T46" fmla="*/ 12 w 69"/>
                  <a:gd name="T47" fmla="*/ 18 h 89"/>
                  <a:gd name="T48" fmla="*/ 10 w 69"/>
                  <a:gd name="T49" fmla="*/ 23 h 89"/>
                  <a:gd name="T50" fmla="*/ 7 w 69"/>
                  <a:gd name="T51" fmla="*/ 27 h 89"/>
                  <a:gd name="T52" fmla="*/ 5 w 69"/>
                  <a:gd name="T53" fmla="*/ 32 h 89"/>
                  <a:gd name="T54" fmla="*/ 2 w 69"/>
                  <a:gd name="T55" fmla="*/ 37 h 89"/>
                  <a:gd name="T56" fmla="*/ 2 w 69"/>
                  <a:gd name="T57" fmla="*/ 42 h 89"/>
                  <a:gd name="T58" fmla="*/ 0 w 69"/>
                  <a:gd name="T59" fmla="*/ 47 h 89"/>
                  <a:gd name="T60" fmla="*/ 0 w 69"/>
                  <a:gd name="T61" fmla="*/ 52 h 89"/>
                  <a:gd name="T62" fmla="*/ 0 w 69"/>
                  <a:gd name="T63" fmla="*/ 57 h 89"/>
                  <a:gd name="T64" fmla="*/ 0 w 69"/>
                  <a:gd name="T65" fmla="*/ 62 h 89"/>
                  <a:gd name="T66" fmla="*/ 0 w 69"/>
                  <a:gd name="T67" fmla="*/ 69 h 89"/>
                  <a:gd name="T68" fmla="*/ 2 w 69"/>
                  <a:gd name="T69" fmla="*/ 72 h 89"/>
                  <a:gd name="T70" fmla="*/ 5 w 69"/>
                  <a:gd name="T71" fmla="*/ 77 h 89"/>
                  <a:gd name="T72" fmla="*/ 7 w 69"/>
                  <a:gd name="T73" fmla="*/ 79 h 89"/>
                  <a:gd name="T74" fmla="*/ 10 w 69"/>
                  <a:gd name="T75" fmla="*/ 84 h 89"/>
                  <a:gd name="T76" fmla="*/ 12 w 69"/>
                  <a:gd name="T77" fmla="*/ 84 h 89"/>
                  <a:gd name="T78" fmla="*/ 15 w 69"/>
                  <a:gd name="T79" fmla="*/ 87 h 89"/>
                  <a:gd name="T80" fmla="*/ 19 w 69"/>
                  <a:gd name="T81" fmla="*/ 89 h 89"/>
                  <a:gd name="T82" fmla="*/ 22 w 69"/>
                  <a:gd name="T83" fmla="*/ 89 h 89"/>
                  <a:gd name="T84" fmla="*/ 27 w 69"/>
                  <a:gd name="T85" fmla="*/ 89 h 89"/>
                  <a:gd name="T86" fmla="*/ 32 w 69"/>
                  <a:gd name="T87" fmla="*/ 89 h 89"/>
                  <a:gd name="T88" fmla="*/ 34 w 69"/>
                  <a:gd name="T89" fmla="*/ 87 h 89"/>
                  <a:gd name="T90" fmla="*/ 39 w 69"/>
                  <a:gd name="T91" fmla="*/ 87 h 89"/>
                  <a:gd name="T92" fmla="*/ 44 w 69"/>
                  <a:gd name="T93" fmla="*/ 82 h 89"/>
                  <a:gd name="T94" fmla="*/ 47 w 69"/>
                  <a:gd name="T95" fmla="*/ 79 h 89"/>
                  <a:gd name="T96" fmla="*/ 52 w 69"/>
                  <a:gd name="T97" fmla="*/ 77 h 89"/>
                  <a:gd name="T98" fmla="*/ 54 w 69"/>
                  <a:gd name="T99" fmla="*/ 72 h 89"/>
                  <a:gd name="T100" fmla="*/ 59 w 69"/>
                  <a:gd name="T101" fmla="*/ 69 h 89"/>
                  <a:gd name="T102" fmla="*/ 61 w 69"/>
                  <a:gd name="T103" fmla="*/ 64 h 89"/>
                  <a:gd name="T104" fmla="*/ 64 w 69"/>
                  <a:gd name="T105" fmla="*/ 60 h 89"/>
                  <a:gd name="T106" fmla="*/ 64 w 69"/>
                  <a:gd name="T107" fmla="*/ 57 h 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9"/>
                  <a:gd name="T163" fmla="*/ 0 h 89"/>
                  <a:gd name="T164" fmla="*/ 69 w 69"/>
                  <a:gd name="T165" fmla="*/ 89 h 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9" h="89">
                    <a:moveTo>
                      <a:pt x="64" y="57"/>
                    </a:moveTo>
                    <a:lnTo>
                      <a:pt x="66" y="52"/>
                    </a:lnTo>
                    <a:lnTo>
                      <a:pt x="66" y="47"/>
                    </a:lnTo>
                    <a:lnTo>
                      <a:pt x="69" y="42"/>
                    </a:lnTo>
                    <a:lnTo>
                      <a:pt x="69" y="37"/>
                    </a:lnTo>
                    <a:lnTo>
                      <a:pt x="69" y="32"/>
                    </a:lnTo>
                    <a:lnTo>
                      <a:pt x="69" y="27"/>
                    </a:lnTo>
                    <a:lnTo>
                      <a:pt x="66" y="23"/>
                    </a:lnTo>
                    <a:lnTo>
                      <a:pt x="66" y="18"/>
                    </a:lnTo>
                    <a:lnTo>
                      <a:pt x="64" y="13"/>
                    </a:lnTo>
                    <a:lnTo>
                      <a:pt x="61" y="10"/>
                    </a:lnTo>
                    <a:lnTo>
                      <a:pt x="59" y="8"/>
                    </a:lnTo>
                    <a:lnTo>
                      <a:pt x="56" y="5"/>
                    </a:lnTo>
                    <a:lnTo>
                      <a:pt x="52" y="3"/>
                    </a:lnTo>
                    <a:lnTo>
                      <a:pt x="49" y="3"/>
                    </a:lnTo>
                    <a:lnTo>
                      <a:pt x="44" y="0"/>
                    </a:lnTo>
                    <a:lnTo>
                      <a:pt x="39" y="0"/>
                    </a:lnTo>
                    <a:lnTo>
                      <a:pt x="37" y="3"/>
                    </a:lnTo>
                    <a:lnTo>
                      <a:pt x="32" y="3"/>
                    </a:lnTo>
                    <a:lnTo>
                      <a:pt x="27" y="5"/>
                    </a:lnTo>
                    <a:lnTo>
                      <a:pt x="24" y="8"/>
                    </a:lnTo>
                    <a:lnTo>
                      <a:pt x="19" y="10"/>
                    </a:lnTo>
                    <a:lnTo>
                      <a:pt x="17" y="15"/>
                    </a:lnTo>
                    <a:lnTo>
                      <a:pt x="12" y="18"/>
                    </a:lnTo>
                    <a:lnTo>
                      <a:pt x="10" y="23"/>
                    </a:lnTo>
                    <a:lnTo>
                      <a:pt x="7" y="27"/>
                    </a:lnTo>
                    <a:lnTo>
                      <a:pt x="5" y="32"/>
                    </a:lnTo>
                    <a:lnTo>
                      <a:pt x="2" y="37"/>
                    </a:lnTo>
                    <a:lnTo>
                      <a:pt x="2" y="42"/>
                    </a:lnTo>
                    <a:lnTo>
                      <a:pt x="0" y="47"/>
                    </a:lnTo>
                    <a:lnTo>
                      <a:pt x="0" y="52"/>
                    </a:lnTo>
                    <a:lnTo>
                      <a:pt x="0" y="57"/>
                    </a:lnTo>
                    <a:lnTo>
                      <a:pt x="0" y="62"/>
                    </a:lnTo>
                    <a:lnTo>
                      <a:pt x="0" y="69"/>
                    </a:lnTo>
                    <a:lnTo>
                      <a:pt x="2" y="72"/>
                    </a:lnTo>
                    <a:lnTo>
                      <a:pt x="5" y="77"/>
                    </a:lnTo>
                    <a:lnTo>
                      <a:pt x="7" y="79"/>
                    </a:lnTo>
                    <a:lnTo>
                      <a:pt x="10" y="84"/>
                    </a:lnTo>
                    <a:lnTo>
                      <a:pt x="12" y="84"/>
                    </a:lnTo>
                    <a:lnTo>
                      <a:pt x="15" y="87"/>
                    </a:lnTo>
                    <a:lnTo>
                      <a:pt x="19" y="89"/>
                    </a:lnTo>
                    <a:lnTo>
                      <a:pt x="22" y="89"/>
                    </a:lnTo>
                    <a:lnTo>
                      <a:pt x="27" y="89"/>
                    </a:lnTo>
                    <a:lnTo>
                      <a:pt x="32" y="89"/>
                    </a:lnTo>
                    <a:lnTo>
                      <a:pt x="34" y="87"/>
                    </a:lnTo>
                    <a:lnTo>
                      <a:pt x="39" y="87"/>
                    </a:lnTo>
                    <a:lnTo>
                      <a:pt x="44" y="82"/>
                    </a:lnTo>
                    <a:lnTo>
                      <a:pt x="47" y="79"/>
                    </a:lnTo>
                    <a:lnTo>
                      <a:pt x="52" y="77"/>
                    </a:lnTo>
                    <a:lnTo>
                      <a:pt x="54" y="72"/>
                    </a:lnTo>
                    <a:lnTo>
                      <a:pt x="59" y="69"/>
                    </a:lnTo>
                    <a:lnTo>
                      <a:pt x="61" y="64"/>
                    </a:lnTo>
                    <a:lnTo>
                      <a:pt x="64" y="60"/>
                    </a:lnTo>
                    <a:lnTo>
                      <a:pt x="64" y="57"/>
                    </a:lnTo>
                    <a:close/>
                  </a:path>
                </a:pathLst>
              </a:custGeom>
              <a:solidFill>
                <a:srgbClr val="FFFFFF"/>
              </a:solidFill>
              <a:ln w="9525">
                <a:noFill/>
                <a:round/>
                <a:headEnd/>
                <a:tailEnd/>
              </a:ln>
            </p:spPr>
            <p:txBody>
              <a:bodyPr/>
              <a:lstStyle/>
              <a:p>
                <a:endParaRPr lang="es-AR"/>
              </a:p>
            </p:txBody>
          </p:sp>
          <p:sp>
            <p:nvSpPr>
              <p:cNvPr id="3177" name="Freeform 96"/>
              <p:cNvSpPr>
                <a:spLocks/>
              </p:cNvSpPr>
              <p:nvPr/>
            </p:nvSpPr>
            <p:spPr bwMode="auto">
              <a:xfrm>
                <a:off x="2097" y="2750"/>
                <a:ext cx="69" cy="89"/>
              </a:xfrm>
              <a:custGeom>
                <a:avLst/>
                <a:gdLst>
                  <a:gd name="T0" fmla="*/ 64 w 69"/>
                  <a:gd name="T1" fmla="*/ 57 h 89"/>
                  <a:gd name="T2" fmla="*/ 66 w 69"/>
                  <a:gd name="T3" fmla="*/ 52 h 89"/>
                  <a:gd name="T4" fmla="*/ 66 w 69"/>
                  <a:gd name="T5" fmla="*/ 47 h 89"/>
                  <a:gd name="T6" fmla="*/ 69 w 69"/>
                  <a:gd name="T7" fmla="*/ 42 h 89"/>
                  <a:gd name="T8" fmla="*/ 69 w 69"/>
                  <a:gd name="T9" fmla="*/ 37 h 89"/>
                  <a:gd name="T10" fmla="*/ 69 w 69"/>
                  <a:gd name="T11" fmla="*/ 32 h 89"/>
                  <a:gd name="T12" fmla="*/ 69 w 69"/>
                  <a:gd name="T13" fmla="*/ 27 h 89"/>
                  <a:gd name="T14" fmla="*/ 66 w 69"/>
                  <a:gd name="T15" fmla="*/ 23 h 89"/>
                  <a:gd name="T16" fmla="*/ 66 w 69"/>
                  <a:gd name="T17" fmla="*/ 18 h 89"/>
                  <a:gd name="T18" fmla="*/ 64 w 69"/>
                  <a:gd name="T19" fmla="*/ 13 h 89"/>
                  <a:gd name="T20" fmla="*/ 61 w 69"/>
                  <a:gd name="T21" fmla="*/ 10 h 89"/>
                  <a:gd name="T22" fmla="*/ 59 w 69"/>
                  <a:gd name="T23" fmla="*/ 8 h 89"/>
                  <a:gd name="T24" fmla="*/ 56 w 69"/>
                  <a:gd name="T25" fmla="*/ 5 h 89"/>
                  <a:gd name="T26" fmla="*/ 52 w 69"/>
                  <a:gd name="T27" fmla="*/ 3 h 89"/>
                  <a:gd name="T28" fmla="*/ 49 w 69"/>
                  <a:gd name="T29" fmla="*/ 3 h 89"/>
                  <a:gd name="T30" fmla="*/ 44 w 69"/>
                  <a:gd name="T31" fmla="*/ 0 h 89"/>
                  <a:gd name="T32" fmla="*/ 39 w 69"/>
                  <a:gd name="T33" fmla="*/ 0 h 89"/>
                  <a:gd name="T34" fmla="*/ 37 w 69"/>
                  <a:gd name="T35" fmla="*/ 3 h 89"/>
                  <a:gd name="T36" fmla="*/ 32 w 69"/>
                  <a:gd name="T37" fmla="*/ 3 h 89"/>
                  <a:gd name="T38" fmla="*/ 27 w 69"/>
                  <a:gd name="T39" fmla="*/ 5 h 89"/>
                  <a:gd name="T40" fmla="*/ 24 w 69"/>
                  <a:gd name="T41" fmla="*/ 8 h 89"/>
                  <a:gd name="T42" fmla="*/ 19 w 69"/>
                  <a:gd name="T43" fmla="*/ 10 h 89"/>
                  <a:gd name="T44" fmla="*/ 17 w 69"/>
                  <a:gd name="T45" fmla="*/ 15 h 89"/>
                  <a:gd name="T46" fmla="*/ 12 w 69"/>
                  <a:gd name="T47" fmla="*/ 18 h 89"/>
                  <a:gd name="T48" fmla="*/ 10 w 69"/>
                  <a:gd name="T49" fmla="*/ 23 h 89"/>
                  <a:gd name="T50" fmla="*/ 7 w 69"/>
                  <a:gd name="T51" fmla="*/ 27 h 89"/>
                  <a:gd name="T52" fmla="*/ 5 w 69"/>
                  <a:gd name="T53" fmla="*/ 32 h 89"/>
                  <a:gd name="T54" fmla="*/ 2 w 69"/>
                  <a:gd name="T55" fmla="*/ 37 h 89"/>
                  <a:gd name="T56" fmla="*/ 2 w 69"/>
                  <a:gd name="T57" fmla="*/ 42 h 89"/>
                  <a:gd name="T58" fmla="*/ 0 w 69"/>
                  <a:gd name="T59" fmla="*/ 47 h 89"/>
                  <a:gd name="T60" fmla="*/ 0 w 69"/>
                  <a:gd name="T61" fmla="*/ 52 h 89"/>
                  <a:gd name="T62" fmla="*/ 0 w 69"/>
                  <a:gd name="T63" fmla="*/ 57 h 89"/>
                  <a:gd name="T64" fmla="*/ 0 w 69"/>
                  <a:gd name="T65" fmla="*/ 62 h 89"/>
                  <a:gd name="T66" fmla="*/ 0 w 69"/>
                  <a:gd name="T67" fmla="*/ 69 h 89"/>
                  <a:gd name="T68" fmla="*/ 2 w 69"/>
                  <a:gd name="T69" fmla="*/ 72 h 89"/>
                  <a:gd name="T70" fmla="*/ 5 w 69"/>
                  <a:gd name="T71" fmla="*/ 77 h 89"/>
                  <a:gd name="T72" fmla="*/ 7 w 69"/>
                  <a:gd name="T73" fmla="*/ 79 h 89"/>
                  <a:gd name="T74" fmla="*/ 10 w 69"/>
                  <a:gd name="T75" fmla="*/ 84 h 89"/>
                  <a:gd name="T76" fmla="*/ 12 w 69"/>
                  <a:gd name="T77" fmla="*/ 84 h 89"/>
                  <a:gd name="T78" fmla="*/ 15 w 69"/>
                  <a:gd name="T79" fmla="*/ 87 h 89"/>
                  <a:gd name="T80" fmla="*/ 19 w 69"/>
                  <a:gd name="T81" fmla="*/ 89 h 89"/>
                  <a:gd name="T82" fmla="*/ 22 w 69"/>
                  <a:gd name="T83" fmla="*/ 89 h 89"/>
                  <a:gd name="T84" fmla="*/ 27 w 69"/>
                  <a:gd name="T85" fmla="*/ 89 h 89"/>
                  <a:gd name="T86" fmla="*/ 32 w 69"/>
                  <a:gd name="T87" fmla="*/ 89 h 89"/>
                  <a:gd name="T88" fmla="*/ 34 w 69"/>
                  <a:gd name="T89" fmla="*/ 87 h 89"/>
                  <a:gd name="T90" fmla="*/ 39 w 69"/>
                  <a:gd name="T91" fmla="*/ 87 h 89"/>
                  <a:gd name="T92" fmla="*/ 44 w 69"/>
                  <a:gd name="T93" fmla="*/ 82 h 89"/>
                  <a:gd name="T94" fmla="*/ 47 w 69"/>
                  <a:gd name="T95" fmla="*/ 79 h 89"/>
                  <a:gd name="T96" fmla="*/ 52 w 69"/>
                  <a:gd name="T97" fmla="*/ 77 h 89"/>
                  <a:gd name="T98" fmla="*/ 54 w 69"/>
                  <a:gd name="T99" fmla="*/ 72 h 89"/>
                  <a:gd name="T100" fmla="*/ 59 w 69"/>
                  <a:gd name="T101" fmla="*/ 69 h 89"/>
                  <a:gd name="T102" fmla="*/ 61 w 69"/>
                  <a:gd name="T103" fmla="*/ 64 h 89"/>
                  <a:gd name="T104" fmla="*/ 64 w 69"/>
                  <a:gd name="T105" fmla="*/ 60 h 89"/>
                  <a:gd name="T106" fmla="*/ 64 w 69"/>
                  <a:gd name="T107" fmla="*/ 57 h 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9"/>
                  <a:gd name="T163" fmla="*/ 0 h 89"/>
                  <a:gd name="T164" fmla="*/ 69 w 69"/>
                  <a:gd name="T165" fmla="*/ 89 h 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9" h="89">
                    <a:moveTo>
                      <a:pt x="64" y="57"/>
                    </a:moveTo>
                    <a:lnTo>
                      <a:pt x="66" y="52"/>
                    </a:lnTo>
                    <a:lnTo>
                      <a:pt x="66" y="47"/>
                    </a:lnTo>
                    <a:lnTo>
                      <a:pt x="69" y="42"/>
                    </a:lnTo>
                    <a:lnTo>
                      <a:pt x="69" y="37"/>
                    </a:lnTo>
                    <a:lnTo>
                      <a:pt x="69" y="32"/>
                    </a:lnTo>
                    <a:lnTo>
                      <a:pt x="69" y="27"/>
                    </a:lnTo>
                    <a:lnTo>
                      <a:pt x="66" y="23"/>
                    </a:lnTo>
                    <a:lnTo>
                      <a:pt x="66" y="18"/>
                    </a:lnTo>
                    <a:lnTo>
                      <a:pt x="64" y="13"/>
                    </a:lnTo>
                    <a:lnTo>
                      <a:pt x="61" y="10"/>
                    </a:lnTo>
                    <a:lnTo>
                      <a:pt x="59" y="8"/>
                    </a:lnTo>
                    <a:lnTo>
                      <a:pt x="56" y="5"/>
                    </a:lnTo>
                    <a:lnTo>
                      <a:pt x="52" y="3"/>
                    </a:lnTo>
                    <a:lnTo>
                      <a:pt x="49" y="3"/>
                    </a:lnTo>
                    <a:lnTo>
                      <a:pt x="44" y="0"/>
                    </a:lnTo>
                    <a:lnTo>
                      <a:pt x="39" y="0"/>
                    </a:lnTo>
                    <a:lnTo>
                      <a:pt x="37" y="3"/>
                    </a:lnTo>
                    <a:lnTo>
                      <a:pt x="32" y="3"/>
                    </a:lnTo>
                    <a:lnTo>
                      <a:pt x="27" y="5"/>
                    </a:lnTo>
                    <a:lnTo>
                      <a:pt x="24" y="8"/>
                    </a:lnTo>
                    <a:lnTo>
                      <a:pt x="19" y="10"/>
                    </a:lnTo>
                    <a:lnTo>
                      <a:pt x="17" y="15"/>
                    </a:lnTo>
                    <a:lnTo>
                      <a:pt x="12" y="18"/>
                    </a:lnTo>
                    <a:lnTo>
                      <a:pt x="10" y="23"/>
                    </a:lnTo>
                    <a:lnTo>
                      <a:pt x="7" y="27"/>
                    </a:lnTo>
                    <a:lnTo>
                      <a:pt x="5" y="32"/>
                    </a:lnTo>
                    <a:lnTo>
                      <a:pt x="2" y="37"/>
                    </a:lnTo>
                    <a:lnTo>
                      <a:pt x="2" y="42"/>
                    </a:lnTo>
                    <a:lnTo>
                      <a:pt x="0" y="47"/>
                    </a:lnTo>
                    <a:lnTo>
                      <a:pt x="0" y="52"/>
                    </a:lnTo>
                    <a:lnTo>
                      <a:pt x="0" y="57"/>
                    </a:lnTo>
                    <a:lnTo>
                      <a:pt x="0" y="62"/>
                    </a:lnTo>
                    <a:lnTo>
                      <a:pt x="0" y="69"/>
                    </a:lnTo>
                    <a:lnTo>
                      <a:pt x="2" y="72"/>
                    </a:lnTo>
                    <a:lnTo>
                      <a:pt x="5" y="77"/>
                    </a:lnTo>
                    <a:lnTo>
                      <a:pt x="7" y="79"/>
                    </a:lnTo>
                    <a:lnTo>
                      <a:pt x="10" y="84"/>
                    </a:lnTo>
                    <a:lnTo>
                      <a:pt x="12" y="84"/>
                    </a:lnTo>
                    <a:lnTo>
                      <a:pt x="15" y="87"/>
                    </a:lnTo>
                    <a:lnTo>
                      <a:pt x="19" y="89"/>
                    </a:lnTo>
                    <a:lnTo>
                      <a:pt x="22" y="89"/>
                    </a:lnTo>
                    <a:lnTo>
                      <a:pt x="27" y="89"/>
                    </a:lnTo>
                    <a:lnTo>
                      <a:pt x="32" y="89"/>
                    </a:lnTo>
                    <a:lnTo>
                      <a:pt x="34" y="87"/>
                    </a:lnTo>
                    <a:lnTo>
                      <a:pt x="39" y="87"/>
                    </a:lnTo>
                    <a:lnTo>
                      <a:pt x="44" y="82"/>
                    </a:lnTo>
                    <a:lnTo>
                      <a:pt x="47" y="79"/>
                    </a:lnTo>
                    <a:lnTo>
                      <a:pt x="52" y="77"/>
                    </a:lnTo>
                    <a:lnTo>
                      <a:pt x="54" y="72"/>
                    </a:lnTo>
                    <a:lnTo>
                      <a:pt x="59" y="69"/>
                    </a:lnTo>
                    <a:lnTo>
                      <a:pt x="61" y="64"/>
                    </a:lnTo>
                    <a:lnTo>
                      <a:pt x="64" y="60"/>
                    </a:lnTo>
                    <a:lnTo>
                      <a:pt x="64" y="57"/>
                    </a:lnTo>
                  </a:path>
                </a:pathLst>
              </a:custGeom>
              <a:noFill/>
              <a:ln w="0">
                <a:solidFill>
                  <a:srgbClr val="000000"/>
                </a:solidFill>
                <a:prstDash val="solid"/>
                <a:round/>
                <a:headEnd/>
                <a:tailEnd/>
              </a:ln>
            </p:spPr>
            <p:txBody>
              <a:bodyPr/>
              <a:lstStyle/>
              <a:p>
                <a:endParaRPr lang="es-AR"/>
              </a:p>
            </p:txBody>
          </p:sp>
          <p:sp>
            <p:nvSpPr>
              <p:cNvPr id="3178" name="Freeform 97"/>
              <p:cNvSpPr>
                <a:spLocks/>
              </p:cNvSpPr>
              <p:nvPr/>
            </p:nvSpPr>
            <p:spPr bwMode="auto">
              <a:xfrm>
                <a:off x="2124" y="2770"/>
                <a:ext cx="42" cy="52"/>
              </a:xfrm>
              <a:custGeom>
                <a:avLst/>
                <a:gdLst>
                  <a:gd name="T0" fmla="*/ 39 w 42"/>
                  <a:gd name="T1" fmla="*/ 32 h 52"/>
                  <a:gd name="T2" fmla="*/ 37 w 42"/>
                  <a:gd name="T3" fmla="*/ 37 h 52"/>
                  <a:gd name="T4" fmla="*/ 34 w 42"/>
                  <a:gd name="T5" fmla="*/ 42 h 52"/>
                  <a:gd name="T6" fmla="*/ 32 w 42"/>
                  <a:gd name="T7" fmla="*/ 44 h 52"/>
                  <a:gd name="T8" fmla="*/ 29 w 42"/>
                  <a:gd name="T9" fmla="*/ 47 h 52"/>
                  <a:gd name="T10" fmla="*/ 27 w 42"/>
                  <a:gd name="T11" fmla="*/ 49 h 52"/>
                  <a:gd name="T12" fmla="*/ 22 w 42"/>
                  <a:gd name="T13" fmla="*/ 52 h 52"/>
                  <a:gd name="T14" fmla="*/ 20 w 42"/>
                  <a:gd name="T15" fmla="*/ 52 h 52"/>
                  <a:gd name="T16" fmla="*/ 17 w 42"/>
                  <a:gd name="T17" fmla="*/ 52 h 52"/>
                  <a:gd name="T18" fmla="*/ 12 w 42"/>
                  <a:gd name="T19" fmla="*/ 52 h 52"/>
                  <a:gd name="T20" fmla="*/ 10 w 42"/>
                  <a:gd name="T21" fmla="*/ 52 h 52"/>
                  <a:gd name="T22" fmla="*/ 7 w 42"/>
                  <a:gd name="T23" fmla="*/ 49 h 52"/>
                  <a:gd name="T24" fmla="*/ 5 w 42"/>
                  <a:gd name="T25" fmla="*/ 49 h 52"/>
                  <a:gd name="T26" fmla="*/ 5 w 42"/>
                  <a:gd name="T27" fmla="*/ 44 h 52"/>
                  <a:gd name="T28" fmla="*/ 2 w 42"/>
                  <a:gd name="T29" fmla="*/ 42 h 52"/>
                  <a:gd name="T30" fmla="*/ 2 w 42"/>
                  <a:gd name="T31" fmla="*/ 40 h 52"/>
                  <a:gd name="T32" fmla="*/ 0 w 42"/>
                  <a:gd name="T33" fmla="*/ 35 h 52"/>
                  <a:gd name="T34" fmla="*/ 0 w 42"/>
                  <a:gd name="T35" fmla="*/ 32 h 52"/>
                  <a:gd name="T36" fmla="*/ 2 w 42"/>
                  <a:gd name="T37" fmla="*/ 27 h 52"/>
                  <a:gd name="T38" fmla="*/ 2 w 42"/>
                  <a:gd name="T39" fmla="*/ 22 h 52"/>
                  <a:gd name="T40" fmla="*/ 5 w 42"/>
                  <a:gd name="T41" fmla="*/ 20 h 52"/>
                  <a:gd name="T42" fmla="*/ 5 w 42"/>
                  <a:gd name="T43" fmla="*/ 15 h 52"/>
                  <a:gd name="T44" fmla="*/ 7 w 42"/>
                  <a:gd name="T45" fmla="*/ 12 h 52"/>
                  <a:gd name="T46" fmla="*/ 10 w 42"/>
                  <a:gd name="T47" fmla="*/ 7 h 52"/>
                  <a:gd name="T48" fmla="*/ 12 w 42"/>
                  <a:gd name="T49" fmla="*/ 5 h 52"/>
                  <a:gd name="T50" fmla="*/ 17 w 42"/>
                  <a:gd name="T51" fmla="*/ 3 h 52"/>
                  <a:gd name="T52" fmla="*/ 20 w 42"/>
                  <a:gd name="T53" fmla="*/ 3 h 52"/>
                  <a:gd name="T54" fmla="*/ 22 w 42"/>
                  <a:gd name="T55" fmla="*/ 0 h 52"/>
                  <a:gd name="T56" fmla="*/ 27 w 42"/>
                  <a:gd name="T57" fmla="*/ 0 h 52"/>
                  <a:gd name="T58" fmla="*/ 29 w 42"/>
                  <a:gd name="T59" fmla="*/ 0 h 52"/>
                  <a:gd name="T60" fmla="*/ 32 w 42"/>
                  <a:gd name="T61" fmla="*/ 0 h 52"/>
                  <a:gd name="T62" fmla="*/ 34 w 42"/>
                  <a:gd name="T63" fmla="*/ 3 h 52"/>
                  <a:gd name="T64" fmla="*/ 37 w 42"/>
                  <a:gd name="T65" fmla="*/ 5 h 52"/>
                  <a:gd name="T66" fmla="*/ 39 w 42"/>
                  <a:gd name="T67" fmla="*/ 7 h 52"/>
                  <a:gd name="T68" fmla="*/ 39 w 42"/>
                  <a:gd name="T69" fmla="*/ 10 h 52"/>
                  <a:gd name="T70" fmla="*/ 42 w 42"/>
                  <a:gd name="T71" fmla="*/ 15 h 52"/>
                  <a:gd name="T72" fmla="*/ 42 w 42"/>
                  <a:gd name="T73" fmla="*/ 17 h 52"/>
                  <a:gd name="T74" fmla="*/ 42 w 42"/>
                  <a:gd name="T75" fmla="*/ 22 h 52"/>
                  <a:gd name="T76" fmla="*/ 42 w 42"/>
                  <a:gd name="T77" fmla="*/ 25 h 52"/>
                  <a:gd name="T78" fmla="*/ 39 w 42"/>
                  <a:gd name="T79" fmla="*/ 30 h 52"/>
                  <a:gd name="T80" fmla="*/ 39 w 42"/>
                  <a:gd name="T81" fmla="*/ 32 h 52"/>
                  <a:gd name="T82" fmla="*/ 39 w 42"/>
                  <a:gd name="T83" fmla="*/ 32 h 5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
                  <a:gd name="T127" fmla="*/ 0 h 52"/>
                  <a:gd name="T128" fmla="*/ 42 w 42"/>
                  <a:gd name="T129" fmla="*/ 52 h 5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 h="52">
                    <a:moveTo>
                      <a:pt x="39" y="32"/>
                    </a:moveTo>
                    <a:lnTo>
                      <a:pt x="37" y="37"/>
                    </a:lnTo>
                    <a:lnTo>
                      <a:pt x="34" y="42"/>
                    </a:lnTo>
                    <a:lnTo>
                      <a:pt x="32" y="44"/>
                    </a:lnTo>
                    <a:lnTo>
                      <a:pt x="29" y="47"/>
                    </a:lnTo>
                    <a:lnTo>
                      <a:pt x="27" y="49"/>
                    </a:lnTo>
                    <a:lnTo>
                      <a:pt x="22" y="52"/>
                    </a:lnTo>
                    <a:lnTo>
                      <a:pt x="20" y="52"/>
                    </a:lnTo>
                    <a:lnTo>
                      <a:pt x="17" y="52"/>
                    </a:lnTo>
                    <a:lnTo>
                      <a:pt x="12" y="52"/>
                    </a:lnTo>
                    <a:lnTo>
                      <a:pt x="10" y="52"/>
                    </a:lnTo>
                    <a:lnTo>
                      <a:pt x="7" y="49"/>
                    </a:lnTo>
                    <a:lnTo>
                      <a:pt x="5" y="49"/>
                    </a:lnTo>
                    <a:lnTo>
                      <a:pt x="5" y="44"/>
                    </a:lnTo>
                    <a:lnTo>
                      <a:pt x="2" y="42"/>
                    </a:lnTo>
                    <a:lnTo>
                      <a:pt x="2" y="40"/>
                    </a:lnTo>
                    <a:lnTo>
                      <a:pt x="0" y="35"/>
                    </a:lnTo>
                    <a:lnTo>
                      <a:pt x="0" y="32"/>
                    </a:lnTo>
                    <a:lnTo>
                      <a:pt x="2" y="27"/>
                    </a:lnTo>
                    <a:lnTo>
                      <a:pt x="2" y="22"/>
                    </a:lnTo>
                    <a:lnTo>
                      <a:pt x="5" y="20"/>
                    </a:lnTo>
                    <a:lnTo>
                      <a:pt x="5" y="15"/>
                    </a:lnTo>
                    <a:lnTo>
                      <a:pt x="7" y="12"/>
                    </a:lnTo>
                    <a:lnTo>
                      <a:pt x="10" y="7"/>
                    </a:lnTo>
                    <a:lnTo>
                      <a:pt x="12" y="5"/>
                    </a:lnTo>
                    <a:lnTo>
                      <a:pt x="17" y="3"/>
                    </a:lnTo>
                    <a:lnTo>
                      <a:pt x="20" y="3"/>
                    </a:lnTo>
                    <a:lnTo>
                      <a:pt x="22" y="0"/>
                    </a:lnTo>
                    <a:lnTo>
                      <a:pt x="27" y="0"/>
                    </a:lnTo>
                    <a:lnTo>
                      <a:pt x="29" y="0"/>
                    </a:lnTo>
                    <a:lnTo>
                      <a:pt x="32" y="0"/>
                    </a:lnTo>
                    <a:lnTo>
                      <a:pt x="34" y="3"/>
                    </a:lnTo>
                    <a:lnTo>
                      <a:pt x="37" y="5"/>
                    </a:lnTo>
                    <a:lnTo>
                      <a:pt x="39" y="7"/>
                    </a:lnTo>
                    <a:lnTo>
                      <a:pt x="39" y="10"/>
                    </a:lnTo>
                    <a:lnTo>
                      <a:pt x="42" y="15"/>
                    </a:lnTo>
                    <a:lnTo>
                      <a:pt x="42" y="17"/>
                    </a:lnTo>
                    <a:lnTo>
                      <a:pt x="42" y="22"/>
                    </a:lnTo>
                    <a:lnTo>
                      <a:pt x="42" y="25"/>
                    </a:lnTo>
                    <a:lnTo>
                      <a:pt x="39" y="30"/>
                    </a:lnTo>
                    <a:lnTo>
                      <a:pt x="39" y="32"/>
                    </a:lnTo>
                    <a:close/>
                  </a:path>
                </a:pathLst>
              </a:custGeom>
              <a:solidFill>
                <a:srgbClr val="6170C2"/>
              </a:solidFill>
              <a:ln w="9525">
                <a:noFill/>
                <a:round/>
                <a:headEnd/>
                <a:tailEnd/>
              </a:ln>
            </p:spPr>
            <p:txBody>
              <a:bodyPr/>
              <a:lstStyle/>
              <a:p>
                <a:endParaRPr lang="es-AR"/>
              </a:p>
            </p:txBody>
          </p:sp>
          <p:sp>
            <p:nvSpPr>
              <p:cNvPr id="3179" name="Freeform 98"/>
              <p:cNvSpPr>
                <a:spLocks/>
              </p:cNvSpPr>
              <p:nvPr/>
            </p:nvSpPr>
            <p:spPr bwMode="auto">
              <a:xfrm>
                <a:off x="2124" y="2770"/>
                <a:ext cx="42" cy="52"/>
              </a:xfrm>
              <a:custGeom>
                <a:avLst/>
                <a:gdLst>
                  <a:gd name="T0" fmla="*/ 39 w 42"/>
                  <a:gd name="T1" fmla="*/ 32 h 52"/>
                  <a:gd name="T2" fmla="*/ 37 w 42"/>
                  <a:gd name="T3" fmla="*/ 37 h 52"/>
                  <a:gd name="T4" fmla="*/ 34 w 42"/>
                  <a:gd name="T5" fmla="*/ 42 h 52"/>
                  <a:gd name="T6" fmla="*/ 32 w 42"/>
                  <a:gd name="T7" fmla="*/ 44 h 52"/>
                  <a:gd name="T8" fmla="*/ 29 w 42"/>
                  <a:gd name="T9" fmla="*/ 47 h 52"/>
                  <a:gd name="T10" fmla="*/ 27 w 42"/>
                  <a:gd name="T11" fmla="*/ 49 h 52"/>
                  <a:gd name="T12" fmla="*/ 22 w 42"/>
                  <a:gd name="T13" fmla="*/ 52 h 52"/>
                  <a:gd name="T14" fmla="*/ 20 w 42"/>
                  <a:gd name="T15" fmla="*/ 52 h 52"/>
                  <a:gd name="T16" fmla="*/ 17 w 42"/>
                  <a:gd name="T17" fmla="*/ 52 h 52"/>
                  <a:gd name="T18" fmla="*/ 12 w 42"/>
                  <a:gd name="T19" fmla="*/ 52 h 52"/>
                  <a:gd name="T20" fmla="*/ 10 w 42"/>
                  <a:gd name="T21" fmla="*/ 52 h 52"/>
                  <a:gd name="T22" fmla="*/ 7 w 42"/>
                  <a:gd name="T23" fmla="*/ 49 h 52"/>
                  <a:gd name="T24" fmla="*/ 5 w 42"/>
                  <a:gd name="T25" fmla="*/ 49 h 52"/>
                  <a:gd name="T26" fmla="*/ 5 w 42"/>
                  <a:gd name="T27" fmla="*/ 44 h 52"/>
                  <a:gd name="T28" fmla="*/ 2 w 42"/>
                  <a:gd name="T29" fmla="*/ 42 h 52"/>
                  <a:gd name="T30" fmla="*/ 2 w 42"/>
                  <a:gd name="T31" fmla="*/ 40 h 52"/>
                  <a:gd name="T32" fmla="*/ 0 w 42"/>
                  <a:gd name="T33" fmla="*/ 35 h 52"/>
                  <a:gd name="T34" fmla="*/ 0 w 42"/>
                  <a:gd name="T35" fmla="*/ 32 h 52"/>
                  <a:gd name="T36" fmla="*/ 2 w 42"/>
                  <a:gd name="T37" fmla="*/ 27 h 52"/>
                  <a:gd name="T38" fmla="*/ 2 w 42"/>
                  <a:gd name="T39" fmla="*/ 22 h 52"/>
                  <a:gd name="T40" fmla="*/ 5 w 42"/>
                  <a:gd name="T41" fmla="*/ 20 h 52"/>
                  <a:gd name="T42" fmla="*/ 5 w 42"/>
                  <a:gd name="T43" fmla="*/ 15 h 52"/>
                  <a:gd name="T44" fmla="*/ 7 w 42"/>
                  <a:gd name="T45" fmla="*/ 12 h 52"/>
                  <a:gd name="T46" fmla="*/ 10 w 42"/>
                  <a:gd name="T47" fmla="*/ 7 h 52"/>
                  <a:gd name="T48" fmla="*/ 12 w 42"/>
                  <a:gd name="T49" fmla="*/ 5 h 52"/>
                  <a:gd name="T50" fmla="*/ 17 w 42"/>
                  <a:gd name="T51" fmla="*/ 3 h 52"/>
                  <a:gd name="T52" fmla="*/ 20 w 42"/>
                  <a:gd name="T53" fmla="*/ 3 h 52"/>
                  <a:gd name="T54" fmla="*/ 22 w 42"/>
                  <a:gd name="T55" fmla="*/ 0 h 52"/>
                  <a:gd name="T56" fmla="*/ 27 w 42"/>
                  <a:gd name="T57" fmla="*/ 0 h 52"/>
                  <a:gd name="T58" fmla="*/ 29 w 42"/>
                  <a:gd name="T59" fmla="*/ 0 h 52"/>
                  <a:gd name="T60" fmla="*/ 32 w 42"/>
                  <a:gd name="T61" fmla="*/ 0 h 52"/>
                  <a:gd name="T62" fmla="*/ 34 w 42"/>
                  <a:gd name="T63" fmla="*/ 3 h 52"/>
                  <a:gd name="T64" fmla="*/ 37 w 42"/>
                  <a:gd name="T65" fmla="*/ 5 h 52"/>
                  <a:gd name="T66" fmla="*/ 39 w 42"/>
                  <a:gd name="T67" fmla="*/ 7 h 52"/>
                  <a:gd name="T68" fmla="*/ 39 w 42"/>
                  <a:gd name="T69" fmla="*/ 10 h 52"/>
                  <a:gd name="T70" fmla="*/ 42 w 42"/>
                  <a:gd name="T71" fmla="*/ 15 h 52"/>
                  <a:gd name="T72" fmla="*/ 42 w 42"/>
                  <a:gd name="T73" fmla="*/ 17 h 52"/>
                  <a:gd name="T74" fmla="*/ 42 w 42"/>
                  <a:gd name="T75" fmla="*/ 22 h 52"/>
                  <a:gd name="T76" fmla="*/ 42 w 42"/>
                  <a:gd name="T77" fmla="*/ 25 h 52"/>
                  <a:gd name="T78" fmla="*/ 39 w 42"/>
                  <a:gd name="T79" fmla="*/ 30 h 52"/>
                  <a:gd name="T80" fmla="*/ 39 w 42"/>
                  <a:gd name="T81" fmla="*/ 32 h 52"/>
                  <a:gd name="T82" fmla="*/ 39 w 42"/>
                  <a:gd name="T83" fmla="*/ 32 h 5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
                  <a:gd name="T127" fmla="*/ 0 h 52"/>
                  <a:gd name="T128" fmla="*/ 42 w 42"/>
                  <a:gd name="T129" fmla="*/ 52 h 5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 h="52">
                    <a:moveTo>
                      <a:pt x="39" y="32"/>
                    </a:moveTo>
                    <a:lnTo>
                      <a:pt x="37" y="37"/>
                    </a:lnTo>
                    <a:lnTo>
                      <a:pt x="34" y="42"/>
                    </a:lnTo>
                    <a:lnTo>
                      <a:pt x="32" y="44"/>
                    </a:lnTo>
                    <a:lnTo>
                      <a:pt x="29" y="47"/>
                    </a:lnTo>
                    <a:lnTo>
                      <a:pt x="27" y="49"/>
                    </a:lnTo>
                    <a:lnTo>
                      <a:pt x="22" y="52"/>
                    </a:lnTo>
                    <a:lnTo>
                      <a:pt x="20" y="52"/>
                    </a:lnTo>
                    <a:lnTo>
                      <a:pt x="17" y="52"/>
                    </a:lnTo>
                    <a:lnTo>
                      <a:pt x="12" y="52"/>
                    </a:lnTo>
                    <a:lnTo>
                      <a:pt x="10" y="52"/>
                    </a:lnTo>
                    <a:lnTo>
                      <a:pt x="7" y="49"/>
                    </a:lnTo>
                    <a:lnTo>
                      <a:pt x="5" y="49"/>
                    </a:lnTo>
                    <a:lnTo>
                      <a:pt x="5" y="44"/>
                    </a:lnTo>
                    <a:lnTo>
                      <a:pt x="2" y="42"/>
                    </a:lnTo>
                    <a:lnTo>
                      <a:pt x="2" y="40"/>
                    </a:lnTo>
                    <a:lnTo>
                      <a:pt x="0" y="35"/>
                    </a:lnTo>
                    <a:lnTo>
                      <a:pt x="0" y="32"/>
                    </a:lnTo>
                    <a:lnTo>
                      <a:pt x="2" y="27"/>
                    </a:lnTo>
                    <a:lnTo>
                      <a:pt x="2" y="22"/>
                    </a:lnTo>
                    <a:lnTo>
                      <a:pt x="5" y="20"/>
                    </a:lnTo>
                    <a:lnTo>
                      <a:pt x="5" y="15"/>
                    </a:lnTo>
                    <a:lnTo>
                      <a:pt x="7" y="12"/>
                    </a:lnTo>
                    <a:lnTo>
                      <a:pt x="10" y="7"/>
                    </a:lnTo>
                    <a:lnTo>
                      <a:pt x="12" y="5"/>
                    </a:lnTo>
                    <a:lnTo>
                      <a:pt x="17" y="3"/>
                    </a:lnTo>
                    <a:lnTo>
                      <a:pt x="20" y="3"/>
                    </a:lnTo>
                    <a:lnTo>
                      <a:pt x="22" y="0"/>
                    </a:lnTo>
                    <a:lnTo>
                      <a:pt x="27" y="0"/>
                    </a:lnTo>
                    <a:lnTo>
                      <a:pt x="29" y="0"/>
                    </a:lnTo>
                    <a:lnTo>
                      <a:pt x="32" y="0"/>
                    </a:lnTo>
                    <a:lnTo>
                      <a:pt x="34" y="3"/>
                    </a:lnTo>
                    <a:lnTo>
                      <a:pt x="37" y="5"/>
                    </a:lnTo>
                    <a:lnTo>
                      <a:pt x="39" y="7"/>
                    </a:lnTo>
                    <a:lnTo>
                      <a:pt x="39" y="10"/>
                    </a:lnTo>
                    <a:lnTo>
                      <a:pt x="42" y="15"/>
                    </a:lnTo>
                    <a:lnTo>
                      <a:pt x="42" y="17"/>
                    </a:lnTo>
                    <a:lnTo>
                      <a:pt x="42" y="22"/>
                    </a:lnTo>
                    <a:lnTo>
                      <a:pt x="42" y="25"/>
                    </a:lnTo>
                    <a:lnTo>
                      <a:pt x="39" y="30"/>
                    </a:lnTo>
                    <a:lnTo>
                      <a:pt x="39" y="32"/>
                    </a:lnTo>
                  </a:path>
                </a:pathLst>
              </a:custGeom>
              <a:noFill/>
              <a:ln w="0">
                <a:solidFill>
                  <a:srgbClr val="000000"/>
                </a:solidFill>
                <a:prstDash val="solid"/>
                <a:round/>
                <a:headEnd/>
                <a:tailEnd/>
              </a:ln>
            </p:spPr>
            <p:txBody>
              <a:bodyPr/>
              <a:lstStyle/>
              <a:p>
                <a:endParaRPr lang="es-AR"/>
              </a:p>
            </p:txBody>
          </p:sp>
          <p:sp>
            <p:nvSpPr>
              <p:cNvPr id="3180" name="Freeform 99"/>
              <p:cNvSpPr>
                <a:spLocks/>
              </p:cNvSpPr>
              <p:nvPr/>
            </p:nvSpPr>
            <p:spPr bwMode="auto">
              <a:xfrm>
                <a:off x="2139" y="2777"/>
                <a:ext cx="27" cy="35"/>
              </a:xfrm>
              <a:custGeom>
                <a:avLst/>
                <a:gdLst>
                  <a:gd name="T0" fmla="*/ 24 w 27"/>
                  <a:gd name="T1" fmla="*/ 23 h 35"/>
                  <a:gd name="T2" fmla="*/ 22 w 27"/>
                  <a:gd name="T3" fmla="*/ 25 h 35"/>
                  <a:gd name="T4" fmla="*/ 22 w 27"/>
                  <a:gd name="T5" fmla="*/ 28 h 35"/>
                  <a:gd name="T6" fmla="*/ 19 w 27"/>
                  <a:gd name="T7" fmla="*/ 30 h 35"/>
                  <a:gd name="T8" fmla="*/ 17 w 27"/>
                  <a:gd name="T9" fmla="*/ 33 h 35"/>
                  <a:gd name="T10" fmla="*/ 14 w 27"/>
                  <a:gd name="T11" fmla="*/ 35 h 35"/>
                  <a:gd name="T12" fmla="*/ 12 w 27"/>
                  <a:gd name="T13" fmla="*/ 35 h 35"/>
                  <a:gd name="T14" fmla="*/ 10 w 27"/>
                  <a:gd name="T15" fmla="*/ 35 h 35"/>
                  <a:gd name="T16" fmla="*/ 7 w 27"/>
                  <a:gd name="T17" fmla="*/ 35 h 35"/>
                  <a:gd name="T18" fmla="*/ 5 w 27"/>
                  <a:gd name="T19" fmla="*/ 33 h 35"/>
                  <a:gd name="T20" fmla="*/ 2 w 27"/>
                  <a:gd name="T21" fmla="*/ 30 h 35"/>
                  <a:gd name="T22" fmla="*/ 2 w 27"/>
                  <a:gd name="T23" fmla="*/ 30 h 35"/>
                  <a:gd name="T24" fmla="*/ 0 w 27"/>
                  <a:gd name="T25" fmla="*/ 25 h 35"/>
                  <a:gd name="T26" fmla="*/ 0 w 27"/>
                  <a:gd name="T27" fmla="*/ 23 h 35"/>
                  <a:gd name="T28" fmla="*/ 0 w 27"/>
                  <a:gd name="T29" fmla="*/ 20 h 35"/>
                  <a:gd name="T30" fmla="*/ 0 w 27"/>
                  <a:gd name="T31" fmla="*/ 18 h 35"/>
                  <a:gd name="T32" fmla="*/ 2 w 27"/>
                  <a:gd name="T33" fmla="*/ 13 h 35"/>
                  <a:gd name="T34" fmla="*/ 2 w 27"/>
                  <a:gd name="T35" fmla="*/ 10 h 35"/>
                  <a:gd name="T36" fmla="*/ 5 w 27"/>
                  <a:gd name="T37" fmla="*/ 8 h 35"/>
                  <a:gd name="T38" fmla="*/ 7 w 27"/>
                  <a:gd name="T39" fmla="*/ 5 h 35"/>
                  <a:gd name="T40" fmla="*/ 10 w 27"/>
                  <a:gd name="T41" fmla="*/ 3 h 35"/>
                  <a:gd name="T42" fmla="*/ 12 w 27"/>
                  <a:gd name="T43" fmla="*/ 3 h 35"/>
                  <a:gd name="T44" fmla="*/ 14 w 27"/>
                  <a:gd name="T45" fmla="*/ 0 h 35"/>
                  <a:gd name="T46" fmla="*/ 17 w 27"/>
                  <a:gd name="T47" fmla="*/ 0 h 35"/>
                  <a:gd name="T48" fmla="*/ 19 w 27"/>
                  <a:gd name="T49" fmla="*/ 0 h 35"/>
                  <a:gd name="T50" fmla="*/ 22 w 27"/>
                  <a:gd name="T51" fmla="*/ 3 h 35"/>
                  <a:gd name="T52" fmla="*/ 24 w 27"/>
                  <a:gd name="T53" fmla="*/ 5 h 35"/>
                  <a:gd name="T54" fmla="*/ 24 w 27"/>
                  <a:gd name="T55" fmla="*/ 5 h 35"/>
                  <a:gd name="T56" fmla="*/ 24 w 27"/>
                  <a:gd name="T57" fmla="*/ 8 h 35"/>
                  <a:gd name="T58" fmla="*/ 27 w 27"/>
                  <a:gd name="T59" fmla="*/ 13 h 35"/>
                  <a:gd name="T60" fmla="*/ 27 w 27"/>
                  <a:gd name="T61" fmla="*/ 15 h 35"/>
                  <a:gd name="T62" fmla="*/ 24 w 27"/>
                  <a:gd name="T63" fmla="*/ 18 h 35"/>
                  <a:gd name="T64" fmla="*/ 24 w 27"/>
                  <a:gd name="T65" fmla="*/ 23 h 35"/>
                  <a:gd name="T66" fmla="*/ 24 w 27"/>
                  <a:gd name="T67" fmla="*/ 23 h 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
                  <a:gd name="T103" fmla="*/ 0 h 35"/>
                  <a:gd name="T104" fmla="*/ 27 w 27"/>
                  <a:gd name="T105" fmla="*/ 35 h 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 h="35">
                    <a:moveTo>
                      <a:pt x="24" y="23"/>
                    </a:moveTo>
                    <a:lnTo>
                      <a:pt x="22" y="25"/>
                    </a:lnTo>
                    <a:lnTo>
                      <a:pt x="22" y="28"/>
                    </a:lnTo>
                    <a:lnTo>
                      <a:pt x="19" y="30"/>
                    </a:lnTo>
                    <a:lnTo>
                      <a:pt x="17" y="33"/>
                    </a:lnTo>
                    <a:lnTo>
                      <a:pt x="14" y="35"/>
                    </a:lnTo>
                    <a:lnTo>
                      <a:pt x="12" y="35"/>
                    </a:lnTo>
                    <a:lnTo>
                      <a:pt x="10" y="35"/>
                    </a:lnTo>
                    <a:lnTo>
                      <a:pt x="7" y="35"/>
                    </a:lnTo>
                    <a:lnTo>
                      <a:pt x="5" y="33"/>
                    </a:lnTo>
                    <a:lnTo>
                      <a:pt x="2" y="30"/>
                    </a:lnTo>
                    <a:lnTo>
                      <a:pt x="0" y="25"/>
                    </a:lnTo>
                    <a:lnTo>
                      <a:pt x="0" y="23"/>
                    </a:lnTo>
                    <a:lnTo>
                      <a:pt x="0" y="20"/>
                    </a:lnTo>
                    <a:lnTo>
                      <a:pt x="0" y="18"/>
                    </a:lnTo>
                    <a:lnTo>
                      <a:pt x="2" y="13"/>
                    </a:lnTo>
                    <a:lnTo>
                      <a:pt x="2" y="10"/>
                    </a:lnTo>
                    <a:lnTo>
                      <a:pt x="5" y="8"/>
                    </a:lnTo>
                    <a:lnTo>
                      <a:pt x="7" y="5"/>
                    </a:lnTo>
                    <a:lnTo>
                      <a:pt x="10" y="3"/>
                    </a:lnTo>
                    <a:lnTo>
                      <a:pt x="12" y="3"/>
                    </a:lnTo>
                    <a:lnTo>
                      <a:pt x="14" y="0"/>
                    </a:lnTo>
                    <a:lnTo>
                      <a:pt x="17" y="0"/>
                    </a:lnTo>
                    <a:lnTo>
                      <a:pt x="19" y="0"/>
                    </a:lnTo>
                    <a:lnTo>
                      <a:pt x="22" y="3"/>
                    </a:lnTo>
                    <a:lnTo>
                      <a:pt x="24" y="5"/>
                    </a:lnTo>
                    <a:lnTo>
                      <a:pt x="24" y="8"/>
                    </a:lnTo>
                    <a:lnTo>
                      <a:pt x="27" y="13"/>
                    </a:lnTo>
                    <a:lnTo>
                      <a:pt x="27" y="15"/>
                    </a:lnTo>
                    <a:lnTo>
                      <a:pt x="24" y="18"/>
                    </a:lnTo>
                    <a:lnTo>
                      <a:pt x="24" y="23"/>
                    </a:lnTo>
                    <a:close/>
                  </a:path>
                </a:pathLst>
              </a:custGeom>
              <a:solidFill>
                <a:srgbClr val="000000"/>
              </a:solidFill>
              <a:ln w="9525">
                <a:noFill/>
                <a:round/>
                <a:headEnd/>
                <a:tailEnd/>
              </a:ln>
            </p:spPr>
            <p:txBody>
              <a:bodyPr/>
              <a:lstStyle/>
              <a:p>
                <a:endParaRPr lang="es-AR"/>
              </a:p>
            </p:txBody>
          </p:sp>
          <p:sp>
            <p:nvSpPr>
              <p:cNvPr id="3181" name="Freeform 100"/>
              <p:cNvSpPr>
                <a:spLocks/>
              </p:cNvSpPr>
              <p:nvPr/>
            </p:nvSpPr>
            <p:spPr bwMode="auto">
              <a:xfrm>
                <a:off x="2139" y="2777"/>
                <a:ext cx="27" cy="35"/>
              </a:xfrm>
              <a:custGeom>
                <a:avLst/>
                <a:gdLst>
                  <a:gd name="T0" fmla="*/ 24 w 27"/>
                  <a:gd name="T1" fmla="*/ 23 h 35"/>
                  <a:gd name="T2" fmla="*/ 22 w 27"/>
                  <a:gd name="T3" fmla="*/ 25 h 35"/>
                  <a:gd name="T4" fmla="*/ 22 w 27"/>
                  <a:gd name="T5" fmla="*/ 28 h 35"/>
                  <a:gd name="T6" fmla="*/ 19 w 27"/>
                  <a:gd name="T7" fmla="*/ 30 h 35"/>
                  <a:gd name="T8" fmla="*/ 17 w 27"/>
                  <a:gd name="T9" fmla="*/ 33 h 35"/>
                  <a:gd name="T10" fmla="*/ 14 w 27"/>
                  <a:gd name="T11" fmla="*/ 35 h 35"/>
                  <a:gd name="T12" fmla="*/ 12 w 27"/>
                  <a:gd name="T13" fmla="*/ 35 h 35"/>
                  <a:gd name="T14" fmla="*/ 10 w 27"/>
                  <a:gd name="T15" fmla="*/ 35 h 35"/>
                  <a:gd name="T16" fmla="*/ 7 w 27"/>
                  <a:gd name="T17" fmla="*/ 35 h 35"/>
                  <a:gd name="T18" fmla="*/ 5 w 27"/>
                  <a:gd name="T19" fmla="*/ 33 h 35"/>
                  <a:gd name="T20" fmla="*/ 2 w 27"/>
                  <a:gd name="T21" fmla="*/ 30 h 35"/>
                  <a:gd name="T22" fmla="*/ 2 w 27"/>
                  <a:gd name="T23" fmla="*/ 30 h 35"/>
                  <a:gd name="T24" fmla="*/ 0 w 27"/>
                  <a:gd name="T25" fmla="*/ 25 h 35"/>
                  <a:gd name="T26" fmla="*/ 0 w 27"/>
                  <a:gd name="T27" fmla="*/ 23 h 35"/>
                  <a:gd name="T28" fmla="*/ 0 w 27"/>
                  <a:gd name="T29" fmla="*/ 20 h 35"/>
                  <a:gd name="T30" fmla="*/ 0 w 27"/>
                  <a:gd name="T31" fmla="*/ 18 h 35"/>
                  <a:gd name="T32" fmla="*/ 2 w 27"/>
                  <a:gd name="T33" fmla="*/ 13 h 35"/>
                  <a:gd name="T34" fmla="*/ 2 w 27"/>
                  <a:gd name="T35" fmla="*/ 10 h 35"/>
                  <a:gd name="T36" fmla="*/ 5 w 27"/>
                  <a:gd name="T37" fmla="*/ 8 h 35"/>
                  <a:gd name="T38" fmla="*/ 7 w 27"/>
                  <a:gd name="T39" fmla="*/ 5 h 35"/>
                  <a:gd name="T40" fmla="*/ 10 w 27"/>
                  <a:gd name="T41" fmla="*/ 3 h 35"/>
                  <a:gd name="T42" fmla="*/ 12 w 27"/>
                  <a:gd name="T43" fmla="*/ 3 h 35"/>
                  <a:gd name="T44" fmla="*/ 14 w 27"/>
                  <a:gd name="T45" fmla="*/ 0 h 35"/>
                  <a:gd name="T46" fmla="*/ 17 w 27"/>
                  <a:gd name="T47" fmla="*/ 0 h 35"/>
                  <a:gd name="T48" fmla="*/ 19 w 27"/>
                  <a:gd name="T49" fmla="*/ 0 h 35"/>
                  <a:gd name="T50" fmla="*/ 22 w 27"/>
                  <a:gd name="T51" fmla="*/ 3 h 35"/>
                  <a:gd name="T52" fmla="*/ 24 w 27"/>
                  <a:gd name="T53" fmla="*/ 5 h 35"/>
                  <a:gd name="T54" fmla="*/ 24 w 27"/>
                  <a:gd name="T55" fmla="*/ 5 h 35"/>
                  <a:gd name="T56" fmla="*/ 24 w 27"/>
                  <a:gd name="T57" fmla="*/ 8 h 35"/>
                  <a:gd name="T58" fmla="*/ 27 w 27"/>
                  <a:gd name="T59" fmla="*/ 13 h 35"/>
                  <a:gd name="T60" fmla="*/ 27 w 27"/>
                  <a:gd name="T61" fmla="*/ 15 h 35"/>
                  <a:gd name="T62" fmla="*/ 24 w 27"/>
                  <a:gd name="T63" fmla="*/ 18 h 35"/>
                  <a:gd name="T64" fmla="*/ 24 w 27"/>
                  <a:gd name="T65" fmla="*/ 23 h 35"/>
                  <a:gd name="T66" fmla="*/ 24 w 27"/>
                  <a:gd name="T67" fmla="*/ 23 h 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
                  <a:gd name="T103" fmla="*/ 0 h 35"/>
                  <a:gd name="T104" fmla="*/ 27 w 27"/>
                  <a:gd name="T105" fmla="*/ 35 h 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 h="35">
                    <a:moveTo>
                      <a:pt x="24" y="23"/>
                    </a:moveTo>
                    <a:lnTo>
                      <a:pt x="22" y="25"/>
                    </a:lnTo>
                    <a:lnTo>
                      <a:pt x="22" y="28"/>
                    </a:lnTo>
                    <a:lnTo>
                      <a:pt x="19" y="30"/>
                    </a:lnTo>
                    <a:lnTo>
                      <a:pt x="17" y="33"/>
                    </a:lnTo>
                    <a:lnTo>
                      <a:pt x="14" y="35"/>
                    </a:lnTo>
                    <a:lnTo>
                      <a:pt x="12" y="35"/>
                    </a:lnTo>
                    <a:lnTo>
                      <a:pt x="10" y="35"/>
                    </a:lnTo>
                    <a:lnTo>
                      <a:pt x="7" y="35"/>
                    </a:lnTo>
                    <a:lnTo>
                      <a:pt x="5" y="33"/>
                    </a:lnTo>
                    <a:lnTo>
                      <a:pt x="2" y="30"/>
                    </a:lnTo>
                    <a:lnTo>
                      <a:pt x="0" y="25"/>
                    </a:lnTo>
                    <a:lnTo>
                      <a:pt x="0" y="23"/>
                    </a:lnTo>
                    <a:lnTo>
                      <a:pt x="0" y="20"/>
                    </a:lnTo>
                    <a:lnTo>
                      <a:pt x="0" y="18"/>
                    </a:lnTo>
                    <a:lnTo>
                      <a:pt x="2" y="13"/>
                    </a:lnTo>
                    <a:lnTo>
                      <a:pt x="2" y="10"/>
                    </a:lnTo>
                    <a:lnTo>
                      <a:pt x="5" y="8"/>
                    </a:lnTo>
                    <a:lnTo>
                      <a:pt x="7" y="5"/>
                    </a:lnTo>
                    <a:lnTo>
                      <a:pt x="10" y="3"/>
                    </a:lnTo>
                    <a:lnTo>
                      <a:pt x="12" y="3"/>
                    </a:lnTo>
                    <a:lnTo>
                      <a:pt x="14" y="0"/>
                    </a:lnTo>
                    <a:lnTo>
                      <a:pt x="17" y="0"/>
                    </a:lnTo>
                    <a:lnTo>
                      <a:pt x="19" y="0"/>
                    </a:lnTo>
                    <a:lnTo>
                      <a:pt x="22" y="3"/>
                    </a:lnTo>
                    <a:lnTo>
                      <a:pt x="24" y="5"/>
                    </a:lnTo>
                    <a:lnTo>
                      <a:pt x="24" y="8"/>
                    </a:lnTo>
                    <a:lnTo>
                      <a:pt x="27" y="13"/>
                    </a:lnTo>
                    <a:lnTo>
                      <a:pt x="27" y="15"/>
                    </a:lnTo>
                    <a:lnTo>
                      <a:pt x="24" y="18"/>
                    </a:lnTo>
                    <a:lnTo>
                      <a:pt x="24" y="23"/>
                    </a:lnTo>
                  </a:path>
                </a:pathLst>
              </a:custGeom>
              <a:noFill/>
              <a:ln w="0">
                <a:solidFill>
                  <a:srgbClr val="000000"/>
                </a:solidFill>
                <a:prstDash val="solid"/>
                <a:round/>
                <a:headEnd/>
                <a:tailEnd/>
              </a:ln>
            </p:spPr>
            <p:txBody>
              <a:bodyPr/>
              <a:lstStyle/>
              <a:p>
                <a:endParaRPr lang="es-AR"/>
              </a:p>
            </p:txBody>
          </p:sp>
          <p:sp>
            <p:nvSpPr>
              <p:cNvPr id="3182" name="Freeform 101"/>
              <p:cNvSpPr>
                <a:spLocks/>
              </p:cNvSpPr>
              <p:nvPr/>
            </p:nvSpPr>
            <p:spPr bwMode="auto">
              <a:xfrm>
                <a:off x="2114" y="2785"/>
                <a:ext cx="42" cy="29"/>
              </a:xfrm>
              <a:custGeom>
                <a:avLst/>
                <a:gdLst>
                  <a:gd name="T0" fmla="*/ 42 w 42"/>
                  <a:gd name="T1" fmla="*/ 10 h 29"/>
                  <a:gd name="T2" fmla="*/ 0 w 42"/>
                  <a:gd name="T3" fmla="*/ 29 h 29"/>
                  <a:gd name="T4" fmla="*/ 5 w 42"/>
                  <a:gd name="T5" fmla="*/ 0 h 29"/>
                  <a:gd name="T6" fmla="*/ 42 w 42"/>
                  <a:gd name="T7" fmla="*/ 10 h 29"/>
                  <a:gd name="T8" fmla="*/ 0 60000 65536"/>
                  <a:gd name="T9" fmla="*/ 0 60000 65536"/>
                  <a:gd name="T10" fmla="*/ 0 60000 65536"/>
                  <a:gd name="T11" fmla="*/ 0 60000 65536"/>
                  <a:gd name="T12" fmla="*/ 0 w 42"/>
                  <a:gd name="T13" fmla="*/ 0 h 29"/>
                  <a:gd name="T14" fmla="*/ 42 w 42"/>
                  <a:gd name="T15" fmla="*/ 29 h 29"/>
                </a:gdLst>
                <a:ahLst/>
                <a:cxnLst>
                  <a:cxn ang="T8">
                    <a:pos x="T0" y="T1"/>
                  </a:cxn>
                  <a:cxn ang="T9">
                    <a:pos x="T2" y="T3"/>
                  </a:cxn>
                  <a:cxn ang="T10">
                    <a:pos x="T4" y="T5"/>
                  </a:cxn>
                  <a:cxn ang="T11">
                    <a:pos x="T6" y="T7"/>
                  </a:cxn>
                </a:cxnLst>
                <a:rect l="T12" t="T13" r="T14" b="T15"/>
                <a:pathLst>
                  <a:path w="42" h="29">
                    <a:moveTo>
                      <a:pt x="42" y="10"/>
                    </a:moveTo>
                    <a:lnTo>
                      <a:pt x="0" y="29"/>
                    </a:lnTo>
                    <a:lnTo>
                      <a:pt x="5" y="0"/>
                    </a:lnTo>
                    <a:lnTo>
                      <a:pt x="42" y="10"/>
                    </a:lnTo>
                    <a:close/>
                  </a:path>
                </a:pathLst>
              </a:custGeom>
              <a:solidFill>
                <a:srgbClr val="FFFFFF"/>
              </a:solidFill>
              <a:ln w="9525">
                <a:noFill/>
                <a:round/>
                <a:headEnd/>
                <a:tailEnd/>
              </a:ln>
            </p:spPr>
            <p:txBody>
              <a:bodyPr/>
              <a:lstStyle/>
              <a:p>
                <a:endParaRPr lang="es-AR"/>
              </a:p>
            </p:txBody>
          </p:sp>
          <p:sp>
            <p:nvSpPr>
              <p:cNvPr id="3183" name="Freeform 102"/>
              <p:cNvSpPr>
                <a:spLocks/>
              </p:cNvSpPr>
              <p:nvPr/>
            </p:nvSpPr>
            <p:spPr bwMode="auto">
              <a:xfrm>
                <a:off x="2097" y="2750"/>
                <a:ext cx="61" cy="89"/>
              </a:xfrm>
              <a:custGeom>
                <a:avLst/>
                <a:gdLst>
                  <a:gd name="T0" fmla="*/ 61 w 61"/>
                  <a:gd name="T1" fmla="*/ 10 h 89"/>
                  <a:gd name="T2" fmla="*/ 59 w 61"/>
                  <a:gd name="T3" fmla="*/ 8 h 89"/>
                  <a:gd name="T4" fmla="*/ 56 w 61"/>
                  <a:gd name="T5" fmla="*/ 5 h 89"/>
                  <a:gd name="T6" fmla="*/ 52 w 61"/>
                  <a:gd name="T7" fmla="*/ 3 h 89"/>
                  <a:gd name="T8" fmla="*/ 49 w 61"/>
                  <a:gd name="T9" fmla="*/ 3 h 89"/>
                  <a:gd name="T10" fmla="*/ 44 w 61"/>
                  <a:gd name="T11" fmla="*/ 0 h 89"/>
                  <a:gd name="T12" fmla="*/ 42 w 61"/>
                  <a:gd name="T13" fmla="*/ 0 h 89"/>
                  <a:gd name="T14" fmla="*/ 37 w 61"/>
                  <a:gd name="T15" fmla="*/ 3 h 89"/>
                  <a:gd name="T16" fmla="*/ 32 w 61"/>
                  <a:gd name="T17" fmla="*/ 3 h 89"/>
                  <a:gd name="T18" fmla="*/ 29 w 61"/>
                  <a:gd name="T19" fmla="*/ 5 h 89"/>
                  <a:gd name="T20" fmla="*/ 24 w 61"/>
                  <a:gd name="T21" fmla="*/ 8 h 89"/>
                  <a:gd name="T22" fmla="*/ 19 w 61"/>
                  <a:gd name="T23" fmla="*/ 10 h 89"/>
                  <a:gd name="T24" fmla="*/ 17 w 61"/>
                  <a:gd name="T25" fmla="*/ 15 h 89"/>
                  <a:gd name="T26" fmla="*/ 12 w 61"/>
                  <a:gd name="T27" fmla="*/ 18 h 89"/>
                  <a:gd name="T28" fmla="*/ 10 w 61"/>
                  <a:gd name="T29" fmla="*/ 23 h 89"/>
                  <a:gd name="T30" fmla="*/ 7 w 61"/>
                  <a:gd name="T31" fmla="*/ 27 h 89"/>
                  <a:gd name="T32" fmla="*/ 5 w 61"/>
                  <a:gd name="T33" fmla="*/ 32 h 89"/>
                  <a:gd name="T34" fmla="*/ 2 w 61"/>
                  <a:gd name="T35" fmla="*/ 37 h 89"/>
                  <a:gd name="T36" fmla="*/ 2 w 61"/>
                  <a:gd name="T37" fmla="*/ 42 h 89"/>
                  <a:gd name="T38" fmla="*/ 0 w 61"/>
                  <a:gd name="T39" fmla="*/ 47 h 89"/>
                  <a:gd name="T40" fmla="*/ 0 w 61"/>
                  <a:gd name="T41" fmla="*/ 52 h 89"/>
                  <a:gd name="T42" fmla="*/ 0 w 61"/>
                  <a:gd name="T43" fmla="*/ 57 h 89"/>
                  <a:gd name="T44" fmla="*/ 0 w 61"/>
                  <a:gd name="T45" fmla="*/ 62 h 89"/>
                  <a:gd name="T46" fmla="*/ 2 w 61"/>
                  <a:gd name="T47" fmla="*/ 69 h 89"/>
                  <a:gd name="T48" fmla="*/ 2 w 61"/>
                  <a:gd name="T49" fmla="*/ 72 h 89"/>
                  <a:gd name="T50" fmla="*/ 5 w 61"/>
                  <a:gd name="T51" fmla="*/ 77 h 89"/>
                  <a:gd name="T52" fmla="*/ 7 w 61"/>
                  <a:gd name="T53" fmla="*/ 79 h 89"/>
                  <a:gd name="T54" fmla="*/ 10 w 61"/>
                  <a:gd name="T55" fmla="*/ 84 h 89"/>
                  <a:gd name="T56" fmla="*/ 12 w 61"/>
                  <a:gd name="T57" fmla="*/ 84 h 89"/>
                  <a:gd name="T58" fmla="*/ 15 w 61"/>
                  <a:gd name="T59" fmla="*/ 87 h 89"/>
                  <a:gd name="T60" fmla="*/ 19 w 61"/>
                  <a:gd name="T61" fmla="*/ 89 h 89"/>
                  <a:gd name="T62" fmla="*/ 22 w 61"/>
                  <a:gd name="T63" fmla="*/ 89 h 89"/>
                  <a:gd name="T64" fmla="*/ 27 w 61"/>
                  <a:gd name="T65" fmla="*/ 89 h 89"/>
                  <a:gd name="T66" fmla="*/ 32 w 61"/>
                  <a:gd name="T67" fmla="*/ 89 h 89"/>
                  <a:gd name="T68" fmla="*/ 34 w 61"/>
                  <a:gd name="T69" fmla="*/ 87 h 8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1"/>
                  <a:gd name="T106" fmla="*/ 0 h 89"/>
                  <a:gd name="T107" fmla="*/ 61 w 61"/>
                  <a:gd name="T108" fmla="*/ 89 h 8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1" h="89">
                    <a:moveTo>
                      <a:pt x="61" y="10"/>
                    </a:moveTo>
                    <a:lnTo>
                      <a:pt x="59" y="8"/>
                    </a:lnTo>
                    <a:lnTo>
                      <a:pt x="56" y="5"/>
                    </a:lnTo>
                    <a:lnTo>
                      <a:pt x="52" y="3"/>
                    </a:lnTo>
                    <a:lnTo>
                      <a:pt x="49" y="3"/>
                    </a:lnTo>
                    <a:lnTo>
                      <a:pt x="44" y="0"/>
                    </a:lnTo>
                    <a:lnTo>
                      <a:pt x="42" y="0"/>
                    </a:lnTo>
                    <a:lnTo>
                      <a:pt x="37" y="3"/>
                    </a:lnTo>
                    <a:lnTo>
                      <a:pt x="32" y="3"/>
                    </a:lnTo>
                    <a:lnTo>
                      <a:pt x="29" y="5"/>
                    </a:lnTo>
                    <a:lnTo>
                      <a:pt x="24" y="8"/>
                    </a:lnTo>
                    <a:lnTo>
                      <a:pt x="19" y="10"/>
                    </a:lnTo>
                    <a:lnTo>
                      <a:pt x="17" y="15"/>
                    </a:lnTo>
                    <a:lnTo>
                      <a:pt x="12" y="18"/>
                    </a:lnTo>
                    <a:lnTo>
                      <a:pt x="10" y="23"/>
                    </a:lnTo>
                    <a:lnTo>
                      <a:pt x="7" y="27"/>
                    </a:lnTo>
                    <a:lnTo>
                      <a:pt x="5" y="32"/>
                    </a:lnTo>
                    <a:lnTo>
                      <a:pt x="2" y="37"/>
                    </a:lnTo>
                    <a:lnTo>
                      <a:pt x="2" y="42"/>
                    </a:lnTo>
                    <a:lnTo>
                      <a:pt x="0" y="47"/>
                    </a:lnTo>
                    <a:lnTo>
                      <a:pt x="0" y="52"/>
                    </a:lnTo>
                    <a:lnTo>
                      <a:pt x="0" y="57"/>
                    </a:lnTo>
                    <a:lnTo>
                      <a:pt x="0" y="62"/>
                    </a:lnTo>
                    <a:lnTo>
                      <a:pt x="2" y="69"/>
                    </a:lnTo>
                    <a:lnTo>
                      <a:pt x="2" y="72"/>
                    </a:lnTo>
                    <a:lnTo>
                      <a:pt x="5" y="77"/>
                    </a:lnTo>
                    <a:lnTo>
                      <a:pt x="7" y="79"/>
                    </a:lnTo>
                    <a:lnTo>
                      <a:pt x="10" y="84"/>
                    </a:lnTo>
                    <a:lnTo>
                      <a:pt x="12" y="84"/>
                    </a:lnTo>
                    <a:lnTo>
                      <a:pt x="15" y="87"/>
                    </a:lnTo>
                    <a:lnTo>
                      <a:pt x="19" y="89"/>
                    </a:lnTo>
                    <a:lnTo>
                      <a:pt x="22" y="89"/>
                    </a:lnTo>
                    <a:lnTo>
                      <a:pt x="27" y="89"/>
                    </a:lnTo>
                    <a:lnTo>
                      <a:pt x="32" y="89"/>
                    </a:lnTo>
                    <a:lnTo>
                      <a:pt x="34" y="87"/>
                    </a:lnTo>
                  </a:path>
                </a:pathLst>
              </a:custGeom>
              <a:noFill/>
              <a:ln w="0">
                <a:solidFill>
                  <a:srgbClr val="000000"/>
                </a:solidFill>
                <a:prstDash val="solid"/>
                <a:round/>
                <a:headEnd/>
                <a:tailEnd/>
              </a:ln>
            </p:spPr>
            <p:txBody>
              <a:bodyPr/>
              <a:lstStyle/>
              <a:p>
                <a:endParaRPr lang="es-AR"/>
              </a:p>
            </p:txBody>
          </p:sp>
          <p:sp>
            <p:nvSpPr>
              <p:cNvPr id="3184" name="Freeform 103"/>
              <p:cNvSpPr>
                <a:spLocks/>
              </p:cNvSpPr>
              <p:nvPr/>
            </p:nvSpPr>
            <p:spPr bwMode="auto">
              <a:xfrm>
                <a:off x="2269" y="2819"/>
                <a:ext cx="77" cy="218"/>
              </a:xfrm>
              <a:custGeom>
                <a:avLst/>
                <a:gdLst>
                  <a:gd name="T0" fmla="*/ 8 w 77"/>
                  <a:gd name="T1" fmla="*/ 218 h 218"/>
                  <a:gd name="T2" fmla="*/ 8 w 77"/>
                  <a:gd name="T3" fmla="*/ 208 h 218"/>
                  <a:gd name="T4" fmla="*/ 8 w 77"/>
                  <a:gd name="T5" fmla="*/ 195 h 218"/>
                  <a:gd name="T6" fmla="*/ 5 w 77"/>
                  <a:gd name="T7" fmla="*/ 186 h 218"/>
                  <a:gd name="T8" fmla="*/ 3 w 77"/>
                  <a:gd name="T9" fmla="*/ 173 h 218"/>
                  <a:gd name="T10" fmla="*/ 0 w 77"/>
                  <a:gd name="T11" fmla="*/ 163 h 218"/>
                  <a:gd name="T12" fmla="*/ 0 w 77"/>
                  <a:gd name="T13" fmla="*/ 158 h 218"/>
                  <a:gd name="T14" fmla="*/ 0 w 77"/>
                  <a:gd name="T15" fmla="*/ 158 h 218"/>
                  <a:gd name="T16" fmla="*/ 5 w 77"/>
                  <a:gd name="T17" fmla="*/ 161 h 218"/>
                  <a:gd name="T18" fmla="*/ 13 w 77"/>
                  <a:gd name="T19" fmla="*/ 163 h 218"/>
                  <a:gd name="T20" fmla="*/ 18 w 77"/>
                  <a:gd name="T21" fmla="*/ 163 h 218"/>
                  <a:gd name="T22" fmla="*/ 25 w 77"/>
                  <a:gd name="T23" fmla="*/ 163 h 218"/>
                  <a:gd name="T24" fmla="*/ 30 w 77"/>
                  <a:gd name="T25" fmla="*/ 163 h 218"/>
                  <a:gd name="T26" fmla="*/ 37 w 77"/>
                  <a:gd name="T27" fmla="*/ 161 h 218"/>
                  <a:gd name="T28" fmla="*/ 42 w 77"/>
                  <a:gd name="T29" fmla="*/ 158 h 218"/>
                  <a:gd name="T30" fmla="*/ 50 w 77"/>
                  <a:gd name="T31" fmla="*/ 156 h 218"/>
                  <a:gd name="T32" fmla="*/ 55 w 77"/>
                  <a:gd name="T33" fmla="*/ 153 h 218"/>
                  <a:gd name="T34" fmla="*/ 60 w 77"/>
                  <a:gd name="T35" fmla="*/ 149 h 218"/>
                  <a:gd name="T36" fmla="*/ 65 w 77"/>
                  <a:gd name="T37" fmla="*/ 144 h 218"/>
                  <a:gd name="T38" fmla="*/ 67 w 77"/>
                  <a:gd name="T39" fmla="*/ 139 h 218"/>
                  <a:gd name="T40" fmla="*/ 72 w 77"/>
                  <a:gd name="T41" fmla="*/ 134 h 218"/>
                  <a:gd name="T42" fmla="*/ 74 w 77"/>
                  <a:gd name="T43" fmla="*/ 126 h 218"/>
                  <a:gd name="T44" fmla="*/ 74 w 77"/>
                  <a:gd name="T45" fmla="*/ 121 h 218"/>
                  <a:gd name="T46" fmla="*/ 77 w 77"/>
                  <a:gd name="T47" fmla="*/ 114 h 218"/>
                  <a:gd name="T48" fmla="*/ 77 w 77"/>
                  <a:gd name="T49" fmla="*/ 109 h 218"/>
                  <a:gd name="T50" fmla="*/ 74 w 77"/>
                  <a:gd name="T51" fmla="*/ 102 h 218"/>
                  <a:gd name="T52" fmla="*/ 74 w 77"/>
                  <a:gd name="T53" fmla="*/ 94 h 218"/>
                  <a:gd name="T54" fmla="*/ 72 w 77"/>
                  <a:gd name="T55" fmla="*/ 89 h 218"/>
                  <a:gd name="T56" fmla="*/ 70 w 77"/>
                  <a:gd name="T57" fmla="*/ 84 h 218"/>
                  <a:gd name="T58" fmla="*/ 67 w 77"/>
                  <a:gd name="T59" fmla="*/ 79 h 218"/>
                  <a:gd name="T60" fmla="*/ 62 w 77"/>
                  <a:gd name="T61" fmla="*/ 72 h 218"/>
                  <a:gd name="T62" fmla="*/ 57 w 77"/>
                  <a:gd name="T63" fmla="*/ 70 h 218"/>
                  <a:gd name="T64" fmla="*/ 52 w 77"/>
                  <a:gd name="T65" fmla="*/ 65 h 218"/>
                  <a:gd name="T66" fmla="*/ 52 w 77"/>
                  <a:gd name="T67" fmla="*/ 65 h 218"/>
                  <a:gd name="T68" fmla="*/ 57 w 77"/>
                  <a:gd name="T69" fmla="*/ 55 h 218"/>
                  <a:gd name="T70" fmla="*/ 60 w 77"/>
                  <a:gd name="T71" fmla="*/ 45 h 218"/>
                  <a:gd name="T72" fmla="*/ 60 w 77"/>
                  <a:gd name="T73" fmla="*/ 35 h 218"/>
                  <a:gd name="T74" fmla="*/ 62 w 77"/>
                  <a:gd name="T75" fmla="*/ 23 h 218"/>
                  <a:gd name="T76" fmla="*/ 62 w 77"/>
                  <a:gd name="T77" fmla="*/ 13 h 218"/>
                  <a:gd name="T78" fmla="*/ 62 w 77"/>
                  <a:gd name="T79" fmla="*/ 0 h 21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7"/>
                  <a:gd name="T121" fmla="*/ 0 h 218"/>
                  <a:gd name="T122" fmla="*/ 77 w 77"/>
                  <a:gd name="T123" fmla="*/ 218 h 21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7" h="218">
                    <a:moveTo>
                      <a:pt x="8" y="218"/>
                    </a:moveTo>
                    <a:lnTo>
                      <a:pt x="8" y="208"/>
                    </a:lnTo>
                    <a:lnTo>
                      <a:pt x="8" y="195"/>
                    </a:lnTo>
                    <a:lnTo>
                      <a:pt x="5" y="186"/>
                    </a:lnTo>
                    <a:lnTo>
                      <a:pt x="3" y="173"/>
                    </a:lnTo>
                    <a:lnTo>
                      <a:pt x="0" y="163"/>
                    </a:lnTo>
                    <a:lnTo>
                      <a:pt x="0" y="158"/>
                    </a:lnTo>
                    <a:lnTo>
                      <a:pt x="5" y="161"/>
                    </a:lnTo>
                    <a:lnTo>
                      <a:pt x="13" y="163"/>
                    </a:lnTo>
                    <a:lnTo>
                      <a:pt x="18" y="163"/>
                    </a:lnTo>
                    <a:lnTo>
                      <a:pt x="25" y="163"/>
                    </a:lnTo>
                    <a:lnTo>
                      <a:pt x="30" y="163"/>
                    </a:lnTo>
                    <a:lnTo>
                      <a:pt x="37" y="161"/>
                    </a:lnTo>
                    <a:lnTo>
                      <a:pt x="42" y="158"/>
                    </a:lnTo>
                    <a:lnTo>
                      <a:pt x="50" y="156"/>
                    </a:lnTo>
                    <a:lnTo>
                      <a:pt x="55" y="153"/>
                    </a:lnTo>
                    <a:lnTo>
                      <a:pt x="60" y="149"/>
                    </a:lnTo>
                    <a:lnTo>
                      <a:pt x="65" y="144"/>
                    </a:lnTo>
                    <a:lnTo>
                      <a:pt x="67" y="139"/>
                    </a:lnTo>
                    <a:lnTo>
                      <a:pt x="72" y="134"/>
                    </a:lnTo>
                    <a:lnTo>
                      <a:pt x="74" y="126"/>
                    </a:lnTo>
                    <a:lnTo>
                      <a:pt x="74" y="121"/>
                    </a:lnTo>
                    <a:lnTo>
                      <a:pt x="77" y="114"/>
                    </a:lnTo>
                    <a:lnTo>
                      <a:pt x="77" y="109"/>
                    </a:lnTo>
                    <a:lnTo>
                      <a:pt x="74" y="102"/>
                    </a:lnTo>
                    <a:lnTo>
                      <a:pt x="74" y="94"/>
                    </a:lnTo>
                    <a:lnTo>
                      <a:pt x="72" y="89"/>
                    </a:lnTo>
                    <a:lnTo>
                      <a:pt x="70" y="84"/>
                    </a:lnTo>
                    <a:lnTo>
                      <a:pt x="67" y="79"/>
                    </a:lnTo>
                    <a:lnTo>
                      <a:pt x="62" y="72"/>
                    </a:lnTo>
                    <a:lnTo>
                      <a:pt x="57" y="70"/>
                    </a:lnTo>
                    <a:lnTo>
                      <a:pt x="52" y="65"/>
                    </a:lnTo>
                    <a:lnTo>
                      <a:pt x="57" y="55"/>
                    </a:lnTo>
                    <a:lnTo>
                      <a:pt x="60" y="45"/>
                    </a:lnTo>
                    <a:lnTo>
                      <a:pt x="60" y="35"/>
                    </a:lnTo>
                    <a:lnTo>
                      <a:pt x="62" y="23"/>
                    </a:lnTo>
                    <a:lnTo>
                      <a:pt x="62" y="13"/>
                    </a:lnTo>
                    <a:lnTo>
                      <a:pt x="62" y="0"/>
                    </a:lnTo>
                  </a:path>
                </a:pathLst>
              </a:custGeom>
              <a:noFill/>
              <a:ln w="0">
                <a:solidFill>
                  <a:srgbClr val="000000"/>
                </a:solidFill>
                <a:prstDash val="solid"/>
                <a:round/>
                <a:headEnd/>
                <a:tailEnd/>
              </a:ln>
            </p:spPr>
            <p:txBody>
              <a:bodyPr/>
              <a:lstStyle/>
              <a:p>
                <a:endParaRPr lang="es-AR"/>
              </a:p>
            </p:txBody>
          </p:sp>
          <p:sp>
            <p:nvSpPr>
              <p:cNvPr id="3185" name="Freeform 104"/>
              <p:cNvSpPr>
                <a:spLocks/>
              </p:cNvSpPr>
              <p:nvPr/>
            </p:nvSpPr>
            <p:spPr bwMode="auto">
              <a:xfrm>
                <a:off x="2269" y="2881"/>
                <a:ext cx="52" cy="17"/>
              </a:xfrm>
              <a:custGeom>
                <a:avLst/>
                <a:gdLst>
                  <a:gd name="T0" fmla="*/ 52 w 52"/>
                  <a:gd name="T1" fmla="*/ 3 h 17"/>
                  <a:gd name="T2" fmla="*/ 47 w 52"/>
                  <a:gd name="T3" fmla="*/ 3 h 17"/>
                  <a:gd name="T4" fmla="*/ 40 w 52"/>
                  <a:gd name="T5" fmla="*/ 0 h 17"/>
                  <a:gd name="T6" fmla="*/ 35 w 52"/>
                  <a:gd name="T7" fmla="*/ 0 h 17"/>
                  <a:gd name="T8" fmla="*/ 28 w 52"/>
                  <a:gd name="T9" fmla="*/ 3 h 17"/>
                  <a:gd name="T10" fmla="*/ 23 w 52"/>
                  <a:gd name="T11" fmla="*/ 5 h 17"/>
                  <a:gd name="T12" fmla="*/ 15 w 52"/>
                  <a:gd name="T13" fmla="*/ 8 h 17"/>
                  <a:gd name="T14" fmla="*/ 10 w 52"/>
                  <a:gd name="T15" fmla="*/ 10 h 17"/>
                  <a:gd name="T16" fmla="*/ 5 w 52"/>
                  <a:gd name="T17" fmla="*/ 12 h 17"/>
                  <a:gd name="T18" fmla="*/ 0 w 52"/>
                  <a:gd name="T19" fmla="*/ 17 h 17"/>
                  <a:gd name="T20" fmla="*/ 0 w 52"/>
                  <a:gd name="T21" fmla="*/ 17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17"/>
                  <a:gd name="T35" fmla="*/ 52 w 52"/>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17">
                    <a:moveTo>
                      <a:pt x="52" y="3"/>
                    </a:moveTo>
                    <a:lnTo>
                      <a:pt x="47" y="3"/>
                    </a:lnTo>
                    <a:lnTo>
                      <a:pt x="40" y="0"/>
                    </a:lnTo>
                    <a:lnTo>
                      <a:pt x="35" y="0"/>
                    </a:lnTo>
                    <a:lnTo>
                      <a:pt x="28" y="3"/>
                    </a:lnTo>
                    <a:lnTo>
                      <a:pt x="23" y="5"/>
                    </a:lnTo>
                    <a:lnTo>
                      <a:pt x="15" y="8"/>
                    </a:lnTo>
                    <a:lnTo>
                      <a:pt x="10" y="10"/>
                    </a:lnTo>
                    <a:lnTo>
                      <a:pt x="5" y="12"/>
                    </a:lnTo>
                    <a:lnTo>
                      <a:pt x="0" y="17"/>
                    </a:lnTo>
                  </a:path>
                </a:pathLst>
              </a:custGeom>
              <a:noFill/>
              <a:ln w="0">
                <a:solidFill>
                  <a:srgbClr val="000000"/>
                </a:solidFill>
                <a:prstDash val="solid"/>
                <a:round/>
                <a:headEnd/>
                <a:tailEnd/>
              </a:ln>
            </p:spPr>
            <p:txBody>
              <a:bodyPr/>
              <a:lstStyle/>
              <a:p>
                <a:endParaRPr lang="es-AR"/>
              </a:p>
            </p:txBody>
          </p:sp>
          <p:sp>
            <p:nvSpPr>
              <p:cNvPr id="3186" name="Freeform 105"/>
              <p:cNvSpPr>
                <a:spLocks/>
              </p:cNvSpPr>
              <p:nvPr/>
            </p:nvSpPr>
            <p:spPr bwMode="auto">
              <a:xfrm>
                <a:off x="2042" y="2980"/>
                <a:ext cx="84" cy="15"/>
              </a:xfrm>
              <a:custGeom>
                <a:avLst/>
                <a:gdLst>
                  <a:gd name="T0" fmla="*/ 84 w 84"/>
                  <a:gd name="T1" fmla="*/ 0 h 15"/>
                  <a:gd name="T2" fmla="*/ 82 w 84"/>
                  <a:gd name="T3" fmla="*/ 0 h 15"/>
                  <a:gd name="T4" fmla="*/ 82 w 84"/>
                  <a:gd name="T5" fmla="*/ 5 h 15"/>
                  <a:gd name="T6" fmla="*/ 79 w 84"/>
                  <a:gd name="T7" fmla="*/ 7 h 15"/>
                  <a:gd name="T8" fmla="*/ 77 w 84"/>
                  <a:gd name="T9" fmla="*/ 10 h 15"/>
                  <a:gd name="T10" fmla="*/ 72 w 84"/>
                  <a:gd name="T11" fmla="*/ 12 h 15"/>
                  <a:gd name="T12" fmla="*/ 70 w 84"/>
                  <a:gd name="T13" fmla="*/ 15 h 15"/>
                  <a:gd name="T14" fmla="*/ 67 w 84"/>
                  <a:gd name="T15" fmla="*/ 15 h 15"/>
                  <a:gd name="T16" fmla="*/ 62 w 84"/>
                  <a:gd name="T17" fmla="*/ 15 h 15"/>
                  <a:gd name="T18" fmla="*/ 57 w 84"/>
                  <a:gd name="T19" fmla="*/ 12 h 15"/>
                  <a:gd name="T20" fmla="*/ 55 w 84"/>
                  <a:gd name="T21" fmla="*/ 10 h 15"/>
                  <a:gd name="T22" fmla="*/ 55 w 84"/>
                  <a:gd name="T23" fmla="*/ 10 h 15"/>
                  <a:gd name="T24" fmla="*/ 50 w 84"/>
                  <a:gd name="T25" fmla="*/ 7 h 15"/>
                  <a:gd name="T26" fmla="*/ 45 w 84"/>
                  <a:gd name="T27" fmla="*/ 5 h 15"/>
                  <a:gd name="T28" fmla="*/ 37 w 84"/>
                  <a:gd name="T29" fmla="*/ 2 h 15"/>
                  <a:gd name="T30" fmla="*/ 32 w 84"/>
                  <a:gd name="T31" fmla="*/ 0 h 15"/>
                  <a:gd name="T32" fmla="*/ 25 w 84"/>
                  <a:gd name="T33" fmla="*/ 0 h 15"/>
                  <a:gd name="T34" fmla="*/ 20 w 84"/>
                  <a:gd name="T35" fmla="*/ 0 h 15"/>
                  <a:gd name="T36" fmla="*/ 13 w 84"/>
                  <a:gd name="T37" fmla="*/ 0 h 15"/>
                  <a:gd name="T38" fmla="*/ 8 w 84"/>
                  <a:gd name="T39" fmla="*/ 2 h 15"/>
                  <a:gd name="T40" fmla="*/ 0 w 84"/>
                  <a:gd name="T41" fmla="*/ 5 h 15"/>
                  <a:gd name="T42" fmla="*/ 0 w 84"/>
                  <a:gd name="T43" fmla="*/ 5 h 1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4"/>
                  <a:gd name="T67" fmla="*/ 0 h 15"/>
                  <a:gd name="T68" fmla="*/ 84 w 84"/>
                  <a:gd name="T69" fmla="*/ 15 h 1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4" h="15">
                    <a:moveTo>
                      <a:pt x="84" y="0"/>
                    </a:moveTo>
                    <a:lnTo>
                      <a:pt x="82" y="0"/>
                    </a:lnTo>
                    <a:lnTo>
                      <a:pt x="82" y="5"/>
                    </a:lnTo>
                    <a:lnTo>
                      <a:pt x="79" y="7"/>
                    </a:lnTo>
                    <a:lnTo>
                      <a:pt x="77" y="10"/>
                    </a:lnTo>
                    <a:lnTo>
                      <a:pt x="72" y="12"/>
                    </a:lnTo>
                    <a:lnTo>
                      <a:pt x="70" y="15"/>
                    </a:lnTo>
                    <a:lnTo>
                      <a:pt x="67" y="15"/>
                    </a:lnTo>
                    <a:lnTo>
                      <a:pt x="62" y="15"/>
                    </a:lnTo>
                    <a:lnTo>
                      <a:pt x="57" y="12"/>
                    </a:lnTo>
                    <a:lnTo>
                      <a:pt x="55" y="10"/>
                    </a:lnTo>
                    <a:lnTo>
                      <a:pt x="50" y="7"/>
                    </a:lnTo>
                    <a:lnTo>
                      <a:pt x="45" y="5"/>
                    </a:lnTo>
                    <a:lnTo>
                      <a:pt x="37" y="2"/>
                    </a:lnTo>
                    <a:lnTo>
                      <a:pt x="32" y="0"/>
                    </a:lnTo>
                    <a:lnTo>
                      <a:pt x="25" y="0"/>
                    </a:lnTo>
                    <a:lnTo>
                      <a:pt x="20" y="0"/>
                    </a:lnTo>
                    <a:lnTo>
                      <a:pt x="13" y="0"/>
                    </a:lnTo>
                    <a:lnTo>
                      <a:pt x="8" y="2"/>
                    </a:lnTo>
                    <a:lnTo>
                      <a:pt x="0" y="5"/>
                    </a:lnTo>
                  </a:path>
                </a:pathLst>
              </a:custGeom>
              <a:noFill/>
              <a:ln w="0">
                <a:solidFill>
                  <a:srgbClr val="000000"/>
                </a:solidFill>
                <a:prstDash val="solid"/>
                <a:round/>
                <a:headEnd/>
                <a:tailEnd/>
              </a:ln>
            </p:spPr>
            <p:txBody>
              <a:bodyPr/>
              <a:lstStyle/>
              <a:p>
                <a:endParaRPr lang="es-AR"/>
              </a:p>
            </p:txBody>
          </p:sp>
          <p:sp>
            <p:nvSpPr>
              <p:cNvPr id="3187" name="Freeform 106"/>
              <p:cNvSpPr>
                <a:spLocks/>
              </p:cNvSpPr>
              <p:nvPr/>
            </p:nvSpPr>
            <p:spPr bwMode="auto">
              <a:xfrm>
                <a:off x="2067" y="2990"/>
                <a:ext cx="27" cy="7"/>
              </a:xfrm>
              <a:custGeom>
                <a:avLst/>
                <a:gdLst>
                  <a:gd name="T0" fmla="*/ 27 w 27"/>
                  <a:gd name="T1" fmla="*/ 0 h 7"/>
                  <a:gd name="T2" fmla="*/ 22 w 27"/>
                  <a:gd name="T3" fmla="*/ 0 h 7"/>
                  <a:gd name="T4" fmla="*/ 17 w 27"/>
                  <a:gd name="T5" fmla="*/ 0 h 7"/>
                  <a:gd name="T6" fmla="*/ 12 w 27"/>
                  <a:gd name="T7" fmla="*/ 2 h 7"/>
                  <a:gd name="T8" fmla="*/ 7 w 27"/>
                  <a:gd name="T9" fmla="*/ 2 h 7"/>
                  <a:gd name="T10" fmla="*/ 5 w 27"/>
                  <a:gd name="T11" fmla="*/ 5 h 7"/>
                  <a:gd name="T12" fmla="*/ 0 w 27"/>
                  <a:gd name="T13" fmla="*/ 7 h 7"/>
                  <a:gd name="T14" fmla="*/ 0 60000 65536"/>
                  <a:gd name="T15" fmla="*/ 0 60000 65536"/>
                  <a:gd name="T16" fmla="*/ 0 60000 65536"/>
                  <a:gd name="T17" fmla="*/ 0 60000 65536"/>
                  <a:gd name="T18" fmla="*/ 0 60000 65536"/>
                  <a:gd name="T19" fmla="*/ 0 60000 65536"/>
                  <a:gd name="T20" fmla="*/ 0 60000 65536"/>
                  <a:gd name="T21" fmla="*/ 0 w 27"/>
                  <a:gd name="T22" fmla="*/ 0 h 7"/>
                  <a:gd name="T23" fmla="*/ 27 w 27"/>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7">
                    <a:moveTo>
                      <a:pt x="27" y="0"/>
                    </a:moveTo>
                    <a:lnTo>
                      <a:pt x="22" y="0"/>
                    </a:lnTo>
                    <a:lnTo>
                      <a:pt x="17" y="0"/>
                    </a:lnTo>
                    <a:lnTo>
                      <a:pt x="12" y="2"/>
                    </a:lnTo>
                    <a:lnTo>
                      <a:pt x="7" y="2"/>
                    </a:lnTo>
                    <a:lnTo>
                      <a:pt x="5" y="5"/>
                    </a:lnTo>
                    <a:lnTo>
                      <a:pt x="0" y="7"/>
                    </a:lnTo>
                  </a:path>
                </a:pathLst>
              </a:custGeom>
              <a:noFill/>
              <a:ln w="0">
                <a:solidFill>
                  <a:srgbClr val="000000"/>
                </a:solidFill>
                <a:prstDash val="solid"/>
                <a:round/>
                <a:headEnd/>
                <a:tailEnd/>
              </a:ln>
            </p:spPr>
            <p:txBody>
              <a:bodyPr/>
              <a:lstStyle/>
              <a:p>
                <a:endParaRPr lang="es-AR"/>
              </a:p>
            </p:txBody>
          </p:sp>
          <p:sp>
            <p:nvSpPr>
              <p:cNvPr id="3188" name="Freeform 107"/>
              <p:cNvSpPr>
                <a:spLocks/>
              </p:cNvSpPr>
              <p:nvPr/>
            </p:nvSpPr>
            <p:spPr bwMode="auto">
              <a:xfrm>
                <a:off x="2121" y="2963"/>
                <a:ext cx="25" cy="14"/>
              </a:xfrm>
              <a:custGeom>
                <a:avLst/>
                <a:gdLst>
                  <a:gd name="T0" fmla="*/ 0 w 25"/>
                  <a:gd name="T1" fmla="*/ 0 h 14"/>
                  <a:gd name="T2" fmla="*/ 0 w 25"/>
                  <a:gd name="T3" fmla="*/ 2 h 14"/>
                  <a:gd name="T4" fmla="*/ 0 w 25"/>
                  <a:gd name="T5" fmla="*/ 5 h 14"/>
                  <a:gd name="T6" fmla="*/ 3 w 25"/>
                  <a:gd name="T7" fmla="*/ 7 h 14"/>
                  <a:gd name="T8" fmla="*/ 3 w 25"/>
                  <a:gd name="T9" fmla="*/ 12 h 14"/>
                  <a:gd name="T10" fmla="*/ 5 w 25"/>
                  <a:gd name="T11" fmla="*/ 12 h 14"/>
                  <a:gd name="T12" fmla="*/ 8 w 25"/>
                  <a:gd name="T13" fmla="*/ 14 h 14"/>
                  <a:gd name="T14" fmla="*/ 13 w 25"/>
                  <a:gd name="T15" fmla="*/ 14 h 14"/>
                  <a:gd name="T16" fmla="*/ 15 w 25"/>
                  <a:gd name="T17" fmla="*/ 14 h 14"/>
                  <a:gd name="T18" fmla="*/ 18 w 25"/>
                  <a:gd name="T19" fmla="*/ 14 h 14"/>
                  <a:gd name="T20" fmla="*/ 20 w 25"/>
                  <a:gd name="T21" fmla="*/ 12 h 14"/>
                  <a:gd name="T22" fmla="*/ 23 w 25"/>
                  <a:gd name="T23" fmla="*/ 9 h 14"/>
                  <a:gd name="T24" fmla="*/ 25 w 25"/>
                  <a:gd name="T25" fmla="*/ 7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
                  <a:gd name="T40" fmla="*/ 0 h 14"/>
                  <a:gd name="T41" fmla="*/ 25 w 25"/>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 h="14">
                    <a:moveTo>
                      <a:pt x="0" y="0"/>
                    </a:moveTo>
                    <a:lnTo>
                      <a:pt x="0" y="2"/>
                    </a:lnTo>
                    <a:lnTo>
                      <a:pt x="0" y="5"/>
                    </a:lnTo>
                    <a:lnTo>
                      <a:pt x="3" y="7"/>
                    </a:lnTo>
                    <a:lnTo>
                      <a:pt x="3" y="12"/>
                    </a:lnTo>
                    <a:lnTo>
                      <a:pt x="5" y="12"/>
                    </a:lnTo>
                    <a:lnTo>
                      <a:pt x="8" y="14"/>
                    </a:lnTo>
                    <a:lnTo>
                      <a:pt x="13" y="14"/>
                    </a:lnTo>
                    <a:lnTo>
                      <a:pt x="15" y="14"/>
                    </a:lnTo>
                    <a:lnTo>
                      <a:pt x="18" y="14"/>
                    </a:lnTo>
                    <a:lnTo>
                      <a:pt x="20" y="12"/>
                    </a:lnTo>
                    <a:lnTo>
                      <a:pt x="23" y="9"/>
                    </a:lnTo>
                    <a:lnTo>
                      <a:pt x="25" y="7"/>
                    </a:lnTo>
                  </a:path>
                </a:pathLst>
              </a:custGeom>
              <a:noFill/>
              <a:ln w="0">
                <a:solidFill>
                  <a:srgbClr val="000000"/>
                </a:solidFill>
                <a:prstDash val="solid"/>
                <a:round/>
                <a:headEnd/>
                <a:tailEnd/>
              </a:ln>
            </p:spPr>
            <p:txBody>
              <a:bodyPr/>
              <a:lstStyle/>
              <a:p>
                <a:endParaRPr lang="es-AR"/>
              </a:p>
            </p:txBody>
          </p:sp>
          <p:sp>
            <p:nvSpPr>
              <p:cNvPr id="3189" name="Freeform 108"/>
              <p:cNvSpPr>
                <a:spLocks/>
              </p:cNvSpPr>
              <p:nvPr/>
            </p:nvSpPr>
            <p:spPr bwMode="auto">
              <a:xfrm>
                <a:off x="1959" y="2916"/>
                <a:ext cx="397" cy="217"/>
              </a:xfrm>
              <a:custGeom>
                <a:avLst/>
                <a:gdLst>
                  <a:gd name="T0" fmla="*/ 19 w 397"/>
                  <a:gd name="T1" fmla="*/ 148 h 217"/>
                  <a:gd name="T2" fmla="*/ 7 w 397"/>
                  <a:gd name="T3" fmla="*/ 126 h 217"/>
                  <a:gd name="T4" fmla="*/ 2 w 397"/>
                  <a:gd name="T5" fmla="*/ 101 h 217"/>
                  <a:gd name="T6" fmla="*/ 2 w 397"/>
                  <a:gd name="T7" fmla="*/ 74 h 217"/>
                  <a:gd name="T8" fmla="*/ 9 w 397"/>
                  <a:gd name="T9" fmla="*/ 49 h 217"/>
                  <a:gd name="T10" fmla="*/ 24 w 397"/>
                  <a:gd name="T11" fmla="*/ 27 h 217"/>
                  <a:gd name="T12" fmla="*/ 44 w 397"/>
                  <a:gd name="T13" fmla="*/ 10 h 217"/>
                  <a:gd name="T14" fmla="*/ 71 w 397"/>
                  <a:gd name="T15" fmla="*/ 12 h 217"/>
                  <a:gd name="T16" fmla="*/ 51 w 397"/>
                  <a:gd name="T17" fmla="*/ 29 h 217"/>
                  <a:gd name="T18" fmla="*/ 37 w 397"/>
                  <a:gd name="T19" fmla="*/ 49 h 217"/>
                  <a:gd name="T20" fmla="*/ 29 w 397"/>
                  <a:gd name="T21" fmla="*/ 74 h 217"/>
                  <a:gd name="T22" fmla="*/ 27 w 397"/>
                  <a:gd name="T23" fmla="*/ 101 h 217"/>
                  <a:gd name="T24" fmla="*/ 34 w 397"/>
                  <a:gd name="T25" fmla="*/ 126 h 217"/>
                  <a:gd name="T26" fmla="*/ 44 w 397"/>
                  <a:gd name="T27" fmla="*/ 148 h 217"/>
                  <a:gd name="T28" fmla="*/ 140 w 397"/>
                  <a:gd name="T29" fmla="*/ 192 h 217"/>
                  <a:gd name="T30" fmla="*/ 175 w 397"/>
                  <a:gd name="T31" fmla="*/ 195 h 217"/>
                  <a:gd name="T32" fmla="*/ 209 w 397"/>
                  <a:gd name="T33" fmla="*/ 192 h 217"/>
                  <a:gd name="T34" fmla="*/ 244 w 397"/>
                  <a:gd name="T35" fmla="*/ 180 h 217"/>
                  <a:gd name="T36" fmla="*/ 273 w 397"/>
                  <a:gd name="T37" fmla="*/ 163 h 217"/>
                  <a:gd name="T38" fmla="*/ 301 w 397"/>
                  <a:gd name="T39" fmla="*/ 138 h 217"/>
                  <a:gd name="T40" fmla="*/ 323 w 397"/>
                  <a:gd name="T41" fmla="*/ 111 h 217"/>
                  <a:gd name="T42" fmla="*/ 330 w 397"/>
                  <a:gd name="T43" fmla="*/ 98 h 217"/>
                  <a:gd name="T44" fmla="*/ 352 w 397"/>
                  <a:gd name="T45" fmla="*/ 61 h 217"/>
                  <a:gd name="T46" fmla="*/ 365 w 397"/>
                  <a:gd name="T47" fmla="*/ 29 h 217"/>
                  <a:gd name="T48" fmla="*/ 357 w 397"/>
                  <a:gd name="T49" fmla="*/ 32 h 217"/>
                  <a:gd name="T50" fmla="*/ 352 w 397"/>
                  <a:gd name="T51" fmla="*/ 34 h 217"/>
                  <a:gd name="T52" fmla="*/ 338 w 397"/>
                  <a:gd name="T53" fmla="*/ 37 h 217"/>
                  <a:gd name="T54" fmla="*/ 330 w 397"/>
                  <a:gd name="T55" fmla="*/ 29 h 217"/>
                  <a:gd name="T56" fmla="*/ 343 w 397"/>
                  <a:gd name="T57" fmla="*/ 7 h 217"/>
                  <a:gd name="T58" fmla="*/ 362 w 397"/>
                  <a:gd name="T59" fmla="*/ 0 h 217"/>
                  <a:gd name="T60" fmla="*/ 367 w 397"/>
                  <a:gd name="T61" fmla="*/ 2 h 217"/>
                  <a:gd name="T62" fmla="*/ 380 w 397"/>
                  <a:gd name="T63" fmla="*/ 2 h 217"/>
                  <a:gd name="T64" fmla="*/ 394 w 397"/>
                  <a:gd name="T65" fmla="*/ 2 h 217"/>
                  <a:gd name="T66" fmla="*/ 397 w 397"/>
                  <a:gd name="T67" fmla="*/ 10 h 217"/>
                  <a:gd name="T68" fmla="*/ 397 w 397"/>
                  <a:gd name="T69" fmla="*/ 27 h 217"/>
                  <a:gd name="T70" fmla="*/ 384 w 397"/>
                  <a:gd name="T71" fmla="*/ 64 h 217"/>
                  <a:gd name="T72" fmla="*/ 367 w 397"/>
                  <a:gd name="T73" fmla="*/ 101 h 217"/>
                  <a:gd name="T74" fmla="*/ 345 w 397"/>
                  <a:gd name="T75" fmla="*/ 135 h 217"/>
                  <a:gd name="T76" fmla="*/ 315 w 397"/>
                  <a:gd name="T77" fmla="*/ 163 h 217"/>
                  <a:gd name="T78" fmla="*/ 298 w 397"/>
                  <a:gd name="T79" fmla="*/ 177 h 217"/>
                  <a:gd name="T80" fmla="*/ 266 w 397"/>
                  <a:gd name="T81" fmla="*/ 197 h 217"/>
                  <a:gd name="T82" fmla="*/ 231 w 397"/>
                  <a:gd name="T83" fmla="*/ 209 h 217"/>
                  <a:gd name="T84" fmla="*/ 197 w 397"/>
                  <a:gd name="T85" fmla="*/ 217 h 217"/>
                  <a:gd name="T86" fmla="*/ 160 w 397"/>
                  <a:gd name="T87" fmla="*/ 217 h 217"/>
                  <a:gd name="T88" fmla="*/ 34 w 397"/>
                  <a:gd name="T89" fmla="*/ 168 h 2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97"/>
                  <a:gd name="T136" fmla="*/ 0 h 217"/>
                  <a:gd name="T137" fmla="*/ 397 w 397"/>
                  <a:gd name="T138" fmla="*/ 217 h 2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97" h="217">
                    <a:moveTo>
                      <a:pt x="34" y="168"/>
                    </a:moveTo>
                    <a:lnTo>
                      <a:pt x="24" y="155"/>
                    </a:lnTo>
                    <a:lnTo>
                      <a:pt x="19" y="148"/>
                    </a:lnTo>
                    <a:lnTo>
                      <a:pt x="14" y="140"/>
                    </a:lnTo>
                    <a:lnTo>
                      <a:pt x="12" y="133"/>
                    </a:lnTo>
                    <a:lnTo>
                      <a:pt x="7" y="126"/>
                    </a:lnTo>
                    <a:lnTo>
                      <a:pt x="4" y="118"/>
                    </a:lnTo>
                    <a:lnTo>
                      <a:pt x="2" y="108"/>
                    </a:lnTo>
                    <a:lnTo>
                      <a:pt x="2" y="101"/>
                    </a:lnTo>
                    <a:lnTo>
                      <a:pt x="0" y="91"/>
                    </a:lnTo>
                    <a:lnTo>
                      <a:pt x="2" y="81"/>
                    </a:lnTo>
                    <a:lnTo>
                      <a:pt x="2" y="74"/>
                    </a:lnTo>
                    <a:lnTo>
                      <a:pt x="4" y="64"/>
                    </a:lnTo>
                    <a:lnTo>
                      <a:pt x="7" y="56"/>
                    </a:lnTo>
                    <a:lnTo>
                      <a:pt x="9" y="49"/>
                    </a:lnTo>
                    <a:lnTo>
                      <a:pt x="14" y="42"/>
                    </a:lnTo>
                    <a:lnTo>
                      <a:pt x="19" y="34"/>
                    </a:lnTo>
                    <a:lnTo>
                      <a:pt x="24" y="27"/>
                    </a:lnTo>
                    <a:lnTo>
                      <a:pt x="29" y="19"/>
                    </a:lnTo>
                    <a:lnTo>
                      <a:pt x="37" y="15"/>
                    </a:lnTo>
                    <a:lnTo>
                      <a:pt x="44" y="10"/>
                    </a:lnTo>
                    <a:lnTo>
                      <a:pt x="51" y="5"/>
                    </a:lnTo>
                    <a:lnTo>
                      <a:pt x="59" y="0"/>
                    </a:lnTo>
                    <a:lnTo>
                      <a:pt x="71" y="12"/>
                    </a:lnTo>
                    <a:lnTo>
                      <a:pt x="64" y="17"/>
                    </a:lnTo>
                    <a:lnTo>
                      <a:pt x="59" y="22"/>
                    </a:lnTo>
                    <a:lnTo>
                      <a:pt x="51" y="29"/>
                    </a:lnTo>
                    <a:lnTo>
                      <a:pt x="46" y="34"/>
                    </a:lnTo>
                    <a:lnTo>
                      <a:pt x="41" y="42"/>
                    </a:lnTo>
                    <a:lnTo>
                      <a:pt x="37" y="49"/>
                    </a:lnTo>
                    <a:lnTo>
                      <a:pt x="34" y="59"/>
                    </a:lnTo>
                    <a:lnTo>
                      <a:pt x="32" y="66"/>
                    </a:lnTo>
                    <a:lnTo>
                      <a:pt x="29" y="74"/>
                    </a:lnTo>
                    <a:lnTo>
                      <a:pt x="29" y="84"/>
                    </a:lnTo>
                    <a:lnTo>
                      <a:pt x="27" y="91"/>
                    </a:lnTo>
                    <a:lnTo>
                      <a:pt x="27" y="101"/>
                    </a:lnTo>
                    <a:lnTo>
                      <a:pt x="29" y="108"/>
                    </a:lnTo>
                    <a:lnTo>
                      <a:pt x="32" y="118"/>
                    </a:lnTo>
                    <a:lnTo>
                      <a:pt x="34" y="126"/>
                    </a:lnTo>
                    <a:lnTo>
                      <a:pt x="37" y="133"/>
                    </a:lnTo>
                    <a:lnTo>
                      <a:pt x="41" y="140"/>
                    </a:lnTo>
                    <a:lnTo>
                      <a:pt x="44" y="148"/>
                    </a:lnTo>
                    <a:lnTo>
                      <a:pt x="61" y="165"/>
                    </a:lnTo>
                    <a:lnTo>
                      <a:pt x="118" y="192"/>
                    </a:lnTo>
                    <a:lnTo>
                      <a:pt x="140" y="192"/>
                    </a:lnTo>
                    <a:lnTo>
                      <a:pt x="150" y="195"/>
                    </a:lnTo>
                    <a:lnTo>
                      <a:pt x="162" y="195"/>
                    </a:lnTo>
                    <a:lnTo>
                      <a:pt x="175" y="195"/>
                    </a:lnTo>
                    <a:lnTo>
                      <a:pt x="187" y="195"/>
                    </a:lnTo>
                    <a:lnTo>
                      <a:pt x="199" y="192"/>
                    </a:lnTo>
                    <a:lnTo>
                      <a:pt x="209" y="192"/>
                    </a:lnTo>
                    <a:lnTo>
                      <a:pt x="222" y="187"/>
                    </a:lnTo>
                    <a:lnTo>
                      <a:pt x="234" y="185"/>
                    </a:lnTo>
                    <a:lnTo>
                      <a:pt x="244" y="180"/>
                    </a:lnTo>
                    <a:lnTo>
                      <a:pt x="254" y="175"/>
                    </a:lnTo>
                    <a:lnTo>
                      <a:pt x="266" y="168"/>
                    </a:lnTo>
                    <a:lnTo>
                      <a:pt x="273" y="163"/>
                    </a:lnTo>
                    <a:lnTo>
                      <a:pt x="283" y="155"/>
                    </a:lnTo>
                    <a:lnTo>
                      <a:pt x="293" y="148"/>
                    </a:lnTo>
                    <a:lnTo>
                      <a:pt x="301" y="138"/>
                    </a:lnTo>
                    <a:lnTo>
                      <a:pt x="310" y="131"/>
                    </a:lnTo>
                    <a:lnTo>
                      <a:pt x="315" y="121"/>
                    </a:lnTo>
                    <a:lnTo>
                      <a:pt x="323" y="111"/>
                    </a:lnTo>
                    <a:lnTo>
                      <a:pt x="330" y="101"/>
                    </a:lnTo>
                    <a:lnTo>
                      <a:pt x="330" y="98"/>
                    </a:lnTo>
                    <a:lnTo>
                      <a:pt x="340" y="86"/>
                    </a:lnTo>
                    <a:lnTo>
                      <a:pt x="347" y="74"/>
                    </a:lnTo>
                    <a:lnTo>
                      <a:pt x="352" y="61"/>
                    </a:lnTo>
                    <a:lnTo>
                      <a:pt x="360" y="47"/>
                    </a:lnTo>
                    <a:lnTo>
                      <a:pt x="365" y="34"/>
                    </a:lnTo>
                    <a:lnTo>
                      <a:pt x="365" y="29"/>
                    </a:lnTo>
                    <a:lnTo>
                      <a:pt x="360" y="34"/>
                    </a:lnTo>
                    <a:lnTo>
                      <a:pt x="357" y="32"/>
                    </a:lnTo>
                    <a:lnTo>
                      <a:pt x="355" y="27"/>
                    </a:lnTo>
                    <a:lnTo>
                      <a:pt x="355" y="29"/>
                    </a:lnTo>
                    <a:lnTo>
                      <a:pt x="352" y="34"/>
                    </a:lnTo>
                    <a:lnTo>
                      <a:pt x="345" y="34"/>
                    </a:lnTo>
                    <a:lnTo>
                      <a:pt x="345" y="37"/>
                    </a:lnTo>
                    <a:lnTo>
                      <a:pt x="338" y="37"/>
                    </a:lnTo>
                    <a:lnTo>
                      <a:pt x="335" y="34"/>
                    </a:lnTo>
                    <a:lnTo>
                      <a:pt x="333" y="32"/>
                    </a:lnTo>
                    <a:lnTo>
                      <a:pt x="330" y="29"/>
                    </a:lnTo>
                    <a:lnTo>
                      <a:pt x="333" y="22"/>
                    </a:lnTo>
                    <a:lnTo>
                      <a:pt x="338" y="12"/>
                    </a:lnTo>
                    <a:lnTo>
                      <a:pt x="343" y="7"/>
                    </a:lnTo>
                    <a:lnTo>
                      <a:pt x="347" y="2"/>
                    </a:lnTo>
                    <a:lnTo>
                      <a:pt x="357" y="0"/>
                    </a:lnTo>
                    <a:lnTo>
                      <a:pt x="362" y="0"/>
                    </a:lnTo>
                    <a:lnTo>
                      <a:pt x="367" y="0"/>
                    </a:lnTo>
                    <a:lnTo>
                      <a:pt x="367" y="2"/>
                    </a:lnTo>
                    <a:lnTo>
                      <a:pt x="372" y="2"/>
                    </a:lnTo>
                    <a:lnTo>
                      <a:pt x="377" y="2"/>
                    </a:lnTo>
                    <a:lnTo>
                      <a:pt x="380" y="2"/>
                    </a:lnTo>
                    <a:lnTo>
                      <a:pt x="384" y="0"/>
                    </a:lnTo>
                    <a:lnTo>
                      <a:pt x="392" y="0"/>
                    </a:lnTo>
                    <a:lnTo>
                      <a:pt x="394" y="2"/>
                    </a:lnTo>
                    <a:lnTo>
                      <a:pt x="397" y="5"/>
                    </a:lnTo>
                    <a:lnTo>
                      <a:pt x="397" y="7"/>
                    </a:lnTo>
                    <a:lnTo>
                      <a:pt x="397" y="10"/>
                    </a:lnTo>
                    <a:lnTo>
                      <a:pt x="397" y="19"/>
                    </a:lnTo>
                    <a:lnTo>
                      <a:pt x="397" y="27"/>
                    </a:lnTo>
                    <a:lnTo>
                      <a:pt x="394" y="39"/>
                    </a:lnTo>
                    <a:lnTo>
                      <a:pt x="389" y="52"/>
                    </a:lnTo>
                    <a:lnTo>
                      <a:pt x="384" y="64"/>
                    </a:lnTo>
                    <a:lnTo>
                      <a:pt x="380" y="79"/>
                    </a:lnTo>
                    <a:lnTo>
                      <a:pt x="375" y="89"/>
                    </a:lnTo>
                    <a:lnTo>
                      <a:pt x="367" y="101"/>
                    </a:lnTo>
                    <a:lnTo>
                      <a:pt x="360" y="113"/>
                    </a:lnTo>
                    <a:lnTo>
                      <a:pt x="352" y="123"/>
                    </a:lnTo>
                    <a:lnTo>
                      <a:pt x="345" y="135"/>
                    </a:lnTo>
                    <a:lnTo>
                      <a:pt x="335" y="145"/>
                    </a:lnTo>
                    <a:lnTo>
                      <a:pt x="325" y="155"/>
                    </a:lnTo>
                    <a:lnTo>
                      <a:pt x="315" y="163"/>
                    </a:lnTo>
                    <a:lnTo>
                      <a:pt x="308" y="170"/>
                    </a:lnTo>
                    <a:lnTo>
                      <a:pt x="298" y="177"/>
                    </a:lnTo>
                    <a:lnTo>
                      <a:pt x="288" y="185"/>
                    </a:lnTo>
                    <a:lnTo>
                      <a:pt x="278" y="192"/>
                    </a:lnTo>
                    <a:lnTo>
                      <a:pt x="266" y="197"/>
                    </a:lnTo>
                    <a:lnTo>
                      <a:pt x="256" y="202"/>
                    </a:lnTo>
                    <a:lnTo>
                      <a:pt x="244" y="207"/>
                    </a:lnTo>
                    <a:lnTo>
                      <a:pt x="231" y="209"/>
                    </a:lnTo>
                    <a:lnTo>
                      <a:pt x="219" y="212"/>
                    </a:lnTo>
                    <a:lnTo>
                      <a:pt x="209" y="214"/>
                    </a:lnTo>
                    <a:lnTo>
                      <a:pt x="197" y="217"/>
                    </a:lnTo>
                    <a:lnTo>
                      <a:pt x="185" y="217"/>
                    </a:lnTo>
                    <a:lnTo>
                      <a:pt x="170" y="217"/>
                    </a:lnTo>
                    <a:lnTo>
                      <a:pt x="160" y="217"/>
                    </a:lnTo>
                    <a:lnTo>
                      <a:pt x="145" y="214"/>
                    </a:lnTo>
                    <a:lnTo>
                      <a:pt x="93" y="202"/>
                    </a:lnTo>
                    <a:lnTo>
                      <a:pt x="34" y="168"/>
                    </a:lnTo>
                    <a:close/>
                  </a:path>
                </a:pathLst>
              </a:custGeom>
              <a:solidFill>
                <a:srgbClr val="B5B5B5"/>
              </a:solidFill>
              <a:ln w="9525">
                <a:noFill/>
                <a:round/>
                <a:headEnd/>
                <a:tailEnd/>
              </a:ln>
            </p:spPr>
            <p:txBody>
              <a:bodyPr/>
              <a:lstStyle/>
              <a:p>
                <a:endParaRPr lang="es-AR"/>
              </a:p>
            </p:txBody>
          </p:sp>
          <p:sp>
            <p:nvSpPr>
              <p:cNvPr id="3190" name="Freeform 109"/>
              <p:cNvSpPr>
                <a:spLocks/>
              </p:cNvSpPr>
              <p:nvPr/>
            </p:nvSpPr>
            <p:spPr bwMode="auto">
              <a:xfrm>
                <a:off x="1959" y="2916"/>
                <a:ext cx="397" cy="217"/>
              </a:xfrm>
              <a:custGeom>
                <a:avLst/>
                <a:gdLst>
                  <a:gd name="T0" fmla="*/ 19 w 397"/>
                  <a:gd name="T1" fmla="*/ 148 h 217"/>
                  <a:gd name="T2" fmla="*/ 7 w 397"/>
                  <a:gd name="T3" fmla="*/ 126 h 217"/>
                  <a:gd name="T4" fmla="*/ 2 w 397"/>
                  <a:gd name="T5" fmla="*/ 101 h 217"/>
                  <a:gd name="T6" fmla="*/ 2 w 397"/>
                  <a:gd name="T7" fmla="*/ 74 h 217"/>
                  <a:gd name="T8" fmla="*/ 9 w 397"/>
                  <a:gd name="T9" fmla="*/ 49 h 217"/>
                  <a:gd name="T10" fmla="*/ 24 w 397"/>
                  <a:gd name="T11" fmla="*/ 27 h 217"/>
                  <a:gd name="T12" fmla="*/ 44 w 397"/>
                  <a:gd name="T13" fmla="*/ 10 h 217"/>
                  <a:gd name="T14" fmla="*/ 71 w 397"/>
                  <a:gd name="T15" fmla="*/ 12 h 217"/>
                  <a:gd name="T16" fmla="*/ 51 w 397"/>
                  <a:gd name="T17" fmla="*/ 29 h 217"/>
                  <a:gd name="T18" fmla="*/ 37 w 397"/>
                  <a:gd name="T19" fmla="*/ 49 h 217"/>
                  <a:gd name="T20" fmla="*/ 29 w 397"/>
                  <a:gd name="T21" fmla="*/ 74 h 217"/>
                  <a:gd name="T22" fmla="*/ 27 w 397"/>
                  <a:gd name="T23" fmla="*/ 101 h 217"/>
                  <a:gd name="T24" fmla="*/ 34 w 397"/>
                  <a:gd name="T25" fmla="*/ 126 h 217"/>
                  <a:gd name="T26" fmla="*/ 44 w 397"/>
                  <a:gd name="T27" fmla="*/ 148 h 217"/>
                  <a:gd name="T28" fmla="*/ 140 w 397"/>
                  <a:gd name="T29" fmla="*/ 192 h 217"/>
                  <a:gd name="T30" fmla="*/ 175 w 397"/>
                  <a:gd name="T31" fmla="*/ 195 h 217"/>
                  <a:gd name="T32" fmla="*/ 209 w 397"/>
                  <a:gd name="T33" fmla="*/ 192 h 217"/>
                  <a:gd name="T34" fmla="*/ 244 w 397"/>
                  <a:gd name="T35" fmla="*/ 180 h 217"/>
                  <a:gd name="T36" fmla="*/ 273 w 397"/>
                  <a:gd name="T37" fmla="*/ 163 h 217"/>
                  <a:gd name="T38" fmla="*/ 301 w 397"/>
                  <a:gd name="T39" fmla="*/ 138 h 217"/>
                  <a:gd name="T40" fmla="*/ 323 w 397"/>
                  <a:gd name="T41" fmla="*/ 111 h 217"/>
                  <a:gd name="T42" fmla="*/ 330 w 397"/>
                  <a:gd name="T43" fmla="*/ 98 h 217"/>
                  <a:gd name="T44" fmla="*/ 352 w 397"/>
                  <a:gd name="T45" fmla="*/ 61 h 217"/>
                  <a:gd name="T46" fmla="*/ 365 w 397"/>
                  <a:gd name="T47" fmla="*/ 29 h 217"/>
                  <a:gd name="T48" fmla="*/ 357 w 397"/>
                  <a:gd name="T49" fmla="*/ 32 h 217"/>
                  <a:gd name="T50" fmla="*/ 352 w 397"/>
                  <a:gd name="T51" fmla="*/ 34 h 217"/>
                  <a:gd name="T52" fmla="*/ 338 w 397"/>
                  <a:gd name="T53" fmla="*/ 37 h 217"/>
                  <a:gd name="T54" fmla="*/ 330 w 397"/>
                  <a:gd name="T55" fmla="*/ 29 h 217"/>
                  <a:gd name="T56" fmla="*/ 343 w 397"/>
                  <a:gd name="T57" fmla="*/ 7 h 217"/>
                  <a:gd name="T58" fmla="*/ 362 w 397"/>
                  <a:gd name="T59" fmla="*/ 0 h 217"/>
                  <a:gd name="T60" fmla="*/ 367 w 397"/>
                  <a:gd name="T61" fmla="*/ 2 h 217"/>
                  <a:gd name="T62" fmla="*/ 380 w 397"/>
                  <a:gd name="T63" fmla="*/ 2 h 217"/>
                  <a:gd name="T64" fmla="*/ 394 w 397"/>
                  <a:gd name="T65" fmla="*/ 2 h 217"/>
                  <a:gd name="T66" fmla="*/ 397 w 397"/>
                  <a:gd name="T67" fmla="*/ 10 h 217"/>
                  <a:gd name="T68" fmla="*/ 397 w 397"/>
                  <a:gd name="T69" fmla="*/ 27 h 217"/>
                  <a:gd name="T70" fmla="*/ 384 w 397"/>
                  <a:gd name="T71" fmla="*/ 64 h 217"/>
                  <a:gd name="T72" fmla="*/ 367 w 397"/>
                  <a:gd name="T73" fmla="*/ 101 h 217"/>
                  <a:gd name="T74" fmla="*/ 345 w 397"/>
                  <a:gd name="T75" fmla="*/ 135 h 217"/>
                  <a:gd name="T76" fmla="*/ 315 w 397"/>
                  <a:gd name="T77" fmla="*/ 163 h 217"/>
                  <a:gd name="T78" fmla="*/ 298 w 397"/>
                  <a:gd name="T79" fmla="*/ 177 h 217"/>
                  <a:gd name="T80" fmla="*/ 266 w 397"/>
                  <a:gd name="T81" fmla="*/ 197 h 217"/>
                  <a:gd name="T82" fmla="*/ 231 w 397"/>
                  <a:gd name="T83" fmla="*/ 209 h 217"/>
                  <a:gd name="T84" fmla="*/ 197 w 397"/>
                  <a:gd name="T85" fmla="*/ 217 h 217"/>
                  <a:gd name="T86" fmla="*/ 160 w 397"/>
                  <a:gd name="T87" fmla="*/ 217 h 217"/>
                  <a:gd name="T88" fmla="*/ 34 w 397"/>
                  <a:gd name="T89" fmla="*/ 168 h 2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97"/>
                  <a:gd name="T136" fmla="*/ 0 h 217"/>
                  <a:gd name="T137" fmla="*/ 397 w 397"/>
                  <a:gd name="T138" fmla="*/ 217 h 2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97" h="217">
                    <a:moveTo>
                      <a:pt x="34" y="168"/>
                    </a:moveTo>
                    <a:lnTo>
                      <a:pt x="24" y="155"/>
                    </a:lnTo>
                    <a:lnTo>
                      <a:pt x="19" y="148"/>
                    </a:lnTo>
                    <a:lnTo>
                      <a:pt x="14" y="140"/>
                    </a:lnTo>
                    <a:lnTo>
                      <a:pt x="12" y="133"/>
                    </a:lnTo>
                    <a:lnTo>
                      <a:pt x="7" y="126"/>
                    </a:lnTo>
                    <a:lnTo>
                      <a:pt x="4" y="118"/>
                    </a:lnTo>
                    <a:lnTo>
                      <a:pt x="2" y="108"/>
                    </a:lnTo>
                    <a:lnTo>
                      <a:pt x="2" y="101"/>
                    </a:lnTo>
                    <a:lnTo>
                      <a:pt x="0" y="91"/>
                    </a:lnTo>
                    <a:lnTo>
                      <a:pt x="2" y="81"/>
                    </a:lnTo>
                    <a:lnTo>
                      <a:pt x="2" y="74"/>
                    </a:lnTo>
                    <a:lnTo>
                      <a:pt x="4" y="64"/>
                    </a:lnTo>
                    <a:lnTo>
                      <a:pt x="7" y="56"/>
                    </a:lnTo>
                    <a:lnTo>
                      <a:pt x="9" y="49"/>
                    </a:lnTo>
                    <a:lnTo>
                      <a:pt x="14" y="42"/>
                    </a:lnTo>
                    <a:lnTo>
                      <a:pt x="19" y="34"/>
                    </a:lnTo>
                    <a:lnTo>
                      <a:pt x="24" y="27"/>
                    </a:lnTo>
                    <a:lnTo>
                      <a:pt x="29" y="19"/>
                    </a:lnTo>
                    <a:lnTo>
                      <a:pt x="37" y="15"/>
                    </a:lnTo>
                    <a:lnTo>
                      <a:pt x="44" y="10"/>
                    </a:lnTo>
                    <a:lnTo>
                      <a:pt x="51" y="5"/>
                    </a:lnTo>
                    <a:lnTo>
                      <a:pt x="59" y="0"/>
                    </a:lnTo>
                    <a:lnTo>
                      <a:pt x="71" y="12"/>
                    </a:lnTo>
                    <a:lnTo>
                      <a:pt x="64" y="17"/>
                    </a:lnTo>
                    <a:lnTo>
                      <a:pt x="59" y="22"/>
                    </a:lnTo>
                    <a:lnTo>
                      <a:pt x="51" y="29"/>
                    </a:lnTo>
                    <a:lnTo>
                      <a:pt x="46" y="34"/>
                    </a:lnTo>
                    <a:lnTo>
                      <a:pt x="41" y="42"/>
                    </a:lnTo>
                    <a:lnTo>
                      <a:pt x="37" y="49"/>
                    </a:lnTo>
                    <a:lnTo>
                      <a:pt x="34" y="59"/>
                    </a:lnTo>
                    <a:lnTo>
                      <a:pt x="32" y="66"/>
                    </a:lnTo>
                    <a:lnTo>
                      <a:pt x="29" y="74"/>
                    </a:lnTo>
                    <a:lnTo>
                      <a:pt x="29" y="84"/>
                    </a:lnTo>
                    <a:lnTo>
                      <a:pt x="27" y="91"/>
                    </a:lnTo>
                    <a:lnTo>
                      <a:pt x="27" y="101"/>
                    </a:lnTo>
                    <a:lnTo>
                      <a:pt x="29" y="108"/>
                    </a:lnTo>
                    <a:lnTo>
                      <a:pt x="32" y="118"/>
                    </a:lnTo>
                    <a:lnTo>
                      <a:pt x="34" y="126"/>
                    </a:lnTo>
                    <a:lnTo>
                      <a:pt x="37" y="133"/>
                    </a:lnTo>
                    <a:lnTo>
                      <a:pt x="41" y="140"/>
                    </a:lnTo>
                    <a:lnTo>
                      <a:pt x="44" y="148"/>
                    </a:lnTo>
                    <a:lnTo>
                      <a:pt x="61" y="165"/>
                    </a:lnTo>
                    <a:lnTo>
                      <a:pt x="118" y="192"/>
                    </a:lnTo>
                    <a:lnTo>
                      <a:pt x="140" y="192"/>
                    </a:lnTo>
                    <a:lnTo>
                      <a:pt x="150" y="195"/>
                    </a:lnTo>
                    <a:lnTo>
                      <a:pt x="162" y="195"/>
                    </a:lnTo>
                    <a:lnTo>
                      <a:pt x="175" y="195"/>
                    </a:lnTo>
                    <a:lnTo>
                      <a:pt x="187" y="195"/>
                    </a:lnTo>
                    <a:lnTo>
                      <a:pt x="199" y="192"/>
                    </a:lnTo>
                    <a:lnTo>
                      <a:pt x="209" y="192"/>
                    </a:lnTo>
                    <a:lnTo>
                      <a:pt x="222" y="187"/>
                    </a:lnTo>
                    <a:lnTo>
                      <a:pt x="234" y="185"/>
                    </a:lnTo>
                    <a:lnTo>
                      <a:pt x="244" y="180"/>
                    </a:lnTo>
                    <a:lnTo>
                      <a:pt x="254" y="175"/>
                    </a:lnTo>
                    <a:lnTo>
                      <a:pt x="266" y="168"/>
                    </a:lnTo>
                    <a:lnTo>
                      <a:pt x="273" y="163"/>
                    </a:lnTo>
                    <a:lnTo>
                      <a:pt x="283" y="155"/>
                    </a:lnTo>
                    <a:lnTo>
                      <a:pt x="293" y="148"/>
                    </a:lnTo>
                    <a:lnTo>
                      <a:pt x="301" y="138"/>
                    </a:lnTo>
                    <a:lnTo>
                      <a:pt x="310" y="131"/>
                    </a:lnTo>
                    <a:lnTo>
                      <a:pt x="315" y="121"/>
                    </a:lnTo>
                    <a:lnTo>
                      <a:pt x="323" y="111"/>
                    </a:lnTo>
                    <a:lnTo>
                      <a:pt x="330" y="101"/>
                    </a:lnTo>
                    <a:lnTo>
                      <a:pt x="330" y="98"/>
                    </a:lnTo>
                    <a:lnTo>
                      <a:pt x="340" y="86"/>
                    </a:lnTo>
                    <a:lnTo>
                      <a:pt x="347" y="74"/>
                    </a:lnTo>
                    <a:lnTo>
                      <a:pt x="352" y="61"/>
                    </a:lnTo>
                    <a:lnTo>
                      <a:pt x="360" y="47"/>
                    </a:lnTo>
                    <a:lnTo>
                      <a:pt x="365" y="34"/>
                    </a:lnTo>
                    <a:lnTo>
                      <a:pt x="365" y="29"/>
                    </a:lnTo>
                    <a:lnTo>
                      <a:pt x="360" y="34"/>
                    </a:lnTo>
                    <a:lnTo>
                      <a:pt x="357" y="32"/>
                    </a:lnTo>
                    <a:lnTo>
                      <a:pt x="355" y="27"/>
                    </a:lnTo>
                    <a:lnTo>
                      <a:pt x="355" y="29"/>
                    </a:lnTo>
                    <a:lnTo>
                      <a:pt x="352" y="34"/>
                    </a:lnTo>
                    <a:lnTo>
                      <a:pt x="345" y="34"/>
                    </a:lnTo>
                    <a:lnTo>
                      <a:pt x="345" y="37"/>
                    </a:lnTo>
                    <a:lnTo>
                      <a:pt x="338" y="37"/>
                    </a:lnTo>
                    <a:lnTo>
                      <a:pt x="335" y="34"/>
                    </a:lnTo>
                    <a:lnTo>
                      <a:pt x="333" y="32"/>
                    </a:lnTo>
                    <a:lnTo>
                      <a:pt x="330" y="29"/>
                    </a:lnTo>
                    <a:lnTo>
                      <a:pt x="333" y="22"/>
                    </a:lnTo>
                    <a:lnTo>
                      <a:pt x="338" y="12"/>
                    </a:lnTo>
                    <a:lnTo>
                      <a:pt x="343" y="7"/>
                    </a:lnTo>
                    <a:lnTo>
                      <a:pt x="347" y="2"/>
                    </a:lnTo>
                    <a:lnTo>
                      <a:pt x="357" y="0"/>
                    </a:lnTo>
                    <a:lnTo>
                      <a:pt x="362" y="0"/>
                    </a:lnTo>
                    <a:lnTo>
                      <a:pt x="367" y="0"/>
                    </a:lnTo>
                    <a:lnTo>
                      <a:pt x="367" y="2"/>
                    </a:lnTo>
                    <a:lnTo>
                      <a:pt x="372" y="2"/>
                    </a:lnTo>
                    <a:lnTo>
                      <a:pt x="377" y="2"/>
                    </a:lnTo>
                    <a:lnTo>
                      <a:pt x="380" y="2"/>
                    </a:lnTo>
                    <a:lnTo>
                      <a:pt x="384" y="0"/>
                    </a:lnTo>
                    <a:lnTo>
                      <a:pt x="392" y="0"/>
                    </a:lnTo>
                    <a:lnTo>
                      <a:pt x="394" y="2"/>
                    </a:lnTo>
                    <a:lnTo>
                      <a:pt x="397" y="5"/>
                    </a:lnTo>
                    <a:lnTo>
                      <a:pt x="397" y="7"/>
                    </a:lnTo>
                    <a:lnTo>
                      <a:pt x="397" y="10"/>
                    </a:lnTo>
                    <a:lnTo>
                      <a:pt x="397" y="19"/>
                    </a:lnTo>
                    <a:lnTo>
                      <a:pt x="397" y="27"/>
                    </a:lnTo>
                    <a:lnTo>
                      <a:pt x="394" y="39"/>
                    </a:lnTo>
                    <a:lnTo>
                      <a:pt x="389" y="52"/>
                    </a:lnTo>
                    <a:lnTo>
                      <a:pt x="384" y="64"/>
                    </a:lnTo>
                    <a:lnTo>
                      <a:pt x="380" y="79"/>
                    </a:lnTo>
                    <a:lnTo>
                      <a:pt x="375" y="89"/>
                    </a:lnTo>
                    <a:lnTo>
                      <a:pt x="367" y="101"/>
                    </a:lnTo>
                    <a:lnTo>
                      <a:pt x="360" y="113"/>
                    </a:lnTo>
                    <a:lnTo>
                      <a:pt x="352" y="123"/>
                    </a:lnTo>
                    <a:lnTo>
                      <a:pt x="345" y="135"/>
                    </a:lnTo>
                    <a:lnTo>
                      <a:pt x="335" y="145"/>
                    </a:lnTo>
                    <a:lnTo>
                      <a:pt x="325" y="155"/>
                    </a:lnTo>
                    <a:lnTo>
                      <a:pt x="315" y="163"/>
                    </a:lnTo>
                    <a:lnTo>
                      <a:pt x="308" y="170"/>
                    </a:lnTo>
                    <a:lnTo>
                      <a:pt x="298" y="177"/>
                    </a:lnTo>
                    <a:lnTo>
                      <a:pt x="288" y="185"/>
                    </a:lnTo>
                    <a:lnTo>
                      <a:pt x="278" y="192"/>
                    </a:lnTo>
                    <a:lnTo>
                      <a:pt x="266" y="197"/>
                    </a:lnTo>
                    <a:lnTo>
                      <a:pt x="256" y="202"/>
                    </a:lnTo>
                    <a:lnTo>
                      <a:pt x="244" y="207"/>
                    </a:lnTo>
                    <a:lnTo>
                      <a:pt x="231" y="209"/>
                    </a:lnTo>
                    <a:lnTo>
                      <a:pt x="219" y="212"/>
                    </a:lnTo>
                    <a:lnTo>
                      <a:pt x="209" y="214"/>
                    </a:lnTo>
                    <a:lnTo>
                      <a:pt x="197" y="217"/>
                    </a:lnTo>
                    <a:lnTo>
                      <a:pt x="185" y="217"/>
                    </a:lnTo>
                    <a:lnTo>
                      <a:pt x="170" y="217"/>
                    </a:lnTo>
                    <a:lnTo>
                      <a:pt x="160" y="217"/>
                    </a:lnTo>
                    <a:lnTo>
                      <a:pt x="145" y="214"/>
                    </a:lnTo>
                    <a:lnTo>
                      <a:pt x="93" y="202"/>
                    </a:lnTo>
                    <a:lnTo>
                      <a:pt x="34" y="168"/>
                    </a:lnTo>
                  </a:path>
                </a:pathLst>
              </a:custGeom>
              <a:noFill/>
              <a:ln w="0">
                <a:solidFill>
                  <a:srgbClr val="000000"/>
                </a:solidFill>
                <a:prstDash val="solid"/>
                <a:round/>
                <a:headEnd/>
                <a:tailEnd/>
              </a:ln>
            </p:spPr>
            <p:txBody>
              <a:bodyPr/>
              <a:lstStyle/>
              <a:p>
                <a:endParaRPr lang="es-AR"/>
              </a:p>
            </p:txBody>
          </p:sp>
          <p:sp>
            <p:nvSpPr>
              <p:cNvPr id="3191" name="Freeform 110"/>
              <p:cNvSpPr>
                <a:spLocks/>
              </p:cNvSpPr>
              <p:nvPr/>
            </p:nvSpPr>
            <p:spPr bwMode="auto">
              <a:xfrm>
                <a:off x="1961" y="2926"/>
                <a:ext cx="42" cy="158"/>
              </a:xfrm>
              <a:custGeom>
                <a:avLst/>
                <a:gdLst>
                  <a:gd name="T0" fmla="*/ 32 w 42"/>
                  <a:gd name="T1" fmla="*/ 158 h 158"/>
                  <a:gd name="T2" fmla="*/ 25 w 42"/>
                  <a:gd name="T3" fmla="*/ 145 h 158"/>
                  <a:gd name="T4" fmla="*/ 17 w 42"/>
                  <a:gd name="T5" fmla="*/ 138 h 158"/>
                  <a:gd name="T6" fmla="*/ 12 w 42"/>
                  <a:gd name="T7" fmla="*/ 130 h 158"/>
                  <a:gd name="T8" fmla="*/ 10 w 42"/>
                  <a:gd name="T9" fmla="*/ 123 h 158"/>
                  <a:gd name="T10" fmla="*/ 5 w 42"/>
                  <a:gd name="T11" fmla="*/ 116 h 158"/>
                  <a:gd name="T12" fmla="*/ 2 w 42"/>
                  <a:gd name="T13" fmla="*/ 108 h 158"/>
                  <a:gd name="T14" fmla="*/ 0 w 42"/>
                  <a:gd name="T15" fmla="*/ 98 h 158"/>
                  <a:gd name="T16" fmla="*/ 0 w 42"/>
                  <a:gd name="T17" fmla="*/ 91 h 158"/>
                  <a:gd name="T18" fmla="*/ 0 w 42"/>
                  <a:gd name="T19" fmla="*/ 81 h 158"/>
                  <a:gd name="T20" fmla="*/ 0 w 42"/>
                  <a:gd name="T21" fmla="*/ 71 h 158"/>
                  <a:gd name="T22" fmla="*/ 0 w 42"/>
                  <a:gd name="T23" fmla="*/ 64 h 158"/>
                  <a:gd name="T24" fmla="*/ 2 w 42"/>
                  <a:gd name="T25" fmla="*/ 54 h 158"/>
                  <a:gd name="T26" fmla="*/ 5 w 42"/>
                  <a:gd name="T27" fmla="*/ 46 h 158"/>
                  <a:gd name="T28" fmla="*/ 7 w 42"/>
                  <a:gd name="T29" fmla="*/ 39 h 158"/>
                  <a:gd name="T30" fmla="*/ 12 w 42"/>
                  <a:gd name="T31" fmla="*/ 32 h 158"/>
                  <a:gd name="T32" fmla="*/ 17 w 42"/>
                  <a:gd name="T33" fmla="*/ 24 h 158"/>
                  <a:gd name="T34" fmla="*/ 22 w 42"/>
                  <a:gd name="T35" fmla="*/ 17 h 158"/>
                  <a:gd name="T36" fmla="*/ 27 w 42"/>
                  <a:gd name="T37" fmla="*/ 9 h 158"/>
                  <a:gd name="T38" fmla="*/ 35 w 42"/>
                  <a:gd name="T39" fmla="*/ 5 h 158"/>
                  <a:gd name="T40" fmla="*/ 42 w 42"/>
                  <a:gd name="T41" fmla="*/ 0 h 1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158"/>
                  <a:gd name="T65" fmla="*/ 42 w 42"/>
                  <a:gd name="T66" fmla="*/ 158 h 1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158">
                    <a:moveTo>
                      <a:pt x="32" y="158"/>
                    </a:moveTo>
                    <a:lnTo>
                      <a:pt x="25" y="145"/>
                    </a:lnTo>
                    <a:lnTo>
                      <a:pt x="17" y="138"/>
                    </a:lnTo>
                    <a:lnTo>
                      <a:pt x="12" y="130"/>
                    </a:lnTo>
                    <a:lnTo>
                      <a:pt x="10" y="123"/>
                    </a:lnTo>
                    <a:lnTo>
                      <a:pt x="5" y="116"/>
                    </a:lnTo>
                    <a:lnTo>
                      <a:pt x="2" y="108"/>
                    </a:lnTo>
                    <a:lnTo>
                      <a:pt x="0" y="98"/>
                    </a:lnTo>
                    <a:lnTo>
                      <a:pt x="0" y="91"/>
                    </a:lnTo>
                    <a:lnTo>
                      <a:pt x="0" y="81"/>
                    </a:lnTo>
                    <a:lnTo>
                      <a:pt x="0" y="71"/>
                    </a:lnTo>
                    <a:lnTo>
                      <a:pt x="0" y="64"/>
                    </a:lnTo>
                    <a:lnTo>
                      <a:pt x="2" y="54"/>
                    </a:lnTo>
                    <a:lnTo>
                      <a:pt x="5" y="46"/>
                    </a:lnTo>
                    <a:lnTo>
                      <a:pt x="7" y="39"/>
                    </a:lnTo>
                    <a:lnTo>
                      <a:pt x="12" y="32"/>
                    </a:lnTo>
                    <a:lnTo>
                      <a:pt x="17" y="24"/>
                    </a:lnTo>
                    <a:lnTo>
                      <a:pt x="22" y="17"/>
                    </a:lnTo>
                    <a:lnTo>
                      <a:pt x="27" y="9"/>
                    </a:lnTo>
                    <a:lnTo>
                      <a:pt x="35" y="5"/>
                    </a:lnTo>
                    <a:lnTo>
                      <a:pt x="42" y="0"/>
                    </a:lnTo>
                  </a:path>
                </a:pathLst>
              </a:custGeom>
              <a:noFill/>
              <a:ln w="0">
                <a:solidFill>
                  <a:srgbClr val="000000"/>
                </a:solidFill>
                <a:prstDash val="solid"/>
                <a:round/>
                <a:headEnd/>
                <a:tailEnd/>
              </a:ln>
            </p:spPr>
            <p:txBody>
              <a:bodyPr/>
              <a:lstStyle/>
              <a:p>
                <a:endParaRPr lang="es-AR"/>
              </a:p>
            </p:txBody>
          </p:sp>
          <p:sp>
            <p:nvSpPr>
              <p:cNvPr id="3192" name="Freeform 111"/>
              <p:cNvSpPr>
                <a:spLocks/>
              </p:cNvSpPr>
              <p:nvPr/>
            </p:nvSpPr>
            <p:spPr bwMode="auto">
              <a:xfrm>
                <a:off x="1988" y="2916"/>
                <a:ext cx="370" cy="217"/>
              </a:xfrm>
              <a:custGeom>
                <a:avLst/>
                <a:gdLst>
                  <a:gd name="T0" fmla="*/ 10 w 370"/>
                  <a:gd name="T1" fmla="*/ 49 h 217"/>
                  <a:gd name="T2" fmla="*/ 3 w 370"/>
                  <a:gd name="T3" fmla="*/ 66 h 217"/>
                  <a:gd name="T4" fmla="*/ 0 w 370"/>
                  <a:gd name="T5" fmla="*/ 84 h 217"/>
                  <a:gd name="T6" fmla="*/ 0 w 370"/>
                  <a:gd name="T7" fmla="*/ 101 h 217"/>
                  <a:gd name="T8" fmla="*/ 3 w 370"/>
                  <a:gd name="T9" fmla="*/ 118 h 217"/>
                  <a:gd name="T10" fmla="*/ 8 w 370"/>
                  <a:gd name="T11" fmla="*/ 133 h 217"/>
                  <a:gd name="T12" fmla="*/ 17 w 370"/>
                  <a:gd name="T13" fmla="*/ 148 h 217"/>
                  <a:gd name="T14" fmla="*/ 89 w 370"/>
                  <a:gd name="T15" fmla="*/ 192 h 217"/>
                  <a:gd name="T16" fmla="*/ 124 w 370"/>
                  <a:gd name="T17" fmla="*/ 195 h 217"/>
                  <a:gd name="T18" fmla="*/ 146 w 370"/>
                  <a:gd name="T19" fmla="*/ 195 h 217"/>
                  <a:gd name="T20" fmla="*/ 170 w 370"/>
                  <a:gd name="T21" fmla="*/ 192 h 217"/>
                  <a:gd name="T22" fmla="*/ 193 w 370"/>
                  <a:gd name="T23" fmla="*/ 187 h 217"/>
                  <a:gd name="T24" fmla="*/ 215 w 370"/>
                  <a:gd name="T25" fmla="*/ 180 h 217"/>
                  <a:gd name="T26" fmla="*/ 237 w 370"/>
                  <a:gd name="T27" fmla="*/ 168 h 217"/>
                  <a:gd name="T28" fmla="*/ 257 w 370"/>
                  <a:gd name="T29" fmla="*/ 155 h 217"/>
                  <a:gd name="T30" fmla="*/ 274 w 370"/>
                  <a:gd name="T31" fmla="*/ 138 h 217"/>
                  <a:gd name="T32" fmla="*/ 289 w 370"/>
                  <a:gd name="T33" fmla="*/ 121 h 217"/>
                  <a:gd name="T34" fmla="*/ 301 w 370"/>
                  <a:gd name="T35" fmla="*/ 101 h 217"/>
                  <a:gd name="T36" fmla="*/ 304 w 370"/>
                  <a:gd name="T37" fmla="*/ 98 h 217"/>
                  <a:gd name="T38" fmla="*/ 318 w 370"/>
                  <a:gd name="T39" fmla="*/ 74 h 217"/>
                  <a:gd name="T40" fmla="*/ 331 w 370"/>
                  <a:gd name="T41" fmla="*/ 47 h 217"/>
                  <a:gd name="T42" fmla="*/ 338 w 370"/>
                  <a:gd name="T43" fmla="*/ 29 h 217"/>
                  <a:gd name="T44" fmla="*/ 331 w 370"/>
                  <a:gd name="T45" fmla="*/ 34 h 217"/>
                  <a:gd name="T46" fmla="*/ 326 w 370"/>
                  <a:gd name="T47" fmla="*/ 27 h 217"/>
                  <a:gd name="T48" fmla="*/ 323 w 370"/>
                  <a:gd name="T49" fmla="*/ 34 h 217"/>
                  <a:gd name="T50" fmla="*/ 316 w 370"/>
                  <a:gd name="T51" fmla="*/ 37 h 217"/>
                  <a:gd name="T52" fmla="*/ 306 w 370"/>
                  <a:gd name="T53" fmla="*/ 34 h 217"/>
                  <a:gd name="T54" fmla="*/ 304 w 370"/>
                  <a:gd name="T55" fmla="*/ 29 h 217"/>
                  <a:gd name="T56" fmla="*/ 309 w 370"/>
                  <a:gd name="T57" fmla="*/ 12 h 217"/>
                  <a:gd name="T58" fmla="*/ 321 w 370"/>
                  <a:gd name="T59" fmla="*/ 2 h 217"/>
                  <a:gd name="T60" fmla="*/ 336 w 370"/>
                  <a:gd name="T61" fmla="*/ 0 h 217"/>
                  <a:gd name="T62" fmla="*/ 341 w 370"/>
                  <a:gd name="T63" fmla="*/ 0 h 217"/>
                  <a:gd name="T64" fmla="*/ 343 w 370"/>
                  <a:gd name="T65" fmla="*/ 2 h 217"/>
                  <a:gd name="T66" fmla="*/ 351 w 370"/>
                  <a:gd name="T67" fmla="*/ 2 h 217"/>
                  <a:gd name="T68" fmla="*/ 363 w 370"/>
                  <a:gd name="T69" fmla="*/ 0 h 217"/>
                  <a:gd name="T70" fmla="*/ 368 w 370"/>
                  <a:gd name="T71" fmla="*/ 5 h 217"/>
                  <a:gd name="T72" fmla="*/ 370 w 370"/>
                  <a:gd name="T73" fmla="*/ 10 h 217"/>
                  <a:gd name="T74" fmla="*/ 370 w 370"/>
                  <a:gd name="T75" fmla="*/ 19 h 217"/>
                  <a:gd name="T76" fmla="*/ 365 w 370"/>
                  <a:gd name="T77" fmla="*/ 39 h 217"/>
                  <a:gd name="T78" fmla="*/ 358 w 370"/>
                  <a:gd name="T79" fmla="*/ 64 h 217"/>
                  <a:gd name="T80" fmla="*/ 346 w 370"/>
                  <a:gd name="T81" fmla="*/ 89 h 217"/>
                  <a:gd name="T82" fmla="*/ 333 w 370"/>
                  <a:gd name="T83" fmla="*/ 113 h 217"/>
                  <a:gd name="T84" fmla="*/ 316 w 370"/>
                  <a:gd name="T85" fmla="*/ 135 h 217"/>
                  <a:gd name="T86" fmla="*/ 296 w 370"/>
                  <a:gd name="T87" fmla="*/ 155 h 217"/>
                  <a:gd name="T88" fmla="*/ 286 w 370"/>
                  <a:gd name="T89" fmla="*/ 163 h 217"/>
                  <a:gd name="T90" fmla="*/ 269 w 370"/>
                  <a:gd name="T91" fmla="*/ 177 h 217"/>
                  <a:gd name="T92" fmla="*/ 249 w 370"/>
                  <a:gd name="T93" fmla="*/ 192 h 217"/>
                  <a:gd name="T94" fmla="*/ 227 w 370"/>
                  <a:gd name="T95" fmla="*/ 202 h 217"/>
                  <a:gd name="T96" fmla="*/ 202 w 370"/>
                  <a:gd name="T97" fmla="*/ 209 h 217"/>
                  <a:gd name="T98" fmla="*/ 180 w 370"/>
                  <a:gd name="T99" fmla="*/ 214 h 217"/>
                  <a:gd name="T100" fmla="*/ 156 w 370"/>
                  <a:gd name="T101" fmla="*/ 217 h 217"/>
                  <a:gd name="T102" fmla="*/ 131 w 370"/>
                  <a:gd name="T103" fmla="*/ 217 h 217"/>
                  <a:gd name="T104" fmla="*/ 64 w 370"/>
                  <a:gd name="T105" fmla="*/ 202 h 21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70"/>
                  <a:gd name="T160" fmla="*/ 0 h 217"/>
                  <a:gd name="T161" fmla="*/ 370 w 370"/>
                  <a:gd name="T162" fmla="*/ 217 h 21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70" h="217">
                    <a:moveTo>
                      <a:pt x="12" y="42"/>
                    </a:moveTo>
                    <a:lnTo>
                      <a:pt x="10" y="49"/>
                    </a:lnTo>
                    <a:lnTo>
                      <a:pt x="5" y="59"/>
                    </a:lnTo>
                    <a:lnTo>
                      <a:pt x="3" y="66"/>
                    </a:lnTo>
                    <a:lnTo>
                      <a:pt x="0" y="74"/>
                    </a:lnTo>
                    <a:lnTo>
                      <a:pt x="0" y="84"/>
                    </a:lnTo>
                    <a:lnTo>
                      <a:pt x="0" y="91"/>
                    </a:lnTo>
                    <a:lnTo>
                      <a:pt x="0" y="101"/>
                    </a:lnTo>
                    <a:lnTo>
                      <a:pt x="0" y="108"/>
                    </a:lnTo>
                    <a:lnTo>
                      <a:pt x="3" y="118"/>
                    </a:lnTo>
                    <a:lnTo>
                      <a:pt x="5" y="126"/>
                    </a:lnTo>
                    <a:lnTo>
                      <a:pt x="8" y="133"/>
                    </a:lnTo>
                    <a:lnTo>
                      <a:pt x="12" y="140"/>
                    </a:lnTo>
                    <a:lnTo>
                      <a:pt x="17" y="148"/>
                    </a:lnTo>
                    <a:lnTo>
                      <a:pt x="35" y="165"/>
                    </a:lnTo>
                    <a:lnTo>
                      <a:pt x="89" y="192"/>
                    </a:lnTo>
                    <a:lnTo>
                      <a:pt x="111" y="192"/>
                    </a:lnTo>
                    <a:lnTo>
                      <a:pt x="124" y="195"/>
                    </a:lnTo>
                    <a:lnTo>
                      <a:pt x="133" y="195"/>
                    </a:lnTo>
                    <a:lnTo>
                      <a:pt x="146" y="195"/>
                    </a:lnTo>
                    <a:lnTo>
                      <a:pt x="158" y="195"/>
                    </a:lnTo>
                    <a:lnTo>
                      <a:pt x="170" y="192"/>
                    </a:lnTo>
                    <a:lnTo>
                      <a:pt x="180" y="192"/>
                    </a:lnTo>
                    <a:lnTo>
                      <a:pt x="193" y="187"/>
                    </a:lnTo>
                    <a:lnTo>
                      <a:pt x="205" y="185"/>
                    </a:lnTo>
                    <a:lnTo>
                      <a:pt x="215" y="180"/>
                    </a:lnTo>
                    <a:lnTo>
                      <a:pt x="227" y="175"/>
                    </a:lnTo>
                    <a:lnTo>
                      <a:pt x="237" y="168"/>
                    </a:lnTo>
                    <a:lnTo>
                      <a:pt x="247" y="163"/>
                    </a:lnTo>
                    <a:lnTo>
                      <a:pt x="257" y="155"/>
                    </a:lnTo>
                    <a:lnTo>
                      <a:pt x="264" y="148"/>
                    </a:lnTo>
                    <a:lnTo>
                      <a:pt x="274" y="138"/>
                    </a:lnTo>
                    <a:lnTo>
                      <a:pt x="281" y="131"/>
                    </a:lnTo>
                    <a:lnTo>
                      <a:pt x="289" y="121"/>
                    </a:lnTo>
                    <a:lnTo>
                      <a:pt x="294" y="111"/>
                    </a:lnTo>
                    <a:lnTo>
                      <a:pt x="301" y="101"/>
                    </a:lnTo>
                    <a:lnTo>
                      <a:pt x="304" y="98"/>
                    </a:lnTo>
                    <a:lnTo>
                      <a:pt x="311" y="86"/>
                    </a:lnTo>
                    <a:lnTo>
                      <a:pt x="318" y="74"/>
                    </a:lnTo>
                    <a:lnTo>
                      <a:pt x="323" y="61"/>
                    </a:lnTo>
                    <a:lnTo>
                      <a:pt x="331" y="47"/>
                    </a:lnTo>
                    <a:lnTo>
                      <a:pt x="336" y="34"/>
                    </a:lnTo>
                    <a:lnTo>
                      <a:pt x="338" y="29"/>
                    </a:lnTo>
                    <a:lnTo>
                      <a:pt x="331" y="34"/>
                    </a:lnTo>
                    <a:lnTo>
                      <a:pt x="328" y="32"/>
                    </a:lnTo>
                    <a:lnTo>
                      <a:pt x="326" y="27"/>
                    </a:lnTo>
                    <a:lnTo>
                      <a:pt x="326" y="29"/>
                    </a:lnTo>
                    <a:lnTo>
                      <a:pt x="323" y="34"/>
                    </a:lnTo>
                    <a:lnTo>
                      <a:pt x="316" y="34"/>
                    </a:lnTo>
                    <a:lnTo>
                      <a:pt x="316" y="37"/>
                    </a:lnTo>
                    <a:lnTo>
                      <a:pt x="309" y="37"/>
                    </a:lnTo>
                    <a:lnTo>
                      <a:pt x="306" y="34"/>
                    </a:lnTo>
                    <a:lnTo>
                      <a:pt x="304" y="32"/>
                    </a:lnTo>
                    <a:lnTo>
                      <a:pt x="304" y="29"/>
                    </a:lnTo>
                    <a:lnTo>
                      <a:pt x="304" y="22"/>
                    </a:lnTo>
                    <a:lnTo>
                      <a:pt x="309" y="12"/>
                    </a:lnTo>
                    <a:lnTo>
                      <a:pt x="314" y="7"/>
                    </a:lnTo>
                    <a:lnTo>
                      <a:pt x="321" y="2"/>
                    </a:lnTo>
                    <a:lnTo>
                      <a:pt x="328" y="0"/>
                    </a:lnTo>
                    <a:lnTo>
                      <a:pt x="336" y="0"/>
                    </a:lnTo>
                    <a:lnTo>
                      <a:pt x="338" y="0"/>
                    </a:lnTo>
                    <a:lnTo>
                      <a:pt x="341" y="0"/>
                    </a:lnTo>
                    <a:lnTo>
                      <a:pt x="341" y="2"/>
                    </a:lnTo>
                    <a:lnTo>
                      <a:pt x="343" y="2"/>
                    </a:lnTo>
                    <a:lnTo>
                      <a:pt x="348" y="2"/>
                    </a:lnTo>
                    <a:lnTo>
                      <a:pt x="351" y="2"/>
                    </a:lnTo>
                    <a:lnTo>
                      <a:pt x="358" y="0"/>
                    </a:lnTo>
                    <a:lnTo>
                      <a:pt x="363" y="0"/>
                    </a:lnTo>
                    <a:lnTo>
                      <a:pt x="365" y="2"/>
                    </a:lnTo>
                    <a:lnTo>
                      <a:pt x="368" y="5"/>
                    </a:lnTo>
                    <a:lnTo>
                      <a:pt x="370" y="7"/>
                    </a:lnTo>
                    <a:lnTo>
                      <a:pt x="370" y="10"/>
                    </a:lnTo>
                    <a:lnTo>
                      <a:pt x="370" y="19"/>
                    </a:lnTo>
                    <a:lnTo>
                      <a:pt x="368" y="27"/>
                    </a:lnTo>
                    <a:lnTo>
                      <a:pt x="365" y="39"/>
                    </a:lnTo>
                    <a:lnTo>
                      <a:pt x="360" y="52"/>
                    </a:lnTo>
                    <a:lnTo>
                      <a:pt x="358" y="64"/>
                    </a:lnTo>
                    <a:lnTo>
                      <a:pt x="351" y="79"/>
                    </a:lnTo>
                    <a:lnTo>
                      <a:pt x="346" y="89"/>
                    </a:lnTo>
                    <a:lnTo>
                      <a:pt x="338" y="101"/>
                    </a:lnTo>
                    <a:lnTo>
                      <a:pt x="333" y="113"/>
                    </a:lnTo>
                    <a:lnTo>
                      <a:pt x="323" y="123"/>
                    </a:lnTo>
                    <a:lnTo>
                      <a:pt x="316" y="135"/>
                    </a:lnTo>
                    <a:lnTo>
                      <a:pt x="306" y="145"/>
                    </a:lnTo>
                    <a:lnTo>
                      <a:pt x="296" y="155"/>
                    </a:lnTo>
                    <a:lnTo>
                      <a:pt x="286" y="163"/>
                    </a:lnTo>
                    <a:lnTo>
                      <a:pt x="279" y="170"/>
                    </a:lnTo>
                    <a:lnTo>
                      <a:pt x="269" y="177"/>
                    </a:lnTo>
                    <a:lnTo>
                      <a:pt x="259" y="185"/>
                    </a:lnTo>
                    <a:lnTo>
                      <a:pt x="249" y="192"/>
                    </a:lnTo>
                    <a:lnTo>
                      <a:pt x="239" y="197"/>
                    </a:lnTo>
                    <a:lnTo>
                      <a:pt x="227" y="202"/>
                    </a:lnTo>
                    <a:lnTo>
                      <a:pt x="215" y="207"/>
                    </a:lnTo>
                    <a:lnTo>
                      <a:pt x="202" y="209"/>
                    </a:lnTo>
                    <a:lnTo>
                      <a:pt x="193" y="212"/>
                    </a:lnTo>
                    <a:lnTo>
                      <a:pt x="180" y="214"/>
                    </a:lnTo>
                    <a:lnTo>
                      <a:pt x="168" y="217"/>
                    </a:lnTo>
                    <a:lnTo>
                      <a:pt x="156" y="217"/>
                    </a:lnTo>
                    <a:lnTo>
                      <a:pt x="143" y="217"/>
                    </a:lnTo>
                    <a:lnTo>
                      <a:pt x="131" y="217"/>
                    </a:lnTo>
                    <a:lnTo>
                      <a:pt x="119" y="214"/>
                    </a:lnTo>
                    <a:lnTo>
                      <a:pt x="64" y="202"/>
                    </a:lnTo>
                  </a:path>
                </a:pathLst>
              </a:custGeom>
              <a:noFill/>
              <a:ln w="0">
                <a:solidFill>
                  <a:srgbClr val="000000"/>
                </a:solidFill>
                <a:prstDash val="solid"/>
                <a:round/>
                <a:headEnd/>
                <a:tailEnd/>
              </a:ln>
            </p:spPr>
            <p:txBody>
              <a:bodyPr/>
              <a:lstStyle/>
              <a:p>
                <a:endParaRPr lang="es-AR"/>
              </a:p>
            </p:txBody>
          </p:sp>
          <p:sp>
            <p:nvSpPr>
              <p:cNvPr id="3193" name="Freeform 112"/>
              <p:cNvSpPr>
                <a:spLocks/>
              </p:cNvSpPr>
              <p:nvPr/>
            </p:nvSpPr>
            <p:spPr bwMode="auto">
              <a:xfrm>
                <a:off x="2274" y="2928"/>
                <a:ext cx="10" cy="35"/>
              </a:xfrm>
              <a:custGeom>
                <a:avLst/>
                <a:gdLst>
                  <a:gd name="T0" fmla="*/ 8 w 10"/>
                  <a:gd name="T1" fmla="*/ 0 h 35"/>
                  <a:gd name="T2" fmla="*/ 5 w 10"/>
                  <a:gd name="T3" fmla="*/ 3 h 35"/>
                  <a:gd name="T4" fmla="*/ 3 w 10"/>
                  <a:gd name="T5" fmla="*/ 7 h 35"/>
                  <a:gd name="T6" fmla="*/ 0 w 10"/>
                  <a:gd name="T7" fmla="*/ 10 h 35"/>
                  <a:gd name="T8" fmla="*/ 0 w 10"/>
                  <a:gd name="T9" fmla="*/ 15 h 35"/>
                  <a:gd name="T10" fmla="*/ 3 w 10"/>
                  <a:gd name="T11" fmla="*/ 20 h 35"/>
                  <a:gd name="T12" fmla="*/ 3 w 10"/>
                  <a:gd name="T13" fmla="*/ 25 h 35"/>
                  <a:gd name="T14" fmla="*/ 5 w 10"/>
                  <a:gd name="T15" fmla="*/ 27 h 35"/>
                  <a:gd name="T16" fmla="*/ 8 w 10"/>
                  <a:gd name="T17" fmla="*/ 30 h 35"/>
                  <a:gd name="T18" fmla="*/ 10 w 10"/>
                  <a:gd name="T19" fmla="*/ 35 h 35"/>
                  <a:gd name="T20" fmla="*/ 10 w 10"/>
                  <a:gd name="T21" fmla="*/ 35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35"/>
                  <a:gd name="T35" fmla="*/ 10 w 10"/>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35">
                    <a:moveTo>
                      <a:pt x="8" y="0"/>
                    </a:moveTo>
                    <a:lnTo>
                      <a:pt x="5" y="3"/>
                    </a:lnTo>
                    <a:lnTo>
                      <a:pt x="3" y="7"/>
                    </a:lnTo>
                    <a:lnTo>
                      <a:pt x="0" y="10"/>
                    </a:lnTo>
                    <a:lnTo>
                      <a:pt x="0" y="15"/>
                    </a:lnTo>
                    <a:lnTo>
                      <a:pt x="3" y="20"/>
                    </a:lnTo>
                    <a:lnTo>
                      <a:pt x="3" y="25"/>
                    </a:lnTo>
                    <a:lnTo>
                      <a:pt x="5" y="27"/>
                    </a:lnTo>
                    <a:lnTo>
                      <a:pt x="8" y="30"/>
                    </a:lnTo>
                    <a:lnTo>
                      <a:pt x="10" y="35"/>
                    </a:lnTo>
                  </a:path>
                </a:pathLst>
              </a:custGeom>
              <a:noFill/>
              <a:ln w="0">
                <a:solidFill>
                  <a:srgbClr val="000000"/>
                </a:solidFill>
                <a:prstDash val="solid"/>
                <a:round/>
                <a:headEnd/>
                <a:tailEnd/>
              </a:ln>
            </p:spPr>
            <p:txBody>
              <a:bodyPr/>
              <a:lstStyle/>
              <a:p>
                <a:endParaRPr lang="es-AR"/>
              </a:p>
            </p:txBody>
          </p:sp>
          <p:sp>
            <p:nvSpPr>
              <p:cNvPr id="3194" name="Freeform 113"/>
              <p:cNvSpPr>
                <a:spLocks/>
              </p:cNvSpPr>
              <p:nvPr/>
            </p:nvSpPr>
            <p:spPr bwMode="auto">
              <a:xfrm>
                <a:off x="2000" y="2802"/>
                <a:ext cx="134" cy="143"/>
              </a:xfrm>
              <a:custGeom>
                <a:avLst/>
                <a:gdLst>
                  <a:gd name="T0" fmla="*/ 134 w 134"/>
                  <a:gd name="T1" fmla="*/ 40 h 143"/>
                  <a:gd name="T2" fmla="*/ 131 w 134"/>
                  <a:gd name="T3" fmla="*/ 32 h 143"/>
                  <a:gd name="T4" fmla="*/ 126 w 134"/>
                  <a:gd name="T5" fmla="*/ 27 h 143"/>
                  <a:gd name="T6" fmla="*/ 121 w 134"/>
                  <a:gd name="T7" fmla="*/ 20 h 143"/>
                  <a:gd name="T8" fmla="*/ 116 w 134"/>
                  <a:gd name="T9" fmla="*/ 15 h 143"/>
                  <a:gd name="T10" fmla="*/ 109 w 134"/>
                  <a:gd name="T11" fmla="*/ 12 h 143"/>
                  <a:gd name="T12" fmla="*/ 104 w 134"/>
                  <a:gd name="T13" fmla="*/ 8 h 143"/>
                  <a:gd name="T14" fmla="*/ 97 w 134"/>
                  <a:gd name="T15" fmla="*/ 5 h 143"/>
                  <a:gd name="T16" fmla="*/ 89 w 134"/>
                  <a:gd name="T17" fmla="*/ 3 h 143"/>
                  <a:gd name="T18" fmla="*/ 82 w 134"/>
                  <a:gd name="T19" fmla="*/ 0 h 143"/>
                  <a:gd name="T20" fmla="*/ 74 w 134"/>
                  <a:gd name="T21" fmla="*/ 0 h 143"/>
                  <a:gd name="T22" fmla="*/ 67 w 134"/>
                  <a:gd name="T23" fmla="*/ 0 h 143"/>
                  <a:gd name="T24" fmla="*/ 60 w 134"/>
                  <a:gd name="T25" fmla="*/ 0 h 143"/>
                  <a:gd name="T26" fmla="*/ 52 w 134"/>
                  <a:gd name="T27" fmla="*/ 3 h 143"/>
                  <a:gd name="T28" fmla="*/ 45 w 134"/>
                  <a:gd name="T29" fmla="*/ 5 h 143"/>
                  <a:gd name="T30" fmla="*/ 37 w 134"/>
                  <a:gd name="T31" fmla="*/ 8 h 143"/>
                  <a:gd name="T32" fmla="*/ 33 w 134"/>
                  <a:gd name="T33" fmla="*/ 12 h 143"/>
                  <a:gd name="T34" fmla="*/ 25 w 134"/>
                  <a:gd name="T35" fmla="*/ 15 h 143"/>
                  <a:gd name="T36" fmla="*/ 20 w 134"/>
                  <a:gd name="T37" fmla="*/ 20 h 143"/>
                  <a:gd name="T38" fmla="*/ 15 w 134"/>
                  <a:gd name="T39" fmla="*/ 27 h 143"/>
                  <a:gd name="T40" fmla="*/ 10 w 134"/>
                  <a:gd name="T41" fmla="*/ 32 h 143"/>
                  <a:gd name="T42" fmla="*/ 8 w 134"/>
                  <a:gd name="T43" fmla="*/ 40 h 143"/>
                  <a:gd name="T44" fmla="*/ 3 w 134"/>
                  <a:gd name="T45" fmla="*/ 45 h 143"/>
                  <a:gd name="T46" fmla="*/ 3 w 134"/>
                  <a:gd name="T47" fmla="*/ 52 h 143"/>
                  <a:gd name="T48" fmla="*/ 0 w 134"/>
                  <a:gd name="T49" fmla="*/ 59 h 143"/>
                  <a:gd name="T50" fmla="*/ 0 w 134"/>
                  <a:gd name="T51" fmla="*/ 67 h 143"/>
                  <a:gd name="T52" fmla="*/ 0 w 134"/>
                  <a:gd name="T53" fmla="*/ 74 h 143"/>
                  <a:gd name="T54" fmla="*/ 0 w 134"/>
                  <a:gd name="T55" fmla="*/ 82 h 143"/>
                  <a:gd name="T56" fmla="*/ 0 w 134"/>
                  <a:gd name="T57" fmla="*/ 89 h 143"/>
                  <a:gd name="T58" fmla="*/ 3 w 134"/>
                  <a:gd name="T59" fmla="*/ 96 h 143"/>
                  <a:gd name="T60" fmla="*/ 5 w 134"/>
                  <a:gd name="T61" fmla="*/ 104 h 143"/>
                  <a:gd name="T62" fmla="*/ 10 w 134"/>
                  <a:gd name="T63" fmla="*/ 109 h 143"/>
                  <a:gd name="T64" fmla="*/ 15 w 134"/>
                  <a:gd name="T65" fmla="*/ 116 h 143"/>
                  <a:gd name="T66" fmla="*/ 20 w 134"/>
                  <a:gd name="T67" fmla="*/ 121 h 143"/>
                  <a:gd name="T68" fmla="*/ 25 w 134"/>
                  <a:gd name="T69" fmla="*/ 126 h 143"/>
                  <a:gd name="T70" fmla="*/ 30 w 134"/>
                  <a:gd name="T71" fmla="*/ 131 h 143"/>
                  <a:gd name="T72" fmla="*/ 37 w 134"/>
                  <a:gd name="T73" fmla="*/ 133 h 143"/>
                  <a:gd name="T74" fmla="*/ 45 w 134"/>
                  <a:gd name="T75" fmla="*/ 138 h 143"/>
                  <a:gd name="T76" fmla="*/ 50 w 134"/>
                  <a:gd name="T77" fmla="*/ 141 h 143"/>
                  <a:gd name="T78" fmla="*/ 57 w 134"/>
                  <a:gd name="T79" fmla="*/ 141 h 143"/>
                  <a:gd name="T80" fmla="*/ 65 w 134"/>
                  <a:gd name="T81" fmla="*/ 143 h 143"/>
                  <a:gd name="T82" fmla="*/ 72 w 134"/>
                  <a:gd name="T83" fmla="*/ 143 h 143"/>
                  <a:gd name="T84" fmla="*/ 79 w 134"/>
                  <a:gd name="T85" fmla="*/ 143 h 143"/>
                  <a:gd name="T86" fmla="*/ 87 w 134"/>
                  <a:gd name="T87" fmla="*/ 141 h 143"/>
                  <a:gd name="T88" fmla="*/ 94 w 134"/>
                  <a:gd name="T89" fmla="*/ 138 h 143"/>
                  <a:gd name="T90" fmla="*/ 102 w 134"/>
                  <a:gd name="T91" fmla="*/ 136 h 143"/>
                  <a:gd name="T92" fmla="*/ 109 w 134"/>
                  <a:gd name="T93" fmla="*/ 133 h 143"/>
                  <a:gd name="T94" fmla="*/ 114 w 134"/>
                  <a:gd name="T95" fmla="*/ 129 h 143"/>
                  <a:gd name="T96" fmla="*/ 119 w 134"/>
                  <a:gd name="T97" fmla="*/ 124 h 143"/>
                  <a:gd name="T98" fmla="*/ 121 w 134"/>
                  <a:gd name="T99" fmla="*/ 124 h 143"/>
                  <a:gd name="T100" fmla="*/ 134 w 134"/>
                  <a:gd name="T101" fmla="*/ 40 h 14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143"/>
                  <a:gd name="T155" fmla="*/ 134 w 134"/>
                  <a:gd name="T156" fmla="*/ 143 h 14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143">
                    <a:moveTo>
                      <a:pt x="134" y="40"/>
                    </a:moveTo>
                    <a:lnTo>
                      <a:pt x="131" y="32"/>
                    </a:lnTo>
                    <a:lnTo>
                      <a:pt x="126" y="27"/>
                    </a:lnTo>
                    <a:lnTo>
                      <a:pt x="121" y="20"/>
                    </a:lnTo>
                    <a:lnTo>
                      <a:pt x="116" y="15"/>
                    </a:lnTo>
                    <a:lnTo>
                      <a:pt x="109" y="12"/>
                    </a:lnTo>
                    <a:lnTo>
                      <a:pt x="104" y="8"/>
                    </a:lnTo>
                    <a:lnTo>
                      <a:pt x="97" y="5"/>
                    </a:lnTo>
                    <a:lnTo>
                      <a:pt x="89" y="3"/>
                    </a:lnTo>
                    <a:lnTo>
                      <a:pt x="82" y="0"/>
                    </a:lnTo>
                    <a:lnTo>
                      <a:pt x="74" y="0"/>
                    </a:lnTo>
                    <a:lnTo>
                      <a:pt x="67" y="0"/>
                    </a:lnTo>
                    <a:lnTo>
                      <a:pt x="60" y="0"/>
                    </a:lnTo>
                    <a:lnTo>
                      <a:pt x="52" y="3"/>
                    </a:lnTo>
                    <a:lnTo>
                      <a:pt x="45" y="5"/>
                    </a:lnTo>
                    <a:lnTo>
                      <a:pt x="37" y="8"/>
                    </a:lnTo>
                    <a:lnTo>
                      <a:pt x="33" y="12"/>
                    </a:lnTo>
                    <a:lnTo>
                      <a:pt x="25" y="15"/>
                    </a:lnTo>
                    <a:lnTo>
                      <a:pt x="20" y="20"/>
                    </a:lnTo>
                    <a:lnTo>
                      <a:pt x="15" y="27"/>
                    </a:lnTo>
                    <a:lnTo>
                      <a:pt x="10" y="32"/>
                    </a:lnTo>
                    <a:lnTo>
                      <a:pt x="8" y="40"/>
                    </a:lnTo>
                    <a:lnTo>
                      <a:pt x="3" y="45"/>
                    </a:lnTo>
                    <a:lnTo>
                      <a:pt x="3" y="52"/>
                    </a:lnTo>
                    <a:lnTo>
                      <a:pt x="0" y="59"/>
                    </a:lnTo>
                    <a:lnTo>
                      <a:pt x="0" y="67"/>
                    </a:lnTo>
                    <a:lnTo>
                      <a:pt x="0" y="74"/>
                    </a:lnTo>
                    <a:lnTo>
                      <a:pt x="0" y="82"/>
                    </a:lnTo>
                    <a:lnTo>
                      <a:pt x="0" y="89"/>
                    </a:lnTo>
                    <a:lnTo>
                      <a:pt x="3" y="96"/>
                    </a:lnTo>
                    <a:lnTo>
                      <a:pt x="5" y="104"/>
                    </a:lnTo>
                    <a:lnTo>
                      <a:pt x="10" y="109"/>
                    </a:lnTo>
                    <a:lnTo>
                      <a:pt x="15" y="116"/>
                    </a:lnTo>
                    <a:lnTo>
                      <a:pt x="20" y="121"/>
                    </a:lnTo>
                    <a:lnTo>
                      <a:pt x="25" y="126"/>
                    </a:lnTo>
                    <a:lnTo>
                      <a:pt x="30" y="131"/>
                    </a:lnTo>
                    <a:lnTo>
                      <a:pt x="37" y="133"/>
                    </a:lnTo>
                    <a:lnTo>
                      <a:pt x="45" y="138"/>
                    </a:lnTo>
                    <a:lnTo>
                      <a:pt x="50" y="141"/>
                    </a:lnTo>
                    <a:lnTo>
                      <a:pt x="57" y="141"/>
                    </a:lnTo>
                    <a:lnTo>
                      <a:pt x="65" y="143"/>
                    </a:lnTo>
                    <a:lnTo>
                      <a:pt x="72" y="143"/>
                    </a:lnTo>
                    <a:lnTo>
                      <a:pt x="79" y="143"/>
                    </a:lnTo>
                    <a:lnTo>
                      <a:pt x="87" y="141"/>
                    </a:lnTo>
                    <a:lnTo>
                      <a:pt x="94" y="138"/>
                    </a:lnTo>
                    <a:lnTo>
                      <a:pt x="102" y="136"/>
                    </a:lnTo>
                    <a:lnTo>
                      <a:pt x="109" y="133"/>
                    </a:lnTo>
                    <a:lnTo>
                      <a:pt x="114" y="129"/>
                    </a:lnTo>
                    <a:lnTo>
                      <a:pt x="119" y="124"/>
                    </a:lnTo>
                    <a:lnTo>
                      <a:pt x="121" y="124"/>
                    </a:lnTo>
                    <a:lnTo>
                      <a:pt x="134" y="40"/>
                    </a:lnTo>
                    <a:close/>
                  </a:path>
                </a:pathLst>
              </a:custGeom>
              <a:solidFill>
                <a:srgbClr val="FF9975"/>
              </a:solidFill>
              <a:ln w="9525">
                <a:noFill/>
                <a:round/>
                <a:headEnd/>
                <a:tailEnd/>
              </a:ln>
            </p:spPr>
            <p:txBody>
              <a:bodyPr/>
              <a:lstStyle/>
              <a:p>
                <a:endParaRPr lang="es-AR"/>
              </a:p>
            </p:txBody>
          </p:sp>
          <p:sp>
            <p:nvSpPr>
              <p:cNvPr id="3195" name="Freeform 114"/>
              <p:cNvSpPr>
                <a:spLocks/>
              </p:cNvSpPr>
              <p:nvPr/>
            </p:nvSpPr>
            <p:spPr bwMode="auto">
              <a:xfrm>
                <a:off x="2000" y="2805"/>
                <a:ext cx="134" cy="140"/>
              </a:xfrm>
              <a:custGeom>
                <a:avLst/>
                <a:gdLst>
                  <a:gd name="T0" fmla="*/ 134 w 134"/>
                  <a:gd name="T1" fmla="*/ 37 h 140"/>
                  <a:gd name="T2" fmla="*/ 131 w 134"/>
                  <a:gd name="T3" fmla="*/ 32 h 140"/>
                  <a:gd name="T4" fmla="*/ 126 w 134"/>
                  <a:gd name="T5" fmla="*/ 24 h 140"/>
                  <a:gd name="T6" fmla="*/ 121 w 134"/>
                  <a:gd name="T7" fmla="*/ 19 h 140"/>
                  <a:gd name="T8" fmla="*/ 116 w 134"/>
                  <a:gd name="T9" fmla="*/ 14 h 140"/>
                  <a:gd name="T10" fmla="*/ 109 w 134"/>
                  <a:gd name="T11" fmla="*/ 9 h 140"/>
                  <a:gd name="T12" fmla="*/ 104 w 134"/>
                  <a:gd name="T13" fmla="*/ 7 h 140"/>
                  <a:gd name="T14" fmla="*/ 97 w 134"/>
                  <a:gd name="T15" fmla="*/ 5 h 140"/>
                  <a:gd name="T16" fmla="*/ 89 w 134"/>
                  <a:gd name="T17" fmla="*/ 2 h 140"/>
                  <a:gd name="T18" fmla="*/ 82 w 134"/>
                  <a:gd name="T19" fmla="*/ 0 h 140"/>
                  <a:gd name="T20" fmla="*/ 74 w 134"/>
                  <a:gd name="T21" fmla="*/ 0 h 140"/>
                  <a:gd name="T22" fmla="*/ 67 w 134"/>
                  <a:gd name="T23" fmla="*/ 0 h 140"/>
                  <a:gd name="T24" fmla="*/ 60 w 134"/>
                  <a:gd name="T25" fmla="*/ 0 h 140"/>
                  <a:gd name="T26" fmla="*/ 52 w 134"/>
                  <a:gd name="T27" fmla="*/ 2 h 140"/>
                  <a:gd name="T28" fmla="*/ 45 w 134"/>
                  <a:gd name="T29" fmla="*/ 5 h 140"/>
                  <a:gd name="T30" fmla="*/ 37 w 134"/>
                  <a:gd name="T31" fmla="*/ 7 h 140"/>
                  <a:gd name="T32" fmla="*/ 33 w 134"/>
                  <a:gd name="T33" fmla="*/ 9 h 140"/>
                  <a:gd name="T34" fmla="*/ 25 w 134"/>
                  <a:gd name="T35" fmla="*/ 14 h 140"/>
                  <a:gd name="T36" fmla="*/ 20 w 134"/>
                  <a:gd name="T37" fmla="*/ 19 h 140"/>
                  <a:gd name="T38" fmla="*/ 15 w 134"/>
                  <a:gd name="T39" fmla="*/ 24 h 140"/>
                  <a:gd name="T40" fmla="*/ 10 w 134"/>
                  <a:gd name="T41" fmla="*/ 32 h 140"/>
                  <a:gd name="T42" fmla="*/ 8 w 134"/>
                  <a:gd name="T43" fmla="*/ 37 h 140"/>
                  <a:gd name="T44" fmla="*/ 3 w 134"/>
                  <a:gd name="T45" fmla="*/ 44 h 140"/>
                  <a:gd name="T46" fmla="*/ 3 w 134"/>
                  <a:gd name="T47" fmla="*/ 51 h 140"/>
                  <a:gd name="T48" fmla="*/ 0 w 134"/>
                  <a:gd name="T49" fmla="*/ 59 h 140"/>
                  <a:gd name="T50" fmla="*/ 0 w 134"/>
                  <a:gd name="T51" fmla="*/ 66 h 140"/>
                  <a:gd name="T52" fmla="*/ 0 w 134"/>
                  <a:gd name="T53" fmla="*/ 74 h 140"/>
                  <a:gd name="T54" fmla="*/ 0 w 134"/>
                  <a:gd name="T55" fmla="*/ 81 h 140"/>
                  <a:gd name="T56" fmla="*/ 0 w 134"/>
                  <a:gd name="T57" fmla="*/ 86 h 140"/>
                  <a:gd name="T58" fmla="*/ 3 w 134"/>
                  <a:gd name="T59" fmla="*/ 93 h 140"/>
                  <a:gd name="T60" fmla="*/ 5 w 134"/>
                  <a:gd name="T61" fmla="*/ 101 h 140"/>
                  <a:gd name="T62" fmla="*/ 10 w 134"/>
                  <a:gd name="T63" fmla="*/ 108 h 140"/>
                  <a:gd name="T64" fmla="*/ 15 w 134"/>
                  <a:gd name="T65" fmla="*/ 113 h 140"/>
                  <a:gd name="T66" fmla="*/ 20 w 134"/>
                  <a:gd name="T67" fmla="*/ 121 h 140"/>
                  <a:gd name="T68" fmla="*/ 25 w 134"/>
                  <a:gd name="T69" fmla="*/ 126 h 140"/>
                  <a:gd name="T70" fmla="*/ 30 w 134"/>
                  <a:gd name="T71" fmla="*/ 128 h 140"/>
                  <a:gd name="T72" fmla="*/ 37 w 134"/>
                  <a:gd name="T73" fmla="*/ 133 h 140"/>
                  <a:gd name="T74" fmla="*/ 45 w 134"/>
                  <a:gd name="T75" fmla="*/ 135 h 140"/>
                  <a:gd name="T76" fmla="*/ 50 w 134"/>
                  <a:gd name="T77" fmla="*/ 138 h 140"/>
                  <a:gd name="T78" fmla="*/ 57 w 134"/>
                  <a:gd name="T79" fmla="*/ 140 h 140"/>
                  <a:gd name="T80" fmla="*/ 65 w 134"/>
                  <a:gd name="T81" fmla="*/ 140 h 140"/>
                  <a:gd name="T82" fmla="*/ 72 w 134"/>
                  <a:gd name="T83" fmla="*/ 140 h 140"/>
                  <a:gd name="T84" fmla="*/ 79 w 134"/>
                  <a:gd name="T85" fmla="*/ 140 h 140"/>
                  <a:gd name="T86" fmla="*/ 87 w 134"/>
                  <a:gd name="T87" fmla="*/ 140 h 140"/>
                  <a:gd name="T88" fmla="*/ 94 w 134"/>
                  <a:gd name="T89" fmla="*/ 138 h 140"/>
                  <a:gd name="T90" fmla="*/ 102 w 134"/>
                  <a:gd name="T91" fmla="*/ 135 h 140"/>
                  <a:gd name="T92" fmla="*/ 109 w 134"/>
                  <a:gd name="T93" fmla="*/ 130 h 140"/>
                  <a:gd name="T94" fmla="*/ 114 w 134"/>
                  <a:gd name="T95" fmla="*/ 128 h 140"/>
                  <a:gd name="T96" fmla="*/ 119 w 134"/>
                  <a:gd name="T97" fmla="*/ 123 h 140"/>
                  <a:gd name="T98" fmla="*/ 121 w 134"/>
                  <a:gd name="T99" fmla="*/ 121 h 1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4"/>
                  <a:gd name="T151" fmla="*/ 0 h 140"/>
                  <a:gd name="T152" fmla="*/ 134 w 134"/>
                  <a:gd name="T153" fmla="*/ 140 h 14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4" h="140">
                    <a:moveTo>
                      <a:pt x="134" y="37"/>
                    </a:moveTo>
                    <a:lnTo>
                      <a:pt x="131" y="32"/>
                    </a:lnTo>
                    <a:lnTo>
                      <a:pt x="126" y="24"/>
                    </a:lnTo>
                    <a:lnTo>
                      <a:pt x="121" y="19"/>
                    </a:lnTo>
                    <a:lnTo>
                      <a:pt x="116" y="14"/>
                    </a:lnTo>
                    <a:lnTo>
                      <a:pt x="109" y="9"/>
                    </a:lnTo>
                    <a:lnTo>
                      <a:pt x="104" y="7"/>
                    </a:lnTo>
                    <a:lnTo>
                      <a:pt x="97" y="5"/>
                    </a:lnTo>
                    <a:lnTo>
                      <a:pt x="89" y="2"/>
                    </a:lnTo>
                    <a:lnTo>
                      <a:pt x="82" y="0"/>
                    </a:lnTo>
                    <a:lnTo>
                      <a:pt x="74" y="0"/>
                    </a:lnTo>
                    <a:lnTo>
                      <a:pt x="67" y="0"/>
                    </a:lnTo>
                    <a:lnTo>
                      <a:pt x="60" y="0"/>
                    </a:lnTo>
                    <a:lnTo>
                      <a:pt x="52" y="2"/>
                    </a:lnTo>
                    <a:lnTo>
                      <a:pt x="45" y="5"/>
                    </a:lnTo>
                    <a:lnTo>
                      <a:pt x="37" y="7"/>
                    </a:lnTo>
                    <a:lnTo>
                      <a:pt x="33" y="9"/>
                    </a:lnTo>
                    <a:lnTo>
                      <a:pt x="25" y="14"/>
                    </a:lnTo>
                    <a:lnTo>
                      <a:pt x="20" y="19"/>
                    </a:lnTo>
                    <a:lnTo>
                      <a:pt x="15" y="24"/>
                    </a:lnTo>
                    <a:lnTo>
                      <a:pt x="10" y="32"/>
                    </a:lnTo>
                    <a:lnTo>
                      <a:pt x="8" y="37"/>
                    </a:lnTo>
                    <a:lnTo>
                      <a:pt x="3" y="44"/>
                    </a:lnTo>
                    <a:lnTo>
                      <a:pt x="3" y="51"/>
                    </a:lnTo>
                    <a:lnTo>
                      <a:pt x="0" y="59"/>
                    </a:lnTo>
                    <a:lnTo>
                      <a:pt x="0" y="66"/>
                    </a:lnTo>
                    <a:lnTo>
                      <a:pt x="0" y="74"/>
                    </a:lnTo>
                    <a:lnTo>
                      <a:pt x="0" y="81"/>
                    </a:lnTo>
                    <a:lnTo>
                      <a:pt x="0" y="86"/>
                    </a:lnTo>
                    <a:lnTo>
                      <a:pt x="3" y="93"/>
                    </a:lnTo>
                    <a:lnTo>
                      <a:pt x="5" y="101"/>
                    </a:lnTo>
                    <a:lnTo>
                      <a:pt x="10" y="108"/>
                    </a:lnTo>
                    <a:lnTo>
                      <a:pt x="15" y="113"/>
                    </a:lnTo>
                    <a:lnTo>
                      <a:pt x="20" y="121"/>
                    </a:lnTo>
                    <a:lnTo>
                      <a:pt x="25" y="126"/>
                    </a:lnTo>
                    <a:lnTo>
                      <a:pt x="30" y="128"/>
                    </a:lnTo>
                    <a:lnTo>
                      <a:pt x="37" y="133"/>
                    </a:lnTo>
                    <a:lnTo>
                      <a:pt x="45" y="135"/>
                    </a:lnTo>
                    <a:lnTo>
                      <a:pt x="50" y="138"/>
                    </a:lnTo>
                    <a:lnTo>
                      <a:pt x="57" y="140"/>
                    </a:lnTo>
                    <a:lnTo>
                      <a:pt x="65" y="140"/>
                    </a:lnTo>
                    <a:lnTo>
                      <a:pt x="72" y="140"/>
                    </a:lnTo>
                    <a:lnTo>
                      <a:pt x="79" y="140"/>
                    </a:lnTo>
                    <a:lnTo>
                      <a:pt x="87" y="140"/>
                    </a:lnTo>
                    <a:lnTo>
                      <a:pt x="94" y="138"/>
                    </a:lnTo>
                    <a:lnTo>
                      <a:pt x="102" y="135"/>
                    </a:lnTo>
                    <a:lnTo>
                      <a:pt x="109" y="130"/>
                    </a:lnTo>
                    <a:lnTo>
                      <a:pt x="114" y="128"/>
                    </a:lnTo>
                    <a:lnTo>
                      <a:pt x="119" y="123"/>
                    </a:lnTo>
                    <a:lnTo>
                      <a:pt x="121" y="121"/>
                    </a:lnTo>
                  </a:path>
                </a:pathLst>
              </a:custGeom>
              <a:noFill/>
              <a:ln w="0">
                <a:solidFill>
                  <a:srgbClr val="000000"/>
                </a:solidFill>
                <a:prstDash val="solid"/>
                <a:round/>
                <a:headEnd/>
                <a:tailEnd/>
              </a:ln>
            </p:spPr>
            <p:txBody>
              <a:bodyPr/>
              <a:lstStyle/>
              <a:p>
                <a:endParaRPr lang="es-AR"/>
              </a:p>
            </p:txBody>
          </p:sp>
          <p:sp>
            <p:nvSpPr>
              <p:cNvPr id="3196" name="Freeform 115"/>
              <p:cNvSpPr>
                <a:spLocks/>
              </p:cNvSpPr>
              <p:nvPr/>
            </p:nvSpPr>
            <p:spPr bwMode="auto">
              <a:xfrm>
                <a:off x="1986" y="3056"/>
                <a:ext cx="133" cy="114"/>
              </a:xfrm>
              <a:custGeom>
                <a:avLst/>
                <a:gdLst>
                  <a:gd name="T0" fmla="*/ 12 w 133"/>
                  <a:gd name="T1" fmla="*/ 40 h 114"/>
                  <a:gd name="T2" fmla="*/ 27 w 133"/>
                  <a:gd name="T3" fmla="*/ 47 h 114"/>
                  <a:gd name="T4" fmla="*/ 29 w 133"/>
                  <a:gd name="T5" fmla="*/ 52 h 114"/>
                  <a:gd name="T6" fmla="*/ 27 w 133"/>
                  <a:gd name="T7" fmla="*/ 55 h 114"/>
                  <a:gd name="T8" fmla="*/ 0 w 133"/>
                  <a:gd name="T9" fmla="*/ 89 h 114"/>
                  <a:gd name="T10" fmla="*/ 0 w 133"/>
                  <a:gd name="T11" fmla="*/ 94 h 114"/>
                  <a:gd name="T12" fmla="*/ 0 w 133"/>
                  <a:gd name="T13" fmla="*/ 99 h 114"/>
                  <a:gd name="T14" fmla="*/ 0 w 133"/>
                  <a:gd name="T15" fmla="*/ 102 h 114"/>
                  <a:gd name="T16" fmla="*/ 5 w 133"/>
                  <a:gd name="T17" fmla="*/ 99 h 114"/>
                  <a:gd name="T18" fmla="*/ 17 w 133"/>
                  <a:gd name="T19" fmla="*/ 97 h 114"/>
                  <a:gd name="T20" fmla="*/ 24 w 133"/>
                  <a:gd name="T21" fmla="*/ 102 h 114"/>
                  <a:gd name="T22" fmla="*/ 32 w 133"/>
                  <a:gd name="T23" fmla="*/ 107 h 114"/>
                  <a:gd name="T24" fmla="*/ 34 w 133"/>
                  <a:gd name="T25" fmla="*/ 114 h 114"/>
                  <a:gd name="T26" fmla="*/ 37 w 133"/>
                  <a:gd name="T27" fmla="*/ 114 h 114"/>
                  <a:gd name="T28" fmla="*/ 61 w 133"/>
                  <a:gd name="T29" fmla="*/ 77 h 114"/>
                  <a:gd name="T30" fmla="*/ 66 w 133"/>
                  <a:gd name="T31" fmla="*/ 74 h 114"/>
                  <a:gd name="T32" fmla="*/ 74 w 133"/>
                  <a:gd name="T33" fmla="*/ 74 h 114"/>
                  <a:gd name="T34" fmla="*/ 106 w 133"/>
                  <a:gd name="T35" fmla="*/ 82 h 114"/>
                  <a:gd name="T36" fmla="*/ 113 w 133"/>
                  <a:gd name="T37" fmla="*/ 84 h 114"/>
                  <a:gd name="T38" fmla="*/ 118 w 133"/>
                  <a:gd name="T39" fmla="*/ 82 h 114"/>
                  <a:gd name="T40" fmla="*/ 123 w 133"/>
                  <a:gd name="T41" fmla="*/ 77 h 114"/>
                  <a:gd name="T42" fmla="*/ 123 w 133"/>
                  <a:gd name="T43" fmla="*/ 77 h 114"/>
                  <a:gd name="T44" fmla="*/ 118 w 133"/>
                  <a:gd name="T45" fmla="*/ 69 h 114"/>
                  <a:gd name="T46" fmla="*/ 118 w 133"/>
                  <a:gd name="T47" fmla="*/ 65 h 114"/>
                  <a:gd name="T48" fmla="*/ 123 w 133"/>
                  <a:gd name="T49" fmla="*/ 60 h 114"/>
                  <a:gd name="T50" fmla="*/ 128 w 133"/>
                  <a:gd name="T51" fmla="*/ 55 h 114"/>
                  <a:gd name="T52" fmla="*/ 133 w 133"/>
                  <a:gd name="T53" fmla="*/ 55 h 114"/>
                  <a:gd name="T54" fmla="*/ 133 w 133"/>
                  <a:gd name="T55" fmla="*/ 55 h 114"/>
                  <a:gd name="T56" fmla="*/ 128 w 133"/>
                  <a:gd name="T57" fmla="*/ 45 h 114"/>
                  <a:gd name="T58" fmla="*/ 128 w 133"/>
                  <a:gd name="T59" fmla="*/ 45 h 114"/>
                  <a:gd name="T60" fmla="*/ 106 w 133"/>
                  <a:gd name="T61" fmla="*/ 42 h 114"/>
                  <a:gd name="T62" fmla="*/ 84 w 133"/>
                  <a:gd name="T63" fmla="*/ 37 h 114"/>
                  <a:gd name="T64" fmla="*/ 64 w 133"/>
                  <a:gd name="T65" fmla="*/ 28 h 114"/>
                  <a:gd name="T66" fmla="*/ 47 w 133"/>
                  <a:gd name="T67" fmla="*/ 18 h 114"/>
                  <a:gd name="T68" fmla="*/ 29 w 133"/>
                  <a:gd name="T69" fmla="*/ 3 h 114"/>
                  <a:gd name="T70" fmla="*/ 24 w 133"/>
                  <a:gd name="T71" fmla="*/ 3 h 114"/>
                  <a:gd name="T72" fmla="*/ 17 w 133"/>
                  <a:gd name="T73" fmla="*/ 0 h 114"/>
                  <a:gd name="T74" fmla="*/ 10 w 133"/>
                  <a:gd name="T75" fmla="*/ 0 h 114"/>
                  <a:gd name="T76" fmla="*/ 5 w 133"/>
                  <a:gd name="T77" fmla="*/ 5 h 114"/>
                  <a:gd name="T78" fmla="*/ 0 w 133"/>
                  <a:gd name="T79" fmla="*/ 13 h 114"/>
                  <a:gd name="T80" fmla="*/ 0 w 133"/>
                  <a:gd name="T81" fmla="*/ 20 h 114"/>
                  <a:gd name="T82" fmla="*/ 0 w 133"/>
                  <a:gd name="T83" fmla="*/ 23 h 114"/>
                  <a:gd name="T84" fmla="*/ 0 w 133"/>
                  <a:gd name="T85" fmla="*/ 28 h 114"/>
                  <a:gd name="T86" fmla="*/ 2 w 133"/>
                  <a:gd name="T87" fmla="*/ 30 h 114"/>
                  <a:gd name="T88" fmla="*/ 2 w 133"/>
                  <a:gd name="T89" fmla="*/ 30 h 114"/>
                  <a:gd name="T90" fmla="*/ 12 w 133"/>
                  <a:gd name="T91" fmla="*/ 40 h 11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3"/>
                  <a:gd name="T139" fmla="*/ 0 h 114"/>
                  <a:gd name="T140" fmla="*/ 133 w 133"/>
                  <a:gd name="T141" fmla="*/ 114 h 11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3" h="114">
                    <a:moveTo>
                      <a:pt x="12" y="40"/>
                    </a:moveTo>
                    <a:lnTo>
                      <a:pt x="27" y="47"/>
                    </a:lnTo>
                    <a:lnTo>
                      <a:pt x="29" y="52"/>
                    </a:lnTo>
                    <a:lnTo>
                      <a:pt x="27" y="55"/>
                    </a:lnTo>
                    <a:lnTo>
                      <a:pt x="0" y="89"/>
                    </a:lnTo>
                    <a:lnTo>
                      <a:pt x="0" y="94"/>
                    </a:lnTo>
                    <a:lnTo>
                      <a:pt x="0" y="99"/>
                    </a:lnTo>
                    <a:lnTo>
                      <a:pt x="0" y="102"/>
                    </a:lnTo>
                    <a:lnTo>
                      <a:pt x="5" y="99"/>
                    </a:lnTo>
                    <a:lnTo>
                      <a:pt x="17" y="97"/>
                    </a:lnTo>
                    <a:lnTo>
                      <a:pt x="24" y="102"/>
                    </a:lnTo>
                    <a:lnTo>
                      <a:pt x="32" y="107"/>
                    </a:lnTo>
                    <a:lnTo>
                      <a:pt x="34" y="114"/>
                    </a:lnTo>
                    <a:lnTo>
                      <a:pt x="37" y="114"/>
                    </a:lnTo>
                    <a:lnTo>
                      <a:pt x="61" y="77"/>
                    </a:lnTo>
                    <a:lnTo>
                      <a:pt x="66" y="74"/>
                    </a:lnTo>
                    <a:lnTo>
                      <a:pt x="74" y="74"/>
                    </a:lnTo>
                    <a:lnTo>
                      <a:pt x="106" y="82"/>
                    </a:lnTo>
                    <a:lnTo>
                      <a:pt x="113" y="84"/>
                    </a:lnTo>
                    <a:lnTo>
                      <a:pt x="118" y="82"/>
                    </a:lnTo>
                    <a:lnTo>
                      <a:pt x="123" y="77"/>
                    </a:lnTo>
                    <a:lnTo>
                      <a:pt x="118" y="69"/>
                    </a:lnTo>
                    <a:lnTo>
                      <a:pt x="118" y="65"/>
                    </a:lnTo>
                    <a:lnTo>
                      <a:pt x="123" y="60"/>
                    </a:lnTo>
                    <a:lnTo>
                      <a:pt x="128" y="55"/>
                    </a:lnTo>
                    <a:lnTo>
                      <a:pt x="133" y="55"/>
                    </a:lnTo>
                    <a:lnTo>
                      <a:pt x="128" y="45"/>
                    </a:lnTo>
                    <a:lnTo>
                      <a:pt x="106" y="42"/>
                    </a:lnTo>
                    <a:lnTo>
                      <a:pt x="84" y="37"/>
                    </a:lnTo>
                    <a:lnTo>
                      <a:pt x="64" y="28"/>
                    </a:lnTo>
                    <a:lnTo>
                      <a:pt x="47" y="18"/>
                    </a:lnTo>
                    <a:lnTo>
                      <a:pt x="29" y="3"/>
                    </a:lnTo>
                    <a:lnTo>
                      <a:pt x="24" y="3"/>
                    </a:lnTo>
                    <a:lnTo>
                      <a:pt x="17" y="0"/>
                    </a:lnTo>
                    <a:lnTo>
                      <a:pt x="10" y="0"/>
                    </a:lnTo>
                    <a:lnTo>
                      <a:pt x="5" y="5"/>
                    </a:lnTo>
                    <a:lnTo>
                      <a:pt x="0" y="13"/>
                    </a:lnTo>
                    <a:lnTo>
                      <a:pt x="0" y="20"/>
                    </a:lnTo>
                    <a:lnTo>
                      <a:pt x="0" y="23"/>
                    </a:lnTo>
                    <a:lnTo>
                      <a:pt x="0" y="28"/>
                    </a:lnTo>
                    <a:lnTo>
                      <a:pt x="2" y="30"/>
                    </a:lnTo>
                    <a:lnTo>
                      <a:pt x="12" y="40"/>
                    </a:lnTo>
                    <a:close/>
                  </a:path>
                </a:pathLst>
              </a:custGeom>
              <a:solidFill>
                <a:srgbClr val="FF993D"/>
              </a:solidFill>
              <a:ln w="9525">
                <a:noFill/>
                <a:round/>
                <a:headEnd/>
                <a:tailEnd/>
              </a:ln>
            </p:spPr>
            <p:txBody>
              <a:bodyPr/>
              <a:lstStyle/>
              <a:p>
                <a:endParaRPr lang="es-AR"/>
              </a:p>
            </p:txBody>
          </p:sp>
          <p:sp>
            <p:nvSpPr>
              <p:cNvPr id="3197" name="Freeform 116"/>
              <p:cNvSpPr>
                <a:spLocks/>
              </p:cNvSpPr>
              <p:nvPr/>
            </p:nvSpPr>
            <p:spPr bwMode="auto">
              <a:xfrm>
                <a:off x="1986" y="3056"/>
                <a:ext cx="133" cy="114"/>
              </a:xfrm>
              <a:custGeom>
                <a:avLst/>
                <a:gdLst>
                  <a:gd name="T0" fmla="*/ 12 w 133"/>
                  <a:gd name="T1" fmla="*/ 40 h 114"/>
                  <a:gd name="T2" fmla="*/ 27 w 133"/>
                  <a:gd name="T3" fmla="*/ 47 h 114"/>
                  <a:gd name="T4" fmla="*/ 29 w 133"/>
                  <a:gd name="T5" fmla="*/ 52 h 114"/>
                  <a:gd name="T6" fmla="*/ 27 w 133"/>
                  <a:gd name="T7" fmla="*/ 55 h 114"/>
                  <a:gd name="T8" fmla="*/ 0 w 133"/>
                  <a:gd name="T9" fmla="*/ 89 h 114"/>
                  <a:gd name="T10" fmla="*/ 0 w 133"/>
                  <a:gd name="T11" fmla="*/ 94 h 114"/>
                  <a:gd name="T12" fmla="*/ 0 w 133"/>
                  <a:gd name="T13" fmla="*/ 99 h 114"/>
                  <a:gd name="T14" fmla="*/ 0 w 133"/>
                  <a:gd name="T15" fmla="*/ 102 h 114"/>
                  <a:gd name="T16" fmla="*/ 5 w 133"/>
                  <a:gd name="T17" fmla="*/ 99 h 114"/>
                  <a:gd name="T18" fmla="*/ 17 w 133"/>
                  <a:gd name="T19" fmla="*/ 97 h 114"/>
                  <a:gd name="T20" fmla="*/ 24 w 133"/>
                  <a:gd name="T21" fmla="*/ 102 h 114"/>
                  <a:gd name="T22" fmla="*/ 32 w 133"/>
                  <a:gd name="T23" fmla="*/ 107 h 114"/>
                  <a:gd name="T24" fmla="*/ 34 w 133"/>
                  <a:gd name="T25" fmla="*/ 114 h 114"/>
                  <a:gd name="T26" fmla="*/ 37 w 133"/>
                  <a:gd name="T27" fmla="*/ 114 h 114"/>
                  <a:gd name="T28" fmla="*/ 61 w 133"/>
                  <a:gd name="T29" fmla="*/ 77 h 114"/>
                  <a:gd name="T30" fmla="*/ 66 w 133"/>
                  <a:gd name="T31" fmla="*/ 74 h 114"/>
                  <a:gd name="T32" fmla="*/ 74 w 133"/>
                  <a:gd name="T33" fmla="*/ 74 h 114"/>
                  <a:gd name="T34" fmla="*/ 106 w 133"/>
                  <a:gd name="T35" fmla="*/ 82 h 114"/>
                  <a:gd name="T36" fmla="*/ 113 w 133"/>
                  <a:gd name="T37" fmla="*/ 84 h 114"/>
                  <a:gd name="T38" fmla="*/ 118 w 133"/>
                  <a:gd name="T39" fmla="*/ 82 h 114"/>
                  <a:gd name="T40" fmla="*/ 123 w 133"/>
                  <a:gd name="T41" fmla="*/ 77 h 114"/>
                  <a:gd name="T42" fmla="*/ 123 w 133"/>
                  <a:gd name="T43" fmla="*/ 77 h 114"/>
                  <a:gd name="T44" fmla="*/ 118 w 133"/>
                  <a:gd name="T45" fmla="*/ 69 h 114"/>
                  <a:gd name="T46" fmla="*/ 118 w 133"/>
                  <a:gd name="T47" fmla="*/ 65 h 114"/>
                  <a:gd name="T48" fmla="*/ 123 w 133"/>
                  <a:gd name="T49" fmla="*/ 60 h 114"/>
                  <a:gd name="T50" fmla="*/ 128 w 133"/>
                  <a:gd name="T51" fmla="*/ 55 h 114"/>
                  <a:gd name="T52" fmla="*/ 133 w 133"/>
                  <a:gd name="T53" fmla="*/ 55 h 114"/>
                  <a:gd name="T54" fmla="*/ 133 w 133"/>
                  <a:gd name="T55" fmla="*/ 55 h 114"/>
                  <a:gd name="T56" fmla="*/ 128 w 133"/>
                  <a:gd name="T57" fmla="*/ 45 h 114"/>
                  <a:gd name="T58" fmla="*/ 128 w 133"/>
                  <a:gd name="T59" fmla="*/ 45 h 114"/>
                  <a:gd name="T60" fmla="*/ 106 w 133"/>
                  <a:gd name="T61" fmla="*/ 42 h 114"/>
                  <a:gd name="T62" fmla="*/ 84 w 133"/>
                  <a:gd name="T63" fmla="*/ 37 h 114"/>
                  <a:gd name="T64" fmla="*/ 64 w 133"/>
                  <a:gd name="T65" fmla="*/ 28 h 114"/>
                  <a:gd name="T66" fmla="*/ 47 w 133"/>
                  <a:gd name="T67" fmla="*/ 18 h 114"/>
                  <a:gd name="T68" fmla="*/ 29 w 133"/>
                  <a:gd name="T69" fmla="*/ 3 h 114"/>
                  <a:gd name="T70" fmla="*/ 24 w 133"/>
                  <a:gd name="T71" fmla="*/ 3 h 114"/>
                  <a:gd name="T72" fmla="*/ 17 w 133"/>
                  <a:gd name="T73" fmla="*/ 0 h 114"/>
                  <a:gd name="T74" fmla="*/ 10 w 133"/>
                  <a:gd name="T75" fmla="*/ 0 h 114"/>
                  <a:gd name="T76" fmla="*/ 5 w 133"/>
                  <a:gd name="T77" fmla="*/ 5 h 114"/>
                  <a:gd name="T78" fmla="*/ 0 w 133"/>
                  <a:gd name="T79" fmla="*/ 13 h 114"/>
                  <a:gd name="T80" fmla="*/ 0 w 133"/>
                  <a:gd name="T81" fmla="*/ 20 h 114"/>
                  <a:gd name="T82" fmla="*/ 0 w 133"/>
                  <a:gd name="T83" fmla="*/ 23 h 114"/>
                  <a:gd name="T84" fmla="*/ 0 w 133"/>
                  <a:gd name="T85" fmla="*/ 28 h 114"/>
                  <a:gd name="T86" fmla="*/ 2 w 133"/>
                  <a:gd name="T87" fmla="*/ 30 h 114"/>
                  <a:gd name="T88" fmla="*/ 2 w 133"/>
                  <a:gd name="T89" fmla="*/ 30 h 114"/>
                  <a:gd name="T90" fmla="*/ 12 w 133"/>
                  <a:gd name="T91" fmla="*/ 40 h 11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3"/>
                  <a:gd name="T139" fmla="*/ 0 h 114"/>
                  <a:gd name="T140" fmla="*/ 133 w 133"/>
                  <a:gd name="T141" fmla="*/ 114 h 11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3" h="114">
                    <a:moveTo>
                      <a:pt x="12" y="40"/>
                    </a:moveTo>
                    <a:lnTo>
                      <a:pt x="27" y="47"/>
                    </a:lnTo>
                    <a:lnTo>
                      <a:pt x="29" y="52"/>
                    </a:lnTo>
                    <a:lnTo>
                      <a:pt x="27" y="55"/>
                    </a:lnTo>
                    <a:lnTo>
                      <a:pt x="0" y="89"/>
                    </a:lnTo>
                    <a:lnTo>
                      <a:pt x="0" y="94"/>
                    </a:lnTo>
                    <a:lnTo>
                      <a:pt x="0" y="99"/>
                    </a:lnTo>
                    <a:lnTo>
                      <a:pt x="0" y="102"/>
                    </a:lnTo>
                    <a:lnTo>
                      <a:pt x="5" y="99"/>
                    </a:lnTo>
                    <a:lnTo>
                      <a:pt x="17" y="97"/>
                    </a:lnTo>
                    <a:lnTo>
                      <a:pt x="24" y="102"/>
                    </a:lnTo>
                    <a:lnTo>
                      <a:pt x="32" y="107"/>
                    </a:lnTo>
                    <a:lnTo>
                      <a:pt x="34" y="114"/>
                    </a:lnTo>
                    <a:lnTo>
                      <a:pt x="37" y="114"/>
                    </a:lnTo>
                    <a:lnTo>
                      <a:pt x="61" y="77"/>
                    </a:lnTo>
                    <a:lnTo>
                      <a:pt x="66" y="74"/>
                    </a:lnTo>
                    <a:lnTo>
                      <a:pt x="74" y="74"/>
                    </a:lnTo>
                    <a:lnTo>
                      <a:pt x="106" y="82"/>
                    </a:lnTo>
                    <a:lnTo>
                      <a:pt x="113" y="84"/>
                    </a:lnTo>
                    <a:lnTo>
                      <a:pt x="118" y="82"/>
                    </a:lnTo>
                    <a:lnTo>
                      <a:pt x="123" y="77"/>
                    </a:lnTo>
                    <a:lnTo>
                      <a:pt x="118" y="69"/>
                    </a:lnTo>
                    <a:lnTo>
                      <a:pt x="118" y="65"/>
                    </a:lnTo>
                    <a:lnTo>
                      <a:pt x="123" y="60"/>
                    </a:lnTo>
                    <a:lnTo>
                      <a:pt x="128" y="55"/>
                    </a:lnTo>
                    <a:lnTo>
                      <a:pt x="133" y="55"/>
                    </a:lnTo>
                    <a:lnTo>
                      <a:pt x="128" y="45"/>
                    </a:lnTo>
                    <a:lnTo>
                      <a:pt x="106" y="42"/>
                    </a:lnTo>
                    <a:lnTo>
                      <a:pt x="84" y="37"/>
                    </a:lnTo>
                    <a:lnTo>
                      <a:pt x="64" y="28"/>
                    </a:lnTo>
                    <a:lnTo>
                      <a:pt x="47" y="18"/>
                    </a:lnTo>
                    <a:lnTo>
                      <a:pt x="29" y="3"/>
                    </a:lnTo>
                    <a:lnTo>
                      <a:pt x="24" y="3"/>
                    </a:lnTo>
                    <a:lnTo>
                      <a:pt x="17" y="0"/>
                    </a:lnTo>
                    <a:lnTo>
                      <a:pt x="10" y="0"/>
                    </a:lnTo>
                    <a:lnTo>
                      <a:pt x="5" y="5"/>
                    </a:lnTo>
                    <a:lnTo>
                      <a:pt x="0" y="13"/>
                    </a:lnTo>
                    <a:lnTo>
                      <a:pt x="0" y="20"/>
                    </a:lnTo>
                    <a:lnTo>
                      <a:pt x="0" y="23"/>
                    </a:lnTo>
                    <a:lnTo>
                      <a:pt x="0" y="28"/>
                    </a:lnTo>
                    <a:lnTo>
                      <a:pt x="2" y="30"/>
                    </a:lnTo>
                    <a:lnTo>
                      <a:pt x="12" y="40"/>
                    </a:lnTo>
                  </a:path>
                </a:pathLst>
              </a:custGeom>
              <a:noFill/>
              <a:ln w="0">
                <a:solidFill>
                  <a:srgbClr val="000000"/>
                </a:solidFill>
                <a:prstDash val="solid"/>
                <a:round/>
                <a:headEnd/>
                <a:tailEnd/>
              </a:ln>
            </p:spPr>
            <p:txBody>
              <a:bodyPr/>
              <a:lstStyle/>
              <a:p>
                <a:endParaRPr lang="es-AR"/>
              </a:p>
            </p:txBody>
          </p:sp>
          <p:sp>
            <p:nvSpPr>
              <p:cNvPr id="3198" name="Freeform 117"/>
              <p:cNvSpPr>
                <a:spLocks/>
              </p:cNvSpPr>
              <p:nvPr/>
            </p:nvSpPr>
            <p:spPr bwMode="auto">
              <a:xfrm>
                <a:off x="1983" y="3056"/>
                <a:ext cx="136" cy="84"/>
              </a:xfrm>
              <a:custGeom>
                <a:avLst/>
                <a:gdLst>
                  <a:gd name="T0" fmla="*/ 64 w 136"/>
                  <a:gd name="T1" fmla="*/ 77 h 84"/>
                  <a:gd name="T2" fmla="*/ 69 w 136"/>
                  <a:gd name="T3" fmla="*/ 74 h 84"/>
                  <a:gd name="T4" fmla="*/ 74 w 136"/>
                  <a:gd name="T5" fmla="*/ 74 h 84"/>
                  <a:gd name="T6" fmla="*/ 109 w 136"/>
                  <a:gd name="T7" fmla="*/ 82 h 84"/>
                  <a:gd name="T8" fmla="*/ 116 w 136"/>
                  <a:gd name="T9" fmla="*/ 84 h 84"/>
                  <a:gd name="T10" fmla="*/ 121 w 136"/>
                  <a:gd name="T11" fmla="*/ 82 h 84"/>
                  <a:gd name="T12" fmla="*/ 126 w 136"/>
                  <a:gd name="T13" fmla="*/ 77 h 84"/>
                  <a:gd name="T14" fmla="*/ 124 w 136"/>
                  <a:gd name="T15" fmla="*/ 77 h 84"/>
                  <a:gd name="T16" fmla="*/ 121 w 136"/>
                  <a:gd name="T17" fmla="*/ 69 h 84"/>
                  <a:gd name="T18" fmla="*/ 121 w 136"/>
                  <a:gd name="T19" fmla="*/ 65 h 84"/>
                  <a:gd name="T20" fmla="*/ 126 w 136"/>
                  <a:gd name="T21" fmla="*/ 60 h 84"/>
                  <a:gd name="T22" fmla="*/ 131 w 136"/>
                  <a:gd name="T23" fmla="*/ 55 h 84"/>
                  <a:gd name="T24" fmla="*/ 136 w 136"/>
                  <a:gd name="T25" fmla="*/ 55 h 84"/>
                  <a:gd name="T26" fmla="*/ 136 w 136"/>
                  <a:gd name="T27" fmla="*/ 55 h 84"/>
                  <a:gd name="T28" fmla="*/ 131 w 136"/>
                  <a:gd name="T29" fmla="*/ 45 h 84"/>
                  <a:gd name="T30" fmla="*/ 131 w 136"/>
                  <a:gd name="T31" fmla="*/ 45 h 84"/>
                  <a:gd name="T32" fmla="*/ 109 w 136"/>
                  <a:gd name="T33" fmla="*/ 42 h 84"/>
                  <a:gd name="T34" fmla="*/ 87 w 136"/>
                  <a:gd name="T35" fmla="*/ 37 h 84"/>
                  <a:gd name="T36" fmla="*/ 67 w 136"/>
                  <a:gd name="T37" fmla="*/ 28 h 84"/>
                  <a:gd name="T38" fmla="*/ 50 w 136"/>
                  <a:gd name="T39" fmla="*/ 18 h 84"/>
                  <a:gd name="T40" fmla="*/ 32 w 136"/>
                  <a:gd name="T41" fmla="*/ 3 h 84"/>
                  <a:gd name="T42" fmla="*/ 27 w 136"/>
                  <a:gd name="T43" fmla="*/ 0 h 84"/>
                  <a:gd name="T44" fmla="*/ 20 w 136"/>
                  <a:gd name="T45" fmla="*/ 0 h 84"/>
                  <a:gd name="T46" fmla="*/ 13 w 136"/>
                  <a:gd name="T47" fmla="*/ 0 h 84"/>
                  <a:gd name="T48" fmla="*/ 8 w 136"/>
                  <a:gd name="T49" fmla="*/ 5 h 84"/>
                  <a:gd name="T50" fmla="*/ 3 w 136"/>
                  <a:gd name="T51" fmla="*/ 13 h 84"/>
                  <a:gd name="T52" fmla="*/ 0 w 136"/>
                  <a:gd name="T53" fmla="*/ 20 h 84"/>
                  <a:gd name="T54" fmla="*/ 3 w 136"/>
                  <a:gd name="T55" fmla="*/ 23 h 84"/>
                  <a:gd name="T56" fmla="*/ 3 w 136"/>
                  <a:gd name="T57" fmla="*/ 25 h 84"/>
                  <a:gd name="T58" fmla="*/ 5 w 136"/>
                  <a:gd name="T59" fmla="*/ 30 h 84"/>
                  <a:gd name="T60" fmla="*/ 5 w 136"/>
                  <a:gd name="T61" fmla="*/ 30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6"/>
                  <a:gd name="T94" fmla="*/ 0 h 84"/>
                  <a:gd name="T95" fmla="*/ 136 w 136"/>
                  <a:gd name="T96" fmla="*/ 84 h 8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6" h="84">
                    <a:moveTo>
                      <a:pt x="64" y="77"/>
                    </a:moveTo>
                    <a:lnTo>
                      <a:pt x="69" y="74"/>
                    </a:lnTo>
                    <a:lnTo>
                      <a:pt x="74" y="74"/>
                    </a:lnTo>
                    <a:lnTo>
                      <a:pt x="109" y="82"/>
                    </a:lnTo>
                    <a:lnTo>
                      <a:pt x="116" y="84"/>
                    </a:lnTo>
                    <a:lnTo>
                      <a:pt x="121" y="82"/>
                    </a:lnTo>
                    <a:lnTo>
                      <a:pt x="126" y="77"/>
                    </a:lnTo>
                    <a:lnTo>
                      <a:pt x="124" y="77"/>
                    </a:lnTo>
                    <a:lnTo>
                      <a:pt x="121" y="69"/>
                    </a:lnTo>
                    <a:lnTo>
                      <a:pt x="121" y="65"/>
                    </a:lnTo>
                    <a:lnTo>
                      <a:pt x="126" y="60"/>
                    </a:lnTo>
                    <a:lnTo>
                      <a:pt x="131" y="55"/>
                    </a:lnTo>
                    <a:lnTo>
                      <a:pt x="136" y="55"/>
                    </a:lnTo>
                    <a:lnTo>
                      <a:pt x="131" y="45"/>
                    </a:lnTo>
                    <a:lnTo>
                      <a:pt x="109" y="42"/>
                    </a:lnTo>
                    <a:lnTo>
                      <a:pt x="87" y="37"/>
                    </a:lnTo>
                    <a:lnTo>
                      <a:pt x="67" y="28"/>
                    </a:lnTo>
                    <a:lnTo>
                      <a:pt x="50" y="18"/>
                    </a:lnTo>
                    <a:lnTo>
                      <a:pt x="32" y="3"/>
                    </a:lnTo>
                    <a:lnTo>
                      <a:pt x="27" y="0"/>
                    </a:lnTo>
                    <a:lnTo>
                      <a:pt x="20" y="0"/>
                    </a:lnTo>
                    <a:lnTo>
                      <a:pt x="13" y="0"/>
                    </a:lnTo>
                    <a:lnTo>
                      <a:pt x="8" y="5"/>
                    </a:lnTo>
                    <a:lnTo>
                      <a:pt x="3" y="13"/>
                    </a:lnTo>
                    <a:lnTo>
                      <a:pt x="0" y="20"/>
                    </a:lnTo>
                    <a:lnTo>
                      <a:pt x="3" y="23"/>
                    </a:lnTo>
                    <a:lnTo>
                      <a:pt x="3" y="25"/>
                    </a:lnTo>
                    <a:lnTo>
                      <a:pt x="5" y="30"/>
                    </a:lnTo>
                  </a:path>
                </a:pathLst>
              </a:custGeom>
              <a:noFill/>
              <a:ln w="0">
                <a:solidFill>
                  <a:srgbClr val="000000"/>
                </a:solidFill>
                <a:prstDash val="solid"/>
                <a:round/>
                <a:headEnd/>
                <a:tailEnd/>
              </a:ln>
            </p:spPr>
            <p:txBody>
              <a:bodyPr/>
              <a:lstStyle/>
              <a:p>
                <a:endParaRPr lang="es-AR"/>
              </a:p>
            </p:txBody>
          </p:sp>
          <p:sp>
            <p:nvSpPr>
              <p:cNvPr id="3199" name="Freeform 118"/>
              <p:cNvSpPr>
                <a:spLocks/>
              </p:cNvSpPr>
              <p:nvPr/>
            </p:nvSpPr>
            <p:spPr bwMode="auto">
              <a:xfrm>
                <a:off x="1986" y="3096"/>
                <a:ext cx="34" cy="74"/>
              </a:xfrm>
              <a:custGeom>
                <a:avLst/>
                <a:gdLst>
                  <a:gd name="T0" fmla="*/ 12 w 34"/>
                  <a:gd name="T1" fmla="*/ 0 h 74"/>
                  <a:gd name="T2" fmla="*/ 27 w 34"/>
                  <a:gd name="T3" fmla="*/ 7 h 74"/>
                  <a:gd name="T4" fmla="*/ 29 w 34"/>
                  <a:gd name="T5" fmla="*/ 10 h 74"/>
                  <a:gd name="T6" fmla="*/ 27 w 34"/>
                  <a:gd name="T7" fmla="*/ 15 h 74"/>
                  <a:gd name="T8" fmla="*/ 0 w 34"/>
                  <a:gd name="T9" fmla="*/ 49 h 74"/>
                  <a:gd name="T10" fmla="*/ 0 w 34"/>
                  <a:gd name="T11" fmla="*/ 54 h 74"/>
                  <a:gd name="T12" fmla="*/ 0 w 34"/>
                  <a:gd name="T13" fmla="*/ 59 h 74"/>
                  <a:gd name="T14" fmla="*/ 0 w 34"/>
                  <a:gd name="T15" fmla="*/ 62 h 74"/>
                  <a:gd name="T16" fmla="*/ 5 w 34"/>
                  <a:gd name="T17" fmla="*/ 59 h 74"/>
                  <a:gd name="T18" fmla="*/ 17 w 34"/>
                  <a:gd name="T19" fmla="*/ 57 h 74"/>
                  <a:gd name="T20" fmla="*/ 24 w 34"/>
                  <a:gd name="T21" fmla="*/ 59 h 74"/>
                  <a:gd name="T22" fmla="*/ 32 w 34"/>
                  <a:gd name="T23" fmla="*/ 67 h 74"/>
                  <a:gd name="T24" fmla="*/ 34 w 34"/>
                  <a:gd name="T25" fmla="*/ 74 h 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
                  <a:gd name="T40" fmla="*/ 0 h 74"/>
                  <a:gd name="T41" fmla="*/ 34 w 34"/>
                  <a:gd name="T42" fmla="*/ 74 h 7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 h="74">
                    <a:moveTo>
                      <a:pt x="12" y="0"/>
                    </a:moveTo>
                    <a:lnTo>
                      <a:pt x="27" y="7"/>
                    </a:lnTo>
                    <a:lnTo>
                      <a:pt x="29" y="10"/>
                    </a:lnTo>
                    <a:lnTo>
                      <a:pt x="27" y="15"/>
                    </a:lnTo>
                    <a:lnTo>
                      <a:pt x="0" y="49"/>
                    </a:lnTo>
                    <a:lnTo>
                      <a:pt x="0" y="54"/>
                    </a:lnTo>
                    <a:lnTo>
                      <a:pt x="0" y="59"/>
                    </a:lnTo>
                    <a:lnTo>
                      <a:pt x="0" y="62"/>
                    </a:lnTo>
                    <a:lnTo>
                      <a:pt x="5" y="59"/>
                    </a:lnTo>
                    <a:lnTo>
                      <a:pt x="17" y="57"/>
                    </a:lnTo>
                    <a:lnTo>
                      <a:pt x="24" y="59"/>
                    </a:lnTo>
                    <a:lnTo>
                      <a:pt x="32" y="67"/>
                    </a:lnTo>
                    <a:lnTo>
                      <a:pt x="34" y="74"/>
                    </a:lnTo>
                  </a:path>
                </a:pathLst>
              </a:custGeom>
              <a:noFill/>
              <a:ln w="0">
                <a:solidFill>
                  <a:srgbClr val="000000"/>
                </a:solidFill>
                <a:prstDash val="solid"/>
                <a:round/>
                <a:headEnd/>
                <a:tailEnd/>
              </a:ln>
            </p:spPr>
            <p:txBody>
              <a:bodyPr/>
              <a:lstStyle/>
              <a:p>
                <a:endParaRPr lang="es-AR"/>
              </a:p>
            </p:txBody>
          </p:sp>
          <p:sp>
            <p:nvSpPr>
              <p:cNvPr id="3200" name="Freeform 119"/>
              <p:cNvSpPr>
                <a:spLocks/>
              </p:cNvSpPr>
              <p:nvPr/>
            </p:nvSpPr>
            <p:spPr bwMode="auto">
              <a:xfrm>
                <a:off x="2161" y="2659"/>
                <a:ext cx="195" cy="151"/>
              </a:xfrm>
              <a:custGeom>
                <a:avLst/>
                <a:gdLst>
                  <a:gd name="T0" fmla="*/ 2 w 195"/>
                  <a:gd name="T1" fmla="*/ 52 h 151"/>
                  <a:gd name="T2" fmla="*/ 2 w 195"/>
                  <a:gd name="T3" fmla="*/ 39 h 151"/>
                  <a:gd name="T4" fmla="*/ 12 w 195"/>
                  <a:gd name="T5" fmla="*/ 25 h 151"/>
                  <a:gd name="T6" fmla="*/ 37 w 195"/>
                  <a:gd name="T7" fmla="*/ 10 h 151"/>
                  <a:gd name="T8" fmla="*/ 59 w 195"/>
                  <a:gd name="T9" fmla="*/ 5 h 151"/>
                  <a:gd name="T10" fmla="*/ 71 w 195"/>
                  <a:gd name="T11" fmla="*/ 0 h 151"/>
                  <a:gd name="T12" fmla="*/ 89 w 195"/>
                  <a:gd name="T13" fmla="*/ 7 h 151"/>
                  <a:gd name="T14" fmla="*/ 96 w 195"/>
                  <a:gd name="T15" fmla="*/ 22 h 151"/>
                  <a:gd name="T16" fmla="*/ 99 w 195"/>
                  <a:gd name="T17" fmla="*/ 30 h 151"/>
                  <a:gd name="T18" fmla="*/ 111 w 195"/>
                  <a:gd name="T19" fmla="*/ 25 h 151"/>
                  <a:gd name="T20" fmla="*/ 121 w 195"/>
                  <a:gd name="T21" fmla="*/ 30 h 151"/>
                  <a:gd name="T22" fmla="*/ 123 w 195"/>
                  <a:gd name="T23" fmla="*/ 37 h 151"/>
                  <a:gd name="T24" fmla="*/ 128 w 195"/>
                  <a:gd name="T25" fmla="*/ 49 h 151"/>
                  <a:gd name="T26" fmla="*/ 141 w 195"/>
                  <a:gd name="T27" fmla="*/ 49 h 151"/>
                  <a:gd name="T28" fmla="*/ 143 w 195"/>
                  <a:gd name="T29" fmla="*/ 47 h 151"/>
                  <a:gd name="T30" fmla="*/ 155 w 195"/>
                  <a:gd name="T31" fmla="*/ 42 h 151"/>
                  <a:gd name="T32" fmla="*/ 165 w 195"/>
                  <a:gd name="T33" fmla="*/ 49 h 151"/>
                  <a:gd name="T34" fmla="*/ 165 w 195"/>
                  <a:gd name="T35" fmla="*/ 62 h 151"/>
                  <a:gd name="T36" fmla="*/ 175 w 195"/>
                  <a:gd name="T37" fmla="*/ 62 h 151"/>
                  <a:gd name="T38" fmla="*/ 187 w 195"/>
                  <a:gd name="T39" fmla="*/ 69 h 151"/>
                  <a:gd name="T40" fmla="*/ 187 w 195"/>
                  <a:gd name="T41" fmla="*/ 79 h 151"/>
                  <a:gd name="T42" fmla="*/ 182 w 195"/>
                  <a:gd name="T43" fmla="*/ 89 h 151"/>
                  <a:gd name="T44" fmla="*/ 178 w 195"/>
                  <a:gd name="T45" fmla="*/ 101 h 151"/>
                  <a:gd name="T46" fmla="*/ 182 w 195"/>
                  <a:gd name="T47" fmla="*/ 116 h 151"/>
                  <a:gd name="T48" fmla="*/ 190 w 195"/>
                  <a:gd name="T49" fmla="*/ 121 h 151"/>
                  <a:gd name="T50" fmla="*/ 195 w 195"/>
                  <a:gd name="T51" fmla="*/ 136 h 151"/>
                  <a:gd name="T52" fmla="*/ 190 w 195"/>
                  <a:gd name="T53" fmla="*/ 148 h 151"/>
                  <a:gd name="T54" fmla="*/ 175 w 195"/>
                  <a:gd name="T55" fmla="*/ 151 h 151"/>
                  <a:gd name="T56" fmla="*/ 160 w 195"/>
                  <a:gd name="T57" fmla="*/ 146 h 151"/>
                  <a:gd name="T58" fmla="*/ 145 w 195"/>
                  <a:gd name="T59" fmla="*/ 136 h 151"/>
                  <a:gd name="T60" fmla="*/ 138 w 195"/>
                  <a:gd name="T61" fmla="*/ 126 h 151"/>
                  <a:gd name="T62" fmla="*/ 138 w 195"/>
                  <a:gd name="T63" fmla="*/ 106 h 151"/>
                  <a:gd name="T64" fmla="*/ 133 w 195"/>
                  <a:gd name="T65" fmla="*/ 106 h 151"/>
                  <a:gd name="T66" fmla="*/ 113 w 195"/>
                  <a:gd name="T67" fmla="*/ 104 h 151"/>
                  <a:gd name="T68" fmla="*/ 99 w 195"/>
                  <a:gd name="T69" fmla="*/ 91 h 151"/>
                  <a:gd name="T70" fmla="*/ 94 w 195"/>
                  <a:gd name="T71" fmla="*/ 79 h 151"/>
                  <a:gd name="T72" fmla="*/ 86 w 195"/>
                  <a:gd name="T73" fmla="*/ 52 h 151"/>
                  <a:gd name="T74" fmla="*/ 74 w 195"/>
                  <a:gd name="T75" fmla="*/ 37 h 151"/>
                  <a:gd name="T76" fmla="*/ 54 w 195"/>
                  <a:gd name="T77" fmla="*/ 32 h 151"/>
                  <a:gd name="T78" fmla="*/ 29 w 195"/>
                  <a:gd name="T79" fmla="*/ 37 h 151"/>
                  <a:gd name="T80" fmla="*/ 15 w 195"/>
                  <a:gd name="T81" fmla="*/ 47 h 151"/>
                  <a:gd name="T82" fmla="*/ 5 w 195"/>
                  <a:gd name="T83" fmla="*/ 54 h 1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5"/>
                  <a:gd name="T127" fmla="*/ 0 h 151"/>
                  <a:gd name="T128" fmla="*/ 195 w 195"/>
                  <a:gd name="T129" fmla="*/ 151 h 1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5" h="151">
                    <a:moveTo>
                      <a:pt x="5" y="54"/>
                    </a:moveTo>
                    <a:lnTo>
                      <a:pt x="2" y="52"/>
                    </a:lnTo>
                    <a:lnTo>
                      <a:pt x="0" y="47"/>
                    </a:lnTo>
                    <a:lnTo>
                      <a:pt x="2" y="39"/>
                    </a:lnTo>
                    <a:lnTo>
                      <a:pt x="2" y="37"/>
                    </a:lnTo>
                    <a:lnTo>
                      <a:pt x="12" y="25"/>
                    </a:lnTo>
                    <a:lnTo>
                      <a:pt x="25" y="17"/>
                    </a:lnTo>
                    <a:lnTo>
                      <a:pt x="37" y="10"/>
                    </a:lnTo>
                    <a:lnTo>
                      <a:pt x="52" y="5"/>
                    </a:lnTo>
                    <a:lnTo>
                      <a:pt x="59" y="5"/>
                    </a:lnTo>
                    <a:lnTo>
                      <a:pt x="64" y="2"/>
                    </a:lnTo>
                    <a:lnTo>
                      <a:pt x="71" y="0"/>
                    </a:lnTo>
                    <a:lnTo>
                      <a:pt x="81" y="2"/>
                    </a:lnTo>
                    <a:lnTo>
                      <a:pt x="89" y="7"/>
                    </a:lnTo>
                    <a:lnTo>
                      <a:pt x="94" y="12"/>
                    </a:lnTo>
                    <a:lnTo>
                      <a:pt x="96" y="22"/>
                    </a:lnTo>
                    <a:lnTo>
                      <a:pt x="96" y="30"/>
                    </a:lnTo>
                    <a:lnTo>
                      <a:pt x="99" y="30"/>
                    </a:lnTo>
                    <a:lnTo>
                      <a:pt x="104" y="25"/>
                    </a:lnTo>
                    <a:lnTo>
                      <a:pt x="111" y="25"/>
                    </a:lnTo>
                    <a:lnTo>
                      <a:pt x="116" y="25"/>
                    </a:lnTo>
                    <a:lnTo>
                      <a:pt x="121" y="30"/>
                    </a:lnTo>
                    <a:lnTo>
                      <a:pt x="123" y="37"/>
                    </a:lnTo>
                    <a:lnTo>
                      <a:pt x="123" y="42"/>
                    </a:lnTo>
                    <a:lnTo>
                      <a:pt x="128" y="49"/>
                    </a:lnTo>
                    <a:lnTo>
                      <a:pt x="133" y="49"/>
                    </a:lnTo>
                    <a:lnTo>
                      <a:pt x="141" y="49"/>
                    </a:lnTo>
                    <a:lnTo>
                      <a:pt x="143" y="47"/>
                    </a:lnTo>
                    <a:lnTo>
                      <a:pt x="148" y="42"/>
                    </a:lnTo>
                    <a:lnTo>
                      <a:pt x="155" y="42"/>
                    </a:lnTo>
                    <a:lnTo>
                      <a:pt x="163" y="44"/>
                    </a:lnTo>
                    <a:lnTo>
                      <a:pt x="165" y="49"/>
                    </a:lnTo>
                    <a:lnTo>
                      <a:pt x="168" y="57"/>
                    </a:lnTo>
                    <a:lnTo>
                      <a:pt x="165" y="62"/>
                    </a:lnTo>
                    <a:lnTo>
                      <a:pt x="168" y="62"/>
                    </a:lnTo>
                    <a:lnTo>
                      <a:pt x="175" y="62"/>
                    </a:lnTo>
                    <a:lnTo>
                      <a:pt x="182" y="64"/>
                    </a:lnTo>
                    <a:lnTo>
                      <a:pt x="187" y="69"/>
                    </a:lnTo>
                    <a:lnTo>
                      <a:pt x="187" y="72"/>
                    </a:lnTo>
                    <a:lnTo>
                      <a:pt x="187" y="79"/>
                    </a:lnTo>
                    <a:lnTo>
                      <a:pt x="185" y="86"/>
                    </a:lnTo>
                    <a:lnTo>
                      <a:pt x="182" y="89"/>
                    </a:lnTo>
                    <a:lnTo>
                      <a:pt x="180" y="94"/>
                    </a:lnTo>
                    <a:lnTo>
                      <a:pt x="178" y="101"/>
                    </a:lnTo>
                    <a:lnTo>
                      <a:pt x="178" y="109"/>
                    </a:lnTo>
                    <a:lnTo>
                      <a:pt x="182" y="116"/>
                    </a:lnTo>
                    <a:lnTo>
                      <a:pt x="185" y="118"/>
                    </a:lnTo>
                    <a:lnTo>
                      <a:pt x="190" y="121"/>
                    </a:lnTo>
                    <a:lnTo>
                      <a:pt x="195" y="128"/>
                    </a:lnTo>
                    <a:lnTo>
                      <a:pt x="195" y="136"/>
                    </a:lnTo>
                    <a:lnTo>
                      <a:pt x="195" y="143"/>
                    </a:lnTo>
                    <a:lnTo>
                      <a:pt x="190" y="148"/>
                    </a:lnTo>
                    <a:lnTo>
                      <a:pt x="185" y="151"/>
                    </a:lnTo>
                    <a:lnTo>
                      <a:pt x="175" y="151"/>
                    </a:lnTo>
                    <a:lnTo>
                      <a:pt x="165" y="148"/>
                    </a:lnTo>
                    <a:lnTo>
                      <a:pt x="160" y="146"/>
                    </a:lnTo>
                    <a:lnTo>
                      <a:pt x="153" y="143"/>
                    </a:lnTo>
                    <a:lnTo>
                      <a:pt x="145" y="136"/>
                    </a:lnTo>
                    <a:lnTo>
                      <a:pt x="141" y="133"/>
                    </a:lnTo>
                    <a:lnTo>
                      <a:pt x="138" y="126"/>
                    </a:lnTo>
                    <a:lnTo>
                      <a:pt x="136" y="116"/>
                    </a:lnTo>
                    <a:lnTo>
                      <a:pt x="138" y="106"/>
                    </a:lnTo>
                    <a:lnTo>
                      <a:pt x="141" y="101"/>
                    </a:lnTo>
                    <a:lnTo>
                      <a:pt x="133" y="106"/>
                    </a:lnTo>
                    <a:lnTo>
                      <a:pt x="123" y="106"/>
                    </a:lnTo>
                    <a:lnTo>
                      <a:pt x="113" y="104"/>
                    </a:lnTo>
                    <a:lnTo>
                      <a:pt x="104" y="99"/>
                    </a:lnTo>
                    <a:lnTo>
                      <a:pt x="99" y="91"/>
                    </a:lnTo>
                    <a:lnTo>
                      <a:pt x="94" y="84"/>
                    </a:lnTo>
                    <a:lnTo>
                      <a:pt x="94" y="79"/>
                    </a:lnTo>
                    <a:lnTo>
                      <a:pt x="91" y="67"/>
                    </a:lnTo>
                    <a:lnTo>
                      <a:pt x="86" y="52"/>
                    </a:lnTo>
                    <a:lnTo>
                      <a:pt x="79" y="42"/>
                    </a:lnTo>
                    <a:lnTo>
                      <a:pt x="74" y="37"/>
                    </a:lnTo>
                    <a:lnTo>
                      <a:pt x="66" y="35"/>
                    </a:lnTo>
                    <a:lnTo>
                      <a:pt x="54" y="32"/>
                    </a:lnTo>
                    <a:lnTo>
                      <a:pt x="42" y="32"/>
                    </a:lnTo>
                    <a:lnTo>
                      <a:pt x="29" y="37"/>
                    </a:lnTo>
                    <a:lnTo>
                      <a:pt x="25" y="39"/>
                    </a:lnTo>
                    <a:lnTo>
                      <a:pt x="15" y="47"/>
                    </a:lnTo>
                    <a:lnTo>
                      <a:pt x="10" y="52"/>
                    </a:lnTo>
                    <a:lnTo>
                      <a:pt x="5" y="54"/>
                    </a:lnTo>
                    <a:close/>
                  </a:path>
                </a:pathLst>
              </a:custGeom>
              <a:solidFill>
                <a:srgbClr val="FFD400"/>
              </a:solidFill>
              <a:ln w="9525">
                <a:noFill/>
                <a:round/>
                <a:headEnd/>
                <a:tailEnd/>
              </a:ln>
            </p:spPr>
            <p:txBody>
              <a:bodyPr/>
              <a:lstStyle/>
              <a:p>
                <a:endParaRPr lang="es-AR"/>
              </a:p>
            </p:txBody>
          </p:sp>
          <p:sp>
            <p:nvSpPr>
              <p:cNvPr id="3201" name="Freeform 120"/>
              <p:cNvSpPr>
                <a:spLocks/>
              </p:cNvSpPr>
              <p:nvPr/>
            </p:nvSpPr>
            <p:spPr bwMode="auto">
              <a:xfrm>
                <a:off x="2161" y="2659"/>
                <a:ext cx="195" cy="151"/>
              </a:xfrm>
              <a:custGeom>
                <a:avLst/>
                <a:gdLst>
                  <a:gd name="T0" fmla="*/ 2 w 195"/>
                  <a:gd name="T1" fmla="*/ 52 h 151"/>
                  <a:gd name="T2" fmla="*/ 2 w 195"/>
                  <a:gd name="T3" fmla="*/ 39 h 151"/>
                  <a:gd name="T4" fmla="*/ 12 w 195"/>
                  <a:gd name="T5" fmla="*/ 25 h 151"/>
                  <a:gd name="T6" fmla="*/ 37 w 195"/>
                  <a:gd name="T7" fmla="*/ 10 h 151"/>
                  <a:gd name="T8" fmla="*/ 59 w 195"/>
                  <a:gd name="T9" fmla="*/ 5 h 151"/>
                  <a:gd name="T10" fmla="*/ 71 w 195"/>
                  <a:gd name="T11" fmla="*/ 0 h 151"/>
                  <a:gd name="T12" fmla="*/ 89 w 195"/>
                  <a:gd name="T13" fmla="*/ 7 h 151"/>
                  <a:gd name="T14" fmla="*/ 96 w 195"/>
                  <a:gd name="T15" fmla="*/ 22 h 151"/>
                  <a:gd name="T16" fmla="*/ 99 w 195"/>
                  <a:gd name="T17" fmla="*/ 30 h 151"/>
                  <a:gd name="T18" fmla="*/ 111 w 195"/>
                  <a:gd name="T19" fmla="*/ 25 h 151"/>
                  <a:gd name="T20" fmla="*/ 121 w 195"/>
                  <a:gd name="T21" fmla="*/ 30 h 151"/>
                  <a:gd name="T22" fmla="*/ 123 w 195"/>
                  <a:gd name="T23" fmla="*/ 37 h 151"/>
                  <a:gd name="T24" fmla="*/ 128 w 195"/>
                  <a:gd name="T25" fmla="*/ 49 h 151"/>
                  <a:gd name="T26" fmla="*/ 141 w 195"/>
                  <a:gd name="T27" fmla="*/ 49 h 151"/>
                  <a:gd name="T28" fmla="*/ 143 w 195"/>
                  <a:gd name="T29" fmla="*/ 47 h 151"/>
                  <a:gd name="T30" fmla="*/ 155 w 195"/>
                  <a:gd name="T31" fmla="*/ 42 h 151"/>
                  <a:gd name="T32" fmla="*/ 165 w 195"/>
                  <a:gd name="T33" fmla="*/ 49 h 151"/>
                  <a:gd name="T34" fmla="*/ 165 w 195"/>
                  <a:gd name="T35" fmla="*/ 62 h 151"/>
                  <a:gd name="T36" fmla="*/ 175 w 195"/>
                  <a:gd name="T37" fmla="*/ 62 h 151"/>
                  <a:gd name="T38" fmla="*/ 187 w 195"/>
                  <a:gd name="T39" fmla="*/ 69 h 151"/>
                  <a:gd name="T40" fmla="*/ 187 w 195"/>
                  <a:gd name="T41" fmla="*/ 79 h 151"/>
                  <a:gd name="T42" fmla="*/ 182 w 195"/>
                  <a:gd name="T43" fmla="*/ 89 h 151"/>
                  <a:gd name="T44" fmla="*/ 178 w 195"/>
                  <a:gd name="T45" fmla="*/ 101 h 151"/>
                  <a:gd name="T46" fmla="*/ 182 w 195"/>
                  <a:gd name="T47" fmla="*/ 116 h 151"/>
                  <a:gd name="T48" fmla="*/ 190 w 195"/>
                  <a:gd name="T49" fmla="*/ 121 h 151"/>
                  <a:gd name="T50" fmla="*/ 195 w 195"/>
                  <a:gd name="T51" fmla="*/ 136 h 151"/>
                  <a:gd name="T52" fmla="*/ 190 w 195"/>
                  <a:gd name="T53" fmla="*/ 148 h 151"/>
                  <a:gd name="T54" fmla="*/ 175 w 195"/>
                  <a:gd name="T55" fmla="*/ 151 h 151"/>
                  <a:gd name="T56" fmla="*/ 160 w 195"/>
                  <a:gd name="T57" fmla="*/ 146 h 151"/>
                  <a:gd name="T58" fmla="*/ 145 w 195"/>
                  <a:gd name="T59" fmla="*/ 136 h 151"/>
                  <a:gd name="T60" fmla="*/ 138 w 195"/>
                  <a:gd name="T61" fmla="*/ 126 h 151"/>
                  <a:gd name="T62" fmla="*/ 138 w 195"/>
                  <a:gd name="T63" fmla="*/ 106 h 151"/>
                  <a:gd name="T64" fmla="*/ 133 w 195"/>
                  <a:gd name="T65" fmla="*/ 106 h 151"/>
                  <a:gd name="T66" fmla="*/ 113 w 195"/>
                  <a:gd name="T67" fmla="*/ 104 h 151"/>
                  <a:gd name="T68" fmla="*/ 99 w 195"/>
                  <a:gd name="T69" fmla="*/ 91 h 151"/>
                  <a:gd name="T70" fmla="*/ 94 w 195"/>
                  <a:gd name="T71" fmla="*/ 79 h 151"/>
                  <a:gd name="T72" fmla="*/ 86 w 195"/>
                  <a:gd name="T73" fmla="*/ 52 h 151"/>
                  <a:gd name="T74" fmla="*/ 74 w 195"/>
                  <a:gd name="T75" fmla="*/ 37 h 151"/>
                  <a:gd name="T76" fmla="*/ 54 w 195"/>
                  <a:gd name="T77" fmla="*/ 32 h 151"/>
                  <a:gd name="T78" fmla="*/ 29 w 195"/>
                  <a:gd name="T79" fmla="*/ 37 h 151"/>
                  <a:gd name="T80" fmla="*/ 15 w 195"/>
                  <a:gd name="T81" fmla="*/ 47 h 151"/>
                  <a:gd name="T82" fmla="*/ 5 w 195"/>
                  <a:gd name="T83" fmla="*/ 54 h 1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5"/>
                  <a:gd name="T127" fmla="*/ 0 h 151"/>
                  <a:gd name="T128" fmla="*/ 195 w 195"/>
                  <a:gd name="T129" fmla="*/ 151 h 1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5" h="151">
                    <a:moveTo>
                      <a:pt x="5" y="54"/>
                    </a:moveTo>
                    <a:lnTo>
                      <a:pt x="2" y="52"/>
                    </a:lnTo>
                    <a:lnTo>
                      <a:pt x="0" y="47"/>
                    </a:lnTo>
                    <a:lnTo>
                      <a:pt x="2" y="39"/>
                    </a:lnTo>
                    <a:lnTo>
                      <a:pt x="2" y="37"/>
                    </a:lnTo>
                    <a:lnTo>
                      <a:pt x="12" y="25"/>
                    </a:lnTo>
                    <a:lnTo>
                      <a:pt x="25" y="17"/>
                    </a:lnTo>
                    <a:lnTo>
                      <a:pt x="37" y="10"/>
                    </a:lnTo>
                    <a:lnTo>
                      <a:pt x="52" y="5"/>
                    </a:lnTo>
                    <a:lnTo>
                      <a:pt x="59" y="5"/>
                    </a:lnTo>
                    <a:lnTo>
                      <a:pt x="64" y="2"/>
                    </a:lnTo>
                    <a:lnTo>
                      <a:pt x="71" y="0"/>
                    </a:lnTo>
                    <a:lnTo>
                      <a:pt x="81" y="2"/>
                    </a:lnTo>
                    <a:lnTo>
                      <a:pt x="89" y="7"/>
                    </a:lnTo>
                    <a:lnTo>
                      <a:pt x="94" y="12"/>
                    </a:lnTo>
                    <a:lnTo>
                      <a:pt x="96" y="22"/>
                    </a:lnTo>
                    <a:lnTo>
                      <a:pt x="96" y="30"/>
                    </a:lnTo>
                    <a:lnTo>
                      <a:pt x="99" y="30"/>
                    </a:lnTo>
                    <a:lnTo>
                      <a:pt x="104" y="25"/>
                    </a:lnTo>
                    <a:lnTo>
                      <a:pt x="111" y="25"/>
                    </a:lnTo>
                    <a:lnTo>
                      <a:pt x="116" y="25"/>
                    </a:lnTo>
                    <a:lnTo>
                      <a:pt x="121" y="30"/>
                    </a:lnTo>
                    <a:lnTo>
                      <a:pt x="123" y="37"/>
                    </a:lnTo>
                    <a:lnTo>
                      <a:pt x="123" y="42"/>
                    </a:lnTo>
                    <a:lnTo>
                      <a:pt x="128" y="49"/>
                    </a:lnTo>
                    <a:lnTo>
                      <a:pt x="133" y="49"/>
                    </a:lnTo>
                    <a:lnTo>
                      <a:pt x="141" y="49"/>
                    </a:lnTo>
                    <a:lnTo>
                      <a:pt x="143" y="47"/>
                    </a:lnTo>
                    <a:lnTo>
                      <a:pt x="148" y="42"/>
                    </a:lnTo>
                    <a:lnTo>
                      <a:pt x="155" y="42"/>
                    </a:lnTo>
                    <a:lnTo>
                      <a:pt x="163" y="44"/>
                    </a:lnTo>
                    <a:lnTo>
                      <a:pt x="165" y="49"/>
                    </a:lnTo>
                    <a:lnTo>
                      <a:pt x="168" y="57"/>
                    </a:lnTo>
                    <a:lnTo>
                      <a:pt x="165" y="62"/>
                    </a:lnTo>
                    <a:lnTo>
                      <a:pt x="168" y="62"/>
                    </a:lnTo>
                    <a:lnTo>
                      <a:pt x="175" y="62"/>
                    </a:lnTo>
                    <a:lnTo>
                      <a:pt x="182" y="64"/>
                    </a:lnTo>
                    <a:lnTo>
                      <a:pt x="187" y="69"/>
                    </a:lnTo>
                    <a:lnTo>
                      <a:pt x="187" y="72"/>
                    </a:lnTo>
                    <a:lnTo>
                      <a:pt x="187" y="79"/>
                    </a:lnTo>
                    <a:lnTo>
                      <a:pt x="185" y="86"/>
                    </a:lnTo>
                    <a:lnTo>
                      <a:pt x="182" y="89"/>
                    </a:lnTo>
                    <a:lnTo>
                      <a:pt x="180" y="94"/>
                    </a:lnTo>
                    <a:lnTo>
                      <a:pt x="178" y="101"/>
                    </a:lnTo>
                    <a:lnTo>
                      <a:pt x="178" y="109"/>
                    </a:lnTo>
                    <a:lnTo>
                      <a:pt x="182" y="116"/>
                    </a:lnTo>
                    <a:lnTo>
                      <a:pt x="185" y="118"/>
                    </a:lnTo>
                    <a:lnTo>
                      <a:pt x="190" y="121"/>
                    </a:lnTo>
                    <a:lnTo>
                      <a:pt x="195" y="128"/>
                    </a:lnTo>
                    <a:lnTo>
                      <a:pt x="195" y="136"/>
                    </a:lnTo>
                    <a:lnTo>
                      <a:pt x="195" y="143"/>
                    </a:lnTo>
                    <a:lnTo>
                      <a:pt x="190" y="148"/>
                    </a:lnTo>
                    <a:lnTo>
                      <a:pt x="185" y="151"/>
                    </a:lnTo>
                    <a:lnTo>
                      <a:pt x="175" y="151"/>
                    </a:lnTo>
                    <a:lnTo>
                      <a:pt x="165" y="148"/>
                    </a:lnTo>
                    <a:lnTo>
                      <a:pt x="160" y="146"/>
                    </a:lnTo>
                    <a:lnTo>
                      <a:pt x="153" y="143"/>
                    </a:lnTo>
                    <a:lnTo>
                      <a:pt x="145" y="136"/>
                    </a:lnTo>
                    <a:lnTo>
                      <a:pt x="141" y="133"/>
                    </a:lnTo>
                    <a:lnTo>
                      <a:pt x="138" y="126"/>
                    </a:lnTo>
                    <a:lnTo>
                      <a:pt x="136" y="116"/>
                    </a:lnTo>
                    <a:lnTo>
                      <a:pt x="138" y="106"/>
                    </a:lnTo>
                    <a:lnTo>
                      <a:pt x="141" y="101"/>
                    </a:lnTo>
                    <a:lnTo>
                      <a:pt x="133" y="106"/>
                    </a:lnTo>
                    <a:lnTo>
                      <a:pt x="123" y="106"/>
                    </a:lnTo>
                    <a:lnTo>
                      <a:pt x="113" y="104"/>
                    </a:lnTo>
                    <a:lnTo>
                      <a:pt x="104" y="99"/>
                    </a:lnTo>
                    <a:lnTo>
                      <a:pt x="99" y="91"/>
                    </a:lnTo>
                    <a:lnTo>
                      <a:pt x="94" y="84"/>
                    </a:lnTo>
                    <a:lnTo>
                      <a:pt x="94" y="79"/>
                    </a:lnTo>
                    <a:lnTo>
                      <a:pt x="91" y="67"/>
                    </a:lnTo>
                    <a:lnTo>
                      <a:pt x="86" y="52"/>
                    </a:lnTo>
                    <a:lnTo>
                      <a:pt x="79" y="42"/>
                    </a:lnTo>
                    <a:lnTo>
                      <a:pt x="74" y="37"/>
                    </a:lnTo>
                    <a:lnTo>
                      <a:pt x="66" y="35"/>
                    </a:lnTo>
                    <a:lnTo>
                      <a:pt x="54" y="32"/>
                    </a:lnTo>
                    <a:lnTo>
                      <a:pt x="42" y="32"/>
                    </a:lnTo>
                    <a:lnTo>
                      <a:pt x="29" y="37"/>
                    </a:lnTo>
                    <a:lnTo>
                      <a:pt x="25" y="39"/>
                    </a:lnTo>
                    <a:lnTo>
                      <a:pt x="15" y="47"/>
                    </a:lnTo>
                    <a:lnTo>
                      <a:pt x="10" y="52"/>
                    </a:lnTo>
                    <a:lnTo>
                      <a:pt x="5" y="54"/>
                    </a:lnTo>
                  </a:path>
                </a:pathLst>
              </a:custGeom>
              <a:noFill/>
              <a:ln w="0">
                <a:solidFill>
                  <a:srgbClr val="000000"/>
                </a:solidFill>
                <a:prstDash val="solid"/>
                <a:round/>
                <a:headEnd/>
                <a:tailEnd/>
              </a:ln>
            </p:spPr>
            <p:txBody>
              <a:bodyPr/>
              <a:lstStyle/>
              <a:p>
                <a:endParaRPr lang="es-AR"/>
              </a:p>
            </p:txBody>
          </p:sp>
          <p:sp>
            <p:nvSpPr>
              <p:cNvPr id="3202" name="Freeform 121"/>
              <p:cNvSpPr>
                <a:spLocks/>
              </p:cNvSpPr>
              <p:nvPr/>
            </p:nvSpPr>
            <p:spPr bwMode="auto">
              <a:xfrm>
                <a:off x="2171" y="2691"/>
                <a:ext cx="123" cy="74"/>
              </a:xfrm>
              <a:custGeom>
                <a:avLst/>
                <a:gdLst>
                  <a:gd name="T0" fmla="*/ 123 w 123"/>
                  <a:gd name="T1" fmla="*/ 74 h 74"/>
                  <a:gd name="T2" fmla="*/ 113 w 123"/>
                  <a:gd name="T3" fmla="*/ 74 h 74"/>
                  <a:gd name="T4" fmla="*/ 103 w 123"/>
                  <a:gd name="T5" fmla="*/ 72 h 74"/>
                  <a:gd name="T6" fmla="*/ 94 w 123"/>
                  <a:gd name="T7" fmla="*/ 67 h 74"/>
                  <a:gd name="T8" fmla="*/ 89 w 123"/>
                  <a:gd name="T9" fmla="*/ 59 h 74"/>
                  <a:gd name="T10" fmla="*/ 84 w 123"/>
                  <a:gd name="T11" fmla="*/ 52 h 74"/>
                  <a:gd name="T12" fmla="*/ 84 w 123"/>
                  <a:gd name="T13" fmla="*/ 47 h 74"/>
                  <a:gd name="T14" fmla="*/ 81 w 123"/>
                  <a:gd name="T15" fmla="*/ 32 h 74"/>
                  <a:gd name="T16" fmla="*/ 76 w 123"/>
                  <a:gd name="T17" fmla="*/ 20 h 74"/>
                  <a:gd name="T18" fmla="*/ 69 w 123"/>
                  <a:gd name="T19" fmla="*/ 10 h 74"/>
                  <a:gd name="T20" fmla="*/ 64 w 123"/>
                  <a:gd name="T21" fmla="*/ 5 h 74"/>
                  <a:gd name="T22" fmla="*/ 56 w 123"/>
                  <a:gd name="T23" fmla="*/ 3 h 74"/>
                  <a:gd name="T24" fmla="*/ 44 w 123"/>
                  <a:gd name="T25" fmla="*/ 0 h 74"/>
                  <a:gd name="T26" fmla="*/ 32 w 123"/>
                  <a:gd name="T27" fmla="*/ 0 h 74"/>
                  <a:gd name="T28" fmla="*/ 19 w 123"/>
                  <a:gd name="T29" fmla="*/ 5 h 74"/>
                  <a:gd name="T30" fmla="*/ 15 w 123"/>
                  <a:gd name="T31" fmla="*/ 7 h 74"/>
                  <a:gd name="T32" fmla="*/ 5 w 123"/>
                  <a:gd name="T33" fmla="*/ 15 h 74"/>
                  <a:gd name="T34" fmla="*/ 0 w 123"/>
                  <a:gd name="T35" fmla="*/ 20 h 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3"/>
                  <a:gd name="T55" fmla="*/ 0 h 74"/>
                  <a:gd name="T56" fmla="*/ 123 w 123"/>
                  <a:gd name="T57" fmla="*/ 74 h 7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3" h="74">
                    <a:moveTo>
                      <a:pt x="123" y="74"/>
                    </a:moveTo>
                    <a:lnTo>
                      <a:pt x="113" y="74"/>
                    </a:lnTo>
                    <a:lnTo>
                      <a:pt x="103" y="72"/>
                    </a:lnTo>
                    <a:lnTo>
                      <a:pt x="94" y="67"/>
                    </a:lnTo>
                    <a:lnTo>
                      <a:pt x="89" y="59"/>
                    </a:lnTo>
                    <a:lnTo>
                      <a:pt x="84" y="52"/>
                    </a:lnTo>
                    <a:lnTo>
                      <a:pt x="84" y="47"/>
                    </a:lnTo>
                    <a:lnTo>
                      <a:pt x="81" y="32"/>
                    </a:lnTo>
                    <a:lnTo>
                      <a:pt x="76" y="20"/>
                    </a:lnTo>
                    <a:lnTo>
                      <a:pt x="69" y="10"/>
                    </a:lnTo>
                    <a:lnTo>
                      <a:pt x="64" y="5"/>
                    </a:lnTo>
                    <a:lnTo>
                      <a:pt x="56" y="3"/>
                    </a:lnTo>
                    <a:lnTo>
                      <a:pt x="44" y="0"/>
                    </a:lnTo>
                    <a:lnTo>
                      <a:pt x="32" y="0"/>
                    </a:lnTo>
                    <a:lnTo>
                      <a:pt x="19" y="5"/>
                    </a:lnTo>
                    <a:lnTo>
                      <a:pt x="15" y="7"/>
                    </a:lnTo>
                    <a:lnTo>
                      <a:pt x="5" y="15"/>
                    </a:lnTo>
                    <a:lnTo>
                      <a:pt x="0" y="20"/>
                    </a:lnTo>
                  </a:path>
                </a:pathLst>
              </a:custGeom>
              <a:noFill/>
              <a:ln w="0">
                <a:solidFill>
                  <a:srgbClr val="000000"/>
                </a:solidFill>
                <a:prstDash val="solid"/>
                <a:round/>
                <a:headEnd/>
                <a:tailEnd/>
              </a:ln>
            </p:spPr>
            <p:txBody>
              <a:bodyPr/>
              <a:lstStyle/>
              <a:p>
                <a:endParaRPr lang="es-AR"/>
              </a:p>
            </p:txBody>
          </p:sp>
          <p:sp>
            <p:nvSpPr>
              <p:cNvPr id="3203" name="Freeform 122"/>
              <p:cNvSpPr>
                <a:spLocks/>
              </p:cNvSpPr>
              <p:nvPr/>
            </p:nvSpPr>
            <p:spPr bwMode="auto">
              <a:xfrm>
                <a:off x="2161" y="2659"/>
                <a:ext cx="197" cy="151"/>
              </a:xfrm>
              <a:custGeom>
                <a:avLst/>
                <a:gdLst>
                  <a:gd name="T0" fmla="*/ 2 w 197"/>
                  <a:gd name="T1" fmla="*/ 52 h 151"/>
                  <a:gd name="T2" fmla="*/ 0 w 197"/>
                  <a:gd name="T3" fmla="*/ 47 h 151"/>
                  <a:gd name="T4" fmla="*/ 2 w 197"/>
                  <a:gd name="T5" fmla="*/ 39 h 151"/>
                  <a:gd name="T6" fmla="*/ 5 w 197"/>
                  <a:gd name="T7" fmla="*/ 37 h 151"/>
                  <a:gd name="T8" fmla="*/ 12 w 197"/>
                  <a:gd name="T9" fmla="*/ 25 h 151"/>
                  <a:gd name="T10" fmla="*/ 25 w 197"/>
                  <a:gd name="T11" fmla="*/ 17 h 151"/>
                  <a:gd name="T12" fmla="*/ 39 w 197"/>
                  <a:gd name="T13" fmla="*/ 10 h 151"/>
                  <a:gd name="T14" fmla="*/ 54 w 197"/>
                  <a:gd name="T15" fmla="*/ 5 h 151"/>
                  <a:gd name="T16" fmla="*/ 59 w 197"/>
                  <a:gd name="T17" fmla="*/ 5 h 151"/>
                  <a:gd name="T18" fmla="*/ 64 w 197"/>
                  <a:gd name="T19" fmla="*/ 2 h 151"/>
                  <a:gd name="T20" fmla="*/ 74 w 197"/>
                  <a:gd name="T21" fmla="*/ 0 h 151"/>
                  <a:gd name="T22" fmla="*/ 81 w 197"/>
                  <a:gd name="T23" fmla="*/ 2 h 151"/>
                  <a:gd name="T24" fmla="*/ 89 w 197"/>
                  <a:gd name="T25" fmla="*/ 7 h 151"/>
                  <a:gd name="T26" fmla="*/ 94 w 197"/>
                  <a:gd name="T27" fmla="*/ 12 h 151"/>
                  <a:gd name="T28" fmla="*/ 99 w 197"/>
                  <a:gd name="T29" fmla="*/ 20 h 151"/>
                  <a:gd name="T30" fmla="*/ 99 w 197"/>
                  <a:gd name="T31" fmla="*/ 30 h 151"/>
                  <a:gd name="T32" fmla="*/ 99 w 197"/>
                  <a:gd name="T33" fmla="*/ 30 h 151"/>
                  <a:gd name="T34" fmla="*/ 104 w 197"/>
                  <a:gd name="T35" fmla="*/ 25 h 151"/>
                  <a:gd name="T36" fmla="*/ 111 w 197"/>
                  <a:gd name="T37" fmla="*/ 25 h 151"/>
                  <a:gd name="T38" fmla="*/ 116 w 197"/>
                  <a:gd name="T39" fmla="*/ 25 h 151"/>
                  <a:gd name="T40" fmla="*/ 121 w 197"/>
                  <a:gd name="T41" fmla="*/ 30 h 151"/>
                  <a:gd name="T42" fmla="*/ 123 w 197"/>
                  <a:gd name="T43" fmla="*/ 37 h 151"/>
                  <a:gd name="T44" fmla="*/ 123 w 197"/>
                  <a:gd name="T45" fmla="*/ 37 h 151"/>
                  <a:gd name="T46" fmla="*/ 123 w 197"/>
                  <a:gd name="T47" fmla="*/ 42 h 151"/>
                  <a:gd name="T48" fmla="*/ 128 w 197"/>
                  <a:gd name="T49" fmla="*/ 49 h 151"/>
                  <a:gd name="T50" fmla="*/ 136 w 197"/>
                  <a:gd name="T51" fmla="*/ 49 h 151"/>
                  <a:gd name="T52" fmla="*/ 141 w 197"/>
                  <a:gd name="T53" fmla="*/ 49 h 151"/>
                  <a:gd name="T54" fmla="*/ 143 w 197"/>
                  <a:gd name="T55" fmla="*/ 47 h 151"/>
                  <a:gd name="T56" fmla="*/ 143 w 197"/>
                  <a:gd name="T57" fmla="*/ 47 h 151"/>
                  <a:gd name="T58" fmla="*/ 148 w 197"/>
                  <a:gd name="T59" fmla="*/ 42 h 151"/>
                  <a:gd name="T60" fmla="*/ 155 w 197"/>
                  <a:gd name="T61" fmla="*/ 42 h 151"/>
                  <a:gd name="T62" fmla="*/ 163 w 197"/>
                  <a:gd name="T63" fmla="*/ 44 h 151"/>
                  <a:gd name="T64" fmla="*/ 165 w 197"/>
                  <a:gd name="T65" fmla="*/ 49 h 151"/>
                  <a:gd name="T66" fmla="*/ 168 w 197"/>
                  <a:gd name="T67" fmla="*/ 57 h 151"/>
                  <a:gd name="T68" fmla="*/ 168 w 197"/>
                  <a:gd name="T69" fmla="*/ 62 h 151"/>
                  <a:gd name="T70" fmla="*/ 168 w 197"/>
                  <a:gd name="T71" fmla="*/ 62 h 151"/>
                  <a:gd name="T72" fmla="*/ 175 w 197"/>
                  <a:gd name="T73" fmla="*/ 62 h 151"/>
                  <a:gd name="T74" fmla="*/ 182 w 197"/>
                  <a:gd name="T75" fmla="*/ 64 h 151"/>
                  <a:gd name="T76" fmla="*/ 187 w 197"/>
                  <a:gd name="T77" fmla="*/ 69 h 151"/>
                  <a:gd name="T78" fmla="*/ 187 w 197"/>
                  <a:gd name="T79" fmla="*/ 72 h 151"/>
                  <a:gd name="T80" fmla="*/ 187 w 197"/>
                  <a:gd name="T81" fmla="*/ 79 h 151"/>
                  <a:gd name="T82" fmla="*/ 187 w 197"/>
                  <a:gd name="T83" fmla="*/ 84 h 151"/>
                  <a:gd name="T84" fmla="*/ 185 w 197"/>
                  <a:gd name="T85" fmla="*/ 89 h 151"/>
                  <a:gd name="T86" fmla="*/ 180 w 197"/>
                  <a:gd name="T87" fmla="*/ 94 h 151"/>
                  <a:gd name="T88" fmla="*/ 178 w 197"/>
                  <a:gd name="T89" fmla="*/ 101 h 151"/>
                  <a:gd name="T90" fmla="*/ 178 w 197"/>
                  <a:gd name="T91" fmla="*/ 109 h 151"/>
                  <a:gd name="T92" fmla="*/ 182 w 197"/>
                  <a:gd name="T93" fmla="*/ 116 h 151"/>
                  <a:gd name="T94" fmla="*/ 185 w 197"/>
                  <a:gd name="T95" fmla="*/ 118 h 151"/>
                  <a:gd name="T96" fmla="*/ 190 w 197"/>
                  <a:gd name="T97" fmla="*/ 121 h 151"/>
                  <a:gd name="T98" fmla="*/ 195 w 197"/>
                  <a:gd name="T99" fmla="*/ 128 h 151"/>
                  <a:gd name="T100" fmla="*/ 197 w 197"/>
                  <a:gd name="T101" fmla="*/ 136 h 151"/>
                  <a:gd name="T102" fmla="*/ 195 w 197"/>
                  <a:gd name="T103" fmla="*/ 143 h 151"/>
                  <a:gd name="T104" fmla="*/ 190 w 197"/>
                  <a:gd name="T105" fmla="*/ 148 h 151"/>
                  <a:gd name="T106" fmla="*/ 187 w 197"/>
                  <a:gd name="T107" fmla="*/ 151 h 151"/>
                  <a:gd name="T108" fmla="*/ 175 w 197"/>
                  <a:gd name="T109" fmla="*/ 151 h 151"/>
                  <a:gd name="T110" fmla="*/ 165 w 197"/>
                  <a:gd name="T111" fmla="*/ 148 h 151"/>
                  <a:gd name="T112" fmla="*/ 160 w 197"/>
                  <a:gd name="T113" fmla="*/ 143 h 15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7"/>
                  <a:gd name="T172" fmla="*/ 0 h 151"/>
                  <a:gd name="T173" fmla="*/ 197 w 197"/>
                  <a:gd name="T174" fmla="*/ 151 h 15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7" h="151">
                    <a:moveTo>
                      <a:pt x="2" y="52"/>
                    </a:moveTo>
                    <a:lnTo>
                      <a:pt x="0" y="47"/>
                    </a:lnTo>
                    <a:lnTo>
                      <a:pt x="2" y="39"/>
                    </a:lnTo>
                    <a:lnTo>
                      <a:pt x="5" y="37"/>
                    </a:lnTo>
                    <a:lnTo>
                      <a:pt x="12" y="25"/>
                    </a:lnTo>
                    <a:lnTo>
                      <a:pt x="25" y="17"/>
                    </a:lnTo>
                    <a:lnTo>
                      <a:pt x="39" y="10"/>
                    </a:lnTo>
                    <a:lnTo>
                      <a:pt x="54" y="5"/>
                    </a:lnTo>
                    <a:lnTo>
                      <a:pt x="59" y="5"/>
                    </a:lnTo>
                    <a:lnTo>
                      <a:pt x="64" y="2"/>
                    </a:lnTo>
                    <a:lnTo>
                      <a:pt x="74" y="0"/>
                    </a:lnTo>
                    <a:lnTo>
                      <a:pt x="81" y="2"/>
                    </a:lnTo>
                    <a:lnTo>
                      <a:pt x="89" y="7"/>
                    </a:lnTo>
                    <a:lnTo>
                      <a:pt x="94" y="12"/>
                    </a:lnTo>
                    <a:lnTo>
                      <a:pt x="99" y="20"/>
                    </a:lnTo>
                    <a:lnTo>
                      <a:pt x="99" y="30"/>
                    </a:lnTo>
                    <a:lnTo>
                      <a:pt x="104" y="25"/>
                    </a:lnTo>
                    <a:lnTo>
                      <a:pt x="111" y="25"/>
                    </a:lnTo>
                    <a:lnTo>
                      <a:pt x="116" y="25"/>
                    </a:lnTo>
                    <a:lnTo>
                      <a:pt x="121" y="30"/>
                    </a:lnTo>
                    <a:lnTo>
                      <a:pt x="123" y="37"/>
                    </a:lnTo>
                    <a:lnTo>
                      <a:pt x="123" y="42"/>
                    </a:lnTo>
                    <a:lnTo>
                      <a:pt x="128" y="49"/>
                    </a:lnTo>
                    <a:lnTo>
                      <a:pt x="136" y="49"/>
                    </a:lnTo>
                    <a:lnTo>
                      <a:pt x="141" y="49"/>
                    </a:lnTo>
                    <a:lnTo>
                      <a:pt x="143" y="47"/>
                    </a:lnTo>
                    <a:lnTo>
                      <a:pt x="148" y="42"/>
                    </a:lnTo>
                    <a:lnTo>
                      <a:pt x="155" y="42"/>
                    </a:lnTo>
                    <a:lnTo>
                      <a:pt x="163" y="44"/>
                    </a:lnTo>
                    <a:lnTo>
                      <a:pt x="165" y="49"/>
                    </a:lnTo>
                    <a:lnTo>
                      <a:pt x="168" y="57"/>
                    </a:lnTo>
                    <a:lnTo>
                      <a:pt x="168" y="62"/>
                    </a:lnTo>
                    <a:lnTo>
                      <a:pt x="175" y="62"/>
                    </a:lnTo>
                    <a:lnTo>
                      <a:pt x="182" y="64"/>
                    </a:lnTo>
                    <a:lnTo>
                      <a:pt x="187" y="69"/>
                    </a:lnTo>
                    <a:lnTo>
                      <a:pt x="187" y="72"/>
                    </a:lnTo>
                    <a:lnTo>
                      <a:pt x="187" y="79"/>
                    </a:lnTo>
                    <a:lnTo>
                      <a:pt x="187" y="84"/>
                    </a:lnTo>
                    <a:lnTo>
                      <a:pt x="185" y="89"/>
                    </a:lnTo>
                    <a:lnTo>
                      <a:pt x="180" y="94"/>
                    </a:lnTo>
                    <a:lnTo>
                      <a:pt x="178" y="101"/>
                    </a:lnTo>
                    <a:lnTo>
                      <a:pt x="178" y="109"/>
                    </a:lnTo>
                    <a:lnTo>
                      <a:pt x="182" y="116"/>
                    </a:lnTo>
                    <a:lnTo>
                      <a:pt x="185" y="118"/>
                    </a:lnTo>
                    <a:lnTo>
                      <a:pt x="190" y="121"/>
                    </a:lnTo>
                    <a:lnTo>
                      <a:pt x="195" y="128"/>
                    </a:lnTo>
                    <a:lnTo>
                      <a:pt x="197" y="136"/>
                    </a:lnTo>
                    <a:lnTo>
                      <a:pt x="195" y="143"/>
                    </a:lnTo>
                    <a:lnTo>
                      <a:pt x="190" y="148"/>
                    </a:lnTo>
                    <a:lnTo>
                      <a:pt x="187" y="151"/>
                    </a:lnTo>
                    <a:lnTo>
                      <a:pt x="175" y="151"/>
                    </a:lnTo>
                    <a:lnTo>
                      <a:pt x="165" y="148"/>
                    </a:lnTo>
                    <a:lnTo>
                      <a:pt x="160" y="143"/>
                    </a:lnTo>
                  </a:path>
                </a:pathLst>
              </a:custGeom>
              <a:noFill/>
              <a:ln w="0">
                <a:solidFill>
                  <a:srgbClr val="000000"/>
                </a:solidFill>
                <a:prstDash val="solid"/>
                <a:round/>
                <a:headEnd/>
                <a:tailEnd/>
              </a:ln>
            </p:spPr>
            <p:txBody>
              <a:bodyPr/>
              <a:lstStyle/>
              <a:p>
                <a:endParaRPr lang="es-AR"/>
              </a:p>
            </p:txBody>
          </p:sp>
        </p:grpSp>
      </p:grpSp>
      <p:sp>
        <p:nvSpPr>
          <p:cNvPr id="3075" name="Text Box 124"/>
          <p:cNvSpPr txBox="1">
            <a:spLocks noChangeArrowheads="1"/>
          </p:cNvSpPr>
          <p:nvPr/>
        </p:nvSpPr>
        <p:spPr bwMode="auto">
          <a:xfrm>
            <a:off x="2051050" y="1119188"/>
            <a:ext cx="6697663" cy="1200329"/>
          </a:xfrm>
          <a:prstGeom prst="rect">
            <a:avLst/>
          </a:prstGeom>
          <a:noFill/>
          <a:ln w="9525">
            <a:noFill/>
            <a:miter lim="800000"/>
            <a:headEnd/>
            <a:tailEnd/>
          </a:ln>
        </p:spPr>
        <p:txBody>
          <a:bodyPr>
            <a:spAutoFit/>
          </a:bodyPr>
          <a:lstStyle/>
          <a:p>
            <a:pPr>
              <a:spcBef>
                <a:spcPct val="50000"/>
              </a:spcBef>
            </a:pPr>
            <a:r>
              <a:rPr lang="es-ES" sz="2400" dirty="0"/>
              <a:t>La Salud Pública es una función del estado, </a:t>
            </a:r>
            <a:r>
              <a:rPr lang="es-ES" sz="2400" dirty="0" smtClean="0"/>
              <a:t>por lo tanto </a:t>
            </a:r>
            <a:r>
              <a:rPr lang="es-ES" sz="2400" dirty="0"/>
              <a:t>la Vigilancia </a:t>
            </a:r>
            <a:r>
              <a:rPr lang="es-ES" sz="2400" dirty="0" smtClean="0"/>
              <a:t>Epidemiológica es parte de su incumbencia</a:t>
            </a:r>
            <a:endParaRPr lang="es-ES" sz="2400" dirty="0"/>
          </a:p>
        </p:txBody>
      </p:sp>
      <p:grpSp>
        <p:nvGrpSpPr>
          <p:cNvPr id="4" name="Group 133"/>
          <p:cNvGrpSpPr>
            <a:grpSpLocks/>
          </p:cNvGrpSpPr>
          <p:nvPr/>
        </p:nvGrpSpPr>
        <p:grpSpPr bwMode="auto">
          <a:xfrm>
            <a:off x="827088" y="2781300"/>
            <a:ext cx="8137525" cy="3640138"/>
            <a:chOff x="521" y="1752"/>
            <a:chExt cx="5126" cy="2293"/>
          </a:xfrm>
        </p:grpSpPr>
        <p:sp>
          <p:nvSpPr>
            <p:cNvPr id="3079" name="Text Box 125"/>
            <p:cNvSpPr txBox="1">
              <a:spLocks noChangeArrowheads="1"/>
            </p:cNvSpPr>
            <p:nvPr/>
          </p:nvSpPr>
          <p:spPr bwMode="auto">
            <a:xfrm>
              <a:off x="521" y="1752"/>
              <a:ext cx="5126" cy="523"/>
            </a:xfrm>
            <a:prstGeom prst="rect">
              <a:avLst/>
            </a:prstGeom>
            <a:noFill/>
            <a:ln w="9525" algn="ctr">
              <a:noFill/>
              <a:miter lim="800000"/>
              <a:headEnd/>
              <a:tailEnd/>
            </a:ln>
          </p:spPr>
          <p:txBody>
            <a:bodyPr>
              <a:spAutoFit/>
            </a:bodyPr>
            <a:lstStyle/>
            <a:p>
              <a:pPr algn="ctr">
                <a:spcBef>
                  <a:spcPct val="50000"/>
                </a:spcBef>
              </a:pPr>
              <a:r>
                <a:rPr lang="es-ES" sz="2400" b="1"/>
                <a:t>Campos de la Práctica de la Epidemiología de la Salud Pública</a:t>
              </a:r>
            </a:p>
          </p:txBody>
        </p:sp>
        <p:sp>
          <p:nvSpPr>
            <p:cNvPr id="3080" name="Text Box 126"/>
            <p:cNvSpPr txBox="1">
              <a:spLocks noChangeArrowheads="1"/>
            </p:cNvSpPr>
            <p:nvPr/>
          </p:nvSpPr>
          <p:spPr bwMode="auto">
            <a:xfrm>
              <a:off x="1270" y="2326"/>
              <a:ext cx="4173" cy="252"/>
            </a:xfrm>
            <a:prstGeom prst="rect">
              <a:avLst/>
            </a:prstGeom>
            <a:noFill/>
            <a:ln w="9525">
              <a:noFill/>
              <a:miter lim="800000"/>
              <a:headEnd/>
              <a:tailEnd/>
            </a:ln>
          </p:spPr>
          <p:txBody>
            <a:bodyPr>
              <a:spAutoFit/>
            </a:bodyPr>
            <a:lstStyle/>
            <a:p>
              <a:pPr>
                <a:spcBef>
                  <a:spcPct val="50000"/>
                </a:spcBef>
              </a:pPr>
              <a:r>
                <a:rPr lang="es-ES" sz="2000" b="1">
                  <a:solidFill>
                    <a:srgbClr val="0000CC"/>
                  </a:solidFill>
                </a:rPr>
                <a:t>. ASIS Análisis de Situación de Salud</a:t>
              </a:r>
            </a:p>
          </p:txBody>
        </p:sp>
        <p:sp>
          <p:nvSpPr>
            <p:cNvPr id="3081" name="Text Box 127"/>
            <p:cNvSpPr txBox="1">
              <a:spLocks noChangeArrowheads="1"/>
            </p:cNvSpPr>
            <p:nvPr/>
          </p:nvSpPr>
          <p:spPr bwMode="auto">
            <a:xfrm>
              <a:off x="1270" y="2741"/>
              <a:ext cx="4173" cy="252"/>
            </a:xfrm>
            <a:prstGeom prst="rect">
              <a:avLst/>
            </a:prstGeom>
            <a:noFill/>
            <a:ln w="9525">
              <a:noFill/>
              <a:miter lim="800000"/>
              <a:headEnd/>
              <a:tailEnd/>
            </a:ln>
          </p:spPr>
          <p:txBody>
            <a:bodyPr>
              <a:spAutoFit/>
            </a:bodyPr>
            <a:lstStyle/>
            <a:p>
              <a:pPr>
                <a:spcBef>
                  <a:spcPct val="50000"/>
                </a:spcBef>
              </a:pPr>
              <a:r>
                <a:rPr lang="es-ES" sz="2000" b="1">
                  <a:solidFill>
                    <a:srgbClr val="0000CC"/>
                  </a:solidFill>
                </a:rPr>
                <a:t>. Vigilancia Epidemiológica</a:t>
              </a:r>
            </a:p>
          </p:txBody>
        </p:sp>
        <p:sp>
          <p:nvSpPr>
            <p:cNvPr id="3082" name="Text Box 128"/>
            <p:cNvSpPr txBox="1">
              <a:spLocks noChangeArrowheads="1"/>
            </p:cNvSpPr>
            <p:nvPr/>
          </p:nvSpPr>
          <p:spPr bwMode="auto">
            <a:xfrm>
              <a:off x="1225" y="3097"/>
              <a:ext cx="4173" cy="252"/>
            </a:xfrm>
            <a:prstGeom prst="rect">
              <a:avLst/>
            </a:prstGeom>
            <a:noFill/>
            <a:ln w="9525">
              <a:noFill/>
              <a:miter lim="800000"/>
              <a:headEnd/>
              <a:tailEnd/>
            </a:ln>
          </p:spPr>
          <p:txBody>
            <a:bodyPr>
              <a:spAutoFit/>
            </a:bodyPr>
            <a:lstStyle/>
            <a:p>
              <a:pPr>
                <a:spcBef>
                  <a:spcPct val="50000"/>
                </a:spcBef>
              </a:pPr>
              <a:r>
                <a:rPr lang="es-ES" sz="2000" b="1">
                  <a:solidFill>
                    <a:srgbClr val="0000CC"/>
                  </a:solidFill>
                </a:rPr>
                <a:t> . Evaluación Epidemiológica</a:t>
              </a:r>
            </a:p>
          </p:txBody>
        </p:sp>
        <p:sp>
          <p:nvSpPr>
            <p:cNvPr id="3083" name="Text Box 129"/>
            <p:cNvSpPr txBox="1">
              <a:spLocks noChangeArrowheads="1"/>
            </p:cNvSpPr>
            <p:nvPr/>
          </p:nvSpPr>
          <p:spPr bwMode="auto">
            <a:xfrm>
              <a:off x="1270" y="3460"/>
              <a:ext cx="4377" cy="252"/>
            </a:xfrm>
            <a:prstGeom prst="rect">
              <a:avLst/>
            </a:prstGeom>
            <a:noFill/>
            <a:ln w="9525">
              <a:noFill/>
              <a:miter lim="800000"/>
              <a:headEnd/>
              <a:tailEnd/>
            </a:ln>
          </p:spPr>
          <p:txBody>
            <a:bodyPr>
              <a:spAutoFit/>
            </a:bodyPr>
            <a:lstStyle/>
            <a:p>
              <a:pPr>
                <a:spcBef>
                  <a:spcPct val="50000"/>
                </a:spcBef>
              </a:pPr>
              <a:r>
                <a:rPr lang="es-ES" sz="2000" b="1">
                  <a:solidFill>
                    <a:srgbClr val="0000CC"/>
                  </a:solidFill>
                </a:rPr>
                <a:t>. Estudios o investigaciones Epidemiológicas</a:t>
              </a:r>
            </a:p>
          </p:txBody>
        </p:sp>
        <p:sp>
          <p:nvSpPr>
            <p:cNvPr id="3084" name="Text Box 130"/>
            <p:cNvSpPr txBox="1">
              <a:spLocks noChangeArrowheads="1"/>
            </p:cNvSpPr>
            <p:nvPr/>
          </p:nvSpPr>
          <p:spPr bwMode="auto">
            <a:xfrm>
              <a:off x="1270" y="3793"/>
              <a:ext cx="4173" cy="252"/>
            </a:xfrm>
            <a:prstGeom prst="rect">
              <a:avLst/>
            </a:prstGeom>
            <a:noFill/>
            <a:ln w="9525">
              <a:noFill/>
              <a:miter lim="800000"/>
              <a:headEnd/>
              <a:tailEnd/>
            </a:ln>
          </p:spPr>
          <p:txBody>
            <a:bodyPr>
              <a:spAutoFit/>
            </a:bodyPr>
            <a:lstStyle/>
            <a:p>
              <a:pPr>
                <a:spcBef>
                  <a:spcPct val="50000"/>
                </a:spcBef>
              </a:pPr>
              <a:r>
                <a:rPr lang="es-ES" sz="2000" b="1">
                  <a:solidFill>
                    <a:srgbClr val="0000CC"/>
                  </a:solidFill>
                </a:rPr>
                <a:t>. Control e Intervenciones</a:t>
              </a:r>
            </a:p>
          </p:txBody>
        </p:sp>
      </p:grpSp>
      <p:sp>
        <p:nvSpPr>
          <p:cNvPr id="39043" name="Text Box 131"/>
          <p:cNvSpPr txBox="1">
            <a:spLocks noChangeArrowheads="1"/>
          </p:cNvSpPr>
          <p:nvPr/>
        </p:nvSpPr>
        <p:spPr bwMode="auto">
          <a:xfrm>
            <a:off x="431800" y="4164013"/>
            <a:ext cx="8208963" cy="707886"/>
          </a:xfrm>
          <a:prstGeom prst="rect">
            <a:avLst/>
          </a:prstGeom>
          <a:solidFill>
            <a:schemeClr val="bg1"/>
          </a:solidFill>
          <a:ln w="9525">
            <a:noFill/>
            <a:miter lim="800000"/>
            <a:headEnd/>
            <a:tailEnd/>
          </a:ln>
        </p:spPr>
        <p:txBody>
          <a:bodyPr>
            <a:spAutoFit/>
          </a:bodyPr>
          <a:lstStyle/>
          <a:p>
            <a:pPr algn="ctr">
              <a:spcBef>
                <a:spcPct val="50000"/>
              </a:spcBef>
            </a:pPr>
            <a:r>
              <a:rPr lang="es-ES" sz="4000" b="1" dirty="0">
                <a:solidFill>
                  <a:srgbClr val="FF0000"/>
                </a:solidFill>
              </a:rPr>
              <a:t>Vigilancia Epidemiológica</a:t>
            </a:r>
          </a:p>
        </p:txBody>
      </p:sp>
      <p:sp>
        <p:nvSpPr>
          <p:cNvPr id="3078"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Vigilancia Epidemiológica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39043"/>
                                        </p:tgtEl>
                                        <p:attrNameLst>
                                          <p:attrName>style.visibility</p:attrName>
                                        </p:attrNameLst>
                                      </p:cBhvr>
                                      <p:to>
                                        <p:strVal val="visible"/>
                                      </p:to>
                                    </p:set>
                                    <p:anim calcmode="lin" valueType="num">
                                      <p:cBhvr>
                                        <p:cTn id="11" dur="500" fill="hold"/>
                                        <p:tgtEl>
                                          <p:spTgt spid="39043"/>
                                        </p:tgtEl>
                                        <p:attrNameLst>
                                          <p:attrName>ppt_w</p:attrName>
                                        </p:attrNameLst>
                                      </p:cBhvr>
                                      <p:tavLst>
                                        <p:tav tm="0">
                                          <p:val>
                                            <p:fltVal val="0"/>
                                          </p:val>
                                        </p:tav>
                                        <p:tav tm="100000">
                                          <p:val>
                                            <p:strVal val="#ppt_w"/>
                                          </p:val>
                                        </p:tav>
                                      </p:tavLst>
                                    </p:anim>
                                    <p:anim calcmode="lin" valueType="num">
                                      <p:cBhvr>
                                        <p:cTn id="12" dur="500" fill="hold"/>
                                        <p:tgtEl>
                                          <p:spTgt spid="39043"/>
                                        </p:tgtEl>
                                        <p:attrNameLst>
                                          <p:attrName>ppt_h</p:attrName>
                                        </p:attrNameLst>
                                      </p:cBhvr>
                                      <p:tavLst>
                                        <p:tav tm="0">
                                          <p:val>
                                            <p:fltVal val="0"/>
                                          </p:val>
                                        </p:tav>
                                        <p:tav tm="100000">
                                          <p:val>
                                            <p:strVal val="#ppt_h"/>
                                          </p:val>
                                        </p:tav>
                                      </p:tavLst>
                                    </p:anim>
                                    <p:animEffect transition="in" filter="fade">
                                      <p:cBhvr>
                                        <p:cTn id="13" dur="500"/>
                                        <p:tgtEl>
                                          <p:spTgt spid="39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4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131 Forma libre"/>
          <p:cNvSpPr/>
          <p:nvPr/>
        </p:nvSpPr>
        <p:spPr>
          <a:xfrm flipV="1">
            <a:off x="2628900" y="6165850"/>
            <a:ext cx="2922588" cy="431800"/>
          </a:xfrm>
          <a:custGeom>
            <a:avLst/>
            <a:gdLst>
              <a:gd name="connsiteX0" fmla="*/ 2032000 w 2922122"/>
              <a:gd name="connsiteY0" fmla="*/ 0 h 502692"/>
              <a:gd name="connsiteX1" fmla="*/ 800100 w 2922122"/>
              <a:gd name="connsiteY1" fmla="*/ 12700 h 502692"/>
              <a:gd name="connsiteX2" fmla="*/ 711200 w 2922122"/>
              <a:gd name="connsiteY2" fmla="*/ 63500 h 502692"/>
              <a:gd name="connsiteX3" fmla="*/ 660400 w 2922122"/>
              <a:gd name="connsiteY3" fmla="*/ 76200 h 502692"/>
              <a:gd name="connsiteX4" fmla="*/ 533400 w 2922122"/>
              <a:gd name="connsiteY4" fmla="*/ 165100 h 502692"/>
              <a:gd name="connsiteX5" fmla="*/ 482600 w 2922122"/>
              <a:gd name="connsiteY5" fmla="*/ 177800 h 502692"/>
              <a:gd name="connsiteX6" fmla="*/ 406400 w 2922122"/>
              <a:gd name="connsiteY6" fmla="*/ 203200 h 502692"/>
              <a:gd name="connsiteX7" fmla="*/ 444500 w 2922122"/>
              <a:gd name="connsiteY7" fmla="*/ 228600 h 502692"/>
              <a:gd name="connsiteX8" fmla="*/ 736600 w 2922122"/>
              <a:gd name="connsiteY8" fmla="*/ 241300 h 502692"/>
              <a:gd name="connsiteX9" fmla="*/ 0 w 2922122"/>
              <a:gd name="connsiteY9" fmla="*/ 254000 h 502692"/>
              <a:gd name="connsiteX10" fmla="*/ 787400 w 2922122"/>
              <a:gd name="connsiteY10" fmla="*/ 304800 h 502692"/>
              <a:gd name="connsiteX11" fmla="*/ 1016000 w 2922122"/>
              <a:gd name="connsiteY11" fmla="*/ 292100 h 502692"/>
              <a:gd name="connsiteX12" fmla="*/ 1866900 w 2922122"/>
              <a:gd name="connsiteY12" fmla="*/ 279400 h 502692"/>
              <a:gd name="connsiteX13" fmla="*/ 1993900 w 2922122"/>
              <a:gd name="connsiteY13" fmla="*/ 304800 h 502692"/>
              <a:gd name="connsiteX14" fmla="*/ 2387600 w 2922122"/>
              <a:gd name="connsiteY14" fmla="*/ 292100 h 502692"/>
              <a:gd name="connsiteX15" fmla="*/ 2463800 w 2922122"/>
              <a:gd name="connsiteY15" fmla="*/ 254000 h 502692"/>
              <a:gd name="connsiteX16" fmla="*/ 2514600 w 2922122"/>
              <a:gd name="connsiteY16" fmla="*/ 241300 h 502692"/>
              <a:gd name="connsiteX17" fmla="*/ 2844800 w 2922122"/>
              <a:gd name="connsiteY17" fmla="*/ 215900 h 502692"/>
              <a:gd name="connsiteX18" fmla="*/ 2819400 w 2922122"/>
              <a:gd name="connsiteY18" fmla="*/ 190500 h 502692"/>
              <a:gd name="connsiteX19" fmla="*/ 2489200 w 2922122"/>
              <a:gd name="connsiteY19" fmla="*/ 177800 h 502692"/>
              <a:gd name="connsiteX20" fmla="*/ 2451100 w 2922122"/>
              <a:gd name="connsiteY20" fmla="*/ 165100 h 502692"/>
              <a:gd name="connsiteX21" fmla="*/ 2349500 w 2922122"/>
              <a:gd name="connsiteY21" fmla="*/ 139700 h 502692"/>
              <a:gd name="connsiteX22" fmla="*/ 2311400 w 2922122"/>
              <a:gd name="connsiteY22" fmla="*/ 114300 h 502692"/>
              <a:gd name="connsiteX23" fmla="*/ 2120900 w 2922122"/>
              <a:gd name="connsiteY23" fmla="*/ 63500 h 502692"/>
              <a:gd name="connsiteX24" fmla="*/ 2082800 w 2922122"/>
              <a:gd name="connsiteY24" fmla="*/ 38100 h 502692"/>
              <a:gd name="connsiteX25" fmla="*/ 2044700 w 2922122"/>
              <a:gd name="connsiteY25" fmla="*/ 25400 h 502692"/>
              <a:gd name="connsiteX26" fmla="*/ 2032000 w 2922122"/>
              <a:gd name="connsiteY26" fmla="*/ 0 h 502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922122" h="502692">
                <a:moveTo>
                  <a:pt x="2032000" y="0"/>
                </a:moveTo>
                <a:lnTo>
                  <a:pt x="800100" y="12700"/>
                </a:lnTo>
                <a:cubicBezTo>
                  <a:pt x="759637" y="13509"/>
                  <a:pt x="744696" y="46752"/>
                  <a:pt x="711200" y="63500"/>
                </a:cubicBezTo>
                <a:cubicBezTo>
                  <a:pt x="695588" y="71306"/>
                  <a:pt x="677333" y="71967"/>
                  <a:pt x="660400" y="76200"/>
                </a:cubicBezTo>
                <a:cubicBezTo>
                  <a:pt x="639384" y="91962"/>
                  <a:pt x="549035" y="161191"/>
                  <a:pt x="533400" y="165100"/>
                </a:cubicBezTo>
                <a:cubicBezTo>
                  <a:pt x="516467" y="169333"/>
                  <a:pt x="499318" y="172784"/>
                  <a:pt x="482600" y="177800"/>
                </a:cubicBezTo>
                <a:cubicBezTo>
                  <a:pt x="456955" y="185493"/>
                  <a:pt x="406400" y="203200"/>
                  <a:pt x="406400" y="203200"/>
                </a:cubicBezTo>
                <a:cubicBezTo>
                  <a:pt x="419100" y="211667"/>
                  <a:pt x="429337" y="226850"/>
                  <a:pt x="444500" y="228600"/>
                </a:cubicBezTo>
                <a:cubicBezTo>
                  <a:pt x="541316" y="239771"/>
                  <a:pt x="833900" y="235740"/>
                  <a:pt x="736600" y="241300"/>
                </a:cubicBezTo>
                <a:cubicBezTo>
                  <a:pt x="491430" y="255310"/>
                  <a:pt x="245533" y="249767"/>
                  <a:pt x="0" y="254000"/>
                </a:cubicBezTo>
                <a:cubicBezTo>
                  <a:pt x="165795" y="502692"/>
                  <a:pt x="18775" y="304800"/>
                  <a:pt x="787400" y="304800"/>
                </a:cubicBezTo>
                <a:cubicBezTo>
                  <a:pt x="863718" y="304800"/>
                  <a:pt x="939800" y="296333"/>
                  <a:pt x="1016000" y="292100"/>
                </a:cubicBezTo>
                <a:cubicBezTo>
                  <a:pt x="1359944" y="206114"/>
                  <a:pt x="1082696" y="266108"/>
                  <a:pt x="1866900" y="279400"/>
                </a:cubicBezTo>
                <a:cubicBezTo>
                  <a:pt x="1900467" y="287792"/>
                  <a:pt x="1962761" y="304800"/>
                  <a:pt x="1993900" y="304800"/>
                </a:cubicBezTo>
                <a:cubicBezTo>
                  <a:pt x="2125202" y="304800"/>
                  <a:pt x="2256367" y="296333"/>
                  <a:pt x="2387600" y="292100"/>
                </a:cubicBezTo>
                <a:cubicBezTo>
                  <a:pt x="2548143" y="238586"/>
                  <a:pt x="2291465" y="327858"/>
                  <a:pt x="2463800" y="254000"/>
                </a:cubicBezTo>
                <a:cubicBezTo>
                  <a:pt x="2479843" y="247124"/>
                  <a:pt x="2497484" y="244723"/>
                  <a:pt x="2514600" y="241300"/>
                </a:cubicBezTo>
                <a:cubicBezTo>
                  <a:pt x="2638904" y="216439"/>
                  <a:pt x="2682001" y="224040"/>
                  <a:pt x="2844800" y="215900"/>
                </a:cubicBezTo>
                <a:cubicBezTo>
                  <a:pt x="2887195" y="201768"/>
                  <a:pt x="2922122" y="197127"/>
                  <a:pt x="2819400" y="190500"/>
                </a:cubicBezTo>
                <a:cubicBezTo>
                  <a:pt x="2709480" y="183408"/>
                  <a:pt x="2599267" y="182033"/>
                  <a:pt x="2489200" y="177800"/>
                </a:cubicBezTo>
                <a:cubicBezTo>
                  <a:pt x="2476500" y="173567"/>
                  <a:pt x="2464087" y="168347"/>
                  <a:pt x="2451100" y="165100"/>
                </a:cubicBezTo>
                <a:lnTo>
                  <a:pt x="2349500" y="139700"/>
                </a:lnTo>
                <a:cubicBezTo>
                  <a:pt x="2336800" y="131233"/>
                  <a:pt x="2326477" y="116681"/>
                  <a:pt x="2311400" y="114300"/>
                </a:cubicBezTo>
                <a:cubicBezTo>
                  <a:pt x="2101381" y="81139"/>
                  <a:pt x="2085449" y="169854"/>
                  <a:pt x="2120900" y="63500"/>
                </a:cubicBezTo>
                <a:cubicBezTo>
                  <a:pt x="2108200" y="55033"/>
                  <a:pt x="2096452" y="44926"/>
                  <a:pt x="2082800" y="38100"/>
                </a:cubicBezTo>
                <a:cubicBezTo>
                  <a:pt x="2070826" y="32113"/>
                  <a:pt x="2056674" y="31387"/>
                  <a:pt x="2044700" y="25400"/>
                </a:cubicBezTo>
                <a:cubicBezTo>
                  <a:pt x="2015979" y="11040"/>
                  <a:pt x="2239433" y="2117"/>
                  <a:pt x="203200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39938" name="Picture 2"/>
          <p:cNvPicPr>
            <a:picLocks noChangeAspect="1" noChangeArrowheads="1"/>
          </p:cNvPicPr>
          <p:nvPr/>
        </p:nvPicPr>
        <p:blipFill>
          <a:blip r:embed="rId2" cstate="print"/>
          <a:srcRect/>
          <a:stretch>
            <a:fillRect/>
          </a:stretch>
        </p:blipFill>
        <p:spPr bwMode="auto">
          <a:xfrm>
            <a:off x="403225" y="4365625"/>
            <a:ext cx="2368550" cy="1017588"/>
          </a:xfrm>
          <a:prstGeom prst="rect">
            <a:avLst/>
          </a:prstGeom>
          <a:noFill/>
          <a:ln w="9525">
            <a:noFill/>
            <a:miter lim="800000"/>
            <a:headEnd/>
            <a:tailEnd/>
          </a:ln>
        </p:spPr>
      </p:pic>
      <p:pic>
        <p:nvPicPr>
          <p:cNvPr id="39939" name="Picture 3"/>
          <p:cNvPicPr>
            <a:picLocks noChangeAspect="1" noChangeArrowheads="1"/>
          </p:cNvPicPr>
          <p:nvPr/>
        </p:nvPicPr>
        <p:blipFill>
          <a:blip r:embed="rId2" cstate="print"/>
          <a:srcRect/>
          <a:stretch>
            <a:fillRect/>
          </a:stretch>
        </p:blipFill>
        <p:spPr bwMode="auto">
          <a:xfrm>
            <a:off x="6443663" y="4329113"/>
            <a:ext cx="2478087" cy="1377950"/>
          </a:xfrm>
          <a:prstGeom prst="rect">
            <a:avLst/>
          </a:prstGeom>
          <a:noFill/>
          <a:ln w="9525">
            <a:noFill/>
            <a:miter lim="800000"/>
            <a:headEnd/>
            <a:tailEnd/>
          </a:ln>
        </p:spPr>
      </p:pic>
      <p:pic>
        <p:nvPicPr>
          <p:cNvPr id="4101" name="Picture 4"/>
          <p:cNvPicPr>
            <a:picLocks noChangeAspect="1" noChangeArrowheads="1"/>
          </p:cNvPicPr>
          <p:nvPr/>
        </p:nvPicPr>
        <p:blipFill>
          <a:blip r:embed="rId3" cstate="print"/>
          <a:srcRect/>
          <a:stretch>
            <a:fillRect/>
          </a:stretch>
        </p:blipFill>
        <p:spPr bwMode="auto">
          <a:xfrm>
            <a:off x="395288" y="1916113"/>
            <a:ext cx="2333625" cy="935037"/>
          </a:xfrm>
          <a:prstGeom prst="rect">
            <a:avLst/>
          </a:prstGeom>
          <a:noFill/>
          <a:ln w="9525">
            <a:noFill/>
            <a:miter lim="800000"/>
            <a:headEnd/>
            <a:tailEnd/>
          </a:ln>
        </p:spPr>
      </p:pic>
      <p:pic>
        <p:nvPicPr>
          <p:cNvPr id="4102" name="Picture 5"/>
          <p:cNvPicPr>
            <a:picLocks noChangeAspect="1" noChangeArrowheads="1"/>
          </p:cNvPicPr>
          <p:nvPr/>
        </p:nvPicPr>
        <p:blipFill>
          <a:blip r:embed="rId3" cstate="print"/>
          <a:srcRect/>
          <a:stretch>
            <a:fillRect/>
          </a:stretch>
        </p:blipFill>
        <p:spPr bwMode="auto">
          <a:xfrm>
            <a:off x="6443663" y="1662113"/>
            <a:ext cx="2333625" cy="1368425"/>
          </a:xfrm>
          <a:prstGeom prst="rect">
            <a:avLst/>
          </a:prstGeom>
          <a:noFill/>
          <a:ln w="9525">
            <a:noFill/>
            <a:miter lim="800000"/>
            <a:headEnd/>
            <a:tailEnd/>
          </a:ln>
        </p:spPr>
      </p:pic>
      <p:pic>
        <p:nvPicPr>
          <p:cNvPr id="39942" name="Picture 6"/>
          <p:cNvPicPr>
            <a:picLocks noChangeAspect="1" noChangeArrowheads="1"/>
          </p:cNvPicPr>
          <p:nvPr/>
        </p:nvPicPr>
        <p:blipFill>
          <a:blip r:embed="rId4" cstate="print"/>
          <a:srcRect/>
          <a:stretch>
            <a:fillRect/>
          </a:stretch>
        </p:blipFill>
        <p:spPr bwMode="auto">
          <a:xfrm>
            <a:off x="4237038" y="3775075"/>
            <a:ext cx="1558925" cy="1990725"/>
          </a:xfrm>
          <a:prstGeom prst="rect">
            <a:avLst/>
          </a:prstGeom>
          <a:noFill/>
          <a:ln w="9525">
            <a:noFill/>
            <a:miter lim="800000"/>
            <a:headEnd/>
            <a:tailEnd/>
          </a:ln>
        </p:spPr>
      </p:pic>
      <p:sp>
        <p:nvSpPr>
          <p:cNvPr id="4104" name="Text Box 7"/>
          <p:cNvSpPr txBox="1">
            <a:spLocks noChangeArrowheads="1"/>
          </p:cNvSpPr>
          <p:nvPr/>
        </p:nvSpPr>
        <p:spPr bwMode="auto">
          <a:xfrm>
            <a:off x="6454775" y="1700213"/>
            <a:ext cx="2232025" cy="1187450"/>
          </a:xfrm>
          <a:prstGeom prst="rect">
            <a:avLst/>
          </a:prstGeom>
          <a:noFill/>
          <a:ln w="9525" algn="ctr">
            <a:noFill/>
            <a:miter lim="800000"/>
            <a:headEnd/>
            <a:tailEnd/>
          </a:ln>
        </p:spPr>
        <p:txBody>
          <a:bodyPr>
            <a:spAutoFit/>
          </a:bodyPr>
          <a:lstStyle/>
          <a:p>
            <a:pPr algn="ctr">
              <a:spcBef>
                <a:spcPct val="50000"/>
              </a:spcBef>
            </a:pPr>
            <a:r>
              <a:rPr lang="es-AR" sz="2400" b="1">
                <a:solidFill>
                  <a:srgbClr val="000000"/>
                </a:solidFill>
              </a:rPr>
              <a:t>Medicina basada en la evidencia</a:t>
            </a:r>
          </a:p>
        </p:txBody>
      </p:sp>
      <p:sp>
        <p:nvSpPr>
          <p:cNvPr id="4105" name="Text Box 8"/>
          <p:cNvSpPr txBox="1">
            <a:spLocks noChangeArrowheads="1"/>
          </p:cNvSpPr>
          <p:nvPr/>
        </p:nvSpPr>
        <p:spPr bwMode="auto">
          <a:xfrm>
            <a:off x="3348038" y="1157288"/>
            <a:ext cx="2663825" cy="400050"/>
          </a:xfrm>
          <a:prstGeom prst="rect">
            <a:avLst/>
          </a:prstGeom>
          <a:solidFill>
            <a:srgbClr val="66FFCC"/>
          </a:solidFill>
          <a:ln w="9525">
            <a:solidFill>
              <a:srgbClr val="FFCC00"/>
            </a:solidFill>
            <a:miter lim="800000"/>
            <a:headEnd/>
            <a:tailEnd/>
          </a:ln>
        </p:spPr>
        <p:txBody>
          <a:bodyPr>
            <a:spAutoFit/>
          </a:bodyPr>
          <a:lstStyle/>
          <a:p>
            <a:pPr algn="ctr">
              <a:spcBef>
                <a:spcPct val="50000"/>
              </a:spcBef>
            </a:pPr>
            <a:r>
              <a:rPr lang="es-AR" sz="2000" b="1">
                <a:solidFill>
                  <a:srgbClr val="000000"/>
                </a:solidFill>
              </a:rPr>
              <a:t>Objeto de estudio</a:t>
            </a:r>
          </a:p>
        </p:txBody>
      </p:sp>
      <p:sp>
        <p:nvSpPr>
          <p:cNvPr id="4106" name="Text Box 9"/>
          <p:cNvSpPr txBox="1">
            <a:spLocks noChangeArrowheads="1"/>
          </p:cNvSpPr>
          <p:nvPr/>
        </p:nvSpPr>
        <p:spPr bwMode="auto">
          <a:xfrm>
            <a:off x="714375" y="2108200"/>
            <a:ext cx="1770063" cy="519113"/>
          </a:xfrm>
          <a:prstGeom prst="rect">
            <a:avLst/>
          </a:prstGeom>
          <a:noFill/>
          <a:ln w="9525">
            <a:noFill/>
            <a:miter lim="800000"/>
            <a:headEnd/>
            <a:tailEnd/>
          </a:ln>
        </p:spPr>
        <p:txBody>
          <a:bodyPr>
            <a:spAutoFit/>
          </a:bodyPr>
          <a:lstStyle/>
          <a:p>
            <a:pPr algn="ctr">
              <a:spcBef>
                <a:spcPct val="50000"/>
              </a:spcBef>
            </a:pPr>
            <a:r>
              <a:rPr lang="es-AR" sz="2800" b="1">
                <a:solidFill>
                  <a:srgbClr val="000000"/>
                </a:solidFill>
              </a:rPr>
              <a:t>Clínica</a:t>
            </a:r>
          </a:p>
        </p:txBody>
      </p:sp>
      <p:sp>
        <p:nvSpPr>
          <p:cNvPr id="39946" name="Text Box 10"/>
          <p:cNvSpPr txBox="1">
            <a:spLocks noChangeArrowheads="1"/>
          </p:cNvSpPr>
          <p:nvPr/>
        </p:nvSpPr>
        <p:spPr bwMode="auto">
          <a:xfrm>
            <a:off x="612775" y="4365625"/>
            <a:ext cx="2159000" cy="946150"/>
          </a:xfrm>
          <a:prstGeom prst="rect">
            <a:avLst/>
          </a:prstGeom>
          <a:noFill/>
          <a:ln w="9525">
            <a:noFill/>
            <a:miter lim="800000"/>
            <a:headEnd/>
            <a:tailEnd/>
          </a:ln>
        </p:spPr>
        <p:txBody>
          <a:bodyPr>
            <a:spAutoFit/>
          </a:bodyPr>
          <a:lstStyle/>
          <a:p>
            <a:pPr algn="ctr">
              <a:spcBef>
                <a:spcPct val="50000"/>
              </a:spcBef>
            </a:pPr>
            <a:r>
              <a:rPr lang="es-AR" sz="2800" b="1">
                <a:solidFill>
                  <a:srgbClr val="000000"/>
                </a:solidFill>
              </a:rPr>
              <a:t>Salud Pública</a:t>
            </a:r>
          </a:p>
        </p:txBody>
      </p:sp>
      <p:sp>
        <p:nvSpPr>
          <p:cNvPr id="39947" name="Text Box 11"/>
          <p:cNvSpPr txBox="1">
            <a:spLocks noChangeArrowheads="1"/>
          </p:cNvSpPr>
          <p:nvPr/>
        </p:nvSpPr>
        <p:spPr bwMode="auto">
          <a:xfrm>
            <a:off x="6588125" y="4365625"/>
            <a:ext cx="2232025" cy="1187450"/>
          </a:xfrm>
          <a:prstGeom prst="rect">
            <a:avLst/>
          </a:prstGeom>
          <a:noFill/>
          <a:ln w="9525" algn="ctr">
            <a:noFill/>
            <a:miter lim="800000"/>
            <a:headEnd/>
            <a:tailEnd/>
          </a:ln>
        </p:spPr>
        <p:txBody>
          <a:bodyPr>
            <a:spAutoFit/>
          </a:bodyPr>
          <a:lstStyle/>
          <a:p>
            <a:pPr algn="ctr">
              <a:spcBef>
                <a:spcPct val="50000"/>
              </a:spcBef>
            </a:pPr>
            <a:r>
              <a:rPr lang="es-AR" sz="2400" b="1">
                <a:solidFill>
                  <a:srgbClr val="000000"/>
                </a:solidFill>
              </a:rPr>
              <a:t>Salud Pública basada en la evidencia</a:t>
            </a:r>
          </a:p>
        </p:txBody>
      </p:sp>
      <p:grpSp>
        <p:nvGrpSpPr>
          <p:cNvPr id="2" name="Group 13"/>
          <p:cNvGrpSpPr>
            <a:grpSpLocks/>
          </p:cNvGrpSpPr>
          <p:nvPr/>
        </p:nvGrpSpPr>
        <p:grpSpPr bwMode="auto">
          <a:xfrm>
            <a:off x="3503613" y="4181475"/>
            <a:ext cx="1214437" cy="2343150"/>
            <a:chOff x="1882" y="2659"/>
            <a:chExt cx="765" cy="1476"/>
          </a:xfrm>
        </p:grpSpPr>
        <p:sp>
          <p:nvSpPr>
            <p:cNvPr id="4112" name="Freeform 14"/>
            <p:cNvSpPr>
              <a:spLocks/>
            </p:cNvSpPr>
            <p:nvPr/>
          </p:nvSpPr>
          <p:spPr bwMode="auto">
            <a:xfrm>
              <a:off x="2060" y="3084"/>
              <a:ext cx="163" cy="162"/>
            </a:xfrm>
            <a:custGeom>
              <a:avLst/>
              <a:gdLst>
                <a:gd name="T0" fmla="*/ 163 w 163"/>
                <a:gd name="T1" fmla="*/ 0 h 162"/>
                <a:gd name="T2" fmla="*/ 145 w 163"/>
                <a:gd name="T3" fmla="*/ 44 h 162"/>
                <a:gd name="T4" fmla="*/ 52 w 163"/>
                <a:gd name="T5" fmla="*/ 158 h 162"/>
                <a:gd name="T6" fmla="*/ 22 w 163"/>
                <a:gd name="T7" fmla="*/ 162 h 162"/>
                <a:gd name="T8" fmla="*/ 0 w 163"/>
                <a:gd name="T9" fmla="*/ 74 h 162"/>
                <a:gd name="T10" fmla="*/ 0 w 163"/>
                <a:gd name="T11" fmla="*/ 22 h 162"/>
                <a:gd name="T12" fmla="*/ 2 w 163"/>
                <a:gd name="T13" fmla="*/ 12 h 162"/>
                <a:gd name="T14" fmla="*/ 163 w 163"/>
                <a:gd name="T15" fmla="*/ 0 h 162"/>
                <a:gd name="T16" fmla="*/ 0 60000 65536"/>
                <a:gd name="T17" fmla="*/ 0 60000 65536"/>
                <a:gd name="T18" fmla="*/ 0 60000 65536"/>
                <a:gd name="T19" fmla="*/ 0 60000 65536"/>
                <a:gd name="T20" fmla="*/ 0 60000 65536"/>
                <a:gd name="T21" fmla="*/ 0 60000 65536"/>
                <a:gd name="T22" fmla="*/ 0 60000 65536"/>
                <a:gd name="T23" fmla="*/ 0 60000 65536"/>
                <a:gd name="T24" fmla="*/ 0 w 163"/>
                <a:gd name="T25" fmla="*/ 0 h 162"/>
                <a:gd name="T26" fmla="*/ 163 w 163"/>
                <a:gd name="T27" fmla="*/ 162 h 1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 h="162">
                  <a:moveTo>
                    <a:pt x="163" y="0"/>
                  </a:moveTo>
                  <a:lnTo>
                    <a:pt x="145" y="44"/>
                  </a:lnTo>
                  <a:lnTo>
                    <a:pt x="52" y="158"/>
                  </a:lnTo>
                  <a:lnTo>
                    <a:pt x="22" y="162"/>
                  </a:lnTo>
                  <a:lnTo>
                    <a:pt x="0" y="74"/>
                  </a:lnTo>
                  <a:lnTo>
                    <a:pt x="0" y="22"/>
                  </a:lnTo>
                  <a:lnTo>
                    <a:pt x="2" y="12"/>
                  </a:lnTo>
                  <a:lnTo>
                    <a:pt x="163" y="0"/>
                  </a:lnTo>
                  <a:close/>
                </a:path>
              </a:pathLst>
            </a:custGeom>
            <a:solidFill>
              <a:srgbClr val="CFFFFF"/>
            </a:solidFill>
            <a:ln w="9525">
              <a:noFill/>
              <a:round/>
              <a:headEnd/>
              <a:tailEnd/>
            </a:ln>
          </p:spPr>
          <p:txBody>
            <a:bodyPr/>
            <a:lstStyle/>
            <a:p>
              <a:endParaRPr lang="es-AR"/>
            </a:p>
          </p:txBody>
        </p:sp>
        <p:sp>
          <p:nvSpPr>
            <p:cNvPr id="4113" name="Freeform 15"/>
            <p:cNvSpPr>
              <a:spLocks/>
            </p:cNvSpPr>
            <p:nvPr/>
          </p:nvSpPr>
          <p:spPr bwMode="auto">
            <a:xfrm>
              <a:off x="2060" y="3084"/>
              <a:ext cx="163" cy="162"/>
            </a:xfrm>
            <a:custGeom>
              <a:avLst/>
              <a:gdLst>
                <a:gd name="T0" fmla="*/ 163 w 163"/>
                <a:gd name="T1" fmla="*/ 0 h 162"/>
                <a:gd name="T2" fmla="*/ 145 w 163"/>
                <a:gd name="T3" fmla="*/ 44 h 162"/>
                <a:gd name="T4" fmla="*/ 52 w 163"/>
                <a:gd name="T5" fmla="*/ 158 h 162"/>
                <a:gd name="T6" fmla="*/ 22 w 163"/>
                <a:gd name="T7" fmla="*/ 162 h 162"/>
                <a:gd name="T8" fmla="*/ 0 w 163"/>
                <a:gd name="T9" fmla="*/ 74 h 162"/>
                <a:gd name="T10" fmla="*/ 0 w 163"/>
                <a:gd name="T11" fmla="*/ 22 h 162"/>
                <a:gd name="T12" fmla="*/ 2 w 163"/>
                <a:gd name="T13" fmla="*/ 12 h 162"/>
                <a:gd name="T14" fmla="*/ 163 w 163"/>
                <a:gd name="T15" fmla="*/ 0 h 162"/>
                <a:gd name="T16" fmla="*/ 0 60000 65536"/>
                <a:gd name="T17" fmla="*/ 0 60000 65536"/>
                <a:gd name="T18" fmla="*/ 0 60000 65536"/>
                <a:gd name="T19" fmla="*/ 0 60000 65536"/>
                <a:gd name="T20" fmla="*/ 0 60000 65536"/>
                <a:gd name="T21" fmla="*/ 0 60000 65536"/>
                <a:gd name="T22" fmla="*/ 0 60000 65536"/>
                <a:gd name="T23" fmla="*/ 0 60000 65536"/>
                <a:gd name="T24" fmla="*/ 0 w 163"/>
                <a:gd name="T25" fmla="*/ 0 h 162"/>
                <a:gd name="T26" fmla="*/ 163 w 163"/>
                <a:gd name="T27" fmla="*/ 162 h 1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 h="162">
                  <a:moveTo>
                    <a:pt x="163" y="0"/>
                  </a:moveTo>
                  <a:lnTo>
                    <a:pt x="145" y="44"/>
                  </a:lnTo>
                  <a:lnTo>
                    <a:pt x="52" y="158"/>
                  </a:lnTo>
                  <a:lnTo>
                    <a:pt x="22" y="162"/>
                  </a:lnTo>
                  <a:lnTo>
                    <a:pt x="0" y="74"/>
                  </a:lnTo>
                  <a:lnTo>
                    <a:pt x="0" y="22"/>
                  </a:lnTo>
                  <a:lnTo>
                    <a:pt x="2" y="12"/>
                  </a:lnTo>
                  <a:lnTo>
                    <a:pt x="163" y="0"/>
                  </a:lnTo>
                </a:path>
              </a:pathLst>
            </a:custGeom>
            <a:noFill/>
            <a:ln w="0">
              <a:solidFill>
                <a:srgbClr val="000000"/>
              </a:solidFill>
              <a:prstDash val="solid"/>
              <a:round/>
              <a:headEnd/>
              <a:tailEnd/>
            </a:ln>
          </p:spPr>
          <p:txBody>
            <a:bodyPr/>
            <a:lstStyle/>
            <a:p>
              <a:endParaRPr lang="es-AR"/>
            </a:p>
          </p:txBody>
        </p:sp>
        <p:sp>
          <p:nvSpPr>
            <p:cNvPr id="4114" name="Freeform 16"/>
            <p:cNvSpPr>
              <a:spLocks/>
            </p:cNvSpPr>
            <p:nvPr/>
          </p:nvSpPr>
          <p:spPr bwMode="auto">
            <a:xfrm>
              <a:off x="2114" y="3167"/>
              <a:ext cx="35" cy="57"/>
            </a:xfrm>
            <a:custGeom>
              <a:avLst/>
              <a:gdLst>
                <a:gd name="T0" fmla="*/ 0 w 35"/>
                <a:gd name="T1" fmla="*/ 0 h 57"/>
                <a:gd name="T2" fmla="*/ 0 w 35"/>
                <a:gd name="T3" fmla="*/ 13 h 57"/>
                <a:gd name="T4" fmla="*/ 2 w 35"/>
                <a:gd name="T5" fmla="*/ 28 h 57"/>
                <a:gd name="T6" fmla="*/ 5 w 35"/>
                <a:gd name="T7" fmla="*/ 40 h 57"/>
                <a:gd name="T8" fmla="*/ 12 w 35"/>
                <a:gd name="T9" fmla="*/ 57 h 57"/>
                <a:gd name="T10" fmla="*/ 30 w 35"/>
                <a:gd name="T11" fmla="*/ 40 h 57"/>
                <a:gd name="T12" fmla="*/ 35 w 35"/>
                <a:gd name="T13" fmla="*/ 33 h 57"/>
                <a:gd name="T14" fmla="*/ 32 w 35"/>
                <a:gd name="T15" fmla="*/ 28 h 57"/>
                <a:gd name="T16" fmla="*/ 27 w 35"/>
                <a:gd name="T17" fmla="*/ 20 h 57"/>
                <a:gd name="T18" fmla="*/ 22 w 35"/>
                <a:gd name="T19" fmla="*/ 13 h 57"/>
                <a:gd name="T20" fmla="*/ 15 w 35"/>
                <a:gd name="T21" fmla="*/ 5 h 57"/>
                <a:gd name="T22" fmla="*/ 0 w 35"/>
                <a:gd name="T23" fmla="*/ 0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57"/>
                <a:gd name="T38" fmla="*/ 35 w 35"/>
                <a:gd name="T39" fmla="*/ 57 h 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57">
                  <a:moveTo>
                    <a:pt x="0" y="0"/>
                  </a:moveTo>
                  <a:lnTo>
                    <a:pt x="0" y="13"/>
                  </a:lnTo>
                  <a:lnTo>
                    <a:pt x="2" y="28"/>
                  </a:lnTo>
                  <a:lnTo>
                    <a:pt x="5" y="40"/>
                  </a:lnTo>
                  <a:lnTo>
                    <a:pt x="12" y="57"/>
                  </a:lnTo>
                  <a:lnTo>
                    <a:pt x="30" y="40"/>
                  </a:lnTo>
                  <a:lnTo>
                    <a:pt x="35" y="33"/>
                  </a:lnTo>
                  <a:lnTo>
                    <a:pt x="32" y="28"/>
                  </a:lnTo>
                  <a:lnTo>
                    <a:pt x="27" y="20"/>
                  </a:lnTo>
                  <a:lnTo>
                    <a:pt x="22" y="13"/>
                  </a:lnTo>
                  <a:lnTo>
                    <a:pt x="15" y="5"/>
                  </a:lnTo>
                  <a:lnTo>
                    <a:pt x="0" y="0"/>
                  </a:lnTo>
                  <a:close/>
                </a:path>
              </a:pathLst>
            </a:custGeom>
            <a:solidFill>
              <a:srgbClr val="6170C2"/>
            </a:solidFill>
            <a:ln w="9525">
              <a:noFill/>
              <a:round/>
              <a:headEnd/>
              <a:tailEnd/>
            </a:ln>
          </p:spPr>
          <p:txBody>
            <a:bodyPr/>
            <a:lstStyle/>
            <a:p>
              <a:endParaRPr lang="es-AR"/>
            </a:p>
          </p:txBody>
        </p:sp>
        <p:sp>
          <p:nvSpPr>
            <p:cNvPr id="4115" name="Freeform 17"/>
            <p:cNvSpPr>
              <a:spLocks/>
            </p:cNvSpPr>
            <p:nvPr/>
          </p:nvSpPr>
          <p:spPr bwMode="auto">
            <a:xfrm>
              <a:off x="2114" y="3167"/>
              <a:ext cx="35" cy="57"/>
            </a:xfrm>
            <a:custGeom>
              <a:avLst/>
              <a:gdLst>
                <a:gd name="T0" fmla="*/ 0 w 35"/>
                <a:gd name="T1" fmla="*/ 0 h 57"/>
                <a:gd name="T2" fmla="*/ 0 w 35"/>
                <a:gd name="T3" fmla="*/ 13 h 57"/>
                <a:gd name="T4" fmla="*/ 2 w 35"/>
                <a:gd name="T5" fmla="*/ 28 h 57"/>
                <a:gd name="T6" fmla="*/ 5 w 35"/>
                <a:gd name="T7" fmla="*/ 40 h 57"/>
                <a:gd name="T8" fmla="*/ 12 w 35"/>
                <a:gd name="T9" fmla="*/ 57 h 57"/>
                <a:gd name="T10" fmla="*/ 30 w 35"/>
                <a:gd name="T11" fmla="*/ 40 h 57"/>
                <a:gd name="T12" fmla="*/ 35 w 35"/>
                <a:gd name="T13" fmla="*/ 33 h 57"/>
                <a:gd name="T14" fmla="*/ 32 w 35"/>
                <a:gd name="T15" fmla="*/ 28 h 57"/>
                <a:gd name="T16" fmla="*/ 27 w 35"/>
                <a:gd name="T17" fmla="*/ 20 h 57"/>
                <a:gd name="T18" fmla="*/ 22 w 35"/>
                <a:gd name="T19" fmla="*/ 13 h 57"/>
                <a:gd name="T20" fmla="*/ 15 w 35"/>
                <a:gd name="T21" fmla="*/ 5 h 57"/>
                <a:gd name="T22" fmla="*/ 0 w 35"/>
                <a:gd name="T23" fmla="*/ 0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57"/>
                <a:gd name="T38" fmla="*/ 35 w 35"/>
                <a:gd name="T39" fmla="*/ 57 h 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57">
                  <a:moveTo>
                    <a:pt x="0" y="0"/>
                  </a:moveTo>
                  <a:lnTo>
                    <a:pt x="0" y="13"/>
                  </a:lnTo>
                  <a:lnTo>
                    <a:pt x="2" y="28"/>
                  </a:lnTo>
                  <a:lnTo>
                    <a:pt x="5" y="40"/>
                  </a:lnTo>
                  <a:lnTo>
                    <a:pt x="12" y="57"/>
                  </a:lnTo>
                  <a:lnTo>
                    <a:pt x="30" y="40"/>
                  </a:lnTo>
                  <a:lnTo>
                    <a:pt x="35" y="33"/>
                  </a:lnTo>
                  <a:lnTo>
                    <a:pt x="32" y="28"/>
                  </a:lnTo>
                  <a:lnTo>
                    <a:pt x="27" y="20"/>
                  </a:lnTo>
                  <a:lnTo>
                    <a:pt x="22" y="13"/>
                  </a:lnTo>
                  <a:lnTo>
                    <a:pt x="15" y="5"/>
                  </a:lnTo>
                  <a:lnTo>
                    <a:pt x="0" y="0"/>
                  </a:lnTo>
                </a:path>
              </a:pathLst>
            </a:custGeom>
            <a:noFill/>
            <a:ln w="0">
              <a:solidFill>
                <a:srgbClr val="000000"/>
              </a:solidFill>
              <a:prstDash val="solid"/>
              <a:round/>
              <a:headEnd/>
              <a:tailEnd/>
            </a:ln>
          </p:spPr>
          <p:txBody>
            <a:bodyPr/>
            <a:lstStyle/>
            <a:p>
              <a:endParaRPr lang="es-AR"/>
            </a:p>
          </p:txBody>
        </p:sp>
        <p:sp>
          <p:nvSpPr>
            <p:cNvPr id="4116" name="Freeform 18"/>
            <p:cNvSpPr>
              <a:spLocks/>
            </p:cNvSpPr>
            <p:nvPr/>
          </p:nvSpPr>
          <p:spPr bwMode="auto">
            <a:xfrm>
              <a:off x="2104" y="3133"/>
              <a:ext cx="37" cy="49"/>
            </a:xfrm>
            <a:custGeom>
              <a:avLst/>
              <a:gdLst>
                <a:gd name="T0" fmla="*/ 22 w 37"/>
                <a:gd name="T1" fmla="*/ 0 h 49"/>
                <a:gd name="T2" fmla="*/ 0 w 37"/>
                <a:gd name="T3" fmla="*/ 27 h 49"/>
                <a:gd name="T4" fmla="*/ 3 w 37"/>
                <a:gd name="T5" fmla="*/ 37 h 49"/>
                <a:gd name="T6" fmla="*/ 8 w 37"/>
                <a:gd name="T7" fmla="*/ 49 h 49"/>
                <a:gd name="T8" fmla="*/ 17 w 37"/>
                <a:gd name="T9" fmla="*/ 44 h 49"/>
                <a:gd name="T10" fmla="*/ 25 w 37"/>
                <a:gd name="T11" fmla="*/ 44 h 49"/>
                <a:gd name="T12" fmla="*/ 35 w 37"/>
                <a:gd name="T13" fmla="*/ 47 h 49"/>
                <a:gd name="T14" fmla="*/ 35 w 37"/>
                <a:gd name="T15" fmla="*/ 44 h 49"/>
                <a:gd name="T16" fmla="*/ 37 w 37"/>
                <a:gd name="T17" fmla="*/ 37 h 49"/>
                <a:gd name="T18" fmla="*/ 37 w 37"/>
                <a:gd name="T19" fmla="*/ 32 h 49"/>
                <a:gd name="T20" fmla="*/ 37 w 37"/>
                <a:gd name="T21" fmla="*/ 22 h 49"/>
                <a:gd name="T22" fmla="*/ 30 w 37"/>
                <a:gd name="T23" fmla="*/ 7 h 49"/>
                <a:gd name="T24" fmla="*/ 22 w 37"/>
                <a:gd name="T25" fmla="*/ 0 h 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49"/>
                <a:gd name="T41" fmla="*/ 37 w 37"/>
                <a:gd name="T42" fmla="*/ 49 h 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49">
                  <a:moveTo>
                    <a:pt x="22" y="0"/>
                  </a:moveTo>
                  <a:lnTo>
                    <a:pt x="0" y="27"/>
                  </a:lnTo>
                  <a:lnTo>
                    <a:pt x="3" y="37"/>
                  </a:lnTo>
                  <a:lnTo>
                    <a:pt x="8" y="49"/>
                  </a:lnTo>
                  <a:lnTo>
                    <a:pt x="17" y="44"/>
                  </a:lnTo>
                  <a:lnTo>
                    <a:pt x="25" y="44"/>
                  </a:lnTo>
                  <a:lnTo>
                    <a:pt x="35" y="47"/>
                  </a:lnTo>
                  <a:lnTo>
                    <a:pt x="35" y="44"/>
                  </a:lnTo>
                  <a:lnTo>
                    <a:pt x="37" y="37"/>
                  </a:lnTo>
                  <a:lnTo>
                    <a:pt x="37" y="32"/>
                  </a:lnTo>
                  <a:lnTo>
                    <a:pt x="37" y="22"/>
                  </a:lnTo>
                  <a:lnTo>
                    <a:pt x="30" y="7"/>
                  </a:lnTo>
                  <a:lnTo>
                    <a:pt x="22" y="0"/>
                  </a:lnTo>
                  <a:close/>
                </a:path>
              </a:pathLst>
            </a:custGeom>
            <a:solidFill>
              <a:srgbClr val="6170C2"/>
            </a:solidFill>
            <a:ln w="9525">
              <a:noFill/>
              <a:round/>
              <a:headEnd/>
              <a:tailEnd/>
            </a:ln>
          </p:spPr>
          <p:txBody>
            <a:bodyPr/>
            <a:lstStyle/>
            <a:p>
              <a:endParaRPr lang="es-AR"/>
            </a:p>
          </p:txBody>
        </p:sp>
        <p:sp>
          <p:nvSpPr>
            <p:cNvPr id="4117" name="Freeform 19"/>
            <p:cNvSpPr>
              <a:spLocks/>
            </p:cNvSpPr>
            <p:nvPr/>
          </p:nvSpPr>
          <p:spPr bwMode="auto">
            <a:xfrm>
              <a:off x="2104" y="3133"/>
              <a:ext cx="37" cy="49"/>
            </a:xfrm>
            <a:custGeom>
              <a:avLst/>
              <a:gdLst>
                <a:gd name="T0" fmla="*/ 22 w 37"/>
                <a:gd name="T1" fmla="*/ 0 h 49"/>
                <a:gd name="T2" fmla="*/ 0 w 37"/>
                <a:gd name="T3" fmla="*/ 27 h 49"/>
                <a:gd name="T4" fmla="*/ 3 w 37"/>
                <a:gd name="T5" fmla="*/ 37 h 49"/>
                <a:gd name="T6" fmla="*/ 8 w 37"/>
                <a:gd name="T7" fmla="*/ 49 h 49"/>
                <a:gd name="T8" fmla="*/ 17 w 37"/>
                <a:gd name="T9" fmla="*/ 44 h 49"/>
                <a:gd name="T10" fmla="*/ 25 w 37"/>
                <a:gd name="T11" fmla="*/ 44 h 49"/>
                <a:gd name="T12" fmla="*/ 35 w 37"/>
                <a:gd name="T13" fmla="*/ 47 h 49"/>
                <a:gd name="T14" fmla="*/ 35 w 37"/>
                <a:gd name="T15" fmla="*/ 44 h 49"/>
                <a:gd name="T16" fmla="*/ 37 w 37"/>
                <a:gd name="T17" fmla="*/ 37 h 49"/>
                <a:gd name="T18" fmla="*/ 37 w 37"/>
                <a:gd name="T19" fmla="*/ 32 h 49"/>
                <a:gd name="T20" fmla="*/ 37 w 37"/>
                <a:gd name="T21" fmla="*/ 22 h 49"/>
                <a:gd name="T22" fmla="*/ 30 w 37"/>
                <a:gd name="T23" fmla="*/ 7 h 49"/>
                <a:gd name="T24" fmla="*/ 22 w 37"/>
                <a:gd name="T25" fmla="*/ 0 h 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49"/>
                <a:gd name="T41" fmla="*/ 37 w 37"/>
                <a:gd name="T42" fmla="*/ 49 h 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49">
                  <a:moveTo>
                    <a:pt x="22" y="0"/>
                  </a:moveTo>
                  <a:lnTo>
                    <a:pt x="0" y="27"/>
                  </a:lnTo>
                  <a:lnTo>
                    <a:pt x="3" y="37"/>
                  </a:lnTo>
                  <a:lnTo>
                    <a:pt x="8" y="49"/>
                  </a:lnTo>
                  <a:lnTo>
                    <a:pt x="17" y="44"/>
                  </a:lnTo>
                  <a:lnTo>
                    <a:pt x="25" y="44"/>
                  </a:lnTo>
                  <a:lnTo>
                    <a:pt x="35" y="47"/>
                  </a:lnTo>
                  <a:lnTo>
                    <a:pt x="35" y="44"/>
                  </a:lnTo>
                  <a:lnTo>
                    <a:pt x="37" y="37"/>
                  </a:lnTo>
                  <a:lnTo>
                    <a:pt x="37" y="32"/>
                  </a:lnTo>
                  <a:lnTo>
                    <a:pt x="37" y="22"/>
                  </a:lnTo>
                  <a:lnTo>
                    <a:pt x="30" y="7"/>
                  </a:lnTo>
                  <a:lnTo>
                    <a:pt x="22" y="0"/>
                  </a:lnTo>
                </a:path>
              </a:pathLst>
            </a:custGeom>
            <a:noFill/>
            <a:ln w="0">
              <a:solidFill>
                <a:srgbClr val="000000"/>
              </a:solidFill>
              <a:prstDash val="solid"/>
              <a:round/>
              <a:headEnd/>
              <a:tailEnd/>
            </a:ln>
          </p:spPr>
          <p:txBody>
            <a:bodyPr/>
            <a:lstStyle/>
            <a:p>
              <a:endParaRPr lang="es-AR"/>
            </a:p>
          </p:txBody>
        </p:sp>
        <p:sp>
          <p:nvSpPr>
            <p:cNvPr id="4118" name="Freeform 20"/>
            <p:cNvSpPr>
              <a:spLocks/>
            </p:cNvSpPr>
            <p:nvPr/>
          </p:nvSpPr>
          <p:spPr bwMode="auto">
            <a:xfrm>
              <a:off x="2089" y="3133"/>
              <a:ext cx="64" cy="44"/>
            </a:xfrm>
            <a:custGeom>
              <a:avLst/>
              <a:gdLst>
                <a:gd name="T0" fmla="*/ 0 w 64"/>
                <a:gd name="T1" fmla="*/ 44 h 44"/>
                <a:gd name="T2" fmla="*/ 37 w 64"/>
                <a:gd name="T3" fmla="*/ 0 h 44"/>
                <a:gd name="T4" fmla="*/ 64 w 64"/>
                <a:gd name="T5" fmla="*/ 39 h 44"/>
                <a:gd name="T6" fmla="*/ 0 60000 65536"/>
                <a:gd name="T7" fmla="*/ 0 60000 65536"/>
                <a:gd name="T8" fmla="*/ 0 60000 65536"/>
                <a:gd name="T9" fmla="*/ 0 w 64"/>
                <a:gd name="T10" fmla="*/ 0 h 44"/>
                <a:gd name="T11" fmla="*/ 64 w 64"/>
                <a:gd name="T12" fmla="*/ 44 h 44"/>
              </a:gdLst>
              <a:ahLst/>
              <a:cxnLst>
                <a:cxn ang="T6">
                  <a:pos x="T0" y="T1"/>
                </a:cxn>
                <a:cxn ang="T7">
                  <a:pos x="T2" y="T3"/>
                </a:cxn>
                <a:cxn ang="T8">
                  <a:pos x="T4" y="T5"/>
                </a:cxn>
              </a:cxnLst>
              <a:rect l="T9" t="T10" r="T11" b="T12"/>
              <a:pathLst>
                <a:path w="64" h="44">
                  <a:moveTo>
                    <a:pt x="0" y="44"/>
                  </a:moveTo>
                  <a:lnTo>
                    <a:pt x="37" y="0"/>
                  </a:lnTo>
                  <a:lnTo>
                    <a:pt x="64" y="39"/>
                  </a:lnTo>
                </a:path>
              </a:pathLst>
            </a:custGeom>
            <a:noFill/>
            <a:ln w="0">
              <a:solidFill>
                <a:srgbClr val="000000"/>
              </a:solidFill>
              <a:prstDash val="solid"/>
              <a:round/>
              <a:headEnd/>
              <a:tailEnd/>
            </a:ln>
          </p:spPr>
          <p:txBody>
            <a:bodyPr/>
            <a:lstStyle/>
            <a:p>
              <a:endParaRPr lang="es-AR"/>
            </a:p>
          </p:txBody>
        </p:sp>
        <p:sp>
          <p:nvSpPr>
            <p:cNvPr id="4119" name="Freeform 21"/>
            <p:cNvSpPr>
              <a:spLocks/>
            </p:cNvSpPr>
            <p:nvPr/>
          </p:nvSpPr>
          <p:spPr bwMode="auto">
            <a:xfrm>
              <a:off x="1934" y="4017"/>
              <a:ext cx="289" cy="83"/>
            </a:xfrm>
            <a:custGeom>
              <a:avLst/>
              <a:gdLst>
                <a:gd name="T0" fmla="*/ 210 w 289"/>
                <a:gd name="T1" fmla="*/ 12 h 83"/>
                <a:gd name="T2" fmla="*/ 200 w 289"/>
                <a:gd name="T3" fmla="*/ 12 h 83"/>
                <a:gd name="T4" fmla="*/ 192 w 289"/>
                <a:gd name="T5" fmla="*/ 12 h 83"/>
                <a:gd name="T6" fmla="*/ 178 w 289"/>
                <a:gd name="T7" fmla="*/ 14 h 83"/>
                <a:gd name="T8" fmla="*/ 165 w 289"/>
                <a:gd name="T9" fmla="*/ 17 h 83"/>
                <a:gd name="T10" fmla="*/ 148 w 289"/>
                <a:gd name="T11" fmla="*/ 22 h 83"/>
                <a:gd name="T12" fmla="*/ 143 w 289"/>
                <a:gd name="T13" fmla="*/ 24 h 83"/>
                <a:gd name="T14" fmla="*/ 138 w 289"/>
                <a:gd name="T15" fmla="*/ 19 h 83"/>
                <a:gd name="T16" fmla="*/ 126 w 289"/>
                <a:gd name="T17" fmla="*/ 12 h 83"/>
                <a:gd name="T18" fmla="*/ 106 w 289"/>
                <a:gd name="T19" fmla="*/ 2 h 83"/>
                <a:gd name="T20" fmla="*/ 84 w 289"/>
                <a:gd name="T21" fmla="*/ 0 h 83"/>
                <a:gd name="T22" fmla="*/ 76 w 289"/>
                <a:gd name="T23" fmla="*/ 0 h 83"/>
                <a:gd name="T24" fmla="*/ 62 w 289"/>
                <a:gd name="T25" fmla="*/ 2 h 83"/>
                <a:gd name="T26" fmla="*/ 54 w 289"/>
                <a:gd name="T27" fmla="*/ 7 h 83"/>
                <a:gd name="T28" fmla="*/ 34 w 289"/>
                <a:gd name="T29" fmla="*/ 9 h 83"/>
                <a:gd name="T30" fmla="*/ 25 w 289"/>
                <a:gd name="T31" fmla="*/ 14 h 83"/>
                <a:gd name="T32" fmla="*/ 17 w 289"/>
                <a:gd name="T33" fmla="*/ 19 h 83"/>
                <a:gd name="T34" fmla="*/ 12 w 289"/>
                <a:gd name="T35" fmla="*/ 24 h 83"/>
                <a:gd name="T36" fmla="*/ 5 w 289"/>
                <a:gd name="T37" fmla="*/ 29 h 83"/>
                <a:gd name="T38" fmla="*/ 0 w 289"/>
                <a:gd name="T39" fmla="*/ 39 h 83"/>
                <a:gd name="T40" fmla="*/ 0 w 289"/>
                <a:gd name="T41" fmla="*/ 46 h 83"/>
                <a:gd name="T42" fmla="*/ 0 w 289"/>
                <a:gd name="T43" fmla="*/ 56 h 83"/>
                <a:gd name="T44" fmla="*/ 7 w 289"/>
                <a:gd name="T45" fmla="*/ 66 h 83"/>
                <a:gd name="T46" fmla="*/ 12 w 289"/>
                <a:gd name="T47" fmla="*/ 69 h 83"/>
                <a:gd name="T48" fmla="*/ 39 w 289"/>
                <a:gd name="T49" fmla="*/ 74 h 83"/>
                <a:gd name="T50" fmla="*/ 66 w 289"/>
                <a:gd name="T51" fmla="*/ 79 h 83"/>
                <a:gd name="T52" fmla="*/ 106 w 289"/>
                <a:gd name="T53" fmla="*/ 83 h 83"/>
                <a:gd name="T54" fmla="*/ 126 w 289"/>
                <a:gd name="T55" fmla="*/ 83 h 83"/>
                <a:gd name="T56" fmla="*/ 160 w 289"/>
                <a:gd name="T57" fmla="*/ 83 h 83"/>
                <a:gd name="T58" fmla="*/ 187 w 289"/>
                <a:gd name="T59" fmla="*/ 79 h 83"/>
                <a:gd name="T60" fmla="*/ 205 w 289"/>
                <a:gd name="T61" fmla="*/ 74 h 83"/>
                <a:gd name="T62" fmla="*/ 222 w 289"/>
                <a:gd name="T63" fmla="*/ 71 h 83"/>
                <a:gd name="T64" fmla="*/ 244 w 289"/>
                <a:gd name="T65" fmla="*/ 69 h 83"/>
                <a:gd name="T66" fmla="*/ 264 w 289"/>
                <a:gd name="T67" fmla="*/ 69 h 83"/>
                <a:gd name="T68" fmla="*/ 286 w 289"/>
                <a:gd name="T69" fmla="*/ 51 h 83"/>
                <a:gd name="T70" fmla="*/ 289 w 289"/>
                <a:gd name="T71" fmla="*/ 29 h 83"/>
                <a:gd name="T72" fmla="*/ 281 w 289"/>
                <a:gd name="T73" fmla="*/ 17 h 83"/>
                <a:gd name="T74" fmla="*/ 249 w 289"/>
                <a:gd name="T75" fmla="*/ 7 h 83"/>
                <a:gd name="T76" fmla="*/ 222 w 289"/>
                <a:gd name="T77" fmla="*/ 12 h 83"/>
                <a:gd name="T78" fmla="*/ 210 w 289"/>
                <a:gd name="T79" fmla="*/ 12 h 8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89"/>
                <a:gd name="T121" fmla="*/ 0 h 83"/>
                <a:gd name="T122" fmla="*/ 289 w 289"/>
                <a:gd name="T123" fmla="*/ 83 h 8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89" h="83">
                  <a:moveTo>
                    <a:pt x="210" y="12"/>
                  </a:moveTo>
                  <a:lnTo>
                    <a:pt x="200" y="12"/>
                  </a:lnTo>
                  <a:lnTo>
                    <a:pt x="192" y="12"/>
                  </a:lnTo>
                  <a:lnTo>
                    <a:pt x="178" y="14"/>
                  </a:lnTo>
                  <a:lnTo>
                    <a:pt x="165" y="17"/>
                  </a:lnTo>
                  <a:lnTo>
                    <a:pt x="148" y="22"/>
                  </a:lnTo>
                  <a:lnTo>
                    <a:pt x="143" y="24"/>
                  </a:lnTo>
                  <a:lnTo>
                    <a:pt x="138" y="19"/>
                  </a:lnTo>
                  <a:lnTo>
                    <a:pt x="126" y="12"/>
                  </a:lnTo>
                  <a:lnTo>
                    <a:pt x="106" y="2"/>
                  </a:lnTo>
                  <a:lnTo>
                    <a:pt x="84" y="0"/>
                  </a:lnTo>
                  <a:lnTo>
                    <a:pt x="76" y="0"/>
                  </a:lnTo>
                  <a:lnTo>
                    <a:pt x="62" y="2"/>
                  </a:lnTo>
                  <a:lnTo>
                    <a:pt x="54" y="7"/>
                  </a:lnTo>
                  <a:lnTo>
                    <a:pt x="34" y="9"/>
                  </a:lnTo>
                  <a:lnTo>
                    <a:pt x="25" y="14"/>
                  </a:lnTo>
                  <a:lnTo>
                    <a:pt x="17" y="19"/>
                  </a:lnTo>
                  <a:lnTo>
                    <a:pt x="12" y="24"/>
                  </a:lnTo>
                  <a:lnTo>
                    <a:pt x="5" y="29"/>
                  </a:lnTo>
                  <a:lnTo>
                    <a:pt x="0" y="39"/>
                  </a:lnTo>
                  <a:lnTo>
                    <a:pt x="0" y="46"/>
                  </a:lnTo>
                  <a:lnTo>
                    <a:pt x="0" y="56"/>
                  </a:lnTo>
                  <a:lnTo>
                    <a:pt x="7" y="66"/>
                  </a:lnTo>
                  <a:lnTo>
                    <a:pt x="12" y="69"/>
                  </a:lnTo>
                  <a:lnTo>
                    <a:pt x="39" y="74"/>
                  </a:lnTo>
                  <a:lnTo>
                    <a:pt x="66" y="79"/>
                  </a:lnTo>
                  <a:lnTo>
                    <a:pt x="106" y="83"/>
                  </a:lnTo>
                  <a:lnTo>
                    <a:pt x="126" y="83"/>
                  </a:lnTo>
                  <a:lnTo>
                    <a:pt x="160" y="83"/>
                  </a:lnTo>
                  <a:lnTo>
                    <a:pt x="187" y="79"/>
                  </a:lnTo>
                  <a:lnTo>
                    <a:pt x="205" y="74"/>
                  </a:lnTo>
                  <a:lnTo>
                    <a:pt x="222" y="71"/>
                  </a:lnTo>
                  <a:lnTo>
                    <a:pt x="244" y="69"/>
                  </a:lnTo>
                  <a:lnTo>
                    <a:pt x="264" y="69"/>
                  </a:lnTo>
                  <a:lnTo>
                    <a:pt x="286" y="51"/>
                  </a:lnTo>
                  <a:lnTo>
                    <a:pt x="289" y="29"/>
                  </a:lnTo>
                  <a:lnTo>
                    <a:pt x="281" y="17"/>
                  </a:lnTo>
                  <a:lnTo>
                    <a:pt x="249" y="7"/>
                  </a:lnTo>
                  <a:lnTo>
                    <a:pt x="222" y="12"/>
                  </a:lnTo>
                  <a:lnTo>
                    <a:pt x="210" y="12"/>
                  </a:lnTo>
                  <a:close/>
                </a:path>
              </a:pathLst>
            </a:custGeom>
            <a:solidFill>
              <a:srgbClr val="855224"/>
            </a:solidFill>
            <a:ln w="9525">
              <a:noFill/>
              <a:round/>
              <a:headEnd/>
              <a:tailEnd/>
            </a:ln>
          </p:spPr>
          <p:txBody>
            <a:bodyPr/>
            <a:lstStyle/>
            <a:p>
              <a:endParaRPr lang="es-AR"/>
            </a:p>
          </p:txBody>
        </p:sp>
        <p:sp>
          <p:nvSpPr>
            <p:cNvPr id="4120" name="Freeform 22"/>
            <p:cNvSpPr>
              <a:spLocks/>
            </p:cNvSpPr>
            <p:nvPr/>
          </p:nvSpPr>
          <p:spPr bwMode="auto">
            <a:xfrm>
              <a:off x="1934" y="4017"/>
              <a:ext cx="289" cy="83"/>
            </a:xfrm>
            <a:custGeom>
              <a:avLst/>
              <a:gdLst>
                <a:gd name="T0" fmla="*/ 210 w 289"/>
                <a:gd name="T1" fmla="*/ 12 h 83"/>
                <a:gd name="T2" fmla="*/ 200 w 289"/>
                <a:gd name="T3" fmla="*/ 12 h 83"/>
                <a:gd name="T4" fmla="*/ 192 w 289"/>
                <a:gd name="T5" fmla="*/ 12 h 83"/>
                <a:gd name="T6" fmla="*/ 178 w 289"/>
                <a:gd name="T7" fmla="*/ 14 h 83"/>
                <a:gd name="T8" fmla="*/ 165 w 289"/>
                <a:gd name="T9" fmla="*/ 17 h 83"/>
                <a:gd name="T10" fmla="*/ 148 w 289"/>
                <a:gd name="T11" fmla="*/ 22 h 83"/>
                <a:gd name="T12" fmla="*/ 143 w 289"/>
                <a:gd name="T13" fmla="*/ 24 h 83"/>
                <a:gd name="T14" fmla="*/ 138 w 289"/>
                <a:gd name="T15" fmla="*/ 19 h 83"/>
                <a:gd name="T16" fmla="*/ 126 w 289"/>
                <a:gd name="T17" fmla="*/ 12 h 83"/>
                <a:gd name="T18" fmla="*/ 106 w 289"/>
                <a:gd name="T19" fmla="*/ 2 h 83"/>
                <a:gd name="T20" fmla="*/ 84 w 289"/>
                <a:gd name="T21" fmla="*/ 0 h 83"/>
                <a:gd name="T22" fmla="*/ 76 w 289"/>
                <a:gd name="T23" fmla="*/ 0 h 83"/>
                <a:gd name="T24" fmla="*/ 62 w 289"/>
                <a:gd name="T25" fmla="*/ 2 h 83"/>
                <a:gd name="T26" fmla="*/ 54 w 289"/>
                <a:gd name="T27" fmla="*/ 7 h 83"/>
                <a:gd name="T28" fmla="*/ 34 w 289"/>
                <a:gd name="T29" fmla="*/ 9 h 83"/>
                <a:gd name="T30" fmla="*/ 25 w 289"/>
                <a:gd name="T31" fmla="*/ 14 h 83"/>
                <a:gd name="T32" fmla="*/ 17 w 289"/>
                <a:gd name="T33" fmla="*/ 19 h 83"/>
                <a:gd name="T34" fmla="*/ 12 w 289"/>
                <a:gd name="T35" fmla="*/ 24 h 83"/>
                <a:gd name="T36" fmla="*/ 5 w 289"/>
                <a:gd name="T37" fmla="*/ 29 h 83"/>
                <a:gd name="T38" fmla="*/ 0 w 289"/>
                <a:gd name="T39" fmla="*/ 39 h 83"/>
                <a:gd name="T40" fmla="*/ 0 w 289"/>
                <a:gd name="T41" fmla="*/ 46 h 83"/>
                <a:gd name="T42" fmla="*/ 0 w 289"/>
                <a:gd name="T43" fmla="*/ 56 h 83"/>
                <a:gd name="T44" fmla="*/ 7 w 289"/>
                <a:gd name="T45" fmla="*/ 66 h 83"/>
                <a:gd name="T46" fmla="*/ 12 w 289"/>
                <a:gd name="T47" fmla="*/ 69 h 83"/>
                <a:gd name="T48" fmla="*/ 39 w 289"/>
                <a:gd name="T49" fmla="*/ 74 h 83"/>
                <a:gd name="T50" fmla="*/ 66 w 289"/>
                <a:gd name="T51" fmla="*/ 79 h 83"/>
                <a:gd name="T52" fmla="*/ 106 w 289"/>
                <a:gd name="T53" fmla="*/ 83 h 83"/>
                <a:gd name="T54" fmla="*/ 126 w 289"/>
                <a:gd name="T55" fmla="*/ 83 h 83"/>
                <a:gd name="T56" fmla="*/ 160 w 289"/>
                <a:gd name="T57" fmla="*/ 83 h 83"/>
                <a:gd name="T58" fmla="*/ 187 w 289"/>
                <a:gd name="T59" fmla="*/ 79 h 83"/>
                <a:gd name="T60" fmla="*/ 205 w 289"/>
                <a:gd name="T61" fmla="*/ 74 h 83"/>
                <a:gd name="T62" fmla="*/ 222 w 289"/>
                <a:gd name="T63" fmla="*/ 71 h 83"/>
                <a:gd name="T64" fmla="*/ 244 w 289"/>
                <a:gd name="T65" fmla="*/ 69 h 83"/>
                <a:gd name="T66" fmla="*/ 264 w 289"/>
                <a:gd name="T67" fmla="*/ 69 h 83"/>
                <a:gd name="T68" fmla="*/ 286 w 289"/>
                <a:gd name="T69" fmla="*/ 51 h 83"/>
                <a:gd name="T70" fmla="*/ 289 w 289"/>
                <a:gd name="T71" fmla="*/ 29 h 83"/>
                <a:gd name="T72" fmla="*/ 281 w 289"/>
                <a:gd name="T73" fmla="*/ 17 h 83"/>
                <a:gd name="T74" fmla="*/ 249 w 289"/>
                <a:gd name="T75" fmla="*/ 7 h 83"/>
                <a:gd name="T76" fmla="*/ 222 w 289"/>
                <a:gd name="T77" fmla="*/ 12 h 83"/>
                <a:gd name="T78" fmla="*/ 210 w 289"/>
                <a:gd name="T79" fmla="*/ 12 h 8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89"/>
                <a:gd name="T121" fmla="*/ 0 h 83"/>
                <a:gd name="T122" fmla="*/ 289 w 289"/>
                <a:gd name="T123" fmla="*/ 83 h 8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89" h="83">
                  <a:moveTo>
                    <a:pt x="210" y="12"/>
                  </a:moveTo>
                  <a:lnTo>
                    <a:pt x="200" y="12"/>
                  </a:lnTo>
                  <a:lnTo>
                    <a:pt x="192" y="12"/>
                  </a:lnTo>
                  <a:lnTo>
                    <a:pt x="178" y="14"/>
                  </a:lnTo>
                  <a:lnTo>
                    <a:pt x="165" y="17"/>
                  </a:lnTo>
                  <a:lnTo>
                    <a:pt x="148" y="22"/>
                  </a:lnTo>
                  <a:lnTo>
                    <a:pt x="143" y="24"/>
                  </a:lnTo>
                  <a:lnTo>
                    <a:pt x="138" y="19"/>
                  </a:lnTo>
                  <a:lnTo>
                    <a:pt x="126" y="12"/>
                  </a:lnTo>
                  <a:lnTo>
                    <a:pt x="106" y="2"/>
                  </a:lnTo>
                  <a:lnTo>
                    <a:pt x="84" y="0"/>
                  </a:lnTo>
                  <a:lnTo>
                    <a:pt x="76" y="0"/>
                  </a:lnTo>
                  <a:lnTo>
                    <a:pt x="62" y="2"/>
                  </a:lnTo>
                  <a:lnTo>
                    <a:pt x="54" y="7"/>
                  </a:lnTo>
                  <a:lnTo>
                    <a:pt x="34" y="9"/>
                  </a:lnTo>
                  <a:lnTo>
                    <a:pt x="25" y="14"/>
                  </a:lnTo>
                  <a:lnTo>
                    <a:pt x="17" y="19"/>
                  </a:lnTo>
                  <a:lnTo>
                    <a:pt x="12" y="24"/>
                  </a:lnTo>
                  <a:lnTo>
                    <a:pt x="5" y="29"/>
                  </a:lnTo>
                  <a:lnTo>
                    <a:pt x="0" y="39"/>
                  </a:lnTo>
                  <a:lnTo>
                    <a:pt x="0" y="46"/>
                  </a:lnTo>
                  <a:lnTo>
                    <a:pt x="0" y="56"/>
                  </a:lnTo>
                  <a:lnTo>
                    <a:pt x="7" y="66"/>
                  </a:lnTo>
                  <a:lnTo>
                    <a:pt x="12" y="69"/>
                  </a:lnTo>
                  <a:lnTo>
                    <a:pt x="39" y="74"/>
                  </a:lnTo>
                  <a:lnTo>
                    <a:pt x="66" y="79"/>
                  </a:lnTo>
                  <a:lnTo>
                    <a:pt x="106" y="83"/>
                  </a:lnTo>
                  <a:lnTo>
                    <a:pt x="126" y="83"/>
                  </a:lnTo>
                  <a:lnTo>
                    <a:pt x="160" y="83"/>
                  </a:lnTo>
                  <a:lnTo>
                    <a:pt x="187" y="79"/>
                  </a:lnTo>
                  <a:lnTo>
                    <a:pt x="205" y="74"/>
                  </a:lnTo>
                  <a:lnTo>
                    <a:pt x="222" y="71"/>
                  </a:lnTo>
                  <a:lnTo>
                    <a:pt x="244" y="69"/>
                  </a:lnTo>
                  <a:lnTo>
                    <a:pt x="264" y="69"/>
                  </a:lnTo>
                  <a:lnTo>
                    <a:pt x="286" y="51"/>
                  </a:lnTo>
                  <a:lnTo>
                    <a:pt x="289" y="29"/>
                  </a:lnTo>
                  <a:lnTo>
                    <a:pt x="281" y="17"/>
                  </a:lnTo>
                  <a:lnTo>
                    <a:pt x="249" y="7"/>
                  </a:lnTo>
                  <a:lnTo>
                    <a:pt x="222" y="12"/>
                  </a:lnTo>
                  <a:lnTo>
                    <a:pt x="210" y="12"/>
                  </a:lnTo>
                </a:path>
              </a:pathLst>
            </a:custGeom>
            <a:noFill/>
            <a:ln w="0">
              <a:solidFill>
                <a:srgbClr val="000000"/>
              </a:solidFill>
              <a:prstDash val="solid"/>
              <a:round/>
              <a:headEnd/>
              <a:tailEnd/>
            </a:ln>
          </p:spPr>
          <p:txBody>
            <a:bodyPr/>
            <a:lstStyle/>
            <a:p>
              <a:endParaRPr lang="es-AR"/>
            </a:p>
          </p:txBody>
        </p:sp>
        <p:sp>
          <p:nvSpPr>
            <p:cNvPr id="4121" name="Freeform 23"/>
            <p:cNvSpPr>
              <a:spLocks/>
            </p:cNvSpPr>
            <p:nvPr/>
          </p:nvSpPr>
          <p:spPr bwMode="auto">
            <a:xfrm>
              <a:off x="2178" y="4029"/>
              <a:ext cx="202" cy="106"/>
            </a:xfrm>
            <a:custGeom>
              <a:avLst/>
              <a:gdLst>
                <a:gd name="T0" fmla="*/ 40 w 202"/>
                <a:gd name="T1" fmla="*/ 5 h 106"/>
                <a:gd name="T2" fmla="*/ 30 w 202"/>
                <a:gd name="T3" fmla="*/ 7 h 106"/>
                <a:gd name="T4" fmla="*/ 20 w 202"/>
                <a:gd name="T5" fmla="*/ 22 h 106"/>
                <a:gd name="T6" fmla="*/ 15 w 202"/>
                <a:gd name="T7" fmla="*/ 32 h 106"/>
                <a:gd name="T8" fmla="*/ 8 w 202"/>
                <a:gd name="T9" fmla="*/ 49 h 106"/>
                <a:gd name="T10" fmla="*/ 0 w 202"/>
                <a:gd name="T11" fmla="*/ 57 h 106"/>
                <a:gd name="T12" fmla="*/ 0 w 202"/>
                <a:gd name="T13" fmla="*/ 64 h 106"/>
                <a:gd name="T14" fmla="*/ 3 w 202"/>
                <a:gd name="T15" fmla="*/ 74 h 106"/>
                <a:gd name="T16" fmla="*/ 10 w 202"/>
                <a:gd name="T17" fmla="*/ 84 h 106"/>
                <a:gd name="T18" fmla="*/ 20 w 202"/>
                <a:gd name="T19" fmla="*/ 89 h 106"/>
                <a:gd name="T20" fmla="*/ 37 w 202"/>
                <a:gd name="T21" fmla="*/ 89 h 106"/>
                <a:gd name="T22" fmla="*/ 54 w 202"/>
                <a:gd name="T23" fmla="*/ 96 h 106"/>
                <a:gd name="T24" fmla="*/ 74 w 202"/>
                <a:gd name="T25" fmla="*/ 101 h 106"/>
                <a:gd name="T26" fmla="*/ 104 w 202"/>
                <a:gd name="T27" fmla="*/ 106 h 106"/>
                <a:gd name="T28" fmla="*/ 124 w 202"/>
                <a:gd name="T29" fmla="*/ 106 h 106"/>
                <a:gd name="T30" fmla="*/ 153 w 202"/>
                <a:gd name="T31" fmla="*/ 101 h 106"/>
                <a:gd name="T32" fmla="*/ 175 w 202"/>
                <a:gd name="T33" fmla="*/ 96 h 106"/>
                <a:gd name="T34" fmla="*/ 193 w 202"/>
                <a:gd name="T35" fmla="*/ 89 h 106"/>
                <a:gd name="T36" fmla="*/ 200 w 202"/>
                <a:gd name="T37" fmla="*/ 84 h 106"/>
                <a:gd name="T38" fmla="*/ 202 w 202"/>
                <a:gd name="T39" fmla="*/ 74 h 106"/>
                <a:gd name="T40" fmla="*/ 200 w 202"/>
                <a:gd name="T41" fmla="*/ 64 h 106"/>
                <a:gd name="T42" fmla="*/ 190 w 202"/>
                <a:gd name="T43" fmla="*/ 57 h 106"/>
                <a:gd name="T44" fmla="*/ 173 w 202"/>
                <a:gd name="T45" fmla="*/ 49 h 106"/>
                <a:gd name="T46" fmla="*/ 153 w 202"/>
                <a:gd name="T47" fmla="*/ 44 h 106"/>
                <a:gd name="T48" fmla="*/ 138 w 202"/>
                <a:gd name="T49" fmla="*/ 34 h 106"/>
                <a:gd name="T50" fmla="*/ 126 w 202"/>
                <a:gd name="T51" fmla="*/ 32 h 106"/>
                <a:gd name="T52" fmla="*/ 104 w 202"/>
                <a:gd name="T53" fmla="*/ 27 h 106"/>
                <a:gd name="T54" fmla="*/ 89 w 202"/>
                <a:gd name="T55" fmla="*/ 27 h 106"/>
                <a:gd name="T56" fmla="*/ 91 w 202"/>
                <a:gd name="T57" fmla="*/ 20 h 106"/>
                <a:gd name="T58" fmla="*/ 87 w 202"/>
                <a:gd name="T59" fmla="*/ 17 h 106"/>
                <a:gd name="T60" fmla="*/ 87 w 202"/>
                <a:gd name="T61" fmla="*/ 7 h 106"/>
                <a:gd name="T62" fmla="*/ 72 w 202"/>
                <a:gd name="T63" fmla="*/ 0 h 106"/>
                <a:gd name="T64" fmla="*/ 40 w 202"/>
                <a:gd name="T65" fmla="*/ 5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2"/>
                <a:gd name="T100" fmla="*/ 0 h 106"/>
                <a:gd name="T101" fmla="*/ 202 w 20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2" h="106">
                  <a:moveTo>
                    <a:pt x="40" y="5"/>
                  </a:moveTo>
                  <a:lnTo>
                    <a:pt x="30" y="7"/>
                  </a:lnTo>
                  <a:lnTo>
                    <a:pt x="20" y="22"/>
                  </a:lnTo>
                  <a:lnTo>
                    <a:pt x="15" y="32"/>
                  </a:lnTo>
                  <a:lnTo>
                    <a:pt x="8" y="49"/>
                  </a:lnTo>
                  <a:lnTo>
                    <a:pt x="0" y="57"/>
                  </a:lnTo>
                  <a:lnTo>
                    <a:pt x="0" y="64"/>
                  </a:lnTo>
                  <a:lnTo>
                    <a:pt x="3" y="74"/>
                  </a:lnTo>
                  <a:lnTo>
                    <a:pt x="10" y="84"/>
                  </a:lnTo>
                  <a:lnTo>
                    <a:pt x="20" y="89"/>
                  </a:lnTo>
                  <a:lnTo>
                    <a:pt x="37" y="89"/>
                  </a:lnTo>
                  <a:lnTo>
                    <a:pt x="54" y="96"/>
                  </a:lnTo>
                  <a:lnTo>
                    <a:pt x="74" y="101"/>
                  </a:lnTo>
                  <a:lnTo>
                    <a:pt x="104" y="106"/>
                  </a:lnTo>
                  <a:lnTo>
                    <a:pt x="124" y="106"/>
                  </a:lnTo>
                  <a:lnTo>
                    <a:pt x="153" y="101"/>
                  </a:lnTo>
                  <a:lnTo>
                    <a:pt x="175" y="96"/>
                  </a:lnTo>
                  <a:lnTo>
                    <a:pt x="193" y="89"/>
                  </a:lnTo>
                  <a:lnTo>
                    <a:pt x="200" y="84"/>
                  </a:lnTo>
                  <a:lnTo>
                    <a:pt x="202" y="74"/>
                  </a:lnTo>
                  <a:lnTo>
                    <a:pt x="200" y="64"/>
                  </a:lnTo>
                  <a:lnTo>
                    <a:pt x="190" y="57"/>
                  </a:lnTo>
                  <a:lnTo>
                    <a:pt x="173" y="49"/>
                  </a:lnTo>
                  <a:lnTo>
                    <a:pt x="153" y="44"/>
                  </a:lnTo>
                  <a:lnTo>
                    <a:pt x="138" y="34"/>
                  </a:lnTo>
                  <a:lnTo>
                    <a:pt x="126" y="32"/>
                  </a:lnTo>
                  <a:lnTo>
                    <a:pt x="104" y="27"/>
                  </a:lnTo>
                  <a:lnTo>
                    <a:pt x="89" y="27"/>
                  </a:lnTo>
                  <a:lnTo>
                    <a:pt x="91" y="20"/>
                  </a:lnTo>
                  <a:lnTo>
                    <a:pt x="87" y="17"/>
                  </a:lnTo>
                  <a:lnTo>
                    <a:pt x="87" y="7"/>
                  </a:lnTo>
                  <a:lnTo>
                    <a:pt x="72" y="0"/>
                  </a:lnTo>
                  <a:lnTo>
                    <a:pt x="40" y="5"/>
                  </a:lnTo>
                  <a:close/>
                </a:path>
              </a:pathLst>
            </a:custGeom>
            <a:solidFill>
              <a:srgbClr val="855224"/>
            </a:solidFill>
            <a:ln w="9525">
              <a:noFill/>
              <a:round/>
              <a:headEnd/>
              <a:tailEnd/>
            </a:ln>
          </p:spPr>
          <p:txBody>
            <a:bodyPr/>
            <a:lstStyle/>
            <a:p>
              <a:endParaRPr lang="es-AR"/>
            </a:p>
          </p:txBody>
        </p:sp>
        <p:sp>
          <p:nvSpPr>
            <p:cNvPr id="4122" name="Freeform 24"/>
            <p:cNvSpPr>
              <a:spLocks/>
            </p:cNvSpPr>
            <p:nvPr/>
          </p:nvSpPr>
          <p:spPr bwMode="auto">
            <a:xfrm>
              <a:off x="2178" y="4029"/>
              <a:ext cx="202" cy="106"/>
            </a:xfrm>
            <a:custGeom>
              <a:avLst/>
              <a:gdLst>
                <a:gd name="T0" fmla="*/ 40 w 202"/>
                <a:gd name="T1" fmla="*/ 5 h 106"/>
                <a:gd name="T2" fmla="*/ 30 w 202"/>
                <a:gd name="T3" fmla="*/ 7 h 106"/>
                <a:gd name="T4" fmla="*/ 20 w 202"/>
                <a:gd name="T5" fmla="*/ 22 h 106"/>
                <a:gd name="T6" fmla="*/ 15 w 202"/>
                <a:gd name="T7" fmla="*/ 32 h 106"/>
                <a:gd name="T8" fmla="*/ 8 w 202"/>
                <a:gd name="T9" fmla="*/ 49 h 106"/>
                <a:gd name="T10" fmla="*/ 0 w 202"/>
                <a:gd name="T11" fmla="*/ 57 h 106"/>
                <a:gd name="T12" fmla="*/ 0 w 202"/>
                <a:gd name="T13" fmla="*/ 64 h 106"/>
                <a:gd name="T14" fmla="*/ 3 w 202"/>
                <a:gd name="T15" fmla="*/ 74 h 106"/>
                <a:gd name="T16" fmla="*/ 10 w 202"/>
                <a:gd name="T17" fmla="*/ 84 h 106"/>
                <a:gd name="T18" fmla="*/ 20 w 202"/>
                <a:gd name="T19" fmla="*/ 89 h 106"/>
                <a:gd name="T20" fmla="*/ 37 w 202"/>
                <a:gd name="T21" fmla="*/ 89 h 106"/>
                <a:gd name="T22" fmla="*/ 54 w 202"/>
                <a:gd name="T23" fmla="*/ 96 h 106"/>
                <a:gd name="T24" fmla="*/ 74 w 202"/>
                <a:gd name="T25" fmla="*/ 101 h 106"/>
                <a:gd name="T26" fmla="*/ 104 w 202"/>
                <a:gd name="T27" fmla="*/ 106 h 106"/>
                <a:gd name="T28" fmla="*/ 124 w 202"/>
                <a:gd name="T29" fmla="*/ 106 h 106"/>
                <a:gd name="T30" fmla="*/ 153 w 202"/>
                <a:gd name="T31" fmla="*/ 101 h 106"/>
                <a:gd name="T32" fmla="*/ 175 w 202"/>
                <a:gd name="T33" fmla="*/ 96 h 106"/>
                <a:gd name="T34" fmla="*/ 193 w 202"/>
                <a:gd name="T35" fmla="*/ 89 h 106"/>
                <a:gd name="T36" fmla="*/ 200 w 202"/>
                <a:gd name="T37" fmla="*/ 84 h 106"/>
                <a:gd name="T38" fmla="*/ 202 w 202"/>
                <a:gd name="T39" fmla="*/ 74 h 106"/>
                <a:gd name="T40" fmla="*/ 200 w 202"/>
                <a:gd name="T41" fmla="*/ 64 h 106"/>
                <a:gd name="T42" fmla="*/ 190 w 202"/>
                <a:gd name="T43" fmla="*/ 57 h 106"/>
                <a:gd name="T44" fmla="*/ 173 w 202"/>
                <a:gd name="T45" fmla="*/ 49 h 106"/>
                <a:gd name="T46" fmla="*/ 153 w 202"/>
                <a:gd name="T47" fmla="*/ 44 h 106"/>
                <a:gd name="T48" fmla="*/ 138 w 202"/>
                <a:gd name="T49" fmla="*/ 34 h 106"/>
                <a:gd name="T50" fmla="*/ 126 w 202"/>
                <a:gd name="T51" fmla="*/ 32 h 106"/>
                <a:gd name="T52" fmla="*/ 104 w 202"/>
                <a:gd name="T53" fmla="*/ 27 h 106"/>
                <a:gd name="T54" fmla="*/ 89 w 202"/>
                <a:gd name="T55" fmla="*/ 27 h 106"/>
                <a:gd name="T56" fmla="*/ 91 w 202"/>
                <a:gd name="T57" fmla="*/ 20 h 106"/>
                <a:gd name="T58" fmla="*/ 87 w 202"/>
                <a:gd name="T59" fmla="*/ 17 h 106"/>
                <a:gd name="T60" fmla="*/ 87 w 202"/>
                <a:gd name="T61" fmla="*/ 7 h 106"/>
                <a:gd name="T62" fmla="*/ 72 w 202"/>
                <a:gd name="T63" fmla="*/ 0 h 106"/>
                <a:gd name="T64" fmla="*/ 40 w 202"/>
                <a:gd name="T65" fmla="*/ 5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2"/>
                <a:gd name="T100" fmla="*/ 0 h 106"/>
                <a:gd name="T101" fmla="*/ 202 w 20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2" h="106">
                  <a:moveTo>
                    <a:pt x="40" y="5"/>
                  </a:moveTo>
                  <a:lnTo>
                    <a:pt x="30" y="7"/>
                  </a:lnTo>
                  <a:lnTo>
                    <a:pt x="20" y="22"/>
                  </a:lnTo>
                  <a:lnTo>
                    <a:pt x="15" y="32"/>
                  </a:lnTo>
                  <a:lnTo>
                    <a:pt x="8" y="49"/>
                  </a:lnTo>
                  <a:lnTo>
                    <a:pt x="0" y="57"/>
                  </a:lnTo>
                  <a:lnTo>
                    <a:pt x="0" y="64"/>
                  </a:lnTo>
                  <a:lnTo>
                    <a:pt x="3" y="74"/>
                  </a:lnTo>
                  <a:lnTo>
                    <a:pt x="10" y="84"/>
                  </a:lnTo>
                  <a:lnTo>
                    <a:pt x="20" y="89"/>
                  </a:lnTo>
                  <a:lnTo>
                    <a:pt x="37" y="89"/>
                  </a:lnTo>
                  <a:lnTo>
                    <a:pt x="54" y="96"/>
                  </a:lnTo>
                  <a:lnTo>
                    <a:pt x="74" y="101"/>
                  </a:lnTo>
                  <a:lnTo>
                    <a:pt x="104" y="106"/>
                  </a:lnTo>
                  <a:lnTo>
                    <a:pt x="124" y="106"/>
                  </a:lnTo>
                  <a:lnTo>
                    <a:pt x="153" y="101"/>
                  </a:lnTo>
                  <a:lnTo>
                    <a:pt x="175" y="96"/>
                  </a:lnTo>
                  <a:lnTo>
                    <a:pt x="193" y="89"/>
                  </a:lnTo>
                  <a:lnTo>
                    <a:pt x="200" y="84"/>
                  </a:lnTo>
                  <a:lnTo>
                    <a:pt x="202" y="74"/>
                  </a:lnTo>
                  <a:lnTo>
                    <a:pt x="200" y="64"/>
                  </a:lnTo>
                  <a:lnTo>
                    <a:pt x="190" y="57"/>
                  </a:lnTo>
                  <a:lnTo>
                    <a:pt x="173" y="49"/>
                  </a:lnTo>
                  <a:lnTo>
                    <a:pt x="153" y="44"/>
                  </a:lnTo>
                  <a:lnTo>
                    <a:pt x="138" y="34"/>
                  </a:lnTo>
                  <a:lnTo>
                    <a:pt x="126" y="32"/>
                  </a:lnTo>
                  <a:lnTo>
                    <a:pt x="104" y="27"/>
                  </a:lnTo>
                  <a:lnTo>
                    <a:pt x="89" y="27"/>
                  </a:lnTo>
                  <a:lnTo>
                    <a:pt x="91" y="20"/>
                  </a:lnTo>
                  <a:lnTo>
                    <a:pt x="87" y="17"/>
                  </a:lnTo>
                  <a:lnTo>
                    <a:pt x="87" y="7"/>
                  </a:lnTo>
                  <a:lnTo>
                    <a:pt x="72" y="0"/>
                  </a:lnTo>
                  <a:lnTo>
                    <a:pt x="40" y="5"/>
                  </a:lnTo>
                </a:path>
              </a:pathLst>
            </a:custGeom>
            <a:noFill/>
            <a:ln w="0">
              <a:solidFill>
                <a:srgbClr val="000000"/>
              </a:solidFill>
              <a:prstDash val="solid"/>
              <a:round/>
              <a:headEnd/>
              <a:tailEnd/>
            </a:ln>
          </p:spPr>
          <p:txBody>
            <a:bodyPr/>
            <a:lstStyle/>
            <a:p>
              <a:endParaRPr lang="es-AR"/>
            </a:p>
          </p:txBody>
        </p:sp>
        <p:sp>
          <p:nvSpPr>
            <p:cNvPr id="4123" name="Freeform 25"/>
            <p:cNvSpPr>
              <a:spLocks/>
            </p:cNvSpPr>
            <p:nvPr/>
          </p:nvSpPr>
          <p:spPr bwMode="auto">
            <a:xfrm>
              <a:off x="2023" y="3575"/>
              <a:ext cx="293" cy="476"/>
            </a:xfrm>
            <a:custGeom>
              <a:avLst/>
              <a:gdLst>
                <a:gd name="T0" fmla="*/ 0 w 293"/>
                <a:gd name="T1" fmla="*/ 24 h 476"/>
                <a:gd name="T2" fmla="*/ 197 w 293"/>
                <a:gd name="T3" fmla="*/ 12 h 476"/>
                <a:gd name="T4" fmla="*/ 281 w 293"/>
                <a:gd name="T5" fmla="*/ 148 h 476"/>
                <a:gd name="T6" fmla="*/ 274 w 293"/>
                <a:gd name="T7" fmla="*/ 168 h 476"/>
                <a:gd name="T8" fmla="*/ 261 w 293"/>
                <a:gd name="T9" fmla="*/ 205 h 476"/>
                <a:gd name="T10" fmla="*/ 251 w 293"/>
                <a:gd name="T11" fmla="*/ 244 h 476"/>
                <a:gd name="T12" fmla="*/ 244 w 293"/>
                <a:gd name="T13" fmla="*/ 281 h 476"/>
                <a:gd name="T14" fmla="*/ 239 w 293"/>
                <a:gd name="T15" fmla="*/ 321 h 476"/>
                <a:gd name="T16" fmla="*/ 239 w 293"/>
                <a:gd name="T17" fmla="*/ 360 h 476"/>
                <a:gd name="T18" fmla="*/ 242 w 293"/>
                <a:gd name="T19" fmla="*/ 400 h 476"/>
                <a:gd name="T20" fmla="*/ 246 w 293"/>
                <a:gd name="T21" fmla="*/ 439 h 476"/>
                <a:gd name="T22" fmla="*/ 254 w 293"/>
                <a:gd name="T23" fmla="*/ 471 h 476"/>
                <a:gd name="T24" fmla="*/ 246 w 293"/>
                <a:gd name="T25" fmla="*/ 469 h 476"/>
                <a:gd name="T26" fmla="*/ 232 w 293"/>
                <a:gd name="T27" fmla="*/ 464 h 476"/>
                <a:gd name="T28" fmla="*/ 214 w 293"/>
                <a:gd name="T29" fmla="*/ 461 h 476"/>
                <a:gd name="T30" fmla="*/ 200 w 293"/>
                <a:gd name="T31" fmla="*/ 464 h 476"/>
                <a:gd name="T32" fmla="*/ 185 w 293"/>
                <a:gd name="T33" fmla="*/ 469 h 476"/>
                <a:gd name="T34" fmla="*/ 170 w 293"/>
                <a:gd name="T35" fmla="*/ 476 h 476"/>
                <a:gd name="T36" fmla="*/ 170 w 293"/>
                <a:gd name="T37" fmla="*/ 476 h 476"/>
                <a:gd name="T38" fmla="*/ 163 w 293"/>
                <a:gd name="T39" fmla="*/ 466 h 476"/>
                <a:gd name="T40" fmla="*/ 143 w 293"/>
                <a:gd name="T41" fmla="*/ 461 h 476"/>
                <a:gd name="T42" fmla="*/ 128 w 293"/>
                <a:gd name="T43" fmla="*/ 461 h 476"/>
                <a:gd name="T44" fmla="*/ 121 w 293"/>
                <a:gd name="T45" fmla="*/ 461 h 476"/>
                <a:gd name="T46" fmla="*/ 126 w 293"/>
                <a:gd name="T47" fmla="*/ 432 h 476"/>
                <a:gd name="T48" fmla="*/ 128 w 293"/>
                <a:gd name="T49" fmla="*/ 400 h 476"/>
                <a:gd name="T50" fmla="*/ 128 w 293"/>
                <a:gd name="T51" fmla="*/ 367 h 476"/>
                <a:gd name="T52" fmla="*/ 126 w 293"/>
                <a:gd name="T53" fmla="*/ 335 h 476"/>
                <a:gd name="T54" fmla="*/ 121 w 293"/>
                <a:gd name="T55" fmla="*/ 303 h 476"/>
                <a:gd name="T56" fmla="*/ 111 w 293"/>
                <a:gd name="T57" fmla="*/ 274 h 476"/>
                <a:gd name="T58" fmla="*/ 98 w 293"/>
                <a:gd name="T59" fmla="*/ 244 h 476"/>
                <a:gd name="T60" fmla="*/ 84 w 293"/>
                <a:gd name="T61" fmla="*/ 214 h 476"/>
                <a:gd name="T62" fmla="*/ 66 w 293"/>
                <a:gd name="T63" fmla="*/ 190 h 476"/>
                <a:gd name="T64" fmla="*/ 47 w 293"/>
                <a:gd name="T65" fmla="*/ 165 h 476"/>
                <a:gd name="T66" fmla="*/ 22 w 293"/>
                <a:gd name="T67" fmla="*/ 123 h 4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3"/>
                <a:gd name="T103" fmla="*/ 0 h 476"/>
                <a:gd name="T104" fmla="*/ 293 w 293"/>
                <a:gd name="T105" fmla="*/ 476 h 4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3" h="476">
                  <a:moveTo>
                    <a:pt x="22" y="123"/>
                  </a:moveTo>
                  <a:lnTo>
                    <a:pt x="0" y="24"/>
                  </a:lnTo>
                  <a:lnTo>
                    <a:pt x="59" y="0"/>
                  </a:lnTo>
                  <a:lnTo>
                    <a:pt x="197" y="12"/>
                  </a:lnTo>
                  <a:lnTo>
                    <a:pt x="293" y="84"/>
                  </a:lnTo>
                  <a:lnTo>
                    <a:pt x="281" y="148"/>
                  </a:lnTo>
                  <a:lnTo>
                    <a:pt x="274" y="168"/>
                  </a:lnTo>
                  <a:lnTo>
                    <a:pt x="266" y="185"/>
                  </a:lnTo>
                  <a:lnTo>
                    <a:pt x="261" y="205"/>
                  </a:lnTo>
                  <a:lnTo>
                    <a:pt x="256" y="224"/>
                  </a:lnTo>
                  <a:lnTo>
                    <a:pt x="251" y="244"/>
                  </a:lnTo>
                  <a:lnTo>
                    <a:pt x="246" y="261"/>
                  </a:lnTo>
                  <a:lnTo>
                    <a:pt x="244" y="281"/>
                  </a:lnTo>
                  <a:lnTo>
                    <a:pt x="242" y="301"/>
                  </a:lnTo>
                  <a:lnTo>
                    <a:pt x="239" y="321"/>
                  </a:lnTo>
                  <a:lnTo>
                    <a:pt x="239" y="340"/>
                  </a:lnTo>
                  <a:lnTo>
                    <a:pt x="239" y="360"/>
                  </a:lnTo>
                  <a:lnTo>
                    <a:pt x="242" y="380"/>
                  </a:lnTo>
                  <a:lnTo>
                    <a:pt x="242" y="400"/>
                  </a:lnTo>
                  <a:lnTo>
                    <a:pt x="244" y="419"/>
                  </a:lnTo>
                  <a:lnTo>
                    <a:pt x="246" y="439"/>
                  </a:lnTo>
                  <a:lnTo>
                    <a:pt x="251" y="459"/>
                  </a:lnTo>
                  <a:lnTo>
                    <a:pt x="254" y="471"/>
                  </a:lnTo>
                  <a:lnTo>
                    <a:pt x="246" y="469"/>
                  </a:lnTo>
                  <a:lnTo>
                    <a:pt x="239" y="466"/>
                  </a:lnTo>
                  <a:lnTo>
                    <a:pt x="232" y="464"/>
                  </a:lnTo>
                  <a:lnTo>
                    <a:pt x="224" y="461"/>
                  </a:lnTo>
                  <a:lnTo>
                    <a:pt x="214" y="461"/>
                  </a:lnTo>
                  <a:lnTo>
                    <a:pt x="207" y="461"/>
                  </a:lnTo>
                  <a:lnTo>
                    <a:pt x="200" y="464"/>
                  </a:lnTo>
                  <a:lnTo>
                    <a:pt x="192" y="466"/>
                  </a:lnTo>
                  <a:lnTo>
                    <a:pt x="185" y="469"/>
                  </a:lnTo>
                  <a:lnTo>
                    <a:pt x="177" y="471"/>
                  </a:lnTo>
                  <a:lnTo>
                    <a:pt x="170" y="476"/>
                  </a:lnTo>
                  <a:lnTo>
                    <a:pt x="167" y="471"/>
                  </a:lnTo>
                  <a:lnTo>
                    <a:pt x="163" y="466"/>
                  </a:lnTo>
                  <a:lnTo>
                    <a:pt x="158" y="464"/>
                  </a:lnTo>
                  <a:lnTo>
                    <a:pt x="143" y="461"/>
                  </a:lnTo>
                  <a:lnTo>
                    <a:pt x="133" y="461"/>
                  </a:lnTo>
                  <a:lnTo>
                    <a:pt x="128" y="461"/>
                  </a:lnTo>
                  <a:lnTo>
                    <a:pt x="123" y="461"/>
                  </a:lnTo>
                  <a:lnTo>
                    <a:pt x="121" y="461"/>
                  </a:lnTo>
                  <a:lnTo>
                    <a:pt x="123" y="446"/>
                  </a:lnTo>
                  <a:lnTo>
                    <a:pt x="126" y="432"/>
                  </a:lnTo>
                  <a:lnTo>
                    <a:pt x="128" y="414"/>
                  </a:lnTo>
                  <a:lnTo>
                    <a:pt x="128" y="400"/>
                  </a:lnTo>
                  <a:lnTo>
                    <a:pt x="130" y="382"/>
                  </a:lnTo>
                  <a:lnTo>
                    <a:pt x="128" y="367"/>
                  </a:lnTo>
                  <a:lnTo>
                    <a:pt x="128" y="353"/>
                  </a:lnTo>
                  <a:lnTo>
                    <a:pt x="126" y="335"/>
                  </a:lnTo>
                  <a:lnTo>
                    <a:pt x="123" y="321"/>
                  </a:lnTo>
                  <a:lnTo>
                    <a:pt x="121" y="303"/>
                  </a:lnTo>
                  <a:lnTo>
                    <a:pt x="116" y="288"/>
                  </a:lnTo>
                  <a:lnTo>
                    <a:pt x="111" y="274"/>
                  </a:lnTo>
                  <a:lnTo>
                    <a:pt x="106" y="259"/>
                  </a:lnTo>
                  <a:lnTo>
                    <a:pt x="98" y="244"/>
                  </a:lnTo>
                  <a:lnTo>
                    <a:pt x="91" y="229"/>
                  </a:lnTo>
                  <a:lnTo>
                    <a:pt x="84" y="214"/>
                  </a:lnTo>
                  <a:lnTo>
                    <a:pt x="74" y="202"/>
                  </a:lnTo>
                  <a:lnTo>
                    <a:pt x="66" y="190"/>
                  </a:lnTo>
                  <a:lnTo>
                    <a:pt x="56" y="175"/>
                  </a:lnTo>
                  <a:lnTo>
                    <a:pt x="47" y="165"/>
                  </a:lnTo>
                  <a:lnTo>
                    <a:pt x="37" y="153"/>
                  </a:lnTo>
                  <a:lnTo>
                    <a:pt x="22" y="123"/>
                  </a:lnTo>
                  <a:close/>
                </a:path>
              </a:pathLst>
            </a:custGeom>
            <a:solidFill>
              <a:srgbClr val="666666"/>
            </a:solidFill>
            <a:ln w="9525">
              <a:noFill/>
              <a:round/>
              <a:headEnd/>
              <a:tailEnd/>
            </a:ln>
          </p:spPr>
          <p:txBody>
            <a:bodyPr/>
            <a:lstStyle/>
            <a:p>
              <a:endParaRPr lang="es-AR"/>
            </a:p>
          </p:txBody>
        </p:sp>
        <p:sp>
          <p:nvSpPr>
            <p:cNvPr id="4124" name="Freeform 26"/>
            <p:cNvSpPr>
              <a:spLocks/>
            </p:cNvSpPr>
            <p:nvPr/>
          </p:nvSpPr>
          <p:spPr bwMode="auto">
            <a:xfrm>
              <a:off x="2023" y="3575"/>
              <a:ext cx="293" cy="476"/>
            </a:xfrm>
            <a:custGeom>
              <a:avLst/>
              <a:gdLst>
                <a:gd name="T0" fmla="*/ 0 w 293"/>
                <a:gd name="T1" fmla="*/ 24 h 476"/>
                <a:gd name="T2" fmla="*/ 197 w 293"/>
                <a:gd name="T3" fmla="*/ 12 h 476"/>
                <a:gd name="T4" fmla="*/ 281 w 293"/>
                <a:gd name="T5" fmla="*/ 148 h 476"/>
                <a:gd name="T6" fmla="*/ 274 w 293"/>
                <a:gd name="T7" fmla="*/ 168 h 476"/>
                <a:gd name="T8" fmla="*/ 261 w 293"/>
                <a:gd name="T9" fmla="*/ 205 h 476"/>
                <a:gd name="T10" fmla="*/ 251 w 293"/>
                <a:gd name="T11" fmla="*/ 244 h 476"/>
                <a:gd name="T12" fmla="*/ 244 w 293"/>
                <a:gd name="T13" fmla="*/ 281 h 476"/>
                <a:gd name="T14" fmla="*/ 239 w 293"/>
                <a:gd name="T15" fmla="*/ 321 h 476"/>
                <a:gd name="T16" fmla="*/ 239 w 293"/>
                <a:gd name="T17" fmla="*/ 360 h 476"/>
                <a:gd name="T18" fmla="*/ 242 w 293"/>
                <a:gd name="T19" fmla="*/ 400 h 476"/>
                <a:gd name="T20" fmla="*/ 246 w 293"/>
                <a:gd name="T21" fmla="*/ 439 h 476"/>
                <a:gd name="T22" fmla="*/ 254 w 293"/>
                <a:gd name="T23" fmla="*/ 471 h 476"/>
                <a:gd name="T24" fmla="*/ 246 w 293"/>
                <a:gd name="T25" fmla="*/ 469 h 476"/>
                <a:gd name="T26" fmla="*/ 232 w 293"/>
                <a:gd name="T27" fmla="*/ 464 h 476"/>
                <a:gd name="T28" fmla="*/ 214 w 293"/>
                <a:gd name="T29" fmla="*/ 461 h 476"/>
                <a:gd name="T30" fmla="*/ 200 w 293"/>
                <a:gd name="T31" fmla="*/ 464 h 476"/>
                <a:gd name="T32" fmla="*/ 185 w 293"/>
                <a:gd name="T33" fmla="*/ 469 h 476"/>
                <a:gd name="T34" fmla="*/ 170 w 293"/>
                <a:gd name="T35" fmla="*/ 476 h 476"/>
                <a:gd name="T36" fmla="*/ 170 w 293"/>
                <a:gd name="T37" fmla="*/ 476 h 476"/>
                <a:gd name="T38" fmla="*/ 163 w 293"/>
                <a:gd name="T39" fmla="*/ 466 h 476"/>
                <a:gd name="T40" fmla="*/ 143 w 293"/>
                <a:gd name="T41" fmla="*/ 461 h 476"/>
                <a:gd name="T42" fmla="*/ 128 w 293"/>
                <a:gd name="T43" fmla="*/ 461 h 476"/>
                <a:gd name="T44" fmla="*/ 121 w 293"/>
                <a:gd name="T45" fmla="*/ 461 h 476"/>
                <a:gd name="T46" fmla="*/ 126 w 293"/>
                <a:gd name="T47" fmla="*/ 432 h 476"/>
                <a:gd name="T48" fmla="*/ 128 w 293"/>
                <a:gd name="T49" fmla="*/ 400 h 476"/>
                <a:gd name="T50" fmla="*/ 128 w 293"/>
                <a:gd name="T51" fmla="*/ 367 h 476"/>
                <a:gd name="T52" fmla="*/ 126 w 293"/>
                <a:gd name="T53" fmla="*/ 335 h 476"/>
                <a:gd name="T54" fmla="*/ 121 w 293"/>
                <a:gd name="T55" fmla="*/ 303 h 476"/>
                <a:gd name="T56" fmla="*/ 111 w 293"/>
                <a:gd name="T57" fmla="*/ 274 h 476"/>
                <a:gd name="T58" fmla="*/ 98 w 293"/>
                <a:gd name="T59" fmla="*/ 244 h 476"/>
                <a:gd name="T60" fmla="*/ 84 w 293"/>
                <a:gd name="T61" fmla="*/ 214 h 476"/>
                <a:gd name="T62" fmla="*/ 66 w 293"/>
                <a:gd name="T63" fmla="*/ 190 h 476"/>
                <a:gd name="T64" fmla="*/ 47 w 293"/>
                <a:gd name="T65" fmla="*/ 165 h 476"/>
                <a:gd name="T66" fmla="*/ 22 w 293"/>
                <a:gd name="T67" fmla="*/ 123 h 4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3"/>
                <a:gd name="T103" fmla="*/ 0 h 476"/>
                <a:gd name="T104" fmla="*/ 293 w 293"/>
                <a:gd name="T105" fmla="*/ 476 h 4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3" h="476">
                  <a:moveTo>
                    <a:pt x="22" y="123"/>
                  </a:moveTo>
                  <a:lnTo>
                    <a:pt x="0" y="24"/>
                  </a:lnTo>
                  <a:lnTo>
                    <a:pt x="59" y="0"/>
                  </a:lnTo>
                  <a:lnTo>
                    <a:pt x="197" y="12"/>
                  </a:lnTo>
                  <a:lnTo>
                    <a:pt x="293" y="84"/>
                  </a:lnTo>
                  <a:lnTo>
                    <a:pt x="281" y="148"/>
                  </a:lnTo>
                  <a:lnTo>
                    <a:pt x="274" y="168"/>
                  </a:lnTo>
                  <a:lnTo>
                    <a:pt x="266" y="185"/>
                  </a:lnTo>
                  <a:lnTo>
                    <a:pt x="261" y="205"/>
                  </a:lnTo>
                  <a:lnTo>
                    <a:pt x="256" y="224"/>
                  </a:lnTo>
                  <a:lnTo>
                    <a:pt x="251" y="244"/>
                  </a:lnTo>
                  <a:lnTo>
                    <a:pt x="246" y="261"/>
                  </a:lnTo>
                  <a:lnTo>
                    <a:pt x="244" y="281"/>
                  </a:lnTo>
                  <a:lnTo>
                    <a:pt x="242" y="301"/>
                  </a:lnTo>
                  <a:lnTo>
                    <a:pt x="239" y="321"/>
                  </a:lnTo>
                  <a:lnTo>
                    <a:pt x="239" y="340"/>
                  </a:lnTo>
                  <a:lnTo>
                    <a:pt x="239" y="360"/>
                  </a:lnTo>
                  <a:lnTo>
                    <a:pt x="242" y="380"/>
                  </a:lnTo>
                  <a:lnTo>
                    <a:pt x="242" y="400"/>
                  </a:lnTo>
                  <a:lnTo>
                    <a:pt x="244" y="419"/>
                  </a:lnTo>
                  <a:lnTo>
                    <a:pt x="246" y="439"/>
                  </a:lnTo>
                  <a:lnTo>
                    <a:pt x="251" y="459"/>
                  </a:lnTo>
                  <a:lnTo>
                    <a:pt x="254" y="471"/>
                  </a:lnTo>
                  <a:lnTo>
                    <a:pt x="246" y="469"/>
                  </a:lnTo>
                  <a:lnTo>
                    <a:pt x="239" y="466"/>
                  </a:lnTo>
                  <a:lnTo>
                    <a:pt x="232" y="464"/>
                  </a:lnTo>
                  <a:lnTo>
                    <a:pt x="224" y="461"/>
                  </a:lnTo>
                  <a:lnTo>
                    <a:pt x="214" y="461"/>
                  </a:lnTo>
                  <a:lnTo>
                    <a:pt x="207" y="461"/>
                  </a:lnTo>
                  <a:lnTo>
                    <a:pt x="200" y="464"/>
                  </a:lnTo>
                  <a:lnTo>
                    <a:pt x="192" y="466"/>
                  </a:lnTo>
                  <a:lnTo>
                    <a:pt x="185" y="469"/>
                  </a:lnTo>
                  <a:lnTo>
                    <a:pt x="177" y="471"/>
                  </a:lnTo>
                  <a:lnTo>
                    <a:pt x="170" y="476"/>
                  </a:lnTo>
                  <a:lnTo>
                    <a:pt x="167" y="471"/>
                  </a:lnTo>
                  <a:lnTo>
                    <a:pt x="163" y="466"/>
                  </a:lnTo>
                  <a:lnTo>
                    <a:pt x="158" y="464"/>
                  </a:lnTo>
                  <a:lnTo>
                    <a:pt x="143" y="461"/>
                  </a:lnTo>
                  <a:lnTo>
                    <a:pt x="133" y="461"/>
                  </a:lnTo>
                  <a:lnTo>
                    <a:pt x="128" y="461"/>
                  </a:lnTo>
                  <a:lnTo>
                    <a:pt x="123" y="461"/>
                  </a:lnTo>
                  <a:lnTo>
                    <a:pt x="121" y="461"/>
                  </a:lnTo>
                  <a:lnTo>
                    <a:pt x="123" y="446"/>
                  </a:lnTo>
                  <a:lnTo>
                    <a:pt x="126" y="432"/>
                  </a:lnTo>
                  <a:lnTo>
                    <a:pt x="128" y="414"/>
                  </a:lnTo>
                  <a:lnTo>
                    <a:pt x="128" y="400"/>
                  </a:lnTo>
                  <a:lnTo>
                    <a:pt x="130" y="382"/>
                  </a:lnTo>
                  <a:lnTo>
                    <a:pt x="128" y="367"/>
                  </a:lnTo>
                  <a:lnTo>
                    <a:pt x="128" y="353"/>
                  </a:lnTo>
                  <a:lnTo>
                    <a:pt x="126" y="335"/>
                  </a:lnTo>
                  <a:lnTo>
                    <a:pt x="123" y="321"/>
                  </a:lnTo>
                  <a:lnTo>
                    <a:pt x="121" y="303"/>
                  </a:lnTo>
                  <a:lnTo>
                    <a:pt x="116" y="288"/>
                  </a:lnTo>
                  <a:lnTo>
                    <a:pt x="111" y="274"/>
                  </a:lnTo>
                  <a:lnTo>
                    <a:pt x="106" y="259"/>
                  </a:lnTo>
                  <a:lnTo>
                    <a:pt x="98" y="244"/>
                  </a:lnTo>
                  <a:lnTo>
                    <a:pt x="91" y="229"/>
                  </a:lnTo>
                  <a:lnTo>
                    <a:pt x="84" y="214"/>
                  </a:lnTo>
                  <a:lnTo>
                    <a:pt x="74" y="202"/>
                  </a:lnTo>
                  <a:lnTo>
                    <a:pt x="66" y="190"/>
                  </a:lnTo>
                  <a:lnTo>
                    <a:pt x="56" y="175"/>
                  </a:lnTo>
                  <a:lnTo>
                    <a:pt x="47" y="165"/>
                  </a:lnTo>
                  <a:lnTo>
                    <a:pt x="37" y="153"/>
                  </a:lnTo>
                  <a:lnTo>
                    <a:pt x="22" y="123"/>
                  </a:lnTo>
                </a:path>
              </a:pathLst>
            </a:custGeom>
            <a:noFill/>
            <a:ln w="0">
              <a:solidFill>
                <a:srgbClr val="000000"/>
              </a:solidFill>
              <a:prstDash val="solid"/>
              <a:round/>
              <a:headEnd/>
              <a:tailEnd/>
            </a:ln>
          </p:spPr>
          <p:txBody>
            <a:bodyPr/>
            <a:lstStyle/>
            <a:p>
              <a:endParaRPr lang="es-AR"/>
            </a:p>
          </p:txBody>
        </p:sp>
        <p:sp>
          <p:nvSpPr>
            <p:cNvPr id="4125" name="Freeform 27"/>
            <p:cNvSpPr>
              <a:spLocks/>
            </p:cNvSpPr>
            <p:nvPr/>
          </p:nvSpPr>
          <p:spPr bwMode="auto">
            <a:xfrm>
              <a:off x="2183" y="3861"/>
              <a:ext cx="20" cy="185"/>
            </a:xfrm>
            <a:custGeom>
              <a:avLst/>
              <a:gdLst>
                <a:gd name="T0" fmla="*/ 15 w 20"/>
                <a:gd name="T1" fmla="*/ 185 h 185"/>
                <a:gd name="T2" fmla="*/ 17 w 20"/>
                <a:gd name="T3" fmla="*/ 168 h 185"/>
                <a:gd name="T4" fmla="*/ 17 w 20"/>
                <a:gd name="T5" fmla="*/ 151 h 185"/>
                <a:gd name="T6" fmla="*/ 20 w 20"/>
                <a:gd name="T7" fmla="*/ 136 h 185"/>
                <a:gd name="T8" fmla="*/ 20 w 20"/>
                <a:gd name="T9" fmla="*/ 119 h 185"/>
                <a:gd name="T10" fmla="*/ 20 w 20"/>
                <a:gd name="T11" fmla="*/ 101 h 185"/>
                <a:gd name="T12" fmla="*/ 17 w 20"/>
                <a:gd name="T13" fmla="*/ 84 h 185"/>
                <a:gd name="T14" fmla="*/ 17 w 20"/>
                <a:gd name="T15" fmla="*/ 67 h 185"/>
                <a:gd name="T16" fmla="*/ 15 w 20"/>
                <a:gd name="T17" fmla="*/ 52 h 185"/>
                <a:gd name="T18" fmla="*/ 10 w 20"/>
                <a:gd name="T19" fmla="*/ 35 h 185"/>
                <a:gd name="T20" fmla="*/ 5 w 20"/>
                <a:gd name="T21" fmla="*/ 17 h 185"/>
                <a:gd name="T22" fmla="*/ 0 w 20"/>
                <a:gd name="T23" fmla="*/ 2 h 185"/>
                <a:gd name="T24" fmla="*/ 0 w 20"/>
                <a:gd name="T25" fmla="*/ 0 h 1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5"/>
                <a:gd name="T41" fmla="*/ 20 w 20"/>
                <a:gd name="T42" fmla="*/ 185 h 1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5">
                  <a:moveTo>
                    <a:pt x="15" y="185"/>
                  </a:moveTo>
                  <a:lnTo>
                    <a:pt x="17" y="168"/>
                  </a:lnTo>
                  <a:lnTo>
                    <a:pt x="17" y="151"/>
                  </a:lnTo>
                  <a:lnTo>
                    <a:pt x="20" y="136"/>
                  </a:lnTo>
                  <a:lnTo>
                    <a:pt x="20" y="119"/>
                  </a:lnTo>
                  <a:lnTo>
                    <a:pt x="20" y="101"/>
                  </a:lnTo>
                  <a:lnTo>
                    <a:pt x="17" y="84"/>
                  </a:lnTo>
                  <a:lnTo>
                    <a:pt x="17" y="67"/>
                  </a:lnTo>
                  <a:lnTo>
                    <a:pt x="15" y="52"/>
                  </a:lnTo>
                  <a:lnTo>
                    <a:pt x="10" y="35"/>
                  </a:lnTo>
                  <a:lnTo>
                    <a:pt x="5" y="17"/>
                  </a:lnTo>
                  <a:lnTo>
                    <a:pt x="0" y="2"/>
                  </a:lnTo>
                  <a:lnTo>
                    <a:pt x="0" y="0"/>
                  </a:lnTo>
                </a:path>
              </a:pathLst>
            </a:custGeom>
            <a:noFill/>
            <a:ln w="0">
              <a:solidFill>
                <a:srgbClr val="000000"/>
              </a:solidFill>
              <a:prstDash val="solid"/>
              <a:round/>
              <a:headEnd/>
              <a:tailEnd/>
            </a:ln>
          </p:spPr>
          <p:txBody>
            <a:bodyPr/>
            <a:lstStyle/>
            <a:p>
              <a:endParaRPr lang="es-AR"/>
            </a:p>
          </p:txBody>
        </p:sp>
        <p:sp>
          <p:nvSpPr>
            <p:cNvPr id="4126" name="Freeform 28"/>
            <p:cNvSpPr>
              <a:spLocks/>
            </p:cNvSpPr>
            <p:nvPr/>
          </p:nvSpPr>
          <p:spPr bwMode="auto">
            <a:xfrm>
              <a:off x="1934" y="4017"/>
              <a:ext cx="222" cy="83"/>
            </a:xfrm>
            <a:custGeom>
              <a:avLst/>
              <a:gdLst>
                <a:gd name="T0" fmla="*/ 143 w 222"/>
                <a:gd name="T1" fmla="*/ 24 h 83"/>
                <a:gd name="T2" fmla="*/ 138 w 222"/>
                <a:gd name="T3" fmla="*/ 19 h 83"/>
                <a:gd name="T4" fmla="*/ 126 w 222"/>
                <a:gd name="T5" fmla="*/ 12 h 83"/>
                <a:gd name="T6" fmla="*/ 106 w 222"/>
                <a:gd name="T7" fmla="*/ 2 h 83"/>
                <a:gd name="T8" fmla="*/ 84 w 222"/>
                <a:gd name="T9" fmla="*/ 0 h 83"/>
                <a:gd name="T10" fmla="*/ 76 w 222"/>
                <a:gd name="T11" fmla="*/ 0 h 83"/>
                <a:gd name="T12" fmla="*/ 62 w 222"/>
                <a:gd name="T13" fmla="*/ 2 h 83"/>
                <a:gd name="T14" fmla="*/ 54 w 222"/>
                <a:gd name="T15" fmla="*/ 7 h 83"/>
                <a:gd name="T16" fmla="*/ 34 w 222"/>
                <a:gd name="T17" fmla="*/ 9 h 83"/>
                <a:gd name="T18" fmla="*/ 25 w 222"/>
                <a:gd name="T19" fmla="*/ 14 h 83"/>
                <a:gd name="T20" fmla="*/ 17 w 222"/>
                <a:gd name="T21" fmla="*/ 19 h 83"/>
                <a:gd name="T22" fmla="*/ 12 w 222"/>
                <a:gd name="T23" fmla="*/ 24 h 83"/>
                <a:gd name="T24" fmla="*/ 5 w 222"/>
                <a:gd name="T25" fmla="*/ 32 h 83"/>
                <a:gd name="T26" fmla="*/ 0 w 222"/>
                <a:gd name="T27" fmla="*/ 39 h 83"/>
                <a:gd name="T28" fmla="*/ 0 w 222"/>
                <a:gd name="T29" fmla="*/ 46 h 83"/>
                <a:gd name="T30" fmla="*/ 0 w 222"/>
                <a:gd name="T31" fmla="*/ 56 h 83"/>
                <a:gd name="T32" fmla="*/ 7 w 222"/>
                <a:gd name="T33" fmla="*/ 66 h 83"/>
                <a:gd name="T34" fmla="*/ 12 w 222"/>
                <a:gd name="T35" fmla="*/ 69 h 83"/>
                <a:gd name="T36" fmla="*/ 39 w 222"/>
                <a:gd name="T37" fmla="*/ 74 h 83"/>
                <a:gd name="T38" fmla="*/ 66 w 222"/>
                <a:gd name="T39" fmla="*/ 79 h 83"/>
                <a:gd name="T40" fmla="*/ 106 w 222"/>
                <a:gd name="T41" fmla="*/ 83 h 83"/>
                <a:gd name="T42" fmla="*/ 126 w 222"/>
                <a:gd name="T43" fmla="*/ 83 h 83"/>
                <a:gd name="T44" fmla="*/ 160 w 222"/>
                <a:gd name="T45" fmla="*/ 83 h 83"/>
                <a:gd name="T46" fmla="*/ 187 w 222"/>
                <a:gd name="T47" fmla="*/ 79 h 83"/>
                <a:gd name="T48" fmla="*/ 205 w 222"/>
                <a:gd name="T49" fmla="*/ 74 h 83"/>
                <a:gd name="T50" fmla="*/ 222 w 222"/>
                <a:gd name="T51" fmla="*/ 71 h 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22"/>
                <a:gd name="T79" fmla="*/ 0 h 83"/>
                <a:gd name="T80" fmla="*/ 222 w 222"/>
                <a:gd name="T81" fmla="*/ 83 h 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22" h="83">
                  <a:moveTo>
                    <a:pt x="143" y="24"/>
                  </a:moveTo>
                  <a:lnTo>
                    <a:pt x="138" y="19"/>
                  </a:lnTo>
                  <a:lnTo>
                    <a:pt x="126" y="12"/>
                  </a:lnTo>
                  <a:lnTo>
                    <a:pt x="106" y="2"/>
                  </a:lnTo>
                  <a:lnTo>
                    <a:pt x="84" y="0"/>
                  </a:lnTo>
                  <a:lnTo>
                    <a:pt x="76" y="0"/>
                  </a:lnTo>
                  <a:lnTo>
                    <a:pt x="62" y="2"/>
                  </a:lnTo>
                  <a:lnTo>
                    <a:pt x="54" y="7"/>
                  </a:lnTo>
                  <a:lnTo>
                    <a:pt x="34" y="9"/>
                  </a:lnTo>
                  <a:lnTo>
                    <a:pt x="25" y="14"/>
                  </a:lnTo>
                  <a:lnTo>
                    <a:pt x="17" y="19"/>
                  </a:lnTo>
                  <a:lnTo>
                    <a:pt x="12" y="24"/>
                  </a:lnTo>
                  <a:lnTo>
                    <a:pt x="5" y="32"/>
                  </a:lnTo>
                  <a:lnTo>
                    <a:pt x="0" y="39"/>
                  </a:lnTo>
                  <a:lnTo>
                    <a:pt x="0" y="46"/>
                  </a:lnTo>
                  <a:lnTo>
                    <a:pt x="0" y="56"/>
                  </a:lnTo>
                  <a:lnTo>
                    <a:pt x="7" y="66"/>
                  </a:lnTo>
                  <a:lnTo>
                    <a:pt x="12" y="69"/>
                  </a:lnTo>
                  <a:lnTo>
                    <a:pt x="39" y="74"/>
                  </a:lnTo>
                  <a:lnTo>
                    <a:pt x="66" y="79"/>
                  </a:lnTo>
                  <a:lnTo>
                    <a:pt x="106" y="83"/>
                  </a:lnTo>
                  <a:lnTo>
                    <a:pt x="126" y="83"/>
                  </a:lnTo>
                  <a:lnTo>
                    <a:pt x="160" y="83"/>
                  </a:lnTo>
                  <a:lnTo>
                    <a:pt x="187" y="79"/>
                  </a:lnTo>
                  <a:lnTo>
                    <a:pt x="205" y="74"/>
                  </a:lnTo>
                  <a:lnTo>
                    <a:pt x="222" y="71"/>
                  </a:lnTo>
                </a:path>
              </a:pathLst>
            </a:custGeom>
            <a:noFill/>
            <a:ln w="0">
              <a:solidFill>
                <a:srgbClr val="000000"/>
              </a:solidFill>
              <a:prstDash val="solid"/>
              <a:round/>
              <a:headEnd/>
              <a:tailEnd/>
            </a:ln>
          </p:spPr>
          <p:txBody>
            <a:bodyPr/>
            <a:lstStyle/>
            <a:p>
              <a:endParaRPr lang="es-AR"/>
            </a:p>
          </p:txBody>
        </p:sp>
        <p:sp>
          <p:nvSpPr>
            <p:cNvPr id="4127" name="Freeform 29"/>
            <p:cNvSpPr>
              <a:spLocks/>
            </p:cNvSpPr>
            <p:nvPr/>
          </p:nvSpPr>
          <p:spPr bwMode="auto">
            <a:xfrm>
              <a:off x="2178" y="4054"/>
              <a:ext cx="202" cy="81"/>
            </a:xfrm>
            <a:custGeom>
              <a:avLst/>
              <a:gdLst>
                <a:gd name="T0" fmla="*/ 15 w 202"/>
                <a:gd name="T1" fmla="*/ 7 h 81"/>
                <a:gd name="T2" fmla="*/ 8 w 202"/>
                <a:gd name="T3" fmla="*/ 24 h 81"/>
                <a:gd name="T4" fmla="*/ 0 w 202"/>
                <a:gd name="T5" fmla="*/ 32 h 81"/>
                <a:gd name="T6" fmla="*/ 0 w 202"/>
                <a:gd name="T7" fmla="*/ 39 h 81"/>
                <a:gd name="T8" fmla="*/ 3 w 202"/>
                <a:gd name="T9" fmla="*/ 49 h 81"/>
                <a:gd name="T10" fmla="*/ 10 w 202"/>
                <a:gd name="T11" fmla="*/ 59 h 81"/>
                <a:gd name="T12" fmla="*/ 20 w 202"/>
                <a:gd name="T13" fmla="*/ 64 h 81"/>
                <a:gd name="T14" fmla="*/ 37 w 202"/>
                <a:gd name="T15" fmla="*/ 64 h 81"/>
                <a:gd name="T16" fmla="*/ 54 w 202"/>
                <a:gd name="T17" fmla="*/ 71 h 81"/>
                <a:gd name="T18" fmla="*/ 74 w 202"/>
                <a:gd name="T19" fmla="*/ 76 h 81"/>
                <a:gd name="T20" fmla="*/ 104 w 202"/>
                <a:gd name="T21" fmla="*/ 81 h 81"/>
                <a:gd name="T22" fmla="*/ 124 w 202"/>
                <a:gd name="T23" fmla="*/ 81 h 81"/>
                <a:gd name="T24" fmla="*/ 153 w 202"/>
                <a:gd name="T25" fmla="*/ 76 h 81"/>
                <a:gd name="T26" fmla="*/ 175 w 202"/>
                <a:gd name="T27" fmla="*/ 71 h 81"/>
                <a:gd name="T28" fmla="*/ 193 w 202"/>
                <a:gd name="T29" fmla="*/ 64 h 81"/>
                <a:gd name="T30" fmla="*/ 200 w 202"/>
                <a:gd name="T31" fmla="*/ 59 h 81"/>
                <a:gd name="T32" fmla="*/ 202 w 202"/>
                <a:gd name="T33" fmla="*/ 49 h 81"/>
                <a:gd name="T34" fmla="*/ 200 w 202"/>
                <a:gd name="T35" fmla="*/ 39 h 81"/>
                <a:gd name="T36" fmla="*/ 190 w 202"/>
                <a:gd name="T37" fmla="*/ 32 h 81"/>
                <a:gd name="T38" fmla="*/ 173 w 202"/>
                <a:gd name="T39" fmla="*/ 24 h 81"/>
                <a:gd name="T40" fmla="*/ 153 w 202"/>
                <a:gd name="T41" fmla="*/ 19 h 81"/>
                <a:gd name="T42" fmla="*/ 138 w 202"/>
                <a:gd name="T43" fmla="*/ 9 h 81"/>
                <a:gd name="T44" fmla="*/ 126 w 202"/>
                <a:gd name="T45" fmla="*/ 4 h 81"/>
                <a:gd name="T46" fmla="*/ 104 w 202"/>
                <a:gd name="T47" fmla="*/ 0 h 81"/>
                <a:gd name="T48" fmla="*/ 89 w 202"/>
                <a:gd name="T49" fmla="*/ 0 h 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2"/>
                <a:gd name="T76" fmla="*/ 0 h 81"/>
                <a:gd name="T77" fmla="*/ 202 w 202"/>
                <a:gd name="T78" fmla="*/ 81 h 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2" h="81">
                  <a:moveTo>
                    <a:pt x="15" y="7"/>
                  </a:moveTo>
                  <a:lnTo>
                    <a:pt x="8" y="24"/>
                  </a:lnTo>
                  <a:lnTo>
                    <a:pt x="0" y="32"/>
                  </a:lnTo>
                  <a:lnTo>
                    <a:pt x="0" y="39"/>
                  </a:lnTo>
                  <a:lnTo>
                    <a:pt x="3" y="49"/>
                  </a:lnTo>
                  <a:lnTo>
                    <a:pt x="10" y="59"/>
                  </a:lnTo>
                  <a:lnTo>
                    <a:pt x="20" y="64"/>
                  </a:lnTo>
                  <a:lnTo>
                    <a:pt x="37" y="64"/>
                  </a:lnTo>
                  <a:lnTo>
                    <a:pt x="54" y="71"/>
                  </a:lnTo>
                  <a:lnTo>
                    <a:pt x="74" y="76"/>
                  </a:lnTo>
                  <a:lnTo>
                    <a:pt x="104" y="81"/>
                  </a:lnTo>
                  <a:lnTo>
                    <a:pt x="124" y="81"/>
                  </a:lnTo>
                  <a:lnTo>
                    <a:pt x="153" y="76"/>
                  </a:lnTo>
                  <a:lnTo>
                    <a:pt x="175" y="71"/>
                  </a:lnTo>
                  <a:lnTo>
                    <a:pt x="193" y="64"/>
                  </a:lnTo>
                  <a:lnTo>
                    <a:pt x="200" y="59"/>
                  </a:lnTo>
                  <a:lnTo>
                    <a:pt x="202" y="49"/>
                  </a:lnTo>
                  <a:lnTo>
                    <a:pt x="200" y="39"/>
                  </a:lnTo>
                  <a:lnTo>
                    <a:pt x="190" y="32"/>
                  </a:lnTo>
                  <a:lnTo>
                    <a:pt x="173" y="24"/>
                  </a:lnTo>
                  <a:lnTo>
                    <a:pt x="153" y="19"/>
                  </a:lnTo>
                  <a:lnTo>
                    <a:pt x="138" y="9"/>
                  </a:lnTo>
                  <a:lnTo>
                    <a:pt x="126" y="4"/>
                  </a:lnTo>
                  <a:lnTo>
                    <a:pt x="104" y="0"/>
                  </a:lnTo>
                  <a:lnTo>
                    <a:pt x="89" y="0"/>
                  </a:lnTo>
                </a:path>
              </a:pathLst>
            </a:custGeom>
            <a:noFill/>
            <a:ln w="0">
              <a:solidFill>
                <a:srgbClr val="000000"/>
              </a:solidFill>
              <a:prstDash val="solid"/>
              <a:round/>
              <a:headEnd/>
              <a:tailEnd/>
            </a:ln>
          </p:spPr>
          <p:txBody>
            <a:bodyPr/>
            <a:lstStyle/>
            <a:p>
              <a:endParaRPr lang="es-AR"/>
            </a:p>
          </p:txBody>
        </p:sp>
        <p:sp>
          <p:nvSpPr>
            <p:cNvPr id="4128" name="Freeform 30"/>
            <p:cNvSpPr>
              <a:spLocks/>
            </p:cNvSpPr>
            <p:nvPr/>
          </p:nvSpPr>
          <p:spPr bwMode="auto">
            <a:xfrm>
              <a:off x="2193" y="3743"/>
              <a:ext cx="104" cy="308"/>
            </a:xfrm>
            <a:custGeom>
              <a:avLst/>
              <a:gdLst>
                <a:gd name="T0" fmla="*/ 104 w 104"/>
                <a:gd name="T1" fmla="*/ 0 h 308"/>
                <a:gd name="T2" fmla="*/ 96 w 104"/>
                <a:gd name="T3" fmla="*/ 17 h 308"/>
                <a:gd name="T4" fmla="*/ 91 w 104"/>
                <a:gd name="T5" fmla="*/ 37 h 308"/>
                <a:gd name="T6" fmla="*/ 86 w 104"/>
                <a:gd name="T7" fmla="*/ 56 h 308"/>
                <a:gd name="T8" fmla="*/ 81 w 104"/>
                <a:gd name="T9" fmla="*/ 76 h 308"/>
                <a:gd name="T10" fmla="*/ 76 w 104"/>
                <a:gd name="T11" fmla="*/ 93 h 308"/>
                <a:gd name="T12" fmla="*/ 74 w 104"/>
                <a:gd name="T13" fmla="*/ 116 h 308"/>
                <a:gd name="T14" fmla="*/ 72 w 104"/>
                <a:gd name="T15" fmla="*/ 133 h 308"/>
                <a:gd name="T16" fmla="*/ 69 w 104"/>
                <a:gd name="T17" fmla="*/ 153 h 308"/>
                <a:gd name="T18" fmla="*/ 69 w 104"/>
                <a:gd name="T19" fmla="*/ 172 h 308"/>
                <a:gd name="T20" fmla="*/ 69 w 104"/>
                <a:gd name="T21" fmla="*/ 192 h 308"/>
                <a:gd name="T22" fmla="*/ 72 w 104"/>
                <a:gd name="T23" fmla="*/ 212 h 308"/>
                <a:gd name="T24" fmla="*/ 72 w 104"/>
                <a:gd name="T25" fmla="*/ 232 h 308"/>
                <a:gd name="T26" fmla="*/ 74 w 104"/>
                <a:gd name="T27" fmla="*/ 251 h 308"/>
                <a:gd name="T28" fmla="*/ 76 w 104"/>
                <a:gd name="T29" fmla="*/ 271 h 308"/>
                <a:gd name="T30" fmla="*/ 81 w 104"/>
                <a:gd name="T31" fmla="*/ 291 h 308"/>
                <a:gd name="T32" fmla="*/ 84 w 104"/>
                <a:gd name="T33" fmla="*/ 303 h 308"/>
                <a:gd name="T34" fmla="*/ 84 w 104"/>
                <a:gd name="T35" fmla="*/ 303 h 308"/>
                <a:gd name="T36" fmla="*/ 76 w 104"/>
                <a:gd name="T37" fmla="*/ 301 h 308"/>
                <a:gd name="T38" fmla="*/ 69 w 104"/>
                <a:gd name="T39" fmla="*/ 298 h 308"/>
                <a:gd name="T40" fmla="*/ 62 w 104"/>
                <a:gd name="T41" fmla="*/ 296 h 308"/>
                <a:gd name="T42" fmla="*/ 54 w 104"/>
                <a:gd name="T43" fmla="*/ 293 h 308"/>
                <a:gd name="T44" fmla="*/ 44 w 104"/>
                <a:gd name="T45" fmla="*/ 293 h 308"/>
                <a:gd name="T46" fmla="*/ 37 w 104"/>
                <a:gd name="T47" fmla="*/ 293 h 308"/>
                <a:gd name="T48" fmla="*/ 30 w 104"/>
                <a:gd name="T49" fmla="*/ 296 h 308"/>
                <a:gd name="T50" fmla="*/ 22 w 104"/>
                <a:gd name="T51" fmla="*/ 298 h 308"/>
                <a:gd name="T52" fmla="*/ 15 w 104"/>
                <a:gd name="T53" fmla="*/ 301 h 308"/>
                <a:gd name="T54" fmla="*/ 7 w 104"/>
                <a:gd name="T55" fmla="*/ 303 h 308"/>
                <a:gd name="T56" fmla="*/ 0 w 104"/>
                <a:gd name="T57" fmla="*/ 308 h 308"/>
                <a:gd name="T58" fmla="*/ 0 w 104"/>
                <a:gd name="T59" fmla="*/ 308 h 3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04"/>
                <a:gd name="T91" fmla="*/ 0 h 308"/>
                <a:gd name="T92" fmla="*/ 104 w 104"/>
                <a:gd name="T93" fmla="*/ 308 h 3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04" h="308">
                  <a:moveTo>
                    <a:pt x="104" y="0"/>
                  </a:moveTo>
                  <a:lnTo>
                    <a:pt x="96" y="17"/>
                  </a:lnTo>
                  <a:lnTo>
                    <a:pt x="91" y="37"/>
                  </a:lnTo>
                  <a:lnTo>
                    <a:pt x="86" y="56"/>
                  </a:lnTo>
                  <a:lnTo>
                    <a:pt x="81" y="76"/>
                  </a:lnTo>
                  <a:lnTo>
                    <a:pt x="76" y="93"/>
                  </a:lnTo>
                  <a:lnTo>
                    <a:pt x="74" y="116"/>
                  </a:lnTo>
                  <a:lnTo>
                    <a:pt x="72" y="133"/>
                  </a:lnTo>
                  <a:lnTo>
                    <a:pt x="69" y="153"/>
                  </a:lnTo>
                  <a:lnTo>
                    <a:pt x="69" y="172"/>
                  </a:lnTo>
                  <a:lnTo>
                    <a:pt x="69" y="192"/>
                  </a:lnTo>
                  <a:lnTo>
                    <a:pt x="72" y="212"/>
                  </a:lnTo>
                  <a:lnTo>
                    <a:pt x="72" y="232"/>
                  </a:lnTo>
                  <a:lnTo>
                    <a:pt x="74" y="251"/>
                  </a:lnTo>
                  <a:lnTo>
                    <a:pt x="76" y="271"/>
                  </a:lnTo>
                  <a:lnTo>
                    <a:pt x="81" y="291"/>
                  </a:lnTo>
                  <a:lnTo>
                    <a:pt x="84" y="303"/>
                  </a:lnTo>
                  <a:lnTo>
                    <a:pt x="76" y="301"/>
                  </a:lnTo>
                  <a:lnTo>
                    <a:pt x="69" y="298"/>
                  </a:lnTo>
                  <a:lnTo>
                    <a:pt x="62" y="296"/>
                  </a:lnTo>
                  <a:lnTo>
                    <a:pt x="54" y="293"/>
                  </a:lnTo>
                  <a:lnTo>
                    <a:pt x="44" y="293"/>
                  </a:lnTo>
                  <a:lnTo>
                    <a:pt x="37" y="293"/>
                  </a:lnTo>
                  <a:lnTo>
                    <a:pt x="30" y="296"/>
                  </a:lnTo>
                  <a:lnTo>
                    <a:pt x="22" y="298"/>
                  </a:lnTo>
                  <a:lnTo>
                    <a:pt x="15" y="301"/>
                  </a:lnTo>
                  <a:lnTo>
                    <a:pt x="7" y="303"/>
                  </a:lnTo>
                  <a:lnTo>
                    <a:pt x="0" y="308"/>
                  </a:lnTo>
                </a:path>
              </a:pathLst>
            </a:custGeom>
            <a:noFill/>
            <a:ln w="0">
              <a:solidFill>
                <a:srgbClr val="000000"/>
              </a:solidFill>
              <a:prstDash val="solid"/>
              <a:round/>
              <a:headEnd/>
              <a:tailEnd/>
            </a:ln>
          </p:spPr>
          <p:txBody>
            <a:bodyPr/>
            <a:lstStyle/>
            <a:p>
              <a:endParaRPr lang="es-AR"/>
            </a:p>
          </p:txBody>
        </p:sp>
        <p:sp>
          <p:nvSpPr>
            <p:cNvPr id="4129" name="Freeform 31"/>
            <p:cNvSpPr>
              <a:spLocks/>
            </p:cNvSpPr>
            <p:nvPr/>
          </p:nvSpPr>
          <p:spPr bwMode="auto">
            <a:xfrm>
              <a:off x="2079" y="3750"/>
              <a:ext cx="74" cy="286"/>
            </a:xfrm>
            <a:custGeom>
              <a:avLst/>
              <a:gdLst>
                <a:gd name="T0" fmla="*/ 65 w 74"/>
                <a:gd name="T1" fmla="*/ 286 h 286"/>
                <a:gd name="T2" fmla="*/ 67 w 74"/>
                <a:gd name="T3" fmla="*/ 271 h 286"/>
                <a:gd name="T4" fmla="*/ 70 w 74"/>
                <a:gd name="T5" fmla="*/ 257 h 286"/>
                <a:gd name="T6" fmla="*/ 72 w 74"/>
                <a:gd name="T7" fmla="*/ 239 h 286"/>
                <a:gd name="T8" fmla="*/ 72 w 74"/>
                <a:gd name="T9" fmla="*/ 225 h 286"/>
                <a:gd name="T10" fmla="*/ 74 w 74"/>
                <a:gd name="T11" fmla="*/ 207 h 286"/>
                <a:gd name="T12" fmla="*/ 72 w 74"/>
                <a:gd name="T13" fmla="*/ 192 h 286"/>
                <a:gd name="T14" fmla="*/ 72 w 74"/>
                <a:gd name="T15" fmla="*/ 178 h 286"/>
                <a:gd name="T16" fmla="*/ 70 w 74"/>
                <a:gd name="T17" fmla="*/ 160 h 286"/>
                <a:gd name="T18" fmla="*/ 67 w 74"/>
                <a:gd name="T19" fmla="*/ 146 h 286"/>
                <a:gd name="T20" fmla="*/ 65 w 74"/>
                <a:gd name="T21" fmla="*/ 128 h 286"/>
                <a:gd name="T22" fmla="*/ 60 w 74"/>
                <a:gd name="T23" fmla="*/ 113 h 286"/>
                <a:gd name="T24" fmla="*/ 55 w 74"/>
                <a:gd name="T25" fmla="*/ 99 h 286"/>
                <a:gd name="T26" fmla="*/ 47 w 74"/>
                <a:gd name="T27" fmla="*/ 84 h 286"/>
                <a:gd name="T28" fmla="*/ 42 w 74"/>
                <a:gd name="T29" fmla="*/ 69 h 286"/>
                <a:gd name="T30" fmla="*/ 35 w 74"/>
                <a:gd name="T31" fmla="*/ 54 h 286"/>
                <a:gd name="T32" fmla="*/ 28 w 74"/>
                <a:gd name="T33" fmla="*/ 39 h 286"/>
                <a:gd name="T34" fmla="*/ 18 w 74"/>
                <a:gd name="T35" fmla="*/ 27 h 286"/>
                <a:gd name="T36" fmla="*/ 10 w 74"/>
                <a:gd name="T37" fmla="*/ 15 h 286"/>
                <a:gd name="T38" fmla="*/ 0 w 74"/>
                <a:gd name="T39" fmla="*/ 0 h 28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
                <a:gd name="T61" fmla="*/ 0 h 286"/>
                <a:gd name="T62" fmla="*/ 74 w 74"/>
                <a:gd name="T63" fmla="*/ 286 h 28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 h="286">
                  <a:moveTo>
                    <a:pt x="65" y="286"/>
                  </a:moveTo>
                  <a:lnTo>
                    <a:pt x="67" y="271"/>
                  </a:lnTo>
                  <a:lnTo>
                    <a:pt x="70" y="257"/>
                  </a:lnTo>
                  <a:lnTo>
                    <a:pt x="72" y="239"/>
                  </a:lnTo>
                  <a:lnTo>
                    <a:pt x="72" y="225"/>
                  </a:lnTo>
                  <a:lnTo>
                    <a:pt x="74" y="207"/>
                  </a:lnTo>
                  <a:lnTo>
                    <a:pt x="72" y="192"/>
                  </a:lnTo>
                  <a:lnTo>
                    <a:pt x="72" y="178"/>
                  </a:lnTo>
                  <a:lnTo>
                    <a:pt x="70" y="160"/>
                  </a:lnTo>
                  <a:lnTo>
                    <a:pt x="67" y="146"/>
                  </a:lnTo>
                  <a:lnTo>
                    <a:pt x="65" y="128"/>
                  </a:lnTo>
                  <a:lnTo>
                    <a:pt x="60" y="113"/>
                  </a:lnTo>
                  <a:lnTo>
                    <a:pt x="55" y="99"/>
                  </a:lnTo>
                  <a:lnTo>
                    <a:pt x="47" y="84"/>
                  </a:lnTo>
                  <a:lnTo>
                    <a:pt x="42" y="69"/>
                  </a:lnTo>
                  <a:lnTo>
                    <a:pt x="35" y="54"/>
                  </a:lnTo>
                  <a:lnTo>
                    <a:pt x="28" y="39"/>
                  </a:lnTo>
                  <a:lnTo>
                    <a:pt x="18" y="27"/>
                  </a:lnTo>
                  <a:lnTo>
                    <a:pt x="10" y="15"/>
                  </a:lnTo>
                  <a:lnTo>
                    <a:pt x="0" y="0"/>
                  </a:lnTo>
                </a:path>
              </a:pathLst>
            </a:custGeom>
            <a:noFill/>
            <a:ln w="0">
              <a:solidFill>
                <a:srgbClr val="000000"/>
              </a:solidFill>
              <a:prstDash val="solid"/>
              <a:round/>
              <a:headEnd/>
              <a:tailEnd/>
            </a:ln>
          </p:spPr>
          <p:txBody>
            <a:bodyPr/>
            <a:lstStyle/>
            <a:p>
              <a:endParaRPr lang="es-AR"/>
            </a:p>
          </p:txBody>
        </p:sp>
        <p:sp>
          <p:nvSpPr>
            <p:cNvPr id="4130" name="Freeform 32"/>
            <p:cNvSpPr>
              <a:spLocks/>
            </p:cNvSpPr>
            <p:nvPr/>
          </p:nvSpPr>
          <p:spPr bwMode="auto">
            <a:xfrm>
              <a:off x="2094" y="4036"/>
              <a:ext cx="22" cy="22"/>
            </a:xfrm>
            <a:custGeom>
              <a:avLst/>
              <a:gdLst>
                <a:gd name="T0" fmla="*/ 20 w 22"/>
                <a:gd name="T1" fmla="*/ 22 h 22"/>
                <a:gd name="T2" fmla="*/ 22 w 22"/>
                <a:gd name="T3" fmla="*/ 18 h 22"/>
                <a:gd name="T4" fmla="*/ 20 w 22"/>
                <a:gd name="T5" fmla="*/ 15 h 22"/>
                <a:gd name="T6" fmla="*/ 20 w 22"/>
                <a:gd name="T7" fmla="*/ 10 h 22"/>
                <a:gd name="T8" fmla="*/ 18 w 22"/>
                <a:gd name="T9" fmla="*/ 8 h 22"/>
                <a:gd name="T10" fmla="*/ 15 w 22"/>
                <a:gd name="T11" fmla="*/ 5 h 22"/>
                <a:gd name="T12" fmla="*/ 10 w 22"/>
                <a:gd name="T13" fmla="*/ 3 h 22"/>
                <a:gd name="T14" fmla="*/ 8 w 22"/>
                <a:gd name="T15" fmla="*/ 0 h 22"/>
                <a:gd name="T16" fmla="*/ 5 w 22"/>
                <a:gd name="T17" fmla="*/ 0 h 22"/>
                <a:gd name="T18" fmla="*/ 0 w 22"/>
                <a:gd name="T19" fmla="*/ 0 h 22"/>
                <a:gd name="T20" fmla="*/ 0 w 22"/>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22"/>
                <a:gd name="T35" fmla="*/ 22 w 22"/>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22">
                  <a:moveTo>
                    <a:pt x="20" y="22"/>
                  </a:moveTo>
                  <a:lnTo>
                    <a:pt x="22" y="18"/>
                  </a:lnTo>
                  <a:lnTo>
                    <a:pt x="20" y="15"/>
                  </a:lnTo>
                  <a:lnTo>
                    <a:pt x="20" y="10"/>
                  </a:lnTo>
                  <a:lnTo>
                    <a:pt x="18" y="8"/>
                  </a:lnTo>
                  <a:lnTo>
                    <a:pt x="15" y="5"/>
                  </a:lnTo>
                  <a:lnTo>
                    <a:pt x="10" y="3"/>
                  </a:lnTo>
                  <a:lnTo>
                    <a:pt x="8" y="0"/>
                  </a:lnTo>
                  <a:lnTo>
                    <a:pt x="5" y="0"/>
                  </a:lnTo>
                  <a:lnTo>
                    <a:pt x="0" y="0"/>
                  </a:lnTo>
                </a:path>
              </a:pathLst>
            </a:custGeom>
            <a:noFill/>
            <a:ln w="0">
              <a:solidFill>
                <a:srgbClr val="000000"/>
              </a:solidFill>
              <a:prstDash val="solid"/>
              <a:round/>
              <a:headEnd/>
              <a:tailEnd/>
            </a:ln>
          </p:spPr>
          <p:txBody>
            <a:bodyPr/>
            <a:lstStyle/>
            <a:p>
              <a:endParaRPr lang="es-AR"/>
            </a:p>
          </p:txBody>
        </p:sp>
        <p:sp>
          <p:nvSpPr>
            <p:cNvPr id="4131" name="Freeform 33"/>
            <p:cNvSpPr>
              <a:spLocks/>
            </p:cNvSpPr>
            <p:nvPr/>
          </p:nvSpPr>
          <p:spPr bwMode="auto">
            <a:xfrm>
              <a:off x="2109" y="4031"/>
              <a:ext cx="27" cy="18"/>
            </a:xfrm>
            <a:custGeom>
              <a:avLst/>
              <a:gdLst>
                <a:gd name="T0" fmla="*/ 27 w 27"/>
                <a:gd name="T1" fmla="*/ 18 h 18"/>
                <a:gd name="T2" fmla="*/ 25 w 27"/>
                <a:gd name="T3" fmla="*/ 13 h 18"/>
                <a:gd name="T4" fmla="*/ 22 w 27"/>
                <a:gd name="T5" fmla="*/ 10 h 18"/>
                <a:gd name="T6" fmla="*/ 20 w 27"/>
                <a:gd name="T7" fmla="*/ 5 h 18"/>
                <a:gd name="T8" fmla="*/ 17 w 27"/>
                <a:gd name="T9" fmla="*/ 3 h 18"/>
                <a:gd name="T10" fmla="*/ 12 w 27"/>
                <a:gd name="T11" fmla="*/ 3 h 18"/>
                <a:gd name="T12" fmla="*/ 10 w 27"/>
                <a:gd name="T13" fmla="*/ 0 h 18"/>
                <a:gd name="T14" fmla="*/ 5 w 27"/>
                <a:gd name="T15" fmla="*/ 0 h 18"/>
                <a:gd name="T16" fmla="*/ 0 w 27"/>
                <a:gd name="T17" fmla="*/ 0 h 18"/>
                <a:gd name="T18" fmla="*/ 0 w 27"/>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18"/>
                <a:gd name="T32" fmla="*/ 27 w 2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18">
                  <a:moveTo>
                    <a:pt x="27" y="18"/>
                  </a:moveTo>
                  <a:lnTo>
                    <a:pt x="25" y="13"/>
                  </a:lnTo>
                  <a:lnTo>
                    <a:pt x="22" y="10"/>
                  </a:lnTo>
                  <a:lnTo>
                    <a:pt x="20" y="5"/>
                  </a:lnTo>
                  <a:lnTo>
                    <a:pt x="17" y="3"/>
                  </a:lnTo>
                  <a:lnTo>
                    <a:pt x="12" y="3"/>
                  </a:lnTo>
                  <a:lnTo>
                    <a:pt x="10" y="0"/>
                  </a:lnTo>
                  <a:lnTo>
                    <a:pt x="5" y="0"/>
                  </a:lnTo>
                  <a:lnTo>
                    <a:pt x="0" y="0"/>
                  </a:lnTo>
                </a:path>
              </a:pathLst>
            </a:custGeom>
            <a:noFill/>
            <a:ln w="0">
              <a:solidFill>
                <a:srgbClr val="000000"/>
              </a:solidFill>
              <a:prstDash val="solid"/>
              <a:round/>
              <a:headEnd/>
              <a:tailEnd/>
            </a:ln>
          </p:spPr>
          <p:txBody>
            <a:bodyPr/>
            <a:lstStyle/>
            <a:p>
              <a:endParaRPr lang="es-AR"/>
            </a:p>
          </p:txBody>
        </p:sp>
        <p:sp>
          <p:nvSpPr>
            <p:cNvPr id="4132" name="Freeform 34"/>
            <p:cNvSpPr>
              <a:spLocks/>
            </p:cNvSpPr>
            <p:nvPr/>
          </p:nvSpPr>
          <p:spPr bwMode="auto">
            <a:xfrm>
              <a:off x="2223" y="4051"/>
              <a:ext cx="46" cy="25"/>
            </a:xfrm>
            <a:custGeom>
              <a:avLst/>
              <a:gdLst>
                <a:gd name="T0" fmla="*/ 46 w 46"/>
                <a:gd name="T1" fmla="*/ 0 h 25"/>
                <a:gd name="T2" fmla="*/ 42 w 46"/>
                <a:gd name="T3" fmla="*/ 0 h 25"/>
                <a:gd name="T4" fmla="*/ 34 w 46"/>
                <a:gd name="T5" fmla="*/ 0 h 25"/>
                <a:gd name="T6" fmla="*/ 29 w 46"/>
                <a:gd name="T7" fmla="*/ 3 h 25"/>
                <a:gd name="T8" fmla="*/ 24 w 46"/>
                <a:gd name="T9" fmla="*/ 3 h 25"/>
                <a:gd name="T10" fmla="*/ 17 w 46"/>
                <a:gd name="T11" fmla="*/ 5 h 25"/>
                <a:gd name="T12" fmla="*/ 12 w 46"/>
                <a:gd name="T13" fmla="*/ 7 h 25"/>
                <a:gd name="T14" fmla="*/ 7 w 46"/>
                <a:gd name="T15" fmla="*/ 12 h 25"/>
                <a:gd name="T16" fmla="*/ 4 w 46"/>
                <a:gd name="T17" fmla="*/ 15 h 25"/>
                <a:gd name="T18" fmla="*/ 0 w 46"/>
                <a:gd name="T19" fmla="*/ 20 h 25"/>
                <a:gd name="T20" fmla="*/ 0 w 46"/>
                <a:gd name="T21" fmla="*/ 25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25"/>
                <a:gd name="T35" fmla="*/ 46 w 46"/>
                <a:gd name="T36" fmla="*/ 25 h 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25">
                  <a:moveTo>
                    <a:pt x="46" y="0"/>
                  </a:moveTo>
                  <a:lnTo>
                    <a:pt x="42" y="0"/>
                  </a:lnTo>
                  <a:lnTo>
                    <a:pt x="34" y="0"/>
                  </a:lnTo>
                  <a:lnTo>
                    <a:pt x="29" y="3"/>
                  </a:lnTo>
                  <a:lnTo>
                    <a:pt x="24" y="3"/>
                  </a:lnTo>
                  <a:lnTo>
                    <a:pt x="17" y="5"/>
                  </a:lnTo>
                  <a:lnTo>
                    <a:pt x="12" y="7"/>
                  </a:lnTo>
                  <a:lnTo>
                    <a:pt x="7" y="12"/>
                  </a:lnTo>
                  <a:lnTo>
                    <a:pt x="4" y="15"/>
                  </a:lnTo>
                  <a:lnTo>
                    <a:pt x="0" y="20"/>
                  </a:lnTo>
                  <a:lnTo>
                    <a:pt x="0" y="25"/>
                  </a:lnTo>
                </a:path>
              </a:pathLst>
            </a:custGeom>
            <a:noFill/>
            <a:ln w="0">
              <a:solidFill>
                <a:srgbClr val="000000"/>
              </a:solidFill>
              <a:prstDash val="solid"/>
              <a:round/>
              <a:headEnd/>
              <a:tailEnd/>
            </a:ln>
          </p:spPr>
          <p:txBody>
            <a:bodyPr/>
            <a:lstStyle/>
            <a:p>
              <a:endParaRPr lang="es-AR"/>
            </a:p>
          </p:txBody>
        </p:sp>
        <p:sp>
          <p:nvSpPr>
            <p:cNvPr id="4133" name="Freeform 35"/>
            <p:cNvSpPr>
              <a:spLocks/>
            </p:cNvSpPr>
            <p:nvPr/>
          </p:nvSpPr>
          <p:spPr bwMode="auto">
            <a:xfrm>
              <a:off x="2215" y="4046"/>
              <a:ext cx="54" cy="8"/>
            </a:xfrm>
            <a:custGeom>
              <a:avLst/>
              <a:gdLst>
                <a:gd name="T0" fmla="*/ 54 w 54"/>
                <a:gd name="T1" fmla="*/ 3 h 8"/>
                <a:gd name="T2" fmla="*/ 47 w 54"/>
                <a:gd name="T3" fmla="*/ 0 h 8"/>
                <a:gd name="T4" fmla="*/ 40 w 54"/>
                <a:gd name="T5" fmla="*/ 0 h 8"/>
                <a:gd name="T6" fmla="*/ 32 w 54"/>
                <a:gd name="T7" fmla="*/ 0 h 8"/>
                <a:gd name="T8" fmla="*/ 25 w 54"/>
                <a:gd name="T9" fmla="*/ 0 h 8"/>
                <a:gd name="T10" fmla="*/ 20 w 54"/>
                <a:gd name="T11" fmla="*/ 0 h 8"/>
                <a:gd name="T12" fmla="*/ 12 w 54"/>
                <a:gd name="T13" fmla="*/ 3 h 8"/>
                <a:gd name="T14" fmla="*/ 5 w 54"/>
                <a:gd name="T15" fmla="*/ 5 h 8"/>
                <a:gd name="T16" fmla="*/ 0 w 54"/>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8"/>
                <a:gd name="T29" fmla="*/ 54 w 5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8">
                  <a:moveTo>
                    <a:pt x="54" y="3"/>
                  </a:moveTo>
                  <a:lnTo>
                    <a:pt x="47" y="0"/>
                  </a:lnTo>
                  <a:lnTo>
                    <a:pt x="40" y="0"/>
                  </a:lnTo>
                  <a:lnTo>
                    <a:pt x="32" y="0"/>
                  </a:lnTo>
                  <a:lnTo>
                    <a:pt x="25" y="0"/>
                  </a:lnTo>
                  <a:lnTo>
                    <a:pt x="20" y="0"/>
                  </a:lnTo>
                  <a:lnTo>
                    <a:pt x="12" y="3"/>
                  </a:lnTo>
                  <a:lnTo>
                    <a:pt x="5" y="5"/>
                  </a:lnTo>
                  <a:lnTo>
                    <a:pt x="0" y="8"/>
                  </a:lnTo>
                </a:path>
              </a:pathLst>
            </a:custGeom>
            <a:noFill/>
            <a:ln w="0">
              <a:solidFill>
                <a:srgbClr val="000000"/>
              </a:solidFill>
              <a:prstDash val="solid"/>
              <a:round/>
              <a:headEnd/>
              <a:tailEnd/>
            </a:ln>
          </p:spPr>
          <p:txBody>
            <a:bodyPr/>
            <a:lstStyle/>
            <a:p>
              <a:endParaRPr lang="es-AR"/>
            </a:p>
          </p:txBody>
        </p:sp>
        <p:sp>
          <p:nvSpPr>
            <p:cNvPr id="4134" name="Freeform 36"/>
            <p:cNvSpPr>
              <a:spLocks/>
            </p:cNvSpPr>
            <p:nvPr/>
          </p:nvSpPr>
          <p:spPr bwMode="auto">
            <a:xfrm>
              <a:off x="1882" y="3071"/>
              <a:ext cx="568" cy="674"/>
            </a:xfrm>
            <a:custGeom>
              <a:avLst/>
              <a:gdLst>
                <a:gd name="T0" fmla="*/ 205 w 568"/>
                <a:gd name="T1" fmla="*/ 67 h 674"/>
                <a:gd name="T2" fmla="*/ 210 w 568"/>
                <a:gd name="T3" fmla="*/ 109 h 674"/>
                <a:gd name="T4" fmla="*/ 225 w 568"/>
                <a:gd name="T5" fmla="*/ 151 h 674"/>
                <a:gd name="T6" fmla="*/ 267 w 568"/>
                <a:gd name="T7" fmla="*/ 106 h 674"/>
                <a:gd name="T8" fmla="*/ 296 w 568"/>
                <a:gd name="T9" fmla="*/ 67 h 674"/>
                <a:gd name="T10" fmla="*/ 390 w 568"/>
                <a:gd name="T11" fmla="*/ 3 h 674"/>
                <a:gd name="T12" fmla="*/ 415 w 568"/>
                <a:gd name="T13" fmla="*/ 0 h 674"/>
                <a:gd name="T14" fmla="*/ 439 w 568"/>
                <a:gd name="T15" fmla="*/ 10 h 674"/>
                <a:gd name="T16" fmla="*/ 457 w 568"/>
                <a:gd name="T17" fmla="*/ 30 h 674"/>
                <a:gd name="T18" fmla="*/ 461 w 568"/>
                <a:gd name="T19" fmla="*/ 54 h 674"/>
                <a:gd name="T20" fmla="*/ 484 w 568"/>
                <a:gd name="T21" fmla="*/ 104 h 674"/>
                <a:gd name="T22" fmla="*/ 516 w 568"/>
                <a:gd name="T23" fmla="*/ 138 h 674"/>
                <a:gd name="T24" fmla="*/ 531 w 568"/>
                <a:gd name="T25" fmla="*/ 141 h 674"/>
                <a:gd name="T26" fmla="*/ 553 w 568"/>
                <a:gd name="T27" fmla="*/ 151 h 674"/>
                <a:gd name="T28" fmla="*/ 565 w 568"/>
                <a:gd name="T29" fmla="*/ 168 h 674"/>
                <a:gd name="T30" fmla="*/ 568 w 568"/>
                <a:gd name="T31" fmla="*/ 200 h 674"/>
                <a:gd name="T32" fmla="*/ 560 w 568"/>
                <a:gd name="T33" fmla="*/ 240 h 674"/>
                <a:gd name="T34" fmla="*/ 538 w 568"/>
                <a:gd name="T35" fmla="*/ 291 h 674"/>
                <a:gd name="T36" fmla="*/ 506 w 568"/>
                <a:gd name="T37" fmla="*/ 336 h 674"/>
                <a:gd name="T38" fmla="*/ 496 w 568"/>
                <a:gd name="T39" fmla="*/ 346 h 674"/>
                <a:gd name="T40" fmla="*/ 469 w 568"/>
                <a:gd name="T41" fmla="*/ 356 h 674"/>
                <a:gd name="T42" fmla="*/ 454 w 568"/>
                <a:gd name="T43" fmla="*/ 363 h 674"/>
                <a:gd name="T44" fmla="*/ 469 w 568"/>
                <a:gd name="T45" fmla="*/ 449 h 674"/>
                <a:gd name="T46" fmla="*/ 476 w 568"/>
                <a:gd name="T47" fmla="*/ 565 h 674"/>
                <a:gd name="T48" fmla="*/ 476 w 568"/>
                <a:gd name="T49" fmla="*/ 652 h 674"/>
                <a:gd name="T50" fmla="*/ 410 w 568"/>
                <a:gd name="T51" fmla="*/ 669 h 674"/>
                <a:gd name="T52" fmla="*/ 336 w 568"/>
                <a:gd name="T53" fmla="*/ 674 h 674"/>
                <a:gd name="T54" fmla="*/ 262 w 568"/>
                <a:gd name="T55" fmla="*/ 667 h 674"/>
                <a:gd name="T56" fmla="*/ 252 w 568"/>
                <a:gd name="T57" fmla="*/ 607 h 674"/>
                <a:gd name="T58" fmla="*/ 234 w 568"/>
                <a:gd name="T59" fmla="*/ 551 h 674"/>
                <a:gd name="T60" fmla="*/ 215 w 568"/>
                <a:gd name="T61" fmla="*/ 630 h 674"/>
                <a:gd name="T62" fmla="*/ 207 w 568"/>
                <a:gd name="T63" fmla="*/ 654 h 674"/>
                <a:gd name="T64" fmla="*/ 146 w 568"/>
                <a:gd name="T65" fmla="*/ 657 h 674"/>
                <a:gd name="T66" fmla="*/ 86 w 568"/>
                <a:gd name="T67" fmla="*/ 649 h 674"/>
                <a:gd name="T68" fmla="*/ 52 w 568"/>
                <a:gd name="T69" fmla="*/ 607 h 674"/>
                <a:gd name="T70" fmla="*/ 42 w 568"/>
                <a:gd name="T71" fmla="*/ 452 h 674"/>
                <a:gd name="T72" fmla="*/ 42 w 568"/>
                <a:gd name="T73" fmla="*/ 336 h 674"/>
                <a:gd name="T74" fmla="*/ 22 w 568"/>
                <a:gd name="T75" fmla="*/ 316 h 674"/>
                <a:gd name="T76" fmla="*/ 2 w 568"/>
                <a:gd name="T77" fmla="*/ 277 h 674"/>
                <a:gd name="T78" fmla="*/ 0 w 568"/>
                <a:gd name="T79" fmla="*/ 242 h 674"/>
                <a:gd name="T80" fmla="*/ 7 w 568"/>
                <a:gd name="T81" fmla="*/ 215 h 674"/>
                <a:gd name="T82" fmla="*/ 30 w 568"/>
                <a:gd name="T83" fmla="*/ 153 h 674"/>
                <a:gd name="T84" fmla="*/ 69 w 568"/>
                <a:gd name="T85" fmla="*/ 79 h 674"/>
                <a:gd name="T86" fmla="*/ 118 w 568"/>
                <a:gd name="T87" fmla="*/ 13 h 67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8"/>
                <a:gd name="T133" fmla="*/ 0 h 674"/>
                <a:gd name="T134" fmla="*/ 568 w 568"/>
                <a:gd name="T135" fmla="*/ 674 h 67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8" h="674">
                  <a:moveTo>
                    <a:pt x="205" y="47"/>
                  </a:moveTo>
                  <a:lnTo>
                    <a:pt x="205" y="67"/>
                  </a:lnTo>
                  <a:lnTo>
                    <a:pt x="205" y="82"/>
                  </a:lnTo>
                  <a:lnTo>
                    <a:pt x="210" y="109"/>
                  </a:lnTo>
                  <a:lnTo>
                    <a:pt x="217" y="133"/>
                  </a:lnTo>
                  <a:lnTo>
                    <a:pt x="225" y="151"/>
                  </a:lnTo>
                  <a:lnTo>
                    <a:pt x="247" y="126"/>
                  </a:lnTo>
                  <a:lnTo>
                    <a:pt x="267" y="106"/>
                  </a:lnTo>
                  <a:lnTo>
                    <a:pt x="284" y="87"/>
                  </a:lnTo>
                  <a:lnTo>
                    <a:pt x="296" y="67"/>
                  </a:lnTo>
                  <a:lnTo>
                    <a:pt x="313" y="40"/>
                  </a:lnTo>
                  <a:lnTo>
                    <a:pt x="390" y="3"/>
                  </a:lnTo>
                  <a:lnTo>
                    <a:pt x="402" y="0"/>
                  </a:lnTo>
                  <a:lnTo>
                    <a:pt x="415" y="0"/>
                  </a:lnTo>
                  <a:lnTo>
                    <a:pt x="427" y="5"/>
                  </a:lnTo>
                  <a:lnTo>
                    <a:pt x="439" y="10"/>
                  </a:lnTo>
                  <a:lnTo>
                    <a:pt x="449" y="20"/>
                  </a:lnTo>
                  <a:lnTo>
                    <a:pt x="457" y="30"/>
                  </a:lnTo>
                  <a:lnTo>
                    <a:pt x="461" y="42"/>
                  </a:lnTo>
                  <a:lnTo>
                    <a:pt x="461" y="54"/>
                  </a:lnTo>
                  <a:lnTo>
                    <a:pt x="471" y="82"/>
                  </a:lnTo>
                  <a:lnTo>
                    <a:pt x="484" y="104"/>
                  </a:lnTo>
                  <a:lnTo>
                    <a:pt x="498" y="121"/>
                  </a:lnTo>
                  <a:lnTo>
                    <a:pt x="516" y="138"/>
                  </a:lnTo>
                  <a:lnTo>
                    <a:pt x="521" y="141"/>
                  </a:lnTo>
                  <a:lnTo>
                    <a:pt x="531" y="141"/>
                  </a:lnTo>
                  <a:lnTo>
                    <a:pt x="543" y="143"/>
                  </a:lnTo>
                  <a:lnTo>
                    <a:pt x="553" y="151"/>
                  </a:lnTo>
                  <a:lnTo>
                    <a:pt x="560" y="158"/>
                  </a:lnTo>
                  <a:lnTo>
                    <a:pt x="565" y="168"/>
                  </a:lnTo>
                  <a:lnTo>
                    <a:pt x="568" y="180"/>
                  </a:lnTo>
                  <a:lnTo>
                    <a:pt x="568" y="200"/>
                  </a:lnTo>
                  <a:lnTo>
                    <a:pt x="565" y="212"/>
                  </a:lnTo>
                  <a:lnTo>
                    <a:pt x="560" y="240"/>
                  </a:lnTo>
                  <a:lnTo>
                    <a:pt x="550" y="264"/>
                  </a:lnTo>
                  <a:lnTo>
                    <a:pt x="538" y="291"/>
                  </a:lnTo>
                  <a:lnTo>
                    <a:pt x="523" y="314"/>
                  </a:lnTo>
                  <a:lnTo>
                    <a:pt x="506" y="336"/>
                  </a:lnTo>
                  <a:lnTo>
                    <a:pt x="496" y="346"/>
                  </a:lnTo>
                  <a:lnTo>
                    <a:pt x="481" y="351"/>
                  </a:lnTo>
                  <a:lnTo>
                    <a:pt x="469" y="356"/>
                  </a:lnTo>
                  <a:lnTo>
                    <a:pt x="454" y="358"/>
                  </a:lnTo>
                  <a:lnTo>
                    <a:pt x="454" y="363"/>
                  </a:lnTo>
                  <a:lnTo>
                    <a:pt x="459" y="393"/>
                  </a:lnTo>
                  <a:lnTo>
                    <a:pt x="469" y="449"/>
                  </a:lnTo>
                  <a:lnTo>
                    <a:pt x="474" y="509"/>
                  </a:lnTo>
                  <a:lnTo>
                    <a:pt x="476" y="565"/>
                  </a:lnTo>
                  <a:lnTo>
                    <a:pt x="476" y="625"/>
                  </a:lnTo>
                  <a:lnTo>
                    <a:pt x="476" y="652"/>
                  </a:lnTo>
                  <a:lnTo>
                    <a:pt x="447" y="662"/>
                  </a:lnTo>
                  <a:lnTo>
                    <a:pt x="410" y="669"/>
                  </a:lnTo>
                  <a:lnTo>
                    <a:pt x="373" y="672"/>
                  </a:lnTo>
                  <a:lnTo>
                    <a:pt x="336" y="674"/>
                  </a:lnTo>
                  <a:lnTo>
                    <a:pt x="299" y="672"/>
                  </a:lnTo>
                  <a:lnTo>
                    <a:pt x="262" y="667"/>
                  </a:lnTo>
                  <a:lnTo>
                    <a:pt x="259" y="647"/>
                  </a:lnTo>
                  <a:lnTo>
                    <a:pt x="252" y="607"/>
                  </a:lnTo>
                  <a:lnTo>
                    <a:pt x="239" y="568"/>
                  </a:lnTo>
                  <a:lnTo>
                    <a:pt x="234" y="551"/>
                  </a:lnTo>
                  <a:lnTo>
                    <a:pt x="225" y="590"/>
                  </a:lnTo>
                  <a:lnTo>
                    <a:pt x="215" y="630"/>
                  </a:lnTo>
                  <a:lnTo>
                    <a:pt x="212" y="652"/>
                  </a:lnTo>
                  <a:lnTo>
                    <a:pt x="207" y="654"/>
                  </a:lnTo>
                  <a:lnTo>
                    <a:pt x="178" y="657"/>
                  </a:lnTo>
                  <a:lnTo>
                    <a:pt x="146" y="657"/>
                  </a:lnTo>
                  <a:lnTo>
                    <a:pt x="116" y="654"/>
                  </a:lnTo>
                  <a:lnTo>
                    <a:pt x="86" y="649"/>
                  </a:lnTo>
                  <a:lnTo>
                    <a:pt x="57" y="639"/>
                  </a:lnTo>
                  <a:lnTo>
                    <a:pt x="52" y="607"/>
                  </a:lnTo>
                  <a:lnTo>
                    <a:pt x="47" y="531"/>
                  </a:lnTo>
                  <a:lnTo>
                    <a:pt x="42" y="452"/>
                  </a:lnTo>
                  <a:lnTo>
                    <a:pt x="42" y="373"/>
                  </a:lnTo>
                  <a:lnTo>
                    <a:pt x="42" y="336"/>
                  </a:lnTo>
                  <a:lnTo>
                    <a:pt x="35" y="328"/>
                  </a:lnTo>
                  <a:lnTo>
                    <a:pt x="22" y="316"/>
                  </a:lnTo>
                  <a:lnTo>
                    <a:pt x="7" y="294"/>
                  </a:lnTo>
                  <a:lnTo>
                    <a:pt x="2" y="277"/>
                  </a:lnTo>
                  <a:lnTo>
                    <a:pt x="0" y="259"/>
                  </a:lnTo>
                  <a:lnTo>
                    <a:pt x="0" y="242"/>
                  </a:lnTo>
                  <a:lnTo>
                    <a:pt x="5" y="225"/>
                  </a:lnTo>
                  <a:lnTo>
                    <a:pt x="7" y="215"/>
                  </a:lnTo>
                  <a:lnTo>
                    <a:pt x="15" y="193"/>
                  </a:lnTo>
                  <a:lnTo>
                    <a:pt x="30" y="153"/>
                  </a:lnTo>
                  <a:lnTo>
                    <a:pt x="49" y="116"/>
                  </a:lnTo>
                  <a:lnTo>
                    <a:pt x="69" y="79"/>
                  </a:lnTo>
                  <a:lnTo>
                    <a:pt x="94" y="45"/>
                  </a:lnTo>
                  <a:lnTo>
                    <a:pt x="118" y="13"/>
                  </a:lnTo>
                  <a:lnTo>
                    <a:pt x="205" y="47"/>
                  </a:lnTo>
                  <a:close/>
                </a:path>
              </a:pathLst>
            </a:custGeom>
            <a:solidFill>
              <a:srgbClr val="FFFFFF"/>
            </a:solidFill>
            <a:ln w="9525">
              <a:noFill/>
              <a:round/>
              <a:headEnd/>
              <a:tailEnd/>
            </a:ln>
          </p:spPr>
          <p:txBody>
            <a:bodyPr/>
            <a:lstStyle/>
            <a:p>
              <a:endParaRPr lang="es-AR"/>
            </a:p>
          </p:txBody>
        </p:sp>
        <p:sp>
          <p:nvSpPr>
            <p:cNvPr id="4135" name="Freeform 37"/>
            <p:cNvSpPr>
              <a:spLocks/>
            </p:cNvSpPr>
            <p:nvPr/>
          </p:nvSpPr>
          <p:spPr bwMode="auto">
            <a:xfrm>
              <a:off x="1882" y="3071"/>
              <a:ext cx="568" cy="674"/>
            </a:xfrm>
            <a:custGeom>
              <a:avLst/>
              <a:gdLst>
                <a:gd name="T0" fmla="*/ 205 w 568"/>
                <a:gd name="T1" fmla="*/ 67 h 674"/>
                <a:gd name="T2" fmla="*/ 210 w 568"/>
                <a:gd name="T3" fmla="*/ 109 h 674"/>
                <a:gd name="T4" fmla="*/ 225 w 568"/>
                <a:gd name="T5" fmla="*/ 151 h 674"/>
                <a:gd name="T6" fmla="*/ 267 w 568"/>
                <a:gd name="T7" fmla="*/ 106 h 674"/>
                <a:gd name="T8" fmla="*/ 296 w 568"/>
                <a:gd name="T9" fmla="*/ 67 h 674"/>
                <a:gd name="T10" fmla="*/ 390 w 568"/>
                <a:gd name="T11" fmla="*/ 3 h 674"/>
                <a:gd name="T12" fmla="*/ 415 w 568"/>
                <a:gd name="T13" fmla="*/ 0 h 674"/>
                <a:gd name="T14" fmla="*/ 439 w 568"/>
                <a:gd name="T15" fmla="*/ 10 h 674"/>
                <a:gd name="T16" fmla="*/ 457 w 568"/>
                <a:gd name="T17" fmla="*/ 30 h 674"/>
                <a:gd name="T18" fmla="*/ 461 w 568"/>
                <a:gd name="T19" fmla="*/ 54 h 674"/>
                <a:gd name="T20" fmla="*/ 484 w 568"/>
                <a:gd name="T21" fmla="*/ 104 h 674"/>
                <a:gd name="T22" fmla="*/ 516 w 568"/>
                <a:gd name="T23" fmla="*/ 138 h 674"/>
                <a:gd name="T24" fmla="*/ 531 w 568"/>
                <a:gd name="T25" fmla="*/ 141 h 674"/>
                <a:gd name="T26" fmla="*/ 553 w 568"/>
                <a:gd name="T27" fmla="*/ 151 h 674"/>
                <a:gd name="T28" fmla="*/ 565 w 568"/>
                <a:gd name="T29" fmla="*/ 168 h 674"/>
                <a:gd name="T30" fmla="*/ 568 w 568"/>
                <a:gd name="T31" fmla="*/ 200 h 674"/>
                <a:gd name="T32" fmla="*/ 560 w 568"/>
                <a:gd name="T33" fmla="*/ 240 h 674"/>
                <a:gd name="T34" fmla="*/ 538 w 568"/>
                <a:gd name="T35" fmla="*/ 291 h 674"/>
                <a:gd name="T36" fmla="*/ 506 w 568"/>
                <a:gd name="T37" fmla="*/ 336 h 674"/>
                <a:gd name="T38" fmla="*/ 496 w 568"/>
                <a:gd name="T39" fmla="*/ 346 h 674"/>
                <a:gd name="T40" fmla="*/ 469 w 568"/>
                <a:gd name="T41" fmla="*/ 356 h 674"/>
                <a:gd name="T42" fmla="*/ 454 w 568"/>
                <a:gd name="T43" fmla="*/ 363 h 674"/>
                <a:gd name="T44" fmla="*/ 469 w 568"/>
                <a:gd name="T45" fmla="*/ 449 h 674"/>
                <a:gd name="T46" fmla="*/ 476 w 568"/>
                <a:gd name="T47" fmla="*/ 565 h 674"/>
                <a:gd name="T48" fmla="*/ 476 w 568"/>
                <a:gd name="T49" fmla="*/ 652 h 674"/>
                <a:gd name="T50" fmla="*/ 410 w 568"/>
                <a:gd name="T51" fmla="*/ 669 h 674"/>
                <a:gd name="T52" fmla="*/ 336 w 568"/>
                <a:gd name="T53" fmla="*/ 674 h 674"/>
                <a:gd name="T54" fmla="*/ 262 w 568"/>
                <a:gd name="T55" fmla="*/ 667 h 674"/>
                <a:gd name="T56" fmla="*/ 252 w 568"/>
                <a:gd name="T57" fmla="*/ 607 h 674"/>
                <a:gd name="T58" fmla="*/ 234 w 568"/>
                <a:gd name="T59" fmla="*/ 551 h 674"/>
                <a:gd name="T60" fmla="*/ 215 w 568"/>
                <a:gd name="T61" fmla="*/ 630 h 674"/>
                <a:gd name="T62" fmla="*/ 207 w 568"/>
                <a:gd name="T63" fmla="*/ 654 h 674"/>
                <a:gd name="T64" fmla="*/ 146 w 568"/>
                <a:gd name="T65" fmla="*/ 657 h 674"/>
                <a:gd name="T66" fmla="*/ 86 w 568"/>
                <a:gd name="T67" fmla="*/ 649 h 674"/>
                <a:gd name="T68" fmla="*/ 52 w 568"/>
                <a:gd name="T69" fmla="*/ 607 h 674"/>
                <a:gd name="T70" fmla="*/ 42 w 568"/>
                <a:gd name="T71" fmla="*/ 452 h 674"/>
                <a:gd name="T72" fmla="*/ 42 w 568"/>
                <a:gd name="T73" fmla="*/ 336 h 674"/>
                <a:gd name="T74" fmla="*/ 22 w 568"/>
                <a:gd name="T75" fmla="*/ 316 h 674"/>
                <a:gd name="T76" fmla="*/ 2 w 568"/>
                <a:gd name="T77" fmla="*/ 277 h 674"/>
                <a:gd name="T78" fmla="*/ 0 w 568"/>
                <a:gd name="T79" fmla="*/ 242 h 674"/>
                <a:gd name="T80" fmla="*/ 7 w 568"/>
                <a:gd name="T81" fmla="*/ 215 h 674"/>
                <a:gd name="T82" fmla="*/ 30 w 568"/>
                <a:gd name="T83" fmla="*/ 153 h 674"/>
                <a:gd name="T84" fmla="*/ 69 w 568"/>
                <a:gd name="T85" fmla="*/ 79 h 674"/>
                <a:gd name="T86" fmla="*/ 118 w 568"/>
                <a:gd name="T87" fmla="*/ 13 h 67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8"/>
                <a:gd name="T133" fmla="*/ 0 h 674"/>
                <a:gd name="T134" fmla="*/ 568 w 568"/>
                <a:gd name="T135" fmla="*/ 674 h 67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8" h="674">
                  <a:moveTo>
                    <a:pt x="205" y="47"/>
                  </a:moveTo>
                  <a:lnTo>
                    <a:pt x="205" y="67"/>
                  </a:lnTo>
                  <a:lnTo>
                    <a:pt x="205" y="82"/>
                  </a:lnTo>
                  <a:lnTo>
                    <a:pt x="210" y="109"/>
                  </a:lnTo>
                  <a:lnTo>
                    <a:pt x="217" y="133"/>
                  </a:lnTo>
                  <a:lnTo>
                    <a:pt x="225" y="151"/>
                  </a:lnTo>
                  <a:lnTo>
                    <a:pt x="247" y="126"/>
                  </a:lnTo>
                  <a:lnTo>
                    <a:pt x="267" y="106"/>
                  </a:lnTo>
                  <a:lnTo>
                    <a:pt x="284" y="87"/>
                  </a:lnTo>
                  <a:lnTo>
                    <a:pt x="296" y="67"/>
                  </a:lnTo>
                  <a:lnTo>
                    <a:pt x="313" y="40"/>
                  </a:lnTo>
                  <a:lnTo>
                    <a:pt x="390" y="3"/>
                  </a:lnTo>
                  <a:lnTo>
                    <a:pt x="402" y="0"/>
                  </a:lnTo>
                  <a:lnTo>
                    <a:pt x="415" y="0"/>
                  </a:lnTo>
                  <a:lnTo>
                    <a:pt x="427" y="5"/>
                  </a:lnTo>
                  <a:lnTo>
                    <a:pt x="439" y="10"/>
                  </a:lnTo>
                  <a:lnTo>
                    <a:pt x="449" y="20"/>
                  </a:lnTo>
                  <a:lnTo>
                    <a:pt x="457" y="30"/>
                  </a:lnTo>
                  <a:lnTo>
                    <a:pt x="461" y="42"/>
                  </a:lnTo>
                  <a:lnTo>
                    <a:pt x="461" y="54"/>
                  </a:lnTo>
                  <a:lnTo>
                    <a:pt x="471" y="82"/>
                  </a:lnTo>
                  <a:lnTo>
                    <a:pt x="484" y="104"/>
                  </a:lnTo>
                  <a:lnTo>
                    <a:pt x="498" y="121"/>
                  </a:lnTo>
                  <a:lnTo>
                    <a:pt x="516" y="138"/>
                  </a:lnTo>
                  <a:lnTo>
                    <a:pt x="521" y="141"/>
                  </a:lnTo>
                  <a:lnTo>
                    <a:pt x="531" y="141"/>
                  </a:lnTo>
                  <a:lnTo>
                    <a:pt x="543" y="143"/>
                  </a:lnTo>
                  <a:lnTo>
                    <a:pt x="553" y="151"/>
                  </a:lnTo>
                  <a:lnTo>
                    <a:pt x="560" y="158"/>
                  </a:lnTo>
                  <a:lnTo>
                    <a:pt x="565" y="168"/>
                  </a:lnTo>
                  <a:lnTo>
                    <a:pt x="568" y="180"/>
                  </a:lnTo>
                  <a:lnTo>
                    <a:pt x="568" y="200"/>
                  </a:lnTo>
                  <a:lnTo>
                    <a:pt x="565" y="212"/>
                  </a:lnTo>
                  <a:lnTo>
                    <a:pt x="560" y="240"/>
                  </a:lnTo>
                  <a:lnTo>
                    <a:pt x="550" y="264"/>
                  </a:lnTo>
                  <a:lnTo>
                    <a:pt x="538" y="291"/>
                  </a:lnTo>
                  <a:lnTo>
                    <a:pt x="523" y="314"/>
                  </a:lnTo>
                  <a:lnTo>
                    <a:pt x="506" y="336"/>
                  </a:lnTo>
                  <a:lnTo>
                    <a:pt x="496" y="346"/>
                  </a:lnTo>
                  <a:lnTo>
                    <a:pt x="481" y="351"/>
                  </a:lnTo>
                  <a:lnTo>
                    <a:pt x="469" y="356"/>
                  </a:lnTo>
                  <a:lnTo>
                    <a:pt x="454" y="358"/>
                  </a:lnTo>
                  <a:lnTo>
                    <a:pt x="454" y="363"/>
                  </a:lnTo>
                  <a:lnTo>
                    <a:pt x="459" y="393"/>
                  </a:lnTo>
                  <a:lnTo>
                    <a:pt x="469" y="449"/>
                  </a:lnTo>
                  <a:lnTo>
                    <a:pt x="474" y="509"/>
                  </a:lnTo>
                  <a:lnTo>
                    <a:pt x="476" y="565"/>
                  </a:lnTo>
                  <a:lnTo>
                    <a:pt x="476" y="625"/>
                  </a:lnTo>
                  <a:lnTo>
                    <a:pt x="476" y="652"/>
                  </a:lnTo>
                  <a:lnTo>
                    <a:pt x="447" y="662"/>
                  </a:lnTo>
                  <a:lnTo>
                    <a:pt x="410" y="669"/>
                  </a:lnTo>
                  <a:lnTo>
                    <a:pt x="373" y="672"/>
                  </a:lnTo>
                  <a:lnTo>
                    <a:pt x="336" y="674"/>
                  </a:lnTo>
                  <a:lnTo>
                    <a:pt x="299" y="672"/>
                  </a:lnTo>
                  <a:lnTo>
                    <a:pt x="262" y="667"/>
                  </a:lnTo>
                  <a:lnTo>
                    <a:pt x="259" y="647"/>
                  </a:lnTo>
                  <a:lnTo>
                    <a:pt x="252" y="607"/>
                  </a:lnTo>
                  <a:lnTo>
                    <a:pt x="239" y="568"/>
                  </a:lnTo>
                  <a:lnTo>
                    <a:pt x="234" y="551"/>
                  </a:lnTo>
                  <a:lnTo>
                    <a:pt x="225" y="590"/>
                  </a:lnTo>
                  <a:lnTo>
                    <a:pt x="215" y="630"/>
                  </a:lnTo>
                  <a:lnTo>
                    <a:pt x="212" y="652"/>
                  </a:lnTo>
                  <a:lnTo>
                    <a:pt x="207" y="654"/>
                  </a:lnTo>
                  <a:lnTo>
                    <a:pt x="178" y="657"/>
                  </a:lnTo>
                  <a:lnTo>
                    <a:pt x="146" y="657"/>
                  </a:lnTo>
                  <a:lnTo>
                    <a:pt x="116" y="654"/>
                  </a:lnTo>
                  <a:lnTo>
                    <a:pt x="86" y="649"/>
                  </a:lnTo>
                  <a:lnTo>
                    <a:pt x="57" y="639"/>
                  </a:lnTo>
                  <a:lnTo>
                    <a:pt x="52" y="607"/>
                  </a:lnTo>
                  <a:lnTo>
                    <a:pt x="47" y="531"/>
                  </a:lnTo>
                  <a:lnTo>
                    <a:pt x="42" y="452"/>
                  </a:lnTo>
                  <a:lnTo>
                    <a:pt x="42" y="373"/>
                  </a:lnTo>
                  <a:lnTo>
                    <a:pt x="42" y="336"/>
                  </a:lnTo>
                  <a:lnTo>
                    <a:pt x="35" y="328"/>
                  </a:lnTo>
                  <a:lnTo>
                    <a:pt x="22" y="316"/>
                  </a:lnTo>
                  <a:lnTo>
                    <a:pt x="7" y="294"/>
                  </a:lnTo>
                  <a:lnTo>
                    <a:pt x="2" y="277"/>
                  </a:lnTo>
                  <a:lnTo>
                    <a:pt x="0" y="259"/>
                  </a:lnTo>
                  <a:lnTo>
                    <a:pt x="0" y="242"/>
                  </a:lnTo>
                  <a:lnTo>
                    <a:pt x="5" y="225"/>
                  </a:lnTo>
                  <a:lnTo>
                    <a:pt x="7" y="215"/>
                  </a:lnTo>
                  <a:lnTo>
                    <a:pt x="15" y="193"/>
                  </a:lnTo>
                  <a:lnTo>
                    <a:pt x="30" y="153"/>
                  </a:lnTo>
                  <a:lnTo>
                    <a:pt x="49" y="116"/>
                  </a:lnTo>
                  <a:lnTo>
                    <a:pt x="69" y="79"/>
                  </a:lnTo>
                  <a:lnTo>
                    <a:pt x="94" y="45"/>
                  </a:lnTo>
                  <a:lnTo>
                    <a:pt x="118" y="13"/>
                  </a:lnTo>
                  <a:lnTo>
                    <a:pt x="205" y="47"/>
                  </a:lnTo>
                </a:path>
              </a:pathLst>
            </a:custGeom>
            <a:noFill/>
            <a:ln w="0">
              <a:solidFill>
                <a:srgbClr val="000000"/>
              </a:solidFill>
              <a:prstDash val="solid"/>
              <a:round/>
              <a:headEnd/>
              <a:tailEnd/>
            </a:ln>
          </p:spPr>
          <p:txBody>
            <a:bodyPr/>
            <a:lstStyle/>
            <a:p>
              <a:endParaRPr lang="es-AR"/>
            </a:p>
          </p:txBody>
        </p:sp>
        <p:sp>
          <p:nvSpPr>
            <p:cNvPr id="4136" name="Freeform 38"/>
            <p:cNvSpPr>
              <a:spLocks/>
            </p:cNvSpPr>
            <p:nvPr/>
          </p:nvSpPr>
          <p:spPr bwMode="auto">
            <a:xfrm>
              <a:off x="2144" y="3076"/>
              <a:ext cx="306" cy="669"/>
            </a:xfrm>
            <a:custGeom>
              <a:avLst/>
              <a:gdLst>
                <a:gd name="T0" fmla="*/ 165 w 306"/>
                <a:gd name="T1" fmla="*/ 0 h 669"/>
                <a:gd name="T2" fmla="*/ 177 w 306"/>
                <a:gd name="T3" fmla="*/ 5 h 669"/>
                <a:gd name="T4" fmla="*/ 187 w 306"/>
                <a:gd name="T5" fmla="*/ 15 h 669"/>
                <a:gd name="T6" fmla="*/ 195 w 306"/>
                <a:gd name="T7" fmla="*/ 25 h 669"/>
                <a:gd name="T8" fmla="*/ 197 w 306"/>
                <a:gd name="T9" fmla="*/ 37 h 669"/>
                <a:gd name="T10" fmla="*/ 199 w 306"/>
                <a:gd name="T11" fmla="*/ 49 h 669"/>
                <a:gd name="T12" fmla="*/ 209 w 306"/>
                <a:gd name="T13" fmla="*/ 77 h 669"/>
                <a:gd name="T14" fmla="*/ 222 w 306"/>
                <a:gd name="T15" fmla="*/ 99 h 669"/>
                <a:gd name="T16" fmla="*/ 236 w 306"/>
                <a:gd name="T17" fmla="*/ 116 h 669"/>
                <a:gd name="T18" fmla="*/ 254 w 306"/>
                <a:gd name="T19" fmla="*/ 133 h 669"/>
                <a:gd name="T20" fmla="*/ 256 w 306"/>
                <a:gd name="T21" fmla="*/ 136 h 669"/>
                <a:gd name="T22" fmla="*/ 269 w 306"/>
                <a:gd name="T23" fmla="*/ 136 h 669"/>
                <a:gd name="T24" fmla="*/ 278 w 306"/>
                <a:gd name="T25" fmla="*/ 138 h 669"/>
                <a:gd name="T26" fmla="*/ 288 w 306"/>
                <a:gd name="T27" fmla="*/ 146 h 669"/>
                <a:gd name="T28" fmla="*/ 298 w 306"/>
                <a:gd name="T29" fmla="*/ 153 h 669"/>
                <a:gd name="T30" fmla="*/ 303 w 306"/>
                <a:gd name="T31" fmla="*/ 163 h 669"/>
                <a:gd name="T32" fmla="*/ 306 w 306"/>
                <a:gd name="T33" fmla="*/ 175 h 669"/>
                <a:gd name="T34" fmla="*/ 306 w 306"/>
                <a:gd name="T35" fmla="*/ 195 h 669"/>
                <a:gd name="T36" fmla="*/ 303 w 306"/>
                <a:gd name="T37" fmla="*/ 207 h 669"/>
                <a:gd name="T38" fmla="*/ 296 w 306"/>
                <a:gd name="T39" fmla="*/ 235 h 669"/>
                <a:gd name="T40" fmla="*/ 288 w 306"/>
                <a:gd name="T41" fmla="*/ 259 h 669"/>
                <a:gd name="T42" fmla="*/ 276 w 306"/>
                <a:gd name="T43" fmla="*/ 284 h 669"/>
                <a:gd name="T44" fmla="*/ 261 w 306"/>
                <a:gd name="T45" fmla="*/ 309 h 669"/>
                <a:gd name="T46" fmla="*/ 244 w 306"/>
                <a:gd name="T47" fmla="*/ 331 h 669"/>
                <a:gd name="T48" fmla="*/ 244 w 306"/>
                <a:gd name="T49" fmla="*/ 331 h 669"/>
                <a:gd name="T50" fmla="*/ 232 w 306"/>
                <a:gd name="T51" fmla="*/ 338 h 669"/>
                <a:gd name="T52" fmla="*/ 219 w 306"/>
                <a:gd name="T53" fmla="*/ 346 h 669"/>
                <a:gd name="T54" fmla="*/ 204 w 306"/>
                <a:gd name="T55" fmla="*/ 351 h 669"/>
                <a:gd name="T56" fmla="*/ 190 w 306"/>
                <a:gd name="T57" fmla="*/ 351 h 669"/>
                <a:gd name="T58" fmla="*/ 192 w 306"/>
                <a:gd name="T59" fmla="*/ 358 h 669"/>
                <a:gd name="T60" fmla="*/ 197 w 306"/>
                <a:gd name="T61" fmla="*/ 388 h 669"/>
                <a:gd name="T62" fmla="*/ 207 w 306"/>
                <a:gd name="T63" fmla="*/ 444 h 669"/>
                <a:gd name="T64" fmla="*/ 212 w 306"/>
                <a:gd name="T65" fmla="*/ 504 h 669"/>
                <a:gd name="T66" fmla="*/ 214 w 306"/>
                <a:gd name="T67" fmla="*/ 560 h 669"/>
                <a:gd name="T68" fmla="*/ 214 w 306"/>
                <a:gd name="T69" fmla="*/ 620 h 669"/>
                <a:gd name="T70" fmla="*/ 212 w 306"/>
                <a:gd name="T71" fmla="*/ 647 h 669"/>
                <a:gd name="T72" fmla="*/ 185 w 306"/>
                <a:gd name="T73" fmla="*/ 657 h 669"/>
                <a:gd name="T74" fmla="*/ 148 w 306"/>
                <a:gd name="T75" fmla="*/ 664 h 669"/>
                <a:gd name="T76" fmla="*/ 111 w 306"/>
                <a:gd name="T77" fmla="*/ 667 h 669"/>
                <a:gd name="T78" fmla="*/ 74 w 306"/>
                <a:gd name="T79" fmla="*/ 669 h 669"/>
                <a:gd name="T80" fmla="*/ 37 w 306"/>
                <a:gd name="T81" fmla="*/ 667 h 669"/>
                <a:gd name="T82" fmla="*/ 0 w 306"/>
                <a:gd name="T83" fmla="*/ 662 h 66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06"/>
                <a:gd name="T127" fmla="*/ 0 h 669"/>
                <a:gd name="T128" fmla="*/ 306 w 306"/>
                <a:gd name="T129" fmla="*/ 669 h 66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06" h="669">
                  <a:moveTo>
                    <a:pt x="165" y="0"/>
                  </a:moveTo>
                  <a:lnTo>
                    <a:pt x="177" y="5"/>
                  </a:lnTo>
                  <a:lnTo>
                    <a:pt x="187" y="15"/>
                  </a:lnTo>
                  <a:lnTo>
                    <a:pt x="195" y="25"/>
                  </a:lnTo>
                  <a:lnTo>
                    <a:pt x="197" y="37"/>
                  </a:lnTo>
                  <a:lnTo>
                    <a:pt x="199" y="49"/>
                  </a:lnTo>
                  <a:lnTo>
                    <a:pt x="209" y="77"/>
                  </a:lnTo>
                  <a:lnTo>
                    <a:pt x="222" y="99"/>
                  </a:lnTo>
                  <a:lnTo>
                    <a:pt x="236" y="116"/>
                  </a:lnTo>
                  <a:lnTo>
                    <a:pt x="254" y="133"/>
                  </a:lnTo>
                  <a:lnTo>
                    <a:pt x="256" y="136"/>
                  </a:lnTo>
                  <a:lnTo>
                    <a:pt x="269" y="136"/>
                  </a:lnTo>
                  <a:lnTo>
                    <a:pt x="278" y="138"/>
                  </a:lnTo>
                  <a:lnTo>
                    <a:pt x="288" y="146"/>
                  </a:lnTo>
                  <a:lnTo>
                    <a:pt x="298" y="153"/>
                  </a:lnTo>
                  <a:lnTo>
                    <a:pt x="303" y="163"/>
                  </a:lnTo>
                  <a:lnTo>
                    <a:pt x="306" y="175"/>
                  </a:lnTo>
                  <a:lnTo>
                    <a:pt x="306" y="195"/>
                  </a:lnTo>
                  <a:lnTo>
                    <a:pt x="303" y="207"/>
                  </a:lnTo>
                  <a:lnTo>
                    <a:pt x="296" y="235"/>
                  </a:lnTo>
                  <a:lnTo>
                    <a:pt x="288" y="259"/>
                  </a:lnTo>
                  <a:lnTo>
                    <a:pt x="276" y="284"/>
                  </a:lnTo>
                  <a:lnTo>
                    <a:pt x="261" y="309"/>
                  </a:lnTo>
                  <a:lnTo>
                    <a:pt x="244" y="331"/>
                  </a:lnTo>
                  <a:lnTo>
                    <a:pt x="232" y="338"/>
                  </a:lnTo>
                  <a:lnTo>
                    <a:pt x="219" y="346"/>
                  </a:lnTo>
                  <a:lnTo>
                    <a:pt x="204" y="351"/>
                  </a:lnTo>
                  <a:lnTo>
                    <a:pt x="190" y="351"/>
                  </a:lnTo>
                  <a:lnTo>
                    <a:pt x="192" y="358"/>
                  </a:lnTo>
                  <a:lnTo>
                    <a:pt x="197" y="388"/>
                  </a:lnTo>
                  <a:lnTo>
                    <a:pt x="207" y="444"/>
                  </a:lnTo>
                  <a:lnTo>
                    <a:pt x="212" y="504"/>
                  </a:lnTo>
                  <a:lnTo>
                    <a:pt x="214" y="560"/>
                  </a:lnTo>
                  <a:lnTo>
                    <a:pt x="214" y="620"/>
                  </a:lnTo>
                  <a:lnTo>
                    <a:pt x="212" y="647"/>
                  </a:lnTo>
                  <a:lnTo>
                    <a:pt x="185" y="657"/>
                  </a:lnTo>
                  <a:lnTo>
                    <a:pt x="148" y="664"/>
                  </a:lnTo>
                  <a:lnTo>
                    <a:pt x="111" y="667"/>
                  </a:lnTo>
                  <a:lnTo>
                    <a:pt x="74" y="669"/>
                  </a:lnTo>
                  <a:lnTo>
                    <a:pt x="37" y="667"/>
                  </a:lnTo>
                  <a:lnTo>
                    <a:pt x="0" y="662"/>
                  </a:lnTo>
                </a:path>
              </a:pathLst>
            </a:custGeom>
            <a:noFill/>
            <a:ln w="0">
              <a:solidFill>
                <a:srgbClr val="000000"/>
              </a:solidFill>
              <a:prstDash val="solid"/>
              <a:round/>
              <a:headEnd/>
              <a:tailEnd/>
            </a:ln>
          </p:spPr>
          <p:txBody>
            <a:bodyPr/>
            <a:lstStyle/>
            <a:p>
              <a:endParaRPr lang="es-AR"/>
            </a:p>
          </p:txBody>
        </p:sp>
        <p:sp>
          <p:nvSpPr>
            <p:cNvPr id="4137" name="Freeform 39"/>
            <p:cNvSpPr>
              <a:spLocks/>
            </p:cNvSpPr>
            <p:nvPr/>
          </p:nvSpPr>
          <p:spPr bwMode="auto">
            <a:xfrm>
              <a:off x="1882" y="3116"/>
              <a:ext cx="234" cy="612"/>
            </a:xfrm>
            <a:custGeom>
              <a:avLst/>
              <a:gdLst>
                <a:gd name="T0" fmla="*/ 234 w 234"/>
                <a:gd name="T1" fmla="*/ 506 h 612"/>
                <a:gd name="T2" fmla="*/ 222 w 234"/>
                <a:gd name="T3" fmla="*/ 545 h 612"/>
                <a:gd name="T4" fmla="*/ 215 w 234"/>
                <a:gd name="T5" fmla="*/ 582 h 612"/>
                <a:gd name="T6" fmla="*/ 212 w 234"/>
                <a:gd name="T7" fmla="*/ 607 h 612"/>
                <a:gd name="T8" fmla="*/ 207 w 234"/>
                <a:gd name="T9" fmla="*/ 609 h 612"/>
                <a:gd name="T10" fmla="*/ 178 w 234"/>
                <a:gd name="T11" fmla="*/ 612 h 612"/>
                <a:gd name="T12" fmla="*/ 146 w 234"/>
                <a:gd name="T13" fmla="*/ 612 h 612"/>
                <a:gd name="T14" fmla="*/ 116 w 234"/>
                <a:gd name="T15" fmla="*/ 609 h 612"/>
                <a:gd name="T16" fmla="*/ 86 w 234"/>
                <a:gd name="T17" fmla="*/ 602 h 612"/>
                <a:gd name="T18" fmla="*/ 57 w 234"/>
                <a:gd name="T19" fmla="*/ 594 h 612"/>
                <a:gd name="T20" fmla="*/ 52 w 234"/>
                <a:gd name="T21" fmla="*/ 562 h 612"/>
                <a:gd name="T22" fmla="*/ 44 w 234"/>
                <a:gd name="T23" fmla="*/ 483 h 612"/>
                <a:gd name="T24" fmla="*/ 42 w 234"/>
                <a:gd name="T25" fmla="*/ 407 h 612"/>
                <a:gd name="T26" fmla="*/ 42 w 234"/>
                <a:gd name="T27" fmla="*/ 328 h 612"/>
                <a:gd name="T28" fmla="*/ 42 w 234"/>
                <a:gd name="T29" fmla="*/ 288 h 612"/>
                <a:gd name="T30" fmla="*/ 35 w 234"/>
                <a:gd name="T31" fmla="*/ 283 h 612"/>
                <a:gd name="T32" fmla="*/ 22 w 234"/>
                <a:gd name="T33" fmla="*/ 269 h 612"/>
                <a:gd name="T34" fmla="*/ 7 w 234"/>
                <a:gd name="T35" fmla="*/ 246 h 612"/>
                <a:gd name="T36" fmla="*/ 2 w 234"/>
                <a:gd name="T37" fmla="*/ 232 h 612"/>
                <a:gd name="T38" fmla="*/ 0 w 234"/>
                <a:gd name="T39" fmla="*/ 214 h 612"/>
                <a:gd name="T40" fmla="*/ 0 w 234"/>
                <a:gd name="T41" fmla="*/ 197 h 612"/>
                <a:gd name="T42" fmla="*/ 5 w 234"/>
                <a:gd name="T43" fmla="*/ 180 h 612"/>
                <a:gd name="T44" fmla="*/ 7 w 234"/>
                <a:gd name="T45" fmla="*/ 170 h 612"/>
                <a:gd name="T46" fmla="*/ 15 w 234"/>
                <a:gd name="T47" fmla="*/ 148 h 612"/>
                <a:gd name="T48" fmla="*/ 30 w 234"/>
                <a:gd name="T49" fmla="*/ 108 h 612"/>
                <a:gd name="T50" fmla="*/ 47 w 234"/>
                <a:gd name="T51" fmla="*/ 71 h 612"/>
                <a:gd name="T52" fmla="*/ 69 w 234"/>
                <a:gd name="T53" fmla="*/ 34 h 612"/>
                <a:gd name="T54" fmla="*/ 91 w 234"/>
                <a:gd name="T55" fmla="*/ 0 h 6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34"/>
                <a:gd name="T85" fmla="*/ 0 h 612"/>
                <a:gd name="T86" fmla="*/ 234 w 234"/>
                <a:gd name="T87" fmla="*/ 612 h 61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34" h="612">
                  <a:moveTo>
                    <a:pt x="234" y="506"/>
                  </a:moveTo>
                  <a:lnTo>
                    <a:pt x="222" y="545"/>
                  </a:lnTo>
                  <a:lnTo>
                    <a:pt x="215" y="582"/>
                  </a:lnTo>
                  <a:lnTo>
                    <a:pt x="212" y="607"/>
                  </a:lnTo>
                  <a:lnTo>
                    <a:pt x="207" y="609"/>
                  </a:lnTo>
                  <a:lnTo>
                    <a:pt x="178" y="612"/>
                  </a:lnTo>
                  <a:lnTo>
                    <a:pt x="146" y="612"/>
                  </a:lnTo>
                  <a:lnTo>
                    <a:pt x="116" y="609"/>
                  </a:lnTo>
                  <a:lnTo>
                    <a:pt x="86" y="602"/>
                  </a:lnTo>
                  <a:lnTo>
                    <a:pt x="57" y="594"/>
                  </a:lnTo>
                  <a:lnTo>
                    <a:pt x="52" y="562"/>
                  </a:lnTo>
                  <a:lnTo>
                    <a:pt x="44" y="483"/>
                  </a:lnTo>
                  <a:lnTo>
                    <a:pt x="42" y="407"/>
                  </a:lnTo>
                  <a:lnTo>
                    <a:pt x="42" y="328"/>
                  </a:lnTo>
                  <a:lnTo>
                    <a:pt x="42" y="288"/>
                  </a:lnTo>
                  <a:lnTo>
                    <a:pt x="35" y="283"/>
                  </a:lnTo>
                  <a:lnTo>
                    <a:pt x="22" y="269"/>
                  </a:lnTo>
                  <a:lnTo>
                    <a:pt x="7" y="246"/>
                  </a:lnTo>
                  <a:lnTo>
                    <a:pt x="2" y="232"/>
                  </a:lnTo>
                  <a:lnTo>
                    <a:pt x="0" y="214"/>
                  </a:lnTo>
                  <a:lnTo>
                    <a:pt x="0" y="197"/>
                  </a:lnTo>
                  <a:lnTo>
                    <a:pt x="5" y="180"/>
                  </a:lnTo>
                  <a:lnTo>
                    <a:pt x="7" y="170"/>
                  </a:lnTo>
                  <a:lnTo>
                    <a:pt x="15" y="148"/>
                  </a:lnTo>
                  <a:lnTo>
                    <a:pt x="30" y="108"/>
                  </a:lnTo>
                  <a:lnTo>
                    <a:pt x="47" y="71"/>
                  </a:lnTo>
                  <a:lnTo>
                    <a:pt x="69" y="34"/>
                  </a:lnTo>
                  <a:lnTo>
                    <a:pt x="91" y="0"/>
                  </a:lnTo>
                </a:path>
              </a:pathLst>
            </a:custGeom>
            <a:noFill/>
            <a:ln w="0">
              <a:solidFill>
                <a:srgbClr val="000000"/>
              </a:solidFill>
              <a:prstDash val="solid"/>
              <a:round/>
              <a:headEnd/>
              <a:tailEnd/>
            </a:ln>
          </p:spPr>
          <p:txBody>
            <a:bodyPr/>
            <a:lstStyle/>
            <a:p>
              <a:endParaRPr lang="es-AR"/>
            </a:p>
          </p:txBody>
        </p:sp>
        <p:sp>
          <p:nvSpPr>
            <p:cNvPr id="4138" name="Freeform 40"/>
            <p:cNvSpPr>
              <a:spLocks/>
            </p:cNvSpPr>
            <p:nvPr/>
          </p:nvSpPr>
          <p:spPr bwMode="auto">
            <a:xfrm>
              <a:off x="1924" y="3298"/>
              <a:ext cx="15" cy="106"/>
            </a:xfrm>
            <a:custGeom>
              <a:avLst/>
              <a:gdLst>
                <a:gd name="T0" fmla="*/ 15 w 15"/>
                <a:gd name="T1" fmla="*/ 0 h 106"/>
                <a:gd name="T2" fmla="*/ 10 w 15"/>
                <a:gd name="T3" fmla="*/ 15 h 106"/>
                <a:gd name="T4" fmla="*/ 5 w 15"/>
                <a:gd name="T5" fmla="*/ 32 h 106"/>
                <a:gd name="T6" fmla="*/ 2 w 15"/>
                <a:gd name="T7" fmla="*/ 47 h 106"/>
                <a:gd name="T8" fmla="*/ 0 w 15"/>
                <a:gd name="T9" fmla="*/ 62 h 106"/>
                <a:gd name="T10" fmla="*/ 0 w 15"/>
                <a:gd name="T11" fmla="*/ 77 h 106"/>
                <a:gd name="T12" fmla="*/ 0 w 15"/>
                <a:gd name="T13" fmla="*/ 94 h 106"/>
                <a:gd name="T14" fmla="*/ 0 w 15"/>
                <a:gd name="T15" fmla="*/ 106 h 106"/>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06"/>
                <a:gd name="T26" fmla="*/ 15 w 15"/>
                <a:gd name="T27" fmla="*/ 106 h 1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06">
                  <a:moveTo>
                    <a:pt x="15" y="0"/>
                  </a:moveTo>
                  <a:lnTo>
                    <a:pt x="10" y="15"/>
                  </a:lnTo>
                  <a:lnTo>
                    <a:pt x="5" y="32"/>
                  </a:lnTo>
                  <a:lnTo>
                    <a:pt x="2" y="47"/>
                  </a:lnTo>
                  <a:lnTo>
                    <a:pt x="0" y="62"/>
                  </a:lnTo>
                  <a:lnTo>
                    <a:pt x="0" y="77"/>
                  </a:lnTo>
                  <a:lnTo>
                    <a:pt x="0" y="94"/>
                  </a:lnTo>
                  <a:lnTo>
                    <a:pt x="0" y="106"/>
                  </a:lnTo>
                </a:path>
              </a:pathLst>
            </a:custGeom>
            <a:noFill/>
            <a:ln w="0">
              <a:solidFill>
                <a:srgbClr val="000000"/>
              </a:solidFill>
              <a:prstDash val="solid"/>
              <a:round/>
              <a:headEnd/>
              <a:tailEnd/>
            </a:ln>
          </p:spPr>
          <p:txBody>
            <a:bodyPr/>
            <a:lstStyle/>
            <a:p>
              <a:endParaRPr lang="es-AR"/>
            </a:p>
          </p:txBody>
        </p:sp>
        <p:sp>
          <p:nvSpPr>
            <p:cNvPr id="4139" name="Freeform 41"/>
            <p:cNvSpPr>
              <a:spLocks/>
            </p:cNvSpPr>
            <p:nvPr/>
          </p:nvSpPr>
          <p:spPr bwMode="auto">
            <a:xfrm>
              <a:off x="2257" y="3358"/>
              <a:ext cx="77" cy="69"/>
            </a:xfrm>
            <a:custGeom>
              <a:avLst/>
              <a:gdLst>
                <a:gd name="T0" fmla="*/ 0 w 77"/>
                <a:gd name="T1" fmla="*/ 0 h 69"/>
                <a:gd name="T2" fmla="*/ 10 w 77"/>
                <a:gd name="T3" fmla="*/ 7 h 69"/>
                <a:gd name="T4" fmla="*/ 17 w 77"/>
                <a:gd name="T5" fmla="*/ 17 h 69"/>
                <a:gd name="T6" fmla="*/ 27 w 77"/>
                <a:gd name="T7" fmla="*/ 29 h 69"/>
                <a:gd name="T8" fmla="*/ 40 w 77"/>
                <a:gd name="T9" fmla="*/ 46 h 69"/>
                <a:gd name="T10" fmla="*/ 42 w 77"/>
                <a:gd name="T11" fmla="*/ 51 h 69"/>
                <a:gd name="T12" fmla="*/ 45 w 77"/>
                <a:gd name="T13" fmla="*/ 54 h 69"/>
                <a:gd name="T14" fmla="*/ 47 w 77"/>
                <a:gd name="T15" fmla="*/ 59 h 69"/>
                <a:gd name="T16" fmla="*/ 52 w 77"/>
                <a:gd name="T17" fmla="*/ 61 h 69"/>
                <a:gd name="T18" fmla="*/ 57 w 77"/>
                <a:gd name="T19" fmla="*/ 66 h 69"/>
                <a:gd name="T20" fmla="*/ 62 w 77"/>
                <a:gd name="T21" fmla="*/ 69 h 69"/>
                <a:gd name="T22" fmla="*/ 67 w 77"/>
                <a:gd name="T23" fmla="*/ 69 h 69"/>
                <a:gd name="T24" fmla="*/ 72 w 77"/>
                <a:gd name="T25" fmla="*/ 69 h 69"/>
                <a:gd name="T26" fmla="*/ 77 w 77"/>
                <a:gd name="T27" fmla="*/ 69 h 69"/>
                <a:gd name="T28" fmla="*/ 77 w 77"/>
                <a:gd name="T29" fmla="*/ 69 h 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
                <a:gd name="T46" fmla="*/ 0 h 69"/>
                <a:gd name="T47" fmla="*/ 77 w 77"/>
                <a:gd name="T48" fmla="*/ 69 h 6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 h="69">
                  <a:moveTo>
                    <a:pt x="0" y="0"/>
                  </a:moveTo>
                  <a:lnTo>
                    <a:pt x="10" y="7"/>
                  </a:lnTo>
                  <a:lnTo>
                    <a:pt x="17" y="17"/>
                  </a:lnTo>
                  <a:lnTo>
                    <a:pt x="27" y="29"/>
                  </a:lnTo>
                  <a:lnTo>
                    <a:pt x="40" y="46"/>
                  </a:lnTo>
                  <a:lnTo>
                    <a:pt x="42" y="51"/>
                  </a:lnTo>
                  <a:lnTo>
                    <a:pt x="45" y="54"/>
                  </a:lnTo>
                  <a:lnTo>
                    <a:pt x="47" y="59"/>
                  </a:lnTo>
                  <a:lnTo>
                    <a:pt x="52" y="61"/>
                  </a:lnTo>
                  <a:lnTo>
                    <a:pt x="57" y="66"/>
                  </a:lnTo>
                  <a:lnTo>
                    <a:pt x="62" y="69"/>
                  </a:lnTo>
                  <a:lnTo>
                    <a:pt x="67" y="69"/>
                  </a:lnTo>
                  <a:lnTo>
                    <a:pt x="72" y="69"/>
                  </a:lnTo>
                  <a:lnTo>
                    <a:pt x="77" y="69"/>
                  </a:lnTo>
                </a:path>
              </a:pathLst>
            </a:custGeom>
            <a:noFill/>
            <a:ln w="0">
              <a:solidFill>
                <a:srgbClr val="000000"/>
              </a:solidFill>
              <a:prstDash val="solid"/>
              <a:round/>
              <a:headEnd/>
              <a:tailEnd/>
            </a:ln>
          </p:spPr>
          <p:txBody>
            <a:bodyPr/>
            <a:lstStyle/>
            <a:p>
              <a:endParaRPr lang="es-AR"/>
            </a:p>
          </p:txBody>
        </p:sp>
        <p:sp>
          <p:nvSpPr>
            <p:cNvPr id="4140" name="Freeform 42"/>
            <p:cNvSpPr>
              <a:spLocks/>
            </p:cNvSpPr>
            <p:nvPr/>
          </p:nvSpPr>
          <p:spPr bwMode="auto">
            <a:xfrm>
              <a:off x="2087" y="3111"/>
              <a:ext cx="108" cy="111"/>
            </a:xfrm>
            <a:custGeom>
              <a:avLst/>
              <a:gdLst>
                <a:gd name="T0" fmla="*/ 0 w 108"/>
                <a:gd name="T1" fmla="*/ 7 h 111"/>
                <a:gd name="T2" fmla="*/ 0 w 108"/>
                <a:gd name="T3" fmla="*/ 27 h 111"/>
                <a:gd name="T4" fmla="*/ 0 w 108"/>
                <a:gd name="T5" fmla="*/ 42 h 111"/>
                <a:gd name="T6" fmla="*/ 5 w 108"/>
                <a:gd name="T7" fmla="*/ 69 h 111"/>
                <a:gd name="T8" fmla="*/ 12 w 108"/>
                <a:gd name="T9" fmla="*/ 93 h 111"/>
                <a:gd name="T10" fmla="*/ 20 w 108"/>
                <a:gd name="T11" fmla="*/ 111 h 111"/>
                <a:gd name="T12" fmla="*/ 39 w 108"/>
                <a:gd name="T13" fmla="*/ 84 h 111"/>
                <a:gd name="T14" fmla="*/ 62 w 108"/>
                <a:gd name="T15" fmla="*/ 66 h 111"/>
                <a:gd name="T16" fmla="*/ 79 w 108"/>
                <a:gd name="T17" fmla="*/ 44 h 111"/>
                <a:gd name="T18" fmla="*/ 91 w 108"/>
                <a:gd name="T19" fmla="*/ 27 h 111"/>
                <a:gd name="T20" fmla="*/ 108 w 108"/>
                <a:gd name="T21" fmla="*/ 0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8"/>
                <a:gd name="T34" fmla="*/ 0 h 111"/>
                <a:gd name="T35" fmla="*/ 108 w 10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8" h="111">
                  <a:moveTo>
                    <a:pt x="0" y="7"/>
                  </a:moveTo>
                  <a:lnTo>
                    <a:pt x="0" y="27"/>
                  </a:lnTo>
                  <a:lnTo>
                    <a:pt x="0" y="42"/>
                  </a:lnTo>
                  <a:lnTo>
                    <a:pt x="5" y="69"/>
                  </a:lnTo>
                  <a:lnTo>
                    <a:pt x="12" y="93"/>
                  </a:lnTo>
                  <a:lnTo>
                    <a:pt x="20" y="111"/>
                  </a:lnTo>
                  <a:lnTo>
                    <a:pt x="39" y="84"/>
                  </a:lnTo>
                  <a:lnTo>
                    <a:pt x="62" y="66"/>
                  </a:lnTo>
                  <a:lnTo>
                    <a:pt x="79" y="44"/>
                  </a:lnTo>
                  <a:lnTo>
                    <a:pt x="91" y="27"/>
                  </a:lnTo>
                  <a:lnTo>
                    <a:pt x="108" y="0"/>
                  </a:lnTo>
                </a:path>
              </a:pathLst>
            </a:custGeom>
            <a:noFill/>
            <a:ln w="0">
              <a:solidFill>
                <a:srgbClr val="000000"/>
              </a:solidFill>
              <a:prstDash val="solid"/>
              <a:round/>
              <a:headEnd/>
              <a:tailEnd/>
            </a:ln>
          </p:spPr>
          <p:txBody>
            <a:bodyPr/>
            <a:lstStyle/>
            <a:p>
              <a:endParaRPr lang="es-AR"/>
            </a:p>
          </p:txBody>
        </p:sp>
        <p:sp>
          <p:nvSpPr>
            <p:cNvPr id="4141" name="Freeform 43"/>
            <p:cNvSpPr>
              <a:spLocks/>
            </p:cNvSpPr>
            <p:nvPr/>
          </p:nvSpPr>
          <p:spPr bwMode="auto">
            <a:xfrm>
              <a:off x="2057" y="3222"/>
              <a:ext cx="50" cy="79"/>
            </a:xfrm>
            <a:custGeom>
              <a:avLst/>
              <a:gdLst>
                <a:gd name="T0" fmla="*/ 50 w 50"/>
                <a:gd name="T1" fmla="*/ 0 h 79"/>
                <a:gd name="T2" fmla="*/ 42 w 50"/>
                <a:gd name="T3" fmla="*/ 7 h 79"/>
                <a:gd name="T4" fmla="*/ 32 w 50"/>
                <a:gd name="T5" fmla="*/ 17 h 79"/>
                <a:gd name="T6" fmla="*/ 25 w 50"/>
                <a:gd name="T7" fmla="*/ 27 h 79"/>
                <a:gd name="T8" fmla="*/ 20 w 50"/>
                <a:gd name="T9" fmla="*/ 37 h 79"/>
                <a:gd name="T10" fmla="*/ 13 w 50"/>
                <a:gd name="T11" fmla="*/ 47 h 79"/>
                <a:gd name="T12" fmla="*/ 8 w 50"/>
                <a:gd name="T13" fmla="*/ 57 h 79"/>
                <a:gd name="T14" fmla="*/ 5 w 50"/>
                <a:gd name="T15" fmla="*/ 66 h 79"/>
                <a:gd name="T16" fmla="*/ 0 w 50"/>
                <a:gd name="T17" fmla="*/ 79 h 79"/>
                <a:gd name="T18" fmla="*/ 0 w 50"/>
                <a:gd name="T19" fmla="*/ 79 h 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79"/>
                <a:gd name="T32" fmla="*/ 50 w 50"/>
                <a:gd name="T33" fmla="*/ 79 h 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79">
                  <a:moveTo>
                    <a:pt x="50" y="0"/>
                  </a:moveTo>
                  <a:lnTo>
                    <a:pt x="42" y="7"/>
                  </a:lnTo>
                  <a:lnTo>
                    <a:pt x="32" y="17"/>
                  </a:lnTo>
                  <a:lnTo>
                    <a:pt x="25" y="27"/>
                  </a:lnTo>
                  <a:lnTo>
                    <a:pt x="20" y="37"/>
                  </a:lnTo>
                  <a:lnTo>
                    <a:pt x="13" y="47"/>
                  </a:lnTo>
                  <a:lnTo>
                    <a:pt x="8" y="57"/>
                  </a:lnTo>
                  <a:lnTo>
                    <a:pt x="5" y="66"/>
                  </a:lnTo>
                  <a:lnTo>
                    <a:pt x="0" y="79"/>
                  </a:lnTo>
                </a:path>
              </a:pathLst>
            </a:custGeom>
            <a:noFill/>
            <a:ln w="0">
              <a:solidFill>
                <a:srgbClr val="000000"/>
              </a:solidFill>
              <a:prstDash val="solid"/>
              <a:round/>
              <a:headEnd/>
              <a:tailEnd/>
            </a:ln>
          </p:spPr>
          <p:txBody>
            <a:bodyPr/>
            <a:lstStyle/>
            <a:p>
              <a:endParaRPr lang="es-AR"/>
            </a:p>
          </p:txBody>
        </p:sp>
        <p:sp>
          <p:nvSpPr>
            <p:cNvPr id="4142" name="Freeform 44"/>
            <p:cNvSpPr>
              <a:spLocks/>
            </p:cNvSpPr>
            <p:nvPr/>
          </p:nvSpPr>
          <p:spPr bwMode="auto">
            <a:xfrm>
              <a:off x="2094" y="3550"/>
              <a:ext cx="32" cy="101"/>
            </a:xfrm>
            <a:custGeom>
              <a:avLst/>
              <a:gdLst>
                <a:gd name="T0" fmla="*/ 32 w 32"/>
                <a:gd name="T1" fmla="*/ 101 h 101"/>
                <a:gd name="T2" fmla="*/ 27 w 32"/>
                <a:gd name="T3" fmla="*/ 79 h 101"/>
                <a:gd name="T4" fmla="*/ 20 w 32"/>
                <a:gd name="T5" fmla="*/ 67 h 101"/>
                <a:gd name="T6" fmla="*/ 10 w 32"/>
                <a:gd name="T7" fmla="*/ 32 h 101"/>
                <a:gd name="T8" fmla="*/ 0 w 32"/>
                <a:gd name="T9" fmla="*/ 0 h 101"/>
                <a:gd name="T10" fmla="*/ 0 60000 65536"/>
                <a:gd name="T11" fmla="*/ 0 60000 65536"/>
                <a:gd name="T12" fmla="*/ 0 60000 65536"/>
                <a:gd name="T13" fmla="*/ 0 60000 65536"/>
                <a:gd name="T14" fmla="*/ 0 60000 65536"/>
                <a:gd name="T15" fmla="*/ 0 w 32"/>
                <a:gd name="T16" fmla="*/ 0 h 101"/>
                <a:gd name="T17" fmla="*/ 32 w 32"/>
                <a:gd name="T18" fmla="*/ 101 h 101"/>
              </a:gdLst>
              <a:ahLst/>
              <a:cxnLst>
                <a:cxn ang="T10">
                  <a:pos x="T0" y="T1"/>
                </a:cxn>
                <a:cxn ang="T11">
                  <a:pos x="T2" y="T3"/>
                </a:cxn>
                <a:cxn ang="T12">
                  <a:pos x="T4" y="T5"/>
                </a:cxn>
                <a:cxn ang="T13">
                  <a:pos x="T6" y="T7"/>
                </a:cxn>
                <a:cxn ang="T14">
                  <a:pos x="T8" y="T9"/>
                </a:cxn>
              </a:cxnLst>
              <a:rect l="T15" t="T16" r="T17" b="T18"/>
              <a:pathLst>
                <a:path w="32" h="101">
                  <a:moveTo>
                    <a:pt x="32" y="101"/>
                  </a:moveTo>
                  <a:lnTo>
                    <a:pt x="27" y="79"/>
                  </a:lnTo>
                  <a:lnTo>
                    <a:pt x="20" y="67"/>
                  </a:lnTo>
                  <a:lnTo>
                    <a:pt x="10" y="32"/>
                  </a:lnTo>
                  <a:lnTo>
                    <a:pt x="0" y="0"/>
                  </a:lnTo>
                </a:path>
              </a:pathLst>
            </a:custGeom>
            <a:noFill/>
            <a:ln w="0">
              <a:solidFill>
                <a:srgbClr val="000000"/>
              </a:solidFill>
              <a:prstDash val="solid"/>
              <a:round/>
              <a:headEnd/>
              <a:tailEnd/>
            </a:ln>
          </p:spPr>
          <p:txBody>
            <a:bodyPr/>
            <a:lstStyle/>
            <a:p>
              <a:endParaRPr lang="es-AR"/>
            </a:p>
          </p:txBody>
        </p:sp>
        <p:sp>
          <p:nvSpPr>
            <p:cNvPr id="4143" name="Freeform 45"/>
            <p:cNvSpPr>
              <a:spLocks/>
            </p:cNvSpPr>
            <p:nvPr/>
          </p:nvSpPr>
          <p:spPr bwMode="auto">
            <a:xfrm>
              <a:off x="2050" y="3380"/>
              <a:ext cx="22" cy="111"/>
            </a:xfrm>
            <a:custGeom>
              <a:avLst/>
              <a:gdLst>
                <a:gd name="T0" fmla="*/ 5 w 22"/>
                <a:gd name="T1" fmla="*/ 0 h 111"/>
                <a:gd name="T2" fmla="*/ 2 w 22"/>
                <a:gd name="T3" fmla="*/ 10 h 111"/>
                <a:gd name="T4" fmla="*/ 0 w 22"/>
                <a:gd name="T5" fmla="*/ 19 h 111"/>
                <a:gd name="T6" fmla="*/ 0 w 22"/>
                <a:gd name="T7" fmla="*/ 32 h 111"/>
                <a:gd name="T8" fmla="*/ 0 w 22"/>
                <a:gd name="T9" fmla="*/ 42 h 111"/>
                <a:gd name="T10" fmla="*/ 0 w 22"/>
                <a:gd name="T11" fmla="*/ 52 h 111"/>
                <a:gd name="T12" fmla="*/ 2 w 22"/>
                <a:gd name="T13" fmla="*/ 61 h 111"/>
                <a:gd name="T14" fmla="*/ 5 w 22"/>
                <a:gd name="T15" fmla="*/ 71 h 111"/>
                <a:gd name="T16" fmla="*/ 7 w 22"/>
                <a:gd name="T17" fmla="*/ 81 h 111"/>
                <a:gd name="T18" fmla="*/ 12 w 22"/>
                <a:gd name="T19" fmla="*/ 91 h 111"/>
                <a:gd name="T20" fmla="*/ 17 w 22"/>
                <a:gd name="T21" fmla="*/ 101 h 111"/>
                <a:gd name="T22" fmla="*/ 22 w 22"/>
                <a:gd name="T23" fmla="*/ 111 h 111"/>
                <a:gd name="T24" fmla="*/ 22 w 22"/>
                <a:gd name="T25" fmla="*/ 111 h 1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111"/>
                <a:gd name="T41" fmla="*/ 22 w 22"/>
                <a:gd name="T42" fmla="*/ 111 h 1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111">
                  <a:moveTo>
                    <a:pt x="5" y="0"/>
                  </a:moveTo>
                  <a:lnTo>
                    <a:pt x="2" y="10"/>
                  </a:lnTo>
                  <a:lnTo>
                    <a:pt x="0" y="19"/>
                  </a:lnTo>
                  <a:lnTo>
                    <a:pt x="0" y="32"/>
                  </a:lnTo>
                  <a:lnTo>
                    <a:pt x="0" y="42"/>
                  </a:lnTo>
                  <a:lnTo>
                    <a:pt x="0" y="52"/>
                  </a:lnTo>
                  <a:lnTo>
                    <a:pt x="2" y="61"/>
                  </a:lnTo>
                  <a:lnTo>
                    <a:pt x="5" y="71"/>
                  </a:lnTo>
                  <a:lnTo>
                    <a:pt x="7" y="81"/>
                  </a:lnTo>
                  <a:lnTo>
                    <a:pt x="12" y="91"/>
                  </a:lnTo>
                  <a:lnTo>
                    <a:pt x="17" y="101"/>
                  </a:lnTo>
                  <a:lnTo>
                    <a:pt x="22" y="111"/>
                  </a:lnTo>
                </a:path>
              </a:pathLst>
            </a:custGeom>
            <a:noFill/>
            <a:ln w="0">
              <a:solidFill>
                <a:srgbClr val="000000"/>
              </a:solidFill>
              <a:prstDash val="solid"/>
              <a:round/>
              <a:headEnd/>
              <a:tailEnd/>
            </a:ln>
          </p:spPr>
          <p:txBody>
            <a:bodyPr/>
            <a:lstStyle/>
            <a:p>
              <a:endParaRPr lang="es-AR"/>
            </a:p>
          </p:txBody>
        </p:sp>
        <p:sp>
          <p:nvSpPr>
            <p:cNvPr id="4144" name="Freeform 46"/>
            <p:cNvSpPr>
              <a:spLocks/>
            </p:cNvSpPr>
            <p:nvPr/>
          </p:nvSpPr>
          <p:spPr bwMode="auto">
            <a:xfrm>
              <a:off x="2408" y="3264"/>
              <a:ext cx="39" cy="19"/>
            </a:xfrm>
            <a:custGeom>
              <a:avLst/>
              <a:gdLst>
                <a:gd name="T0" fmla="*/ 0 w 39"/>
                <a:gd name="T1" fmla="*/ 19 h 19"/>
                <a:gd name="T2" fmla="*/ 5 w 39"/>
                <a:gd name="T3" fmla="*/ 19 h 19"/>
                <a:gd name="T4" fmla="*/ 12 w 39"/>
                <a:gd name="T5" fmla="*/ 19 h 19"/>
                <a:gd name="T6" fmla="*/ 14 w 39"/>
                <a:gd name="T7" fmla="*/ 19 h 19"/>
                <a:gd name="T8" fmla="*/ 19 w 39"/>
                <a:gd name="T9" fmla="*/ 19 h 19"/>
                <a:gd name="T10" fmla="*/ 24 w 39"/>
                <a:gd name="T11" fmla="*/ 17 h 19"/>
                <a:gd name="T12" fmla="*/ 29 w 39"/>
                <a:gd name="T13" fmla="*/ 15 h 19"/>
                <a:gd name="T14" fmla="*/ 32 w 39"/>
                <a:gd name="T15" fmla="*/ 12 h 19"/>
                <a:gd name="T16" fmla="*/ 37 w 39"/>
                <a:gd name="T17" fmla="*/ 7 h 19"/>
                <a:gd name="T18" fmla="*/ 39 w 39"/>
                <a:gd name="T19" fmla="*/ 5 h 19"/>
                <a:gd name="T20" fmla="*/ 39 w 39"/>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19"/>
                <a:gd name="T35" fmla="*/ 39 w 39"/>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19">
                  <a:moveTo>
                    <a:pt x="0" y="19"/>
                  </a:moveTo>
                  <a:lnTo>
                    <a:pt x="5" y="19"/>
                  </a:lnTo>
                  <a:lnTo>
                    <a:pt x="12" y="19"/>
                  </a:lnTo>
                  <a:lnTo>
                    <a:pt x="14" y="19"/>
                  </a:lnTo>
                  <a:lnTo>
                    <a:pt x="19" y="19"/>
                  </a:lnTo>
                  <a:lnTo>
                    <a:pt x="24" y="17"/>
                  </a:lnTo>
                  <a:lnTo>
                    <a:pt x="29" y="15"/>
                  </a:lnTo>
                  <a:lnTo>
                    <a:pt x="32" y="12"/>
                  </a:lnTo>
                  <a:lnTo>
                    <a:pt x="37" y="7"/>
                  </a:lnTo>
                  <a:lnTo>
                    <a:pt x="39" y="5"/>
                  </a:lnTo>
                  <a:lnTo>
                    <a:pt x="39" y="0"/>
                  </a:lnTo>
                </a:path>
              </a:pathLst>
            </a:custGeom>
            <a:noFill/>
            <a:ln w="0">
              <a:solidFill>
                <a:srgbClr val="000000"/>
              </a:solidFill>
              <a:prstDash val="solid"/>
              <a:round/>
              <a:headEnd/>
              <a:tailEnd/>
            </a:ln>
          </p:spPr>
          <p:txBody>
            <a:bodyPr/>
            <a:lstStyle/>
            <a:p>
              <a:endParaRPr lang="es-AR"/>
            </a:p>
          </p:txBody>
        </p:sp>
        <p:sp>
          <p:nvSpPr>
            <p:cNvPr id="4145" name="Freeform 47"/>
            <p:cNvSpPr>
              <a:spLocks/>
            </p:cNvSpPr>
            <p:nvPr/>
          </p:nvSpPr>
          <p:spPr bwMode="auto">
            <a:xfrm>
              <a:off x="2361" y="3207"/>
              <a:ext cx="10" cy="57"/>
            </a:xfrm>
            <a:custGeom>
              <a:avLst/>
              <a:gdLst>
                <a:gd name="T0" fmla="*/ 10 w 10"/>
                <a:gd name="T1" fmla="*/ 0 h 57"/>
                <a:gd name="T2" fmla="*/ 7 w 10"/>
                <a:gd name="T3" fmla="*/ 5 h 57"/>
                <a:gd name="T4" fmla="*/ 5 w 10"/>
                <a:gd name="T5" fmla="*/ 10 h 57"/>
                <a:gd name="T6" fmla="*/ 2 w 10"/>
                <a:gd name="T7" fmla="*/ 17 h 57"/>
                <a:gd name="T8" fmla="*/ 0 w 10"/>
                <a:gd name="T9" fmla="*/ 22 h 57"/>
                <a:gd name="T10" fmla="*/ 0 w 10"/>
                <a:gd name="T11" fmla="*/ 30 h 57"/>
                <a:gd name="T12" fmla="*/ 0 w 10"/>
                <a:gd name="T13" fmla="*/ 35 h 57"/>
                <a:gd name="T14" fmla="*/ 0 w 10"/>
                <a:gd name="T15" fmla="*/ 42 h 57"/>
                <a:gd name="T16" fmla="*/ 2 w 10"/>
                <a:gd name="T17" fmla="*/ 47 h 57"/>
                <a:gd name="T18" fmla="*/ 2 w 10"/>
                <a:gd name="T19" fmla="*/ 52 h 57"/>
                <a:gd name="T20" fmla="*/ 5 w 10"/>
                <a:gd name="T21" fmla="*/ 57 h 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57"/>
                <a:gd name="T35" fmla="*/ 10 w 10"/>
                <a:gd name="T36" fmla="*/ 57 h 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57">
                  <a:moveTo>
                    <a:pt x="10" y="0"/>
                  </a:moveTo>
                  <a:lnTo>
                    <a:pt x="7" y="5"/>
                  </a:lnTo>
                  <a:lnTo>
                    <a:pt x="5" y="10"/>
                  </a:lnTo>
                  <a:lnTo>
                    <a:pt x="2" y="17"/>
                  </a:lnTo>
                  <a:lnTo>
                    <a:pt x="0" y="22"/>
                  </a:lnTo>
                  <a:lnTo>
                    <a:pt x="0" y="30"/>
                  </a:lnTo>
                  <a:lnTo>
                    <a:pt x="0" y="35"/>
                  </a:lnTo>
                  <a:lnTo>
                    <a:pt x="0" y="42"/>
                  </a:lnTo>
                  <a:lnTo>
                    <a:pt x="2" y="47"/>
                  </a:lnTo>
                  <a:lnTo>
                    <a:pt x="2" y="52"/>
                  </a:lnTo>
                  <a:lnTo>
                    <a:pt x="5" y="57"/>
                  </a:lnTo>
                </a:path>
              </a:pathLst>
            </a:custGeom>
            <a:noFill/>
            <a:ln w="0">
              <a:solidFill>
                <a:srgbClr val="000000"/>
              </a:solidFill>
              <a:prstDash val="solid"/>
              <a:round/>
              <a:headEnd/>
              <a:tailEnd/>
            </a:ln>
          </p:spPr>
          <p:txBody>
            <a:bodyPr/>
            <a:lstStyle/>
            <a:p>
              <a:endParaRPr lang="es-AR"/>
            </a:p>
          </p:txBody>
        </p:sp>
        <p:sp>
          <p:nvSpPr>
            <p:cNvPr id="4146" name="Freeform 48"/>
            <p:cNvSpPr>
              <a:spLocks/>
            </p:cNvSpPr>
            <p:nvPr/>
          </p:nvSpPr>
          <p:spPr bwMode="auto">
            <a:xfrm>
              <a:off x="2336" y="3204"/>
              <a:ext cx="30" cy="57"/>
            </a:xfrm>
            <a:custGeom>
              <a:avLst/>
              <a:gdLst>
                <a:gd name="T0" fmla="*/ 30 w 30"/>
                <a:gd name="T1" fmla="*/ 0 h 57"/>
                <a:gd name="T2" fmla="*/ 25 w 30"/>
                <a:gd name="T3" fmla="*/ 3 h 57"/>
                <a:gd name="T4" fmla="*/ 20 w 30"/>
                <a:gd name="T5" fmla="*/ 5 h 57"/>
                <a:gd name="T6" fmla="*/ 15 w 30"/>
                <a:gd name="T7" fmla="*/ 8 h 57"/>
                <a:gd name="T8" fmla="*/ 12 w 30"/>
                <a:gd name="T9" fmla="*/ 13 h 57"/>
                <a:gd name="T10" fmla="*/ 7 w 30"/>
                <a:gd name="T11" fmla="*/ 15 h 57"/>
                <a:gd name="T12" fmla="*/ 5 w 30"/>
                <a:gd name="T13" fmla="*/ 23 h 57"/>
                <a:gd name="T14" fmla="*/ 3 w 30"/>
                <a:gd name="T15" fmla="*/ 28 h 57"/>
                <a:gd name="T16" fmla="*/ 3 w 30"/>
                <a:gd name="T17" fmla="*/ 33 h 57"/>
                <a:gd name="T18" fmla="*/ 0 w 30"/>
                <a:gd name="T19" fmla="*/ 38 h 57"/>
                <a:gd name="T20" fmla="*/ 3 w 30"/>
                <a:gd name="T21" fmla="*/ 45 h 57"/>
                <a:gd name="T22" fmla="*/ 3 w 30"/>
                <a:gd name="T23" fmla="*/ 50 h 57"/>
                <a:gd name="T24" fmla="*/ 5 w 30"/>
                <a:gd name="T25" fmla="*/ 55 h 57"/>
                <a:gd name="T26" fmla="*/ 5 w 30"/>
                <a:gd name="T27" fmla="*/ 57 h 5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57"/>
                <a:gd name="T44" fmla="*/ 30 w 30"/>
                <a:gd name="T45" fmla="*/ 57 h 5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57">
                  <a:moveTo>
                    <a:pt x="30" y="0"/>
                  </a:moveTo>
                  <a:lnTo>
                    <a:pt x="25" y="3"/>
                  </a:lnTo>
                  <a:lnTo>
                    <a:pt x="20" y="5"/>
                  </a:lnTo>
                  <a:lnTo>
                    <a:pt x="15" y="8"/>
                  </a:lnTo>
                  <a:lnTo>
                    <a:pt x="12" y="13"/>
                  </a:lnTo>
                  <a:lnTo>
                    <a:pt x="7" y="15"/>
                  </a:lnTo>
                  <a:lnTo>
                    <a:pt x="5" y="23"/>
                  </a:lnTo>
                  <a:lnTo>
                    <a:pt x="3" y="28"/>
                  </a:lnTo>
                  <a:lnTo>
                    <a:pt x="3" y="33"/>
                  </a:lnTo>
                  <a:lnTo>
                    <a:pt x="0" y="38"/>
                  </a:lnTo>
                  <a:lnTo>
                    <a:pt x="3" y="45"/>
                  </a:lnTo>
                  <a:lnTo>
                    <a:pt x="3" y="50"/>
                  </a:lnTo>
                  <a:lnTo>
                    <a:pt x="5" y="55"/>
                  </a:lnTo>
                  <a:lnTo>
                    <a:pt x="5" y="57"/>
                  </a:lnTo>
                </a:path>
              </a:pathLst>
            </a:custGeom>
            <a:noFill/>
            <a:ln w="0">
              <a:solidFill>
                <a:srgbClr val="000000"/>
              </a:solidFill>
              <a:prstDash val="solid"/>
              <a:round/>
              <a:headEnd/>
              <a:tailEnd/>
            </a:ln>
          </p:spPr>
          <p:txBody>
            <a:bodyPr/>
            <a:lstStyle/>
            <a:p>
              <a:endParaRPr lang="es-AR"/>
            </a:p>
          </p:txBody>
        </p:sp>
        <p:sp>
          <p:nvSpPr>
            <p:cNvPr id="4147" name="Freeform 49"/>
            <p:cNvSpPr>
              <a:spLocks/>
            </p:cNvSpPr>
            <p:nvPr/>
          </p:nvSpPr>
          <p:spPr bwMode="auto">
            <a:xfrm>
              <a:off x="2112" y="3088"/>
              <a:ext cx="170" cy="173"/>
            </a:xfrm>
            <a:custGeom>
              <a:avLst/>
              <a:gdLst>
                <a:gd name="T0" fmla="*/ 170 w 170"/>
                <a:gd name="T1" fmla="*/ 0 h 173"/>
                <a:gd name="T2" fmla="*/ 167 w 170"/>
                <a:gd name="T3" fmla="*/ 3 h 173"/>
                <a:gd name="T4" fmla="*/ 165 w 170"/>
                <a:gd name="T5" fmla="*/ 10 h 173"/>
                <a:gd name="T6" fmla="*/ 160 w 170"/>
                <a:gd name="T7" fmla="*/ 15 h 173"/>
                <a:gd name="T8" fmla="*/ 155 w 170"/>
                <a:gd name="T9" fmla="*/ 23 h 173"/>
                <a:gd name="T10" fmla="*/ 150 w 170"/>
                <a:gd name="T11" fmla="*/ 28 h 173"/>
                <a:gd name="T12" fmla="*/ 145 w 170"/>
                <a:gd name="T13" fmla="*/ 33 h 173"/>
                <a:gd name="T14" fmla="*/ 138 w 170"/>
                <a:gd name="T15" fmla="*/ 35 h 173"/>
                <a:gd name="T16" fmla="*/ 133 w 170"/>
                <a:gd name="T17" fmla="*/ 40 h 173"/>
                <a:gd name="T18" fmla="*/ 125 w 170"/>
                <a:gd name="T19" fmla="*/ 42 h 173"/>
                <a:gd name="T20" fmla="*/ 118 w 170"/>
                <a:gd name="T21" fmla="*/ 45 h 173"/>
                <a:gd name="T22" fmla="*/ 118 w 170"/>
                <a:gd name="T23" fmla="*/ 45 h 173"/>
                <a:gd name="T24" fmla="*/ 108 w 170"/>
                <a:gd name="T25" fmla="*/ 50 h 173"/>
                <a:gd name="T26" fmla="*/ 98 w 170"/>
                <a:gd name="T27" fmla="*/ 55 h 173"/>
                <a:gd name="T28" fmla="*/ 88 w 170"/>
                <a:gd name="T29" fmla="*/ 60 h 173"/>
                <a:gd name="T30" fmla="*/ 81 w 170"/>
                <a:gd name="T31" fmla="*/ 65 h 173"/>
                <a:gd name="T32" fmla="*/ 74 w 170"/>
                <a:gd name="T33" fmla="*/ 72 h 173"/>
                <a:gd name="T34" fmla="*/ 64 w 170"/>
                <a:gd name="T35" fmla="*/ 79 h 173"/>
                <a:gd name="T36" fmla="*/ 61 w 170"/>
                <a:gd name="T37" fmla="*/ 84 h 173"/>
                <a:gd name="T38" fmla="*/ 61 w 170"/>
                <a:gd name="T39" fmla="*/ 84 h 173"/>
                <a:gd name="T40" fmla="*/ 83 w 170"/>
                <a:gd name="T41" fmla="*/ 99 h 173"/>
                <a:gd name="T42" fmla="*/ 83 w 170"/>
                <a:gd name="T43" fmla="*/ 99 h 173"/>
                <a:gd name="T44" fmla="*/ 74 w 170"/>
                <a:gd name="T45" fmla="*/ 104 h 173"/>
                <a:gd name="T46" fmla="*/ 64 w 170"/>
                <a:gd name="T47" fmla="*/ 109 h 173"/>
                <a:gd name="T48" fmla="*/ 54 w 170"/>
                <a:gd name="T49" fmla="*/ 114 h 173"/>
                <a:gd name="T50" fmla="*/ 44 w 170"/>
                <a:gd name="T51" fmla="*/ 121 h 173"/>
                <a:gd name="T52" fmla="*/ 37 w 170"/>
                <a:gd name="T53" fmla="*/ 129 h 173"/>
                <a:gd name="T54" fmla="*/ 27 w 170"/>
                <a:gd name="T55" fmla="*/ 136 h 173"/>
                <a:gd name="T56" fmla="*/ 19 w 170"/>
                <a:gd name="T57" fmla="*/ 144 h 173"/>
                <a:gd name="T58" fmla="*/ 12 w 170"/>
                <a:gd name="T59" fmla="*/ 154 h 173"/>
                <a:gd name="T60" fmla="*/ 4 w 170"/>
                <a:gd name="T61" fmla="*/ 161 h 173"/>
                <a:gd name="T62" fmla="*/ 0 w 170"/>
                <a:gd name="T63" fmla="*/ 171 h 173"/>
                <a:gd name="T64" fmla="*/ 0 w 170"/>
                <a:gd name="T65" fmla="*/ 173 h 1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0"/>
                <a:gd name="T100" fmla="*/ 0 h 173"/>
                <a:gd name="T101" fmla="*/ 170 w 170"/>
                <a:gd name="T102" fmla="*/ 173 h 17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0" h="173">
                  <a:moveTo>
                    <a:pt x="170" y="0"/>
                  </a:moveTo>
                  <a:lnTo>
                    <a:pt x="167" y="3"/>
                  </a:lnTo>
                  <a:lnTo>
                    <a:pt x="165" y="10"/>
                  </a:lnTo>
                  <a:lnTo>
                    <a:pt x="160" y="15"/>
                  </a:lnTo>
                  <a:lnTo>
                    <a:pt x="155" y="23"/>
                  </a:lnTo>
                  <a:lnTo>
                    <a:pt x="150" y="28"/>
                  </a:lnTo>
                  <a:lnTo>
                    <a:pt x="145" y="33"/>
                  </a:lnTo>
                  <a:lnTo>
                    <a:pt x="138" y="35"/>
                  </a:lnTo>
                  <a:lnTo>
                    <a:pt x="133" y="40"/>
                  </a:lnTo>
                  <a:lnTo>
                    <a:pt x="125" y="42"/>
                  </a:lnTo>
                  <a:lnTo>
                    <a:pt x="118" y="45"/>
                  </a:lnTo>
                  <a:lnTo>
                    <a:pt x="108" y="50"/>
                  </a:lnTo>
                  <a:lnTo>
                    <a:pt x="98" y="55"/>
                  </a:lnTo>
                  <a:lnTo>
                    <a:pt x="88" y="60"/>
                  </a:lnTo>
                  <a:lnTo>
                    <a:pt x="81" y="65"/>
                  </a:lnTo>
                  <a:lnTo>
                    <a:pt x="74" y="72"/>
                  </a:lnTo>
                  <a:lnTo>
                    <a:pt x="64" y="79"/>
                  </a:lnTo>
                  <a:lnTo>
                    <a:pt x="61" y="84"/>
                  </a:lnTo>
                  <a:lnTo>
                    <a:pt x="83" y="99"/>
                  </a:lnTo>
                  <a:lnTo>
                    <a:pt x="74" y="104"/>
                  </a:lnTo>
                  <a:lnTo>
                    <a:pt x="64" y="109"/>
                  </a:lnTo>
                  <a:lnTo>
                    <a:pt x="54" y="114"/>
                  </a:lnTo>
                  <a:lnTo>
                    <a:pt x="44" y="121"/>
                  </a:lnTo>
                  <a:lnTo>
                    <a:pt x="37" y="129"/>
                  </a:lnTo>
                  <a:lnTo>
                    <a:pt x="27" y="136"/>
                  </a:lnTo>
                  <a:lnTo>
                    <a:pt x="19" y="144"/>
                  </a:lnTo>
                  <a:lnTo>
                    <a:pt x="12" y="154"/>
                  </a:lnTo>
                  <a:lnTo>
                    <a:pt x="4" y="161"/>
                  </a:lnTo>
                  <a:lnTo>
                    <a:pt x="0" y="171"/>
                  </a:lnTo>
                  <a:lnTo>
                    <a:pt x="0" y="173"/>
                  </a:lnTo>
                </a:path>
              </a:pathLst>
            </a:custGeom>
            <a:noFill/>
            <a:ln w="0">
              <a:solidFill>
                <a:srgbClr val="000000"/>
              </a:solidFill>
              <a:prstDash val="solid"/>
              <a:round/>
              <a:headEnd/>
              <a:tailEnd/>
            </a:ln>
          </p:spPr>
          <p:txBody>
            <a:bodyPr/>
            <a:lstStyle/>
            <a:p>
              <a:endParaRPr lang="es-AR"/>
            </a:p>
          </p:txBody>
        </p:sp>
        <p:sp>
          <p:nvSpPr>
            <p:cNvPr id="4148" name="Freeform 50"/>
            <p:cNvSpPr>
              <a:spLocks/>
            </p:cNvSpPr>
            <p:nvPr/>
          </p:nvSpPr>
          <p:spPr bwMode="auto">
            <a:xfrm>
              <a:off x="2215" y="3234"/>
              <a:ext cx="57" cy="45"/>
            </a:xfrm>
            <a:custGeom>
              <a:avLst/>
              <a:gdLst>
                <a:gd name="T0" fmla="*/ 0 w 57"/>
                <a:gd name="T1" fmla="*/ 27 h 45"/>
                <a:gd name="T2" fmla="*/ 0 w 57"/>
                <a:gd name="T3" fmla="*/ 0 h 45"/>
                <a:gd name="T4" fmla="*/ 57 w 57"/>
                <a:gd name="T5" fmla="*/ 0 h 45"/>
                <a:gd name="T6" fmla="*/ 57 w 57"/>
                <a:gd name="T7" fmla="*/ 27 h 45"/>
                <a:gd name="T8" fmla="*/ 40 w 57"/>
                <a:gd name="T9" fmla="*/ 27 h 45"/>
                <a:gd name="T10" fmla="*/ 40 w 57"/>
                <a:gd name="T11" fmla="*/ 40 h 45"/>
                <a:gd name="T12" fmla="*/ 37 w 57"/>
                <a:gd name="T13" fmla="*/ 45 h 45"/>
                <a:gd name="T14" fmla="*/ 22 w 57"/>
                <a:gd name="T15" fmla="*/ 45 h 45"/>
                <a:gd name="T16" fmla="*/ 17 w 57"/>
                <a:gd name="T17" fmla="*/ 40 h 45"/>
                <a:gd name="T18" fmla="*/ 17 w 57"/>
                <a:gd name="T19" fmla="*/ 27 h 45"/>
                <a:gd name="T20" fmla="*/ 0 w 57"/>
                <a:gd name="T21" fmla="*/ 2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45"/>
                <a:gd name="T35" fmla="*/ 57 w 57"/>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45">
                  <a:moveTo>
                    <a:pt x="0" y="27"/>
                  </a:moveTo>
                  <a:lnTo>
                    <a:pt x="0" y="0"/>
                  </a:lnTo>
                  <a:lnTo>
                    <a:pt x="57" y="0"/>
                  </a:lnTo>
                  <a:lnTo>
                    <a:pt x="57" y="27"/>
                  </a:lnTo>
                  <a:lnTo>
                    <a:pt x="40" y="27"/>
                  </a:lnTo>
                  <a:lnTo>
                    <a:pt x="40" y="40"/>
                  </a:lnTo>
                  <a:lnTo>
                    <a:pt x="37" y="45"/>
                  </a:lnTo>
                  <a:lnTo>
                    <a:pt x="22" y="45"/>
                  </a:lnTo>
                  <a:lnTo>
                    <a:pt x="17" y="40"/>
                  </a:lnTo>
                  <a:lnTo>
                    <a:pt x="17" y="27"/>
                  </a:lnTo>
                  <a:lnTo>
                    <a:pt x="0" y="27"/>
                  </a:lnTo>
                  <a:close/>
                </a:path>
              </a:pathLst>
            </a:custGeom>
            <a:solidFill>
              <a:srgbClr val="FF993D"/>
            </a:solidFill>
            <a:ln w="9525">
              <a:noFill/>
              <a:round/>
              <a:headEnd/>
              <a:tailEnd/>
            </a:ln>
          </p:spPr>
          <p:txBody>
            <a:bodyPr/>
            <a:lstStyle/>
            <a:p>
              <a:endParaRPr lang="es-AR"/>
            </a:p>
          </p:txBody>
        </p:sp>
        <p:sp>
          <p:nvSpPr>
            <p:cNvPr id="4149" name="Freeform 51"/>
            <p:cNvSpPr>
              <a:spLocks/>
            </p:cNvSpPr>
            <p:nvPr/>
          </p:nvSpPr>
          <p:spPr bwMode="auto">
            <a:xfrm>
              <a:off x="2215" y="3234"/>
              <a:ext cx="57" cy="45"/>
            </a:xfrm>
            <a:custGeom>
              <a:avLst/>
              <a:gdLst>
                <a:gd name="T0" fmla="*/ 0 w 57"/>
                <a:gd name="T1" fmla="*/ 27 h 45"/>
                <a:gd name="T2" fmla="*/ 0 w 57"/>
                <a:gd name="T3" fmla="*/ 0 h 45"/>
                <a:gd name="T4" fmla="*/ 57 w 57"/>
                <a:gd name="T5" fmla="*/ 0 h 45"/>
                <a:gd name="T6" fmla="*/ 57 w 57"/>
                <a:gd name="T7" fmla="*/ 27 h 45"/>
                <a:gd name="T8" fmla="*/ 40 w 57"/>
                <a:gd name="T9" fmla="*/ 27 h 45"/>
                <a:gd name="T10" fmla="*/ 40 w 57"/>
                <a:gd name="T11" fmla="*/ 40 h 45"/>
                <a:gd name="T12" fmla="*/ 37 w 57"/>
                <a:gd name="T13" fmla="*/ 45 h 45"/>
                <a:gd name="T14" fmla="*/ 22 w 57"/>
                <a:gd name="T15" fmla="*/ 45 h 45"/>
                <a:gd name="T16" fmla="*/ 17 w 57"/>
                <a:gd name="T17" fmla="*/ 40 h 45"/>
                <a:gd name="T18" fmla="*/ 17 w 57"/>
                <a:gd name="T19" fmla="*/ 27 h 45"/>
                <a:gd name="T20" fmla="*/ 0 w 57"/>
                <a:gd name="T21" fmla="*/ 2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45"/>
                <a:gd name="T35" fmla="*/ 57 w 57"/>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45">
                  <a:moveTo>
                    <a:pt x="0" y="27"/>
                  </a:moveTo>
                  <a:lnTo>
                    <a:pt x="0" y="0"/>
                  </a:lnTo>
                  <a:lnTo>
                    <a:pt x="57" y="0"/>
                  </a:lnTo>
                  <a:lnTo>
                    <a:pt x="57" y="27"/>
                  </a:lnTo>
                  <a:lnTo>
                    <a:pt x="40" y="27"/>
                  </a:lnTo>
                  <a:lnTo>
                    <a:pt x="40" y="40"/>
                  </a:lnTo>
                  <a:lnTo>
                    <a:pt x="37" y="45"/>
                  </a:lnTo>
                  <a:lnTo>
                    <a:pt x="22" y="45"/>
                  </a:lnTo>
                  <a:lnTo>
                    <a:pt x="17" y="40"/>
                  </a:lnTo>
                  <a:lnTo>
                    <a:pt x="17" y="27"/>
                  </a:lnTo>
                  <a:lnTo>
                    <a:pt x="0" y="27"/>
                  </a:lnTo>
                </a:path>
              </a:pathLst>
            </a:custGeom>
            <a:noFill/>
            <a:ln w="0">
              <a:solidFill>
                <a:srgbClr val="000000"/>
              </a:solidFill>
              <a:prstDash val="solid"/>
              <a:round/>
              <a:headEnd/>
              <a:tailEnd/>
            </a:ln>
          </p:spPr>
          <p:txBody>
            <a:bodyPr/>
            <a:lstStyle/>
            <a:p>
              <a:endParaRPr lang="es-AR"/>
            </a:p>
          </p:txBody>
        </p:sp>
        <p:sp>
          <p:nvSpPr>
            <p:cNvPr id="4150" name="Freeform 52"/>
            <p:cNvSpPr>
              <a:spLocks/>
            </p:cNvSpPr>
            <p:nvPr/>
          </p:nvSpPr>
          <p:spPr bwMode="auto">
            <a:xfrm>
              <a:off x="2215" y="3234"/>
              <a:ext cx="57" cy="27"/>
            </a:xfrm>
            <a:custGeom>
              <a:avLst/>
              <a:gdLst>
                <a:gd name="T0" fmla="*/ 0 w 57"/>
                <a:gd name="T1" fmla="*/ 27 h 27"/>
                <a:gd name="T2" fmla="*/ 0 w 57"/>
                <a:gd name="T3" fmla="*/ 0 h 27"/>
                <a:gd name="T4" fmla="*/ 57 w 57"/>
                <a:gd name="T5" fmla="*/ 0 h 27"/>
                <a:gd name="T6" fmla="*/ 57 w 57"/>
                <a:gd name="T7" fmla="*/ 12 h 27"/>
                <a:gd name="T8" fmla="*/ 0 60000 65536"/>
                <a:gd name="T9" fmla="*/ 0 60000 65536"/>
                <a:gd name="T10" fmla="*/ 0 60000 65536"/>
                <a:gd name="T11" fmla="*/ 0 60000 65536"/>
                <a:gd name="T12" fmla="*/ 0 w 57"/>
                <a:gd name="T13" fmla="*/ 0 h 27"/>
                <a:gd name="T14" fmla="*/ 57 w 57"/>
                <a:gd name="T15" fmla="*/ 27 h 27"/>
              </a:gdLst>
              <a:ahLst/>
              <a:cxnLst>
                <a:cxn ang="T8">
                  <a:pos x="T0" y="T1"/>
                </a:cxn>
                <a:cxn ang="T9">
                  <a:pos x="T2" y="T3"/>
                </a:cxn>
                <a:cxn ang="T10">
                  <a:pos x="T4" y="T5"/>
                </a:cxn>
                <a:cxn ang="T11">
                  <a:pos x="T6" y="T7"/>
                </a:cxn>
              </a:cxnLst>
              <a:rect l="T12" t="T13" r="T14" b="T15"/>
              <a:pathLst>
                <a:path w="57" h="27">
                  <a:moveTo>
                    <a:pt x="0" y="27"/>
                  </a:moveTo>
                  <a:lnTo>
                    <a:pt x="0" y="0"/>
                  </a:lnTo>
                  <a:lnTo>
                    <a:pt x="57" y="0"/>
                  </a:lnTo>
                  <a:lnTo>
                    <a:pt x="57" y="12"/>
                  </a:lnTo>
                </a:path>
              </a:pathLst>
            </a:custGeom>
            <a:noFill/>
            <a:ln w="0">
              <a:solidFill>
                <a:srgbClr val="000000"/>
              </a:solidFill>
              <a:prstDash val="solid"/>
              <a:round/>
              <a:headEnd/>
              <a:tailEnd/>
            </a:ln>
          </p:spPr>
          <p:txBody>
            <a:bodyPr/>
            <a:lstStyle/>
            <a:p>
              <a:endParaRPr lang="es-AR"/>
            </a:p>
          </p:txBody>
        </p:sp>
        <p:sp>
          <p:nvSpPr>
            <p:cNvPr id="4151" name="Freeform 53"/>
            <p:cNvSpPr>
              <a:spLocks/>
            </p:cNvSpPr>
            <p:nvPr/>
          </p:nvSpPr>
          <p:spPr bwMode="auto">
            <a:xfrm>
              <a:off x="2171" y="3256"/>
              <a:ext cx="113" cy="40"/>
            </a:xfrm>
            <a:custGeom>
              <a:avLst/>
              <a:gdLst>
                <a:gd name="T0" fmla="*/ 0 w 113"/>
                <a:gd name="T1" fmla="*/ 27 h 40"/>
                <a:gd name="T2" fmla="*/ 2 w 113"/>
                <a:gd name="T3" fmla="*/ 13 h 40"/>
                <a:gd name="T4" fmla="*/ 5 w 113"/>
                <a:gd name="T5" fmla="*/ 0 h 40"/>
                <a:gd name="T6" fmla="*/ 22 w 113"/>
                <a:gd name="T7" fmla="*/ 5 h 40"/>
                <a:gd name="T8" fmla="*/ 32 w 113"/>
                <a:gd name="T9" fmla="*/ 5 h 40"/>
                <a:gd name="T10" fmla="*/ 44 w 113"/>
                <a:gd name="T11" fmla="*/ 5 h 40"/>
                <a:gd name="T12" fmla="*/ 61 w 113"/>
                <a:gd name="T13" fmla="*/ 5 h 40"/>
                <a:gd name="T14" fmla="*/ 61 w 113"/>
                <a:gd name="T15" fmla="*/ 18 h 40"/>
                <a:gd name="T16" fmla="*/ 66 w 113"/>
                <a:gd name="T17" fmla="*/ 23 h 40"/>
                <a:gd name="T18" fmla="*/ 81 w 113"/>
                <a:gd name="T19" fmla="*/ 23 h 40"/>
                <a:gd name="T20" fmla="*/ 84 w 113"/>
                <a:gd name="T21" fmla="*/ 18 h 40"/>
                <a:gd name="T22" fmla="*/ 84 w 113"/>
                <a:gd name="T23" fmla="*/ 5 h 40"/>
                <a:gd name="T24" fmla="*/ 103 w 113"/>
                <a:gd name="T25" fmla="*/ 5 h 40"/>
                <a:gd name="T26" fmla="*/ 113 w 113"/>
                <a:gd name="T27" fmla="*/ 3 h 40"/>
                <a:gd name="T28" fmla="*/ 111 w 113"/>
                <a:gd name="T29" fmla="*/ 13 h 40"/>
                <a:gd name="T30" fmla="*/ 108 w 113"/>
                <a:gd name="T31" fmla="*/ 25 h 40"/>
                <a:gd name="T32" fmla="*/ 108 w 113"/>
                <a:gd name="T33" fmla="*/ 4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40"/>
                <a:gd name="T53" fmla="*/ 113 w 113"/>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40">
                  <a:moveTo>
                    <a:pt x="0" y="27"/>
                  </a:moveTo>
                  <a:lnTo>
                    <a:pt x="2" y="13"/>
                  </a:lnTo>
                  <a:lnTo>
                    <a:pt x="5" y="0"/>
                  </a:lnTo>
                  <a:lnTo>
                    <a:pt x="22" y="5"/>
                  </a:lnTo>
                  <a:lnTo>
                    <a:pt x="32" y="5"/>
                  </a:lnTo>
                  <a:lnTo>
                    <a:pt x="44" y="5"/>
                  </a:lnTo>
                  <a:lnTo>
                    <a:pt x="61" y="5"/>
                  </a:lnTo>
                  <a:lnTo>
                    <a:pt x="61" y="18"/>
                  </a:lnTo>
                  <a:lnTo>
                    <a:pt x="66" y="23"/>
                  </a:lnTo>
                  <a:lnTo>
                    <a:pt x="81" y="23"/>
                  </a:lnTo>
                  <a:lnTo>
                    <a:pt x="84" y="18"/>
                  </a:lnTo>
                  <a:lnTo>
                    <a:pt x="84" y="5"/>
                  </a:lnTo>
                  <a:lnTo>
                    <a:pt x="103" y="5"/>
                  </a:lnTo>
                  <a:lnTo>
                    <a:pt x="113" y="3"/>
                  </a:lnTo>
                  <a:lnTo>
                    <a:pt x="111" y="13"/>
                  </a:lnTo>
                  <a:lnTo>
                    <a:pt x="108" y="25"/>
                  </a:lnTo>
                  <a:lnTo>
                    <a:pt x="108" y="40"/>
                  </a:lnTo>
                </a:path>
              </a:pathLst>
            </a:custGeom>
            <a:noFill/>
            <a:ln w="0">
              <a:solidFill>
                <a:srgbClr val="000000"/>
              </a:solidFill>
              <a:prstDash val="solid"/>
              <a:round/>
              <a:headEnd/>
              <a:tailEnd/>
            </a:ln>
          </p:spPr>
          <p:txBody>
            <a:bodyPr/>
            <a:lstStyle/>
            <a:p>
              <a:endParaRPr lang="es-AR"/>
            </a:p>
          </p:txBody>
        </p:sp>
        <p:sp>
          <p:nvSpPr>
            <p:cNvPr id="4152" name="Freeform 54"/>
            <p:cNvSpPr>
              <a:spLocks/>
            </p:cNvSpPr>
            <p:nvPr/>
          </p:nvSpPr>
          <p:spPr bwMode="auto">
            <a:xfrm>
              <a:off x="2126" y="3570"/>
              <a:ext cx="23" cy="24"/>
            </a:xfrm>
            <a:custGeom>
              <a:avLst/>
              <a:gdLst>
                <a:gd name="T0" fmla="*/ 20 w 23"/>
                <a:gd name="T1" fmla="*/ 17 h 24"/>
                <a:gd name="T2" fmla="*/ 23 w 23"/>
                <a:gd name="T3" fmla="*/ 15 h 24"/>
                <a:gd name="T4" fmla="*/ 23 w 23"/>
                <a:gd name="T5" fmla="*/ 10 h 24"/>
                <a:gd name="T6" fmla="*/ 23 w 23"/>
                <a:gd name="T7" fmla="*/ 7 h 24"/>
                <a:gd name="T8" fmla="*/ 20 w 23"/>
                <a:gd name="T9" fmla="*/ 5 h 24"/>
                <a:gd name="T10" fmla="*/ 20 w 23"/>
                <a:gd name="T11" fmla="*/ 2 h 24"/>
                <a:gd name="T12" fmla="*/ 18 w 23"/>
                <a:gd name="T13" fmla="*/ 2 h 24"/>
                <a:gd name="T14" fmla="*/ 15 w 23"/>
                <a:gd name="T15" fmla="*/ 0 h 24"/>
                <a:gd name="T16" fmla="*/ 13 w 23"/>
                <a:gd name="T17" fmla="*/ 0 h 24"/>
                <a:gd name="T18" fmla="*/ 10 w 23"/>
                <a:gd name="T19" fmla="*/ 2 h 24"/>
                <a:gd name="T20" fmla="*/ 8 w 23"/>
                <a:gd name="T21" fmla="*/ 2 h 24"/>
                <a:gd name="T22" fmla="*/ 5 w 23"/>
                <a:gd name="T23" fmla="*/ 5 h 24"/>
                <a:gd name="T24" fmla="*/ 3 w 23"/>
                <a:gd name="T25" fmla="*/ 7 h 24"/>
                <a:gd name="T26" fmla="*/ 3 w 23"/>
                <a:gd name="T27" fmla="*/ 10 h 24"/>
                <a:gd name="T28" fmla="*/ 0 w 23"/>
                <a:gd name="T29" fmla="*/ 12 h 24"/>
                <a:gd name="T30" fmla="*/ 0 w 23"/>
                <a:gd name="T31" fmla="*/ 17 h 24"/>
                <a:gd name="T32" fmla="*/ 3 w 23"/>
                <a:gd name="T33" fmla="*/ 20 h 24"/>
                <a:gd name="T34" fmla="*/ 3 w 23"/>
                <a:gd name="T35" fmla="*/ 22 h 24"/>
                <a:gd name="T36" fmla="*/ 5 w 23"/>
                <a:gd name="T37" fmla="*/ 24 h 24"/>
                <a:gd name="T38" fmla="*/ 8 w 23"/>
                <a:gd name="T39" fmla="*/ 24 h 24"/>
                <a:gd name="T40" fmla="*/ 10 w 23"/>
                <a:gd name="T41" fmla="*/ 24 h 24"/>
                <a:gd name="T42" fmla="*/ 13 w 23"/>
                <a:gd name="T43" fmla="*/ 24 h 24"/>
                <a:gd name="T44" fmla="*/ 15 w 23"/>
                <a:gd name="T45" fmla="*/ 24 h 24"/>
                <a:gd name="T46" fmla="*/ 18 w 23"/>
                <a:gd name="T47" fmla="*/ 24 h 24"/>
                <a:gd name="T48" fmla="*/ 18 w 23"/>
                <a:gd name="T49" fmla="*/ 22 h 24"/>
                <a:gd name="T50" fmla="*/ 20 w 23"/>
                <a:gd name="T51" fmla="*/ 20 h 24"/>
                <a:gd name="T52" fmla="*/ 20 w 23"/>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3"/>
                <a:gd name="T82" fmla="*/ 0 h 24"/>
                <a:gd name="T83" fmla="*/ 23 w 23"/>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3" h="24">
                  <a:moveTo>
                    <a:pt x="20" y="17"/>
                  </a:moveTo>
                  <a:lnTo>
                    <a:pt x="23" y="15"/>
                  </a:lnTo>
                  <a:lnTo>
                    <a:pt x="23" y="10"/>
                  </a:lnTo>
                  <a:lnTo>
                    <a:pt x="23" y="7"/>
                  </a:lnTo>
                  <a:lnTo>
                    <a:pt x="20" y="5"/>
                  </a:lnTo>
                  <a:lnTo>
                    <a:pt x="20" y="2"/>
                  </a:lnTo>
                  <a:lnTo>
                    <a:pt x="18" y="2"/>
                  </a:lnTo>
                  <a:lnTo>
                    <a:pt x="15" y="0"/>
                  </a:lnTo>
                  <a:lnTo>
                    <a:pt x="13" y="0"/>
                  </a:lnTo>
                  <a:lnTo>
                    <a:pt x="10" y="2"/>
                  </a:lnTo>
                  <a:lnTo>
                    <a:pt x="8" y="2"/>
                  </a:lnTo>
                  <a:lnTo>
                    <a:pt x="5" y="5"/>
                  </a:lnTo>
                  <a:lnTo>
                    <a:pt x="3" y="7"/>
                  </a:lnTo>
                  <a:lnTo>
                    <a:pt x="3" y="10"/>
                  </a:lnTo>
                  <a:lnTo>
                    <a:pt x="0" y="12"/>
                  </a:lnTo>
                  <a:lnTo>
                    <a:pt x="0" y="17"/>
                  </a:lnTo>
                  <a:lnTo>
                    <a:pt x="3" y="20"/>
                  </a:lnTo>
                  <a:lnTo>
                    <a:pt x="3" y="22"/>
                  </a:lnTo>
                  <a:lnTo>
                    <a:pt x="5" y="24"/>
                  </a:lnTo>
                  <a:lnTo>
                    <a:pt x="8" y="24"/>
                  </a:lnTo>
                  <a:lnTo>
                    <a:pt x="10" y="24"/>
                  </a:lnTo>
                  <a:lnTo>
                    <a:pt x="13" y="24"/>
                  </a:lnTo>
                  <a:lnTo>
                    <a:pt x="15" y="24"/>
                  </a:lnTo>
                  <a:lnTo>
                    <a:pt x="18" y="24"/>
                  </a:lnTo>
                  <a:lnTo>
                    <a:pt x="18" y="22"/>
                  </a:lnTo>
                  <a:lnTo>
                    <a:pt x="20" y="20"/>
                  </a:lnTo>
                  <a:lnTo>
                    <a:pt x="20" y="17"/>
                  </a:lnTo>
                  <a:close/>
                </a:path>
              </a:pathLst>
            </a:custGeom>
            <a:solidFill>
              <a:srgbClr val="B5B5B5"/>
            </a:solidFill>
            <a:ln w="9525">
              <a:noFill/>
              <a:round/>
              <a:headEnd/>
              <a:tailEnd/>
            </a:ln>
          </p:spPr>
          <p:txBody>
            <a:bodyPr/>
            <a:lstStyle/>
            <a:p>
              <a:endParaRPr lang="es-AR"/>
            </a:p>
          </p:txBody>
        </p:sp>
        <p:sp>
          <p:nvSpPr>
            <p:cNvPr id="4153" name="Freeform 55"/>
            <p:cNvSpPr>
              <a:spLocks/>
            </p:cNvSpPr>
            <p:nvPr/>
          </p:nvSpPr>
          <p:spPr bwMode="auto">
            <a:xfrm>
              <a:off x="2126" y="3570"/>
              <a:ext cx="23" cy="24"/>
            </a:xfrm>
            <a:custGeom>
              <a:avLst/>
              <a:gdLst>
                <a:gd name="T0" fmla="*/ 20 w 23"/>
                <a:gd name="T1" fmla="*/ 17 h 24"/>
                <a:gd name="T2" fmla="*/ 23 w 23"/>
                <a:gd name="T3" fmla="*/ 15 h 24"/>
                <a:gd name="T4" fmla="*/ 23 w 23"/>
                <a:gd name="T5" fmla="*/ 10 h 24"/>
                <a:gd name="T6" fmla="*/ 23 w 23"/>
                <a:gd name="T7" fmla="*/ 7 h 24"/>
                <a:gd name="T8" fmla="*/ 20 w 23"/>
                <a:gd name="T9" fmla="*/ 5 h 24"/>
                <a:gd name="T10" fmla="*/ 20 w 23"/>
                <a:gd name="T11" fmla="*/ 2 h 24"/>
                <a:gd name="T12" fmla="*/ 18 w 23"/>
                <a:gd name="T13" fmla="*/ 2 h 24"/>
                <a:gd name="T14" fmla="*/ 15 w 23"/>
                <a:gd name="T15" fmla="*/ 0 h 24"/>
                <a:gd name="T16" fmla="*/ 13 w 23"/>
                <a:gd name="T17" fmla="*/ 0 h 24"/>
                <a:gd name="T18" fmla="*/ 10 w 23"/>
                <a:gd name="T19" fmla="*/ 2 h 24"/>
                <a:gd name="T20" fmla="*/ 8 w 23"/>
                <a:gd name="T21" fmla="*/ 2 h 24"/>
                <a:gd name="T22" fmla="*/ 5 w 23"/>
                <a:gd name="T23" fmla="*/ 5 h 24"/>
                <a:gd name="T24" fmla="*/ 3 w 23"/>
                <a:gd name="T25" fmla="*/ 7 h 24"/>
                <a:gd name="T26" fmla="*/ 3 w 23"/>
                <a:gd name="T27" fmla="*/ 10 h 24"/>
                <a:gd name="T28" fmla="*/ 0 w 23"/>
                <a:gd name="T29" fmla="*/ 12 h 24"/>
                <a:gd name="T30" fmla="*/ 0 w 23"/>
                <a:gd name="T31" fmla="*/ 17 h 24"/>
                <a:gd name="T32" fmla="*/ 3 w 23"/>
                <a:gd name="T33" fmla="*/ 20 h 24"/>
                <a:gd name="T34" fmla="*/ 3 w 23"/>
                <a:gd name="T35" fmla="*/ 22 h 24"/>
                <a:gd name="T36" fmla="*/ 5 w 23"/>
                <a:gd name="T37" fmla="*/ 24 h 24"/>
                <a:gd name="T38" fmla="*/ 8 w 23"/>
                <a:gd name="T39" fmla="*/ 24 h 24"/>
                <a:gd name="T40" fmla="*/ 10 w 23"/>
                <a:gd name="T41" fmla="*/ 24 h 24"/>
                <a:gd name="T42" fmla="*/ 13 w 23"/>
                <a:gd name="T43" fmla="*/ 24 h 24"/>
                <a:gd name="T44" fmla="*/ 15 w 23"/>
                <a:gd name="T45" fmla="*/ 24 h 24"/>
                <a:gd name="T46" fmla="*/ 18 w 23"/>
                <a:gd name="T47" fmla="*/ 24 h 24"/>
                <a:gd name="T48" fmla="*/ 18 w 23"/>
                <a:gd name="T49" fmla="*/ 22 h 24"/>
                <a:gd name="T50" fmla="*/ 20 w 23"/>
                <a:gd name="T51" fmla="*/ 20 h 24"/>
                <a:gd name="T52" fmla="*/ 20 w 23"/>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3"/>
                <a:gd name="T82" fmla="*/ 0 h 24"/>
                <a:gd name="T83" fmla="*/ 23 w 23"/>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3" h="24">
                  <a:moveTo>
                    <a:pt x="20" y="17"/>
                  </a:moveTo>
                  <a:lnTo>
                    <a:pt x="23" y="15"/>
                  </a:lnTo>
                  <a:lnTo>
                    <a:pt x="23" y="10"/>
                  </a:lnTo>
                  <a:lnTo>
                    <a:pt x="23" y="7"/>
                  </a:lnTo>
                  <a:lnTo>
                    <a:pt x="20" y="5"/>
                  </a:lnTo>
                  <a:lnTo>
                    <a:pt x="20" y="2"/>
                  </a:lnTo>
                  <a:lnTo>
                    <a:pt x="18" y="2"/>
                  </a:lnTo>
                  <a:lnTo>
                    <a:pt x="15" y="0"/>
                  </a:lnTo>
                  <a:lnTo>
                    <a:pt x="13" y="0"/>
                  </a:lnTo>
                  <a:lnTo>
                    <a:pt x="10" y="2"/>
                  </a:lnTo>
                  <a:lnTo>
                    <a:pt x="8" y="2"/>
                  </a:lnTo>
                  <a:lnTo>
                    <a:pt x="5" y="5"/>
                  </a:lnTo>
                  <a:lnTo>
                    <a:pt x="3" y="7"/>
                  </a:lnTo>
                  <a:lnTo>
                    <a:pt x="3" y="10"/>
                  </a:lnTo>
                  <a:lnTo>
                    <a:pt x="0" y="12"/>
                  </a:lnTo>
                  <a:lnTo>
                    <a:pt x="0" y="17"/>
                  </a:lnTo>
                  <a:lnTo>
                    <a:pt x="3" y="20"/>
                  </a:lnTo>
                  <a:lnTo>
                    <a:pt x="3" y="22"/>
                  </a:lnTo>
                  <a:lnTo>
                    <a:pt x="5" y="24"/>
                  </a:lnTo>
                  <a:lnTo>
                    <a:pt x="8" y="24"/>
                  </a:lnTo>
                  <a:lnTo>
                    <a:pt x="10" y="24"/>
                  </a:lnTo>
                  <a:lnTo>
                    <a:pt x="13" y="24"/>
                  </a:lnTo>
                  <a:lnTo>
                    <a:pt x="15" y="24"/>
                  </a:lnTo>
                  <a:lnTo>
                    <a:pt x="18" y="24"/>
                  </a:lnTo>
                  <a:lnTo>
                    <a:pt x="18" y="22"/>
                  </a:lnTo>
                  <a:lnTo>
                    <a:pt x="20" y="20"/>
                  </a:lnTo>
                  <a:lnTo>
                    <a:pt x="20" y="17"/>
                  </a:lnTo>
                </a:path>
              </a:pathLst>
            </a:custGeom>
            <a:noFill/>
            <a:ln w="0">
              <a:solidFill>
                <a:srgbClr val="000000"/>
              </a:solidFill>
              <a:prstDash val="solid"/>
              <a:round/>
              <a:headEnd/>
              <a:tailEnd/>
            </a:ln>
          </p:spPr>
          <p:txBody>
            <a:bodyPr/>
            <a:lstStyle/>
            <a:p>
              <a:endParaRPr lang="es-AR"/>
            </a:p>
          </p:txBody>
        </p:sp>
        <p:sp>
          <p:nvSpPr>
            <p:cNvPr id="4154" name="Freeform 56"/>
            <p:cNvSpPr>
              <a:spLocks/>
            </p:cNvSpPr>
            <p:nvPr/>
          </p:nvSpPr>
          <p:spPr bwMode="auto">
            <a:xfrm>
              <a:off x="2124" y="3565"/>
              <a:ext cx="22" cy="25"/>
            </a:xfrm>
            <a:custGeom>
              <a:avLst/>
              <a:gdLst>
                <a:gd name="T0" fmla="*/ 22 w 22"/>
                <a:gd name="T1" fmla="*/ 15 h 25"/>
                <a:gd name="T2" fmla="*/ 22 w 22"/>
                <a:gd name="T3" fmla="*/ 12 h 25"/>
                <a:gd name="T4" fmla="*/ 22 w 22"/>
                <a:gd name="T5" fmla="*/ 10 h 25"/>
                <a:gd name="T6" fmla="*/ 22 w 22"/>
                <a:gd name="T7" fmla="*/ 7 h 25"/>
                <a:gd name="T8" fmla="*/ 20 w 22"/>
                <a:gd name="T9" fmla="*/ 5 h 25"/>
                <a:gd name="T10" fmla="*/ 20 w 22"/>
                <a:gd name="T11" fmla="*/ 2 h 25"/>
                <a:gd name="T12" fmla="*/ 17 w 22"/>
                <a:gd name="T13" fmla="*/ 0 h 25"/>
                <a:gd name="T14" fmla="*/ 15 w 22"/>
                <a:gd name="T15" fmla="*/ 0 h 25"/>
                <a:gd name="T16" fmla="*/ 12 w 22"/>
                <a:gd name="T17" fmla="*/ 0 h 25"/>
                <a:gd name="T18" fmla="*/ 10 w 22"/>
                <a:gd name="T19" fmla="*/ 0 h 25"/>
                <a:gd name="T20" fmla="*/ 7 w 22"/>
                <a:gd name="T21" fmla="*/ 2 h 25"/>
                <a:gd name="T22" fmla="*/ 5 w 22"/>
                <a:gd name="T23" fmla="*/ 5 h 25"/>
                <a:gd name="T24" fmla="*/ 2 w 22"/>
                <a:gd name="T25" fmla="*/ 7 h 25"/>
                <a:gd name="T26" fmla="*/ 2 w 22"/>
                <a:gd name="T27" fmla="*/ 10 h 25"/>
                <a:gd name="T28" fmla="*/ 0 w 22"/>
                <a:gd name="T29" fmla="*/ 12 h 25"/>
                <a:gd name="T30" fmla="*/ 0 w 22"/>
                <a:gd name="T31" fmla="*/ 15 h 25"/>
                <a:gd name="T32" fmla="*/ 2 w 22"/>
                <a:gd name="T33" fmla="*/ 17 h 25"/>
                <a:gd name="T34" fmla="*/ 2 w 22"/>
                <a:gd name="T35" fmla="*/ 22 h 25"/>
                <a:gd name="T36" fmla="*/ 5 w 22"/>
                <a:gd name="T37" fmla="*/ 22 h 25"/>
                <a:gd name="T38" fmla="*/ 7 w 22"/>
                <a:gd name="T39" fmla="*/ 25 h 25"/>
                <a:gd name="T40" fmla="*/ 10 w 22"/>
                <a:gd name="T41" fmla="*/ 25 h 25"/>
                <a:gd name="T42" fmla="*/ 12 w 22"/>
                <a:gd name="T43" fmla="*/ 25 h 25"/>
                <a:gd name="T44" fmla="*/ 15 w 22"/>
                <a:gd name="T45" fmla="*/ 25 h 25"/>
                <a:gd name="T46" fmla="*/ 17 w 22"/>
                <a:gd name="T47" fmla="*/ 22 h 25"/>
                <a:gd name="T48" fmla="*/ 20 w 22"/>
                <a:gd name="T49" fmla="*/ 20 h 25"/>
                <a:gd name="T50" fmla="*/ 20 w 22"/>
                <a:gd name="T51" fmla="*/ 17 h 25"/>
                <a:gd name="T52" fmla="*/ 22 w 22"/>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5"/>
                <a:gd name="T83" fmla="*/ 22 w 22"/>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5">
                  <a:moveTo>
                    <a:pt x="22" y="15"/>
                  </a:moveTo>
                  <a:lnTo>
                    <a:pt x="22" y="12"/>
                  </a:lnTo>
                  <a:lnTo>
                    <a:pt x="22" y="10"/>
                  </a:lnTo>
                  <a:lnTo>
                    <a:pt x="22" y="7"/>
                  </a:lnTo>
                  <a:lnTo>
                    <a:pt x="20" y="5"/>
                  </a:lnTo>
                  <a:lnTo>
                    <a:pt x="20" y="2"/>
                  </a:lnTo>
                  <a:lnTo>
                    <a:pt x="17" y="0"/>
                  </a:lnTo>
                  <a:lnTo>
                    <a:pt x="15" y="0"/>
                  </a:lnTo>
                  <a:lnTo>
                    <a:pt x="12" y="0"/>
                  </a:lnTo>
                  <a:lnTo>
                    <a:pt x="10" y="0"/>
                  </a:lnTo>
                  <a:lnTo>
                    <a:pt x="7" y="2"/>
                  </a:lnTo>
                  <a:lnTo>
                    <a:pt x="5" y="5"/>
                  </a:lnTo>
                  <a:lnTo>
                    <a:pt x="2" y="7"/>
                  </a:lnTo>
                  <a:lnTo>
                    <a:pt x="2" y="10"/>
                  </a:lnTo>
                  <a:lnTo>
                    <a:pt x="0" y="12"/>
                  </a:lnTo>
                  <a:lnTo>
                    <a:pt x="0" y="15"/>
                  </a:lnTo>
                  <a:lnTo>
                    <a:pt x="2" y="17"/>
                  </a:lnTo>
                  <a:lnTo>
                    <a:pt x="2" y="22"/>
                  </a:lnTo>
                  <a:lnTo>
                    <a:pt x="5" y="22"/>
                  </a:lnTo>
                  <a:lnTo>
                    <a:pt x="7" y="25"/>
                  </a:lnTo>
                  <a:lnTo>
                    <a:pt x="10" y="25"/>
                  </a:lnTo>
                  <a:lnTo>
                    <a:pt x="12" y="25"/>
                  </a:lnTo>
                  <a:lnTo>
                    <a:pt x="15" y="25"/>
                  </a:lnTo>
                  <a:lnTo>
                    <a:pt x="17" y="22"/>
                  </a:lnTo>
                  <a:lnTo>
                    <a:pt x="20" y="20"/>
                  </a:lnTo>
                  <a:lnTo>
                    <a:pt x="20" y="17"/>
                  </a:lnTo>
                  <a:lnTo>
                    <a:pt x="22" y="15"/>
                  </a:lnTo>
                  <a:close/>
                </a:path>
              </a:pathLst>
            </a:custGeom>
            <a:solidFill>
              <a:srgbClr val="FFFFFF"/>
            </a:solidFill>
            <a:ln w="9525">
              <a:noFill/>
              <a:round/>
              <a:headEnd/>
              <a:tailEnd/>
            </a:ln>
          </p:spPr>
          <p:txBody>
            <a:bodyPr/>
            <a:lstStyle/>
            <a:p>
              <a:endParaRPr lang="es-AR"/>
            </a:p>
          </p:txBody>
        </p:sp>
        <p:sp>
          <p:nvSpPr>
            <p:cNvPr id="4155" name="Freeform 57"/>
            <p:cNvSpPr>
              <a:spLocks/>
            </p:cNvSpPr>
            <p:nvPr/>
          </p:nvSpPr>
          <p:spPr bwMode="auto">
            <a:xfrm>
              <a:off x="2124" y="3565"/>
              <a:ext cx="22" cy="25"/>
            </a:xfrm>
            <a:custGeom>
              <a:avLst/>
              <a:gdLst>
                <a:gd name="T0" fmla="*/ 22 w 22"/>
                <a:gd name="T1" fmla="*/ 15 h 25"/>
                <a:gd name="T2" fmla="*/ 22 w 22"/>
                <a:gd name="T3" fmla="*/ 12 h 25"/>
                <a:gd name="T4" fmla="*/ 22 w 22"/>
                <a:gd name="T5" fmla="*/ 10 h 25"/>
                <a:gd name="T6" fmla="*/ 22 w 22"/>
                <a:gd name="T7" fmla="*/ 7 h 25"/>
                <a:gd name="T8" fmla="*/ 20 w 22"/>
                <a:gd name="T9" fmla="*/ 5 h 25"/>
                <a:gd name="T10" fmla="*/ 20 w 22"/>
                <a:gd name="T11" fmla="*/ 2 h 25"/>
                <a:gd name="T12" fmla="*/ 17 w 22"/>
                <a:gd name="T13" fmla="*/ 0 h 25"/>
                <a:gd name="T14" fmla="*/ 15 w 22"/>
                <a:gd name="T15" fmla="*/ 0 h 25"/>
                <a:gd name="T16" fmla="*/ 12 w 22"/>
                <a:gd name="T17" fmla="*/ 0 h 25"/>
                <a:gd name="T18" fmla="*/ 10 w 22"/>
                <a:gd name="T19" fmla="*/ 0 h 25"/>
                <a:gd name="T20" fmla="*/ 7 w 22"/>
                <a:gd name="T21" fmla="*/ 2 h 25"/>
                <a:gd name="T22" fmla="*/ 5 w 22"/>
                <a:gd name="T23" fmla="*/ 5 h 25"/>
                <a:gd name="T24" fmla="*/ 2 w 22"/>
                <a:gd name="T25" fmla="*/ 7 h 25"/>
                <a:gd name="T26" fmla="*/ 2 w 22"/>
                <a:gd name="T27" fmla="*/ 10 h 25"/>
                <a:gd name="T28" fmla="*/ 0 w 22"/>
                <a:gd name="T29" fmla="*/ 12 h 25"/>
                <a:gd name="T30" fmla="*/ 0 w 22"/>
                <a:gd name="T31" fmla="*/ 15 h 25"/>
                <a:gd name="T32" fmla="*/ 2 w 22"/>
                <a:gd name="T33" fmla="*/ 17 h 25"/>
                <a:gd name="T34" fmla="*/ 2 w 22"/>
                <a:gd name="T35" fmla="*/ 22 h 25"/>
                <a:gd name="T36" fmla="*/ 5 w 22"/>
                <a:gd name="T37" fmla="*/ 22 h 25"/>
                <a:gd name="T38" fmla="*/ 7 w 22"/>
                <a:gd name="T39" fmla="*/ 25 h 25"/>
                <a:gd name="T40" fmla="*/ 10 w 22"/>
                <a:gd name="T41" fmla="*/ 25 h 25"/>
                <a:gd name="T42" fmla="*/ 12 w 22"/>
                <a:gd name="T43" fmla="*/ 25 h 25"/>
                <a:gd name="T44" fmla="*/ 15 w 22"/>
                <a:gd name="T45" fmla="*/ 25 h 25"/>
                <a:gd name="T46" fmla="*/ 17 w 22"/>
                <a:gd name="T47" fmla="*/ 22 h 25"/>
                <a:gd name="T48" fmla="*/ 20 w 22"/>
                <a:gd name="T49" fmla="*/ 20 h 25"/>
                <a:gd name="T50" fmla="*/ 20 w 22"/>
                <a:gd name="T51" fmla="*/ 17 h 25"/>
                <a:gd name="T52" fmla="*/ 22 w 22"/>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5"/>
                <a:gd name="T83" fmla="*/ 22 w 22"/>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5">
                  <a:moveTo>
                    <a:pt x="22" y="15"/>
                  </a:moveTo>
                  <a:lnTo>
                    <a:pt x="22" y="12"/>
                  </a:lnTo>
                  <a:lnTo>
                    <a:pt x="22" y="10"/>
                  </a:lnTo>
                  <a:lnTo>
                    <a:pt x="22" y="7"/>
                  </a:lnTo>
                  <a:lnTo>
                    <a:pt x="20" y="5"/>
                  </a:lnTo>
                  <a:lnTo>
                    <a:pt x="20" y="2"/>
                  </a:lnTo>
                  <a:lnTo>
                    <a:pt x="17" y="0"/>
                  </a:lnTo>
                  <a:lnTo>
                    <a:pt x="15" y="0"/>
                  </a:lnTo>
                  <a:lnTo>
                    <a:pt x="12" y="0"/>
                  </a:lnTo>
                  <a:lnTo>
                    <a:pt x="10" y="0"/>
                  </a:lnTo>
                  <a:lnTo>
                    <a:pt x="7" y="2"/>
                  </a:lnTo>
                  <a:lnTo>
                    <a:pt x="5" y="5"/>
                  </a:lnTo>
                  <a:lnTo>
                    <a:pt x="2" y="7"/>
                  </a:lnTo>
                  <a:lnTo>
                    <a:pt x="2" y="10"/>
                  </a:lnTo>
                  <a:lnTo>
                    <a:pt x="0" y="12"/>
                  </a:lnTo>
                  <a:lnTo>
                    <a:pt x="0" y="15"/>
                  </a:lnTo>
                  <a:lnTo>
                    <a:pt x="2" y="17"/>
                  </a:lnTo>
                  <a:lnTo>
                    <a:pt x="2" y="22"/>
                  </a:lnTo>
                  <a:lnTo>
                    <a:pt x="5" y="22"/>
                  </a:lnTo>
                  <a:lnTo>
                    <a:pt x="7" y="25"/>
                  </a:lnTo>
                  <a:lnTo>
                    <a:pt x="10" y="25"/>
                  </a:lnTo>
                  <a:lnTo>
                    <a:pt x="12" y="25"/>
                  </a:lnTo>
                  <a:lnTo>
                    <a:pt x="15" y="25"/>
                  </a:lnTo>
                  <a:lnTo>
                    <a:pt x="17" y="22"/>
                  </a:lnTo>
                  <a:lnTo>
                    <a:pt x="20" y="20"/>
                  </a:lnTo>
                  <a:lnTo>
                    <a:pt x="20" y="17"/>
                  </a:lnTo>
                  <a:lnTo>
                    <a:pt x="22" y="15"/>
                  </a:lnTo>
                </a:path>
              </a:pathLst>
            </a:custGeom>
            <a:noFill/>
            <a:ln w="0">
              <a:solidFill>
                <a:srgbClr val="000000"/>
              </a:solidFill>
              <a:prstDash val="solid"/>
              <a:round/>
              <a:headEnd/>
              <a:tailEnd/>
            </a:ln>
          </p:spPr>
          <p:txBody>
            <a:bodyPr/>
            <a:lstStyle/>
            <a:p>
              <a:endParaRPr lang="es-AR"/>
            </a:p>
          </p:txBody>
        </p:sp>
        <p:sp>
          <p:nvSpPr>
            <p:cNvPr id="4156" name="Freeform 58"/>
            <p:cNvSpPr>
              <a:spLocks/>
            </p:cNvSpPr>
            <p:nvPr/>
          </p:nvSpPr>
          <p:spPr bwMode="auto">
            <a:xfrm>
              <a:off x="2124" y="3565"/>
              <a:ext cx="22" cy="25"/>
            </a:xfrm>
            <a:custGeom>
              <a:avLst/>
              <a:gdLst>
                <a:gd name="T0" fmla="*/ 12 w 22"/>
                <a:gd name="T1" fmla="*/ 0 h 25"/>
                <a:gd name="T2" fmla="*/ 10 w 22"/>
                <a:gd name="T3" fmla="*/ 0 h 25"/>
                <a:gd name="T4" fmla="*/ 7 w 22"/>
                <a:gd name="T5" fmla="*/ 2 h 25"/>
                <a:gd name="T6" fmla="*/ 5 w 22"/>
                <a:gd name="T7" fmla="*/ 5 h 25"/>
                <a:gd name="T8" fmla="*/ 2 w 22"/>
                <a:gd name="T9" fmla="*/ 7 h 25"/>
                <a:gd name="T10" fmla="*/ 2 w 22"/>
                <a:gd name="T11" fmla="*/ 10 h 25"/>
                <a:gd name="T12" fmla="*/ 0 w 22"/>
                <a:gd name="T13" fmla="*/ 12 h 25"/>
                <a:gd name="T14" fmla="*/ 0 w 22"/>
                <a:gd name="T15" fmla="*/ 15 h 25"/>
                <a:gd name="T16" fmla="*/ 2 w 22"/>
                <a:gd name="T17" fmla="*/ 17 h 25"/>
                <a:gd name="T18" fmla="*/ 2 w 22"/>
                <a:gd name="T19" fmla="*/ 22 h 25"/>
                <a:gd name="T20" fmla="*/ 5 w 22"/>
                <a:gd name="T21" fmla="*/ 22 h 25"/>
                <a:gd name="T22" fmla="*/ 7 w 22"/>
                <a:gd name="T23" fmla="*/ 25 h 25"/>
                <a:gd name="T24" fmla="*/ 10 w 22"/>
                <a:gd name="T25" fmla="*/ 25 h 25"/>
                <a:gd name="T26" fmla="*/ 12 w 22"/>
                <a:gd name="T27" fmla="*/ 25 h 25"/>
                <a:gd name="T28" fmla="*/ 15 w 22"/>
                <a:gd name="T29" fmla="*/ 25 h 25"/>
                <a:gd name="T30" fmla="*/ 17 w 22"/>
                <a:gd name="T31" fmla="*/ 22 h 25"/>
                <a:gd name="T32" fmla="*/ 20 w 22"/>
                <a:gd name="T33" fmla="*/ 20 h 25"/>
                <a:gd name="T34" fmla="*/ 20 w 22"/>
                <a:gd name="T35" fmla="*/ 17 h 25"/>
                <a:gd name="T36" fmla="*/ 22 w 22"/>
                <a:gd name="T37" fmla="*/ 15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25"/>
                <a:gd name="T59" fmla="*/ 22 w 22"/>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25">
                  <a:moveTo>
                    <a:pt x="12" y="0"/>
                  </a:moveTo>
                  <a:lnTo>
                    <a:pt x="10" y="0"/>
                  </a:lnTo>
                  <a:lnTo>
                    <a:pt x="7" y="2"/>
                  </a:lnTo>
                  <a:lnTo>
                    <a:pt x="5" y="5"/>
                  </a:lnTo>
                  <a:lnTo>
                    <a:pt x="2" y="7"/>
                  </a:lnTo>
                  <a:lnTo>
                    <a:pt x="2" y="10"/>
                  </a:lnTo>
                  <a:lnTo>
                    <a:pt x="0" y="12"/>
                  </a:lnTo>
                  <a:lnTo>
                    <a:pt x="0" y="15"/>
                  </a:lnTo>
                  <a:lnTo>
                    <a:pt x="2" y="17"/>
                  </a:lnTo>
                  <a:lnTo>
                    <a:pt x="2" y="22"/>
                  </a:lnTo>
                  <a:lnTo>
                    <a:pt x="5" y="22"/>
                  </a:lnTo>
                  <a:lnTo>
                    <a:pt x="7" y="25"/>
                  </a:lnTo>
                  <a:lnTo>
                    <a:pt x="10" y="25"/>
                  </a:lnTo>
                  <a:lnTo>
                    <a:pt x="12" y="25"/>
                  </a:lnTo>
                  <a:lnTo>
                    <a:pt x="15" y="25"/>
                  </a:lnTo>
                  <a:lnTo>
                    <a:pt x="17" y="22"/>
                  </a:lnTo>
                  <a:lnTo>
                    <a:pt x="20" y="20"/>
                  </a:lnTo>
                  <a:lnTo>
                    <a:pt x="20" y="17"/>
                  </a:lnTo>
                  <a:lnTo>
                    <a:pt x="22" y="15"/>
                  </a:lnTo>
                </a:path>
              </a:pathLst>
            </a:custGeom>
            <a:noFill/>
            <a:ln w="0">
              <a:solidFill>
                <a:srgbClr val="000000"/>
              </a:solidFill>
              <a:prstDash val="solid"/>
              <a:round/>
              <a:headEnd/>
              <a:tailEnd/>
            </a:ln>
          </p:spPr>
          <p:txBody>
            <a:bodyPr/>
            <a:lstStyle/>
            <a:p>
              <a:endParaRPr lang="es-AR"/>
            </a:p>
          </p:txBody>
        </p:sp>
        <p:sp>
          <p:nvSpPr>
            <p:cNvPr id="4157" name="Freeform 59"/>
            <p:cNvSpPr>
              <a:spLocks/>
            </p:cNvSpPr>
            <p:nvPr/>
          </p:nvSpPr>
          <p:spPr bwMode="auto">
            <a:xfrm>
              <a:off x="2094" y="3476"/>
              <a:ext cx="20" cy="25"/>
            </a:xfrm>
            <a:custGeom>
              <a:avLst/>
              <a:gdLst>
                <a:gd name="T0" fmla="*/ 20 w 20"/>
                <a:gd name="T1" fmla="*/ 15 h 25"/>
                <a:gd name="T2" fmla="*/ 20 w 20"/>
                <a:gd name="T3" fmla="*/ 12 h 25"/>
                <a:gd name="T4" fmla="*/ 20 w 20"/>
                <a:gd name="T5" fmla="*/ 10 h 25"/>
                <a:gd name="T6" fmla="*/ 20 w 20"/>
                <a:gd name="T7" fmla="*/ 7 h 25"/>
                <a:gd name="T8" fmla="*/ 20 w 20"/>
                <a:gd name="T9" fmla="*/ 5 h 25"/>
                <a:gd name="T10" fmla="*/ 18 w 20"/>
                <a:gd name="T11" fmla="*/ 2 h 25"/>
                <a:gd name="T12" fmla="*/ 15 w 20"/>
                <a:gd name="T13" fmla="*/ 0 h 25"/>
                <a:gd name="T14" fmla="*/ 15 w 20"/>
                <a:gd name="T15" fmla="*/ 0 h 25"/>
                <a:gd name="T16" fmla="*/ 10 w 20"/>
                <a:gd name="T17" fmla="*/ 0 h 25"/>
                <a:gd name="T18" fmla="*/ 8 w 20"/>
                <a:gd name="T19" fmla="*/ 0 h 25"/>
                <a:gd name="T20" fmla="*/ 5 w 20"/>
                <a:gd name="T21" fmla="*/ 2 h 25"/>
                <a:gd name="T22" fmla="*/ 5 w 20"/>
                <a:gd name="T23" fmla="*/ 2 h 25"/>
                <a:gd name="T24" fmla="*/ 3 w 20"/>
                <a:gd name="T25" fmla="*/ 5 h 25"/>
                <a:gd name="T26" fmla="*/ 0 w 20"/>
                <a:gd name="T27" fmla="*/ 10 h 25"/>
                <a:gd name="T28" fmla="*/ 0 w 20"/>
                <a:gd name="T29" fmla="*/ 12 h 25"/>
                <a:gd name="T30" fmla="*/ 0 w 20"/>
                <a:gd name="T31" fmla="*/ 15 h 25"/>
                <a:gd name="T32" fmla="*/ 0 w 20"/>
                <a:gd name="T33" fmla="*/ 17 h 25"/>
                <a:gd name="T34" fmla="*/ 3 w 20"/>
                <a:gd name="T35" fmla="*/ 20 h 25"/>
                <a:gd name="T36" fmla="*/ 3 w 20"/>
                <a:gd name="T37" fmla="*/ 22 h 25"/>
                <a:gd name="T38" fmla="*/ 5 w 20"/>
                <a:gd name="T39" fmla="*/ 25 h 25"/>
                <a:gd name="T40" fmla="*/ 8 w 20"/>
                <a:gd name="T41" fmla="*/ 25 h 25"/>
                <a:gd name="T42" fmla="*/ 10 w 20"/>
                <a:gd name="T43" fmla="*/ 25 h 25"/>
                <a:gd name="T44" fmla="*/ 13 w 20"/>
                <a:gd name="T45" fmla="*/ 25 h 25"/>
                <a:gd name="T46" fmla="*/ 15 w 20"/>
                <a:gd name="T47" fmla="*/ 22 h 25"/>
                <a:gd name="T48" fmla="*/ 18 w 20"/>
                <a:gd name="T49" fmla="*/ 20 h 25"/>
                <a:gd name="T50" fmla="*/ 20 w 20"/>
                <a:gd name="T51" fmla="*/ 17 h 25"/>
                <a:gd name="T52" fmla="*/ 20 w 20"/>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5"/>
                <a:gd name="T83" fmla="*/ 20 w 2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5">
                  <a:moveTo>
                    <a:pt x="20" y="15"/>
                  </a:moveTo>
                  <a:lnTo>
                    <a:pt x="20" y="12"/>
                  </a:lnTo>
                  <a:lnTo>
                    <a:pt x="20" y="10"/>
                  </a:lnTo>
                  <a:lnTo>
                    <a:pt x="20" y="7"/>
                  </a:lnTo>
                  <a:lnTo>
                    <a:pt x="20" y="5"/>
                  </a:lnTo>
                  <a:lnTo>
                    <a:pt x="18" y="2"/>
                  </a:lnTo>
                  <a:lnTo>
                    <a:pt x="15" y="0"/>
                  </a:lnTo>
                  <a:lnTo>
                    <a:pt x="10" y="0"/>
                  </a:lnTo>
                  <a:lnTo>
                    <a:pt x="8" y="0"/>
                  </a:lnTo>
                  <a:lnTo>
                    <a:pt x="5" y="2"/>
                  </a:lnTo>
                  <a:lnTo>
                    <a:pt x="3" y="5"/>
                  </a:lnTo>
                  <a:lnTo>
                    <a:pt x="0" y="10"/>
                  </a:lnTo>
                  <a:lnTo>
                    <a:pt x="0" y="12"/>
                  </a:lnTo>
                  <a:lnTo>
                    <a:pt x="0" y="15"/>
                  </a:lnTo>
                  <a:lnTo>
                    <a:pt x="0" y="17"/>
                  </a:lnTo>
                  <a:lnTo>
                    <a:pt x="3" y="20"/>
                  </a:lnTo>
                  <a:lnTo>
                    <a:pt x="3" y="22"/>
                  </a:lnTo>
                  <a:lnTo>
                    <a:pt x="5" y="25"/>
                  </a:lnTo>
                  <a:lnTo>
                    <a:pt x="8" y="25"/>
                  </a:lnTo>
                  <a:lnTo>
                    <a:pt x="10" y="25"/>
                  </a:lnTo>
                  <a:lnTo>
                    <a:pt x="13" y="25"/>
                  </a:lnTo>
                  <a:lnTo>
                    <a:pt x="15" y="22"/>
                  </a:lnTo>
                  <a:lnTo>
                    <a:pt x="18" y="20"/>
                  </a:lnTo>
                  <a:lnTo>
                    <a:pt x="20" y="17"/>
                  </a:lnTo>
                  <a:lnTo>
                    <a:pt x="20" y="15"/>
                  </a:lnTo>
                  <a:close/>
                </a:path>
              </a:pathLst>
            </a:custGeom>
            <a:solidFill>
              <a:srgbClr val="B5B5B5"/>
            </a:solidFill>
            <a:ln w="9525">
              <a:noFill/>
              <a:round/>
              <a:headEnd/>
              <a:tailEnd/>
            </a:ln>
          </p:spPr>
          <p:txBody>
            <a:bodyPr/>
            <a:lstStyle/>
            <a:p>
              <a:endParaRPr lang="es-AR"/>
            </a:p>
          </p:txBody>
        </p:sp>
        <p:sp>
          <p:nvSpPr>
            <p:cNvPr id="4158" name="Freeform 60"/>
            <p:cNvSpPr>
              <a:spLocks/>
            </p:cNvSpPr>
            <p:nvPr/>
          </p:nvSpPr>
          <p:spPr bwMode="auto">
            <a:xfrm>
              <a:off x="2094" y="3476"/>
              <a:ext cx="20" cy="25"/>
            </a:xfrm>
            <a:custGeom>
              <a:avLst/>
              <a:gdLst>
                <a:gd name="T0" fmla="*/ 20 w 20"/>
                <a:gd name="T1" fmla="*/ 15 h 25"/>
                <a:gd name="T2" fmla="*/ 20 w 20"/>
                <a:gd name="T3" fmla="*/ 12 h 25"/>
                <a:gd name="T4" fmla="*/ 20 w 20"/>
                <a:gd name="T5" fmla="*/ 10 h 25"/>
                <a:gd name="T6" fmla="*/ 20 w 20"/>
                <a:gd name="T7" fmla="*/ 7 h 25"/>
                <a:gd name="T8" fmla="*/ 20 w 20"/>
                <a:gd name="T9" fmla="*/ 5 h 25"/>
                <a:gd name="T10" fmla="*/ 18 w 20"/>
                <a:gd name="T11" fmla="*/ 2 h 25"/>
                <a:gd name="T12" fmla="*/ 15 w 20"/>
                <a:gd name="T13" fmla="*/ 0 h 25"/>
                <a:gd name="T14" fmla="*/ 15 w 20"/>
                <a:gd name="T15" fmla="*/ 0 h 25"/>
                <a:gd name="T16" fmla="*/ 10 w 20"/>
                <a:gd name="T17" fmla="*/ 0 h 25"/>
                <a:gd name="T18" fmla="*/ 8 w 20"/>
                <a:gd name="T19" fmla="*/ 0 h 25"/>
                <a:gd name="T20" fmla="*/ 5 w 20"/>
                <a:gd name="T21" fmla="*/ 2 h 25"/>
                <a:gd name="T22" fmla="*/ 5 w 20"/>
                <a:gd name="T23" fmla="*/ 2 h 25"/>
                <a:gd name="T24" fmla="*/ 3 w 20"/>
                <a:gd name="T25" fmla="*/ 5 h 25"/>
                <a:gd name="T26" fmla="*/ 0 w 20"/>
                <a:gd name="T27" fmla="*/ 10 h 25"/>
                <a:gd name="T28" fmla="*/ 0 w 20"/>
                <a:gd name="T29" fmla="*/ 12 h 25"/>
                <a:gd name="T30" fmla="*/ 0 w 20"/>
                <a:gd name="T31" fmla="*/ 15 h 25"/>
                <a:gd name="T32" fmla="*/ 0 w 20"/>
                <a:gd name="T33" fmla="*/ 17 h 25"/>
                <a:gd name="T34" fmla="*/ 3 w 20"/>
                <a:gd name="T35" fmla="*/ 20 h 25"/>
                <a:gd name="T36" fmla="*/ 3 w 20"/>
                <a:gd name="T37" fmla="*/ 22 h 25"/>
                <a:gd name="T38" fmla="*/ 5 w 20"/>
                <a:gd name="T39" fmla="*/ 25 h 25"/>
                <a:gd name="T40" fmla="*/ 8 w 20"/>
                <a:gd name="T41" fmla="*/ 25 h 25"/>
                <a:gd name="T42" fmla="*/ 10 w 20"/>
                <a:gd name="T43" fmla="*/ 25 h 25"/>
                <a:gd name="T44" fmla="*/ 13 w 20"/>
                <a:gd name="T45" fmla="*/ 25 h 25"/>
                <a:gd name="T46" fmla="*/ 15 w 20"/>
                <a:gd name="T47" fmla="*/ 22 h 25"/>
                <a:gd name="T48" fmla="*/ 18 w 20"/>
                <a:gd name="T49" fmla="*/ 20 h 25"/>
                <a:gd name="T50" fmla="*/ 20 w 20"/>
                <a:gd name="T51" fmla="*/ 17 h 25"/>
                <a:gd name="T52" fmla="*/ 20 w 20"/>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5"/>
                <a:gd name="T83" fmla="*/ 20 w 2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5">
                  <a:moveTo>
                    <a:pt x="20" y="15"/>
                  </a:moveTo>
                  <a:lnTo>
                    <a:pt x="20" y="12"/>
                  </a:lnTo>
                  <a:lnTo>
                    <a:pt x="20" y="10"/>
                  </a:lnTo>
                  <a:lnTo>
                    <a:pt x="20" y="7"/>
                  </a:lnTo>
                  <a:lnTo>
                    <a:pt x="20" y="5"/>
                  </a:lnTo>
                  <a:lnTo>
                    <a:pt x="18" y="2"/>
                  </a:lnTo>
                  <a:lnTo>
                    <a:pt x="15" y="0"/>
                  </a:lnTo>
                  <a:lnTo>
                    <a:pt x="10" y="0"/>
                  </a:lnTo>
                  <a:lnTo>
                    <a:pt x="8" y="0"/>
                  </a:lnTo>
                  <a:lnTo>
                    <a:pt x="5" y="2"/>
                  </a:lnTo>
                  <a:lnTo>
                    <a:pt x="3" y="5"/>
                  </a:lnTo>
                  <a:lnTo>
                    <a:pt x="0" y="10"/>
                  </a:lnTo>
                  <a:lnTo>
                    <a:pt x="0" y="12"/>
                  </a:lnTo>
                  <a:lnTo>
                    <a:pt x="0" y="15"/>
                  </a:lnTo>
                  <a:lnTo>
                    <a:pt x="0" y="17"/>
                  </a:lnTo>
                  <a:lnTo>
                    <a:pt x="3" y="20"/>
                  </a:lnTo>
                  <a:lnTo>
                    <a:pt x="3" y="22"/>
                  </a:lnTo>
                  <a:lnTo>
                    <a:pt x="5" y="25"/>
                  </a:lnTo>
                  <a:lnTo>
                    <a:pt x="8" y="25"/>
                  </a:lnTo>
                  <a:lnTo>
                    <a:pt x="10" y="25"/>
                  </a:lnTo>
                  <a:lnTo>
                    <a:pt x="13" y="25"/>
                  </a:lnTo>
                  <a:lnTo>
                    <a:pt x="15" y="22"/>
                  </a:lnTo>
                  <a:lnTo>
                    <a:pt x="18" y="20"/>
                  </a:lnTo>
                  <a:lnTo>
                    <a:pt x="20" y="17"/>
                  </a:lnTo>
                  <a:lnTo>
                    <a:pt x="20" y="15"/>
                  </a:lnTo>
                </a:path>
              </a:pathLst>
            </a:custGeom>
            <a:noFill/>
            <a:ln w="0">
              <a:solidFill>
                <a:srgbClr val="000000"/>
              </a:solidFill>
              <a:prstDash val="solid"/>
              <a:round/>
              <a:headEnd/>
              <a:tailEnd/>
            </a:ln>
          </p:spPr>
          <p:txBody>
            <a:bodyPr/>
            <a:lstStyle/>
            <a:p>
              <a:endParaRPr lang="es-AR"/>
            </a:p>
          </p:txBody>
        </p:sp>
        <p:sp>
          <p:nvSpPr>
            <p:cNvPr id="4159" name="Freeform 61"/>
            <p:cNvSpPr>
              <a:spLocks/>
            </p:cNvSpPr>
            <p:nvPr/>
          </p:nvSpPr>
          <p:spPr bwMode="auto">
            <a:xfrm>
              <a:off x="2092" y="3469"/>
              <a:ext cx="22" cy="24"/>
            </a:xfrm>
            <a:custGeom>
              <a:avLst/>
              <a:gdLst>
                <a:gd name="T0" fmla="*/ 20 w 22"/>
                <a:gd name="T1" fmla="*/ 17 h 24"/>
                <a:gd name="T2" fmla="*/ 20 w 22"/>
                <a:gd name="T3" fmla="*/ 14 h 24"/>
                <a:gd name="T4" fmla="*/ 22 w 22"/>
                <a:gd name="T5" fmla="*/ 9 h 24"/>
                <a:gd name="T6" fmla="*/ 20 w 22"/>
                <a:gd name="T7" fmla="*/ 7 h 24"/>
                <a:gd name="T8" fmla="*/ 20 w 22"/>
                <a:gd name="T9" fmla="*/ 5 h 24"/>
                <a:gd name="T10" fmla="*/ 17 w 22"/>
                <a:gd name="T11" fmla="*/ 2 h 24"/>
                <a:gd name="T12" fmla="*/ 17 w 22"/>
                <a:gd name="T13" fmla="*/ 2 h 24"/>
                <a:gd name="T14" fmla="*/ 15 w 22"/>
                <a:gd name="T15" fmla="*/ 0 h 24"/>
                <a:gd name="T16" fmla="*/ 12 w 22"/>
                <a:gd name="T17" fmla="*/ 0 h 24"/>
                <a:gd name="T18" fmla="*/ 7 w 22"/>
                <a:gd name="T19" fmla="*/ 2 h 24"/>
                <a:gd name="T20" fmla="*/ 7 w 22"/>
                <a:gd name="T21" fmla="*/ 2 h 24"/>
                <a:gd name="T22" fmla="*/ 5 w 22"/>
                <a:gd name="T23" fmla="*/ 5 h 24"/>
                <a:gd name="T24" fmla="*/ 2 w 22"/>
                <a:gd name="T25" fmla="*/ 7 h 24"/>
                <a:gd name="T26" fmla="*/ 0 w 22"/>
                <a:gd name="T27" fmla="*/ 9 h 24"/>
                <a:gd name="T28" fmla="*/ 0 w 22"/>
                <a:gd name="T29" fmla="*/ 12 h 24"/>
                <a:gd name="T30" fmla="*/ 0 w 22"/>
                <a:gd name="T31" fmla="*/ 17 h 24"/>
                <a:gd name="T32" fmla="*/ 0 w 22"/>
                <a:gd name="T33" fmla="*/ 19 h 24"/>
                <a:gd name="T34" fmla="*/ 2 w 22"/>
                <a:gd name="T35" fmla="*/ 22 h 24"/>
                <a:gd name="T36" fmla="*/ 2 w 22"/>
                <a:gd name="T37" fmla="*/ 24 h 24"/>
                <a:gd name="T38" fmla="*/ 5 w 22"/>
                <a:gd name="T39" fmla="*/ 24 h 24"/>
                <a:gd name="T40" fmla="*/ 7 w 22"/>
                <a:gd name="T41" fmla="*/ 24 h 24"/>
                <a:gd name="T42" fmla="*/ 10 w 22"/>
                <a:gd name="T43" fmla="*/ 24 h 24"/>
                <a:gd name="T44" fmla="*/ 12 w 22"/>
                <a:gd name="T45" fmla="*/ 24 h 24"/>
                <a:gd name="T46" fmla="*/ 15 w 22"/>
                <a:gd name="T47" fmla="*/ 22 h 24"/>
                <a:gd name="T48" fmla="*/ 17 w 22"/>
                <a:gd name="T49" fmla="*/ 22 h 24"/>
                <a:gd name="T50" fmla="*/ 20 w 22"/>
                <a:gd name="T51" fmla="*/ 19 h 24"/>
                <a:gd name="T52" fmla="*/ 20 w 22"/>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4"/>
                <a:gd name="T83" fmla="*/ 22 w 22"/>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4">
                  <a:moveTo>
                    <a:pt x="20" y="17"/>
                  </a:moveTo>
                  <a:lnTo>
                    <a:pt x="20" y="14"/>
                  </a:lnTo>
                  <a:lnTo>
                    <a:pt x="22" y="9"/>
                  </a:lnTo>
                  <a:lnTo>
                    <a:pt x="20" y="7"/>
                  </a:lnTo>
                  <a:lnTo>
                    <a:pt x="20" y="5"/>
                  </a:lnTo>
                  <a:lnTo>
                    <a:pt x="17" y="2"/>
                  </a:lnTo>
                  <a:lnTo>
                    <a:pt x="15" y="0"/>
                  </a:lnTo>
                  <a:lnTo>
                    <a:pt x="12" y="0"/>
                  </a:lnTo>
                  <a:lnTo>
                    <a:pt x="7" y="2"/>
                  </a:lnTo>
                  <a:lnTo>
                    <a:pt x="5" y="5"/>
                  </a:lnTo>
                  <a:lnTo>
                    <a:pt x="2" y="7"/>
                  </a:lnTo>
                  <a:lnTo>
                    <a:pt x="0" y="9"/>
                  </a:lnTo>
                  <a:lnTo>
                    <a:pt x="0" y="12"/>
                  </a:lnTo>
                  <a:lnTo>
                    <a:pt x="0" y="17"/>
                  </a:lnTo>
                  <a:lnTo>
                    <a:pt x="0" y="19"/>
                  </a:lnTo>
                  <a:lnTo>
                    <a:pt x="2" y="22"/>
                  </a:lnTo>
                  <a:lnTo>
                    <a:pt x="2" y="24"/>
                  </a:lnTo>
                  <a:lnTo>
                    <a:pt x="5" y="24"/>
                  </a:lnTo>
                  <a:lnTo>
                    <a:pt x="7" y="24"/>
                  </a:lnTo>
                  <a:lnTo>
                    <a:pt x="10" y="24"/>
                  </a:lnTo>
                  <a:lnTo>
                    <a:pt x="12" y="24"/>
                  </a:lnTo>
                  <a:lnTo>
                    <a:pt x="15" y="22"/>
                  </a:lnTo>
                  <a:lnTo>
                    <a:pt x="17" y="22"/>
                  </a:lnTo>
                  <a:lnTo>
                    <a:pt x="20" y="19"/>
                  </a:lnTo>
                  <a:lnTo>
                    <a:pt x="20" y="17"/>
                  </a:lnTo>
                  <a:close/>
                </a:path>
              </a:pathLst>
            </a:custGeom>
            <a:solidFill>
              <a:srgbClr val="FFFFFF"/>
            </a:solidFill>
            <a:ln w="9525">
              <a:noFill/>
              <a:round/>
              <a:headEnd/>
              <a:tailEnd/>
            </a:ln>
          </p:spPr>
          <p:txBody>
            <a:bodyPr/>
            <a:lstStyle/>
            <a:p>
              <a:endParaRPr lang="es-AR"/>
            </a:p>
          </p:txBody>
        </p:sp>
        <p:sp>
          <p:nvSpPr>
            <p:cNvPr id="4160" name="Freeform 62"/>
            <p:cNvSpPr>
              <a:spLocks/>
            </p:cNvSpPr>
            <p:nvPr/>
          </p:nvSpPr>
          <p:spPr bwMode="auto">
            <a:xfrm>
              <a:off x="2092" y="3469"/>
              <a:ext cx="22" cy="24"/>
            </a:xfrm>
            <a:custGeom>
              <a:avLst/>
              <a:gdLst>
                <a:gd name="T0" fmla="*/ 20 w 22"/>
                <a:gd name="T1" fmla="*/ 17 h 24"/>
                <a:gd name="T2" fmla="*/ 20 w 22"/>
                <a:gd name="T3" fmla="*/ 14 h 24"/>
                <a:gd name="T4" fmla="*/ 22 w 22"/>
                <a:gd name="T5" fmla="*/ 9 h 24"/>
                <a:gd name="T6" fmla="*/ 20 w 22"/>
                <a:gd name="T7" fmla="*/ 7 h 24"/>
                <a:gd name="T8" fmla="*/ 20 w 22"/>
                <a:gd name="T9" fmla="*/ 5 h 24"/>
                <a:gd name="T10" fmla="*/ 17 w 22"/>
                <a:gd name="T11" fmla="*/ 2 h 24"/>
                <a:gd name="T12" fmla="*/ 17 w 22"/>
                <a:gd name="T13" fmla="*/ 2 h 24"/>
                <a:gd name="T14" fmla="*/ 15 w 22"/>
                <a:gd name="T15" fmla="*/ 0 h 24"/>
                <a:gd name="T16" fmla="*/ 12 w 22"/>
                <a:gd name="T17" fmla="*/ 0 h 24"/>
                <a:gd name="T18" fmla="*/ 7 w 22"/>
                <a:gd name="T19" fmla="*/ 2 h 24"/>
                <a:gd name="T20" fmla="*/ 7 w 22"/>
                <a:gd name="T21" fmla="*/ 2 h 24"/>
                <a:gd name="T22" fmla="*/ 5 w 22"/>
                <a:gd name="T23" fmla="*/ 5 h 24"/>
                <a:gd name="T24" fmla="*/ 2 w 22"/>
                <a:gd name="T25" fmla="*/ 7 h 24"/>
                <a:gd name="T26" fmla="*/ 0 w 22"/>
                <a:gd name="T27" fmla="*/ 9 h 24"/>
                <a:gd name="T28" fmla="*/ 0 w 22"/>
                <a:gd name="T29" fmla="*/ 12 h 24"/>
                <a:gd name="T30" fmla="*/ 0 w 22"/>
                <a:gd name="T31" fmla="*/ 17 h 24"/>
                <a:gd name="T32" fmla="*/ 0 w 22"/>
                <a:gd name="T33" fmla="*/ 19 h 24"/>
                <a:gd name="T34" fmla="*/ 2 w 22"/>
                <a:gd name="T35" fmla="*/ 22 h 24"/>
                <a:gd name="T36" fmla="*/ 2 w 22"/>
                <a:gd name="T37" fmla="*/ 24 h 24"/>
                <a:gd name="T38" fmla="*/ 5 w 22"/>
                <a:gd name="T39" fmla="*/ 24 h 24"/>
                <a:gd name="T40" fmla="*/ 7 w 22"/>
                <a:gd name="T41" fmla="*/ 24 h 24"/>
                <a:gd name="T42" fmla="*/ 10 w 22"/>
                <a:gd name="T43" fmla="*/ 24 h 24"/>
                <a:gd name="T44" fmla="*/ 12 w 22"/>
                <a:gd name="T45" fmla="*/ 24 h 24"/>
                <a:gd name="T46" fmla="*/ 15 w 22"/>
                <a:gd name="T47" fmla="*/ 22 h 24"/>
                <a:gd name="T48" fmla="*/ 17 w 22"/>
                <a:gd name="T49" fmla="*/ 22 h 24"/>
                <a:gd name="T50" fmla="*/ 20 w 22"/>
                <a:gd name="T51" fmla="*/ 19 h 24"/>
                <a:gd name="T52" fmla="*/ 20 w 22"/>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4"/>
                <a:gd name="T83" fmla="*/ 22 w 22"/>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4">
                  <a:moveTo>
                    <a:pt x="20" y="17"/>
                  </a:moveTo>
                  <a:lnTo>
                    <a:pt x="20" y="14"/>
                  </a:lnTo>
                  <a:lnTo>
                    <a:pt x="22" y="9"/>
                  </a:lnTo>
                  <a:lnTo>
                    <a:pt x="20" y="7"/>
                  </a:lnTo>
                  <a:lnTo>
                    <a:pt x="20" y="5"/>
                  </a:lnTo>
                  <a:lnTo>
                    <a:pt x="17" y="2"/>
                  </a:lnTo>
                  <a:lnTo>
                    <a:pt x="15" y="0"/>
                  </a:lnTo>
                  <a:lnTo>
                    <a:pt x="12" y="0"/>
                  </a:lnTo>
                  <a:lnTo>
                    <a:pt x="7" y="2"/>
                  </a:lnTo>
                  <a:lnTo>
                    <a:pt x="5" y="5"/>
                  </a:lnTo>
                  <a:lnTo>
                    <a:pt x="2" y="7"/>
                  </a:lnTo>
                  <a:lnTo>
                    <a:pt x="0" y="9"/>
                  </a:lnTo>
                  <a:lnTo>
                    <a:pt x="0" y="12"/>
                  </a:lnTo>
                  <a:lnTo>
                    <a:pt x="0" y="17"/>
                  </a:lnTo>
                  <a:lnTo>
                    <a:pt x="0" y="19"/>
                  </a:lnTo>
                  <a:lnTo>
                    <a:pt x="2" y="22"/>
                  </a:lnTo>
                  <a:lnTo>
                    <a:pt x="2" y="24"/>
                  </a:lnTo>
                  <a:lnTo>
                    <a:pt x="5" y="24"/>
                  </a:lnTo>
                  <a:lnTo>
                    <a:pt x="7" y="24"/>
                  </a:lnTo>
                  <a:lnTo>
                    <a:pt x="10" y="24"/>
                  </a:lnTo>
                  <a:lnTo>
                    <a:pt x="12" y="24"/>
                  </a:lnTo>
                  <a:lnTo>
                    <a:pt x="15" y="22"/>
                  </a:lnTo>
                  <a:lnTo>
                    <a:pt x="17" y="22"/>
                  </a:lnTo>
                  <a:lnTo>
                    <a:pt x="20" y="19"/>
                  </a:lnTo>
                  <a:lnTo>
                    <a:pt x="20" y="17"/>
                  </a:lnTo>
                </a:path>
              </a:pathLst>
            </a:custGeom>
            <a:noFill/>
            <a:ln w="0">
              <a:solidFill>
                <a:srgbClr val="000000"/>
              </a:solidFill>
              <a:prstDash val="solid"/>
              <a:round/>
              <a:headEnd/>
              <a:tailEnd/>
            </a:ln>
          </p:spPr>
          <p:txBody>
            <a:bodyPr/>
            <a:lstStyle/>
            <a:p>
              <a:endParaRPr lang="es-AR"/>
            </a:p>
          </p:txBody>
        </p:sp>
        <p:sp>
          <p:nvSpPr>
            <p:cNvPr id="4161" name="Freeform 63"/>
            <p:cNvSpPr>
              <a:spLocks/>
            </p:cNvSpPr>
            <p:nvPr/>
          </p:nvSpPr>
          <p:spPr bwMode="auto">
            <a:xfrm>
              <a:off x="2092" y="3469"/>
              <a:ext cx="20" cy="24"/>
            </a:xfrm>
            <a:custGeom>
              <a:avLst/>
              <a:gdLst>
                <a:gd name="T0" fmla="*/ 12 w 20"/>
                <a:gd name="T1" fmla="*/ 0 h 24"/>
                <a:gd name="T2" fmla="*/ 7 w 20"/>
                <a:gd name="T3" fmla="*/ 2 h 24"/>
                <a:gd name="T4" fmla="*/ 7 w 20"/>
                <a:gd name="T5" fmla="*/ 2 h 24"/>
                <a:gd name="T6" fmla="*/ 5 w 20"/>
                <a:gd name="T7" fmla="*/ 5 h 24"/>
                <a:gd name="T8" fmla="*/ 2 w 20"/>
                <a:gd name="T9" fmla="*/ 7 h 24"/>
                <a:gd name="T10" fmla="*/ 0 w 20"/>
                <a:gd name="T11" fmla="*/ 9 h 24"/>
                <a:gd name="T12" fmla="*/ 0 w 20"/>
                <a:gd name="T13" fmla="*/ 12 h 24"/>
                <a:gd name="T14" fmla="*/ 0 w 20"/>
                <a:gd name="T15" fmla="*/ 17 h 24"/>
                <a:gd name="T16" fmla="*/ 0 w 20"/>
                <a:gd name="T17" fmla="*/ 19 h 24"/>
                <a:gd name="T18" fmla="*/ 2 w 20"/>
                <a:gd name="T19" fmla="*/ 22 h 24"/>
                <a:gd name="T20" fmla="*/ 2 w 20"/>
                <a:gd name="T21" fmla="*/ 24 h 24"/>
                <a:gd name="T22" fmla="*/ 5 w 20"/>
                <a:gd name="T23" fmla="*/ 24 h 24"/>
                <a:gd name="T24" fmla="*/ 7 w 20"/>
                <a:gd name="T25" fmla="*/ 24 h 24"/>
                <a:gd name="T26" fmla="*/ 10 w 20"/>
                <a:gd name="T27" fmla="*/ 24 h 24"/>
                <a:gd name="T28" fmla="*/ 12 w 20"/>
                <a:gd name="T29" fmla="*/ 24 h 24"/>
                <a:gd name="T30" fmla="*/ 15 w 20"/>
                <a:gd name="T31" fmla="*/ 22 h 24"/>
                <a:gd name="T32" fmla="*/ 17 w 20"/>
                <a:gd name="T33" fmla="*/ 22 h 24"/>
                <a:gd name="T34" fmla="*/ 20 w 20"/>
                <a:gd name="T35" fmla="*/ 19 h 24"/>
                <a:gd name="T36" fmla="*/ 20 w 20"/>
                <a:gd name="T37" fmla="*/ 17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4"/>
                <a:gd name="T59" fmla="*/ 20 w 20"/>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4">
                  <a:moveTo>
                    <a:pt x="12" y="0"/>
                  </a:moveTo>
                  <a:lnTo>
                    <a:pt x="7" y="2"/>
                  </a:lnTo>
                  <a:lnTo>
                    <a:pt x="5" y="5"/>
                  </a:lnTo>
                  <a:lnTo>
                    <a:pt x="2" y="7"/>
                  </a:lnTo>
                  <a:lnTo>
                    <a:pt x="0" y="9"/>
                  </a:lnTo>
                  <a:lnTo>
                    <a:pt x="0" y="12"/>
                  </a:lnTo>
                  <a:lnTo>
                    <a:pt x="0" y="17"/>
                  </a:lnTo>
                  <a:lnTo>
                    <a:pt x="0" y="19"/>
                  </a:lnTo>
                  <a:lnTo>
                    <a:pt x="2" y="22"/>
                  </a:lnTo>
                  <a:lnTo>
                    <a:pt x="2" y="24"/>
                  </a:lnTo>
                  <a:lnTo>
                    <a:pt x="5" y="24"/>
                  </a:lnTo>
                  <a:lnTo>
                    <a:pt x="7" y="24"/>
                  </a:lnTo>
                  <a:lnTo>
                    <a:pt x="10" y="24"/>
                  </a:lnTo>
                  <a:lnTo>
                    <a:pt x="12" y="24"/>
                  </a:lnTo>
                  <a:lnTo>
                    <a:pt x="15" y="22"/>
                  </a:lnTo>
                  <a:lnTo>
                    <a:pt x="17" y="22"/>
                  </a:lnTo>
                  <a:lnTo>
                    <a:pt x="20" y="19"/>
                  </a:lnTo>
                  <a:lnTo>
                    <a:pt x="20" y="17"/>
                  </a:lnTo>
                </a:path>
              </a:pathLst>
            </a:custGeom>
            <a:noFill/>
            <a:ln w="0">
              <a:solidFill>
                <a:srgbClr val="000000"/>
              </a:solidFill>
              <a:prstDash val="solid"/>
              <a:round/>
              <a:headEnd/>
              <a:tailEnd/>
            </a:ln>
          </p:spPr>
          <p:txBody>
            <a:bodyPr/>
            <a:lstStyle/>
            <a:p>
              <a:endParaRPr lang="es-AR"/>
            </a:p>
          </p:txBody>
        </p:sp>
        <p:sp>
          <p:nvSpPr>
            <p:cNvPr id="4162" name="Freeform 64"/>
            <p:cNvSpPr>
              <a:spLocks/>
            </p:cNvSpPr>
            <p:nvPr/>
          </p:nvSpPr>
          <p:spPr bwMode="auto">
            <a:xfrm>
              <a:off x="2072" y="3404"/>
              <a:ext cx="20" cy="25"/>
            </a:xfrm>
            <a:custGeom>
              <a:avLst/>
              <a:gdLst>
                <a:gd name="T0" fmla="*/ 20 w 20"/>
                <a:gd name="T1" fmla="*/ 15 h 25"/>
                <a:gd name="T2" fmla="*/ 20 w 20"/>
                <a:gd name="T3" fmla="*/ 13 h 25"/>
                <a:gd name="T4" fmla="*/ 20 w 20"/>
                <a:gd name="T5" fmla="*/ 10 h 25"/>
                <a:gd name="T6" fmla="*/ 20 w 20"/>
                <a:gd name="T7" fmla="*/ 8 h 25"/>
                <a:gd name="T8" fmla="*/ 20 w 20"/>
                <a:gd name="T9" fmla="*/ 5 h 25"/>
                <a:gd name="T10" fmla="*/ 17 w 20"/>
                <a:gd name="T11" fmla="*/ 3 h 25"/>
                <a:gd name="T12" fmla="*/ 15 w 20"/>
                <a:gd name="T13" fmla="*/ 0 h 25"/>
                <a:gd name="T14" fmla="*/ 12 w 20"/>
                <a:gd name="T15" fmla="*/ 0 h 25"/>
                <a:gd name="T16" fmla="*/ 10 w 20"/>
                <a:gd name="T17" fmla="*/ 0 h 25"/>
                <a:gd name="T18" fmla="*/ 7 w 20"/>
                <a:gd name="T19" fmla="*/ 0 h 25"/>
                <a:gd name="T20" fmla="*/ 5 w 20"/>
                <a:gd name="T21" fmla="*/ 3 h 25"/>
                <a:gd name="T22" fmla="*/ 2 w 20"/>
                <a:gd name="T23" fmla="*/ 5 h 25"/>
                <a:gd name="T24" fmla="*/ 0 w 20"/>
                <a:gd name="T25" fmla="*/ 8 h 25"/>
                <a:gd name="T26" fmla="*/ 0 w 20"/>
                <a:gd name="T27" fmla="*/ 10 h 25"/>
                <a:gd name="T28" fmla="*/ 0 w 20"/>
                <a:gd name="T29" fmla="*/ 13 h 25"/>
                <a:gd name="T30" fmla="*/ 0 w 20"/>
                <a:gd name="T31" fmla="*/ 15 h 25"/>
                <a:gd name="T32" fmla="*/ 0 w 20"/>
                <a:gd name="T33" fmla="*/ 18 h 25"/>
                <a:gd name="T34" fmla="*/ 0 w 20"/>
                <a:gd name="T35" fmla="*/ 23 h 25"/>
                <a:gd name="T36" fmla="*/ 2 w 20"/>
                <a:gd name="T37" fmla="*/ 23 h 25"/>
                <a:gd name="T38" fmla="*/ 5 w 20"/>
                <a:gd name="T39" fmla="*/ 25 h 25"/>
                <a:gd name="T40" fmla="*/ 7 w 20"/>
                <a:gd name="T41" fmla="*/ 25 h 25"/>
                <a:gd name="T42" fmla="*/ 10 w 20"/>
                <a:gd name="T43" fmla="*/ 25 h 25"/>
                <a:gd name="T44" fmla="*/ 12 w 20"/>
                <a:gd name="T45" fmla="*/ 25 h 25"/>
                <a:gd name="T46" fmla="*/ 15 w 20"/>
                <a:gd name="T47" fmla="*/ 23 h 25"/>
                <a:gd name="T48" fmla="*/ 17 w 20"/>
                <a:gd name="T49" fmla="*/ 20 h 25"/>
                <a:gd name="T50" fmla="*/ 17 w 20"/>
                <a:gd name="T51" fmla="*/ 18 h 25"/>
                <a:gd name="T52" fmla="*/ 20 w 20"/>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5"/>
                <a:gd name="T83" fmla="*/ 20 w 2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5">
                  <a:moveTo>
                    <a:pt x="20" y="15"/>
                  </a:moveTo>
                  <a:lnTo>
                    <a:pt x="20" y="13"/>
                  </a:lnTo>
                  <a:lnTo>
                    <a:pt x="20" y="10"/>
                  </a:lnTo>
                  <a:lnTo>
                    <a:pt x="20" y="8"/>
                  </a:lnTo>
                  <a:lnTo>
                    <a:pt x="20" y="5"/>
                  </a:lnTo>
                  <a:lnTo>
                    <a:pt x="17" y="3"/>
                  </a:lnTo>
                  <a:lnTo>
                    <a:pt x="15" y="0"/>
                  </a:lnTo>
                  <a:lnTo>
                    <a:pt x="12" y="0"/>
                  </a:lnTo>
                  <a:lnTo>
                    <a:pt x="10" y="0"/>
                  </a:lnTo>
                  <a:lnTo>
                    <a:pt x="7" y="0"/>
                  </a:lnTo>
                  <a:lnTo>
                    <a:pt x="5" y="3"/>
                  </a:lnTo>
                  <a:lnTo>
                    <a:pt x="2" y="5"/>
                  </a:lnTo>
                  <a:lnTo>
                    <a:pt x="0" y="8"/>
                  </a:lnTo>
                  <a:lnTo>
                    <a:pt x="0" y="10"/>
                  </a:lnTo>
                  <a:lnTo>
                    <a:pt x="0" y="13"/>
                  </a:lnTo>
                  <a:lnTo>
                    <a:pt x="0" y="15"/>
                  </a:lnTo>
                  <a:lnTo>
                    <a:pt x="0" y="18"/>
                  </a:lnTo>
                  <a:lnTo>
                    <a:pt x="0" y="23"/>
                  </a:lnTo>
                  <a:lnTo>
                    <a:pt x="2" y="23"/>
                  </a:lnTo>
                  <a:lnTo>
                    <a:pt x="5" y="25"/>
                  </a:lnTo>
                  <a:lnTo>
                    <a:pt x="7" y="25"/>
                  </a:lnTo>
                  <a:lnTo>
                    <a:pt x="10" y="25"/>
                  </a:lnTo>
                  <a:lnTo>
                    <a:pt x="12" y="25"/>
                  </a:lnTo>
                  <a:lnTo>
                    <a:pt x="15" y="23"/>
                  </a:lnTo>
                  <a:lnTo>
                    <a:pt x="17" y="20"/>
                  </a:lnTo>
                  <a:lnTo>
                    <a:pt x="17" y="18"/>
                  </a:lnTo>
                  <a:lnTo>
                    <a:pt x="20" y="15"/>
                  </a:lnTo>
                  <a:close/>
                </a:path>
              </a:pathLst>
            </a:custGeom>
            <a:solidFill>
              <a:srgbClr val="B5B5B5"/>
            </a:solidFill>
            <a:ln w="9525">
              <a:noFill/>
              <a:round/>
              <a:headEnd/>
              <a:tailEnd/>
            </a:ln>
          </p:spPr>
          <p:txBody>
            <a:bodyPr/>
            <a:lstStyle/>
            <a:p>
              <a:endParaRPr lang="es-AR"/>
            </a:p>
          </p:txBody>
        </p:sp>
        <p:sp>
          <p:nvSpPr>
            <p:cNvPr id="4163" name="Freeform 65"/>
            <p:cNvSpPr>
              <a:spLocks/>
            </p:cNvSpPr>
            <p:nvPr/>
          </p:nvSpPr>
          <p:spPr bwMode="auto">
            <a:xfrm>
              <a:off x="2072" y="3404"/>
              <a:ext cx="20" cy="25"/>
            </a:xfrm>
            <a:custGeom>
              <a:avLst/>
              <a:gdLst>
                <a:gd name="T0" fmla="*/ 20 w 20"/>
                <a:gd name="T1" fmla="*/ 15 h 25"/>
                <a:gd name="T2" fmla="*/ 20 w 20"/>
                <a:gd name="T3" fmla="*/ 13 h 25"/>
                <a:gd name="T4" fmla="*/ 20 w 20"/>
                <a:gd name="T5" fmla="*/ 10 h 25"/>
                <a:gd name="T6" fmla="*/ 20 w 20"/>
                <a:gd name="T7" fmla="*/ 8 h 25"/>
                <a:gd name="T8" fmla="*/ 20 w 20"/>
                <a:gd name="T9" fmla="*/ 5 h 25"/>
                <a:gd name="T10" fmla="*/ 17 w 20"/>
                <a:gd name="T11" fmla="*/ 3 h 25"/>
                <a:gd name="T12" fmla="*/ 15 w 20"/>
                <a:gd name="T13" fmla="*/ 0 h 25"/>
                <a:gd name="T14" fmla="*/ 12 w 20"/>
                <a:gd name="T15" fmla="*/ 0 h 25"/>
                <a:gd name="T16" fmla="*/ 10 w 20"/>
                <a:gd name="T17" fmla="*/ 0 h 25"/>
                <a:gd name="T18" fmla="*/ 7 w 20"/>
                <a:gd name="T19" fmla="*/ 0 h 25"/>
                <a:gd name="T20" fmla="*/ 5 w 20"/>
                <a:gd name="T21" fmla="*/ 3 h 25"/>
                <a:gd name="T22" fmla="*/ 2 w 20"/>
                <a:gd name="T23" fmla="*/ 5 h 25"/>
                <a:gd name="T24" fmla="*/ 0 w 20"/>
                <a:gd name="T25" fmla="*/ 8 h 25"/>
                <a:gd name="T26" fmla="*/ 0 w 20"/>
                <a:gd name="T27" fmla="*/ 10 h 25"/>
                <a:gd name="T28" fmla="*/ 0 w 20"/>
                <a:gd name="T29" fmla="*/ 13 h 25"/>
                <a:gd name="T30" fmla="*/ 0 w 20"/>
                <a:gd name="T31" fmla="*/ 15 h 25"/>
                <a:gd name="T32" fmla="*/ 0 w 20"/>
                <a:gd name="T33" fmla="*/ 18 h 25"/>
                <a:gd name="T34" fmla="*/ 0 w 20"/>
                <a:gd name="T35" fmla="*/ 23 h 25"/>
                <a:gd name="T36" fmla="*/ 2 w 20"/>
                <a:gd name="T37" fmla="*/ 23 h 25"/>
                <a:gd name="T38" fmla="*/ 5 w 20"/>
                <a:gd name="T39" fmla="*/ 25 h 25"/>
                <a:gd name="T40" fmla="*/ 7 w 20"/>
                <a:gd name="T41" fmla="*/ 25 h 25"/>
                <a:gd name="T42" fmla="*/ 10 w 20"/>
                <a:gd name="T43" fmla="*/ 25 h 25"/>
                <a:gd name="T44" fmla="*/ 12 w 20"/>
                <a:gd name="T45" fmla="*/ 25 h 25"/>
                <a:gd name="T46" fmla="*/ 15 w 20"/>
                <a:gd name="T47" fmla="*/ 23 h 25"/>
                <a:gd name="T48" fmla="*/ 17 w 20"/>
                <a:gd name="T49" fmla="*/ 20 h 25"/>
                <a:gd name="T50" fmla="*/ 17 w 20"/>
                <a:gd name="T51" fmla="*/ 18 h 25"/>
                <a:gd name="T52" fmla="*/ 20 w 20"/>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5"/>
                <a:gd name="T83" fmla="*/ 20 w 2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5">
                  <a:moveTo>
                    <a:pt x="20" y="15"/>
                  </a:moveTo>
                  <a:lnTo>
                    <a:pt x="20" y="13"/>
                  </a:lnTo>
                  <a:lnTo>
                    <a:pt x="20" y="10"/>
                  </a:lnTo>
                  <a:lnTo>
                    <a:pt x="20" y="8"/>
                  </a:lnTo>
                  <a:lnTo>
                    <a:pt x="20" y="5"/>
                  </a:lnTo>
                  <a:lnTo>
                    <a:pt x="17" y="3"/>
                  </a:lnTo>
                  <a:lnTo>
                    <a:pt x="15" y="0"/>
                  </a:lnTo>
                  <a:lnTo>
                    <a:pt x="12" y="0"/>
                  </a:lnTo>
                  <a:lnTo>
                    <a:pt x="10" y="0"/>
                  </a:lnTo>
                  <a:lnTo>
                    <a:pt x="7" y="0"/>
                  </a:lnTo>
                  <a:lnTo>
                    <a:pt x="5" y="3"/>
                  </a:lnTo>
                  <a:lnTo>
                    <a:pt x="2" y="5"/>
                  </a:lnTo>
                  <a:lnTo>
                    <a:pt x="0" y="8"/>
                  </a:lnTo>
                  <a:lnTo>
                    <a:pt x="0" y="10"/>
                  </a:lnTo>
                  <a:lnTo>
                    <a:pt x="0" y="13"/>
                  </a:lnTo>
                  <a:lnTo>
                    <a:pt x="0" y="15"/>
                  </a:lnTo>
                  <a:lnTo>
                    <a:pt x="0" y="18"/>
                  </a:lnTo>
                  <a:lnTo>
                    <a:pt x="0" y="23"/>
                  </a:lnTo>
                  <a:lnTo>
                    <a:pt x="2" y="23"/>
                  </a:lnTo>
                  <a:lnTo>
                    <a:pt x="5" y="25"/>
                  </a:lnTo>
                  <a:lnTo>
                    <a:pt x="7" y="25"/>
                  </a:lnTo>
                  <a:lnTo>
                    <a:pt x="10" y="25"/>
                  </a:lnTo>
                  <a:lnTo>
                    <a:pt x="12" y="25"/>
                  </a:lnTo>
                  <a:lnTo>
                    <a:pt x="15" y="23"/>
                  </a:lnTo>
                  <a:lnTo>
                    <a:pt x="17" y="20"/>
                  </a:lnTo>
                  <a:lnTo>
                    <a:pt x="17" y="18"/>
                  </a:lnTo>
                  <a:lnTo>
                    <a:pt x="20" y="15"/>
                  </a:lnTo>
                </a:path>
              </a:pathLst>
            </a:custGeom>
            <a:noFill/>
            <a:ln w="0">
              <a:solidFill>
                <a:srgbClr val="000000"/>
              </a:solidFill>
              <a:prstDash val="solid"/>
              <a:round/>
              <a:headEnd/>
              <a:tailEnd/>
            </a:ln>
          </p:spPr>
          <p:txBody>
            <a:bodyPr/>
            <a:lstStyle/>
            <a:p>
              <a:endParaRPr lang="es-AR"/>
            </a:p>
          </p:txBody>
        </p:sp>
        <p:sp>
          <p:nvSpPr>
            <p:cNvPr id="4164" name="Freeform 66"/>
            <p:cNvSpPr>
              <a:spLocks/>
            </p:cNvSpPr>
            <p:nvPr/>
          </p:nvSpPr>
          <p:spPr bwMode="auto">
            <a:xfrm>
              <a:off x="2070" y="3399"/>
              <a:ext cx="19" cy="25"/>
            </a:xfrm>
            <a:custGeom>
              <a:avLst/>
              <a:gdLst>
                <a:gd name="T0" fmla="*/ 19 w 19"/>
                <a:gd name="T1" fmla="*/ 15 h 25"/>
                <a:gd name="T2" fmla="*/ 19 w 19"/>
                <a:gd name="T3" fmla="*/ 13 h 25"/>
                <a:gd name="T4" fmla="*/ 19 w 19"/>
                <a:gd name="T5" fmla="*/ 8 h 25"/>
                <a:gd name="T6" fmla="*/ 19 w 19"/>
                <a:gd name="T7" fmla="*/ 5 h 25"/>
                <a:gd name="T8" fmla="*/ 19 w 19"/>
                <a:gd name="T9" fmla="*/ 3 h 25"/>
                <a:gd name="T10" fmla="*/ 17 w 19"/>
                <a:gd name="T11" fmla="*/ 0 h 25"/>
                <a:gd name="T12" fmla="*/ 14 w 19"/>
                <a:gd name="T13" fmla="*/ 0 h 25"/>
                <a:gd name="T14" fmla="*/ 12 w 19"/>
                <a:gd name="T15" fmla="*/ 0 h 25"/>
                <a:gd name="T16" fmla="*/ 9 w 19"/>
                <a:gd name="T17" fmla="*/ 0 h 25"/>
                <a:gd name="T18" fmla="*/ 7 w 19"/>
                <a:gd name="T19" fmla="*/ 0 h 25"/>
                <a:gd name="T20" fmla="*/ 4 w 19"/>
                <a:gd name="T21" fmla="*/ 0 h 25"/>
                <a:gd name="T22" fmla="*/ 2 w 19"/>
                <a:gd name="T23" fmla="*/ 3 h 25"/>
                <a:gd name="T24" fmla="*/ 2 w 19"/>
                <a:gd name="T25" fmla="*/ 5 h 25"/>
                <a:gd name="T26" fmla="*/ 0 w 19"/>
                <a:gd name="T27" fmla="*/ 8 h 25"/>
                <a:gd name="T28" fmla="*/ 0 w 19"/>
                <a:gd name="T29" fmla="*/ 13 h 25"/>
                <a:gd name="T30" fmla="*/ 0 w 19"/>
                <a:gd name="T31" fmla="*/ 15 h 25"/>
                <a:gd name="T32" fmla="*/ 0 w 19"/>
                <a:gd name="T33" fmla="*/ 18 h 25"/>
                <a:gd name="T34" fmla="*/ 0 w 19"/>
                <a:gd name="T35" fmla="*/ 20 h 25"/>
                <a:gd name="T36" fmla="*/ 2 w 19"/>
                <a:gd name="T37" fmla="*/ 23 h 25"/>
                <a:gd name="T38" fmla="*/ 4 w 19"/>
                <a:gd name="T39" fmla="*/ 23 h 25"/>
                <a:gd name="T40" fmla="*/ 7 w 19"/>
                <a:gd name="T41" fmla="*/ 25 h 25"/>
                <a:gd name="T42" fmla="*/ 9 w 19"/>
                <a:gd name="T43" fmla="*/ 25 h 25"/>
                <a:gd name="T44" fmla="*/ 12 w 19"/>
                <a:gd name="T45" fmla="*/ 23 h 25"/>
                <a:gd name="T46" fmla="*/ 14 w 19"/>
                <a:gd name="T47" fmla="*/ 23 h 25"/>
                <a:gd name="T48" fmla="*/ 17 w 19"/>
                <a:gd name="T49" fmla="*/ 20 h 25"/>
                <a:gd name="T50" fmla="*/ 17 w 19"/>
                <a:gd name="T51" fmla="*/ 18 h 25"/>
                <a:gd name="T52" fmla="*/ 19 w 19"/>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
                <a:gd name="T82" fmla="*/ 0 h 25"/>
                <a:gd name="T83" fmla="*/ 19 w 19"/>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 h="25">
                  <a:moveTo>
                    <a:pt x="19" y="15"/>
                  </a:moveTo>
                  <a:lnTo>
                    <a:pt x="19" y="13"/>
                  </a:lnTo>
                  <a:lnTo>
                    <a:pt x="19" y="8"/>
                  </a:lnTo>
                  <a:lnTo>
                    <a:pt x="19" y="5"/>
                  </a:lnTo>
                  <a:lnTo>
                    <a:pt x="19" y="3"/>
                  </a:lnTo>
                  <a:lnTo>
                    <a:pt x="17" y="0"/>
                  </a:lnTo>
                  <a:lnTo>
                    <a:pt x="14" y="0"/>
                  </a:lnTo>
                  <a:lnTo>
                    <a:pt x="12" y="0"/>
                  </a:lnTo>
                  <a:lnTo>
                    <a:pt x="9" y="0"/>
                  </a:lnTo>
                  <a:lnTo>
                    <a:pt x="7" y="0"/>
                  </a:lnTo>
                  <a:lnTo>
                    <a:pt x="4" y="0"/>
                  </a:lnTo>
                  <a:lnTo>
                    <a:pt x="2" y="3"/>
                  </a:lnTo>
                  <a:lnTo>
                    <a:pt x="2" y="5"/>
                  </a:lnTo>
                  <a:lnTo>
                    <a:pt x="0" y="8"/>
                  </a:lnTo>
                  <a:lnTo>
                    <a:pt x="0" y="13"/>
                  </a:lnTo>
                  <a:lnTo>
                    <a:pt x="0" y="15"/>
                  </a:lnTo>
                  <a:lnTo>
                    <a:pt x="0" y="18"/>
                  </a:lnTo>
                  <a:lnTo>
                    <a:pt x="0" y="20"/>
                  </a:lnTo>
                  <a:lnTo>
                    <a:pt x="2" y="23"/>
                  </a:lnTo>
                  <a:lnTo>
                    <a:pt x="4" y="23"/>
                  </a:lnTo>
                  <a:lnTo>
                    <a:pt x="7" y="25"/>
                  </a:lnTo>
                  <a:lnTo>
                    <a:pt x="9" y="25"/>
                  </a:lnTo>
                  <a:lnTo>
                    <a:pt x="12" y="23"/>
                  </a:lnTo>
                  <a:lnTo>
                    <a:pt x="14" y="23"/>
                  </a:lnTo>
                  <a:lnTo>
                    <a:pt x="17" y="20"/>
                  </a:lnTo>
                  <a:lnTo>
                    <a:pt x="17" y="18"/>
                  </a:lnTo>
                  <a:lnTo>
                    <a:pt x="19" y="15"/>
                  </a:lnTo>
                  <a:close/>
                </a:path>
              </a:pathLst>
            </a:custGeom>
            <a:solidFill>
              <a:srgbClr val="FFFFFF"/>
            </a:solidFill>
            <a:ln w="9525">
              <a:noFill/>
              <a:round/>
              <a:headEnd/>
              <a:tailEnd/>
            </a:ln>
          </p:spPr>
          <p:txBody>
            <a:bodyPr/>
            <a:lstStyle/>
            <a:p>
              <a:endParaRPr lang="es-AR"/>
            </a:p>
          </p:txBody>
        </p:sp>
        <p:sp>
          <p:nvSpPr>
            <p:cNvPr id="4165" name="Freeform 67"/>
            <p:cNvSpPr>
              <a:spLocks/>
            </p:cNvSpPr>
            <p:nvPr/>
          </p:nvSpPr>
          <p:spPr bwMode="auto">
            <a:xfrm>
              <a:off x="2070" y="3399"/>
              <a:ext cx="19" cy="25"/>
            </a:xfrm>
            <a:custGeom>
              <a:avLst/>
              <a:gdLst>
                <a:gd name="T0" fmla="*/ 19 w 19"/>
                <a:gd name="T1" fmla="*/ 15 h 25"/>
                <a:gd name="T2" fmla="*/ 19 w 19"/>
                <a:gd name="T3" fmla="*/ 13 h 25"/>
                <a:gd name="T4" fmla="*/ 19 w 19"/>
                <a:gd name="T5" fmla="*/ 8 h 25"/>
                <a:gd name="T6" fmla="*/ 19 w 19"/>
                <a:gd name="T7" fmla="*/ 5 h 25"/>
                <a:gd name="T8" fmla="*/ 19 w 19"/>
                <a:gd name="T9" fmla="*/ 3 h 25"/>
                <a:gd name="T10" fmla="*/ 17 w 19"/>
                <a:gd name="T11" fmla="*/ 0 h 25"/>
                <a:gd name="T12" fmla="*/ 14 w 19"/>
                <a:gd name="T13" fmla="*/ 0 h 25"/>
                <a:gd name="T14" fmla="*/ 12 w 19"/>
                <a:gd name="T15" fmla="*/ 0 h 25"/>
                <a:gd name="T16" fmla="*/ 9 w 19"/>
                <a:gd name="T17" fmla="*/ 0 h 25"/>
                <a:gd name="T18" fmla="*/ 7 w 19"/>
                <a:gd name="T19" fmla="*/ 0 h 25"/>
                <a:gd name="T20" fmla="*/ 4 w 19"/>
                <a:gd name="T21" fmla="*/ 0 h 25"/>
                <a:gd name="T22" fmla="*/ 2 w 19"/>
                <a:gd name="T23" fmla="*/ 3 h 25"/>
                <a:gd name="T24" fmla="*/ 2 w 19"/>
                <a:gd name="T25" fmla="*/ 5 h 25"/>
                <a:gd name="T26" fmla="*/ 0 w 19"/>
                <a:gd name="T27" fmla="*/ 8 h 25"/>
                <a:gd name="T28" fmla="*/ 0 w 19"/>
                <a:gd name="T29" fmla="*/ 13 h 25"/>
                <a:gd name="T30" fmla="*/ 0 w 19"/>
                <a:gd name="T31" fmla="*/ 15 h 25"/>
                <a:gd name="T32" fmla="*/ 0 w 19"/>
                <a:gd name="T33" fmla="*/ 18 h 25"/>
                <a:gd name="T34" fmla="*/ 0 w 19"/>
                <a:gd name="T35" fmla="*/ 20 h 25"/>
                <a:gd name="T36" fmla="*/ 2 w 19"/>
                <a:gd name="T37" fmla="*/ 23 h 25"/>
                <a:gd name="T38" fmla="*/ 4 w 19"/>
                <a:gd name="T39" fmla="*/ 23 h 25"/>
                <a:gd name="T40" fmla="*/ 7 w 19"/>
                <a:gd name="T41" fmla="*/ 25 h 25"/>
                <a:gd name="T42" fmla="*/ 9 w 19"/>
                <a:gd name="T43" fmla="*/ 25 h 25"/>
                <a:gd name="T44" fmla="*/ 12 w 19"/>
                <a:gd name="T45" fmla="*/ 23 h 25"/>
                <a:gd name="T46" fmla="*/ 14 w 19"/>
                <a:gd name="T47" fmla="*/ 23 h 25"/>
                <a:gd name="T48" fmla="*/ 17 w 19"/>
                <a:gd name="T49" fmla="*/ 20 h 25"/>
                <a:gd name="T50" fmla="*/ 17 w 19"/>
                <a:gd name="T51" fmla="*/ 18 h 25"/>
                <a:gd name="T52" fmla="*/ 19 w 19"/>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
                <a:gd name="T82" fmla="*/ 0 h 25"/>
                <a:gd name="T83" fmla="*/ 19 w 19"/>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 h="25">
                  <a:moveTo>
                    <a:pt x="19" y="15"/>
                  </a:moveTo>
                  <a:lnTo>
                    <a:pt x="19" y="13"/>
                  </a:lnTo>
                  <a:lnTo>
                    <a:pt x="19" y="8"/>
                  </a:lnTo>
                  <a:lnTo>
                    <a:pt x="19" y="5"/>
                  </a:lnTo>
                  <a:lnTo>
                    <a:pt x="19" y="3"/>
                  </a:lnTo>
                  <a:lnTo>
                    <a:pt x="17" y="0"/>
                  </a:lnTo>
                  <a:lnTo>
                    <a:pt x="14" y="0"/>
                  </a:lnTo>
                  <a:lnTo>
                    <a:pt x="12" y="0"/>
                  </a:lnTo>
                  <a:lnTo>
                    <a:pt x="9" y="0"/>
                  </a:lnTo>
                  <a:lnTo>
                    <a:pt x="7" y="0"/>
                  </a:lnTo>
                  <a:lnTo>
                    <a:pt x="4" y="0"/>
                  </a:lnTo>
                  <a:lnTo>
                    <a:pt x="2" y="3"/>
                  </a:lnTo>
                  <a:lnTo>
                    <a:pt x="2" y="5"/>
                  </a:lnTo>
                  <a:lnTo>
                    <a:pt x="0" y="8"/>
                  </a:lnTo>
                  <a:lnTo>
                    <a:pt x="0" y="13"/>
                  </a:lnTo>
                  <a:lnTo>
                    <a:pt x="0" y="15"/>
                  </a:lnTo>
                  <a:lnTo>
                    <a:pt x="0" y="18"/>
                  </a:lnTo>
                  <a:lnTo>
                    <a:pt x="0" y="20"/>
                  </a:lnTo>
                  <a:lnTo>
                    <a:pt x="2" y="23"/>
                  </a:lnTo>
                  <a:lnTo>
                    <a:pt x="4" y="23"/>
                  </a:lnTo>
                  <a:lnTo>
                    <a:pt x="7" y="25"/>
                  </a:lnTo>
                  <a:lnTo>
                    <a:pt x="9" y="25"/>
                  </a:lnTo>
                  <a:lnTo>
                    <a:pt x="12" y="23"/>
                  </a:lnTo>
                  <a:lnTo>
                    <a:pt x="14" y="23"/>
                  </a:lnTo>
                  <a:lnTo>
                    <a:pt x="17" y="20"/>
                  </a:lnTo>
                  <a:lnTo>
                    <a:pt x="17" y="18"/>
                  </a:lnTo>
                  <a:lnTo>
                    <a:pt x="19" y="15"/>
                  </a:lnTo>
                </a:path>
              </a:pathLst>
            </a:custGeom>
            <a:noFill/>
            <a:ln w="0">
              <a:solidFill>
                <a:srgbClr val="000000"/>
              </a:solidFill>
              <a:prstDash val="solid"/>
              <a:round/>
              <a:headEnd/>
              <a:tailEnd/>
            </a:ln>
          </p:spPr>
          <p:txBody>
            <a:bodyPr/>
            <a:lstStyle/>
            <a:p>
              <a:endParaRPr lang="es-AR"/>
            </a:p>
          </p:txBody>
        </p:sp>
        <p:sp>
          <p:nvSpPr>
            <p:cNvPr id="4166" name="Freeform 68"/>
            <p:cNvSpPr>
              <a:spLocks/>
            </p:cNvSpPr>
            <p:nvPr/>
          </p:nvSpPr>
          <p:spPr bwMode="auto">
            <a:xfrm>
              <a:off x="2070" y="3399"/>
              <a:ext cx="19" cy="25"/>
            </a:xfrm>
            <a:custGeom>
              <a:avLst/>
              <a:gdLst>
                <a:gd name="T0" fmla="*/ 9 w 19"/>
                <a:gd name="T1" fmla="*/ 0 h 25"/>
                <a:gd name="T2" fmla="*/ 7 w 19"/>
                <a:gd name="T3" fmla="*/ 0 h 25"/>
                <a:gd name="T4" fmla="*/ 4 w 19"/>
                <a:gd name="T5" fmla="*/ 0 h 25"/>
                <a:gd name="T6" fmla="*/ 2 w 19"/>
                <a:gd name="T7" fmla="*/ 3 h 25"/>
                <a:gd name="T8" fmla="*/ 2 w 19"/>
                <a:gd name="T9" fmla="*/ 5 h 25"/>
                <a:gd name="T10" fmla="*/ 0 w 19"/>
                <a:gd name="T11" fmla="*/ 8 h 25"/>
                <a:gd name="T12" fmla="*/ 0 w 19"/>
                <a:gd name="T13" fmla="*/ 13 h 25"/>
                <a:gd name="T14" fmla="*/ 0 w 19"/>
                <a:gd name="T15" fmla="*/ 15 h 25"/>
                <a:gd name="T16" fmla="*/ 0 w 19"/>
                <a:gd name="T17" fmla="*/ 18 h 25"/>
                <a:gd name="T18" fmla="*/ 0 w 19"/>
                <a:gd name="T19" fmla="*/ 20 h 25"/>
                <a:gd name="T20" fmla="*/ 2 w 19"/>
                <a:gd name="T21" fmla="*/ 23 h 25"/>
                <a:gd name="T22" fmla="*/ 4 w 19"/>
                <a:gd name="T23" fmla="*/ 23 h 25"/>
                <a:gd name="T24" fmla="*/ 7 w 19"/>
                <a:gd name="T25" fmla="*/ 25 h 25"/>
                <a:gd name="T26" fmla="*/ 9 w 19"/>
                <a:gd name="T27" fmla="*/ 25 h 25"/>
                <a:gd name="T28" fmla="*/ 12 w 19"/>
                <a:gd name="T29" fmla="*/ 23 h 25"/>
                <a:gd name="T30" fmla="*/ 14 w 19"/>
                <a:gd name="T31" fmla="*/ 23 h 25"/>
                <a:gd name="T32" fmla="*/ 17 w 19"/>
                <a:gd name="T33" fmla="*/ 20 h 25"/>
                <a:gd name="T34" fmla="*/ 17 w 19"/>
                <a:gd name="T35" fmla="*/ 18 h 25"/>
                <a:gd name="T36" fmla="*/ 19 w 19"/>
                <a:gd name="T37" fmla="*/ 15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25"/>
                <a:gd name="T59" fmla="*/ 19 w 19"/>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25">
                  <a:moveTo>
                    <a:pt x="9" y="0"/>
                  </a:moveTo>
                  <a:lnTo>
                    <a:pt x="7" y="0"/>
                  </a:lnTo>
                  <a:lnTo>
                    <a:pt x="4" y="0"/>
                  </a:lnTo>
                  <a:lnTo>
                    <a:pt x="2" y="3"/>
                  </a:lnTo>
                  <a:lnTo>
                    <a:pt x="2" y="5"/>
                  </a:lnTo>
                  <a:lnTo>
                    <a:pt x="0" y="8"/>
                  </a:lnTo>
                  <a:lnTo>
                    <a:pt x="0" y="13"/>
                  </a:lnTo>
                  <a:lnTo>
                    <a:pt x="0" y="15"/>
                  </a:lnTo>
                  <a:lnTo>
                    <a:pt x="0" y="18"/>
                  </a:lnTo>
                  <a:lnTo>
                    <a:pt x="0" y="20"/>
                  </a:lnTo>
                  <a:lnTo>
                    <a:pt x="2" y="23"/>
                  </a:lnTo>
                  <a:lnTo>
                    <a:pt x="4" y="23"/>
                  </a:lnTo>
                  <a:lnTo>
                    <a:pt x="7" y="25"/>
                  </a:lnTo>
                  <a:lnTo>
                    <a:pt x="9" y="25"/>
                  </a:lnTo>
                  <a:lnTo>
                    <a:pt x="12" y="23"/>
                  </a:lnTo>
                  <a:lnTo>
                    <a:pt x="14" y="23"/>
                  </a:lnTo>
                  <a:lnTo>
                    <a:pt x="17" y="20"/>
                  </a:lnTo>
                  <a:lnTo>
                    <a:pt x="17" y="18"/>
                  </a:lnTo>
                  <a:lnTo>
                    <a:pt x="19" y="15"/>
                  </a:lnTo>
                </a:path>
              </a:pathLst>
            </a:custGeom>
            <a:noFill/>
            <a:ln w="0">
              <a:solidFill>
                <a:srgbClr val="000000"/>
              </a:solidFill>
              <a:prstDash val="solid"/>
              <a:round/>
              <a:headEnd/>
              <a:tailEnd/>
            </a:ln>
          </p:spPr>
          <p:txBody>
            <a:bodyPr/>
            <a:lstStyle/>
            <a:p>
              <a:endParaRPr lang="es-AR"/>
            </a:p>
          </p:txBody>
        </p:sp>
        <p:sp>
          <p:nvSpPr>
            <p:cNvPr id="4167" name="Freeform 69"/>
            <p:cNvSpPr>
              <a:spLocks/>
            </p:cNvSpPr>
            <p:nvPr/>
          </p:nvSpPr>
          <p:spPr bwMode="auto">
            <a:xfrm>
              <a:off x="2092" y="3308"/>
              <a:ext cx="17" cy="22"/>
            </a:xfrm>
            <a:custGeom>
              <a:avLst/>
              <a:gdLst>
                <a:gd name="T0" fmla="*/ 15 w 17"/>
                <a:gd name="T1" fmla="*/ 15 h 22"/>
                <a:gd name="T2" fmla="*/ 17 w 17"/>
                <a:gd name="T3" fmla="*/ 12 h 22"/>
                <a:gd name="T4" fmla="*/ 17 w 17"/>
                <a:gd name="T5" fmla="*/ 10 h 22"/>
                <a:gd name="T6" fmla="*/ 17 w 17"/>
                <a:gd name="T7" fmla="*/ 8 h 22"/>
                <a:gd name="T8" fmla="*/ 17 w 17"/>
                <a:gd name="T9" fmla="*/ 5 h 22"/>
                <a:gd name="T10" fmla="*/ 17 w 17"/>
                <a:gd name="T11" fmla="*/ 3 h 22"/>
                <a:gd name="T12" fmla="*/ 15 w 17"/>
                <a:gd name="T13" fmla="*/ 0 h 22"/>
                <a:gd name="T14" fmla="*/ 12 w 17"/>
                <a:gd name="T15" fmla="*/ 0 h 22"/>
                <a:gd name="T16" fmla="*/ 12 w 17"/>
                <a:gd name="T17" fmla="*/ 0 h 22"/>
                <a:gd name="T18" fmla="*/ 10 w 17"/>
                <a:gd name="T19" fmla="*/ 0 h 22"/>
                <a:gd name="T20" fmla="*/ 7 w 17"/>
                <a:gd name="T21" fmla="*/ 0 h 22"/>
                <a:gd name="T22" fmla="*/ 5 w 17"/>
                <a:gd name="T23" fmla="*/ 3 h 22"/>
                <a:gd name="T24" fmla="*/ 5 w 17"/>
                <a:gd name="T25" fmla="*/ 5 h 22"/>
                <a:gd name="T26" fmla="*/ 2 w 17"/>
                <a:gd name="T27" fmla="*/ 8 h 22"/>
                <a:gd name="T28" fmla="*/ 0 w 17"/>
                <a:gd name="T29" fmla="*/ 10 h 22"/>
                <a:gd name="T30" fmla="*/ 0 w 17"/>
                <a:gd name="T31" fmla="*/ 12 h 22"/>
                <a:gd name="T32" fmla="*/ 0 w 17"/>
                <a:gd name="T33" fmla="*/ 15 h 22"/>
                <a:gd name="T34" fmla="*/ 0 w 17"/>
                <a:gd name="T35" fmla="*/ 17 h 22"/>
                <a:gd name="T36" fmla="*/ 0 w 17"/>
                <a:gd name="T37" fmla="*/ 17 h 22"/>
                <a:gd name="T38" fmla="*/ 2 w 17"/>
                <a:gd name="T39" fmla="*/ 20 h 22"/>
                <a:gd name="T40" fmla="*/ 5 w 17"/>
                <a:gd name="T41" fmla="*/ 22 h 22"/>
                <a:gd name="T42" fmla="*/ 7 w 17"/>
                <a:gd name="T43" fmla="*/ 22 h 22"/>
                <a:gd name="T44" fmla="*/ 7 w 17"/>
                <a:gd name="T45" fmla="*/ 22 h 22"/>
                <a:gd name="T46" fmla="*/ 10 w 17"/>
                <a:gd name="T47" fmla="*/ 20 h 22"/>
                <a:gd name="T48" fmla="*/ 12 w 17"/>
                <a:gd name="T49" fmla="*/ 20 h 22"/>
                <a:gd name="T50" fmla="*/ 15 w 17"/>
                <a:gd name="T51" fmla="*/ 17 h 22"/>
                <a:gd name="T52" fmla="*/ 15 w 17"/>
                <a:gd name="T53" fmla="*/ 15 h 2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
                <a:gd name="T82" fmla="*/ 0 h 22"/>
                <a:gd name="T83" fmla="*/ 17 w 17"/>
                <a:gd name="T84" fmla="*/ 22 h 2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 h="22">
                  <a:moveTo>
                    <a:pt x="15" y="15"/>
                  </a:moveTo>
                  <a:lnTo>
                    <a:pt x="17" y="12"/>
                  </a:lnTo>
                  <a:lnTo>
                    <a:pt x="17" y="10"/>
                  </a:lnTo>
                  <a:lnTo>
                    <a:pt x="17" y="8"/>
                  </a:lnTo>
                  <a:lnTo>
                    <a:pt x="17" y="5"/>
                  </a:lnTo>
                  <a:lnTo>
                    <a:pt x="17" y="3"/>
                  </a:lnTo>
                  <a:lnTo>
                    <a:pt x="15" y="0"/>
                  </a:lnTo>
                  <a:lnTo>
                    <a:pt x="12" y="0"/>
                  </a:lnTo>
                  <a:lnTo>
                    <a:pt x="10" y="0"/>
                  </a:lnTo>
                  <a:lnTo>
                    <a:pt x="7" y="0"/>
                  </a:lnTo>
                  <a:lnTo>
                    <a:pt x="5" y="3"/>
                  </a:lnTo>
                  <a:lnTo>
                    <a:pt x="5" y="5"/>
                  </a:lnTo>
                  <a:lnTo>
                    <a:pt x="2" y="8"/>
                  </a:lnTo>
                  <a:lnTo>
                    <a:pt x="0" y="10"/>
                  </a:lnTo>
                  <a:lnTo>
                    <a:pt x="0" y="12"/>
                  </a:lnTo>
                  <a:lnTo>
                    <a:pt x="0" y="15"/>
                  </a:lnTo>
                  <a:lnTo>
                    <a:pt x="0" y="17"/>
                  </a:lnTo>
                  <a:lnTo>
                    <a:pt x="2" y="20"/>
                  </a:lnTo>
                  <a:lnTo>
                    <a:pt x="5" y="22"/>
                  </a:lnTo>
                  <a:lnTo>
                    <a:pt x="7" y="22"/>
                  </a:lnTo>
                  <a:lnTo>
                    <a:pt x="10" y="20"/>
                  </a:lnTo>
                  <a:lnTo>
                    <a:pt x="12" y="20"/>
                  </a:lnTo>
                  <a:lnTo>
                    <a:pt x="15" y="17"/>
                  </a:lnTo>
                  <a:lnTo>
                    <a:pt x="15" y="15"/>
                  </a:lnTo>
                  <a:close/>
                </a:path>
              </a:pathLst>
            </a:custGeom>
            <a:solidFill>
              <a:srgbClr val="B5B5B5"/>
            </a:solidFill>
            <a:ln w="9525">
              <a:noFill/>
              <a:round/>
              <a:headEnd/>
              <a:tailEnd/>
            </a:ln>
          </p:spPr>
          <p:txBody>
            <a:bodyPr/>
            <a:lstStyle/>
            <a:p>
              <a:endParaRPr lang="es-AR"/>
            </a:p>
          </p:txBody>
        </p:sp>
        <p:sp>
          <p:nvSpPr>
            <p:cNvPr id="4168" name="Freeform 70"/>
            <p:cNvSpPr>
              <a:spLocks/>
            </p:cNvSpPr>
            <p:nvPr/>
          </p:nvSpPr>
          <p:spPr bwMode="auto">
            <a:xfrm>
              <a:off x="2092" y="3308"/>
              <a:ext cx="17" cy="22"/>
            </a:xfrm>
            <a:custGeom>
              <a:avLst/>
              <a:gdLst>
                <a:gd name="T0" fmla="*/ 15 w 17"/>
                <a:gd name="T1" fmla="*/ 15 h 22"/>
                <a:gd name="T2" fmla="*/ 17 w 17"/>
                <a:gd name="T3" fmla="*/ 12 h 22"/>
                <a:gd name="T4" fmla="*/ 17 w 17"/>
                <a:gd name="T5" fmla="*/ 10 h 22"/>
                <a:gd name="T6" fmla="*/ 17 w 17"/>
                <a:gd name="T7" fmla="*/ 8 h 22"/>
                <a:gd name="T8" fmla="*/ 17 w 17"/>
                <a:gd name="T9" fmla="*/ 5 h 22"/>
                <a:gd name="T10" fmla="*/ 17 w 17"/>
                <a:gd name="T11" fmla="*/ 3 h 22"/>
                <a:gd name="T12" fmla="*/ 15 w 17"/>
                <a:gd name="T13" fmla="*/ 0 h 22"/>
                <a:gd name="T14" fmla="*/ 12 w 17"/>
                <a:gd name="T15" fmla="*/ 0 h 22"/>
                <a:gd name="T16" fmla="*/ 12 w 17"/>
                <a:gd name="T17" fmla="*/ 0 h 22"/>
                <a:gd name="T18" fmla="*/ 10 w 17"/>
                <a:gd name="T19" fmla="*/ 0 h 22"/>
                <a:gd name="T20" fmla="*/ 7 w 17"/>
                <a:gd name="T21" fmla="*/ 0 h 22"/>
                <a:gd name="T22" fmla="*/ 5 w 17"/>
                <a:gd name="T23" fmla="*/ 3 h 22"/>
                <a:gd name="T24" fmla="*/ 5 w 17"/>
                <a:gd name="T25" fmla="*/ 5 h 22"/>
                <a:gd name="T26" fmla="*/ 2 w 17"/>
                <a:gd name="T27" fmla="*/ 8 h 22"/>
                <a:gd name="T28" fmla="*/ 0 w 17"/>
                <a:gd name="T29" fmla="*/ 10 h 22"/>
                <a:gd name="T30" fmla="*/ 0 w 17"/>
                <a:gd name="T31" fmla="*/ 12 h 22"/>
                <a:gd name="T32" fmla="*/ 0 w 17"/>
                <a:gd name="T33" fmla="*/ 15 h 22"/>
                <a:gd name="T34" fmla="*/ 0 w 17"/>
                <a:gd name="T35" fmla="*/ 17 h 22"/>
                <a:gd name="T36" fmla="*/ 0 w 17"/>
                <a:gd name="T37" fmla="*/ 17 h 22"/>
                <a:gd name="T38" fmla="*/ 2 w 17"/>
                <a:gd name="T39" fmla="*/ 20 h 22"/>
                <a:gd name="T40" fmla="*/ 5 w 17"/>
                <a:gd name="T41" fmla="*/ 22 h 22"/>
                <a:gd name="T42" fmla="*/ 7 w 17"/>
                <a:gd name="T43" fmla="*/ 22 h 22"/>
                <a:gd name="T44" fmla="*/ 7 w 17"/>
                <a:gd name="T45" fmla="*/ 22 h 22"/>
                <a:gd name="T46" fmla="*/ 10 w 17"/>
                <a:gd name="T47" fmla="*/ 20 h 22"/>
                <a:gd name="T48" fmla="*/ 12 w 17"/>
                <a:gd name="T49" fmla="*/ 20 h 22"/>
                <a:gd name="T50" fmla="*/ 15 w 17"/>
                <a:gd name="T51" fmla="*/ 17 h 22"/>
                <a:gd name="T52" fmla="*/ 15 w 17"/>
                <a:gd name="T53" fmla="*/ 15 h 2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
                <a:gd name="T82" fmla="*/ 0 h 22"/>
                <a:gd name="T83" fmla="*/ 17 w 17"/>
                <a:gd name="T84" fmla="*/ 22 h 2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 h="22">
                  <a:moveTo>
                    <a:pt x="15" y="15"/>
                  </a:moveTo>
                  <a:lnTo>
                    <a:pt x="17" y="12"/>
                  </a:lnTo>
                  <a:lnTo>
                    <a:pt x="17" y="10"/>
                  </a:lnTo>
                  <a:lnTo>
                    <a:pt x="17" y="8"/>
                  </a:lnTo>
                  <a:lnTo>
                    <a:pt x="17" y="5"/>
                  </a:lnTo>
                  <a:lnTo>
                    <a:pt x="17" y="3"/>
                  </a:lnTo>
                  <a:lnTo>
                    <a:pt x="15" y="0"/>
                  </a:lnTo>
                  <a:lnTo>
                    <a:pt x="12" y="0"/>
                  </a:lnTo>
                  <a:lnTo>
                    <a:pt x="10" y="0"/>
                  </a:lnTo>
                  <a:lnTo>
                    <a:pt x="7" y="0"/>
                  </a:lnTo>
                  <a:lnTo>
                    <a:pt x="5" y="3"/>
                  </a:lnTo>
                  <a:lnTo>
                    <a:pt x="5" y="5"/>
                  </a:lnTo>
                  <a:lnTo>
                    <a:pt x="2" y="8"/>
                  </a:lnTo>
                  <a:lnTo>
                    <a:pt x="0" y="10"/>
                  </a:lnTo>
                  <a:lnTo>
                    <a:pt x="0" y="12"/>
                  </a:lnTo>
                  <a:lnTo>
                    <a:pt x="0" y="15"/>
                  </a:lnTo>
                  <a:lnTo>
                    <a:pt x="0" y="17"/>
                  </a:lnTo>
                  <a:lnTo>
                    <a:pt x="2" y="20"/>
                  </a:lnTo>
                  <a:lnTo>
                    <a:pt x="5" y="22"/>
                  </a:lnTo>
                  <a:lnTo>
                    <a:pt x="7" y="22"/>
                  </a:lnTo>
                  <a:lnTo>
                    <a:pt x="10" y="20"/>
                  </a:lnTo>
                  <a:lnTo>
                    <a:pt x="12" y="20"/>
                  </a:lnTo>
                  <a:lnTo>
                    <a:pt x="15" y="17"/>
                  </a:lnTo>
                  <a:lnTo>
                    <a:pt x="15" y="15"/>
                  </a:lnTo>
                </a:path>
              </a:pathLst>
            </a:custGeom>
            <a:noFill/>
            <a:ln w="0">
              <a:solidFill>
                <a:srgbClr val="000000"/>
              </a:solidFill>
              <a:prstDash val="solid"/>
              <a:round/>
              <a:headEnd/>
              <a:tailEnd/>
            </a:ln>
          </p:spPr>
          <p:txBody>
            <a:bodyPr/>
            <a:lstStyle/>
            <a:p>
              <a:endParaRPr lang="es-AR"/>
            </a:p>
          </p:txBody>
        </p:sp>
        <p:sp>
          <p:nvSpPr>
            <p:cNvPr id="4169" name="Freeform 71"/>
            <p:cNvSpPr>
              <a:spLocks/>
            </p:cNvSpPr>
            <p:nvPr/>
          </p:nvSpPr>
          <p:spPr bwMode="auto">
            <a:xfrm>
              <a:off x="2092" y="3301"/>
              <a:ext cx="17" cy="24"/>
            </a:xfrm>
            <a:custGeom>
              <a:avLst/>
              <a:gdLst>
                <a:gd name="T0" fmla="*/ 15 w 17"/>
                <a:gd name="T1" fmla="*/ 17 h 24"/>
                <a:gd name="T2" fmla="*/ 15 w 17"/>
                <a:gd name="T3" fmla="*/ 15 h 24"/>
                <a:gd name="T4" fmla="*/ 17 w 17"/>
                <a:gd name="T5" fmla="*/ 12 h 24"/>
                <a:gd name="T6" fmla="*/ 17 w 17"/>
                <a:gd name="T7" fmla="*/ 10 h 24"/>
                <a:gd name="T8" fmla="*/ 17 w 17"/>
                <a:gd name="T9" fmla="*/ 7 h 24"/>
                <a:gd name="T10" fmla="*/ 15 w 17"/>
                <a:gd name="T11" fmla="*/ 5 h 24"/>
                <a:gd name="T12" fmla="*/ 15 w 17"/>
                <a:gd name="T13" fmla="*/ 2 h 24"/>
                <a:gd name="T14" fmla="*/ 12 w 17"/>
                <a:gd name="T15" fmla="*/ 2 h 24"/>
                <a:gd name="T16" fmla="*/ 12 w 17"/>
                <a:gd name="T17" fmla="*/ 0 h 24"/>
                <a:gd name="T18" fmla="*/ 10 w 17"/>
                <a:gd name="T19" fmla="*/ 0 h 24"/>
                <a:gd name="T20" fmla="*/ 7 w 17"/>
                <a:gd name="T21" fmla="*/ 2 h 24"/>
                <a:gd name="T22" fmla="*/ 5 w 17"/>
                <a:gd name="T23" fmla="*/ 5 h 24"/>
                <a:gd name="T24" fmla="*/ 2 w 17"/>
                <a:gd name="T25" fmla="*/ 5 h 24"/>
                <a:gd name="T26" fmla="*/ 2 w 17"/>
                <a:gd name="T27" fmla="*/ 7 h 24"/>
                <a:gd name="T28" fmla="*/ 0 w 17"/>
                <a:gd name="T29" fmla="*/ 10 h 24"/>
                <a:gd name="T30" fmla="*/ 0 w 17"/>
                <a:gd name="T31" fmla="*/ 12 h 24"/>
                <a:gd name="T32" fmla="*/ 0 w 17"/>
                <a:gd name="T33" fmla="*/ 15 h 24"/>
                <a:gd name="T34" fmla="*/ 0 w 17"/>
                <a:gd name="T35" fmla="*/ 17 h 24"/>
                <a:gd name="T36" fmla="*/ 0 w 17"/>
                <a:gd name="T37" fmla="*/ 19 h 24"/>
                <a:gd name="T38" fmla="*/ 2 w 17"/>
                <a:gd name="T39" fmla="*/ 22 h 24"/>
                <a:gd name="T40" fmla="*/ 5 w 17"/>
                <a:gd name="T41" fmla="*/ 22 h 24"/>
                <a:gd name="T42" fmla="*/ 5 w 17"/>
                <a:gd name="T43" fmla="*/ 24 h 24"/>
                <a:gd name="T44" fmla="*/ 7 w 17"/>
                <a:gd name="T45" fmla="*/ 22 h 24"/>
                <a:gd name="T46" fmla="*/ 10 w 17"/>
                <a:gd name="T47" fmla="*/ 22 h 24"/>
                <a:gd name="T48" fmla="*/ 12 w 17"/>
                <a:gd name="T49" fmla="*/ 19 h 24"/>
                <a:gd name="T50" fmla="*/ 12 w 17"/>
                <a:gd name="T51" fmla="*/ 17 h 24"/>
                <a:gd name="T52" fmla="*/ 15 w 17"/>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
                <a:gd name="T82" fmla="*/ 0 h 24"/>
                <a:gd name="T83" fmla="*/ 17 w 17"/>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 h="24">
                  <a:moveTo>
                    <a:pt x="15" y="17"/>
                  </a:moveTo>
                  <a:lnTo>
                    <a:pt x="15" y="15"/>
                  </a:lnTo>
                  <a:lnTo>
                    <a:pt x="17" y="12"/>
                  </a:lnTo>
                  <a:lnTo>
                    <a:pt x="17" y="10"/>
                  </a:lnTo>
                  <a:lnTo>
                    <a:pt x="17" y="7"/>
                  </a:lnTo>
                  <a:lnTo>
                    <a:pt x="15" y="5"/>
                  </a:lnTo>
                  <a:lnTo>
                    <a:pt x="15" y="2"/>
                  </a:lnTo>
                  <a:lnTo>
                    <a:pt x="12" y="2"/>
                  </a:lnTo>
                  <a:lnTo>
                    <a:pt x="12" y="0"/>
                  </a:lnTo>
                  <a:lnTo>
                    <a:pt x="10" y="0"/>
                  </a:lnTo>
                  <a:lnTo>
                    <a:pt x="7" y="2"/>
                  </a:lnTo>
                  <a:lnTo>
                    <a:pt x="5" y="5"/>
                  </a:lnTo>
                  <a:lnTo>
                    <a:pt x="2" y="5"/>
                  </a:lnTo>
                  <a:lnTo>
                    <a:pt x="2" y="7"/>
                  </a:lnTo>
                  <a:lnTo>
                    <a:pt x="0" y="10"/>
                  </a:lnTo>
                  <a:lnTo>
                    <a:pt x="0" y="12"/>
                  </a:lnTo>
                  <a:lnTo>
                    <a:pt x="0" y="15"/>
                  </a:lnTo>
                  <a:lnTo>
                    <a:pt x="0" y="17"/>
                  </a:lnTo>
                  <a:lnTo>
                    <a:pt x="0" y="19"/>
                  </a:lnTo>
                  <a:lnTo>
                    <a:pt x="2" y="22"/>
                  </a:lnTo>
                  <a:lnTo>
                    <a:pt x="5" y="22"/>
                  </a:lnTo>
                  <a:lnTo>
                    <a:pt x="5" y="24"/>
                  </a:lnTo>
                  <a:lnTo>
                    <a:pt x="7" y="22"/>
                  </a:lnTo>
                  <a:lnTo>
                    <a:pt x="10" y="22"/>
                  </a:lnTo>
                  <a:lnTo>
                    <a:pt x="12" y="19"/>
                  </a:lnTo>
                  <a:lnTo>
                    <a:pt x="12" y="17"/>
                  </a:lnTo>
                  <a:lnTo>
                    <a:pt x="15" y="17"/>
                  </a:lnTo>
                  <a:close/>
                </a:path>
              </a:pathLst>
            </a:custGeom>
            <a:solidFill>
              <a:srgbClr val="FFFFFF"/>
            </a:solidFill>
            <a:ln w="9525">
              <a:noFill/>
              <a:round/>
              <a:headEnd/>
              <a:tailEnd/>
            </a:ln>
          </p:spPr>
          <p:txBody>
            <a:bodyPr/>
            <a:lstStyle/>
            <a:p>
              <a:endParaRPr lang="es-AR"/>
            </a:p>
          </p:txBody>
        </p:sp>
        <p:sp>
          <p:nvSpPr>
            <p:cNvPr id="4170" name="Freeform 72"/>
            <p:cNvSpPr>
              <a:spLocks/>
            </p:cNvSpPr>
            <p:nvPr/>
          </p:nvSpPr>
          <p:spPr bwMode="auto">
            <a:xfrm>
              <a:off x="2092" y="3301"/>
              <a:ext cx="17" cy="24"/>
            </a:xfrm>
            <a:custGeom>
              <a:avLst/>
              <a:gdLst>
                <a:gd name="T0" fmla="*/ 15 w 17"/>
                <a:gd name="T1" fmla="*/ 17 h 24"/>
                <a:gd name="T2" fmla="*/ 15 w 17"/>
                <a:gd name="T3" fmla="*/ 15 h 24"/>
                <a:gd name="T4" fmla="*/ 17 w 17"/>
                <a:gd name="T5" fmla="*/ 12 h 24"/>
                <a:gd name="T6" fmla="*/ 17 w 17"/>
                <a:gd name="T7" fmla="*/ 10 h 24"/>
                <a:gd name="T8" fmla="*/ 17 w 17"/>
                <a:gd name="T9" fmla="*/ 7 h 24"/>
                <a:gd name="T10" fmla="*/ 15 w 17"/>
                <a:gd name="T11" fmla="*/ 5 h 24"/>
                <a:gd name="T12" fmla="*/ 15 w 17"/>
                <a:gd name="T13" fmla="*/ 2 h 24"/>
                <a:gd name="T14" fmla="*/ 12 w 17"/>
                <a:gd name="T15" fmla="*/ 2 h 24"/>
                <a:gd name="T16" fmla="*/ 12 w 17"/>
                <a:gd name="T17" fmla="*/ 0 h 24"/>
                <a:gd name="T18" fmla="*/ 10 w 17"/>
                <a:gd name="T19" fmla="*/ 0 h 24"/>
                <a:gd name="T20" fmla="*/ 7 w 17"/>
                <a:gd name="T21" fmla="*/ 2 h 24"/>
                <a:gd name="T22" fmla="*/ 5 w 17"/>
                <a:gd name="T23" fmla="*/ 5 h 24"/>
                <a:gd name="T24" fmla="*/ 2 w 17"/>
                <a:gd name="T25" fmla="*/ 5 h 24"/>
                <a:gd name="T26" fmla="*/ 2 w 17"/>
                <a:gd name="T27" fmla="*/ 7 h 24"/>
                <a:gd name="T28" fmla="*/ 0 w 17"/>
                <a:gd name="T29" fmla="*/ 10 h 24"/>
                <a:gd name="T30" fmla="*/ 0 w 17"/>
                <a:gd name="T31" fmla="*/ 12 h 24"/>
                <a:gd name="T32" fmla="*/ 0 w 17"/>
                <a:gd name="T33" fmla="*/ 15 h 24"/>
                <a:gd name="T34" fmla="*/ 0 w 17"/>
                <a:gd name="T35" fmla="*/ 17 h 24"/>
                <a:gd name="T36" fmla="*/ 0 w 17"/>
                <a:gd name="T37" fmla="*/ 19 h 24"/>
                <a:gd name="T38" fmla="*/ 2 w 17"/>
                <a:gd name="T39" fmla="*/ 22 h 24"/>
                <a:gd name="T40" fmla="*/ 5 w 17"/>
                <a:gd name="T41" fmla="*/ 22 h 24"/>
                <a:gd name="T42" fmla="*/ 5 w 17"/>
                <a:gd name="T43" fmla="*/ 24 h 24"/>
                <a:gd name="T44" fmla="*/ 7 w 17"/>
                <a:gd name="T45" fmla="*/ 22 h 24"/>
                <a:gd name="T46" fmla="*/ 10 w 17"/>
                <a:gd name="T47" fmla="*/ 22 h 24"/>
                <a:gd name="T48" fmla="*/ 12 w 17"/>
                <a:gd name="T49" fmla="*/ 19 h 24"/>
                <a:gd name="T50" fmla="*/ 12 w 17"/>
                <a:gd name="T51" fmla="*/ 17 h 24"/>
                <a:gd name="T52" fmla="*/ 15 w 17"/>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
                <a:gd name="T82" fmla="*/ 0 h 24"/>
                <a:gd name="T83" fmla="*/ 17 w 17"/>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 h="24">
                  <a:moveTo>
                    <a:pt x="15" y="17"/>
                  </a:moveTo>
                  <a:lnTo>
                    <a:pt x="15" y="15"/>
                  </a:lnTo>
                  <a:lnTo>
                    <a:pt x="17" y="12"/>
                  </a:lnTo>
                  <a:lnTo>
                    <a:pt x="17" y="10"/>
                  </a:lnTo>
                  <a:lnTo>
                    <a:pt x="17" y="7"/>
                  </a:lnTo>
                  <a:lnTo>
                    <a:pt x="15" y="5"/>
                  </a:lnTo>
                  <a:lnTo>
                    <a:pt x="15" y="2"/>
                  </a:lnTo>
                  <a:lnTo>
                    <a:pt x="12" y="2"/>
                  </a:lnTo>
                  <a:lnTo>
                    <a:pt x="12" y="0"/>
                  </a:lnTo>
                  <a:lnTo>
                    <a:pt x="10" y="0"/>
                  </a:lnTo>
                  <a:lnTo>
                    <a:pt x="7" y="2"/>
                  </a:lnTo>
                  <a:lnTo>
                    <a:pt x="5" y="5"/>
                  </a:lnTo>
                  <a:lnTo>
                    <a:pt x="2" y="5"/>
                  </a:lnTo>
                  <a:lnTo>
                    <a:pt x="2" y="7"/>
                  </a:lnTo>
                  <a:lnTo>
                    <a:pt x="0" y="10"/>
                  </a:lnTo>
                  <a:lnTo>
                    <a:pt x="0" y="12"/>
                  </a:lnTo>
                  <a:lnTo>
                    <a:pt x="0" y="15"/>
                  </a:lnTo>
                  <a:lnTo>
                    <a:pt x="0" y="17"/>
                  </a:lnTo>
                  <a:lnTo>
                    <a:pt x="0" y="19"/>
                  </a:lnTo>
                  <a:lnTo>
                    <a:pt x="2" y="22"/>
                  </a:lnTo>
                  <a:lnTo>
                    <a:pt x="5" y="22"/>
                  </a:lnTo>
                  <a:lnTo>
                    <a:pt x="5" y="24"/>
                  </a:lnTo>
                  <a:lnTo>
                    <a:pt x="7" y="22"/>
                  </a:lnTo>
                  <a:lnTo>
                    <a:pt x="10" y="22"/>
                  </a:lnTo>
                  <a:lnTo>
                    <a:pt x="12" y="19"/>
                  </a:lnTo>
                  <a:lnTo>
                    <a:pt x="12" y="17"/>
                  </a:lnTo>
                  <a:lnTo>
                    <a:pt x="15" y="17"/>
                  </a:lnTo>
                </a:path>
              </a:pathLst>
            </a:custGeom>
            <a:noFill/>
            <a:ln w="0">
              <a:solidFill>
                <a:srgbClr val="000000"/>
              </a:solidFill>
              <a:prstDash val="solid"/>
              <a:round/>
              <a:headEnd/>
              <a:tailEnd/>
            </a:ln>
          </p:spPr>
          <p:txBody>
            <a:bodyPr/>
            <a:lstStyle/>
            <a:p>
              <a:endParaRPr lang="es-AR"/>
            </a:p>
          </p:txBody>
        </p:sp>
        <p:sp>
          <p:nvSpPr>
            <p:cNvPr id="4171" name="Freeform 73"/>
            <p:cNvSpPr>
              <a:spLocks/>
            </p:cNvSpPr>
            <p:nvPr/>
          </p:nvSpPr>
          <p:spPr bwMode="auto">
            <a:xfrm>
              <a:off x="2092" y="3301"/>
              <a:ext cx="15" cy="24"/>
            </a:xfrm>
            <a:custGeom>
              <a:avLst/>
              <a:gdLst>
                <a:gd name="T0" fmla="*/ 12 w 15"/>
                <a:gd name="T1" fmla="*/ 0 h 24"/>
                <a:gd name="T2" fmla="*/ 10 w 15"/>
                <a:gd name="T3" fmla="*/ 0 h 24"/>
                <a:gd name="T4" fmla="*/ 7 w 15"/>
                <a:gd name="T5" fmla="*/ 2 h 24"/>
                <a:gd name="T6" fmla="*/ 5 w 15"/>
                <a:gd name="T7" fmla="*/ 5 h 24"/>
                <a:gd name="T8" fmla="*/ 2 w 15"/>
                <a:gd name="T9" fmla="*/ 5 h 24"/>
                <a:gd name="T10" fmla="*/ 2 w 15"/>
                <a:gd name="T11" fmla="*/ 7 h 24"/>
                <a:gd name="T12" fmla="*/ 0 w 15"/>
                <a:gd name="T13" fmla="*/ 10 h 24"/>
                <a:gd name="T14" fmla="*/ 0 w 15"/>
                <a:gd name="T15" fmla="*/ 12 h 24"/>
                <a:gd name="T16" fmla="*/ 0 w 15"/>
                <a:gd name="T17" fmla="*/ 15 h 24"/>
                <a:gd name="T18" fmla="*/ 0 w 15"/>
                <a:gd name="T19" fmla="*/ 17 h 24"/>
                <a:gd name="T20" fmla="*/ 0 w 15"/>
                <a:gd name="T21" fmla="*/ 19 h 24"/>
                <a:gd name="T22" fmla="*/ 2 w 15"/>
                <a:gd name="T23" fmla="*/ 22 h 24"/>
                <a:gd name="T24" fmla="*/ 5 w 15"/>
                <a:gd name="T25" fmla="*/ 22 h 24"/>
                <a:gd name="T26" fmla="*/ 5 w 15"/>
                <a:gd name="T27" fmla="*/ 24 h 24"/>
                <a:gd name="T28" fmla="*/ 7 w 15"/>
                <a:gd name="T29" fmla="*/ 22 h 24"/>
                <a:gd name="T30" fmla="*/ 10 w 15"/>
                <a:gd name="T31" fmla="*/ 22 h 24"/>
                <a:gd name="T32" fmla="*/ 12 w 15"/>
                <a:gd name="T33" fmla="*/ 19 h 24"/>
                <a:gd name="T34" fmla="*/ 12 w 15"/>
                <a:gd name="T35" fmla="*/ 17 h 24"/>
                <a:gd name="T36" fmla="*/ 15 w 15"/>
                <a:gd name="T37" fmla="*/ 17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
                <a:gd name="T58" fmla="*/ 0 h 24"/>
                <a:gd name="T59" fmla="*/ 15 w 15"/>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 h="24">
                  <a:moveTo>
                    <a:pt x="12" y="0"/>
                  </a:moveTo>
                  <a:lnTo>
                    <a:pt x="10" y="0"/>
                  </a:lnTo>
                  <a:lnTo>
                    <a:pt x="7" y="2"/>
                  </a:lnTo>
                  <a:lnTo>
                    <a:pt x="5" y="5"/>
                  </a:lnTo>
                  <a:lnTo>
                    <a:pt x="2" y="5"/>
                  </a:lnTo>
                  <a:lnTo>
                    <a:pt x="2" y="7"/>
                  </a:lnTo>
                  <a:lnTo>
                    <a:pt x="0" y="10"/>
                  </a:lnTo>
                  <a:lnTo>
                    <a:pt x="0" y="12"/>
                  </a:lnTo>
                  <a:lnTo>
                    <a:pt x="0" y="15"/>
                  </a:lnTo>
                  <a:lnTo>
                    <a:pt x="0" y="17"/>
                  </a:lnTo>
                  <a:lnTo>
                    <a:pt x="0" y="19"/>
                  </a:lnTo>
                  <a:lnTo>
                    <a:pt x="2" y="22"/>
                  </a:lnTo>
                  <a:lnTo>
                    <a:pt x="5" y="22"/>
                  </a:lnTo>
                  <a:lnTo>
                    <a:pt x="5" y="24"/>
                  </a:lnTo>
                  <a:lnTo>
                    <a:pt x="7" y="22"/>
                  </a:lnTo>
                  <a:lnTo>
                    <a:pt x="10" y="22"/>
                  </a:lnTo>
                  <a:lnTo>
                    <a:pt x="12" y="19"/>
                  </a:lnTo>
                  <a:lnTo>
                    <a:pt x="12" y="17"/>
                  </a:lnTo>
                  <a:lnTo>
                    <a:pt x="15" y="17"/>
                  </a:lnTo>
                </a:path>
              </a:pathLst>
            </a:custGeom>
            <a:noFill/>
            <a:ln w="0">
              <a:solidFill>
                <a:srgbClr val="000000"/>
              </a:solidFill>
              <a:prstDash val="solid"/>
              <a:round/>
              <a:headEnd/>
              <a:tailEnd/>
            </a:ln>
          </p:spPr>
          <p:txBody>
            <a:bodyPr/>
            <a:lstStyle/>
            <a:p>
              <a:endParaRPr lang="es-AR"/>
            </a:p>
          </p:txBody>
        </p:sp>
        <p:sp>
          <p:nvSpPr>
            <p:cNvPr id="4172" name="Freeform 74"/>
            <p:cNvSpPr>
              <a:spLocks/>
            </p:cNvSpPr>
            <p:nvPr/>
          </p:nvSpPr>
          <p:spPr bwMode="auto">
            <a:xfrm>
              <a:off x="1959" y="3158"/>
              <a:ext cx="486" cy="222"/>
            </a:xfrm>
            <a:custGeom>
              <a:avLst/>
              <a:gdLst>
                <a:gd name="T0" fmla="*/ 24 w 486"/>
                <a:gd name="T1" fmla="*/ 27 h 222"/>
                <a:gd name="T2" fmla="*/ 12 w 486"/>
                <a:gd name="T3" fmla="*/ 66 h 222"/>
                <a:gd name="T4" fmla="*/ 4 w 486"/>
                <a:gd name="T5" fmla="*/ 111 h 222"/>
                <a:gd name="T6" fmla="*/ 0 w 486"/>
                <a:gd name="T7" fmla="*/ 125 h 222"/>
                <a:gd name="T8" fmla="*/ 2 w 486"/>
                <a:gd name="T9" fmla="*/ 150 h 222"/>
                <a:gd name="T10" fmla="*/ 12 w 486"/>
                <a:gd name="T11" fmla="*/ 172 h 222"/>
                <a:gd name="T12" fmla="*/ 27 w 486"/>
                <a:gd name="T13" fmla="*/ 192 h 222"/>
                <a:gd name="T14" fmla="*/ 44 w 486"/>
                <a:gd name="T15" fmla="*/ 207 h 222"/>
                <a:gd name="T16" fmla="*/ 66 w 486"/>
                <a:gd name="T17" fmla="*/ 214 h 222"/>
                <a:gd name="T18" fmla="*/ 101 w 486"/>
                <a:gd name="T19" fmla="*/ 219 h 222"/>
                <a:gd name="T20" fmla="*/ 138 w 486"/>
                <a:gd name="T21" fmla="*/ 219 h 222"/>
                <a:gd name="T22" fmla="*/ 172 w 486"/>
                <a:gd name="T23" fmla="*/ 212 h 222"/>
                <a:gd name="T24" fmla="*/ 204 w 486"/>
                <a:gd name="T25" fmla="*/ 200 h 222"/>
                <a:gd name="T26" fmla="*/ 209 w 486"/>
                <a:gd name="T27" fmla="*/ 195 h 222"/>
                <a:gd name="T28" fmla="*/ 234 w 486"/>
                <a:gd name="T29" fmla="*/ 177 h 222"/>
                <a:gd name="T30" fmla="*/ 264 w 486"/>
                <a:gd name="T31" fmla="*/ 165 h 222"/>
                <a:gd name="T32" fmla="*/ 296 w 486"/>
                <a:gd name="T33" fmla="*/ 160 h 222"/>
                <a:gd name="T34" fmla="*/ 325 w 486"/>
                <a:gd name="T35" fmla="*/ 162 h 222"/>
                <a:gd name="T36" fmla="*/ 345 w 486"/>
                <a:gd name="T37" fmla="*/ 167 h 222"/>
                <a:gd name="T38" fmla="*/ 377 w 486"/>
                <a:gd name="T39" fmla="*/ 165 h 222"/>
                <a:gd name="T40" fmla="*/ 407 w 486"/>
                <a:gd name="T41" fmla="*/ 158 h 222"/>
                <a:gd name="T42" fmla="*/ 431 w 486"/>
                <a:gd name="T43" fmla="*/ 143 h 222"/>
                <a:gd name="T44" fmla="*/ 454 w 486"/>
                <a:gd name="T45" fmla="*/ 123 h 222"/>
                <a:gd name="T46" fmla="*/ 471 w 486"/>
                <a:gd name="T47" fmla="*/ 101 h 222"/>
                <a:gd name="T48" fmla="*/ 483 w 486"/>
                <a:gd name="T49" fmla="*/ 71 h 222"/>
                <a:gd name="T50" fmla="*/ 461 w 486"/>
                <a:gd name="T51" fmla="*/ 54 h 222"/>
                <a:gd name="T52" fmla="*/ 456 w 486"/>
                <a:gd name="T53" fmla="*/ 74 h 222"/>
                <a:gd name="T54" fmla="*/ 444 w 486"/>
                <a:gd name="T55" fmla="*/ 96 h 222"/>
                <a:gd name="T56" fmla="*/ 426 w 486"/>
                <a:gd name="T57" fmla="*/ 116 h 222"/>
                <a:gd name="T58" fmla="*/ 404 w 486"/>
                <a:gd name="T59" fmla="*/ 130 h 222"/>
                <a:gd name="T60" fmla="*/ 377 w 486"/>
                <a:gd name="T61" fmla="*/ 138 h 222"/>
                <a:gd name="T62" fmla="*/ 352 w 486"/>
                <a:gd name="T63" fmla="*/ 138 h 222"/>
                <a:gd name="T64" fmla="*/ 330 w 486"/>
                <a:gd name="T65" fmla="*/ 133 h 222"/>
                <a:gd name="T66" fmla="*/ 301 w 486"/>
                <a:gd name="T67" fmla="*/ 130 h 222"/>
                <a:gd name="T68" fmla="*/ 268 w 486"/>
                <a:gd name="T69" fmla="*/ 135 h 222"/>
                <a:gd name="T70" fmla="*/ 239 w 486"/>
                <a:gd name="T71" fmla="*/ 145 h 222"/>
                <a:gd name="T72" fmla="*/ 214 w 486"/>
                <a:gd name="T73" fmla="*/ 160 h 222"/>
                <a:gd name="T74" fmla="*/ 204 w 486"/>
                <a:gd name="T75" fmla="*/ 167 h 222"/>
                <a:gd name="T76" fmla="*/ 175 w 486"/>
                <a:gd name="T77" fmla="*/ 182 h 222"/>
                <a:gd name="T78" fmla="*/ 140 w 486"/>
                <a:gd name="T79" fmla="*/ 190 h 222"/>
                <a:gd name="T80" fmla="*/ 108 w 486"/>
                <a:gd name="T81" fmla="*/ 192 h 222"/>
                <a:gd name="T82" fmla="*/ 74 w 486"/>
                <a:gd name="T83" fmla="*/ 187 h 222"/>
                <a:gd name="T84" fmla="*/ 56 w 486"/>
                <a:gd name="T85" fmla="*/ 180 h 222"/>
                <a:gd name="T86" fmla="*/ 41 w 486"/>
                <a:gd name="T87" fmla="*/ 165 h 222"/>
                <a:gd name="T88" fmla="*/ 32 w 486"/>
                <a:gd name="T89" fmla="*/ 145 h 222"/>
                <a:gd name="T90" fmla="*/ 27 w 486"/>
                <a:gd name="T91" fmla="*/ 125 h 222"/>
                <a:gd name="T92" fmla="*/ 32 w 486"/>
                <a:gd name="T93" fmla="*/ 103 h 222"/>
                <a:gd name="T94" fmla="*/ 37 w 486"/>
                <a:gd name="T95" fmla="*/ 74 h 222"/>
                <a:gd name="T96" fmla="*/ 49 w 486"/>
                <a:gd name="T97" fmla="*/ 29 h 222"/>
                <a:gd name="T98" fmla="*/ 39 w 486"/>
                <a:gd name="T99" fmla="*/ 0 h 22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86"/>
                <a:gd name="T151" fmla="*/ 0 h 222"/>
                <a:gd name="T152" fmla="*/ 486 w 486"/>
                <a:gd name="T153" fmla="*/ 222 h 22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86" h="222">
                  <a:moveTo>
                    <a:pt x="39" y="0"/>
                  </a:moveTo>
                  <a:lnTo>
                    <a:pt x="32" y="12"/>
                  </a:lnTo>
                  <a:lnTo>
                    <a:pt x="24" y="27"/>
                  </a:lnTo>
                  <a:lnTo>
                    <a:pt x="19" y="39"/>
                  </a:lnTo>
                  <a:lnTo>
                    <a:pt x="14" y="54"/>
                  </a:lnTo>
                  <a:lnTo>
                    <a:pt x="12" y="66"/>
                  </a:lnTo>
                  <a:lnTo>
                    <a:pt x="7" y="81"/>
                  </a:lnTo>
                  <a:lnTo>
                    <a:pt x="4" y="96"/>
                  </a:lnTo>
                  <a:lnTo>
                    <a:pt x="4" y="111"/>
                  </a:lnTo>
                  <a:lnTo>
                    <a:pt x="2" y="118"/>
                  </a:lnTo>
                  <a:lnTo>
                    <a:pt x="0" y="125"/>
                  </a:lnTo>
                  <a:lnTo>
                    <a:pt x="0" y="133"/>
                  </a:lnTo>
                  <a:lnTo>
                    <a:pt x="2" y="143"/>
                  </a:lnTo>
                  <a:lnTo>
                    <a:pt x="2" y="150"/>
                  </a:lnTo>
                  <a:lnTo>
                    <a:pt x="4" y="158"/>
                  </a:lnTo>
                  <a:lnTo>
                    <a:pt x="7" y="165"/>
                  </a:lnTo>
                  <a:lnTo>
                    <a:pt x="12" y="172"/>
                  </a:lnTo>
                  <a:lnTo>
                    <a:pt x="17" y="180"/>
                  </a:lnTo>
                  <a:lnTo>
                    <a:pt x="22" y="187"/>
                  </a:lnTo>
                  <a:lnTo>
                    <a:pt x="27" y="192"/>
                  </a:lnTo>
                  <a:lnTo>
                    <a:pt x="32" y="197"/>
                  </a:lnTo>
                  <a:lnTo>
                    <a:pt x="39" y="202"/>
                  </a:lnTo>
                  <a:lnTo>
                    <a:pt x="44" y="207"/>
                  </a:lnTo>
                  <a:lnTo>
                    <a:pt x="54" y="209"/>
                  </a:lnTo>
                  <a:lnTo>
                    <a:pt x="66" y="214"/>
                  </a:lnTo>
                  <a:lnTo>
                    <a:pt x="78" y="217"/>
                  </a:lnTo>
                  <a:lnTo>
                    <a:pt x="88" y="219"/>
                  </a:lnTo>
                  <a:lnTo>
                    <a:pt x="101" y="219"/>
                  </a:lnTo>
                  <a:lnTo>
                    <a:pt x="113" y="222"/>
                  </a:lnTo>
                  <a:lnTo>
                    <a:pt x="125" y="222"/>
                  </a:lnTo>
                  <a:lnTo>
                    <a:pt x="138" y="219"/>
                  </a:lnTo>
                  <a:lnTo>
                    <a:pt x="148" y="217"/>
                  </a:lnTo>
                  <a:lnTo>
                    <a:pt x="160" y="217"/>
                  </a:lnTo>
                  <a:lnTo>
                    <a:pt x="172" y="212"/>
                  </a:lnTo>
                  <a:lnTo>
                    <a:pt x="182" y="209"/>
                  </a:lnTo>
                  <a:lnTo>
                    <a:pt x="194" y="204"/>
                  </a:lnTo>
                  <a:lnTo>
                    <a:pt x="204" y="200"/>
                  </a:lnTo>
                  <a:lnTo>
                    <a:pt x="207" y="197"/>
                  </a:lnTo>
                  <a:lnTo>
                    <a:pt x="209" y="195"/>
                  </a:lnTo>
                  <a:lnTo>
                    <a:pt x="217" y="190"/>
                  </a:lnTo>
                  <a:lnTo>
                    <a:pt x="227" y="182"/>
                  </a:lnTo>
                  <a:lnTo>
                    <a:pt x="234" y="177"/>
                  </a:lnTo>
                  <a:lnTo>
                    <a:pt x="244" y="172"/>
                  </a:lnTo>
                  <a:lnTo>
                    <a:pt x="254" y="167"/>
                  </a:lnTo>
                  <a:lnTo>
                    <a:pt x="264" y="165"/>
                  </a:lnTo>
                  <a:lnTo>
                    <a:pt x="273" y="162"/>
                  </a:lnTo>
                  <a:lnTo>
                    <a:pt x="283" y="160"/>
                  </a:lnTo>
                  <a:lnTo>
                    <a:pt x="296" y="160"/>
                  </a:lnTo>
                  <a:lnTo>
                    <a:pt x="306" y="160"/>
                  </a:lnTo>
                  <a:lnTo>
                    <a:pt x="315" y="160"/>
                  </a:lnTo>
                  <a:lnTo>
                    <a:pt x="325" y="162"/>
                  </a:lnTo>
                  <a:lnTo>
                    <a:pt x="335" y="162"/>
                  </a:lnTo>
                  <a:lnTo>
                    <a:pt x="345" y="167"/>
                  </a:lnTo>
                  <a:lnTo>
                    <a:pt x="357" y="167"/>
                  </a:lnTo>
                  <a:lnTo>
                    <a:pt x="367" y="167"/>
                  </a:lnTo>
                  <a:lnTo>
                    <a:pt x="377" y="165"/>
                  </a:lnTo>
                  <a:lnTo>
                    <a:pt x="387" y="162"/>
                  </a:lnTo>
                  <a:lnTo>
                    <a:pt x="397" y="160"/>
                  </a:lnTo>
                  <a:lnTo>
                    <a:pt x="407" y="158"/>
                  </a:lnTo>
                  <a:lnTo>
                    <a:pt x="414" y="155"/>
                  </a:lnTo>
                  <a:lnTo>
                    <a:pt x="424" y="148"/>
                  </a:lnTo>
                  <a:lnTo>
                    <a:pt x="431" y="143"/>
                  </a:lnTo>
                  <a:lnTo>
                    <a:pt x="441" y="138"/>
                  </a:lnTo>
                  <a:lnTo>
                    <a:pt x="449" y="130"/>
                  </a:lnTo>
                  <a:lnTo>
                    <a:pt x="454" y="123"/>
                  </a:lnTo>
                  <a:lnTo>
                    <a:pt x="461" y="116"/>
                  </a:lnTo>
                  <a:lnTo>
                    <a:pt x="466" y="108"/>
                  </a:lnTo>
                  <a:lnTo>
                    <a:pt x="471" y="101"/>
                  </a:lnTo>
                  <a:lnTo>
                    <a:pt x="476" y="91"/>
                  </a:lnTo>
                  <a:lnTo>
                    <a:pt x="481" y="81"/>
                  </a:lnTo>
                  <a:lnTo>
                    <a:pt x="483" y="71"/>
                  </a:lnTo>
                  <a:lnTo>
                    <a:pt x="486" y="61"/>
                  </a:lnTo>
                  <a:lnTo>
                    <a:pt x="486" y="56"/>
                  </a:lnTo>
                  <a:lnTo>
                    <a:pt x="461" y="54"/>
                  </a:lnTo>
                  <a:lnTo>
                    <a:pt x="461" y="56"/>
                  </a:lnTo>
                  <a:lnTo>
                    <a:pt x="461" y="64"/>
                  </a:lnTo>
                  <a:lnTo>
                    <a:pt x="456" y="74"/>
                  </a:lnTo>
                  <a:lnTo>
                    <a:pt x="454" y="81"/>
                  </a:lnTo>
                  <a:lnTo>
                    <a:pt x="449" y="88"/>
                  </a:lnTo>
                  <a:lnTo>
                    <a:pt x="444" y="96"/>
                  </a:lnTo>
                  <a:lnTo>
                    <a:pt x="439" y="103"/>
                  </a:lnTo>
                  <a:lnTo>
                    <a:pt x="434" y="111"/>
                  </a:lnTo>
                  <a:lnTo>
                    <a:pt x="426" y="116"/>
                  </a:lnTo>
                  <a:lnTo>
                    <a:pt x="419" y="121"/>
                  </a:lnTo>
                  <a:lnTo>
                    <a:pt x="412" y="125"/>
                  </a:lnTo>
                  <a:lnTo>
                    <a:pt x="404" y="130"/>
                  </a:lnTo>
                  <a:lnTo>
                    <a:pt x="394" y="133"/>
                  </a:lnTo>
                  <a:lnTo>
                    <a:pt x="387" y="135"/>
                  </a:lnTo>
                  <a:lnTo>
                    <a:pt x="377" y="138"/>
                  </a:lnTo>
                  <a:lnTo>
                    <a:pt x="370" y="138"/>
                  </a:lnTo>
                  <a:lnTo>
                    <a:pt x="360" y="138"/>
                  </a:lnTo>
                  <a:lnTo>
                    <a:pt x="352" y="138"/>
                  </a:lnTo>
                  <a:lnTo>
                    <a:pt x="340" y="135"/>
                  </a:lnTo>
                  <a:lnTo>
                    <a:pt x="330" y="133"/>
                  </a:lnTo>
                  <a:lnTo>
                    <a:pt x="320" y="130"/>
                  </a:lnTo>
                  <a:lnTo>
                    <a:pt x="310" y="130"/>
                  </a:lnTo>
                  <a:lnTo>
                    <a:pt x="301" y="130"/>
                  </a:lnTo>
                  <a:lnTo>
                    <a:pt x="288" y="130"/>
                  </a:lnTo>
                  <a:lnTo>
                    <a:pt x="278" y="133"/>
                  </a:lnTo>
                  <a:lnTo>
                    <a:pt x="268" y="135"/>
                  </a:lnTo>
                  <a:lnTo>
                    <a:pt x="259" y="138"/>
                  </a:lnTo>
                  <a:lnTo>
                    <a:pt x="249" y="143"/>
                  </a:lnTo>
                  <a:lnTo>
                    <a:pt x="239" y="145"/>
                  </a:lnTo>
                  <a:lnTo>
                    <a:pt x="229" y="150"/>
                  </a:lnTo>
                  <a:lnTo>
                    <a:pt x="222" y="158"/>
                  </a:lnTo>
                  <a:lnTo>
                    <a:pt x="214" y="160"/>
                  </a:lnTo>
                  <a:lnTo>
                    <a:pt x="214" y="162"/>
                  </a:lnTo>
                  <a:lnTo>
                    <a:pt x="204" y="167"/>
                  </a:lnTo>
                  <a:lnTo>
                    <a:pt x="197" y="172"/>
                  </a:lnTo>
                  <a:lnTo>
                    <a:pt x="185" y="177"/>
                  </a:lnTo>
                  <a:lnTo>
                    <a:pt x="175" y="182"/>
                  </a:lnTo>
                  <a:lnTo>
                    <a:pt x="165" y="185"/>
                  </a:lnTo>
                  <a:lnTo>
                    <a:pt x="153" y="190"/>
                  </a:lnTo>
                  <a:lnTo>
                    <a:pt x="140" y="190"/>
                  </a:lnTo>
                  <a:lnTo>
                    <a:pt x="130" y="192"/>
                  </a:lnTo>
                  <a:lnTo>
                    <a:pt x="118" y="192"/>
                  </a:lnTo>
                  <a:lnTo>
                    <a:pt x="108" y="192"/>
                  </a:lnTo>
                  <a:lnTo>
                    <a:pt x="96" y="190"/>
                  </a:lnTo>
                  <a:lnTo>
                    <a:pt x="86" y="190"/>
                  </a:lnTo>
                  <a:lnTo>
                    <a:pt x="74" y="187"/>
                  </a:lnTo>
                  <a:lnTo>
                    <a:pt x="64" y="182"/>
                  </a:lnTo>
                  <a:lnTo>
                    <a:pt x="56" y="180"/>
                  </a:lnTo>
                  <a:lnTo>
                    <a:pt x="51" y="175"/>
                  </a:lnTo>
                  <a:lnTo>
                    <a:pt x="46" y="170"/>
                  </a:lnTo>
                  <a:lnTo>
                    <a:pt x="41" y="165"/>
                  </a:lnTo>
                  <a:lnTo>
                    <a:pt x="37" y="158"/>
                  </a:lnTo>
                  <a:lnTo>
                    <a:pt x="34" y="153"/>
                  </a:lnTo>
                  <a:lnTo>
                    <a:pt x="32" y="145"/>
                  </a:lnTo>
                  <a:lnTo>
                    <a:pt x="29" y="138"/>
                  </a:lnTo>
                  <a:lnTo>
                    <a:pt x="29" y="130"/>
                  </a:lnTo>
                  <a:lnTo>
                    <a:pt x="27" y="125"/>
                  </a:lnTo>
                  <a:lnTo>
                    <a:pt x="29" y="118"/>
                  </a:lnTo>
                  <a:lnTo>
                    <a:pt x="29" y="111"/>
                  </a:lnTo>
                  <a:lnTo>
                    <a:pt x="32" y="103"/>
                  </a:lnTo>
                  <a:lnTo>
                    <a:pt x="34" y="88"/>
                  </a:lnTo>
                  <a:lnTo>
                    <a:pt x="37" y="74"/>
                  </a:lnTo>
                  <a:lnTo>
                    <a:pt x="39" y="59"/>
                  </a:lnTo>
                  <a:lnTo>
                    <a:pt x="44" y="44"/>
                  </a:lnTo>
                  <a:lnTo>
                    <a:pt x="49" y="29"/>
                  </a:lnTo>
                  <a:lnTo>
                    <a:pt x="54" y="14"/>
                  </a:lnTo>
                  <a:lnTo>
                    <a:pt x="61" y="0"/>
                  </a:lnTo>
                  <a:lnTo>
                    <a:pt x="39" y="0"/>
                  </a:lnTo>
                  <a:close/>
                </a:path>
              </a:pathLst>
            </a:custGeom>
            <a:solidFill>
              <a:srgbClr val="B5B5B5"/>
            </a:solidFill>
            <a:ln w="9525">
              <a:noFill/>
              <a:round/>
              <a:headEnd/>
              <a:tailEnd/>
            </a:ln>
          </p:spPr>
          <p:txBody>
            <a:bodyPr/>
            <a:lstStyle/>
            <a:p>
              <a:endParaRPr lang="es-AR"/>
            </a:p>
          </p:txBody>
        </p:sp>
        <p:sp>
          <p:nvSpPr>
            <p:cNvPr id="4173" name="Freeform 75"/>
            <p:cNvSpPr>
              <a:spLocks/>
            </p:cNvSpPr>
            <p:nvPr/>
          </p:nvSpPr>
          <p:spPr bwMode="auto">
            <a:xfrm>
              <a:off x="1959" y="3158"/>
              <a:ext cx="486" cy="222"/>
            </a:xfrm>
            <a:custGeom>
              <a:avLst/>
              <a:gdLst>
                <a:gd name="T0" fmla="*/ 24 w 486"/>
                <a:gd name="T1" fmla="*/ 27 h 222"/>
                <a:gd name="T2" fmla="*/ 12 w 486"/>
                <a:gd name="T3" fmla="*/ 66 h 222"/>
                <a:gd name="T4" fmla="*/ 4 w 486"/>
                <a:gd name="T5" fmla="*/ 111 h 222"/>
                <a:gd name="T6" fmla="*/ 0 w 486"/>
                <a:gd name="T7" fmla="*/ 125 h 222"/>
                <a:gd name="T8" fmla="*/ 2 w 486"/>
                <a:gd name="T9" fmla="*/ 150 h 222"/>
                <a:gd name="T10" fmla="*/ 12 w 486"/>
                <a:gd name="T11" fmla="*/ 172 h 222"/>
                <a:gd name="T12" fmla="*/ 27 w 486"/>
                <a:gd name="T13" fmla="*/ 192 h 222"/>
                <a:gd name="T14" fmla="*/ 44 w 486"/>
                <a:gd name="T15" fmla="*/ 207 h 222"/>
                <a:gd name="T16" fmla="*/ 66 w 486"/>
                <a:gd name="T17" fmla="*/ 214 h 222"/>
                <a:gd name="T18" fmla="*/ 101 w 486"/>
                <a:gd name="T19" fmla="*/ 219 h 222"/>
                <a:gd name="T20" fmla="*/ 138 w 486"/>
                <a:gd name="T21" fmla="*/ 219 h 222"/>
                <a:gd name="T22" fmla="*/ 172 w 486"/>
                <a:gd name="T23" fmla="*/ 212 h 222"/>
                <a:gd name="T24" fmla="*/ 204 w 486"/>
                <a:gd name="T25" fmla="*/ 200 h 222"/>
                <a:gd name="T26" fmla="*/ 209 w 486"/>
                <a:gd name="T27" fmla="*/ 195 h 222"/>
                <a:gd name="T28" fmla="*/ 234 w 486"/>
                <a:gd name="T29" fmla="*/ 177 h 222"/>
                <a:gd name="T30" fmla="*/ 264 w 486"/>
                <a:gd name="T31" fmla="*/ 165 h 222"/>
                <a:gd name="T32" fmla="*/ 296 w 486"/>
                <a:gd name="T33" fmla="*/ 160 h 222"/>
                <a:gd name="T34" fmla="*/ 325 w 486"/>
                <a:gd name="T35" fmla="*/ 162 h 222"/>
                <a:gd name="T36" fmla="*/ 345 w 486"/>
                <a:gd name="T37" fmla="*/ 167 h 222"/>
                <a:gd name="T38" fmla="*/ 377 w 486"/>
                <a:gd name="T39" fmla="*/ 165 h 222"/>
                <a:gd name="T40" fmla="*/ 407 w 486"/>
                <a:gd name="T41" fmla="*/ 158 h 222"/>
                <a:gd name="T42" fmla="*/ 431 w 486"/>
                <a:gd name="T43" fmla="*/ 143 h 222"/>
                <a:gd name="T44" fmla="*/ 454 w 486"/>
                <a:gd name="T45" fmla="*/ 123 h 222"/>
                <a:gd name="T46" fmla="*/ 471 w 486"/>
                <a:gd name="T47" fmla="*/ 101 h 222"/>
                <a:gd name="T48" fmla="*/ 483 w 486"/>
                <a:gd name="T49" fmla="*/ 71 h 222"/>
                <a:gd name="T50" fmla="*/ 461 w 486"/>
                <a:gd name="T51" fmla="*/ 54 h 222"/>
                <a:gd name="T52" fmla="*/ 456 w 486"/>
                <a:gd name="T53" fmla="*/ 74 h 222"/>
                <a:gd name="T54" fmla="*/ 444 w 486"/>
                <a:gd name="T55" fmla="*/ 96 h 222"/>
                <a:gd name="T56" fmla="*/ 426 w 486"/>
                <a:gd name="T57" fmla="*/ 116 h 222"/>
                <a:gd name="T58" fmla="*/ 404 w 486"/>
                <a:gd name="T59" fmla="*/ 130 h 222"/>
                <a:gd name="T60" fmla="*/ 377 w 486"/>
                <a:gd name="T61" fmla="*/ 138 h 222"/>
                <a:gd name="T62" fmla="*/ 352 w 486"/>
                <a:gd name="T63" fmla="*/ 138 h 222"/>
                <a:gd name="T64" fmla="*/ 330 w 486"/>
                <a:gd name="T65" fmla="*/ 133 h 222"/>
                <a:gd name="T66" fmla="*/ 301 w 486"/>
                <a:gd name="T67" fmla="*/ 130 h 222"/>
                <a:gd name="T68" fmla="*/ 268 w 486"/>
                <a:gd name="T69" fmla="*/ 135 h 222"/>
                <a:gd name="T70" fmla="*/ 239 w 486"/>
                <a:gd name="T71" fmla="*/ 145 h 222"/>
                <a:gd name="T72" fmla="*/ 214 w 486"/>
                <a:gd name="T73" fmla="*/ 160 h 222"/>
                <a:gd name="T74" fmla="*/ 204 w 486"/>
                <a:gd name="T75" fmla="*/ 167 h 222"/>
                <a:gd name="T76" fmla="*/ 175 w 486"/>
                <a:gd name="T77" fmla="*/ 182 h 222"/>
                <a:gd name="T78" fmla="*/ 140 w 486"/>
                <a:gd name="T79" fmla="*/ 190 h 222"/>
                <a:gd name="T80" fmla="*/ 108 w 486"/>
                <a:gd name="T81" fmla="*/ 192 h 222"/>
                <a:gd name="T82" fmla="*/ 74 w 486"/>
                <a:gd name="T83" fmla="*/ 187 h 222"/>
                <a:gd name="T84" fmla="*/ 56 w 486"/>
                <a:gd name="T85" fmla="*/ 180 h 222"/>
                <a:gd name="T86" fmla="*/ 41 w 486"/>
                <a:gd name="T87" fmla="*/ 165 h 222"/>
                <a:gd name="T88" fmla="*/ 32 w 486"/>
                <a:gd name="T89" fmla="*/ 145 h 222"/>
                <a:gd name="T90" fmla="*/ 27 w 486"/>
                <a:gd name="T91" fmla="*/ 125 h 222"/>
                <a:gd name="T92" fmla="*/ 32 w 486"/>
                <a:gd name="T93" fmla="*/ 103 h 222"/>
                <a:gd name="T94" fmla="*/ 37 w 486"/>
                <a:gd name="T95" fmla="*/ 74 h 222"/>
                <a:gd name="T96" fmla="*/ 49 w 486"/>
                <a:gd name="T97" fmla="*/ 29 h 222"/>
                <a:gd name="T98" fmla="*/ 39 w 486"/>
                <a:gd name="T99" fmla="*/ 0 h 22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86"/>
                <a:gd name="T151" fmla="*/ 0 h 222"/>
                <a:gd name="T152" fmla="*/ 486 w 486"/>
                <a:gd name="T153" fmla="*/ 222 h 22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86" h="222">
                  <a:moveTo>
                    <a:pt x="39" y="0"/>
                  </a:moveTo>
                  <a:lnTo>
                    <a:pt x="32" y="12"/>
                  </a:lnTo>
                  <a:lnTo>
                    <a:pt x="24" y="27"/>
                  </a:lnTo>
                  <a:lnTo>
                    <a:pt x="19" y="39"/>
                  </a:lnTo>
                  <a:lnTo>
                    <a:pt x="14" y="54"/>
                  </a:lnTo>
                  <a:lnTo>
                    <a:pt x="12" y="66"/>
                  </a:lnTo>
                  <a:lnTo>
                    <a:pt x="7" y="81"/>
                  </a:lnTo>
                  <a:lnTo>
                    <a:pt x="4" y="96"/>
                  </a:lnTo>
                  <a:lnTo>
                    <a:pt x="4" y="111"/>
                  </a:lnTo>
                  <a:lnTo>
                    <a:pt x="2" y="118"/>
                  </a:lnTo>
                  <a:lnTo>
                    <a:pt x="0" y="125"/>
                  </a:lnTo>
                  <a:lnTo>
                    <a:pt x="0" y="133"/>
                  </a:lnTo>
                  <a:lnTo>
                    <a:pt x="2" y="143"/>
                  </a:lnTo>
                  <a:lnTo>
                    <a:pt x="2" y="150"/>
                  </a:lnTo>
                  <a:lnTo>
                    <a:pt x="4" y="158"/>
                  </a:lnTo>
                  <a:lnTo>
                    <a:pt x="7" y="165"/>
                  </a:lnTo>
                  <a:lnTo>
                    <a:pt x="12" y="172"/>
                  </a:lnTo>
                  <a:lnTo>
                    <a:pt x="17" y="180"/>
                  </a:lnTo>
                  <a:lnTo>
                    <a:pt x="22" y="187"/>
                  </a:lnTo>
                  <a:lnTo>
                    <a:pt x="27" y="192"/>
                  </a:lnTo>
                  <a:lnTo>
                    <a:pt x="32" y="197"/>
                  </a:lnTo>
                  <a:lnTo>
                    <a:pt x="39" y="202"/>
                  </a:lnTo>
                  <a:lnTo>
                    <a:pt x="44" y="207"/>
                  </a:lnTo>
                  <a:lnTo>
                    <a:pt x="54" y="209"/>
                  </a:lnTo>
                  <a:lnTo>
                    <a:pt x="66" y="214"/>
                  </a:lnTo>
                  <a:lnTo>
                    <a:pt x="78" y="217"/>
                  </a:lnTo>
                  <a:lnTo>
                    <a:pt x="88" y="219"/>
                  </a:lnTo>
                  <a:lnTo>
                    <a:pt x="101" y="219"/>
                  </a:lnTo>
                  <a:lnTo>
                    <a:pt x="113" y="222"/>
                  </a:lnTo>
                  <a:lnTo>
                    <a:pt x="125" y="222"/>
                  </a:lnTo>
                  <a:lnTo>
                    <a:pt x="138" y="219"/>
                  </a:lnTo>
                  <a:lnTo>
                    <a:pt x="148" y="217"/>
                  </a:lnTo>
                  <a:lnTo>
                    <a:pt x="160" y="217"/>
                  </a:lnTo>
                  <a:lnTo>
                    <a:pt x="172" y="212"/>
                  </a:lnTo>
                  <a:lnTo>
                    <a:pt x="182" y="209"/>
                  </a:lnTo>
                  <a:lnTo>
                    <a:pt x="194" y="204"/>
                  </a:lnTo>
                  <a:lnTo>
                    <a:pt x="204" y="200"/>
                  </a:lnTo>
                  <a:lnTo>
                    <a:pt x="207" y="197"/>
                  </a:lnTo>
                  <a:lnTo>
                    <a:pt x="209" y="195"/>
                  </a:lnTo>
                  <a:lnTo>
                    <a:pt x="217" y="190"/>
                  </a:lnTo>
                  <a:lnTo>
                    <a:pt x="227" y="182"/>
                  </a:lnTo>
                  <a:lnTo>
                    <a:pt x="234" y="177"/>
                  </a:lnTo>
                  <a:lnTo>
                    <a:pt x="244" y="172"/>
                  </a:lnTo>
                  <a:lnTo>
                    <a:pt x="254" y="167"/>
                  </a:lnTo>
                  <a:lnTo>
                    <a:pt x="264" y="165"/>
                  </a:lnTo>
                  <a:lnTo>
                    <a:pt x="273" y="162"/>
                  </a:lnTo>
                  <a:lnTo>
                    <a:pt x="283" y="160"/>
                  </a:lnTo>
                  <a:lnTo>
                    <a:pt x="296" y="160"/>
                  </a:lnTo>
                  <a:lnTo>
                    <a:pt x="306" y="160"/>
                  </a:lnTo>
                  <a:lnTo>
                    <a:pt x="315" y="160"/>
                  </a:lnTo>
                  <a:lnTo>
                    <a:pt x="325" y="162"/>
                  </a:lnTo>
                  <a:lnTo>
                    <a:pt x="335" y="162"/>
                  </a:lnTo>
                  <a:lnTo>
                    <a:pt x="345" y="167"/>
                  </a:lnTo>
                  <a:lnTo>
                    <a:pt x="357" y="167"/>
                  </a:lnTo>
                  <a:lnTo>
                    <a:pt x="367" y="167"/>
                  </a:lnTo>
                  <a:lnTo>
                    <a:pt x="377" y="165"/>
                  </a:lnTo>
                  <a:lnTo>
                    <a:pt x="387" y="162"/>
                  </a:lnTo>
                  <a:lnTo>
                    <a:pt x="397" y="160"/>
                  </a:lnTo>
                  <a:lnTo>
                    <a:pt x="407" y="158"/>
                  </a:lnTo>
                  <a:lnTo>
                    <a:pt x="414" y="155"/>
                  </a:lnTo>
                  <a:lnTo>
                    <a:pt x="424" y="148"/>
                  </a:lnTo>
                  <a:lnTo>
                    <a:pt x="431" y="143"/>
                  </a:lnTo>
                  <a:lnTo>
                    <a:pt x="441" y="138"/>
                  </a:lnTo>
                  <a:lnTo>
                    <a:pt x="449" y="130"/>
                  </a:lnTo>
                  <a:lnTo>
                    <a:pt x="454" y="123"/>
                  </a:lnTo>
                  <a:lnTo>
                    <a:pt x="461" y="116"/>
                  </a:lnTo>
                  <a:lnTo>
                    <a:pt x="466" y="108"/>
                  </a:lnTo>
                  <a:lnTo>
                    <a:pt x="471" y="101"/>
                  </a:lnTo>
                  <a:lnTo>
                    <a:pt x="476" y="91"/>
                  </a:lnTo>
                  <a:lnTo>
                    <a:pt x="481" y="81"/>
                  </a:lnTo>
                  <a:lnTo>
                    <a:pt x="483" y="71"/>
                  </a:lnTo>
                  <a:lnTo>
                    <a:pt x="486" y="61"/>
                  </a:lnTo>
                  <a:lnTo>
                    <a:pt x="486" y="56"/>
                  </a:lnTo>
                  <a:lnTo>
                    <a:pt x="461" y="54"/>
                  </a:lnTo>
                  <a:lnTo>
                    <a:pt x="461" y="56"/>
                  </a:lnTo>
                  <a:lnTo>
                    <a:pt x="461" y="64"/>
                  </a:lnTo>
                  <a:lnTo>
                    <a:pt x="456" y="74"/>
                  </a:lnTo>
                  <a:lnTo>
                    <a:pt x="454" y="81"/>
                  </a:lnTo>
                  <a:lnTo>
                    <a:pt x="449" y="88"/>
                  </a:lnTo>
                  <a:lnTo>
                    <a:pt x="444" y="96"/>
                  </a:lnTo>
                  <a:lnTo>
                    <a:pt x="439" y="103"/>
                  </a:lnTo>
                  <a:lnTo>
                    <a:pt x="434" y="111"/>
                  </a:lnTo>
                  <a:lnTo>
                    <a:pt x="426" y="116"/>
                  </a:lnTo>
                  <a:lnTo>
                    <a:pt x="419" y="121"/>
                  </a:lnTo>
                  <a:lnTo>
                    <a:pt x="412" y="125"/>
                  </a:lnTo>
                  <a:lnTo>
                    <a:pt x="404" y="130"/>
                  </a:lnTo>
                  <a:lnTo>
                    <a:pt x="394" y="133"/>
                  </a:lnTo>
                  <a:lnTo>
                    <a:pt x="387" y="135"/>
                  </a:lnTo>
                  <a:lnTo>
                    <a:pt x="377" y="138"/>
                  </a:lnTo>
                  <a:lnTo>
                    <a:pt x="370" y="138"/>
                  </a:lnTo>
                  <a:lnTo>
                    <a:pt x="360" y="138"/>
                  </a:lnTo>
                  <a:lnTo>
                    <a:pt x="352" y="138"/>
                  </a:lnTo>
                  <a:lnTo>
                    <a:pt x="340" y="135"/>
                  </a:lnTo>
                  <a:lnTo>
                    <a:pt x="330" y="133"/>
                  </a:lnTo>
                  <a:lnTo>
                    <a:pt x="320" y="130"/>
                  </a:lnTo>
                  <a:lnTo>
                    <a:pt x="310" y="130"/>
                  </a:lnTo>
                  <a:lnTo>
                    <a:pt x="301" y="130"/>
                  </a:lnTo>
                  <a:lnTo>
                    <a:pt x="288" y="130"/>
                  </a:lnTo>
                  <a:lnTo>
                    <a:pt x="278" y="133"/>
                  </a:lnTo>
                  <a:lnTo>
                    <a:pt x="268" y="135"/>
                  </a:lnTo>
                  <a:lnTo>
                    <a:pt x="259" y="138"/>
                  </a:lnTo>
                  <a:lnTo>
                    <a:pt x="249" y="143"/>
                  </a:lnTo>
                  <a:lnTo>
                    <a:pt x="239" y="145"/>
                  </a:lnTo>
                  <a:lnTo>
                    <a:pt x="229" y="150"/>
                  </a:lnTo>
                  <a:lnTo>
                    <a:pt x="222" y="158"/>
                  </a:lnTo>
                  <a:lnTo>
                    <a:pt x="214" y="160"/>
                  </a:lnTo>
                  <a:lnTo>
                    <a:pt x="214" y="162"/>
                  </a:lnTo>
                  <a:lnTo>
                    <a:pt x="204" y="167"/>
                  </a:lnTo>
                  <a:lnTo>
                    <a:pt x="197" y="172"/>
                  </a:lnTo>
                  <a:lnTo>
                    <a:pt x="185" y="177"/>
                  </a:lnTo>
                  <a:lnTo>
                    <a:pt x="175" y="182"/>
                  </a:lnTo>
                  <a:lnTo>
                    <a:pt x="165" y="185"/>
                  </a:lnTo>
                  <a:lnTo>
                    <a:pt x="153" y="190"/>
                  </a:lnTo>
                  <a:lnTo>
                    <a:pt x="140" y="190"/>
                  </a:lnTo>
                  <a:lnTo>
                    <a:pt x="130" y="192"/>
                  </a:lnTo>
                  <a:lnTo>
                    <a:pt x="118" y="192"/>
                  </a:lnTo>
                  <a:lnTo>
                    <a:pt x="108" y="192"/>
                  </a:lnTo>
                  <a:lnTo>
                    <a:pt x="96" y="190"/>
                  </a:lnTo>
                  <a:lnTo>
                    <a:pt x="86" y="190"/>
                  </a:lnTo>
                  <a:lnTo>
                    <a:pt x="74" y="187"/>
                  </a:lnTo>
                  <a:lnTo>
                    <a:pt x="64" y="182"/>
                  </a:lnTo>
                  <a:lnTo>
                    <a:pt x="56" y="180"/>
                  </a:lnTo>
                  <a:lnTo>
                    <a:pt x="51" y="175"/>
                  </a:lnTo>
                  <a:lnTo>
                    <a:pt x="46" y="170"/>
                  </a:lnTo>
                  <a:lnTo>
                    <a:pt x="41" y="165"/>
                  </a:lnTo>
                  <a:lnTo>
                    <a:pt x="37" y="158"/>
                  </a:lnTo>
                  <a:lnTo>
                    <a:pt x="34" y="153"/>
                  </a:lnTo>
                  <a:lnTo>
                    <a:pt x="32" y="145"/>
                  </a:lnTo>
                  <a:lnTo>
                    <a:pt x="29" y="138"/>
                  </a:lnTo>
                  <a:lnTo>
                    <a:pt x="29" y="130"/>
                  </a:lnTo>
                  <a:lnTo>
                    <a:pt x="27" y="125"/>
                  </a:lnTo>
                  <a:lnTo>
                    <a:pt x="29" y="118"/>
                  </a:lnTo>
                  <a:lnTo>
                    <a:pt x="29" y="111"/>
                  </a:lnTo>
                  <a:lnTo>
                    <a:pt x="32" y="103"/>
                  </a:lnTo>
                  <a:lnTo>
                    <a:pt x="34" y="88"/>
                  </a:lnTo>
                  <a:lnTo>
                    <a:pt x="37" y="74"/>
                  </a:lnTo>
                  <a:lnTo>
                    <a:pt x="39" y="59"/>
                  </a:lnTo>
                  <a:lnTo>
                    <a:pt x="44" y="44"/>
                  </a:lnTo>
                  <a:lnTo>
                    <a:pt x="49" y="29"/>
                  </a:lnTo>
                  <a:lnTo>
                    <a:pt x="54" y="14"/>
                  </a:lnTo>
                  <a:lnTo>
                    <a:pt x="61" y="0"/>
                  </a:lnTo>
                  <a:lnTo>
                    <a:pt x="39" y="0"/>
                  </a:lnTo>
                </a:path>
              </a:pathLst>
            </a:custGeom>
            <a:noFill/>
            <a:ln w="0">
              <a:solidFill>
                <a:srgbClr val="000000"/>
              </a:solidFill>
              <a:prstDash val="solid"/>
              <a:round/>
              <a:headEnd/>
              <a:tailEnd/>
            </a:ln>
          </p:spPr>
          <p:txBody>
            <a:bodyPr/>
            <a:lstStyle/>
            <a:p>
              <a:endParaRPr lang="es-AR"/>
            </a:p>
          </p:txBody>
        </p:sp>
        <p:sp>
          <p:nvSpPr>
            <p:cNvPr id="4174" name="Freeform 76"/>
            <p:cNvSpPr>
              <a:spLocks/>
            </p:cNvSpPr>
            <p:nvPr/>
          </p:nvSpPr>
          <p:spPr bwMode="auto">
            <a:xfrm>
              <a:off x="1988" y="3158"/>
              <a:ext cx="430" cy="192"/>
            </a:xfrm>
            <a:custGeom>
              <a:avLst/>
              <a:gdLst>
                <a:gd name="T0" fmla="*/ 425 w 430"/>
                <a:gd name="T1" fmla="*/ 81 h 192"/>
                <a:gd name="T2" fmla="*/ 415 w 430"/>
                <a:gd name="T3" fmla="*/ 96 h 192"/>
                <a:gd name="T4" fmla="*/ 405 w 430"/>
                <a:gd name="T5" fmla="*/ 111 h 192"/>
                <a:gd name="T6" fmla="*/ 390 w 430"/>
                <a:gd name="T7" fmla="*/ 121 h 192"/>
                <a:gd name="T8" fmla="*/ 375 w 430"/>
                <a:gd name="T9" fmla="*/ 130 h 192"/>
                <a:gd name="T10" fmla="*/ 358 w 430"/>
                <a:gd name="T11" fmla="*/ 135 h 192"/>
                <a:gd name="T12" fmla="*/ 341 w 430"/>
                <a:gd name="T13" fmla="*/ 138 h 192"/>
                <a:gd name="T14" fmla="*/ 323 w 430"/>
                <a:gd name="T15" fmla="*/ 138 h 192"/>
                <a:gd name="T16" fmla="*/ 314 w 430"/>
                <a:gd name="T17" fmla="*/ 135 h 192"/>
                <a:gd name="T18" fmla="*/ 291 w 430"/>
                <a:gd name="T19" fmla="*/ 130 h 192"/>
                <a:gd name="T20" fmla="*/ 272 w 430"/>
                <a:gd name="T21" fmla="*/ 130 h 192"/>
                <a:gd name="T22" fmla="*/ 249 w 430"/>
                <a:gd name="T23" fmla="*/ 133 h 192"/>
                <a:gd name="T24" fmla="*/ 230 w 430"/>
                <a:gd name="T25" fmla="*/ 138 h 192"/>
                <a:gd name="T26" fmla="*/ 210 w 430"/>
                <a:gd name="T27" fmla="*/ 148 h 192"/>
                <a:gd name="T28" fmla="*/ 193 w 430"/>
                <a:gd name="T29" fmla="*/ 158 h 192"/>
                <a:gd name="T30" fmla="*/ 188 w 430"/>
                <a:gd name="T31" fmla="*/ 162 h 192"/>
                <a:gd name="T32" fmla="*/ 178 w 430"/>
                <a:gd name="T33" fmla="*/ 167 h 192"/>
                <a:gd name="T34" fmla="*/ 156 w 430"/>
                <a:gd name="T35" fmla="*/ 177 h 192"/>
                <a:gd name="T36" fmla="*/ 136 w 430"/>
                <a:gd name="T37" fmla="*/ 187 h 192"/>
                <a:gd name="T38" fmla="*/ 114 w 430"/>
                <a:gd name="T39" fmla="*/ 190 h 192"/>
                <a:gd name="T40" fmla="*/ 91 w 430"/>
                <a:gd name="T41" fmla="*/ 192 h 192"/>
                <a:gd name="T42" fmla="*/ 67 w 430"/>
                <a:gd name="T43" fmla="*/ 190 h 192"/>
                <a:gd name="T44" fmla="*/ 45 w 430"/>
                <a:gd name="T45" fmla="*/ 187 h 192"/>
                <a:gd name="T46" fmla="*/ 35 w 430"/>
                <a:gd name="T47" fmla="*/ 182 h 192"/>
                <a:gd name="T48" fmla="*/ 22 w 430"/>
                <a:gd name="T49" fmla="*/ 175 h 192"/>
                <a:gd name="T50" fmla="*/ 12 w 430"/>
                <a:gd name="T51" fmla="*/ 165 h 192"/>
                <a:gd name="T52" fmla="*/ 5 w 430"/>
                <a:gd name="T53" fmla="*/ 153 h 192"/>
                <a:gd name="T54" fmla="*/ 0 w 430"/>
                <a:gd name="T55" fmla="*/ 138 h 192"/>
                <a:gd name="T56" fmla="*/ 0 w 430"/>
                <a:gd name="T57" fmla="*/ 125 h 192"/>
                <a:gd name="T58" fmla="*/ 0 w 430"/>
                <a:gd name="T59" fmla="*/ 111 h 192"/>
                <a:gd name="T60" fmla="*/ 3 w 430"/>
                <a:gd name="T61" fmla="*/ 103 h 192"/>
                <a:gd name="T62" fmla="*/ 8 w 430"/>
                <a:gd name="T63" fmla="*/ 74 h 192"/>
                <a:gd name="T64" fmla="*/ 15 w 430"/>
                <a:gd name="T65" fmla="*/ 44 h 192"/>
                <a:gd name="T66" fmla="*/ 25 w 430"/>
                <a:gd name="T67" fmla="*/ 14 h 19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30"/>
                <a:gd name="T103" fmla="*/ 0 h 192"/>
                <a:gd name="T104" fmla="*/ 430 w 430"/>
                <a:gd name="T105" fmla="*/ 192 h 19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30" h="192">
                  <a:moveTo>
                    <a:pt x="430" y="74"/>
                  </a:moveTo>
                  <a:lnTo>
                    <a:pt x="425" y="81"/>
                  </a:lnTo>
                  <a:lnTo>
                    <a:pt x="420" y="88"/>
                  </a:lnTo>
                  <a:lnTo>
                    <a:pt x="415" y="96"/>
                  </a:lnTo>
                  <a:lnTo>
                    <a:pt x="410" y="103"/>
                  </a:lnTo>
                  <a:lnTo>
                    <a:pt x="405" y="111"/>
                  </a:lnTo>
                  <a:lnTo>
                    <a:pt x="397" y="116"/>
                  </a:lnTo>
                  <a:lnTo>
                    <a:pt x="390" y="121"/>
                  </a:lnTo>
                  <a:lnTo>
                    <a:pt x="383" y="125"/>
                  </a:lnTo>
                  <a:lnTo>
                    <a:pt x="375" y="130"/>
                  </a:lnTo>
                  <a:lnTo>
                    <a:pt x="368" y="133"/>
                  </a:lnTo>
                  <a:lnTo>
                    <a:pt x="358" y="135"/>
                  </a:lnTo>
                  <a:lnTo>
                    <a:pt x="351" y="138"/>
                  </a:lnTo>
                  <a:lnTo>
                    <a:pt x="341" y="138"/>
                  </a:lnTo>
                  <a:lnTo>
                    <a:pt x="333" y="138"/>
                  </a:lnTo>
                  <a:lnTo>
                    <a:pt x="323" y="138"/>
                  </a:lnTo>
                  <a:lnTo>
                    <a:pt x="314" y="135"/>
                  </a:lnTo>
                  <a:lnTo>
                    <a:pt x="304" y="133"/>
                  </a:lnTo>
                  <a:lnTo>
                    <a:pt x="291" y="130"/>
                  </a:lnTo>
                  <a:lnTo>
                    <a:pt x="281" y="130"/>
                  </a:lnTo>
                  <a:lnTo>
                    <a:pt x="272" y="130"/>
                  </a:lnTo>
                  <a:lnTo>
                    <a:pt x="259" y="130"/>
                  </a:lnTo>
                  <a:lnTo>
                    <a:pt x="249" y="133"/>
                  </a:lnTo>
                  <a:lnTo>
                    <a:pt x="239" y="135"/>
                  </a:lnTo>
                  <a:lnTo>
                    <a:pt x="230" y="138"/>
                  </a:lnTo>
                  <a:lnTo>
                    <a:pt x="220" y="143"/>
                  </a:lnTo>
                  <a:lnTo>
                    <a:pt x="210" y="148"/>
                  </a:lnTo>
                  <a:lnTo>
                    <a:pt x="200" y="153"/>
                  </a:lnTo>
                  <a:lnTo>
                    <a:pt x="193" y="158"/>
                  </a:lnTo>
                  <a:lnTo>
                    <a:pt x="188" y="162"/>
                  </a:lnTo>
                  <a:lnTo>
                    <a:pt x="178" y="167"/>
                  </a:lnTo>
                  <a:lnTo>
                    <a:pt x="168" y="175"/>
                  </a:lnTo>
                  <a:lnTo>
                    <a:pt x="156" y="177"/>
                  </a:lnTo>
                  <a:lnTo>
                    <a:pt x="146" y="182"/>
                  </a:lnTo>
                  <a:lnTo>
                    <a:pt x="136" y="187"/>
                  </a:lnTo>
                  <a:lnTo>
                    <a:pt x="124" y="190"/>
                  </a:lnTo>
                  <a:lnTo>
                    <a:pt x="114" y="190"/>
                  </a:lnTo>
                  <a:lnTo>
                    <a:pt x="101" y="192"/>
                  </a:lnTo>
                  <a:lnTo>
                    <a:pt x="91" y="192"/>
                  </a:lnTo>
                  <a:lnTo>
                    <a:pt x="79" y="192"/>
                  </a:lnTo>
                  <a:lnTo>
                    <a:pt x="67" y="190"/>
                  </a:lnTo>
                  <a:lnTo>
                    <a:pt x="57" y="190"/>
                  </a:lnTo>
                  <a:lnTo>
                    <a:pt x="45" y="187"/>
                  </a:lnTo>
                  <a:lnTo>
                    <a:pt x="35" y="182"/>
                  </a:lnTo>
                  <a:lnTo>
                    <a:pt x="27" y="180"/>
                  </a:lnTo>
                  <a:lnTo>
                    <a:pt x="22" y="175"/>
                  </a:lnTo>
                  <a:lnTo>
                    <a:pt x="17" y="170"/>
                  </a:lnTo>
                  <a:lnTo>
                    <a:pt x="12" y="165"/>
                  </a:lnTo>
                  <a:lnTo>
                    <a:pt x="8" y="160"/>
                  </a:lnTo>
                  <a:lnTo>
                    <a:pt x="5" y="153"/>
                  </a:lnTo>
                  <a:lnTo>
                    <a:pt x="3" y="145"/>
                  </a:lnTo>
                  <a:lnTo>
                    <a:pt x="0" y="138"/>
                  </a:lnTo>
                  <a:lnTo>
                    <a:pt x="0" y="133"/>
                  </a:lnTo>
                  <a:lnTo>
                    <a:pt x="0" y="125"/>
                  </a:lnTo>
                  <a:lnTo>
                    <a:pt x="0" y="118"/>
                  </a:lnTo>
                  <a:lnTo>
                    <a:pt x="0" y="111"/>
                  </a:lnTo>
                  <a:lnTo>
                    <a:pt x="3" y="103"/>
                  </a:lnTo>
                  <a:lnTo>
                    <a:pt x="5" y="88"/>
                  </a:lnTo>
                  <a:lnTo>
                    <a:pt x="8" y="74"/>
                  </a:lnTo>
                  <a:lnTo>
                    <a:pt x="10" y="59"/>
                  </a:lnTo>
                  <a:lnTo>
                    <a:pt x="15" y="44"/>
                  </a:lnTo>
                  <a:lnTo>
                    <a:pt x="20" y="29"/>
                  </a:lnTo>
                  <a:lnTo>
                    <a:pt x="25" y="14"/>
                  </a:lnTo>
                  <a:lnTo>
                    <a:pt x="32" y="0"/>
                  </a:lnTo>
                </a:path>
              </a:pathLst>
            </a:custGeom>
            <a:noFill/>
            <a:ln w="0">
              <a:solidFill>
                <a:srgbClr val="000000"/>
              </a:solidFill>
              <a:prstDash val="solid"/>
              <a:round/>
              <a:headEnd/>
              <a:tailEnd/>
            </a:ln>
          </p:spPr>
          <p:txBody>
            <a:bodyPr/>
            <a:lstStyle/>
            <a:p>
              <a:endParaRPr lang="es-AR"/>
            </a:p>
          </p:txBody>
        </p:sp>
        <p:sp>
          <p:nvSpPr>
            <p:cNvPr id="4175" name="Freeform 77"/>
            <p:cNvSpPr>
              <a:spLocks/>
            </p:cNvSpPr>
            <p:nvPr/>
          </p:nvSpPr>
          <p:spPr bwMode="auto">
            <a:xfrm>
              <a:off x="1961" y="3158"/>
              <a:ext cx="481" cy="222"/>
            </a:xfrm>
            <a:custGeom>
              <a:avLst/>
              <a:gdLst>
                <a:gd name="T0" fmla="*/ 30 w 481"/>
                <a:gd name="T1" fmla="*/ 14 h 222"/>
                <a:gd name="T2" fmla="*/ 17 w 481"/>
                <a:gd name="T3" fmla="*/ 42 h 222"/>
                <a:gd name="T4" fmla="*/ 10 w 481"/>
                <a:gd name="T5" fmla="*/ 69 h 222"/>
                <a:gd name="T6" fmla="*/ 2 w 481"/>
                <a:gd name="T7" fmla="*/ 96 h 222"/>
                <a:gd name="T8" fmla="*/ 2 w 481"/>
                <a:gd name="T9" fmla="*/ 111 h 222"/>
                <a:gd name="T10" fmla="*/ 0 w 481"/>
                <a:gd name="T11" fmla="*/ 125 h 222"/>
                <a:gd name="T12" fmla="*/ 0 w 481"/>
                <a:gd name="T13" fmla="*/ 143 h 222"/>
                <a:gd name="T14" fmla="*/ 2 w 481"/>
                <a:gd name="T15" fmla="*/ 158 h 222"/>
                <a:gd name="T16" fmla="*/ 10 w 481"/>
                <a:gd name="T17" fmla="*/ 172 h 222"/>
                <a:gd name="T18" fmla="*/ 20 w 481"/>
                <a:gd name="T19" fmla="*/ 187 h 222"/>
                <a:gd name="T20" fmla="*/ 32 w 481"/>
                <a:gd name="T21" fmla="*/ 197 h 222"/>
                <a:gd name="T22" fmla="*/ 42 w 481"/>
                <a:gd name="T23" fmla="*/ 207 h 222"/>
                <a:gd name="T24" fmla="*/ 54 w 481"/>
                <a:gd name="T25" fmla="*/ 212 h 222"/>
                <a:gd name="T26" fmla="*/ 76 w 481"/>
                <a:gd name="T27" fmla="*/ 217 h 222"/>
                <a:gd name="T28" fmla="*/ 99 w 481"/>
                <a:gd name="T29" fmla="*/ 222 h 222"/>
                <a:gd name="T30" fmla="*/ 123 w 481"/>
                <a:gd name="T31" fmla="*/ 222 h 222"/>
                <a:gd name="T32" fmla="*/ 148 w 481"/>
                <a:gd name="T33" fmla="*/ 219 h 222"/>
                <a:gd name="T34" fmla="*/ 170 w 481"/>
                <a:gd name="T35" fmla="*/ 212 h 222"/>
                <a:gd name="T36" fmla="*/ 192 w 481"/>
                <a:gd name="T37" fmla="*/ 204 h 222"/>
                <a:gd name="T38" fmla="*/ 205 w 481"/>
                <a:gd name="T39" fmla="*/ 197 h 222"/>
                <a:gd name="T40" fmla="*/ 207 w 481"/>
                <a:gd name="T41" fmla="*/ 197 h 222"/>
                <a:gd name="T42" fmla="*/ 225 w 481"/>
                <a:gd name="T43" fmla="*/ 182 h 222"/>
                <a:gd name="T44" fmla="*/ 242 w 481"/>
                <a:gd name="T45" fmla="*/ 172 h 222"/>
                <a:gd name="T46" fmla="*/ 262 w 481"/>
                <a:gd name="T47" fmla="*/ 165 h 222"/>
                <a:gd name="T48" fmla="*/ 284 w 481"/>
                <a:gd name="T49" fmla="*/ 162 h 222"/>
                <a:gd name="T50" fmla="*/ 304 w 481"/>
                <a:gd name="T51" fmla="*/ 160 h 222"/>
                <a:gd name="T52" fmla="*/ 323 w 481"/>
                <a:gd name="T53" fmla="*/ 162 h 222"/>
                <a:gd name="T54" fmla="*/ 345 w 481"/>
                <a:gd name="T55" fmla="*/ 167 h 222"/>
                <a:gd name="T56" fmla="*/ 355 w 481"/>
                <a:gd name="T57" fmla="*/ 167 h 222"/>
                <a:gd name="T58" fmla="*/ 375 w 481"/>
                <a:gd name="T59" fmla="*/ 165 h 222"/>
                <a:gd name="T60" fmla="*/ 395 w 481"/>
                <a:gd name="T61" fmla="*/ 162 h 222"/>
                <a:gd name="T62" fmla="*/ 412 w 481"/>
                <a:gd name="T63" fmla="*/ 155 h 222"/>
                <a:gd name="T64" fmla="*/ 429 w 481"/>
                <a:gd name="T65" fmla="*/ 145 h 222"/>
                <a:gd name="T66" fmla="*/ 447 w 481"/>
                <a:gd name="T67" fmla="*/ 130 h 222"/>
                <a:gd name="T68" fmla="*/ 459 w 481"/>
                <a:gd name="T69" fmla="*/ 118 h 222"/>
                <a:gd name="T70" fmla="*/ 471 w 481"/>
                <a:gd name="T71" fmla="*/ 101 h 222"/>
                <a:gd name="T72" fmla="*/ 479 w 481"/>
                <a:gd name="T73" fmla="*/ 81 h 22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81"/>
                <a:gd name="T112" fmla="*/ 0 h 222"/>
                <a:gd name="T113" fmla="*/ 481 w 481"/>
                <a:gd name="T114" fmla="*/ 222 h 22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81" h="222">
                  <a:moveTo>
                    <a:pt x="37" y="0"/>
                  </a:moveTo>
                  <a:lnTo>
                    <a:pt x="30" y="14"/>
                  </a:lnTo>
                  <a:lnTo>
                    <a:pt x="22" y="27"/>
                  </a:lnTo>
                  <a:lnTo>
                    <a:pt x="17" y="42"/>
                  </a:lnTo>
                  <a:lnTo>
                    <a:pt x="12" y="54"/>
                  </a:lnTo>
                  <a:lnTo>
                    <a:pt x="10" y="69"/>
                  </a:lnTo>
                  <a:lnTo>
                    <a:pt x="5" y="81"/>
                  </a:lnTo>
                  <a:lnTo>
                    <a:pt x="2" y="96"/>
                  </a:lnTo>
                  <a:lnTo>
                    <a:pt x="2" y="111"/>
                  </a:lnTo>
                  <a:lnTo>
                    <a:pt x="0" y="118"/>
                  </a:lnTo>
                  <a:lnTo>
                    <a:pt x="0" y="125"/>
                  </a:lnTo>
                  <a:lnTo>
                    <a:pt x="0" y="135"/>
                  </a:lnTo>
                  <a:lnTo>
                    <a:pt x="0" y="143"/>
                  </a:lnTo>
                  <a:lnTo>
                    <a:pt x="2" y="150"/>
                  </a:lnTo>
                  <a:lnTo>
                    <a:pt x="2" y="158"/>
                  </a:lnTo>
                  <a:lnTo>
                    <a:pt x="7" y="167"/>
                  </a:lnTo>
                  <a:lnTo>
                    <a:pt x="10" y="172"/>
                  </a:lnTo>
                  <a:lnTo>
                    <a:pt x="15" y="180"/>
                  </a:lnTo>
                  <a:lnTo>
                    <a:pt x="20" y="187"/>
                  </a:lnTo>
                  <a:lnTo>
                    <a:pt x="25" y="192"/>
                  </a:lnTo>
                  <a:lnTo>
                    <a:pt x="32" y="197"/>
                  </a:lnTo>
                  <a:lnTo>
                    <a:pt x="37" y="202"/>
                  </a:lnTo>
                  <a:lnTo>
                    <a:pt x="42" y="207"/>
                  </a:lnTo>
                  <a:lnTo>
                    <a:pt x="54" y="212"/>
                  </a:lnTo>
                  <a:lnTo>
                    <a:pt x="64" y="214"/>
                  </a:lnTo>
                  <a:lnTo>
                    <a:pt x="76" y="217"/>
                  </a:lnTo>
                  <a:lnTo>
                    <a:pt x="89" y="219"/>
                  </a:lnTo>
                  <a:lnTo>
                    <a:pt x="99" y="222"/>
                  </a:lnTo>
                  <a:lnTo>
                    <a:pt x="111" y="222"/>
                  </a:lnTo>
                  <a:lnTo>
                    <a:pt x="123" y="222"/>
                  </a:lnTo>
                  <a:lnTo>
                    <a:pt x="136" y="219"/>
                  </a:lnTo>
                  <a:lnTo>
                    <a:pt x="148" y="219"/>
                  </a:lnTo>
                  <a:lnTo>
                    <a:pt x="158" y="217"/>
                  </a:lnTo>
                  <a:lnTo>
                    <a:pt x="170" y="212"/>
                  </a:lnTo>
                  <a:lnTo>
                    <a:pt x="180" y="209"/>
                  </a:lnTo>
                  <a:lnTo>
                    <a:pt x="192" y="204"/>
                  </a:lnTo>
                  <a:lnTo>
                    <a:pt x="202" y="200"/>
                  </a:lnTo>
                  <a:lnTo>
                    <a:pt x="205" y="197"/>
                  </a:lnTo>
                  <a:lnTo>
                    <a:pt x="207" y="197"/>
                  </a:lnTo>
                  <a:lnTo>
                    <a:pt x="215" y="190"/>
                  </a:lnTo>
                  <a:lnTo>
                    <a:pt x="225" y="182"/>
                  </a:lnTo>
                  <a:lnTo>
                    <a:pt x="232" y="177"/>
                  </a:lnTo>
                  <a:lnTo>
                    <a:pt x="242" y="172"/>
                  </a:lnTo>
                  <a:lnTo>
                    <a:pt x="252" y="170"/>
                  </a:lnTo>
                  <a:lnTo>
                    <a:pt x="262" y="165"/>
                  </a:lnTo>
                  <a:lnTo>
                    <a:pt x="271" y="162"/>
                  </a:lnTo>
                  <a:lnTo>
                    <a:pt x="284" y="162"/>
                  </a:lnTo>
                  <a:lnTo>
                    <a:pt x="294" y="160"/>
                  </a:lnTo>
                  <a:lnTo>
                    <a:pt x="304" y="160"/>
                  </a:lnTo>
                  <a:lnTo>
                    <a:pt x="313" y="160"/>
                  </a:lnTo>
                  <a:lnTo>
                    <a:pt x="323" y="162"/>
                  </a:lnTo>
                  <a:lnTo>
                    <a:pt x="336" y="165"/>
                  </a:lnTo>
                  <a:lnTo>
                    <a:pt x="345" y="167"/>
                  </a:lnTo>
                  <a:lnTo>
                    <a:pt x="355" y="167"/>
                  </a:lnTo>
                  <a:lnTo>
                    <a:pt x="365" y="167"/>
                  </a:lnTo>
                  <a:lnTo>
                    <a:pt x="375" y="165"/>
                  </a:lnTo>
                  <a:lnTo>
                    <a:pt x="385" y="165"/>
                  </a:lnTo>
                  <a:lnTo>
                    <a:pt x="395" y="162"/>
                  </a:lnTo>
                  <a:lnTo>
                    <a:pt x="405" y="158"/>
                  </a:lnTo>
                  <a:lnTo>
                    <a:pt x="412" y="155"/>
                  </a:lnTo>
                  <a:lnTo>
                    <a:pt x="422" y="150"/>
                  </a:lnTo>
                  <a:lnTo>
                    <a:pt x="429" y="145"/>
                  </a:lnTo>
                  <a:lnTo>
                    <a:pt x="439" y="138"/>
                  </a:lnTo>
                  <a:lnTo>
                    <a:pt x="447" y="130"/>
                  </a:lnTo>
                  <a:lnTo>
                    <a:pt x="454" y="125"/>
                  </a:lnTo>
                  <a:lnTo>
                    <a:pt x="459" y="118"/>
                  </a:lnTo>
                  <a:lnTo>
                    <a:pt x="466" y="108"/>
                  </a:lnTo>
                  <a:lnTo>
                    <a:pt x="471" y="101"/>
                  </a:lnTo>
                  <a:lnTo>
                    <a:pt x="474" y="91"/>
                  </a:lnTo>
                  <a:lnTo>
                    <a:pt x="479" y="81"/>
                  </a:lnTo>
                  <a:lnTo>
                    <a:pt x="481" y="71"/>
                  </a:lnTo>
                </a:path>
              </a:pathLst>
            </a:custGeom>
            <a:noFill/>
            <a:ln w="0">
              <a:solidFill>
                <a:srgbClr val="000000"/>
              </a:solidFill>
              <a:prstDash val="solid"/>
              <a:round/>
              <a:headEnd/>
              <a:tailEnd/>
            </a:ln>
          </p:spPr>
          <p:txBody>
            <a:bodyPr/>
            <a:lstStyle/>
            <a:p>
              <a:endParaRPr lang="es-AR"/>
            </a:p>
          </p:txBody>
        </p:sp>
        <p:sp>
          <p:nvSpPr>
            <p:cNvPr id="4176" name="Freeform 78"/>
            <p:cNvSpPr>
              <a:spLocks/>
            </p:cNvSpPr>
            <p:nvPr/>
          </p:nvSpPr>
          <p:spPr bwMode="auto">
            <a:xfrm>
              <a:off x="2479" y="3096"/>
              <a:ext cx="84" cy="141"/>
            </a:xfrm>
            <a:custGeom>
              <a:avLst/>
              <a:gdLst>
                <a:gd name="T0" fmla="*/ 79 w 84"/>
                <a:gd name="T1" fmla="*/ 79 h 141"/>
                <a:gd name="T2" fmla="*/ 82 w 84"/>
                <a:gd name="T3" fmla="*/ 71 h 141"/>
                <a:gd name="T4" fmla="*/ 82 w 84"/>
                <a:gd name="T5" fmla="*/ 64 h 141"/>
                <a:gd name="T6" fmla="*/ 82 w 84"/>
                <a:gd name="T7" fmla="*/ 57 h 141"/>
                <a:gd name="T8" fmla="*/ 84 w 84"/>
                <a:gd name="T9" fmla="*/ 49 h 141"/>
                <a:gd name="T10" fmla="*/ 82 w 84"/>
                <a:gd name="T11" fmla="*/ 44 h 141"/>
                <a:gd name="T12" fmla="*/ 82 w 84"/>
                <a:gd name="T13" fmla="*/ 37 h 141"/>
                <a:gd name="T14" fmla="*/ 82 w 84"/>
                <a:gd name="T15" fmla="*/ 29 h 141"/>
                <a:gd name="T16" fmla="*/ 79 w 84"/>
                <a:gd name="T17" fmla="*/ 25 h 141"/>
                <a:gd name="T18" fmla="*/ 77 w 84"/>
                <a:gd name="T19" fmla="*/ 20 h 141"/>
                <a:gd name="T20" fmla="*/ 74 w 84"/>
                <a:gd name="T21" fmla="*/ 15 h 141"/>
                <a:gd name="T22" fmla="*/ 72 w 84"/>
                <a:gd name="T23" fmla="*/ 10 h 141"/>
                <a:gd name="T24" fmla="*/ 69 w 84"/>
                <a:gd name="T25" fmla="*/ 7 h 141"/>
                <a:gd name="T26" fmla="*/ 64 w 84"/>
                <a:gd name="T27" fmla="*/ 5 h 141"/>
                <a:gd name="T28" fmla="*/ 62 w 84"/>
                <a:gd name="T29" fmla="*/ 2 h 141"/>
                <a:gd name="T30" fmla="*/ 57 w 84"/>
                <a:gd name="T31" fmla="*/ 0 h 141"/>
                <a:gd name="T32" fmla="*/ 54 w 84"/>
                <a:gd name="T33" fmla="*/ 0 h 141"/>
                <a:gd name="T34" fmla="*/ 50 w 84"/>
                <a:gd name="T35" fmla="*/ 0 h 141"/>
                <a:gd name="T36" fmla="*/ 45 w 84"/>
                <a:gd name="T37" fmla="*/ 0 h 141"/>
                <a:gd name="T38" fmla="*/ 42 w 84"/>
                <a:gd name="T39" fmla="*/ 2 h 141"/>
                <a:gd name="T40" fmla="*/ 37 w 84"/>
                <a:gd name="T41" fmla="*/ 2 h 141"/>
                <a:gd name="T42" fmla="*/ 32 w 84"/>
                <a:gd name="T43" fmla="*/ 7 h 141"/>
                <a:gd name="T44" fmla="*/ 30 w 84"/>
                <a:gd name="T45" fmla="*/ 10 h 141"/>
                <a:gd name="T46" fmla="*/ 25 w 84"/>
                <a:gd name="T47" fmla="*/ 15 h 141"/>
                <a:gd name="T48" fmla="*/ 22 w 84"/>
                <a:gd name="T49" fmla="*/ 17 h 141"/>
                <a:gd name="T50" fmla="*/ 17 w 84"/>
                <a:gd name="T51" fmla="*/ 22 h 141"/>
                <a:gd name="T52" fmla="*/ 15 w 84"/>
                <a:gd name="T53" fmla="*/ 29 h 141"/>
                <a:gd name="T54" fmla="*/ 13 w 84"/>
                <a:gd name="T55" fmla="*/ 34 h 141"/>
                <a:gd name="T56" fmla="*/ 10 w 84"/>
                <a:gd name="T57" fmla="*/ 42 h 141"/>
                <a:gd name="T58" fmla="*/ 5 w 84"/>
                <a:gd name="T59" fmla="*/ 49 h 141"/>
                <a:gd name="T60" fmla="*/ 5 w 84"/>
                <a:gd name="T61" fmla="*/ 54 h 141"/>
                <a:gd name="T62" fmla="*/ 3 w 84"/>
                <a:gd name="T63" fmla="*/ 62 h 141"/>
                <a:gd name="T64" fmla="*/ 0 w 84"/>
                <a:gd name="T65" fmla="*/ 69 h 141"/>
                <a:gd name="T66" fmla="*/ 0 w 84"/>
                <a:gd name="T67" fmla="*/ 76 h 141"/>
                <a:gd name="T68" fmla="*/ 0 w 84"/>
                <a:gd name="T69" fmla="*/ 84 h 141"/>
                <a:gd name="T70" fmla="*/ 0 w 84"/>
                <a:gd name="T71" fmla="*/ 91 h 141"/>
                <a:gd name="T72" fmla="*/ 0 w 84"/>
                <a:gd name="T73" fmla="*/ 96 h 141"/>
                <a:gd name="T74" fmla="*/ 3 w 84"/>
                <a:gd name="T75" fmla="*/ 104 h 141"/>
                <a:gd name="T76" fmla="*/ 3 w 84"/>
                <a:gd name="T77" fmla="*/ 111 h 141"/>
                <a:gd name="T78" fmla="*/ 5 w 84"/>
                <a:gd name="T79" fmla="*/ 116 h 141"/>
                <a:gd name="T80" fmla="*/ 8 w 84"/>
                <a:gd name="T81" fmla="*/ 121 h 141"/>
                <a:gd name="T82" fmla="*/ 8 w 84"/>
                <a:gd name="T83" fmla="*/ 126 h 141"/>
                <a:gd name="T84" fmla="*/ 10 w 84"/>
                <a:gd name="T85" fmla="*/ 131 h 141"/>
                <a:gd name="T86" fmla="*/ 15 w 84"/>
                <a:gd name="T87" fmla="*/ 133 h 141"/>
                <a:gd name="T88" fmla="*/ 17 w 84"/>
                <a:gd name="T89" fmla="*/ 136 h 141"/>
                <a:gd name="T90" fmla="*/ 22 w 84"/>
                <a:gd name="T91" fmla="*/ 138 h 141"/>
                <a:gd name="T92" fmla="*/ 25 w 84"/>
                <a:gd name="T93" fmla="*/ 141 h 141"/>
                <a:gd name="T94" fmla="*/ 30 w 84"/>
                <a:gd name="T95" fmla="*/ 141 h 141"/>
                <a:gd name="T96" fmla="*/ 35 w 84"/>
                <a:gd name="T97" fmla="*/ 141 h 141"/>
                <a:gd name="T98" fmla="*/ 37 w 84"/>
                <a:gd name="T99" fmla="*/ 141 h 141"/>
                <a:gd name="T100" fmla="*/ 42 w 84"/>
                <a:gd name="T101" fmla="*/ 138 h 141"/>
                <a:gd name="T102" fmla="*/ 47 w 84"/>
                <a:gd name="T103" fmla="*/ 136 h 141"/>
                <a:gd name="T104" fmla="*/ 50 w 84"/>
                <a:gd name="T105" fmla="*/ 133 h 141"/>
                <a:gd name="T106" fmla="*/ 54 w 84"/>
                <a:gd name="T107" fmla="*/ 131 h 141"/>
                <a:gd name="T108" fmla="*/ 57 w 84"/>
                <a:gd name="T109" fmla="*/ 126 h 141"/>
                <a:gd name="T110" fmla="*/ 62 w 84"/>
                <a:gd name="T111" fmla="*/ 121 h 141"/>
                <a:gd name="T112" fmla="*/ 64 w 84"/>
                <a:gd name="T113" fmla="*/ 116 h 141"/>
                <a:gd name="T114" fmla="*/ 69 w 84"/>
                <a:gd name="T115" fmla="*/ 111 h 141"/>
                <a:gd name="T116" fmla="*/ 72 w 84"/>
                <a:gd name="T117" fmla="*/ 104 h 141"/>
                <a:gd name="T118" fmla="*/ 74 w 84"/>
                <a:gd name="T119" fmla="*/ 99 h 141"/>
                <a:gd name="T120" fmla="*/ 77 w 84"/>
                <a:gd name="T121" fmla="*/ 91 h 141"/>
                <a:gd name="T122" fmla="*/ 79 w 84"/>
                <a:gd name="T123" fmla="*/ 84 h 141"/>
                <a:gd name="T124" fmla="*/ 79 w 84"/>
                <a:gd name="T125" fmla="*/ 79 h 14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
                <a:gd name="T190" fmla="*/ 0 h 141"/>
                <a:gd name="T191" fmla="*/ 84 w 84"/>
                <a:gd name="T192" fmla="*/ 141 h 14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 h="141">
                  <a:moveTo>
                    <a:pt x="79" y="79"/>
                  </a:moveTo>
                  <a:lnTo>
                    <a:pt x="82" y="71"/>
                  </a:lnTo>
                  <a:lnTo>
                    <a:pt x="82" y="64"/>
                  </a:lnTo>
                  <a:lnTo>
                    <a:pt x="82" y="57"/>
                  </a:lnTo>
                  <a:lnTo>
                    <a:pt x="84" y="49"/>
                  </a:lnTo>
                  <a:lnTo>
                    <a:pt x="82" y="44"/>
                  </a:lnTo>
                  <a:lnTo>
                    <a:pt x="82" y="37"/>
                  </a:lnTo>
                  <a:lnTo>
                    <a:pt x="82" y="29"/>
                  </a:lnTo>
                  <a:lnTo>
                    <a:pt x="79" y="25"/>
                  </a:lnTo>
                  <a:lnTo>
                    <a:pt x="77" y="20"/>
                  </a:lnTo>
                  <a:lnTo>
                    <a:pt x="74" y="15"/>
                  </a:lnTo>
                  <a:lnTo>
                    <a:pt x="72" y="10"/>
                  </a:lnTo>
                  <a:lnTo>
                    <a:pt x="69" y="7"/>
                  </a:lnTo>
                  <a:lnTo>
                    <a:pt x="64" y="5"/>
                  </a:lnTo>
                  <a:lnTo>
                    <a:pt x="62" y="2"/>
                  </a:lnTo>
                  <a:lnTo>
                    <a:pt x="57" y="0"/>
                  </a:lnTo>
                  <a:lnTo>
                    <a:pt x="54" y="0"/>
                  </a:lnTo>
                  <a:lnTo>
                    <a:pt x="50" y="0"/>
                  </a:lnTo>
                  <a:lnTo>
                    <a:pt x="45" y="0"/>
                  </a:lnTo>
                  <a:lnTo>
                    <a:pt x="42" y="2"/>
                  </a:lnTo>
                  <a:lnTo>
                    <a:pt x="37" y="2"/>
                  </a:lnTo>
                  <a:lnTo>
                    <a:pt x="32" y="7"/>
                  </a:lnTo>
                  <a:lnTo>
                    <a:pt x="30" y="10"/>
                  </a:lnTo>
                  <a:lnTo>
                    <a:pt x="25" y="15"/>
                  </a:lnTo>
                  <a:lnTo>
                    <a:pt x="22" y="17"/>
                  </a:lnTo>
                  <a:lnTo>
                    <a:pt x="17" y="22"/>
                  </a:lnTo>
                  <a:lnTo>
                    <a:pt x="15" y="29"/>
                  </a:lnTo>
                  <a:lnTo>
                    <a:pt x="13" y="34"/>
                  </a:lnTo>
                  <a:lnTo>
                    <a:pt x="10" y="42"/>
                  </a:lnTo>
                  <a:lnTo>
                    <a:pt x="5" y="49"/>
                  </a:lnTo>
                  <a:lnTo>
                    <a:pt x="5" y="54"/>
                  </a:lnTo>
                  <a:lnTo>
                    <a:pt x="3" y="62"/>
                  </a:lnTo>
                  <a:lnTo>
                    <a:pt x="0" y="69"/>
                  </a:lnTo>
                  <a:lnTo>
                    <a:pt x="0" y="76"/>
                  </a:lnTo>
                  <a:lnTo>
                    <a:pt x="0" y="84"/>
                  </a:lnTo>
                  <a:lnTo>
                    <a:pt x="0" y="91"/>
                  </a:lnTo>
                  <a:lnTo>
                    <a:pt x="0" y="96"/>
                  </a:lnTo>
                  <a:lnTo>
                    <a:pt x="3" y="104"/>
                  </a:lnTo>
                  <a:lnTo>
                    <a:pt x="3" y="111"/>
                  </a:lnTo>
                  <a:lnTo>
                    <a:pt x="5" y="116"/>
                  </a:lnTo>
                  <a:lnTo>
                    <a:pt x="8" y="121"/>
                  </a:lnTo>
                  <a:lnTo>
                    <a:pt x="8" y="126"/>
                  </a:lnTo>
                  <a:lnTo>
                    <a:pt x="10" y="131"/>
                  </a:lnTo>
                  <a:lnTo>
                    <a:pt x="15" y="133"/>
                  </a:lnTo>
                  <a:lnTo>
                    <a:pt x="17" y="136"/>
                  </a:lnTo>
                  <a:lnTo>
                    <a:pt x="22" y="138"/>
                  </a:lnTo>
                  <a:lnTo>
                    <a:pt x="25" y="141"/>
                  </a:lnTo>
                  <a:lnTo>
                    <a:pt x="30" y="141"/>
                  </a:lnTo>
                  <a:lnTo>
                    <a:pt x="35" y="141"/>
                  </a:lnTo>
                  <a:lnTo>
                    <a:pt x="37" y="141"/>
                  </a:lnTo>
                  <a:lnTo>
                    <a:pt x="42" y="138"/>
                  </a:lnTo>
                  <a:lnTo>
                    <a:pt x="47" y="136"/>
                  </a:lnTo>
                  <a:lnTo>
                    <a:pt x="50" y="133"/>
                  </a:lnTo>
                  <a:lnTo>
                    <a:pt x="54" y="131"/>
                  </a:lnTo>
                  <a:lnTo>
                    <a:pt x="57" y="126"/>
                  </a:lnTo>
                  <a:lnTo>
                    <a:pt x="62" y="121"/>
                  </a:lnTo>
                  <a:lnTo>
                    <a:pt x="64" y="116"/>
                  </a:lnTo>
                  <a:lnTo>
                    <a:pt x="69" y="111"/>
                  </a:lnTo>
                  <a:lnTo>
                    <a:pt x="72" y="104"/>
                  </a:lnTo>
                  <a:lnTo>
                    <a:pt x="74" y="99"/>
                  </a:lnTo>
                  <a:lnTo>
                    <a:pt x="77" y="91"/>
                  </a:lnTo>
                  <a:lnTo>
                    <a:pt x="79" y="84"/>
                  </a:lnTo>
                  <a:lnTo>
                    <a:pt x="79" y="79"/>
                  </a:lnTo>
                  <a:close/>
                </a:path>
              </a:pathLst>
            </a:custGeom>
            <a:solidFill>
              <a:srgbClr val="B5B5B5"/>
            </a:solidFill>
            <a:ln w="9525">
              <a:noFill/>
              <a:round/>
              <a:headEnd/>
              <a:tailEnd/>
            </a:ln>
          </p:spPr>
          <p:txBody>
            <a:bodyPr/>
            <a:lstStyle/>
            <a:p>
              <a:endParaRPr lang="es-AR"/>
            </a:p>
          </p:txBody>
        </p:sp>
        <p:sp>
          <p:nvSpPr>
            <p:cNvPr id="4177" name="Freeform 79"/>
            <p:cNvSpPr>
              <a:spLocks/>
            </p:cNvSpPr>
            <p:nvPr/>
          </p:nvSpPr>
          <p:spPr bwMode="auto">
            <a:xfrm>
              <a:off x="2479" y="3096"/>
              <a:ext cx="84" cy="141"/>
            </a:xfrm>
            <a:custGeom>
              <a:avLst/>
              <a:gdLst>
                <a:gd name="T0" fmla="*/ 79 w 84"/>
                <a:gd name="T1" fmla="*/ 79 h 141"/>
                <a:gd name="T2" fmla="*/ 82 w 84"/>
                <a:gd name="T3" fmla="*/ 71 h 141"/>
                <a:gd name="T4" fmla="*/ 82 w 84"/>
                <a:gd name="T5" fmla="*/ 64 h 141"/>
                <a:gd name="T6" fmla="*/ 82 w 84"/>
                <a:gd name="T7" fmla="*/ 57 h 141"/>
                <a:gd name="T8" fmla="*/ 84 w 84"/>
                <a:gd name="T9" fmla="*/ 49 h 141"/>
                <a:gd name="T10" fmla="*/ 82 w 84"/>
                <a:gd name="T11" fmla="*/ 44 h 141"/>
                <a:gd name="T12" fmla="*/ 82 w 84"/>
                <a:gd name="T13" fmla="*/ 37 h 141"/>
                <a:gd name="T14" fmla="*/ 82 w 84"/>
                <a:gd name="T15" fmla="*/ 29 h 141"/>
                <a:gd name="T16" fmla="*/ 79 w 84"/>
                <a:gd name="T17" fmla="*/ 25 h 141"/>
                <a:gd name="T18" fmla="*/ 77 w 84"/>
                <a:gd name="T19" fmla="*/ 20 h 141"/>
                <a:gd name="T20" fmla="*/ 74 w 84"/>
                <a:gd name="T21" fmla="*/ 15 h 141"/>
                <a:gd name="T22" fmla="*/ 72 w 84"/>
                <a:gd name="T23" fmla="*/ 10 h 141"/>
                <a:gd name="T24" fmla="*/ 69 w 84"/>
                <a:gd name="T25" fmla="*/ 7 h 141"/>
                <a:gd name="T26" fmla="*/ 64 w 84"/>
                <a:gd name="T27" fmla="*/ 5 h 141"/>
                <a:gd name="T28" fmla="*/ 62 w 84"/>
                <a:gd name="T29" fmla="*/ 2 h 141"/>
                <a:gd name="T30" fmla="*/ 57 w 84"/>
                <a:gd name="T31" fmla="*/ 0 h 141"/>
                <a:gd name="T32" fmla="*/ 54 w 84"/>
                <a:gd name="T33" fmla="*/ 0 h 141"/>
                <a:gd name="T34" fmla="*/ 50 w 84"/>
                <a:gd name="T35" fmla="*/ 0 h 141"/>
                <a:gd name="T36" fmla="*/ 45 w 84"/>
                <a:gd name="T37" fmla="*/ 0 h 141"/>
                <a:gd name="T38" fmla="*/ 42 w 84"/>
                <a:gd name="T39" fmla="*/ 2 h 141"/>
                <a:gd name="T40" fmla="*/ 37 w 84"/>
                <a:gd name="T41" fmla="*/ 2 h 141"/>
                <a:gd name="T42" fmla="*/ 32 w 84"/>
                <a:gd name="T43" fmla="*/ 7 h 141"/>
                <a:gd name="T44" fmla="*/ 30 w 84"/>
                <a:gd name="T45" fmla="*/ 10 h 141"/>
                <a:gd name="T46" fmla="*/ 25 w 84"/>
                <a:gd name="T47" fmla="*/ 15 h 141"/>
                <a:gd name="T48" fmla="*/ 22 w 84"/>
                <a:gd name="T49" fmla="*/ 17 h 141"/>
                <a:gd name="T50" fmla="*/ 17 w 84"/>
                <a:gd name="T51" fmla="*/ 22 h 141"/>
                <a:gd name="T52" fmla="*/ 15 w 84"/>
                <a:gd name="T53" fmla="*/ 29 h 141"/>
                <a:gd name="T54" fmla="*/ 13 w 84"/>
                <a:gd name="T55" fmla="*/ 34 h 141"/>
                <a:gd name="T56" fmla="*/ 10 w 84"/>
                <a:gd name="T57" fmla="*/ 42 h 141"/>
                <a:gd name="T58" fmla="*/ 5 w 84"/>
                <a:gd name="T59" fmla="*/ 49 h 141"/>
                <a:gd name="T60" fmla="*/ 5 w 84"/>
                <a:gd name="T61" fmla="*/ 54 h 141"/>
                <a:gd name="T62" fmla="*/ 3 w 84"/>
                <a:gd name="T63" fmla="*/ 62 h 141"/>
                <a:gd name="T64" fmla="*/ 0 w 84"/>
                <a:gd name="T65" fmla="*/ 69 h 141"/>
                <a:gd name="T66" fmla="*/ 0 w 84"/>
                <a:gd name="T67" fmla="*/ 76 h 141"/>
                <a:gd name="T68" fmla="*/ 0 w 84"/>
                <a:gd name="T69" fmla="*/ 84 h 141"/>
                <a:gd name="T70" fmla="*/ 0 w 84"/>
                <a:gd name="T71" fmla="*/ 91 h 141"/>
                <a:gd name="T72" fmla="*/ 0 w 84"/>
                <a:gd name="T73" fmla="*/ 96 h 141"/>
                <a:gd name="T74" fmla="*/ 3 w 84"/>
                <a:gd name="T75" fmla="*/ 104 h 141"/>
                <a:gd name="T76" fmla="*/ 3 w 84"/>
                <a:gd name="T77" fmla="*/ 111 h 141"/>
                <a:gd name="T78" fmla="*/ 5 w 84"/>
                <a:gd name="T79" fmla="*/ 116 h 141"/>
                <a:gd name="T80" fmla="*/ 8 w 84"/>
                <a:gd name="T81" fmla="*/ 121 h 141"/>
                <a:gd name="T82" fmla="*/ 8 w 84"/>
                <a:gd name="T83" fmla="*/ 126 h 141"/>
                <a:gd name="T84" fmla="*/ 10 w 84"/>
                <a:gd name="T85" fmla="*/ 131 h 141"/>
                <a:gd name="T86" fmla="*/ 15 w 84"/>
                <a:gd name="T87" fmla="*/ 133 h 141"/>
                <a:gd name="T88" fmla="*/ 17 w 84"/>
                <a:gd name="T89" fmla="*/ 136 h 141"/>
                <a:gd name="T90" fmla="*/ 22 w 84"/>
                <a:gd name="T91" fmla="*/ 138 h 141"/>
                <a:gd name="T92" fmla="*/ 25 w 84"/>
                <a:gd name="T93" fmla="*/ 141 h 141"/>
                <a:gd name="T94" fmla="*/ 30 w 84"/>
                <a:gd name="T95" fmla="*/ 141 h 141"/>
                <a:gd name="T96" fmla="*/ 35 w 84"/>
                <a:gd name="T97" fmla="*/ 141 h 141"/>
                <a:gd name="T98" fmla="*/ 37 w 84"/>
                <a:gd name="T99" fmla="*/ 141 h 141"/>
                <a:gd name="T100" fmla="*/ 42 w 84"/>
                <a:gd name="T101" fmla="*/ 138 h 141"/>
                <a:gd name="T102" fmla="*/ 47 w 84"/>
                <a:gd name="T103" fmla="*/ 136 h 141"/>
                <a:gd name="T104" fmla="*/ 50 w 84"/>
                <a:gd name="T105" fmla="*/ 133 h 141"/>
                <a:gd name="T106" fmla="*/ 54 w 84"/>
                <a:gd name="T107" fmla="*/ 131 h 141"/>
                <a:gd name="T108" fmla="*/ 57 w 84"/>
                <a:gd name="T109" fmla="*/ 126 h 141"/>
                <a:gd name="T110" fmla="*/ 62 w 84"/>
                <a:gd name="T111" fmla="*/ 121 h 141"/>
                <a:gd name="T112" fmla="*/ 64 w 84"/>
                <a:gd name="T113" fmla="*/ 116 h 141"/>
                <a:gd name="T114" fmla="*/ 69 w 84"/>
                <a:gd name="T115" fmla="*/ 111 h 141"/>
                <a:gd name="T116" fmla="*/ 72 w 84"/>
                <a:gd name="T117" fmla="*/ 104 h 141"/>
                <a:gd name="T118" fmla="*/ 74 w 84"/>
                <a:gd name="T119" fmla="*/ 99 h 141"/>
                <a:gd name="T120" fmla="*/ 77 w 84"/>
                <a:gd name="T121" fmla="*/ 91 h 141"/>
                <a:gd name="T122" fmla="*/ 79 w 84"/>
                <a:gd name="T123" fmla="*/ 84 h 141"/>
                <a:gd name="T124" fmla="*/ 79 w 84"/>
                <a:gd name="T125" fmla="*/ 79 h 14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
                <a:gd name="T190" fmla="*/ 0 h 141"/>
                <a:gd name="T191" fmla="*/ 84 w 84"/>
                <a:gd name="T192" fmla="*/ 141 h 14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 h="141">
                  <a:moveTo>
                    <a:pt x="79" y="79"/>
                  </a:moveTo>
                  <a:lnTo>
                    <a:pt x="82" y="71"/>
                  </a:lnTo>
                  <a:lnTo>
                    <a:pt x="82" y="64"/>
                  </a:lnTo>
                  <a:lnTo>
                    <a:pt x="82" y="57"/>
                  </a:lnTo>
                  <a:lnTo>
                    <a:pt x="84" y="49"/>
                  </a:lnTo>
                  <a:lnTo>
                    <a:pt x="82" y="44"/>
                  </a:lnTo>
                  <a:lnTo>
                    <a:pt x="82" y="37"/>
                  </a:lnTo>
                  <a:lnTo>
                    <a:pt x="82" y="29"/>
                  </a:lnTo>
                  <a:lnTo>
                    <a:pt x="79" y="25"/>
                  </a:lnTo>
                  <a:lnTo>
                    <a:pt x="77" y="20"/>
                  </a:lnTo>
                  <a:lnTo>
                    <a:pt x="74" y="15"/>
                  </a:lnTo>
                  <a:lnTo>
                    <a:pt x="72" y="10"/>
                  </a:lnTo>
                  <a:lnTo>
                    <a:pt x="69" y="7"/>
                  </a:lnTo>
                  <a:lnTo>
                    <a:pt x="64" y="5"/>
                  </a:lnTo>
                  <a:lnTo>
                    <a:pt x="62" y="2"/>
                  </a:lnTo>
                  <a:lnTo>
                    <a:pt x="57" y="0"/>
                  </a:lnTo>
                  <a:lnTo>
                    <a:pt x="54" y="0"/>
                  </a:lnTo>
                  <a:lnTo>
                    <a:pt x="50" y="0"/>
                  </a:lnTo>
                  <a:lnTo>
                    <a:pt x="45" y="0"/>
                  </a:lnTo>
                  <a:lnTo>
                    <a:pt x="42" y="2"/>
                  </a:lnTo>
                  <a:lnTo>
                    <a:pt x="37" y="2"/>
                  </a:lnTo>
                  <a:lnTo>
                    <a:pt x="32" y="7"/>
                  </a:lnTo>
                  <a:lnTo>
                    <a:pt x="30" y="10"/>
                  </a:lnTo>
                  <a:lnTo>
                    <a:pt x="25" y="15"/>
                  </a:lnTo>
                  <a:lnTo>
                    <a:pt x="22" y="17"/>
                  </a:lnTo>
                  <a:lnTo>
                    <a:pt x="17" y="22"/>
                  </a:lnTo>
                  <a:lnTo>
                    <a:pt x="15" y="29"/>
                  </a:lnTo>
                  <a:lnTo>
                    <a:pt x="13" y="34"/>
                  </a:lnTo>
                  <a:lnTo>
                    <a:pt x="10" y="42"/>
                  </a:lnTo>
                  <a:lnTo>
                    <a:pt x="5" y="49"/>
                  </a:lnTo>
                  <a:lnTo>
                    <a:pt x="5" y="54"/>
                  </a:lnTo>
                  <a:lnTo>
                    <a:pt x="3" y="62"/>
                  </a:lnTo>
                  <a:lnTo>
                    <a:pt x="0" y="69"/>
                  </a:lnTo>
                  <a:lnTo>
                    <a:pt x="0" y="76"/>
                  </a:lnTo>
                  <a:lnTo>
                    <a:pt x="0" y="84"/>
                  </a:lnTo>
                  <a:lnTo>
                    <a:pt x="0" y="91"/>
                  </a:lnTo>
                  <a:lnTo>
                    <a:pt x="0" y="96"/>
                  </a:lnTo>
                  <a:lnTo>
                    <a:pt x="3" y="104"/>
                  </a:lnTo>
                  <a:lnTo>
                    <a:pt x="3" y="111"/>
                  </a:lnTo>
                  <a:lnTo>
                    <a:pt x="5" y="116"/>
                  </a:lnTo>
                  <a:lnTo>
                    <a:pt x="8" y="121"/>
                  </a:lnTo>
                  <a:lnTo>
                    <a:pt x="8" y="126"/>
                  </a:lnTo>
                  <a:lnTo>
                    <a:pt x="10" y="131"/>
                  </a:lnTo>
                  <a:lnTo>
                    <a:pt x="15" y="133"/>
                  </a:lnTo>
                  <a:lnTo>
                    <a:pt x="17" y="136"/>
                  </a:lnTo>
                  <a:lnTo>
                    <a:pt x="22" y="138"/>
                  </a:lnTo>
                  <a:lnTo>
                    <a:pt x="25" y="141"/>
                  </a:lnTo>
                  <a:lnTo>
                    <a:pt x="30" y="141"/>
                  </a:lnTo>
                  <a:lnTo>
                    <a:pt x="35" y="141"/>
                  </a:lnTo>
                  <a:lnTo>
                    <a:pt x="37" y="141"/>
                  </a:lnTo>
                  <a:lnTo>
                    <a:pt x="42" y="138"/>
                  </a:lnTo>
                  <a:lnTo>
                    <a:pt x="47" y="136"/>
                  </a:lnTo>
                  <a:lnTo>
                    <a:pt x="50" y="133"/>
                  </a:lnTo>
                  <a:lnTo>
                    <a:pt x="54" y="131"/>
                  </a:lnTo>
                  <a:lnTo>
                    <a:pt x="57" y="126"/>
                  </a:lnTo>
                  <a:lnTo>
                    <a:pt x="62" y="121"/>
                  </a:lnTo>
                  <a:lnTo>
                    <a:pt x="64" y="116"/>
                  </a:lnTo>
                  <a:lnTo>
                    <a:pt x="69" y="111"/>
                  </a:lnTo>
                  <a:lnTo>
                    <a:pt x="72" y="104"/>
                  </a:lnTo>
                  <a:lnTo>
                    <a:pt x="74" y="99"/>
                  </a:lnTo>
                  <a:lnTo>
                    <a:pt x="77" y="91"/>
                  </a:lnTo>
                  <a:lnTo>
                    <a:pt x="79" y="84"/>
                  </a:lnTo>
                  <a:lnTo>
                    <a:pt x="79" y="79"/>
                  </a:lnTo>
                </a:path>
              </a:pathLst>
            </a:custGeom>
            <a:noFill/>
            <a:ln w="0">
              <a:solidFill>
                <a:srgbClr val="000000"/>
              </a:solidFill>
              <a:prstDash val="solid"/>
              <a:round/>
              <a:headEnd/>
              <a:tailEnd/>
            </a:ln>
          </p:spPr>
          <p:txBody>
            <a:bodyPr/>
            <a:lstStyle/>
            <a:p>
              <a:endParaRPr lang="es-AR"/>
            </a:p>
          </p:txBody>
        </p:sp>
        <p:sp>
          <p:nvSpPr>
            <p:cNvPr id="4178" name="Freeform 80"/>
            <p:cNvSpPr>
              <a:spLocks/>
            </p:cNvSpPr>
            <p:nvPr/>
          </p:nvSpPr>
          <p:spPr bwMode="auto">
            <a:xfrm>
              <a:off x="2479" y="3096"/>
              <a:ext cx="84" cy="126"/>
            </a:xfrm>
            <a:custGeom>
              <a:avLst/>
              <a:gdLst>
                <a:gd name="T0" fmla="*/ 82 w 84"/>
                <a:gd name="T1" fmla="*/ 71 h 126"/>
                <a:gd name="T2" fmla="*/ 82 w 84"/>
                <a:gd name="T3" fmla="*/ 64 h 126"/>
                <a:gd name="T4" fmla="*/ 82 w 84"/>
                <a:gd name="T5" fmla="*/ 57 h 126"/>
                <a:gd name="T6" fmla="*/ 84 w 84"/>
                <a:gd name="T7" fmla="*/ 49 h 126"/>
                <a:gd name="T8" fmla="*/ 82 w 84"/>
                <a:gd name="T9" fmla="*/ 44 h 126"/>
                <a:gd name="T10" fmla="*/ 82 w 84"/>
                <a:gd name="T11" fmla="*/ 37 h 126"/>
                <a:gd name="T12" fmla="*/ 82 w 84"/>
                <a:gd name="T13" fmla="*/ 29 h 126"/>
                <a:gd name="T14" fmla="*/ 79 w 84"/>
                <a:gd name="T15" fmla="*/ 25 h 126"/>
                <a:gd name="T16" fmla="*/ 77 w 84"/>
                <a:gd name="T17" fmla="*/ 20 h 126"/>
                <a:gd name="T18" fmla="*/ 74 w 84"/>
                <a:gd name="T19" fmla="*/ 15 h 126"/>
                <a:gd name="T20" fmla="*/ 72 w 84"/>
                <a:gd name="T21" fmla="*/ 10 h 126"/>
                <a:gd name="T22" fmla="*/ 69 w 84"/>
                <a:gd name="T23" fmla="*/ 7 h 126"/>
                <a:gd name="T24" fmla="*/ 64 w 84"/>
                <a:gd name="T25" fmla="*/ 5 h 126"/>
                <a:gd name="T26" fmla="*/ 62 w 84"/>
                <a:gd name="T27" fmla="*/ 2 h 126"/>
                <a:gd name="T28" fmla="*/ 57 w 84"/>
                <a:gd name="T29" fmla="*/ 0 h 126"/>
                <a:gd name="T30" fmla="*/ 54 w 84"/>
                <a:gd name="T31" fmla="*/ 0 h 126"/>
                <a:gd name="T32" fmla="*/ 50 w 84"/>
                <a:gd name="T33" fmla="*/ 0 h 126"/>
                <a:gd name="T34" fmla="*/ 45 w 84"/>
                <a:gd name="T35" fmla="*/ 0 h 126"/>
                <a:gd name="T36" fmla="*/ 42 w 84"/>
                <a:gd name="T37" fmla="*/ 2 h 126"/>
                <a:gd name="T38" fmla="*/ 37 w 84"/>
                <a:gd name="T39" fmla="*/ 2 h 126"/>
                <a:gd name="T40" fmla="*/ 32 w 84"/>
                <a:gd name="T41" fmla="*/ 7 h 126"/>
                <a:gd name="T42" fmla="*/ 30 w 84"/>
                <a:gd name="T43" fmla="*/ 10 h 126"/>
                <a:gd name="T44" fmla="*/ 25 w 84"/>
                <a:gd name="T45" fmla="*/ 15 h 126"/>
                <a:gd name="T46" fmla="*/ 22 w 84"/>
                <a:gd name="T47" fmla="*/ 17 h 126"/>
                <a:gd name="T48" fmla="*/ 17 w 84"/>
                <a:gd name="T49" fmla="*/ 22 h 126"/>
                <a:gd name="T50" fmla="*/ 15 w 84"/>
                <a:gd name="T51" fmla="*/ 29 h 126"/>
                <a:gd name="T52" fmla="*/ 13 w 84"/>
                <a:gd name="T53" fmla="*/ 34 h 126"/>
                <a:gd name="T54" fmla="*/ 10 w 84"/>
                <a:gd name="T55" fmla="*/ 42 h 126"/>
                <a:gd name="T56" fmla="*/ 5 w 84"/>
                <a:gd name="T57" fmla="*/ 49 h 126"/>
                <a:gd name="T58" fmla="*/ 5 w 84"/>
                <a:gd name="T59" fmla="*/ 54 h 126"/>
                <a:gd name="T60" fmla="*/ 3 w 84"/>
                <a:gd name="T61" fmla="*/ 62 h 126"/>
                <a:gd name="T62" fmla="*/ 0 w 84"/>
                <a:gd name="T63" fmla="*/ 69 h 126"/>
                <a:gd name="T64" fmla="*/ 0 w 84"/>
                <a:gd name="T65" fmla="*/ 76 h 126"/>
                <a:gd name="T66" fmla="*/ 0 w 84"/>
                <a:gd name="T67" fmla="*/ 84 h 126"/>
                <a:gd name="T68" fmla="*/ 0 w 84"/>
                <a:gd name="T69" fmla="*/ 91 h 126"/>
                <a:gd name="T70" fmla="*/ 0 w 84"/>
                <a:gd name="T71" fmla="*/ 96 h 126"/>
                <a:gd name="T72" fmla="*/ 3 w 84"/>
                <a:gd name="T73" fmla="*/ 104 h 126"/>
                <a:gd name="T74" fmla="*/ 3 w 84"/>
                <a:gd name="T75" fmla="*/ 111 h 126"/>
                <a:gd name="T76" fmla="*/ 5 w 84"/>
                <a:gd name="T77" fmla="*/ 116 h 126"/>
                <a:gd name="T78" fmla="*/ 8 w 84"/>
                <a:gd name="T79" fmla="*/ 121 h 126"/>
                <a:gd name="T80" fmla="*/ 8 w 84"/>
                <a:gd name="T81" fmla="*/ 126 h 12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26"/>
                <a:gd name="T125" fmla="*/ 84 w 84"/>
                <a:gd name="T126" fmla="*/ 126 h 12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26">
                  <a:moveTo>
                    <a:pt x="82" y="71"/>
                  </a:moveTo>
                  <a:lnTo>
                    <a:pt x="82" y="64"/>
                  </a:lnTo>
                  <a:lnTo>
                    <a:pt x="82" y="57"/>
                  </a:lnTo>
                  <a:lnTo>
                    <a:pt x="84" y="49"/>
                  </a:lnTo>
                  <a:lnTo>
                    <a:pt x="82" y="44"/>
                  </a:lnTo>
                  <a:lnTo>
                    <a:pt x="82" y="37"/>
                  </a:lnTo>
                  <a:lnTo>
                    <a:pt x="82" y="29"/>
                  </a:lnTo>
                  <a:lnTo>
                    <a:pt x="79" y="25"/>
                  </a:lnTo>
                  <a:lnTo>
                    <a:pt x="77" y="20"/>
                  </a:lnTo>
                  <a:lnTo>
                    <a:pt x="74" y="15"/>
                  </a:lnTo>
                  <a:lnTo>
                    <a:pt x="72" y="10"/>
                  </a:lnTo>
                  <a:lnTo>
                    <a:pt x="69" y="7"/>
                  </a:lnTo>
                  <a:lnTo>
                    <a:pt x="64" y="5"/>
                  </a:lnTo>
                  <a:lnTo>
                    <a:pt x="62" y="2"/>
                  </a:lnTo>
                  <a:lnTo>
                    <a:pt x="57" y="0"/>
                  </a:lnTo>
                  <a:lnTo>
                    <a:pt x="54" y="0"/>
                  </a:lnTo>
                  <a:lnTo>
                    <a:pt x="50" y="0"/>
                  </a:lnTo>
                  <a:lnTo>
                    <a:pt x="45" y="0"/>
                  </a:lnTo>
                  <a:lnTo>
                    <a:pt x="42" y="2"/>
                  </a:lnTo>
                  <a:lnTo>
                    <a:pt x="37" y="2"/>
                  </a:lnTo>
                  <a:lnTo>
                    <a:pt x="32" y="7"/>
                  </a:lnTo>
                  <a:lnTo>
                    <a:pt x="30" y="10"/>
                  </a:lnTo>
                  <a:lnTo>
                    <a:pt x="25" y="15"/>
                  </a:lnTo>
                  <a:lnTo>
                    <a:pt x="22" y="17"/>
                  </a:lnTo>
                  <a:lnTo>
                    <a:pt x="17" y="22"/>
                  </a:lnTo>
                  <a:lnTo>
                    <a:pt x="15" y="29"/>
                  </a:lnTo>
                  <a:lnTo>
                    <a:pt x="13" y="34"/>
                  </a:lnTo>
                  <a:lnTo>
                    <a:pt x="10" y="42"/>
                  </a:lnTo>
                  <a:lnTo>
                    <a:pt x="5" y="49"/>
                  </a:lnTo>
                  <a:lnTo>
                    <a:pt x="5" y="54"/>
                  </a:lnTo>
                  <a:lnTo>
                    <a:pt x="3" y="62"/>
                  </a:lnTo>
                  <a:lnTo>
                    <a:pt x="0" y="69"/>
                  </a:lnTo>
                  <a:lnTo>
                    <a:pt x="0" y="76"/>
                  </a:lnTo>
                  <a:lnTo>
                    <a:pt x="0" y="84"/>
                  </a:lnTo>
                  <a:lnTo>
                    <a:pt x="0" y="91"/>
                  </a:lnTo>
                  <a:lnTo>
                    <a:pt x="0" y="96"/>
                  </a:lnTo>
                  <a:lnTo>
                    <a:pt x="3" y="104"/>
                  </a:lnTo>
                  <a:lnTo>
                    <a:pt x="3" y="111"/>
                  </a:lnTo>
                  <a:lnTo>
                    <a:pt x="5" y="116"/>
                  </a:lnTo>
                  <a:lnTo>
                    <a:pt x="8" y="121"/>
                  </a:lnTo>
                  <a:lnTo>
                    <a:pt x="8" y="126"/>
                  </a:lnTo>
                </a:path>
              </a:pathLst>
            </a:custGeom>
            <a:noFill/>
            <a:ln w="0">
              <a:solidFill>
                <a:srgbClr val="000000"/>
              </a:solidFill>
              <a:prstDash val="solid"/>
              <a:round/>
              <a:headEnd/>
              <a:tailEnd/>
            </a:ln>
          </p:spPr>
          <p:txBody>
            <a:bodyPr/>
            <a:lstStyle/>
            <a:p>
              <a:endParaRPr lang="es-AR"/>
            </a:p>
          </p:txBody>
        </p:sp>
        <p:sp>
          <p:nvSpPr>
            <p:cNvPr id="4179" name="Freeform 81"/>
            <p:cNvSpPr>
              <a:spLocks/>
            </p:cNvSpPr>
            <p:nvPr/>
          </p:nvSpPr>
          <p:spPr bwMode="auto">
            <a:xfrm>
              <a:off x="2427" y="3123"/>
              <a:ext cx="106" cy="79"/>
            </a:xfrm>
            <a:custGeom>
              <a:avLst/>
              <a:gdLst>
                <a:gd name="T0" fmla="*/ 40 w 106"/>
                <a:gd name="T1" fmla="*/ 42 h 79"/>
                <a:gd name="T2" fmla="*/ 30 w 106"/>
                <a:gd name="T3" fmla="*/ 62 h 79"/>
                <a:gd name="T4" fmla="*/ 0 w 106"/>
                <a:gd name="T5" fmla="*/ 57 h 79"/>
                <a:gd name="T6" fmla="*/ 13 w 106"/>
                <a:gd name="T7" fmla="*/ 12 h 79"/>
                <a:gd name="T8" fmla="*/ 32 w 106"/>
                <a:gd name="T9" fmla="*/ 5 h 79"/>
                <a:gd name="T10" fmla="*/ 67 w 106"/>
                <a:gd name="T11" fmla="*/ 15 h 79"/>
                <a:gd name="T12" fmla="*/ 72 w 106"/>
                <a:gd name="T13" fmla="*/ 10 h 79"/>
                <a:gd name="T14" fmla="*/ 77 w 106"/>
                <a:gd name="T15" fmla="*/ 5 h 79"/>
                <a:gd name="T16" fmla="*/ 79 w 106"/>
                <a:gd name="T17" fmla="*/ 0 h 79"/>
                <a:gd name="T18" fmla="*/ 84 w 106"/>
                <a:gd name="T19" fmla="*/ 0 h 79"/>
                <a:gd name="T20" fmla="*/ 89 w 106"/>
                <a:gd name="T21" fmla="*/ 0 h 79"/>
                <a:gd name="T22" fmla="*/ 94 w 106"/>
                <a:gd name="T23" fmla="*/ 0 h 79"/>
                <a:gd name="T24" fmla="*/ 99 w 106"/>
                <a:gd name="T25" fmla="*/ 2 h 79"/>
                <a:gd name="T26" fmla="*/ 102 w 106"/>
                <a:gd name="T27" fmla="*/ 7 h 79"/>
                <a:gd name="T28" fmla="*/ 104 w 106"/>
                <a:gd name="T29" fmla="*/ 12 h 79"/>
                <a:gd name="T30" fmla="*/ 106 w 106"/>
                <a:gd name="T31" fmla="*/ 20 h 79"/>
                <a:gd name="T32" fmla="*/ 106 w 106"/>
                <a:gd name="T33" fmla="*/ 27 h 79"/>
                <a:gd name="T34" fmla="*/ 106 w 106"/>
                <a:gd name="T35" fmla="*/ 35 h 79"/>
                <a:gd name="T36" fmla="*/ 104 w 106"/>
                <a:gd name="T37" fmla="*/ 44 h 79"/>
                <a:gd name="T38" fmla="*/ 102 w 106"/>
                <a:gd name="T39" fmla="*/ 52 h 79"/>
                <a:gd name="T40" fmla="*/ 99 w 106"/>
                <a:gd name="T41" fmla="*/ 59 h 79"/>
                <a:gd name="T42" fmla="*/ 97 w 106"/>
                <a:gd name="T43" fmla="*/ 67 h 79"/>
                <a:gd name="T44" fmla="*/ 92 w 106"/>
                <a:gd name="T45" fmla="*/ 72 h 79"/>
                <a:gd name="T46" fmla="*/ 87 w 106"/>
                <a:gd name="T47" fmla="*/ 74 h 79"/>
                <a:gd name="T48" fmla="*/ 82 w 106"/>
                <a:gd name="T49" fmla="*/ 77 h 79"/>
                <a:gd name="T50" fmla="*/ 77 w 106"/>
                <a:gd name="T51" fmla="*/ 79 h 79"/>
                <a:gd name="T52" fmla="*/ 72 w 106"/>
                <a:gd name="T53" fmla="*/ 77 h 79"/>
                <a:gd name="T54" fmla="*/ 69 w 106"/>
                <a:gd name="T55" fmla="*/ 77 h 79"/>
                <a:gd name="T56" fmla="*/ 67 w 106"/>
                <a:gd name="T57" fmla="*/ 72 h 79"/>
                <a:gd name="T58" fmla="*/ 62 w 106"/>
                <a:gd name="T59" fmla="*/ 67 h 79"/>
                <a:gd name="T60" fmla="*/ 60 w 106"/>
                <a:gd name="T61" fmla="*/ 59 h 79"/>
                <a:gd name="T62" fmla="*/ 60 w 106"/>
                <a:gd name="T63" fmla="*/ 54 h 79"/>
                <a:gd name="T64" fmla="*/ 57 w 106"/>
                <a:gd name="T65" fmla="*/ 47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6"/>
                <a:gd name="T100" fmla="*/ 0 h 79"/>
                <a:gd name="T101" fmla="*/ 106 w 106"/>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6" h="79">
                  <a:moveTo>
                    <a:pt x="57" y="47"/>
                  </a:moveTo>
                  <a:lnTo>
                    <a:pt x="40" y="42"/>
                  </a:lnTo>
                  <a:lnTo>
                    <a:pt x="35" y="42"/>
                  </a:lnTo>
                  <a:lnTo>
                    <a:pt x="30" y="62"/>
                  </a:lnTo>
                  <a:lnTo>
                    <a:pt x="20" y="69"/>
                  </a:lnTo>
                  <a:lnTo>
                    <a:pt x="0" y="57"/>
                  </a:lnTo>
                  <a:lnTo>
                    <a:pt x="0" y="25"/>
                  </a:lnTo>
                  <a:lnTo>
                    <a:pt x="13" y="12"/>
                  </a:lnTo>
                  <a:lnTo>
                    <a:pt x="20" y="7"/>
                  </a:lnTo>
                  <a:lnTo>
                    <a:pt x="32" y="5"/>
                  </a:lnTo>
                  <a:lnTo>
                    <a:pt x="45" y="7"/>
                  </a:lnTo>
                  <a:lnTo>
                    <a:pt x="67" y="15"/>
                  </a:lnTo>
                  <a:lnTo>
                    <a:pt x="69" y="12"/>
                  </a:lnTo>
                  <a:lnTo>
                    <a:pt x="72" y="10"/>
                  </a:lnTo>
                  <a:lnTo>
                    <a:pt x="74" y="7"/>
                  </a:lnTo>
                  <a:lnTo>
                    <a:pt x="77" y="5"/>
                  </a:lnTo>
                  <a:lnTo>
                    <a:pt x="79" y="2"/>
                  </a:lnTo>
                  <a:lnTo>
                    <a:pt x="79" y="0"/>
                  </a:lnTo>
                  <a:lnTo>
                    <a:pt x="82" y="0"/>
                  </a:lnTo>
                  <a:lnTo>
                    <a:pt x="84" y="0"/>
                  </a:lnTo>
                  <a:lnTo>
                    <a:pt x="89" y="0"/>
                  </a:lnTo>
                  <a:lnTo>
                    <a:pt x="92" y="0"/>
                  </a:lnTo>
                  <a:lnTo>
                    <a:pt x="94" y="0"/>
                  </a:lnTo>
                  <a:lnTo>
                    <a:pt x="97" y="2"/>
                  </a:lnTo>
                  <a:lnTo>
                    <a:pt x="99" y="2"/>
                  </a:lnTo>
                  <a:lnTo>
                    <a:pt x="99" y="5"/>
                  </a:lnTo>
                  <a:lnTo>
                    <a:pt x="102" y="7"/>
                  </a:lnTo>
                  <a:lnTo>
                    <a:pt x="104" y="10"/>
                  </a:lnTo>
                  <a:lnTo>
                    <a:pt x="104" y="12"/>
                  </a:lnTo>
                  <a:lnTo>
                    <a:pt x="106" y="17"/>
                  </a:lnTo>
                  <a:lnTo>
                    <a:pt x="106" y="20"/>
                  </a:lnTo>
                  <a:lnTo>
                    <a:pt x="106" y="25"/>
                  </a:lnTo>
                  <a:lnTo>
                    <a:pt x="106" y="27"/>
                  </a:lnTo>
                  <a:lnTo>
                    <a:pt x="106" y="32"/>
                  </a:lnTo>
                  <a:lnTo>
                    <a:pt x="106" y="35"/>
                  </a:lnTo>
                  <a:lnTo>
                    <a:pt x="106" y="40"/>
                  </a:lnTo>
                  <a:lnTo>
                    <a:pt x="104" y="44"/>
                  </a:lnTo>
                  <a:lnTo>
                    <a:pt x="104" y="47"/>
                  </a:lnTo>
                  <a:lnTo>
                    <a:pt x="102" y="52"/>
                  </a:lnTo>
                  <a:lnTo>
                    <a:pt x="102" y="54"/>
                  </a:lnTo>
                  <a:lnTo>
                    <a:pt x="99" y="59"/>
                  </a:lnTo>
                  <a:lnTo>
                    <a:pt x="99" y="62"/>
                  </a:lnTo>
                  <a:lnTo>
                    <a:pt x="97" y="67"/>
                  </a:lnTo>
                  <a:lnTo>
                    <a:pt x="94" y="69"/>
                  </a:lnTo>
                  <a:lnTo>
                    <a:pt x="92" y="72"/>
                  </a:lnTo>
                  <a:lnTo>
                    <a:pt x="89" y="74"/>
                  </a:lnTo>
                  <a:lnTo>
                    <a:pt x="87" y="74"/>
                  </a:lnTo>
                  <a:lnTo>
                    <a:pt x="84" y="77"/>
                  </a:lnTo>
                  <a:lnTo>
                    <a:pt x="82" y="77"/>
                  </a:lnTo>
                  <a:lnTo>
                    <a:pt x="79" y="77"/>
                  </a:lnTo>
                  <a:lnTo>
                    <a:pt x="77" y="79"/>
                  </a:lnTo>
                  <a:lnTo>
                    <a:pt x="74" y="79"/>
                  </a:lnTo>
                  <a:lnTo>
                    <a:pt x="72" y="77"/>
                  </a:lnTo>
                  <a:lnTo>
                    <a:pt x="69" y="77"/>
                  </a:lnTo>
                  <a:lnTo>
                    <a:pt x="67" y="74"/>
                  </a:lnTo>
                  <a:lnTo>
                    <a:pt x="67" y="72"/>
                  </a:lnTo>
                  <a:lnTo>
                    <a:pt x="65" y="69"/>
                  </a:lnTo>
                  <a:lnTo>
                    <a:pt x="62" y="67"/>
                  </a:lnTo>
                  <a:lnTo>
                    <a:pt x="62" y="64"/>
                  </a:lnTo>
                  <a:lnTo>
                    <a:pt x="60" y="59"/>
                  </a:lnTo>
                  <a:lnTo>
                    <a:pt x="60" y="57"/>
                  </a:lnTo>
                  <a:lnTo>
                    <a:pt x="60" y="54"/>
                  </a:lnTo>
                  <a:lnTo>
                    <a:pt x="60" y="49"/>
                  </a:lnTo>
                  <a:lnTo>
                    <a:pt x="57" y="47"/>
                  </a:lnTo>
                  <a:close/>
                </a:path>
              </a:pathLst>
            </a:custGeom>
            <a:solidFill>
              <a:srgbClr val="FF993D"/>
            </a:solidFill>
            <a:ln w="9525">
              <a:noFill/>
              <a:round/>
              <a:headEnd/>
              <a:tailEnd/>
            </a:ln>
          </p:spPr>
          <p:txBody>
            <a:bodyPr/>
            <a:lstStyle/>
            <a:p>
              <a:endParaRPr lang="es-AR"/>
            </a:p>
          </p:txBody>
        </p:sp>
        <p:sp>
          <p:nvSpPr>
            <p:cNvPr id="4180" name="Freeform 82"/>
            <p:cNvSpPr>
              <a:spLocks/>
            </p:cNvSpPr>
            <p:nvPr/>
          </p:nvSpPr>
          <p:spPr bwMode="auto">
            <a:xfrm>
              <a:off x="2427" y="3123"/>
              <a:ext cx="106" cy="79"/>
            </a:xfrm>
            <a:custGeom>
              <a:avLst/>
              <a:gdLst>
                <a:gd name="T0" fmla="*/ 40 w 106"/>
                <a:gd name="T1" fmla="*/ 42 h 79"/>
                <a:gd name="T2" fmla="*/ 30 w 106"/>
                <a:gd name="T3" fmla="*/ 62 h 79"/>
                <a:gd name="T4" fmla="*/ 0 w 106"/>
                <a:gd name="T5" fmla="*/ 57 h 79"/>
                <a:gd name="T6" fmla="*/ 13 w 106"/>
                <a:gd name="T7" fmla="*/ 12 h 79"/>
                <a:gd name="T8" fmla="*/ 32 w 106"/>
                <a:gd name="T9" fmla="*/ 5 h 79"/>
                <a:gd name="T10" fmla="*/ 67 w 106"/>
                <a:gd name="T11" fmla="*/ 15 h 79"/>
                <a:gd name="T12" fmla="*/ 72 w 106"/>
                <a:gd name="T13" fmla="*/ 10 h 79"/>
                <a:gd name="T14" fmla="*/ 77 w 106"/>
                <a:gd name="T15" fmla="*/ 5 h 79"/>
                <a:gd name="T16" fmla="*/ 79 w 106"/>
                <a:gd name="T17" fmla="*/ 0 h 79"/>
                <a:gd name="T18" fmla="*/ 84 w 106"/>
                <a:gd name="T19" fmla="*/ 0 h 79"/>
                <a:gd name="T20" fmla="*/ 89 w 106"/>
                <a:gd name="T21" fmla="*/ 0 h 79"/>
                <a:gd name="T22" fmla="*/ 94 w 106"/>
                <a:gd name="T23" fmla="*/ 0 h 79"/>
                <a:gd name="T24" fmla="*/ 99 w 106"/>
                <a:gd name="T25" fmla="*/ 2 h 79"/>
                <a:gd name="T26" fmla="*/ 102 w 106"/>
                <a:gd name="T27" fmla="*/ 7 h 79"/>
                <a:gd name="T28" fmla="*/ 104 w 106"/>
                <a:gd name="T29" fmla="*/ 12 h 79"/>
                <a:gd name="T30" fmla="*/ 106 w 106"/>
                <a:gd name="T31" fmla="*/ 20 h 79"/>
                <a:gd name="T32" fmla="*/ 106 w 106"/>
                <a:gd name="T33" fmla="*/ 27 h 79"/>
                <a:gd name="T34" fmla="*/ 106 w 106"/>
                <a:gd name="T35" fmla="*/ 35 h 79"/>
                <a:gd name="T36" fmla="*/ 104 w 106"/>
                <a:gd name="T37" fmla="*/ 44 h 79"/>
                <a:gd name="T38" fmla="*/ 102 w 106"/>
                <a:gd name="T39" fmla="*/ 52 h 79"/>
                <a:gd name="T40" fmla="*/ 99 w 106"/>
                <a:gd name="T41" fmla="*/ 59 h 79"/>
                <a:gd name="T42" fmla="*/ 97 w 106"/>
                <a:gd name="T43" fmla="*/ 67 h 79"/>
                <a:gd name="T44" fmla="*/ 92 w 106"/>
                <a:gd name="T45" fmla="*/ 72 h 79"/>
                <a:gd name="T46" fmla="*/ 87 w 106"/>
                <a:gd name="T47" fmla="*/ 74 h 79"/>
                <a:gd name="T48" fmla="*/ 82 w 106"/>
                <a:gd name="T49" fmla="*/ 77 h 79"/>
                <a:gd name="T50" fmla="*/ 77 w 106"/>
                <a:gd name="T51" fmla="*/ 79 h 79"/>
                <a:gd name="T52" fmla="*/ 72 w 106"/>
                <a:gd name="T53" fmla="*/ 77 h 79"/>
                <a:gd name="T54" fmla="*/ 69 w 106"/>
                <a:gd name="T55" fmla="*/ 77 h 79"/>
                <a:gd name="T56" fmla="*/ 67 w 106"/>
                <a:gd name="T57" fmla="*/ 72 h 79"/>
                <a:gd name="T58" fmla="*/ 62 w 106"/>
                <a:gd name="T59" fmla="*/ 67 h 79"/>
                <a:gd name="T60" fmla="*/ 60 w 106"/>
                <a:gd name="T61" fmla="*/ 59 h 79"/>
                <a:gd name="T62" fmla="*/ 60 w 106"/>
                <a:gd name="T63" fmla="*/ 54 h 79"/>
                <a:gd name="T64" fmla="*/ 57 w 106"/>
                <a:gd name="T65" fmla="*/ 47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6"/>
                <a:gd name="T100" fmla="*/ 0 h 79"/>
                <a:gd name="T101" fmla="*/ 106 w 106"/>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6" h="79">
                  <a:moveTo>
                    <a:pt x="57" y="47"/>
                  </a:moveTo>
                  <a:lnTo>
                    <a:pt x="40" y="42"/>
                  </a:lnTo>
                  <a:lnTo>
                    <a:pt x="35" y="42"/>
                  </a:lnTo>
                  <a:lnTo>
                    <a:pt x="30" y="62"/>
                  </a:lnTo>
                  <a:lnTo>
                    <a:pt x="20" y="69"/>
                  </a:lnTo>
                  <a:lnTo>
                    <a:pt x="0" y="57"/>
                  </a:lnTo>
                  <a:lnTo>
                    <a:pt x="0" y="25"/>
                  </a:lnTo>
                  <a:lnTo>
                    <a:pt x="13" y="12"/>
                  </a:lnTo>
                  <a:lnTo>
                    <a:pt x="20" y="7"/>
                  </a:lnTo>
                  <a:lnTo>
                    <a:pt x="32" y="5"/>
                  </a:lnTo>
                  <a:lnTo>
                    <a:pt x="45" y="7"/>
                  </a:lnTo>
                  <a:lnTo>
                    <a:pt x="67" y="15"/>
                  </a:lnTo>
                  <a:lnTo>
                    <a:pt x="69" y="12"/>
                  </a:lnTo>
                  <a:lnTo>
                    <a:pt x="72" y="10"/>
                  </a:lnTo>
                  <a:lnTo>
                    <a:pt x="74" y="7"/>
                  </a:lnTo>
                  <a:lnTo>
                    <a:pt x="77" y="5"/>
                  </a:lnTo>
                  <a:lnTo>
                    <a:pt x="79" y="2"/>
                  </a:lnTo>
                  <a:lnTo>
                    <a:pt x="79" y="0"/>
                  </a:lnTo>
                  <a:lnTo>
                    <a:pt x="82" y="0"/>
                  </a:lnTo>
                  <a:lnTo>
                    <a:pt x="84" y="0"/>
                  </a:lnTo>
                  <a:lnTo>
                    <a:pt x="89" y="0"/>
                  </a:lnTo>
                  <a:lnTo>
                    <a:pt x="92" y="0"/>
                  </a:lnTo>
                  <a:lnTo>
                    <a:pt x="94" y="0"/>
                  </a:lnTo>
                  <a:lnTo>
                    <a:pt x="97" y="2"/>
                  </a:lnTo>
                  <a:lnTo>
                    <a:pt x="99" y="2"/>
                  </a:lnTo>
                  <a:lnTo>
                    <a:pt x="99" y="5"/>
                  </a:lnTo>
                  <a:lnTo>
                    <a:pt x="102" y="7"/>
                  </a:lnTo>
                  <a:lnTo>
                    <a:pt x="104" y="10"/>
                  </a:lnTo>
                  <a:lnTo>
                    <a:pt x="104" y="12"/>
                  </a:lnTo>
                  <a:lnTo>
                    <a:pt x="106" y="17"/>
                  </a:lnTo>
                  <a:lnTo>
                    <a:pt x="106" y="20"/>
                  </a:lnTo>
                  <a:lnTo>
                    <a:pt x="106" y="25"/>
                  </a:lnTo>
                  <a:lnTo>
                    <a:pt x="106" y="27"/>
                  </a:lnTo>
                  <a:lnTo>
                    <a:pt x="106" y="32"/>
                  </a:lnTo>
                  <a:lnTo>
                    <a:pt x="106" y="35"/>
                  </a:lnTo>
                  <a:lnTo>
                    <a:pt x="106" y="40"/>
                  </a:lnTo>
                  <a:lnTo>
                    <a:pt x="104" y="44"/>
                  </a:lnTo>
                  <a:lnTo>
                    <a:pt x="104" y="47"/>
                  </a:lnTo>
                  <a:lnTo>
                    <a:pt x="102" y="52"/>
                  </a:lnTo>
                  <a:lnTo>
                    <a:pt x="102" y="54"/>
                  </a:lnTo>
                  <a:lnTo>
                    <a:pt x="99" y="59"/>
                  </a:lnTo>
                  <a:lnTo>
                    <a:pt x="99" y="62"/>
                  </a:lnTo>
                  <a:lnTo>
                    <a:pt x="97" y="67"/>
                  </a:lnTo>
                  <a:lnTo>
                    <a:pt x="94" y="69"/>
                  </a:lnTo>
                  <a:lnTo>
                    <a:pt x="92" y="72"/>
                  </a:lnTo>
                  <a:lnTo>
                    <a:pt x="89" y="74"/>
                  </a:lnTo>
                  <a:lnTo>
                    <a:pt x="87" y="74"/>
                  </a:lnTo>
                  <a:lnTo>
                    <a:pt x="84" y="77"/>
                  </a:lnTo>
                  <a:lnTo>
                    <a:pt x="82" y="77"/>
                  </a:lnTo>
                  <a:lnTo>
                    <a:pt x="79" y="77"/>
                  </a:lnTo>
                  <a:lnTo>
                    <a:pt x="77" y="79"/>
                  </a:lnTo>
                  <a:lnTo>
                    <a:pt x="74" y="79"/>
                  </a:lnTo>
                  <a:lnTo>
                    <a:pt x="72" y="77"/>
                  </a:lnTo>
                  <a:lnTo>
                    <a:pt x="69" y="77"/>
                  </a:lnTo>
                  <a:lnTo>
                    <a:pt x="67" y="74"/>
                  </a:lnTo>
                  <a:lnTo>
                    <a:pt x="67" y="72"/>
                  </a:lnTo>
                  <a:lnTo>
                    <a:pt x="65" y="69"/>
                  </a:lnTo>
                  <a:lnTo>
                    <a:pt x="62" y="67"/>
                  </a:lnTo>
                  <a:lnTo>
                    <a:pt x="62" y="64"/>
                  </a:lnTo>
                  <a:lnTo>
                    <a:pt x="60" y="59"/>
                  </a:lnTo>
                  <a:lnTo>
                    <a:pt x="60" y="57"/>
                  </a:lnTo>
                  <a:lnTo>
                    <a:pt x="60" y="54"/>
                  </a:lnTo>
                  <a:lnTo>
                    <a:pt x="60" y="49"/>
                  </a:lnTo>
                  <a:lnTo>
                    <a:pt x="57" y="47"/>
                  </a:lnTo>
                </a:path>
              </a:pathLst>
            </a:custGeom>
            <a:noFill/>
            <a:ln w="0">
              <a:solidFill>
                <a:srgbClr val="000000"/>
              </a:solidFill>
              <a:prstDash val="solid"/>
              <a:round/>
              <a:headEnd/>
              <a:tailEnd/>
            </a:ln>
          </p:spPr>
          <p:txBody>
            <a:bodyPr/>
            <a:lstStyle/>
            <a:p>
              <a:endParaRPr lang="es-AR"/>
            </a:p>
          </p:txBody>
        </p:sp>
        <p:sp>
          <p:nvSpPr>
            <p:cNvPr id="4181" name="Freeform 83"/>
            <p:cNvSpPr>
              <a:spLocks/>
            </p:cNvSpPr>
            <p:nvPr/>
          </p:nvSpPr>
          <p:spPr bwMode="auto">
            <a:xfrm>
              <a:off x="2427" y="3123"/>
              <a:ext cx="106" cy="79"/>
            </a:xfrm>
            <a:custGeom>
              <a:avLst/>
              <a:gdLst>
                <a:gd name="T0" fmla="*/ 57 w 106"/>
                <a:gd name="T1" fmla="*/ 47 h 79"/>
                <a:gd name="T2" fmla="*/ 40 w 106"/>
                <a:gd name="T3" fmla="*/ 42 h 79"/>
                <a:gd name="T4" fmla="*/ 35 w 106"/>
                <a:gd name="T5" fmla="*/ 42 h 79"/>
                <a:gd name="T6" fmla="*/ 30 w 106"/>
                <a:gd name="T7" fmla="*/ 62 h 79"/>
                <a:gd name="T8" fmla="*/ 20 w 106"/>
                <a:gd name="T9" fmla="*/ 69 h 79"/>
                <a:gd name="T10" fmla="*/ 0 w 106"/>
                <a:gd name="T11" fmla="*/ 57 h 79"/>
                <a:gd name="T12" fmla="*/ 0 w 106"/>
                <a:gd name="T13" fmla="*/ 25 h 79"/>
                <a:gd name="T14" fmla="*/ 13 w 106"/>
                <a:gd name="T15" fmla="*/ 12 h 79"/>
                <a:gd name="T16" fmla="*/ 20 w 106"/>
                <a:gd name="T17" fmla="*/ 7 h 79"/>
                <a:gd name="T18" fmla="*/ 32 w 106"/>
                <a:gd name="T19" fmla="*/ 5 h 79"/>
                <a:gd name="T20" fmla="*/ 45 w 106"/>
                <a:gd name="T21" fmla="*/ 7 h 79"/>
                <a:gd name="T22" fmla="*/ 67 w 106"/>
                <a:gd name="T23" fmla="*/ 15 h 79"/>
                <a:gd name="T24" fmla="*/ 69 w 106"/>
                <a:gd name="T25" fmla="*/ 12 h 79"/>
                <a:gd name="T26" fmla="*/ 72 w 106"/>
                <a:gd name="T27" fmla="*/ 10 h 79"/>
                <a:gd name="T28" fmla="*/ 74 w 106"/>
                <a:gd name="T29" fmla="*/ 7 h 79"/>
                <a:gd name="T30" fmla="*/ 77 w 106"/>
                <a:gd name="T31" fmla="*/ 5 h 79"/>
                <a:gd name="T32" fmla="*/ 79 w 106"/>
                <a:gd name="T33" fmla="*/ 2 h 79"/>
                <a:gd name="T34" fmla="*/ 79 w 106"/>
                <a:gd name="T35" fmla="*/ 0 h 79"/>
                <a:gd name="T36" fmla="*/ 82 w 106"/>
                <a:gd name="T37" fmla="*/ 0 h 79"/>
                <a:gd name="T38" fmla="*/ 84 w 106"/>
                <a:gd name="T39" fmla="*/ 0 h 79"/>
                <a:gd name="T40" fmla="*/ 89 w 106"/>
                <a:gd name="T41" fmla="*/ 0 h 79"/>
                <a:gd name="T42" fmla="*/ 89 w 106"/>
                <a:gd name="T43" fmla="*/ 0 h 79"/>
                <a:gd name="T44" fmla="*/ 92 w 106"/>
                <a:gd name="T45" fmla="*/ 0 h 79"/>
                <a:gd name="T46" fmla="*/ 94 w 106"/>
                <a:gd name="T47" fmla="*/ 0 h 79"/>
                <a:gd name="T48" fmla="*/ 97 w 106"/>
                <a:gd name="T49" fmla="*/ 2 h 79"/>
                <a:gd name="T50" fmla="*/ 99 w 106"/>
                <a:gd name="T51" fmla="*/ 2 h 79"/>
                <a:gd name="T52" fmla="*/ 99 w 106"/>
                <a:gd name="T53" fmla="*/ 5 h 79"/>
                <a:gd name="T54" fmla="*/ 102 w 106"/>
                <a:gd name="T55" fmla="*/ 7 h 79"/>
                <a:gd name="T56" fmla="*/ 104 w 106"/>
                <a:gd name="T57" fmla="*/ 10 h 79"/>
                <a:gd name="T58" fmla="*/ 104 w 106"/>
                <a:gd name="T59" fmla="*/ 12 h 79"/>
                <a:gd name="T60" fmla="*/ 106 w 106"/>
                <a:gd name="T61" fmla="*/ 17 h 79"/>
                <a:gd name="T62" fmla="*/ 106 w 106"/>
                <a:gd name="T63" fmla="*/ 20 h 79"/>
                <a:gd name="T64" fmla="*/ 106 w 106"/>
                <a:gd name="T65" fmla="*/ 25 h 79"/>
                <a:gd name="T66" fmla="*/ 106 w 106"/>
                <a:gd name="T67" fmla="*/ 27 h 79"/>
                <a:gd name="T68" fmla="*/ 106 w 106"/>
                <a:gd name="T69" fmla="*/ 32 h 79"/>
                <a:gd name="T70" fmla="*/ 106 w 106"/>
                <a:gd name="T71" fmla="*/ 35 h 79"/>
                <a:gd name="T72" fmla="*/ 106 w 106"/>
                <a:gd name="T73" fmla="*/ 40 h 79"/>
                <a:gd name="T74" fmla="*/ 104 w 106"/>
                <a:gd name="T75" fmla="*/ 44 h 79"/>
                <a:gd name="T76" fmla="*/ 104 w 106"/>
                <a:gd name="T77" fmla="*/ 47 h 79"/>
                <a:gd name="T78" fmla="*/ 102 w 106"/>
                <a:gd name="T79" fmla="*/ 52 h 79"/>
                <a:gd name="T80" fmla="*/ 102 w 106"/>
                <a:gd name="T81" fmla="*/ 54 h 79"/>
                <a:gd name="T82" fmla="*/ 99 w 106"/>
                <a:gd name="T83" fmla="*/ 59 h 79"/>
                <a:gd name="T84" fmla="*/ 99 w 106"/>
                <a:gd name="T85" fmla="*/ 62 h 79"/>
                <a:gd name="T86" fmla="*/ 97 w 106"/>
                <a:gd name="T87" fmla="*/ 67 h 79"/>
                <a:gd name="T88" fmla="*/ 94 w 106"/>
                <a:gd name="T89" fmla="*/ 69 h 79"/>
                <a:gd name="T90" fmla="*/ 92 w 106"/>
                <a:gd name="T91" fmla="*/ 72 h 79"/>
                <a:gd name="T92" fmla="*/ 89 w 106"/>
                <a:gd name="T93" fmla="*/ 74 h 79"/>
                <a:gd name="T94" fmla="*/ 87 w 106"/>
                <a:gd name="T95" fmla="*/ 74 h 79"/>
                <a:gd name="T96" fmla="*/ 84 w 106"/>
                <a:gd name="T97" fmla="*/ 77 h 79"/>
                <a:gd name="T98" fmla="*/ 82 w 106"/>
                <a:gd name="T99" fmla="*/ 77 h 79"/>
                <a:gd name="T100" fmla="*/ 79 w 106"/>
                <a:gd name="T101" fmla="*/ 77 h 79"/>
                <a:gd name="T102" fmla="*/ 77 w 106"/>
                <a:gd name="T103" fmla="*/ 79 h 79"/>
                <a:gd name="T104" fmla="*/ 74 w 106"/>
                <a:gd name="T105" fmla="*/ 79 h 7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6"/>
                <a:gd name="T160" fmla="*/ 0 h 79"/>
                <a:gd name="T161" fmla="*/ 106 w 106"/>
                <a:gd name="T162" fmla="*/ 79 h 7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6" h="79">
                  <a:moveTo>
                    <a:pt x="57" y="47"/>
                  </a:moveTo>
                  <a:lnTo>
                    <a:pt x="40" y="42"/>
                  </a:lnTo>
                  <a:lnTo>
                    <a:pt x="35" y="42"/>
                  </a:lnTo>
                  <a:lnTo>
                    <a:pt x="30" y="62"/>
                  </a:lnTo>
                  <a:lnTo>
                    <a:pt x="20" y="69"/>
                  </a:lnTo>
                  <a:lnTo>
                    <a:pt x="0" y="57"/>
                  </a:lnTo>
                  <a:lnTo>
                    <a:pt x="0" y="25"/>
                  </a:lnTo>
                  <a:lnTo>
                    <a:pt x="13" y="12"/>
                  </a:lnTo>
                  <a:lnTo>
                    <a:pt x="20" y="7"/>
                  </a:lnTo>
                  <a:lnTo>
                    <a:pt x="32" y="5"/>
                  </a:lnTo>
                  <a:lnTo>
                    <a:pt x="45" y="7"/>
                  </a:lnTo>
                  <a:lnTo>
                    <a:pt x="67" y="15"/>
                  </a:lnTo>
                  <a:lnTo>
                    <a:pt x="69" y="12"/>
                  </a:lnTo>
                  <a:lnTo>
                    <a:pt x="72" y="10"/>
                  </a:lnTo>
                  <a:lnTo>
                    <a:pt x="74" y="7"/>
                  </a:lnTo>
                  <a:lnTo>
                    <a:pt x="77" y="5"/>
                  </a:lnTo>
                  <a:lnTo>
                    <a:pt x="79" y="2"/>
                  </a:lnTo>
                  <a:lnTo>
                    <a:pt x="79" y="0"/>
                  </a:lnTo>
                  <a:lnTo>
                    <a:pt x="82" y="0"/>
                  </a:lnTo>
                  <a:lnTo>
                    <a:pt x="84" y="0"/>
                  </a:lnTo>
                  <a:lnTo>
                    <a:pt x="89" y="0"/>
                  </a:lnTo>
                  <a:lnTo>
                    <a:pt x="92" y="0"/>
                  </a:lnTo>
                  <a:lnTo>
                    <a:pt x="94" y="0"/>
                  </a:lnTo>
                  <a:lnTo>
                    <a:pt x="97" y="2"/>
                  </a:lnTo>
                  <a:lnTo>
                    <a:pt x="99" y="2"/>
                  </a:lnTo>
                  <a:lnTo>
                    <a:pt x="99" y="5"/>
                  </a:lnTo>
                  <a:lnTo>
                    <a:pt x="102" y="7"/>
                  </a:lnTo>
                  <a:lnTo>
                    <a:pt x="104" y="10"/>
                  </a:lnTo>
                  <a:lnTo>
                    <a:pt x="104" y="12"/>
                  </a:lnTo>
                  <a:lnTo>
                    <a:pt x="106" y="17"/>
                  </a:lnTo>
                  <a:lnTo>
                    <a:pt x="106" y="20"/>
                  </a:lnTo>
                  <a:lnTo>
                    <a:pt x="106" y="25"/>
                  </a:lnTo>
                  <a:lnTo>
                    <a:pt x="106" y="27"/>
                  </a:lnTo>
                  <a:lnTo>
                    <a:pt x="106" y="32"/>
                  </a:lnTo>
                  <a:lnTo>
                    <a:pt x="106" y="35"/>
                  </a:lnTo>
                  <a:lnTo>
                    <a:pt x="106" y="40"/>
                  </a:lnTo>
                  <a:lnTo>
                    <a:pt x="104" y="44"/>
                  </a:lnTo>
                  <a:lnTo>
                    <a:pt x="104" y="47"/>
                  </a:lnTo>
                  <a:lnTo>
                    <a:pt x="102" y="52"/>
                  </a:lnTo>
                  <a:lnTo>
                    <a:pt x="102" y="54"/>
                  </a:lnTo>
                  <a:lnTo>
                    <a:pt x="99" y="59"/>
                  </a:lnTo>
                  <a:lnTo>
                    <a:pt x="99" y="62"/>
                  </a:lnTo>
                  <a:lnTo>
                    <a:pt x="97" y="67"/>
                  </a:lnTo>
                  <a:lnTo>
                    <a:pt x="94" y="69"/>
                  </a:lnTo>
                  <a:lnTo>
                    <a:pt x="92" y="72"/>
                  </a:lnTo>
                  <a:lnTo>
                    <a:pt x="89" y="74"/>
                  </a:lnTo>
                  <a:lnTo>
                    <a:pt x="87" y="74"/>
                  </a:lnTo>
                  <a:lnTo>
                    <a:pt x="84" y="77"/>
                  </a:lnTo>
                  <a:lnTo>
                    <a:pt x="82" y="77"/>
                  </a:lnTo>
                  <a:lnTo>
                    <a:pt x="79" y="77"/>
                  </a:lnTo>
                  <a:lnTo>
                    <a:pt x="77" y="79"/>
                  </a:lnTo>
                  <a:lnTo>
                    <a:pt x="74" y="79"/>
                  </a:lnTo>
                </a:path>
              </a:pathLst>
            </a:custGeom>
            <a:noFill/>
            <a:ln w="0">
              <a:solidFill>
                <a:srgbClr val="000000"/>
              </a:solidFill>
              <a:prstDash val="solid"/>
              <a:round/>
              <a:headEnd/>
              <a:tailEnd/>
            </a:ln>
          </p:spPr>
          <p:txBody>
            <a:bodyPr/>
            <a:lstStyle/>
            <a:p>
              <a:endParaRPr lang="es-AR"/>
            </a:p>
          </p:txBody>
        </p:sp>
        <p:sp>
          <p:nvSpPr>
            <p:cNvPr id="4182" name="Line 84"/>
            <p:cNvSpPr>
              <a:spLocks noChangeShapeType="1"/>
            </p:cNvSpPr>
            <p:nvPr/>
          </p:nvSpPr>
          <p:spPr bwMode="auto">
            <a:xfrm flipV="1">
              <a:off x="2585" y="3049"/>
              <a:ext cx="57" cy="39"/>
            </a:xfrm>
            <a:prstGeom prst="line">
              <a:avLst/>
            </a:prstGeom>
            <a:noFill/>
            <a:ln w="0">
              <a:solidFill>
                <a:schemeClr val="tx1"/>
              </a:solidFill>
              <a:round/>
              <a:headEnd/>
              <a:tailEnd/>
            </a:ln>
          </p:spPr>
          <p:txBody>
            <a:bodyPr/>
            <a:lstStyle/>
            <a:p>
              <a:endParaRPr lang="es-AR"/>
            </a:p>
          </p:txBody>
        </p:sp>
        <p:sp>
          <p:nvSpPr>
            <p:cNvPr id="4183" name="Line 85"/>
            <p:cNvSpPr>
              <a:spLocks noChangeShapeType="1"/>
            </p:cNvSpPr>
            <p:nvPr/>
          </p:nvSpPr>
          <p:spPr bwMode="auto">
            <a:xfrm flipV="1">
              <a:off x="2588" y="3145"/>
              <a:ext cx="59" cy="3"/>
            </a:xfrm>
            <a:prstGeom prst="line">
              <a:avLst/>
            </a:prstGeom>
            <a:noFill/>
            <a:ln w="0">
              <a:solidFill>
                <a:schemeClr val="tx1"/>
              </a:solidFill>
              <a:round/>
              <a:headEnd/>
              <a:tailEnd/>
            </a:ln>
          </p:spPr>
          <p:txBody>
            <a:bodyPr/>
            <a:lstStyle/>
            <a:p>
              <a:endParaRPr lang="es-AR"/>
            </a:p>
          </p:txBody>
        </p:sp>
        <p:sp>
          <p:nvSpPr>
            <p:cNvPr id="4184" name="Line 86"/>
            <p:cNvSpPr>
              <a:spLocks noChangeShapeType="1"/>
            </p:cNvSpPr>
            <p:nvPr/>
          </p:nvSpPr>
          <p:spPr bwMode="auto">
            <a:xfrm>
              <a:off x="2571" y="3232"/>
              <a:ext cx="17" cy="42"/>
            </a:xfrm>
            <a:prstGeom prst="line">
              <a:avLst/>
            </a:prstGeom>
            <a:noFill/>
            <a:ln w="0">
              <a:solidFill>
                <a:schemeClr val="tx1"/>
              </a:solidFill>
              <a:round/>
              <a:headEnd/>
              <a:tailEnd/>
            </a:ln>
          </p:spPr>
          <p:txBody>
            <a:bodyPr/>
            <a:lstStyle/>
            <a:p>
              <a:endParaRPr lang="es-AR"/>
            </a:p>
          </p:txBody>
        </p:sp>
        <p:sp>
          <p:nvSpPr>
            <p:cNvPr id="4185" name="Line 87"/>
            <p:cNvSpPr>
              <a:spLocks noChangeShapeType="1"/>
            </p:cNvSpPr>
            <p:nvPr/>
          </p:nvSpPr>
          <p:spPr bwMode="auto">
            <a:xfrm>
              <a:off x="2558" y="3279"/>
              <a:ext cx="8" cy="32"/>
            </a:xfrm>
            <a:prstGeom prst="line">
              <a:avLst/>
            </a:prstGeom>
            <a:noFill/>
            <a:ln w="0">
              <a:solidFill>
                <a:schemeClr val="tx1"/>
              </a:solidFill>
              <a:round/>
              <a:headEnd/>
              <a:tailEnd/>
            </a:ln>
          </p:spPr>
          <p:txBody>
            <a:bodyPr/>
            <a:lstStyle/>
            <a:p>
              <a:endParaRPr lang="es-AR"/>
            </a:p>
          </p:txBody>
        </p:sp>
        <p:sp>
          <p:nvSpPr>
            <p:cNvPr id="4186" name="Freeform 88"/>
            <p:cNvSpPr>
              <a:spLocks/>
            </p:cNvSpPr>
            <p:nvPr/>
          </p:nvSpPr>
          <p:spPr bwMode="auto">
            <a:xfrm>
              <a:off x="2499" y="3054"/>
              <a:ext cx="49" cy="17"/>
            </a:xfrm>
            <a:custGeom>
              <a:avLst/>
              <a:gdLst>
                <a:gd name="T0" fmla="*/ 49 w 49"/>
                <a:gd name="T1" fmla="*/ 17 h 17"/>
                <a:gd name="T2" fmla="*/ 47 w 49"/>
                <a:gd name="T3" fmla="*/ 15 h 17"/>
                <a:gd name="T4" fmla="*/ 44 w 49"/>
                <a:gd name="T5" fmla="*/ 10 h 17"/>
                <a:gd name="T6" fmla="*/ 42 w 49"/>
                <a:gd name="T7" fmla="*/ 7 h 17"/>
                <a:gd name="T8" fmla="*/ 37 w 49"/>
                <a:gd name="T9" fmla="*/ 5 h 17"/>
                <a:gd name="T10" fmla="*/ 34 w 49"/>
                <a:gd name="T11" fmla="*/ 2 h 17"/>
                <a:gd name="T12" fmla="*/ 30 w 49"/>
                <a:gd name="T13" fmla="*/ 0 h 17"/>
                <a:gd name="T14" fmla="*/ 25 w 49"/>
                <a:gd name="T15" fmla="*/ 0 h 17"/>
                <a:gd name="T16" fmla="*/ 20 w 49"/>
                <a:gd name="T17" fmla="*/ 0 h 17"/>
                <a:gd name="T18" fmla="*/ 15 w 49"/>
                <a:gd name="T19" fmla="*/ 0 h 17"/>
                <a:gd name="T20" fmla="*/ 12 w 49"/>
                <a:gd name="T21" fmla="*/ 2 h 17"/>
                <a:gd name="T22" fmla="*/ 7 w 49"/>
                <a:gd name="T23" fmla="*/ 5 h 17"/>
                <a:gd name="T24" fmla="*/ 2 w 49"/>
                <a:gd name="T25" fmla="*/ 7 h 17"/>
                <a:gd name="T26" fmla="*/ 0 w 49"/>
                <a:gd name="T27" fmla="*/ 10 h 17"/>
                <a:gd name="T28" fmla="*/ 0 w 49"/>
                <a:gd name="T29" fmla="*/ 12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
                <a:gd name="T46" fmla="*/ 0 h 17"/>
                <a:gd name="T47" fmla="*/ 49 w 49"/>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 h="17">
                  <a:moveTo>
                    <a:pt x="49" y="17"/>
                  </a:moveTo>
                  <a:lnTo>
                    <a:pt x="47" y="15"/>
                  </a:lnTo>
                  <a:lnTo>
                    <a:pt x="44" y="10"/>
                  </a:lnTo>
                  <a:lnTo>
                    <a:pt x="42" y="7"/>
                  </a:lnTo>
                  <a:lnTo>
                    <a:pt x="37" y="5"/>
                  </a:lnTo>
                  <a:lnTo>
                    <a:pt x="34" y="2"/>
                  </a:lnTo>
                  <a:lnTo>
                    <a:pt x="30" y="0"/>
                  </a:lnTo>
                  <a:lnTo>
                    <a:pt x="25" y="0"/>
                  </a:lnTo>
                  <a:lnTo>
                    <a:pt x="20" y="0"/>
                  </a:lnTo>
                  <a:lnTo>
                    <a:pt x="15" y="0"/>
                  </a:lnTo>
                  <a:lnTo>
                    <a:pt x="12" y="2"/>
                  </a:lnTo>
                  <a:lnTo>
                    <a:pt x="7" y="5"/>
                  </a:lnTo>
                  <a:lnTo>
                    <a:pt x="2" y="7"/>
                  </a:lnTo>
                  <a:lnTo>
                    <a:pt x="0" y="10"/>
                  </a:lnTo>
                  <a:lnTo>
                    <a:pt x="0" y="12"/>
                  </a:lnTo>
                </a:path>
              </a:pathLst>
            </a:custGeom>
            <a:noFill/>
            <a:ln w="0">
              <a:solidFill>
                <a:schemeClr val="tx1"/>
              </a:solidFill>
              <a:prstDash val="solid"/>
              <a:round/>
              <a:headEnd/>
              <a:tailEnd/>
            </a:ln>
          </p:spPr>
          <p:txBody>
            <a:bodyPr/>
            <a:lstStyle/>
            <a:p>
              <a:endParaRPr lang="es-AR"/>
            </a:p>
          </p:txBody>
        </p:sp>
        <p:sp>
          <p:nvSpPr>
            <p:cNvPr id="4187" name="Freeform 89"/>
            <p:cNvSpPr>
              <a:spLocks/>
            </p:cNvSpPr>
            <p:nvPr/>
          </p:nvSpPr>
          <p:spPr bwMode="auto">
            <a:xfrm>
              <a:off x="2509" y="3022"/>
              <a:ext cx="59" cy="15"/>
            </a:xfrm>
            <a:custGeom>
              <a:avLst/>
              <a:gdLst>
                <a:gd name="T0" fmla="*/ 59 w 59"/>
                <a:gd name="T1" fmla="*/ 0 h 15"/>
                <a:gd name="T2" fmla="*/ 52 w 59"/>
                <a:gd name="T3" fmla="*/ 0 h 15"/>
                <a:gd name="T4" fmla="*/ 44 w 59"/>
                <a:gd name="T5" fmla="*/ 0 h 15"/>
                <a:gd name="T6" fmla="*/ 34 w 59"/>
                <a:gd name="T7" fmla="*/ 0 h 15"/>
                <a:gd name="T8" fmla="*/ 27 w 59"/>
                <a:gd name="T9" fmla="*/ 2 h 15"/>
                <a:gd name="T10" fmla="*/ 20 w 59"/>
                <a:gd name="T11" fmla="*/ 5 h 15"/>
                <a:gd name="T12" fmla="*/ 12 w 59"/>
                <a:gd name="T13" fmla="*/ 7 h 15"/>
                <a:gd name="T14" fmla="*/ 5 w 59"/>
                <a:gd name="T15" fmla="*/ 12 h 15"/>
                <a:gd name="T16" fmla="*/ 0 w 59"/>
                <a:gd name="T17" fmla="*/ 1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15"/>
                <a:gd name="T29" fmla="*/ 59 w 59"/>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15">
                  <a:moveTo>
                    <a:pt x="59" y="0"/>
                  </a:moveTo>
                  <a:lnTo>
                    <a:pt x="52" y="0"/>
                  </a:lnTo>
                  <a:lnTo>
                    <a:pt x="44" y="0"/>
                  </a:lnTo>
                  <a:lnTo>
                    <a:pt x="34" y="0"/>
                  </a:lnTo>
                  <a:lnTo>
                    <a:pt x="27" y="2"/>
                  </a:lnTo>
                  <a:lnTo>
                    <a:pt x="20" y="5"/>
                  </a:lnTo>
                  <a:lnTo>
                    <a:pt x="12" y="7"/>
                  </a:lnTo>
                  <a:lnTo>
                    <a:pt x="5" y="12"/>
                  </a:lnTo>
                  <a:lnTo>
                    <a:pt x="0" y="15"/>
                  </a:lnTo>
                </a:path>
              </a:pathLst>
            </a:custGeom>
            <a:noFill/>
            <a:ln w="0">
              <a:solidFill>
                <a:schemeClr val="tx1"/>
              </a:solidFill>
              <a:prstDash val="solid"/>
              <a:round/>
              <a:headEnd/>
              <a:tailEnd/>
            </a:ln>
          </p:spPr>
          <p:txBody>
            <a:bodyPr/>
            <a:lstStyle/>
            <a:p>
              <a:endParaRPr lang="es-AR"/>
            </a:p>
          </p:txBody>
        </p:sp>
        <p:sp>
          <p:nvSpPr>
            <p:cNvPr id="4188" name="Freeform 90"/>
            <p:cNvSpPr>
              <a:spLocks/>
            </p:cNvSpPr>
            <p:nvPr/>
          </p:nvSpPr>
          <p:spPr bwMode="auto">
            <a:xfrm>
              <a:off x="2368" y="3076"/>
              <a:ext cx="126" cy="151"/>
            </a:xfrm>
            <a:custGeom>
              <a:avLst/>
              <a:gdLst>
                <a:gd name="T0" fmla="*/ 64 w 126"/>
                <a:gd name="T1" fmla="*/ 54 h 151"/>
                <a:gd name="T2" fmla="*/ 79 w 126"/>
                <a:gd name="T3" fmla="*/ 57 h 151"/>
                <a:gd name="T4" fmla="*/ 96 w 126"/>
                <a:gd name="T5" fmla="*/ 54 h 151"/>
                <a:gd name="T6" fmla="*/ 109 w 126"/>
                <a:gd name="T7" fmla="*/ 52 h 151"/>
                <a:gd name="T8" fmla="*/ 119 w 126"/>
                <a:gd name="T9" fmla="*/ 45 h 151"/>
                <a:gd name="T10" fmla="*/ 124 w 126"/>
                <a:gd name="T11" fmla="*/ 37 h 151"/>
                <a:gd name="T12" fmla="*/ 126 w 126"/>
                <a:gd name="T13" fmla="*/ 22 h 151"/>
                <a:gd name="T14" fmla="*/ 124 w 126"/>
                <a:gd name="T15" fmla="*/ 12 h 151"/>
                <a:gd name="T16" fmla="*/ 114 w 126"/>
                <a:gd name="T17" fmla="*/ 8 h 151"/>
                <a:gd name="T18" fmla="*/ 106 w 126"/>
                <a:gd name="T19" fmla="*/ 10 h 151"/>
                <a:gd name="T20" fmla="*/ 96 w 126"/>
                <a:gd name="T21" fmla="*/ 15 h 151"/>
                <a:gd name="T22" fmla="*/ 89 w 126"/>
                <a:gd name="T23" fmla="*/ 17 h 151"/>
                <a:gd name="T24" fmla="*/ 79 w 126"/>
                <a:gd name="T25" fmla="*/ 12 h 151"/>
                <a:gd name="T26" fmla="*/ 69 w 126"/>
                <a:gd name="T27" fmla="*/ 5 h 151"/>
                <a:gd name="T28" fmla="*/ 57 w 126"/>
                <a:gd name="T29" fmla="*/ 0 h 151"/>
                <a:gd name="T30" fmla="*/ 42 w 126"/>
                <a:gd name="T31" fmla="*/ 3 h 151"/>
                <a:gd name="T32" fmla="*/ 30 w 126"/>
                <a:gd name="T33" fmla="*/ 10 h 151"/>
                <a:gd name="T34" fmla="*/ 22 w 126"/>
                <a:gd name="T35" fmla="*/ 20 h 151"/>
                <a:gd name="T36" fmla="*/ 10 w 126"/>
                <a:gd name="T37" fmla="*/ 27 h 151"/>
                <a:gd name="T38" fmla="*/ 3 w 126"/>
                <a:gd name="T39" fmla="*/ 32 h 151"/>
                <a:gd name="T40" fmla="*/ 0 w 126"/>
                <a:gd name="T41" fmla="*/ 45 h 151"/>
                <a:gd name="T42" fmla="*/ 3 w 126"/>
                <a:gd name="T43" fmla="*/ 57 h 151"/>
                <a:gd name="T44" fmla="*/ 8 w 126"/>
                <a:gd name="T45" fmla="*/ 72 h 151"/>
                <a:gd name="T46" fmla="*/ 10 w 126"/>
                <a:gd name="T47" fmla="*/ 79 h 151"/>
                <a:gd name="T48" fmla="*/ 12 w 126"/>
                <a:gd name="T49" fmla="*/ 89 h 151"/>
                <a:gd name="T50" fmla="*/ 10 w 126"/>
                <a:gd name="T51" fmla="*/ 101 h 151"/>
                <a:gd name="T52" fmla="*/ 5 w 126"/>
                <a:gd name="T53" fmla="*/ 111 h 151"/>
                <a:gd name="T54" fmla="*/ 0 w 126"/>
                <a:gd name="T55" fmla="*/ 116 h 151"/>
                <a:gd name="T56" fmla="*/ 0 w 126"/>
                <a:gd name="T57" fmla="*/ 131 h 151"/>
                <a:gd name="T58" fmla="*/ 5 w 126"/>
                <a:gd name="T59" fmla="*/ 141 h 151"/>
                <a:gd name="T60" fmla="*/ 10 w 126"/>
                <a:gd name="T61" fmla="*/ 146 h 151"/>
                <a:gd name="T62" fmla="*/ 17 w 126"/>
                <a:gd name="T63" fmla="*/ 151 h 151"/>
                <a:gd name="T64" fmla="*/ 27 w 126"/>
                <a:gd name="T65" fmla="*/ 151 h 151"/>
                <a:gd name="T66" fmla="*/ 37 w 126"/>
                <a:gd name="T67" fmla="*/ 151 h 151"/>
                <a:gd name="T68" fmla="*/ 45 w 126"/>
                <a:gd name="T69" fmla="*/ 146 h 151"/>
                <a:gd name="T70" fmla="*/ 52 w 126"/>
                <a:gd name="T71" fmla="*/ 141 h 151"/>
                <a:gd name="T72" fmla="*/ 59 w 126"/>
                <a:gd name="T73" fmla="*/ 138 h 151"/>
                <a:gd name="T74" fmla="*/ 67 w 126"/>
                <a:gd name="T75" fmla="*/ 141 h 151"/>
                <a:gd name="T76" fmla="*/ 74 w 126"/>
                <a:gd name="T77" fmla="*/ 143 h 151"/>
                <a:gd name="T78" fmla="*/ 87 w 126"/>
                <a:gd name="T79" fmla="*/ 143 h 151"/>
                <a:gd name="T80" fmla="*/ 101 w 126"/>
                <a:gd name="T81" fmla="*/ 138 h 151"/>
                <a:gd name="T82" fmla="*/ 111 w 126"/>
                <a:gd name="T83" fmla="*/ 126 h 151"/>
                <a:gd name="T84" fmla="*/ 114 w 126"/>
                <a:gd name="T85" fmla="*/ 109 h 151"/>
                <a:gd name="T86" fmla="*/ 111 w 126"/>
                <a:gd name="T87" fmla="*/ 96 h 151"/>
                <a:gd name="T88" fmla="*/ 101 w 126"/>
                <a:gd name="T89" fmla="*/ 94 h 151"/>
                <a:gd name="T90" fmla="*/ 89 w 126"/>
                <a:gd name="T91" fmla="*/ 96 h 151"/>
                <a:gd name="T92" fmla="*/ 82 w 126"/>
                <a:gd name="T93" fmla="*/ 104 h 151"/>
                <a:gd name="T94" fmla="*/ 74 w 126"/>
                <a:gd name="T95" fmla="*/ 104 h 151"/>
                <a:gd name="T96" fmla="*/ 67 w 126"/>
                <a:gd name="T97" fmla="*/ 94 h 151"/>
                <a:gd name="T98" fmla="*/ 67 w 126"/>
                <a:gd name="T99" fmla="*/ 74 h 151"/>
                <a:gd name="T100" fmla="*/ 67 w 126"/>
                <a:gd name="T101" fmla="*/ 64 h 151"/>
                <a:gd name="T102" fmla="*/ 59 w 126"/>
                <a:gd name="T103" fmla="*/ 57 h 151"/>
                <a:gd name="T104" fmla="*/ 57 w 126"/>
                <a:gd name="T105" fmla="*/ 52 h 15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6"/>
                <a:gd name="T160" fmla="*/ 0 h 151"/>
                <a:gd name="T161" fmla="*/ 126 w 126"/>
                <a:gd name="T162" fmla="*/ 151 h 15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6" h="151">
                  <a:moveTo>
                    <a:pt x="57" y="52"/>
                  </a:moveTo>
                  <a:lnTo>
                    <a:pt x="64" y="54"/>
                  </a:lnTo>
                  <a:lnTo>
                    <a:pt x="69" y="57"/>
                  </a:lnTo>
                  <a:lnTo>
                    <a:pt x="79" y="57"/>
                  </a:lnTo>
                  <a:lnTo>
                    <a:pt x="87" y="57"/>
                  </a:lnTo>
                  <a:lnTo>
                    <a:pt x="96" y="54"/>
                  </a:lnTo>
                  <a:lnTo>
                    <a:pt x="104" y="52"/>
                  </a:lnTo>
                  <a:lnTo>
                    <a:pt x="109" y="52"/>
                  </a:lnTo>
                  <a:lnTo>
                    <a:pt x="111" y="47"/>
                  </a:lnTo>
                  <a:lnTo>
                    <a:pt x="119" y="45"/>
                  </a:lnTo>
                  <a:lnTo>
                    <a:pt x="119" y="42"/>
                  </a:lnTo>
                  <a:lnTo>
                    <a:pt x="124" y="37"/>
                  </a:lnTo>
                  <a:lnTo>
                    <a:pt x="124" y="30"/>
                  </a:lnTo>
                  <a:lnTo>
                    <a:pt x="126" y="22"/>
                  </a:lnTo>
                  <a:lnTo>
                    <a:pt x="126" y="17"/>
                  </a:lnTo>
                  <a:lnTo>
                    <a:pt x="124" y="12"/>
                  </a:lnTo>
                  <a:lnTo>
                    <a:pt x="119" y="10"/>
                  </a:lnTo>
                  <a:lnTo>
                    <a:pt x="114" y="8"/>
                  </a:lnTo>
                  <a:lnTo>
                    <a:pt x="111" y="8"/>
                  </a:lnTo>
                  <a:lnTo>
                    <a:pt x="106" y="10"/>
                  </a:lnTo>
                  <a:lnTo>
                    <a:pt x="99" y="12"/>
                  </a:lnTo>
                  <a:lnTo>
                    <a:pt x="96" y="15"/>
                  </a:lnTo>
                  <a:lnTo>
                    <a:pt x="94" y="17"/>
                  </a:lnTo>
                  <a:lnTo>
                    <a:pt x="89" y="17"/>
                  </a:lnTo>
                  <a:lnTo>
                    <a:pt x="82" y="15"/>
                  </a:lnTo>
                  <a:lnTo>
                    <a:pt x="79" y="12"/>
                  </a:lnTo>
                  <a:lnTo>
                    <a:pt x="74" y="10"/>
                  </a:lnTo>
                  <a:lnTo>
                    <a:pt x="69" y="5"/>
                  </a:lnTo>
                  <a:lnTo>
                    <a:pt x="59" y="3"/>
                  </a:lnTo>
                  <a:lnTo>
                    <a:pt x="57" y="0"/>
                  </a:lnTo>
                  <a:lnTo>
                    <a:pt x="47" y="0"/>
                  </a:lnTo>
                  <a:lnTo>
                    <a:pt x="42" y="3"/>
                  </a:lnTo>
                  <a:lnTo>
                    <a:pt x="35" y="5"/>
                  </a:lnTo>
                  <a:lnTo>
                    <a:pt x="30" y="10"/>
                  </a:lnTo>
                  <a:lnTo>
                    <a:pt x="27" y="15"/>
                  </a:lnTo>
                  <a:lnTo>
                    <a:pt x="22" y="20"/>
                  </a:lnTo>
                  <a:lnTo>
                    <a:pt x="17" y="22"/>
                  </a:lnTo>
                  <a:lnTo>
                    <a:pt x="10" y="27"/>
                  </a:lnTo>
                  <a:lnTo>
                    <a:pt x="8" y="30"/>
                  </a:lnTo>
                  <a:lnTo>
                    <a:pt x="3" y="32"/>
                  </a:lnTo>
                  <a:lnTo>
                    <a:pt x="0" y="37"/>
                  </a:lnTo>
                  <a:lnTo>
                    <a:pt x="0" y="45"/>
                  </a:lnTo>
                  <a:lnTo>
                    <a:pt x="0" y="49"/>
                  </a:lnTo>
                  <a:lnTo>
                    <a:pt x="3" y="57"/>
                  </a:lnTo>
                  <a:lnTo>
                    <a:pt x="8" y="67"/>
                  </a:lnTo>
                  <a:lnTo>
                    <a:pt x="8" y="72"/>
                  </a:lnTo>
                  <a:lnTo>
                    <a:pt x="10" y="77"/>
                  </a:lnTo>
                  <a:lnTo>
                    <a:pt x="10" y="79"/>
                  </a:lnTo>
                  <a:lnTo>
                    <a:pt x="12" y="84"/>
                  </a:lnTo>
                  <a:lnTo>
                    <a:pt x="12" y="89"/>
                  </a:lnTo>
                  <a:lnTo>
                    <a:pt x="12" y="94"/>
                  </a:lnTo>
                  <a:lnTo>
                    <a:pt x="10" y="101"/>
                  </a:lnTo>
                  <a:lnTo>
                    <a:pt x="8" y="109"/>
                  </a:lnTo>
                  <a:lnTo>
                    <a:pt x="5" y="111"/>
                  </a:lnTo>
                  <a:lnTo>
                    <a:pt x="3" y="114"/>
                  </a:lnTo>
                  <a:lnTo>
                    <a:pt x="0" y="116"/>
                  </a:lnTo>
                  <a:lnTo>
                    <a:pt x="0" y="124"/>
                  </a:lnTo>
                  <a:lnTo>
                    <a:pt x="0" y="131"/>
                  </a:lnTo>
                  <a:lnTo>
                    <a:pt x="3" y="136"/>
                  </a:lnTo>
                  <a:lnTo>
                    <a:pt x="5" y="141"/>
                  </a:lnTo>
                  <a:lnTo>
                    <a:pt x="8" y="143"/>
                  </a:lnTo>
                  <a:lnTo>
                    <a:pt x="10" y="146"/>
                  </a:lnTo>
                  <a:lnTo>
                    <a:pt x="12" y="148"/>
                  </a:lnTo>
                  <a:lnTo>
                    <a:pt x="17" y="151"/>
                  </a:lnTo>
                  <a:lnTo>
                    <a:pt x="22" y="151"/>
                  </a:lnTo>
                  <a:lnTo>
                    <a:pt x="27" y="151"/>
                  </a:lnTo>
                  <a:lnTo>
                    <a:pt x="35" y="151"/>
                  </a:lnTo>
                  <a:lnTo>
                    <a:pt x="37" y="151"/>
                  </a:lnTo>
                  <a:lnTo>
                    <a:pt x="40" y="148"/>
                  </a:lnTo>
                  <a:lnTo>
                    <a:pt x="45" y="146"/>
                  </a:lnTo>
                  <a:lnTo>
                    <a:pt x="47" y="143"/>
                  </a:lnTo>
                  <a:lnTo>
                    <a:pt x="52" y="141"/>
                  </a:lnTo>
                  <a:lnTo>
                    <a:pt x="59" y="138"/>
                  </a:lnTo>
                  <a:lnTo>
                    <a:pt x="64" y="141"/>
                  </a:lnTo>
                  <a:lnTo>
                    <a:pt x="67" y="141"/>
                  </a:lnTo>
                  <a:lnTo>
                    <a:pt x="69" y="141"/>
                  </a:lnTo>
                  <a:lnTo>
                    <a:pt x="74" y="143"/>
                  </a:lnTo>
                  <a:lnTo>
                    <a:pt x="82" y="146"/>
                  </a:lnTo>
                  <a:lnTo>
                    <a:pt x="87" y="143"/>
                  </a:lnTo>
                  <a:lnTo>
                    <a:pt x="94" y="141"/>
                  </a:lnTo>
                  <a:lnTo>
                    <a:pt x="101" y="138"/>
                  </a:lnTo>
                  <a:lnTo>
                    <a:pt x="106" y="131"/>
                  </a:lnTo>
                  <a:lnTo>
                    <a:pt x="111" y="126"/>
                  </a:lnTo>
                  <a:lnTo>
                    <a:pt x="114" y="116"/>
                  </a:lnTo>
                  <a:lnTo>
                    <a:pt x="114" y="109"/>
                  </a:lnTo>
                  <a:lnTo>
                    <a:pt x="114" y="101"/>
                  </a:lnTo>
                  <a:lnTo>
                    <a:pt x="111" y="96"/>
                  </a:lnTo>
                  <a:lnTo>
                    <a:pt x="106" y="94"/>
                  </a:lnTo>
                  <a:lnTo>
                    <a:pt x="101" y="94"/>
                  </a:lnTo>
                  <a:lnTo>
                    <a:pt x="94" y="94"/>
                  </a:lnTo>
                  <a:lnTo>
                    <a:pt x="89" y="96"/>
                  </a:lnTo>
                  <a:lnTo>
                    <a:pt x="84" y="101"/>
                  </a:lnTo>
                  <a:lnTo>
                    <a:pt x="82" y="104"/>
                  </a:lnTo>
                  <a:lnTo>
                    <a:pt x="77" y="106"/>
                  </a:lnTo>
                  <a:lnTo>
                    <a:pt x="74" y="104"/>
                  </a:lnTo>
                  <a:lnTo>
                    <a:pt x="69" y="101"/>
                  </a:lnTo>
                  <a:lnTo>
                    <a:pt x="67" y="94"/>
                  </a:lnTo>
                  <a:lnTo>
                    <a:pt x="67" y="82"/>
                  </a:lnTo>
                  <a:lnTo>
                    <a:pt x="67" y="74"/>
                  </a:lnTo>
                  <a:lnTo>
                    <a:pt x="67" y="69"/>
                  </a:lnTo>
                  <a:lnTo>
                    <a:pt x="67" y="64"/>
                  </a:lnTo>
                  <a:lnTo>
                    <a:pt x="64" y="62"/>
                  </a:lnTo>
                  <a:lnTo>
                    <a:pt x="59" y="57"/>
                  </a:lnTo>
                  <a:lnTo>
                    <a:pt x="59" y="54"/>
                  </a:lnTo>
                  <a:lnTo>
                    <a:pt x="57" y="52"/>
                  </a:lnTo>
                  <a:close/>
                </a:path>
              </a:pathLst>
            </a:custGeom>
            <a:solidFill>
              <a:srgbClr val="FF9975"/>
            </a:solidFill>
            <a:ln w="9525">
              <a:noFill/>
              <a:round/>
              <a:headEnd/>
              <a:tailEnd/>
            </a:ln>
          </p:spPr>
          <p:txBody>
            <a:bodyPr/>
            <a:lstStyle/>
            <a:p>
              <a:endParaRPr lang="es-AR"/>
            </a:p>
          </p:txBody>
        </p:sp>
        <p:sp>
          <p:nvSpPr>
            <p:cNvPr id="4189" name="Freeform 91"/>
            <p:cNvSpPr>
              <a:spLocks/>
            </p:cNvSpPr>
            <p:nvPr/>
          </p:nvSpPr>
          <p:spPr bwMode="auto">
            <a:xfrm>
              <a:off x="2368" y="3076"/>
              <a:ext cx="126" cy="151"/>
            </a:xfrm>
            <a:custGeom>
              <a:avLst/>
              <a:gdLst>
                <a:gd name="T0" fmla="*/ 64 w 126"/>
                <a:gd name="T1" fmla="*/ 54 h 151"/>
                <a:gd name="T2" fmla="*/ 79 w 126"/>
                <a:gd name="T3" fmla="*/ 57 h 151"/>
                <a:gd name="T4" fmla="*/ 96 w 126"/>
                <a:gd name="T5" fmla="*/ 54 h 151"/>
                <a:gd name="T6" fmla="*/ 109 w 126"/>
                <a:gd name="T7" fmla="*/ 52 h 151"/>
                <a:gd name="T8" fmla="*/ 119 w 126"/>
                <a:gd name="T9" fmla="*/ 45 h 151"/>
                <a:gd name="T10" fmla="*/ 124 w 126"/>
                <a:gd name="T11" fmla="*/ 37 h 151"/>
                <a:gd name="T12" fmla="*/ 126 w 126"/>
                <a:gd name="T13" fmla="*/ 22 h 151"/>
                <a:gd name="T14" fmla="*/ 124 w 126"/>
                <a:gd name="T15" fmla="*/ 12 h 151"/>
                <a:gd name="T16" fmla="*/ 114 w 126"/>
                <a:gd name="T17" fmla="*/ 8 h 151"/>
                <a:gd name="T18" fmla="*/ 106 w 126"/>
                <a:gd name="T19" fmla="*/ 10 h 151"/>
                <a:gd name="T20" fmla="*/ 96 w 126"/>
                <a:gd name="T21" fmla="*/ 15 h 151"/>
                <a:gd name="T22" fmla="*/ 89 w 126"/>
                <a:gd name="T23" fmla="*/ 17 h 151"/>
                <a:gd name="T24" fmla="*/ 79 w 126"/>
                <a:gd name="T25" fmla="*/ 12 h 151"/>
                <a:gd name="T26" fmla="*/ 69 w 126"/>
                <a:gd name="T27" fmla="*/ 5 h 151"/>
                <a:gd name="T28" fmla="*/ 57 w 126"/>
                <a:gd name="T29" fmla="*/ 0 h 151"/>
                <a:gd name="T30" fmla="*/ 42 w 126"/>
                <a:gd name="T31" fmla="*/ 3 h 151"/>
                <a:gd name="T32" fmla="*/ 30 w 126"/>
                <a:gd name="T33" fmla="*/ 10 h 151"/>
                <a:gd name="T34" fmla="*/ 22 w 126"/>
                <a:gd name="T35" fmla="*/ 20 h 151"/>
                <a:gd name="T36" fmla="*/ 10 w 126"/>
                <a:gd name="T37" fmla="*/ 27 h 151"/>
                <a:gd name="T38" fmla="*/ 3 w 126"/>
                <a:gd name="T39" fmla="*/ 32 h 151"/>
                <a:gd name="T40" fmla="*/ 0 w 126"/>
                <a:gd name="T41" fmla="*/ 45 h 151"/>
                <a:gd name="T42" fmla="*/ 3 w 126"/>
                <a:gd name="T43" fmla="*/ 57 h 151"/>
                <a:gd name="T44" fmla="*/ 8 w 126"/>
                <a:gd name="T45" fmla="*/ 72 h 151"/>
                <a:gd name="T46" fmla="*/ 10 w 126"/>
                <a:gd name="T47" fmla="*/ 79 h 151"/>
                <a:gd name="T48" fmla="*/ 12 w 126"/>
                <a:gd name="T49" fmla="*/ 89 h 151"/>
                <a:gd name="T50" fmla="*/ 10 w 126"/>
                <a:gd name="T51" fmla="*/ 101 h 151"/>
                <a:gd name="T52" fmla="*/ 5 w 126"/>
                <a:gd name="T53" fmla="*/ 111 h 151"/>
                <a:gd name="T54" fmla="*/ 0 w 126"/>
                <a:gd name="T55" fmla="*/ 116 h 151"/>
                <a:gd name="T56" fmla="*/ 0 w 126"/>
                <a:gd name="T57" fmla="*/ 131 h 151"/>
                <a:gd name="T58" fmla="*/ 5 w 126"/>
                <a:gd name="T59" fmla="*/ 141 h 151"/>
                <a:gd name="T60" fmla="*/ 10 w 126"/>
                <a:gd name="T61" fmla="*/ 146 h 151"/>
                <a:gd name="T62" fmla="*/ 17 w 126"/>
                <a:gd name="T63" fmla="*/ 151 h 151"/>
                <a:gd name="T64" fmla="*/ 27 w 126"/>
                <a:gd name="T65" fmla="*/ 151 h 151"/>
                <a:gd name="T66" fmla="*/ 37 w 126"/>
                <a:gd name="T67" fmla="*/ 151 h 151"/>
                <a:gd name="T68" fmla="*/ 45 w 126"/>
                <a:gd name="T69" fmla="*/ 146 h 151"/>
                <a:gd name="T70" fmla="*/ 52 w 126"/>
                <a:gd name="T71" fmla="*/ 141 h 151"/>
                <a:gd name="T72" fmla="*/ 59 w 126"/>
                <a:gd name="T73" fmla="*/ 138 h 151"/>
                <a:gd name="T74" fmla="*/ 67 w 126"/>
                <a:gd name="T75" fmla="*/ 141 h 151"/>
                <a:gd name="T76" fmla="*/ 74 w 126"/>
                <a:gd name="T77" fmla="*/ 143 h 151"/>
                <a:gd name="T78" fmla="*/ 87 w 126"/>
                <a:gd name="T79" fmla="*/ 143 h 151"/>
                <a:gd name="T80" fmla="*/ 101 w 126"/>
                <a:gd name="T81" fmla="*/ 138 h 151"/>
                <a:gd name="T82" fmla="*/ 111 w 126"/>
                <a:gd name="T83" fmla="*/ 126 h 151"/>
                <a:gd name="T84" fmla="*/ 114 w 126"/>
                <a:gd name="T85" fmla="*/ 109 h 151"/>
                <a:gd name="T86" fmla="*/ 111 w 126"/>
                <a:gd name="T87" fmla="*/ 96 h 151"/>
                <a:gd name="T88" fmla="*/ 101 w 126"/>
                <a:gd name="T89" fmla="*/ 94 h 151"/>
                <a:gd name="T90" fmla="*/ 89 w 126"/>
                <a:gd name="T91" fmla="*/ 96 h 151"/>
                <a:gd name="T92" fmla="*/ 82 w 126"/>
                <a:gd name="T93" fmla="*/ 104 h 151"/>
                <a:gd name="T94" fmla="*/ 74 w 126"/>
                <a:gd name="T95" fmla="*/ 104 h 151"/>
                <a:gd name="T96" fmla="*/ 67 w 126"/>
                <a:gd name="T97" fmla="*/ 94 h 151"/>
                <a:gd name="T98" fmla="*/ 67 w 126"/>
                <a:gd name="T99" fmla="*/ 74 h 151"/>
                <a:gd name="T100" fmla="*/ 67 w 126"/>
                <a:gd name="T101" fmla="*/ 64 h 151"/>
                <a:gd name="T102" fmla="*/ 59 w 126"/>
                <a:gd name="T103" fmla="*/ 57 h 151"/>
                <a:gd name="T104" fmla="*/ 57 w 126"/>
                <a:gd name="T105" fmla="*/ 52 h 15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6"/>
                <a:gd name="T160" fmla="*/ 0 h 151"/>
                <a:gd name="T161" fmla="*/ 126 w 126"/>
                <a:gd name="T162" fmla="*/ 151 h 15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6" h="151">
                  <a:moveTo>
                    <a:pt x="57" y="52"/>
                  </a:moveTo>
                  <a:lnTo>
                    <a:pt x="64" y="54"/>
                  </a:lnTo>
                  <a:lnTo>
                    <a:pt x="69" y="57"/>
                  </a:lnTo>
                  <a:lnTo>
                    <a:pt x="79" y="57"/>
                  </a:lnTo>
                  <a:lnTo>
                    <a:pt x="87" y="57"/>
                  </a:lnTo>
                  <a:lnTo>
                    <a:pt x="96" y="54"/>
                  </a:lnTo>
                  <a:lnTo>
                    <a:pt x="104" y="52"/>
                  </a:lnTo>
                  <a:lnTo>
                    <a:pt x="109" y="52"/>
                  </a:lnTo>
                  <a:lnTo>
                    <a:pt x="111" y="47"/>
                  </a:lnTo>
                  <a:lnTo>
                    <a:pt x="119" y="45"/>
                  </a:lnTo>
                  <a:lnTo>
                    <a:pt x="119" y="42"/>
                  </a:lnTo>
                  <a:lnTo>
                    <a:pt x="124" y="37"/>
                  </a:lnTo>
                  <a:lnTo>
                    <a:pt x="124" y="30"/>
                  </a:lnTo>
                  <a:lnTo>
                    <a:pt x="126" y="22"/>
                  </a:lnTo>
                  <a:lnTo>
                    <a:pt x="126" y="17"/>
                  </a:lnTo>
                  <a:lnTo>
                    <a:pt x="124" y="12"/>
                  </a:lnTo>
                  <a:lnTo>
                    <a:pt x="119" y="10"/>
                  </a:lnTo>
                  <a:lnTo>
                    <a:pt x="114" y="8"/>
                  </a:lnTo>
                  <a:lnTo>
                    <a:pt x="111" y="8"/>
                  </a:lnTo>
                  <a:lnTo>
                    <a:pt x="106" y="10"/>
                  </a:lnTo>
                  <a:lnTo>
                    <a:pt x="99" y="12"/>
                  </a:lnTo>
                  <a:lnTo>
                    <a:pt x="96" y="15"/>
                  </a:lnTo>
                  <a:lnTo>
                    <a:pt x="94" y="17"/>
                  </a:lnTo>
                  <a:lnTo>
                    <a:pt x="89" y="17"/>
                  </a:lnTo>
                  <a:lnTo>
                    <a:pt x="82" y="15"/>
                  </a:lnTo>
                  <a:lnTo>
                    <a:pt x="79" y="12"/>
                  </a:lnTo>
                  <a:lnTo>
                    <a:pt x="74" y="10"/>
                  </a:lnTo>
                  <a:lnTo>
                    <a:pt x="69" y="5"/>
                  </a:lnTo>
                  <a:lnTo>
                    <a:pt x="59" y="3"/>
                  </a:lnTo>
                  <a:lnTo>
                    <a:pt x="57" y="0"/>
                  </a:lnTo>
                  <a:lnTo>
                    <a:pt x="47" y="0"/>
                  </a:lnTo>
                  <a:lnTo>
                    <a:pt x="42" y="3"/>
                  </a:lnTo>
                  <a:lnTo>
                    <a:pt x="35" y="5"/>
                  </a:lnTo>
                  <a:lnTo>
                    <a:pt x="30" y="10"/>
                  </a:lnTo>
                  <a:lnTo>
                    <a:pt x="27" y="15"/>
                  </a:lnTo>
                  <a:lnTo>
                    <a:pt x="22" y="20"/>
                  </a:lnTo>
                  <a:lnTo>
                    <a:pt x="17" y="22"/>
                  </a:lnTo>
                  <a:lnTo>
                    <a:pt x="10" y="27"/>
                  </a:lnTo>
                  <a:lnTo>
                    <a:pt x="8" y="30"/>
                  </a:lnTo>
                  <a:lnTo>
                    <a:pt x="3" y="32"/>
                  </a:lnTo>
                  <a:lnTo>
                    <a:pt x="0" y="37"/>
                  </a:lnTo>
                  <a:lnTo>
                    <a:pt x="0" y="45"/>
                  </a:lnTo>
                  <a:lnTo>
                    <a:pt x="0" y="49"/>
                  </a:lnTo>
                  <a:lnTo>
                    <a:pt x="3" y="57"/>
                  </a:lnTo>
                  <a:lnTo>
                    <a:pt x="8" y="67"/>
                  </a:lnTo>
                  <a:lnTo>
                    <a:pt x="8" y="72"/>
                  </a:lnTo>
                  <a:lnTo>
                    <a:pt x="10" y="77"/>
                  </a:lnTo>
                  <a:lnTo>
                    <a:pt x="10" y="79"/>
                  </a:lnTo>
                  <a:lnTo>
                    <a:pt x="12" y="84"/>
                  </a:lnTo>
                  <a:lnTo>
                    <a:pt x="12" y="89"/>
                  </a:lnTo>
                  <a:lnTo>
                    <a:pt x="12" y="94"/>
                  </a:lnTo>
                  <a:lnTo>
                    <a:pt x="10" y="101"/>
                  </a:lnTo>
                  <a:lnTo>
                    <a:pt x="8" y="109"/>
                  </a:lnTo>
                  <a:lnTo>
                    <a:pt x="5" y="111"/>
                  </a:lnTo>
                  <a:lnTo>
                    <a:pt x="3" y="114"/>
                  </a:lnTo>
                  <a:lnTo>
                    <a:pt x="0" y="116"/>
                  </a:lnTo>
                  <a:lnTo>
                    <a:pt x="0" y="124"/>
                  </a:lnTo>
                  <a:lnTo>
                    <a:pt x="0" y="131"/>
                  </a:lnTo>
                  <a:lnTo>
                    <a:pt x="3" y="136"/>
                  </a:lnTo>
                  <a:lnTo>
                    <a:pt x="5" y="141"/>
                  </a:lnTo>
                  <a:lnTo>
                    <a:pt x="8" y="143"/>
                  </a:lnTo>
                  <a:lnTo>
                    <a:pt x="10" y="146"/>
                  </a:lnTo>
                  <a:lnTo>
                    <a:pt x="12" y="148"/>
                  </a:lnTo>
                  <a:lnTo>
                    <a:pt x="17" y="151"/>
                  </a:lnTo>
                  <a:lnTo>
                    <a:pt x="22" y="151"/>
                  </a:lnTo>
                  <a:lnTo>
                    <a:pt x="27" y="151"/>
                  </a:lnTo>
                  <a:lnTo>
                    <a:pt x="35" y="151"/>
                  </a:lnTo>
                  <a:lnTo>
                    <a:pt x="37" y="151"/>
                  </a:lnTo>
                  <a:lnTo>
                    <a:pt x="40" y="148"/>
                  </a:lnTo>
                  <a:lnTo>
                    <a:pt x="45" y="146"/>
                  </a:lnTo>
                  <a:lnTo>
                    <a:pt x="47" y="143"/>
                  </a:lnTo>
                  <a:lnTo>
                    <a:pt x="52" y="141"/>
                  </a:lnTo>
                  <a:lnTo>
                    <a:pt x="59" y="138"/>
                  </a:lnTo>
                  <a:lnTo>
                    <a:pt x="64" y="141"/>
                  </a:lnTo>
                  <a:lnTo>
                    <a:pt x="67" y="141"/>
                  </a:lnTo>
                  <a:lnTo>
                    <a:pt x="69" y="141"/>
                  </a:lnTo>
                  <a:lnTo>
                    <a:pt x="74" y="143"/>
                  </a:lnTo>
                  <a:lnTo>
                    <a:pt x="82" y="146"/>
                  </a:lnTo>
                  <a:lnTo>
                    <a:pt x="87" y="143"/>
                  </a:lnTo>
                  <a:lnTo>
                    <a:pt x="94" y="141"/>
                  </a:lnTo>
                  <a:lnTo>
                    <a:pt x="101" y="138"/>
                  </a:lnTo>
                  <a:lnTo>
                    <a:pt x="106" y="131"/>
                  </a:lnTo>
                  <a:lnTo>
                    <a:pt x="111" y="126"/>
                  </a:lnTo>
                  <a:lnTo>
                    <a:pt x="114" y="116"/>
                  </a:lnTo>
                  <a:lnTo>
                    <a:pt x="114" y="109"/>
                  </a:lnTo>
                  <a:lnTo>
                    <a:pt x="114" y="101"/>
                  </a:lnTo>
                  <a:lnTo>
                    <a:pt x="111" y="96"/>
                  </a:lnTo>
                  <a:lnTo>
                    <a:pt x="106" y="94"/>
                  </a:lnTo>
                  <a:lnTo>
                    <a:pt x="101" y="94"/>
                  </a:lnTo>
                  <a:lnTo>
                    <a:pt x="94" y="94"/>
                  </a:lnTo>
                  <a:lnTo>
                    <a:pt x="89" y="96"/>
                  </a:lnTo>
                  <a:lnTo>
                    <a:pt x="84" y="101"/>
                  </a:lnTo>
                  <a:lnTo>
                    <a:pt x="82" y="104"/>
                  </a:lnTo>
                  <a:lnTo>
                    <a:pt x="77" y="106"/>
                  </a:lnTo>
                  <a:lnTo>
                    <a:pt x="74" y="104"/>
                  </a:lnTo>
                  <a:lnTo>
                    <a:pt x="69" y="101"/>
                  </a:lnTo>
                  <a:lnTo>
                    <a:pt x="67" y="94"/>
                  </a:lnTo>
                  <a:lnTo>
                    <a:pt x="67" y="82"/>
                  </a:lnTo>
                  <a:lnTo>
                    <a:pt x="67" y="74"/>
                  </a:lnTo>
                  <a:lnTo>
                    <a:pt x="67" y="69"/>
                  </a:lnTo>
                  <a:lnTo>
                    <a:pt x="67" y="64"/>
                  </a:lnTo>
                  <a:lnTo>
                    <a:pt x="64" y="62"/>
                  </a:lnTo>
                  <a:lnTo>
                    <a:pt x="59" y="57"/>
                  </a:lnTo>
                  <a:lnTo>
                    <a:pt x="59" y="54"/>
                  </a:lnTo>
                  <a:lnTo>
                    <a:pt x="57" y="52"/>
                  </a:lnTo>
                </a:path>
              </a:pathLst>
            </a:custGeom>
            <a:noFill/>
            <a:ln w="0">
              <a:solidFill>
                <a:srgbClr val="000000"/>
              </a:solidFill>
              <a:prstDash val="solid"/>
              <a:round/>
              <a:headEnd/>
              <a:tailEnd/>
            </a:ln>
          </p:spPr>
          <p:txBody>
            <a:bodyPr/>
            <a:lstStyle/>
            <a:p>
              <a:endParaRPr lang="es-AR"/>
            </a:p>
          </p:txBody>
        </p:sp>
        <p:sp>
          <p:nvSpPr>
            <p:cNvPr id="4190" name="Freeform 92"/>
            <p:cNvSpPr>
              <a:spLocks/>
            </p:cNvSpPr>
            <p:nvPr/>
          </p:nvSpPr>
          <p:spPr bwMode="auto">
            <a:xfrm>
              <a:off x="2368" y="3076"/>
              <a:ext cx="126" cy="151"/>
            </a:xfrm>
            <a:custGeom>
              <a:avLst/>
              <a:gdLst>
                <a:gd name="T0" fmla="*/ 79 w 126"/>
                <a:gd name="T1" fmla="*/ 57 h 151"/>
                <a:gd name="T2" fmla="*/ 96 w 126"/>
                <a:gd name="T3" fmla="*/ 54 h 151"/>
                <a:gd name="T4" fmla="*/ 109 w 126"/>
                <a:gd name="T5" fmla="*/ 52 h 151"/>
                <a:gd name="T6" fmla="*/ 119 w 126"/>
                <a:gd name="T7" fmla="*/ 45 h 151"/>
                <a:gd name="T8" fmla="*/ 124 w 126"/>
                <a:gd name="T9" fmla="*/ 37 h 151"/>
                <a:gd name="T10" fmla="*/ 126 w 126"/>
                <a:gd name="T11" fmla="*/ 22 h 151"/>
                <a:gd name="T12" fmla="*/ 124 w 126"/>
                <a:gd name="T13" fmla="*/ 12 h 151"/>
                <a:gd name="T14" fmla="*/ 114 w 126"/>
                <a:gd name="T15" fmla="*/ 8 h 151"/>
                <a:gd name="T16" fmla="*/ 106 w 126"/>
                <a:gd name="T17" fmla="*/ 10 h 151"/>
                <a:gd name="T18" fmla="*/ 96 w 126"/>
                <a:gd name="T19" fmla="*/ 15 h 151"/>
                <a:gd name="T20" fmla="*/ 89 w 126"/>
                <a:gd name="T21" fmla="*/ 17 h 151"/>
                <a:gd name="T22" fmla="*/ 79 w 126"/>
                <a:gd name="T23" fmla="*/ 12 h 151"/>
                <a:gd name="T24" fmla="*/ 69 w 126"/>
                <a:gd name="T25" fmla="*/ 5 h 151"/>
                <a:gd name="T26" fmla="*/ 57 w 126"/>
                <a:gd name="T27" fmla="*/ 0 h 151"/>
                <a:gd name="T28" fmla="*/ 42 w 126"/>
                <a:gd name="T29" fmla="*/ 3 h 151"/>
                <a:gd name="T30" fmla="*/ 30 w 126"/>
                <a:gd name="T31" fmla="*/ 10 h 151"/>
                <a:gd name="T32" fmla="*/ 22 w 126"/>
                <a:gd name="T33" fmla="*/ 20 h 151"/>
                <a:gd name="T34" fmla="*/ 10 w 126"/>
                <a:gd name="T35" fmla="*/ 27 h 151"/>
                <a:gd name="T36" fmla="*/ 3 w 126"/>
                <a:gd name="T37" fmla="*/ 32 h 151"/>
                <a:gd name="T38" fmla="*/ 0 w 126"/>
                <a:gd name="T39" fmla="*/ 45 h 151"/>
                <a:gd name="T40" fmla="*/ 3 w 126"/>
                <a:gd name="T41" fmla="*/ 57 h 151"/>
                <a:gd name="T42" fmla="*/ 8 w 126"/>
                <a:gd name="T43" fmla="*/ 72 h 151"/>
                <a:gd name="T44" fmla="*/ 10 w 126"/>
                <a:gd name="T45" fmla="*/ 79 h 151"/>
                <a:gd name="T46" fmla="*/ 12 w 126"/>
                <a:gd name="T47" fmla="*/ 89 h 151"/>
                <a:gd name="T48" fmla="*/ 10 w 126"/>
                <a:gd name="T49" fmla="*/ 101 h 151"/>
                <a:gd name="T50" fmla="*/ 5 w 126"/>
                <a:gd name="T51" fmla="*/ 111 h 151"/>
                <a:gd name="T52" fmla="*/ 0 w 126"/>
                <a:gd name="T53" fmla="*/ 116 h 151"/>
                <a:gd name="T54" fmla="*/ 0 w 126"/>
                <a:gd name="T55" fmla="*/ 131 h 151"/>
                <a:gd name="T56" fmla="*/ 5 w 126"/>
                <a:gd name="T57" fmla="*/ 141 h 151"/>
                <a:gd name="T58" fmla="*/ 10 w 126"/>
                <a:gd name="T59" fmla="*/ 146 h 151"/>
                <a:gd name="T60" fmla="*/ 17 w 126"/>
                <a:gd name="T61" fmla="*/ 151 h 151"/>
                <a:gd name="T62" fmla="*/ 27 w 126"/>
                <a:gd name="T63" fmla="*/ 151 h 151"/>
                <a:gd name="T64" fmla="*/ 37 w 126"/>
                <a:gd name="T65" fmla="*/ 151 h 151"/>
                <a:gd name="T66" fmla="*/ 45 w 126"/>
                <a:gd name="T67" fmla="*/ 146 h 151"/>
                <a:gd name="T68" fmla="*/ 52 w 126"/>
                <a:gd name="T69" fmla="*/ 141 h 151"/>
                <a:gd name="T70" fmla="*/ 59 w 126"/>
                <a:gd name="T71" fmla="*/ 138 h 151"/>
                <a:gd name="T72" fmla="*/ 67 w 126"/>
                <a:gd name="T73" fmla="*/ 141 h 151"/>
                <a:gd name="T74" fmla="*/ 74 w 126"/>
                <a:gd name="T75" fmla="*/ 143 h 151"/>
                <a:gd name="T76" fmla="*/ 87 w 126"/>
                <a:gd name="T77" fmla="*/ 143 h 151"/>
                <a:gd name="T78" fmla="*/ 101 w 126"/>
                <a:gd name="T79" fmla="*/ 138 h 151"/>
                <a:gd name="T80" fmla="*/ 111 w 126"/>
                <a:gd name="T81" fmla="*/ 126 h 151"/>
                <a:gd name="T82" fmla="*/ 114 w 126"/>
                <a:gd name="T83" fmla="*/ 109 h 151"/>
                <a:gd name="T84" fmla="*/ 111 w 126"/>
                <a:gd name="T85" fmla="*/ 96 h 151"/>
                <a:gd name="T86" fmla="*/ 101 w 126"/>
                <a:gd name="T87" fmla="*/ 94 h 151"/>
                <a:gd name="T88" fmla="*/ 89 w 126"/>
                <a:gd name="T89" fmla="*/ 96 h 151"/>
                <a:gd name="T90" fmla="*/ 82 w 126"/>
                <a:gd name="T91" fmla="*/ 104 h 151"/>
                <a:gd name="T92" fmla="*/ 74 w 126"/>
                <a:gd name="T93" fmla="*/ 104 h 151"/>
                <a:gd name="T94" fmla="*/ 67 w 126"/>
                <a:gd name="T95" fmla="*/ 94 h 151"/>
                <a:gd name="T96" fmla="*/ 67 w 126"/>
                <a:gd name="T97" fmla="*/ 74 h 151"/>
                <a:gd name="T98" fmla="*/ 67 w 126"/>
                <a:gd name="T99" fmla="*/ 64 h 151"/>
                <a:gd name="T100" fmla="*/ 59 w 126"/>
                <a:gd name="T101" fmla="*/ 57 h 15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6"/>
                <a:gd name="T154" fmla="*/ 0 h 151"/>
                <a:gd name="T155" fmla="*/ 126 w 126"/>
                <a:gd name="T156" fmla="*/ 151 h 15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6" h="151">
                  <a:moveTo>
                    <a:pt x="69" y="57"/>
                  </a:moveTo>
                  <a:lnTo>
                    <a:pt x="79" y="57"/>
                  </a:lnTo>
                  <a:lnTo>
                    <a:pt x="87" y="57"/>
                  </a:lnTo>
                  <a:lnTo>
                    <a:pt x="96" y="54"/>
                  </a:lnTo>
                  <a:lnTo>
                    <a:pt x="104" y="52"/>
                  </a:lnTo>
                  <a:lnTo>
                    <a:pt x="109" y="52"/>
                  </a:lnTo>
                  <a:lnTo>
                    <a:pt x="111" y="47"/>
                  </a:lnTo>
                  <a:lnTo>
                    <a:pt x="119" y="45"/>
                  </a:lnTo>
                  <a:lnTo>
                    <a:pt x="119" y="42"/>
                  </a:lnTo>
                  <a:lnTo>
                    <a:pt x="124" y="37"/>
                  </a:lnTo>
                  <a:lnTo>
                    <a:pt x="124" y="30"/>
                  </a:lnTo>
                  <a:lnTo>
                    <a:pt x="126" y="22"/>
                  </a:lnTo>
                  <a:lnTo>
                    <a:pt x="126" y="17"/>
                  </a:lnTo>
                  <a:lnTo>
                    <a:pt x="124" y="12"/>
                  </a:lnTo>
                  <a:lnTo>
                    <a:pt x="119" y="10"/>
                  </a:lnTo>
                  <a:lnTo>
                    <a:pt x="114" y="8"/>
                  </a:lnTo>
                  <a:lnTo>
                    <a:pt x="111" y="8"/>
                  </a:lnTo>
                  <a:lnTo>
                    <a:pt x="106" y="10"/>
                  </a:lnTo>
                  <a:lnTo>
                    <a:pt x="99" y="12"/>
                  </a:lnTo>
                  <a:lnTo>
                    <a:pt x="96" y="15"/>
                  </a:lnTo>
                  <a:lnTo>
                    <a:pt x="94" y="17"/>
                  </a:lnTo>
                  <a:lnTo>
                    <a:pt x="89" y="17"/>
                  </a:lnTo>
                  <a:lnTo>
                    <a:pt x="82" y="15"/>
                  </a:lnTo>
                  <a:lnTo>
                    <a:pt x="79" y="12"/>
                  </a:lnTo>
                  <a:lnTo>
                    <a:pt x="74" y="10"/>
                  </a:lnTo>
                  <a:lnTo>
                    <a:pt x="69" y="5"/>
                  </a:lnTo>
                  <a:lnTo>
                    <a:pt x="59" y="3"/>
                  </a:lnTo>
                  <a:lnTo>
                    <a:pt x="57" y="0"/>
                  </a:lnTo>
                  <a:lnTo>
                    <a:pt x="47" y="0"/>
                  </a:lnTo>
                  <a:lnTo>
                    <a:pt x="42" y="3"/>
                  </a:lnTo>
                  <a:lnTo>
                    <a:pt x="35" y="5"/>
                  </a:lnTo>
                  <a:lnTo>
                    <a:pt x="30" y="10"/>
                  </a:lnTo>
                  <a:lnTo>
                    <a:pt x="27" y="15"/>
                  </a:lnTo>
                  <a:lnTo>
                    <a:pt x="22" y="20"/>
                  </a:lnTo>
                  <a:lnTo>
                    <a:pt x="17" y="22"/>
                  </a:lnTo>
                  <a:lnTo>
                    <a:pt x="10" y="27"/>
                  </a:lnTo>
                  <a:lnTo>
                    <a:pt x="8" y="30"/>
                  </a:lnTo>
                  <a:lnTo>
                    <a:pt x="3" y="32"/>
                  </a:lnTo>
                  <a:lnTo>
                    <a:pt x="0" y="37"/>
                  </a:lnTo>
                  <a:lnTo>
                    <a:pt x="0" y="45"/>
                  </a:lnTo>
                  <a:lnTo>
                    <a:pt x="0" y="49"/>
                  </a:lnTo>
                  <a:lnTo>
                    <a:pt x="3" y="57"/>
                  </a:lnTo>
                  <a:lnTo>
                    <a:pt x="8" y="67"/>
                  </a:lnTo>
                  <a:lnTo>
                    <a:pt x="8" y="72"/>
                  </a:lnTo>
                  <a:lnTo>
                    <a:pt x="10" y="77"/>
                  </a:lnTo>
                  <a:lnTo>
                    <a:pt x="10" y="79"/>
                  </a:lnTo>
                  <a:lnTo>
                    <a:pt x="12" y="84"/>
                  </a:lnTo>
                  <a:lnTo>
                    <a:pt x="12" y="89"/>
                  </a:lnTo>
                  <a:lnTo>
                    <a:pt x="12" y="94"/>
                  </a:lnTo>
                  <a:lnTo>
                    <a:pt x="10" y="101"/>
                  </a:lnTo>
                  <a:lnTo>
                    <a:pt x="8" y="109"/>
                  </a:lnTo>
                  <a:lnTo>
                    <a:pt x="5" y="111"/>
                  </a:lnTo>
                  <a:lnTo>
                    <a:pt x="3" y="114"/>
                  </a:lnTo>
                  <a:lnTo>
                    <a:pt x="0" y="116"/>
                  </a:lnTo>
                  <a:lnTo>
                    <a:pt x="0" y="124"/>
                  </a:lnTo>
                  <a:lnTo>
                    <a:pt x="0" y="131"/>
                  </a:lnTo>
                  <a:lnTo>
                    <a:pt x="3" y="136"/>
                  </a:lnTo>
                  <a:lnTo>
                    <a:pt x="5" y="141"/>
                  </a:lnTo>
                  <a:lnTo>
                    <a:pt x="8" y="143"/>
                  </a:lnTo>
                  <a:lnTo>
                    <a:pt x="10" y="146"/>
                  </a:lnTo>
                  <a:lnTo>
                    <a:pt x="12" y="148"/>
                  </a:lnTo>
                  <a:lnTo>
                    <a:pt x="17" y="151"/>
                  </a:lnTo>
                  <a:lnTo>
                    <a:pt x="22" y="151"/>
                  </a:lnTo>
                  <a:lnTo>
                    <a:pt x="27" y="151"/>
                  </a:lnTo>
                  <a:lnTo>
                    <a:pt x="35" y="151"/>
                  </a:lnTo>
                  <a:lnTo>
                    <a:pt x="37" y="151"/>
                  </a:lnTo>
                  <a:lnTo>
                    <a:pt x="40" y="148"/>
                  </a:lnTo>
                  <a:lnTo>
                    <a:pt x="45" y="146"/>
                  </a:lnTo>
                  <a:lnTo>
                    <a:pt x="47" y="143"/>
                  </a:lnTo>
                  <a:lnTo>
                    <a:pt x="52" y="141"/>
                  </a:lnTo>
                  <a:lnTo>
                    <a:pt x="59" y="138"/>
                  </a:lnTo>
                  <a:lnTo>
                    <a:pt x="64" y="141"/>
                  </a:lnTo>
                  <a:lnTo>
                    <a:pt x="67" y="141"/>
                  </a:lnTo>
                  <a:lnTo>
                    <a:pt x="69" y="141"/>
                  </a:lnTo>
                  <a:lnTo>
                    <a:pt x="74" y="143"/>
                  </a:lnTo>
                  <a:lnTo>
                    <a:pt x="82" y="146"/>
                  </a:lnTo>
                  <a:lnTo>
                    <a:pt x="87" y="143"/>
                  </a:lnTo>
                  <a:lnTo>
                    <a:pt x="94" y="141"/>
                  </a:lnTo>
                  <a:lnTo>
                    <a:pt x="101" y="138"/>
                  </a:lnTo>
                  <a:lnTo>
                    <a:pt x="106" y="131"/>
                  </a:lnTo>
                  <a:lnTo>
                    <a:pt x="111" y="126"/>
                  </a:lnTo>
                  <a:lnTo>
                    <a:pt x="114" y="116"/>
                  </a:lnTo>
                  <a:lnTo>
                    <a:pt x="114" y="109"/>
                  </a:lnTo>
                  <a:lnTo>
                    <a:pt x="114" y="101"/>
                  </a:lnTo>
                  <a:lnTo>
                    <a:pt x="111" y="96"/>
                  </a:lnTo>
                  <a:lnTo>
                    <a:pt x="106" y="94"/>
                  </a:lnTo>
                  <a:lnTo>
                    <a:pt x="101" y="94"/>
                  </a:lnTo>
                  <a:lnTo>
                    <a:pt x="94" y="94"/>
                  </a:lnTo>
                  <a:lnTo>
                    <a:pt x="89" y="96"/>
                  </a:lnTo>
                  <a:lnTo>
                    <a:pt x="84" y="101"/>
                  </a:lnTo>
                  <a:lnTo>
                    <a:pt x="82" y="104"/>
                  </a:lnTo>
                  <a:lnTo>
                    <a:pt x="77" y="106"/>
                  </a:lnTo>
                  <a:lnTo>
                    <a:pt x="74" y="104"/>
                  </a:lnTo>
                  <a:lnTo>
                    <a:pt x="69" y="101"/>
                  </a:lnTo>
                  <a:lnTo>
                    <a:pt x="67" y="94"/>
                  </a:lnTo>
                  <a:lnTo>
                    <a:pt x="67" y="82"/>
                  </a:lnTo>
                  <a:lnTo>
                    <a:pt x="67" y="74"/>
                  </a:lnTo>
                  <a:lnTo>
                    <a:pt x="67" y="69"/>
                  </a:lnTo>
                  <a:lnTo>
                    <a:pt x="67" y="64"/>
                  </a:lnTo>
                  <a:lnTo>
                    <a:pt x="64" y="62"/>
                  </a:lnTo>
                  <a:lnTo>
                    <a:pt x="59" y="57"/>
                  </a:lnTo>
                </a:path>
              </a:pathLst>
            </a:custGeom>
            <a:noFill/>
            <a:ln w="0">
              <a:solidFill>
                <a:srgbClr val="000000"/>
              </a:solidFill>
              <a:prstDash val="solid"/>
              <a:round/>
              <a:headEnd/>
              <a:tailEnd/>
            </a:ln>
          </p:spPr>
          <p:txBody>
            <a:bodyPr/>
            <a:lstStyle/>
            <a:p>
              <a:endParaRPr lang="es-AR"/>
            </a:p>
          </p:txBody>
        </p:sp>
        <p:sp>
          <p:nvSpPr>
            <p:cNvPr id="4191" name="Freeform 93"/>
            <p:cNvSpPr>
              <a:spLocks/>
            </p:cNvSpPr>
            <p:nvPr/>
          </p:nvSpPr>
          <p:spPr bwMode="auto">
            <a:xfrm>
              <a:off x="1966" y="2698"/>
              <a:ext cx="377" cy="425"/>
            </a:xfrm>
            <a:custGeom>
              <a:avLst/>
              <a:gdLst>
                <a:gd name="T0" fmla="*/ 49 w 377"/>
                <a:gd name="T1" fmla="*/ 235 h 425"/>
                <a:gd name="T2" fmla="*/ 0 w 377"/>
                <a:gd name="T3" fmla="*/ 307 h 425"/>
                <a:gd name="T4" fmla="*/ 30 w 377"/>
                <a:gd name="T5" fmla="*/ 373 h 425"/>
                <a:gd name="T6" fmla="*/ 163 w 377"/>
                <a:gd name="T7" fmla="*/ 425 h 425"/>
                <a:gd name="T8" fmla="*/ 266 w 377"/>
                <a:gd name="T9" fmla="*/ 390 h 425"/>
                <a:gd name="T10" fmla="*/ 306 w 377"/>
                <a:gd name="T11" fmla="*/ 373 h 425"/>
                <a:gd name="T12" fmla="*/ 311 w 377"/>
                <a:gd name="T13" fmla="*/ 351 h 425"/>
                <a:gd name="T14" fmla="*/ 311 w 377"/>
                <a:gd name="T15" fmla="*/ 329 h 425"/>
                <a:gd name="T16" fmla="*/ 308 w 377"/>
                <a:gd name="T17" fmla="*/ 307 h 425"/>
                <a:gd name="T18" fmla="*/ 303 w 377"/>
                <a:gd name="T19" fmla="*/ 284 h 425"/>
                <a:gd name="T20" fmla="*/ 301 w 377"/>
                <a:gd name="T21" fmla="*/ 279 h 425"/>
                <a:gd name="T22" fmla="*/ 313 w 377"/>
                <a:gd name="T23" fmla="*/ 284 h 425"/>
                <a:gd name="T24" fmla="*/ 328 w 377"/>
                <a:gd name="T25" fmla="*/ 284 h 425"/>
                <a:gd name="T26" fmla="*/ 340 w 377"/>
                <a:gd name="T27" fmla="*/ 282 h 425"/>
                <a:gd name="T28" fmla="*/ 353 w 377"/>
                <a:gd name="T29" fmla="*/ 277 h 425"/>
                <a:gd name="T30" fmla="*/ 363 w 377"/>
                <a:gd name="T31" fmla="*/ 270 h 425"/>
                <a:gd name="T32" fmla="*/ 370 w 377"/>
                <a:gd name="T33" fmla="*/ 260 h 425"/>
                <a:gd name="T34" fmla="*/ 375 w 377"/>
                <a:gd name="T35" fmla="*/ 247 h 425"/>
                <a:gd name="T36" fmla="*/ 377 w 377"/>
                <a:gd name="T37" fmla="*/ 235 h 425"/>
                <a:gd name="T38" fmla="*/ 377 w 377"/>
                <a:gd name="T39" fmla="*/ 223 h 425"/>
                <a:gd name="T40" fmla="*/ 375 w 377"/>
                <a:gd name="T41" fmla="*/ 210 h 425"/>
                <a:gd name="T42" fmla="*/ 368 w 377"/>
                <a:gd name="T43" fmla="*/ 200 h 425"/>
                <a:gd name="T44" fmla="*/ 360 w 377"/>
                <a:gd name="T45" fmla="*/ 191 h 425"/>
                <a:gd name="T46" fmla="*/ 355 w 377"/>
                <a:gd name="T47" fmla="*/ 186 h 425"/>
                <a:gd name="T48" fmla="*/ 360 w 377"/>
                <a:gd name="T49" fmla="*/ 166 h 425"/>
                <a:gd name="T50" fmla="*/ 365 w 377"/>
                <a:gd name="T51" fmla="*/ 144 h 425"/>
                <a:gd name="T52" fmla="*/ 365 w 377"/>
                <a:gd name="T53" fmla="*/ 121 h 425"/>
                <a:gd name="T54" fmla="*/ 360 w 377"/>
                <a:gd name="T55" fmla="*/ 102 h 425"/>
                <a:gd name="T56" fmla="*/ 360 w 377"/>
                <a:gd name="T57" fmla="*/ 99 h 425"/>
                <a:gd name="T58" fmla="*/ 355 w 377"/>
                <a:gd name="T59" fmla="*/ 50 h 425"/>
                <a:gd name="T60" fmla="*/ 306 w 377"/>
                <a:gd name="T61" fmla="*/ 18 h 425"/>
                <a:gd name="T62" fmla="*/ 284 w 377"/>
                <a:gd name="T63" fmla="*/ 0 h 425"/>
                <a:gd name="T64" fmla="*/ 261 w 377"/>
                <a:gd name="T65" fmla="*/ 8 h 425"/>
                <a:gd name="T66" fmla="*/ 239 w 377"/>
                <a:gd name="T67" fmla="*/ 18 h 425"/>
                <a:gd name="T68" fmla="*/ 217 w 377"/>
                <a:gd name="T69" fmla="*/ 33 h 425"/>
                <a:gd name="T70" fmla="*/ 197 w 377"/>
                <a:gd name="T71" fmla="*/ 47 h 425"/>
                <a:gd name="T72" fmla="*/ 183 w 377"/>
                <a:gd name="T73" fmla="*/ 65 h 425"/>
                <a:gd name="T74" fmla="*/ 168 w 377"/>
                <a:gd name="T75" fmla="*/ 84 h 425"/>
                <a:gd name="T76" fmla="*/ 155 w 377"/>
                <a:gd name="T77" fmla="*/ 107 h 425"/>
                <a:gd name="T78" fmla="*/ 146 w 377"/>
                <a:gd name="T79" fmla="*/ 129 h 425"/>
                <a:gd name="T80" fmla="*/ 143 w 377"/>
                <a:gd name="T81" fmla="*/ 144 h 42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7"/>
                <a:gd name="T124" fmla="*/ 0 h 425"/>
                <a:gd name="T125" fmla="*/ 377 w 377"/>
                <a:gd name="T126" fmla="*/ 425 h 42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7" h="425">
                  <a:moveTo>
                    <a:pt x="52" y="228"/>
                  </a:moveTo>
                  <a:lnTo>
                    <a:pt x="49" y="235"/>
                  </a:lnTo>
                  <a:lnTo>
                    <a:pt x="17" y="267"/>
                  </a:lnTo>
                  <a:lnTo>
                    <a:pt x="0" y="307"/>
                  </a:lnTo>
                  <a:lnTo>
                    <a:pt x="12" y="341"/>
                  </a:lnTo>
                  <a:lnTo>
                    <a:pt x="30" y="373"/>
                  </a:lnTo>
                  <a:lnTo>
                    <a:pt x="84" y="408"/>
                  </a:lnTo>
                  <a:lnTo>
                    <a:pt x="163" y="425"/>
                  </a:lnTo>
                  <a:lnTo>
                    <a:pt x="232" y="413"/>
                  </a:lnTo>
                  <a:lnTo>
                    <a:pt x="266" y="390"/>
                  </a:lnTo>
                  <a:lnTo>
                    <a:pt x="306" y="373"/>
                  </a:lnTo>
                  <a:lnTo>
                    <a:pt x="308" y="361"/>
                  </a:lnTo>
                  <a:lnTo>
                    <a:pt x="311" y="351"/>
                  </a:lnTo>
                  <a:lnTo>
                    <a:pt x="311" y="339"/>
                  </a:lnTo>
                  <a:lnTo>
                    <a:pt x="311" y="329"/>
                  </a:lnTo>
                  <a:lnTo>
                    <a:pt x="311" y="316"/>
                  </a:lnTo>
                  <a:lnTo>
                    <a:pt x="308" y="307"/>
                  </a:lnTo>
                  <a:lnTo>
                    <a:pt x="306" y="294"/>
                  </a:lnTo>
                  <a:lnTo>
                    <a:pt x="303" y="284"/>
                  </a:lnTo>
                  <a:lnTo>
                    <a:pt x="301" y="279"/>
                  </a:lnTo>
                  <a:lnTo>
                    <a:pt x="308" y="282"/>
                  </a:lnTo>
                  <a:lnTo>
                    <a:pt x="313" y="284"/>
                  </a:lnTo>
                  <a:lnTo>
                    <a:pt x="321" y="284"/>
                  </a:lnTo>
                  <a:lnTo>
                    <a:pt x="328" y="284"/>
                  </a:lnTo>
                  <a:lnTo>
                    <a:pt x="333" y="284"/>
                  </a:lnTo>
                  <a:lnTo>
                    <a:pt x="340" y="282"/>
                  </a:lnTo>
                  <a:lnTo>
                    <a:pt x="345" y="279"/>
                  </a:lnTo>
                  <a:lnTo>
                    <a:pt x="353" y="277"/>
                  </a:lnTo>
                  <a:lnTo>
                    <a:pt x="358" y="274"/>
                  </a:lnTo>
                  <a:lnTo>
                    <a:pt x="363" y="270"/>
                  </a:lnTo>
                  <a:lnTo>
                    <a:pt x="365" y="265"/>
                  </a:lnTo>
                  <a:lnTo>
                    <a:pt x="370" y="260"/>
                  </a:lnTo>
                  <a:lnTo>
                    <a:pt x="373" y="255"/>
                  </a:lnTo>
                  <a:lnTo>
                    <a:pt x="375" y="247"/>
                  </a:lnTo>
                  <a:lnTo>
                    <a:pt x="377" y="242"/>
                  </a:lnTo>
                  <a:lnTo>
                    <a:pt x="377" y="235"/>
                  </a:lnTo>
                  <a:lnTo>
                    <a:pt x="377" y="230"/>
                  </a:lnTo>
                  <a:lnTo>
                    <a:pt x="377" y="223"/>
                  </a:lnTo>
                  <a:lnTo>
                    <a:pt x="377" y="215"/>
                  </a:lnTo>
                  <a:lnTo>
                    <a:pt x="375" y="210"/>
                  </a:lnTo>
                  <a:lnTo>
                    <a:pt x="373" y="205"/>
                  </a:lnTo>
                  <a:lnTo>
                    <a:pt x="368" y="200"/>
                  </a:lnTo>
                  <a:lnTo>
                    <a:pt x="365" y="193"/>
                  </a:lnTo>
                  <a:lnTo>
                    <a:pt x="360" y="191"/>
                  </a:lnTo>
                  <a:lnTo>
                    <a:pt x="355" y="186"/>
                  </a:lnTo>
                  <a:lnTo>
                    <a:pt x="358" y="176"/>
                  </a:lnTo>
                  <a:lnTo>
                    <a:pt x="360" y="166"/>
                  </a:lnTo>
                  <a:lnTo>
                    <a:pt x="363" y="156"/>
                  </a:lnTo>
                  <a:lnTo>
                    <a:pt x="365" y="144"/>
                  </a:lnTo>
                  <a:lnTo>
                    <a:pt x="365" y="134"/>
                  </a:lnTo>
                  <a:lnTo>
                    <a:pt x="365" y="121"/>
                  </a:lnTo>
                  <a:lnTo>
                    <a:pt x="363" y="112"/>
                  </a:lnTo>
                  <a:lnTo>
                    <a:pt x="360" y="102"/>
                  </a:lnTo>
                  <a:lnTo>
                    <a:pt x="360" y="99"/>
                  </a:lnTo>
                  <a:lnTo>
                    <a:pt x="360" y="89"/>
                  </a:lnTo>
                  <a:lnTo>
                    <a:pt x="355" y="50"/>
                  </a:lnTo>
                  <a:lnTo>
                    <a:pt x="326" y="50"/>
                  </a:lnTo>
                  <a:lnTo>
                    <a:pt x="306" y="18"/>
                  </a:lnTo>
                  <a:lnTo>
                    <a:pt x="284" y="0"/>
                  </a:lnTo>
                  <a:lnTo>
                    <a:pt x="271" y="5"/>
                  </a:lnTo>
                  <a:lnTo>
                    <a:pt x="261" y="8"/>
                  </a:lnTo>
                  <a:lnTo>
                    <a:pt x="249" y="13"/>
                  </a:lnTo>
                  <a:lnTo>
                    <a:pt x="239" y="18"/>
                  </a:lnTo>
                  <a:lnTo>
                    <a:pt x="227" y="25"/>
                  </a:lnTo>
                  <a:lnTo>
                    <a:pt x="217" y="33"/>
                  </a:lnTo>
                  <a:lnTo>
                    <a:pt x="207" y="40"/>
                  </a:lnTo>
                  <a:lnTo>
                    <a:pt x="197" y="47"/>
                  </a:lnTo>
                  <a:lnTo>
                    <a:pt x="190" y="57"/>
                  </a:lnTo>
                  <a:lnTo>
                    <a:pt x="183" y="65"/>
                  </a:lnTo>
                  <a:lnTo>
                    <a:pt x="173" y="75"/>
                  </a:lnTo>
                  <a:lnTo>
                    <a:pt x="168" y="84"/>
                  </a:lnTo>
                  <a:lnTo>
                    <a:pt x="160" y="97"/>
                  </a:lnTo>
                  <a:lnTo>
                    <a:pt x="155" y="107"/>
                  </a:lnTo>
                  <a:lnTo>
                    <a:pt x="150" y="116"/>
                  </a:lnTo>
                  <a:lnTo>
                    <a:pt x="146" y="129"/>
                  </a:lnTo>
                  <a:lnTo>
                    <a:pt x="143" y="141"/>
                  </a:lnTo>
                  <a:lnTo>
                    <a:pt x="143" y="144"/>
                  </a:lnTo>
                  <a:lnTo>
                    <a:pt x="52" y="228"/>
                  </a:lnTo>
                  <a:close/>
                </a:path>
              </a:pathLst>
            </a:custGeom>
            <a:solidFill>
              <a:srgbClr val="FF9975"/>
            </a:solidFill>
            <a:ln w="9525">
              <a:noFill/>
              <a:round/>
              <a:headEnd/>
              <a:tailEnd/>
            </a:ln>
          </p:spPr>
          <p:txBody>
            <a:bodyPr/>
            <a:lstStyle/>
            <a:p>
              <a:endParaRPr lang="es-AR"/>
            </a:p>
          </p:txBody>
        </p:sp>
        <p:sp>
          <p:nvSpPr>
            <p:cNvPr id="4192" name="Freeform 94"/>
            <p:cNvSpPr>
              <a:spLocks/>
            </p:cNvSpPr>
            <p:nvPr/>
          </p:nvSpPr>
          <p:spPr bwMode="auto">
            <a:xfrm>
              <a:off x="1966" y="2698"/>
              <a:ext cx="377" cy="425"/>
            </a:xfrm>
            <a:custGeom>
              <a:avLst/>
              <a:gdLst>
                <a:gd name="T0" fmla="*/ 49 w 377"/>
                <a:gd name="T1" fmla="*/ 235 h 425"/>
                <a:gd name="T2" fmla="*/ 0 w 377"/>
                <a:gd name="T3" fmla="*/ 307 h 425"/>
                <a:gd name="T4" fmla="*/ 30 w 377"/>
                <a:gd name="T5" fmla="*/ 373 h 425"/>
                <a:gd name="T6" fmla="*/ 163 w 377"/>
                <a:gd name="T7" fmla="*/ 425 h 425"/>
                <a:gd name="T8" fmla="*/ 266 w 377"/>
                <a:gd name="T9" fmla="*/ 390 h 425"/>
                <a:gd name="T10" fmla="*/ 306 w 377"/>
                <a:gd name="T11" fmla="*/ 373 h 425"/>
                <a:gd name="T12" fmla="*/ 311 w 377"/>
                <a:gd name="T13" fmla="*/ 351 h 425"/>
                <a:gd name="T14" fmla="*/ 311 w 377"/>
                <a:gd name="T15" fmla="*/ 329 h 425"/>
                <a:gd name="T16" fmla="*/ 308 w 377"/>
                <a:gd name="T17" fmla="*/ 307 h 425"/>
                <a:gd name="T18" fmla="*/ 303 w 377"/>
                <a:gd name="T19" fmla="*/ 284 h 425"/>
                <a:gd name="T20" fmla="*/ 301 w 377"/>
                <a:gd name="T21" fmla="*/ 279 h 425"/>
                <a:gd name="T22" fmla="*/ 313 w 377"/>
                <a:gd name="T23" fmla="*/ 284 h 425"/>
                <a:gd name="T24" fmla="*/ 328 w 377"/>
                <a:gd name="T25" fmla="*/ 284 h 425"/>
                <a:gd name="T26" fmla="*/ 340 w 377"/>
                <a:gd name="T27" fmla="*/ 282 h 425"/>
                <a:gd name="T28" fmla="*/ 353 w 377"/>
                <a:gd name="T29" fmla="*/ 277 h 425"/>
                <a:gd name="T30" fmla="*/ 363 w 377"/>
                <a:gd name="T31" fmla="*/ 270 h 425"/>
                <a:gd name="T32" fmla="*/ 370 w 377"/>
                <a:gd name="T33" fmla="*/ 260 h 425"/>
                <a:gd name="T34" fmla="*/ 375 w 377"/>
                <a:gd name="T35" fmla="*/ 247 h 425"/>
                <a:gd name="T36" fmla="*/ 377 w 377"/>
                <a:gd name="T37" fmla="*/ 235 h 425"/>
                <a:gd name="T38" fmla="*/ 377 w 377"/>
                <a:gd name="T39" fmla="*/ 223 h 425"/>
                <a:gd name="T40" fmla="*/ 375 w 377"/>
                <a:gd name="T41" fmla="*/ 210 h 425"/>
                <a:gd name="T42" fmla="*/ 368 w 377"/>
                <a:gd name="T43" fmla="*/ 200 h 425"/>
                <a:gd name="T44" fmla="*/ 360 w 377"/>
                <a:gd name="T45" fmla="*/ 191 h 425"/>
                <a:gd name="T46" fmla="*/ 355 w 377"/>
                <a:gd name="T47" fmla="*/ 186 h 425"/>
                <a:gd name="T48" fmla="*/ 360 w 377"/>
                <a:gd name="T49" fmla="*/ 166 h 425"/>
                <a:gd name="T50" fmla="*/ 365 w 377"/>
                <a:gd name="T51" fmla="*/ 144 h 425"/>
                <a:gd name="T52" fmla="*/ 365 w 377"/>
                <a:gd name="T53" fmla="*/ 121 h 425"/>
                <a:gd name="T54" fmla="*/ 360 w 377"/>
                <a:gd name="T55" fmla="*/ 102 h 425"/>
                <a:gd name="T56" fmla="*/ 360 w 377"/>
                <a:gd name="T57" fmla="*/ 99 h 425"/>
                <a:gd name="T58" fmla="*/ 355 w 377"/>
                <a:gd name="T59" fmla="*/ 50 h 425"/>
                <a:gd name="T60" fmla="*/ 306 w 377"/>
                <a:gd name="T61" fmla="*/ 18 h 425"/>
                <a:gd name="T62" fmla="*/ 284 w 377"/>
                <a:gd name="T63" fmla="*/ 0 h 425"/>
                <a:gd name="T64" fmla="*/ 261 w 377"/>
                <a:gd name="T65" fmla="*/ 8 h 425"/>
                <a:gd name="T66" fmla="*/ 239 w 377"/>
                <a:gd name="T67" fmla="*/ 18 h 425"/>
                <a:gd name="T68" fmla="*/ 217 w 377"/>
                <a:gd name="T69" fmla="*/ 33 h 425"/>
                <a:gd name="T70" fmla="*/ 197 w 377"/>
                <a:gd name="T71" fmla="*/ 47 h 425"/>
                <a:gd name="T72" fmla="*/ 183 w 377"/>
                <a:gd name="T73" fmla="*/ 65 h 425"/>
                <a:gd name="T74" fmla="*/ 168 w 377"/>
                <a:gd name="T75" fmla="*/ 84 h 425"/>
                <a:gd name="T76" fmla="*/ 155 w 377"/>
                <a:gd name="T77" fmla="*/ 107 h 425"/>
                <a:gd name="T78" fmla="*/ 146 w 377"/>
                <a:gd name="T79" fmla="*/ 129 h 425"/>
                <a:gd name="T80" fmla="*/ 143 w 377"/>
                <a:gd name="T81" fmla="*/ 144 h 42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7"/>
                <a:gd name="T124" fmla="*/ 0 h 425"/>
                <a:gd name="T125" fmla="*/ 377 w 377"/>
                <a:gd name="T126" fmla="*/ 425 h 42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7" h="425">
                  <a:moveTo>
                    <a:pt x="52" y="228"/>
                  </a:moveTo>
                  <a:lnTo>
                    <a:pt x="49" y="235"/>
                  </a:lnTo>
                  <a:lnTo>
                    <a:pt x="17" y="267"/>
                  </a:lnTo>
                  <a:lnTo>
                    <a:pt x="0" y="307"/>
                  </a:lnTo>
                  <a:lnTo>
                    <a:pt x="12" y="341"/>
                  </a:lnTo>
                  <a:lnTo>
                    <a:pt x="30" y="373"/>
                  </a:lnTo>
                  <a:lnTo>
                    <a:pt x="84" y="408"/>
                  </a:lnTo>
                  <a:lnTo>
                    <a:pt x="163" y="425"/>
                  </a:lnTo>
                  <a:lnTo>
                    <a:pt x="232" y="413"/>
                  </a:lnTo>
                  <a:lnTo>
                    <a:pt x="266" y="390"/>
                  </a:lnTo>
                  <a:lnTo>
                    <a:pt x="306" y="373"/>
                  </a:lnTo>
                  <a:lnTo>
                    <a:pt x="308" y="361"/>
                  </a:lnTo>
                  <a:lnTo>
                    <a:pt x="311" y="351"/>
                  </a:lnTo>
                  <a:lnTo>
                    <a:pt x="311" y="339"/>
                  </a:lnTo>
                  <a:lnTo>
                    <a:pt x="311" y="329"/>
                  </a:lnTo>
                  <a:lnTo>
                    <a:pt x="311" y="316"/>
                  </a:lnTo>
                  <a:lnTo>
                    <a:pt x="308" y="307"/>
                  </a:lnTo>
                  <a:lnTo>
                    <a:pt x="306" y="294"/>
                  </a:lnTo>
                  <a:lnTo>
                    <a:pt x="303" y="284"/>
                  </a:lnTo>
                  <a:lnTo>
                    <a:pt x="301" y="279"/>
                  </a:lnTo>
                  <a:lnTo>
                    <a:pt x="308" y="282"/>
                  </a:lnTo>
                  <a:lnTo>
                    <a:pt x="313" y="284"/>
                  </a:lnTo>
                  <a:lnTo>
                    <a:pt x="321" y="284"/>
                  </a:lnTo>
                  <a:lnTo>
                    <a:pt x="328" y="284"/>
                  </a:lnTo>
                  <a:lnTo>
                    <a:pt x="333" y="284"/>
                  </a:lnTo>
                  <a:lnTo>
                    <a:pt x="340" y="282"/>
                  </a:lnTo>
                  <a:lnTo>
                    <a:pt x="345" y="279"/>
                  </a:lnTo>
                  <a:lnTo>
                    <a:pt x="353" y="277"/>
                  </a:lnTo>
                  <a:lnTo>
                    <a:pt x="358" y="274"/>
                  </a:lnTo>
                  <a:lnTo>
                    <a:pt x="363" y="270"/>
                  </a:lnTo>
                  <a:lnTo>
                    <a:pt x="365" y="265"/>
                  </a:lnTo>
                  <a:lnTo>
                    <a:pt x="370" y="260"/>
                  </a:lnTo>
                  <a:lnTo>
                    <a:pt x="373" y="255"/>
                  </a:lnTo>
                  <a:lnTo>
                    <a:pt x="375" y="247"/>
                  </a:lnTo>
                  <a:lnTo>
                    <a:pt x="377" y="242"/>
                  </a:lnTo>
                  <a:lnTo>
                    <a:pt x="377" y="235"/>
                  </a:lnTo>
                  <a:lnTo>
                    <a:pt x="377" y="230"/>
                  </a:lnTo>
                  <a:lnTo>
                    <a:pt x="377" y="223"/>
                  </a:lnTo>
                  <a:lnTo>
                    <a:pt x="377" y="215"/>
                  </a:lnTo>
                  <a:lnTo>
                    <a:pt x="375" y="210"/>
                  </a:lnTo>
                  <a:lnTo>
                    <a:pt x="373" y="205"/>
                  </a:lnTo>
                  <a:lnTo>
                    <a:pt x="368" y="200"/>
                  </a:lnTo>
                  <a:lnTo>
                    <a:pt x="365" y="193"/>
                  </a:lnTo>
                  <a:lnTo>
                    <a:pt x="360" y="191"/>
                  </a:lnTo>
                  <a:lnTo>
                    <a:pt x="355" y="186"/>
                  </a:lnTo>
                  <a:lnTo>
                    <a:pt x="358" y="176"/>
                  </a:lnTo>
                  <a:lnTo>
                    <a:pt x="360" y="166"/>
                  </a:lnTo>
                  <a:lnTo>
                    <a:pt x="363" y="156"/>
                  </a:lnTo>
                  <a:lnTo>
                    <a:pt x="365" y="144"/>
                  </a:lnTo>
                  <a:lnTo>
                    <a:pt x="365" y="134"/>
                  </a:lnTo>
                  <a:lnTo>
                    <a:pt x="365" y="121"/>
                  </a:lnTo>
                  <a:lnTo>
                    <a:pt x="363" y="112"/>
                  </a:lnTo>
                  <a:lnTo>
                    <a:pt x="360" y="102"/>
                  </a:lnTo>
                  <a:lnTo>
                    <a:pt x="360" y="99"/>
                  </a:lnTo>
                  <a:lnTo>
                    <a:pt x="360" y="89"/>
                  </a:lnTo>
                  <a:lnTo>
                    <a:pt x="355" y="50"/>
                  </a:lnTo>
                  <a:lnTo>
                    <a:pt x="326" y="50"/>
                  </a:lnTo>
                  <a:lnTo>
                    <a:pt x="306" y="18"/>
                  </a:lnTo>
                  <a:lnTo>
                    <a:pt x="284" y="0"/>
                  </a:lnTo>
                  <a:lnTo>
                    <a:pt x="271" y="5"/>
                  </a:lnTo>
                  <a:lnTo>
                    <a:pt x="261" y="8"/>
                  </a:lnTo>
                  <a:lnTo>
                    <a:pt x="249" y="13"/>
                  </a:lnTo>
                  <a:lnTo>
                    <a:pt x="239" y="18"/>
                  </a:lnTo>
                  <a:lnTo>
                    <a:pt x="227" y="25"/>
                  </a:lnTo>
                  <a:lnTo>
                    <a:pt x="217" y="33"/>
                  </a:lnTo>
                  <a:lnTo>
                    <a:pt x="207" y="40"/>
                  </a:lnTo>
                  <a:lnTo>
                    <a:pt x="197" y="47"/>
                  </a:lnTo>
                  <a:lnTo>
                    <a:pt x="190" y="57"/>
                  </a:lnTo>
                  <a:lnTo>
                    <a:pt x="183" y="65"/>
                  </a:lnTo>
                  <a:lnTo>
                    <a:pt x="173" y="75"/>
                  </a:lnTo>
                  <a:lnTo>
                    <a:pt x="168" y="84"/>
                  </a:lnTo>
                  <a:lnTo>
                    <a:pt x="160" y="97"/>
                  </a:lnTo>
                  <a:lnTo>
                    <a:pt x="155" y="107"/>
                  </a:lnTo>
                  <a:lnTo>
                    <a:pt x="150" y="116"/>
                  </a:lnTo>
                  <a:lnTo>
                    <a:pt x="146" y="129"/>
                  </a:lnTo>
                  <a:lnTo>
                    <a:pt x="143" y="141"/>
                  </a:lnTo>
                  <a:lnTo>
                    <a:pt x="143" y="144"/>
                  </a:lnTo>
                  <a:lnTo>
                    <a:pt x="52" y="228"/>
                  </a:lnTo>
                </a:path>
              </a:pathLst>
            </a:custGeom>
            <a:noFill/>
            <a:ln w="0">
              <a:solidFill>
                <a:srgbClr val="000000"/>
              </a:solidFill>
              <a:prstDash val="solid"/>
              <a:round/>
              <a:headEnd/>
              <a:tailEnd/>
            </a:ln>
          </p:spPr>
          <p:txBody>
            <a:bodyPr/>
            <a:lstStyle/>
            <a:p>
              <a:endParaRPr lang="es-AR"/>
            </a:p>
          </p:txBody>
        </p:sp>
        <p:sp>
          <p:nvSpPr>
            <p:cNvPr id="4193" name="Freeform 95"/>
            <p:cNvSpPr>
              <a:spLocks/>
            </p:cNvSpPr>
            <p:nvPr/>
          </p:nvSpPr>
          <p:spPr bwMode="auto">
            <a:xfrm>
              <a:off x="2161" y="2777"/>
              <a:ext cx="79" cy="102"/>
            </a:xfrm>
            <a:custGeom>
              <a:avLst/>
              <a:gdLst>
                <a:gd name="T0" fmla="*/ 71 w 79"/>
                <a:gd name="T1" fmla="*/ 65 h 102"/>
                <a:gd name="T2" fmla="*/ 74 w 79"/>
                <a:gd name="T3" fmla="*/ 60 h 102"/>
                <a:gd name="T4" fmla="*/ 76 w 79"/>
                <a:gd name="T5" fmla="*/ 52 h 102"/>
                <a:gd name="T6" fmla="*/ 79 w 79"/>
                <a:gd name="T7" fmla="*/ 47 h 102"/>
                <a:gd name="T8" fmla="*/ 79 w 79"/>
                <a:gd name="T9" fmla="*/ 42 h 102"/>
                <a:gd name="T10" fmla="*/ 79 w 79"/>
                <a:gd name="T11" fmla="*/ 35 h 102"/>
                <a:gd name="T12" fmla="*/ 79 w 79"/>
                <a:gd name="T13" fmla="*/ 30 h 102"/>
                <a:gd name="T14" fmla="*/ 76 w 79"/>
                <a:gd name="T15" fmla="*/ 25 h 102"/>
                <a:gd name="T16" fmla="*/ 74 w 79"/>
                <a:gd name="T17" fmla="*/ 20 h 102"/>
                <a:gd name="T18" fmla="*/ 71 w 79"/>
                <a:gd name="T19" fmla="*/ 15 h 102"/>
                <a:gd name="T20" fmla="*/ 71 w 79"/>
                <a:gd name="T21" fmla="*/ 13 h 102"/>
                <a:gd name="T22" fmla="*/ 66 w 79"/>
                <a:gd name="T23" fmla="*/ 8 h 102"/>
                <a:gd name="T24" fmla="*/ 64 w 79"/>
                <a:gd name="T25" fmla="*/ 5 h 102"/>
                <a:gd name="T26" fmla="*/ 59 w 79"/>
                <a:gd name="T27" fmla="*/ 3 h 102"/>
                <a:gd name="T28" fmla="*/ 57 w 79"/>
                <a:gd name="T29" fmla="*/ 3 h 102"/>
                <a:gd name="T30" fmla="*/ 52 w 79"/>
                <a:gd name="T31" fmla="*/ 0 h 102"/>
                <a:gd name="T32" fmla="*/ 47 w 79"/>
                <a:gd name="T33" fmla="*/ 3 h 102"/>
                <a:gd name="T34" fmla="*/ 42 w 79"/>
                <a:gd name="T35" fmla="*/ 3 h 102"/>
                <a:gd name="T36" fmla="*/ 37 w 79"/>
                <a:gd name="T37" fmla="*/ 3 h 102"/>
                <a:gd name="T38" fmla="*/ 32 w 79"/>
                <a:gd name="T39" fmla="*/ 5 h 102"/>
                <a:gd name="T40" fmla="*/ 27 w 79"/>
                <a:gd name="T41" fmla="*/ 8 h 102"/>
                <a:gd name="T42" fmla="*/ 25 w 79"/>
                <a:gd name="T43" fmla="*/ 13 h 102"/>
                <a:gd name="T44" fmla="*/ 20 w 79"/>
                <a:gd name="T45" fmla="*/ 15 h 102"/>
                <a:gd name="T46" fmla="*/ 15 w 79"/>
                <a:gd name="T47" fmla="*/ 20 h 102"/>
                <a:gd name="T48" fmla="*/ 12 w 79"/>
                <a:gd name="T49" fmla="*/ 25 h 102"/>
                <a:gd name="T50" fmla="*/ 7 w 79"/>
                <a:gd name="T51" fmla="*/ 30 h 102"/>
                <a:gd name="T52" fmla="*/ 7 w 79"/>
                <a:gd name="T53" fmla="*/ 37 h 102"/>
                <a:gd name="T54" fmla="*/ 5 w 79"/>
                <a:gd name="T55" fmla="*/ 42 h 102"/>
                <a:gd name="T56" fmla="*/ 2 w 79"/>
                <a:gd name="T57" fmla="*/ 47 h 102"/>
                <a:gd name="T58" fmla="*/ 2 w 79"/>
                <a:gd name="T59" fmla="*/ 55 h 102"/>
                <a:gd name="T60" fmla="*/ 0 w 79"/>
                <a:gd name="T61" fmla="*/ 60 h 102"/>
                <a:gd name="T62" fmla="*/ 0 w 79"/>
                <a:gd name="T63" fmla="*/ 65 h 102"/>
                <a:gd name="T64" fmla="*/ 0 w 79"/>
                <a:gd name="T65" fmla="*/ 72 h 102"/>
                <a:gd name="T66" fmla="*/ 2 w 79"/>
                <a:gd name="T67" fmla="*/ 77 h 102"/>
                <a:gd name="T68" fmla="*/ 2 w 79"/>
                <a:gd name="T69" fmla="*/ 82 h 102"/>
                <a:gd name="T70" fmla="*/ 5 w 79"/>
                <a:gd name="T71" fmla="*/ 87 h 102"/>
                <a:gd name="T72" fmla="*/ 7 w 79"/>
                <a:gd name="T73" fmla="*/ 89 h 102"/>
                <a:gd name="T74" fmla="*/ 10 w 79"/>
                <a:gd name="T75" fmla="*/ 94 h 102"/>
                <a:gd name="T76" fmla="*/ 15 w 79"/>
                <a:gd name="T77" fmla="*/ 97 h 102"/>
                <a:gd name="T78" fmla="*/ 17 w 79"/>
                <a:gd name="T79" fmla="*/ 99 h 102"/>
                <a:gd name="T80" fmla="*/ 22 w 79"/>
                <a:gd name="T81" fmla="*/ 99 h 102"/>
                <a:gd name="T82" fmla="*/ 27 w 79"/>
                <a:gd name="T83" fmla="*/ 102 h 102"/>
                <a:gd name="T84" fmla="*/ 32 w 79"/>
                <a:gd name="T85" fmla="*/ 99 h 102"/>
                <a:gd name="T86" fmla="*/ 37 w 79"/>
                <a:gd name="T87" fmla="*/ 99 h 102"/>
                <a:gd name="T88" fmla="*/ 42 w 79"/>
                <a:gd name="T89" fmla="*/ 99 h 102"/>
                <a:gd name="T90" fmla="*/ 47 w 79"/>
                <a:gd name="T91" fmla="*/ 97 h 102"/>
                <a:gd name="T92" fmla="*/ 49 w 79"/>
                <a:gd name="T93" fmla="*/ 94 h 102"/>
                <a:gd name="T94" fmla="*/ 54 w 79"/>
                <a:gd name="T95" fmla="*/ 89 h 102"/>
                <a:gd name="T96" fmla="*/ 59 w 79"/>
                <a:gd name="T97" fmla="*/ 87 h 102"/>
                <a:gd name="T98" fmla="*/ 64 w 79"/>
                <a:gd name="T99" fmla="*/ 82 h 102"/>
                <a:gd name="T100" fmla="*/ 66 w 79"/>
                <a:gd name="T101" fmla="*/ 77 h 102"/>
                <a:gd name="T102" fmla="*/ 69 w 79"/>
                <a:gd name="T103" fmla="*/ 72 h 102"/>
                <a:gd name="T104" fmla="*/ 71 w 79"/>
                <a:gd name="T105" fmla="*/ 67 h 102"/>
                <a:gd name="T106" fmla="*/ 71 w 79"/>
                <a:gd name="T107" fmla="*/ 65 h 1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
                <a:gd name="T163" fmla="*/ 0 h 102"/>
                <a:gd name="T164" fmla="*/ 79 w 79"/>
                <a:gd name="T165" fmla="*/ 102 h 10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 h="102">
                  <a:moveTo>
                    <a:pt x="71" y="65"/>
                  </a:moveTo>
                  <a:lnTo>
                    <a:pt x="74" y="60"/>
                  </a:lnTo>
                  <a:lnTo>
                    <a:pt x="76" y="52"/>
                  </a:lnTo>
                  <a:lnTo>
                    <a:pt x="79" y="47"/>
                  </a:lnTo>
                  <a:lnTo>
                    <a:pt x="79" y="42"/>
                  </a:lnTo>
                  <a:lnTo>
                    <a:pt x="79" y="35"/>
                  </a:lnTo>
                  <a:lnTo>
                    <a:pt x="79" y="30"/>
                  </a:lnTo>
                  <a:lnTo>
                    <a:pt x="76" y="25"/>
                  </a:lnTo>
                  <a:lnTo>
                    <a:pt x="74" y="20"/>
                  </a:lnTo>
                  <a:lnTo>
                    <a:pt x="71" y="15"/>
                  </a:lnTo>
                  <a:lnTo>
                    <a:pt x="71" y="13"/>
                  </a:lnTo>
                  <a:lnTo>
                    <a:pt x="66" y="8"/>
                  </a:lnTo>
                  <a:lnTo>
                    <a:pt x="64" y="5"/>
                  </a:lnTo>
                  <a:lnTo>
                    <a:pt x="59" y="3"/>
                  </a:lnTo>
                  <a:lnTo>
                    <a:pt x="57" y="3"/>
                  </a:lnTo>
                  <a:lnTo>
                    <a:pt x="52" y="0"/>
                  </a:lnTo>
                  <a:lnTo>
                    <a:pt x="47" y="3"/>
                  </a:lnTo>
                  <a:lnTo>
                    <a:pt x="42" y="3"/>
                  </a:lnTo>
                  <a:lnTo>
                    <a:pt x="37" y="3"/>
                  </a:lnTo>
                  <a:lnTo>
                    <a:pt x="32" y="5"/>
                  </a:lnTo>
                  <a:lnTo>
                    <a:pt x="27" y="8"/>
                  </a:lnTo>
                  <a:lnTo>
                    <a:pt x="25" y="13"/>
                  </a:lnTo>
                  <a:lnTo>
                    <a:pt x="20" y="15"/>
                  </a:lnTo>
                  <a:lnTo>
                    <a:pt x="15" y="20"/>
                  </a:lnTo>
                  <a:lnTo>
                    <a:pt x="12" y="25"/>
                  </a:lnTo>
                  <a:lnTo>
                    <a:pt x="7" y="30"/>
                  </a:lnTo>
                  <a:lnTo>
                    <a:pt x="7" y="37"/>
                  </a:lnTo>
                  <a:lnTo>
                    <a:pt x="5" y="42"/>
                  </a:lnTo>
                  <a:lnTo>
                    <a:pt x="2" y="47"/>
                  </a:lnTo>
                  <a:lnTo>
                    <a:pt x="2" y="55"/>
                  </a:lnTo>
                  <a:lnTo>
                    <a:pt x="0" y="60"/>
                  </a:lnTo>
                  <a:lnTo>
                    <a:pt x="0" y="65"/>
                  </a:lnTo>
                  <a:lnTo>
                    <a:pt x="0" y="72"/>
                  </a:lnTo>
                  <a:lnTo>
                    <a:pt x="2" y="77"/>
                  </a:lnTo>
                  <a:lnTo>
                    <a:pt x="2" y="82"/>
                  </a:lnTo>
                  <a:lnTo>
                    <a:pt x="5" y="87"/>
                  </a:lnTo>
                  <a:lnTo>
                    <a:pt x="7" y="89"/>
                  </a:lnTo>
                  <a:lnTo>
                    <a:pt x="10" y="94"/>
                  </a:lnTo>
                  <a:lnTo>
                    <a:pt x="15" y="97"/>
                  </a:lnTo>
                  <a:lnTo>
                    <a:pt x="17" y="99"/>
                  </a:lnTo>
                  <a:lnTo>
                    <a:pt x="22" y="99"/>
                  </a:lnTo>
                  <a:lnTo>
                    <a:pt x="27" y="102"/>
                  </a:lnTo>
                  <a:lnTo>
                    <a:pt x="32" y="99"/>
                  </a:lnTo>
                  <a:lnTo>
                    <a:pt x="37" y="99"/>
                  </a:lnTo>
                  <a:lnTo>
                    <a:pt x="42" y="99"/>
                  </a:lnTo>
                  <a:lnTo>
                    <a:pt x="47" y="97"/>
                  </a:lnTo>
                  <a:lnTo>
                    <a:pt x="49" y="94"/>
                  </a:lnTo>
                  <a:lnTo>
                    <a:pt x="54" y="89"/>
                  </a:lnTo>
                  <a:lnTo>
                    <a:pt x="59" y="87"/>
                  </a:lnTo>
                  <a:lnTo>
                    <a:pt x="64" y="82"/>
                  </a:lnTo>
                  <a:lnTo>
                    <a:pt x="66" y="77"/>
                  </a:lnTo>
                  <a:lnTo>
                    <a:pt x="69" y="72"/>
                  </a:lnTo>
                  <a:lnTo>
                    <a:pt x="71" y="67"/>
                  </a:lnTo>
                  <a:lnTo>
                    <a:pt x="71" y="65"/>
                  </a:lnTo>
                  <a:close/>
                </a:path>
              </a:pathLst>
            </a:custGeom>
            <a:solidFill>
              <a:srgbClr val="FFFFFF"/>
            </a:solidFill>
            <a:ln w="9525">
              <a:noFill/>
              <a:round/>
              <a:headEnd/>
              <a:tailEnd/>
            </a:ln>
          </p:spPr>
          <p:txBody>
            <a:bodyPr/>
            <a:lstStyle/>
            <a:p>
              <a:endParaRPr lang="es-AR"/>
            </a:p>
          </p:txBody>
        </p:sp>
        <p:sp>
          <p:nvSpPr>
            <p:cNvPr id="4194" name="Freeform 96"/>
            <p:cNvSpPr>
              <a:spLocks/>
            </p:cNvSpPr>
            <p:nvPr/>
          </p:nvSpPr>
          <p:spPr bwMode="auto">
            <a:xfrm>
              <a:off x="2161" y="2777"/>
              <a:ext cx="79" cy="102"/>
            </a:xfrm>
            <a:custGeom>
              <a:avLst/>
              <a:gdLst>
                <a:gd name="T0" fmla="*/ 71 w 79"/>
                <a:gd name="T1" fmla="*/ 65 h 102"/>
                <a:gd name="T2" fmla="*/ 74 w 79"/>
                <a:gd name="T3" fmla="*/ 60 h 102"/>
                <a:gd name="T4" fmla="*/ 76 w 79"/>
                <a:gd name="T5" fmla="*/ 52 h 102"/>
                <a:gd name="T6" fmla="*/ 79 w 79"/>
                <a:gd name="T7" fmla="*/ 47 h 102"/>
                <a:gd name="T8" fmla="*/ 79 w 79"/>
                <a:gd name="T9" fmla="*/ 42 h 102"/>
                <a:gd name="T10" fmla="*/ 79 w 79"/>
                <a:gd name="T11" fmla="*/ 35 h 102"/>
                <a:gd name="T12" fmla="*/ 79 w 79"/>
                <a:gd name="T13" fmla="*/ 30 h 102"/>
                <a:gd name="T14" fmla="*/ 76 w 79"/>
                <a:gd name="T15" fmla="*/ 25 h 102"/>
                <a:gd name="T16" fmla="*/ 74 w 79"/>
                <a:gd name="T17" fmla="*/ 20 h 102"/>
                <a:gd name="T18" fmla="*/ 71 w 79"/>
                <a:gd name="T19" fmla="*/ 15 h 102"/>
                <a:gd name="T20" fmla="*/ 71 w 79"/>
                <a:gd name="T21" fmla="*/ 13 h 102"/>
                <a:gd name="T22" fmla="*/ 66 w 79"/>
                <a:gd name="T23" fmla="*/ 8 h 102"/>
                <a:gd name="T24" fmla="*/ 64 w 79"/>
                <a:gd name="T25" fmla="*/ 5 h 102"/>
                <a:gd name="T26" fmla="*/ 59 w 79"/>
                <a:gd name="T27" fmla="*/ 3 h 102"/>
                <a:gd name="T28" fmla="*/ 57 w 79"/>
                <a:gd name="T29" fmla="*/ 3 h 102"/>
                <a:gd name="T30" fmla="*/ 52 w 79"/>
                <a:gd name="T31" fmla="*/ 0 h 102"/>
                <a:gd name="T32" fmla="*/ 47 w 79"/>
                <a:gd name="T33" fmla="*/ 3 h 102"/>
                <a:gd name="T34" fmla="*/ 42 w 79"/>
                <a:gd name="T35" fmla="*/ 3 h 102"/>
                <a:gd name="T36" fmla="*/ 37 w 79"/>
                <a:gd name="T37" fmla="*/ 3 h 102"/>
                <a:gd name="T38" fmla="*/ 32 w 79"/>
                <a:gd name="T39" fmla="*/ 5 h 102"/>
                <a:gd name="T40" fmla="*/ 27 w 79"/>
                <a:gd name="T41" fmla="*/ 8 h 102"/>
                <a:gd name="T42" fmla="*/ 25 w 79"/>
                <a:gd name="T43" fmla="*/ 13 h 102"/>
                <a:gd name="T44" fmla="*/ 20 w 79"/>
                <a:gd name="T45" fmla="*/ 15 h 102"/>
                <a:gd name="T46" fmla="*/ 15 w 79"/>
                <a:gd name="T47" fmla="*/ 20 h 102"/>
                <a:gd name="T48" fmla="*/ 12 w 79"/>
                <a:gd name="T49" fmla="*/ 25 h 102"/>
                <a:gd name="T50" fmla="*/ 7 w 79"/>
                <a:gd name="T51" fmla="*/ 30 h 102"/>
                <a:gd name="T52" fmla="*/ 7 w 79"/>
                <a:gd name="T53" fmla="*/ 37 h 102"/>
                <a:gd name="T54" fmla="*/ 5 w 79"/>
                <a:gd name="T55" fmla="*/ 42 h 102"/>
                <a:gd name="T56" fmla="*/ 2 w 79"/>
                <a:gd name="T57" fmla="*/ 47 h 102"/>
                <a:gd name="T58" fmla="*/ 2 w 79"/>
                <a:gd name="T59" fmla="*/ 55 h 102"/>
                <a:gd name="T60" fmla="*/ 0 w 79"/>
                <a:gd name="T61" fmla="*/ 60 h 102"/>
                <a:gd name="T62" fmla="*/ 0 w 79"/>
                <a:gd name="T63" fmla="*/ 65 h 102"/>
                <a:gd name="T64" fmla="*/ 0 w 79"/>
                <a:gd name="T65" fmla="*/ 72 h 102"/>
                <a:gd name="T66" fmla="*/ 2 w 79"/>
                <a:gd name="T67" fmla="*/ 77 h 102"/>
                <a:gd name="T68" fmla="*/ 2 w 79"/>
                <a:gd name="T69" fmla="*/ 82 h 102"/>
                <a:gd name="T70" fmla="*/ 5 w 79"/>
                <a:gd name="T71" fmla="*/ 87 h 102"/>
                <a:gd name="T72" fmla="*/ 7 w 79"/>
                <a:gd name="T73" fmla="*/ 89 h 102"/>
                <a:gd name="T74" fmla="*/ 10 w 79"/>
                <a:gd name="T75" fmla="*/ 94 h 102"/>
                <a:gd name="T76" fmla="*/ 15 w 79"/>
                <a:gd name="T77" fmla="*/ 97 h 102"/>
                <a:gd name="T78" fmla="*/ 17 w 79"/>
                <a:gd name="T79" fmla="*/ 99 h 102"/>
                <a:gd name="T80" fmla="*/ 22 w 79"/>
                <a:gd name="T81" fmla="*/ 99 h 102"/>
                <a:gd name="T82" fmla="*/ 27 w 79"/>
                <a:gd name="T83" fmla="*/ 102 h 102"/>
                <a:gd name="T84" fmla="*/ 32 w 79"/>
                <a:gd name="T85" fmla="*/ 99 h 102"/>
                <a:gd name="T86" fmla="*/ 37 w 79"/>
                <a:gd name="T87" fmla="*/ 99 h 102"/>
                <a:gd name="T88" fmla="*/ 42 w 79"/>
                <a:gd name="T89" fmla="*/ 99 h 102"/>
                <a:gd name="T90" fmla="*/ 47 w 79"/>
                <a:gd name="T91" fmla="*/ 97 h 102"/>
                <a:gd name="T92" fmla="*/ 49 w 79"/>
                <a:gd name="T93" fmla="*/ 94 h 102"/>
                <a:gd name="T94" fmla="*/ 54 w 79"/>
                <a:gd name="T95" fmla="*/ 89 h 102"/>
                <a:gd name="T96" fmla="*/ 59 w 79"/>
                <a:gd name="T97" fmla="*/ 87 h 102"/>
                <a:gd name="T98" fmla="*/ 64 w 79"/>
                <a:gd name="T99" fmla="*/ 82 h 102"/>
                <a:gd name="T100" fmla="*/ 66 w 79"/>
                <a:gd name="T101" fmla="*/ 77 h 102"/>
                <a:gd name="T102" fmla="*/ 69 w 79"/>
                <a:gd name="T103" fmla="*/ 72 h 102"/>
                <a:gd name="T104" fmla="*/ 71 w 79"/>
                <a:gd name="T105" fmla="*/ 67 h 102"/>
                <a:gd name="T106" fmla="*/ 71 w 79"/>
                <a:gd name="T107" fmla="*/ 65 h 1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
                <a:gd name="T163" fmla="*/ 0 h 102"/>
                <a:gd name="T164" fmla="*/ 79 w 79"/>
                <a:gd name="T165" fmla="*/ 102 h 10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 h="102">
                  <a:moveTo>
                    <a:pt x="71" y="65"/>
                  </a:moveTo>
                  <a:lnTo>
                    <a:pt x="74" y="60"/>
                  </a:lnTo>
                  <a:lnTo>
                    <a:pt x="76" y="52"/>
                  </a:lnTo>
                  <a:lnTo>
                    <a:pt x="79" y="47"/>
                  </a:lnTo>
                  <a:lnTo>
                    <a:pt x="79" y="42"/>
                  </a:lnTo>
                  <a:lnTo>
                    <a:pt x="79" y="35"/>
                  </a:lnTo>
                  <a:lnTo>
                    <a:pt x="79" y="30"/>
                  </a:lnTo>
                  <a:lnTo>
                    <a:pt x="76" y="25"/>
                  </a:lnTo>
                  <a:lnTo>
                    <a:pt x="74" y="20"/>
                  </a:lnTo>
                  <a:lnTo>
                    <a:pt x="71" y="15"/>
                  </a:lnTo>
                  <a:lnTo>
                    <a:pt x="71" y="13"/>
                  </a:lnTo>
                  <a:lnTo>
                    <a:pt x="66" y="8"/>
                  </a:lnTo>
                  <a:lnTo>
                    <a:pt x="64" y="5"/>
                  </a:lnTo>
                  <a:lnTo>
                    <a:pt x="59" y="3"/>
                  </a:lnTo>
                  <a:lnTo>
                    <a:pt x="57" y="3"/>
                  </a:lnTo>
                  <a:lnTo>
                    <a:pt x="52" y="0"/>
                  </a:lnTo>
                  <a:lnTo>
                    <a:pt x="47" y="3"/>
                  </a:lnTo>
                  <a:lnTo>
                    <a:pt x="42" y="3"/>
                  </a:lnTo>
                  <a:lnTo>
                    <a:pt x="37" y="3"/>
                  </a:lnTo>
                  <a:lnTo>
                    <a:pt x="32" y="5"/>
                  </a:lnTo>
                  <a:lnTo>
                    <a:pt x="27" y="8"/>
                  </a:lnTo>
                  <a:lnTo>
                    <a:pt x="25" y="13"/>
                  </a:lnTo>
                  <a:lnTo>
                    <a:pt x="20" y="15"/>
                  </a:lnTo>
                  <a:lnTo>
                    <a:pt x="15" y="20"/>
                  </a:lnTo>
                  <a:lnTo>
                    <a:pt x="12" y="25"/>
                  </a:lnTo>
                  <a:lnTo>
                    <a:pt x="7" y="30"/>
                  </a:lnTo>
                  <a:lnTo>
                    <a:pt x="7" y="37"/>
                  </a:lnTo>
                  <a:lnTo>
                    <a:pt x="5" y="42"/>
                  </a:lnTo>
                  <a:lnTo>
                    <a:pt x="2" y="47"/>
                  </a:lnTo>
                  <a:lnTo>
                    <a:pt x="2" y="55"/>
                  </a:lnTo>
                  <a:lnTo>
                    <a:pt x="0" y="60"/>
                  </a:lnTo>
                  <a:lnTo>
                    <a:pt x="0" y="65"/>
                  </a:lnTo>
                  <a:lnTo>
                    <a:pt x="0" y="72"/>
                  </a:lnTo>
                  <a:lnTo>
                    <a:pt x="2" y="77"/>
                  </a:lnTo>
                  <a:lnTo>
                    <a:pt x="2" y="82"/>
                  </a:lnTo>
                  <a:lnTo>
                    <a:pt x="5" y="87"/>
                  </a:lnTo>
                  <a:lnTo>
                    <a:pt x="7" y="89"/>
                  </a:lnTo>
                  <a:lnTo>
                    <a:pt x="10" y="94"/>
                  </a:lnTo>
                  <a:lnTo>
                    <a:pt x="15" y="97"/>
                  </a:lnTo>
                  <a:lnTo>
                    <a:pt x="17" y="99"/>
                  </a:lnTo>
                  <a:lnTo>
                    <a:pt x="22" y="99"/>
                  </a:lnTo>
                  <a:lnTo>
                    <a:pt x="27" y="102"/>
                  </a:lnTo>
                  <a:lnTo>
                    <a:pt x="32" y="99"/>
                  </a:lnTo>
                  <a:lnTo>
                    <a:pt x="37" y="99"/>
                  </a:lnTo>
                  <a:lnTo>
                    <a:pt x="42" y="99"/>
                  </a:lnTo>
                  <a:lnTo>
                    <a:pt x="47" y="97"/>
                  </a:lnTo>
                  <a:lnTo>
                    <a:pt x="49" y="94"/>
                  </a:lnTo>
                  <a:lnTo>
                    <a:pt x="54" y="89"/>
                  </a:lnTo>
                  <a:lnTo>
                    <a:pt x="59" y="87"/>
                  </a:lnTo>
                  <a:lnTo>
                    <a:pt x="64" y="82"/>
                  </a:lnTo>
                  <a:lnTo>
                    <a:pt x="66" y="77"/>
                  </a:lnTo>
                  <a:lnTo>
                    <a:pt x="69" y="72"/>
                  </a:lnTo>
                  <a:lnTo>
                    <a:pt x="71" y="67"/>
                  </a:lnTo>
                  <a:lnTo>
                    <a:pt x="71" y="65"/>
                  </a:lnTo>
                </a:path>
              </a:pathLst>
            </a:custGeom>
            <a:noFill/>
            <a:ln w="0">
              <a:solidFill>
                <a:srgbClr val="000000"/>
              </a:solidFill>
              <a:prstDash val="solid"/>
              <a:round/>
              <a:headEnd/>
              <a:tailEnd/>
            </a:ln>
          </p:spPr>
          <p:txBody>
            <a:bodyPr/>
            <a:lstStyle/>
            <a:p>
              <a:endParaRPr lang="es-AR"/>
            </a:p>
          </p:txBody>
        </p:sp>
        <p:sp>
          <p:nvSpPr>
            <p:cNvPr id="4195" name="Freeform 97"/>
            <p:cNvSpPr>
              <a:spLocks/>
            </p:cNvSpPr>
            <p:nvPr/>
          </p:nvSpPr>
          <p:spPr bwMode="auto">
            <a:xfrm>
              <a:off x="2193" y="2800"/>
              <a:ext cx="47" cy="59"/>
            </a:xfrm>
            <a:custGeom>
              <a:avLst/>
              <a:gdLst>
                <a:gd name="T0" fmla="*/ 44 w 47"/>
                <a:gd name="T1" fmla="*/ 37 h 59"/>
                <a:gd name="T2" fmla="*/ 42 w 47"/>
                <a:gd name="T3" fmla="*/ 42 h 59"/>
                <a:gd name="T4" fmla="*/ 39 w 47"/>
                <a:gd name="T5" fmla="*/ 47 h 59"/>
                <a:gd name="T6" fmla="*/ 37 w 47"/>
                <a:gd name="T7" fmla="*/ 49 h 59"/>
                <a:gd name="T8" fmla="*/ 32 w 47"/>
                <a:gd name="T9" fmla="*/ 52 h 59"/>
                <a:gd name="T10" fmla="*/ 30 w 47"/>
                <a:gd name="T11" fmla="*/ 56 h 59"/>
                <a:gd name="T12" fmla="*/ 25 w 47"/>
                <a:gd name="T13" fmla="*/ 56 h 59"/>
                <a:gd name="T14" fmla="*/ 22 w 47"/>
                <a:gd name="T15" fmla="*/ 59 h 59"/>
                <a:gd name="T16" fmla="*/ 17 w 47"/>
                <a:gd name="T17" fmla="*/ 59 h 59"/>
                <a:gd name="T18" fmla="*/ 15 w 47"/>
                <a:gd name="T19" fmla="*/ 59 h 59"/>
                <a:gd name="T20" fmla="*/ 12 w 47"/>
                <a:gd name="T21" fmla="*/ 56 h 59"/>
                <a:gd name="T22" fmla="*/ 10 w 47"/>
                <a:gd name="T23" fmla="*/ 56 h 59"/>
                <a:gd name="T24" fmla="*/ 5 w 47"/>
                <a:gd name="T25" fmla="*/ 54 h 59"/>
                <a:gd name="T26" fmla="*/ 5 w 47"/>
                <a:gd name="T27" fmla="*/ 52 h 59"/>
                <a:gd name="T28" fmla="*/ 2 w 47"/>
                <a:gd name="T29" fmla="*/ 47 h 59"/>
                <a:gd name="T30" fmla="*/ 0 w 47"/>
                <a:gd name="T31" fmla="*/ 44 h 59"/>
                <a:gd name="T32" fmla="*/ 0 w 47"/>
                <a:gd name="T33" fmla="*/ 39 h 59"/>
                <a:gd name="T34" fmla="*/ 0 w 47"/>
                <a:gd name="T35" fmla="*/ 34 h 59"/>
                <a:gd name="T36" fmla="*/ 0 w 47"/>
                <a:gd name="T37" fmla="*/ 29 h 59"/>
                <a:gd name="T38" fmla="*/ 2 w 47"/>
                <a:gd name="T39" fmla="*/ 27 h 59"/>
                <a:gd name="T40" fmla="*/ 5 w 47"/>
                <a:gd name="T41" fmla="*/ 22 h 59"/>
                <a:gd name="T42" fmla="*/ 7 w 47"/>
                <a:gd name="T43" fmla="*/ 17 h 59"/>
                <a:gd name="T44" fmla="*/ 7 w 47"/>
                <a:gd name="T45" fmla="*/ 12 h 59"/>
                <a:gd name="T46" fmla="*/ 12 w 47"/>
                <a:gd name="T47" fmla="*/ 10 h 59"/>
                <a:gd name="T48" fmla="*/ 15 w 47"/>
                <a:gd name="T49" fmla="*/ 7 h 59"/>
                <a:gd name="T50" fmla="*/ 17 w 47"/>
                <a:gd name="T51" fmla="*/ 5 h 59"/>
                <a:gd name="T52" fmla="*/ 22 w 47"/>
                <a:gd name="T53" fmla="*/ 2 h 59"/>
                <a:gd name="T54" fmla="*/ 25 w 47"/>
                <a:gd name="T55" fmla="*/ 2 h 59"/>
                <a:gd name="T56" fmla="*/ 30 w 47"/>
                <a:gd name="T57" fmla="*/ 0 h 59"/>
                <a:gd name="T58" fmla="*/ 32 w 47"/>
                <a:gd name="T59" fmla="*/ 0 h 59"/>
                <a:gd name="T60" fmla="*/ 34 w 47"/>
                <a:gd name="T61" fmla="*/ 2 h 59"/>
                <a:gd name="T62" fmla="*/ 39 w 47"/>
                <a:gd name="T63" fmla="*/ 2 h 59"/>
                <a:gd name="T64" fmla="*/ 42 w 47"/>
                <a:gd name="T65" fmla="*/ 7 h 59"/>
                <a:gd name="T66" fmla="*/ 44 w 47"/>
                <a:gd name="T67" fmla="*/ 7 h 59"/>
                <a:gd name="T68" fmla="*/ 44 w 47"/>
                <a:gd name="T69" fmla="*/ 12 h 59"/>
                <a:gd name="T70" fmla="*/ 47 w 47"/>
                <a:gd name="T71" fmla="*/ 14 h 59"/>
                <a:gd name="T72" fmla="*/ 47 w 47"/>
                <a:gd name="T73" fmla="*/ 19 h 59"/>
                <a:gd name="T74" fmla="*/ 47 w 47"/>
                <a:gd name="T75" fmla="*/ 24 h 59"/>
                <a:gd name="T76" fmla="*/ 47 w 47"/>
                <a:gd name="T77" fmla="*/ 29 h 59"/>
                <a:gd name="T78" fmla="*/ 44 w 47"/>
                <a:gd name="T79" fmla="*/ 32 h 59"/>
                <a:gd name="T80" fmla="*/ 44 w 47"/>
                <a:gd name="T81" fmla="*/ 37 h 59"/>
                <a:gd name="T82" fmla="*/ 44 w 47"/>
                <a:gd name="T83" fmla="*/ 37 h 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7"/>
                <a:gd name="T127" fmla="*/ 0 h 59"/>
                <a:gd name="T128" fmla="*/ 47 w 47"/>
                <a:gd name="T129" fmla="*/ 59 h 5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7" h="59">
                  <a:moveTo>
                    <a:pt x="44" y="37"/>
                  </a:moveTo>
                  <a:lnTo>
                    <a:pt x="42" y="42"/>
                  </a:lnTo>
                  <a:lnTo>
                    <a:pt x="39" y="47"/>
                  </a:lnTo>
                  <a:lnTo>
                    <a:pt x="37" y="49"/>
                  </a:lnTo>
                  <a:lnTo>
                    <a:pt x="32" y="52"/>
                  </a:lnTo>
                  <a:lnTo>
                    <a:pt x="30" y="56"/>
                  </a:lnTo>
                  <a:lnTo>
                    <a:pt x="25" y="56"/>
                  </a:lnTo>
                  <a:lnTo>
                    <a:pt x="22" y="59"/>
                  </a:lnTo>
                  <a:lnTo>
                    <a:pt x="17" y="59"/>
                  </a:lnTo>
                  <a:lnTo>
                    <a:pt x="15" y="59"/>
                  </a:lnTo>
                  <a:lnTo>
                    <a:pt x="12" y="56"/>
                  </a:lnTo>
                  <a:lnTo>
                    <a:pt x="10" y="56"/>
                  </a:lnTo>
                  <a:lnTo>
                    <a:pt x="5" y="54"/>
                  </a:lnTo>
                  <a:lnTo>
                    <a:pt x="5" y="52"/>
                  </a:lnTo>
                  <a:lnTo>
                    <a:pt x="2" y="47"/>
                  </a:lnTo>
                  <a:lnTo>
                    <a:pt x="0" y="44"/>
                  </a:lnTo>
                  <a:lnTo>
                    <a:pt x="0" y="39"/>
                  </a:lnTo>
                  <a:lnTo>
                    <a:pt x="0" y="34"/>
                  </a:lnTo>
                  <a:lnTo>
                    <a:pt x="0" y="29"/>
                  </a:lnTo>
                  <a:lnTo>
                    <a:pt x="2" y="27"/>
                  </a:lnTo>
                  <a:lnTo>
                    <a:pt x="5" y="22"/>
                  </a:lnTo>
                  <a:lnTo>
                    <a:pt x="7" y="17"/>
                  </a:lnTo>
                  <a:lnTo>
                    <a:pt x="7" y="12"/>
                  </a:lnTo>
                  <a:lnTo>
                    <a:pt x="12" y="10"/>
                  </a:lnTo>
                  <a:lnTo>
                    <a:pt x="15" y="7"/>
                  </a:lnTo>
                  <a:lnTo>
                    <a:pt x="17" y="5"/>
                  </a:lnTo>
                  <a:lnTo>
                    <a:pt x="22" y="2"/>
                  </a:lnTo>
                  <a:lnTo>
                    <a:pt x="25" y="2"/>
                  </a:lnTo>
                  <a:lnTo>
                    <a:pt x="30" y="0"/>
                  </a:lnTo>
                  <a:lnTo>
                    <a:pt x="32" y="0"/>
                  </a:lnTo>
                  <a:lnTo>
                    <a:pt x="34" y="2"/>
                  </a:lnTo>
                  <a:lnTo>
                    <a:pt x="39" y="2"/>
                  </a:lnTo>
                  <a:lnTo>
                    <a:pt x="42" y="7"/>
                  </a:lnTo>
                  <a:lnTo>
                    <a:pt x="44" y="7"/>
                  </a:lnTo>
                  <a:lnTo>
                    <a:pt x="44" y="12"/>
                  </a:lnTo>
                  <a:lnTo>
                    <a:pt x="47" y="14"/>
                  </a:lnTo>
                  <a:lnTo>
                    <a:pt x="47" y="19"/>
                  </a:lnTo>
                  <a:lnTo>
                    <a:pt x="47" y="24"/>
                  </a:lnTo>
                  <a:lnTo>
                    <a:pt x="47" y="29"/>
                  </a:lnTo>
                  <a:lnTo>
                    <a:pt x="44" y="32"/>
                  </a:lnTo>
                  <a:lnTo>
                    <a:pt x="44" y="37"/>
                  </a:lnTo>
                  <a:close/>
                </a:path>
              </a:pathLst>
            </a:custGeom>
            <a:solidFill>
              <a:srgbClr val="6170C2"/>
            </a:solidFill>
            <a:ln w="9525">
              <a:noFill/>
              <a:round/>
              <a:headEnd/>
              <a:tailEnd/>
            </a:ln>
          </p:spPr>
          <p:txBody>
            <a:bodyPr/>
            <a:lstStyle/>
            <a:p>
              <a:endParaRPr lang="es-AR"/>
            </a:p>
          </p:txBody>
        </p:sp>
        <p:sp>
          <p:nvSpPr>
            <p:cNvPr id="4196" name="Freeform 98"/>
            <p:cNvSpPr>
              <a:spLocks/>
            </p:cNvSpPr>
            <p:nvPr/>
          </p:nvSpPr>
          <p:spPr bwMode="auto">
            <a:xfrm>
              <a:off x="2193" y="2800"/>
              <a:ext cx="47" cy="59"/>
            </a:xfrm>
            <a:custGeom>
              <a:avLst/>
              <a:gdLst>
                <a:gd name="T0" fmla="*/ 44 w 47"/>
                <a:gd name="T1" fmla="*/ 37 h 59"/>
                <a:gd name="T2" fmla="*/ 42 w 47"/>
                <a:gd name="T3" fmla="*/ 42 h 59"/>
                <a:gd name="T4" fmla="*/ 39 w 47"/>
                <a:gd name="T5" fmla="*/ 47 h 59"/>
                <a:gd name="T6" fmla="*/ 37 w 47"/>
                <a:gd name="T7" fmla="*/ 49 h 59"/>
                <a:gd name="T8" fmla="*/ 32 w 47"/>
                <a:gd name="T9" fmla="*/ 52 h 59"/>
                <a:gd name="T10" fmla="*/ 30 w 47"/>
                <a:gd name="T11" fmla="*/ 56 h 59"/>
                <a:gd name="T12" fmla="*/ 25 w 47"/>
                <a:gd name="T13" fmla="*/ 56 h 59"/>
                <a:gd name="T14" fmla="*/ 22 w 47"/>
                <a:gd name="T15" fmla="*/ 59 h 59"/>
                <a:gd name="T16" fmla="*/ 17 w 47"/>
                <a:gd name="T17" fmla="*/ 59 h 59"/>
                <a:gd name="T18" fmla="*/ 15 w 47"/>
                <a:gd name="T19" fmla="*/ 59 h 59"/>
                <a:gd name="T20" fmla="*/ 12 w 47"/>
                <a:gd name="T21" fmla="*/ 56 h 59"/>
                <a:gd name="T22" fmla="*/ 10 w 47"/>
                <a:gd name="T23" fmla="*/ 56 h 59"/>
                <a:gd name="T24" fmla="*/ 5 w 47"/>
                <a:gd name="T25" fmla="*/ 54 h 59"/>
                <a:gd name="T26" fmla="*/ 5 w 47"/>
                <a:gd name="T27" fmla="*/ 52 h 59"/>
                <a:gd name="T28" fmla="*/ 2 w 47"/>
                <a:gd name="T29" fmla="*/ 47 h 59"/>
                <a:gd name="T30" fmla="*/ 0 w 47"/>
                <a:gd name="T31" fmla="*/ 44 h 59"/>
                <a:gd name="T32" fmla="*/ 0 w 47"/>
                <a:gd name="T33" fmla="*/ 39 h 59"/>
                <a:gd name="T34" fmla="*/ 0 w 47"/>
                <a:gd name="T35" fmla="*/ 34 h 59"/>
                <a:gd name="T36" fmla="*/ 0 w 47"/>
                <a:gd name="T37" fmla="*/ 29 h 59"/>
                <a:gd name="T38" fmla="*/ 2 w 47"/>
                <a:gd name="T39" fmla="*/ 27 h 59"/>
                <a:gd name="T40" fmla="*/ 5 w 47"/>
                <a:gd name="T41" fmla="*/ 22 h 59"/>
                <a:gd name="T42" fmla="*/ 7 w 47"/>
                <a:gd name="T43" fmla="*/ 17 h 59"/>
                <a:gd name="T44" fmla="*/ 7 w 47"/>
                <a:gd name="T45" fmla="*/ 12 h 59"/>
                <a:gd name="T46" fmla="*/ 12 w 47"/>
                <a:gd name="T47" fmla="*/ 10 h 59"/>
                <a:gd name="T48" fmla="*/ 15 w 47"/>
                <a:gd name="T49" fmla="*/ 7 h 59"/>
                <a:gd name="T50" fmla="*/ 17 w 47"/>
                <a:gd name="T51" fmla="*/ 5 h 59"/>
                <a:gd name="T52" fmla="*/ 22 w 47"/>
                <a:gd name="T53" fmla="*/ 2 h 59"/>
                <a:gd name="T54" fmla="*/ 25 w 47"/>
                <a:gd name="T55" fmla="*/ 2 h 59"/>
                <a:gd name="T56" fmla="*/ 30 w 47"/>
                <a:gd name="T57" fmla="*/ 0 h 59"/>
                <a:gd name="T58" fmla="*/ 32 w 47"/>
                <a:gd name="T59" fmla="*/ 0 h 59"/>
                <a:gd name="T60" fmla="*/ 34 w 47"/>
                <a:gd name="T61" fmla="*/ 2 h 59"/>
                <a:gd name="T62" fmla="*/ 39 w 47"/>
                <a:gd name="T63" fmla="*/ 2 h 59"/>
                <a:gd name="T64" fmla="*/ 42 w 47"/>
                <a:gd name="T65" fmla="*/ 7 h 59"/>
                <a:gd name="T66" fmla="*/ 44 w 47"/>
                <a:gd name="T67" fmla="*/ 7 h 59"/>
                <a:gd name="T68" fmla="*/ 44 w 47"/>
                <a:gd name="T69" fmla="*/ 12 h 59"/>
                <a:gd name="T70" fmla="*/ 47 w 47"/>
                <a:gd name="T71" fmla="*/ 14 h 59"/>
                <a:gd name="T72" fmla="*/ 47 w 47"/>
                <a:gd name="T73" fmla="*/ 19 h 59"/>
                <a:gd name="T74" fmla="*/ 47 w 47"/>
                <a:gd name="T75" fmla="*/ 24 h 59"/>
                <a:gd name="T76" fmla="*/ 47 w 47"/>
                <a:gd name="T77" fmla="*/ 29 h 59"/>
                <a:gd name="T78" fmla="*/ 44 w 47"/>
                <a:gd name="T79" fmla="*/ 32 h 59"/>
                <a:gd name="T80" fmla="*/ 44 w 47"/>
                <a:gd name="T81" fmla="*/ 37 h 59"/>
                <a:gd name="T82" fmla="*/ 44 w 47"/>
                <a:gd name="T83" fmla="*/ 37 h 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7"/>
                <a:gd name="T127" fmla="*/ 0 h 59"/>
                <a:gd name="T128" fmla="*/ 47 w 47"/>
                <a:gd name="T129" fmla="*/ 59 h 5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7" h="59">
                  <a:moveTo>
                    <a:pt x="44" y="37"/>
                  </a:moveTo>
                  <a:lnTo>
                    <a:pt x="42" y="42"/>
                  </a:lnTo>
                  <a:lnTo>
                    <a:pt x="39" y="47"/>
                  </a:lnTo>
                  <a:lnTo>
                    <a:pt x="37" y="49"/>
                  </a:lnTo>
                  <a:lnTo>
                    <a:pt x="32" y="52"/>
                  </a:lnTo>
                  <a:lnTo>
                    <a:pt x="30" y="56"/>
                  </a:lnTo>
                  <a:lnTo>
                    <a:pt x="25" y="56"/>
                  </a:lnTo>
                  <a:lnTo>
                    <a:pt x="22" y="59"/>
                  </a:lnTo>
                  <a:lnTo>
                    <a:pt x="17" y="59"/>
                  </a:lnTo>
                  <a:lnTo>
                    <a:pt x="15" y="59"/>
                  </a:lnTo>
                  <a:lnTo>
                    <a:pt x="12" y="56"/>
                  </a:lnTo>
                  <a:lnTo>
                    <a:pt x="10" y="56"/>
                  </a:lnTo>
                  <a:lnTo>
                    <a:pt x="5" y="54"/>
                  </a:lnTo>
                  <a:lnTo>
                    <a:pt x="5" y="52"/>
                  </a:lnTo>
                  <a:lnTo>
                    <a:pt x="2" y="47"/>
                  </a:lnTo>
                  <a:lnTo>
                    <a:pt x="0" y="44"/>
                  </a:lnTo>
                  <a:lnTo>
                    <a:pt x="0" y="39"/>
                  </a:lnTo>
                  <a:lnTo>
                    <a:pt x="0" y="34"/>
                  </a:lnTo>
                  <a:lnTo>
                    <a:pt x="0" y="29"/>
                  </a:lnTo>
                  <a:lnTo>
                    <a:pt x="2" y="27"/>
                  </a:lnTo>
                  <a:lnTo>
                    <a:pt x="5" y="22"/>
                  </a:lnTo>
                  <a:lnTo>
                    <a:pt x="7" y="17"/>
                  </a:lnTo>
                  <a:lnTo>
                    <a:pt x="7" y="12"/>
                  </a:lnTo>
                  <a:lnTo>
                    <a:pt x="12" y="10"/>
                  </a:lnTo>
                  <a:lnTo>
                    <a:pt x="15" y="7"/>
                  </a:lnTo>
                  <a:lnTo>
                    <a:pt x="17" y="5"/>
                  </a:lnTo>
                  <a:lnTo>
                    <a:pt x="22" y="2"/>
                  </a:lnTo>
                  <a:lnTo>
                    <a:pt x="25" y="2"/>
                  </a:lnTo>
                  <a:lnTo>
                    <a:pt x="30" y="0"/>
                  </a:lnTo>
                  <a:lnTo>
                    <a:pt x="32" y="0"/>
                  </a:lnTo>
                  <a:lnTo>
                    <a:pt x="34" y="2"/>
                  </a:lnTo>
                  <a:lnTo>
                    <a:pt x="39" y="2"/>
                  </a:lnTo>
                  <a:lnTo>
                    <a:pt x="42" y="7"/>
                  </a:lnTo>
                  <a:lnTo>
                    <a:pt x="44" y="7"/>
                  </a:lnTo>
                  <a:lnTo>
                    <a:pt x="44" y="12"/>
                  </a:lnTo>
                  <a:lnTo>
                    <a:pt x="47" y="14"/>
                  </a:lnTo>
                  <a:lnTo>
                    <a:pt x="47" y="19"/>
                  </a:lnTo>
                  <a:lnTo>
                    <a:pt x="47" y="24"/>
                  </a:lnTo>
                  <a:lnTo>
                    <a:pt x="47" y="29"/>
                  </a:lnTo>
                  <a:lnTo>
                    <a:pt x="44" y="32"/>
                  </a:lnTo>
                  <a:lnTo>
                    <a:pt x="44" y="37"/>
                  </a:lnTo>
                </a:path>
              </a:pathLst>
            </a:custGeom>
            <a:noFill/>
            <a:ln w="0">
              <a:solidFill>
                <a:srgbClr val="000000"/>
              </a:solidFill>
              <a:prstDash val="solid"/>
              <a:round/>
              <a:headEnd/>
              <a:tailEnd/>
            </a:ln>
          </p:spPr>
          <p:txBody>
            <a:bodyPr/>
            <a:lstStyle/>
            <a:p>
              <a:endParaRPr lang="es-AR"/>
            </a:p>
          </p:txBody>
        </p:sp>
        <p:sp>
          <p:nvSpPr>
            <p:cNvPr id="4197" name="Freeform 99"/>
            <p:cNvSpPr>
              <a:spLocks/>
            </p:cNvSpPr>
            <p:nvPr/>
          </p:nvSpPr>
          <p:spPr bwMode="auto">
            <a:xfrm>
              <a:off x="2210" y="2810"/>
              <a:ext cx="30" cy="37"/>
            </a:xfrm>
            <a:custGeom>
              <a:avLst/>
              <a:gdLst>
                <a:gd name="T0" fmla="*/ 27 w 30"/>
                <a:gd name="T1" fmla="*/ 22 h 37"/>
                <a:gd name="T2" fmla="*/ 25 w 30"/>
                <a:gd name="T3" fmla="*/ 27 h 37"/>
                <a:gd name="T4" fmla="*/ 22 w 30"/>
                <a:gd name="T5" fmla="*/ 29 h 37"/>
                <a:gd name="T6" fmla="*/ 20 w 30"/>
                <a:gd name="T7" fmla="*/ 32 h 37"/>
                <a:gd name="T8" fmla="*/ 17 w 30"/>
                <a:gd name="T9" fmla="*/ 34 h 37"/>
                <a:gd name="T10" fmla="*/ 15 w 30"/>
                <a:gd name="T11" fmla="*/ 37 h 37"/>
                <a:gd name="T12" fmla="*/ 13 w 30"/>
                <a:gd name="T13" fmla="*/ 37 h 37"/>
                <a:gd name="T14" fmla="*/ 10 w 30"/>
                <a:gd name="T15" fmla="*/ 37 h 37"/>
                <a:gd name="T16" fmla="*/ 8 w 30"/>
                <a:gd name="T17" fmla="*/ 37 h 37"/>
                <a:gd name="T18" fmla="*/ 5 w 30"/>
                <a:gd name="T19" fmla="*/ 34 h 37"/>
                <a:gd name="T20" fmla="*/ 3 w 30"/>
                <a:gd name="T21" fmla="*/ 32 h 37"/>
                <a:gd name="T22" fmla="*/ 0 w 30"/>
                <a:gd name="T23" fmla="*/ 29 h 37"/>
                <a:gd name="T24" fmla="*/ 0 w 30"/>
                <a:gd name="T25" fmla="*/ 27 h 37"/>
                <a:gd name="T26" fmla="*/ 0 w 30"/>
                <a:gd name="T27" fmla="*/ 24 h 37"/>
                <a:gd name="T28" fmla="*/ 0 w 30"/>
                <a:gd name="T29" fmla="*/ 19 h 37"/>
                <a:gd name="T30" fmla="*/ 0 w 30"/>
                <a:gd name="T31" fmla="*/ 17 h 37"/>
                <a:gd name="T32" fmla="*/ 3 w 30"/>
                <a:gd name="T33" fmla="*/ 12 h 37"/>
                <a:gd name="T34" fmla="*/ 3 w 30"/>
                <a:gd name="T35" fmla="*/ 9 h 37"/>
                <a:gd name="T36" fmla="*/ 5 w 30"/>
                <a:gd name="T37" fmla="*/ 7 h 37"/>
                <a:gd name="T38" fmla="*/ 8 w 30"/>
                <a:gd name="T39" fmla="*/ 4 h 37"/>
                <a:gd name="T40" fmla="*/ 10 w 30"/>
                <a:gd name="T41" fmla="*/ 2 h 37"/>
                <a:gd name="T42" fmla="*/ 13 w 30"/>
                <a:gd name="T43" fmla="*/ 0 h 37"/>
                <a:gd name="T44" fmla="*/ 15 w 30"/>
                <a:gd name="T45" fmla="*/ 0 h 37"/>
                <a:gd name="T46" fmla="*/ 20 w 30"/>
                <a:gd name="T47" fmla="*/ 0 h 37"/>
                <a:gd name="T48" fmla="*/ 22 w 30"/>
                <a:gd name="T49" fmla="*/ 0 h 37"/>
                <a:gd name="T50" fmla="*/ 25 w 30"/>
                <a:gd name="T51" fmla="*/ 0 h 37"/>
                <a:gd name="T52" fmla="*/ 25 w 30"/>
                <a:gd name="T53" fmla="*/ 2 h 37"/>
                <a:gd name="T54" fmla="*/ 27 w 30"/>
                <a:gd name="T55" fmla="*/ 4 h 37"/>
                <a:gd name="T56" fmla="*/ 30 w 30"/>
                <a:gd name="T57" fmla="*/ 7 h 37"/>
                <a:gd name="T58" fmla="*/ 30 w 30"/>
                <a:gd name="T59" fmla="*/ 12 h 37"/>
                <a:gd name="T60" fmla="*/ 30 w 30"/>
                <a:gd name="T61" fmla="*/ 14 h 37"/>
                <a:gd name="T62" fmla="*/ 27 w 30"/>
                <a:gd name="T63" fmla="*/ 19 h 37"/>
                <a:gd name="T64" fmla="*/ 27 w 30"/>
                <a:gd name="T65" fmla="*/ 22 h 37"/>
                <a:gd name="T66" fmla="*/ 27 w 30"/>
                <a:gd name="T67" fmla="*/ 22 h 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
                <a:gd name="T103" fmla="*/ 0 h 37"/>
                <a:gd name="T104" fmla="*/ 30 w 30"/>
                <a:gd name="T105" fmla="*/ 37 h 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 h="37">
                  <a:moveTo>
                    <a:pt x="27" y="22"/>
                  </a:moveTo>
                  <a:lnTo>
                    <a:pt x="25" y="27"/>
                  </a:lnTo>
                  <a:lnTo>
                    <a:pt x="22" y="29"/>
                  </a:lnTo>
                  <a:lnTo>
                    <a:pt x="20" y="32"/>
                  </a:lnTo>
                  <a:lnTo>
                    <a:pt x="17" y="34"/>
                  </a:lnTo>
                  <a:lnTo>
                    <a:pt x="15" y="37"/>
                  </a:lnTo>
                  <a:lnTo>
                    <a:pt x="13" y="37"/>
                  </a:lnTo>
                  <a:lnTo>
                    <a:pt x="10" y="37"/>
                  </a:lnTo>
                  <a:lnTo>
                    <a:pt x="8" y="37"/>
                  </a:lnTo>
                  <a:lnTo>
                    <a:pt x="5" y="34"/>
                  </a:lnTo>
                  <a:lnTo>
                    <a:pt x="3" y="32"/>
                  </a:lnTo>
                  <a:lnTo>
                    <a:pt x="0" y="29"/>
                  </a:lnTo>
                  <a:lnTo>
                    <a:pt x="0" y="27"/>
                  </a:lnTo>
                  <a:lnTo>
                    <a:pt x="0" y="24"/>
                  </a:lnTo>
                  <a:lnTo>
                    <a:pt x="0" y="19"/>
                  </a:lnTo>
                  <a:lnTo>
                    <a:pt x="0" y="17"/>
                  </a:lnTo>
                  <a:lnTo>
                    <a:pt x="3" y="12"/>
                  </a:lnTo>
                  <a:lnTo>
                    <a:pt x="3" y="9"/>
                  </a:lnTo>
                  <a:lnTo>
                    <a:pt x="5" y="7"/>
                  </a:lnTo>
                  <a:lnTo>
                    <a:pt x="8" y="4"/>
                  </a:lnTo>
                  <a:lnTo>
                    <a:pt x="10" y="2"/>
                  </a:lnTo>
                  <a:lnTo>
                    <a:pt x="13" y="0"/>
                  </a:lnTo>
                  <a:lnTo>
                    <a:pt x="15" y="0"/>
                  </a:lnTo>
                  <a:lnTo>
                    <a:pt x="20" y="0"/>
                  </a:lnTo>
                  <a:lnTo>
                    <a:pt x="22" y="0"/>
                  </a:lnTo>
                  <a:lnTo>
                    <a:pt x="25" y="0"/>
                  </a:lnTo>
                  <a:lnTo>
                    <a:pt x="25" y="2"/>
                  </a:lnTo>
                  <a:lnTo>
                    <a:pt x="27" y="4"/>
                  </a:lnTo>
                  <a:lnTo>
                    <a:pt x="30" y="7"/>
                  </a:lnTo>
                  <a:lnTo>
                    <a:pt x="30" y="12"/>
                  </a:lnTo>
                  <a:lnTo>
                    <a:pt x="30" y="14"/>
                  </a:lnTo>
                  <a:lnTo>
                    <a:pt x="27" y="19"/>
                  </a:lnTo>
                  <a:lnTo>
                    <a:pt x="27" y="22"/>
                  </a:lnTo>
                  <a:close/>
                </a:path>
              </a:pathLst>
            </a:custGeom>
            <a:solidFill>
              <a:srgbClr val="000000"/>
            </a:solidFill>
            <a:ln w="9525">
              <a:noFill/>
              <a:round/>
              <a:headEnd/>
              <a:tailEnd/>
            </a:ln>
          </p:spPr>
          <p:txBody>
            <a:bodyPr/>
            <a:lstStyle/>
            <a:p>
              <a:endParaRPr lang="es-AR"/>
            </a:p>
          </p:txBody>
        </p:sp>
        <p:sp>
          <p:nvSpPr>
            <p:cNvPr id="4198" name="Freeform 100"/>
            <p:cNvSpPr>
              <a:spLocks/>
            </p:cNvSpPr>
            <p:nvPr/>
          </p:nvSpPr>
          <p:spPr bwMode="auto">
            <a:xfrm>
              <a:off x="2210" y="2810"/>
              <a:ext cx="30" cy="37"/>
            </a:xfrm>
            <a:custGeom>
              <a:avLst/>
              <a:gdLst>
                <a:gd name="T0" fmla="*/ 27 w 30"/>
                <a:gd name="T1" fmla="*/ 22 h 37"/>
                <a:gd name="T2" fmla="*/ 25 w 30"/>
                <a:gd name="T3" fmla="*/ 27 h 37"/>
                <a:gd name="T4" fmla="*/ 22 w 30"/>
                <a:gd name="T5" fmla="*/ 29 h 37"/>
                <a:gd name="T6" fmla="*/ 20 w 30"/>
                <a:gd name="T7" fmla="*/ 32 h 37"/>
                <a:gd name="T8" fmla="*/ 17 w 30"/>
                <a:gd name="T9" fmla="*/ 34 h 37"/>
                <a:gd name="T10" fmla="*/ 15 w 30"/>
                <a:gd name="T11" fmla="*/ 37 h 37"/>
                <a:gd name="T12" fmla="*/ 13 w 30"/>
                <a:gd name="T13" fmla="*/ 37 h 37"/>
                <a:gd name="T14" fmla="*/ 10 w 30"/>
                <a:gd name="T15" fmla="*/ 37 h 37"/>
                <a:gd name="T16" fmla="*/ 8 w 30"/>
                <a:gd name="T17" fmla="*/ 37 h 37"/>
                <a:gd name="T18" fmla="*/ 5 w 30"/>
                <a:gd name="T19" fmla="*/ 34 h 37"/>
                <a:gd name="T20" fmla="*/ 3 w 30"/>
                <a:gd name="T21" fmla="*/ 32 h 37"/>
                <a:gd name="T22" fmla="*/ 0 w 30"/>
                <a:gd name="T23" fmla="*/ 29 h 37"/>
                <a:gd name="T24" fmla="*/ 0 w 30"/>
                <a:gd name="T25" fmla="*/ 27 h 37"/>
                <a:gd name="T26" fmla="*/ 0 w 30"/>
                <a:gd name="T27" fmla="*/ 24 h 37"/>
                <a:gd name="T28" fmla="*/ 0 w 30"/>
                <a:gd name="T29" fmla="*/ 19 h 37"/>
                <a:gd name="T30" fmla="*/ 0 w 30"/>
                <a:gd name="T31" fmla="*/ 17 h 37"/>
                <a:gd name="T32" fmla="*/ 3 w 30"/>
                <a:gd name="T33" fmla="*/ 12 h 37"/>
                <a:gd name="T34" fmla="*/ 3 w 30"/>
                <a:gd name="T35" fmla="*/ 9 h 37"/>
                <a:gd name="T36" fmla="*/ 5 w 30"/>
                <a:gd name="T37" fmla="*/ 7 h 37"/>
                <a:gd name="T38" fmla="*/ 8 w 30"/>
                <a:gd name="T39" fmla="*/ 4 h 37"/>
                <a:gd name="T40" fmla="*/ 10 w 30"/>
                <a:gd name="T41" fmla="*/ 2 h 37"/>
                <a:gd name="T42" fmla="*/ 13 w 30"/>
                <a:gd name="T43" fmla="*/ 0 h 37"/>
                <a:gd name="T44" fmla="*/ 15 w 30"/>
                <a:gd name="T45" fmla="*/ 0 h 37"/>
                <a:gd name="T46" fmla="*/ 20 w 30"/>
                <a:gd name="T47" fmla="*/ 0 h 37"/>
                <a:gd name="T48" fmla="*/ 22 w 30"/>
                <a:gd name="T49" fmla="*/ 0 h 37"/>
                <a:gd name="T50" fmla="*/ 25 w 30"/>
                <a:gd name="T51" fmla="*/ 0 h 37"/>
                <a:gd name="T52" fmla="*/ 25 w 30"/>
                <a:gd name="T53" fmla="*/ 2 h 37"/>
                <a:gd name="T54" fmla="*/ 27 w 30"/>
                <a:gd name="T55" fmla="*/ 4 h 37"/>
                <a:gd name="T56" fmla="*/ 30 w 30"/>
                <a:gd name="T57" fmla="*/ 7 h 37"/>
                <a:gd name="T58" fmla="*/ 30 w 30"/>
                <a:gd name="T59" fmla="*/ 12 h 37"/>
                <a:gd name="T60" fmla="*/ 30 w 30"/>
                <a:gd name="T61" fmla="*/ 14 h 37"/>
                <a:gd name="T62" fmla="*/ 27 w 30"/>
                <a:gd name="T63" fmla="*/ 19 h 37"/>
                <a:gd name="T64" fmla="*/ 27 w 30"/>
                <a:gd name="T65" fmla="*/ 22 h 37"/>
                <a:gd name="T66" fmla="*/ 27 w 30"/>
                <a:gd name="T67" fmla="*/ 22 h 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
                <a:gd name="T103" fmla="*/ 0 h 37"/>
                <a:gd name="T104" fmla="*/ 30 w 30"/>
                <a:gd name="T105" fmla="*/ 37 h 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 h="37">
                  <a:moveTo>
                    <a:pt x="27" y="22"/>
                  </a:moveTo>
                  <a:lnTo>
                    <a:pt x="25" y="27"/>
                  </a:lnTo>
                  <a:lnTo>
                    <a:pt x="22" y="29"/>
                  </a:lnTo>
                  <a:lnTo>
                    <a:pt x="20" y="32"/>
                  </a:lnTo>
                  <a:lnTo>
                    <a:pt x="17" y="34"/>
                  </a:lnTo>
                  <a:lnTo>
                    <a:pt x="15" y="37"/>
                  </a:lnTo>
                  <a:lnTo>
                    <a:pt x="13" y="37"/>
                  </a:lnTo>
                  <a:lnTo>
                    <a:pt x="10" y="37"/>
                  </a:lnTo>
                  <a:lnTo>
                    <a:pt x="8" y="37"/>
                  </a:lnTo>
                  <a:lnTo>
                    <a:pt x="5" y="34"/>
                  </a:lnTo>
                  <a:lnTo>
                    <a:pt x="3" y="32"/>
                  </a:lnTo>
                  <a:lnTo>
                    <a:pt x="0" y="29"/>
                  </a:lnTo>
                  <a:lnTo>
                    <a:pt x="0" y="27"/>
                  </a:lnTo>
                  <a:lnTo>
                    <a:pt x="0" y="24"/>
                  </a:lnTo>
                  <a:lnTo>
                    <a:pt x="0" y="19"/>
                  </a:lnTo>
                  <a:lnTo>
                    <a:pt x="0" y="17"/>
                  </a:lnTo>
                  <a:lnTo>
                    <a:pt x="3" y="12"/>
                  </a:lnTo>
                  <a:lnTo>
                    <a:pt x="3" y="9"/>
                  </a:lnTo>
                  <a:lnTo>
                    <a:pt x="5" y="7"/>
                  </a:lnTo>
                  <a:lnTo>
                    <a:pt x="8" y="4"/>
                  </a:lnTo>
                  <a:lnTo>
                    <a:pt x="10" y="2"/>
                  </a:lnTo>
                  <a:lnTo>
                    <a:pt x="13" y="0"/>
                  </a:lnTo>
                  <a:lnTo>
                    <a:pt x="15" y="0"/>
                  </a:lnTo>
                  <a:lnTo>
                    <a:pt x="20" y="0"/>
                  </a:lnTo>
                  <a:lnTo>
                    <a:pt x="22" y="0"/>
                  </a:lnTo>
                  <a:lnTo>
                    <a:pt x="25" y="0"/>
                  </a:lnTo>
                  <a:lnTo>
                    <a:pt x="25" y="2"/>
                  </a:lnTo>
                  <a:lnTo>
                    <a:pt x="27" y="4"/>
                  </a:lnTo>
                  <a:lnTo>
                    <a:pt x="30" y="7"/>
                  </a:lnTo>
                  <a:lnTo>
                    <a:pt x="30" y="12"/>
                  </a:lnTo>
                  <a:lnTo>
                    <a:pt x="30" y="14"/>
                  </a:lnTo>
                  <a:lnTo>
                    <a:pt x="27" y="19"/>
                  </a:lnTo>
                  <a:lnTo>
                    <a:pt x="27" y="22"/>
                  </a:lnTo>
                </a:path>
              </a:pathLst>
            </a:custGeom>
            <a:noFill/>
            <a:ln w="0">
              <a:solidFill>
                <a:srgbClr val="000000"/>
              </a:solidFill>
              <a:prstDash val="solid"/>
              <a:round/>
              <a:headEnd/>
              <a:tailEnd/>
            </a:ln>
          </p:spPr>
          <p:txBody>
            <a:bodyPr/>
            <a:lstStyle/>
            <a:p>
              <a:endParaRPr lang="es-AR"/>
            </a:p>
          </p:txBody>
        </p:sp>
        <p:sp>
          <p:nvSpPr>
            <p:cNvPr id="4199" name="Freeform 101"/>
            <p:cNvSpPr>
              <a:spLocks/>
            </p:cNvSpPr>
            <p:nvPr/>
          </p:nvSpPr>
          <p:spPr bwMode="auto">
            <a:xfrm>
              <a:off x="2181" y="2817"/>
              <a:ext cx="46" cy="32"/>
            </a:xfrm>
            <a:custGeom>
              <a:avLst/>
              <a:gdLst>
                <a:gd name="T0" fmla="*/ 46 w 46"/>
                <a:gd name="T1" fmla="*/ 12 h 32"/>
                <a:gd name="T2" fmla="*/ 0 w 46"/>
                <a:gd name="T3" fmla="*/ 32 h 32"/>
                <a:gd name="T4" fmla="*/ 5 w 46"/>
                <a:gd name="T5" fmla="*/ 0 h 32"/>
                <a:gd name="T6" fmla="*/ 46 w 46"/>
                <a:gd name="T7" fmla="*/ 12 h 32"/>
                <a:gd name="T8" fmla="*/ 0 60000 65536"/>
                <a:gd name="T9" fmla="*/ 0 60000 65536"/>
                <a:gd name="T10" fmla="*/ 0 60000 65536"/>
                <a:gd name="T11" fmla="*/ 0 60000 65536"/>
                <a:gd name="T12" fmla="*/ 0 w 46"/>
                <a:gd name="T13" fmla="*/ 0 h 32"/>
                <a:gd name="T14" fmla="*/ 46 w 46"/>
                <a:gd name="T15" fmla="*/ 32 h 32"/>
              </a:gdLst>
              <a:ahLst/>
              <a:cxnLst>
                <a:cxn ang="T8">
                  <a:pos x="T0" y="T1"/>
                </a:cxn>
                <a:cxn ang="T9">
                  <a:pos x="T2" y="T3"/>
                </a:cxn>
                <a:cxn ang="T10">
                  <a:pos x="T4" y="T5"/>
                </a:cxn>
                <a:cxn ang="T11">
                  <a:pos x="T6" y="T7"/>
                </a:cxn>
              </a:cxnLst>
              <a:rect l="T12" t="T13" r="T14" b="T15"/>
              <a:pathLst>
                <a:path w="46" h="32">
                  <a:moveTo>
                    <a:pt x="46" y="12"/>
                  </a:moveTo>
                  <a:lnTo>
                    <a:pt x="0" y="32"/>
                  </a:lnTo>
                  <a:lnTo>
                    <a:pt x="5" y="0"/>
                  </a:lnTo>
                  <a:lnTo>
                    <a:pt x="46" y="12"/>
                  </a:lnTo>
                  <a:close/>
                </a:path>
              </a:pathLst>
            </a:custGeom>
            <a:solidFill>
              <a:srgbClr val="FFFFFF"/>
            </a:solidFill>
            <a:ln w="9525">
              <a:noFill/>
              <a:round/>
              <a:headEnd/>
              <a:tailEnd/>
            </a:ln>
          </p:spPr>
          <p:txBody>
            <a:bodyPr/>
            <a:lstStyle/>
            <a:p>
              <a:endParaRPr lang="es-AR"/>
            </a:p>
          </p:txBody>
        </p:sp>
        <p:sp>
          <p:nvSpPr>
            <p:cNvPr id="4200" name="Freeform 102"/>
            <p:cNvSpPr>
              <a:spLocks/>
            </p:cNvSpPr>
            <p:nvPr/>
          </p:nvSpPr>
          <p:spPr bwMode="auto">
            <a:xfrm>
              <a:off x="2161" y="2777"/>
              <a:ext cx="71" cy="102"/>
            </a:xfrm>
            <a:custGeom>
              <a:avLst/>
              <a:gdLst>
                <a:gd name="T0" fmla="*/ 71 w 71"/>
                <a:gd name="T1" fmla="*/ 13 h 102"/>
                <a:gd name="T2" fmla="*/ 66 w 71"/>
                <a:gd name="T3" fmla="*/ 8 h 102"/>
                <a:gd name="T4" fmla="*/ 64 w 71"/>
                <a:gd name="T5" fmla="*/ 5 h 102"/>
                <a:gd name="T6" fmla="*/ 62 w 71"/>
                <a:gd name="T7" fmla="*/ 3 h 102"/>
                <a:gd name="T8" fmla="*/ 57 w 71"/>
                <a:gd name="T9" fmla="*/ 3 h 102"/>
                <a:gd name="T10" fmla="*/ 52 w 71"/>
                <a:gd name="T11" fmla="*/ 0 h 102"/>
                <a:gd name="T12" fmla="*/ 47 w 71"/>
                <a:gd name="T13" fmla="*/ 3 h 102"/>
                <a:gd name="T14" fmla="*/ 42 w 71"/>
                <a:gd name="T15" fmla="*/ 3 h 102"/>
                <a:gd name="T16" fmla="*/ 37 w 71"/>
                <a:gd name="T17" fmla="*/ 3 h 102"/>
                <a:gd name="T18" fmla="*/ 32 w 71"/>
                <a:gd name="T19" fmla="*/ 5 h 102"/>
                <a:gd name="T20" fmla="*/ 27 w 71"/>
                <a:gd name="T21" fmla="*/ 8 h 102"/>
                <a:gd name="T22" fmla="*/ 25 w 71"/>
                <a:gd name="T23" fmla="*/ 13 h 102"/>
                <a:gd name="T24" fmla="*/ 20 w 71"/>
                <a:gd name="T25" fmla="*/ 15 h 102"/>
                <a:gd name="T26" fmla="*/ 15 w 71"/>
                <a:gd name="T27" fmla="*/ 20 h 102"/>
                <a:gd name="T28" fmla="*/ 12 w 71"/>
                <a:gd name="T29" fmla="*/ 25 h 102"/>
                <a:gd name="T30" fmla="*/ 10 w 71"/>
                <a:gd name="T31" fmla="*/ 30 h 102"/>
                <a:gd name="T32" fmla="*/ 7 w 71"/>
                <a:gd name="T33" fmla="*/ 37 h 102"/>
                <a:gd name="T34" fmla="*/ 5 w 71"/>
                <a:gd name="T35" fmla="*/ 42 h 102"/>
                <a:gd name="T36" fmla="*/ 2 w 71"/>
                <a:gd name="T37" fmla="*/ 47 h 102"/>
                <a:gd name="T38" fmla="*/ 2 w 71"/>
                <a:gd name="T39" fmla="*/ 55 h 102"/>
                <a:gd name="T40" fmla="*/ 0 w 71"/>
                <a:gd name="T41" fmla="*/ 60 h 102"/>
                <a:gd name="T42" fmla="*/ 0 w 71"/>
                <a:gd name="T43" fmla="*/ 65 h 102"/>
                <a:gd name="T44" fmla="*/ 0 w 71"/>
                <a:gd name="T45" fmla="*/ 72 h 102"/>
                <a:gd name="T46" fmla="*/ 2 w 71"/>
                <a:gd name="T47" fmla="*/ 77 h 102"/>
                <a:gd name="T48" fmla="*/ 2 w 71"/>
                <a:gd name="T49" fmla="*/ 82 h 102"/>
                <a:gd name="T50" fmla="*/ 5 w 71"/>
                <a:gd name="T51" fmla="*/ 87 h 102"/>
                <a:gd name="T52" fmla="*/ 7 w 71"/>
                <a:gd name="T53" fmla="*/ 89 h 102"/>
                <a:gd name="T54" fmla="*/ 12 w 71"/>
                <a:gd name="T55" fmla="*/ 94 h 102"/>
                <a:gd name="T56" fmla="*/ 15 w 71"/>
                <a:gd name="T57" fmla="*/ 97 h 102"/>
                <a:gd name="T58" fmla="*/ 17 w 71"/>
                <a:gd name="T59" fmla="*/ 99 h 102"/>
                <a:gd name="T60" fmla="*/ 22 w 71"/>
                <a:gd name="T61" fmla="*/ 99 h 102"/>
                <a:gd name="T62" fmla="*/ 27 w 71"/>
                <a:gd name="T63" fmla="*/ 102 h 102"/>
                <a:gd name="T64" fmla="*/ 32 w 71"/>
                <a:gd name="T65" fmla="*/ 99 h 102"/>
                <a:gd name="T66" fmla="*/ 37 w 71"/>
                <a:gd name="T67" fmla="*/ 99 h 102"/>
                <a:gd name="T68" fmla="*/ 42 w 71"/>
                <a:gd name="T69" fmla="*/ 99 h 1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1"/>
                <a:gd name="T106" fmla="*/ 0 h 102"/>
                <a:gd name="T107" fmla="*/ 71 w 71"/>
                <a:gd name="T108" fmla="*/ 102 h 10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1" h="102">
                  <a:moveTo>
                    <a:pt x="71" y="13"/>
                  </a:moveTo>
                  <a:lnTo>
                    <a:pt x="66" y="8"/>
                  </a:lnTo>
                  <a:lnTo>
                    <a:pt x="64" y="5"/>
                  </a:lnTo>
                  <a:lnTo>
                    <a:pt x="62" y="3"/>
                  </a:lnTo>
                  <a:lnTo>
                    <a:pt x="57" y="3"/>
                  </a:lnTo>
                  <a:lnTo>
                    <a:pt x="52" y="0"/>
                  </a:lnTo>
                  <a:lnTo>
                    <a:pt x="47" y="3"/>
                  </a:lnTo>
                  <a:lnTo>
                    <a:pt x="42" y="3"/>
                  </a:lnTo>
                  <a:lnTo>
                    <a:pt x="37" y="3"/>
                  </a:lnTo>
                  <a:lnTo>
                    <a:pt x="32" y="5"/>
                  </a:lnTo>
                  <a:lnTo>
                    <a:pt x="27" y="8"/>
                  </a:lnTo>
                  <a:lnTo>
                    <a:pt x="25" y="13"/>
                  </a:lnTo>
                  <a:lnTo>
                    <a:pt x="20" y="15"/>
                  </a:lnTo>
                  <a:lnTo>
                    <a:pt x="15" y="20"/>
                  </a:lnTo>
                  <a:lnTo>
                    <a:pt x="12" y="25"/>
                  </a:lnTo>
                  <a:lnTo>
                    <a:pt x="10" y="30"/>
                  </a:lnTo>
                  <a:lnTo>
                    <a:pt x="7" y="37"/>
                  </a:lnTo>
                  <a:lnTo>
                    <a:pt x="5" y="42"/>
                  </a:lnTo>
                  <a:lnTo>
                    <a:pt x="2" y="47"/>
                  </a:lnTo>
                  <a:lnTo>
                    <a:pt x="2" y="55"/>
                  </a:lnTo>
                  <a:lnTo>
                    <a:pt x="0" y="60"/>
                  </a:lnTo>
                  <a:lnTo>
                    <a:pt x="0" y="65"/>
                  </a:lnTo>
                  <a:lnTo>
                    <a:pt x="0" y="72"/>
                  </a:lnTo>
                  <a:lnTo>
                    <a:pt x="2" y="77"/>
                  </a:lnTo>
                  <a:lnTo>
                    <a:pt x="2" y="82"/>
                  </a:lnTo>
                  <a:lnTo>
                    <a:pt x="5" y="87"/>
                  </a:lnTo>
                  <a:lnTo>
                    <a:pt x="7" y="89"/>
                  </a:lnTo>
                  <a:lnTo>
                    <a:pt x="12" y="94"/>
                  </a:lnTo>
                  <a:lnTo>
                    <a:pt x="15" y="97"/>
                  </a:lnTo>
                  <a:lnTo>
                    <a:pt x="17" y="99"/>
                  </a:lnTo>
                  <a:lnTo>
                    <a:pt x="22" y="99"/>
                  </a:lnTo>
                  <a:lnTo>
                    <a:pt x="27" y="102"/>
                  </a:lnTo>
                  <a:lnTo>
                    <a:pt x="32" y="99"/>
                  </a:lnTo>
                  <a:lnTo>
                    <a:pt x="37" y="99"/>
                  </a:lnTo>
                  <a:lnTo>
                    <a:pt x="42" y="99"/>
                  </a:lnTo>
                </a:path>
              </a:pathLst>
            </a:custGeom>
            <a:noFill/>
            <a:ln w="0">
              <a:solidFill>
                <a:srgbClr val="000000"/>
              </a:solidFill>
              <a:prstDash val="solid"/>
              <a:round/>
              <a:headEnd/>
              <a:tailEnd/>
            </a:ln>
          </p:spPr>
          <p:txBody>
            <a:bodyPr/>
            <a:lstStyle/>
            <a:p>
              <a:endParaRPr lang="es-AR"/>
            </a:p>
          </p:txBody>
        </p:sp>
        <p:sp>
          <p:nvSpPr>
            <p:cNvPr id="4201" name="Freeform 103"/>
            <p:cNvSpPr>
              <a:spLocks/>
            </p:cNvSpPr>
            <p:nvPr/>
          </p:nvSpPr>
          <p:spPr bwMode="auto">
            <a:xfrm>
              <a:off x="2097" y="2750"/>
              <a:ext cx="69" cy="89"/>
            </a:xfrm>
            <a:custGeom>
              <a:avLst/>
              <a:gdLst>
                <a:gd name="T0" fmla="*/ 64 w 69"/>
                <a:gd name="T1" fmla="*/ 57 h 89"/>
                <a:gd name="T2" fmla="*/ 66 w 69"/>
                <a:gd name="T3" fmla="*/ 52 h 89"/>
                <a:gd name="T4" fmla="*/ 66 w 69"/>
                <a:gd name="T5" fmla="*/ 47 h 89"/>
                <a:gd name="T6" fmla="*/ 69 w 69"/>
                <a:gd name="T7" fmla="*/ 42 h 89"/>
                <a:gd name="T8" fmla="*/ 69 w 69"/>
                <a:gd name="T9" fmla="*/ 37 h 89"/>
                <a:gd name="T10" fmla="*/ 69 w 69"/>
                <a:gd name="T11" fmla="*/ 32 h 89"/>
                <a:gd name="T12" fmla="*/ 69 w 69"/>
                <a:gd name="T13" fmla="*/ 27 h 89"/>
                <a:gd name="T14" fmla="*/ 66 w 69"/>
                <a:gd name="T15" fmla="*/ 23 h 89"/>
                <a:gd name="T16" fmla="*/ 66 w 69"/>
                <a:gd name="T17" fmla="*/ 18 h 89"/>
                <a:gd name="T18" fmla="*/ 64 w 69"/>
                <a:gd name="T19" fmla="*/ 13 h 89"/>
                <a:gd name="T20" fmla="*/ 61 w 69"/>
                <a:gd name="T21" fmla="*/ 10 h 89"/>
                <a:gd name="T22" fmla="*/ 59 w 69"/>
                <a:gd name="T23" fmla="*/ 8 h 89"/>
                <a:gd name="T24" fmla="*/ 56 w 69"/>
                <a:gd name="T25" fmla="*/ 5 h 89"/>
                <a:gd name="T26" fmla="*/ 52 w 69"/>
                <a:gd name="T27" fmla="*/ 3 h 89"/>
                <a:gd name="T28" fmla="*/ 49 w 69"/>
                <a:gd name="T29" fmla="*/ 3 h 89"/>
                <a:gd name="T30" fmla="*/ 44 w 69"/>
                <a:gd name="T31" fmla="*/ 0 h 89"/>
                <a:gd name="T32" fmla="*/ 39 w 69"/>
                <a:gd name="T33" fmla="*/ 0 h 89"/>
                <a:gd name="T34" fmla="*/ 37 w 69"/>
                <a:gd name="T35" fmla="*/ 3 h 89"/>
                <a:gd name="T36" fmla="*/ 32 w 69"/>
                <a:gd name="T37" fmla="*/ 3 h 89"/>
                <a:gd name="T38" fmla="*/ 27 w 69"/>
                <a:gd name="T39" fmla="*/ 5 h 89"/>
                <a:gd name="T40" fmla="*/ 24 w 69"/>
                <a:gd name="T41" fmla="*/ 8 h 89"/>
                <a:gd name="T42" fmla="*/ 19 w 69"/>
                <a:gd name="T43" fmla="*/ 10 h 89"/>
                <a:gd name="T44" fmla="*/ 17 w 69"/>
                <a:gd name="T45" fmla="*/ 15 h 89"/>
                <a:gd name="T46" fmla="*/ 12 w 69"/>
                <a:gd name="T47" fmla="*/ 18 h 89"/>
                <a:gd name="T48" fmla="*/ 10 w 69"/>
                <a:gd name="T49" fmla="*/ 23 h 89"/>
                <a:gd name="T50" fmla="*/ 7 w 69"/>
                <a:gd name="T51" fmla="*/ 27 h 89"/>
                <a:gd name="T52" fmla="*/ 5 w 69"/>
                <a:gd name="T53" fmla="*/ 32 h 89"/>
                <a:gd name="T54" fmla="*/ 2 w 69"/>
                <a:gd name="T55" fmla="*/ 37 h 89"/>
                <a:gd name="T56" fmla="*/ 2 w 69"/>
                <a:gd name="T57" fmla="*/ 42 h 89"/>
                <a:gd name="T58" fmla="*/ 0 w 69"/>
                <a:gd name="T59" fmla="*/ 47 h 89"/>
                <a:gd name="T60" fmla="*/ 0 w 69"/>
                <a:gd name="T61" fmla="*/ 52 h 89"/>
                <a:gd name="T62" fmla="*/ 0 w 69"/>
                <a:gd name="T63" fmla="*/ 57 h 89"/>
                <a:gd name="T64" fmla="*/ 0 w 69"/>
                <a:gd name="T65" fmla="*/ 62 h 89"/>
                <a:gd name="T66" fmla="*/ 0 w 69"/>
                <a:gd name="T67" fmla="*/ 69 h 89"/>
                <a:gd name="T68" fmla="*/ 2 w 69"/>
                <a:gd name="T69" fmla="*/ 72 h 89"/>
                <a:gd name="T70" fmla="*/ 5 w 69"/>
                <a:gd name="T71" fmla="*/ 77 h 89"/>
                <a:gd name="T72" fmla="*/ 7 w 69"/>
                <a:gd name="T73" fmla="*/ 79 h 89"/>
                <a:gd name="T74" fmla="*/ 10 w 69"/>
                <a:gd name="T75" fmla="*/ 84 h 89"/>
                <a:gd name="T76" fmla="*/ 12 w 69"/>
                <a:gd name="T77" fmla="*/ 84 h 89"/>
                <a:gd name="T78" fmla="*/ 15 w 69"/>
                <a:gd name="T79" fmla="*/ 87 h 89"/>
                <a:gd name="T80" fmla="*/ 19 w 69"/>
                <a:gd name="T81" fmla="*/ 89 h 89"/>
                <a:gd name="T82" fmla="*/ 22 w 69"/>
                <a:gd name="T83" fmla="*/ 89 h 89"/>
                <a:gd name="T84" fmla="*/ 27 w 69"/>
                <a:gd name="T85" fmla="*/ 89 h 89"/>
                <a:gd name="T86" fmla="*/ 32 w 69"/>
                <a:gd name="T87" fmla="*/ 89 h 89"/>
                <a:gd name="T88" fmla="*/ 34 w 69"/>
                <a:gd name="T89" fmla="*/ 87 h 89"/>
                <a:gd name="T90" fmla="*/ 39 w 69"/>
                <a:gd name="T91" fmla="*/ 87 h 89"/>
                <a:gd name="T92" fmla="*/ 44 w 69"/>
                <a:gd name="T93" fmla="*/ 82 h 89"/>
                <a:gd name="T94" fmla="*/ 47 w 69"/>
                <a:gd name="T95" fmla="*/ 79 h 89"/>
                <a:gd name="T96" fmla="*/ 52 w 69"/>
                <a:gd name="T97" fmla="*/ 77 h 89"/>
                <a:gd name="T98" fmla="*/ 54 w 69"/>
                <a:gd name="T99" fmla="*/ 72 h 89"/>
                <a:gd name="T100" fmla="*/ 59 w 69"/>
                <a:gd name="T101" fmla="*/ 69 h 89"/>
                <a:gd name="T102" fmla="*/ 61 w 69"/>
                <a:gd name="T103" fmla="*/ 64 h 89"/>
                <a:gd name="T104" fmla="*/ 64 w 69"/>
                <a:gd name="T105" fmla="*/ 60 h 89"/>
                <a:gd name="T106" fmla="*/ 64 w 69"/>
                <a:gd name="T107" fmla="*/ 57 h 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9"/>
                <a:gd name="T163" fmla="*/ 0 h 89"/>
                <a:gd name="T164" fmla="*/ 69 w 69"/>
                <a:gd name="T165" fmla="*/ 89 h 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9" h="89">
                  <a:moveTo>
                    <a:pt x="64" y="57"/>
                  </a:moveTo>
                  <a:lnTo>
                    <a:pt x="66" y="52"/>
                  </a:lnTo>
                  <a:lnTo>
                    <a:pt x="66" y="47"/>
                  </a:lnTo>
                  <a:lnTo>
                    <a:pt x="69" y="42"/>
                  </a:lnTo>
                  <a:lnTo>
                    <a:pt x="69" y="37"/>
                  </a:lnTo>
                  <a:lnTo>
                    <a:pt x="69" y="32"/>
                  </a:lnTo>
                  <a:lnTo>
                    <a:pt x="69" y="27"/>
                  </a:lnTo>
                  <a:lnTo>
                    <a:pt x="66" y="23"/>
                  </a:lnTo>
                  <a:lnTo>
                    <a:pt x="66" y="18"/>
                  </a:lnTo>
                  <a:lnTo>
                    <a:pt x="64" y="13"/>
                  </a:lnTo>
                  <a:lnTo>
                    <a:pt x="61" y="10"/>
                  </a:lnTo>
                  <a:lnTo>
                    <a:pt x="59" y="8"/>
                  </a:lnTo>
                  <a:lnTo>
                    <a:pt x="56" y="5"/>
                  </a:lnTo>
                  <a:lnTo>
                    <a:pt x="52" y="3"/>
                  </a:lnTo>
                  <a:lnTo>
                    <a:pt x="49" y="3"/>
                  </a:lnTo>
                  <a:lnTo>
                    <a:pt x="44" y="0"/>
                  </a:lnTo>
                  <a:lnTo>
                    <a:pt x="39" y="0"/>
                  </a:lnTo>
                  <a:lnTo>
                    <a:pt x="37" y="3"/>
                  </a:lnTo>
                  <a:lnTo>
                    <a:pt x="32" y="3"/>
                  </a:lnTo>
                  <a:lnTo>
                    <a:pt x="27" y="5"/>
                  </a:lnTo>
                  <a:lnTo>
                    <a:pt x="24" y="8"/>
                  </a:lnTo>
                  <a:lnTo>
                    <a:pt x="19" y="10"/>
                  </a:lnTo>
                  <a:lnTo>
                    <a:pt x="17" y="15"/>
                  </a:lnTo>
                  <a:lnTo>
                    <a:pt x="12" y="18"/>
                  </a:lnTo>
                  <a:lnTo>
                    <a:pt x="10" y="23"/>
                  </a:lnTo>
                  <a:lnTo>
                    <a:pt x="7" y="27"/>
                  </a:lnTo>
                  <a:lnTo>
                    <a:pt x="5" y="32"/>
                  </a:lnTo>
                  <a:lnTo>
                    <a:pt x="2" y="37"/>
                  </a:lnTo>
                  <a:lnTo>
                    <a:pt x="2" y="42"/>
                  </a:lnTo>
                  <a:lnTo>
                    <a:pt x="0" y="47"/>
                  </a:lnTo>
                  <a:lnTo>
                    <a:pt x="0" y="52"/>
                  </a:lnTo>
                  <a:lnTo>
                    <a:pt x="0" y="57"/>
                  </a:lnTo>
                  <a:lnTo>
                    <a:pt x="0" y="62"/>
                  </a:lnTo>
                  <a:lnTo>
                    <a:pt x="0" y="69"/>
                  </a:lnTo>
                  <a:lnTo>
                    <a:pt x="2" y="72"/>
                  </a:lnTo>
                  <a:lnTo>
                    <a:pt x="5" y="77"/>
                  </a:lnTo>
                  <a:lnTo>
                    <a:pt x="7" y="79"/>
                  </a:lnTo>
                  <a:lnTo>
                    <a:pt x="10" y="84"/>
                  </a:lnTo>
                  <a:lnTo>
                    <a:pt x="12" y="84"/>
                  </a:lnTo>
                  <a:lnTo>
                    <a:pt x="15" y="87"/>
                  </a:lnTo>
                  <a:lnTo>
                    <a:pt x="19" y="89"/>
                  </a:lnTo>
                  <a:lnTo>
                    <a:pt x="22" y="89"/>
                  </a:lnTo>
                  <a:lnTo>
                    <a:pt x="27" y="89"/>
                  </a:lnTo>
                  <a:lnTo>
                    <a:pt x="32" y="89"/>
                  </a:lnTo>
                  <a:lnTo>
                    <a:pt x="34" y="87"/>
                  </a:lnTo>
                  <a:lnTo>
                    <a:pt x="39" y="87"/>
                  </a:lnTo>
                  <a:lnTo>
                    <a:pt x="44" y="82"/>
                  </a:lnTo>
                  <a:lnTo>
                    <a:pt x="47" y="79"/>
                  </a:lnTo>
                  <a:lnTo>
                    <a:pt x="52" y="77"/>
                  </a:lnTo>
                  <a:lnTo>
                    <a:pt x="54" y="72"/>
                  </a:lnTo>
                  <a:lnTo>
                    <a:pt x="59" y="69"/>
                  </a:lnTo>
                  <a:lnTo>
                    <a:pt x="61" y="64"/>
                  </a:lnTo>
                  <a:lnTo>
                    <a:pt x="64" y="60"/>
                  </a:lnTo>
                  <a:lnTo>
                    <a:pt x="64" y="57"/>
                  </a:lnTo>
                  <a:close/>
                </a:path>
              </a:pathLst>
            </a:custGeom>
            <a:solidFill>
              <a:srgbClr val="FFFFFF"/>
            </a:solidFill>
            <a:ln w="9525">
              <a:noFill/>
              <a:round/>
              <a:headEnd/>
              <a:tailEnd/>
            </a:ln>
          </p:spPr>
          <p:txBody>
            <a:bodyPr/>
            <a:lstStyle/>
            <a:p>
              <a:endParaRPr lang="es-AR"/>
            </a:p>
          </p:txBody>
        </p:sp>
        <p:sp>
          <p:nvSpPr>
            <p:cNvPr id="4202" name="Freeform 104"/>
            <p:cNvSpPr>
              <a:spLocks/>
            </p:cNvSpPr>
            <p:nvPr/>
          </p:nvSpPr>
          <p:spPr bwMode="auto">
            <a:xfrm>
              <a:off x="2097" y="2750"/>
              <a:ext cx="69" cy="89"/>
            </a:xfrm>
            <a:custGeom>
              <a:avLst/>
              <a:gdLst>
                <a:gd name="T0" fmla="*/ 64 w 69"/>
                <a:gd name="T1" fmla="*/ 57 h 89"/>
                <a:gd name="T2" fmla="*/ 66 w 69"/>
                <a:gd name="T3" fmla="*/ 52 h 89"/>
                <a:gd name="T4" fmla="*/ 66 w 69"/>
                <a:gd name="T5" fmla="*/ 47 h 89"/>
                <a:gd name="T6" fmla="*/ 69 w 69"/>
                <a:gd name="T7" fmla="*/ 42 h 89"/>
                <a:gd name="T8" fmla="*/ 69 w 69"/>
                <a:gd name="T9" fmla="*/ 37 h 89"/>
                <a:gd name="T10" fmla="*/ 69 w 69"/>
                <a:gd name="T11" fmla="*/ 32 h 89"/>
                <a:gd name="T12" fmla="*/ 69 w 69"/>
                <a:gd name="T13" fmla="*/ 27 h 89"/>
                <a:gd name="T14" fmla="*/ 66 w 69"/>
                <a:gd name="T15" fmla="*/ 23 h 89"/>
                <a:gd name="T16" fmla="*/ 66 w 69"/>
                <a:gd name="T17" fmla="*/ 18 h 89"/>
                <a:gd name="T18" fmla="*/ 64 w 69"/>
                <a:gd name="T19" fmla="*/ 13 h 89"/>
                <a:gd name="T20" fmla="*/ 61 w 69"/>
                <a:gd name="T21" fmla="*/ 10 h 89"/>
                <a:gd name="T22" fmla="*/ 59 w 69"/>
                <a:gd name="T23" fmla="*/ 8 h 89"/>
                <a:gd name="T24" fmla="*/ 56 w 69"/>
                <a:gd name="T25" fmla="*/ 5 h 89"/>
                <a:gd name="T26" fmla="*/ 52 w 69"/>
                <a:gd name="T27" fmla="*/ 3 h 89"/>
                <a:gd name="T28" fmla="*/ 49 w 69"/>
                <a:gd name="T29" fmla="*/ 3 h 89"/>
                <a:gd name="T30" fmla="*/ 44 w 69"/>
                <a:gd name="T31" fmla="*/ 0 h 89"/>
                <a:gd name="T32" fmla="*/ 39 w 69"/>
                <a:gd name="T33" fmla="*/ 0 h 89"/>
                <a:gd name="T34" fmla="*/ 37 w 69"/>
                <a:gd name="T35" fmla="*/ 3 h 89"/>
                <a:gd name="T36" fmla="*/ 32 w 69"/>
                <a:gd name="T37" fmla="*/ 3 h 89"/>
                <a:gd name="T38" fmla="*/ 27 w 69"/>
                <a:gd name="T39" fmla="*/ 5 h 89"/>
                <a:gd name="T40" fmla="*/ 24 w 69"/>
                <a:gd name="T41" fmla="*/ 8 h 89"/>
                <a:gd name="T42" fmla="*/ 19 w 69"/>
                <a:gd name="T43" fmla="*/ 10 h 89"/>
                <a:gd name="T44" fmla="*/ 17 w 69"/>
                <a:gd name="T45" fmla="*/ 15 h 89"/>
                <a:gd name="T46" fmla="*/ 12 w 69"/>
                <a:gd name="T47" fmla="*/ 18 h 89"/>
                <a:gd name="T48" fmla="*/ 10 w 69"/>
                <a:gd name="T49" fmla="*/ 23 h 89"/>
                <a:gd name="T50" fmla="*/ 7 w 69"/>
                <a:gd name="T51" fmla="*/ 27 h 89"/>
                <a:gd name="T52" fmla="*/ 5 w 69"/>
                <a:gd name="T53" fmla="*/ 32 h 89"/>
                <a:gd name="T54" fmla="*/ 2 w 69"/>
                <a:gd name="T55" fmla="*/ 37 h 89"/>
                <a:gd name="T56" fmla="*/ 2 w 69"/>
                <a:gd name="T57" fmla="*/ 42 h 89"/>
                <a:gd name="T58" fmla="*/ 0 w 69"/>
                <a:gd name="T59" fmla="*/ 47 h 89"/>
                <a:gd name="T60" fmla="*/ 0 w 69"/>
                <a:gd name="T61" fmla="*/ 52 h 89"/>
                <a:gd name="T62" fmla="*/ 0 w 69"/>
                <a:gd name="T63" fmla="*/ 57 h 89"/>
                <a:gd name="T64" fmla="*/ 0 w 69"/>
                <a:gd name="T65" fmla="*/ 62 h 89"/>
                <a:gd name="T66" fmla="*/ 0 w 69"/>
                <a:gd name="T67" fmla="*/ 69 h 89"/>
                <a:gd name="T68" fmla="*/ 2 w 69"/>
                <a:gd name="T69" fmla="*/ 72 h 89"/>
                <a:gd name="T70" fmla="*/ 5 w 69"/>
                <a:gd name="T71" fmla="*/ 77 h 89"/>
                <a:gd name="T72" fmla="*/ 7 w 69"/>
                <a:gd name="T73" fmla="*/ 79 h 89"/>
                <a:gd name="T74" fmla="*/ 10 w 69"/>
                <a:gd name="T75" fmla="*/ 84 h 89"/>
                <a:gd name="T76" fmla="*/ 12 w 69"/>
                <a:gd name="T77" fmla="*/ 84 h 89"/>
                <a:gd name="T78" fmla="*/ 15 w 69"/>
                <a:gd name="T79" fmla="*/ 87 h 89"/>
                <a:gd name="T80" fmla="*/ 19 w 69"/>
                <a:gd name="T81" fmla="*/ 89 h 89"/>
                <a:gd name="T82" fmla="*/ 22 w 69"/>
                <a:gd name="T83" fmla="*/ 89 h 89"/>
                <a:gd name="T84" fmla="*/ 27 w 69"/>
                <a:gd name="T85" fmla="*/ 89 h 89"/>
                <a:gd name="T86" fmla="*/ 32 w 69"/>
                <a:gd name="T87" fmla="*/ 89 h 89"/>
                <a:gd name="T88" fmla="*/ 34 w 69"/>
                <a:gd name="T89" fmla="*/ 87 h 89"/>
                <a:gd name="T90" fmla="*/ 39 w 69"/>
                <a:gd name="T91" fmla="*/ 87 h 89"/>
                <a:gd name="T92" fmla="*/ 44 w 69"/>
                <a:gd name="T93" fmla="*/ 82 h 89"/>
                <a:gd name="T94" fmla="*/ 47 w 69"/>
                <a:gd name="T95" fmla="*/ 79 h 89"/>
                <a:gd name="T96" fmla="*/ 52 w 69"/>
                <a:gd name="T97" fmla="*/ 77 h 89"/>
                <a:gd name="T98" fmla="*/ 54 w 69"/>
                <a:gd name="T99" fmla="*/ 72 h 89"/>
                <a:gd name="T100" fmla="*/ 59 w 69"/>
                <a:gd name="T101" fmla="*/ 69 h 89"/>
                <a:gd name="T102" fmla="*/ 61 w 69"/>
                <a:gd name="T103" fmla="*/ 64 h 89"/>
                <a:gd name="T104" fmla="*/ 64 w 69"/>
                <a:gd name="T105" fmla="*/ 60 h 89"/>
                <a:gd name="T106" fmla="*/ 64 w 69"/>
                <a:gd name="T107" fmla="*/ 57 h 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9"/>
                <a:gd name="T163" fmla="*/ 0 h 89"/>
                <a:gd name="T164" fmla="*/ 69 w 69"/>
                <a:gd name="T165" fmla="*/ 89 h 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9" h="89">
                  <a:moveTo>
                    <a:pt x="64" y="57"/>
                  </a:moveTo>
                  <a:lnTo>
                    <a:pt x="66" y="52"/>
                  </a:lnTo>
                  <a:lnTo>
                    <a:pt x="66" y="47"/>
                  </a:lnTo>
                  <a:lnTo>
                    <a:pt x="69" y="42"/>
                  </a:lnTo>
                  <a:lnTo>
                    <a:pt x="69" y="37"/>
                  </a:lnTo>
                  <a:lnTo>
                    <a:pt x="69" y="32"/>
                  </a:lnTo>
                  <a:lnTo>
                    <a:pt x="69" y="27"/>
                  </a:lnTo>
                  <a:lnTo>
                    <a:pt x="66" y="23"/>
                  </a:lnTo>
                  <a:lnTo>
                    <a:pt x="66" y="18"/>
                  </a:lnTo>
                  <a:lnTo>
                    <a:pt x="64" y="13"/>
                  </a:lnTo>
                  <a:lnTo>
                    <a:pt x="61" y="10"/>
                  </a:lnTo>
                  <a:lnTo>
                    <a:pt x="59" y="8"/>
                  </a:lnTo>
                  <a:lnTo>
                    <a:pt x="56" y="5"/>
                  </a:lnTo>
                  <a:lnTo>
                    <a:pt x="52" y="3"/>
                  </a:lnTo>
                  <a:lnTo>
                    <a:pt x="49" y="3"/>
                  </a:lnTo>
                  <a:lnTo>
                    <a:pt x="44" y="0"/>
                  </a:lnTo>
                  <a:lnTo>
                    <a:pt x="39" y="0"/>
                  </a:lnTo>
                  <a:lnTo>
                    <a:pt x="37" y="3"/>
                  </a:lnTo>
                  <a:lnTo>
                    <a:pt x="32" y="3"/>
                  </a:lnTo>
                  <a:lnTo>
                    <a:pt x="27" y="5"/>
                  </a:lnTo>
                  <a:lnTo>
                    <a:pt x="24" y="8"/>
                  </a:lnTo>
                  <a:lnTo>
                    <a:pt x="19" y="10"/>
                  </a:lnTo>
                  <a:lnTo>
                    <a:pt x="17" y="15"/>
                  </a:lnTo>
                  <a:lnTo>
                    <a:pt x="12" y="18"/>
                  </a:lnTo>
                  <a:lnTo>
                    <a:pt x="10" y="23"/>
                  </a:lnTo>
                  <a:lnTo>
                    <a:pt x="7" y="27"/>
                  </a:lnTo>
                  <a:lnTo>
                    <a:pt x="5" y="32"/>
                  </a:lnTo>
                  <a:lnTo>
                    <a:pt x="2" y="37"/>
                  </a:lnTo>
                  <a:lnTo>
                    <a:pt x="2" y="42"/>
                  </a:lnTo>
                  <a:lnTo>
                    <a:pt x="0" y="47"/>
                  </a:lnTo>
                  <a:lnTo>
                    <a:pt x="0" y="52"/>
                  </a:lnTo>
                  <a:lnTo>
                    <a:pt x="0" y="57"/>
                  </a:lnTo>
                  <a:lnTo>
                    <a:pt x="0" y="62"/>
                  </a:lnTo>
                  <a:lnTo>
                    <a:pt x="0" y="69"/>
                  </a:lnTo>
                  <a:lnTo>
                    <a:pt x="2" y="72"/>
                  </a:lnTo>
                  <a:lnTo>
                    <a:pt x="5" y="77"/>
                  </a:lnTo>
                  <a:lnTo>
                    <a:pt x="7" y="79"/>
                  </a:lnTo>
                  <a:lnTo>
                    <a:pt x="10" y="84"/>
                  </a:lnTo>
                  <a:lnTo>
                    <a:pt x="12" y="84"/>
                  </a:lnTo>
                  <a:lnTo>
                    <a:pt x="15" y="87"/>
                  </a:lnTo>
                  <a:lnTo>
                    <a:pt x="19" y="89"/>
                  </a:lnTo>
                  <a:lnTo>
                    <a:pt x="22" y="89"/>
                  </a:lnTo>
                  <a:lnTo>
                    <a:pt x="27" y="89"/>
                  </a:lnTo>
                  <a:lnTo>
                    <a:pt x="32" y="89"/>
                  </a:lnTo>
                  <a:lnTo>
                    <a:pt x="34" y="87"/>
                  </a:lnTo>
                  <a:lnTo>
                    <a:pt x="39" y="87"/>
                  </a:lnTo>
                  <a:lnTo>
                    <a:pt x="44" y="82"/>
                  </a:lnTo>
                  <a:lnTo>
                    <a:pt x="47" y="79"/>
                  </a:lnTo>
                  <a:lnTo>
                    <a:pt x="52" y="77"/>
                  </a:lnTo>
                  <a:lnTo>
                    <a:pt x="54" y="72"/>
                  </a:lnTo>
                  <a:lnTo>
                    <a:pt x="59" y="69"/>
                  </a:lnTo>
                  <a:lnTo>
                    <a:pt x="61" y="64"/>
                  </a:lnTo>
                  <a:lnTo>
                    <a:pt x="64" y="60"/>
                  </a:lnTo>
                  <a:lnTo>
                    <a:pt x="64" y="57"/>
                  </a:lnTo>
                </a:path>
              </a:pathLst>
            </a:custGeom>
            <a:noFill/>
            <a:ln w="0">
              <a:solidFill>
                <a:srgbClr val="000000"/>
              </a:solidFill>
              <a:prstDash val="solid"/>
              <a:round/>
              <a:headEnd/>
              <a:tailEnd/>
            </a:ln>
          </p:spPr>
          <p:txBody>
            <a:bodyPr/>
            <a:lstStyle/>
            <a:p>
              <a:endParaRPr lang="es-AR"/>
            </a:p>
          </p:txBody>
        </p:sp>
        <p:sp>
          <p:nvSpPr>
            <p:cNvPr id="4203" name="Freeform 105"/>
            <p:cNvSpPr>
              <a:spLocks/>
            </p:cNvSpPr>
            <p:nvPr/>
          </p:nvSpPr>
          <p:spPr bwMode="auto">
            <a:xfrm>
              <a:off x="2124" y="2770"/>
              <a:ext cx="42" cy="52"/>
            </a:xfrm>
            <a:custGeom>
              <a:avLst/>
              <a:gdLst>
                <a:gd name="T0" fmla="*/ 39 w 42"/>
                <a:gd name="T1" fmla="*/ 32 h 52"/>
                <a:gd name="T2" fmla="*/ 37 w 42"/>
                <a:gd name="T3" fmla="*/ 37 h 52"/>
                <a:gd name="T4" fmla="*/ 34 w 42"/>
                <a:gd name="T5" fmla="*/ 42 h 52"/>
                <a:gd name="T6" fmla="*/ 32 w 42"/>
                <a:gd name="T7" fmla="*/ 44 h 52"/>
                <a:gd name="T8" fmla="*/ 29 w 42"/>
                <a:gd name="T9" fmla="*/ 47 h 52"/>
                <a:gd name="T10" fmla="*/ 27 w 42"/>
                <a:gd name="T11" fmla="*/ 49 h 52"/>
                <a:gd name="T12" fmla="*/ 22 w 42"/>
                <a:gd name="T13" fmla="*/ 52 h 52"/>
                <a:gd name="T14" fmla="*/ 20 w 42"/>
                <a:gd name="T15" fmla="*/ 52 h 52"/>
                <a:gd name="T16" fmla="*/ 17 w 42"/>
                <a:gd name="T17" fmla="*/ 52 h 52"/>
                <a:gd name="T18" fmla="*/ 12 w 42"/>
                <a:gd name="T19" fmla="*/ 52 h 52"/>
                <a:gd name="T20" fmla="*/ 10 w 42"/>
                <a:gd name="T21" fmla="*/ 52 h 52"/>
                <a:gd name="T22" fmla="*/ 7 w 42"/>
                <a:gd name="T23" fmla="*/ 49 h 52"/>
                <a:gd name="T24" fmla="*/ 5 w 42"/>
                <a:gd name="T25" fmla="*/ 49 h 52"/>
                <a:gd name="T26" fmla="*/ 5 w 42"/>
                <a:gd name="T27" fmla="*/ 44 h 52"/>
                <a:gd name="T28" fmla="*/ 2 w 42"/>
                <a:gd name="T29" fmla="*/ 42 h 52"/>
                <a:gd name="T30" fmla="*/ 2 w 42"/>
                <a:gd name="T31" fmla="*/ 40 h 52"/>
                <a:gd name="T32" fmla="*/ 0 w 42"/>
                <a:gd name="T33" fmla="*/ 35 h 52"/>
                <a:gd name="T34" fmla="*/ 0 w 42"/>
                <a:gd name="T35" fmla="*/ 32 h 52"/>
                <a:gd name="T36" fmla="*/ 2 w 42"/>
                <a:gd name="T37" fmla="*/ 27 h 52"/>
                <a:gd name="T38" fmla="*/ 2 w 42"/>
                <a:gd name="T39" fmla="*/ 22 h 52"/>
                <a:gd name="T40" fmla="*/ 5 w 42"/>
                <a:gd name="T41" fmla="*/ 20 h 52"/>
                <a:gd name="T42" fmla="*/ 5 w 42"/>
                <a:gd name="T43" fmla="*/ 15 h 52"/>
                <a:gd name="T44" fmla="*/ 7 w 42"/>
                <a:gd name="T45" fmla="*/ 12 h 52"/>
                <a:gd name="T46" fmla="*/ 10 w 42"/>
                <a:gd name="T47" fmla="*/ 7 h 52"/>
                <a:gd name="T48" fmla="*/ 12 w 42"/>
                <a:gd name="T49" fmla="*/ 5 h 52"/>
                <a:gd name="T50" fmla="*/ 17 w 42"/>
                <a:gd name="T51" fmla="*/ 3 h 52"/>
                <a:gd name="T52" fmla="*/ 20 w 42"/>
                <a:gd name="T53" fmla="*/ 3 h 52"/>
                <a:gd name="T54" fmla="*/ 22 w 42"/>
                <a:gd name="T55" fmla="*/ 0 h 52"/>
                <a:gd name="T56" fmla="*/ 27 w 42"/>
                <a:gd name="T57" fmla="*/ 0 h 52"/>
                <a:gd name="T58" fmla="*/ 29 w 42"/>
                <a:gd name="T59" fmla="*/ 0 h 52"/>
                <a:gd name="T60" fmla="*/ 32 w 42"/>
                <a:gd name="T61" fmla="*/ 0 h 52"/>
                <a:gd name="T62" fmla="*/ 34 w 42"/>
                <a:gd name="T63" fmla="*/ 3 h 52"/>
                <a:gd name="T64" fmla="*/ 37 w 42"/>
                <a:gd name="T65" fmla="*/ 5 h 52"/>
                <a:gd name="T66" fmla="*/ 39 w 42"/>
                <a:gd name="T67" fmla="*/ 7 h 52"/>
                <a:gd name="T68" fmla="*/ 39 w 42"/>
                <a:gd name="T69" fmla="*/ 10 h 52"/>
                <a:gd name="T70" fmla="*/ 42 w 42"/>
                <a:gd name="T71" fmla="*/ 15 h 52"/>
                <a:gd name="T72" fmla="*/ 42 w 42"/>
                <a:gd name="T73" fmla="*/ 17 h 52"/>
                <a:gd name="T74" fmla="*/ 42 w 42"/>
                <a:gd name="T75" fmla="*/ 22 h 52"/>
                <a:gd name="T76" fmla="*/ 42 w 42"/>
                <a:gd name="T77" fmla="*/ 25 h 52"/>
                <a:gd name="T78" fmla="*/ 39 w 42"/>
                <a:gd name="T79" fmla="*/ 30 h 52"/>
                <a:gd name="T80" fmla="*/ 39 w 42"/>
                <a:gd name="T81" fmla="*/ 32 h 52"/>
                <a:gd name="T82" fmla="*/ 39 w 42"/>
                <a:gd name="T83" fmla="*/ 32 h 5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
                <a:gd name="T127" fmla="*/ 0 h 52"/>
                <a:gd name="T128" fmla="*/ 42 w 42"/>
                <a:gd name="T129" fmla="*/ 52 h 5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 h="52">
                  <a:moveTo>
                    <a:pt x="39" y="32"/>
                  </a:moveTo>
                  <a:lnTo>
                    <a:pt x="37" y="37"/>
                  </a:lnTo>
                  <a:lnTo>
                    <a:pt x="34" y="42"/>
                  </a:lnTo>
                  <a:lnTo>
                    <a:pt x="32" y="44"/>
                  </a:lnTo>
                  <a:lnTo>
                    <a:pt x="29" y="47"/>
                  </a:lnTo>
                  <a:lnTo>
                    <a:pt x="27" y="49"/>
                  </a:lnTo>
                  <a:lnTo>
                    <a:pt x="22" y="52"/>
                  </a:lnTo>
                  <a:lnTo>
                    <a:pt x="20" y="52"/>
                  </a:lnTo>
                  <a:lnTo>
                    <a:pt x="17" y="52"/>
                  </a:lnTo>
                  <a:lnTo>
                    <a:pt x="12" y="52"/>
                  </a:lnTo>
                  <a:lnTo>
                    <a:pt x="10" y="52"/>
                  </a:lnTo>
                  <a:lnTo>
                    <a:pt x="7" y="49"/>
                  </a:lnTo>
                  <a:lnTo>
                    <a:pt x="5" y="49"/>
                  </a:lnTo>
                  <a:lnTo>
                    <a:pt x="5" y="44"/>
                  </a:lnTo>
                  <a:lnTo>
                    <a:pt x="2" y="42"/>
                  </a:lnTo>
                  <a:lnTo>
                    <a:pt x="2" y="40"/>
                  </a:lnTo>
                  <a:lnTo>
                    <a:pt x="0" y="35"/>
                  </a:lnTo>
                  <a:lnTo>
                    <a:pt x="0" y="32"/>
                  </a:lnTo>
                  <a:lnTo>
                    <a:pt x="2" y="27"/>
                  </a:lnTo>
                  <a:lnTo>
                    <a:pt x="2" y="22"/>
                  </a:lnTo>
                  <a:lnTo>
                    <a:pt x="5" y="20"/>
                  </a:lnTo>
                  <a:lnTo>
                    <a:pt x="5" y="15"/>
                  </a:lnTo>
                  <a:lnTo>
                    <a:pt x="7" y="12"/>
                  </a:lnTo>
                  <a:lnTo>
                    <a:pt x="10" y="7"/>
                  </a:lnTo>
                  <a:lnTo>
                    <a:pt x="12" y="5"/>
                  </a:lnTo>
                  <a:lnTo>
                    <a:pt x="17" y="3"/>
                  </a:lnTo>
                  <a:lnTo>
                    <a:pt x="20" y="3"/>
                  </a:lnTo>
                  <a:lnTo>
                    <a:pt x="22" y="0"/>
                  </a:lnTo>
                  <a:lnTo>
                    <a:pt x="27" y="0"/>
                  </a:lnTo>
                  <a:lnTo>
                    <a:pt x="29" y="0"/>
                  </a:lnTo>
                  <a:lnTo>
                    <a:pt x="32" y="0"/>
                  </a:lnTo>
                  <a:lnTo>
                    <a:pt x="34" y="3"/>
                  </a:lnTo>
                  <a:lnTo>
                    <a:pt x="37" y="5"/>
                  </a:lnTo>
                  <a:lnTo>
                    <a:pt x="39" y="7"/>
                  </a:lnTo>
                  <a:lnTo>
                    <a:pt x="39" y="10"/>
                  </a:lnTo>
                  <a:lnTo>
                    <a:pt x="42" y="15"/>
                  </a:lnTo>
                  <a:lnTo>
                    <a:pt x="42" y="17"/>
                  </a:lnTo>
                  <a:lnTo>
                    <a:pt x="42" y="22"/>
                  </a:lnTo>
                  <a:lnTo>
                    <a:pt x="42" y="25"/>
                  </a:lnTo>
                  <a:lnTo>
                    <a:pt x="39" y="30"/>
                  </a:lnTo>
                  <a:lnTo>
                    <a:pt x="39" y="32"/>
                  </a:lnTo>
                  <a:close/>
                </a:path>
              </a:pathLst>
            </a:custGeom>
            <a:solidFill>
              <a:srgbClr val="6170C2"/>
            </a:solidFill>
            <a:ln w="9525">
              <a:noFill/>
              <a:round/>
              <a:headEnd/>
              <a:tailEnd/>
            </a:ln>
          </p:spPr>
          <p:txBody>
            <a:bodyPr/>
            <a:lstStyle/>
            <a:p>
              <a:endParaRPr lang="es-AR"/>
            </a:p>
          </p:txBody>
        </p:sp>
        <p:sp>
          <p:nvSpPr>
            <p:cNvPr id="4204" name="Freeform 106"/>
            <p:cNvSpPr>
              <a:spLocks/>
            </p:cNvSpPr>
            <p:nvPr/>
          </p:nvSpPr>
          <p:spPr bwMode="auto">
            <a:xfrm>
              <a:off x="2124" y="2770"/>
              <a:ext cx="42" cy="52"/>
            </a:xfrm>
            <a:custGeom>
              <a:avLst/>
              <a:gdLst>
                <a:gd name="T0" fmla="*/ 39 w 42"/>
                <a:gd name="T1" fmla="*/ 32 h 52"/>
                <a:gd name="T2" fmla="*/ 37 w 42"/>
                <a:gd name="T3" fmla="*/ 37 h 52"/>
                <a:gd name="T4" fmla="*/ 34 w 42"/>
                <a:gd name="T5" fmla="*/ 42 h 52"/>
                <a:gd name="T6" fmla="*/ 32 w 42"/>
                <a:gd name="T7" fmla="*/ 44 h 52"/>
                <a:gd name="T8" fmla="*/ 29 w 42"/>
                <a:gd name="T9" fmla="*/ 47 h 52"/>
                <a:gd name="T10" fmla="*/ 27 w 42"/>
                <a:gd name="T11" fmla="*/ 49 h 52"/>
                <a:gd name="T12" fmla="*/ 22 w 42"/>
                <a:gd name="T13" fmla="*/ 52 h 52"/>
                <a:gd name="T14" fmla="*/ 20 w 42"/>
                <a:gd name="T15" fmla="*/ 52 h 52"/>
                <a:gd name="T16" fmla="*/ 17 w 42"/>
                <a:gd name="T17" fmla="*/ 52 h 52"/>
                <a:gd name="T18" fmla="*/ 12 w 42"/>
                <a:gd name="T19" fmla="*/ 52 h 52"/>
                <a:gd name="T20" fmla="*/ 10 w 42"/>
                <a:gd name="T21" fmla="*/ 52 h 52"/>
                <a:gd name="T22" fmla="*/ 7 w 42"/>
                <a:gd name="T23" fmla="*/ 49 h 52"/>
                <a:gd name="T24" fmla="*/ 5 w 42"/>
                <a:gd name="T25" fmla="*/ 49 h 52"/>
                <a:gd name="T26" fmla="*/ 5 w 42"/>
                <a:gd name="T27" fmla="*/ 44 h 52"/>
                <a:gd name="T28" fmla="*/ 2 w 42"/>
                <a:gd name="T29" fmla="*/ 42 h 52"/>
                <a:gd name="T30" fmla="*/ 2 w 42"/>
                <a:gd name="T31" fmla="*/ 40 h 52"/>
                <a:gd name="T32" fmla="*/ 0 w 42"/>
                <a:gd name="T33" fmla="*/ 35 h 52"/>
                <a:gd name="T34" fmla="*/ 0 w 42"/>
                <a:gd name="T35" fmla="*/ 32 h 52"/>
                <a:gd name="T36" fmla="*/ 2 w 42"/>
                <a:gd name="T37" fmla="*/ 27 h 52"/>
                <a:gd name="T38" fmla="*/ 2 w 42"/>
                <a:gd name="T39" fmla="*/ 22 h 52"/>
                <a:gd name="T40" fmla="*/ 5 w 42"/>
                <a:gd name="T41" fmla="*/ 20 h 52"/>
                <a:gd name="T42" fmla="*/ 5 w 42"/>
                <a:gd name="T43" fmla="*/ 15 h 52"/>
                <a:gd name="T44" fmla="*/ 7 w 42"/>
                <a:gd name="T45" fmla="*/ 12 h 52"/>
                <a:gd name="T46" fmla="*/ 10 w 42"/>
                <a:gd name="T47" fmla="*/ 7 h 52"/>
                <a:gd name="T48" fmla="*/ 12 w 42"/>
                <a:gd name="T49" fmla="*/ 5 h 52"/>
                <a:gd name="T50" fmla="*/ 17 w 42"/>
                <a:gd name="T51" fmla="*/ 3 h 52"/>
                <a:gd name="T52" fmla="*/ 20 w 42"/>
                <a:gd name="T53" fmla="*/ 3 h 52"/>
                <a:gd name="T54" fmla="*/ 22 w 42"/>
                <a:gd name="T55" fmla="*/ 0 h 52"/>
                <a:gd name="T56" fmla="*/ 27 w 42"/>
                <a:gd name="T57" fmla="*/ 0 h 52"/>
                <a:gd name="T58" fmla="*/ 29 w 42"/>
                <a:gd name="T59" fmla="*/ 0 h 52"/>
                <a:gd name="T60" fmla="*/ 32 w 42"/>
                <a:gd name="T61" fmla="*/ 0 h 52"/>
                <a:gd name="T62" fmla="*/ 34 w 42"/>
                <a:gd name="T63" fmla="*/ 3 h 52"/>
                <a:gd name="T64" fmla="*/ 37 w 42"/>
                <a:gd name="T65" fmla="*/ 5 h 52"/>
                <a:gd name="T66" fmla="*/ 39 w 42"/>
                <a:gd name="T67" fmla="*/ 7 h 52"/>
                <a:gd name="T68" fmla="*/ 39 w 42"/>
                <a:gd name="T69" fmla="*/ 10 h 52"/>
                <a:gd name="T70" fmla="*/ 42 w 42"/>
                <a:gd name="T71" fmla="*/ 15 h 52"/>
                <a:gd name="T72" fmla="*/ 42 w 42"/>
                <a:gd name="T73" fmla="*/ 17 h 52"/>
                <a:gd name="T74" fmla="*/ 42 w 42"/>
                <a:gd name="T75" fmla="*/ 22 h 52"/>
                <a:gd name="T76" fmla="*/ 42 w 42"/>
                <a:gd name="T77" fmla="*/ 25 h 52"/>
                <a:gd name="T78" fmla="*/ 39 w 42"/>
                <a:gd name="T79" fmla="*/ 30 h 52"/>
                <a:gd name="T80" fmla="*/ 39 w 42"/>
                <a:gd name="T81" fmla="*/ 32 h 52"/>
                <a:gd name="T82" fmla="*/ 39 w 42"/>
                <a:gd name="T83" fmla="*/ 32 h 5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
                <a:gd name="T127" fmla="*/ 0 h 52"/>
                <a:gd name="T128" fmla="*/ 42 w 42"/>
                <a:gd name="T129" fmla="*/ 52 h 5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 h="52">
                  <a:moveTo>
                    <a:pt x="39" y="32"/>
                  </a:moveTo>
                  <a:lnTo>
                    <a:pt x="37" y="37"/>
                  </a:lnTo>
                  <a:lnTo>
                    <a:pt x="34" y="42"/>
                  </a:lnTo>
                  <a:lnTo>
                    <a:pt x="32" y="44"/>
                  </a:lnTo>
                  <a:lnTo>
                    <a:pt x="29" y="47"/>
                  </a:lnTo>
                  <a:lnTo>
                    <a:pt x="27" y="49"/>
                  </a:lnTo>
                  <a:lnTo>
                    <a:pt x="22" y="52"/>
                  </a:lnTo>
                  <a:lnTo>
                    <a:pt x="20" y="52"/>
                  </a:lnTo>
                  <a:lnTo>
                    <a:pt x="17" y="52"/>
                  </a:lnTo>
                  <a:lnTo>
                    <a:pt x="12" y="52"/>
                  </a:lnTo>
                  <a:lnTo>
                    <a:pt x="10" y="52"/>
                  </a:lnTo>
                  <a:lnTo>
                    <a:pt x="7" y="49"/>
                  </a:lnTo>
                  <a:lnTo>
                    <a:pt x="5" y="49"/>
                  </a:lnTo>
                  <a:lnTo>
                    <a:pt x="5" y="44"/>
                  </a:lnTo>
                  <a:lnTo>
                    <a:pt x="2" y="42"/>
                  </a:lnTo>
                  <a:lnTo>
                    <a:pt x="2" y="40"/>
                  </a:lnTo>
                  <a:lnTo>
                    <a:pt x="0" y="35"/>
                  </a:lnTo>
                  <a:lnTo>
                    <a:pt x="0" y="32"/>
                  </a:lnTo>
                  <a:lnTo>
                    <a:pt x="2" y="27"/>
                  </a:lnTo>
                  <a:lnTo>
                    <a:pt x="2" y="22"/>
                  </a:lnTo>
                  <a:lnTo>
                    <a:pt x="5" y="20"/>
                  </a:lnTo>
                  <a:lnTo>
                    <a:pt x="5" y="15"/>
                  </a:lnTo>
                  <a:lnTo>
                    <a:pt x="7" y="12"/>
                  </a:lnTo>
                  <a:lnTo>
                    <a:pt x="10" y="7"/>
                  </a:lnTo>
                  <a:lnTo>
                    <a:pt x="12" y="5"/>
                  </a:lnTo>
                  <a:lnTo>
                    <a:pt x="17" y="3"/>
                  </a:lnTo>
                  <a:lnTo>
                    <a:pt x="20" y="3"/>
                  </a:lnTo>
                  <a:lnTo>
                    <a:pt x="22" y="0"/>
                  </a:lnTo>
                  <a:lnTo>
                    <a:pt x="27" y="0"/>
                  </a:lnTo>
                  <a:lnTo>
                    <a:pt x="29" y="0"/>
                  </a:lnTo>
                  <a:lnTo>
                    <a:pt x="32" y="0"/>
                  </a:lnTo>
                  <a:lnTo>
                    <a:pt x="34" y="3"/>
                  </a:lnTo>
                  <a:lnTo>
                    <a:pt x="37" y="5"/>
                  </a:lnTo>
                  <a:lnTo>
                    <a:pt x="39" y="7"/>
                  </a:lnTo>
                  <a:lnTo>
                    <a:pt x="39" y="10"/>
                  </a:lnTo>
                  <a:lnTo>
                    <a:pt x="42" y="15"/>
                  </a:lnTo>
                  <a:lnTo>
                    <a:pt x="42" y="17"/>
                  </a:lnTo>
                  <a:lnTo>
                    <a:pt x="42" y="22"/>
                  </a:lnTo>
                  <a:lnTo>
                    <a:pt x="42" y="25"/>
                  </a:lnTo>
                  <a:lnTo>
                    <a:pt x="39" y="30"/>
                  </a:lnTo>
                  <a:lnTo>
                    <a:pt x="39" y="32"/>
                  </a:lnTo>
                </a:path>
              </a:pathLst>
            </a:custGeom>
            <a:noFill/>
            <a:ln w="0">
              <a:solidFill>
                <a:srgbClr val="000000"/>
              </a:solidFill>
              <a:prstDash val="solid"/>
              <a:round/>
              <a:headEnd/>
              <a:tailEnd/>
            </a:ln>
          </p:spPr>
          <p:txBody>
            <a:bodyPr/>
            <a:lstStyle/>
            <a:p>
              <a:endParaRPr lang="es-AR"/>
            </a:p>
          </p:txBody>
        </p:sp>
        <p:sp>
          <p:nvSpPr>
            <p:cNvPr id="4205" name="Freeform 107"/>
            <p:cNvSpPr>
              <a:spLocks/>
            </p:cNvSpPr>
            <p:nvPr/>
          </p:nvSpPr>
          <p:spPr bwMode="auto">
            <a:xfrm>
              <a:off x="2139" y="2777"/>
              <a:ext cx="27" cy="35"/>
            </a:xfrm>
            <a:custGeom>
              <a:avLst/>
              <a:gdLst>
                <a:gd name="T0" fmla="*/ 24 w 27"/>
                <a:gd name="T1" fmla="*/ 23 h 35"/>
                <a:gd name="T2" fmla="*/ 22 w 27"/>
                <a:gd name="T3" fmla="*/ 25 h 35"/>
                <a:gd name="T4" fmla="*/ 22 w 27"/>
                <a:gd name="T5" fmla="*/ 28 h 35"/>
                <a:gd name="T6" fmla="*/ 19 w 27"/>
                <a:gd name="T7" fmla="*/ 30 h 35"/>
                <a:gd name="T8" fmla="*/ 17 w 27"/>
                <a:gd name="T9" fmla="*/ 33 h 35"/>
                <a:gd name="T10" fmla="*/ 14 w 27"/>
                <a:gd name="T11" fmla="*/ 35 h 35"/>
                <a:gd name="T12" fmla="*/ 12 w 27"/>
                <a:gd name="T13" fmla="*/ 35 h 35"/>
                <a:gd name="T14" fmla="*/ 10 w 27"/>
                <a:gd name="T15" fmla="*/ 35 h 35"/>
                <a:gd name="T16" fmla="*/ 7 w 27"/>
                <a:gd name="T17" fmla="*/ 35 h 35"/>
                <a:gd name="T18" fmla="*/ 5 w 27"/>
                <a:gd name="T19" fmla="*/ 33 h 35"/>
                <a:gd name="T20" fmla="*/ 2 w 27"/>
                <a:gd name="T21" fmla="*/ 30 h 35"/>
                <a:gd name="T22" fmla="*/ 2 w 27"/>
                <a:gd name="T23" fmla="*/ 30 h 35"/>
                <a:gd name="T24" fmla="*/ 0 w 27"/>
                <a:gd name="T25" fmla="*/ 25 h 35"/>
                <a:gd name="T26" fmla="*/ 0 w 27"/>
                <a:gd name="T27" fmla="*/ 23 h 35"/>
                <a:gd name="T28" fmla="*/ 0 w 27"/>
                <a:gd name="T29" fmla="*/ 20 h 35"/>
                <a:gd name="T30" fmla="*/ 0 w 27"/>
                <a:gd name="T31" fmla="*/ 18 h 35"/>
                <a:gd name="T32" fmla="*/ 2 w 27"/>
                <a:gd name="T33" fmla="*/ 13 h 35"/>
                <a:gd name="T34" fmla="*/ 2 w 27"/>
                <a:gd name="T35" fmla="*/ 10 h 35"/>
                <a:gd name="T36" fmla="*/ 5 w 27"/>
                <a:gd name="T37" fmla="*/ 8 h 35"/>
                <a:gd name="T38" fmla="*/ 7 w 27"/>
                <a:gd name="T39" fmla="*/ 5 h 35"/>
                <a:gd name="T40" fmla="*/ 10 w 27"/>
                <a:gd name="T41" fmla="*/ 3 h 35"/>
                <a:gd name="T42" fmla="*/ 12 w 27"/>
                <a:gd name="T43" fmla="*/ 3 h 35"/>
                <a:gd name="T44" fmla="*/ 14 w 27"/>
                <a:gd name="T45" fmla="*/ 0 h 35"/>
                <a:gd name="T46" fmla="*/ 17 w 27"/>
                <a:gd name="T47" fmla="*/ 0 h 35"/>
                <a:gd name="T48" fmla="*/ 19 w 27"/>
                <a:gd name="T49" fmla="*/ 0 h 35"/>
                <a:gd name="T50" fmla="*/ 22 w 27"/>
                <a:gd name="T51" fmla="*/ 3 h 35"/>
                <a:gd name="T52" fmla="*/ 24 w 27"/>
                <a:gd name="T53" fmla="*/ 5 h 35"/>
                <a:gd name="T54" fmla="*/ 24 w 27"/>
                <a:gd name="T55" fmla="*/ 5 h 35"/>
                <a:gd name="T56" fmla="*/ 24 w 27"/>
                <a:gd name="T57" fmla="*/ 8 h 35"/>
                <a:gd name="T58" fmla="*/ 27 w 27"/>
                <a:gd name="T59" fmla="*/ 13 h 35"/>
                <a:gd name="T60" fmla="*/ 27 w 27"/>
                <a:gd name="T61" fmla="*/ 15 h 35"/>
                <a:gd name="T62" fmla="*/ 24 w 27"/>
                <a:gd name="T63" fmla="*/ 18 h 35"/>
                <a:gd name="T64" fmla="*/ 24 w 27"/>
                <a:gd name="T65" fmla="*/ 23 h 35"/>
                <a:gd name="T66" fmla="*/ 24 w 27"/>
                <a:gd name="T67" fmla="*/ 23 h 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
                <a:gd name="T103" fmla="*/ 0 h 35"/>
                <a:gd name="T104" fmla="*/ 27 w 27"/>
                <a:gd name="T105" fmla="*/ 35 h 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 h="35">
                  <a:moveTo>
                    <a:pt x="24" y="23"/>
                  </a:moveTo>
                  <a:lnTo>
                    <a:pt x="22" y="25"/>
                  </a:lnTo>
                  <a:lnTo>
                    <a:pt x="22" y="28"/>
                  </a:lnTo>
                  <a:lnTo>
                    <a:pt x="19" y="30"/>
                  </a:lnTo>
                  <a:lnTo>
                    <a:pt x="17" y="33"/>
                  </a:lnTo>
                  <a:lnTo>
                    <a:pt x="14" y="35"/>
                  </a:lnTo>
                  <a:lnTo>
                    <a:pt x="12" y="35"/>
                  </a:lnTo>
                  <a:lnTo>
                    <a:pt x="10" y="35"/>
                  </a:lnTo>
                  <a:lnTo>
                    <a:pt x="7" y="35"/>
                  </a:lnTo>
                  <a:lnTo>
                    <a:pt x="5" y="33"/>
                  </a:lnTo>
                  <a:lnTo>
                    <a:pt x="2" y="30"/>
                  </a:lnTo>
                  <a:lnTo>
                    <a:pt x="0" y="25"/>
                  </a:lnTo>
                  <a:lnTo>
                    <a:pt x="0" y="23"/>
                  </a:lnTo>
                  <a:lnTo>
                    <a:pt x="0" y="20"/>
                  </a:lnTo>
                  <a:lnTo>
                    <a:pt x="0" y="18"/>
                  </a:lnTo>
                  <a:lnTo>
                    <a:pt x="2" y="13"/>
                  </a:lnTo>
                  <a:lnTo>
                    <a:pt x="2" y="10"/>
                  </a:lnTo>
                  <a:lnTo>
                    <a:pt x="5" y="8"/>
                  </a:lnTo>
                  <a:lnTo>
                    <a:pt x="7" y="5"/>
                  </a:lnTo>
                  <a:lnTo>
                    <a:pt x="10" y="3"/>
                  </a:lnTo>
                  <a:lnTo>
                    <a:pt x="12" y="3"/>
                  </a:lnTo>
                  <a:lnTo>
                    <a:pt x="14" y="0"/>
                  </a:lnTo>
                  <a:lnTo>
                    <a:pt x="17" y="0"/>
                  </a:lnTo>
                  <a:lnTo>
                    <a:pt x="19" y="0"/>
                  </a:lnTo>
                  <a:lnTo>
                    <a:pt x="22" y="3"/>
                  </a:lnTo>
                  <a:lnTo>
                    <a:pt x="24" y="5"/>
                  </a:lnTo>
                  <a:lnTo>
                    <a:pt x="24" y="8"/>
                  </a:lnTo>
                  <a:lnTo>
                    <a:pt x="27" y="13"/>
                  </a:lnTo>
                  <a:lnTo>
                    <a:pt x="27" y="15"/>
                  </a:lnTo>
                  <a:lnTo>
                    <a:pt x="24" y="18"/>
                  </a:lnTo>
                  <a:lnTo>
                    <a:pt x="24" y="23"/>
                  </a:lnTo>
                  <a:close/>
                </a:path>
              </a:pathLst>
            </a:custGeom>
            <a:solidFill>
              <a:srgbClr val="000000"/>
            </a:solidFill>
            <a:ln w="9525">
              <a:noFill/>
              <a:round/>
              <a:headEnd/>
              <a:tailEnd/>
            </a:ln>
          </p:spPr>
          <p:txBody>
            <a:bodyPr/>
            <a:lstStyle/>
            <a:p>
              <a:endParaRPr lang="es-AR"/>
            </a:p>
          </p:txBody>
        </p:sp>
        <p:sp>
          <p:nvSpPr>
            <p:cNvPr id="4206" name="Freeform 108"/>
            <p:cNvSpPr>
              <a:spLocks/>
            </p:cNvSpPr>
            <p:nvPr/>
          </p:nvSpPr>
          <p:spPr bwMode="auto">
            <a:xfrm>
              <a:off x="2139" y="2777"/>
              <a:ext cx="27" cy="35"/>
            </a:xfrm>
            <a:custGeom>
              <a:avLst/>
              <a:gdLst>
                <a:gd name="T0" fmla="*/ 24 w 27"/>
                <a:gd name="T1" fmla="*/ 23 h 35"/>
                <a:gd name="T2" fmla="*/ 22 w 27"/>
                <a:gd name="T3" fmla="*/ 25 h 35"/>
                <a:gd name="T4" fmla="*/ 22 w 27"/>
                <a:gd name="T5" fmla="*/ 28 h 35"/>
                <a:gd name="T6" fmla="*/ 19 w 27"/>
                <a:gd name="T7" fmla="*/ 30 h 35"/>
                <a:gd name="T8" fmla="*/ 17 w 27"/>
                <a:gd name="T9" fmla="*/ 33 h 35"/>
                <a:gd name="T10" fmla="*/ 14 w 27"/>
                <a:gd name="T11" fmla="*/ 35 h 35"/>
                <a:gd name="T12" fmla="*/ 12 w 27"/>
                <a:gd name="T13" fmla="*/ 35 h 35"/>
                <a:gd name="T14" fmla="*/ 10 w 27"/>
                <a:gd name="T15" fmla="*/ 35 h 35"/>
                <a:gd name="T16" fmla="*/ 7 w 27"/>
                <a:gd name="T17" fmla="*/ 35 h 35"/>
                <a:gd name="T18" fmla="*/ 5 w 27"/>
                <a:gd name="T19" fmla="*/ 33 h 35"/>
                <a:gd name="T20" fmla="*/ 2 w 27"/>
                <a:gd name="T21" fmla="*/ 30 h 35"/>
                <a:gd name="T22" fmla="*/ 2 w 27"/>
                <a:gd name="T23" fmla="*/ 30 h 35"/>
                <a:gd name="T24" fmla="*/ 0 w 27"/>
                <a:gd name="T25" fmla="*/ 25 h 35"/>
                <a:gd name="T26" fmla="*/ 0 w 27"/>
                <a:gd name="T27" fmla="*/ 23 h 35"/>
                <a:gd name="T28" fmla="*/ 0 w 27"/>
                <a:gd name="T29" fmla="*/ 20 h 35"/>
                <a:gd name="T30" fmla="*/ 0 w 27"/>
                <a:gd name="T31" fmla="*/ 18 h 35"/>
                <a:gd name="T32" fmla="*/ 2 w 27"/>
                <a:gd name="T33" fmla="*/ 13 h 35"/>
                <a:gd name="T34" fmla="*/ 2 w 27"/>
                <a:gd name="T35" fmla="*/ 10 h 35"/>
                <a:gd name="T36" fmla="*/ 5 w 27"/>
                <a:gd name="T37" fmla="*/ 8 h 35"/>
                <a:gd name="T38" fmla="*/ 7 w 27"/>
                <a:gd name="T39" fmla="*/ 5 h 35"/>
                <a:gd name="T40" fmla="*/ 10 w 27"/>
                <a:gd name="T41" fmla="*/ 3 h 35"/>
                <a:gd name="T42" fmla="*/ 12 w 27"/>
                <a:gd name="T43" fmla="*/ 3 h 35"/>
                <a:gd name="T44" fmla="*/ 14 w 27"/>
                <a:gd name="T45" fmla="*/ 0 h 35"/>
                <a:gd name="T46" fmla="*/ 17 w 27"/>
                <a:gd name="T47" fmla="*/ 0 h 35"/>
                <a:gd name="T48" fmla="*/ 19 w 27"/>
                <a:gd name="T49" fmla="*/ 0 h 35"/>
                <a:gd name="T50" fmla="*/ 22 w 27"/>
                <a:gd name="T51" fmla="*/ 3 h 35"/>
                <a:gd name="T52" fmla="*/ 24 w 27"/>
                <a:gd name="T53" fmla="*/ 5 h 35"/>
                <a:gd name="T54" fmla="*/ 24 w 27"/>
                <a:gd name="T55" fmla="*/ 5 h 35"/>
                <a:gd name="T56" fmla="*/ 24 w 27"/>
                <a:gd name="T57" fmla="*/ 8 h 35"/>
                <a:gd name="T58" fmla="*/ 27 w 27"/>
                <a:gd name="T59" fmla="*/ 13 h 35"/>
                <a:gd name="T60" fmla="*/ 27 w 27"/>
                <a:gd name="T61" fmla="*/ 15 h 35"/>
                <a:gd name="T62" fmla="*/ 24 w 27"/>
                <a:gd name="T63" fmla="*/ 18 h 35"/>
                <a:gd name="T64" fmla="*/ 24 w 27"/>
                <a:gd name="T65" fmla="*/ 23 h 35"/>
                <a:gd name="T66" fmla="*/ 24 w 27"/>
                <a:gd name="T67" fmla="*/ 23 h 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
                <a:gd name="T103" fmla="*/ 0 h 35"/>
                <a:gd name="T104" fmla="*/ 27 w 27"/>
                <a:gd name="T105" fmla="*/ 35 h 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 h="35">
                  <a:moveTo>
                    <a:pt x="24" y="23"/>
                  </a:moveTo>
                  <a:lnTo>
                    <a:pt x="22" y="25"/>
                  </a:lnTo>
                  <a:lnTo>
                    <a:pt x="22" y="28"/>
                  </a:lnTo>
                  <a:lnTo>
                    <a:pt x="19" y="30"/>
                  </a:lnTo>
                  <a:lnTo>
                    <a:pt x="17" y="33"/>
                  </a:lnTo>
                  <a:lnTo>
                    <a:pt x="14" y="35"/>
                  </a:lnTo>
                  <a:lnTo>
                    <a:pt x="12" y="35"/>
                  </a:lnTo>
                  <a:lnTo>
                    <a:pt x="10" y="35"/>
                  </a:lnTo>
                  <a:lnTo>
                    <a:pt x="7" y="35"/>
                  </a:lnTo>
                  <a:lnTo>
                    <a:pt x="5" y="33"/>
                  </a:lnTo>
                  <a:lnTo>
                    <a:pt x="2" y="30"/>
                  </a:lnTo>
                  <a:lnTo>
                    <a:pt x="0" y="25"/>
                  </a:lnTo>
                  <a:lnTo>
                    <a:pt x="0" y="23"/>
                  </a:lnTo>
                  <a:lnTo>
                    <a:pt x="0" y="20"/>
                  </a:lnTo>
                  <a:lnTo>
                    <a:pt x="0" y="18"/>
                  </a:lnTo>
                  <a:lnTo>
                    <a:pt x="2" y="13"/>
                  </a:lnTo>
                  <a:lnTo>
                    <a:pt x="2" y="10"/>
                  </a:lnTo>
                  <a:lnTo>
                    <a:pt x="5" y="8"/>
                  </a:lnTo>
                  <a:lnTo>
                    <a:pt x="7" y="5"/>
                  </a:lnTo>
                  <a:lnTo>
                    <a:pt x="10" y="3"/>
                  </a:lnTo>
                  <a:lnTo>
                    <a:pt x="12" y="3"/>
                  </a:lnTo>
                  <a:lnTo>
                    <a:pt x="14" y="0"/>
                  </a:lnTo>
                  <a:lnTo>
                    <a:pt x="17" y="0"/>
                  </a:lnTo>
                  <a:lnTo>
                    <a:pt x="19" y="0"/>
                  </a:lnTo>
                  <a:lnTo>
                    <a:pt x="22" y="3"/>
                  </a:lnTo>
                  <a:lnTo>
                    <a:pt x="24" y="5"/>
                  </a:lnTo>
                  <a:lnTo>
                    <a:pt x="24" y="8"/>
                  </a:lnTo>
                  <a:lnTo>
                    <a:pt x="27" y="13"/>
                  </a:lnTo>
                  <a:lnTo>
                    <a:pt x="27" y="15"/>
                  </a:lnTo>
                  <a:lnTo>
                    <a:pt x="24" y="18"/>
                  </a:lnTo>
                  <a:lnTo>
                    <a:pt x="24" y="23"/>
                  </a:lnTo>
                </a:path>
              </a:pathLst>
            </a:custGeom>
            <a:noFill/>
            <a:ln w="0">
              <a:solidFill>
                <a:srgbClr val="000000"/>
              </a:solidFill>
              <a:prstDash val="solid"/>
              <a:round/>
              <a:headEnd/>
              <a:tailEnd/>
            </a:ln>
          </p:spPr>
          <p:txBody>
            <a:bodyPr/>
            <a:lstStyle/>
            <a:p>
              <a:endParaRPr lang="es-AR"/>
            </a:p>
          </p:txBody>
        </p:sp>
        <p:sp>
          <p:nvSpPr>
            <p:cNvPr id="4207" name="Freeform 109"/>
            <p:cNvSpPr>
              <a:spLocks/>
            </p:cNvSpPr>
            <p:nvPr/>
          </p:nvSpPr>
          <p:spPr bwMode="auto">
            <a:xfrm>
              <a:off x="2114" y="2785"/>
              <a:ext cx="42" cy="29"/>
            </a:xfrm>
            <a:custGeom>
              <a:avLst/>
              <a:gdLst>
                <a:gd name="T0" fmla="*/ 42 w 42"/>
                <a:gd name="T1" fmla="*/ 10 h 29"/>
                <a:gd name="T2" fmla="*/ 0 w 42"/>
                <a:gd name="T3" fmla="*/ 29 h 29"/>
                <a:gd name="T4" fmla="*/ 5 w 42"/>
                <a:gd name="T5" fmla="*/ 0 h 29"/>
                <a:gd name="T6" fmla="*/ 42 w 42"/>
                <a:gd name="T7" fmla="*/ 10 h 29"/>
                <a:gd name="T8" fmla="*/ 0 60000 65536"/>
                <a:gd name="T9" fmla="*/ 0 60000 65536"/>
                <a:gd name="T10" fmla="*/ 0 60000 65536"/>
                <a:gd name="T11" fmla="*/ 0 60000 65536"/>
                <a:gd name="T12" fmla="*/ 0 w 42"/>
                <a:gd name="T13" fmla="*/ 0 h 29"/>
                <a:gd name="T14" fmla="*/ 42 w 42"/>
                <a:gd name="T15" fmla="*/ 29 h 29"/>
              </a:gdLst>
              <a:ahLst/>
              <a:cxnLst>
                <a:cxn ang="T8">
                  <a:pos x="T0" y="T1"/>
                </a:cxn>
                <a:cxn ang="T9">
                  <a:pos x="T2" y="T3"/>
                </a:cxn>
                <a:cxn ang="T10">
                  <a:pos x="T4" y="T5"/>
                </a:cxn>
                <a:cxn ang="T11">
                  <a:pos x="T6" y="T7"/>
                </a:cxn>
              </a:cxnLst>
              <a:rect l="T12" t="T13" r="T14" b="T15"/>
              <a:pathLst>
                <a:path w="42" h="29">
                  <a:moveTo>
                    <a:pt x="42" y="10"/>
                  </a:moveTo>
                  <a:lnTo>
                    <a:pt x="0" y="29"/>
                  </a:lnTo>
                  <a:lnTo>
                    <a:pt x="5" y="0"/>
                  </a:lnTo>
                  <a:lnTo>
                    <a:pt x="42" y="10"/>
                  </a:lnTo>
                  <a:close/>
                </a:path>
              </a:pathLst>
            </a:custGeom>
            <a:solidFill>
              <a:srgbClr val="FFFFFF"/>
            </a:solidFill>
            <a:ln w="9525">
              <a:noFill/>
              <a:round/>
              <a:headEnd/>
              <a:tailEnd/>
            </a:ln>
          </p:spPr>
          <p:txBody>
            <a:bodyPr/>
            <a:lstStyle/>
            <a:p>
              <a:endParaRPr lang="es-AR"/>
            </a:p>
          </p:txBody>
        </p:sp>
        <p:sp>
          <p:nvSpPr>
            <p:cNvPr id="4208" name="Freeform 110"/>
            <p:cNvSpPr>
              <a:spLocks/>
            </p:cNvSpPr>
            <p:nvPr/>
          </p:nvSpPr>
          <p:spPr bwMode="auto">
            <a:xfrm>
              <a:off x="2097" y="2750"/>
              <a:ext cx="61" cy="89"/>
            </a:xfrm>
            <a:custGeom>
              <a:avLst/>
              <a:gdLst>
                <a:gd name="T0" fmla="*/ 61 w 61"/>
                <a:gd name="T1" fmla="*/ 10 h 89"/>
                <a:gd name="T2" fmla="*/ 59 w 61"/>
                <a:gd name="T3" fmla="*/ 8 h 89"/>
                <a:gd name="T4" fmla="*/ 56 w 61"/>
                <a:gd name="T5" fmla="*/ 5 h 89"/>
                <a:gd name="T6" fmla="*/ 52 w 61"/>
                <a:gd name="T7" fmla="*/ 3 h 89"/>
                <a:gd name="T8" fmla="*/ 49 w 61"/>
                <a:gd name="T9" fmla="*/ 3 h 89"/>
                <a:gd name="T10" fmla="*/ 44 w 61"/>
                <a:gd name="T11" fmla="*/ 0 h 89"/>
                <a:gd name="T12" fmla="*/ 42 w 61"/>
                <a:gd name="T13" fmla="*/ 0 h 89"/>
                <a:gd name="T14" fmla="*/ 37 w 61"/>
                <a:gd name="T15" fmla="*/ 3 h 89"/>
                <a:gd name="T16" fmla="*/ 32 w 61"/>
                <a:gd name="T17" fmla="*/ 3 h 89"/>
                <a:gd name="T18" fmla="*/ 29 w 61"/>
                <a:gd name="T19" fmla="*/ 5 h 89"/>
                <a:gd name="T20" fmla="*/ 24 w 61"/>
                <a:gd name="T21" fmla="*/ 8 h 89"/>
                <a:gd name="T22" fmla="*/ 19 w 61"/>
                <a:gd name="T23" fmla="*/ 10 h 89"/>
                <a:gd name="T24" fmla="*/ 17 w 61"/>
                <a:gd name="T25" fmla="*/ 15 h 89"/>
                <a:gd name="T26" fmla="*/ 12 w 61"/>
                <a:gd name="T27" fmla="*/ 18 h 89"/>
                <a:gd name="T28" fmla="*/ 10 w 61"/>
                <a:gd name="T29" fmla="*/ 23 h 89"/>
                <a:gd name="T30" fmla="*/ 7 w 61"/>
                <a:gd name="T31" fmla="*/ 27 h 89"/>
                <a:gd name="T32" fmla="*/ 5 w 61"/>
                <a:gd name="T33" fmla="*/ 32 h 89"/>
                <a:gd name="T34" fmla="*/ 2 w 61"/>
                <a:gd name="T35" fmla="*/ 37 h 89"/>
                <a:gd name="T36" fmla="*/ 2 w 61"/>
                <a:gd name="T37" fmla="*/ 42 h 89"/>
                <a:gd name="T38" fmla="*/ 0 w 61"/>
                <a:gd name="T39" fmla="*/ 47 h 89"/>
                <a:gd name="T40" fmla="*/ 0 w 61"/>
                <a:gd name="T41" fmla="*/ 52 h 89"/>
                <a:gd name="T42" fmla="*/ 0 w 61"/>
                <a:gd name="T43" fmla="*/ 57 h 89"/>
                <a:gd name="T44" fmla="*/ 0 w 61"/>
                <a:gd name="T45" fmla="*/ 62 h 89"/>
                <a:gd name="T46" fmla="*/ 2 w 61"/>
                <a:gd name="T47" fmla="*/ 69 h 89"/>
                <a:gd name="T48" fmla="*/ 2 w 61"/>
                <a:gd name="T49" fmla="*/ 72 h 89"/>
                <a:gd name="T50" fmla="*/ 5 w 61"/>
                <a:gd name="T51" fmla="*/ 77 h 89"/>
                <a:gd name="T52" fmla="*/ 7 w 61"/>
                <a:gd name="T53" fmla="*/ 79 h 89"/>
                <a:gd name="T54" fmla="*/ 10 w 61"/>
                <a:gd name="T55" fmla="*/ 84 h 89"/>
                <a:gd name="T56" fmla="*/ 12 w 61"/>
                <a:gd name="T57" fmla="*/ 84 h 89"/>
                <a:gd name="T58" fmla="*/ 15 w 61"/>
                <a:gd name="T59" fmla="*/ 87 h 89"/>
                <a:gd name="T60" fmla="*/ 19 w 61"/>
                <a:gd name="T61" fmla="*/ 89 h 89"/>
                <a:gd name="T62" fmla="*/ 22 w 61"/>
                <a:gd name="T63" fmla="*/ 89 h 89"/>
                <a:gd name="T64" fmla="*/ 27 w 61"/>
                <a:gd name="T65" fmla="*/ 89 h 89"/>
                <a:gd name="T66" fmla="*/ 32 w 61"/>
                <a:gd name="T67" fmla="*/ 89 h 89"/>
                <a:gd name="T68" fmla="*/ 34 w 61"/>
                <a:gd name="T69" fmla="*/ 87 h 8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1"/>
                <a:gd name="T106" fmla="*/ 0 h 89"/>
                <a:gd name="T107" fmla="*/ 61 w 61"/>
                <a:gd name="T108" fmla="*/ 89 h 8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1" h="89">
                  <a:moveTo>
                    <a:pt x="61" y="10"/>
                  </a:moveTo>
                  <a:lnTo>
                    <a:pt x="59" y="8"/>
                  </a:lnTo>
                  <a:lnTo>
                    <a:pt x="56" y="5"/>
                  </a:lnTo>
                  <a:lnTo>
                    <a:pt x="52" y="3"/>
                  </a:lnTo>
                  <a:lnTo>
                    <a:pt x="49" y="3"/>
                  </a:lnTo>
                  <a:lnTo>
                    <a:pt x="44" y="0"/>
                  </a:lnTo>
                  <a:lnTo>
                    <a:pt x="42" y="0"/>
                  </a:lnTo>
                  <a:lnTo>
                    <a:pt x="37" y="3"/>
                  </a:lnTo>
                  <a:lnTo>
                    <a:pt x="32" y="3"/>
                  </a:lnTo>
                  <a:lnTo>
                    <a:pt x="29" y="5"/>
                  </a:lnTo>
                  <a:lnTo>
                    <a:pt x="24" y="8"/>
                  </a:lnTo>
                  <a:lnTo>
                    <a:pt x="19" y="10"/>
                  </a:lnTo>
                  <a:lnTo>
                    <a:pt x="17" y="15"/>
                  </a:lnTo>
                  <a:lnTo>
                    <a:pt x="12" y="18"/>
                  </a:lnTo>
                  <a:lnTo>
                    <a:pt x="10" y="23"/>
                  </a:lnTo>
                  <a:lnTo>
                    <a:pt x="7" y="27"/>
                  </a:lnTo>
                  <a:lnTo>
                    <a:pt x="5" y="32"/>
                  </a:lnTo>
                  <a:lnTo>
                    <a:pt x="2" y="37"/>
                  </a:lnTo>
                  <a:lnTo>
                    <a:pt x="2" y="42"/>
                  </a:lnTo>
                  <a:lnTo>
                    <a:pt x="0" y="47"/>
                  </a:lnTo>
                  <a:lnTo>
                    <a:pt x="0" y="52"/>
                  </a:lnTo>
                  <a:lnTo>
                    <a:pt x="0" y="57"/>
                  </a:lnTo>
                  <a:lnTo>
                    <a:pt x="0" y="62"/>
                  </a:lnTo>
                  <a:lnTo>
                    <a:pt x="2" y="69"/>
                  </a:lnTo>
                  <a:lnTo>
                    <a:pt x="2" y="72"/>
                  </a:lnTo>
                  <a:lnTo>
                    <a:pt x="5" y="77"/>
                  </a:lnTo>
                  <a:lnTo>
                    <a:pt x="7" y="79"/>
                  </a:lnTo>
                  <a:lnTo>
                    <a:pt x="10" y="84"/>
                  </a:lnTo>
                  <a:lnTo>
                    <a:pt x="12" y="84"/>
                  </a:lnTo>
                  <a:lnTo>
                    <a:pt x="15" y="87"/>
                  </a:lnTo>
                  <a:lnTo>
                    <a:pt x="19" y="89"/>
                  </a:lnTo>
                  <a:lnTo>
                    <a:pt x="22" y="89"/>
                  </a:lnTo>
                  <a:lnTo>
                    <a:pt x="27" y="89"/>
                  </a:lnTo>
                  <a:lnTo>
                    <a:pt x="32" y="89"/>
                  </a:lnTo>
                  <a:lnTo>
                    <a:pt x="34" y="87"/>
                  </a:lnTo>
                </a:path>
              </a:pathLst>
            </a:custGeom>
            <a:noFill/>
            <a:ln w="0">
              <a:solidFill>
                <a:srgbClr val="000000"/>
              </a:solidFill>
              <a:prstDash val="solid"/>
              <a:round/>
              <a:headEnd/>
              <a:tailEnd/>
            </a:ln>
          </p:spPr>
          <p:txBody>
            <a:bodyPr/>
            <a:lstStyle/>
            <a:p>
              <a:endParaRPr lang="es-AR"/>
            </a:p>
          </p:txBody>
        </p:sp>
        <p:sp>
          <p:nvSpPr>
            <p:cNvPr id="4209" name="Freeform 111"/>
            <p:cNvSpPr>
              <a:spLocks/>
            </p:cNvSpPr>
            <p:nvPr/>
          </p:nvSpPr>
          <p:spPr bwMode="auto">
            <a:xfrm>
              <a:off x="2269" y="2819"/>
              <a:ext cx="77" cy="218"/>
            </a:xfrm>
            <a:custGeom>
              <a:avLst/>
              <a:gdLst>
                <a:gd name="T0" fmla="*/ 8 w 77"/>
                <a:gd name="T1" fmla="*/ 218 h 218"/>
                <a:gd name="T2" fmla="*/ 8 w 77"/>
                <a:gd name="T3" fmla="*/ 208 h 218"/>
                <a:gd name="T4" fmla="*/ 8 w 77"/>
                <a:gd name="T5" fmla="*/ 195 h 218"/>
                <a:gd name="T6" fmla="*/ 5 w 77"/>
                <a:gd name="T7" fmla="*/ 186 h 218"/>
                <a:gd name="T8" fmla="*/ 3 w 77"/>
                <a:gd name="T9" fmla="*/ 173 h 218"/>
                <a:gd name="T10" fmla="*/ 0 w 77"/>
                <a:gd name="T11" fmla="*/ 163 h 218"/>
                <a:gd name="T12" fmla="*/ 0 w 77"/>
                <a:gd name="T13" fmla="*/ 158 h 218"/>
                <a:gd name="T14" fmla="*/ 0 w 77"/>
                <a:gd name="T15" fmla="*/ 158 h 218"/>
                <a:gd name="T16" fmla="*/ 5 w 77"/>
                <a:gd name="T17" fmla="*/ 161 h 218"/>
                <a:gd name="T18" fmla="*/ 13 w 77"/>
                <a:gd name="T19" fmla="*/ 163 h 218"/>
                <a:gd name="T20" fmla="*/ 18 w 77"/>
                <a:gd name="T21" fmla="*/ 163 h 218"/>
                <a:gd name="T22" fmla="*/ 25 w 77"/>
                <a:gd name="T23" fmla="*/ 163 h 218"/>
                <a:gd name="T24" fmla="*/ 30 w 77"/>
                <a:gd name="T25" fmla="*/ 163 h 218"/>
                <a:gd name="T26" fmla="*/ 37 w 77"/>
                <a:gd name="T27" fmla="*/ 161 h 218"/>
                <a:gd name="T28" fmla="*/ 42 w 77"/>
                <a:gd name="T29" fmla="*/ 158 h 218"/>
                <a:gd name="T30" fmla="*/ 50 w 77"/>
                <a:gd name="T31" fmla="*/ 156 h 218"/>
                <a:gd name="T32" fmla="*/ 55 w 77"/>
                <a:gd name="T33" fmla="*/ 153 h 218"/>
                <a:gd name="T34" fmla="*/ 60 w 77"/>
                <a:gd name="T35" fmla="*/ 149 h 218"/>
                <a:gd name="T36" fmla="*/ 65 w 77"/>
                <a:gd name="T37" fmla="*/ 144 h 218"/>
                <a:gd name="T38" fmla="*/ 67 w 77"/>
                <a:gd name="T39" fmla="*/ 139 h 218"/>
                <a:gd name="T40" fmla="*/ 72 w 77"/>
                <a:gd name="T41" fmla="*/ 134 h 218"/>
                <a:gd name="T42" fmla="*/ 74 w 77"/>
                <a:gd name="T43" fmla="*/ 126 h 218"/>
                <a:gd name="T44" fmla="*/ 74 w 77"/>
                <a:gd name="T45" fmla="*/ 121 h 218"/>
                <a:gd name="T46" fmla="*/ 77 w 77"/>
                <a:gd name="T47" fmla="*/ 114 h 218"/>
                <a:gd name="T48" fmla="*/ 77 w 77"/>
                <a:gd name="T49" fmla="*/ 109 h 218"/>
                <a:gd name="T50" fmla="*/ 74 w 77"/>
                <a:gd name="T51" fmla="*/ 102 h 218"/>
                <a:gd name="T52" fmla="*/ 74 w 77"/>
                <a:gd name="T53" fmla="*/ 94 h 218"/>
                <a:gd name="T54" fmla="*/ 72 w 77"/>
                <a:gd name="T55" fmla="*/ 89 h 218"/>
                <a:gd name="T56" fmla="*/ 70 w 77"/>
                <a:gd name="T57" fmla="*/ 84 h 218"/>
                <a:gd name="T58" fmla="*/ 67 w 77"/>
                <a:gd name="T59" fmla="*/ 79 h 218"/>
                <a:gd name="T60" fmla="*/ 62 w 77"/>
                <a:gd name="T61" fmla="*/ 72 h 218"/>
                <a:gd name="T62" fmla="*/ 57 w 77"/>
                <a:gd name="T63" fmla="*/ 70 h 218"/>
                <a:gd name="T64" fmla="*/ 52 w 77"/>
                <a:gd name="T65" fmla="*/ 65 h 218"/>
                <a:gd name="T66" fmla="*/ 52 w 77"/>
                <a:gd name="T67" fmla="*/ 65 h 218"/>
                <a:gd name="T68" fmla="*/ 57 w 77"/>
                <a:gd name="T69" fmla="*/ 55 h 218"/>
                <a:gd name="T70" fmla="*/ 60 w 77"/>
                <a:gd name="T71" fmla="*/ 45 h 218"/>
                <a:gd name="T72" fmla="*/ 60 w 77"/>
                <a:gd name="T73" fmla="*/ 35 h 218"/>
                <a:gd name="T74" fmla="*/ 62 w 77"/>
                <a:gd name="T75" fmla="*/ 23 h 218"/>
                <a:gd name="T76" fmla="*/ 62 w 77"/>
                <a:gd name="T77" fmla="*/ 13 h 218"/>
                <a:gd name="T78" fmla="*/ 62 w 77"/>
                <a:gd name="T79" fmla="*/ 0 h 21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7"/>
                <a:gd name="T121" fmla="*/ 0 h 218"/>
                <a:gd name="T122" fmla="*/ 77 w 77"/>
                <a:gd name="T123" fmla="*/ 218 h 21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7" h="218">
                  <a:moveTo>
                    <a:pt x="8" y="218"/>
                  </a:moveTo>
                  <a:lnTo>
                    <a:pt x="8" y="208"/>
                  </a:lnTo>
                  <a:lnTo>
                    <a:pt x="8" y="195"/>
                  </a:lnTo>
                  <a:lnTo>
                    <a:pt x="5" y="186"/>
                  </a:lnTo>
                  <a:lnTo>
                    <a:pt x="3" y="173"/>
                  </a:lnTo>
                  <a:lnTo>
                    <a:pt x="0" y="163"/>
                  </a:lnTo>
                  <a:lnTo>
                    <a:pt x="0" y="158"/>
                  </a:lnTo>
                  <a:lnTo>
                    <a:pt x="5" y="161"/>
                  </a:lnTo>
                  <a:lnTo>
                    <a:pt x="13" y="163"/>
                  </a:lnTo>
                  <a:lnTo>
                    <a:pt x="18" y="163"/>
                  </a:lnTo>
                  <a:lnTo>
                    <a:pt x="25" y="163"/>
                  </a:lnTo>
                  <a:lnTo>
                    <a:pt x="30" y="163"/>
                  </a:lnTo>
                  <a:lnTo>
                    <a:pt x="37" y="161"/>
                  </a:lnTo>
                  <a:lnTo>
                    <a:pt x="42" y="158"/>
                  </a:lnTo>
                  <a:lnTo>
                    <a:pt x="50" y="156"/>
                  </a:lnTo>
                  <a:lnTo>
                    <a:pt x="55" y="153"/>
                  </a:lnTo>
                  <a:lnTo>
                    <a:pt x="60" y="149"/>
                  </a:lnTo>
                  <a:lnTo>
                    <a:pt x="65" y="144"/>
                  </a:lnTo>
                  <a:lnTo>
                    <a:pt x="67" y="139"/>
                  </a:lnTo>
                  <a:lnTo>
                    <a:pt x="72" y="134"/>
                  </a:lnTo>
                  <a:lnTo>
                    <a:pt x="74" y="126"/>
                  </a:lnTo>
                  <a:lnTo>
                    <a:pt x="74" y="121"/>
                  </a:lnTo>
                  <a:lnTo>
                    <a:pt x="77" y="114"/>
                  </a:lnTo>
                  <a:lnTo>
                    <a:pt x="77" y="109"/>
                  </a:lnTo>
                  <a:lnTo>
                    <a:pt x="74" y="102"/>
                  </a:lnTo>
                  <a:lnTo>
                    <a:pt x="74" y="94"/>
                  </a:lnTo>
                  <a:lnTo>
                    <a:pt x="72" y="89"/>
                  </a:lnTo>
                  <a:lnTo>
                    <a:pt x="70" y="84"/>
                  </a:lnTo>
                  <a:lnTo>
                    <a:pt x="67" y="79"/>
                  </a:lnTo>
                  <a:lnTo>
                    <a:pt x="62" y="72"/>
                  </a:lnTo>
                  <a:lnTo>
                    <a:pt x="57" y="70"/>
                  </a:lnTo>
                  <a:lnTo>
                    <a:pt x="52" y="65"/>
                  </a:lnTo>
                  <a:lnTo>
                    <a:pt x="57" y="55"/>
                  </a:lnTo>
                  <a:lnTo>
                    <a:pt x="60" y="45"/>
                  </a:lnTo>
                  <a:lnTo>
                    <a:pt x="60" y="35"/>
                  </a:lnTo>
                  <a:lnTo>
                    <a:pt x="62" y="23"/>
                  </a:lnTo>
                  <a:lnTo>
                    <a:pt x="62" y="13"/>
                  </a:lnTo>
                  <a:lnTo>
                    <a:pt x="62" y="0"/>
                  </a:lnTo>
                </a:path>
              </a:pathLst>
            </a:custGeom>
            <a:noFill/>
            <a:ln w="0">
              <a:solidFill>
                <a:srgbClr val="000000"/>
              </a:solidFill>
              <a:prstDash val="solid"/>
              <a:round/>
              <a:headEnd/>
              <a:tailEnd/>
            </a:ln>
          </p:spPr>
          <p:txBody>
            <a:bodyPr/>
            <a:lstStyle/>
            <a:p>
              <a:endParaRPr lang="es-AR"/>
            </a:p>
          </p:txBody>
        </p:sp>
        <p:sp>
          <p:nvSpPr>
            <p:cNvPr id="4210" name="Freeform 112"/>
            <p:cNvSpPr>
              <a:spLocks/>
            </p:cNvSpPr>
            <p:nvPr/>
          </p:nvSpPr>
          <p:spPr bwMode="auto">
            <a:xfrm>
              <a:off x="2269" y="2881"/>
              <a:ext cx="52" cy="17"/>
            </a:xfrm>
            <a:custGeom>
              <a:avLst/>
              <a:gdLst>
                <a:gd name="T0" fmla="*/ 52 w 52"/>
                <a:gd name="T1" fmla="*/ 3 h 17"/>
                <a:gd name="T2" fmla="*/ 47 w 52"/>
                <a:gd name="T3" fmla="*/ 3 h 17"/>
                <a:gd name="T4" fmla="*/ 40 w 52"/>
                <a:gd name="T5" fmla="*/ 0 h 17"/>
                <a:gd name="T6" fmla="*/ 35 w 52"/>
                <a:gd name="T7" fmla="*/ 0 h 17"/>
                <a:gd name="T8" fmla="*/ 28 w 52"/>
                <a:gd name="T9" fmla="*/ 3 h 17"/>
                <a:gd name="T10" fmla="*/ 23 w 52"/>
                <a:gd name="T11" fmla="*/ 5 h 17"/>
                <a:gd name="T12" fmla="*/ 15 w 52"/>
                <a:gd name="T13" fmla="*/ 8 h 17"/>
                <a:gd name="T14" fmla="*/ 10 w 52"/>
                <a:gd name="T15" fmla="*/ 10 h 17"/>
                <a:gd name="T16" fmla="*/ 5 w 52"/>
                <a:gd name="T17" fmla="*/ 12 h 17"/>
                <a:gd name="T18" fmla="*/ 0 w 52"/>
                <a:gd name="T19" fmla="*/ 17 h 17"/>
                <a:gd name="T20" fmla="*/ 0 w 52"/>
                <a:gd name="T21" fmla="*/ 17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17"/>
                <a:gd name="T35" fmla="*/ 52 w 52"/>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17">
                  <a:moveTo>
                    <a:pt x="52" y="3"/>
                  </a:moveTo>
                  <a:lnTo>
                    <a:pt x="47" y="3"/>
                  </a:lnTo>
                  <a:lnTo>
                    <a:pt x="40" y="0"/>
                  </a:lnTo>
                  <a:lnTo>
                    <a:pt x="35" y="0"/>
                  </a:lnTo>
                  <a:lnTo>
                    <a:pt x="28" y="3"/>
                  </a:lnTo>
                  <a:lnTo>
                    <a:pt x="23" y="5"/>
                  </a:lnTo>
                  <a:lnTo>
                    <a:pt x="15" y="8"/>
                  </a:lnTo>
                  <a:lnTo>
                    <a:pt x="10" y="10"/>
                  </a:lnTo>
                  <a:lnTo>
                    <a:pt x="5" y="12"/>
                  </a:lnTo>
                  <a:lnTo>
                    <a:pt x="0" y="17"/>
                  </a:lnTo>
                </a:path>
              </a:pathLst>
            </a:custGeom>
            <a:noFill/>
            <a:ln w="0">
              <a:solidFill>
                <a:srgbClr val="000000"/>
              </a:solidFill>
              <a:prstDash val="solid"/>
              <a:round/>
              <a:headEnd/>
              <a:tailEnd/>
            </a:ln>
          </p:spPr>
          <p:txBody>
            <a:bodyPr/>
            <a:lstStyle/>
            <a:p>
              <a:endParaRPr lang="es-AR"/>
            </a:p>
          </p:txBody>
        </p:sp>
        <p:sp>
          <p:nvSpPr>
            <p:cNvPr id="4211" name="Freeform 113"/>
            <p:cNvSpPr>
              <a:spLocks/>
            </p:cNvSpPr>
            <p:nvPr/>
          </p:nvSpPr>
          <p:spPr bwMode="auto">
            <a:xfrm>
              <a:off x="2042" y="2980"/>
              <a:ext cx="84" cy="15"/>
            </a:xfrm>
            <a:custGeom>
              <a:avLst/>
              <a:gdLst>
                <a:gd name="T0" fmla="*/ 84 w 84"/>
                <a:gd name="T1" fmla="*/ 0 h 15"/>
                <a:gd name="T2" fmla="*/ 82 w 84"/>
                <a:gd name="T3" fmla="*/ 0 h 15"/>
                <a:gd name="T4" fmla="*/ 82 w 84"/>
                <a:gd name="T5" fmla="*/ 5 h 15"/>
                <a:gd name="T6" fmla="*/ 79 w 84"/>
                <a:gd name="T7" fmla="*/ 7 h 15"/>
                <a:gd name="T8" fmla="*/ 77 w 84"/>
                <a:gd name="T9" fmla="*/ 10 h 15"/>
                <a:gd name="T10" fmla="*/ 72 w 84"/>
                <a:gd name="T11" fmla="*/ 12 h 15"/>
                <a:gd name="T12" fmla="*/ 70 w 84"/>
                <a:gd name="T13" fmla="*/ 15 h 15"/>
                <a:gd name="T14" fmla="*/ 67 w 84"/>
                <a:gd name="T15" fmla="*/ 15 h 15"/>
                <a:gd name="T16" fmla="*/ 62 w 84"/>
                <a:gd name="T17" fmla="*/ 15 h 15"/>
                <a:gd name="T18" fmla="*/ 57 w 84"/>
                <a:gd name="T19" fmla="*/ 12 h 15"/>
                <a:gd name="T20" fmla="*/ 55 w 84"/>
                <a:gd name="T21" fmla="*/ 10 h 15"/>
                <a:gd name="T22" fmla="*/ 55 w 84"/>
                <a:gd name="T23" fmla="*/ 10 h 15"/>
                <a:gd name="T24" fmla="*/ 50 w 84"/>
                <a:gd name="T25" fmla="*/ 7 h 15"/>
                <a:gd name="T26" fmla="*/ 45 w 84"/>
                <a:gd name="T27" fmla="*/ 5 h 15"/>
                <a:gd name="T28" fmla="*/ 37 w 84"/>
                <a:gd name="T29" fmla="*/ 2 h 15"/>
                <a:gd name="T30" fmla="*/ 32 w 84"/>
                <a:gd name="T31" fmla="*/ 0 h 15"/>
                <a:gd name="T32" fmla="*/ 25 w 84"/>
                <a:gd name="T33" fmla="*/ 0 h 15"/>
                <a:gd name="T34" fmla="*/ 20 w 84"/>
                <a:gd name="T35" fmla="*/ 0 h 15"/>
                <a:gd name="T36" fmla="*/ 13 w 84"/>
                <a:gd name="T37" fmla="*/ 0 h 15"/>
                <a:gd name="T38" fmla="*/ 8 w 84"/>
                <a:gd name="T39" fmla="*/ 2 h 15"/>
                <a:gd name="T40" fmla="*/ 0 w 84"/>
                <a:gd name="T41" fmla="*/ 5 h 15"/>
                <a:gd name="T42" fmla="*/ 0 w 84"/>
                <a:gd name="T43" fmla="*/ 5 h 1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4"/>
                <a:gd name="T67" fmla="*/ 0 h 15"/>
                <a:gd name="T68" fmla="*/ 84 w 84"/>
                <a:gd name="T69" fmla="*/ 15 h 1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4" h="15">
                  <a:moveTo>
                    <a:pt x="84" y="0"/>
                  </a:moveTo>
                  <a:lnTo>
                    <a:pt x="82" y="0"/>
                  </a:lnTo>
                  <a:lnTo>
                    <a:pt x="82" y="5"/>
                  </a:lnTo>
                  <a:lnTo>
                    <a:pt x="79" y="7"/>
                  </a:lnTo>
                  <a:lnTo>
                    <a:pt x="77" y="10"/>
                  </a:lnTo>
                  <a:lnTo>
                    <a:pt x="72" y="12"/>
                  </a:lnTo>
                  <a:lnTo>
                    <a:pt x="70" y="15"/>
                  </a:lnTo>
                  <a:lnTo>
                    <a:pt x="67" y="15"/>
                  </a:lnTo>
                  <a:lnTo>
                    <a:pt x="62" y="15"/>
                  </a:lnTo>
                  <a:lnTo>
                    <a:pt x="57" y="12"/>
                  </a:lnTo>
                  <a:lnTo>
                    <a:pt x="55" y="10"/>
                  </a:lnTo>
                  <a:lnTo>
                    <a:pt x="50" y="7"/>
                  </a:lnTo>
                  <a:lnTo>
                    <a:pt x="45" y="5"/>
                  </a:lnTo>
                  <a:lnTo>
                    <a:pt x="37" y="2"/>
                  </a:lnTo>
                  <a:lnTo>
                    <a:pt x="32" y="0"/>
                  </a:lnTo>
                  <a:lnTo>
                    <a:pt x="25" y="0"/>
                  </a:lnTo>
                  <a:lnTo>
                    <a:pt x="20" y="0"/>
                  </a:lnTo>
                  <a:lnTo>
                    <a:pt x="13" y="0"/>
                  </a:lnTo>
                  <a:lnTo>
                    <a:pt x="8" y="2"/>
                  </a:lnTo>
                  <a:lnTo>
                    <a:pt x="0" y="5"/>
                  </a:lnTo>
                </a:path>
              </a:pathLst>
            </a:custGeom>
            <a:noFill/>
            <a:ln w="0">
              <a:solidFill>
                <a:srgbClr val="000000"/>
              </a:solidFill>
              <a:prstDash val="solid"/>
              <a:round/>
              <a:headEnd/>
              <a:tailEnd/>
            </a:ln>
          </p:spPr>
          <p:txBody>
            <a:bodyPr/>
            <a:lstStyle/>
            <a:p>
              <a:endParaRPr lang="es-AR"/>
            </a:p>
          </p:txBody>
        </p:sp>
        <p:sp>
          <p:nvSpPr>
            <p:cNvPr id="4212" name="Freeform 114"/>
            <p:cNvSpPr>
              <a:spLocks/>
            </p:cNvSpPr>
            <p:nvPr/>
          </p:nvSpPr>
          <p:spPr bwMode="auto">
            <a:xfrm>
              <a:off x="2067" y="2990"/>
              <a:ext cx="27" cy="7"/>
            </a:xfrm>
            <a:custGeom>
              <a:avLst/>
              <a:gdLst>
                <a:gd name="T0" fmla="*/ 27 w 27"/>
                <a:gd name="T1" fmla="*/ 0 h 7"/>
                <a:gd name="T2" fmla="*/ 22 w 27"/>
                <a:gd name="T3" fmla="*/ 0 h 7"/>
                <a:gd name="T4" fmla="*/ 17 w 27"/>
                <a:gd name="T5" fmla="*/ 0 h 7"/>
                <a:gd name="T6" fmla="*/ 12 w 27"/>
                <a:gd name="T7" fmla="*/ 2 h 7"/>
                <a:gd name="T8" fmla="*/ 7 w 27"/>
                <a:gd name="T9" fmla="*/ 2 h 7"/>
                <a:gd name="T10" fmla="*/ 5 w 27"/>
                <a:gd name="T11" fmla="*/ 5 h 7"/>
                <a:gd name="T12" fmla="*/ 0 w 27"/>
                <a:gd name="T13" fmla="*/ 7 h 7"/>
                <a:gd name="T14" fmla="*/ 0 60000 65536"/>
                <a:gd name="T15" fmla="*/ 0 60000 65536"/>
                <a:gd name="T16" fmla="*/ 0 60000 65536"/>
                <a:gd name="T17" fmla="*/ 0 60000 65536"/>
                <a:gd name="T18" fmla="*/ 0 60000 65536"/>
                <a:gd name="T19" fmla="*/ 0 60000 65536"/>
                <a:gd name="T20" fmla="*/ 0 60000 65536"/>
                <a:gd name="T21" fmla="*/ 0 w 27"/>
                <a:gd name="T22" fmla="*/ 0 h 7"/>
                <a:gd name="T23" fmla="*/ 27 w 27"/>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7">
                  <a:moveTo>
                    <a:pt x="27" y="0"/>
                  </a:moveTo>
                  <a:lnTo>
                    <a:pt x="22" y="0"/>
                  </a:lnTo>
                  <a:lnTo>
                    <a:pt x="17" y="0"/>
                  </a:lnTo>
                  <a:lnTo>
                    <a:pt x="12" y="2"/>
                  </a:lnTo>
                  <a:lnTo>
                    <a:pt x="7" y="2"/>
                  </a:lnTo>
                  <a:lnTo>
                    <a:pt x="5" y="5"/>
                  </a:lnTo>
                  <a:lnTo>
                    <a:pt x="0" y="7"/>
                  </a:lnTo>
                </a:path>
              </a:pathLst>
            </a:custGeom>
            <a:noFill/>
            <a:ln w="0">
              <a:solidFill>
                <a:srgbClr val="000000"/>
              </a:solidFill>
              <a:prstDash val="solid"/>
              <a:round/>
              <a:headEnd/>
              <a:tailEnd/>
            </a:ln>
          </p:spPr>
          <p:txBody>
            <a:bodyPr/>
            <a:lstStyle/>
            <a:p>
              <a:endParaRPr lang="es-AR"/>
            </a:p>
          </p:txBody>
        </p:sp>
        <p:sp>
          <p:nvSpPr>
            <p:cNvPr id="4213" name="Freeform 115"/>
            <p:cNvSpPr>
              <a:spLocks/>
            </p:cNvSpPr>
            <p:nvPr/>
          </p:nvSpPr>
          <p:spPr bwMode="auto">
            <a:xfrm>
              <a:off x="2121" y="2963"/>
              <a:ext cx="25" cy="14"/>
            </a:xfrm>
            <a:custGeom>
              <a:avLst/>
              <a:gdLst>
                <a:gd name="T0" fmla="*/ 0 w 25"/>
                <a:gd name="T1" fmla="*/ 0 h 14"/>
                <a:gd name="T2" fmla="*/ 0 w 25"/>
                <a:gd name="T3" fmla="*/ 2 h 14"/>
                <a:gd name="T4" fmla="*/ 0 w 25"/>
                <a:gd name="T5" fmla="*/ 5 h 14"/>
                <a:gd name="T6" fmla="*/ 3 w 25"/>
                <a:gd name="T7" fmla="*/ 7 h 14"/>
                <a:gd name="T8" fmla="*/ 3 w 25"/>
                <a:gd name="T9" fmla="*/ 12 h 14"/>
                <a:gd name="T10" fmla="*/ 5 w 25"/>
                <a:gd name="T11" fmla="*/ 12 h 14"/>
                <a:gd name="T12" fmla="*/ 8 w 25"/>
                <a:gd name="T13" fmla="*/ 14 h 14"/>
                <a:gd name="T14" fmla="*/ 13 w 25"/>
                <a:gd name="T15" fmla="*/ 14 h 14"/>
                <a:gd name="T16" fmla="*/ 15 w 25"/>
                <a:gd name="T17" fmla="*/ 14 h 14"/>
                <a:gd name="T18" fmla="*/ 18 w 25"/>
                <a:gd name="T19" fmla="*/ 14 h 14"/>
                <a:gd name="T20" fmla="*/ 20 w 25"/>
                <a:gd name="T21" fmla="*/ 12 h 14"/>
                <a:gd name="T22" fmla="*/ 23 w 25"/>
                <a:gd name="T23" fmla="*/ 9 h 14"/>
                <a:gd name="T24" fmla="*/ 25 w 25"/>
                <a:gd name="T25" fmla="*/ 7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
                <a:gd name="T40" fmla="*/ 0 h 14"/>
                <a:gd name="T41" fmla="*/ 25 w 25"/>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 h="14">
                  <a:moveTo>
                    <a:pt x="0" y="0"/>
                  </a:moveTo>
                  <a:lnTo>
                    <a:pt x="0" y="2"/>
                  </a:lnTo>
                  <a:lnTo>
                    <a:pt x="0" y="5"/>
                  </a:lnTo>
                  <a:lnTo>
                    <a:pt x="3" y="7"/>
                  </a:lnTo>
                  <a:lnTo>
                    <a:pt x="3" y="12"/>
                  </a:lnTo>
                  <a:lnTo>
                    <a:pt x="5" y="12"/>
                  </a:lnTo>
                  <a:lnTo>
                    <a:pt x="8" y="14"/>
                  </a:lnTo>
                  <a:lnTo>
                    <a:pt x="13" y="14"/>
                  </a:lnTo>
                  <a:lnTo>
                    <a:pt x="15" y="14"/>
                  </a:lnTo>
                  <a:lnTo>
                    <a:pt x="18" y="14"/>
                  </a:lnTo>
                  <a:lnTo>
                    <a:pt x="20" y="12"/>
                  </a:lnTo>
                  <a:lnTo>
                    <a:pt x="23" y="9"/>
                  </a:lnTo>
                  <a:lnTo>
                    <a:pt x="25" y="7"/>
                  </a:lnTo>
                </a:path>
              </a:pathLst>
            </a:custGeom>
            <a:noFill/>
            <a:ln w="0">
              <a:solidFill>
                <a:srgbClr val="000000"/>
              </a:solidFill>
              <a:prstDash val="solid"/>
              <a:round/>
              <a:headEnd/>
              <a:tailEnd/>
            </a:ln>
          </p:spPr>
          <p:txBody>
            <a:bodyPr/>
            <a:lstStyle/>
            <a:p>
              <a:endParaRPr lang="es-AR"/>
            </a:p>
          </p:txBody>
        </p:sp>
        <p:sp>
          <p:nvSpPr>
            <p:cNvPr id="4214" name="Freeform 116"/>
            <p:cNvSpPr>
              <a:spLocks/>
            </p:cNvSpPr>
            <p:nvPr/>
          </p:nvSpPr>
          <p:spPr bwMode="auto">
            <a:xfrm>
              <a:off x="1959" y="2916"/>
              <a:ext cx="397" cy="217"/>
            </a:xfrm>
            <a:custGeom>
              <a:avLst/>
              <a:gdLst>
                <a:gd name="T0" fmla="*/ 19 w 397"/>
                <a:gd name="T1" fmla="*/ 148 h 217"/>
                <a:gd name="T2" fmla="*/ 7 w 397"/>
                <a:gd name="T3" fmla="*/ 126 h 217"/>
                <a:gd name="T4" fmla="*/ 2 w 397"/>
                <a:gd name="T5" fmla="*/ 101 h 217"/>
                <a:gd name="T6" fmla="*/ 2 w 397"/>
                <a:gd name="T7" fmla="*/ 74 h 217"/>
                <a:gd name="T8" fmla="*/ 9 w 397"/>
                <a:gd name="T9" fmla="*/ 49 h 217"/>
                <a:gd name="T10" fmla="*/ 24 w 397"/>
                <a:gd name="T11" fmla="*/ 27 h 217"/>
                <a:gd name="T12" fmla="*/ 44 w 397"/>
                <a:gd name="T13" fmla="*/ 10 h 217"/>
                <a:gd name="T14" fmla="*/ 71 w 397"/>
                <a:gd name="T15" fmla="*/ 12 h 217"/>
                <a:gd name="T16" fmla="*/ 51 w 397"/>
                <a:gd name="T17" fmla="*/ 29 h 217"/>
                <a:gd name="T18" fmla="*/ 37 w 397"/>
                <a:gd name="T19" fmla="*/ 49 h 217"/>
                <a:gd name="T20" fmla="*/ 29 w 397"/>
                <a:gd name="T21" fmla="*/ 74 h 217"/>
                <a:gd name="T22" fmla="*/ 27 w 397"/>
                <a:gd name="T23" fmla="*/ 101 h 217"/>
                <a:gd name="T24" fmla="*/ 34 w 397"/>
                <a:gd name="T25" fmla="*/ 126 h 217"/>
                <a:gd name="T26" fmla="*/ 44 w 397"/>
                <a:gd name="T27" fmla="*/ 148 h 217"/>
                <a:gd name="T28" fmla="*/ 140 w 397"/>
                <a:gd name="T29" fmla="*/ 192 h 217"/>
                <a:gd name="T30" fmla="*/ 175 w 397"/>
                <a:gd name="T31" fmla="*/ 195 h 217"/>
                <a:gd name="T32" fmla="*/ 209 w 397"/>
                <a:gd name="T33" fmla="*/ 192 h 217"/>
                <a:gd name="T34" fmla="*/ 244 w 397"/>
                <a:gd name="T35" fmla="*/ 180 h 217"/>
                <a:gd name="T36" fmla="*/ 273 w 397"/>
                <a:gd name="T37" fmla="*/ 163 h 217"/>
                <a:gd name="T38" fmla="*/ 301 w 397"/>
                <a:gd name="T39" fmla="*/ 138 h 217"/>
                <a:gd name="T40" fmla="*/ 323 w 397"/>
                <a:gd name="T41" fmla="*/ 111 h 217"/>
                <a:gd name="T42" fmla="*/ 330 w 397"/>
                <a:gd name="T43" fmla="*/ 98 h 217"/>
                <a:gd name="T44" fmla="*/ 352 w 397"/>
                <a:gd name="T45" fmla="*/ 61 h 217"/>
                <a:gd name="T46" fmla="*/ 365 w 397"/>
                <a:gd name="T47" fmla="*/ 29 h 217"/>
                <a:gd name="T48" fmla="*/ 357 w 397"/>
                <a:gd name="T49" fmla="*/ 32 h 217"/>
                <a:gd name="T50" fmla="*/ 352 w 397"/>
                <a:gd name="T51" fmla="*/ 34 h 217"/>
                <a:gd name="T52" fmla="*/ 338 w 397"/>
                <a:gd name="T53" fmla="*/ 37 h 217"/>
                <a:gd name="T54" fmla="*/ 330 w 397"/>
                <a:gd name="T55" fmla="*/ 29 h 217"/>
                <a:gd name="T56" fmla="*/ 343 w 397"/>
                <a:gd name="T57" fmla="*/ 7 h 217"/>
                <a:gd name="T58" fmla="*/ 362 w 397"/>
                <a:gd name="T59" fmla="*/ 0 h 217"/>
                <a:gd name="T60" fmla="*/ 367 w 397"/>
                <a:gd name="T61" fmla="*/ 2 h 217"/>
                <a:gd name="T62" fmla="*/ 380 w 397"/>
                <a:gd name="T63" fmla="*/ 2 h 217"/>
                <a:gd name="T64" fmla="*/ 394 w 397"/>
                <a:gd name="T65" fmla="*/ 2 h 217"/>
                <a:gd name="T66" fmla="*/ 397 w 397"/>
                <a:gd name="T67" fmla="*/ 10 h 217"/>
                <a:gd name="T68" fmla="*/ 397 w 397"/>
                <a:gd name="T69" fmla="*/ 27 h 217"/>
                <a:gd name="T70" fmla="*/ 384 w 397"/>
                <a:gd name="T71" fmla="*/ 64 h 217"/>
                <a:gd name="T72" fmla="*/ 367 w 397"/>
                <a:gd name="T73" fmla="*/ 101 h 217"/>
                <a:gd name="T74" fmla="*/ 345 w 397"/>
                <a:gd name="T75" fmla="*/ 135 h 217"/>
                <a:gd name="T76" fmla="*/ 315 w 397"/>
                <a:gd name="T77" fmla="*/ 163 h 217"/>
                <a:gd name="T78" fmla="*/ 298 w 397"/>
                <a:gd name="T79" fmla="*/ 177 h 217"/>
                <a:gd name="T80" fmla="*/ 266 w 397"/>
                <a:gd name="T81" fmla="*/ 197 h 217"/>
                <a:gd name="T82" fmla="*/ 231 w 397"/>
                <a:gd name="T83" fmla="*/ 209 h 217"/>
                <a:gd name="T84" fmla="*/ 197 w 397"/>
                <a:gd name="T85" fmla="*/ 217 h 217"/>
                <a:gd name="T86" fmla="*/ 160 w 397"/>
                <a:gd name="T87" fmla="*/ 217 h 217"/>
                <a:gd name="T88" fmla="*/ 34 w 397"/>
                <a:gd name="T89" fmla="*/ 168 h 2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97"/>
                <a:gd name="T136" fmla="*/ 0 h 217"/>
                <a:gd name="T137" fmla="*/ 397 w 397"/>
                <a:gd name="T138" fmla="*/ 217 h 2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97" h="217">
                  <a:moveTo>
                    <a:pt x="34" y="168"/>
                  </a:moveTo>
                  <a:lnTo>
                    <a:pt x="24" y="155"/>
                  </a:lnTo>
                  <a:lnTo>
                    <a:pt x="19" y="148"/>
                  </a:lnTo>
                  <a:lnTo>
                    <a:pt x="14" y="140"/>
                  </a:lnTo>
                  <a:lnTo>
                    <a:pt x="12" y="133"/>
                  </a:lnTo>
                  <a:lnTo>
                    <a:pt x="7" y="126"/>
                  </a:lnTo>
                  <a:lnTo>
                    <a:pt x="4" y="118"/>
                  </a:lnTo>
                  <a:lnTo>
                    <a:pt x="2" y="108"/>
                  </a:lnTo>
                  <a:lnTo>
                    <a:pt x="2" y="101"/>
                  </a:lnTo>
                  <a:lnTo>
                    <a:pt x="0" y="91"/>
                  </a:lnTo>
                  <a:lnTo>
                    <a:pt x="2" y="81"/>
                  </a:lnTo>
                  <a:lnTo>
                    <a:pt x="2" y="74"/>
                  </a:lnTo>
                  <a:lnTo>
                    <a:pt x="4" y="64"/>
                  </a:lnTo>
                  <a:lnTo>
                    <a:pt x="7" y="56"/>
                  </a:lnTo>
                  <a:lnTo>
                    <a:pt x="9" y="49"/>
                  </a:lnTo>
                  <a:lnTo>
                    <a:pt x="14" y="42"/>
                  </a:lnTo>
                  <a:lnTo>
                    <a:pt x="19" y="34"/>
                  </a:lnTo>
                  <a:lnTo>
                    <a:pt x="24" y="27"/>
                  </a:lnTo>
                  <a:lnTo>
                    <a:pt x="29" y="19"/>
                  </a:lnTo>
                  <a:lnTo>
                    <a:pt x="37" y="15"/>
                  </a:lnTo>
                  <a:lnTo>
                    <a:pt x="44" y="10"/>
                  </a:lnTo>
                  <a:lnTo>
                    <a:pt x="51" y="5"/>
                  </a:lnTo>
                  <a:lnTo>
                    <a:pt x="59" y="0"/>
                  </a:lnTo>
                  <a:lnTo>
                    <a:pt x="71" y="12"/>
                  </a:lnTo>
                  <a:lnTo>
                    <a:pt x="64" y="17"/>
                  </a:lnTo>
                  <a:lnTo>
                    <a:pt x="59" y="22"/>
                  </a:lnTo>
                  <a:lnTo>
                    <a:pt x="51" y="29"/>
                  </a:lnTo>
                  <a:lnTo>
                    <a:pt x="46" y="34"/>
                  </a:lnTo>
                  <a:lnTo>
                    <a:pt x="41" y="42"/>
                  </a:lnTo>
                  <a:lnTo>
                    <a:pt x="37" y="49"/>
                  </a:lnTo>
                  <a:lnTo>
                    <a:pt x="34" y="59"/>
                  </a:lnTo>
                  <a:lnTo>
                    <a:pt x="32" y="66"/>
                  </a:lnTo>
                  <a:lnTo>
                    <a:pt x="29" y="74"/>
                  </a:lnTo>
                  <a:lnTo>
                    <a:pt x="29" y="84"/>
                  </a:lnTo>
                  <a:lnTo>
                    <a:pt x="27" y="91"/>
                  </a:lnTo>
                  <a:lnTo>
                    <a:pt x="27" y="101"/>
                  </a:lnTo>
                  <a:lnTo>
                    <a:pt x="29" y="108"/>
                  </a:lnTo>
                  <a:lnTo>
                    <a:pt x="32" y="118"/>
                  </a:lnTo>
                  <a:lnTo>
                    <a:pt x="34" y="126"/>
                  </a:lnTo>
                  <a:lnTo>
                    <a:pt x="37" y="133"/>
                  </a:lnTo>
                  <a:lnTo>
                    <a:pt x="41" y="140"/>
                  </a:lnTo>
                  <a:lnTo>
                    <a:pt x="44" y="148"/>
                  </a:lnTo>
                  <a:lnTo>
                    <a:pt x="61" y="165"/>
                  </a:lnTo>
                  <a:lnTo>
                    <a:pt x="118" y="192"/>
                  </a:lnTo>
                  <a:lnTo>
                    <a:pt x="140" y="192"/>
                  </a:lnTo>
                  <a:lnTo>
                    <a:pt x="150" y="195"/>
                  </a:lnTo>
                  <a:lnTo>
                    <a:pt x="162" y="195"/>
                  </a:lnTo>
                  <a:lnTo>
                    <a:pt x="175" y="195"/>
                  </a:lnTo>
                  <a:lnTo>
                    <a:pt x="187" y="195"/>
                  </a:lnTo>
                  <a:lnTo>
                    <a:pt x="199" y="192"/>
                  </a:lnTo>
                  <a:lnTo>
                    <a:pt x="209" y="192"/>
                  </a:lnTo>
                  <a:lnTo>
                    <a:pt x="222" y="187"/>
                  </a:lnTo>
                  <a:lnTo>
                    <a:pt x="234" y="185"/>
                  </a:lnTo>
                  <a:lnTo>
                    <a:pt x="244" y="180"/>
                  </a:lnTo>
                  <a:lnTo>
                    <a:pt x="254" y="175"/>
                  </a:lnTo>
                  <a:lnTo>
                    <a:pt x="266" y="168"/>
                  </a:lnTo>
                  <a:lnTo>
                    <a:pt x="273" y="163"/>
                  </a:lnTo>
                  <a:lnTo>
                    <a:pt x="283" y="155"/>
                  </a:lnTo>
                  <a:lnTo>
                    <a:pt x="293" y="148"/>
                  </a:lnTo>
                  <a:lnTo>
                    <a:pt x="301" y="138"/>
                  </a:lnTo>
                  <a:lnTo>
                    <a:pt x="310" y="131"/>
                  </a:lnTo>
                  <a:lnTo>
                    <a:pt x="315" y="121"/>
                  </a:lnTo>
                  <a:lnTo>
                    <a:pt x="323" y="111"/>
                  </a:lnTo>
                  <a:lnTo>
                    <a:pt x="330" y="101"/>
                  </a:lnTo>
                  <a:lnTo>
                    <a:pt x="330" y="98"/>
                  </a:lnTo>
                  <a:lnTo>
                    <a:pt x="340" y="86"/>
                  </a:lnTo>
                  <a:lnTo>
                    <a:pt x="347" y="74"/>
                  </a:lnTo>
                  <a:lnTo>
                    <a:pt x="352" y="61"/>
                  </a:lnTo>
                  <a:lnTo>
                    <a:pt x="360" y="47"/>
                  </a:lnTo>
                  <a:lnTo>
                    <a:pt x="365" y="34"/>
                  </a:lnTo>
                  <a:lnTo>
                    <a:pt x="365" y="29"/>
                  </a:lnTo>
                  <a:lnTo>
                    <a:pt x="360" y="34"/>
                  </a:lnTo>
                  <a:lnTo>
                    <a:pt x="357" y="32"/>
                  </a:lnTo>
                  <a:lnTo>
                    <a:pt x="355" y="27"/>
                  </a:lnTo>
                  <a:lnTo>
                    <a:pt x="355" y="29"/>
                  </a:lnTo>
                  <a:lnTo>
                    <a:pt x="352" y="34"/>
                  </a:lnTo>
                  <a:lnTo>
                    <a:pt x="345" y="34"/>
                  </a:lnTo>
                  <a:lnTo>
                    <a:pt x="345" y="37"/>
                  </a:lnTo>
                  <a:lnTo>
                    <a:pt x="338" y="37"/>
                  </a:lnTo>
                  <a:lnTo>
                    <a:pt x="335" y="34"/>
                  </a:lnTo>
                  <a:lnTo>
                    <a:pt x="333" y="32"/>
                  </a:lnTo>
                  <a:lnTo>
                    <a:pt x="330" y="29"/>
                  </a:lnTo>
                  <a:lnTo>
                    <a:pt x="333" y="22"/>
                  </a:lnTo>
                  <a:lnTo>
                    <a:pt x="338" y="12"/>
                  </a:lnTo>
                  <a:lnTo>
                    <a:pt x="343" y="7"/>
                  </a:lnTo>
                  <a:lnTo>
                    <a:pt x="347" y="2"/>
                  </a:lnTo>
                  <a:lnTo>
                    <a:pt x="357" y="0"/>
                  </a:lnTo>
                  <a:lnTo>
                    <a:pt x="362" y="0"/>
                  </a:lnTo>
                  <a:lnTo>
                    <a:pt x="367" y="0"/>
                  </a:lnTo>
                  <a:lnTo>
                    <a:pt x="367" y="2"/>
                  </a:lnTo>
                  <a:lnTo>
                    <a:pt x="372" y="2"/>
                  </a:lnTo>
                  <a:lnTo>
                    <a:pt x="377" y="2"/>
                  </a:lnTo>
                  <a:lnTo>
                    <a:pt x="380" y="2"/>
                  </a:lnTo>
                  <a:lnTo>
                    <a:pt x="384" y="0"/>
                  </a:lnTo>
                  <a:lnTo>
                    <a:pt x="392" y="0"/>
                  </a:lnTo>
                  <a:lnTo>
                    <a:pt x="394" y="2"/>
                  </a:lnTo>
                  <a:lnTo>
                    <a:pt x="397" y="5"/>
                  </a:lnTo>
                  <a:lnTo>
                    <a:pt x="397" y="7"/>
                  </a:lnTo>
                  <a:lnTo>
                    <a:pt x="397" y="10"/>
                  </a:lnTo>
                  <a:lnTo>
                    <a:pt x="397" y="19"/>
                  </a:lnTo>
                  <a:lnTo>
                    <a:pt x="397" y="27"/>
                  </a:lnTo>
                  <a:lnTo>
                    <a:pt x="394" y="39"/>
                  </a:lnTo>
                  <a:lnTo>
                    <a:pt x="389" y="52"/>
                  </a:lnTo>
                  <a:lnTo>
                    <a:pt x="384" y="64"/>
                  </a:lnTo>
                  <a:lnTo>
                    <a:pt x="380" y="79"/>
                  </a:lnTo>
                  <a:lnTo>
                    <a:pt x="375" y="89"/>
                  </a:lnTo>
                  <a:lnTo>
                    <a:pt x="367" y="101"/>
                  </a:lnTo>
                  <a:lnTo>
                    <a:pt x="360" y="113"/>
                  </a:lnTo>
                  <a:lnTo>
                    <a:pt x="352" y="123"/>
                  </a:lnTo>
                  <a:lnTo>
                    <a:pt x="345" y="135"/>
                  </a:lnTo>
                  <a:lnTo>
                    <a:pt x="335" y="145"/>
                  </a:lnTo>
                  <a:lnTo>
                    <a:pt x="325" y="155"/>
                  </a:lnTo>
                  <a:lnTo>
                    <a:pt x="315" y="163"/>
                  </a:lnTo>
                  <a:lnTo>
                    <a:pt x="308" y="170"/>
                  </a:lnTo>
                  <a:lnTo>
                    <a:pt x="298" y="177"/>
                  </a:lnTo>
                  <a:lnTo>
                    <a:pt x="288" y="185"/>
                  </a:lnTo>
                  <a:lnTo>
                    <a:pt x="278" y="192"/>
                  </a:lnTo>
                  <a:lnTo>
                    <a:pt x="266" y="197"/>
                  </a:lnTo>
                  <a:lnTo>
                    <a:pt x="256" y="202"/>
                  </a:lnTo>
                  <a:lnTo>
                    <a:pt x="244" y="207"/>
                  </a:lnTo>
                  <a:lnTo>
                    <a:pt x="231" y="209"/>
                  </a:lnTo>
                  <a:lnTo>
                    <a:pt x="219" y="212"/>
                  </a:lnTo>
                  <a:lnTo>
                    <a:pt x="209" y="214"/>
                  </a:lnTo>
                  <a:lnTo>
                    <a:pt x="197" y="217"/>
                  </a:lnTo>
                  <a:lnTo>
                    <a:pt x="185" y="217"/>
                  </a:lnTo>
                  <a:lnTo>
                    <a:pt x="170" y="217"/>
                  </a:lnTo>
                  <a:lnTo>
                    <a:pt x="160" y="217"/>
                  </a:lnTo>
                  <a:lnTo>
                    <a:pt x="145" y="214"/>
                  </a:lnTo>
                  <a:lnTo>
                    <a:pt x="93" y="202"/>
                  </a:lnTo>
                  <a:lnTo>
                    <a:pt x="34" y="168"/>
                  </a:lnTo>
                  <a:close/>
                </a:path>
              </a:pathLst>
            </a:custGeom>
            <a:solidFill>
              <a:srgbClr val="B5B5B5"/>
            </a:solidFill>
            <a:ln w="9525">
              <a:noFill/>
              <a:round/>
              <a:headEnd/>
              <a:tailEnd/>
            </a:ln>
          </p:spPr>
          <p:txBody>
            <a:bodyPr/>
            <a:lstStyle/>
            <a:p>
              <a:endParaRPr lang="es-AR"/>
            </a:p>
          </p:txBody>
        </p:sp>
        <p:sp>
          <p:nvSpPr>
            <p:cNvPr id="4215" name="Freeform 117"/>
            <p:cNvSpPr>
              <a:spLocks/>
            </p:cNvSpPr>
            <p:nvPr/>
          </p:nvSpPr>
          <p:spPr bwMode="auto">
            <a:xfrm>
              <a:off x="1959" y="2916"/>
              <a:ext cx="397" cy="217"/>
            </a:xfrm>
            <a:custGeom>
              <a:avLst/>
              <a:gdLst>
                <a:gd name="T0" fmla="*/ 19 w 397"/>
                <a:gd name="T1" fmla="*/ 148 h 217"/>
                <a:gd name="T2" fmla="*/ 7 w 397"/>
                <a:gd name="T3" fmla="*/ 126 h 217"/>
                <a:gd name="T4" fmla="*/ 2 w 397"/>
                <a:gd name="T5" fmla="*/ 101 h 217"/>
                <a:gd name="T6" fmla="*/ 2 w 397"/>
                <a:gd name="T7" fmla="*/ 74 h 217"/>
                <a:gd name="T8" fmla="*/ 9 w 397"/>
                <a:gd name="T9" fmla="*/ 49 h 217"/>
                <a:gd name="T10" fmla="*/ 24 w 397"/>
                <a:gd name="T11" fmla="*/ 27 h 217"/>
                <a:gd name="T12" fmla="*/ 44 w 397"/>
                <a:gd name="T13" fmla="*/ 10 h 217"/>
                <a:gd name="T14" fmla="*/ 71 w 397"/>
                <a:gd name="T15" fmla="*/ 12 h 217"/>
                <a:gd name="T16" fmla="*/ 51 w 397"/>
                <a:gd name="T17" fmla="*/ 29 h 217"/>
                <a:gd name="T18" fmla="*/ 37 w 397"/>
                <a:gd name="T19" fmla="*/ 49 h 217"/>
                <a:gd name="T20" fmla="*/ 29 w 397"/>
                <a:gd name="T21" fmla="*/ 74 h 217"/>
                <a:gd name="T22" fmla="*/ 27 w 397"/>
                <a:gd name="T23" fmla="*/ 101 h 217"/>
                <a:gd name="T24" fmla="*/ 34 w 397"/>
                <a:gd name="T25" fmla="*/ 126 h 217"/>
                <a:gd name="T26" fmla="*/ 44 w 397"/>
                <a:gd name="T27" fmla="*/ 148 h 217"/>
                <a:gd name="T28" fmla="*/ 140 w 397"/>
                <a:gd name="T29" fmla="*/ 192 h 217"/>
                <a:gd name="T30" fmla="*/ 175 w 397"/>
                <a:gd name="T31" fmla="*/ 195 h 217"/>
                <a:gd name="T32" fmla="*/ 209 w 397"/>
                <a:gd name="T33" fmla="*/ 192 h 217"/>
                <a:gd name="T34" fmla="*/ 244 w 397"/>
                <a:gd name="T35" fmla="*/ 180 h 217"/>
                <a:gd name="T36" fmla="*/ 273 w 397"/>
                <a:gd name="T37" fmla="*/ 163 h 217"/>
                <a:gd name="T38" fmla="*/ 301 w 397"/>
                <a:gd name="T39" fmla="*/ 138 h 217"/>
                <a:gd name="T40" fmla="*/ 323 w 397"/>
                <a:gd name="T41" fmla="*/ 111 h 217"/>
                <a:gd name="T42" fmla="*/ 330 w 397"/>
                <a:gd name="T43" fmla="*/ 98 h 217"/>
                <a:gd name="T44" fmla="*/ 352 w 397"/>
                <a:gd name="T45" fmla="*/ 61 h 217"/>
                <a:gd name="T46" fmla="*/ 365 w 397"/>
                <a:gd name="T47" fmla="*/ 29 h 217"/>
                <a:gd name="T48" fmla="*/ 357 w 397"/>
                <a:gd name="T49" fmla="*/ 32 h 217"/>
                <a:gd name="T50" fmla="*/ 352 w 397"/>
                <a:gd name="T51" fmla="*/ 34 h 217"/>
                <a:gd name="T52" fmla="*/ 338 w 397"/>
                <a:gd name="T53" fmla="*/ 37 h 217"/>
                <a:gd name="T54" fmla="*/ 330 w 397"/>
                <a:gd name="T55" fmla="*/ 29 h 217"/>
                <a:gd name="T56" fmla="*/ 343 w 397"/>
                <a:gd name="T57" fmla="*/ 7 h 217"/>
                <a:gd name="T58" fmla="*/ 362 w 397"/>
                <a:gd name="T59" fmla="*/ 0 h 217"/>
                <a:gd name="T60" fmla="*/ 367 w 397"/>
                <a:gd name="T61" fmla="*/ 2 h 217"/>
                <a:gd name="T62" fmla="*/ 380 w 397"/>
                <a:gd name="T63" fmla="*/ 2 h 217"/>
                <a:gd name="T64" fmla="*/ 394 w 397"/>
                <a:gd name="T65" fmla="*/ 2 h 217"/>
                <a:gd name="T66" fmla="*/ 397 w 397"/>
                <a:gd name="T67" fmla="*/ 10 h 217"/>
                <a:gd name="T68" fmla="*/ 397 w 397"/>
                <a:gd name="T69" fmla="*/ 27 h 217"/>
                <a:gd name="T70" fmla="*/ 384 w 397"/>
                <a:gd name="T71" fmla="*/ 64 h 217"/>
                <a:gd name="T72" fmla="*/ 367 w 397"/>
                <a:gd name="T73" fmla="*/ 101 h 217"/>
                <a:gd name="T74" fmla="*/ 345 w 397"/>
                <a:gd name="T75" fmla="*/ 135 h 217"/>
                <a:gd name="T76" fmla="*/ 315 w 397"/>
                <a:gd name="T77" fmla="*/ 163 h 217"/>
                <a:gd name="T78" fmla="*/ 298 w 397"/>
                <a:gd name="T79" fmla="*/ 177 h 217"/>
                <a:gd name="T80" fmla="*/ 266 w 397"/>
                <a:gd name="T81" fmla="*/ 197 h 217"/>
                <a:gd name="T82" fmla="*/ 231 w 397"/>
                <a:gd name="T83" fmla="*/ 209 h 217"/>
                <a:gd name="T84" fmla="*/ 197 w 397"/>
                <a:gd name="T85" fmla="*/ 217 h 217"/>
                <a:gd name="T86" fmla="*/ 160 w 397"/>
                <a:gd name="T87" fmla="*/ 217 h 217"/>
                <a:gd name="T88" fmla="*/ 34 w 397"/>
                <a:gd name="T89" fmla="*/ 168 h 2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97"/>
                <a:gd name="T136" fmla="*/ 0 h 217"/>
                <a:gd name="T137" fmla="*/ 397 w 397"/>
                <a:gd name="T138" fmla="*/ 217 h 2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97" h="217">
                  <a:moveTo>
                    <a:pt x="34" y="168"/>
                  </a:moveTo>
                  <a:lnTo>
                    <a:pt x="24" y="155"/>
                  </a:lnTo>
                  <a:lnTo>
                    <a:pt x="19" y="148"/>
                  </a:lnTo>
                  <a:lnTo>
                    <a:pt x="14" y="140"/>
                  </a:lnTo>
                  <a:lnTo>
                    <a:pt x="12" y="133"/>
                  </a:lnTo>
                  <a:lnTo>
                    <a:pt x="7" y="126"/>
                  </a:lnTo>
                  <a:lnTo>
                    <a:pt x="4" y="118"/>
                  </a:lnTo>
                  <a:lnTo>
                    <a:pt x="2" y="108"/>
                  </a:lnTo>
                  <a:lnTo>
                    <a:pt x="2" y="101"/>
                  </a:lnTo>
                  <a:lnTo>
                    <a:pt x="0" y="91"/>
                  </a:lnTo>
                  <a:lnTo>
                    <a:pt x="2" y="81"/>
                  </a:lnTo>
                  <a:lnTo>
                    <a:pt x="2" y="74"/>
                  </a:lnTo>
                  <a:lnTo>
                    <a:pt x="4" y="64"/>
                  </a:lnTo>
                  <a:lnTo>
                    <a:pt x="7" y="56"/>
                  </a:lnTo>
                  <a:lnTo>
                    <a:pt x="9" y="49"/>
                  </a:lnTo>
                  <a:lnTo>
                    <a:pt x="14" y="42"/>
                  </a:lnTo>
                  <a:lnTo>
                    <a:pt x="19" y="34"/>
                  </a:lnTo>
                  <a:lnTo>
                    <a:pt x="24" y="27"/>
                  </a:lnTo>
                  <a:lnTo>
                    <a:pt x="29" y="19"/>
                  </a:lnTo>
                  <a:lnTo>
                    <a:pt x="37" y="15"/>
                  </a:lnTo>
                  <a:lnTo>
                    <a:pt x="44" y="10"/>
                  </a:lnTo>
                  <a:lnTo>
                    <a:pt x="51" y="5"/>
                  </a:lnTo>
                  <a:lnTo>
                    <a:pt x="59" y="0"/>
                  </a:lnTo>
                  <a:lnTo>
                    <a:pt x="71" y="12"/>
                  </a:lnTo>
                  <a:lnTo>
                    <a:pt x="64" y="17"/>
                  </a:lnTo>
                  <a:lnTo>
                    <a:pt x="59" y="22"/>
                  </a:lnTo>
                  <a:lnTo>
                    <a:pt x="51" y="29"/>
                  </a:lnTo>
                  <a:lnTo>
                    <a:pt x="46" y="34"/>
                  </a:lnTo>
                  <a:lnTo>
                    <a:pt x="41" y="42"/>
                  </a:lnTo>
                  <a:lnTo>
                    <a:pt x="37" y="49"/>
                  </a:lnTo>
                  <a:lnTo>
                    <a:pt x="34" y="59"/>
                  </a:lnTo>
                  <a:lnTo>
                    <a:pt x="32" y="66"/>
                  </a:lnTo>
                  <a:lnTo>
                    <a:pt x="29" y="74"/>
                  </a:lnTo>
                  <a:lnTo>
                    <a:pt x="29" y="84"/>
                  </a:lnTo>
                  <a:lnTo>
                    <a:pt x="27" y="91"/>
                  </a:lnTo>
                  <a:lnTo>
                    <a:pt x="27" y="101"/>
                  </a:lnTo>
                  <a:lnTo>
                    <a:pt x="29" y="108"/>
                  </a:lnTo>
                  <a:lnTo>
                    <a:pt x="32" y="118"/>
                  </a:lnTo>
                  <a:lnTo>
                    <a:pt x="34" y="126"/>
                  </a:lnTo>
                  <a:lnTo>
                    <a:pt x="37" y="133"/>
                  </a:lnTo>
                  <a:lnTo>
                    <a:pt x="41" y="140"/>
                  </a:lnTo>
                  <a:lnTo>
                    <a:pt x="44" y="148"/>
                  </a:lnTo>
                  <a:lnTo>
                    <a:pt x="61" y="165"/>
                  </a:lnTo>
                  <a:lnTo>
                    <a:pt x="118" y="192"/>
                  </a:lnTo>
                  <a:lnTo>
                    <a:pt x="140" y="192"/>
                  </a:lnTo>
                  <a:lnTo>
                    <a:pt x="150" y="195"/>
                  </a:lnTo>
                  <a:lnTo>
                    <a:pt x="162" y="195"/>
                  </a:lnTo>
                  <a:lnTo>
                    <a:pt x="175" y="195"/>
                  </a:lnTo>
                  <a:lnTo>
                    <a:pt x="187" y="195"/>
                  </a:lnTo>
                  <a:lnTo>
                    <a:pt x="199" y="192"/>
                  </a:lnTo>
                  <a:lnTo>
                    <a:pt x="209" y="192"/>
                  </a:lnTo>
                  <a:lnTo>
                    <a:pt x="222" y="187"/>
                  </a:lnTo>
                  <a:lnTo>
                    <a:pt x="234" y="185"/>
                  </a:lnTo>
                  <a:lnTo>
                    <a:pt x="244" y="180"/>
                  </a:lnTo>
                  <a:lnTo>
                    <a:pt x="254" y="175"/>
                  </a:lnTo>
                  <a:lnTo>
                    <a:pt x="266" y="168"/>
                  </a:lnTo>
                  <a:lnTo>
                    <a:pt x="273" y="163"/>
                  </a:lnTo>
                  <a:lnTo>
                    <a:pt x="283" y="155"/>
                  </a:lnTo>
                  <a:lnTo>
                    <a:pt x="293" y="148"/>
                  </a:lnTo>
                  <a:lnTo>
                    <a:pt x="301" y="138"/>
                  </a:lnTo>
                  <a:lnTo>
                    <a:pt x="310" y="131"/>
                  </a:lnTo>
                  <a:lnTo>
                    <a:pt x="315" y="121"/>
                  </a:lnTo>
                  <a:lnTo>
                    <a:pt x="323" y="111"/>
                  </a:lnTo>
                  <a:lnTo>
                    <a:pt x="330" y="101"/>
                  </a:lnTo>
                  <a:lnTo>
                    <a:pt x="330" y="98"/>
                  </a:lnTo>
                  <a:lnTo>
                    <a:pt x="340" y="86"/>
                  </a:lnTo>
                  <a:lnTo>
                    <a:pt x="347" y="74"/>
                  </a:lnTo>
                  <a:lnTo>
                    <a:pt x="352" y="61"/>
                  </a:lnTo>
                  <a:lnTo>
                    <a:pt x="360" y="47"/>
                  </a:lnTo>
                  <a:lnTo>
                    <a:pt x="365" y="34"/>
                  </a:lnTo>
                  <a:lnTo>
                    <a:pt x="365" y="29"/>
                  </a:lnTo>
                  <a:lnTo>
                    <a:pt x="360" y="34"/>
                  </a:lnTo>
                  <a:lnTo>
                    <a:pt x="357" y="32"/>
                  </a:lnTo>
                  <a:lnTo>
                    <a:pt x="355" y="27"/>
                  </a:lnTo>
                  <a:lnTo>
                    <a:pt x="355" y="29"/>
                  </a:lnTo>
                  <a:lnTo>
                    <a:pt x="352" y="34"/>
                  </a:lnTo>
                  <a:lnTo>
                    <a:pt x="345" y="34"/>
                  </a:lnTo>
                  <a:lnTo>
                    <a:pt x="345" y="37"/>
                  </a:lnTo>
                  <a:lnTo>
                    <a:pt x="338" y="37"/>
                  </a:lnTo>
                  <a:lnTo>
                    <a:pt x="335" y="34"/>
                  </a:lnTo>
                  <a:lnTo>
                    <a:pt x="333" y="32"/>
                  </a:lnTo>
                  <a:lnTo>
                    <a:pt x="330" y="29"/>
                  </a:lnTo>
                  <a:lnTo>
                    <a:pt x="333" y="22"/>
                  </a:lnTo>
                  <a:lnTo>
                    <a:pt x="338" y="12"/>
                  </a:lnTo>
                  <a:lnTo>
                    <a:pt x="343" y="7"/>
                  </a:lnTo>
                  <a:lnTo>
                    <a:pt x="347" y="2"/>
                  </a:lnTo>
                  <a:lnTo>
                    <a:pt x="357" y="0"/>
                  </a:lnTo>
                  <a:lnTo>
                    <a:pt x="362" y="0"/>
                  </a:lnTo>
                  <a:lnTo>
                    <a:pt x="367" y="0"/>
                  </a:lnTo>
                  <a:lnTo>
                    <a:pt x="367" y="2"/>
                  </a:lnTo>
                  <a:lnTo>
                    <a:pt x="372" y="2"/>
                  </a:lnTo>
                  <a:lnTo>
                    <a:pt x="377" y="2"/>
                  </a:lnTo>
                  <a:lnTo>
                    <a:pt x="380" y="2"/>
                  </a:lnTo>
                  <a:lnTo>
                    <a:pt x="384" y="0"/>
                  </a:lnTo>
                  <a:lnTo>
                    <a:pt x="392" y="0"/>
                  </a:lnTo>
                  <a:lnTo>
                    <a:pt x="394" y="2"/>
                  </a:lnTo>
                  <a:lnTo>
                    <a:pt x="397" y="5"/>
                  </a:lnTo>
                  <a:lnTo>
                    <a:pt x="397" y="7"/>
                  </a:lnTo>
                  <a:lnTo>
                    <a:pt x="397" y="10"/>
                  </a:lnTo>
                  <a:lnTo>
                    <a:pt x="397" y="19"/>
                  </a:lnTo>
                  <a:lnTo>
                    <a:pt x="397" y="27"/>
                  </a:lnTo>
                  <a:lnTo>
                    <a:pt x="394" y="39"/>
                  </a:lnTo>
                  <a:lnTo>
                    <a:pt x="389" y="52"/>
                  </a:lnTo>
                  <a:lnTo>
                    <a:pt x="384" y="64"/>
                  </a:lnTo>
                  <a:lnTo>
                    <a:pt x="380" y="79"/>
                  </a:lnTo>
                  <a:lnTo>
                    <a:pt x="375" y="89"/>
                  </a:lnTo>
                  <a:lnTo>
                    <a:pt x="367" y="101"/>
                  </a:lnTo>
                  <a:lnTo>
                    <a:pt x="360" y="113"/>
                  </a:lnTo>
                  <a:lnTo>
                    <a:pt x="352" y="123"/>
                  </a:lnTo>
                  <a:lnTo>
                    <a:pt x="345" y="135"/>
                  </a:lnTo>
                  <a:lnTo>
                    <a:pt x="335" y="145"/>
                  </a:lnTo>
                  <a:lnTo>
                    <a:pt x="325" y="155"/>
                  </a:lnTo>
                  <a:lnTo>
                    <a:pt x="315" y="163"/>
                  </a:lnTo>
                  <a:lnTo>
                    <a:pt x="308" y="170"/>
                  </a:lnTo>
                  <a:lnTo>
                    <a:pt x="298" y="177"/>
                  </a:lnTo>
                  <a:lnTo>
                    <a:pt x="288" y="185"/>
                  </a:lnTo>
                  <a:lnTo>
                    <a:pt x="278" y="192"/>
                  </a:lnTo>
                  <a:lnTo>
                    <a:pt x="266" y="197"/>
                  </a:lnTo>
                  <a:lnTo>
                    <a:pt x="256" y="202"/>
                  </a:lnTo>
                  <a:lnTo>
                    <a:pt x="244" y="207"/>
                  </a:lnTo>
                  <a:lnTo>
                    <a:pt x="231" y="209"/>
                  </a:lnTo>
                  <a:lnTo>
                    <a:pt x="219" y="212"/>
                  </a:lnTo>
                  <a:lnTo>
                    <a:pt x="209" y="214"/>
                  </a:lnTo>
                  <a:lnTo>
                    <a:pt x="197" y="217"/>
                  </a:lnTo>
                  <a:lnTo>
                    <a:pt x="185" y="217"/>
                  </a:lnTo>
                  <a:lnTo>
                    <a:pt x="170" y="217"/>
                  </a:lnTo>
                  <a:lnTo>
                    <a:pt x="160" y="217"/>
                  </a:lnTo>
                  <a:lnTo>
                    <a:pt x="145" y="214"/>
                  </a:lnTo>
                  <a:lnTo>
                    <a:pt x="93" y="202"/>
                  </a:lnTo>
                  <a:lnTo>
                    <a:pt x="34" y="168"/>
                  </a:lnTo>
                </a:path>
              </a:pathLst>
            </a:custGeom>
            <a:noFill/>
            <a:ln w="0">
              <a:solidFill>
                <a:srgbClr val="000000"/>
              </a:solidFill>
              <a:prstDash val="solid"/>
              <a:round/>
              <a:headEnd/>
              <a:tailEnd/>
            </a:ln>
          </p:spPr>
          <p:txBody>
            <a:bodyPr/>
            <a:lstStyle/>
            <a:p>
              <a:endParaRPr lang="es-AR"/>
            </a:p>
          </p:txBody>
        </p:sp>
        <p:sp>
          <p:nvSpPr>
            <p:cNvPr id="4216" name="Freeform 118"/>
            <p:cNvSpPr>
              <a:spLocks/>
            </p:cNvSpPr>
            <p:nvPr/>
          </p:nvSpPr>
          <p:spPr bwMode="auto">
            <a:xfrm>
              <a:off x="1961" y="2926"/>
              <a:ext cx="42" cy="158"/>
            </a:xfrm>
            <a:custGeom>
              <a:avLst/>
              <a:gdLst>
                <a:gd name="T0" fmla="*/ 32 w 42"/>
                <a:gd name="T1" fmla="*/ 158 h 158"/>
                <a:gd name="T2" fmla="*/ 25 w 42"/>
                <a:gd name="T3" fmla="*/ 145 h 158"/>
                <a:gd name="T4" fmla="*/ 17 w 42"/>
                <a:gd name="T5" fmla="*/ 138 h 158"/>
                <a:gd name="T6" fmla="*/ 12 w 42"/>
                <a:gd name="T7" fmla="*/ 130 h 158"/>
                <a:gd name="T8" fmla="*/ 10 w 42"/>
                <a:gd name="T9" fmla="*/ 123 h 158"/>
                <a:gd name="T10" fmla="*/ 5 w 42"/>
                <a:gd name="T11" fmla="*/ 116 h 158"/>
                <a:gd name="T12" fmla="*/ 2 w 42"/>
                <a:gd name="T13" fmla="*/ 108 h 158"/>
                <a:gd name="T14" fmla="*/ 0 w 42"/>
                <a:gd name="T15" fmla="*/ 98 h 158"/>
                <a:gd name="T16" fmla="*/ 0 w 42"/>
                <a:gd name="T17" fmla="*/ 91 h 158"/>
                <a:gd name="T18" fmla="*/ 0 w 42"/>
                <a:gd name="T19" fmla="*/ 81 h 158"/>
                <a:gd name="T20" fmla="*/ 0 w 42"/>
                <a:gd name="T21" fmla="*/ 71 h 158"/>
                <a:gd name="T22" fmla="*/ 0 w 42"/>
                <a:gd name="T23" fmla="*/ 64 h 158"/>
                <a:gd name="T24" fmla="*/ 2 w 42"/>
                <a:gd name="T25" fmla="*/ 54 h 158"/>
                <a:gd name="T26" fmla="*/ 5 w 42"/>
                <a:gd name="T27" fmla="*/ 46 h 158"/>
                <a:gd name="T28" fmla="*/ 7 w 42"/>
                <a:gd name="T29" fmla="*/ 39 h 158"/>
                <a:gd name="T30" fmla="*/ 12 w 42"/>
                <a:gd name="T31" fmla="*/ 32 h 158"/>
                <a:gd name="T32" fmla="*/ 17 w 42"/>
                <a:gd name="T33" fmla="*/ 24 h 158"/>
                <a:gd name="T34" fmla="*/ 22 w 42"/>
                <a:gd name="T35" fmla="*/ 17 h 158"/>
                <a:gd name="T36" fmla="*/ 27 w 42"/>
                <a:gd name="T37" fmla="*/ 9 h 158"/>
                <a:gd name="T38" fmla="*/ 35 w 42"/>
                <a:gd name="T39" fmla="*/ 5 h 158"/>
                <a:gd name="T40" fmla="*/ 42 w 42"/>
                <a:gd name="T41" fmla="*/ 0 h 1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158"/>
                <a:gd name="T65" fmla="*/ 42 w 42"/>
                <a:gd name="T66" fmla="*/ 158 h 1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158">
                  <a:moveTo>
                    <a:pt x="32" y="158"/>
                  </a:moveTo>
                  <a:lnTo>
                    <a:pt x="25" y="145"/>
                  </a:lnTo>
                  <a:lnTo>
                    <a:pt x="17" y="138"/>
                  </a:lnTo>
                  <a:lnTo>
                    <a:pt x="12" y="130"/>
                  </a:lnTo>
                  <a:lnTo>
                    <a:pt x="10" y="123"/>
                  </a:lnTo>
                  <a:lnTo>
                    <a:pt x="5" y="116"/>
                  </a:lnTo>
                  <a:lnTo>
                    <a:pt x="2" y="108"/>
                  </a:lnTo>
                  <a:lnTo>
                    <a:pt x="0" y="98"/>
                  </a:lnTo>
                  <a:lnTo>
                    <a:pt x="0" y="91"/>
                  </a:lnTo>
                  <a:lnTo>
                    <a:pt x="0" y="81"/>
                  </a:lnTo>
                  <a:lnTo>
                    <a:pt x="0" y="71"/>
                  </a:lnTo>
                  <a:lnTo>
                    <a:pt x="0" y="64"/>
                  </a:lnTo>
                  <a:lnTo>
                    <a:pt x="2" y="54"/>
                  </a:lnTo>
                  <a:lnTo>
                    <a:pt x="5" y="46"/>
                  </a:lnTo>
                  <a:lnTo>
                    <a:pt x="7" y="39"/>
                  </a:lnTo>
                  <a:lnTo>
                    <a:pt x="12" y="32"/>
                  </a:lnTo>
                  <a:lnTo>
                    <a:pt x="17" y="24"/>
                  </a:lnTo>
                  <a:lnTo>
                    <a:pt x="22" y="17"/>
                  </a:lnTo>
                  <a:lnTo>
                    <a:pt x="27" y="9"/>
                  </a:lnTo>
                  <a:lnTo>
                    <a:pt x="35" y="5"/>
                  </a:lnTo>
                  <a:lnTo>
                    <a:pt x="42" y="0"/>
                  </a:lnTo>
                </a:path>
              </a:pathLst>
            </a:custGeom>
            <a:noFill/>
            <a:ln w="0">
              <a:solidFill>
                <a:srgbClr val="000000"/>
              </a:solidFill>
              <a:prstDash val="solid"/>
              <a:round/>
              <a:headEnd/>
              <a:tailEnd/>
            </a:ln>
          </p:spPr>
          <p:txBody>
            <a:bodyPr/>
            <a:lstStyle/>
            <a:p>
              <a:endParaRPr lang="es-AR"/>
            </a:p>
          </p:txBody>
        </p:sp>
        <p:sp>
          <p:nvSpPr>
            <p:cNvPr id="4217" name="Freeform 119"/>
            <p:cNvSpPr>
              <a:spLocks/>
            </p:cNvSpPr>
            <p:nvPr/>
          </p:nvSpPr>
          <p:spPr bwMode="auto">
            <a:xfrm>
              <a:off x="1988" y="2916"/>
              <a:ext cx="370" cy="217"/>
            </a:xfrm>
            <a:custGeom>
              <a:avLst/>
              <a:gdLst>
                <a:gd name="T0" fmla="*/ 10 w 370"/>
                <a:gd name="T1" fmla="*/ 49 h 217"/>
                <a:gd name="T2" fmla="*/ 3 w 370"/>
                <a:gd name="T3" fmla="*/ 66 h 217"/>
                <a:gd name="T4" fmla="*/ 0 w 370"/>
                <a:gd name="T5" fmla="*/ 84 h 217"/>
                <a:gd name="T6" fmla="*/ 0 w 370"/>
                <a:gd name="T7" fmla="*/ 101 h 217"/>
                <a:gd name="T8" fmla="*/ 3 w 370"/>
                <a:gd name="T9" fmla="*/ 118 h 217"/>
                <a:gd name="T10" fmla="*/ 8 w 370"/>
                <a:gd name="T11" fmla="*/ 133 h 217"/>
                <a:gd name="T12" fmla="*/ 17 w 370"/>
                <a:gd name="T13" fmla="*/ 148 h 217"/>
                <a:gd name="T14" fmla="*/ 89 w 370"/>
                <a:gd name="T15" fmla="*/ 192 h 217"/>
                <a:gd name="T16" fmla="*/ 124 w 370"/>
                <a:gd name="T17" fmla="*/ 195 h 217"/>
                <a:gd name="T18" fmla="*/ 146 w 370"/>
                <a:gd name="T19" fmla="*/ 195 h 217"/>
                <a:gd name="T20" fmla="*/ 170 w 370"/>
                <a:gd name="T21" fmla="*/ 192 h 217"/>
                <a:gd name="T22" fmla="*/ 193 w 370"/>
                <a:gd name="T23" fmla="*/ 187 h 217"/>
                <a:gd name="T24" fmla="*/ 215 w 370"/>
                <a:gd name="T25" fmla="*/ 180 h 217"/>
                <a:gd name="T26" fmla="*/ 237 w 370"/>
                <a:gd name="T27" fmla="*/ 168 h 217"/>
                <a:gd name="T28" fmla="*/ 257 w 370"/>
                <a:gd name="T29" fmla="*/ 155 h 217"/>
                <a:gd name="T30" fmla="*/ 274 w 370"/>
                <a:gd name="T31" fmla="*/ 138 h 217"/>
                <a:gd name="T32" fmla="*/ 289 w 370"/>
                <a:gd name="T33" fmla="*/ 121 h 217"/>
                <a:gd name="T34" fmla="*/ 301 w 370"/>
                <a:gd name="T35" fmla="*/ 101 h 217"/>
                <a:gd name="T36" fmla="*/ 304 w 370"/>
                <a:gd name="T37" fmla="*/ 98 h 217"/>
                <a:gd name="T38" fmla="*/ 318 w 370"/>
                <a:gd name="T39" fmla="*/ 74 h 217"/>
                <a:gd name="T40" fmla="*/ 331 w 370"/>
                <a:gd name="T41" fmla="*/ 47 h 217"/>
                <a:gd name="T42" fmla="*/ 338 w 370"/>
                <a:gd name="T43" fmla="*/ 29 h 217"/>
                <a:gd name="T44" fmla="*/ 331 w 370"/>
                <a:gd name="T45" fmla="*/ 34 h 217"/>
                <a:gd name="T46" fmla="*/ 326 w 370"/>
                <a:gd name="T47" fmla="*/ 27 h 217"/>
                <a:gd name="T48" fmla="*/ 323 w 370"/>
                <a:gd name="T49" fmla="*/ 34 h 217"/>
                <a:gd name="T50" fmla="*/ 316 w 370"/>
                <a:gd name="T51" fmla="*/ 37 h 217"/>
                <a:gd name="T52" fmla="*/ 306 w 370"/>
                <a:gd name="T53" fmla="*/ 34 h 217"/>
                <a:gd name="T54" fmla="*/ 304 w 370"/>
                <a:gd name="T55" fmla="*/ 29 h 217"/>
                <a:gd name="T56" fmla="*/ 309 w 370"/>
                <a:gd name="T57" fmla="*/ 12 h 217"/>
                <a:gd name="T58" fmla="*/ 321 w 370"/>
                <a:gd name="T59" fmla="*/ 2 h 217"/>
                <a:gd name="T60" fmla="*/ 336 w 370"/>
                <a:gd name="T61" fmla="*/ 0 h 217"/>
                <a:gd name="T62" fmla="*/ 341 w 370"/>
                <a:gd name="T63" fmla="*/ 0 h 217"/>
                <a:gd name="T64" fmla="*/ 343 w 370"/>
                <a:gd name="T65" fmla="*/ 2 h 217"/>
                <a:gd name="T66" fmla="*/ 351 w 370"/>
                <a:gd name="T67" fmla="*/ 2 h 217"/>
                <a:gd name="T68" fmla="*/ 363 w 370"/>
                <a:gd name="T69" fmla="*/ 0 h 217"/>
                <a:gd name="T70" fmla="*/ 368 w 370"/>
                <a:gd name="T71" fmla="*/ 5 h 217"/>
                <a:gd name="T72" fmla="*/ 370 w 370"/>
                <a:gd name="T73" fmla="*/ 10 h 217"/>
                <a:gd name="T74" fmla="*/ 370 w 370"/>
                <a:gd name="T75" fmla="*/ 19 h 217"/>
                <a:gd name="T76" fmla="*/ 365 w 370"/>
                <a:gd name="T77" fmla="*/ 39 h 217"/>
                <a:gd name="T78" fmla="*/ 358 w 370"/>
                <a:gd name="T79" fmla="*/ 64 h 217"/>
                <a:gd name="T80" fmla="*/ 346 w 370"/>
                <a:gd name="T81" fmla="*/ 89 h 217"/>
                <a:gd name="T82" fmla="*/ 333 w 370"/>
                <a:gd name="T83" fmla="*/ 113 h 217"/>
                <a:gd name="T84" fmla="*/ 316 w 370"/>
                <a:gd name="T85" fmla="*/ 135 h 217"/>
                <a:gd name="T86" fmla="*/ 296 w 370"/>
                <a:gd name="T87" fmla="*/ 155 h 217"/>
                <a:gd name="T88" fmla="*/ 286 w 370"/>
                <a:gd name="T89" fmla="*/ 163 h 217"/>
                <a:gd name="T90" fmla="*/ 269 w 370"/>
                <a:gd name="T91" fmla="*/ 177 h 217"/>
                <a:gd name="T92" fmla="*/ 249 w 370"/>
                <a:gd name="T93" fmla="*/ 192 h 217"/>
                <a:gd name="T94" fmla="*/ 227 w 370"/>
                <a:gd name="T95" fmla="*/ 202 h 217"/>
                <a:gd name="T96" fmla="*/ 202 w 370"/>
                <a:gd name="T97" fmla="*/ 209 h 217"/>
                <a:gd name="T98" fmla="*/ 180 w 370"/>
                <a:gd name="T99" fmla="*/ 214 h 217"/>
                <a:gd name="T100" fmla="*/ 156 w 370"/>
                <a:gd name="T101" fmla="*/ 217 h 217"/>
                <a:gd name="T102" fmla="*/ 131 w 370"/>
                <a:gd name="T103" fmla="*/ 217 h 217"/>
                <a:gd name="T104" fmla="*/ 64 w 370"/>
                <a:gd name="T105" fmla="*/ 202 h 21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70"/>
                <a:gd name="T160" fmla="*/ 0 h 217"/>
                <a:gd name="T161" fmla="*/ 370 w 370"/>
                <a:gd name="T162" fmla="*/ 217 h 21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70" h="217">
                  <a:moveTo>
                    <a:pt x="12" y="42"/>
                  </a:moveTo>
                  <a:lnTo>
                    <a:pt x="10" y="49"/>
                  </a:lnTo>
                  <a:lnTo>
                    <a:pt x="5" y="59"/>
                  </a:lnTo>
                  <a:lnTo>
                    <a:pt x="3" y="66"/>
                  </a:lnTo>
                  <a:lnTo>
                    <a:pt x="0" y="74"/>
                  </a:lnTo>
                  <a:lnTo>
                    <a:pt x="0" y="84"/>
                  </a:lnTo>
                  <a:lnTo>
                    <a:pt x="0" y="91"/>
                  </a:lnTo>
                  <a:lnTo>
                    <a:pt x="0" y="101"/>
                  </a:lnTo>
                  <a:lnTo>
                    <a:pt x="0" y="108"/>
                  </a:lnTo>
                  <a:lnTo>
                    <a:pt x="3" y="118"/>
                  </a:lnTo>
                  <a:lnTo>
                    <a:pt x="5" y="126"/>
                  </a:lnTo>
                  <a:lnTo>
                    <a:pt x="8" y="133"/>
                  </a:lnTo>
                  <a:lnTo>
                    <a:pt x="12" y="140"/>
                  </a:lnTo>
                  <a:lnTo>
                    <a:pt x="17" y="148"/>
                  </a:lnTo>
                  <a:lnTo>
                    <a:pt x="35" y="165"/>
                  </a:lnTo>
                  <a:lnTo>
                    <a:pt x="89" y="192"/>
                  </a:lnTo>
                  <a:lnTo>
                    <a:pt x="111" y="192"/>
                  </a:lnTo>
                  <a:lnTo>
                    <a:pt x="124" y="195"/>
                  </a:lnTo>
                  <a:lnTo>
                    <a:pt x="133" y="195"/>
                  </a:lnTo>
                  <a:lnTo>
                    <a:pt x="146" y="195"/>
                  </a:lnTo>
                  <a:lnTo>
                    <a:pt x="158" y="195"/>
                  </a:lnTo>
                  <a:lnTo>
                    <a:pt x="170" y="192"/>
                  </a:lnTo>
                  <a:lnTo>
                    <a:pt x="180" y="192"/>
                  </a:lnTo>
                  <a:lnTo>
                    <a:pt x="193" y="187"/>
                  </a:lnTo>
                  <a:lnTo>
                    <a:pt x="205" y="185"/>
                  </a:lnTo>
                  <a:lnTo>
                    <a:pt x="215" y="180"/>
                  </a:lnTo>
                  <a:lnTo>
                    <a:pt x="227" y="175"/>
                  </a:lnTo>
                  <a:lnTo>
                    <a:pt x="237" y="168"/>
                  </a:lnTo>
                  <a:lnTo>
                    <a:pt x="247" y="163"/>
                  </a:lnTo>
                  <a:lnTo>
                    <a:pt x="257" y="155"/>
                  </a:lnTo>
                  <a:lnTo>
                    <a:pt x="264" y="148"/>
                  </a:lnTo>
                  <a:lnTo>
                    <a:pt x="274" y="138"/>
                  </a:lnTo>
                  <a:lnTo>
                    <a:pt x="281" y="131"/>
                  </a:lnTo>
                  <a:lnTo>
                    <a:pt x="289" y="121"/>
                  </a:lnTo>
                  <a:lnTo>
                    <a:pt x="294" y="111"/>
                  </a:lnTo>
                  <a:lnTo>
                    <a:pt x="301" y="101"/>
                  </a:lnTo>
                  <a:lnTo>
                    <a:pt x="304" y="98"/>
                  </a:lnTo>
                  <a:lnTo>
                    <a:pt x="311" y="86"/>
                  </a:lnTo>
                  <a:lnTo>
                    <a:pt x="318" y="74"/>
                  </a:lnTo>
                  <a:lnTo>
                    <a:pt x="323" y="61"/>
                  </a:lnTo>
                  <a:lnTo>
                    <a:pt x="331" y="47"/>
                  </a:lnTo>
                  <a:lnTo>
                    <a:pt x="336" y="34"/>
                  </a:lnTo>
                  <a:lnTo>
                    <a:pt x="338" y="29"/>
                  </a:lnTo>
                  <a:lnTo>
                    <a:pt x="331" y="34"/>
                  </a:lnTo>
                  <a:lnTo>
                    <a:pt x="328" y="32"/>
                  </a:lnTo>
                  <a:lnTo>
                    <a:pt x="326" y="27"/>
                  </a:lnTo>
                  <a:lnTo>
                    <a:pt x="326" y="29"/>
                  </a:lnTo>
                  <a:lnTo>
                    <a:pt x="323" y="34"/>
                  </a:lnTo>
                  <a:lnTo>
                    <a:pt x="316" y="34"/>
                  </a:lnTo>
                  <a:lnTo>
                    <a:pt x="316" y="37"/>
                  </a:lnTo>
                  <a:lnTo>
                    <a:pt x="309" y="37"/>
                  </a:lnTo>
                  <a:lnTo>
                    <a:pt x="306" y="34"/>
                  </a:lnTo>
                  <a:lnTo>
                    <a:pt x="304" y="32"/>
                  </a:lnTo>
                  <a:lnTo>
                    <a:pt x="304" y="29"/>
                  </a:lnTo>
                  <a:lnTo>
                    <a:pt x="304" y="22"/>
                  </a:lnTo>
                  <a:lnTo>
                    <a:pt x="309" y="12"/>
                  </a:lnTo>
                  <a:lnTo>
                    <a:pt x="314" y="7"/>
                  </a:lnTo>
                  <a:lnTo>
                    <a:pt x="321" y="2"/>
                  </a:lnTo>
                  <a:lnTo>
                    <a:pt x="328" y="0"/>
                  </a:lnTo>
                  <a:lnTo>
                    <a:pt x="336" y="0"/>
                  </a:lnTo>
                  <a:lnTo>
                    <a:pt x="338" y="0"/>
                  </a:lnTo>
                  <a:lnTo>
                    <a:pt x="341" y="0"/>
                  </a:lnTo>
                  <a:lnTo>
                    <a:pt x="341" y="2"/>
                  </a:lnTo>
                  <a:lnTo>
                    <a:pt x="343" y="2"/>
                  </a:lnTo>
                  <a:lnTo>
                    <a:pt x="348" y="2"/>
                  </a:lnTo>
                  <a:lnTo>
                    <a:pt x="351" y="2"/>
                  </a:lnTo>
                  <a:lnTo>
                    <a:pt x="358" y="0"/>
                  </a:lnTo>
                  <a:lnTo>
                    <a:pt x="363" y="0"/>
                  </a:lnTo>
                  <a:lnTo>
                    <a:pt x="365" y="2"/>
                  </a:lnTo>
                  <a:lnTo>
                    <a:pt x="368" y="5"/>
                  </a:lnTo>
                  <a:lnTo>
                    <a:pt x="370" y="7"/>
                  </a:lnTo>
                  <a:lnTo>
                    <a:pt x="370" y="10"/>
                  </a:lnTo>
                  <a:lnTo>
                    <a:pt x="370" y="19"/>
                  </a:lnTo>
                  <a:lnTo>
                    <a:pt x="368" y="27"/>
                  </a:lnTo>
                  <a:lnTo>
                    <a:pt x="365" y="39"/>
                  </a:lnTo>
                  <a:lnTo>
                    <a:pt x="360" y="52"/>
                  </a:lnTo>
                  <a:lnTo>
                    <a:pt x="358" y="64"/>
                  </a:lnTo>
                  <a:lnTo>
                    <a:pt x="351" y="79"/>
                  </a:lnTo>
                  <a:lnTo>
                    <a:pt x="346" y="89"/>
                  </a:lnTo>
                  <a:lnTo>
                    <a:pt x="338" y="101"/>
                  </a:lnTo>
                  <a:lnTo>
                    <a:pt x="333" y="113"/>
                  </a:lnTo>
                  <a:lnTo>
                    <a:pt x="323" y="123"/>
                  </a:lnTo>
                  <a:lnTo>
                    <a:pt x="316" y="135"/>
                  </a:lnTo>
                  <a:lnTo>
                    <a:pt x="306" y="145"/>
                  </a:lnTo>
                  <a:lnTo>
                    <a:pt x="296" y="155"/>
                  </a:lnTo>
                  <a:lnTo>
                    <a:pt x="286" y="163"/>
                  </a:lnTo>
                  <a:lnTo>
                    <a:pt x="279" y="170"/>
                  </a:lnTo>
                  <a:lnTo>
                    <a:pt x="269" y="177"/>
                  </a:lnTo>
                  <a:lnTo>
                    <a:pt x="259" y="185"/>
                  </a:lnTo>
                  <a:lnTo>
                    <a:pt x="249" y="192"/>
                  </a:lnTo>
                  <a:lnTo>
                    <a:pt x="239" y="197"/>
                  </a:lnTo>
                  <a:lnTo>
                    <a:pt x="227" y="202"/>
                  </a:lnTo>
                  <a:lnTo>
                    <a:pt x="215" y="207"/>
                  </a:lnTo>
                  <a:lnTo>
                    <a:pt x="202" y="209"/>
                  </a:lnTo>
                  <a:lnTo>
                    <a:pt x="193" y="212"/>
                  </a:lnTo>
                  <a:lnTo>
                    <a:pt x="180" y="214"/>
                  </a:lnTo>
                  <a:lnTo>
                    <a:pt x="168" y="217"/>
                  </a:lnTo>
                  <a:lnTo>
                    <a:pt x="156" y="217"/>
                  </a:lnTo>
                  <a:lnTo>
                    <a:pt x="143" y="217"/>
                  </a:lnTo>
                  <a:lnTo>
                    <a:pt x="131" y="217"/>
                  </a:lnTo>
                  <a:lnTo>
                    <a:pt x="119" y="214"/>
                  </a:lnTo>
                  <a:lnTo>
                    <a:pt x="64" y="202"/>
                  </a:lnTo>
                </a:path>
              </a:pathLst>
            </a:custGeom>
            <a:noFill/>
            <a:ln w="0">
              <a:solidFill>
                <a:srgbClr val="000000"/>
              </a:solidFill>
              <a:prstDash val="solid"/>
              <a:round/>
              <a:headEnd/>
              <a:tailEnd/>
            </a:ln>
          </p:spPr>
          <p:txBody>
            <a:bodyPr/>
            <a:lstStyle/>
            <a:p>
              <a:endParaRPr lang="es-AR"/>
            </a:p>
          </p:txBody>
        </p:sp>
        <p:sp>
          <p:nvSpPr>
            <p:cNvPr id="4218" name="Freeform 120"/>
            <p:cNvSpPr>
              <a:spLocks/>
            </p:cNvSpPr>
            <p:nvPr/>
          </p:nvSpPr>
          <p:spPr bwMode="auto">
            <a:xfrm>
              <a:off x="2274" y="2928"/>
              <a:ext cx="10" cy="35"/>
            </a:xfrm>
            <a:custGeom>
              <a:avLst/>
              <a:gdLst>
                <a:gd name="T0" fmla="*/ 8 w 10"/>
                <a:gd name="T1" fmla="*/ 0 h 35"/>
                <a:gd name="T2" fmla="*/ 5 w 10"/>
                <a:gd name="T3" fmla="*/ 3 h 35"/>
                <a:gd name="T4" fmla="*/ 3 w 10"/>
                <a:gd name="T5" fmla="*/ 7 h 35"/>
                <a:gd name="T6" fmla="*/ 0 w 10"/>
                <a:gd name="T7" fmla="*/ 10 h 35"/>
                <a:gd name="T8" fmla="*/ 0 w 10"/>
                <a:gd name="T9" fmla="*/ 15 h 35"/>
                <a:gd name="T10" fmla="*/ 3 w 10"/>
                <a:gd name="T11" fmla="*/ 20 h 35"/>
                <a:gd name="T12" fmla="*/ 3 w 10"/>
                <a:gd name="T13" fmla="*/ 25 h 35"/>
                <a:gd name="T14" fmla="*/ 5 w 10"/>
                <a:gd name="T15" fmla="*/ 27 h 35"/>
                <a:gd name="T16" fmla="*/ 8 w 10"/>
                <a:gd name="T17" fmla="*/ 30 h 35"/>
                <a:gd name="T18" fmla="*/ 10 w 10"/>
                <a:gd name="T19" fmla="*/ 35 h 35"/>
                <a:gd name="T20" fmla="*/ 10 w 10"/>
                <a:gd name="T21" fmla="*/ 35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35"/>
                <a:gd name="T35" fmla="*/ 10 w 10"/>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35">
                  <a:moveTo>
                    <a:pt x="8" y="0"/>
                  </a:moveTo>
                  <a:lnTo>
                    <a:pt x="5" y="3"/>
                  </a:lnTo>
                  <a:lnTo>
                    <a:pt x="3" y="7"/>
                  </a:lnTo>
                  <a:lnTo>
                    <a:pt x="0" y="10"/>
                  </a:lnTo>
                  <a:lnTo>
                    <a:pt x="0" y="15"/>
                  </a:lnTo>
                  <a:lnTo>
                    <a:pt x="3" y="20"/>
                  </a:lnTo>
                  <a:lnTo>
                    <a:pt x="3" y="25"/>
                  </a:lnTo>
                  <a:lnTo>
                    <a:pt x="5" y="27"/>
                  </a:lnTo>
                  <a:lnTo>
                    <a:pt x="8" y="30"/>
                  </a:lnTo>
                  <a:lnTo>
                    <a:pt x="10" y="35"/>
                  </a:lnTo>
                </a:path>
              </a:pathLst>
            </a:custGeom>
            <a:noFill/>
            <a:ln w="0">
              <a:solidFill>
                <a:srgbClr val="000000"/>
              </a:solidFill>
              <a:prstDash val="solid"/>
              <a:round/>
              <a:headEnd/>
              <a:tailEnd/>
            </a:ln>
          </p:spPr>
          <p:txBody>
            <a:bodyPr/>
            <a:lstStyle/>
            <a:p>
              <a:endParaRPr lang="es-AR"/>
            </a:p>
          </p:txBody>
        </p:sp>
        <p:sp>
          <p:nvSpPr>
            <p:cNvPr id="4219" name="Freeform 121"/>
            <p:cNvSpPr>
              <a:spLocks/>
            </p:cNvSpPr>
            <p:nvPr/>
          </p:nvSpPr>
          <p:spPr bwMode="auto">
            <a:xfrm>
              <a:off x="2000" y="2802"/>
              <a:ext cx="134" cy="143"/>
            </a:xfrm>
            <a:custGeom>
              <a:avLst/>
              <a:gdLst>
                <a:gd name="T0" fmla="*/ 134 w 134"/>
                <a:gd name="T1" fmla="*/ 40 h 143"/>
                <a:gd name="T2" fmla="*/ 131 w 134"/>
                <a:gd name="T3" fmla="*/ 32 h 143"/>
                <a:gd name="T4" fmla="*/ 126 w 134"/>
                <a:gd name="T5" fmla="*/ 27 h 143"/>
                <a:gd name="T6" fmla="*/ 121 w 134"/>
                <a:gd name="T7" fmla="*/ 20 h 143"/>
                <a:gd name="T8" fmla="*/ 116 w 134"/>
                <a:gd name="T9" fmla="*/ 15 h 143"/>
                <a:gd name="T10" fmla="*/ 109 w 134"/>
                <a:gd name="T11" fmla="*/ 12 h 143"/>
                <a:gd name="T12" fmla="*/ 104 w 134"/>
                <a:gd name="T13" fmla="*/ 8 h 143"/>
                <a:gd name="T14" fmla="*/ 97 w 134"/>
                <a:gd name="T15" fmla="*/ 5 h 143"/>
                <a:gd name="T16" fmla="*/ 89 w 134"/>
                <a:gd name="T17" fmla="*/ 3 h 143"/>
                <a:gd name="T18" fmla="*/ 82 w 134"/>
                <a:gd name="T19" fmla="*/ 0 h 143"/>
                <a:gd name="T20" fmla="*/ 74 w 134"/>
                <a:gd name="T21" fmla="*/ 0 h 143"/>
                <a:gd name="T22" fmla="*/ 67 w 134"/>
                <a:gd name="T23" fmla="*/ 0 h 143"/>
                <a:gd name="T24" fmla="*/ 60 w 134"/>
                <a:gd name="T25" fmla="*/ 0 h 143"/>
                <a:gd name="T26" fmla="*/ 52 w 134"/>
                <a:gd name="T27" fmla="*/ 3 h 143"/>
                <a:gd name="T28" fmla="*/ 45 w 134"/>
                <a:gd name="T29" fmla="*/ 5 h 143"/>
                <a:gd name="T30" fmla="*/ 37 w 134"/>
                <a:gd name="T31" fmla="*/ 8 h 143"/>
                <a:gd name="T32" fmla="*/ 33 w 134"/>
                <a:gd name="T33" fmla="*/ 12 h 143"/>
                <a:gd name="T34" fmla="*/ 25 w 134"/>
                <a:gd name="T35" fmla="*/ 15 h 143"/>
                <a:gd name="T36" fmla="*/ 20 w 134"/>
                <a:gd name="T37" fmla="*/ 20 h 143"/>
                <a:gd name="T38" fmla="*/ 15 w 134"/>
                <a:gd name="T39" fmla="*/ 27 h 143"/>
                <a:gd name="T40" fmla="*/ 10 w 134"/>
                <a:gd name="T41" fmla="*/ 32 h 143"/>
                <a:gd name="T42" fmla="*/ 8 w 134"/>
                <a:gd name="T43" fmla="*/ 40 h 143"/>
                <a:gd name="T44" fmla="*/ 3 w 134"/>
                <a:gd name="T45" fmla="*/ 45 h 143"/>
                <a:gd name="T46" fmla="*/ 3 w 134"/>
                <a:gd name="T47" fmla="*/ 52 h 143"/>
                <a:gd name="T48" fmla="*/ 0 w 134"/>
                <a:gd name="T49" fmla="*/ 59 h 143"/>
                <a:gd name="T50" fmla="*/ 0 w 134"/>
                <a:gd name="T51" fmla="*/ 67 h 143"/>
                <a:gd name="T52" fmla="*/ 0 w 134"/>
                <a:gd name="T53" fmla="*/ 74 h 143"/>
                <a:gd name="T54" fmla="*/ 0 w 134"/>
                <a:gd name="T55" fmla="*/ 82 h 143"/>
                <a:gd name="T56" fmla="*/ 0 w 134"/>
                <a:gd name="T57" fmla="*/ 89 h 143"/>
                <a:gd name="T58" fmla="*/ 3 w 134"/>
                <a:gd name="T59" fmla="*/ 96 h 143"/>
                <a:gd name="T60" fmla="*/ 5 w 134"/>
                <a:gd name="T61" fmla="*/ 104 h 143"/>
                <a:gd name="T62" fmla="*/ 10 w 134"/>
                <a:gd name="T63" fmla="*/ 109 h 143"/>
                <a:gd name="T64" fmla="*/ 15 w 134"/>
                <a:gd name="T65" fmla="*/ 116 h 143"/>
                <a:gd name="T66" fmla="*/ 20 w 134"/>
                <a:gd name="T67" fmla="*/ 121 h 143"/>
                <a:gd name="T68" fmla="*/ 25 w 134"/>
                <a:gd name="T69" fmla="*/ 126 h 143"/>
                <a:gd name="T70" fmla="*/ 30 w 134"/>
                <a:gd name="T71" fmla="*/ 131 h 143"/>
                <a:gd name="T72" fmla="*/ 37 w 134"/>
                <a:gd name="T73" fmla="*/ 133 h 143"/>
                <a:gd name="T74" fmla="*/ 45 w 134"/>
                <a:gd name="T75" fmla="*/ 138 h 143"/>
                <a:gd name="T76" fmla="*/ 50 w 134"/>
                <a:gd name="T77" fmla="*/ 141 h 143"/>
                <a:gd name="T78" fmla="*/ 57 w 134"/>
                <a:gd name="T79" fmla="*/ 141 h 143"/>
                <a:gd name="T80" fmla="*/ 65 w 134"/>
                <a:gd name="T81" fmla="*/ 143 h 143"/>
                <a:gd name="T82" fmla="*/ 72 w 134"/>
                <a:gd name="T83" fmla="*/ 143 h 143"/>
                <a:gd name="T84" fmla="*/ 79 w 134"/>
                <a:gd name="T85" fmla="*/ 143 h 143"/>
                <a:gd name="T86" fmla="*/ 87 w 134"/>
                <a:gd name="T87" fmla="*/ 141 h 143"/>
                <a:gd name="T88" fmla="*/ 94 w 134"/>
                <a:gd name="T89" fmla="*/ 138 h 143"/>
                <a:gd name="T90" fmla="*/ 102 w 134"/>
                <a:gd name="T91" fmla="*/ 136 h 143"/>
                <a:gd name="T92" fmla="*/ 109 w 134"/>
                <a:gd name="T93" fmla="*/ 133 h 143"/>
                <a:gd name="T94" fmla="*/ 114 w 134"/>
                <a:gd name="T95" fmla="*/ 129 h 143"/>
                <a:gd name="T96" fmla="*/ 119 w 134"/>
                <a:gd name="T97" fmla="*/ 124 h 143"/>
                <a:gd name="T98" fmla="*/ 121 w 134"/>
                <a:gd name="T99" fmla="*/ 124 h 143"/>
                <a:gd name="T100" fmla="*/ 134 w 134"/>
                <a:gd name="T101" fmla="*/ 40 h 14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143"/>
                <a:gd name="T155" fmla="*/ 134 w 134"/>
                <a:gd name="T156" fmla="*/ 143 h 14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143">
                  <a:moveTo>
                    <a:pt x="134" y="40"/>
                  </a:moveTo>
                  <a:lnTo>
                    <a:pt x="131" y="32"/>
                  </a:lnTo>
                  <a:lnTo>
                    <a:pt x="126" y="27"/>
                  </a:lnTo>
                  <a:lnTo>
                    <a:pt x="121" y="20"/>
                  </a:lnTo>
                  <a:lnTo>
                    <a:pt x="116" y="15"/>
                  </a:lnTo>
                  <a:lnTo>
                    <a:pt x="109" y="12"/>
                  </a:lnTo>
                  <a:lnTo>
                    <a:pt x="104" y="8"/>
                  </a:lnTo>
                  <a:lnTo>
                    <a:pt x="97" y="5"/>
                  </a:lnTo>
                  <a:lnTo>
                    <a:pt x="89" y="3"/>
                  </a:lnTo>
                  <a:lnTo>
                    <a:pt x="82" y="0"/>
                  </a:lnTo>
                  <a:lnTo>
                    <a:pt x="74" y="0"/>
                  </a:lnTo>
                  <a:lnTo>
                    <a:pt x="67" y="0"/>
                  </a:lnTo>
                  <a:lnTo>
                    <a:pt x="60" y="0"/>
                  </a:lnTo>
                  <a:lnTo>
                    <a:pt x="52" y="3"/>
                  </a:lnTo>
                  <a:lnTo>
                    <a:pt x="45" y="5"/>
                  </a:lnTo>
                  <a:lnTo>
                    <a:pt x="37" y="8"/>
                  </a:lnTo>
                  <a:lnTo>
                    <a:pt x="33" y="12"/>
                  </a:lnTo>
                  <a:lnTo>
                    <a:pt x="25" y="15"/>
                  </a:lnTo>
                  <a:lnTo>
                    <a:pt x="20" y="20"/>
                  </a:lnTo>
                  <a:lnTo>
                    <a:pt x="15" y="27"/>
                  </a:lnTo>
                  <a:lnTo>
                    <a:pt x="10" y="32"/>
                  </a:lnTo>
                  <a:lnTo>
                    <a:pt x="8" y="40"/>
                  </a:lnTo>
                  <a:lnTo>
                    <a:pt x="3" y="45"/>
                  </a:lnTo>
                  <a:lnTo>
                    <a:pt x="3" y="52"/>
                  </a:lnTo>
                  <a:lnTo>
                    <a:pt x="0" y="59"/>
                  </a:lnTo>
                  <a:lnTo>
                    <a:pt x="0" y="67"/>
                  </a:lnTo>
                  <a:lnTo>
                    <a:pt x="0" y="74"/>
                  </a:lnTo>
                  <a:lnTo>
                    <a:pt x="0" y="82"/>
                  </a:lnTo>
                  <a:lnTo>
                    <a:pt x="0" y="89"/>
                  </a:lnTo>
                  <a:lnTo>
                    <a:pt x="3" y="96"/>
                  </a:lnTo>
                  <a:lnTo>
                    <a:pt x="5" y="104"/>
                  </a:lnTo>
                  <a:lnTo>
                    <a:pt x="10" y="109"/>
                  </a:lnTo>
                  <a:lnTo>
                    <a:pt x="15" y="116"/>
                  </a:lnTo>
                  <a:lnTo>
                    <a:pt x="20" y="121"/>
                  </a:lnTo>
                  <a:lnTo>
                    <a:pt x="25" y="126"/>
                  </a:lnTo>
                  <a:lnTo>
                    <a:pt x="30" y="131"/>
                  </a:lnTo>
                  <a:lnTo>
                    <a:pt x="37" y="133"/>
                  </a:lnTo>
                  <a:lnTo>
                    <a:pt x="45" y="138"/>
                  </a:lnTo>
                  <a:lnTo>
                    <a:pt x="50" y="141"/>
                  </a:lnTo>
                  <a:lnTo>
                    <a:pt x="57" y="141"/>
                  </a:lnTo>
                  <a:lnTo>
                    <a:pt x="65" y="143"/>
                  </a:lnTo>
                  <a:lnTo>
                    <a:pt x="72" y="143"/>
                  </a:lnTo>
                  <a:lnTo>
                    <a:pt x="79" y="143"/>
                  </a:lnTo>
                  <a:lnTo>
                    <a:pt x="87" y="141"/>
                  </a:lnTo>
                  <a:lnTo>
                    <a:pt x="94" y="138"/>
                  </a:lnTo>
                  <a:lnTo>
                    <a:pt x="102" y="136"/>
                  </a:lnTo>
                  <a:lnTo>
                    <a:pt x="109" y="133"/>
                  </a:lnTo>
                  <a:lnTo>
                    <a:pt x="114" y="129"/>
                  </a:lnTo>
                  <a:lnTo>
                    <a:pt x="119" y="124"/>
                  </a:lnTo>
                  <a:lnTo>
                    <a:pt x="121" y="124"/>
                  </a:lnTo>
                  <a:lnTo>
                    <a:pt x="134" y="40"/>
                  </a:lnTo>
                  <a:close/>
                </a:path>
              </a:pathLst>
            </a:custGeom>
            <a:solidFill>
              <a:srgbClr val="FF9975"/>
            </a:solidFill>
            <a:ln w="9525">
              <a:noFill/>
              <a:round/>
              <a:headEnd/>
              <a:tailEnd/>
            </a:ln>
          </p:spPr>
          <p:txBody>
            <a:bodyPr/>
            <a:lstStyle/>
            <a:p>
              <a:endParaRPr lang="es-AR"/>
            </a:p>
          </p:txBody>
        </p:sp>
        <p:sp>
          <p:nvSpPr>
            <p:cNvPr id="4220" name="Freeform 122"/>
            <p:cNvSpPr>
              <a:spLocks/>
            </p:cNvSpPr>
            <p:nvPr/>
          </p:nvSpPr>
          <p:spPr bwMode="auto">
            <a:xfrm>
              <a:off x="2000" y="2805"/>
              <a:ext cx="134" cy="140"/>
            </a:xfrm>
            <a:custGeom>
              <a:avLst/>
              <a:gdLst>
                <a:gd name="T0" fmla="*/ 134 w 134"/>
                <a:gd name="T1" fmla="*/ 37 h 140"/>
                <a:gd name="T2" fmla="*/ 131 w 134"/>
                <a:gd name="T3" fmla="*/ 32 h 140"/>
                <a:gd name="T4" fmla="*/ 126 w 134"/>
                <a:gd name="T5" fmla="*/ 24 h 140"/>
                <a:gd name="T6" fmla="*/ 121 w 134"/>
                <a:gd name="T7" fmla="*/ 19 h 140"/>
                <a:gd name="T8" fmla="*/ 116 w 134"/>
                <a:gd name="T9" fmla="*/ 14 h 140"/>
                <a:gd name="T10" fmla="*/ 109 w 134"/>
                <a:gd name="T11" fmla="*/ 9 h 140"/>
                <a:gd name="T12" fmla="*/ 104 w 134"/>
                <a:gd name="T13" fmla="*/ 7 h 140"/>
                <a:gd name="T14" fmla="*/ 97 w 134"/>
                <a:gd name="T15" fmla="*/ 5 h 140"/>
                <a:gd name="T16" fmla="*/ 89 w 134"/>
                <a:gd name="T17" fmla="*/ 2 h 140"/>
                <a:gd name="T18" fmla="*/ 82 w 134"/>
                <a:gd name="T19" fmla="*/ 0 h 140"/>
                <a:gd name="T20" fmla="*/ 74 w 134"/>
                <a:gd name="T21" fmla="*/ 0 h 140"/>
                <a:gd name="T22" fmla="*/ 67 w 134"/>
                <a:gd name="T23" fmla="*/ 0 h 140"/>
                <a:gd name="T24" fmla="*/ 60 w 134"/>
                <a:gd name="T25" fmla="*/ 0 h 140"/>
                <a:gd name="T26" fmla="*/ 52 w 134"/>
                <a:gd name="T27" fmla="*/ 2 h 140"/>
                <a:gd name="T28" fmla="*/ 45 w 134"/>
                <a:gd name="T29" fmla="*/ 5 h 140"/>
                <a:gd name="T30" fmla="*/ 37 w 134"/>
                <a:gd name="T31" fmla="*/ 7 h 140"/>
                <a:gd name="T32" fmla="*/ 33 w 134"/>
                <a:gd name="T33" fmla="*/ 9 h 140"/>
                <a:gd name="T34" fmla="*/ 25 w 134"/>
                <a:gd name="T35" fmla="*/ 14 h 140"/>
                <a:gd name="T36" fmla="*/ 20 w 134"/>
                <a:gd name="T37" fmla="*/ 19 h 140"/>
                <a:gd name="T38" fmla="*/ 15 w 134"/>
                <a:gd name="T39" fmla="*/ 24 h 140"/>
                <a:gd name="T40" fmla="*/ 10 w 134"/>
                <a:gd name="T41" fmla="*/ 32 h 140"/>
                <a:gd name="T42" fmla="*/ 8 w 134"/>
                <a:gd name="T43" fmla="*/ 37 h 140"/>
                <a:gd name="T44" fmla="*/ 3 w 134"/>
                <a:gd name="T45" fmla="*/ 44 h 140"/>
                <a:gd name="T46" fmla="*/ 3 w 134"/>
                <a:gd name="T47" fmla="*/ 51 h 140"/>
                <a:gd name="T48" fmla="*/ 0 w 134"/>
                <a:gd name="T49" fmla="*/ 59 h 140"/>
                <a:gd name="T50" fmla="*/ 0 w 134"/>
                <a:gd name="T51" fmla="*/ 66 h 140"/>
                <a:gd name="T52" fmla="*/ 0 w 134"/>
                <a:gd name="T53" fmla="*/ 74 h 140"/>
                <a:gd name="T54" fmla="*/ 0 w 134"/>
                <a:gd name="T55" fmla="*/ 81 h 140"/>
                <a:gd name="T56" fmla="*/ 0 w 134"/>
                <a:gd name="T57" fmla="*/ 86 h 140"/>
                <a:gd name="T58" fmla="*/ 3 w 134"/>
                <a:gd name="T59" fmla="*/ 93 h 140"/>
                <a:gd name="T60" fmla="*/ 5 w 134"/>
                <a:gd name="T61" fmla="*/ 101 h 140"/>
                <a:gd name="T62" fmla="*/ 10 w 134"/>
                <a:gd name="T63" fmla="*/ 108 h 140"/>
                <a:gd name="T64" fmla="*/ 15 w 134"/>
                <a:gd name="T65" fmla="*/ 113 h 140"/>
                <a:gd name="T66" fmla="*/ 20 w 134"/>
                <a:gd name="T67" fmla="*/ 121 h 140"/>
                <a:gd name="T68" fmla="*/ 25 w 134"/>
                <a:gd name="T69" fmla="*/ 126 h 140"/>
                <a:gd name="T70" fmla="*/ 30 w 134"/>
                <a:gd name="T71" fmla="*/ 128 h 140"/>
                <a:gd name="T72" fmla="*/ 37 w 134"/>
                <a:gd name="T73" fmla="*/ 133 h 140"/>
                <a:gd name="T74" fmla="*/ 45 w 134"/>
                <a:gd name="T75" fmla="*/ 135 h 140"/>
                <a:gd name="T76" fmla="*/ 50 w 134"/>
                <a:gd name="T77" fmla="*/ 138 h 140"/>
                <a:gd name="T78" fmla="*/ 57 w 134"/>
                <a:gd name="T79" fmla="*/ 140 h 140"/>
                <a:gd name="T80" fmla="*/ 65 w 134"/>
                <a:gd name="T81" fmla="*/ 140 h 140"/>
                <a:gd name="T82" fmla="*/ 72 w 134"/>
                <a:gd name="T83" fmla="*/ 140 h 140"/>
                <a:gd name="T84" fmla="*/ 79 w 134"/>
                <a:gd name="T85" fmla="*/ 140 h 140"/>
                <a:gd name="T86" fmla="*/ 87 w 134"/>
                <a:gd name="T87" fmla="*/ 140 h 140"/>
                <a:gd name="T88" fmla="*/ 94 w 134"/>
                <a:gd name="T89" fmla="*/ 138 h 140"/>
                <a:gd name="T90" fmla="*/ 102 w 134"/>
                <a:gd name="T91" fmla="*/ 135 h 140"/>
                <a:gd name="T92" fmla="*/ 109 w 134"/>
                <a:gd name="T93" fmla="*/ 130 h 140"/>
                <a:gd name="T94" fmla="*/ 114 w 134"/>
                <a:gd name="T95" fmla="*/ 128 h 140"/>
                <a:gd name="T96" fmla="*/ 119 w 134"/>
                <a:gd name="T97" fmla="*/ 123 h 140"/>
                <a:gd name="T98" fmla="*/ 121 w 134"/>
                <a:gd name="T99" fmla="*/ 121 h 1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4"/>
                <a:gd name="T151" fmla="*/ 0 h 140"/>
                <a:gd name="T152" fmla="*/ 134 w 134"/>
                <a:gd name="T153" fmla="*/ 140 h 14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4" h="140">
                  <a:moveTo>
                    <a:pt x="134" y="37"/>
                  </a:moveTo>
                  <a:lnTo>
                    <a:pt x="131" y="32"/>
                  </a:lnTo>
                  <a:lnTo>
                    <a:pt x="126" y="24"/>
                  </a:lnTo>
                  <a:lnTo>
                    <a:pt x="121" y="19"/>
                  </a:lnTo>
                  <a:lnTo>
                    <a:pt x="116" y="14"/>
                  </a:lnTo>
                  <a:lnTo>
                    <a:pt x="109" y="9"/>
                  </a:lnTo>
                  <a:lnTo>
                    <a:pt x="104" y="7"/>
                  </a:lnTo>
                  <a:lnTo>
                    <a:pt x="97" y="5"/>
                  </a:lnTo>
                  <a:lnTo>
                    <a:pt x="89" y="2"/>
                  </a:lnTo>
                  <a:lnTo>
                    <a:pt x="82" y="0"/>
                  </a:lnTo>
                  <a:lnTo>
                    <a:pt x="74" y="0"/>
                  </a:lnTo>
                  <a:lnTo>
                    <a:pt x="67" y="0"/>
                  </a:lnTo>
                  <a:lnTo>
                    <a:pt x="60" y="0"/>
                  </a:lnTo>
                  <a:lnTo>
                    <a:pt x="52" y="2"/>
                  </a:lnTo>
                  <a:lnTo>
                    <a:pt x="45" y="5"/>
                  </a:lnTo>
                  <a:lnTo>
                    <a:pt x="37" y="7"/>
                  </a:lnTo>
                  <a:lnTo>
                    <a:pt x="33" y="9"/>
                  </a:lnTo>
                  <a:lnTo>
                    <a:pt x="25" y="14"/>
                  </a:lnTo>
                  <a:lnTo>
                    <a:pt x="20" y="19"/>
                  </a:lnTo>
                  <a:lnTo>
                    <a:pt x="15" y="24"/>
                  </a:lnTo>
                  <a:lnTo>
                    <a:pt x="10" y="32"/>
                  </a:lnTo>
                  <a:lnTo>
                    <a:pt x="8" y="37"/>
                  </a:lnTo>
                  <a:lnTo>
                    <a:pt x="3" y="44"/>
                  </a:lnTo>
                  <a:lnTo>
                    <a:pt x="3" y="51"/>
                  </a:lnTo>
                  <a:lnTo>
                    <a:pt x="0" y="59"/>
                  </a:lnTo>
                  <a:lnTo>
                    <a:pt x="0" y="66"/>
                  </a:lnTo>
                  <a:lnTo>
                    <a:pt x="0" y="74"/>
                  </a:lnTo>
                  <a:lnTo>
                    <a:pt x="0" y="81"/>
                  </a:lnTo>
                  <a:lnTo>
                    <a:pt x="0" y="86"/>
                  </a:lnTo>
                  <a:lnTo>
                    <a:pt x="3" y="93"/>
                  </a:lnTo>
                  <a:lnTo>
                    <a:pt x="5" y="101"/>
                  </a:lnTo>
                  <a:lnTo>
                    <a:pt x="10" y="108"/>
                  </a:lnTo>
                  <a:lnTo>
                    <a:pt x="15" y="113"/>
                  </a:lnTo>
                  <a:lnTo>
                    <a:pt x="20" y="121"/>
                  </a:lnTo>
                  <a:lnTo>
                    <a:pt x="25" y="126"/>
                  </a:lnTo>
                  <a:lnTo>
                    <a:pt x="30" y="128"/>
                  </a:lnTo>
                  <a:lnTo>
                    <a:pt x="37" y="133"/>
                  </a:lnTo>
                  <a:lnTo>
                    <a:pt x="45" y="135"/>
                  </a:lnTo>
                  <a:lnTo>
                    <a:pt x="50" y="138"/>
                  </a:lnTo>
                  <a:lnTo>
                    <a:pt x="57" y="140"/>
                  </a:lnTo>
                  <a:lnTo>
                    <a:pt x="65" y="140"/>
                  </a:lnTo>
                  <a:lnTo>
                    <a:pt x="72" y="140"/>
                  </a:lnTo>
                  <a:lnTo>
                    <a:pt x="79" y="140"/>
                  </a:lnTo>
                  <a:lnTo>
                    <a:pt x="87" y="140"/>
                  </a:lnTo>
                  <a:lnTo>
                    <a:pt x="94" y="138"/>
                  </a:lnTo>
                  <a:lnTo>
                    <a:pt x="102" y="135"/>
                  </a:lnTo>
                  <a:lnTo>
                    <a:pt x="109" y="130"/>
                  </a:lnTo>
                  <a:lnTo>
                    <a:pt x="114" y="128"/>
                  </a:lnTo>
                  <a:lnTo>
                    <a:pt x="119" y="123"/>
                  </a:lnTo>
                  <a:lnTo>
                    <a:pt x="121" y="121"/>
                  </a:lnTo>
                </a:path>
              </a:pathLst>
            </a:custGeom>
            <a:noFill/>
            <a:ln w="0">
              <a:solidFill>
                <a:srgbClr val="000000"/>
              </a:solidFill>
              <a:prstDash val="solid"/>
              <a:round/>
              <a:headEnd/>
              <a:tailEnd/>
            </a:ln>
          </p:spPr>
          <p:txBody>
            <a:bodyPr/>
            <a:lstStyle/>
            <a:p>
              <a:endParaRPr lang="es-AR"/>
            </a:p>
          </p:txBody>
        </p:sp>
        <p:sp>
          <p:nvSpPr>
            <p:cNvPr id="4221" name="Freeform 123"/>
            <p:cNvSpPr>
              <a:spLocks/>
            </p:cNvSpPr>
            <p:nvPr/>
          </p:nvSpPr>
          <p:spPr bwMode="auto">
            <a:xfrm>
              <a:off x="1986" y="3056"/>
              <a:ext cx="133" cy="114"/>
            </a:xfrm>
            <a:custGeom>
              <a:avLst/>
              <a:gdLst>
                <a:gd name="T0" fmla="*/ 12 w 133"/>
                <a:gd name="T1" fmla="*/ 40 h 114"/>
                <a:gd name="T2" fmla="*/ 27 w 133"/>
                <a:gd name="T3" fmla="*/ 47 h 114"/>
                <a:gd name="T4" fmla="*/ 29 w 133"/>
                <a:gd name="T5" fmla="*/ 52 h 114"/>
                <a:gd name="T6" fmla="*/ 27 w 133"/>
                <a:gd name="T7" fmla="*/ 55 h 114"/>
                <a:gd name="T8" fmla="*/ 0 w 133"/>
                <a:gd name="T9" fmla="*/ 89 h 114"/>
                <a:gd name="T10" fmla="*/ 0 w 133"/>
                <a:gd name="T11" fmla="*/ 94 h 114"/>
                <a:gd name="T12" fmla="*/ 0 w 133"/>
                <a:gd name="T13" fmla="*/ 99 h 114"/>
                <a:gd name="T14" fmla="*/ 0 w 133"/>
                <a:gd name="T15" fmla="*/ 102 h 114"/>
                <a:gd name="T16" fmla="*/ 5 w 133"/>
                <a:gd name="T17" fmla="*/ 99 h 114"/>
                <a:gd name="T18" fmla="*/ 17 w 133"/>
                <a:gd name="T19" fmla="*/ 97 h 114"/>
                <a:gd name="T20" fmla="*/ 24 w 133"/>
                <a:gd name="T21" fmla="*/ 102 h 114"/>
                <a:gd name="T22" fmla="*/ 32 w 133"/>
                <a:gd name="T23" fmla="*/ 107 h 114"/>
                <a:gd name="T24" fmla="*/ 34 w 133"/>
                <a:gd name="T25" fmla="*/ 114 h 114"/>
                <a:gd name="T26" fmla="*/ 37 w 133"/>
                <a:gd name="T27" fmla="*/ 114 h 114"/>
                <a:gd name="T28" fmla="*/ 61 w 133"/>
                <a:gd name="T29" fmla="*/ 77 h 114"/>
                <a:gd name="T30" fmla="*/ 66 w 133"/>
                <a:gd name="T31" fmla="*/ 74 h 114"/>
                <a:gd name="T32" fmla="*/ 74 w 133"/>
                <a:gd name="T33" fmla="*/ 74 h 114"/>
                <a:gd name="T34" fmla="*/ 106 w 133"/>
                <a:gd name="T35" fmla="*/ 82 h 114"/>
                <a:gd name="T36" fmla="*/ 113 w 133"/>
                <a:gd name="T37" fmla="*/ 84 h 114"/>
                <a:gd name="T38" fmla="*/ 118 w 133"/>
                <a:gd name="T39" fmla="*/ 82 h 114"/>
                <a:gd name="T40" fmla="*/ 123 w 133"/>
                <a:gd name="T41" fmla="*/ 77 h 114"/>
                <a:gd name="T42" fmla="*/ 123 w 133"/>
                <a:gd name="T43" fmla="*/ 77 h 114"/>
                <a:gd name="T44" fmla="*/ 118 w 133"/>
                <a:gd name="T45" fmla="*/ 69 h 114"/>
                <a:gd name="T46" fmla="*/ 118 w 133"/>
                <a:gd name="T47" fmla="*/ 65 h 114"/>
                <a:gd name="T48" fmla="*/ 123 w 133"/>
                <a:gd name="T49" fmla="*/ 60 h 114"/>
                <a:gd name="T50" fmla="*/ 128 w 133"/>
                <a:gd name="T51" fmla="*/ 55 h 114"/>
                <a:gd name="T52" fmla="*/ 133 w 133"/>
                <a:gd name="T53" fmla="*/ 55 h 114"/>
                <a:gd name="T54" fmla="*/ 133 w 133"/>
                <a:gd name="T55" fmla="*/ 55 h 114"/>
                <a:gd name="T56" fmla="*/ 128 w 133"/>
                <a:gd name="T57" fmla="*/ 45 h 114"/>
                <a:gd name="T58" fmla="*/ 128 w 133"/>
                <a:gd name="T59" fmla="*/ 45 h 114"/>
                <a:gd name="T60" fmla="*/ 106 w 133"/>
                <a:gd name="T61" fmla="*/ 42 h 114"/>
                <a:gd name="T62" fmla="*/ 84 w 133"/>
                <a:gd name="T63" fmla="*/ 37 h 114"/>
                <a:gd name="T64" fmla="*/ 64 w 133"/>
                <a:gd name="T65" fmla="*/ 28 h 114"/>
                <a:gd name="T66" fmla="*/ 47 w 133"/>
                <a:gd name="T67" fmla="*/ 18 h 114"/>
                <a:gd name="T68" fmla="*/ 29 w 133"/>
                <a:gd name="T69" fmla="*/ 3 h 114"/>
                <a:gd name="T70" fmla="*/ 24 w 133"/>
                <a:gd name="T71" fmla="*/ 3 h 114"/>
                <a:gd name="T72" fmla="*/ 17 w 133"/>
                <a:gd name="T73" fmla="*/ 0 h 114"/>
                <a:gd name="T74" fmla="*/ 10 w 133"/>
                <a:gd name="T75" fmla="*/ 0 h 114"/>
                <a:gd name="T76" fmla="*/ 5 w 133"/>
                <a:gd name="T77" fmla="*/ 5 h 114"/>
                <a:gd name="T78" fmla="*/ 0 w 133"/>
                <a:gd name="T79" fmla="*/ 13 h 114"/>
                <a:gd name="T80" fmla="*/ 0 w 133"/>
                <a:gd name="T81" fmla="*/ 20 h 114"/>
                <a:gd name="T82" fmla="*/ 0 w 133"/>
                <a:gd name="T83" fmla="*/ 23 h 114"/>
                <a:gd name="T84" fmla="*/ 0 w 133"/>
                <a:gd name="T85" fmla="*/ 28 h 114"/>
                <a:gd name="T86" fmla="*/ 2 w 133"/>
                <a:gd name="T87" fmla="*/ 30 h 114"/>
                <a:gd name="T88" fmla="*/ 2 w 133"/>
                <a:gd name="T89" fmla="*/ 30 h 114"/>
                <a:gd name="T90" fmla="*/ 12 w 133"/>
                <a:gd name="T91" fmla="*/ 40 h 11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3"/>
                <a:gd name="T139" fmla="*/ 0 h 114"/>
                <a:gd name="T140" fmla="*/ 133 w 133"/>
                <a:gd name="T141" fmla="*/ 114 h 11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3" h="114">
                  <a:moveTo>
                    <a:pt x="12" y="40"/>
                  </a:moveTo>
                  <a:lnTo>
                    <a:pt x="27" y="47"/>
                  </a:lnTo>
                  <a:lnTo>
                    <a:pt x="29" y="52"/>
                  </a:lnTo>
                  <a:lnTo>
                    <a:pt x="27" y="55"/>
                  </a:lnTo>
                  <a:lnTo>
                    <a:pt x="0" y="89"/>
                  </a:lnTo>
                  <a:lnTo>
                    <a:pt x="0" y="94"/>
                  </a:lnTo>
                  <a:lnTo>
                    <a:pt x="0" y="99"/>
                  </a:lnTo>
                  <a:lnTo>
                    <a:pt x="0" y="102"/>
                  </a:lnTo>
                  <a:lnTo>
                    <a:pt x="5" y="99"/>
                  </a:lnTo>
                  <a:lnTo>
                    <a:pt x="17" y="97"/>
                  </a:lnTo>
                  <a:lnTo>
                    <a:pt x="24" y="102"/>
                  </a:lnTo>
                  <a:lnTo>
                    <a:pt x="32" y="107"/>
                  </a:lnTo>
                  <a:lnTo>
                    <a:pt x="34" y="114"/>
                  </a:lnTo>
                  <a:lnTo>
                    <a:pt x="37" y="114"/>
                  </a:lnTo>
                  <a:lnTo>
                    <a:pt x="61" y="77"/>
                  </a:lnTo>
                  <a:lnTo>
                    <a:pt x="66" y="74"/>
                  </a:lnTo>
                  <a:lnTo>
                    <a:pt x="74" y="74"/>
                  </a:lnTo>
                  <a:lnTo>
                    <a:pt x="106" y="82"/>
                  </a:lnTo>
                  <a:lnTo>
                    <a:pt x="113" y="84"/>
                  </a:lnTo>
                  <a:lnTo>
                    <a:pt x="118" y="82"/>
                  </a:lnTo>
                  <a:lnTo>
                    <a:pt x="123" y="77"/>
                  </a:lnTo>
                  <a:lnTo>
                    <a:pt x="118" y="69"/>
                  </a:lnTo>
                  <a:lnTo>
                    <a:pt x="118" y="65"/>
                  </a:lnTo>
                  <a:lnTo>
                    <a:pt x="123" y="60"/>
                  </a:lnTo>
                  <a:lnTo>
                    <a:pt x="128" y="55"/>
                  </a:lnTo>
                  <a:lnTo>
                    <a:pt x="133" y="55"/>
                  </a:lnTo>
                  <a:lnTo>
                    <a:pt x="128" y="45"/>
                  </a:lnTo>
                  <a:lnTo>
                    <a:pt x="106" y="42"/>
                  </a:lnTo>
                  <a:lnTo>
                    <a:pt x="84" y="37"/>
                  </a:lnTo>
                  <a:lnTo>
                    <a:pt x="64" y="28"/>
                  </a:lnTo>
                  <a:lnTo>
                    <a:pt x="47" y="18"/>
                  </a:lnTo>
                  <a:lnTo>
                    <a:pt x="29" y="3"/>
                  </a:lnTo>
                  <a:lnTo>
                    <a:pt x="24" y="3"/>
                  </a:lnTo>
                  <a:lnTo>
                    <a:pt x="17" y="0"/>
                  </a:lnTo>
                  <a:lnTo>
                    <a:pt x="10" y="0"/>
                  </a:lnTo>
                  <a:lnTo>
                    <a:pt x="5" y="5"/>
                  </a:lnTo>
                  <a:lnTo>
                    <a:pt x="0" y="13"/>
                  </a:lnTo>
                  <a:lnTo>
                    <a:pt x="0" y="20"/>
                  </a:lnTo>
                  <a:lnTo>
                    <a:pt x="0" y="23"/>
                  </a:lnTo>
                  <a:lnTo>
                    <a:pt x="0" y="28"/>
                  </a:lnTo>
                  <a:lnTo>
                    <a:pt x="2" y="30"/>
                  </a:lnTo>
                  <a:lnTo>
                    <a:pt x="12" y="40"/>
                  </a:lnTo>
                  <a:close/>
                </a:path>
              </a:pathLst>
            </a:custGeom>
            <a:solidFill>
              <a:srgbClr val="FF993D"/>
            </a:solidFill>
            <a:ln w="9525">
              <a:noFill/>
              <a:round/>
              <a:headEnd/>
              <a:tailEnd/>
            </a:ln>
          </p:spPr>
          <p:txBody>
            <a:bodyPr/>
            <a:lstStyle/>
            <a:p>
              <a:endParaRPr lang="es-AR"/>
            </a:p>
          </p:txBody>
        </p:sp>
        <p:sp>
          <p:nvSpPr>
            <p:cNvPr id="4222" name="Freeform 124"/>
            <p:cNvSpPr>
              <a:spLocks/>
            </p:cNvSpPr>
            <p:nvPr/>
          </p:nvSpPr>
          <p:spPr bwMode="auto">
            <a:xfrm>
              <a:off x="1986" y="3056"/>
              <a:ext cx="133" cy="114"/>
            </a:xfrm>
            <a:custGeom>
              <a:avLst/>
              <a:gdLst>
                <a:gd name="T0" fmla="*/ 12 w 133"/>
                <a:gd name="T1" fmla="*/ 40 h 114"/>
                <a:gd name="T2" fmla="*/ 27 w 133"/>
                <a:gd name="T3" fmla="*/ 47 h 114"/>
                <a:gd name="T4" fmla="*/ 29 w 133"/>
                <a:gd name="T5" fmla="*/ 52 h 114"/>
                <a:gd name="T6" fmla="*/ 27 w 133"/>
                <a:gd name="T7" fmla="*/ 55 h 114"/>
                <a:gd name="T8" fmla="*/ 0 w 133"/>
                <a:gd name="T9" fmla="*/ 89 h 114"/>
                <a:gd name="T10" fmla="*/ 0 w 133"/>
                <a:gd name="T11" fmla="*/ 94 h 114"/>
                <a:gd name="T12" fmla="*/ 0 w 133"/>
                <a:gd name="T13" fmla="*/ 99 h 114"/>
                <a:gd name="T14" fmla="*/ 0 w 133"/>
                <a:gd name="T15" fmla="*/ 102 h 114"/>
                <a:gd name="T16" fmla="*/ 5 w 133"/>
                <a:gd name="T17" fmla="*/ 99 h 114"/>
                <a:gd name="T18" fmla="*/ 17 w 133"/>
                <a:gd name="T19" fmla="*/ 97 h 114"/>
                <a:gd name="T20" fmla="*/ 24 w 133"/>
                <a:gd name="T21" fmla="*/ 102 h 114"/>
                <a:gd name="T22" fmla="*/ 32 w 133"/>
                <a:gd name="T23" fmla="*/ 107 h 114"/>
                <a:gd name="T24" fmla="*/ 34 w 133"/>
                <a:gd name="T25" fmla="*/ 114 h 114"/>
                <a:gd name="T26" fmla="*/ 37 w 133"/>
                <a:gd name="T27" fmla="*/ 114 h 114"/>
                <a:gd name="T28" fmla="*/ 61 w 133"/>
                <a:gd name="T29" fmla="*/ 77 h 114"/>
                <a:gd name="T30" fmla="*/ 66 w 133"/>
                <a:gd name="T31" fmla="*/ 74 h 114"/>
                <a:gd name="T32" fmla="*/ 74 w 133"/>
                <a:gd name="T33" fmla="*/ 74 h 114"/>
                <a:gd name="T34" fmla="*/ 106 w 133"/>
                <a:gd name="T35" fmla="*/ 82 h 114"/>
                <a:gd name="T36" fmla="*/ 113 w 133"/>
                <a:gd name="T37" fmla="*/ 84 h 114"/>
                <a:gd name="T38" fmla="*/ 118 w 133"/>
                <a:gd name="T39" fmla="*/ 82 h 114"/>
                <a:gd name="T40" fmla="*/ 123 w 133"/>
                <a:gd name="T41" fmla="*/ 77 h 114"/>
                <a:gd name="T42" fmla="*/ 123 w 133"/>
                <a:gd name="T43" fmla="*/ 77 h 114"/>
                <a:gd name="T44" fmla="*/ 118 w 133"/>
                <a:gd name="T45" fmla="*/ 69 h 114"/>
                <a:gd name="T46" fmla="*/ 118 w 133"/>
                <a:gd name="T47" fmla="*/ 65 h 114"/>
                <a:gd name="T48" fmla="*/ 123 w 133"/>
                <a:gd name="T49" fmla="*/ 60 h 114"/>
                <a:gd name="T50" fmla="*/ 128 w 133"/>
                <a:gd name="T51" fmla="*/ 55 h 114"/>
                <a:gd name="T52" fmla="*/ 133 w 133"/>
                <a:gd name="T53" fmla="*/ 55 h 114"/>
                <a:gd name="T54" fmla="*/ 133 w 133"/>
                <a:gd name="T55" fmla="*/ 55 h 114"/>
                <a:gd name="T56" fmla="*/ 128 w 133"/>
                <a:gd name="T57" fmla="*/ 45 h 114"/>
                <a:gd name="T58" fmla="*/ 128 w 133"/>
                <a:gd name="T59" fmla="*/ 45 h 114"/>
                <a:gd name="T60" fmla="*/ 106 w 133"/>
                <a:gd name="T61" fmla="*/ 42 h 114"/>
                <a:gd name="T62" fmla="*/ 84 w 133"/>
                <a:gd name="T63" fmla="*/ 37 h 114"/>
                <a:gd name="T64" fmla="*/ 64 w 133"/>
                <a:gd name="T65" fmla="*/ 28 h 114"/>
                <a:gd name="T66" fmla="*/ 47 w 133"/>
                <a:gd name="T67" fmla="*/ 18 h 114"/>
                <a:gd name="T68" fmla="*/ 29 w 133"/>
                <a:gd name="T69" fmla="*/ 3 h 114"/>
                <a:gd name="T70" fmla="*/ 24 w 133"/>
                <a:gd name="T71" fmla="*/ 3 h 114"/>
                <a:gd name="T72" fmla="*/ 17 w 133"/>
                <a:gd name="T73" fmla="*/ 0 h 114"/>
                <a:gd name="T74" fmla="*/ 10 w 133"/>
                <a:gd name="T75" fmla="*/ 0 h 114"/>
                <a:gd name="T76" fmla="*/ 5 w 133"/>
                <a:gd name="T77" fmla="*/ 5 h 114"/>
                <a:gd name="T78" fmla="*/ 0 w 133"/>
                <a:gd name="T79" fmla="*/ 13 h 114"/>
                <a:gd name="T80" fmla="*/ 0 w 133"/>
                <a:gd name="T81" fmla="*/ 20 h 114"/>
                <a:gd name="T82" fmla="*/ 0 w 133"/>
                <a:gd name="T83" fmla="*/ 23 h 114"/>
                <a:gd name="T84" fmla="*/ 0 w 133"/>
                <a:gd name="T85" fmla="*/ 28 h 114"/>
                <a:gd name="T86" fmla="*/ 2 w 133"/>
                <a:gd name="T87" fmla="*/ 30 h 114"/>
                <a:gd name="T88" fmla="*/ 2 w 133"/>
                <a:gd name="T89" fmla="*/ 30 h 114"/>
                <a:gd name="T90" fmla="*/ 12 w 133"/>
                <a:gd name="T91" fmla="*/ 40 h 11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3"/>
                <a:gd name="T139" fmla="*/ 0 h 114"/>
                <a:gd name="T140" fmla="*/ 133 w 133"/>
                <a:gd name="T141" fmla="*/ 114 h 11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3" h="114">
                  <a:moveTo>
                    <a:pt x="12" y="40"/>
                  </a:moveTo>
                  <a:lnTo>
                    <a:pt x="27" y="47"/>
                  </a:lnTo>
                  <a:lnTo>
                    <a:pt x="29" y="52"/>
                  </a:lnTo>
                  <a:lnTo>
                    <a:pt x="27" y="55"/>
                  </a:lnTo>
                  <a:lnTo>
                    <a:pt x="0" y="89"/>
                  </a:lnTo>
                  <a:lnTo>
                    <a:pt x="0" y="94"/>
                  </a:lnTo>
                  <a:lnTo>
                    <a:pt x="0" y="99"/>
                  </a:lnTo>
                  <a:lnTo>
                    <a:pt x="0" y="102"/>
                  </a:lnTo>
                  <a:lnTo>
                    <a:pt x="5" y="99"/>
                  </a:lnTo>
                  <a:lnTo>
                    <a:pt x="17" y="97"/>
                  </a:lnTo>
                  <a:lnTo>
                    <a:pt x="24" y="102"/>
                  </a:lnTo>
                  <a:lnTo>
                    <a:pt x="32" y="107"/>
                  </a:lnTo>
                  <a:lnTo>
                    <a:pt x="34" y="114"/>
                  </a:lnTo>
                  <a:lnTo>
                    <a:pt x="37" y="114"/>
                  </a:lnTo>
                  <a:lnTo>
                    <a:pt x="61" y="77"/>
                  </a:lnTo>
                  <a:lnTo>
                    <a:pt x="66" y="74"/>
                  </a:lnTo>
                  <a:lnTo>
                    <a:pt x="74" y="74"/>
                  </a:lnTo>
                  <a:lnTo>
                    <a:pt x="106" y="82"/>
                  </a:lnTo>
                  <a:lnTo>
                    <a:pt x="113" y="84"/>
                  </a:lnTo>
                  <a:lnTo>
                    <a:pt x="118" y="82"/>
                  </a:lnTo>
                  <a:lnTo>
                    <a:pt x="123" y="77"/>
                  </a:lnTo>
                  <a:lnTo>
                    <a:pt x="118" y="69"/>
                  </a:lnTo>
                  <a:lnTo>
                    <a:pt x="118" y="65"/>
                  </a:lnTo>
                  <a:lnTo>
                    <a:pt x="123" y="60"/>
                  </a:lnTo>
                  <a:lnTo>
                    <a:pt x="128" y="55"/>
                  </a:lnTo>
                  <a:lnTo>
                    <a:pt x="133" y="55"/>
                  </a:lnTo>
                  <a:lnTo>
                    <a:pt x="128" y="45"/>
                  </a:lnTo>
                  <a:lnTo>
                    <a:pt x="106" y="42"/>
                  </a:lnTo>
                  <a:lnTo>
                    <a:pt x="84" y="37"/>
                  </a:lnTo>
                  <a:lnTo>
                    <a:pt x="64" y="28"/>
                  </a:lnTo>
                  <a:lnTo>
                    <a:pt x="47" y="18"/>
                  </a:lnTo>
                  <a:lnTo>
                    <a:pt x="29" y="3"/>
                  </a:lnTo>
                  <a:lnTo>
                    <a:pt x="24" y="3"/>
                  </a:lnTo>
                  <a:lnTo>
                    <a:pt x="17" y="0"/>
                  </a:lnTo>
                  <a:lnTo>
                    <a:pt x="10" y="0"/>
                  </a:lnTo>
                  <a:lnTo>
                    <a:pt x="5" y="5"/>
                  </a:lnTo>
                  <a:lnTo>
                    <a:pt x="0" y="13"/>
                  </a:lnTo>
                  <a:lnTo>
                    <a:pt x="0" y="20"/>
                  </a:lnTo>
                  <a:lnTo>
                    <a:pt x="0" y="23"/>
                  </a:lnTo>
                  <a:lnTo>
                    <a:pt x="0" y="28"/>
                  </a:lnTo>
                  <a:lnTo>
                    <a:pt x="2" y="30"/>
                  </a:lnTo>
                  <a:lnTo>
                    <a:pt x="12" y="40"/>
                  </a:lnTo>
                </a:path>
              </a:pathLst>
            </a:custGeom>
            <a:noFill/>
            <a:ln w="0">
              <a:solidFill>
                <a:srgbClr val="000000"/>
              </a:solidFill>
              <a:prstDash val="solid"/>
              <a:round/>
              <a:headEnd/>
              <a:tailEnd/>
            </a:ln>
          </p:spPr>
          <p:txBody>
            <a:bodyPr/>
            <a:lstStyle/>
            <a:p>
              <a:endParaRPr lang="es-AR"/>
            </a:p>
          </p:txBody>
        </p:sp>
        <p:sp>
          <p:nvSpPr>
            <p:cNvPr id="4223" name="Freeform 125"/>
            <p:cNvSpPr>
              <a:spLocks/>
            </p:cNvSpPr>
            <p:nvPr/>
          </p:nvSpPr>
          <p:spPr bwMode="auto">
            <a:xfrm>
              <a:off x="1983" y="3056"/>
              <a:ext cx="136" cy="84"/>
            </a:xfrm>
            <a:custGeom>
              <a:avLst/>
              <a:gdLst>
                <a:gd name="T0" fmla="*/ 64 w 136"/>
                <a:gd name="T1" fmla="*/ 77 h 84"/>
                <a:gd name="T2" fmla="*/ 69 w 136"/>
                <a:gd name="T3" fmla="*/ 74 h 84"/>
                <a:gd name="T4" fmla="*/ 74 w 136"/>
                <a:gd name="T5" fmla="*/ 74 h 84"/>
                <a:gd name="T6" fmla="*/ 109 w 136"/>
                <a:gd name="T7" fmla="*/ 82 h 84"/>
                <a:gd name="T8" fmla="*/ 116 w 136"/>
                <a:gd name="T9" fmla="*/ 84 h 84"/>
                <a:gd name="T10" fmla="*/ 121 w 136"/>
                <a:gd name="T11" fmla="*/ 82 h 84"/>
                <a:gd name="T12" fmla="*/ 126 w 136"/>
                <a:gd name="T13" fmla="*/ 77 h 84"/>
                <a:gd name="T14" fmla="*/ 124 w 136"/>
                <a:gd name="T15" fmla="*/ 77 h 84"/>
                <a:gd name="T16" fmla="*/ 121 w 136"/>
                <a:gd name="T17" fmla="*/ 69 h 84"/>
                <a:gd name="T18" fmla="*/ 121 w 136"/>
                <a:gd name="T19" fmla="*/ 65 h 84"/>
                <a:gd name="T20" fmla="*/ 126 w 136"/>
                <a:gd name="T21" fmla="*/ 60 h 84"/>
                <a:gd name="T22" fmla="*/ 131 w 136"/>
                <a:gd name="T23" fmla="*/ 55 h 84"/>
                <a:gd name="T24" fmla="*/ 136 w 136"/>
                <a:gd name="T25" fmla="*/ 55 h 84"/>
                <a:gd name="T26" fmla="*/ 136 w 136"/>
                <a:gd name="T27" fmla="*/ 55 h 84"/>
                <a:gd name="T28" fmla="*/ 131 w 136"/>
                <a:gd name="T29" fmla="*/ 45 h 84"/>
                <a:gd name="T30" fmla="*/ 131 w 136"/>
                <a:gd name="T31" fmla="*/ 45 h 84"/>
                <a:gd name="T32" fmla="*/ 109 w 136"/>
                <a:gd name="T33" fmla="*/ 42 h 84"/>
                <a:gd name="T34" fmla="*/ 87 w 136"/>
                <a:gd name="T35" fmla="*/ 37 h 84"/>
                <a:gd name="T36" fmla="*/ 67 w 136"/>
                <a:gd name="T37" fmla="*/ 28 h 84"/>
                <a:gd name="T38" fmla="*/ 50 w 136"/>
                <a:gd name="T39" fmla="*/ 18 h 84"/>
                <a:gd name="T40" fmla="*/ 32 w 136"/>
                <a:gd name="T41" fmla="*/ 3 h 84"/>
                <a:gd name="T42" fmla="*/ 27 w 136"/>
                <a:gd name="T43" fmla="*/ 0 h 84"/>
                <a:gd name="T44" fmla="*/ 20 w 136"/>
                <a:gd name="T45" fmla="*/ 0 h 84"/>
                <a:gd name="T46" fmla="*/ 13 w 136"/>
                <a:gd name="T47" fmla="*/ 0 h 84"/>
                <a:gd name="T48" fmla="*/ 8 w 136"/>
                <a:gd name="T49" fmla="*/ 5 h 84"/>
                <a:gd name="T50" fmla="*/ 3 w 136"/>
                <a:gd name="T51" fmla="*/ 13 h 84"/>
                <a:gd name="T52" fmla="*/ 0 w 136"/>
                <a:gd name="T53" fmla="*/ 20 h 84"/>
                <a:gd name="T54" fmla="*/ 3 w 136"/>
                <a:gd name="T55" fmla="*/ 23 h 84"/>
                <a:gd name="T56" fmla="*/ 3 w 136"/>
                <a:gd name="T57" fmla="*/ 25 h 84"/>
                <a:gd name="T58" fmla="*/ 5 w 136"/>
                <a:gd name="T59" fmla="*/ 30 h 84"/>
                <a:gd name="T60" fmla="*/ 5 w 136"/>
                <a:gd name="T61" fmla="*/ 30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6"/>
                <a:gd name="T94" fmla="*/ 0 h 84"/>
                <a:gd name="T95" fmla="*/ 136 w 136"/>
                <a:gd name="T96" fmla="*/ 84 h 8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6" h="84">
                  <a:moveTo>
                    <a:pt x="64" y="77"/>
                  </a:moveTo>
                  <a:lnTo>
                    <a:pt x="69" y="74"/>
                  </a:lnTo>
                  <a:lnTo>
                    <a:pt x="74" y="74"/>
                  </a:lnTo>
                  <a:lnTo>
                    <a:pt x="109" y="82"/>
                  </a:lnTo>
                  <a:lnTo>
                    <a:pt x="116" y="84"/>
                  </a:lnTo>
                  <a:lnTo>
                    <a:pt x="121" y="82"/>
                  </a:lnTo>
                  <a:lnTo>
                    <a:pt x="126" y="77"/>
                  </a:lnTo>
                  <a:lnTo>
                    <a:pt x="124" y="77"/>
                  </a:lnTo>
                  <a:lnTo>
                    <a:pt x="121" y="69"/>
                  </a:lnTo>
                  <a:lnTo>
                    <a:pt x="121" y="65"/>
                  </a:lnTo>
                  <a:lnTo>
                    <a:pt x="126" y="60"/>
                  </a:lnTo>
                  <a:lnTo>
                    <a:pt x="131" y="55"/>
                  </a:lnTo>
                  <a:lnTo>
                    <a:pt x="136" y="55"/>
                  </a:lnTo>
                  <a:lnTo>
                    <a:pt x="131" y="45"/>
                  </a:lnTo>
                  <a:lnTo>
                    <a:pt x="109" y="42"/>
                  </a:lnTo>
                  <a:lnTo>
                    <a:pt x="87" y="37"/>
                  </a:lnTo>
                  <a:lnTo>
                    <a:pt x="67" y="28"/>
                  </a:lnTo>
                  <a:lnTo>
                    <a:pt x="50" y="18"/>
                  </a:lnTo>
                  <a:lnTo>
                    <a:pt x="32" y="3"/>
                  </a:lnTo>
                  <a:lnTo>
                    <a:pt x="27" y="0"/>
                  </a:lnTo>
                  <a:lnTo>
                    <a:pt x="20" y="0"/>
                  </a:lnTo>
                  <a:lnTo>
                    <a:pt x="13" y="0"/>
                  </a:lnTo>
                  <a:lnTo>
                    <a:pt x="8" y="5"/>
                  </a:lnTo>
                  <a:lnTo>
                    <a:pt x="3" y="13"/>
                  </a:lnTo>
                  <a:lnTo>
                    <a:pt x="0" y="20"/>
                  </a:lnTo>
                  <a:lnTo>
                    <a:pt x="3" y="23"/>
                  </a:lnTo>
                  <a:lnTo>
                    <a:pt x="3" y="25"/>
                  </a:lnTo>
                  <a:lnTo>
                    <a:pt x="5" y="30"/>
                  </a:lnTo>
                </a:path>
              </a:pathLst>
            </a:custGeom>
            <a:noFill/>
            <a:ln w="0">
              <a:solidFill>
                <a:srgbClr val="000000"/>
              </a:solidFill>
              <a:prstDash val="solid"/>
              <a:round/>
              <a:headEnd/>
              <a:tailEnd/>
            </a:ln>
          </p:spPr>
          <p:txBody>
            <a:bodyPr/>
            <a:lstStyle/>
            <a:p>
              <a:endParaRPr lang="es-AR"/>
            </a:p>
          </p:txBody>
        </p:sp>
        <p:sp>
          <p:nvSpPr>
            <p:cNvPr id="4224" name="Freeform 126"/>
            <p:cNvSpPr>
              <a:spLocks/>
            </p:cNvSpPr>
            <p:nvPr/>
          </p:nvSpPr>
          <p:spPr bwMode="auto">
            <a:xfrm>
              <a:off x="1986" y="3096"/>
              <a:ext cx="34" cy="74"/>
            </a:xfrm>
            <a:custGeom>
              <a:avLst/>
              <a:gdLst>
                <a:gd name="T0" fmla="*/ 12 w 34"/>
                <a:gd name="T1" fmla="*/ 0 h 74"/>
                <a:gd name="T2" fmla="*/ 27 w 34"/>
                <a:gd name="T3" fmla="*/ 7 h 74"/>
                <a:gd name="T4" fmla="*/ 29 w 34"/>
                <a:gd name="T5" fmla="*/ 10 h 74"/>
                <a:gd name="T6" fmla="*/ 27 w 34"/>
                <a:gd name="T7" fmla="*/ 15 h 74"/>
                <a:gd name="T8" fmla="*/ 0 w 34"/>
                <a:gd name="T9" fmla="*/ 49 h 74"/>
                <a:gd name="T10" fmla="*/ 0 w 34"/>
                <a:gd name="T11" fmla="*/ 54 h 74"/>
                <a:gd name="T12" fmla="*/ 0 w 34"/>
                <a:gd name="T13" fmla="*/ 59 h 74"/>
                <a:gd name="T14" fmla="*/ 0 w 34"/>
                <a:gd name="T15" fmla="*/ 62 h 74"/>
                <a:gd name="T16" fmla="*/ 5 w 34"/>
                <a:gd name="T17" fmla="*/ 59 h 74"/>
                <a:gd name="T18" fmla="*/ 17 w 34"/>
                <a:gd name="T19" fmla="*/ 57 h 74"/>
                <a:gd name="T20" fmla="*/ 24 w 34"/>
                <a:gd name="T21" fmla="*/ 59 h 74"/>
                <a:gd name="T22" fmla="*/ 32 w 34"/>
                <a:gd name="T23" fmla="*/ 67 h 74"/>
                <a:gd name="T24" fmla="*/ 34 w 34"/>
                <a:gd name="T25" fmla="*/ 74 h 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
                <a:gd name="T40" fmla="*/ 0 h 74"/>
                <a:gd name="T41" fmla="*/ 34 w 34"/>
                <a:gd name="T42" fmla="*/ 74 h 7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 h="74">
                  <a:moveTo>
                    <a:pt x="12" y="0"/>
                  </a:moveTo>
                  <a:lnTo>
                    <a:pt x="27" y="7"/>
                  </a:lnTo>
                  <a:lnTo>
                    <a:pt x="29" y="10"/>
                  </a:lnTo>
                  <a:lnTo>
                    <a:pt x="27" y="15"/>
                  </a:lnTo>
                  <a:lnTo>
                    <a:pt x="0" y="49"/>
                  </a:lnTo>
                  <a:lnTo>
                    <a:pt x="0" y="54"/>
                  </a:lnTo>
                  <a:lnTo>
                    <a:pt x="0" y="59"/>
                  </a:lnTo>
                  <a:lnTo>
                    <a:pt x="0" y="62"/>
                  </a:lnTo>
                  <a:lnTo>
                    <a:pt x="5" y="59"/>
                  </a:lnTo>
                  <a:lnTo>
                    <a:pt x="17" y="57"/>
                  </a:lnTo>
                  <a:lnTo>
                    <a:pt x="24" y="59"/>
                  </a:lnTo>
                  <a:lnTo>
                    <a:pt x="32" y="67"/>
                  </a:lnTo>
                  <a:lnTo>
                    <a:pt x="34" y="74"/>
                  </a:lnTo>
                </a:path>
              </a:pathLst>
            </a:custGeom>
            <a:noFill/>
            <a:ln w="0">
              <a:solidFill>
                <a:srgbClr val="000000"/>
              </a:solidFill>
              <a:prstDash val="solid"/>
              <a:round/>
              <a:headEnd/>
              <a:tailEnd/>
            </a:ln>
          </p:spPr>
          <p:txBody>
            <a:bodyPr/>
            <a:lstStyle/>
            <a:p>
              <a:endParaRPr lang="es-AR"/>
            </a:p>
          </p:txBody>
        </p:sp>
        <p:sp>
          <p:nvSpPr>
            <p:cNvPr id="4225" name="Freeform 127"/>
            <p:cNvSpPr>
              <a:spLocks/>
            </p:cNvSpPr>
            <p:nvPr/>
          </p:nvSpPr>
          <p:spPr bwMode="auto">
            <a:xfrm>
              <a:off x="2161" y="2659"/>
              <a:ext cx="195" cy="151"/>
            </a:xfrm>
            <a:custGeom>
              <a:avLst/>
              <a:gdLst>
                <a:gd name="T0" fmla="*/ 2 w 195"/>
                <a:gd name="T1" fmla="*/ 52 h 151"/>
                <a:gd name="T2" fmla="*/ 2 w 195"/>
                <a:gd name="T3" fmla="*/ 39 h 151"/>
                <a:gd name="T4" fmla="*/ 12 w 195"/>
                <a:gd name="T5" fmla="*/ 25 h 151"/>
                <a:gd name="T6" fmla="*/ 37 w 195"/>
                <a:gd name="T7" fmla="*/ 10 h 151"/>
                <a:gd name="T8" fmla="*/ 59 w 195"/>
                <a:gd name="T9" fmla="*/ 5 h 151"/>
                <a:gd name="T10" fmla="*/ 71 w 195"/>
                <a:gd name="T11" fmla="*/ 0 h 151"/>
                <a:gd name="T12" fmla="*/ 89 w 195"/>
                <a:gd name="T13" fmla="*/ 7 h 151"/>
                <a:gd name="T14" fmla="*/ 96 w 195"/>
                <a:gd name="T15" fmla="*/ 22 h 151"/>
                <a:gd name="T16" fmla="*/ 99 w 195"/>
                <a:gd name="T17" fmla="*/ 30 h 151"/>
                <a:gd name="T18" fmla="*/ 111 w 195"/>
                <a:gd name="T19" fmla="*/ 25 h 151"/>
                <a:gd name="T20" fmla="*/ 121 w 195"/>
                <a:gd name="T21" fmla="*/ 30 h 151"/>
                <a:gd name="T22" fmla="*/ 123 w 195"/>
                <a:gd name="T23" fmla="*/ 37 h 151"/>
                <a:gd name="T24" fmla="*/ 128 w 195"/>
                <a:gd name="T25" fmla="*/ 49 h 151"/>
                <a:gd name="T26" fmla="*/ 141 w 195"/>
                <a:gd name="T27" fmla="*/ 49 h 151"/>
                <a:gd name="T28" fmla="*/ 143 w 195"/>
                <a:gd name="T29" fmla="*/ 47 h 151"/>
                <a:gd name="T30" fmla="*/ 155 w 195"/>
                <a:gd name="T31" fmla="*/ 42 h 151"/>
                <a:gd name="T32" fmla="*/ 165 w 195"/>
                <a:gd name="T33" fmla="*/ 49 h 151"/>
                <a:gd name="T34" fmla="*/ 165 w 195"/>
                <a:gd name="T35" fmla="*/ 62 h 151"/>
                <a:gd name="T36" fmla="*/ 175 w 195"/>
                <a:gd name="T37" fmla="*/ 62 h 151"/>
                <a:gd name="T38" fmla="*/ 187 w 195"/>
                <a:gd name="T39" fmla="*/ 69 h 151"/>
                <a:gd name="T40" fmla="*/ 187 w 195"/>
                <a:gd name="T41" fmla="*/ 79 h 151"/>
                <a:gd name="T42" fmla="*/ 182 w 195"/>
                <a:gd name="T43" fmla="*/ 89 h 151"/>
                <a:gd name="T44" fmla="*/ 178 w 195"/>
                <a:gd name="T45" fmla="*/ 101 h 151"/>
                <a:gd name="T46" fmla="*/ 182 w 195"/>
                <a:gd name="T47" fmla="*/ 116 h 151"/>
                <a:gd name="T48" fmla="*/ 190 w 195"/>
                <a:gd name="T49" fmla="*/ 121 h 151"/>
                <a:gd name="T50" fmla="*/ 195 w 195"/>
                <a:gd name="T51" fmla="*/ 136 h 151"/>
                <a:gd name="T52" fmla="*/ 190 w 195"/>
                <a:gd name="T53" fmla="*/ 148 h 151"/>
                <a:gd name="T54" fmla="*/ 175 w 195"/>
                <a:gd name="T55" fmla="*/ 151 h 151"/>
                <a:gd name="T56" fmla="*/ 160 w 195"/>
                <a:gd name="T57" fmla="*/ 146 h 151"/>
                <a:gd name="T58" fmla="*/ 145 w 195"/>
                <a:gd name="T59" fmla="*/ 136 h 151"/>
                <a:gd name="T60" fmla="*/ 138 w 195"/>
                <a:gd name="T61" fmla="*/ 126 h 151"/>
                <a:gd name="T62" fmla="*/ 138 w 195"/>
                <a:gd name="T63" fmla="*/ 106 h 151"/>
                <a:gd name="T64" fmla="*/ 133 w 195"/>
                <a:gd name="T65" fmla="*/ 106 h 151"/>
                <a:gd name="T66" fmla="*/ 113 w 195"/>
                <a:gd name="T67" fmla="*/ 104 h 151"/>
                <a:gd name="T68" fmla="*/ 99 w 195"/>
                <a:gd name="T69" fmla="*/ 91 h 151"/>
                <a:gd name="T70" fmla="*/ 94 w 195"/>
                <a:gd name="T71" fmla="*/ 79 h 151"/>
                <a:gd name="T72" fmla="*/ 86 w 195"/>
                <a:gd name="T73" fmla="*/ 52 h 151"/>
                <a:gd name="T74" fmla="*/ 74 w 195"/>
                <a:gd name="T75" fmla="*/ 37 h 151"/>
                <a:gd name="T76" fmla="*/ 54 w 195"/>
                <a:gd name="T77" fmla="*/ 32 h 151"/>
                <a:gd name="T78" fmla="*/ 29 w 195"/>
                <a:gd name="T79" fmla="*/ 37 h 151"/>
                <a:gd name="T80" fmla="*/ 15 w 195"/>
                <a:gd name="T81" fmla="*/ 47 h 151"/>
                <a:gd name="T82" fmla="*/ 5 w 195"/>
                <a:gd name="T83" fmla="*/ 54 h 1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5"/>
                <a:gd name="T127" fmla="*/ 0 h 151"/>
                <a:gd name="T128" fmla="*/ 195 w 195"/>
                <a:gd name="T129" fmla="*/ 151 h 1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5" h="151">
                  <a:moveTo>
                    <a:pt x="5" y="54"/>
                  </a:moveTo>
                  <a:lnTo>
                    <a:pt x="2" y="52"/>
                  </a:lnTo>
                  <a:lnTo>
                    <a:pt x="0" y="47"/>
                  </a:lnTo>
                  <a:lnTo>
                    <a:pt x="2" y="39"/>
                  </a:lnTo>
                  <a:lnTo>
                    <a:pt x="2" y="37"/>
                  </a:lnTo>
                  <a:lnTo>
                    <a:pt x="12" y="25"/>
                  </a:lnTo>
                  <a:lnTo>
                    <a:pt x="25" y="17"/>
                  </a:lnTo>
                  <a:lnTo>
                    <a:pt x="37" y="10"/>
                  </a:lnTo>
                  <a:lnTo>
                    <a:pt x="52" y="5"/>
                  </a:lnTo>
                  <a:lnTo>
                    <a:pt x="59" y="5"/>
                  </a:lnTo>
                  <a:lnTo>
                    <a:pt x="64" y="2"/>
                  </a:lnTo>
                  <a:lnTo>
                    <a:pt x="71" y="0"/>
                  </a:lnTo>
                  <a:lnTo>
                    <a:pt x="81" y="2"/>
                  </a:lnTo>
                  <a:lnTo>
                    <a:pt x="89" y="7"/>
                  </a:lnTo>
                  <a:lnTo>
                    <a:pt x="94" y="12"/>
                  </a:lnTo>
                  <a:lnTo>
                    <a:pt x="96" y="22"/>
                  </a:lnTo>
                  <a:lnTo>
                    <a:pt x="96" y="30"/>
                  </a:lnTo>
                  <a:lnTo>
                    <a:pt x="99" y="30"/>
                  </a:lnTo>
                  <a:lnTo>
                    <a:pt x="104" y="25"/>
                  </a:lnTo>
                  <a:lnTo>
                    <a:pt x="111" y="25"/>
                  </a:lnTo>
                  <a:lnTo>
                    <a:pt x="116" y="25"/>
                  </a:lnTo>
                  <a:lnTo>
                    <a:pt x="121" y="30"/>
                  </a:lnTo>
                  <a:lnTo>
                    <a:pt x="123" y="37"/>
                  </a:lnTo>
                  <a:lnTo>
                    <a:pt x="123" y="42"/>
                  </a:lnTo>
                  <a:lnTo>
                    <a:pt x="128" y="49"/>
                  </a:lnTo>
                  <a:lnTo>
                    <a:pt x="133" y="49"/>
                  </a:lnTo>
                  <a:lnTo>
                    <a:pt x="141" y="49"/>
                  </a:lnTo>
                  <a:lnTo>
                    <a:pt x="143" y="47"/>
                  </a:lnTo>
                  <a:lnTo>
                    <a:pt x="148" y="42"/>
                  </a:lnTo>
                  <a:lnTo>
                    <a:pt x="155" y="42"/>
                  </a:lnTo>
                  <a:lnTo>
                    <a:pt x="163" y="44"/>
                  </a:lnTo>
                  <a:lnTo>
                    <a:pt x="165" y="49"/>
                  </a:lnTo>
                  <a:lnTo>
                    <a:pt x="168" y="57"/>
                  </a:lnTo>
                  <a:lnTo>
                    <a:pt x="165" y="62"/>
                  </a:lnTo>
                  <a:lnTo>
                    <a:pt x="168" y="62"/>
                  </a:lnTo>
                  <a:lnTo>
                    <a:pt x="175" y="62"/>
                  </a:lnTo>
                  <a:lnTo>
                    <a:pt x="182" y="64"/>
                  </a:lnTo>
                  <a:lnTo>
                    <a:pt x="187" y="69"/>
                  </a:lnTo>
                  <a:lnTo>
                    <a:pt x="187" y="72"/>
                  </a:lnTo>
                  <a:lnTo>
                    <a:pt x="187" y="79"/>
                  </a:lnTo>
                  <a:lnTo>
                    <a:pt x="185" y="86"/>
                  </a:lnTo>
                  <a:lnTo>
                    <a:pt x="182" y="89"/>
                  </a:lnTo>
                  <a:lnTo>
                    <a:pt x="180" y="94"/>
                  </a:lnTo>
                  <a:lnTo>
                    <a:pt x="178" y="101"/>
                  </a:lnTo>
                  <a:lnTo>
                    <a:pt x="178" y="109"/>
                  </a:lnTo>
                  <a:lnTo>
                    <a:pt x="182" y="116"/>
                  </a:lnTo>
                  <a:lnTo>
                    <a:pt x="185" y="118"/>
                  </a:lnTo>
                  <a:lnTo>
                    <a:pt x="190" y="121"/>
                  </a:lnTo>
                  <a:lnTo>
                    <a:pt x="195" y="128"/>
                  </a:lnTo>
                  <a:lnTo>
                    <a:pt x="195" y="136"/>
                  </a:lnTo>
                  <a:lnTo>
                    <a:pt x="195" y="143"/>
                  </a:lnTo>
                  <a:lnTo>
                    <a:pt x="190" y="148"/>
                  </a:lnTo>
                  <a:lnTo>
                    <a:pt x="185" y="151"/>
                  </a:lnTo>
                  <a:lnTo>
                    <a:pt x="175" y="151"/>
                  </a:lnTo>
                  <a:lnTo>
                    <a:pt x="165" y="148"/>
                  </a:lnTo>
                  <a:lnTo>
                    <a:pt x="160" y="146"/>
                  </a:lnTo>
                  <a:lnTo>
                    <a:pt x="153" y="143"/>
                  </a:lnTo>
                  <a:lnTo>
                    <a:pt x="145" y="136"/>
                  </a:lnTo>
                  <a:lnTo>
                    <a:pt x="141" y="133"/>
                  </a:lnTo>
                  <a:lnTo>
                    <a:pt x="138" y="126"/>
                  </a:lnTo>
                  <a:lnTo>
                    <a:pt x="136" y="116"/>
                  </a:lnTo>
                  <a:lnTo>
                    <a:pt x="138" y="106"/>
                  </a:lnTo>
                  <a:lnTo>
                    <a:pt x="141" y="101"/>
                  </a:lnTo>
                  <a:lnTo>
                    <a:pt x="133" y="106"/>
                  </a:lnTo>
                  <a:lnTo>
                    <a:pt x="123" y="106"/>
                  </a:lnTo>
                  <a:lnTo>
                    <a:pt x="113" y="104"/>
                  </a:lnTo>
                  <a:lnTo>
                    <a:pt x="104" y="99"/>
                  </a:lnTo>
                  <a:lnTo>
                    <a:pt x="99" y="91"/>
                  </a:lnTo>
                  <a:lnTo>
                    <a:pt x="94" y="84"/>
                  </a:lnTo>
                  <a:lnTo>
                    <a:pt x="94" y="79"/>
                  </a:lnTo>
                  <a:lnTo>
                    <a:pt x="91" y="67"/>
                  </a:lnTo>
                  <a:lnTo>
                    <a:pt x="86" y="52"/>
                  </a:lnTo>
                  <a:lnTo>
                    <a:pt x="79" y="42"/>
                  </a:lnTo>
                  <a:lnTo>
                    <a:pt x="74" y="37"/>
                  </a:lnTo>
                  <a:lnTo>
                    <a:pt x="66" y="35"/>
                  </a:lnTo>
                  <a:lnTo>
                    <a:pt x="54" y="32"/>
                  </a:lnTo>
                  <a:lnTo>
                    <a:pt x="42" y="32"/>
                  </a:lnTo>
                  <a:lnTo>
                    <a:pt x="29" y="37"/>
                  </a:lnTo>
                  <a:lnTo>
                    <a:pt x="25" y="39"/>
                  </a:lnTo>
                  <a:lnTo>
                    <a:pt x="15" y="47"/>
                  </a:lnTo>
                  <a:lnTo>
                    <a:pt x="10" y="52"/>
                  </a:lnTo>
                  <a:lnTo>
                    <a:pt x="5" y="54"/>
                  </a:lnTo>
                  <a:close/>
                </a:path>
              </a:pathLst>
            </a:custGeom>
            <a:solidFill>
              <a:srgbClr val="FFD400"/>
            </a:solidFill>
            <a:ln w="9525">
              <a:noFill/>
              <a:round/>
              <a:headEnd/>
              <a:tailEnd/>
            </a:ln>
          </p:spPr>
          <p:txBody>
            <a:bodyPr/>
            <a:lstStyle/>
            <a:p>
              <a:endParaRPr lang="es-AR"/>
            </a:p>
          </p:txBody>
        </p:sp>
        <p:sp>
          <p:nvSpPr>
            <p:cNvPr id="4226" name="Freeform 128"/>
            <p:cNvSpPr>
              <a:spLocks/>
            </p:cNvSpPr>
            <p:nvPr/>
          </p:nvSpPr>
          <p:spPr bwMode="auto">
            <a:xfrm>
              <a:off x="2161" y="2659"/>
              <a:ext cx="195" cy="151"/>
            </a:xfrm>
            <a:custGeom>
              <a:avLst/>
              <a:gdLst>
                <a:gd name="T0" fmla="*/ 2 w 195"/>
                <a:gd name="T1" fmla="*/ 52 h 151"/>
                <a:gd name="T2" fmla="*/ 2 w 195"/>
                <a:gd name="T3" fmla="*/ 39 h 151"/>
                <a:gd name="T4" fmla="*/ 12 w 195"/>
                <a:gd name="T5" fmla="*/ 25 h 151"/>
                <a:gd name="T6" fmla="*/ 37 w 195"/>
                <a:gd name="T7" fmla="*/ 10 h 151"/>
                <a:gd name="T8" fmla="*/ 59 w 195"/>
                <a:gd name="T9" fmla="*/ 5 h 151"/>
                <a:gd name="T10" fmla="*/ 71 w 195"/>
                <a:gd name="T11" fmla="*/ 0 h 151"/>
                <a:gd name="T12" fmla="*/ 89 w 195"/>
                <a:gd name="T13" fmla="*/ 7 h 151"/>
                <a:gd name="T14" fmla="*/ 96 w 195"/>
                <a:gd name="T15" fmla="*/ 22 h 151"/>
                <a:gd name="T16" fmla="*/ 99 w 195"/>
                <a:gd name="T17" fmla="*/ 30 h 151"/>
                <a:gd name="T18" fmla="*/ 111 w 195"/>
                <a:gd name="T19" fmla="*/ 25 h 151"/>
                <a:gd name="T20" fmla="*/ 121 w 195"/>
                <a:gd name="T21" fmla="*/ 30 h 151"/>
                <a:gd name="T22" fmla="*/ 123 w 195"/>
                <a:gd name="T23" fmla="*/ 37 h 151"/>
                <a:gd name="T24" fmla="*/ 128 w 195"/>
                <a:gd name="T25" fmla="*/ 49 h 151"/>
                <a:gd name="T26" fmla="*/ 141 w 195"/>
                <a:gd name="T27" fmla="*/ 49 h 151"/>
                <a:gd name="T28" fmla="*/ 143 w 195"/>
                <a:gd name="T29" fmla="*/ 47 h 151"/>
                <a:gd name="T30" fmla="*/ 155 w 195"/>
                <a:gd name="T31" fmla="*/ 42 h 151"/>
                <a:gd name="T32" fmla="*/ 165 w 195"/>
                <a:gd name="T33" fmla="*/ 49 h 151"/>
                <a:gd name="T34" fmla="*/ 165 w 195"/>
                <a:gd name="T35" fmla="*/ 62 h 151"/>
                <a:gd name="T36" fmla="*/ 175 w 195"/>
                <a:gd name="T37" fmla="*/ 62 h 151"/>
                <a:gd name="T38" fmla="*/ 187 w 195"/>
                <a:gd name="T39" fmla="*/ 69 h 151"/>
                <a:gd name="T40" fmla="*/ 187 w 195"/>
                <a:gd name="T41" fmla="*/ 79 h 151"/>
                <a:gd name="T42" fmla="*/ 182 w 195"/>
                <a:gd name="T43" fmla="*/ 89 h 151"/>
                <a:gd name="T44" fmla="*/ 178 w 195"/>
                <a:gd name="T45" fmla="*/ 101 h 151"/>
                <a:gd name="T46" fmla="*/ 182 w 195"/>
                <a:gd name="T47" fmla="*/ 116 h 151"/>
                <a:gd name="T48" fmla="*/ 190 w 195"/>
                <a:gd name="T49" fmla="*/ 121 h 151"/>
                <a:gd name="T50" fmla="*/ 195 w 195"/>
                <a:gd name="T51" fmla="*/ 136 h 151"/>
                <a:gd name="T52" fmla="*/ 190 w 195"/>
                <a:gd name="T53" fmla="*/ 148 h 151"/>
                <a:gd name="T54" fmla="*/ 175 w 195"/>
                <a:gd name="T55" fmla="*/ 151 h 151"/>
                <a:gd name="T56" fmla="*/ 160 w 195"/>
                <a:gd name="T57" fmla="*/ 146 h 151"/>
                <a:gd name="T58" fmla="*/ 145 w 195"/>
                <a:gd name="T59" fmla="*/ 136 h 151"/>
                <a:gd name="T60" fmla="*/ 138 w 195"/>
                <a:gd name="T61" fmla="*/ 126 h 151"/>
                <a:gd name="T62" fmla="*/ 138 w 195"/>
                <a:gd name="T63" fmla="*/ 106 h 151"/>
                <a:gd name="T64" fmla="*/ 133 w 195"/>
                <a:gd name="T65" fmla="*/ 106 h 151"/>
                <a:gd name="T66" fmla="*/ 113 w 195"/>
                <a:gd name="T67" fmla="*/ 104 h 151"/>
                <a:gd name="T68" fmla="*/ 99 w 195"/>
                <a:gd name="T69" fmla="*/ 91 h 151"/>
                <a:gd name="T70" fmla="*/ 94 w 195"/>
                <a:gd name="T71" fmla="*/ 79 h 151"/>
                <a:gd name="T72" fmla="*/ 86 w 195"/>
                <a:gd name="T73" fmla="*/ 52 h 151"/>
                <a:gd name="T74" fmla="*/ 74 w 195"/>
                <a:gd name="T75" fmla="*/ 37 h 151"/>
                <a:gd name="T76" fmla="*/ 54 w 195"/>
                <a:gd name="T77" fmla="*/ 32 h 151"/>
                <a:gd name="T78" fmla="*/ 29 w 195"/>
                <a:gd name="T79" fmla="*/ 37 h 151"/>
                <a:gd name="T80" fmla="*/ 15 w 195"/>
                <a:gd name="T81" fmla="*/ 47 h 151"/>
                <a:gd name="T82" fmla="*/ 5 w 195"/>
                <a:gd name="T83" fmla="*/ 54 h 1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5"/>
                <a:gd name="T127" fmla="*/ 0 h 151"/>
                <a:gd name="T128" fmla="*/ 195 w 195"/>
                <a:gd name="T129" fmla="*/ 151 h 1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5" h="151">
                  <a:moveTo>
                    <a:pt x="5" y="54"/>
                  </a:moveTo>
                  <a:lnTo>
                    <a:pt x="2" y="52"/>
                  </a:lnTo>
                  <a:lnTo>
                    <a:pt x="0" y="47"/>
                  </a:lnTo>
                  <a:lnTo>
                    <a:pt x="2" y="39"/>
                  </a:lnTo>
                  <a:lnTo>
                    <a:pt x="2" y="37"/>
                  </a:lnTo>
                  <a:lnTo>
                    <a:pt x="12" y="25"/>
                  </a:lnTo>
                  <a:lnTo>
                    <a:pt x="25" y="17"/>
                  </a:lnTo>
                  <a:lnTo>
                    <a:pt x="37" y="10"/>
                  </a:lnTo>
                  <a:lnTo>
                    <a:pt x="52" y="5"/>
                  </a:lnTo>
                  <a:lnTo>
                    <a:pt x="59" y="5"/>
                  </a:lnTo>
                  <a:lnTo>
                    <a:pt x="64" y="2"/>
                  </a:lnTo>
                  <a:lnTo>
                    <a:pt x="71" y="0"/>
                  </a:lnTo>
                  <a:lnTo>
                    <a:pt x="81" y="2"/>
                  </a:lnTo>
                  <a:lnTo>
                    <a:pt x="89" y="7"/>
                  </a:lnTo>
                  <a:lnTo>
                    <a:pt x="94" y="12"/>
                  </a:lnTo>
                  <a:lnTo>
                    <a:pt x="96" y="22"/>
                  </a:lnTo>
                  <a:lnTo>
                    <a:pt x="96" y="30"/>
                  </a:lnTo>
                  <a:lnTo>
                    <a:pt x="99" y="30"/>
                  </a:lnTo>
                  <a:lnTo>
                    <a:pt x="104" y="25"/>
                  </a:lnTo>
                  <a:lnTo>
                    <a:pt x="111" y="25"/>
                  </a:lnTo>
                  <a:lnTo>
                    <a:pt x="116" y="25"/>
                  </a:lnTo>
                  <a:lnTo>
                    <a:pt x="121" y="30"/>
                  </a:lnTo>
                  <a:lnTo>
                    <a:pt x="123" y="37"/>
                  </a:lnTo>
                  <a:lnTo>
                    <a:pt x="123" y="42"/>
                  </a:lnTo>
                  <a:lnTo>
                    <a:pt x="128" y="49"/>
                  </a:lnTo>
                  <a:lnTo>
                    <a:pt x="133" y="49"/>
                  </a:lnTo>
                  <a:lnTo>
                    <a:pt x="141" y="49"/>
                  </a:lnTo>
                  <a:lnTo>
                    <a:pt x="143" y="47"/>
                  </a:lnTo>
                  <a:lnTo>
                    <a:pt x="148" y="42"/>
                  </a:lnTo>
                  <a:lnTo>
                    <a:pt x="155" y="42"/>
                  </a:lnTo>
                  <a:lnTo>
                    <a:pt x="163" y="44"/>
                  </a:lnTo>
                  <a:lnTo>
                    <a:pt x="165" y="49"/>
                  </a:lnTo>
                  <a:lnTo>
                    <a:pt x="168" y="57"/>
                  </a:lnTo>
                  <a:lnTo>
                    <a:pt x="165" y="62"/>
                  </a:lnTo>
                  <a:lnTo>
                    <a:pt x="168" y="62"/>
                  </a:lnTo>
                  <a:lnTo>
                    <a:pt x="175" y="62"/>
                  </a:lnTo>
                  <a:lnTo>
                    <a:pt x="182" y="64"/>
                  </a:lnTo>
                  <a:lnTo>
                    <a:pt x="187" y="69"/>
                  </a:lnTo>
                  <a:lnTo>
                    <a:pt x="187" y="72"/>
                  </a:lnTo>
                  <a:lnTo>
                    <a:pt x="187" y="79"/>
                  </a:lnTo>
                  <a:lnTo>
                    <a:pt x="185" y="86"/>
                  </a:lnTo>
                  <a:lnTo>
                    <a:pt x="182" y="89"/>
                  </a:lnTo>
                  <a:lnTo>
                    <a:pt x="180" y="94"/>
                  </a:lnTo>
                  <a:lnTo>
                    <a:pt x="178" y="101"/>
                  </a:lnTo>
                  <a:lnTo>
                    <a:pt x="178" y="109"/>
                  </a:lnTo>
                  <a:lnTo>
                    <a:pt x="182" y="116"/>
                  </a:lnTo>
                  <a:lnTo>
                    <a:pt x="185" y="118"/>
                  </a:lnTo>
                  <a:lnTo>
                    <a:pt x="190" y="121"/>
                  </a:lnTo>
                  <a:lnTo>
                    <a:pt x="195" y="128"/>
                  </a:lnTo>
                  <a:lnTo>
                    <a:pt x="195" y="136"/>
                  </a:lnTo>
                  <a:lnTo>
                    <a:pt x="195" y="143"/>
                  </a:lnTo>
                  <a:lnTo>
                    <a:pt x="190" y="148"/>
                  </a:lnTo>
                  <a:lnTo>
                    <a:pt x="185" y="151"/>
                  </a:lnTo>
                  <a:lnTo>
                    <a:pt x="175" y="151"/>
                  </a:lnTo>
                  <a:lnTo>
                    <a:pt x="165" y="148"/>
                  </a:lnTo>
                  <a:lnTo>
                    <a:pt x="160" y="146"/>
                  </a:lnTo>
                  <a:lnTo>
                    <a:pt x="153" y="143"/>
                  </a:lnTo>
                  <a:lnTo>
                    <a:pt x="145" y="136"/>
                  </a:lnTo>
                  <a:lnTo>
                    <a:pt x="141" y="133"/>
                  </a:lnTo>
                  <a:lnTo>
                    <a:pt x="138" y="126"/>
                  </a:lnTo>
                  <a:lnTo>
                    <a:pt x="136" y="116"/>
                  </a:lnTo>
                  <a:lnTo>
                    <a:pt x="138" y="106"/>
                  </a:lnTo>
                  <a:lnTo>
                    <a:pt x="141" y="101"/>
                  </a:lnTo>
                  <a:lnTo>
                    <a:pt x="133" y="106"/>
                  </a:lnTo>
                  <a:lnTo>
                    <a:pt x="123" y="106"/>
                  </a:lnTo>
                  <a:lnTo>
                    <a:pt x="113" y="104"/>
                  </a:lnTo>
                  <a:lnTo>
                    <a:pt x="104" y="99"/>
                  </a:lnTo>
                  <a:lnTo>
                    <a:pt x="99" y="91"/>
                  </a:lnTo>
                  <a:lnTo>
                    <a:pt x="94" y="84"/>
                  </a:lnTo>
                  <a:lnTo>
                    <a:pt x="94" y="79"/>
                  </a:lnTo>
                  <a:lnTo>
                    <a:pt x="91" y="67"/>
                  </a:lnTo>
                  <a:lnTo>
                    <a:pt x="86" y="52"/>
                  </a:lnTo>
                  <a:lnTo>
                    <a:pt x="79" y="42"/>
                  </a:lnTo>
                  <a:lnTo>
                    <a:pt x="74" y="37"/>
                  </a:lnTo>
                  <a:lnTo>
                    <a:pt x="66" y="35"/>
                  </a:lnTo>
                  <a:lnTo>
                    <a:pt x="54" y="32"/>
                  </a:lnTo>
                  <a:lnTo>
                    <a:pt x="42" y="32"/>
                  </a:lnTo>
                  <a:lnTo>
                    <a:pt x="29" y="37"/>
                  </a:lnTo>
                  <a:lnTo>
                    <a:pt x="25" y="39"/>
                  </a:lnTo>
                  <a:lnTo>
                    <a:pt x="15" y="47"/>
                  </a:lnTo>
                  <a:lnTo>
                    <a:pt x="10" y="52"/>
                  </a:lnTo>
                  <a:lnTo>
                    <a:pt x="5" y="54"/>
                  </a:lnTo>
                </a:path>
              </a:pathLst>
            </a:custGeom>
            <a:noFill/>
            <a:ln w="0">
              <a:solidFill>
                <a:srgbClr val="000000"/>
              </a:solidFill>
              <a:prstDash val="solid"/>
              <a:round/>
              <a:headEnd/>
              <a:tailEnd/>
            </a:ln>
          </p:spPr>
          <p:txBody>
            <a:bodyPr/>
            <a:lstStyle/>
            <a:p>
              <a:endParaRPr lang="es-AR"/>
            </a:p>
          </p:txBody>
        </p:sp>
        <p:sp>
          <p:nvSpPr>
            <p:cNvPr id="4227" name="Freeform 129"/>
            <p:cNvSpPr>
              <a:spLocks/>
            </p:cNvSpPr>
            <p:nvPr/>
          </p:nvSpPr>
          <p:spPr bwMode="auto">
            <a:xfrm>
              <a:off x="2171" y="2691"/>
              <a:ext cx="123" cy="74"/>
            </a:xfrm>
            <a:custGeom>
              <a:avLst/>
              <a:gdLst>
                <a:gd name="T0" fmla="*/ 123 w 123"/>
                <a:gd name="T1" fmla="*/ 74 h 74"/>
                <a:gd name="T2" fmla="*/ 113 w 123"/>
                <a:gd name="T3" fmla="*/ 74 h 74"/>
                <a:gd name="T4" fmla="*/ 103 w 123"/>
                <a:gd name="T5" fmla="*/ 72 h 74"/>
                <a:gd name="T6" fmla="*/ 94 w 123"/>
                <a:gd name="T7" fmla="*/ 67 h 74"/>
                <a:gd name="T8" fmla="*/ 89 w 123"/>
                <a:gd name="T9" fmla="*/ 59 h 74"/>
                <a:gd name="T10" fmla="*/ 84 w 123"/>
                <a:gd name="T11" fmla="*/ 52 h 74"/>
                <a:gd name="T12" fmla="*/ 84 w 123"/>
                <a:gd name="T13" fmla="*/ 47 h 74"/>
                <a:gd name="T14" fmla="*/ 81 w 123"/>
                <a:gd name="T15" fmla="*/ 32 h 74"/>
                <a:gd name="T16" fmla="*/ 76 w 123"/>
                <a:gd name="T17" fmla="*/ 20 h 74"/>
                <a:gd name="T18" fmla="*/ 69 w 123"/>
                <a:gd name="T19" fmla="*/ 10 h 74"/>
                <a:gd name="T20" fmla="*/ 64 w 123"/>
                <a:gd name="T21" fmla="*/ 5 h 74"/>
                <a:gd name="T22" fmla="*/ 56 w 123"/>
                <a:gd name="T23" fmla="*/ 3 h 74"/>
                <a:gd name="T24" fmla="*/ 44 w 123"/>
                <a:gd name="T25" fmla="*/ 0 h 74"/>
                <a:gd name="T26" fmla="*/ 32 w 123"/>
                <a:gd name="T27" fmla="*/ 0 h 74"/>
                <a:gd name="T28" fmla="*/ 19 w 123"/>
                <a:gd name="T29" fmla="*/ 5 h 74"/>
                <a:gd name="T30" fmla="*/ 15 w 123"/>
                <a:gd name="T31" fmla="*/ 7 h 74"/>
                <a:gd name="T32" fmla="*/ 5 w 123"/>
                <a:gd name="T33" fmla="*/ 15 h 74"/>
                <a:gd name="T34" fmla="*/ 0 w 123"/>
                <a:gd name="T35" fmla="*/ 20 h 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3"/>
                <a:gd name="T55" fmla="*/ 0 h 74"/>
                <a:gd name="T56" fmla="*/ 123 w 123"/>
                <a:gd name="T57" fmla="*/ 74 h 7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3" h="74">
                  <a:moveTo>
                    <a:pt x="123" y="74"/>
                  </a:moveTo>
                  <a:lnTo>
                    <a:pt x="113" y="74"/>
                  </a:lnTo>
                  <a:lnTo>
                    <a:pt x="103" y="72"/>
                  </a:lnTo>
                  <a:lnTo>
                    <a:pt x="94" y="67"/>
                  </a:lnTo>
                  <a:lnTo>
                    <a:pt x="89" y="59"/>
                  </a:lnTo>
                  <a:lnTo>
                    <a:pt x="84" y="52"/>
                  </a:lnTo>
                  <a:lnTo>
                    <a:pt x="84" y="47"/>
                  </a:lnTo>
                  <a:lnTo>
                    <a:pt x="81" y="32"/>
                  </a:lnTo>
                  <a:lnTo>
                    <a:pt x="76" y="20"/>
                  </a:lnTo>
                  <a:lnTo>
                    <a:pt x="69" y="10"/>
                  </a:lnTo>
                  <a:lnTo>
                    <a:pt x="64" y="5"/>
                  </a:lnTo>
                  <a:lnTo>
                    <a:pt x="56" y="3"/>
                  </a:lnTo>
                  <a:lnTo>
                    <a:pt x="44" y="0"/>
                  </a:lnTo>
                  <a:lnTo>
                    <a:pt x="32" y="0"/>
                  </a:lnTo>
                  <a:lnTo>
                    <a:pt x="19" y="5"/>
                  </a:lnTo>
                  <a:lnTo>
                    <a:pt x="15" y="7"/>
                  </a:lnTo>
                  <a:lnTo>
                    <a:pt x="5" y="15"/>
                  </a:lnTo>
                  <a:lnTo>
                    <a:pt x="0" y="20"/>
                  </a:lnTo>
                </a:path>
              </a:pathLst>
            </a:custGeom>
            <a:noFill/>
            <a:ln w="0">
              <a:solidFill>
                <a:srgbClr val="000000"/>
              </a:solidFill>
              <a:prstDash val="solid"/>
              <a:round/>
              <a:headEnd/>
              <a:tailEnd/>
            </a:ln>
          </p:spPr>
          <p:txBody>
            <a:bodyPr/>
            <a:lstStyle/>
            <a:p>
              <a:endParaRPr lang="es-AR"/>
            </a:p>
          </p:txBody>
        </p:sp>
        <p:sp>
          <p:nvSpPr>
            <p:cNvPr id="4228" name="Freeform 130"/>
            <p:cNvSpPr>
              <a:spLocks/>
            </p:cNvSpPr>
            <p:nvPr/>
          </p:nvSpPr>
          <p:spPr bwMode="auto">
            <a:xfrm>
              <a:off x="2161" y="2659"/>
              <a:ext cx="197" cy="151"/>
            </a:xfrm>
            <a:custGeom>
              <a:avLst/>
              <a:gdLst>
                <a:gd name="T0" fmla="*/ 2 w 197"/>
                <a:gd name="T1" fmla="*/ 52 h 151"/>
                <a:gd name="T2" fmla="*/ 0 w 197"/>
                <a:gd name="T3" fmla="*/ 47 h 151"/>
                <a:gd name="T4" fmla="*/ 2 w 197"/>
                <a:gd name="T5" fmla="*/ 39 h 151"/>
                <a:gd name="T6" fmla="*/ 5 w 197"/>
                <a:gd name="T7" fmla="*/ 37 h 151"/>
                <a:gd name="T8" fmla="*/ 12 w 197"/>
                <a:gd name="T9" fmla="*/ 25 h 151"/>
                <a:gd name="T10" fmla="*/ 25 w 197"/>
                <a:gd name="T11" fmla="*/ 17 h 151"/>
                <a:gd name="T12" fmla="*/ 39 w 197"/>
                <a:gd name="T13" fmla="*/ 10 h 151"/>
                <a:gd name="T14" fmla="*/ 54 w 197"/>
                <a:gd name="T15" fmla="*/ 5 h 151"/>
                <a:gd name="T16" fmla="*/ 59 w 197"/>
                <a:gd name="T17" fmla="*/ 5 h 151"/>
                <a:gd name="T18" fmla="*/ 64 w 197"/>
                <a:gd name="T19" fmla="*/ 2 h 151"/>
                <a:gd name="T20" fmla="*/ 74 w 197"/>
                <a:gd name="T21" fmla="*/ 0 h 151"/>
                <a:gd name="T22" fmla="*/ 81 w 197"/>
                <a:gd name="T23" fmla="*/ 2 h 151"/>
                <a:gd name="T24" fmla="*/ 89 w 197"/>
                <a:gd name="T25" fmla="*/ 7 h 151"/>
                <a:gd name="T26" fmla="*/ 94 w 197"/>
                <a:gd name="T27" fmla="*/ 12 h 151"/>
                <a:gd name="T28" fmla="*/ 99 w 197"/>
                <a:gd name="T29" fmla="*/ 20 h 151"/>
                <a:gd name="T30" fmla="*/ 99 w 197"/>
                <a:gd name="T31" fmla="*/ 30 h 151"/>
                <a:gd name="T32" fmla="*/ 99 w 197"/>
                <a:gd name="T33" fmla="*/ 30 h 151"/>
                <a:gd name="T34" fmla="*/ 104 w 197"/>
                <a:gd name="T35" fmla="*/ 25 h 151"/>
                <a:gd name="T36" fmla="*/ 111 w 197"/>
                <a:gd name="T37" fmla="*/ 25 h 151"/>
                <a:gd name="T38" fmla="*/ 116 w 197"/>
                <a:gd name="T39" fmla="*/ 25 h 151"/>
                <a:gd name="T40" fmla="*/ 121 w 197"/>
                <a:gd name="T41" fmla="*/ 30 h 151"/>
                <a:gd name="T42" fmla="*/ 123 w 197"/>
                <a:gd name="T43" fmla="*/ 37 h 151"/>
                <a:gd name="T44" fmla="*/ 123 w 197"/>
                <a:gd name="T45" fmla="*/ 37 h 151"/>
                <a:gd name="T46" fmla="*/ 123 w 197"/>
                <a:gd name="T47" fmla="*/ 42 h 151"/>
                <a:gd name="T48" fmla="*/ 128 w 197"/>
                <a:gd name="T49" fmla="*/ 49 h 151"/>
                <a:gd name="T50" fmla="*/ 136 w 197"/>
                <a:gd name="T51" fmla="*/ 49 h 151"/>
                <a:gd name="T52" fmla="*/ 141 w 197"/>
                <a:gd name="T53" fmla="*/ 49 h 151"/>
                <a:gd name="T54" fmla="*/ 143 w 197"/>
                <a:gd name="T55" fmla="*/ 47 h 151"/>
                <a:gd name="T56" fmla="*/ 143 w 197"/>
                <a:gd name="T57" fmla="*/ 47 h 151"/>
                <a:gd name="T58" fmla="*/ 148 w 197"/>
                <a:gd name="T59" fmla="*/ 42 h 151"/>
                <a:gd name="T60" fmla="*/ 155 w 197"/>
                <a:gd name="T61" fmla="*/ 42 h 151"/>
                <a:gd name="T62" fmla="*/ 163 w 197"/>
                <a:gd name="T63" fmla="*/ 44 h 151"/>
                <a:gd name="T64" fmla="*/ 165 w 197"/>
                <a:gd name="T65" fmla="*/ 49 h 151"/>
                <a:gd name="T66" fmla="*/ 168 w 197"/>
                <a:gd name="T67" fmla="*/ 57 h 151"/>
                <a:gd name="T68" fmla="*/ 168 w 197"/>
                <a:gd name="T69" fmla="*/ 62 h 151"/>
                <a:gd name="T70" fmla="*/ 168 w 197"/>
                <a:gd name="T71" fmla="*/ 62 h 151"/>
                <a:gd name="T72" fmla="*/ 175 w 197"/>
                <a:gd name="T73" fmla="*/ 62 h 151"/>
                <a:gd name="T74" fmla="*/ 182 w 197"/>
                <a:gd name="T75" fmla="*/ 64 h 151"/>
                <a:gd name="T76" fmla="*/ 187 w 197"/>
                <a:gd name="T77" fmla="*/ 69 h 151"/>
                <a:gd name="T78" fmla="*/ 187 w 197"/>
                <a:gd name="T79" fmla="*/ 72 h 151"/>
                <a:gd name="T80" fmla="*/ 187 w 197"/>
                <a:gd name="T81" fmla="*/ 79 h 151"/>
                <a:gd name="T82" fmla="*/ 187 w 197"/>
                <a:gd name="T83" fmla="*/ 84 h 151"/>
                <a:gd name="T84" fmla="*/ 185 w 197"/>
                <a:gd name="T85" fmla="*/ 89 h 151"/>
                <a:gd name="T86" fmla="*/ 180 w 197"/>
                <a:gd name="T87" fmla="*/ 94 h 151"/>
                <a:gd name="T88" fmla="*/ 178 w 197"/>
                <a:gd name="T89" fmla="*/ 101 h 151"/>
                <a:gd name="T90" fmla="*/ 178 w 197"/>
                <a:gd name="T91" fmla="*/ 109 h 151"/>
                <a:gd name="T92" fmla="*/ 182 w 197"/>
                <a:gd name="T93" fmla="*/ 116 h 151"/>
                <a:gd name="T94" fmla="*/ 185 w 197"/>
                <a:gd name="T95" fmla="*/ 118 h 151"/>
                <a:gd name="T96" fmla="*/ 190 w 197"/>
                <a:gd name="T97" fmla="*/ 121 h 151"/>
                <a:gd name="T98" fmla="*/ 195 w 197"/>
                <a:gd name="T99" fmla="*/ 128 h 151"/>
                <a:gd name="T100" fmla="*/ 197 w 197"/>
                <a:gd name="T101" fmla="*/ 136 h 151"/>
                <a:gd name="T102" fmla="*/ 195 w 197"/>
                <a:gd name="T103" fmla="*/ 143 h 151"/>
                <a:gd name="T104" fmla="*/ 190 w 197"/>
                <a:gd name="T105" fmla="*/ 148 h 151"/>
                <a:gd name="T106" fmla="*/ 187 w 197"/>
                <a:gd name="T107" fmla="*/ 151 h 151"/>
                <a:gd name="T108" fmla="*/ 175 w 197"/>
                <a:gd name="T109" fmla="*/ 151 h 151"/>
                <a:gd name="T110" fmla="*/ 165 w 197"/>
                <a:gd name="T111" fmla="*/ 148 h 151"/>
                <a:gd name="T112" fmla="*/ 160 w 197"/>
                <a:gd name="T113" fmla="*/ 143 h 15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7"/>
                <a:gd name="T172" fmla="*/ 0 h 151"/>
                <a:gd name="T173" fmla="*/ 197 w 197"/>
                <a:gd name="T174" fmla="*/ 151 h 15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7" h="151">
                  <a:moveTo>
                    <a:pt x="2" y="52"/>
                  </a:moveTo>
                  <a:lnTo>
                    <a:pt x="0" y="47"/>
                  </a:lnTo>
                  <a:lnTo>
                    <a:pt x="2" y="39"/>
                  </a:lnTo>
                  <a:lnTo>
                    <a:pt x="5" y="37"/>
                  </a:lnTo>
                  <a:lnTo>
                    <a:pt x="12" y="25"/>
                  </a:lnTo>
                  <a:lnTo>
                    <a:pt x="25" y="17"/>
                  </a:lnTo>
                  <a:lnTo>
                    <a:pt x="39" y="10"/>
                  </a:lnTo>
                  <a:lnTo>
                    <a:pt x="54" y="5"/>
                  </a:lnTo>
                  <a:lnTo>
                    <a:pt x="59" y="5"/>
                  </a:lnTo>
                  <a:lnTo>
                    <a:pt x="64" y="2"/>
                  </a:lnTo>
                  <a:lnTo>
                    <a:pt x="74" y="0"/>
                  </a:lnTo>
                  <a:lnTo>
                    <a:pt x="81" y="2"/>
                  </a:lnTo>
                  <a:lnTo>
                    <a:pt x="89" y="7"/>
                  </a:lnTo>
                  <a:lnTo>
                    <a:pt x="94" y="12"/>
                  </a:lnTo>
                  <a:lnTo>
                    <a:pt x="99" y="20"/>
                  </a:lnTo>
                  <a:lnTo>
                    <a:pt x="99" y="30"/>
                  </a:lnTo>
                  <a:lnTo>
                    <a:pt x="104" y="25"/>
                  </a:lnTo>
                  <a:lnTo>
                    <a:pt x="111" y="25"/>
                  </a:lnTo>
                  <a:lnTo>
                    <a:pt x="116" y="25"/>
                  </a:lnTo>
                  <a:lnTo>
                    <a:pt x="121" y="30"/>
                  </a:lnTo>
                  <a:lnTo>
                    <a:pt x="123" y="37"/>
                  </a:lnTo>
                  <a:lnTo>
                    <a:pt x="123" y="42"/>
                  </a:lnTo>
                  <a:lnTo>
                    <a:pt x="128" y="49"/>
                  </a:lnTo>
                  <a:lnTo>
                    <a:pt x="136" y="49"/>
                  </a:lnTo>
                  <a:lnTo>
                    <a:pt x="141" y="49"/>
                  </a:lnTo>
                  <a:lnTo>
                    <a:pt x="143" y="47"/>
                  </a:lnTo>
                  <a:lnTo>
                    <a:pt x="148" y="42"/>
                  </a:lnTo>
                  <a:lnTo>
                    <a:pt x="155" y="42"/>
                  </a:lnTo>
                  <a:lnTo>
                    <a:pt x="163" y="44"/>
                  </a:lnTo>
                  <a:lnTo>
                    <a:pt x="165" y="49"/>
                  </a:lnTo>
                  <a:lnTo>
                    <a:pt x="168" y="57"/>
                  </a:lnTo>
                  <a:lnTo>
                    <a:pt x="168" y="62"/>
                  </a:lnTo>
                  <a:lnTo>
                    <a:pt x="175" y="62"/>
                  </a:lnTo>
                  <a:lnTo>
                    <a:pt x="182" y="64"/>
                  </a:lnTo>
                  <a:lnTo>
                    <a:pt x="187" y="69"/>
                  </a:lnTo>
                  <a:lnTo>
                    <a:pt x="187" y="72"/>
                  </a:lnTo>
                  <a:lnTo>
                    <a:pt x="187" y="79"/>
                  </a:lnTo>
                  <a:lnTo>
                    <a:pt x="187" y="84"/>
                  </a:lnTo>
                  <a:lnTo>
                    <a:pt x="185" y="89"/>
                  </a:lnTo>
                  <a:lnTo>
                    <a:pt x="180" y="94"/>
                  </a:lnTo>
                  <a:lnTo>
                    <a:pt x="178" y="101"/>
                  </a:lnTo>
                  <a:lnTo>
                    <a:pt x="178" y="109"/>
                  </a:lnTo>
                  <a:lnTo>
                    <a:pt x="182" y="116"/>
                  </a:lnTo>
                  <a:lnTo>
                    <a:pt x="185" y="118"/>
                  </a:lnTo>
                  <a:lnTo>
                    <a:pt x="190" y="121"/>
                  </a:lnTo>
                  <a:lnTo>
                    <a:pt x="195" y="128"/>
                  </a:lnTo>
                  <a:lnTo>
                    <a:pt x="197" y="136"/>
                  </a:lnTo>
                  <a:lnTo>
                    <a:pt x="195" y="143"/>
                  </a:lnTo>
                  <a:lnTo>
                    <a:pt x="190" y="148"/>
                  </a:lnTo>
                  <a:lnTo>
                    <a:pt x="187" y="151"/>
                  </a:lnTo>
                  <a:lnTo>
                    <a:pt x="175" y="151"/>
                  </a:lnTo>
                  <a:lnTo>
                    <a:pt x="165" y="148"/>
                  </a:lnTo>
                  <a:lnTo>
                    <a:pt x="160" y="143"/>
                  </a:lnTo>
                </a:path>
              </a:pathLst>
            </a:custGeom>
            <a:noFill/>
            <a:ln w="0">
              <a:solidFill>
                <a:srgbClr val="000000"/>
              </a:solidFill>
              <a:prstDash val="solid"/>
              <a:round/>
              <a:headEnd/>
              <a:tailEnd/>
            </a:ln>
          </p:spPr>
          <p:txBody>
            <a:bodyPr/>
            <a:lstStyle/>
            <a:p>
              <a:endParaRPr lang="es-AR"/>
            </a:p>
          </p:txBody>
        </p:sp>
      </p:grpSp>
      <p:pic>
        <p:nvPicPr>
          <p:cNvPr id="4110" name="Picture 134"/>
          <p:cNvPicPr>
            <a:picLocks noChangeAspect="1" noChangeArrowheads="1"/>
          </p:cNvPicPr>
          <p:nvPr/>
        </p:nvPicPr>
        <p:blipFill>
          <a:blip r:embed="rId5" cstate="print"/>
          <a:srcRect/>
          <a:stretch>
            <a:fillRect/>
          </a:stretch>
        </p:blipFill>
        <p:spPr bwMode="auto">
          <a:xfrm>
            <a:off x="3563938" y="1628775"/>
            <a:ext cx="2160587" cy="1614488"/>
          </a:xfrm>
          <a:prstGeom prst="rect">
            <a:avLst/>
          </a:prstGeom>
          <a:noFill/>
          <a:ln w="9525">
            <a:noFill/>
            <a:miter lim="800000"/>
            <a:headEnd/>
            <a:tailEnd/>
          </a:ln>
        </p:spPr>
      </p:pic>
      <p:sp>
        <p:nvSpPr>
          <p:cNvPr id="133"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Vigilancia Epidemiológica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9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9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9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94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6" grpId="0"/>
      <p:bldP spid="3994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6" descr="C:\Archivos de programa\Microsoft Office\CLIPART\PUB60COR\AG00120_.GIF"/>
          <p:cNvPicPr>
            <a:picLocks noChangeAspect="1" noChangeArrowheads="1" noCrop="1"/>
          </p:cNvPicPr>
          <p:nvPr/>
        </p:nvPicPr>
        <p:blipFill>
          <a:blip r:embed="rId2" cstate="print"/>
          <a:srcRect/>
          <a:stretch>
            <a:fillRect/>
          </a:stretch>
        </p:blipFill>
        <p:spPr bwMode="auto">
          <a:xfrm>
            <a:off x="400050" y="2060575"/>
            <a:ext cx="1724025" cy="1223963"/>
          </a:xfrm>
          <a:prstGeom prst="rect">
            <a:avLst/>
          </a:prstGeom>
          <a:noFill/>
          <a:ln w="9525">
            <a:noFill/>
            <a:miter lim="800000"/>
            <a:headEnd/>
            <a:tailEnd/>
          </a:ln>
        </p:spPr>
      </p:pic>
      <p:sp>
        <p:nvSpPr>
          <p:cNvPr id="5123" name="Text Box 7"/>
          <p:cNvSpPr txBox="1">
            <a:spLocks noChangeArrowheads="1"/>
          </p:cNvSpPr>
          <p:nvPr/>
        </p:nvSpPr>
        <p:spPr bwMode="auto">
          <a:xfrm>
            <a:off x="3059137" y="1383154"/>
            <a:ext cx="5905351" cy="4278094"/>
          </a:xfrm>
          <a:prstGeom prst="rect">
            <a:avLst/>
          </a:prstGeom>
          <a:noFill/>
          <a:ln w="9525">
            <a:noFill/>
            <a:miter lim="800000"/>
            <a:headEnd/>
            <a:tailEnd/>
          </a:ln>
        </p:spPr>
        <p:txBody>
          <a:bodyPr wrap="square">
            <a:spAutoFit/>
          </a:bodyPr>
          <a:lstStyle/>
          <a:p>
            <a:pPr algn="ctr">
              <a:spcBef>
                <a:spcPct val="50000"/>
              </a:spcBef>
            </a:pPr>
            <a:r>
              <a:rPr lang="es-ES" sz="3200" i="1" dirty="0">
                <a:solidFill>
                  <a:srgbClr val="FF0000"/>
                </a:solidFill>
              </a:rPr>
              <a:t>Recolección</a:t>
            </a:r>
            <a:r>
              <a:rPr lang="es-ES" sz="3200" i="1" dirty="0"/>
              <a:t> </a:t>
            </a:r>
            <a:r>
              <a:rPr lang="es-ES" sz="3200" i="1" dirty="0">
                <a:solidFill>
                  <a:srgbClr val="0000FF"/>
                </a:solidFill>
              </a:rPr>
              <a:t>sistemática, periódica y </a:t>
            </a:r>
            <a:r>
              <a:rPr lang="es-ES" sz="3200" b="1" i="1" dirty="0">
                <a:solidFill>
                  <a:srgbClr val="0000FF"/>
                </a:solidFill>
              </a:rPr>
              <a:t>oportuna</a:t>
            </a:r>
            <a:r>
              <a:rPr lang="es-ES" sz="3200" i="1" dirty="0"/>
              <a:t> de información, sobre eventos de salud o condiciones relacionadas, que al ser </a:t>
            </a:r>
            <a:r>
              <a:rPr lang="es-ES" sz="3200" i="1" dirty="0">
                <a:solidFill>
                  <a:srgbClr val="FF0000"/>
                </a:solidFill>
              </a:rPr>
              <a:t>analizadas </a:t>
            </a:r>
            <a:r>
              <a:rPr lang="es-ES" sz="3200" i="1" dirty="0"/>
              <a:t>e interpretadas, son utilizadas para la </a:t>
            </a:r>
            <a:r>
              <a:rPr lang="es-ES" sz="4000" b="1" i="1" dirty="0">
                <a:solidFill>
                  <a:srgbClr val="FF0000"/>
                </a:solidFill>
              </a:rPr>
              <a:t>toma de decisiones.</a:t>
            </a:r>
            <a:endParaRPr lang="es-ES" sz="3200" b="1" i="1" dirty="0">
              <a:solidFill>
                <a:srgbClr val="FF0000"/>
              </a:solidFill>
            </a:endParaRPr>
          </a:p>
        </p:txBody>
      </p:sp>
      <p:pic>
        <p:nvPicPr>
          <p:cNvPr id="6" name="Picture 6"/>
          <p:cNvPicPr>
            <a:picLocks noChangeAspect="1" noChangeArrowheads="1"/>
          </p:cNvPicPr>
          <p:nvPr/>
        </p:nvPicPr>
        <p:blipFill>
          <a:blip r:embed="rId3" cstate="print"/>
          <a:srcRect/>
          <a:stretch>
            <a:fillRect/>
          </a:stretch>
        </p:blipFill>
        <p:spPr bwMode="auto">
          <a:xfrm>
            <a:off x="1428750" y="2924175"/>
            <a:ext cx="1558925" cy="1990725"/>
          </a:xfrm>
          <a:prstGeom prst="rect">
            <a:avLst/>
          </a:prstGeom>
          <a:noFill/>
          <a:ln w="9525">
            <a:noFill/>
            <a:miter lim="800000"/>
            <a:headEnd/>
            <a:tailEnd/>
          </a:ln>
        </p:spPr>
      </p:pic>
      <p:grpSp>
        <p:nvGrpSpPr>
          <p:cNvPr id="2" name="Group 13"/>
          <p:cNvGrpSpPr>
            <a:grpSpLocks/>
          </p:cNvGrpSpPr>
          <p:nvPr/>
        </p:nvGrpSpPr>
        <p:grpSpPr bwMode="auto">
          <a:xfrm>
            <a:off x="695325" y="3330575"/>
            <a:ext cx="1214438" cy="2343150"/>
            <a:chOff x="1882" y="2659"/>
            <a:chExt cx="765" cy="1476"/>
          </a:xfrm>
        </p:grpSpPr>
        <p:sp>
          <p:nvSpPr>
            <p:cNvPr id="5127" name="Freeform 14"/>
            <p:cNvSpPr>
              <a:spLocks/>
            </p:cNvSpPr>
            <p:nvPr/>
          </p:nvSpPr>
          <p:spPr bwMode="auto">
            <a:xfrm>
              <a:off x="2060" y="3084"/>
              <a:ext cx="163" cy="162"/>
            </a:xfrm>
            <a:custGeom>
              <a:avLst/>
              <a:gdLst>
                <a:gd name="T0" fmla="*/ 163 w 163"/>
                <a:gd name="T1" fmla="*/ 0 h 162"/>
                <a:gd name="T2" fmla="*/ 145 w 163"/>
                <a:gd name="T3" fmla="*/ 44 h 162"/>
                <a:gd name="T4" fmla="*/ 52 w 163"/>
                <a:gd name="T5" fmla="*/ 158 h 162"/>
                <a:gd name="T6" fmla="*/ 22 w 163"/>
                <a:gd name="T7" fmla="*/ 162 h 162"/>
                <a:gd name="T8" fmla="*/ 0 w 163"/>
                <a:gd name="T9" fmla="*/ 74 h 162"/>
                <a:gd name="T10" fmla="*/ 0 w 163"/>
                <a:gd name="T11" fmla="*/ 22 h 162"/>
                <a:gd name="T12" fmla="*/ 2 w 163"/>
                <a:gd name="T13" fmla="*/ 12 h 162"/>
                <a:gd name="T14" fmla="*/ 163 w 163"/>
                <a:gd name="T15" fmla="*/ 0 h 162"/>
                <a:gd name="T16" fmla="*/ 0 60000 65536"/>
                <a:gd name="T17" fmla="*/ 0 60000 65536"/>
                <a:gd name="T18" fmla="*/ 0 60000 65536"/>
                <a:gd name="T19" fmla="*/ 0 60000 65536"/>
                <a:gd name="T20" fmla="*/ 0 60000 65536"/>
                <a:gd name="T21" fmla="*/ 0 60000 65536"/>
                <a:gd name="T22" fmla="*/ 0 60000 65536"/>
                <a:gd name="T23" fmla="*/ 0 60000 65536"/>
                <a:gd name="T24" fmla="*/ 0 w 163"/>
                <a:gd name="T25" fmla="*/ 0 h 162"/>
                <a:gd name="T26" fmla="*/ 163 w 163"/>
                <a:gd name="T27" fmla="*/ 162 h 1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 h="162">
                  <a:moveTo>
                    <a:pt x="163" y="0"/>
                  </a:moveTo>
                  <a:lnTo>
                    <a:pt x="145" y="44"/>
                  </a:lnTo>
                  <a:lnTo>
                    <a:pt x="52" y="158"/>
                  </a:lnTo>
                  <a:lnTo>
                    <a:pt x="22" y="162"/>
                  </a:lnTo>
                  <a:lnTo>
                    <a:pt x="0" y="74"/>
                  </a:lnTo>
                  <a:lnTo>
                    <a:pt x="0" y="22"/>
                  </a:lnTo>
                  <a:lnTo>
                    <a:pt x="2" y="12"/>
                  </a:lnTo>
                  <a:lnTo>
                    <a:pt x="163" y="0"/>
                  </a:lnTo>
                  <a:close/>
                </a:path>
              </a:pathLst>
            </a:custGeom>
            <a:solidFill>
              <a:srgbClr val="CFFFFF"/>
            </a:solidFill>
            <a:ln w="9525">
              <a:noFill/>
              <a:round/>
              <a:headEnd/>
              <a:tailEnd/>
            </a:ln>
          </p:spPr>
          <p:txBody>
            <a:bodyPr/>
            <a:lstStyle/>
            <a:p>
              <a:endParaRPr lang="es-AR"/>
            </a:p>
          </p:txBody>
        </p:sp>
        <p:sp>
          <p:nvSpPr>
            <p:cNvPr id="5128" name="Freeform 15"/>
            <p:cNvSpPr>
              <a:spLocks/>
            </p:cNvSpPr>
            <p:nvPr/>
          </p:nvSpPr>
          <p:spPr bwMode="auto">
            <a:xfrm>
              <a:off x="2060" y="3084"/>
              <a:ext cx="163" cy="162"/>
            </a:xfrm>
            <a:custGeom>
              <a:avLst/>
              <a:gdLst>
                <a:gd name="T0" fmla="*/ 163 w 163"/>
                <a:gd name="T1" fmla="*/ 0 h 162"/>
                <a:gd name="T2" fmla="*/ 145 w 163"/>
                <a:gd name="T3" fmla="*/ 44 h 162"/>
                <a:gd name="T4" fmla="*/ 52 w 163"/>
                <a:gd name="T5" fmla="*/ 158 h 162"/>
                <a:gd name="T6" fmla="*/ 22 w 163"/>
                <a:gd name="T7" fmla="*/ 162 h 162"/>
                <a:gd name="T8" fmla="*/ 0 w 163"/>
                <a:gd name="T9" fmla="*/ 74 h 162"/>
                <a:gd name="T10" fmla="*/ 0 w 163"/>
                <a:gd name="T11" fmla="*/ 22 h 162"/>
                <a:gd name="T12" fmla="*/ 2 w 163"/>
                <a:gd name="T13" fmla="*/ 12 h 162"/>
                <a:gd name="T14" fmla="*/ 163 w 163"/>
                <a:gd name="T15" fmla="*/ 0 h 162"/>
                <a:gd name="T16" fmla="*/ 0 60000 65536"/>
                <a:gd name="T17" fmla="*/ 0 60000 65536"/>
                <a:gd name="T18" fmla="*/ 0 60000 65536"/>
                <a:gd name="T19" fmla="*/ 0 60000 65536"/>
                <a:gd name="T20" fmla="*/ 0 60000 65536"/>
                <a:gd name="T21" fmla="*/ 0 60000 65536"/>
                <a:gd name="T22" fmla="*/ 0 60000 65536"/>
                <a:gd name="T23" fmla="*/ 0 60000 65536"/>
                <a:gd name="T24" fmla="*/ 0 w 163"/>
                <a:gd name="T25" fmla="*/ 0 h 162"/>
                <a:gd name="T26" fmla="*/ 163 w 163"/>
                <a:gd name="T27" fmla="*/ 162 h 1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 h="162">
                  <a:moveTo>
                    <a:pt x="163" y="0"/>
                  </a:moveTo>
                  <a:lnTo>
                    <a:pt x="145" y="44"/>
                  </a:lnTo>
                  <a:lnTo>
                    <a:pt x="52" y="158"/>
                  </a:lnTo>
                  <a:lnTo>
                    <a:pt x="22" y="162"/>
                  </a:lnTo>
                  <a:lnTo>
                    <a:pt x="0" y="74"/>
                  </a:lnTo>
                  <a:lnTo>
                    <a:pt x="0" y="22"/>
                  </a:lnTo>
                  <a:lnTo>
                    <a:pt x="2" y="12"/>
                  </a:lnTo>
                  <a:lnTo>
                    <a:pt x="163" y="0"/>
                  </a:lnTo>
                </a:path>
              </a:pathLst>
            </a:custGeom>
            <a:noFill/>
            <a:ln w="0">
              <a:solidFill>
                <a:srgbClr val="000000"/>
              </a:solidFill>
              <a:prstDash val="solid"/>
              <a:round/>
              <a:headEnd/>
              <a:tailEnd/>
            </a:ln>
          </p:spPr>
          <p:txBody>
            <a:bodyPr/>
            <a:lstStyle/>
            <a:p>
              <a:endParaRPr lang="es-AR"/>
            </a:p>
          </p:txBody>
        </p:sp>
        <p:sp>
          <p:nvSpPr>
            <p:cNvPr id="5129" name="Freeform 16"/>
            <p:cNvSpPr>
              <a:spLocks/>
            </p:cNvSpPr>
            <p:nvPr/>
          </p:nvSpPr>
          <p:spPr bwMode="auto">
            <a:xfrm>
              <a:off x="2114" y="3167"/>
              <a:ext cx="35" cy="57"/>
            </a:xfrm>
            <a:custGeom>
              <a:avLst/>
              <a:gdLst>
                <a:gd name="T0" fmla="*/ 0 w 35"/>
                <a:gd name="T1" fmla="*/ 0 h 57"/>
                <a:gd name="T2" fmla="*/ 0 w 35"/>
                <a:gd name="T3" fmla="*/ 13 h 57"/>
                <a:gd name="T4" fmla="*/ 2 w 35"/>
                <a:gd name="T5" fmla="*/ 28 h 57"/>
                <a:gd name="T6" fmla="*/ 5 w 35"/>
                <a:gd name="T7" fmla="*/ 40 h 57"/>
                <a:gd name="T8" fmla="*/ 12 w 35"/>
                <a:gd name="T9" fmla="*/ 57 h 57"/>
                <a:gd name="T10" fmla="*/ 30 w 35"/>
                <a:gd name="T11" fmla="*/ 40 h 57"/>
                <a:gd name="T12" fmla="*/ 35 w 35"/>
                <a:gd name="T13" fmla="*/ 33 h 57"/>
                <a:gd name="T14" fmla="*/ 32 w 35"/>
                <a:gd name="T15" fmla="*/ 28 h 57"/>
                <a:gd name="T16" fmla="*/ 27 w 35"/>
                <a:gd name="T17" fmla="*/ 20 h 57"/>
                <a:gd name="T18" fmla="*/ 22 w 35"/>
                <a:gd name="T19" fmla="*/ 13 h 57"/>
                <a:gd name="T20" fmla="*/ 15 w 35"/>
                <a:gd name="T21" fmla="*/ 5 h 57"/>
                <a:gd name="T22" fmla="*/ 0 w 35"/>
                <a:gd name="T23" fmla="*/ 0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57"/>
                <a:gd name="T38" fmla="*/ 35 w 35"/>
                <a:gd name="T39" fmla="*/ 57 h 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57">
                  <a:moveTo>
                    <a:pt x="0" y="0"/>
                  </a:moveTo>
                  <a:lnTo>
                    <a:pt x="0" y="13"/>
                  </a:lnTo>
                  <a:lnTo>
                    <a:pt x="2" y="28"/>
                  </a:lnTo>
                  <a:lnTo>
                    <a:pt x="5" y="40"/>
                  </a:lnTo>
                  <a:lnTo>
                    <a:pt x="12" y="57"/>
                  </a:lnTo>
                  <a:lnTo>
                    <a:pt x="30" y="40"/>
                  </a:lnTo>
                  <a:lnTo>
                    <a:pt x="35" y="33"/>
                  </a:lnTo>
                  <a:lnTo>
                    <a:pt x="32" y="28"/>
                  </a:lnTo>
                  <a:lnTo>
                    <a:pt x="27" y="20"/>
                  </a:lnTo>
                  <a:lnTo>
                    <a:pt x="22" y="13"/>
                  </a:lnTo>
                  <a:lnTo>
                    <a:pt x="15" y="5"/>
                  </a:lnTo>
                  <a:lnTo>
                    <a:pt x="0" y="0"/>
                  </a:lnTo>
                  <a:close/>
                </a:path>
              </a:pathLst>
            </a:custGeom>
            <a:solidFill>
              <a:srgbClr val="6170C2"/>
            </a:solidFill>
            <a:ln w="9525">
              <a:noFill/>
              <a:round/>
              <a:headEnd/>
              <a:tailEnd/>
            </a:ln>
          </p:spPr>
          <p:txBody>
            <a:bodyPr/>
            <a:lstStyle/>
            <a:p>
              <a:endParaRPr lang="es-AR"/>
            </a:p>
          </p:txBody>
        </p:sp>
        <p:sp>
          <p:nvSpPr>
            <p:cNvPr id="5130" name="Freeform 17"/>
            <p:cNvSpPr>
              <a:spLocks/>
            </p:cNvSpPr>
            <p:nvPr/>
          </p:nvSpPr>
          <p:spPr bwMode="auto">
            <a:xfrm>
              <a:off x="2114" y="3167"/>
              <a:ext cx="35" cy="57"/>
            </a:xfrm>
            <a:custGeom>
              <a:avLst/>
              <a:gdLst>
                <a:gd name="T0" fmla="*/ 0 w 35"/>
                <a:gd name="T1" fmla="*/ 0 h 57"/>
                <a:gd name="T2" fmla="*/ 0 w 35"/>
                <a:gd name="T3" fmla="*/ 13 h 57"/>
                <a:gd name="T4" fmla="*/ 2 w 35"/>
                <a:gd name="T5" fmla="*/ 28 h 57"/>
                <a:gd name="T6" fmla="*/ 5 w 35"/>
                <a:gd name="T7" fmla="*/ 40 h 57"/>
                <a:gd name="T8" fmla="*/ 12 w 35"/>
                <a:gd name="T9" fmla="*/ 57 h 57"/>
                <a:gd name="T10" fmla="*/ 30 w 35"/>
                <a:gd name="T11" fmla="*/ 40 h 57"/>
                <a:gd name="T12" fmla="*/ 35 w 35"/>
                <a:gd name="T13" fmla="*/ 33 h 57"/>
                <a:gd name="T14" fmla="*/ 32 w 35"/>
                <a:gd name="T15" fmla="*/ 28 h 57"/>
                <a:gd name="T16" fmla="*/ 27 w 35"/>
                <a:gd name="T17" fmla="*/ 20 h 57"/>
                <a:gd name="T18" fmla="*/ 22 w 35"/>
                <a:gd name="T19" fmla="*/ 13 h 57"/>
                <a:gd name="T20" fmla="*/ 15 w 35"/>
                <a:gd name="T21" fmla="*/ 5 h 57"/>
                <a:gd name="T22" fmla="*/ 0 w 35"/>
                <a:gd name="T23" fmla="*/ 0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57"/>
                <a:gd name="T38" fmla="*/ 35 w 35"/>
                <a:gd name="T39" fmla="*/ 57 h 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57">
                  <a:moveTo>
                    <a:pt x="0" y="0"/>
                  </a:moveTo>
                  <a:lnTo>
                    <a:pt x="0" y="13"/>
                  </a:lnTo>
                  <a:lnTo>
                    <a:pt x="2" y="28"/>
                  </a:lnTo>
                  <a:lnTo>
                    <a:pt x="5" y="40"/>
                  </a:lnTo>
                  <a:lnTo>
                    <a:pt x="12" y="57"/>
                  </a:lnTo>
                  <a:lnTo>
                    <a:pt x="30" y="40"/>
                  </a:lnTo>
                  <a:lnTo>
                    <a:pt x="35" y="33"/>
                  </a:lnTo>
                  <a:lnTo>
                    <a:pt x="32" y="28"/>
                  </a:lnTo>
                  <a:lnTo>
                    <a:pt x="27" y="20"/>
                  </a:lnTo>
                  <a:lnTo>
                    <a:pt x="22" y="13"/>
                  </a:lnTo>
                  <a:lnTo>
                    <a:pt x="15" y="5"/>
                  </a:lnTo>
                  <a:lnTo>
                    <a:pt x="0" y="0"/>
                  </a:lnTo>
                </a:path>
              </a:pathLst>
            </a:custGeom>
            <a:noFill/>
            <a:ln w="0">
              <a:solidFill>
                <a:srgbClr val="000000"/>
              </a:solidFill>
              <a:prstDash val="solid"/>
              <a:round/>
              <a:headEnd/>
              <a:tailEnd/>
            </a:ln>
          </p:spPr>
          <p:txBody>
            <a:bodyPr/>
            <a:lstStyle/>
            <a:p>
              <a:endParaRPr lang="es-AR"/>
            </a:p>
          </p:txBody>
        </p:sp>
        <p:sp>
          <p:nvSpPr>
            <p:cNvPr id="5131" name="Freeform 18"/>
            <p:cNvSpPr>
              <a:spLocks/>
            </p:cNvSpPr>
            <p:nvPr/>
          </p:nvSpPr>
          <p:spPr bwMode="auto">
            <a:xfrm>
              <a:off x="2104" y="3133"/>
              <a:ext cx="37" cy="49"/>
            </a:xfrm>
            <a:custGeom>
              <a:avLst/>
              <a:gdLst>
                <a:gd name="T0" fmla="*/ 22 w 37"/>
                <a:gd name="T1" fmla="*/ 0 h 49"/>
                <a:gd name="T2" fmla="*/ 0 w 37"/>
                <a:gd name="T3" fmla="*/ 27 h 49"/>
                <a:gd name="T4" fmla="*/ 3 w 37"/>
                <a:gd name="T5" fmla="*/ 37 h 49"/>
                <a:gd name="T6" fmla="*/ 8 w 37"/>
                <a:gd name="T7" fmla="*/ 49 h 49"/>
                <a:gd name="T8" fmla="*/ 17 w 37"/>
                <a:gd name="T9" fmla="*/ 44 h 49"/>
                <a:gd name="T10" fmla="*/ 25 w 37"/>
                <a:gd name="T11" fmla="*/ 44 h 49"/>
                <a:gd name="T12" fmla="*/ 35 w 37"/>
                <a:gd name="T13" fmla="*/ 47 h 49"/>
                <a:gd name="T14" fmla="*/ 35 w 37"/>
                <a:gd name="T15" fmla="*/ 44 h 49"/>
                <a:gd name="T16" fmla="*/ 37 w 37"/>
                <a:gd name="T17" fmla="*/ 37 h 49"/>
                <a:gd name="T18" fmla="*/ 37 w 37"/>
                <a:gd name="T19" fmla="*/ 32 h 49"/>
                <a:gd name="T20" fmla="*/ 37 w 37"/>
                <a:gd name="T21" fmla="*/ 22 h 49"/>
                <a:gd name="T22" fmla="*/ 30 w 37"/>
                <a:gd name="T23" fmla="*/ 7 h 49"/>
                <a:gd name="T24" fmla="*/ 22 w 37"/>
                <a:gd name="T25" fmla="*/ 0 h 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49"/>
                <a:gd name="T41" fmla="*/ 37 w 37"/>
                <a:gd name="T42" fmla="*/ 49 h 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49">
                  <a:moveTo>
                    <a:pt x="22" y="0"/>
                  </a:moveTo>
                  <a:lnTo>
                    <a:pt x="0" y="27"/>
                  </a:lnTo>
                  <a:lnTo>
                    <a:pt x="3" y="37"/>
                  </a:lnTo>
                  <a:lnTo>
                    <a:pt x="8" y="49"/>
                  </a:lnTo>
                  <a:lnTo>
                    <a:pt x="17" y="44"/>
                  </a:lnTo>
                  <a:lnTo>
                    <a:pt x="25" y="44"/>
                  </a:lnTo>
                  <a:lnTo>
                    <a:pt x="35" y="47"/>
                  </a:lnTo>
                  <a:lnTo>
                    <a:pt x="35" y="44"/>
                  </a:lnTo>
                  <a:lnTo>
                    <a:pt x="37" y="37"/>
                  </a:lnTo>
                  <a:lnTo>
                    <a:pt x="37" y="32"/>
                  </a:lnTo>
                  <a:lnTo>
                    <a:pt x="37" y="22"/>
                  </a:lnTo>
                  <a:lnTo>
                    <a:pt x="30" y="7"/>
                  </a:lnTo>
                  <a:lnTo>
                    <a:pt x="22" y="0"/>
                  </a:lnTo>
                  <a:close/>
                </a:path>
              </a:pathLst>
            </a:custGeom>
            <a:solidFill>
              <a:srgbClr val="6170C2"/>
            </a:solidFill>
            <a:ln w="9525">
              <a:noFill/>
              <a:round/>
              <a:headEnd/>
              <a:tailEnd/>
            </a:ln>
          </p:spPr>
          <p:txBody>
            <a:bodyPr/>
            <a:lstStyle/>
            <a:p>
              <a:endParaRPr lang="es-AR"/>
            </a:p>
          </p:txBody>
        </p:sp>
        <p:sp>
          <p:nvSpPr>
            <p:cNvPr id="5132" name="Freeform 19"/>
            <p:cNvSpPr>
              <a:spLocks/>
            </p:cNvSpPr>
            <p:nvPr/>
          </p:nvSpPr>
          <p:spPr bwMode="auto">
            <a:xfrm>
              <a:off x="2104" y="3133"/>
              <a:ext cx="37" cy="49"/>
            </a:xfrm>
            <a:custGeom>
              <a:avLst/>
              <a:gdLst>
                <a:gd name="T0" fmla="*/ 22 w 37"/>
                <a:gd name="T1" fmla="*/ 0 h 49"/>
                <a:gd name="T2" fmla="*/ 0 w 37"/>
                <a:gd name="T3" fmla="*/ 27 h 49"/>
                <a:gd name="T4" fmla="*/ 3 w 37"/>
                <a:gd name="T5" fmla="*/ 37 h 49"/>
                <a:gd name="T6" fmla="*/ 8 w 37"/>
                <a:gd name="T7" fmla="*/ 49 h 49"/>
                <a:gd name="T8" fmla="*/ 17 w 37"/>
                <a:gd name="T9" fmla="*/ 44 h 49"/>
                <a:gd name="T10" fmla="*/ 25 w 37"/>
                <a:gd name="T11" fmla="*/ 44 h 49"/>
                <a:gd name="T12" fmla="*/ 35 w 37"/>
                <a:gd name="T13" fmla="*/ 47 h 49"/>
                <a:gd name="T14" fmla="*/ 35 w 37"/>
                <a:gd name="T15" fmla="*/ 44 h 49"/>
                <a:gd name="T16" fmla="*/ 37 w 37"/>
                <a:gd name="T17" fmla="*/ 37 h 49"/>
                <a:gd name="T18" fmla="*/ 37 w 37"/>
                <a:gd name="T19" fmla="*/ 32 h 49"/>
                <a:gd name="T20" fmla="*/ 37 w 37"/>
                <a:gd name="T21" fmla="*/ 22 h 49"/>
                <a:gd name="T22" fmla="*/ 30 w 37"/>
                <a:gd name="T23" fmla="*/ 7 h 49"/>
                <a:gd name="T24" fmla="*/ 22 w 37"/>
                <a:gd name="T25" fmla="*/ 0 h 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49"/>
                <a:gd name="T41" fmla="*/ 37 w 37"/>
                <a:gd name="T42" fmla="*/ 49 h 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49">
                  <a:moveTo>
                    <a:pt x="22" y="0"/>
                  </a:moveTo>
                  <a:lnTo>
                    <a:pt x="0" y="27"/>
                  </a:lnTo>
                  <a:lnTo>
                    <a:pt x="3" y="37"/>
                  </a:lnTo>
                  <a:lnTo>
                    <a:pt x="8" y="49"/>
                  </a:lnTo>
                  <a:lnTo>
                    <a:pt x="17" y="44"/>
                  </a:lnTo>
                  <a:lnTo>
                    <a:pt x="25" y="44"/>
                  </a:lnTo>
                  <a:lnTo>
                    <a:pt x="35" y="47"/>
                  </a:lnTo>
                  <a:lnTo>
                    <a:pt x="35" y="44"/>
                  </a:lnTo>
                  <a:lnTo>
                    <a:pt x="37" y="37"/>
                  </a:lnTo>
                  <a:lnTo>
                    <a:pt x="37" y="32"/>
                  </a:lnTo>
                  <a:lnTo>
                    <a:pt x="37" y="22"/>
                  </a:lnTo>
                  <a:lnTo>
                    <a:pt x="30" y="7"/>
                  </a:lnTo>
                  <a:lnTo>
                    <a:pt x="22" y="0"/>
                  </a:lnTo>
                </a:path>
              </a:pathLst>
            </a:custGeom>
            <a:noFill/>
            <a:ln w="0">
              <a:solidFill>
                <a:srgbClr val="000000"/>
              </a:solidFill>
              <a:prstDash val="solid"/>
              <a:round/>
              <a:headEnd/>
              <a:tailEnd/>
            </a:ln>
          </p:spPr>
          <p:txBody>
            <a:bodyPr/>
            <a:lstStyle/>
            <a:p>
              <a:endParaRPr lang="es-AR"/>
            </a:p>
          </p:txBody>
        </p:sp>
        <p:sp>
          <p:nvSpPr>
            <p:cNvPr id="5133" name="Freeform 20"/>
            <p:cNvSpPr>
              <a:spLocks/>
            </p:cNvSpPr>
            <p:nvPr/>
          </p:nvSpPr>
          <p:spPr bwMode="auto">
            <a:xfrm>
              <a:off x="2089" y="3133"/>
              <a:ext cx="64" cy="44"/>
            </a:xfrm>
            <a:custGeom>
              <a:avLst/>
              <a:gdLst>
                <a:gd name="T0" fmla="*/ 0 w 64"/>
                <a:gd name="T1" fmla="*/ 44 h 44"/>
                <a:gd name="T2" fmla="*/ 37 w 64"/>
                <a:gd name="T3" fmla="*/ 0 h 44"/>
                <a:gd name="T4" fmla="*/ 64 w 64"/>
                <a:gd name="T5" fmla="*/ 39 h 44"/>
                <a:gd name="T6" fmla="*/ 0 60000 65536"/>
                <a:gd name="T7" fmla="*/ 0 60000 65536"/>
                <a:gd name="T8" fmla="*/ 0 60000 65536"/>
                <a:gd name="T9" fmla="*/ 0 w 64"/>
                <a:gd name="T10" fmla="*/ 0 h 44"/>
                <a:gd name="T11" fmla="*/ 64 w 64"/>
                <a:gd name="T12" fmla="*/ 44 h 44"/>
              </a:gdLst>
              <a:ahLst/>
              <a:cxnLst>
                <a:cxn ang="T6">
                  <a:pos x="T0" y="T1"/>
                </a:cxn>
                <a:cxn ang="T7">
                  <a:pos x="T2" y="T3"/>
                </a:cxn>
                <a:cxn ang="T8">
                  <a:pos x="T4" y="T5"/>
                </a:cxn>
              </a:cxnLst>
              <a:rect l="T9" t="T10" r="T11" b="T12"/>
              <a:pathLst>
                <a:path w="64" h="44">
                  <a:moveTo>
                    <a:pt x="0" y="44"/>
                  </a:moveTo>
                  <a:lnTo>
                    <a:pt x="37" y="0"/>
                  </a:lnTo>
                  <a:lnTo>
                    <a:pt x="64" y="39"/>
                  </a:lnTo>
                </a:path>
              </a:pathLst>
            </a:custGeom>
            <a:noFill/>
            <a:ln w="0">
              <a:solidFill>
                <a:srgbClr val="000000"/>
              </a:solidFill>
              <a:prstDash val="solid"/>
              <a:round/>
              <a:headEnd/>
              <a:tailEnd/>
            </a:ln>
          </p:spPr>
          <p:txBody>
            <a:bodyPr/>
            <a:lstStyle/>
            <a:p>
              <a:endParaRPr lang="es-AR"/>
            </a:p>
          </p:txBody>
        </p:sp>
        <p:sp>
          <p:nvSpPr>
            <p:cNvPr id="5134" name="Freeform 21"/>
            <p:cNvSpPr>
              <a:spLocks/>
            </p:cNvSpPr>
            <p:nvPr/>
          </p:nvSpPr>
          <p:spPr bwMode="auto">
            <a:xfrm>
              <a:off x="1934" y="4017"/>
              <a:ext cx="289" cy="83"/>
            </a:xfrm>
            <a:custGeom>
              <a:avLst/>
              <a:gdLst>
                <a:gd name="T0" fmla="*/ 210 w 289"/>
                <a:gd name="T1" fmla="*/ 12 h 83"/>
                <a:gd name="T2" fmla="*/ 200 w 289"/>
                <a:gd name="T3" fmla="*/ 12 h 83"/>
                <a:gd name="T4" fmla="*/ 192 w 289"/>
                <a:gd name="T5" fmla="*/ 12 h 83"/>
                <a:gd name="T6" fmla="*/ 178 w 289"/>
                <a:gd name="T7" fmla="*/ 14 h 83"/>
                <a:gd name="T8" fmla="*/ 165 w 289"/>
                <a:gd name="T9" fmla="*/ 17 h 83"/>
                <a:gd name="T10" fmla="*/ 148 w 289"/>
                <a:gd name="T11" fmla="*/ 22 h 83"/>
                <a:gd name="T12" fmla="*/ 143 w 289"/>
                <a:gd name="T13" fmla="*/ 24 h 83"/>
                <a:gd name="T14" fmla="*/ 138 w 289"/>
                <a:gd name="T15" fmla="*/ 19 h 83"/>
                <a:gd name="T16" fmla="*/ 126 w 289"/>
                <a:gd name="T17" fmla="*/ 12 h 83"/>
                <a:gd name="T18" fmla="*/ 106 w 289"/>
                <a:gd name="T19" fmla="*/ 2 h 83"/>
                <a:gd name="T20" fmla="*/ 84 w 289"/>
                <a:gd name="T21" fmla="*/ 0 h 83"/>
                <a:gd name="T22" fmla="*/ 76 w 289"/>
                <a:gd name="T23" fmla="*/ 0 h 83"/>
                <a:gd name="T24" fmla="*/ 62 w 289"/>
                <a:gd name="T25" fmla="*/ 2 h 83"/>
                <a:gd name="T26" fmla="*/ 54 w 289"/>
                <a:gd name="T27" fmla="*/ 7 h 83"/>
                <a:gd name="T28" fmla="*/ 34 w 289"/>
                <a:gd name="T29" fmla="*/ 9 h 83"/>
                <a:gd name="T30" fmla="*/ 25 w 289"/>
                <a:gd name="T31" fmla="*/ 14 h 83"/>
                <a:gd name="T32" fmla="*/ 17 w 289"/>
                <a:gd name="T33" fmla="*/ 19 h 83"/>
                <a:gd name="T34" fmla="*/ 12 w 289"/>
                <a:gd name="T35" fmla="*/ 24 h 83"/>
                <a:gd name="T36" fmla="*/ 5 w 289"/>
                <a:gd name="T37" fmla="*/ 29 h 83"/>
                <a:gd name="T38" fmla="*/ 0 w 289"/>
                <a:gd name="T39" fmla="*/ 39 h 83"/>
                <a:gd name="T40" fmla="*/ 0 w 289"/>
                <a:gd name="T41" fmla="*/ 46 h 83"/>
                <a:gd name="T42" fmla="*/ 0 w 289"/>
                <a:gd name="T43" fmla="*/ 56 h 83"/>
                <a:gd name="T44" fmla="*/ 7 w 289"/>
                <a:gd name="T45" fmla="*/ 66 h 83"/>
                <a:gd name="T46" fmla="*/ 12 w 289"/>
                <a:gd name="T47" fmla="*/ 69 h 83"/>
                <a:gd name="T48" fmla="*/ 39 w 289"/>
                <a:gd name="T49" fmla="*/ 74 h 83"/>
                <a:gd name="T50" fmla="*/ 66 w 289"/>
                <a:gd name="T51" fmla="*/ 79 h 83"/>
                <a:gd name="T52" fmla="*/ 106 w 289"/>
                <a:gd name="T53" fmla="*/ 83 h 83"/>
                <a:gd name="T54" fmla="*/ 126 w 289"/>
                <a:gd name="T55" fmla="*/ 83 h 83"/>
                <a:gd name="T56" fmla="*/ 160 w 289"/>
                <a:gd name="T57" fmla="*/ 83 h 83"/>
                <a:gd name="T58" fmla="*/ 187 w 289"/>
                <a:gd name="T59" fmla="*/ 79 h 83"/>
                <a:gd name="T60" fmla="*/ 205 w 289"/>
                <a:gd name="T61" fmla="*/ 74 h 83"/>
                <a:gd name="T62" fmla="*/ 222 w 289"/>
                <a:gd name="T63" fmla="*/ 71 h 83"/>
                <a:gd name="T64" fmla="*/ 244 w 289"/>
                <a:gd name="T65" fmla="*/ 69 h 83"/>
                <a:gd name="T66" fmla="*/ 264 w 289"/>
                <a:gd name="T67" fmla="*/ 69 h 83"/>
                <a:gd name="T68" fmla="*/ 286 w 289"/>
                <a:gd name="T69" fmla="*/ 51 h 83"/>
                <a:gd name="T70" fmla="*/ 289 w 289"/>
                <a:gd name="T71" fmla="*/ 29 h 83"/>
                <a:gd name="T72" fmla="*/ 281 w 289"/>
                <a:gd name="T73" fmla="*/ 17 h 83"/>
                <a:gd name="T74" fmla="*/ 249 w 289"/>
                <a:gd name="T75" fmla="*/ 7 h 83"/>
                <a:gd name="T76" fmla="*/ 222 w 289"/>
                <a:gd name="T77" fmla="*/ 12 h 83"/>
                <a:gd name="T78" fmla="*/ 210 w 289"/>
                <a:gd name="T79" fmla="*/ 12 h 8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89"/>
                <a:gd name="T121" fmla="*/ 0 h 83"/>
                <a:gd name="T122" fmla="*/ 289 w 289"/>
                <a:gd name="T123" fmla="*/ 83 h 8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89" h="83">
                  <a:moveTo>
                    <a:pt x="210" y="12"/>
                  </a:moveTo>
                  <a:lnTo>
                    <a:pt x="200" y="12"/>
                  </a:lnTo>
                  <a:lnTo>
                    <a:pt x="192" y="12"/>
                  </a:lnTo>
                  <a:lnTo>
                    <a:pt x="178" y="14"/>
                  </a:lnTo>
                  <a:lnTo>
                    <a:pt x="165" y="17"/>
                  </a:lnTo>
                  <a:lnTo>
                    <a:pt x="148" y="22"/>
                  </a:lnTo>
                  <a:lnTo>
                    <a:pt x="143" y="24"/>
                  </a:lnTo>
                  <a:lnTo>
                    <a:pt x="138" y="19"/>
                  </a:lnTo>
                  <a:lnTo>
                    <a:pt x="126" y="12"/>
                  </a:lnTo>
                  <a:lnTo>
                    <a:pt x="106" y="2"/>
                  </a:lnTo>
                  <a:lnTo>
                    <a:pt x="84" y="0"/>
                  </a:lnTo>
                  <a:lnTo>
                    <a:pt x="76" y="0"/>
                  </a:lnTo>
                  <a:lnTo>
                    <a:pt x="62" y="2"/>
                  </a:lnTo>
                  <a:lnTo>
                    <a:pt x="54" y="7"/>
                  </a:lnTo>
                  <a:lnTo>
                    <a:pt x="34" y="9"/>
                  </a:lnTo>
                  <a:lnTo>
                    <a:pt x="25" y="14"/>
                  </a:lnTo>
                  <a:lnTo>
                    <a:pt x="17" y="19"/>
                  </a:lnTo>
                  <a:lnTo>
                    <a:pt x="12" y="24"/>
                  </a:lnTo>
                  <a:lnTo>
                    <a:pt x="5" y="29"/>
                  </a:lnTo>
                  <a:lnTo>
                    <a:pt x="0" y="39"/>
                  </a:lnTo>
                  <a:lnTo>
                    <a:pt x="0" y="46"/>
                  </a:lnTo>
                  <a:lnTo>
                    <a:pt x="0" y="56"/>
                  </a:lnTo>
                  <a:lnTo>
                    <a:pt x="7" y="66"/>
                  </a:lnTo>
                  <a:lnTo>
                    <a:pt x="12" y="69"/>
                  </a:lnTo>
                  <a:lnTo>
                    <a:pt x="39" y="74"/>
                  </a:lnTo>
                  <a:lnTo>
                    <a:pt x="66" y="79"/>
                  </a:lnTo>
                  <a:lnTo>
                    <a:pt x="106" y="83"/>
                  </a:lnTo>
                  <a:lnTo>
                    <a:pt x="126" y="83"/>
                  </a:lnTo>
                  <a:lnTo>
                    <a:pt x="160" y="83"/>
                  </a:lnTo>
                  <a:lnTo>
                    <a:pt x="187" y="79"/>
                  </a:lnTo>
                  <a:lnTo>
                    <a:pt x="205" y="74"/>
                  </a:lnTo>
                  <a:lnTo>
                    <a:pt x="222" y="71"/>
                  </a:lnTo>
                  <a:lnTo>
                    <a:pt x="244" y="69"/>
                  </a:lnTo>
                  <a:lnTo>
                    <a:pt x="264" y="69"/>
                  </a:lnTo>
                  <a:lnTo>
                    <a:pt x="286" y="51"/>
                  </a:lnTo>
                  <a:lnTo>
                    <a:pt x="289" y="29"/>
                  </a:lnTo>
                  <a:lnTo>
                    <a:pt x="281" y="17"/>
                  </a:lnTo>
                  <a:lnTo>
                    <a:pt x="249" y="7"/>
                  </a:lnTo>
                  <a:lnTo>
                    <a:pt x="222" y="12"/>
                  </a:lnTo>
                  <a:lnTo>
                    <a:pt x="210" y="12"/>
                  </a:lnTo>
                  <a:close/>
                </a:path>
              </a:pathLst>
            </a:custGeom>
            <a:solidFill>
              <a:srgbClr val="855224"/>
            </a:solidFill>
            <a:ln w="9525">
              <a:noFill/>
              <a:round/>
              <a:headEnd/>
              <a:tailEnd/>
            </a:ln>
          </p:spPr>
          <p:txBody>
            <a:bodyPr/>
            <a:lstStyle/>
            <a:p>
              <a:endParaRPr lang="es-AR"/>
            </a:p>
          </p:txBody>
        </p:sp>
        <p:sp>
          <p:nvSpPr>
            <p:cNvPr id="5135" name="Freeform 22"/>
            <p:cNvSpPr>
              <a:spLocks/>
            </p:cNvSpPr>
            <p:nvPr/>
          </p:nvSpPr>
          <p:spPr bwMode="auto">
            <a:xfrm>
              <a:off x="1934" y="4017"/>
              <a:ext cx="289" cy="83"/>
            </a:xfrm>
            <a:custGeom>
              <a:avLst/>
              <a:gdLst>
                <a:gd name="T0" fmla="*/ 210 w 289"/>
                <a:gd name="T1" fmla="*/ 12 h 83"/>
                <a:gd name="T2" fmla="*/ 200 w 289"/>
                <a:gd name="T3" fmla="*/ 12 h 83"/>
                <a:gd name="T4" fmla="*/ 192 w 289"/>
                <a:gd name="T5" fmla="*/ 12 h 83"/>
                <a:gd name="T6" fmla="*/ 178 w 289"/>
                <a:gd name="T7" fmla="*/ 14 h 83"/>
                <a:gd name="T8" fmla="*/ 165 w 289"/>
                <a:gd name="T9" fmla="*/ 17 h 83"/>
                <a:gd name="T10" fmla="*/ 148 w 289"/>
                <a:gd name="T11" fmla="*/ 22 h 83"/>
                <a:gd name="T12" fmla="*/ 143 w 289"/>
                <a:gd name="T13" fmla="*/ 24 h 83"/>
                <a:gd name="T14" fmla="*/ 138 w 289"/>
                <a:gd name="T15" fmla="*/ 19 h 83"/>
                <a:gd name="T16" fmla="*/ 126 w 289"/>
                <a:gd name="T17" fmla="*/ 12 h 83"/>
                <a:gd name="T18" fmla="*/ 106 w 289"/>
                <a:gd name="T19" fmla="*/ 2 h 83"/>
                <a:gd name="T20" fmla="*/ 84 w 289"/>
                <a:gd name="T21" fmla="*/ 0 h 83"/>
                <a:gd name="T22" fmla="*/ 76 w 289"/>
                <a:gd name="T23" fmla="*/ 0 h 83"/>
                <a:gd name="T24" fmla="*/ 62 w 289"/>
                <a:gd name="T25" fmla="*/ 2 h 83"/>
                <a:gd name="T26" fmla="*/ 54 w 289"/>
                <a:gd name="T27" fmla="*/ 7 h 83"/>
                <a:gd name="T28" fmla="*/ 34 w 289"/>
                <a:gd name="T29" fmla="*/ 9 h 83"/>
                <a:gd name="T30" fmla="*/ 25 w 289"/>
                <a:gd name="T31" fmla="*/ 14 h 83"/>
                <a:gd name="T32" fmla="*/ 17 w 289"/>
                <a:gd name="T33" fmla="*/ 19 h 83"/>
                <a:gd name="T34" fmla="*/ 12 w 289"/>
                <a:gd name="T35" fmla="*/ 24 h 83"/>
                <a:gd name="T36" fmla="*/ 5 w 289"/>
                <a:gd name="T37" fmla="*/ 29 h 83"/>
                <a:gd name="T38" fmla="*/ 0 w 289"/>
                <a:gd name="T39" fmla="*/ 39 h 83"/>
                <a:gd name="T40" fmla="*/ 0 w 289"/>
                <a:gd name="T41" fmla="*/ 46 h 83"/>
                <a:gd name="T42" fmla="*/ 0 w 289"/>
                <a:gd name="T43" fmla="*/ 56 h 83"/>
                <a:gd name="T44" fmla="*/ 7 w 289"/>
                <a:gd name="T45" fmla="*/ 66 h 83"/>
                <a:gd name="T46" fmla="*/ 12 w 289"/>
                <a:gd name="T47" fmla="*/ 69 h 83"/>
                <a:gd name="T48" fmla="*/ 39 w 289"/>
                <a:gd name="T49" fmla="*/ 74 h 83"/>
                <a:gd name="T50" fmla="*/ 66 w 289"/>
                <a:gd name="T51" fmla="*/ 79 h 83"/>
                <a:gd name="T52" fmla="*/ 106 w 289"/>
                <a:gd name="T53" fmla="*/ 83 h 83"/>
                <a:gd name="T54" fmla="*/ 126 w 289"/>
                <a:gd name="T55" fmla="*/ 83 h 83"/>
                <a:gd name="T56" fmla="*/ 160 w 289"/>
                <a:gd name="T57" fmla="*/ 83 h 83"/>
                <a:gd name="T58" fmla="*/ 187 w 289"/>
                <a:gd name="T59" fmla="*/ 79 h 83"/>
                <a:gd name="T60" fmla="*/ 205 w 289"/>
                <a:gd name="T61" fmla="*/ 74 h 83"/>
                <a:gd name="T62" fmla="*/ 222 w 289"/>
                <a:gd name="T63" fmla="*/ 71 h 83"/>
                <a:gd name="T64" fmla="*/ 244 w 289"/>
                <a:gd name="T65" fmla="*/ 69 h 83"/>
                <a:gd name="T66" fmla="*/ 264 w 289"/>
                <a:gd name="T67" fmla="*/ 69 h 83"/>
                <a:gd name="T68" fmla="*/ 286 w 289"/>
                <a:gd name="T69" fmla="*/ 51 h 83"/>
                <a:gd name="T70" fmla="*/ 289 w 289"/>
                <a:gd name="T71" fmla="*/ 29 h 83"/>
                <a:gd name="T72" fmla="*/ 281 w 289"/>
                <a:gd name="T73" fmla="*/ 17 h 83"/>
                <a:gd name="T74" fmla="*/ 249 w 289"/>
                <a:gd name="T75" fmla="*/ 7 h 83"/>
                <a:gd name="T76" fmla="*/ 222 w 289"/>
                <a:gd name="T77" fmla="*/ 12 h 83"/>
                <a:gd name="T78" fmla="*/ 210 w 289"/>
                <a:gd name="T79" fmla="*/ 12 h 8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89"/>
                <a:gd name="T121" fmla="*/ 0 h 83"/>
                <a:gd name="T122" fmla="*/ 289 w 289"/>
                <a:gd name="T123" fmla="*/ 83 h 8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89" h="83">
                  <a:moveTo>
                    <a:pt x="210" y="12"/>
                  </a:moveTo>
                  <a:lnTo>
                    <a:pt x="200" y="12"/>
                  </a:lnTo>
                  <a:lnTo>
                    <a:pt x="192" y="12"/>
                  </a:lnTo>
                  <a:lnTo>
                    <a:pt x="178" y="14"/>
                  </a:lnTo>
                  <a:lnTo>
                    <a:pt x="165" y="17"/>
                  </a:lnTo>
                  <a:lnTo>
                    <a:pt x="148" y="22"/>
                  </a:lnTo>
                  <a:lnTo>
                    <a:pt x="143" y="24"/>
                  </a:lnTo>
                  <a:lnTo>
                    <a:pt x="138" y="19"/>
                  </a:lnTo>
                  <a:lnTo>
                    <a:pt x="126" y="12"/>
                  </a:lnTo>
                  <a:lnTo>
                    <a:pt x="106" y="2"/>
                  </a:lnTo>
                  <a:lnTo>
                    <a:pt x="84" y="0"/>
                  </a:lnTo>
                  <a:lnTo>
                    <a:pt x="76" y="0"/>
                  </a:lnTo>
                  <a:lnTo>
                    <a:pt x="62" y="2"/>
                  </a:lnTo>
                  <a:lnTo>
                    <a:pt x="54" y="7"/>
                  </a:lnTo>
                  <a:lnTo>
                    <a:pt x="34" y="9"/>
                  </a:lnTo>
                  <a:lnTo>
                    <a:pt x="25" y="14"/>
                  </a:lnTo>
                  <a:lnTo>
                    <a:pt x="17" y="19"/>
                  </a:lnTo>
                  <a:lnTo>
                    <a:pt x="12" y="24"/>
                  </a:lnTo>
                  <a:lnTo>
                    <a:pt x="5" y="29"/>
                  </a:lnTo>
                  <a:lnTo>
                    <a:pt x="0" y="39"/>
                  </a:lnTo>
                  <a:lnTo>
                    <a:pt x="0" y="46"/>
                  </a:lnTo>
                  <a:lnTo>
                    <a:pt x="0" y="56"/>
                  </a:lnTo>
                  <a:lnTo>
                    <a:pt x="7" y="66"/>
                  </a:lnTo>
                  <a:lnTo>
                    <a:pt x="12" y="69"/>
                  </a:lnTo>
                  <a:lnTo>
                    <a:pt x="39" y="74"/>
                  </a:lnTo>
                  <a:lnTo>
                    <a:pt x="66" y="79"/>
                  </a:lnTo>
                  <a:lnTo>
                    <a:pt x="106" y="83"/>
                  </a:lnTo>
                  <a:lnTo>
                    <a:pt x="126" y="83"/>
                  </a:lnTo>
                  <a:lnTo>
                    <a:pt x="160" y="83"/>
                  </a:lnTo>
                  <a:lnTo>
                    <a:pt x="187" y="79"/>
                  </a:lnTo>
                  <a:lnTo>
                    <a:pt x="205" y="74"/>
                  </a:lnTo>
                  <a:lnTo>
                    <a:pt x="222" y="71"/>
                  </a:lnTo>
                  <a:lnTo>
                    <a:pt x="244" y="69"/>
                  </a:lnTo>
                  <a:lnTo>
                    <a:pt x="264" y="69"/>
                  </a:lnTo>
                  <a:lnTo>
                    <a:pt x="286" y="51"/>
                  </a:lnTo>
                  <a:lnTo>
                    <a:pt x="289" y="29"/>
                  </a:lnTo>
                  <a:lnTo>
                    <a:pt x="281" y="17"/>
                  </a:lnTo>
                  <a:lnTo>
                    <a:pt x="249" y="7"/>
                  </a:lnTo>
                  <a:lnTo>
                    <a:pt x="222" y="12"/>
                  </a:lnTo>
                  <a:lnTo>
                    <a:pt x="210" y="12"/>
                  </a:lnTo>
                </a:path>
              </a:pathLst>
            </a:custGeom>
            <a:noFill/>
            <a:ln w="0">
              <a:solidFill>
                <a:srgbClr val="000000"/>
              </a:solidFill>
              <a:prstDash val="solid"/>
              <a:round/>
              <a:headEnd/>
              <a:tailEnd/>
            </a:ln>
          </p:spPr>
          <p:txBody>
            <a:bodyPr/>
            <a:lstStyle/>
            <a:p>
              <a:endParaRPr lang="es-AR"/>
            </a:p>
          </p:txBody>
        </p:sp>
        <p:sp>
          <p:nvSpPr>
            <p:cNvPr id="5136" name="Freeform 23"/>
            <p:cNvSpPr>
              <a:spLocks/>
            </p:cNvSpPr>
            <p:nvPr/>
          </p:nvSpPr>
          <p:spPr bwMode="auto">
            <a:xfrm>
              <a:off x="2178" y="4029"/>
              <a:ext cx="202" cy="106"/>
            </a:xfrm>
            <a:custGeom>
              <a:avLst/>
              <a:gdLst>
                <a:gd name="T0" fmla="*/ 40 w 202"/>
                <a:gd name="T1" fmla="*/ 5 h 106"/>
                <a:gd name="T2" fmla="*/ 30 w 202"/>
                <a:gd name="T3" fmla="*/ 7 h 106"/>
                <a:gd name="T4" fmla="*/ 20 w 202"/>
                <a:gd name="T5" fmla="*/ 22 h 106"/>
                <a:gd name="T6" fmla="*/ 15 w 202"/>
                <a:gd name="T7" fmla="*/ 32 h 106"/>
                <a:gd name="T8" fmla="*/ 8 w 202"/>
                <a:gd name="T9" fmla="*/ 49 h 106"/>
                <a:gd name="T10" fmla="*/ 0 w 202"/>
                <a:gd name="T11" fmla="*/ 57 h 106"/>
                <a:gd name="T12" fmla="*/ 0 w 202"/>
                <a:gd name="T13" fmla="*/ 64 h 106"/>
                <a:gd name="T14" fmla="*/ 3 w 202"/>
                <a:gd name="T15" fmla="*/ 74 h 106"/>
                <a:gd name="T16" fmla="*/ 10 w 202"/>
                <a:gd name="T17" fmla="*/ 84 h 106"/>
                <a:gd name="T18" fmla="*/ 20 w 202"/>
                <a:gd name="T19" fmla="*/ 89 h 106"/>
                <a:gd name="T20" fmla="*/ 37 w 202"/>
                <a:gd name="T21" fmla="*/ 89 h 106"/>
                <a:gd name="T22" fmla="*/ 54 w 202"/>
                <a:gd name="T23" fmla="*/ 96 h 106"/>
                <a:gd name="T24" fmla="*/ 74 w 202"/>
                <a:gd name="T25" fmla="*/ 101 h 106"/>
                <a:gd name="T26" fmla="*/ 104 w 202"/>
                <a:gd name="T27" fmla="*/ 106 h 106"/>
                <a:gd name="T28" fmla="*/ 124 w 202"/>
                <a:gd name="T29" fmla="*/ 106 h 106"/>
                <a:gd name="T30" fmla="*/ 153 w 202"/>
                <a:gd name="T31" fmla="*/ 101 h 106"/>
                <a:gd name="T32" fmla="*/ 175 w 202"/>
                <a:gd name="T33" fmla="*/ 96 h 106"/>
                <a:gd name="T34" fmla="*/ 193 w 202"/>
                <a:gd name="T35" fmla="*/ 89 h 106"/>
                <a:gd name="T36" fmla="*/ 200 w 202"/>
                <a:gd name="T37" fmla="*/ 84 h 106"/>
                <a:gd name="T38" fmla="*/ 202 w 202"/>
                <a:gd name="T39" fmla="*/ 74 h 106"/>
                <a:gd name="T40" fmla="*/ 200 w 202"/>
                <a:gd name="T41" fmla="*/ 64 h 106"/>
                <a:gd name="T42" fmla="*/ 190 w 202"/>
                <a:gd name="T43" fmla="*/ 57 h 106"/>
                <a:gd name="T44" fmla="*/ 173 w 202"/>
                <a:gd name="T45" fmla="*/ 49 h 106"/>
                <a:gd name="T46" fmla="*/ 153 w 202"/>
                <a:gd name="T47" fmla="*/ 44 h 106"/>
                <a:gd name="T48" fmla="*/ 138 w 202"/>
                <a:gd name="T49" fmla="*/ 34 h 106"/>
                <a:gd name="T50" fmla="*/ 126 w 202"/>
                <a:gd name="T51" fmla="*/ 32 h 106"/>
                <a:gd name="T52" fmla="*/ 104 w 202"/>
                <a:gd name="T53" fmla="*/ 27 h 106"/>
                <a:gd name="T54" fmla="*/ 89 w 202"/>
                <a:gd name="T55" fmla="*/ 27 h 106"/>
                <a:gd name="T56" fmla="*/ 91 w 202"/>
                <a:gd name="T57" fmla="*/ 20 h 106"/>
                <a:gd name="T58" fmla="*/ 87 w 202"/>
                <a:gd name="T59" fmla="*/ 17 h 106"/>
                <a:gd name="T60" fmla="*/ 87 w 202"/>
                <a:gd name="T61" fmla="*/ 7 h 106"/>
                <a:gd name="T62" fmla="*/ 72 w 202"/>
                <a:gd name="T63" fmla="*/ 0 h 106"/>
                <a:gd name="T64" fmla="*/ 40 w 202"/>
                <a:gd name="T65" fmla="*/ 5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2"/>
                <a:gd name="T100" fmla="*/ 0 h 106"/>
                <a:gd name="T101" fmla="*/ 202 w 20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2" h="106">
                  <a:moveTo>
                    <a:pt x="40" y="5"/>
                  </a:moveTo>
                  <a:lnTo>
                    <a:pt x="30" y="7"/>
                  </a:lnTo>
                  <a:lnTo>
                    <a:pt x="20" y="22"/>
                  </a:lnTo>
                  <a:lnTo>
                    <a:pt x="15" y="32"/>
                  </a:lnTo>
                  <a:lnTo>
                    <a:pt x="8" y="49"/>
                  </a:lnTo>
                  <a:lnTo>
                    <a:pt x="0" y="57"/>
                  </a:lnTo>
                  <a:lnTo>
                    <a:pt x="0" y="64"/>
                  </a:lnTo>
                  <a:lnTo>
                    <a:pt x="3" y="74"/>
                  </a:lnTo>
                  <a:lnTo>
                    <a:pt x="10" y="84"/>
                  </a:lnTo>
                  <a:lnTo>
                    <a:pt x="20" y="89"/>
                  </a:lnTo>
                  <a:lnTo>
                    <a:pt x="37" y="89"/>
                  </a:lnTo>
                  <a:lnTo>
                    <a:pt x="54" y="96"/>
                  </a:lnTo>
                  <a:lnTo>
                    <a:pt x="74" y="101"/>
                  </a:lnTo>
                  <a:lnTo>
                    <a:pt x="104" y="106"/>
                  </a:lnTo>
                  <a:lnTo>
                    <a:pt x="124" y="106"/>
                  </a:lnTo>
                  <a:lnTo>
                    <a:pt x="153" y="101"/>
                  </a:lnTo>
                  <a:lnTo>
                    <a:pt x="175" y="96"/>
                  </a:lnTo>
                  <a:lnTo>
                    <a:pt x="193" y="89"/>
                  </a:lnTo>
                  <a:lnTo>
                    <a:pt x="200" y="84"/>
                  </a:lnTo>
                  <a:lnTo>
                    <a:pt x="202" y="74"/>
                  </a:lnTo>
                  <a:lnTo>
                    <a:pt x="200" y="64"/>
                  </a:lnTo>
                  <a:lnTo>
                    <a:pt x="190" y="57"/>
                  </a:lnTo>
                  <a:lnTo>
                    <a:pt x="173" y="49"/>
                  </a:lnTo>
                  <a:lnTo>
                    <a:pt x="153" y="44"/>
                  </a:lnTo>
                  <a:lnTo>
                    <a:pt x="138" y="34"/>
                  </a:lnTo>
                  <a:lnTo>
                    <a:pt x="126" y="32"/>
                  </a:lnTo>
                  <a:lnTo>
                    <a:pt x="104" y="27"/>
                  </a:lnTo>
                  <a:lnTo>
                    <a:pt x="89" y="27"/>
                  </a:lnTo>
                  <a:lnTo>
                    <a:pt x="91" y="20"/>
                  </a:lnTo>
                  <a:lnTo>
                    <a:pt x="87" y="17"/>
                  </a:lnTo>
                  <a:lnTo>
                    <a:pt x="87" y="7"/>
                  </a:lnTo>
                  <a:lnTo>
                    <a:pt x="72" y="0"/>
                  </a:lnTo>
                  <a:lnTo>
                    <a:pt x="40" y="5"/>
                  </a:lnTo>
                  <a:close/>
                </a:path>
              </a:pathLst>
            </a:custGeom>
            <a:solidFill>
              <a:srgbClr val="855224"/>
            </a:solidFill>
            <a:ln w="9525">
              <a:noFill/>
              <a:round/>
              <a:headEnd/>
              <a:tailEnd/>
            </a:ln>
          </p:spPr>
          <p:txBody>
            <a:bodyPr/>
            <a:lstStyle/>
            <a:p>
              <a:endParaRPr lang="es-AR"/>
            </a:p>
          </p:txBody>
        </p:sp>
        <p:sp>
          <p:nvSpPr>
            <p:cNvPr id="5137" name="Freeform 24"/>
            <p:cNvSpPr>
              <a:spLocks/>
            </p:cNvSpPr>
            <p:nvPr/>
          </p:nvSpPr>
          <p:spPr bwMode="auto">
            <a:xfrm>
              <a:off x="2178" y="4029"/>
              <a:ext cx="202" cy="106"/>
            </a:xfrm>
            <a:custGeom>
              <a:avLst/>
              <a:gdLst>
                <a:gd name="T0" fmla="*/ 40 w 202"/>
                <a:gd name="T1" fmla="*/ 5 h 106"/>
                <a:gd name="T2" fmla="*/ 30 w 202"/>
                <a:gd name="T3" fmla="*/ 7 h 106"/>
                <a:gd name="T4" fmla="*/ 20 w 202"/>
                <a:gd name="T5" fmla="*/ 22 h 106"/>
                <a:gd name="T6" fmla="*/ 15 w 202"/>
                <a:gd name="T7" fmla="*/ 32 h 106"/>
                <a:gd name="T8" fmla="*/ 8 w 202"/>
                <a:gd name="T9" fmla="*/ 49 h 106"/>
                <a:gd name="T10" fmla="*/ 0 w 202"/>
                <a:gd name="T11" fmla="*/ 57 h 106"/>
                <a:gd name="T12" fmla="*/ 0 w 202"/>
                <a:gd name="T13" fmla="*/ 64 h 106"/>
                <a:gd name="T14" fmla="*/ 3 w 202"/>
                <a:gd name="T15" fmla="*/ 74 h 106"/>
                <a:gd name="T16" fmla="*/ 10 w 202"/>
                <a:gd name="T17" fmla="*/ 84 h 106"/>
                <a:gd name="T18" fmla="*/ 20 w 202"/>
                <a:gd name="T19" fmla="*/ 89 h 106"/>
                <a:gd name="T20" fmla="*/ 37 w 202"/>
                <a:gd name="T21" fmla="*/ 89 h 106"/>
                <a:gd name="T22" fmla="*/ 54 w 202"/>
                <a:gd name="T23" fmla="*/ 96 h 106"/>
                <a:gd name="T24" fmla="*/ 74 w 202"/>
                <a:gd name="T25" fmla="*/ 101 h 106"/>
                <a:gd name="T26" fmla="*/ 104 w 202"/>
                <a:gd name="T27" fmla="*/ 106 h 106"/>
                <a:gd name="T28" fmla="*/ 124 w 202"/>
                <a:gd name="T29" fmla="*/ 106 h 106"/>
                <a:gd name="T30" fmla="*/ 153 w 202"/>
                <a:gd name="T31" fmla="*/ 101 h 106"/>
                <a:gd name="T32" fmla="*/ 175 w 202"/>
                <a:gd name="T33" fmla="*/ 96 h 106"/>
                <a:gd name="T34" fmla="*/ 193 w 202"/>
                <a:gd name="T35" fmla="*/ 89 h 106"/>
                <a:gd name="T36" fmla="*/ 200 w 202"/>
                <a:gd name="T37" fmla="*/ 84 h 106"/>
                <a:gd name="T38" fmla="*/ 202 w 202"/>
                <a:gd name="T39" fmla="*/ 74 h 106"/>
                <a:gd name="T40" fmla="*/ 200 w 202"/>
                <a:gd name="T41" fmla="*/ 64 h 106"/>
                <a:gd name="T42" fmla="*/ 190 w 202"/>
                <a:gd name="T43" fmla="*/ 57 h 106"/>
                <a:gd name="T44" fmla="*/ 173 w 202"/>
                <a:gd name="T45" fmla="*/ 49 h 106"/>
                <a:gd name="T46" fmla="*/ 153 w 202"/>
                <a:gd name="T47" fmla="*/ 44 h 106"/>
                <a:gd name="T48" fmla="*/ 138 w 202"/>
                <a:gd name="T49" fmla="*/ 34 h 106"/>
                <a:gd name="T50" fmla="*/ 126 w 202"/>
                <a:gd name="T51" fmla="*/ 32 h 106"/>
                <a:gd name="T52" fmla="*/ 104 w 202"/>
                <a:gd name="T53" fmla="*/ 27 h 106"/>
                <a:gd name="T54" fmla="*/ 89 w 202"/>
                <a:gd name="T55" fmla="*/ 27 h 106"/>
                <a:gd name="T56" fmla="*/ 91 w 202"/>
                <a:gd name="T57" fmla="*/ 20 h 106"/>
                <a:gd name="T58" fmla="*/ 87 w 202"/>
                <a:gd name="T59" fmla="*/ 17 h 106"/>
                <a:gd name="T60" fmla="*/ 87 w 202"/>
                <a:gd name="T61" fmla="*/ 7 h 106"/>
                <a:gd name="T62" fmla="*/ 72 w 202"/>
                <a:gd name="T63" fmla="*/ 0 h 106"/>
                <a:gd name="T64" fmla="*/ 40 w 202"/>
                <a:gd name="T65" fmla="*/ 5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2"/>
                <a:gd name="T100" fmla="*/ 0 h 106"/>
                <a:gd name="T101" fmla="*/ 202 w 20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2" h="106">
                  <a:moveTo>
                    <a:pt x="40" y="5"/>
                  </a:moveTo>
                  <a:lnTo>
                    <a:pt x="30" y="7"/>
                  </a:lnTo>
                  <a:lnTo>
                    <a:pt x="20" y="22"/>
                  </a:lnTo>
                  <a:lnTo>
                    <a:pt x="15" y="32"/>
                  </a:lnTo>
                  <a:lnTo>
                    <a:pt x="8" y="49"/>
                  </a:lnTo>
                  <a:lnTo>
                    <a:pt x="0" y="57"/>
                  </a:lnTo>
                  <a:lnTo>
                    <a:pt x="0" y="64"/>
                  </a:lnTo>
                  <a:lnTo>
                    <a:pt x="3" y="74"/>
                  </a:lnTo>
                  <a:lnTo>
                    <a:pt x="10" y="84"/>
                  </a:lnTo>
                  <a:lnTo>
                    <a:pt x="20" y="89"/>
                  </a:lnTo>
                  <a:lnTo>
                    <a:pt x="37" y="89"/>
                  </a:lnTo>
                  <a:lnTo>
                    <a:pt x="54" y="96"/>
                  </a:lnTo>
                  <a:lnTo>
                    <a:pt x="74" y="101"/>
                  </a:lnTo>
                  <a:lnTo>
                    <a:pt x="104" y="106"/>
                  </a:lnTo>
                  <a:lnTo>
                    <a:pt x="124" y="106"/>
                  </a:lnTo>
                  <a:lnTo>
                    <a:pt x="153" y="101"/>
                  </a:lnTo>
                  <a:lnTo>
                    <a:pt x="175" y="96"/>
                  </a:lnTo>
                  <a:lnTo>
                    <a:pt x="193" y="89"/>
                  </a:lnTo>
                  <a:lnTo>
                    <a:pt x="200" y="84"/>
                  </a:lnTo>
                  <a:lnTo>
                    <a:pt x="202" y="74"/>
                  </a:lnTo>
                  <a:lnTo>
                    <a:pt x="200" y="64"/>
                  </a:lnTo>
                  <a:lnTo>
                    <a:pt x="190" y="57"/>
                  </a:lnTo>
                  <a:lnTo>
                    <a:pt x="173" y="49"/>
                  </a:lnTo>
                  <a:lnTo>
                    <a:pt x="153" y="44"/>
                  </a:lnTo>
                  <a:lnTo>
                    <a:pt x="138" y="34"/>
                  </a:lnTo>
                  <a:lnTo>
                    <a:pt x="126" y="32"/>
                  </a:lnTo>
                  <a:lnTo>
                    <a:pt x="104" y="27"/>
                  </a:lnTo>
                  <a:lnTo>
                    <a:pt x="89" y="27"/>
                  </a:lnTo>
                  <a:lnTo>
                    <a:pt x="91" y="20"/>
                  </a:lnTo>
                  <a:lnTo>
                    <a:pt x="87" y="17"/>
                  </a:lnTo>
                  <a:lnTo>
                    <a:pt x="87" y="7"/>
                  </a:lnTo>
                  <a:lnTo>
                    <a:pt x="72" y="0"/>
                  </a:lnTo>
                  <a:lnTo>
                    <a:pt x="40" y="5"/>
                  </a:lnTo>
                </a:path>
              </a:pathLst>
            </a:custGeom>
            <a:noFill/>
            <a:ln w="0">
              <a:solidFill>
                <a:srgbClr val="000000"/>
              </a:solidFill>
              <a:prstDash val="solid"/>
              <a:round/>
              <a:headEnd/>
              <a:tailEnd/>
            </a:ln>
          </p:spPr>
          <p:txBody>
            <a:bodyPr/>
            <a:lstStyle/>
            <a:p>
              <a:endParaRPr lang="es-AR"/>
            </a:p>
          </p:txBody>
        </p:sp>
        <p:sp>
          <p:nvSpPr>
            <p:cNvPr id="5138" name="Freeform 25"/>
            <p:cNvSpPr>
              <a:spLocks/>
            </p:cNvSpPr>
            <p:nvPr/>
          </p:nvSpPr>
          <p:spPr bwMode="auto">
            <a:xfrm>
              <a:off x="2023" y="3575"/>
              <a:ext cx="293" cy="476"/>
            </a:xfrm>
            <a:custGeom>
              <a:avLst/>
              <a:gdLst>
                <a:gd name="T0" fmla="*/ 0 w 293"/>
                <a:gd name="T1" fmla="*/ 24 h 476"/>
                <a:gd name="T2" fmla="*/ 197 w 293"/>
                <a:gd name="T3" fmla="*/ 12 h 476"/>
                <a:gd name="T4" fmla="*/ 281 w 293"/>
                <a:gd name="T5" fmla="*/ 148 h 476"/>
                <a:gd name="T6" fmla="*/ 274 w 293"/>
                <a:gd name="T7" fmla="*/ 168 h 476"/>
                <a:gd name="T8" fmla="*/ 261 w 293"/>
                <a:gd name="T9" fmla="*/ 205 h 476"/>
                <a:gd name="T10" fmla="*/ 251 w 293"/>
                <a:gd name="T11" fmla="*/ 244 h 476"/>
                <a:gd name="T12" fmla="*/ 244 w 293"/>
                <a:gd name="T13" fmla="*/ 281 h 476"/>
                <a:gd name="T14" fmla="*/ 239 w 293"/>
                <a:gd name="T15" fmla="*/ 321 h 476"/>
                <a:gd name="T16" fmla="*/ 239 w 293"/>
                <a:gd name="T17" fmla="*/ 360 h 476"/>
                <a:gd name="T18" fmla="*/ 242 w 293"/>
                <a:gd name="T19" fmla="*/ 400 h 476"/>
                <a:gd name="T20" fmla="*/ 246 w 293"/>
                <a:gd name="T21" fmla="*/ 439 h 476"/>
                <a:gd name="T22" fmla="*/ 254 w 293"/>
                <a:gd name="T23" fmla="*/ 471 h 476"/>
                <a:gd name="T24" fmla="*/ 246 w 293"/>
                <a:gd name="T25" fmla="*/ 469 h 476"/>
                <a:gd name="T26" fmla="*/ 232 w 293"/>
                <a:gd name="T27" fmla="*/ 464 h 476"/>
                <a:gd name="T28" fmla="*/ 214 w 293"/>
                <a:gd name="T29" fmla="*/ 461 h 476"/>
                <a:gd name="T30" fmla="*/ 200 w 293"/>
                <a:gd name="T31" fmla="*/ 464 h 476"/>
                <a:gd name="T32" fmla="*/ 185 w 293"/>
                <a:gd name="T33" fmla="*/ 469 h 476"/>
                <a:gd name="T34" fmla="*/ 170 w 293"/>
                <a:gd name="T35" fmla="*/ 476 h 476"/>
                <a:gd name="T36" fmla="*/ 170 w 293"/>
                <a:gd name="T37" fmla="*/ 476 h 476"/>
                <a:gd name="T38" fmla="*/ 163 w 293"/>
                <a:gd name="T39" fmla="*/ 466 h 476"/>
                <a:gd name="T40" fmla="*/ 143 w 293"/>
                <a:gd name="T41" fmla="*/ 461 h 476"/>
                <a:gd name="T42" fmla="*/ 128 w 293"/>
                <a:gd name="T43" fmla="*/ 461 h 476"/>
                <a:gd name="T44" fmla="*/ 121 w 293"/>
                <a:gd name="T45" fmla="*/ 461 h 476"/>
                <a:gd name="T46" fmla="*/ 126 w 293"/>
                <a:gd name="T47" fmla="*/ 432 h 476"/>
                <a:gd name="T48" fmla="*/ 128 w 293"/>
                <a:gd name="T49" fmla="*/ 400 h 476"/>
                <a:gd name="T50" fmla="*/ 128 w 293"/>
                <a:gd name="T51" fmla="*/ 367 h 476"/>
                <a:gd name="T52" fmla="*/ 126 w 293"/>
                <a:gd name="T53" fmla="*/ 335 h 476"/>
                <a:gd name="T54" fmla="*/ 121 w 293"/>
                <a:gd name="T55" fmla="*/ 303 h 476"/>
                <a:gd name="T56" fmla="*/ 111 w 293"/>
                <a:gd name="T57" fmla="*/ 274 h 476"/>
                <a:gd name="T58" fmla="*/ 98 w 293"/>
                <a:gd name="T59" fmla="*/ 244 h 476"/>
                <a:gd name="T60" fmla="*/ 84 w 293"/>
                <a:gd name="T61" fmla="*/ 214 h 476"/>
                <a:gd name="T62" fmla="*/ 66 w 293"/>
                <a:gd name="T63" fmla="*/ 190 h 476"/>
                <a:gd name="T64" fmla="*/ 47 w 293"/>
                <a:gd name="T65" fmla="*/ 165 h 476"/>
                <a:gd name="T66" fmla="*/ 22 w 293"/>
                <a:gd name="T67" fmla="*/ 123 h 4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3"/>
                <a:gd name="T103" fmla="*/ 0 h 476"/>
                <a:gd name="T104" fmla="*/ 293 w 293"/>
                <a:gd name="T105" fmla="*/ 476 h 4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3" h="476">
                  <a:moveTo>
                    <a:pt x="22" y="123"/>
                  </a:moveTo>
                  <a:lnTo>
                    <a:pt x="0" y="24"/>
                  </a:lnTo>
                  <a:lnTo>
                    <a:pt x="59" y="0"/>
                  </a:lnTo>
                  <a:lnTo>
                    <a:pt x="197" y="12"/>
                  </a:lnTo>
                  <a:lnTo>
                    <a:pt x="293" y="84"/>
                  </a:lnTo>
                  <a:lnTo>
                    <a:pt x="281" y="148"/>
                  </a:lnTo>
                  <a:lnTo>
                    <a:pt x="274" y="168"/>
                  </a:lnTo>
                  <a:lnTo>
                    <a:pt x="266" y="185"/>
                  </a:lnTo>
                  <a:lnTo>
                    <a:pt x="261" y="205"/>
                  </a:lnTo>
                  <a:lnTo>
                    <a:pt x="256" y="224"/>
                  </a:lnTo>
                  <a:lnTo>
                    <a:pt x="251" y="244"/>
                  </a:lnTo>
                  <a:lnTo>
                    <a:pt x="246" y="261"/>
                  </a:lnTo>
                  <a:lnTo>
                    <a:pt x="244" y="281"/>
                  </a:lnTo>
                  <a:lnTo>
                    <a:pt x="242" y="301"/>
                  </a:lnTo>
                  <a:lnTo>
                    <a:pt x="239" y="321"/>
                  </a:lnTo>
                  <a:lnTo>
                    <a:pt x="239" y="340"/>
                  </a:lnTo>
                  <a:lnTo>
                    <a:pt x="239" y="360"/>
                  </a:lnTo>
                  <a:lnTo>
                    <a:pt x="242" y="380"/>
                  </a:lnTo>
                  <a:lnTo>
                    <a:pt x="242" y="400"/>
                  </a:lnTo>
                  <a:lnTo>
                    <a:pt x="244" y="419"/>
                  </a:lnTo>
                  <a:lnTo>
                    <a:pt x="246" y="439"/>
                  </a:lnTo>
                  <a:lnTo>
                    <a:pt x="251" y="459"/>
                  </a:lnTo>
                  <a:lnTo>
                    <a:pt x="254" y="471"/>
                  </a:lnTo>
                  <a:lnTo>
                    <a:pt x="246" y="469"/>
                  </a:lnTo>
                  <a:lnTo>
                    <a:pt x="239" y="466"/>
                  </a:lnTo>
                  <a:lnTo>
                    <a:pt x="232" y="464"/>
                  </a:lnTo>
                  <a:lnTo>
                    <a:pt x="224" y="461"/>
                  </a:lnTo>
                  <a:lnTo>
                    <a:pt x="214" y="461"/>
                  </a:lnTo>
                  <a:lnTo>
                    <a:pt x="207" y="461"/>
                  </a:lnTo>
                  <a:lnTo>
                    <a:pt x="200" y="464"/>
                  </a:lnTo>
                  <a:lnTo>
                    <a:pt x="192" y="466"/>
                  </a:lnTo>
                  <a:lnTo>
                    <a:pt x="185" y="469"/>
                  </a:lnTo>
                  <a:lnTo>
                    <a:pt x="177" y="471"/>
                  </a:lnTo>
                  <a:lnTo>
                    <a:pt x="170" y="476"/>
                  </a:lnTo>
                  <a:lnTo>
                    <a:pt x="167" y="471"/>
                  </a:lnTo>
                  <a:lnTo>
                    <a:pt x="163" y="466"/>
                  </a:lnTo>
                  <a:lnTo>
                    <a:pt x="158" y="464"/>
                  </a:lnTo>
                  <a:lnTo>
                    <a:pt x="143" y="461"/>
                  </a:lnTo>
                  <a:lnTo>
                    <a:pt x="133" y="461"/>
                  </a:lnTo>
                  <a:lnTo>
                    <a:pt x="128" y="461"/>
                  </a:lnTo>
                  <a:lnTo>
                    <a:pt x="123" y="461"/>
                  </a:lnTo>
                  <a:lnTo>
                    <a:pt x="121" y="461"/>
                  </a:lnTo>
                  <a:lnTo>
                    <a:pt x="123" y="446"/>
                  </a:lnTo>
                  <a:lnTo>
                    <a:pt x="126" y="432"/>
                  </a:lnTo>
                  <a:lnTo>
                    <a:pt x="128" y="414"/>
                  </a:lnTo>
                  <a:lnTo>
                    <a:pt x="128" y="400"/>
                  </a:lnTo>
                  <a:lnTo>
                    <a:pt x="130" y="382"/>
                  </a:lnTo>
                  <a:lnTo>
                    <a:pt x="128" y="367"/>
                  </a:lnTo>
                  <a:lnTo>
                    <a:pt x="128" y="353"/>
                  </a:lnTo>
                  <a:lnTo>
                    <a:pt x="126" y="335"/>
                  </a:lnTo>
                  <a:lnTo>
                    <a:pt x="123" y="321"/>
                  </a:lnTo>
                  <a:lnTo>
                    <a:pt x="121" y="303"/>
                  </a:lnTo>
                  <a:lnTo>
                    <a:pt x="116" y="288"/>
                  </a:lnTo>
                  <a:lnTo>
                    <a:pt x="111" y="274"/>
                  </a:lnTo>
                  <a:lnTo>
                    <a:pt x="106" y="259"/>
                  </a:lnTo>
                  <a:lnTo>
                    <a:pt x="98" y="244"/>
                  </a:lnTo>
                  <a:lnTo>
                    <a:pt x="91" y="229"/>
                  </a:lnTo>
                  <a:lnTo>
                    <a:pt x="84" y="214"/>
                  </a:lnTo>
                  <a:lnTo>
                    <a:pt x="74" y="202"/>
                  </a:lnTo>
                  <a:lnTo>
                    <a:pt x="66" y="190"/>
                  </a:lnTo>
                  <a:lnTo>
                    <a:pt x="56" y="175"/>
                  </a:lnTo>
                  <a:lnTo>
                    <a:pt x="47" y="165"/>
                  </a:lnTo>
                  <a:lnTo>
                    <a:pt x="37" y="153"/>
                  </a:lnTo>
                  <a:lnTo>
                    <a:pt x="22" y="123"/>
                  </a:lnTo>
                  <a:close/>
                </a:path>
              </a:pathLst>
            </a:custGeom>
            <a:solidFill>
              <a:srgbClr val="666666"/>
            </a:solidFill>
            <a:ln w="9525">
              <a:noFill/>
              <a:round/>
              <a:headEnd/>
              <a:tailEnd/>
            </a:ln>
          </p:spPr>
          <p:txBody>
            <a:bodyPr/>
            <a:lstStyle/>
            <a:p>
              <a:endParaRPr lang="es-AR"/>
            </a:p>
          </p:txBody>
        </p:sp>
        <p:sp>
          <p:nvSpPr>
            <p:cNvPr id="5139" name="Freeform 26"/>
            <p:cNvSpPr>
              <a:spLocks/>
            </p:cNvSpPr>
            <p:nvPr/>
          </p:nvSpPr>
          <p:spPr bwMode="auto">
            <a:xfrm>
              <a:off x="2023" y="3575"/>
              <a:ext cx="293" cy="476"/>
            </a:xfrm>
            <a:custGeom>
              <a:avLst/>
              <a:gdLst>
                <a:gd name="T0" fmla="*/ 0 w 293"/>
                <a:gd name="T1" fmla="*/ 24 h 476"/>
                <a:gd name="T2" fmla="*/ 197 w 293"/>
                <a:gd name="T3" fmla="*/ 12 h 476"/>
                <a:gd name="T4" fmla="*/ 281 w 293"/>
                <a:gd name="T5" fmla="*/ 148 h 476"/>
                <a:gd name="T6" fmla="*/ 274 w 293"/>
                <a:gd name="T7" fmla="*/ 168 h 476"/>
                <a:gd name="T8" fmla="*/ 261 w 293"/>
                <a:gd name="T9" fmla="*/ 205 h 476"/>
                <a:gd name="T10" fmla="*/ 251 w 293"/>
                <a:gd name="T11" fmla="*/ 244 h 476"/>
                <a:gd name="T12" fmla="*/ 244 w 293"/>
                <a:gd name="T13" fmla="*/ 281 h 476"/>
                <a:gd name="T14" fmla="*/ 239 w 293"/>
                <a:gd name="T15" fmla="*/ 321 h 476"/>
                <a:gd name="T16" fmla="*/ 239 w 293"/>
                <a:gd name="T17" fmla="*/ 360 h 476"/>
                <a:gd name="T18" fmla="*/ 242 w 293"/>
                <a:gd name="T19" fmla="*/ 400 h 476"/>
                <a:gd name="T20" fmla="*/ 246 w 293"/>
                <a:gd name="T21" fmla="*/ 439 h 476"/>
                <a:gd name="T22" fmla="*/ 254 w 293"/>
                <a:gd name="T23" fmla="*/ 471 h 476"/>
                <a:gd name="T24" fmla="*/ 246 w 293"/>
                <a:gd name="T25" fmla="*/ 469 h 476"/>
                <a:gd name="T26" fmla="*/ 232 w 293"/>
                <a:gd name="T27" fmla="*/ 464 h 476"/>
                <a:gd name="T28" fmla="*/ 214 w 293"/>
                <a:gd name="T29" fmla="*/ 461 h 476"/>
                <a:gd name="T30" fmla="*/ 200 w 293"/>
                <a:gd name="T31" fmla="*/ 464 h 476"/>
                <a:gd name="T32" fmla="*/ 185 w 293"/>
                <a:gd name="T33" fmla="*/ 469 h 476"/>
                <a:gd name="T34" fmla="*/ 170 w 293"/>
                <a:gd name="T35" fmla="*/ 476 h 476"/>
                <a:gd name="T36" fmla="*/ 170 w 293"/>
                <a:gd name="T37" fmla="*/ 476 h 476"/>
                <a:gd name="T38" fmla="*/ 163 w 293"/>
                <a:gd name="T39" fmla="*/ 466 h 476"/>
                <a:gd name="T40" fmla="*/ 143 w 293"/>
                <a:gd name="T41" fmla="*/ 461 h 476"/>
                <a:gd name="T42" fmla="*/ 128 w 293"/>
                <a:gd name="T43" fmla="*/ 461 h 476"/>
                <a:gd name="T44" fmla="*/ 121 w 293"/>
                <a:gd name="T45" fmla="*/ 461 h 476"/>
                <a:gd name="T46" fmla="*/ 126 w 293"/>
                <a:gd name="T47" fmla="*/ 432 h 476"/>
                <a:gd name="T48" fmla="*/ 128 w 293"/>
                <a:gd name="T49" fmla="*/ 400 h 476"/>
                <a:gd name="T50" fmla="*/ 128 w 293"/>
                <a:gd name="T51" fmla="*/ 367 h 476"/>
                <a:gd name="T52" fmla="*/ 126 w 293"/>
                <a:gd name="T53" fmla="*/ 335 h 476"/>
                <a:gd name="T54" fmla="*/ 121 w 293"/>
                <a:gd name="T55" fmla="*/ 303 h 476"/>
                <a:gd name="T56" fmla="*/ 111 w 293"/>
                <a:gd name="T57" fmla="*/ 274 h 476"/>
                <a:gd name="T58" fmla="*/ 98 w 293"/>
                <a:gd name="T59" fmla="*/ 244 h 476"/>
                <a:gd name="T60" fmla="*/ 84 w 293"/>
                <a:gd name="T61" fmla="*/ 214 h 476"/>
                <a:gd name="T62" fmla="*/ 66 w 293"/>
                <a:gd name="T63" fmla="*/ 190 h 476"/>
                <a:gd name="T64" fmla="*/ 47 w 293"/>
                <a:gd name="T65" fmla="*/ 165 h 476"/>
                <a:gd name="T66" fmla="*/ 22 w 293"/>
                <a:gd name="T67" fmla="*/ 123 h 4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3"/>
                <a:gd name="T103" fmla="*/ 0 h 476"/>
                <a:gd name="T104" fmla="*/ 293 w 293"/>
                <a:gd name="T105" fmla="*/ 476 h 4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3" h="476">
                  <a:moveTo>
                    <a:pt x="22" y="123"/>
                  </a:moveTo>
                  <a:lnTo>
                    <a:pt x="0" y="24"/>
                  </a:lnTo>
                  <a:lnTo>
                    <a:pt x="59" y="0"/>
                  </a:lnTo>
                  <a:lnTo>
                    <a:pt x="197" y="12"/>
                  </a:lnTo>
                  <a:lnTo>
                    <a:pt x="293" y="84"/>
                  </a:lnTo>
                  <a:lnTo>
                    <a:pt x="281" y="148"/>
                  </a:lnTo>
                  <a:lnTo>
                    <a:pt x="274" y="168"/>
                  </a:lnTo>
                  <a:lnTo>
                    <a:pt x="266" y="185"/>
                  </a:lnTo>
                  <a:lnTo>
                    <a:pt x="261" y="205"/>
                  </a:lnTo>
                  <a:lnTo>
                    <a:pt x="256" y="224"/>
                  </a:lnTo>
                  <a:lnTo>
                    <a:pt x="251" y="244"/>
                  </a:lnTo>
                  <a:lnTo>
                    <a:pt x="246" y="261"/>
                  </a:lnTo>
                  <a:lnTo>
                    <a:pt x="244" y="281"/>
                  </a:lnTo>
                  <a:lnTo>
                    <a:pt x="242" y="301"/>
                  </a:lnTo>
                  <a:lnTo>
                    <a:pt x="239" y="321"/>
                  </a:lnTo>
                  <a:lnTo>
                    <a:pt x="239" y="340"/>
                  </a:lnTo>
                  <a:lnTo>
                    <a:pt x="239" y="360"/>
                  </a:lnTo>
                  <a:lnTo>
                    <a:pt x="242" y="380"/>
                  </a:lnTo>
                  <a:lnTo>
                    <a:pt x="242" y="400"/>
                  </a:lnTo>
                  <a:lnTo>
                    <a:pt x="244" y="419"/>
                  </a:lnTo>
                  <a:lnTo>
                    <a:pt x="246" y="439"/>
                  </a:lnTo>
                  <a:lnTo>
                    <a:pt x="251" y="459"/>
                  </a:lnTo>
                  <a:lnTo>
                    <a:pt x="254" y="471"/>
                  </a:lnTo>
                  <a:lnTo>
                    <a:pt x="246" y="469"/>
                  </a:lnTo>
                  <a:lnTo>
                    <a:pt x="239" y="466"/>
                  </a:lnTo>
                  <a:lnTo>
                    <a:pt x="232" y="464"/>
                  </a:lnTo>
                  <a:lnTo>
                    <a:pt x="224" y="461"/>
                  </a:lnTo>
                  <a:lnTo>
                    <a:pt x="214" y="461"/>
                  </a:lnTo>
                  <a:lnTo>
                    <a:pt x="207" y="461"/>
                  </a:lnTo>
                  <a:lnTo>
                    <a:pt x="200" y="464"/>
                  </a:lnTo>
                  <a:lnTo>
                    <a:pt x="192" y="466"/>
                  </a:lnTo>
                  <a:lnTo>
                    <a:pt x="185" y="469"/>
                  </a:lnTo>
                  <a:lnTo>
                    <a:pt x="177" y="471"/>
                  </a:lnTo>
                  <a:lnTo>
                    <a:pt x="170" y="476"/>
                  </a:lnTo>
                  <a:lnTo>
                    <a:pt x="167" y="471"/>
                  </a:lnTo>
                  <a:lnTo>
                    <a:pt x="163" y="466"/>
                  </a:lnTo>
                  <a:lnTo>
                    <a:pt x="158" y="464"/>
                  </a:lnTo>
                  <a:lnTo>
                    <a:pt x="143" y="461"/>
                  </a:lnTo>
                  <a:lnTo>
                    <a:pt x="133" y="461"/>
                  </a:lnTo>
                  <a:lnTo>
                    <a:pt x="128" y="461"/>
                  </a:lnTo>
                  <a:lnTo>
                    <a:pt x="123" y="461"/>
                  </a:lnTo>
                  <a:lnTo>
                    <a:pt x="121" y="461"/>
                  </a:lnTo>
                  <a:lnTo>
                    <a:pt x="123" y="446"/>
                  </a:lnTo>
                  <a:lnTo>
                    <a:pt x="126" y="432"/>
                  </a:lnTo>
                  <a:lnTo>
                    <a:pt x="128" y="414"/>
                  </a:lnTo>
                  <a:lnTo>
                    <a:pt x="128" y="400"/>
                  </a:lnTo>
                  <a:lnTo>
                    <a:pt x="130" y="382"/>
                  </a:lnTo>
                  <a:lnTo>
                    <a:pt x="128" y="367"/>
                  </a:lnTo>
                  <a:lnTo>
                    <a:pt x="128" y="353"/>
                  </a:lnTo>
                  <a:lnTo>
                    <a:pt x="126" y="335"/>
                  </a:lnTo>
                  <a:lnTo>
                    <a:pt x="123" y="321"/>
                  </a:lnTo>
                  <a:lnTo>
                    <a:pt x="121" y="303"/>
                  </a:lnTo>
                  <a:lnTo>
                    <a:pt x="116" y="288"/>
                  </a:lnTo>
                  <a:lnTo>
                    <a:pt x="111" y="274"/>
                  </a:lnTo>
                  <a:lnTo>
                    <a:pt x="106" y="259"/>
                  </a:lnTo>
                  <a:lnTo>
                    <a:pt x="98" y="244"/>
                  </a:lnTo>
                  <a:lnTo>
                    <a:pt x="91" y="229"/>
                  </a:lnTo>
                  <a:lnTo>
                    <a:pt x="84" y="214"/>
                  </a:lnTo>
                  <a:lnTo>
                    <a:pt x="74" y="202"/>
                  </a:lnTo>
                  <a:lnTo>
                    <a:pt x="66" y="190"/>
                  </a:lnTo>
                  <a:lnTo>
                    <a:pt x="56" y="175"/>
                  </a:lnTo>
                  <a:lnTo>
                    <a:pt x="47" y="165"/>
                  </a:lnTo>
                  <a:lnTo>
                    <a:pt x="37" y="153"/>
                  </a:lnTo>
                  <a:lnTo>
                    <a:pt x="22" y="123"/>
                  </a:lnTo>
                </a:path>
              </a:pathLst>
            </a:custGeom>
            <a:noFill/>
            <a:ln w="0">
              <a:solidFill>
                <a:srgbClr val="000000"/>
              </a:solidFill>
              <a:prstDash val="solid"/>
              <a:round/>
              <a:headEnd/>
              <a:tailEnd/>
            </a:ln>
          </p:spPr>
          <p:txBody>
            <a:bodyPr/>
            <a:lstStyle/>
            <a:p>
              <a:endParaRPr lang="es-AR"/>
            </a:p>
          </p:txBody>
        </p:sp>
        <p:sp>
          <p:nvSpPr>
            <p:cNvPr id="5140" name="Freeform 27"/>
            <p:cNvSpPr>
              <a:spLocks/>
            </p:cNvSpPr>
            <p:nvPr/>
          </p:nvSpPr>
          <p:spPr bwMode="auto">
            <a:xfrm>
              <a:off x="2183" y="3861"/>
              <a:ext cx="20" cy="185"/>
            </a:xfrm>
            <a:custGeom>
              <a:avLst/>
              <a:gdLst>
                <a:gd name="T0" fmla="*/ 15 w 20"/>
                <a:gd name="T1" fmla="*/ 185 h 185"/>
                <a:gd name="T2" fmla="*/ 17 w 20"/>
                <a:gd name="T3" fmla="*/ 168 h 185"/>
                <a:gd name="T4" fmla="*/ 17 w 20"/>
                <a:gd name="T5" fmla="*/ 151 h 185"/>
                <a:gd name="T6" fmla="*/ 20 w 20"/>
                <a:gd name="T7" fmla="*/ 136 h 185"/>
                <a:gd name="T8" fmla="*/ 20 w 20"/>
                <a:gd name="T9" fmla="*/ 119 h 185"/>
                <a:gd name="T10" fmla="*/ 20 w 20"/>
                <a:gd name="T11" fmla="*/ 101 h 185"/>
                <a:gd name="T12" fmla="*/ 17 w 20"/>
                <a:gd name="T13" fmla="*/ 84 h 185"/>
                <a:gd name="T14" fmla="*/ 17 w 20"/>
                <a:gd name="T15" fmla="*/ 67 h 185"/>
                <a:gd name="T16" fmla="*/ 15 w 20"/>
                <a:gd name="T17" fmla="*/ 52 h 185"/>
                <a:gd name="T18" fmla="*/ 10 w 20"/>
                <a:gd name="T19" fmla="*/ 35 h 185"/>
                <a:gd name="T20" fmla="*/ 5 w 20"/>
                <a:gd name="T21" fmla="*/ 17 h 185"/>
                <a:gd name="T22" fmla="*/ 0 w 20"/>
                <a:gd name="T23" fmla="*/ 2 h 185"/>
                <a:gd name="T24" fmla="*/ 0 w 20"/>
                <a:gd name="T25" fmla="*/ 0 h 1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5"/>
                <a:gd name="T41" fmla="*/ 20 w 20"/>
                <a:gd name="T42" fmla="*/ 185 h 1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5">
                  <a:moveTo>
                    <a:pt x="15" y="185"/>
                  </a:moveTo>
                  <a:lnTo>
                    <a:pt x="17" y="168"/>
                  </a:lnTo>
                  <a:lnTo>
                    <a:pt x="17" y="151"/>
                  </a:lnTo>
                  <a:lnTo>
                    <a:pt x="20" y="136"/>
                  </a:lnTo>
                  <a:lnTo>
                    <a:pt x="20" y="119"/>
                  </a:lnTo>
                  <a:lnTo>
                    <a:pt x="20" y="101"/>
                  </a:lnTo>
                  <a:lnTo>
                    <a:pt x="17" y="84"/>
                  </a:lnTo>
                  <a:lnTo>
                    <a:pt x="17" y="67"/>
                  </a:lnTo>
                  <a:lnTo>
                    <a:pt x="15" y="52"/>
                  </a:lnTo>
                  <a:lnTo>
                    <a:pt x="10" y="35"/>
                  </a:lnTo>
                  <a:lnTo>
                    <a:pt x="5" y="17"/>
                  </a:lnTo>
                  <a:lnTo>
                    <a:pt x="0" y="2"/>
                  </a:lnTo>
                  <a:lnTo>
                    <a:pt x="0" y="0"/>
                  </a:lnTo>
                </a:path>
              </a:pathLst>
            </a:custGeom>
            <a:noFill/>
            <a:ln w="0">
              <a:solidFill>
                <a:srgbClr val="000000"/>
              </a:solidFill>
              <a:prstDash val="solid"/>
              <a:round/>
              <a:headEnd/>
              <a:tailEnd/>
            </a:ln>
          </p:spPr>
          <p:txBody>
            <a:bodyPr/>
            <a:lstStyle/>
            <a:p>
              <a:endParaRPr lang="es-AR"/>
            </a:p>
          </p:txBody>
        </p:sp>
        <p:sp>
          <p:nvSpPr>
            <p:cNvPr id="5141" name="Freeform 28"/>
            <p:cNvSpPr>
              <a:spLocks/>
            </p:cNvSpPr>
            <p:nvPr/>
          </p:nvSpPr>
          <p:spPr bwMode="auto">
            <a:xfrm>
              <a:off x="1934" y="4017"/>
              <a:ext cx="222" cy="83"/>
            </a:xfrm>
            <a:custGeom>
              <a:avLst/>
              <a:gdLst>
                <a:gd name="T0" fmla="*/ 143 w 222"/>
                <a:gd name="T1" fmla="*/ 24 h 83"/>
                <a:gd name="T2" fmla="*/ 138 w 222"/>
                <a:gd name="T3" fmla="*/ 19 h 83"/>
                <a:gd name="T4" fmla="*/ 126 w 222"/>
                <a:gd name="T5" fmla="*/ 12 h 83"/>
                <a:gd name="T6" fmla="*/ 106 w 222"/>
                <a:gd name="T7" fmla="*/ 2 h 83"/>
                <a:gd name="T8" fmla="*/ 84 w 222"/>
                <a:gd name="T9" fmla="*/ 0 h 83"/>
                <a:gd name="T10" fmla="*/ 76 w 222"/>
                <a:gd name="T11" fmla="*/ 0 h 83"/>
                <a:gd name="T12" fmla="*/ 62 w 222"/>
                <a:gd name="T13" fmla="*/ 2 h 83"/>
                <a:gd name="T14" fmla="*/ 54 w 222"/>
                <a:gd name="T15" fmla="*/ 7 h 83"/>
                <a:gd name="T16" fmla="*/ 34 w 222"/>
                <a:gd name="T17" fmla="*/ 9 h 83"/>
                <a:gd name="T18" fmla="*/ 25 w 222"/>
                <a:gd name="T19" fmla="*/ 14 h 83"/>
                <a:gd name="T20" fmla="*/ 17 w 222"/>
                <a:gd name="T21" fmla="*/ 19 h 83"/>
                <a:gd name="T22" fmla="*/ 12 w 222"/>
                <a:gd name="T23" fmla="*/ 24 h 83"/>
                <a:gd name="T24" fmla="*/ 5 w 222"/>
                <a:gd name="T25" fmla="*/ 32 h 83"/>
                <a:gd name="T26" fmla="*/ 0 w 222"/>
                <a:gd name="T27" fmla="*/ 39 h 83"/>
                <a:gd name="T28" fmla="*/ 0 w 222"/>
                <a:gd name="T29" fmla="*/ 46 h 83"/>
                <a:gd name="T30" fmla="*/ 0 w 222"/>
                <a:gd name="T31" fmla="*/ 56 h 83"/>
                <a:gd name="T32" fmla="*/ 7 w 222"/>
                <a:gd name="T33" fmla="*/ 66 h 83"/>
                <a:gd name="T34" fmla="*/ 12 w 222"/>
                <a:gd name="T35" fmla="*/ 69 h 83"/>
                <a:gd name="T36" fmla="*/ 39 w 222"/>
                <a:gd name="T37" fmla="*/ 74 h 83"/>
                <a:gd name="T38" fmla="*/ 66 w 222"/>
                <a:gd name="T39" fmla="*/ 79 h 83"/>
                <a:gd name="T40" fmla="*/ 106 w 222"/>
                <a:gd name="T41" fmla="*/ 83 h 83"/>
                <a:gd name="T42" fmla="*/ 126 w 222"/>
                <a:gd name="T43" fmla="*/ 83 h 83"/>
                <a:gd name="T44" fmla="*/ 160 w 222"/>
                <a:gd name="T45" fmla="*/ 83 h 83"/>
                <a:gd name="T46" fmla="*/ 187 w 222"/>
                <a:gd name="T47" fmla="*/ 79 h 83"/>
                <a:gd name="T48" fmla="*/ 205 w 222"/>
                <a:gd name="T49" fmla="*/ 74 h 83"/>
                <a:gd name="T50" fmla="*/ 222 w 222"/>
                <a:gd name="T51" fmla="*/ 71 h 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22"/>
                <a:gd name="T79" fmla="*/ 0 h 83"/>
                <a:gd name="T80" fmla="*/ 222 w 222"/>
                <a:gd name="T81" fmla="*/ 83 h 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22" h="83">
                  <a:moveTo>
                    <a:pt x="143" y="24"/>
                  </a:moveTo>
                  <a:lnTo>
                    <a:pt x="138" y="19"/>
                  </a:lnTo>
                  <a:lnTo>
                    <a:pt x="126" y="12"/>
                  </a:lnTo>
                  <a:lnTo>
                    <a:pt x="106" y="2"/>
                  </a:lnTo>
                  <a:lnTo>
                    <a:pt x="84" y="0"/>
                  </a:lnTo>
                  <a:lnTo>
                    <a:pt x="76" y="0"/>
                  </a:lnTo>
                  <a:lnTo>
                    <a:pt x="62" y="2"/>
                  </a:lnTo>
                  <a:lnTo>
                    <a:pt x="54" y="7"/>
                  </a:lnTo>
                  <a:lnTo>
                    <a:pt x="34" y="9"/>
                  </a:lnTo>
                  <a:lnTo>
                    <a:pt x="25" y="14"/>
                  </a:lnTo>
                  <a:lnTo>
                    <a:pt x="17" y="19"/>
                  </a:lnTo>
                  <a:lnTo>
                    <a:pt x="12" y="24"/>
                  </a:lnTo>
                  <a:lnTo>
                    <a:pt x="5" y="32"/>
                  </a:lnTo>
                  <a:lnTo>
                    <a:pt x="0" y="39"/>
                  </a:lnTo>
                  <a:lnTo>
                    <a:pt x="0" y="46"/>
                  </a:lnTo>
                  <a:lnTo>
                    <a:pt x="0" y="56"/>
                  </a:lnTo>
                  <a:lnTo>
                    <a:pt x="7" y="66"/>
                  </a:lnTo>
                  <a:lnTo>
                    <a:pt x="12" y="69"/>
                  </a:lnTo>
                  <a:lnTo>
                    <a:pt x="39" y="74"/>
                  </a:lnTo>
                  <a:lnTo>
                    <a:pt x="66" y="79"/>
                  </a:lnTo>
                  <a:lnTo>
                    <a:pt x="106" y="83"/>
                  </a:lnTo>
                  <a:lnTo>
                    <a:pt x="126" y="83"/>
                  </a:lnTo>
                  <a:lnTo>
                    <a:pt x="160" y="83"/>
                  </a:lnTo>
                  <a:lnTo>
                    <a:pt x="187" y="79"/>
                  </a:lnTo>
                  <a:lnTo>
                    <a:pt x="205" y="74"/>
                  </a:lnTo>
                  <a:lnTo>
                    <a:pt x="222" y="71"/>
                  </a:lnTo>
                </a:path>
              </a:pathLst>
            </a:custGeom>
            <a:noFill/>
            <a:ln w="0">
              <a:solidFill>
                <a:srgbClr val="000000"/>
              </a:solidFill>
              <a:prstDash val="solid"/>
              <a:round/>
              <a:headEnd/>
              <a:tailEnd/>
            </a:ln>
          </p:spPr>
          <p:txBody>
            <a:bodyPr/>
            <a:lstStyle/>
            <a:p>
              <a:endParaRPr lang="es-AR"/>
            </a:p>
          </p:txBody>
        </p:sp>
        <p:sp>
          <p:nvSpPr>
            <p:cNvPr id="5142" name="Freeform 29"/>
            <p:cNvSpPr>
              <a:spLocks/>
            </p:cNvSpPr>
            <p:nvPr/>
          </p:nvSpPr>
          <p:spPr bwMode="auto">
            <a:xfrm>
              <a:off x="2178" y="4054"/>
              <a:ext cx="202" cy="81"/>
            </a:xfrm>
            <a:custGeom>
              <a:avLst/>
              <a:gdLst>
                <a:gd name="T0" fmla="*/ 15 w 202"/>
                <a:gd name="T1" fmla="*/ 7 h 81"/>
                <a:gd name="T2" fmla="*/ 8 w 202"/>
                <a:gd name="T3" fmla="*/ 24 h 81"/>
                <a:gd name="T4" fmla="*/ 0 w 202"/>
                <a:gd name="T5" fmla="*/ 32 h 81"/>
                <a:gd name="T6" fmla="*/ 0 w 202"/>
                <a:gd name="T7" fmla="*/ 39 h 81"/>
                <a:gd name="T8" fmla="*/ 3 w 202"/>
                <a:gd name="T9" fmla="*/ 49 h 81"/>
                <a:gd name="T10" fmla="*/ 10 w 202"/>
                <a:gd name="T11" fmla="*/ 59 h 81"/>
                <a:gd name="T12" fmla="*/ 20 w 202"/>
                <a:gd name="T13" fmla="*/ 64 h 81"/>
                <a:gd name="T14" fmla="*/ 37 w 202"/>
                <a:gd name="T15" fmla="*/ 64 h 81"/>
                <a:gd name="T16" fmla="*/ 54 w 202"/>
                <a:gd name="T17" fmla="*/ 71 h 81"/>
                <a:gd name="T18" fmla="*/ 74 w 202"/>
                <a:gd name="T19" fmla="*/ 76 h 81"/>
                <a:gd name="T20" fmla="*/ 104 w 202"/>
                <a:gd name="T21" fmla="*/ 81 h 81"/>
                <a:gd name="T22" fmla="*/ 124 w 202"/>
                <a:gd name="T23" fmla="*/ 81 h 81"/>
                <a:gd name="T24" fmla="*/ 153 w 202"/>
                <a:gd name="T25" fmla="*/ 76 h 81"/>
                <a:gd name="T26" fmla="*/ 175 w 202"/>
                <a:gd name="T27" fmla="*/ 71 h 81"/>
                <a:gd name="T28" fmla="*/ 193 w 202"/>
                <a:gd name="T29" fmla="*/ 64 h 81"/>
                <a:gd name="T30" fmla="*/ 200 w 202"/>
                <a:gd name="T31" fmla="*/ 59 h 81"/>
                <a:gd name="T32" fmla="*/ 202 w 202"/>
                <a:gd name="T33" fmla="*/ 49 h 81"/>
                <a:gd name="T34" fmla="*/ 200 w 202"/>
                <a:gd name="T35" fmla="*/ 39 h 81"/>
                <a:gd name="T36" fmla="*/ 190 w 202"/>
                <a:gd name="T37" fmla="*/ 32 h 81"/>
                <a:gd name="T38" fmla="*/ 173 w 202"/>
                <a:gd name="T39" fmla="*/ 24 h 81"/>
                <a:gd name="T40" fmla="*/ 153 w 202"/>
                <a:gd name="T41" fmla="*/ 19 h 81"/>
                <a:gd name="T42" fmla="*/ 138 w 202"/>
                <a:gd name="T43" fmla="*/ 9 h 81"/>
                <a:gd name="T44" fmla="*/ 126 w 202"/>
                <a:gd name="T45" fmla="*/ 4 h 81"/>
                <a:gd name="T46" fmla="*/ 104 w 202"/>
                <a:gd name="T47" fmla="*/ 0 h 81"/>
                <a:gd name="T48" fmla="*/ 89 w 202"/>
                <a:gd name="T49" fmla="*/ 0 h 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2"/>
                <a:gd name="T76" fmla="*/ 0 h 81"/>
                <a:gd name="T77" fmla="*/ 202 w 202"/>
                <a:gd name="T78" fmla="*/ 81 h 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2" h="81">
                  <a:moveTo>
                    <a:pt x="15" y="7"/>
                  </a:moveTo>
                  <a:lnTo>
                    <a:pt x="8" y="24"/>
                  </a:lnTo>
                  <a:lnTo>
                    <a:pt x="0" y="32"/>
                  </a:lnTo>
                  <a:lnTo>
                    <a:pt x="0" y="39"/>
                  </a:lnTo>
                  <a:lnTo>
                    <a:pt x="3" y="49"/>
                  </a:lnTo>
                  <a:lnTo>
                    <a:pt x="10" y="59"/>
                  </a:lnTo>
                  <a:lnTo>
                    <a:pt x="20" y="64"/>
                  </a:lnTo>
                  <a:lnTo>
                    <a:pt x="37" y="64"/>
                  </a:lnTo>
                  <a:lnTo>
                    <a:pt x="54" y="71"/>
                  </a:lnTo>
                  <a:lnTo>
                    <a:pt x="74" y="76"/>
                  </a:lnTo>
                  <a:lnTo>
                    <a:pt x="104" y="81"/>
                  </a:lnTo>
                  <a:lnTo>
                    <a:pt x="124" y="81"/>
                  </a:lnTo>
                  <a:lnTo>
                    <a:pt x="153" y="76"/>
                  </a:lnTo>
                  <a:lnTo>
                    <a:pt x="175" y="71"/>
                  </a:lnTo>
                  <a:lnTo>
                    <a:pt x="193" y="64"/>
                  </a:lnTo>
                  <a:lnTo>
                    <a:pt x="200" y="59"/>
                  </a:lnTo>
                  <a:lnTo>
                    <a:pt x="202" y="49"/>
                  </a:lnTo>
                  <a:lnTo>
                    <a:pt x="200" y="39"/>
                  </a:lnTo>
                  <a:lnTo>
                    <a:pt x="190" y="32"/>
                  </a:lnTo>
                  <a:lnTo>
                    <a:pt x="173" y="24"/>
                  </a:lnTo>
                  <a:lnTo>
                    <a:pt x="153" y="19"/>
                  </a:lnTo>
                  <a:lnTo>
                    <a:pt x="138" y="9"/>
                  </a:lnTo>
                  <a:lnTo>
                    <a:pt x="126" y="4"/>
                  </a:lnTo>
                  <a:lnTo>
                    <a:pt x="104" y="0"/>
                  </a:lnTo>
                  <a:lnTo>
                    <a:pt x="89" y="0"/>
                  </a:lnTo>
                </a:path>
              </a:pathLst>
            </a:custGeom>
            <a:noFill/>
            <a:ln w="0">
              <a:solidFill>
                <a:srgbClr val="000000"/>
              </a:solidFill>
              <a:prstDash val="solid"/>
              <a:round/>
              <a:headEnd/>
              <a:tailEnd/>
            </a:ln>
          </p:spPr>
          <p:txBody>
            <a:bodyPr/>
            <a:lstStyle/>
            <a:p>
              <a:endParaRPr lang="es-AR"/>
            </a:p>
          </p:txBody>
        </p:sp>
        <p:sp>
          <p:nvSpPr>
            <p:cNvPr id="5143" name="Freeform 30"/>
            <p:cNvSpPr>
              <a:spLocks/>
            </p:cNvSpPr>
            <p:nvPr/>
          </p:nvSpPr>
          <p:spPr bwMode="auto">
            <a:xfrm>
              <a:off x="2193" y="3743"/>
              <a:ext cx="104" cy="308"/>
            </a:xfrm>
            <a:custGeom>
              <a:avLst/>
              <a:gdLst>
                <a:gd name="T0" fmla="*/ 104 w 104"/>
                <a:gd name="T1" fmla="*/ 0 h 308"/>
                <a:gd name="T2" fmla="*/ 96 w 104"/>
                <a:gd name="T3" fmla="*/ 17 h 308"/>
                <a:gd name="T4" fmla="*/ 91 w 104"/>
                <a:gd name="T5" fmla="*/ 37 h 308"/>
                <a:gd name="T6" fmla="*/ 86 w 104"/>
                <a:gd name="T7" fmla="*/ 56 h 308"/>
                <a:gd name="T8" fmla="*/ 81 w 104"/>
                <a:gd name="T9" fmla="*/ 76 h 308"/>
                <a:gd name="T10" fmla="*/ 76 w 104"/>
                <a:gd name="T11" fmla="*/ 93 h 308"/>
                <a:gd name="T12" fmla="*/ 74 w 104"/>
                <a:gd name="T13" fmla="*/ 116 h 308"/>
                <a:gd name="T14" fmla="*/ 72 w 104"/>
                <a:gd name="T15" fmla="*/ 133 h 308"/>
                <a:gd name="T16" fmla="*/ 69 w 104"/>
                <a:gd name="T17" fmla="*/ 153 h 308"/>
                <a:gd name="T18" fmla="*/ 69 w 104"/>
                <a:gd name="T19" fmla="*/ 172 h 308"/>
                <a:gd name="T20" fmla="*/ 69 w 104"/>
                <a:gd name="T21" fmla="*/ 192 h 308"/>
                <a:gd name="T22" fmla="*/ 72 w 104"/>
                <a:gd name="T23" fmla="*/ 212 h 308"/>
                <a:gd name="T24" fmla="*/ 72 w 104"/>
                <a:gd name="T25" fmla="*/ 232 h 308"/>
                <a:gd name="T26" fmla="*/ 74 w 104"/>
                <a:gd name="T27" fmla="*/ 251 h 308"/>
                <a:gd name="T28" fmla="*/ 76 w 104"/>
                <a:gd name="T29" fmla="*/ 271 h 308"/>
                <a:gd name="T30" fmla="*/ 81 w 104"/>
                <a:gd name="T31" fmla="*/ 291 h 308"/>
                <a:gd name="T32" fmla="*/ 84 w 104"/>
                <a:gd name="T33" fmla="*/ 303 h 308"/>
                <a:gd name="T34" fmla="*/ 84 w 104"/>
                <a:gd name="T35" fmla="*/ 303 h 308"/>
                <a:gd name="T36" fmla="*/ 76 w 104"/>
                <a:gd name="T37" fmla="*/ 301 h 308"/>
                <a:gd name="T38" fmla="*/ 69 w 104"/>
                <a:gd name="T39" fmla="*/ 298 h 308"/>
                <a:gd name="T40" fmla="*/ 62 w 104"/>
                <a:gd name="T41" fmla="*/ 296 h 308"/>
                <a:gd name="T42" fmla="*/ 54 w 104"/>
                <a:gd name="T43" fmla="*/ 293 h 308"/>
                <a:gd name="T44" fmla="*/ 44 w 104"/>
                <a:gd name="T45" fmla="*/ 293 h 308"/>
                <a:gd name="T46" fmla="*/ 37 w 104"/>
                <a:gd name="T47" fmla="*/ 293 h 308"/>
                <a:gd name="T48" fmla="*/ 30 w 104"/>
                <a:gd name="T49" fmla="*/ 296 h 308"/>
                <a:gd name="T50" fmla="*/ 22 w 104"/>
                <a:gd name="T51" fmla="*/ 298 h 308"/>
                <a:gd name="T52" fmla="*/ 15 w 104"/>
                <a:gd name="T53" fmla="*/ 301 h 308"/>
                <a:gd name="T54" fmla="*/ 7 w 104"/>
                <a:gd name="T55" fmla="*/ 303 h 308"/>
                <a:gd name="T56" fmla="*/ 0 w 104"/>
                <a:gd name="T57" fmla="*/ 308 h 308"/>
                <a:gd name="T58" fmla="*/ 0 w 104"/>
                <a:gd name="T59" fmla="*/ 308 h 3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04"/>
                <a:gd name="T91" fmla="*/ 0 h 308"/>
                <a:gd name="T92" fmla="*/ 104 w 104"/>
                <a:gd name="T93" fmla="*/ 308 h 3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04" h="308">
                  <a:moveTo>
                    <a:pt x="104" y="0"/>
                  </a:moveTo>
                  <a:lnTo>
                    <a:pt x="96" y="17"/>
                  </a:lnTo>
                  <a:lnTo>
                    <a:pt x="91" y="37"/>
                  </a:lnTo>
                  <a:lnTo>
                    <a:pt x="86" y="56"/>
                  </a:lnTo>
                  <a:lnTo>
                    <a:pt x="81" y="76"/>
                  </a:lnTo>
                  <a:lnTo>
                    <a:pt x="76" y="93"/>
                  </a:lnTo>
                  <a:lnTo>
                    <a:pt x="74" y="116"/>
                  </a:lnTo>
                  <a:lnTo>
                    <a:pt x="72" y="133"/>
                  </a:lnTo>
                  <a:lnTo>
                    <a:pt x="69" y="153"/>
                  </a:lnTo>
                  <a:lnTo>
                    <a:pt x="69" y="172"/>
                  </a:lnTo>
                  <a:lnTo>
                    <a:pt x="69" y="192"/>
                  </a:lnTo>
                  <a:lnTo>
                    <a:pt x="72" y="212"/>
                  </a:lnTo>
                  <a:lnTo>
                    <a:pt x="72" y="232"/>
                  </a:lnTo>
                  <a:lnTo>
                    <a:pt x="74" y="251"/>
                  </a:lnTo>
                  <a:lnTo>
                    <a:pt x="76" y="271"/>
                  </a:lnTo>
                  <a:lnTo>
                    <a:pt x="81" y="291"/>
                  </a:lnTo>
                  <a:lnTo>
                    <a:pt x="84" y="303"/>
                  </a:lnTo>
                  <a:lnTo>
                    <a:pt x="76" y="301"/>
                  </a:lnTo>
                  <a:lnTo>
                    <a:pt x="69" y="298"/>
                  </a:lnTo>
                  <a:lnTo>
                    <a:pt x="62" y="296"/>
                  </a:lnTo>
                  <a:lnTo>
                    <a:pt x="54" y="293"/>
                  </a:lnTo>
                  <a:lnTo>
                    <a:pt x="44" y="293"/>
                  </a:lnTo>
                  <a:lnTo>
                    <a:pt x="37" y="293"/>
                  </a:lnTo>
                  <a:lnTo>
                    <a:pt x="30" y="296"/>
                  </a:lnTo>
                  <a:lnTo>
                    <a:pt x="22" y="298"/>
                  </a:lnTo>
                  <a:lnTo>
                    <a:pt x="15" y="301"/>
                  </a:lnTo>
                  <a:lnTo>
                    <a:pt x="7" y="303"/>
                  </a:lnTo>
                  <a:lnTo>
                    <a:pt x="0" y="308"/>
                  </a:lnTo>
                </a:path>
              </a:pathLst>
            </a:custGeom>
            <a:noFill/>
            <a:ln w="0">
              <a:solidFill>
                <a:srgbClr val="000000"/>
              </a:solidFill>
              <a:prstDash val="solid"/>
              <a:round/>
              <a:headEnd/>
              <a:tailEnd/>
            </a:ln>
          </p:spPr>
          <p:txBody>
            <a:bodyPr/>
            <a:lstStyle/>
            <a:p>
              <a:endParaRPr lang="es-AR"/>
            </a:p>
          </p:txBody>
        </p:sp>
        <p:sp>
          <p:nvSpPr>
            <p:cNvPr id="5144" name="Freeform 31"/>
            <p:cNvSpPr>
              <a:spLocks/>
            </p:cNvSpPr>
            <p:nvPr/>
          </p:nvSpPr>
          <p:spPr bwMode="auto">
            <a:xfrm>
              <a:off x="2079" y="3750"/>
              <a:ext cx="74" cy="286"/>
            </a:xfrm>
            <a:custGeom>
              <a:avLst/>
              <a:gdLst>
                <a:gd name="T0" fmla="*/ 65 w 74"/>
                <a:gd name="T1" fmla="*/ 286 h 286"/>
                <a:gd name="T2" fmla="*/ 67 w 74"/>
                <a:gd name="T3" fmla="*/ 271 h 286"/>
                <a:gd name="T4" fmla="*/ 70 w 74"/>
                <a:gd name="T5" fmla="*/ 257 h 286"/>
                <a:gd name="T6" fmla="*/ 72 w 74"/>
                <a:gd name="T7" fmla="*/ 239 h 286"/>
                <a:gd name="T8" fmla="*/ 72 w 74"/>
                <a:gd name="T9" fmla="*/ 225 h 286"/>
                <a:gd name="T10" fmla="*/ 74 w 74"/>
                <a:gd name="T11" fmla="*/ 207 h 286"/>
                <a:gd name="T12" fmla="*/ 72 w 74"/>
                <a:gd name="T13" fmla="*/ 192 h 286"/>
                <a:gd name="T14" fmla="*/ 72 w 74"/>
                <a:gd name="T15" fmla="*/ 178 h 286"/>
                <a:gd name="T16" fmla="*/ 70 w 74"/>
                <a:gd name="T17" fmla="*/ 160 h 286"/>
                <a:gd name="T18" fmla="*/ 67 w 74"/>
                <a:gd name="T19" fmla="*/ 146 h 286"/>
                <a:gd name="T20" fmla="*/ 65 w 74"/>
                <a:gd name="T21" fmla="*/ 128 h 286"/>
                <a:gd name="T22" fmla="*/ 60 w 74"/>
                <a:gd name="T23" fmla="*/ 113 h 286"/>
                <a:gd name="T24" fmla="*/ 55 w 74"/>
                <a:gd name="T25" fmla="*/ 99 h 286"/>
                <a:gd name="T26" fmla="*/ 47 w 74"/>
                <a:gd name="T27" fmla="*/ 84 h 286"/>
                <a:gd name="T28" fmla="*/ 42 w 74"/>
                <a:gd name="T29" fmla="*/ 69 h 286"/>
                <a:gd name="T30" fmla="*/ 35 w 74"/>
                <a:gd name="T31" fmla="*/ 54 h 286"/>
                <a:gd name="T32" fmla="*/ 28 w 74"/>
                <a:gd name="T33" fmla="*/ 39 h 286"/>
                <a:gd name="T34" fmla="*/ 18 w 74"/>
                <a:gd name="T35" fmla="*/ 27 h 286"/>
                <a:gd name="T36" fmla="*/ 10 w 74"/>
                <a:gd name="T37" fmla="*/ 15 h 286"/>
                <a:gd name="T38" fmla="*/ 0 w 74"/>
                <a:gd name="T39" fmla="*/ 0 h 28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
                <a:gd name="T61" fmla="*/ 0 h 286"/>
                <a:gd name="T62" fmla="*/ 74 w 74"/>
                <a:gd name="T63" fmla="*/ 286 h 28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 h="286">
                  <a:moveTo>
                    <a:pt x="65" y="286"/>
                  </a:moveTo>
                  <a:lnTo>
                    <a:pt x="67" y="271"/>
                  </a:lnTo>
                  <a:lnTo>
                    <a:pt x="70" y="257"/>
                  </a:lnTo>
                  <a:lnTo>
                    <a:pt x="72" y="239"/>
                  </a:lnTo>
                  <a:lnTo>
                    <a:pt x="72" y="225"/>
                  </a:lnTo>
                  <a:lnTo>
                    <a:pt x="74" y="207"/>
                  </a:lnTo>
                  <a:lnTo>
                    <a:pt x="72" y="192"/>
                  </a:lnTo>
                  <a:lnTo>
                    <a:pt x="72" y="178"/>
                  </a:lnTo>
                  <a:lnTo>
                    <a:pt x="70" y="160"/>
                  </a:lnTo>
                  <a:lnTo>
                    <a:pt x="67" y="146"/>
                  </a:lnTo>
                  <a:lnTo>
                    <a:pt x="65" y="128"/>
                  </a:lnTo>
                  <a:lnTo>
                    <a:pt x="60" y="113"/>
                  </a:lnTo>
                  <a:lnTo>
                    <a:pt x="55" y="99"/>
                  </a:lnTo>
                  <a:lnTo>
                    <a:pt x="47" y="84"/>
                  </a:lnTo>
                  <a:lnTo>
                    <a:pt x="42" y="69"/>
                  </a:lnTo>
                  <a:lnTo>
                    <a:pt x="35" y="54"/>
                  </a:lnTo>
                  <a:lnTo>
                    <a:pt x="28" y="39"/>
                  </a:lnTo>
                  <a:lnTo>
                    <a:pt x="18" y="27"/>
                  </a:lnTo>
                  <a:lnTo>
                    <a:pt x="10" y="15"/>
                  </a:lnTo>
                  <a:lnTo>
                    <a:pt x="0" y="0"/>
                  </a:lnTo>
                </a:path>
              </a:pathLst>
            </a:custGeom>
            <a:noFill/>
            <a:ln w="0">
              <a:solidFill>
                <a:srgbClr val="000000"/>
              </a:solidFill>
              <a:prstDash val="solid"/>
              <a:round/>
              <a:headEnd/>
              <a:tailEnd/>
            </a:ln>
          </p:spPr>
          <p:txBody>
            <a:bodyPr/>
            <a:lstStyle/>
            <a:p>
              <a:endParaRPr lang="es-AR"/>
            </a:p>
          </p:txBody>
        </p:sp>
        <p:sp>
          <p:nvSpPr>
            <p:cNvPr id="5145" name="Freeform 32"/>
            <p:cNvSpPr>
              <a:spLocks/>
            </p:cNvSpPr>
            <p:nvPr/>
          </p:nvSpPr>
          <p:spPr bwMode="auto">
            <a:xfrm>
              <a:off x="2094" y="4036"/>
              <a:ext cx="22" cy="22"/>
            </a:xfrm>
            <a:custGeom>
              <a:avLst/>
              <a:gdLst>
                <a:gd name="T0" fmla="*/ 20 w 22"/>
                <a:gd name="T1" fmla="*/ 22 h 22"/>
                <a:gd name="T2" fmla="*/ 22 w 22"/>
                <a:gd name="T3" fmla="*/ 18 h 22"/>
                <a:gd name="T4" fmla="*/ 20 w 22"/>
                <a:gd name="T5" fmla="*/ 15 h 22"/>
                <a:gd name="T6" fmla="*/ 20 w 22"/>
                <a:gd name="T7" fmla="*/ 10 h 22"/>
                <a:gd name="T8" fmla="*/ 18 w 22"/>
                <a:gd name="T9" fmla="*/ 8 h 22"/>
                <a:gd name="T10" fmla="*/ 15 w 22"/>
                <a:gd name="T11" fmla="*/ 5 h 22"/>
                <a:gd name="T12" fmla="*/ 10 w 22"/>
                <a:gd name="T13" fmla="*/ 3 h 22"/>
                <a:gd name="T14" fmla="*/ 8 w 22"/>
                <a:gd name="T15" fmla="*/ 0 h 22"/>
                <a:gd name="T16" fmla="*/ 5 w 22"/>
                <a:gd name="T17" fmla="*/ 0 h 22"/>
                <a:gd name="T18" fmla="*/ 0 w 22"/>
                <a:gd name="T19" fmla="*/ 0 h 22"/>
                <a:gd name="T20" fmla="*/ 0 w 22"/>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22"/>
                <a:gd name="T35" fmla="*/ 22 w 22"/>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22">
                  <a:moveTo>
                    <a:pt x="20" y="22"/>
                  </a:moveTo>
                  <a:lnTo>
                    <a:pt x="22" y="18"/>
                  </a:lnTo>
                  <a:lnTo>
                    <a:pt x="20" y="15"/>
                  </a:lnTo>
                  <a:lnTo>
                    <a:pt x="20" y="10"/>
                  </a:lnTo>
                  <a:lnTo>
                    <a:pt x="18" y="8"/>
                  </a:lnTo>
                  <a:lnTo>
                    <a:pt x="15" y="5"/>
                  </a:lnTo>
                  <a:lnTo>
                    <a:pt x="10" y="3"/>
                  </a:lnTo>
                  <a:lnTo>
                    <a:pt x="8" y="0"/>
                  </a:lnTo>
                  <a:lnTo>
                    <a:pt x="5" y="0"/>
                  </a:lnTo>
                  <a:lnTo>
                    <a:pt x="0" y="0"/>
                  </a:lnTo>
                </a:path>
              </a:pathLst>
            </a:custGeom>
            <a:noFill/>
            <a:ln w="0">
              <a:solidFill>
                <a:srgbClr val="000000"/>
              </a:solidFill>
              <a:prstDash val="solid"/>
              <a:round/>
              <a:headEnd/>
              <a:tailEnd/>
            </a:ln>
          </p:spPr>
          <p:txBody>
            <a:bodyPr/>
            <a:lstStyle/>
            <a:p>
              <a:endParaRPr lang="es-AR"/>
            </a:p>
          </p:txBody>
        </p:sp>
        <p:sp>
          <p:nvSpPr>
            <p:cNvPr id="5146" name="Freeform 33"/>
            <p:cNvSpPr>
              <a:spLocks/>
            </p:cNvSpPr>
            <p:nvPr/>
          </p:nvSpPr>
          <p:spPr bwMode="auto">
            <a:xfrm>
              <a:off x="2109" y="4031"/>
              <a:ext cx="27" cy="18"/>
            </a:xfrm>
            <a:custGeom>
              <a:avLst/>
              <a:gdLst>
                <a:gd name="T0" fmla="*/ 27 w 27"/>
                <a:gd name="T1" fmla="*/ 18 h 18"/>
                <a:gd name="T2" fmla="*/ 25 w 27"/>
                <a:gd name="T3" fmla="*/ 13 h 18"/>
                <a:gd name="T4" fmla="*/ 22 w 27"/>
                <a:gd name="T5" fmla="*/ 10 h 18"/>
                <a:gd name="T6" fmla="*/ 20 w 27"/>
                <a:gd name="T7" fmla="*/ 5 h 18"/>
                <a:gd name="T8" fmla="*/ 17 w 27"/>
                <a:gd name="T9" fmla="*/ 3 h 18"/>
                <a:gd name="T10" fmla="*/ 12 w 27"/>
                <a:gd name="T11" fmla="*/ 3 h 18"/>
                <a:gd name="T12" fmla="*/ 10 w 27"/>
                <a:gd name="T13" fmla="*/ 0 h 18"/>
                <a:gd name="T14" fmla="*/ 5 w 27"/>
                <a:gd name="T15" fmla="*/ 0 h 18"/>
                <a:gd name="T16" fmla="*/ 0 w 27"/>
                <a:gd name="T17" fmla="*/ 0 h 18"/>
                <a:gd name="T18" fmla="*/ 0 w 27"/>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18"/>
                <a:gd name="T32" fmla="*/ 27 w 2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18">
                  <a:moveTo>
                    <a:pt x="27" y="18"/>
                  </a:moveTo>
                  <a:lnTo>
                    <a:pt x="25" y="13"/>
                  </a:lnTo>
                  <a:lnTo>
                    <a:pt x="22" y="10"/>
                  </a:lnTo>
                  <a:lnTo>
                    <a:pt x="20" y="5"/>
                  </a:lnTo>
                  <a:lnTo>
                    <a:pt x="17" y="3"/>
                  </a:lnTo>
                  <a:lnTo>
                    <a:pt x="12" y="3"/>
                  </a:lnTo>
                  <a:lnTo>
                    <a:pt x="10" y="0"/>
                  </a:lnTo>
                  <a:lnTo>
                    <a:pt x="5" y="0"/>
                  </a:lnTo>
                  <a:lnTo>
                    <a:pt x="0" y="0"/>
                  </a:lnTo>
                </a:path>
              </a:pathLst>
            </a:custGeom>
            <a:noFill/>
            <a:ln w="0">
              <a:solidFill>
                <a:srgbClr val="000000"/>
              </a:solidFill>
              <a:prstDash val="solid"/>
              <a:round/>
              <a:headEnd/>
              <a:tailEnd/>
            </a:ln>
          </p:spPr>
          <p:txBody>
            <a:bodyPr/>
            <a:lstStyle/>
            <a:p>
              <a:endParaRPr lang="es-AR"/>
            </a:p>
          </p:txBody>
        </p:sp>
        <p:sp>
          <p:nvSpPr>
            <p:cNvPr id="5147" name="Freeform 34"/>
            <p:cNvSpPr>
              <a:spLocks/>
            </p:cNvSpPr>
            <p:nvPr/>
          </p:nvSpPr>
          <p:spPr bwMode="auto">
            <a:xfrm>
              <a:off x="2223" y="4051"/>
              <a:ext cx="46" cy="25"/>
            </a:xfrm>
            <a:custGeom>
              <a:avLst/>
              <a:gdLst>
                <a:gd name="T0" fmla="*/ 46 w 46"/>
                <a:gd name="T1" fmla="*/ 0 h 25"/>
                <a:gd name="T2" fmla="*/ 42 w 46"/>
                <a:gd name="T3" fmla="*/ 0 h 25"/>
                <a:gd name="T4" fmla="*/ 34 w 46"/>
                <a:gd name="T5" fmla="*/ 0 h 25"/>
                <a:gd name="T6" fmla="*/ 29 w 46"/>
                <a:gd name="T7" fmla="*/ 3 h 25"/>
                <a:gd name="T8" fmla="*/ 24 w 46"/>
                <a:gd name="T9" fmla="*/ 3 h 25"/>
                <a:gd name="T10" fmla="*/ 17 w 46"/>
                <a:gd name="T11" fmla="*/ 5 h 25"/>
                <a:gd name="T12" fmla="*/ 12 w 46"/>
                <a:gd name="T13" fmla="*/ 7 h 25"/>
                <a:gd name="T14" fmla="*/ 7 w 46"/>
                <a:gd name="T15" fmla="*/ 12 h 25"/>
                <a:gd name="T16" fmla="*/ 4 w 46"/>
                <a:gd name="T17" fmla="*/ 15 h 25"/>
                <a:gd name="T18" fmla="*/ 0 w 46"/>
                <a:gd name="T19" fmla="*/ 20 h 25"/>
                <a:gd name="T20" fmla="*/ 0 w 46"/>
                <a:gd name="T21" fmla="*/ 25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25"/>
                <a:gd name="T35" fmla="*/ 46 w 46"/>
                <a:gd name="T36" fmla="*/ 25 h 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25">
                  <a:moveTo>
                    <a:pt x="46" y="0"/>
                  </a:moveTo>
                  <a:lnTo>
                    <a:pt x="42" y="0"/>
                  </a:lnTo>
                  <a:lnTo>
                    <a:pt x="34" y="0"/>
                  </a:lnTo>
                  <a:lnTo>
                    <a:pt x="29" y="3"/>
                  </a:lnTo>
                  <a:lnTo>
                    <a:pt x="24" y="3"/>
                  </a:lnTo>
                  <a:lnTo>
                    <a:pt x="17" y="5"/>
                  </a:lnTo>
                  <a:lnTo>
                    <a:pt x="12" y="7"/>
                  </a:lnTo>
                  <a:lnTo>
                    <a:pt x="7" y="12"/>
                  </a:lnTo>
                  <a:lnTo>
                    <a:pt x="4" y="15"/>
                  </a:lnTo>
                  <a:lnTo>
                    <a:pt x="0" y="20"/>
                  </a:lnTo>
                  <a:lnTo>
                    <a:pt x="0" y="25"/>
                  </a:lnTo>
                </a:path>
              </a:pathLst>
            </a:custGeom>
            <a:noFill/>
            <a:ln w="0">
              <a:solidFill>
                <a:srgbClr val="000000"/>
              </a:solidFill>
              <a:prstDash val="solid"/>
              <a:round/>
              <a:headEnd/>
              <a:tailEnd/>
            </a:ln>
          </p:spPr>
          <p:txBody>
            <a:bodyPr/>
            <a:lstStyle/>
            <a:p>
              <a:endParaRPr lang="es-AR"/>
            </a:p>
          </p:txBody>
        </p:sp>
        <p:sp>
          <p:nvSpPr>
            <p:cNvPr id="5148" name="Freeform 35"/>
            <p:cNvSpPr>
              <a:spLocks/>
            </p:cNvSpPr>
            <p:nvPr/>
          </p:nvSpPr>
          <p:spPr bwMode="auto">
            <a:xfrm>
              <a:off x="2215" y="4046"/>
              <a:ext cx="54" cy="8"/>
            </a:xfrm>
            <a:custGeom>
              <a:avLst/>
              <a:gdLst>
                <a:gd name="T0" fmla="*/ 54 w 54"/>
                <a:gd name="T1" fmla="*/ 3 h 8"/>
                <a:gd name="T2" fmla="*/ 47 w 54"/>
                <a:gd name="T3" fmla="*/ 0 h 8"/>
                <a:gd name="T4" fmla="*/ 40 w 54"/>
                <a:gd name="T5" fmla="*/ 0 h 8"/>
                <a:gd name="T6" fmla="*/ 32 w 54"/>
                <a:gd name="T7" fmla="*/ 0 h 8"/>
                <a:gd name="T8" fmla="*/ 25 w 54"/>
                <a:gd name="T9" fmla="*/ 0 h 8"/>
                <a:gd name="T10" fmla="*/ 20 w 54"/>
                <a:gd name="T11" fmla="*/ 0 h 8"/>
                <a:gd name="T12" fmla="*/ 12 w 54"/>
                <a:gd name="T13" fmla="*/ 3 h 8"/>
                <a:gd name="T14" fmla="*/ 5 w 54"/>
                <a:gd name="T15" fmla="*/ 5 h 8"/>
                <a:gd name="T16" fmla="*/ 0 w 54"/>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8"/>
                <a:gd name="T29" fmla="*/ 54 w 5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8">
                  <a:moveTo>
                    <a:pt x="54" y="3"/>
                  </a:moveTo>
                  <a:lnTo>
                    <a:pt x="47" y="0"/>
                  </a:lnTo>
                  <a:lnTo>
                    <a:pt x="40" y="0"/>
                  </a:lnTo>
                  <a:lnTo>
                    <a:pt x="32" y="0"/>
                  </a:lnTo>
                  <a:lnTo>
                    <a:pt x="25" y="0"/>
                  </a:lnTo>
                  <a:lnTo>
                    <a:pt x="20" y="0"/>
                  </a:lnTo>
                  <a:lnTo>
                    <a:pt x="12" y="3"/>
                  </a:lnTo>
                  <a:lnTo>
                    <a:pt x="5" y="5"/>
                  </a:lnTo>
                  <a:lnTo>
                    <a:pt x="0" y="8"/>
                  </a:lnTo>
                </a:path>
              </a:pathLst>
            </a:custGeom>
            <a:noFill/>
            <a:ln w="0">
              <a:solidFill>
                <a:srgbClr val="000000"/>
              </a:solidFill>
              <a:prstDash val="solid"/>
              <a:round/>
              <a:headEnd/>
              <a:tailEnd/>
            </a:ln>
          </p:spPr>
          <p:txBody>
            <a:bodyPr/>
            <a:lstStyle/>
            <a:p>
              <a:endParaRPr lang="es-AR"/>
            </a:p>
          </p:txBody>
        </p:sp>
        <p:sp>
          <p:nvSpPr>
            <p:cNvPr id="5149" name="Freeform 36"/>
            <p:cNvSpPr>
              <a:spLocks/>
            </p:cNvSpPr>
            <p:nvPr/>
          </p:nvSpPr>
          <p:spPr bwMode="auto">
            <a:xfrm>
              <a:off x="1882" y="3071"/>
              <a:ext cx="568" cy="674"/>
            </a:xfrm>
            <a:custGeom>
              <a:avLst/>
              <a:gdLst>
                <a:gd name="T0" fmla="*/ 205 w 568"/>
                <a:gd name="T1" fmla="*/ 67 h 674"/>
                <a:gd name="T2" fmla="*/ 210 w 568"/>
                <a:gd name="T3" fmla="*/ 109 h 674"/>
                <a:gd name="T4" fmla="*/ 225 w 568"/>
                <a:gd name="T5" fmla="*/ 151 h 674"/>
                <a:gd name="T6" fmla="*/ 267 w 568"/>
                <a:gd name="T7" fmla="*/ 106 h 674"/>
                <a:gd name="T8" fmla="*/ 296 w 568"/>
                <a:gd name="T9" fmla="*/ 67 h 674"/>
                <a:gd name="T10" fmla="*/ 390 w 568"/>
                <a:gd name="T11" fmla="*/ 3 h 674"/>
                <a:gd name="T12" fmla="*/ 415 w 568"/>
                <a:gd name="T13" fmla="*/ 0 h 674"/>
                <a:gd name="T14" fmla="*/ 439 w 568"/>
                <a:gd name="T15" fmla="*/ 10 h 674"/>
                <a:gd name="T16" fmla="*/ 457 w 568"/>
                <a:gd name="T17" fmla="*/ 30 h 674"/>
                <a:gd name="T18" fmla="*/ 461 w 568"/>
                <a:gd name="T19" fmla="*/ 54 h 674"/>
                <a:gd name="T20" fmla="*/ 484 w 568"/>
                <a:gd name="T21" fmla="*/ 104 h 674"/>
                <a:gd name="T22" fmla="*/ 516 w 568"/>
                <a:gd name="T23" fmla="*/ 138 h 674"/>
                <a:gd name="T24" fmla="*/ 531 w 568"/>
                <a:gd name="T25" fmla="*/ 141 h 674"/>
                <a:gd name="T26" fmla="*/ 553 w 568"/>
                <a:gd name="T27" fmla="*/ 151 h 674"/>
                <a:gd name="T28" fmla="*/ 565 w 568"/>
                <a:gd name="T29" fmla="*/ 168 h 674"/>
                <a:gd name="T30" fmla="*/ 568 w 568"/>
                <a:gd name="T31" fmla="*/ 200 h 674"/>
                <a:gd name="T32" fmla="*/ 560 w 568"/>
                <a:gd name="T33" fmla="*/ 240 h 674"/>
                <a:gd name="T34" fmla="*/ 538 w 568"/>
                <a:gd name="T35" fmla="*/ 291 h 674"/>
                <a:gd name="T36" fmla="*/ 506 w 568"/>
                <a:gd name="T37" fmla="*/ 336 h 674"/>
                <a:gd name="T38" fmla="*/ 496 w 568"/>
                <a:gd name="T39" fmla="*/ 346 h 674"/>
                <a:gd name="T40" fmla="*/ 469 w 568"/>
                <a:gd name="T41" fmla="*/ 356 h 674"/>
                <a:gd name="T42" fmla="*/ 454 w 568"/>
                <a:gd name="T43" fmla="*/ 363 h 674"/>
                <a:gd name="T44" fmla="*/ 469 w 568"/>
                <a:gd name="T45" fmla="*/ 449 h 674"/>
                <a:gd name="T46" fmla="*/ 476 w 568"/>
                <a:gd name="T47" fmla="*/ 565 h 674"/>
                <a:gd name="T48" fmla="*/ 476 w 568"/>
                <a:gd name="T49" fmla="*/ 652 h 674"/>
                <a:gd name="T50" fmla="*/ 410 w 568"/>
                <a:gd name="T51" fmla="*/ 669 h 674"/>
                <a:gd name="T52" fmla="*/ 336 w 568"/>
                <a:gd name="T53" fmla="*/ 674 h 674"/>
                <a:gd name="T54" fmla="*/ 262 w 568"/>
                <a:gd name="T55" fmla="*/ 667 h 674"/>
                <a:gd name="T56" fmla="*/ 252 w 568"/>
                <a:gd name="T57" fmla="*/ 607 h 674"/>
                <a:gd name="T58" fmla="*/ 234 w 568"/>
                <a:gd name="T59" fmla="*/ 551 h 674"/>
                <a:gd name="T60" fmla="*/ 215 w 568"/>
                <a:gd name="T61" fmla="*/ 630 h 674"/>
                <a:gd name="T62" fmla="*/ 207 w 568"/>
                <a:gd name="T63" fmla="*/ 654 h 674"/>
                <a:gd name="T64" fmla="*/ 146 w 568"/>
                <a:gd name="T65" fmla="*/ 657 h 674"/>
                <a:gd name="T66" fmla="*/ 86 w 568"/>
                <a:gd name="T67" fmla="*/ 649 h 674"/>
                <a:gd name="T68" fmla="*/ 52 w 568"/>
                <a:gd name="T69" fmla="*/ 607 h 674"/>
                <a:gd name="T70" fmla="*/ 42 w 568"/>
                <a:gd name="T71" fmla="*/ 452 h 674"/>
                <a:gd name="T72" fmla="*/ 42 w 568"/>
                <a:gd name="T73" fmla="*/ 336 h 674"/>
                <a:gd name="T74" fmla="*/ 22 w 568"/>
                <a:gd name="T75" fmla="*/ 316 h 674"/>
                <a:gd name="T76" fmla="*/ 2 w 568"/>
                <a:gd name="T77" fmla="*/ 277 h 674"/>
                <a:gd name="T78" fmla="*/ 0 w 568"/>
                <a:gd name="T79" fmla="*/ 242 h 674"/>
                <a:gd name="T80" fmla="*/ 7 w 568"/>
                <a:gd name="T81" fmla="*/ 215 h 674"/>
                <a:gd name="T82" fmla="*/ 30 w 568"/>
                <a:gd name="T83" fmla="*/ 153 h 674"/>
                <a:gd name="T84" fmla="*/ 69 w 568"/>
                <a:gd name="T85" fmla="*/ 79 h 674"/>
                <a:gd name="T86" fmla="*/ 118 w 568"/>
                <a:gd name="T87" fmla="*/ 13 h 67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8"/>
                <a:gd name="T133" fmla="*/ 0 h 674"/>
                <a:gd name="T134" fmla="*/ 568 w 568"/>
                <a:gd name="T135" fmla="*/ 674 h 67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8" h="674">
                  <a:moveTo>
                    <a:pt x="205" y="47"/>
                  </a:moveTo>
                  <a:lnTo>
                    <a:pt x="205" y="67"/>
                  </a:lnTo>
                  <a:lnTo>
                    <a:pt x="205" y="82"/>
                  </a:lnTo>
                  <a:lnTo>
                    <a:pt x="210" y="109"/>
                  </a:lnTo>
                  <a:lnTo>
                    <a:pt x="217" y="133"/>
                  </a:lnTo>
                  <a:lnTo>
                    <a:pt x="225" y="151"/>
                  </a:lnTo>
                  <a:lnTo>
                    <a:pt x="247" y="126"/>
                  </a:lnTo>
                  <a:lnTo>
                    <a:pt x="267" y="106"/>
                  </a:lnTo>
                  <a:lnTo>
                    <a:pt x="284" y="87"/>
                  </a:lnTo>
                  <a:lnTo>
                    <a:pt x="296" y="67"/>
                  </a:lnTo>
                  <a:lnTo>
                    <a:pt x="313" y="40"/>
                  </a:lnTo>
                  <a:lnTo>
                    <a:pt x="390" y="3"/>
                  </a:lnTo>
                  <a:lnTo>
                    <a:pt x="402" y="0"/>
                  </a:lnTo>
                  <a:lnTo>
                    <a:pt x="415" y="0"/>
                  </a:lnTo>
                  <a:lnTo>
                    <a:pt x="427" y="5"/>
                  </a:lnTo>
                  <a:lnTo>
                    <a:pt x="439" y="10"/>
                  </a:lnTo>
                  <a:lnTo>
                    <a:pt x="449" y="20"/>
                  </a:lnTo>
                  <a:lnTo>
                    <a:pt x="457" y="30"/>
                  </a:lnTo>
                  <a:lnTo>
                    <a:pt x="461" y="42"/>
                  </a:lnTo>
                  <a:lnTo>
                    <a:pt x="461" y="54"/>
                  </a:lnTo>
                  <a:lnTo>
                    <a:pt x="471" y="82"/>
                  </a:lnTo>
                  <a:lnTo>
                    <a:pt x="484" y="104"/>
                  </a:lnTo>
                  <a:lnTo>
                    <a:pt x="498" y="121"/>
                  </a:lnTo>
                  <a:lnTo>
                    <a:pt x="516" y="138"/>
                  </a:lnTo>
                  <a:lnTo>
                    <a:pt x="521" y="141"/>
                  </a:lnTo>
                  <a:lnTo>
                    <a:pt x="531" y="141"/>
                  </a:lnTo>
                  <a:lnTo>
                    <a:pt x="543" y="143"/>
                  </a:lnTo>
                  <a:lnTo>
                    <a:pt x="553" y="151"/>
                  </a:lnTo>
                  <a:lnTo>
                    <a:pt x="560" y="158"/>
                  </a:lnTo>
                  <a:lnTo>
                    <a:pt x="565" y="168"/>
                  </a:lnTo>
                  <a:lnTo>
                    <a:pt x="568" y="180"/>
                  </a:lnTo>
                  <a:lnTo>
                    <a:pt x="568" y="200"/>
                  </a:lnTo>
                  <a:lnTo>
                    <a:pt x="565" y="212"/>
                  </a:lnTo>
                  <a:lnTo>
                    <a:pt x="560" y="240"/>
                  </a:lnTo>
                  <a:lnTo>
                    <a:pt x="550" y="264"/>
                  </a:lnTo>
                  <a:lnTo>
                    <a:pt x="538" y="291"/>
                  </a:lnTo>
                  <a:lnTo>
                    <a:pt x="523" y="314"/>
                  </a:lnTo>
                  <a:lnTo>
                    <a:pt x="506" y="336"/>
                  </a:lnTo>
                  <a:lnTo>
                    <a:pt x="496" y="346"/>
                  </a:lnTo>
                  <a:lnTo>
                    <a:pt x="481" y="351"/>
                  </a:lnTo>
                  <a:lnTo>
                    <a:pt x="469" y="356"/>
                  </a:lnTo>
                  <a:lnTo>
                    <a:pt x="454" y="358"/>
                  </a:lnTo>
                  <a:lnTo>
                    <a:pt x="454" y="363"/>
                  </a:lnTo>
                  <a:lnTo>
                    <a:pt x="459" y="393"/>
                  </a:lnTo>
                  <a:lnTo>
                    <a:pt x="469" y="449"/>
                  </a:lnTo>
                  <a:lnTo>
                    <a:pt x="474" y="509"/>
                  </a:lnTo>
                  <a:lnTo>
                    <a:pt x="476" y="565"/>
                  </a:lnTo>
                  <a:lnTo>
                    <a:pt x="476" y="625"/>
                  </a:lnTo>
                  <a:lnTo>
                    <a:pt x="476" y="652"/>
                  </a:lnTo>
                  <a:lnTo>
                    <a:pt x="447" y="662"/>
                  </a:lnTo>
                  <a:lnTo>
                    <a:pt x="410" y="669"/>
                  </a:lnTo>
                  <a:lnTo>
                    <a:pt x="373" y="672"/>
                  </a:lnTo>
                  <a:lnTo>
                    <a:pt x="336" y="674"/>
                  </a:lnTo>
                  <a:lnTo>
                    <a:pt x="299" y="672"/>
                  </a:lnTo>
                  <a:lnTo>
                    <a:pt x="262" y="667"/>
                  </a:lnTo>
                  <a:lnTo>
                    <a:pt x="259" y="647"/>
                  </a:lnTo>
                  <a:lnTo>
                    <a:pt x="252" y="607"/>
                  </a:lnTo>
                  <a:lnTo>
                    <a:pt x="239" y="568"/>
                  </a:lnTo>
                  <a:lnTo>
                    <a:pt x="234" y="551"/>
                  </a:lnTo>
                  <a:lnTo>
                    <a:pt x="225" y="590"/>
                  </a:lnTo>
                  <a:lnTo>
                    <a:pt x="215" y="630"/>
                  </a:lnTo>
                  <a:lnTo>
                    <a:pt x="212" y="652"/>
                  </a:lnTo>
                  <a:lnTo>
                    <a:pt x="207" y="654"/>
                  </a:lnTo>
                  <a:lnTo>
                    <a:pt x="178" y="657"/>
                  </a:lnTo>
                  <a:lnTo>
                    <a:pt x="146" y="657"/>
                  </a:lnTo>
                  <a:lnTo>
                    <a:pt x="116" y="654"/>
                  </a:lnTo>
                  <a:lnTo>
                    <a:pt x="86" y="649"/>
                  </a:lnTo>
                  <a:lnTo>
                    <a:pt x="57" y="639"/>
                  </a:lnTo>
                  <a:lnTo>
                    <a:pt x="52" y="607"/>
                  </a:lnTo>
                  <a:lnTo>
                    <a:pt x="47" y="531"/>
                  </a:lnTo>
                  <a:lnTo>
                    <a:pt x="42" y="452"/>
                  </a:lnTo>
                  <a:lnTo>
                    <a:pt x="42" y="373"/>
                  </a:lnTo>
                  <a:lnTo>
                    <a:pt x="42" y="336"/>
                  </a:lnTo>
                  <a:lnTo>
                    <a:pt x="35" y="328"/>
                  </a:lnTo>
                  <a:lnTo>
                    <a:pt x="22" y="316"/>
                  </a:lnTo>
                  <a:lnTo>
                    <a:pt x="7" y="294"/>
                  </a:lnTo>
                  <a:lnTo>
                    <a:pt x="2" y="277"/>
                  </a:lnTo>
                  <a:lnTo>
                    <a:pt x="0" y="259"/>
                  </a:lnTo>
                  <a:lnTo>
                    <a:pt x="0" y="242"/>
                  </a:lnTo>
                  <a:lnTo>
                    <a:pt x="5" y="225"/>
                  </a:lnTo>
                  <a:lnTo>
                    <a:pt x="7" y="215"/>
                  </a:lnTo>
                  <a:lnTo>
                    <a:pt x="15" y="193"/>
                  </a:lnTo>
                  <a:lnTo>
                    <a:pt x="30" y="153"/>
                  </a:lnTo>
                  <a:lnTo>
                    <a:pt x="49" y="116"/>
                  </a:lnTo>
                  <a:lnTo>
                    <a:pt x="69" y="79"/>
                  </a:lnTo>
                  <a:lnTo>
                    <a:pt x="94" y="45"/>
                  </a:lnTo>
                  <a:lnTo>
                    <a:pt x="118" y="13"/>
                  </a:lnTo>
                  <a:lnTo>
                    <a:pt x="205" y="47"/>
                  </a:lnTo>
                  <a:close/>
                </a:path>
              </a:pathLst>
            </a:custGeom>
            <a:solidFill>
              <a:srgbClr val="FFFFFF"/>
            </a:solidFill>
            <a:ln w="9525">
              <a:noFill/>
              <a:round/>
              <a:headEnd/>
              <a:tailEnd/>
            </a:ln>
          </p:spPr>
          <p:txBody>
            <a:bodyPr/>
            <a:lstStyle/>
            <a:p>
              <a:endParaRPr lang="es-AR"/>
            </a:p>
          </p:txBody>
        </p:sp>
        <p:sp>
          <p:nvSpPr>
            <p:cNvPr id="5150" name="Freeform 37"/>
            <p:cNvSpPr>
              <a:spLocks/>
            </p:cNvSpPr>
            <p:nvPr/>
          </p:nvSpPr>
          <p:spPr bwMode="auto">
            <a:xfrm>
              <a:off x="1882" y="3071"/>
              <a:ext cx="568" cy="674"/>
            </a:xfrm>
            <a:custGeom>
              <a:avLst/>
              <a:gdLst>
                <a:gd name="T0" fmla="*/ 205 w 568"/>
                <a:gd name="T1" fmla="*/ 67 h 674"/>
                <a:gd name="T2" fmla="*/ 210 w 568"/>
                <a:gd name="T3" fmla="*/ 109 h 674"/>
                <a:gd name="T4" fmla="*/ 225 w 568"/>
                <a:gd name="T5" fmla="*/ 151 h 674"/>
                <a:gd name="T6" fmla="*/ 267 w 568"/>
                <a:gd name="T7" fmla="*/ 106 h 674"/>
                <a:gd name="T8" fmla="*/ 296 w 568"/>
                <a:gd name="T9" fmla="*/ 67 h 674"/>
                <a:gd name="T10" fmla="*/ 390 w 568"/>
                <a:gd name="T11" fmla="*/ 3 h 674"/>
                <a:gd name="T12" fmla="*/ 415 w 568"/>
                <a:gd name="T13" fmla="*/ 0 h 674"/>
                <a:gd name="T14" fmla="*/ 439 w 568"/>
                <a:gd name="T15" fmla="*/ 10 h 674"/>
                <a:gd name="T16" fmla="*/ 457 w 568"/>
                <a:gd name="T17" fmla="*/ 30 h 674"/>
                <a:gd name="T18" fmla="*/ 461 w 568"/>
                <a:gd name="T19" fmla="*/ 54 h 674"/>
                <a:gd name="T20" fmla="*/ 484 w 568"/>
                <a:gd name="T21" fmla="*/ 104 h 674"/>
                <a:gd name="T22" fmla="*/ 516 w 568"/>
                <a:gd name="T23" fmla="*/ 138 h 674"/>
                <a:gd name="T24" fmla="*/ 531 w 568"/>
                <a:gd name="T25" fmla="*/ 141 h 674"/>
                <a:gd name="T26" fmla="*/ 553 w 568"/>
                <a:gd name="T27" fmla="*/ 151 h 674"/>
                <a:gd name="T28" fmla="*/ 565 w 568"/>
                <a:gd name="T29" fmla="*/ 168 h 674"/>
                <a:gd name="T30" fmla="*/ 568 w 568"/>
                <a:gd name="T31" fmla="*/ 200 h 674"/>
                <a:gd name="T32" fmla="*/ 560 w 568"/>
                <a:gd name="T33" fmla="*/ 240 h 674"/>
                <a:gd name="T34" fmla="*/ 538 w 568"/>
                <a:gd name="T35" fmla="*/ 291 h 674"/>
                <a:gd name="T36" fmla="*/ 506 w 568"/>
                <a:gd name="T37" fmla="*/ 336 h 674"/>
                <a:gd name="T38" fmla="*/ 496 w 568"/>
                <a:gd name="T39" fmla="*/ 346 h 674"/>
                <a:gd name="T40" fmla="*/ 469 w 568"/>
                <a:gd name="T41" fmla="*/ 356 h 674"/>
                <a:gd name="T42" fmla="*/ 454 w 568"/>
                <a:gd name="T43" fmla="*/ 363 h 674"/>
                <a:gd name="T44" fmla="*/ 469 w 568"/>
                <a:gd name="T45" fmla="*/ 449 h 674"/>
                <a:gd name="T46" fmla="*/ 476 w 568"/>
                <a:gd name="T47" fmla="*/ 565 h 674"/>
                <a:gd name="T48" fmla="*/ 476 w 568"/>
                <a:gd name="T49" fmla="*/ 652 h 674"/>
                <a:gd name="T50" fmla="*/ 410 w 568"/>
                <a:gd name="T51" fmla="*/ 669 h 674"/>
                <a:gd name="T52" fmla="*/ 336 w 568"/>
                <a:gd name="T53" fmla="*/ 674 h 674"/>
                <a:gd name="T54" fmla="*/ 262 w 568"/>
                <a:gd name="T55" fmla="*/ 667 h 674"/>
                <a:gd name="T56" fmla="*/ 252 w 568"/>
                <a:gd name="T57" fmla="*/ 607 h 674"/>
                <a:gd name="T58" fmla="*/ 234 w 568"/>
                <a:gd name="T59" fmla="*/ 551 h 674"/>
                <a:gd name="T60" fmla="*/ 215 w 568"/>
                <a:gd name="T61" fmla="*/ 630 h 674"/>
                <a:gd name="T62" fmla="*/ 207 w 568"/>
                <a:gd name="T63" fmla="*/ 654 h 674"/>
                <a:gd name="T64" fmla="*/ 146 w 568"/>
                <a:gd name="T65" fmla="*/ 657 h 674"/>
                <a:gd name="T66" fmla="*/ 86 w 568"/>
                <a:gd name="T67" fmla="*/ 649 h 674"/>
                <a:gd name="T68" fmla="*/ 52 w 568"/>
                <a:gd name="T69" fmla="*/ 607 h 674"/>
                <a:gd name="T70" fmla="*/ 42 w 568"/>
                <a:gd name="T71" fmla="*/ 452 h 674"/>
                <a:gd name="T72" fmla="*/ 42 w 568"/>
                <a:gd name="T73" fmla="*/ 336 h 674"/>
                <a:gd name="T74" fmla="*/ 22 w 568"/>
                <a:gd name="T75" fmla="*/ 316 h 674"/>
                <a:gd name="T76" fmla="*/ 2 w 568"/>
                <a:gd name="T77" fmla="*/ 277 h 674"/>
                <a:gd name="T78" fmla="*/ 0 w 568"/>
                <a:gd name="T79" fmla="*/ 242 h 674"/>
                <a:gd name="T80" fmla="*/ 7 w 568"/>
                <a:gd name="T81" fmla="*/ 215 h 674"/>
                <a:gd name="T82" fmla="*/ 30 w 568"/>
                <a:gd name="T83" fmla="*/ 153 h 674"/>
                <a:gd name="T84" fmla="*/ 69 w 568"/>
                <a:gd name="T85" fmla="*/ 79 h 674"/>
                <a:gd name="T86" fmla="*/ 118 w 568"/>
                <a:gd name="T87" fmla="*/ 13 h 67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8"/>
                <a:gd name="T133" fmla="*/ 0 h 674"/>
                <a:gd name="T134" fmla="*/ 568 w 568"/>
                <a:gd name="T135" fmla="*/ 674 h 67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8" h="674">
                  <a:moveTo>
                    <a:pt x="205" y="47"/>
                  </a:moveTo>
                  <a:lnTo>
                    <a:pt x="205" y="67"/>
                  </a:lnTo>
                  <a:lnTo>
                    <a:pt x="205" y="82"/>
                  </a:lnTo>
                  <a:lnTo>
                    <a:pt x="210" y="109"/>
                  </a:lnTo>
                  <a:lnTo>
                    <a:pt x="217" y="133"/>
                  </a:lnTo>
                  <a:lnTo>
                    <a:pt x="225" y="151"/>
                  </a:lnTo>
                  <a:lnTo>
                    <a:pt x="247" y="126"/>
                  </a:lnTo>
                  <a:lnTo>
                    <a:pt x="267" y="106"/>
                  </a:lnTo>
                  <a:lnTo>
                    <a:pt x="284" y="87"/>
                  </a:lnTo>
                  <a:lnTo>
                    <a:pt x="296" y="67"/>
                  </a:lnTo>
                  <a:lnTo>
                    <a:pt x="313" y="40"/>
                  </a:lnTo>
                  <a:lnTo>
                    <a:pt x="390" y="3"/>
                  </a:lnTo>
                  <a:lnTo>
                    <a:pt x="402" y="0"/>
                  </a:lnTo>
                  <a:lnTo>
                    <a:pt x="415" y="0"/>
                  </a:lnTo>
                  <a:lnTo>
                    <a:pt x="427" y="5"/>
                  </a:lnTo>
                  <a:lnTo>
                    <a:pt x="439" y="10"/>
                  </a:lnTo>
                  <a:lnTo>
                    <a:pt x="449" y="20"/>
                  </a:lnTo>
                  <a:lnTo>
                    <a:pt x="457" y="30"/>
                  </a:lnTo>
                  <a:lnTo>
                    <a:pt x="461" y="42"/>
                  </a:lnTo>
                  <a:lnTo>
                    <a:pt x="461" y="54"/>
                  </a:lnTo>
                  <a:lnTo>
                    <a:pt x="471" y="82"/>
                  </a:lnTo>
                  <a:lnTo>
                    <a:pt x="484" y="104"/>
                  </a:lnTo>
                  <a:lnTo>
                    <a:pt x="498" y="121"/>
                  </a:lnTo>
                  <a:lnTo>
                    <a:pt x="516" y="138"/>
                  </a:lnTo>
                  <a:lnTo>
                    <a:pt x="521" y="141"/>
                  </a:lnTo>
                  <a:lnTo>
                    <a:pt x="531" y="141"/>
                  </a:lnTo>
                  <a:lnTo>
                    <a:pt x="543" y="143"/>
                  </a:lnTo>
                  <a:lnTo>
                    <a:pt x="553" y="151"/>
                  </a:lnTo>
                  <a:lnTo>
                    <a:pt x="560" y="158"/>
                  </a:lnTo>
                  <a:lnTo>
                    <a:pt x="565" y="168"/>
                  </a:lnTo>
                  <a:lnTo>
                    <a:pt x="568" y="180"/>
                  </a:lnTo>
                  <a:lnTo>
                    <a:pt x="568" y="200"/>
                  </a:lnTo>
                  <a:lnTo>
                    <a:pt x="565" y="212"/>
                  </a:lnTo>
                  <a:lnTo>
                    <a:pt x="560" y="240"/>
                  </a:lnTo>
                  <a:lnTo>
                    <a:pt x="550" y="264"/>
                  </a:lnTo>
                  <a:lnTo>
                    <a:pt x="538" y="291"/>
                  </a:lnTo>
                  <a:lnTo>
                    <a:pt x="523" y="314"/>
                  </a:lnTo>
                  <a:lnTo>
                    <a:pt x="506" y="336"/>
                  </a:lnTo>
                  <a:lnTo>
                    <a:pt x="496" y="346"/>
                  </a:lnTo>
                  <a:lnTo>
                    <a:pt x="481" y="351"/>
                  </a:lnTo>
                  <a:lnTo>
                    <a:pt x="469" y="356"/>
                  </a:lnTo>
                  <a:lnTo>
                    <a:pt x="454" y="358"/>
                  </a:lnTo>
                  <a:lnTo>
                    <a:pt x="454" y="363"/>
                  </a:lnTo>
                  <a:lnTo>
                    <a:pt x="459" y="393"/>
                  </a:lnTo>
                  <a:lnTo>
                    <a:pt x="469" y="449"/>
                  </a:lnTo>
                  <a:lnTo>
                    <a:pt x="474" y="509"/>
                  </a:lnTo>
                  <a:lnTo>
                    <a:pt x="476" y="565"/>
                  </a:lnTo>
                  <a:lnTo>
                    <a:pt x="476" y="625"/>
                  </a:lnTo>
                  <a:lnTo>
                    <a:pt x="476" y="652"/>
                  </a:lnTo>
                  <a:lnTo>
                    <a:pt x="447" y="662"/>
                  </a:lnTo>
                  <a:lnTo>
                    <a:pt x="410" y="669"/>
                  </a:lnTo>
                  <a:lnTo>
                    <a:pt x="373" y="672"/>
                  </a:lnTo>
                  <a:lnTo>
                    <a:pt x="336" y="674"/>
                  </a:lnTo>
                  <a:lnTo>
                    <a:pt x="299" y="672"/>
                  </a:lnTo>
                  <a:lnTo>
                    <a:pt x="262" y="667"/>
                  </a:lnTo>
                  <a:lnTo>
                    <a:pt x="259" y="647"/>
                  </a:lnTo>
                  <a:lnTo>
                    <a:pt x="252" y="607"/>
                  </a:lnTo>
                  <a:lnTo>
                    <a:pt x="239" y="568"/>
                  </a:lnTo>
                  <a:lnTo>
                    <a:pt x="234" y="551"/>
                  </a:lnTo>
                  <a:lnTo>
                    <a:pt x="225" y="590"/>
                  </a:lnTo>
                  <a:lnTo>
                    <a:pt x="215" y="630"/>
                  </a:lnTo>
                  <a:lnTo>
                    <a:pt x="212" y="652"/>
                  </a:lnTo>
                  <a:lnTo>
                    <a:pt x="207" y="654"/>
                  </a:lnTo>
                  <a:lnTo>
                    <a:pt x="178" y="657"/>
                  </a:lnTo>
                  <a:lnTo>
                    <a:pt x="146" y="657"/>
                  </a:lnTo>
                  <a:lnTo>
                    <a:pt x="116" y="654"/>
                  </a:lnTo>
                  <a:lnTo>
                    <a:pt x="86" y="649"/>
                  </a:lnTo>
                  <a:lnTo>
                    <a:pt x="57" y="639"/>
                  </a:lnTo>
                  <a:lnTo>
                    <a:pt x="52" y="607"/>
                  </a:lnTo>
                  <a:lnTo>
                    <a:pt x="47" y="531"/>
                  </a:lnTo>
                  <a:lnTo>
                    <a:pt x="42" y="452"/>
                  </a:lnTo>
                  <a:lnTo>
                    <a:pt x="42" y="373"/>
                  </a:lnTo>
                  <a:lnTo>
                    <a:pt x="42" y="336"/>
                  </a:lnTo>
                  <a:lnTo>
                    <a:pt x="35" y="328"/>
                  </a:lnTo>
                  <a:lnTo>
                    <a:pt x="22" y="316"/>
                  </a:lnTo>
                  <a:lnTo>
                    <a:pt x="7" y="294"/>
                  </a:lnTo>
                  <a:lnTo>
                    <a:pt x="2" y="277"/>
                  </a:lnTo>
                  <a:lnTo>
                    <a:pt x="0" y="259"/>
                  </a:lnTo>
                  <a:lnTo>
                    <a:pt x="0" y="242"/>
                  </a:lnTo>
                  <a:lnTo>
                    <a:pt x="5" y="225"/>
                  </a:lnTo>
                  <a:lnTo>
                    <a:pt x="7" y="215"/>
                  </a:lnTo>
                  <a:lnTo>
                    <a:pt x="15" y="193"/>
                  </a:lnTo>
                  <a:lnTo>
                    <a:pt x="30" y="153"/>
                  </a:lnTo>
                  <a:lnTo>
                    <a:pt x="49" y="116"/>
                  </a:lnTo>
                  <a:lnTo>
                    <a:pt x="69" y="79"/>
                  </a:lnTo>
                  <a:lnTo>
                    <a:pt x="94" y="45"/>
                  </a:lnTo>
                  <a:lnTo>
                    <a:pt x="118" y="13"/>
                  </a:lnTo>
                  <a:lnTo>
                    <a:pt x="205" y="47"/>
                  </a:lnTo>
                </a:path>
              </a:pathLst>
            </a:custGeom>
            <a:noFill/>
            <a:ln w="0">
              <a:solidFill>
                <a:srgbClr val="000000"/>
              </a:solidFill>
              <a:prstDash val="solid"/>
              <a:round/>
              <a:headEnd/>
              <a:tailEnd/>
            </a:ln>
          </p:spPr>
          <p:txBody>
            <a:bodyPr/>
            <a:lstStyle/>
            <a:p>
              <a:endParaRPr lang="es-AR"/>
            </a:p>
          </p:txBody>
        </p:sp>
        <p:sp>
          <p:nvSpPr>
            <p:cNvPr id="5151" name="Freeform 38"/>
            <p:cNvSpPr>
              <a:spLocks/>
            </p:cNvSpPr>
            <p:nvPr/>
          </p:nvSpPr>
          <p:spPr bwMode="auto">
            <a:xfrm>
              <a:off x="2144" y="3076"/>
              <a:ext cx="306" cy="669"/>
            </a:xfrm>
            <a:custGeom>
              <a:avLst/>
              <a:gdLst>
                <a:gd name="T0" fmla="*/ 165 w 306"/>
                <a:gd name="T1" fmla="*/ 0 h 669"/>
                <a:gd name="T2" fmla="*/ 177 w 306"/>
                <a:gd name="T3" fmla="*/ 5 h 669"/>
                <a:gd name="T4" fmla="*/ 187 w 306"/>
                <a:gd name="T5" fmla="*/ 15 h 669"/>
                <a:gd name="T6" fmla="*/ 195 w 306"/>
                <a:gd name="T7" fmla="*/ 25 h 669"/>
                <a:gd name="T8" fmla="*/ 197 w 306"/>
                <a:gd name="T9" fmla="*/ 37 h 669"/>
                <a:gd name="T10" fmla="*/ 199 w 306"/>
                <a:gd name="T11" fmla="*/ 49 h 669"/>
                <a:gd name="T12" fmla="*/ 209 w 306"/>
                <a:gd name="T13" fmla="*/ 77 h 669"/>
                <a:gd name="T14" fmla="*/ 222 w 306"/>
                <a:gd name="T15" fmla="*/ 99 h 669"/>
                <a:gd name="T16" fmla="*/ 236 w 306"/>
                <a:gd name="T17" fmla="*/ 116 h 669"/>
                <a:gd name="T18" fmla="*/ 254 w 306"/>
                <a:gd name="T19" fmla="*/ 133 h 669"/>
                <a:gd name="T20" fmla="*/ 256 w 306"/>
                <a:gd name="T21" fmla="*/ 136 h 669"/>
                <a:gd name="T22" fmla="*/ 269 w 306"/>
                <a:gd name="T23" fmla="*/ 136 h 669"/>
                <a:gd name="T24" fmla="*/ 278 w 306"/>
                <a:gd name="T25" fmla="*/ 138 h 669"/>
                <a:gd name="T26" fmla="*/ 288 w 306"/>
                <a:gd name="T27" fmla="*/ 146 h 669"/>
                <a:gd name="T28" fmla="*/ 298 w 306"/>
                <a:gd name="T29" fmla="*/ 153 h 669"/>
                <a:gd name="T30" fmla="*/ 303 w 306"/>
                <a:gd name="T31" fmla="*/ 163 h 669"/>
                <a:gd name="T32" fmla="*/ 306 w 306"/>
                <a:gd name="T33" fmla="*/ 175 h 669"/>
                <a:gd name="T34" fmla="*/ 306 w 306"/>
                <a:gd name="T35" fmla="*/ 195 h 669"/>
                <a:gd name="T36" fmla="*/ 303 w 306"/>
                <a:gd name="T37" fmla="*/ 207 h 669"/>
                <a:gd name="T38" fmla="*/ 296 w 306"/>
                <a:gd name="T39" fmla="*/ 235 h 669"/>
                <a:gd name="T40" fmla="*/ 288 w 306"/>
                <a:gd name="T41" fmla="*/ 259 h 669"/>
                <a:gd name="T42" fmla="*/ 276 w 306"/>
                <a:gd name="T43" fmla="*/ 284 h 669"/>
                <a:gd name="T44" fmla="*/ 261 w 306"/>
                <a:gd name="T45" fmla="*/ 309 h 669"/>
                <a:gd name="T46" fmla="*/ 244 w 306"/>
                <a:gd name="T47" fmla="*/ 331 h 669"/>
                <a:gd name="T48" fmla="*/ 244 w 306"/>
                <a:gd name="T49" fmla="*/ 331 h 669"/>
                <a:gd name="T50" fmla="*/ 232 w 306"/>
                <a:gd name="T51" fmla="*/ 338 h 669"/>
                <a:gd name="T52" fmla="*/ 219 w 306"/>
                <a:gd name="T53" fmla="*/ 346 h 669"/>
                <a:gd name="T54" fmla="*/ 204 w 306"/>
                <a:gd name="T55" fmla="*/ 351 h 669"/>
                <a:gd name="T56" fmla="*/ 190 w 306"/>
                <a:gd name="T57" fmla="*/ 351 h 669"/>
                <a:gd name="T58" fmla="*/ 192 w 306"/>
                <a:gd name="T59" fmla="*/ 358 h 669"/>
                <a:gd name="T60" fmla="*/ 197 w 306"/>
                <a:gd name="T61" fmla="*/ 388 h 669"/>
                <a:gd name="T62" fmla="*/ 207 w 306"/>
                <a:gd name="T63" fmla="*/ 444 h 669"/>
                <a:gd name="T64" fmla="*/ 212 w 306"/>
                <a:gd name="T65" fmla="*/ 504 h 669"/>
                <a:gd name="T66" fmla="*/ 214 w 306"/>
                <a:gd name="T67" fmla="*/ 560 h 669"/>
                <a:gd name="T68" fmla="*/ 214 w 306"/>
                <a:gd name="T69" fmla="*/ 620 h 669"/>
                <a:gd name="T70" fmla="*/ 212 w 306"/>
                <a:gd name="T71" fmla="*/ 647 h 669"/>
                <a:gd name="T72" fmla="*/ 185 w 306"/>
                <a:gd name="T73" fmla="*/ 657 h 669"/>
                <a:gd name="T74" fmla="*/ 148 w 306"/>
                <a:gd name="T75" fmla="*/ 664 h 669"/>
                <a:gd name="T76" fmla="*/ 111 w 306"/>
                <a:gd name="T77" fmla="*/ 667 h 669"/>
                <a:gd name="T78" fmla="*/ 74 w 306"/>
                <a:gd name="T79" fmla="*/ 669 h 669"/>
                <a:gd name="T80" fmla="*/ 37 w 306"/>
                <a:gd name="T81" fmla="*/ 667 h 669"/>
                <a:gd name="T82" fmla="*/ 0 w 306"/>
                <a:gd name="T83" fmla="*/ 662 h 66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06"/>
                <a:gd name="T127" fmla="*/ 0 h 669"/>
                <a:gd name="T128" fmla="*/ 306 w 306"/>
                <a:gd name="T129" fmla="*/ 669 h 66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06" h="669">
                  <a:moveTo>
                    <a:pt x="165" y="0"/>
                  </a:moveTo>
                  <a:lnTo>
                    <a:pt x="177" y="5"/>
                  </a:lnTo>
                  <a:lnTo>
                    <a:pt x="187" y="15"/>
                  </a:lnTo>
                  <a:lnTo>
                    <a:pt x="195" y="25"/>
                  </a:lnTo>
                  <a:lnTo>
                    <a:pt x="197" y="37"/>
                  </a:lnTo>
                  <a:lnTo>
                    <a:pt x="199" y="49"/>
                  </a:lnTo>
                  <a:lnTo>
                    <a:pt x="209" y="77"/>
                  </a:lnTo>
                  <a:lnTo>
                    <a:pt x="222" y="99"/>
                  </a:lnTo>
                  <a:lnTo>
                    <a:pt x="236" y="116"/>
                  </a:lnTo>
                  <a:lnTo>
                    <a:pt x="254" y="133"/>
                  </a:lnTo>
                  <a:lnTo>
                    <a:pt x="256" y="136"/>
                  </a:lnTo>
                  <a:lnTo>
                    <a:pt x="269" y="136"/>
                  </a:lnTo>
                  <a:lnTo>
                    <a:pt x="278" y="138"/>
                  </a:lnTo>
                  <a:lnTo>
                    <a:pt x="288" y="146"/>
                  </a:lnTo>
                  <a:lnTo>
                    <a:pt x="298" y="153"/>
                  </a:lnTo>
                  <a:lnTo>
                    <a:pt x="303" y="163"/>
                  </a:lnTo>
                  <a:lnTo>
                    <a:pt x="306" y="175"/>
                  </a:lnTo>
                  <a:lnTo>
                    <a:pt x="306" y="195"/>
                  </a:lnTo>
                  <a:lnTo>
                    <a:pt x="303" y="207"/>
                  </a:lnTo>
                  <a:lnTo>
                    <a:pt x="296" y="235"/>
                  </a:lnTo>
                  <a:lnTo>
                    <a:pt x="288" y="259"/>
                  </a:lnTo>
                  <a:lnTo>
                    <a:pt x="276" y="284"/>
                  </a:lnTo>
                  <a:lnTo>
                    <a:pt x="261" y="309"/>
                  </a:lnTo>
                  <a:lnTo>
                    <a:pt x="244" y="331"/>
                  </a:lnTo>
                  <a:lnTo>
                    <a:pt x="232" y="338"/>
                  </a:lnTo>
                  <a:lnTo>
                    <a:pt x="219" y="346"/>
                  </a:lnTo>
                  <a:lnTo>
                    <a:pt x="204" y="351"/>
                  </a:lnTo>
                  <a:lnTo>
                    <a:pt x="190" y="351"/>
                  </a:lnTo>
                  <a:lnTo>
                    <a:pt x="192" y="358"/>
                  </a:lnTo>
                  <a:lnTo>
                    <a:pt x="197" y="388"/>
                  </a:lnTo>
                  <a:lnTo>
                    <a:pt x="207" y="444"/>
                  </a:lnTo>
                  <a:lnTo>
                    <a:pt x="212" y="504"/>
                  </a:lnTo>
                  <a:lnTo>
                    <a:pt x="214" y="560"/>
                  </a:lnTo>
                  <a:lnTo>
                    <a:pt x="214" y="620"/>
                  </a:lnTo>
                  <a:lnTo>
                    <a:pt x="212" y="647"/>
                  </a:lnTo>
                  <a:lnTo>
                    <a:pt x="185" y="657"/>
                  </a:lnTo>
                  <a:lnTo>
                    <a:pt x="148" y="664"/>
                  </a:lnTo>
                  <a:lnTo>
                    <a:pt x="111" y="667"/>
                  </a:lnTo>
                  <a:lnTo>
                    <a:pt x="74" y="669"/>
                  </a:lnTo>
                  <a:lnTo>
                    <a:pt x="37" y="667"/>
                  </a:lnTo>
                  <a:lnTo>
                    <a:pt x="0" y="662"/>
                  </a:lnTo>
                </a:path>
              </a:pathLst>
            </a:custGeom>
            <a:noFill/>
            <a:ln w="0">
              <a:solidFill>
                <a:srgbClr val="000000"/>
              </a:solidFill>
              <a:prstDash val="solid"/>
              <a:round/>
              <a:headEnd/>
              <a:tailEnd/>
            </a:ln>
          </p:spPr>
          <p:txBody>
            <a:bodyPr/>
            <a:lstStyle/>
            <a:p>
              <a:endParaRPr lang="es-AR"/>
            </a:p>
          </p:txBody>
        </p:sp>
        <p:sp>
          <p:nvSpPr>
            <p:cNvPr id="5152" name="Freeform 39"/>
            <p:cNvSpPr>
              <a:spLocks/>
            </p:cNvSpPr>
            <p:nvPr/>
          </p:nvSpPr>
          <p:spPr bwMode="auto">
            <a:xfrm>
              <a:off x="1882" y="3116"/>
              <a:ext cx="234" cy="612"/>
            </a:xfrm>
            <a:custGeom>
              <a:avLst/>
              <a:gdLst>
                <a:gd name="T0" fmla="*/ 234 w 234"/>
                <a:gd name="T1" fmla="*/ 506 h 612"/>
                <a:gd name="T2" fmla="*/ 222 w 234"/>
                <a:gd name="T3" fmla="*/ 545 h 612"/>
                <a:gd name="T4" fmla="*/ 215 w 234"/>
                <a:gd name="T5" fmla="*/ 582 h 612"/>
                <a:gd name="T6" fmla="*/ 212 w 234"/>
                <a:gd name="T7" fmla="*/ 607 h 612"/>
                <a:gd name="T8" fmla="*/ 207 w 234"/>
                <a:gd name="T9" fmla="*/ 609 h 612"/>
                <a:gd name="T10" fmla="*/ 178 w 234"/>
                <a:gd name="T11" fmla="*/ 612 h 612"/>
                <a:gd name="T12" fmla="*/ 146 w 234"/>
                <a:gd name="T13" fmla="*/ 612 h 612"/>
                <a:gd name="T14" fmla="*/ 116 w 234"/>
                <a:gd name="T15" fmla="*/ 609 h 612"/>
                <a:gd name="T16" fmla="*/ 86 w 234"/>
                <a:gd name="T17" fmla="*/ 602 h 612"/>
                <a:gd name="T18" fmla="*/ 57 w 234"/>
                <a:gd name="T19" fmla="*/ 594 h 612"/>
                <a:gd name="T20" fmla="*/ 52 w 234"/>
                <a:gd name="T21" fmla="*/ 562 h 612"/>
                <a:gd name="T22" fmla="*/ 44 w 234"/>
                <a:gd name="T23" fmla="*/ 483 h 612"/>
                <a:gd name="T24" fmla="*/ 42 w 234"/>
                <a:gd name="T25" fmla="*/ 407 h 612"/>
                <a:gd name="T26" fmla="*/ 42 w 234"/>
                <a:gd name="T27" fmla="*/ 328 h 612"/>
                <a:gd name="T28" fmla="*/ 42 w 234"/>
                <a:gd name="T29" fmla="*/ 288 h 612"/>
                <a:gd name="T30" fmla="*/ 35 w 234"/>
                <a:gd name="T31" fmla="*/ 283 h 612"/>
                <a:gd name="T32" fmla="*/ 22 w 234"/>
                <a:gd name="T33" fmla="*/ 269 h 612"/>
                <a:gd name="T34" fmla="*/ 7 w 234"/>
                <a:gd name="T35" fmla="*/ 246 h 612"/>
                <a:gd name="T36" fmla="*/ 2 w 234"/>
                <a:gd name="T37" fmla="*/ 232 h 612"/>
                <a:gd name="T38" fmla="*/ 0 w 234"/>
                <a:gd name="T39" fmla="*/ 214 h 612"/>
                <a:gd name="T40" fmla="*/ 0 w 234"/>
                <a:gd name="T41" fmla="*/ 197 h 612"/>
                <a:gd name="T42" fmla="*/ 5 w 234"/>
                <a:gd name="T43" fmla="*/ 180 h 612"/>
                <a:gd name="T44" fmla="*/ 7 w 234"/>
                <a:gd name="T45" fmla="*/ 170 h 612"/>
                <a:gd name="T46" fmla="*/ 15 w 234"/>
                <a:gd name="T47" fmla="*/ 148 h 612"/>
                <a:gd name="T48" fmla="*/ 30 w 234"/>
                <a:gd name="T49" fmla="*/ 108 h 612"/>
                <a:gd name="T50" fmla="*/ 47 w 234"/>
                <a:gd name="T51" fmla="*/ 71 h 612"/>
                <a:gd name="T52" fmla="*/ 69 w 234"/>
                <a:gd name="T53" fmla="*/ 34 h 612"/>
                <a:gd name="T54" fmla="*/ 91 w 234"/>
                <a:gd name="T55" fmla="*/ 0 h 6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34"/>
                <a:gd name="T85" fmla="*/ 0 h 612"/>
                <a:gd name="T86" fmla="*/ 234 w 234"/>
                <a:gd name="T87" fmla="*/ 612 h 61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34" h="612">
                  <a:moveTo>
                    <a:pt x="234" y="506"/>
                  </a:moveTo>
                  <a:lnTo>
                    <a:pt x="222" y="545"/>
                  </a:lnTo>
                  <a:lnTo>
                    <a:pt x="215" y="582"/>
                  </a:lnTo>
                  <a:lnTo>
                    <a:pt x="212" y="607"/>
                  </a:lnTo>
                  <a:lnTo>
                    <a:pt x="207" y="609"/>
                  </a:lnTo>
                  <a:lnTo>
                    <a:pt x="178" y="612"/>
                  </a:lnTo>
                  <a:lnTo>
                    <a:pt x="146" y="612"/>
                  </a:lnTo>
                  <a:lnTo>
                    <a:pt x="116" y="609"/>
                  </a:lnTo>
                  <a:lnTo>
                    <a:pt x="86" y="602"/>
                  </a:lnTo>
                  <a:lnTo>
                    <a:pt x="57" y="594"/>
                  </a:lnTo>
                  <a:lnTo>
                    <a:pt x="52" y="562"/>
                  </a:lnTo>
                  <a:lnTo>
                    <a:pt x="44" y="483"/>
                  </a:lnTo>
                  <a:lnTo>
                    <a:pt x="42" y="407"/>
                  </a:lnTo>
                  <a:lnTo>
                    <a:pt x="42" y="328"/>
                  </a:lnTo>
                  <a:lnTo>
                    <a:pt x="42" y="288"/>
                  </a:lnTo>
                  <a:lnTo>
                    <a:pt x="35" y="283"/>
                  </a:lnTo>
                  <a:lnTo>
                    <a:pt x="22" y="269"/>
                  </a:lnTo>
                  <a:lnTo>
                    <a:pt x="7" y="246"/>
                  </a:lnTo>
                  <a:lnTo>
                    <a:pt x="2" y="232"/>
                  </a:lnTo>
                  <a:lnTo>
                    <a:pt x="0" y="214"/>
                  </a:lnTo>
                  <a:lnTo>
                    <a:pt x="0" y="197"/>
                  </a:lnTo>
                  <a:lnTo>
                    <a:pt x="5" y="180"/>
                  </a:lnTo>
                  <a:lnTo>
                    <a:pt x="7" y="170"/>
                  </a:lnTo>
                  <a:lnTo>
                    <a:pt x="15" y="148"/>
                  </a:lnTo>
                  <a:lnTo>
                    <a:pt x="30" y="108"/>
                  </a:lnTo>
                  <a:lnTo>
                    <a:pt x="47" y="71"/>
                  </a:lnTo>
                  <a:lnTo>
                    <a:pt x="69" y="34"/>
                  </a:lnTo>
                  <a:lnTo>
                    <a:pt x="91" y="0"/>
                  </a:lnTo>
                </a:path>
              </a:pathLst>
            </a:custGeom>
            <a:noFill/>
            <a:ln w="0">
              <a:solidFill>
                <a:srgbClr val="000000"/>
              </a:solidFill>
              <a:prstDash val="solid"/>
              <a:round/>
              <a:headEnd/>
              <a:tailEnd/>
            </a:ln>
          </p:spPr>
          <p:txBody>
            <a:bodyPr/>
            <a:lstStyle/>
            <a:p>
              <a:endParaRPr lang="es-AR"/>
            </a:p>
          </p:txBody>
        </p:sp>
        <p:sp>
          <p:nvSpPr>
            <p:cNvPr id="5153" name="Freeform 40"/>
            <p:cNvSpPr>
              <a:spLocks/>
            </p:cNvSpPr>
            <p:nvPr/>
          </p:nvSpPr>
          <p:spPr bwMode="auto">
            <a:xfrm>
              <a:off x="1924" y="3298"/>
              <a:ext cx="15" cy="106"/>
            </a:xfrm>
            <a:custGeom>
              <a:avLst/>
              <a:gdLst>
                <a:gd name="T0" fmla="*/ 15 w 15"/>
                <a:gd name="T1" fmla="*/ 0 h 106"/>
                <a:gd name="T2" fmla="*/ 10 w 15"/>
                <a:gd name="T3" fmla="*/ 15 h 106"/>
                <a:gd name="T4" fmla="*/ 5 w 15"/>
                <a:gd name="T5" fmla="*/ 32 h 106"/>
                <a:gd name="T6" fmla="*/ 2 w 15"/>
                <a:gd name="T7" fmla="*/ 47 h 106"/>
                <a:gd name="T8" fmla="*/ 0 w 15"/>
                <a:gd name="T9" fmla="*/ 62 h 106"/>
                <a:gd name="T10" fmla="*/ 0 w 15"/>
                <a:gd name="T11" fmla="*/ 77 h 106"/>
                <a:gd name="T12" fmla="*/ 0 w 15"/>
                <a:gd name="T13" fmla="*/ 94 h 106"/>
                <a:gd name="T14" fmla="*/ 0 w 15"/>
                <a:gd name="T15" fmla="*/ 106 h 106"/>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06"/>
                <a:gd name="T26" fmla="*/ 15 w 15"/>
                <a:gd name="T27" fmla="*/ 106 h 1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06">
                  <a:moveTo>
                    <a:pt x="15" y="0"/>
                  </a:moveTo>
                  <a:lnTo>
                    <a:pt x="10" y="15"/>
                  </a:lnTo>
                  <a:lnTo>
                    <a:pt x="5" y="32"/>
                  </a:lnTo>
                  <a:lnTo>
                    <a:pt x="2" y="47"/>
                  </a:lnTo>
                  <a:lnTo>
                    <a:pt x="0" y="62"/>
                  </a:lnTo>
                  <a:lnTo>
                    <a:pt x="0" y="77"/>
                  </a:lnTo>
                  <a:lnTo>
                    <a:pt x="0" y="94"/>
                  </a:lnTo>
                  <a:lnTo>
                    <a:pt x="0" y="106"/>
                  </a:lnTo>
                </a:path>
              </a:pathLst>
            </a:custGeom>
            <a:noFill/>
            <a:ln w="0">
              <a:solidFill>
                <a:srgbClr val="000000"/>
              </a:solidFill>
              <a:prstDash val="solid"/>
              <a:round/>
              <a:headEnd/>
              <a:tailEnd/>
            </a:ln>
          </p:spPr>
          <p:txBody>
            <a:bodyPr/>
            <a:lstStyle/>
            <a:p>
              <a:endParaRPr lang="es-AR"/>
            </a:p>
          </p:txBody>
        </p:sp>
        <p:sp>
          <p:nvSpPr>
            <p:cNvPr id="5154" name="Freeform 41"/>
            <p:cNvSpPr>
              <a:spLocks/>
            </p:cNvSpPr>
            <p:nvPr/>
          </p:nvSpPr>
          <p:spPr bwMode="auto">
            <a:xfrm>
              <a:off x="2257" y="3358"/>
              <a:ext cx="77" cy="69"/>
            </a:xfrm>
            <a:custGeom>
              <a:avLst/>
              <a:gdLst>
                <a:gd name="T0" fmla="*/ 0 w 77"/>
                <a:gd name="T1" fmla="*/ 0 h 69"/>
                <a:gd name="T2" fmla="*/ 10 w 77"/>
                <a:gd name="T3" fmla="*/ 7 h 69"/>
                <a:gd name="T4" fmla="*/ 17 w 77"/>
                <a:gd name="T5" fmla="*/ 17 h 69"/>
                <a:gd name="T6" fmla="*/ 27 w 77"/>
                <a:gd name="T7" fmla="*/ 29 h 69"/>
                <a:gd name="T8" fmla="*/ 40 w 77"/>
                <a:gd name="T9" fmla="*/ 46 h 69"/>
                <a:gd name="T10" fmla="*/ 42 w 77"/>
                <a:gd name="T11" fmla="*/ 51 h 69"/>
                <a:gd name="T12" fmla="*/ 45 w 77"/>
                <a:gd name="T13" fmla="*/ 54 h 69"/>
                <a:gd name="T14" fmla="*/ 47 w 77"/>
                <a:gd name="T15" fmla="*/ 59 h 69"/>
                <a:gd name="T16" fmla="*/ 52 w 77"/>
                <a:gd name="T17" fmla="*/ 61 h 69"/>
                <a:gd name="T18" fmla="*/ 57 w 77"/>
                <a:gd name="T19" fmla="*/ 66 h 69"/>
                <a:gd name="T20" fmla="*/ 62 w 77"/>
                <a:gd name="T21" fmla="*/ 69 h 69"/>
                <a:gd name="T22" fmla="*/ 67 w 77"/>
                <a:gd name="T23" fmla="*/ 69 h 69"/>
                <a:gd name="T24" fmla="*/ 72 w 77"/>
                <a:gd name="T25" fmla="*/ 69 h 69"/>
                <a:gd name="T26" fmla="*/ 77 w 77"/>
                <a:gd name="T27" fmla="*/ 69 h 69"/>
                <a:gd name="T28" fmla="*/ 77 w 77"/>
                <a:gd name="T29" fmla="*/ 69 h 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
                <a:gd name="T46" fmla="*/ 0 h 69"/>
                <a:gd name="T47" fmla="*/ 77 w 77"/>
                <a:gd name="T48" fmla="*/ 69 h 6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 h="69">
                  <a:moveTo>
                    <a:pt x="0" y="0"/>
                  </a:moveTo>
                  <a:lnTo>
                    <a:pt x="10" y="7"/>
                  </a:lnTo>
                  <a:lnTo>
                    <a:pt x="17" y="17"/>
                  </a:lnTo>
                  <a:lnTo>
                    <a:pt x="27" y="29"/>
                  </a:lnTo>
                  <a:lnTo>
                    <a:pt x="40" y="46"/>
                  </a:lnTo>
                  <a:lnTo>
                    <a:pt x="42" y="51"/>
                  </a:lnTo>
                  <a:lnTo>
                    <a:pt x="45" y="54"/>
                  </a:lnTo>
                  <a:lnTo>
                    <a:pt x="47" y="59"/>
                  </a:lnTo>
                  <a:lnTo>
                    <a:pt x="52" y="61"/>
                  </a:lnTo>
                  <a:lnTo>
                    <a:pt x="57" y="66"/>
                  </a:lnTo>
                  <a:lnTo>
                    <a:pt x="62" y="69"/>
                  </a:lnTo>
                  <a:lnTo>
                    <a:pt x="67" y="69"/>
                  </a:lnTo>
                  <a:lnTo>
                    <a:pt x="72" y="69"/>
                  </a:lnTo>
                  <a:lnTo>
                    <a:pt x="77" y="69"/>
                  </a:lnTo>
                </a:path>
              </a:pathLst>
            </a:custGeom>
            <a:noFill/>
            <a:ln w="0">
              <a:solidFill>
                <a:srgbClr val="000000"/>
              </a:solidFill>
              <a:prstDash val="solid"/>
              <a:round/>
              <a:headEnd/>
              <a:tailEnd/>
            </a:ln>
          </p:spPr>
          <p:txBody>
            <a:bodyPr/>
            <a:lstStyle/>
            <a:p>
              <a:endParaRPr lang="es-AR"/>
            </a:p>
          </p:txBody>
        </p:sp>
        <p:sp>
          <p:nvSpPr>
            <p:cNvPr id="5155" name="Freeform 42"/>
            <p:cNvSpPr>
              <a:spLocks/>
            </p:cNvSpPr>
            <p:nvPr/>
          </p:nvSpPr>
          <p:spPr bwMode="auto">
            <a:xfrm>
              <a:off x="2087" y="3111"/>
              <a:ext cx="108" cy="111"/>
            </a:xfrm>
            <a:custGeom>
              <a:avLst/>
              <a:gdLst>
                <a:gd name="T0" fmla="*/ 0 w 108"/>
                <a:gd name="T1" fmla="*/ 7 h 111"/>
                <a:gd name="T2" fmla="*/ 0 w 108"/>
                <a:gd name="T3" fmla="*/ 27 h 111"/>
                <a:gd name="T4" fmla="*/ 0 w 108"/>
                <a:gd name="T5" fmla="*/ 42 h 111"/>
                <a:gd name="T6" fmla="*/ 5 w 108"/>
                <a:gd name="T7" fmla="*/ 69 h 111"/>
                <a:gd name="T8" fmla="*/ 12 w 108"/>
                <a:gd name="T9" fmla="*/ 93 h 111"/>
                <a:gd name="T10" fmla="*/ 20 w 108"/>
                <a:gd name="T11" fmla="*/ 111 h 111"/>
                <a:gd name="T12" fmla="*/ 39 w 108"/>
                <a:gd name="T13" fmla="*/ 84 h 111"/>
                <a:gd name="T14" fmla="*/ 62 w 108"/>
                <a:gd name="T15" fmla="*/ 66 h 111"/>
                <a:gd name="T16" fmla="*/ 79 w 108"/>
                <a:gd name="T17" fmla="*/ 44 h 111"/>
                <a:gd name="T18" fmla="*/ 91 w 108"/>
                <a:gd name="T19" fmla="*/ 27 h 111"/>
                <a:gd name="T20" fmla="*/ 108 w 108"/>
                <a:gd name="T21" fmla="*/ 0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8"/>
                <a:gd name="T34" fmla="*/ 0 h 111"/>
                <a:gd name="T35" fmla="*/ 108 w 10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8" h="111">
                  <a:moveTo>
                    <a:pt x="0" y="7"/>
                  </a:moveTo>
                  <a:lnTo>
                    <a:pt x="0" y="27"/>
                  </a:lnTo>
                  <a:lnTo>
                    <a:pt x="0" y="42"/>
                  </a:lnTo>
                  <a:lnTo>
                    <a:pt x="5" y="69"/>
                  </a:lnTo>
                  <a:lnTo>
                    <a:pt x="12" y="93"/>
                  </a:lnTo>
                  <a:lnTo>
                    <a:pt x="20" y="111"/>
                  </a:lnTo>
                  <a:lnTo>
                    <a:pt x="39" y="84"/>
                  </a:lnTo>
                  <a:lnTo>
                    <a:pt x="62" y="66"/>
                  </a:lnTo>
                  <a:lnTo>
                    <a:pt x="79" y="44"/>
                  </a:lnTo>
                  <a:lnTo>
                    <a:pt x="91" y="27"/>
                  </a:lnTo>
                  <a:lnTo>
                    <a:pt x="108" y="0"/>
                  </a:lnTo>
                </a:path>
              </a:pathLst>
            </a:custGeom>
            <a:noFill/>
            <a:ln w="0">
              <a:solidFill>
                <a:srgbClr val="000000"/>
              </a:solidFill>
              <a:prstDash val="solid"/>
              <a:round/>
              <a:headEnd/>
              <a:tailEnd/>
            </a:ln>
          </p:spPr>
          <p:txBody>
            <a:bodyPr/>
            <a:lstStyle/>
            <a:p>
              <a:endParaRPr lang="es-AR"/>
            </a:p>
          </p:txBody>
        </p:sp>
        <p:sp>
          <p:nvSpPr>
            <p:cNvPr id="5156" name="Freeform 43"/>
            <p:cNvSpPr>
              <a:spLocks/>
            </p:cNvSpPr>
            <p:nvPr/>
          </p:nvSpPr>
          <p:spPr bwMode="auto">
            <a:xfrm>
              <a:off x="2057" y="3222"/>
              <a:ext cx="50" cy="79"/>
            </a:xfrm>
            <a:custGeom>
              <a:avLst/>
              <a:gdLst>
                <a:gd name="T0" fmla="*/ 50 w 50"/>
                <a:gd name="T1" fmla="*/ 0 h 79"/>
                <a:gd name="T2" fmla="*/ 42 w 50"/>
                <a:gd name="T3" fmla="*/ 7 h 79"/>
                <a:gd name="T4" fmla="*/ 32 w 50"/>
                <a:gd name="T5" fmla="*/ 17 h 79"/>
                <a:gd name="T6" fmla="*/ 25 w 50"/>
                <a:gd name="T7" fmla="*/ 27 h 79"/>
                <a:gd name="T8" fmla="*/ 20 w 50"/>
                <a:gd name="T9" fmla="*/ 37 h 79"/>
                <a:gd name="T10" fmla="*/ 13 w 50"/>
                <a:gd name="T11" fmla="*/ 47 h 79"/>
                <a:gd name="T12" fmla="*/ 8 w 50"/>
                <a:gd name="T13" fmla="*/ 57 h 79"/>
                <a:gd name="T14" fmla="*/ 5 w 50"/>
                <a:gd name="T15" fmla="*/ 66 h 79"/>
                <a:gd name="T16" fmla="*/ 0 w 50"/>
                <a:gd name="T17" fmla="*/ 79 h 79"/>
                <a:gd name="T18" fmla="*/ 0 w 50"/>
                <a:gd name="T19" fmla="*/ 79 h 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79"/>
                <a:gd name="T32" fmla="*/ 50 w 50"/>
                <a:gd name="T33" fmla="*/ 79 h 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79">
                  <a:moveTo>
                    <a:pt x="50" y="0"/>
                  </a:moveTo>
                  <a:lnTo>
                    <a:pt x="42" y="7"/>
                  </a:lnTo>
                  <a:lnTo>
                    <a:pt x="32" y="17"/>
                  </a:lnTo>
                  <a:lnTo>
                    <a:pt x="25" y="27"/>
                  </a:lnTo>
                  <a:lnTo>
                    <a:pt x="20" y="37"/>
                  </a:lnTo>
                  <a:lnTo>
                    <a:pt x="13" y="47"/>
                  </a:lnTo>
                  <a:lnTo>
                    <a:pt x="8" y="57"/>
                  </a:lnTo>
                  <a:lnTo>
                    <a:pt x="5" y="66"/>
                  </a:lnTo>
                  <a:lnTo>
                    <a:pt x="0" y="79"/>
                  </a:lnTo>
                </a:path>
              </a:pathLst>
            </a:custGeom>
            <a:noFill/>
            <a:ln w="0">
              <a:solidFill>
                <a:srgbClr val="000000"/>
              </a:solidFill>
              <a:prstDash val="solid"/>
              <a:round/>
              <a:headEnd/>
              <a:tailEnd/>
            </a:ln>
          </p:spPr>
          <p:txBody>
            <a:bodyPr/>
            <a:lstStyle/>
            <a:p>
              <a:endParaRPr lang="es-AR"/>
            </a:p>
          </p:txBody>
        </p:sp>
        <p:sp>
          <p:nvSpPr>
            <p:cNvPr id="5157" name="Freeform 44"/>
            <p:cNvSpPr>
              <a:spLocks/>
            </p:cNvSpPr>
            <p:nvPr/>
          </p:nvSpPr>
          <p:spPr bwMode="auto">
            <a:xfrm>
              <a:off x="2094" y="3550"/>
              <a:ext cx="32" cy="101"/>
            </a:xfrm>
            <a:custGeom>
              <a:avLst/>
              <a:gdLst>
                <a:gd name="T0" fmla="*/ 32 w 32"/>
                <a:gd name="T1" fmla="*/ 101 h 101"/>
                <a:gd name="T2" fmla="*/ 27 w 32"/>
                <a:gd name="T3" fmla="*/ 79 h 101"/>
                <a:gd name="T4" fmla="*/ 20 w 32"/>
                <a:gd name="T5" fmla="*/ 67 h 101"/>
                <a:gd name="T6" fmla="*/ 10 w 32"/>
                <a:gd name="T7" fmla="*/ 32 h 101"/>
                <a:gd name="T8" fmla="*/ 0 w 32"/>
                <a:gd name="T9" fmla="*/ 0 h 101"/>
                <a:gd name="T10" fmla="*/ 0 60000 65536"/>
                <a:gd name="T11" fmla="*/ 0 60000 65536"/>
                <a:gd name="T12" fmla="*/ 0 60000 65536"/>
                <a:gd name="T13" fmla="*/ 0 60000 65536"/>
                <a:gd name="T14" fmla="*/ 0 60000 65536"/>
                <a:gd name="T15" fmla="*/ 0 w 32"/>
                <a:gd name="T16" fmla="*/ 0 h 101"/>
                <a:gd name="T17" fmla="*/ 32 w 32"/>
                <a:gd name="T18" fmla="*/ 101 h 101"/>
              </a:gdLst>
              <a:ahLst/>
              <a:cxnLst>
                <a:cxn ang="T10">
                  <a:pos x="T0" y="T1"/>
                </a:cxn>
                <a:cxn ang="T11">
                  <a:pos x="T2" y="T3"/>
                </a:cxn>
                <a:cxn ang="T12">
                  <a:pos x="T4" y="T5"/>
                </a:cxn>
                <a:cxn ang="T13">
                  <a:pos x="T6" y="T7"/>
                </a:cxn>
                <a:cxn ang="T14">
                  <a:pos x="T8" y="T9"/>
                </a:cxn>
              </a:cxnLst>
              <a:rect l="T15" t="T16" r="T17" b="T18"/>
              <a:pathLst>
                <a:path w="32" h="101">
                  <a:moveTo>
                    <a:pt x="32" y="101"/>
                  </a:moveTo>
                  <a:lnTo>
                    <a:pt x="27" y="79"/>
                  </a:lnTo>
                  <a:lnTo>
                    <a:pt x="20" y="67"/>
                  </a:lnTo>
                  <a:lnTo>
                    <a:pt x="10" y="32"/>
                  </a:lnTo>
                  <a:lnTo>
                    <a:pt x="0" y="0"/>
                  </a:lnTo>
                </a:path>
              </a:pathLst>
            </a:custGeom>
            <a:noFill/>
            <a:ln w="0">
              <a:solidFill>
                <a:srgbClr val="000000"/>
              </a:solidFill>
              <a:prstDash val="solid"/>
              <a:round/>
              <a:headEnd/>
              <a:tailEnd/>
            </a:ln>
          </p:spPr>
          <p:txBody>
            <a:bodyPr/>
            <a:lstStyle/>
            <a:p>
              <a:endParaRPr lang="es-AR"/>
            </a:p>
          </p:txBody>
        </p:sp>
        <p:sp>
          <p:nvSpPr>
            <p:cNvPr id="5158" name="Freeform 45"/>
            <p:cNvSpPr>
              <a:spLocks/>
            </p:cNvSpPr>
            <p:nvPr/>
          </p:nvSpPr>
          <p:spPr bwMode="auto">
            <a:xfrm>
              <a:off x="2050" y="3380"/>
              <a:ext cx="22" cy="111"/>
            </a:xfrm>
            <a:custGeom>
              <a:avLst/>
              <a:gdLst>
                <a:gd name="T0" fmla="*/ 5 w 22"/>
                <a:gd name="T1" fmla="*/ 0 h 111"/>
                <a:gd name="T2" fmla="*/ 2 w 22"/>
                <a:gd name="T3" fmla="*/ 10 h 111"/>
                <a:gd name="T4" fmla="*/ 0 w 22"/>
                <a:gd name="T5" fmla="*/ 19 h 111"/>
                <a:gd name="T6" fmla="*/ 0 w 22"/>
                <a:gd name="T7" fmla="*/ 32 h 111"/>
                <a:gd name="T8" fmla="*/ 0 w 22"/>
                <a:gd name="T9" fmla="*/ 42 h 111"/>
                <a:gd name="T10" fmla="*/ 0 w 22"/>
                <a:gd name="T11" fmla="*/ 52 h 111"/>
                <a:gd name="T12" fmla="*/ 2 w 22"/>
                <a:gd name="T13" fmla="*/ 61 h 111"/>
                <a:gd name="T14" fmla="*/ 5 w 22"/>
                <a:gd name="T15" fmla="*/ 71 h 111"/>
                <a:gd name="T16" fmla="*/ 7 w 22"/>
                <a:gd name="T17" fmla="*/ 81 h 111"/>
                <a:gd name="T18" fmla="*/ 12 w 22"/>
                <a:gd name="T19" fmla="*/ 91 h 111"/>
                <a:gd name="T20" fmla="*/ 17 w 22"/>
                <a:gd name="T21" fmla="*/ 101 h 111"/>
                <a:gd name="T22" fmla="*/ 22 w 22"/>
                <a:gd name="T23" fmla="*/ 111 h 111"/>
                <a:gd name="T24" fmla="*/ 22 w 22"/>
                <a:gd name="T25" fmla="*/ 111 h 1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111"/>
                <a:gd name="T41" fmla="*/ 22 w 22"/>
                <a:gd name="T42" fmla="*/ 111 h 1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111">
                  <a:moveTo>
                    <a:pt x="5" y="0"/>
                  </a:moveTo>
                  <a:lnTo>
                    <a:pt x="2" y="10"/>
                  </a:lnTo>
                  <a:lnTo>
                    <a:pt x="0" y="19"/>
                  </a:lnTo>
                  <a:lnTo>
                    <a:pt x="0" y="32"/>
                  </a:lnTo>
                  <a:lnTo>
                    <a:pt x="0" y="42"/>
                  </a:lnTo>
                  <a:lnTo>
                    <a:pt x="0" y="52"/>
                  </a:lnTo>
                  <a:lnTo>
                    <a:pt x="2" y="61"/>
                  </a:lnTo>
                  <a:lnTo>
                    <a:pt x="5" y="71"/>
                  </a:lnTo>
                  <a:lnTo>
                    <a:pt x="7" y="81"/>
                  </a:lnTo>
                  <a:lnTo>
                    <a:pt x="12" y="91"/>
                  </a:lnTo>
                  <a:lnTo>
                    <a:pt x="17" y="101"/>
                  </a:lnTo>
                  <a:lnTo>
                    <a:pt x="22" y="111"/>
                  </a:lnTo>
                </a:path>
              </a:pathLst>
            </a:custGeom>
            <a:noFill/>
            <a:ln w="0">
              <a:solidFill>
                <a:srgbClr val="000000"/>
              </a:solidFill>
              <a:prstDash val="solid"/>
              <a:round/>
              <a:headEnd/>
              <a:tailEnd/>
            </a:ln>
          </p:spPr>
          <p:txBody>
            <a:bodyPr/>
            <a:lstStyle/>
            <a:p>
              <a:endParaRPr lang="es-AR"/>
            </a:p>
          </p:txBody>
        </p:sp>
        <p:sp>
          <p:nvSpPr>
            <p:cNvPr id="5159" name="Freeform 46"/>
            <p:cNvSpPr>
              <a:spLocks/>
            </p:cNvSpPr>
            <p:nvPr/>
          </p:nvSpPr>
          <p:spPr bwMode="auto">
            <a:xfrm>
              <a:off x="2408" y="3264"/>
              <a:ext cx="39" cy="19"/>
            </a:xfrm>
            <a:custGeom>
              <a:avLst/>
              <a:gdLst>
                <a:gd name="T0" fmla="*/ 0 w 39"/>
                <a:gd name="T1" fmla="*/ 19 h 19"/>
                <a:gd name="T2" fmla="*/ 5 w 39"/>
                <a:gd name="T3" fmla="*/ 19 h 19"/>
                <a:gd name="T4" fmla="*/ 12 w 39"/>
                <a:gd name="T5" fmla="*/ 19 h 19"/>
                <a:gd name="T6" fmla="*/ 14 w 39"/>
                <a:gd name="T7" fmla="*/ 19 h 19"/>
                <a:gd name="T8" fmla="*/ 19 w 39"/>
                <a:gd name="T9" fmla="*/ 19 h 19"/>
                <a:gd name="T10" fmla="*/ 24 w 39"/>
                <a:gd name="T11" fmla="*/ 17 h 19"/>
                <a:gd name="T12" fmla="*/ 29 w 39"/>
                <a:gd name="T13" fmla="*/ 15 h 19"/>
                <a:gd name="T14" fmla="*/ 32 w 39"/>
                <a:gd name="T15" fmla="*/ 12 h 19"/>
                <a:gd name="T16" fmla="*/ 37 w 39"/>
                <a:gd name="T17" fmla="*/ 7 h 19"/>
                <a:gd name="T18" fmla="*/ 39 w 39"/>
                <a:gd name="T19" fmla="*/ 5 h 19"/>
                <a:gd name="T20" fmla="*/ 39 w 39"/>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19"/>
                <a:gd name="T35" fmla="*/ 39 w 39"/>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19">
                  <a:moveTo>
                    <a:pt x="0" y="19"/>
                  </a:moveTo>
                  <a:lnTo>
                    <a:pt x="5" y="19"/>
                  </a:lnTo>
                  <a:lnTo>
                    <a:pt x="12" y="19"/>
                  </a:lnTo>
                  <a:lnTo>
                    <a:pt x="14" y="19"/>
                  </a:lnTo>
                  <a:lnTo>
                    <a:pt x="19" y="19"/>
                  </a:lnTo>
                  <a:lnTo>
                    <a:pt x="24" y="17"/>
                  </a:lnTo>
                  <a:lnTo>
                    <a:pt x="29" y="15"/>
                  </a:lnTo>
                  <a:lnTo>
                    <a:pt x="32" y="12"/>
                  </a:lnTo>
                  <a:lnTo>
                    <a:pt x="37" y="7"/>
                  </a:lnTo>
                  <a:lnTo>
                    <a:pt x="39" y="5"/>
                  </a:lnTo>
                  <a:lnTo>
                    <a:pt x="39" y="0"/>
                  </a:lnTo>
                </a:path>
              </a:pathLst>
            </a:custGeom>
            <a:noFill/>
            <a:ln w="0">
              <a:solidFill>
                <a:srgbClr val="000000"/>
              </a:solidFill>
              <a:prstDash val="solid"/>
              <a:round/>
              <a:headEnd/>
              <a:tailEnd/>
            </a:ln>
          </p:spPr>
          <p:txBody>
            <a:bodyPr/>
            <a:lstStyle/>
            <a:p>
              <a:endParaRPr lang="es-AR"/>
            </a:p>
          </p:txBody>
        </p:sp>
        <p:sp>
          <p:nvSpPr>
            <p:cNvPr id="5160" name="Freeform 47"/>
            <p:cNvSpPr>
              <a:spLocks/>
            </p:cNvSpPr>
            <p:nvPr/>
          </p:nvSpPr>
          <p:spPr bwMode="auto">
            <a:xfrm>
              <a:off x="2361" y="3207"/>
              <a:ext cx="10" cy="57"/>
            </a:xfrm>
            <a:custGeom>
              <a:avLst/>
              <a:gdLst>
                <a:gd name="T0" fmla="*/ 10 w 10"/>
                <a:gd name="T1" fmla="*/ 0 h 57"/>
                <a:gd name="T2" fmla="*/ 7 w 10"/>
                <a:gd name="T3" fmla="*/ 5 h 57"/>
                <a:gd name="T4" fmla="*/ 5 w 10"/>
                <a:gd name="T5" fmla="*/ 10 h 57"/>
                <a:gd name="T6" fmla="*/ 2 w 10"/>
                <a:gd name="T7" fmla="*/ 17 h 57"/>
                <a:gd name="T8" fmla="*/ 0 w 10"/>
                <a:gd name="T9" fmla="*/ 22 h 57"/>
                <a:gd name="T10" fmla="*/ 0 w 10"/>
                <a:gd name="T11" fmla="*/ 30 h 57"/>
                <a:gd name="T12" fmla="*/ 0 w 10"/>
                <a:gd name="T13" fmla="*/ 35 h 57"/>
                <a:gd name="T14" fmla="*/ 0 w 10"/>
                <a:gd name="T15" fmla="*/ 42 h 57"/>
                <a:gd name="T16" fmla="*/ 2 w 10"/>
                <a:gd name="T17" fmla="*/ 47 h 57"/>
                <a:gd name="T18" fmla="*/ 2 w 10"/>
                <a:gd name="T19" fmla="*/ 52 h 57"/>
                <a:gd name="T20" fmla="*/ 5 w 10"/>
                <a:gd name="T21" fmla="*/ 57 h 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57"/>
                <a:gd name="T35" fmla="*/ 10 w 10"/>
                <a:gd name="T36" fmla="*/ 57 h 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57">
                  <a:moveTo>
                    <a:pt x="10" y="0"/>
                  </a:moveTo>
                  <a:lnTo>
                    <a:pt x="7" y="5"/>
                  </a:lnTo>
                  <a:lnTo>
                    <a:pt x="5" y="10"/>
                  </a:lnTo>
                  <a:lnTo>
                    <a:pt x="2" y="17"/>
                  </a:lnTo>
                  <a:lnTo>
                    <a:pt x="0" y="22"/>
                  </a:lnTo>
                  <a:lnTo>
                    <a:pt x="0" y="30"/>
                  </a:lnTo>
                  <a:lnTo>
                    <a:pt x="0" y="35"/>
                  </a:lnTo>
                  <a:lnTo>
                    <a:pt x="0" y="42"/>
                  </a:lnTo>
                  <a:lnTo>
                    <a:pt x="2" y="47"/>
                  </a:lnTo>
                  <a:lnTo>
                    <a:pt x="2" y="52"/>
                  </a:lnTo>
                  <a:lnTo>
                    <a:pt x="5" y="57"/>
                  </a:lnTo>
                </a:path>
              </a:pathLst>
            </a:custGeom>
            <a:noFill/>
            <a:ln w="0">
              <a:solidFill>
                <a:srgbClr val="000000"/>
              </a:solidFill>
              <a:prstDash val="solid"/>
              <a:round/>
              <a:headEnd/>
              <a:tailEnd/>
            </a:ln>
          </p:spPr>
          <p:txBody>
            <a:bodyPr/>
            <a:lstStyle/>
            <a:p>
              <a:endParaRPr lang="es-AR"/>
            </a:p>
          </p:txBody>
        </p:sp>
        <p:sp>
          <p:nvSpPr>
            <p:cNvPr id="5161" name="Freeform 48"/>
            <p:cNvSpPr>
              <a:spLocks/>
            </p:cNvSpPr>
            <p:nvPr/>
          </p:nvSpPr>
          <p:spPr bwMode="auto">
            <a:xfrm>
              <a:off x="2336" y="3204"/>
              <a:ext cx="30" cy="57"/>
            </a:xfrm>
            <a:custGeom>
              <a:avLst/>
              <a:gdLst>
                <a:gd name="T0" fmla="*/ 30 w 30"/>
                <a:gd name="T1" fmla="*/ 0 h 57"/>
                <a:gd name="T2" fmla="*/ 25 w 30"/>
                <a:gd name="T3" fmla="*/ 3 h 57"/>
                <a:gd name="T4" fmla="*/ 20 w 30"/>
                <a:gd name="T5" fmla="*/ 5 h 57"/>
                <a:gd name="T6" fmla="*/ 15 w 30"/>
                <a:gd name="T7" fmla="*/ 8 h 57"/>
                <a:gd name="T8" fmla="*/ 12 w 30"/>
                <a:gd name="T9" fmla="*/ 13 h 57"/>
                <a:gd name="T10" fmla="*/ 7 w 30"/>
                <a:gd name="T11" fmla="*/ 15 h 57"/>
                <a:gd name="T12" fmla="*/ 5 w 30"/>
                <a:gd name="T13" fmla="*/ 23 h 57"/>
                <a:gd name="T14" fmla="*/ 3 w 30"/>
                <a:gd name="T15" fmla="*/ 28 h 57"/>
                <a:gd name="T16" fmla="*/ 3 w 30"/>
                <a:gd name="T17" fmla="*/ 33 h 57"/>
                <a:gd name="T18" fmla="*/ 0 w 30"/>
                <a:gd name="T19" fmla="*/ 38 h 57"/>
                <a:gd name="T20" fmla="*/ 3 w 30"/>
                <a:gd name="T21" fmla="*/ 45 h 57"/>
                <a:gd name="T22" fmla="*/ 3 w 30"/>
                <a:gd name="T23" fmla="*/ 50 h 57"/>
                <a:gd name="T24" fmla="*/ 5 w 30"/>
                <a:gd name="T25" fmla="*/ 55 h 57"/>
                <a:gd name="T26" fmla="*/ 5 w 30"/>
                <a:gd name="T27" fmla="*/ 57 h 5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57"/>
                <a:gd name="T44" fmla="*/ 30 w 30"/>
                <a:gd name="T45" fmla="*/ 57 h 5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57">
                  <a:moveTo>
                    <a:pt x="30" y="0"/>
                  </a:moveTo>
                  <a:lnTo>
                    <a:pt x="25" y="3"/>
                  </a:lnTo>
                  <a:lnTo>
                    <a:pt x="20" y="5"/>
                  </a:lnTo>
                  <a:lnTo>
                    <a:pt x="15" y="8"/>
                  </a:lnTo>
                  <a:lnTo>
                    <a:pt x="12" y="13"/>
                  </a:lnTo>
                  <a:lnTo>
                    <a:pt x="7" y="15"/>
                  </a:lnTo>
                  <a:lnTo>
                    <a:pt x="5" y="23"/>
                  </a:lnTo>
                  <a:lnTo>
                    <a:pt x="3" y="28"/>
                  </a:lnTo>
                  <a:lnTo>
                    <a:pt x="3" y="33"/>
                  </a:lnTo>
                  <a:lnTo>
                    <a:pt x="0" y="38"/>
                  </a:lnTo>
                  <a:lnTo>
                    <a:pt x="3" y="45"/>
                  </a:lnTo>
                  <a:lnTo>
                    <a:pt x="3" y="50"/>
                  </a:lnTo>
                  <a:lnTo>
                    <a:pt x="5" y="55"/>
                  </a:lnTo>
                  <a:lnTo>
                    <a:pt x="5" y="57"/>
                  </a:lnTo>
                </a:path>
              </a:pathLst>
            </a:custGeom>
            <a:noFill/>
            <a:ln w="0">
              <a:solidFill>
                <a:srgbClr val="000000"/>
              </a:solidFill>
              <a:prstDash val="solid"/>
              <a:round/>
              <a:headEnd/>
              <a:tailEnd/>
            </a:ln>
          </p:spPr>
          <p:txBody>
            <a:bodyPr/>
            <a:lstStyle/>
            <a:p>
              <a:endParaRPr lang="es-AR"/>
            </a:p>
          </p:txBody>
        </p:sp>
        <p:sp>
          <p:nvSpPr>
            <p:cNvPr id="5162" name="Freeform 49"/>
            <p:cNvSpPr>
              <a:spLocks/>
            </p:cNvSpPr>
            <p:nvPr/>
          </p:nvSpPr>
          <p:spPr bwMode="auto">
            <a:xfrm>
              <a:off x="2112" y="3088"/>
              <a:ext cx="170" cy="173"/>
            </a:xfrm>
            <a:custGeom>
              <a:avLst/>
              <a:gdLst>
                <a:gd name="T0" fmla="*/ 170 w 170"/>
                <a:gd name="T1" fmla="*/ 0 h 173"/>
                <a:gd name="T2" fmla="*/ 167 w 170"/>
                <a:gd name="T3" fmla="*/ 3 h 173"/>
                <a:gd name="T4" fmla="*/ 165 w 170"/>
                <a:gd name="T5" fmla="*/ 10 h 173"/>
                <a:gd name="T6" fmla="*/ 160 w 170"/>
                <a:gd name="T7" fmla="*/ 15 h 173"/>
                <a:gd name="T8" fmla="*/ 155 w 170"/>
                <a:gd name="T9" fmla="*/ 23 h 173"/>
                <a:gd name="T10" fmla="*/ 150 w 170"/>
                <a:gd name="T11" fmla="*/ 28 h 173"/>
                <a:gd name="T12" fmla="*/ 145 w 170"/>
                <a:gd name="T13" fmla="*/ 33 h 173"/>
                <a:gd name="T14" fmla="*/ 138 w 170"/>
                <a:gd name="T15" fmla="*/ 35 h 173"/>
                <a:gd name="T16" fmla="*/ 133 w 170"/>
                <a:gd name="T17" fmla="*/ 40 h 173"/>
                <a:gd name="T18" fmla="*/ 125 w 170"/>
                <a:gd name="T19" fmla="*/ 42 h 173"/>
                <a:gd name="T20" fmla="*/ 118 w 170"/>
                <a:gd name="T21" fmla="*/ 45 h 173"/>
                <a:gd name="T22" fmla="*/ 118 w 170"/>
                <a:gd name="T23" fmla="*/ 45 h 173"/>
                <a:gd name="T24" fmla="*/ 108 w 170"/>
                <a:gd name="T25" fmla="*/ 50 h 173"/>
                <a:gd name="T26" fmla="*/ 98 w 170"/>
                <a:gd name="T27" fmla="*/ 55 h 173"/>
                <a:gd name="T28" fmla="*/ 88 w 170"/>
                <a:gd name="T29" fmla="*/ 60 h 173"/>
                <a:gd name="T30" fmla="*/ 81 w 170"/>
                <a:gd name="T31" fmla="*/ 65 h 173"/>
                <a:gd name="T32" fmla="*/ 74 w 170"/>
                <a:gd name="T33" fmla="*/ 72 h 173"/>
                <a:gd name="T34" fmla="*/ 64 w 170"/>
                <a:gd name="T35" fmla="*/ 79 h 173"/>
                <a:gd name="T36" fmla="*/ 61 w 170"/>
                <a:gd name="T37" fmla="*/ 84 h 173"/>
                <a:gd name="T38" fmla="*/ 61 w 170"/>
                <a:gd name="T39" fmla="*/ 84 h 173"/>
                <a:gd name="T40" fmla="*/ 83 w 170"/>
                <a:gd name="T41" fmla="*/ 99 h 173"/>
                <a:gd name="T42" fmla="*/ 83 w 170"/>
                <a:gd name="T43" fmla="*/ 99 h 173"/>
                <a:gd name="T44" fmla="*/ 74 w 170"/>
                <a:gd name="T45" fmla="*/ 104 h 173"/>
                <a:gd name="T46" fmla="*/ 64 w 170"/>
                <a:gd name="T47" fmla="*/ 109 h 173"/>
                <a:gd name="T48" fmla="*/ 54 w 170"/>
                <a:gd name="T49" fmla="*/ 114 h 173"/>
                <a:gd name="T50" fmla="*/ 44 w 170"/>
                <a:gd name="T51" fmla="*/ 121 h 173"/>
                <a:gd name="T52" fmla="*/ 37 w 170"/>
                <a:gd name="T53" fmla="*/ 129 h 173"/>
                <a:gd name="T54" fmla="*/ 27 w 170"/>
                <a:gd name="T55" fmla="*/ 136 h 173"/>
                <a:gd name="T56" fmla="*/ 19 w 170"/>
                <a:gd name="T57" fmla="*/ 144 h 173"/>
                <a:gd name="T58" fmla="*/ 12 w 170"/>
                <a:gd name="T59" fmla="*/ 154 h 173"/>
                <a:gd name="T60" fmla="*/ 4 w 170"/>
                <a:gd name="T61" fmla="*/ 161 h 173"/>
                <a:gd name="T62" fmla="*/ 0 w 170"/>
                <a:gd name="T63" fmla="*/ 171 h 173"/>
                <a:gd name="T64" fmla="*/ 0 w 170"/>
                <a:gd name="T65" fmla="*/ 173 h 1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0"/>
                <a:gd name="T100" fmla="*/ 0 h 173"/>
                <a:gd name="T101" fmla="*/ 170 w 170"/>
                <a:gd name="T102" fmla="*/ 173 h 17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0" h="173">
                  <a:moveTo>
                    <a:pt x="170" y="0"/>
                  </a:moveTo>
                  <a:lnTo>
                    <a:pt x="167" y="3"/>
                  </a:lnTo>
                  <a:lnTo>
                    <a:pt x="165" y="10"/>
                  </a:lnTo>
                  <a:lnTo>
                    <a:pt x="160" y="15"/>
                  </a:lnTo>
                  <a:lnTo>
                    <a:pt x="155" y="23"/>
                  </a:lnTo>
                  <a:lnTo>
                    <a:pt x="150" y="28"/>
                  </a:lnTo>
                  <a:lnTo>
                    <a:pt x="145" y="33"/>
                  </a:lnTo>
                  <a:lnTo>
                    <a:pt x="138" y="35"/>
                  </a:lnTo>
                  <a:lnTo>
                    <a:pt x="133" y="40"/>
                  </a:lnTo>
                  <a:lnTo>
                    <a:pt x="125" y="42"/>
                  </a:lnTo>
                  <a:lnTo>
                    <a:pt x="118" y="45"/>
                  </a:lnTo>
                  <a:lnTo>
                    <a:pt x="108" y="50"/>
                  </a:lnTo>
                  <a:lnTo>
                    <a:pt x="98" y="55"/>
                  </a:lnTo>
                  <a:lnTo>
                    <a:pt x="88" y="60"/>
                  </a:lnTo>
                  <a:lnTo>
                    <a:pt x="81" y="65"/>
                  </a:lnTo>
                  <a:lnTo>
                    <a:pt x="74" y="72"/>
                  </a:lnTo>
                  <a:lnTo>
                    <a:pt x="64" y="79"/>
                  </a:lnTo>
                  <a:lnTo>
                    <a:pt x="61" y="84"/>
                  </a:lnTo>
                  <a:lnTo>
                    <a:pt x="83" y="99"/>
                  </a:lnTo>
                  <a:lnTo>
                    <a:pt x="74" y="104"/>
                  </a:lnTo>
                  <a:lnTo>
                    <a:pt x="64" y="109"/>
                  </a:lnTo>
                  <a:lnTo>
                    <a:pt x="54" y="114"/>
                  </a:lnTo>
                  <a:lnTo>
                    <a:pt x="44" y="121"/>
                  </a:lnTo>
                  <a:lnTo>
                    <a:pt x="37" y="129"/>
                  </a:lnTo>
                  <a:lnTo>
                    <a:pt x="27" y="136"/>
                  </a:lnTo>
                  <a:lnTo>
                    <a:pt x="19" y="144"/>
                  </a:lnTo>
                  <a:lnTo>
                    <a:pt x="12" y="154"/>
                  </a:lnTo>
                  <a:lnTo>
                    <a:pt x="4" y="161"/>
                  </a:lnTo>
                  <a:lnTo>
                    <a:pt x="0" y="171"/>
                  </a:lnTo>
                  <a:lnTo>
                    <a:pt x="0" y="173"/>
                  </a:lnTo>
                </a:path>
              </a:pathLst>
            </a:custGeom>
            <a:noFill/>
            <a:ln w="0">
              <a:solidFill>
                <a:srgbClr val="000000"/>
              </a:solidFill>
              <a:prstDash val="solid"/>
              <a:round/>
              <a:headEnd/>
              <a:tailEnd/>
            </a:ln>
          </p:spPr>
          <p:txBody>
            <a:bodyPr/>
            <a:lstStyle/>
            <a:p>
              <a:endParaRPr lang="es-AR"/>
            </a:p>
          </p:txBody>
        </p:sp>
        <p:sp>
          <p:nvSpPr>
            <p:cNvPr id="5163" name="Freeform 50"/>
            <p:cNvSpPr>
              <a:spLocks/>
            </p:cNvSpPr>
            <p:nvPr/>
          </p:nvSpPr>
          <p:spPr bwMode="auto">
            <a:xfrm>
              <a:off x="2215" y="3234"/>
              <a:ext cx="57" cy="45"/>
            </a:xfrm>
            <a:custGeom>
              <a:avLst/>
              <a:gdLst>
                <a:gd name="T0" fmla="*/ 0 w 57"/>
                <a:gd name="T1" fmla="*/ 27 h 45"/>
                <a:gd name="T2" fmla="*/ 0 w 57"/>
                <a:gd name="T3" fmla="*/ 0 h 45"/>
                <a:gd name="T4" fmla="*/ 57 w 57"/>
                <a:gd name="T5" fmla="*/ 0 h 45"/>
                <a:gd name="T6" fmla="*/ 57 w 57"/>
                <a:gd name="T7" fmla="*/ 27 h 45"/>
                <a:gd name="T8" fmla="*/ 40 w 57"/>
                <a:gd name="T9" fmla="*/ 27 h 45"/>
                <a:gd name="T10" fmla="*/ 40 w 57"/>
                <a:gd name="T11" fmla="*/ 40 h 45"/>
                <a:gd name="T12" fmla="*/ 37 w 57"/>
                <a:gd name="T13" fmla="*/ 45 h 45"/>
                <a:gd name="T14" fmla="*/ 22 w 57"/>
                <a:gd name="T15" fmla="*/ 45 h 45"/>
                <a:gd name="T16" fmla="*/ 17 w 57"/>
                <a:gd name="T17" fmla="*/ 40 h 45"/>
                <a:gd name="T18" fmla="*/ 17 w 57"/>
                <a:gd name="T19" fmla="*/ 27 h 45"/>
                <a:gd name="T20" fmla="*/ 0 w 57"/>
                <a:gd name="T21" fmla="*/ 2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45"/>
                <a:gd name="T35" fmla="*/ 57 w 57"/>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45">
                  <a:moveTo>
                    <a:pt x="0" y="27"/>
                  </a:moveTo>
                  <a:lnTo>
                    <a:pt x="0" y="0"/>
                  </a:lnTo>
                  <a:lnTo>
                    <a:pt x="57" y="0"/>
                  </a:lnTo>
                  <a:lnTo>
                    <a:pt x="57" y="27"/>
                  </a:lnTo>
                  <a:lnTo>
                    <a:pt x="40" y="27"/>
                  </a:lnTo>
                  <a:lnTo>
                    <a:pt x="40" y="40"/>
                  </a:lnTo>
                  <a:lnTo>
                    <a:pt x="37" y="45"/>
                  </a:lnTo>
                  <a:lnTo>
                    <a:pt x="22" y="45"/>
                  </a:lnTo>
                  <a:lnTo>
                    <a:pt x="17" y="40"/>
                  </a:lnTo>
                  <a:lnTo>
                    <a:pt x="17" y="27"/>
                  </a:lnTo>
                  <a:lnTo>
                    <a:pt x="0" y="27"/>
                  </a:lnTo>
                  <a:close/>
                </a:path>
              </a:pathLst>
            </a:custGeom>
            <a:solidFill>
              <a:srgbClr val="FF993D"/>
            </a:solidFill>
            <a:ln w="9525">
              <a:noFill/>
              <a:round/>
              <a:headEnd/>
              <a:tailEnd/>
            </a:ln>
          </p:spPr>
          <p:txBody>
            <a:bodyPr/>
            <a:lstStyle/>
            <a:p>
              <a:endParaRPr lang="es-AR"/>
            </a:p>
          </p:txBody>
        </p:sp>
        <p:sp>
          <p:nvSpPr>
            <p:cNvPr id="5164" name="Freeform 51"/>
            <p:cNvSpPr>
              <a:spLocks/>
            </p:cNvSpPr>
            <p:nvPr/>
          </p:nvSpPr>
          <p:spPr bwMode="auto">
            <a:xfrm>
              <a:off x="2215" y="3234"/>
              <a:ext cx="57" cy="45"/>
            </a:xfrm>
            <a:custGeom>
              <a:avLst/>
              <a:gdLst>
                <a:gd name="T0" fmla="*/ 0 w 57"/>
                <a:gd name="T1" fmla="*/ 27 h 45"/>
                <a:gd name="T2" fmla="*/ 0 w 57"/>
                <a:gd name="T3" fmla="*/ 0 h 45"/>
                <a:gd name="T4" fmla="*/ 57 w 57"/>
                <a:gd name="T5" fmla="*/ 0 h 45"/>
                <a:gd name="T6" fmla="*/ 57 w 57"/>
                <a:gd name="T7" fmla="*/ 27 h 45"/>
                <a:gd name="T8" fmla="*/ 40 w 57"/>
                <a:gd name="T9" fmla="*/ 27 h 45"/>
                <a:gd name="T10" fmla="*/ 40 w 57"/>
                <a:gd name="T11" fmla="*/ 40 h 45"/>
                <a:gd name="T12" fmla="*/ 37 w 57"/>
                <a:gd name="T13" fmla="*/ 45 h 45"/>
                <a:gd name="T14" fmla="*/ 22 w 57"/>
                <a:gd name="T15" fmla="*/ 45 h 45"/>
                <a:gd name="T16" fmla="*/ 17 w 57"/>
                <a:gd name="T17" fmla="*/ 40 h 45"/>
                <a:gd name="T18" fmla="*/ 17 w 57"/>
                <a:gd name="T19" fmla="*/ 27 h 45"/>
                <a:gd name="T20" fmla="*/ 0 w 57"/>
                <a:gd name="T21" fmla="*/ 2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45"/>
                <a:gd name="T35" fmla="*/ 57 w 57"/>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45">
                  <a:moveTo>
                    <a:pt x="0" y="27"/>
                  </a:moveTo>
                  <a:lnTo>
                    <a:pt x="0" y="0"/>
                  </a:lnTo>
                  <a:lnTo>
                    <a:pt x="57" y="0"/>
                  </a:lnTo>
                  <a:lnTo>
                    <a:pt x="57" y="27"/>
                  </a:lnTo>
                  <a:lnTo>
                    <a:pt x="40" y="27"/>
                  </a:lnTo>
                  <a:lnTo>
                    <a:pt x="40" y="40"/>
                  </a:lnTo>
                  <a:lnTo>
                    <a:pt x="37" y="45"/>
                  </a:lnTo>
                  <a:lnTo>
                    <a:pt x="22" y="45"/>
                  </a:lnTo>
                  <a:lnTo>
                    <a:pt x="17" y="40"/>
                  </a:lnTo>
                  <a:lnTo>
                    <a:pt x="17" y="27"/>
                  </a:lnTo>
                  <a:lnTo>
                    <a:pt x="0" y="27"/>
                  </a:lnTo>
                </a:path>
              </a:pathLst>
            </a:custGeom>
            <a:noFill/>
            <a:ln w="0">
              <a:solidFill>
                <a:srgbClr val="000000"/>
              </a:solidFill>
              <a:prstDash val="solid"/>
              <a:round/>
              <a:headEnd/>
              <a:tailEnd/>
            </a:ln>
          </p:spPr>
          <p:txBody>
            <a:bodyPr/>
            <a:lstStyle/>
            <a:p>
              <a:endParaRPr lang="es-AR"/>
            </a:p>
          </p:txBody>
        </p:sp>
        <p:sp>
          <p:nvSpPr>
            <p:cNvPr id="5165" name="Freeform 52"/>
            <p:cNvSpPr>
              <a:spLocks/>
            </p:cNvSpPr>
            <p:nvPr/>
          </p:nvSpPr>
          <p:spPr bwMode="auto">
            <a:xfrm>
              <a:off x="2215" y="3234"/>
              <a:ext cx="57" cy="27"/>
            </a:xfrm>
            <a:custGeom>
              <a:avLst/>
              <a:gdLst>
                <a:gd name="T0" fmla="*/ 0 w 57"/>
                <a:gd name="T1" fmla="*/ 27 h 27"/>
                <a:gd name="T2" fmla="*/ 0 w 57"/>
                <a:gd name="T3" fmla="*/ 0 h 27"/>
                <a:gd name="T4" fmla="*/ 57 w 57"/>
                <a:gd name="T5" fmla="*/ 0 h 27"/>
                <a:gd name="T6" fmla="*/ 57 w 57"/>
                <a:gd name="T7" fmla="*/ 12 h 27"/>
                <a:gd name="T8" fmla="*/ 0 60000 65536"/>
                <a:gd name="T9" fmla="*/ 0 60000 65536"/>
                <a:gd name="T10" fmla="*/ 0 60000 65536"/>
                <a:gd name="T11" fmla="*/ 0 60000 65536"/>
                <a:gd name="T12" fmla="*/ 0 w 57"/>
                <a:gd name="T13" fmla="*/ 0 h 27"/>
                <a:gd name="T14" fmla="*/ 57 w 57"/>
                <a:gd name="T15" fmla="*/ 27 h 27"/>
              </a:gdLst>
              <a:ahLst/>
              <a:cxnLst>
                <a:cxn ang="T8">
                  <a:pos x="T0" y="T1"/>
                </a:cxn>
                <a:cxn ang="T9">
                  <a:pos x="T2" y="T3"/>
                </a:cxn>
                <a:cxn ang="T10">
                  <a:pos x="T4" y="T5"/>
                </a:cxn>
                <a:cxn ang="T11">
                  <a:pos x="T6" y="T7"/>
                </a:cxn>
              </a:cxnLst>
              <a:rect l="T12" t="T13" r="T14" b="T15"/>
              <a:pathLst>
                <a:path w="57" h="27">
                  <a:moveTo>
                    <a:pt x="0" y="27"/>
                  </a:moveTo>
                  <a:lnTo>
                    <a:pt x="0" y="0"/>
                  </a:lnTo>
                  <a:lnTo>
                    <a:pt x="57" y="0"/>
                  </a:lnTo>
                  <a:lnTo>
                    <a:pt x="57" y="12"/>
                  </a:lnTo>
                </a:path>
              </a:pathLst>
            </a:custGeom>
            <a:noFill/>
            <a:ln w="0">
              <a:solidFill>
                <a:srgbClr val="000000"/>
              </a:solidFill>
              <a:prstDash val="solid"/>
              <a:round/>
              <a:headEnd/>
              <a:tailEnd/>
            </a:ln>
          </p:spPr>
          <p:txBody>
            <a:bodyPr/>
            <a:lstStyle/>
            <a:p>
              <a:endParaRPr lang="es-AR"/>
            </a:p>
          </p:txBody>
        </p:sp>
        <p:sp>
          <p:nvSpPr>
            <p:cNvPr id="5166" name="Freeform 53"/>
            <p:cNvSpPr>
              <a:spLocks/>
            </p:cNvSpPr>
            <p:nvPr/>
          </p:nvSpPr>
          <p:spPr bwMode="auto">
            <a:xfrm>
              <a:off x="2171" y="3256"/>
              <a:ext cx="113" cy="40"/>
            </a:xfrm>
            <a:custGeom>
              <a:avLst/>
              <a:gdLst>
                <a:gd name="T0" fmla="*/ 0 w 113"/>
                <a:gd name="T1" fmla="*/ 27 h 40"/>
                <a:gd name="T2" fmla="*/ 2 w 113"/>
                <a:gd name="T3" fmla="*/ 13 h 40"/>
                <a:gd name="T4" fmla="*/ 5 w 113"/>
                <a:gd name="T5" fmla="*/ 0 h 40"/>
                <a:gd name="T6" fmla="*/ 22 w 113"/>
                <a:gd name="T7" fmla="*/ 5 h 40"/>
                <a:gd name="T8" fmla="*/ 32 w 113"/>
                <a:gd name="T9" fmla="*/ 5 h 40"/>
                <a:gd name="T10" fmla="*/ 44 w 113"/>
                <a:gd name="T11" fmla="*/ 5 h 40"/>
                <a:gd name="T12" fmla="*/ 61 w 113"/>
                <a:gd name="T13" fmla="*/ 5 h 40"/>
                <a:gd name="T14" fmla="*/ 61 w 113"/>
                <a:gd name="T15" fmla="*/ 18 h 40"/>
                <a:gd name="T16" fmla="*/ 66 w 113"/>
                <a:gd name="T17" fmla="*/ 23 h 40"/>
                <a:gd name="T18" fmla="*/ 81 w 113"/>
                <a:gd name="T19" fmla="*/ 23 h 40"/>
                <a:gd name="T20" fmla="*/ 84 w 113"/>
                <a:gd name="T21" fmla="*/ 18 h 40"/>
                <a:gd name="T22" fmla="*/ 84 w 113"/>
                <a:gd name="T23" fmla="*/ 5 h 40"/>
                <a:gd name="T24" fmla="*/ 103 w 113"/>
                <a:gd name="T25" fmla="*/ 5 h 40"/>
                <a:gd name="T26" fmla="*/ 113 w 113"/>
                <a:gd name="T27" fmla="*/ 3 h 40"/>
                <a:gd name="T28" fmla="*/ 111 w 113"/>
                <a:gd name="T29" fmla="*/ 13 h 40"/>
                <a:gd name="T30" fmla="*/ 108 w 113"/>
                <a:gd name="T31" fmla="*/ 25 h 40"/>
                <a:gd name="T32" fmla="*/ 108 w 113"/>
                <a:gd name="T33" fmla="*/ 4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40"/>
                <a:gd name="T53" fmla="*/ 113 w 113"/>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40">
                  <a:moveTo>
                    <a:pt x="0" y="27"/>
                  </a:moveTo>
                  <a:lnTo>
                    <a:pt x="2" y="13"/>
                  </a:lnTo>
                  <a:lnTo>
                    <a:pt x="5" y="0"/>
                  </a:lnTo>
                  <a:lnTo>
                    <a:pt x="22" y="5"/>
                  </a:lnTo>
                  <a:lnTo>
                    <a:pt x="32" y="5"/>
                  </a:lnTo>
                  <a:lnTo>
                    <a:pt x="44" y="5"/>
                  </a:lnTo>
                  <a:lnTo>
                    <a:pt x="61" y="5"/>
                  </a:lnTo>
                  <a:lnTo>
                    <a:pt x="61" y="18"/>
                  </a:lnTo>
                  <a:lnTo>
                    <a:pt x="66" y="23"/>
                  </a:lnTo>
                  <a:lnTo>
                    <a:pt x="81" y="23"/>
                  </a:lnTo>
                  <a:lnTo>
                    <a:pt x="84" y="18"/>
                  </a:lnTo>
                  <a:lnTo>
                    <a:pt x="84" y="5"/>
                  </a:lnTo>
                  <a:lnTo>
                    <a:pt x="103" y="5"/>
                  </a:lnTo>
                  <a:lnTo>
                    <a:pt x="113" y="3"/>
                  </a:lnTo>
                  <a:lnTo>
                    <a:pt x="111" y="13"/>
                  </a:lnTo>
                  <a:lnTo>
                    <a:pt x="108" y="25"/>
                  </a:lnTo>
                  <a:lnTo>
                    <a:pt x="108" y="40"/>
                  </a:lnTo>
                </a:path>
              </a:pathLst>
            </a:custGeom>
            <a:noFill/>
            <a:ln w="0">
              <a:solidFill>
                <a:srgbClr val="000000"/>
              </a:solidFill>
              <a:prstDash val="solid"/>
              <a:round/>
              <a:headEnd/>
              <a:tailEnd/>
            </a:ln>
          </p:spPr>
          <p:txBody>
            <a:bodyPr/>
            <a:lstStyle/>
            <a:p>
              <a:endParaRPr lang="es-AR"/>
            </a:p>
          </p:txBody>
        </p:sp>
        <p:sp>
          <p:nvSpPr>
            <p:cNvPr id="5167" name="Freeform 54"/>
            <p:cNvSpPr>
              <a:spLocks/>
            </p:cNvSpPr>
            <p:nvPr/>
          </p:nvSpPr>
          <p:spPr bwMode="auto">
            <a:xfrm>
              <a:off x="2126" y="3570"/>
              <a:ext cx="23" cy="24"/>
            </a:xfrm>
            <a:custGeom>
              <a:avLst/>
              <a:gdLst>
                <a:gd name="T0" fmla="*/ 20 w 23"/>
                <a:gd name="T1" fmla="*/ 17 h 24"/>
                <a:gd name="T2" fmla="*/ 23 w 23"/>
                <a:gd name="T3" fmla="*/ 15 h 24"/>
                <a:gd name="T4" fmla="*/ 23 w 23"/>
                <a:gd name="T5" fmla="*/ 10 h 24"/>
                <a:gd name="T6" fmla="*/ 23 w 23"/>
                <a:gd name="T7" fmla="*/ 7 h 24"/>
                <a:gd name="T8" fmla="*/ 20 w 23"/>
                <a:gd name="T9" fmla="*/ 5 h 24"/>
                <a:gd name="T10" fmla="*/ 20 w 23"/>
                <a:gd name="T11" fmla="*/ 2 h 24"/>
                <a:gd name="T12" fmla="*/ 18 w 23"/>
                <a:gd name="T13" fmla="*/ 2 h 24"/>
                <a:gd name="T14" fmla="*/ 15 w 23"/>
                <a:gd name="T15" fmla="*/ 0 h 24"/>
                <a:gd name="T16" fmla="*/ 13 w 23"/>
                <a:gd name="T17" fmla="*/ 0 h 24"/>
                <a:gd name="T18" fmla="*/ 10 w 23"/>
                <a:gd name="T19" fmla="*/ 2 h 24"/>
                <a:gd name="T20" fmla="*/ 8 w 23"/>
                <a:gd name="T21" fmla="*/ 2 h 24"/>
                <a:gd name="T22" fmla="*/ 5 w 23"/>
                <a:gd name="T23" fmla="*/ 5 h 24"/>
                <a:gd name="T24" fmla="*/ 3 w 23"/>
                <a:gd name="T25" fmla="*/ 7 h 24"/>
                <a:gd name="T26" fmla="*/ 3 w 23"/>
                <a:gd name="T27" fmla="*/ 10 h 24"/>
                <a:gd name="T28" fmla="*/ 0 w 23"/>
                <a:gd name="T29" fmla="*/ 12 h 24"/>
                <a:gd name="T30" fmla="*/ 0 w 23"/>
                <a:gd name="T31" fmla="*/ 17 h 24"/>
                <a:gd name="T32" fmla="*/ 3 w 23"/>
                <a:gd name="T33" fmla="*/ 20 h 24"/>
                <a:gd name="T34" fmla="*/ 3 w 23"/>
                <a:gd name="T35" fmla="*/ 22 h 24"/>
                <a:gd name="T36" fmla="*/ 5 w 23"/>
                <a:gd name="T37" fmla="*/ 24 h 24"/>
                <a:gd name="T38" fmla="*/ 8 w 23"/>
                <a:gd name="T39" fmla="*/ 24 h 24"/>
                <a:gd name="T40" fmla="*/ 10 w 23"/>
                <a:gd name="T41" fmla="*/ 24 h 24"/>
                <a:gd name="T42" fmla="*/ 13 w 23"/>
                <a:gd name="T43" fmla="*/ 24 h 24"/>
                <a:gd name="T44" fmla="*/ 15 w 23"/>
                <a:gd name="T45" fmla="*/ 24 h 24"/>
                <a:gd name="T46" fmla="*/ 18 w 23"/>
                <a:gd name="T47" fmla="*/ 24 h 24"/>
                <a:gd name="T48" fmla="*/ 18 w 23"/>
                <a:gd name="T49" fmla="*/ 22 h 24"/>
                <a:gd name="T50" fmla="*/ 20 w 23"/>
                <a:gd name="T51" fmla="*/ 20 h 24"/>
                <a:gd name="T52" fmla="*/ 20 w 23"/>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3"/>
                <a:gd name="T82" fmla="*/ 0 h 24"/>
                <a:gd name="T83" fmla="*/ 23 w 23"/>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3" h="24">
                  <a:moveTo>
                    <a:pt x="20" y="17"/>
                  </a:moveTo>
                  <a:lnTo>
                    <a:pt x="23" y="15"/>
                  </a:lnTo>
                  <a:lnTo>
                    <a:pt x="23" y="10"/>
                  </a:lnTo>
                  <a:lnTo>
                    <a:pt x="23" y="7"/>
                  </a:lnTo>
                  <a:lnTo>
                    <a:pt x="20" y="5"/>
                  </a:lnTo>
                  <a:lnTo>
                    <a:pt x="20" y="2"/>
                  </a:lnTo>
                  <a:lnTo>
                    <a:pt x="18" y="2"/>
                  </a:lnTo>
                  <a:lnTo>
                    <a:pt x="15" y="0"/>
                  </a:lnTo>
                  <a:lnTo>
                    <a:pt x="13" y="0"/>
                  </a:lnTo>
                  <a:lnTo>
                    <a:pt x="10" y="2"/>
                  </a:lnTo>
                  <a:lnTo>
                    <a:pt x="8" y="2"/>
                  </a:lnTo>
                  <a:lnTo>
                    <a:pt x="5" y="5"/>
                  </a:lnTo>
                  <a:lnTo>
                    <a:pt x="3" y="7"/>
                  </a:lnTo>
                  <a:lnTo>
                    <a:pt x="3" y="10"/>
                  </a:lnTo>
                  <a:lnTo>
                    <a:pt x="0" y="12"/>
                  </a:lnTo>
                  <a:lnTo>
                    <a:pt x="0" y="17"/>
                  </a:lnTo>
                  <a:lnTo>
                    <a:pt x="3" y="20"/>
                  </a:lnTo>
                  <a:lnTo>
                    <a:pt x="3" y="22"/>
                  </a:lnTo>
                  <a:lnTo>
                    <a:pt x="5" y="24"/>
                  </a:lnTo>
                  <a:lnTo>
                    <a:pt x="8" y="24"/>
                  </a:lnTo>
                  <a:lnTo>
                    <a:pt x="10" y="24"/>
                  </a:lnTo>
                  <a:lnTo>
                    <a:pt x="13" y="24"/>
                  </a:lnTo>
                  <a:lnTo>
                    <a:pt x="15" y="24"/>
                  </a:lnTo>
                  <a:lnTo>
                    <a:pt x="18" y="24"/>
                  </a:lnTo>
                  <a:lnTo>
                    <a:pt x="18" y="22"/>
                  </a:lnTo>
                  <a:lnTo>
                    <a:pt x="20" y="20"/>
                  </a:lnTo>
                  <a:lnTo>
                    <a:pt x="20" y="17"/>
                  </a:lnTo>
                  <a:close/>
                </a:path>
              </a:pathLst>
            </a:custGeom>
            <a:solidFill>
              <a:srgbClr val="B5B5B5"/>
            </a:solidFill>
            <a:ln w="9525">
              <a:noFill/>
              <a:round/>
              <a:headEnd/>
              <a:tailEnd/>
            </a:ln>
          </p:spPr>
          <p:txBody>
            <a:bodyPr/>
            <a:lstStyle/>
            <a:p>
              <a:endParaRPr lang="es-AR"/>
            </a:p>
          </p:txBody>
        </p:sp>
        <p:sp>
          <p:nvSpPr>
            <p:cNvPr id="5168" name="Freeform 55"/>
            <p:cNvSpPr>
              <a:spLocks/>
            </p:cNvSpPr>
            <p:nvPr/>
          </p:nvSpPr>
          <p:spPr bwMode="auto">
            <a:xfrm>
              <a:off x="2126" y="3570"/>
              <a:ext cx="23" cy="24"/>
            </a:xfrm>
            <a:custGeom>
              <a:avLst/>
              <a:gdLst>
                <a:gd name="T0" fmla="*/ 20 w 23"/>
                <a:gd name="T1" fmla="*/ 17 h 24"/>
                <a:gd name="T2" fmla="*/ 23 w 23"/>
                <a:gd name="T3" fmla="*/ 15 h 24"/>
                <a:gd name="T4" fmla="*/ 23 w 23"/>
                <a:gd name="T5" fmla="*/ 10 h 24"/>
                <a:gd name="T6" fmla="*/ 23 w 23"/>
                <a:gd name="T7" fmla="*/ 7 h 24"/>
                <a:gd name="T8" fmla="*/ 20 w 23"/>
                <a:gd name="T9" fmla="*/ 5 h 24"/>
                <a:gd name="T10" fmla="*/ 20 w 23"/>
                <a:gd name="T11" fmla="*/ 2 h 24"/>
                <a:gd name="T12" fmla="*/ 18 w 23"/>
                <a:gd name="T13" fmla="*/ 2 h 24"/>
                <a:gd name="T14" fmla="*/ 15 w 23"/>
                <a:gd name="T15" fmla="*/ 0 h 24"/>
                <a:gd name="T16" fmla="*/ 13 w 23"/>
                <a:gd name="T17" fmla="*/ 0 h 24"/>
                <a:gd name="T18" fmla="*/ 10 w 23"/>
                <a:gd name="T19" fmla="*/ 2 h 24"/>
                <a:gd name="T20" fmla="*/ 8 w 23"/>
                <a:gd name="T21" fmla="*/ 2 h 24"/>
                <a:gd name="T22" fmla="*/ 5 w 23"/>
                <a:gd name="T23" fmla="*/ 5 h 24"/>
                <a:gd name="T24" fmla="*/ 3 w 23"/>
                <a:gd name="T25" fmla="*/ 7 h 24"/>
                <a:gd name="T26" fmla="*/ 3 w 23"/>
                <a:gd name="T27" fmla="*/ 10 h 24"/>
                <a:gd name="T28" fmla="*/ 0 w 23"/>
                <a:gd name="T29" fmla="*/ 12 h 24"/>
                <a:gd name="T30" fmla="*/ 0 w 23"/>
                <a:gd name="T31" fmla="*/ 17 h 24"/>
                <a:gd name="T32" fmla="*/ 3 w 23"/>
                <a:gd name="T33" fmla="*/ 20 h 24"/>
                <a:gd name="T34" fmla="*/ 3 w 23"/>
                <a:gd name="T35" fmla="*/ 22 h 24"/>
                <a:gd name="T36" fmla="*/ 5 w 23"/>
                <a:gd name="T37" fmla="*/ 24 h 24"/>
                <a:gd name="T38" fmla="*/ 8 w 23"/>
                <a:gd name="T39" fmla="*/ 24 h 24"/>
                <a:gd name="T40" fmla="*/ 10 w 23"/>
                <a:gd name="T41" fmla="*/ 24 h 24"/>
                <a:gd name="T42" fmla="*/ 13 w 23"/>
                <a:gd name="T43" fmla="*/ 24 h 24"/>
                <a:gd name="T44" fmla="*/ 15 w 23"/>
                <a:gd name="T45" fmla="*/ 24 h 24"/>
                <a:gd name="T46" fmla="*/ 18 w 23"/>
                <a:gd name="T47" fmla="*/ 24 h 24"/>
                <a:gd name="T48" fmla="*/ 18 w 23"/>
                <a:gd name="T49" fmla="*/ 22 h 24"/>
                <a:gd name="T50" fmla="*/ 20 w 23"/>
                <a:gd name="T51" fmla="*/ 20 h 24"/>
                <a:gd name="T52" fmla="*/ 20 w 23"/>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3"/>
                <a:gd name="T82" fmla="*/ 0 h 24"/>
                <a:gd name="T83" fmla="*/ 23 w 23"/>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3" h="24">
                  <a:moveTo>
                    <a:pt x="20" y="17"/>
                  </a:moveTo>
                  <a:lnTo>
                    <a:pt x="23" y="15"/>
                  </a:lnTo>
                  <a:lnTo>
                    <a:pt x="23" y="10"/>
                  </a:lnTo>
                  <a:lnTo>
                    <a:pt x="23" y="7"/>
                  </a:lnTo>
                  <a:lnTo>
                    <a:pt x="20" y="5"/>
                  </a:lnTo>
                  <a:lnTo>
                    <a:pt x="20" y="2"/>
                  </a:lnTo>
                  <a:lnTo>
                    <a:pt x="18" y="2"/>
                  </a:lnTo>
                  <a:lnTo>
                    <a:pt x="15" y="0"/>
                  </a:lnTo>
                  <a:lnTo>
                    <a:pt x="13" y="0"/>
                  </a:lnTo>
                  <a:lnTo>
                    <a:pt x="10" y="2"/>
                  </a:lnTo>
                  <a:lnTo>
                    <a:pt x="8" y="2"/>
                  </a:lnTo>
                  <a:lnTo>
                    <a:pt x="5" y="5"/>
                  </a:lnTo>
                  <a:lnTo>
                    <a:pt x="3" y="7"/>
                  </a:lnTo>
                  <a:lnTo>
                    <a:pt x="3" y="10"/>
                  </a:lnTo>
                  <a:lnTo>
                    <a:pt x="0" y="12"/>
                  </a:lnTo>
                  <a:lnTo>
                    <a:pt x="0" y="17"/>
                  </a:lnTo>
                  <a:lnTo>
                    <a:pt x="3" y="20"/>
                  </a:lnTo>
                  <a:lnTo>
                    <a:pt x="3" y="22"/>
                  </a:lnTo>
                  <a:lnTo>
                    <a:pt x="5" y="24"/>
                  </a:lnTo>
                  <a:lnTo>
                    <a:pt x="8" y="24"/>
                  </a:lnTo>
                  <a:lnTo>
                    <a:pt x="10" y="24"/>
                  </a:lnTo>
                  <a:lnTo>
                    <a:pt x="13" y="24"/>
                  </a:lnTo>
                  <a:lnTo>
                    <a:pt x="15" y="24"/>
                  </a:lnTo>
                  <a:lnTo>
                    <a:pt x="18" y="24"/>
                  </a:lnTo>
                  <a:lnTo>
                    <a:pt x="18" y="22"/>
                  </a:lnTo>
                  <a:lnTo>
                    <a:pt x="20" y="20"/>
                  </a:lnTo>
                  <a:lnTo>
                    <a:pt x="20" y="17"/>
                  </a:lnTo>
                </a:path>
              </a:pathLst>
            </a:custGeom>
            <a:noFill/>
            <a:ln w="0">
              <a:solidFill>
                <a:srgbClr val="000000"/>
              </a:solidFill>
              <a:prstDash val="solid"/>
              <a:round/>
              <a:headEnd/>
              <a:tailEnd/>
            </a:ln>
          </p:spPr>
          <p:txBody>
            <a:bodyPr/>
            <a:lstStyle/>
            <a:p>
              <a:endParaRPr lang="es-AR"/>
            </a:p>
          </p:txBody>
        </p:sp>
        <p:sp>
          <p:nvSpPr>
            <p:cNvPr id="5169" name="Freeform 56"/>
            <p:cNvSpPr>
              <a:spLocks/>
            </p:cNvSpPr>
            <p:nvPr/>
          </p:nvSpPr>
          <p:spPr bwMode="auto">
            <a:xfrm>
              <a:off x="2124" y="3565"/>
              <a:ext cx="22" cy="25"/>
            </a:xfrm>
            <a:custGeom>
              <a:avLst/>
              <a:gdLst>
                <a:gd name="T0" fmla="*/ 22 w 22"/>
                <a:gd name="T1" fmla="*/ 15 h 25"/>
                <a:gd name="T2" fmla="*/ 22 w 22"/>
                <a:gd name="T3" fmla="*/ 12 h 25"/>
                <a:gd name="T4" fmla="*/ 22 w 22"/>
                <a:gd name="T5" fmla="*/ 10 h 25"/>
                <a:gd name="T6" fmla="*/ 22 w 22"/>
                <a:gd name="T7" fmla="*/ 7 h 25"/>
                <a:gd name="T8" fmla="*/ 20 w 22"/>
                <a:gd name="T9" fmla="*/ 5 h 25"/>
                <a:gd name="T10" fmla="*/ 20 w 22"/>
                <a:gd name="T11" fmla="*/ 2 h 25"/>
                <a:gd name="T12" fmla="*/ 17 w 22"/>
                <a:gd name="T13" fmla="*/ 0 h 25"/>
                <a:gd name="T14" fmla="*/ 15 w 22"/>
                <a:gd name="T15" fmla="*/ 0 h 25"/>
                <a:gd name="T16" fmla="*/ 12 w 22"/>
                <a:gd name="T17" fmla="*/ 0 h 25"/>
                <a:gd name="T18" fmla="*/ 10 w 22"/>
                <a:gd name="T19" fmla="*/ 0 h 25"/>
                <a:gd name="T20" fmla="*/ 7 w 22"/>
                <a:gd name="T21" fmla="*/ 2 h 25"/>
                <a:gd name="T22" fmla="*/ 5 w 22"/>
                <a:gd name="T23" fmla="*/ 5 h 25"/>
                <a:gd name="T24" fmla="*/ 2 w 22"/>
                <a:gd name="T25" fmla="*/ 7 h 25"/>
                <a:gd name="T26" fmla="*/ 2 w 22"/>
                <a:gd name="T27" fmla="*/ 10 h 25"/>
                <a:gd name="T28" fmla="*/ 0 w 22"/>
                <a:gd name="T29" fmla="*/ 12 h 25"/>
                <a:gd name="T30" fmla="*/ 0 w 22"/>
                <a:gd name="T31" fmla="*/ 15 h 25"/>
                <a:gd name="T32" fmla="*/ 2 w 22"/>
                <a:gd name="T33" fmla="*/ 17 h 25"/>
                <a:gd name="T34" fmla="*/ 2 w 22"/>
                <a:gd name="T35" fmla="*/ 22 h 25"/>
                <a:gd name="T36" fmla="*/ 5 w 22"/>
                <a:gd name="T37" fmla="*/ 22 h 25"/>
                <a:gd name="T38" fmla="*/ 7 w 22"/>
                <a:gd name="T39" fmla="*/ 25 h 25"/>
                <a:gd name="T40" fmla="*/ 10 w 22"/>
                <a:gd name="T41" fmla="*/ 25 h 25"/>
                <a:gd name="T42" fmla="*/ 12 w 22"/>
                <a:gd name="T43" fmla="*/ 25 h 25"/>
                <a:gd name="T44" fmla="*/ 15 w 22"/>
                <a:gd name="T45" fmla="*/ 25 h 25"/>
                <a:gd name="T46" fmla="*/ 17 w 22"/>
                <a:gd name="T47" fmla="*/ 22 h 25"/>
                <a:gd name="T48" fmla="*/ 20 w 22"/>
                <a:gd name="T49" fmla="*/ 20 h 25"/>
                <a:gd name="T50" fmla="*/ 20 w 22"/>
                <a:gd name="T51" fmla="*/ 17 h 25"/>
                <a:gd name="T52" fmla="*/ 22 w 22"/>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5"/>
                <a:gd name="T83" fmla="*/ 22 w 22"/>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5">
                  <a:moveTo>
                    <a:pt x="22" y="15"/>
                  </a:moveTo>
                  <a:lnTo>
                    <a:pt x="22" y="12"/>
                  </a:lnTo>
                  <a:lnTo>
                    <a:pt x="22" y="10"/>
                  </a:lnTo>
                  <a:lnTo>
                    <a:pt x="22" y="7"/>
                  </a:lnTo>
                  <a:lnTo>
                    <a:pt x="20" y="5"/>
                  </a:lnTo>
                  <a:lnTo>
                    <a:pt x="20" y="2"/>
                  </a:lnTo>
                  <a:lnTo>
                    <a:pt x="17" y="0"/>
                  </a:lnTo>
                  <a:lnTo>
                    <a:pt x="15" y="0"/>
                  </a:lnTo>
                  <a:lnTo>
                    <a:pt x="12" y="0"/>
                  </a:lnTo>
                  <a:lnTo>
                    <a:pt x="10" y="0"/>
                  </a:lnTo>
                  <a:lnTo>
                    <a:pt x="7" y="2"/>
                  </a:lnTo>
                  <a:lnTo>
                    <a:pt x="5" y="5"/>
                  </a:lnTo>
                  <a:lnTo>
                    <a:pt x="2" y="7"/>
                  </a:lnTo>
                  <a:lnTo>
                    <a:pt x="2" y="10"/>
                  </a:lnTo>
                  <a:lnTo>
                    <a:pt x="0" y="12"/>
                  </a:lnTo>
                  <a:lnTo>
                    <a:pt x="0" y="15"/>
                  </a:lnTo>
                  <a:lnTo>
                    <a:pt x="2" y="17"/>
                  </a:lnTo>
                  <a:lnTo>
                    <a:pt x="2" y="22"/>
                  </a:lnTo>
                  <a:lnTo>
                    <a:pt x="5" y="22"/>
                  </a:lnTo>
                  <a:lnTo>
                    <a:pt x="7" y="25"/>
                  </a:lnTo>
                  <a:lnTo>
                    <a:pt x="10" y="25"/>
                  </a:lnTo>
                  <a:lnTo>
                    <a:pt x="12" y="25"/>
                  </a:lnTo>
                  <a:lnTo>
                    <a:pt x="15" y="25"/>
                  </a:lnTo>
                  <a:lnTo>
                    <a:pt x="17" y="22"/>
                  </a:lnTo>
                  <a:lnTo>
                    <a:pt x="20" y="20"/>
                  </a:lnTo>
                  <a:lnTo>
                    <a:pt x="20" y="17"/>
                  </a:lnTo>
                  <a:lnTo>
                    <a:pt x="22" y="15"/>
                  </a:lnTo>
                  <a:close/>
                </a:path>
              </a:pathLst>
            </a:custGeom>
            <a:solidFill>
              <a:srgbClr val="FFFFFF"/>
            </a:solidFill>
            <a:ln w="9525">
              <a:noFill/>
              <a:round/>
              <a:headEnd/>
              <a:tailEnd/>
            </a:ln>
          </p:spPr>
          <p:txBody>
            <a:bodyPr/>
            <a:lstStyle/>
            <a:p>
              <a:endParaRPr lang="es-AR"/>
            </a:p>
          </p:txBody>
        </p:sp>
        <p:sp>
          <p:nvSpPr>
            <p:cNvPr id="5170" name="Freeform 57"/>
            <p:cNvSpPr>
              <a:spLocks/>
            </p:cNvSpPr>
            <p:nvPr/>
          </p:nvSpPr>
          <p:spPr bwMode="auto">
            <a:xfrm>
              <a:off x="2124" y="3565"/>
              <a:ext cx="22" cy="25"/>
            </a:xfrm>
            <a:custGeom>
              <a:avLst/>
              <a:gdLst>
                <a:gd name="T0" fmla="*/ 22 w 22"/>
                <a:gd name="T1" fmla="*/ 15 h 25"/>
                <a:gd name="T2" fmla="*/ 22 w 22"/>
                <a:gd name="T3" fmla="*/ 12 h 25"/>
                <a:gd name="T4" fmla="*/ 22 w 22"/>
                <a:gd name="T5" fmla="*/ 10 h 25"/>
                <a:gd name="T6" fmla="*/ 22 w 22"/>
                <a:gd name="T7" fmla="*/ 7 h 25"/>
                <a:gd name="T8" fmla="*/ 20 w 22"/>
                <a:gd name="T9" fmla="*/ 5 h 25"/>
                <a:gd name="T10" fmla="*/ 20 w 22"/>
                <a:gd name="T11" fmla="*/ 2 h 25"/>
                <a:gd name="T12" fmla="*/ 17 w 22"/>
                <a:gd name="T13" fmla="*/ 0 h 25"/>
                <a:gd name="T14" fmla="*/ 15 w 22"/>
                <a:gd name="T15" fmla="*/ 0 h 25"/>
                <a:gd name="T16" fmla="*/ 12 w 22"/>
                <a:gd name="T17" fmla="*/ 0 h 25"/>
                <a:gd name="T18" fmla="*/ 10 w 22"/>
                <a:gd name="T19" fmla="*/ 0 h 25"/>
                <a:gd name="T20" fmla="*/ 7 w 22"/>
                <a:gd name="T21" fmla="*/ 2 h 25"/>
                <a:gd name="T22" fmla="*/ 5 w 22"/>
                <a:gd name="T23" fmla="*/ 5 h 25"/>
                <a:gd name="T24" fmla="*/ 2 w 22"/>
                <a:gd name="T25" fmla="*/ 7 h 25"/>
                <a:gd name="T26" fmla="*/ 2 w 22"/>
                <a:gd name="T27" fmla="*/ 10 h 25"/>
                <a:gd name="T28" fmla="*/ 0 w 22"/>
                <a:gd name="T29" fmla="*/ 12 h 25"/>
                <a:gd name="T30" fmla="*/ 0 w 22"/>
                <a:gd name="T31" fmla="*/ 15 h 25"/>
                <a:gd name="T32" fmla="*/ 2 w 22"/>
                <a:gd name="T33" fmla="*/ 17 h 25"/>
                <a:gd name="T34" fmla="*/ 2 w 22"/>
                <a:gd name="T35" fmla="*/ 22 h 25"/>
                <a:gd name="T36" fmla="*/ 5 w 22"/>
                <a:gd name="T37" fmla="*/ 22 h 25"/>
                <a:gd name="T38" fmla="*/ 7 w 22"/>
                <a:gd name="T39" fmla="*/ 25 h 25"/>
                <a:gd name="T40" fmla="*/ 10 w 22"/>
                <a:gd name="T41" fmla="*/ 25 h 25"/>
                <a:gd name="T42" fmla="*/ 12 w 22"/>
                <a:gd name="T43" fmla="*/ 25 h 25"/>
                <a:gd name="T44" fmla="*/ 15 w 22"/>
                <a:gd name="T45" fmla="*/ 25 h 25"/>
                <a:gd name="T46" fmla="*/ 17 w 22"/>
                <a:gd name="T47" fmla="*/ 22 h 25"/>
                <a:gd name="T48" fmla="*/ 20 w 22"/>
                <a:gd name="T49" fmla="*/ 20 h 25"/>
                <a:gd name="T50" fmla="*/ 20 w 22"/>
                <a:gd name="T51" fmla="*/ 17 h 25"/>
                <a:gd name="T52" fmla="*/ 22 w 22"/>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5"/>
                <a:gd name="T83" fmla="*/ 22 w 22"/>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5">
                  <a:moveTo>
                    <a:pt x="22" y="15"/>
                  </a:moveTo>
                  <a:lnTo>
                    <a:pt x="22" y="12"/>
                  </a:lnTo>
                  <a:lnTo>
                    <a:pt x="22" y="10"/>
                  </a:lnTo>
                  <a:lnTo>
                    <a:pt x="22" y="7"/>
                  </a:lnTo>
                  <a:lnTo>
                    <a:pt x="20" y="5"/>
                  </a:lnTo>
                  <a:lnTo>
                    <a:pt x="20" y="2"/>
                  </a:lnTo>
                  <a:lnTo>
                    <a:pt x="17" y="0"/>
                  </a:lnTo>
                  <a:lnTo>
                    <a:pt x="15" y="0"/>
                  </a:lnTo>
                  <a:lnTo>
                    <a:pt x="12" y="0"/>
                  </a:lnTo>
                  <a:lnTo>
                    <a:pt x="10" y="0"/>
                  </a:lnTo>
                  <a:lnTo>
                    <a:pt x="7" y="2"/>
                  </a:lnTo>
                  <a:lnTo>
                    <a:pt x="5" y="5"/>
                  </a:lnTo>
                  <a:lnTo>
                    <a:pt x="2" y="7"/>
                  </a:lnTo>
                  <a:lnTo>
                    <a:pt x="2" y="10"/>
                  </a:lnTo>
                  <a:lnTo>
                    <a:pt x="0" y="12"/>
                  </a:lnTo>
                  <a:lnTo>
                    <a:pt x="0" y="15"/>
                  </a:lnTo>
                  <a:lnTo>
                    <a:pt x="2" y="17"/>
                  </a:lnTo>
                  <a:lnTo>
                    <a:pt x="2" y="22"/>
                  </a:lnTo>
                  <a:lnTo>
                    <a:pt x="5" y="22"/>
                  </a:lnTo>
                  <a:lnTo>
                    <a:pt x="7" y="25"/>
                  </a:lnTo>
                  <a:lnTo>
                    <a:pt x="10" y="25"/>
                  </a:lnTo>
                  <a:lnTo>
                    <a:pt x="12" y="25"/>
                  </a:lnTo>
                  <a:lnTo>
                    <a:pt x="15" y="25"/>
                  </a:lnTo>
                  <a:lnTo>
                    <a:pt x="17" y="22"/>
                  </a:lnTo>
                  <a:lnTo>
                    <a:pt x="20" y="20"/>
                  </a:lnTo>
                  <a:lnTo>
                    <a:pt x="20" y="17"/>
                  </a:lnTo>
                  <a:lnTo>
                    <a:pt x="22" y="15"/>
                  </a:lnTo>
                </a:path>
              </a:pathLst>
            </a:custGeom>
            <a:noFill/>
            <a:ln w="0">
              <a:solidFill>
                <a:srgbClr val="000000"/>
              </a:solidFill>
              <a:prstDash val="solid"/>
              <a:round/>
              <a:headEnd/>
              <a:tailEnd/>
            </a:ln>
          </p:spPr>
          <p:txBody>
            <a:bodyPr/>
            <a:lstStyle/>
            <a:p>
              <a:endParaRPr lang="es-AR"/>
            </a:p>
          </p:txBody>
        </p:sp>
        <p:sp>
          <p:nvSpPr>
            <p:cNvPr id="5171" name="Freeform 58"/>
            <p:cNvSpPr>
              <a:spLocks/>
            </p:cNvSpPr>
            <p:nvPr/>
          </p:nvSpPr>
          <p:spPr bwMode="auto">
            <a:xfrm>
              <a:off x="2124" y="3565"/>
              <a:ext cx="22" cy="25"/>
            </a:xfrm>
            <a:custGeom>
              <a:avLst/>
              <a:gdLst>
                <a:gd name="T0" fmla="*/ 12 w 22"/>
                <a:gd name="T1" fmla="*/ 0 h 25"/>
                <a:gd name="T2" fmla="*/ 10 w 22"/>
                <a:gd name="T3" fmla="*/ 0 h 25"/>
                <a:gd name="T4" fmla="*/ 7 w 22"/>
                <a:gd name="T5" fmla="*/ 2 h 25"/>
                <a:gd name="T6" fmla="*/ 5 w 22"/>
                <a:gd name="T7" fmla="*/ 5 h 25"/>
                <a:gd name="T8" fmla="*/ 2 w 22"/>
                <a:gd name="T9" fmla="*/ 7 h 25"/>
                <a:gd name="T10" fmla="*/ 2 w 22"/>
                <a:gd name="T11" fmla="*/ 10 h 25"/>
                <a:gd name="T12" fmla="*/ 0 w 22"/>
                <a:gd name="T13" fmla="*/ 12 h 25"/>
                <a:gd name="T14" fmla="*/ 0 w 22"/>
                <a:gd name="T15" fmla="*/ 15 h 25"/>
                <a:gd name="T16" fmla="*/ 2 w 22"/>
                <a:gd name="T17" fmla="*/ 17 h 25"/>
                <a:gd name="T18" fmla="*/ 2 w 22"/>
                <a:gd name="T19" fmla="*/ 22 h 25"/>
                <a:gd name="T20" fmla="*/ 5 w 22"/>
                <a:gd name="T21" fmla="*/ 22 h 25"/>
                <a:gd name="T22" fmla="*/ 7 w 22"/>
                <a:gd name="T23" fmla="*/ 25 h 25"/>
                <a:gd name="T24" fmla="*/ 10 w 22"/>
                <a:gd name="T25" fmla="*/ 25 h 25"/>
                <a:gd name="T26" fmla="*/ 12 w 22"/>
                <a:gd name="T27" fmla="*/ 25 h 25"/>
                <a:gd name="T28" fmla="*/ 15 w 22"/>
                <a:gd name="T29" fmla="*/ 25 h 25"/>
                <a:gd name="T30" fmla="*/ 17 w 22"/>
                <a:gd name="T31" fmla="*/ 22 h 25"/>
                <a:gd name="T32" fmla="*/ 20 w 22"/>
                <a:gd name="T33" fmla="*/ 20 h 25"/>
                <a:gd name="T34" fmla="*/ 20 w 22"/>
                <a:gd name="T35" fmla="*/ 17 h 25"/>
                <a:gd name="T36" fmla="*/ 22 w 22"/>
                <a:gd name="T37" fmla="*/ 15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25"/>
                <a:gd name="T59" fmla="*/ 22 w 22"/>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25">
                  <a:moveTo>
                    <a:pt x="12" y="0"/>
                  </a:moveTo>
                  <a:lnTo>
                    <a:pt x="10" y="0"/>
                  </a:lnTo>
                  <a:lnTo>
                    <a:pt x="7" y="2"/>
                  </a:lnTo>
                  <a:lnTo>
                    <a:pt x="5" y="5"/>
                  </a:lnTo>
                  <a:lnTo>
                    <a:pt x="2" y="7"/>
                  </a:lnTo>
                  <a:lnTo>
                    <a:pt x="2" y="10"/>
                  </a:lnTo>
                  <a:lnTo>
                    <a:pt x="0" y="12"/>
                  </a:lnTo>
                  <a:lnTo>
                    <a:pt x="0" y="15"/>
                  </a:lnTo>
                  <a:lnTo>
                    <a:pt x="2" y="17"/>
                  </a:lnTo>
                  <a:lnTo>
                    <a:pt x="2" y="22"/>
                  </a:lnTo>
                  <a:lnTo>
                    <a:pt x="5" y="22"/>
                  </a:lnTo>
                  <a:lnTo>
                    <a:pt x="7" y="25"/>
                  </a:lnTo>
                  <a:lnTo>
                    <a:pt x="10" y="25"/>
                  </a:lnTo>
                  <a:lnTo>
                    <a:pt x="12" y="25"/>
                  </a:lnTo>
                  <a:lnTo>
                    <a:pt x="15" y="25"/>
                  </a:lnTo>
                  <a:lnTo>
                    <a:pt x="17" y="22"/>
                  </a:lnTo>
                  <a:lnTo>
                    <a:pt x="20" y="20"/>
                  </a:lnTo>
                  <a:lnTo>
                    <a:pt x="20" y="17"/>
                  </a:lnTo>
                  <a:lnTo>
                    <a:pt x="22" y="15"/>
                  </a:lnTo>
                </a:path>
              </a:pathLst>
            </a:custGeom>
            <a:noFill/>
            <a:ln w="0">
              <a:solidFill>
                <a:srgbClr val="000000"/>
              </a:solidFill>
              <a:prstDash val="solid"/>
              <a:round/>
              <a:headEnd/>
              <a:tailEnd/>
            </a:ln>
          </p:spPr>
          <p:txBody>
            <a:bodyPr/>
            <a:lstStyle/>
            <a:p>
              <a:endParaRPr lang="es-AR"/>
            </a:p>
          </p:txBody>
        </p:sp>
        <p:sp>
          <p:nvSpPr>
            <p:cNvPr id="5172" name="Freeform 59"/>
            <p:cNvSpPr>
              <a:spLocks/>
            </p:cNvSpPr>
            <p:nvPr/>
          </p:nvSpPr>
          <p:spPr bwMode="auto">
            <a:xfrm>
              <a:off x="2094" y="3476"/>
              <a:ext cx="20" cy="25"/>
            </a:xfrm>
            <a:custGeom>
              <a:avLst/>
              <a:gdLst>
                <a:gd name="T0" fmla="*/ 20 w 20"/>
                <a:gd name="T1" fmla="*/ 15 h 25"/>
                <a:gd name="T2" fmla="*/ 20 w 20"/>
                <a:gd name="T3" fmla="*/ 12 h 25"/>
                <a:gd name="T4" fmla="*/ 20 w 20"/>
                <a:gd name="T5" fmla="*/ 10 h 25"/>
                <a:gd name="T6" fmla="*/ 20 w 20"/>
                <a:gd name="T7" fmla="*/ 7 h 25"/>
                <a:gd name="T8" fmla="*/ 20 w 20"/>
                <a:gd name="T9" fmla="*/ 5 h 25"/>
                <a:gd name="T10" fmla="*/ 18 w 20"/>
                <a:gd name="T11" fmla="*/ 2 h 25"/>
                <a:gd name="T12" fmla="*/ 15 w 20"/>
                <a:gd name="T13" fmla="*/ 0 h 25"/>
                <a:gd name="T14" fmla="*/ 15 w 20"/>
                <a:gd name="T15" fmla="*/ 0 h 25"/>
                <a:gd name="T16" fmla="*/ 10 w 20"/>
                <a:gd name="T17" fmla="*/ 0 h 25"/>
                <a:gd name="T18" fmla="*/ 8 w 20"/>
                <a:gd name="T19" fmla="*/ 0 h 25"/>
                <a:gd name="T20" fmla="*/ 5 w 20"/>
                <a:gd name="T21" fmla="*/ 2 h 25"/>
                <a:gd name="T22" fmla="*/ 5 w 20"/>
                <a:gd name="T23" fmla="*/ 2 h 25"/>
                <a:gd name="T24" fmla="*/ 3 w 20"/>
                <a:gd name="T25" fmla="*/ 5 h 25"/>
                <a:gd name="T26" fmla="*/ 0 w 20"/>
                <a:gd name="T27" fmla="*/ 10 h 25"/>
                <a:gd name="T28" fmla="*/ 0 w 20"/>
                <a:gd name="T29" fmla="*/ 12 h 25"/>
                <a:gd name="T30" fmla="*/ 0 w 20"/>
                <a:gd name="T31" fmla="*/ 15 h 25"/>
                <a:gd name="T32" fmla="*/ 0 w 20"/>
                <a:gd name="T33" fmla="*/ 17 h 25"/>
                <a:gd name="T34" fmla="*/ 3 w 20"/>
                <a:gd name="T35" fmla="*/ 20 h 25"/>
                <a:gd name="T36" fmla="*/ 3 w 20"/>
                <a:gd name="T37" fmla="*/ 22 h 25"/>
                <a:gd name="T38" fmla="*/ 5 w 20"/>
                <a:gd name="T39" fmla="*/ 25 h 25"/>
                <a:gd name="T40" fmla="*/ 8 w 20"/>
                <a:gd name="T41" fmla="*/ 25 h 25"/>
                <a:gd name="T42" fmla="*/ 10 w 20"/>
                <a:gd name="T43" fmla="*/ 25 h 25"/>
                <a:gd name="T44" fmla="*/ 13 w 20"/>
                <a:gd name="T45" fmla="*/ 25 h 25"/>
                <a:gd name="T46" fmla="*/ 15 w 20"/>
                <a:gd name="T47" fmla="*/ 22 h 25"/>
                <a:gd name="T48" fmla="*/ 18 w 20"/>
                <a:gd name="T49" fmla="*/ 20 h 25"/>
                <a:gd name="T50" fmla="*/ 20 w 20"/>
                <a:gd name="T51" fmla="*/ 17 h 25"/>
                <a:gd name="T52" fmla="*/ 20 w 20"/>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5"/>
                <a:gd name="T83" fmla="*/ 20 w 2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5">
                  <a:moveTo>
                    <a:pt x="20" y="15"/>
                  </a:moveTo>
                  <a:lnTo>
                    <a:pt x="20" y="12"/>
                  </a:lnTo>
                  <a:lnTo>
                    <a:pt x="20" y="10"/>
                  </a:lnTo>
                  <a:lnTo>
                    <a:pt x="20" y="7"/>
                  </a:lnTo>
                  <a:lnTo>
                    <a:pt x="20" y="5"/>
                  </a:lnTo>
                  <a:lnTo>
                    <a:pt x="18" y="2"/>
                  </a:lnTo>
                  <a:lnTo>
                    <a:pt x="15" y="0"/>
                  </a:lnTo>
                  <a:lnTo>
                    <a:pt x="10" y="0"/>
                  </a:lnTo>
                  <a:lnTo>
                    <a:pt x="8" y="0"/>
                  </a:lnTo>
                  <a:lnTo>
                    <a:pt x="5" y="2"/>
                  </a:lnTo>
                  <a:lnTo>
                    <a:pt x="3" y="5"/>
                  </a:lnTo>
                  <a:lnTo>
                    <a:pt x="0" y="10"/>
                  </a:lnTo>
                  <a:lnTo>
                    <a:pt x="0" y="12"/>
                  </a:lnTo>
                  <a:lnTo>
                    <a:pt x="0" y="15"/>
                  </a:lnTo>
                  <a:lnTo>
                    <a:pt x="0" y="17"/>
                  </a:lnTo>
                  <a:lnTo>
                    <a:pt x="3" y="20"/>
                  </a:lnTo>
                  <a:lnTo>
                    <a:pt x="3" y="22"/>
                  </a:lnTo>
                  <a:lnTo>
                    <a:pt x="5" y="25"/>
                  </a:lnTo>
                  <a:lnTo>
                    <a:pt x="8" y="25"/>
                  </a:lnTo>
                  <a:lnTo>
                    <a:pt x="10" y="25"/>
                  </a:lnTo>
                  <a:lnTo>
                    <a:pt x="13" y="25"/>
                  </a:lnTo>
                  <a:lnTo>
                    <a:pt x="15" y="22"/>
                  </a:lnTo>
                  <a:lnTo>
                    <a:pt x="18" y="20"/>
                  </a:lnTo>
                  <a:lnTo>
                    <a:pt x="20" y="17"/>
                  </a:lnTo>
                  <a:lnTo>
                    <a:pt x="20" y="15"/>
                  </a:lnTo>
                  <a:close/>
                </a:path>
              </a:pathLst>
            </a:custGeom>
            <a:solidFill>
              <a:srgbClr val="B5B5B5"/>
            </a:solidFill>
            <a:ln w="9525">
              <a:noFill/>
              <a:round/>
              <a:headEnd/>
              <a:tailEnd/>
            </a:ln>
          </p:spPr>
          <p:txBody>
            <a:bodyPr/>
            <a:lstStyle/>
            <a:p>
              <a:endParaRPr lang="es-AR"/>
            </a:p>
          </p:txBody>
        </p:sp>
        <p:sp>
          <p:nvSpPr>
            <p:cNvPr id="5173" name="Freeform 60"/>
            <p:cNvSpPr>
              <a:spLocks/>
            </p:cNvSpPr>
            <p:nvPr/>
          </p:nvSpPr>
          <p:spPr bwMode="auto">
            <a:xfrm>
              <a:off x="2094" y="3476"/>
              <a:ext cx="20" cy="25"/>
            </a:xfrm>
            <a:custGeom>
              <a:avLst/>
              <a:gdLst>
                <a:gd name="T0" fmla="*/ 20 w 20"/>
                <a:gd name="T1" fmla="*/ 15 h 25"/>
                <a:gd name="T2" fmla="*/ 20 w 20"/>
                <a:gd name="T3" fmla="*/ 12 h 25"/>
                <a:gd name="T4" fmla="*/ 20 w 20"/>
                <a:gd name="T5" fmla="*/ 10 h 25"/>
                <a:gd name="T6" fmla="*/ 20 w 20"/>
                <a:gd name="T7" fmla="*/ 7 h 25"/>
                <a:gd name="T8" fmla="*/ 20 w 20"/>
                <a:gd name="T9" fmla="*/ 5 h 25"/>
                <a:gd name="T10" fmla="*/ 18 w 20"/>
                <a:gd name="T11" fmla="*/ 2 h 25"/>
                <a:gd name="T12" fmla="*/ 15 w 20"/>
                <a:gd name="T13" fmla="*/ 0 h 25"/>
                <a:gd name="T14" fmla="*/ 15 w 20"/>
                <a:gd name="T15" fmla="*/ 0 h 25"/>
                <a:gd name="T16" fmla="*/ 10 w 20"/>
                <a:gd name="T17" fmla="*/ 0 h 25"/>
                <a:gd name="T18" fmla="*/ 8 w 20"/>
                <a:gd name="T19" fmla="*/ 0 h 25"/>
                <a:gd name="T20" fmla="*/ 5 w 20"/>
                <a:gd name="T21" fmla="*/ 2 h 25"/>
                <a:gd name="T22" fmla="*/ 5 w 20"/>
                <a:gd name="T23" fmla="*/ 2 h 25"/>
                <a:gd name="T24" fmla="*/ 3 w 20"/>
                <a:gd name="T25" fmla="*/ 5 h 25"/>
                <a:gd name="T26" fmla="*/ 0 w 20"/>
                <a:gd name="T27" fmla="*/ 10 h 25"/>
                <a:gd name="T28" fmla="*/ 0 w 20"/>
                <a:gd name="T29" fmla="*/ 12 h 25"/>
                <a:gd name="T30" fmla="*/ 0 w 20"/>
                <a:gd name="T31" fmla="*/ 15 h 25"/>
                <a:gd name="T32" fmla="*/ 0 w 20"/>
                <a:gd name="T33" fmla="*/ 17 h 25"/>
                <a:gd name="T34" fmla="*/ 3 w 20"/>
                <a:gd name="T35" fmla="*/ 20 h 25"/>
                <a:gd name="T36" fmla="*/ 3 w 20"/>
                <a:gd name="T37" fmla="*/ 22 h 25"/>
                <a:gd name="T38" fmla="*/ 5 w 20"/>
                <a:gd name="T39" fmla="*/ 25 h 25"/>
                <a:gd name="T40" fmla="*/ 8 w 20"/>
                <a:gd name="T41" fmla="*/ 25 h 25"/>
                <a:gd name="T42" fmla="*/ 10 w 20"/>
                <a:gd name="T43" fmla="*/ 25 h 25"/>
                <a:gd name="T44" fmla="*/ 13 w 20"/>
                <a:gd name="T45" fmla="*/ 25 h 25"/>
                <a:gd name="T46" fmla="*/ 15 w 20"/>
                <a:gd name="T47" fmla="*/ 22 h 25"/>
                <a:gd name="T48" fmla="*/ 18 w 20"/>
                <a:gd name="T49" fmla="*/ 20 h 25"/>
                <a:gd name="T50" fmla="*/ 20 w 20"/>
                <a:gd name="T51" fmla="*/ 17 h 25"/>
                <a:gd name="T52" fmla="*/ 20 w 20"/>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5"/>
                <a:gd name="T83" fmla="*/ 20 w 2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5">
                  <a:moveTo>
                    <a:pt x="20" y="15"/>
                  </a:moveTo>
                  <a:lnTo>
                    <a:pt x="20" y="12"/>
                  </a:lnTo>
                  <a:lnTo>
                    <a:pt x="20" y="10"/>
                  </a:lnTo>
                  <a:lnTo>
                    <a:pt x="20" y="7"/>
                  </a:lnTo>
                  <a:lnTo>
                    <a:pt x="20" y="5"/>
                  </a:lnTo>
                  <a:lnTo>
                    <a:pt x="18" y="2"/>
                  </a:lnTo>
                  <a:lnTo>
                    <a:pt x="15" y="0"/>
                  </a:lnTo>
                  <a:lnTo>
                    <a:pt x="10" y="0"/>
                  </a:lnTo>
                  <a:lnTo>
                    <a:pt x="8" y="0"/>
                  </a:lnTo>
                  <a:lnTo>
                    <a:pt x="5" y="2"/>
                  </a:lnTo>
                  <a:lnTo>
                    <a:pt x="3" y="5"/>
                  </a:lnTo>
                  <a:lnTo>
                    <a:pt x="0" y="10"/>
                  </a:lnTo>
                  <a:lnTo>
                    <a:pt x="0" y="12"/>
                  </a:lnTo>
                  <a:lnTo>
                    <a:pt x="0" y="15"/>
                  </a:lnTo>
                  <a:lnTo>
                    <a:pt x="0" y="17"/>
                  </a:lnTo>
                  <a:lnTo>
                    <a:pt x="3" y="20"/>
                  </a:lnTo>
                  <a:lnTo>
                    <a:pt x="3" y="22"/>
                  </a:lnTo>
                  <a:lnTo>
                    <a:pt x="5" y="25"/>
                  </a:lnTo>
                  <a:lnTo>
                    <a:pt x="8" y="25"/>
                  </a:lnTo>
                  <a:lnTo>
                    <a:pt x="10" y="25"/>
                  </a:lnTo>
                  <a:lnTo>
                    <a:pt x="13" y="25"/>
                  </a:lnTo>
                  <a:lnTo>
                    <a:pt x="15" y="22"/>
                  </a:lnTo>
                  <a:lnTo>
                    <a:pt x="18" y="20"/>
                  </a:lnTo>
                  <a:lnTo>
                    <a:pt x="20" y="17"/>
                  </a:lnTo>
                  <a:lnTo>
                    <a:pt x="20" y="15"/>
                  </a:lnTo>
                </a:path>
              </a:pathLst>
            </a:custGeom>
            <a:noFill/>
            <a:ln w="0">
              <a:solidFill>
                <a:srgbClr val="000000"/>
              </a:solidFill>
              <a:prstDash val="solid"/>
              <a:round/>
              <a:headEnd/>
              <a:tailEnd/>
            </a:ln>
          </p:spPr>
          <p:txBody>
            <a:bodyPr/>
            <a:lstStyle/>
            <a:p>
              <a:endParaRPr lang="es-AR"/>
            </a:p>
          </p:txBody>
        </p:sp>
        <p:sp>
          <p:nvSpPr>
            <p:cNvPr id="5174" name="Freeform 61"/>
            <p:cNvSpPr>
              <a:spLocks/>
            </p:cNvSpPr>
            <p:nvPr/>
          </p:nvSpPr>
          <p:spPr bwMode="auto">
            <a:xfrm>
              <a:off x="2092" y="3469"/>
              <a:ext cx="22" cy="24"/>
            </a:xfrm>
            <a:custGeom>
              <a:avLst/>
              <a:gdLst>
                <a:gd name="T0" fmla="*/ 20 w 22"/>
                <a:gd name="T1" fmla="*/ 17 h 24"/>
                <a:gd name="T2" fmla="*/ 20 w 22"/>
                <a:gd name="T3" fmla="*/ 14 h 24"/>
                <a:gd name="T4" fmla="*/ 22 w 22"/>
                <a:gd name="T5" fmla="*/ 9 h 24"/>
                <a:gd name="T6" fmla="*/ 20 w 22"/>
                <a:gd name="T7" fmla="*/ 7 h 24"/>
                <a:gd name="T8" fmla="*/ 20 w 22"/>
                <a:gd name="T9" fmla="*/ 5 h 24"/>
                <a:gd name="T10" fmla="*/ 17 w 22"/>
                <a:gd name="T11" fmla="*/ 2 h 24"/>
                <a:gd name="T12" fmla="*/ 17 w 22"/>
                <a:gd name="T13" fmla="*/ 2 h 24"/>
                <a:gd name="T14" fmla="*/ 15 w 22"/>
                <a:gd name="T15" fmla="*/ 0 h 24"/>
                <a:gd name="T16" fmla="*/ 12 w 22"/>
                <a:gd name="T17" fmla="*/ 0 h 24"/>
                <a:gd name="T18" fmla="*/ 7 w 22"/>
                <a:gd name="T19" fmla="*/ 2 h 24"/>
                <a:gd name="T20" fmla="*/ 7 w 22"/>
                <a:gd name="T21" fmla="*/ 2 h 24"/>
                <a:gd name="T22" fmla="*/ 5 w 22"/>
                <a:gd name="T23" fmla="*/ 5 h 24"/>
                <a:gd name="T24" fmla="*/ 2 w 22"/>
                <a:gd name="T25" fmla="*/ 7 h 24"/>
                <a:gd name="T26" fmla="*/ 0 w 22"/>
                <a:gd name="T27" fmla="*/ 9 h 24"/>
                <a:gd name="T28" fmla="*/ 0 w 22"/>
                <a:gd name="T29" fmla="*/ 12 h 24"/>
                <a:gd name="T30" fmla="*/ 0 w 22"/>
                <a:gd name="T31" fmla="*/ 17 h 24"/>
                <a:gd name="T32" fmla="*/ 0 w 22"/>
                <a:gd name="T33" fmla="*/ 19 h 24"/>
                <a:gd name="T34" fmla="*/ 2 w 22"/>
                <a:gd name="T35" fmla="*/ 22 h 24"/>
                <a:gd name="T36" fmla="*/ 2 w 22"/>
                <a:gd name="T37" fmla="*/ 24 h 24"/>
                <a:gd name="T38" fmla="*/ 5 w 22"/>
                <a:gd name="T39" fmla="*/ 24 h 24"/>
                <a:gd name="T40" fmla="*/ 7 w 22"/>
                <a:gd name="T41" fmla="*/ 24 h 24"/>
                <a:gd name="T42" fmla="*/ 10 w 22"/>
                <a:gd name="T43" fmla="*/ 24 h 24"/>
                <a:gd name="T44" fmla="*/ 12 w 22"/>
                <a:gd name="T45" fmla="*/ 24 h 24"/>
                <a:gd name="T46" fmla="*/ 15 w 22"/>
                <a:gd name="T47" fmla="*/ 22 h 24"/>
                <a:gd name="T48" fmla="*/ 17 w 22"/>
                <a:gd name="T49" fmla="*/ 22 h 24"/>
                <a:gd name="T50" fmla="*/ 20 w 22"/>
                <a:gd name="T51" fmla="*/ 19 h 24"/>
                <a:gd name="T52" fmla="*/ 20 w 22"/>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4"/>
                <a:gd name="T83" fmla="*/ 22 w 22"/>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4">
                  <a:moveTo>
                    <a:pt x="20" y="17"/>
                  </a:moveTo>
                  <a:lnTo>
                    <a:pt x="20" y="14"/>
                  </a:lnTo>
                  <a:lnTo>
                    <a:pt x="22" y="9"/>
                  </a:lnTo>
                  <a:lnTo>
                    <a:pt x="20" y="7"/>
                  </a:lnTo>
                  <a:lnTo>
                    <a:pt x="20" y="5"/>
                  </a:lnTo>
                  <a:lnTo>
                    <a:pt x="17" y="2"/>
                  </a:lnTo>
                  <a:lnTo>
                    <a:pt x="15" y="0"/>
                  </a:lnTo>
                  <a:lnTo>
                    <a:pt x="12" y="0"/>
                  </a:lnTo>
                  <a:lnTo>
                    <a:pt x="7" y="2"/>
                  </a:lnTo>
                  <a:lnTo>
                    <a:pt x="5" y="5"/>
                  </a:lnTo>
                  <a:lnTo>
                    <a:pt x="2" y="7"/>
                  </a:lnTo>
                  <a:lnTo>
                    <a:pt x="0" y="9"/>
                  </a:lnTo>
                  <a:lnTo>
                    <a:pt x="0" y="12"/>
                  </a:lnTo>
                  <a:lnTo>
                    <a:pt x="0" y="17"/>
                  </a:lnTo>
                  <a:lnTo>
                    <a:pt x="0" y="19"/>
                  </a:lnTo>
                  <a:lnTo>
                    <a:pt x="2" y="22"/>
                  </a:lnTo>
                  <a:lnTo>
                    <a:pt x="2" y="24"/>
                  </a:lnTo>
                  <a:lnTo>
                    <a:pt x="5" y="24"/>
                  </a:lnTo>
                  <a:lnTo>
                    <a:pt x="7" y="24"/>
                  </a:lnTo>
                  <a:lnTo>
                    <a:pt x="10" y="24"/>
                  </a:lnTo>
                  <a:lnTo>
                    <a:pt x="12" y="24"/>
                  </a:lnTo>
                  <a:lnTo>
                    <a:pt x="15" y="22"/>
                  </a:lnTo>
                  <a:lnTo>
                    <a:pt x="17" y="22"/>
                  </a:lnTo>
                  <a:lnTo>
                    <a:pt x="20" y="19"/>
                  </a:lnTo>
                  <a:lnTo>
                    <a:pt x="20" y="17"/>
                  </a:lnTo>
                  <a:close/>
                </a:path>
              </a:pathLst>
            </a:custGeom>
            <a:solidFill>
              <a:srgbClr val="FFFFFF"/>
            </a:solidFill>
            <a:ln w="9525">
              <a:noFill/>
              <a:round/>
              <a:headEnd/>
              <a:tailEnd/>
            </a:ln>
          </p:spPr>
          <p:txBody>
            <a:bodyPr/>
            <a:lstStyle/>
            <a:p>
              <a:endParaRPr lang="es-AR"/>
            </a:p>
          </p:txBody>
        </p:sp>
        <p:sp>
          <p:nvSpPr>
            <p:cNvPr id="5175" name="Freeform 62"/>
            <p:cNvSpPr>
              <a:spLocks/>
            </p:cNvSpPr>
            <p:nvPr/>
          </p:nvSpPr>
          <p:spPr bwMode="auto">
            <a:xfrm>
              <a:off x="2092" y="3469"/>
              <a:ext cx="22" cy="24"/>
            </a:xfrm>
            <a:custGeom>
              <a:avLst/>
              <a:gdLst>
                <a:gd name="T0" fmla="*/ 20 w 22"/>
                <a:gd name="T1" fmla="*/ 17 h 24"/>
                <a:gd name="T2" fmla="*/ 20 w 22"/>
                <a:gd name="T3" fmla="*/ 14 h 24"/>
                <a:gd name="T4" fmla="*/ 22 w 22"/>
                <a:gd name="T5" fmla="*/ 9 h 24"/>
                <a:gd name="T6" fmla="*/ 20 w 22"/>
                <a:gd name="T7" fmla="*/ 7 h 24"/>
                <a:gd name="T8" fmla="*/ 20 w 22"/>
                <a:gd name="T9" fmla="*/ 5 h 24"/>
                <a:gd name="T10" fmla="*/ 17 w 22"/>
                <a:gd name="T11" fmla="*/ 2 h 24"/>
                <a:gd name="T12" fmla="*/ 17 w 22"/>
                <a:gd name="T13" fmla="*/ 2 h 24"/>
                <a:gd name="T14" fmla="*/ 15 w 22"/>
                <a:gd name="T15" fmla="*/ 0 h 24"/>
                <a:gd name="T16" fmla="*/ 12 w 22"/>
                <a:gd name="T17" fmla="*/ 0 h 24"/>
                <a:gd name="T18" fmla="*/ 7 w 22"/>
                <a:gd name="T19" fmla="*/ 2 h 24"/>
                <a:gd name="T20" fmla="*/ 7 w 22"/>
                <a:gd name="T21" fmla="*/ 2 h 24"/>
                <a:gd name="T22" fmla="*/ 5 w 22"/>
                <a:gd name="T23" fmla="*/ 5 h 24"/>
                <a:gd name="T24" fmla="*/ 2 w 22"/>
                <a:gd name="T25" fmla="*/ 7 h 24"/>
                <a:gd name="T26" fmla="*/ 0 w 22"/>
                <a:gd name="T27" fmla="*/ 9 h 24"/>
                <a:gd name="T28" fmla="*/ 0 w 22"/>
                <a:gd name="T29" fmla="*/ 12 h 24"/>
                <a:gd name="T30" fmla="*/ 0 w 22"/>
                <a:gd name="T31" fmla="*/ 17 h 24"/>
                <a:gd name="T32" fmla="*/ 0 w 22"/>
                <a:gd name="T33" fmla="*/ 19 h 24"/>
                <a:gd name="T34" fmla="*/ 2 w 22"/>
                <a:gd name="T35" fmla="*/ 22 h 24"/>
                <a:gd name="T36" fmla="*/ 2 w 22"/>
                <a:gd name="T37" fmla="*/ 24 h 24"/>
                <a:gd name="T38" fmla="*/ 5 w 22"/>
                <a:gd name="T39" fmla="*/ 24 h 24"/>
                <a:gd name="T40" fmla="*/ 7 w 22"/>
                <a:gd name="T41" fmla="*/ 24 h 24"/>
                <a:gd name="T42" fmla="*/ 10 w 22"/>
                <a:gd name="T43" fmla="*/ 24 h 24"/>
                <a:gd name="T44" fmla="*/ 12 w 22"/>
                <a:gd name="T45" fmla="*/ 24 h 24"/>
                <a:gd name="T46" fmla="*/ 15 w 22"/>
                <a:gd name="T47" fmla="*/ 22 h 24"/>
                <a:gd name="T48" fmla="*/ 17 w 22"/>
                <a:gd name="T49" fmla="*/ 22 h 24"/>
                <a:gd name="T50" fmla="*/ 20 w 22"/>
                <a:gd name="T51" fmla="*/ 19 h 24"/>
                <a:gd name="T52" fmla="*/ 20 w 22"/>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4"/>
                <a:gd name="T83" fmla="*/ 22 w 22"/>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4">
                  <a:moveTo>
                    <a:pt x="20" y="17"/>
                  </a:moveTo>
                  <a:lnTo>
                    <a:pt x="20" y="14"/>
                  </a:lnTo>
                  <a:lnTo>
                    <a:pt x="22" y="9"/>
                  </a:lnTo>
                  <a:lnTo>
                    <a:pt x="20" y="7"/>
                  </a:lnTo>
                  <a:lnTo>
                    <a:pt x="20" y="5"/>
                  </a:lnTo>
                  <a:lnTo>
                    <a:pt x="17" y="2"/>
                  </a:lnTo>
                  <a:lnTo>
                    <a:pt x="15" y="0"/>
                  </a:lnTo>
                  <a:lnTo>
                    <a:pt x="12" y="0"/>
                  </a:lnTo>
                  <a:lnTo>
                    <a:pt x="7" y="2"/>
                  </a:lnTo>
                  <a:lnTo>
                    <a:pt x="5" y="5"/>
                  </a:lnTo>
                  <a:lnTo>
                    <a:pt x="2" y="7"/>
                  </a:lnTo>
                  <a:lnTo>
                    <a:pt x="0" y="9"/>
                  </a:lnTo>
                  <a:lnTo>
                    <a:pt x="0" y="12"/>
                  </a:lnTo>
                  <a:lnTo>
                    <a:pt x="0" y="17"/>
                  </a:lnTo>
                  <a:lnTo>
                    <a:pt x="0" y="19"/>
                  </a:lnTo>
                  <a:lnTo>
                    <a:pt x="2" y="22"/>
                  </a:lnTo>
                  <a:lnTo>
                    <a:pt x="2" y="24"/>
                  </a:lnTo>
                  <a:lnTo>
                    <a:pt x="5" y="24"/>
                  </a:lnTo>
                  <a:lnTo>
                    <a:pt x="7" y="24"/>
                  </a:lnTo>
                  <a:lnTo>
                    <a:pt x="10" y="24"/>
                  </a:lnTo>
                  <a:lnTo>
                    <a:pt x="12" y="24"/>
                  </a:lnTo>
                  <a:lnTo>
                    <a:pt x="15" y="22"/>
                  </a:lnTo>
                  <a:lnTo>
                    <a:pt x="17" y="22"/>
                  </a:lnTo>
                  <a:lnTo>
                    <a:pt x="20" y="19"/>
                  </a:lnTo>
                  <a:lnTo>
                    <a:pt x="20" y="17"/>
                  </a:lnTo>
                </a:path>
              </a:pathLst>
            </a:custGeom>
            <a:noFill/>
            <a:ln w="0">
              <a:solidFill>
                <a:srgbClr val="000000"/>
              </a:solidFill>
              <a:prstDash val="solid"/>
              <a:round/>
              <a:headEnd/>
              <a:tailEnd/>
            </a:ln>
          </p:spPr>
          <p:txBody>
            <a:bodyPr/>
            <a:lstStyle/>
            <a:p>
              <a:endParaRPr lang="es-AR"/>
            </a:p>
          </p:txBody>
        </p:sp>
        <p:sp>
          <p:nvSpPr>
            <p:cNvPr id="5176" name="Freeform 63"/>
            <p:cNvSpPr>
              <a:spLocks/>
            </p:cNvSpPr>
            <p:nvPr/>
          </p:nvSpPr>
          <p:spPr bwMode="auto">
            <a:xfrm>
              <a:off x="2092" y="3469"/>
              <a:ext cx="20" cy="24"/>
            </a:xfrm>
            <a:custGeom>
              <a:avLst/>
              <a:gdLst>
                <a:gd name="T0" fmla="*/ 12 w 20"/>
                <a:gd name="T1" fmla="*/ 0 h 24"/>
                <a:gd name="T2" fmla="*/ 7 w 20"/>
                <a:gd name="T3" fmla="*/ 2 h 24"/>
                <a:gd name="T4" fmla="*/ 7 w 20"/>
                <a:gd name="T5" fmla="*/ 2 h 24"/>
                <a:gd name="T6" fmla="*/ 5 w 20"/>
                <a:gd name="T7" fmla="*/ 5 h 24"/>
                <a:gd name="T8" fmla="*/ 2 w 20"/>
                <a:gd name="T9" fmla="*/ 7 h 24"/>
                <a:gd name="T10" fmla="*/ 0 w 20"/>
                <a:gd name="T11" fmla="*/ 9 h 24"/>
                <a:gd name="T12" fmla="*/ 0 w 20"/>
                <a:gd name="T13" fmla="*/ 12 h 24"/>
                <a:gd name="T14" fmla="*/ 0 w 20"/>
                <a:gd name="T15" fmla="*/ 17 h 24"/>
                <a:gd name="T16" fmla="*/ 0 w 20"/>
                <a:gd name="T17" fmla="*/ 19 h 24"/>
                <a:gd name="T18" fmla="*/ 2 w 20"/>
                <a:gd name="T19" fmla="*/ 22 h 24"/>
                <a:gd name="T20" fmla="*/ 2 w 20"/>
                <a:gd name="T21" fmla="*/ 24 h 24"/>
                <a:gd name="T22" fmla="*/ 5 w 20"/>
                <a:gd name="T23" fmla="*/ 24 h 24"/>
                <a:gd name="T24" fmla="*/ 7 w 20"/>
                <a:gd name="T25" fmla="*/ 24 h 24"/>
                <a:gd name="T26" fmla="*/ 10 w 20"/>
                <a:gd name="T27" fmla="*/ 24 h 24"/>
                <a:gd name="T28" fmla="*/ 12 w 20"/>
                <a:gd name="T29" fmla="*/ 24 h 24"/>
                <a:gd name="T30" fmla="*/ 15 w 20"/>
                <a:gd name="T31" fmla="*/ 22 h 24"/>
                <a:gd name="T32" fmla="*/ 17 w 20"/>
                <a:gd name="T33" fmla="*/ 22 h 24"/>
                <a:gd name="T34" fmla="*/ 20 w 20"/>
                <a:gd name="T35" fmla="*/ 19 h 24"/>
                <a:gd name="T36" fmla="*/ 20 w 20"/>
                <a:gd name="T37" fmla="*/ 17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4"/>
                <a:gd name="T59" fmla="*/ 20 w 20"/>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4">
                  <a:moveTo>
                    <a:pt x="12" y="0"/>
                  </a:moveTo>
                  <a:lnTo>
                    <a:pt x="7" y="2"/>
                  </a:lnTo>
                  <a:lnTo>
                    <a:pt x="5" y="5"/>
                  </a:lnTo>
                  <a:lnTo>
                    <a:pt x="2" y="7"/>
                  </a:lnTo>
                  <a:lnTo>
                    <a:pt x="0" y="9"/>
                  </a:lnTo>
                  <a:lnTo>
                    <a:pt x="0" y="12"/>
                  </a:lnTo>
                  <a:lnTo>
                    <a:pt x="0" y="17"/>
                  </a:lnTo>
                  <a:lnTo>
                    <a:pt x="0" y="19"/>
                  </a:lnTo>
                  <a:lnTo>
                    <a:pt x="2" y="22"/>
                  </a:lnTo>
                  <a:lnTo>
                    <a:pt x="2" y="24"/>
                  </a:lnTo>
                  <a:lnTo>
                    <a:pt x="5" y="24"/>
                  </a:lnTo>
                  <a:lnTo>
                    <a:pt x="7" y="24"/>
                  </a:lnTo>
                  <a:lnTo>
                    <a:pt x="10" y="24"/>
                  </a:lnTo>
                  <a:lnTo>
                    <a:pt x="12" y="24"/>
                  </a:lnTo>
                  <a:lnTo>
                    <a:pt x="15" y="22"/>
                  </a:lnTo>
                  <a:lnTo>
                    <a:pt x="17" y="22"/>
                  </a:lnTo>
                  <a:lnTo>
                    <a:pt x="20" y="19"/>
                  </a:lnTo>
                  <a:lnTo>
                    <a:pt x="20" y="17"/>
                  </a:lnTo>
                </a:path>
              </a:pathLst>
            </a:custGeom>
            <a:noFill/>
            <a:ln w="0">
              <a:solidFill>
                <a:srgbClr val="000000"/>
              </a:solidFill>
              <a:prstDash val="solid"/>
              <a:round/>
              <a:headEnd/>
              <a:tailEnd/>
            </a:ln>
          </p:spPr>
          <p:txBody>
            <a:bodyPr/>
            <a:lstStyle/>
            <a:p>
              <a:endParaRPr lang="es-AR"/>
            </a:p>
          </p:txBody>
        </p:sp>
        <p:sp>
          <p:nvSpPr>
            <p:cNvPr id="5177" name="Freeform 64"/>
            <p:cNvSpPr>
              <a:spLocks/>
            </p:cNvSpPr>
            <p:nvPr/>
          </p:nvSpPr>
          <p:spPr bwMode="auto">
            <a:xfrm>
              <a:off x="2072" y="3404"/>
              <a:ext cx="20" cy="25"/>
            </a:xfrm>
            <a:custGeom>
              <a:avLst/>
              <a:gdLst>
                <a:gd name="T0" fmla="*/ 20 w 20"/>
                <a:gd name="T1" fmla="*/ 15 h 25"/>
                <a:gd name="T2" fmla="*/ 20 w 20"/>
                <a:gd name="T3" fmla="*/ 13 h 25"/>
                <a:gd name="T4" fmla="*/ 20 w 20"/>
                <a:gd name="T5" fmla="*/ 10 h 25"/>
                <a:gd name="T6" fmla="*/ 20 w 20"/>
                <a:gd name="T7" fmla="*/ 8 h 25"/>
                <a:gd name="T8" fmla="*/ 20 w 20"/>
                <a:gd name="T9" fmla="*/ 5 h 25"/>
                <a:gd name="T10" fmla="*/ 17 w 20"/>
                <a:gd name="T11" fmla="*/ 3 h 25"/>
                <a:gd name="T12" fmla="*/ 15 w 20"/>
                <a:gd name="T13" fmla="*/ 0 h 25"/>
                <a:gd name="T14" fmla="*/ 12 w 20"/>
                <a:gd name="T15" fmla="*/ 0 h 25"/>
                <a:gd name="T16" fmla="*/ 10 w 20"/>
                <a:gd name="T17" fmla="*/ 0 h 25"/>
                <a:gd name="T18" fmla="*/ 7 w 20"/>
                <a:gd name="T19" fmla="*/ 0 h 25"/>
                <a:gd name="T20" fmla="*/ 5 w 20"/>
                <a:gd name="T21" fmla="*/ 3 h 25"/>
                <a:gd name="T22" fmla="*/ 2 w 20"/>
                <a:gd name="T23" fmla="*/ 5 h 25"/>
                <a:gd name="T24" fmla="*/ 0 w 20"/>
                <a:gd name="T25" fmla="*/ 8 h 25"/>
                <a:gd name="T26" fmla="*/ 0 w 20"/>
                <a:gd name="T27" fmla="*/ 10 h 25"/>
                <a:gd name="T28" fmla="*/ 0 w 20"/>
                <a:gd name="T29" fmla="*/ 13 h 25"/>
                <a:gd name="T30" fmla="*/ 0 w 20"/>
                <a:gd name="T31" fmla="*/ 15 h 25"/>
                <a:gd name="T32" fmla="*/ 0 w 20"/>
                <a:gd name="T33" fmla="*/ 18 h 25"/>
                <a:gd name="T34" fmla="*/ 0 w 20"/>
                <a:gd name="T35" fmla="*/ 23 h 25"/>
                <a:gd name="T36" fmla="*/ 2 w 20"/>
                <a:gd name="T37" fmla="*/ 23 h 25"/>
                <a:gd name="T38" fmla="*/ 5 w 20"/>
                <a:gd name="T39" fmla="*/ 25 h 25"/>
                <a:gd name="T40" fmla="*/ 7 w 20"/>
                <a:gd name="T41" fmla="*/ 25 h 25"/>
                <a:gd name="T42" fmla="*/ 10 w 20"/>
                <a:gd name="T43" fmla="*/ 25 h 25"/>
                <a:gd name="T44" fmla="*/ 12 w 20"/>
                <a:gd name="T45" fmla="*/ 25 h 25"/>
                <a:gd name="T46" fmla="*/ 15 w 20"/>
                <a:gd name="T47" fmla="*/ 23 h 25"/>
                <a:gd name="T48" fmla="*/ 17 w 20"/>
                <a:gd name="T49" fmla="*/ 20 h 25"/>
                <a:gd name="T50" fmla="*/ 17 w 20"/>
                <a:gd name="T51" fmla="*/ 18 h 25"/>
                <a:gd name="T52" fmla="*/ 20 w 20"/>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5"/>
                <a:gd name="T83" fmla="*/ 20 w 2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5">
                  <a:moveTo>
                    <a:pt x="20" y="15"/>
                  </a:moveTo>
                  <a:lnTo>
                    <a:pt x="20" y="13"/>
                  </a:lnTo>
                  <a:lnTo>
                    <a:pt x="20" y="10"/>
                  </a:lnTo>
                  <a:lnTo>
                    <a:pt x="20" y="8"/>
                  </a:lnTo>
                  <a:lnTo>
                    <a:pt x="20" y="5"/>
                  </a:lnTo>
                  <a:lnTo>
                    <a:pt x="17" y="3"/>
                  </a:lnTo>
                  <a:lnTo>
                    <a:pt x="15" y="0"/>
                  </a:lnTo>
                  <a:lnTo>
                    <a:pt x="12" y="0"/>
                  </a:lnTo>
                  <a:lnTo>
                    <a:pt x="10" y="0"/>
                  </a:lnTo>
                  <a:lnTo>
                    <a:pt x="7" y="0"/>
                  </a:lnTo>
                  <a:lnTo>
                    <a:pt x="5" y="3"/>
                  </a:lnTo>
                  <a:lnTo>
                    <a:pt x="2" y="5"/>
                  </a:lnTo>
                  <a:lnTo>
                    <a:pt x="0" y="8"/>
                  </a:lnTo>
                  <a:lnTo>
                    <a:pt x="0" y="10"/>
                  </a:lnTo>
                  <a:lnTo>
                    <a:pt x="0" y="13"/>
                  </a:lnTo>
                  <a:lnTo>
                    <a:pt x="0" y="15"/>
                  </a:lnTo>
                  <a:lnTo>
                    <a:pt x="0" y="18"/>
                  </a:lnTo>
                  <a:lnTo>
                    <a:pt x="0" y="23"/>
                  </a:lnTo>
                  <a:lnTo>
                    <a:pt x="2" y="23"/>
                  </a:lnTo>
                  <a:lnTo>
                    <a:pt x="5" y="25"/>
                  </a:lnTo>
                  <a:lnTo>
                    <a:pt x="7" y="25"/>
                  </a:lnTo>
                  <a:lnTo>
                    <a:pt x="10" y="25"/>
                  </a:lnTo>
                  <a:lnTo>
                    <a:pt x="12" y="25"/>
                  </a:lnTo>
                  <a:lnTo>
                    <a:pt x="15" y="23"/>
                  </a:lnTo>
                  <a:lnTo>
                    <a:pt x="17" y="20"/>
                  </a:lnTo>
                  <a:lnTo>
                    <a:pt x="17" y="18"/>
                  </a:lnTo>
                  <a:lnTo>
                    <a:pt x="20" y="15"/>
                  </a:lnTo>
                  <a:close/>
                </a:path>
              </a:pathLst>
            </a:custGeom>
            <a:solidFill>
              <a:srgbClr val="B5B5B5"/>
            </a:solidFill>
            <a:ln w="9525">
              <a:noFill/>
              <a:round/>
              <a:headEnd/>
              <a:tailEnd/>
            </a:ln>
          </p:spPr>
          <p:txBody>
            <a:bodyPr/>
            <a:lstStyle/>
            <a:p>
              <a:endParaRPr lang="es-AR"/>
            </a:p>
          </p:txBody>
        </p:sp>
        <p:sp>
          <p:nvSpPr>
            <p:cNvPr id="5178" name="Freeform 65"/>
            <p:cNvSpPr>
              <a:spLocks/>
            </p:cNvSpPr>
            <p:nvPr/>
          </p:nvSpPr>
          <p:spPr bwMode="auto">
            <a:xfrm>
              <a:off x="2072" y="3404"/>
              <a:ext cx="20" cy="25"/>
            </a:xfrm>
            <a:custGeom>
              <a:avLst/>
              <a:gdLst>
                <a:gd name="T0" fmla="*/ 20 w 20"/>
                <a:gd name="T1" fmla="*/ 15 h 25"/>
                <a:gd name="T2" fmla="*/ 20 w 20"/>
                <a:gd name="T3" fmla="*/ 13 h 25"/>
                <a:gd name="T4" fmla="*/ 20 w 20"/>
                <a:gd name="T5" fmla="*/ 10 h 25"/>
                <a:gd name="T6" fmla="*/ 20 w 20"/>
                <a:gd name="T7" fmla="*/ 8 h 25"/>
                <a:gd name="T8" fmla="*/ 20 w 20"/>
                <a:gd name="T9" fmla="*/ 5 h 25"/>
                <a:gd name="T10" fmla="*/ 17 w 20"/>
                <a:gd name="T11" fmla="*/ 3 h 25"/>
                <a:gd name="T12" fmla="*/ 15 w 20"/>
                <a:gd name="T13" fmla="*/ 0 h 25"/>
                <a:gd name="T14" fmla="*/ 12 w 20"/>
                <a:gd name="T15" fmla="*/ 0 h 25"/>
                <a:gd name="T16" fmla="*/ 10 w 20"/>
                <a:gd name="T17" fmla="*/ 0 h 25"/>
                <a:gd name="T18" fmla="*/ 7 w 20"/>
                <a:gd name="T19" fmla="*/ 0 h 25"/>
                <a:gd name="T20" fmla="*/ 5 w 20"/>
                <a:gd name="T21" fmla="*/ 3 h 25"/>
                <a:gd name="T22" fmla="*/ 2 w 20"/>
                <a:gd name="T23" fmla="*/ 5 h 25"/>
                <a:gd name="T24" fmla="*/ 0 w 20"/>
                <a:gd name="T25" fmla="*/ 8 h 25"/>
                <a:gd name="T26" fmla="*/ 0 w 20"/>
                <a:gd name="T27" fmla="*/ 10 h 25"/>
                <a:gd name="T28" fmla="*/ 0 w 20"/>
                <a:gd name="T29" fmla="*/ 13 h 25"/>
                <a:gd name="T30" fmla="*/ 0 w 20"/>
                <a:gd name="T31" fmla="*/ 15 h 25"/>
                <a:gd name="T32" fmla="*/ 0 w 20"/>
                <a:gd name="T33" fmla="*/ 18 h 25"/>
                <a:gd name="T34" fmla="*/ 0 w 20"/>
                <a:gd name="T35" fmla="*/ 23 h 25"/>
                <a:gd name="T36" fmla="*/ 2 w 20"/>
                <a:gd name="T37" fmla="*/ 23 h 25"/>
                <a:gd name="T38" fmla="*/ 5 w 20"/>
                <a:gd name="T39" fmla="*/ 25 h 25"/>
                <a:gd name="T40" fmla="*/ 7 w 20"/>
                <a:gd name="T41" fmla="*/ 25 h 25"/>
                <a:gd name="T42" fmla="*/ 10 w 20"/>
                <a:gd name="T43" fmla="*/ 25 h 25"/>
                <a:gd name="T44" fmla="*/ 12 w 20"/>
                <a:gd name="T45" fmla="*/ 25 h 25"/>
                <a:gd name="T46" fmla="*/ 15 w 20"/>
                <a:gd name="T47" fmla="*/ 23 h 25"/>
                <a:gd name="T48" fmla="*/ 17 w 20"/>
                <a:gd name="T49" fmla="*/ 20 h 25"/>
                <a:gd name="T50" fmla="*/ 17 w 20"/>
                <a:gd name="T51" fmla="*/ 18 h 25"/>
                <a:gd name="T52" fmla="*/ 20 w 20"/>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5"/>
                <a:gd name="T83" fmla="*/ 20 w 2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5">
                  <a:moveTo>
                    <a:pt x="20" y="15"/>
                  </a:moveTo>
                  <a:lnTo>
                    <a:pt x="20" y="13"/>
                  </a:lnTo>
                  <a:lnTo>
                    <a:pt x="20" y="10"/>
                  </a:lnTo>
                  <a:lnTo>
                    <a:pt x="20" y="8"/>
                  </a:lnTo>
                  <a:lnTo>
                    <a:pt x="20" y="5"/>
                  </a:lnTo>
                  <a:lnTo>
                    <a:pt x="17" y="3"/>
                  </a:lnTo>
                  <a:lnTo>
                    <a:pt x="15" y="0"/>
                  </a:lnTo>
                  <a:lnTo>
                    <a:pt x="12" y="0"/>
                  </a:lnTo>
                  <a:lnTo>
                    <a:pt x="10" y="0"/>
                  </a:lnTo>
                  <a:lnTo>
                    <a:pt x="7" y="0"/>
                  </a:lnTo>
                  <a:lnTo>
                    <a:pt x="5" y="3"/>
                  </a:lnTo>
                  <a:lnTo>
                    <a:pt x="2" y="5"/>
                  </a:lnTo>
                  <a:lnTo>
                    <a:pt x="0" y="8"/>
                  </a:lnTo>
                  <a:lnTo>
                    <a:pt x="0" y="10"/>
                  </a:lnTo>
                  <a:lnTo>
                    <a:pt x="0" y="13"/>
                  </a:lnTo>
                  <a:lnTo>
                    <a:pt x="0" y="15"/>
                  </a:lnTo>
                  <a:lnTo>
                    <a:pt x="0" y="18"/>
                  </a:lnTo>
                  <a:lnTo>
                    <a:pt x="0" y="23"/>
                  </a:lnTo>
                  <a:lnTo>
                    <a:pt x="2" y="23"/>
                  </a:lnTo>
                  <a:lnTo>
                    <a:pt x="5" y="25"/>
                  </a:lnTo>
                  <a:lnTo>
                    <a:pt x="7" y="25"/>
                  </a:lnTo>
                  <a:lnTo>
                    <a:pt x="10" y="25"/>
                  </a:lnTo>
                  <a:lnTo>
                    <a:pt x="12" y="25"/>
                  </a:lnTo>
                  <a:lnTo>
                    <a:pt x="15" y="23"/>
                  </a:lnTo>
                  <a:lnTo>
                    <a:pt x="17" y="20"/>
                  </a:lnTo>
                  <a:lnTo>
                    <a:pt x="17" y="18"/>
                  </a:lnTo>
                  <a:lnTo>
                    <a:pt x="20" y="15"/>
                  </a:lnTo>
                </a:path>
              </a:pathLst>
            </a:custGeom>
            <a:noFill/>
            <a:ln w="0">
              <a:solidFill>
                <a:srgbClr val="000000"/>
              </a:solidFill>
              <a:prstDash val="solid"/>
              <a:round/>
              <a:headEnd/>
              <a:tailEnd/>
            </a:ln>
          </p:spPr>
          <p:txBody>
            <a:bodyPr/>
            <a:lstStyle/>
            <a:p>
              <a:endParaRPr lang="es-AR"/>
            </a:p>
          </p:txBody>
        </p:sp>
        <p:sp>
          <p:nvSpPr>
            <p:cNvPr id="5179" name="Freeform 66"/>
            <p:cNvSpPr>
              <a:spLocks/>
            </p:cNvSpPr>
            <p:nvPr/>
          </p:nvSpPr>
          <p:spPr bwMode="auto">
            <a:xfrm>
              <a:off x="2070" y="3399"/>
              <a:ext cx="19" cy="25"/>
            </a:xfrm>
            <a:custGeom>
              <a:avLst/>
              <a:gdLst>
                <a:gd name="T0" fmla="*/ 19 w 19"/>
                <a:gd name="T1" fmla="*/ 15 h 25"/>
                <a:gd name="T2" fmla="*/ 19 w 19"/>
                <a:gd name="T3" fmla="*/ 13 h 25"/>
                <a:gd name="T4" fmla="*/ 19 w 19"/>
                <a:gd name="T5" fmla="*/ 8 h 25"/>
                <a:gd name="T6" fmla="*/ 19 w 19"/>
                <a:gd name="T7" fmla="*/ 5 h 25"/>
                <a:gd name="T8" fmla="*/ 19 w 19"/>
                <a:gd name="T9" fmla="*/ 3 h 25"/>
                <a:gd name="T10" fmla="*/ 17 w 19"/>
                <a:gd name="T11" fmla="*/ 0 h 25"/>
                <a:gd name="T12" fmla="*/ 14 w 19"/>
                <a:gd name="T13" fmla="*/ 0 h 25"/>
                <a:gd name="T14" fmla="*/ 12 w 19"/>
                <a:gd name="T15" fmla="*/ 0 h 25"/>
                <a:gd name="T16" fmla="*/ 9 w 19"/>
                <a:gd name="T17" fmla="*/ 0 h 25"/>
                <a:gd name="T18" fmla="*/ 7 w 19"/>
                <a:gd name="T19" fmla="*/ 0 h 25"/>
                <a:gd name="T20" fmla="*/ 4 w 19"/>
                <a:gd name="T21" fmla="*/ 0 h 25"/>
                <a:gd name="T22" fmla="*/ 2 w 19"/>
                <a:gd name="T23" fmla="*/ 3 h 25"/>
                <a:gd name="T24" fmla="*/ 2 w 19"/>
                <a:gd name="T25" fmla="*/ 5 h 25"/>
                <a:gd name="T26" fmla="*/ 0 w 19"/>
                <a:gd name="T27" fmla="*/ 8 h 25"/>
                <a:gd name="T28" fmla="*/ 0 w 19"/>
                <a:gd name="T29" fmla="*/ 13 h 25"/>
                <a:gd name="T30" fmla="*/ 0 w 19"/>
                <a:gd name="T31" fmla="*/ 15 h 25"/>
                <a:gd name="T32" fmla="*/ 0 w 19"/>
                <a:gd name="T33" fmla="*/ 18 h 25"/>
                <a:gd name="T34" fmla="*/ 0 w 19"/>
                <a:gd name="T35" fmla="*/ 20 h 25"/>
                <a:gd name="T36" fmla="*/ 2 w 19"/>
                <a:gd name="T37" fmla="*/ 23 h 25"/>
                <a:gd name="T38" fmla="*/ 4 w 19"/>
                <a:gd name="T39" fmla="*/ 23 h 25"/>
                <a:gd name="T40" fmla="*/ 7 w 19"/>
                <a:gd name="T41" fmla="*/ 25 h 25"/>
                <a:gd name="T42" fmla="*/ 9 w 19"/>
                <a:gd name="T43" fmla="*/ 25 h 25"/>
                <a:gd name="T44" fmla="*/ 12 w 19"/>
                <a:gd name="T45" fmla="*/ 23 h 25"/>
                <a:gd name="T46" fmla="*/ 14 w 19"/>
                <a:gd name="T47" fmla="*/ 23 h 25"/>
                <a:gd name="T48" fmla="*/ 17 w 19"/>
                <a:gd name="T49" fmla="*/ 20 h 25"/>
                <a:gd name="T50" fmla="*/ 17 w 19"/>
                <a:gd name="T51" fmla="*/ 18 h 25"/>
                <a:gd name="T52" fmla="*/ 19 w 19"/>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
                <a:gd name="T82" fmla="*/ 0 h 25"/>
                <a:gd name="T83" fmla="*/ 19 w 19"/>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 h="25">
                  <a:moveTo>
                    <a:pt x="19" y="15"/>
                  </a:moveTo>
                  <a:lnTo>
                    <a:pt x="19" y="13"/>
                  </a:lnTo>
                  <a:lnTo>
                    <a:pt x="19" y="8"/>
                  </a:lnTo>
                  <a:lnTo>
                    <a:pt x="19" y="5"/>
                  </a:lnTo>
                  <a:lnTo>
                    <a:pt x="19" y="3"/>
                  </a:lnTo>
                  <a:lnTo>
                    <a:pt x="17" y="0"/>
                  </a:lnTo>
                  <a:lnTo>
                    <a:pt x="14" y="0"/>
                  </a:lnTo>
                  <a:lnTo>
                    <a:pt x="12" y="0"/>
                  </a:lnTo>
                  <a:lnTo>
                    <a:pt x="9" y="0"/>
                  </a:lnTo>
                  <a:lnTo>
                    <a:pt x="7" y="0"/>
                  </a:lnTo>
                  <a:lnTo>
                    <a:pt x="4" y="0"/>
                  </a:lnTo>
                  <a:lnTo>
                    <a:pt x="2" y="3"/>
                  </a:lnTo>
                  <a:lnTo>
                    <a:pt x="2" y="5"/>
                  </a:lnTo>
                  <a:lnTo>
                    <a:pt x="0" y="8"/>
                  </a:lnTo>
                  <a:lnTo>
                    <a:pt x="0" y="13"/>
                  </a:lnTo>
                  <a:lnTo>
                    <a:pt x="0" y="15"/>
                  </a:lnTo>
                  <a:lnTo>
                    <a:pt x="0" y="18"/>
                  </a:lnTo>
                  <a:lnTo>
                    <a:pt x="0" y="20"/>
                  </a:lnTo>
                  <a:lnTo>
                    <a:pt x="2" y="23"/>
                  </a:lnTo>
                  <a:lnTo>
                    <a:pt x="4" y="23"/>
                  </a:lnTo>
                  <a:lnTo>
                    <a:pt x="7" y="25"/>
                  </a:lnTo>
                  <a:lnTo>
                    <a:pt x="9" y="25"/>
                  </a:lnTo>
                  <a:lnTo>
                    <a:pt x="12" y="23"/>
                  </a:lnTo>
                  <a:lnTo>
                    <a:pt x="14" y="23"/>
                  </a:lnTo>
                  <a:lnTo>
                    <a:pt x="17" y="20"/>
                  </a:lnTo>
                  <a:lnTo>
                    <a:pt x="17" y="18"/>
                  </a:lnTo>
                  <a:lnTo>
                    <a:pt x="19" y="15"/>
                  </a:lnTo>
                  <a:close/>
                </a:path>
              </a:pathLst>
            </a:custGeom>
            <a:solidFill>
              <a:srgbClr val="FFFFFF"/>
            </a:solidFill>
            <a:ln w="9525">
              <a:noFill/>
              <a:round/>
              <a:headEnd/>
              <a:tailEnd/>
            </a:ln>
          </p:spPr>
          <p:txBody>
            <a:bodyPr/>
            <a:lstStyle/>
            <a:p>
              <a:endParaRPr lang="es-AR"/>
            </a:p>
          </p:txBody>
        </p:sp>
        <p:sp>
          <p:nvSpPr>
            <p:cNvPr id="5180" name="Freeform 67"/>
            <p:cNvSpPr>
              <a:spLocks/>
            </p:cNvSpPr>
            <p:nvPr/>
          </p:nvSpPr>
          <p:spPr bwMode="auto">
            <a:xfrm>
              <a:off x="2070" y="3399"/>
              <a:ext cx="19" cy="25"/>
            </a:xfrm>
            <a:custGeom>
              <a:avLst/>
              <a:gdLst>
                <a:gd name="T0" fmla="*/ 19 w 19"/>
                <a:gd name="T1" fmla="*/ 15 h 25"/>
                <a:gd name="T2" fmla="*/ 19 w 19"/>
                <a:gd name="T3" fmla="*/ 13 h 25"/>
                <a:gd name="T4" fmla="*/ 19 w 19"/>
                <a:gd name="T5" fmla="*/ 8 h 25"/>
                <a:gd name="T6" fmla="*/ 19 w 19"/>
                <a:gd name="T7" fmla="*/ 5 h 25"/>
                <a:gd name="T8" fmla="*/ 19 w 19"/>
                <a:gd name="T9" fmla="*/ 3 h 25"/>
                <a:gd name="T10" fmla="*/ 17 w 19"/>
                <a:gd name="T11" fmla="*/ 0 h 25"/>
                <a:gd name="T12" fmla="*/ 14 w 19"/>
                <a:gd name="T13" fmla="*/ 0 h 25"/>
                <a:gd name="T14" fmla="*/ 12 w 19"/>
                <a:gd name="T15" fmla="*/ 0 h 25"/>
                <a:gd name="T16" fmla="*/ 9 w 19"/>
                <a:gd name="T17" fmla="*/ 0 h 25"/>
                <a:gd name="T18" fmla="*/ 7 w 19"/>
                <a:gd name="T19" fmla="*/ 0 h 25"/>
                <a:gd name="T20" fmla="*/ 4 w 19"/>
                <a:gd name="T21" fmla="*/ 0 h 25"/>
                <a:gd name="T22" fmla="*/ 2 w 19"/>
                <a:gd name="T23" fmla="*/ 3 h 25"/>
                <a:gd name="T24" fmla="*/ 2 w 19"/>
                <a:gd name="T25" fmla="*/ 5 h 25"/>
                <a:gd name="T26" fmla="*/ 0 w 19"/>
                <a:gd name="T27" fmla="*/ 8 h 25"/>
                <a:gd name="T28" fmla="*/ 0 w 19"/>
                <a:gd name="T29" fmla="*/ 13 h 25"/>
                <a:gd name="T30" fmla="*/ 0 w 19"/>
                <a:gd name="T31" fmla="*/ 15 h 25"/>
                <a:gd name="T32" fmla="*/ 0 w 19"/>
                <a:gd name="T33" fmla="*/ 18 h 25"/>
                <a:gd name="T34" fmla="*/ 0 w 19"/>
                <a:gd name="T35" fmla="*/ 20 h 25"/>
                <a:gd name="T36" fmla="*/ 2 w 19"/>
                <a:gd name="T37" fmla="*/ 23 h 25"/>
                <a:gd name="T38" fmla="*/ 4 w 19"/>
                <a:gd name="T39" fmla="*/ 23 h 25"/>
                <a:gd name="T40" fmla="*/ 7 w 19"/>
                <a:gd name="T41" fmla="*/ 25 h 25"/>
                <a:gd name="T42" fmla="*/ 9 w 19"/>
                <a:gd name="T43" fmla="*/ 25 h 25"/>
                <a:gd name="T44" fmla="*/ 12 w 19"/>
                <a:gd name="T45" fmla="*/ 23 h 25"/>
                <a:gd name="T46" fmla="*/ 14 w 19"/>
                <a:gd name="T47" fmla="*/ 23 h 25"/>
                <a:gd name="T48" fmla="*/ 17 w 19"/>
                <a:gd name="T49" fmla="*/ 20 h 25"/>
                <a:gd name="T50" fmla="*/ 17 w 19"/>
                <a:gd name="T51" fmla="*/ 18 h 25"/>
                <a:gd name="T52" fmla="*/ 19 w 19"/>
                <a:gd name="T53" fmla="*/ 1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
                <a:gd name="T82" fmla="*/ 0 h 25"/>
                <a:gd name="T83" fmla="*/ 19 w 19"/>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 h="25">
                  <a:moveTo>
                    <a:pt x="19" y="15"/>
                  </a:moveTo>
                  <a:lnTo>
                    <a:pt x="19" y="13"/>
                  </a:lnTo>
                  <a:lnTo>
                    <a:pt x="19" y="8"/>
                  </a:lnTo>
                  <a:lnTo>
                    <a:pt x="19" y="5"/>
                  </a:lnTo>
                  <a:lnTo>
                    <a:pt x="19" y="3"/>
                  </a:lnTo>
                  <a:lnTo>
                    <a:pt x="17" y="0"/>
                  </a:lnTo>
                  <a:lnTo>
                    <a:pt x="14" y="0"/>
                  </a:lnTo>
                  <a:lnTo>
                    <a:pt x="12" y="0"/>
                  </a:lnTo>
                  <a:lnTo>
                    <a:pt x="9" y="0"/>
                  </a:lnTo>
                  <a:lnTo>
                    <a:pt x="7" y="0"/>
                  </a:lnTo>
                  <a:lnTo>
                    <a:pt x="4" y="0"/>
                  </a:lnTo>
                  <a:lnTo>
                    <a:pt x="2" y="3"/>
                  </a:lnTo>
                  <a:lnTo>
                    <a:pt x="2" y="5"/>
                  </a:lnTo>
                  <a:lnTo>
                    <a:pt x="0" y="8"/>
                  </a:lnTo>
                  <a:lnTo>
                    <a:pt x="0" y="13"/>
                  </a:lnTo>
                  <a:lnTo>
                    <a:pt x="0" y="15"/>
                  </a:lnTo>
                  <a:lnTo>
                    <a:pt x="0" y="18"/>
                  </a:lnTo>
                  <a:lnTo>
                    <a:pt x="0" y="20"/>
                  </a:lnTo>
                  <a:lnTo>
                    <a:pt x="2" y="23"/>
                  </a:lnTo>
                  <a:lnTo>
                    <a:pt x="4" y="23"/>
                  </a:lnTo>
                  <a:lnTo>
                    <a:pt x="7" y="25"/>
                  </a:lnTo>
                  <a:lnTo>
                    <a:pt x="9" y="25"/>
                  </a:lnTo>
                  <a:lnTo>
                    <a:pt x="12" y="23"/>
                  </a:lnTo>
                  <a:lnTo>
                    <a:pt x="14" y="23"/>
                  </a:lnTo>
                  <a:lnTo>
                    <a:pt x="17" y="20"/>
                  </a:lnTo>
                  <a:lnTo>
                    <a:pt x="17" y="18"/>
                  </a:lnTo>
                  <a:lnTo>
                    <a:pt x="19" y="15"/>
                  </a:lnTo>
                </a:path>
              </a:pathLst>
            </a:custGeom>
            <a:noFill/>
            <a:ln w="0">
              <a:solidFill>
                <a:srgbClr val="000000"/>
              </a:solidFill>
              <a:prstDash val="solid"/>
              <a:round/>
              <a:headEnd/>
              <a:tailEnd/>
            </a:ln>
          </p:spPr>
          <p:txBody>
            <a:bodyPr/>
            <a:lstStyle/>
            <a:p>
              <a:endParaRPr lang="es-AR"/>
            </a:p>
          </p:txBody>
        </p:sp>
        <p:sp>
          <p:nvSpPr>
            <p:cNvPr id="5181" name="Freeform 68"/>
            <p:cNvSpPr>
              <a:spLocks/>
            </p:cNvSpPr>
            <p:nvPr/>
          </p:nvSpPr>
          <p:spPr bwMode="auto">
            <a:xfrm>
              <a:off x="2070" y="3399"/>
              <a:ext cx="19" cy="25"/>
            </a:xfrm>
            <a:custGeom>
              <a:avLst/>
              <a:gdLst>
                <a:gd name="T0" fmla="*/ 9 w 19"/>
                <a:gd name="T1" fmla="*/ 0 h 25"/>
                <a:gd name="T2" fmla="*/ 7 w 19"/>
                <a:gd name="T3" fmla="*/ 0 h 25"/>
                <a:gd name="T4" fmla="*/ 4 w 19"/>
                <a:gd name="T5" fmla="*/ 0 h 25"/>
                <a:gd name="T6" fmla="*/ 2 w 19"/>
                <a:gd name="T7" fmla="*/ 3 h 25"/>
                <a:gd name="T8" fmla="*/ 2 w 19"/>
                <a:gd name="T9" fmla="*/ 5 h 25"/>
                <a:gd name="T10" fmla="*/ 0 w 19"/>
                <a:gd name="T11" fmla="*/ 8 h 25"/>
                <a:gd name="T12" fmla="*/ 0 w 19"/>
                <a:gd name="T13" fmla="*/ 13 h 25"/>
                <a:gd name="T14" fmla="*/ 0 w 19"/>
                <a:gd name="T15" fmla="*/ 15 h 25"/>
                <a:gd name="T16" fmla="*/ 0 w 19"/>
                <a:gd name="T17" fmla="*/ 18 h 25"/>
                <a:gd name="T18" fmla="*/ 0 w 19"/>
                <a:gd name="T19" fmla="*/ 20 h 25"/>
                <a:gd name="T20" fmla="*/ 2 w 19"/>
                <a:gd name="T21" fmla="*/ 23 h 25"/>
                <a:gd name="T22" fmla="*/ 4 w 19"/>
                <a:gd name="T23" fmla="*/ 23 h 25"/>
                <a:gd name="T24" fmla="*/ 7 w 19"/>
                <a:gd name="T25" fmla="*/ 25 h 25"/>
                <a:gd name="T26" fmla="*/ 9 w 19"/>
                <a:gd name="T27" fmla="*/ 25 h 25"/>
                <a:gd name="T28" fmla="*/ 12 w 19"/>
                <a:gd name="T29" fmla="*/ 23 h 25"/>
                <a:gd name="T30" fmla="*/ 14 w 19"/>
                <a:gd name="T31" fmla="*/ 23 h 25"/>
                <a:gd name="T32" fmla="*/ 17 w 19"/>
                <a:gd name="T33" fmla="*/ 20 h 25"/>
                <a:gd name="T34" fmla="*/ 17 w 19"/>
                <a:gd name="T35" fmla="*/ 18 h 25"/>
                <a:gd name="T36" fmla="*/ 19 w 19"/>
                <a:gd name="T37" fmla="*/ 15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25"/>
                <a:gd name="T59" fmla="*/ 19 w 19"/>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25">
                  <a:moveTo>
                    <a:pt x="9" y="0"/>
                  </a:moveTo>
                  <a:lnTo>
                    <a:pt x="7" y="0"/>
                  </a:lnTo>
                  <a:lnTo>
                    <a:pt x="4" y="0"/>
                  </a:lnTo>
                  <a:lnTo>
                    <a:pt x="2" y="3"/>
                  </a:lnTo>
                  <a:lnTo>
                    <a:pt x="2" y="5"/>
                  </a:lnTo>
                  <a:lnTo>
                    <a:pt x="0" y="8"/>
                  </a:lnTo>
                  <a:lnTo>
                    <a:pt x="0" y="13"/>
                  </a:lnTo>
                  <a:lnTo>
                    <a:pt x="0" y="15"/>
                  </a:lnTo>
                  <a:lnTo>
                    <a:pt x="0" y="18"/>
                  </a:lnTo>
                  <a:lnTo>
                    <a:pt x="0" y="20"/>
                  </a:lnTo>
                  <a:lnTo>
                    <a:pt x="2" y="23"/>
                  </a:lnTo>
                  <a:lnTo>
                    <a:pt x="4" y="23"/>
                  </a:lnTo>
                  <a:lnTo>
                    <a:pt x="7" y="25"/>
                  </a:lnTo>
                  <a:lnTo>
                    <a:pt x="9" y="25"/>
                  </a:lnTo>
                  <a:lnTo>
                    <a:pt x="12" y="23"/>
                  </a:lnTo>
                  <a:lnTo>
                    <a:pt x="14" y="23"/>
                  </a:lnTo>
                  <a:lnTo>
                    <a:pt x="17" y="20"/>
                  </a:lnTo>
                  <a:lnTo>
                    <a:pt x="17" y="18"/>
                  </a:lnTo>
                  <a:lnTo>
                    <a:pt x="19" y="15"/>
                  </a:lnTo>
                </a:path>
              </a:pathLst>
            </a:custGeom>
            <a:noFill/>
            <a:ln w="0">
              <a:solidFill>
                <a:srgbClr val="000000"/>
              </a:solidFill>
              <a:prstDash val="solid"/>
              <a:round/>
              <a:headEnd/>
              <a:tailEnd/>
            </a:ln>
          </p:spPr>
          <p:txBody>
            <a:bodyPr/>
            <a:lstStyle/>
            <a:p>
              <a:endParaRPr lang="es-AR"/>
            </a:p>
          </p:txBody>
        </p:sp>
        <p:sp>
          <p:nvSpPr>
            <p:cNvPr id="5182" name="Freeform 69"/>
            <p:cNvSpPr>
              <a:spLocks/>
            </p:cNvSpPr>
            <p:nvPr/>
          </p:nvSpPr>
          <p:spPr bwMode="auto">
            <a:xfrm>
              <a:off x="2092" y="3308"/>
              <a:ext cx="17" cy="22"/>
            </a:xfrm>
            <a:custGeom>
              <a:avLst/>
              <a:gdLst>
                <a:gd name="T0" fmla="*/ 15 w 17"/>
                <a:gd name="T1" fmla="*/ 15 h 22"/>
                <a:gd name="T2" fmla="*/ 17 w 17"/>
                <a:gd name="T3" fmla="*/ 12 h 22"/>
                <a:gd name="T4" fmla="*/ 17 w 17"/>
                <a:gd name="T5" fmla="*/ 10 h 22"/>
                <a:gd name="T6" fmla="*/ 17 w 17"/>
                <a:gd name="T7" fmla="*/ 8 h 22"/>
                <a:gd name="T8" fmla="*/ 17 w 17"/>
                <a:gd name="T9" fmla="*/ 5 h 22"/>
                <a:gd name="T10" fmla="*/ 17 w 17"/>
                <a:gd name="T11" fmla="*/ 3 h 22"/>
                <a:gd name="T12" fmla="*/ 15 w 17"/>
                <a:gd name="T13" fmla="*/ 0 h 22"/>
                <a:gd name="T14" fmla="*/ 12 w 17"/>
                <a:gd name="T15" fmla="*/ 0 h 22"/>
                <a:gd name="T16" fmla="*/ 12 w 17"/>
                <a:gd name="T17" fmla="*/ 0 h 22"/>
                <a:gd name="T18" fmla="*/ 10 w 17"/>
                <a:gd name="T19" fmla="*/ 0 h 22"/>
                <a:gd name="T20" fmla="*/ 7 w 17"/>
                <a:gd name="T21" fmla="*/ 0 h 22"/>
                <a:gd name="T22" fmla="*/ 5 w 17"/>
                <a:gd name="T23" fmla="*/ 3 h 22"/>
                <a:gd name="T24" fmla="*/ 5 w 17"/>
                <a:gd name="T25" fmla="*/ 5 h 22"/>
                <a:gd name="T26" fmla="*/ 2 w 17"/>
                <a:gd name="T27" fmla="*/ 8 h 22"/>
                <a:gd name="T28" fmla="*/ 0 w 17"/>
                <a:gd name="T29" fmla="*/ 10 h 22"/>
                <a:gd name="T30" fmla="*/ 0 w 17"/>
                <a:gd name="T31" fmla="*/ 12 h 22"/>
                <a:gd name="T32" fmla="*/ 0 w 17"/>
                <a:gd name="T33" fmla="*/ 15 h 22"/>
                <a:gd name="T34" fmla="*/ 0 w 17"/>
                <a:gd name="T35" fmla="*/ 17 h 22"/>
                <a:gd name="T36" fmla="*/ 0 w 17"/>
                <a:gd name="T37" fmla="*/ 17 h 22"/>
                <a:gd name="T38" fmla="*/ 2 w 17"/>
                <a:gd name="T39" fmla="*/ 20 h 22"/>
                <a:gd name="T40" fmla="*/ 5 w 17"/>
                <a:gd name="T41" fmla="*/ 22 h 22"/>
                <a:gd name="T42" fmla="*/ 7 w 17"/>
                <a:gd name="T43" fmla="*/ 22 h 22"/>
                <a:gd name="T44" fmla="*/ 7 w 17"/>
                <a:gd name="T45" fmla="*/ 22 h 22"/>
                <a:gd name="T46" fmla="*/ 10 w 17"/>
                <a:gd name="T47" fmla="*/ 20 h 22"/>
                <a:gd name="T48" fmla="*/ 12 w 17"/>
                <a:gd name="T49" fmla="*/ 20 h 22"/>
                <a:gd name="T50" fmla="*/ 15 w 17"/>
                <a:gd name="T51" fmla="*/ 17 h 22"/>
                <a:gd name="T52" fmla="*/ 15 w 17"/>
                <a:gd name="T53" fmla="*/ 15 h 2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
                <a:gd name="T82" fmla="*/ 0 h 22"/>
                <a:gd name="T83" fmla="*/ 17 w 17"/>
                <a:gd name="T84" fmla="*/ 22 h 2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 h="22">
                  <a:moveTo>
                    <a:pt x="15" y="15"/>
                  </a:moveTo>
                  <a:lnTo>
                    <a:pt x="17" y="12"/>
                  </a:lnTo>
                  <a:lnTo>
                    <a:pt x="17" y="10"/>
                  </a:lnTo>
                  <a:lnTo>
                    <a:pt x="17" y="8"/>
                  </a:lnTo>
                  <a:lnTo>
                    <a:pt x="17" y="5"/>
                  </a:lnTo>
                  <a:lnTo>
                    <a:pt x="17" y="3"/>
                  </a:lnTo>
                  <a:lnTo>
                    <a:pt x="15" y="0"/>
                  </a:lnTo>
                  <a:lnTo>
                    <a:pt x="12" y="0"/>
                  </a:lnTo>
                  <a:lnTo>
                    <a:pt x="10" y="0"/>
                  </a:lnTo>
                  <a:lnTo>
                    <a:pt x="7" y="0"/>
                  </a:lnTo>
                  <a:lnTo>
                    <a:pt x="5" y="3"/>
                  </a:lnTo>
                  <a:lnTo>
                    <a:pt x="5" y="5"/>
                  </a:lnTo>
                  <a:lnTo>
                    <a:pt x="2" y="8"/>
                  </a:lnTo>
                  <a:lnTo>
                    <a:pt x="0" y="10"/>
                  </a:lnTo>
                  <a:lnTo>
                    <a:pt x="0" y="12"/>
                  </a:lnTo>
                  <a:lnTo>
                    <a:pt x="0" y="15"/>
                  </a:lnTo>
                  <a:lnTo>
                    <a:pt x="0" y="17"/>
                  </a:lnTo>
                  <a:lnTo>
                    <a:pt x="2" y="20"/>
                  </a:lnTo>
                  <a:lnTo>
                    <a:pt x="5" y="22"/>
                  </a:lnTo>
                  <a:lnTo>
                    <a:pt x="7" y="22"/>
                  </a:lnTo>
                  <a:lnTo>
                    <a:pt x="10" y="20"/>
                  </a:lnTo>
                  <a:lnTo>
                    <a:pt x="12" y="20"/>
                  </a:lnTo>
                  <a:lnTo>
                    <a:pt x="15" y="17"/>
                  </a:lnTo>
                  <a:lnTo>
                    <a:pt x="15" y="15"/>
                  </a:lnTo>
                  <a:close/>
                </a:path>
              </a:pathLst>
            </a:custGeom>
            <a:solidFill>
              <a:srgbClr val="B5B5B5"/>
            </a:solidFill>
            <a:ln w="9525">
              <a:noFill/>
              <a:round/>
              <a:headEnd/>
              <a:tailEnd/>
            </a:ln>
          </p:spPr>
          <p:txBody>
            <a:bodyPr/>
            <a:lstStyle/>
            <a:p>
              <a:endParaRPr lang="es-AR"/>
            </a:p>
          </p:txBody>
        </p:sp>
        <p:sp>
          <p:nvSpPr>
            <p:cNvPr id="5183" name="Freeform 70"/>
            <p:cNvSpPr>
              <a:spLocks/>
            </p:cNvSpPr>
            <p:nvPr/>
          </p:nvSpPr>
          <p:spPr bwMode="auto">
            <a:xfrm>
              <a:off x="2092" y="3308"/>
              <a:ext cx="17" cy="22"/>
            </a:xfrm>
            <a:custGeom>
              <a:avLst/>
              <a:gdLst>
                <a:gd name="T0" fmla="*/ 15 w 17"/>
                <a:gd name="T1" fmla="*/ 15 h 22"/>
                <a:gd name="T2" fmla="*/ 17 w 17"/>
                <a:gd name="T3" fmla="*/ 12 h 22"/>
                <a:gd name="T4" fmla="*/ 17 w 17"/>
                <a:gd name="T5" fmla="*/ 10 h 22"/>
                <a:gd name="T6" fmla="*/ 17 w 17"/>
                <a:gd name="T7" fmla="*/ 8 h 22"/>
                <a:gd name="T8" fmla="*/ 17 w 17"/>
                <a:gd name="T9" fmla="*/ 5 h 22"/>
                <a:gd name="T10" fmla="*/ 17 w 17"/>
                <a:gd name="T11" fmla="*/ 3 h 22"/>
                <a:gd name="T12" fmla="*/ 15 w 17"/>
                <a:gd name="T13" fmla="*/ 0 h 22"/>
                <a:gd name="T14" fmla="*/ 12 w 17"/>
                <a:gd name="T15" fmla="*/ 0 h 22"/>
                <a:gd name="T16" fmla="*/ 12 w 17"/>
                <a:gd name="T17" fmla="*/ 0 h 22"/>
                <a:gd name="T18" fmla="*/ 10 w 17"/>
                <a:gd name="T19" fmla="*/ 0 h 22"/>
                <a:gd name="T20" fmla="*/ 7 w 17"/>
                <a:gd name="T21" fmla="*/ 0 h 22"/>
                <a:gd name="T22" fmla="*/ 5 w 17"/>
                <a:gd name="T23" fmla="*/ 3 h 22"/>
                <a:gd name="T24" fmla="*/ 5 w 17"/>
                <a:gd name="T25" fmla="*/ 5 h 22"/>
                <a:gd name="T26" fmla="*/ 2 w 17"/>
                <a:gd name="T27" fmla="*/ 8 h 22"/>
                <a:gd name="T28" fmla="*/ 0 w 17"/>
                <a:gd name="T29" fmla="*/ 10 h 22"/>
                <a:gd name="T30" fmla="*/ 0 w 17"/>
                <a:gd name="T31" fmla="*/ 12 h 22"/>
                <a:gd name="T32" fmla="*/ 0 w 17"/>
                <a:gd name="T33" fmla="*/ 15 h 22"/>
                <a:gd name="T34" fmla="*/ 0 w 17"/>
                <a:gd name="T35" fmla="*/ 17 h 22"/>
                <a:gd name="T36" fmla="*/ 0 w 17"/>
                <a:gd name="T37" fmla="*/ 17 h 22"/>
                <a:gd name="T38" fmla="*/ 2 w 17"/>
                <a:gd name="T39" fmla="*/ 20 h 22"/>
                <a:gd name="T40" fmla="*/ 5 w 17"/>
                <a:gd name="T41" fmla="*/ 22 h 22"/>
                <a:gd name="T42" fmla="*/ 7 w 17"/>
                <a:gd name="T43" fmla="*/ 22 h 22"/>
                <a:gd name="T44" fmla="*/ 7 w 17"/>
                <a:gd name="T45" fmla="*/ 22 h 22"/>
                <a:gd name="T46" fmla="*/ 10 w 17"/>
                <a:gd name="T47" fmla="*/ 20 h 22"/>
                <a:gd name="T48" fmla="*/ 12 w 17"/>
                <a:gd name="T49" fmla="*/ 20 h 22"/>
                <a:gd name="T50" fmla="*/ 15 w 17"/>
                <a:gd name="T51" fmla="*/ 17 h 22"/>
                <a:gd name="T52" fmla="*/ 15 w 17"/>
                <a:gd name="T53" fmla="*/ 15 h 2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
                <a:gd name="T82" fmla="*/ 0 h 22"/>
                <a:gd name="T83" fmla="*/ 17 w 17"/>
                <a:gd name="T84" fmla="*/ 22 h 2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 h="22">
                  <a:moveTo>
                    <a:pt x="15" y="15"/>
                  </a:moveTo>
                  <a:lnTo>
                    <a:pt x="17" y="12"/>
                  </a:lnTo>
                  <a:lnTo>
                    <a:pt x="17" y="10"/>
                  </a:lnTo>
                  <a:lnTo>
                    <a:pt x="17" y="8"/>
                  </a:lnTo>
                  <a:lnTo>
                    <a:pt x="17" y="5"/>
                  </a:lnTo>
                  <a:lnTo>
                    <a:pt x="17" y="3"/>
                  </a:lnTo>
                  <a:lnTo>
                    <a:pt x="15" y="0"/>
                  </a:lnTo>
                  <a:lnTo>
                    <a:pt x="12" y="0"/>
                  </a:lnTo>
                  <a:lnTo>
                    <a:pt x="10" y="0"/>
                  </a:lnTo>
                  <a:lnTo>
                    <a:pt x="7" y="0"/>
                  </a:lnTo>
                  <a:lnTo>
                    <a:pt x="5" y="3"/>
                  </a:lnTo>
                  <a:lnTo>
                    <a:pt x="5" y="5"/>
                  </a:lnTo>
                  <a:lnTo>
                    <a:pt x="2" y="8"/>
                  </a:lnTo>
                  <a:lnTo>
                    <a:pt x="0" y="10"/>
                  </a:lnTo>
                  <a:lnTo>
                    <a:pt x="0" y="12"/>
                  </a:lnTo>
                  <a:lnTo>
                    <a:pt x="0" y="15"/>
                  </a:lnTo>
                  <a:lnTo>
                    <a:pt x="0" y="17"/>
                  </a:lnTo>
                  <a:lnTo>
                    <a:pt x="2" y="20"/>
                  </a:lnTo>
                  <a:lnTo>
                    <a:pt x="5" y="22"/>
                  </a:lnTo>
                  <a:lnTo>
                    <a:pt x="7" y="22"/>
                  </a:lnTo>
                  <a:lnTo>
                    <a:pt x="10" y="20"/>
                  </a:lnTo>
                  <a:lnTo>
                    <a:pt x="12" y="20"/>
                  </a:lnTo>
                  <a:lnTo>
                    <a:pt x="15" y="17"/>
                  </a:lnTo>
                  <a:lnTo>
                    <a:pt x="15" y="15"/>
                  </a:lnTo>
                </a:path>
              </a:pathLst>
            </a:custGeom>
            <a:noFill/>
            <a:ln w="0">
              <a:solidFill>
                <a:srgbClr val="000000"/>
              </a:solidFill>
              <a:prstDash val="solid"/>
              <a:round/>
              <a:headEnd/>
              <a:tailEnd/>
            </a:ln>
          </p:spPr>
          <p:txBody>
            <a:bodyPr/>
            <a:lstStyle/>
            <a:p>
              <a:endParaRPr lang="es-AR"/>
            </a:p>
          </p:txBody>
        </p:sp>
        <p:sp>
          <p:nvSpPr>
            <p:cNvPr id="5184" name="Freeform 71"/>
            <p:cNvSpPr>
              <a:spLocks/>
            </p:cNvSpPr>
            <p:nvPr/>
          </p:nvSpPr>
          <p:spPr bwMode="auto">
            <a:xfrm>
              <a:off x="2092" y="3301"/>
              <a:ext cx="17" cy="24"/>
            </a:xfrm>
            <a:custGeom>
              <a:avLst/>
              <a:gdLst>
                <a:gd name="T0" fmla="*/ 15 w 17"/>
                <a:gd name="T1" fmla="*/ 17 h 24"/>
                <a:gd name="T2" fmla="*/ 15 w 17"/>
                <a:gd name="T3" fmla="*/ 15 h 24"/>
                <a:gd name="T4" fmla="*/ 17 w 17"/>
                <a:gd name="T5" fmla="*/ 12 h 24"/>
                <a:gd name="T6" fmla="*/ 17 w 17"/>
                <a:gd name="T7" fmla="*/ 10 h 24"/>
                <a:gd name="T8" fmla="*/ 17 w 17"/>
                <a:gd name="T9" fmla="*/ 7 h 24"/>
                <a:gd name="T10" fmla="*/ 15 w 17"/>
                <a:gd name="T11" fmla="*/ 5 h 24"/>
                <a:gd name="T12" fmla="*/ 15 w 17"/>
                <a:gd name="T13" fmla="*/ 2 h 24"/>
                <a:gd name="T14" fmla="*/ 12 w 17"/>
                <a:gd name="T15" fmla="*/ 2 h 24"/>
                <a:gd name="T16" fmla="*/ 12 w 17"/>
                <a:gd name="T17" fmla="*/ 0 h 24"/>
                <a:gd name="T18" fmla="*/ 10 w 17"/>
                <a:gd name="T19" fmla="*/ 0 h 24"/>
                <a:gd name="T20" fmla="*/ 7 w 17"/>
                <a:gd name="T21" fmla="*/ 2 h 24"/>
                <a:gd name="T22" fmla="*/ 5 w 17"/>
                <a:gd name="T23" fmla="*/ 5 h 24"/>
                <a:gd name="T24" fmla="*/ 2 w 17"/>
                <a:gd name="T25" fmla="*/ 5 h 24"/>
                <a:gd name="T26" fmla="*/ 2 w 17"/>
                <a:gd name="T27" fmla="*/ 7 h 24"/>
                <a:gd name="T28" fmla="*/ 0 w 17"/>
                <a:gd name="T29" fmla="*/ 10 h 24"/>
                <a:gd name="T30" fmla="*/ 0 w 17"/>
                <a:gd name="T31" fmla="*/ 12 h 24"/>
                <a:gd name="T32" fmla="*/ 0 w 17"/>
                <a:gd name="T33" fmla="*/ 15 h 24"/>
                <a:gd name="T34" fmla="*/ 0 w 17"/>
                <a:gd name="T35" fmla="*/ 17 h 24"/>
                <a:gd name="T36" fmla="*/ 0 w 17"/>
                <a:gd name="T37" fmla="*/ 19 h 24"/>
                <a:gd name="T38" fmla="*/ 2 w 17"/>
                <a:gd name="T39" fmla="*/ 22 h 24"/>
                <a:gd name="T40" fmla="*/ 5 w 17"/>
                <a:gd name="T41" fmla="*/ 22 h 24"/>
                <a:gd name="T42" fmla="*/ 5 w 17"/>
                <a:gd name="T43" fmla="*/ 24 h 24"/>
                <a:gd name="T44" fmla="*/ 7 w 17"/>
                <a:gd name="T45" fmla="*/ 22 h 24"/>
                <a:gd name="T46" fmla="*/ 10 w 17"/>
                <a:gd name="T47" fmla="*/ 22 h 24"/>
                <a:gd name="T48" fmla="*/ 12 w 17"/>
                <a:gd name="T49" fmla="*/ 19 h 24"/>
                <a:gd name="T50" fmla="*/ 12 w 17"/>
                <a:gd name="T51" fmla="*/ 17 h 24"/>
                <a:gd name="T52" fmla="*/ 15 w 17"/>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
                <a:gd name="T82" fmla="*/ 0 h 24"/>
                <a:gd name="T83" fmla="*/ 17 w 17"/>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 h="24">
                  <a:moveTo>
                    <a:pt x="15" y="17"/>
                  </a:moveTo>
                  <a:lnTo>
                    <a:pt x="15" y="15"/>
                  </a:lnTo>
                  <a:lnTo>
                    <a:pt x="17" y="12"/>
                  </a:lnTo>
                  <a:lnTo>
                    <a:pt x="17" y="10"/>
                  </a:lnTo>
                  <a:lnTo>
                    <a:pt x="17" y="7"/>
                  </a:lnTo>
                  <a:lnTo>
                    <a:pt x="15" y="5"/>
                  </a:lnTo>
                  <a:lnTo>
                    <a:pt x="15" y="2"/>
                  </a:lnTo>
                  <a:lnTo>
                    <a:pt x="12" y="2"/>
                  </a:lnTo>
                  <a:lnTo>
                    <a:pt x="12" y="0"/>
                  </a:lnTo>
                  <a:lnTo>
                    <a:pt x="10" y="0"/>
                  </a:lnTo>
                  <a:lnTo>
                    <a:pt x="7" y="2"/>
                  </a:lnTo>
                  <a:lnTo>
                    <a:pt x="5" y="5"/>
                  </a:lnTo>
                  <a:lnTo>
                    <a:pt x="2" y="5"/>
                  </a:lnTo>
                  <a:lnTo>
                    <a:pt x="2" y="7"/>
                  </a:lnTo>
                  <a:lnTo>
                    <a:pt x="0" y="10"/>
                  </a:lnTo>
                  <a:lnTo>
                    <a:pt x="0" y="12"/>
                  </a:lnTo>
                  <a:lnTo>
                    <a:pt x="0" y="15"/>
                  </a:lnTo>
                  <a:lnTo>
                    <a:pt x="0" y="17"/>
                  </a:lnTo>
                  <a:lnTo>
                    <a:pt x="0" y="19"/>
                  </a:lnTo>
                  <a:lnTo>
                    <a:pt x="2" y="22"/>
                  </a:lnTo>
                  <a:lnTo>
                    <a:pt x="5" y="22"/>
                  </a:lnTo>
                  <a:lnTo>
                    <a:pt x="5" y="24"/>
                  </a:lnTo>
                  <a:lnTo>
                    <a:pt x="7" y="22"/>
                  </a:lnTo>
                  <a:lnTo>
                    <a:pt x="10" y="22"/>
                  </a:lnTo>
                  <a:lnTo>
                    <a:pt x="12" y="19"/>
                  </a:lnTo>
                  <a:lnTo>
                    <a:pt x="12" y="17"/>
                  </a:lnTo>
                  <a:lnTo>
                    <a:pt x="15" y="17"/>
                  </a:lnTo>
                  <a:close/>
                </a:path>
              </a:pathLst>
            </a:custGeom>
            <a:solidFill>
              <a:srgbClr val="FFFFFF"/>
            </a:solidFill>
            <a:ln w="9525">
              <a:noFill/>
              <a:round/>
              <a:headEnd/>
              <a:tailEnd/>
            </a:ln>
          </p:spPr>
          <p:txBody>
            <a:bodyPr/>
            <a:lstStyle/>
            <a:p>
              <a:endParaRPr lang="es-AR"/>
            </a:p>
          </p:txBody>
        </p:sp>
        <p:sp>
          <p:nvSpPr>
            <p:cNvPr id="5185" name="Freeform 72"/>
            <p:cNvSpPr>
              <a:spLocks/>
            </p:cNvSpPr>
            <p:nvPr/>
          </p:nvSpPr>
          <p:spPr bwMode="auto">
            <a:xfrm>
              <a:off x="2092" y="3301"/>
              <a:ext cx="17" cy="24"/>
            </a:xfrm>
            <a:custGeom>
              <a:avLst/>
              <a:gdLst>
                <a:gd name="T0" fmla="*/ 15 w 17"/>
                <a:gd name="T1" fmla="*/ 17 h 24"/>
                <a:gd name="T2" fmla="*/ 15 w 17"/>
                <a:gd name="T3" fmla="*/ 15 h 24"/>
                <a:gd name="T4" fmla="*/ 17 w 17"/>
                <a:gd name="T5" fmla="*/ 12 h 24"/>
                <a:gd name="T6" fmla="*/ 17 w 17"/>
                <a:gd name="T7" fmla="*/ 10 h 24"/>
                <a:gd name="T8" fmla="*/ 17 w 17"/>
                <a:gd name="T9" fmla="*/ 7 h 24"/>
                <a:gd name="T10" fmla="*/ 15 w 17"/>
                <a:gd name="T11" fmla="*/ 5 h 24"/>
                <a:gd name="T12" fmla="*/ 15 w 17"/>
                <a:gd name="T13" fmla="*/ 2 h 24"/>
                <a:gd name="T14" fmla="*/ 12 w 17"/>
                <a:gd name="T15" fmla="*/ 2 h 24"/>
                <a:gd name="T16" fmla="*/ 12 w 17"/>
                <a:gd name="T17" fmla="*/ 0 h 24"/>
                <a:gd name="T18" fmla="*/ 10 w 17"/>
                <a:gd name="T19" fmla="*/ 0 h 24"/>
                <a:gd name="T20" fmla="*/ 7 w 17"/>
                <a:gd name="T21" fmla="*/ 2 h 24"/>
                <a:gd name="T22" fmla="*/ 5 w 17"/>
                <a:gd name="T23" fmla="*/ 5 h 24"/>
                <a:gd name="T24" fmla="*/ 2 w 17"/>
                <a:gd name="T25" fmla="*/ 5 h 24"/>
                <a:gd name="T26" fmla="*/ 2 w 17"/>
                <a:gd name="T27" fmla="*/ 7 h 24"/>
                <a:gd name="T28" fmla="*/ 0 w 17"/>
                <a:gd name="T29" fmla="*/ 10 h 24"/>
                <a:gd name="T30" fmla="*/ 0 w 17"/>
                <a:gd name="T31" fmla="*/ 12 h 24"/>
                <a:gd name="T32" fmla="*/ 0 w 17"/>
                <a:gd name="T33" fmla="*/ 15 h 24"/>
                <a:gd name="T34" fmla="*/ 0 w 17"/>
                <a:gd name="T35" fmla="*/ 17 h 24"/>
                <a:gd name="T36" fmla="*/ 0 w 17"/>
                <a:gd name="T37" fmla="*/ 19 h 24"/>
                <a:gd name="T38" fmla="*/ 2 w 17"/>
                <a:gd name="T39" fmla="*/ 22 h 24"/>
                <a:gd name="T40" fmla="*/ 5 w 17"/>
                <a:gd name="T41" fmla="*/ 22 h 24"/>
                <a:gd name="T42" fmla="*/ 5 w 17"/>
                <a:gd name="T43" fmla="*/ 24 h 24"/>
                <a:gd name="T44" fmla="*/ 7 w 17"/>
                <a:gd name="T45" fmla="*/ 22 h 24"/>
                <a:gd name="T46" fmla="*/ 10 w 17"/>
                <a:gd name="T47" fmla="*/ 22 h 24"/>
                <a:gd name="T48" fmla="*/ 12 w 17"/>
                <a:gd name="T49" fmla="*/ 19 h 24"/>
                <a:gd name="T50" fmla="*/ 12 w 17"/>
                <a:gd name="T51" fmla="*/ 17 h 24"/>
                <a:gd name="T52" fmla="*/ 15 w 17"/>
                <a:gd name="T53" fmla="*/ 17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
                <a:gd name="T82" fmla="*/ 0 h 24"/>
                <a:gd name="T83" fmla="*/ 17 w 17"/>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 h="24">
                  <a:moveTo>
                    <a:pt x="15" y="17"/>
                  </a:moveTo>
                  <a:lnTo>
                    <a:pt x="15" y="15"/>
                  </a:lnTo>
                  <a:lnTo>
                    <a:pt x="17" y="12"/>
                  </a:lnTo>
                  <a:lnTo>
                    <a:pt x="17" y="10"/>
                  </a:lnTo>
                  <a:lnTo>
                    <a:pt x="17" y="7"/>
                  </a:lnTo>
                  <a:lnTo>
                    <a:pt x="15" y="5"/>
                  </a:lnTo>
                  <a:lnTo>
                    <a:pt x="15" y="2"/>
                  </a:lnTo>
                  <a:lnTo>
                    <a:pt x="12" y="2"/>
                  </a:lnTo>
                  <a:lnTo>
                    <a:pt x="12" y="0"/>
                  </a:lnTo>
                  <a:lnTo>
                    <a:pt x="10" y="0"/>
                  </a:lnTo>
                  <a:lnTo>
                    <a:pt x="7" y="2"/>
                  </a:lnTo>
                  <a:lnTo>
                    <a:pt x="5" y="5"/>
                  </a:lnTo>
                  <a:lnTo>
                    <a:pt x="2" y="5"/>
                  </a:lnTo>
                  <a:lnTo>
                    <a:pt x="2" y="7"/>
                  </a:lnTo>
                  <a:lnTo>
                    <a:pt x="0" y="10"/>
                  </a:lnTo>
                  <a:lnTo>
                    <a:pt x="0" y="12"/>
                  </a:lnTo>
                  <a:lnTo>
                    <a:pt x="0" y="15"/>
                  </a:lnTo>
                  <a:lnTo>
                    <a:pt x="0" y="17"/>
                  </a:lnTo>
                  <a:lnTo>
                    <a:pt x="0" y="19"/>
                  </a:lnTo>
                  <a:lnTo>
                    <a:pt x="2" y="22"/>
                  </a:lnTo>
                  <a:lnTo>
                    <a:pt x="5" y="22"/>
                  </a:lnTo>
                  <a:lnTo>
                    <a:pt x="5" y="24"/>
                  </a:lnTo>
                  <a:lnTo>
                    <a:pt x="7" y="22"/>
                  </a:lnTo>
                  <a:lnTo>
                    <a:pt x="10" y="22"/>
                  </a:lnTo>
                  <a:lnTo>
                    <a:pt x="12" y="19"/>
                  </a:lnTo>
                  <a:lnTo>
                    <a:pt x="12" y="17"/>
                  </a:lnTo>
                  <a:lnTo>
                    <a:pt x="15" y="17"/>
                  </a:lnTo>
                </a:path>
              </a:pathLst>
            </a:custGeom>
            <a:noFill/>
            <a:ln w="0">
              <a:solidFill>
                <a:srgbClr val="000000"/>
              </a:solidFill>
              <a:prstDash val="solid"/>
              <a:round/>
              <a:headEnd/>
              <a:tailEnd/>
            </a:ln>
          </p:spPr>
          <p:txBody>
            <a:bodyPr/>
            <a:lstStyle/>
            <a:p>
              <a:endParaRPr lang="es-AR"/>
            </a:p>
          </p:txBody>
        </p:sp>
        <p:sp>
          <p:nvSpPr>
            <p:cNvPr id="5186" name="Freeform 73"/>
            <p:cNvSpPr>
              <a:spLocks/>
            </p:cNvSpPr>
            <p:nvPr/>
          </p:nvSpPr>
          <p:spPr bwMode="auto">
            <a:xfrm>
              <a:off x="2092" y="3301"/>
              <a:ext cx="15" cy="24"/>
            </a:xfrm>
            <a:custGeom>
              <a:avLst/>
              <a:gdLst>
                <a:gd name="T0" fmla="*/ 12 w 15"/>
                <a:gd name="T1" fmla="*/ 0 h 24"/>
                <a:gd name="T2" fmla="*/ 10 w 15"/>
                <a:gd name="T3" fmla="*/ 0 h 24"/>
                <a:gd name="T4" fmla="*/ 7 w 15"/>
                <a:gd name="T5" fmla="*/ 2 h 24"/>
                <a:gd name="T6" fmla="*/ 5 w 15"/>
                <a:gd name="T7" fmla="*/ 5 h 24"/>
                <a:gd name="T8" fmla="*/ 2 w 15"/>
                <a:gd name="T9" fmla="*/ 5 h 24"/>
                <a:gd name="T10" fmla="*/ 2 w 15"/>
                <a:gd name="T11" fmla="*/ 7 h 24"/>
                <a:gd name="T12" fmla="*/ 0 w 15"/>
                <a:gd name="T13" fmla="*/ 10 h 24"/>
                <a:gd name="T14" fmla="*/ 0 w 15"/>
                <a:gd name="T15" fmla="*/ 12 h 24"/>
                <a:gd name="T16" fmla="*/ 0 w 15"/>
                <a:gd name="T17" fmla="*/ 15 h 24"/>
                <a:gd name="T18" fmla="*/ 0 w 15"/>
                <a:gd name="T19" fmla="*/ 17 h 24"/>
                <a:gd name="T20" fmla="*/ 0 w 15"/>
                <a:gd name="T21" fmla="*/ 19 h 24"/>
                <a:gd name="T22" fmla="*/ 2 w 15"/>
                <a:gd name="T23" fmla="*/ 22 h 24"/>
                <a:gd name="T24" fmla="*/ 5 w 15"/>
                <a:gd name="T25" fmla="*/ 22 h 24"/>
                <a:gd name="T26" fmla="*/ 5 w 15"/>
                <a:gd name="T27" fmla="*/ 24 h 24"/>
                <a:gd name="T28" fmla="*/ 7 w 15"/>
                <a:gd name="T29" fmla="*/ 22 h 24"/>
                <a:gd name="T30" fmla="*/ 10 w 15"/>
                <a:gd name="T31" fmla="*/ 22 h 24"/>
                <a:gd name="T32" fmla="*/ 12 w 15"/>
                <a:gd name="T33" fmla="*/ 19 h 24"/>
                <a:gd name="T34" fmla="*/ 12 w 15"/>
                <a:gd name="T35" fmla="*/ 17 h 24"/>
                <a:gd name="T36" fmla="*/ 15 w 15"/>
                <a:gd name="T37" fmla="*/ 17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
                <a:gd name="T58" fmla="*/ 0 h 24"/>
                <a:gd name="T59" fmla="*/ 15 w 15"/>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 h="24">
                  <a:moveTo>
                    <a:pt x="12" y="0"/>
                  </a:moveTo>
                  <a:lnTo>
                    <a:pt x="10" y="0"/>
                  </a:lnTo>
                  <a:lnTo>
                    <a:pt x="7" y="2"/>
                  </a:lnTo>
                  <a:lnTo>
                    <a:pt x="5" y="5"/>
                  </a:lnTo>
                  <a:lnTo>
                    <a:pt x="2" y="5"/>
                  </a:lnTo>
                  <a:lnTo>
                    <a:pt x="2" y="7"/>
                  </a:lnTo>
                  <a:lnTo>
                    <a:pt x="0" y="10"/>
                  </a:lnTo>
                  <a:lnTo>
                    <a:pt x="0" y="12"/>
                  </a:lnTo>
                  <a:lnTo>
                    <a:pt x="0" y="15"/>
                  </a:lnTo>
                  <a:lnTo>
                    <a:pt x="0" y="17"/>
                  </a:lnTo>
                  <a:lnTo>
                    <a:pt x="0" y="19"/>
                  </a:lnTo>
                  <a:lnTo>
                    <a:pt x="2" y="22"/>
                  </a:lnTo>
                  <a:lnTo>
                    <a:pt x="5" y="22"/>
                  </a:lnTo>
                  <a:lnTo>
                    <a:pt x="5" y="24"/>
                  </a:lnTo>
                  <a:lnTo>
                    <a:pt x="7" y="22"/>
                  </a:lnTo>
                  <a:lnTo>
                    <a:pt x="10" y="22"/>
                  </a:lnTo>
                  <a:lnTo>
                    <a:pt x="12" y="19"/>
                  </a:lnTo>
                  <a:lnTo>
                    <a:pt x="12" y="17"/>
                  </a:lnTo>
                  <a:lnTo>
                    <a:pt x="15" y="17"/>
                  </a:lnTo>
                </a:path>
              </a:pathLst>
            </a:custGeom>
            <a:noFill/>
            <a:ln w="0">
              <a:solidFill>
                <a:srgbClr val="000000"/>
              </a:solidFill>
              <a:prstDash val="solid"/>
              <a:round/>
              <a:headEnd/>
              <a:tailEnd/>
            </a:ln>
          </p:spPr>
          <p:txBody>
            <a:bodyPr/>
            <a:lstStyle/>
            <a:p>
              <a:endParaRPr lang="es-AR"/>
            </a:p>
          </p:txBody>
        </p:sp>
        <p:sp>
          <p:nvSpPr>
            <p:cNvPr id="5187" name="Freeform 74"/>
            <p:cNvSpPr>
              <a:spLocks/>
            </p:cNvSpPr>
            <p:nvPr/>
          </p:nvSpPr>
          <p:spPr bwMode="auto">
            <a:xfrm>
              <a:off x="1959" y="3158"/>
              <a:ext cx="486" cy="222"/>
            </a:xfrm>
            <a:custGeom>
              <a:avLst/>
              <a:gdLst>
                <a:gd name="T0" fmla="*/ 24 w 486"/>
                <a:gd name="T1" fmla="*/ 27 h 222"/>
                <a:gd name="T2" fmla="*/ 12 w 486"/>
                <a:gd name="T3" fmla="*/ 66 h 222"/>
                <a:gd name="T4" fmla="*/ 4 w 486"/>
                <a:gd name="T5" fmla="*/ 111 h 222"/>
                <a:gd name="T6" fmla="*/ 0 w 486"/>
                <a:gd name="T7" fmla="*/ 125 h 222"/>
                <a:gd name="T8" fmla="*/ 2 w 486"/>
                <a:gd name="T9" fmla="*/ 150 h 222"/>
                <a:gd name="T10" fmla="*/ 12 w 486"/>
                <a:gd name="T11" fmla="*/ 172 h 222"/>
                <a:gd name="T12" fmla="*/ 27 w 486"/>
                <a:gd name="T13" fmla="*/ 192 h 222"/>
                <a:gd name="T14" fmla="*/ 44 w 486"/>
                <a:gd name="T15" fmla="*/ 207 h 222"/>
                <a:gd name="T16" fmla="*/ 66 w 486"/>
                <a:gd name="T17" fmla="*/ 214 h 222"/>
                <a:gd name="T18" fmla="*/ 101 w 486"/>
                <a:gd name="T19" fmla="*/ 219 h 222"/>
                <a:gd name="T20" fmla="*/ 138 w 486"/>
                <a:gd name="T21" fmla="*/ 219 h 222"/>
                <a:gd name="T22" fmla="*/ 172 w 486"/>
                <a:gd name="T23" fmla="*/ 212 h 222"/>
                <a:gd name="T24" fmla="*/ 204 w 486"/>
                <a:gd name="T25" fmla="*/ 200 h 222"/>
                <a:gd name="T26" fmla="*/ 209 w 486"/>
                <a:gd name="T27" fmla="*/ 195 h 222"/>
                <a:gd name="T28" fmla="*/ 234 w 486"/>
                <a:gd name="T29" fmla="*/ 177 h 222"/>
                <a:gd name="T30" fmla="*/ 264 w 486"/>
                <a:gd name="T31" fmla="*/ 165 h 222"/>
                <a:gd name="T32" fmla="*/ 296 w 486"/>
                <a:gd name="T33" fmla="*/ 160 h 222"/>
                <a:gd name="T34" fmla="*/ 325 w 486"/>
                <a:gd name="T35" fmla="*/ 162 h 222"/>
                <a:gd name="T36" fmla="*/ 345 w 486"/>
                <a:gd name="T37" fmla="*/ 167 h 222"/>
                <a:gd name="T38" fmla="*/ 377 w 486"/>
                <a:gd name="T39" fmla="*/ 165 h 222"/>
                <a:gd name="T40" fmla="*/ 407 w 486"/>
                <a:gd name="T41" fmla="*/ 158 h 222"/>
                <a:gd name="T42" fmla="*/ 431 w 486"/>
                <a:gd name="T43" fmla="*/ 143 h 222"/>
                <a:gd name="T44" fmla="*/ 454 w 486"/>
                <a:gd name="T45" fmla="*/ 123 h 222"/>
                <a:gd name="T46" fmla="*/ 471 w 486"/>
                <a:gd name="T47" fmla="*/ 101 h 222"/>
                <a:gd name="T48" fmla="*/ 483 w 486"/>
                <a:gd name="T49" fmla="*/ 71 h 222"/>
                <a:gd name="T50" fmla="*/ 461 w 486"/>
                <a:gd name="T51" fmla="*/ 54 h 222"/>
                <a:gd name="T52" fmla="*/ 456 w 486"/>
                <a:gd name="T53" fmla="*/ 74 h 222"/>
                <a:gd name="T54" fmla="*/ 444 w 486"/>
                <a:gd name="T55" fmla="*/ 96 h 222"/>
                <a:gd name="T56" fmla="*/ 426 w 486"/>
                <a:gd name="T57" fmla="*/ 116 h 222"/>
                <a:gd name="T58" fmla="*/ 404 w 486"/>
                <a:gd name="T59" fmla="*/ 130 h 222"/>
                <a:gd name="T60" fmla="*/ 377 w 486"/>
                <a:gd name="T61" fmla="*/ 138 h 222"/>
                <a:gd name="T62" fmla="*/ 352 w 486"/>
                <a:gd name="T63" fmla="*/ 138 h 222"/>
                <a:gd name="T64" fmla="*/ 330 w 486"/>
                <a:gd name="T65" fmla="*/ 133 h 222"/>
                <a:gd name="T66" fmla="*/ 301 w 486"/>
                <a:gd name="T67" fmla="*/ 130 h 222"/>
                <a:gd name="T68" fmla="*/ 268 w 486"/>
                <a:gd name="T69" fmla="*/ 135 h 222"/>
                <a:gd name="T70" fmla="*/ 239 w 486"/>
                <a:gd name="T71" fmla="*/ 145 h 222"/>
                <a:gd name="T72" fmla="*/ 214 w 486"/>
                <a:gd name="T73" fmla="*/ 160 h 222"/>
                <a:gd name="T74" fmla="*/ 204 w 486"/>
                <a:gd name="T75" fmla="*/ 167 h 222"/>
                <a:gd name="T76" fmla="*/ 175 w 486"/>
                <a:gd name="T77" fmla="*/ 182 h 222"/>
                <a:gd name="T78" fmla="*/ 140 w 486"/>
                <a:gd name="T79" fmla="*/ 190 h 222"/>
                <a:gd name="T80" fmla="*/ 108 w 486"/>
                <a:gd name="T81" fmla="*/ 192 h 222"/>
                <a:gd name="T82" fmla="*/ 74 w 486"/>
                <a:gd name="T83" fmla="*/ 187 h 222"/>
                <a:gd name="T84" fmla="*/ 56 w 486"/>
                <a:gd name="T85" fmla="*/ 180 h 222"/>
                <a:gd name="T86" fmla="*/ 41 w 486"/>
                <a:gd name="T87" fmla="*/ 165 h 222"/>
                <a:gd name="T88" fmla="*/ 32 w 486"/>
                <a:gd name="T89" fmla="*/ 145 h 222"/>
                <a:gd name="T90" fmla="*/ 27 w 486"/>
                <a:gd name="T91" fmla="*/ 125 h 222"/>
                <a:gd name="T92" fmla="*/ 32 w 486"/>
                <a:gd name="T93" fmla="*/ 103 h 222"/>
                <a:gd name="T94" fmla="*/ 37 w 486"/>
                <a:gd name="T95" fmla="*/ 74 h 222"/>
                <a:gd name="T96" fmla="*/ 49 w 486"/>
                <a:gd name="T97" fmla="*/ 29 h 222"/>
                <a:gd name="T98" fmla="*/ 39 w 486"/>
                <a:gd name="T99" fmla="*/ 0 h 22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86"/>
                <a:gd name="T151" fmla="*/ 0 h 222"/>
                <a:gd name="T152" fmla="*/ 486 w 486"/>
                <a:gd name="T153" fmla="*/ 222 h 22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86" h="222">
                  <a:moveTo>
                    <a:pt x="39" y="0"/>
                  </a:moveTo>
                  <a:lnTo>
                    <a:pt x="32" y="12"/>
                  </a:lnTo>
                  <a:lnTo>
                    <a:pt x="24" y="27"/>
                  </a:lnTo>
                  <a:lnTo>
                    <a:pt x="19" y="39"/>
                  </a:lnTo>
                  <a:lnTo>
                    <a:pt x="14" y="54"/>
                  </a:lnTo>
                  <a:lnTo>
                    <a:pt x="12" y="66"/>
                  </a:lnTo>
                  <a:lnTo>
                    <a:pt x="7" y="81"/>
                  </a:lnTo>
                  <a:lnTo>
                    <a:pt x="4" y="96"/>
                  </a:lnTo>
                  <a:lnTo>
                    <a:pt x="4" y="111"/>
                  </a:lnTo>
                  <a:lnTo>
                    <a:pt x="2" y="118"/>
                  </a:lnTo>
                  <a:lnTo>
                    <a:pt x="0" y="125"/>
                  </a:lnTo>
                  <a:lnTo>
                    <a:pt x="0" y="133"/>
                  </a:lnTo>
                  <a:lnTo>
                    <a:pt x="2" y="143"/>
                  </a:lnTo>
                  <a:lnTo>
                    <a:pt x="2" y="150"/>
                  </a:lnTo>
                  <a:lnTo>
                    <a:pt x="4" y="158"/>
                  </a:lnTo>
                  <a:lnTo>
                    <a:pt x="7" y="165"/>
                  </a:lnTo>
                  <a:lnTo>
                    <a:pt x="12" y="172"/>
                  </a:lnTo>
                  <a:lnTo>
                    <a:pt x="17" y="180"/>
                  </a:lnTo>
                  <a:lnTo>
                    <a:pt x="22" y="187"/>
                  </a:lnTo>
                  <a:lnTo>
                    <a:pt x="27" y="192"/>
                  </a:lnTo>
                  <a:lnTo>
                    <a:pt x="32" y="197"/>
                  </a:lnTo>
                  <a:lnTo>
                    <a:pt x="39" y="202"/>
                  </a:lnTo>
                  <a:lnTo>
                    <a:pt x="44" y="207"/>
                  </a:lnTo>
                  <a:lnTo>
                    <a:pt x="54" y="209"/>
                  </a:lnTo>
                  <a:lnTo>
                    <a:pt x="66" y="214"/>
                  </a:lnTo>
                  <a:lnTo>
                    <a:pt x="78" y="217"/>
                  </a:lnTo>
                  <a:lnTo>
                    <a:pt x="88" y="219"/>
                  </a:lnTo>
                  <a:lnTo>
                    <a:pt x="101" y="219"/>
                  </a:lnTo>
                  <a:lnTo>
                    <a:pt x="113" y="222"/>
                  </a:lnTo>
                  <a:lnTo>
                    <a:pt x="125" y="222"/>
                  </a:lnTo>
                  <a:lnTo>
                    <a:pt x="138" y="219"/>
                  </a:lnTo>
                  <a:lnTo>
                    <a:pt x="148" y="217"/>
                  </a:lnTo>
                  <a:lnTo>
                    <a:pt x="160" y="217"/>
                  </a:lnTo>
                  <a:lnTo>
                    <a:pt x="172" y="212"/>
                  </a:lnTo>
                  <a:lnTo>
                    <a:pt x="182" y="209"/>
                  </a:lnTo>
                  <a:lnTo>
                    <a:pt x="194" y="204"/>
                  </a:lnTo>
                  <a:lnTo>
                    <a:pt x="204" y="200"/>
                  </a:lnTo>
                  <a:lnTo>
                    <a:pt x="207" y="197"/>
                  </a:lnTo>
                  <a:lnTo>
                    <a:pt x="209" y="195"/>
                  </a:lnTo>
                  <a:lnTo>
                    <a:pt x="217" y="190"/>
                  </a:lnTo>
                  <a:lnTo>
                    <a:pt x="227" y="182"/>
                  </a:lnTo>
                  <a:lnTo>
                    <a:pt x="234" y="177"/>
                  </a:lnTo>
                  <a:lnTo>
                    <a:pt x="244" y="172"/>
                  </a:lnTo>
                  <a:lnTo>
                    <a:pt x="254" y="167"/>
                  </a:lnTo>
                  <a:lnTo>
                    <a:pt x="264" y="165"/>
                  </a:lnTo>
                  <a:lnTo>
                    <a:pt x="273" y="162"/>
                  </a:lnTo>
                  <a:lnTo>
                    <a:pt x="283" y="160"/>
                  </a:lnTo>
                  <a:lnTo>
                    <a:pt x="296" y="160"/>
                  </a:lnTo>
                  <a:lnTo>
                    <a:pt x="306" y="160"/>
                  </a:lnTo>
                  <a:lnTo>
                    <a:pt x="315" y="160"/>
                  </a:lnTo>
                  <a:lnTo>
                    <a:pt x="325" y="162"/>
                  </a:lnTo>
                  <a:lnTo>
                    <a:pt x="335" y="162"/>
                  </a:lnTo>
                  <a:lnTo>
                    <a:pt x="345" y="167"/>
                  </a:lnTo>
                  <a:lnTo>
                    <a:pt x="357" y="167"/>
                  </a:lnTo>
                  <a:lnTo>
                    <a:pt x="367" y="167"/>
                  </a:lnTo>
                  <a:lnTo>
                    <a:pt x="377" y="165"/>
                  </a:lnTo>
                  <a:lnTo>
                    <a:pt x="387" y="162"/>
                  </a:lnTo>
                  <a:lnTo>
                    <a:pt x="397" y="160"/>
                  </a:lnTo>
                  <a:lnTo>
                    <a:pt x="407" y="158"/>
                  </a:lnTo>
                  <a:lnTo>
                    <a:pt x="414" y="155"/>
                  </a:lnTo>
                  <a:lnTo>
                    <a:pt x="424" y="148"/>
                  </a:lnTo>
                  <a:lnTo>
                    <a:pt x="431" y="143"/>
                  </a:lnTo>
                  <a:lnTo>
                    <a:pt x="441" y="138"/>
                  </a:lnTo>
                  <a:lnTo>
                    <a:pt x="449" y="130"/>
                  </a:lnTo>
                  <a:lnTo>
                    <a:pt x="454" y="123"/>
                  </a:lnTo>
                  <a:lnTo>
                    <a:pt x="461" y="116"/>
                  </a:lnTo>
                  <a:lnTo>
                    <a:pt x="466" y="108"/>
                  </a:lnTo>
                  <a:lnTo>
                    <a:pt x="471" y="101"/>
                  </a:lnTo>
                  <a:lnTo>
                    <a:pt x="476" y="91"/>
                  </a:lnTo>
                  <a:lnTo>
                    <a:pt x="481" y="81"/>
                  </a:lnTo>
                  <a:lnTo>
                    <a:pt x="483" y="71"/>
                  </a:lnTo>
                  <a:lnTo>
                    <a:pt x="486" y="61"/>
                  </a:lnTo>
                  <a:lnTo>
                    <a:pt x="486" y="56"/>
                  </a:lnTo>
                  <a:lnTo>
                    <a:pt x="461" y="54"/>
                  </a:lnTo>
                  <a:lnTo>
                    <a:pt x="461" y="56"/>
                  </a:lnTo>
                  <a:lnTo>
                    <a:pt x="461" y="64"/>
                  </a:lnTo>
                  <a:lnTo>
                    <a:pt x="456" y="74"/>
                  </a:lnTo>
                  <a:lnTo>
                    <a:pt x="454" y="81"/>
                  </a:lnTo>
                  <a:lnTo>
                    <a:pt x="449" y="88"/>
                  </a:lnTo>
                  <a:lnTo>
                    <a:pt x="444" y="96"/>
                  </a:lnTo>
                  <a:lnTo>
                    <a:pt x="439" y="103"/>
                  </a:lnTo>
                  <a:lnTo>
                    <a:pt x="434" y="111"/>
                  </a:lnTo>
                  <a:lnTo>
                    <a:pt x="426" y="116"/>
                  </a:lnTo>
                  <a:lnTo>
                    <a:pt x="419" y="121"/>
                  </a:lnTo>
                  <a:lnTo>
                    <a:pt x="412" y="125"/>
                  </a:lnTo>
                  <a:lnTo>
                    <a:pt x="404" y="130"/>
                  </a:lnTo>
                  <a:lnTo>
                    <a:pt x="394" y="133"/>
                  </a:lnTo>
                  <a:lnTo>
                    <a:pt x="387" y="135"/>
                  </a:lnTo>
                  <a:lnTo>
                    <a:pt x="377" y="138"/>
                  </a:lnTo>
                  <a:lnTo>
                    <a:pt x="370" y="138"/>
                  </a:lnTo>
                  <a:lnTo>
                    <a:pt x="360" y="138"/>
                  </a:lnTo>
                  <a:lnTo>
                    <a:pt x="352" y="138"/>
                  </a:lnTo>
                  <a:lnTo>
                    <a:pt x="340" y="135"/>
                  </a:lnTo>
                  <a:lnTo>
                    <a:pt x="330" y="133"/>
                  </a:lnTo>
                  <a:lnTo>
                    <a:pt x="320" y="130"/>
                  </a:lnTo>
                  <a:lnTo>
                    <a:pt x="310" y="130"/>
                  </a:lnTo>
                  <a:lnTo>
                    <a:pt x="301" y="130"/>
                  </a:lnTo>
                  <a:lnTo>
                    <a:pt x="288" y="130"/>
                  </a:lnTo>
                  <a:lnTo>
                    <a:pt x="278" y="133"/>
                  </a:lnTo>
                  <a:lnTo>
                    <a:pt x="268" y="135"/>
                  </a:lnTo>
                  <a:lnTo>
                    <a:pt x="259" y="138"/>
                  </a:lnTo>
                  <a:lnTo>
                    <a:pt x="249" y="143"/>
                  </a:lnTo>
                  <a:lnTo>
                    <a:pt x="239" y="145"/>
                  </a:lnTo>
                  <a:lnTo>
                    <a:pt x="229" y="150"/>
                  </a:lnTo>
                  <a:lnTo>
                    <a:pt x="222" y="158"/>
                  </a:lnTo>
                  <a:lnTo>
                    <a:pt x="214" y="160"/>
                  </a:lnTo>
                  <a:lnTo>
                    <a:pt x="214" y="162"/>
                  </a:lnTo>
                  <a:lnTo>
                    <a:pt x="204" y="167"/>
                  </a:lnTo>
                  <a:lnTo>
                    <a:pt x="197" y="172"/>
                  </a:lnTo>
                  <a:lnTo>
                    <a:pt x="185" y="177"/>
                  </a:lnTo>
                  <a:lnTo>
                    <a:pt x="175" y="182"/>
                  </a:lnTo>
                  <a:lnTo>
                    <a:pt x="165" y="185"/>
                  </a:lnTo>
                  <a:lnTo>
                    <a:pt x="153" y="190"/>
                  </a:lnTo>
                  <a:lnTo>
                    <a:pt x="140" y="190"/>
                  </a:lnTo>
                  <a:lnTo>
                    <a:pt x="130" y="192"/>
                  </a:lnTo>
                  <a:lnTo>
                    <a:pt x="118" y="192"/>
                  </a:lnTo>
                  <a:lnTo>
                    <a:pt x="108" y="192"/>
                  </a:lnTo>
                  <a:lnTo>
                    <a:pt x="96" y="190"/>
                  </a:lnTo>
                  <a:lnTo>
                    <a:pt x="86" y="190"/>
                  </a:lnTo>
                  <a:lnTo>
                    <a:pt x="74" y="187"/>
                  </a:lnTo>
                  <a:lnTo>
                    <a:pt x="64" y="182"/>
                  </a:lnTo>
                  <a:lnTo>
                    <a:pt x="56" y="180"/>
                  </a:lnTo>
                  <a:lnTo>
                    <a:pt x="51" y="175"/>
                  </a:lnTo>
                  <a:lnTo>
                    <a:pt x="46" y="170"/>
                  </a:lnTo>
                  <a:lnTo>
                    <a:pt x="41" y="165"/>
                  </a:lnTo>
                  <a:lnTo>
                    <a:pt x="37" y="158"/>
                  </a:lnTo>
                  <a:lnTo>
                    <a:pt x="34" y="153"/>
                  </a:lnTo>
                  <a:lnTo>
                    <a:pt x="32" y="145"/>
                  </a:lnTo>
                  <a:lnTo>
                    <a:pt x="29" y="138"/>
                  </a:lnTo>
                  <a:lnTo>
                    <a:pt x="29" y="130"/>
                  </a:lnTo>
                  <a:lnTo>
                    <a:pt x="27" y="125"/>
                  </a:lnTo>
                  <a:lnTo>
                    <a:pt x="29" y="118"/>
                  </a:lnTo>
                  <a:lnTo>
                    <a:pt x="29" y="111"/>
                  </a:lnTo>
                  <a:lnTo>
                    <a:pt x="32" y="103"/>
                  </a:lnTo>
                  <a:lnTo>
                    <a:pt x="34" y="88"/>
                  </a:lnTo>
                  <a:lnTo>
                    <a:pt x="37" y="74"/>
                  </a:lnTo>
                  <a:lnTo>
                    <a:pt x="39" y="59"/>
                  </a:lnTo>
                  <a:lnTo>
                    <a:pt x="44" y="44"/>
                  </a:lnTo>
                  <a:lnTo>
                    <a:pt x="49" y="29"/>
                  </a:lnTo>
                  <a:lnTo>
                    <a:pt x="54" y="14"/>
                  </a:lnTo>
                  <a:lnTo>
                    <a:pt x="61" y="0"/>
                  </a:lnTo>
                  <a:lnTo>
                    <a:pt x="39" y="0"/>
                  </a:lnTo>
                  <a:close/>
                </a:path>
              </a:pathLst>
            </a:custGeom>
            <a:solidFill>
              <a:srgbClr val="B5B5B5"/>
            </a:solidFill>
            <a:ln w="9525">
              <a:noFill/>
              <a:round/>
              <a:headEnd/>
              <a:tailEnd/>
            </a:ln>
          </p:spPr>
          <p:txBody>
            <a:bodyPr/>
            <a:lstStyle/>
            <a:p>
              <a:endParaRPr lang="es-AR"/>
            </a:p>
          </p:txBody>
        </p:sp>
        <p:sp>
          <p:nvSpPr>
            <p:cNvPr id="5188" name="Freeform 75"/>
            <p:cNvSpPr>
              <a:spLocks/>
            </p:cNvSpPr>
            <p:nvPr/>
          </p:nvSpPr>
          <p:spPr bwMode="auto">
            <a:xfrm>
              <a:off x="1959" y="3158"/>
              <a:ext cx="486" cy="222"/>
            </a:xfrm>
            <a:custGeom>
              <a:avLst/>
              <a:gdLst>
                <a:gd name="T0" fmla="*/ 24 w 486"/>
                <a:gd name="T1" fmla="*/ 27 h 222"/>
                <a:gd name="T2" fmla="*/ 12 w 486"/>
                <a:gd name="T3" fmla="*/ 66 h 222"/>
                <a:gd name="T4" fmla="*/ 4 w 486"/>
                <a:gd name="T5" fmla="*/ 111 h 222"/>
                <a:gd name="T6" fmla="*/ 0 w 486"/>
                <a:gd name="T7" fmla="*/ 125 h 222"/>
                <a:gd name="T8" fmla="*/ 2 w 486"/>
                <a:gd name="T9" fmla="*/ 150 h 222"/>
                <a:gd name="T10" fmla="*/ 12 w 486"/>
                <a:gd name="T11" fmla="*/ 172 h 222"/>
                <a:gd name="T12" fmla="*/ 27 w 486"/>
                <a:gd name="T13" fmla="*/ 192 h 222"/>
                <a:gd name="T14" fmla="*/ 44 w 486"/>
                <a:gd name="T15" fmla="*/ 207 h 222"/>
                <a:gd name="T16" fmla="*/ 66 w 486"/>
                <a:gd name="T17" fmla="*/ 214 h 222"/>
                <a:gd name="T18" fmla="*/ 101 w 486"/>
                <a:gd name="T19" fmla="*/ 219 h 222"/>
                <a:gd name="T20" fmla="*/ 138 w 486"/>
                <a:gd name="T21" fmla="*/ 219 h 222"/>
                <a:gd name="T22" fmla="*/ 172 w 486"/>
                <a:gd name="T23" fmla="*/ 212 h 222"/>
                <a:gd name="T24" fmla="*/ 204 w 486"/>
                <a:gd name="T25" fmla="*/ 200 h 222"/>
                <a:gd name="T26" fmla="*/ 209 w 486"/>
                <a:gd name="T27" fmla="*/ 195 h 222"/>
                <a:gd name="T28" fmla="*/ 234 w 486"/>
                <a:gd name="T29" fmla="*/ 177 h 222"/>
                <a:gd name="T30" fmla="*/ 264 w 486"/>
                <a:gd name="T31" fmla="*/ 165 h 222"/>
                <a:gd name="T32" fmla="*/ 296 w 486"/>
                <a:gd name="T33" fmla="*/ 160 h 222"/>
                <a:gd name="T34" fmla="*/ 325 w 486"/>
                <a:gd name="T35" fmla="*/ 162 h 222"/>
                <a:gd name="T36" fmla="*/ 345 w 486"/>
                <a:gd name="T37" fmla="*/ 167 h 222"/>
                <a:gd name="T38" fmla="*/ 377 w 486"/>
                <a:gd name="T39" fmla="*/ 165 h 222"/>
                <a:gd name="T40" fmla="*/ 407 w 486"/>
                <a:gd name="T41" fmla="*/ 158 h 222"/>
                <a:gd name="T42" fmla="*/ 431 w 486"/>
                <a:gd name="T43" fmla="*/ 143 h 222"/>
                <a:gd name="T44" fmla="*/ 454 w 486"/>
                <a:gd name="T45" fmla="*/ 123 h 222"/>
                <a:gd name="T46" fmla="*/ 471 w 486"/>
                <a:gd name="T47" fmla="*/ 101 h 222"/>
                <a:gd name="T48" fmla="*/ 483 w 486"/>
                <a:gd name="T49" fmla="*/ 71 h 222"/>
                <a:gd name="T50" fmla="*/ 461 w 486"/>
                <a:gd name="T51" fmla="*/ 54 h 222"/>
                <a:gd name="T52" fmla="*/ 456 w 486"/>
                <a:gd name="T53" fmla="*/ 74 h 222"/>
                <a:gd name="T54" fmla="*/ 444 w 486"/>
                <a:gd name="T55" fmla="*/ 96 h 222"/>
                <a:gd name="T56" fmla="*/ 426 w 486"/>
                <a:gd name="T57" fmla="*/ 116 h 222"/>
                <a:gd name="T58" fmla="*/ 404 w 486"/>
                <a:gd name="T59" fmla="*/ 130 h 222"/>
                <a:gd name="T60" fmla="*/ 377 w 486"/>
                <a:gd name="T61" fmla="*/ 138 h 222"/>
                <a:gd name="T62" fmla="*/ 352 w 486"/>
                <a:gd name="T63" fmla="*/ 138 h 222"/>
                <a:gd name="T64" fmla="*/ 330 w 486"/>
                <a:gd name="T65" fmla="*/ 133 h 222"/>
                <a:gd name="T66" fmla="*/ 301 w 486"/>
                <a:gd name="T67" fmla="*/ 130 h 222"/>
                <a:gd name="T68" fmla="*/ 268 w 486"/>
                <a:gd name="T69" fmla="*/ 135 h 222"/>
                <a:gd name="T70" fmla="*/ 239 w 486"/>
                <a:gd name="T71" fmla="*/ 145 h 222"/>
                <a:gd name="T72" fmla="*/ 214 w 486"/>
                <a:gd name="T73" fmla="*/ 160 h 222"/>
                <a:gd name="T74" fmla="*/ 204 w 486"/>
                <a:gd name="T75" fmla="*/ 167 h 222"/>
                <a:gd name="T76" fmla="*/ 175 w 486"/>
                <a:gd name="T77" fmla="*/ 182 h 222"/>
                <a:gd name="T78" fmla="*/ 140 w 486"/>
                <a:gd name="T79" fmla="*/ 190 h 222"/>
                <a:gd name="T80" fmla="*/ 108 w 486"/>
                <a:gd name="T81" fmla="*/ 192 h 222"/>
                <a:gd name="T82" fmla="*/ 74 w 486"/>
                <a:gd name="T83" fmla="*/ 187 h 222"/>
                <a:gd name="T84" fmla="*/ 56 w 486"/>
                <a:gd name="T85" fmla="*/ 180 h 222"/>
                <a:gd name="T86" fmla="*/ 41 w 486"/>
                <a:gd name="T87" fmla="*/ 165 h 222"/>
                <a:gd name="T88" fmla="*/ 32 w 486"/>
                <a:gd name="T89" fmla="*/ 145 h 222"/>
                <a:gd name="T90" fmla="*/ 27 w 486"/>
                <a:gd name="T91" fmla="*/ 125 h 222"/>
                <a:gd name="T92" fmla="*/ 32 w 486"/>
                <a:gd name="T93" fmla="*/ 103 h 222"/>
                <a:gd name="T94" fmla="*/ 37 w 486"/>
                <a:gd name="T95" fmla="*/ 74 h 222"/>
                <a:gd name="T96" fmla="*/ 49 w 486"/>
                <a:gd name="T97" fmla="*/ 29 h 222"/>
                <a:gd name="T98" fmla="*/ 39 w 486"/>
                <a:gd name="T99" fmla="*/ 0 h 22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86"/>
                <a:gd name="T151" fmla="*/ 0 h 222"/>
                <a:gd name="T152" fmla="*/ 486 w 486"/>
                <a:gd name="T153" fmla="*/ 222 h 22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86" h="222">
                  <a:moveTo>
                    <a:pt x="39" y="0"/>
                  </a:moveTo>
                  <a:lnTo>
                    <a:pt x="32" y="12"/>
                  </a:lnTo>
                  <a:lnTo>
                    <a:pt x="24" y="27"/>
                  </a:lnTo>
                  <a:lnTo>
                    <a:pt x="19" y="39"/>
                  </a:lnTo>
                  <a:lnTo>
                    <a:pt x="14" y="54"/>
                  </a:lnTo>
                  <a:lnTo>
                    <a:pt x="12" y="66"/>
                  </a:lnTo>
                  <a:lnTo>
                    <a:pt x="7" y="81"/>
                  </a:lnTo>
                  <a:lnTo>
                    <a:pt x="4" y="96"/>
                  </a:lnTo>
                  <a:lnTo>
                    <a:pt x="4" y="111"/>
                  </a:lnTo>
                  <a:lnTo>
                    <a:pt x="2" y="118"/>
                  </a:lnTo>
                  <a:lnTo>
                    <a:pt x="0" y="125"/>
                  </a:lnTo>
                  <a:lnTo>
                    <a:pt x="0" y="133"/>
                  </a:lnTo>
                  <a:lnTo>
                    <a:pt x="2" y="143"/>
                  </a:lnTo>
                  <a:lnTo>
                    <a:pt x="2" y="150"/>
                  </a:lnTo>
                  <a:lnTo>
                    <a:pt x="4" y="158"/>
                  </a:lnTo>
                  <a:lnTo>
                    <a:pt x="7" y="165"/>
                  </a:lnTo>
                  <a:lnTo>
                    <a:pt x="12" y="172"/>
                  </a:lnTo>
                  <a:lnTo>
                    <a:pt x="17" y="180"/>
                  </a:lnTo>
                  <a:lnTo>
                    <a:pt x="22" y="187"/>
                  </a:lnTo>
                  <a:lnTo>
                    <a:pt x="27" y="192"/>
                  </a:lnTo>
                  <a:lnTo>
                    <a:pt x="32" y="197"/>
                  </a:lnTo>
                  <a:lnTo>
                    <a:pt x="39" y="202"/>
                  </a:lnTo>
                  <a:lnTo>
                    <a:pt x="44" y="207"/>
                  </a:lnTo>
                  <a:lnTo>
                    <a:pt x="54" y="209"/>
                  </a:lnTo>
                  <a:lnTo>
                    <a:pt x="66" y="214"/>
                  </a:lnTo>
                  <a:lnTo>
                    <a:pt x="78" y="217"/>
                  </a:lnTo>
                  <a:lnTo>
                    <a:pt x="88" y="219"/>
                  </a:lnTo>
                  <a:lnTo>
                    <a:pt x="101" y="219"/>
                  </a:lnTo>
                  <a:lnTo>
                    <a:pt x="113" y="222"/>
                  </a:lnTo>
                  <a:lnTo>
                    <a:pt x="125" y="222"/>
                  </a:lnTo>
                  <a:lnTo>
                    <a:pt x="138" y="219"/>
                  </a:lnTo>
                  <a:lnTo>
                    <a:pt x="148" y="217"/>
                  </a:lnTo>
                  <a:lnTo>
                    <a:pt x="160" y="217"/>
                  </a:lnTo>
                  <a:lnTo>
                    <a:pt x="172" y="212"/>
                  </a:lnTo>
                  <a:lnTo>
                    <a:pt x="182" y="209"/>
                  </a:lnTo>
                  <a:lnTo>
                    <a:pt x="194" y="204"/>
                  </a:lnTo>
                  <a:lnTo>
                    <a:pt x="204" y="200"/>
                  </a:lnTo>
                  <a:lnTo>
                    <a:pt x="207" y="197"/>
                  </a:lnTo>
                  <a:lnTo>
                    <a:pt x="209" y="195"/>
                  </a:lnTo>
                  <a:lnTo>
                    <a:pt x="217" y="190"/>
                  </a:lnTo>
                  <a:lnTo>
                    <a:pt x="227" y="182"/>
                  </a:lnTo>
                  <a:lnTo>
                    <a:pt x="234" y="177"/>
                  </a:lnTo>
                  <a:lnTo>
                    <a:pt x="244" y="172"/>
                  </a:lnTo>
                  <a:lnTo>
                    <a:pt x="254" y="167"/>
                  </a:lnTo>
                  <a:lnTo>
                    <a:pt x="264" y="165"/>
                  </a:lnTo>
                  <a:lnTo>
                    <a:pt x="273" y="162"/>
                  </a:lnTo>
                  <a:lnTo>
                    <a:pt x="283" y="160"/>
                  </a:lnTo>
                  <a:lnTo>
                    <a:pt x="296" y="160"/>
                  </a:lnTo>
                  <a:lnTo>
                    <a:pt x="306" y="160"/>
                  </a:lnTo>
                  <a:lnTo>
                    <a:pt x="315" y="160"/>
                  </a:lnTo>
                  <a:lnTo>
                    <a:pt x="325" y="162"/>
                  </a:lnTo>
                  <a:lnTo>
                    <a:pt x="335" y="162"/>
                  </a:lnTo>
                  <a:lnTo>
                    <a:pt x="345" y="167"/>
                  </a:lnTo>
                  <a:lnTo>
                    <a:pt x="357" y="167"/>
                  </a:lnTo>
                  <a:lnTo>
                    <a:pt x="367" y="167"/>
                  </a:lnTo>
                  <a:lnTo>
                    <a:pt x="377" y="165"/>
                  </a:lnTo>
                  <a:lnTo>
                    <a:pt x="387" y="162"/>
                  </a:lnTo>
                  <a:lnTo>
                    <a:pt x="397" y="160"/>
                  </a:lnTo>
                  <a:lnTo>
                    <a:pt x="407" y="158"/>
                  </a:lnTo>
                  <a:lnTo>
                    <a:pt x="414" y="155"/>
                  </a:lnTo>
                  <a:lnTo>
                    <a:pt x="424" y="148"/>
                  </a:lnTo>
                  <a:lnTo>
                    <a:pt x="431" y="143"/>
                  </a:lnTo>
                  <a:lnTo>
                    <a:pt x="441" y="138"/>
                  </a:lnTo>
                  <a:lnTo>
                    <a:pt x="449" y="130"/>
                  </a:lnTo>
                  <a:lnTo>
                    <a:pt x="454" y="123"/>
                  </a:lnTo>
                  <a:lnTo>
                    <a:pt x="461" y="116"/>
                  </a:lnTo>
                  <a:lnTo>
                    <a:pt x="466" y="108"/>
                  </a:lnTo>
                  <a:lnTo>
                    <a:pt x="471" y="101"/>
                  </a:lnTo>
                  <a:lnTo>
                    <a:pt x="476" y="91"/>
                  </a:lnTo>
                  <a:lnTo>
                    <a:pt x="481" y="81"/>
                  </a:lnTo>
                  <a:lnTo>
                    <a:pt x="483" y="71"/>
                  </a:lnTo>
                  <a:lnTo>
                    <a:pt x="486" y="61"/>
                  </a:lnTo>
                  <a:lnTo>
                    <a:pt x="486" y="56"/>
                  </a:lnTo>
                  <a:lnTo>
                    <a:pt x="461" y="54"/>
                  </a:lnTo>
                  <a:lnTo>
                    <a:pt x="461" y="56"/>
                  </a:lnTo>
                  <a:lnTo>
                    <a:pt x="461" y="64"/>
                  </a:lnTo>
                  <a:lnTo>
                    <a:pt x="456" y="74"/>
                  </a:lnTo>
                  <a:lnTo>
                    <a:pt x="454" y="81"/>
                  </a:lnTo>
                  <a:lnTo>
                    <a:pt x="449" y="88"/>
                  </a:lnTo>
                  <a:lnTo>
                    <a:pt x="444" y="96"/>
                  </a:lnTo>
                  <a:lnTo>
                    <a:pt x="439" y="103"/>
                  </a:lnTo>
                  <a:lnTo>
                    <a:pt x="434" y="111"/>
                  </a:lnTo>
                  <a:lnTo>
                    <a:pt x="426" y="116"/>
                  </a:lnTo>
                  <a:lnTo>
                    <a:pt x="419" y="121"/>
                  </a:lnTo>
                  <a:lnTo>
                    <a:pt x="412" y="125"/>
                  </a:lnTo>
                  <a:lnTo>
                    <a:pt x="404" y="130"/>
                  </a:lnTo>
                  <a:lnTo>
                    <a:pt x="394" y="133"/>
                  </a:lnTo>
                  <a:lnTo>
                    <a:pt x="387" y="135"/>
                  </a:lnTo>
                  <a:lnTo>
                    <a:pt x="377" y="138"/>
                  </a:lnTo>
                  <a:lnTo>
                    <a:pt x="370" y="138"/>
                  </a:lnTo>
                  <a:lnTo>
                    <a:pt x="360" y="138"/>
                  </a:lnTo>
                  <a:lnTo>
                    <a:pt x="352" y="138"/>
                  </a:lnTo>
                  <a:lnTo>
                    <a:pt x="340" y="135"/>
                  </a:lnTo>
                  <a:lnTo>
                    <a:pt x="330" y="133"/>
                  </a:lnTo>
                  <a:lnTo>
                    <a:pt x="320" y="130"/>
                  </a:lnTo>
                  <a:lnTo>
                    <a:pt x="310" y="130"/>
                  </a:lnTo>
                  <a:lnTo>
                    <a:pt x="301" y="130"/>
                  </a:lnTo>
                  <a:lnTo>
                    <a:pt x="288" y="130"/>
                  </a:lnTo>
                  <a:lnTo>
                    <a:pt x="278" y="133"/>
                  </a:lnTo>
                  <a:lnTo>
                    <a:pt x="268" y="135"/>
                  </a:lnTo>
                  <a:lnTo>
                    <a:pt x="259" y="138"/>
                  </a:lnTo>
                  <a:lnTo>
                    <a:pt x="249" y="143"/>
                  </a:lnTo>
                  <a:lnTo>
                    <a:pt x="239" y="145"/>
                  </a:lnTo>
                  <a:lnTo>
                    <a:pt x="229" y="150"/>
                  </a:lnTo>
                  <a:lnTo>
                    <a:pt x="222" y="158"/>
                  </a:lnTo>
                  <a:lnTo>
                    <a:pt x="214" y="160"/>
                  </a:lnTo>
                  <a:lnTo>
                    <a:pt x="214" y="162"/>
                  </a:lnTo>
                  <a:lnTo>
                    <a:pt x="204" y="167"/>
                  </a:lnTo>
                  <a:lnTo>
                    <a:pt x="197" y="172"/>
                  </a:lnTo>
                  <a:lnTo>
                    <a:pt x="185" y="177"/>
                  </a:lnTo>
                  <a:lnTo>
                    <a:pt x="175" y="182"/>
                  </a:lnTo>
                  <a:lnTo>
                    <a:pt x="165" y="185"/>
                  </a:lnTo>
                  <a:lnTo>
                    <a:pt x="153" y="190"/>
                  </a:lnTo>
                  <a:lnTo>
                    <a:pt x="140" y="190"/>
                  </a:lnTo>
                  <a:lnTo>
                    <a:pt x="130" y="192"/>
                  </a:lnTo>
                  <a:lnTo>
                    <a:pt x="118" y="192"/>
                  </a:lnTo>
                  <a:lnTo>
                    <a:pt x="108" y="192"/>
                  </a:lnTo>
                  <a:lnTo>
                    <a:pt x="96" y="190"/>
                  </a:lnTo>
                  <a:lnTo>
                    <a:pt x="86" y="190"/>
                  </a:lnTo>
                  <a:lnTo>
                    <a:pt x="74" y="187"/>
                  </a:lnTo>
                  <a:lnTo>
                    <a:pt x="64" y="182"/>
                  </a:lnTo>
                  <a:lnTo>
                    <a:pt x="56" y="180"/>
                  </a:lnTo>
                  <a:lnTo>
                    <a:pt x="51" y="175"/>
                  </a:lnTo>
                  <a:lnTo>
                    <a:pt x="46" y="170"/>
                  </a:lnTo>
                  <a:lnTo>
                    <a:pt x="41" y="165"/>
                  </a:lnTo>
                  <a:lnTo>
                    <a:pt x="37" y="158"/>
                  </a:lnTo>
                  <a:lnTo>
                    <a:pt x="34" y="153"/>
                  </a:lnTo>
                  <a:lnTo>
                    <a:pt x="32" y="145"/>
                  </a:lnTo>
                  <a:lnTo>
                    <a:pt x="29" y="138"/>
                  </a:lnTo>
                  <a:lnTo>
                    <a:pt x="29" y="130"/>
                  </a:lnTo>
                  <a:lnTo>
                    <a:pt x="27" y="125"/>
                  </a:lnTo>
                  <a:lnTo>
                    <a:pt x="29" y="118"/>
                  </a:lnTo>
                  <a:lnTo>
                    <a:pt x="29" y="111"/>
                  </a:lnTo>
                  <a:lnTo>
                    <a:pt x="32" y="103"/>
                  </a:lnTo>
                  <a:lnTo>
                    <a:pt x="34" y="88"/>
                  </a:lnTo>
                  <a:lnTo>
                    <a:pt x="37" y="74"/>
                  </a:lnTo>
                  <a:lnTo>
                    <a:pt x="39" y="59"/>
                  </a:lnTo>
                  <a:lnTo>
                    <a:pt x="44" y="44"/>
                  </a:lnTo>
                  <a:lnTo>
                    <a:pt x="49" y="29"/>
                  </a:lnTo>
                  <a:lnTo>
                    <a:pt x="54" y="14"/>
                  </a:lnTo>
                  <a:lnTo>
                    <a:pt x="61" y="0"/>
                  </a:lnTo>
                  <a:lnTo>
                    <a:pt x="39" y="0"/>
                  </a:lnTo>
                </a:path>
              </a:pathLst>
            </a:custGeom>
            <a:noFill/>
            <a:ln w="0">
              <a:solidFill>
                <a:srgbClr val="000000"/>
              </a:solidFill>
              <a:prstDash val="solid"/>
              <a:round/>
              <a:headEnd/>
              <a:tailEnd/>
            </a:ln>
          </p:spPr>
          <p:txBody>
            <a:bodyPr/>
            <a:lstStyle/>
            <a:p>
              <a:endParaRPr lang="es-AR"/>
            </a:p>
          </p:txBody>
        </p:sp>
        <p:sp>
          <p:nvSpPr>
            <p:cNvPr id="5189" name="Freeform 76"/>
            <p:cNvSpPr>
              <a:spLocks/>
            </p:cNvSpPr>
            <p:nvPr/>
          </p:nvSpPr>
          <p:spPr bwMode="auto">
            <a:xfrm>
              <a:off x="1988" y="3158"/>
              <a:ext cx="430" cy="192"/>
            </a:xfrm>
            <a:custGeom>
              <a:avLst/>
              <a:gdLst>
                <a:gd name="T0" fmla="*/ 425 w 430"/>
                <a:gd name="T1" fmla="*/ 81 h 192"/>
                <a:gd name="T2" fmla="*/ 415 w 430"/>
                <a:gd name="T3" fmla="*/ 96 h 192"/>
                <a:gd name="T4" fmla="*/ 405 w 430"/>
                <a:gd name="T5" fmla="*/ 111 h 192"/>
                <a:gd name="T6" fmla="*/ 390 w 430"/>
                <a:gd name="T7" fmla="*/ 121 h 192"/>
                <a:gd name="T8" fmla="*/ 375 w 430"/>
                <a:gd name="T9" fmla="*/ 130 h 192"/>
                <a:gd name="T10" fmla="*/ 358 w 430"/>
                <a:gd name="T11" fmla="*/ 135 h 192"/>
                <a:gd name="T12" fmla="*/ 341 w 430"/>
                <a:gd name="T13" fmla="*/ 138 h 192"/>
                <a:gd name="T14" fmla="*/ 323 w 430"/>
                <a:gd name="T15" fmla="*/ 138 h 192"/>
                <a:gd name="T16" fmla="*/ 314 w 430"/>
                <a:gd name="T17" fmla="*/ 135 h 192"/>
                <a:gd name="T18" fmla="*/ 291 w 430"/>
                <a:gd name="T19" fmla="*/ 130 h 192"/>
                <a:gd name="T20" fmla="*/ 272 w 430"/>
                <a:gd name="T21" fmla="*/ 130 h 192"/>
                <a:gd name="T22" fmla="*/ 249 w 430"/>
                <a:gd name="T23" fmla="*/ 133 h 192"/>
                <a:gd name="T24" fmla="*/ 230 w 430"/>
                <a:gd name="T25" fmla="*/ 138 h 192"/>
                <a:gd name="T26" fmla="*/ 210 w 430"/>
                <a:gd name="T27" fmla="*/ 148 h 192"/>
                <a:gd name="T28" fmla="*/ 193 w 430"/>
                <a:gd name="T29" fmla="*/ 158 h 192"/>
                <a:gd name="T30" fmla="*/ 188 w 430"/>
                <a:gd name="T31" fmla="*/ 162 h 192"/>
                <a:gd name="T32" fmla="*/ 178 w 430"/>
                <a:gd name="T33" fmla="*/ 167 h 192"/>
                <a:gd name="T34" fmla="*/ 156 w 430"/>
                <a:gd name="T35" fmla="*/ 177 h 192"/>
                <a:gd name="T36" fmla="*/ 136 w 430"/>
                <a:gd name="T37" fmla="*/ 187 h 192"/>
                <a:gd name="T38" fmla="*/ 114 w 430"/>
                <a:gd name="T39" fmla="*/ 190 h 192"/>
                <a:gd name="T40" fmla="*/ 91 w 430"/>
                <a:gd name="T41" fmla="*/ 192 h 192"/>
                <a:gd name="T42" fmla="*/ 67 w 430"/>
                <a:gd name="T43" fmla="*/ 190 h 192"/>
                <a:gd name="T44" fmla="*/ 45 w 430"/>
                <a:gd name="T45" fmla="*/ 187 h 192"/>
                <a:gd name="T46" fmla="*/ 35 w 430"/>
                <a:gd name="T47" fmla="*/ 182 h 192"/>
                <a:gd name="T48" fmla="*/ 22 w 430"/>
                <a:gd name="T49" fmla="*/ 175 h 192"/>
                <a:gd name="T50" fmla="*/ 12 w 430"/>
                <a:gd name="T51" fmla="*/ 165 h 192"/>
                <a:gd name="T52" fmla="*/ 5 w 430"/>
                <a:gd name="T53" fmla="*/ 153 h 192"/>
                <a:gd name="T54" fmla="*/ 0 w 430"/>
                <a:gd name="T55" fmla="*/ 138 h 192"/>
                <a:gd name="T56" fmla="*/ 0 w 430"/>
                <a:gd name="T57" fmla="*/ 125 h 192"/>
                <a:gd name="T58" fmla="*/ 0 w 430"/>
                <a:gd name="T59" fmla="*/ 111 h 192"/>
                <a:gd name="T60" fmla="*/ 3 w 430"/>
                <a:gd name="T61" fmla="*/ 103 h 192"/>
                <a:gd name="T62" fmla="*/ 8 w 430"/>
                <a:gd name="T63" fmla="*/ 74 h 192"/>
                <a:gd name="T64" fmla="*/ 15 w 430"/>
                <a:gd name="T65" fmla="*/ 44 h 192"/>
                <a:gd name="T66" fmla="*/ 25 w 430"/>
                <a:gd name="T67" fmla="*/ 14 h 19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30"/>
                <a:gd name="T103" fmla="*/ 0 h 192"/>
                <a:gd name="T104" fmla="*/ 430 w 430"/>
                <a:gd name="T105" fmla="*/ 192 h 19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30" h="192">
                  <a:moveTo>
                    <a:pt x="430" y="74"/>
                  </a:moveTo>
                  <a:lnTo>
                    <a:pt x="425" y="81"/>
                  </a:lnTo>
                  <a:lnTo>
                    <a:pt x="420" y="88"/>
                  </a:lnTo>
                  <a:lnTo>
                    <a:pt x="415" y="96"/>
                  </a:lnTo>
                  <a:lnTo>
                    <a:pt x="410" y="103"/>
                  </a:lnTo>
                  <a:lnTo>
                    <a:pt x="405" y="111"/>
                  </a:lnTo>
                  <a:lnTo>
                    <a:pt x="397" y="116"/>
                  </a:lnTo>
                  <a:lnTo>
                    <a:pt x="390" y="121"/>
                  </a:lnTo>
                  <a:lnTo>
                    <a:pt x="383" y="125"/>
                  </a:lnTo>
                  <a:lnTo>
                    <a:pt x="375" y="130"/>
                  </a:lnTo>
                  <a:lnTo>
                    <a:pt x="368" y="133"/>
                  </a:lnTo>
                  <a:lnTo>
                    <a:pt x="358" y="135"/>
                  </a:lnTo>
                  <a:lnTo>
                    <a:pt x="351" y="138"/>
                  </a:lnTo>
                  <a:lnTo>
                    <a:pt x="341" y="138"/>
                  </a:lnTo>
                  <a:lnTo>
                    <a:pt x="333" y="138"/>
                  </a:lnTo>
                  <a:lnTo>
                    <a:pt x="323" y="138"/>
                  </a:lnTo>
                  <a:lnTo>
                    <a:pt x="314" y="135"/>
                  </a:lnTo>
                  <a:lnTo>
                    <a:pt x="304" y="133"/>
                  </a:lnTo>
                  <a:lnTo>
                    <a:pt x="291" y="130"/>
                  </a:lnTo>
                  <a:lnTo>
                    <a:pt x="281" y="130"/>
                  </a:lnTo>
                  <a:lnTo>
                    <a:pt x="272" y="130"/>
                  </a:lnTo>
                  <a:lnTo>
                    <a:pt x="259" y="130"/>
                  </a:lnTo>
                  <a:lnTo>
                    <a:pt x="249" y="133"/>
                  </a:lnTo>
                  <a:lnTo>
                    <a:pt x="239" y="135"/>
                  </a:lnTo>
                  <a:lnTo>
                    <a:pt x="230" y="138"/>
                  </a:lnTo>
                  <a:lnTo>
                    <a:pt x="220" y="143"/>
                  </a:lnTo>
                  <a:lnTo>
                    <a:pt x="210" y="148"/>
                  </a:lnTo>
                  <a:lnTo>
                    <a:pt x="200" y="153"/>
                  </a:lnTo>
                  <a:lnTo>
                    <a:pt x="193" y="158"/>
                  </a:lnTo>
                  <a:lnTo>
                    <a:pt x="188" y="162"/>
                  </a:lnTo>
                  <a:lnTo>
                    <a:pt x="178" y="167"/>
                  </a:lnTo>
                  <a:lnTo>
                    <a:pt x="168" y="175"/>
                  </a:lnTo>
                  <a:lnTo>
                    <a:pt x="156" y="177"/>
                  </a:lnTo>
                  <a:lnTo>
                    <a:pt x="146" y="182"/>
                  </a:lnTo>
                  <a:lnTo>
                    <a:pt x="136" y="187"/>
                  </a:lnTo>
                  <a:lnTo>
                    <a:pt x="124" y="190"/>
                  </a:lnTo>
                  <a:lnTo>
                    <a:pt x="114" y="190"/>
                  </a:lnTo>
                  <a:lnTo>
                    <a:pt x="101" y="192"/>
                  </a:lnTo>
                  <a:lnTo>
                    <a:pt x="91" y="192"/>
                  </a:lnTo>
                  <a:lnTo>
                    <a:pt x="79" y="192"/>
                  </a:lnTo>
                  <a:lnTo>
                    <a:pt x="67" y="190"/>
                  </a:lnTo>
                  <a:lnTo>
                    <a:pt x="57" y="190"/>
                  </a:lnTo>
                  <a:lnTo>
                    <a:pt x="45" y="187"/>
                  </a:lnTo>
                  <a:lnTo>
                    <a:pt x="35" y="182"/>
                  </a:lnTo>
                  <a:lnTo>
                    <a:pt x="27" y="180"/>
                  </a:lnTo>
                  <a:lnTo>
                    <a:pt x="22" y="175"/>
                  </a:lnTo>
                  <a:lnTo>
                    <a:pt x="17" y="170"/>
                  </a:lnTo>
                  <a:lnTo>
                    <a:pt x="12" y="165"/>
                  </a:lnTo>
                  <a:lnTo>
                    <a:pt x="8" y="160"/>
                  </a:lnTo>
                  <a:lnTo>
                    <a:pt x="5" y="153"/>
                  </a:lnTo>
                  <a:lnTo>
                    <a:pt x="3" y="145"/>
                  </a:lnTo>
                  <a:lnTo>
                    <a:pt x="0" y="138"/>
                  </a:lnTo>
                  <a:lnTo>
                    <a:pt x="0" y="133"/>
                  </a:lnTo>
                  <a:lnTo>
                    <a:pt x="0" y="125"/>
                  </a:lnTo>
                  <a:lnTo>
                    <a:pt x="0" y="118"/>
                  </a:lnTo>
                  <a:lnTo>
                    <a:pt x="0" y="111"/>
                  </a:lnTo>
                  <a:lnTo>
                    <a:pt x="3" y="103"/>
                  </a:lnTo>
                  <a:lnTo>
                    <a:pt x="5" y="88"/>
                  </a:lnTo>
                  <a:lnTo>
                    <a:pt x="8" y="74"/>
                  </a:lnTo>
                  <a:lnTo>
                    <a:pt x="10" y="59"/>
                  </a:lnTo>
                  <a:lnTo>
                    <a:pt x="15" y="44"/>
                  </a:lnTo>
                  <a:lnTo>
                    <a:pt x="20" y="29"/>
                  </a:lnTo>
                  <a:lnTo>
                    <a:pt x="25" y="14"/>
                  </a:lnTo>
                  <a:lnTo>
                    <a:pt x="32" y="0"/>
                  </a:lnTo>
                </a:path>
              </a:pathLst>
            </a:custGeom>
            <a:noFill/>
            <a:ln w="0">
              <a:solidFill>
                <a:srgbClr val="000000"/>
              </a:solidFill>
              <a:prstDash val="solid"/>
              <a:round/>
              <a:headEnd/>
              <a:tailEnd/>
            </a:ln>
          </p:spPr>
          <p:txBody>
            <a:bodyPr/>
            <a:lstStyle/>
            <a:p>
              <a:endParaRPr lang="es-AR"/>
            </a:p>
          </p:txBody>
        </p:sp>
        <p:sp>
          <p:nvSpPr>
            <p:cNvPr id="5190" name="Freeform 77"/>
            <p:cNvSpPr>
              <a:spLocks/>
            </p:cNvSpPr>
            <p:nvPr/>
          </p:nvSpPr>
          <p:spPr bwMode="auto">
            <a:xfrm>
              <a:off x="1961" y="3158"/>
              <a:ext cx="481" cy="222"/>
            </a:xfrm>
            <a:custGeom>
              <a:avLst/>
              <a:gdLst>
                <a:gd name="T0" fmla="*/ 30 w 481"/>
                <a:gd name="T1" fmla="*/ 14 h 222"/>
                <a:gd name="T2" fmla="*/ 17 w 481"/>
                <a:gd name="T3" fmla="*/ 42 h 222"/>
                <a:gd name="T4" fmla="*/ 10 w 481"/>
                <a:gd name="T5" fmla="*/ 69 h 222"/>
                <a:gd name="T6" fmla="*/ 2 w 481"/>
                <a:gd name="T7" fmla="*/ 96 h 222"/>
                <a:gd name="T8" fmla="*/ 2 w 481"/>
                <a:gd name="T9" fmla="*/ 111 h 222"/>
                <a:gd name="T10" fmla="*/ 0 w 481"/>
                <a:gd name="T11" fmla="*/ 125 h 222"/>
                <a:gd name="T12" fmla="*/ 0 w 481"/>
                <a:gd name="T13" fmla="*/ 143 h 222"/>
                <a:gd name="T14" fmla="*/ 2 w 481"/>
                <a:gd name="T15" fmla="*/ 158 h 222"/>
                <a:gd name="T16" fmla="*/ 10 w 481"/>
                <a:gd name="T17" fmla="*/ 172 h 222"/>
                <a:gd name="T18" fmla="*/ 20 w 481"/>
                <a:gd name="T19" fmla="*/ 187 h 222"/>
                <a:gd name="T20" fmla="*/ 32 w 481"/>
                <a:gd name="T21" fmla="*/ 197 h 222"/>
                <a:gd name="T22" fmla="*/ 42 w 481"/>
                <a:gd name="T23" fmla="*/ 207 h 222"/>
                <a:gd name="T24" fmla="*/ 54 w 481"/>
                <a:gd name="T25" fmla="*/ 212 h 222"/>
                <a:gd name="T26" fmla="*/ 76 w 481"/>
                <a:gd name="T27" fmla="*/ 217 h 222"/>
                <a:gd name="T28" fmla="*/ 99 w 481"/>
                <a:gd name="T29" fmla="*/ 222 h 222"/>
                <a:gd name="T30" fmla="*/ 123 w 481"/>
                <a:gd name="T31" fmla="*/ 222 h 222"/>
                <a:gd name="T32" fmla="*/ 148 w 481"/>
                <a:gd name="T33" fmla="*/ 219 h 222"/>
                <a:gd name="T34" fmla="*/ 170 w 481"/>
                <a:gd name="T35" fmla="*/ 212 h 222"/>
                <a:gd name="T36" fmla="*/ 192 w 481"/>
                <a:gd name="T37" fmla="*/ 204 h 222"/>
                <a:gd name="T38" fmla="*/ 205 w 481"/>
                <a:gd name="T39" fmla="*/ 197 h 222"/>
                <a:gd name="T40" fmla="*/ 207 w 481"/>
                <a:gd name="T41" fmla="*/ 197 h 222"/>
                <a:gd name="T42" fmla="*/ 225 w 481"/>
                <a:gd name="T43" fmla="*/ 182 h 222"/>
                <a:gd name="T44" fmla="*/ 242 w 481"/>
                <a:gd name="T45" fmla="*/ 172 h 222"/>
                <a:gd name="T46" fmla="*/ 262 w 481"/>
                <a:gd name="T47" fmla="*/ 165 h 222"/>
                <a:gd name="T48" fmla="*/ 284 w 481"/>
                <a:gd name="T49" fmla="*/ 162 h 222"/>
                <a:gd name="T50" fmla="*/ 304 w 481"/>
                <a:gd name="T51" fmla="*/ 160 h 222"/>
                <a:gd name="T52" fmla="*/ 323 w 481"/>
                <a:gd name="T53" fmla="*/ 162 h 222"/>
                <a:gd name="T54" fmla="*/ 345 w 481"/>
                <a:gd name="T55" fmla="*/ 167 h 222"/>
                <a:gd name="T56" fmla="*/ 355 w 481"/>
                <a:gd name="T57" fmla="*/ 167 h 222"/>
                <a:gd name="T58" fmla="*/ 375 w 481"/>
                <a:gd name="T59" fmla="*/ 165 h 222"/>
                <a:gd name="T60" fmla="*/ 395 w 481"/>
                <a:gd name="T61" fmla="*/ 162 h 222"/>
                <a:gd name="T62" fmla="*/ 412 w 481"/>
                <a:gd name="T63" fmla="*/ 155 h 222"/>
                <a:gd name="T64" fmla="*/ 429 w 481"/>
                <a:gd name="T65" fmla="*/ 145 h 222"/>
                <a:gd name="T66" fmla="*/ 447 w 481"/>
                <a:gd name="T67" fmla="*/ 130 h 222"/>
                <a:gd name="T68" fmla="*/ 459 w 481"/>
                <a:gd name="T69" fmla="*/ 118 h 222"/>
                <a:gd name="T70" fmla="*/ 471 w 481"/>
                <a:gd name="T71" fmla="*/ 101 h 222"/>
                <a:gd name="T72" fmla="*/ 479 w 481"/>
                <a:gd name="T73" fmla="*/ 81 h 22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81"/>
                <a:gd name="T112" fmla="*/ 0 h 222"/>
                <a:gd name="T113" fmla="*/ 481 w 481"/>
                <a:gd name="T114" fmla="*/ 222 h 22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81" h="222">
                  <a:moveTo>
                    <a:pt x="37" y="0"/>
                  </a:moveTo>
                  <a:lnTo>
                    <a:pt x="30" y="14"/>
                  </a:lnTo>
                  <a:lnTo>
                    <a:pt x="22" y="27"/>
                  </a:lnTo>
                  <a:lnTo>
                    <a:pt x="17" y="42"/>
                  </a:lnTo>
                  <a:lnTo>
                    <a:pt x="12" y="54"/>
                  </a:lnTo>
                  <a:lnTo>
                    <a:pt x="10" y="69"/>
                  </a:lnTo>
                  <a:lnTo>
                    <a:pt x="5" y="81"/>
                  </a:lnTo>
                  <a:lnTo>
                    <a:pt x="2" y="96"/>
                  </a:lnTo>
                  <a:lnTo>
                    <a:pt x="2" y="111"/>
                  </a:lnTo>
                  <a:lnTo>
                    <a:pt x="0" y="118"/>
                  </a:lnTo>
                  <a:lnTo>
                    <a:pt x="0" y="125"/>
                  </a:lnTo>
                  <a:lnTo>
                    <a:pt x="0" y="135"/>
                  </a:lnTo>
                  <a:lnTo>
                    <a:pt x="0" y="143"/>
                  </a:lnTo>
                  <a:lnTo>
                    <a:pt x="2" y="150"/>
                  </a:lnTo>
                  <a:lnTo>
                    <a:pt x="2" y="158"/>
                  </a:lnTo>
                  <a:lnTo>
                    <a:pt x="7" y="167"/>
                  </a:lnTo>
                  <a:lnTo>
                    <a:pt x="10" y="172"/>
                  </a:lnTo>
                  <a:lnTo>
                    <a:pt x="15" y="180"/>
                  </a:lnTo>
                  <a:lnTo>
                    <a:pt x="20" y="187"/>
                  </a:lnTo>
                  <a:lnTo>
                    <a:pt x="25" y="192"/>
                  </a:lnTo>
                  <a:lnTo>
                    <a:pt x="32" y="197"/>
                  </a:lnTo>
                  <a:lnTo>
                    <a:pt x="37" y="202"/>
                  </a:lnTo>
                  <a:lnTo>
                    <a:pt x="42" y="207"/>
                  </a:lnTo>
                  <a:lnTo>
                    <a:pt x="54" y="212"/>
                  </a:lnTo>
                  <a:lnTo>
                    <a:pt x="64" y="214"/>
                  </a:lnTo>
                  <a:lnTo>
                    <a:pt x="76" y="217"/>
                  </a:lnTo>
                  <a:lnTo>
                    <a:pt x="89" y="219"/>
                  </a:lnTo>
                  <a:lnTo>
                    <a:pt x="99" y="222"/>
                  </a:lnTo>
                  <a:lnTo>
                    <a:pt x="111" y="222"/>
                  </a:lnTo>
                  <a:lnTo>
                    <a:pt x="123" y="222"/>
                  </a:lnTo>
                  <a:lnTo>
                    <a:pt x="136" y="219"/>
                  </a:lnTo>
                  <a:lnTo>
                    <a:pt x="148" y="219"/>
                  </a:lnTo>
                  <a:lnTo>
                    <a:pt x="158" y="217"/>
                  </a:lnTo>
                  <a:lnTo>
                    <a:pt x="170" y="212"/>
                  </a:lnTo>
                  <a:lnTo>
                    <a:pt x="180" y="209"/>
                  </a:lnTo>
                  <a:lnTo>
                    <a:pt x="192" y="204"/>
                  </a:lnTo>
                  <a:lnTo>
                    <a:pt x="202" y="200"/>
                  </a:lnTo>
                  <a:lnTo>
                    <a:pt x="205" y="197"/>
                  </a:lnTo>
                  <a:lnTo>
                    <a:pt x="207" y="197"/>
                  </a:lnTo>
                  <a:lnTo>
                    <a:pt x="215" y="190"/>
                  </a:lnTo>
                  <a:lnTo>
                    <a:pt x="225" y="182"/>
                  </a:lnTo>
                  <a:lnTo>
                    <a:pt x="232" y="177"/>
                  </a:lnTo>
                  <a:lnTo>
                    <a:pt x="242" y="172"/>
                  </a:lnTo>
                  <a:lnTo>
                    <a:pt x="252" y="170"/>
                  </a:lnTo>
                  <a:lnTo>
                    <a:pt x="262" y="165"/>
                  </a:lnTo>
                  <a:lnTo>
                    <a:pt x="271" y="162"/>
                  </a:lnTo>
                  <a:lnTo>
                    <a:pt x="284" y="162"/>
                  </a:lnTo>
                  <a:lnTo>
                    <a:pt x="294" y="160"/>
                  </a:lnTo>
                  <a:lnTo>
                    <a:pt x="304" y="160"/>
                  </a:lnTo>
                  <a:lnTo>
                    <a:pt x="313" y="160"/>
                  </a:lnTo>
                  <a:lnTo>
                    <a:pt x="323" y="162"/>
                  </a:lnTo>
                  <a:lnTo>
                    <a:pt x="336" y="165"/>
                  </a:lnTo>
                  <a:lnTo>
                    <a:pt x="345" y="167"/>
                  </a:lnTo>
                  <a:lnTo>
                    <a:pt x="355" y="167"/>
                  </a:lnTo>
                  <a:lnTo>
                    <a:pt x="365" y="167"/>
                  </a:lnTo>
                  <a:lnTo>
                    <a:pt x="375" y="165"/>
                  </a:lnTo>
                  <a:lnTo>
                    <a:pt x="385" y="165"/>
                  </a:lnTo>
                  <a:lnTo>
                    <a:pt x="395" y="162"/>
                  </a:lnTo>
                  <a:lnTo>
                    <a:pt x="405" y="158"/>
                  </a:lnTo>
                  <a:lnTo>
                    <a:pt x="412" y="155"/>
                  </a:lnTo>
                  <a:lnTo>
                    <a:pt x="422" y="150"/>
                  </a:lnTo>
                  <a:lnTo>
                    <a:pt x="429" y="145"/>
                  </a:lnTo>
                  <a:lnTo>
                    <a:pt x="439" y="138"/>
                  </a:lnTo>
                  <a:lnTo>
                    <a:pt x="447" y="130"/>
                  </a:lnTo>
                  <a:lnTo>
                    <a:pt x="454" y="125"/>
                  </a:lnTo>
                  <a:lnTo>
                    <a:pt x="459" y="118"/>
                  </a:lnTo>
                  <a:lnTo>
                    <a:pt x="466" y="108"/>
                  </a:lnTo>
                  <a:lnTo>
                    <a:pt x="471" y="101"/>
                  </a:lnTo>
                  <a:lnTo>
                    <a:pt x="474" y="91"/>
                  </a:lnTo>
                  <a:lnTo>
                    <a:pt x="479" y="81"/>
                  </a:lnTo>
                  <a:lnTo>
                    <a:pt x="481" y="71"/>
                  </a:lnTo>
                </a:path>
              </a:pathLst>
            </a:custGeom>
            <a:noFill/>
            <a:ln w="0">
              <a:solidFill>
                <a:srgbClr val="000000"/>
              </a:solidFill>
              <a:prstDash val="solid"/>
              <a:round/>
              <a:headEnd/>
              <a:tailEnd/>
            </a:ln>
          </p:spPr>
          <p:txBody>
            <a:bodyPr/>
            <a:lstStyle/>
            <a:p>
              <a:endParaRPr lang="es-AR"/>
            </a:p>
          </p:txBody>
        </p:sp>
        <p:sp>
          <p:nvSpPr>
            <p:cNvPr id="5191" name="Freeform 78"/>
            <p:cNvSpPr>
              <a:spLocks/>
            </p:cNvSpPr>
            <p:nvPr/>
          </p:nvSpPr>
          <p:spPr bwMode="auto">
            <a:xfrm>
              <a:off x="2479" y="3096"/>
              <a:ext cx="84" cy="141"/>
            </a:xfrm>
            <a:custGeom>
              <a:avLst/>
              <a:gdLst>
                <a:gd name="T0" fmla="*/ 79 w 84"/>
                <a:gd name="T1" fmla="*/ 79 h 141"/>
                <a:gd name="T2" fmla="*/ 82 w 84"/>
                <a:gd name="T3" fmla="*/ 71 h 141"/>
                <a:gd name="T4" fmla="*/ 82 w 84"/>
                <a:gd name="T5" fmla="*/ 64 h 141"/>
                <a:gd name="T6" fmla="*/ 82 w 84"/>
                <a:gd name="T7" fmla="*/ 57 h 141"/>
                <a:gd name="T8" fmla="*/ 84 w 84"/>
                <a:gd name="T9" fmla="*/ 49 h 141"/>
                <a:gd name="T10" fmla="*/ 82 w 84"/>
                <a:gd name="T11" fmla="*/ 44 h 141"/>
                <a:gd name="T12" fmla="*/ 82 w 84"/>
                <a:gd name="T13" fmla="*/ 37 h 141"/>
                <a:gd name="T14" fmla="*/ 82 w 84"/>
                <a:gd name="T15" fmla="*/ 29 h 141"/>
                <a:gd name="T16" fmla="*/ 79 w 84"/>
                <a:gd name="T17" fmla="*/ 25 h 141"/>
                <a:gd name="T18" fmla="*/ 77 w 84"/>
                <a:gd name="T19" fmla="*/ 20 h 141"/>
                <a:gd name="T20" fmla="*/ 74 w 84"/>
                <a:gd name="T21" fmla="*/ 15 h 141"/>
                <a:gd name="T22" fmla="*/ 72 w 84"/>
                <a:gd name="T23" fmla="*/ 10 h 141"/>
                <a:gd name="T24" fmla="*/ 69 w 84"/>
                <a:gd name="T25" fmla="*/ 7 h 141"/>
                <a:gd name="T26" fmla="*/ 64 w 84"/>
                <a:gd name="T27" fmla="*/ 5 h 141"/>
                <a:gd name="T28" fmla="*/ 62 w 84"/>
                <a:gd name="T29" fmla="*/ 2 h 141"/>
                <a:gd name="T30" fmla="*/ 57 w 84"/>
                <a:gd name="T31" fmla="*/ 0 h 141"/>
                <a:gd name="T32" fmla="*/ 54 w 84"/>
                <a:gd name="T33" fmla="*/ 0 h 141"/>
                <a:gd name="T34" fmla="*/ 50 w 84"/>
                <a:gd name="T35" fmla="*/ 0 h 141"/>
                <a:gd name="T36" fmla="*/ 45 w 84"/>
                <a:gd name="T37" fmla="*/ 0 h 141"/>
                <a:gd name="T38" fmla="*/ 42 w 84"/>
                <a:gd name="T39" fmla="*/ 2 h 141"/>
                <a:gd name="T40" fmla="*/ 37 w 84"/>
                <a:gd name="T41" fmla="*/ 2 h 141"/>
                <a:gd name="T42" fmla="*/ 32 w 84"/>
                <a:gd name="T43" fmla="*/ 7 h 141"/>
                <a:gd name="T44" fmla="*/ 30 w 84"/>
                <a:gd name="T45" fmla="*/ 10 h 141"/>
                <a:gd name="T46" fmla="*/ 25 w 84"/>
                <a:gd name="T47" fmla="*/ 15 h 141"/>
                <a:gd name="T48" fmla="*/ 22 w 84"/>
                <a:gd name="T49" fmla="*/ 17 h 141"/>
                <a:gd name="T50" fmla="*/ 17 w 84"/>
                <a:gd name="T51" fmla="*/ 22 h 141"/>
                <a:gd name="T52" fmla="*/ 15 w 84"/>
                <a:gd name="T53" fmla="*/ 29 h 141"/>
                <a:gd name="T54" fmla="*/ 13 w 84"/>
                <a:gd name="T55" fmla="*/ 34 h 141"/>
                <a:gd name="T56" fmla="*/ 10 w 84"/>
                <a:gd name="T57" fmla="*/ 42 h 141"/>
                <a:gd name="T58" fmla="*/ 5 w 84"/>
                <a:gd name="T59" fmla="*/ 49 h 141"/>
                <a:gd name="T60" fmla="*/ 5 w 84"/>
                <a:gd name="T61" fmla="*/ 54 h 141"/>
                <a:gd name="T62" fmla="*/ 3 w 84"/>
                <a:gd name="T63" fmla="*/ 62 h 141"/>
                <a:gd name="T64" fmla="*/ 0 w 84"/>
                <a:gd name="T65" fmla="*/ 69 h 141"/>
                <a:gd name="T66" fmla="*/ 0 w 84"/>
                <a:gd name="T67" fmla="*/ 76 h 141"/>
                <a:gd name="T68" fmla="*/ 0 w 84"/>
                <a:gd name="T69" fmla="*/ 84 h 141"/>
                <a:gd name="T70" fmla="*/ 0 w 84"/>
                <a:gd name="T71" fmla="*/ 91 h 141"/>
                <a:gd name="T72" fmla="*/ 0 w 84"/>
                <a:gd name="T73" fmla="*/ 96 h 141"/>
                <a:gd name="T74" fmla="*/ 3 w 84"/>
                <a:gd name="T75" fmla="*/ 104 h 141"/>
                <a:gd name="T76" fmla="*/ 3 w 84"/>
                <a:gd name="T77" fmla="*/ 111 h 141"/>
                <a:gd name="T78" fmla="*/ 5 w 84"/>
                <a:gd name="T79" fmla="*/ 116 h 141"/>
                <a:gd name="T80" fmla="*/ 8 w 84"/>
                <a:gd name="T81" fmla="*/ 121 h 141"/>
                <a:gd name="T82" fmla="*/ 8 w 84"/>
                <a:gd name="T83" fmla="*/ 126 h 141"/>
                <a:gd name="T84" fmla="*/ 10 w 84"/>
                <a:gd name="T85" fmla="*/ 131 h 141"/>
                <a:gd name="T86" fmla="*/ 15 w 84"/>
                <a:gd name="T87" fmla="*/ 133 h 141"/>
                <a:gd name="T88" fmla="*/ 17 w 84"/>
                <a:gd name="T89" fmla="*/ 136 h 141"/>
                <a:gd name="T90" fmla="*/ 22 w 84"/>
                <a:gd name="T91" fmla="*/ 138 h 141"/>
                <a:gd name="T92" fmla="*/ 25 w 84"/>
                <a:gd name="T93" fmla="*/ 141 h 141"/>
                <a:gd name="T94" fmla="*/ 30 w 84"/>
                <a:gd name="T95" fmla="*/ 141 h 141"/>
                <a:gd name="T96" fmla="*/ 35 w 84"/>
                <a:gd name="T97" fmla="*/ 141 h 141"/>
                <a:gd name="T98" fmla="*/ 37 w 84"/>
                <a:gd name="T99" fmla="*/ 141 h 141"/>
                <a:gd name="T100" fmla="*/ 42 w 84"/>
                <a:gd name="T101" fmla="*/ 138 h 141"/>
                <a:gd name="T102" fmla="*/ 47 w 84"/>
                <a:gd name="T103" fmla="*/ 136 h 141"/>
                <a:gd name="T104" fmla="*/ 50 w 84"/>
                <a:gd name="T105" fmla="*/ 133 h 141"/>
                <a:gd name="T106" fmla="*/ 54 w 84"/>
                <a:gd name="T107" fmla="*/ 131 h 141"/>
                <a:gd name="T108" fmla="*/ 57 w 84"/>
                <a:gd name="T109" fmla="*/ 126 h 141"/>
                <a:gd name="T110" fmla="*/ 62 w 84"/>
                <a:gd name="T111" fmla="*/ 121 h 141"/>
                <a:gd name="T112" fmla="*/ 64 w 84"/>
                <a:gd name="T113" fmla="*/ 116 h 141"/>
                <a:gd name="T114" fmla="*/ 69 w 84"/>
                <a:gd name="T115" fmla="*/ 111 h 141"/>
                <a:gd name="T116" fmla="*/ 72 w 84"/>
                <a:gd name="T117" fmla="*/ 104 h 141"/>
                <a:gd name="T118" fmla="*/ 74 w 84"/>
                <a:gd name="T119" fmla="*/ 99 h 141"/>
                <a:gd name="T120" fmla="*/ 77 w 84"/>
                <a:gd name="T121" fmla="*/ 91 h 141"/>
                <a:gd name="T122" fmla="*/ 79 w 84"/>
                <a:gd name="T123" fmla="*/ 84 h 141"/>
                <a:gd name="T124" fmla="*/ 79 w 84"/>
                <a:gd name="T125" fmla="*/ 79 h 14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
                <a:gd name="T190" fmla="*/ 0 h 141"/>
                <a:gd name="T191" fmla="*/ 84 w 84"/>
                <a:gd name="T192" fmla="*/ 141 h 14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 h="141">
                  <a:moveTo>
                    <a:pt x="79" y="79"/>
                  </a:moveTo>
                  <a:lnTo>
                    <a:pt x="82" y="71"/>
                  </a:lnTo>
                  <a:lnTo>
                    <a:pt x="82" y="64"/>
                  </a:lnTo>
                  <a:lnTo>
                    <a:pt x="82" y="57"/>
                  </a:lnTo>
                  <a:lnTo>
                    <a:pt x="84" y="49"/>
                  </a:lnTo>
                  <a:lnTo>
                    <a:pt x="82" y="44"/>
                  </a:lnTo>
                  <a:lnTo>
                    <a:pt x="82" y="37"/>
                  </a:lnTo>
                  <a:lnTo>
                    <a:pt x="82" y="29"/>
                  </a:lnTo>
                  <a:lnTo>
                    <a:pt x="79" y="25"/>
                  </a:lnTo>
                  <a:lnTo>
                    <a:pt x="77" y="20"/>
                  </a:lnTo>
                  <a:lnTo>
                    <a:pt x="74" y="15"/>
                  </a:lnTo>
                  <a:lnTo>
                    <a:pt x="72" y="10"/>
                  </a:lnTo>
                  <a:lnTo>
                    <a:pt x="69" y="7"/>
                  </a:lnTo>
                  <a:lnTo>
                    <a:pt x="64" y="5"/>
                  </a:lnTo>
                  <a:lnTo>
                    <a:pt x="62" y="2"/>
                  </a:lnTo>
                  <a:lnTo>
                    <a:pt x="57" y="0"/>
                  </a:lnTo>
                  <a:lnTo>
                    <a:pt x="54" y="0"/>
                  </a:lnTo>
                  <a:lnTo>
                    <a:pt x="50" y="0"/>
                  </a:lnTo>
                  <a:lnTo>
                    <a:pt x="45" y="0"/>
                  </a:lnTo>
                  <a:lnTo>
                    <a:pt x="42" y="2"/>
                  </a:lnTo>
                  <a:lnTo>
                    <a:pt x="37" y="2"/>
                  </a:lnTo>
                  <a:lnTo>
                    <a:pt x="32" y="7"/>
                  </a:lnTo>
                  <a:lnTo>
                    <a:pt x="30" y="10"/>
                  </a:lnTo>
                  <a:lnTo>
                    <a:pt x="25" y="15"/>
                  </a:lnTo>
                  <a:lnTo>
                    <a:pt x="22" y="17"/>
                  </a:lnTo>
                  <a:lnTo>
                    <a:pt x="17" y="22"/>
                  </a:lnTo>
                  <a:lnTo>
                    <a:pt x="15" y="29"/>
                  </a:lnTo>
                  <a:lnTo>
                    <a:pt x="13" y="34"/>
                  </a:lnTo>
                  <a:lnTo>
                    <a:pt x="10" y="42"/>
                  </a:lnTo>
                  <a:lnTo>
                    <a:pt x="5" y="49"/>
                  </a:lnTo>
                  <a:lnTo>
                    <a:pt x="5" y="54"/>
                  </a:lnTo>
                  <a:lnTo>
                    <a:pt x="3" y="62"/>
                  </a:lnTo>
                  <a:lnTo>
                    <a:pt x="0" y="69"/>
                  </a:lnTo>
                  <a:lnTo>
                    <a:pt x="0" y="76"/>
                  </a:lnTo>
                  <a:lnTo>
                    <a:pt x="0" y="84"/>
                  </a:lnTo>
                  <a:lnTo>
                    <a:pt x="0" y="91"/>
                  </a:lnTo>
                  <a:lnTo>
                    <a:pt x="0" y="96"/>
                  </a:lnTo>
                  <a:lnTo>
                    <a:pt x="3" y="104"/>
                  </a:lnTo>
                  <a:lnTo>
                    <a:pt x="3" y="111"/>
                  </a:lnTo>
                  <a:lnTo>
                    <a:pt x="5" y="116"/>
                  </a:lnTo>
                  <a:lnTo>
                    <a:pt x="8" y="121"/>
                  </a:lnTo>
                  <a:lnTo>
                    <a:pt x="8" y="126"/>
                  </a:lnTo>
                  <a:lnTo>
                    <a:pt x="10" y="131"/>
                  </a:lnTo>
                  <a:lnTo>
                    <a:pt x="15" y="133"/>
                  </a:lnTo>
                  <a:lnTo>
                    <a:pt x="17" y="136"/>
                  </a:lnTo>
                  <a:lnTo>
                    <a:pt x="22" y="138"/>
                  </a:lnTo>
                  <a:lnTo>
                    <a:pt x="25" y="141"/>
                  </a:lnTo>
                  <a:lnTo>
                    <a:pt x="30" y="141"/>
                  </a:lnTo>
                  <a:lnTo>
                    <a:pt x="35" y="141"/>
                  </a:lnTo>
                  <a:lnTo>
                    <a:pt x="37" y="141"/>
                  </a:lnTo>
                  <a:lnTo>
                    <a:pt x="42" y="138"/>
                  </a:lnTo>
                  <a:lnTo>
                    <a:pt x="47" y="136"/>
                  </a:lnTo>
                  <a:lnTo>
                    <a:pt x="50" y="133"/>
                  </a:lnTo>
                  <a:lnTo>
                    <a:pt x="54" y="131"/>
                  </a:lnTo>
                  <a:lnTo>
                    <a:pt x="57" y="126"/>
                  </a:lnTo>
                  <a:lnTo>
                    <a:pt x="62" y="121"/>
                  </a:lnTo>
                  <a:lnTo>
                    <a:pt x="64" y="116"/>
                  </a:lnTo>
                  <a:lnTo>
                    <a:pt x="69" y="111"/>
                  </a:lnTo>
                  <a:lnTo>
                    <a:pt x="72" y="104"/>
                  </a:lnTo>
                  <a:lnTo>
                    <a:pt x="74" y="99"/>
                  </a:lnTo>
                  <a:lnTo>
                    <a:pt x="77" y="91"/>
                  </a:lnTo>
                  <a:lnTo>
                    <a:pt x="79" y="84"/>
                  </a:lnTo>
                  <a:lnTo>
                    <a:pt x="79" y="79"/>
                  </a:lnTo>
                  <a:close/>
                </a:path>
              </a:pathLst>
            </a:custGeom>
            <a:solidFill>
              <a:srgbClr val="B5B5B5"/>
            </a:solidFill>
            <a:ln w="9525">
              <a:noFill/>
              <a:round/>
              <a:headEnd/>
              <a:tailEnd/>
            </a:ln>
          </p:spPr>
          <p:txBody>
            <a:bodyPr/>
            <a:lstStyle/>
            <a:p>
              <a:endParaRPr lang="es-AR"/>
            </a:p>
          </p:txBody>
        </p:sp>
        <p:sp>
          <p:nvSpPr>
            <p:cNvPr id="5192" name="Freeform 79"/>
            <p:cNvSpPr>
              <a:spLocks/>
            </p:cNvSpPr>
            <p:nvPr/>
          </p:nvSpPr>
          <p:spPr bwMode="auto">
            <a:xfrm>
              <a:off x="2479" y="3096"/>
              <a:ext cx="84" cy="141"/>
            </a:xfrm>
            <a:custGeom>
              <a:avLst/>
              <a:gdLst>
                <a:gd name="T0" fmla="*/ 79 w 84"/>
                <a:gd name="T1" fmla="*/ 79 h 141"/>
                <a:gd name="T2" fmla="*/ 82 w 84"/>
                <a:gd name="T3" fmla="*/ 71 h 141"/>
                <a:gd name="T4" fmla="*/ 82 w 84"/>
                <a:gd name="T5" fmla="*/ 64 h 141"/>
                <a:gd name="T6" fmla="*/ 82 w 84"/>
                <a:gd name="T7" fmla="*/ 57 h 141"/>
                <a:gd name="T8" fmla="*/ 84 w 84"/>
                <a:gd name="T9" fmla="*/ 49 h 141"/>
                <a:gd name="T10" fmla="*/ 82 w 84"/>
                <a:gd name="T11" fmla="*/ 44 h 141"/>
                <a:gd name="T12" fmla="*/ 82 w 84"/>
                <a:gd name="T13" fmla="*/ 37 h 141"/>
                <a:gd name="T14" fmla="*/ 82 w 84"/>
                <a:gd name="T15" fmla="*/ 29 h 141"/>
                <a:gd name="T16" fmla="*/ 79 w 84"/>
                <a:gd name="T17" fmla="*/ 25 h 141"/>
                <a:gd name="T18" fmla="*/ 77 w 84"/>
                <a:gd name="T19" fmla="*/ 20 h 141"/>
                <a:gd name="T20" fmla="*/ 74 w 84"/>
                <a:gd name="T21" fmla="*/ 15 h 141"/>
                <a:gd name="T22" fmla="*/ 72 w 84"/>
                <a:gd name="T23" fmla="*/ 10 h 141"/>
                <a:gd name="T24" fmla="*/ 69 w 84"/>
                <a:gd name="T25" fmla="*/ 7 h 141"/>
                <a:gd name="T26" fmla="*/ 64 w 84"/>
                <a:gd name="T27" fmla="*/ 5 h 141"/>
                <a:gd name="T28" fmla="*/ 62 w 84"/>
                <a:gd name="T29" fmla="*/ 2 h 141"/>
                <a:gd name="T30" fmla="*/ 57 w 84"/>
                <a:gd name="T31" fmla="*/ 0 h 141"/>
                <a:gd name="T32" fmla="*/ 54 w 84"/>
                <a:gd name="T33" fmla="*/ 0 h 141"/>
                <a:gd name="T34" fmla="*/ 50 w 84"/>
                <a:gd name="T35" fmla="*/ 0 h 141"/>
                <a:gd name="T36" fmla="*/ 45 w 84"/>
                <a:gd name="T37" fmla="*/ 0 h 141"/>
                <a:gd name="T38" fmla="*/ 42 w 84"/>
                <a:gd name="T39" fmla="*/ 2 h 141"/>
                <a:gd name="T40" fmla="*/ 37 w 84"/>
                <a:gd name="T41" fmla="*/ 2 h 141"/>
                <a:gd name="T42" fmla="*/ 32 w 84"/>
                <a:gd name="T43" fmla="*/ 7 h 141"/>
                <a:gd name="T44" fmla="*/ 30 w 84"/>
                <a:gd name="T45" fmla="*/ 10 h 141"/>
                <a:gd name="T46" fmla="*/ 25 w 84"/>
                <a:gd name="T47" fmla="*/ 15 h 141"/>
                <a:gd name="T48" fmla="*/ 22 w 84"/>
                <a:gd name="T49" fmla="*/ 17 h 141"/>
                <a:gd name="T50" fmla="*/ 17 w 84"/>
                <a:gd name="T51" fmla="*/ 22 h 141"/>
                <a:gd name="T52" fmla="*/ 15 w 84"/>
                <a:gd name="T53" fmla="*/ 29 h 141"/>
                <a:gd name="T54" fmla="*/ 13 w 84"/>
                <a:gd name="T55" fmla="*/ 34 h 141"/>
                <a:gd name="T56" fmla="*/ 10 w 84"/>
                <a:gd name="T57" fmla="*/ 42 h 141"/>
                <a:gd name="T58" fmla="*/ 5 w 84"/>
                <a:gd name="T59" fmla="*/ 49 h 141"/>
                <a:gd name="T60" fmla="*/ 5 w 84"/>
                <a:gd name="T61" fmla="*/ 54 h 141"/>
                <a:gd name="T62" fmla="*/ 3 w 84"/>
                <a:gd name="T63" fmla="*/ 62 h 141"/>
                <a:gd name="T64" fmla="*/ 0 w 84"/>
                <a:gd name="T65" fmla="*/ 69 h 141"/>
                <a:gd name="T66" fmla="*/ 0 w 84"/>
                <a:gd name="T67" fmla="*/ 76 h 141"/>
                <a:gd name="T68" fmla="*/ 0 w 84"/>
                <a:gd name="T69" fmla="*/ 84 h 141"/>
                <a:gd name="T70" fmla="*/ 0 w 84"/>
                <a:gd name="T71" fmla="*/ 91 h 141"/>
                <a:gd name="T72" fmla="*/ 0 w 84"/>
                <a:gd name="T73" fmla="*/ 96 h 141"/>
                <a:gd name="T74" fmla="*/ 3 w 84"/>
                <a:gd name="T75" fmla="*/ 104 h 141"/>
                <a:gd name="T76" fmla="*/ 3 w 84"/>
                <a:gd name="T77" fmla="*/ 111 h 141"/>
                <a:gd name="T78" fmla="*/ 5 w 84"/>
                <a:gd name="T79" fmla="*/ 116 h 141"/>
                <a:gd name="T80" fmla="*/ 8 w 84"/>
                <a:gd name="T81" fmla="*/ 121 h 141"/>
                <a:gd name="T82" fmla="*/ 8 w 84"/>
                <a:gd name="T83" fmla="*/ 126 h 141"/>
                <a:gd name="T84" fmla="*/ 10 w 84"/>
                <a:gd name="T85" fmla="*/ 131 h 141"/>
                <a:gd name="T86" fmla="*/ 15 w 84"/>
                <a:gd name="T87" fmla="*/ 133 h 141"/>
                <a:gd name="T88" fmla="*/ 17 w 84"/>
                <a:gd name="T89" fmla="*/ 136 h 141"/>
                <a:gd name="T90" fmla="*/ 22 w 84"/>
                <a:gd name="T91" fmla="*/ 138 h 141"/>
                <a:gd name="T92" fmla="*/ 25 w 84"/>
                <a:gd name="T93" fmla="*/ 141 h 141"/>
                <a:gd name="T94" fmla="*/ 30 w 84"/>
                <a:gd name="T95" fmla="*/ 141 h 141"/>
                <a:gd name="T96" fmla="*/ 35 w 84"/>
                <a:gd name="T97" fmla="*/ 141 h 141"/>
                <a:gd name="T98" fmla="*/ 37 w 84"/>
                <a:gd name="T99" fmla="*/ 141 h 141"/>
                <a:gd name="T100" fmla="*/ 42 w 84"/>
                <a:gd name="T101" fmla="*/ 138 h 141"/>
                <a:gd name="T102" fmla="*/ 47 w 84"/>
                <a:gd name="T103" fmla="*/ 136 h 141"/>
                <a:gd name="T104" fmla="*/ 50 w 84"/>
                <a:gd name="T105" fmla="*/ 133 h 141"/>
                <a:gd name="T106" fmla="*/ 54 w 84"/>
                <a:gd name="T107" fmla="*/ 131 h 141"/>
                <a:gd name="T108" fmla="*/ 57 w 84"/>
                <a:gd name="T109" fmla="*/ 126 h 141"/>
                <a:gd name="T110" fmla="*/ 62 w 84"/>
                <a:gd name="T111" fmla="*/ 121 h 141"/>
                <a:gd name="T112" fmla="*/ 64 w 84"/>
                <a:gd name="T113" fmla="*/ 116 h 141"/>
                <a:gd name="T114" fmla="*/ 69 w 84"/>
                <a:gd name="T115" fmla="*/ 111 h 141"/>
                <a:gd name="T116" fmla="*/ 72 w 84"/>
                <a:gd name="T117" fmla="*/ 104 h 141"/>
                <a:gd name="T118" fmla="*/ 74 w 84"/>
                <a:gd name="T119" fmla="*/ 99 h 141"/>
                <a:gd name="T120" fmla="*/ 77 w 84"/>
                <a:gd name="T121" fmla="*/ 91 h 141"/>
                <a:gd name="T122" fmla="*/ 79 w 84"/>
                <a:gd name="T123" fmla="*/ 84 h 141"/>
                <a:gd name="T124" fmla="*/ 79 w 84"/>
                <a:gd name="T125" fmla="*/ 79 h 14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4"/>
                <a:gd name="T190" fmla="*/ 0 h 141"/>
                <a:gd name="T191" fmla="*/ 84 w 84"/>
                <a:gd name="T192" fmla="*/ 141 h 14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4" h="141">
                  <a:moveTo>
                    <a:pt x="79" y="79"/>
                  </a:moveTo>
                  <a:lnTo>
                    <a:pt x="82" y="71"/>
                  </a:lnTo>
                  <a:lnTo>
                    <a:pt x="82" y="64"/>
                  </a:lnTo>
                  <a:lnTo>
                    <a:pt x="82" y="57"/>
                  </a:lnTo>
                  <a:lnTo>
                    <a:pt x="84" y="49"/>
                  </a:lnTo>
                  <a:lnTo>
                    <a:pt x="82" y="44"/>
                  </a:lnTo>
                  <a:lnTo>
                    <a:pt x="82" y="37"/>
                  </a:lnTo>
                  <a:lnTo>
                    <a:pt x="82" y="29"/>
                  </a:lnTo>
                  <a:lnTo>
                    <a:pt x="79" y="25"/>
                  </a:lnTo>
                  <a:lnTo>
                    <a:pt x="77" y="20"/>
                  </a:lnTo>
                  <a:lnTo>
                    <a:pt x="74" y="15"/>
                  </a:lnTo>
                  <a:lnTo>
                    <a:pt x="72" y="10"/>
                  </a:lnTo>
                  <a:lnTo>
                    <a:pt x="69" y="7"/>
                  </a:lnTo>
                  <a:lnTo>
                    <a:pt x="64" y="5"/>
                  </a:lnTo>
                  <a:lnTo>
                    <a:pt x="62" y="2"/>
                  </a:lnTo>
                  <a:lnTo>
                    <a:pt x="57" y="0"/>
                  </a:lnTo>
                  <a:lnTo>
                    <a:pt x="54" y="0"/>
                  </a:lnTo>
                  <a:lnTo>
                    <a:pt x="50" y="0"/>
                  </a:lnTo>
                  <a:lnTo>
                    <a:pt x="45" y="0"/>
                  </a:lnTo>
                  <a:lnTo>
                    <a:pt x="42" y="2"/>
                  </a:lnTo>
                  <a:lnTo>
                    <a:pt x="37" y="2"/>
                  </a:lnTo>
                  <a:lnTo>
                    <a:pt x="32" y="7"/>
                  </a:lnTo>
                  <a:lnTo>
                    <a:pt x="30" y="10"/>
                  </a:lnTo>
                  <a:lnTo>
                    <a:pt x="25" y="15"/>
                  </a:lnTo>
                  <a:lnTo>
                    <a:pt x="22" y="17"/>
                  </a:lnTo>
                  <a:lnTo>
                    <a:pt x="17" y="22"/>
                  </a:lnTo>
                  <a:lnTo>
                    <a:pt x="15" y="29"/>
                  </a:lnTo>
                  <a:lnTo>
                    <a:pt x="13" y="34"/>
                  </a:lnTo>
                  <a:lnTo>
                    <a:pt x="10" y="42"/>
                  </a:lnTo>
                  <a:lnTo>
                    <a:pt x="5" y="49"/>
                  </a:lnTo>
                  <a:lnTo>
                    <a:pt x="5" y="54"/>
                  </a:lnTo>
                  <a:lnTo>
                    <a:pt x="3" y="62"/>
                  </a:lnTo>
                  <a:lnTo>
                    <a:pt x="0" y="69"/>
                  </a:lnTo>
                  <a:lnTo>
                    <a:pt x="0" y="76"/>
                  </a:lnTo>
                  <a:lnTo>
                    <a:pt x="0" y="84"/>
                  </a:lnTo>
                  <a:lnTo>
                    <a:pt x="0" y="91"/>
                  </a:lnTo>
                  <a:lnTo>
                    <a:pt x="0" y="96"/>
                  </a:lnTo>
                  <a:lnTo>
                    <a:pt x="3" y="104"/>
                  </a:lnTo>
                  <a:lnTo>
                    <a:pt x="3" y="111"/>
                  </a:lnTo>
                  <a:lnTo>
                    <a:pt x="5" y="116"/>
                  </a:lnTo>
                  <a:lnTo>
                    <a:pt x="8" y="121"/>
                  </a:lnTo>
                  <a:lnTo>
                    <a:pt x="8" y="126"/>
                  </a:lnTo>
                  <a:lnTo>
                    <a:pt x="10" y="131"/>
                  </a:lnTo>
                  <a:lnTo>
                    <a:pt x="15" y="133"/>
                  </a:lnTo>
                  <a:lnTo>
                    <a:pt x="17" y="136"/>
                  </a:lnTo>
                  <a:lnTo>
                    <a:pt x="22" y="138"/>
                  </a:lnTo>
                  <a:lnTo>
                    <a:pt x="25" y="141"/>
                  </a:lnTo>
                  <a:lnTo>
                    <a:pt x="30" y="141"/>
                  </a:lnTo>
                  <a:lnTo>
                    <a:pt x="35" y="141"/>
                  </a:lnTo>
                  <a:lnTo>
                    <a:pt x="37" y="141"/>
                  </a:lnTo>
                  <a:lnTo>
                    <a:pt x="42" y="138"/>
                  </a:lnTo>
                  <a:lnTo>
                    <a:pt x="47" y="136"/>
                  </a:lnTo>
                  <a:lnTo>
                    <a:pt x="50" y="133"/>
                  </a:lnTo>
                  <a:lnTo>
                    <a:pt x="54" y="131"/>
                  </a:lnTo>
                  <a:lnTo>
                    <a:pt x="57" y="126"/>
                  </a:lnTo>
                  <a:lnTo>
                    <a:pt x="62" y="121"/>
                  </a:lnTo>
                  <a:lnTo>
                    <a:pt x="64" y="116"/>
                  </a:lnTo>
                  <a:lnTo>
                    <a:pt x="69" y="111"/>
                  </a:lnTo>
                  <a:lnTo>
                    <a:pt x="72" y="104"/>
                  </a:lnTo>
                  <a:lnTo>
                    <a:pt x="74" y="99"/>
                  </a:lnTo>
                  <a:lnTo>
                    <a:pt x="77" y="91"/>
                  </a:lnTo>
                  <a:lnTo>
                    <a:pt x="79" y="84"/>
                  </a:lnTo>
                  <a:lnTo>
                    <a:pt x="79" y="79"/>
                  </a:lnTo>
                </a:path>
              </a:pathLst>
            </a:custGeom>
            <a:noFill/>
            <a:ln w="0">
              <a:solidFill>
                <a:srgbClr val="000000"/>
              </a:solidFill>
              <a:prstDash val="solid"/>
              <a:round/>
              <a:headEnd/>
              <a:tailEnd/>
            </a:ln>
          </p:spPr>
          <p:txBody>
            <a:bodyPr/>
            <a:lstStyle/>
            <a:p>
              <a:endParaRPr lang="es-AR"/>
            </a:p>
          </p:txBody>
        </p:sp>
        <p:sp>
          <p:nvSpPr>
            <p:cNvPr id="5193" name="Freeform 80"/>
            <p:cNvSpPr>
              <a:spLocks/>
            </p:cNvSpPr>
            <p:nvPr/>
          </p:nvSpPr>
          <p:spPr bwMode="auto">
            <a:xfrm>
              <a:off x="2479" y="3096"/>
              <a:ext cx="84" cy="126"/>
            </a:xfrm>
            <a:custGeom>
              <a:avLst/>
              <a:gdLst>
                <a:gd name="T0" fmla="*/ 82 w 84"/>
                <a:gd name="T1" fmla="*/ 71 h 126"/>
                <a:gd name="T2" fmla="*/ 82 w 84"/>
                <a:gd name="T3" fmla="*/ 64 h 126"/>
                <a:gd name="T4" fmla="*/ 82 w 84"/>
                <a:gd name="T5" fmla="*/ 57 h 126"/>
                <a:gd name="T6" fmla="*/ 84 w 84"/>
                <a:gd name="T7" fmla="*/ 49 h 126"/>
                <a:gd name="T8" fmla="*/ 82 w 84"/>
                <a:gd name="T9" fmla="*/ 44 h 126"/>
                <a:gd name="T10" fmla="*/ 82 w 84"/>
                <a:gd name="T11" fmla="*/ 37 h 126"/>
                <a:gd name="T12" fmla="*/ 82 w 84"/>
                <a:gd name="T13" fmla="*/ 29 h 126"/>
                <a:gd name="T14" fmla="*/ 79 w 84"/>
                <a:gd name="T15" fmla="*/ 25 h 126"/>
                <a:gd name="T16" fmla="*/ 77 w 84"/>
                <a:gd name="T17" fmla="*/ 20 h 126"/>
                <a:gd name="T18" fmla="*/ 74 w 84"/>
                <a:gd name="T19" fmla="*/ 15 h 126"/>
                <a:gd name="T20" fmla="*/ 72 w 84"/>
                <a:gd name="T21" fmla="*/ 10 h 126"/>
                <a:gd name="T22" fmla="*/ 69 w 84"/>
                <a:gd name="T23" fmla="*/ 7 h 126"/>
                <a:gd name="T24" fmla="*/ 64 w 84"/>
                <a:gd name="T25" fmla="*/ 5 h 126"/>
                <a:gd name="T26" fmla="*/ 62 w 84"/>
                <a:gd name="T27" fmla="*/ 2 h 126"/>
                <a:gd name="T28" fmla="*/ 57 w 84"/>
                <a:gd name="T29" fmla="*/ 0 h 126"/>
                <a:gd name="T30" fmla="*/ 54 w 84"/>
                <a:gd name="T31" fmla="*/ 0 h 126"/>
                <a:gd name="T32" fmla="*/ 50 w 84"/>
                <a:gd name="T33" fmla="*/ 0 h 126"/>
                <a:gd name="T34" fmla="*/ 45 w 84"/>
                <a:gd name="T35" fmla="*/ 0 h 126"/>
                <a:gd name="T36" fmla="*/ 42 w 84"/>
                <a:gd name="T37" fmla="*/ 2 h 126"/>
                <a:gd name="T38" fmla="*/ 37 w 84"/>
                <a:gd name="T39" fmla="*/ 2 h 126"/>
                <a:gd name="T40" fmla="*/ 32 w 84"/>
                <a:gd name="T41" fmla="*/ 7 h 126"/>
                <a:gd name="T42" fmla="*/ 30 w 84"/>
                <a:gd name="T43" fmla="*/ 10 h 126"/>
                <a:gd name="T44" fmla="*/ 25 w 84"/>
                <a:gd name="T45" fmla="*/ 15 h 126"/>
                <a:gd name="T46" fmla="*/ 22 w 84"/>
                <a:gd name="T47" fmla="*/ 17 h 126"/>
                <a:gd name="T48" fmla="*/ 17 w 84"/>
                <a:gd name="T49" fmla="*/ 22 h 126"/>
                <a:gd name="T50" fmla="*/ 15 w 84"/>
                <a:gd name="T51" fmla="*/ 29 h 126"/>
                <a:gd name="T52" fmla="*/ 13 w 84"/>
                <a:gd name="T53" fmla="*/ 34 h 126"/>
                <a:gd name="T54" fmla="*/ 10 w 84"/>
                <a:gd name="T55" fmla="*/ 42 h 126"/>
                <a:gd name="T56" fmla="*/ 5 w 84"/>
                <a:gd name="T57" fmla="*/ 49 h 126"/>
                <a:gd name="T58" fmla="*/ 5 w 84"/>
                <a:gd name="T59" fmla="*/ 54 h 126"/>
                <a:gd name="T60" fmla="*/ 3 w 84"/>
                <a:gd name="T61" fmla="*/ 62 h 126"/>
                <a:gd name="T62" fmla="*/ 0 w 84"/>
                <a:gd name="T63" fmla="*/ 69 h 126"/>
                <a:gd name="T64" fmla="*/ 0 w 84"/>
                <a:gd name="T65" fmla="*/ 76 h 126"/>
                <a:gd name="T66" fmla="*/ 0 w 84"/>
                <a:gd name="T67" fmla="*/ 84 h 126"/>
                <a:gd name="T68" fmla="*/ 0 w 84"/>
                <a:gd name="T69" fmla="*/ 91 h 126"/>
                <a:gd name="T70" fmla="*/ 0 w 84"/>
                <a:gd name="T71" fmla="*/ 96 h 126"/>
                <a:gd name="T72" fmla="*/ 3 w 84"/>
                <a:gd name="T73" fmla="*/ 104 h 126"/>
                <a:gd name="T74" fmla="*/ 3 w 84"/>
                <a:gd name="T75" fmla="*/ 111 h 126"/>
                <a:gd name="T76" fmla="*/ 5 w 84"/>
                <a:gd name="T77" fmla="*/ 116 h 126"/>
                <a:gd name="T78" fmla="*/ 8 w 84"/>
                <a:gd name="T79" fmla="*/ 121 h 126"/>
                <a:gd name="T80" fmla="*/ 8 w 84"/>
                <a:gd name="T81" fmla="*/ 126 h 12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26"/>
                <a:gd name="T125" fmla="*/ 84 w 84"/>
                <a:gd name="T126" fmla="*/ 126 h 12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26">
                  <a:moveTo>
                    <a:pt x="82" y="71"/>
                  </a:moveTo>
                  <a:lnTo>
                    <a:pt x="82" y="64"/>
                  </a:lnTo>
                  <a:lnTo>
                    <a:pt x="82" y="57"/>
                  </a:lnTo>
                  <a:lnTo>
                    <a:pt x="84" y="49"/>
                  </a:lnTo>
                  <a:lnTo>
                    <a:pt x="82" y="44"/>
                  </a:lnTo>
                  <a:lnTo>
                    <a:pt x="82" y="37"/>
                  </a:lnTo>
                  <a:lnTo>
                    <a:pt x="82" y="29"/>
                  </a:lnTo>
                  <a:lnTo>
                    <a:pt x="79" y="25"/>
                  </a:lnTo>
                  <a:lnTo>
                    <a:pt x="77" y="20"/>
                  </a:lnTo>
                  <a:lnTo>
                    <a:pt x="74" y="15"/>
                  </a:lnTo>
                  <a:lnTo>
                    <a:pt x="72" y="10"/>
                  </a:lnTo>
                  <a:lnTo>
                    <a:pt x="69" y="7"/>
                  </a:lnTo>
                  <a:lnTo>
                    <a:pt x="64" y="5"/>
                  </a:lnTo>
                  <a:lnTo>
                    <a:pt x="62" y="2"/>
                  </a:lnTo>
                  <a:lnTo>
                    <a:pt x="57" y="0"/>
                  </a:lnTo>
                  <a:lnTo>
                    <a:pt x="54" y="0"/>
                  </a:lnTo>
                  <a:lnTo>
                    <a:pt x="50" y="0"/>
                  </a:lnTo>
                  <a:lnTo>
                    <a:pt x="45" y="0"/>
                  </a:lnTo>
                  <a:lnTo>
                    <a:pt x="42" y="2"/>
                  </a:lnTo>
                  <a:lnTo>
                    <a:pt x="37" y="2"/>
                  </a:lnTo>
                  <a:lnTo>
                    <a:pt x="32" y="7"/>
                  </a:lnTo>
                  <a:lnTo>
                    <a:pt x="30" y="10"/>
                  </a:lnTo>
                  <a:lnTo>
                    <a:pt x="25" y="15"/>
                  </a:lnTo>
                  <a:lnTo>
                    <a:pt x="22" y="17"/>
                  </a:lnTo>
                  <a:lnTo>
                    <a:pt x="17" y="22"/>
                  </a:lnTo>
                  <a:lnTo>
                    <a:pt x="15" y="29"/>
                  </a:lnTo>
                  <a:lnTo>
                    <a:pt x="13" y="34"/>
                  </a:lnTo>
                  <a:lnTo>
                    <a:pt x="10" y="42"/>
                  </a:lnTo>
                  <a:lnTo>
                    <a:pt x="5" y="49"/>
                  </a:lnTo>
                  <a:lnTo>
                    <a:pt x="5" y="54"/>
                  </a:lnTo>
                  <a:lnTo>
                    <a:pt x="3" y="62"/>
                  </a:lnTo>
                  <a:lnTo>
                    <a:pt x="0" y="69"/>
                  </a:lnTo>
                  <a:lnTo>
                    <a:pt x="0" y="76"/>
                  </a:lnTo>
                  <a:lnTo>
                    <a:pt x="0" y="84"/>
                  </a:lnTo>
                  <a:lnTo>
                    <a:pt x="0" y="91"/>
                  </a:lnTo>
                  <a:lnTo>
                    <a:pt x="0" y="96"/>
                  </a:lnTo>
                  <a:lnTo>
                    <a:pt x="3" y="104"/>
                  </a:lnTo>
                  <a:lnTo>
                    <a:pt x="3" y="111"/>
                  </a:lnTo>
                  <a:lnTo>
                    <a:pt x="5" y="116"/>
                  </a:lnTo>
                  <a:lnTo>
                    <a:pt x="8" y="121"/>
                  </a:lnTo>
                  <a:lnTo>
                    <a:pt x="8" y="126"/>
                  </a:lnTo>
                </a:path>
              </a:pathLst>
            </a:custGeom>
            <a:noFill/>
            <a:ln w="0">
              <a:solidFill>
                <a:srgbClr val="000000"/>
              </a:solidFill>
              <a:prstDash val="solid"/>
              <a:round/>
              <a:headEnd/>
              <a:tailEnd/>
            </a:ln>
          </p:spPr>
          <p:txBody>
            <a:bodyPr/>
            <a:lstStyle/>
            <a:p>
              <a:endParaRPr lang="es-AR"/>
            </a:p>
          </p:txBody>
        </p:sp>
        <p:sp>
          <p:nvSpPr>
            <p:cNvPr id="5194" name="Freeform 81"/>
            <p:cNvSpPr>
              <a:spLocks/>
            </p:cNvSpPr>
            <p:nvPr/>
          </p:nvSpPr>
          <p:spPr bwMode="auto">
            <a:xfrm>
              <a:off x="2427" y="3123"/>
              <a:ext cx="106" cy="79"/>
            </a:xfrm>
            <a:custGeom>
              <a:avLst/>
              <a:gdLst>
                <a:gd name="T0" fmla="*/ 40 w 106"/>
                <a:gd name="T1" fmla="*/ 42 h 79"/>
                <a:gd name="T2" fmla="*/ 30 w 106"/>
                <a:gd name="T3" fmla="*/ 62 h 79"/>
                <a:gd name="T4" fmla="*/ 0 w 106"/>
                <a:gd name="T5" fmla="*/ 57 h 79"/>
                <a:gd name="T6" fmla="*/ 13 w 106"/>
                <a:gd name="T7" fmla="*/ 12 h 79"/>
                <a:gd name="T8" fmla="*/ 32 w 106"/>
                <a:gd name="T9" fmla="*/ 5 h 79"/>
                <a:gd name="T10" fmla="*/ 67 w 106"/>
                <a:gd name="T11" fmla="*/ 15 h 79"/>
                <a:gd name="T12" fmla="*/ 72 w 106"/>
                <a:gd name="T13" fmla="*/ 10 h 79"/>
                <a:gd name="T14" fmla="*/ 77 w 106"/>
                <a:gd name="T15" fmla="*/ 5 h 79"/>
                <a:gd name="T16" fmla="*/ 79 w 106"/>
                <a:gd name="T17" fmla="*/ 0 h 79"/>
                <a:gd name="T18" fmla="*/ 84 w 106"/>
                <a:gd name="T19" fmla="*/ 0 h 79"/>
                <a:gd name="T20" fmla="*/ 89 w 106"/>
                <a:gd name="T21" fmla="*/ 0 h 79"/>
                <a:gd name="T22" fmla="*/ 94 w 106"/>
                <a:gd name="T23" fmla="*/ 0 h 79"/>
                <a:gd name="T24" fmla="*/ 99 w 106"/>
                <a:gd name="T25" fmla="*/ 2 h 79"/>
                <a:gd name="T26" fmla="*/ 102 w 106"/>
                <a:gd name="T27" fmla="*/ 7 h 79"/>
                <a:gd name="T28" fmla="*/ 104 w 106"/>
                <a:gd name="T29" fmla="*/ 12 h 79"/>
                <a:gd name="T30" fmla="*/ 106 w 106"/>
                <a:gd name="T31" fmla="*/ 20 h 79"/>
                <a:gd name="T32" fmla="*/ 106 w 106"/>
                <a:gd name="T33" fmla="*/ 27 h 79"/>
                <a:gd name="T34" fmla="*/ 106 w 106"/>
                <a:gd name="T35" fmla="*/ 35 h 79"/>
                <a:gd name="T36" fmla="*/ 104 w 106"/>
                <a:gd name="T37" fmla="*/ 44 h 79"/>
                <a:gd name="T38" fmla="*/ 102 w 106"/>
                <a:gd name="T39" fmla="*/ 52 h 79"/>
                <a:gd name="T40" fmla="*/ 99 w 106"/>
                <a:gd name="T41" fmla="*/ 59 h 79"/>
                <a:gd name="T42" fmla="*/ 97 w 106"/>
                <a:gd name="T43" fmla="*/ 67 h 79"/>
                <a:gd name="T44" fmla="*/ 92 w 106"/>
                <a:gd name="T45" fmla="*/ 72 h 79"/>
                <a:gd name="T46" fmla="*/ 87 w 106"/>
                <a:gd name="T47" fmla="*/ 74 h 79"/>
                <a:gd name="T48" fmla="*/ 82 w 106"/>
                <a:gd name="T49" fmla="*/ 77 h 79"/>
                <a:gd name="T50" fmla="*/ 77 w 106"/>
                <a:gd name="T51" fmla="*/ 79 h 79"/>
                <a:gd name="T52" fmla="*/ 72 w 106"/>
                <a:gd name="T53" fmla="*/ 77 h 79"/>
                <a:gd name="T54" fmla="*/ 69 w 106"/>
                <a:gd name="T55" fmla="*/ 77 h 79"/>
                <a:gd name="T56" fmla="*/ 67 w 106"/>
                <a:gd name="T57" fmla="*/ 72 h 79"/>
                <a:gd name="T58" fmla="*/ 62 w 106"/>
                <a:gd name="T59" fmla="*/ 67 h 79"/>
                <a:gd name="T60" fmla="*/ 60 w 106"/>
                <a:gd name="T61" fmla="*/ 59 h 79"/>
                <a:gd name="T62" fmla="*/ 60 w 106"/>
                <a:gd name="T63" fmla="*/ 54 h 79"/>
                <a:gd name="T64" fmla="*/ 57 w 106"/>
                <a:gd name="T65" fmla="*/ 47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6"/>
                <a:gd name="T100" fmla="*/ 0 h 79"/>
                <a:gd name="T101" fmla="*/ 106 w 106"/>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6" h="79">
                  <a:moveTo>
                    <a:pt x="57" y="47"/>
                  </a:moveTo>
                  <a:lnTo>
                    <a:pt x="40" y="42"/>
                  </a:lnTo>
                  <a:lnTo>
                    <a:pt x="35" y="42"/>
                  </a:lnTo>
                  <a:lnTo>
                    <a:pt x="30" y="62"/>
                  </a:lnTo>
                  <a:lnTo>
                    <a:pt x="20" y="69"/>
                  </a:lnTo>
                  <a:lnTo>
                    <a:pt x="0" y="57"/>
                  </a:lnTo>
                  <a:lnTo>
                    <a:pt x="0" y="25"/>
                  </a:lnTo>
                  <a:lnTo>
                    <a:pt x="13" y="12"/>
                  </a:lnTo>
                  <a:lnTo>
                    <a:pt x="20" y="7"/>
                  </a:lnTo>
                  <a:lnTo>
                    <a:pt x="32" y="5"/>
                  </a:lnTo>
                  <a:lnTo>
                    <a:pt x="45" y="7"/>
                  </a:lnTo>
                  <a:lnTo>
                    <a:pt x="67" y="15"/>
                  </a:lnTo>
                  <a:lnTo>
                    <a:pt x="69" y="12"/>
                  </a:lnTo>
                  <a:lnTo>
                    <a:pt x="72" y="10"/>
                  </a:lnTo>
                  <a:lnTo>
                    <a:pt x="74" y="7"/>
                  </a:lnTo>
                  <a:lnTo>
                    <a:pt x="77" y="5"/>
                  </a:lnTo>
                  <a:lnTo>
                    <a:pt x="79" y="2"/>
                  </a:lnTo>
                  <a:lnTo>
                    <a:pt x="79" y="0"/>
                  </a:lnTo>
                  <a:lnTo>
                    <a:pt x="82" y="0"/>
                  </a:lnTo>
                  <a:lnTo>
                    <a:pt x="84" y="0"/>
                  </a:lnTo>
                  <a:lnTo>
                    <a:pt x="89" y="0"/>
                  </a:lnTo>
                  <a:lnTo>
                    <a:pt x="92" y="0"/>
                  </a:lnTo>
                  <a:lnTo>
                    <a:pt x="94" y="0"/>
                  </a:lnTo>
                  <a:lnTo>
                    <a:pt x="97" y="2"/>
                  </a:lnTo>
                  <a:lnTo>
                    <a:pt x="99" y="2"/>
                  </a:lnTo>
                  <a:lnTo>
                    <a:pt x="99" y="5"/>
                  </a:lnTo>
                  <a:lnTo>
                    <a:pt x="102" y="7"/>
                  </a:lnTo>
                  <a:lnTo>
                    <a:pt x="104" y="10"/>
                  </a:lnTo>
                  <a:lnTo>
                    <a:pt x="104" y="12"/>
                  </a:lnTo>
                  <a:lnTo>
                    <a:pt x="106" y="17"/>
                  </a:lnTo>
                  <a:lnTo>
                    <a:pt x="106" y="20"/>
                  </a:lnTo>
                  <a:lnTo>
                    <a:pt x="106" y="25"/>
                  </a:lnTo>
                  <a:lnTo>
                    <a:pt x="106" y="27"/>
                  </a:lnTo>
                  <a:lnTo>
                    <a:pt x="106" y="32"/>
                  </a:lnTo>
                  <a:lnTo>
                    <a:pt x="106" y="35"/>
                  </a:lnTo>
                  <a:lnTo>
                    <a:pt x="106" y="40"/>
                  </a:lnTo>
                  <a:lnTo>
                    <a:pt x="104" y="44"/>
                  </a:lnTo>
                  <a:lnTo>
                    <a:pt x="104" y="47"/>
                  </a:lnTo>
                  <a:lnTo>
                    <a:pt x="102" y="52"/>
                  </a:lnTo>
                  <a:lnTo>
                    <a:pt x="102" y="54"/>
                  </a:lnTo>
                  <a:lnTo>
                    <a:pt x="99" y="59"/>
                  </a:lnTo>
                  <a:lnTo>
                    <a:pt x="99" y="62"/>
                  </a:lnTo>
                  <a:lnTo>
                    <a:pt x="97" y="67"/>
                  </a:lnTo>
                  <a:lnTo>
                    <a:pt x="94" y="69"/>
                  </a:lnTo>
                  <a:lnTo>
                    <a:pt x="92" y="72"/>
                  </a:lnTo>
                  <a:lnTo>
                    <a:pt x="89" y="74"/>
                  </a:lnTo>
                  <a:lnTo>
                    <a:pt x="87" y="74"/>
                  </a:lnTo>
                  <a:lnTo>
                    <a:pt x="84" y="77"/>
                  </a:lnTo>
                  <a:lnTo>
                    <a:pt x="82" y="77"/>
                  </a:lnTo>
                  <a:lnTo>
                    <a:pt x="79" y="77"/>
                  </a:lnTo>
                  <a:lnTo>
                    <a:pt x="77" y="79"/>
                  </a:lnTo>
                  <a:lnTo>
                    <a:pt x="74" y="79"/>
                  </a:lnTo>
                  <a:lnTo>
                    <a:pt x="72" y="77"/>
                  </a:lnTo>
                  <a:lnTo>
                    <a:pt x="69" y="77"/>
                  </a:lnTo>
                  <a:lnTo>
                    <a:pt x="67" y="74"/>
                  </a:lnTo>
                  <a:lnTo>
                    <a:pt x="67" y="72"/>
                  </a:lnTo>
                  <a:lnTo>
                    <a:pt x="65" y="69"/>
                  </a:lnTo>
                  <a:lnTo>
                    <a:pt x="62" y="67"/>
                  </a:lnTo>
                  <a:lnTo>
                    <a:pt x="62" y="64"/>
                  </a:lnTo>
                  <a:lnTo>
                    <a:pt x="60" y="59"/>
                  </a:lnTo>
                  <a:lnTo>
                    <a:pt x="60" y="57"/>
                  </a:lnTo>
                  <a:lnTo>
                    <a:pt x="60" y="54"/>
                  </a:lnTo>
                  <a:lnTo>
                    <a:pt x="60" y="49"/>
                  </a:lnTo>
                  <a:lnTo>
                    <a:pt x="57" y="47"/>
                  </a:lnTo>
                  <a:close/>
                </a:path>
              </a:pathLst>
            </a:custGeom>
            <a:solidFill>
              <a:srgbClr val="FF993D"/>
            </a:solidFill>
            <a:ln w="9525">
              <a:noFill/>
              <a:round/>
              <a:headEnd/>
              <a:tailEnd/>
            </a:ln>
          </p:spPr>
          <p:txBody>
            <a:bodyPr/>
            <a:lstStyle/>
            <a:p>
              <a:endParaRPr lang="es-AR"/>
            </a:p>
          </p:txBody>
        </p:sp>
        <p:sp>
          <p:nvSpPr>
            <p:cNvPr id="5195" name="Freeform 82"/>
            <p:cNvSpPr>
              <a:spLocks/>
            </p:cNvSpPr>
            <p:nvPr/>
          </p:nvSpPr>
          <p:spPr bwMode="auto">
            <a:xfrm>
              <a:off x="2427" y="3123"/>
              <a:ext cx="106" cy="79"/>
            </a:xfrm>
            <a:custGeom>
              <a:avLst/>
              <a:gdLst>
                <a:gd name="T0" fmla="*/ 40 w 106"/>
                <a:gd name="T1" fmla="*/ 42 h 79"/>
                <a:gd name="T2" fmla="*/ 30 w 106"/>
                <a:gd name="T3" fmla="*/ 62 h 79"/>
                <a:gd name="T4" fmla="*/ 0 w 106"/>
                <a:gd name="T5" fmla="*/ 57 h 79"/>
                <a:gd name="T6" fmla="*/ 13 w 106"/>
                <a:gd name="T7" fmla="*/ 12 h 79"/>
                <a:gd name="T8" fmla="*/ 32 w 106"/>
                <a:gd name="T9" fmla="*/ 5 h 79"/>
                <a:gd name="T10" fmla="*/ 67 w 106"/>
                <a:gd name="T11" fmla="*/ 15 h 79"/>
                <a:gd name="T12" fmla="*/ 72 w 106"/>
                <a:gd name="T13" fmla="*/ 10 h 79"/>
                <a:gd name="T14" fmla="*/ 77 w 106"/>
                <a:gd name="T15" fmla="*/ 5 h 79"/>
                <a:gd name="T16" fmla="*/ 79 w 106"/>
                <a:gd name="T17" fmla="*/ 0 h 79"/>
                <a:gd name="T18" fmla="*/ 84 w 106"/>
                <a:gd name="T19" fmla="*/ 0 h 79"/>
                <a:gd name="T20" fmla="*/ 89 w 106"/>
                <a:gd name="T21" fmla="*/ 0 h 79"/>
                <a:gd name="T22" fmla="*/ 94 w 106"/>
                <a:gd name="T23" fmla="*/ 0 h 79"/>
                <a:gd name="T24" fmla="*/ 99 w 106"/>
                <a:gd name="T25" fmla="*/ 2 h 79"/>
                <a:gd name="T26" fmla="*/ 102 w 106"/>
                <a:gd name="T27" fmla="*/ 7 h 79"/>
                <a:gd name="T28" fmla="*/ 104 w 106"/>
                <a:gd name="T29" fmla="*/ 12 h 79"/>
                <a:gd name="T30" fmla="*/ 106 w 106"/>
                <a:gd name="T31" fmla="*/ 20 h 79"/>
                <a:gd name="T32" fmla="*/ 106 w 106"/>
                <a:gd name="T33" fmla="*/ 27 h 79"/>
                <a:gd name="T34" fmla="*/ 106 w 106"/>
                <a:gd name="T35" fmla="*/ 35 h 79"/>
                <a:gd name="T36" fmla="*/ 104 w 106"/>
                <a:gd name="T37" fmla="*/ 44 h 79"/>
                <a:gd name="T38" fmla="*/ 102 w 106"/>
                <a:gd name="T39" fmla="*/ 52 h 79"/>
                <a:gd name="T40" fmla="*/ 99 w 106"/>
                <a:gd name="T41" fmla="*/ 59 h 79"/>
                <a:gd name="T42" fmla="*/ 97 w 106"/>
                <a:gd name="T43" fmla="*/ 67 h 79"/>
                <a:gd name="T44" fmla="*/ 92 w 106"/>
                <a:gd name="T45" fmla="*/ 72 h 79"/>
                <a:gd name="T46" fmla="*/ 87 w 106"/>
                <a:gd name="T47" fmla="*/ 74 h 79"/>
                <a:gd name="T48" fmla="*/ 82 w 106"/>
                <a:gd name="T49" fmla="*/ 77 h 79"/>
                <a:gd name="T50" fmla="*/ 77 w 106"/>
                <a:gd name="T51" fmla="*/ 79 h 79"/>
                <a:gd name="T52" fmla="*/ 72 w 106"/>
                <a:gd name="T53" fmla="*/ 77 h 79"/>
                <a:gd name="T54" fmla="*/ 69 w 106"/>
                <a:gd name="T55" fmla="*/ 77 h 79"/>
                <a:gd name="T56" fmla="*/ 67 w 106"/>
                <a:gd name="T57" fmla="*/ 72 h 79"/>
                <a:gd name="T58" fmla="*/ 62 w 106"/>
                <a:gd name="T59" fmla="*/ 67 h 79"/>
                <a:gd name="T60" fmla="*/ 60 w 106"/>
                <a:gd name="T61" fmla="*/ 59 h 79"/>
                <a:gd name="T62" fmla="*/ 60 w 106"/>
                <a:gd name="T63" fmla="*/ 54 h 79"/>
                <a:gd name="T64" fmla="*/ 57 w 106"/>
                <a:gd name="T65" fmla="*/ 47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6"/>
                <a:gd name="T100" fmla="*/ 0 h 79"/>
                <a:gd name="T101" fmla="*/ 106 w 106"/>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6" h="79">
                  <a:moveTo>
                    <a:pt x="57" y="47"/>
                  </a:moveTo>
                  <a:lnTo>
                    <a:pt x="40" y="42"/>
                  </a:lnTo>
                  <a:lnTo>
                    <a:pt x="35" y="42"/>
                  </a:lnTo>
                  <a:lnTo>
                    <a:pt x="30" y="62"/>
                  </a:lnTo>
                  <a:lnTo>
                    <a:pt x="20" y="69"/>
                  </a:lnTo>
                  <a:lnTo>
                    <a:pt x="0" y="57"/>
                  </a:lnTo>
                  <a:lnTo>
                    <a:pt x="0" y="25"/>
                  </a:lnTo>
                  <a:lnTo>
                    <a:pt x="13" y="12"/>
                  </a:lnTo>
                  <a:lnTo>
                    <a:pt x="20" y="7"/>
                  </a:lnTo>
                  <a:lnTo>
                    <a:pt x="32" y="5"/>
                  </a:lnTo>
                  <a:lnTo>
                    <a:pt x="45" y="7"/>
                  </a:lnTo>
                  <a:lnTo>
                    <a:pt x="67" y="15"/>
                  </a:lnTo>
                  <a:lnTo>
                    <a:pt x="69" y="12"/>
                  </a:lnTo>
                  <a:lnTo>
                    <a:pt x="72" y="10"/>
                  </a:lnTo>
                  <a:lnTo>
                    <a:pt x="74" y="7"/>
                  </a:lnTo>
                  <a:lnTo>
                    <a:pt x="77" y="5"/>
                  </a:lnTo>
                  <a:lnTo>
                    <a:pt x="79" y="2"/>
                  </a:lnTo>
                  <a:lnTo>
                    <a:pt x="79" y="0"/>
                  </a:lnTo>
                  <a:lnTo>
                    <a:pt x="82" y="0"/>
                  </a:lnTo>
                  <a:lnTo>
                    <a:pt x="84" y="0"/>
                  </a:lnTo>
                  <a:lnTo>
                    <a:pt x="89" y="0"/>
                  </a:lnTo>
                  <a:lnTo>
                    <a:pt x="92" y="0"/>
                  </a:lnTo>
                  <a:lnTo>
                    <a:pt x="94" y="0"/>
                  </a:lnTo>
                  <a:lnTo>
                    <a:pt x="97" y="2"/>
                  </a:lnTo>
                  <a:lnTo>
                    <a:pt x="99" y="2"/>
                  </a:lnTo>
                  <a:lnTo>
                    <a:pt x="99" y="5"/>
                  </a:lnTo>
                  <a:lnTo>
                    <a:pt x="102" y="7"/>
                  </a:lnTo>
                  <a:lnTo>
                    <a:pt x="104" y="10"/>
                  </a:lnTo>
                  <a:lnTo>
                    <a:pt x="104" y="12"/>
                  </a:lnTo>
                  <a:lnTo>
                    <a:pt x="106" y="17"/>
                  </a:lnTo>
                  <a:lnTo>
                    <a:pt x="106" y="20"/>
                  </a:lnTo>
                  <a:lnTo>
                    <a:pt x="106" y="25"/>
                  </a:lnTo>
                  <a:lnTo>
                    <a:pt x="106" y="27"/>
                  </a:lnTo>
                  <a:lnTo>
                    <a:pt x="106" y="32"/>
                  </a:lnTo>
                  <a:lnTo>
                    <a:pt x="106" y="35"/>
                  </a:lnTo>
                  <a:lnTo>
                    <a:pt x="106" y="40"/>
                  </a:lnTo>
                  <a:lnTo>
                    <a:pt x="104" y="44"/>
                  </a:lnTo>
                  <a:lnTo>
                    <a:pt x="104" y="47"/>
                  </a:lnTo>
                  <a:lnTo>
                    <a:pt x="102" y="52"/>
                  </a:lnTo>
                  <a:lnTo>
                    <a:pt x="102" y="54"/>
                  </a:lnTo>
                  <a:lnTo>
                    <a:pt x="99" y="59"/>
                  </a:lnTo>
                  <a:lnTo>
                    <a:pt x="99" y="62"/>
                  </a:lnTo>
                  <a:lnTo>
                    <a:pt x="97" y="67"/>
                  </a:lnTo>
                  <a:lnTo>
                    <a:pt x="94" y="69"/>
                  </a:lnTo>
                  <a:lnTo>
                    <a:pt x="92" y="72"/>
                  </a:lnTo>
                  <a:lnTo>
                    <a:pt x="89" y="74"/>
                  </a:lnTo>
                  <a:lnTo>
                    <a:pt x="87" y="74"/>
                  </a:lnTo>
                  <a:lnTo>
                    <a:pt x="84" y="77"/>
                  </a:lnTo>
                  <a:lnTo>
                    <a:pt x="82" y="77"/>
                  </a:lnTo>
                  <a:lnTo>
                    <a:pt x="79" y="77"/>
                  </a:lnTo>
                  <a:lnTo>
                    <a:pt x="77" y="79"/>
                  </a:lnTo>
                  <a:lnTo>
                    <a:pt x="74" y="79"/>
                  </a:lnTo>
                  <a:lnTo>
                    <a:pt x="72" y="77"/>
                  </a:lnTo>
                  <a:lnTo>
                    <a:pt x="69" y="77"/>
                  </a:lnTo>
                  <a:lnTo>
                    <a:pt x="67" y="74"/>
                  </a:lnTo>
                  <a:lnTo>
                    <a:pt x="67" y="72"/>
                  </a:lnTo>
                  <a:lnTo>
                    <a:pt x="65" y="69"/>
                  </a:lnTo>
                  <a:lnTo>
                    <a:pt x="62" y="67"/>
                  </a:lnTo>
                  <a:lnTo>
                    <a:pt x="62" y="64"/>
                  </a:lnTo>
                  <a:lnTo>
                    <a:pt x="60" y="59"/>
                  </a:lnTo>
                  <a:lnTo>
                    <a:pt x="60" y="57"/>
                  </a:lnTo>
                  <a:lnTo>
                    <a:pt x="60" y="54"/>
                  </a:lnTo>
                  <a:lnTo>
                    <a:pt x="60" y="49"/>
                  </a:lnTo>
                  <a:lnTo>
                    <a:pt x="57" y="47"/>
                  </a:lnTo>
                </a:path>
              </a:pathLst>
            </a:custGeom>
            <a:noFill/>
            <a:ln w="0">
              <a:solidFill>
                <a:srgbClr val="000000"/>
              </a:solidFill>
              <a:prstDash val="solid"/>
              <a:round/>
              <a:headEnd/>
              <a:tailEnd/>
            </a:ln>
          </p:spPr>
          <p:txBody>
            <a:bodyPr/>
            <a:lstStyle/>
            <a:p>
              <a:endParaRPr lang="es-AR"/>
            </a:p>
          </p:txBody>
        </p:sp>
        <p:sp>
          <p:nvSpPr>
            <p:cNvPr id="5196" name="Freeform 83"/>
            <p:cNvSpPr>
              <a:spLocks/>
            </p:cNvSpPr>
            <p:nvPr/>
          </p:nvSpPr>
          <p:spPr bwMode="auto">
            <a:xfrm>
              <a:off x="2427" y="3123"/>
              <a:ext cx="106" cy="79"/>
            </a:xfrm>
            <a:custGeom>
              <a:avLst/>
              <a:gdLst>
                <a:gd name="T0" fmla="*/ 57 w 106"/>
                <a:gd name="T1" fmla="*/ 47 h 79"/>
                <a:gd name="T2" fmla="*/ 40 w 106"/>
                <a:gd name="T3" fmla="*/ 42 h 79"/>
                <a:gd name="T4" fmla="*/ 35 w 106"/>
                <a:gd name="T5" fmla="*/ 42 h 79"/>
                <a:gd name="T6" fmla="*/ 30 w 106"/>
                <a:gd name="T7" fmla="*/ 62 h 79"/>
                <a:gd name="T8" fmla="*/ 20 w 106"/>
                <a:gd name="T9" fmla="*/ 69 h 79"/>
                <a:gd name="T10" fmla="*/ 0 w 106"/>
                <a:gd name="T11" fmla="*/ 57 h 79"/>
                <a:gd name="T12" fmla="*/ 0 w 106"/>
                <a:gd name="T13" fmla="*/ 25 h 79"/>
                <a:gd name="T14" fmla="*/ 13 w 106"/>
                <a:gd name="T15" fmla="*/ 12 h 79"/>
                <a:gd name="T16" fmla="*/ 20 w 106"/>
                <a:gd name="T17" fmla="*/ 7 h 79"/>
                <a:gd name="T18" fmla="*/ 32 w 106"/>
                <a:gd name="T19" fmla="*/ 5 h 79"/>
                <a:gd name="T20" fmla="*/ 45 w 106"/>
                <a:gd name="T21" fmla="*/ 7 h 79"/>
                <a:gd name="T22" fmla="*/ 67 w 106"/>
                <a:gd name="T23" fmla="*/ 15 h 79"/>
                <a:gd name="T24" fmla="*/ 69 w 106"/>
                <a:gd name="T25" fmla="*/ 12 h 79"/>
                <a:gd name="T26" fmla="*/ 72 w 106"/>
                <a:gd name="T27" fmla="*/ 10 h 79"/>
                <a:gd name="T28" fmla="*/ 74 w 106"/>
                <a:gd name="T29" fmla="*/ 7 h 79"/>
                <a:gd name="T30" fmla="*/ 77 w 106"/>
                <a:gd name="T31" fmla="*/ 5 h 79"/>
                <a:gd name="T32" fmla="*/ 79 w 106"/>
                <a:gd name="T33" fmla="*/ 2 h 79"/>
                <a:gd name="T34" fmla="*/ 79 w 106"/>
                <a:gd name="T35" fmla="*/ 0 h 79"/>
                <a:gd name="T36" fmla="*/ 82 w 106"/>
                <a:gd name="T37" fmla="*/ 0 h 79"/>
                <a:gd name="T38" fmla="*/ 84 w 106"/>
                <a:gd name="T39" fmla="*/ 0 h 79"/>
                <a:gd name="T40" fmla="*/ 89 w 106"/>
                <a:gd name="T41" fmla="*/ 0 h 79"/>
                <a:gd name="T42" fmla="*/ 89 w 106"/>
                <a:gd name="T43" fmla="*/ 0 h 79"/>
                <a:gd name="T44" fmla="*/ 92 w 106"/>
                <a:gd name="T45" fmla="*/ 0 h 79"/>
                <a:gd name="T46" fmla="*/ 94 w 106"/>
                <a:gd name="T47" fmla="*/ 0 h 79"/>
                <a:gd name="T48" fmla="*/ 97 w 106"/>
                <a:gd name="T49" fmla="*/ 2 h 79"/>
                <a:gd name="T50" fmla="*/ 99 w 106"/>
                <a:gd name="T51" fmla="*/ 2 h 79"/>
                <a:gd name="T52" fmla="*/ 99 w 106"/>
                <a:gd name="T53" fmla="*/ 5 h 79"/>
                <a:gd name="T54" fmla="*/ 102 w 106"/>
                <a:gd name="T55" fmla="*/ 7 h 79"/>
                <a:gd name="T56" fmla="*/ 104 w 106"/>
                <a:gd name="T57" fmla="*/ 10 h 79"/>
                <a:gd name="T58" fmla="*/ 104 w 106"/>
                <a:gd name="T59" fmla="*/ 12 h 79"/>
                <a:gd name="T60" fmla="*/ 106 w 106"/>
                <a:gd name="T61" fmla="*/ 17 h 79"/>
                <a:gd name="T62" fmla="*/ 106 w 106"/>
                <a:gd name="T63" fmla="*/ 20 h 79"/>
                <a:gd name="T64" fmla="*/ 106 w 106"/>
                <a:gd name="T65" fmla="*/ 25 h 79"/>
                <a:gd name="T66" fmla="*/ 106 w 106"/>
                <a:gd name="T67" fmla="*/ 27 h 79"/>
                <a:gd name="T68" fmla="*/ 106 w 106"/>
                <a:gd name="T69" fmla="*/ 32 h 79"/>
                <a:gd name="T70" fmla="*/ 106 w 106"/>
                <a:gd name="T71" fmla="*/ 35 h 79"/>
                <a:gd name="T72" fmla="*/ 106 w 106"/>
                <a:gd name="T73" fmla="*/ 40 h 79"/>
                <a:gd name="T74" fmla="*/ 104 w 106"/>
                <a:gd name="T75" fmla="*/ 44 h 79"/>
                <a:gd name="T76" fmla="*/ 104 w 106"/>
                <a:gd name="T77" fmla="*/ 47 h 79"/>
                <a:gd name="T78" fmla="*/ 102 w 106"/>
                <a:gd name="T79" fmla="*/ 52 h 79"/>
                <a:gd name="T80" fmla="*/ 102 w 106"/>
                <a:gd name="T81" fmla="*/ 54 h 79"/>
                <a:gd name="T82" fmla="*/ 99 w 106"/>
                <a:gd name="T83" fmla="*/ 59 h 79"/>
                <a:gd name="T84" fmla="*/ 99 w 106"/>
                <a:gd name="T85" fmla="*/ 62 h 79"/>
                <a:gd name="T86" fmla="*/ 97 w 106"/>
                <a:gd name="T87" fmla="*/ 67 h 79"/>
                <a:gd name="T88" fmla="*/ 94 w 106"/>
                <a:gd name="T89" fmla="*/ 69 h 79"/>
                <a:gd name="T90" fmla="*/ 92 w 106"/>
                <a:gd name="T91" fmla="*/ 72 h 79"/>
                <a:gd name="T92" fmla="*/ 89 w 106"/>
                <a:gd name="T93" fmla="*/ 74 h 79"/>
                <a:gd name="T94" fmla="*/ 87 w 106"/>
                <a:gd name="T95" fmla="*/ 74 h 79"/>
                <a:gd name="T96" fmla="*/ 84 w 106"/>
                <a:gd name="T97" fmla="*/ 77 h 79"/>
                <a:gd name="T98" fmla="*/ 82 w 106"/>
                <a:gd name="T99" fmla="*/ 77 h 79"/>
                <a:gd name="T100" fmla="*/ 79 w 106"/>
                <a:gd name="T101" fmla="*/ 77 h 79"/>
                <a:gd name="T102" fmla="*/ 77 w 106"/>
                <a:gd name="T103" fmla="*/ 79 h 79"/>
                <a:gd name="T104" fmla="*/ 74 w 106"/>
                <a:gd name="T105" fmla="*/ 79 h 7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6"/>
                <a:gd name="T160" fmla="*/ 0 h 79"/>
                <a:gd name="T161" fmla="*/ 106 w 106"/>
                <a:gd name="T162" fmla="*/ 79 h 7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6" h="79">
                  <a:moveTo>
                    <a:pt x="57" y="47"/>
                  </a:moveTo>
                  <a:lnTo>
                    <a:pt x="40" y="42"/>
                  </a:lnTo>
                  <a:lnTo>
                    <a:pt x="35" y="42"/>
                  </a:lnTo>
                  <a:lnTo>
                    <a:pt x="30" y="62"/>
                  </a:lnTo>
                  <a:lnTo>
                    <a:pt x="20" y="69"/>
                  </a:lnTo>
                  <a:lnTo>
                    <a:pt x="0" y="57"/>
                  </a:lnTo>
                  <a:lnTo>
                    <a:pt x="0" y="25"/>
                  </a:lnTo>
                  <a:lnTo>
                    <a:pt x="13" y="12"/>
                  </a:lnTo>
                  <a:lnTo>
                    <a:pt x="20" y="7"/>
                  </a:lnTo>
                  <a:lnTo>
                    <a:pt x="32" y="5"/>
                  </a:lnTo>
                  <a:lnTo>
                    <a:pt x="45" y="7"/>
                  </a:lnTo>
                  <a:lnTo>
                    <a:pt x="67" y="15"/>
                  </a:lnTo>
                  <a:lnTo>
                    <a:pt x="69" y="12"/>
                  </a:lnTo>
                  <a:lnTo>
                    <a:pt x="72" y="10"/>
                  </a:lnTo>
                  <a:lnTo>
                    <a:pt x="74" y="7"/>
                  </a:lnTo>
                  <a:lnTo>
                    <a:pt x="77" y="5"/>
                  </a:lnTo>
                  <a:lnTo>
                    <a:pt x="79" y="2"/>
                  </a:lnTo>
                  <a:lnTo>
                    <a:pt x="79" y="0"/>
                  </a:lnTo>
                  <a:lnTo>
                    <a:pt x="82" y="0"/>
                  </a:lnTo>
                  <a:lnTo>
                    <a:pt x="84" y="0"/>
                  </a:lnTo>
                  <a:lnTo>
                    <a:pt x="89" y="0"/>
                  </a:lnTo>
                  <a:lnTo>
                    <a:pt x="92" y="0"/>
                  </a:lnTo>
                  <a:lnTo>
                    <a:pt x="94" y="0"/>
                  </a:lnTo>
                  <a:lnTo>
                    <a:pt x="97" y="2"/>
                  </a:lnTo>
                  <a:lnTo>
                    <a:pt x="99" y="2"/>
                  </a:lnTo>
                  <a:lnTo>
                    <a:pt x="99" y="5"/>
                  </a:lnTo>
                  <a:lnTo>
                    <a:pt x="102" y="7"/>
                  </a:lnTo>
                  <a:lnTo>
                    <a:pt x="104" y="10"/>
                  </a:lnTo>
                  <a:lnTo>
                    <a:pt x="104" y="12"/>
                  </a:lnTo>
                  <a:lnTo>
                    <a:pt x="106" y="17"/>
                  </a:lnTo>
                  <a:lnTo>
                    <a:pt x="106" y="20"/>
                  </a:lnTo>
                  <a:lnTo>
                    <a:pt x="106" y="25"/>
                  </a:lnTo>
                  <a:lnTo>
                    <a:pt x="106" y="27"/>
                  </a:lnTo>
                  <a:lnTo>
                    <a:pt x="106" y="32"/>
                  </a:lnTo>
                  <a:lnTo>
                    <a:pt x="106" y="35"/>
                  </a:lnTo>
                  <a:lnTo>
                    <a:pt x="106" y="40"/>
                  </a:lnTo>
                  <a:lnTo>
                    <a:pt x="104" y="44"/>
                  </a:lnTo>
                  <a:lnTo>
                    <a:pt x="104" y="47"/>
                  </a:lnTo>
                  <a:lnTo>
                    <a:pt x="102" y="52"/>
                  </a:lnTo>
                  <a:lnTo>
                    <a:pt x="102" y="54"/>
                  </a:lnTo>
                  <a:lnTo>
                    <a:pt x="99" y="59"/>
                  </a:lnTo>
                  <a:lnTo>
                    <a:pt x="99" y="62"/>
                  </a:lnTo>
                  <a:lnTo>
                    <a:pt x="97" y="67"/>
                  </a:lnTo>
                  <a:lnTo>
                    <a:pt x="94" y="69"/>
                  </a:lnTo>
                  <a:lnTo>
                    <a:pt x="92" y="72"/>
                  </a:lnTo>
                  <a:lnTo>
                    <a:pt x="89" y="74"/>
                  </a:lnTo>
                  <a:lnTo>
                    <a:pt x="87" y="74"/>
                  </a:lnTo>
                  <a:lnTo>
                    <a:pt x="84" y="77"/>
                  </a:lnTo>
                  <a:lnTo>
                    <a:pt x="82" y="77"/>
                  </a:lnTo>
                  <a:lnTo>
                    <a:pt x="79" y="77"/>
                  </a:lnTo>
                  <a:lnTo>
                    <a:pt x="77" y="79"/>
                  </a:lnTo>
                  <a:lnTo>
                    <a:pt x="74" y="79"/>
                  </a:lnTo>
                </a:path>
              </a:pathLst>
            </a:custGeom>
            <a:noFill/>
            <a:ln w="0">
              <a:solidFill>
                <a:srgbClr val="000000"/>
              </a:solidFill>
              <a:prstDash val="solid"/>
              <a:round/>
              <a:headEnd/>
              <a:tailEnd/>
            </a:ln>
          </p:spPr>
          <p:txBody>
            <a:bodyPr/>
            <a:lstStyle/>
            <a:p>
              <a:endParaRPr lang="es-AR"/>
            </a:p>
          </p:txBody>
        </p:sp>
        <p:sp>
          <p:nvSpPr>
            <p:cNvPr id="5197" name="Line 84"/>
            <p:cNvSpPr>
              <a:spLocks noChangeShapeType="1"/>
            </p:cNvSpPr>
            <p:nvPr/>
          </p:nvSpPr>
          <p:spPr bwMode="auto">
            <a:xfrm flipV="1">
              <a:off x="2585" y="3049"/>
              <a:ext cx="57" cy="39"/>
            </a:xfrm>
            <a:prstGeom prst="line">
              <a:avLst/>
            </a:prstGeom>
            <a:noFill/>
            <a:ln w="0">
              <a:solidFill>
                <a:schemeClr val="tx1"/>
              </a:solidFill>
              <a:round/>
              <a:headEnd/>
              <a:tailEnd/>
            </a:ln>
          </p:spPr>
          <p:txBody>
            <a:bodyPr/>
            <a:lstStyle/>
            <a:p>
              <a:endParaRPr lang="es-AR"/>
            </a:p>
          </p:txBody>
        </p:sp>
        <p:sp>
          <p:nvSpPr>
            <p:cNvPr id="5198" name="Line 85"/>
            <p:cNvSpPr>
              <a:spLocks noChangeShapeType="1"/>
            </p:cNvSpPr>
            <p:nvPr/>
          </p:nvSpPr>
          <p:spPr bwMode="auto">
            <a:xfrm flipV="1">
              <a:off x="2588" y="3145"/>
              <a:ext cx="59" cy="3"/>
            </a:xfrm>
            <a:prstGeom prst="line">
              <a:avLst/>
            </a:prstGeom>
            <a:noFill/>
            <a:ln w="0">
              <a:solidFill>
                <a:schemeClr val="tx1"/>
              </a:solidFill>
              <a:round/>
              <a:headEnd/>
              <a:tailEnd/>
            </a:ln>
          </p:spPr>
          <p:txBody>
            <a:bodyPr/>
            <a:lstStyle/>
            <a:p>
              <a:endParaRPr lang="es-AR"/>
            </a:p>
          </p:txBody>
        </p:sp>
        <p:sp>
          <p:nvSpPr>
            <p:cNvPr id="5199" name="Line 86"/>
            <p:cNvSpPr>
              <a:spLocks noChangeShapeType="1"/>
            </p:cNvSpPr>
            <p:nvPr/>
          </p:nvSpPr>
          <p:spPr bwMode="auto">
            <a:xfrm>
              <a:off x="2571" y="3232"/>
              <a:ext cx="17" cy="42"/>
            </a:xfrm>
            <a:prstGeom prst="line">
              <a:avLst/>
            </a:prstGeom>
            <a:noFill/>
            <a:ln w="0">
              <a:solidFill>
                <a:schemeClr val="tx1"/>
              </a:solidFill>
              <a:round/>
              <a:headEnd/>
              <a:tailEnd/>
            </a:ln>
          </p:spPr>
          <p:txBody>
            <a:bodyPr/>
            <a:lstStyle/>
            <a:p>
              <a:endParaRPr lang="es-AR"/>
            </a:p>
          </p:txBody>
        </p:sp>
        <p:sp>
          <p:nvSpPr>
            <p:cNvPr id="5200" name="Line 87"/>
            <p:cNvSpPr>
              <a:spLocks noChangeShapeType="1"/>
            </p:cNvSpPr>
            <p:nvPr/>
          </p:nvSpPr>
          <p:spPr bwMode="auto">
            <a:xfrm>
              <a:off x="2558" y="3279"/>
              <a:ext cx="8" cy="32"/>
            </a:xfrm>
            <a:prstGeom prst="line">
              <a:avLst/>
            </a:prstGeom>
            <a:noFill/>
            <a:ln w="0">
              <a:solidFill>
                <a:schemeClr val="tx1"/>
              </a:solidFill>
              <a:round/>
              <a:headEnd/>
              <a:tailEnd/>
            </a:ln>
          </p:spPr>
          <p:txBody>
            <a:bodyPr/>
            <a:lstStyle/>
            <a:p>
              <a:endParaRPr lang="es-AR"/>
            </a:p>
          </p:txBody>
        </p:sp>
        <p:sp>
          <p:nvSpPr>
            <p:cNvPr id="5201" name="Freeform 88"/>
            <p:cNvSpPr>
              <a:spLocks/>
            </p:cNvSpPr>
            <p:nvPr/>
          </p:nvSpPr>
          <p:spPr bwMode="auto">
            <a:xfrm>
              <a:off x="2499" y="3054"/>
              <a:ext cx="49" cy="17"/>
            </a:xfrm>
            <a:custGeom>
              <a:avLst/>
              <a:gdLst>
                <a:gd name="T0" fmla="*/ 49 w 49"/>
                <a:gd name="T1" fmla="*/ 17 h 17"/>
                <a:gd name="T2" fmla="*/ 47 w 49"/>
                <a:gd name="T3" fmla="*/ 15 h 17"/>
                <a:gd name="T4" fmla="*/ 44 w 49"/>
                <a:gd name="T5" fmla="*/ 10 h 17"/>
                <a:gd name="T6" fmla="*/ 42 w 49"/>
                <a:gd name="T7" fmla="*/ 7 h 17"/>
                <a:gd name="T8" fmla="*/ 37 w 49"/>
                <a:gd name="T9" fmla="*/ 5 h 17"/>
                <a:gd name="T10" fmla="*/ 34 w 49"/>
                <a:gd name="T11" fmla="*/ 2 h 17"/>
                <a:gd name="T12" fmla="*/ 30 w 49"/>
                <a:gd name="T13" fmla="*/ 0 h 17"/>
                <a:gd name="T14" fmla="*/ 25 w 49"/>
                <a:gd name="T15" fmla="*/ 0 h 17"/>
                <a:gd name="T16" fmla="*/ 20 w 49"/>
                <a:gd name="T17" fmla="*/ 0 h 17"/>
                <a:gd name="T18" fmla="*/ 15 w 49"/>
                <a:gd name="T19" fmla="*/ 0 h 17"/>
                <a:gd name="T20" fmla="*/ 12 w 49"/>
                <a:gd name="T21" fmla="*/ 2 h 17"/>
                <a:gd name="T22" fmla="*/ 7 w 49"/>
                <a:gd name="T23" fmla="*/ 5 h 17"/>
                <a:gd name="T24" fmla="*/ 2 w 49"/>
                <a:gd name="T25" fmla="*/ 7 h 17"/>
                <a:gd name="T26" fmla="*/ 0 w 49"/>
                <a:gd name="T27" fmla="*/ 10 h 17"/>
                <a:gd name="T28" fmla="*/ 0 w 49"/>
                <a:gd name="T29" fmla="*/ 12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
                <a:gd name="T46" fmla="*/ 0 h 17"/>
                <a:gd name="T47" fmla="*/ 49 w 49"/>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 h="17">
                  <a:moveTo>
                    <a:pt x="49" y="17"/>
                  </a:moveTo>
                  <a:lnTo>
                    <a:pt x="47" y="15"/>
                  </a:lnTo>
                  <a:lnTo>
                    <a:pt x="44" y="10"/>
                  </a:lnTo>
                  <a:lnTo>
                    <a:pt x="42" y="7"/>
                  </a:lnTo>
                  <a:lnTo>
                    <a:pt x="37" y="5"/>
                  </a:lnTo>
                  <a:lnTo>
                    <a:pt x="34" y="2"/>
                  </a:lnTo>
                  <a:lnTo>
                    <a:pt x="30" y="0"/>
                  </a:lnTo>
                  <a:lnTo>
                    <a:pt x="25" y="0"/>
                  </a:lnTo>
                  <a:lnTo>
                    <a:pt x="20" y="0"/>
                  </a:lnTo>
                  <a:lnTo>
                    <a:pt x="15" y="0"/>
                  </a:lnTo>
                  <a:lnTo>
                    <a:pt x="12" y="2"/>
                  </a:lnTo>
                  <a:lnTo>
                    <a:pt x="7" y="5"/>
                  </a:lnTo>
                  <a:lnTo>
                    <a:pt x="2" y="7"/>
                  </a:lnTo>
                  <a:lnTo>
                    <a:pt x="0" y="10"/>
                  </a:lnTo>
                  <a:lnTo>
                    <a:pt x="0" y="12"/>
                  </a:lnTo>
                </a:path>
              </a:pathLst>
            </a:custGeom>
            <a:noFill/>
            <a:ln w="0">
              <a:solidFill>
                <a:schemeClr val="tx1"/>
              </a:solidFill>
              <a:prstDash val="solid"/>
              <a:round/>
              <a:headEnd/>
              <a:tailEnd/>
            </a:ln>
          </p:spPr>
          <p:txBody>
            <a:bodyPr/>
            <a:lstStyle/>
            <a:p>
              <a:endParaRPr lang="es-AR"/>
            </a:p>
          </p:txBody>
        </p:sp>
        <p:sp>
          <p:nvSpPr>
            <p:cNvPr id="5202" name="Freeform 89"/>
            <p:cNvSpPr>
              <a:spLocks/>
            </p:cNvSpPr>
            <p:nvPr/>
          </p:nvSpPr>
          <p:spPr bwMode="auto">
            <a:xfrm>
              <a:off x="2509" y="3022"/>
              <a:ext cx="59" cy="15"/>
            </a:xfrm>
            <a:custGeom>
              <a:avLst/>
              <a:gdLst>
                <a:gd name="T0" fmla="*/ 59 w 59"/>
                <a:gd name="T1" fmla="*/ 0 h 15"/>
                <a:gd name="T2" fmla="*/ 52 w 59"/>
                <a:gd name="T3" fmla="*/ 0 h 15"/>
                <a:gd name="T4" fmla="*/ 44 w 59"/>
                <a:gd name="T5" fmla="*/ 0 h 15"/>
                <a:gd name="T6" fmla="*/ 34 w 59"/>
                <a:gd name="T7" fmla="*/ 0 h 15"/>
                <a:gd name="T8" fmla="*/ 27 w 59"/>
                <a:gd name="T9" fmla="*/ 2 h 15"/>
                <a:gd name="T10" fmla="*/ 20 w 59"/>
                <a:gd name="T11" fmla="*/ 5 h 15"/>
                <a:gd name="T12" fmla="*/ 12 w 59"/>
                <a:gd name="T13" fmla="*/ 7 h 15"/>
                <a:gd name="T14" fmla="*/ 5 w 59"/>
                <a:gd name="T15" fmla="*/ 12 h 15"/>
                <a:gd name="T16" fmla="*/ 0 w 59"/>
                <a:gd name="T17" fmla="*/ 1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15"/>
                <a:gd name="T29" fmla="*/ 59 w 59"/>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15">
                  <a:moveTo>
                    <a:pt x="59" y="0"/>
                  </a:moveTo>
                  <a:lnTo>
                    <a:pt x="52" y="0"/>
                  </a:lnTo>
                  <a:lnTo>
                    <a:pt x="44" y="0"/>
                  </a:lnTo>
                  <a:lnTo>
                    <a:pt x="34" y="0"/>
                  </a:lnTo>
                  <a:lnTo>
                    <a:pt x="27" y="2"/>
                  </a:lnTo>
                  <a:lnTo>
                    <a:pt x="20" y="5"/>
                  </a:lnTo>
                  <a:lnTo>
                    <a:pt x="12" y="7"/>
                  </a:lnTo>
                  <a:lnTo>
                    <a:pt x="5" y="12"/>
                  </a:lnTo>
                  <a:lnTo>
                    <a:pt x="0" y="15"/>
                  </a:lnTo>
                </a:path>
              </a:pathLst>
            </a:custGeom>
            <a:noFill/>
            <a:ln w="0">
              <a:solidFill>
                <a:schemeClr val="tx1"/>
              </a:solidFill>
              <a:prstDash val="solid"/>
              <a:round/>
              <a:headEnd/>
              <a:tailEnd/>
            </a:ln>
          </p:spPr>
          <p:txBody>
            <a:bodyPr/>
            <a:lstStyle/>
            <a:p>
              <a:endParaRPr lang="es-AR"/>
            </a:p>
          </p:txBody>
        </p:sp>
        <p:sp>
          <p:nvSpPr>
            <p:cNvPr id="5203" name="Freeform 90"/>
            <p:cNvSpPr>
              <a:spLocks/>
            </p:cNvSpPr>
            <p:nvPr/>
          </p:nvSpPr>
          <p:spPr bwMode="auto">
            <a:xfrm>
              <a:off x="2368" y="3076"/>
              <a:ext cx="126" cy="151"/>
            </a:xfrm>
            <a:custGeom>
              <a:avLst/>
              <a:gdLst>
                <a:gd name="T0" fmla="*/ 64 w 126"/>
                <a:gd name="T1" fmla="*/ 54 h 151"/>
                <a:gd name="T2" fmla="*/ 79 w 126"/>
                <a:gd name="T3" fmla="*/ 57 h 151"/>
                <a:gd name="T4" fmla="*/ 96 w 126"/>
                <a:gd name="T5" fmla="*/ 54 h 151"/>
                <a:gd name="T6" fmla="*/ 109 w 126"/>
                <a:gd name="T7" fmla="*/ 52 h 151"/>
                <a:gd name="T8" fmla="*/ 119 w 126"/>
                <a:gd name="T9" fmla="*/ 45 h 151"/>
                <a:gd name="T10" fmla="*/ 124 w 126"/>
                <a:gd name="T11" fmla="*/ 37 h 151"/>
                <a:gd name="T12" fmla="*/ 126 w 126"/>
                <a:gd name="T13" fmla="*/ 22 h 151"/>
                <a:gd name="T14" fmla="*/ 124 w 126"/>
                <a:gd name="T15" fmla="*/ 12 h 151"/>
                <a:gd name="T16" fmla="*/ 114 w 126"/>
                <a:gd name="T17" fmla="*/ 8 h 151"/>
                <a:gd name="T18" fmla="*/ 106 w 126"/>
                <a:gd name="T19" fmla="*/ 10 h 151"/>
                <a:gd name="T20" fmla="*/ 96 w 126"/>
                <a:gd name="T21" fmla="*/ 15 h 151"/>
                <a:gd name="T22" fmla="*/ 89 w 126"/>
                <a:gd name="T23" fmla="*/ 17 h 151"/>
                <a:gd name="T24" fmla="*/ 79 w 126"/>
                <a:gd name="T25" fmla="*/ 12 h 151"/>
                <a:gd name="T26" fmla="*/ 69 w 126"/>
                <a:gd name="T27" fmla="*/ 5 h 151"/>
                <a:gd name="T28" fmla="*/ 57 w 126"/>
                <a:gd name="T29" fmla="*/ 0 h 151"/>
                <a:gd name="T30" fmla="*/ 42 w 126"/>
                <a:gd name="T31" fmla="*/ 3 h 151"/>
                <a:gd name="T32" fmla="*/ 30 w 126"/>
                <a:gd name="T33" fmla="*/ 10 h 151"/>
                <a:gd name="T34" fmla="*/ 22 w 126"/>
                <a:gd name="T35" fmla="*/ 20 h 151"/>
                <a:gd name="T36" fmla="*/ 10 w 126"/>
                <a:gd name="T37" fmla="*/ 27 h 151"/>
                <a:gd name="T38" fmla="*/ 3 w 126"/>
                <a:gd name="T39" fmla="*/ 32 h 151"/>
                <a:gd name="T40" fmla="*/ 0 w 126"/>
                <a:gd name="T41" fmla="*/ 45 h 151"/>
                <a:gd name="T42" fmla="*/ 3 w 126"/>
                <a:gd name="T43" fmla="*/ 57 h 151"/>
                <a:gd name="T44" fmla="*/ 8 w 126"/>
                <a:gd name="T45" fmla="*/ 72 h 151"/>
                <a:gd name="T46" fmla="*/ 10 w 126"/>
                <a:gd name="T47" fmla="*/ 79 h 151"/>
                <a:gd name="T48" fmla="*/ 12 w 126"/>
                <a:gd name="T49" fmla="*/ 89 h 151"/>
                <a:gd name="T50" fmla="*/ 10 w 126"/>
                <a:gd name="T51" fmla="*/ 101 h 151"/>
                <a:gd name="T52" fmla="*/ 5 w 126"/>
                <a:gd name="T53" fmla="*/ 111 h 151"/>
                <a:gd name="T54" fmla="*/ 0 w 126"/>
                <a:gd name="T55" fmla="*/ 116 h 151"/>
                <a:gd name="T56" fmla="*/ 0 w 126"/>
                <a:gd name="T57" fmla="*/ 131 h 151"/>
                <a:gd name="T58" fmla="*/ 5 w 126"/>
                <a:gd name="T59" fmla="*/ 141 h 151"/>
                <a:gd name="T60" fmla="*/ 10 w 126"/>
                <a:gd name="T61" fmla="*/ 146 h 151"/>
                <a:gd name="T62" fmla="*/ 17 w 126"/>
                <a:gd name="T63" fmla="*/ 151 h 151"/>
                <a:gd name="T64" fmla="*/ 27 w 126"/>
                <a:gd name="T65" fmla="*/ 151 h 151"/>
                <a:gd name="T66" fmla="*/ 37 w 126"/>
                <a:gd name="T67" fmla="*/ 151 h 151"/>
                <a:gd name="T68" fmla="*/ 45 w 126"/>
                <a:gd name="T69" fmla="*/ 146 h 151"/>
                <a:gd name="T70" fmla="*/ 52 w 126"/>
                <a:gd name="T71" fmla="*/ 141 h 151"/>
                <a:gd name="T72" fmla="*/ 59 w 126"/>
                <a:gd name="T73" fmla="*/ 138 h 151"/>
                <a:gd name="T74" fmla="*/ 67 w 126"/>
                <a:gd name="T75" fmla="*/ 141 h 151"/>
                <a:gd name="T76" fmla="*/ 74 w 126"/>
                <a:gd name="T77" fmla="*/ 143 h 151"/>
                <a:gd name="T78" fmla="*/ 87 w 126"/>
                <a:gd name="T79" fmla="*/ 143 h 151"/>
                <a:gd name="T80" fmla="*/ 101 w 126"/>
                <a:gd name="T81" fmla="*/ 138 h 151"/>
                <a:gd name="T82" fmla="*/ 111 w 126"/>
                <a:gd name="T83" fmla="*/ 126 h 151"/>
                <a:gd name="T84" fmla="*/ 114 w 126"/>
                <a:gd name="T85" fmla="*/ 109 h 151"/>
                <a:gd name="T86" fmla="*/ 111 w 126"/>
                <a:gd name="T87" fmla="*/ 96 h 151"/>
                <a:gd name="T88" fmla="*/ 101 w 126"/>
                <a:gd name="T89" fmla="*/ 94 h 151"/>
                <a:gd name="T90" fmla="*/ 89 w 126"/>
                <a:gd name="T91" fmla="*/ 96 h 151"/>
                <a:gd name="T92" fmla="*/ 82 w 126"/>
                <a:gd name="T93" fmla="*/ 104 h 151"/>
                <a:gd name="T94" fmla="*/ 74 w 126"/>
                <a:gd name="T95" fmla="*/ 104 h 151"/>
                <a:gd name="T96" fmla="*/ 67 w 126"/>
                <a:gd name="T97" fmla="*/ 94 h 151"/>
                <a:gd name="T98" fmla="*/ 67 w 126"/>
                <a:gd name="T99" fmla="*/ 74 h 151"/>
                <a:gd name="T100" fmla="*/ 67 w 126"/>
                <a:gd name="T101" fmla="*/ 64 h 151"/>
                <a:gd name="T102" fmla="*/ 59 w 126"/>
                <a:gd name="T103" fmla="*/ 57 h 151"/>
                <a:gd name="T104" fmla="*/ 57 w 126"/>
                <a:gd name="T105" fmla="*/ 52 h 15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6"/>
                <a:gd name="T160" fmla="*/ 0 h 151"/>
                <a:gd name="T161" fmla="*/ 126 w 126"/>
                <a:gd name="T162" fmla="*/ 151 h 15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6" h="151">
                  <a:moveTo>
                    <a:pt x="57" y="52"/>
                  </a:moveTo>
                  <a:lnTo>
                    <a:pt x="64" y="54"/>
                  </a:lnTo>
                  <a:lnTo>
                    <a:pt x="69" y="57"/>
                  </a:lnTo>
                  <a:lnTo>
                    <a:pt x="79" y="57"/>
                  </a:lnTo>
                  <a:lnTo>
                    <a:pt x="87" y="57"/>
                  </a:lnTo>
                  <a:lnTo>
                    <a:pt x="96" y="54"/>
                  </a:lnTo>
                  <a:lnTo>
                    <a:pt x="104" y="52"/>
                  </a:lnTo>
                  <a:lnTo>
                    <a:pt x="109" y="52"/>
                  </a:lnTo>
                  <a:lnTo>
                    <a:pt x="111" y="47"/>
                  </a:lnTo>
                  <a:lnTo>
                    <a:pt x="119" y="45"/>
                  </a:lnTo>
                  <a:lnTo>
                    <a:pt x="119" y="42"/>
                  </a:lnTo>
                  <a:lnTo>
                    <a:pt x="124" y="37"/>
                  </a:lnTo>
                  <a:lnTo>
                    <a:pt x="124" y="30"/>
                  </a:lnTo>
                  <a:lnTo>
                    <a:pt x="126" y="22"/>
                  </a:lnTo>
                  <a:lnTo>
                    <a:pt x="126" y="17"/>
                  </a:lnTo>
                  <a:lnTo>
                    <a:pt x="124" y="12"/>
                  </a:lnTo>
                  <a:lnTo>
                    <a:pt x="119" y="10"/>
                  </a:lnTo>
                  <a:lnTo>
                    <a:pt x="114" y="8"/>
                  </a:lnTo>
                  <a:lnTo>
                    <a:pt x="111" y="8"/>
                  </a:lnTo>
                  <a:lnTo>
                    <a:pt x="106" y="10"/>
                  </a:lnTo>
                  <a:lnTo>
                    <a:pt x="99" y="12"/>
                  </a:lnTo>
                  <a:lnTo>
                    <a:pt x="96" y="15"/>
                  </a:lnTo>
                  <a:lnTo>
                    <a:pt x="94" y="17"/>
                  </a:lnTo>
                  <a:lnTo>
                    <a:pt x="89" y="17"/>
                  </a:lnTo>
                  <a:lnTo>
                    <a:pt x="82" y="15"/>
                  </a:lnTo>
                  <a:lnTo>
                    <a:pt x="79" y="12"/>
                  </a:lnTo>
                  <a:lnTo>
                    <a:pt x="74" y="10"/>
                  </a:lnTo>
                  <a:lnTo>
                    <a:pt x="69" y="5"/>
                  </a:lnTo>
                  <a:lnTo>
                    <a:pt x="59" y="3"/>
                  </a:lnTo>
                  <a:lnTo>
                    <a:pt x="57" y="0"/>
                  </a:lnTo>
                  <a:lnTo>
                    <a:pt x="47" y="0"/>
                  </a:lnTo>
                  <a:lnTo>
                    <a:pt x="42" y="3"/>
                  </a:lnTo>
                  <a:lnTo>
                    <a:pt x="35" y="5"/>
                  </a:lnTo>
                  <a:lnTo>
                    <a:pt x="30" y="10"/>
                  </a:lnTo>
                  <a:lnTo>
                    <a:pt x="27" y="15"/>
                  </a:lnTo>
                  <a:lnTo>
                    <a:pt x="22" y="20"/>
                  </a:lnTo>
                  <a:lnTo>
                    <a:pt x="17" y="22"/>
                  </a:lnTo>
                  <a:lnTo>
                    <a:pt x="10" y="27"/>
                  </a:lnTo>
                  <a:lnTo>
                    <a:pt x="8" y="30"/>
                  </a:lnTo>
                  <a:lnTo>
                    <a:pt x="3" y="32"/>
                  </a:lnTo>
                  <a:lnTo>
                    <a:pt x="0" y="37"/>
                  </a:lnTo>
                  <a:lnTo>
                    <a:pt x="0" y="45"/>
                  </a:lnTo>
                  <a:lnTo>
                    <a:pt x="0" y="49"/>
                  </a:lnTo>
                  <a:lnTo>
                    <a:pt x="3" y="57"/>
                  </a:lnTo>
                  <a:lnTo>
                    <a:pt x="8" y="67"/>
                  </a:lnTo>
                  <a:lnTo>
                    <a:pt x="8" y="72"/>
                  </a:lnTo>
                  <a:lnTo>
                    <a:pt x="10" y="77"/>
                  </a:lnTo>
                  <a:lnTo>
                    <a:pt x="10" y="79"/>
                  </a:lnTo>
                  <a:lnTo>
                    <a:pt x="12" y="84"/>
                  </a:lnTo>
                  <a:lnTo>
                    <a:pt x="12" y="89"/>
                  </a:lnTo>
                  <a:lnTo>
                    <a:pt x="12" y="94"/>
                  </a:lnTo>
                  <a:lnTo>
                    <a:pt x="10" y="101"/>
                  </a:lnTo>
                  <a:lnTo>
                    <a:pt x="8" y="109"/>
                  </a:lnTo>
                  <a:lnTo>
                    <a:pt x="5" y="111"/>
                  </a:lnTo>
                  <a:lnTo>
                    <a:pt x="3" y="114"/>
                  </a:lnTo>
                  <a:lnTo>
                    <a:pt x="0" y="116"/>
                  </a:lnTo>
                  <a:lnTo>
                    <a:pt x="0" y="124"/>
                  </a:lnTo>
                  <a:lnTo>
                    <a:pt x="0" y="131"/>
                  </a:lnTo>
                  <a:lnTo>
                    <a:pt x="3" y="136"/>
                  </a:lnTo>
                  <a:lnTo>
                    <a:pt x="5" y="141"/>
                  </a:lnTo>
                  <a:lnTo>
                    <a:pt x="8" y="143"/>
                  </a:lnTo>
                  <a:lnTo>
                    <a:pt x="10" y="146"/>
                  </a:lnTo>
                  <a:lnTo>
                    <a:pt x="12" y="148"/>
                  </a:lnTo>
                  <a:lnTo>
                    <a:pt x="17" y="151"/>
                  </a:lnTo>
                  <a:lnTo>
                    <a:pt x="22" y="151"/>
                  </a:lnTo>
                  <a:lnTo>
                    <a:pt x="27" y="151"/>
                  </a:lnTo>
                  <a:lnTo>
                    <a:pt x="35" y="151"/>
                  </a:lnTo>
                  <a:lnTo>
                    <a:pt x="37" y="151"/>
                  </a:lnTo>
                  <a:lnTo>
                    <a:pt x="40" y="148"/>
                  </a:lnTo>
                  <a:lnTo>
                    <a:pt x="45" y="146"/>
                  </a:lnTo>
                  <a:lnTo>
                    <a:pt x="47" y="143"/>
                  </a:lnTo>
                  <a:lnTo>
                    <a:pt x="52" y="141"/>
                  </a:lnTo>
                  <a:lnTo>
                    <a:pt x="59" y="138"/>
                  </a:lnTo>
                  <a:lnTo>
                    <a:pt x="64" y="141"/>
                  </a:lnTo>
                  <a:lnTo>
                    <a:pt x="67" y="141"/>
                  </a:lnTo>
                  <a:lnTo>
                    <a:pt x="69" y="141"/>
                  </a:lnTo>
                  <a:lnTo>
                    <a:pt x="74" y="143"/>
                  </a:lnTo>
                  <a:lnTo>
                    <a:pt x="82" y="146"/>
                  </a:lnTo>
                  <a:lnTo>
                    <a:pt x="87" y="143"/>
                  </a:lnTo>
                  <a:lnTo>
                    <a:pt x="94" y="141"/>
                  </a:lnTo>
                  <a:lnTo>
                    <a:pt x="101" y="138"/>
                  </a:lnTo>
                  <a:lnTo>
                    <a:pt x="106" y="131"/>
                  </a:lnTo>
                  <a:lnTo>
                    <a:pt x="111" y="126"/>
                  </a:lnTo>
                  <a:lnTo>
                    <a:pt x="114" y="116"/>
                  </a:lnTo>
                  <a:lnTo>
                    <a:pt x="114" y="109"/>
                  </a:lnTo>
                  <a:lnTo>
                    <a:pt x="114" y="101"/>
                  </a:lnTo>
                  <a:lnTo>
                    <a:pt x="111" y="96"/>
                  </a:lnTo>
                  <a:lnTo>
                    <a:pt x="106" y="94"/>
                  </a:lnTo>
                  <a:lnTo>
                    <a:pt x="101" y="94"/>
                  </a:lnTo>
                  <a:lnTo>
                    <a:pt x="94" y="94"/>
                  </a:lnTo>
                  <a:lnTo>
                    <a:pt x="89" y="96"/>
                  </a:lnTo>
                  <a:lnTo>
                    <a:pt x="84" y="101"/>
                  </a:lnTo>
                  <a:lnTo>
                    <a:pt x="82" y="104"/>
                  </a:lnTo>
                  <a:lnTo>
                    <a:pt x="77" y="106"/>
                  </a:lnTo>
                  <a:lnTo>
                    <a:pt x="74" y="104"/>
                  </a:lnTo>
                  <a:lnTo>
                    <a:pt x="69" y="101"/>
                  </a:lnTo>
                  <a:lnTo>
                    <a:pt x="67" y="94"/>
                  </a:lnTo>
                  <a:lnTo>
                    <a:pt x="67" y="82"/>
                  </a:lnTo>
                  <a:lnTo>
                    <a:pt x="67" y="74"/>
                  </a:lnTo>
                  <a:lnTo>
                    <a:pt x="67" y="69"/>
                  </a:lnTo>
                  <a:lnTo>
                    <a:pt x="67" y="64"/>
                  </a:lnTo>
                  <a:lnTo>
                    <a:pt x="64" y="62"/>
                  </a:lnTo>
                  <a:lnTo>
                    <a:pt x="59" y="57"/>
                  </a:lnTo>
                  <a:lnTo>
                    <a:pt x="59" y="54"/>
                  </a:lnTo>
                  <a:lnTo>
                    <a:pt x="57" y="52"/>
                  </a:lnTo>
                  <a:close/>
                </a:path>
              </a:pathLst>
            </a:custGeom>
            <a:solidFill>
              <a:srgbClr val="FF9975"/>
            </a:solidFill>
            <a:ln w="9525">
              <a:noFill/>
              <a:round/>
              <a:headEnd/>
              <a:tailEnd/>
            </a:ln>
          </p:spPr>
          <p:txBody>
            <a:bodyPr/>
            <a:lstStyle/>
            <a:p>
              <a:endParaRPr lang="es-AR"/>
            </a:p>
          </p:txBody>
        </p:sp>
        <p:sp>
          <p:nvSpPr>
            <p:cNvPr id="5204" name="Freeform 91"/>
            <p:cNvSpPr>
              <a:spLocks/>
            </p:cNvSpPr>
            <p:nvPr/>
          </p:nvSpPr>
          <p:spPr bwMode="auto">
            <a:xfrm>
              <a:off x="2368" y="3076"/>
              <a:ext cx="126" cy="151"/>
            </a:xfrm>
            <a:custGeom>
              <a:avLst/>
              <a:gdLst>
                <a:gd name="T0" fmla="*/ 64 w 126"/>
                <a:gd name="T1" fmla="*/ 54 h 151"/>
                <a:gd name="T2" fmla="*/ 79 w 126"/>
                <a:gd name="T3" fmla="*/ 57 h 151"/>
                <a:gd name="T4" fmla="*/ 96 w 126"/>
                <a:gd name="T5" fmla="*/ 54 h 151"/>
                <a:gd name="T6" fmla="*/ 109 w 126"/>
                <a:gd name="T7" fmla="*/ 52 h 151"/>
                <a:gd name="T8" fmla="*/ 119 w 126"/>
                <a:gd name="T9" fmla="*/ 45 h 151"/>
                <a:gd name="T10" fmla="*/ 124 w 126"/>
                <a:gd name="T11" fmla="*/ 37 h 151"/>
                <a:gd name="T12" fmla="*/ 126 w 126"/>
                <a:gd name="T13" fmla="*/ 22 h 151"/>
                <a:gd name="T14" fmla="*/ 124 w 126"/>
                <a:gd name="T15" fmla="*/ 12 h 151"/>
                <a:gd name="T16" fmla="*/ 114 w 126"/>
                <a:gd name="T17" fmla="*/ 8 h 151"/>
                <a:gd name="T18" fmla="*/ 106 w 126"/>
                <a:gd name="T19" fmla="*/ 10 h 151"/>
                <a:gd name="T20" fmla="*/ 96 w 126"/>
                <a:gd name="T21" fmla="*/ 15 h 151"/>
                <a:gd name="T22" fmla="*/ 89 w 126"/>
                <a:gd name="T23" fmla="*/ 17 h 151"/>
                <a:gd name="T24" fmla="*/ 79 w 126"/>
                <a:gd name="T25" fmla="*/ 12 h 151"/>
                <a:gd name="T26" fmla="*/ 69 w 126"/>
                <a:gd name="T27" fmla="*/ 5 h 151"/>
                <a:gd name="T28" fmla="*/ 57 w 126"/>
                <a:gd name="T29" fmla="*/ 0 h 151"/>
                <a:gd name="T30" fmla="*/ 42 w 126"/>
                <a:gd name="T31" fmla="*/ 3 h 151"/>
                <a:gd name="T32" fmla="*/ 30 w 126"/>
                <a:gd name="T33" fmla="*/ 10 h 151"/>
                <a:gd name="T34" fmla="*/ 22 w 126"/>
                <a:gd name="T35" fmla="*/ 20 h 151"/>
                <a:gd name="T36" fmla="*/ 10 w 126"/>
                <a:gd name="T37" fmla="*/ 27 h 151"/>
                <a:gd name="T38" fmla="*/ 3 w 126"/>
                <a:gd name="T39" fmla="*/ 32 h 151"/>
                <a:gd name="T40" fmla="*/ 0 w 126"/>
                <a:gd name="T41" fmla="*/ 45 h 151"/>
                <a:gd name="T42" fmla="*/ 3 w 126"/>
                <a:gd name="T43" fmla="*/ 57 h 151"/>
                <a:gd name="T44" fmla="*/ 8 w 126"/>
                <a:gd name="T45" fmla="*/ 72 h 151"/>
                <a:gd name="T46" fmla="*/ 10 w 126"/>
                <a:gd name="T47" fmla="*/ 79 h 151"/>
                <a:gd name="T48" fmla="*/ 12 w 126"/>
                <a:gd name="T49" fmla="*/ 89 h 151"/>
                <a:gd name="T50" fmla="*/ 10 w 126"/>
                <a:gd name="T51" fmla="*/ 101 h 151"/>
                <a:gd name="T52" fmla="*/ 5 w 126"/>
                <a:gd name="T53" fmla="*/ 111 h 151"/>
                <a:gd name="T54" fmla="*/ 0 w 126"/>
                <a:gd name="T55" fmla="*/ 116 h 151"/>
                <a:gd name="T56" fmla="*/ 0 w 126"/>
                <a:gd name="T57" fmla="*/ 131 h 151"/>
                <a:gd name="T58" fmla="*/ 5 w 126"/>
                <a:gd name="T59" fmla="*/ 141 h 151"/>
                <a:gd name="T60" fmla="*/ 10 w 126"/>
                <a:gd name="T61" fmla="*/ 146 h 151"/>
                <a:gd name="T62" fmla="*/ 17 w 126"/>
                <a:gd name="T63" fmla="*/ 151 h 151"/>
                <a:gd name="T64" fmla="*/ 27 w 126"/>
                <a:gd name="T65" fmla="*/ 151 h 151"/>
                <a:gd name="T66" fmla="*/ 37 w 126"/>
                <a:gd name="T67" fmla="*/ 151 h 151"/>
                <a:gd name="T68" fmla="*/ 45 w 126"/>
                <a:gd name="T69" fmla="*/ 146 h 151"/>
                <a:gd name="T70" fmla="*/ 52 w 126"/>
                <a:gd name="T71" fmla="*/ 141 h 151"/>
                <a:gd name="T72" fmla="*/ 59 w 126"/>
                <a:gd name="T73" fmla="*/ 138 h 151"/>
                <a:gd name="T74" fmla="*/ 67 w 126"/>
                <a:gd name="T75" fmla="*/ 141 h 151"/>
                <a:gd name="T76" fmla="*/ 74 w 126"/>
                <a:gd name="T77" fmla="*/ 143 h 151"/>
                <a:gd name="T78" fmla="*/ 87 w 126"/>
                <a:gd name="T79" fmla="*/ 143 h 151"/>
                <a:gd name="T80" fmla="*/ 101 w 126"/>
                <a:gd name="T81" fmla="*/ 138 h 151"/>
                <a:gd name="T82" fmla="*/ 111 w 126"/>
                <a:gd name="T83" fmla="*/ 126 h 151"/>
                <a:gd name="T84" fmla="*/ 114 w 126"/>
                <a:gd name="T85" fmla="*/ 109 h 151"/>
                <a:gd name="T86" fmla="*/ 111 w 126"/>
                <a:gd name="T87" fmla="*/ 96 h 151"/>
                <a:gd name="T88" fmla="*/ 101 w 126"/>
                <a:gd name="T89" fmla="*/ 94 h 151"/>
                <a:gd name="T90" fmla="*/ 89 w 126"/>
                <a:gd name="T91" fmla="*/ 96 h 151"/>
                <a:gd name="T92" fmla="*/ 82 w 126"/>
                <a:gd name="T93" fmla="*/ 104 h 151"/>
                <a:gd name="T94" fmla="*/ 74 w 126"/>
                <a:gd name="T95" fmla="*/ 104 h 151"/>
                <a:gd name="T96" fmla="*/ 67 w 126"/>
                <a:gd name="T97" fmla="*/ 94 h 151"/>
                <a:gd name="T98" fmla="*/ 67 w 126"/>
                <a:gd name="T99" fmla="*/ 74 h 151"/>
                <a:gd name="T100" fmla="*/ 67 w 126"/>
                <a:gd name="T101" fmla="*/ 64 h 151"/>
                <a:gd name="T102" fmla="*/ 59 w 126"/>
                <a:gd name="T103" fmla="*/ 57 h 151"/>
                <a:gd name="T104" fmla="*/ 57 w 126"/>
                <a:gd name="T105" fmla="*/ 52 h 15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6"/>
                <a:gd name="T160" fmla="*/ 0 h 151"/>
                <a:gd name="T161" fmla="*/ 126 w 126"/>
                <a:gd name="T162" fmla="*/ 151 h 15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6" h="151">
                  <a:moveTo>
                    <a:pt x="57" y="52"/>
                  </a:moveTo>
                  <a:lnTo>
                    <a:pt x="64" y="54"/>
                  </a:lnTo>
                  <a:lnTo>
                    <a:pt x="69" y="57"/>
                  </a:lnTo>
                  <a:lnTo>
                    <a:pt x="79" y="57"/>
                  </a:lnTo>
                  <a:lnTo>
                    <a:pt x="87" y="57"/>
                  </a:lnTo>
                  <a:lnTo>
                    <a:pt x="96" y="54"/>
                  </a:lnTo>
                  <a:lnTo>
                    <a:pt x="104" y="52"/>
                  </a:lnTo>
                  <a:lnTo>
                    <a:pt x="109" y="52"/>
                  </a:lnTo>
                  <a:lnTo>
                    <a:pt x="111" y="47"/>
                  </a:lnTo>
                  <a:lnTo>
                    <a:pt x="119" y="45"/>
                  </a:lnTo>
                  <a:lnTo>
                    <a:pt x="119" y="42"/>
                  </a:lnTo>
                  <a:lnTo>
                    <a:pt x="124" y="37"/>
                  </a:lnTo>
                  <a:lnTo>
                    <a:pt x="124" y="30"/>
                  </a:lnTo>
                  <a:lnTo>
                    <a:pt x="126" y="22"/>
                  </a:lnTo>
                  <a:lnTo>
                    <a:pt x="126" y="17"/>
                  </a:lnTo>
                  <a:lnTo>
                    <a:pt x="124" y="12"/>
                  </a:lnTo>
                  <a:lnTo>
                    <a:pt x="119" y="10"/>
                  </a:lnTo>
                  <a:lnTo>
                    <a:pt x="114" y="8"/>
                  </a:lnTo>
                  <a:lnTo>
                    <a:pt x="111" y="8"/>
                  </a:lnTo>
                  <a:lnTo>
                    <a:pt x="106" y="10"/>
                  </a:lnTo>
                  <a:lnTo>
                    <a:pt x="99" y="12"/>
                  </a:lnTo>
                  <a:lnTo>
                    <a:pt x="96" y="15"/>
                  </a:lnTo>
                  <a:lnTo>
                    <a:pt x="94" y="17"/>
                  </a:lnTo>
                  <a:lnTo>
                    <a:pt x="89" y="17"/>
                  </a:lnTo>
                  <a:lnTo>
                    <a:pt x="82" y="15"/>
                  </a:lnTo>
                  <a:lnTo>
                    <a:pt x="79" y="12"/>
                  </a:lnTo>
                  <a:lnTo>
                    <a:pt x="74" y="10"/>
                  </a:lnTo>
                  <a:lnTo>
                    <a:pt x="69" y="5"/>
                  </a:lnTo>
                  <a:lnTo>
                    <a:pt x="59" y="3"/>
                  </a:lnTo>
                  <a:lnTo>
                    <a:pt x="57" y="0"/>
                  </a:lnTo>
                  <a:lnTo>
                    <a:pt x="47" y="0"/>
                  </a:lnTo>
                  <a:lnTo>
                    <a:pt x="42" y="3"/>
                  </a:lnTo>
                  <a:lnTo>
                    <a:pt x="35" y="5"/>
                  </a:lnTo>
                  <a:lnTo>
                    <a:pt x="30" y="10"/>
                  </a:lnTo>
                  <a:lnTo>
                    <a:pt x="27" y="15"/>
                  </a:lnTo>
                  <a:lnTo>
                    <a:pt x="22" y="20"/>
                  </a:lnTo>
                  <a:lnTo>
                    <a:pt x="17" y="22"/>
                  </a:lnTo>
                  <a:lnTo>
                    <a:pt x="10" y="27"/>
                  </a:lnTo>
                  <a:lnTo>
                    <a:pt x="8" y="30"/>
                  </a:lnTo>
                  <a:lnTo>
                    <a:pt x="3" y="32"/>
                  </a:lnTo>
                  <a:lnTo>
                    <a:pt x="0" y="37"/>
                  </a:lnTo>
                  <a:lnTo>
                    <a:pt x="0" y="45"/>
                  </a:lnTo>
                  <a:lnTo>
                    <a:pt x="0" y="49"/>
                  </a:lnTo>
                  <a:lnTo>
                    <a:pt x="3" y="57"/>
                  </a:lnTo>
                  <a:lnTo>
                    <a:pt x="8" y="67"/>
                  </a:lnTo>
                  <a:lnTo>
                    <a:pt x="8" y="72"/>
                  </a:lnTo>
                  <a:lnTo>
                    <a:pt x="10" y="77"/>
                  </a:lnTo>
                  <a:lnTo>
                    <a:pt x="10" y="79"/>
                  </a:lnTo>
                  <a:lnTo>
                    <a:pt x="12" y="84"/>
                  </a:lnTo>
                  <a:lnTo>
                    <a:pt x="12" y="89"/>
                  </a:lnTo>
                  <a:lnTo>
                    <a:pt x="12" y="94"/>
                  </a:lnTo>
                  <a:lnTo>
                    <a:pt x="10" y="101"/>
                  </a:lnTo>
                  <a:lnTo>
                    <a:pt x="8" y="109"/>
                  </a:lnTo>
                  <a:lnTo>
                    <a:pt x="5" y="111"/>
                  </a:lnTo>
                  <a:lnTo>
                    <a:pt x="3" y="114"/>
                  </a:lnTo>
                  <a:lnTo>
                    <a:pt x="0" y="116"/>
                  </a:lnTo>
                  <a:lnTo>
                    <a:pt x="0" y="124"/>
                  </a:lnTo>
                  <a:lnTo>
                    <a:pt x="0" y="131"/>
                  </a:lnTo>
                  <a:lnTo>
                    <a:pt x="3" y="136"/>
                  </a:lnTo>
                  <a:lnTo>
                    <a:pt x="5" y="141"/>
                  </a:lnTo>
                  <a:lnTo>
                    <a:pt x="8" y="143"/>
                  </a:lnTo>
                  <a:lnTo>
                    <a:pt x="10" y="146"/>
                  </a:lnTo>
                  <a:lnTo>
                    <a:pt x="12" y="148"/>
                  </a:lnTo>
                  <a:lnTo>
                    <a:pt x="17" y="151"/>
                  </a:lnTo>
                  <a:lnTo>
                    <a:pt x="22" y="151"/>
                  </a:lnTo>
                  <a:lnTo>
                    <a:pt x="27" y="151"/>
                  </a:lnTo>
                  <a:lnTo>
                    <a:pt x="35" y="151"/>
                  </a:lnTo>
                  <a:lnTo>
                    <a:pt x="37" y="151"/>
                  </a:lnTo>
                  <a:lnTo>
                    <a:pt x="40" y="148"/>
                  </a:lnTo>
                  <a:lnTo>
                    <a:pt x="45" y="146"/>
                  </a:lnTo>
                  <a:lnTo>
                    <a:pt x="47" y="143"/>
                  </a:lnTo>
                  <a:lnTo>
                    <a:pt x="52" y="141"/>
                  </a:lnTo>
                  <a:lnTo>
                    <a:pt x="59" y="138"/>
                  </a:lnTo>
                  <a:lnTo>
                    <a:pt x="64" y="141"/>
                  </a:lnTo>
                  <a:lnTo>
                    <a:pt x="67" y="141"/>
                  </a:lnTo>
                  <a:lnTo>
                    <a:pt x="69" y="141"/>
                  </a:lnTo>
                  <a:lnTo>
                    <a:pt x="74" y="143"/>
                  </a:lnTo>
                  <a:lnTo>
                    <a:pt x="82" y="146"/>
                  </a:lnTo>
                  <a:lnTo>
                    <a:pt x="87" y="143"/>
                  </a:lnTo>
                  <a:lnTo>
                    <a:pt x="94" y="141"/>
                  </a:lnTo>
                  <a:lnTo>
                    <a:pt x="101" y="138"/>
                  </a:lnTo>
                  <a:lnTo>
                    <a:pt x="106" y="131"/>
                  </a:lnTo>
                  <a:lnTo>
                    <a:pt x="111" y="126"/>
                  </a:lnTo>
                  <a:lnTo>
                    <a:pt x="114" y="116"/>
                  </a:lnTo>
                  <a:lnTo>
                    <a:pt x="114" y="109"/>
                  </a:lnTo>
                  <a:lnTo>
                    <a:pt x="114" y="101"/>
                  </a:lnTo>
                  <a:lnTo>
                    <a:pt x="111" y="96"/>
                  </a:lnTo>
                  <a:lnTo>
                    <a:pt x="106" y="94"/>
                  </a:lnTo>
                  <a:lnTo>
                    <a:pt x="101" y="94"/>
                  </a:lnTo>
                  <a:lnTo>
                    <a:pt x="94" y="94"/>
                  </a:lnTo>
                  <a:lnTo>
                    <a:pt x="89" y="96"/>
                  </a:lnTo>
                  <a:lnTo>
                    <a:pt x="84" y="101"/>
                  </a:lnTo>
                  <a:lnTo>
                    <a:pt x="82" y="104"/>
                  </a:lnTo>
                  <a:lnTo>
                    <a:pt x="77" y="106"/>
                  </a:lnTo>
                  <a:lnTo>
                    <a:pt x="74" y="104"/>
                  </a:lnTo>
                  <a:lnTo>
                    <a:pt x="69" y="101"/>
                  </a:lnTo>
                  <a:lnTo>
                    <a:pt x="67" y="94"/>
                  </a:lnTo>
                  <a:lnTo>
                    <a:pt x="67" y="82"/>
                  </a:lnTo>
                  <a:lnTo>
                    <a:pt x="67" y="74"/>
                  </a:lnTo>
                  <a:lnTo>
                    <a:pt x="67" y="69"/>
                  </a:lnTo>
                  <a:lnTo>
                    <a:pt x="67" y="64"/>
                  </a:lnTo>
                  <a:lnTo>
                    <a:pt x="64" y="62"/>
                  </a:lnTo>
                  <a:lnTo>
                    <a:pt x="59" y="57"/>
                  </a:lnTo>
                  <a:lnTo>
                    <a:pt x="59" y="54"/>
                  </a:lnTo>
                  <a:lnTo>
                    <a:pt x="57" y="52"/>
                  </a:lnTo>
                </a:path>
              </a:pathLst>
            </a:custGeom>
            <a:noFill/>
            <a:ln w="0">
              <a:solidFill>
                <a:srgbClr val="000000"/>
              </a:solidFill>
              <a:prstDash val="solid"/>
              <a:round/>
              <a:headEnd/>
              <a:tailEnd/>
            </a:ln>
          </p:spPr>
          <p:txBody>
            <a:bodyPr/>
            <a:lstStyle/>
            <a:p>
              <a:endParaRPr lang="es-AR"/>
            </a:p>
          </p:txBody>
        </p:sp>
        <p:sp>
          <p:nvSpPr>
            <p:cNvPr id="5205" name="Freeform 92"/>
            <p:cNvSpPr>
              <a:spLocks/>
            </p:cNvSpPr>
            <p:nvPr/>
          </p:nvSpPr>
          <p:spPr bwMode="auto">
            <a:xfrm>
              <a:off x="2368" y="3076"/>
              <a:ext cx="126" cy="151"/>
            </a:xfrm>
            <a:custGeom>
              <a:avLst/>
              <a:gdLst>
                <a:gd name="T0" fmla="*/ 79 w 126"/>
                <a:gd name="T1" fmla="*/ 57 h 151"/>
                <a:gd name="T2" fmla="*/ 96 w 126"/>
                <a:gd name="T3" fmla="*/ 54 h 151"/>
                <a:gd name="T4" fmla="*/ 109 w 126"/>
                <a:gd name="T5" fmla="*/ 52 h 151"/>
                <a:gd name="T6" fmla="*/ 119 w 126"/>
                <a:gd name="T7" fmla="*/ 45 h 151"/>
                <a:gd name="T8" fmla="*/ 124 w 126"/>
                <a:gd name="T9" fmla="*/ 37 h 151"/>
                <a:gd name="T10" fmla="*/ 126 w 126"/>
                <a:gd name="T11" fmla="*/ 22 h 151"/>
                <a:gd name="T12" fmla="*/ 124 w 126"/>
                <a:gd name="T13" fmla="*/ 12 h 151"/>
                <a:gd name="T14" fmla="*/ 114 w 126"/>
                <a:gd name="T15" fmla="*/ 8 h 151"/>
                <a:gd name="T16" fmla="*/ 106 w 126"/>
                <a:gd name="T17" fmla="*/ 10 h 151"/>
                <a:gd name="T18" fmla="*/ 96 w 126"/>
                <a:gd name="T19" fmla="*/ 15 h 151"/>
                <a:gd name="T20" fmla="*/ 89 w 126"/>
                <a:gd name="T21" fmla="*/ 17 h 151"/>
                <a:gd name="T22" fmla="*/ 79 w 126"/>
                <a:gd name="T23" fmla="*/ 12 h 151"/>
                <a:gd name="T24" fmla="*/ 69 w 126"/>
                <a:gd name="T25" fmla="*/ 5 h 151"/>
                <a:gd name="T26" fmla="*/ 57 w 126"/>
                <a:gd name="T27" fmla="*/ 0 h 151"/>
                <a:gd name="T28" fmla="*/ 42 w 126"/>
                <a:gd name="T29" fmla="*/ 3 h 151"/>
                <a:gd name="T30" fmla="*/ 30 w 126"/>
                <a:gd name="T31" fmla="*/ 10 h 151"/>
                <a:gd name="T32" fmla="*/ 22 w 126"/>
                <a:gd name="T33" fmla="*/ 20 h 151"/>
                <a:gd name="T34" fmla="*/ 10 w 126"/>
                <a:gd name="T35" fmla="*/ 27 h 151"/>
                <a:gd name="T36" fmla="*/ 3 w 126"/>
                <a:gd name="T37" fmla="*/ 32 h 151"/>
                <a:gd name="T38" fmla="*/ 0 w 126"/>
                <a:gd name="T39" fmla="*/ 45 h 151"/>
                <a:gd name="T40" fmla="*/ 3 w 126"/>
                <a:gd name="T41" fmla="*/ 57 h 151"/>
                <a:gd name="T42" fmla="*/ 8 w 126"/>
                <a:gd name="T43" fmla="*/ 72 h 151"/>
                <a:gd name="T44" fmla="*/ 10 w 126"/>
                <a:gd name="T45" fmla="*/ 79 h 151"/>
                <a:gd name="T46" fmla="*/ 12 w 126"/>
                <a:gd name="T47" fmla="*/ 89 h 151"/>
                <a:gd name="T48" fmla="*/ 10 w 126"/>
                <a:gd name="T49" fmla="*/ 101 h 151"/>
                <a:gd name="T50" fmla="*/ 5 w 126"/>
                <a:gd name="T51" fmla="*/ 111 h 151"/>
                <a:gd name="T52" fmla="*/ 0 w 126"/>
                <a:gd name="T53" fmla="*/ 116 h 151"/>
                <a:gd name="T54" fmla="*/ 0 w 126"/>
                <a:gd name="T55" fmla="*/ 131 h 151"/>
                <a:gd name="T56" fmla="*/ 5 w 126"/>
                <a:gd name="T57" fmla="*/ 141 h 151"/>
                <a:gd name="T58" fmla="*/ 10 w 126"/>
                <a:gd name="T59" fmla="*/ 146 h 151"/>
                <a:gd name="T60" fmla="*/ 17 w 126"/>
                <a:gd name="T61" fmla="*/ 151 h 151"/>
                <a:gd name="T62" fmla="*/ 27 w 126"/>
                <a:gd name="T63" fmla="*/ 151 h 151"/>
                <a:gd name="T64" fmla="*/ 37 w 126"/>
                <a:gd name="T65" fmla="*/ 151 h 151"/>
                <a:gd name="T66" fmla="*/ 45 w 126"/>
                <a:gd name="T67" fmla="*/ 146 h 151"/>
                <a:gd name="T68" fmla="*/ 52 w 126"/>
                <a:gd name="T69" fmla="*/ 141 h 151"/>
                <a:gd name="T70" fmla="*/ 59 w 126"/>
                <a:gd name="T71" fmla="*/ 138 h 151"/>
                <a:gd name="T72" fmla="*/ 67 w 126"/>
                <a:gd name="T73" fmla="*/ 141 h 151"/>
                <a:gd name="T74" fmla="*/ 74 w 126"/>
                <a:gd name="T75" fmla="*/ 143 h 151"/>
                <a:gd name="T76" fmla="*/ 87 w 126"/>
                <a:gd name="T77" fmla="*/ 143 h 151"/>
                <a:gd name="T78" fmla="*/ 101 w 126"/>
                <a:gd name="T79" fmla="*/ 138 h 151"/>
                <a:gd name="T80" fmla="*/ 111 w 126"/>
                <a:gd name="T81" fmla="*/ 126 h 151"/>
                <a:gd name="T82" fmla="*/ 114 w 126"/>
                <a:gd name="T83" fmla="*/ 109 h 151"/>
                <a:gd name="T84" fmla="*/ 111 w 126"/>
                <a:gd name="T85" fmla="*/ 96 h 151"/>
                <a:gd name="T86" fmla="*/ 101 w 126"/>
                <a:gd name="T87" fmla="*/ 94 h 151"/>
                <a:gd name="T88" fmla="*/ 89 w 126"/>
                <a:gd name="T89" fmla="*/ 96 h 151"/>
                <a:gd name="T90" fmla="*/ 82 w 126"/>
                <a:gd name="T91" fmla="*/ 104 h 151"/>
                <a:gd name="T92" fmla="*/ 74 w 126"/>
                <a:gd name="T93" fmla="*/ 104 h 151"/>
                <a:gd name="T94" fmla="*/ 67 w 126"/>
                <a:gd name="T95" fmla="*/ 94 h 151"/>
                <a:gd name="T96" fmla="*/ 67 w 126"/>
                <a:gd name="T97" fmla="*/ 74 h 151"/>
                <a:gd name="T98" fmla="*/ 67 w 126"/>
                <a:gd name="T99" fmla="*/ 64 h 151"/>
                <a:gd name="T100" fmla="*/ 59 w 126"/>
                <a:gd name="T101" fmla="*/ 57 h 15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6"/>
                <a:gd name="T154" fmla="*/ 0 h 151"/>
                <a:gd name="T155" fmla="*/ 126 w 126"/>
                <a:gd name="T156" fmla="*/ 151 h 15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6" h="151">
                  <a:moveTo>
                    <a:pt x="69" y="57"/>
                  </a:moveTo>
                  <a:lnTo>
                    <a:pt x="79" y="57"/>
                  </a:lnTo>
                  <a:lnTo>
                    <a:pt x="87" y="57"/>
                  </a:lnTo>
                  <a:lnTo>
                    <a:pt x="96" y="54"/>
                  </a:lnTo>
                  <a:lnTo>
                    <a:pt x="104" y="52"/>
                  </a:lnTo>
                  <a:lnTo>
                    <a:pt x="109" y="52"/>
                  </a:lnTo>
                  <a:lnTo>
                    <a:pt x="111" y="47"/>
                  </a:lnTo>
                  <a:lnTo>
                    <a:pt x="119" y="45"/>
                  </a:lnTo>
                  <a:lnTo>
                    <a:pt x="119" y="42"/>
                  </a:lnTo>
                  <a:lnTo>
                    <a:pt x="124" y="37"/>
                  </a:lnTo>
                  <a:lnTo>
                    <a:pt x="124" y="30"/>
                  </a:lnTo>
                  <a:lnTo>
                    <a:pt x="126" y="22"/>
                  </a:lnTo>
                  <a:lnTo>
                    <a:pt x="126" y="17"/>
                  </a:lnTo>
                  <a:lnTo>
                    <a:pt x="124" y="12"/>
                  </a:lnTo>
                  <a:lnTo>
                    <a:pt x="119" y="10"/>
                  </a:lnTo>
                  <a:lnTo>
                    <a:pt x="114" y="8"/>
                  </a:lnTo>
                  <a:lnTo>
                    <a:pt x="111" y="8"/>
                  </a:lnTo>
                  <a:lnTo>
                    <a:pt x="106" y="10"/>
                  </a:lnTo>
                  <a:lnTo>
                    <a:pt x="99" y="12"/>
                  </a:lnTo>
                  <a:lnTo>
                    <a:pt x="96" y="15"/>
                  </a:lnTo>
                  <a:lnTo>
                    <a:pt x="94" y="17"/>
                  </a:lnTo>
                  <a:lnTo>
                    <a:pt x="89" y="17"/>
                  </a:lnTo>
                  <a:lnTo>
                    <a:pt x="82" y="15"/>
                  </a:lnTo>
                  <a:lnTo>
                    <a:pt x="79" y="12"/>
                  </a:lnTo>
                  <a:lnTo>
                    <a:pt x="74" y="10"/>
                  </a:lnTo>
                  <a:lnTo>
                    <a:pt x="69" y="5"/>
                  </a:lnTo>
                  <a:lnTo>
                    <a:pt x="59" y="3"/>
                  </a:lnTo>
                  <a:lnTo>
                    <a:pt x="57" y="0"/>
                  </a:lnTo>
                  <a:lnTo>
                    <a:pt x="47" y="0"/>
                  </a:lnTo>
                  <a:lnTo>
                    <a:pt x="42" y="3"/>
                  </a:lnTo>
                  <a:lnTo>
                    <a:pt x="35" y="5"/>
                  </a:lnTo>
                  <a:lnTo>
                    <a:pt x="30" y="10"/>
                  </a:lnTo>
                  <a:lnTo>
                    <a:pt x="27" y="15"/>
                  </a:lnTo>
                  <a:lnTo>
                    <a:pt x="22" y="20"/>
                  </a:lnTo>
                  <a:lnTo>
                    <a:pt x="17" y="22"/>
                  </a:lnTo>
                  <a:lnTo>
                    <a:pt x="10" y="27"/>
                  </a:lnTo>
                  <a:lnTo>
                    <a:pt x="8" y="30"/>
                  </a:lnTo>
                  <a:lnTo>
                    <a:pt x="3" y="32"/>
                  </a:lnTo>
                  <a:lnTo>
                    <a:pt x="0" y="37"/>
                  </a:lnTo>
                  <a:lnTo>
                    <a:pt x="0" y="45"/>
                  </a:lnTo>
                  <a:lnTo>
                    <a:pt x="0" y="49"/>
                  </a:lnTo>
                  <a:lnTo>
                    <a:pt x="3" y="57"/>
                  </a:lnTo>
                  <a:lnTo>
                    <a:pt x="8" y="67"/>
                  </a:lnTo>
                  <a:lnTo>
                    <a:pt x="8" y="72"/>
                  </a:lnTo>
                  <a:lnTo>
                    <a:pt x="10" y="77"/>
                  </a:lnTo>
                  <a:lnTo>
                    <a:pt x="10" y="79"/>
                  </a:lnTo>
                  <a:lnTo>
                    <a:pt x="12" y="84"/>
                  </a:lnTo>
                  <a:lnTo>
                    <a:pt x="12" y="89"/>
                  </a:lnTo>
                  <a:lnTo>
                    <a:pt x="12" y="94"/>
                  </a:lnTo>
                  <a:lnTo>
                    <a:pt x="10" y="101"/>
                  </a:lnTo>
                  <a:lnTo>
                    <a:pt x="8" y="109"/>
                  </a:lnTo>
                  <a:lnTo>
                    <a:pt x="5" y="111"/>
                  </a:lnTo>
                  <a:lnTo>
                    <a:pt x="3" y="114"/>
                  </a:lnTo>
                  <a:lnTo>
                    <a:pt x="0" y="116"/>
                  </a:lnTo>
                  <a:lnTo>
                    <a:pt x="0" y="124"/>
                  </a:lnTo>
                  <a:lnTo>
                    <a:pt x="0" y="131"/>
                  </a:lnTo>
                  <a:lnTo>
                    <a:pt x="3" y="136"/>
                  </a:lnTo>
                  <a:lnTo>
                    <a:pt x="5" y="141"/>
                  </a:lnTo>
                  <a:lnTo>
                    <a:pt x="8" y="143"/>
                  </a:lnTo>
                  <a:lnTo>
                    <a:pt x="10" y="146"/>
                  </a:lnTo>
                  <a:lnTo>
                    <a:pt x="12" y="148"/>
                  </a:lnTo>
                  <a:lnTo>
                    <a:pt x="17" y="151"/>
                  </a:lnTo>
                  <a:lnTo>
                    <a:pt x="22" y="151"/>
                  </a:lnTo>
                  <a:lnTo>
                    <a:pt x="27" y="151"/>
                  </a:lnTo>
                  <a:lnTo>
                    <a:pt x="35" y="151"/>
                  </a:lnTo>
                  <a:lnTo>
                    <a:pt x="37" y="151"/>
                  </a:lnTo>
                  <a:lnTo>
                    <a:pt x="40" y="148"/>
                  </a:lnTo>
                  <a:lnTo>
                    <a:pt x="45" y="146"/>
                  </a:lnTo>
                  <a:lnTo>
                    <a:pt x="47" y="143"/>
                  </a:lnTo>
                  <a:lnTo>
                    <a:pt x="52" y="141"/>
                  </a:lnTo>
                  <a:lnTo>
                    <a:pt x="59" y="138"/>
                  </a:lnTo>
                  <a:lnTo>
                    <a:pt x="64" y="141"/>
                  </a:lnTo>
                  <a:lnTo>
                    <a:pt x="67" y="141"/>
                  </a:lnTo>
                  <a:lnTo>
                    <a:pt x="69" y="141"/>
                  </a:lnTo>
                  <a:lnTo>
                    <a:pt x="74" y="143"/>
                  </a:lnTo>
                  <a:lnTo>
                    <a:pt x="82" y="146"/>
                  </a:lnTo>
                  <a:lnTo>
                    <a:pt x="87" y="143"/>
                  </a:lnTo>
                  <a:lnTo>
                    <a:pt x="94" y="141"/>
                  </a:lnTo>
                  <a:lnTo>
                    <a:pt x="101" y="138"/>
                  </a:lnTo>
                  <a:lnTo>
                    <a:pt x="106" y="131"/>
                  </a:lnTo>
                  <a:lnTo>
                    <a:pt x="111" y="126"/>
                  </a:lnTo>
                  <a:lnTo>
                    <a:pt x="114" y="116"/>
                  </a:lnTo>
                  <a:lnTo>
                    <a:pt x="114" y="109"/>
                  </a:lnTo>
                  <a:lnTo>
                    <a:pt x="114" y="101"/>
                  </a:lnTo>
                  <a:lnTo>
                    <a:pt x="111" y="96"/>
                  </a:lnTo>
                  <a:lnTo>
                    <a:pt x="106" y="94"/>
                  </a:lnTo>
                  <a:lnTo>
                    <a:pt x="101" y="94"/>
                  </a:lnTo>
                  <a:lnTo>
                    <a:pt x="94" y="94"/>
                  </a:lnTo>
                  <a:lnTo>
                    <a:pt x="89" y="96"/>
                  </a:lnTo>
                  <a:lnTo>
                    <a:pt x="84" y="101"/>
                  </a:lnTo>
                  <a:lnTo>
                    <a:pt x="82" y="104"/>
                  </a:lnTo>
                  <a:lnTo>
                    <a:pt x="77" y="106"/>
                  </a:lnTo>
                  <a:lnTo>
                    <a:pt x="74" y="104"/>
                  </a:lnTo>
                  <a:lnTo>
                    <a:pt x="69" y="101"/>
                  </a:lnTo>
                  <a:lnTo>
                    <a:pt x="67" y="94"/>
                  </a:lnTo>
                  <a:lnTo>
                    <a:pt x="67" y="82"/>
                  </a:lnTo>
                  <a:lnTo>
                    <a:pt x="67" y="74"/>
                  </a:lnTo>
                  <a:lnTo>
                    <a:pt x="67" y="69"/>
                  </a:lnTo>
                  <a:lnTo>
                    <a:pt x="67" y="64"/>
                  </a:lnTo>
                  <a:lnTo>
                    <a:pt x="64" y="62"/>
                  </a:lnTo>
                  <a:lnTo>
                    <a:pt x="59" y="57"/>
                  </a:lnTo>
                </a:path>
              </a:pathLst>
            </a:custGeom>
            <a:noFill/>
            <a:ln w="0">
              <a:solidFill>
                <a:srgbClr val="000000"/>
              </a:solidFill>
              <a:prstDash val="solid"/>
              <a:round/>
              <a:headEnd/>
              <a:tailEnd/>
            </a:ln>
          </p:spPr>
          <p:txBody>
            <a:bodyPr/>
            <a:lstStyle/>
            <a:p>
              <a:endParaRPr lang="es-AR"/>
            </a:p>
          </p:txBody>
        </p:sp>
        <p:sp>
          <p:nvSpPr>
            <p:cNvPr id="5206" name="Freeform 93"/>
            <p:cNvSpPr>
              <a:spLocks/>
            </p:cNvSpPr>
            <p:nvPr/>
          </p:nvSpPr>
          <p:spPr bwMode="auto">
            <a:xfrm>
              <a:off x="1966" y="2698"/>
              <a:ext cx="377" cy="425"/>
            </a:xfrm>
            <a:custGeom>
              <a:avLst/>
              <a:gdLst>
                <a:gd name="T0" fmla="*/ 49 w 377"/>
                <a:gd name="T1" fmla="*/ 235 h 425"/>
                <a:gd name="T2" fmla="*/ 0 w 377"/>
                <a:gd name="T3" fmla="*/ 307 h 425"/>
                <a:gd name="T4" fmla="*/ 30 w 377"/>
                <a:gd name="T5" fmla="*/ 373 h 425"/>
                <a:gd name="T6" fmla="*/ 163 w 377"/>
                <a:gd name="T7" fmla="*/ 425 h 425"/>
                <a:gd name="T8" fmla="*/ 266 w 377"/>
                <a:gd name="T9" fmla="*/ 390 h 425"/>
                <a:gd name="T10" fmla="*/ 306 w 377"/>
                <a:gd name="T11" fmla="*/ 373 h 425"/>
                <a:gd name="T12" fmla="*/ 311 w 377"/>
                <a:gd name="T13" fmla="*/ 351 h 425"/>
                <a:gd name="T14" fmla="*/ 311 w 377"/>
                <a:gd name="T15" fmla="*/ 329 h 425"/>
                <a:gd name="T16" fmla="*/ 308 w 377"/>
                <a:gd name="T17" fmla="*/ 307 h 425"/>
                <a:gd name="T18" fmla="*/ 303 w 377"/>
                <a:gd name="T19" fmla="*/ 284 h 425"/>
                <a:gd name="T20" fmla="*/ 301 w 377"/>
                <a:gd name="T21" fmla="*/ 279 h 425"/>
                <a:gd name="T22" fmla="*/ 313 w 377"/>
                <a:gd name="T23" fmla="*/ 284 h 425"/>
                <a:gd name="T24" fmla="*/ 328 w 377"/>
                <a:gd name="T25" fmla="*/ 284 h 425"/>
                <a:gd name="T26" fmla="*/ 340 w 377"/>
                <a:gd name="T27" fmla="*/ 282 h 425"/>
                <a:gd name="T28" fmla="*/ 353 w 377"/>
                <a:gd name="T29" fmla="*/ 277 h 425"/>
                <a:gd name="T30" fmla="*/ 363 w 377"/>
                <a:gd name="T31" fmla="*/ 270 h 425"/>
                <a:gd name="T32" fmla="*/ 370 w 377"/>
                <a:gd name="T33" fmla="*/ 260 h 425"/>
                <a:gd name="T34" fmla="*/ 375 w 377"/>
                <a:gd name="T35" fmla="*/ 247 h 425"/>
                <a:gd name="T36" fmla="*/ 377 w 377"/>
                <a:gd name="T37" fmla="*/ 235 h 425"/>
                <a:gd name="T38" fmla="*/ 377 w 377"/>
                <a:gd name="T39" fmla="*/ 223 h 425"/>
                <a:gd name="T40" fmla="*/ 375 w 377"/>
                <a:gd name="T41" fmla="*/ 210 h 425"/>
                <a:gd name="T42" fmla="*/ 368 w 377"/>
                <a:gd name="T43" fmla="*/ 200 h 425"/>
                <a:gd name="T44" fmla="*/ 360 w 377"/>
                <a:gd name="T45" fmla="*/ 191 h 425"/>
                <a:gd name="T46" fmla="*/ 355 w 377"/>
                <a:gd name="T47" fmla="*/ 186 h 425"/>
                <a:gd name="T48" fmla="*/ 360 w 377"/>
                <a:gd name="T49" fmla="*/ 166 h 425"/>
                <a:gd name="T50" fmla="*/ 365 w 377"/>
                <a:gd name="T51" fmla="*/ 144 h 425"/>
                <a:gd name="T52" fmla="*/ 365 w 377"/>
                <a:gd name="T53" fmla="*/ 121 h 425"/>
                <a:gd name="T54" fmla="*/ 360 w 377"/>
                <a:gd name="T55" fmla="*/ 102 h 425"/>
                <a:gd name="T56" fmla="*/ 360 w 377"/>
                <a:gd name="T57" fmla="*/ 99 h 425"/>
                <a:gd name="T58" fmla="*/ 355 w 377"/>
                <a:gd name="T59" fmla="*/ 50 h 425"/>
                <a:gd name="T60" fmla="*/ 306 w 377"/>
                <a:gd name="T61" fmla="*/ 18 h 425"/>
                <a:gd name="T62" fmla="*/ 284 w 377"/>
                <a:gd name="T63" fmla="*/ 0 h 425"/>
                <a:gd name="T64" fmla="*/ 261 w 377"/>
                <a:gd name="T65" fmla="*/ 8 h 425"/>
                <a:gd name="T66" fmla="*/ 239 w 377"/>
                <a:gd name="T67" fmla="*/ 18 h 425"/>
                <a:gd name="T68" fmla="*/ 217 w 377"/>
                <a:gd name="T69" fmla="*/ 33 h 425"/>
                <a:gd name="T70" fmla="*/ 197 w 377"/>
                <a:gd name="T71" fmla="*/ 47 h 425"/>
                <a:gd name="T72" fmla="*/ 183 w 377"/>
                <a:gd name="T73" fmla="*/ 65 h 425"/>
                <a:gd name="T74" fmla="*/ 168 w 377"/>
                <a:gd name="T75" fmla="*/ 84 h 425"/>
                <a:gd name="T76" fmla="*/ 155 w 377"/>
                <a:gd name="T77" fmla="*/ 107 h 425"/>
                <a:gd name="T78" fmla="*/ 146 w 377"/>
                <a:gd name="T79" fmla="*/ 129 h 425"/>
                <a:gd name="T80" fmla="*/ 143 w 377"/>
                <a:gd name="T81" fmla="*/ 144 h 42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7"/>
                <a:gd name="T124" fmla="*/ 0 h 425"/>
                <a:gd name="T125" fmla="*/ 377 w 377"/>
                <a:gd name="T126" fmla="*/ 425 h 42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7" h="425">
                  <a:moveTo>
                    <a:pt x="52" y="228"/>
                  </a:moveTo>
                  <a:lnTo>
                    <a:pt x="49" y="235"/>
                  </a:lnTo>
                  <a:lnTo>
                    <a:pt x="17" y="267"/>
                  </a:lnTo>
                  <a:lnTo>
                    <a:pt x="0" y="307"/>
                  </a:lnTo>
                  <a:lnTo>
                    <a:pt x="12" y="341"/>
                  </a:lnTo>
                  <a:lnTo>
                    <a:pt x="30" y="373"/>
                  </a:lnTo>
                  <a:lnTo>
                    <a:pt x="84" y="408"/>
                  </a:lnTo>
                  <a:lnTo>
                    <a:pt x="163" y="425"/>
                  </a:lnTo>
                  <a:lnTo>
                    <a:pt x="232" y="413"/>
                  </a:lnTo>
                  <a:lnTo>
                    <a:pt x="266" y="390"/>
                  </a:lnTo>
                  <a:lnTo>
                    <a:pt x="306" y="373"/>
                  </a:lnTo>
                  <a:lnTo>
                    <a:pt x="308" y="361"/>
                  </a:lnTo>
                  <a:lnTo>
                    <a:pt x="311" y="351"/>
                  </a:lnTo>
                  <a:lnTo>
                    <a:pt x="311" y="339"/>
                  </a:lnTo>
                  <a:lnTo>
                    <a:pt x="311" y="329"/>
                  </a:lnTo>
                  <a:lnTo>
                    <a:pt x="311" y="316"/>
                  </a:lnTo>
                  <a:lnTo>
                    <a:pt x="308" y="307"/>
                  </a:lnTo>
                  <a:lnTo>
                    <a:pt x="306" y="294"/>
                  </a:lnTo>
                  <a:lnTo>
                    <a:pt x="303" y="284"/>
                  </a:lnTo>
                  <a:lnTo>
                    <a:pt x="301" y="279"/>
                  </a:lnTo>
                  <a:lnTo>
                    <a:pt x="308" y="282"/>
                  </a:lnTo>
                  <a:lnTo>
                    <a:pt x="313" y="284"/>
                  </a:lnTo>
                  <a:lnTo>
                    <a:pt x="321" y="284"/>
                  </a:lnTo>
                  <a:lnTo>
                    <a:pt x="328" y="284"/>
                  </a:lnTo>
                  <a:lnTo>
                    <a:pt x="333" y="284"/>
                  </a:lnTo>
                  <a:lnTo>
                    <a:pt x="340" y="282"/>
                  </a:lnTo>
                  <a:lnTo>
                    <a:pt x="345" y="279"/>
                  </a:lnTo>
                  <a:lnTo>
                    <a:pt x="353" y="277"/>
                  </a:lnTo>
                  <a:lnTo>
                    <a:pt x="358" y="274"/>
                  </a:lnTo>
                  <a:lnTo>
                    <a:pt x="363" y="270"/>
                  </a:lnTo>
                  <a:lnTo>
                    <a:pt x="365" y="265"/>
                  </a:lnTo>
                  <a:lnTo>
                    <a:pt x="370" y="260"/>
                  </a:lnTo>
                  <a:lnTo>
                    <a:pt x="373" y="255"/>
                  </a:lnTo>
                  <a:lnTo>
                    <a:pt x="375" y="247"/>
                  </a:lnTo>
                  <a:lnTo>
                    <a:pt x="377" y="242"/>
                  </a:lnTo>
                  <a:lnTo>
                    <a:pt x="377" y="235"/>
                  </a:lnTo>
                  <a:lnTo>
                    <a:pt x="377" y="230"/>
                  </a:lnTo>
                  <a:lnTo>
                    <a:pt x="377" y="223"/>
                  </a:lnTo>
                  <a:lnTo>
                    <a:pt x="377" y="215"/>
                  </a:lnTo>
                  <a:lnTo>
                    <a:pt x="375" y="210"/>
                  </a:lnTo>
                  <a:lnTo>
                    <a:pt x="373" y="205"/>
                  </a:lnTo>
                  <a:lnTo>
                    <a:pt x="368" y="200"/>
                  </a:lnTo>
                  <a:lnTo>
                    <a:pt x="365" y="193"/>
                  </a:lnTo>
                  <a:lnTo>
                    <a:pt x="360" y="191"/>
                  </a:lnTo>
                  <a:lnTo>
                    <a:pt x="355" y="186"/>
                  </a:lnTo>
                  <a:lnTo>
                    <a:pt x="358" y="176"/>
                  </a:lnTo>
                  <a:lnTo>
                    <a:pt x="360" y="166"/>
                  </a:lnTo>
                  <a:lnTo>
                    <a:pt x="363" y="156"/>
                  </a:lnTo>
                  <a:lnTo>
                    <a:pt x="365" y="144"/>
                  </a:lnTo>
                  <a:lnTo>
                    <a:pt x="365" y="134"/>
                  </a:lnTo>
                  <a:lnTo>
                    <a:pt x="365" y="121"/>
                  </a:lnTo>
                  <a:lnTo>
                    <a:pt x="363" y="112"/>
                  </a:lnTo>
                  <a:lnTo>
                    <a:pt x="360" y="102"/>
                  </a:lnTo>
                  <a:lnTo>
                    <a:pt x="360" y="99"/>
                  </a:lnTo>
                  <a:lnTo>
                    <a:pt x="360" y="89"/>
                  </a:lnTo>
                  <a:lnTo>
                    <a:pt x="355" y="50"/>
                  </a:lnTo>
                  <a:lnTo>
                    <a:pt x="326" y="50"/>
                  </a:lnTo>
                  <a:lnTo>
                    <a:pt x="306" y="18"/>
                  </a:lnTo>
                  <a:lnTo>
                    <a:pt x="284" y="0"/>
                  </a:lnTo>
                  <a:lnTo>
                    <a:pt x="271" y="5"/>
                  </a:lnTo>
                  <a:lnTo>
                    <a:pt x="261" y="8"/>
                  </a:lnTo>
                  <a:lnTo>
                    <a:pt x="249" y="13"/>
                  </a:lnTo>
                  <a:lnTo>
                    <a:pt x="239" y="18"/>
                  </a:lnTo>
                  <a:lnTo>
                    <a:pt x="227" y="25"/>
                  </a:lnTo>
                  <a:lnTo>
                    <a:pt x="217" y="33"/>
                  </a:lnTo>
                  <a:lnTo>
                    <a:pt x="207" y="40"/>
                  </a:lnTo>
                  <a:lnTo>
                    <a:pt x="197" y="47"/>
                  </a:lnTo>
                  <a:lnTo>
                    <a:pt x="190" y="57"/>
                  </a:lnTo>
                  <a:lnTo>
                    <a:pt x="183" y="65"/>
                  </a:lnTo>
                  <a:lnTo>
                    <a:pt x="173" y="75"/>
                  </a:lnTo>
                  <a:lnTo>
                    <a:pt x="168" y="84"/>
                  </a:lnTo>
                  <a:lnTo>
                    <a:pt x="160" y="97"/>
                  </a:lnTo>
                  <a:lnTo>
                    <a:pt x="155" y="107"/>
                  </a:lnTo>
                  <a:lnTo>
                    <a:pt x="150" y="116"/>
                  </a:lnTo>
                  <a:lnTo>
                    <a:pt x="146" y="129"/>
                  </a:lnTo>
                  <a:lnTo>
                    <a:pt x="143" y="141"/>
                  </a:lnTo>
                  <a:lnTo>
                    <a:pt x="143" y="144"/>
                  </a:lnTo>
                  <a:lnTo>
                    <a:pt x="52" y="228"/>
                  </a:lnTo>
                  <a:close/>
                </a:path>
              </a:pathLst>
            </a:custGeom>
            <a:solidFill>
              <a:srgbClr val="FF9975"/>
            </a:solidFill>
            <a:ln w="9525">
              <a:noFill/>
              <a:round/>
              <a:headEnd/>
              <a:tailEnd/>
            </a:ln>
          </p:spPr>
          <p:txBody>
            <a:bodyPr/>
            <a:lstStyle/>
            <a:p>
              <a:endParaRPr lang="es-AR"/>
            </a:p>
          </p:txBody>
        </p:sp>
        <p:sp>
          <p:nvSpPr>
            <p:cNvPr id="5207" name="Freeform 94"/>
            <p:cNvSpPr>
              <a:spLocks/>
            </p:cNvSpPr>
            <p:nvPr/>
          </p:nvSpPr>
          <p:spPr bwMode="auto">
            <a:xfrm>
              <a:off x="1966" y="2698"/>
              <a:ext cx="377" cy="425"/>
            </a:xfrm>
            <a:custGeom>
              <a:avLst/>
              <a:gdLst>
                <a:gd name="T0" fmla="*/ 49 w 377"/>
                <a:gd name="T1" fmla="*/ 235 h 425"/>
                <a:gd name="T2" fmla="*/ 0 w 377"/>
                <a:gd name="T3" fmla="*/ 307 h 425"/>
                <a:gd name="T4" fmla="*/ 30 w 377"/>
                <a:gd name="T5" fmla="*/ 373 h 425"/>
                <a:gd name="T6" fmla="*/ 163 w 377"/>
                <a:gd name="T7" fmla="*/ 425 h 425"/>
                <a:gd name="T8" fmla="*/ 266 w 377"/>
                <a:gd name="T9" fmla="*/ 390 h 425"/>
                <a:gd name="T10" fmla="*/ 306 w 377"/>
                <a:gd name="T11" fmla="*/ 373 h 425"/>
                <a:gd name="T12" fmla="*/ 311 w 377"/>
                <a:gd name="T13" fmla="*/ 351 h 425"/>
                <a:gd name="T14" fmla="*/ 311 w 377"/>
                <a:gd name="T15" fmla="*/ 329 h 425"/>
                <a:gd name="T16" fmla="*/ 308 w 377"/>
                <a:gd name="T17" fmla="*/ 307 h 425"/>
                <a:gd name="T18" fmla="*/ 303 w 377"/>
                <a:gd name="T19" fmla="*/ 284 h 425"/>
                <a:gd name="T20" fmla="*/ 301 w 377"/>
                <a:gd name="T21" fmla="*/ 279 h 425"/>
                <a:gd name="T22" fmla="*/ 313 w 377"/>
                <a:gd name="T23" fmla="*/ 284 h 425"/>
                <a:gd name="T24" fmla="*/ 328 w 377"/>
                <a:gd name="T25" fmla="*/ 284 h 425"/>
                <a:gd name="T26" fmla="*/ 340 w 377"/>
                <a:gd name="T27" fmla="*/ 282 h 425"/>
                <a:gd name="T28" fmla="*/ 353 w 377"/>
                <a:gd name="T29" fmla="*/ 277 h 425"/>
                <a:gd name="T30" fmla="*/ 363 w 377"/>
                <a:gd name="T31" fmla="*/ 270 h 425"/>
                <a:gd name="T32" fmla="*/ 370 w 377"/>
                <a:gd name="T33" fmla="*/ 260 h 425"/>
                <a:gd name="T34" fmla="*/ 375 w 377"/>
                <a:gd name="T35" fmla="*/ 247 h 425"/>
                <a:gd name="T36" fmla="*/ 377 w 377"/>
                <a:gd name="T37" fmla="*/ 235 h 425"/>
                <a:gd name="T38" fmla="*/ 377 w 377"/>
                <a:gd name="T39" fmla="*/ 223 h 425"/>
                <a:gd name="T40" fmla="*/ 375 w 377"/>
                <a:gd name="T41" fmla="*/ 210 h 425"/>
                <a:gd name="T42" fmla="*/ 368 w 377"/>
                <a:gd name="T43" fmla="*/ 200 h 425"/>
                <a:gd name="T44" fmla="*/ 360 w 377"/>
                <a:gd name="T45" fmla="*/ 191 h 425"/>
                <a:gd name="T46" fmla="*/ 355 w 377"/>
                <a:gd name="T47" fmla="*/ 186 h 425"/>
                <a:gd name="T48" fmla="*/ 360 w 377"/>
                <a:gd name="T49" fmla="*/ 166 h 425"/>
                <a:gd name="T50" fmla="*/ 365 w 377"/>
                <a:gd name="T51" fmla="*/ 144 h 425"/>
                <a:gd name="T52" fmla="*/ 365 w 377"/>
                <a:gd name="T53" fmla="*/ 121 h 425"/>
                <a:gd name="T54" fmla="*/ 360 w 377"/>
                <a:gd name="T55" fmla="*/ 102 h 425"/>
                <a:gd name="T56" fmla="*/ 360 w 377"/>
                <a:gd name="T57" fmla="*/ 99 h 425"/>
                <a:gd name="T58" fmla="*/ 355 w 377"/>
                <a:gd name="T59" fmla="*/ 50 h 425"/>
                <a:gd name="T60" fmla="*/ 306 w 377"/>
                <a:gd name="T61" fmla="*/ 18 h 425"/>
                <a:gd name="T62" fmla="*/ 284 w 377"/>
                <a:gd name="T63" fmla="*/ 0 h 425"/>
                <a:gd name="T64" fmla="*/ 261 w 377"/>
                <a:gd name="T65" fmla="*/ 8 h 425"/>
                <a:gd name="T66" fmla="*/ 239 w 377"/>
                <a:gd name="T67" fmla="*/ 18 h 425"/>
                <a:gd name="T68" fmla="*/ 217 w 377"/>
                <a:gd name="T69" fmla="*/ 33 h 425"/>
                <a:gd name="T70" fmla="*/ 197 w 377"/>
                <a:gd name="T71" fmla="*/ 47 h 425"/>
                <a:gd name="T72" fmla="*/ 183 w 377"/>
                <a:gd name="T73" fmla="*/ 65 h 425"/>
                <a:gd name="T74" fmla="*/ 168 w 377"/>
                <a:gd name="T75" fmla="*/ 84 h 425"/>
                <a:gd name="T76" fmla="*/ 155 w 377"/>
                <a:gd name="T77" fmla="*/ 107 h 425"/>
                <a:gd name="T78" fmla="*/ 146 w 377"/>
                <a:gd name="T79" fmla="*/ 129 h 425"/>
                <a:gd name="T80" fmla="*/ 143 w 377"/>
                <a:gd name="T81" fmla="*/ 144 h 42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7"/>
                <a:gd name="T124" fmla="*/ 0 h 425"/>
                <a:gd name="T125" fmla="*/ 377 w 377"/>
                <a:gd name="T126" fmla="*/ 425 h 42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7" h="425">
                  <a:moveTo>
                    <a:pt x="52" y="228"/>
                  </a:moveTo>
                  <a:lnTo>
                    <a:pt x="49" y="235"/>
                  </a:lnTo>
                  <a:lnTo>
                    <a:pt x="17" y="267"/>
                  </a:lnTo>
                  <a:lnTo>
                    <a:pt x="0" y="307"/>
                  </a:lnTo>
                  <a:lnTo>
                    <a:pt x="12" y="341"/>
                  </a:lnTo>
                  <a:lnTo>
                    <a:pt x="30" y="373"/>
                  </a:lnTo>
                  <a:lnTo>
                    <a:pt x="84" y="408"/>
                  </a:lnTo>
                  <a:lnTo>
                    <a:pt x="163" y="425"/>
                  </a:lnTo>
                  <a:lnTo>
                    <a:pt x="232" y="413"/>
                  </a:lnTo>
                  <a:lnTo>
                    <a:pt x="266" y="390"/>
                  </a:lnTo>
                  <a:lnTo>
                    <a:pt x="306" y="373"/>
                  </a:lnTo>
                  <a:lnTo>
                    <a:pt x="308" y="361"/>
                  </a:lnTo>
                  <a:lnTo>
                    <a:pt x="311" y="351"/>
                  </a:lnTo>
                  <a:lnTo>
                    <a:pt x="311" y="339"/>
                  </a:lnTo>
                  <a:lnTo>
                    <a:pt x="311" y="329"/>
                  </a:lnTo>
                  <a:lnTo>
                    <a:pt x="311" y="316"/>
                  </a:lnTo>
                  <a:lnTo>
                    <a:pt x="308" y="307"/>
                  </a:lnTo>
                  <a:lnTo>
                    <a:pt x="306" y="294"/>
                  </a:lnTo>
                  <a:lnTo>
                    <a:pt x="303" y="284"/>
                  </a:lnTo>
                  <a:lnTo>
                    <a:pt x="301" y="279"/>
                  </a:lnTo>
                  <a:lnTo>
                    <a:pt x="308" y="282"/>
                  </a:lnTo>
                  <a:lnTo>
                    <a:pt x="313" y="284"/>
                  </a:lnTo>
                  <a:lnTo>
                    <a:pt x="321" y="284"/>
                  </a:lnTo>
                  <a:lnTo>
                    <a:pt x="328" y="284"/>
                  </a:lnTo>
                  <a:lnTo>
                    <a:pt x="333" y="284"/>
                  </a:lnTo>
                  <a:lnTo>
                    <a:pt x="340" y="282"/>
                  </a:lnTo>
                  <a:lnTo>
                    <a:pt x="345" y="279"/>
                  </a:lnTo>
                  <a:lnTo>
                    <a:pt x="353" y="277"/>
                  </a:lnTo>
                  <a:lnTo>
                    <a:pt x="358" y="274"/>
                  </a:lnTo>
                  <a:lnTo>
                    <a:pt x="363" y="270"/>
                  </a:lnTo>
                  <a:lnTo>
                    <a:pt x="365" y="265"/>
                  </a:lnTo>
                  <a:lnTo>
                    <a:pt x="370" y="260"/>
                  </a:lnTo>
                  <a:lnTo>
                    <a:pt x="373" y="255"/>
                  </a:lnTo>
                  <a:lnTo>
                    <a:pt x="375" y="247"/>
                  </a:lnTo>
                  <a:lnTo>
                    <a:pt x="377" y="242"/>
                  </a:lnTo>
                  <a:lnTo>
                    <a:pt x="377" y="235"/>
                  </a:lnTo>
                  <a:lnTo>
                    <a:pt x="377" y="230"/>
                  </a:lnTo>
                  <a:lnTo>
                    <a:pt x="377" y="223"/>
                  </a:lnTo>
                  <a:lnTo>
                    <a:pt x="377" y="215"/>
                  </a:lnTo>
                  <a:lnTo>
                    <a:pt x="375" y="210"/>
                  </a:lnTo>
                  <a:lnTo>
                    <a:pt x="373" y="205"/>
                  </a:lnTo>
                  <a:lnTo>
                    <a:pt x="368" y="200"/>
                  </a:lnTo>
                  <a:lnTo>
                    <a:pt x="365" y="193"/>
                  </a:lnTo>
                  <a:lnTo>
                    <a:pt x="360" y="191"/>
                  </a:lnTo>
                  <a:lnTo>
                    <a:pt x="355" y="186"/>
                  </a:lnTo>
                  <a:lnTo>
                    <a:pt x="358" y="176"/>
                  </a:lnTo>
                  <a:lnTo>
                    <a:pt x="360" y="166"/>
                  </a:lnTo>
                  <a:lnTo>
                    <a:pt x="363" y="156"/>
                  </a:lnTo>
                  <a:lnTo>
                    <a:pt x="365" y="144"/>
                  </a:lnTo>
                  <a:lnTo>
                    <a:pt x="365" y="134"/>
                  </a:lnTo>
                  <a:lnTo>
                    <a:pt x="365" y="121"/>
                  </a:lnTo>
                  <a:lnTo>
                    <a:pt x="363" y="112"/>
                  </a:lnTo>
                  <a:lnTo>
                    <a:pt x="360" y="102"/>
                  </a:lnTo>
                  <a:lnTo>
                    <a:pt x="360" y="99"/>
                  </a:lnTo>
                  <a:lnTo>
                    <a:pt x="360" y="89"/>
                  </a:lnTo>
                  <a:lnTo>
                    <a:pt x="355" y="50"/>
                  </a:lnTo>
                  <a:lnTo>
                    <a:pt x="326" y="50"/>
                  </a:lnTo>
                  <a:lnTo>
                    <a:pt x="306" y="18"/>
                  </a:lnTo>
                  <a:lnTo>
                    <a:pt x="284" y="0"/>
                  </a:lnTo>
                  <a:lnTo>
                    <a:pt x="271" y="5"/>
                  </a:lnTo>
                  <a:lnTo>
                    <a:pt x="261" y="8"/>
                  </a:lnTo>
                  <a:lnTo>
                    <a:pt x="249" y="13"/>
                  </a:lnTo>
                  <a:lnTo>
                    <a:pt x="239" y="18"/>
                  </a:lnTo>
                  <a:lnTo>
                    <a:pt x="227" y="25"/>
                  </a:lnTo>
                  <a:lnTo>
                    <a:pt x="217" y="33"/>
                  </a:lnTo>
                  <a:lnTo>
                    <a:pt x="207" y="40"/>
                  </a:lnTo>
                  <a:lnTo>
                    <a:pt x="197" y="47"/>
                  </a:lnTo>
                  <a:lnTo>
                    <a:pt x="190" y="57"/>
                  </a:lnTo>
                  <a:lnTo>
                    <a:pt x="183" y="65"/>
                  </a:lnTo>
                  <a:lnTo>
                    <a:pt x="173" y="75"/>
                  </a:lnTo>
                  <a:lnTo>
                    <a:pt x="168" y="84"/>
                  </a:lnTo>
                  <a:lnTo>
                    <a:pt x="160" y="97"/>
                  </a:lnTo>
                  <a:lnTo>
                    <a:pt x="155" y="107"/>
                  </a:lnTo>
                  <a:lnTo>
                    <a:pt x="150" y="116"/>
                  </a:lnTo>
                  <a:lnTo>
                    <a:pt x="146" y="129"/>
                  </a:lnTo>
                  <a:lnTo>
                    <a:pt x="143" y="141"/>
                  </a:lnTo>
                  <a:lnTo>
                    <a:pt x="143" y="144"/>
                  </a:lnTo>
                  <a:lnTo>
                    <a:pt x="52" y="228"/>
                  </a:lnTo>
                </a:path>
              </a:pathLst>
            </a:custGeom>
            <a:noFill/>
            <a:ln w="0">
              <a:solidFill>
                <a:srgbClr val="000000"/>
              </a:solidFill>
              <a:prstDash val="solid"/>
              <a:round/>
              <a:headEnd/>
              <a:tailEnd/>
            </a:ln>
          </p:spPr>
          <p:txBody>
            <a:bodyPr/>
            <a:lstStyle/>
            <a:p>
              <a:endParaRPr lang="es-AR"/>
            </a:p>
          </p:txBody>
        </p:sp>
        <p:sp>
          <p:nvSpPr>
            <p:cNvPr id="5208" name="Freeform 95"/>
            <p:cNvSpPr>
              <a:spLocks/>
            </p:cNvSpPr>
            <p:nvPr/>
          </p:nvSpPr>
          <p:spPr bwMode="auto">
            <a:xfrm>
              <a:off x="2161" y="2777"/>
              <a:ext cx="79" cy="102"/>
            </a:xfrm>
            <a:custGeom>
              <a:avLst/>
              <a:gdLst>
                <a:gd name="T0" fmla="*/ 71 w 79"/>
                <a:gd name="T1" fmla="*/ 65 h 102"/>
                <a:gd name="T2" fmla="*/ 74 w 79"/>
                <a:gd name="T3" fmla="*/ 60 h 102"/>
                <a:gd name="T4" fmla="*/ 76 w 79"/>
                <a:gd name="T5" fmla="*/ 52 h 102"/>
                <a:gd name="T6" fmla="*/ 79 w 79"/>
                <a:gd name="T7" fmla="*/ 47 h 102"/>
                <a:gd name="T8" fmla="*/ 79 w 79"/>
                <a:gd name="T9" fmla="*/ 42 h 102"/>
                <a:gd name="T10" fmla="*/ 79 w 79"/>
                <a:gd name="T11" fmla="*/ 35 h 102"/>
                <a:gd name="T12" fmla="*/ 79 w 79"/>
                <a:gd name="T13" fmla="*/ 30 h 102"/>
                <a:gd name="T14" fmla="*/ 76 w 79"/>
                <a:gd name="T15" fmla="*/ 25 h 102"/>
                <a:gd name="T16" fmla="*/ 74 w 79"/>
                <a:gd name="T17" fmla="*/ 20 h 102"/>
                <a:gd name="T18" fmla="*/ 71 w 79"/>
                <a:gd name="T19" fmla="*/ 15 h 102"/>
                <a:gd name="T20" fmla="*/ 71 w 79"/>
                <a:gd name="T21" fmla="*/ 13 h 102"/>
                <a:gd name="T22" fmla="*/ 66 w 79"/>
                <a:gd name="T23" fmla="*/ 8 h 102"/>
                <a:gd name="T24" fmla="*/ 64 w 79"/>
                <a:gd name="T25" fmla="*/ 5 h 102"/>
                <a:gd name="T26" fmla="*/ 59 w 79"/>
                <a:gd name="T27" fmla="*/ 3 h 102"/>
                <a:gd name="T28" fmla="*/ 57 w 79"/>
                <a:gd name="T29" fmla="*/ 3 h 102"/>
                <a:gd name="T30" fmla="*/ 52 w 79"/>
                <a:gd name="T31" fmla="*/ 0 h 102"/>
                <a:gd name="T32" fmla="*/ 47 w 79"/>
                <a:gd name="T33" fmla="*/ 3 h 102"/>
                <a:gd name="T34" fmla="*/ 42 w 79"/>
                <a:gd name="T35" fmla="*/ 3 h 102"/>
                <a:gd name="T36" fmla="*/ 37 w 79"/>
                <a:gd name="T37" fmla="*/ 3 h 102"/>
                <a:gd name="T38" fmla="*/ 32 w 79"/>
                <a:gd name="T39" fmla="*/ 5 h 102"/>
                <a:gd name="T40" fmla="*/ 27 w 79"/>
                <a:gd name="T41" fmla="*/ 8 h 102"/>
                <a:gd name="T42" fmla="*/ 25 w 79"/>
                <a:gd name="T43" fmla="*/ 13 h 102"/>
                <a:gd name="T44" fmla="*/ 20 w 79"/>
                <a:gd name="T45" fmla="*/ 15 h 102"/>
                <a:gd name="T46" fmla="*/ 15 w 79"/>
                <a:gd name="T47" fmla="*/ 20 h 102"/>
                <a:gd name="T48" fmla="*/ 12 w 79"/>
                <a:gd name="T49" fmla="*/ 25 h 102"/>
                <a:gd name="T50" fmla="*/ 7 w 79"/>
                <a:gd name="T51" fmla="*/ 30 h 102"/>
                <a:gd name="T52" fmla="*/ 7 w 79"/>
                <a:gd name="T53" fmla="*/ 37 h 102"/>
                <a:gd name="T54" fmla="*/ 5 w 79"/>
                <a:gd name="T55" fmla="*/ 42 h 102"/>
                <a:gd name="T56" fmla="*/ 2 w 79"/>
                <a:gd name="T57" fmla="*/ 47 h 102"/>
                <a:gd name="T58" fmla="*/ 2 w 79"/>
                <a:gd name="T59" fmla="*/ 55 h 102"/>
                <a:gd name="T60" fmla="*/ 0 w 79"/>
                <a:gd name="T61" fmla="*/ 60 h 102"/>
                <a:gd name="T62" fmla="*/ 0 w 79"/>
                <a:gd name="T63" fmla="*/ 65 h 102"/>
                <a:gd name="T64" fmla="*/ 0 w 79"/>
                <a:gd name="T65" fmla="*/ 72 h 102"/>
                <a:gd name="T66" fmla="*/ 2 w 79"/>
                <a:gd name="T67" fmla="*/ 77 h 102"/>
                <a:gd name="T68" fmla="*/ 2 w 79"/>
                <a:gd name="T69" fmla="*/ 82 h 102"/>
                <a:gd name="T70" fmla="*/ 5 w 79"/>
                <a:gd name="T71" fmla="*/ 87 h 102"/>
                <a:gd name="T72" fmla="*/ 7 w 79"/>
                <a:gd name="T73" fmla="*/ 89 h 102"/>
                <a:gd name="T74" fmla="*/ 10 w 79"/>
                <a:gd name="T75" fmla="*/ 94 h 102"/>
                <a:gd name="T76" fmla="*/ 15 w 79"/>
                <a:gd name="T77" fmla="*/ 97 h 102"/>
                <a:gd name="T78" fmla="*/ 17 w 79"/>
                <a:gd name="T79" fmla="*/ 99 h 102"/>
                <a:gd name="T80" fmla="*/ 22 w 79"/>
                <a:gd name="T81" fmla="*/ 99 h 102"/>
                <a:gd name="T82" fmla="*/ 27 w 79"/>
                <a:gd name="T83" fmla="*/ 102 h 102"/>
                <a:gd name="T84" fmla="*/ 32 w 79"/>
                <a:gd name="T85" fmla="*/ 99 h 102"/>
                <a:gd name="T86" fmla="*/ 37 w 79"/>
                <a:gd name="T87" fmla="*/ 99 h 102"/>
                <a:gd name="T88" fmla="*/ 42 w 79"/>
                <a:gd name="T89" fmla="*/ 99 h 102"/>
                <a:gd name="T90" fmla="*/ 47 w 79"/>
                <a:gd name="T91" fmla="*/ 97 h 102"/>
                <a:gd name="T92" fmla="*/ 49 w 79"/>
                <a:gd name="T93" fmla="*/ 94 h 102"/>
                <a:gd name="T94" fmla="*/ 54 w 79"/>
                <a:gd name="T95" fmla="*/ 89 h 102"/>
                <a:gd name="T96" fmla="*/ 59 w 79"/>
                <a:gd name="T97" fmla="*/ 87 h 102"/>
                <a:gd name="T98" fmla="*/ 64 w 79"/>
                <a:gd name="T99" fmla="*/ 82 h 102"/>
                <a:gd name="T100" fmla="*/ 66 w 79"/>
                <a:gd name="T101" fmla="*/ 77 h 102"/>
                <a:gd name="T102" fmla="*/ 69 w 79"/>
                <a:gd name="T103" fmla="*/ 72 h 102"/>
                <a:gd name="T104" fmla="*/ 71 w 79"/>
                <a:gd name="T105" fmla="*/ 67 h 102"/>
                <a:gd name="T106" fmla="*/ 71 w 79"/>
                <a:gd name="T107" fmla="*/ 65 h 1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
                <a:gd name="T163" fmla="*/ 0 h 102"/>
                <a:gd name="T164" fmla="*/ 79 w 79"/>
                <a:gd name="T165" fmla="*/ 102 h 10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 h="102">
                  <a:moveTo>
                    <a:pt x="71" y="65"/>
                  </a:moveTo>
                  <a:lnTo>
                    <a:pt x="74" y="60"/>
                  </a:lnTo>
                  <a:lnTo>
                    <a:pt x="76" y="52"/>
                  </a:lnTo>
                  <a:lnTo>
                    <a:pt x="79" y="47"/>
                  </a:lnTo>
                  <a:lnTo>
                    <a:pt x="79" y="42"/>
                  </a:lnTo>
                  <a:lnTo>
                    <a:pt x="79" y="35"/>
                  </a:lnTo>
                  <a:lnTo>
                    <a:pt x="79" y="30"/>
                  </a:lnTo>
                  <a:lnTo>
                    <a:pt x="76" y="25"/>
                  </a:lnTo>
                  <a:lnTo>
                    <a:pt x="74" y="20"/>
                  </a:lnTo>
                  <a:lnTo>
                    <a:pt x="71" y="15"/>
                  </a:lnTo>
                  <a:lnTo>
                    <a:pt x="71" y="13"/>
                  </a:lnTo>
                  <a:lnTo>
                    <a:pt x="66" y="8"/>
                  </a:lnTo>
                  <a:lnTo>
                    <a:pt x="64" y="5"/>
                  </a:lnTo>
                  <a:lnTo>
                    <a:pt x="59" y="3"/>
                  </a:lnTo>
                  <a:lnTo>
                    <a:pt x="57" y="3"/>
                  </a:lnTo>
                  <a:lnTo>
                    <a:pt x="52" y="0"/>
                  </a:lnTo>
                  <a:lnTo>
                    <a:pt x="47" y="3"/>
                  </a:lnTo>
                  <a:lnTo>
                    <a:pt x="42" y="3"/>
                  </a:lnTo>
                  <a:lnTo>
                    <a:pt x="37" y="3"/>
                  </a:lnTo>
                  <a:lnTo>
                    <a:pt x="32" y="5"/>
                  </a:lnTo>
                  <a:lnTo>
                    <a:pt x="27" y="8"/>
                  </a:lnTo>
                  <a:lnTo>
                    <a:pt x="25" y="13"/>
                  </a:lnTo>
                  <a:lnTo>
                    <a:pt x="20" y="15"/>
                  </a:lnTo>
                  <a:lnTo>
                    <a:pt x="15" y="20"/>
                  </a:lnTo>
                  <a:lnTo>
                    <a:pt x="12" y="25"/>
                  </a:lnTo>
                  <a:lnTo>
                    <a:pt x="7" y="30"/>
                  </a:lnTo>
                  <a:lnTo>
                    <a:pt x="7" y="37"/>
                  </a:lnTo>
                  <a:lnTo>
                    <a:pt x="5" y="42"/>
                  </a:lnTo>
                  <a:lnTo>
                    <a:pt x="2" y="47"/>
                  </a:lnTo>
                  <a:lnTo>
                    <a:pt x="2" y="55"/>
                  </a:lnTo>
                  <a:lnTo>
                    <a:pt x="0" y="60"/>
                  </a:lnTo>
                  <a:lnTo>
                    <a:pt x="0" y="65"/>
                  </a:lnTo>
                  <a:lnTo>
                    <a:pt x="0" y="72"/>
                  </a:lnTo>
                  <a:lnTo>
                    <a:pt x="2" y="77"/>
                  </a:lnTo>
                  <a:lnTo>
                    <a:pt x="2" y="82"/>
                  </a:lnTo>
                  <a:lnTo>
                    <a:pt x="5" y="87"/>
                  </a:lnTo>
                  <a:lnTo>
                    <a:pt x="7" y="89"/>
                  </a:lnTo>
                  <a:lnTo>
                    <a:pt x="10" y="94"/>
                  </a:lnTo>
                  <a:lnTo>
                    <a:pt x="15" y="97"/>
                  </a:lnTo>
                  <a:lnTo>
                    <a:pt x="17" y="99"/>
                  </a:lnTo>
                  <a:lnTo>
                    <a:pt x="22" y="99"/>
                  </a:lnTo>
                  <a:lnTo>
                    <a:pt x="27" y="102"/>
                  </a:lnTo>
                  <a:lnTo>
                    <a:pt x="32" y="99"/>
                  </a:lnTo>
                  <a:lnTo>
                    <a:pt x="37" y="99"/>
                  </a:lnTo>
                  <a:lnTo>
                    <a:pt x="42" y="99"/>
                  </a:lnTo>
                  <a:lnTo>
                    <a:pt x="47" y="97"/>
                  </a:lnTo>
                  <a:lnTo>
                    <a:pt x="49" y="94"/>
                  </a:lnTo>
                  <a:lnTo>
                    <a:pt x="54" y="89"/>
                  </a:lnTo>
                  <a:lnTo>
                    <a:pt x="59" y="87"/>
                  </a:lnTo>
                  <a:lnTo>
                    <a:pt x="64" y="82"/>
                  </a:lnTo>
                  <a:lnTo>
                    <a:pt x="66" y="77"/>
                  </a:lnTo>
                  <a:lnTo>
                    <a:pt x="69" y="72"/>
                  </a:lnTo>
                  <a:lnTo>
                    <a:pt x="71" y="67"/>
                  </a:lnTo>
                  <a:lnTo>
                    <a:pt x="71" y="65"/>
                  </a:lnTo>
                  <a:close/>
                </a:path>
              </a:pathLst>
            </a:custGeom>
            <a:solidFill>
              <a:srgbClr val="FFFFFF"/>
            </a:solidFill>
            <a:ln w="9525">
              <a:noFill/>
              <a:round/>
              <a:headEnd/>
              <a:tailEnd/>
            </a:ln>
          </p:spPr>
          <p:txBody>
            <a:bodyPr/>
            <a:lstStyle/>
            <a:p>
              <a:endParaRPr lang="es-AR"/>
            </a:p>
          </p:txBody>
        </p:sp>
        <p:sp>
          <p:nvSpPr>
            <p:cNvPr id="5209" name="Freeform 96"/>
            <p:cNvSpPr>
              <a:spLocks/>
            </p:cNvSpPr>
            <p:nvPr/>
          </p:nvSpPr>
          <p:spPr bwMode="auto">
            <a:xfrm>
              <a:off x="2161" y="2777"/>
              <a:ext cx="79" cy="102"/>
            </a:xfrm>
            <a:custGeom>
              <a:avLst/>
              <a:gdLst>
                <a:gd name="T0" fmla="*/ 71 w 79"/>
                <a:gd name="T1" fmla="*/ 65 h 102"/>
                <a:gd name="T2" fmla="*/ 74 w 79"/>
                <a:gd name="T3" fmla="*/ 60 h 102"/>
                <a:gd name="T4" fmla="*/ 76 w 79"/>
                <a:gd name="T5" fmla="*/ 52 h 102"/>
                <a:gd name="T6" fmla="*/ 79 w 79"/>
                <a:gd name="T7" fmla="*/ 47 h 102"/>
                <a:gd name="T8" fmla="*/ 79 w 79"/>
                <a:gd name="T9" fmla="*/ 42 h 102"/>
                <a:gd name="T10" fmla="*/ 79 w 79"/>
                <a:gd name="T11" fmla="*/ 35 h 102"/>
                <a:gd name="T12" fmla="*/ 79 w 79"/>
                <a:gd name="T13" fmla="*/ 30 h 102"/>
                <a:gd name="T14" fmla="*/ 76 w 79"/>
                <a:gd name="T15" fmla="*/ 25 h 102"/>
                <a:gd name="T16" fmla="*/ 74 w 79"/>
                <a:gd name="T17" fmla="*/ 20 h 102"/>
                <a:gd name="T18" fmla="*/ 71 w 79"/>
                <a:gd name="T19" fmla="*/ 15 h 102"/>
                <a:gd name="T20" fmla="*/ 71 w 79"/>
                <a:gd name="T21" fmla="*/ 13 h 102"/>
                <a:gd name="T22" fmla="*/ 66 w 79"/>
                <a:gd name="T23" fmla="*/ 8 h 102"/>
                <a:gd name="T24" fmla="*/ 64 w 79"/>
                <a:gd name="T25" fmla="*/ 5 h 102"/>
                <a:gd name="T26" fmla="*/ 59 w 79"/>
                <a:gd name="T27" fmla="*/ 3 h 102"/>
                <a:gd name="T28" fmla="*/ 57 w 79"/>
                <a:gd name="T29" fmla="*/ 3 h 102"/>
                <a:gd name="T30" fmla="*/ 52 w 79"/>
                <a:gd name="T31" fmla="*/ 0 h 102"/>
                <a:gd name="T32" fmla="*/ 47 w 79"/>
                <a:gd name="T33" fmla="*/ 3 h 102"/>
                <a:gd name="T34" fmla="*/ 42 w 79"/>
                <a:gd name="T35" fmla="*/ 3 h 102"/>
                <a:gd name="T36" fmla="*/ 37 w 79"/>
                <a:gd name="T37" fmla="*/ 3 h 102"/>
                <a:gd name="T38" fmla="*/ 32 w 79"/>
                <a:gd name="T39" fmla="*/ 5 h 102"/>
                <a:gd name="T40" fmla="*/ 27 w 79"/>
                <a:gd name="T41" fmla="*/ 8 h 102"/>
                <a:gd name="T42" fmla="*/ 25 w 79"/>
                <a:gd name="T43" fmla="*/ 13 h 102"/>
                <a:gd name="T44" fmla="*/ 20 w 79"/>
                <a:gd name="T45" fmla="*/ 15 h 102"/>
                <a:gd name="T46" fmla="*/ 15 w 79"/>
                <a:gd name="T47" fmla="*/ 20 h 102"/>
                <a:gd name="T48" fmla="*/ 12 w 79"/>
                <a:gd name="T49" fmla="*/ 25 h 102"/>
                <a:gd name="T50" fmla="*/ 7 w 79"/>
                <a:gd name="T51" fmla="*/ 30 h 102"/>
                <a:gd name="T52" fmla="*/ 7 w 79"/>
                <a:gd name="T53" fmla="*/ 37 h 102"/>
                <a:gd name="T54" fmla="*/ 5 w 79"/>
                <a:gd name="T55" fmla="*/ 42 h 102"/>
                <a:gd name="T56" fmla="*/ 2 w 79"/>
                <a:gd name="T57" fmla="*/ 47 h 102"/>
                <a:gd name="T58" fmla="*/ 2 w 79"/>
                <a:gd name="T59" fmla="*/ 55 h 102"/>
                <a:gd name="T60" fmla="*/ 0 w 79"/>
                <a:gd name="T61" fmla="*/ 60 h 102"/>
                <a:gd name="T62" fmla="*/ 0 w 79"/>
                <a:gd name="T63" fmla="*/ 65 h 102"/>
                <a:gd name="T64" fmla="*/ 0 w 79"/>
                <a:gd name="T65" fmla="*/ 72 h 102"/>
                <a:gd name="T66" fmla="*/ 2 w 79"/>
                <a:gd name="T67" fmla="*/ 77 h 102"/>
                <a:gd name="T68" fmla="*/ 2 w 79"/>
                <a:gd name="T69" fmla="*/ 82 h 102"/>
                <a:gd name="T70" fmla="*/ 5 w 79"/>
                <a:gd name="T71" fmla="*/ 87 h 102"/>
                <a:gd name="T72" fmla="*/ 7 w 79"/>
                <a:gd name="T73" fmla="*/ 89 h 102"/>
                <a:gd name="T74" fmla="*/ 10 w 79"/>
                <a:gd name="T75" fmla="*/ 94 h 102"/>
                <a:gd name="T76" fmla="*/ 15 w 79"/>
                <a:gd name="T77" fmla="*/ 97 h 102"/>
                <a:gd name="T78" fmla="*/ 17 w 79"/>
                <a:gd name="T79" fmla="*/ 99 h 102"/>
                <a:gd name="T80" fmla="*/ 22 w 79"/>
                <a:gd name="T81" fmla="*/ 99 h 102"/>
                <a:gd name="T82" fmla="*/ 27 w 79"/>
                <a:gd name="T83" fmla="*/ 102 h 102"/>
                <a:gd name="T84" fmla="*/ 32 w 79"/>
                <a:gd name="T85" fmla="*/ 99 h 102"/>
                <a:gd name="T86" fmla="*/ 37 w 79"/>
                <a:gd name="T87" fmla="*/ 99 h 102"/>
                <a:gd name="T88" fmla="*/ 42 w 79"/>
                <a:gd name="T89" fmla="*/ 99 h 102"/>
                <a:gd name="T90" fmla="*/ 47 w 79"/>
                <a:gd name="T91" fmla="*/ 97 h 102"/>
                <a:gd name="T92" fmla="*/ 49 w 79"/>
                <a:gd name="T93" fmla="*/ 94 h 102"/>
                <a:gd name="T94" fmla="*/ 54 w 79"/>
                <a:gd name="T95" fmla="*/ 89 h 102"/>
                <a:gd name="T96" fmla="*/ 59 w 79"/>
                <a:gd name="T97" fmla="*/ 87 h 102"/>
                <a:gd name="T98" fmla="*/ 64 w 79"/>
                <a:gd name="T99" fmla="*/ 82 h 102"/>
                <a:gd name="T100" fmla="*/ 66 w 79"/>
                <a:gd name="T101" fmla="*/ 77 h 102"/>
                <a:gd name="T102" fmla="*/ 69 w 79"/>
                <a:gd name="T103" fmla="*/ 72 h 102"/>
                <a:gd name="T104" fmla="*/ 71 w 79"/>
                <a:gd name="T105" fmla="*/ 67 h 102"/>
                <a:gd name="T106" fmla="*/ 71 w 79"/>
                <a:gd name="T107" fmla="*/ 65 h 1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
                <a:gd name="T163" fmla="*/ 0 h 102"/>
                <a:gd name="T164" fmla="*/ 79 w 79"/>
                <a:gd name="T165" fmla="*/ 102 h 10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 h="102">
                  <a:moveTo>
                    <a:pt x="71" y="65"/>
                  </a:moveTo>
                  <a:lnTo>
                    <a:pt x="74" y="60"/>
                  </a:lnTo>
                  <a:lnTo>
                    <a:pt x="76" y="52"/>
                  </a:lnTo>
                  <a:lnTo>
                    <a:pt x="79" y="47"/>
                  </a:lnTo>
                  <a:lnTo>
                    <a:pt x="79" y="42"/>
                  </a:lnTo>
                  <a:lnTo>
                    <a:pt x="79" y="35"/>
                  </a:lnTo>
                  <a:lnTo>
                    <a:pt x="79" y="30"/>
                  </a:lnTo>
                  <a:lnTo>
                    <a:pt x="76" y="25"/>
                  </a:lnTo>
                  <a:lnTo>
                    <a:pt x="74" y="20"/>
                  </a:lnTo>
                  <a:lnTo>
                    <a:pt x="71" y="15"/>
                  </a:lnTo>
                  <a:lnTo>
                    <a:pt x="71" y="13"/>
                  </a:lnTo>
                  <a:lnTo>
                    <a:pt x="66" y="8"/>
                  </a:lnTo>
                  <a:lnTo>
                    <a:pt x="64" y="5"/>
                  </a:lnTo>
                  <a:lnTo>
                    <a:pt x="59" y="3"/>
                  </a:lnTo>
                  <a:lnTo>
                    <a:pt x="57" y="3"/>
                  </a:lnTo>
                  <a:lnTo>
                    <a:pt x="52" y="0"/>
                  </a:lnTo>
                  <a:lnTo>
                    <a:pt x="47" y="3"/>
                  </a:lnTo>
                  <a:lnTo>
                    <a:pt x="42" y="3"/>
                  </a:lnTo>
                  <a:lnTo>
                    <a:pt x="37" y="3"/>
                  </a:lnTo>
                  <a:lnTo>
                    <a:pt x="32" y="5"/>
                  </a:lnTo>
                  <a:lnTo>
                    <a:pt x="27" y="8"/>
                  </a:lnTo>
                  <a:lnTo>
                    <a:pt x="25" y="13"/>
                  </a:lnTo>
                  <a:lnTo>
                    <a:pt x="20" y="15"/>
                  </a:lnTo>
                  <a:lnTo>
                    <a:pt x="15" y="20"/>
                  </a:lnTo>
                  <a:lnTo>
                    <a:pt x="12" y="25"/>
                  </a:lnTo>
                  <a:lnTo>
                    <a:pt x="7" y="30"/>
                  </a:lnTo>
                  <a:lnTo>
                    <a:pt x="7" y="37"/>
                  </a:lnTo>
                  <a:lnTo>
                    <a:pt x="5" y="42"/>
                  </a:lnTo>
                  <a:lnTo>
                    <a:pt x="2" y="47"/>
                  </a:lnTo>
                  <a:lnTo>
                    <a:pt x="2" y="55"/>
                  </a:lnTo>
                  <a:lnTo>
                    <a:pt x="0" y="60"/>
                  </a:lnTo>
                  <a:lnTo>
                    <a:pt x="0" y="65"/>
                  </a:lnTo>
                  <a:lnTo>
                    <a:pt x="0" y="72"/>
                  </a:lnTo>
                  <a:lnTo>
                    <a:pt x="2" y="77"/>
                  </a:lnTo>
                  <a:lnTo>
                    <a:pt x="2" y="82"/>
                  </a:lnTo>
                  <a:lnTo>
                    <a:pt x="5" y="87"/>
                  </a:lnTo>
                  <a:lnTo>
                    <a:pt x="7" y="89"/>
                  </a:lnTo>
                  <a:lnTo>
                    <a:pt x="10" y="94"/>
                  </a:lnTo>
                  <a:lnTo>
                    <a:pt x="15" y="97"/>
                  </a:lnTo>
                  <a:lnTo>
                    <a:pt x="17" y="99"/>
                  </a:lnTo>
                  <a:lnTo>
                    <a:pt x="22" y="99"/>
                  </a:lnTo>
                  <a:lnTo>
                    <a:pt x="27" y="102"/>
                  </a:lnTo>
                  <a:lnTo>
                    <a:pt x="32" y="99"/>
                  </a:lnTo>
                  <a:lnTo>
                    <a:pt x="37" y="99"/>
                  </a:lnTo>
                  <a:lnTo>
                    <a:pt x="42" y="99"/>
                  </a:lnTo>
                  <a:lnTo>
                    <a:pt x="47" y="97"/>
                  </a:lnTo>
                  <a:lnTo>
                    <a:pt x="49" y="94"/>
                  </a:lnTo>
                  <a:lnTo>
                    <a:pt x="54" y="89"/>
                  </a:lnTo>
                  <a:lnTo>
                    <a:pt x="59" y="87"/>
                  </a:lnTo>
                  <a:lnTo>
                    <a:pt x="64" y="82"/>
                  </a:lnTo>
                  <a:lnTo>
                    <a:pt x="66" y="77"/>
                  </a:lnTo>
                  <a:lnTo>
                    <a:pt x="69" y="72"/>
                  </a:lnTo>
                  <a:lnTo>
                    <a:pt x="71" y="67"/>
                  </a:lnTo>
                  <a:lnTo>
                    <a:pt x="71" y="65"/>
                  </a:lnTo>
                </a:path>
              </a:pathLst>
            </a:custGeom>
            <a:noFill/>
            <a:ln w="0">
              <a:solidFill>
                <a:srgbClr val="000000"/>
              </a:solidFill>
              <a:prstDash val="solid"/>
              <a:round/>
              <a:headEnd/>
              <a:tailEnd/>
            </a:ln>
          </p:spPr>
          <p:txBody>
            <a:bodyPr/>
            <a:lstStyle/>
            <a:p>
              <a:endParaRPr lang="es-AR"/>
            </a:p>
          </p:txBody>
        </p:sp>
        <p:sp>
          <p:nvSpPr>
            <p:cNvPr id="5210" name="Freeform 97"/>
            <p:cNvSpPr>
              <a:spLocks/>
            </p:cNvSpPr>
            <p:nvPr/>
          </p:nvSpPr>
          <p:spPr bwMode="auto">
            <a:xfrm>
              <a:off x="2193" y="2800"/>
              <a:ext cx="47" cy="59"/>
            </a:xfrm>
            <a:custGeom>
              <a:avLst/>
              <a:gdLst>
                <a:gd name="T0" fmla="*/ 44 w 47"/>
                <a:gd name="T1" fmla="*/ 37 h 59"/>
                <a:gd name="T2" fmla="*/ 42 w 47"/>
                <a:gd name="T3" fmla="*/ 42 h 59"/>
                <a:gd name="T4" fmla="*/ 39 w 47"/>
                <a:gd name="T5" fmla="*/ 47 h 59"/>
                <a:gd name="T6" fmla="*/ 37 w 47"/>
                <a:gd name="T7" fmla="*/ 49 h 59"/>
                <a:gd name="T8" fmla="*/ 32 w 47"/>
                <a:gd name="T9" fmla="*/ 52 h 59"/>
                <a:gd name="T10" fmla="*/ 30 w 47"/>
                <a:gd name="T11" fmla="*/ 56 h 59"/>
                <a:gd name="T12" fmla="*/ 25 w 47"/>
                <a:gd name="T13" fmla="*/ 56 h 59"/>
                <a:gd name="T14" fmla="*/ 22 w 47"/>
                <a:gd name="T15" fmla="*/ 59 h 59"/>
                <a:gd name="T16" fmla="*/ 17 w 47"/>
                <a:gd name="T17" fmla="*/ 59 h 59"/>
                <a:gd name="T18" fmla="*/ 15 w 47"/>
                <a:gd name="T19" fmla="*/ 59 h 59"/>
                <a:gd name="T20" fmla="*/ 12 w 47"/>
                <a:gd name="T21" fmla="*/ 56 h 59"/>
                <a:gd name="T22" fmla="*/ 10 w 47"/>
                <a:gd name="T23" fmla="*/ 56 h 59"/>
                <a:gd name="T24" fmla="*/ 5 w 47"/>
                <a:gd name="T25" fmla="*/ 54 h 59"/>
                <a:gd name="T26" fmla="*/ 5 w 47"/>
                <a:gd name="T27" fmla="*/ 52 h 59"/>
                <a:gd name="T28" fmla="*/ 2 w 47"/>
                <a:gd name="T29" fmla="*/ 47 h 59"/>
                <a:gd name="T30" fmla="*/ 0 w 47"/>
                <a:gd name="T31" fmla="*/ 44 h 59"/>
                <a:gd name="T32" fmla="*/ 0 w 47"/>
                <a:gd name="T33" fmla="*/ 39 h 59"/>
                <a:gd name="T34" fmla="*/ 0 w 47"/>
                <a:gd name="T35" fmla="*/ 34 h 59"/>
                <a:gd name="T36" fmla="*/ 0 w 47"/>
                <a:gd name="T37" fmla="*/ 29 h 59"/>
                <a:gd name="T38" fmla="*/ 2 w 47"/>
                <a:gd name="T39" fmla="*/ 27 h 59"/>
                <a:gd name="T40" fmla="*/ 5 w 47"/>
                <a:gd name="T41" fmla="*/ 22 h 59"/>
                <a:gd name="T42" fmla="*/ 7 w 47"/>
                <a:gd name="T43" fmla="*/ 17 h 59"/>
                <a:gd name="T44" fmla="*/ 7 w 47"/>
                <a:gd name="T45" fmla="*/ 12 h 59"/>
                <a:gd name="T46" fmla="*/ 12 w 47"/>
                <a:gd name="T47" fmla="*/ 10 h 59"/>
                <a:gd name="T48" fmla="*/ 15 w 47"/>
                <a:gd name="T49" fmla="*/ 7 h 59"/>
                <a:gd name="T50" fmla="*/ 17 w 47"/>
                <a:gd name="T51" fmla="*/ 5 h 59"/>
                <a:gd name="T52" fmla="*/ 22 w 47"/>
                <a:gd name="T53" fmla="*/ 2 h 59"/>
                <a:gd name="T54" fmla="*/ 25 w 47"/>
                <a:gd name="T55" fmla="*/ 2 h 59"/>
                <a:gd name="T56" fmla="*/ 30 w 47"/>
                <a:gd name="T57" fmla="*/ 0 h 59"/>
                <a:gd name="T58" fmla="*/ 32 w 47"/>
                <a:gd name="T59" fmla="*/ 0 h 59"/>
                <a:gd name="T60" fmla="*/ 34 w 47"/>
                <a:gd name="T61" fmla="*/ 2 h 59"/>
                <a:gd name="T62" fmla="*/ 39 w 47"/>
                <a:gd name="T63" fmla="*/ 2 h 59"/>
                <a:gd name="T64" fmla="*/ 42 w 47"/>
                <a:gd name="T65" fmla="*/ 7 h 59"/>
                <a:gd name="T66" fmla="*/ 44 w 47"/>
                <a:gd name="T67" fmla="*/ 7 h 59"/>
                <a:gd name="T68" fmla="*/ 44 w 47"/>
                <a:gd name="T69" fmla="*/ 12 h 59"/>
                <a:gd name="T70" fmla="*/ 47 w 47"/>
                <a:gd name="T71" fmla="*/ 14 h 59"/>
                <a:gd name="T72" fmla="*/ 47 w 47"/>
                <a:gd name="T73" fmla="*/ 19 h 59"/>
                <a:gd name="T74" fmla="*/ 47 w 47"/>
                <a:gd name="T75" fmla="*/ 24 h 59"/>
                <a:gd name="T76" fmla="*/ 47 w 47"/>
                <a:gd name="T77" fmla="*/ 29 h 59"/>
                <a:gd name="T78" fmla="*/ 44 w 47"/>
                <a:gd name="T79" fmla="*/ 32 h 59"/>
                <a:gd name="T80" fmla="*/ 44 w 47"/>
                <a:gd name="T81" fmla="*/ 37 h 59"/>
                <a:gd name="T82" fmla="*/ 44 w 47"/>
                <a:gd name="T83" fmla="*/ 37 h 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7"/>
                <a:gd name="T127" fmla="*/ 0 h 59"/>
                <a:gd name="T128" fmla="*/ 47 w 47"/>
                <a:gd name="T129" fmla="*/ 59 h 5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7" h="59">
                  <a:moveTo>
                    <a:pt x="44" y="37"/>
                  </a:moveTo>
                  <a:lnTo>
                    <a:pt x="42" y="42"/>
                  </a:lnTo>
                  <a:lnTo>
                    <a:pt x="39" y="47"/>
                  </a:lnTo>
                  <a:lnTo>
                    <a:pt x="37" y="49"/>
                  </a:lnTo>
                  <a:lnTo>
                    <a:pt x="32" y="52"/>
                  </a:lnTo>
                  <a:lnTo>
                    <a:pt x="30" y="56"/>
                  </a:lnTo>
                  <a:lnTo>
                    <a:pt x="25" y="56"/>
                  </a:lnTo>
                  <a:lnTo>
                    <a:pt x="22" y="59"/>
                  </a:lnTo>
                  <a:lnTo>
                    <a:pt x="17" y="59"/>
                  </a:lnTo>
                  <a:lnTo>
                    <a:pt x="15" y="59"/>
                  </a:lnTo>
                  <a:lnTo>
                    <a:pt x="12" y="56"/>
                  </a:lnTo>
                  <a:lnTo>
                    <a:pt x="10" y="56"/>
                  </a:lnTo>
                  <a:lnTo>
                    <a:pt x="5" y="54"/>
                  </a:lnTo>
                  <a:lnTo>
                    <a:pt x="5" y="52"/>
                  </a:lnTo>
                  <a:lnTo>
                    <a:pt x="2" y="47"/>
                  </a:lnTo>
                  <a:lnTo>
                    <a:pt x="0" y="44"/>
                  </a:lnTo>
                  <a:lnTo>
                    <a:pt x="0" y="39"/>
                  </a:lnTo>
                  <a:lnTo>
                    <a:pt x="0" y="34"/>
                  </a:lnTo>
                  <a:lnTo>
                    <a:pt x="0" y="29"/>
                  </a:lnTo>
                  <a:lnTo>
                    <a:pt x="2" y="27"/>
                  </a:lnTo>
                  <a:lnTo>
                    <a:pt x="5" y="22"/>
                  </a:lnTo>
                  <a:lnTo>
                    <a:pt x="7" y="17"/>
                  </a:lnTo>
                  <a:lnTo>
                    <a:pt x="7" y="12"/>
                  </a:lnTo>
                  <a:lnTo>
                    <a:pt x="12" y="10"/>
                  </a:lnTo>
                  <a:lnTo>
                    <a:pt x="15" y="7"/>
                  </a:lnTo>
                  <a:lnTo>
                    <a:pt x="17" y="5"/>
                  </a:lnTo>
                  <a:lnTo>
                    <a:pt x="22" y="2"/>
                  </a:lnTo>
                  <a:lnTo>
                    <a:pt x="25" y="2"/>
                  </a:lnTo>
                  <a:lnTo>
                    <a:pt x="30" y="0"/>
                  </a:lnTo>
                  <a:lnTo>
                    <a:pt x="32" y="0"/>
                  </a:lnTo>
                  <a:lnTo>
                    <a:pt x="34" y="2"/>
                  </a:lnTo>
                  <a:lnTo>
                    <a:pt x="39" y="2"/>
                  </a:lnTo>
                  <a:lnTo>
                    <a:pt x="42" y="7"/>
                  </a:lnTo>
                  <a:lnTo>
                    <a:pt x="44" y="7"/>
                  </a:lnTo>
                  <a:lnTo>
                    <a:pt x="44" y="12"/>
                  </a:lnTo>
                  <a:lnTo>
                    <a:pt x="47" y="14"/>
                  </a:lnTo>
                  <a:lnTo>
                    <a:pt x="47" y="19"/>
                  </a:lnTo>
                  <a:lnTo>
                    <a:pt x="47" y="24"/>
                  </a:lnTo>
                  <a:lnTo>
                    <a:pt x="47" y="29"/>
                  </a:lnTo>
                  <a:lnTo>
                    <a:pt x="44" y="32"/>
                  </a:lnTo>
                  <a:lnTo>
                    <a:pt x="44" y="37"/>
                  </a:lnTo>
                  <a:close/>
                </a:path>
              </a:pathLst>
            </a:custGeom>
            <a:solidFill>
              <a:srgbClr val="6170C2"/>
            </a:solidFill>
            <a:ln w="9525">
              <a:noFill/>
              <a:round/>
              <a:headEnd/>
              <a:tailEnd/>
            </a:ln>
          </p:spPr>
          <p:txBody>
            <a:bodyPr/>
            <a:lstStyle/>
            <a:p>
              <a:endParaRPr lang="es-AR"/>
            </a:p>
          </p:txBody>
        </p:sp>
        <p:sp>
          <p:nvSpPr>
            <p:cNvPr id="5211" name="Freeform 98"/>
            <p:cNvSpPr>
              <a:spLocks/>
            </p:cNvSpPr>
            <p:nvPr/>
          </p:nvSpPr>
          <p:spPr bwMode="auto">
            <a:xfrm>
              <a:off x="2193" y="2800"/>
              <a:ext cx="47" cy="59"/>
            </a:xfrm>
            <a:custGeom>
              <a:avLst/>
              <a:gdLst>
                <a:gd name="T0" fmla="*/ 44 w 47"/>
                <a:gd name="T1" fmla="*/ 37 h 59"/>
                <a:gd name="T2" fmla="*/ 42 w 47"/>
                <a:gd name="T3" fmla="*/ 42 h 59"/>
                <a:gd name="T4" fmla="*/ 39 w 47"/>
                <a:gd name="T5" fmla="*/ 47 h 59"/>
                <a:gd name="T6" fmla="*/ 37 w 47"/>
                <a:gd name="T7" fmla="*/ 49 h 59"/>
                <a:gd name="T8" fmla="*/ 32 w 47"/>
                <a:gd name="T9" fmla="*/ 52 h 59"/>
                <a:gd name="T10" fmla="*/ 30 w 47"/>
                <a:gd name="T11" fmla="*/ 56 h 59"/>
                <a:gd name="T12" fmla="*/ 25 w 47"/>
                <a:gd name="T13" fmla="*/ 56 h 59"/>
                <a:gd name="T14" fmla="*/ 22 w 47"/>
                <a:gd name="T15" fmla="*/ 59 h 59"/>
                <a:gd name="T16" fmla="*/ 17 w 47"/>
                <a:gd name="T17" fmla="*/ 59 h 59"/>
                <a:gd name="T18" fmla="*/ 15 w 47"/>
                <a:gd name="T19" fmla="*/ 59 h 59"/>
                <a:gd name="T20" fmla="*/ 12 w 47"/>
                <a:gd name="T21" fmla="*/ 56 h 59"/>
                <a:gd name="T22" fmla="*/ 10 w 47"/>
                <a:gd name="T23" fmla="*/ 56 h 59"/>
                <a:gd name="T24" fmla="*/ 5 w 47"/>
                <a:gd name="T25" fmla="*/ 54 h 59"/>
                <a:gd name="T26" fmla="*/ 5 w 47"/>
                <a:gd name="T27" fmla="*/ 52 h 59"/>
                <a:gd name="T28" fmla="*/ 2 w 47"/>
                <a:gd name="T29" fmla="*/ 47 h 59"/>
                <a:gd name="T30" fmla="*/ 0 w 47"/>
                <a:gd name="T31" fmla="*/ 44 h 59"/>
                <a:gd name="T32" fmla="*/ 0 w 47"/>
                <a:gd name="T33" fmla="*/ 39 h 59"/>
                <a:gd name="T34" fmla="*/ 0 w 47"/>
                <a:gd name="T35" fmla="*/ 34 h 59"/>
                <a:gd name="T36" fmla="*/ 0 w 47"/>
                <a:gd name="T37" fmla="*/ 29 h 59"/>
                <a:gd name="T38" fmla="*/ 2 w 47"/>
                <a:gd name="T39" fmla="*/ 27 h 59"/>
                <a:gd name="T40" fmla="*/ 5 w 47"/>
                <a:gd name="T41" fmla="*/ 22 h 59"/>
                <a:gd name="T42" fmla="*/ 7 w 47"/>
                <a:gd name="T43" fmla="*/ 17 h 59"/>
                <a:gd name="T44" fmla="*/ 7 w 47"/>
                <a:gd name="T45" fmla="*/ 12 h 59"/>
                <a:gd name="T46" fmla="*/ 12 w 47"/>
                <a:gd name="T47" fmla="*/ 10 h 59"/>
                <a:gd name="T48" fmla="*/ 15 w 47"/>
                <a:gd name="T49" fmla="*/ 7 h 59"/>
                <a:gd name="T50" fmla="*/ 17 w 47"/>
                <a:gd name="T51" fmla="*/ 5 h 59"/>
                <a:gd name="T52" fmla="*/ 22 w 47"/>
                <a:gd name="T53" fmla="*/ 2 h 59"/>
                <a:gd name="T54" fmla="*/ 25 w 47"/>
                <a:gd name="T55" fmla="*/ 2 h 59"/>
                <a:gd name="T56" fmla="*/ 30 w 47"/>
                <a:gd name="T57" fmla="*/ 0 h 59"/>
                <a:gd name="T58" fmla="*/ 32 w 47"/>
                <a:gd name="T59" fmla="*/ 0 h 59"/>
                <a:gd name="T60" fmla="*/ 34 w 47"/>
                <a:gd name="T61" fmla="*/ 2 h 59"/>
                <a:gd name="T62" fmla="*/ 39 w 47"/>
                <a:gd name="T63" fmla="*/ 2 h 59"/>
                <a:gd name="T64" fmla="*/ 42 w 47"/>
                <a:gd name="T65" fmla="*/ 7 h 59"/>
                <a:gd name="T66" fmla="*/ 44 w 47"/>
                <a:gd name="T67" fmla="*/ 7 h 59"/>
                <a:gd name="T68" fmla="*/ 44 w 47"/>
                <a:gd name="T69" fmla="*/ 12 h 59"/>
                <a:gd name="T70" fmla="*/ 47 w 47"/>
                <a:gd name="T71" fmla="*/ 14 h 59"/>
                <a:gd name="T72" fmla="*/ 47 w 47"/>
                <a:gd name="T73" fmla="*/ 19 h 59"/>
                <a:gd name="T74" fmla="*/ 47 w 47"/>
                <a:gd name="T75" fmla="*/ 24 h 59"/>
                <a:gd name="T76" fmla="*/ 47 w 47"/>
                <a:gd name="T77" fmla="*/ 29 h 59"/>
                <a:gd name="T78" fmla="*/ 44 w 47"/>
                <a:gd name="T79" fmla="*/ 32 h 59"/>
                <a:gd name="T80" fmla="*/ 44 w 47"/>
                <a:gd name="T81" fmla="*/ 37 h 59"/>
                <a:gd name="T82" fmla="*/ 44 w 47"/>
                <a:gd name="T83" fmla="*/ 37 h 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7"/>
                <a:gd name="T127" fmla="*/ 0 h 59"/>
                <a:gd name="T128" fmla="*/ 47 w 47"/>
                <a:gd name="T129" fmla="*/ 59 h 5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7" h="59">
                  <a:moveTo>
                    <a:pt x="44" y="37"/>
                  </a:moveTo>
                  <a:lnTo>
                    <a:pt x="42" y="42"/>
                  </a:lnTo>
                  <a:lnTo>
                    <a:pt x="39" y="47"/>
                  </a:lnTo>
                  <a:lnTo>
                    <a:pt x="37" y="49"/>
                  </a:lnTo>
                  <a:lnTo>
                    <a:pt x="32" y="52"/>
                  </a:lnTo>
                  <a:lnTo>
                    <a:pt x="30" y="56"/>
                  </a:lnTo>
                  <a:lnTo>
                    <a:pt x="25" y="56"/>
                  </a:lnTo>
                  <a:lnTo>
                    <a:pt x="22" y="59"/>
                  </a:lnTo>
                  <a:lnTo>
                    <a:pt x="17" y="59"/>
                  </a:lnTo>
                  <a:lnTo>
                    <a:pt x="15" y="59"/>
                  </a:lnTo>
                  <a:lnTo>
                    <a:pt x="12" y="56"/>
                  </a:lnTo>
                  <a:lnTo>
                    <a:pt x="10" y="56"/>
                  </a:lnTo>
                  <a:lnTo>
                    <a:pt x="5" y="54"/>
                  </a:lnTo>
                  <a:lnTo>
                    <a:pt x="5" y="52"/>
                  </a:lnTo>
                  <a:lnTo>
                    <a:pt x="2" y="47"/>
                  </a:lnTo>
                  <a:lnTo>
                    <a:pt x="0" y="44"/>
                  </a:lnTo>
                  <a:lnTo>
                    <a:pt x="0" y="39"/>
                  </a:lnTo>
                  <a:lnTo>
                    <a:pt x="0" y="34"/>
                  </a:lnTo>
                  <a:lnTo>
                    <a:pt x="0" y="29"/>
                  </a:lnTo>
                  <a:lnTo>
                    <a:pt x="2" y="27"/>
                  </a:lnTo>
                  <a:lnTo>
                    <a:pt x="5" y="22"/>
                  </a:lnTo>
                  <a:lnTo>
                    <a:pt x="7" y="17"/>
                  </a:lnTo>
                  <a:lnTo>
                    <a:pt x="7" y="12"/>
                  </a:lnTo>
                  <a:lnTo>
                    <a:pt x="12" y="10"/>
                  </a:lnTo>
                  <a:lnTo>
                    <a:pt x="15" y="7"/>
                  </a:lnTo>
                  <a:lnTo>
                    <a:pt x="17" y="5"/>
                  </a:lnTo>
                  <a:lnTo>
                    <a:pt x="22" y="2"/>
                  </a:lnTo>
                  <a:lnTo>
                    <a:pt x="25" y="2"/>
                  </a:lnTo>
                  <a:lnTo>
                    <a:pt x="30" y="0"/>
                  </a:lnTo>
                  <a:lnTo>
                    <a:pt x="32" y="0"/>
                  </a:lnTo>
                  <a:lnTo>
                    <a:pt x="34" y="2"/>
                  </a:lnTo>
                  <a:lnTo>
                    <a:pt x="39" y="2"/>
                  </a:lnTo>
                  <a:lnTo>
                    <a:pt x="42" y="7"/>
                  </a:lnTo>
                  <a:lnTo>
                    <a:pt x="44" y="7"/>
                  </a:lnTo>
                  <a:lnTo>
                    <a:pt x="44" y="12"/>
                  </a:lnTo>
                  <a:lnTo>
                    <a:pt x="47" y="14"/>
                  </a:lnTo>
                  <a:lnTo>
                    <a:pt x="47" y="19"/>
                  </a:lnTo>
                  <a:lnTo>
                    <a:pt x="47" y="24"/>
                  </a:lnTo>
                  <a:lnTo>
                    <a:pt x="47" y="29"/>
                  </a:lnTo>
                  <a:lnTo>
                    <a:pt x="44" y="32"/>
                  </a:lnTo>
                  <a:lnTo>
                    <a:pt x="44" y="37"/>
                  </a:lnTo>
                </a:path>
              </a:pathLst>
            </a:custGeom>
            <a:noFill/>
            <a:ln w="0">
              <a:solidFill>
                <a:srgbClr val="000000"/>
              </a:solidFill>
              <a:prstDash val="solid"/>
              <a:round/>
              <a:headEnd/>
              <a:tailEnd/>
            </a:ln>
          </p:spPr>
          <p:txBody>
            <a:bodyPr/>
            <a:lstStyle/>
            <a:p>
              <a:endParaRPr lang="es-AR"/>
            </a:p>
          </p:txBody>
        </p:sp>
        <p:sp>
          <p:nvSpPr>
            <p:cNvPr id="5212" name="Freeform 99"/>
            <p:cNvSpPr>
              <a:spLocks/>
            </p:cNvSpPr>
            <p:nvPr/>
          </p:nvSpPr>
          <p:spPr bwMode="auto">
            <a:xfrm>
              <a:off x="2210" y="2810"/>
              <a:ext cx="30" cy="37"/>
            </a:xfrm>
            <a:custGeom>
              <a:avLst/>
              <a:gdLst>
                <a:gd name="T0" fmla="*/ 27 w 30"/>
                <a:gd name="T1" fmla="*/ 22 h 37"/>
                <a:gd name="T2" fmla="*/ 25 w 30"/>
                <a:gd name="T3" fmla="*/ 27 h 37"/>
                <a:gd name="T4" fmla="*/ 22 w 30"/>
                <a:gd name="T5" fmla="*/ 29 h 37"/>
                <a:gd name="T6" fmla="*/ 20 w 30"/>
                <a:gd name="T7" fmla="*/ 32 h 37"/>
                <a:gd name="T8" fmla="*/ 17 w 30"/>
                <a:gd name="T9" fmla="*/ 34 h 37"/>
                <a:gd name="T10" fmla="*/ 15 w 30"/>
                <a:gd name="T11" fmla="*/ 37 h 37"/>
                <a:gd name="T12" fmla="*/ 13 w 30"/>
                <a:gd name="T13" fmla="*/ 37 h 37"/>
                <a:gd name="T14" fmla="*/ 10 w 30"/>
                <a:gd name="T15" fmla="*/ 37 h 37"/>
                <a:gd name="T16" fmla="*/ 8 w 30"/>
                <a:gd name="T17" fmla="*/ 37 h 37"/>
                <a:gd name="T18" fmla="*/ 5 w 30"/>
                <a:gd name="T19" fmla="*/ 34 h 37"/>
                <a:gd name="T20" fmla="*/ 3 w 30"/>
                <a:gd name="T21" fmla="*/ 32 h 37"/>
                <a:gd name="T22" fmla="*/ 0 w 30"/>
                <a:gd name="T23" fmla="*/ 29 h 37"/>
                <a:gd name="T24" fmla="*/ 0 w 30"/>
                <a:gd name="T25" fmla="*/ 27 h 37"/>
                <a:gd name="T26" fmla="*/ 0 w 30"/>
                <a:gd name="T27" fmla="*/ 24 h 37"/>
                <a:gd name="T28" fmla="*/ 0 w 30"/>
                <a:gd name="T29" fmla="*/ 19 h 37"/>
                <a:gd name="T30" fmla="*/ 0 w 30"/>
                <a:gd name="T31" fmla="*/ 17 h 37"/>
                <a:gd name="T32" fmla="*/ 3 w 30"/>
                <a:gd name="T33" fmla="*/ 12 h 37"/>
                <a:gd name="T34" fmla="*/ 3 w 30"/>
                <a:gd name="T35" fmla="*/ 9 h 37"/>
                <a:gd name="T36" fmla="*/ 5 w 30"/>
                <a:gd name="T37" fmla="*/ 7 h 37"/>
                <a:gd name="T38" fmla="*/ 8 w 30"/>
                <a:gd name="T39" fmla="*/ 4 h 37"/>
                <a:gd name="T40" fmla="*/ 10 w 30"/>
                <a:gd name="T41" fmla="*/ 2 h 37"/>
                <a:gd name="T42" fmla="*/ 13 w 30"/>
                <a:gd name="T43" fmla="*/ 0 h 37"/>
                <a:gd name="T44" fmla="*/ 15 w 30"/>
                <a:gd name="T45" fmla="*/ 0 h 37"/>
                <a:gd name="T46" fmla="*/ 20 w 30"/>
                <a:gd name="T47" fmla="*/ 0 h 37"/>
                <a:gd name="T48" fmla="*/ 22 w 30"/>
                <a:gd name="T49" fmla="*/ 0 h 37"/>
                <a:gd name="T50" fmla="*/ 25 w 30"/>
                <a:gd name="T51" fmla="*/ 0 h 37"/>
                <a:gd name="T52" fmla="*/ 25 w 30"/>
                <a:gd name="T53" fmla="*/ 2 h 37"/>
                <a:gd name="T54" fmla="*/ 27 w 30"/>
                <a:gd name="T55" fmla="*/ 4 h 37"/>
                <a:gd name="T56" fmla="*/ 30 w 30"/>
                <a:gd name="T57" fmla="*/ 7 h 37"/>
                <a:gd name="T58" fmla="*/ 30 w 30"/>
                <a:gd name="T59" fmla="*/ 12 h 37"/>
                <a:gd name="T60" fmla="*/ 30 w 30"/>
                <a:gd name="T61" fmla="*/ 14 h 37"/>
                <a:gd name="T62" fmla="*/ 27 w 30"/>
                <a:gd name="T63" fmla="*/ 19 h 37"/>
                <a:gd name="T64" fmla="*/ 27 w 30"/>
                <a:gd name="T65" fmla="*/ 22 h 37"/>
                <a:gd name="T66" fmla="*/ 27 w 30"/>
                <a:gd name="T67" fmla="*/ 22 h 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
                <a:gd name="T103" fmla="*/ 0 h 37"/>
                <a:gd name="T104" fmla="*/ 30 w 30"/>
                <a:gd name="T105" fmla="*/ 37 h 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 h="37">
                  <a:moveTo>
                    <a:pt x="27" y="22"/>
                  </a:moveTo>
                  <a:lnTo>
                    <a:pt x="25" y="27"/>
                  </a:lnTo>
                  <a:lnTo>
                    <a:pt x="22" y="29"/>
                  </a:lnTo>
                  <a:lnTo>
                    <a:pt x="20" y="32"/>
                  </a:lnTo>
                  <a:lnTo>
                    <a:pt x="17" y="34"/>
                  </a:lnTo>
                  <a:lnTo>
                    <a:pt x="15" y="37"/>
                  </a:lnTo>
                  <a:lnTo>
                    <a:pt x="13" y="37"/>
                  </a:lnTo>
                  <a:lnTo>
                    <a:pt x="10" y="37"/>
                  </a:lnTo>
                  <a:lnTo>
                    <a:pt x="8" y="37"/>
                  </a:lnTo>
                  <a:lnTo>
                    <a:pt x="5" y="34"/>
                  </a:lnTo>
                  <a:lnTo>
                    <a:pt x="3" y="32"/>
                  </a:lnTo>
                  <a:lnTo>
                    <a:pt x="0" y="29"/>
                  </a:lnTo>
                  <a:lnTo>
                    <a:pt x="0" y="27"/>
                  </a:lnTo>
                  <a:lnTo>
                    <a:pt x="0" y="24"/>
                  </a:lnTo>
                  <a:lnTo>
                    <a:pt x="0" y="19"/>
                  </a:lnTo>
                  <a:lnTo>
                    <a:pt x="0" y="17"/>
                  </a:lnTo>
                  <a:lnTo>
                    <a:pt x="3" y="12"/>
                  </a:lnTo>
                  <a:lnTo>
                    <a:pt x="3" y="9"/>
                  </a:lnTo>
                  <a:lnTo>
                    <a:pt x="5" y="7"/>
                  </a:lnTo>
                  <a:lnTo>
                    <a:pt x="8" y="4"/>
                  </a:lnTo>
                  <a:lnTo>
                    <a:pt x="10" y="2"/>
                  </a:lnTo>
                  <a:lnTo>
                    <a:pt x="13" y="0"/>
                  </a:lnTo>
                  <a:lnTo>
                    <a:pt x="15" y="0"/>
                  </a:lnTo>
                  <a:lnTo>
                    <a:pt x="20" y="0"/>
                  </a:lnTo>
                  <a:lnTo>
                    <a:pt x="22" y="0"/>
                  </a:lnTo>
                  <a:lnTo>
                    <a:pt x="25" y="0"/>
                  </a:lnTo>
                  <a:lnTo>
                    <a:pt x="25" y="2"/>
                  </a:lnTo>
                  <a:lnTo>
                    <a:pt x="27" y="4"/>
                  </a:lnTo>
                  <a:lnTo>
                    <a:pt x="30" y="7"/>
                  </a:lnTo>
                  <a:lnTo>
                    <a:pt x="30" y="12"/>
                  </a:lnTo>
                  <a:lnTo>
                    <a:pt x="30" y="14"/>
                  </a:lnTo>
                  <a:lnTo>
                    <a:pt x="27" y="19"/>
                  </a:lnTo>
                  <a:lnTo>
                    <a:pt x="27" y="22"/>
                  </a:lnTo>
                  <a:close/>
                </a:path>
              </a:pathLst>
            </a:custGeom>
            <a:solidFill>
              <a:srgbClr val="000000"/>
            </a:solidFill>
            <a:ln w="9525">
              <a:noFill/>
              <a:round/>
              <a:headEnd/>
              <a:tailEnd/>
            </a:ln>
          </p:spPr>
          <p:txBody>
            <a:bodyPr/>
            <a:lstStyle/>
            <a:p>
              <a:endParaRPr lang="es-AR"/>
            </a:p>
          </p:txBody>
        </p:sp>
        <p:sp>
          <p:nvSpPr>
            <p:cNvPr id="5213" name="Freeform 100"/>
            <p:cNvSpPr>
              <a:spLocks/>
            </p:cNvSpPr>
            <p:nvPr/>
          </p:nvSpPr>
          <p:spPr bwMode="auto">
            <a:xfrm>
              <a:off x="2210" y="2810"/>
              <a:ext cx="30" cy="37"/>
            </a:xfrm>
            <a:custGeom>
              <a:avLst/>
              <a:gdLst>
                <a:gd name="T0" fmla="*/ 27 w 30"/>
                <a:gd name="T1" fmla="*/ 22 h 37"/>
                <a:gd name="T2" fmla="*/ 25 w 30"/>
                <a:gd name="T3" fmla="*/ 27 h 37"/>
                <a:gd name="T4" fmla="*/ 22 w 30"/>
                <a:gd name="T5" fmla="*/ 29 h 37"/>
                <a:gd name="T6" fmla="*/ 20 w 30"/>
                <a:gd name="T7" fmla="*/ 32 h 37"/>
                <a:gd name="T8" fmla="*/ 17 w 30"/>
                <a:gd name="T9" fmla="*/ 34 h 37"/>
                <a:gd name="T10" fmla="*/ 15 w 30"/>
                <a:gd name="T11" fmla="*/ 37 h 37"/>
                <a:gd name="T12" fmla="*/ 13 w 30"/>
                <a:gd name="T13" fmla="*/ 37 h 37"/>
                <a:gd name="T14" fmla="*/ 10 w 30"/>
                <a:gd name="T15" fmla="*/ 37 h 37"/>
                <a:gd name="T16" fmla="*/ 8 w 30"/>
                <a:gd name="T17" fmla="*/ 37 h 37"/>
                <a:gd name="T18" fmla="*/ 5 w 30"/>
                <a:gd name="T19" fmla="*/ 34 h 37"/>
                <a:gd name="T20" fmla="*/ 3 w 30"/>
                <a:gd name="T21" fmla="*/ 32 h 37"/>
                <a:gd name="T22" fmla="*/ 0 w 30"/>
                <a:gd name="T23" fmla="*/ 29 h 37"/>
                <a:gd name="T24" fmla="*/ 0 w 30"/>
                <a:gd name="T25" fmla="*/ 27 h 37"/>
                <a:gd name="T26" fmla="*/ 0 w 30"/>
                <a:gd name="T27" fmla="*/ 24 h 37"/>
                <a:gd name="T28" fmla="*/ 0 w 30"/>
                <a:gd name="T29" fmla="*/ 19 h 37"/>
                <a:gd name="T30" fmla="*/ 0 w 30"/>
                <a:gd name="T31" fmla="*/ 17 h 37"/>
                <a:gd name="T32" fmla="*/ 3 w 30"/>
                <a:gd name="T33" fmla="*/ 12 h 37"/>
                <a:gd name="T34" fmla="*/ 3 w 30"/>
                <a:gd name="T35" fmla="*/ 9 h 37"/>
                <a:gd name="T36" fmla="*/ 5 w 30"/>
                <a:gd name="T37" fmla="*/ 7 h 37"/>
                <a:gd name="T38" fmla="*/ 8 w 30"/>
                <a:gd name="T39" fmla="*/ 4 h 37"/>
                <a:gd name="T40" fmla="*/ 10 w 30"/>
                <a:gd name="T41" fmla="*/ 2 h 37"/>
                <a:gd name="T42" fmla="*/ 13 w 30"/>
                <a:gd name="T43" fmla="*/ 0 h 37"/>
                <a:gd name="T44" fmla="*/ 15 w 30"/>
                <a:gd name="T45" fmla="*/ 0 h 37"/>
                <a:gd name="T46" fmla="*/ 20 w 30"/>
                <a:gd name="T47" fmla="*/ 0 h 37"/>
                <a:gd name="T48" fmla="*/ 22 w 30"/>
                <a:gd name="T49" fmla="*/ 0 h 37"/>
                <a:gd name="T50" fmla="*/ 25 w 30"/>
                <a:gd name="T51" fmla="*/ 0 h 37"/>
                <a:gd name="T52" fmla="*/ 25 w 30"/>
                <a:gd name="T53" fmla="*/ 2 h 37"/>
                <a:gd name="T54" fmla="*/ 27 w 30"/>
                <a:gd name="T55" fmla="*/ 4 h 37"/>
                <a:gd name="T56" fmla="*/ 30 w 30"/>
                <a:gd name="T57" fmla="*/ 7 h 37"/>
                <a:gd name="T58" fmla="*/ 30 w 30"/>
                <a:gd name="T59" fmla="*/ 12 h 37"/>
                <a:gd name="T60" fmla="*/ 30 w 30"/>
                <a:gd name="T61" fmla="*/ 14 h 37"/>
                <a:gd name="T62" fmla="*/ 27 w 30"/>
                <a:gd name="T63" fmla="*/ 19 h 37"/>
                <a:gd name="T64" fmla="*/ 27 w 30"/>
                <a:gd name="T65" fmla="*/ 22 h 37"/>
                <a:gd name="T66" fmla="*/ 27 w 30"/>
                <a:gd name="T67" fmla="*/ 22 h 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
                <a:gd name="T103" fmla="*/ 0 h 37"/>
                <a:gd name="T104" fmla="*/ 30 w 30"/>
                <a:gd name="T105" fmla="*/ 37 h 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 h="37">
                  <a:moveTo>
                    <a:pt x="27" y="22"/>
                  </a:moveTo>
                  <a:lnTo>
                    <a:pt x="25" y="27"/>
                  </a:lnTo>
                  <a:lnTo>
                    <a:pt x="22" y="29"/>
                  </a:lnTo>
                  <a:lnTo>
                    <a:pt x="20" y="32"/>
                  </a:lnTo>
                  <a:lnTo>
                    <a:pt x="17" y="34"/>
                  </a:lnTo>
                  <a:lnTo>
                    <a:pt x="15" y="37"/>
                  </a:lnTo>
                  <a:lnTo>
                    <a:pt x="13" y="37"/>
                  </a:lnTo>
                  <a:lnTo>
                    <a:pt x="10" y="37"/>
                  </a:lnTo>
                  <a:lnTo>
                    <a:pt x="8" y="37"/>
                  </a:lnTo>
                  <a:lnTo>
                    <a:pt x="5" y="34"/>
                  </a:lnTo>
                  <a:lnTo>
                    <a:pt x="3" y="32"/>
                  </a:lnTo>
                  <a:lnTo>
                    <a:pt x="0" y="29"/>
                  </a:lnTo>
                  <a:lnTo>
                    <a:pt x="0" y="27"/>
                  </a:lnTo>
                  <a:lnTo>
                    <a:pt x="0" y="24"/>
                  </a:lnTo>
                  <a:lnTo>
                    <a:pt x="0" y="19"/>
                  </a:lnTo>
                  <a:lnTo>
                    <a:pt x="0" y="17"/>
                  </a:lnTo>
                  <a:lnTo>
                    <a:pt x="3" y="12"/>
                  </a:lnTo>
                  <a:lnTo>
                    <a:pt x="3" y="9"/>
                  </a:lnTo>
                  <a:lnTo>
                    <a:pt x="5" y="7"/>
                  </a:lnTo>
                  <a:lnTo>
                    <a:pt x="8" y="4"/>
                  </a:lnTo>
                  <a:lnTo>
                    <a:pt x="10" y="2"/>
                  </a:lnTo>
                  <a:lnTo>
                    <a:pt x="13" y="0"/>
                  </a:lnTo>
                  <a:lnTo>
                    <a:pt x="15" y="0"/>
                  </a:lnTo>
                  <a:lnTo>
                    <a:pt x="20" y="0"/>
                  </a:lnTo>
                  <a:lnTo>
                    <a:pt x="22" y="0"/>
                  </a:lnTo>
                  <a:lnTo>
                    <a:pt x="25" y="0"/>
                  </a:lnTo>
                  <a:lnTo>
                    <a:pt x="25" y="2"/>
                  </a:lnTo>
                  <a:lnTo>
                    <a:pt x="27" y="4"/>
                  </a:lnTo>
                  <a:lnTo>
                    <a:pt x="30" y="7"/>
                  </a:lnTo>
                  <a:lnTo>
                    <a:pt x="30" y="12"/>
                  </a:lnTo>
                  <a:lnTo>
                    <a:pt x="30" y="14"/>
                  </a:lnTo>
                  <a:lnTo>
                    <a:pt x="27" y="19"/>
                  </a:lnTo>
                  <a:lnTo>
                    <a:pt x="27" y="22"/>
                  </a:lnTo>
                </a:path>
              </a:pathLst>
            </a:custGeom>
            <a:noFill/>
            <a:ln w="0">
              <a:solidFill>
                <a:srgbClr val="000000"/>
              </a:solidFill>
              <a:prstDash val="solid"/>
              <a:round/>
              <a:headEnd/>
              <a:tailEnd/>
            </a:ln>
          </p:spPr>
          <p:txBody>
            <a:bodyPr/>
            <a:lstStyle/>
            <a:p>
              <a:endParaRPr lang="es-AR"/>
            </a:p>
          </p:txBody>
        </p:sp>
        <p:sp>
          <p:nvSpPr>
            <p:cNvPr id="5214" name="Freeform 101"/>
            <p:cNvSpPr>
              <a:spLocks/>
            </p:cNvSpPr>
            <p:nvPr/>
          </p:nvSpPr>
          <p:spPr bwMode="auto">
            <a:xfrm>
              <a:off x="2181" y="2817"/>
              <a:ext cx="46" cy="32"/>
            </a:xfrm>
            <a:custGeom>
              <a:avLst/>
              <a:gdLst>
                <a:gd name="T0" fmla="*/ 46 w 46"/>
                <a:gd name="T1" fmla="*/ 12 h 32"/>
                <a:gd name="T2" fmla="*/ 0 w 46"/>
                <a:gd name="T3" fmla="*/ 32 h 32"/>
                <a:gd name="T4" fmla="*/ 5 w 46"/>
                <a:gd name="T5" fmla="*/ 0 h 32"/>
                <a:gd name="T6" fmla="*/ 46 w 46"/>
                <a:gd name="T7" fmla="*/ 12 h 32"/>
                <a:gd name="T8" fmla="*/ 0 60000 65536"/>
                <a:gd name="T9" fmla="*/ 0 60000 65536"/>
                <a:gd name="T10" fmla="*/ 0 60000 65536"/>
                <a:gd name="T11" fmla="*/ 0 60000 65536"/>
                <a:gd name="T12" fmla="*/ 0 w 46"/>
                <a:gd name="T13" fmla="*/ 0 h 32"/>
                <a:gd name="T14" fmla="*/ 46 w 46"/>
                <a:gd name="T15" fmla="*/ 32 h 32"/>
              </a:gdLst>
              <a:ahLst/>
              <a:cxnLst>
                <a:cxn ang="T8">
                  <a:pos x="T0" y="T1"/>
                </a:cxn>
                <a:cxn ang="T9">
                  <a:pos x="T2" y="T3"/>
                </a:cxn>
                <a:cxn ang="T10">
                  <a:pos x="T4" y="T5"/>
                </a:cxn>
                <a:cxn ang="T11">
                  <a:pos x="T6" y="T7"/>
                </a:cxn>
              </a:cxnLst>
              <a:rect l="T12" t="T13" r="T14" b="T15"/>
              <a:pathLst>
                <a:path w="46" h="32">
                  <a:moveTo>
                    <a:pt x="46" y="12"/>
                  </a:moveTo>
                  <a:lnTo>
                    <a:pt x="0" y="32"/>
                  </a:lnTo>
                  <a:lnTo>
                    <a:pt x="5" y="0"/>
                  </a:lnTo>
                  <a:lnTo>
                    <a:pt x="46" y="12"/>
                  </a:lnTo>
                  <a:close/>
                </a:path>
              </a:pathLst>
            </a:custGeom>
            <a:solidFill>
              <a:srgbClr val="FFFFFF"/>
            </a:solidFill>
            <a:ln w="9525">
              <a:noFill/>
              <a:round/>
              <a:headEnd/>
              <a:tailEnd/>
            </a:ln>
          </p:spPr>
          <p:txBody>
            <a:bodyPr/>
            <a:lstStyle/>
            <a:p>
              <a:endParaRPr lang="es-AR"/>
            </a:p>
          </p:txBody>
        </p:sp>
        <p:sp>
          <p:nvSpPr>
            <p:cNvPr id="5215" name="Freeform 102"/>
            <p:cNvSpPr>
              <a:spLocks/>
            </p:cNvSpPr>
            <p:nvPr/>
          </p:nvSpPr>
          <p:spPr bwMode="auto">
            <a:xfrm>
              <a:off x="2161" y="2777"/>
              <a:ext cx="71" cy="102"/>
            </a:xfrm>
            <a:custGeom>
              <a:avLst/>
              <a:gdLst>
                <a:gd name="T0" fmla="*/ 71 w 71"/>
                <a:gd name="T1" fmla="*/ 13 h 102"/>
                <a:gd name="T2" fmla="*/ 66 w 71"/>
                <a:gd name="T3" fmla="*/ 8 h 102"/>
                <a:gd name="T4" fmla="*/ 64 w 71"/>
                <a:gd name="T5" fmla="*/ 5 h 102"/>
                <a:gd name="T6" fmla="*/ 62 w 71"/>
                <a:gd name="T7" fmla="*/ 3 h 102"/>
                <a:gd name="T8" fmla="*/ 57 w 71"/>
                <a:gd name="T9" fmla="*/ 3 h 102"/>
                <a:gd name="T10" fmla="*/ 52 w 71"/>
                <a:gd name="T11" fmla="*/ 0 h 102"/>
                <a:gd name="T12" fmla="*/ 47 w 71"/>
                <a:gd name="T13" fmla="*/ 3 h 102"/>
                <a:gd name="T14" fmla="*/ 42 w 71"/>
                <a:gd name="T15" fmla="*/ 3 h 102"/>
                <a:gd name="T16" fmla="*/ 37 w 71"/>
                <a:gd name="T17" fmla="*/ 3 h 102"/>
                <a:gd name="T18" fmla="*/ 32 w 71"/>
                <a:gd name="T19" fmla="*/ 5 h 102"/>
                <a:gd name="T20" fmla="*/ 27 w 71"/>
                <a:gd name="T21" fmla="*/ 8 h 102"/>
                <a:gd name="T22" fmla="*/ 25 w 71"/>
                <a:gd name="T23" fmla="*/ 13 h 102"/>
                <a:gd name="T24" fmla="*/ 20 w 71"/>
                <a:gd name="T25" fmla="*/ 15 h 102"/>
                <a:gd name="T26" fmla="*/ 15 w 71"/>
                <a:gd name="T27" fmla="*/ 20 h 102"/>
                <a:gd name="T28" fmla="*/ 12 w 71"/>
                <a:gd name="T29" fmla="*/ 25 h 102"/>
                <a:gd name="T30" fmla="*/ 10 w 71"/>
                <a:gd name="T31" fmla="*/ 30 h 102"/>
                <a:gd name="T32" fmla="*/ 7 w 71"/>
                <a:gd name="T33" fmla="*/ 37 h 102"/>
                <a:gd name="T34" fmla="*/ 5 w 71"/>
                <a:gd name="T35" fmla="*/ 42 h 102"/>
                <a:gd name="T36" fmla="*/ 2 w 71"/>
                <a:gd name="T37" fmla="*/ 47 h 102"/>
                <a:gd name="T38" fmla="*/ 2 w 71"/>
                <a:gd name="T39" fmla="*/ 55 h 102"/>
                <a:gd name="T40" fmla="*/ 0 w 71"/>
                <a:gd name="T41" fmla="*/ 60 h 102"/>
                <a:gd name="T42" fmla="*/ 0 w 71"/>
                <a:gd name="T43" fmla="*/ 65 h 102"/>
                <a:gd name="T44" fmla="*/ 0 w 71"/>
                <a:gd name="T45" fmla="*/ 72 h 102"/>
                <a:gd name="T46" fmla="*/ 2 w 71"/>
                <a:gd name="T47" fmla="*/ 77 h 102"/>
                <a:gd name="T48" fmla="*/ 2 w 71"/>
                <a:gd name="T49" fmla="*/ 82 h 102"/>
                <a:gd name="T50" fmla="*/ 5 w 71"/>
                <a:gd name="T51" fmla="*/ 87 h 102"/>
                <a:gd name="T52" fmla="*/ 7 w 71"/>
                <a:gd name="T53" fmla="*/ 89 h 102"/>
                <a:gd name="T54" fmla="*/ 12 w 71"/>
                <a:gd name="T55" fmla="*/ 94 h 102"/>
                <a:gd name="T56" fmla="*/ 15 w 71"/>
                <a:gd name="T57" fmla="*/ 97 h 102"/>
                <a:gd name="T58" fmla="*/ 17 w 71"/>
                <a:gd name="T59" fmla="*/ 99 h 102"/>
                <a:gd name="T60" fmla="*/ 22 w 71"/>
                <a:gd name="T61" fmla="*/ 99 h 102"/>
                <a:gd name="T62" fmla="*/ 27 w 71"/>
                <a:gd name="T63" fmla="*/ 102 h 102"/>
                <a:gd name="T64" fmla="*/ 32 w 71"/>
                <a:gd name="T65" fmla="*/ 99 h 102"/>
                <a:gd name="T66" fmla="*/ 37 w 71"/>
                <a:gd name="T67" fmla="*/ 99 h 102"/>
                <a:gd name="T68" fmla="*/ 42 w 71"/>
                <a:gd name="T69" fmla="*/ 99 h 1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1"/>
                <a:gd name="T106" fmla="*/ 0 h 102"/>
                <a:gd name="T107" fmla="*/ 71 w 71"/>
                <a:gd name="T108" fmla="*/ 102 h 10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1" h="102">
                  <a:moveTo>
                    <a:pt x="71" y="13"/>
                  </a:moveTo>
                  <a:lnTo>
                    <a:pt x="66" y="8"/>
                  </a:lnTo>
                  <a:lnTo>
                    <a:pt x="64" y="5"/>
                  </a:lnTo>
                  <a:lnTo>
                    <a:pt x="62" y="3"/>
                  </a:lnTo>
                  <a:lnTo>
                    <a:pt x="57" y="3"/>
                  </a:lnTo>
                  <a:lnTo>
                    <a:pt x="52" y="0"/>
                  </a:lnTo>
                  <a:lnTo>
                    <a:pt x="47" y="3"/>
                  </a:lnTo>
                  <a:lnTo>
                    <a:pt x="42" y="3"/>
                  </a:lnTo>
                  <a:lnTo>
                    <a:pt x="37" y="3"/>
                  </a:lnTo>
                  <a:lnTo>
                    <a:pt x="32" y="5"/>
                  </a:lnTo>
                  <a:lnTo>
                    <a:pt x="27" y="8"/>
                  </a:lnTo>
                  <a:lnTo>
                    <a:pt x="25" y="13"/>
                  </a:lnTo>
                  <a:lnTo>
                    <a:pt x="20" y="15"/>
                  </a:lnTo>
                  <a:lnTo>
                    <a:pt x="15" y="20"/>
                  </a:lnTo>
                  <a:lnTo>
                    <a:pt x="12" y="25"/>
                  </a:lnTo>
                  <a:lnTo>
                    <a:pt x="10" y="30"/>
                  </a:lnTo>
                  <a:lnTo>
                    <a:pt x="7" y="37"/>
                  </a:lnTo>
                  <a:lnTo>
                    <a:pt x="5" y="42"/>
                  </a:lnTo>
                  <a:lnTo>
                    <a:pt x="2" y="47"/>
                  </a:lnTo>
                  <a:lnTo>
                    <a:pt x="2" y="55"/>
                  </a:lnTo>
                  <a:lnTo>
                    <a:pt x="0" y="60"/>
                  </a:lnTo>
                  <a:lnTo>
                    <a:pt x="0" y="65"/>
                  </a:lnTo>
                  <a:lnTo>
                    <a:pt x="0" y="72"/>
                  </a:lnTo>
                  <a:lnTo>
                    <a:pt x="2" y="77"/>
                  </a:lnTo>
                  <a:lnTo>
                    <a:pt x="2" y="82"/>
                  </a:lnTo>
                  <a:lnTo>
                    <a:pt x="5" y="87"/>
                  </a:lnTo>
                  <a:lnTo>
                    <a:pt x="7" y="89"/>
                  </a:lnTo>
                  <a:lnTo>
                    <a:pt x="12" y="94"/>
                  </a:lnTo>
                  <a:lnTo>
                    <a:pt x="15" y="97"/>
                  </a:lnTo>
                  <a:lnTo>
                    <a:pt x="17" y="99"/>
                  </a:lnTo>
                  <a:lnTo>
                    <a:pt x="22" y="99"/>
                  </a:lnTo>
                  <a:lnTo>
                    <a:pt x="27" y="102"/>
                  </a:lnTo>
                  <a:lnTo>
                    <a:pt x="32" y="99"/>
                  </a:lnTo>
                  <a:lnTo>
                    <a:pt x="37" y="99"/>
                  </a:lnTo>
                  <a:lnTo>
                    <a:pt x="42" y="99"/>
                  </a:lnTo>
                </a:path>
              </a:pathLst>
            </a:custGeom>
            <a:noFill/>
            <a:ln w="0">
              <a:solidFill>
                <a:srgbClr val="000000"/>
              </a:solidFill>
              <a:prstDash val="solid"/>
              <a:round/>
              <a:headEnd/>
              <a:tailEnd/>
            </a:ln>
          </p:spPr>
          <p:txBody>
            <a:bodyPr/>
            <a:lstStyle/>
            <a:p>
              <a:endParaRPr lang="es-AR"/>
            </a:p>
          </p:txBody>
        </p:sp>
        <p:sp>
          <p:nvSpPr>
            <p:cNvPr id="5216" name="Freeform 103"/>
            <p:cNvSpPr>
              <a:spLocks/>
            </p:cNvSpPr>
            <p:nvPr/>
          </p:nvSpPr>
          <p:spPr bwMode="auto">
            <a:xfrm>
              <a:off x="2097" y="2750"/>
              <a:ext cx="69" cy="89"/>
            </a:xfrm>
            <a:custGeom>
              <a:avLst/>
              <a:gdLst>
                <a:gd name="T0" fmla="*/ 64 w 69"/>
                <a:gd name="T1" fmla="*/ 57 h 89"/>
                <a:gd name="T2" fmla="*/ 66 w 69"/>
                <a:gd name="T3" fmla="*/ 52 h 89"/>
                <a:gd name="T4" fmla="*/ 66 w 69"/>
                <a:gd name="T5" fmla="*/ 47 h 89"/>
                <a:gd name="T6" fmla="*/ 69 w 69"/>
                <a:gd name="T7" fmla="*/ 42 h 89"/>
                <a:gd name="T8" fmla="*/ 69 w 69"/>
                <a:gd name="T9" fmla="*/ 37 h 89"/>
                <a:gd name="T10" fmla="*/ 69 w 69"/>
                <a:gd name="T11" fmla="*/ 32 h 89"/>
                <a:gd name="T12" fmla="*/ 69 w 69"/>
                <a:gd name="T13" fmla="*/ 27 h 89"/>
                <a:gd name="T14" fmla="*/ 66 w 69"/>
                <a:gd name="T15" fmla="*/ 23 h 89"/>
                <a:gd name="T16" fmla="*/ 66 w 69"/>
                <a:gd name="T17" fmla="*/ 18 h 89"/>
                <a:gd name="T18" fmla="*/ 64 w 69"/>
                <a:gd name="T19" fmla="*/ 13 h 89"/>
                <a:gd name="T20" fmla="*/ 61 w 69"/>
                <a:gd name="T21" fmla="*/ 10 h 89"/>
                <a:gd name="T22" fmla="*/ 59 w 69"/>
                <a:gd name="T23" fmla="*/ 8 h 89"/>
                <a:gd name="T24" fmla="*/ 56 w 69"/>
                <a:gd name="T25" fmla="*/ 5 h 89"/>
                <a:gd name="T26" fmla="*/ 52 w 69"/>
                <a:gd name="T27" fmla="*/ 3 h 89"/>
                <a:gd name="T28" fmla="*/ 49 w 69"/>
                <a:gd name="T29" fmla="*/ 3 h 89"/>
                <a:gd name="T30" fmla="*/ 44 w 69"/>
                <a:gd name="T31" fmla="*/ 0 h 89"/>
                <a:gd name="T32" fmla="*/ 39 w 69"/>
                <a:gd name="T33" fmla="*/ 0 h 89"/>
                <a:gd name="T34" fmla="*/ 37 w 69"/>
                <a:gd name="T35" fmla="*/ 3 h 89"/>
                <a:gd name="T36" fmla="*/ 32 w 69"/>
                <a:gd name="T37" fmla="*/ 3 h 89"/>
                <a:gd name="T38" fmla="*/ 27 w 69"/>
                <a:gd name="T39" fmla="*/ 5 h 89"/>
                <a:gd name="T40" fmla="*/ 24 w 69"/>
                <a:gd name="T41" fmla="*/ 8 h 89"/>
                <a:gd name="T42" fmla="*/ 19 w 69"/>
                <a:gd name="T43" fmla="*/ 10 h 89"/>
                <a:gd name="T44" fmla="*/ 17 w 69"/>
                <a:gd name="T45" fmla="*/ 15 h 89"/>
                <a:gd name="T46" fmla="*/ 12 w 69"/>
                <a:gd name="T47" fmla="*/ 18 h 89"/>
                <a:gd name="T48" fmla="*/ 10 w 69"/>
                <a:gd name="T49" fmla="*/ 23 h 89"/>
                <a:gd name="T50" fmla="*/ 7 w 69"/>
                <a:gd name="T51" fmla="*/ 27 h 89"/>
                <a:gd name="T52" fmla="*/ 5 w 69"/>
                <a:gd name="T53" fmla="*/ 32 h 89"/>
                <a:gd name="T54" fmla="*/ 2 w 69"/>
                <a:gd name="T55" fmla="*/ 37 h 89"/>
                <a:gd name="T56" fmla="*/ 2 w 69"/>
                <a:gd name="T57" fmla="*/ 42 h 89"/>
                <a:gd name="T58" fmla="*/ 0 w 69"/>
                <a:gd name="T59" fmla="*/ 47 h 89"/>
                <a:gd name="T60" fmla="*/ 0 w 69"/>
                <a:gd name="T61" fmla="*/ 52 h 89"/>
                <a:gd name="T62" fmla="*/ 0 w 69"/>
                <a:gd name="T63" fmla="*/ 57 h 89"/>
                <a:gd name="T64" fmla="*/ 0 w 69"/>
                <a:gd name="T65" fmla="*/ 62 h 89"/>
                <a:gd name="T66" fmla="*/ 0 w 69"/>
                <a:gd name="T67" fmla="*/ 69 h 89"/>
                <a:gd name="T68" fmla="*/ 2 w 69"/>
                <a:gd name="T69" fmla="*/ 72 h 89"/>
                <a:gd name="T70" fmla="*/ 5 w 69"/>
                <a:gd name="T71" fmla="*/ 77 h 89"/>
                <a:gd name="T72" fmla="*/ 7 w 69"/>
                <a:gd name="T73" fmla="*/ 79 h 89"/>
                <a:gd name="T74" fmla="*/ 10 w 69"/>
                <a:gd name="T75" fmla="*/ 84 h 89"/>
                <a:gd name="T76" fmla="*/ 12 w 69"/>
                <a:gd name="T77" fmla="*/ 84 h 89"/>
                <a:gd name="T78" fmla="*/ 15 w 69"/>
                <a:gd name="T79" fmla="*/ 87 h 89"/>
                <a:gd name="T80" fmla="*/ 19 w 69"/>
                <a:gd name="T81" fmla="*/ 89 h 89"/>
                <a:gd name="T82" fmla="*/ 22 w 69"/>
                <a:gd name="T83" fmla="*/ 89 h 89"/>
                <a:gd name="T84" fmla="*/ 27 w 69"/>
                <a:gd name="T85" fmla="*/ 89 h 89"/>
                <a:gd name="T86" fmla="*/ 32 w 69"/>
                <a:gd name="T87" fmla="*/ 89 h 89"/>
                <a:gd name="T88" fmla="*/ 34 w 69"/>
                <a:gd name="T89" fmla="*/ 87 h 89"/>
                <a:gd name="T90" fmla="*/ 39 w 69"/>
                <a:gd name="T91" fmla="*/ 87 h 89"/>
                <a:gd name="T92" fmla="*/ 44 w 69"/>
                <a:gd name="T93" fmla="*/ 82 h 89"/>
                <a:gd name="T94" fmla="*/ 47 w 69"/>
                <a:gd name="T95" fmla="*/ 79 h 89"/>
                <a:gd name="T96" fmla="*/ 52 w 69"/>
                <a:gd name="T97" fmla="*/ 77 h 89"/>
                <a:gd name="T98" fmla="*/ 54 w 69"/>
                <a:gd name="T99" fmla="*/ 72 h 89"/>
                <a:gd name="T100" fmla="*/ 59 w 69"/>
                <a:gd name="T101" fmla="*/ 69 h 89"/>
                <a:gd name="T102" fmla="*/ 61 w 69"/>
                <a:gd name="T103" fmla="*/ 64 h 89"/>
                <a:gd name="T104" fmla="*/ 64 w 69"/>
                <a:gd name="T105" fmla="*/ 60 h 89"/>
                <a:gd name="T106" fmla="*/ 64 w 69"/>
                <a:gd name="T107" fmla="*/ 57 h 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9"/>
                <a:gd name="T163" fmla="*/ 0 h 89"/>
                <a:gd name="T164" fmla="*/ 69 w 69"/>
                <a:gd name="T165" fmla="*/ 89 h 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9" h="89">
                  <a:moveTo>
                    <a:pt x="64" y="57"/>
                  </a:moveTo>
                  <a:lnTo>
                    <a:pt x="66" y="52"/>
                  </a:lnTo>
                  <a:lnTo>
                    <a:pt x="66" y="47"/>
                  </a:lnTo>
                  <a:lnTo>
                    <a:pt x="69" y="42"/>
                  </a:lnTo>
                  <a:lnTo>
                    <a:pt x="69" y="37"/>
                  </a:lnTo>
                  <a:lnTo>
                    <a:pt x="69" y="32"/>
                  </a:lnTo>
                  <a:lnTo>
                    <a:pt x="69" y="27"/>
                  </a:lnTo>
                  <a:lnTo>
                    <a:pt x="66" y="23"/>
                  </a:lnTo>
                  <a:lnTo>
                    <a:pt x="66" y="18"/>
                  </a:lnTo>
                  <a:lnTo>
                    <a:pt x="64" y="13"/>
                  </a:lnTo>
                  <a:lnTo>
                    <a:pt x="61" y="10"/>
                  </a:lnTo>
                  <a:lnTo>
                    <a:pt x="59" y="8"/>
                  </a:lnTo>
                  <a:lnTo>
                    <a:pt x="56" y="5"/>
                  </a:lnTo>
                  <a:lnTo>
                    <a:pt x="52" y="3"/>
                  </a:lnTo>
                  <a:lnTo>
                    <a:pt x="49" y="3"/>
                  </a:lnTo>
                  <a:lnTo>
                    <a:pt x="44" y="0"/>
                  </a:lnTo>
                  <a:lnTo>
                    <a:pt x="39" y="0"/>
                  </a:lnTo>
                  <a:lnTo>
                    <a:pt x="37" y="3"/>
                  </a:lnTo>
                  <a:lnTo>
                    <a:pt x="32" y="3"/>
                  </a:lnTo>
                  <a:lnTo>
                    <a:pt x="27" y="5"/>
                  </a:lnTo>
                  <a:lnTo>
                    <a:pt x="24" y="8"/>
                  </a:lnTo>
                  <a:lnTo>
                    <a:pt x="19" y="10"/>
                  </a:lnTo>
                  <a:lnTo>
                    <a:pt x="17" y="15"/>
                  </a:lnTo>
                  <a:lnTo>
                    <a:pt x="12" y="18"/>
                  </a:lnTo>
                  <a:lnTo>
                    <a:pt x="10" y="23"/>
                  </a:lnTo>
                  <a:lnTo>
                    <a:pt x="7" y="27"/>
                  </a:lnTo>
                  <a:lnTo>
                    <a:pt x="5" y="32"/>
                  </a:lnTo>
                  <a:lnTo>
                    <a:pt x="2" y="37"/>
                  </a:lnTo>
                  <a:lnTo>
                    <a:pt x="2" y="42"/>
                  </a:lnTo>
                  <a:lnTo>
                    <a:pt x="0" y="47"/>
                  </a:lnTo>
                  <a:lnTo>
                    <a:pt x="0" y="52"/>
                  </a:lnTo>
                  <a:lnTo>
                    <a:pt x="0" y="57"/>
                  </a:lnTo>
                  <a:lnTo>
                    <a:pt x="0" y="62"/>
                  </a:lnTo>
                  <a:lnTo>
                    <a:pt x="0" y="69"/>
                  </a:lnTo>
                  <a:lnTo>
                    <a:pt x="2" y="72"/>
                  </a:lnTo>
                  <a:lnTo>
                    <a:pt x="5" y="77"/>
                  </a:lnTo>
                  <a:lnTo>
                    <a:pt x="7" y="79"/>
                  </a:lnTo>
                  <a:lnTo>
                    <a:pt x="10" y="84"/>
                  </a:lnTo>
                  <a:lnTo>
                    <a:pt x="12" y="84"/>
                  </a:lnTo>
                  <a:lnTo>
                    <a:pt x="15" y="87"/>
                  </a:lnTo>
                  <a:lnTo>
                    <a:pt x="19" y="89"/>
                  </a:lnTo>
                  <a:lnTo>
                    <a:pt x="22" y="89"/>
                  </a:lnTo>
                  <a:lnTo>
                    <a:pt x="27" y="89"/>
                  </a:lnTo>
                  <a:lnTo>
                    <a:pt x="32" y="89"/>
                  </a:lnTo>
                  <a:lnTo>
                    <a:pt x="34" y="87"/>
                  </a:lnTo>
                  <a:lnTo>
                    <a:pt x="39" y="87"/>
                  </a:lnTo>
                  <a:lnTo>
                    <a:pt x="44" y="82"/>
                  </a:lnTo>
                  <a:lnTo>
                    <a:pt x="47" y="79"/>
                  </a:lnTo>
                  <a:lnTo>
                    <a:pt x="52" y="77"/>
                  </a:lnTo>
                  <a:lnTo>
                    <a:pt x="54" y="72"/>
                  </a:lnTo>
                  <a:lnTo>
                    <a:pt x="59" y="69"/>
                  </a:lnTo>
                  <a:lnTo>
                    <a:pt x="61" y="64"/>
                  </a:lnTo>
                  <a:lnTo>
                    <a:pt x="64" y="60"/>
                  </a:lnTo>
                  <a:lnTo>
                    <a:pt x="64" y="57"/>
                  </a:lnTo>
                  <a:close/>
                </a:path>
              </a:pathLst>
            </a:custGeom>
            <a:solidFill>
              <a:srgbClr val="FFFFFF"/>
            </a:solidFill>
            <a:ln w="9525">
              <a:noFill/>
              <a:round/>
              <a:headEnd/>
              <a:tailEnd/>
            </a:ln>
          </p:spPr>
          <p:txBody>
            <a:bodyPr/>
            <a:lstStyle/>
            <a:p>
              <a:endParaRPr lang="es-AR"/>
            </a:p>
          </p:txBody>
        </p:sp>
        <p:sp>
          <p:nvSpPr>
            <p:cNvPr id="5217" name="Freeform 104"/>
            <p:cNvSpPr>
              <a:spLocks/>
            </p:cNvSpPr>
            <p:nvPr/>
          </p:nvSpPr>
          <p:spPr bwMode="auto">
            <a:xfrm>
              <a:off x="2097" y="2750"/>
              <a:ext cx="69" cy="89"/>
            </a:xfrm>
            <a:custGeom>
              <a:avLst/>
              <a:gdLst>
                <a:gd name="T0" fmla="*/ 64 w 69"/>
                <a:gd name="T1" fmla="*/ 57 h 89"/>
                <a:gd name="T2" fmla="*/ 66 w 69"/>
                <a:gd name="T3" fmla="*/ 52 h 89"/>
                <a:gd name="T4" fmla="*/ 66 w 69"/>
                <a:gd name="T5" fmla="*/ 47 h 89"/>
                <a:gd name="T6" fmla="*/ 69 w 69"/>
                <a:gd name="T7" fmla="*/ 42 h 89"/>
                <a:gd name="T8" fmla="*/ 69 w 69"/>
                <a:gd name="T9" fmla="*/ 37 h 89"/>
                <a:gd name="T10" fmla="*/ 69 w 69"/>
                <a:gd name="T11" fmla="*/ 32 h 89"/>
                <a:gd name="T12" fmla="*/ 69 w 69"/>
                <a:gd name="T13" fmla="*/ 27 h 89"/>
                <a:gd name="T14" fmla="*/ 66 w 69"/>
                <a:gd name="T15" fmla="*/ 23 h 89"/>
                <a:gd name="T16" fmla="*/ 66 w 69"/>
                <a:gd name="T17" fmla="*/ 18 h 89"/>
                <a:gd name="T18" fmla="*/ 64 w 69"/>
                <a:gd name="T19" fmla="*/ 13 h 89"/>
                <a:gd name="T20" fmla="*/ 61 w 69"/>
                <a:gd name="T21" fmla="*/ 10 h 89"/>
                <a:gd name="T22" fmla="*/ 59 w 69"/>
                <a:gd name="T23" fmla="*/ 8 h 89"/>
                <a:gd name="T24" fmla="*/ 56 w 69"/>
                <a:gd name="T25" fmla="*/ 5 h 89"/>
                <a:gd name="T26" fmla="*/ 52 w 69"/>
                <a:gd name="T27" fmla="*/ 3 h 89"/>
                <a:gd name="T28" fmla="*/ 49 w 69"/>
                <a:gd name="T29" fmla="*/ 3 h 89"/>
                <a:gd name="T30" fmla="*/ 44 w 69"/>
                <a:gd name="T31" fmla="*/ 0 h 89"/>
                <a:gd name="T32" fmla="*/ 39 w 69"/>
                <a:gd name="T33" fmla="*/ 0 h 89"/>
                <a:gd name="T34" fmla="*/ 37 w 69"/>
                <a:gd name="T35" fmla="*/ 3 h 89"/>
                <a:gd name="T36" fmla="*/ 32 w 69"/>
                <a:gd name="T37" fmla="*/ 3 h 89"/>
                <a:gd name="T38" fmla="*/ 27 w 69"/>
                <a:gd name="T39" fmla="*/ 5 h 89"/>
                <a:gd name="T40" fmla="*/ 24 w 69"/>
                <a:gd name="T41" fmla="*/ 8 h 89"/>
                <a:gd name="T42" fmla="*/ 19 w 69"/>
                <a:gd name="T43" fmla="*/ 10 h 89"/>
                <a:gd name="T44" fmla="*/ 17 w 69"/>
                <a:gd name="T45" fmla="*/ 15 h 89"/>
                <a:gd name="T46" fmla="*/ 12 w 69"/>
                <a:gd name="T47" fmla="*/ 18 h 89"/>
                <a:gd name="T48" fmla="*/ 10 w 69"/>
                <a:gd name="T49" fmla="*/ 23 h 89"/>
                <a:gd name="T50" fmla="*/ 7 w 69"/>
                <a:gd name="T51" fmla="*/ 27 h 89"/>
                <a:gd name="T52" fmla="*/ 5 w 69"/>
                <a:gd name="T53" fmla="*/ 32 h 89"/>
                <a:gd name="T54" fmla="*/ 2 w 69"/>
                <a:gd name="T55" fmla="*/ 37 h 89"/>
                <a:gd name="T56" fmla="*/ 2 w 69"/>
                <a:gd name="T57" fmla="*/ 42 h 89"/>
                <a:gd name="T58" fmla="*/ 0 w 69"/>
                <a:gd name="T59" fmla="*/ 47 h 89"/>
                <a:gd name="T60" fmla="*/ 0 w 69"/>
                <a:gd name="T61" fmla="*/ 52 h 89"/>
                <a:gd name="T62" fmla="*/ 0 w 69"/>
                <a:gd name="T63" fmla="*/ 57 h 89"/>
                <a:gd name="T64" fmla="*/ 0 w 69"/>
                <a:gd name="T65" fmla="*/ 62 h 89"/>
                <a:gd name="T66" fmla="*/ 0 w 69"/>
                <a:gd name="T67" fmla="*/ 69 h 89"/>
                <a:gd name="T68" fmla="*/ 2 w 69"/>
                <a:gd name="T69" fmla="*/ 72 h 89"/>
                <a:gd name="T70" fmla="*/ 5 w 69"/>
                <a:gd name="T71" fmla="*/ 77 h 89"/>
                <a:gd name="T72" fmla="*/ 7 w 69"/>
                <a:gd name="T73" fmla="*/ 79 h 89"/>
                <a:gd name="T74" fmla="*/ 10 w 69"/>
                <a:gd name="T75" fmla="*/ 84 h 89"/>
                <a:gd name="T76" fmla="*/ 12 w 69"/>
                <a:gd name="T77" fmla="*/ 84 h 89"/>
                <a:gd name="T78" fmla="*/ 15 w 69"/>
                <a:gd name="T79" fmla="*/ 87 h 89"/>
                <a:gd name="T80" fmla="*/ 19 w 69"/>
                <a:gd name="T81" fmla="*/ 89 h 89"/>
                <a:gd name="T82" fmla="*/ 22 w 69"/>
                <a:gd name="T83" fmla="*/ 89 h 89"/>
                <a:gd name="T84" fmla="*/ 27 w 69"/>
                <a:gd name="T85" fmla="*/ 89 h 89"/>
                <a:gd name="T86" fmla="*/ 32 w 69"/>
                <a:gd name="T87" fmla="*/ 89 h 89"/>
                <a:gd name="T88" fmla="*/ 34 w 69"/>
                <a:gd name="T89" fmla="*/ 87 h 89"/>
                <a:gd name="T90" fmla="*/ 39 w 69"/>
                <a:gd name="T91" fmla="*/ 87 h 89"/>
                <a:gd name="T92" fmla="*/ 44 w 69"/>
                <a:gd name="T93" fmla="*/ 82 h 89"/>
                <a:gd name="T94" fmla="*/ 47 w 69"/>
                <a:gd name="T95" fmla="*/ 79 h 89"/>
                <a:gd name="T96" fmla="*/ 52 w 69"/>
                <a:gd name="T97" fmla="*/ 77 h 89"/>
                <a:gd name="T98" fmla="*/ 54 w 69"/>
                <a:gd name="T99" fmla="*/ 72 h 89"/>
                <a:gd name="T100" fmla="*/ 59 w 69"/>
                <a:gd name="T101" fmla="*/ 69 h 89"/>
                <a:gd name="T102" fmla="*/ 61 w 69"/>
                <a:gd name="T103" fmla="*/ 64 h 89"/>
                <a:gd name="T104" fmla="*/ 64 w 69"/>
                <a:gd name="T105" fmla="*/ 60 h 89"/>
                <a:gd name="T106" fmla="*/ 64 w 69"/>
                <a:gd name="T107" fmla="*/ 57 h 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9"/>
                <a:gd name="T163" fmla="*/ 0 h 89"/>
                <a:gd name="T164" fmla="*/ 69 w 69"/>
                <a:gd name="T165" fmla="*/ 89 h 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9" h="89">
                  <a:moveTo>
                    <a:pt x="64" y="57"/>
                  </a:moveTo>
                  <a:lnTo>
                    <a:pt x="66" y="52"/>
                  </a:lnTo>
                  <a:lnTo>
                    <a:pt x="66" y="47"/>
                  </a:lnTo>
                  <a:lnTo>
                    <a:pt x="69" y="42"/>
                  </a:lnTo>
                  <a:lnTo>
                    <a:pt x="69" y="37"/>
                  </a:lnTo>
                  <a:lnTo>
                    <a:pt x="69" y="32"/>
                  </a:lnTo>
                  <a:lnTo>
                    <a:pt x="69" y="27"/>
                  </a:lnTo>
                  <a:lnTo>
                    <a:pt x="66" y="23"/>
                  </a:lnTo>
                  <a:lnTo>
                    <a:pt x="66" y="18"/>
                  </a:lnTo>
                  <a:lnTo>
                    <a:pt x="64" y="13"/>
                  </a:lnTo>
                  <a:lnTo>
                    <a:pt x="61" y="10"/>
                  </a:lnTo>
                  <a:lnTo>
                    <a:pt x="59" y="8"/>
                  </a:lnTo>
                  <a:lnTo>
                    <a:pt x="56" y="5"/>
                  </a:lnTo>
                  <a:lnTo>
                    <a:pt x="52" y="3"/>
                  </a:lnTo>
                  <a:lnTo>
                    <a:pt x="49" y="3"/>
                  </a:lnTo>
                  <a:lnTo>
                    <a:pt x="44" y="0"/>
                  </a:lnTo>
                  <a:lnTo>
                    <a:pt x="39" y="0"/>
                  </a:lnTo>
                  <a:lnTo>
                    <a:pt x="37" y="3"/>
                  </a:lnTo>
                  <a:lnTo>
                    <a:pt x="32" y="3"/>
                  </a:lnTo>
                  <a:lnTo>
                    <a:pt x="27" y="5"/>
                  </a:lnTo>
                  <a:lnTo>
                    <a:pt x="24" y="8"/>
                  </a:lnTo>
                  <a:lnTo>
                    <a:pt x="19" y="10"/>
                  </a:lnTo>
                  <a:lnTo>
                    <a:pt x="17" y="15"/>
                  </a:lnTo>
                  <a:lnTo>
                    <a:pt x="12" y="18"/>
                  </a:lnTo>
                  <a:lnTo>
                    <a:pt x="10" y="23"/>
                  </a:lnTo>
                  <a:lnTo>
                    <a:pt x="7" y="27"/>
                  </a:lnTo>
                  <a:lnTo>
                    <a:pt x="5" y="32"/>
                  </a:lnTo>
                  <a:lnTo>
                    <a:pt x="2" y="37"/>
                  </a:lnTo>
                  <a:lnTo>
                    <a:pt x="2" y="42"/>
                  </a:lnTo>
                  <a:lnTo>
                    <a:pt x="0" y="47"/>
                  </a:lnTo>
                  <a:lnTo>
                    <a:pt x="0" y="52"/>
                  </a:lnTo>
                  <a:lnTo>
                    <a:pt x="0" y="57"/>
                  </a:lnTo>
                  <a:lnTo>
                    <a:pt x="0" y="62"/>
                  </a:lnTo>
                  <a:lnTo>
                    <a:pt x="0" y="69"/>
                  </a:lnTo>
                  <a:lnTo>
                    <a:pt x="2" y="72"/>
                  </a:lnTo>
                  <a:lnTo>
                    <a:pt x="5" y="77"/>
                  </a:lnTo>
                  <a:lnTo>
                    <a:pt x="7" y="79"/>
                  </a:lnTo>
                  <a:lnTo>
                    <a:pt x="10" y="84"/>
                  </a:lnTo>
                  <a:lnTo>
                    <a:pt x="12" y="84"/>
                  </a:lnTo>
                  <a:lnTo>
                    <a:pt x="15" y="87"/>
                  </a:lnTo>
                  <a:lnTo>
                    <a:pt x="19" y="89"/>
                  </a:lnTo>
                  <a:lnTo>
                    <a:pt x="22" y="89"/>
                  </a:lnTo>
                  <a:lnTo>
                    <a:pt x="27" y="89"/>
                  </a:lnTo>
                  <a:lnTo>
                    <a:pt x="32" y="89"/>
                  </a:lnTo>
                  <a:lnTo>
                    <a:pt x="34" y="87"/>
                  </a:lnTo>
                  <a:lnTo>
                    <a:pt x="39" y="87"/>
                  </a:lnTo>
                  <a:lnTo>
                    <a:pt x="44" y="82"/>
                  </a:lnTo>
                  <a:lnTo>
                    <a:pt x="47" y="79"/>
                  </a:lnTo>
                  <a:lnTo>
                    <a:pt x="52" y="77"/>
                  </a:lnTo>
                  <a:lnTo>
                    <a:pt x="54" y="72"/>
                  </a:lnTo>
                  <a:lnTo>
                    <a:pt x="59" y="69"/>
                  </a:lnTo>
                  <a:lnTo>
                    <a:pt x="61" y="64"/>
                  </a:lnTo>
                  <a:lnTo>
                    <a:pt x="64" y="60"/>
                  </a:lnTo>
                  <a:lnTo>
                    <a:pt x="64" y="57"/>
                  </a:lnTo>
                </a:path>
              </a:pathLst>
            </a:custGeom>
            <a:noFill/>
            <a:ln w="0">
              <a:solidFill>
                <a:srgbClr val="000000"/>
              </a:solidFill>
              <a:prstDash val="solid"/>
              <a:round/>
              <a:headEnd/>
              <a:tailEnd/>
            </a:ln>
          </p:spPr>
          <p:txBody>
            <a:bodyPr/>
            <a:lstStyle/>
            <a:p>
              <a:endParaRPr lang="es-AR"/>
            </a:p>
          </p:txBody>
        </p:sp>
        <p:sp>
          <p:nvSpPr>
            <p:cNvPr id="5218" name="Freeform 105"/>
            <p:cNvSpPr>
              <a:spLocks/>
            </p:cNvSpPr>
            <p:nvPr/>
          </p:nvSpPr>
          <p:spPr bwMode="auto">
            <a:xfrm>
              <a:off x="2124" y="2770"/>
              <a:ext cx="42" cy="52"/>
            </a:xfrm>
            <a:custGeom>
              <a:avLst/>
              <a:gdLst>
                <a:gd name="T0" fmla="*/ 39 w 42"/>
                <a:gd name="T1" fmla="*/ 32 h 52"/>
                <a:gd name="T2" fmla="*/ 37 w 42"/>
                <a:gd name="T3" fmla="*/ 37 h 52"/>
                <a:gd name="T4" fmla="*/ 34 w 42"/>
                <a:gd name="T5" fmla="*/ 42 h 52"/>
                <a:gd name="T6" fmla="*/ 32 w 42"/>
                <a:gd name="T7" fmla="*/ 44 h 52"/>
                <a:gd name="T8" fmla="*/ 29 w 42"/>
                <a:gd name="T9" fmla="*/ 47 h 52"/>
                <a:gd name="T10" fmla="*/ 27 w 42"/>
                <a:gd name="T11" fmla="*/ 49 h 52"/>
                <a:gd name="T12" fmla="*/ 22 w 42"/>
                <a:gd name="T13" fmla="*/ 52 h 52"/>
                <a:gd name="T14" fmla="*/ 20 w 42"/>
                <a:gd name="T15" fmla="*/ 52 h 52"/>
                <a:gd name="T16" fmla="*/ 17 w 42"/>
                <a:gd name="T17" fmla="*/ 52 h 52"/>
                <a:gd name="T18" fmla="*/ 12 w 42"/>
                <a:gd name="T19" fmla="*/ 52 h 52"/>
                <a:gd name="T20" fmla="*/ 10 w 42"/>
                <a:gd name="T21" fmla="*/ 52 h 52"/>
                <a:gd name="T22" fmla="*/ 7 w 42"/>
                <a:gd name="T23" fmla="*/ 49 h 52"/>
                <a:gd name="T24" fmla="*/ 5 w 42"/>
                <a:gd name="T25" fmla="*/ 49 h 52"/>
                <a:gd name="T26" fmla="*/ 5 w 42"/>
                <a:gd name="T27" fmla="*/ 44 h 52"/>
                <a:gd name="T28" fmla="*/ 2 w 42"/>
                <a:gd name="T29" fmla="*/ 42 h 52"/>
                <a:gd name="T30" fmla="*/ 2 w 42"/>
                <a:gd name="T31" fmla="*/ 40 h 52"/>
                <a:gd name="T32" fmla="*/ 0 w 42"/>
                <a:gd name="T33" fmla="*/ 35 h 52"/>
                <a:gd name="T34" fmla="*/ 0 w 42"/>
                <a:gd name="T35" fmla="*/ 32 h 52"/>
                <a:gd name="T36" fmla="*/ 2 w 42"/>
                <a:gd name="T37" fmla="*/ 27 h 52"/>
                <a:gd name="T38" fmla="*/ 2 w 42"/>
                <a:gd name="T39" fmla="*/ 22 h 52"/>
                <a:gd name="T40" fmla="*/ 5 w 42"/>
                <a:gd name="T41" fmla="*/ 20 h 52"/>
                <a:gd name="T42" fmla="*/ 5 w 42"/>
                <a:gd name="T43" fmla="*/ 15 h 52"/>
                <a:gd name="T44" fmla="*/ 7 w 42"/>
                <a:gd name="T45" fmla="*/ 12 h 52"/>
                <a:gd name="T46" fmla="*/ 10 w 42"/>
                <a:gd name="T47" fmla="*/ 7 h 52"/>
                <a:gd name="T48" fmla="*/ 12 w 42"/>
                <a:gd name="T49" fmla="*/ 5 h 52"/>
                <a:gd name="T50" fmla="*/ 17 w 42"/>
                <a:gd name="T51" fmla="*/ 3 h 52"/>
                <a:gd name="T52" fmla="*/ 20 w 42"/>
                <a:gd name="T53" fmla="*/ 3 h 52"/>
                <a:gd name="T54" fmla="*/ 22 w 42"/>
                <a:gd name="T55" fmla="*/ 0 h 52"/>
                <a:gd name="T56" fmla="*/ 27 w 42"/>
                <a:gd name="T57" fmla="*/ 0 h 52"/>
                <a:gd name="T58" fmla="*/ 29 w 42"/>
                <a:gd name="T59" fmla="*/ 0 h 52"/>
                <a:gd name="T60" fmla="*/ 32 w 42"/>
                <a:gd name="T61" fmla="*/ 0 h 52"/>
                <a:gd name="T62" fmla="*/ 34 w 42"/>
                <a:gd name="T63" fmla="*/ 3 h 52"/>
                <a:gd name="T64" fmla="*/ 37 w 42"/>
                <a:gd name="T65" fmla="*/ 5 h 52"/>
                <a:gd name="T66" fmla="*/ 39 w 42"/>
                <a:gd name="T67" fmla="*/ 7 h 52"/>
                <a:gd name="T68" fmla="*/ 39 w 42"/>
                <a:gd name="T69" fmla="*/ 10 h 52"/>
                <a:gd name="T70" fmla="*/ 42 w 42"/>
                <a:gd name="T71" fmla="*/ 15 h 52"/>
                <a:gd name="T72" fmla="*/ 42 w 42"/>
                <a:gd name="T73" fmla="*/ 17 h 52"/>
                <a:gd name="T74" fmla="*/ 42 w 42"/>
                <a:gd name="T75" fmla="*/ 22 h 52"/>
                <a:gd name="T76" fmla="*/ 42 w 42"/>
                <a:gd name="T77" fmla="*/ 25 h 52"/>
                <a:gd name="T78" fmla="*/ 39 w 42"/>
                <a:gd name="T79" fmla="*/ 30 h 52"/>
                <a:gd name="T80" fmla="*/ 39 w 42"/>
                <a:gd name="T81" fmla="*/ 32 h 52"/>
                <a:gd name="T82" fmla="*/ 39 w 42"/>
                <a:gd name="T83" fmla="*/ 32 h 5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
                <a:gd name="T127" fmla="*/ 0 h 52"/>
                <a:gd name="T128" fmla="*/ 42 w 42"/>
                <a:gd name="T129" fmla="*/ 52 h 5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 h="52">
                  <a:moveTo>
                    <a:pt x="39" y="32"/>
                  </a:moveTo>
                  <a:lnTo>
                    <a:pt x="37" y="37"/>
                  </a:lnTo>
                  <a:lnTo>
                    <a:pt x="34" y="42"/>
                  </a:lnTo>
                  <a:lnTo>
                    <a:pt x="32" y="44"/>
                  </a:lnTo>
                  <a:lnTo>
                    <a:pt x="29" y="47"/>
                  </a:lnTo>
                  <a:lnTo>
                    <a:pt x="27" y="49"/>
                  </a:lnTo>
                  <a:lnTo>
                    <a:pt x="22" y="52"/>
                  </a:lnTo>
                  <a:lnTo>
                    <a:pt x="20" y="52"/>
                  </a:lnTo>
                  <a:lnTo>
                    <a:pt x="17" y="52"/>
                  </a:lnTo>
                  <a:lnTo>
                    <a:pt x="12" y="52"/>
                  </a:lnTo>
                  <a:lnTo>
                    <a:pt x="10" y="52"/>
                  </a:lnTo>
                  <a:lnTo>
                    <a:pt x="7" y="49"/>
                  </a:lnTo>
                  <a:lnTo>
                    <a:pt x="5" y="49"/>
                  </a:lnTo>
                  <a:lnTo>
                    <a:pt x="5" y="44"/>
                  </a:lnTo>
                  <a:lnTo>
                    <a:pt x="2" y="42"/>
                  </a:lnTo>
                  <a:lnTo>
                    <a:pt x="2" y="40"/>
                  </a:lnTo>
                  <a:lnTo>
                    <a:pt x="0" y="35"/>
                  </a:lnTo>
                  <a:lnTo>
                    <a:pt x="0" y="32"/>
                  </a:lnTo>
                  <a:lnTo>
                    <a:pt x="2" y="27"/>
                  </a:lnTo>
                  <a:lnTo>
                    <a:pt x="2" y="22"/>
                  </a:lnTo>
                  <a:lnTo>
                    <a:pt x="5" y="20"/>
                  </a:lnTo>
                  <a:lnTo>
                    <a:pt x="5" y="15"/>
                  </a:lnTo>
                  <a:lnTo>
                    <a:pt x="7" y="12"/>
                  </a:lnTo>
                  <a:lnTo>
                    <a:pt x="10" y="7"/>
                  </a:lnTo>
                  <a:lnTo>
                    <a:pt x="12" y="5"/>
                  </a:lnTo>
                  <a:lnTo>
                    <a:pt x="17" y="3"/>
                  </a:lnTo>
                  <a:lnTo>
                    <a:pt x="20" y="3"/>
                  </a:lnTo>
                  <a:lnTo>
                    <a:pt x="22" y="0"/>
                  </a:lnTo>
                  <a:lnTo>
                    <a:pt x="27" y="0"/>
                  </a:lnTo>
                  <a:lnTo>
                    <a:pt x="29" y="0"/>
                  </a:lnTo>
                  <a:lnTo>
                    <a:pt x="32" y="0"/>
                  </a:lnTo>
                  <a:lnTo>
                    <a:pt x="34" y="3"/>
                  </a:lnTo>
                  <a:lnTo>
                    <a:pt x="37" y="5"/>
                  </a:lnTo>
                  <a:lnTo>
                    <a:pt x="39" y="7"/>
                  </a:lnTo>
                  <a:lnTo>
                    <a:pt x="39" y="10"/>
                  </a:lnTo>
                  <a:lnTo>
                    <a:pt x="42" y="15"/>
                  </a:lnTo>
                  <a:lnTo>
                    <a:pt x="42" y="17"/>
                  </a:lnTo>
                  <a:lnTo>
                    <a:pt x="42" y="22"/>
                  </a:lnTo>
                  <a:lnTo>
                    <a:pt x="42" y="25"/>
                  </a:lnTo>
                  <a:lnTo>
                    <a:pt x="39" y="30"/>
                  </a:lnTo>
                  <a:lnTo>
                    <a:pt x="39" y="32"/>
                  </a:lnTo>
                  <a:close/>
                </a:path>
              </a:pathLst>
            </a:custGeom>
            <a:solidFill>
              <a:srgbClr val="6170C2"/>
            </a:solidFill>
            <a:ln w="9525">
              <a:noFill/>
              <a:round/>
              <a:headEnd/>
              <a:tailEnd/>
            </a:ln>
          </p:spPr>
          <p:txBody>
            <a:bodyPr/>
            <a:lstStyle/>
            <a:p>
              <a:endParaRPr lang="es-AR"/>
            </a:p>
          </p:txBody>
        </p:sp>
        <p:sp>
          <p:nvSpPr>
            <p:cNvPr id="5219" name="Freeform 106"/>
            <p:cNvSpPr>
              <a:spLocks/>
            </p:cNvSpPr>
            <p:nvPr/>
          </p:nvSpPr>
          <p:spPr bwMode="auto">
            <a:xfrm>
              <a:off x="2124" y="2770"/>
              <a:ext cx="42" cy="52"/>
            </a:xfrm>
            <a:custGeom>
              <a:avLst/>
              <a:gdLst>
                <a:gd name="T0" fmla="*/ 39 w 42"/>
                <a:gd name="T1" fmla="*/ 32 h 52"/>
                <a:gd name="T2" fmla="*/ 37 w 42"/>
                <a:gd name="T3" fmla="*/ 37 h 52"/>
                <a:gd name="T4" fmla="*/ 34 w 42"/>
                <a:gd name="T5" fmla="*/ 42 h 52"/>
                <a:gd name="T6" fmla="*/ 32 w 42"/>
                <a:gd name="T7" fmla="*/ 44 h 52"/>
                <a:gd name="T8" fmla="*/ 29 w 42"/>
                <a:gd name="T9" fmla="*/ 47 h 52"/>
                <a:gd name="T10" fmla="*/ 27 w 42"/>
                <a:gd name="T11" fmla="*/ 49 h 52"/>
                <a:gd name="T12" fmla="*/ 22 w 42"/>
                <a:gd name="T13" fmla="*/ 52 h 52"/>
                <a:gd name="T14" fmla="*/ 20 w 42"/>
                <a:gd name="T15" fmla="*/ 52 h 52"/>
                <a:gd name="T16" fmla="*/ 17 w 42"/>
                <a:gd name="T17" fmla="*/ 52 h 52"/>
                <a:gd name="T18" fmla="*/ 12 w 42"/>
                <a:gd name="T19" fmla="*/ 52 h 52"/>
                <a:gd name="T20" fmla="*/ 10 w 42"/>
                <a:gd name="T21" fmla="*/ 52 h 52"/>
                <a:gd name="T22" fmla="*/ 7 w 42"/>
                <a:gd name="T23" fmla="*/ 49 h 52"/>
                <a:gd name="T24" fmla="*/ 5 w 42"/>
                <a:gd name="T25" fmla="*/ 49 h 52"/>
                <a:gd name="T26" fmla="*/ 5 w 42"/>
                <a:gd name="T27" fmla="*/ 44 h 52"/>
                <a:gd name="T28" fmla="*/ 2 w 42"/>
                <a:gd name="T29" fmla="*/ 42 h 52"/>
                <a:gd name="T30" fmla="*/ 2 w 42"/>
                <a:gd name="T31" fmla="*/ 40 h 52"/>
                <a:gd name="T32" fmla="*/ 0 w 42"/>
                <a:gd name="T33" fmla="*/ 35 h 52"/>
                <a:gd name="T34" fmla="*/ 0 w 42"/>
                <a:gd name="T35" fmla="*/ 32 h 52"/>
                <a:gd name="T36" fmla="*/ 2 w 42"/>
                <a:gd name="T37" fmla="*/ 27 h 52"/>
                <a:gd name="T38" fmla="*/ 2 w 42"/>
                <a:gd name="T39" fmla="*/ 22 h 52"/>
                <a:gd name="T40" fmla="*/ 5 w 42"/>
                <a:gd name="T41" fmla="*/ 20 h 52"/>
                <a:gd name="T42" fmla="*/ 5 w 42"/>
                <a:gd name="T43" fmla="*/ 15 h 52"/>
                <a:gd name="T44" fmla="*/ 7 w 42"/>
                <a:gd name="T45" fmla="*/ 12 h 52"/>
                <a:gd name="T46" fmla="*/ 10 w 42"/>
                <a:gd name="T47" fmla="*/ 7 h 52"/>
                <a:gd name="T48" fmla="*/ 12 w 42"/>
                <a:gd name="T49" fmla="*/ 5 h 52"/>
                <a:gd name="T50" fmla="*/ 17 w 42"/>
                <a:gd name="T51" fmla="*/ 3 h 52"/>
                <a:gd name="T52" fmla="*/ 20 w 42"/>
                <a:gd name="T53" fmla="*/ 3 h 52"/>
                <a:gd name="T54" fmla="*/ 22 w 42"/>
                <a:gd name="T55" fmla="*/ 0 h 52"/>
                <a:gd name="T56" fmla="*/ 27 w 42"/>
                <a:gd name="T57" fmla="*/ 0 h 52"/>
                <a:gd name="T58" fmla="*/ 29 w 42"/>
                <a:gd name="T59" fmla="*/ 0 h 52"/>
                <a:gd name="T60" fmla="*/ 32 w 42"/>
                <a:gd name="T61" fmla="*/ 0 h 52"/>
                <a:gd name="T62" fmla="*/ 34 w 42"/>
                <a:gd name="T63" fmla="*/ 3 h 52"/>
                <a:gd name="T64" fmla="*/ 37 w 42"/>
                <a:gd name="T65" fmla="*/ 5 h 52"/>
                <a:gd name="T66" fmla="*/ 39 w 42"/>
                <a:gd name="T67" fmla="*/ 7 h 52"/>
                <a:gd name="T68" fmla="*/ 39 w 42"/>
                <a:gd name="T69" fmla="*/ 10 h 52"/>
                <a:gd name="T70" fmla="*/ 42 w 42"/>
                <a:gd name="T71" fmla="*/ 15 h 52"/>
                <a:gd name="T72" fmla="*/ 42 w 42"/>
                <a:gd name="T73" fmla="*/ 17 h 52"/>
                <a:gd name="T74" fmla="*/ 42 w 42"/>
                <a:gd name="T75" fmla="*/ 22 h 52"/>
                <a:gd name="T76" fmla="*/ 42 w 42"/>
                <a:gd name="T77" fmla="*/ 25 h 52"/>
                <a:gd name="T78" fmla="*/ 39 w 42"/>
                <a:gd name="T79" fmla="*/ 30 h 52"/>
                <a:gd name="T80" fmla="*/ 39 w 42"/>
                <a:gd name="T81" fmla="*/ 32 h 52"/>
                <a:gd name="T82" fmla="*/ 39 w 42"/>
                <a:gd name="T83" fmla="*/ 32 h 5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
                <a:gd name="T127" fmla="*/ 0 h 52"/>
                <a:gd name="T128" fmla="*/ 42 w 42"/>
                <a:gd name="T129" fmla="*/ 52 h 5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 h="52">
                  <a:moveTo>
                    <a:pt x="39" y="32"/>
                  </a:moveTo>
                  <a:lnTo>
                    <a:pt x="37" y="37"/>
                  </a:lnTo>
                  <a:lnTo>
                    <a:pt x="34" y="42"/>
                  </a:lnTo>
                  <a:lnTo>
                    <a:pt x="32" y="44"/>
                  </a:lnTo>
                  <a:lnTo>
                    <a:pt x="29" y="47"/>
                  </a:lnTo>
                  <a:lnTo>
                    <a:pt x="27" y="49"/>
                  </a:lnTo>
                  <a:lnTo>
                    <a:pt x="22" y="52"/>
                  </a:lnTo>
                  <a:lnTo>
                    <a:pt x="20" y="52"/>
                  </a:lnTo>
                  <a:lnTo>
                    <a:pt x="17" y="52"/>
                  </a:lnTo>
                  <a:lnTo>
                    <a:pt x="12" y="52"/>
                  </a:lnTo>
                  <a:lnTo>
                    <a:pt x="10" y="52"/>
                  </a:lnTo>
                  <a:lnTo>
                    <a:pt x="7" y="49"/>
                  </a:lnTo>
                  <a:lnTo>
                    <a:pt x="5" y="49"/>
                  </a:lnTo>
                  <a:lnTo>
                    <a:pt x="5" y="44"/>
                  </a:lnTo>
                  <a:lnTo>
                    <a:pt x="2" y="42"/>
                  </a:lnTo>
                  <a:lnTo>
                    <a:pt x="2" y="40"/>
                  </a:lnTo>
                  <a:lnTo>
                    <a:pt x="0" y="35"/>
                  </a:lnTo>
                  <a:lnTo>
                    <a:pt x="0" y="32"/>
                  </a:lnTo>
                  <a:lnTo>
                    <a:pt x="2" y="27"/>
                  </a:lnTo>
                  <a:lnTo>
                    <a:pt x="2" y="22"/>
                  </a:lnTo>
                  <a:lnTo>
                    <a:pt x="5" y="20"/>
                  </a:lnTo>
                  <a:lnTo>
                    <a:pt x="5" y="15"/>
                  </a:lnTo>
                  <a:lnTo>
                    <a:pt x="7" y="12"/>
                  </a:lnTo>
                  <a:lnTo>
                    <a:pt x="10" y="7"/>
                  </a:lnTo>
                  <a:lnTo>
                    <a:pt x="12" y="5"/>
                  </a:lnTo>
                  <a:lnTo>
                    <a:pt x="17" y="3"/>
                  </a:lnTo>
                  <a:lnTo>
                    <a:pt x="20" y="3"/>
                  </a:lnTo>
                  <a:lnTo>
                    <a:pt x="22" y="0"/>
                  </a:lnTo>
                  <a:lnTo>
                    <a:pt x="27" y="0"/>
                  </a:lnTo>
                  <a:lnTo>
                    <a:pt x="29" y="0"/>
                  </a:lnTo>
                  <a:lnTo>
                    <a:pt x="32" y="0"/>
                  </a:lnTo>
                  <a:lnTo>
                    <a:pt x="34" y="3"/>
                  </a:lnTo>
                  <a:lnTo>
                    <a:pt x="37" y="5"/>
                  </a:lnTo>
                  <a:lnTo>
                    <a:pt x="39" y="7"/>
                  </a:lnTo>
                  <a:lnTo>
                    <a:pt x="39" y="10"/>
                  </a:lnTo>
                  <a:lnTo>
                    <a:pt x="42" y="15"/>
                  </a:lnTo>
                  <a:lnTo>
                    <a:pt x="42" y="17"/>
                  </a:lnTo>
                  <a:lnTo>
                    <a:pt x="42" y="22"/>
                  </a:lnTo>
                  <a:lnTo>
                    <a:pt x="42" y="25"/>
                  </a:lnTo>
                  <a:lnTo>
                    <a:pt x="39" y="30"/>
                  </a:lnTo>
                  <a:lnTo>
                    <a:pt x="39" y="32"/>
                  </a:lnTo>
                </a:path>
              </a:pathLst>
            </a:custGeom>
            <a:noFill/>
            <a:ln w="0">
              <a:solidFill>
                <a:srgbClr val="000000"/>
              </a:solidFill>
              <a:prstDash val="solid"/>
              <a:round/>
              <a:headEnd/>
              <a:tailEnd/>
            </a:ln>
          </p:spPr>
          <p:txBody>
            <a:bodyPr/>
            <a:lstStyle/>
            <a:p>
              <a:endParaRPr lang="es-AR"/>
            </a:p>
          </p:txBody>
        </p:sp>
        <p:sp>
          <p:nvSpPr>
            <p:cNvPr id="5220" name="Freeform 107"/>
            <p:cNvSpPr>
              <a:spLocks/>
            </p:cNvSpPr>
            <p:nvPr/>
          </p:nvSpPr>
          <p:spPr bwMode="auto">
            <a:xfrm>
              <a:off x="2139" y="2777"/>
              <a:ext cx="27" cy="35"/>
            </a:xfrm>
            <a:custGeom>
              <a:avLst/>
              <a:gdLst>
                <a:gd name="T0" fmla="*/ 24 w 27"/>
                <a:gd name="T1" fmla="*/ 23 h 35"/>
                <a:gd name="T2" fmla="*/ 22 w 27"/>
                <a:gd name="T3" fmla="*/ 25 h 35"/>
                <a:gd name="T4" fmla="*/ 22 w 27"/>
                <a:gd name="T5" fmla="*/ 28 h 35"/>
                <a:gd name="T6" fmla="*/ 19 w 27"/>
                <a:gd name="T7" fmla="*/ 30 h 35"/>
                <a:gd name="T8" fmla="*/ 17 w 27"/>
                <a:gd name="T9" fmla="*/ 33 h 35"/>
                <a:gd name="T10" fmla="*/ 14 w 27"/>
                <a:gd name="T11" fmla="*/ 35 h 35"/>
                <a:gd name="T12" fmla="*/ 12 w 27"/>
                <a:gd name="T13" fmla="*/ 35 h 35"/>
                <a:gd name="T14" fmla="*/ 10 w 27"/>
                <a:gd name="T15" fmla="*/ 35 h 35"/>
                <a:gd name="T16" fmla="*/ 7 w 27"/>
                <a:gd name="T17" fmla="*/ 35 h 35"/>
                <a:gd name="T18" fmla="*/ 5 w 27"/>
                <a:gd name="T19" fmla="*/ 33 h 35"/>
                <a:gd name="T20" fmla="*/ 2 w 27"/>
                <a:gd name="T21" fmla="*/ 30 h 35"/>
                <a:gd name="T22" fmla="*/ 2 w 27"/>
                <a:gd name="T23" fmla="*/ 30 h 35"/>
                <a:gd name="T24" fmla="*/ 0 w 27"/>
                <a:gd name="T25" fmla="*/ 25 h 35"/>
                <a:gd name="T26" fmla="*/ 0 w 27"/>
                <a:gd name="T27" fmla="*/ 23 h 35"/>
                <a:gd name="T28" fmla="*/ 0 w 27"/>
                <a:gd name="T29" fmla="*/ 20 h 35"/>
                <a:gd name="T30" fmla="*/ 0 w 27"/>
                <a:gd name="T31" fmla="*/ 18 h 35"/>
                <a:gd name="T32" fmla="*/ 2 w 27"/>
                <a:gd name="T33" fmla="*/ 13 h 35"/>
                <a:gd name="T34" fmla="*/ 2 w 27"/>
                <a:gd name="T35" fmla="*/ 10 h 35"/>
                <a:gd name="T36" fmla="*/ 5 w 27"/>
                <a:gd name="T37" fmla="*/ 8 h 35"/>
                <a:gd name="T38" fmla="*/ 7 w 27"/>
                <a:gd name="T39" fmla="*/ 5 h 35"/>
                <a:gd name="T40" fmla="*/ 10 w 27"/>
                <a:gd name="T41" fmla="*/ 3 h 35"/>
                <a:gd name="T42" fmla="*/ 12 w 27"/>
                <a:gd name="T43" fmla="*/ 3 h 35"/>
                <a:gd name="T44" fmla="*/ 14 w 27"/>
                <a:gd name="T45" fmla="*/ 0 h 35"/>
                <a:gd name="T46" fmla="*/ 17 w 27"/>
                <a:gd name="T47" fmla="*/ 0 h 35"/>
                <a:gd name="T48" fmla="*/ 19 w 27"/>
                <a:gd name="T49" fmla="*/ 0 h 35"/>
                <a:gd name="T50" fmla="*/ 22 w 27"/>
                <a:gd name="T51" fmla="*/ 3 h 35"/>
                <a:gd name="T52" fmla="*/ 24 w 27"/>
                <a:gd name="T53" fmla="*/ 5 h 35"/>
                <a:gd name="T54" fmla="*/ 24 w 27"/>
                <a:gd name="T55" fmla="*/ 5 h 35"/>
                <a:gd name="T56" fmla="*/ 24 w 27"/>
                <a:gd name="T57" fmla="*/ 8 h 35"/>
                <a:gd name="T58" fmla="*/ 27 w 27"/>
                <a:gd name="T59" fmla="*/ 13 h 35"/>
                <a:gd name="T60" fmla="*/ 27 w 27"/>
                <a:gd name="T61" fmla="*/ 15 h 35"/>
                <a:gd name="T62" fmla="*/ 24 w 27"/>
                <a:gd name="T63" fmla="*/ 18 h 35"/>
                <a:gd name="T64" fmla="*/ 24 w 27"/>
                <a:gd name="T65" fmla="*/ 23 h 35"/>
                <a:gd name="T66" fmla="*/ 24 w 27"/>
                <a:gd name="T67" fmla="*/ 23 h 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
                <a:gd name="T103" fmla="*/ 0 h 35"/>
                <a:gd name="T104" fmla="*/ 27 w 27"/>
                <a:gd name="T105" fmla="*/ 35 h 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 h="35">
                  <a:moveTo>
                    <a:pt x="24" y="23"/>
                  </a:moveTo>
                  <a:lnTo>
                    <a:pt x="22" y="25"/>
                  </a:lnTo>
                  <a:lnTo>
                    <a:pt x="22" y="28"/>
                  </a:lnTo>
                  <a:lnTo>
                    <a:pt x="19" y="30"/>
                  </a:lnTo>
                  <a:lnTo>
                    <a:pt x="17" y="33"/>
                  </a:lnTo>
                  <a:lnTo>
                    <a:pt x="14" y="35"/>
                  </a:lnTo>
                  <a:lnTo>
                    <a:pt x="12" y="35"/>
                  </a:lnTo>
                  <a:lnTo>
                    <a:pt x="10" y="35"/>
                  </a:lnTo>
                  <a:lnTo>
                    <a:pt x="7" y="35"/>
                  </a:lnTo>
                  <a:lnTo>
                    <a:pt x="5" y="33"/>
                  </a:lnTo>
                  <a:lnTo>
                    <a:pt x="2" y="30"/>
                  </a:lnTo>
                  <a:lnTo>
                    <a:pt x="0" y="25"/>
                  </a:lnTo>
                  <a:lnTo>
                    <a:pt x="0" y="23"/>
                  </a:lnTo>
                  <a:lnTo>
                    <a:pt x="0" y="20"/>
                  </a:lnTo>
                  <a:lnTo>
                    <a:pt x="0" y="18"/>
                  </a:lnTo>
                  <a:lnTo>
                    <a:pt x="2" y="13"/>
                  </a:lnTo>
                  <a:lnTo>
                    <a:pt x="2" y="10"/>
                  </a:lnTo>
                  <a:lnTo>
                    <a:pt x="5" y="8"/>
                  </a:lnTo>
                  <a:lnTo>
                    <a:pt x="7" y="5"/>
                  </a:lnTo>
                  <a:lnTo>
                    <a:pt x="10" y="3"/>
                  </a:lnTo>
                  <a:lnTo>
                    <a:pt x="12" y="3"/>
                  </a:lnTo>
                  <a:lnTo>
                    <a:pt x="14" y="0"/>
                  </a:lnTo>
                  <a:lnTo>
                    <a:pt x="17" y="0"/>
                  </a:lnTo>
                  <a:lnTo>
                    <a:pt x="19" y="0"/>
                  </a:lnTo>
                  <a:lnTo>
                    <a:pt x="22" y="3"/>
                  </a:lnTo>
                  <a:lnTo>
                    <a:pt x="24" y="5"/>
                  </a:lnTo>
                  <a:lnTo>
                    <a:pt x="24" y="8"/>
                  </a:lnTo>
                  <a:lnTo>
                    <a:pt x="27" y="13"/>
                  </a:lnTo>
                  <a:lnTo>
                    <a:pt x="27" y="15"/>
                  </a:lnTo>
                  <a:lnTo>
                    <a:pt x="24" y="18"/>
                  </a:lnTo>
                  <a:lnTo>
                    <a:pt x="24" y="23"/>
                  </a:lnTo>
                  <a:close/>
                </a:path>
              </a:pathLst>
            </a:custGeom>
            <a:solidFill>
              <a:srgbClr val="000000"/>
            </a:solidFill>
            <a:ln w="9525">
              <a:noFill/>
              <a:round/>
              <a:headEnd/>
              <a:tailEnd/>
            </a:ln>
          </p:spPr>
          <p:txBody>
            <a:bodyPr/>
            <a:lstStyle/>
            <a:p>
              <a:endParaRPr lang="es-AR"/>
            </a:p>
          </p:txBody>
        </p:sp>
        <p:sp>
          <p:nvSpPr>
            <p:cNvPr id="5221" name="Freeform 108"/>
            <p:cNvSpPr>
              <a:spLocks/>
            </p:cNvSpPr>
            <p:nvPr/>
          </p:nvSpPr>
          <p:spPr bwMode="auto">
            <a:xfrm>
              <a:off x="2139" y="2777"/>
              <a:ext cx="27" cy="35"/>
            </a:xfrm>
            <a:custGeom>
              <a:avLst/>
              <a:gdLst>
                <a:gd name="T0" fmla="*/ 24 w 27"/>
                <a:gd name="T1" fmla="*/ 23 h 35"/>
                <a:gd name="T2" fmla="*/ 22 w 27"/>
                <a:gd name="T3" fmla="*/ 25 h 35"/>
                <a:gd name="T4" fmla="*/ 22 w 27"/>
                <a:gd name="T5" fmla="*/ 28 h 35"/>
                <a:gd name="T6" fmla="*/ 19 w 27"/>
                <a:gd name="T7" fmla="*/ 30 h 35"/>
                <a:gd name="T8" fmla="*/ 17 w 27"/>
                <a:gd name="T9" fmla="*/ 33 h 35"/>
                <a:gd name="T10" fmla="*/ 14 w 27"/>
                <a:gd name="T11" fmla="*/ 35 h 35"/>
                <a:gd name="T12" fmla="*/ 12 w 27"/>
                <a:gd name="T13" fmla="*/ 35 h 35"/>
                <a:gd name="T14" fmla="*/ 10 w 27"/>
                <a:gd name="T15" fmla="*/ 35 h 35"/>
                <a:gd name="T16" fmla="*/ 7 w 27"/>
                <a:gd name="T17" fmla="*/ 35 h 35"/>
                <a:gd name="T18" fmla="*/ 5 w 27"/>
                <a:gd name="T19" fmla="*/ 33 h 35"/>
                <a:gd name="T20" fmla="*/ 2 w 27"/>
                <a:gd name="T21" fmla="*/ 30 h 35"/>
                <a:gd name="T22" fmla="*/ 2 w 27"/>
                <a:gd name="T23" fmla="*/ 30 h 35"/>
                <a:gd name="T24" fmla="*/ 0 w 27"/>
                <a:gd name="T25" fmla="*/ 25 h 35"/>
                <a:gd name="T26" fmla="*/ 0 w 27"/>
                <a:gd name="T27" fmla="*/ 23 h 35"/>
                <a:gd name="T28" fmla="*/ 0 w 27"/>
                <a:gd name="T29" fmla="*/ 20 h 35"/>
                <a:gd name="T30" fmla="*/ 0 w 27"/>
                <a:gd name="T31" fmla="*/ 18 h 35"/>
                <a:gd name="T32" fmla="*/ 2 w 27"/>
                <a:gd name="T33" fmla="*/ 13 h 35"/>
                <a:gd name="T34" fmla="*/ 2 w 27"/>
                <a:gd name="T35" fmla="*/ 10 h 35"/>
                <a:gd name="T36" fmla="*/ 5 w 27"/>
                <a:gd name="T37" fmla="*/ 8 h 35"/>
                <a:gd name="T38" fmla="*/ 7 w 27"/>
                <a:gd name="T39" fmla="*/ 5 h 35"/>
                <a:gd name="T40" fmla="*/ 10 w 27"/>
                <a:gd name="T41" fmla="*/ 3 h 35"/>
                <a:gd name="T42" fmla="*/ 12 w 27"/>
                <a:gd name="T43" fmla="*/ 3 h 35"/>
                <a:gd name="T44" fmla="*/ 14 w 27"/>
                <a:gd name="T45" fmla="*/ 0 h 35"/>
                <a:gd name="T46" fmla="*/ 17 w 27"/>
                <a:gd name="T47" fmla="*/ 0 h 35"/>
                <a:gd name="T48" fmla="*/ 19 w 27"/>
                <a:gd name="T49" fmla="*/ 0 h 35"/>
                <a:gd name="T50" fmla="*/ 22 w 27"/>
                <a:gd name="T51" fmla="*/ 3 h 35"/>
                <a:gd name="T52" fmla="*/ 24 w 27"/>
                <a:gd name="T53" fmla="*/ 5 h 35"/>
                <a:gd name="T54" fmla="*/ 24 w 27"/>
                <a:gd name="T55" fmla="*/ 5 h 35"/>
                <a:gd name="T56" fmla="*/ 24 w 27"/>
                <a:gd name="T57" fmla="*/ 8 h 35"/>
                <a:gd name="T58" fmla="*/ 27 w 27"/>
                <a:gd name="T59" fmla="*/ 13 h 35"/>
                <a:gd name="T60" fmla="*/ 27 w 27"/>
                <a:gd name="T61" fmla="*/ 15 h 35"/>
                <a:gd name="T62" fmla="*/ 24 w 27"/>
                <a:gd name="T63" fmla="*/ 18 h 35"/>
                <a:gd name="T64" fmla="*/ 24 w 27"/>
                <a:gd name="T65" fmla="*/ 23 h 35"/>
                <a:gd name="T66" fmla="*/ 24 w 27"/>
                <a:gd name="T67" fmla="*/ 23 h 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
                <a:gd name="T103" fmla="*/ 0 h 35"/>
                <a:gd name="T104" fmla="*/ 27 w 27"/>
                <a:gd name="T105" fmla="*/ 35 h 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 h="35">
                  <a:moveTo>
                    <a:pt x="24" y="23"/>
                  </a:moveTo>
                  <a:lnTo>
                    <a:pt x="22" y="25"/>
                  </a:lnTo>
                  <a:lnTo>
                    <a:pt x="22" y="28"/>
                  </a:lnTo>
                  <a:lnTo>
                    <a:pt x="19" y="30"/>
                  </a:lnTo>
                  <a:lnTo>
                    <a:pt x="17" y="33"/>
                  </a:lnTo>
                  <a:lnTo>
                    <a:pt x="14" y="35"/>
                  </a:lnTo>
                  <a:lnTo>
                    <a:pt x="12" y="35"/>
                  </a:lnTo>
                  <a:lnTo>
                    <a:pt x="10" y="35"/>
                  </a:lnTo>
                  <a:lnTo>
                    <a:pt x="7" y="35"/>
                  </a:lnTo>
                  <a:lnTo>
                    <a:pt x="5" y="33"/>
                  </a:lnTo>
                  <a:lnTo>
                    <a:pt x="2" y="30"/>
                  </a:lnTo>
                  <a:lnTo>
                    <a:pt x="0" y="25"/>
                  </a:lnTo>
                  <a:lnTo>
                    <a:pt x="0" y="23"/>
                  </a:lnTo>
                  <a:lnTo>
                    <a:pt x="0" y="20"/>
                  </a:lnTo>
                  <a:lnTo>
                    <a:pt x="0" y="18"/>
                  </a:lnTo>
                  <a:lnTo>
                    <a:pt x="2" y="13"/>
                  </a:lnTo>
                  <a:lnTo>
                    <a:pt x="2" y="10"/>
                  </a:lnTo>
                  <a:lnTo>
                    <a:pt x="5" y="8"/>
                  </a:lnTo>
                  <a:lnTo>
                    <a:pt x="7" y="5"/>
                  </a:lnTo>
                  <a:lnTo>
                    <a:pt x="10" y="3"/>
                  </a:lnTo>
                  <a:lnTo>
                    <a:pt x="12" y="3"/>
                  </a:lnTo>
                  <a:lnTo>
                    <a:pt x="14" y="0"/>
                  </a:lnTo>
                  <a:lnTo>
                    <a:pt x="17" y="0"/>
                  </a:lnTo>
                  <a:lnTo>
                    <a:pt x="19" y="0"/>
                  </a:lnTo>
                  <a:lnTo>
                    <a:pt x="22" y="3"/>
                  </a:lnTo>
                  <a:lnTo>
                    <a:pt x="24" y="5"/>
                  </a:lnTo>
                  <a:lnTo>
                    <a:pt x="24" y="8"/>
                  </a:lnTo>
                  <a:lnTo>
                    <a:pt x="27" y="13"/>
                  </a:lnTo>
                  <a:lnTo>
                    <a:pt x="27" y="15"/>
                  </a:lnTo>
                  <a:lnTo>
                    <a:pt x="24" y="18"/>
                  </a:lnTo>
                  <a:lnTo>
                    <a:pt x="24" y="23"/>
                  </a:lnTo>
                </a:path>
              </a:pathLst>
            </a:custGeom>
            <a:noFill/>
            <a:ln w="0">
              <a:solidFill>
                <a:srgbClr val="000000"/>
              </a:solidFill>
              <a:prstDash val="solid"/>
              <a:round/>
              <a:headEnd/>
              <a:tailEnd/>
            </a:ln>
          </p:spPr>
          <p:txBody>
            <a:bodyPr/>
            <a:lstStyle/>
            <a:p>
              <a:endParaRPr lang="es-AR"/>
            </a:p>
          </p:txBody>
        </p:sp>
        <p:sp>
          <p:nvSpPr>
            <p:cNvPr id="5222" name="Freeform 109"/>
            <p:cNvSpPr>
              <a:spLocks/>
            </p:cNvSpPr>
            <p:nvPr/>
          </p:nvSpPr>
          <p:spPr bwMode="auto">
            <a:xfrm>
              <a:off x="2114" y="2785"/>
              <a:ext cx="42" cy="29"/>
            </a:xfrm>
            <a:custGeom>
              <a:avLst/>
              <a:gdLst>
                <a:gd name="T0" fmla="*/ 42 w 42"/>
                <a:gd name="T1" fmla="*/ 10 h 29"/>
                <a:gd name="T2" fmla="*/ 0 w 42"/>
                <a:gd name="T3" fmla="*/ 29 h 29"/>
                <a:gd name="T4" fmla="*/ 5 w 42"/>
                <a:gd name="T5" fmla="*/ 0 h 29"/>
                <a:gd name="T6" fmla="*/ 42 w 42"/>
                <a:gd name="T7" fmla="*/ 10 h 29"/>
                <a:gd name="T8" fmla="*/ 0 60000 65536"/>
                <a:gd name="T9" fmla="*/ 0 60000 65536"/>
                <a:gd name="T10" fmla="*/ 0 60000 65536"/>
                <a:gd name="T11" fmla="*/ 0 60000 65536"/>
                <a:gd name="T12" fmla="*/ 0 w 42"/>
                <a:gd name="T13" fmla="*/ 0 h 29"/>
                <a:gd name="T14" fmla="*/ 42 w 42"/>
                <a:gd name="T15" fmla="*/ 29 h 29"/>
              </a:gdLst>
              <a:ahLst/>
              <a:cxnLst>
                <a:cxn ang="T8">
                  <a:pos x="T0" y="T1"/>
                </a:cxn>
                <a:cxn ang="T9">
                  <a:pos x="T2" y="T3"/>
                </a:cxn>
                <a:cxn ang="T10">
                  <a:pos x="T4" y="T5"/>
                </a:cxn>
                <a:cxn ang="T11">
                  <a:pos x="T6" y="T7"/>
                </a:cxn>
              </a:cxnLst>
              <a:rect l="T12" t="T13" r="T14" b="T15"/>
              <a:pathLst>
                <a:path w="42" h="29">
                  <a:moveTo>
                    <a:pt x="42" y="10"/>
                  </a:moveTo>
                  <a:lnTo>
                    <a:pt x="0" y="29"/>
                  </a:lnTo>
                  <a:lnTo>
                    <a:pt x="5" y="0"/>
                  </a:lnTo>
                  <a:lnTo>
                    <a:pt x="42" y="10"/>
                  </a:lnTo>
                  <a:close/>
                </a:path>
              </a:pathLst>
            </a:custGeom>
            <a:solidFill>
              <a:srgbClr val="FFFFFF"/>
            </a:solidFill>
            <a:ln w="9525">
              <a:noFill/>
              <a:round/>
              <a:headEnd/>
              <a:tailEnd/>
            </a:ln>
          </p:spPr>
          <p:txBody>
            <a:bodyPr/>
            <a:lstStyle/>
            <a:p>
              <a:endParaRPr lang="es-AR"/>
            </a:p>
          </p:txBody>
        </p:sp>
        <p:sp>
          <p:nvSpPr>
            <p:cNvPr id="5223" name="Freeform 110"/>
            <p:cNvSpPr>
              <a:spLocks/>
            </p:cNvSpPr>
            <p:nvPr/>
          </p:nvSpPr>
          <p:spPr bwMode="auto">
            <a:xfrm>
              <a:off x="2097" y="2750"/>
              <a:ext cx="61" cy="89"/>
            </a:xfrm>
            <a:custGeom>
              <a:avLst/>
              <a:gdLst>
                <a:gd name="T0" fmla="*/ 61 w 61"/>
                <a:gd name="T1" fmla="*/ 10 h 89"/>
                <a:gd name="T2" fmla="*/ 59 w 61"/>
                <a:gd name="T3" fmla="*/ 8 h 89"/>
                <a:gd name="T4" fmla="*/ 56 w 61"/>
                <a:gd name="T5" fmla="*/ 5 h 89"/>
                <a:gd name="T6" fmla="*/ 52 w 61"/>
                <a:gd name="T7" fmla="*/ 3 h 89"/>
                <a:gd name="T8" fmla="*/ 49 w 61"/>
                <a:gd name="T9" fmla="*/ 3 h 89"/>
                <a:gd name="T10" fmla="*/ 44 w 61"/>
                <a:gd name="T11" fmla="*/ 0 h 89"/>
                <a:gd name="T12" fmla="*/ 42 w 61"/>
                <a:gd name="T13" fmla="*/ 0 h 89"/>
                <a:gd name="T14" fmla="*/ 37 w 61"/>
                <a:gd name="T15" fmla="*/ 3 h 89"/>
                <a:gd name="T16" fmla="*/ 32 w 61"/>
                <a:gd name="T17" fmla="*/ 3 h 89"/>
                <a:gd name="T18" fmla="*/ 29 w 61"/>
                <a:gd name="T19" fmla="*/ 5 h 89"/>
                <a:gd name="T20" fmla="*/ 24 w 61"/>
                <a:gd name="T21" fmla="*/ 8 h 89"/>
                <a:gd name="T22" fmla="*/ 19 w 61"/>
                <a:gd name="T23" fmla="*/ 10 h 89"/>
                <a:gd name="T24" fmla="*/ 17 w 61"/>
                <a:gd name="T25" fmla="*/ 15 h 89"/>
                <a:gd name="T26" fmla="*/ 12 w 61"/>
                <a:gd name="T27" fmla="*/ 18 h 89"/>
                <a:gd name="T28" fmla="*/ 10 w 61"/>
                <a:gd name="T29" fmla="*/ 23 h 89"/>
                <a:gd name="T30" fmla="*/ 7 w 61"/>
                <a:gd name="T31" fmla="*/ 27 h 89"/>
                <a:gd name="T32" fmla="*/ 5 w 61"/>
                <a:gd name="T33" fmla="*/ 32 h 89"/>
                <a:gd name="T34" fmla="*/ 2 w 61"/>
                <a:gd name="T35" fmla="*/ 37 h 89"/>
                <a:gd name="T36" fmla="*/ 2 w 61"/>
                <a:gd name="T37" fmla="*/ 42 h 89"/>
                <a:gd name="T38" fmla="*/ 0 w 61"/>
                <a:gd name="T39" fmla="*/ 47 h 89"/>
                <a:gd name="T40" fmla="*/ 0 w 61"/>
                <a:gd name="T41" fmla="*/ 52 h 89"/>
                <a:gd name="T42" fmla="*/ 0 w 61"/>
                <a:gd name="T43" fmla="*/ 57 h 89"/>
                <a:gd name="T44" fmla="*/ 0 w 61"/>
                <a:gd name="T45" fmla="*/ 62 h 89"/>
                <a:gd name="T46" fmla="*/ 2 w 61"/>
                <a:gd name="T47" fmla="*/ 69 h 89"/>
                <a:gd name="T48" fmla="*/ 2 w 61"/>
                <a:gd name="T49" fmla="*/ 72 h 89"/>
                <a:gd name="T50" fmla="*/ 5 w 61"/>
                <a:gd name="T51" fmla="*/ 77 h 89"/>
                <a:gd name="T52" fmla="*/ 7 w 61"/>
                <a:gd name="T53" fmla="*/ 79 h 89"/>
                <a:gd name="T54" fmla="*/ 10 w 61"/>
                <a:gd name="T55" fmla="*/ 84 h 89"/>
                <a:gd name="T56" fmla="*/ 12 w 61"/>
                <a:gd name="T57" fmla="*/ 84 h 89"/>
                <a:gd name="T58" fmla="*/ 15 w 61"/>
                <a:gd name="T59" fmla="*/ 87 h 89"/>
                <a:gd name="T60" fmla="*/ 19 w 61"/>
                <a:gd name="T61" fmla="*/ 89 h 89"/>
                <a:gd name="T62" fmla="*/ 22 w 61"/>
                <a:gd name="T63" fmla="*/ 89 h 89"/>
                <a:gd name="T64" fmla="*/ 27 w 61"/>
                <a:gd name="T65" fmla="*/ 89 h 89"/>
                <a:gd name="T66" fmla="*/ 32 w 61"/>
                <a:gd name="T67" fmla="*/ 89 h 89"/>
                <a:gd name="T68" fmla="*/ 34 w 61"/>
                <a:gd name="T69" fmla="*/ 87 h 8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1"/>
                <a:gd name="T106" fmla="*/ 0 h 89"/>
                <a:gd name="T107" fmla="*/ 61 w 61"/>
                <a:gd name="T108" fmla="*/ 89 h 8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1" h="89">
                  <a:moveTo>
                    <a:pt x="61" y="10"/>
                  </a:moveTo>
                  <a:lnTo>
                    <a:pt x="59" y="8"/>
                  </a:lnTo>
                  <a:lnTo>
                    <a:pt x="56" y="5"/>
                  </a:lnTo>
                  <a:lnTo>
                    <a:pt x="52" y="3"/>
                  </a:lnTo>
                  <a:lnTo>
                    <a:pt x="49" y="3"/>
                  </a:lnTo>
                  <a:lnTo>
                    <a:pt x="44" y="0"/>
                  </a:lnTo>
                  <a:lnTo>
                    <a:pt x="42" y="0"/>
                  </a:lnTo>
                  <a:lnTo>
                    <a:pt x="37" y="3"/>
                  </a:lnTo>
                  <a:lnTo>
                    <a:pt x="32" y="3"/>
                  </a:lnTo>
                  <a:lnTo>
                    <a:pt x="29" y="5"/>
                  </a:lnTo>
                  <a:lnTo>
                    <a:pt x="24" y="8"/>
                  </a:lnTo>
                  <a:lnTo>
                    <a:pt x="19" y="10"/>
                  </a:lnTo>
                  <a:lnTo>
                    <a:pt x="17" y="15"/>
                  </a:lnTo>
                  <a:lnTo>
                    <a:pt x="12" y="18"/>
                  </a:lnTo>
                  <a:lnTo>
                    <a:pt x="10" y="23"/>
                  </a:lnTo>
                  <a:lnTo>
                    <a:pt x="7" y="27"/>
                  </a:lnTo>
                  <a:lnTo>
                    <a:pt x="5" y="32"/>
                  </a:lnTo>
                  <a:lnTo>
                    <a:pt x="2" y="37"/>
                  </a:lnTo>
                  <a:lnTo>
                    <a:pt x="2" y="42"/>
                  </a:lnTo>
                  <a:lnTo>
                    <a:pt x="0" y="47"/>
                  </a:lnTo>
                  <a:lnTo>
                    <a:pt x="0" y="52"/>
                  </a:lnTo>
                  <a:lnTo>
                    <a:pt x="0" y="57"/>
                  </a:lnTo>
                  <a:lnTo>
                    <a:pt x="0" y="62"/>
                  </a:lnTo>
                  <a:lnTo>
                    <a:pt x="2" y="69"/>
                  </a:lnTo>
                  <a:lnTo>
                    <a:pt x="2" y="72"/>
                  </a:lnTo>
                  <a:lnTo>
                    <a:pt x="5" y="77"/>
                  </a:lnTo>
                  <a:lnTo>
                    <a:pt x="7" y="79"/>
                  </a:lnTo>
                  <a:lnTo>
                    <a:pt x="10" y="84"/>
                  </a:lnTo>
                  <a:lnTo>
                    <a:pt x="12" y="84"/>
                  </a:lnTo>
                  <a:lnTo>
                    <a:pt x="15" y="87"/>
                  </a:lnTo>
                  <a:lnTo>
                    <a:pt x="19" y="89"/>
                  </a:lnTo>
                  <a:lnTo>
                    <a:pt x="22" y="89"/>
                  </a:lnTo>
                  <a:lnTo>
                    <a:pt x="27" y="89"/>
                  </a:lnTo>
                  <a:lnTo>
                    <a:pt x="32" y="89"/>
                  </a:lnTo>
                  <a:lnTo>
                    <a:pt x="34" y="87"/>
                  </a:lnTo>
                </a:path>
              </a:pathLst>
            </a:custGeom>
            <a:noFill/>
            <a:ln w="0">
              <a:solidFill>
                <a:srgbClr val="000000"/>
              </a:solidFill>
              <a:prstDash val="solid"/>
              <a:round/>
              <a:headEnd/>
              <a:tailEnd/>
            </a:ln>
          </p:spPr>
          <p:txBody>
            <a:bodyPr/>
            <a:lstStyle/>
            <a:p>
              <a:endParaRPr lang="es-AR"/>
            </a:p>
          </p:txBody>
        </p:sp>
        <p:sp>
          <p:nvSpPr>
            <p:cNvPr id="5224" name="Freeform 111"/>
            <p:cNvSpPr>
              <a:spLocks/>
            </p:cNvSpPr>
            <p:nvPr/>
          </p:nvSpPr>
          <p:spPr bwMode="auto">
            <a:xfrm>
              <a:off x="2269" y="2819"/>
              <a:ext cx="77" cy="218"/>
            </a:xfrm>
            <a:custGeom>
              <a:avLst/>
              <a:gdLst>
                <a:gd name="T0" fmla="*/ 8 w 77"/>
                <a:gd name="T1" fmla="*/ 218 h 218"/>
                <a:gd name="T2" fmla="*/ 8 w 77"/>
                <a:gd name="T3" fmla="*/ 208 h 218"/>
                <a:gd name="T4" fmla="*/ 8 w 77"/>
                <a:gd name="T5" fmla="*/ 195 h 218"/>
                <a:gd name="T6" fmla="*/ 5 w 77"/>
                <a:gd name="T7" fmla="*/ 186 h 218"/>
                <a:gd name="T8" fmla="*/ 3 w 77"/>
                <a:gd name="T9" fmla="*/ 173 h 218"/>
                <a:gd name="T10" fmla="*/ 0 w 77"/>
                <a:gd name="T11" fmla="*/ 163 h 218"/>
                <a:gd name="T12" fmla="*/ 0 w 77"/>
                <a:gd name="T13" fmla="*/ 158 h 218"/>
                <a:gd name="T14" fmla="*/ 0 w 77"/>
                <a:gd name="T15" fmla="*/ 158 h 218"/>
                <a:gd name="T16" fmla="*/ 5 w 77"/>
                <a:gd name="T17" fmla="*/ 161 h 218"/>
                <a:gd name="T18" fmla="*/ 13 w 77"/>
                <a:gd name="T19" fmla="*/ 163 h 218"/>
                <a:gd name="T20" fmla="*/ 18 w 77"/>
                <a:gd name="T21" fmla="*/ 163 h 218"/>
                <a:gd name="T22" fmla="*/ 25 w 77"/>
                <a:gd name="T23" fmla="*/ 163 h 218"/>
                <a:gd name="T24" fmla="*/ 30 w 77"/>
                <a:gd name="T25" fmla="*/ 163 h 218"/>
                <a:gd name="T26" fmla="*/ 37 w 77"/>
                <a:gd name="T27" fmla="*/ 161 h 218"/>
                <a:gd name="T28" fmla="*/ 42 w 77"/>
                <a:gd name="T29" fmla="*/ 158 h 218"/>
                <a:gd name="T30" fmla="*/ 50 w 77"/>
                <a:gd name="T31" fmla="*/ 156 h 218"/>
                <a:gd name="T32" fmla="*/ 55 w 77"/>
                <a:gd name="T33" fmla="*/ 153 h 218"/>
                <a:gd name="T34" fmla="*/ 60 w 77"/>
                <a:gd name="T35" fmla="*/ 149 h 218"/>
                <a:gd name="T36" fmla="*/ 65 w 77"/>
                <a:gd name="T37" fmla="*/ 144 h 218"/>
                <a:gd name="T38" fmla="*/ 67 w 77"/>
                <a:gd name="T39" fmla="*/ 139 h 218"/>
                <a:gd name="T40" fmla="*/ 72 w 77"/>
                <a:gd name="T41" fmla="*/ 134 h 218"/>
                <a:gd name="T42" fmla="*/ 74 w 77"/>
                <a:gd name="T43" fmla="*/ 126 h 218"/>
                <a:gd name="T44" fmla="*/ 74 w 77"/>
                <a:gd name="T45" fmla="*/ 121 h 218"/>
                <a:gd name="T46" fmla="*/ 77 w 77"/>
                <a:gd name="T47" fmla="*/ 114 h 218"/>
                <a:gd name="T48" fmla="*/ 77 w 77"/>
                <a:gd name="T49" fmla="*/ 109 h 218"/>
                <a:gd name="T50" fmla="*/ 74 w 77"/>
                <a:gd name="T51" fmla="*/ 102 h 218"/>
                <a:gd name="T52" fmla="*/ 74 w 77"/>
                <a:gd name="T53" fmla="*/ 94 h 218"/>
                <a:gd name="T54" fmla="*/ 72 w 77"/>
                <a:gd name="T55" fmla="*/ 89 h 218"/>
                <a:gd name="T56" fmla="*/ 70 w 77"/>
                <a:gd name="T57" fmla="*/ 84 h 218"/>
                <a:gd name="T58" fmla="*/ 67 w 77"/>
                <a:gd name="T59" fmla="*/ 79 h 218"/>
                <a:gd name="T60" fmla="*/ 62 w 77"/>
                <a:gd name="T61" fmla="*/ 72 h 218"/>
                <a:gd name="T62" fmla="*/ 57 w 77"/>
                <a:gd name="T63" fmla="*/ 70 h 218"/>
                <a:gd name="T64" fmla="*/ 52 w 77"/>
                <a:gd name="T65" fmla="*/ 65 h 218"/>
                <a:gd name="T66" fmla="*/ 52 w 77"/>
                <a:gd name="T67" fmla="*/ 65 h 218"/>
                <a:gd name="T68" fmla="*/ 57 w 77"/>
                <a:gd name="T69" fmla="*/ 55 h 218"/>
                <a:gd name="T70" fmla="*/ 60 w 77"/>
                <a:gd name="T71" fmla="*/ 45 h 218"/>
                <a:gd name="T72" fmla="*/ 60 w 77"/>
                <a:gd name="T73" fmla="*/ 35 h 218"/>
                <a:gd name="T74" fmla="*/ 62 w 77"/>
                <a:gd name="T75" fmla="*/ 23 h 218"/>
                <a:gd name="T76" fmla="*/ 62 w 77"/>
                <a:gd name="T77" fmla="*/ 13 h 218"/>
                <a:gd name="T78" fmla="*/ 62 w 77"/>
                <a:gd name="T79" fmla="*/ 0 h 21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7"/>
                <a:gd name="T121" fmla="*/ 0 h 218"/>
                <a:gd name="T122" fmla="*/ 77 w 77"/>
                <a:gd name="T123" fmla="*/ 218 h 21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7" h="218">
                  <a:moveTo>
                    <a:pt x="8" y="218"/>
                  </a:moveTo>
                  <a:lnTo>
                    <a:pt x="8" y="208"/>
                  </a:lnTo>
                  <a:lnTo>
                    <a:pt x="8" y="195"/>
                  </a:lnTo>
                  <a:lnTo>
                    <a:pt x="5" y="186"/>
                  </a:lnTo>
                  <a:lnTo>
                    <a:pt x="3" y="173"/>
                  </a:lnTo>
                  <a:lnTo>
                    <a:pt x="0" y="163"/>
                  </a:lnTo>
                  <a:lnTo>
                    <a:pt x="0" y="158"/>
                  </a:lnTo>
                  <a:lnTo>
                    <a:pt x="5" y="161"/>
                  </a:lnTo>
                  <a:lnTo>
                    <a:pt x="13" y="163"/>
                  </a:lnTo>
                  <a:lnTo>
                    <a:pt x="18" y="163"/>
                  </a:lnTo>
                  <a:lnTo>
                    <a:pt x="25" y="163"/>
                  </a:lnTo>
                  <a:lnTo>
                    <a:pt x="30" y="163"/>
                  </a:lnTo>
                  <a:lnTo>
                    <a:pt x="37" y="161"/>
                  </a:lnTo>
                  <a:lnTo>
                    <a:pt x="42" y="158"/>
                  </a:lnTo>
                  <a:lnTo>
                    <a:pt x="50" y="156"/>
                  </a:lnTo>
                  <a:lnTo>
                    <a:pt x="55" y="153"/>
                  </a:lnTo>
                  <a:lnTo>
                    <a:pt x="60" y="149"/>
                  </a:lnTo>
                  <a:lnTo>
                    <a:pt x="65" y="144"/>
                  </a:lnTo>
                  <a:lnTo>
                    <a:pt x="67" y="139"/>
                  </a:lnTo>
                  <a:lnTo>
                    <a:pt x="72" y="134"/>
                  </a:lnTo>
                  <a:lnTo>
                    <a:pt x="74" y="126"/>
                  </a:lnTo>
                  <a:lnTo>
                    <a:pt x="74" y="121"/>
                  </a:lnTo>
                  <a:lnTo>
                    <a:pt x="77" y="114"/>
                  </a:lnTo>
                  <a:lnTo>
                    <a:pt x="77" y="109"/>
                  </a:lnTo>
                  <a:lnTo>
                    <a:pt x="74" y="102"/>
                  </a:lnTo>
                  <a:lnTo>
                    <a:pt x="74" y="94"/>
                  </a:lnTo>
                  <a:lnTo>
                    <a:pt x="72" y="89"/>
                  </a:lnTo>
                  <a:lnTo>
                    <a:pt x="70" y="84"/>
                  </a:lnTo>
                  <a:lnTo>
                    <a:pt x="67" y="79"/>
                  </a:lnTo>
                  <a:lnTo>
                    <a:pt x="62" y="72"/>
                  </a:lnTo>
                  <a:lnTo>
                    <a:pt x="57" y="70"/>
                  </a:lnTo>
                  <a:lnTo>
                    <a:pt x="52" y="65"/>
                  </a:lnTo>
                  <a:lnTo>
                    <a:pt x="57" y="55"/>
                  </a:lnTo>
                  <a:lnTo>
                    <a:pt x="60" y="45"/>
                  </a:lnTo>
                  <a:lnTo>
                    <a:pt x="60" y="35"/>
                  </a:lnTo>
                  <a:lnTo>
                    <a:pt x="62" y="23"/>
                  </a:lnTo>
                  <a:lnTo>
                    <a:pt x="62" y="13"/>
                  </a:lnTo>
                  <a:lnTo>
                    <a:pt x="62" y="0"/>
                  </a:lnTo>
                </a:path>
              </a:pathLst>
            </a:custGeom>
            <a:noFill/>
            <a:ln w="0">
              <a:solidFill>
                <a:srgbClr val="000000"/>
              </a:solidFill>
              <a:prstDash val="solid"/>
              <a:round/>
              <a:headEnd/>
              <a:tailEnd/>
            </a:ln>
          </p:spPr>
          <p:txBody>
            <a:bodyPr/>
            <a:lstStyle/>
            <a:p>
              <a:endParaRPr lang="es-AR"/>
            </a:p>
          </p:txBody>
        </p:sp>
        <p:sp>
          <p:nvSpPr>
            <p:cNvPr id="5225" name="Freeform 112"/>
            <p:cNvSpPr>
              <a:spLocks/>
            </p:cNvSpPr>
            <p:nvPr/>
          </p:nvSpPr>
          <p:spPr bwMode="auto">
            <a:xfrm>
              <a:off x="2269" y="2881"/>
              <a:ext cx="52" cy="17"/>
            </a:xfrm>
            <a:custGeom>
              <a:avLst/>
              <a:gdLst>
                <a:gd name="T0" fmla="*/ 52 w 52"/>
                <a:gd name="T1" fmla="*/ 3 h 17"/>
                <a:gd name="T2" fmla="*/ 47 w 52"/>
                <a:gd name="T3" fmla="*/ 3 h 17"/>
                <a:gd name="T4" fmla="*/ 40 w 52"/>
                <a:gd name="T5" fmla="*/ 0 h 17"/>
                <a:gd name="T6" fmla="*/ 35 w 52"/>
                <a:gd name="T7" fmla="*/ 0 h 17"/>
                <a:gd name="T8" fmla="*/ 28 w 52"/>
                <a:gd name="T9" fmla="*/ 3 h 17"/>
                <a:gd name="T10" fmla="*/ 23 w 52"/>
                <a:gd name="T11" fmla="*/ 5 h 17"/>
                <a:gd name="T12" fmla="*/ 15 w 52"/>
                <a:gd name="T13" fmla="*/ 8 h 17"/>
                <a:gd name="T14" fmla="*/ 10 w 52"/>
                <a:gd name="T15" fmla="*/ 10 h 17"/>
                <a:gd name="T16" fmla="*/ 5 w 52"/>
                <a:gd name="T17" fmla="*/ 12 h 17"/>
                <a:gd name="T18" fmla="*/ 0 w 52"/>
                <a:gd name="T19" fmla="*/ 17 h 17"/>
                <a:gd name="T20" fmla="*/ 0 w 52"/>
                <a:gd name="T21" fmla="*/ 17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17"/>
                <a:gd name="T35" fmla="*/ 52 w 52"/>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17">
                  <a:moveTo>
                    <a:pt x="52" y="3"/>
                  </a:moveTo>
                  <a:lnTo>
                    <a:pt x="47" y="3"/>
                  </a:lnTo>
                  <a:lnTo>
                    <a:pt x="40" y="0"/>
                  </a:lnTo>
                  <a:lnTo>
                    <a:pt x="35" y="0"/>
                  </a:lnTo>
                  <a:lnTo>
                    <a:pt x="28" y="3"/>
                  </a:lnTo>
                  <a:lnTo>
                    <a:pt x="23" y="5"/>
                  </a:lnTo>
                  <a:lnTo>
                    <a:pt x="15" y="8"/>
                  </a:lnTo>
                  <a:lnTo>
                    <a:pt x="10" y="10"/>
                  </a:lnTo>
                  <a:lnTo>
                    <a:pt x="5" y="12"/>
                  </a:lnTo>
                  <a:lnTo>
                    <a:pt x="0" y="17"/>
                  </a:lnTo>
                </a:path>
              </a:pathLst>
            </a:custGeom>
            <a:noFill/>
            <a:ln w="0">
              <a:solidFill>
                <a:srgbClr val="000000"/>
              </a:solidFill>
              <a:prstDash val="solid"/>
              <a:round/>
              <a:headEnd/>
              <a:tailEnd/>
            </a:ln>
          </p:spPr>
          <p:txBody>
            <a:bodyPr/>
            <a:lstStyle/>
            <a:p>
              <a:endParaRPr lang="es-AR"/>
            </a:p>
          </p:txBody>
        </p:sp>
        <p:sp>
          <p:nvSpPr>
            <p:cNvPr id="5226" name="Freeform 113"/>
            <p:cNvSpPr>
              <a:spLocks/>
            </p:cNvSpPr>
            <p:nvPr/>
          </p:nvSpPr>
          <p:spPr bwMode="auto">
            <a:xfrm>
              <a:off x="2042" y="2980"/>
              <a:ext cx="84" cy="15"/>
            </a:xfrm>
            <a:custGeom>
              <a:avLst/>
              <a:gdLst>
                <a:gd name="T0" fmla="*/ 84 w 84"/>
                <a:gd name="T1" fmla="*/ 0 h 15"/>
                <a:gd name="T2" fmla="*/ 82 w 84"/>
                <a:gd name="T3" fmla="*/ 0 h 15"/>
                <a:gd name="T4" fmla="*/ 82 w 84"/>
                <a:gd name="T5" fmla="*/ 5 h 15"/>
                <a:gd name="T6" fmla="*/ 79 w 84"/>
                <a:gd name="T7" fmla="*/ 7 h 15"/>
                <a:gd name="T8" fmla="*/ 77 w 84"/>
                <a:gd name="T9" fmla="*/ 10 h 15"/>
                <a:gd name="T10" fmla="*/ 72 w 84"/>
                <a:gd name="T11" fmla="*/ 12 h 15"/>
                <a:gd name="T12" fmla="*/ 70 w 84"/>
                <a:gd name="T13" fmla="*/ 15 h 15"/>
                <a:gd name="T14" fmla="*/ 67 w 84"/>
                <a:gd name="T15" fmla="*/ 15 h 15"/>
                <a:gd name="T16" fmla="*/ 62 w 84"/>
                <a:gd name="T17" fmla="*/ 15 h 15"/>
                <a:gd name="T18" fmla="*/ 57 w 84"/>
                <a:gd name="T19" fmla="*/ 12 h 15"/>
                <a:gd name="T20" fmla="*/ 55 w 84"/>
                <a:gd name="T21" fmla="*/ 10 h 15"/>
                <a:gd name="T22" fmla="*/ 55 w 84"/>
                <a:gd name="T23" fmla="*/ 10 h 15"/>
                <a:gd name="T24" fmla="*/ 50 w 84"/>
                <a:gd name="T25" fmla="*/ 7 h 15"/>
                <a:gd name="T26" fmla="*/ 45 w 84"/>
                <a:gd name="T27" fmla="*/ 5 h 15"/>
                <a:gd name="T28" fmla="*/ 37 w 84"/>
                <a:gd name="T29" fmla="*/ 2 h 15"/>
                <a:gd name="T30" fmla="*/ 32 w 84"/>
                <a:gd name="T31" fmla="*/ 0 h 15"/>
                <a:gd name="T32" fmla="*/ 25 w 84"/>
                <a:gd name="T33" fmla="*/ 0 h 15"/>
                <a:gd name="T34" fmla="*/ 20 w 84"/>
                <a:gd name="T35" fmla="*/ 0 h 15"/>
                <a:gd name="T36" fmla="*/ 13 w 84"/>
                <a:gd name="T37" fmla="*/ 0 h 15"/>
                <a:gd name="T38" fmla="*/ 8 w 84"/>
                <a:gd name="T39" fmla="*/ 2 h 15"/>
                <a:gd name="T40" fmla="*/ 0 w 84"/>
                <a:gd name="T41" fmla="*/ 5 h 15"/>
                <a:gd name="T42" fmla="*/ 0 w 84"/>
                <a:gd name="T43" fmla="*/ 5 h 1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4"/>
                <a:gd name="T67" fmla="*/ 0 h 15"/>
                <a:gd name="T68" fmla="*/ 84 w 84"/>
                <a:gd name="T69" fmla="*/ 15 h 1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4" h="15">
                  <a:moveTo>
                    <a:pt x="84" y="0"/>
                  </a:moveTo>
                  <a:lnTo>
                    <a:pt x="82" y="0"/>
                  </a:lnTo>
                  <a:lnTo>
                    <a:pt x="82" y="5"/>
                  </a:lnTo>
                  <a:lnTo>
                    <a:pt x="79" y="7"/>
                  </a:lnTo>
                  <a:lnTo>
                    <a:pt x="77" y="10"/>
                  </a:lnTo>
                  <a:lnTo>
                    <a:pt x="72" y="12"/>
                  </a:lnTo>
                  <a:lnTo>
                    <a:pt x="70" y="15"/>
                  </a:lnTo>
                  <a:lnTo>
                    <a:pt x="67" y="15"/>
                  </a:lnTo>
                  <a:lnTo>
                    <a:pt x="62" y="15"/>
                  </a:lnTo>
                  <a:lnTo>
                    <a:pt x="57" y="12"/>
                  </a:lnTo>
                  <a:lnTo>
                    <a:pt x="55" y="10"/>
                  </a:lnTo>
                  <a:lnTo>
                    <a:pt x="50" y="7"/>
                  </a:lnTo>
                  <a:lnTo>
                    <a:pt x="45" y="5"/>
                  </a:lnTo>
                  <a:lnTo>
                    <a:pt x="37" y="2"/>
                  </a:lnTo>
                  <a:lnTo>
                    <a:pt x="32" y="0"/>
                  </a:lnTo>
                  <a:lnTo>
                    <a:pt x="25" y="0"/>
                  </a:lnTo>
                  <a:lnTo>
                    <a:pt x="20" y="0"/>
                  </a:lnTo>
                  <a:lnTo>
                    <a:pt x="13" y="0"/>
                  </a:lnTo>
                  <a:lnTo>
                    <a:pt x="8" y="2"/>
                  </a:lnTo>
                  <a:lnTo>
                    <a:pt x="0" y="5"/>
                  </a:lnTo>
                </a:path>
              </a:pathLst>
            </a:custGeom>
            <a:noFill/>
            <a:ln w="0">
              <a:solidFill>
                <a:srgbClr val="000000"/>
              </a:solidFill>
              <a:prstDash val="solid"/>
              <a:round/>
              <a:headEnd/>
              <a:tailEnd/>
            </a:ln>
          </p:spPr>
          <p:txBody>
            <a:bodyPr/>
            <a:lstStyle/>
            <a:p>
              <a:endParaRPr lang="es-AR"/>
            </a:p>
          </p:txBody>
        </p:sp>
        <p:sp>
          <p:nvSpPr>
            <p:cNvPr id="5227" name="Freeform 114"/>
            <p:cNvSpPr>
              <a:spLocks/>
            </p:cNvSpPr>
            <p:nvPr/>
          </p:nvSpPr>
          <p:spPr bwMode="auto">
            <a:xfrm>
              <a:off x="2067" y="2990"/>
              <a:ext cx="27" cy="7"/>
            </a:xfrm>
            <a:custGeom>
              <a:avLst/>
              <a:gdLst>
                <a:gd name="T0" fmla="*/ 27 w 27"/>
                <a:gd name="T1" fmla="*/ 0 h 7"/>
                <a:gd name="T2" fmla="*/ 22 w 27"/>
                <a:gd name="T3" fmla="*/ 0 h 7"/>
                <a:gd name="T4" fmla="*/ 17 w 27"/>
                <a:gd name="T5" fmla="*/ 0 h 7"/>
                <a:gd name="T6" fmla="*/ 12 w 27"/>
                <a:gd name="T7" fmla="*/ 2 h 7"/>
                <a:gd name="T8" fmla="*/ 7 w 27"/>
                <a:gd name="T9" fmla="*/ 2 h 7"/>
                <a:gd name="T10" fmla="*/ 5 w 27"/>
                <a:gd name="T11" fmla="*/ 5 h 7"/>
                <a:gd name="T12" fmla="*/ 0 w 27"/>
                <a:gd name="T13" fmla="*/ 7 h 7"/>
                <a:gd name="T14" fmla="*/ 0 60000 65536"/>
                <a:gd name="T15" fmla="*/ 0 60000 65536"/>
                <a:gd name="T16" fmla="*/ 0 60000 65536"/>
                <a:gd name="T17" fmla="*/ 0 60000 65536"/>
                <a:gd name="T18" fmla="*/ 0 60000 65536"/>
                <a:gd name="T19" fmla="*/ 0 60000 65536"/>
                <a:gd name="T20" fmla="*/ 0 60000 65536"/>
                <a:gd name="T21" fmla="*/ 0 w 27"/>
                <a:gd name="T22" fmla="*/ 0 h 7"/>
                <a:gd name="T23" fmla="*/ 27 w 27"/>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7">
                  <a:moveTo>
                    <a:pt x="27" y="0"/>
                  </a:moveTo>
                  <a:lnTo>
                    <a:pt x="22" y="0"/>
                  </a:lnTo>
                  <a:lnTo>
                    <a:pt x="17" y="0"/>
                  </a:lnTo>
                  <a:lnTo>
                    <a:pt x="12" y="2"/>
                  </a:lnTo>
                  <a:lnTo>
                    <a:pt x="7" y="2"/>
                  </a:lnTo>
                  <a:lnTo>
                    <a:pt x="5" y="5"/>
                  </a:lnTo>
                  <a:lnTo>
                    <a:pt x="0" y="7"/>
                  </a:lnTo>
                </a:path>
              </a:pathLst>
            </a:custGeom>
            <a:noFill/>
            <a:ln w="0">
              <a:solidFill>
                <a:srgbClr val="000000"/>
              </a:solidFill>
              <a:prstDash val="solid"/>
              <a:round/>
              <a:headEnd/>
              <a:tailEnd/>
            </a:ln>
          </p:spPr>
          <p:txBody>
            <a:bodyPr/>
            <a:lstStyle/>
            <a:p>
              <a:endParaRPr lang="es-AR"/>
            </a:p>
          </p:txBody>
        </p:sp>
        <p:sp>
          <p:nvSpPr>
            <p:cNvPr id="5228" name="Freeform 115"/>
            <p:cNvSpPr>
              <a:spLocks/>
            </p:cNvSpPr>
            <p:nvPr/>
          </p:nvSpPr>
          <p:spPr bwMode="auto">
            <a:xfrm>
              <a:off x="2121" y="2963"/>
              <a:ext cx="25" cy="14"/>
            </a:xfrm>
            <a:custGeom>
              <a:avLst/>
              <a:gdLst>
                <a:gd name="T0" fmla="*/ 0 w 25"/>
                <a:gd name="T1" fmla="*/ 0 h 14"/>
                <a:gd name="T2" fmla="*/ 0 w 25"/>
                <a:gd name="T3" fmla="*/ 2 h 14"/>
                <a:gd name="T4" fmla="*/ 0 w 25"/>
                <a:gd name="T5" fmla="*/ 5 h 14"/>
                <a:gd name="T6" fmla="*/ 3 w 25"/>
                <a:gd name="T7" fmla="*/ 7 h 14"/>
                <a:gd name="T8" fmla="*/ 3 w 25"/>
                <a:gd name="T9" fmla="*/ 12 h 14"/>
                <a:gd name="T10" fmla="*/ 5 w 25"/>
                <a:gd name="T11" fmla="*/ 12 h 14"/>
                <a:gd name="T12" fmla="*/ 8 w 25"/>
                <a:gd name="T13" fmla="*/ 14 h 14"/>
                <a:gd name="T14" fmla="*/ 13 w 25"/>
                <a:gd name="T15" fmla="*/ 14 h 14"/>
                <a:gd name="T16" fmla="*/ 15 w 25"/>
                <a:gd name="T17" fmla="*/ 14 h 14"/>
                <a:gd name="T18" fmla="*/ 18 w 25"/>
                <a:gd name="T19" fmla="*/ 14 h 14"/>
                <a:gd name="T20" fmla="*/ 20 w 25"/>
                <a:gd name="T21" fmla="*/ 12 h 14"/>
                <a:gd name="T22" fmla="*/ 23 w 25"/>
                <a:gd name="T23" fmla="*/ 9 h 14"/>
                <a:gd name="T24" fmla="*/ 25 w 25"/>
                <a:gd name="T25" fmla="*/ 7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
                <a:gd name="T40" fmla="*/ 0 h 14"/>
                <a:gd name="T41" fmla="*/ 25 w 25"/>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 h="14">
                  <a:moveTo>
                    <a:pt x="0" y="0"/>
                  </a:moveTo>
                  <a:lnTo>
                    <a:pt x="0" y="2"/>
                  </a:lnTo>
                  <a:lnTo>
                    <a:pt x="0" y="5"/>
                  </a:lnTo>
                  <a:lnTo>
                    <a:pt x="3" y="7"/>
                  </a:lnTo>
                  <a:lnTo>
                    <a:pt x="3" y="12"/>
                  </a:lnTo>
                  <a:lnTo>
                    <a:pt x="5" y="12"/>
                  </a:lnTo>
                  <a:lnTo>
                    <a:pt x="8" y="14"/>
                  </a:lnTo>
                  <a:lnTo>
                    <a:pt x="13" y="14"/>
                  </a:lnTo>
                  <a:lnTo>
                    <a:pt x="15" y="14"/>
                  </a:lnTo>
                  <a:lnTo>
                    <a:pt x="18" y="14"/>
                  </a:lnTo>
                  <a:lnTo>
                    <a:pt x="20" y="12"/>
                  </a:lnTo>
                  <a:lnTo>
                    <a:pt x="23" y="9"/>
                  </a:lnTo>
                  <a:lnTo>
                    <a:pt x="25" y="7"/>
                  </a:lnTo>
                </a:path>
              </a:pathLst>
            </a:custGeom>
            <a:noFill/>
            <a:ln w="0">
              <a:solidFill>
                <a:srgbClr val="000000"/>
              </a:solidFill>
              <a:prstDash val="solid"/>
              <a:round/>
              <a:headEnd/>
              <a:tailEnd/>
            </a:ln>
          </p:spPr>
          <p:txBody>
            <a:bodyPr/>
            <a:lstStyle/>
            <a:p>
              <a:endParaRPr lang="es-AR"/>
            </a:p>
          </p:txBody>
        </p:sp>
        <p:sp>
          <p:nvSpPr>
            <p:cNvPr id="5229" name="Freeform 116"/>
            <p:cNvSpPr>
              <a:spLocks/>
            </p:cNvSpPr>
            <p:nvPr/>
          </p:nvSpPr>
          <p:spPr bwMode="auto">
            <a:xfrm>
              <a:off x="1959" y="2916"/>
              <a:ext cx="397" cy="217"/>
            </a:xfrm>
            <a:custGeom>
              <a:avLst/>
              <a:gdLst>
                <a:gd name="T0" fmla="*/ 19 w 397"/>
                <a:gd name="T1" fmla="*/ 148 h 217"/>
                <a:gd name="T2" fmla="*/ 7 w 397"/>
                <a:gd name="T3" fmla="*/ 126 h 217"/>
                <a:gd name="T4" fmla="*/ 2 w 397"/>
                <a:gd name="T5" fmla="*/ 101 h 217"/>
                <a:gd name="T6" fmla="*/ 2 w 397"/>
                <a:gd name="T7" fmla="*/ 74 h 217"/>
                <a:gd name="T8" fmla="*/ 9 w 397"/>
                <a:gd name="T9" fmla="*/ 49 h 217"/>
                <a:gd name="T10" fmla="*/ 24 w 397"/>
                <a:gd name="T11" fmla="*/ 27 h 217"/>
                <a:gd name="T12" fmla="*/ 44 w 397"/>
                <a:gd name="T13" fmla="*/ 10 h 217"/>
                <a:gd name="T14" fmla="*/ 71 w 397"/>
                <a:gd name="T15" fmla="*/ 12 h 217"/>
                <a:gd name="T16" fmla="*/ 51 w 397"/>
                <a:gd name="T17" fmla="*/ 29 h 217"/>
                <a:gd name="T18" fmla="*/ 37 w 397"/>
                <a:gd name="T19" fmla="*/ 49 h 217"/>
                <a:gd name="T20" fmla="*/ 29 w 397"/>
                <a:gd name="T21" fmla="*/ 74 h 217"/>
                <a:gd name="T22" fmla="*/ 27 w 397"/>
                <a:gd name="T23" fmla="*/ 101 h 217"/>
                <a:gd name="T24" fmla="*/ 34 w 397"/>
                <a:gd name="T25" fmla="*/ 126 h 217"/>
                <a:gd name="T26" fmla="*/ 44 w 397"/>
                <a:gd name="T27" fmla="*/ 148 h 217"/>
                <a:gd name="T28" fmla="*/ 140 w 397"/>
                <a:gd name="T29" fmla="*/ 192 h 217"/>
                <a:gd name="T30" fmla="*/ 175 w 397"/>
                <a:gd name="T31" fmla="*/ 195 h 217"/>
                <a:gd name="T32" fmla="*/ 209 w 397"/>
                <a:gd name="T33" fmla="*/ 192 h 217"/>
                <a:gd name="T34" fmla="*/ 244 w 397"/>
                <a:gd name="T35" fmla="*/ 180 h 217"/>
                <a:gd name="T36" fmla="*/ 273 w 397"/>
                <a:gd name="T37" fmla="*/ 163 h 217"/>
                <a:gd name="T38" fmla="*/ 301 w 397"/>
                <a:gd name="T39" fmla="*/ 138 h 217"/>
                <a:gd name="T40" fmla="*/ 323 w 397"/>
                <a:gd name="T41" fmla="*/ 111 h 217"/>
                <a:gd name="T42" fmla="*/ 330 w 397"/>
                <a:gd name="T43" fmla="*/ 98 h 217"/>
                <a:gd name="T44" fmla="*/ 352 w 397"/>
                <a:gd name="T45" fmla="*/ 61 h 217"/>
                <a:gd name="T46" fmla="*/ 365 w 397"/>
                <a:gd name="T47" fmla="*/ 29 h 217"/>
                <a:gd name="T48" fmla="*/ 357 w 397"/>
                <a:gd name="T49" fmla="*/ 32 h 217"/>
                <a:gd name="T50" fmla="*/ 352 w 397"/>
                <a:gd name="T51" fmla="*/ 34 h 217"/>
                <a:gd name="T52" fmla="*/ 338 w 397"/>
                <a:gd name="T53" fmla="*/ 37 h 217"/>
                <a:gd name="T54" fmla="*/ 330 w 397"/>
                <a:gd name="T55" fmla="*/ 29 h 217"/>
                <a:gd name="T56" fmla="*/ 343 w 397"/>
                <a:gd name="T57" fmla="*/ 7 h 217"/>
                <a:gd name="T58" fmla="*/ 362 w 397"/>
                <a:gd name="T59" fmla="*/ 0 h 217"/>
                <a:gd name="T60" fmla="*/ 367 w 397"/>
                <a:gd name="T61" fmla="*/ 2 h 217"/>
                <a:gd name="T62" fmla="*/ 380 w 397"/>
                <a:gd name="T63" fmla="*/ 2 h 217"/>
                <a:gd name="T64" fmla="*/ 394 w 397"/>
                <a:gd name="T65" fmla="*/ 2 h 217"/>
                <a:gd name="T66" fmla="*/ 397 w 397"/>
                <a:gd name="T67" fmla="*/ 10 h 217"/>
                <a:gd name="T68" fmla="*/ 397 w 397"/>
                <a:gd name="T69" fmla="*/ 27 h 217"/>
                <a:gd name="T70" fmla="*/ 384 w 397"/>
                <a:gd name="T71" fmla="*/ 64 h 217"/>
                <a:gd name="T72" fmla="*/ 367 w 397"/>
                <a:gd name="T73" fmla="*/ 101 h 217"/>
                <a:gd name="T74" fmla="*/ 345 w 397"/>
                <a:gd name="T75" fmla="*/ 135 h 217"/>
                <a:gd name="T76" fmla="*/ 315 w 397"/>
                <a:gd name="T77" fmla="*/ 163 h 217"/>
                <a:gd name="T78" fmla="*/ 298 w 397"/>
                <a:gd name="T79" fmla="*/ 177 h 217"/>
                <a:gd name="T80" fmla="*/ 266 w 397"/>
                <a:gd name="T81" fmla="*/ 197 h 217"/>
                <a:gd name="T82" fmla="*/ 231 w 397"/>
                <a:gd name="T83" fmla="*/ 209 h 217"/>
                <a:gd name="T84" fmla="*/ 197 w 397"/>
                <a:gd name="T85" fmla="*/ 217 h 217"/>
                <a:gd name="T86" fmla="*/ 160 w 397"/>
                <a:gd name="T87" fmla="*/ 217 h 217"/>
                <a:gd name="T88" fmla="*/ 34 w 397"/>
                <a:gd name="T89" fmla="*/ 168 h 2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97"/>
                <a:gd name="T136" fmla="*/ 0 h 217"/>
                <a:gd name="T137" fmla="*/ 397 w 397"/>
                <a:gd name="T138" fmla="*/ 217 h 2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97" h="217">
                  <a:moveTo>
                    <a:pt x="34" y="168"/>
                  </a:moveTo>
                  <a:lnTo>
                    <a:pt x="24" y="155"/>
                  </a:lnTo>
                  <a:lnTo>
                    <a:pt x="19" y="148"/>
                  </a:lnTo>
                  <a:lnTo>
                    <a:pt x="14" y="140"/>
                  </a:lnTo>
                  <a:lnTo>
                    <a:pt x="12" y="133"/>
                  </a:lnTo>
                  <a:lnTo>
                    <a:pt x="7" y="126"/>
                  </a:lnTo>
                  <a:lnTo>
                    <a:pt x="4" y="118"/>
                  </a:lnTo>
                  <a:lnTo>
                    <a:pt x="2" y="108"/>
                  </a:lnTo>
                  <a:lnTo>
                    <a:pt x="2" y="101"/>
                  </a:lnTo>
                  <a:lnTo>
                    <a:pt x="0" y="91"/>
                  </a:lnTo>
                  <a:lnTo>
                    <a:pt x="2" y="81"/>
                  </a:lnTo>
                  <a:lnTo>
                    <a:pt x="2" y="74"/>
                  </a:lnTo>
                  <a:lnTo>
                    <a:pt x="4" y="64"/>
                  </a:lnTo>
                  <a:lnTo>
                    <a:pt x="7" y="56"/>
                  </a:lnTo>
                  <a:lnTo>
                    <a:pt x="9" y="49"/>
                  </a:lnTo>
                  <a:lnTo>
                    <a:pt x="14" y="42"/>
                  </a:lnTo>
                  <a:lnTo>
                    <a:pt x="19" y="34"/>
                  </a:lnTo>
                  <a:lnTo>
                    <a:pt x="24" y="27"/>
                  </a:lnTo>
                  <a:lnTo>
                    <a:pt x="29" y="19"/>
                  </a:lnTo>
                  <a:lnTo>
                    <a:pt x="37" y="15"/>
                  </a:lnTo>
                  <a:lnTo>
                    <a:pt x="44" y="10"/>
                  </a:lnTo>
                  <a:lnTo>
                    <a:pt x="51" y="5"/>
                  </a:lnTo>
                  <a:lnTo>
                    <a:pt x="59" y="0"/>
                  </a:lnTo>
                  <a:lnTo>
                    <a:pt x="71" y="12"/>
                  </a:lnTo>
                  <a:lnTo>
                    <a:pt x="64" y="17"/>
                  </a:lnTo>
                  <a:lnTo>
                    <a:pt x="59" y="22"/>
                  </a:lnTo>
                  <a:lnTo>
                    <a:pt x="51" y="29"/>
                  </a:lnTo>
                  <a:lnTo>
                    <a:pt x="46" y="34"/>
                  </a:lnTo>
                  <a:lnTo>
                    <a:pt x="41" y="42"/>
                  </a:lnTo>
                  <a:lnTo>
                    <a:pt x="37" y="49"/>
                  </a:lnTo>
                  <a:lnTo>
                    <a:pt x="34" y="59"/>
                  </a:lnTo>
                  <a:lnTo>
                    <a:pt x="32" y="66"/>
                  </a:lnTo>
                  <a:lnTo>
                    <a:pt x="29" y="74"/>
                  </a:lnTo>
                  <a:lnTo>
                    <a:pt x="29" y="84"/>
                  </a:lnTo>
                  <a:lnTo>
                    <a:pt x="27" y="91"/>
                  </a:lnTo>
                  <a:lnTo>
                    <a:pt x="27" y="101"/>
                  </a:lnTo>
                  <a:lnTo>
                    <a:pt x="29" y="108"/>
                  </a:lnTo>
                  <a:lnTo>
                    <a:pt x="32" y="118"/>
                  </a:lnTo>
                  <a:lnTo>
                    <a:pt x="34" y="126"/>
                  </a:lnTo>
                  <a:lnTo>
                    <a:pt x="37" y="133"/>
                  </a:lnTo>
                  <a:lnTo>
                    <a:pt x="41" y="140"/>
                  </a:lnTo>
                  <a:lnTo>
                    <a:pt x="44" y="148"/>
                  </a:lnTo>
                  <a:lnTo>
                    <a:pt x="61" y="165"/>
                  </a:lnTo>
                  <a:lnTo>
                    <a:pt x="118" y="192"/>
                  </a:lnTo>
                  <a:lnTo>
                    <a:pt x="140" y="192"/>
                  </a:lnTo>
                  <a:lnTo>
                    <a:pt x="150" y="195"/>
                  </a:lnTo>
                  <a:lnTo>
                    <a:pt x="162" y="195"/>
                  </a:lnTo>
                  <a:lnTo>
                    <a:pt x="175" y="195"/>
                  </a:lnTo>
                  <a:lnTo>
                    <a:pt x="187" y="195"/>
                  </a:lnTo>
                  <a:lnTo>
                    <a:pt x="199" y="192"/>
                  </a:lnTo>
                  <a:lnTo>
                    <a:pt x="209" y="192"/>
                  </a:lnTo>
                  <a:lnTo>
                    <a:pt x="222" y="187"/>
                  </a:lnTo>
                  <a:lnTo>
                    <a:pt x="234" y="185"/>
                  </a:lnTo>
                  <a:lnTo>
                    <a:pt x="244" y="180"/>
                  </a:lnTo>
                  <a:lnTo>
                    <a:pt x="254" y="175"/>
                  </a:lnTo>
                  <a:lnTo>
                    <a:pt x="266" y="168"/>
                  </a:lnTo>
                  <a:lnTo>
                    <a:pt x="273" y="163"/>
                  </a:lnTo>
                  <a:lnTo>
                    <a:pt x="283" y="155"/>
                  </a:lnTo>
                  <a:lnTo>
                    <a:pt x="293" y="148"/>
                  </a:lnTo>
                  <a:lnTo>
                    <a:pt x="301" y="138"/>
                  </a:lnTo>
                  <a:lnTo>
                    <a:pt x="310" y="131"/>
                  </a:lnTo>
                  <a:lnTo>
                    <a:pt x="315" y="121"/>
                  </a:lnTo>
                  <a:lnTo>
                    <a:pt x="323" y="111"/>
                  </a:lnTo>
                  <a:lnTo>
                    <a:pt x="330" y="101"/>
                  </a:lnTo>
                  <a:lnTo>
                    <a:pt x="330" y="98"/>
                  </a:lnTo>
                  <a:lnTo>
                    <a:pt x="340" y="86"/>
                  </a:lnTo>
                  <a:lnTo>
                    <a:pt x="347" y="74"/>
                  </a:lnTo>
                  <a:lnTo>
                    <a:pt x="352" y="61"/>
                  </a:lnTo>
                  <a:lnTo>
                    <a:pt x="360" y="47"/>
                  </a:lnTo>
                  <a:lnTo>
                    <a:pt x="365" y="34"/>
                  </a:lnTo>
                  <a:lnTo>
                    <a:pt x="365" y="29"/>
                  </a:lnTo>
                  <a:lnTo>
                    <a:pt x="360" y="34"/>
                  </a:lnTo>
                  <a:lnTo>
                    <a:pt x="357" y="32"/>
                  </a:lnTo>
                  <a:lnTo>
                    <a:pt x="355" y="27"/>
                  </a:lnTo>
                  <a:lnTo>
                    <a:pt x="355" y="29"/>
                  </a:lnTo>
                  <a:lnTo>
                    <a:pt x="352" y="34"/>
                  </a:lnTo>
                  <a:lnTo>
                    <a:pt x="345" y="34"/>
                  </a:lnTo>
                  <a:lnTo>
                    <a:pt x="345" y="37"/>
                  </a:lnTo>
                  <a:lnTo>
                    <a:pt x="338" y="37"/>
                  </a:lnTo>
                  <a:lnTo>
                    <a:pt x="335" y="34"/>
                  </a:lnTo>
                  <a:lnTo>
                    <a:pt x="333" y="32"/>
                  </a:lnTo>
                  <a:lnTo>
                    <a:pt x="330" y="29"/>
                  </a:lnTo>
                  <a:lnTo>
                    <a:pt x="333" y="22"/>
                  </a:lnTo>
                  <a:lnTo>
                    <a:pt x="338" y="12"/>
                  </a:lnTo>
                  <a:lnTo>
                    <a:pt x="343" y="7"/>
                  </a:lnTo>
                  <a:lnTo>
                    <a:pt x="347" y="2"/>
                  </a:lnTo>
                  <a:lnTo>
                    <a:pt x="357" y="0"/>
                  </a:lnTo>
                  <a:lnTo>
                    <a:pt x="362" y="0"/>
                  </a:lnTo>
                  <a:lnTo>
                    <a:pt x="367" y="0"/>
                  </a:lnTo>
                  <a:lnTo>
                    <a:pt x="367" y="2"/>
                  </a:lnTo>
                  <a:lnTo>
                    <a:pt x="372" y="2"/>
                  </a:lnTo>
                  <a:lnTo>
                    <a:pt x="377" y="2"/>
                  </a:lnTo>
                  <a:lnTo>
                    <a:pt x="380" y="2"/>
                  </a:lnTo>
                  <a:lnTo>
                    <a:pt x="384" y="0"/>
                  </a:lnTo>
                  <a:lnTo>
                    <a:pt x="392" y="0"/>
                  </a:lnTo>
                  <a:lnTo>
                    <a:pt x="394" y="2"/>
                  </a:lnTo>
                  <a:lnTo>
                    <a:pt x="397" y="5"/>
                  </a:lnTo>
                  <a:lnTo>
                    <a:pt x="397" y="7"/>
                  </a:lnTo>
                  <a:lnTo>
                    <a:pt x="397" y="10"/>
                  </a:lnTo>
                  <a:lnTo>
                    <a:pt x="397" y="19"/>
                  </a:lnTo>
                  <a:lnTo>
                    <a:pt x="397" y="27"/>
                  </a:lnTo>
                  <a:lnTo>
                    <a:pt x="394" y="39"/>
                  </a:lnTo>
                  <a:lnTo>
                    <a:pt x="389" y="52"/>
                  </a:lnTo>
                  <a:lnTo>
                    <a:pt x="384" y="64"/>
                  </a:lnTo>
                  <a:lnTo>
                    <a:pt x="380" y="79"/>
                  </a:lnTo>
                  <a:lnTo>
                    <a:pt x="375" y="89"/>
                  </a:lnTo>
                  <a:lnTo>
                    <a:pt x="367" y="101"/>
                  </a:lnTo>
                  <a:lnTo>
                    <a:pt x="360" y="113"/>
                  </a:lnTo>
                  <a:lnTo>
                    <a:pt x="352" y="123"/>
                  </a:lnTo>
                  <a:lnTo>
                    <a:pt x="345" y="135"/>
                  </a:lnTo>
                  <a:lnTo>
                    <a:pt x="335" y="145"/>
                  </a:lnTo>
                  <a:lnTo>
                    <a:pt x="325" y="155"/>
                  </a:lnTo>
                  <a:lnTo>
                    <a:pt x="315" y="163"/>
                  </a:lnTo>
                  <a:lnTo>
                    <a:pt x="308" y="170"/>
                  </a:lnTo>
                  <a:lnTo>
                    <a:pt x="298" y="177"/>
                  </a:lnTo>
                  <a:lnTo>
                    <a:pt x="288" y="185"/>
                  </a:lnTo>
                  <a:lnTo>
                    <a:pt x="278" y="192"/>
                  </a:lnTo>
                  <a:lnTo>
                    <a:pt x="266" y="197"/>
                  </a:lnTo>
                  <a:lnTo>
                    <a:pt x="256" y="202"/>
                  </a:lnTo>
                  <a:lnTo>
                    <a:pt x="244" y="207"/>
                  </a:lnTo>
                  <a:lnTo>
                    <a:pt x="231" y="209"/>
                  </a:lnTo>
                  <a:lnTo>
                    <a:pt x="219" y="212"/>
                  </a:lnTo>
                  <a:lnTo>
                    <a:pt x="209" y="214"/>
                  </a:lnTo>
                  <a:lnTo>
                    <a:pt x="197" y="217"/>
                  </a:lnTo>
                  <a:lnTo>
                    <a:pt x="185" y="217"/>
                  </a:lnTo>
                  <a:lnTo>
                    <a:pt x="170" y="217"/>
                  </a:lnTo>
                  <a:lnTo>
                    <a:pt x="160" y="217"/>
                  </a:lnTo>
                  <a:lnTo>
                    <a:pt x="145" y="214"/>
                  </a:lnTo>
                  <a:lnTo>
                    <a:pt x="93" y="202"/>
                  </a:lnTo>
                  <a:lnTo>
                    <a:pt x="34" y="168"/>
                  </a:lnTo>
                  <a:close/>
                </a:path>
              </a:pathLst>
            </a:custGeom>
            <a:solidFill>
              <a:srgbClr val="B5B5B5"/>
            </a:solidFill>
            <a:ln w="9525">
              <a:noFill/>
              <a:round/>
              <a:headEnd/>
              <a:tailEnd/>
            </a:ln>
          </p:spPr>
          <p:txBody>
            <a:bodyPr/>
            <a:lstStyle/>
            <a:p>
              <a:endParaRPr lang="es-AR"/>
            </a:p>
          </p:txBody>
        </p:sp>
        <p:sp>
          <p:nvSpPr>
            <p:cNvPr id="5230" name="Freeform 117"/>
            <p:cNvSpPr>
              <a:spLocks/>
            </p:cNvSpPr>
            <p:nvPr/>
          </p:nvSpPr>
          <p:spPr bwMode="auto">
            <a:xfrm>
              <a:off x="1959" y="2916"/>
              <a:ext cx="397" cy="217"/>
            </a:xfrm>
            <a:custGeom>
              <a:avLst/>
              <a:gdLst>
                <a:gd name="T0" fmla="*/ 19 w 397"/>
                <a:gd name="T1" fmla="*/ 148 h 217"/>
                <a:gd name="T2" fmla="*/ 7 w 397"/>
                <a:gd name="T3" fmla="*/ 126 h 217"/>
                <a:gd name="T4" fmla="*/ 2 w 397"/>
                <a:gd name="T5" fmla="*/ 101 h 217"/>
                <a:gd name="T6" fmla="*/ 2 w 397"/>
                <a:gd name="T7" fmla="*/ 74 h 217"/>
                <a:gd name="T8" fmla="*/ 9 w 397"/>
                <a:gd name="T9" fmla="*/ 49 h 217"/>
                <a:gd name="T10" fmla="*/ 24 w 397"/>
                <a:gd name="T11" fmla="*/ 27 h 217"/>
                <a:gd name="T12" fmla="*/ 44 w 397"/>
                <a:gd name="T13" fmla="*/ 10 h 217"/>
                <a:gd name="T14" fmla="*/ 71 w 397"/>
                <a:gd name="T15" fmla="*/ 12 h 217"/>
                <a:gd name="T16" fmla="*/ 51 w 397"/>
                <a:gd name="T17" fmla="*/ 29 h 217"/>
                <a:gd name="T18" fmla="*/ 37 w 397"/>
                <a:gd name="T19" fmla="*/ 49 h 217"/>
                <a:gd name="T20" fmla="*/ 29 w 397"/>
                <a:gd name="T21" fmla="*/ 74 h 217"/>
                <a:gd name="T22" fmla="*/ 27 w 397"/>
                <a:gd name="T23" fmla="*/ 101 h 217"/>
                <a:gd name="T24" fmla="*/ 34 w 397"/>
                <a:gd name="T25" fmla="*/ 126 h 217"/>
                <a:gd name="T26" fmla="*/ 44 w 397"/>
                <a:gd name="T27" fmla="*/ 148 h 217"/>
                <a:gd name="T28" fmla="*/ 140 w 397"/>
                <a:gd name="T29" fmla="*/ 192 h 217"/>
                <a:gd name="T30" fmla="*/ 175 w 397"/>
                <a:gd name="T31" fmla="*/ 195 h 217"/>
                <a:gd name="T32" fmla="*/ 209 w 397"/>
                <a:gd name="T33" fmla="*/ 192 h 217"/>
                <a:gd name="T34" fmla="*/ 244 w 397"/>
                <a:gd name="T35" fmla="*/ 180 h 217"/>
                <a:gd name="T36" fmla="*/ 273 w 397"/>
                <a:gd name="T37" fmla="*/ 163 h 217"/>
                <a:gd name="T38" fmla="*/ 301 w 397"/>
                <a:gd name="T39" fmla="*/ 138 h 217"/>
                <a:gd name="T40" fmla="*/ 323 w 397"/>
                <a:gd name="T41" fmla="*/ 111 h 217"/>
                <a:gd name="T42" fmla="*/ 330 w 397"/>
                <a:gd name="T43" fmla="*/ 98 h 217"/>
                <a:gd name="T44" fmla="*/ 352 w 397"/>
                <a:gd name="T45" fmla="*/ 61 h 217"/>
                <a:gd name="T46" fmla="*/ 365 w 397"/>
                <a:gd name="T47" fmla="*/ 29 h 217"/>
                <a:gd name="T48" fmla="*/ 357 w 397"/>
                <a:gd name="T49" fmla="*/ 32 h 217"/>
                <a:gd name="T50" fmla="*/ 352 w 397"/>
                <a:gd name="T51" fmla="*/ 34 h 217"/>
                <a:gd name="T52" fmla="*/ 338 w 397"/>
                <a:gd name="T53" fmla="*/ 37 h 217"/>
                <a:gd name="T54" fmla="*/ 330 w 397"/>
                <a:gd name="T55" fmla="*/ 29 h 217"/>
                <a:gd name="T56" fmla="*/ 343 w 397"/>
                <a:gd name="T57" fmla="*/ 7 h 217"/>
                <a:gd name="T58" fmla="*/ 362 w 397"/>
                <a:gd name="T59" fmla="*/ 0 h 217"/>
                <a:gd name="T60" fmla="*/ 367 w 397"/>
                <a:gd name="T61" fmla="*/ 2 h 217"/>
                <a:gd name="T62" fmla="*/ 380 w 397"/>
                <a:gd name="T63" fmla="*/ 2 h 217"/>
                <a:gd name="T64" fmla="*/ 394 w 397"/>
                <a:gd name="T65" fmla="*/ 2 h 217"/>
                <a:gd name="T66" fmla="*/ 397 w 397"/>
                <a:gd name="T67" fmla="*/ 10 h 217"/>
                <a:gd name="T68" fmla="*/ 397 w 397"/>
                <a:gd name="T69" fmla="*/ 27 h 217"/>
                <a:gd name="T70" fmla="*/ 384 w 397"/>
                <a:gd name="T71" fmla="*/ 64 h 217"/>
                <a:gd name="T72" fmla="*/ 367 w 397"/>
                <a:gd name="T73" fmla="*/ 101 h 217"/>
                <a:gd name="T74" fmla="*/ 345 w 397"/>
                <a:gd name="T75" fmla="*/ 135 h 217"/>
                <a:gd name="T76" fmla="*/ 315 w 397"/>
                <a:gd name="T77" fmla="*/ 163 h 217"/>
                <a:gd name="T78" fmla="*/ 298 w 397"/>
                <a:gd name="T79" fmla="*/ 177 h 217"/>
                <a:gd name="T80" fmla="*/ 266 w 397"/>
                <a:gd name="T81" fmla="*/ 197 h 217"/>
                <a:gd name="T82" fmla="*/ 231 w 397"/>
                <a:gd name="T83" fmla="*/ 209 h 217"/>
                <a:gd name="T84" fmla="*/ 197 w 397"/>
                <a:gd name="T85" fmla="*/ 217 h 217"/>
                <a:gd name="T86" fmla="*/ 160 w 397"/>
                <a:gd name="T87" fmla="*/ 217 h 217"/>
                <a:gd name="T88" fmla="*/ 34 w 397"/>
                <a:gd name="T89" fmla="*/ 168 h 2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97"/>
                <a:gd name="T136" fmla="*/ 0 h 217"/>
                <a:gd name="T137" fmla="*/ 397 w 397"/>
                <a:gd name="T138" fmla="*/ 217 h 2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97" h="217">
                  <a:moveTo>
                    <a:pt x="34" y="168"/>
                  </a:moveTo>
                  <a:lnTo>
                    <a:pt x="24" y="155"/>
                  </a:lnTo>
                  <a:lnTo>
                    <a:pt x="19" y="148"/>
                  </a:lnTo>
                  <a:lnTo>
                    <a:pt x="14" y="140"/>
                  </a:lnTo>
                  <a:lnTo>
                    <a:pt x="12" y="133"/>
                  </a:lnTo>
                  <a:lnTo>
                    <a:pt x="7" y="126"/>
                  </a:lnTo>
                  <a:lnTo>
                    <a:pt x="4" y="118"/>
                  </a:lnTo>
                  <a:lnTo>
                    <a:pt x="2" y="108"/>
                  </a:lnTo>
                  <a:lnTo>
                    <a:pt x="2" y="101"/>
                  </a:lnTo>
                  <a:lnTo>
                    <a:pt x="0" y="91"/>
                  </a:lnTo>
                  <a:lnTo>
                    <a:pt x="2" y="81"/>
                  </a:lnTo>
                  <a:lnTo>
                    <a:pt x="2" y="74"/>
                  </a:lnTo>
                  <a:lnTo>
                    <a:pt x="4" y="64"/>
                  </a:lnTo>
                  <a:lnTo>
                    <a:pt x="7" y="56"/>
                  </a:lnTo>
                  <a:lnTo>
                    <a:pt x="9" y="49"/>
                  </a:lnTo>
                  <a:lnTo>
                    <a:pt x="14" y="42"/>
                  </a:lnTo>
                  <a:lnTo>
                    <a:pt x="19" y="34"/>
                  </a:lnTo>
                  <a:lnTo>
                    <a:pt x="24" y="27"/>
                  </a:lnTo>
                  <a:lnTo>
                    <a:pt x="29" y="19"/>
                  </a:lnTo>
                  <a:lnTo>
                    <a:pt x="37" y="15"/>
                  </a:lnTo>
                  <a:lnTo>
                    <a:pt x="44" y="10"/>
                  </a:lnTo>
                  <a:lnTo>
                    <a:pt x="51" y="5"/>
                  </a:lnTo>
                  <a:lnTo>
                    <a:pt x="59" y="0"/>
                  </a:lnTo>
                  <a:lnTo>
                    <a:pt x="71" y="12"/>
                  </a:lnTo>
                  <a:lnTo>
                    <a:pt x="64" y="17"/>
                  </a:lnTo>
                  <a:lnTo>
                    <a:pt x="59" y="22"/>
                  </a:lnTo>
                  <a:lnTo>
                    <a:pt x="51" y="29"/>
                  </a:lnTo>
                  <a:lnTo>
                    <a:pt x="46" y="34"/>
                  </a:lnTo>
                  <a:lnTo>
                    <a:pt x="41" y="42"/>
                  </a:lnTo>
                  <a:lnTo>
                    <a:pt x="37" y="49"/>
                  </a:lnTo>
                  <a:lnTo>
                    <a:pt x="34" y="59"/>
                  </a:lnTo>
                  <a:lnTo>
                    <a:pt x="32" y="66"/>
                  </a:lnTo>
                  <a:lnTo>
                    <a:pt x="29" y="74"/>
                  </a:lnTo>
                  <a:lnTo>
                    <a:pt x="29" y="84"/>
                  </a:lnTo>
                  <a:lnTo>
                    <a:pt x="27" y="91"/>
                  </a:lnTo>
                  <a:lnTo>
                    <a:pt x="27" y="101"/>
                  </a:lnTo>
                  <a:lnTo>
                    <a:pt x="29" y="108"/>
                  </a:lnTo>
                  <a:lnTo>
                    <a:pt x="32" y="118"/>
                  </a:lnTo>
                  <a:lnTo>
                    <a:pt x="34" y="126"/>
                  </a:lnTo>
                  <a:lnTo>
                    <a:pt x="37" y="133"/>
                  </a:lnTo>
                  <a:lnTo>
                    <a:pt x="41" y="140"/>
                  </a:lnTo>
                  <a:lnTo>
                    <a:pt x="44" y="148"/>
                  </a:lnTo>
                  <a:lnTo>
                    <a:pt x="61" y="165"/>
                  </a:lnTo>
                  <a:lnTo>
                    <a:pt x="118" y="192"/>
                  </a:lnTo>
                  <a:lnTo>
                    <a:pt x="140" y="192"/>
                  </a:lnTo>
                  <a:lnTo>
                    <a:pt x="150" y="195"/>
                  </a:lnTo>
                  <a:lnTo>
                    <a:pt x="162" y="195"/>
                  </a:lnTo>
                  <a:lnTo>
                    <a:pt x="175" y="195"/>
                  </a:lnTo>
                  <a:lnTo>
                    <a:pt x="187" y="195"/>
                  </a:lnTo>
                  <a:lnTo>
                    <a:pt x="199" y="192"/>
                  </a:lnTo>
                  <a:lnTo>
                    <a:pt x="209" y="192"/>
                  </a:lnTo>
                  <a:lnTo>
                    <a:pt x="222" y="187"/>
                  </a:lnTo>
                  <a:lnTo>
                    <a:pt x="234" y="185"/>
                  </a:lnTo>
                  <a:lnTo>
                    <a:pt x="244" y="180"/>
                  </a:lnTo>
                  <a:lnTo>
                    <a:pt x="254" y="175"/>
                  </a:lnTo>
                  <a:lnTo>
                    <a:pt x="266" y="168"/>
                  </a:lnTo>
                  <a:lnTo>
                    <a:pt x="273" y="163"/>
                  </a:lnTo>
                  <a:lnTo>
                    <a:pt x="283" y="155"/>
                  </a:lnTo>
                  <a:lnTo>
                    <a:pt x="293" y="148"/>
                  </a:lnTo>
                  <a:lnTo>
                    <a:pt x="301" y="138"/>
                  </a:lnTo>
                  <a:lnTo>
                    <a:pt x="310" y="131"/>
                  </a:lnTo>
                  <a:lnTo>
                    <a:pt x="315" y="121"/>
                  </a:lnTo>
                  <a:lnTo>
                    <a:pt x="323" y="111"/>
                  </a:lnTo>
                  <a:lnTo>
                    <a:pt x="330" y="101"/>
                  </a:lnTo>
                  <a:lnTo>
                    <a:pt x="330" y="98"/>
                  </a:lnTo>
                  <a:lnTo>
                    <a:pt x="340" y="86"/>
                  </a:lnTo>
                  <a:lnTo>
                    <a:pt x="347" y="74"/>
                  </a:lnTo>
                  <a:lnTo>
                    <a:pt x="352" y="61"/>
                  </a:lnTo>
                  <a:lnTo>
                    <a:pt x="360" y="47"/>
                  </a:lnTo>
                  <a:lnTo>
                    <a:pt x="365" y="34"/>
                  </a:lnTo>
                  <a:lnTo>
                    <a:pt x="365" y="29"/>
                  </a:lnTo>
                  <a:lnTo>
                    <a:pt x="360" y="34"/>
                  </a:lnTo>
                  <a:lnTo>
                    <a:pt x="357" y="32"/>
                  </a:lnTo>
                  <a:lnTo>
                    <a:pt x="355" y="27"/>
                  </a:lnTo>
                  <a:lnTo>
                    <a:pt x="355" y="29"/>
                  </a:lnTo>
                  <a:lnTo>
                    <a:pt x="352" y="34"/>
                  </a:lnTo>
                  <a:lnTo>
                    <a:pt x="345" y="34"/>
                  </a:lnTo>
                  <a:lnTo>
                    <a:pt x="345" y="37"/>
                  </a:lnTo>
                  <a:lnTo>
                    <a:pt x="338" y="37"/>
                  </a:lnTo>
                  <a:lnTo>
                    <a:pt x="335" y="34"/>
                  </a:lnTo>
                  <a:lnTo>
                    <a:pt x="333" y="32"/>
                  </a:lnTo>
                  <a:lnTo>
                    <a:pt x="330" y="29"/>
                  </a:lnTo>
                  <a:lnTo>
                    <a:pt x="333" y="22"/>
                  </a:lnTo>
                  <a:lnTo>
                    <a:pt x="338" y="12"/>
                  </a:lnTo>
                  <a:lnTo>
                    <a:pt x="343" y="7"/>
                  </a:lnTo>
                  <a:lnTo>
                    <a:pt x="347" y="2"/>
                  </a:lnTo>
                  <a:lnTo>
                    <a:pt x="357" y="0"/>
                  </a:lnTo>
                  <a:lnTo>
                    <a:pt x="362" y="0"/>
                  </a:lnTo>
                  <a:lnTo>
                    <a:pt x="367" y="0"/>
                  </a:lnTo>
                  <a:lnTo>
                    <a:pt x="367" y="2"/>
                  </a:lnTo>
                  <a:lnTo>
                    <a:pt x="372" y="2"/>
                  </a:lnTo>
                  <a:lnTo>
                    <a:pt x="377" y="2"/>
                  </a:lnTo>
                  <a:lnTo>
                    <a:pt x="380" y="2"/>
                  </a:lnTo>
                  <a:lnTo>
                    <a:pt x="384" y="0"/>
                  </a:lnTo>
                  <a:lnTo>
                    <a:pt x="392" y="0"/>
                  </a:lnTo>
                  <a:lnTo>
                    <a:pt x="394" y="2"/>
                  </a:lnTo>
                  <a:lnTo>
                    <a:pt x="397" y="5"/>
                  </a:lnTo>
                  <a:lnTo>
                    <a:pt x="397" y="7"/>
                  </a:lnTo>
                  <a:lnTo>
                    <a:pt x="397" y="10"/>
                  </a:lnTo>
                  <a:lnTo>
                    <a:pt x="397" y="19"/>
                  </a:lnTo>
                  <a:lnTo>
                    <a:pt x="397" y="27"/>
                  </a:lnTo>
                  <a:lnTo>
                    <a:pt x="394" y="39"/>
                  </a:lnTo>
                  <a:lnTo>
                    <a:pt x="389" y="52"/>
                  </a:lnTo>
                  <a:lnTo>
                    <a:pt x="384" y="64"/>
                  </a:lnTo>
                  <a:lnTo>
                    <a:pt x="380" y="79"/>
                  </a:lnTo>
                  <a:lnTo>
                    <a:pt x="375" y="89"/>
                  </a:lnTo>
                  <a:lnTo>
                    <a:pt x="367" y="101"/>
                  </a:lnTo>
                  <a:lnTo>
                    <a:pt x="360" y="113"/>
                  </a:lnTo>
                  <a:lnTo>
                    <a:pt x="352" y="123"/>
                  </a:lnTo>
                  <a:lnTo>
                    <a:pt x="345" y="135"/>
                  </a:lnTo>
                  <a:lnTo>
                    <a:pt x="335" y="145"/>
                  </a:lnTo>
                  <a:lnTo>
                    <a:pt x="325" y="155"/>
                  </a:lnTo>
                  <a:lnTo>
                    <a:pt x="315" y="163"/>
                  </a:lnTo>
                  <a:lnTo>
                    <a:pt x="308" y="170"/>
                  </a:lnTo>
                  <a:lnTo>
                    <a:pt x="298" y="177"/>
                  </a:lnTo>
                  <a:lnTo>
                    <a:pt x="288" y="185"/>
                  </a:lnTo>
                  <a:lnTo>
                    <a:pt x="278" y="192"/>
                  </a:lnTo>
                  <a:lnTo>
                    <a:pt x="266" y="197"/>
                  </a:lnTo>
                  <a:lnTo>
                    <a:pt x="256" y="202"/>
                  </a:lnTo>
                  <a:lnTo>
                    <a:pt x="244" y="207"/>
                  </a:lnTo>
                  <a:lnTo>
                    <a:pt x="231" y="209"/>
                  </a:lnTo>
                  <a:lnTo>
                    <a:pt x="219" y="212"/>
                  </a:lnTo>
                  <a:lnTo>
                    <a:pt x="209" y="214"/>
                  </a:lnTo>
                  <a:lnTo>
                    <a:pt x="197" y="217"/>
                  </a:lnTo>
                  <a:lnTo>
                    <a:pt x="185" y="217"/>
                  </a:lnTo>
                  <a:lnTo>
                    <a:pt x="170" y="217"/>
                  </a:lnTo>
                  <a:lnTo>
                    <a:pt x="160" y="217"/>
                  </a:lnTo>
                  <a:lnTo>
                    <a:pt x="145" y="214"/>
                  </a:lnTo>
                  <a:lnTo>
                    <a:pt x="93" y="202"/>
                  </a:lnTo>
                  <a:lnTo>
                    <a:pt x="34" y="168"/>
                  </a:lnTo>
                </a:path>
              </a:pathLst>
            </a:custGeom>
            <a:noFill/>
            <a:ln w="0">
              <a:solidFill>
                <a:srgbClr val="000000"/>
              </a:solidFill>
              <a:prstDash val="solid"/>
              <a:round/>
              <a:headEnd/>
              <a:tailEnd/>
            </a:ln>
          </p:spPr>
          <p:txBody>
            <a:bodyPr/>
            <a:lstStyle/>
            <a:p>
              <a:endParaRPr lang="es-AR"/>
            </a:p>
          </p:txBody>
        </p:sp>
        <p:sp>
          <p:nvSpPr>
            <p:cNvPr id="5231" name="Freeform 118"/>
            <p:cNvSpPr>
              <a:spLocks/>
            </p:cNvSpPr>
            <p:nvPr/>
          </p:nvSpPr>
          <p:spPr bwMode="auto">
            <a:xfrm>
              <a:off x="1961" y="2926"/>
              <a:ext cx="42" cy="158"/>
            </a:xfrm>
            <a:custGeom>
              <a:avLst/>
              <a:gdLst>
                <a:gd name="T0" fmla="*/ 32 w 42"/>
                <a:gd name="T1" fmla="*/ 158 h 158"/>
                <a:gd name="T2" fmla="*/ 25 w 42"/>
                <a:gd name="T3" fmla="*/ 145 h 158"/>
                <a:gd name="T4" fmla="*/ 17 w 42"/>
                <a:gd name="T5" fmla="*/ 138 h 158"/>
                <a:gd name="T6" fmla="*/ 12 w 42"/>
                <a:gd name="T7" fmla="*/ 130 h 158"/>
                <a:gd name="T8" fmla="*/ 10 w 42"/>
                <a:gd name="T9" fmla="*/ 123 h 158"/>
                <a:gd name="T10" fmla="*/ 5 w 42"/>
                <a:gd name="T11" fmla="*/ 116 h 158"/>
                <a:gd name="T12" fmla="*/ 2 w 42"/>
                <a:gd name="T13" fmla="*/ 108 h 158"/>
                <a:gd name="T14" fmla="*/ 0 w 42"/>
                <a:gd name="T15" fmla="*/ 98 h 158"/>
                <a:gd name="T16" fmla="*/ 0 w 42"/>
                <a:gd name="T17" fmla="*/ 91 h 158"/>
                <a:gd name="T18" fmla="*/ 0 w 42"/>
                <a:gd name="T19" fmla="*/ 81 h 158"/>
                <a:gd name="T20" fmla="*/ 0 w 42"/>
                <a:gd name="T21" fmla="*/ 71 h 158"/>
                <a:gd name="T22" fmla="*/ 0 w 42"/>
                <a:gd name="T23" fmla="*/ 64 h 158"/>
                <a:gd name="T24" fmla="*/ 2 w 42"/>
                <a:gd name="T25" fmla="*/ 54 h 158"/>
                <a:gd name="T26" fmla="*/ 5 w 42"/>
                <a:gd name="T27" fmla="*/ 46 h 158"/>
                <a:gd name="T28" fmla="*/ 7 w 42"/>
                <a:gd name="T29" fmla="*/ 39 h 158"/>
                <a:gd name="T30" fmla="*/ 12 w 42"/>
                <a:gd name="T31" fmla="*/ 32 h 158"/>
                <a:gd name="T32" fmla="*/ 17 w 42"/>
                <a:gd name="T33" fmla="*/ 24 h 158"/>
                <a:gd name="T34" fmla="*/ 22 w 42"/>
                <a:gd name="T35" fmla="*/ 17 h 158"/>
                <a:gd name="T36" fmla="*/ 27 w 42"/>
                <a:gd name="T37" fmla="*/ 9 h 158"/>
                <a:gd name="T38" fmla="*/ 35 w 42"/>
                <a:gd name="T39" fmla="*/ 5 h 158"/>
                <a:gd name="T40" fmla="*/ 42 w 42"/>
                <a:gd name="T41" fmla="*/ 0 h 1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158"/>
                <a:gd name="T65" fmla="*/ 42 w 42"/>
                <a:gd name="T66" fmla="*/ 158 h 1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158">
                  <a:moveTo>
                    <a:pt x="32" y="158"/>
                  </a:moveTo>
                  <a:lnTo>
                    <a:pt x="25" y="145"/>
                  </a:lnTo>
                  <a:lnTo>
                    <a:pt x="17" y="138"/>
                  </a:lnTo>
                  <a:lnTo>
                    <a:pt x="12" y="130"/>
                  </a:lnTo>
                  <a:lnTo>
                    <a:pt x="10" y="123"/>
                  </a:lnTo>
                  <a:lnTo>
                    <a:pt x="5" y="116"/>
                  </a:lnTo>
                  <a:lnTo>
                    <a:pt x="2" y="108"/>
                  </a:lnTo>
                  <a:lnTo>
                    <a:pt x="0" y="98"/>
                  </a:lnTo>
                  <a:lnTo>
                    <a:pt x="0" y="91"/>
                  </a:lnTo>
                  <a:lnTo>
                    <a:pt x="0" y="81"/>
                  </a:lnTo>
                  <a:lnTo>
                    <a:pt x="0" y="71"/>
                  </a:lnTo>
                  <a:lnTo>
                    <a:pt x="0" y="64"/>
                  </a:lnTo>
                  <a:lnTo>
                    <a:pt x="2" y="54"/>
                  </a:lnTo>
                  <a:lnTo>
                    <a:pt x="5" y="46"/>
                  </a:lnTo>
                  <a:lnTo>
                    <a:pt x="7" y="39"/>
                  </a:lnTo>
                  <a:lnTo>
                    <a:pt x="12" y="32"/>
                  </a:lnTo>
                  <a:lnTo>
                    <a:pt x="17" y="24"/>
                  </a:lnTo>
                  <a:lnTo>
                    <a:pt x="22" y="17"/>
                  </a:lnTo>
                  <a:lnTo>
                    <a:pt x="27" y="9"/>
                  </a:lnTo>
                  <a:lnTo>
                    <a:pt x="35" y="5"/>
                  </a:lnTo>
                  <a:lnTo>
                    <a:pt x="42" y="0"/>
                  </a:lnTo>
                </a:path>
              </a:pathLst>
            </a:custGeom>
            <a:noFill/>
            <a:ln w="0">
              <a:solidFill>
                <a:srgbClr val="000000"/>
              </a:solidFill>
              <a:prstDash val="solid"/>
              <a:round/>
              <a:headEnd/>
              <a:tailEnd/>
            </a:ln>
          </p:spPr>
          <p:txBody>
            <a:bodyPr/>
            <a:lstStyle/>
            <a:p>
              <a:endParaRPr lang="es-AR"/>
            </a:p>
          </p:txBody>
        </p:sp>
        <p:sp>
          <p:nvSpPr>
            <p:cNvPr id="5232" name="Freeform 119"/>
            <p:cNvSpPr>
              <a:spLocks/>
            </p:cNvSpPr>
            <p:nvPr/>
          </p:nvSpPr>
          <p:spPr bwMode="auto">
            <a:xfrm>
              <a:off x="1988" y="2916"/>
              <a:ext cx="370" cy="217"/>
            </a:xfrm>
            <a:custGeom>
              <a:avLst/>
              <a:gdLst>
                <a:gd name="T0" fmla="*/ 10 w 370"/>
                <a:gd name="T1" fmla="*/ 49 h 217"/>
                <a:gd name="T2" fmla="*/ 3 w 370"/>
                <a:gd name="T3" fmla="*/ 66 h 217"/>
                <a:gd name="T4" fmla="*/ 0 w 370"/>
                <a:gd name="T5" fmla="*/ 84 h 217"/>
                <a:gd name="T6" fmla="*/ 0 w 370"/>
                <a:gd name="T7" fmla="*/ 101 h 217"/>
                <a:gd name="T8" fmla="*/ 3 w 370"/>
                <a:gd name="T9" fmla="*/ 118 h 217"/>
                <a:gd name="T10" fmla="*/ 8 w 370"/>
                <a:gd name="T11" fmla="*/ 133 h 217"/>
                <a:gd name="T12" fmla="*/ 17 w 370"/>
                <a:gd name="T13" fmla="*/ 148 h 217"/>
                <a:gd name="T14" fmla="*/ 89 w 370"/>
                <a:gd name="T15" fmla="*/ 192 h 217"/>
                <a:gd name="T16" fmla="*/ 124 w 370"/>
                <a:gd name="T17" fmla="*/ 195 h 217"/>
                <a:gd name="T18" fmla="*/ 146 w 370"/>
                <a:gd name="T19" fmla="*/ 195 h 217"/>
                <a:gd name="T20" fmla="*/ 170 w 370"/>
                <a:gd name="T21" fmla="*/ 192 h 217"/>
                <a:gd name="T22" fmla="*/ 193 w 370"/>
                <a:gd name="T23" fmla="*/ 187 h 217"/>
                <a:gd name="T24" fmla="*/ 215 w 370"/>
                <a:gd name="T25" fmla="*/ 180 h 217"/>
                <a:gd name="T26" fmla="*/ 237 w 370"/>
                <a:gd name="T27" fmla="*/ 168 h 217"/>
                <a:gd name="T28" fmla="*/ 257 w 370"/>
                <a:gd name="T29" fmla="*/ 155 h 217"/>
                <a:gd name="T30" fmla="*/ 274 w 370"/>
                <a:gd name="T31" fmla="*/ 138 h 217"/>
                <a:gd name="T32" fmla="*/ 289 w 370"/>
                <a:gd name="T33" fmla="*/ 121 h 217"/>
                <a:gd name="T34" fmla="*/ 301 w 370"/>
                <a:gd name="T35" fmla="*/ 101 h 217"/>
                <a:gd name="T36" fmla="*/ 304 w 370"/>
                <a:gd name="T37" fmla="*/ 98 h 217"/>
                <a:gd name="T38" fmla="*/ 318 w 370"/>
                <a:gd name="T39" fmla="*/ 74 h 217"/>
                <a:gd name="T40" fmla="*/ 331 w 370"/>
                <a:gd name="T41" fmla="*/ 47 h 217"/>
                <a:gd name="T42" fmla="*/ 338 w 370"/>
                <a:gd name="T43" fmla="*/ 29 h 217"/>
                <a:gd name="T44" fmla="*/ 331 w 370"/>
                <a:gd name="T45" fmla="*/ 34 h 217"/>
                <a:gd name="T46" fmla="*/ 326 w 370"/>
                <a:gd name="T47" fmla="*/ 27 h 217"/>
                <a:gd name="T48" fmla="*/ 323 w 370"/>
                <a:gd name="T49" fmla="*/ 34 h 217"/>
                <a:gd name="T50" fmla="*/ 316 w 370"/>
                <a:gd name="T51" fmla="*/ 37 h 217"/>
                <a:gd name="T52" fmla="*/ 306 w 370"/>
                <a:gd name="T53" fmla="*/ 34 h 217"/>
                <a:gd name="T54" fmla="*/ 304 w 370"/>
                <a:gd name="T55" fmla="*/ 29 h 217"/>
                <a:gd name="T56" fmla="*/ 309 w 370"/>
                <a:gd name="T57" fmla="*/ 12 h 217"/>
                <a:gd name="T58" fmla="*/ 321 w 370"/>
                <a:gd name="T59" fmla="*/ 2 h 217"/>
                <a:gd name="T60" fmla="*/ 336 w 370"/>
                <a:gd name="T61" fmla="*/ 0 h 217"/>
                <a:gd name="T62" fmla="*/ 341 w 370"/>
                <a:gd name="T63" fmla="*/ 0 h 217"/>
                <a:gd name="T64" fmla="*/ 343 w 370"/>
                <a:gd name="T65" fmla="*/ 2 h 217"/>
                <a:gd name="T66" fmla="*/ 351 w 370"/>
                <a:gd name="T67" fmla="*/ 2 h 217"/>
                <a:gd name="T68" fmla="*/ 363 w 370"/>
                <a:gd name="T69" fmla="*/ 0 h 217"/>
                <a:gd name="T70" fmla="*/ 368 w 370"/>
                <a:gd name="T71" fmla="*/ 5 h 217"/>
                <a:gd name="T72" fmla="*/ 370 w 370"/>
                <a:gd name="T73" fmla="*/ 10 h 217"/>
                <a:gd name="T74" fmla="*/ 370 w 370"/>
                <a:gd name="T75" fmla="*/ 19 h 217"/>
                <a:gd name="T76" fmla="*/ 365 w 370"/>
                <a:gd name="T77" fmla="*/ 39 h 217"/>
                <a:gd name="T78" fmla="*/ 358 w 370"/>
                <a:gd name="T79" fmla="*/ 64 h 217"/>
                <a:gd name="T80" fmla="*/ 346 w 370"/>
                <a:gd name="T81" fmla="*/ 89 h 217"/>
                <a:gd name="T82" fmla="*/ 333 w 370"/>
                <a:gd name="T83" fmla="*/ 113 h 217"/>
                <a:gd name="T84" fmla="*/ 316 w 370"/>
                <a:gd name="T85" fmla="*/ 135 h 217"/>
                <a:gd name="T86" fmla="*/ 296 w 370"/>
                <a:gd name="T87" fmla="*/ 155 h 217"/>
                <a:gd name="T88" fmla="*/ 286 w 370"/>
                <a:gd name="T89" fmla="*/ 163 h 217"/>
                <a:gd name="T90" fmla="*/ 269 w 370"/>
                <a:gd name="T91" fmla="*/ 177 h 217"/>
                <a:gd name="T92" fmla="*/ 249 w 370"/>
                <a:gd name="T93" fmla="*/ 192 h 217"/>
                <a:gd name="T94" fmla="*/ 227 w 370"/>
                <a:gd name="T95" fmla="*/ 202 h 217"/>
                <a:gd name="T96" fmla="*/ 202 w 370"/>
                <a:gd name="T97" fmla="*/ 209 h 217"/>
                <a:gd name="T98" fmla="*/ 180 w 370"/>
                <a:gd name="T99" fmla="*/ 214 h 217"/>
                <a:gd name="T100" fmla="*/ 156 w 370"/>
                <a:gd name="T101" fmla="*/ 217 h 217"/>
                <a:gd name="T102" fmla="*/ 131 w 370"/>
                <a:gd name="T103" fmla="*/ 217 h 217"/>
                <a:gd name="T104" fmla="*/ 64 w 370"/>
                <a:gd name="T105" fmla="*/ 202 h 21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70"/>
                <a:gd name="T160" fmla="*/ 0 h 217"/>
                <a:gd name="T161" fmla="*/ 370 w 370"/>
                <a:gd name="T162" fmla="*/ 217 h 21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70" h="217">
                  <a:moveTo>
                    <a:pt x="12" y="42"/>
                  </a:moveTo>
                  <a:lnTo>
                    <a:pt x="10" y="49"/>
                  </a:lnTo>
                  <a:lnTo>
                    <a:pt x="5" y="59"/>
                  </a:lnTo>
                  <a:lnTo>
                    <a:pt x="3" y="66"/>
                  </a:lnTo>
                  <a:lnTo>
                    <a:pt x="0" y="74"/>
                  </a:lnTo>
                  <a:lnTo>
                    <a:pt x="0" y="84"/>
                  </a:lnTo>
                  <a:lnTo>
                    <a:pt x="0" y="91"/>
                  </a:lnTo>
                  <a:lnTo>
                    <a:pt x="0" y="101"/>
                  </a:lnTo>
                  <a:lnTo>
                    <a:pt x="0" y="108"/>
                  </a:lnTo>
                  <a:lnTo>
                    <a:pt x="3" y="118"/>
                  </a:lnTo>
                  <a:lnTo>
                    <a:pt x="5" y="126"/>
                  </a:lnTo>
                  <a:lnTo>
                    <a:pt x="8" y="133"/>
                  </a:lnTo>
                  <a:lnTo>
                    <a:pt x="12" y="140"/>
                  </a:lnTo>
                  <a:lnTo>
                    <a:pt x="17" y="148"/>
                  </a:lnTo>
                  <a:lnTo>
                    <a:pt x="35" y="165"/>
                  </a:lnTo>
                  <a:lnTo>
                    <a:pt x="89" y="192"/>
                  </a:lnTo>
                  <a:lnTo>
                    <a:pt x="111" y="192"/>
                  </a:lnTo>
                  <a:lnTo>
                    <a:pt x="124" y="195"/>
                  </a:lnTo>
                  <a:lnTo>
                    <a:pt x="133" y="195"/>
                  </a:lnTo>
                  <a:lnTo>
                    <a:pt x="146" y="195"/>
                  </a:lnTo>
                  <a:lnTo>
                    <a:pt x="158" y="195"/>
                  </a:lnTo>
                  <a:lnTo>
                    <a:pt x="170" y="192"/>
                  </a:lnTo>
                  <a:lnTo>
                    <a:pt x="180" y="192"/>
                  </a:lnTo>
                  <a:lnTo>
                    <a:pt x="193" y="187"/>
                  </a:lnTo>
                  <a:lnTo>
                    <a:pt x="205" y="185"/>
                  </a:lnTo>
                  <a:lnTo>
                    <a:pt x="215" y="180"/>
                  </a:lnTo>
                  <a:lnTo>
                    <a:pt x="227" y="175"/>
                  </a:lnTo>
                  <a:lnTo>
                    <a:pt x="237" y="168"/>
                  </a:lnTo>
                  <a:lnTo>
                    <a:pt x="247" y="163"/>
                  </a:lnTo>
                  <a:lnTo>
                    <a:pt x="257" y="155"/>
                  </a:lnTo>
                  <a:lnTo>
                    <a:pt x="264" y="148"/>
                  </a:lnTo>
                  <a:lnTo>
                    <a:pt x="274" y="138"/>
                  </a:lnTo>
                  <a:lnTo>
                    <a:pt x="281" y="131"/>
                  </a:lnTo>
                  <a:lnTo>
                    <a:pt x="289" y="121"/>
                  </a:lnTo>
                  <a:lnTo>
                    <a:pt x="294" y="111"/>
                  </a:lnTo>
                  <a:lnTo>
                    <a:pt x="301" y="101"/>
                  </a:lnTo>
                  <a:lnTo>
                    <a:pt x="304" y="98"/>
                  </a:lnTo>
                  <a:lnTo>
                    <a:pt x="311" y="86"/>
                  </a:lnTo>
                  <a:lnTo>
                    <a:pt x="318" y="74"/>
                  </a:lnTo>
                  <a:lnTo>
                    <a:pt x="323" y="61"/>
                  </a:lnTo>
                  <a:lnTo>
                    <a:pt x="331" y="47"/>
                  </a:lnTo>
                  <a:lnTo>
                    <a:pt x="336" y="34"/>
                  </a:lnTo>
                  <a:lnTo>
                    <a:pt x="338" y="29"/>
                  </a:lnTo>
                  <a:lnTo>
                    <a:pt x="331" y="34"/>
                  </a:lnTo>
                  <a:lnTo>
                    <a:pt x="328" y="32"/>
                  </a:lnTo>
                  <a:lnTo>
                    <a:pt x="326" y="27"/>
                  </a:lnTo>
                  <a:lnTo>
                    <a:pt x="326" y="29"/>
                  </a:lnTo>
                  <a:lnTo>
                    <a:pt x="323" y="34"/>
                  </a:lnTo>
                  <a:lnTo>
                    <a:pt x="316" y="34"/>
                  </a:lnTo>
                  <a:lnTo>
                    <a:pt x="316" y="37"/>
                  </a:lnTo>
                  <a:lnTo>
                    <a:pt x="309" y="37"/>
                  </a:lnTo>
                  <a:lnTo>
                    <a:pt x="306" y="34"/>
                  </a:lnTo>
                  <a:lnTo>
                    <a:pt x="304" y="32"/>
                  </a:lnTo>
                  <a:lnTo>
                    <a:pt x="304" y="29"/>
                  </a:lnTo>
                  <a:lnTo>
                    <a:pt x="304" y="22"/>
                  </a:lnTo>
                  <a:lnTo>
                    <a:pt x="309" y="12"/>
                  </a:lnTo>
                  <a:lnTo>
                    <a:pt x="314" y="7"/>
                  </a:lnTo>
                  <a:lnTo>
                    <a:pt x="321" y="2"/>
                  </a:lnTo>
                  <a:lnTo>
                    <a:pt x="328" y="0"/>
                  </a:lnTo>
                  <a:lnTo>
                    <a:pt x="336" y="0"/>
                  </a:lnTo>
                  <a:lnTo>
                    <a:pt x="338" y="0"/>
                  </a:lnTo>
                  <a:lnTo>
                    <a:pt x="341" y="0"/>
                  </a:lnTo>
                  <a:lnTo>
                    <a:pt x="341" y="2"/>
                  </a:lnTo>
                  <a:lnTo>
                    <a:pt x="343" y="2"/>
                  </a:lnTo>
                  <a:lnTo>
                    <a:pt x="348" y="2"/>
                  </a:lnTo>
                  <a:lnTo>
                    <a:pt x="351" y="2"/>
                  </a:lnTo>
                  <a:lnTo>
                    <a:pt x="358" y="0"/>
                  </a:lnTo>
                  <a:lnTo>
                    <a:pt x="363" y="0"/>
                  </a:lnTo>
                  <a:lnTo>
                    <a:pt x="365" y="2"/>
                  </a:lnTo>
                  <a:lnTo>
                    <a:pt x="368" y="5"/>
                  </a:lnTo>
                  <a:lnTo>
                    <a:pt x="370" y="7"/>
                  </a:lnTo>
                  <a:lnTo>
                    <a:pt x="370" y="10"/>
                  </a:lnTo>
                  <a:lnTo>
                    <a:pt x="370" y="19"/>
                  </a:lnTo>
                  <a:lnTo>
                    <a:pt x="368" y="27"/>
                  </a:lnTo>
                  <a:lnTo>
                    <a:pt x="365" y="39"/>
                  </a:lnTo>
                  <a:lnTo>
                    <a:pt x="360" y="52"/>
                  </a:lnTo>
                  <a:lnTo>
                    <a:pt x="358" y="64"/>
                  </a:lnTo>
                  <a:lnTo>
                    <a:pt x="351" y="79"/>
                  </a:lnTo>
                  <a:lnTo>
                    <a:pt x="346" y="89"/>
                  </a:lnTo>
                  <a:lnTo>
                    <a:pt x="338" y="101"/>
                  </a:lnTo>
                  <a:lnTo>
                    <a:pt x="333" y="113"/>
                  </a:lnTo>
                  <a:lnTo>
                    <a:pt x="323" y="123"/>
                  </a:lnTo>
                  <a:lnTo>
                    <a:pt x="316" y="135"/>
                  </a:lnTo>
                  <a:lnTo>
                    <a:pt x="306" y="145"/>
                  </a:lnTo>
                  <a:lnTo>
                    <a:pt x="296" y="155"/>
                  </a:lnTo>
                  <a:lnTo>
                    <a:pt x="286" y="163"/>
                  </a:lnTo>
                  <a:lnTo>
                    <a:pt x="279" y="170"/>
                  </a:lnTo>
                  <a:lnTo>
                    <a:pt x="269" y="177"/>
                  </a:lnTo>
                  <a:lnTo>
                    <a:pt x="259" y="185"/>
                  </a:lnTo>
                  <a:lnTo>
                    <a:pt x="249" y="192"/>
                  </a:lnTo>
                  <a:lnTo>
                    <a:pt x="239" y="197"/>
                  </a:lnTo>
                  <a:lnTo>
                    <a:pt x="227" y="202"/>
                  </a:lnTo>
                  <a:lnTo>
                    <a:pt x="215" y="207"/>
                  </a:lnTo>
                  <a:lnTo>
                    <a:pt x="202" y="209"/>
                  </a:lnTo>
                  <a:lnTo>
                    <a:pt x="193" y="212"/>
                  </a:lnTo>
                  <a:lnTo>
                    <a:pt x="180" y="214"/>
                  </a:lnTo>
                  <a:lnTo>
                    <a:pt x="168" y="217"/>
                  </a:lnTo>
                  <a:lnTo>
                    <a:pt x="156" y="217"/>
                  </a:lnTo>
                  <a:lnTo>
                    <a:pt x="143" y="217"/>
                  </a:lnTo>
                  <a:lnTo>
                    <a:pt x="131" y="217"/>
                  </a:lnTo>
                  <a:lnTo>
                    <a:pt x="119" y="214"/>
                  </a:lnTo>
                  <a:lnTo>
                    <a:pt x="64" y="202"/>
                  </a:lnTo>
                </a:path>
              </a:pathLst>
            </a:custGeom>
            <a:noFill/>
            <a:ln w="0">
              <a:solidFill>
                <a:srgbClr val="000000"/>
              </a:solidFill>
              <a:prstDash val="solid"/>
              <a:round/>
              <a:headEnd/>
              <a:tailEnd/>
            </a:ln>
          </p:spPr>
          <p:txBody>
            <a:bodyPr/>
            <a:lstStyle/>
            <a:p>
              <a:endParaRPr lang="es-AR"/>
            </a:p>
          </p:txBody>
        </p:sp>
        <p:sp>
          <p:nvSpPr>
            <p:cNvPr id="5233" name="Freeform 120"/>
            <p:cNvSpPr>
              <a:spLocks/>
            </p:cNvSpPr>
            <p:nvPr/>
          </p:nvSpPr>
          <p:spPr bwMode="auto">
            <a:xfrm>
              <a:off x="2274" y="2928"/>
              <a:ext cx="10" cy="35"/>
            </a:xfrm>
            <a:custGeom>
              <a:avLst/>
              <a:gdLst>
                <a:gd name="T0" fmla="*/ 8 w 10"/>
                <a:gd name="T1" fmla="*/ 0 h 35"/>
                <a:gd name="T2" fmla="*/ 5 w 10"/>
                <a:gd name="T3" fmla="*/ 3 h 35"/>
                <a:gd name="T4" fmla="*/ 3 w 10"/>
                <a:gd name="T5" fmla="*/ 7 h 35"/>
                <a:gd name="T6" fmla="*/ 0 w 10"/>
                <a:gd name="T7" fmla="*/ 10 h 35"/>
                <a:gd name="T8" fmla="*/ 0 w 10"/>
                <a:gd name="T9" fmla="*/ 15 h 35"/>
                <a:gd name="T10" fmla="*/ 3 w 10"/>
                <a:gd name="T11" fmla="*/ 20 h 35"/>
                <a:gd name="T12" fmla="*/ 3 w 10"/>
                <a:gd name="T13" fmla="*/ 25 h 35"/>
                <a:gd name="T14" fmla="*/ 5 w 10"/>
                <a:gd name="T15" fmla="*/ 27 h 35"/>
                <a:gd name="T16" fmla="*/ 8 w 10"/>
                <a:gd name="T17" fmla="*/ 30 h 35"/>
                <a:gd name="T18" fmla="*/ 10 w 10"/>
                <a:gd name="T19" fmla="*/ 35 h 35"/>
                <a:gd name="T20" fmla="*/ 10 w 10"/>
                <a:gd name="T21" fmla="*/ 35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35"/>
                <a:gd name="T35" fmla="*/ 10 w 10"/>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35">
                  <a:moveTo>
                    <a:pt x="8" y="0"/>
                  </a:moveTo>
                  <a:lnTo>
                    <a:pt x="5" y="3"/>
                  </a:lnTo>
                  <a:lnTo>
                    <a:pt x="3" y="7"/>
                  </a:lnTo>
                  <a:lnTo>
                    <a:pt x="0" y="10"/>
                  </a:lnTo>
                  <a:lnTo>
                    <a:pt x="0" y="15"/>
                  </a:lnTo>
                  <a:lnTo>
                    <a:pt x="3" y="20"/>
                  </a:lnTo>
                  <a:lnTo>
                    <a:pt x="3" y="25"/>
                  </a:lnTo>
                  <a:lnTo>
                    <a:pt x="5" y="27"/>
                  </a:lnTo>
                  <a:lnTo>
                    <a:pt x="8" y="30"/>
                  </a:lnTo>
                  <a:lnTo>
                    <a:pt x="10" y="35"/>
                  </a:lnTo>
                </a:path>
              </a:pathLst>
            </a:custGeom>
            <a:noFill/>
            <a:ln w="0">
              <a:solidFill>
                <a:srgbClr val="000000"/>
              </a:solidFill>
              <a:prstDash val="solid"/>
              <a:round/>
              <a:headEnd/>
              <a:tailEnd/>
            </a:ln>
          </p:spPr>
          <p:txBody>
            <a:bodyPr/>
            <a:lstStyle/>
            <a:p>
              <a:endParaRPr lang="es-AR"/>
            </a:p>
          </p:txBody>
        </p:sp>
        <p:sp>
          <p:nvSpPr>
            <p:cNvPr id="5234" name="Freeform 121"/>
            <p:cNvSpPr>
              <a:spLocks/>
            </p:cNvSpPr>
            <p:nvPr/>
          </p:nvSpPr>
          <p:spPr bwMode="auto">
            <a:xfrm>
              <a:off x="2000" y="2802"/>
              <a:ext cx="134" cy="143"/>
            </a:xfrm>
            <a:custGeom>
              <a:avLst/>
              <a:gdLst>
                <a:gd name="T0" fmla="*/ 134 w 134"/>
                <a:gd name="T1" fmla="*/ 40 h 143"/>
                <a:gd name="T2" fmla="*/ 131 w 134"/>
                <a:gd name="T3" fmla="*/ 32 h 143"/>
                <a:gd name="T4" fmla="*/ 126 w 134"/>
                <a:gd name="T5" fmla="*/ 27 h 143"/>
                <a:gd name="T6" fmla="*/ 121 w 134"/>
                <a:gd name="T7" fmla="*/ 20 h 143"/>
                <a:gd name="T8" fmla="*/ 116 w 134"/>
                <a:gd name="T9" fmla="*/ 15 h 143"/>
                <a:gd name="T10" fmla="*/ 109 w 134"/>
                <a:gd name="T11" fmla="*/ 12 h 143"/>
                <a:gd name="T12" fmla="*/ 104 w 134"/>
                <a:gd name="T13" fmla="*/ 8 h 143"/>
                <a:gd name="T14" fmla="*/ 97 w 134"/>
                <a:gd name="T15" fmla="*/ 5 h 143"/>
                <a:gd name="T16" fmla="*/ 89 w 134"/>
                <a:gd name="T17" fmla="*/ 3 h 143"/>
                <a:gd name="T18" fmla="*/ 82 w 134"/>
                <a:gd name="T19" fmla="*/ 0 h 143"/>
                <a:gd name="T20" fmla="*/ 74 w 134"/>
                <a:gd name="T21" fmla="*/ 0 h 143"/>
                <a:gd name="T22" fmla="*/ 67 w 134"/>
                <a:gd name="T23" fmla="*/ 0 h 143"/>
                <a:gd name="T24" fmla="*/ 60 w 134"/>
                <a:gd name="T25" fmla="*/ 0 h 143"/>
                <a:gd name="T26" fmla="*/ 52 w 134"/>
                <a:gd name="T27" fmla="*/ 3 h 143"/>
                <a:gd name="T28" fmla="*/ 45 w 134"/>
                <a:gd name="T29" fmla="*/ 5 h 143"/>
                <a:gd name="T30" fmla="*/ 37 w 134"/>
                <a:gd name="T31" fmla="*/ 8 h 143"/>
                <a:gd name="T32" fmla="*/ 33 w 134"/>
                <a:gd name="T33" fmla="*/ 12 h 143"/>
                <a:gd name="T34" fmla="*/ 25 w 134"/>
                <a:gd name="T35" fmla="*/ 15 h 143"/>
                <a:gd name="T36" fmla="*/ 20 w 134"/>
                <a:gd name="T37" fmla="*/ 20 h 143"/>
                <a:gd name="T38" fmla="*/ 15 w 134"/>
                <a:gd name="T39" fmla="*/ 27 h 143"/>
                <a:gd name="T40" fmla="*/ 10 w 134"/>
                <a:gd name="T41" fmla="*/ 32 h 143"/>
                <a:gd name="T42" fmla="*/ 8 w 134"/>
                <a:gd name="T43" fmla="*/ 40 h 143"/>
                <a:gd name="T44" fmla="*/ 3 w 134"/>
                <a:gd name="T45" fmla="*/ 45 h 143"/>
                <a:gd name="T46" fmla="*/ 3 w 134"/>
                <a:gd name="T47" fmla="*/ 52 h 143"/>
                <a:gd name="T48" fmla="*/ 0 w 134"/>
                <a:gd name="T49" fmla="*/ 59 h 143"/>
                <a:gd name="T50" fmla="*/ 0 w 134"/>
                <a:gd name="T51" fmla="*/ 67 h 143"/>
                <a:gd name="T52" fmla="*/ 0 w 134"/>
                <a:gd name="T53" fmla="*/ 74 h 143"/>
                <a:gd name="T54" fmla="*/ 0 w 134"/>
                <a:gd name="T55" fmla="*/ 82 h 143"/>
                <a:gd name="T56" fmla="*/ 0 w 134"/>
                <a:gd name="T57" fmla="*/ 89 h 143"/>
                <a:gd name="T58" fmla="*/ 3 w 134"/>
                <a:gd name="T59" fmla="*/ 96 h 143"/>
                <a:gd name="T60" fmla="*/ 5 w 134"/>
                <a:gd name="T61" fmla="*/ 104 h 143"/>
                <a:gd name="T62" fmla="*/ 10 w 134"/>
                <a:gd name="T63" fmla="*/ 109 h 143"/>
                <a:gd name="T64" fmla="*/ 15 w 134"/>
                <a:gd name="T65" fmla="*/ 116 h 143"/>
                <a:gd name="T66" fmla="*/ 20 w 134"/>
                <a:gd name="T67" fmla="*/ 121 h 143"/>
                <a:gd name="T68" fmla="*/ 25 w 134"/>
                <a:gd name="T69" fmla="*/ 126 h 143"/>
                <a:gd name="T70" fmla="*/ 30 w 134"/>
                <a:gd name="T71" fmla="*/ 131 h 143"/>
                <a:gd name="T72" fmla="*/ 37 w 134"/>
                <a:gd name="T73" fmla="*/ 133 h 143"/>
                <a:gd name="T74" fmla="*/ 45 w 134"/>
                <a:gd name="T75" fmla="*/ 138 h 143"/>
                <a:gd name="T76" fmla="*/ 50 w 134"/>
                <a:gd name="T77" fmla="*/ 141 h 143"/>
                <a:gd name="T78" fmla="*/ 57 w 134"/>
                <a:gd name="T79" fmla="*/ 141 h 143"/>
                <a:gd name="T80" fmla="*/ 65 w 134"/>
                <a:gd name="T81" fmla="*/ 143 h 143"/>
                <a:gd name="T82" fmla="*/ 72 w 134"/>
                <a:gd name="T83" fmla="*/ 143 h 143"/>
                <a:gd name="T84" fmla="*/ 79 w 134"/>
                <a:gd name="T85" fmla="*/ 143 h 143"/>
                <a:gd name="T86" fmla="*/ 87 w 134"/>
                <a:gd name="T87" fmla="*/ 141 h 143"/>
                <a:gd name="T88" fmla="*/ 94 w 134"/>
                <a:gd name="T89" fmla="*/ 138 h 143"/>
                <a:gd name="T90" fmla="*/ 102 w 134"/>
                <a:gd name="T91" fmla="*/ 136 h 143"/>
                <a:gd name="T92" fmla="*/ 109 w 134"/>
                <a:gd name="T93" fmla="*/ 133 h 143"/>
                <a:gd name="T94" fmla="*/ 114 w 134"/>
                <a:gd name="T95" fmla="*/ 129 h 143"/>
                <a:gd name="T96" fmla="*/ 119 w 134"/>
                <a:gd name="T97" fmla="*/ 124 h 143"/>
                <a:gd name="T98" fmla="*/ 121 w 134"/>
                <a:gd name="T99" fmla="*/ 124 h 143"/>
                <a:gd name="T100" fmla="*/ 134 w 134"/>
                <a:gd name="T101" fmla="*/ 40 h 14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143"/>
                <a:gd name="T155" fmla="*/ 134 w 134"/>
                <a:gd name="T156" fmla="*/ 143 h 14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143">
                  <a:moveTo>
                    <a:pt x="134" y="40"/>
                  </a:moveTo>
                  <a:lnTo>
                    <a:pt x="131" y="32"/>
                  </a:lnTo>
                  <a:lnTo>
                    <a:pt x="126" y="27"/>
                  </a:lnTo>
                  <a:lnTo>
                    <a:pt x="121" y="20"/>
                  </a:lnTo>
                  <a:lnTo>
                    <a:pt x="116" y="15"/>
                  </a:lnTo>
                  <a:lnTo>
                    <a:pt x="109" y="12"/>
                  </a:lnTo>
                  <a:lnTo>
                    <a:pt x="104" y="8"/>
                  </a:lnTo>
                  <a:lnTo>
                    <a:pt x="97" y="5"/>
                  </a:lnTo>
                  <a:lnTo>
                    <a:pt x="89" y="3"/>
                  </a:lnTo>
                  <a:lnTo>
                    <a:pt x="82" y="0"/>
                  </a:lnTo>
                  <a:lnTo>
                    <a:pt x="74" y="0"/>
                  </a:lnTo>
                  <a:lnTo>
                    <a:pt x="67" y="0"/>
                  </a:lnTo>
                  <a:lnTo>
                    <a:pt x="60" y="0"/>
                  </a:lnTo>
                  <a:lnTo>
                    <a:pt x="52" y="3"/>
                  </a:lnTo>
                  <a:lnTo>
                    <a:pt x="45" y="5"/>
                  </a:lnTo>
                  <a:lnTo>
                    <a:pt x="37" y="8"/>
                  </a:lnTo>
                  <a:lnTo>
                    <a:pt x="33" y="12"/>
                  </a:lnTo>
                  <a:lnTo>
                    <a:pt x="25" y="15"/>
                  </a:lnTo>
                  <a:lnTo>
                    <a:pt x="20" y="20"/>
                  </a:lnTo>
                  <a:lnTo>
                    <a:pt x="15" y="27"/>
                  </a:lnTo>
                  <a:lnTo>
                    <a:pt x="10" y="32"/>
                  </a:lnTo>
                  <a:lnTo>
                    <a:pt x="8" y="40"/>
                  </a:lnTo>
                  <a:lnTo>
                    <a:pt x="3" y="45"/>
                  </a:lnTo>
                  <a:lnTo>
                    <a:pt x="3" y="52"/>
                  </a:lnTo>
                  <a:lnTo>
                    <a:pt x="0" y="59"/>
                  </a:lnTo>
                  <a:lnTo>
                    <a:pt x="0" y="67"/>
                  </a:lnTo>
                  <a:lnTo>
                    <a:pt x="0" y="74"/>
                  </a:lnTo>
                  <a:lnTo>
                    <a:pt x="0" y="82"/>
                  </a:lnTo>
                  <a:lnTo>
                    <a:pt x="0" y="89"/>
                  </a:lnTo>
                  <a:lnTo>
                    <a:pt x="3" y="96"/>
                  </a:lnTo>
                  <a:lnTo>
                    <a:pt x="5" y="104"/>
                  </a:lnTo>
                  <a:lnTo>
                    <a:pt x="10" y="109"/>
                  </a:lnTo>
                  <a:lnTo>
                    <a:pt x="15" y="116"/>
                  </a:lnTo>
                  <a:lnTo>
                    <a:pt x="20" y="121"/>
                  </a:lnTo>
                  <a:lnTo>
                    <a:pt x="25" y="126"/>
                  </a:lnTo>
                  <a:lnTo>
                    <a:pt x="30" y="131"/>
                  </a:lnTo>
                  <a:lnTo>
                    <a:pt x="37" y="133"/>
                  </a:lnTo>
                  <a:lnTo>
                    <a:pt x="45" y="138"/>
                  </a:lnTo>
                  <a:lnTo>
                    <a:pt x="50" y="141"/>
                  </a:lnTo>
                  <a:lnTo>
                    <a:pt x="57" y="141"/>
                  </a:lnTo>
                  <a:lnTo>
                    <a:pt x="65" y="143"/>
                  </a:lnTo>
                  <a:lnTo>
                    <a:pt x="72" y="143"/>
                  </a:lnTo>
                  <a:lnTo>
                    <a:pt x="79" y="143"/>
                  </a:lnTo>
                  <a:lnTo>
                    <a:pt x="87" y="141"/>
                  </a:lnTo>
                  <a:lnTo>
                    <a:pt x="94" y="138"/>
                  </a:lnTo>
                  <a:lnTo>
                    <a:pt x="102" y="136"/>
                  </a:lnTo>
                  <a:lnTo>
                    <a:pt x="109" y="133"/>
                  </a:lnTo>
                  <a:lnTo>
                    <a:pt x="114" y="129"/>
                  </a:lnTo>
                  <a:lnTo>
                    <a:pt x="119" y="124"/>
                  </a:lnTo>
                  <a:lnTo>
                    <a:pt x="121" y="124"/>
                  </a:lnTo>
                  <a:lnTo>
                    <a:pt x="134" y="40"/>
                  </a:lnTo>
                  <a:close/>
                </a:path>
              </a:pathLst>
            </a:custGeom>
            <a:solidFill>
              <a:srgbClr val="FF9975"/>
            </a:solidFill>
            <a:ln w="9525">
              <a:noFill/>
              <a:round/>
              <a:headEnd/>
              <a:tailEnd/>
            </a:ln>
          </p:spPr>
          <p:txBody>
            <a:bodyPr/>
            <a:lstStyle/>
            <a:p>
              <a:endParaRPr lang="es-AR"/>
            </a:p>
          </p:txBody>
        </p:sp>
        <p:sp>
          <p:nvSpPr>
            <p:cNvPr id="5235" name="Freeform 122"/>
            <p:cNvSpPr>
              <a:spLocks/>
            </p:cNvSpPr>
            <p:nvPr/>
          </p:nvSpPr>
          <p:spPr bwMode="auto">
            <a:xfrm>
              <a:off x="2000" y="2805"/>
              <a:ext cx="134" cy="140"/>
            </a:xfrm>
            <a:custGeom>
              <a:avLst/>
              <a:gdLst>
                <a:gd name="T0" fmla="*/ 134 w 134"/>
                <a:gd name="T1" fmla="*/ 37 h 140"/>
                <a:gd name="T2" fmla="*/ 131 w 134"/>
                <a:gd name="T3" fmla="*/ 32 h 140"/>
                <a:gd name="T4" fmla="*/ 126 w 134"/>
                <a:gd name="T5" fmla="*/ 24 h 140"/>
                <a:gd name="T6" fmla="*/ 121 w 134"/>
                <a:gd name="T7" fmla="*/ 19 h 140"/>
                <a:gd name="T8" fmla="*/ 116 w 134"/>
                <a:gd name="T9" fmla="*/ 14 h 140"/>
                <a:gd name="T10" fmla="*/ 109 w 134"/>
                <a:gd name="T11" fmla="*/ 9 h 140"/>
                <a:gd name="T12" fmla="*/ 104 w 134"/>
                <a:gd name="T13" fmla="*/ 7 h 140"/>
                <a:gd name="T14" fmla="*/ 97 w 134"/>
                <a:gd name="T15" fmla="*/ 5 h 140"/>
                <a:gd name="T16" fmla="*/ 89 w 134"/>
                <a:gd name="T17" fmla="*/ 2 h 140"/>
                <a:gd name="T18" fmla="*/ 82 w 134"/>
                <a:gd name="T19" fmla="*/ 0 h 140"/>
                <a:gd name="T20" fmla="*/ 74 w 134"/>
                <a:gd name="T21" fmla="*/ 0 h 140"/>
                <a:gd name="T22" fmla="*/ 67 w 134"/>
                <a:gd name="T23" fmla="*/ 0 h 140"/>
                <a:gd name="T24" fmla="*/ 60 w 134"/>
                <a:gd name="T25" fmla="*/ 0 h 140"/>
                <a:gd name="T26" fmla="*/ 52 w 134"/>
                <a:gd name="T27" fmla="*/ 2 h 140"/>
                <a:gd name="T28" fmla="*/ 45 w 134"/>
                <a:gd name="T29" fmla="*/ 5 h 140"/>
                <a:gd name="T30" fmla="*/ 37 w 134"/>
                <a:gd name="T31" fmla="*/ 7 h 140"/>
                <a:gd name="T32" fmla="*/ 33 w 134"/>
                <a:gd name="T33" fmla="*/ 9 h 140"/>
                <a:gd name="T34" fmla="*/ 25 w 134"/>
                <a:gd name="T35" fmla="*/ 14 h 140"/>
                <a:gd name="T36" fmla="*/ 20 w 134"/>
                <a:gd name="T37" fmla="*/ 19 h 140"/>
                <a:gd name="T38" fmla="*/ 15 w 134"/>
                <a:gd name="T39" fmla="*/ 24 h 140"/>
                <a:gd name="T40" fmla="*/ 10 w 134"/>
                <a:gd name="T41" fmla="*/ 32 h 140"/>
                <a:gd name="T42" fmla="*/ 8 w 134"/>
                <a:gd name="T43" fmla="*/ 37 h 140"/>
                <a:gd name="T44" fmla="*/ 3 w 134"/>
                <a:gd name="T45" fmla="*/ 44 h 140"/>
                <a:gd name="T46" fmla="*/ 3 w 134"/>
                <a:gd name="T47" fmla="*/ 51 h 140"/>
                <a:gd name="T48" fmla="*/ 0 w 134"/>
                <a:gd name="T49" fmla="*/ 59 h 140"/>
                <a:gd name="T50" fmla="*/ 0 w 134"/>
                <a:gd name="T51" fmla="*/ 66 h 140"/>
                <a:gd name="T52" fmla="*/ 0 w 134"/>
                <a:gd name="T53" fmla="*/ 74 h 140"/>
                <a:gd name="T54" fmla="*/ 0 w 134"/>
                <a:gd name="T55" fmla="*/ 81 h 140"/>
                <a:gd name="T56" fmla="*/ 0 w 134"/>
                <a:gd name="T57" fmla="*/ 86 h 140"/>
                <a:gd name="T58" fmla="*/ 3 w 134"/>
                <a:gd name="T59" fmla="*/ 93 h 140"/>
                <a:gd name="T60" fmla="*/ 5 w 134"/>
                <a:gd name="T61" fmla="*/ 101 h 140"/>
                <a:gd name="T62" fmla="*/ 10 w 134"/>
                <a:gd name="T63" fmla="*/ 108 h 140"/>
                <a:gd name="T64" fmla="*/ 15 w 134"/>
                <a:gd name="T65" fmla="*/ 113 h 140"/>
                <a:gd name="T66" fmla="*/ 20 w 134"/>
                <a:gd name="T67" fmla="*/ 121 h 140"/>
                <a:gd name="T68" fmla="*/ 25 w 134"/>
                <a:gd name="T69" fmla="*/ 126 h 140"/>
                <a:gd name="T70" fmla="*/ 30 w 134"/>
                <a:gd name="T71" fmla="*/ 128 h 140"/>
                <a:gd name="T72" fmla="*/ 37 w 134"/>
                <a:gd name="T73" fmla="*/ 133 h 140"/>
                <a:gd name="T74" fmla="*/ 45 w 134"/>
                <a:gd name="T75" fmla="*/ 135 h 140"/>
                <a:gd name="T76" fmla="*/ 50 w 134"/>
                <a:gd name="T77" fmla="*/ 138 h 140"/>
                <a:gd name="T78" fmla="*/ 57 w 134"/>
                <a:gd name="T79" fmla="*/ 140 h 140"/>
                <a:gd name="T80" fmla="*/ 65 w 134"/>
                <a:gd name="T81" fmla="*/ 140 h 140"/>
                <a:gd name="T82" fmla="*/ 72 w 134"/>
                <a:gd name="T83" fmla="*/ 140 h 140"/>
                <a:gd name="T84" fmla="*/ 79 w 134"/>
                <a:gd name="T85" fmla="*/ 140 h 140"/>
                <a:gd name="T86" fmla="*/ 87 w 134"/>
                <a:gd name="T87" fmla="*/ 140 h 140"/>
                <a:gd name="T88" fmla="*/ 94 w 134"/>
                <a:gd name="T89" fmla="*/ 138 h 140"/>
                <a:gd name="T90" fmla="*/ 102 w 134"/>
                <a:gd name="T91" fmla="*/ 135 h 140"/>
                <a:gd name="T92" fmla="*/ 109 w 134"/>
                <a:gd name="T93" fmla="*/ 130 h 140"/>
                <a:gd name="T94" fmla="*/ 114 w 134"/>
                <a:gd name="T95" fmla="*/ 128 h 140"/>
                <a:gd name="T96" fmla="*/ 119 w 134"/>
                <a:gd name="T97" fmla="*/ 123 h 140"/>
                <a:gd name="T98" fmla="*/ 121 w 134"/>
                <a:gd name="T99" fmla="*/ 121 h 1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4"/>
                <a:gd name="T151" fmla="*/ 0 h 140"/>
                <a:gd name="T152" fmla="*/ 134 w 134"/>
                <a:gd name="T153" fmla="*/ 140 h 14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4" h="140">
                  <a:moveTo>
                    <a:pt x="134" y="37"/>
                  </a:moveTo>
                  <a:lnTo>
                    <a:pt x="131" y="32"/>
                  </a:lnTo>
                  <a:lnTo>
                    <a:pt x="126" y="24"/>
                  </a:lnTo>
                  <a:lnTo>
                    <a:pt x="121" y="19"/>
                  </a:lnTo>
                  <a:lnTo>
                    <a:pt x="116" y="14"/>
                  </a:lnTo>
                  <a:lnTo>
                    <a:pt x="109" y="9"/>
                  </a:lnTo>
                  <a:lnTo>
                    <a:pt x="104" y="7"/>
                  </a:lnTo>
                  <a:lnTo>
                    <a:pt x="97" y="5"/>
                  </a:lnTo>
                  <a:lnTo>
                    <a:pt x="89" y="2"/>
                  </a:lnTo>
                  <a:lnTo>
                    <a:pt x="82" y="0"/>
                  </a:lnTo>
                  <a:lnTo>
                    <a:pt x="74" y="0"/>
                  </a:lnTo>
                  <a:lnTo>
                    <a:pt x="67" y="0"/>
                  </a:lnTo>
                  <a:lnTo>
                    <a:pt x="60" y="0"/>
                  </a:lnTo>
                  <a:lnTo>
                    <a:pt x="52" y="2"/>
                  </a:lnTo>
                  <a:lnTo>
                    <a:pt x="45" y="5"/>
                  </a:lnTo>
                  <a:lnTo>
                    <a:pt x="37" y="7"/>
                  </a:lnTo>
                  <a:lnTo>
                    <a:pt x="33" y="9"/>
                  </a:lnTo>
                  <a:lnTo>
                    <a:pt x="25" y="14"/>
                  </a:lnTo>
                  <a:lnTo>
                    <a:pt x="20" y="19"/>
                  </a:lnTo>
                  <a:lnTo>
                    <a:pt x="15" y="24"/>
                  </a:lnTo>
                  <a:lnTo>
                    <a:pt x="10" y="32"/>
                  </a:lnTo>
                  <a:lnTo>
                    <a:pt x="8" y="37"/>
                  </a:lnTo>
                  <a:lnTo>
                    <a:pt x="3" y="44"/>
                  </a:lnTo>
                  <a:lnTo>
                    <a:pt x="3" y="51"/>
                  </a:lnTo>
                  <a:lnTo>
                    <a:pt x="0" y="59"/>
                  </a:lnTo>
                  <a:lnTo>
                    <a:pt x="0" y="66"/>
                  </a:lnTo>
                  <a:lnTo>
                    <a:pt x="0" y="74"/>
                  </a:lnTo>
                  <a:lnTo>
                    <a:pt x="0" y="81"/>
                  </a:lnTo>
                  <a:lnTo>
                    <a:pt x="0" y="86"/>
                  </a:lnTo>
                  <a:lnTo>
                    <a:pt x="3" y="93"/>
                  </a:lnTo>
                  <a:lnTo>
                    <a:pt x="5" y="101"/>
                  </a:lnTo>
                  <a:lnTo>
                    <a:pt x="10" y="108"/>
                  </a:lnTo>
                  <a:lnTo>
                    <a:pt x="15" y="113"/>
                  </a:lnTo>
                  <a:lnTo>
                    <a:pt x="20" y="121"/>
                  </a:lnTo>
                  <a:lnTo>
                    <a:pt x="25" y="126"/>
                  </a:lnTo>
                  <a:lnTo>
                    <a:pt x="30" y="128"/>
                  </a:lnTo>
                  <a:lnTo>
                    <a:pt x="37" y="133"/>
                  </a:lnTo>
                  <a:lnTo>
                    <a:pt x="45" y="135"/>
                  </a:lnTo>
                  <a:lnTo>
                    <a:pt x="50" y="138"/>
                  </a:lnTo>
                  <a:lnTo>
                    <a:pt x="57" y="140"/>
                  </a:lnTo>
                  <a:lnTo>
                    <a:pt x="65" y="140"/>
                  </a:lnTo>
                  <a:lnTo>
                    <a:pt x="72" y="140"/>
                  </a:lnTo>
                  <a:lnTo>
                    <a:pt x="79" y="140"/>
                  </a:lnTo>
                  <a:lnTo>
                    <a:pt x="87" y="140"/>
                  </a:lnTo>
                  <a:lnTo>
                    <a:pt x="94" y="138"/>
                  </a:lnTo>
                  <a:lnTo>
                    <a:pt x="102" y="135"/>
                  </a:lnTo>
                  <a:lnTo>
                    <a:pt x="109" y="130"/>
                  </a:lnTo>
                  <a:lnTo>
                    <a:pt x="114" y="128"/>
                  </a:lnTo>
                  <a:lnTo>
                    <a:pt x="119" y="123"/>
                  </a:lnTo>
                  <a:lnTo>
                    <a:pt x="121" y="121"/>
                  </a:lnTo>
                </a:path>
              </a:pathLst>
            </a:custGeom>
            <a:noFill/>
            <a:ln w="0">
              <a:solidFill>
                <a:srgbClr val="000000"/>
              </a:solidFill>
              <a:prstDash val="solid"/>
              <a:round/>
              <a:headEnd/>
              <a:tailEnd/>
            </a:ln>
          </p:spPr>
          <p:txBody>
            <a:bodyPr/>
            <a:lstStyle/>
            <a:p>
              <a:endParaRPr lang="es-AR"/>
            </a:p>
          </p:txBody>
        </p:sp>
        <p:sp>
          <p:nvSpPr>
            <p:cNvPr id="5236" name="Freeform 123"/>
            <p:cNvSpPr>
              <a:spLocks/>
            </p:cNvSpPr>
            <p:nvPr/>
          </p:nvSpPr>
          <p:spPr bwMode="auto">
            <a:xfrm>
              <a:off x="1986" y="3056"/>
              <a:ext cx="133" cy="114"/>
            </a:xfrm>
            <a:custGeom>
              <a:avLst/>
              <a:gdLst>
                <a:gd name="T0" fmla="*/ 12 w 133"/>
                <a:gd name="T1" fmla="*/ 40 h 114"/>
                <a:gd name="T2" fmla="*/ 27 w 133"/>
                <a:gd name="T3" fmla="*/ 47 h 114"/>
                <a:gd name="T4" fmla="*/ 29 w 133"/>
                <a:gd name="T5" fmla="*/ 52 h 114"/>
                <a:gd name="T6" fmla="*/ 27 w 133"/>
                <a:gd name="T7" fmla="*/ 55 h 114"/>
                <a:gd name="T8" fmla="*/ 0 w 133"/>
                <a:gd name="T9" fmla="*/ 89 h 114"/>
                <a:gd name="T10" fmla="*/ 0 w 133"/>
                <a:gd name="T11" fmla="*/ 94 h 114"/>
                <a:gd name="T12" fmla="*/ 0 w 133"/>
                <a:gd name="T13" fmla="*/ 99 h 114"/>
                <a:gd name="T14" fmla="*/ 0 w 133"/>
                <a:gd name="T15" fmla="*/ 102 h 114"/>
                <a:gd name="T16" fmla="*/ 5 w 133"/>
                <a:gd name="T17" fmla="*/ 99 h 114"/>
                <a:gd name="T18" fmla="*/ 17 w 133"/>
                <a:gd name="T19" fmla="*/ 97 h 114"/>
                <a:gd name="T20" fmla="*/ 24 w 133"/>
                <a:gd name="T21" fmla="*/ 102 h 114"/>
                <a:gd name="T22" fmla="*/ 32 w 133"/>
                <a:gd name="T23" fmla="*/ 107 h 114"/>
                <a:gd name="T24" fmla="*/ 34 w 133"/>
                <a:gd name="T25" fmla="*/ 114 h 114"/>
                <a:gd name="T26" fmla="*/ 37 w 133"/>
                <a:gd name="T27" fmla="*/ 114 h 114"/>
                <a:gd name="T28" fmla="*/ 61 w 133"/>
                <a:gd name="T29" fmla="*/ 77 h 114"/>
                <a:gd name="T30" fmla="*/ 66 w 133"/>
                <a:gd name="T31" fmla="*/ 74 h 114"/>
                <a:gd name="T32" fmla="*/ 74 w 133"/>
                <a:gd name="T33" fmla="*/ 74 h 114"/>
                <a:gd name="T34" fmla="*/ 106 w 133"/>
                <a:gd name="T35" fmla="*/ 82 h 114"/>
                <a:gd name="T36" fmla="*/ 113 w 133"/>
                <a:gd name="T37" fmla="*/ 84 h 114"/>
                <a:gd name="T38" fmla="*/ 118 w 133"/>
                <a:gd name="T39" fmla="*/ 82 h 114"/>
                <a:gd name="T40" fmla="*/ 123 w 133"/>
                <a:gd name="T41" fmla="*/ 77 h 114"/>
                <a:gd name="T42" fmla="*/ 123 w 133"/>
                <a:gd name="T43" fmla="*/ 77 h 114"/>
                <a:gd name="T44" fmla="*/ 118 w 133"/>
                <a:gd name="T45" fmla="*/ 69 h 114"/>
                <a:gd name="T46" fmla="*/ 118 w 133"/>
                <a:gd name="T47" fmla="*/ 65 h 114"/>
                <a:gd name="T48" fmla="*/ 123 w 133"/>
                <a:gd name="T49" fmla="*/ 60 h 114"/>
                <a:gd name="T50" fmla="*/ 128 w 133"/>
                <a:gd name="T51" fmla="*/ 55 h 114"/>
                <a:gd name="T52" fmla="*/ 133 w 133"/>
                <a:gd name="T53" fmla="*/ 55 h 114"/>
                <a:gd name="T54" fmla="*/ 133 w 133"/>
                <a:gd name="T55" fmla="*/ 55 h 114"/>
                <a:gd name="T56" fmla="*/ 128 w 133"/>
                <a:gd name="T57" fmla="*/ 45 h 114"/>
                <a:gd name="T58" fmla="*/ 128 w 133"/>
                <a:gd name="T59" fmla="*/ 45 h 114"/>
                <a:gd name="T60" fmla="*/ 106 w 133"/>
                <a:gd name="T61" fmla="*/ 42 h 114"/>
                <a:gd name="T62" fmla="*/ 84 w 133"/>
                <a:gd name="T63" fmla="*/ 37 h 114"/>
                <a:gd name="T64" fmla="*/ 64 w 133"/>
                <a:gd name="T65" fmla="*/ 28 h 114"/>
                <a:gd name="T66" fmla="*/ 47 w 133"/>
                <a:gd name="T67" fmla="*/ 18 h 114"/>
                <a:gd name="T68" fmla="*/ 29 w 133"/>
                <a:gd name="T69" fmla="*/ 3 h 114"/>
                <a:gd name="T70" fmla="*/ 24 w 133"/>
                <a:gd name="T71" fmla="*/ 3 h 114"/>
                <a:gd name="T72" fmla="*/ 17 w 133"/>
                <a:gd name="T73" fmla="*/ 0 h 114"/>
                <a:gd name="T74" fmla="*/ 10 w 133"/>
                <a:gd name="T75" fmla="*/ 0 h 114"/>
                <a:gd name="T76" fmla="*/ 5 w 133"/>
                <a:gd name="T77" fmla="*/ 5 h 114"/>
                <a:gd name="T78" fmla="*/ 0 w 133"/>
                <a:gd name="T79" fmla="*/ 13 h 114"/>
                <a:gd name="T80" fmla="*/ 0 w 133"/>
                <a:gd name="T81" fmla="*/ 20 h 114"/>
                <a:gd name="T82" fmla="*/ 0 w 133"/>
                <a:gd name="T83" fmla="*/ 23 h 114"/>
                <a:gd name="T84" fmla="*/ 0 w 133"/>
                <a:gd name="T85" fmla="*/ 28 h 114"/>
                <a:gd name="T86" fmla="*/ 2 w 133"/>
                <a:gd name="T87" fmla="*/ 30 h 114"/>
                <a:gd name="T88" fmla="*/ 2 w 133"/>
                <a:gd name="T89" fmla="*/ 30 h 114"/>
                <a:gd name="T90" fmla="*/ 12 w 133"/>
                <a:gd name="T91" fmla="*/ 40 h 11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3"/>
                <a:gd name="T139" fmla="*/ 0 h 114"/>
                <a:gd name="T140" fmla="*/ 133 w 133"/>
                <a:gd name="T141" fmla="*/ 114 h 11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3" h="114">
                  <a:moveTo>
                    <a:pt x="12" y="40"/>
                  </a:moveTo>
                  <a:lnTo>
                    <a:pt x="27" y="47"/>
                  </a:lnTo>
                  <a:lnTo>
                    <a:pt x="29" y="52"/>
                  </a:lnTo>
                  <a:lnTo>
                    <a:pt x="27" y="55"/>
                  </a:lnTo>
                  <a:lnTo>
                    <a:pt x="0" y="89"/>
                  </a:lnTo>
                  <a:lnTo>
                    <a:pt x="0" y="94"/>
                  </a:lnTo>
                  <a:lnTo>
                    <a:pt x="0" y="99"/>
                  </a:lnTo>
                  <a:lnTo>
                    <a:pt x="0" y="102"/>
                  </a:lnTo>
                  <a:lnTo>
                    <a:pt x="5" y="99"/>
                  </a:lnTo>
                  <a:lnTo>
                    <a:pt x="17" y="97"/>
                  </a:lnTo>
                  <a:lnTo>
                    <a:pt x="24" y="102"/>
                  </a:lnTo>
                  <a:lnTo>
                    <a:pt x="32" y="107"/>
                  </a:lnTo>
                  <a:lnTo>
                    <a:pt x="34" y="114"/>
                  </a:lnTo>
                  <a:lnTo>
                    <a:pt x="37" y="114"/>
                  </a:lnTo>
                  <a:lnTo>
                    <a:pt x="61" y="77"/>
                  </a:lnTo>
                  <a:lnTo>
                    <a:pt x="66" y="74"/>
                  </a:lnTo>
                  <a:lnTo>
                    <a:pt x="74" y="74"/>
                  </a:lnTo>
                  <a:lnTo>
                    <a:pt x="106" y="82"/>
                  </a:lnTo>
                  <a:lnTo>
                    <a:pt x="113" y="84"/>
                  </a:lnTo>
                  <a:lnTo>
                    <a:pt x="118" y="82"/>
                  </a:lnTo>
                  <a:lnTo>
                    <a:pt x="123" y="77"/>
                  </a:lnTo>
                  <a:lnTo>
                    <a:pt x="118" y="69"/>
                  </a:lnTo>
                  <a:lnTo>
                    <a:pt x="118" y="65"/>
                  </a:lnTo>
                  <a:lnTo>
                    <a:pt x="123" y="60"/>
                  </a:lnTo>
                  <a:lnTo>
                    <a:pt x="128" y="55"/>
                  </a:lnTo>
                  <a:lnTo>
                    <a:pt x="133" y="55"/>
                  </a:lnTo>
                  <a:lnTo>
                    <a:pt x="128" y="45"/>
                  </a:lnTo>
                  <a:lnTo>
                    <a:pt x="106" y="42"/>
                  </a:lnTo>
                  <a:lnTo>
                    <a:pt x="84" y="37"/>
                  </a:lnTo>
                  <a:lnTo>
                    <a:pt x="64" y="28"/>
                  </a:lnTo>
                  <a:lnTo>
                    <a:pt x="47" y="18"/>
                  </a:lnTo>
                  <a:lnTo>
                    <a:pt x="29" y="3"/>
                  </a:lnTo>
                  <a:lnTo>
                    <a:pt x="24" y="3"/>
                  </a:lnTo>
                  <a:lnTo>
                    <a:pt x="17" y="0"/>
                  </a:lnTo>
                  <a:lnTo>
                    <a:pt x="10" y="0"/>
                  </a:lnTo>
                  <a:lnTo>
                    <a:pt x="5" y="5"/>
                  </a:lnTo>
                  <a:lnTo>
                    <a:pt x="0" y="13"/>
                  </a:lnTo>
                  <a:lnTo>
                    <a:pt x="0" y="20"/>
                  </a:lnTo>
                  <a:lnTo>
                    <a:pt x="0" y="23"/>
                  </a:lnTo>
                  <a:lnTo>
                    <a:pt x="0" y="28"/>
                  </a:lnTo>
                  <a:lnTo>
                    <a:pt x="2" y="30"/>
                  </a:lnTo>
                  <a:lnTo>
                    <a:pt x="12" y="40"/>
                  </a:lnTo>
                  <a:close/>
                </a:path>
              </a:pathLst>
            </a:custGeom>
            <a:solidFill>
              <a:srgbClr val="FF993D"/>
            </a:solidFill>
            <a:ln w="9525">
              <a:noFill/>
              <a:round/>
              <a:headEnd/>
              <a:tailEnd/>
            </a:ln>
          </p:spPr>
          <p:txBody>
            <a:bodyPr/>
            <a:lstStyle/>
            <a:p>
              <a:endParaRPr lang="es-AR"/>
            </a:p>
          </p:txBody>
        </p:sp>
        <p:sp>
          <p:nvSpPr>
            <p:cNvPr id="5237" name="Freeform 124"/>
            <p:cNvSpPr>
              <a:spLocks/>
            </p:cNvSpPr>
            <p:nvPr/>
          </p:nvSpPr>
          <p:spPr bwMode="auto">
            <a:xfrm>
              <a:off x="1986" y="3056"/>
              <a:ext cx="133" cy="114"/>
            </a:xfrm>
            <a:custGeom>
              <a:avLst/>
              <a:gdLst>
                <a:gd name="T0" fmla="*/ 12 w 133"/>
                <a:gd name="T1" fmla="*/ 40 h 114"/>
                <a:gd name="T2" fmla="*/ 27 w 133"/>
                <a:gd name="T3" fmla="*/ 47 h 114"/>
                <a:gd name="T4" fmla="*/ 29 w 133"/>
                <a:gd name="T5" fmla="*/ 52 h 114"/>
                <a:gd name="T6" fmla="*/ 27 w 133"/>
                <a:gd name="T7" fmla="*/ 55 h 114"/>
                <a:gd name="T8" fmla="*/ 0 w 133"/>
                <a:gd name="T9" fmla="*/ 89 h 114"/>
                <a:gd name="T10" fmla="*/ 0 w 133"/>
                <a:gd name="T11" fmla="*/ 94 h 114"/>
                <a:gd name="T12" fmla="*/ 0 w 133"/>
                <a:gd name="T13" fmla="*/ 99 h 114"/>
                <a:gd name="T14" fmla="*/ 0 w 133"/>
                <a:gd name="T15" fmla="*/ 102 h 114"/>
                <a:gd name="T16" fmla="*/ 5 w 133"/>
                <a:gd name="T17" fmla="*/ 99 h 114"/>
                <a:gd name="T18" fmla="*/ 17 w 133"/>
                <a:gd name="T19" fmla="*/ 97 h 114"/>
                <a:gd name="T20" fmla="*/ 24 w 133"/>
                <a:gd name="T21" fmla="*/ 102 h 114"/>
                <a:gd name="T22" fmla="*/ 32 w 133"/>
                <a:gd name="T23" fmla="*/ 107 h 114"/>
                <a:gd name="T24" fmla="*/ 34 w 133"/>
                <a:gd name="T25" fmla="*/ 114 h 114"/>
                <a:gd name="T26" fmla="*/ 37 w 133"/>
                <a:gd name="T27" fmla="*/ 114 h 114"/>
                <a:gd name="T28" fmla="*/ 61 w 133"/>
                <a:gd name="T29" fmla="*/ 77 h 114"/>
                <a:gd name="T30" fmla="*/ 66 w 133"/>
                <a:gd name="T31" fmla="*/ 74 h 114"/>
                <a:gd name="T32" fmla="*/ 74 w 133"/>
                <a:gd name="T33" fmla="*/ 74 h 114"/>
                <a:gd name="T34" fmla="*/ 106 w 133"/>
                <a:gd name="T35" fmla="*/ 82 h 114"/>
                <a:gd name="T36" fmla="*/ 113 w 133"/>
                <a:gd name="T37" fmla="*/ 84 h 114"/>
                <a:gd name="T38" fmla="*/ 118 w 133"/>
                <a:gd name="T39" fmla="*/ 82 h 114"/>
                <a:gd name="T40" fmla="*/ 123 w 133"/>
                <a:gd name="T41" fmla="*/ 77 h 114"/>
                <a:gd name="T42" fmla="*/ 123 w 133"/>
                <a:gd name="T43" fmla="*/ 77 h 114"/>
                <a:gd name="T44" fmla="*/ 118 w 133"/>
                <a:gd name="T45" fmla="*/ 69 h 114"/>
                <a:gd name="T46" fmla="*/ 118 w 133"/>
                <a:gd name="T47" fmla="*/ 65 h 114"/>
                <a:gd name="T48" fmla="*/ 123 w 133"/>
                <a:gd name="T49" fmla="*/ 60 h 114"/>
                <a:gd name="T50" fmla="*/ 128 w 133"/>
                <a:gd name="T51" fmla="*/ 55 h 114"/>
                <a:gd name="T52" fmla="*/ 133 w 133"/>
                <a:gd name="T53" fmla="*/ 55 h 114"/>
                <a:gd name="T54" fmla="*/ 133 w 133"/>
                <a:gd name="T55" fmla="*/ 55 h 114"/>
                <a:gd name="T56" fmla="*/ 128 w 133"/>
                <a:gd name="T57" fmla="*/ 45 h 114"/>
                <a:gd name="T58" fmla="*/ 128 w 133"/>
                <a:gd name="T59" fmla="*/ 45 h 114"/>
                <a:gd name="T60" fmla="*/ 106 w 133"/>
                <a:gd name="T61" fmla="*/ 42 h 114"/>
                <a:gd name="T62" fmla="*/ 84 w 133"/>
                <a:gd name="T63" fmla="*/ 37 h 114"/>
                <a:gd name="T64" fmla="*/ 64 w 133"/>
                <a:gd name="T65" fmla="*/ 28 h 114"/>
                <a:gd name="T66" fmla="*/ 47 w 133"/>
                <a:gd name="T67" fmla="*/ 18 h 114"/>
                <a:gd name="T68" fmla="*/ 29 w 133"/>
                <a:gd name="T69" fmla="*/ 3 h 114"/>
                <a:gd name="T70" fmla="*/ 24 w 133"/>
                <a:gd name="T71" fmla="*/ 3 h 114"/>
                <a:gd name="T72" fmla="*/ 17 w 133"/>
                <a:gd name="T73" fmla="*/ 0 h 114"/>
                <a:gd name="T74" fmla="*/ 10 w 133"/>
                <a:gd name="T75" fmla="*/ 0 h 114"/>
                <a:gd name="T76" fmla="*/ 5 w 133"/>
                <a:gd name="T77" fmla="*/ 5 h 114"/>
                <a:gd name="T78" fmla="*/ 0 w 133"/>
                <a:gd name="T79" fmla="*/ 13 h 114"/>
                <a:gd name="T80" fmla="*/ 0 w 133"/>
                <a:gd name="T81" fmla="*/ 20 h 114"/>
                <a:gd name="T82" fmla="*/ 0 w 133"/>
                <a:gd name="T83" fmla="*/ 23 h 114"/>
                <a:gd name="T84" fmla="*/ 0 w 133"/>
                <a:gd name="T85" fmla="*/ 28 h 114"/>
                <a:gd name="T86" fmla="*/ 2 w 133"/>
                <a:gd name="T87" fmla="*/ 30 h 114"/>
                <a:gd name="T88" fmla="*/ 2 w 133"/>
                <a:gd name="T89" fmla="*/ 30 h 114"/>
                <a:gd name="T90" fmla="*/ 12 w 133"/>
                <a:gd name="T91" fmla="*/ 40 h 11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3"/>
                <a:gd name="T139" fmla="*/ 0 h 114"/>
                <a:gd name="T140" fmla="*/ 133 w 133"/>
                <a:gd name="T141" fmla="*/ 114 h 11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3" h="114">
                  <a:moveTo>
                    <a:pt x="12" y="40"/>
                  </a:moveTo>
                  <a:lnTo>
                    <a:pt x="27" y="47"/>
                  </a:lnTo>
                  <a:lnTo>
                    <a:pt x="29" y="52"/>
                  </a:lnTo>
                  <a:lnTo>
                    <a:pt x="27" y="55"/>
                  </a:lnTo>
                  <a:lnTo>
                    <a:pt x="0" y="89"/>
                  </a:lnTo>
                  <a:lnTo>
                    <a:pt x="0" y="94"/>
                  </a:lnTo>
                  <a:lnTo>
                    <a:pt x="0" y="99"/>
                  </a:lnTo>
                  <a:lnTo>
                    <a:pt x="0" y="102"/>
                  </a:lnTo>
                  <a:lnTo>
                    <a:pt x="5" y="99"/>
                  </a:lnTo>
                  <a:lnTo>
                    <a:pt x="17" y="97"/>
                  </a:lnTo>
                  <a:lnTo>
                    <a:pt x="24" y="102"/>
                  </a:lnTo>
                  <a:lnTo>
                    <a:pt x="32" y="107"/>
                  </a:lnTo>
                  <a:lnTo>
                    <a:pt x="34" y="114"/>
                  </a:lnTo>
                  <a:lnTo>
                    <a:pt x="37" y="114"/>
                  </a:lnTo>
                  <a:lnTo>
                    <a:pt x="61" y="77"/>
                  </a:lnTo>
                  <a:lnTo>
                    <a:pt x="66" y="74"/>
                  </a:lnTo>
                  <a:lnTo>
                    <a:pt x="74" y="74"/>
                  </a:lnTo>
                  <a:lnTo>
                    <a:pt x="106" y="82"/>
                  </a:lnTo>
                  <a:lnTo>
                    <a:pt x="113" y="84"/>
                  </a:lnTo>
                  <a:lnTo>
                    <a:pt x="118" y="82"/>
                  </a:lnTo>
                  <a:lnTo>
                    <a:pt x="123" y="77"/>
                  </a:lnTo>
                  <a:lnTo>
                    <a:pt x="118" y="69"/>
                  </a:lnTo>
                  <a:lnTo>
                    <a:pt x="118" y="65"/>
                  </a:lnTo>
                  <a:lnTo>
                    <a:pt x="123" y="60"/>
                  </a:lnTo>
                  <a:lnTo>
                    <a:pt x="128" y="55"/>
                  </a:lnTo>
                  <a:lnTo>
                    <a:pt x="133" y="55"/>
                  </a:lnTo>
                  <a:lnTo>
                    <a:pt x="128" y="45"/>
                  </a:lnTo>
                  <a:lnTo>
                    <a:pt x="106" y="42"/>
                  </a:lnTo>
                  <a:lnTo>
                    <a:pt x="84" y="37"/>
                  </a:lnTo>
                  <a:lnTo>
                    <a:pt x="64" y="28"/>
                  </a:lnTo>
                  <a:lnTo>
                    <a:pt x="47" y="18"/>
                  </a:lnTo>
                  <a:lnTo>
                    <a:pt x="29" y="3"/>
                  </a:lnTo>
                  <a:lnTo>
                    <a:pt x="24" y="3"/>
                  </a:lnTo>
                  <a:lnTo>
                    <a:pt x="17" y="0"/>
                  </a:lnTo>
                  <a:lnTo>
                    <a:pt x="10" y="0"/>
                  </a:lnTo>
                  <a:lnTo>
                    <a:pt x="5" y="5"/>
                  </a:lnTo>
                  <a:lnTo>
                    <a:pt x="0" y="13"/>
                  </a:lnTo>
                  <a:lnTo>
                    <a:pt x="0" y="20"/>
                  </a:lnTo>
                  <a:lnTo>
                    <a:pt x="0" y="23"/>
                  </a:lnTo>
                  <a:lnTo>
                    <a:pt x="0" y="28"/>
                  </a:lnTo>
                  <a:lnTo>
                    <a:pt x="2" y="30"/>
                  </a:lnTo>
                  <a:lnTo>
                    <a:pt x="12" y="40"/>
                  </a:lnTo>
                </a:path>
              </a:pathLst>
            </a:custGeom>
            <a:noFill/>
            <a:ln w="0">
              <a:solidFill>
                <a:srgbClr val="000000"/>
              </a:solidFill>
              <a:prstDash val="solid"/>
              <a:round/>
              <a:headEnd/>
              <a:tailEnd/>
            </a:ln>
          </p:spPr>
          <p:txBody>
            <a:bodyPr/>
            <a:lstStyle/>
            <a:p>
              <a:endParaRPr lang="es-AR"/>
            </a:p>
          </p:txBody>
        </p:sp>
        <p:sp>
          <p:nvSpPr>
            <p:cNvPr id="5238" name="Freeform 125"/>
            <p:cNvSpPr>
              <a:spLocks/>
            </p:cNvSpPr>
            <p:nvPr/>
          </p:nvSpPr>
          <p:spPr bwMode="auto">
            <a:xfrm>
              <a:off x="1983" y="3056"/>
              <a:ext cx="136" cy="84"/>
            </a:xfrm>
            <a:custGeom>
              <a:avLst/>
              <a:gdLst>
                <a:gd name="T0" fmla="*/ 64 w 136"/>
                <a:gd name="T1" fmla="*/ 77 h 84"/>
                <a:gd name="T2" fmla="*/ 69 w 136"/>
                <a:gd name="T3" fmla="*/ 74 h 84"/>
                <a:gd name="T4" fmla="*/ 74 w 136"/>
                <a:gd name="T5" fmla="*/ 74 h 84"/>
                <a:gd name="T6" fmla="*/ 109 w 136"/>
                <a:gd name="T7" fmla="*/ 82 h 84"/>
                <a:gd name="T8" fmla="*/ 116 w 136"/>
                <a:gd name="T9" fmla="*/ 84 h 84"/>
                <a:gd name="T10" fmla="*/ 121 w 136"/>
                <a:gd name="T11" fmla="*/ 82 h 84"/>
                <a:gd name="T12" fmla="*/ 126 w 136"/>
                <a:gd name="T13" fmla="*/ 77 h 84"/>
                <a:gd name="T14" fmla="*/ 124 w 136"/>
                <a:gd name="T15" fmla="*/ 77 h 84"/>
                <a:gd name="T16" fmla="*/ 121 w 136"/>
                <a:gd name="T17" fmla="*/ 69 h 84"/>
                <a:gd name="T18" fmla="*/ 121 w 136"/>
                <a:gd name="T19" fmla="*/ 65 h 84"/>
                <a:gd name="T20" fmla="*/ 126 w 136"/>
                <a:gd name="T21" fmla="*/ 60 h 84"/>
                <a:gd name="T22" fmla="*/ 131 w 136"/>
                <a:gd name="T23" fmla="*/ 55 h 84"/>
                <a:gd name="T24" fmla="*/ 136 w 136"/>
                <a:gd name="T25" fmla="*/ 55 h 84"/>
                <a:gd name="T26" fmla="*/ 136 w 136"/>
                <a:gd name="T27" fmla="*/ 55 h 84"/>
                <a:gd name="T28" fmla="*/ 131 w 136"/>
                <a:gd name="T29" fmla="*/ 45 h 84"/>
                <a:gd name="T30" fmla="*/ 131 w 136"/>
                <a:gd name="T31" fmla="*/ 45 h 84"/>
                <a:gd name="T32" fmla="*/ 109 w 136"/>
                <a:gd name="T33" fmla="*/ 42 h 84"/>
                <a:gd name="T34" fmla="*/ 87 w 136"/>
                <a:gd name="T35" fmla="*/ 37 h 84"/>
                <a:gd name="T36" fmla="*/ 67 w 136"/>
                <a:gd name="T37" fmla="*/ 28 h 84"/>
                <a:gd name="T38" fmla="*/ 50 w 136"/>
                <a:gd name="T39" fmla="*/ 18 h 84"/>
                <a:gd name="T40" fmla="*/ 32 w 136"/>
                <a:gd name="T41" fmla="*/ 3 h 84"/>
                <a:gd name="T42" fmla="*/ 27 w 136"/>
                <a:gd name="T43" fmla="*/ 0 h 84"/>
                <a:gd name="T44" fmla="*/ 20 w 136"/>
                <a:gd name="T45" fmla="*/ 0 h 84"/>
                <a:gd name="T46" fmla="*/ 13 w 136"/>
                <a:gd name="T47" fmla="*/ 0 h 84"/>
                <a:gd name="T48" fmla="*/ 8 w 136"/>
                <a:gd name="T49" fmla="*/ 5 h 84"/>
                <a:gd name="T50" fmla="*/ 3 w 136"/>
                <a:gd name="T51" fmla="*/ 13 h 84"/>
                <a:gd name="T52" fmla="*/ 0 w 136"/>
                <a:gd name="T53" fmla="*/ 20 h 84"/>
                <a:gd name="T54" fmla="*/ 3 w 136"/>
                <a:gd name="T55" fmla="*/ 23 h 84"/>
                <a:gd name="T56" fmla="*/ 3 w 136"/>
                <a:gd name="T57" fmla="*/ 25 h 84"/>
                <a:gd name="T58" fmla="*/ 5 w 136"/>
                <a:gd name="T59" fmla="*/ 30 h 84"/>
                <a:gd name="T60" fmla="*/ 5 w 136"/>
                <a:gd name="T61" fmla="*/ 30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6"/>
                <a:gd name="T94" fmla="*/ 0 h 84"/>
                <a:gd name="T95" fmla="*/ 136 w 136"/>
                <a:gd name="T96" fmla="*/ 84 h 8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6" h="84">
                  <a:moveTo>
                    <a:pt x="64" y="77"/>
                  </a:moveTo>
                  <a:lnTo>
                    <a:pt x="69" y="74"/>
                  </a:lnTo>
                  <a:lnTo>
                    <a:pt x="74" y="74"/>
                  </a:lnTo>
                  <a:lnTo>
                    <a:pt x="109" y="82"/>
                  </a:lnTo>
                  <a:lnTo>
                    <a:pt x="116" y="84"/>
                  </a:lnTo>
                  <a:lnTo>
                    <a:pt x="121" y="82"/>
                  </a:lnTo>
                  <a:lnTo>
                    <a:pt x="126" y="77"/>
                  </a:lnTo>
                  <a:lnTo>
                    <a:pt x="124" y="77"/>
                  </a:lnTo>
                  <a:lnTo>
                    <a:pt x="121" y="69"/>
                  </a:lnTo>
                  <a:lnTo>
                    <a:pt x="121" y="65"/>
                  </a:lnTo>
                  <a:lnTo>
                    <a:pt x="126" y="60"/>
                  </a:lnTo>
                  <a:lnTo>
                    <a:pt x="131" y="55"/>
                  </a:lnTo>
                  <a:lnTo>
                    <a:pt x="136" y="55"/>
                  </a:lnTo>
                  <a:lnTo>
                    <a:pt x="131" y="45"/>
                  </a:lnTo>
                  <a:lnTo>
                    <a:pt x="109" y="42"/>
                  </a:lnTo>
                  <a:lnTo>
                    <a:pt x="87" y="37"/>
                  </a:lnTo>
                  <a:lnTo>
                    <a:pt x="67" y="28"/>
                  </a:lnTo>
                  <a:lnTo>
                    <a:pt x="50" y="18"/>
                  </a:lnTo>
                  <a:lnTo>
                    <a:pt x="32" y="3"/>
                  </a:lnTo>
                  <a:lnTo>
                    <a:pt x="27" y="0"/>
                  </a:lnTo>
                  <a:lnTo>
                    <a:pt x="20" y="0"/>
                  </a:lnTo>
                  <a:lnTo>
                    <a:pt x="13" y="0"/>
                  </a:lnTo>
                  <a:lnTo>
                    <a:pt x="8" y="5"/>
                  </a:lnTo>
                  <a:lnTo>
                    <a:pt x="3" y="13"/>
                  </a:lnTo>
                  <a:lnTo>
                    <a:pt x="0" y="20"/>
                  </a:lnTo>
                  <a:lnTo>
                    <a:pt x="3" y="23"/>
                  </a:lnTo>
                  <a:lnTo>
                    <a:pt x="3" y="25"/>
                  </a:lnTo>
                  <a:lnTo>
                    <a:pt x="5" y="30"/>
                  </a:lnTo>
                </a:path>
              </a:pathLst>
            </a:custGeom>
            <a:noFill/>
            <a:ln w="0">
              <a:solidFill>
                <a:srgbClr val="000000"/>
              </a:solidFill>
              <a:prstDash val="solid"/>
              <a:round/>
              <a:headEnd/>
              <a:tailEnd/>
            </a:ln>
          </p:spPr>
          <p:txBody>
            <a:bodyPr/>
            <a:lstStyle/>
            <a:p>
              <a:endParaRPr lang="es-AR"/>
            </a:p>
          </p:txBody>
        </p:sp>
        <p:sp>
          <p:nvSpPr>
            <p:cNvPr id="5239" name="Freeform 126"/>
            <p:cNvSpPr>
              <a:spLocks/>
            </p:cNvSpPr>
            <p:nvPr/>
          </p:nvSpPr>
          <p:spPr bwMode="auto">
            <a:xfrm>
              <a:off x="1986" y="3096"/>
              <a:ext cx="34" cy="74"/>
            </a:xfrm>
            <a:custGeom>
              <a:avLst/>
              <a:gdLst>
                <a:gd name="T0" fmla="*/ 12 w 34"/>
                <a:gd name="T1" fmla="*/ 0 h 74"/>
                <a:gd name="T2" fmla="*/ 27 w 34"/>
                <a:gd name="T3" fmla="*/ 7 h 74"/>
                <a:gd name="T4" fmla="*/ 29 w 34"/>
                <a:gd name="T5" fmla="*/ 10 h 74"/>
                <a:gd name="T6" fmla="*/ 27 w 34"/>
                <a:gd name="T7" fmla="*/ 15 h 74"/>
                <a:gd name="T8" fmla="*/ 0 w 34"/>
                <a:gd name="T9" fmla="*/ 49 h 74"/>
                <a:gd name="T10" fmla="*/ 0 w 34"/>
                <a:gd name="T11" fmla="*/ 54 h 74"/>
                <a:gd name="T12" fmla="*/ 0 w 34"/>
                <a:gd name="T13" fmla="*/ 59 h 74"/>
                <a:gd name="T14" fmla="*/ 0 w 34"/>
                <a:gd name="T15" fmla="*/ 62 h 74"/>
                <a:gd name="T16" fmla="*/ 5 w 34"/>
                <a:gd name="T17" fmla="*/ 59 h 74"/>
                <a:gd name="T18" fmla="*/ 17 w 34"/>
                <a:gd name="T19" fmla="*/ 57 h 74"/>
                <a:gd name="T20" fmla="*/ 24 w 34"/>
                <a:gd name="T21" fmla="*/ 59 h 74"/>
                <a:gd name="T22" fmla="*/ 32 w 34"/>
                <a:gd name="T23" fmla="*/ 67 h 74"/>
                <a:gd name="T24" fmla="*/ 34 w 34"/>
                <a:gd name="T25" fmla="*/ 74 h 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
                <a:gd name="T40" fmla="*/ 0 h 74"/>
                <a:gd name="T41" fmla="*/ 34 w 34"/>
                <a:gd name="T42" fmla="*/ 74 h 7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 h="74">
                  <a:moveTo>
                    <a:pt x="12" y="0"/>
                  </a:moveTo>
                  <a:lnTo>
                    <a:pt x="27" y="7"/>
                  </a:lnTo>
                  <a:lnTo>
                    <a:pt x="29" y="10"/>
                  </a:lnTo>
                  <a:lnTo>
                    <a:pt x="27" y="15"/>
                  </a:lnTo>
                  <a:lnTo>
                    <a:pt x="0" y="49"/>
                  </a:lnTo>
                  <a:lnTo>
                    <a:pt x="0" y="54"/>
                  </a:lnTo>
                  <a:lnTo>
                    <a:pt x="0" y="59"/>
                  </a:lnTo>
                  <a:lnTo>
                    <a:pt x="0" y="62"/>
                  </a:lnTo>
                  <a:lnTo>
                    <a:pt x="5" y="59"/>
                  </a:lnTo>
                  <a:lnTo>
                    <a:pt x="17" y="57"/>
                  </a:lnTo>
                  <a:lnTo>
                    <a:pt x="24" y="59"/>
                  </a:lnTo>
                  <a:lnTo>
                    <a:pt x="32" y="67"/>
                  </a:lnTo>
                  <a:lnTo>
                    <a:pt x="34" y="74"/>
                  </a:lnTo>
                </a:path>
              </a:pathLst>
            </a:custGeom>
            <a:noFill/>
            <a:ln w="0">
              <a:solidFill>
                <a:srgbClr val="000000"/>
              </a:solidFill>
              <a:prstDash val="solid"/>
              <a:round/>
              <a:headEnd/>
              <a:tailEnd/>
            </a:ln>
          </p:spPr>
          <p:txBody>
            <a:bodyPr/>
            <a:lstStyle/>
            <a:p>
              <a:endParaRPr lang="es-AR"/>
            </a:p>
          </p:txBody>
        </p:sp>
        <p:sp>
          <p:nvSpPr>
            <p:cNvPr id="5240" name="Freeform 127"/>
            <p:cNvSpPr>
              <a:spLocks/>
            </p:cNvSpPr>
            <p:nvPr/>
          </p:nvSpPr>
          <p:spPr bwMode="auto">
            <a:xfrm>
              <a:off x="2161" y="2659"/>
              <a:ext cx="195" cy="151"/>
            </a:xfrm>
            <a:custGeom>
              <a:avLst/>
              <a:gdLst>
                <a:gd name="T0" fmla="*/ 2 w 195"/>
                <a:gd name="T1" fmla="*/ 52 h 151"/>
                <a:gd name="T2" fmla="*/ 2 w 195"/>
                <a:gd name="T3" fmla="*/ 39 h 151"/>
                <a:gd name="T4" fmla="*/ 12 w 195"/>
                <a:gd name="T5" fmla="*/ 25 h 151"/>
                <a:gd name="T6" fmla="*/ 37 w 195"/>
                <a:gd name="T7" fmla="*/ 10 h 151"/>
                <a:gd name="T8" fmla="*/ 59 w 195"/>
                <a:gd name="T9" fmla="*/ 5 h 151"/>
                <a:gd name="T10" fmla="*/ 71 w 195"/>
                <a:gd name="T11" fmla="*/ 0 h 151"/>
                <a:gd name="T12" fmla="*/ 89 w 195"/>
                <a:gd name="T13" fmla="*/ 7 h 151"/>
                <a:gd name="T14" fmla="*/ 96 w 195"/>
                <a:gd name="T15" fmla="*/ 22 h 151"/>
                <a:gd name="T16" fmla="*/ 99 w 195"/>
                <a:gd name="T17" fmla="*/ 30 h 151"/>
                <a:gd name="T18" fmla="*/ 111 w 195"/>
                <a:gd name="T19" fmla="*/ 25 h 151"/>
                <a:gd name="T20" fmla="*/ 121 w 195"/>
                <a:gd name="T21" fmla="*/ 30 h 151"/>
                <a:gd name="T22" fmla="*/ 123 w 195"/>
                <a:gd name="T23" fmla="*/ 37 h 151"/>
                <a:gd name="T24" fmla="*/ 128 w 195"/>
                <a:gd name="T25" fmla="*/ 49 h 151"/>
                <a:gd name="T26" fmla="*/ 141 w 195"/>
                <a:gd name="T27" fmla="*/ 49 h 151"/>
                <a:gd name="T28" fmla="*/ 143 w 195"/>
                <a:gd name="T29" fmla="*/ 47 h 151"/>
                <a:gd name="T30" fmla="*/ 155 w 195"/>
                <a:gd name="T31" fmla="*/ 42 h 151"/>
                <a:gd name="T32" fmla="*/ 165 w 195"/>
                <a:gd name="T33" fmla="*/ 49 h 151"/>
                <a:gd name="T34" fmla="*/ 165 w 195"/>
                <a:gd name="T35" fmla="*/ 62 h 151"/>
                <a:gd name="T36" fmla="*/ 175 w 195"/>
                <a:gd name="T37" fmla="*/ 62 h 151"/>
                <a:gd name="T38" fmla="*/ 187 w 195"/>
                <a:gd name="T39" fmla="*/ 69 h 151"/>
                <a:gd name="T40" fmla="*/ 187 w 195"/>
                <a:gd name="T41" fmla="*/ 79 h 151"/>
                <a:gd name="T42" fmla="*/ 182 w 195"/>
                <a:gd name="T43" fmla="*/ 89 h 151"/>
                <a:gd name="T44" fmla="*/ 178 w 195"/>
                <a:gd name="T45" fmla="*/ 101 h 151"/>
                <a:gd name="T46" fmla="*/ 182 w 195"/>
                <a:gd name="T47" fmla="*/ 116 h 151"/>
                <a:gd name="T48" fmla="*/ 190 w 195"/>
                <a:gd name="T49" fmla="*/ 121 h 151"/>
                <a:gd name="T50" fmla="*/ 195 w 195"/>
                <a:gd name="T51" fmla="*/ 136 h 151"/>
                <a:gd name="T52" fmla="*/ 190 w 195"/>
                <a:gd name="T53" fmla="*/ 148 h 151"/>
                <a:gd name="T54" fmla="*/ 175 w 195"/>
                <a:gd name="T55" fmla="*/ 151 h 151"/>
                <a:gd name="T56" fmla="*/ 160 w 195"/>
                <a:gd name="T57" fmla="*/ 146 h 151"/>
                <a:gd name="T58" fmla="*/ 145 w 195"/>
                <a:gd name="T59" fmla="*/ 136 h 151"/>
                <a:gd name="T60" fmla="*/ 138 w 195"/>
                <a:gd name="T61" fmla="*/ 126 h 151"/>
                <a:gd name="T62" fmla="*/ 138 w 195"/>
                <a:gd name="T63" fmla="*/ 106 h 151"/>
                <a:gd name="T64" fmla="*/ 133 w 195"/>
                <a:gd name="T65" fmla="*/ 106 h 151"/>
                <a:gd name="T66" fmla="*/ 113 w 195"/>
                <a:gd name="T67" fmla="*/ 104 h 151"/>
                <a:gd name="T68" fmla="*/ 99 w 195"/>
                <a:gd name="T69" fmla="*/ 91 h 151"/>
                <a:gd name="T70" fmla="*/ 94 w 195"/>
                <a:gd name="T71" fmla="*/ 79 h 151"/>
                <a:gd name="T72" fmla="*/ 86 w 195"/>
                <a:gd name="T73" fmla="*/ 52 h 151"/>
                <a:gd name="T74" fmla="*/ 74 w 195"/>
                <a:gd name="T75" fmla="*/ 37 h 151"/>
                <a:gd name="T76" fmla="*/ 54 w 195"/>
                <a:gd name="T77" fmla="*/ 32 h 151"/>
                <a:gd name="T78" fmla="*/ 29 w 195"/>
                <a:gd name="T79" fmla="*/ 37 h 151"/>
                <a:gd name="T80" fmla="*/ 15 w 195"/>
                <a:gd name="T81" fmla="*/ 47 h 151"/>
                <a:gd name="T82" fmla="*/ 5 w 195"/>
                <a:gd name="T83" fmla="*/ 54 h 1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5"/>
                <a:gd name="T127" fmla="*/ 0 h 151"/>
                <a:gd name="T128" fmla="*/ 195 w 195"/>
                <a:gd name="T129" fmla="*/ 151 h 1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5" h="151">
                  <a:moveTo>
                    <a:pt x="5" y="54"/>
                  </a:moveTo>
                  <a:lnTo>
                    <a:pt x="2" y="52"/>
                  </a:lnTo>
                  <a:lnTo>
                    <a:pt x="0" y="47"/>
                  </a:lnTo>
                  <a:lnTo>
                    <a:pt x="2" y="39"/>
                  </a:lnTo>
                  <a:lnTo>
                    <a:pt x="2" y="37"/>
                  </a:lnTo>
                  <a:lnTo>
                    <a:pt x="12" y="25"/>
                  </a:lnTo>
                  <a:lnTo>
                    <a:pt x="25" y="17"/>
                  </a:lnTo>
                  <a:lnTo>
                    <a:pt x="37" y="10"/>
                  </a:lnTo>
                  <a:lnTo>
                    <a:pt x="52" y="5"/>
                  </a:lnTo>
                  <a:lnTo>
                    <a:pt x="59" y="5"/>
                  </a:lnTo>
                  <a:lnTo>
                    <a:pt x="64" y="2"/>
                  </a:lnTo>
                  <a:lnTo>
                    <a:pt x="71" y="0"/>
                  </a:lnTo>
                  <a:lnTo>
                    <a:pt x="81" y="2"/>
                  </a:lnTo>
                  <a:lnTo>
                    <a:pt x="89" y="7"/>
                  </a:lnTo>
                  <a:lnTo>
                    <a:pt x="94" y="12"/>
                  </a:lnTo>
                  <a:lnTo>
                    <a:pt x="96" y="22"/>
                  </a:lnTo>
                  <a:lnTo>
                    <a:pt x="96" y="30"/>
                  </a:lnTo>
                  <a:lnTo>
                    <a:pt x="99" y="30"/>
                  </a:lnTo>
                  <a:lnTo>
                    <a:pt x="104" y="25"/>
                  </a:lnTo>
                  <a:lnTo>
                    <a:pt x="111" y="25"/>
                  </a:lnTo>
                  <a:lnTo>
                    <a:pt x="116" y="25"/>
                  </a:lnTo>
                  <a:lnTo>
                    <a:pt x="121" y="30"/>
                  </a:lnTo>
                  <a:lnTo>
                    <a:pt x="123" y="37"/>
                  </a:lnTo>
                  <a:lnTo>
                    <a:pt x="123" y="42"/>
                  </a:lnTo>
                  <a:lnTo>
                    <a:pt x="128" y="49"/>
                  </a:lnTo>
                  <a:lnTo>
                    <a:pt x="133" y="49"/>
                  </a:lnTo>
                  <a:lnTo>
                    <a:pt x="141" y="49"/>
                  </a:lnTo>
                  <a:lnTo>
                    <a:pt x="143" y="47"/>
                  </a:lnTo>
                  <a:lnTo>
                    <a:pt x="148" y="42"/>
                  </a:lnTo>
                  <a:lnTo>
                    <a:pt x="155" y="42"/>
                  </a:lnTo>
                  <a:lnTo>
                    <a:pt x="163" y="44"/>
                  </a:lnTo>
                  <a:lnTo>
                    <a:pt x="165" y="49"/>
                  </a:lnTo>
                  <a:lnTo>
                    <a:pt x="168" y="57"/>
                  </a:lnTo>
                  <a:lnTo>
                    <a:pt x="165" y="62"/>
                  </a:lnTo>
                  <a:lnTo>
                    <a:pt x="168" y="62"/>
                  </a:lnTo>
                  <a:lnTo>
                    <a:pt x="175" y="62"/>
                  </a:lnTo>
                  <a:lnTo>
                    <a:pt x="182" y="64"/>
                  </a:lnTo>
                  <a:lnTo>
                    <a:pt x="187" y="69"/>
                  </a:lnTo>
                  <a:lnTo>
                    <a:pt x="187" y="72"/>
                  </a:lnTo>
                  <a:lnTo>
                    <a:pt x="187" y="79"/>
                  </a:lnTo>
                  <a:lnTo>
                    <a:pt x="185" y="86"/>
                  </a:lnTo>
                  <a:lnTo>
                    <a:pt x="182" y="89"/>
                  </a:lnTo>
                  <a:lnTo>
                    <a:pt x="180" y="94"/>
                  </a:lnTo>
                  <a:lnTo>
                    <a:pt x="178" y="101"/>
                  </a:lnTo>
                  <a:lnTo>
                    <a:pt x="178" y="109"/>
                  </a:lnTo>
                  <a:lnTo>
                    <a:pt x="182" y="116"/>
                  </a:lnTo>
                  <a:lnTo>
                    <a:pt x="185" y="118"/>
                  </a:lnTo>
                  <a:lnTo>
                    <a:pt x="190" y="121"/>
                  </a:lnTo>
                  <a:lnTo>
                    <a:pt x="195" y="128"/>
                  </a:lnTo>
                  <a:lnTo>
                    <a:pt x="195" y="136"/>
                  </a:lnTo>
                  <a:lnTo>
                    <a:pt x="195" y="143"/>
                  </a:lnTo>
                  <a:lnTo>
                    <a:pt x="190" y="148"/>
                  </a:lnTo>
                  <a:lnTo>
                    <a:pt x="185" y="151"/>
                  </a:lnTo>
                  <a:lnTo>
                    <a:pt x="175" y="151"/>
                  </a:lnTo>
                  <a:lnTo>
                    <a:pt x="165" y="148"/>
                  </a:lnTo>
                  <a:lnTo>
                    <a:pt x="160" y="146"/>
                  </a:lnTo>
                  <a:lnTo>
                    <a:pt x="153" y="143"/>
                  </a:lnTo>
                  <a:lnTo>
                    <a:pt x="145" y="136"/>
                  </a:lnTo>
                  <a:lnTo>
                    <a:pt x="141" y="133"/>
                  </a:lnTo>
                  <a:lnTo>
                    <a:pt x="138" y="126"/>
                  </a:lnTo>
                  <a:lnTo>
                    <a:pt x="136" y="116"/>
                  </a:lnTo>
                  <a:lnTo>
                    <a:pt x="138" y="106"/>
                  </a:lnTo>
                  <a:lnTo>
                    <a:pt x="141" y="101"/>
                  </a:lnTo>
                  <a:lnTo>
                    <a:pt x="133" y="106"/>
                  </a:lnTo>
                  <a:lnTo>
                    <a:pt x="123" y="106"/>
                  </a:lnTo>
                  <a:lnTo>
                    <a:pt x="113" y="104"/>
                  </a:lnTo>
                  <a:lnTo>
                    <a:pt x="104" y="99"/>
                  </a:lnTo>
                  <a:lnTo>
                    <a:pt x="99" y="91"/>
                  </a:lnTo>
                  <a:lnTo>
                    <a:pt x="94" y="84"/>
                  </a:lnTo>
                  <a:lnTo>
                    <a:pt x="94" y="79"/>
                  </a:lnTo>
                  <a:lnTo>
                    <a:pt x="91" y="67"/>
                  </a:lnTo>
                  <a:lnTo>
                    <a:pt x="86" y="52"/>
                  </a:lnTo>
                  <a:lnTo>
                    <a:pt x="79" y="42"/>
                  </a:lnTo>
                  <a:lnTo>
                    <a:pt x="74" y="37"/>
                  </a:lnTo>
                  <a:lnTo>
                    <a:pt x="66" y="35"/>
                  </a:lnTo>
                  <a:lnTo>
                    <a:pt x="54" y="32"/>
                  </a:lnTo>
                  <a:lnTo>
                    <a:pt x="42" y="32"/>
                  </a:lnTo>
                  <a:lnTo>
                    <a:pt x="29" y="37"/>
                  </a:lnTo>
                  <a:lnTo>
                    <a:pt x="25" y="39"/>
                  </a:lnTo>
                  <a:lnTo>
                    <a:pt x="15" y="47"/>
                  </a:lnTo>
                  <a:lnTo>
                    <a:pt x="10" y="52"/>
                  </a:lnTo>
                  <a:lnTo>
                    <a:pt x="5" y="54"/>
                  </a:lnTo>
                  <a:close/>
                </a:path>
              </a:pathLst>
            </a:custGeom>
            <a:solidFill>
              <a:srgbClr val="FFD400"/>
            </a:solidFill>
            <a:ln w="9525">
              <a:noFill/>
              <a:round/>
              <a:headEnd/>
              <a:tailEnd/>
            </a:ln>
          </p:spPr>
          <p:txBody>
            <a:bodyPr/>
            <a:lstStyle/>
            <a:p>
              <a:endParaRPr lang="es-AR"/>
            </a:p>
          </p:txBody>
        </p:sp>
        <p:sp>
          <p:nvSpPr>
            <p:cNvPr id="5241" name="Freeform 128"/>
            <p:cNvSpPr>
              <a:spLocks/>
            </p:cNvSpPr>
            <p:nvPr/>
          </p:nvSpPr>
          <p:spPr bwMode="auto">
            <a:xfrm>
              <a:off x="2161" y="2659"/>
              <a:ext cx="195" cy="151"/>
            </a:xfrm>
            <a:custGeom>
              <a:avLst/>
              <a:gdLst>
                <a:gd name="T0" fmla="*/ 2 w 195"/>
                <a:gd name="T1" fmla="*/ 52 h 151"/>
                <a:gd name="T2" fmla="*/ 2 w 195"/>
                <a:gd name="T3" fmla="*/ 39 h 151"/>
                <a:gd name="T4" fmla="*/ 12 w 195"/>
                <a:gd name="T5" fmla="*/ 25 h 151"/>
                <a:gd name="T6" fmla="*/ 37 w 195"/>
                <a:gd name="T7" fmla="*/ 10 h 151"/>
                <a:gd name="T8" fmla="*/ 59 w 195"/>
                <a:gd name="T9" fmla="*/ 5 h 151"/>
                <a:gd name="T10" fmla="*/ 71 w 195"/>
                <a:gd name="T11" fmla="*/ 0 h 151"/>
                <a:gd name="T12" fmla="*/ 89 w 195"/>
                <a:gd name="T13" fmla="*/ 7 h 151"/>
                <a:gd name="T14" fmla="*/ 96 w 195"/>
                <a:gd name="T15" fmla="*/ 22 h 151"/>
                <a:gd name="T16" fmla="*/ 99 w 195"/>
                <a:gd name="T17" fmla="*/ 30 h 151"/>
                <a:gd name="T18" fmla="*/ 111 w 195"/>
                <a:gd name="T19" fmla="*/ 25 h 151"/>
                <a:gd name="T20" fmla="*/ 121 w 195"/>
                <a:gd name="T21" fmla="*/ 30 h 151"/>
                <a:gd name="T22" fmla="*/ 123 w 195"/>
                <a:gd name="T23" fmla="*/ 37 h 151"/>
                <a:gd name="T24" fmla="*/ 128 w 195"/>
                <a:gd name="T25" fmla="*/ 49 h 151"/>
                <a:gd name="T26" fmla="*/ 141 w 195"/>
                <a:gd name="T27" fmla="*/ 49 h 151"/>
                <a:gd name="T28" fmla="*/ 143 w 195"/>
                <a:gd name="T29" fmla="*/ 47 h 151"/>
                <a:gd name="T30" fmla="*/ 155 w 195"/>
                <a:gd name="T31" fmla="*/ 42 h 151"/>
                <a:gd name="T32" fmla="*/ 165 w 195"/>
                <a:gd name="T33" fmla="*/ 49 h 151"/>
                <a:gd name="T34" fmla="*/ 165 w 195"/>
                <a:gd name="T35" fmla="*/ 62 h 151"/>
                <a:gd name="T36" fmla="*/ 175 w 195"/>
                <a:gd name="T37" fmla="*/ 62 h 151"/>
                <a:gd name="T38" fmla="*/ 187 w 195"/>
                <a:gd name="T39" fmla="*/ 69 h 151"/>
                <a:gd name="T40" fmla="*/ 187 w 195"/>
                <a:gd name="T41" fmla="*/ 79 h 151"/>
                <a:gd name="T42" fmla="*/ 182 w 195"/>
                <a:gd name="T43" fmla="*/ 89 h 151"/>
                <a:gd name="T44" fmla="*/ 178 w 195"/>
                <a:gd name="T45" fmla="*/ 101 h 151"/>
                <a:gd name="T46" fmla="*/ 182 w 195"/>
                <a:gd name="T47" fmla="*/ 116 h 151"/>
                <a:gd name="T48" fmla="*/ 190 w 195"/>
                <a:gd name="T49" fmla="*/ 121 h 151"/>
                <a:gd name="T50" fmla="*/ 195 w 195"/>
                <a:gd name="T51" fmla="*/ 136 h 151"/>
                <a:gd name="T52" fmla="*/ 190 w 195"/>
                <a:gd name="T53" fmla="*/ 148 h 151"/>
                <a:gd name="T54" fmla="*/ 175 w 195"/>
                <a:gd name="T55" fmla="*/ 151 h 151"/>
                <a:gd name="T56" fmla="*/ 160 w 195"/>
                <a:gd name="T57" fmla="*/ 146 h 151"/>
                <a:gd name="T58" fmla="*/ 145 w 195"/>
                <a:gd name="T59" fmla="*/ 136 h 151"/>
                <a:gd name="T60" fmla="*/ 138 w 195"/>
                <a:gd name="T61" fmla="*/ 126 h 151"/>
                <a:gd name="T62" fmla="*/ 138 w 195"/>
                <a:gd name="T63" fmla="*/ 106 h 151"/>
                <a:gd name="T64" fmla="*/ 133 w 195"/>
                <a:gd name="T65" fmla="*/ 106 h 151"/>
                <a:gd name="T66" fmla="*/ 113 w 195"/>
                <a:gd name="T67" fmla="*/ 104 h 151"/>
                <a:gd name="T68" fmla="*/ 99 w 195"/>
                <a:gd name="T69" fmla="*/ 91 h 151"/>
                <a:gd name="T70" fmla="*/ 94 w 195"/>
                <a:gd name="T71" fmla="*/ 79 h 151"/>
                <a:gd name="T72" fmla="*/ 86 w 195"/>
                <a:gd name="T73" fmla="*/ 52 h 151"/>
                <a:gd name="T74" fmla="*/ 74 w 195"/>
                <a:gd name="T75" fmla="*/ 37 h 151"/>
                <a:gd name="T76" fmla="*/ 54 w 195"/>
                <a:gd name="T77" fmla="*/ 32 h 151"/>
                <a:gd name="T78" fmla="*/ 29 w 195"/>
                <a:gd name="T79" fmla="*/ 37 h 151"/>
                <a:gd name="T80" fmla="*/ 15 w 195"/>
                <a:gd name="T81" fmla="*/ 47 h 151"/>
                <a:gd name="T82" fmla="*/ 5 w 195"/>
                <a:gd name="T83" fmla="*/ 54 h 1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5"/>
                <a:gd name="T127" fmla="*/ 0 h 151"/>
                <a:gd name="T128" fmla="*/ 195 w 195"/>
                <a:gd name="T129" fmla="*/ 151 h 1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5" h="151">
                  <a:moveTo>
                    <a:pt x="5" y="54"/>
                  </a:moveTo>
                  <a:lnTo>
                    <a:pt x="2" y="52"/>
                  </a:lnTo>
                  <a:lnTo>
                    <a:pt x="0" y="47"/>
                  </a:lnTo>
                  <a:lnTo>
                    <a:pt x="2" y="39"/>
                  </a:lnTo>
                  <a:lnTo>
                    <a:pt x="2" y="37"/>
                  </a:lnTo>
                  <a:lnTo>
                    <a:pt x="12" y="25"/>
                  </a:lnTo>
                  <a:lnTo>
                    <a:pt x="25" y="17"/>
                  </a:lnTo>
                  <a:lnTo>
                    <a:pt x="37" y="10"/>
                  </a:lnTo>
                  <a:lnTo>
                    <a:pt x="52" y="5"/>
                  </a:lnTo>
                  <a:lnTo>
                    <a:pt x="59" y="5"/>
                  </a:lnTo>
                  <a:lnTo>
                    <a:pt x="64" y="2"/>
                  </a:lnTo>
                  <a:lnTo>
                    <a:pt x="71" y="0"/>
                  </a:lnTo>
                  <a:lnTo>
                    <a:pt x="81" y="2"/>
                  </a:lnTo>
                  <a:lnTo>
                    <a:pt x="89" y="7"/>
                  </a:lnTo>
                  <a:lnTo>
                    <a:pt x="94" y="12"/>
                  </a:lnTo>
                  <a:lnTo>
                    <a:pt x="96" y="22"/>
                  </a:lnTo>
                  <a:lnTo>
                    <a:pt x="96" y="30"/>
                  </a:lnTo>
                  <a:lnTo>
                    <a:pt x="99" y="30"/>
                  </a:lnTo>
                  <a:lnTo>
                    <a:pt x="104" y="25"/>
                  </a:lnTo>
                  <a:lnTo>
                    <a:pt x="111" y="25"/>
                  </a:lnTo>
                  <a:lnTo>
                    <a:pt x="116" y="25"/>
                  </a:lnTo>
                  <a:lnTo>
                    <a:pt x="121" y="30"/>
                  </a:lnTo>
                  <a:lnTo>
                    <a:pt x="123" y="37"/>
                  </a:lnTo>
                  <a:lnTo>
                    <a:pt x="123" y="42"/>
                  </a:lnTo>
                  <a:lnTo>
                    <a:pt x="128" y="49"/>
                  </a:lnTo>
                  <a:lnTo>
                    <a:pt x="133" y="49"/>
                  </a:lnTo>
                  <a:lnTo>
                    <a:pt x="141" y="49"/>
                  </a:lnTo>
                  <a:lnTo>
                    <a:pt x="143" y="47"/>
                  </a:lnTo>
                  <a:lnTo>
                    <a:pt x="148" y="42"/>
                  </a:lnTo>
                  <a:lnTo>
                    <a:pt x="155" y="42"/>
                  </a:lnTo>
                  <a:lnTo>
                    <a:pt x="163" y="44"/>
                  </a:lnTo>
                  <a:lnTo>
                    <a:pt x="165" y="49"/>
                  </a:lnTo>
                  <a:lnTo>
                    <a:pt x="168" y="57"/>
                  </a:lnTo>
                  <a:lnTo>
                    <a:pt x="165" y="62"/>
                  </a:lnTo>
                  <a:lnTo>
                    <a:pt x="168" y="62"/>
                  </a:lnTo>
                  <a:lnTo>
                    <a:pt x="175" y="62"/>
                  </a:lnTo>
                  <a:lnTo>
                    <a:pt x="182" y="64"/>
                  </a:lnTo>
                  <a:lnTo>
                    <a:pt x="187" y="69"/>
                  </a:lnTo>
                  <a:lnTo>
                    <a:pt x="187" y="72"/>
                  </a:lnTo>
                  <a:lnTo>
                    <a:pt x="187" y="79"/>
                  </a:lnTo>
                  <a:lnTo>
                    <a:pt x="185" y="86"/>
                  </a:lnTo>
                  <a:lnTo>
                    <a:pt x="182" y="89"/>
                  </a:lnTo>
                  <a:lnTo>
                    <a:pt x="180" y="94"/>
                  </a:lnTo>
                  <a:lnTo>
                    <a:pt x="178" y="101"/>
                  </a:lnTo>
                  <a:lnTo>
                    <a:pt x="178" y="109"/>
                  </a:lnTo>
                  <a:lnTo>
                    <a:pt x="182" y="116"/>
                  </a:lnTo>
                  <a:lnTo>
                    <a:pt x="185" y="118"/>
                  </a:lnTo>
                  <a:lnTo>
                    <a:pt x="190" y="121"/>
                  </a:lnTo>
                  <a:lnTo>
                    <a:pt x="195" y="128"/>
                  </a:lnTo>
                  <a:lnTo>
                    <a:pt x="195" y="136"/>
                  </a:lnTo>
                  <a:lnTo>
                    <a:pt x="195" y="143"/>
                  </a:lnTo>
                  <a:lnTo>
                    <a:pt x="190" y="148"/>
                  </a:lnTo>
                  <a:lnTo>
                    <a:pt x="185" y="151"/>
                  </a:lnTo>
                  <a:lnTo>
                    <a:pt x="175" y="151"/>
                  </a:lnTo>
                  <a:lnTo>
                    <a:pt x="165" y="148"/>
                  </a:lnTo>
                  <a:lnTo>
                    <a:pt x="160" y="146"/>
                  </a:lnTo>
                  <a:lnTo>
                    <a:pt x="153" y="143"/>
                  </a:lnTo>
                  <a:lnTo>
                    <a:pt x="145" y="136"/>
                  </a:lnTo>
                  <a:lnTo>
                    <a:pt x="141" y="133"/>
                  </a:lnTo>
                  <a:lnTo>
                    <a:pt x="138" y="126"/>
                  </a:lnTo>
                  <a:lnTo>
                    <a:pt x="136" y="116"/>
                  </a:lnTo>
                  <a:lnTo>
                    <a:pt x="138" y="106"/>
                  </a:lnTo>
                  <a:lnTo>
                    <a:pt x="141" y="101"/>
                  </a:lnTo>
                  <a:lnTo>
                    <a:pt x="133" y="106"/>
                  </a:lnTo>
                  <a:lnTo>
                    <a:pt x="123" y="106"/>
                  </a:lnTo>
                  <a:lnTo>
                    <a:pt x="113" y="104"/>
                  </a:lnTo>
                  <a:lnTo>
                    <a:pt x="104" y="99"/>
                  </a:lnTo>
                  <a:lnTo>
                    <a:pt x="99" y="91"/>
                  </a:lnTo>
                  <a:lnTo>
                    <a:pt x="94" y="84"/>
                  </a:lnTo>
                  <a:lnTo>
                    <a:pt x="94" y="79"/>
                  </a:lnTo>
                  <a:lnTo>
                    <a:pt x="91" y="67"/>
                  </a:lnTo>
                  <a:lnTo>
                    <a:pt x="86" y="52"/>
                  </a:lnTo>
                  <a:lnTo>
                    <a:pt x="79" y="42"/>
                  </a:lnTo>
                  <a:lnTo>
                    <a:pt x="74" y="37"/>
                  </a:lnTo>
                  <a:lnTo>
                    <a:pt x="66" y="35"/>
                  </a:lnTo>
                  <a:lnTo>
                    <a:pt x="54" y="32"/>
                  </a:lnTo>
                  <a:lnTo>
                    <a:pt x="42" y="32"/>
                  </a:lnTo>
                  <a:lnTo>
                    <a:pt x="29" y="37"/>
                  </a:lnTo>
                  <a:lnTo>
                    <a:pt x="25" y="39"/>
                  </a:lnTo>
                  <a:lnTo>
                    <a:pt x="15" y="47"/>
                  </a:lnTo>
                  <a:lnTo>
                    <a:pt x="10" y="52"/>
                  </a:lnTo>
                  <a:lnTo>
                    <a:pt x="5" y="54"/>
                  </a:lnTo>
                </a:path>
              </a:pathLst>
            </a:custGeom>
            <a:noFill/>
            <a:ln w="0">
              <a:solidFill>
                <a:srgbClr val="000000"/>
              </a:solidFill>
              <a:prstDash val="solid"/>
              <a:round/>
              <a:headEnd/>
              <a:tailEnd/>
            </a:ln>
          </p:spPr>
          <p:txBody>
            <a:bodyPr/>
            <a:lstStyle/>
            <a:p>
              <a:endParaRPr lang="es-AR"/>
            </a:p>
          </p:txBody>
        </p:sp>
        <p:sp>
          <p:nvSpPr>
            <p:cNvPr id="5242" name="Freeform 129"/>
            <p:cNvSpPr>
              <a:spLocks/>
            </p:cNvSpPr>
            <p:nvPr/>
          </p:nvSpPr>
          <p:spPr bwMode="auto">
            <a:xfrm>
              <a:off x="2171" y="2691"/>
              <a:ext cx="123" cy="74"/>
            </a:xfrm>
            <a:custGeom>
              <a:avLst/>
              <a:gdLst>
                <a:gd name="T0" fmla="*/ 123 w 123"/>
                <a:gd name="T1" fmla="*/ 74 h 74"/>
                <a:gd name="T2" fmla="*/ 113 w 123"/>
                <a:gd name="T3" fmla="*/ 74 h 74"/>
                <a:gd name="T4" fmla="*/ 103 w 123"/>
                <a:gd name="T5" fmla="*/ 72 h 74"/>
                <a:gd name="T6" fmla="*/ 94 w 123"/>
                <a:gd name="T7" fmla="*/ 67 h 74"/>
                <a:gd name="T8" fmla="*/ 89 w 123"/>
                <a:gd name="T9" fmla="*/ 59 h 74"/>
                <a:gd name="T10" fmla="*/ 84 w 123"/>
                <a:gd name="T11" fmla="*/ 52 h 74"/>
                <a:gd name="T12" fmla="*/ 84 w 123"/>
                <a:gd name="T13" fmla="*/ 47 h 74"/>
                <a:gd name="T14" fmla="*/ 81 w 123"/>
                <a:gd name="T15" fmla="*/ 32 h 74"/>
                <a:gd name="T16" fmla="*/ 76 w 123"/>
                <a:gd name="T17" fmla="*/ 20 h 74"/>
                <a:gd name="T18" fmla="*/ 69 w 123"/>
                <a:gd name="T19" fmla="*/ 10 h 74"/>
                <a:gd name="T20" fmla="*/ 64 w 123"/>
                <a:gd name="T21" fmla="*/ 5 h 74"/>
                <a:gd name="T22" fmla="*/ 56 w 123"/>
                <a:gd name="T23" fmla="*/ 3 h 74"/>
                <a:gd name="T24" fmla="*/ 44 w 123"/>
                <a:gd name="T25" fmla="*/ 0 h 74"/>
                <a:gd name="T26" fmla="*/ 32 w 123"/>
                <a:gd name="T27" fmla="*/ 0 h 74"/>
                <a:gd name="T28" fmla="*/ 19 w 123"/>
                <a:gd name="T29" fmla="*/ 5 h 74"/>
                <a:gd name="T30" fmla="*/ 15 w 123"/>
                <a:gd name="T31" fmla="*/ 7 h 74"/>
                <a:gd name="T32" fmla="*/ 5 w 123"/>
                <a:gd name="T33" fmla="*/ 15 h 74"/>
                <a:gd name="T34" fmla="*/ 0 w 123"/>
                <a:gd name="T35" fmla="*/ 20 h 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3"/>
                <a:gd name="T55" fmla="*/ 0 h 74"/>
                <a:gd name="T56" fmla="*/ 123 w 123"/>
                <a:gd name="T57" fmla="*/ 74 h 7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3" h="74">
                  <a:moveTo>
                    <a:pt x="123" y="74"/>
                  </a:moveTo>
                  <a:lnTo>
                    <a:pt x="113" y="74"/>
                  </a:lnTo>
                  <a:lnTo>
                    <a:pt x="103" y="72"/>
                  </a:lnTo>
                  <a:lnTo>
                    <a:pt x="94" y="67"/>
                  </a:lnTo>
                  <a:lnTo>
                    <a:pt x="89" y="59"/>
                  </a:lnTo>
                  <a:lnTo>
                    <a:pt x="84" y="52"/>
                  </a:lnTo>
                  <a:lnTo>
                    <a:pt x="84" y="47"/>
                  </a:lnTo>
                  <a:lnTo>
                    <a:pt x="81" y="32"/>
                  </a:lnTo>
                  <a:lnTo>
                    <a:pt x="76" y="20"/>
                  </a:lnTo>
                  <a:lnTo>
                    <a:pt x="69" y="10"/>
                  </a:lnTo>
                  <a:lnTo>
                    <a:pt x="64" y="5"/>
                  </a:lnTo>
                  <a:lnTo>
                    <a:pt x="56" y="3"/>
                  </a:lnTo>
                  <a:lnTo>
                    <a:pt x="44" y="0"/>
                  </a:lnTo>
                  <a:lnTo>
                    <a:pt x="32" y="0"/>
                  </a:lnTo>
                  <a:lnTo>
                    <a:pt x="19" y="5"/>
                  </a:lnTo>
                  <a:lnTo>
                    <a:pt x="15" y="7"/>
                  </a:lnTo>
                  <a:lnTo>
                    <a:pt x="5" y="15"/>
                  </a:lnTo>
                  <a:lnTo>
                    <a:pt x="0" y="20"/>
                  </a:lnTo>
                </a:path>
              </a:pathLst>
            </a:custGeom>
            <a:noFill/>
            <a:ln w="0">
              <a:solidFill>
                <a:srgbClr val="000000"/>
              </a:solidFill>
              <a:prstDash val="solid"/>
              <a:round/>
              <a:headEnd/>
              <a:tailEnd/>
            </a:ln>
          </p:spPr>
          <p:txBody>
            <a:bodyPr/>
            <a:lstStyle/>
            <a:p>
              <a:endParaRPr lang="es-AR"/>
            </a:p>
          </p:txBody>
        </p:sp>
        <p:sp>
          <p:nvSpPr>
            <p:cNvPr id="5243" name="Freeform 130"/>
            <p:cNvSpPr>
              <a:spLocks/>
            </p:cNvSpPr>
            <p:nvPr/>
          </p:nvSpPr>
          <p:spPr bwMode="auto">
            <a:xfrm>
              <a:off x="2161" y="2659"/>
              <a:ext cx="197" cy="151"/>
            </a:xfrm>
            <a:custGeom>
              <a:avLst/>
              <a:gdLst>
                <a:gd name="T0" fmla="*/ 2 w 197"/>
                <a:gd name="T1" fmla="*/ 52 h 151"/>
                <a:gd name="T2" fmla="*/ 0 w 197"/>
                <a:gd name="T3" fmla="*/ 47 h 151"/>
                <a:gd name="T4" fmla="*/ 2 w 197"/>
                <a:gd name="T5" fmla="*/ 39 h 151"/>
                <a:gd name="T6" fmla="*/ 5 w 197"/>
                <a:gd name="T7" fmla="*/ 37 h 151"/>
                <a:gd name="T8" fmla="*/ 12 w 197"/>
                <a:gd name="T9" fmla="*/ 25 h 151"/>
                <a:gd name="T10" fmla="*/ 25 w 197"/>
                <a:gd name="T11" fmla="*/ 17 h 151"/>
                <a:gd name="T12" fmla="*/ 39 w 197"/>
                <a:gd name="T13" fmla="*/ 10 h 151"/>
                <a:gd name="T14" fmla="*/ 54 w 197"/>
                <a:gd name="T15" fmla="*/ 5 h 151"/>
                <a:gd name="T16" fmla="*/ 59 w 197"/>
                <a:gd name="T17" fmla="*/ 5 h 151"/>
                <a:gd name="T18" fmla="*/ 64 w 197"/>
                <a:gd name="T19" fmla="*/ 2 h 151"/>
                <a:gd name="T20" fmla="*/ 74 w 197"/>
                <a:gd name="T21" fmla="*/ 0 h 151"/>
                <a:gd name="T22" fmla="*/ 81 w 197"/>
                <a:gd name="T23" fmla="*/ 2 h 151"/>
                <a:gd name="T24" fmla="*/ 89 w 197"/>
                <a:gd name="T25" fmla="*/ 7 h 151"/>
                <a:gd name="T26" fmla="*/ 94 w 197"/>
                <a:gd name="T27" fmla="*/ 12 h 151"/>
                <a:gd name="T28" fmla="*/ 99 w 197"/>
                <a:gd name="T29" fmla="*/ 20 h 151"/>
                <a:gd name="T30" fmla="*/ 99 w 197"/>
                <a:gd name="T31" fmla="*/ 30 h 151"/>
                <a:gd name="T32" fmla="*/ 99 w 197"/>
                <a:gd name="T33" fmla="*/ 30 h 151"/>
                <a:gd name="T34" fmla="*/ 104 w 197"/>
                <a:gd name="T35" fmla="*/ 25 h 151"/>
                <a:gd name="T36" fmla="*/ 111 w 197"/>
                <a:gd name="T37" fmla="*/ 25 h 151"/>
                <a:gd name="T38" fmla="*/ 116 w 197"/>
                <a:gd name="T39" fmla="*/ 25 h 151"/>
                <a:gd name="T40" fmla="*/ 121 w 197"/>
                <a:gd name="T41" fmla="*/ 30 h 151"/>
                <a:gd name="T42" fmla="*/ 123 w 197"/>
                <a:gd name="T43" fmla="*/ 37 h 151"/>
                <a:gd name="T44" fmla="*/ 123 w 197"/>
                <a:gd name="T45" fmla="*/ 37 h 151"/>
                <a:gd name="T46" fmla="*/ 123 w 197"/>
                <a:gd name="T47" fmla="*/ 42 h 151"/>
                <a:gd name="T48" fmla="*/ 128 w 197"/>
                <a:gd name="T49" fmla="*/ 49 h 151"/>
                <a:gd name="T50" fmla="*/ 136 w 197"/>
                <a:gd name="T51" fmla="*/ 49 h 151"/>
                <a:gd name="T52" fmla="*/ 141 w 197"/>
                <a:gd name="T53" fmla="*/ 49 h 151"/>
                <a:gd name="T54" fmla="*/ 143 w 197"/>
                <a:gd name="T55" fmla="*/ 47 h 151"/>
                <a:gd name="T56" fmla="*/ 143 w 197"/>
                <a:gd name="T57" fmla="*/ 47 h 151"/>
                <a:gd name="T58" fmla="*/ 148 w 197"/>
                <a:gd name="T59" fmla="*/ 42 h 151"/>
                <a:gd name="T60" fmla="*/ 155 w 197"/>
                <a:gd name="T61" fmla="*/ 42 h 151"/>
                <a:gd name="T62" fmla="*/ 163 w 197"/>
                <a:gd name="T63" fmla="*/ 44 h 151"/>
                <a:gd name="T64" fmla="*/ 165 w 197"/>
                <a:gd name="T65" fmla="*/ 49 h 151"/>
                <a:gd name="T66" fmla="*/ 168 w 197"/>
                <a:gd name="T67" fmla="*/ 57 h 151"/>
                <a:gd name="T68" fmla="*/ 168 w 197"/>
                <a:gd name="T69" fmla="*/ 62 h 151"/>
                <a:gd name="T70" fmla="*/ 168 w 197"/>
                <a:gd name="T71" fmla="*/ 62 h 151"/>
                <a:gd name="T72" fmla="*/ 175 w 197"/>
                <a:gd name="T73" fmla="*/ 62 h 151"/>
                <a:gd name="T74" fmla="*/ 182 w 197"/>
                <a:gd name="T75" fmla="*/ 64 h 151"/>
                <a:gd name="T76" fmla="*/ 187 w 197"/>
                <a:gd name="T77" fmla="*/ 69 h 151"/>
                <a:gd name="T78" fmla="*/ 187 w 197"/>
                <a:gd name="T79" fmla="*/ 72 h 151"/>
                <a:gd name="T80" fmla="*/ 187 w 197"/>
                <a:gd name="T81" fmla="*/ 79 h 151"/>
                <a:gd name="T82" fmla="*/ 187 w 197"/>
                <a:gd name="T83" fmla="*/ 84 h 151"/>
                <a:gd name="T84" fmla="*/ 185 w 197"/>
                <a:gd name="T85" fmla="*/ 89 h 151"/>
                <a:gd name="T86" fmla="*/ 180 w 197"/>
                <a:gd name="T87" fmla="*/ 94 h 151"/>
                <a:gd name="T88" fmla="*/ 178 w 197"/>
                <a:gd name="T89" fmla="*/ 101 h 151"/>
                <a:gd name="T90" fmla="*/ 178 w 197"/>
                <a:gd name="T91" fmla="*/ 109 h 151"/>
                <a:gd name="T92" fmla="*/ 182 w 197"/>
                <a:gd name="T93" fmla="*/ 116 h 151"/>
                <a:gd name="T94" fmla="*/ 185 w 197"/>
                <a:gd name="T95" fmla="*/ 118 h 151"/>
                <a:gd name="T96" fmla="*/ 190 w 197"/>
                <a:gd name="T97" fmla="*/ 121 h 151"/>
                <a:gd name="T98" fmla="*/ 195 w 197"/>
                <a:gd name="T99" fmla="*/ 128 h 151"/>
                <a:gd name="T100" fmla="*/ 197 w 197"/>
                <a:gd name="T101" fmla="*/ 136 h 151"/>
                <a:gd name="T102" fmla="*/ 195 w 197"/>
                <a:gd name="T103" fmla="*/ 143 h 151"/>
                <a:gd name="T104" fmla="*/ 190 w 197"/>
                <a:gd name="T105" fmla="*/ 148 h 151"/>
                <a:gd name="T106" fmla="*/ 187 w 197"/>
                <a:gd name="T107" fmla="*/ 151 h 151"/>
                <a:gd name="T108" fmla="*/ 175 w 197"/>
                <a:gd name="T109" fmla="*/ 151 h 151"/>
                <a:gd name="T110" fmla="*/ 165 w 197"/>
                <a:gd name="T111" fmla="*/ 148 h 151"/>
                <a:gd name="T112" fmla="*/ 160 w 197"/>
                <a:gd name="T113" fmla="*/ 143 h 15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7"/>
                <a:gd name="T172" fmla="*/ 0 h 151"/>
                <a:gd name="T173" fmla="*/ 197 w 197"/>
                <a:gd name="T174" fmla="*/ 151 h 15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7" h="151">
                  <a:moveTo>
                    <a:pt x="2" y="52"/>
                  </a:moveTo>
                  <a:lnTo>
                    <a:pt x="0" y="47"/>
                  </a:lnTo>
                  <a:lnTo>
                    <a:pt x="2" y="39"/>
                  </a:lnTo>
                  <a:lnTo>
                    <a:pt x="5" y="37"/>
                  </a:lnTo>
                  <a:lnTo>
                    <a:pt x="12" y="25"/>
                  </a:lnTo>
                  <a:lnTo>
                    <a:pt x="25" y="17"/>
                  </a:lnTo>
                  <a:lnTo>
                    <a:pt x="39" y="10"/>
                  </a:lnTo>
                  <a:lnTo>
                    <a:pt x="54" y="5"/>
                  </a:lnTo>
                  <a:lnTo>
                    <a:pt x="59" y="5"/>
                  </a:lnTo>
                  <a:lnTo>
                    <a:pt x="64" y="2"/>
                  </a:lnTo>
                  <a:lnTo>
                    <a:pt x="74" y="0"/>
                  </a:lnTo>
                  <a:lnTo>
                    <a:pt x="81" y="2"/>
                  </a:lnTo>
                  <a:lnTo>
                    <a:pt x="89" y="7"/>
                  </a:lnTo>
                  <a:lnTo>
                    <a:pt x="94" y="12"/>
                  </a:lnTo>
                  <a:lnTo>
                    <a:pt x="99" y="20"/>
                  </a:lnTo>
                  <a:lnTo>
                    <a:pt x="99" y="30"/>
                  </a:lnTo>
                  <a:lnTo>
                    <a:pt x="104" y="25"/>
                  </a:lnTo>
                  <a:lnTo>
                    <a:pt x="111" y="25"/>
                  </a:lnTo>
                  <a:lnTo>
                    <a:pt x="116" y="25"/>
                  </a:lnTo>
                  <a:lnTo>
                    <a:pt x="121" y="30"/>
                  </a:lnTo>
                  <a:lnTo>
                    <a:pt x="123" y="37"/>
                  </a:lnTo>
                  <a:lnTo>
                    <a:pt x="123" y="42"/>
                  </a:lnTo>
                  <a:lnTo>
                    <a:pt x="128" y="49"/>
                  </a:lnTo>
                  <a:lnTo>
                    <a:pt x="136" y="49"/>
                  </a:lnTo>
                  <a:lnTo>
                    <a:pt x="141" y="49"/>
                  </a:lnTo>
                  <a:lnTo>
                    <a:pt x="143" y="47"/>
                  </a:lnTo>
                  <a:lnTo>
                    <a:pt x="148" y="42"/>
                  </a:lnTo>
                  <a:lnTo>
                    <a:pt x="155" y="42"/>
                  </a:lnTo>
                  <a:lnTo>
                    <a:pt x="163" y="44"/>
                  </a:lnTo>
                  <a:lnTo>
                    <a:pt x="165" y="49"/>
                  </a:lnTo>
                  <a:lnTo>
                    <a:pt x="168" y="57"/>
                  </a:lnTo>
                  <a:lnTo>
                    <a:pt x="168" y="62"/>
                  </a:lnTo>
                  <a:lnTo>
                    <a:pt x="175" y="62"/>
                  </a:lnTo>
                  <a:lnTo>
                    <a:pt x="182" y="64"/>
                  </a:lnTo>
                  <a:lnTo>
                    <a:pt x="187" y="69"/>
                  </a:lnTo>
                  <a:lnTo>
                    <a:pt x="187" y="72"/>
                  </a:lnTo>
                  <a:lnTo>
                    <a:pt x="187" y="79"/>
                  </a:lnTo>
                  <a:lnTo>
                    <a:pt x="187" y="84"/>
                  </a:lnTo>
                  <a:lnTo>
                    <a:pt x="185" y="89"/>
                  </a:lnTo>
                  <a:lnTo>
                    <a:pt x="180" y="94"/>
                  </a:lnTo>
                  <a:lnTo>
                    <a:pt x="178" y="101"/>
                  </a:lnTo>
                  <a:lnTo>
                    <a:pt x="178" y="109"/>
                  </a:lnTo>
                  <a:lnTo>
                    <a:pt x="182" y="116"/>
                  </a:lnTo>
                  <a:lnTo>
                    <a:pt x="185" y="118"/>
                  </a:lnTo>
                  <a:lnTo>
                    <a:pt x="190" y="121"/>
                  </a:lnTo>
                  <a:lnTo>
                    <a:pt x="195" y="128"/>
                  </a:lnTo>
                  <a:lnTo>
                    <a:pt x="197" y="136"/>
                  </a:lnTo>
                  <a:lnTo>
                    <a:pt x="195" y="143"/>
                  </a:lnTo>
                  <a:lnTo>
                    <a:pt x="190" y="148"/>
                  </a:lnTo>
                  <a:lnTo>
                    <a:pt x="187" y="151"/>
                  </a:lnTo>
                  <a:lnTo>
                    <a:pt x="175" y="151"/>
                  </a:lnTo>
                  <a:lnTo>
                    <a:pt x="165" y="148"/>
                  </a:lnTo>
                  <a:lnTo>
                    <a:pt x="160" y="143"/>
                  </a:lnTo>
                </a:path>
              </a:pathLst>
            </a:custGeom>
            <a:noFill/>
            <a:ln w="0">
              <a:solidFill>
                <a:srgbClr val="000000"/>
              </a:solidFill>
              <a:prstDash val="solid"/>
              <a:round/>
              <a:headEnd/>
              <a:tailEnd/>
            </a:ln>
          </p:spPr>
          <p:txBody>
            <a:bodyPr/>
            <a:lstStyle/>
            <a:p>
              <a:endParaRPr lang="es-AR"/>
            </a:p>
          </p:txBody>
        </p:sp>
      </p:grpSp>
      <p:sp>
        <p:nvSpPr>
          <p:cNvPr id="124"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Vigilancia Epidemiológica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4"/>
          <p:cNvSpPr txBox="1">
            <a:spLocks noChangeArrowheads="1"/>
          </p:cNvSpPr>
          <p:nvPr/>
        </p:nvSpPr>
        <p:spPr bwMode="auto">
          <a:xfrm>
            <a:off x="971550" y="3189288"/>
            <a:ext cx="7416800" cy="2616200"/>
          </a:xfrm>
          <a:prstGeom prst="rect">
            <a:avLst/>
          </a:prstGeom>
          <a:noFill/>
          <a:ln w="9525">
            <a:noFill/>
            <a:miter lim="800000"/>
            <a:headEnd/>
            <a:tailEnd/>
          </a:ln>
        </p:spPr>
        <p:txBody>
          <a:bodyPr>
            <a:spAutoFit/>
          </a:bodyPr>
          <a:lstStyle/>
          <a:p>
            <a:pPr>
              <a:spcBef>
                <a:spcPct val="50000"/>
              </a:spcBef>
            </a:pPr>
            <a:r>
              <a:rPr lang="es-ES" sz="2800" i="1"/>
              <a:t>Con la finalidad de </a:t>
            </a:r>
            <a:r>
              <a:rPr lang="es-ES" sz="2800" b="1" i="1">
                <a:solidFill>
                  <a:srgbClr val="FF0000"/>
                </a:solidFill>
              </a:rPr>
              <a:t>intervenir precozmente</a:t>
            </a:r>
            <a:r>
              <a:rPr lang="es-ES" sz="2800" i="1"/>
              <a:t> en el control de los problemas de salud, y </a:t>
            </a:r>
            <a:r>
              <a:rPr lang="es-ES" sz="2800" b="1" i="1">
                <a:solidFill>
                  <a:srgbClr val="FF0000"/>
                </a:solidFill>
              </a:rPr>
              <a:t>aportar evidencia científica </a:t>
            </a:r>
            <a:r>
              <a:rPr lang="es-ES" sz="2800" i="1"/>
              <a:t>para la </a:t>
            </a:r>
            <a:r>
              <a:rPr lang="es-ES" sz="4000" b="1" i="1">
                <a:solidFill>
                  <a:srgbClr val="0000FF"/>
                </a:solidFill>
              </a:rPr>
              <a:t>planificación</a:t>
            </a:r>
            <a:r>
              <a:rPr lang="es-ES" sz="4000" i="1"/>
              <a:t>, </a:t>
            </a:r>
            <a:r>
              <a:rPr lang="es-ES" sz="4000" b="1" i="1">
                <a:solidFill>
                  <a:srgbClr val="CC0066"/>
                </a:solidFill>
              </a:rPr>
              <a:t>ejecución</a:t>
            </a:r>
            <a:r>
              <a:rPr lang="es-ES" sz="4000" i="1"/>
              <a:t> </a:t>
            </a:r>
            <a:r>
              <a:rPr lang="es-ES" sz="2800" i="1"/>
              <a:t>y </a:t>
            </a:r>
            <a:r>
              <a:rPr lang="es-ES" sz="4000" b="1" i="1">
                <a:solidFill>
                  <a:srgbClr val="008000"/>
                </a:solidFill>
              </a:rPr>
              <a:t>evaluación</a:t>
            </a:r>
            <a:r>
              <a:rPr lang="es-ES" sz="2800" i="1"/>
              <a:t> de las acciones de salud.</a:t>
            </a:r>
          </a:p>
        </p:txBody>
      </p:sp>
      <p:sp>
        <p:nvSpPr>
          <p:cNvPr id="6147" name="Text Box 8"/>
          <p:cNvSpPr txBox="1">
            <a:spLocks noChangeArrowheads="1"/>
          </p:cNvSpPr>
          <p:nvPr/>
        </p:nvSpPr>
        <p:spPr bwMode="auto">
          <a:xfrm>
            <a:off x="1042988" y="1412875"/>
            <a:ext cx="7129462" cy="1373188"/>
          </a:xfrm>
          <a:prstGeom prst="rect">
            <a:avLst/>
          </a:prstGeom>
          <a:noFill/>
          <a:ln w="9525">
            <a:noFill/>
            <a:miter lim="800000"/>
            <a:headEnd/>
            <a:tailEnd/>
          </a:ln>
        </p:spPr>
        <p:txBody>
          <a:bodyPr>
            <a:spAutoFit/>
          </a:bodyPr>
          <a:lstStyle/>
          <a:p>
            <a:pPr>
              <a:spcBef>
                <a:spcPct val="50000"/>
              </a:spcBef>
            </a:pPr>
            <a:r>
              <a:rPr lang="es-ES" sz="2800" b="1" i="1"/>
              <a:t>Observar cambios en la tendencia o en la distribución de los problemas de salud;</a:t>
            </a:r>
            <a:r>
              <a:rPr lang="es-ES" sz="2800" i="1"/>
              <a:t> y detectar  factores asociados</a:t>
            </a:r>
          </a:p>
        </p:txBody>
      </p:sp>
      <p:sp>
        <p:nvSpPr>
          <p:cNvPr id="5"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Vigilancia Epidemiológica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blinds(horizontal)">
                                      <p:cBhvr>
                                        <p:cTn id="7"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CuadroTexto"/>
          <p:cNvSpPr txBox="1">
            <a:spLocks noChangeArrowheads="1"/>
          </p:cNvSpPr>
          <p:nvPr/>
        </p:nvSpPr>
        <p:spPr bwMode="auto">
          <a:xfrm>
            <a:off x="571500" y="1428750"/>
            <a:ext cx="8072438" cy="4524375"/>
          </a:xfrm>
          <a:prstGeom prst="rect">
            <a:avLst/>
          </a:prstGeom>
          <a:noFill/>
          <a:ln w="9525">
            <a:noFill/>
            <a:miter lim="800000"/>
            <a:headEnd/>
            <a:tailEnd/>
          </a:ln>
        </p:spPr>
        <p:txBody>
          <a:bodyPr>
            <a:spAutoFit/>
          </a:bodyPr>
          <a:lstStyle/>
          <a:p>
            <a:pPr algn="just">
              <a:buFont typeface="Arial" charset="0"/>
              <a:buChar char="•"/>
            </a:pPr>
            <a:r>
              <a:rPr lang="es-ES_tradnl" sz="2400" dirty="0"/>
              <a:t> El 28 de abril </a:t>
            </a:r>
            <a:r>
              <a:rPr lang="es-ES_tradnl" sz="2400" dirty="0" smtClean="0"/>
              <a:t>(2010) se </a:t>
            </a:r>
            <a:r>
              <a:rPr lang="es-ES_tradnl" sz="2400" dirty="0"/>
              <a:t>reportó a la Dirección de Epidemiología, un número no habitual de casos compatibles con ETI , en una institución, ubicada en la ciudad de San Miguel de Tucumán.</a:t>
            </a:r>
          </a:p>
          <a:p>
            <a:pPr algn="just"/>
            <a:endParaRPr lang="es-ES_tradnl" sz="2400" dirty="0"/>
          </a:p>
          <a:p>
            <a:pPr algn="just">
              <a:buFont typeface="Arial" charset="0"/>
              <a:buChar char="•"/>
            </a:pPr>
            <a:r>
              <a:rPr lang="es-ES_tradnl" sz="2400" dirty="0"/>
              <a:t> Población: 221 personas, entre personal y alumnos.</a:t>
            </a:r>
          </a:p>
          <a:p>
            <a:pPr algn="just">
              <a:buFont typeface="Arial" charset="0"/>
              <a:buChar char="•"/>
            </a:pPr>
            <a:endParaRPr lang="es-ES_tradnl" sz="2400" dirty="0"/>
          </a:p>
          <a:p>
            <a:pPr algn="just">
              <a:buFont typeface="Arial" charset="0"/>
              <a:buChar char="•"/>
            </a:pPr>
            <a:r>
              <a:rPr lang="es-ES_tradnl" sz="2400" dirty="0"/>
              <a:t> Esta institución cuenta con 3 años de cursado.</a:t>
            </a:r>
          </a:p>
          <a:p>
            <a:pPr algn="just">
              <a:buFont typeface="Arial" charset="0"/>
              <a:buChar char="•"/>
            </a:pPr>
            <a:endParaRPr lang="es-ES_tradnl" sz="2400" dirty="0"/>
          </a:p>
          <a:p>
            <a:pPr algn="just">
              <a:buFont typeface="Arial" charset="0"/>
              <a:buChar char="•"/>
            </a:pPr>
            <a:r>
              <a:rPr lang="es-ES_tradnl" sz="2400" dirty="0"/>
              <a:t> En </a:t>
            </a:r>
            <a:r>
              <a:rPr lang="es-ES_tradnl" sz="2400" dirty="0" smtClean="0"/>
              <a:t>el primer </a:t>
            </a:r>
            <a:r>
              <a:rPr lang="es-ES_tradnl" sz="2400" dirty="0"/>
              <a:t>año los alumnos permanecen en la institución de lunes a viernes.</a:t>
            </a:r>
          </a:p>
          <a:p>
            <a:endParaRPr lang="es-ES_tradnl" sz="2400" dirty="0"/>
          </a:p>
        </p:txBody>
      </p:sp>
      <p:sp>
        <p:nvSpPr>
          <p:cNvPr id="3" name="2 CuadroTexto"/>
          <p:cNvSpPr txBox="1"/>
          <p:nvPr/>
        </p:nvSpPr>
        <p:spPr>
          <a:xfrm>
            <a:off x="0" y="785813"/>
            <a:ext cx="3714750" cy="46196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p:spPr>
        <p:txBody>
          <a:bodyPr>
            <a:spAutoFit/>
          </a:bodyPr>
          <a:lstStyle/>
          <a:p>
            <a:pPr>
              <a:defRPr/>
            </a:pPr>
            <a:r>
              <a:rPr lang="es-ES" sz="2400" b="1" dirty="0"/>
              <a:t>ANTECEDENTES</a:t>
            </a:r>
            <a:endParaRPr lang="en-US" sz="2400" b="1" dirty="0"/>
          </a:p>
        </p:txBody>
      </p:sp>
      <p:sp>
        <p:nvSpPr>
          <p:cNvPr id="5"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Vigilancia Epidemiológica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4"/>
          <p:cNvSpPr>
            <a:spLocks noChangeAspect="1" noChangeArrowheads="1" noTextEdit="1"/>
          </p:cNvSpPr>
          <p:nvPr/>
        </p:nvSpPr>
        <p:spPr bwMode="auto">
          <a:xfrm>
            <a:off x="0" y="2643188"/>
            <a:ext cx="4330700" cy="3465512"/>
          </a:xfrm>
          <a:prstGeom prst="rect">
            <a:avLst/>
          </a:prstGeom>
          <a:noFill/>
          <a:ln w="9525">
            <a:noFill/>
            <a:miter lim="800000"/>
            <a:headEnd/>
            <a:tailEnd/>
          </a:ln>
        </p:spPr>
        <p:txBody>
          <a:bodyPr/>
          <a:lstStyle/>
          <a:p>
            <a:endParaRPr lang="es-AR"/>
          </a:p>
        </p:txBody>
      </p:sp>
      <p:sp>
        <p:nvSpPr>
          <p:cNvPr id="32" name="31 CuadroTexto"/>
          <p:cNvSpPr txBox="1"/>
          <p:nvPr/>
        </p:nvSpPr>
        <p:spPr>
          <a:xfrm>
            <a:off x="0" y="785813"/>
            <a:ext cx="3714750" cy="46196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p:spPr>
        <p:txBody>
          <a:bodyPr>
            <a:spAutoFit/>
          </a:bodyPr>
          <a:lstStyle/>
          <a:p>
            <a:pPr>
              <a:defRPr/>
            </a:pPr>
            <a:r>
              <a:rPr lang="es-ES" sz="2400" b="1" dirty="0"/>
              <a:t>RESULTADOS</a:t>
            </a:r>
            <a:endParaRPr lang="en-US" sz="2400" b="1" dirty="0"/>
          </a:p>
        </p:txBody>
      </p:sp>
      <p:sp>
        <p:nvSpPr>
          <p:cNvPr id="8196" name="25 CuadroTexto"/>
          <p:cNvSpPr txBox="1">
            <a:spLocks noChangeArrowheads="1"/>
          </p:cNvSpPr>
          <p:nvPr/>
        </p:nvSpPr>
        <p:spPr bwMode="auto">
          <a:xfrm>
            <a:off x="790575" y="1268413"/>
            <a:ext cx="7813675" cy="5170646"/>
          </a:xfrm>
          <a:prstGeom prst="rect">
            <a:avLst/>
          </a:prstGeom>
          <a:noFill/>
          <a:ln w="9525">
            <a:noFill/>
            <a:miter lim="800000"/>
            <a:headEnd/>
            <a:tailEnd/>
          </a:ln>
        </p:spPr>
        <p:txBody>
          <a:bodyPr>
            <a:spAutoFit/>
          </a:bodyPr>
          <a:lstStyle/>
          <a:p>
            <a:pPr marL="263525" indent="-263525">
              <a:spcBef>
                <a:spcPts val="600"/>
              </a:spcBef>
              <a:spcAft>
                <a:spcPts val="600"/>
              </a:spcAft>
              <a:buFont typeface="Arial" charset="0"/>
              <a:buChar char="•"/>
            </a:pPr>
            <a:r>
              <a:rPr lang="es-ES_tradnl" sz="2000" dirty="0"/>
              <a:t>De 221 personas,78 alumnos cumplían con la definición de caso. Rango de edad 18 a 30 años </a:t>
            </a:r>
            <a:endParaRPr lang="es-ES_tradnl" sz="2000" dirty="0" smtClean="0"/>
          </a:p>
          <a:p>
            <a:pPr marL="263525" indent="-263525">
              <a:spcBef>
                <a:spcPts val="600"/>
              </a:spcBef>
              <a:spcAft>
                <a:spcPts val="600"/>
              </a:spcAft>
              <a:buFont typeface="Arial" charset="0"/>
              <a:buChar char="•"/>
            </a:pPr>
            <a:r>
              <a:rPr lang="es-ES_tradnl" sz="2000" dirty="0" smtClean="0"/>
              <a:t>Tasa </a:t>
            </a:r>
            <a:r>
              <a:rPr lang="es-ES_tradnl" sz="2000" dirty="0"/>
              <a:t>de ataque de 35% . </a:t>
            </a:r>
          </a:p>
          <a:p>
            <a:pPr marL="1177925" lvl="4" indent="-263525">
              <a:spcBef>
                <a:spcPts val="600"/>
              </a:spcBef>
              <a:spcAft>
                <a:spcPts val="600"/>
              </a:spcAft>
            </a:pPr>
            <a:r>
              <a:rPr lang="es-ES_tradnl" sz="2000" dirty="0"/>
              <a:t>Varones: 36,8% (69/187)</a:t>
            </a:r>
          </a:p>
          <a:p>
            <a:pPr marL="1177925" lvl="4" indent="-263525">
              <a:spcBef>
                <a:spcPts val="600"/>
              </a:spcBef>
              <a:spcAft>
                <a:spcPts val="600"/>
              </a:spcAft>
            </a:pPr>
            <a:r>
              <a:rPr lang="es-ES_tradnl" sz="2000" dirty="0"/>
              <a:t>Mujeres: 26,6 % (8/30).</a:t>
            </a:r>
          </a:p>
          <a:p>
            <a:pPr marL="263525" indent="-263525">
              <a:spcBef>
                <a:spcPts val="600"/>
              </a:spcBef>
              <a:spcAft>
                <a:spcPts val="600"/>
              </a:spcAft>
              <a:buFont typeface="Arial" charset="0"/>
              <a:buChar char="•"/>
            </a:pPr>
            <a:r>
              <a:rPr lang="es-ES_tradnl" sz="2000" dirty="0"/>
              <a:t>Un paciente había estado internado  en un sanatorio privado  5 días antes, con buena evolución.</a:t>
            </a:r>
          </a:p>
          <a:p>
            <a:pPr marL="263525" indent="-263525">
              <a:spcBef>
                <a:spcPts val="600"/>
              </a:spcBef>
              <a:spcAft>
                <a:spcPts val="600"/>
              </a:spcAft>
              <a:buFont typeface="Arial" charset="0"/>
              <a:buChar char="•"/>
            </a:pPr>
            <a:r>
              <a:rPr lang="es-ES_tradnl" sz="2000" dirty="0"/>
              <a:t>Según los registros de la Institución, el primer caso refirió inicio de síntomas el día 15 de abril. </a:t>
            </a:r>
          </a:p>
          <a:p>
            <a:pPr marL="263525" indent="-263525">
              <a:spcBef>
                <a:spcPts val="600"/>
              </a:spcBef>
              <a:spcAft>
                <a:spcPts val="600"/>
              </a:spcAft>
              <a:buFont typeface="Arial" charset="0"/>
              <a:buChar char="•"/>
            </a:pPr>
            <a:r>
              <a:rPr lang="es-ES_tradnl" sz="2000" dirty="0"/>
              <a:t>De las 10 muestras tomadas, 6 resultaron positivas para </a:t>
            </a:r>
            <a:r>
              <a:rPr lang="es-ES_tradnl" sz="2000" b="1" dirty="0"/>
              <a:t>Influenza B </a:t>
            </a:r>
            <a:r>
              <a:rPr lang="es-ES_tradnl" sz="2000" dirty="0"/>
              <a:t>y 4 fueron negativas</a:t>
            </a:r>
            <a:r>
              <a:rPr lang="es-ES_tradnl" sz="2000" dirty="0" smtClean="0"/>
              <a:t>.</a:t>
            </a:r>
          </a:p>
          <a:p>
            <a:pPr marL="263525" indent="-263525">
              <a:spcBef>
                <a:spcPts val="600"/>
              </a:spcBef>
              <a:spcAft>
                <a:spcPts val="600"/>
              </a:spcAft>
              <a:buFont typeface="Arial" charset="0"/>
              <a:buChar char="•"/>
            </a:pPr>
            <a:r>
              <a:rPr lang="es-ES_tradnl" sz="2000" dirty="0" smtClean="0"/>
              <a:t>2 días antes se habían vacunado masivamente a todos las personas</a:t>
            </a:r>
            <a:endParaRPr lang="es-ES_tradnl" sz="2000" dirty="0"/>
          </a:p>
        </p:txBody>
      </p:sp>
      <p:sp>
        <p:nvSpPr>
          <p:cNvPr id="6"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Vigilancia Epidemiológica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10 CuadroTexto"/>
          <p:cNvSpPr txBox="1">
            <a:spLocks noChangeArrowheads="1"/>
          </p:cNvSpPr>
          <p:nvPr/>
        </p:nvSpPr>
        <p:spPr bwMode="auto">
          <a:xfrm>
            <a:off x="1247279" y="1341438"/>
            <a:ext cx="7069137" cy="646331"/>
          </a:xfrm>
          <a:prstGeom prst="rect">
            <a:avLst/>
          </a:prstGeom>
          <a:noFill/>
          <a:ln w="9525">
            <a:noFill/>
            <a:miter lim="800000"/>
            <a:headEnd/>
            <a:tailEnd/>
          </a:ln>
        </p:spPr>
        <p:txBody>
          <a:bodyPr wrap="square">
            <a:spAutoFit/>
          </a:bodyPr>
          <a:lstStyle/>
          <a:p>
            <a:pPr algn="ctr"/>
            <a:r>
              <a:rPr lang="es-ES_tradnl" b="1" dirty="0"/>
              <a:t>Curva epidémica casos de ETI </a:t>
            </a:r>
            <a:r>
              <a:rPr lang="es-ES_tradnl" b="1" dirty="0" smtClean="0"/>
              <a:t>Institucional, según Fecha de inicio de síntomas. </a:t>
            </a:r>
            <a:r>
              <a:rPr lang="es-ES_tradnl" b="1" dirty="0"/>
              <a:t>Tucumán-  Abril 2010        n=78</a:t>
            </a:r>
          </a:p>
        </p:txBody>
      </p:sp>
      <p:sp>
        <p:nvSpPr>
          <p:cNvPr id="9221" name="11 CuadroTexto"/>
          <p:cNvSpPr txBox="1">
            <a:spLocks noChangeArrowheads="1"/>
          </p:cNvSpPr>
          <p:nvPr/>
        </p:nvSpPr>
        <p:spPr bwMode="auto">
          <a:xfrm>
            <a:off x="5857875" y="6072188"/>
            <a:ext cx="2643188" cy="246062"/>
          </a:xfrm>
          <a:prstGeom prst="rect">
            <a:avLst/>
          </a:prstGeom>
          <a:noFill/>
          <a:ln w="9525">
            <a:noFill/>
            <a:miter lim="800000"/>
            <a:headEnd/>
            <a:tailEnd/>
          </a:ln>
        </p:spPr>
        <p:txBody>
          <a:bodyPr>
            <a:spAutoFit/>
          </a:bodyPr>
          <a:lstStyle/>
          <a:p>
            <a:r>
              <a:rPr lang="es-ES_tradnl" sz="1000"/>
              <a:t>Fuente: Dirección de Epidemiologia</a:t>
            </a:r>
          </a:p>
        </p:txBody>
      </p:sp>
      <p:graphicFrame>
        <p:nvGraphicFramePr>
          <p:cNvPr id="14" name="2 Gráfico"/>
          <p:cNvGraphicFramePr/>
          <p:nvPr/>
        </p:nvGraphicFramePr>
        <p:xfrm>
          <a:off x="500034" y="2071678"/>
          <a:ext cx="8358246" cy="3857652"/>
        </p:xfrm>
        <a:graphic>
          <a:graphicData uri="http://schemas.openxmlformats.org/drawingml/2006/chart">
            <c:chart xmlns:c="http://schemas.openxmlformats.org/drawingml/2006/chart" xmlns:r="http://schemas.openxmlformats.org/officeDocument/2006/relationships" r:id="rId2"/>
          </a:graphicData>
        </a:graphic>
      </p:graphicFrame>
      <p:sp>
        <p:nvSpPr>
          <p:cNvPr id="9223" name="6 CuadroTexto"/>
          <p:cNvSpPr txBox="1">
            <a:spLocks noChangeArrowheads="1"/>
          </p:cNvSpPr>
          <p:nvPr/>
        </p:nvSpPr>
        <p:spPr bwMode="auto">
          <a:xfrm rot="-5400000">
            <a:off x="5099844" y="3024981"/>
            <a:ext cx="1804988" cy="307975"/>
          </a:xfrm>
          <a:prstGeom prst="rect">
            <a:avLst/>
          </a:prstGeom>
          <a:noFill/>
          <a:ln w="9525">
            <a:noFill/>
            <a:miter lim="800000"/>
            <a:headEnd/>
            <a:tailEnd/>
          </a:ln>
        </p:spPr>
        <p:txBody>
          <a:bodyPr>
            <a:spAutoFit/>
          </a:bodyPr>
          <a:lstStyle/>
          <a:p>
            <a:r>
              <a:rPr lang="es-ES_tradnl" sz="1400" b="1"/>
              <a:t>Vacunación H1N1</a:t>
            </a:r>
            <a:endParaRPr lang="es-MX" sz="1400" b="1"/>
          </a:p>
        </p:txBody>
      </p:sp>
      <p:sp>
        <p:nvSpPr>
          <p:cNvPr id="8"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Vigilancia Epidemiológica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5"/>
          <p:cNvSpPr txBox="1">
            <a:spLocks noChangeArrowheads="1"/>
          </p:cNvSpPr>
          <p:nvPr/>
        </p:nvSpPr>
        <p:spPr bwMode="auto">
          <a:xfrm>
            <a:off x="611188" y="1268413"/>
            <a:ext cx="6121400" cy="1878012"/>
          </a:xfrm>
          <a:prstGeom prst="rect">
            <a:avLst/>
          </a:prstGeom>
          <a:noFill/>
          <a:ln w="9525">
            <a:noFill/>
            <a:miter lim="800000"/>
            <a:headEnd/>
            <a:tailEnd/>
          </a:ln>
        </p:spPr>
        <p:txBody>
          <a:bodyPr>
            <a:spAutoFit/>
          </a:bodyPr>
          <a:lstStyle/>
          <a:p>
            <a:pPr>
              <a:spcBef>
                <a:spcPct val="50000"/>
              </a:spcBef>
            </a:pPr>
            <a:r>
              <a:rPr lang="es-AR" sz="3200" b="1" dirty="0">
                <a:solidFill>
                  <a:srgbClr val="FF3300"/>
                </a:solidFill>
              </a:rPr>
              <a:t>Información Sistemática:</a:t>
            </a:r>
          </a:p>
          <a:p>
            <a:pPr>
              <a:spcBef>
                <a:spcPct val="50000"/>
              </a:spcBef>
            </a:pPr>
            <a:r>
              <a:rPr lang="es-AR" sz="2400" b="1" dirty="0"/>
              <a:t>En forma </a:t>
            </a:r>
            <a:r>
              <a:rPr lang="es-AR" sz="2400" b="1" dirty="0">
                <a:solidFill>
                  <a:srgbClr val="0000FF"/>
                </a:solidFill>
              </a:rPr>
              <a:t>permanente</a:t>
            </a:r>
            <a:r>
              <a:rPr lang="es-AR" sz="2400" b="1" dirty="0"/>
              <a:t>, </a:t>
            </a:r>
            <a:r>
              <a:rPr lang="es-AR" sz="2400" b="1" dirty="0">
                <a:solidFill>
                  <a:srgbClr val="A50021"/>
                </a:solidFill>
              </a:rPr>
              <a:t>de las mismas fuentes</a:t>
            </a:r>
            <a:r>
              <a:rPr lang="es-AR" sz="2400" b="1" dirty="0"/>
              <a:t> </a:t>
            </a:r>
            <a:r>
              <a:rPr lang="es-AR" sz="2400" b="1" dirty="0">
                <a:solidFill>
                  <a:srgbClr val="00B0F0"/>
                </a:solidFill>
              </a:rPr>
              <a:t>con las mismas estrategias </a:t>
            </a:r>
            <a:r>
              <a:rPr lang="es-AR" sz="2400" b="1" dirty="0"/>
              <a:t>y de la misma forma</a:t>
            </a:r>
          </a:p>
        </p:txBody>
      </p:sp>
      <p:sp>
        <p:nvSpPr>
          <p:cNvPr id="10243" name="Text Box 6"/>
          <p:cNvSpPr txBox="1">
            <a:spLocks noChangeArrowheads="1"/>
          </p:cNvSpPr>
          <p:nvPr/>
        </p:nvSpPr>
        <p:spPr bwMode="auto">
          <a:xfrm>
            <a:off x="611188" y="3789363"/>
            <a:ext cx="3313112" cy="1857375"/>
          </a:xfrm>
          <a:prstGeom prst="rect">
            <a:avLst/>
          </a:prstGeom>
          <a:noFill/>
          <a:ln w="9525">
            <a:noFill/>
            <a:miter lim="800000"/>
            <a:headEnd/>
            <a:tailEnd/>
          </a:ln>
        </p:spPr>
        <p:txBody>
          <a:bodyPr>
            <a:spAutoFit/>
          </a:bodyPr>
          <a:lstStyle/>
          <a:p>
            <a:pPr>
              <a:spcBef>
                <a:spcPct val="50000"/>
              </a:spcBef>
            </a:pPr>
            <a:r>
              <a:rPr lang="es-AR" sz="3200" b="1">
                <a:solidFill>
                  <a:srgbClr val="FF3300"/>
                </a:solidFill>
              </a:rPr>
              <a:t>Periódica:</a:t>
            </a:r>
          </a:p>
          <a:p>
            <a:pPr>
              <a:spcBef>
                <a:spcPct val="50000"/>
              </a:spcBef>
            </a:pPr>
            <a:r>
              <a:rPr lang="es-AR" sz="2400" b="1"/>
              <a:t>Cada determinado lapso de tiempo en forma regular</a:t>
            </a:r>
          </a:p>
        </p:txBody>
      </p:sp>
      <p:grpSp>
        <p:nvGrpSpPr>
          <p:cNvPr id="10244" name="Group 34"/>
          <p:cNvGrpSpPr>
            <a:grpSpLocks/>
          </p:cNvGrpSpPr>
          <p:nvPr/>
        </p:nvGrpSpPr>
        <p:grpSpPr bwMode="auto">
          <a:xfrm>
            <a:off x="4114800" y="5445125"/>
            <a:ext cx="5003800" cy="288925"/>
            <a:chOff x="2608" y="3430"/>
            <a:chExt cx="2222" cy="182"/>
          </a:xfrm>
        </p:grpSpPr>
        <p:sp>
          <p:nvSpPr>
            <p:cNvPr id="10257" name="Line 8"/>
            <p:cNvSpPr>
              <a:spLocks noChangeShapeType="1"/>
            </p:cNvSpPr>
            <p:nvPr/>
          </p:nvSpPr>
          <p:spPr bwMode="auto">
            <a:xfrm>
              <a:off x="2608" y="3612"/>
              <a:ext cx="2222" cy="0"/>
            </a:xfrm>
            <a:prstGeom prst="line">
              <a:avLst/>
            </a:prstGeom>
            <a:noFill/>
            <a:ln w="28575">
              <a:solidFill>
                <a:schemeClr val="tx1"/>
              </a:solidFill>
              <a:round/>
              <a:headEnd/>
              <a:tailEnd/>
            </a:ln>
          </p:spPr>
          <p:txBody>
            <a:bodyPr/>
            <a:lstStyle/>
            <a:p>
              <a:endParaRPr lang="es-AR"/>
            </a:p>
          </p:txBody>
        </p:sp>
        <p:sp>
          <p:nvSpPr>
            <p:cNvPr id="10258" name="Line 9"/>
            <p:cNvSpPr>
              <a:spLocks noChangeShapeType="1"/>
            </p:cNvSpPr>
            <p:nvPr/>
          </p:nvSpPr>
          <p:spPr bwMode="auto">
            <a:xfrm>
              <a:off x="2608" y="3430"/>
              <a:ext cx="0" cy="182"/>
            </a:xfrm>
            <a:prstGeom prst="line">
              <a:avLst/>
            </a:prstGeom>
            <a:noFill/>
            <a:ln w="28575">
              <a:solidFill>
                <a:schemeClr val="tx1"/>
              </a:solidFill>
              <a:round/>
              <a:headEnd/>
              <a:tailEnd/>
            </a:ln>
          </p:spPr>
          <p:txBody>
            <a:bodyPr/>
            <a:lstStyle/>
            <a:p>
              <a:endParaRPr lang="es-AR"/>
            </a:p>
          </p:txBody>
        </p:sp>
        <p:sp>
          <p:nvSpPr>
            <p:cNvPr id="10259" name="Line 10"/>
            <p:cNvSpPr>
              <a:spLocks noChangeShapeType="1"/>
            </p:cNvSpPr>
            <p:nvPr/>
          </p:nvSpPr>
          <p:spPr bwMode="auto">
            <a:xfrm>
              <a:off x="2925" y="3430"/>
              <a:ext cx="0" cy="182"/>
            </a:xfrm>
            <a:prstGeom prst="line">
              <a:avLst/>
            </a:prstGeom>
            <a:noFill/>
            <a:ln w="28575">
              <a:solidFill>
                <a:schemeClr val="tx1"/>
              </a:solidFill>
              <a:round/>
              <a:headEnd/>
              <a:tailEnd/>
            </a:ln>
          </p:spPr>
          <p:txBody>
            <a:bodyPr/>
            <a:lstStyle/>
            <a:p>
              <a:endParaRPr lang="es-AR"/>
            </a:p>
          </p:txBody>
        </p:sp>
        <p:sp>
          <p:nvSpPr>
            <p:cNvPr id="10260" name="Line 11"/>
            <p:cNvSpPr>
              <a:spLocks noChangeShapeType="1"/>
            </p:cNvSpPr>
            <p:nvPr/>
          </p:nvSpPr>
          <p:spPr bwMode="auto">
            <a:xfrm>
              <a:off x="3288" y="3430"/>
              <a:ext cx="0" cy="182"/>
            </a:xfrm>
            <a:prstGeom prst="line">
              <a:avLst/>
            </a:prstGeom>
            <a:noFill/>
            <a:ln w="28575">
              <a:solidFill>
                <a:schemeClr val="tx1"/>
              </a:solidFill>
              <a:round/>
              <a:headEnd/>
              <a:tailEnd/>
            </a:ln>
          </p:spPr>
          <p:txBody>
            <a:bodyPr/>
            <a:lstStyle/>
            <a:p>
              <a:endParaRPr lang="es-AR"/>
            </a:p>
          </p:txBody>
        </p:sp>
        <p:sp>
          <p:nvSpPr>
            <p:cNvPr id="10261" name="Line 12"/>
            <p:cNvSpPr>
              <a:spLocks noChangeShapeType="1"/>
            </p:cNvSpPr>
            <p:nvPr/>
          </p:nvSpPr>
          <p:spPr bwMode="auto">
            <a:xfrm>
              <a:off x="3606" y="3430"/>
              <a:ext cx="0" cy="182"/>
            </a:xfrm>
            <a:prstGeom prst="line">
              <a:avLst/>
            </a:prstGeom>
            <a:noFill/>
            <a:ln w="28575">
              <a:solidFill>
                <a:schemeClr val="tx1"/>
              </a:solidFill>
              <a:round/>
              <a:headEnd/>
              <a:tailEnd/>
            </a:ln>
          </p:spPr>
          <p:txBody>
            <a:bodyPr/>
            <a:lstStyle/>
            <a:p>
              <a:endParaRPr lang="es-AR"/>
            </a:p>
          </p:txBody>
        </p:sp>
        <p:sp>
          <p:nvSpPr>
            <p:cNvPr id="10262" name="Line 13"/>
            <p:cNvSpPr>
              <a:spLocks noChangeShapeType="1"/>
            </p:cNvSpPr>
            <p:nvPr/>
          </p:nvSpPr>
          <p:spPr bwMode="auto">
            <a:xfrm>
              <a:off x="3923" y="3430"/>
              <a:ext cx="0" cy="182"/>
            </a:xfrm>
            <a:prstGeom prst="line">
              <a:avLst/>
            </a:prstGeom>
            <a:noFill/>
            <a:ln w="28575">
              <a:solidFill>
                <a:schemeClr val="tx1"/>
              </a:solidFill>
              <a:round/>
              <a:headEnd/>
              <a:tailEnd/>
            </a:ln>
          </p:spPr>
          <p:txBody>
            <a:bodyPr/>
            <a:lstStyle/>
            <a:p>
              <a:endParaRPr lang="es-AR"/>
            </a:p>
          </p:txBody>
        </p:sp>
        <p:sp>
          <p:nvSpPr>
            <p:cNvPr id="10263" name="Line 14"/>
            <p:cNvSpPr>
              <a:spLocks noChangeShapeType="1"/>
            </p:cNvSpPr>
            <p:nvPr/>
          </p:nvSpPr>
          <p:spPr bwMode="auto">
            <a:xfrm>
              <a:off x="4240" y="3430"/>
              <a:ext cx="0" cy="182"/>
            </a:xfrm>
            <a:prstGeom prst="line">
              <a:avLst/>
            </a:prstGeom>
            <a:noFill/>
            <a:ln w="28575">
              <a:solidFill>
                <a:schemeClr val="tx1"/>
              </a:solidFill>
              <a:round/>
              <a:headEnd/>
              <a:tailEnd/>
            </a:ln>
          </p:spPr>
          <p:txBody>
            <a:bodyPr/>
            <a:lstStyle/>
            <a:p>
              <a:endParaRPr lang="es-AR"/>
            </a:p>
          </p:txBody>
        </p:sp>
        <p:sp>
          <p:nvSpPr>
            <p:cNvPr id="10264" name="Line 15"/>
            <p:cNvSpPr>
              <a:spLocks noChangeShapeType="1"/>
            </p:cNvSpPr>
            <p:nvPr/>
          </p:nvSpPr>
          <p:spPr bwMode="auto">
            <a:xfrm>
              <a:off x="4603" y="3430"/>
              <a:ext cx="0" cy="182"/>
            </a:xfrm>
            <a:prstGeom prst="line">
              <a:avLst/>
            </a:prstGeom>
            <a:noFill/>
            <a:ln w="28575">
              <a:solidFill>
                <a:schemeClr val="tx1"/>
              </a:solidFill>
              <a:round/>
              <a:headEnd/>
              <a:tailEnd/>
            </a:ln>
          </p:spPr>
          <p:txBody>
            <a:bodyPr/>
            <a:lstStyle/>
            <a:p>
              <a:endParaRPr lang="es-AR"/>
            </a:p>
          </p:txBody>
        </p:sp>
      </p:grpSp>
      <p:sp>
        <p:nvSpPr>
          <p:cNvPr id="10245" name="AutoShape 17"/>
          <p:cNvSpPr>
            <a:spLocks noChangeArrowheads="1"/>
          </p:cNvSpPr>
          <p:nvPr/>
        </p:nvSpPr>
        <p:spPr bwMode="auto">
          <a:xfrm>
            <a:off x="3962400" y="5013325"/>
            <a:ext cx="306388" cy="360363"/>
          </a:xfrm>
          <a:prstGeom prst="downArrow">
            <a:avLst>
              <a:gd name="adj1" fmla="val 50000"/>
              <a:gd name="adj2" fmla="val 29404"/>
            </a:avLst>
          </a:prstGeom>
          <a:solidFill>
            <a:srgbClr val="FF9933"/>
          </a:solidFill>
          <a:ln w="9525">
            <a:solidFill>
              <a:schemeClr val="tx1"/>
            </a:solidFill>
            <a:miter lim="800000"/>
            <a:headEnd/>
            <a:tailEnd/>
          </a:ln>
        </p:spPr>
        <p:txBody>
          <a:bodyPr wrap="none" anchor="ctr"/>
          <a:lstStyle/>
          <a:p>
            <a:endParaRPr lang="es-MX"/>
          </a:p>
        </p:txBody>
      </p:sp>
      <p:sp>
        <p:nvSpPr>
          <p:cNvPr id="10246" name="AutoShape 18"/>
          <p:cNvSpPr>
            <a:spLocks noChangeArrowheads="1"/>
          </p:cNvSpPr>
          <p:nvPr/>
        </p:nvSpPr>
        <p:spPr bwMode="auto">
          <a:xfrm>
            <a:off x="5481638" y="5013325"/>
            <a:ext cx="306387" cy="360363"/>
          </a:xfrm>
          <a:prstGeom prst="downArrow">
            <a:avLst>
              <a:gd name="adj1" fmla="val 50000"/>
              <a:gd name="adj2" fmla="val 29404"/>
            </a:avLst>
          </a:prstGeom>
          <a:solidFill>
            <a:srgbClr val="FF9933"/>
          </a:solidFill>
          <a:ln w="9525">
            <a:solidFill>
              <a:schemeClr val="tx1"/>
            </a:solidFill>
            <a:miter lim="800000"/>
            <a:headEnd/>
            <a:tailEnd/>
          </a:ln>
        </p:spPr>
        <p:txBody>
          <a:bodyPr wrap="none" anchor="ctr"/>
          <a:lstStyle/>
          <a:p>
            <a:endParaRPr lang="es-MX"/>
          </a:p>
        </p:txBody>
      </p:sp>
      <p:sp>
        <p:nvSpPr>
          <p:cNvPr id="10247" name="AutoShape 19"/>
          <p:cNvSpPr>
            <a:spLocks noChangeArrowheads="1"/>
          </p:cNvSpPr>
          <p:nvPr/>
        </p:nvSpPr>
        <p:spPr bwMode="auto">
          <a:xfrm>
            <a:off x="6907213" y="5013325"/>
            <a:ext cx="306387" cy="360363"/>
          </a:xfrm>
          <a:prstGeom prst="downArrow">
            <a:avLst>
              <a:gd name="adj1" fmla="val 50000"/>
              <a:gd name="adj2" fmla="val 29404"/>
            </a:avLst>
          </a:prstGeom>
          <a:solidFill>
            <a:srgbClr val="FF9933"/>
          </a:solidFill>
          <a:ln w="9525">
            <a:solidFill>
              <a:schemeClr val="tx1"/>
            </a:solidFill>
            <a:miter lim="800000"/>
            <a:headEnd/>
            <a:tailEnd/>
          </a:ln>
        </p:spPr>
        <p:txBody>
          <a:bodyPr wrap="none" anchor="ctr"/>
          <a:lstStyle/>
          <a:p>
            <a:endParaRPr lang="es-MX"/>
          </a:p>
        </p:txBody>
      </p:sp>
      <p:pic>
        <p:nvPicPr>
          <p:cNvPr id="10249" name="Picture 25"/>
          <p:cNvPicPr>
            <a:picLocks noChangeAspect="1" noChangeArrowheads="1"/>
          </p:cNvPicPr>
          <p:nvPr/>
        </p:nvPicPr>
        <p:blipFill>
          <a:blip r:embed="rId2" cstate="print"/>
          <a:srcRect/>
          <a:stretch>
            <a:fillRect/>
          </a:stretch>
        </p:blipFill>
        <p:spPr bwMode="auto">
          <a:xfrm>
            <a:off x="6670675" y="692150"/>
            <a:ext cx="2468563" cy="3024188"/>
          </a:xfrm>
          <a:prstGeom prst="rect">
            <a:avLst/>
          </a:prstGeom>
          <a:noFill/>
          <a:ln w="9525">
            <a:noFill/>
            <a:miter lim="800000"/>
            <a:headEnd/>
            <a:tailEnd/>
          </a:ln>
        </p:spPr>
      </p:pic>
      <p:sp>
        <p:nvSpPr>
          <p:cNvPr id="29723" name="Text Box 27"/>
          <p:cNvSpPr txBox="1">
            <a:spLocks noChangeArrowheads="1"/>
          </p:cNvSpPr>
          <p:nvPr/>
        </p:nvSpPr>
        <p:spPr bwMode="auto">
          <a:xfrm>
            <a:off x="4008438" y="4292600"/>
            <a:ext cx="1685925" cy="457200"/>
          </a:xfrm>
          <a:prstGeom prst="rect">
            <a:avLst/>
          </a:prstGeom>
          <a:solidFill>
            <a:srgbClr val="CCFF33"/>
          </a:solidFill>
          <a:ln w="9525">
            <a:noFill/>
            <a:miter lim="800000"/>
            <a:headEnd/>
            <a:tailEnd/>
          </a:ln>
        </p:spPr>
        <p:txBody>
          <a:bodyPr>
            <a:spAutoFit/>
          </a:bodyPr>
          <a:lstStyle/>
          <a:p>
            <a:pPr algn="ctr">
              <a:spcBef>
                <a:spcPct val="50000"/>
              </a:spcBef>
            </a:pPr>
            <a:r>
              <a:rPr lang="es-ES" sz="2400" b="1"/>
              <a:t>Horas</a:t>
            </a:r>
          </a:p>
        </p:txBody>
      </p:sp>
      <p:sp>
        <p:nvSpPr>
          <p:cNvPr id="29724" name="Text Box 28"/>
          <p:cNvSpPr txBox="1">
            <a:spLocks noChangeArrowheads="1"/>
          </p:cNvSpPr>
          <p:nvPr/>
        </p:nvSpPr>
        <p:spPr bwMode="auto">
          <a:xfrm>
            <a:off x="3997325" y="4292600"/>
            <a:ext cx="1685925" cy="457200"/>
          </a:xfrm>
          <a:prstGeom prst="rect">
            <a:avLst/>
          </a:prstGeom>
          <a:solidFill>
            <a:srgbClr val="FFCC00"/>
          </a:solidFill>
          <a:ln w="9525">
            <a:noFill/>
            <a:miter lim="800000"/>
            <a:headEnd/>
            <a:tailEnd/>
          </a:ln>
        </p:spPr>
        <p:txBody>
          <a:bodyPr>
            <a:spAutoFit/>
          </a:bodyPr>
          <a:lstStyle/>
          <a:p>
            <a:pPr algn="ctr">
              <a:spcBef>
                <a:spcPct val="50000"/>
              </a:spcBef>
            </a:pPr>
            <a:r>
              <a:rPr lang="es-ES" sz="2400" b="1"/>
              <a:t>Días</a:t>
            </a:r>
          </a:p>
        </p:txBody>
      </p:sp>
      <p:sp>
        <p:nvSpPr>
          <p:cNvPr id="29725" name="Text Box 29"/>
          <p:cNvSpPr txBox="1">
            <a:spLocks noChangeArrowheads="1"/>
          </p:cNvSpPr>
          <p:nvPr/>
        </p:nvSpPr>
        <p:spPr bwMode="auto">
          <a:xfrm>
            <a:off x="4003675" y="4278313"/>
            <a:ext cx="1685925" cy="457200"/>
          </a:xfrm>
          <a:prstGeom prst="rect">
            <a:avLst/>
          </a:prstGeom>
          <a:solidFill>
            <a:srgbClr val="FFFF00"/>
          </a:solidFill>
          <a:ln w="9525">
            <a:noFill/>
            <a:miter lim="800000"/>
            <a:headEnd/>
            <a:tailEnd/>
          </a:ln>
        </p:spPr>
        <p:txBody>
          <a:bodyPr>
            <a:spAutoFit/>
          </a:bodyPr>
          <a:lstStyle/>
          <a:p>
            <a:pPr algn="ctr">
              <a:spcBef>
                <a:spcPct val="50000"/>
              </a:spcBef>
            </a:pPr>
            <a:r>
              <a:rPr lang="es-ES" sz="2400" b="1"/>
              <a:t>Semanas</a:t>
            </a:r>
          </a:p>
        </p:txBody>
      </p:sp>
      <p:sp>
        <p:nvSpPr>
          <p:cNvPr id="29726" name="Text Box 30"/>
          <p:cNvSpPr txBox="1">
            <a:spLocks noChangeArrowheads="1"/>
          </p:cNvSpPr>
          <p:nvPr/>
        </p:nvSpPr>
        <p:spPr bwMode="auto">
          <a:xfrm>
            <a:off x="4005263" y="4292600"/>
            <a:ext cx="1684337" cy="457200"/>
          </a:xfrm>
          <a:prstGeom prst="rect">
            <a:avLst/>
          </a:prstGeom>
          <a:solidFill>
            <a:srgbClr val="FFCC00"/>
          </a:solidFill>
          <a:ln w="9525">
            <a:noFill/>
            <a:miter lim="800000"/>
            <a:headEnd/>
            <a:tailEnd/>
          </a:ln>
        </p:spPr>
        <p:txBody>
          <a:bodyPr>
            <a:spAutoFit/>
          </a:bodyPr>
          <a:lstStyle/>
          <a:p>
            <a:pPr algn="ctr">
              <a:spcBef>
                <a:spcPct val="50000"/>
              </a:spcBef>
            </a:pPr>
            <a:r>
              <a:rPr lang="es-ES" sz="2400" b="1"/>
              <a:t>Meses</a:t>
            </a:r>
          </a:p>
        </p:txBody>
      </p:sp>
      <p:sp>
        <p:nvSpPr>
          <p:cNvPr id="29727" name="Text Box 31"/>
          <p:cNvSpPr txBox="1">
            <a:spLocks noChangeArrowheads="1"/>
          </p:cNvSpPr>
          <p:nvPr/>
        </p:nvSpPr>
        <p:spPr bwMode="auto">
          <a:xfrm>
            <a:off x="3995738" y="4278313"/>
            <a:ext cx="1685925" cy="457200"/>
          </a:xfrm>
          <a:prstGeom prst="rect">
            <a:avLst/>
          </a:prstGeom>
          <a:solidFill>
            <a:srgbClr val="66FFCC"/>
          </a:solidFill>
          <a:ln w="9525">
            <a:noFill/>
            <a:miter lim="800000"/>
            <a:headEnd/>
            <a:tailEnd/>
          </a:ln>
        </p:spPr>
        <p:txBody>
          <a:bodyPr>
            <a:spAutoFit/>
          </a:bodyPr>
          <a:lstStyle/>
          <a:p>
            <a:pPr algn="ctr">
              <a:spcBef>
                <a:spcPct val="50000"/>
              </a:spcBef>
            </a:pPr>
            <a:r>
              <a:rPr lang="es-ES" sz="2400" b="1"/>
              <a:t>Años</a:t>
            </a:r>
          </a:p>
        </p:txBody>
      </p:sp>
      <p:sp>
        <p:nvSpPr>
          <p:cNvPr id="10255" name="AutoShape 33"/>
          <p:cNvSpPr>
            <a:spLocks/>
          </p:cNvSpPr>
          <p:nvPr/>
        </p:nvSpPr>
        <p:spPr bwMode="auto">
          <a:xfrm rot="-5400000">
            <a:off x="4790281" y="4040982"/>
            <a:ext cx="144463" cy="1657350"/>
          </a:xfrm>
          <a:prstGeom prst="rightBrace">
            <a:avLst>
              <a:gd name="adj1" fmla="val 95604"/>
              <a:gd name="adj2" fmla="val 50000"/>
            </a:avLst>
          </a:prstGeom>
          <a:noFill/>
          <a:ln w="28575">
            <a:solidFill>
              <a:schemeClr val="tx1"/>
            </a:solidFill>
            <a:round/>
            <a:headEnd/>
            <a:tailEnd/>
          </a:ln>
        </p:spPr>
        <p:txBody>
          <a:bodyPr wrap="none" anchor="ctr"/>
          <a:lstStyle/>
          <a:p>
            <a:endParaRPr lang="es-MX"/>
          </a:p>
        </p:txBody>
      </p:sp>
      <p:sp>
        <p:nvSpPr>
          <p:cNvPr id="10256" name="AutoShape 36"/>
          <p:cNvSpPr>
            <a:spLocks noChangeArrowheads="1"/>
          </p:cNvSpPr>
          <p:nvPr/>
        </p:nvSpPr>
        <p:spPr bwMode="auto">
          <a:xfrm>
            <a:off x="8442325" y="5013325"/>
            <a:ext cx="306388" cy="360363"/>
          </a:xfrm>
          <a:prstGeom prst="downArrow">
            <a:avLst>
              <a:gd name="adj1" fmla="val 50000"/>
              <a:gd name="adj2" fmla="val 29404"/>
            </a:avLst>
          </a:prstGeom>
          <a:solidFill>
            <a:srgbClr val="FF9933"/>
          </a:solidFill>
          <a:ln w="9525">
            <a:solidFill>
              <a:schemeClr val="tx1"/>
            </a:solidFill>
            <a:miter lim="800000"/>
            <a:headEnd/>
            <a:tailEnd/>
          </a:ln>
        </p:spPr>
        <p:txBody>
          <a:bodyPr wrap="none" anchor="ctr"/>
          <a:lstStyle/>
          <a:p>
            <a:endParaRPr lang="es-MX"/>
          </a:p>
        </p:txBody>
      </p:sp>
      <p:sp>
        <p:nvSpPr>
          <p:cNvPr id="25"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7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7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7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7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7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23" grpId="0" animBg="1"/>
      <p:bldP spid="29724" grpId="0" animBg="1"/>
      <p:bldP spid="29725" grpId="0" animBg="1"/>
      <p:bldP spid="29726" grpId="0" animBg="1"/>
      <p:bldP spid="297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468313" y="1125538"/>
            <a:ext cx="2879725" cy="2587625"/>
          </a:xfrm>
          <a:prstGeom prst="rect">
            <a:avLst/>
          </a:prstGeom>
          <a:noFill/>
          <a:ln w="9525">
            <a:noFill/>
            <a:miter lim="800000"/>
            <a:headEnd/>
            <a:tailEnd/>
          </a:ln>
        </p:spPr>
        <p:txBody>
          <a:bodyPr>
            <a:spAutoFit/>
          </a:bodyPr>
          <a:lstStyle/>
          <a:p>
            <a:pPr>
              <a:spcBef>
                <a:spcPct val="50000"/>
              </a:spcBef>
            </a:pPr>
            <a:r>
              <a:rPr lang="es-AR" sz="3200" b="1">
                <a:solidFill>
                  <a:srgbClr val="FF3300"/>
                </a:solidFill>
              </a:rPr>
              <a:t>Oportuna:</a:t>
            </a:r>
          </a:p>
          <a:p>
            <a:pPr>
              <a:spcBef>
                <a:spcPct val="50000"/>
              </a:spcBef>
            </a:pPr>
            <a:r>
              <a:rPr lang="es-AR" sz="2400" b="1"/>
              <a:t>Inmediatamente, con la periodicidad y medios establecidos </a:t>
            </a:r>
          </a:p>
        </p:txBody>
      </p:sp>
      <p:sp>
        <p:nvSpPr>
          <p:cNvPr id="30746" name="Text Box 26"/>
          <p:cNvSpPr txBox="1">
            <a:spLocks noChangeArrowheads="1"/>
          </p:cNvSpPr>
          <p:nvPr/>
        </p:nvSpPr>
        <p:spPr bwMode="auto">
          <a:xfrm>
            <a:off x="395288" y="4508500"/>
            <a:ext cx="2952750" cy="1739900"/>
          </a:xfrm>
          <a:prstGeom prst="rect">
            <a:avLst/>
          </a:prstGeom>
          <a:noFill/>
          <a:ln w="9525">
            <a:noFill/>
            <a:miter lim="800000"/>
            <a:headEnd/>
            <a:tailEnd/>
          </a:ln>
        </p:spPr>
        <p:txBody>
          <a:bodyPr>
            <a:spAutoFit/>
          </a:bodyPr>
          <a:lstStyle/>
          <a:p>
            <a:pPr algn="ctr">
              <a:spcBef>
                <a:spcPct val="50000"/>
              </a:spcBef>
            </a:pPr>
            <a:r>
              <a:rPr lang="es-ES">
                <a:solidFill>
                  <a:srgbClr val="5F5F5F"/>
                </a:solidFill>
              </a:rPr>
              <a:t>El día 24 de abril de 2008 se notificó al Sistema de Vigilancia de la Provincia la ocurrencia de un caso de SUH, ocurrido el 3 de febrero del mismo año !!!!</a:t>
            </a:r>
          </a:p>
        </p:txBody>
      </p:sp>
      <p:pic>
        <p:nvPicPr>
          <p:cNvPr id="11268" name="Picture 27"/>
          <p:cNvPicPr>
            <a:picLocks noChangeAspect="1" noChangeArrowheads="1"/>
          </p:cNvPicPr>
          <p:nvPr/>
        </p:nvPicPr>
        <p:blipFill>
          <a:blip r:embed="rId2" cstate="print"/>
          <a:srcRect/>
          <a:stretch>
            <a:fillRect/>
          </a:stretch>
        </p:blipFill>
        <p:spPr bwMode="auto">
          <a:xfrm>
            <a:off x="3851275" y="836613"/>
            <a:ext cx="1709738" cy="1800225"/>
          </a:xfrm>
          <a:prstGeom prst="rect">
            <a:avLst/>
          </a:prstGeom>
          <a:noFill/>
          <a:ln w="9525">
            <a:noFill/>
            <a:miter lim="800000"/>
            <a:headEnd/>
            <a:tailEnd/>
          </a:ln>
        </p:spPr>
      </p:pic>
      <p:pic>
        <p:nvPicPr>
          <p:cNvPr id="30748" name="Picture 28"/>
          <p:cNvPicPr>
            <a:picLocks noChangeAspect="1" noChangeArrowheads="1"/>
          </p:cNvPicPr>
          <p:nvPr/>
        </p:nvPicPr>
        <p:blipFill>
          <a:blip r:embed="rId3" cstate="print"/>
          <a:srcRect/>
          <a:stretch>
            <a:fillRect/>
          </a:stretch>
        </p:blipFill>
        <p:spPr bwMode="auto">
          <a:xfrm>
            <a:off x="3995738" y="4845050"/>
            <a:ext cx="2159000" cy="1679575"/>
          </a:xfrm>
          <a:prstGeom prst="rect">
            <a:avLst/>
          </a:prstGeom>
          <a:noFill/>
          <a:ln w="9525">
            <a:noFill/>
            <a:miter lim="800000"/>
            <a:headEnd/>
            <a:tailEnd/>
          </a:ln>
        </p:spPr>
      </p:pic>
      <p:pic>
        <p:nvPicPr>
          <p:cNvPr id="30749" name="Picture 29" descr="email1"/>
          <p:cNvPicPr>
            <a:picLocks noChangeAspect="1" noChangeArrowheads="1" noCrop="1"/>
          </p:cNvPicPr>
          <p:nvPr/>
        </p:nvPicPr>
        <p:blipFill>
          <a:blip r:embed="rId4" cstate="print"/>
          <a:srcRect/>
          <a:stretch>
            <a:fillRect/>
          </a:stretch>
        </p:blipFill>
        <p:spPr bwMode="auto">
          <a:xfrm>
            <a:off x="4356100" y="3141663"/>
            <a:ext cx="1008063" cy="993775"/>
          </a:xfrm>
          <a:prstGeom prst="rect">
            <a:avLst/>
          </a:prstGeom>
          <a:noFill/>
          <a:ln w="9525">
            <a:noFill/>
            <a:miter lim="800000"/>
            <a:headEnd/>
            <a:tailEnd/>
          </a:ln>
        </p:spPr>
      </p:pic>
      <p:sp>
        <p:nvSpPr>
          <p:cNvPr id="30750" name="Text Box 30"/>
          <p:cNvSpPr txBox="1">
            <a:spLocks noChangeArrowheads="1"/>
          </p:cNvSpPr>
          <p:nvPr/>
        </p:nvSpPr>
        <p:spPr bwMode="auto">
          <a:xfrm>
            <a:off x="7092950" y="4764088"/>
            <a:ext cx="1296988" cy="1617662"/>
          </a:xfrm>
          <a:prstGeom prst="rect">
            <a:avLst/>
          </a:prstGeom>
          <a:solidFill>
            <a:srgbClr val="EAEAEA"/>
          </a:solidFill>
          <a:ln w="12700">
            <a:solidFill>
              <a:schemeClr val="tx1"/>
            </a:solidFill>
            <a:miter lim="800000"/>
            <a:headEnd/>
            <a:tailEnd/>
          </a:ln>
        </p:spPr>
        <p:txBody>
          <a:bodyPr>
            <a:spAutoFit/>
          </a:bodyPr>
          <a:lstStyle/>
          <a:p>
            <a:pPr>
              <a:spcBef>
                <a:spcPct val="50000"/>
              </a:spcBef>
            </a:pPr>
            <a:r>
              <a:rPr lang="es-ES"/>
              <a:t>Planilla C2</a:t>
            </a:r>
          </a:p>
          <a:p>
            <a:pPr>
              <a:spcBef>
                <a:spcPct val="50000"/>
              </a:spcBef>
            </a:pPr>
            <a:endParaRPr lang="es-ES"/>
          </a:p>
          <a:p>
            <a:pPr>
              <a:spcBef>
                <a:spcPct val="50000"/>
              </a:spcBef>
            </a:pPr>
            <a:endParaRPr lang="es-ES"/>
          </a:p>
          <a:p>
            <a:pPr>
              <a:spcBef>
                <a:spcPct val="50000"/>
              </a:spcBef>
            </a:pPr>
            <a:endParaRPr lang="es-ES"/>
          </a:p>
        </p:txBody>
      </p:sp>
      <p:pic>
        <p:nvPicPr>
          <p:cNvPr id="30751" name="Picture 31" descr="CMENO064"/>
          <p:cNvPicPr>
            <a:picLocks noChangeAspect="1" noChangeArrowheads="1"/>
          </p:cNvPicPr>
          <p:nvPr/>
        </p:nvPicPr>
        <p:blipFill>
          <a:blip r:embed="rId5" cstate="print"/>
          <a:srcRect/>
          <a:stretch>
            <a:fillRect/>
          </a:stretch>
        </p:blipFill>
        <p:spPr bwMode="auto">
          <a:xfrm>
            <a:off x="6732588" y="2473325"/>
            <a:ext cx="1741487" cy="2035175"/>
          </a:xfrm>
          <a:prstGeom prst="rect">
            <a:avLst/>
          </a:prstGeom>
          <a:noFill/>
          <a:ln w="9525">
            <a:noFill/>
            <a:miter lim="800000"/>
            <a:headEnd/>
            <a:tailEnd/>
          </a:ln>
        </p:spPr>
      </p:pic>
      <p:pic>
        <p:nvPicPr>
          <p:cNvPr id="30756" name="Picture 36"/>
          <p:cNvPicPr>
            <a:picLocks noChangeAspect="1" noChangeArrowheads="1"/>
          </p:cNvPicPr>
          <p:nvPr/>
        </p:nvPicPr>
        <p:blipFill>
          <a:blip r:embed="rId6" cstate="print"/>
          <a:srcRect/>
          <a:stretch>
            <a:fillRect/>
          </a:stretch>
        </p:blipFill>
        <p:spPr bwMode="auto">
          <a:xfrm>
            <a:off x="6804025" y="692150"/>
            <a:ext cx="1125538" cy="1609725"/>
          </a:xfrm>
          <a:prstGeom prst="rect">
            <a:avLst/>
          </a:prstGeom>
          <a:noFill/>
          <a:ln w="9525">
            <a:noFill/>
            <a:miter lim="800000"/>
            <a:headEnd/>
            <a:tailEnd/>
          </a:ln>
        </p:spPr>
      </p:pic>
      <p:sp>
        <p:nvSpPr>
          <p:cNvPr id="11"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7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7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6" grpId="0"/>
      <p:bldP spid="3075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1474788" y="786854"/>
            <a:ext cx="7200900" cy="1261884"/>
          </a:xfrm>
          <a:prstGeom prst="rect">
            <a:avLst/>
          </a:prstGeom>
          <a:noFill/>
          <a:ln w="9525">
            <a:noFill/>
            <a:miter lim="800000"/>
            <a:headEnd/>
            <a:tailEnd/>
          </a:ln>
          <a:effectLst/>
        </p:spPr>
        <p:txBody>
          <a:bodyPr>
            <a:spAutoFit/>
          </a:bodyPr>
          <a:lstStyle/>
          <a:p>
            <a:r>
              <a:rPr lang="es-AR" sz="2800" b="1" dirty="0">
                <a:solidFill>
                  <a:srgbClr val="FF0000"/>
                </a:solidFill>
              </a:rPr>
              <a:t>OPORTUNIDAD</a:t>
            </a:r>
          </a:p>
          <a:p>
            <a:r>
              <a:rPr lang="es-AR" sz="2400" b="1" dirty="0">
                <a:solidFill>
                  <a:srgbClr val="000099"/>
                </a:solidFill>
              </a:rPr>
              <a:t>Uno de los </a:t>
            </a:r>
            <a:r>
              <a:rPr lang="es-AR" sz="2400" b="1" dirty="0" smtClean="0">
                <a:solidFill>
                  <a:srgbClr val="000099"/>
                </a:solidFill>
              </a:rPr>
              <a:t>atributos más importantes de </a:t>
            </a:r>
            <a:r>
              <a:rPr lang="es-AR" sz="2400" b="1" dirty="0">
                <a:solidFill>
                  <a:srgbClr val="000099"/>
                </a:solidFill>
              </a:rPr>
              <a:t>un buen Sistema de Vigilancia</a:t>
            </a:r>
            <a:endParaRPr lang="es-ES_tradnl" sz="2400" dirty="0">
              <a:solidFill>
                <a:srgbClr val="000099"/>
              </a:solidFill>
            </a:endParaRPr>
          </a:p>
        </p:txBody>
      </p:sp>
      <p:pic>
        <p:nvPicPr>
          <p:cNvPr id="6147" name="Picture 3"/>
          <p:cNvPicPr>
            <a:picLocks noChangeAspect="1" noChangeArrowheads="1"/>
          </p:cNvPicPr>
          <p:nvPr/>
        </p:nvPicPr>
        <p:blipFill>
          <a:blip r:embed="rId2" cstate="print"/>
          <a:srcRect/>
          <a:stretch>
            <a:fillRect/>
          </a:stretch>
        </p:blipFill>
        <p:spPr bwMode="auto">
          <a:xfrm>
            <a:off x="0" y="3887241"/>
            <a:ext cx="2051050" cy="1466850"/>
          </a:xfrm>
          <a:prstGeom prst="rect">
            <a:avLst/>
          </a:prstGeom>
          <a:noFill/>
          <a:ln w="9525">
            <a:noFill/>
            <a:miter lim="800000"/>
            <a:headEnd/>
            <a:tailEnd/>
          </a:ln>
          <a:effectLst/>
        </p:spPr>
      </p:pic>
      <p:sp>
        <p:nvSpPr>
          <p:cNvPr id="6148" name="Line 4"/>
          <p:cNvSpPr>
            <a:spLocks noChangeShapeType="1"/>
          </p:cNvSpPr>
          <p:nvPr/>
        </p:nvSpPr>
        <p:spPr bwMode="auto">
          <a:xfrm>
            <a:off x="827088" y="5539829"/>
            <a:ext cx="6985000" cy="0"/>
          </a:xfrm>
          <a:prstGeom prst="line">
            <a:avLst/>
          </a:prstGeom>
          <a:noFill/>
          <a:ln w="76200" cmpd="tri">
            <a:solidFill>
              <a:srgbClr val="000099"/>
            </a:solidFill>
            <a:round/>
            <a:headEnd/>
            <a:tailEnd type="triangle" w="med" len="med"/>
          </a:ln>
          <a:effectLst/>
        </p:spPr>
        <p:txBody>
          <a:bodyPr/>
          <a:lstStyle/>
          <a:p>
            <a:endParaRPr lang="es-AR"/>
          </a:p>
        </p:txBody>
      </p:sp>
      <p:grpSp>
        <p:nvGrpSpPr>
          <p:cNvPr id="2" name="Group 5"/>
          <p:cNvGrpSpPr>
            <a:grpSpLocks/>
          </p:cNvGrpSpPr>
          <p:nvPr/>
        </p:nvGrpSpPr>
        <p:grpSpPr bwMode="auto">
          <a:xfrm>
            <a:off x="2555875" y="3209379"/>
            <a:ext cx="2087563" cy="2955925"/>
            <a:chOff x="1610" y="981"/>
            <a:chExt cx="1315" cy="1862"/>
          </a:xfrm>
        </p:grpSpPr>
        <p:sp>
          <p:nvSpPr>
            <p:cNvPr id="6150" name="Text Box 6"/>
            <p:cNvSpPr txBox="1">
              <a:spLocks noChangeArrowheads="1"/>
            </p:cNvSpPr>
            <p:nvPr/>
          </p:nvSpPr>
          <p:spPr bwMode="auto">
            <a:xfrm>
              <a:off x="1610" y="981"/>
              <a:ext cx="1315" cy="365"/>
            </a:xfrm>
            <a:prstGeom prst="rect">
              <a:avLst/>
            </a:prstGeom>
            <a:noFill/>
            <a:ln w="9525">
              <a:noFill/>
              <a:miter lim="800000"/>
              <a:headEnd/>
              <a:tailEnd/>
            </a:ln>
            <a:effectLst/>
          </p:spPr>
          <p:txBody>
            <a:bodyPr>
              <a:spAutoFit/>
            </a:bodyPr>
            <a:lstStyle/>
            <a:p>
              <a:pPr>
                <a:spcBef>
                  <a:spcPct val="50000"/>
                </a:spcBef>
              </a:pPr>
              <a:r>
                <a:rPr lang="es-AR" sz="3200" b="1">
                  <a:solidFill>
                    <a:srgbClr val="000099"/>
                  </a:solidFill>
                </a:rPr>
                <a:t>Minutos</a:t>
              </a:r>
            </a:p>
          </p:txBody>
        </p:sp>
        <p:sp>
          <p:nvSpPr>
            <p:cNvPr id="6151" name="Text Box 7"/>
            <p:cNvSpPr txBox="1">
              <a:spLocks noChangeArrowheads="1"/>
            </p:cNvSpPr>
            <p:nvPr/>
          </p:nvSpPr>
          <p:spPr bwMode="auto">
            <a:xfrm>
              <a:off x="1610" y="1298"/>
              <a:ext cx="1315" cy="365"/>
            </a:xfrm>
            <a:prstGeom prst="rect">
              <a:avLst/>
            </a:prstGeom>
            <a:noFill/>
            <a:ln w="9525">
              <a:noFill/>
              <a:miter lim="800000"/>
              <a:headEnd/>
              <a:tailEnd/>
            </a:ln>
            <a:effectLst/>
          </p:spPr>
          <p:txBody>
            <a:bodyPr>
              <a:spAutoFit/>
            </a:bodyPr>
            <a:lstStyle/>
            <a:p>
              <a:pPr>
                <a:spcBef>
                  <a:spcPct val="50000"/>
                </a:spcBef>
              </a:pPr>
              <a:r>
                <a:rPr lang="es-AR" sz="3200" b="1">
                  <a:solidFill>
                    <a:srgbClr val="000099"/>
                  </a:solidFill>
                </a:rPr>
                <a:t>Horas</a:t>
              </a:r>
            </a:p>
          </p:txBody>
        </p:sp>
        <p:sp>
          <p:nvSpPr>
            <p:cNvPr id="6152" name="Text Box 8"/>
            <p:cNvSpPr txBox="1">
              <a:spLocks noChangeArrowheads="1"/>
            </p:cNvSpPr>
            <p:nvPr/>
          </p:nvSpPr>
          <p:spPr bwMode="auto">
            <a:xfrm>
              <a:off x="1610" y="1616"/>
              <a:ext cx="1315" cy="365"/>
            </a:xfrm>
            <a:prstGeom prst="rect">
              <a:avLst/>
            </a:prstGeom>
            <a:noFill/>
            <a:ln w="9525">
              <a:noFill/>
              <a:miter lim="800000"/>
              <a:headEnd/>
              <a:tailEnd/>
            </a:ln>
            <a:effectLst/>
          </p:spPr>
          <p:txBody>
            <a:bodyPr>
              <a:spAutoFit/>
            </a:bodyPr>
            <a:lstStyle/>
            <a:p>
              <a:pPr>
                <a:spcBef>
                  <a:spcPct val="50000"/>
                </a:spcBef>
              </a:pPr>
              <a:r>
                <a:rPr lang="es-AR" sz="3200" b="1">
                  <a:solidFill>
                    <a:srgbClr val="000099"/>
                  </a:solidFill>
                </a:rPr>
                <a:t>Días </a:t>
              </a:r>
            </a:p>
          </p:txBody>
        </p:sp>
        <p:sp>
          <p:nvSpPr>
            <p:cNvPr id="6153" name="Text Box 9"/>
            <p:cNvSpPr txBox="1">
              <a:spLocks noChangeArrowheads="1"/>
            </p:cNvSpPr>
            <p:nvPr/>
          </p:nvSpPr>
          <p:spPr bwMode="auto">
            <a:xfrm>
              <a:off x="1610" y="1933"/>
              <a:ext cx="1315" cy="365"/>
            </a:xfrm>
            <a:prstGeom prst="rect">
              <a:avLst/>
            </a:prstGeom>
            <a:noFill/>
            <a:ln w="9525">
              <a:noFill/>
              <a:miter lim="800000"/>
              <a:headEnd/>
              <a:tailEnd/>
            </a:ln>
            <a:effectLst/>
          </p:spPr>
          <p:txBody>
            <a:bodyPr>
              <a:spAutoFit/>
            </a:bodyPr>
            <a:lstStyle/>
            <a:p>
              <a:pPr>
                <a:spcBef>
                  <a:spcPct val="50000"/>
                </a:spcBef>
              </a:pPr>
              <a:r>
                <a:rPr lang="es-AR" sz="3200" b="1">
                  <a:solidFill>
                    <a:srgbClr val="000099"/>
                  </a:solidFill>
                </a:rPr>
                <a:t>Semanas </a:t>
              </a:r>
            </a:p>
          </p:txBody>
        </p:sp>
        <p:sp>
          <p:nvSpPr>
            <p:cNvPr id="6154" name="Text Box 10"/>
            <p:cNvSpPr txBox="1">
              <a:spLocks noChangeArrowheads="1"/>
            </p:cNvSpPr>
            <p:nvPr/>
          </p:nvSpPr>
          <p:spPr bwMode="auto">
            <a:xfrm>
              <a:off x="1610" y="2478"/>
              <a:ext cx="1315" cy="365"/>
            </a:xfrm>
            <a:prstGeom prst="rect">
              <a:avLst/>
            </a:prstGeom>
            <a:noFill/>
            <a:ln w="9525">
              <a:noFill/>
              <a:miter lim="800000"/>
              <a:headEnd/>
              <a:tailEnd/>
            </a:ln>
            <a:effectLst/>
          </p:spPr>
          <p:txBody>
            <a:bodyPr>
              <a:spAutoFit/>
            </a:bodyPr>
            <a:lstStyle/>
            <a:p>
              <a:pPr>
                <a:spcBef>
                  <a:spcPct val="50000"/>
                </a:spcBef>
              </a:pPr>
              <a:r>
                <a:rPr lang="es-AR" sz="3200" b="1">
                  <a:solidFill>
                    <a:srgbClr val="000099"/>
                  </a:solidFill>
                </a:rPr>
                <a:t>Meses </a:t>
              </a:r>
            </a:p>
          </p:txBody>
        </p:sp>
      </p:grpSp>
      <p:sp>
        <p:nvSpPr>
          <p:cNvPr id="6155" name="Text Box 11"/>
          <p:cNvSpPr txBox="1">
            <a:spLocks noChangeArrowheads="1"/>
          </p:cNvSpPr>
          <p:nvPr/>
        </p:nvSpPr>
        <p:spPr bwMode="auto">
          <a:xfrm>
            <a:off x="36513" y="3064916"/>
            <a:ext cx="2520950" cy="579438"/>
          </a:xfrm>
          <a:prstGeom prst="rect">
            <a:avLst/>
          </a:prstGeom>
          <a:noFill/>
          <a:ln w="9525">
            <a:noFill/>
            <a:miter lim="800000"/>
            <a:headEnd/>
            <a:tailEnd/>
          </a:ln>
          <a:effectLst/>
        </p:spPr>
        <p:txBody>
          <a:bodyPr>
            <a:spAutoFit/>
          </a:bodyPr>
          <a:lstStyle/>
          <a:p>
            <a:pPr>
              <a:spcBef>
                <a:spcPct val="50000"/>
              </a:spcBef>
            </a:pPr>
            <a:r>
              <a:rPr lang="es-AR" sz="3200" b="1">
                <a:solidFill>
                  <a:srgbClr val="000099"/>
                </a:solidFill>
              </a:rPr>
              <a:t>EVENTO</a:t>
            </a:r>
          </a:p>
        </p:txBody>
      </p:sp>
      <p:grpSp>
        <p:nvGrpSpPr>
          <p:cNvPr id="3" name="Group 15"/>
          <p:cNvGrpSpPr>
            <a:grpSpLocks/>
          </p:cNvGrpSpPr>
          <p:nvPr/>
        </p:nvGrpSpPr>
        <p:grpSpPr bwMode="auto">
          <a:xfrm>
            <a:off x="5256213" y="3064916"/>
            <a:ext cx="3887787" cy="2174875"/>
            <a:chOff x="3311" y="1554"/>
            <a:chExt cx="2449" cy="1370"/>
          </a:xfrm>
        </p:grpSpPr>
        <p:pic>
          <p:nvPicPr>
            <p:cNvPr id="6157" name="Picture 13"/>
            <p:cNvPicPr>
              <a:picLocks noChangeAspect="1" noChangeArrowheads="1"/>
            </p:cNvPicPr>
            <p:nvPr/>
          </p:nvPicPr>
          <p:blipFill>
            <a:blip r:embed="rId3" cstate="print"/>
            <a:srcRect/>
            <a:stretch>
              <a:fillRect/>
            </a:stretch>
          </p:blipFill>
          <p:spPr bwMode="auto">
            <a:xfrm>
              <a:off x="3311" y="2053"/>
              <a:ext cx="2449" cy="871"/>
            </a:xfrm>
            <a:prstGeom prst="rect">
              <a:avLst/>
            </a:prstGeom>
            <a:noFill/>
            <a:ln w="9525">
              <a:noFill/>
              <a:miter lim="800000"/>
              <a:headEnd/>
              <a:tailEnd/>
            </a:ln>
            <a:effectLst/>
          </p:spPr>
        </p:pic>
        <p:sp>
          <p:nvSpPr>
            <p:cNvPr id="6158" name="Text Box 14"/>
            <p:cNvSpPr txBox="1">
              <a:spLocks noChangeArrowheads="1"/>
            </p:cNvSpPr>
            <p:nvPr/>
          </p:nvSpPr>
          <p:spPr bwMode="auto">
            <a:xfrm>
              <a:off x="4014" y="1554"/>
              <a:ext cx="1588" cy="365"/>
            </a:xfrm>
            <a:prstGeom prst="rect">
              <a:avLst/>
            </a:prstGeom>
            <a:noFill/>
            <a:ln w="9525">
              <a:noFill/>
              <a:miter lim="800000"/>
              <a:headEnd/>
              <a:tailEnd/>
            </a:ln>
            <a:effectLst/>
          </p:spPr>
          <p:txBody>
            <a:bodyPr>
              <a:spAutoFit/>
            </a:bodyPr>
            <a:lstStyle/>
            <a:p>
              <a:pPr>
                <a:spcBef>
                  <a:spcPct val="50000"/>
                </a:spcBef>
              </a:pPr>
              <a:r>
                <a:rPr lang="es-AR" sz="3200" b="1">
                  <a:solidFill>
                    <a:srgbClr val="000099"/>
                  </a:solidFill>
                </a:rPr>
                <a:t>CONTROL</a:t>
              </a:r>
            </a:p>
          </p:txBody>
        </p:sp>
      </p:grpSp>
      <p:sp>
        <p:nvSpPr>
          <p:cNvPr id="15"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11 CuadroTexto"/>
          <p:cNvSpPr txBox="1">
            <a:spLocks noChangeArrowheads="1"/>
          </p:cNvSpPr>
          <p:nvPr/>
        </p:nvSpPr>
        <p:spPr bwMode="auto">
          <a:xfrm>
            <a:off x="7572375" y="4711700"/>
            <a:ext cx="785813" cy="646113"/>
          </a:xfrm>
          <a:prstGeom prst="rect">
            <a:avLst/>
          </a:prstGeom>
          <a:noFill/>
          <a:ln w="9525">
            <a:noFill/>
            <a:miter lim="800000"/>
            <a:headEnd/>
            <a:tailEnd/>
          </a:ln>
        </p:spPr>
        <p:txBody>
          <a:bodyPr>
            <a:spAutoFit/>
          </a:bodyPr>
          <a:lstStyle/>
          <a:p>
            <a:r>
              <a:rPr lang="es-ES_tradnl"/>
              <a:t>16 de abril</a:t>
            </a:r>
            <a:endParaRPr lang="es-MX"/>
          </a:p>
        </p:txBody>
      </p:sp>
      <p:grpSp>
        <p:nvGrpSpPr>
          <p:cNvPr id="12291" name="212 Grupo"/>
          <p:cNvGrpSpPr>
            <a:grpSpLocks/>
          </p:cNvGrpSpPr>
          <p:nvPr/>
        </p:nvGrpSpPr>
        <p:grpSpPr bwMode="auto">
          <a:xfrm>
            <a:off x="1154113" y="1500188"/>
            <a:ext cx="7150100" cy="2305050"/>
            <a:chOff x="1619250" y="569913"/>
            <a:chExt cx="7150100" cy="2520950"/>
          </a:xfrm>
        </p:grpSpPr>
        <p:sp>
          <p:nvSpPr>
            <p:cNvPr id="12387" name="Rectangle 210"/>
            <p:cNvSpPr>
              <a:spLocks noChangeArrowheads="1"/>
            </p:cNvSpPr>
            <p:nvPr/>
          </p:nvSpPr>
          <p:spPr bwMode="auto">
            <a:xfrm>
              <a:off x="7761288" y="569913"/>
              <a:ext cx="481012" cy="168275"/>
            </a:xfrm>
            <a:prstGeom prst="rect">
              <a:avLst/>
            </a:prstGeom>
            <a:noFill/>
            <a:ln w="9525">
              <a:noFill/>
              <a:miter lim="800000"/>
              <a:headEnd/>
              <a:tailEnd/>
            </a:ln>
          </p:spPr>
          <p:txBody>
            <a:bodyPr wrap="none" lIns="0" tIns="0" rIns="0" bIns="0">
              <a:spAutoFit/>
            </a:bodyPr>
            <a:lstStyle/>
            <a:p>
              <a:r>
                <a:rPr lang="es-ES" sz="1100" b="1">
                  <a:solidFill>
                    <a:srgbClr val="000000"/>
                  </a:solidFill>
                </a:rPr>
                <a:t>n: 7359</a:t>
              </a:r>
              <a:endParaRPr lang="es-ES"/>
            </a:p>
          </p:txBody>
        </p:sp>
        <p:sp>
          <p:nvSpPr>
            <p:cNvPr id="12388" name="Line 172"/>
            <p:cNvSpPr>
              <a:spLocks noChangeShapeType="1"/>
            </p:cNvSpPr>
            <p:nvPr/>
          </p:nvSpPr>
          <p:spPr bwMode="auto">
            <a:xfrm>
              <a:off x="1912938" y="741363"/>
              <a:ext cx="1587" cy="2284412"/>
            </a:xfrm>
            <a:prstGeom prst="line">
              <a:avLst/>
            </a:prstGeom>
            <a:noFill/>
            <a:ln w="0">
              <a:solidFill>
                <a:srgbClr val="000000"/>
              </a:solidFill>
              <a:round/>
              <a:headEnd/>
              <a:tailEnd/>
            </a:ln>
          </p:spPr>
          <p:txBody>
            <a:bodyPr/>
            <a:lstStyle/>
            <a:p>
              <a:endParaRPr lang="es-AR"/>
            </a:p>
          </p:txBody>
        </p:sp>
        <p:sp>
          <p:nvSpPr>
            <p:cNvPr id="12389" name="Line 173"/>
            <p:cNvSpPr>
              <a:spLocks noChangeShapeType="1"/>
            </p:cNvSpPr>
            <p:nvPr/>
          </p:nvSpPr>
          <p:spPr bwMode="auto">
            <a:xfrm>
              <a:off x="1876425" y="3025775"/>
              <a:ext cx="36513" cy="1588"/>
            </a:xfrm>
            <a:prstGeom prst="line">
              <a:avLst/>
            </a:prstGeom>
            <a:noFill/>
            <a:ln w="0">
              <a:solidFill>
                <a:srgbClr val="000000"/>
              </a:solidFill>
              <a:round/>
              <a:headEnd/>
              <a:tailEnd/>
            </a:ln>
          </p:spPr>
          <p:txBody>
            <a:bodyPr/>
            <a:lstStyle/>
            <a:p>
              <a:endParaRPr lang="es-AR"/>
            </a:p>
          </p:txBody>
        </p:sp>
        <p:sp>
          <p:nvSpPr>
            <p:cNvPr id="12390" name="Line 174"/>
            <p:cNvSpPr>
              <a:spLocks noChangeShapeType="1"/>
            </p:cNvSpPr>
            <p:nvPr/>
          </p:nvSpPr>
          <p:spPr bwMode="auto">
            <a:xfrm>
              <a:off x="1876425" y="2649538"/>
              <a:ext cx="36513" cy="1587"/>
            </a:xfrm>
            <a:prstGeom prst="line">
              <a:avLst/>
            </a:prstGeom>
            <a:noFill/>
            <a:ln w="0">
              <a:solidFill>
                <a:srgbClr val="000000"/>
              </a:solidFill>
              <a:round/>
              <a:headEnd/>
              <a:tailEnd/>
            </a:ln>
          </p:spPr>
          <p:txBody>
            <a:bodyPr/>
            <a:lstStyle/>
            <a:p>
              <a:endParaRPr lang="es-AR"/>
            </a:p>
          </p:txBody>
        </p:sp>
        <p:sp>
          <p:nvSpPr>
            <p:cNvPr id="12391" name="Line 175"/>
            <p:cNvSpPr>
              <a:spLocks noChangeShapeType="1"/>
            </p:cNvSpPr>
            <p:nvPr/>
          </p:nvSpPr>
          <p:spPr bwMode="auto">
            <a:xfrm>
              <a:off x="1876425" y="2270125"/>
              <a:ext cx="36513" cy="1588"/>
            </a:xfrm>
            <a:prstGeom prst="line">
              <a:avLst/>
            </a:prstGeom>
            <a:noFill/>
            <a:ln w="0">
              <a:solidFill>
                <a:srgbClr val="000000"/>
              </a:solidFill>
              <a:round/>
              <a:headEnd/>
              <a:tailEnd/>
            </a:ln>
          </p:spPr>
          <p:txBody>
            <a:bodyPr/>
            <a:lstStyle/>
            <a:p>
              <a:endParaRPr lang="es-AR"/>
            </a:p>
          </p:txBody>
        </p:sp>
        <p:sp>
          <p:nvSpPr>
            <p:cNvPr id="12392" name="Line 176"/>
            <p:cNvSpPr>
              <a:spLocks noChangeShapeType="1"/>
            </p:cNvSpPr>
            <p:nvPr/>
          </p:nvSpPr>
          <p:spPr bwMode="auto">
            <a:xfrm>
              <a:off x="1876425" y="1890713"/>
              <a:ext cx="36513" cy="1587"/>
            </a:xfrm>
            <a:prstGeom prst="line">
              <a:avLst/>
            </a:prstGeom>
            <a:noFill/>
            <a:ln w="0">
              <a:solidFill>
                <a:srgbClr val="000000"/>
              </a:solidFill>
              <a:round/>
              <a:headEnd/>
              <a:tailEnd/>
            </a:ln>
          </p:spPr>
          <p:txBody>
            <a:bodyPr/>
            <a:lstStyle/>
            <a:p>
              <a:endParaRPr lang="es-AR"/>
            </a:p>
          </p:txBody>
        </p:sp>
        <p:sp>
          <p:nvSpPr>
            <p:cNvPr id="12393" name="Line 177"/>
            <p:cNvSpPr>
              <a:spLocks noChangeShapeType="1"/>
            </p:cNvSpPr>
            <p:nvPr/>
          </p:nvSpPr>
          <p:spPr bwMode="auto">
            <a:xfrm>
              <a:off x="1876425" y="1497013"/>
              <a:ext cx="36513" cy="1587"/>
            </a:xfrm>
            <a:prstGeom prst="line">
              <a:avLst/>
            </a:prstGeom>
            <a:noFill/>
            <a:ln w="0">
              <a:solidFill>
                <a:srgbClr val="000000"/>
              </a:solidFill>
              <a:round/>
              <a:headEnd/>
              <a:tailEnd/>
            </a:ln>
          </p:spPr>
          <p:txBody>
            <a:bodyPr/>
            <a:lstStyle/>
            <a:p>
              <a:endParaRPr lang="es-AR"/>
            </a:p>
          </p:txBody>
        </p:sp>
        <p:sp>
          <p:nvSpPr>
            <p:cNvPr id="12394" name="Line 178"/>
            <p:cNvSpPr>
              <a:spLocks noChangeShapeType="1"/>
            </p:cNvSpPr>
            <p:nvPr/>
          </p:nvSpPr>
          <p:spPr bwMode="auto">
            <a:xfrm>
              <a:off x="1876425" y="1120775"/>
              <a:ext cx="36513" cy="1588"/>
            </a:xfrm>
            <a:prstGeom prst="line">
              <a:avLst/>
            </a:prstGeom>
            <a:noFill/>
            <a:ln w="0">
              <a:solidFill>
                <a:srgbClr val="000000"/>
              </a:solidFill>
              <a:round/>
              <a:headEnd/>
              <a:tailEnd/>
            </a:ln>
          </p:spPr>
          <p:txBody>
            <a:bodyPr/>
            <a:lstStyle/>
            <a:p>
              <a:endParaRPr lang="es-AR"/>
            </a:p>
          </p:txBody>
        </p:sp>
        <p:sp>
          <p:nvSpPr>
            <p:cNvPr id="12395" name="Line 179"/>
            <p:cNvSpPr>
              <a:spLocks noChangeShapeType="1"/>
            </p:cNvSpPr>
            <p:nvPr/>
          </p:nvSpPr>
          <p:spPr bwMode="auto">
            <a:xfrm>
              <a:off x="1876425" y="741363"/>
              <a:ext cx="36513" cy="1587"/>
            </a:xfrm>
            <a:prstGeom prst="line">
              <a:avLst/>
            </a:prstGeom>
            <a:noFill/>
            <a:ln w="0">
              <a:solidFill>
                <a:srgbClr val="000000"/>
              </a:solidFill>
              <a:round/>
              <a:headEnd/>
              <a:tailEnd/>
            </a:ln>
          </p:spPr>
          <p:txBody>
            <a:bodyPr/>
            <a:lstStyle/>
            <a:p>
              <a:endParaRPr lang="es-AR"/>
            </a:p>
          </p:txBody>
        </p:sp>
        <p:grpSp>
          <p:nvGrpSpPr>
            <p:cNvPr id="12396" name="Group 381"/>
            <p:cNvGrpSpPr>
              <a:grpSpLocks/>
            </p:cNvGrpSpPr>
            <p:nvPr/>
          </p:nvGrpSpPr>
          <p:grpSpPr bwMode="auto">
            <a:xfrm>
              <a:off x="1928813" y="741703"/>
              <a:ext cx="6840537" cy="2286720"/>
              <a:chOff x="1668" y="680"/>
              <a:chExt cx="3408" cy="1440"/>
            </a:xfrm>
          </p:grpSpPr>
          <p:sp>
            <p:nvSpPr>
              <p:cNvPr id="12459" name="Line 146"/>
              <p:cNvSpPr>
                <a:spLocks noChangeShapeType="1"/>
              </p:cNvSpPr>
              <p:nvPr/>
            </p:nvSpPr>
            <p:spPr bwMode="auto">
              <a:xfrm>
                <a:off x="1668" y="1882"/>
                <a:ext cx="3408" cy="1"/>
              </a:xfrm>
              <a:prstGeom prst="line">
                <a:avLst/>
              </a:prstGeom>
              <a:noFill/>
              <a:ln w="0">
                <a:solidFill>
                  <a:srgbClr val="C0C0C0"/>
                </a:solidFill>
                <a:prstDash val="sysDash"/>
                <a:round/>
                <a:headEnd/>
                <a:tailEnd/>
              </a:ln>
            </p:spPr>
            <p:txBody>
              <a:bodyPr/>
              <a:lstStyle/>
              <a:p>
                <a:endParaRPr lang="es-AR"/>
              </a:p>
            </p:txBody>
          </p:sp>
          <p:sp>
            <p:nvSpPr>
              <p:cNvPr id="12460" name="Line 147"/>
              <p:cNvSpPr>
                <a:spLocks noChangeShapeType="1"/>
              </p:cNvSpPr>
              <p:nvPr/>
            </p:nvSpPr>
            <p:spPr bwMode="auto">
              <a:xfrm>
                <a:off x="1668" y="1643"/>
                <a:ext cx="3408" cy="1"/>
              </a:xfrm>
              <a:prstGeom prst="line">
                <a:avLst/>
              </a:prstGeom>
              <a:noFill/>
              <a:ln w="0">
                <a:solidFill>
                  <a:srgbClr val="C0C0C0"/>
                </a:solidFill>
                <a:prstDash val="sysDash"/>
                <a:round/>
                <a:headEnd/>
                <a:tailEnd/>
              </a:ln>
            </p:spPr>
            <p:txBody>
              <a:bodyPr/>
              <a:lstStyle/>
              <a:p>
                <a:endParaRPr lang="es-AR"/>
              </a:p>
            </p:txBody>
          </p:sp>
          <p:sp>
            <p:nvSpPr>
              <p:cNvPr id="12461" name="Line 148"/>
              <p:cNvSpPr>
                <a:spLocks noChangeShapeType="1"/>
              </p:cNvSpPr>
              <p:nvPr/>
            </p:nvSpPr>
            <p:spPr bwMode="auto">
              <a:xfrm>
                <a:off x="1668" y="1404"/>
                <a:ext cx="3408" cy="1"/>
              </a:xfrm>
              <a:prstGeom prst="line">
                <a:avLst/>
              </a:prstGeom>
              <a:noFill/>
              <a:ln w="0">
                <a:solidFill>
                  <a:srgbClr val="C0C0C0"/>
                </a:solidFill>
                <a:prstDash val="sysDash"/>
                <a:round/>
                <a:headEnd/>
                <a:tailEnd/>
              </a:ln>
            </p:spPr>
            <p:txBody>
              <a:bodyPr/>
              <a:lstStyle/>
              <a:p>
                <a:endParaRPr lang="es-AR"/>
              </a:p>
            </p:txBody>
          </p:sp>
          <p:sp>
            <p:nvSpPr>
              <p:cNvPr id="12462" name="Line 149"/>
              <p:cNvSpPr>
                <a:spLocks noChangeShapeType="1"/>
              </p:cNvSpPr>
              <p:nvPr/>
            </p:nvSpPr>
            <p:spPr bwMode="auto">
              <a:xfrm>
                <a:off x="1668" y="1156"/>
                <a:ext cx="3408" cy="1"/>
              </a:xfrm>
              <a:prstGeom prst="line">
                <a:avLst/>
              </a:prstGeom>
              <a:noFill/>
              <a:ln w="0">
                <a:solidFill>
                  <a:srgbClr val="C0C0C0"/>
                </a:solidFill>
                <a:prstDash val="sysDash"/>
                <a:round/>
                <a:headEnd/>
                <a:tailEnd/>
              </a:ln>
            </p:spPr>
            <p:txBody>
              <a:bodyPr/>
              <a:lstStyle/>
              <a:p>
                <a:endParaRPr lang="es-AR"/>
              </a:p>
            </p:txBody>
          </p:sp>
          <p:sp>
            <p:nvSpPr>
              <p:cNvPr id="12463" name="Line 150"/>
              <p:cNvSpPr>
                <a:spLocks noChangeShapeType="1"/>
              </p:cNvSpPr>
              <p:nvPr/>
            </p:nvSpPr>
            <p:spPr bwMode="auto">
              <a:xfrm>
                <a:off x="1668" y="919"/>
                <a:ext cx="3408" cy="1"/>
              </a:xfrm>
              <a:prstGeom prst="line">
                <a:avLst/>
              </a:prstGeom>
              <a:noFill/>
              <a:ln w="0">
                <a:solidFill>
                  <a:srgbClr val="C0C0C0"/>
                </a:solidFill>
                <a:prstDash val="sysDash"/>
                <a:round/>
                <a:headEnd/>
                <a:tailEnd/>
              </a:ln>
            </p:spPr>
            <p:txBody>
              <a:bodyPr/>
              <a:lstStyle/>
              <a:p>
                <a:endParaRPr lang="es-AR"/>
              </a:p>
            </p:txBody>
          </p:sp>
          <p:sp>
            <p:nvSpPr>
              <p:cNvPr id="12464" name="Line 151"/>
              <p:cNvSpPr>
                <a:spLocks noChangeShapeType="1"/>
              </p:cNvSpPr>
              <p:nvPr/>
            </p:nvSpPr>
            <p:spPr bwMode="auto">
              <a:xfrm>
                <a:off x="1668" y="680"/>
                <a:ext cx="3408" cy="1"/>
              </a:xfrm>
              <a:prstGeom prst="line">
                <a:avLst/>
              </a:prstGeom>
              <a:noFill/>
              <a:ln w="0">
                <a:solidFill>
                  <a:srgbClr val="C0C0C0"/>
                </a:solidFill>
                <a:prstDash val="sysDash"/>
                <a:round/>
                <a:headEnd/>
                <a:tailEnd/>
              </a:ln>
            </p:spPr>
            <p:txBody>
              <a:bodyPr/>
              <a:lstStyle/>
              <a:p>
                <a:endParaRPr lang="es-AR"/>
              </a:p>
            </p:txBody>
          </p:sp>
          <p:sp>
            <p:nvSpPr>
              <p:cNvPr id="12465" name="Line 180"/>
              <p:cNvSpPr>
                <a:spLocks noChangeShapeType="1"/>
              </p:cNvSpPr>
              <p:nvPr/>
            </p:nvSpPr>
            <p:spPr bwMode="auto">
              <a:xfrm>
                <a:off x="1668" y="2119"/>
                <a:ext cx="3408" cy="1"/>
              </a:xfrm>
              <a:prstGeom prst="line">
                <a:avLst/>
              </a:prstGeom>
              <a:noFill/>
              <a:ln w="0">
                <a:solidFill>
                  <a:srgbClr val="000000"/>
                </a:solidFill>
                <a:round/>
                <a:headEnd/>
                <a:tailEnd/>
              </a:ln>
            </p:spPr>
            <p:txBody>
              <a:bodyPr/>
              <a:lstStyle/>
              <a:p>
                <a:endParaRPr lang="es-AR"/>
              </a:p>
            </p:txBody>
          </p:sp>
        </p:grpSp>
        <p:sp>
          <p:nvSpPr>
            <p:cNvPr id="12397" name="Line 181"/>
            <p:cNvSpPr>
              <a:spLocks noChangeShapeType="1"/>
            </p:cNvSpPr>
            <p:nvPr/>
          </p:nvSpPr>
          <p:spPr bwMode="auto">
            <a:xfrm flipV="1">
              <a:off x="1912938" y="3025775"/>
              <a:ext cx="1587" cy="44450"/>
            </a:xfrm>
            <a:prstGeom prst="line">
              <a:avLst/>
            </a:prstGeom>
            <a:noFill/>
            <a:ln w="0">
              <a:solidFill>
                <a:srgbClr val="000000"/>
              </a:solidFill>
              <a:round/>
              <a:headEnd/>
              <a:tailEnd/>
            </a:ln>
          </p:spPr>
          <p:txBody>
            <a:bodyPr/>
            <a:lstStyle/>
            <a:p>
              <a:endParaRPr lang="es-AR"/>
            </a:p>
          </p:txBody>
        </p:sp>
        <p:sp>
          <p:nvSpPr>
            <p:cNvPr id="12398" name="Rectangle 211"/>
            <p:cNvSpPr>
              <a:spLocks noChangeArrowheads="1"/>
            </p:cNvSpPr>
            <p:nvPr/>
          </p:nvSpPr>
          <p:spPr bwMode="auto">
            <a:xfrm>
              <a:off x="1770063" y="2924175"/>
              <a:ext cx="77787" cy="166688"/>
            </a:xfrm>
            <a:prstGeom prst="rect">
              <a:avLst/>
            </a:prstGeom>
            <a:noFill/>
            <a:ln w="9525">
              <a:noFill/>
              <a:miter lim="800000"/>
              <a:headEnd/>
              <a:tailEnd/>
            </a:ln>
          </p:spPr>
          <p:txBody>
            <a:bodyPr wrap="none" lIns="0" tIns="0" rIns="0" bIns="0">
              <a:spAutoFit/>
            </a:bodyPr>
            <a:lstStyle/>
            <a:p>
              <a:r>
                <a:rPr lang="es-ES" sz="1100">
                  <a:solidFill>
                    <a:srgbClr val="000000"/>
                  </a:solidFill>
                </a:rPr>
                <a:t>0</a:t>
              </a:r>
              <a:endParaRPr lang="es-ES"/>
            </a:p>
          </p:txBody>
        </p:sp>
        <p:sp>
          <p:nvSpPr>
            <p:cNvPr id="12399" name="Rectangle 212"/>
            <p:cNvSpPr>
              <a:spLocks noChangeArrowheads="1"/>
            </p:cNvSpPr>
            <p:nvPr/>
          </p:nvSpPr>
          <p:spPr bwMode="auto">
            <a:xfrm>
              <a:off x="1619250" y="2546350"/>
              <a:ext cx="233363" cy="168275"/>
            </a:xfrm>
            <a:prstGeom prst="rect">
              <a:avLst/>
            </a:prstGeom>
            <a:noFill/>
            <a:ln w="9525">
              <a:noFill/>
              <a:miter lim="800000"/>
              <a:headEnd/>
              <a:tailEnd/>
            </a:ln>
          </p:spPr>
          <p:txBody>
            <a:bodyPr wrap="none" lIns="0" tIns="0" rIns="0" bIns="0">
              <a:spAutoFit/>
            </a:bodyPr>
            <a:lstStyle/>
            <a:p>
              <a:r>
                <a:rPr lang="es-ES" sz="1100">
                  <a:solidFill>
                    <a:srgbClr val="000000"/>
                  </a:solidFill>
                </a:rPr>
                <a:t>100</a:t>
              </a:r>
              <a:endParaRPr lang="es-ES"/>
            </a:p>
          </p:txBody>
        </p:sp>
        <p:sp>
          <p:nvSpPr>
            <p:cNvPr id="12400" name="Rectangle 213"/>
            <p:cNvSpPr>
              <a:spLocks noChangeArrowheads="1"/>
            </p:cNvSpPr>
            <p:nvPr/>
          </p:nvSpPr>
          <p:spPr bwMode="auto">
            <a:xfrm>
              <a:off x="1619250" y="2166938"/>
              <a:ext cx="233363" cy="168275"/>
            </a:xfrm>
            <a:prstGeom prst="rect">
              <a:avLst/>
            </a:prstGeom>
            <a:noFill/>
            <a:ln w="9525">
              <a:noFill/>
              <a:miter lim="800000"/>
              <a:headEnd/>
              <a:tailEnd/>
            </a:ln>
          </p:spPr>
          <p:txBody>
            <a:bodyPr wrap="none" lIns="0" tIns="0" rIns="0" bIns="0">
              <a:spAutoFit/>
            </a:bodyPr>
            <a:lstStyle/>
            <a:p>
              <a:r>
                <a:rPr lang="es-ES" sz="1100">
                  <a:solidFill>
                    <a:srgbClr val="000000"/>
                  </a:solidFill>
                </a:rPr>
                <a:t>200</a:t>
              </a:r>
              <a:endParaRPr lang="es-ES"/>
            </a:p>
          </p:txBody>
        </p:sp>
        <p:sp>
          <p:nvSpPr>
            <p:cNvPr id="12401" name="Rectangle 214"/>
            <p:cNvSpPr>
              <a:spLocks noChangeArrowheads="1"/>
            </p:cNvSpPr>
            <p:nvPr/>
          </p:nvSpPr>
          <p:spPr bwMode="auto">
            <a:xfrm>
              <a:off x="1619250" y="1789113"/>
              <a:ext cx="233363" cy="168275"/>
            </a:xfrm>
            <a:prstGeom prst="rect">
              <a:avLst/>
            </a:prstGeom>
            <a:noFill/>
            <a:ln w="9525">
              <a:noFill/>
              <a:miter lim="800000"/>
              <a:headEnd/>
              <a:tailEnd/>
            </a:ln>
          </p:spPr>
          <p:txBody>
            <a:bodyPr wrap="none" lIns="0" tIns="0" rIns="0" bIns="0">
              <a:spAutoFit/>
            </a:bodyPr>
            <a:lstStyle/>
            <a:p>
              <a:r>
                <a:rPr lang="es-ES" sz="1100">
                  <a:solidFill>
                    <a:srgbClr val="000000"/>
                  </a:solidFill>
                </a:rPr>
                <a:t>300</a:t>
              </a:r>
              <a:endParaRPr lang="es-ES"/>
            </a:p>
          </p:txBody>
        </p:sp>
        <p:sp>
          <p:nvSpPr>
            <p:cNvPr id="12402" name="Rectangle 215"/>
            <p:cNvSpPr>
              <a:spLocks noChangeArrowheads="1"/>
            </p:cNvSpPr>
            <p:nvPr/>
          </p:nvSpPr>
          <p:spPr bwMode="auto">
            <a:xfrm>
              <a:off x="1619250" y="1395413"/>
              <a:ext cx="233363" cy="166687"/>
            </a:xfrm>
            <a:prstGeom prst="rect">
              <a:avLst/>
            </a:prstGeom>
            <a:noFill/>
            <a:ln w="9525">
              <a:noFill/>
              <a:miter lim="800000"/>
              <a:headEnd/>
              <a:tailEnd/>
            </a:ln>
          </p:spPr>
          <p:txBody>
            <a:bodyPr wrap="none" lIns="0" tIns="0" rIns="0" bIns="0">
              <a:spAutoFit/>
            </a:bodyPr>
            <a:lstStyle/>
            <a:p>
              <a:r>
                <a:rPr lang="es-ES" sz="1100">
                  <a:solidFill>
                    <a:srgbClr val="000000"/>
                  </a:solidFill>
                </a:rPr>
                <a:t>400</a:t>
              </a:r>
              <a:endParaRPr lang="es-ES"/>
            </a:p>
          </p:txBody>
        </p:sp>
        <p:sp>
          <p:nvSpPr>
            <p:cNvPr id="12403" name="Rectangle 216"/>
            <p:cNvSpPr>
              <a:spLocks noChangeArrowheads="1"/>
            </p:cNvSpPr>
            <p:nvPr/>
          </p:nvSpPr>
          <p:spPr bwMode="auto">
            <a:xfrm>
              <a:off x="1619250" y="1017588"/>
              <a:ext cx="233363" cy="168275"/>
            </a:xfrm>
            <a:prstGeom prst="rect">
              <a:avLst/>
            </a:prstGeom>
            <a:noFill/>
            <a:ln w="9525">
              <a:noFill/>
              <a:miter lim="800000"/>
              <a:headEnd/>
              <a:tailEnd/>
            </a:ln>
          </p:spPr>
          <p:txBody>
            <a:bodyPr wrap="none" lIns="0" tIns="0" rIns="0" bIns="0">
              <a:spAutoFit/>
            </a:bodyPr>
            <a:lstStyle/>
            <a:p>
              <a:r>
                <a:rPr lang="es-ES" sz="1100">
                  <a:solidFill>
                    <a:srgbClr val="000000"/>
                  </a:solidFill>
                </a:rPr>
                <a:t>500</a:t>
              </a:r>
              <a:endParaRPr lang="es-ES"/>
            </a:p>
          </p:txBody>
        </p:sp>
        <p:sp>
          <p:nvSpPr>
            <p:cNvPr id="12404" name="Rectangle 217"/>
            <p:cNvSpPr>
              <a:spLocks noChangeArrowheads="1"/>
            </p:cNvSpPr>
            <p:nvPr/>
          </p:nvSpPr>
          <p:spPr bwMode="auto">
            <a:xfrm>
              <a:off x="1619250" y="638175"/>
              <a:ext cx="233363" cy="168275"/>
            </a:xfrm>
            <a:prstGeom prst="rect">
              <a:avLst/>
            </a:prstGeom>
            <a:noFill/>
            <a:ln w="9525">
              <a:noFill/>
              <a:miter lim="800000"/>
              <a:headEnd/>
              <a:tailEnd/>
            </a:ln>
          </p:spPr>
          <p:txBody>
            <a:bodyPr wrap="none" lIns="0" tIns="0" rIns="0" bIns="0">
              <a:spAutoFit/>
            </a:bodyPr>
            <a:lstStyle/>
            <a:p>
              <a:r>
                <a:rPr lang="es-ES" sz="1100">
                  <a:solidFill>
                    <a:srgbClr val="000000"/>
                  </a:solidFill>
                </a:rPr>
                <a:t>600</a:t>
              </a:r>
              <a:endParaRPr lang="es-ES"/>
            </a:p>
          </p:txBody>
        </p:sp>
        <p:sp>
          <p:nvSpPr>
            <p:cNvPr id="12405" name="Line 182"/>
            <p:cNvSpPr>
              <a:spLocks noChangeShapeType="1"/>
            </p:cNvSpPr>
            <p:nvPr/>
          </p:nvSpPr>
          <p:spPr bwMode="auto">
            <a:xfrm flipV="1">
              <a:off x="3513138" y="3025775"/>
              <a:ext cx="1587" cy="44450"/>
            </a:xfrm>
            <a:prstGeom prst="line">
              <a:avLst/>
            </a:prstGeom>
            <a:noFill/>
            <a:ln w="0">
              <a:solidFill>
                <a:srgbClr val="000000"/>
              </a:solidFill>
              <a:round/>
              <a:headEnd/>
              <a:tailEnd/>
            </a:ln>
          </p:spPr>
          <p:txBody>
            <a:bodyPr/>
            <a:lstStyle/>
            <a:p>
              <a:endParaRPr lang="es-AR"/>
            </a:p>
          </p:txBody>
        </p:sp>
        <p:sp>
          <p:nvSpPr>
            <p:cNvPr id="12406" name="Line 183"/>
            <p:cNvSpPr>
              <a:spLocks noChangeShapeType="1"/>
            </p:cNvSpPr>
            <p:nvPr/>
          </p:nvSpPr>
          <p:spPr bwMode="auto">
            <a:xfrm flipV="1">
              <a:off x="3695700" y="3025775"/>
              <a:ext cx="1588" cy="44450"/>
            </a:xfrm>
            <a:prstGeom prst="line">
              <a:avLst/>
            </a:prstGeom>
            <a:noFill/>
            <a:ln w="0">
              <a:solidFill>
                <a:srgbClr val="000000"/>
              </a:solidFill>
              <a:round/>
              <a:headEnd/>
              <a:tailEnd/>
            </a:ln>
          </p:spPr>
          <p:txBody>
            <a:bodyPr/>
            <a:lstStyle/>
            <a:p>
              <a:endParaRPr lang="es-AR"/>
            </a:p>
          </p:txBody>
        </p:sp>
        <p:sp>
          <p:nvSpPr>
            <p:cNvPr id="12407" name="Line 184"/>
            <p:cNvSpPr>
              <a:spLocks noChangeShapeType="1"/>
            </p:cNvSpPr>
            <p:nvPr/>
          </p:nvSpPr>
          <p:spPr bwMode="auto">
            <a:xfrm flipV="1">
              <a:off x="3879850" y="3025775"/>
              <a:ext cx="1588" cy="44450"/>
            </a:xfrm>
            <a:prstGeom prst="line">
              <a:avLst/>
            </a:prstGeom>
            <a:noFill/>
            <a:ln w="0">
              <a:solidFill>
                <a:srgbClr val="000000"/>
              </a:solidFill>
              <a:round/>
              <a:headEnd/>
              <a:tailEnd/>
            </a:ln>
          </p:spPr>
          <p:txBody>
            <a:bodyPr/>
            <a:lstStyle/>
            <a:p>
              <a:endParaRPr lang="es-AR"/>
            </a:p>
          </p:txBody>
        </p:sp>
        <p:sp>
          <p:nvSpPr>
            <p:cNvPr id="12408" name="Line 185"/>
            <p:cNvSpPr>
              <a:spLocks noChangeShapeType="1"/>
            </p:cNvSpPr>
            <p:nvPr/>
          </p:nvSpPr>
          <p:spPr bwMode="auto">
            <a:xfrm flipV="1">
              <a:off x="4062413" y="3025775"/>
              <a:ext cx="1587" cy="44450"/>
            </a:xfrm>
            <a:prstGeom prst="line">
              <a:avLst/>
            </a:prstGeom>
            <a:noFill/>
            <a:ln w="0">
              <a:solidFill>
                <a:srgbClr val="000000"/>
              </a:solidFill>
              <a:round/>
              <a:headEnd/>
              <a:tailEnd/>
            </a:ln>
          </p:spPr>
          <p:txBody>
            <a:bodyPr/>
            <a:lstStyle/>
            <a:p>
              <a:endParaRPr lang="es-AR"/>
            </a:p>
          </p:txBody>
        </p:sp>
        <p:sp>
          <p:nvSpPr>
            <p:cNvPr id="12409" name="Line 186"/>
            <p:cNvSpPr>
              <a:spLocks noChangeShapeType="1"/>
            </p:cNvSpPr>
            <p:nvPr/>
          </p:nvSpPr>
          <p:spPr bwMode="auto">
            <a:xfrm flipV="1">
              <a:off x="4233863" y="3025775"/>
              <a:ext cx="1587" cy="44450"/>
            </a:xfrm>
            <a:prstGeom prst="line">
              <a:avLst/>
            </a:prstGeom>
            <a:noFill/>
            <a:ln w="0">
              <a:solidFill>
                <a:srgbClr val="000000"/>
              </a:solidFill>
              <a:round/>
              <a:headEnd/>
              <a:tailEnd/>
            </a:ln>
          </p:spPr>
          <p:txBody>
            <a:bodyPr/>
            <a:lstStyle/>
            <a:p>
              <a:endParaRPr lang="es-AR"/>
            </a:p>
          </p:txBody>
        </p:sp>
        <p:sp>
          <p:nvSpPr>
            <p:cNvPr id="12410" name="Line 187"/>
            <p:cNvSpPr>
              <a:spLocks noChangeShapeType="1"/>
            </p:cNvSpPr>
            <p:nvPr/>
          </p:nvSpPr>
          <p:spPr bwMode="auto">
            <a:xfrm flipV="1">
              <a:off x="4418013" y="3025775"/>
              <a:ext cx="1587" cy="44450"/>
            </a:xfrm>
            <a:prstGeom prst="line">
              <a:avLst/>
            </a:prstGeom>
            <a:noFill/>
            <a:ln w="0">
              <a:solidFill>
                <a:srgbClr val="000000"/>
              </a:solidFill>
              <a:round/>
              <a:headEnd/>
              <a:tailEnd/>
            </a:ln>
          </p:spPr>
          <p:txBody>
            <a:bodyPr/>
            <a:lstStyle/>
            <a:p>
              <a:endParaRPr lang="es-AR"/>
            </a:p>
          </p:txBody>
        </p:sp>
        <p:sp>
          <p:nvSpPr>
            <p:cNvPr id="12411" name="Line 188"/>
            <p:cNvSpPr>
              <a:spLocks noChangeShapeType="1"/>
            </p:cNvSpPr>
            <p:nvPr/>
          </p:nvSpPr>
          <p:spPr bwMode="auto">
            <a:xfrm flipV="1">
              <a:off x="4600575" y="3025775"/>
              <a:ext cx="1588" cy="44450"/>
            </a:xfrm>
            <a:prstGeom prst="line">
              <a:avLst/>
            </a:prstGeom>
            <a:noFill/>
            <a:ln w="0">
              <a:solidFill>
                <a:srgbClr val="000000"/>
              </a:solidFill>
              <a:round/>
              <a:headEnd/>
              <a:tailEnd/>
            </a:ln>
          </p:spPr>
          <p:txBody>
            <a:bodyPr/>
            <a:lstStyle/>
            <a:p>
              <a:endParaRPr lang="es-AR"/>
            </a:p>
          </p:txBody>
        </p:sp>
        <p:sp>
          <p:nvSpPr>
            <p:cNvPr id="12412" name="Line 189"/>
            <p:cNvSpPr>
              <a:spLocks noChangeShapeType="1"/>
            </p:cNvSpPr>
            <p:nvPr/>
          </p:nvSpPr>
          <p:spPr bwMode="auto">
            <a:xfrm flipV="1">
              <a:off x="4784725" y="3025775"/>
              <a:ext cx="0" cy="44450"/>
            </a:xfrm>
            <a:prstGeom prst="line">
              <a:avLst/>
            </a:prstGeom>
            <a:noFill/>
            <a:ln w="0">
              <a:solidFill>
                <a:srgbClr val="000000"/>
              </a:solidFill>
              <a:round/>
              <a:headEnd/>
              <a:tailEnd/>
            </a:ln>
          </p:spPr>
          <p:txBody>
            <a:bodyPr/>
            <a:lstStyle/>
            <a:p>
              <a:endParaRPr lang="es-AR"/>
            </a:p>
          </p:txBody>
        </p:sp>
        <p:sp>
          <p:nvSpPr>
            <p:cNvPr id="12413" name="Line 190"/>
            <p:cNvSpPr>
              <a:spLocks noChangeShapeType="1"/>
            </p:cNvSpPr>
            <p:nvPr/>
          </p:nvSpPr>
          <p:spPr bwMode="auto">
            <a:xfrm flipV="1">
              <a:off x="4967288" y="3025775"/>
              <a:ext cx="1587" cy="44450"/>
            </a:xfrm>
            <a:prstGeom prst="line">
              <a:avLst/>
            </a:prstGeom>
            <a:noFill/>
            <a:ln w="0">
              <a:solidFill>
                <a:srgbClr val="000000"/>
              </a:solidFill>
              <a:round/>
              <a:headEnd/>
              <a:tailEnd/>
            </a:ln>
          </p:spPr>
          <p:txBody>
            <a:bodyPr/>
            <a:lstStyle/>
            <a:p>
              <a:endParaRPr lang="es-AR"/>
            </a:p>
          </p:txBody>
        </p:sp>
        <p:sp>
          <p:nvSpPr>
            <p:cNvPr id="12414" name="Line 191"/>
            <p:cNvSpPr>
              <a:spLocks noChangeShapeType="1"/>
            </p:cNvSpPr>
            <p:nvPr/>
          </p:nvSpPr>
          <p:spPr bwMode="auto">
            <a:xfrm flipV="1">
              <a:off x="5149850" y="3025775"/>
              <a:ext cx="1588" cy="44450"/>
            </a:xfrm>
            <a:prstGeom prst="line">
              <a:avLst/>
            </a:prstGeom>
            <a:noFill/>
            <a:ln w="0">
              <a:solidFill>
                <a:srgbClr val="000000"/>
              </a:solidFill>
              <a:round/>
              <a:headEnd/>
              <a:tailEnd/>
            </a:ln>
          </p:spPr>
          <p:txBody>
            <a:bodyPr/>
            <a:lstStyle/>
            <a:p>
              <a:endParaRPr lang="es-AR"/>
            </a:p>
          </p:txBody>
        </p:sp>
        <p:sp>
          <p:nvSpPr>
            <p:cNvPr id="12415" name="Line 192"/>
            <p:cNvSpPr>
              <a:spLocks noChangeShapeType="1"/>
            </p:cNvSpPr>
            <p:nvPr/>
          </p:nvSpPr>
          <p:spPr bwMode="auto">
            <a:xfrm flipV="1">
              <a:off x="5334000" y="3025775"/>
              <a:ext cx="1588" cy="44450"/>
            </a:xfrm>
            <a:prstGeom prst="line">
              <a:avLst/>
            </a:prstGeom>
            <a:noFill/>
            <a:ln w="0">
              <a:solidFill>
                <a:srgbClr val="000000"/>
              </a:solidFill>
              <a:round/>
              <a:headEnd/>
              <a:tailEnd/>
            </a:ln>
          </p:spPr>
          <p:txBody>
            <a:bodyPr/>
            <a:lstStyle/>
            <a:p>
              <a:endParaRPr lang="es-AR"/>
            </a:p>
          </p:txBody>
        </p:sp>
        <p:sp>
          <p:nvSpPr>
            <p:cNvPr id="12416" name="Line 193"/>
            <p:cNvSpPr>
              <a:spLocks noChangeShapeType="1"/>
            </p:cNvSpPr>
            <p:nvPr/>
          </p:nvSpPr>
          <p:spPr bwMode="auto">
            <a:xfrm flipV="1">
              <a:off x="5516563" y="3025775"/>
              <a:ext cx="1587" cy="44450"/>
            </a:xfrm>
            <a:prstGeom prst="line">
              <a:avLst/>
            </a:prstGeom>
            <a:noFill/>
            <a:ln w="0">
              <a:solidFill>
                <a:srgbClr val="000000"/>
              </a:solidFill>
              <a:round/>
              <a:headEnd/>
              <a:tailEnd/>
            </a:ln>
          </p:spPr>
          <p:txBody>
            <a:bodyPr/>
            <a:lstStyle/>
            <a:p>
              <a:endParaRPr lang="es-AR"/>
            </a:p>
          </p:txBody>
        </p:sp>
        <p:sp>
          <p:nvSpPr>
            <p:cNvPr id="12417" name="Line 194"/>
            <p:cNvSpPr>
              <a:spLocks noChangeShapeType="1"/>
            </p:cNvSpPr>
            <p:nvPr/>
          </p:nvSpPr>
          <p:spPr bwMode="auto">
            <a:xfrm flipV="1">
              <a:off x="5699125" y="3025775"/>
              <a:ext cx="1588" cy="44450"/>
            </a:xfrm>
            <a:prstGeom prst="line">
              <a:avLst/>
            </a:prstGeom>
            <a:noFill/>
            <a:ln w="0">
              <a:solidFill>
                <a:srgbClr val="000000"/>
              </a:solidFill>
              <a:round/>
              <a:headEnd/>
              <a:tailEnd/>
            </a:ln>
          </p:spPr>
          <p:txBody>
            <a:bodyPr/>
            <a:lstStyle/>
            <a:p>
              <a:endParaRPr lang="es-AR"/>
            </a:p>
          </p:txBody>
        </p:sp>
        <p:sp>
          <p:nvSpPr>
            <p:cNvPr id="12418" name="Line 195"/>
            <p:cNvSpPr>
              <a:spLocks noChangeShapeType="1"/>
            </p:cNvSpPr>
            <p:nvPr/>
          </p:nvSpPr>
          <p:spPr bwMode="auto">
            <a:xfrm flipV="1">
              <a:off x="5872163" y="3025775"/>
              <a:ext cx="1587" cy="44450"/>
            </a:xfrm>
            <a:prstGeom prst="line">
              <a:avLst/>
            </a:prstGeom>
            <a:noFill/>
            <a:ln w="0">
              <a:solidFill>
                <a:srgbClr val="000000"/>
              </a:solidFill>
              <a:round/>
              <a:headEnd/>
              <a:tailEnd/>
            </a:ln>
          </p:spPr>
          <p:txBody>
            <a:bodyPr/>
            <a:lstStyle/>
            <a:p>
              <a:endParaRPr lang="es-AR"/>
            </a:p>
          </p:txBody>
        </p:sp>
        <p:sp>
          <p:nvSpPr>
            <p:cNvPr id="12419" name="Line 196"/>
            <p:cNvSpPr>
              <a:spLocks noChangeShapeType="1"/>
            </p:cNvSpPr>
            <p:nvPr/>
          </p:nvSpPr>
          <p:spPr bwMode="auto">
            <a:xfrm flipV="1">
              <a:off x="6054725" y="3025775"/>
              <a:ext cx="1588" cy="44450"/>
            </a:xfrm>
            <a:prstGeom prst="line">
              <a:avLst/>
            </a:prstGeom>
            <a:noFill/>
            <a:ln w="0">
              <a:solidFill>
                <a:srgbClr val="000000"/>
              </a:solidFill>
              <a:round/>
              <a:headEnd/>
              <a:tailEnd/>
            </a:ln>
          </p:spPr>
          <p:txBody>
            <a:bodyPr/>
            <a:lstStyle/>
            <a:p>
              <a:endParaRPr lang="es-AR"/>
            </a:p>
          </p:txBody>
        </p:sp>
        <p:sp>
          <p:nvSpPr>
            <p:cNvPr id="12420" name="Line 197"/>
            <p:cNvSpPr>
              <a:spLocks noChangeShapeType="1"/>
            </p:cNvSpPr>
            <p:nvPr/>
          </p:nvSpPr>
          <p:spPr bwMode="auto">
            <a:xfrm flipV="1">
              <a:off x="6237288" y="3025775"/>
              <a:ext cx="1587" cy="44450"/>
            </a:xfrm>
            <a:prstGeom prst="line">
              <a:avLst/>
            </a:prstGeom>
            <a:noFill/>
            <a:ln w="0">
              <a:solidFill>
                <a:srgbClr val="000000"/>
              </a:solidFill>
              <a:round/>
              <a:headEnd/>
              <a:tailEnd/>
            </a:ln>
          </p:spPr>
          <p:txBody>
            <a:bodyPr/>
            <a:lstStyle/>
            <a:p>
              <a:endParaRPr lang="es-AR"/>
            </a:p>
          </p:txBody>
        </p:sp>
        <p:sp>
          <p:nvSpPr>
            <p:cNvPr id="12421" name="Line 198"/>
            <p:cNvSpPr>
              <a:spLocks noChangeShapeType="1"/>
            </p:cNvSpPr>
            <p:nvPr/>
          </p:nvSpPr>
          <p:spPr bwMode="auto">
            <a:xfrm flipV="1">
              <a:off x="6421438" y="3025775"/>
              <a:ext cx="1587" cy="44450"/>
            </a:xfrm>
            <a:prstGeom prst="line">
              <a:avLst/>
            </a:prstGeom>
            <a:noFill/>
            <a:ln w="0">
              <a:solidFill>
                <a:srgbClr val="000000"/>
              </a:solidFill>
              <a:round/>
              <a:headEnd/>
              <a:tailEnd/>
            </a:ln>
          </p:spPr>
          <p:txBody>
            <a:bodyPr/>
            <a:lstStyle/>
            <a:p>
              <a:endParaRPr lang="es-AR"/>
            </a:p>
          </p:txBody>
        </p:sp>
        <p:sp>
          <p:nvSpPr>
            <p:cNvPr id="12422" name="Line 199"/>
            <p:cNvSpPr>
              <a:spLocks noChangeShapeType="1"/>
            </p:cNvSpPr>
            <p:nvPr/>
          </p:nvSpPr>
          <p:spPr bwMode="auto">
            <a:xfrm flipV="1">
              <a:off x="6604000" y="3025775"/>
              <a:ext cx="1588" cy="44450"/>
            </a:xfrm>
            <a:prstGeom prst="line">
              <a:avLst/>
            </a:prstGeom>
            <a:noFill/>
            <a:ln w="0">
              <a:solidFill>
                <a:srgbClr val="000000"/>
              </a:solidFill>
              <a:round/>
              <a:headEnd/>
              <a:tailEnd/>
            </a:ln>
          </p:spPr>
          <p:txBody>
            <a:bodyPr/>
            <a:lstStyle/>
            <a:p>
              <a:endParaRPr lang="es-AR"/>
            </a:p>
          </p:txBody>
        </p:sp>
        <p:sp>
          <p:nvSpPr>
            <p:cNvPr id="12423" name="Line 200"/>
            <p:cNvSpPr>
              <a:spLocks noChangeShapeType="1"/>
            </p:cNvSpPr>
            <p:nvPr/>
          </p:nvSpPr>
          <p:spPr bwMode="auto">
            <a:xfrm flipV="1">
              <a:off x="6788150" y="3025775"/>
              <a:ext cx="0" cy="44450"/>
            </a:xfrm>
            <a:prstGeom prst="line">
              <a:avLst/>
            </a:prstGeom>
            <a:noFill/>
            <a:ln w="0">
              <a:solidFill>
                <a:srgbClr val="000000"/>
              </a:solidFill>
              <a:round/>
              <a:headEnd/>
              <a:tailEnd/>
            </a:ln>
          </p:spPr>
          <p:txBody>
            <a:bodyPr/>
            <a:lstStyle/>
            <a:p>
              <a:endParaRPr lang="es-AR"/>
            </a:p>
          </p:txBody>
        </p:sp>
        <p:sp>
          <p:nvSpPr>
            <p:cNvPr id="12424" name="Line 201"/>
            <p:cNvSpPr>
              <a:spLocks noChangeShapeType="1"/>
            </p:cNvSpPr>
            <p:nvPr/>
          </p:nvSpPr>
          <p:spPr bwMode="auto">
            <a:xfrm flipV="1">
              <a:off x="6970713" y="3025775"/>
              <a:ext cx="1587" cy="44450"/>
            </a:xfrm>
            <a:prstGeom prst="line">
              <a:avLst/>
            </a:prstGeom>
            <a:noFill/>
            <a:ln w="0">
              <a:solidFill>
                <a:srgbClr val="000000"/>
              </a:solidFill>
              <a:round/>
              <a:headEnd/>
              <a:tailEnd/>
            </a:ln>
          </p:spPr>
          <p:txBody>
            <a:bodyPr/>
            <a:lstStyle/>
            <a:p>
              <a:endParaRPr lang="es-AR"/>
            </a:p>
          </p:txBody>
        </p:sp>
        <p:sp>
          <p:nvSpPr>
            <p:cNvPr id="12425" name="Line 202"/>
            <p:cNvSpPr>
              <a:spLocks noChangeShapeType="1"/>
            </p:cNvSpPr>
            <p:nvPr/>
          </p:nvSpPr>
          <p:spPr bwMode="auto">
            <a:xfrm flipV="1">
              <a:off x="7153275" y="3025775"/>
              <a:ext cx="1588" cy="44450"/>
            </a:xfrm>
            <a:prstGeom prst="line">
              <a:avLst/>
            </a:prstGeom>
            <a:noFill/>
            <a:ln w="0">
              <a:solidFill>
                <a:srgbClr val="000000"/>
              </a:solidFill>
              <a:round/>
              <a:headEnd/>
              <a:tailEnd/>
            </a:ln>
          </p:spPr>
          <p:txBody>
            <a:bodyPr/>
            <a:lstStyle/>
            <a:p>
              <a:endParaRPr lang="es-AR"/>
            </a:p>
          </p:txBody>
        </p:sp>
        <p:sp>
          <p:nvSpPr>
            <p:cNvPr id="12426" name="Line 203"/>
            <p:cNvSpPr>
              <a:spLocks noChangeShapeType="1"/>
            </p:cNvSpPr>
            <p:nvPr/>
          </p:nvSpPr>
          <p:spPr bwMode="auto">
            <a:xfrm flipV="1">
              <a:off x="7326313" y="3025775"/>
              <a:ext cx="1587" cy="44450"/>
            </a:xfrm>
            <a:prstGeom prst="line">
              <a:avLst/>
            </a:prstGeom>
            <a:noFill/>
            <a:ln w="0">
              <a:solidFill>
                <a:srgbClr val="000000"/>
              </a:solidFill>
              <a:round/>
              <a:headEnd/>
              <a:tailEnd/>
            </a:ln>
          </p:spPr>
          <p:txBody>
            <a:bodyPr/>
            <a:lstStyle/>
            <a:p>
              <a:endParaRPr lang="es-AR"/>
            </a:p>
          </p:txBody>
        </p:sp>
        <p:sp>
          <p:nvSpPr>
            <p:cNvPr id="12427" name="Line 204"/>
            <p:cNvSpPr>
              <a:spLocks noChangeShapeType="1"/>
            </p:cNvSpPr>
            <p:nvPr/>
          </p:nvSpPr>
          <p:spPr bwMode="auto">
            <a:xfrm flipV="1">
              <a:off x="7508875" y="3025775"/>
              <a:ext cx="1588" cy="44450"/>
            </a:xfrm>
            <a:prstGeom prst="line">
              <a:avLst/>
            </a:prstGeom>
            <a:noFill/>
            <a:ln w="0">
              <a:solidFill>
                <a:srgbClr val="000000"/>
              </a:solidFill>
              <a:round/>
              <a:headEnd/>
              <a:tailEnd/>
            </a:ln>
          </p:spPr>
          <p:txBody>
            <a:bodyPr/>
            <a:lstStyle/>
            <a:p>
              <a:endParaRPr lang="es-AR"/>
            </a:p>
          </p:txBody>
        </p:sp>
        <p:sp>
          <p:nvSpPr>
            <p:cNvPr id="12428" name="Line 205"/>
            <p:cNvSpPr>
              <a:spLocks noChangeShapeType="1"/>
            </p:cNvSpPr>
            <p:nvPr/>
          </p:nvSpPr>
          <p:spPr bwMode="auto">
            <a:xfrm flipV="1">
              <a:off x="7691438" y="3025775"/>
              <a:ext cx="1587" cy="44450"/>
            </a:xfrm>
            <a:prstGeom prst="line">
              <a:avLst/>
            </a:prstGeom>
            <a:noFill/>
            <a:ln w="0">
              <a:solidFill>
                <a:srgbClr val="000000"/>
              </a:solidFill>
              <a:round/>
              <a:headEnd/>
              <a:tailEnd/>
            </a:ln>
          </p:spPr>
          <p:txBody>
            <a:bodyPr/>
            <a:lstStyle/>
            <a:p>
              <a:endParaRPr lang="es-AR"/>
            </a:p>
          </p:txBody>
        </p:sp>
        <p:sp>
          <p:nvSpPr>
            <p:cNvPr id="12429" name="Line 206"/>
            <p:cNvSpPr>
              <a:spLocks noChangeShapeType="1"/>
            </p:cNvSpPr>
            <p:nvPr/>
          </p:nvSpPr>
          <p:spPr bwMode="auto">
            <a:xfrm flipV="1">
              <a:off x="7875588" y="3025775"/>
              <a:ext cx="1587" cy="44450"/>
            </a:xfrm>
            <a:prstGeom prst="line">
              <a:avLst/>
            </a:prstGeom>
            <a:noFill/>
            <a:ln w="0">
              <a:solidFill>
                <a:srgbClr val="000000"/>
              </a:solidFill>
              <a:round/>
              <a:headEnd/>
              <a:tailEnd/>
            </a:ln>
          </p:spPr>
          <p:txBody>
            <a:bodyPr/>
            <a:lstStyle/>
            <a:p>
              <a:endParaRPr lang="es-AR"/>
            </a:p>
          </p:txBody>
        </p:sp>
        <p:sp>
          <p:nvSpPr>
            <p:cNvPr id="12430" name="Line 207"/>
            <p:cNvSpPr>
              <a:spLocks noChangeShapeType="1"/>
            </p:cNvSpPr>
            <p:nvPr/>
          </p:nvSpPr>
          <p:spPr bwMode="auto">
            <a:xfrm flipV="1">
              <a:off x="8058150" y="3025775"/>
              <a:ext cx="1588" cy="44450"/>
            </a:xfrm>
            <a:prstGeom prst="line">
              <a:avLst/>
            </a:prstGeom>
            <a:noFill/>
            <a:ln w="0">
              <a:solidFill>
                <a:srgbClr val="000000"/>
              </a:solidFill>
              <a:round/>
              <a:headEnd/>
              <a:tailEnd/>
            </a:ln>
          </p:spPr>
          <p:txBody>
            <a:bodyPr/>
            <a:lstStyle/>
            <a:p>
              <a:endParaRPr lang="es-AR"/>
            </a:p>
          </p:txBody>
        </p:sp>
        <p:sp>
          <p:nvSpPr>
            <p:cNvPr id="12431" name="Rectangle 153"/>
            <p:cNvSpPr>
              <a:spLocks noChangeArrowheads="1"/>
            </p:cNvSpPr>
            <p:nvPr/>
          </p:nvSpPr>
          <p:spPr bwMode="auto">
            <a:xfrm>
              <a:off x="4600575" y="2343150"/>
              <a:ext cx="184150" cy="682625"/>
            </a:xfrm>
            <a:prstGeom prst="rect">
              <a:avLst/>
            </a:prstGeom>
            <a:solidFill>
              <a:srgbClr val="FF6600"/>
            </a:solidFill>
            <a:ln w="12700">
              <a:solidFill>
                <a:srgbClr val="000000"/>
              </a:solidFill>
              <a:miter lim="800000"/>
              <a:headEnd/>
              <a:tailEnd/>
            </a:ln>
          </p:spPr>
          <p:txBody>
            <a:bodyPr/>
            <a:lstStyle/>
            <a:p>
              <a:endParaRPr lang="en-US"/>
            </a:p>
          </p:txBody>
        </p:sp>
        <p:sp>
          <p:nvSpPr>
            <p:cNvPr id="12432" name="Rectangle 154"/>
            <p:cNvSpPr>
              <a:spLocks noChangeArrowheads="1"/>
            </p:cNvSpPr>
            <p:nvPr/>
          </p:nvSpPr>
          <p:spPr bwMode="auto">
            <a:xfrm>
              <a:off x="4784725" y="1628775"/>
              <a:ext cx="182563" cy="1397000"/>
            </a:xfrm>
            <a:prstGeom prst="rect">
              <a:avLst/>
            </a:prstGeom>
            <a:solidFill>
              <a:srgbClr val="FF6600"/>
            </a:solidFill>
            <a:ln w="12700">
              <a:solidFill>
                <a:srgbClr val="000000"/>
              </a:solidFill>
              <a:miter lim="800000"/>
              <a:headEnd/>
              <a:tailEnd/>
            </a:ln>
          </p:spPr>
          <p:txBody>
            <a:bodyPr/>
            <a:lstStyle/>
            <a:p>
              <a:endParaRPr lang="en-US"/>
            </a:p>
          </p:txBody>
        </p:sp>
        <p:sp>
          <p:nvSpPr>
            <p:cNvPr id="12433" name="Rectangle 155"/>
            <p:cNvSpPr>
              <a:spLocks noChangeArrowheads="1"/>
            </p:cNvSpPr>
            <p:nvPr/>
          </p:nvSpPr>
          <p:spPr bwMode="auto">
            <a:xfrm>
              <a:off x="4967288" y="1381125"/>
              <a:ext cx="182562" cy="1644650"/>
            </a:xfrm>
            <a:prstGeom prst="rect">
              <a:avLst/>
            </a:prstGeom>
            <a:solidFill>
              <a:srgbClr val="FF6600"/>
            </a:solidFill>
            <a:ln w="12700">
              <a:solidFill>
                <a:srgbClr val="000000"/>
              </a:solidFill>
              <a:miter lim="800000"/>
              <a:headEnd/>
              <a:tailEnd/>
            </a:ln>
          </p:spPr>
          <p:txBody>
            <a:bodyPr/>
            <a:lstStyle/>
            <a:p>
              <a:endParaRPr lang="en-US"/>
            </a:p>
          </p:txBody>
        </p:sp>
        <p:sp>
          <p:nvSpPr>
            <p:cNvPr id="12434" name="Rectangle 156"/>
            <p:cNvSpPr>
              <a:spLocks noChangeArrowheads="1"/>
            </p:cNvSpPr>
            <p:nvPr/>
          </p:nvSpPr>
          <p:spPr bwMode="auto">
            <a:xfrm>
              <a:off x="5149850" y="1512888"/>
              <a:ext cx="184150" cy="1512887"/>
            </a:xfrm>
            <a:prstGeom prst="rect">
              <a:avLst/>
            </a:prstGeom>
            <a:solidFill>
              <a:srgbClr val="FF6600"/>
            </a:solidFill>
            <a:ln w="12700">
              <a:solidFill>
                <a:srgbClr val="000000"/>
              </a:solidFill>
              <a:miter lim="800000"/>
              <a:headEnd/>
              <a:tailEnd/>
            </a:ln>
          </p:spPr>
          <p:txBody>
            <a:bodyPr/>
            <a:lstStyle/>
            <a:p>
              <a:endParaRPr lang="en-US"/>
            </a:p>
          </p:txBody>
        </p:sp>
        <p:sp>
          <p:nvSpPr>
            <p:cNvPr id="12435" name="Rectangle 157"/>
            <p:cNvSpPr>
              <a:spLocks noChangeArrowheads="1"/>
            </p:cNvSpPr>
            <p:nvPr/>
          </p:nvSpPr>
          <p:spPr bwMode="auto">
            <a:xfrm>
              <a:off x="5334000" y="1352550"/>
              <a:ext cx="182563" cy="1673225"/>
            </a:xfrm>
            <a:prstGeom prst="rect">
              <a:avLst/>
            </a:prstGeom>
            <a:solidFill>
              <a:srgbClr val="FF6600"/>
            </a:solidFill>
            <a:ln w="12700">
              <a:solidFill>
                <a:srgbClr val="000000"/>
              </a:solidFill>
              <a:miter lim="800000"/>
              <a:headEnd/>
              <a:tailEnd/>
            </a:ln>
          </p:spPr>
          <p:txBody>
            <a:bodyPr/>
            <a:lstStyle/>
            <a:p>
              <a:endParaRPr lang="en-US"/>
            </a:p>
          </p:txBody>
        </p:sp>
        <p:sp>
          <p:nvSpPr>
            <p:cNvPr id="12436" name="Rectangle 158"/>
            <p:cNvSpPr>
              <a:spLocks noChangeArrowheads="1"/>
            </p:cNvSpPr>
            <p:nvPr/>
          </p:nvSpPr>
          <p:spPr bwMode="auto">
            <a:xfrm>
              <a:off x="5516563" y="1220788"/>
              <a:ext cx="182562" cy="1804987"/>
            </a:xfrm>
            <a:prstGeom prst="rect">
              <a:avLst/>
            </a:prstGeom>
            <a:solidFill>
              <a:srgbClr val="FF6600"/>
            </a:solidFill>
            <a:ln w="12700">
              <a:solidFill>
                <a:srgbClr val="000000"/>
              </a:solidFill>
              <a:miter lim="800000"/>
              <a:headEnd/>
              <a:tailEnd/>
            </a:ln>
          </p:spPr>
          <p:txBody>
            <a:bodyPr/>
            <a:lstStyle/>
            <a:p>
              <a:endParaRPr lang="en-US"/>
            </a:p>
          </p:txBody>
        </p:sp>
        <p:sp>
          <p:nvSpPr>
            <p:cNvPr id="12437" name="Rectangle 159"/>
            <p:cNvSpPr>
              <a:spLocks noChangeArrowheads="1"/>
            </p:cNvSpPr>
            <p:nvPr/>
          </p:nvSpPr>
          <p:spPr bwMode="auto">
            <a:xfrm>
              <a:off x="5699125" y="1497013"/>
              <a:ext cx="173038" cy="1528762"/>
            </a:xfrm>
            <a:prstGeom prst="rect">
              <a:avLst/>
            </a:prstGeom>
            <a:solidFill>
              <a:srgbClr val="FF6600"/>
            </a:solidFill>
            <a:ln w="12700">
              <a:solidFill>
                <a:srgbClr val="000000"/>
              </a:solidFill>
              <a:miter lim="800000"/>
              <a:headEnd/>
              <a:tailEnd/>
            </a:ln>
          </p:spPr>
          <p:txBody>
            <a:bodyPr/>
            <a:lstStyle/>
            <a:p>
              <a:endParaRPr lang="en-US"/>
            </a:p>
          </p:txBody>
        </p:sp>
        <p:sp>
          <p:nvSpPr>
            <p:cNvPr id="12438" name="Rectangle 160"/>
            <p:cNvSpPr>
              <a:spLocks noChangeArrowheads="1"/>
            </p:cNvSpPr>
            <p:nvPr/>
          </p:nvSpPr>
          <p:spPr bwMode="auto">
            <a:xfrm>
              <a:off x="5872163" y="1919288"/>
              <a:ext cx="182562" cy="1106487"/>
            </a:xfrm>
            <a:prstGeom prst="rect">
              <a:avLst/>
            </a:prstGeom>
            <a:solidFill>
              <a:srgbClr val="FF6600"/>
            </a:solidFill>
            <a:ln w="12700">
              <a:solidFill>
                <a:srgbClr val="000000"/>
              </a:solidFill>
              <a:miter lim="800000"/>
              <a:headEnd/>
              <a:tailEnd/>
            </a:ln>
          </p:spPr>
          <p:txBody>
            <a:bodyPr/>
            <a:lstStyle/>
            <a:p>
              <a:endParaRPr lang="en-US"/>
            </a:p>
          </p:txBody>
        </p:sp>
        <p:sp>
          <p:nvSpPr>
            <p:cNvPr id="12439" name="Rectangle 161"/>
            <p:cNvSpPr>
              <a:spLocks noChangeArrowheads="1"/>
            </p:cNvSpPr>
            <p:nvPr/>
          </p:nvSpPr>
          <p:spPr bwMode="auto">
            <a:xfrm>
              <a:off x="6054725" y="1685925"/>
              <a:ext cx="182563" cy="1339850"/>
            </a:xfrm>
            <a:prstGeom prst="rect">
              <a:avLst/>
            </a:prstGeom>
            <a:solidFill>
              <a:srgbClr val="FF6600"/>
            </a:solidFill>
            <a:ln w="12700">
              <a:solidFill>
                <a:srgbClr val="000000"/>
              </a:solidFill>
              <a:miter lim="800000"/>
              <a:headEnd/>
              <a:tailEnd/>
            </a:ln>
          </p:spPr>
          <p:txBody>
            <a:bodyPr/>
            <a:lstStyle/>
            <a:p>
              <a:endParaRPr lang="en-US"/>
            </a:p>
          </p:txBody>
        </p:sp>
        <p:sp>
          <p:nvSpPr>
            <p:cNvPr id="12440" name="Rectangle 162"/>
            <p:cNvSpPr>
              <a:spLocks noChangeArrowheads="1"/>
            </p:cNvSpPr>
            <p:nvPr/>
          </p:nvSpPr>
          <p:spPr bwMode="auto">
            <a:xfrm>
              <a:off x="6237288" y="1612900"/>
              <a:ext cx="184150" cy="1412875"/>
            </a:xfrm>
            <a:prstGeom prst="rect">
              <a:avLst/>
            </a:prstGeom>
            <a:solidFill>
              <a:srgbClr val="FF6600"/>
            </a:solidFill>
            <a:ln w="12700">
              <a:solidFill>
                <a:srgbClr val="000000"/>
              </a:solidFill>
              <a:miter lim="800000"/>
              <a:headEnd/>
              <a:tailEnd/>
            </a:ln>
          </p:spPr>
          <p:txBody>
            <a:bodyPr/>
            <a:lstStyle/>
            <a:p>
              <a:endParaRPr lang="en-US"/>
            </a:p>
          </p:txBody>
        </p:sp>
        <p:sp>
          <p:nvSpPr>
            <p:cNvPr id="12441" name="Rectangle 163"/>
            <p:cNvSpPr>
              <a:spLocks noChangeArrowheads="1"/>
            </p:cNvSpPr>
            <p:nvPr/>
          </p:nvSpPr>
          <p:spPr bwMode="auto">
            <a:xfrm>
              <a:off x="6421438" y="1658938"/>
              <a:ext cx="182562" cy="1366837"/>
            </a:xfrm>
            <a:prstGeom prst="rect">
              <a:avLst/>
            </a:prstGeom>
            <a:solidFill>
              <a:srgbClr val="FF6600"/>
            </a:solidFill>
            <a:ln w="12700">
              <a:solidFill>
                <a:srgbClr val="000000"/>
              </a:solidFill>
              <a:miter lim="800000"/>
              <a:headEnd/>
              <a:tailEnd/>
            </a:ln>
          </p:spPr>
          <p:txBody>
            <a:bodyPr/>
            <a:lstStyle/>
            <a:p>
              <a:endParaRPr lang="en-US"/>
            </a:p>
          </p:txBody>
        </p:sp>
        <p:sp>
          <p:nvSpPr>
            <p:cNvPr id="12442" name="Rectangle 164"/>
            <p:cNvSpPr>
              <a:spLocks noChangeArrowheads="1"/>
            </p:cNvSpPr>
            <p:nvPr/>
          </p:nvSpPr>
          <p:spPr bwMode="auto">
            <a:xfrm>
              <a:off x="6604000" y="1643063"/>
              <a:ext cx="184150" cy="1382712"/>
            </a:xfrm>
            <a:prstGeom prst="rect">
              <a:avLst/>
            </a:prstGeom>
            <a:solidFill>
              <a:srgbClr val="FF6600"/>
            </a:solidFill>
            <a:ln w="12700">
              <a:solidFill>
                <a:srgbClr val="000000"/>
              </a:solidFill>
              <a:miter lim="800000"/>
              <a:headEnd/>
              <a:tailEnd/>
            </a:ln>
          </p:spPr>
          <p:txBody>
            <a:bodyPr/>
            <a:lstStyle/>
            <a:p>
              <a:endParaRPr lang="en-US"/>
            </a:p>
          </p:txBody>
        </p:sp>
        <p:sp>
          <p:nvSpPr>
            <p:cNvPr id="12443" name="Rectangle 165"/>
            <p:cNvSpPr>
              <a:spLocks noChangeArrowheads="1"/>
            </p:cNvSpPr>
            <p:nvPr/>
          </p:nvSpPr>
          <p:spPr bwMode="auto">
            <a:xfrm>
              <a:off x="6788150" y="1628775"/>
              <a:ext cx="182563" cy="1397000"/>
            </a:xfrm>
            <a:prstGeom prst="rect">
              <a:avLst/>
            </a:prstGeom>
            <a:solidFill>
              <a:srgbClr val="FF6600"/>
            </a:solidFill>
            <a:ln w="12700">
              <a:solidFill>
                <a:srgbClr val="000000"/>
              </a:solidFill>
              <a:miter lim="800000"/>
              <a:headEnd/>
              <a:tailEnd/>
            </a:ln>
          </p:spPr>
          <p:txBody>
            <a:bodyPr/>
            <a:lstStyle/>
            <a:p>
              <a:endParaRPr lang="en-US"/>
            </a:p>
          </p:txBody>
        </p:sp>
        <p:sp>
          <p:nvSpPr>
            <p:cNvPr id="12444" name="Rectangle 166"/>
            <p:cNvSpPr>
              <a:spLocks noChangeArrowheads="1"/>
            </p:cNvSpPr>
            <p:nvPr/>
          </p:nvSpPr>
          <p:spPr bwMode="auto">
            <a:xfrm>
              <a:off x="6970713" y="1468438"/>
              <a:ext cx="182562" cy="1557337"/>
            </a:xfrm>
            <a:prstGeom prst="rect">
              <a:avLst/>
            </a:prstGeom>
            <a:solidFill>
              <a:srgbClr val="FF6600"/>
            </a:solidFill>
            <a:ln w="12700">
              <a:solidFill>
                <a:srgbClr val="000000"/>
              </a:solidFill>
              <a:miter lim="800000"/>
              <a:headEnd/>
              <a:tailEnd/>
            </a:ln>
          </p:spPr>
          <p:txBody>
            <a:bodyPr/>
            <a:lstStyle/>
            <a:p>
              <a:endParaRPr lang="en-US"/>
            </a:p>
          </p:txBody>
        </p:sp>
        <p:sp>
          <p:nvSpPr>
            <p:cNvPr id="12445" name="Rectangle 167"/>
            <p:cNvSpPr>
              <a:spLocks noChangeArrowheads="1"/>
            </p:cNvSpPr>
            <p:nvPr/>
          </p:nvSpPr>
          <p:spPr bwMode="auto">
            <a:xfrm>
              <a:off x="7153275" y="1411288"/>
              <a:ext cx="173038" cy="1614487"/>
            </a:xfrm>
            <a:prstGeom prst="rect">
              <a:avLst/>
            </a:prstGeom>
            <a:solidFill>
              <a:srgbClr val="FF6600"/>
            </a:solidFill>
            <a:ln w="12700">
              <a:solidFill>
                <a:srgbClr val="000000"/>
              </a:solidFill>
              <a:miter lim="800000"/>
              <a:headEnd/>
              <a:tailEnd/>
            </a:ln>
          </p:spPr>
          <p:txBody>
            <a:bodyPr/>
            <a:lstStyle/>
            <a:p>
              <a:endParaRPr lang="en-US"/>
            </a:p>
          </p:txBody>
        </p:sp>
        <p:sp>
          <p:nvSpPr>
            <p:cNvPr id="12446" name="Rectangle 168"/>
            <p:cNvSpPr>
              <a:spLocks noChangeArrowheads="1"/>
            </p:cNvSpPr>
            <p:nvPr/>
          </p:nvSpPr>
          <p:spPr bwMode="auto">
            <a:xfrm>
              <a:off x="7326313" y="1817688"/>
              <a:ext cx="182562" cy="1208087"/>
            </a:xfrm>
            <a:prstGeom prst="rect">
              <a:avLst/>
            </a:prstGeom>
            <a:solidFill>
              <a:srgbClr val="FF6600"/>
            </a:solidFill>
            <a:ln w="12700">
              <a:solidFill>
                <a:srgbClr val="000000"/>
              </a:solidFill>
              <a:miter lim="800000"/>
              <a:headEnd/>
              <a:tailEnd/>
            </a:ln>
          </p:spPr>
          <p:txBody>
            <a:bodyPr/>
            <a:lstStyle/>
            <a:p>
              <a:endParaRPr lang="en-US"/>
            </a:p>
          </p:txBody>
        </p:sp>
        <p:sp>
          <p:nvSpPr>
            <p:cNvPr id="12447" name="Rectangle 169"/>
            <p:cNvSpPr>
              <a:spLocks noChangeArrowheads="1"/>
            </p:cNvSpPr>
            <p:nvPr/>
          </p:nvSpPr>
          <p:spPr bwMode="auto">
            <a:xfrm>
              <a:off x="7508875" y="1104900"/>
              <a:ext cx="182563" cy="1920875"/>
            </a:xfrm>
            <a:prstGeom prst="rect">
              <a:avLst/>
            </a:prstGeom>
            <a:solidFill>
              <a:srgbClr val="FF6600"/>
            </a:solidFill>
            <a:ln w="12700">
              <a:solidFill>
                <a:srgbClr val="000000"/>
              </a:solidFill>
              <a:miter lim="800000"/>
              <a:headEnd/>
              <a:tailEnd/>
            </a:ln>
          </p:spPr>
          <p:txBody>
            <a:bodyPr/>
            <a:lstStyle/>
            <a:p>
              <a:endParaRPr lang="en-US"/>
            </a:p>
          </p:txBody>
        </p:sp>
        <p:sp>
          <p:nvSpPr>
            <p:cNvPr id="12448" name="Rectangle 170"/>
            <p:cNvSpPr>
              <a:spLocks noChangeArrowheads="1"/>
            </p:cNvSpPr>
            <p:nvPr/>
          </p:nvSpPr>
          <p:spPr bwMode="auto">
            <a:xfrm>
              <a:off x="7691438" y="1220788"/>
              <a:ext cx="184150" cy="1804987"/>
            </a:xfrm>
            <a:prstGeom prst="rect">
              <a:avLst/>
            </a:prstGeom>
            <a:solidFill>
              <a:srgbClr val="FF6600"/>
            </a:solidFill>
            <a:ln w="12700">
              <a:solidFill>
                <a:srgbClr val="000000"/>
              </a:solidFill>
              <a:miter lim="800000"/>
              <a:headEnd/>
              <a:tailEnd/>
            </a:ln>
          </p:spPr>
          <p:txBody>
            <a:bodyPr/>
            <a:lstStyle/>
            <a:p>
              <a:endParaRPr lang="en-US"/>
            </a:p>
          </p:txBody>
        </p:sp>
        <p:sp>
          <p:nvSpPr>
            <p:cNvPr id="12449" name="Rectangle 171"/>
            <p:cNvSpPr>
              <a:spLocks noChangeArrowheads="1"/>
            </p:cNvSpPr>
            <p:nvPr/>
          </p:nvSpPr>
          <p:spPr bwMode="auto">
            <a:xfrm>
              <a:off x="7875588" y="1322388"/>
              <a:ext cx="182562" cy="1703387"/>
            </a:xfrm>
            <a:prstGeom prst="rect">
              <a:avLst/>
            </a:prstGeom>
            <a:solidFill>
              <a:srgbClr val="FF6600"/>
            </a:solidFill>
            <a:ln w="12700">
              <a:solidFill>
                <a:srgbClr val="000000"/>
              </a:solidFill>
              <a:miter lim="800000"/>
              <a:headEnd/>
              <a:tailEnd/>
            </a:ln>
          </p:spPr>
          <p:txBody>
            <a:bodyPr/>
            <a:lstStyle/>
            <a:p>
              <a:endParaRPr lang="en-US"/>
            </a:p>
          </p:txBody>
        </p:sp>
        <p:sp>
          <p:nvSpPr>
            <p:cNvPr id="12450" name="Line 387"/>
            <p:cNvSpPr>
              <a:spLocks noChangeShapeType="1"/>
            </p:cNvSpPr>
            <p:nvPr/>
          </p:nvSpPr>
          <p:spPr bwMode="auto">
            <a:xfrm flipV="1">
              <a:off x="2416175" y="3019425"/>
              <a:ext cx="1588" cy="44450"/>
            </a:xfrm>
            <a:prstGeom prst="line">
              <a:avLst/>
            </a:prstGeom>
            <a:noFill/>
            <a:ln w="0">
              <a:solidFill>
                <a:srgbClr val="000000"/>
              </a:solidFill>
              <a:round/>
              <a:headEnd/>
              <a:tailEnd/>
            </a:ln>
          </p:spPr>
          <p:txBody>
            <a:bodyPr/>
            <a:lstStyle/>
            <a:p>
              <a:endParaRPr lang="es-AR"/>
            </a:p>
          </p:txBody>
        </p:sp>
        <p:sp>
          <p:nvSpPr>
            <p:cNvPr id="12451" name="Line 388"/>
            <p:cNvSpPr>
              <a:spLocks noChangeShapeType="1"/>
            </p:cNvSpPr>
            <p:nvPr/>
          </p:nvSpPr>
          <p:spPr bwMode="auto">
            <a:xfrm flipV="1">
              <a:off x="2598738" y="3019425"/>
              <a:ext cx="1587" cy="44450"/>
            </a:xfrm>
            <a:prstGeom prst="line">
              <a:avLst/>
            </a:prstGeom>
            <a:noFill/>
            <a:ln w="0">
              <a:solidFill>
                <a:srgbClr val="000000"/>
              </a:solidFill>
              <a:round/>
              <a:headEnd/>
              <a:tailEnd/>
            </a:ln>
          </p:spPr>
          <p:txBody>
            <a:bodyPr/>
            <a:lstStyle/>
            <a:p>
              <a:endParaRPr lang="es-AR"/>
            </a:p>
          </p:txBody>
        </p:sp>
        <p:sp>
          <p:nvSpPr>
            <p:cNvPr id="12452" name="Line 389"/>
            <p:cNvSpPr>
              <a:spLocks noChangeShapeType="1"/>
            </p:cNvSpPr>
            <p:nvPr/>
          </p:nvSpPr>
          <p:spPr bwMode="auto">
            <a:xfrm flipV="1">
              <a:off x="2782888" y="3019425"/>
              <a:ext cx="1587" cy="44450"/>
            </a:xfrm>
            <a:prstGeom prst="line">
              <a:avLst/>
            </a:prstGeom>
            <a:noFill/>
            <a:ln w="0">
              <a:solidFill>
                <a:srgbClr val="000000"/>
              </a:solidFill>
              <a:round/>
              <a:headEnd/>
              <a:tailEnd/>
            </a:ln>
          </p:spPr>
          <p:txBody>
            <a:bodyPr/>
            <a:lstStyle/>
            <a:p>
              <a:endParaRPr lang="es-AR"/>
            </a:p>
          </p:txBody>
        </p:sp>
        <p:sp>
          <p:nvSpPr>
            <p:cNvPr id="12453" name="Line 390"/>
            <p:cNvSpPr>
              <a:spLocks noChangeShapeType="1"/>
            </p:cNvSpPr>
            <p:nvPr/>
          </p:nvSpPr>
          <p:spPr bwMode="auto">
            <a:xfrm flipV="1">
              <a:off x="2965450" y="3019425"/>
              <a:ext cx="1588" cy="44450"/>
            </a:xfrm>
            <a:prstGeom prst="line">
              <a:avLst/>
            </a:prstGeom>
            <a:noFill/>
            <a:ln w="0">
              <a:solidFill>
                <a:srgbClr val="000000"/>
              </a:solidFill>
              <a:round/>
              <a:headEnd/>
              <a:tailEnd/>
            </a:ln>
          </p:spPr>
          <p:txBody>
            <a:bodyPr/>
            <a:lstStyle/>
            <a:p>
              <a:endParaRPr lang="es-AR"/>
            </a:p>
          </p:txBody>
        </p:sp>
        <p:sp>
          <p:nvSpPr>
            <p:cNvPr id="12454" name="Line 391"/>
            <p:cNvSpPr>
              <a:spLocks noChangeShapeType="1"/>
            </p:cNvSpPr>
            <p:nvPr/>
          </p:nvSpPr>
          <p:spPr bwMode="auto">
            <a:xfrm flipV="1">
              <a:off x="3136900" y="3019425"/>
              <a:ext cx="1588" cy="44450"/>
            </a:xfrm>
            <a:prstGeom prst="line">
              <a:avLst/>
            </a:prstGeom>
            <a:noFill/>
            <a:ln w="0">
              <a:solidFill>
                <a:srgbClr val="000000"/>
              </a:solidFill>
              <a:round/>
              <a:headEnd/>
              <a:tailEnd/>
            </a:ln>
          </p:spPr>
          <p:txBody>
            <a:bodyPr/>
            <a:lstStyle/>
            <a:p>
              <a:endParaRPr lang="es-AR"/>
            </a:p>
          </p:txBody>
        </p:sp>
        <p:sp>
          <p:nvSpPr>
            <p:cNvPr id="12455" name="Line 392"/>
            <p:cNvSpPr>
              <a:spLocks noChangeShapeType="1"/>
            </p:cNvSpPr>
            <p:nvPr/>
          </p:nvSpPr>
          <p:spPr bwMode="auto">
            <a:xfrm flipV="1">
              <a:off x="3321050" y="3019425"/>
              <a:ext cx="1588" cy="44450"/>
            </a:xfrm>
            <a:prstGeom prst="line">
              <a:avLst/>
            </a:prstGeom>
            <a:noFill/>
            <a:ln w="0">
              <a:solidFill>
                <a:srgbClr val="000000"/>
              </a:solidFill>
              <a:round/>
              <a:headEnd/>
              <a:tailEnd/>
            </a:ln>
          </p:spPr>
          <p:txBody>
            <a:bodyPr/>
            <a:lstStyle/>
            <a:p>
              <a:endParaRPr lang="es-AR"/>
            </a:p>
          </p:txBody>
        </p:sp>
        <p:sp>
          <p:nvSpPr>
            <p:cNvPr id="12456" name="Line 393"/>
            <p:cNvSpPr>
              <a:spLocks noChangeShapeType="1"/>
            </p:cNvSpPr>
            <p:nvPr/>
          </p:nvSpPr>
          <p:spPr bwMode="auto">
            <a:xfrm flipV="1">
              <a:off x="2073275" y="3019425"/>
              <a:ext cx="1588" cy="44450"/>
            </a:xfrm>
            <a:prstGeom prst="line">
              <a:avLst/>
            </a:prstGeom>
            <a:noFill/>
            <a:ln w="0">
              <a:solidFill>
                <a:srgbClr val="000000"/>
              </a:solidFill>
              <a:round/>
              <a:headEnd/>
              <a:tailEnd/>
            </a:ln>
          </p:spPr>
          <p:txBody>
            <a:bodyPr/>
            <a:lstStyle/>
            <a:p>
              <a:endParaRPr lang="es-AR"/>
            </a:p>
          </p:txBody>
        </p:sp>
        <p:sp>
          <p:nvSpPr>
            <p:cNvPr id="12457" name="Line 394"/>
            <p:cNvSpPr>
              <a:spLocks noChangeShapeType="1"/>
            </p:cNvSpPr>
            <p:nvPr/>
          </p:nvSpPr>
          <p:spPr bwMode="auto">
            <a:xfrm flipV="1">
              <a:off x="2255838" y="3019425"/>
              <a:ext cx="1587" cy="44450"/>
            </a:xfrm>
            <a:prstGeom prst="line">
              <a:avLst/>
            </a:prstGeom>
            <a:noFill/>
            <a:ln w="0">
              <a:solidFill>
                <a:srgbClr val="000000"/>
              </a:solidFill>
              <a:round/>
              <a:headEnd/>
              <a:tailEnd/>
            </a:ln>
          </p:spPr>
          <p:txBody>
            <a:bodyPr/>
            <a:lstStyle/>
            <a:p>
              <a:endParaRPr lang="es-AR"/>
            </a:p>
          </p:txBody>
        </p:sp>
        <p:sp>
          <p:nvSpPr>
            <p:cNvPr id="12458" name="Text Box 397"/>
            <p:cNvSpPr txBox="1">
              <a:spLocks noChangeArrowheads="1"/>
            </p:cNvSpPr>
            <p:nvPr/>
          </p:nvSpPr>
          <p:spPr bwMode="auto">
            <a:xfrm>
              <a:off x="1967492" y="783066"/>
              <a:ext cx="2714644" cy="639547"/>
            </a:xfrm>
            <a:prstGeom prst="rect">
              <a:avLst/>
            </a:prstGeom>
            <a:solidFill>
              <a:schemeClr val="bg1"/>
            </a:solidFill>
            <a:ln w="9525" algn="ctr">
              <a:noFill/>
              <a:miter lim="800000"/>
              <a:headEnd/>
              <a:tailEnd/>
            </a:ln>
          </p:spPr>
          <p:txBody>
            <a:bodyPr>
              <a:spAutoFit/>
            </a:bodyPr>
            <a:lstStyle/>
            <a:p>
              <a:pPr>
                <a:spcBef>
                  <a:spcPts val="0"/>
                </a:spcBef>
              </a:pPr>
              <a:r>
                <a:rPr lang="es-ES" sz="1400" dirty="0"/>
                <a:t>174.900 Habitantes. </a:t>
              </a:r>
            </a:p>
            <a:p>
              <a:pPr>
                <a:spcBef>
                  <a:spcPts val="0"/>
                </a:spcBef>
              </a:pPr>
              <a:r>
                <a:rPr lang="es-ES" sz="1400" dirty="0"/>
                <a:t>Tasa: </a:t>
              </a:r>
              <a:r>
                <a:rPr lang="es-ES" b="1" dirty="0"/>
                <a:t>420</a:t>
              </a:r>
              <a:r>
                <a:rPr lang="es-ES" sz="1400" dirty="0"/>
                <a:t> por 10 mil </a:t>
              </a:r>
              <a:r>
                <a:rPr lang="es-ES" sz="1400" dirty="0" err="1"/>
                <a:t>hab</a:t>
              </a:r>
              <a:r>
                <a:rPr lang="es-ES" sz="1400" dirty="0"/>
                <a:t>.</a:t>
              </a:r>
            </a:p>
          </p:txBody>
        </p:sp>
      </p:grpSp>
      <p:grpSp>
        <p:nvGrpSpPr>
          <p:cNvPr id="12292" name="292 Grupo"/>
          <p:cNvGrpSpPr>
            <a:grpSpLocks/>
          </p:cNvGrpSpPr>
          <p:nvPr/>
        </p:nvGrpSpPr>
        <p:grpSpPr bwMode="auto">
          <a:xfrm>
            <a:off x="1143000" y="3876675"/>
            <a:ext cx="7143750" cy="2409825"/>
            <a:chOff x="1608138" y="3162300"/>
            <a:chExt cx="7143751" cy="2709863"/>
          </a:xfrm>
        </p:grpSpPr>
        <p:sp>
          <p:nvSpPr>
            <p:cNvPr id="12296" name="Line 258"/>
            <p:cNvSpPr>
              <a:spLocks noChangeShapeType="1"/>
            </p:cNvSpPr>
            <p:nvPr/>
          </p:nvSpPr>
          <p:spPr bwMode="auto">
            <a:xfrm>
              <a:off x="1911351" y="5341938"/>
              <a:ext cx="6838950" cy="1588"/>
            </a:xfrm>
            <a:prstGeom prst="line">
              <a:avLst/>
            </a:prstGeom>
            <a:noFill/>
            <a:ln w="0">
              <a:solidFill>
                <a:srgbClr val="C0C0C0"/>
              </a:solidFill>
              <a:prstDash val="sysDot"/>
              <a:round/>
              <a:headEnd/>
              <a:tailEnd/>
            </a:ln>
          </p:spPr>
          <p:txBody>
            <a:bodyPr/>
            <a:lstStyle/>
            <a:p>
              <a:endParaRPr lang="es-AR"/>
            </a:p>
          </p:txBody>
        </p:sp>
        <p:sp>
          <p:nvSpPr>
            <p:cNvPr id="12297" name="Line 259"/>
            <p:cNvSpPr>
              <a:spLocks noChangeShapeType="1"/>
            </p:cNvSpPr>
            <p:nvPr/>
          </p:nvSpPr>
          <p:spPr bwMode="auto">
            <a:xfrm>
              <a:off x="1911351" y="4919663"/>
              <a:ext cx="6838950" cy="1588"/>
            </a:xfrm>
            <a:prstGeom prst="line">
              <a:avLst/>
            </a:prstGeom>
            <a:noFill/>
            <a:ln w="0">
              <a:solidFill>
                <a:srgbClr val="C0C0C0"/>
              </a:solidFill>
              <a:prstDash val="sysDot"/>
              <a:round/>
              <a:headEnd/>
              <a:tailEnd/>
            </a:ln>
          </p:spPr>
          <p:txBody>
            <a:bodyPr/>
            <a:lstStyle/>
            <a:p>
              <a:endParaRPr lang="es-AR"/>
            </a:p>
          </p:txBody>
        </p:sp>
        <p:sp>
          <p:nvSpPr>
            <p:cNvPr id="12298" name="Line 260"/>
            <p:cNvSpPr>
              <a:spLocks noChangeShapeType="1"/>
            </p:cNvSpPr>
            <p:nvPr/>
          </p:nvSpPr>
          <p:spPr bwMode="auto">
            <a:xfrm>
              <a:off x="1911351" y="4497388"/>
              <a:ext cx="6838950" cy="1588"/>
            </a:xfrm>
            <a:prstGeom prst="line">
              <a:avLst/>
            </a:prstGeom>
            <a:noFill/>
            <a:ln w="0">
              <a:solidFill>
                <a:srgbClr val="C0C0C0"/>
              </a:solidFill>
              <a:prstDash val="sysDot"/>
              <a:round/>
              <a:headEnd/>
              <a:tailEnd/>
            </a:ln>
          </p:spPr>
          <p:txBody>
            <a:bodyPr/>
            <a:lstStyle/>
            <a:p>
              <a:endParaRPr lang="es-AR"/>
            </a:p>
          </p:txBody>
        </p:sp>
        <p:sp>
          <p:nvSpPr>
            <p:cNvPr id="12299" name="Line 261"/>
            <p:cNvSpPr>
              <a:spLocks noChangeShapeType="1"/>
            </p:cNvSpPr>
            <p:nvPr/>
          </p:nvSpPr>
          <p:spPr bwMode="auto">
            <a:xfrm>
              <a:off x="1911351" y="4067175"/>
              <a:ext cx="6838950" cy="1588"/>
            </a:xfrm>
            <a:prstGeom prst="line">
              <a:avLst/>
            </a:prstGeom>
            <a:noFill/>
            <a:ln w="0">
              <a:solidFill>
                <a:srgbClr val="C0C0C0"/>
              </a:solidFill>
              <a:prstDash val="sysDot"/>
              <a:round/>
              <a:headEnd/>
              <a:tailEnd/>
            </a:ln>
          </p:spPr>
          <p:txBody>
            <a:bodyPr/>
            <a:lstStyle/>
            <a:p>
              <a:endParaRPr lang="es-AR"/>
            </a:p>
          </p:txBody>
        </p:sp>
        <p:sp>
          <p:nvSpPr>
            <p:cNvPr id="12300" name="Line 262"/>
            <p:cNvSpPr>
              <a:spLocks noChangeShapeType="1"/>
            </p:cNvSpPr>
            <p:nvPr/>
          </p:nvSpPr>
          <p:spPr bwMode="auto">
            <a:xfrm>
              <a:off x="1911351" y="3644900"/>
              <a:ext cx="6838950" cy="1588"/>
            </a:xfrm>
            <a:prstGeom prst="line">
              <a:avLst/>
            </a:prstGeom>
            <a:noFill/>
            <a:ln w="0">
              <a:solidFill>
                <a:srgbClr val="C0C0C0"/>
              </a:solidFill>
              <a:prstDash val="sysDot"/>
              <a:round/>
              <a:headEnd/>
              <a:tailEnd/>
            </a:ln>
          </p:spPr>
          <p:txBody>
            <a:bodyPr/>
            <a:lstStyle/>
            <a:p>
              <a:endParaRPr lang="es-AR"/>
            </a:p>
          </p:txBody>
        </p:sp>
        <p:sp>
          <p:nvSpPr>
            <p:cNvPr id="12301" name="Line 263"/>
            <p:cNvSpPr>
              <a:spLocks noChangeShapeType="1"/>
            </p:cNvSpPr>
            <p:nvPr/>
          </p:nvSpPr>
          <p:spPr bwMode="auto">
            <a:xfrm>
              <a:off x="1911351" y="3222625"/>
              <a:ext cx="6838950" cy="1588"/>
            </a:xfrm>
            <a:prstGeom prst="line">
              <a:avLst/>
            </a:prstGeom>
            <a:noFill/>
            <a:ln w="0">
              <a:solidFill>
                <a:srgbClr val="C0C0C0"/>
              </a:solidFill>
              <a:prstDash val="sysDot"/>
              <a:round/>
              <a:headEnd/>
              <a:tailEnd/>
            </a:ln>
          </p:spPr>
          <p:txBody>
            <a:bodyPr/>
            <a:lstStyle/>
            <a:p>
              <a:endParaRPr lang="es-AR"/>
            </a:p>
          </p:txBody>
        </p:sp>
        <p:sp>
          <p:nvSpPr>
            <p:cNvPr id="12302" name="Rectangle 264"/>
            <p:cNvSpPr>
              <a:spLocks noChangeArrowheads="1"/>
            </p:cNvSpPr>
            <p:nvPr/>
          </p:nvSpPr>
          <p:spPr bwMode="auto">
            <a:xfrm>
              <a:off x="3173413" y="5756275"/>
              <a:ext cx="182563" cy="7938"/>
            </a:xfrm>
            <a:prstGeom prst="rect">
              <a:avLst/>
            </a:prstGeom>
            <a:solidFill>
              <a:srgbClr val="FF6600"/>
            </a:solidFill>
            <a:ln w="11113">
              <a:solidFill>
                <a:srgbClr val="000000"/>
              </a:solidFill>
              <a:miter lim="800000"/>
              <a:headEnd/>
              <a:tailEnd/>
            </a:ln>
          </p:spPr>
          <p:txBody>
            <a:bodyPr/>
            <a:lstStyle/>
            <a:p>
              <a:endParaRPr lang="en-US"/>
            </a:p>
          </p:txBody>
        </p:sp>
        <p:sp>
          <p:nvSpPr>
            <p:cNvPr id="12303" name="Rectangle 265"/>
            <p:cNvSpPr>
              <a:spLocks noChangeArrowheads="1"/>
            </p:cNvSpPr>
            <p:nvPr/>
          </p:nvSpPr>
          <p:spPr bwMode="auto">
            <a:xfrm>
              <a:off x="3890963" y="5756275"/>
              <a:ext cx="182563" cy="7938"/>
            </a:xfrm>
            <a:prstGeom prst="rect">
              <a:avLst/>
            </a:prstGeom>
            <a:solidFill>
              <a:srgbClr val="FF6600"/>
            </a:solidFill>
            <a:ln w="11113">
              <a:solidFill>
                <a:srgbClr val="000000"/>
              </a:solidFill>
              <a:miter lim="800000"/>
              <a:headEnd/>
              <a:tailEnd/>
            </a:ln>
          </p:spPr>
          <p:txBody>
            <a:bodyPr/>
            <a:lstStyle/>
            <a:p>
              <a:endParaRPr lang="en-US"/>
            </a:p>
          </p:txBody>
        </p:sp>
        <p:sp>
          <p:nvSpPr>
            <p:cNvPr id="12304" name="Rectangle 266"/>
            <p:cNvSpPr>
              <a:spLocks noChangeArrowheads="1"/>
            </p:cNvSpPr>
            <p:nvPr/>
          </p:nvSpPr>
          <p:spPr bwMode="auto">
            <a:xfrm>
              <a:off x="4073526" y="5756275"/>
              <a:ext cx="180975" cy="7938"/>
            </a:xfrm>
            <a:prstGeom prst="rect">
              <a:avLst/>
            </a:prstGeom>
            <a:solidFill>
              <a:srgbClr val="FF6600"/>
            </a:solidFill>
            <a:ln w="11113">
              <a:solidFill>
                <a:srgbClr val="000000"/>
              </a:solidFill>
              <a:miter lim="800000"/>
              <a:headEnd/>
              <a:tailEnd/>
            </a:ln>
          </p:spPr>
          <p:txBody>
            <a:bodyPr/>
            <a:lstStyle/>
            <a:p>
              <a:endParaRPr lang="en-US"/>
            </a:p>
          </p:txBody>
        </p:sp>
        <p:sp>
          <p:nvSpPr>
            <p:cNvPr id="12305" name="Rectangle 267"/>
            <p:cNvSpPr>
              <a:spLocks noChangeArrowheads="1"/>
            </p:cNvSpPr>
            <p:nvPr/>
          </p:nvSpPr>
          <p:spPr bwMode="auto">
            <a:xfrm>
              <a:off x="4254501" y="5756275"/>
              <a:ext cx="171450" cy="7938"/>
            </a:xfrm>
            <a:prstGeom prst="rect">
              <a:avLst/>
            </a:prstGeom>
            <a:solidFill>
              <a:srgbClr val="FF6600"/>
            </a:solidFill>
            <a:ln w="11113">
              <a:solidFill>
                <a:srgbClr val="000000"/>
              </a:solidFill>
              <a:miter lim="800000"/>
              <a:headEnd/>
              <a:tailEnd/>
            </a:ln>
          </p:spPr>
          <p:txBody>
            <a:bodyPr/>
            <a:lstStyle/>
            <a:p>
              <a:endParaRPr lang="en-US"/>
            </a:p>
          </p:txBody>
        </p:sp>
        <p:sp>
          <p:nvSpPr>
            <p:cNvPr id="12306" name="Rectangle 268"/>
            <p:cNvSpPr>
              <a:spLocks noChangeArrowheads="1"/>
            </p:cNvSpPr>
            <p:nvPr/>
          </p:nvSpPr>
          <p:spPr bwMode="auto">
            <a:xfrm>
              <a:off x="4425951" y="5749925"/>
              <a:ext cx="182563" cy="14288"/>
            </a:xfrm>
            <a:prstGeom prst="rect">
              <a:avLst/>
            </a:prstGeom>
            <a:solidFill>
              <a:srgbClr val="FF6600"/>
            </a:solidFill>
            <a:ln w="11113">
              <a:solidFill>
                <a:srgbClr val="000000"/>
              </a:solidFill>
              <a:miter lim="800000"/>
              <a:headEnd/>
              <a:tailEnd/>
            </a:ln>
          </p:spPr>
          <p:txBody>
            <a:bodyPr/>
            <a:lstStyle/>
            <a:p>
              <a:endParaRPr lang="en-US"/>
            </a:p>
          </p:txBody>
        </p:sp>
        <p:sp>
          <p:nvSpPr>
            <p:cNvPr id="12307" name="Rectangle 269"/>
            <p:cNvSpPr>
              <a:spLocks noChangeArrowheads="1"/>
            </p:cNvSpPr>
            <p:nvPr/>
          </p:nvSpPr>
          <p:spPr bwMode="auto">
            <a:xfrm>
              <a:off x="4608513" y="5756275"/>
              <a:ext cx="180975" cy="7938"/>
            </a:xfrm>
            <a:prstGeom prst="rect">
              <a:avLst/>
            </a:prstGeom>
            <a:solidFill>
              <a:srgbClr val="FF6600"/>
            </a:solidFill>
            <a:ln w="11113">
              <a:solidFill>
                <a:srgbClr val="000000"/>
              </a:solidFill>
              <a:miter lim="800000"/>
              <a:headEnd/>
              <a:tailEnd/>
            </a:ln>
          </p:spPr>
          <p:txBody>
            <a:bodyPr/>
            <a:lstStyle/>
            <a:p>
              <a:endParaRPr lang="en-US"/>
            </a:p>
          </p:txBody>
        </p:sp>
        <p:sp>
          <p:nvSpPr>
            <p:cNvPr id="12308" name="Rectangle 270"/>
            <p:cNvSpPr>
              <a:spLocks noChangeArrowheads="1"/>
            </p:cNvSpPr>
            <p:nvPr/>
          </p:nvSpPr>
          <p:spPr bwMode="auto">
            <a:xfrm>
              <a:off x="4789488" y="5756275"/>
              <a:ext cx="182563" cy="7938"/>
            </a:xfrm>
            <a:prstGeom prst="rect">
              <a:avLst/>
            </a:prstGeom>
            <a:solidFill>
              <a:srgbClr val="FF6600"/>
            </a:solidFill>
            <a:ln w="11113">
              <a:solidFill>
                <a:srgbClr val="000000"/>
              </a:solidFill>
              <a:miter lim="800000"/>
              <a:headEnd/>
              <a:tailEnd/>
            </a:ln>
          </p:spPr>
          <p:txBody>
            <a:bodyPr/>
            <a:lstStyle/>
            <a:p>
              <a:endParaRPr lang="en-US"/>
            </a:p>
          </p:txBody>
        </p:sp>
        <p:sp>
          <p:nvSpPr>
            <p:cNvPr id="12309" name="Rectangle 271"/>
            <p:cNvSpPr>
              <a:spLocks noChangeArrowheads="1"/>
            </p:cNvSpPr>
            <p:nvPr/>
          </p:nvSpPr>
          <p:spPr bwMode="auto">
            <a:xfrm>
              <a:off x="4972051" y="5756275"/>
              <a:ext cx="182563" cy="7938"/>
            </a:xfrm>
            <a:prstGeom prst="rect">
              <a:avLst/>
            </a:prstGeom>
            <a:solidFill>
              <a:srgbClr val="FF6600"/>
            </a:solidFill>
            <a:ln w="11113">
              <a:solidFill>
                <a:srgbClr val="000000"/>
              </a:solidFill>
              <a:miter lim="800000"/>
              <a:headEnd/>
              <a:tailEnd/>
            </a:ln>
          </p:spPr>
          <p:txBody>
            <a:bodyPr/>
            <a:lstStyle/>
            <a:p>
              <a:endParaRPr lang="en-US"/>
            </a:p>
          </p:txBody>
        </p:sp>
        <p:sp>
          <p:nvSpPr>
            <p:cNvPr id="12310" name="Rectangle 272"/>
            <p:cNvSpPr>
              <a:spLocks noChangeArrowheads="1"/>
            </p:cNvSpPr>
            <p:nvPr/>
          </p:nvSpPr>
          <p:spPr bwMode="auto">
            <a:xfrm>
              <a:off x="5507038" y="5756275"/>
              <a:ext cx="180975" cy="7938"/>
            </a:xfrm>
            <a:prstGeom prst="rect">
              <a:avLst/>
            </a:prstGeom>
            <a:solidFill>
              <a:srgbClr val="FF6600"/>
            </a:solidFill>
            <a:ln w="11113">
              <a:solidFill>
                <a:srgbClr val="000000"/>
              </a:solidFill>
              <a:miter lim="800000"/>
              <a:headEnd/>
              <a:tailEnd/>
            </a:ln>
          </p:spPr>
          <p:txBody>
            <a:bodyPr/>
            <a:lstStyle/>
            <a:p>
              <a:endParaRPr lang="en-US"/>
            </a:p>
          </p:txBody>
        </p:sp>
        <p:sp>
          <p:nvSpPr>
            <p:cNvPr id="12311" name="Rectangle 273"/>
            <p:cNvSpPr>
              <a:spLocks noChangeArrowheads="1"/>
            </p:cNvSpPr>
            <p:nvPr/>
          </p:nvSpPr>
          <p:spPr bwMode="auto">
            <a:xfrm>
              <a:off x="6053138" y="5756275"/>
              <a:ext cx="182563" cy="7938"/>
            </a:xfrm>
            <a:prstGeom prst="rect">
              <a:avLst/>
            </a:prstGeom>
            <a:solidFill>
              <a:srgbClr val="FF6600"/>
            </a:solidFill>
            <a:ln w="11113">
              <a:solidFill>
                <a:srgbClr val="000000"/>
              </a:solidFill>
              <a:miter lim="800000"/>
              <a:headEnd/>
              <a:tailEnd/>
            </a:ln>
          </p:spPr>
          <p:txBody>
            <a:bodyPr/>
            <a:lstStyle/>
            <a:p>
              <a:endParaRPr lang="en-US"/>
            </a:p>
          </p:txBody>
        </p:sp>
        <p:sp>
          <p:nvSpPr>
            <p:cNvPr id="12312" name="Rectangle 274"/>
            <p:cNvSpPr>
              <a:spLocks noChangeArrowheads="1"/>
            </p:cNvSpPr>
            <p:nvPr/>
          </p:nvSpPr>
          <p:spPr bwMode="auto">
            <a:xfrm>
              <a:off x="6235701" y="5756275"/>
              <a:ext cx="169863" cy="7938"/>
            </a:xfrm>
            <a:prstGeom prst="rect">
              <a:avLst/>
            </a:prstGeom>
            <a:solidFill>
              <a:srgbClr val="FF6600"/>
            </a:solidFill>
            <a:ln w="11113">
              <a:solidFill>
                <a:srgbClr val="000000"/>
              </a:solidFill>
              <a:miter lim="800000"/>
              <a:headEnd/>
              <a:tailEnd/>
            </a:ln>
          </p:spPr>
          <p:txBody>
            <a:bodyPr/>
            <a:lstStyle/>
            <a:p>
              <a:endParaRPr lang="en-US"/>
            </a:p>
          </p:txBody>
        </p:sp>
        <p:sp>
          <p:nvSpPr>
            <p:cNvPr id="12313" name="Rectangle 275"/>
            <p:cNvSpPr>
              <a:spLocks noChangeArrowheads="1"/>
            </p:cNvSpPr>
            <p:nvPr/>
          </p:nvSpPr>
          <p:spPr bwMode="auto">
            <a:xfrm>
              <a:off x="6405563" y="5749925"/>
              <a:ext cx="182563" cy="14288"/>
            </a:xfrm>
            <a:prstGeom prst="rect">
              <a:avLst/>
            </a:prstGeom>
            <a:solidFill>
              <a:srgbClr val="FF6600"/>
            </a:solidFill>
            <a:ln w="11113">
              <a:solidFill>
                <a:srgbClr val="000000"/>
              </a:solidFill>
              <a:miter lim="800000"/>
              <a:headEnd/>
              <a:tailEnd/>
            </a:ln>
          </p:spPr>
          <p:txBody>
            <a:bodyPr/>
            <a:lstStyle/>
            <a:p>
              <a:endParaRPr lang="en-US"/>
            </a:p>
          </p:txBody>
        </p:sp>
        <p:sp>
          <p:nvSpPr>
            <p:cNvPr id="12314" name="Rectangle 276"/>
            <p:cNvSpPr>
              <a:spLocks noChangeArrowheads="1"/>
            </p:cNvSpPr>
            <p:nvPr/>
          </p:nvSpPr>
          <p:spPr bwMode="auto">
            <a:xfrm>
              <a:off x="6588126" y="5734050"/>
              <a:ext cx="180975" cy="30163"/>
            </a:xfrm>
            <a:prstGeom prst="rect">
              <a:avLst/>
            </a:prstGeom>
            <a:solidFill>
              <a:srgbClr val="FF6600"/>
            </a:solidFill>
            <a:ln w="11113">
              <a:solidFill>
                <a:srgbClr val="000000"/>
              </a:solidFill>
              <a:miter lim="800000"/>
              <a:headEnd/>
              <a:tailEnd/>
            </a:ln>
          </p:spPr>
          <p:txBody>
            <a:bodyPr/>
            <a:lstStyle/>
            <a:p>
              <a:endParaRPr lang="en-US"/>
            </a:p>
          </p:txBody>
        </p:sp>
        <p:sp>
          <p:nvSpPr>
            <p:cNvPr id="12315" name="Rectangle 277"/>
            <p:cNvSpPr>
              <a:spLocks noChangeArrowheads="1"/>
            </p:cNvSpPr>
            <p:nvPr/>
          </p:nvSpPr>
          <p:spPr bwMode="auto">
            <a:xfrm>
              <a:off x="6769101" y="5741988"/>
              <a:ext cx="182563" cy="22225"/>
            </a:xfrm>
            <a:prstGeom prst="rect">
              <a:avLst/>
            </a:prstGeom>
            <a:solidFill>
              <a:srgbClr val="FF6600"/>
            </a:solidFill>
            <a:ln w="11113">
              <a:solidFill>
                <a:srgbClr val="000000"/>
              </a:solidFill>
              <a:miter lim="800000"/>
              <a:headEnd/>
              <a:tailEnd/>
            </a:ln>
          </p:spPr>
          <p:txBody>
            <a:bodyPr/>
            <a:lstStyle/>
            <a:p>
              <a:endParaRPr lang="en-US"/>
            </a:p>
          </p:txBody>
        </p:sp>
        <p:sp>
          <p:nvSpPr>
            <p:cNvPr id="12316" name="Rectangle 278"/>
            <p:cNvSpPr>
              <a:spLocks noChangeArrowheads="1"/>
            </p:cNvSpPr>
            <p:nvPr/>
          </p:nvSpPr>
          <p:spPr bwMode="auto">
            <a:xfrm>
              <a:off x="6951663" y="5703888"/>
              <a:ext cx="182563" cy="60325"/>
            </a:xfrm>
            <a:prstGeom prst="rect">
              <a:avLst/>
            </a:prstGeom>
            <a:solidFill>
              <a:srgbClr val="FF6600"/>
            </a:solidFill>
            <a:ln w="11113">
              <a:solidFill>
                <a:srgbClr val="000000"/>
              </a:solidFill>
              <a:miter lim="800000"/>
              <a:headEnd/>
              <a:tailEnd/>
            </a:ln>
          </p:spPr>
          <p:txBody>
            <a:bodyPr/>
            <a:lstStyle/>
            <a:p>
              <a:endParaRPr lang="en-US"/>
            </a:p>
          </p:txBody>
        </p:sp>
        <p:sp>
          <p:nvSpPr>
            <p:cNvPr id="12317" name="Rectangle 279"/>
            <p:cNvSpPr>
              <a:spLocks noChangeArrowheads="1"/>
            </p:cNvSpPr>
            <p:nvPr/>
          </p:nvSpPr>
          <p:spPr bwMode="auto">
            <a:xfrm>
              <a:off x="7134226" y="5675313"/>
              <a:ext cx="169863" cy="88900"/>
            </a:xfrm>
            <a:prstGeom prst="rect">
              <a:avLst/>
            </a:prstGeom>
            <a:solidFill>
              <a:srgbClr val="FF6600"/>
            </a:solidFill>
            <a:ln w="11113">
              <a:solidFill>
                <a:srgbClr val="000000"/>
              </a:solidFill>
              <a:miter lim="800000"/>
              <a:headEnd/>
              <a:tailEnd/>
            </a:ln>
          </p:spPr>
          <p:txBody>
            <a:bodyPr/>
            <a:lstStyle/>
            <a:p>
              <a:endParaRPr lang="en-US"/>
            </a:p>
          </p:txBody>
        </p:sp>
        <p:sp>
          <p:nvSpPr>
            <p:cNvPr id="12318" name="Rectangle 280"/>
            <p:cNvSpPr>
              <a:spLocks noChangeArrowheads="1"/>
            </p:cNvSpPr>
            <p:nvPr/>
          </p:nvSpPr>
          <p:spPr bwMode="auto">
            <a:xfrm>
              <a:off x="7304088" y="5564188"/>
              <a:ext cx="182563" cy="200025"/>
            </a:xfrm>
            <a:prstGeom prst="rect">
              <a:avLst/>
            </a:prstGeom>
            <a:solidFill>
              <a:srgbClr val="FF6600"/>
            </a:solidFill>
            <a:ln w="11113">
              <a:solidFill>
                <a:srgbClr val="000000"/>
              </a:solidFill>
              <a:miter lim="800000"/>
              <a:headEnd/>
              <a:tailEnd/>
            </a:ln>
          </p:spPr>
          <p:txBody>
            <a:bodyPr/>
            <a:lstStyle/>
            <a:p>
              <a:endParaRPr lang="en-US"/>
            </a:p>
          </p:txBody>
        </p:sp>
        <p:sp>
          <p:nvSpPr>
            <p:cNvPr id="12319" name="Rectangle 281"/>
            <p:cNvSpPr>
              <a:spLocks noChangeArrowheads="1"/>
            </p:cNvSpPr>
            <p:nvPr/>
          </p:nvSpPr>
          <p:spPr bwMode="auto">
            <a:xfrm>
              <a:off x="7486651" y="5541963"/>
              <a:ext cx="182563" cy="222250"/>
            </a:xfrm>
            <a:prstGeom prst="rect">
              <a:avLst/>
            </a:prstGeom>
            <a:solidFill>
              <a:srgbClr val="FF6600"/>
            </a:solidFill>
            <a:ln w="11113">
              <a:solidFill>
                <a:srgbClr val="000000"/>
              </a:solidFill>
              <a:miter lim="800000"/>
              <a:headEnd/>
              <a:tailEnd/>
            </a:ln>
          </p:spPr>
          <p:txBody>
            <a:bodyPr/>
            <a:lstStyle/>
            <a:p>
              <a:endParaRPr lang="en-US"/>
            </a:p>
          </p:txBody>
        </p:sp>
        <p:sp>
          <p:nvSpPr>
            <p:cNvPr id="12320" name="Rectangle 282"/>
            <p:cNvSpPr>
              <a:spLocks noChangeArrowheads="1"/>
            </p:cNvSpPr>
            <p:nvPr/>
          </p:nvSpPr>
          <p:spPr bwMode="auto">
            <a:xfrm>
              <a:off x="7669213" y="5503863"/>
              <a:ext cx="180975" cy="260350"/>
            </a:xfrm>
            <a:prstGeom prst="rect">
              <a:avLst/>
            </a:prstGeom>
            <a:solidFill>
              <a:srgbClr val="FF6600"/>
            </a:solidFill>
            <a:ln w="11113">
              <a:solidFill>
                <a:srgbClr val="000000"/>
              </a:solidFill>
              <a:miter lim="800000"/>
              <a:headEnd/>
              <a:tailEnd/>
            </a:ln>
          </p:spPr>
          <p:txBody>
            <a:bodyPr/>
            <a:lstStyle/>
            <a:p>
              <a:endParaRPr lang="en-US"/>
            </a:p>
          </p:txBody>
        </p:sp>
        <p:sp>
          <p:nvSpPr>
            <p:cNvPr id="12321" name="Rectangle 283"/>
            <p:cNvSpPr>
              <a:spLocks noChangeArrowheads="1"/>
            </p:cNvSpPr>
            <p:nvPr/>
          </p:nvSpPr>
          <p:spPr bwMode="auto">
            <a:xfrm>
              <a:off x="7850188" y="5437188"/>
              <a:ext cx="182563" cy="327025"/>
            </a:xfrm>
            <a:prstGeom prst="rect">
              <a:avLst/>
            </a:prstGeom>
            <a:solidFill>
              <a:srgbClr val="FF6600"/>
            </a:solidFill>
            <a:ln w="11113">
              <a:solidFill>
                <a:srgbClr val="000000"/>
              </a:solidFill>
              <a:miter lim="800000"/>
              <a:headEnd/>
              <a:tailEnd/>
            </a:ln>
          </p:spPr>
          <p:txBody>
            <a:bodyPr/>
            <a:lstStyle/>
            <a:p>
              <a:endParaRPr lang="en-US"/>
            </a:p>
          </p:txBody>
        </p:sp>
        <p:sp>
          <p:nvSpPr>
            <p:cNvPr id="12322" name="Rectangle 284"/>
            <p:cNvSpPr>
              <a:spLocks noChangeArrowheads="1"/>
            </p:cNvSpPr>
            <p:nvPr/>
          </p:nvSpPr>
          <p:spPr bwMode="auto">
            <a:xfrm>
              <a:off x="8032751" y="5511800"/>
              <a:ext cx="182563" cy="252413"/>
            </a:xfrm>
            <a:prstGeom prst="rect">
              <a:avLst/>
            </a:prstGeom>
            <a:solidFill>
              <a:srgbClr val="FF6600"/>
            </a:solidFill>
            <a:ln w="11113">
              <a:solidFill>
                <a:srgbClr val="000000"/>
              </a:solidFill>
              <a:miter lim="800000"/>
              <a:headEnd/>
              <a:tailEnd/>
            </a:ln>
          </p:spPr>
          <p:txBody>
            <a:bodyPr/>
            <a:lstStyle/>
            <a:p>
              <a:endParaRPr lang="en-US"/>
            </a:p>
          </p:txBody>
        </p:sp>
        <p:sp>
          <p:nvSpPr>
            <p:cNvPr id="12323" name="Rectangle 285"/>
            <p:cNvSpPr>
              <a:spLocks noChangeArrowheads="1"/>
            </p:cNvSpPr>
            <p:nvPr/>
          </p:nvSpPr>
          <p:spPr bwMode="auto">
            <a:xfrm>
              <a:off x="8215313" y="5734050"/>
              <a:ext cx="169863" cy="30163"/>
            </a:xfrm>
            <a:prstGeom prst="rect">
              <a:avLst/>
            </a:prstGeom>
            <a:solidFill>
              <a:srgbClr val="FF6600"/>
            </a:solidFill>
            <a:ln w="11113">
              <a:solidFill>
                <a:srgbClr val="000000"/>
              </a:solidFill>
              <a:miter lim="800000"/>
              <a:headEnd/>
              <a:tailEnd/>
            </a:ln>
          </p:spPr>
          <p:txBody>
            <a:bodyPr/>
            <a:lstStyle/>
            <a:p>
              <a:endParaRPr lang="en-US"/>
            </a:p>
          </p:txBody>
        </p:sp>
        <p:sp>
          <p:nvSpPr>
            <p:cNvPr id="12324" name="Line 286"/>
            <p:cNvSpPr>
              <a:spLocks noChangeShapeType="1"/>
            </p:cNvSpPr>
            <p:nvPr/>
          </p:nvSpPr>
          <p:spPr bwMode="auto">
            <a:xfrm>
              <a:off x="1911351" y="3222625"/>
              <a:ext cx="1588" cy="2541588"/>
            </a:xfrm>
            <a:prstGeom prst="line">
              <a:avLst/>
            </a:prstGeom>
            <a:noFill/>
            <a:ln w="0">
              <a:solidFill>
                <a:srgbClr val="000000"/>
              </a:solidFill>
              <a:round/>
              <a:headEnd/>
              <a:tailEnd/>
            </a:ln>
          </p:spPr>
          <p:txBody>
            <a:bodyPr/>
            <a:lstStyle/>
            <a:p>
              <a:endParaRPr lang="es-AR"/>
            </a:p>
          </p:txBody>
        </p:sp>
        <p:sp>
          <p:nvSpPr>
            <p:cNvPr id="12325" name="Line 287"/>
            <p:cNvSpPr>
              <a:spLocks noChangeShapeType="1"/>
            </p:cNvSpPr>
            <p:nvPr/>
          </p:nvSpPr>
          <p:spPr bwMode="auto">
            <a:xfrm>
              <a:off x="1865313" y="5764213"/>
              <a:ext cx="90488" cy="1588"/>
            </a:xfrm>
            <a:prstGeom prst="line">
              <a:avLst/>
            </a:prstGeom>
            <a:noFill/>
            <a:ln w="0">
              <a:solidFill>
                <a:srgbClr val="000000"/>
              </a:solidFill>
              <a:round/>
              <a:headEnd/>
              <a:tailEnd/>
            </a:ln>
          </p:spPr>
          <p:txBody>
            <a:bodyPr/>
            <a:lstStyle/>
            <a:p>
              <a:endParaRPr lang="es-AR"/>
            </a:p>
          </p:txBody>
        </p:sp>
        <p:sp>
          <p:nvSpPr>
            <p:cNvPr id="12326" name="Line 288"/>
            <p:cNvSpPr>
              <a:spLocks noChangeShapeType="1"/>
            </p:cNvSpPr>
            <p:nvPr/>
          </p:nvSpPr>
          <p:spPr bwMode="auto">
            <a:xfrm>
              <a:off x="1865313" y="5341938"/>
              <a:ext cx="90488" cy="1588"/>
            </a:xfrm>
            <a:prstGeom prst="line">
              <a:avLst/>
            </a:prstGeom>
            <a:noFill/>
            <a:ln w="0">
              <a:solidFill>
                <a:srgbClr val="000000"/>
              </a:solidFill>
              <a:round/>
              <a:headEnd/>
              <a:tailEnd/>
            </a:ln>
          </p:spPr>
          <p:txBody>
            <a:bodyPr/>
            <a:lstStyle/>
            <a:p>
              <a:endParaRPr lang="es-AR"/>
            </a:p>
          </p:txBody>
        </p:sp>
        <p:sp>
          <p:nvSpPr>
            <p:cNvPr id="12327" name="Line 289"/>
            <p:cNvSpPr>
              <a:spLocks noChangeShapeType="1"/>
            </p:cNvSpPr>
            <p:nvPr/>
          </p:nvSpPr>
          <p:spPr bwMode="auto">
            <a:xfrm>
              <a:off x="1865313" y="4919663"/>
              <a:ext cx="90488" cy="1588"/>
            </a:xfrm>
            <a:prstGeom prst="line">
              <a:avLst/>
            </a:prstGeom>
            <a:noFill/>
            <a:ln w="0">
              <a:solidFill>
                <a:srgbClr val="000000"/>
              </a:solidFill>
              <a:round/>
              <a:headEnd/>
              <a:tailEnd/>
            </a:ln>
          </p:spPr>
          <p:txBody>
            <a:bodyPr/>
            <a:lstStyle/>
            <a:p>
              <a:endParaRPr lang="es-AR"/>
            </a:p>
          </p:txBody>
        </p:sp>
        <p:sp>
          <p:nvSpPr>
            <p:cNvPr id="12328" name="Line 290"/>
            <p:cNvSpPr>
              <a:spLocks noChangeShapeType="1"/>
            </p:cNvSpPr>
            <p:nvPr/>
          </p:nvSpPr>
          <p:spPr bwMode="auto">
            <a:xfrm>
              <a:off x="1865313" y="4497388"/>
              <a:ext cx="90488" cy="1588"/>
            </a:xfrm>
            <a:prstGeom prst="line">
              <a:avLst/>
            </a:prstGeom>
            <a:noFill/>
            <a:ln w="0">
              <a:solidFill>
                <a:srgbClr val="000000"/>
              </a:solidFill>
              <a:round/>
              <a:headEnd/>
              <a:tailEnd/>
            </a:ln>
          </p:spPr>
          <p:txBody>
            <a:bodyPr/>
            <a:lstStyle/>
            <a:p>
              <a:endParaRPr lang="es-AR"/>
            </a:p>
          </p:txBody>
        </p:sp>
        <p:sp>
          <p:nvSpPr>
            <p:cNvPr id="12329" name="Line 291"/>
            <p:cNvSpPr>
              <a:spLocks noChangeShapeType="1"/>
            </p:cNvSpPr>
            <p:nvPr/>
          </p:nvSpPr>
          <p:spPr bwMode="auto">
            <a:xfrm>
              <a:off x="1865313" y="4067175"/>
              <a:ext cx="90488" cy="1588"/>
            </a:xfrm>
            <a:prstGeom prst="line">
              <a:avLst/>
            </a:prstGeom>
            <a:noFill/>
            <a:ln w="0">
              <a:solidFill>
                <a:srgbClr val="000000"/>
              </a:solidFill>
              <a:round/>
              <a:headEnd/>
              <a:tailEnd/>
            </a:ln>
          </p:spPr>
          <p:txBody>
            <a:bodyPr/>
            <a:lstStyle/>
            <a:p>
              <a:endParaRPr lang="es-AR"/>
            </a:p>
          </p:txBody>
        </p:sp>
        <p:sp>
          <p:nvSpPr>
            <p:cNvPr id="12330" name="Line 292"/>
            <p:cNvSpPr>
              <a:spLocks noChangeShapeType="1"/>
            </p:cNvSpPr>
            <p:nvPr/>
          </p:nvSpPr>
          <p:spPr bwMode="auto">
            <a:xfrm>
              <a:off x="1865313" y="3644900"/>
              <a:ext cx="90488" cy="1588"/>
            </a:xfrm>
            <a:prstGeom prst="line">
              <a:avLst/>
            </a:prstGeom>
            <a:noFill/>
            <a:ln w="0">
              <a:solidFill>
                <a:srgbClr val="000000"/>
              </a:solidFill>
              <a:round/>
              <a:headEnd/>
              <a:tailEnd/>
            </a:ln>
          </p:spPr>
          <p:txBody>
            <a:bodyPr/>
            <a:lstStyle/>
            <a:p>
              <a:endParaRPr lang="es-AR"/>
            </a:p>
          </p:txBody>
        </p:sp>
        <p:sp>
          <p:nvSpPr>
            <p:cNvPr id="12331" name="Line 293"/>
            <p:cNvSpPr>
              <a:spLocks noChangeShapeType="1"/>
            </p:cNvSpPr>
            <p:nvPr/>
          </p:nvSpPr>
          <p:spPr bwMode="auto">
            <a:xfrm>
              <a:off x="1865313" y="3222625"/>
              <a:ext cx="90488" cy="1588"/>
            </a:xfrm>
            <a:prstGeom prst="line">
              <a:avLst/>
            </a:prstGeom>
            <a:noFill/>
            <a:ln w="0">
              <a:solidFill>
                <a:srgbClr val="000000"/>
              </a:solidFill>
              <a:round/>
              <a:headEnd/>
              <a:tailEnd/>
            </a:ln>
          </p:spPr>
          <p:txBody>
            <a:bodyPr/>
            <a:lstStyle/>
            <a:p>
              <a:endParaRPr lang="es-AR"/>
            </a:p>
          </p:txBody>
        </p:sp>
        <p:sp>
          <p:nvSpPr>
            <p:cNvPr id="12332" name="Line 294"/>
            <p:cNvSpPr>
              <a:spLocks noChangeShapeType="1"/>
            </p:cNvSpPr>
            <p:nvPr/>
          </p:nvSpPr>
          <p:spPr bwMode="auto">
            <a:xfrm>
              <a:off x="1911351" y="5764213"/>
              <a:ext cx="6838950" cy="1588"/>
            </a:xfrm>
            <a:prstGeom prst="line">
              <a:avLst/>
            </a:prstGeom>
            <a:noFill/>
            <a:ln w="0">
              <a:solidFill>
                <a:srgbClr val="000000"/>
              </a:solidFill>
              <a:round/>
              <a:headEnd/>
              <a:tailEnd/>
            </a:ln>
          </p:spPr>
          <p:txBody>
            <a:bodyPr/>
            <a:lstStyle/>
            <a:p>
              <a:endParaRPr lang="es-AR"/>
            </a:p>
          </p:txBody>
        </p:sp>
        <p:sp>
          <p:nvSpPr>
            <p:cNvPr id="12333" name="Line 295"/>
            <p:cNvSpPr>
              <a:spLocks noChangeShapeType="1"/>
            </p:cNvSpPr>
            <p:nvPr/>
          </p:nvSpPr>
          <p:spPr bwMode="auto">
            <a:xfrm flipV="1">
              <a:off x="1911351" y="5734050"/>
              <a:ext cx="1588" cy="60325"/>
            </a:xfrm>
            <a:prstGeom prst="line">
              <a:avLst/>
            </a:prstGeom>
            <a:noFill/>
            <a:ln w="0">
              <a:solidFill>
                <a:srgbClr val="000000"/>
              </a:solidFill>
              <a:round/>
              <a:headEnd/>
              <a:tailEnd/>
            </a:ln>
          </p:spPr>
          <p:txBody>
            <a:bodyPr/>
            <a:lstStyle/>
            <a:p>
              <a:endParaRPr lang="es-AR"/>
            </a:p>
          </p:txBody>
        </p:sp>
        <p:sp>
          <p:nvSpPr>
            <p:cNvPr id="12334" name="Line 296"/>
            <p:cNvSpPr>
              <a:spLocks noChangeShapeType="1"/>
            </p:cNvSpPr>
            <p:nvPr/>
          </p:nvSpPr>
          <p:spPr bwMode="auto">
            <a:xfrm flipV="1">
              <a:off x="2092326" y="5734050"/>
              <a:ext cx="1588" cy="60325"/>
            </a:xfrm>
            <a:prstGeom prst="line">
              <a:avLst/>
            </a:prstGeom>
            <a:noFill/>
            <a:ln w="0">
              <a:solidFill>
                <a:srgbClr val="000000"/>
              </a:solidFill>
              <a:round/>
              <a:headEnd/>
              <a:tailEnd/>
            </a:ln>
          </p:spPr>
          <p:txBody>
            <a:bodyPr/>
            <a:lstStyle/>
            <a:p>
              <a:endParaRPr lang="es-AR"/>
            </a:p>
          </p:txBody>
        </p:sp>
        <p:sp>
          <p:nvSpPr>
            <p:cNvPr id="12335" name="Line 297"/>
            <p:cNvSpPr>
              <a:spLocks noChangeShapeType="1"/>
            </p:cNvSpPr>
            <p:nvPr/>
          </p:nvSpPr>
          <p:spPr bwMode="auto">
            <a:xfrm flipV="1">
              <a:off x="2274888" y="5734050"/>
              <a:ext cx="1588" cy="60325"/>
            </a:xfrm>
            <a:prstGeom prst="line">
              <a:avLst/>
            </a:prstGeom>
            <a:noFill/>
            <a:ln w="0">
              <a:solidFill>
                <a:srgbClr val="000000"/>
              </a:solidFill>
              <a:round/>
              <a:headEnd/>
              <a:tailEnd/>
            </a:ln>
          </p:spPr>
          <p:txBody>
            <a:bodyPr/>
            <a:lstStyle/>
            <a:p>
              <a:endParaRPr lang="es-AR"/>
            </a:p>
          </p:txBody>
        </p:sp>
        <p:sp>
          <p:nvSpPr>
            <p:cNvPr id="12336" name="Line 298"/>
            <p:cNvSpPr>
              <a:spLocks noChangeShapeType="1"/>
            </p:cNvSpPr>
            <p:nvPr/>
          </p:nvSpPr>
          <p:spPr bwMode="auto">
            <a:xfrm flipV="1">
              <a:off x="2446338" y="5734050"/>
              <a:ext cx="1588" cy="60325"/>
            </a:xfrm>
            <a:prstGeom prst="line">
              <a:avLst/>
            </a:prstGeom>
            <a:noFill/>
            <a:ln w="0">
              <a:solidFill>
                <a:srgbClr val="000000"/>
              </a:solidFill>
              <a:round/>
              <a:headEnd/>
              <a:tailEnd/>
            </a:ln>
          </p:spPr>
          <p:txBody>
            <a:bodyPr/>
            <a:lstStyle/>
            <a:p>
              <a:endParaRPr lang="es-AR"/>
            </a:p>
          </p:txBody>
        </p:sp>
        <p:sp>
          <p:nvSpPr>
            <p:cNvPr id="12337" name="Line 299"/>
            <p:cNvSpPr>
              <a:spLocks noChangeShapeType="1"/>
            </p:cNvSpPr>
            <p:nvPr/>
          </p:nvSpPr>
          <p:spPr bwMode="auto">
            <a:xfrm flipV="1">
              <a:off x="2627313" y="5734050"/>
              <a:ext cx="1588" cy="60325"/>
            </a:xfrm>
            <a:prstGeom prst="line">
              <a:avLst/>
            </a:prstGeom>
            <a:noFill/>
            <a:ln w="0">
              <a:solidFill>
                <a:srgbClr val="000000"/>
              </a:solidFill>
              <a:round/>
              <a:headEnd/>
              <a:tailEnd/>
            </a:ln>
          </p:spPr>
          <p:txBody>
            <a:bodyPr/>
            <a:lstStyle/>
            <a:p>
              <a:endParaRPr lang="es-AR"/>
            </a:p>
          </p:txBody>
        </p:sp>
        <p:sp>
          <p:nvSpPr>
            <p:cNvPr id="12338" name="Line 300"/>
            <p:cNvSpPr>
              <a:spLocks noChangeShapeType="1"/>
            </p:cNvSpPr>
            <p:nvPr/>
          </p:nvSpPr>
          <p:spPr bwMode="auto">
            <a:xfrm flipV="1">
              <a:off x="2809876" y="5734050"/>
              <a:ext cx="1588" cy="60325"/>
            </a:xfrm>
            <a:prstGeom prst="line">
              <a:avLst/>
            </a:prstGeom>
            <a:noFill/>
            <a:ln w="0">
              <a:solidFill>
                <a:srgbClr val="000000"/>
              </a:solidFill>
              <a:round/>
              <a:headEnd/>
              <a:tailEnd/>
            </a:ln>
          </p:spPr>
          <p:txBody>
            <a:bodyPr/>
            <a:lstStyle/>
            <a:p>
              <a:endParaRPr lang="es-AR"/>
            </a:p>
          </p:txBody>
        </p:sp>
        <p:sp>
          <p:nvSpPr>
            <p:cNvPr id="12339" name="Line 301"/>
            <p:cNvSpPr>
              <a:spLocks noChangeShapeType="1"/>
            </p:cNvSpPr>
            <p:nvPr/>
          </p:nvSpPr>
          <p:spPr bwMode="auto">
            <a:xfrm flipV="1">
              <a:off x="2992438" y="5734050"/>
              <a:ext cx="1588" cy="60325"/>
            </a:xfrm>
            <a:prstGeom prst="line">
              <a:avLst/>
            </a:prstGeom>
            <a:noFill/>
            <a:ln w="0">
              <a:solidFill>
                <a:srgbClr val="000000"/>
              </a:solidFill>
              <a:round/>
              <a:headEnd/>
              <a:tailEnd/>
            </a:ln>
          </p:spPr>
          <p:txBody>
            <a:bodyPr/>
            <a:lstStyle/>
            <a:p>
              <a:endParaRPr lang="es-AR"/>
            </a:p>
          </p:txBody>
        </p:sp>
        <p:sp>
          <p:nvSpPr>
            <p:cNvPr id="12340" name="Line 302"/>
            <p:cNvSpPr>
              <a:spLocks noChangeShapeType="1"/>
            </p:cNvSpPr>
            <p:nvPr/>
          </p:nvSpPr>
          <p:spPr bwMode="auto">
            <a:xfrm flipV="1">
              <a:off x="3173413" y="5734050"/>
              <a:ext cx="1588" cy="60325"/>
            </a:xfrm>
            <a:prstGeom prst="line">
              <a:avLst/>
            </a:prstGeom>
            <a:noFill/>
            <a:ln w="0">
              <a:solidFill>
                <a:srgbClr val="000000"/>
              </a:solidFill>
              <a:round/>
              <a:headEnd/>
              <a:tailEnd/>
            </a:ln>
          </p:spPr>
          <p:txBody>
            <a:bodyPr/>
            <a:lstStyle/>
            <a:p>
              <a:endParaRPr lang="es-AR"/>
            </a:p>
          </p:txBody>
        </p:sp>
        <p:sp>
          <p:nvSpPr>
            <p:cNvPr id="12341" name="Line 303"/>
            <p:cNvSpPr>
              <a:spLocks noChangeShapeType="1"/>
            </p:cNvSpPr>
            <p:nvPr/>
          </p:nvSpPr>
          <p:spPr bwMode="auto">
            <a:xfrm flipV="1">
              <a:off x="3355976" y="5734050"/>
              <a:ext cx="1588" cy="60325"/>
            </a:xfrm>
            <a:prstGeom prst="line">
              <a:avLst/>
            </a:prstGeom>
            <a:noFill/>
            <a:ln w="0">
              <a:solidFill>
                <a:srgbClr val="000000"/>
              </a:solidFill>
              <a:round/>
              <a:headEnd/>
              <a:tailEnd/>
            </a:ln>
          </p:spPr>
          <p:txBody>
            <a:bodyPr/>
            <a:lstStyle/>
            <a:p>
              <a:endParaRPr lang="es-AR"/>
            </a:p>
          </p:txBody>
        </p:sp>
        <p:sp>
          <p:nvSpPr>
            <p:cNvPr id="12342" name="Line 304"/>
            <p:cNvSpPr>
              <a:spLocks noChangeShapeType="1"/>
            </p:cNvSpPr>
            <p:nvPr/>
          </p:nvSpPr>
          <p:spPr bwMode="auto">
            <a:xfrm flipV="1">
              <a:off x="3527426" y="5734050"/>
              <a:ext cx="1588" cy="60325"/>
            </a:xfrm>
            <a:prstGeom prst="line">
              <a:avLst/>
            </a:prstGeom>
            <a:noFill/>
            <a:ln w="0">
              <a:solidFill>
                <a:srgbClr val="000000"/>
              </a:solidFill>
              <a:round/>
              <a:headEnd/>
              <a:tailEnd/>
            </a:ln>
          </p:spPr>
          <p:txBody>
            <a:bodyPr/>
            <a:lstStyle/>
            <a:p>
              <a:endParaRPr lang="es-AR"/>
            </a:p>
          </p:txBody>
        </p:sp>
        <p:sp>
          <p:nvSpPr>
            <p:cNvPr id="12343" name="Line 305"/>
            <p:cNvSpPr>
              <a:spLocks noChangeShapeType="1"/>
            </p:cNvSpPr>
            <p:nvPr/>
          </p:nvSpPr>
          <p:spPr bwMode="auto">
            <a:xfrm flipV="1">
              <a:off x="3708401" y="5734050"/>
              <a:ext cx="1588" cy="60325"/>
            </a:xfrm>
            <a:prstGeom prst="line">
              <a:avLst/>
            </a:prstGeom>
            <a:noFill/>
            <a:ln w="0">
              <a:solidFill>
                <a:srgbClr val="000000"/>
              </a:solidFill>
              <a:round/>
              <a:headEnd/>
              <a:tailEnd/>
            </a:ln>
          </p:spPr>
          <p:txBody>
            <a:bodyPr/>
            <a:lstStyle/>
            <a:p>
              <a:endParaRPr lang="es-AR"/>
            </a:p>
          </p:txBody>
        </p:sp>
        <p:sp>
          <p:nvSpPr>
            <p:cNvPr id="12344" name="Line 306"/>
            <p:cNvSpPr>
              <a:spLocks noChangeShapeType="1"/>
            </p:cNvSpPr>
            <p:nvPr/>
          </p:nvSpPr>
          <p:spPr bwMode="auto">
            <a:xfrm flipV="1">
              <a:off x="3890963" y="5734050"/>
              <a:ext cx="1588" cy="60325"/>
            </a:xfrm>
            <a:prstGeom prst="line">
              <a:avLst/>
            </a:prstGeom>
            <a:noFill/>
            <a:ln w="0">
              <a:solidFill>
                <a:srgbClr val="000000"/>
              </a:solidFill>
              <a:round/>
              <a:headEnd/>
              <a:tailEnd/>
            </a:ln>
          </p:spPr>
          <p:txBody>
            <a:bodyPr/>
            <a:lstStyle/>
            <a:p>
              <a:endParaRPr lang="es-AR"/>
            </a:p>
          </p:txBody>
        </p:sp>
        <p:sp>
          <p:nvSpPr>
            <p:cNvPr id="12345" name="Line 307"/>
            <p:cNvSpPr>
              <a:spLocks noChangeShapeType="1"/>
            </p:cNvSpPr>
            <p:nvPr/>
          </p:nvSpPr>
          <p:spPr bwMode="auto">
            <a:xfrm flipV="1">
              <a:off x="4073526" y="5734050"/>
              <a:ext cx="1588" cy="60325"/>
            </a:xfrm>
            <a:prstGeom prst="line">
              <a:avLst/>
            </a:prstGeom>
            <a:noFill/>
            <a:ln w="0">
              <a:solidFill>
                <a:srgbClr val="000000"/>
              </a:solidFill>
              <a:round/>
              <a:headEnd/>
              <a:tailEnd/>
            </a:ln>
          </p:spPr>
          <p:txBody>
            <a:bodyPr/>
            <a:lstStyle/>
            <a:p>
              <a:endParaRPr lang="es-AR"/>
            </a:p>
          </p:txBody>
        </p:sp>
        <p:sp>
          <p:nvSpPr>
            <p:cNvPr id="12346" name="Line 308"/>
            <p:cNvSpPr>
              <a:spLocks noChangeShapeType="1"/>
            </p:cNvSpPr>
            <p:nvPr/>
          </p:nvSpPr>
          <p:spPr bwMode="auto">
            <a:xfrm flipV="1">
              <a:off x="4254501" y="5734050"/>
              <a:ext cx="1588" cy="60325"/>
            </a:xfrm>
            <a:prstGeom prst="line">
              <a:avLst/>
            </a:prstGeom>
            <a:noFill/>
            <a:ln w="0">
              <a:solidFill>
                <a:srgbClr val="000000"/>
              </a:solidFill>
              <a:round/>
              <a:headEnd/>
              <a:tailEnd/>
            </a:ln>
          </p:spPr>
          <p:txBody>
            <a:bodyPr/>
            <a:lstStyle/>
            <a:p>
              <a:endParaRPr lang="es-AR"/>
            </a:p>
          </p:txBody>
        </p:sp>
        <p:sp>
          <p:nvSpPr>
            <p:cNvPr id="12347" name="Line 309"/>
            <p:cNvSpPr>
              <a:spLocks noChangeShapeType="1"/>
            </p:cNvSpPr>
            <p:nvPr/>
          </p:nvSpPr>
          <p:spPr bwMode="auto">
            <a:xfrm flipV="1">
              <a:off x="4425951" y="5734050"/>
              <a:ext cx="1588" cy="60325"/>
            </a:xfrm>
            <a:prstGeom prst="line">
              <a:avLst/>
            </a:prstGeom>
            <a:noFill/>
            <a:ln w="0">
              <a:solidFill>
                <a:srgbClr val="000000"/>
              </a:solidFill>
              <a:round/>
              <a:headEnd/>
              <a:tailEnd/>
            </a:ln>
          </p:spPr>
          <p:txBody>
            <a:bodyPr/>
            <a:lstStyle/>
            <a:p>
              <a:endParaRPr lang="es-AR"/>
            </a:p>
          </p:txBody>
        </p:sp>
        <p:sp>
          <p:nvSpPr>
            <p:cNvPr id="12348" name="Line 310"/>
            <p:cNvSpPr>
              <a:spLocks noChangeShapeType="1"/>
            </p:cNvSpPr>
            <p:nvPr/>
          </p:nvSpPr>
          <p:spPr bwMode="auto">
            <a:xfrm flipV="1">
              <a:off x="4608513" y="5734050"/>
              <a:ext cx="1588" cy="60325"/>
            </a:xfrm>
            <a:prstGeom prst="line">
              <a:avLst/>
            </a:prstGeom>
            <a:noFill/>
            <a:ln w="0">
              <a:solidFill>
                <a:srgbClr val="000000"/>
              </a:solidFill>
              <a:round/>
              <a:headEnd/>
              <a:tailEnd/>
            </a:ln>
          </p:spPr>
          <p:txBody>
            <a:bodyPr/>
            <a:lstStyle/>
            <a:p>
              <a:endParaRPr lang="es-AR"/>
            </a:p>
          </p:txBody>
        </p:sp>
        <p:sp>
          <p:nvSpPr>
            <p:cNvPr id="12349" name="Line 311"/>
            <p:cNvSpPr>
              <a:spLocks noChangeShapeType="1"/>
            </p:cNvSpPr>
            <p:nvPr/>
          </p:nvSpPr>
          <p:spPr bwMode="auto">
            <a:xfrm flipV="1">
              <a:off x="4789488" y="5734050"/>
              <a:ext cx="1588" cy="60325"/>
            </a:xfrm>
            <a:prstGeom prst="line">
              <a:avLst/>
            </a:prstGeom>
            <a:noFill/>
            <a:ln w="0">
              <a:solidFill>
                <a:srgbClr val="000000"/>
              </a:solidFill>
              <a:round/>
              <a:headEnd/>
              <a:tailEnd/>
            </a:ln>
          </p:spPr>
          <p:txBody>
            <a:bodyPr/>
            <a:lstStyle/>
            <a:p>
              <a:endParaRPr lang="es-AR"/>
            </a:p>
          </p:txBody>
        </p:sp>
        <p:sp>
          <p:nvSpPr>
            <p:cNvPr id="12350" name="Line 312"/>
            <p:cNvSpPr>
              <a:spLocks noChangeShapeType="1"/>
            </p:cNvSpPr>
            <p:nvPr/>
          </p:nvSpPr>
          <p:spPr bwMode="auto">
            <a:xfrm flipV="1">
              <a:off x="4972051" y="5734050"/>
              <a:ext cx="1588" cy="60325"/>
            </a:xfrm>
            <a:prstGeom prst="line">
              <a:avLst/>
            </a:prstGeom>
            <a:noFill/>
            <a:ln w="0">
              <a:solidFill>
                <a:srgbClr val="000000"/>
              </a:solidFill>
              <a:round/>
              <a:headEnd/>
              <a:tailEnd/>
            </a:ln>
          </p:spPr>
          <p:txBody>
            <a:bodyPr/>
            <a:lstStyle/>
            <a:p>
              <a:endParaRPr lang="es-AR"/>
            </a:p>
          </p:txBody>
        </p:sp>
        <p:sp>
          <p:nvSpPr>
            <p:cNvPr id="12351" name="Line 313"/>
            <p:cNvSpPr>
              <a:spLocks noChangeShapeType="1"/>
            </p:cNvSpPr>
            <p:nvPr/>
          </p:nvSpPr>
          <p:spPr bwMode="auto">
            <a:xfrm flipV="1">
              <a:off x="5154613" y="5734050"/>
              <a:ext cx="1588" cy="60325"/>
            </a:xfrm>
            <a:prstGeom prst="line">
              <a:avLst/>
            </a:prstGeom>
            <a:noFill/>
            <a:ln w="0">
              <a:solidFill>
                <a:srgbClr val="000000"/>
              </a:solidFill>
              <a:round/>
              <a:headEnd/>
              <a:tailEnd/>
            </a:ln>
          </p:spPr>
          <p:txBody>
            <a:bodyPr/>
            <a:lstStyle/>
            <a:p>
              <a:endParaRPr lang="es-AR"/>
            </a:p>
          </p:txBody>
        </p:sp>
        <p:sp>
          <p:nvSpPr>
            <p:cNvPr id="12352" name="Line 314"/>
            <p:cNvSpPr>
              <a:spLocks noChangeShapeType="1"/>
            </p:cNvSpPr>
            <p:nvPr/>
          </p:nvSpPr>
          <p:spPr bwMode="auto">
            <a:xfrm flipV="1">
              <a:off x="5335588" y="5734050"/>
              <a:ext cx="1588" cy="60325"/>
            </a:xfrm>
            <a:prstGeom prst="line">
              <a:avLst/>
            </a:prstGeom>
            <a:noFill/>
            <a:ln w="0">
              <a:solidFill>
                <a:srgbClr val="000000"/>
              </a:solidFill>
              <a:round/>
              <a:headEnd/>
              <a:tailEnd/>
            </a:ln>
          </p:spPr>
          <p:txBody>
            <a:bodyPr/>
            <a:lstStyle/>
            <a:p>
              <a:endParaRPr lang="es-AR"/>
            </a:p>
          </p:txBody>
        </p:sp>
        <p:sp>
          <p:nvSpPr>
            <p:cNvPr id="12353" name="Line 315"/>
            <p:cNvSpPr>
              <a:spLocks noChangeShapeType="1"/>
            </p:cNvSpPr>
            <p:nvPr/>
          </p:nvSpPr>
          <p:spPr bwMode="auto">
            <a:xfrm flipV="1">
              <a:off x="5507038" y="5734050"/>
              <a:ext cx="1588" cy="60325"/>
            </a:xfrm>
            <a:prstGeom prst="line">
              <a:avLst/>
            </a:prstGeom>
            <a:noFill/>
            <a:ln w="0">
              <a:solidFill>
                <a:srgbClr val="000000"/>
              </a:solidFill>
              <a:round/>
              <a:headEnd/>
              <a:tailEnd/>
            </a:ln>
          </p:spPr>
          <p:txBody>
            <a:bodyPr/>
            <a:lstStyle/>
            <a:p>
              <a:endParaRPr lang="es-AR"/>
            </a:p>
          </p:txBody>
        </p:sp>
        <p:sp>
          <p:nvSpPr>
            <p:cNvPr id="12354" name="Line 316"/>
            <p:cNvSpPr>
              <a:spLocks noChangeShapeType="1"/>
            </p:cNvSpPr>
            <p:nvPr/>
          </p:nvSpPr>
          <p:spPr bwMode="auto">
            <a:xfrm flipV="1">
              <a:off x="5688013" y="5734050"/>
              <a:ext cx="1588" cy="60325"/>
            </a:xfrm>
            <a:prstGeom prst="line">
              <a:avLst/>
            </a:prstGeom>
            <a:noFill/>
            <a:ln w="0">
              <a:solidFill>
                <a:srgbClr val="000000"/>
              </a:solidFill>
              <a:round/>
              <a:headEnd/>
              <a:tailEnd/>
            </a:ln>
          </p:spPr>
          <p:txBody>
            <a:bodyPr/>
            <a:lstStyle/>
            <a:p>
              <a:endParaRPr lang="es-AR"/>
            </a:p>
          </p:txBody>
        </p:sp>
        <p:sp>
          <p:nvSpPr>
            <p:cNvPr id="12355" name="Line 317"/>
            <p:cNvSpPr>
              <a:spLocks noChangeShapeType="1"/>
            </p:cNvSpPr>
            <p:nvPr/>
          </p:nvSpPr>
          <p:spPr bwMode="auto">
            <a:xfrm flipV="1">
              <a:off x="5870576" y="5734050"/>
              <a:ext cx="1588" cy="60325"/>
            </a:xfrm>
            <a:prstGeom prst="line">
              <a:avLst/>
            </a:prstGeom>
            <a:noFill/>
            <a:ln w="0">
              <a:solidFill>
                <a:srgbClr val="000000"/>
              </a:solidFill>
              <a:round/>
              <a:headEnd/>
              <a:tailEnd/>
            </a:ln>
          </p:spPr>
          <p:txBody>
            <a:bodyPr/>
            <a:lstStyle/>
            <a:p>
              <a:endParaRPr lang="es-AR"/>
            </a:p>
          </p:txBody>
        </p:sp>
        <p:sp>
          <p:nvSpPr>
            <p:cNvPr id="12356" name="Line 318"/>
            <p:cNvSpPr>
              <a:spLocks noChangeShapeType="1"/>
            </p:cNvSpPr>
            <p:nvPr/>
          </p:nvSpPr>
          <p:spPr bwMode="auto">
            <a:xfrm flipV="1">
              <a:off x="6053138" y="5734050"/>
              <a:ext cx="1588" cy="60325"/>
            </a:xfrm>
            <a:prstGeom prst="line">
              <a:avLst/>
            </a:prstGeom>
            <a:noFill/>
            <a:ln w="0">
              <a:solidFill>
                <a:srgbClr val="000000"/>
              </a:solidFill>
              <a:round/>
              <a:headEnd/>
              <a:tailEnd/>
            </a:ln>
          </p:spPr>
          <p:txBody>
            <a:bodyPr/>
            <a:lstStyle/>
            <a:p>
              <a:endParaRPr lang="es-AR"/>
            </a:p>
          </p:txBody>
        </p:sp>
        <p:sp>
          <p:nvSpPr>
            <p:cNvPr id="12357" name="Line 319"/>
            <p:cNvSpPr>
              <a:spLocks noChangeShapeType="1"/>
            </p:cNvSpPr>
            <p:nvPr/>
          </p:nvSpPr>
          <p:spPr bwMode="auto">
            <a:xfrm flipV="1">
              <a:off x="6235701" y="5734050"/>
              <a:ext cx="1588" cy="60325"/>
            </a:xfrm>
            <a:prstGeom prst="line">
              <a:avLst/>
            </a:prstGeom>
            <a:noFill/>
            <a:ln w="0">
              <a:solidFill>
                <a:srgbClr val="000000"/>
              </a:solidFill>
              <a:round/>
              <a:headEnd/>
              <a:tailEnd/>
            </a:ln>
          </p:spPr>
          <p:txBody>
            <a:bodyPr/>
            <a:lstStyle/>
            <a:p>
              <a:endParaRPr lang="es-AR"/>
            </a:p>
          </p:txBody>
        </p:sp>
        <p:sp>
          <p:nvSpPr>
            <p:cNvPr id="12358" name="Line 320"/>
            <p:cNvSpPr>
              <a:spLocks noChangeShapeType="1"/>
            </p:cNvSpPr>
            <p:nvPr/>
          </p:nvSpPr>
          <p:spPr bwMode="auto">
            <a:xfrm flipV="1">
              <a:off x="6405563" y="5734050"/>
              <a:ext cx="1588" cy="60325"/>
            </a:xfrm>
            <a:prstGeom prst="line">
              <a:avLst/>
            </a:prstGeom>
            <a:noFill/>
            <a:ln w="0">
              <a:solidFill>
                <a:srgbClr val="000000"/>
              </a:solidFill>
              <a:round/>
              <a:headEnd/>
              <a:tailEnd/>
            </a:ln>
          </p:spPr>
          <p:txBody>
            <a:bodyPr/>
            <a:lstStyle/>
            <a:p>
              <a:endParaRPr lang="es-AR"/>
            </a:p>
          </p:txBody>
        </p:sp>
        <p:sp>
          <p:nvSpPr>
            <p:cNvPr id="12359" name="Line 321"/>
            <p:cNvSpPr>
              <a:spLocks noChangeShapeType="1"/>
            </p:cNvSpPr>
            <p:nvPr/>
          </p:nvSpPr>
          <p:spPr bwMode="auto">
            <a:xfrm flipV="1">
              <a:off x="6588126" y="5734050"/>
              <a:ext cx="1588" cy="60325"/>
            </a:xfrm>
            <a:prstGeom prst="line">
              <a:avLst/>
            </a:prstGeom>
            <a:noFill/>
            <a:ln w="0">
              <a:solidFill>
                <a:srgbClr val="000000"/>
              </a:solidFill>
              <a:round/>
              <a:headEnd/>
              <a:tailEnd/>
            </a:ln>
          </p:spPr>
          <p:txBody>
            <a:bodyPr/>
            <a:lstStyle/>
            <a:p>
              <a:endParaRPr lang="es-AR"/>
            </a:p>
          </p:txBody>
        </p:sp>
        <p:sp>
          <p:nvSpPr>
            <p:cNvPr id="12360" name="Line 322"/>
            <p:cNvSpPr>
              <a:spLocks noChangeShapeType="1"/>
            </p:cNvSpPr>
            <p:nvPr/>
          </p:nvSpPr>
          <p:spPr bwMode="auto">
            <a:xfrm flipV="1">
              <a:off x="6769101" y="5734050"/>
              <a:ext cx="1588" cy="60325"/>
            </a:xfrm>
            <a:prstGeom prst="line">
              <a:avLst/>
            </a:prstGeom>
            <a:noFill/>
            <a:ln w="0">
              <a:solidFill>
                <a:srgbClr val="000000"/>
              </a:solidFill>
              <a:round/>
              <a:headEnd/>
              <a:tailEnd/>
            </a:ln>
          </p:spPr>
          <p:txBody>
            <a:bodyPr/>
            <a:lstStyle/>
            <a:p>
              <a:endParaRPr lang="es-AR"/>
            </a:p>
          </p:txBody>
        </p:sp>
        <p:sp>
          <p:nvSpPr>
            <p:cNvPr id="12361" name="Line 323"/>
            <p:cNvSpPr>
              <a:spLocks noChangeShapeType="1"/>
            </p:cNvSpPr>
            <p:nvPr/>
          </p:nvSpPr>
          <p:spPr bwMode="auto">
            <a:xfrm flipV="1">
              <a:off x="6951663" y="5734050"/>
              <a:ext cx="1588" cy="60325"/>
            </a:xfrm>
            <a:prstGeom prst="line">
              <a:avLst/>
            </a:prstGeom>
            <a:noFill/>
            <a:ln w="0">
              <a:solidFill>
                <a:srgbClr val="000000"/>
              </a:solidFill>
              <a:round/>
              <a:headEnd/>
              <a:tailEnd/>
            </a:ln>
          </p:spPr>
          <p:txBody>
            <a:bodyPr/>
            <a:lstStyle/>
            <a:p>
              <a:endParaRPr lang="es-AR"/>
            </a:p>
          </p:txBody>
        </p:sp>
        <p:sp>
          <p:nvSpPr>
            <p:cNvPr id="12362" name="Line 324"/>
            <p:cNvSpPr>
              <a:spLocks noChangeShapeType="1"/>
            </p:cNvSpPr>
            <p:nvPr/>
          </p:nvSpPr>
          <p:spPr bwMode="auto">
            <a:xfrm flipV="1">
              <a:off x="7134226" y="5734050"/>
              <a:ext cx="1588" cy="60325"/>
            </a:xfrm>
            <a:prstGeom prst="line">
              <a:avLst/>
            </a:prstGeom>
            <a:noFill/>
            <a:ln w="0">
              <a:solidFill>
                <a:srgbClr val="000000"/>
              </a:solidFill>
              <a:round/>
              <a:headEnd/>
              <a:tailEnd/>
            </a:ln>
          </p:spPr>
          <p:txBody>
            <a:bodyPr/>
            <a:lstStyle/>
            <a:p>
              <a:endParaRPr lang="es-AR"/>
            </a:p>
          </p:txBody>
        </p:sp>
        <p:sp>
          <p:nvSpPr>
            <p:cNvPr id="12363" name="Line 325"/>
            <p:cNvSpPr>
              <a:spLocks noChangeShapeType="1"/>
            </p:cNvSpPr>
            <p:nvPr/>
          </p:nvSpPr>
          <p:spPr bwMode="auto">
            <a:xfrm flipV="1">
              <a:off x="7304088" y="5734050"/>
              <a:ext cx="1588" cy="60325"/>
            </a:xfrm>
            <a:prstGeom prst="line">
              <a:avLst/>
            </a:prstGeom>
            <a:noFill/>
            <a:ln w="0">
              <a:solidFill>
                <a:srgbClr val="000000"/>
              </a:solidFill>
              <a:round/>
              <a:headEnd/>
              <a:tailEnd/>
            </a:ln>
          </p:spPr>
          <p:txBody>
            <a:bodyPr/>
            <a:lstStyle/>
            <a:p>
              <a:endParaRPr lang="es-AR"/>
            </a:p>
          </p:txBody>
        </p:sp>
        <p:sp>
          <p:nvSpPr>
            <p:cNvPr id="12364" name="Line 326"/>
            <p:cNvSpPr>
              <a:spLocks noChangeShapeType="1"/>
            </p:cNvSpPr>
            <p:nvPr/>
          </p:nvSpPr>
          <p:spPr bwMode="auto">
            <a:xfrm flipV="1">
              <a:off x="7486651" y="5734050"/>
              <a:ext cx="1588" cy="60325"/>
            </a:xfrm>
            <a:prstGeom prst="line">
              <a:avLst/>
            </a:prstGeom>
            <a:noFill/>
            <a:ln w="0">
              <a:solidFill>
                <a:srgbClr val="000000"/>
              </a:solidFill>
              <a:round/>
              <a:headEnd/>
              <a:tailEnd/>
            </a:ln>
          </p:spPr>
          <p:txBody>
            <a:bodyPr/>
            <a:lstStyle/>
            <a:p>
              <a:endParaRPr lang="es-AR"/>
            </a:p>
          </p:txBody>
        </p:sp>
        <p:sp>
          <p:nvSpPr>
            <p:cNvPr id="12365" name="Line 327"/>
            <p:cNvSpPr>
              <a:spLocks noChangeShapeType="1"/>
            </p:cNvSpPr>
            <p:nvPr/>
          </p:nvSpPr>
          <p:spPr bwMode="auto">
            <a:xfrm flipV="1">
              <a:off x="7669213" y="5734050"/>
              <a:ext cx="1588" cy="60325"/>
            </a:xfrm>
            <a:prstGeom prst="line">
              <a:avLst/>
            </a:prstGeom>
            <a:noFill/>
            <a:ln w="0">
              <a:solidFill>
                <a:srgbClr val="000000"/>
              </a:solidFill>
              <a:round/>
              <a:headEnd/>
              <a:tailEnd/>
            </a:ln>
          </p:spPr>
          <p:txBody>
            <a:bodyPr/>
            <a:lstStyle/>
            <a:p>
              <a:endParaRPr lang="es-AR"/>
            </a:p>
          </p:txBody>
        </p:sp>
        <p:sp>
          <p:nvSpPr>
            <p:cNvPr id="12366" name="Line 328"/>
            <p:cNvSpPr>
              <a:spLocks noChangeShapeType="1"/>
            </p:cNvSpPr>
            <p:nvPr/>
          </p:nvSpPr>
          <p:spPr bwMode="auto">
            <a:xfrm flipV="1">
              <a:off x="7850188" y="5734050"/>
              <a:ext cx="1588" cy="60325"/>
            </a:xfrm>
            <a:prstGeom prst="line">
              <a:avLst/>
            </a:prstGeom>
            <a:noFill/>
            <a:ln w="0">
              <a:solidFill>
                <a:srgbClr val="000000"/>
              </a:solidFill>
              <a:round/>
              <a:headEnd/>
              <a:tailEnd/>
            </a:ln>
          </p:spPr>
          <p:txBody>
            <a:bodyPr/>
            <a:lstStyle/>
            <a:p>
              <a:endParaRPr lang="es-AR"/>
            </a:p>
          </p:txBody>
        </p:sp>
        <p:sp>
          <p:nvSpPr>
            <p:cNvPr id="12367" name="Line 329"/>
            <p:cNvSpPr>
              <a:spLocks noChangeShapeType="1"/>
            </p:cNvSpPr>
            <p:nvPr/>
          </p:nvSpPr>
          <p:spPr bwMode="auto">
            <a:xfrm flipV="1">
              <a:off x="8032751" y="5734050"/>
              <a:ext cx="1588" cy="60325"/>
            </a:xfrm>
            <a:prstGeom prst="line">
              <a:avLst/>
            </a:prstGeom>
            <a:noFill/>
            <a:ln w="0">
              <a:solidFill>
                <a:srgbClr val="000000"/>
              </a:solidFill>
              <a:round/>
              <a:headEnd/>
              <a:tailEnd/>
            </a:ln>
          </p:spPr>
          <p:txBody>
            <a:bodyPr/>
            <a:lstStyle/>
            <a:p>
              <a:endParaRPr lang="es-AR"/>
            </a:p>
          </p:txBody>
        </p:sp>
        <p:sp>
          <p:nvSpPr>
            <p:cNvPr id="12368" name="Line 330"/>
            <p:cNvSpPr>
              <a:spLocks noChangeShapeType="1"/>
            </p:cNvSpPr>
            <p:nvPr/>
          </p:nvSpPr>
          <p:spPr bwMode="auto">
            <a:xfrm flipV="1">
              <a:off x="8215313" y="5734050"/>
              <a:ext cx="1588" cy="60325"/>
            </a:xfrm>
            <a:prstGeom prst="line">
              <a:avLst/>
            </a:prstGeom>
            <a:noFill/>
            <a:ln w="0">
              <a:solidFill>
                <a:srgbClr val="000000"/>
              </a:solidFill>
              <a:round/>
              <a:headEnd/>
              <a:tailEnd/>
            </a:ln>
          </p:spPr>
          <p:txBody>
            <a:bodyPr/>
            <a:lstStyle/>
            <a:p>
              <a:endParaRPr lang="es-AR"/>
            </a:p>
          </p:txBody>
        </p:sp>
        <p:sp>
          <p:nvSpPr>
            <p:cNvPr id="12369" name="Line 331"/>
            <p:cNvSpPr>
              <a:spLocks noChangeShapeType="1"/>
            </p:cNvSpPr>
            <p:nvPr/>
          </p:nvSpPr>
          <p:spPr bwMode="auto">
            <a:xfrm flipV="1">
              <a:off x="8385176" y="5734050"/>
              <a:ext cx="1588" cy="60325"/>
            </a:xfrm>
            <a:prstGeom prst="line">
              <a:avLst/>
            </a:prstGeom>
            <a:noFill/>
            <a:ln w="0">
              <a:solidFill>
                <a:srgbClr val="000000"/>
              </a:solidFill>
              <a:round/>
              <a:headEnd/>
              <a:tailEnd/>
            </a:ln>
          </p:spPr>
          <p:txBody>
            <a:bodyPr/>
            <a:lstStyle/>
            <a:p>
              <a:endParaRPr lang="es-AR"/>
            </a:p>
          </p:txBody>
        </p:sp>
        <p:sp>
          <p:nvSpPr>
            <p:cNvPr id="12370" name="Line 332"/>
            <p:cNvSpPr>
              <a:spLocks noChangeShapeType="1"/>
            </p:cNvSpPr>
            <p:nvPr/>
          </p:nvSpPr>
          <p:spPr bwMode="auto">
            <a:xfrm flipV="1">
              <a:off x="8567738" y="5734050"/>
              <a:ext cx="1588" cy="60325"/>
            </a:xfrm>
            <a:prstGeom prst="line">
              <a:avLst/>
            </a:prstGeom>
            <a:noFill/>
            <a:ln w="0">
              <a:solidFill>
                <a:srgbClr val="000000"/>
              </a:solidFill>
              <a:round/>
              <a:headEnd/>
              <a:tailEnd/>
            </a:ln>
          </p:spPr>
          <p:txBody>
            <a:bodyPr/>
            <a:lstStyle/>
            <a:p>
              <a:endParaRPr lang="es-AR"/>
            </a:p>
          </p:txBody>
        </p:sp>
        <p:sp>
          <p:nvSpPr>
            <p:cNvPr id="12371" name="Line 333"/>
            <p:cNvSpPr>
              <a:spLocks noChangeShapeType="1"/>
            </p:cNvSpPr>
            <p:nvPr/>
          </p:nvSpPr>
          <p:spPr bwMode="auto">
            <a:xfrm flipV="1">
              <a:off x="8750301" y="5734050"/>
              <a:ext cx="1588" cy="60325"/>
            </a:xfrm>
            <a:prstGeom prst="line">
              <a:avLst/>
            </a:prstGeom>
            <a:noFill/>
            <a:ln w="0">
              <a:solidFill>
                <a:srgbClr val="000000"/>
              </a:solidFill>
              <a:round/>
              <a:headEnd/>
              <a:tailEnd/>
            </a:ln>
          </p:spPr>
          <p:txBody>
            <a:bodyPr/>
            <a:lstStyle/>
            <a:p>
              <a:endParaRPr lang="es-AR"/>
            </a:p>
          </p:txBody>
        </p:sp>
        <p:sp>
          <p:nvSpPr>
            <p:cNvPr id="12372" name="Rectangle 334"/>
            <p:cNvSpPr>
              <a:spLocks noChangeArrowheads="1"/>
            </p:cNvSpPr>
            <p:nvPr/>
          </p:nvSpPr>
          <p:spPr bwMode="auto">
            <a:xfrm>
              <a:off x="1758951" y="5703888"/>
              <a:ext cx="77788" cy="168275"/>
            </a:xfrm>
            <a:prstGeom prst="rect">
              <a:avLst/>
            </a:prstGeom>
            <a:noFill/>
            <a:ln w="9525">
              <a:noFill/>
              <a:miter lim="800000"/>
              <a:headEnd/>
              <a:tailEnd/>
            </a:ln>
          </p:spPr>
          <p:txBody>
            <a:bodyPr wrap="none" lIns="0" tIns="0" rIns="0" bIns="0">
              <a:spAutoFit/>
            </a:bodyPr>
            <a:lstStyle/>
            <a:p>
              <a:r>
                <a:rPr lang="es-ES" sz="1100">
                  <a:solidFill>
                    <a:srgbClr val="000000"/>
                  </a:solidFill>
                </a:rPr>
                <a:t>0</a:t>
              </a:r>
              <a:endParaRPr lang="es-ES" sz="1100"/>
            </a:p>
          </p:txBody>
        </p:sp>
        <p:sp>
          <p:nvSpPr>
            <p:cNvPr id="12373" name="Rectangle 335"/>
            <p:cNvSpPr>
              <a:spLocks noChangeArrowheads="1"/>
            </p:cNvSpPr>
            <p:nvPr/>
          </p:nvSpPr>
          <p:spPr bwMode="auto">
            <a:xfrm>
              <a:off x="1608138" y="5281613"/>
              <a:ext cx="233363" cy="168275"/>
            </a:xfrm>
            <a:prstGeom prst="rect">
              <a:avLst/>
            </a:prstGeom>
            <a:noFill/>
            <a:ln w="9525">
              <a:noFill/>
              <a:miter lim="800000"/>
              <a:headEnd/>
              <a:tailEnd/>
            </a:ln>
          </p:spPr>
          <p:txBody>
            <a:bodyPr wrap="none" lIns="0" tIns="0" rIns="0" bIns="0">
              <a:spAutoFit/>
            </a:bodyPr>
            <a:lstStyle/>
            <a:p>
              <a:r>
                <a:rPr lang="es-ES" sz="1100">
                  <a:solidFill>
                    <a:srgbClr val="000000"/>
                  </a:solidFill>
                </a:rPr>
                <a:t>100</a:t>
              </a:r>
              <a:endParaRPr lang="es-ES" sz="1100"/>
            </a:p>
          </p:txBody>
        </p:sp>
        <p:sp>
          <p:nvSpPr>
            <p:cNvPr id="12374" name="Rectangle 336"/>
            <p:cNvSpPr>
              <a:spLocks noChangeArrowheads="1"/>
            </p:cNvSpPr>
            <p:nvPr/>
          </p:nvSpPr>
          <p:spPr bwMode="auto">
            <a:xfrm>
              <a:off x="1608138" y="4859338"/>
              <a:ext cx="233363" cy="168275"/>
            </a:xfrm>
            <a:prstGeom prst="rect">
              <a:avLst/>
            </a:prstGeom>
            <a:noFill/>
            <a:ln w="9525">
              <a:noFill/>
              <a:miter lim="800000"/>
              <a:headEnd/>
              <a:tailEnd/>
            </a:ln>
          </p:spPr>
          <p:txBody>
            <a:bodyPr wrap="none" lIns="0" tIns="0" rIns="0" bIns="0">
              <a:spAutoFit/>
            </a:bodyPr>
            <a:lstStyle/>
            <a:p>
              <a:r>
                <a:rPr lang="es-ES" sz="1100">
                  <a:solidFill>
                    <a:srgbClr val="000000"/>
                  </a:solidFill>
                </a:rPr>
                <a:t>200</a:t>
              </a:r>
              <a:endParaRPr lang="es-ES" sz="1100"/>
            </a:p>
          </p:txBody>
        </p:sp>
        <p:sp>
          <p:nvSpPr>
            <p:cNvPr id="12375" name="Rectangle 337"/>
            <p:cNvSpPr>
              <a:spLocks noChangeArrowheads="1"/>
            </p:cNvSpPr>
            <p:nvPr/>
          </p:nvSpPr>
          <p:spPr bwMode="auto">
            <a:xfrm>
              <a:off x="1608138" y="4437063"/>
              <a:ext cx="233363" cy="168275"/>
            </a:xfrm>
            <a:prstGeom prst="rect">
              <a:avLst/>
            </a:prstGeom>
            <a:noFill/>
            <a:ln w="9525">
              <a:noFill/>
              <a:miter lim="800000"/>
              <a:headEnd/>
              <a:tailEnd/>
            </a:ln>
          </p:spPr>
          <p:txBody>
            <a:bodyPr wrap="none" lIns="0" tIns="0" rIns="0" bIns="0">
              <a:spAutoFit/>
            </a:bodyPr>
            <a:lstStyle/>
            <a:p>
              <a:r>
                <a:rPr lang="es-ES" sz="1100">
                  <a:solidFill>
                    <a:srgbClr val="000000"/>
                  </a:solidFill>
                </a:rPr>
                <a:t>300</a:t>
              </a:r>
              <a:endParaRPr lang="es-ES" sz="1100"/>
            </a:p>
          </p:txBody>
        </p:sp>
        <p:sp>
          <p:nvSpPr>
            <p:cNvPr id="12376" name="Rectangle 338"/>
            <p:cNvSpPr>
              <a:spLocks noChangeArrowheads="1"/>
            </p:cNvSpPr>
            <p:nvPr/>
          </p:nvSpPr>
          <p:spPr bwMode="auto">
            <a:xfrm>
              <a:off x="1608138" y="4008438"/>
              <a:ext cx="233363" cy="168275"/>
            </a:xfrm>
            <a:prstGeom prst="rect">
              <a:avLst/>
            </a:prstGeom>
            <a:noFill/>
            <a:ln w="9525">
              <a:noFill/>
              <a:miter lim="800000"/>
              <a:headEnd/>
              <a:tailEnd/>
            </a:ln>
          </p:spPr>
          <p:txBody>
            <a:bodyPr wrap="none" lIns="0" tIns="0" rIns="0" bIns="0">
              <a:spAutoFit/>
            </a:bodyPr>
            <a:lstStyle/>
            <a:p>
              <a:r>
                <a:rPr lang="es-ES" sz="1100">
                  <a:solidFill>
                    <a:srgbClr val="000000"/>
                  </a:solidFill>
                </a:rPr>
                <a:t>400</a:t>
              </a:r>
              <a:endParaRPr lang="es-ES" sz="1100"/>
            </a:p>
          </p:txBody>
        </p:sp>
        <p:sp>
          <p:nvSpPr>
            <p:cNvPr id="12377" name="Rectangle 339"/>
            <p:cNvSpPr>
              <a:spLocks noChangeArrowheads="1"/>
            </p:cNvSpPr>
            <p:nvPr/>
          </p:nvSpPr>
          <p:spPr bwMode="auto">
            <a:xfrm>
              <a:off x="1608138" y="3584575"/>
              <a:ext cx="233363" cy="168275"/>
            </a:xfrm>
            <a:prstGeom prst="rect">
              <a:avLst/>
            </a:prstGeom>
            <a:noFill/>
            <a:ln w="9525">
              <a:noFill/>
              <a:miter lim="800000"/>
              <a:headEnd/>
              <a:tailEnd/>
            </a:ln>
          </p:spPr>
          <p:txBody>
            <a:bodyPr wrap="none" lIns="0" tIns="0" rIns="0" bIns="0">
              <a:spAutoFit/>
            </a:bodyPr>
            <a:lstStyle/>
            <a:p>
              <a:r>
                <a:rPr lang="es-ES" sz="1100">
                  <a:solidFill>
                    <a:srgbClr val="000000"/>
                  </a:solidFill>
                </a:rPr>
                <a:t>500</a:t>
              </a:r>
              <a:endParaRPr lang="es-ES" sz="1100"/>
            </a:p>
          </p:txBody>
        </p:sp>
        <p:sp>
          <p:nvSpPr>
            <p:cNvPr id="12378" name="Rectangle 340"/>
            <p:cNvSpPr>
              <a:spLocks noChangeArrowheads="1"/>
            </p:cNvSpPr>
            <p:nvPr/>
          </p:nvSpPr>
          <p:spPr bwMode="auto">
            <a:xfrm>
              <a:off x="1608138" y="3162300"/>
              <a:ext cx="233363" cy="168275"/>
            </a:xfrm>
            <a:prstGeom prst="rect">
              <a:avLst/>
            </a:prstGeom>
            <a:noFill/>
            <a:ln w="9525">
              <a:noFill/>
              <a:miter lim="800000"/>
              <a:headEnd/>
              <a:tailEnd/>
            </a:ln>
          </p:spPr>
          <p:txBody>
            <a:bodyPr wrap="none" lIns="0" tIns="0" rIns="0" bIns="0">
              <a:spAutoFit/>
            </a:bodyPr>
            <a:lstStyle/>
            <a:p>
              <a:r>
                <a:rPr lang="es-ES" sz="1100">
                  <a:solidFill>
                    <a:srgbClr val="000000"/>
                  </a:solidFill>
                </a:rPr>
                <a:t>600</a:t>
              </a:r>
              <a:endParaRPr lang="es-ES" sz="1100"/>
            </a:p>
          </p:txBody>
        </p:sp>
        <p:sp>
          <p:nvSpPr>
            <p:cNvPr id="12379" name="Rectangle 396"/>
            <p:cNvSpPr>
              <a:spLocks noChangeArrowheads="1"/>
            </p:cNvSpPr>
            <p:nvPr/>
          </p:nvSpPr>
          <p:spPr bwMode="auto">
            <a:xfrm>
              <a:off x="8231188" y="5178425"/>
              <a:ext cx="403225" cy="168275"/>
            </a:xfrm>
            <a:prstGeom prst="rect">
              <a:avLst/>
            </a:prstGeom>
            <a:noFill/>
            <a:ln w="9525">
              <a:noFill/>
              <a:miter lim="800000"/>
              <a:headEnd/>
              <a:tailEnd/>
            </a:ln>
          </p:spPr>
          <p:txBody>
            <a:bodyPr wrap="none" lIns="0" tIns="0" rIns="0" bIns="0">
              <a:spAutoFit/>
            </a:bodyPr>
            <a:lstStyle/>
            <a:p>
              <a:r>
                <a:rPr lang="es-ES" sz="1100" b="1">
                  <a:solidFill>
                    <a:srgbClr val="000000"/>
                  </a:solidFill>
                </a:rPr>
                <a:t>n: 348</a:t>
              </a:r>
              <a:endParaRPr lang="es-ES"/>
            </a:p>
          </p:txBody>
        </p:sp>
        <p:sp>
          <p:nvSpPr>
            <p:cNvPr id="12380" name="Text Box 398"/>
            <p:cNvSpPr txBox="1">
              <a:spLocks noChangeArrowheads="1"/>
            </p:cNvSpPr>
            <p:nvPr/>
          </p:nvSpPr>
          <p:spPr bwMode="auto">
            <a:xfrm>
              <a:off x="1967491" y="3301540"/>
              <a:ext cx="2605111" cy="657583"/>
            </a:xfrm>
            <a:prstGeom prst="rect">
              <a:avLst/>
            </a:prstGeom>
            <a:solidFill>
              <a:schemeClr val="bg1"/>
            </a:solidFill>
            <a:ln w="9525" algn="ctr">
              <a:noFill/>
              <a:miter lim="800000"/>
              <a:headEnd/>
              <a:tailEnd/>
            </a:ln>
          </p:spPr>
          <p:txBody>
            <a:bodyPr>
              <a:spAutoFit/>
            </a:bodyPr>
            <a:lstStyle/>
            <a:p>
              <a:pPr>
                <a:spcBef>
                  <a:spcPts val="0"/>
                </a:spcBef>
              </a:pPr>
              <a:r>
                <a:rPr lang="es-ES" sz="1400" dirty="0"/>
                <a:t>580.684 Habitantes. </a:t>
              </a:r>
            </a:p>
            <a:p>
              <a:pPr>
                <a:spcBef>
                  <a:spcPts val="0"/>
                </a:spcBef>
              </a:pPr>
              <a:r>
                <a:rPr lang="es-ES" sz="1400" dirty="0"/>
                <a:t>Tasa: </a:t>
              </a:r>
              <a:r>
                <a:rPr lang="es-ES" b="1" dirty="0"/>
                <a:t>6</a:t>
              </a:r>
              <a:r>
                <a:rPr lang="es-ES" sz="1400" dirty="0"/>
                <a:t> por 10 mil </a:t>
              </a:r>
              <a:r>
                <a:rPr lang="es-ES" sz="1400" dirty="0" err="1"/>
                <a:t>hab</a:t>
              </a:r>
              <a:r>
                <a:rPr lang="es-ES" sz="1400" dirty="0"/>
                <a:t>.</a:t>
              </a:r>
            </a:p>
          </p:txBody>
        </p:sp>
        <p:sp>
          <p:nvSpPr>
            <p:cNvPr id="12381" name="Text Box 399"/>
            <p:cNvSpPr txBox="1">
              <a:spLocks noChangeArrowheads="1"/>
            </p:cNvSpPr>
            <p:nvPr/>
          </p:nvSpPr>
          <p:spPr bwMode="auto">
            <a:xfrm rot="16200000">
              <a:off x="2723903" y="4772554"/>
              <a:ext cx="1079998" cy="415498"/>
            </a:xfrm>
            <a:prstGeom prst="rect">
              <a:avLst/>
            </a:prstGeom>
            <a:solidFill>
              <a:schemeClr val="bg1"/>
            </a:solidFill>
            <a:ln w="9525" algn="ctr">
              <a:noFill/>
              <a:miter lim="800000"/>
              <a:headEnd/>
              <a:tailEnd/>
            </a:ln>
          </p:spPr>
          <p:txBody>
            <a:bodyPr wrap="square">
              <a:spAutoFit/>
            </a:bodyPr>
            <a:lstStyle/>
            <a:p>
              <a:pPr>
                <a:spcBef>
                  <a:spcPct val="50000"/>
                </a:spcBef>
              </a:pPr>
              <a:r>
                <a:rPr lang="es-ES" sz="1050" dirty="0"/>
                <a:t>2 primeros importados</a:t>
              </a:r>
            </a:p>
          </p:txBody>
        </p:sp>
        <p:sp>
          <p:nvSpPr>
            <p:cNvPr id="12382" name="Text Box 400"/>
            <p:cNvSpPr txBox="1">
              <a:spLocks noChangeArrowheads="1"/>
            </p:cNvSpPr>
            <p:nvPr/>
          </p:nvSpPr>
          <p:spPr bwMode="auto">
            <a:xfrm>
              <a:off x="3729038" y="4724400"/>
              <a:ext cx="2232025" cy="311487"/>
            </a:xfrm>
            <a:prstGeom prst="rect">
              <a:avLst/>
            </a:prstGeom>
            <a:noFill/>
            <a:ln w="9525" algn="ctr">
              <a:noFill/>
              <a:miter lim="800000"/>
              <a:headEnd/>
              <a:tailEnd/>
            </a:ln>
          </p:spPr>
          <p:txBody>
            <a:bodyPr>
              <a:spAutoFit/>
            </a:bodyPr>
            <a:lstStyle/>
            <a:p>
              <a:pPr>
                <a:spcBef>
                  <a:spcPct val="50000"/>
                </a:spcBef>
              </a:pPr>
              <a:r>
                <a:rPr lang="es-ES" sz="1200" dirty="0"/>
                <a:t>Invasión de importados</a:t>
              </a:r>
            </a:p>
          </p:txBody>
        </p:sp>
        <p:sp>
          <p:nvSpPr>
            <p:cNvPr id="12383" name="Line 401"/>
            <p:cNvSpPr>
              <a:spLocks noChangeShapeType="1"/>
            </p:cNvSpPr>
            <p:nvPr/>
          </p:nvSpPr>
          <p:spPr bwMode="auto">
            <a:xfrm>
              <a:off x="4017963" y="5013325"/>
              <a:ext cx="0" cy="503238"/>
            </a:xfrm>
            <a:prstGeom prst="line">
              <a:avLst/>
            </a:prstGeom>
            <a:noFill/>
            <a:ln w="9525">
              <a:solidFill>
                <a:srgbClr val="000000"/>
              </a:solidFill>
              <a:round/>
              <a:headEnd/>
              <a:tailEnd type="triangle" w="med" len="med"/>
            </a:ln>
          </p:spPr>
          <p:txBody>
            <a:bodyPr wrap="none" anchor="ctr"/>
            <a:lstStyle/>
            <a:p>
              <a:endParaRPr lang="es-AR"/>
            </a:p>
          </p:txBody>
        </p:sp>
        <p:sp>
          <p:nvSpPr>
            <p:cNvPr id="12384" name="Line 402"/>
            <p:cNvSpPr>
              <a:spLocks noChangeShapeType="1"/>
            </p:cNvSpPr>
            <p:nvPr/>
          </p:nvSpPr>
          <p:spPr bwMode="auto">
            <a:xfrm>
              <a:off x="4592638" y="5013325"/>
              <a:ext cx="0" cy="503238"/>
            </a:xfrm>
            <a:prstGeom prst="line">
              <a:avLst/>
            </a:prstGeom>
            <a:noFill/>
            <a:ln w="9525">
              <a:solidFill>
                <a:srgbClr val="000000"/>
              </a:solidFill>
              <a:round/>
              <a:headEnd/>
              <a:tailEnd type="triangle" w="med" len="med"/>
            </a:ln>
          </p:spPr>
          <p:txBody>
            <a:bodyPr wrap="none" anchor="ctr"/>
            <a:lstStyle/>
            <a:p>
              <a:endParaRPr lang="es-AR"/>
            </a:p>
          </p:txBody>
        </p:sp>
        <p:sp>
          <p:nvSpPr>
            <p:cNvPr id="12385" name="Line 403"/>
            <p:cNvSpPr>
              <a:spLocks noChangeShapeType="1"/>
            </p:cNvSpPr>
            <p:nvPr/>
          </p:nvSpPr>
          <p:spPr bwMode="auto">
            <a:xfrm>
              <a:off x="5745163" y="5013325"/>
              <a:ext cx="0" cy="503238"/>
            </a:xfrm>
            <a:prstGeom prst="line">
              <a:avLst/>
            </a:prstGeom>
            <a:noFill/>
            <a:ln w="9525">
              <a:solidFill>
                <a:srgbClr val="000000"/>
              </a:solidFill>
              <a:round/>
              <a:headEnd/>
              <a:tailEnd type="triangle" w="med" len="med"/>
            </a:ln>
          </p:spPr>
          <p:txBody>
            <a:bodyPr wrap="none" anchor="ctr"/>
            <a:lstStyle/>
            <a:p>
              <a:endParaRPr lang="es-AR"/>
            </a:p>
          </p:txBody>
        </p:sp>
        <p:sp>
          <p:nvSpPr>
            <p:cNvPr id="12386" name="Line 404"/>
            <p:cNvSpPr>
              <a:spLocks noChangeShapeType="1"/>
            </p:cNvSpPr>
            <p:nvPr/>
          </p:nvSpPr>
          <p:spPr bwMode="auto">
            <a:xfrm>
              <a:off x="5168900" y="5013325"/>
              <a:ext cx="0" cy="503238"/>
            </a:xfrm>
            <a:prstGeom prst="line">
              <a:avLst/>
            </a:prstGeom>
            <a:noFill/>
            <a:ln w="9525">
              <a:solidFill>
                <a:srgbClr val="000000"/>
              </a:solidFill>
              <a:round/>
              <a:headEnd/>
              <a:tailEnd type="triangle" w="med" len="med"/>
            </a:ln>
          </p:spPr>
          <p:txBody>
            <a:bodyPr wrap="none" anchor="ctr"/>
            <a:lstStyle/>
            <a:p>
              <a:endParaRPr lang="es-AR"/>
            </a:p>
          </p:txBody>
        </p:sp>
      </p:grpSp>
      <p:sp>
        <p:nvSpPr>
          <p:cNvPr id="12293" name="384 CuadroTexto"/>
          <p:cNvSpPr txBox="1">
            <a:spLocks noChangeArrowheads="1"/>
          </p:cNvSpPr>
          <p:nvPr/>
        </p:nvSpPr>
        <p:spPr bwMode="auto">
          <a:xfrm>
            <a:off x="1357313" y="857250"/>
            <a:ext cx="6929437" cy="708025"/>
          </a:xfrm>
          <a:prstGeom prst="rect">
            <a:avLst/>
          </a:prstGeom>
          <a:noFill/>
          <a:ln w="9525">
            <a:noFill/>
            <a:miter lim="800000"/>
            <a:headEnd/>
            <a:tailEnd/>
          </a:ln>
        </p:spPr>
        <p:txBody>
          <a:bodyPr>
            <a:spAutoFit/>
          </a:bodyPr>
          <a:lstStyle/>
          <a:p>
            <a:pPr algn="ctr"/>
            <a:r>
              <a:rPr lang="es-ES_tradnl" sz="2000" b="1">
                <a:solidFill>
                  <a:srgbClr val="0000CC"/>
                </a:solidFill>
              </a:rPr>
              <a:t>Curvas epidémicas de Dengue en 2 Capitales de provincia (por cada 3 días) Argentina 2009</a:t>
            </a:r>
            <a:endParaRPr lang="es-MX" sz="2000" b="1">
              <a:solidFill>
                <a:srgbClr val="0000CC"/>
              </a:solidFill>
            </a:endParaRPr>
          </a:p>
        </p:txBody>
      </p:sp>
      <p:cxnSp>
        <p:nvCxnSpPr>
          <p:cNvPr id="179" name="178 Conector recto de flecha"/>
          <p:cNvCxnSpPr/>
          <p:nvPr/>
        </p:nvCxnSpPr>
        <p:spPr>
          <a:xfrm rot="5400000">
            <a:off x="2643982" y="5999956"/>
            <a:ext cx="285750" cy="1587"/>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295" name="179 CuadroTexto"/>
          <p:cNvSpPr txBox="1">
            <a:spLocks noChangeArrowheads="1"/>
          </p:cNvSpPr>
          <p:nvPr/>
        </p:nvSpPr>
        <p:spPr bwMode="auto">
          <a:xfrm>
            <a:off x="5929313" y="6216650"/>
            <a:ext cx="3143250" cy="307975"/>
          </a:xfrm>
          <a:prstGeom prst="rect">
            <a:avLst/>
          </a:prstGeom>
          <a:noFill/>
          <a:ln w="9525">
            <a:noFill/>
            <a:miter lim="800000"/>
            <a:headEnd/>
            <a:tailEnd/>
          </a:ln>
        </p:spPr>
        <p:txBody>
          <a:bodyPr>
            <a:spAutoFit/>
          </a:bodyPr>
          <a:lstStyle/>
          <a:p>
            <a:pPr algn="r"/>
            <a:r>
              <a:rPr lang="es-ES_tradnl" sz="1400"/>
              <a:t>Fuente: Dirección de Epidemiología</a:t>
            </a:r>
            <a:endParaRPr lang="es-MX" sz="1400"/>
          </a:p>
        </p:txBody>
      </p:sp>
      <p:sp>
        <p:nvSpPr>
          <p:cNvPr id="178"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5"/>
          <p:cNvSpPr txBox="1">
            <a:spLocks noChangeArrowheads="1"/>
          </p:cNvSpPr>
          <p:nvPr/>
        </p:nvSpPr>
        <p:spPr bwMode="auto">
          <a:xfrm>
            <a:off x="250825" y="1170238"/>
            <a:ext cx="6121400" cy="984885"/>
          </a:xfrm>
          <a:prstGeom prst="rect">
            <a:avLst/>
          </a:prstGeom>
          <a:noFill/>
          <a:ln w="9525">
            <a:noFill/>
            <a:miter lim="800000"/>
            <a:headEnd/>
            <a:tailEnd/>
          </a:ln>
        </p:spPr>
        <p:txBody>
          <a:bodyPr>
            <a:spAutoFit/>
          </a:bodyPr>
          <a:lstStyle/>
          <a:p>
            <a:pPr>
              <a:spcBef>
                <a:spcPct val="50000"/>
              </a:spcBef>
            </a:pPr>
            <a:r>
              <a:rPr lang="es-AR" sz="2800" b="1" dirty="0">
                <a:solidFill>
                  <a:srgbClr val="FF3300"/>
                </a:solidFill>
              </a:rPr>
              <a:t>Simplicidad:</a:t>
            </a:r>
          </a:p>
          <a:p>
            <a:pPr>
              <a:spcBef>
                <a:spcPct val="50000"/>
              </a:spcBef>
            </a:pPr>
            <a:r>
              <a:rPr lang="es-AR" sz="2000" b="1" dirty="0"/>
              <a:t>Facilidad con que funciona el sistema.</a:t>
            </a:r>
          </a:p>
        </p:txBody>
      </p:sp>
      <p:sp>
        <p:nvSpPr>
          <p:cNvPr id="13315" name="Text Box 6"/>
          <p:cNvSpPr txBox="1">
            <a:spLocks noChangeArrowheads="1"/>
          </p:cNvSpPr>
          <p:nvPr/>
        </p:nvSpPr>
        <p:spPr bwMode="auto">
          <a:xfrm>
            <a:off x="252413" y="2467225"/>
            <a:ext cx="4679950" cy="2689967"/>
          </a:xfrm>
          <a:prstGeom prst="rect">
            <a:avLst/>
          </a:prstGeom>
          <a:noFill/>
          <a:ln w="9525">
            <a:noFill/>
            <a:miter lim="800000"/>
            <a:headEnd/>
            <a:tailEnd/>
          </a:ln>
        </p:spPr>
        <p:txBody>
          <a:bodyPr>
            <a:spAutoFit/>
          </a:bodyPr>
          <a:lstStyle/>
          <a:p>
            <a:pPr>
              <a:lnSpc>
                <a:spcPct val="130000"/>
              </a:lnSpc>
              <a:spcBef>
                <a:spcPct val="50000"/>
              </a:spcBef>
            </a:pPr>
            <a:r>
              <a:rPr lang="es-ES" sz="2000" b="1"/>
              <a:t>No se espera recolectar toda la información disponible.</a:t>
            </a:r>
          </a:p>
          <a:p>
            <a:pPr>
              <a:lnSpc>
                <a:spcPct val="130000"/>
              </a:lnSpc>
              <a:spcBef>
                <a:spcPct val="50000"/>
              </a:spcBef>
            </a:pPr>
            <a:r>
              <a:rPr lang="es-ES" sz="2000" b="1"/>
              <a:t>El </a:t>
            </a:r>
            <a:r>
              <a:rPr lang="es-ES" sz="3600" b="1"/>
              <a:t>exceso</a:t>
            </a:r>
            <a:r>
              <a:rPr lang="es-ES" sz="2000" b="1"/>
              <a:t> de información </a:t>
            </a:r>
            <a:r>
              <a:rPr lang="es-ES" sz="2000" b="1">
                <a:solidFill>
                  <a:srgbClr val="C00000"/>
                </a:solidFill>
              </a:rPr>
              <a:t>puede ser tan perjudicial </a:t>
            </a:r>
            <a:r>
              <a:rPr lang="es-ES" sz="2000" b="1"/>
              <a:t>como su carencia</a:t>
            </a:r>
          </a:p>
        </p:txBody>
      </p:sp>
      <p:sp>
        <p:nvSpPr>
          <p:cNvPr id="13317" name="Text Box 8"/>
          <p:cNvSpPr txBox="1">
            <a:spLocks noChangeArrowheads="1"/>
          </p:cNvSpPr>
          <p:nvPr/>
        </p:nvSpPr>
        <p:spPr bwMode="auto">
          <a:xfrm>
            <a:off x="5508104" y="1340768"/>
            <a:ext cx="3313112" cy="3970337"/>
          </a:xfrm>
          <a:prstGeom prst="rect">
            <a:avLst/>
          </a:prstGeom>
          <a:solidFill>
            <a:srgbClr val="EAEAEA"/>
          </a:solidFill>
          <a:ln w="9525">
            <a:noFill/>
            <a:miter lim="800000"/>
            <a:headEnd/>
            <a:tailEnd/>
          </a:ln>
        </p:spPr>
        <p:txBody>
          <a:bodyPr>
            <a:spAutoFit/>
          </a:bodyPr>
          <a:lstStyle/>
          <a:p>
            <a:pPr marL="342900" indent="-342900">
              <a:spcBef>
                <a:spcPct val="50000"/>
              </a:spcBef>
              <a:buFontTx/>
              <a:buAutoNum type="arabicPeriod"/>
            </a:pPr>
            <a:r>
              <a:rPr lang="es-ES" dirty="0"/>
              <a:t>Nombre…………………..</a:t>
            </a:r>
          </a:p>
          <a:p>
            <a:pPr marL="342900" indent="-342900">
              <a:spcBef>
                <a:spcPct val="50000"/>
              </a:spcBef>
              <a:buFontTx/>
              <a:buAutoNum type="arabicPeriod"/>
            </a:pPr>
            <a:r>
              <a:rPr lang="es-ES" dirty="0"/>
              <a:t>Edad………………………</a:t>
            </a:r>
          </a:p>
          <a:p>
            <a:pPr marL="342900" indent="-342900">
              <a:spcBef>
                <a:spcPct val="50000"/>
              </a:spcBef>
              <a:buFontTx/>
              <a:buAutoNum type="arabicPeriod"/>
            </a:pPr>
            <a:r>
              <a:rPr lang="es-ES" dirty="0"/>
              <a:t>Sexo……………….</a:t>
            </a:r>
          </a:p>
          <a:p>
            <a:pPr marL="342900" indent="-342900">
              <a:spcBef>
                <a:spcPct val="50000"/>
              </a:spcBef>
              <a:buFontTx/>
              <a:buAutoNum type="arabicPeriod"/>
            </a:pPr>
            <a:r>
              <a:rPr lang="es-ES" dirty="0"/>
              <a:t>Fecha de inicio de síntomas …...../………/…….</a:t>
            </a:r>
          </a:p>
          <a:p>
            <a:pPr marL="342900" indent="-342900">
              <a:spcBef>
                <a:spcPct val="50000"/>
              </a:spcBef>
              <a:buFontTx/>
              <a:buAutoNum type="arabicPeriod"/>
            </a:pPr>
            <a:r>
              <a:rPr lang="es-ES" dirty="0"/>
              <a:t>Domicilio …………………………….</a:t>
            </a:r>
          </a:p>
          <a:p>
            <a:pPr marL="342900" indent="-342900">
              <a:spcBef>
                <a:spcPct val="50000"/>
              </a:spcBef>
              <a:buFontTx/>
              <a:buAutoNum type="arabicPeriod"/>
            </a:pPr>
            <a:r>
              <a:rPr lang="es-ES" dirty="0"/>
              <a:t>Diagnóstico presuntivo …………………………….</a:t>
            </a:r>
          </a:p>
          <a:p>
            <a:pPr marL="342900" indent="-342900" algn="r">
              <a:spcBef>
                <a:spcPct val="50000"/>
              </a:spcBef>
            </a:pPr>
            <a:r>
              <a:rPr lang="es-ES" sz="1600" dirty="0"/>
              <a:t>Firma y sello del médico</a:t>
            </a:r>
          </a:p>
        </p:txBody>
      </p:sp>
      <p:sp>
        <p:nvSpPr>
          <p:cNvPr id="6"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6"/>
          <p:cNvPicPr>
            <a:picLocks noChangeAspect="1" noChangeArrowheads="1"/>
          </p:cNvPicPr>
          <p:nvPr/>
        </p:nvPicPr>
        <p:blipFill>
          <a:blip r:embed="rId2" cstate="print"/>
          <a:srcRect/>
          <a:stretch>
            <a:fillRect/>
          </a:stretch>
        </p:blipFill>
        <p:spPr bwMode="auto">
          <a:xfrm>
            <a:off x="6623050" y="620713"/>
            <a:ext cx="2520950" cy="3024187"/>
          </a:xfrm>
          <a:prstGeom prst="rect">
            <a:avLst/>
          </a:prstGeom>
          <a:noFill/>
          <a:ln w="9525">
            <a:noFill/>
            <a:miter lim="800000"/>
            <a:headEnd/>
            <a:tailEnd/>
          </a:ln>
        </p:spPr>
      </p:pic>
      <p:pic>
        <p:nvPicPr>
          <p:cNvPr id="14339" name="Picture 14"/>
          <p:cNvPicPr>
            <a:picLocks noChangeAspect="1" noChangeArrowheads="1"/>
          </p:cNvPicPr>
          <p:nvPr/>
        </p:nvPicPr>
        <p:blipFill>
          <a:blip r:embed="rId3" cstate="print"/>
          <a:srcRect/>
          <a:stretch>
            <a:fillRect/>
          </a:stretch>
        </p:blipFill>
        <p:spPr bwMode="auto">
          <a:xfrm>
            <a:off x="5292725" y="3640138"/>
            <a:ext cx="3851275" cy="2951162"/>
          </a:xfrm>
          <a:prstGeom prst="rect">
            <a:avLst/>
          </a:prstGeom>
          <a:noFill/>
          <a:ln w="9525">
            <a:noFill/>
            <a:miter lim="800000"/>
            <a:headEnd/>
            <a:tailEnd/>
          </a:ln>
        </p:spPr>
      </p:pic>
      <p:sp>
        <p:nvSpPr>
          <p:cNvPr id="14340" name="Text Box 2"/>
          <p:cNvSpPr txBox="1">
            <a:spLocks noChangeArrowheads="1"/>
          </p:cNvSpPr>
          <p:nvPr/>
        </p:nvSpPr>
        <p:spPr bwMode="auto">
          <a:xfrm>
            <a:off x="250825" y="889000"/>
            <a:ext cx="6121400" cy="1127125"/>
          </a:xfrm>
          <a:prstGeom prst="rect">
            <a:avLst/>
          </a:prstGeom>
          <a:noFill/>
          <a:ln w="9525">
            <a:noFill/>
            <a:miter lim="800000"/>
            <a:headEnd/>
            <a:tailEnd/>
          </a:ln>
        </p:spPr>
        <p:txBody>
          <a:bodyPr>
            <a:spAutoFit/>
          </a:bodyPr>
          <a:lstStyle/>
          <a:p>
            <a:pPr>
              <a:spcBef>
                <a:spcPct val="50000"/>
              </a:spcBef>
            </a:pPr>
            <a:r>
              <a:rPr lang="es-AR" sz="3200" b="1">
                <a:solidFill>
                  <a:srgbClr val="FF3300"/>
                </a:solidFill>
              </a:rPr>
              <a:t>Simplicidad:</a:t>
            </a:r>
          </a:p>
          <a:p>
            <a:pPr>
              <a:spcBef>
                <a:spcPct val="50000"/>
              </a:spcBef>
            </a:pPr>
            <a:r>
              <a:rPr lang="es-AR" sz="2400" b="1"/>
              <a:t>Facilidad con que funciona el sistema.</a:t>
            </a:r>
          </a:p>
        </p:txBody>
      </p:sp>
      <p:sp>
        <p:nvSpPr>
          <p:cNvPr id="14341" name="Text Box 3"/>
          <p:cNvSpPr txBox="1">
            <a:spLocks noChangeArrowheads="1"/>
          </p:cNvSpPr>
          <p:nvPr/>
        </p:nvSpPr>
        <p:spPr bwMode="auto">
          <a:xfrm>
            <a:off x="684213" y="2474913"/>
            <a:ext cx="6407150" cy="2538412"/>
          </a:xfrm>
          <a:prstGeom prst="rect">
            <a:avLst/>
          </a:prstGeom>
          <a:noFill/>
          <a:ln w="9525">
            <a:noFill/>
            <a:miter lim="800000"/>
            <a:headEnd/>
            <a:tailEnd/>
          </a:ln>
        </p:spPr>
        <p:txBody>
          <a:bodyPr>
            <a:spAutoFit/>
          </a:bodyPr>
          <a:lstStyle/>
          <a:p>
            <a:pPr>
              <a:lnSpc>
                <a:spcPct val="130000"/>
              </a:lnSpc>
              <a:spcBef>
                <a:spcPct val="50000"/>
              </a:spcBef>
            </a:pPr>
            <a:r>
              <a:rPr lang="es-ES" sz="2400" b="1"/>
              <a:t>España:         38</a:t>
            </a:r>
          </a:p>
          <a:p>
            <a:pPr>
              <a:lnSpc>
                <a:spcPct val="130000"/>
              </a:lnSpc>
              <a:spcBef>
                <a:spcPct val="50000"/>
              </a:spcBef>
            </a:pPr>
            <a:r>
              <a:rPr lang="es-ES" sz="2400" b="1"/>
              <a:t>Chile:             47 + brotes y muertes</a:t>
            </a:r>
          </a:p>
          <a:p>
            <a:pPr>
              <a:lnSpc>
                <a:spcPct val="130000"/>
              </a:lnSpc>
              <a:spcBef>
                <a:spcPct val="50000"/>
              </a:spcBef>
            </a:pPr>
            <a:r>
              <a:rPr lang="es-ES" sz="2400" b="1"/>
              <a:t>Uruguay:       33 </a:t>
            </a:r>
          </a:p>
          <a:p>
            <a:pPr>
              <a:lnSpc>
                <a:spcPct val="130000"/>
              </a:lnSpc>
              <a:spcBef>
                <a:spcPct val="50000"/>
              </a:spcBef>
            </a:pPr>
            <a:r>
              <a:rPr lang="es-ES" sz="2400" b="1"/>
              <a:t>Argentina:     97 + brotes</a:t>
            </a:r>
          </a:p>
        </p:txBody>
      </p:sp>
      <p:sp>
        <p:nvSpPr>
          <p:cNvPr id="7"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11188" y="1557338"/>
            <a:ext cx="7848600" cy="3570208"/>
          </a:xfrm>
          <a:prstGeom prst="rect">
            <a:avLst/>
          </a:prstGeom>
          <a:noFill/>
        </p:spPr>
        <p:txBody>
          <a:bodyPr>
            <a:spAutoFit/>
          </a:bodyPr>
          <a:lstStyle/>
          <a:p>
            <a:pPr>
              <a:defRPr/>
            </a:pPr>
            <a:r>
              <a:rPr lang="es-ES_tradnl" sz="2800" dirty="0">
                <a:solidFill>
                  <a:srgbClr val="FF0000"/>
                </a:solidFill>
                <a:latin typeface="Arial" pitchFamily="34" charset="0"/>
              </a:rPr>
              <a:t>Tener claro qué es:</a:t>
            </a:r>
          </a:p>
          <a:p>
            <a:pPr marL="514350" indent="-514350">
              <a:lnSpc>
                <a:spcPct val="150000"/>
              </a:lnSpc>
              <a:buFont typeface="Arial" pitchFamily="34" charset="0"/>
              <a:buChar char="•"/>
              <a:defRPr/>
            </a:pPr>
            <a:r>
              <a:rPr lang="es-ES_tradnl" sz="2800" dirty="0">
                <a:latin typeface="Arial" pitchFamily="34" charset="0"/>
              </a:rPr>
              <a:t>Vigilancia epidemiológica</a:t>
            </a:r>
          </a:p>
          <a:p>
            <a:pPr marL="514350" indent="-514350">
              <a:lnSpc>
                <a:spcPct val="150000"/>
              </a:lnSpc>
              <a:buFont typeface="Arial" pitchFamily="34" charset="0"/>
              <a:buChar char="•"/>
              <a:tabLst>
                <a:tab pos="625475" algn="l"/>
              </a:tabLst>
              <a:defRPr/>
            </a:pPr>
            <a:r>
              <a:rPr lang="es-ES_tradnl" sz="2800" dirty="0">
                <a:latin typeface="Arial" pitchFamily="34" charset="0"/>
              </a:rPr>
              <a:t>Investigación </a:t>
            </a:r>
            <a:r>
              <a:rPr lang="es-ES_tradnl" sz="2800" dirty="0" smtClean="0">
                <a:latin typeface="Arial" pitchFamily="34" charset="0"/>
              </a:rPr>
              <a:t>epidemiológica – </a:t>
            </a:r>
            <a:r>
              <a:rPr lang="es-ES_tradnl" sz="2000" b="1" dirty="0" smtClean="0">
                <a:solidFill>
                  <a:srgbClr val="A50021"/>
                </a:solidFill>
                <a:latin typeface="Arial" pitchFamily="34" charset="0"/>
              </a:rPr>
              <a:t>búsqueda de contactos y fuente de contagio o contaminación</a:t>
            </a:r>
            <a:endParaRPr lang="es-ES_tradnl" sz="2800" b="1" dirty="0">
              <a:solidFill>
                <a:srgbClr val="A50021"/>
              </a:solidFill>
              <a:latin typeface="Arial" pitchFamily="34" charset="0"/>
            </a:endParaRPr>
          </a:p>
          <a:p>
            <a:pPr marL="514350" indent="-514350">
              <a:lnSpc>
                <a:spcPct val="150000"/>
              </a:lnSpc>
              <a:buFont typeface="Arial" pitchFamily="34" charset="0"/>
              <a:buChar char="•"/>
              <a:defRPr/>
            </a:pPr>
            <a:r>
              <a:rPr lang="es-ES_tradnl" sz="2800" dirty="0">
                <a:latin typeface="Arial" pitchFamily="34" charset="0"/>
              </a:rPr>
              <a:t>Registro estadístico</a:t>
            </a:r>
          </a:p>
          <a:p>
            <a:pPr marL="514350" indent="-514350">
              <a:lnSpc>
                <a:spcPct val="150000"/>
              </a:lnSpc>
              <a:buFont typeface="Arial" pitchFamily="34" charset="0"/>
              <a:buChar char="•"/>
              <a:defRPr/>
            </a:pPr>
            <a:r>
              <a:rPr lang="es-ES_tradnl" sz="2800" dirty="0">
                <a:latin typeface="Arial" pitchFamily="34" charset="0"/>
              </a:rPr>
              <a:t>Historia clínica</a:t>
            </a:r>
            <a:endParaRPr lang="es-MX" sz="2800" dirty="0">
              <a:latin typeface="Arial" pitchFamily="34" charset="0"/>
            </a:endParaRPr>
          </a:p>
        </p:txBody>
      </p:sp>
      <p:sp>
        <p:nvSpPr>
          <p:cNvPr id="4"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611188" y="1268413"/>
            <a:ext cx="7848600" cy="1711325"/>
          </a:xfrm>
          <a:prstGeom prst="rect">
            <a:avLst/>
          </a:prstGeom>
          <a:noFill/>
          <a:ln w="9525">
            <a:noFill/>
            <a:miter lim="800000"/>
            <a:headEnd/>
            <a:tailEnd/>
          </a:ln>
        </p:spPr>
        <p:txBody>
          <a:bodyPr>
            <a:spAutoFit/>
          </a:bodyPr>
          <a:lstStyle/>
          <a:p>
            <a:pPr>
              <a:spcBef>
                <a:spcPct val="50000"/>
              </a:spcBef>
            </a:pPr>
            <a:r>
              <a:rPr lang="es-AR" sz="3200" b="1">
                <a:solidFill>
                  <a:srgbClr val="FF3300"/>
                </a:solidFill>
              </a:rPr>
              <a:t>Representatividad:</a:t>
            </a:r>
          </a:p>
          <a:p>
            <a:pPr>
              <a:lnSpc>
                <a:spcPct val="130000"/>
              </a:lnSpc>
              <a:spcBef>
                <a:spcPct val="50000"/>
              </a:spcBef>
            </a:pPr>
            <a:r>
              <a:rPr lang="es-AR" sz="2400" b="1"/>
              <a:t>Posibilidad de aplicar a la población las observaciones obtenidas</a:t>
            </a:r>
          </a:p>
        </p:txBody>
      </p:sp>
      <p:pic>
        <p:nvPicPr>
          <p:cNvPr id="45063" name="Picture 7"/>
          <p:cNvPicPr>
            <a:picLocks noChangeAspect="1" noChangeArrowheads="1"/>
          </p:cNvPicPr>
          <p:nvPr/>
        </p:nvPicPr>
        <p:blipFill>
          <a:blip r:embed="rId2" cstate="print"/>
          <a:srcRect/>
          <a:stretch>
            <a:fillRect/>
          </a:stretch>
        </p:blipFill>
        <p:spPr bwMode="auto">
          <a:xfrm>
            <a:off x="6804025" y="2062336"/>
            <a:ext cx="2173288" cy="2590800"/>
          </a:xfrm>
          <a:prstGeom prst="rect">
            <a:avLst/>
          </a:prstGeom>
          <a:noFill/>
          <a:ln w="9525">
            <a:noFill/>
            <a:miter lim="800000"/>
            <a:headEnd/>
            <a:tailEnd/>
          </a:ln>
        </p:spPr>
      </p:pic>
      <p:sp>
        <p:nvSpPr>
          <p:cNvPr id="16389" name="7 CuadroTexto"/>
          <p:cNvSpPr txBox="1">
            <a:spLocks noChangeArrowheads="1"/>
          </p:cNvSpPr>
          <p:nvPr/>
        </p:nvSpPr>
        <p:spPr bwMode="auto">
          <a:xfrm>
            <a:off x="1547813" y="3213100"/>
            <a:ext cx="4895850" cy="1200150"/>
          </a:xfrm>
          <a:prstGeom prst="rect">
            <a:avLst/>
          </a:prstGeom>
          <a:noFill/>
          <a:ln w="9525">
            <a:noFill/>
            <a:miter lim="800000"/>
            <a:headEnd/>
            <a:tailEnd/>
          </a:ln>
        </p:spPr>
        <p:txBody>
          <a:bodyPr>
            <a:spAutoFit/>
          </a:bodyPr>
          <a:lstStyle/>
          <a:p>
            <a:pPr>
              <a:buFont typeface="Arial" charset="0"/>
              <a:buChar char="•"/>
            </a:pPr>
            <a:r>
              <a:rPr lang="es-ES_tradnl" sz="2400"/>
              <a:t>Registros públicos</a:t>
            </a:r>
          </a:p>
          <a:p>
            <a:pPr>
              <a:buFont typeface="Arial" charset="0"/>
              <a:buChar char="•"/>
            </a:pPr>
            <a:r>
              <a:rPr lang="es-ES_tradnl" sz="2400"/>
              <a:t>Privados</a:t>
            </a:r>
          </a:p>
          <a:p>
            <a:pPr>
              <a:buFont typeface="Arial" charset="0"/>
              <a:buChar char="•"/>
            </a:pPr>
            <a:r>
              <a:rPr lang="es-ES_tradnl" sz="2400"/>
              <a:t>Obras sociales, etc.</a:t>
            </a:r>
            <a:endParaRPr lang="es-MX" sz="2400"/>
          </a:p>
        </p:txBody>
      </p:sp>
      <p:sp>
        <p:nvSpPr>
          <p:cNvPr id="16390" name="8 CuadroTexto"/>
          <p:cNvSpPr txBox="1">
            <a:spLocks noChangeArrowheads="1"/>
          </p:cNvSpPr>
          <p:nvPr/>
        </p:nvSpPr>
        <p:spPr bwMode="auto">
          <a:xfrm>
            <a:off x="611188" y="4595813"/>
            <a:ext cx="7777162" cy="1570037"/>
          </a:xfrm>
          <a:prstGeom prst="rect">
            <a:avLst/>
          </a:prstGeom>
          <a:noFill/>
          <a:ln w="9525">
            <a:noFill/>
            <a:miter lim="800000"/>
            <a:headEnd/>
            <a:tailEnd/>
          </a:ln>
        </p:spPr>
        <p:txBody>
          <a:bodyPr>
            <a:spAutoFit/>
          </a:bodyPr>
          <a:lstStyle/>
          <a:p>
            <a:r>
              <a:rPr lang="es-ES_tradnl" sz="2400"/>
              <a:t>¿Cómo extrapolar la representatividad?</a:t>
            </a:r>
          </a:p>
          <a:p>
            <a:r>
              <a:rPr lang="es-ES_tradnl" sz="2400"/>
              <a:t>¿Es necesario conocer todos los casos?</a:t>
            </a:r>
          </a:p>
          <a:p>
            <a:r>
              <a:rPr lang="es-ES_tradnl" sz="2400"/>
              <a:t>¿En qué situaciones es necesario conocer la real magnitud? </a:t>
            </a:r>
            <a:endParaRPr lang="es-MX" sz="2400"/>
          </a:p>
        </p:txBody>
      </p:sp>
      <p:sp>
        <p:nvSpPr>
          <p:cNvPr id="7"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50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539750" y="1096963"/>
            <a:ext cx="7056438" cy="4708525"/>
          </a:xfrm>
          <a:prstGeom prst="rect">
            <a:avLst/>
          </a:prstGeom>
          <a:noFill/>
          <a:ln w="9525">
            <a:noFill/>
            <a:miter lim="800000"/>
            <a:headEnd/>
            <a:tailEnd/>
          </a:ln>
        </p:spPr>
        <p:txBody>
          <a:bodyPr>
            <a:spAutoFit/>
          </a:bodyPr>
          <a:lstStyle/>
          <a:p>
            <a:pPr>
              <a:spcBef>
                <a:spcPct val="50000"/>
              </a:spcBef>
            </a:pPr>
            <a:r>
              <a:rPr lang="es-AR" sz="3200" b="1" dirty="0">
                <a:solidFill>
                  <a:srgbClr val="FF3300"/>
                </a:solidFill>
              </a:rPr>
              <a:t>Aceptabilidad:</a:t>
            </a:r>
          </a:p>
          <a:p>
            <a:pPr>
              <a:lnSpc>
                <a:spcPct val="130000"/>
              </a:lnSpc>
              <a:spcBef>
                <a:spcPct val="50000"/>
              </a:spcBef>
            </a:pPr>
            <a:r>
              <a:rPr lang="es-ES" sz="2000" b="1" dirty="0">
                <a:solidFill>
                  <a:srgbClr val="0070C0"/>
                </a:solidFill>
              </a:rPr>
              <a:t>Del trabajador de salud</a:t>
            </a:r>
          </a:p>
          <a:p>
            <a:pPr>
              <a:lnSpc>
                <a:spcPct val="130000"/>
              </a:lnSpc>
              <a:spcBef>
                <a:spcPct val="50000"/>
              </a:spcBef>
            </a:pPr>
            <a:r>
              <a:rPr lang="es-ES" sz="2000" b="1" dirty="0"/>
              <a:t>Debe ser adoptada por el personal de salud. </a:t>
            </a:r>
          </a:p>
          <a:p>
            <a:pPr marL="723900" lvl="1" indent="-368300">
              <a:lnSpc>
                <a:spcPct val="130000"/>
              </a:lnSpc>
              <a:spcBef>
                <a:spcPct val="50000"/>
              </a:spcBef>
              <a:buFont typeface="Arial" charset="0"/>
              <a:buChar char="•"/>
            </a:pPr>
            <a:r>
              <a:rPr lang="es-ES" sz="2000" dirty="0"/>
              <a:t>Debe ser fácil (Simplicidad). </a:t>
            </a:r>
          </a:p>
          <a:p>
            <a:pPr marL="723900" lvl="1" indent="-368300">
              <a:lnSpc>
                <a:spcPct val="130000"/>
              </a:lnSpc>
              <a:spcBef>
                <a:spcPct val="50000"/>
              </a:spcBef>
              <a:buFont typeface="Arial" charset="0"/>
              <a:buChar char="•"/>
            </a:pPr>
            <a:r>
              <a:rPr lang="es-ES" sz="2000" dirty="0"/>
              <a:t>Tener conciencia que está generando </a:t>
            </a:r>
            <a:r>
              <a:rPr lang="es-ES" sz="2000" dirty="0" smtClean="0"/>
              <a:t>información vital </a:t>
            </a:r>
            <a:r>
              <a:rPr lang="es-ES" sz="2000" dirty="0"/>
              <a:t>para la toma de decisiones (Valoración)</a:t>
            </a:r>
          </a:p>
          <a:p>
            <a:pPr>
              <a:lnSpc>
                <a:spcPct val="130000"/>
              </a:lnSpc>
              <a:spcBef>
                <a:spcPct val="50000"/>
              </a:spcBef>
            </a:pPr>
            <a:r>
              <a:rPr lang="es-ES" sz="2000" b="1" dirty="0">
                <a:solidFill>
                  <a:srgbClr val="0070C0"/>
                </a:solidFill>
              </a:rPr>
              <a:t>De la población</a:t>
            </a:r>
          </a:p>
          <a:p>
            <a:pPr>
              <a:lnSpc>
                <a:spcPct val="130000"/>
              </a:lnSpc>
              <a:spcBef>
                <a:spcPct val="50000"/>
              </a:spcBef>
            </a:pPr>
            <a:r>
              <a:rPr lang="es-ES" sz="2000" b="1" dirty="0"/>
              <a:t>Participación comunitaria para aportar información </a:t>
            </a:r>
            <a:r>
              <a:rPr lang="es-ES" sz="2000" b="1" dirty="0" smtClean="0"/>
              <a:t>en los sistemas de registro y </a:t>
            </a:r>
            <a:r>
              <a:rPr lang="es-ES" sz="2000" b="1" dirty="0"/>
              <a:t>estudios epidemiológicos</a:t>
            </a:r>
          </a:p>
        </p:txBody>
      </p:sp>
      <p:sp>
        <p:nvSpPr>
          <p:cNvPr id="5"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pic>
        <p:nvPicPr>
          <p:cNvPr id="17414" name="Picture 6"/>
          <p:cNvPicPr>
            <a:picLocks noChangeAspect="1" noChangeArrowheads="1"/>
          </p:cNvPicPr>
          <p:nvPr/>
        </p:nvPicPr>
        <p:blipFill>
          <a:blip r:embed="rId2" cstate="print">
            <a:lum bright="10000"/>
          </a:blip>
          <a:srcRect/>
          <a:stretch>
            <a:fillRect/>
          </a:stretch>
        </p:blipFill>
        <p:spPr bwMode="auto">
          <a:xfrm>
            <a:off x="6433768" y="1619422"/>
            <a:ext cx="2710232" cy="18095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lum contrast="10000"/>
          </a:blip>
          <a:srcRect/>
          <a:stretch>
            <a:fillRect/>
          </a:stretch>
        </p:blipFill>
        <p:spPr bwMode="auto">
          <a:xfrm>
            <a:off x="0" y="3562223"/>
            <a:ext cx="4499992" cy="1876991"/>
          </a:xfrm>
          <a:prstGeom prst="rect">
            <a:avLst/>
          </a:prstGeom>
          <a:noFill/>
          <a:ln w="9525">
            <a:noFill/>
            <a:miter lim="800000"/>
            <a:headEnd/>
            <a:tailEnd/>
          </a:ln>
          <a:effectLst/>
        </p:spPr>
      </p:pic>
      <p:sp>
        <p:nvSpPr>
          <p:cNvPr id="46082" name="Text Box 2"/>
          <p:cNvSpPr txBox="1">
            <a:spLocks noChangeArrowheads="1"/>
          </p:cNvSpPr>
          <p:nvPr/>
        </p:nvSpPr>
        <p:spPr bwMode="auto">
          <a:xfrm>
            <a:off x="611188" y="980728"/>
            <a:ext cx="7848600" cy="2062103"/>
          </a:xfrm>
          <a:prstGeom prst="rect">
            <a:avLst/>
          </a:prstGeom>
          <a:noFill/>
          <a:ln w="9525">
            <a:noFill/>
            <a:miter lim="800000"/>
            <a:headEnd/>
            <a:tailEnd/>
          </a:ln>
          <a:effectLst/>
        </p:spPr>
        <p:txBody>
          <a:bodyPr>
            <a:spAutoFit/>
          </a:bodyPr>
          <a:lstStyle/>
          <a:p>
            <a:pPr>
              <a:spcBef>
                <a:spcPct val="50000"/>
              </a:spcBef>
              <a:defRPr/>
            </a:pPr>
            <a:r>
              <a:rPr lang="es-AR" sz="2800" b="1" dirty="0">
                <a:solidFill>
                  <a:srgbClr val="FF3300"/>
                </a:solidFill>
                <a:latin typeface="Arial" pitchFamily="34" charset="0"/>
              </a:rPr>
              <a:t>Sensibilidad:</a:t>
            </a:r>
          </a:p>
          <a:p>
            <a:pPr>
              <a:spcBef>
                <a:spcPct val="50000"/>
              </a:spcBef>
              <a:defRPr/>
            </a:pPr>
            <a:r>
              <a:rPr lang="es-AR" sz="2000" b="1" dirty="0">
                <a:solidFill>
                  <a:srgbClr val="0033CC"/>
                </a:solidFill>
                <a:effectLst>
                  <a:outerShdw blurRad="38100" dist="38100" dir="2700000" algn="tl">
                    <a:srgbClr val="C0C0C0"/>
                  </a:outerShdw>
                </a:effectLst>
                <a:latin typeface="Arial" pitchFamily="34" charset="0"/>
              </a:rPr>
              <a:t>Capacidad, del sistema, para detectar cambios</a:t>
            </a:r>
            <a:r>
              <a:rPr lang="es-AR" sz="2000" b="1" dirty="0">
                <a:latin typeface="Arial" pitchFamily="34" charset="0"/>
              </a:rPr>
              <a:t> en las tendencias, en la distribución de los eventos de salud. </a:t>
            </a:r>
          </a:p>
          <a:p>
            <a:pPr>
              <a:spcBef>
                <a:spcPct val="50000"/>
              </a:spcBef>
              <a:defRPr/>
            </a:pPr>
            <a:r>
              <a:rPr lang="es-AR" sz="2000" b="1" dirty="0">
                <a:latin typeface="Arial" pitchFamily="34" charset="0"/>
              </a:rPr>
              <a:t>Detectar </a:t>
            </a:r>
            <a:r>
              <a:rPr lang="es-AR" sz="2000" b="1" dirty="0">
                <a:solidFill>
                  <a:srgbClr val="0033CC"/>
                </a:solidFill>
                <a:effectLst>
                  <a:outerShdw blurRad="38100" dist="38100" dir="2700000" algn="tl">
                    <a:srgbClr val="C0C0C0"/>
                  </a:outerShdw>
                </a:effectLst>
                <a:latin typeface="Arial" pitchFamily="34" charset="0"/>
              </a:rPr>
              <a:t>Brotes</a:t>
            </a:r>
            <a:r>
              <a:rPr lang="es-AR" sz="2000" b="1" dirty="0">
                <a:latin typeface="Arial" pitchFamily="34" charset="0"/>
              </a:rPr>
              <a:t> </a:t>
            </a:r>
            <a:r>
              <a:rPr lang="es-AR" sz="2000" b="1" dirty="0">
                <a:solidFill>
                  <a:srgbClr val="FF3300"/>
                </a:solidFill>
                <a:latin typeface="Arial" pitchFamily="34" charset="0"/>
              </a:rPr>
              <a:t>y epidemias</a:t>
            </a:r>
            <a:r>
              <a:rPr lang="es-AR" sz="2000" b="1" dirty="0">
                <a:latin typeface="Arial" pitchFamily="34" charset="0"/>
              </a:rPr>
              <a:t> en conglomerados poblacionales (escuelas, etc.) y a nivel comunitario</a:t>
            </a:r>
          </a:p>
        </p:txBody>
      </p:sp>
      <p:sp>
        <p:nvSpPr>
          <p:cNvPr id="46085" name="Text Box 5"/>
          <p:cNvSpPr txBox="1">
            <a:spLocks noChangeArrowheads="1"/>
          </p:cNvSpPr>
          <p:nvPr/>
        </p:nvSpPr>
        <p:spPr bwMode="auto">
          <a:xfrm>
            <a:off x="4355976" y="3068960"/>
            <a:ext cx="4752379" cy="3170099"/>
          </a:xfrm>
          <a:prstGeom prst="rect">
            <a:avLst/>
          </a:prstGeom>
          <a:noFill/>
          <a:ln w="9525">
            <a:noFill/>
            <a:miter lim="800000"/>
            <a:headEnd/>
            <a:tailEnd/>
          </a:ln>
          <a:effectLst/>
        </p:spPr>
        <p:txBody>
          <a:bodyPr wrap="square">
            <a:spAutoFit/>
          </a:bodyPr>
          <a:lstStyle/>
          <a:p>
            <a:pPr>
              <a:spcBef>
                <a:spcPct val="50000"/>
              </a:spcBef>
              <a:defRPr/>
            </a:pPr>
            <a:r>
              <a:rPr lang="es-AR" sz="2000" b="1" dirty="0">
                <a:solidFill>
                  <a:srgbClr val="0033CC"/>
                </a:solidFill>
                <a:effectLst>
                  <a:outerShdw blurRad="38100" dist="38100" dir="2700000" algn="tl">
                    <a:srgbClr val="C0C0C0"/>
                  </a:outerShdw>
                </a:effectLst>
                <a:latin typeface="Arial" pitchFamily="34" charset="0"/>
              </a:rPr>
              <a:t>Subsistemas de Alerta Temprana:</a:t>
            </a:r>
            <a:r>
              <a:rPr lang="es-AR" sz="2000" b="1" dirty="0">
                <a:latin typeface="Arial" pitchFamily="34" charset="0"/>
              </a:rPr>
              <a:t> Diversas fuentes de información, activos y pasivos, que se recopila y analiza en forma conjunta.</a:t>
            </a:r>
          </a:p>
          <a:p>
            <a:pPr lvl="1">
              <a:spcBef>
                <a:spcPct val="50000"/>
              </a:spcBef>
              <a:defRPr/>
            </a:pPr>
            <a:r>
              <a:rPr lang="es-AR" sz="2000" b="1" dirty="0">
                <a:solidFill>
                  <a:srgbClr val="0033CC"/>
                </a:solidFill>
                <a:latin typeface="Arial" pitchFamily="34" charset="0"/>
              </a:rPr>
              <a:t>Objetivo:</a:t>
            </a:r>
            <a:r>
              <a:rPr lang="es-AR" sz="2000" b="1" dirty="0">
                <a:latin typeface="Arial" pitchFamily="34" charset="0"/>
              </a:rPr>
              <a:t> </a:t>
            </a:r>
            <a:r>
              <a:rPr lang="es-AR" sz="2000" b="1" dirty="0">
                <a:solidFill>
                  <a:srgbClr val="FF3300"/>
                </a:solidFill>
                <a:latin typeface="Arial" pitchFamily="34" charset="0"/>
              </a:rPr>
              <a:t>Optimizar al máximo la sensibilidad</a:t>
            </a:r>
            <a:r>
              <a:rPr lang="es-AR" sz="2000" b="1" dirty="0">
                <a:latin typeface="Arial" pitchFamily="34" charset="0"/>
              </a:rPr>
              <a:t> del Sistema de Vigilancia. </a:t>
            </a:r>
          </a:p>
          <a:p>
            <a:pPr lvl="1">
              <a:spcBef>
                <a:spcPct val="50000"/>
              </a:spcBef>
              <a:defRPr/>
            </a:pPr>
            <a:r>
              <a:rPr lang="es-AR" sz="2000" b="1" dirty="0">
                <a:latin typeface="Arial" pitchFamily="34" charset="0"/>
              </a:rPr>
              <a:t>Casos no necesariamente confirmados</a:t>
            </a:r>
          </a:p>
        </p:txBody>
      </p:sp>
      <p:sp>
        <p:nvSpPr>
          <p:cNvPr id="5"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
        <p:nvSpPr>
          <p:cNvPr id="8" name="7 CuadroTexto"/>
          <p:cNvSpPr txBox="1"/>
          <p:nvPr/>
        </p:nvSpPr>
        <p:spPr>
          <a:xfrm>
            <a:off x="251520" y="5445224"/>
            <a:ext cx="4248472" cy="307777"/>
          </a:xfrm>
          <a:prstGeom prst="rect">
            <a:avLst/>
          </a:prstGeom>
          <a:noFill/>
        </p:spPr>
        <p:txBody>
          <a:bodyPr wrap="square" rtlCol="0">
            <a:spAutoFit/>
          </a:bodyPr>
          <a:lstStyle/>
          <a:p>
            <a:r>
              <a:rPr lang="es-ES" sz="1400" dirty="0" err="1" smtClean="0"/>
              <a:t>Flu</a:t>
            </a:r>
            <a:r>
              <a:rPr lang="es-ES" sz="1400" dirty="0" smtClean="0"/>
              <a:t> Rusia – 20 marzo 2013</a:t>
            </a:r>
            <a:endParaRPr lang="es-AR" sz="1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a:grpSpLocks/>
          </p:cNvGrpSpPr>
          <p:nvPr/>
        </p:nvGrpSpPr>
        <p:grpSpPr bwMode="auto">
          <a:xfrm>
            <a:off x="5832797" y="2152650"/>
            <a:ext cx="2987675" cy="3179763"/>
            <a:chOff x="3878" y="903"/>
            <a:chExt cx="1882" cy="2003"/>
          </a:xfrm>
        </p:grpSpPr>
        <p:sp>
          <p:nvSpPr>
            <p:cNvPr id="19462" name="Text Box 3"/>
            <p:cNvSpPr txBox="1">
              <a:spLocks noChangeArrowheads="1"/>
            </p:cNvSpPr>
            <p:nvPr/>
          </p:nvSpPr>
          <p:spPr bwMode="auto">
            <a:xfrm>
              <a:off x="3878" y="903"/>
              <a:ext cx="1860" cy="523"/>
            </a:xfrm>
            <a:prstGeom prst="rect">
              <a:avLst/>
            </a:prstGeom>
            <a:solidFill>
              <a:srgbClr val="FFE265"/>
            </a:solidFill>
            <a:ln w="9525">
              <a:solidFill>
                <a:srgbClr val="990033"/>
              </a:solidFill>
              <a:miter lim="800000"/>
              <a:headEnd/>
              <a:tailEnd/>
            </a:ln>
          </p:spPr>
          <p:txBody>
            <a:bodyPr>
              <a:spAutoFit/>
            </a:bodyPr>
            <a:lstStyle/>
            <a:p>
              <a:pPr algn="ctr">
                <a:spcBef>
                  <a:spcPct val="50000"/>
                </a:spcBef>
              </a:pPr>
              <a:r>
                <a:rPr lang="es-AR" sz="2400" b="1"/>
                <a:t>Equipos de Respuesta Rápida</a:t>
              </a:r>
            </a:p>
          </p:txBody>
        </p:sp>
        <p:pic>
          <p:nvPicPr>
            <p:cNvPr id="19463" name="Picture 7"/>
            <p:cNvPicPr>
              <a:picLocks noChangeAspect="1" noChangeArrowheads="1"/>
            </p:cNvPicPr>
            <p:nvPr/>
          </p:nvPicPr>
          <p:blipFill>
            <a:blip r:embed="rId2" cstate="print"/>
            <a:srcRect/>
            <a:stretch>
              <a:fillRect/>
            </a:stretch>
          </p:blipFill>
          <p:spPr bwMode="auto">
            <a:xfrm>
              <a:off x="3878" y="1480"/>
              <a:ext cx="1882" cy="1426"/>
            </a:xfrm>
            <a:prstGeom prst="rect">
              <a:avLst/>
            </a:prstGeom>
            <a:noFill/>
            <a:ln w="9525">
              <a:noFill/>
              <a:miter lim="800000"/>
              <a:headEnd/>
              <a:tailEnd/>
            </a:ln>
          </p:spPr>
        </p:pic>
      </p:grpSp>
      <p:sp>
        <p:nvSpPr>
          <p:cNvPr id="19458" name="Text Box 2"/>
          <p:cNvSpPr txBox="1">
            <a:spLocks noChangeArrowheads="1"/>
          </p:cNvSpPr>
          <p:nvPr/>
        </p:nvSpPr>
        <p:spPr bwMode="auto">
          <a:xfrm>
            <a:off x="395288" y="1548075"/>
            <a:ext cx="5400675" cy="5016758"/>
          </a:xfrm>
          <a:prstGeom prst="rect">
            <a:avLst/>
          </a:prstGeom>
          <a:noFill/>
          <a:ln w="9525">
            <a:noFill/>
            <a:miter lim="800000"/>
            <a:headEnd/>
            <a:tailEnd/>
          </a:ln>
        </p:spPr>
        <p:txBody>
          <a:bodyPr>
            <a:spAutoFit/>
          </a:bodyPr>
          <a:lstStyle/>
          <a:p>
            <a:pPr marL="361950" indent="-361950">
              <a:spcBef>
                <a:spcPct val="50000"/>
              </a:spcBef>
            </a:pPr>
            <a:r>
              <a:rPr lang="es-AR" sz="2000" b="1" dirty="0">
                <a:solidFill>
                  <a:srgbClr val="0033CC"/>
                </a:solidFill>
              </a:rPr>
              <a:t>Subsistemas de Alerta Temprana:</a:t>
            </a:r>
            <a:r>
              <a:rPr lang="es-AR" sz="2000" b="1" dirty="0"/>
              <a:t> </a:t>
            </a:r>
          </a:p>
          <a:p>
            <a:pPr marL="361950" indent="-361950">
              <a:spcBef>
                <a:spcPct val="50000"/>
              </a:spcBef>
              <a:buClr>
                <a:srgbClr val="FF0000"/>
              </a:buClr>
              <a:buFont typeface="Wingdings" pitchFamily="2" charset="2"/>
              <a:buChar char="§"/>
            </a:pPr>
            <a:r>
              <a:rPr lang="es-AR" sz="2000" dirty="0"/>
              <a:t>Vigilancia Internacional </a:t>
            </a:r>
            <a:r>
              <a:rPr lang="es-AR" sz="2000" dirty="0" smtClean="0"/>
              <a:t>RSI: CNE – Centro Nacional de Alerta y respuesta Rápida (CENARR) </a:t>
            </a:r>
            <a:endParaRPr lang="es-AR" sz="2000" dirty="0"/>
          </a:p>
          <a:p>
            <a:pPr marL="361950" indent="-361950">
              <a:spcBef>
                <a:spcPct val="50000"/>
              </a:spcBef>
              <a:buClr>
                <a:srgbClr val="FF0000"/>
              </a:buClr>
              <a:buFont typeface="Wingdings" pitchFamily="2" charset="2"/>
              <a:buChar char="§"/>
            </a:pPr>
            <a:r>
              <a:rPr lang="es-AR" sz="2000" dirty="0"/>
              <a:t>Vigilancia en Puertos y aeropuertos</a:t>
            </a:r>
          </a:p>
          <a:p>
            <a:pPr marL="361950" indent="-361950">
              <a:spcBef>
                <a:spcPct val="50000"/>
              </a:spcBef>
              <a:buClr>
                <a:srgbClr val="FF0000"/>
              </a:buClr>
              <a:buFont typeface="Wingdings" pitchFamily="2" charset="2"/>
              <a:buChar char="§"/>
            </a:pPr>
            <a:r>
              <a:rPr lang="es-AR" sz="2000" dirty="0"/>
              <a:t>Notificación obligatoria e inmediata de casos sospechosos</a:t>
            </a:r>
          </a:p>
          <a:p>
            <a:pPr marL="361950" indent="-361950">
              <a:spcBef>
                <a:spcPct val="50000"/>
              </a:spcBef>
              <a:buClr>
                <a:srgbClr val="FF0000"/>
              </a:buClr>
              <a:buFont typeface="Wingdings" pitchFamily="2" charset="2"/>
              <a:buChar char="§"/>
            </a:pPr>
            <a:r>
              <a:rPr lang="es-AR" sz="2000" dirty="0"/>
              <a:t>Vigilancia por laboratorio, UC etc.</a:t>
            </a:r>
          </a:p>
          <a:p>
            <a:pPr marL="361950" indent="-361950">
              <a:spcBef>
                <a:spcPct val="50000"/>
              </a:spcBef>
              <a:buClr>
                <a:srgbClr val="FF0000"/>
              </a:buClr>
              <a:buFont typeface="Wingdings" pitchFamily="2" charset="2"/>
              <a:buChar char="§"/>
            </a:pPr>
            <a:r>
              <a:rPr lang="es-AR" sz="2000" dirty="0"/>
              <a:t>Ausentismo laboral y escolar</a:t>
            </a:r>
          </a:p>
          <a:p>
            <a:pPr marL="361950" indent="-361950">
              <a:spcBef>
                <a:spcPct val="50000"/>
              </a:spcBef>
              <a:buClr>
                <a:srgbClr val="FF0000"/>
              </a:buClr>
              <a:buFont typeface="Wingdings" pitchFamily="2" charset="2"/>
              <a:buChar char="§"/>
            </a:pPr>
            <a:r>
              <a:rPr lang="es-AR" sz="2000" dirty="0"/>
              <a:t>Vigilancia de rumores</a:t>
            </a:r>
          </a:p>
          <a:p>
            <a:pPr marL="361950" indent="-361950">
              <a:spcBef>
                <a:spcPct val="50000"/>
              </a:spcBef>
              <a:buClr>
                <a:srgbClr val="FF0000"/>
              </a:buClr>
              <a:buFont typeface="Wingdings" pitchFamily="2" charset="2"/>
              <a:buChar char="§"/>
            </a:pPr>
            <a:r>
              <a:rPr lang="es-AR" sz="2000" dirty="0"/>
              <a:t>Monitoreo de noticias</a:t>
            </a:r>
          </a:p>
          <a:p>
            <a:pPr marL="361950" indent="-361950">
              <a:spcBef>
                <a:spcPct val="50000"/>
              </a:spcBef>
              <a:buClr>
                <a:srgbClr val="FF0000"/>
              </a:buClr>
              <a:buFont typeface="Wingdings" pitchFamily="2" charset="2"/>
              <a:buChar char="§"/>
            </a:pPr>
            <a:r>
              <a:rPr lang="es-AR" sz="2000" dirty="0"/>
              <a:t>Vigilancia de avisos fúnebres</a:t>
            </a:r>
          </a:p>
        </p:txBody>
      </p:sp>
      <p:sp>
        <p:nvSpPr>
          <p:cNvPr id="19460" name="Rectangle 9"/>
          <p:cNvSpPr>
            <a:spLocks noChangeArrowheads="1"/>
          </p:cNvSpPr>
          <p:nvPr/>
        </p:nvSpPr>
        <p:spPr bwMode="auto">
          <a:xfrm>
            <a:off x="395288" y="968637"/>
            <a:ext cx="2708275" cy="579438"/>
          </a:xfrm>
          <a:prstGeom prst="rect">
            <a:avLst/>
          </a:prstGeom>
          <a:noFill/>
          <a:ln w="9525">
            <a:noFill/>
            <a:miter lim="800000"/>
            <a:headEnd/>
            <a:tailEnd/>
          </a:ln>
        </p:spPr>
        <p:txBody>
          <a:bodyPr wrap="none">
            <a:spAutoFit/>
          </a:bodyPr>
          <a:lstStyle/>
          <a:p>
            <a:pPr>
              <a:spcBef>
                <a:spcPct val="50000"/>
              </a:spcBef>
            </a:pPr>
            <a:r>
              <a:rPr lang="es-AR" sz="3200" b="1" dirty="0">
                <a:solidFill>
                  <a:srgbClr val="FF3300"/>
                </a:solidFill>
              </a:rPr>
              <a:t>Sensibilidad:</a:t>
            </a:r>
          </a:p>
        </p:txBody>
      </p:sp>
      <p:sp>
        <p:nvSpPr>
          <p:cNvPr id="8"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395288" y="762000"/>
            <a:ext cx="2708275" cy="579438"/>
          </a:xfrm>
          <a:prstGeom prst="rect">
            <a:avLst/>
          </a:prstGeom>
          <a:noFill/>
          <a:ln w="9525">
            <a:noFill/>
            <a:miter lim="800000"/>
            <a:headEnd/>
            <a:tailEnd/>
          </a:ln>
        </p:spPr>
        <p:txBody>
          <a:bodyPr wrap="none">
            <a:spAutoFit/>
          </a:bodyPr>
          <a:lstStyle/>
          <a:p>
            <a:pPr>
              <a:spcBef>
                <a:spcPct val="50000"/>
              </a:spcBef>
            </a:pPr>
            <a:r>
              <a:rPr lang="es-AR" sz="3200" b="1">
                <a:solidFill>
                  <a:srgbClr val="FF3300"/>
                </a:solidFill>
              </a:rPr>
              <a:t>Sensibilidad:</a:t>
            </a:r>
          </a:p>
        </p:txBody>
      </p:sp>
      <p:sp>
        <p:nvSpPr>
          <p:cNvPr id="20483" name="Text Box 5"/>
          <p:cNvSpPr txBox="1">
            <a:spLocks noChangeArrowheads="1"/>
          </p:cNvSpPr>
          <p:nvPr/>
        </p:nvSpPr>
        <p:spPr bwMode="auto">
          <a:xfrm>
            <a:off x="683320" y="1557367"/>
            <a:ext cx="7921128" cy="4031873"/>
          </a:xfrm>
          <a:prstGeom prst="rect">
            <a:avLst/>
          </a:prstGeom>
          <a:noFill/>
          <a:ln w="9525">
            <a:noFill/>
            <a:miter lim="800000"/>
            <a:headEnd/>
            <a:tailEnd/>
          </a:ln>
        </p:spPr>
        <p:txBody>
          <a:bodyPr wrap="square">
            <a:spAutoFit/>
          </a:bodyPr>
          <a:lstStyle/>
          <a:p>
            <a:pPr marL="357188" indent="-357188">
              <a:spcBef>
                <a:spcPct val="50000"/>
              </a:spcBef>
            </a:pPr>
            <a:r>
              <a:rPr lang="es-AR" sz="2400" dirty="0"/>
              <a:t>Depende de la </a:t>
            </a:r>
            <a:r>
              <a:rPr lang="es-AR" sz="2400" dirty="0">
                <a:solidFill>
                  <a:srgbClr val="000099"/>
                </a:solidFill>
                <a:latin typeface="Arial Black" pitchFamily="34" charset="0"/>
              </a:rPr>
              <a:t>Definición de caso</a:t>
            </a:r>
            <a:r>
              <a:rPr lang="es-AR" sz="2000" dirty="0">
                <a:solidFill>
                  <a:srgbClr val="0033CC"/>
                </a:solidFill>
              </a:rPr>
              <a:t>:  “Conjunto de criterios para decidir si una persona debe clasificarse como que presenta una condición de salud de interés epidemiológico.”</a:t>
            </a:r>
          </a:p>
          <a:p>
            <a:pPr marL="357188" indent="-357188">
              <a:spcBef>
                <a:spcPct val="50000"/>
              </a:spcBef>
              <a:buClr>
                <a:srgbClr val="0099FF"/>
              </a:buClr>
              <a:buSzPct val="160000"/>
              <a:buFont typeface="Wingdings" pitchFamily="2" charset="2"/>
              <a:buChar char="§"/>
            </a:pPr>
            <a:r>
              <a:rPr lang="es-AR" sz="2400" dirty="0">
                <a:solidFill>
                  <a:srgbClr val="FF0000"/>
                </a:solidFill>
              </a:rPr>
              <a:t>Definiciones operativas</a:t>
            </a:r>
            <a:r>
              <a:rPr lang="es-AR" sz="2400" dirty="0"/>
              <a:t>, adaptadas a cada país o situación</a:t>
            </a:r>
          </a:p>
          <a:p>
            <a:pPr marL="357188" indent="-357188">
              <a:spcBef>
                <a:spcPct val="50000"/>
              </a:spcBef>
              <a:buClr>
                <a:srgbClr val="0099FF"/>
              </a:buClr>
              <a:buSzPct val="160000"/>
              <a:buFont typeface="Wingdings" pitchFamily="2" charset="2"/>
              <a:buChar char="§"/>
            </a:pPr>
            <a:r>
              <a:rPr lang="es-AR" sz="2400" dirty="0"/>
              <a:t>No son siempre adecuadas para fines clínicos</a:t>
            </a:r>
          </a:p>
          <a:p>
            <a:pPr marL="357188" indent="-357188">
              <a:spcBef>
                <a:spcPct val="50000"/>
              </a:spcBef>
              <a:buClr>
                <a:srgbClr val="0099FF"/>
              </a:buClr>
              <a:buSzPct val="160000"/>
              <a:buFont typeface="Wingdings" pitchFamily="2" charset="2"/>
              <a:buChar char="§"/>
            </a:pPr>
            <a:r>
              <a:rPr lang="es-AR" sz="2400" dirty="0"/>
              <a:t>Siempre </a:t>
            </a:r>
            <a:r>
              <a:rPr lang="es-AR" sz="2400" dirty="0">
                <a:solidFill>
                  <a:srgbClr val="FF0000"/>
                </a:solidFill>
              </a:rPr>
              <a:t>son indispensables</a:t>
            </a:r>
          </a:p>
          <a:p>
            <a:pPr marL="357188" indent="-357188">
              <a:spcBef>
                <a:spcPct val="50000"/>
              </a:spcBef>
              <a:buClr>
                <a:srgbClr val="0099FF"/>
              </a:buClr>
              <a:buSzPct val="160000"/>
              <a:buFont typeface="Wingdings" pitchFamily="2" charset="2"/>
              <a:buChar char="§"/>
            </a:pPr>
            <a:r>
              <a:rPr lang="es-AR" sz="2400" dirty="0">
                <a:solidFill>
                  <a:srgbClr val="FF0000"/>
                </a:solidFill>
              </a:rPr>
              <a:t>Puede variar</a:t>
            </a:r>
            <a:r>
              <a:rPr lang="es-AR" sz="2400" dirty="0"/>
              <a:t> según las circunstancias y recursos disponibles de laboratorio</a:t>
            </a:r>
          </a:p>
        </p:txBody>
      </p:sp>
      <p:sp>
        <p:nvSpPr>
          <p:cNvPr id="5"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395288" y="905346"/>
            <a:ext cx="2708275" cy="579438"/>
          </a:xfrm>
          <a:prstGeom prst="rect">
            <a:avLst/>
          </a:prstGeom>
          <a:noFill/>
          <a:ln w="9525">
            <a:noFill/>
            <a:miter lim="800000"/>
            <a:headEnd/>
            <a:tailEnd/>
          </a:ln>
        </p:spPr>
        <p:txBody>
          <a:bodyPr wrap="none">
            <a:spAutoFit/>
          </a:bodyPr>
          <a:lstStyle/>
          <a:p>
            <a:pPr>
              <a:spcBef>
                <a:spcPct val="50000"/>
              </a:spcBef>
            </a:pPr>
            <a:r>
              <a:rPr lang="es-AR" sz="3200" b="1" dirty="0">
                <a:solidFill>
                  <a:srgbClr val="FF3300"/>
                </a:solidFill>
              </a:rPr>
              <a:t>Sensibilidad:</a:t>
            </a:r>
          </a:p>
        </p:txBody>
      </p:sp>
      <p:sp>
        <p:nvSpPr>
          <p:cNvPr id="21507" name="Text Box 5"/>
          <p:cNvSpPr txBox="1">
            <a:spLocks noChangeArrowheads="1"/>
          </p:cNvSpPr>
          <p:nvPr/>
        </p:nvSpPr>
        <p:spPr bwMode="auto">
          <a:xfrm>
            <a:off x="3492500" y="965671"/>
            <a:ext cx="5651500" cy="461665"/>
          </a:xfrm>
          <a:prstGeom prst="rect">
            <a:avLst/>
          </a:prstGeom>
          <a:noFill/>
          <a:ln w="9525">
            <a:noFill/>
            <a:miter lim="800000"/>
            <a:headEnd/>
            <a:tailEnd/>
          </a:ln>
        </p:spPr>
        <p:txBody>
          <a:bodyPr wrap="square">
            <a:spAutoFit/>
          </a:bodyPr>
          <a:lstStyle/>
          <a:p>
            <a:pPr marL="357188" indent="-357188">
              <a:spcBef>
                <a:spcPct val="50000"/>
              </a:spcBef>
            </a:pPr>
            <a:r>
              <a:rPr lang="es-AR" sz="2400" dirty="0">
                <a:solidFill>
                  <a:srgbClr val="000099"/>
                </a:solidFill>
                <a:latin typeface="Arial Black" pitchFamily="34" charset="0"/>
              </a:rPr>
              <a:t>Definición de </a:t>
            </a:r>
            <a:r>
              <a:rPr lang="es-AR" sz="2400" dirty="0" smtClean="0">
                <a:solidFill>
                  <a:srgbClr val="000099"/>
                </a:solidFill>
                <a:latin typeface="Arial Black" pitchFamily="34" charset="0"/>
              </a:rPr>
              <a:t>caso: Coqueluche</a:t>
            </a:r>
            <a:endParaRPr lang="es-AR" sz="2400" dirty="0"/>
          </a:p>
        </p:txBody>
      </p:sp>
      <p:sp>
        <p:nvSpPr>
          <p:cNvPr id="21508" name="Text Box 6"/>
          <p:cNvSpPr txBox="1">
            <a:spLocks noChangeArrowheads="1"/>
          </p:cNvSpPr>
          <p:nvPr/>
        </p:nvSpPr>
        <p:spPr bwMode="auto">
          <a:xfrm>
            <a:off x="683890" y="1653768"/>
            <a:ext cx="7632526" cy="1785104"/>
          </a:xfrm>
          <a:prstGeom prst="rect">
            <a:avLst/>
          </a:prstGeom>
          <a:noFill/>
          <a:ln w="9525">
            <a:noFill/>
            <a:miter lim="800000"/>
            <a:headEnd/>
            <a:tailEnd/>
          </a:ln>
        </p:spPr>
        <p:txBody>
          <a:bodyPr wrap="square">
            <a:spAutoFit/>
          </a:bodyPr>
          <a:lstStyle/>
          <a:p>
            <a:pPr>
              <a:spcBef>
                <a:spcPct val="50000"/>
              </a:spcBef>
            </a:pPr>
            <a:r>
              <a:rPr lang="es-AR" sz="2000" b="1" dirty="0">
                <a:solidFill>
                  <a:srgbClr val="003399"/>
                </a:solidFill>
              </a:rPr>
              <a:t>Paciente </a:t>
            </a:r>
            <a:r>
              <a:rPr lang="es-AR" sz="2000" b="1" dirty="0" smtClean="0">
                <a:solidFill>
                  <a:srgbClr val="003399"/>
                </a:solidFill>
              </a:rPr>
              <a:t>mayor </a:t>
            </a:r>
            <a:r>
              <a:rPr lang="es-AR" sz="2000" b="1" dirty="0">
                <a:solidFill>
                  <a:srgbClr val="003399"/>
                </a:solidFill>
              </a:rPr>
              <a:t>de 6 meses con </a:t>
            </a:r>
            <a:r>
              <a:rPr lang="es-AR" sz="2000" b="1" u="sng" dirty="0">
                <a:solidFill>
                  <a:srgbClr val="003399"/>
                </a:solidFill>
              </a:rPr>
              <a:t>por lo menos 14 días de tos</a:t>
            </a:r>
            <a:r>
              <a:rPr lang="es-AR" sz="2000" b="1" dirty="0">
                <a:solidFill>
                  <a:srgbClr val="003399"/>
                </a:solidFill>
              </a:rPr>
              <a:t>, </a:t>
            </a:r>
            <a:r>
              <a:rPr lang="es-AR" sz="2000" b="1" dirty="0" err="1">
                <a:solidFill>
                  <a:srgbClr val="003399"/>
                </a:solidFill>
              </a:rPr>
              <a:t>afebril</a:t>
            </a:r>
            <a:r>
              <a:rPr lang="es-AR" sz="2000" b="1" dirty="0">
                <a:solidFill>
                  <a:srgbClr val="003399"/>
                </a:solidFill>
              </a:rPr>
              <a:t>, y que </a:t>
            </a:r>
            <a:r>
              <a:rPr lang="es-AR" sz="2000" b="1" dirty="0" smtClean="0">
                <a:solidFill>
                  <a:srgbClr val="003399"/>
                </a:solidFill>
              </a:rPr>
              <a:t>presente </a:t>
            </a:r>
            <a:r>
              <a:rPr lang="es-AR" sz="2000" b="1" dirty="0">
                <a:solidFill>
                  <a:srgbClr val="003399"/>
                </a:solidFill>
              </a:rPr>
              <a:t>uno o más de los siguientes síntomas</a:t>
            </a:r>
            <a:r>
              <a:rPr lang="es-AR" sz="2000" b="1" dirty="0" smtClean="0">
                <a:solidFill>
                  <a:srgbClr val="003399"/>
                </a:solidFill>
              </a:rPr>
              <a:t>:</a:t>
            </a:r>
          </a:p>
          <a:p>
            <a:pPr lvl="1">
              <a:spcBef>
                <a:spcPct val="50000"/>
              </a:spcBef>
            </a:pPr>
            <a:r>
              <a:rPr lang="es-AR" sz="2000" b="1" dirty="0" smtClean="0">
                <a:solidFill>
                  <a:srgbClr val="003399"/>
                </a:solidFill>
              </a:rPr>
              <a:t>tos </a:t>
            </a:r>
            <a:r>
              <a:rPr lang="es-AR" sz="2000" b="1" dirty="0">
                <a:solidFill>
                  <a:srgbClr val="003399"/>
                </a:solidFill>
              </a:rPr>
              <a:t>paroxística, estridor inspiratorio, vómito posterior al acceso de tos y expectoración mucosa y </a:t>
            </a:r>
            <a:r>
              <a:rPr lang="es-AR" sz="2000" b="1" dirty="0" err="1">
                <a:solidFill>
                  <a:srgbClr val="003399"/>
                </a:solidFill>
              </a:rPr>
              <a:t>filante</a:t>
            </a:r>
            <a:r>
              <a:rPr lang="es-AR" sz="2000" b="1" dirty="0">
                <a:solidFill>
                  <a:srgbClr val="003399"/>
                </a:solidFill>
              </a:rPr>
              <a:t> sin otra causa aparente. </a:t>
            </a:r>
          </a:p>
        </p:txBody>
      </p:sp>
      <p:sp>
        <p:nvSpPr>
          <p:cNvPr id="21509" name="Text Box 8"/>
          <p:cNvSpPr txBox="1">
            <a:spLocks noChangeArrowheads="1"/>
          </p:cNvSpPr>
          <p:nvPr/>
        </p:nvSpPr>
        <p:spPr bwMode="auto">
          <a:xfrm>
            <a:off x="683568" y="3836074"/>
            <a:ext cx="7129165" cy="2185214"/>
          </a:xfrm>
          <a:prstGeom prst="rect">
            <a:avLst/>
          </a:prstGeom>
          <a:noFill/>
          <a:ln w="9525" algn="ctr">
            <a:noFill/>
            <a:miter lim="800000"/>
            <a:headEnd/>
            <a:tailEnd/>
          </a:ln>
        </p:spPr>
        <p:txBody>
          <a:bodyPr wrap="square">
            <a:spAutoFit/>
          </a:bodyPr>
          <a:lstStyle/>
          <a:p>
            <a:pPr>
              <a:lnSpc>
                <a:spcPct val="80000"/>
              </a:lnSpc>
              <a:spcBef>
                <a:spcPct val="50000"/>
              </a:spcBef>
            </a:pPr>
            <a:r>
              <a:rPr lang="es-AR" sz="2000" b="1" dirty="0">
                <a:solidFill>
                  <a:srgbClr val="800000"/>
                </a:solidFill>
              </a:rPr>
              <a:t>Toda persona que tiene al menos 1 de los siguientes:</a:t>
            </a:r>
          </a:p>
          <a:p>
            <a:pPr lvl="2" indent="-277813">
              <a:lnSpc>
                <a:spcPct val="80000"/>
              </a:lnSpc>
              <a:spcBef>
                <a:spcPct val="50000"/>
              </a:spcBef>
            </a:pPr>
            <a:r>
              <a:rPr lang="es-AR" sz="2000" b="1" dirty="0">
                <a:solidFill>
                  <a:srgbClr val="800000"/>
                </a:solidFill>
              </a:rPr>
              <a:t>. </a:t>
            </a:r>
            <a:r>
              <a:rPr lang="es-AR" sz="2000" b="1" u="sng" dirty="0">
                <a:solidFill>
                  <a:srgbClr val="800000"/>
                </a:solidFill>
              </a:rPr>
              <a:t>Tos paroxística de cualquier duración</a:t>
            </a:r>
          </a:p>
          <a:p>
            <a:pPr lvl="2" indent="-277813">
              <a:lnSpc>
                <a:spcPct val="80000"/>
              </a:lnSpc>
              <a:spcBef>
                <a:spcPct val="50000"/>
              </a:spcBef>
            </a:pPr>
            <a:r>
              <a:rPr lang="es-AR" sz="2000" b="1" dirty="0">
                <a:solidFill>
                  <a:srgbClr val="800000"/>
                </a:solidFill>
              </a:rPr>
              <a:t>. Tos con estridor inspiratorio</a:t>
            </a:r>
          </a:p>
          <a:p>
            <a:pPr lvl="2" indent="-277813">
              <a:lnSpc>
                <a:spcPct val="80000"/>
              </a:lnSpc>
              <a:spcBef>
                <a:spcPct val="50000"/>
              </a:spcBef>
            </a:pPr>
            <a:r>
              <a:rPr lang="es-AR" sz="2000" b="1" dirty="0">
                <a:solidFill>
                  <a:srgbClr val="800000"/>
                </a:solidFill>
              </a:rPr>
              <a:t>. Tos asociada a apneas en menores de 1 año</a:t>
            </a:r>
          </a:p>
          <a:p>
            <a:pPr lvl="2" indent="-277813">
              <a:lnSpc>
                <a:spcPct val="80000"/>
              </a:lnSpc>
              <a:spcBef>
                <a:spcPct val="50000"/>
              </a:spcBef>
            </a:pPr>
            <a:r>
              <a:rPr lang="es-AR" sz="2000" b="1" dirty="0">
                <a:solidFill>
                  <a:srgbClr val="800000"/>
                </a:solidFill>
              </a:rPr>
              <a:t>. Tos en un contacto estrecho de un caso confirmado.</a:t>
            </a:r>
          </a:p>
        </p:txBody>
      </p:sp>
      <p:sp>
        <p:nvSpPr>
          <p:cNvPr id="7"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395288" y="549275"/>
            <a:ext cx="2708275" cy="579438"/>
          </a:xfrm>
          <a:prstGeom prst="rect">
            <a:avLst/>
          </a:prstGeom>
          <a:noFill/>
          <a:ln w="9525">
            <a:noFill/>
            <a:miter lim="800000"/>
            <a:headEnd/>
            <a:tailEnd/>
          </a:ln>
        </p:spPr>
        <p:txBody>
          <a:bodyPr wrap="none">
            <a:spAutoFit/>
          </a:bodyPr>
          <a:lstStyle/>
          <a:p>
            <a:pPr>
              <a:spcBef>
                <a:spcPct val="50000"/>
              </a:spcBef>
            </a:pPr>
            <a:r>
              <a:rPr lang="es-AR" sz="3200" b="1">
                <a:solidFill>
                  <a:srgbClr val="FF3300"/>
                </a:solidFill>
              </a:rPr>
              <a:t>Sensibilidad:</a:t>
            </a:r>
          </a:p>
        </p:txBody>
      </p:sp>
      <p:sp>
        <p:nvSpPr>
          <p:cNvPr id="22531" name="Text Box 4"/>
          <p:cNvSpPr txBox="1">
            <a:spLocks noChangeArrowheads="1"/>
          </p:cNvSpPr>
          <p:nvPr/>
        </p:nvSpPr>
        <p:spPr bwMode="auto">
          <a:xfrm>
            <a:off x="395288" y="1193800"/>
            <a:ext cx="5689600" cy="579438"/>
          </a:xfrm>
          <a:prstGeom prst="rect">
            <a:avLst/>
          </a:prstGeom>
          <a:noFill/>
          <a:ln w="9525">
            <a:noFill/>
            <a:miter lim="800000"/>
            <a:headEnd/>
            <a:tailEnd/>
          </a:ln>
        </p:spPr>
        <p:txBody>
          <a:bodyPr>
            <a:spAutoFit/>
          </a:bodyPr>
          <a:lstStyle/>
          <a:p>
            <a:pPr>
              <a:spcBef>
                <a:spcPct val="50000"/>
              </a:spcBef>
            </a:pPr>
            <a:r>
              <a:rPr lang="es-AR" sz="3200" b="1"/>
              <a:t>Validez de las definiciones</a:t>
            </a:r>
          </a:p>
        </p:txBody>
      </p:sp>
      <p:sp>
        <p:nvSpPr>
          <p:cNvPr id="22532" name="Freeform 8"/>
          <p:cNvSpPr>
            <a:spLocks/>
          </p:cNvSpPr>
          <p:nvPr/>
        </p:nvSpPr>
        <p:spPr bwMode="auto">
          <a:xfrm>
            <a:off x="5784850" y="2195513"/>
            <a:ext cx="1295400" cy="3833812"/>
          </a:xfrm>
          <a:custGeom>
            <a:avLst/>
            <a:gdLst>
              <a:gd name="T0" fmla="*/ 0 w 548"/>
              <a:gd name="T1" fmla="*/ 0 h 1830"/>
              <a:gd name="T2" fmla="*/ 2147483647 w 548"/>
              <a:gd name="T3" fmla="*/ 2147483647 h 1830"/>
              <a:gd name="T4" fmla="*/ 2147483647 w 548"/>
              <a:gd name="T5" fmla="*/ 0 h 1830"/>
              <a:gd name="T6" fmla="*/ 0 w 548"/>
              <a:gd name="T7" fmla="*/ 0 h 1830"/>
              <a:gd name="T8" fmla="*/ 0 60000 65536"/>
              <a:gd name="T9" fmla="*/ 0 60000 65536"/>
              <a:gd name="T10" fmla="*/ 0 60000 65536"/>
              <a:gd name="T11" fmla="*/ 0 60000 65536"/>
              <a:gd name="T12" fmla="*/ 0 w 548"/>
              <a:gd name="T13" fmla="*/ 0 h 1830"/>
              <a:gd name="T14" fmla="*/ 548 w 548"/>
              <a:gd name="T15" fmla="*/ 1830 h 1830"/>
            </a:gdLst>
            <a:ahLst/>
            <a:cxnLst>
              <a:cxn ang="T8">
                <a:pos x="T0" y="T1"/>
              </a:cxn>
              <a:cxn ang="T9">
                <a:pos x="T2" y="T3"/>
              </a:cxn>
              <a:cxn ang="T10">
                <a:pos x="T4" y="T5"/>
              </a:cxn>
              <a:cxn ang="T11">
                <a:pos x="T6" y="T7"/>
              </a:cxn>
            </a:cxnLst>
            <a:rect l="T12" t="T13" r="T14" b="T15"/>
            <a:pathLst>
              <a:path w="548" h="1830">
                <a:moveTo>
                  <a:pt x="0" y="0"/>
                </a:moveTo>
                <a:lnTo>
                  <a:pt x="548" y="1830"/>
                </a:lnTo>
                <a:lnTo>
                  <a:pt x="548" y="0"/>
                </a:lnTo>
                <a:lnTo>
                  <a:pt x="0" y="0"/>
                </a:lnTo>
                <a:close/>
              </a:path>
            </a:pathLst>
          </a:custGeom>
          <a:gradFill rotWithShape="1">
            <a:gsLst>
              <a:gs pos="0">
                <a:srgbClr val="0033CC"/>
              </a:gs>
              <a:gs pos="100000">
                <a:srgbClr val="AEBEEF"/>
              </a:gs>
            </a:gsLst>
            <a:lin ang="5400000" scaled="1"/>
          </a:gradFill>
          <a:ln w="38100" cmpd="sng">
            <a:solidFill>
              <a:schemeClr val="tx1"/>
            </a:solidFill>
            <a:round/>
            <a:headEnd/>
            <a:tailEnd/>
          </a:ln>
        </p:spPr>
        <p:txBody>
          <a:bodyPr wrap="none" anchor="ctr"/>
          <a:lstStyle/>
          <a:p>
            <a:endParaRPr lang="es-AR"/>
          </a:p>
        </p:txBody>
      </p:sp>
      <p:sp>
        <p:nvSpPr>
          <p:cNvPr id="22533" name="Freeform 9"/>
          <p:cNvSpPr>
            <a:spLocks/>
          </p:cNvSpPr>
          <p:nvPr/>
        </p:nvSpPr>
        <p:spPr bwMode="auto">
          <a:xfrm rot="10800000">
            <a:off x="5632450" y="2195513"/>
            <a:ext cx="1295400" cy="3833812"/>
          </a:xfrm>
          <a:custGeom>
            <a:avLst/>
            <a:gdLst>
              <a:gd name="T0" fmla="*/ 0 w 548"/>
              <a:gd name="T1" fmla="*/ 0 h 1830"/>
              <a:gd name="T2" fmla="*/ 2147483647 w 548"/>
              <a:gd name="T3" fmla="*/ 2147483647 h 1830"/>
              <a:gd name="T4" fmla="*/ 2147483647 w 548"/>
              <a:gd name="T5" fmla="*/ 0 h 1830"/>
              <a:gd name="T6" fmla="*/ 0 w 548"/>
              <a:gd name="T7" fmla="*/ 0 h 1830"/>
              <a:gd name="T8" fmla="*/ 0 60000 65536"/>
              <a:gd name="T9" fmla="*/ 0 60000 65536"/>
              <a:gd name="T10" fmla="*/ 0 60000 65536"/>
              <a:gd name="T11" fmla="*/ 0 60000 65536"/>
              <a:gd name="T12" fmla="*/ 0 w 548"/>
              <a:gd name="T13" fmla="*/ 0 h 1830"/>
              <a:gd name="T14" fmla="*/ 548 w 548"/>
              <a:gd name="T15" fmla="*/ 1830 h 1830"/>
            </a:gdLst>
            <a:ahLst/>
            <a:cxnLst>
              <a:cxn ang="T8">
                <a:pos x="T0" y="T1"/>
              </a:cxn>
              <a:cxn ang="T9">
                <a:pos x="T2" y="T3"/>
              </a:cxn>
              <a:cxn ang="T10">
                <a:pos x="T4" y="T5"/>
              </a:cxn>
              <a:cxn ang="T11">
                <a:pos x="T6" y="T7"/>
              </a:cxn>
            </a:cxnLst>
            <a:rect l="T12" t="T13" r="T14" b="T15"/>
            <a:pathLst>
              <a:path w="548" h="1830">
                <a:moveTo>
                  <a:pt x="0" y="0"/>
                </a:moveTo>
                <a:lnTo>
                  <a:pt x="548" y="1830"/>
                </a:lnTo>
                <a:lnTo>
                  <a:pt x="548" y="0"/>
                </a:lnTo>
                <a:lnTo>
                  <a:pt x="0" y="0"/>
                </a:lnTo>
                <a:close/>
              </a:path>
            </a:pathLst>
          </a:custGeom>
          <a:gradFill rotWithShape="1">
            <a:gsLst>
              <a:gs pos="0">
                <a:srgbClr val="FF0000"/>
              </a:gs>
              <a:gs pos="100000">
                <a:srgbClr val="FFB6B6"/>
              </a:gs>
            </a:gsLst>
            <a:lin ang="5400000" scaled="1"/>
          </a:gradFill>
          <a:ln w="38100" cmpd="sng">
            <a:solidFill>
              <a:schemeClr val="tx1"/>
            </a:solidFill>
            <a:round/>
            <a:headEnd/>
            <a:tailEnd/>
          </a:ln>
        </p:spPr>
        <p:txBody>
          <a:bodyPr wrap="none" anchor="ctr"/>
          <a:lstStyle/>
          <a:p>
            <a:endParaRPr lang="es-AR"/>
          </a:p>
        </p:txBody>
      </p:sp>
      <p:sp>
        <p:nvSpPr>
          <p:cNvPr id="22534" name="Text Box 10"/>
          <p:cNvSpPr txBox="1">
            <a:spLocks noChangeArrowheads="1"/>
          </p:cNvSpPr>
          <p:nvPr/>
        </p:nvSpPr>
        <p:spPr bwMode="auto">
          <a:xfrm>
            <a:off x="5632450" y="1828800"/>
            <a:ext cx="1676400" cy="366713"/>
          </a:xfrm>
          <a:prstGeom prst="rect">
            <a:avLst/>
          </a:prstGeom>
          <a:noFill/>
          <a:ln w="9525">
            <a:noFill/>
            <a:miter lim="800000"/>
            <a:headEnd/>
            <a:tailEnd/>
          </a:ln>
        </p:spPr>
        <p:txBody>
          <a:bodyPr>
            <a:spAutoFit/>
          </a:bodyPr>
          <a:lstStyle/>
          <a:p>
            <a:pPr>
              <a:spcBef>
                <a:spcPct val="50000"/>
              </a:spcBef>
            </a:pPr>
            <a:r>
              <a:rPr lang="es-PE" dirty="0" smtClean="0">
                <a:latin typeface="Tahoma" pitchFamily="34" charset="0"/>
              </a:rPr>
              <a:t>Sensible</a:t>
            </a:r>
            <a:endParaRPr lang="es-PE" dirty="0">
              <a:latin typeface="Tahoma" pitchFamily="34" charset="0"/>
            </a:endParaRPr>
          </a:p>
        </p:txBody>
      </p:sp>
      <p:sp>
        <p:nvSpPr>
          <p:cNvPr id="22535" name="Text Box 11"/>
          <p:cNvSpPr txBox="1">
            <a:spLocks noChangeArrowheads="1"/>
          </p:cNvSpPr>
          <p:nvPr/>
        </p:nvSpPr>
        <p:spPr bwMode="auto">
          <a:xfrm>
            <a:off x="5632450" y="6019800"/>
            <a:ext cx="1676400" cy="366713"/>
          </a:xfrm>
          <a:prstGeom prst="rect">
            <a:avLst/>
          </a:prstGeom>
          <a:noFill/>
          <a:ln w="9525">
            <a:noFill/>
            <a:miter lim="800000"/>
            <a:headEnd/>
            <a:tailEnd/>
          </a:ln>
        </p:spPr>
        <p:txBody>
          <a:bodyPr>
            <a:spAutoFit/>
          </a:bodyPr>
          <a:lstStyle/>
          <a:p>
            <a:pPr>
              <a:spcBef>
                <a:spcPct val="50000"/>
              </a:spcBef>
            </a:pPr>
            <a:r>
              <a:rPr lang="es-PE" dirty="0" smtClean="0">
                <a:latin typeface="Tahoma" pitchFamily="34" charset="0"/>
              </a:rPr>
              <a:t>Específico</a:t>
            </a:r>
            <a:endParaRPr lang="es-PE" dirty="0">
              <a:latin typeface="Tahoma" pitchFamily="34" charset="0"/>
            </a:endParaRPr>
          </a:p>
        </p:txBody>
      </p:sp>
      <p:sp>
        <p:nvSpPr>
          <p:cNvPr id="22536" name="Text Box 12"/>
          <p:cNvSpPr txBox="1">
            <a:spLocks noChangeArrowheads="1"/>
          </p:cNvSpPr>
          <p:nvPr/>
        </p:nvSpPr>
        <p:spPr bwMode="auto">
          <a:xfrm>
            <a:off x="1331913" y="2205038"/>
            <a:ext cx="2971800" cy="3743325"/>
          </a:xfrm>
          <a:prstGeom prst="rect">
            <a:avLst/>
          </a:prstGeom>
          <a:noFill/>
          <a:ln w="9525">
            <a:noFill/>
            <a:miter lim="800000"/>
            <a:headEnd/>
            <a:tailEnd/>
          </a:ln>
        </p:spPr>
        <p:txBody>
          <a:bodyPr>
            <a:spAutoFit/>
          </a:bodyPr>
          <a:lstStyle/>
          <a:p>
            <a:pPr>
              <a:spcBef>
                <a:spcPct val="50000"/>
              </a:spcBef>
            </a:pPr>
            <a:r>
              <a:rPr lang="es-PE" sz="2400">
                <a:latin typeface="Tahoma" pitchFamily="34" charset="0"/>
              </a:rPr>
              <a:t>Definición de caso sospechoso</a:t>
            </a:r>
          </a:p>
          <a:p>
            <a:pPr>
              <a:spcBef>
                <a:spcPct val="50000"/>
              </a:spcBef>
            </a:pPr>
            <a:endParaRPr lang="es-PE" sz="2400">
              <a:latin typeface="Tahoma" pitchFamily="34" charset="0"/>
            </a:endParaRPr>
          </a:p>
          <a:p>
            <a:pPr>
              <a:spcBef>
                <a:spcPct val="50000"/>
              </a:spcBef>
            </a:pPr>
            <a:r>
              <a:rPr lang="es-PE" sz="2400">
                <a:latin typeface="Tahoma" pitchFamily="34" charset="0"/>
              </a:rPr>
              <a:t>Definición de caso probable</a:t>
            </a:r>
          </a:p>
          <a:p>
            <a:pPr>
              <a:spcBef>
                <a:spcPct val="50000"/>
              </a:spcBef>
            </a:pPr>
            <a:endParaRPr lang="es-PE" sz="2400">
              <a:latin typeface="Tahoma" pitchFamily="34" charset="0"/>
            </a:endParaRPr>
          </a:p>
          <a:p>
            <a:pPr>
              <a:spcBef>
                <a:spcPct val="50000"/>
              </a:spcBef>
            </a:pPr>
            <a:r>
              <a:rPr lang="es-PE" sz="2400">
                <a:latin typeface="Tahoma" pitchFamily="34" charset="0"/>
              </a:rPr>
              <a:t>Definición de caso confirmado</a:t>
            </a:r>
          </a:p>
        </p:txBody>
      </p:sp>
      <p:sp>
        <p:nvSpPr>
          <p:cNvPr id="22538" name="AutoShape 14"/>
          <p:cNvSpPr>
            <a:spLocks noChangeArrowheads="1"/>
          </p:cNvSpPr>
          <p:nvPr/>
        </p:nvSpPr>
        <p:spPr bwMode="auto">
          <a:xfrm>
            <a:off x="4067175" y="2349500"/>
            <a:ext cx="1225550" cy="50323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FFFF"/>
              </a:gs>
              <a:gs pos="100000">
                <a:srgbClr val="33CC33"/>
              </a:gs>
            </a:gsLst>
            <a:lin ang="0" scaled="1"/>
          </a:gradFill>
          <a:ln w="9525">
            <a:noFill/>
            <a:miter lim="800000"/>
            <a:headEnd/>
            <a:tailEnd/>
          </a:ln>
        </p:spPr>
        <p:txBody>
          <a:bodyPr wrap="none" anchor="ctr"/>
          <a:lstStyle/>
          <a:p>
            <a:endParaRPr lang="es-AR"/>
          </a:p>
        </p:txBody>
      </p:sp>
      <p:sp>
        <p:nvSpPr>
          <p:cNvPr id="22539" name="AutoShape 15"/>
          <p:cNvSpPr>
            <a:spLocks noChangeArrowheads="1"/>
          </p:cNvSpPr>
          <p:nvPr/>
        </p:nvSpPr>
        <p:spPr bwMode="auto">
          <a:xfrm>
            <a:off x="4067175" y="3789363"/>
            <a:ext cx="1225550" cy="503237"/>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FFFF"/>
              </a:gs>
              <a:gs pos="100000">
                <a:srgbClr val="33CC33"/>
              </a:gs>
            </a:gsLst>
            <a:lin ang="0" scaled="1"/>
          </a:gradFill>
          <a:ln w="9525">
            <a:noFill/>
            <a:miter lim="800000"/>
            <a:headEnd/>
            <a:tailEnd/>
          </a:ln>
        </p:spPr>
        <p:txBody>
          <a:bodyPr wrap="none" anchor="ctr"/>
          <a:lstStyle/>
          <a:p>
            <a:endParaRPr lang="es-AR"/>
          </a:p>
        </p:txBody>
      </p:sp>
      <p:sp>
        <p:nvSpPr>
          <p:cNvPr id="22540" name="AutoShape 16"/>
          <p:cNvSpPr>
            <a:spLocks noChangeArrowheads="1"/>
          </p:cNvSpPr>
          <p:nvPr/>
        </p:nvSpPr>
        <p:spPr bwMode="auto">
          <a:xfrm>
            <a:off x="4067175" y="5230813"/>
            <a:ext cx="1225550" cy="503237"/>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FFFF"/>
              </a:gs>
              <a:gs pos="100000">
                <a:srgbClr val="33CC33"/>
              </a:gs>
            </a:gsLst>
            <a:lin ang="0" scaled="1"/>
          </a:gradFill>
          <a:ln w="9525">
            <a:noFill/>
            <a:miter lim="800000"/>
            <a:headEnd/>
            <a:tailEnd/>
          </a:ln>
        </p:spPr>
        <p:txBody>
          <a:bodyPr wrap="none" anchor="ctr"/>
          <a:lstStyle/>
          <a:p>
            <a:endParaRPr lang="es-AR"/>
          </a:p>
        </p:txBody>
      </p:sp>
      <p:sp>
        <p:nvSpPr>
          <p:cNvPr id="13"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395288" y="549275"/>
            <a:ext cx="2708275" cy="579438"/>
          </a:xfrm>
          <a:prstGeom prst="rect">
            <a:avLst/>
          </a:prstGeom>
          <a:noFill/>
          <a:ln w="9525">
            <a:noFill/>
            <a:miter lim="800000"/>
            <a:headEnd/>
            <a:tailEnd/>
          </a:ln>
        </p:spPr>
        <p:txBody>
          <a:bodyPr wrap="none">
            <a:spAutoFit/>
          </a:bodyPr>
          <a:lstStyle/>
          <a:p>
            <a:pPr>
              <a:spcBef>
                <a:spcPct val="50000"/>
              </a:spcBef>
            </a:pPr>
            <a:r>
              <a:rPr lang="es-AR" sz="3200" b="1">
                <a:solidFill>
                  <a:srgbClr val="FF3300"/>
                </a:solidFill>
              </a:rPr>
              <a:t>Sensibilidad:</a:t>
            </a:r>
          </a:p>
        </p:txBody>
      </p:sp>
      <p:sp>
        <p:nvSpPr>
          <p:cNvPr id="24579" name="Text Box 5"/>
          <p:cNvSpPr txBox="1">
            <a:spLocks noChangeArrowheads="1"/>
          </p:cNvSpPr>
          <p:nvPr/>
        </p:nvSpPr>
        <p:spPr bwMode="auto">
          <a:xfrm>
            <a:off x="5638800" y="24384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80" name="Text Box 6"/>
          <p:cNvSpPr txBox="1">
            <a:spLocks noChangeArrowheads="1"/>
          </p:cNvSpPr>
          <p:nvPr/>
        </p:nvSpPr>
        <p:spPr bwMode="auto">
          <a:xfrm>
            <a:off x="6248400" y="24384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81" name="Text Box 7"/>
          <p:cNvSpPr txBox="1">
            <a:spLocks noChangeArrowheads="1"/>
          </p:cNvSpPr>
          <p:nvPr/>
        </p:nvSpPr>
        <p:spPr bwMode="auto">
          <a:xfrm>
            <a:off x="4495800" y="23622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82" name="Text Box 8"/>
          <p:cNvSpPr txBox="1">
            <a:spLocks noChangeArrowheads="1"/>
          </p:cNvSpPr>
          <p:nvPr/>
        </p:nvSpPr>
        <p:spPr bwMode="auto">
          <a:xfrm>
            <a:off x="7467600" y="22098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83" name="Text Box 9"/>
          <p:cNvSpPr txBox="1">
            <a:spLocks noChangeArrowheads="1"/>
          </p:cNvSpPr>
          <p:nvPr/>
        </p:nvSpPr>
        <p:spPr bwMode="auto">
          <a:xfrm>
            <a:off x="5105400" y="24384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84" name="Text Box 10"/>
          <p:cNvSpPr txBox="1">
            <a:spLocks noChangeArrowheads="1"/>
          </p:cNvSpPr>
          <p:nvPr/>
        </p:nvSpPr>
        <p:spPr bwMode="auto">
          <a:xfrm>
            <a:off x="7375525" y="26670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85" name="Text Box 11"/>
          <p:cNvSpPr txBox="1">
            <a:spLocks noChangeArrowheads="1"/>
          </p:cNvSpPr>
          <p:nvPr/>
        </p:nvSpPr>
        <p:spPr bwMode="auto">
          <a:xfrm>
            <a:off x="2209800" y="24384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86" name="Text Box 12"/>
          <p:cNvSpPr txBox="1">
            <a:spLocks noChangeArrowheads="1"/>
          </p:cNvSpPr>
          <p:nvPr/>
        </p:nvSpPr>
        <p:spPr bwMode="auto">
          <a:xfrm>
            <a:off x="7832725" y="25908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87" name="Text Box 13"/>
          <p:cNvSpPr txBox="1">
            <a:spLocks noChangeArrowheads="1"/>
          </p:cNvSpPr>
          <p:nvPr/>
        </p:nvSpPr>
        <p:spPr bwMode="auto">
          <a:xfrm>
            <a:off x="3200400" y="25146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88" name="Text Box 14"/>
          <p:cNvSpPr txBox="1">
            <a:spLocks noChangeArrowheads="1"/>
          </p:cNvSpPr>
          <p:nvPr/>
        </p:nvSpPr>
        <p:spPr bwMode="auto">
          <a:xfrm>
            <a:off x="5867400" y="28194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89" name="Text Box 15"/>
          <p:cNvSpPr txBox="1">
            <a:spLocks noChangeArrowheads="1"/>
          </p:cNvSpPr>
          <p:nvPr/>
        </p:nvSpPr>
        <p:spPr bwMode="auto">
          <a:xfrm>
            <a:off x="6689725" y="31242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90" name="Text Box 16"/>
          <p:cNvSpPr txBox="1">
            <a:spLocks noChangeArrowheads="1"/>
          </p:cNvSpPr>
          <p:nvPr/>
        </p:nvSpPr>
        <p:spPr bwMode="auto">
          <a:xfrm>
            <a:off x="7086600" y="29718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91" name="Text Box 17"/>
          <p:cNvSpPr txBox="1">
            <a:spLocks noChangeArrowheads="1"/>
          </p:cNvSpPr>
          <p:nvPr/>
        </p:nvSpPr>
        <p:spPr bwMode="auto">
          <a:xfrm>
            <a:off x="7772400" y="28956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92" name="Text Box 18"/>
          <p:cNvSpPr txBox="1">
            <a:spLocks noChangeArrowheads="1"/>
          </p:cNvSpPr>
          <p:nvPr/>
        </p:nvSpPr>
        <p:spPr bwMode="auto">
          <a:xfrm>
            <a:off x="7146925" y="24384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93" name="Text Box 19"/>
          <p:cNvSpPr txBox="1">
            <a:spLocks noChangeArrowheads="1"/>
          </p:cNvSpPr>
          <p:nvPr/>
        </p:nvSpPr>
        <p:spPr bwMode="auto">
          <a:xfrm>
            <a:off x="6553200" y="25908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594" name="Text Box 20"/>
          <p:cNvSpPr txBox="1">
            <a:spLocks noChangeArrowheads="1"/>
          </p:cNvSpPr>
          <p:nvPr/>
        </p:nvSpPr>
        <p:spPr bwMode="auto">
          <a:xfrm>
            <a:off x="4556125" y="2773363"/>
            <a:ext cx="320675" cy="579437"/>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595" name="Text Box 21"/>
          <p:cNvSpPr txBox="1">
            <a:spLocks noChangeArrowheads="1"/>
          </p:cNvSpPr>
          <p:nvPr/>
        </p:nvSpPr>
        <p:spPr bwMode="auto">
          <a:xfrm>
            <a:off x="1431925" y="2743200"/>
            <a:ext cx="320675" cy="579438"/>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596" name="Text Box 22"/>
          <p:cNvSpPr txBox="1">
            <a:spLocks noChangeArrowheads="1"/>
          </p:cNvSpPr>
          <p:nvPr/>
        </p:nvSpPr>
        <p:spPr bwMode="auto">
          <a:xfrm>
            <a:off x="1965325" y="2286000"/>
            <a:ext cx="320675" cy="579438"/>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597" name="Text Box 23"/>
          <p:cNvSpPr txBox="1">
            <a:spLocks noChangeArrowheads="1"/>
          </p:cNvSpPr>
          <p:nvPr/>
        </p:nvSpPr>
        <p:spPr bwMode="auto">
          <a:xfrm>
            <a:off x="3032125" y="2819400"/>
            <a:ext cx="320675" cy="579438"/>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598" name="Text Box 24"/>
          <p:cNvSpPr txBox="1">
            <a:spLocks noChangeArrowheads="1"/>
          </p:cNvSpPr>
          <p:nvPr/>
        </p:nvSpPr>
        <p:spPr bwMode="auto">
          <a:xfrm>
            <a:off x="1524000" y="2362200"/>
            <a:ext cx="320675" cy="579438"/>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599" name="Text Box 25"/>
          <p:cNvSpPr txBox="1">
            <a:spLocks noChangeArrowheads="1"/>
          </p:cNvSpPr>
          <p:nvPr/>
        </p:nvSpPr>
        <p:spPr bwMode="auto">
          <a:xfrm>
            <a:off x="2438400" y="2895600"/>
            <a:ext cx="320675" cy="579438"/>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600" name="Text Box 26"/>
          <p:cNvSpPr txBox="1">
            <a:spLocks noChangeArrowheads="1"/>
          </p:cNvSpPr>
          <p:nvPr/>
        </p:nvSpPr>
        <p:spPr bwMode="auto">
          <a:xfrm>
            <a:off x="1752600" y="2438400"/>
            <a:ext cx="320675" cy="579438"/>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01" name="Text Box 27"/>
          <p:cNvSpPr txBox="1">
            <a:spLocks noChangeArrowheads="1"/>
          </p:cNvSpPr>
          <p:nvPr/>
        </p:nvSpPr>
        <p:spPr bwMode="auto">
          <a:xfrm>
            <a:off x="3581400" y="2286000"/>
            <a:ext cx="320675" cy="579438"/>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602" name="Text Box 28"/>
          <p:cNvSpPr txBox="1">
            <a:spLocks noChangeArrowheads="1"/>
          </p:cNvSpPr>
          <p:nvPr/>
        </p:nvSpPr>
        <p:spPr bwMode="auto">
          <a:xfrm>
            <a:off x="3870325" y="2667000"/>
            <a:ext cx="320675" cy="579438"/>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603" name="Text Box 29"/>
          <p:cNvSpPr txBox="1">
            <a:spLocks noChangeArrowheads="1"/>
          </p:cNvSpPr>
          <p:nvPr/>
        </p:nvSpPr>
        <p:spPr bwMode="auto">
          <a:xfrm>
            <a:off x="6689725" y="2773363"/>
            <a:ext cx="320675" cy="579437"/>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604" name="Text Box 30"/>
          <p:cNvSpPr txBox="1">
            <a:spLocks noChangeArrowheads="1"/>
          </p:cNvSpPr>
          <p:nvPr/>
        </p:nvSpPr>
        <p:spPr bwMode="auto">
          <a:xfrm>
            <a:off x="3032125" y="2286000"/>
            <a:ext cx="320675" cy="579438"/>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605" name="Text Box 31"/>
          <p:cNvSpPr txBox="1">
            <a:spLocks noChangeArrowheads="1"/>
          </p:cNvSpPr>
          <p:nvPr/>
        </p:nvSpPr>
        <p:spPr bwMode="auto">
          <a:xfrm>
            <a:off x="2590800" y="2590800"/>
            <a:ext cx="320675" cy="579438"/>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606" name="Text Box 33"/>
          <p:cNvSpPr txBox="1">
            <a:spLocks noChangeArrowheads="1"/>
          </p:cNvSpPr>
          <p:nvPr/>
        </p:nvSpPr>
        <p:spPr bwMode="auto">
          <a:xfrm>
            <a:off x="838200" y="2620963"/>
            <a:ext cx="320675" cy="579437"/>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07" name="Text Box 34"/>
          <p:cNvSpPr txBox="1">
            <a:spLocks noChangeArrowheads="1"/>
          </p:cNvSpPr>
          <p:nvPr/>
        </p:nvSpPr>
        <p:spPr bwMode="auto">
          <a:xfrm>
            <a:off x="2362200" y="2209800"/>
            <a:ext cx="320675" cy="579438"/>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08" name="Text Box 35"/>
          <p:cNvSpPr txBox="1">
            <a:spLocks noChangeArrowheads="1"/>
          </p:cNvSpPr>
          <p:nvPr/>
        </p:nvSpPr>
        <p:spPr bwMode="auto">
          <a:xfrm>
            <a:off x="5089525" y="2773363"/>
            <a:ext cx="320675" cy="579437"/>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609" name="Text Box 36"/>
          <p:cNvSpPr txBox="1">
            <a:spLocks noChangeArrowheads="1"/>
          </p:cNvSpPr>
          <p:nvPr/>
        </p:nvSpPr>
        <p:spPr bwMode="auto">
          <a:xfrm>
            <a:off x="1660525" y="2971800"/>
            <a:ext cx="320675" cy="579438"/>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10" name="Text Box 38"/>
          <p:cNvSpPr txBox="1">
            <a:spLocks noChangeArrowheads="1"/>
          </p:cNvSpPr>
          <p:nvPr/>
        </p:nvSpPr>
        <p:spPr bwMode="auto">
          <a:xfrm>
            <a:off x="3946525" y="2392363"/>
            <a:ext cx="320675" cy="579437"/>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611" name="Text Box 40"/>
          <p:cNvSpPr txBox="1">
            <a:spLocks noChangeArrowheads="1"/>
          </p:cNvSpPr>
          <p:nvPr/>
        </p:nvSpPr>
        <p:spPr bwMode="auto">
          <a:xfrm>
            <a:off x="3352800" y="2667000"/>
            <a:ext cx="320675" cy="579438"/>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612" name="Text Box 41"/>
          <p:cNvSpPr txBox="1">
            <a:spLocks noChangeArrowheads="1"/>
          </p:cNvSpPr>
          <p:nvPr/>
        </p:nvSpPr>
        <p:spPr bwMode="auto">
          <a:xfrm>
            <a:off x="4784725" y="2438400"/>
            <a:ext cx="320675" cy="579438"/>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613" name="Text Box 42"/>
          <p:cNvSpPr txBox="1">
            <a:spLocks noChangeArrowheads="1"/>
          </p:cNvSpPr>
          <p:nvPr/>
        </p:nvSpPr>
        <p:spPr bwMode="auto">
          <a:xfrm>
            <a:off x="2209800" y="2971800"/>
            <a:ext cx="320675" cy="579438"/>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14" name="Text Box 43"/>
          <p:cNvSpPr txBox="1">
            <a:spLocks noChangeArrowheads="1"/>
          </p:cNvSpPr>
          <p:nvPr/>
        </p:nvSpPr>
        <p:spPr bwMode="auto">
          <a:xfrm>
            <a:off x="7299325" y="31242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15" name="Text Box 44"/>
          <p:cNvSpPr txBox="1">
            <a:spLocks noChangeArrowheads="1"/>
          </p:cNvSpPr>
          <p:nvPr/>
        </p:nvSpPr>
        <p:spPr bwMode="auto">
          <a:xfrm>
            <a:off x="5791200" y="30480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16" name="Text Box 45"/>
          <p:cNvSpPr txBox="1">
            <a:spLocks noChangeArrowheads="1"/>
          </p:cNvSpPr>
          <p:nvPr/>
        </p:nvSpPr>
        <p:spPr bwMode="auto">
          <a:xfrm>
            <a:off x="6308725" y="30480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17" name="Text Box 46"/>
          <p:cNvSpPr txBox="1">
            <a:spLocks noChangeArrowheads="1"/>
          </p:cNvSpPr>
          <p:nvPr/>
        </p:nvSpPr>
        <p:spPr bwMode="auto">
          <a:xfrm>
            <a:off x="4419600" y="25908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18" name="Text Box 47"/>
          <p:cNvSpPr txBox="1">
            <a:spLocks noChangeArrowheads="1"/>
          </p:cNvSpPr>
          <p:nvPr/>
        </p:nvSpPr>
        <p:spPr bwMode="auto">
          <a:xfrm>
            <a:off x="6248400" y="28194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19" name="Text Box 48"/>
          <p:cNvSpPr txBox="1">
            <a:spLocks noChangeArrowheads="1"/>
          </p:cNvSpPr>
          <p:nvPr/>
        </p:nvSpPr>
        <p:spPr bwMode="auto">
          <a:xfrm>
            <a:off x="6477000" y="22098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20" name="Text Box 49"/>
          <p:cNvSpPr txBox="1">
            <a:spLocks noChangeArrowheads="1"/>
          </p:cNvSpPr>
          <p:nvPr/>
        </p:nvSpPr>
        <p:spPr bwMode="auto">
          <a:xfrm>
            <a:off x="5181600" y="26670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21" name="Text Box 50"/>
          <p:cNvSpPr txBox="1">
            <a:spLocks noChangeArrowheads="1"/>
          </p:cNvSpPr>
          <p:nvPr/>
        </p:nvSpPr>
        <p:spPr bwMode="auto">
          <a:xfrm>
            <a:off x="4724400" y="28194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22" name="Text Box 51"/>
          <p:cNvSpPr txBox="1">
            <a:spLocks noChangeArrowheads="1"/>
          </p:cNvSpPr>
          <p:nvPr/>
        </p:nvSpPr>
        <p:spPr bwMode="auto">
          <a:xfrm>
            <a:off x="4038600" y="23622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23" name="Text Box 52"/>
          <p:cNvSpPr txBox="1">
            <a:spLocks noChangeArrowheads="1"/>
          </p:cNvSpPr>
          <p:nvPr/>
        </p:nvSpPr>
        <p:spPr bwMode="auto">
          <a:xfrm>
            <a:off x="8289925" y="25146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24" name="Text Box 53"/>
          <p:cNvSpPr txBox="1">
            <a:spLocks noChangeArrowheads="1"/>
          </p:cNvSpPr>
          <p:nvPr/>
        </p:nvSpPr>
        <p:spPr bwMode="auto">
          <a:xfrm>
            <a:off x="3657600" y="26670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25" name="Line 54"/>
          <p:cNvSpPr>
            <a:spLocks noChangeShapeType="1"/>
          </p:cNvSpPr>
          <p:nvPr/>
        </p:nvSpPr>
        <p:spPr bwMode="auto">
          <a:xfrm>
            <a:off x="914400" y="3856038"/>
            <a:ext cx="7696200" cy="0"/>
          </a:xfrm>
          <a:prstGeom prst="line">
            <a:avLst/>
          </a:prstGeom>
          <a:noFill/>
          <a:ln w="127000">
            <a:solidFill>
              <a:schemeClr val="tx1"/>
            </a:solidFill>
            <a:round/>
            <a:headEnd type="triangle" w="med" len="med"/>
            <a:tailEnd type="triangle" w="med" len="med"/>
          </a:ln>
        </p:spPr>
        <p:txBody>
          <a:bodyPr wrap="none" anchor="ctr"/>
          <a:lstStyle/>
          <a:p>
            <a:endParaRPr lang="es-AR"/>
          </a:p>
        </p:txBody>
      </p:sp>
      <p:sp>
        <p:nvSpPr>
          <p:cNvPr id="24626" name="Text Box 55"/>
          <p:cNvSpPr txBox="1">
            <a:spLocks noChangeArrowheads="1"/>
          </p:cNvSpPr>
          <p:nvPr/>
        </p:nvSpPr>
        <p:spPr bwMode="auto">
          <a:xfrm>
            <a:off x="457200" y="4038600"/>
            <a:ext cx="2667000" cy="457200"/>
          </a:xfrm>
          <a:prstGeom prst="rect">
            <a:avLst/>
          </a:prstGeom>
          <a:noFill/>
          <a:ln w="9525">
            <a:noFill/>
            <a:miter lim="800000"/>
            <a:headEnd/>
            <a:tailEnd/>
          </a:ln>
        </p:spPr>
        <p:txBody>
          <a:bodyPr>
            <a:spAutoFit/>
          </a:bodyPr>
          <a:lstStyle/>
          <a:p>
            <a:pPr>
              <a:spcBef>
                <a:spcPct val="50000"/>
              </a:spcBef>
            </a:pPr>
            <a:r>
              <a:rPr lang="es-PE" sz="2400">
                <a:solidFill>
                  <a:srgbClr val="000099"/>
                </a:solidFill>
                <a:latin typeface="Tahoma" pitchFamily="34" charset="0"/>
              </a:rPr>
              <a:t>Menos criterios</a:t>
            </a:r>
          </a:p>
        </p:txBody>
      </p:sp>
      <p:sp>
        <p:nvSpPr>
          <p:cNvPr id="24627" name="Text Box 56"/>
          <p:cNvSpPr txBox="1">
            <a:spLocks noChangeArrowheads="1"/>
          </p:cNvSpPr>
          <p:nvPr/>
        </p:nvSpPr>
        <p:spPr bwMode="auto">
          <a:xfrm>
            <a:off x="7010400" y="4038600"/>
            <a:ext cx="2057400" cy="457200"/>
          </a:xfrm>
          <a:prstGeom prst="rect">
            <a:avLst/>
          </a:prstGeom>
          <a:noFill/>
          <a:ln w="9525">
            <a:noFill/>
            <a:miter lim="800000"/>
            <a:headEnd/>
            <a:tailEnd/>
          </a:ln>
        </p:spPr>
        <p:txBody>
          <a:bodyPr>
            <a:spAutoFit/>
          </a:bodyPr>
          <a:lstStyle/>
          <a:p>
            <a:pPr>
              <a:spcBef>
                <a:spcPct val="50000"/>
              </a:spcBef>
            </a:pPr>
            <a:r>
              <a:rPr lang="es-PE" sz="2400">
                <a:solidFill>
                  <a:srgbClr val="000099"/>
                </a:solidFill>
                <a:latin typeface="Tahoma" pitchFamily="34" charset="0"/>
              </a:rPr>
              <a:t>Más criterios</a:t>
            </a:r>
          </a:p>
        </p:txBody>
      </p:sp>
      <p:grpSp>
        <p:nvGrpSpPr>
          <p:cNvPr id="2" name="Group 58"/>
          <p:cNvGrpSpPr>
            <a:grpSpLocks/>
          </p:cNvGrpSpPr>
          <p:nvPr/>
        </p:nvGrpSpPr>
        <p:grpSpPr bwMode="auto">
          <a:xfrm>
            <a:off x="2984500" y="1519238"/>
            <a:ext cx="2667000" cy="5005387"/>
            <a:chOff x="2016" y="816"/>
            <a:chExt cx="1680" cy="3408"/>
          </a:xfrm>
        </p:grpSpPr>
        <p:sp>
          <p:nvSpPr>
            <p:cNvPr id="24659" name="Line 59"/>
            <p:cNvSpPr>
              <a:spLocks noChangeShapeType="1"/>
            </p:cNvSpPr>
            <p:nvPr/>
          </p:nvSpPr>
          <p:spPr bwMode="auto">
            <a:xfrm>
              <a:off x="2016" y="816"/>
              <a:ext cx="0" cy="3408"/>
            </a:xfrm>
            <a:prstGeom prst="line">
              <a:avLst/>
            </a:prstGeom>
            <a:noFill/>
            <a:ln w="76200">
              <a:solidFill>
                <a:srgbClr val="00FF00"/>
              </a:solidFill>
              <a:prstDash val="sysDot"/>
              <a:round/>
              <a:headEnd/>
              <a:tailEnd/>
            </a:ln>
          </p:spPr>
          <p:txBody>
            <a:bodyPr wrap="none" anchor="ctr"/>
            <a:lstStyle/>
            <a:p>
              <a:endParaRPr lang="es-AR"/>
            </a:p>
          </p:txBody>
        </p:sp>
        <p:grpSp>
          <p:nvGrpSpPr>
            <p:cNvPr id="24660" name="Group 60"/>
            <p:cNvGrpSpPr>
              <a:grpSpLocks/>
            </p:cNvGrpSpPr>
            <p:nvPr/>
          </p:nvGrpSpPr>
          <p:grpSpPr bwMode="auto">
            <a:xfrm>
              <a:off x="2016" y="3792"/>
              <a:ext cx="1680" cy="432"/>
              <a:chOff x="2784" y="2736"/>
              <a:chExt cx="1680" cy="432"/>
            </a:xfrm>
          </p:grpSpPr>
          <p:sp>
            <p:nvSpPr>
              <p:cNvPr id="24661" name="AutoShape 61"/>
              <p:cNvSpPr>
                <a:spLocks noChangeArrowheads="1"/>
              </p:cNvSpPr>
              <p:nvPr/>
            </p:nvSpPr>
            <p:spPr bwMode="auto">
              <a:xfrm>
                <a:off x="2784" y="2736"/>
                <a:ext cx="1680" cy="432"/>
              </a:xfrm>
              <a:prstGeom prst="rightArrow">
                <a:avLst>
                  <a:gd name="adj1" fmla="val 50000"/>
                  <a:gd name="adj2" fmla="val 97222"/>
                </a:avLst>
              </a:prstGeom>
              <a:solidFill>
                <a:srgbClr val="00FF00"/>
              </a:solidFill>
              <a:ln w="9525">
                <a:solidFill>
                  <a:srgbClr val="00FF00"/>
                </a:solidFill>
                <a:miter lim="800000"/>
                <a:headEnd/>
                <a:tailEnd/>
              </a:ln>
            </p:spPr>
            <p:txBody>
              <a:bodyPr wrap="none" anchor="ctr"/>
              <a:lstStyle/>
              <a:p>
                <a:endParaRPr lang="es-MX"/>
              </a:p>
            </p:txBody>
          </p:sp>
          <p:sp>
            <p:nvSpPr>
              <p:cNvPr id="24662" name="Text Box 62"/>
              <p:cNvSpPr txBox="1">
                <a:spLocks noChangeArrowheads="1"/>
              </p:cNvSpPr>
              <p:nvPr/>
            </p:nvSpPr>
            <p:spPr bwMode="auto">
              <a:xfrm>
                <a:off x="2832" y="2832"/>
                <a:ext cx="1200" cy="256"/>
              </a:xfrm>
              <a:prstGeom prst="rect">
                <a:avLst/>
              </a:prstGeom>
              <a:solidFill>
                <a:srgbClr val="00FF00"/>
              </a:solidFill>
              <a:ln w="9525">
                <a:solidFill>
                  <a:srgbClr val="00FF00"/>
                </a:solidFill>
                <a:miter lim="800000"/>
                <a:headEnd/>
                <a:tailEnd/>
              </a:ln>
            </p:spPr>
            <p:txBody>
              <a:bodyPr>
                <a:spAutoFit/>
              </a:bodyPr>
              <a:lstStyle/>
              <a:p>
                <a:pPr>
                  <a:spcBef>
                    <a:spcPct val="50000"/>
                  </a:spcBef>
                </a:pPr>
                <a:r>
                  <a:rPr lang="es-PE">
                    <a:solidFill>
                      <a:srgbClr val="000099"/>
                    </a:solidFill>
                    <a:latin typeface="Tahoma" pitchFamily="34" charset="0"/>
                  </a:rPr>
                  <a:t>Caso sospechoso</a:t>
                </a:r>
              </a:p>
            </p:txBody>
          </p:sp>
        </p:grpSp>
      </p:grpSp>
      <p:grpSp>
        <p:nvGrpSpPr>
          <p:cNvPr id="4" name="Group 63"/>
          <p:cNvGrpSpPr>
            <a:grpSpLocks/>
          </p:cNvGrpSpPr>
          <p:nvPr/>
        </p:nvGrpSpPr>
        <p:grpSpPr bwMode="auto">
          <a:xfrm>
            <a:off x="4500563" y="1341438"/>
            <a:ext cx="2667000" cy="4432300"/>
            <a:chOff x="2736" y="816"/>
            <a:chExt cx="1680" cy="2928"/>
          </a:xfrm>
        </p:grpSpPr>
        <p:grpSp>
          <p:nvGrpSpPr>
            <p:cNvPr id="24655" name="Group 64"/>
            <p:cNvGrpSpPr>
              <a:grpSpLocks/>
            </p:cNvGrpSpPr>
            <p:nvPr/>
          </p:nvGrpSpPr>
          <p:grpSpPr bwMode="auto">
            <a:xfrm>
              <a:off x="2736" y="3312"/>
              <a:ext cx="1680" cy="432"/>
              <a:chOff x="2784" y="2736"/>
              <a:chExt cx="1680" cy="432"/>
            </a:xfrm>
          </p:grpSpPr>
          <p:sp>
            <p:nvSpPr>
              <p:cNvPr id="24657" name="AutoShape 65"/>
              <p:cNvSpPr>
                <a:spLocks noChangeArrowheads="1"/>
              </p:cNvSpPr>
              <p:nvPr/>
            </p:nvSpPr>
            <p:spPr bwMode="auto">
              <a:xfrm>
                <a:off x="2784" y="2736"/>
                <a:ext cx="1680" cy="432"/>
              </a:xfrm>
              <a:prstGeom prst="rightArrow">
                <a:avLst>
                  <a:gd name="adj1" fmla="val 50000"/>
                  <a:gd name="adj2" fmla="val 97222"/>
                </a:avLst>
              </a:prstGeom>
              <a:solidFill>
                <a:srgbClr val="FFFF00"/>
              </a:solidFill>
              <a:ln w="9525">
                <a:solidFill>
                  <a:srgbClr val="FF9900"/>
                </a:solidFill>
                <a:miter lim="800000"/>
                <a:headEnd/>
                <a:tailEnd/>
              </a:ln>
            </p:spPr>
            <p:txBody>
              <a:bodyPr wrap="none" anchor="ctr"/>
              <a:lstStyle/>
              <a:p>
                <a:endParaRPr lang="es-MX"/>
              </a:p>
            </p:txBody>
          </p:sp>
          <p:sp>
            <p:nvSpPr>
              <p:cNvPr id="24658" name="Text Box 66"/>
              <p:cNvSpPr txBox="1">
                <a:spLocks noChangeArrowheads="1"/>
              </p:cNvSpPr>
              <p:nvPr/>
            </p:nvSpPr>
            <p:spPr bwMode="auto">
              <a:xfrm>
                <a:off x="2832" y="2832"/>
                <a:ext cx="1200" cy="249"/>
              </a:xfrm>
              <a:prstGeom prst="rect">
                <a:avLst/>
              </a:prstGeom>
              <a:solidFill>
                <a:srgbClr val="FFFF00"/>
              </a:solidFill>
              <a:ln w="9525">
                <a:solidFill>
                  <a:srgbClr val="FF9900"/>
                </a:solidFill>
                <a:miter lim="800000"/>
                <a:headEnd/>
                <a:tailEnd/>
              </a:ln>
            </p:spPr>
            <p:txBody>
              <a:bodyPr>
                <a:spAutoFit/>
              </a:bodyPr>
              <a:lstStyle/>
              <a:p>
                <a:pPr>
                  <a:spcBef>
                    <a:spcPct val="50000"/>
                  </a:spcBef>
                </a:pPr>
                <a:r>
                  <a:rPr lang="es-PE">
                    <a:solidFill>
                      <a:srgbClr val="000099"/>
                    </a:solidFill>
                    <a:latin typeface="Tahoma" pitchFamily="34" charset="0"/>
                  </a:rPr>
                  <a:t>Caso probable</a:t>
                </a:r>
              </a:p>
            </p:txBody>
          </p:sp>
        </p:grpSp>
        <p:sp>
          <p:nvSpPr>
            <p:cNvPr id="24656" name="Line 67"/>
            <p:cNvSpPr>
              <a:spLocks noChangeShapeType="1"/>
            </p:cNvSpPr>
            <p:nvPr/>
          </p:nvSpPr>
          <p:spPr bwMode="auto">
            <a:xfrm flipH="1">
              <a:off x="2736" y="816"/>
              <a:ext cx="0" cy="2880"/>
            </a:xfrm>
            <a:prstGeom prst="line">
              <a:avLst/>
            </a:prstGeom>
            <a:noFill/>
            <a:ln w="76200">
              <a:solidFill>
                <a:srgbClr val="FF9900"/>
              </a:solidFill>
              <a:prstDash val="sysDot"/>
              <a:round/>
              <a:headEnd/>
              <a:tailEnd/>
            </a:ln>
          </p:spPr>
          <p:txBody>
            <a:bodyPr wrap="none" anchor="ctr"/>
            <a:lstStyle/>
            <a:p>
              <a:endParaRPr lang="es-AR"/>
            </a:p>
          </p:txBody>
        </p:sp>
      </p:grpSp>
      <p:grpSp>
        <p:nvGrpSpPr>
          <p:cNvPr id="6" name="Group 68"/>
          <p:cNvGrpSpPr>
            <a:grpSpLocks/>
          </p:cNvGrpSpPr>
          <p:nvPr/>
        </p:nvGrpSpPr>
        <p:grpSpPr bwMode="auto">
          <a:xfrm>
            <a:off x="6153150" y="1268413"/>
            <a:ext cx="2667000" cy="3810000"/>
            <a:chOff x="3312" y="912"/>
            <a:chExt cx="1680" cy="2400"/>
          </a:xfrm>
        </p:grpSpPr>
        <p:grpSp>
          <p:nvGrpSpPr>
            <p:cNvPr id="24651" name="Group 69"/>
            <p:cNvGrpSpPr>
              <a:grpSpLocks/>
            </p:cNvGrpSpPr>
            <p:nvPr/>
          </p:nvGrpSpPr>
          <p:grpSpPr bwMode="auto">
            <a:xfrm>
              <a:off x="3312" y="2880"/>
              <a:ext cx="1680" cy="432"/>
              <a:chOff x="2784" y="2736"/>
              <a:chExt cx="1680" cy="432"/>
            </a:xfrm>
          </p:grpSpPr>
          <p:sp>
            <p:nvSpPr>
              <p:cNvPr id="24653" name="AutoShape 70"/>
              <p:cNvSpPr>
                <a:spLocks noChangeArrowheads="1"/>
              </p:cNvSpPr>
              <p:nvPr/>
            </p:nvSpPr>
            <p:spPr bwMode="auto">
              <a:xfrm>
                <a:off x="2784" y="2736"/>
                <a:ext cx="1680" cy="432"/>
              </a:xfrm>
              <a:prstGeom prst="rightArrow">
                <a:avLst>
                  <a:gd name="adj1" fmla="val 50000"/>
                  <a:gd name="adj2" fmla="val 97222"/>
                </a:avLst>
              </a:prstGeom>
              <a:solidFill>
                <a:srgbClr val="FF0000"/>
              </a:solidFill>
              <a:ln w="9525">
                <a:solidFill>
                  <a:srgbClr val="FF0000"/>
                </a:solidFill>
                <a:miter lim="800000"/>
                <a:headEnd/>
                <a:tailEnd/>
              </a:ln>
            </p:spPr>
            <p:txBody>
              <a:bodyPr wrap="none" anchor="ctr"/>
              <a:lstStyle/>
              <a:p>
                <a:endParaRPr lang="es-MX"/>
              </a:p>
            </p:txBody>
          </p:sp>
          <p:sp>
            <p:nvSpPr>
              <p:cNvPr id="24654" name="Text Box 71"/>
              <p:cNvSpPr txBox="1">
                <a:spLocks noChangeArrowheads="1"/>
              </p:cNvSpPr>
              <p:nvPr/>
            </p:nvSpPr>
            <p:spPr bwMode="auto">
              <a:xfrm>
                <a:off x="2832" y="2832"/>
                <a:ext cx="1200" cy="237"/>
              </a:xfrm>
              <a:prstGeom prst="rect">
                <a:avLst/>
              </a:prstGeom>
              <a:solidFill>
                <a:srgbClr val="FF0000"/>
              </a:solidFill>
              <a:ln w="9525">
                <a:solidFill>
                  <a:srgbClr val="FF0000"/>
                </a:solidFill>
                <a:miter lim="800000"/>
                <a:headEnd/>
                <a:tailEnd/>
              </a:ln>
            </p:spPr>
            <p:txBody>
              <a:bodyPr>
                <a:spAutoFit/>
              </a:bodyPr>
              <a:lstStyle/>
              <a:p>
                <a:pPr>
                  <a:spcBef>
                    <a:spcPct val="50000"/>
                  </a:spcBef>
                </a:pPr>
                <a:r>
                  <a:rPr lang="es-PE">
                    <a:solidFill>
                      <a:schemeClr val="bg1"/>
                    </a:solidFill>
                    <a:latin typeface="Tahoma" pitchFamily="34" charset="0"/>
                  </a:rPr>
                  <a:t>Caso confirmado</a:t>
                </a:r>
              </a:p>
            </p:txBody>
          </p:sp>
        </p:grpSp>
        <p:sp>
          <p:nvSpPr>
            <p:cNvPr id="24652" name="Line 72"/>
            <p:cNvSpPr>
              <a:spLocks noChangeShapeType="1"/>
            </p:cNvSpPr>
            <p:nvPr/>
          </p:nvSpPr>
          <p:spPr bwMode="auto">
            <a:xfrm flipH="1">
              <a:off x="3312" y="912"/>
              <a:ext cx="0" cy="2304"/>
            </a:xfrm>
            <a:prstGeom prst="line">
              <a:avLst/>
            </a:prstGeom>
            <a:noFill/>
            <a:ln w="76200">
              <a:solidFill>
                <a:srgbClr val="FF0000"/>
              </a:solidFill>
              <a:prstDash val="sysDot"/>
              <a:round/>
              <a:headEnd/>
              <a:tailEnd/>
            </a:ln>
          </p:spPr>
          <p:txBody>
            <a:bodyPr wrap="none" anchor="ctr"/>
            <a:lstStyle/>
            <a:p>
              <a:endParaRPr lang="es-AR"/>
            </a:p>
          </p:txBody>
        </p:sp>
      </p:grpSp>
      <p:sp>
        <p:nvSpPr>
          <p:cNvPr id="24631" name="Text Box 73"/>
          <p:cNvSpPr txBox="1">
            <a:spLocks noChangeArrowheads="1"/>
          </p:cNvSpPr>
          <p:nvPr/>
        </p:nvSpPr>
        <p:spPr bwMode="auto">
          <a:xfrm>
            <a:off x="5795963" y="2205038"/>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32" name="Text Box 74"/>
          <p:cNvSpPr txBox="1">
            <a:spLocks noChangeArrowheads="1"/>
          </p:cNvSpPr>
          <p:nvPr/>
        </p:nvSpPr>
        <p:spPr bwMode="auto">
          <a:xfrm>
            <a:off x="6772275" y="23495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33" name="Text Box 75"/>
          <p:cNvSpPr txBox="1">
            <a:spLocks noChangeArrowheads="1"/>
          </p:cNvSpPr>
          <p:nvPr/>
        </p:nvSpPr>
        <p:spPr bwMode="auto">
          <a:xfrm>
            <a:off x="5435600" y="2971800"/>
            <a:ext cx="320675" cy="457200"/>
          </a:xfrm>
          <a:prstGeom prst="rect">
            <a:avLst/>
          </a:prstGeom>
          <a:noFill/>
          <a:ln w="9525">
            <a:noFill/>
            <a:miter lim="800000"/>
            <a:headEnd/>
            <a:tailEnd/>
          </a:ln>
        </p:spPr>
        <p:txBody>
          <a:bodyPr>
            <a:spAutoFit/>
          </a:bodyPr>
          <a:lstStyle/>
          <a:p>
            <a:pPr>
              <a:spcBef>
                <a:spcPct val="50000"/>
              </a:spcBef>
            </a:pPr>
            <a:r>
              <a:rPr lang="es-PE" sz="2400">
                <a:solidFill>
                  <a:srgbClr val="FF0000"/>
                </a:solidFill>
                <a:latin typeface="Tahoma" pitchFamily="34" charset="0"/>
              </a:rPr>
              <a:t>+</a:t>
            </a:r>
          </a:p>
        </p:txBody>
      </p:sp>
      <p:sp>
        <p:nvSpPr>
          <p:cNvPr id="24634" name="Text Box 76"/>
          <p:cNvSpPr txBox="1">
            <a:spLocks noChangeArrowheads="1"/>
          </p:cNvSpPr>
          <p:nvPr/>
        </p:nvSpPr>
        <p:spPr bwMode="auto">
          <a:xfrm>
            <a:off x="2806700" y="2806700"/>
            <a:ext cx="320675" cy="579438"/>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635" name="Text Box 77"/>
          <p:cNvSpPr txBox="1">
            <a:spLocks noChangeArrowheads="1"/>
          </p:cNvSpPr>
          <p:nvPr/>
        </p:nvSpPr>
        <p:spPr bwMode="auto">
          <a:xfrm>
            <a:off x="1187450" y="3022600"/>
            <a:ext cx="320675" cy="579438"/>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36" name="Text Box 78"/>
          <p:cNvSpPr txBox="1">
            <a:spLocks noChangeArrowheads="1"/>
          </p:cNvSpPr>
          <p:nvPr/>
        </p:nvSpPr>
        <p:spPr bwMode="auto">
          <a:xfrm>
            <a:off x="1403350" y="1989138"/>
            <a:ext cx="320675" cy="579437"/>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37" name="Text Box 79"/>
          <p:cNvSpPr txBox="1">
            <a:spLocks noChangeArrowheads="1"/>
          </p:cNvSpPr>
          <p:nvPr/>
        </p:nvSpPr>
        <p:spPr bwMode="auto">
          <a:xfrm>
            <a:off x="755650" y="2205038"/>
            <a:ext cx="320675" cy="579437"/>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38" name="Text Box 80"/>
          <p:cNvSpPr txBox="1">
            <a:spLocks noChangeArrowheads="1"/>
          </p:cNvSpPr>
          <p:nvPr/>
        </p:nvSpPr>
        <p:spPr bwMode="auto">
          <a:xfrm>
            <a:off x="971550" y="2420938"/>
            <a:ext cx="320675" cy="579437"/>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39" name="Text Box 81"/>
          <p:cNvSpPr txBox="1">
            <a:spLocks noChangeArrowheads="1"/>
          </p:cNvSpPr>
          <p:nvPr/>
        </p:nvSpPr>
        <p:spPr bwMode="auto">
          <a:xfrm>
            <a:off x="1187450" y="2205038"/>
            <a:ext cx="320675" cy="579437"/>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40" name="Text Box 82"/>
          <p:cNvSpPr txBox="1">
            <a:spLocks noChangeArrowheads="1"/>
          </p:cNvSpPr>
          <p:nvPr/>
        </p:nvSpPr>
        <p:spPr bwMode="auto">
          <a:xfrm>
            <a:off x="900113" y="2849563"/>
            <a:ext cx="320675" cy="579437"/>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41" name="Text Box 83"/>
          <p:cNvSpPr txBox="1">
            <a:spLocks noChangeArrowheads="1"/>
          </p:cNvSpPr>
          <p:nvPr/>
        </p:nvSpPr>
        <p:spPr bwMode="auto">
          <a:xfrm>
            <a:off x="1187450" y="2636838"/>
            <a:ext cx="320675" cy="579437"/>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42" name="Text Box 84"/>
          <p:cNvSpPr txBox="1">
            <a:spLocks noChangeArrowheads="1"/>
          </p:cNvSpPr>
          <p:nvPr/>
        </p:nvSpPr>
        <p:spPr bwMode="auto">
          <a:xfrm>
            <a:off x="1403350" y="3281363"/>
            <a:ext cx="320675" cy="579437"/>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43" name="Text Box 85"/>
          <p:cNvSpPr txBox="1">
            <a:spLocks noChangeArrowheads="1"/>
          </p:cNvSpPr>
          <p:nvPr/>
        </p:nvSpPr>
        <p:spPr bwMode="auto">
          <a:xfrm>
            <a:off x="1947863" y="2781300"/>
            <a:ext cx="320675" cy="579438"/>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44" name="Text Box 86"/>
          <p:cNvSpPr txBox="1">
            <a:spLocks noChangeArrowheads="1"/>
          </p:cNvSpPr>
          <p:nvPr/>
        </p:nvSpPr>
        <p:spPr bwMode="auto">
          <a:xfrm>
            <a:off x="1947863" y="3281363"/>
            <a:ext cx="320675" cy="579437"/>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45" name="Text Box 87"/>
          <p:cNvSpPr txBox="1">
            <a:spLocks noChangeArrowheads="1"/>
          </p:cNvSpPr>
          <p:nvPr/>
        </p:nvSpPr>
        <p:spPr bwMode="auto">
          <a:xfrm>
            <a:off x="611188" y="1412875"/>
            <a:ext cx="2016125" cy="641350"/>
          </a:xfrm>
          <a:prstGeom prst="rect">
            <a:avLst/>
          </a:prstGeom>
          <a:solidFill>
            <a:srgbClr val="FF9900"/>
          </a:solidFill>
          <a:ln w="9525">
            <a:noFill/>
            <a:miter lim="800000"/>
            <a:headEnd/>
            <a:tailEnd/>
          </a:ln>
        </p:spPr>
        <p:txBody>
          <a:bodyPr>
            <a:spAutoFit/>
          </a:bodyPr>
          <a:lstStyle/>
          <a:p>
            <a:pPr algn="ctr">
              <a:spcBef>
                <a:spcPct val="50000"/>
              </a:spcBef>
            </a:pPr>
            <a:r>
              <a:rPr lang="es-AR" b="1"/>
              <a:t>VIGILANCIA SINDROMICA</a:t>
            </a:r>
          </a:p>
        </p:txBody>
      </p:sp>
      <p:sp>
        <p:nvSpPr>
          <p:cNvPr id="24646" name="Text Box 88"/>
          <p:cNvSpPr txBox="1">
            <a:spLocks noChangeArrowheads="1"/>
          </p:cNvSpPr>
          <p:nvPr/>
        </p:nvSpPr>
        <p:spPr bwMode="auto">
          <a:xfrm>
            <a:off x="6804025" y="1484313"/>
            <a:ext cx="2160588" cy="641350"/>
          </a:xfrm>
          <a:prstGeom prst="rect">
            <a:avLst/>
          </a:prstGeom>
          <a:solidFill>
            <a:srgbClr val="FF9900"/>
          </a:solidFill>
          <a:ln w="9525">
            <a:noFill/>
            <a:miter lim="800000"/>
            <a:headEnd/>
            <a:tailEnd/>
          </a:ln>
        </p:spPr>
        <p:txBody>
          <a:bodyPr>
            <a:spAutoFit/>
          </a:bodyPr>
          <a:lstStyle/>
          <a:p>
            <a:pPr algn="ctr">
              <a:spcBef>
                <a:spcPct val="50000"/>
              </a:spcBef>
            </a:pPr>
            <a:r>
              <a:rPr lang="es-AR" b="1"/>
              <a:t>VIGILANCIA ESPECIALIZADA</a:t>
            </a:r>
          </a:p>
        </p:txBody>
      </p:sp>
      <p:sp>
        <p:nvSpPr>
          <p:cNvPr id="24648" name="Text Box 90"/>
          <p:cNvSpPr txBox="1">
            <a:spLocks noChangeArrowheads="1"/>
          </p:cNvSpPr>
          <p:nvPr/>
        </p:nvSpPr>
        <p:spPr bwMode="auto">
          <a:xfrm>
            <a:off x="2209800" y="2590800"/>
            <a:ext cx="320675" cy="579438"/>
          </a:xfrm>
          <a:prstGeom prst="rect">
            <a:avLst/>
          </a:prstGeom>
          <a:noFill/>
          <a:ln w="9525">
            <a:noFill/>
            <a:miter lim="800000"/>
            <a:headEnd/>
            <a:tailEnd/>
          </a:ln>
        </p:spPr>
        <p:txBody>
          <a:bodyPr>
            <a:spAutoFit/>
          </a:bodyPr>
          <a:lstStyle/>
          <a:p>
            <a:pPr>
              <a:spcBef>
                <a:spcPct val="50000"/>
              </a:spcBef>
            </a:pPr>
            <a:r>
              <a:rPr lang="es-PE" sz="3200">
                <a:solidFill>
                  <a:srgbClr val="000099"/>
                </a:solidFill>
                <a:latin typeface="Tahoma" pitchFamily="34" charset="0"/>
              </a:rPr>
              <a:t>-</a:t>
            </a:r>
            <a:endParaRPr lang="es-PE" sz="2400">
              <a:solidFill>
                <a:srgbClr val="000099"/>
              </a:solidFill>
              <a:latin typeface="Tahoma" pitchFamily="34" charset="0"/>
            </a:endParaRPr>
          </a:p>
        </p:txBody>
      </p:sp>
      <p:sp>
        <p:nvSpPr>
          <p:cNvPr id="24649" name="Text Box 91"/>
          <p:cNvSpPr txBox="1">
            <a:spLocks noChangeArrowheads="1"/>
          </p:cNvSpPr>
          <p:nvPr/>
        </p:nvSpPr>
        <p:spPr bwMode="auto">
          <a:xfrm>
            <a:off x="3248025" y="3035300"/>
            <a:ext cx="320675" cy="579438"/>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24650" name="Text Box 92"/>
          <p:cNvSpPr txBox="1">
            <a:spLocks noChangeArrowheads="1"/>
          </p:cNvSpPr>
          <p:nvPr/>
        </p:nvSpPr>
        <p:spPr bwMode="auto">
          <a:xfrm>
            <a:off x="3870325" y="2925763"/>
            <a:ext cx="320675" cy="579437"/>
          </a:xfrm>
          <a:prstGeom prst="rect">
            <a:avLst/>
          </a:prstGeom>
          <a:noFill/>
          <a:ln w="9525">
            <a:noFill/>
            <a:miter lim="800000"/>
            <a:headEnd/>
            <a:tailEnd/>
          </a:ln>
        </p:spPr>
        <p:txBody>
          <a:bodyPr>
            <a:spAutoFit/>
          </a:bodyPr>
          <a:lstStyle/>
          <a:p>
            <a:pPr>
              <a:spcBef>
                <a:spcPct val="50000"/>
              </a:spcBef>
            </a:pPr>
            <a:r>
              <a:rPr lang="es-PE" sz="3200">
                <a:solidFill>
                  <a:schemeClr val="accent2"/>
                </a:solidFill>
                <a:latin typeface="Tahoma" pitchFamily="34" charset="0"/>
              </a:rPr>
              <a:t>-</a:t>
            </a:r>
            <a:endParaRPr lang="es-PE" sz="2400">
              <a:solidFill>
                <a:schemeClr val="accent2"/>
              </a:solidFill>
              <a:latin typeface="Tahoma" pitchFamily="34" charset="0"/>
            </a:endParaRPr>
          </a:p>
        </p:txBody>
      </p:sp>
      <p:sp>
        <p:nvSpPr>
          <p:cNvPr id="87"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p:cNvPicPr>
            <a:picLocks noChangeAspect="1" noChangeArrowheads="1"/>
          </p:cNvPicPr>
          <p:nvPr/>
        </p:nvPicPr>
        <p:blipFill>
          <a:blip r:embed="rId2" cstate="print"/>
          <a:srcRect/>
          <a:stretch>
            <a:fillRect/>
          </a:stretch>
        </p:blipFill>
        <p:spPr bwMode="auto">
          <a:xfrm>
            <a:off x="395288" y="1773238"/>
            <a:ext cx="6965950" cy="3325812"/>
          </a:xfrm>
          <a:prstGeom prst="rect">
            <a:avLst/>
          </a:prstGeom>
          <a:noFill/>
          <a:ln w="9525">
            <a:noFill/>
            <a:miter lim="800000"/>
            <a:headEnd/>
            <a:tailEnd/>
          </a:ln>
        </p:spPr>
      </p:pic>
      <p:sp>
        <p:nvSpPr>
          <p:cNvPr id="25603" name="5 CuadroTexto"/>
          <p:cNvSpPr txBox="1">
            <a:spLocks noChangeArrowheads="1"/>
          </p:cNvSpPr>
          <p:nvPr/>
        </p:nvSpPr>
        <p:spPr bwMode="auto">
          <a:xfrm>
            <a:off x="468313" y="910461"/>
            <a:ext cx="8280400" cy="646331"/>
          </a:xfrm>
          <a:prstGeom prst="rect">
            <a:avLst/>
          </a:prstGeom>
          <a:noFill/>
          <a:ln w="9525">
            <a:noFill/>
            <a:miter lim="800000"/>
            <a:headEnd/>
            <a:tailEnd/>
          </a:ln>
        </p:spPr>
        <p:txBody>
          <a:bodyPr>
            <a:spAutoFit/>
          </a:bodyPr>
          <a:lstStyle/>
          <a:p>
            <a:pPr algn="ctr"/>
            <a:r>
              <a:rPr lang="es-MX" b="1" dirty="0"/>
              <a:t>Casos notificados de sarampión, según resultado y fecha de inicio de síntomas</a:t>
            </a:r>
            <a:r>
              <a:rPr lang="es-MX" b="1" dirty="0" smtClean="0"/>
              <a:t>. Total </a:t>
            </a:r>
            <a:r>
              <a:rPr lang="es-MX" b="1" dirty="0"/>
              <a:t>país, acumulados desde la SE 26 de 2010. n= 712</a:t>
            </a:r>
          </a:p>
        </p:txBody>
      </p:sp>
      <p:sp>
        <p:nvSpPr>
          <p:cNvPr id="25604" name="6 CuadroTexto"/>
          <p:cNvSpPr txBox="1">
            <a:spLocks noChangeArrowheads="1"/>
          </p:cNvSpPr>
          <p:nvPr/>
        </p:nvSpPr>
        <p:spPr bwMode="auto">
          <a:xfrm>
            <a:off x="7380288" y="4243388"/>
            <a:ext cx="1692275" cy="769937"/>
          </a:xfrm>
          <a:prstGeom prst="rect">
            <a:avLst/>
          </a:prstGeom>
          <a:noFill/>
          <a:ln w="9525">
            <a:noFill/>
            <a:miter lim="800000"/>
            <a:headEnd/>
            <a:tailEnd/>
          </a:ln>
        </p:spPr>
        <p:txBody>
          <a:bodyPr>
            <a:spAutoFit/>
          </a:bodyPr>
          <a:lstStyle/>
          <a:p>
            <a:pPr algn="ctr"/>
            <a:r>
              <a:rPr lang="es-MX" sz="1100"/>
              <a:t>Fuente: SNVS (C2 y SIVILA) y PNCEI</a:t>
            </a:r>
          </a:p>
          <a:p>
            <a:pPr algn="ctr"/>
            <a:r>
              <a:rPr lang="es-ES_tradnl" sz="1100"/>
              <a:t>Argentina setiembre de 2010</a:t>
            </a:r>
            <a:endParaRPr lang="es-MX" sz="1100"/>
          </a:p>
        </p:txBody>
      </p:sp>
      <p:sp>
        <p:nvSpPr>
          <p:cNvPr id="25605" name="7 CuadroTexto"/>
          <p:cNvSpPr txBox="1">
            <a:spLocks noChangeArrowheads="1"/>
          </p:cNvSpPr>
          <p:nvPr/>
        </p:nvSpPr>
        <p:spPr bwMode="auto">
          <a:xfrm>
            <a:off x="2124075" y="1700213"/>
            <a:ext cx="2087563" cy="831850"/>
          </a:xfrm>
          <a:prstGeom prst="rect">
            <a:avLst/>
          </a:prstGeom>
          <a:noFill/>
          <a:ln w="9525">
            <a:noFill/>
            <a:miter lim="800000"/>
            <a:headEnd/>
            <a:tailEnd/>
          </a:ln>
        </p:spPr>
        <p:txBody>
          <a:bodyPr>
            <a:spAutoFit/>
          </a:bodyPr>
          <a:lstStyle/>
          <a:p>
            <a:r>
              <a:rPr lang="es-ES_tradnl" sz="1600"/>
              <a:t>Efecto del aumento de la sensibilidad por definición de caso</a:t>
            </a:r>
            <a:endParaRPr lang="es-MX" sz="1600"/>
          </a:p>
        </p:txBody>
      </p:sp>
      <p:sp>
        <p:nvSpPr>
          <p:cNvPr id="25606" name="8 CuadroTexto"/>
          <p:cNvSpPr txBox="1">
            <a:spLocks noChangeArrowheads="1"/>
          </p:cNvSpPr>
          <p:nvPr/>
        </p:nvSpPr>
        <p:spPr bwMode="auto">
          <a:xfrm>
            <a:off x="6372225" y="5195888"/>
            <a:ext cx="2771775" cy="1384300"/>
          </a:xfrm>
          <a:prstGeom prst="rect">
            <a:avLst/>
          </a:prstGeom>
          <a:noFill/>
          <a:ln w="9525">
            <a:noFill/>
            <a:miter lim="800000"/>
            <a:headEnd/>
            <a:tailEnd/>
          </a:ln>
        </p:spPr>
        <p:txBody>
          <a:bodyPr>
            <a:spAutoFit/>
          </a:bodyPr>
          <a:lstStyle/>
          <a:p>
            <a:r>
              <a:rPr lang="es-MX" sz="1400" b="1"/>
              <a:t>Caso sospechoso: </a:t>
            </a:r>
            <a:r>
              <a:rPr lang="es-MX" sz="1400"/>
              <a:t>Paciente con fiebre &gt;38°, exantema o enantema (Manchas de Koplik), o en la que el profesional de la salud sospeche sarampión o rubéola.</a:t>
            </a:r>
          </a:p>
        </p:txBody>
      </p:sp>
      <p:sp>
        <p:nvSpPr>
          <p:cNvPr id="25607" name="9 CuadroTexto"/>
          <p:cNvSpPr txBox="1">
            <a:spLocks noChangeArrowheads="1"/>
          </p:cNvSpPr>
          <p:nvPr/>
        </p:nvSpPr>
        <p:spPr bwMode="auto">
          <a:xfrm>
            <a:off x="107950" y="5211763"/>
            <a:ext cx="3600450" cy="1385887"/>
          </a:xfrm>
          <a:prstGeom prst="rect">
            <a:avLst/>
          </a:prstGeom>
          <a:noFill/>
          <a:ln w="9525">
            <a:noFill/>
            <a:miter lim="800000"/>
            <a:headEnd/>
            <a:tailEnd/>
          </a:ln>
        </p:spPr>
        <p:txBody>
          <a:bodyPr>
            <a:spAutoFit/>
          </a:bodyPr>
          <a:lstStyle/>
          <a:p>
            <a:r>
              <a:rPr lang="es-MX" sz="1400" b="1"/>
              <a:t>Caso sospechoso: </a:t>
            </a:r>
            <a:r>
              <a:rPr lang="es-MX" sz="1400"/>
              <a:t>paciente de cualquier edad que reúna los criterios clínicos de: Fiebre de 38º C ó más, anterior o durante el exantema, más exantema generalizado, más cualquiera de los siguientes catarros: nasal, bronquial u ocular.</a:t>
            </a:r>
          </a:p>
        </p:txBody>
      </p:sp>
      <p:sp>
        <p:nvSpPr>
          <p:cNvPr id="11" name="10 Flecha derecha"/>
          <p:cNvSpPr/>
          <p:nvPr/>
        </p:nvSpPr>
        <p:spPr>
          <a:xfrm rot="1387734">
            <a:off x="3887788" y="2549525"/>
            <a:ext cx="503237" cy="287338"/>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9"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4"/>
          <p:cNvSpPr txBox="1">
            <a:spLocks noChangeArrowheads="1"/>
          </p:cNvSpPr>
          <p:nvPr/>
        </p:nvSpPr>
        <p:spPr bwMode="auto">
          <a:xfrm>
            <a:off x="323850" y="3240266"/>
            <a:ext cx="6336382" cy="2492990"/>
          </a:xfrm>
          <a:prstGeom prst="rect">
            <a:avLst/>
          </a:prstGeom>
          <a:noFill/>
          <a:ln w="9525">
            <a:noFill/>
            <a:miter lim="800000"/>
            <a:headEnd/>
            <a:tailEnd/>
          </a:ln>
        </p:spPr>
        <p:txBody>
          <a:bodyPr wrap="square">
            <a:spAutoFit/>
          </a:bodyPr>
          <a:lstStyle/>
          <a:p>
            <a:pPr>
              <a:spcBef>
                <a:spcPct val="20000"/>
              </a:spcBef>
              <a:buClr>
                <a:srgbClr val="FF0000"/>
              </a:buClr>
              <a:buFont typeface="Wingdings" pitchFamily="2" charset="2"/>
              <a:buNone/>
            </a:pPr>
            <a:r>
              <a:rPr lang="es-AR" sz="2000" dirty="0">
                <a:latin typeface="Tahoma" pitchFamily="34" charset="0"/>
              </a:rPr>
              <a:t>El propósito final de la difusión de datos de vigilancia es </a:t>
            </a:r>
            <a:r>
              <a:rPr lang="es-AR" sz="2000" dirty="0">
                <a:solidFill>
                  <a:srgbClr val="FF0000"/>
                </a:solidFill>
                <a:latin typeface="Tahoma" pitchFamily="34" charset="0"/>
              </a:rPr>
              <a:t>desarrollar la </a:t>
            </a:r>
            <a:r>
              <a:rPr lang="es-AR" sz="2000" b="1" dirty="0">
                <a:solidFill>
                  <a:srgbClr val="FF0000"/>
                </a:solidFill>
                <a:latin typeface="Tahoma" pitchFamily="34" charset="0"/>
              </a:rPr>
              <a:t>capacidad resolutiva</a:t>
            </a:r>
            <a:r>
              <a:rPr lang="es-AR" sz="2000" dirty="0">
                <a:latin typeface="Tahoma" pitchFamily="34" charset="0"/>
              </a:rPr>
              <a:t> de quienes toman las decisiones y generan la información.</a:t>
            </a:r>
          </a:p>
          <a:p>
            <a:pPr>
              <a:spcBef>
                <a:spcPct val="20000"/>
              </a:spcBef>
              <a:buClr>
                <a:srgbClr val="FF0000"/>
              </a:buClr>
              <a:buFont typeface="Wingdings" pitchFamily="2" charset="2"/>
              <a:buNone/>
            </a:pPr>
            <a:r>
              <a:rPr lang="es-AR" sz="2000" dirty="0">
                <a:latin typeface="Tahoma" pitchFamily="34" charset="0"/>
              </a:rPr>
              <a:t>	</a:t>
            </a:r>
            <a:r>
              <a:rPr lang="es-AR" sz="2000" b="1" dirty="0">
                <a:latin typeface="Tahoma" pitchFamily="34" charset="0"/>
              </a:rPr>
              <a:t>pero…. esto no es posible si:</a:t>
            </a:r>
          </a:p>
          <a:p>
            <a:pPr marL="722313" lvl="1" indent="-360363">
              <a:spcBef>
                <a:spcPct val="20000"/>
              </a:spcBef>
              <a:buClr>
                <a:srgbClr val="0033CC"/>
              </a:buClr>
              <a:buSzPct val="150000"/>
              <a:buFont typeface="Wingdings" pitchFamily="2" charset="2"/>
              <a:buChar char="§"/>
            </a:pPr>
            <a:r>
              <a:rPr lang="es-AR" sz="2000" dirty="0">
                <a:latin typeface="Tahoma" pitchFamily="34" charset="0"/>
              </a:rPr>
              <a:t>No hay vínculo con el decisor</a:t>
            </a:r>
          </a:p>
          <a:p>
            <a:pPr marL="722313" lvl="1" indent="-360363">
              <a:spcBef>
                <a:spcPct val="20000"/>
              </a:spcBef>
              <a:buClr>
                <a:srgbClr val="0033CC"/>
              </a:buClr>
              <a:buSzPct val="150000"/>
              <a:buFont typeface="Wingdings" pitchFamily="2" charset="2"/>
              <a:buChar char="§"/>
            </a:pPr>
            <a:r>
              <a:rPr lang="es-AR" sz="2000" dirty="0">
                <a:latin typeface="Tahoma" pitchFamily="34" charset="0"/>
              </a:rPr>
              <a:t>No hay retroalimentación </a:t>
            </a:r>
          </a:p>
          <a:p>
            <a:pPr marL="722313" lvl="1" indent="-360363">
              <a:spcBef>
                <a:spcPct val="20000"/>
              </a:spcBef>
              <a:buClr>
                <a:srgbClr val="0033CC"/>
              </a:buClr>
              <a:buSzPct val="150000"/>
              <a:buFont typeface="Wingdings" pitchFamily="2" charset="2"/>
              <a:buChar char="§"/>
            </a:pPr>
            <a:r>
              <a:rPr lang="es-AR" sz="2000" dirty="0">
                <a:latin typeface="Tahoma" pitchFamily="34" charset="0"/>
              </a:rPr>
              <a:t>La periodicidad de la diseminación es irregular </a:t>
            </a:r>
          </a:p>
        </p:txBody>
      </p:sp>
      <p:sp>
        <p:nvSpPr>
          <p:cNvPr id="28675" name="Text Box 5"/>
          <p:cNvSpPr txBox="1">
            <a:spLocks noChangeArrowheads="1"/>
          </p:cNvSpPr>
          <p:nvPr/>
        </p:nvSpPr>
        <p:spPr bwMode="auto">
          <a:xfrm>
            <a:off x="323850" y="1079678"/>
            <a:ext cx="8424863" cy="1354217"/>
          </a:xfrm>
          <a:prstGeom prst="rect">
            <a:avLst/>
          </a:prstGeom>
          <a:noFill/>
          <a:ln w="9525">
            <a:noFill/>
            <a:miter lim="800000"/>
            <a:headEnd/>
            <a:tailEnd/>
          </a:ln>
        </p:spPr>
        <p:txBody>
          <a:bodyPr>
            <a:spAutoFit/>
          </a:bodyPr>
          <a:lstStyle/>
          <a:p>
            <a:pPr>
              <a:spcBef>
                <a:spcPct val="50000"/>
              </a:spcBef>
            </a:pPr>
            <a:r>
              <a:rPr lang="es-AR" sz="2800" b="1" dirty="0">
                <a:solidFill>
                  <a:srgbClr val="FF3300"/>
                </a:solidFill>
              </a:rPr>
              <a:t>Difusión:</a:t>
            </a:r>
          </a:p>
          <a:p>
            <a:pPr>
              <a:spcBef>
                <a:spcPct val="50000"/>
              </a:spcBef>
            </a:pPr>
            <a:r>
              <a:rPr lang="es-ES" sz="2000" b="1" dirty="0"/>
              <a:t>Capacidad para analizar, interpretar y difundir la información, </a:t>
            </a:r>
            <a:r>
              <a:rPr lang="es-ES" sz="2400" b="1" dirty="0">
                <a:solidFill>
                  <a:srgbClr val="0000FF"/>
                </a:solidFill>
              </a:rPr>
              <a:t>resumida en formato comprensible </a:t>
            </a:r>
            <a:r>
              <a:rPr lang="es-ES" sz="2000" b="1" dirty="0"/>
              <a:t>para todos los usuarios</a:t>
            </a:r>
          </a:p>
        </p:txBody>
      </p:sp>
      <p:pic>
        <p:nvPicPr>
          <p:cNvPr id="28676" name="Picture 6" descr="MENO072"/>
          <p:cNvPicPr>
            <a:picLocks noChangeAspect="1" noChangeArrowheads="1"/>
          </p:cNvPicPr>
          <p:nvPr/>
        </p:nvPicPr>
        <p:blipFill>
          <a:blip r:embed="rId2" cstate="print"/>
          <a:srcRect/>
          <a:stretch>
            <a:fillRect/>
          </a:stretch>
        </p:blipFill>
        <p:spPr bwMode="auto">
          <a:xfrm>
            <a:off x="6715125" y="3822700"/>
            <a:ext cx="2454275" cy="2786063"/>
          </a:xfrm>
          <a:prstGeom prst="rect">
            <a:avLst/>
          </a:prstGeom>
          <a:noFill/>
          <a:ln w="9525">
            <a:noFill/>
            <a:miter lim="800000"/>
            <a:headEnd/>
            <a:tailEnd/>
          </a:ln>
        </p:spPr>
      </p:pic>
      <p:sp>
        <p:nvSpPr>
          <p:cNvPr id="6" name="WordArt 13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Atributos del Sistema de Vigilancia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23528" y="1311146"/>
            <a:ext cx="3816424" cy="4278094"/>
          </a:xfrm>
          <a:prstGeom prst="rect">
            <a:avLst/>
          </a:prstGeom>
          <a:noFill/>
          <a:effectLst>
            <a:outerShdw blurRad="50800" dist="38100" dir="5400000" algn="t" rotWithShape="0">
              <a:prstClr val="black">
                <a:alpha val="40000"/>
              </a:prstClr>
            </a:outerShdw>
          </a:effectLst>
        </p:spPr>
        <p:txBody>
          <a:bodyPr wrap="square" rtlCol="0">
            <a:spAutoFit/>
          </a:bodyPr>
          <a:lstStyle/>
          <a:p>
            <a:r>
              <a:rPr lang="es-ES" sz="2400" b="1" dirty="0" smtClean="0">
                <a:solidFill>
                  <a:srgbClr val="FF0000"/>
                </a:solidFill>
              </a:rPr>
              <a:t>VIGILANCIA EPIDEMIOLOGICA</a:t>
            </a:r>
          </a:p>
          <a:p>
            <a:pPr lvl="1"/>
            <a:r>
              <a:rPr lang="es-ES" sz="2400" dirty="0" smtClean="0"/>
              <a:t>Asegurar la </a:t>
            </a:r>
            <a:r>
              <a:rPr lang="es-ES" sz="3200" b="1" dirty="0" smtClean="0">
                <a:solidFill>
                  <a:srgbClr val="0000CC"/>
                </a:solidFill>
              </a:rPr>
              <a:t>recolección</a:t>
            </a:r>
            <a:r>
              <a:rPr lang="es-ES" sz="3200" dirty="0" smtClean="0"/>
              <a:t> </a:t>
            </a:r>
            <a:r>
              <a:rPr lang="es-ES" sz="2400" dirty="0" smtClean="0"/>
              <a:t>sistemática, oportuna y confiable, de información relevante y necesaria sobre condiciones relacionadas con la salud. </a:t>
            </a:r>
          </a:p>
        </p:txBody>
      </p:sp>
      <p:sp>
        <p:nvSpPr>
          <p:cNvPr id="3" name="2 CuadroTexto"/>
          <p:cNvSpPr txBox="1"/>
          <p:nvPr/>
        </p:nvSpPr>
        <p:spPr>
          <a:xfrm>
            <a:off x="5076056" y="1301854"/>
            <a:ext cx="3888432" cy="4647426"/>
          </a:xfrm>
          <a:prstGeom prst="rect">
            <a:avLst/>
          </a:prstGeom>
          <a:noFill/>
          <a:effectLst>
            <a:outerShdw blurRad="50800" dist="38100" dir="5400000" algn="t" rotWithShape="0">
              <a:prstClr val="black">
                <a:alpha val="40000"/>
              </a:prstClr>
            </a:outerShdw>
          </a:effectLst>
        </p:spPr>
        <p:txBody>
          <a:bodyPr wrap="square" rtlCol="0">
            <a:spAutoFit/>
          </a:bodyPr>
          <a:lstStyle/>
          <a:p>
            <a:r>
              <a:rPr lang="es-ES" sz="2400" b="1" dirty="0" smtClean="0">
                <a:solidFill>
                  <a:srgbClr val="FF0000"/>
                </a:solidFill>
              </a:rPr>
              <a:t>DIFUSION: Salas de Situación, Boletines, etc.</a:t>
            </a:r>
          </a:p>
          <a:p>
            <a:pPr lvl="1"/>
            <a:r>
              <a:rPr lang="es-ES" sz="2400" dirty="0" smtClean="0"/>
              <a:t>Asegurar la </a:t>
            </a:r>
            <a:r>
              <a:rPr lang="es-ES" sz="3200" b="1" dirty="0" smtClean="0">
                <a:solidFill>
                  <a:srgbClr val="0000CC"/>
                </a:solidFill>
              </a:rPr>
              <a:t>devolución</a:t>
            </a:r>
            <a:r>
              <a:rPr lang="es-ES" sz="3200" b="1" dirty="0" smtClean="0"/>
              <a:t> </a:t>
            </a:r>
            <a:r>
              <a:rPr lang="es-ES" sz="2400" dirty="0" smtClean="0"/>
              <a:t>sistemática, oportuna y confiable, de información relevante y necesaria sobre condiciones relacionadas con la salud, </a:t>
            </a:r>
            <a:r>
              <a:rPr lang="es-ES" sz="2400" dirty="0" smtClean="0">
                <a:solidFill>
                  <a:srgbClr val="0000CC"/>
                </a:solidFill>
              </a:rPr>
              <a:t>para  tomar decisiones. </a:t>
            </a:r>
          </a:p>
        </p:txBody>
      </p:sp>
      <p:sp>
        <p:nvSpPr>
          <p:cNvPr id="5" name="WordArt 132"/>
          <p:cNvSpPr>
            <a:spLocks noChangeArrowheads="1" noChangeShapeType="1" noTextEdit="1"/>
          </p:cNvSpPr>
          <p:nvPr/>
        </p:nvSpPr>
        <p:spPr bwMode="auto">
          <a:xfrm>
            <a:off x="5580286" y="188913"/>
            <a:ext cx="1872034"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Premisa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301625" y="2276475"/>
            <a:ext cx="2614613" cy="1282700"/>
          </a:xfrm>
          <a:prstGeom prst="rect">
            <a:avLst/>
          </a:prstGeom>
          <a:solidFill>
            <a:srgbClr val="66FFFF"/>
          </a:solidFill>
          <a:ln w="9525">
            <a:noFill/>
            <a:miter lim="800000"/>
            <a:headEnd/>
            <a:tailEnd/>
          </a:ln>
        </p:spPr>
        <p:txBody>
          <a:bodyPr>
            <a:spAutoFit/>
          </a:bodyPr>
          <a:lstStyle/>
          <a:p>
            <a:pPr algn="ctr">
              <a:spcBef>
                <a:spcPct val="50000"/>
              </a:spcBef>
            </a:pPr>
            <a:r>
              <a:rPr lang="es-ES_tradnl" sz="2600" b="1">
                <a:solidFill>
                  <a:srgbClr val="000066"/>
                </a:solidFill>
              </a:rPr>
              <a:t>Recolección, Análisis e Interpretación</a:t>
            </a:r>
            <a:endParaRPr lang="es-ES" sz="2600" b="1">
              <a:solidFill>
                <a:srgbClr val="000066"/>
              </a:solidFill>
            </a:endParaRPr>
          </a:p>
        </p:txBody>
      </p:sp>
      <p:grpSp>
        <p:nvGrpSpPr>
          <p:cNvPr id="2" name="Group 19"/>
          <p:cNvGrpSpPr>
            <a:grpSpLocks/>
          </p:cNvGrpSpPr>
          <p:nvPr/>
        </p:nvGrpSpPr>
        <p:grpSpPr bwMode="auto">
          <a:xfrm>
            <a:off x="395288" y="3735388"/>
            <a:ext cx="8286750" cy="2646362"/>
            <a:chOff x="249" y="2353"/>
            <a:chExt cx="5220" cy="1667"/>
          </a:xfrm>
        </p:grpSpPr>
        <p:sp>
          <p:nvSpPr>
            <p:cNvPr id="29710" name="Text Box 6"/>
            <p:cNvSpPr txBox="1">
              <a:spLocks noChangeArrowheads="1"/>
            </p:cNvSpPr>
            <p:nvPr/>
          </p:nvSpPr>
          <p:spPr bwMode="auto">
            <a:xfrm>
              <a:off x="249" y="3067"/>
              <a:ext cx="2517" cy="596"/>
            </a:xfrm>
            <a:prstGeom prst="rect">
              <a:avLst/>
            </a:prstGeom>
            <a:noFill/>
            <a:ln w="9525">
              <a:noFill/>
              <a:miter lim="800000"/>
              <a:headEnd/>
              <a:tailEnd/>
            </a:ln>
          </p:spPr>
          <p:txBody>
            <a:bodyPr>
              <a:spAutoFit/>
            </a:bodyPr>
            <a:lstStyle/>
            <a:p>
              <a:pPr algn="ctr">
                <a:spcBef>
                  <a:spcPct val="40000"/>
                </a:spcBef>
              </a:pPr>
              <a:r>
                <a:rPr lang="es-ES_tradnl" sz="2800" b="1"/>
                <a:t>Mejorar la calidad de salud de la población</a:t>
              </a:r>
            </a:p>
          </p:txBody>
        </p:sp>
        <p:sp>
          <p:nvSpPr>
            <p:cNvPr id="29711" name="AutoShape 8"/>
            <p:cNvSpPr>
              <a:spLocks noChangeArrowheads="1"/>
            </p:cNvSpPr>
            <p:nvPr/>
          </p:nvSpPr>
          <p:spPr bwMode="auto">
            <a:xfrm>
              <a:off x="1859" y="3703"/>
              <a:ext cx="772" cy="226"/>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5 w 21600"/>
                <a:gd name="T13" fmla="*/ 5448 h 21600"/>
                <a:gd name="T14" fmla="*/ 18886 w 21600"/>
                <a:gd name="T15" fmla="*/ 1615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CC"/>
            </a:solidFill>
            <a:ln w="9525">
              <a:solidFill>
                <a:srgbClr val="0066CC"/>
              </a:solidFill>
              <a:miter lim="800000"/>
              <a:headEnd/>
              <a:tailEnd/>
            </a:ln>
          </p:spPr>
          <p:txBody>
            <a:bodyPr wrap="none" anchor="ctr"/>
            <a:lstStyle/>
            <a:p>
              <a:endParaRPr lang="es-AR"/>
            </a:p>
          </p:txBody>
        </p:sp>
        <p:pic>
          <p:nvPicPr>
            <p:cNvPr id="29712" name="Picture 11" descr="CFAML013"/>
            <p:cNvPicPr>
              <a:picLocks noChangeAspect="1" noChangeArrowheads="1"/>
            </p:cNvPicPr>
            <p:nvPr/>
          </p:nvPicPr>
          <p:blipFill>
            <a:blip r:embed="rId3" cstate="print"/>
            <a:srcRect/>
            <a:stretch>
              <a:fillRect/>
            </a:stretch>
          </p:blipFill>
          <p:spPr bwMode="auto">
            <a:xfrm>
              <a:off x="2721" y="2353"/>
              <a:ext cx="2748" cy="1667"/>
            </a:xfrm>
            <a:prstGeom prst="rect">
              <a:avLst/>
            </a:prstGeom>
            <a:noFill/>
            <a:ln w="9525">
              <a:noFill/>
              <a:miter lim="800000"/>
              <a:headEnd/>
              <a:tailEnd/>
            </a:ln>
          </p:spPr>
        </p:pic>
      </p:grpSp>
      <p:sp>
        <p:nvSpPr>
          <p:cNvPr id="29701" name="Freeform 12"/>
          <p:cNvSpPr>
            <a:spLocks/>
          </p:cNvSpPr>
          <p:nvPr/>
        </p:nvSpPr>
        <p:spPr bwMode="auto">
          <a:xfrm>
            <a:off x="323850" y="620713"/>
            <a:ext cx="4319588" cy="1655762"/>
          </a:xfrm>
          <a:custGeom>
            <a:avLst/>
            <a:gdLst>
              <a:gd name="T0" fmla="*/ 2147483647 w 2721"/>
              <a:gd name="T1" fmla="*/ 0 h 1043"/>
              <a:gd name="T2" fmla="*/ 0 w 2721"/>
              <a:gd name="T3" fmla="*/ 2147483647 h 1043"/>
              <a:gd name="T4" fmla="*/ 2147483647 w 2721"/>
              <a:gd name="T5" fmla="*/ 2147483647 h 1043"/>
              <a:gd name="T6" fmla="*/ 2147483647 w 2721"/>
              <a:gd name="T7" fmla="*/ 0 h 1043"/>
              <a:gd name="T8" fmla="*/ 0 60000 65536"/>
              <a:gd name="T9" fmla="*/ 0 60000 65536"/>
              <a:gd name="T10" fmla="*/ 0 60000 65536"/>
              <a:gd name="T11" fmla="*/ 0 60000 65536"/>
              <a:gd name="T12" fmla="*/ 0 w 2721"/>
              <a:gd name="T13" fmla="*/ 0 h 1043"/>
              <a:gd name="T14" fmla="*/ 2721 w 2721"/>
              <a:gd name="T15" fmla="*/ 1043 h 1043"/>
            </a:gdLst>
            <a:ahLst/>
            <a:cxnLst>
              <a:cxn ang="T8">
                <a:pos x="T0" y="T1"/>
              </a:cxn>
              <a:cxn ang="T9">
                <a:pos x="T2" y="T3"/>
              </a:cxn>
              <a:cxn ang="T10">
                <a:pos x="T4" y="T5"/>
              </a:cxn>
              <a:cxn ang="T11">
                <a:pos x="T6" y="T7"/>
              </a:cxn>
            </a:cxnLst>
            <a:rect l="T12" t="T13" r="T14" b="T15"/>
            <a:pathLst>
              <a:path w="2721" h="1043">
                <a:moveTo>
                  <a:pt x="2721" y="0"/>
                </a:moveTo>
                <a:lnTo>
                  <a:pt x="0" y="1043"/>
                </a:lnTo>
                <a:lnTo>
                  <a:pt x="1633" y="1043"/>
                </a:lnTo>
                <a:lnTo>
                  <a:pt x="2721" y="0"/>
                </a:lnTo>
                <a:close/>
              </a:path>
            </a:pathLst>
          </a:custGeom>
          <a:gradFill rotWithShape="1">
            <a:gsLst>
              <a:gs pos="0">
                <a:srgbClr val="FFFFFF"/>
              </a:gs>
              <a:gs pos="100000">
                <a:srgbClr val="66CCFF"/>
              </a:gs>
            </a:gsLst>
            <a:lin ang="5400000" scaled="1"/>
          </a:gradFill>
          <a:ln w="9525">
            <a:noFill/>
            <a:round/>
            <a:headEnd/>
            <a:tailEnd/>
          </a:ln>
        </p:spPr>
        <p:txBody>
          <a:bodyPr/>
          <a:lstStyle/>
          <a:p>
            <a:endParaRPr lang="es-AR"/>
          </a:p>
        </p:txBody>
      </p:sp>
      <p:sp>
        <p:nvSpPr>
          <p:cNvPr id="29702" name="Freeform 13"/>
          <p:cNvSpPr>
            <a:spLocks/>
          </p:cNvSpPr>
          <p:nvPr/>
        </p:nvSpPr>
        <p:spPr bwMode="auto">
          <a:xfrm>
            <a:off x="2916238" y="692150"/>
            <a:ext cx="1655762" cy="2881313"/>
          </a:xfrm>
          <a:custGeom>
            <a:avLst/>
            <a:gdLst>
              <a:gd name="T0" fmla="*/ 2147483647 w 1043"/>
              <a:gd name="T1" fmla="*/ 0 h 1815"/>
              <a:gd name="T2" fmla="*/ 0 w 1043"/>
              <a:gd name="T3" fmla="*/ 2147483647 h 1815"/>
              <a:gd name="T4" fmla="*/ 0 w 1043"/>
              <a:gd name="T5" fmla="*/ 2147483647 h 1815"/>
              <a:gd name="T6" fmla="*/ 2147483647 w 1043"/>
              <a:gd name="T7" fmla="*/ 0 h 1815"/>
              <a:gd name="T8" fmla="*/ 0 60000 65536"/>
              <a:gd name="T9" fmla="*/ 0 60000 65536"/>
              <a:gd name="T10" fmla="*/ 0 60000 65536"/>
              <a:gd name="T11" fmla="*/ 0 60000 65536"/>
              <a:gd name="T12" fmla="*/ 0 w 1043"/>
              <a:gd name="T13" fmla="*/ 0 h 1815"/>
              <a:gd name="T14" fmla="*/ 1043 w 1043"/>
              <a:gd name="T15" fmla="*/ 1815 h 1815"/>
            </a:gdLst>
            <a:ahLst/>
            <a:cxnLst>
              <a:cxn ang="T8">
                <a:pos x="T0" y="T1"/>
              </a:cxn>
              <a:cxn ang="T9">
                <a:pos x="T2" y="T3"/>
              </a:cxn>
              <a:cxn ang="T10">
                <a:pos x="T4" y="T5"/>
              </a:cxn>
              <a:cxn ang="T11">
                <a:pos x="T6" y="T7"/>
              </a:cxn>
            </a:cxnLst>
            <a:rect l="T12" t="T13" r="T14" b="T15"/>
            <a:pathLst>
              <a:path w="1043" h="1815">
                <a:moveTo>
                  <a:pt x="1043" y="0"/>
                </a:moveTo>
                <a:lnTo>
                  <a:pt x="0" y="998"/>
                </a:lnTo>
                <a:lnTo>
                  <a:pt x="0" y="1815"/>
                </a:lnTo>
                <a:lnTo>
                  <a:pt x="1043" y="0"/>
                </a:lnTo>
                <a:close/>
              </a:path>
            </a:pathLst>
          </a:custGeom>
          <a:gradFill rotWithShape="1">
            <a:gsLst>
              <a:gs pos="0">
                <a:srgbClr val="FFFFFF"/>
              </a:gs>
              <a:gs pos="100000">
                <a:srgbClr val="003399"/>
              </a:gs>
            </a:gsLst>
            <a:lin ang="5400000" scaled="1"/>
          </a:gradFill>
          <a:ln w="9525">
            <a:noFill/>
            <a:round/>
            <a:headEnd/>
            <a:tailEnd/>
          </a:ln>
        </p:spPr>
        <p:txBody>
          <a:bodyPr/>
          <a:lstStyle/>
          <a:p>
            <a:endParaRPr lang="es-AR"/>
          </a:p>
        </p:txBody>
      </p:sp>
      <p:grpSp>
        <p:nvGrpSpPr>
          <p:cNvPr id="3" name="Group 18"/>
          <p:cNvGrpSpPr>
            <a:grpSpLocks/>
          </p:cNvGrpSpPr>
          <p:nvPr/>
        </p:nvGrpSpPr>
        <p:grpSpPr bwMode="auto">
          <a:xfrm>
            <a:off x="4716463" y="692150"/>
            <a:ext cx="3892550" cy="2881313"/>
            <a:chOff x="2971" y="436"/>
            <a:chExt cx="2452" cy="1815"/>
          </a:xfrm>
        </p:grpSpPr>
        <p:sp>
          <p:nvSpPr>
            <p:cNvPr id="29707" name="Text Box 4"/>
            <p:cNvSpPr txBox="1">
              <a:spLocks noChangeArrowheads="1"/>
            </p:cNvSpPr>
            <p:nvPr/>
          </p:nvSpPr>
          <p:spPr bwMode="auto">
            <a:xfrm>
              <a:off x="3878" y="1434"/>
              <a:ext cx="1545" cy="808"/>
            </a:xfrm>
            <a:prstGeom prst="rect">
              <a:avLst/>
            </a:prstGeom>
            <a:solidFill>
              <a:srgbClr val="FFCC00"/>
            </a:solidFill>
            <a:ln w="9525">
              <a:noFill/>
              <a:miter lim="800000"/>
              <a:headEnd/>
              <a:tailEnd/>
            </a:ln>
          </p:spPr>
          <p:txBody>
            <a:bodyPr>
              <a:spAutoFit/>
            </a:bodyPr>
            <a:lstStyle/>
            <a:p>
              <a:pPr algn="ctr">
                <a:spcBef>
                  <a:spcPct val="50000"/>
                </a:spcBef>
              </a:pPr>
              <a:r>
                <a:rPr lang="es-ES_tradnl" sz="2600" b="1">
                  <a:solidFill>
                    <a:srgbClr val="660033"/>
                  </a:solidFill>
                </a:rPr>
                <a:t>Planificación Ejecución y Evaluación</a:t>
              </a:r>
              <a:endParaRPr lang="es-ES" sz="2600" b="1">
                <a:solidFill>
                  <a:srgbClr val="660033"/>
                </a:solidFill>
              </a:endParaRPr>
            </a:p>
          </p:txBody>
        </p:sp>
        <p:sp>
          <p:nvSpPr>
            <p:cNvPr id="29708" name="Freeform 15"/>
            <p:cNvSpPr>
              <a:spLocks/>
            </p:cNvSpPr>
            <p:nvPr/>
          </p:nvSpPr>
          <p:spPr bwMode="auto">
            <a:xfrm>
              <a:off x="2971" y="436"/>
              <a:ext cx="2449" cy="998"/>
            </a:xfrm>
            <a:custGeom>
              <a:avLst/>
              <a:gdLst>
                <a:gd name="T0" fmla="*/ 0 w 2449"/>
                <a:gd name="T1" fmla="*/ 0 h 998"/>
                <a:gd name="T2" fmla="*/ 907 w 2449"/>
                <a:gd name="T3" fmla="*/ 998 h 998"/>
                <a:gd name="T4" fmla="*/ 2449 w 2449"/>
                <a:gd name="T5" fmla="*/ 998 h 998"/>
                <a:gd name="T6" fmla="*/ 0 w 2449"/>
                <a:gd name="T7" fmla="*/ 0 h 998"/>
                <a:gd name="T8" fmla="*/ 0 60000 65536"/>
                <a:gd name="T9" fmla="*/ 0 60000 65536"/>
                <a:gd name="T10" fmla="*/ 0 60000 65536"/>
                <a:gd name="T11" fmla="*/ 0 60000 65536"/>
                <a:gd name="T12" fmla="*/ 0 w 2449"/>
                <a:gd name="T13" fmla="*/ 0 h 998"/>
                <a:gd name="T14" fmla="*/ 2449 w 2449"/>
                <a:gd name="T15" fmla="*/ 998 h 998"/>
              </a:gdLst>
              <a:ahLst/>
              <a:cxnLst>
                <a:cxn ang="T8">
                  <a:pos x="T0" y="T1"/>
                </a:cxn>
                <a:cxn ang="T9">
                  <a:pos x="T2" y="T3"/>
                </a:cxn>
                <a:cxn ang="T10">
                  <a:pos x="T4" y="T5"/>
                </a:cxn>
                <a:cxn ang="T11">
                  <a:pos x="T6" y="T7"/>
                </a:cxn>
              </a:cxnLst>
              <a:rect l="T12" t="T13" r="T14" b="T15"/>
              <a:pathLst>
                <a:path w="2449" h="998">
                  <a:moveTo>
                    <a:pt x="0" y="0"/>
                  </a:moveTo>
                  <a:lnTo>
                    <a:pt x="907" y="998"/>
                  </a:lnTo>
                  <a:lnTo>
                    <a:pt x="2449" y="998"/>
                  </a:lnTo>
                  <a:lnTo>
                    <a:pt x="0" y="0"/>
                  </a:lnTo>
                  <a:close/>
                </a:path>
              </a:pathLst>
            </a:custGeom>
            <a:gradFill rotWithShape="1">
              <a:gsLst>
                <a:gs pos="0">
                  <a:srgbClr val="FFFFFF"/>
                </a:gs>
                <a:gs pos="100000">
                  <a:srgbClr val="FF6600"/>
                </a:gs>
              </a:gsLst>
              <a:lin ang="5400000" scaled="1"/>
            </a:gradFill>
            <a:ln w="9525">
              <a:noFill/>
              <a:round/>
              <a:headEnd/>
              <a:tailEnd/>
            </a:ln>
          </p:spPr>
          <p:txBody>
            <a:bodyPr/>
            <a:lstStyle/>
            <a:p>
              <a:endParaRPr lang="es-AR"/>
            </a:p>
          </p:txBody>
        </p:sp>
        <p:sp>
          <p:nvSpPr>
            <p:cNvPr id="29709" name="Freeform 16"/>
            <p:cNvSpPr>
              <a:spLocks/>
            </p:cNvSpPr>
            <p:nvPr/>
          </p:nvSpPr>
          <p:spPr bwMode="auto">
            <a:xfrm>
              <a:off x="2971" y="436"/>
              <a:ext cx="907" cy="1815"/>
            </a:xfrm>
            <a:custGeom>
              <a:avLst/>
              <a:gdLst>
                <a:gd name="T0" fmla="*/ 0 w 907"/>
                <a:gd name="T1" fmla="*/ 0 h 1815"/>
                <a:gd name="T2" fmla="*/ 907 w 907"/>
                <a:gd name="T3" fmla="*/ 998 h 1815"/>
                <a:gd name="T4" fmla="*/ 907 w 907"/>
                <a:gd name="T5" fmla="*/ 1815 h 1815"/>
                <a:gd name="T6" fmla="*/ 0 w 907"/>
                <a:gd name="T7" fmla="*/ 0 h 1815"/>
                <a:gd name="T8" fmla="*/ 0 60000 65536"/>
                <a:gd name="T9" fmla="*/ 0 60000 65536"/>
                <a:gd name="T10" fmla="*/ 0 60000 65536"/>
                <a:gd name="T11" fmla="*/ 0 60000 65536"/>
                <a:gd name="T12" fmla="*/ 0 w 907"/>
                <a:gd name="T13" fmla="*/ 0 h 1815"/>
                <a:gd name="T14" fmla="*/ 907 w 907"/>
                <a:gd name="T15" fmla="*/ 1815 h 1815"/>
              </a:gdLst>
              <a:ahLst/>
              <a:cxnLst>
                <a:cxn ang="T8">
                  <a:pos x="T0" y="T1"/>
                </a:cxn>
                <a:cxn ang="T9">
                  <a:pos x="T2" y="T3"/>
                </a:cxn>
                <a:cxn ang="T10">
                  <a:pos x="T4" y="T5"/>
                </a:cxn>
                <a:cxn ang="T11">
                  <a:pos x="T6" y="T7"/>
                </a:cxn>
              </a:cxnLst>
              <a:rect l="T12" t="T13" r="T14" b="T15"/>
              <a:pathLst>
                <a:path w="907" h="1815">
                  <a:moveTo>
                    <a:pt x="0" y="0"/>
                  </a:moveTo>
                  <a:lnTo>
                    <a:pt x="907" y="998"/>
                  </a:lnTo>
                  <a:lnTo>
                    <a:pt x="907" y="1815"/>
                  </a:lnTo>
                  <a:lnTo>
                    <a:pt x="0" y="0"/>
                  </a:lnTo>
                  <a:close/>
                </a:path>
              </a:pathLst>
            </a:custGeom>
            <a:gradFill rotWithShape="1">
              <a:gsLst>
                <a:gs pos="0">
                  <a:srgbClr val="FFFFFF"/>
                </a:gs>
                <a:gs pos="100000">
                  <a:srgbClr val="990000"/>
                </a:gs>
              </a:gsLst>
              <a:lin ang="5400000" scaled="1"/>
            </a:gradFill>
            <a:ln w="9525">
              <a:noFill/>
              <a:round/>
              <a:headEnd/>
              <a:tailEnd/>
            </a:ln>
          </p:spPr>
          <p:txBody>
            <a:bodyPr/>
            <a:lstStyle/>
            <a:p>
              <a:endParaRPr lang="es-AR"/>
            </a:p>
          </p:txBody>
        </p:sp>
      </p:grpSp>
      <p:grpSp>
        <p:nvGrpSpPr>
          <p:cNvPr id="4" name="Group 17"/>
          <p:cNvGrpSpPr>
            <a:grpSpLocks/>
          </p:cNvGrpSpPr>
          <p:nvPr/>
        </p:nvGrpSpPr>
        <p:grpSpPr bwMode="auto">
          <a:xfrm>
            <a:off x="3348038" y="620713"/>
            <a:ext cx="2384425" cy="2952750"/>
            <a:chOff x="2109" y="391"/>
            <a:chExt cx="1502" cy="1860"/>
          </a:xfrm>
        </p:grpSpPr>
        <p:sp>
          <p:nvSpPr>
            <p:cNvPr id="29705" name="Text Box 3"/>
            <p:cNvSpPr txBox="1">
              <a:spLocks noChangeArrowheads="1"/>
            </p:cNvSpPr>
            <p:nvPr/>
          </p:nvSpPr>
          <p:spPr bwMode="auto">
            <a:xfrm>
              <a:off x="2109" y="1443"/>
              <a:ext cx="1502" cy="808"/>
            </a:xfrm>
            <a:prstGeom prst="rect">
              <a:avLst/>
            </a:prstGeom>
            <a:solidFill>
              <a:srgbClr val="CCFF33"/>
            </a:solidFill>
            <a:ln w="9525">
              <a:noFill/>
              <a:miter lim="800000"/>
              <a:headEnd/>
              <a:tailEnd/>
            </a:ln>
          </p:spPr>
          <p:txBody>
            <a:bodyPr>
              <a:spAutoFit/>
            </a:bodyPr>
            <a:lstStyle/>
            <a:p>
              <a:pPr algn="ctr">
                <a:spcBef>
                  <a:spcPct val="50000"/>
                </a:spcBef>
              </a:pPr>
              <a:r>
                <a:rPr lang="es-ES_tradnl" sz="2600" b="1"/>
                <a:t>Sistemática, Periódica, y Oportuna</a:t>
              </a:r>
              <a:endParaRPr lang="es-ES" sz="2600" b="1"/>
            </a:p>
          </p:txBody>
        </p:sp>
        <p:sp>
          <p:nvSpPr>
            <p:cNvPr id="29706" name="Freeform 14"/>
            <p:cNvSpPr>
              <a:spLocks/>
            </p:cNvSpPr>
            <p:nvPr/>
          </p:nvSpPr>
          <p:spPr bwMode="auto">
            <a:xfrm>
              <a:off x="2109" y="391"/>
              <a:ext cx="1497" cy="1053"/>
            </a:xfrm>
            <a:custGeom>
              <a:avLst/>
              <a:gdLst>
                <a:gd name="T0" fmla="*/ 816 w 1497"/>
                <a:gd name="T1" fmla="*/ 0 h 1043"/>
                <a:gd name="T2" fmla="*/ 0 w 1497"/>
                <a:gd name="T3" fmla="*/ 1136 h 1043"/>
                <a:gd name="T4" fmla="*/ 1497 w 1497"/>
                <a:gd name="T5" fmla="*/ 1136 h 1043"/>
                <a:gd name="T6" fmla="*/ 816 w 1497"/>
                <a:gd name="T7" fmla="*/ 0 h 1043"/>
                <a:gd name="T8" fmla="*/ 0 60000 65536"/>
                <a:gd name="T9" fmla="*/ 0 60000 65536"/>
                <a:gd name="T10" fmla="*/ 0 60000 65536"/>
                <a:gd name="T11" fmla="*/ 0 60000 65536"/>
                <a:gd name="T12" fmla="*/ 0 w 1497"/>
                <a:gd name="T13" fmla="*/ 0 h 1043"/>
                <a:gd name="T14" fmla="*/ 1497 w 1497"/>
                <a:gd name="T15" fmla="*/ 1043 h 1043"/>
              </a:gdLst>
              <a:ahLst/>
              <a:cxnLst>
                <a:cxn ang="T8">
                  <a:pos x="T0" y="T1"/>
                </a:cxn>
                <a:cxn ang="T9">
                  <a:pos x="T2" y="T3"/>
                </a:cxn>
                <a:cxn ang="T10">
                  <a:pos x="T4" y="T5"/>
                </a:cxn>
                <a:cxn ang="T11">
                  <a:pos x="T6" y="T7"/>
                </a:cxn>
              </a:cxnLst>
              <a:rect l="T12" t="T13" r="T14" b="T15"/>
              <a:pathLst>
                <a:path w="1497" h="1043">
                  <a:moveTo>
                    <a:pt x="816" y="0"/>
                  </a:moveTo>
                  <a:lnTo>
                    <a:pt x="0" y="1043"/>
                  </a:lnTo>
                  <a:lnTo>
                    <a:pt x="1497" y="1043"/>
                  </a:lnTo>
                  <a:lnTo>
                    <a:pt x="816" y="0"/>
                  </a:lnTo>
                  <a:close/>
                </a:path>
              </a:pathLst>
            </a:custGeom>
            <a:gradFill rotWithShape="1">
              <a:gsLst>
                <a:gs pos="0">
                  <a:srgbClr val="FFFFFF"/>
                </a:gs>
                <a:gs pos="100000">
                  <a:srgbClr val="339933"/>
                </a:gs>
              </a:gsLst>
              <a:lin ang="5400000" scaled="1"/>
            </a:gradFill>
            <a:ln w="9525">
              <a:noFill/>
              <a:round/>
              <a:headEnd/>
              <a:tailEnd/>
            </a:ln>
          </p:spPr>
          <p:txBody>
            <a:bodyPr/>
            <a:lstStyle/>
            <a:p>
              <a:endParaRPr lang="es-AR"/>
            </a:p>
          </p:txBody>
        </p:sp>
      </p:grpSp>
      <p:sp>
        <p:nvSpPr>
          <p:cNvPr id="17" name="WordArt 132"/>
          <p:cNvSpPr>
            <a:spLocks noChangeArrowheads="1" noChangeShapeType="1" noTextEdit="1"/>
          </p:cNvSpPr>
          <p:nvPr/>
        </p:nvSpPr>
        <p:spPr bwMode="auto">
          <a:xfrm>
            <a:off x="3995936" y="188318"/>
            <a:ext cx="4824090"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Vigilancia Epidemiológica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5" name="Line 11"/>
          <p:cNvSpPr>
            <a:spLocks noChangeShapeType="1"/>
          </p:cNvSpPr>
          <p:nvPr/>
        </p:nvSpPr>
        <p:spPr bwMode="auto">
          <a:xfrm>
            <a:off x="4643438" y="2997200"/>
            <a:ext cx="0" cy="431800"/>
          </a:xfrm>
          <a:prstGeom prst="line">
            <a:avLst/>
          </a:prstGeom>
          <a:noFill/>
          <a:ln w="76200">
            <a:solidFill>
              <a:srgbClr val="990000"/>
            </a:solidFill>
            <a:round/>
            <a:headEnd/>
            <a:tailEnd type="triangle" w="med" len="med"/>
          </a:ln>
        </p:spPr>
        <p:txBody>
          <a:bodyPr/>
          <a:lstStyle/>
          <a:p>
            <a:endParaRPr lang="es-AR"/>
          </a:p>
        </p:txBody>
      </p:sp>
      <p:sp>
        <p:nvSpPr>
          <p:cNvPr id="6156" name="Line 12"/>
          <p:cNvSpPr>
            <a:spLocks noChangeShapeType="1"/>
          </p:cNvSpPr>
          <p:nvPr/>
        </p:nvSpPr>
        <p:spPr bwMode="auto">
          <a:xfrm>
            <a:off x="4643438" y="4365625"/>
            <a:ext cx="0" cy="431800"/>
          </a:xfrm>
          <a:prstGeom prst="line">
            <a:avLst/>
          </a:prstGeom>
          <a:noFill/>
          <a:ln w="76200">
            <a:solidFill>
              <a:srgbClr val="990000"/>
            </a:solidFill>
            <a:round/>
            <a:headEnd/>
            <a:tailEnd type="triangle" w="med" len="med"/>
          </a:ln>
        </p:spPr>
        <p:txBody>
          <a:bodyPr/>
          <a:lstStyle/>
          <a:p>
            <a:endParaRPr lang="es-AR"/>
          </a:p>
        </p:txBody>
      </p:sp>
      <p:sp>
        <p:nvSpPr>
          <p:cNvPr id="6149" name="Line 5"/>
          <p:cNvSpPr>
            <a:spLocks noChangeShapeType="1"/>
          </p:cNvSpPr>
          <p:nvPr/>
        </p:nvSpPr>
        <p:spPr bwMode="auto">
          <a:xfrm>
            <a:off x="4643438" y="1628775"/>
            <a:ext cx="0" cy="431800"/>
          </a:xfrm>
          <a:prstGeom prst="line">
            <a:avLst/>
          </a:prstGeom>
          <a:noFill/>
          <a:ln w="76200">
            <a:solidFill>
              <a:srgbClr val="990000"/>
            </a:solidFill>
            <a:round/>
            <a:headEnd/>
            <a:tailEnd type="triangle" w="med" len="med"/>
          </a:ln>
        </p:spPr>
        <p:txBody>
          <a:bodyPr/>
          <a:lstStyle/>
          <a:p>
            <a:endParaRPr lang="es-AR"/>
          </a:p>
        </p:txBody>
      </p:sp>
      <p:sp>
        <p:nvSpPr>
          <p:cNvPr id="6146" name="Rectangle 2"/>
          <p:cNvSpPr>
            <a:spLocks noChangeArrowheads="1"/>
          </p:cNvSpPr>
          <p:nvPr/>
        </p:nvSpPr>
        <p:spPr bwMode="auto">
          <a:xfrm>
            <a:off x="2268538" y="938213"/>
            <a:ext cx="4824412" cy="762000"/>
          </a:xfrm>
          <a:prstGeom prst="rect">
            <a:avLst/>
          </a:prstGeom>
          <a:solidFill>
            <a:srgbClr val="FFF0D1"/>
          </a:solidFill>
          <a:ln w="9525">
            <a:noFill/>
            <a:miter lim="800000"/>
            <a:headEnd/>
            <a:tailEnd/>
          </a:ln>
        </p:spPr>
        <p:txBody>
          <a:bodyPr wrap="none" anchor="ctr"/>
          <a:lstStyle/>
          <a:p>
            <a:pPr algn="ctr"/>
            <a:r>
              <a:rPr lang="es-ES" sz="2400" b="1"/>
              <a:t>Información para la acción</a:t>
            </a:r>
          </a:p>
        </p:txBody>
      </p:sp>
      <p:sp>
        <p:nvSpPr>
          <p:cNvPr id="6147" name="Rectangle 3"/>
          <p:cNvSpPr>
            <a:spLocks noChangeArrowheads="1"/>
          </p:cNvSpPr>
          <p:nvPr/>
        </p:nvSpPr>
        <p:spPr bwMode="auto">
          <a:xfrm>
            <a:off x="1573213" y="2060575"/>
            <a:ext cx="6094412" cy="990600"/>
          </a:xfrm>
          <a:prstGeom prst="rect">
            <a:avLst/>
          </a:prstGeom>
          <a:solidFill>
            <a:srgbClr val="FFE4AF"/>
          </a:solidFill>
          <a:ln w="9525">
            <a:noFill/>
            <a:miter lim="800000"/>
            <a:headEnd/>
            <a:tailEnd/>
          </a:ln>
        </p:spPr>
        <p:txBody>
          <a:bodyPr wrap="none" anchor="ctr"/>
          <a:lstStyle/>
          <a:p>
            <a:pPr algn="ctr"/>
            <a:r>
              <a:rPr lang="es-ES" sz="2600" b="1"/>
              <a:t>Información </a:t>
            </a:r>
            <a:r>
              <a:rPr lang="es-ES" sz="2600" b="1">
                <a:solidFill>
                  <a:srgbClr val="FF0000"/>
                </a:solidFill>
              </a:rPr>
              <a:t>oportuna</a:t>
            </a:r>
            <a:r>
              <a:rPr lang="es-ES" sz="2600" b="1"/>
              <a:t> </a:t>
            </a:r>
          </a:p>
          <a:p>
            <a:pPr algn="ctr"/>
            <a:r>
              <a:rPr lang="es-ES" sz="2600" b="1"/>
              <a:t>para la acción oportuna</a:t>
            </a:r>
          </a:p>
        </p:txBody>
      </p:sp>
      <p:sp>
        <p:nvSpPr>
          <p:cNvPr id="6148" name="Rectangle 4"/>
          <p:cNvSpPr>
            <a:spLocks noChangeArrowheads="1"/>
          </p:cNvSpPr>
          <p:nvPr/>
        </p:nvSpPr>
        <p:spPr bwMode="auto">
          <a:xfrm>
            <a:off x="1042988" y="3441700"/>
            <a:ext cx="7129462" cy="1066800"/>
          </a:xfrm>
          <a:prstGeom prst="rect">
            <a:avLst/>
          </a:prstGeom>
          <a:solidFill>
            <a:srgbClr val="FFD88B"/>
          </a:solidFill>
          <a:ln w="9525">
            <a:noFill/>
            <a:miter lim="800000"/>
            <a:headEnd/>
            <a:tailEnd/>
          </a:ln>
        </p:spPr>
        <p:txBody>
          <a:bodyPr wrap="none" anchor="ctr"/>
          <a:lstStyle/>
          <a:p>
            <a:pPr algn="ctr"/>
            <a:r>
              <a:rPr lang="es-ES" sz="2800" b="1"/>
              <a:t>Información oportuna </a:t>
            </a:r>
            <a:r>
              <a:rPr lang="es-ES" sz="2800" b="1">
                <a:solidFill>
                  <a:srgbClr val="FF0000"/>
                </a:solidFill>
              </a:rPr>
              <a:t>de calidad</a:t>
            </a:r>
          </a:p>
          <a:p>
            <a:pPr algn="ctr"/>
            <a:r>
              <a:rPr lang="es-ES" sz="2800" b="1"/>
              <a:t> Para la acción oportuna de calidad </a:t>
            </a:r>
          </a:p>
        </p:txBody>
      </p:sp>
      <p:sp>
        <p:nvSpPr>
          <p:cNvPr id="6152" name="Rectangle 8"/>
          <p:cNvSpPr>
            <a:spLocks noChangeArrowheads="1"/>
          </p:cNvSpPr>
          <p:nvPr/>
        </p:nvSpPr>
        <p:spPr bwMode="auto">
          <a:xfrm>
            <a:off x="395288" y="4797425"/>
            <a:ext cx="8424862" cy="1676400"/>
          </a:xfrm>
          <a:prstGeom prst="rect">
            <a:avLst/>
          </a:prstGeom>
          <a:solidFill>
            <a:srgbClr val="FFC85B"/>
          </a:solidFill>
          <a:ln w="9525">
            <a:noFill/>
            <a:miter lim="800000"/>
            <a:headEnd/>
            <a:tailEnd/>
          </a:ln>
        </p:spPr>
        <p:txBody>
          <a:bodyPr wrap="none" anchor="ctr"/>
          <a:lstStyle/>
          <a:p>
            <a:pPr algn="ctr"/>
            <a:r>
              <a:rPr lang="es-ES" sz="3000" b="1"/>
              <a:t>Información oportuna de calidad de </a:t>
            </a:r>
            <a:r>
              <a:rPr lang="es-ES" sz="3000" b="1">
                <a:solidFill>
                  <a:srgbClr val="FF0000"/>
                </a:solidFill>
              </a:rPr>
              <a:t>diversas </a:t>
            </a:r>
          </a:p>
          <a:p>
            <a:pPr algn="ctr"/>
            <a:r>
              <a:rPr lang="es-ES" sz="3000" b="1">
                <a:solidFill>
                  <a:srgbClr val="FF0000"/>
                </a:solidFill>
              </a:rPr>
              <a:t>fuentes</a:t>
            </a:r>
            <a:r>
              <a:rPr lang="es-ES" sz="3000" b="1"/>
              <a:t> para la acción oportuna, y de calidad,</a:t>
            </a:r>
          </a:p>
          <a:p>
            <a:pPr algn="ctr"/>
            <a:r>
              <a:rPr lang="es-ES" sz="3000" b="1"/>
              <a:t> de diversos actores sociales</a:t>
            </a:r>
            <a:r>
              <a:rPr lang="es-ES" sz="3000"/>
              <a:t> </a:t>
            </a:r>
          </a:p>
        </p:txBody>
      </p:sp>
      <p:sp>
        <p:nvSpPr>
          <p:cNvPr id="30729" name="WordArt 10"/>
          <p:cNvSpPr>
            <a:spLocks noChangeArrowheads="1" noChangeShapeType="1" noTextEdit="1"/>
          </p:cNvSpPr>
          <p:nvPr/>
        </p:nvSpPr>
        <p:spPr bwMode="auto">
          <a:xfrm>
            <a:off x="2484438" y="188913"/>
            <a:ext cx="6551612"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81320" dir="3080412" algn="ctr" rotWithShape="0">
                    <a:srgbClr val="336699"/>
                  </a:outerShdw>
                </a:effectLst>
                <a:latin typeface="Arial Black"/>
              </a:rPr>
              <a:t>Paradigma actual de la Vigilancia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linds(horizontal)">
                                      <p:cBhvr>
                                        <p:cTn id="7" dur="500"/>
                                        <p:tgtEl>
                                          <p:spTgt spid="614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61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blinds(horizontal)">
                                      <p:cBhvr>
                                        <p:cTn id="15" dur="500"/>
                                        <p:tgtEl>
                                          <p:spTgt spid="6147"/>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6148"/>
                                        </p:tgtEl>
                                        <p:attrNameLst>
                                          <p:attrName>style.visibility</p:attrName>
                                        </p:attrNameLst>
                                      </p:cBhvr>
                                      <p:to>
                                        <p:strVal val="visible"/>
                                      </p:to>
                                    </p:set>
                                    <p:animEffect transition="in" filter="blinds(horizontal)">
                                      <p:cBhvr>
                                        <p:cTn id="20" dur="500"/>
                                        <p:tgtEl>
                                          <p:spTgt spid="6148"/>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6152"/>
                                        </p:tgtEl>
                                        <p:attrNameLst>
                                          <p:attrName>style.visibility</p:attrName>
                                        </p:attrNameLst>
                                      </p:cBhvr>
                                      <p:to>
                                        <p:strVal val="visible"/>
                                      </p:to>
                                    </p:set>
                                    <p:animEffect transition="in" filter="blinds(horizontal)">
                                      <p:cBhvr>
                                        <p:cTn id="25" dur="500"/>
                                        <p:tgtEl>
                                          <p:spTgt spid="6152"/>
                                        </p:tgtEl>
                                      </p:cBhvr>
                                    </p:animEffec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499"/>
                                          </p:stCondLst>
                                        </p:cTn>
                                        <p:tgtEl>
                                          <p:spTgt spid="6155"/>
                                        </p:tgtEl>
                                        <p:attrNameLst>
                                          <p:attrName>style.visibility</p:attrName>
                                        </p:attrNameLst>
                                      </p:cBhvr>
                                      <p:to>
                                        <p:strVal val="visible"/>
                                      </p:to>
                                    </p:se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499"/>
                                          </p:stCondLst>
                                        </p:cTn>
                                        <p:tgtEl>
                                          <p:spTgt spid="61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5" grpId="0" animBg="1"/>
      <p:bldP spid="6156" grpId="0" animBg="1"/>
      <p:bldP spid="6149" grpId="0" animBg="1"/>
      <p:bldP spid="6146" grpId="0" animBg="1"/>
      <p:bldP spid="6147" grpId="0" animBg="1"/>
      <p:bldP spid="6148" grpId="0" animBg="1"/>
      <p:bldP spid="615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3"/>
          <p:cNvPicPr>
            <a:picLocks noChangeAspect="1" noChangeArrowheads="1"/>
          </p:cNvPicPr>
          <p:nvPr/>
        </p:nvPicPr>
        <p:blipFill>
          <a:blip r:embed="rId2" cstate="print"/>
          <a:srcRect/>
          <a:stretch>
            <a:fillRect/>
          </a:stretch>
        </p:blipFill>
        <p:spPr bwMode="auto">
          <a:xfrm>
            <a:off x="0" y="3175"/>
            <a:ext cx="9144000" cy="6858000"/>
          </a:xfrm>
          <a:prstGeom prst="rect">
            <a:avLst/>
          </a:prstGeom>
          <a:noFill/>
          <a:ln w="9525">
            <a:noFill/>
            <a:miter lim="800000"/>
            <a:headEnd/>
            <a:tailEnd/>
          </a:ln>
        </p:spPr>
      </p:pic>
      <p:sp>
        <p:nvSpPr>
          <p:cNvPr id="67588" name="Text Box 4"/>
          <p:cNvSpPr txBox="1">
            <a:spLocks noChangeArrowheads="1"/>
          </p:cNvSpPr>
          <p:nvPr/>
        </p:nvSpPr>
        <p:spPr bwMode="auto">
          <a:xfrm>
            <a:off x="1331913" y="5295900"/>
            <a:ext cx="7594600" cy="1373188"/>
          </a:xfrm>
          <a:prstGeom prst="rect">
            <a:avLst/>
          </a:prstGeom>
          <a:noFill/>
          <a:ln w="9525">
            <a:noFill/>
            <a:miter lim="800000"/>
            <a:headEnd/>
            <a:tailEnd/>
          </a:ln>
          <a:effectLst>
            <a:outerShdw dist="35921" dir="8100000" algn="ctr" rotWithShape="0">
              <a:schemeClr val="bg1">
                <a:alpha val="50000"/>
              </a:schemeClr>
            </a:outerShdw>
          </a:effectLst>
        </p:spPr>
        <p:txBody>
          <a:bodyPr>
            <a:spAutoFit/>
          </a:bodyPr>
          <a:lstStyle/>
          <a:p>
            <a:pPr>
              <a:spcBef>
                <a:spcPct val="50000"/>
              </a:spcBef>
              <a:defRPr/>
            </a:pPr>
            <a:r>
              <a:rPr lang="es-ES" sz="2800" b="1">
                <a:latin typeface="Arial" pitchFamily="34" charset="0"/>
              </a:rPr>
              <a:t>La verdadera experiencia no consiste en ver mucho sino en ver inteligentemente.                                                              					</a:t>
            </a:r>
            <a:r>
              <a:rPr lang="es-ES" sz="2000" b="1">
                <a:latin typeface="Arial" pitchFamily="34" charset="0"/>
              </a:rPr>
              <a:t>W. Osler</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Oval 5"/>
          <p:cNvSpPr>
            <a:spLocks noChangeArrowheads="1"/>
          </p:cNvSpPr>
          <p:nvPr/>
        </p:nvSpPr>
        <p:spPr bwMode="auto">
          <a:xfrm>
            <a:off x="611188" y="692150"/>
            <a:ext cx="8064500" cy="5616575"/>
          </a:xfrm>
          <a:prstGeom prst="ellipse">
            <a:avLst/>
          </a:prstGeom>
          <a:gradFill rotWithShape="1">
            <a:gsLst>
              <a:gs pos="0">
                <a:srgbClr val="FFFFFF"/>
              </a:gs>
              <a:gs pos="100000">
                <a:srgbClr val="6699FF"/>
              </a:gs>
            </a:gsLst>
            <a:path path="shape">
              <a:fillToRect l="50000" t="50000" r="50000" b="50000"/>
            </a:path>
          </a:gradFill>
          <a:ln w="9525">
            <a:noFill/>
            <a:round/>
            <a:headEnd/>
            <a:tailEnd/>
          </a:ln>
        </p:spPr>
        <p:txBody>
          <a:bodyPr wrap="none" anchor="ctr"/>
          <a:lstStyle/>
          <a:p>
            <a:endParaRPr lang="es-MX"/>
          </a:p>
        </p:txBody>
      </p:sp>
      <p:sp>
        <p:nvSpPr>
          <p:cNvPr id="21506" name="Text Box 2"/>
          <p:cNvSpPr txBox="1">
            <a:spLocks noChangeArrowheads="1"/>
          </p:cNvSpPr>
          <p:nvPr/>
        </p:nvSpPr>
        <p:spPr bwMode="auto">
          <a:xfrm>
            <a:off x="971550" y="1135063"/>
            <a:ext cx="7416800" cy="2654300"/>
          </a:xfrm>
          <a:prstGeom prst="rect">
            <a:avLst/>
          </a:prstGeom>
          <a:noFill/>
          <a:ln w="9525">
            <a:noFill/>
            <a:miter lim="800000"/>
            <a:headEnd/>
            <a:tailEnd/>
          </a:ln>
          <a:effectLst>
            <a:outerShdw dist="63500" dir="8587806" algn="ctr" rotWithShape="0">
              <a:schemeClr val="bg1">
                <a:alpha val="50000"/>
              </a:schemeClr>
            </a:outerShdw>
          </a:effectLst>
        </p:spPr>
        <p:txBody>
          <a:bodyPr>
            <a:spAutoFit/>
          </a:bodyPr>
          <a:lstStyle/>
          <a:p>
            <a:pPr algn="ctr">
              <a:spcBef>
                <a:spcPct val="50000"/>
              </a:spcBef>
              <a:defRPr/>
            </a:pPr>
            <a:r>
              <a:rPr lang="es-ES" sz="4800">
                <a:latin typeface="Arial Black" pitchFamily="34" charset="0"/>
              </a:rPr>
              <a:t>¿Vigilancia Epidemiológica </a:t>
            </a:r>
          </a:p>
          <a:p>
            <a:pPr algn="ctr">
              <a:spcBef>
                <a:spcPct val="50000"/>
              </a:spcBef>
              <a:defRPr/>
            </a:pPr>
            <a:r>
              <a:rPr lang="es-ES" sz="4800">
                <a:latin typeface="Arial Black" pitchFamily="34" charset="0"/>
              </a:rPr>
              <a:t>o </a:t>
            </a:r>
          </a:p>
        </p:txBody>
      </p:sp>
      <p:sp>
        <p:nvSpPr>
          <p:cNvPr id="32772" name="WordArt 3"/>
          <p:cNvSpPr>
            <a:spLocks noChangeArrowheads="1" noChangeShapeType="1" noTextEdit="1"/>
          </p:cNvSpPr>
          <p:nvPr/>
        </p:nvSpPr>
        <p:spPr bwMode="auto">
          <a:xfrm>
            <a:off x="6443663" y="188913"/>
            <a:ext cx="2592387"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Vigilancia </a:t>
            </a:r>
          </a:p>
        </p:txBody>
      </p:sp>
      <p:sp>
        <p:nvSpPr>
          <p:cNvPr id="21508" name="Text Box 4"/>
          <p:cNvSpPr txBox="1">
            <a:spLocks noChangeArrowheads="1"/>
          </p:cNvSpPr>
          <p:nvPr/>
        </p:nvSpPr>
        <p:spPr bwMode="auto">
          <a:xfrm>
            <a:off x="900113" y="3860800"/>
            <a:ext cx="7559675" cy="1736725"/>
          </a:xfrm>
          <a:prstGeom prst="rect">
            <a:avLst/>
          </a:prstGeom>
          <a:noFill/>
          <a:ln w="9525">
            <a:noFill/>
            <a:miter lim="800000"/>
            <a:headEnd/>
            <a:tailEnd/>
          </a:ln>
          <a:effectLst>
            <a:outerShdw dist="63500" dir="8587806" algn="ctr" rotWithShape="0">
              <a:schemeClr val="bg1">
                <a:alpha val="50000"/>
              </a:schemeClr>
            </a:outerShdw>
          </a:effectLst>
        </p:spPr>
        <p:txBody>
          <a:bodyPr>
            <a:spAutoFit/>
          </a:bodyPr>
          <a:lstStyle/>
          <a:p>
            <a:pPr algn="ctr">
              <a:spcBef>
                <a:spcPct val="50000"/>
              </a:spcBef>
              <a:defRPr/>
            </a:pPr>
            <a:r>
              <a:rPr lang="es-ES" sz="5400">
                <a:solidFill>
                  <a:srgbClr val="000099"/>
                </a:solidFill>
                <a:latin typeface="Arial Black" pitchFamily="34" charset="0"/>
              </a:rPr>
              <a:t>Vigilancia de la Salud?</a:t>
            </a:r>
            <a:endParaRPr lang="es-ES">
              <a:latin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WordArt 3"/>
          <p:cNvSpPr>
            <a:spLocks noChangeArrowheads="1" noChangeShapeType="1" noTextEdit="1"/>
          </p:cNvSpPr>
          <p:nvPr/>
        </p:nvSpPr>
        <p:spPr bwMode="auto">
          <a:xfrm>
            <a:off x="5580063" y="188913"/>
            <a:ext cx="3455987"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Breve Historia</a:t>
            </a:r>
          </a:p>
        </p:txBody>
      </p:sp>
      <p:sp>
        <p:nvSpPr>
          <p:cNvPr id="33795" name="Text Box 4"/>
          <p:cNvSpPr txBox="1">
            <a:spLocks noChangeArrowheads="1"/>
          </p:cNvSpPr>
          <p:nvPr/>
        </p:nvSpPr>
        <p:spPr bwMode="auto">
          <a:xfrm>
            <a:off x="395288" y="909638"/>
            <a:ext cx="8353425" cy="457200"/>
          </a:xfrm>
          <a:prstGeom prst="rect">
            <a:avLst/>
          </a:prstGeom>
          <a:noFill/>
          <a:ln w="9525">
            <a:noFill/>
            <a:miter lim="800000"/>
            <a:headEnd/>
            <a:tailEnd/>
          </a:ln>
        </p:spPr>
        <p:txBody>
          <a:bodyPr>
            <a:spAutoFit/>
          </a:bodyPr>
          <a:lstStyle/>
          <a:p>
            <a:pPr>
              <a:spcBef>
                <a:spcPct val="50000"/>
              </a:spcBef>
            </a:pPr>
            <a:r>
              <a:rPr lang="es-ES" sz="2400" b="1"/>
              <a:t>Siglo XVIII</a:t>
            </a:r>
            <a:r>
              <a:rPr lang="es-ES" sz="2400"/>
              <a:t> Alemania: </a:t>
            </a:r>
            <a:r>
              <a:rPr lang="es-ES" sz="2400">
                <a:solidFill>
                  <a:srgbClr val="FF0000"/>
                </a:solidFill>
              </a:rPr>
              <a:t>“Policía médica”</a:t>
            </a:r>
          </a:p>
        </p:txBody>
      </p:sp>
      <p:sp>
        <p:nvSpPr>
          <p:cNvPr id="33796" name="Text Box 6"/>
          <p:cNvSpPr txBox="1">
            <a:spLocks noChangeArrowheads="1"/>
          </p:cNvSpPr>
          <p:nvPr/>
        </p:nvSpPr>
        <p:spPr bwMode="auto">
          <a:xfrm>
            <a:off x="395288" y="1460500"/>
            <a:ext cx="8353425" cy="822325"/>
          </a:xfrm>
          <a:prstGeom prst="rect">
            <a:avLst/>
          </a:prstGeom>
          <a:noFill/>
          <a:ln w="9525">
            <a:noFill/>
            <a:miter lim="800000"/>
            <a:headEnd/>
            <a:tailEnd/>
          </a:ln>
        </p:spPr>
        <p:txBody>
          <a:bodyPr>
            <a:spAutoFit/>
          </a:bodyPr>
          <a:lstStyle/>
          <a:p>
            <a:pPr>
              <a:spcBef>
                <a:spcPct val="50000"/>
              </a:spcBef>
            </a:pPr>
            <a:r>
              <a:rPr lang="es-ES" sz="2400" b="1"/>
              <a:t>1950</a:t>
            </a:r>
            <a:r>
              <a:rPr lang="es-ES" sz="2400"/>
              <a:t> – </a:t>
            </a:r>
            <a:r>
              <a:rPr lang="es-ES" sz="2400">
                <a:solidFill>
                  <a:srgbClr val="FF0000"/>
                </a:solidFill>
              </a:rPr>
              <a:t>Vigilancia</a:t>
            </a:r>
            <a:r>
              <a:rPr lang="es-ES" sz="2400"/>
              <a:t> de Viruela y Fiebre amarilla urbana. Detectar los primeros síntomas - </a:t>
            </a:r>
            <a:r>
              <a:rPr lang="es-ES" sz="2400">
                <a:solidFill>
                  <a:srgbClr val="FF0000"/>
                </a:solidFill>
              </a:rPr>
              <a:t>aislamiento</a:t>
            </a:r>
            <a:r>
              <a:rPr lang="es-ES" sz="2400"/>
              <a:t> inmediato</a:t>
            </a:r>
          </a:p>
        </p:txBody>
      </p:sp>
      <p:sp>
        <p:nvSpPr>
          <p:cNvPr id="33797" name="Text Box 7"/>
          <p:cNvSpPr txBox="1">
            <a:spLocks noChangeArrowheads="1"/>
          </p:cNvSpPr>
          <p:nvPr/>
        </p:nvSpPr>
        <p:spPr bwMode="auto">
          <a:xfrm>
            <a:off x="395288" y="2395538"/>
            <a:ext cx="8353425" cy="822325"/>
          </a:xfrm>
          <a:prstGeom prst="rect">
            <a:avLst/>
          </a:prstGeom>
          <a:noFill/>
          <a:ln w="9525">
            <a:noFill/>
            <a:miter lim="800000"/>
            <a:headEnd/>
            <a:tailEnd/>
          </a:ln>
        </p:spPr>
        <p:txBody>
          <a:bodyPr>
            <a:spAutoFit/>
          </a:bodyPr>
          <a:lstStyle/>
          <a:p>
            <a:pPr>
              <a:spcBef>
                <a:spcPct val="50000"/>
              </a:spcBef>
            </a:pPr>
            <a:r>
              <a:rPr lang="es-ES" sz="2400" b="1"/>
              <a:t>1963</a:t>
            </a:r>
            <a:r>
              <a:rPr lang="es-ES" sz="2400"/>
              <a:t> - Alexander  Langmuir. </a:t>
            </a:r>
            <a:r>
              <a:rPr lang="es-ES" sz="2400">
                <a:solidFill>
                  <a:srgbClr val="FF0000"/>
                </a:solidFill>
              </a:rPr>
              <a:t>“Vigilancia: recolección, análisis y difusión de datos”</a:t>
            </a:r>
          </a:p>
        </p:txBody>
      </p:sp>
      <p:sp>
        <p:nvSpPr>
          <p:cNvPr id="33798" name="Text Box 8"/>
          <p:cNvSpPr txBox="1">
            <a:spLocks noChangeArrowheads="1"/>
          </p:cNvSpPr>
          <p:nvPr/>
        </p:nvSpPr>
        <p:spPr bwMode="auto">
          <a:xfrm>
            <a:off x="395288" y="3330575"/>
            <a:ext cx="8353425" cy="457200"/>
          </a:xfrm>
          <a:prstGeom prst="rect">
            <a:avLst/>
          </a:prstGeom>
          <a:noFill/>
          <a:ln w="9525">
            <a:noFill/>
            <a:miter lim="800000"/>
            <a:headEnd/>
            <a:tailEnd/>
          </a:ln>
        </p:spPr>
        <p:txBody>
          <a:bodyPr>
            <a:spAutoFit/>
          </a:bodyPr>
          <a:lstStyle/>
          <a:p>
            <a:pPr>
              <a:spcBef>
                <a:spcPct val="50000"/>
              </a:spcBef>
            </a:pPr>
            <a:r>
              <a:rPr lang="es-ES" sz="2400" b="1"/>
              <a:t>1965 </a:t>
            </a:r>
            <a:r>
              <a:rPr lang="es-ES" sz="2400"/>
              <a:t>- Karel Raska. </a:t>
            </a:r>
            <a:r>
              <a:rPr lang="es-ES" sz="2400">
                <a:solidFill>
                  <a:srgbClr val="FF0000"/>
                </a:solidFill>
              </a:rPr>
              <a:t>Prevención y Control</a:t>
            </a:r>
            <a:r>
              <a:rPr lang="es-ES" sz="2400"/>
              <a:t>.</a:t>
            </a:r>
          </a:p>
        </p:txBody>
      </p:sp>
      <p:sp>
        <p:nvSpPr>
          <p:cNvPr id="33799" name="Text Box 9"/>
          <p:cNvSpPr txBox="1">
            <a:spLocks noChangeArrowheads="1"/>
          </p:cNvSpPr>
          <p:nvPr/>
        </p:nvSpPr>
        <p:spPr bwMode="auto">
          <a:xfrm>
            <a:off x="395288" y="3908425"/>
            <a:ext cx="8353425" cy="457200"/>
          </a:xfrm>
          <a:prstGeom prst="rect">
            <a:avLst/>
          </a:prstGeom>
          <a:noFill/>
          <a:ln w="9525">
            <a:noFill/>
            <a:miter lim="800000"/>
            <a:headEnd/>
            <a:tailEnd/>
          </a:ln>
        </p:spPr>
        <p:txBody>
          <a:bodyPr>
            <a:spAutoFit/>
          </a:bodyPr>
          <a:lstStyle/>
          <a:p>
            <a:pPr>
              <a:spcBef>
                <a:spcPct val="50000"/>
              </a:spcBef>
            </a:pPr>
            <a:r>
              <a:rPr lang="es-ES" sz="2400" b="1"/>
              <a:t>1968</a:t>
            </a:r>
            <a:r>
              <a:rPr lang="es-ES" sz="2400"/>
              <a:t> - Enfermedades </a:t>
            </a:r>
            <a:r>
              <a:rPr lang="es-ES" sz="2400">
                <a:solidFill>
                  <a:srgbClr val="FF0000"/>
                </a:solidFill>
              </a:rPr>
              <a:t>no transmisibles</a:t>
            </a:r>
          </a:p>
        </p:txBody>
      </p:sp>
      <p:sp>
        <p:nvSpPr>
          <p:cNvPr id="33800" name="Text Box 10"/>
          <p:cNvSpPr txBox="1">
            <a:spLocks noChangeArrowheads="1"/>
          </p:cNvSpPr>
          <p:nvPr/>
        </p:nvSpPr>
        <p:spPr bwMode="auto">
          <a:xfrm>
            <a:off x="395288" y="4484688"/>
            <a:ext cx="8353425" cy="457200"/>
          </a:xfrm>
          <a:prstGeom prst="rect">
            <a:avLst/>
          </a:prstGeom>
          <a:noFill/>
          <a:ln w="9525">
            <a:noFill/>
            <a:miter lim="800000"/>
            <a:headEnd/>
            <a:tailEnd/>
          </a:ln>
        </p:spPr>
        <p:txBody>
          <a:bodyPr>
            <a:spAutoFit/>
          </a:bodyPr>
          <a:lstStyle/>
          <a:p>
            <a:pPr>
              <a:spcBef>
                <a:spcPct val="50000"/>
              </a:spcBef>
            </a:pPr>
            <a:r>
              <a:rPr lang="es-ES" sz="2400" b="1"/>
              <a:t>1971</a:t>
            </a:r>
            <a:r>
              <a:rPr lang="es-ES" sz="2400"/>
              <a:t> – Langmuir.  </a:t>
            </a:r>
            <a:r>
              <a:rPr lang="es-ES" sz="2400">
                <a:solidFill>
                  <a:srgbClr val="FF0000"/>
                </a:solidFill>
              </a:rPr>
              <a:t>“Inteligencia Epidemiológica”</a:t>
            </a:r>
            <a:r>
              <a:rPr lang="es-ES" sz="2400"/>
              <a:t> </a:t>
            </a:r>
          </a:p>
        </p:txBody>
      </p:sp>
      <p:sp>
        <p:nvSpPr>
          <p:cNvPr id="33801" name="Text Box 11"/>
          <p:cNvSpPr txBox="1">
            <a:spLocks noChangeArrowheads="1"/>
          </p:cNvSpPr>
          <p:nvPr/>
        </p:nvSpPr>
        <p:spPr bwMode="auto">
          <a:xfrm>
            <a:off x="395288" y="5059363"/>
            <a:ext cx="8353425" cy="1249362"/>
          </a:xfrm>
          <a:prstGeom prst="rect">
            <a:avLst/>
          </a:prstGeom>
          <a:noFill/>
          <a:ln w="9525">
            <a:noFill/>
            <a:miter lim="800000"/>
            <a:headEnd/>
            <a:tailEnd/>
          </a:ln>
        </p:spPr>
        <p:txBody>
          <a:bodyPr>
            <a:spAutoFit/>
          </a:bodyPr>
          <a:lstStyle/>
          <a:p>
            <a:pPr algn="ctr">
              <a:spcBef>
                <a:spcPct val="50000"/>
              </a:spcBef>
            </a:pPr>
            <a:r>
              <a:rPr lang="es-ES" sz="4000"/>
              <a:t>Argentina: 1936 – 2007  </a:t>
            </a:r>
            <a:r>
              <a:rPr lang="es-ES" sz="4000" b="1">
                <a:solidFill>
                  <a:srgbClr val="FF0000"/>
                </a:solidFill>
              </a:rPr>
              <a:t>SNVS</a:t>
            </a:r>
          </a:p>
          <a:p>
            <a:pPr algn="ctr">
              <a:spcBef>
                <a:spcPct val="50000"/>
              </a:spcBef>
            </a:pPr>
            <a:r>
              <a:rPr lang="es-ES" sz="2400"/>
              <a:t>Resolución Ministerial 1715/2007</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WordArt 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Aplicaciones de la Vigilancia</a:t>
            </a:r>
          </a:p>
        </p:txBody>
      </p:sp>
      <p:sp>
        <p:nvSpPr>
          <p:cNvPr id="41987" name="Text Box 3"/>
          <p:cNvSpPr txBox="1">
            <a:spLocks noChangeArrowheads="1"/>
          </p:cNvSpPr>
          <p:nvPr/>
        </p:nvSpPr>
        <p:spPr bwMode="auto">
          <a:xfrm>
            <a:off x="684263" y="1014273"/>
            <a:ext cx="7849567" cy="1200329"/>
          </a:xfrm>
          <a:prstGeom prst="rect">
            <a:avLst/>
          </a:prstGeom>
          <a:noFill/>
          <a:ln w="9525">
            <a:noFill/>
            <a:miter lim="800000"/>
            <a:headEnd/>
            <a:tailEnd/>
          </a:ln>
        </p:spPr>
        <p:txBody>
          <a:bodyPr wrap="square">
            <a:spAutoFit/>
          </a:bodyPr>
          <a:lstStyle/>
          <a:p>
            <a:pPr marL="342900" indent="-342900">
              <a:spcBef>
                <a:spcPct val="50000"/>
              </a:spcBef>
            </a:pPr>
            <a:r>
              <a:rPr lang="es-ES" sz="2400" dirty="0"/>
              <a:t>1. </a:t>
            </a:r>
            <a:r>
              <a:rPr lang="es-ES" sz="2400" dirty="0">
                <a:solidFill>
                  <a:srgbClr val="00B0F0"/>
                </a:solidFill>
              </a:rPr>
              <a:t>Detección oportuna </a:t>
            </a:r>
            <a:r>
              <a:rPr lang="es-ES" sz="2400" dirty="0"/>
              <a:t>de situaciones de riesgo para la salud de la población. Cambios en número de casos, tendencias, </a:t>
            </a:r>
            <a:r>
              <a:rPr lang="es-ES" sz="2400" dirty="0" err="1"/>
              <a:t>clusters</a:t>
            </a:r>
            <a:r>
              <a:rPr lang="es-ES" sz="2400" dirty="0"/>
              <a:t>, etc.</a:t>
            </a:r>
          </a:p>
        </p:txBody>
      </p:sp>
      <p:sp>
        <p:nvSpPr>
          <p:cNvPr id="41988" name="Text Box 4"/>
          <p:cNvSpPr txBox="1">
            <a:spLocks noChangeArrowheads="1"/>
          </p:cNvSpPr>
          <p:nvPr/>
        </p:nvSpPr>
        <p:spPr bwMode="auto">
          <a:xfrm>
            <a:off x="683568" y="2395398"/>
            <a:ext cx="7849567" cy="1200329"/>
          </a:xfrm>
          <a:prstGeom prst="rect">
            <a:avLst/>
          </a:prstGeom>
          <a:noFill/>
          <a:ln w="9525">
            <a:noFill/>
            <a:miter lim="800000"/>
            <a:headEnd/>
            <a:tailEnd/>
          </a:ln>
        </p:spPr>
        <p:txBody>
          <a:bodyPr wrap="square">
            <a:spAutoFit/>
          </a:bodyPr>
          <a:lstStyle/>
          <a:p>
            <a:pPr marL="342900" indent="-342900">
              <a:spcBef>
                <a:spcPct val="50000"/>
              </a:spcBef>
            </a:pPr>
            <a:r>
              <a:rPr lang="es-ES" sz="2400" dirty="0"/>
              <a:t>2. </a:t>
            </a:r>
            <a:r>
              <a:rPr lang="es-ES" sz="2400" dirty="0">
                <a:solidFill>
                  <a:srgbClr val="C00000"/>
                </a:solidFill>
              </a:rPr>
              <a:t>Conocer el comportamiento </a:t>
            </a:r>
            <a:r>
              <a:rPr lang="es-ES" sz="2400" dirty="0"/>
              <a:t>de las enfermedades. Frecuencias, temporalidad (Tendencias, ciclos, estacionalidad), distribución espacial, etc.</a:t>
            </a:r>
          </a:p>
        </p:txBody>
      </p:sp>
      <p:sp>
        <p:nvSpPr>
          <p:cNvPr id="41989" name="Text Box 5"/>
          <p:cNvSpPr txBox="1">
            <a:spLocks noChangeArrowheads="1"/>
          </p:cNvSpPr>
          <p:nvPr/>
        </p:nvSpPr>
        <p:spPr bwMode="auto">
          <a:xfrm>
            <a:off x="683568" y="5478323"/>
            <a:ext cx="7849567" cy="830997"/>
          </a:xfrm>
          <a:prstGeom prst="rect">
            <a:avLst/>
          </a:prstGeom>
          <a:noFill/>
          <a:ln w="9525">
            <a:noFill/>
            <a:miter lim="800000"/>
            <a:headEnd/>
            <a:tailEnd/>
          </a:ln>
        </p:spPr>
        <p:txBody>
          <a:bodyPr wrap="square">
            <a:spAutoFit/>
          </a:bodyPr>
          <a:lstStyle/>
          <a:p>
            <a:pPr marL="342900" indent="-342900">
              <a:spcBef>
                <a:spcPct val="50000"/>
              </a:spcBef>
            </a:pPr>
            <a:r>
              <a:rPr lang="es-ES" sz="2400" dirty="0"/>
              <a:t>4. </a:t>
            </a:r>
            <a:r>
              <a:rPr lang="es-ES" sz="2400" dirty="0">
                <a:solidFill>
                  <a:srgbClr val="FF0000"/>
                </a:solidFill>
              </a:rPr>
              <a:t>Identificar factores de riesgo </a:t>
            </a:r>
            <a:r>
              <a:rPr lang="es-ES" sz="2400" dirty="0"/>
              <a:t>o protectores asociados con un evento. </a:t>
            </a:r>
          </a:p>
        </p:txBody>
      </p:sp>
      <p:sp>
        <p:nvSpPr>
          <p:cNvPr id="41995" name="Text Box 11"/>
          <p:cNvSpPr txBox="1">
            <a:spLocks noChangeArrowheads="1"/>
          </p:cNvSpPr>
          <p:nvPr/>
        </p:nvSpPr>
        <p:spPr bwMode="auto">
          <a:xfrm>
            <a:off x="683568" y="3954323"/>
            <a:ext cx="7849567" cy="1200329"/>
          </a:xfrm>
          <a:prstGeom prst="rect">
            <a:avLst/>
          </a:prstGeom>
          <a:noFill/>
          <a:ln w="9525">
            <a:noFill/>
            <a:miter lim="800000"/>
            <a:headEnd/>
            <a:tailEnd/>
          </a:ln>
        </p:spPr>
        <p:txBody>
          <a:bodyPr wrap="square">
            <a:spAutoFit/>
          </a:bodyPr>
          <a:lstStyle/>
          <a:p>
            <a:pPr marL="342900" indent="-342900">
              <a:spcBef>
                <a:spcPct val="50000"/>
              </a:spcBef>
            </a:pPr>
            <a:r>
              <a:rPr lang="es-ES" sz="2400" dirty="0"/>
              <a:t>3. </a:t>
            </a:r>
            <a:r>
              <a:rPr lang="es-ES" sz="2400" dirty="0">
                <a:solidFill>
                  <a:srgbClr val="7030A0"/>
                </a:solidFill>
              </a:rPr>
              <a:t>Conocer la historia natural </a:t>
            </a:r>
            <a:r>
              <a:rPr lang="es-ES" sz="2400" dirty="0"/>
              <a:t>de las enfermedades. Cuadro clínico, causas, presentación, transmisión, evolución y pronóstico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87"/>
                                        </p:tgtEl>
                                        <p:attrNameLst>
                                          <p:attrName>style.visibility</p:attrName>
                                        </p:attrNameLst>
                                      </p:cBhvr>
                                      <p:to>
                                        <p:strVal val="visible"/>
                                      </p:to>
                                    </p:set>
                                  </p:childTnLst>
                                  <p:subTnLst>
                                    <p:animClr clrSpc="rgb" dir="cw">
                                      <p:cBhvr override="childStyle">
                                        <p:cTn dur="1" fill="hold" display="0" masterRel="nextClick" afterEffect="1"/>
                                        <p:tgtEl>
                                          <p:spTgt spid="41987"/>
                                        </p:tgtEl>
                                        <p:attrNameLst>
                                          <p:attrName>ppt_c</p:attrName>
                                        </p:attrNameLst>
                                      </p:cBhvr>
                                      <p:to>
                                        <a:srgbClr val="6666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988"/>
                                        </p:tgtEl>
                                        <p:attrNameLst>
                                          <p:attrName>style.visibility</p:attrName>
                                        </p:attrNameLst>
                                      </p:cBhvr>
                                      <p:to>
                                        <p:strVal val="visible"/>
                                      </p:to>
                                    </p:set>
                                  </p:childTnLst>
                                  <p:subTnLst>
                                    <p:animClr clrSpc="rgb" dir="cw">
                                      <p:cBhvr override="childStyle">
                                        <p:cTn dur="1" fill="hold" display="0" masterRel="nextClick" afterEffect="1"/>
                                        <p:tgtEl>
                                          <p:spTgt spid="41988"/>
                                        </p:tgtEl>
                                        <p:attrNameLst>
                                          <p:attrName>ppt_c</p:attrName>
                                        </p:attrNameLst>
                                      </p:cBhvr>
                                      <p:to>
                                        <a:srgbClr val="6666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995"/>
                                        </p:tgtEl>
                                        <p:attrNameLst>
                                          <p:attrName>style.visibility</p:attrName>
                                        </p:attrNameLst>
                                      </p:cBhvr>
                                      <p:to>
                                        <p:strVal val="visible"/>
                                      </p:to>
                                    </p:set>
                                  </p:childTnLst>
                                  <p:subTnLst>
                                    <p:animClr clrSpc="rgb" dir="cw">
                                      <p:cBhvr override="childStyle">
                                        <p:cTn dur="1" fill="hold" display="0" masterRel="nextClick" afterEffect="1"/>
                                        <p:tgtEl>
                                          <p:spTgt spid="41995"/>
                                        </p:tgtEl>
                                        <p:attrNameLst>
                                          <p:attrName>ppt_c</p:attrName>
                                        </p:attrNameLst>
                                      </p:cBhvr>
                                      <p:to>
                                        <a:srgbClr val="6666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9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p:bldP spid="41988" grpId="0"/>
      <p:bldP spid="41989" grpId="0"/>
      <p:bldP spid="4199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WordArt 2"/>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Aplicaciones de la Vigilancia</a:t>
            </a:r>
          </a:p>
        </p:txBody>
      </p:sp>
      <p:sp>
        <p:nvSpPr>
          <p:cNvPr id="49159" name="Text Box 7"/>
          <p:cNvSpPr txBox="1">
            <a:spLocks noChangeArrowheads="1"/>
          </p:cNvSpPr>
          <p:nvPr/>
        </p:nvSpPr>
        <p:spPr bwMode="auto">
          <a:xfrm>
            <a:off x="612577" y="1860550"/>
            <a:ext cx="7777113" cy="461665"/>
          </a:xfrm>
          <a:prstGeom prst="rect">
            <a:avLst/>
          </a:prstGeom>
          <a:noFill/>
          <a:ln w="9525">
            <a:noFill/>
            <a:miter lim="800000"/>
            <a:headEnd/>
            <a:tailEnd/>
          </a:ln>
        </p:spPr>
        <p:txBody>
          <a:bodyPr wrap="square">
            <a:spAutoFit/>
          </a:bodyPr>
          <a:lstStyle/>
          <a:p>
            <a:pPr marL="342900" indent="-342900">
              <a:spcBef>
                <a:spcPct val="50000"/>
              </a:spcBef>
            </a:pPr>
            <a:r>
              <a:rPr lang="es-ES" sz="2400" dirty="0"/>
              <a:t>6. </a:t>
            </a:r>
            <a:r>
              <a:rPr lang="es-ES" sz="2400" dirty="0">
                <a:solidFill>
                  <a:srgbClr val="7030A0"/>
                </a:solidFill>
              </a:rPr>
              <a:t>Determinar prioridades </a:t>
            </a:r>
            <a:r>
              <a:rPr lang="es-ES" sz="2400" dirty="0"/>
              <a:t>para la Salud Pública</a:t>
            </a:r>
          </a:p>
        </p:txBody>
      </p:sp>
      <p:sp>
        <p:nvSpPr>
          <p:cNvPr id="49160" name="Text Box 8"/>
          <p:cNvSpPr txBox="1">
            <a:spLocks noChangeArrowheads="1"/>
          </p:cNvSpPr>
          <p:nvPr/>
        </p:nvSpPr>
        <p:spPr bwMode="auto">
          <a:xfrm>
            <a:off x="612577" y="2543175"/>
            <a:ext cx="7777113" cy="461665"/>
          </a:xfrm>
          <a:prstGeom prst="rect">
            <a:avLst/>
          </a:prstGeom>
          <a:noFill/>
          <a:ln w="9525">
            <a:noFill/>
            <a:miter lim="800000"/>
            <a:headEnd/>
            <a:tailEnd/>
          </a:ln>
        </p:spPr>
        <p:txBody>
          <a:bodyPr wrap="square">
            <a:spAutoFit/>
          </a:bodyPr>
          <a:lstStyle/>
          <a:p>
            <a:pPr marL="342900" indent="-342900">
              <a:spcBef>
                <a:spcPct val="50000"/>
              </a:spcBef>
            </a:pPr>
            <a:r>
              <a:rPr lang="es-ES" sz="2400" dirty="0"/>
              <a:t>7. </a:t>
            </a:r>
            <a:r>
              <a:rPr lang="es-ES" sz="2400" dirty="0" smtClean="0">
                <a:solidFill>
                  <a:srgbClr val="0070C0"/>
                </a:solidFill>
              </a:rPr>
              <a:t>Detectar, Investigar </a:t>
            </a:r>
            <a:r>
              <a:rPr lang="es-ES" sz="2400" dirty="0">
                <a:solidFill>
                  <a:srgbClr val="0070C0"/>
                </a:solidFill>
              </a:rPr>
              <a:t>y </a:t>
            </a:r>
            <a:r>
              <a:rPr lang="es-ES" sz="2400" dirty="0" smtClean="0">
                <a:solidFill>
                  <a:srgbClr val="0070C0"/>
                </a:solidFill>
              </a:rPr>
              <a:t>controlar </a:t>
            </a:r>
            <a:r>
              <a:rPr lang="es-ES" sz="2400" dirty="0">
                <a:solidFill>
                  <a:srgbClr val="0070C0"/>
                </a:solidFill>
              </a:rPr>
              <a:t>Brotes y Epidemias</a:t>
            </a:r>
          </a:p>
        </p:txBody>
      </p:sp>
      <p:sp>
        <p:nvSpPr>
          <p:cNvPr id="49161" name="Text Box 9"/>
          <p:cNvSpPr txBox="1">
            <a:spLocks noChangeArrowheads="1"/>
          </p:cNvSpPr>
          <p:nvPr/>
        </p:nvSpPr>
        <p:spPr bwMode="auto">
          <a:xfrm>
            <a:off x="612577" y="4000946"/>
            <a:ext cx="7777113" cy="830997"/>
          </a:xfrm>
          <a:prstGeom prst="rect">
            <a:avLst/>
          </a:prstGeom>
          <a:noFill/>
          <a:ln w="9525">
            <a:noFill/>
            <a:miter lim="800000"/>
            <a:headEnd/>
            <a:tailEnd/>
          </a:ln>
        </p:spPr>
        <p:txBody>
          <a:bodyPr wrap="square">
            <a:spAutoFit/>
          </a:bodyPr>
          <a:lstStyle/>
          <a:p>
            <a:pPr marL="342900" indent="-342900">
              <a:spcBef>
                <a:spcPct val="50000"/>
              </a:spcBef>
            </a:pPr>
            <a:r>
              <a:rPr lang="es-ES" sz="2400" dirty="0"/>
              <a:t>9. </a:t>
            </a:r>
            <a:r>
              <a:rPr lang="es-ES" sz="2400" dirty="0">
                <a:solidFill>
                  <a:srgbClr val="C00000"/>
                </a:solidFill>
              </a:rPr>
              <a:t>Generar Hipótesis </a:t>
            </a:r>
            <a:r>
              <a:rPr lang="es-ES" sz="2400" dirty="0"/>
              <a:t>para realizar investigaciones específicas</a:t>
            </a:r>
          </a:p>
        </p:txBody>
      </p:sp>
      <p:sp>
        <p:nvSpPr>
          <p:cNvPr id="49162" name="Text Box 10"/>
          <p:cNvSpPr txBox="1">
            <a:spLocks noChangeArrowheads="1"/>
          </p:cNvSpPr>
          <p:nvPr/>
        </p:nvSpPr>
        <p:spPr bwMode="auto">
          <a:xfrm>
            <a:off x="611560" y="4953446"/>
            <a:ext cx="7777113" cy="1200329"/>
          </a:xfrm>
          <a:prstGeom prst="rect">
            <a:avLst/>
          </a:prstGeom>
          <a:noFill/>
          <a:ln w="9525">
            <a:noFill/>
            <a:miter lim="800000"/>
            <a:headEnd/>
            <a:tailEnd/>
          </a:ln>
        </p:spPr>
        <p:txBody>
          <a:bodyPr wrap="square">
            <a:spAutoFit/>
          </a:bodyPr>
          <a:lstStyle/>
          <a:p>
            <a:pPr marL="342900" indent="-342900">
              <a:spcBef>
                <a:spcPct val="50000"/>
              </a:spcBef>
            </a:pPr>
            <a:r>
              <a:rPr lang="es-ES" sz="2400" dirty="0"/>
              <a:t>10. </a:t>
            </a:r>
            <a:r>
              <a:rPr lang="es-ES" sz="2400" dirty="0">
                <a:solidFill>
                  <a:srgbClr val="FF0000"/>
                </a:solidFill>
              </a:rPr>
              <a:t>Realizar proyecciones </a:t>
            </a:r>
            <a:r>
              <a:rPr lang="es-ES" sz="2400" dirty="0"/>
              <a:t>de tendencias y comportamiento a futuro de enfermedades u de otros eventos de salud</a:t>
            </a:r>
          </a:p>
        </p:txBody>
      </p:sp>
      <p:sp>
        <p:nvSpPr>
          <p:cNvPr id="49164" name="Text Box 12"/>
          <p:cNvSpPr txBox="1">
            <a:spLocks noChangeArrowheads="1"/>
          </p:cNvSpPr>
          <p:nvPr/>
        </p:nvSpPr>
        <p:spPr bwMode="auto">
          <a:xfrm>
            <a:off x="612577" y="898525"/>
            <a:ext cx="7777113" cy="830997"/>
          </a:xfrm>
          <a:prstGeom prst="rect">
            <a:avLst/>
          </a:prstGeom>
          <a:noFill/>
          <a:ln w="9525">
            <a:noFill/>
            <a:miter lim="800000"/>
            <a:headEnd/>
            <a:tailEnd/>
          </a:ln>
        </p:spPr>
        <p:txBody>
          <a:bodyPr wrap="square">
            <a:spAutoFit/>
          </a:bodyPr>
          <a:lstStyle/>
          <a:p>
            <a:pPr marL="342900" indent="-342900">
              <a:spcBef>
                <a:spcPct val="50000"/>
              </a:spcBef>
            </a:pPr>
            <a:r>
              <a:rPr lang="es-ES" sz="2400" dirty="0"/>
              <a:t>5. </a:t>
            </a:r>
            <a:r>
              <a:rPr lang="es-ES" sz="2400" dirty="0">
                <a:solidFill>
                  <a:srgbClr val="C00000"/>
                </a:solidFill>
              </a:rPr>
              <a:t>Identificar grupos </a:t>
            </a:r>
            <a:r>
              <a:rPr lang="es-ES" sz="2400" dirty="0"/>
              <a:t>de población con mayor riesgo o expuestos a mayor riesgo</a:t>
            </a:r>
          </a:p>
        </p:txBody>
      </p:sp>
      <p:sp>
        <p:nvSpPr>
          <p:cNvPr id="49165" name="Text Box 13"/>
          <p:cNvSpPr txBox="1">
            <a:spLocks noChangeArrowheads="1"/>
          </p:cNvSpPr>
          <p:nvPr/>
        </p:nvSpPr>
        <p:spPr bwMode="auto">
          <a:xfrm>
            <a:off x="612577" y="3284984"/>
            <a:ext cx="7777113" cy="461665"/>
          </a:xfrm>
          <a:prstGeom prst="rect">
            <a:avLst/>
          </a:prstGeom>
          <a:noFill/>
          <a:ln w="9525">
            <a:noFill/>
            <a:miter lim="800000"/>
            <a:headEnd/>
            <a:tailEnd/>
          </a:ln>
        </p:spPr>
        <p:txBody>
          <a:bodyPr wrap="square">
            <a:spAutoFit/>
          </a:bodyPr>
          <a:lstStyle/>
          <a:p>
            <a:pPr marL="342900" indent="-342900">
              <a:spcBef>
                <a:spcPct val="50000"/>
              </a:spcBef>
            </a:pPr>
            <a:r>
              <a:rPr lang="es-ES" sz="2400" dirty="0"/>
              <a:t>8. </a:t>
            </a:r>
            <a:r>
              <a:rPr lang="es-ES" sz="2400" dirty="0">
                <a:solidFill>
                  <a:srgbClr val="00B050"/>
                </a:solidFill>
              </a:rPr>
              <a:t>Evaluar la efectividad </a:t>
            </a:r>
            <a:r>
              <a:rPr lang="es-ES" sz="2400" dirty="0"/>
              <a:t>de las medidas de control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164"/>
                                        </p:tgtEl>
                                        <p:attrNameLst>
                                          <p:attrName>style.visibility</p:attrName>
                                        </p:attrNameLst>
                                      </p:cBhvr>
                                      <p:to>
                                        <p:strVal val="visible"/>
                                      </p:to>
                                    </p:set>
                                  </p:childTnLst>
                                  <p:subTnLst>
                                    <p:animClr clrSpc="rgb" dir="cw">
                                      <p:cBhvr override="childStyle">
                                        <p:cTn dur="1" fill="hold" display="0" masterRel="nextClick" afterEffect="1"/>
                                        <p:tgtEl>
                                          <p:spTgt spid="49164"/>
                                        </p:tgtEl>
                                        <p:attrNameLst>
                                          <p:attrName>ppt_c</p:attrName>
                                        </p:attrNameLst>
                                      </p:cBhvr>
                                      <p:to>
                                        <a:srgbClr val="6666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159"/>
                                        </p:tgtEl>
                                        <p:attrNameLst>
                                          <p:attrName>style.visibility</p:attrName>
                                        </p:attrNameLst>
                                      </p:cBhvr>
                                      <p:to>
                                        <p:strVal val="visible"/>
                                      </p:to>
                                    </p:set>
                                  </p:childTnLst>
                                  <p:subTnLst>
                                    <p:animClr clrSpc="rgb" dir="cw">
                                      <p:cBhvr override="childStyle">
                                        <p:cTn dur="1" fill="hold" display="0" masterRel="nextClick" afterEffect="1"/>
                                        <p:tgtEl>
                                          <p:spTgt spid="49159"/>
                                        </p:tgtEl>
                                        <p:attrNameLst>
                                          <p:attrName>ppt_c</p:attrName>
                                        </p:attrNameLst>
                                      </p:cBhvr>
                                      <p:to>
                                        <a:srgbClr val="6666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160"/>
                                        </p:tgtEl>
                                        <p:attrNameLst>
                                          <p:attrName>style.visibility</p:attrName>
                                        </p:attrNameLst>
                                      </p:cBhvr>
                                      <p:to>
                                        <p:strVal val="visible"/>
                                      </p:to>
                                    </p:set>
                                  </p:childTnLst>
                                  <p:subTnLst>
                                    <p:animClr clrSpc="rgb" dir="cw">
                                      <p:cBhvr override="childStyle">
                                        <p:cTn dur="1" fill="hold" display="0" masterRel="nextClick" afterEffect="1"/>
                                        <p:tgtEl>
                                          <p:spTgt spid="49160"/>
                                        </p:tgtEl>
                                        <p:attrNameLst>
                                          <p:attrName>ppt_c</p:attrName>
                                        </p:attrNameLst>
                                      </p:cBhvr>
                                      <p:to>
                                        <a:srgbClr val="6666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165"/>
                                        </p:tgtEl>
                                        <p:attrNameLst>
                                          <p:attrName>style.visibility</p:attrName>
                                        </p:attrNameLst>
                                      </p:cBhvr>
                                      <p:to>
                                        <p:strVal val="visible"/>
                                      </p:to>
                                    </p:set>
                                  </p:childTnLst>
                                  <p:subTnLst>
                                    <p:animClr clrSpc="rgb" dir="cw">
                                      <p:cBhvr override="childStyle">
                                        <p:cTn dur="1" fill="hold" display="0" masterRel="nextClick" afterEffect="1"/>
                                        <p:tgtEl>
                                          <p:spTgt spid="49165"/>
                                        </p:tgtEl>
                                        <p:attrNameLst>
                                          <p:attrName>ppt_c</p:attrName>
                                        </p:attrNameLst>
                                      </p:cBhvr>
                                      <p:to>
                                        <a:srgbClr val="6666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9161"/>
                                        </p:tgtEl>
                                        <p:attrNameLst>
                                          <p:attrName>style.visibility</p:attrName>
                                        </p:attrNameLst>
                                      </p:cBhvr>
                                      <p:to>
                                        <p:strVal val="visible"/>
                                      </p:to>
                                    </p:set>
                                  </p:childTnLst>
                                  <p:subTnLst>
                                    <p:animClr clrSpc="rgb" dir="cw">
                                      <p:cBhvr override="childStyle">
                                        <p:cTn dur="1" fill="hold" display="0" masterRel="nextClick" afterEffect="1"/>
                                        <p:tgtEl>
                                          <p:spTgt spid="49161"/>
                                        </p:tgtEl>
                                        <p:attrNameLst>
                                          <p:attrName>ppt_c</p:attrName>
                                        </p:attrNameLst>
                                      </p:cBhvr>
                                      <p:to>
                                        <a:srgbClr val="6666F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9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9" grpId="0"/>
      <p:bldP spid="49160" grpId="0"/>
      <p:bldP spid="49161" grpId="0"/>
      <p:bldP spid="49162" grpId="0"/>
      <p:bldP spid="49164" grpId="0"/>
      <p:bldP spid="4916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p:cNvSpPr txBox="1">
            <a:spLocks noChangeArrowheads="1"/>
          </p:cNvSpPr>
          <p:nvPr/>
        </p:nvSpPr>
        <p:spPr bwMode="auto">
          <a:xfrm>
            <a:off x="323850" y="1844675"/>
            <a:ext cx="5543550" cy="4708525"/>
          </a:xfrm>
          <a:prstGeom prst="rect">
            <a:avLst/>
          </a:prstGeom>
          <a:noFill/>
          <a:ln w="9525">
            <a:noFill/>
            <a:miter lim="800000"/>
            <a:headEnd/>
            <a:tailEnd/>
          </a:ln>
        </p:spPr>
        <p:txBody>
          <a:bodyPr>
            <a:spAutoFit/>
          </a:bodyPr>
          <a:lstStyle/>
          <a:p>
            <a:pPr marL="342900" indent="-342900">
              <a:spcBef>
                <a:spcPct val="50000"/>
              </a:spcBef>
              <a:buFontTx/>
              <a:buAutoNum type="arabicPeriod"/>
            </a:pPr>
            <a:r>
              <a:rPr lang="es-ES" sz="2000"/>
              <a:t>Profesionales de la salud</a:t>
            </a:r>
          </a:p>
          <a:p>
            <a:pPr marL="342900" indent="-342900">
              <a:spcBef>
                <a:spcPct val="50000"/>
              </a:spcBef>
              <a:buFontTx/>
              <a:buAutoNum type="arabicPeriod"/>
            </a:pPr>
            <a:r>
              <a:rPr lang="es-ES" sz="2000"/>
              <a:t>Profesionales otros: Matemáticos, Veterinarios, Biólogos, Estadísticos, Antropólogos, sociólogos</a:t>
            </a:r>
          </a:p>
          <a:p>
            <a:pPr marL="342900" indent="-342900">
              <a:spcBef>
                <a:spcPct val="50000"/>
              </a:spcBef>
              <a:buFontTx/>
              <a:buAutoNum type="arabicPeriod"/>
            </a:pPr>
            <a:r>
              <a:rPr lang="es-ES" sz="2000"/>
              <a:t>Laboratorios: Microbiología, toxicológicos, ambientales, anatomía patológica</a:t>
            </a:r>
          </a:p>
          <a:p>
            <a:pPr marL="342900" indent="-342900">
              <a:spcBef>
                <a:spcPct val="50000"/>
              </a:spcBef>
              <a:buFontTx/>
              <a:buAutoNum type="arabicPeriod"/>
            </a:pPr>
            <a:r>
              <a:rPr lang="es-ES" sz="2000"/>
              <a:t>Agentes de salud: Choferes, servicios de limpieza</a:t>
            </a:r>
          </a:p>
          <a:p>
            <a:pPr marL="342900" indent="-342900">
              <a:spcBef>
                <a:spcPct val="50000"/>
              </a:spcBef>
              <a:buFontTx/>
              <a:buAutoNum type="arabicPeriod"/>
            </a:pPr>
            <a:r>
              <a:rPr lang="es-ES" sz="2000"/>
              <a:t>Instituciones educativas: Universidades, Escuelas</a:t>
            </a:r>
          </a:p>
          <a:p>
            <a:pPr marL="342900" indent="-342900">
              <a:spcBef>
                <a:spcPct val="50000"/>
              </a:spcBef>
              <a:buFontTx/>
              <a:buAutoNum type="arabicPeriod"/>
            </a:pPr>
            <a:r>
              <a:rPr lang="es-ES" sz="2000"/>
              <a:t>Población</a:t>
            </a:r>
          </a:p>
          <a:p>
            <a:pPr marL="342900" indent="-342900">
              <a:spcBef>
                <a:spcPct val="50000"/>
              </a:spcBef>
              <a:buFontTx/>
              <a:buAutoNum type="arabicPeriod"/>
            </a:pPr>
            <a:r>
              <a:rPr lang="es-ES" sz="2000"/>
              <a:t>Medios de comunicación masiva</a:t>
            </a:r>
          </a:p>
        </p:txBody>
      </p:sp>
      <p:pic>
        <p:nvPicPr>
          <p:cNvPr id="36867" name="Picture 7"/>
          <p:cNvPicPr>
            <a:picLocks noChangeAspect="1" noChangeArrowheads="1"/>
          </p:cNvPicPr>
          <p:nvPr/>
        </p:nvPicPr>
        <p:blipFill>
          <a:blip r:embed="rId2" cstate="print"/>
          <a:srcRect/>
          <a:stretch>
            <a:fillRect/>
          </a:stretch>
        </p:blipFill>
        <p:spPr bwMode="auto">
          <a:xfrm>
            <a:off x="5940425" y="1760538"/>
            <a:ext cx="3203575" cy="2316162"/>
          </a:xfrm>
          <a:prstGeom prst="rect">
            <a:avLst/>
          </a:prstGeom>
          <a:noFill/>
          <a:ln w="9525">
            <a:noFill/>
            <a:miter lim="800000"/>
            <a:headEnd/>
            <a:tailEnd/>
          </a:ln>
        </p:spPr>
      </p:pic>
      <p:sp>
        <p:nvSpPr>
          <p:cNvPr id="43010" name="Text Box 2"/>
          <p:cNvSpPr txBox="1">
            <a:spLocks noChangeArrowheads="1"/>
          </p:cNvSpPr>
          <p:nvPr/>
        </p:nvSpPr>
        <p:spPr bwMode="auto">
          <a:xfrm>
            <a:off x="250825" y="836613"/>
            <a:ext cx="7129487" cy="830997"/>
          </a:xfrm>
          <a:prstGeom prst="rect">
            <a:avLst/>
          </a:prstGeom>
          <a:noFill/>
          <a:ln w="9525">
            <a:noFill/>
            <a:miter lim="800000"/>
            <a:headEnd/>
            <a:tailEnd/>
          </a:ln>
          <a:effectLst>
            <a:outerShdw dist="35921" dir="2700000" algn="ctr" rotWithShape="0">
              <a:schemeClr val="bg1">
                <a:alpha val="50000"/>
              </a:schemeClr>
            </a:outerShdw>
          </a:effectLst>
        </p:spPr>
        <p:txBody>
          <a:bodyPr wrap="square">
            <a:spAutoFit/>
          </a:bodyPr>
          <a:lstStyle/>
          <a:p>
            <a:pPr>
              <a:spcBef>
                <a:spcPct val="50000"/>
              </a:spcBef>
              <a:defRPr/>
            </a:pPr>
            <a:r>
              <a:rPr lang="es-ES" sz="2400" b="1" dirty="0">
                <a:solidFill>
                  <a:srgbClr val="FF0000"/>
                </a:solidFill>
                <a:latin typeface="Arial" pitchFamily="34" charset="0"/>
              </a:rPr>
              <a:t>Sistema:</a:t>
            </a:r>
            <a:r>
              <a:rPr lang="es-ES" sz="2400" b="1" dirty="0">
                <a:solidFill>
                  <a:srgbClr val="0000FF"/>
                </a:solidFill>
                <a:latin typeface="Arial" pitchFamily="34" charset="0"/>
              </a:rPr>
              <a:t> Compuesto por diversos actores y estructuras de los servicios de salud</a:t>
            </a:r>
          </a:p>
        </p:txBody>
      </p:sp>
      <p:pic>
        <p:nvPicPr>
          <p:cNvPr id="36870" name="Picture 9" descr="foto_encabezado"/>
          <p:cNvPicPr>
            <a:picLocks noChangeAspect="1" noChangeArrowheads="1"/>
          </p:cNvPicPr>
          <p:nvPr/>
        </p:nvPicPr>
        <p:blipFill>
          <a:blip r:embed="rId3" cstate="print"/>
          <a:srcRect/>
          <a:stretch>
            <a:fillRect/>
          </a:stretch>
        </p:blipFill>
        <p:spPr bwMode="auto">
          <a:xfrm>
            <a:off x="5940425" y="4146550"/>
            <a:ext cx="3203575" cy="1911350"/>
          </a:xfrm>
          <a:prstGeom prst="rect">
            <a:avLst/>
          </a:prstGeom>
          <a:noFill/>
          <a:ln w="9525">
            <a:noFill/>
            <a:miter lim="800000"/>
            <a:headEnd/>
            <a:tailEnd/>
          </a:ln>
        </p:spPr>
      </p:pic>
      <p:sp>
        <p:nvSpPr>
          <p:cNvPr id="7" name="WordArt 132"/>
          <p:cNvSpPr>
            <a:spLocks noChangeArrowheads="1" noChangeShapeType="1" noTextEdit="1"/>
          </p:cNvSpPr>
          <p:nvPr/>
        </p:nvSpPr>
        <p:spPr bwMode="auto">
          <a:xfrm>
            <a:off x="3995936" y="188318"/>
            <a:ext cx="4824090" cy="36036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AR" sz="3600"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rPr>
              <a:t>Vigilancia Epidemiológica</a:t>
            </a:r>
            <a:endParaRPr lang="es-AR"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4"/>
          <p:cNvSpPr txBox="1">
            <a:spLocks noChangeArrowheads="1"/>
          </p:cNvSpPr>
          <p:nvPr/>
        </p:nvSpPr>
        <p:spPr bwMode="auto">
          <a:xfrm>
            <a:off x="1116013" y="2012950"/>
            <a:ext cx="1943100" cy="760475"/>
          </a:xfrm>
          <a:prstGeom prst="rect">
            <a:avLst/>
          </a:prstGeom>
          <a:solidFill>
            <a:srgbClr val="CCFF33"/>
          </a:solidFill>
          <a:ln w="9525">
            <a:solidFill>
              <a:srgbClr val="0066CC"/>
            </a:solidFill>
            <a:miter lim="800000"/>
            <a:headEnd/>
            <a:tailEnd/>
          </a:ln>
        </p:spPr>
        <p:txBody>
          <a:bodyPr tIns="10800" bIns="10800">
            <a:spAutoFit/>
          </a:bodyPr>
          <a:lstStyle/>
          <a:p>
            <a:pPr>
              <a:spcBef>
                <a:spcPct val="50000"/>
              </a:spcBef>
            </a:pPr>
            <a:r>
              <a:rPr lang="es-AR" sz="1600" b="1" dirty="0"/>
              <a:t>Detección: </a:t>
            </a:r>
            <a:r>
              <a:rPr lang="es-AR" sz="1600" b="1" dirty="0" smtClean="0"/>
              <a:t>Sospecha </a:t>
            </a:r>
            <a:r>
              <a:rPr lang="es-AR" sz="1600" b="1" dirty="0"/>
              <a:t>de casos </a:t>
            </a:r>
          </a:p>
        </p:txBody>
      </p:sp>
      <p:pic>
        <p:nvPicPr>
          <p:cNvPr id="37891" name="Picture 5"/>
          <p:cNvPicPr>
            <a:picLocks noChangeAspect="1" noChangeArrowheads="1"/>
          </p:cNvPicPr>
          <p:nvPr/>
        </p:nvPicPr>
        <p:blipFill>
          <a:blip r:embed="rId2" cstate="print"/>
          <a:srcRect/>
          <a:stretch>
            <a:fillRect/>
          </a:stretch>
        </p:blipFill>
        <p:spPr bwMode="auto">
          <a:xfrm>
            <a:off x="107950" y="836613"/>
            <a:ext cx="2025650" cy="2860675"/>
          </a:xfrm>
          <a:prstGeom prst="rect">
            <a:avLst/>
          </a:prstGeom>
          <a:noFill/>
          <a:ln w="9525">
            <a:noFill/>
            <a:miter lim="800000"/>
            <a:headEnd/>
            <a:tailEnd/>
          </a:ln>
        </p:spPr>
      </p:pic>
      <p:grpSp>
        <p:nvGrpSpPr>
          <p:cNvPr id="2" name="Group 25"/>
          <p:cNvGrpSpPr>
            <a:grpSpLocks/>
          </p:cNvGrpSpPr>
          <p:nvPr/>
        </p:nvGrpSpPr>
        <p:grpSpPr bwMode="auto">
          <a:xfrm>
            <a:off x="250825" y="4221163"/>
            <a:ext cx="2665413" cy="2376487"/>
            <a:chOff x="657" y="2523"/>
            <a:chExt cx="1815" cy="1633"/>
          </a:xfrm>
        </p:grpSpPr>
        <p:pic>
          <p:nvPicPr>
            <p:cNvPr id="37914" name="Picture 12" descr="CMENO111"/>
            <p:cNvPicPr>
              <a:picLocks noChangeAspect="1" noChangeArrowheads="1"/>
            </p:cNvPicPr>
            <p:nvPr/>
          </p:nvPicPr>
          <p:blipFill>
            <a:blip r:embed="rId3" cstate="print"/>
            <a:srcRect/>
            <a:stretch>
              <a:fillRect/>
            </a:stretch>
          </p:blipFill>
          <p:spPr bwMode="auto">
            <a:xfrm>
              <a:off x="657" y="2523"/>
              <a:ext cx="1222" cy="1633"/>
            </a:xfrm>
            <a:prstGeom prst="rect">
              <a:avLst/>
            </a:prstGeom>
            <a:noFill/>
            <a:ln w="9525">
              <a:noFill/>
              <a:miter lim="800000"/>
              <a:headEnd/>
              <a:tailEnd/>
            </a:ln>
          </p:spPr>
        </p:pic>
        <p:sp>
          <p:nvSpPr>
            <p:cNvPr id="37915" name="Text Box 13"/>
            <p:cNvSpPr txBox="1">
              <a:spLocks noChangeArrowheads="1"/>
            </p:cNvSpPr>
            <p:nvPr/>
          </p:nvSpPr>
          <p:spPr bwMode="auto">
            <a:xfrm>
              <a:off x="1383" y="2523"/>
              <a:ext cx="1089" cy="211"/>
            </a:xfrm>
            <a:prstGeom prst="rect">
              <a:avLst/>
            </a:prstGeom>
            <a:solidFill>
              <a:srgbClr val="CCFF99"/>
            </a:solidFill>
            <a:ln w="9525">
              <a:solidFill>
                <a:srgbClr val="0066CC"/>
              </a:solidFill>
              <a:miter lim="800000"/>
              <a:headEnd/>
              <a:tailEnd/>
            </a:ln>
          </p:spPr>
          <p:txBody>
            <a:bodyPr tIns="10800" bIns="10800">
              <a:spAutoFit/>
            </a:bodyPr>
            <a:lstStyle/>
            <a:p>
              <a:pPr algn="ctr">
                <a:spcBef>
                  <a:spcPct val="50000"/>
                </a:spcBef>
              </a:pPr>
              <a:r>
                <a:rPr lang="es-AR" b="1"/>
                <a:t>Notificación</a:t>
              </a:r>
            </a:p>
          </p:txBody>
        </p:sp>
      </p:grpSp>
      <p:grpSp>
        <p:nvGrpSpPr>
          <p:cNvPr id="3" name="Group 23"/>
          <p:cNvGrpSpPr>
            <a:grpSpLocks/>
          </p:cNvGrpSpPr>
          <p:nvPr/>
        </p:nvGrpSpPr>
        <p:grpSpPr bwMode="auto">
          <a:xfrm>
            <a:off x="3130550" y="620713"/>
            <a:ext cx="2449513" cy="1890712"/>
            <a:chOff x="1972" y="391"/>
            <a:chExt cx="1543" cy="1191"/>
          </a:xfrm>
        </p:grpSpPr>
        <p:pic>
          <p:nvPicPr>
            <p:cNvPr id="37911" name="Picture 8"/>
            <p:cNvPicPr>
              <a:picLocks noChangeAspect="1" noChangeArrowheads="1"/>
            </p:cNvPicPr>
            <p:nvPr/>
          </p:nvPicPr>
          <p:blipFill>
            <a:blip r:embed="rId4" cstate="print"/>
            <a:srcRect/>
            <a:stretch>
              <a:fillRect/>
            </a:stretch>
          </p:blipFill>
          <p:spPr bwMode="auto">
            <a:xfrm>
              <a:off x="2335" y="391"/>
              <a:ext cx="1134" cy="975"/>
            </a:xfrm>
            <a:prstGeom prst="rect">
              <a:avLst/>
            </a:prstGeom>
            <a:noFill/>
            <a:ln w="9525">
              <a:noFill/>
              <a:miter lim="800000"/>
              <a:headEnd/>
              <a:tailEnd/>
            </a:ln>
          </p:spPr>
        </p:pic>
        <p:sp>
          <p:nvSpPr>
            <p:cNvPr id="37912" name="Text Box 9"/>
            <p:cNvSpPr txBox="1">
              <a:spLocks noChangeArrowheads="1"/>
            </p:cNvSpPr>
            <p:nvPr/>
          </p:nvSpPr>
          <p:spPr bwMode="auto">
            <a:xfrm>
              <a:off x="2426" y="1389"/>
              <a:ext cx="1089" cy="193"/>
            </a:xfrm>
            <a:prstGeom prst="rect">
              <a:avLst/>
            </a:prstGeom>
            <a:solidFill>
              <a:srgbClr val="FFFF66"/>
            </a:solidFill>
            <a:ln w="9525">
              <a:solidFill>
                <a:srgbClr val="0066CC"/>
              </a:solidFill>
              <a:miter lim="800000"/>
              <a:headEnd/>
              <a:tailEnd/>
            </a:ln>
          </p:spPr>
          <p:txBody>
            <a:bodyPr tIns="10800" bIns="10800">
              <a:spAutoFit/>
            </a:bodyPr>
            <a:lstStyle/>
            <a:p>
              <a:pPr algn="ctr">
                <a:spcBef>
                  <a:spcPct val="50000"/>
                </a:spcBef>
              </a:pPr>
              <a:r>
                <a:rPr lang="es-AR" b="1"/>
                <a:t>Registro</a:t>
              </a:r>
            </a:p>
          </p:txBody>
        </p:sp>
        <p:sp>
          <p:nvSpPr>
            <p:cNvPr id="37913" name="AutoShape 17"/>
            <p:cNvSpPr>
              <a:spLocks noChangeArrowheads="1"/>
            </p:cNvSpPr>
            <p:nvPr/>
          </p:nvSpPr>
          <p:spPr bwMode="auto">
            <a:xfrm>
              <a:off x="1972" y="709"/>
              <a:ext cx="409" cy="18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0 w 21600"/>
                <a:gd name="T13" fmla="*/ 5370 h 21600"/>
                <a:gd name="T14" fmla="*/ 18907 w 21600"/>
                <a:gd name="T15" fmla="*/ 1623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66"/>
            </a:solidFill>
            <a:ln w="9525">
              <a:solidFill>
                <a:schemeClr val="tx1"/>
              </a:solidFill>
              <a:miter lim="800000"/>
              <a:headEnd/>
              <a:tailEnd/>
            </a:ln>
          </p:spPr>
          <p:txBody>
            <a:bodyPr wrap="none" anchor="ctr"/>
            <a:lstStyle/>
            <a:p>
              <a:endParaRPr lang="es-AR"/>
            </a:p>
          </p:txBody>
        </p:sp>
      </p:grpSp>
      <p:sp>
        <p:nvSpPr>
          <p:cNvPr id="37894" name="WordArt 20"/>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Actividades de Vigilancia</a:t>
            </a:r>
          </a:p>
        </p:txBody>
      </p:sp>
      <p:grpSp>
        <p:nvGrpSpPr>
          <p:cNvPr id="4" name="Group 24"/>
          <p:cNvGrpSpPr>
            <a:grpSpLocks/>
          </p:cNvGrpSpPr>
          <p:nvPr/>
        </p:nvGrpSpPr>
        <p:grpSpPr bwMode="auto">
          <a:xfrm>
            <a:off x="5724525" y="765175"/>
            <a:ext cx="3311525" cy="2798763"/>
            <a:chOff x="3606" y="482"/>
            <a:chExt cx="2086" cy="1763"/>
          </a:xfrm>
        </p:grpSpPr>
        <p:pic>
          <p:nvPicPr>
            <p:cNvPr id="37907" name="Picture 10" descr="CMENO039"/>
            <p:cNvPicPr>
              <a:picLocks noChangeAspect="1" noChangeArrowheads="1"/>
            </p:cNvPicPr>
            <p:nvPr/>
          </p:nvPicPr>
          <p:blipFill>
            <a:blip r:embed="rId5" cstate="print"/>
            <a:srcRect/>
            <a:stretch>
              <a:fillRect/>
            </a:stretch>
          </p:blipFill>
          <p:spPr bwMode="auto">
            <a:xfrm>
              <a:off x="4077" y="482"/>
              <a:ext cx="980" cy="1255"/>
            </a:xfrm>
            <a:prstGeom prst="rect">
              <a:avLst/>
            </a:prstGeom>
            <a:noFill/>
            <a:ln w="9525">
              <a:noFill/>
              <a:miter lim="800000"/>
              <a:headEnd/>
              <a:tailEnd/>
            </a:ln>
          </p:spPr>
        </p:pic>
        <p:sp>
          <p:nvSpPr>
            <p:cNvPr id="37908" name="Text Box 11"/>
            <p:cNvSpPr txBox="1">
              <a:spLocks noChangeArrowheads="1"/>
            </p:cNvSpPr>
            <p:nvPr/>
          </p:nvSpPr>
          <p:spPr bwMode="auto">
            <a:xfrm>
              <a:off x="4150" y="1706"/>
              <a:ext cx="1089" cy="539"/>
            </a:xfrm>
            <a:prstGeom prst="rect">
              <a:avLst/>
            </a:prstGeom>
            <a:solidFill>
              <a:srgbClr val="FFCCFF"/>
            </a:solidFill>
            <a:ln w="9525">
              <a:solidFill>
                <a:srgbClr val="0066CC"/>
              </a:solidFill>
              <a:miter lim="800000"/>
              <a:headEnd/>
              <a:tailEnd/>
            </a:ln>
          </p:spPr>
          <p:txBody>
            <a:bodyPr tIns="10800" bIns="10800">
              <a:spAutoFit/>
            </a:bodyPr>
            <a:lstStyle/>
            <a:p>
              <a:pPr algn="ctr">
                <a:spcBef>
                  <a:spcPct val="50000"/>
                </a:spcBef>
              </a:pPr>
              <a:r>
                <a:rPr lang="es-AR" b="1"/>
                <a:t>Confirmación por laboratorio</a:t>
              </a:r>
            </a:p>
          </p:txBody>
        </p:sp>
        <p:sp>
          <p:nvSpPr>
            <p:cNvPr id="37909" name="AutoShape 18"/>
            <p:cNvSpPr>
              <a:spLocks noChangeArrowheads="1"/>
            </p:cNvSpPr>
            <p:nvPr/>
          </p:nvSpPr>
          <p:spPr bwMode="auto">
            <a:xfrm>
              <a:off x="3606" y="709"/>
              <a:ext cx="409" cy="18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0 w 21600"/>
                <a:gd name="T13" fmla="*/ 5370 h 21600"/>
                <a:gd name="T14" fmla="*/ 18907 w 21600"/>
                <a:gd name="T15" fmla="*/ 1623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66"/>
            </a:solidFill>
            <a:ln w="9525">
              <a:solidFill>
                <a:schemeClr val="tx1"/>
              </a:solidFill>
              <a:miter lim="800000"/>
              <a:headEnd/>
              <a:tailEnd/>
            </a:ln>
          </p:spPr>
          <p:txBody>
            <a:bodyPr wrap="none" anchor="ctr"/>
            <a:lstStyle/>
            <a:p>
              <a:endParaRPr lang="es-AR"/>
            </a:p>
          </p:txBody>
        </p:sp>
        <p:sp>
          <p:nvSpPr>
            <p:cNvPr id="37910" name="AutoShape 22"/>
            <p:cNvSpPr>
              <a:spLocks noChangeArrowheads="1"/>
            </p:cNvSpPr>
            <p:nvPr/>
          </p:nvSpPr>
          <p:spPr bwMode="auto">
            <a:xfrm>
              <a:off x="5283" y="1933"/>
              <a:ext cx="409" cy="18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0 w 21600"/>
                <a:gd name="T13" fmla="*/ 5370 h 21600"/>
                <a:gd name="T14" fmla="*/ 18907 w 21600"/>
                <a:gd name="T15" fmla="*/ 1623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66"/>
            </a:solidFill>
            <a:ln w="9525">
              <a:solidFill>
                <a:schemeClr val="tx1"/>
              </a:solidFill>
              <a:miter lim="800000"/>
              <a:headEnd/>
              <a:tailEnd/>
            </a:ln>
          </p:spPr>
          <p:txBody>
            <a:bodyPr wrap="none" anchor="ctr"/>
            <a:lstStyle/>
            <a:p>
              <a:endParaRPr lang="es-AR"/>
            </a:p>
          </p:txBody>
        </p:sp>
      </p:grpSp>
      <p:grpSp>
        <p:nvGrpSpPr>
          <p:cNvPr id="5" name="Group 36"/>
          <p:cNvGrpSpPr>
            <a:grpSpLocks/>
          </p:cNvGrpSpPr>
          <p:nvPr/>
        </p:nvGrpSpPr>
        <p:grpSpPr bwMode="auto">
          <a:xfrm>
            <a:off x="2411413" y="2924175"/>
            <a:ext cx="3124200" cy="2449513"/>
            <a:chOff x="1519" y="1842"/>
            <a:chExt cx="1968" cy="1543"/>
          </a:xfrm>
        </p:grpSpPr>
        <p:grpSp>
          <p:nvGrpSpPr>
            <p:cNvPr id="37903" name="Group 33"/>
            <p:cNvGrpSpPr>
              <a:grpSpLocks/>
            </p:cNvGrpSpPr>
            <p:nvPr/>
          </p:nvGrpSpPr>
          <p:grpSpPr bwMode="auto">
            <a:xfrm>
              <a:off x="2154" y="1842"/>
              <a:ext cx="1333" cy="1316"/>
              <a:chOff x="2154" y="1842"/>
              <a:chExt cx="1333" cy="1316"/>
            </a:xfrm>
          </p:grpSpPr>
          <p:pic>
            <p:nvPicPr>
              <p:cNvPr id="37905" name="Picture 29"/>
              <p:cNvPicPr>
                <a:picLocks noChangeAspect="1" noChangeArrowheads="1"/>
              </p:cNvPicPr>
              <p:nvPr/>
            </p:nvPicPr>
            <p:blipFill>
              <a:blip r:embed="rId6" cstate="print"/>
              <a:srcRect/>
              <a:stretch>
                <a:fillRect/>
              </a:stretch>
            </p:blipFill>
            <p:spPr bwMode="auto">
              <a:xfrm>
                <a:off x="2154" y="1842"/>
                <a:ext cx="1333" cy="985"/>
              </a:xfrm>
              <a:prstGeom prst="rect">
                <a:avLst/>
              </a:prstGeom>
              <a:noFill/>
              <a:ln w="9525">
                <a:noFill/>
                <a:miter lim="800000"/>
                <a:headEnd/>
                <a:tailEnd/>
              </a:ln>
            </p:spPr>
          </p:pic>
          <p:sp>
            <p:nvSpPr>
              <p:cNvPr id="37906" name="Text Box 30"/>
              <p:cNvSpPr txBox="1">
                <a:spLocks noChangeArrowheads="1"/>
              </p:cNvSpPr>
              <p:nvPr/>
            </p:nvSpPr>
            <p:spPr bwMode="auto">
              <a:xfrm>
                <a:off x="2199" y="2830"/>
                <a:ext cx="1089" cy="328"/>
              </a:xfrm>
              <a:prstGeom prst="rect">
                <a:avLst/>
              </a:prstGeom>
              <a:solidFill>
                <a:srgbClr val="CCFF33"/>
              </a:solidFill>
              <a:ln w="9525">
                <a:solidFill>
                  <a:srgbClr val="0066CC"/>
                </a:solidFill>
                <a:miter lim="800000"/>
                <a:headEnd/>
                <a:tailEnd/>
              </a:ln>
            </p:spPr>
            <p:txBody>
              <a:bodyPr tIns="10800" bIns="10800">
                <a:spAutoFit/>
              </a:bodyPr>
              <a:lstStyle/>
              <a:p>
                <a:pPr>
                  <a:spcBef>
                    <a:spcPct val="50000"/>
                  </a:spcBef>
                </a:pPr>
                <a:r>
                  <a:rPr lang="es-AR" sz="1600" b="1"/>
                  <a:t>Investigación Epidemiológica</a:t>
                </a:r>
              </a:p>
            </p:txBody>
          </p:sp>
        </p:grpSp>
        <p:sp>
          <p:nvSpPr>
            <p:cNvPr id="37904" name="AutoShape 32"/>
            <p:cNvSpPr>
              <a:spLocks noChangeArrowheads="1"/>
            </p:cNvSpPr>
            <p:nvPr/>
          </p:nvSpPr>
          <p:spPr bwMode="auto">
            <a:xfrm rot="-1352584">
              <a:off x="1519" y="3203"/>
              <a:ext cx="498" cy="18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3 w 21600"/>
                <a:gd name="T13" fmla="*/ 5341 h 21600"/>
                <a:gd name="T14" fmla="*/ 18911 w 21600"/>
                <a:gd name="T15" fmla="*/ 16141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66"/>
            </a:solidFill>
            <a:ln w="9525">
              <a:solidFill>
                <a:schemeClr val="tx1"/>
              </a:solidFill>
              <a:miter lim="800000"/>
              <a:headEnd/>
              <a:tailEnd/>
            </a:ln>
          </p:spPr>
          <p:txBody>
            <a:bodyPr wrap="none" anchor="ctr"/>
            <a:lstStyle/>
            <a:p>
              <a:endParaRPr lang="es-AR"/>
            </a:p>
          </p:txBody>
        </p:sp>
      </p:grpSp>
      <p:grpSp>
        <p:nvGrpSpPr>
          <p:cNvPr id="7" name="Group 37"/>
          <p:cNvGrpSpPr>
            <a:grpSpLocks/>
          </p:cNvGrpSpPr>
          <p:nvPr/>
        </p:nvGrpSpPr>
        <p:grpSpPr bwMode="auto">
          <a:xfrm>
            <a:off x="3492500" y="3933825"/>
            <a:ext cx="5400675" cy="2573338"/>
            <a:chOff x="2200" y="2478"/>
            <a:chExt cx="3402" cy="1621"/>
          </a:xfrm>
        </p:grpSpPr>
        <p:sp>
          <p:nvSpPr>
            <p:cNvPr id="37898" name="Text Box 16"/>
            <p:cNvSpPr txBox="1">
              <a:spLocks noChangeArrowheads="1"/>
            </p:cNvSpPr>
            <p:nvPr/>
          </p:nvSpPr>
          <p:spPr bwMode="auto">
            <a:xfrm>
              <a:off x="4088" y="3667"/>
              <a:ext cx="1101" cy="366"/>
            </a:xfrm>
            <a:prstGeom prst="rect">
              <a:avLst/>
            </a:prstGeom>
            <a:solidFill>
              <a:srgbClr val="FFCC66"/>
            </a:solidFill>
            <a:ln w="9525">
              <a:solidFill>
                <a:srgbClr val="0066CC"/>
              </a:solidFill>
              <a:miter lim="800000"/>
              <a:headEnd/>
              <a:tailEnd/>
            </a:ln>
          </p:spPr>
          <p:txBody>
            <a:bodyPr tIns="10800" bIns="10800">
              <a:spAutoFit/>
            </a:bodyPr>
            <a:lstStyle/>
            <a:p>
              <a:pPr algn="ctr">
                <a:spcBef>
                  <a:spcPct val="50000"/>
                </a:spcBef>
              </a:pPr>
              <a:r>
                <a:rPr lang="es-AR" b="1"/>
                <a:t>Análisis e interpretación</a:t>
              </a:r>
            </a:p>
          </p:txBody>
        </p:sp>
        <p:pic>
          <p:nvPicPr>
            <p:cNvPr id="37899" name="Picture 15"/>
            <p:cNvPicPr>
              <a:picLocks noChangeAspect="1" noChangeArrowheads="1"/>
            </p:cNvPicPr>
            <p:nvPr/>
          </p:nvPicPr>
          <p:blipFill>
            <a:blip r:embed="rId7" cstate="print"/>
            <a:srcRect/>
            <a:stretch>
              <a:fillRect/>
            </a:stretch>
          </p:blipFill>
          <p:spPr bwMode="auto">
            <a:xfrm>
              <a:off x="3440" y="2795"/>
              <a:ext cx="1693" cy="1304"/>
            </a:xfrm>
            <a:prstGeom prst="rect">
              <a:avLst/>
            </a:prstGeom>
            <a:noFill/>
            <a:ln w="9525">
              <a:noFill/>
              <a:miter lim="800000"/>
              <a:headEnd/>
              <a:tailEnd/>
            </a:ln>
          </p:spPr>
        </p:pic>
        <p:sp>
          <p:nvSpPr>
            <p:cNvPr id="37900" name="AutoShape 19"/>
            <p:cNvSpPr>
              <a:spLocks noChangeArrowheads="1"/>
            </p:cNvSpPr>
            <p:nvPr/>
          </p:nvSpPr>
          <p:spPr bwMode="auto">
            <a:xfrm>
              <a:off x="2200" y="3598"/>
              <a:ext cx="1096" cy="195"/>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0 w 21600"/>
                <a:gd name="T13" fmla="*/ 5428 h 21600"/>
                <a:gd name="T14" fmla="*/ 18900 w 21600"/>
                <a:gd name="T15" fmla="*/ 1617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66"/>
            </a:solidFill>
            <a:ln w="9525">
              <a:solidFill>
                <a:schemeClr val="tx1"/>
              </a:solidFill>
              <a:miter lim="800000"/>
              <a:headEnd/>
              <a:tailEnd/>
            </a:ln>
          </p:spPr>
          <p:txBody>
            <a:bodyPr wrap="none" anchor="ctr"/>
            <a:lstStyle/>
            <a:p>
              <a:endParaRPr lang="es-AR"/>
            </a:p>
          </p:txBody>
        </p:sp>
        <p:sp>
          <p:nvSpPr>
            <p:cNvPr id="37901" name="AutoShape 21"/>
            <p:cNvSpPr>
              <a:spLocks noChangeArrowheads="1"/>
            </p:cNvSpPr>
            <p:nvPr/>
          </p:nvSpPr>
          <p:spPr bwMode="auto">
            <a:xfrm>
              <a:off x="5277" y="3598"/>
              <a:ext cx="325" cy="13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90 w 21600"/>
                <a:gd name="T13" fmla="*/ 5478 h 21600"/>
                <a:gd name="T14" fmla="*/ 18875 w 21600"/>
                <a:gd name="T15" fmla="*/ 1612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66"/>
            </a:solidFill>
            <a:ln w="9525">
              <a:solidFill>
                <a:schemeClr val="tx1"/>
              </a:solidFill>
              <a:miter lim="800000"/>
              <a:headEnd/>
              <a:tailEnd/>
            </a:ln>
          </p:spPr>
          <p:txBody>
            <a:bodyPr wrap="none" anchor="ctr"/>
            <a:lstStyle/>
            <a:p>
              <a:endParaRPr lang="es-AR"/>
            </a:p>
          </p:txBody>
        </p:sp>
        <p:sp>
          <p:nvSpPr>
            <p:cNvPr id="37902" name="AutoShape 34"/>
            <p:cNvSpPr>
              <a:spLocks noChangeArrowheads="1"/>
            </p:cNvSpPr>
            <p:nvPr/>
          </p:nvSpPr>
          <p:spPr bwMode="auto">
            <a:xfrm rot="2121867">
              <a:off x="3560" y="2478"/>
              <a:ext cx="545" cy="18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69 w 21600"/>
                <a:gd name="T13" fmla="*/ 5370 h 21600"/>
                <a:gd name="T14" fmla="*/ 18905 w 21600"/>
                <a:gd name="T15" fmla="*/ 1623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66"/>
            </a:solidFill>
            <a:ln w="9525">
              <a:solidFill>
                <a:schemeClr val="tx1"/>
              </a:solidFill>
              <a:miter lim="800000"/>
              <a:headEnd/>
              <a:tailEnd/>
            </a:ln>
          </p:spPr>
          <p:txBody>
            <a:bodyPr wrap="none" anchor="ctr"/>
            <a:lstStyle/>
            <a:p>
              <a:endParaRPr lang="es-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3"/>
          <p:cNvSpPr txBox="1">
            <a:spLocks noChangeArrowheads="1"/>
          </p:cNvSpPr>
          <p:nvPr/>
        </p:nvSpPr>
        <p:spPr bwMode="auto">
          <a:xfrm>
            <a:off x="1619250" y="836613"/>
            <a:ext cx="1728788" cy="581025"/>
          </a:xfrm>
          <a:prstGeom prst="rect">
            <a:avLst/>
          </a:prstGeom>
          <a:solidFill>
            <a:srgbClr val="FFFF66"/>
          </a:solidFill>
          <a:ln w="9525">
            <a:solidFill>
              <a:srgbClr val="0066CC"/>
            </a:solidFill>
            <a:miter lim="800000"/>
            <a:headEnd/>
            <a:tailEnd/>
          </a:ln>
        </p:spPr>
        <p:txBody>
          <a:bodyPr tIns="10800" bIns="10800">
            <a:spAutoFit/>
          </a:bodyPr>
          <a:lstStyle/>
          <a:p>
            <a:pPr algn="ctr">
              <a:spcBef>
                <a:spcPct val="50000"/>
              </a:spcBef>
            </a:pPr>
            <a:r>
              <a:rPr lang="es-AR" b="1"/>
              <a:t>Control, investigación </a:t>
            </a:r>
          </a:p>
        </p:txBody>
      </p:sp>
      <p:pic>
        <p:nvPicPr>
          <p:cNvPr id="38915" name="Picture 5" descr="MEDPR010"/>
          <p:cNvPicPr>
            <a:picLocks noChangeAspect="1" noChangeArrowheads="1"/>
          </p:cNvPicPr>
          <p:nvPr/>
        </p:nvPicPr>
        <p:blipFill>
          <a:blip r:embed="rId2" cstate="print"/>
          <a:srcRect/>
          <a:stretch>
            <a:fillRect/>
          </a:stretch>
        </p:blipFill>
        <p:spPr bwMode="auto">
          <a:xfrm>
            <a:off x="179388" y="836613"/>
            <a:ext cx="2546350" cy="2773362"/>
          </a:xfrm>
          <a:prstGeom prst="rect">
            <a:avLst/>
          </a:prstGeom>
          <a:noFill/>
          <a:ln w="9525">
            <a:noFill/>
            <a:miter lim="800000"/>
            <a:headEnd/>
            <a:tailEnd/>
          </a:ln>
        </p:spPr>
      </p:pic>
      <p:sp>
        <p:nvSpPr>
          <p:cNvPr id="27654" name="Text Box 6"/>
          <p:cNvSpPr txBox="1">
            <a:spLocks noChangeArrowheads="1"/>
          </p:cNvSpPr>
          <p:nvPr/>
        </p:nvSpPr>
        <p:spPr bwMode="auto">
          <a:xfrm>
            <a:off x="5292725" y="765175"/>
            <a:ext cx="1728788" cy="581025"/>
          </a:xfrm>
          <a:prstGeom prst="rect">
            <a:avLst/>
          </a:prstGeom>
          <a:solidFill>
            <a:srgbClr val="CCFF33"/>
          </a:solidFill>
          <a:ln w="9525">
            <a:solidFill>
              <a:srgbClr val="0066CC"/>
            </a:solidFill>
            <a:miter lim="800000"/>
            <a:headEnd/>
            <a:tailEnd/>
          </a:ln>
        </p:spPr>
        <p:txBody>
          <a:bodyPr tIns="10800" bIns="10800">
            <a:spAutoFit/>
          </a:bodyPr>
          <a:lstStyle/>
          <a:p>
            <a:pPr algn="ctr">
              <a:spcBef>
                <a:spcPct val="50000"/>
              </a:spcBef>
            </a:pPr>
            <a:r>
              <a:rPr lang="es-AR" b="1"/>
              <a:t>Ajustar Programas</a:t>
            </a:r>
          </a:p>
        </p:txBody>
      </p:sp>
      <p:sp>
        <p:nvSpPr>
          <p:cNvPr id="27655" name="Text Box 7"/>
          <p:cNvSpPr txBox="1">
            <a:spLocks noChangeArrowheads="1"/>
          </p:cNvSpPr>
          <p:nvPr/>
        </p:nvSpPr>
        <p:spPr bwMode="auto">
          <a:xfrm>
            <a:off x="180975" y="5402263"/>
            <a:ext cx="3924300" cy="581025"/>
          </a:xfrm>
          <a:prstGeom prst="rect">
            <a:avLst/>
          </a:prstGeom>
          <a:solidFill>
            <a:srgbClr val="FFCC66"/>
          </a:solidFill>
          <a:ln w="9525">
            <a:solidFill>
              <a:srgbClr val="0066CC"/>
            </a:solidFill>
            <a:miter lim="800000"/>
            <a:headEnd/>
            <a:tailEnd/>
          </a:ln>
        </p:spPr>
        <p:txBody>
          <a:bodyPr tIns="10800" bIns="10800">
            <a:spAutoFit/>
          </a:bodyPr>
          <a:lstStyle/>
          <a:p>
            <a:pPr algn="ctr">
              <a:spcBef>
                <a:spcPct val="50000"/>
              </a:spcBef>
            </a:pPr>
            <a:r>
              <a:rPr lang="es-AR" b="1"/>
              <a:t>Cambios en políticas de salud. Planificación </a:t>
            </a:r>
          </a:p>
        </p:txBody>
      </p:sp>
      <p:pic>
        <p:nvPicPr>
          <p:cNvPr id="27658" name="Picture 10" descr="CMENO025"/>
          <p:cNvPicPr>
            <a:picLocks noChangeAspect="1" noChangeArrowheads="1"/>
          </p:cNvPicPr>
          <p:nvPr/>
        </p:nvPicPr>
        <p:blipFill>
          <a:blip r:embed="rId3" cstate="print"/>
          <a:srcRect/>
          <a:stretch>
            <a:fillRect/>
          </a:stretch>
        </p:blipFill>
        <p:spPr bwMode="auto">
          <a:xfrm>
            <a:off x="7092950" y="620713"/>
            <a:ext cx="2051050" cy="1638300"/>
          </a:xfrm>
          <a:prstGeom prst="rect">
            <a:avLst/>
          </a:prstGeom>
          <a:noFill/>
          <a:ln w="9525">
            <a:noFill/>
            <a:miter lim="800000"/>
            <a:headEnd/>
            <a:tailEnd/>
          </a:ln>
        </p:spPr>
      </p:pic>
      <p:pic>
        <p:nvPicPr>
          <p:cNvPr id="27659" name="Picture 11" descr="CMENO115"/>
          <p:cNvPicPr>
            <a:picLocks noChangeAspect="1" noChangeArrowheads="1"/>
          </p:cNvPicPr>
          <p:nvPr/>
        </p:nvPicPr>
        <p:blipFill>
          <a:blip r:embed="rId4" cstate="print"/>
          <a:srcRect/>
          <a:stretch>
            <a:fillRect/>
          </a:stretch>
        </p:blipFill>
        <p:spPr bwMode="auto">
          <a:xfrm>
            <a:off x="468313" y="3789363"/>
            <a:ext cx="3405187" cy="1612900"/>
          </a:xfrm>
          <a:prstGeom prst="rect">
            <a:avLst/>
          </a:prstGeom>
          <a:noFill/>
          <a:ln w="9525">
            <a:noFill/>
            <a:miter lim="800000"/>
            <a:headEnd/>
            <a:tailEnd/>
          </a:ln>
        </p:spPr>
      </p:pic>
      <p:sp>
        <p:nvSpPr>
          <p:cNvPr id="27657" name="Text Box 9"/>
          <p:cNvSpPr txBox="1">
            <a:spLocks noChangeArrowheads="1"/>
          </p:cNvSpPr>
          <p:nvPr/>
        </p:nvSpPr>
        <p:spPr bwMode="auto">
          <a:xfrm>
            <a:off x="5724525" y="2924175"/>
            <a:ext cx="2376488" cy="855663"/>
          </a:xfrm>
          <a:prstGeom prst="rect">
            <a:avLst/>
          </a:prstGeom>
          <a:solidFill>
            <a:srgbClr val="CCFF33"/>
          </a:solidFill>
          <a:ln w="9525">
            <a:solidFill>
              <a:srgbClr val="0066CC"/>
            </a:solidFill>
            <a:miter lim="800000"/>
            <a:headEnd/>
            <a:tailEnd/>
          </a:ln>
        </p:spPr>
        <p:txBody>
          <a:bodyPr tIns="10800" bIns="10800">
            <a:spAutoFit/>
          </a:bodyPr>
          <a:lstStyle/>
          <a:p>
            <a:pPr algn="ctr">
              <a:spcBef>
                <a:spcPct val="50000"/>
              </a:spcBef>
            </a:pPr>
            <a:r>
              <a:rPr lang="es-AR" b="1"/>
              <a:t>Retroalimentación Evaluación y Monitoreo</a:t>
            </a:r>
          </a:p>
        </p:txBody>
      </p:sp>
      <p:sp>
        <p:nvSpPr>
          <p:cNvPr id="38921" name="WordArt 17"/>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Actividades de Intervención</a:t>
            </a:r>
          </a:p>
        </p:txBody>
      </p:sp>
      <p:pic>
        <p:nvPicPr>
          <p:cNvPr id="27668" name="Picture 20"/>
          <p:cNvPicPr>
            <a:picLocks noChangeAspect="1" noChangeArrowheads="1"/>
          </p:cNvPicPr>
          <p:nvPr/>
        </p:nvPicPr>
        <p:blipFill>
          <a:blip r:embed="rId5" cstate="print"/>
          <a:srcRect/>
          <a:stretch>
            <a:fillRect/>
          </a:stretch>
        </p:blipFill>
        <p:spPr bwMode="auto">
          <a:xfrm>
            <a:off x="5867400" y="3789363"/>
            <a:ext cx="1992313" cy="2808287"/>
          </a:xfrm>
          <a:prstGeom prst="rect">
            <a:avLst/>
          </a:prstGeom>
          <a:noFill/>
          <a:ln w="9525">
            <a:noFill/>
            <a:miter lim="800000"/>
            <a:headEnd/>
            <a:tailEnd/>
          </a:ln>
        </p:spPr>
      </p:pic>
      <p:grpSp>
        <p:nvGrpSpPr>
          <p:cNvPr id="2" name="Group 23"/>
          <p:cNvGrpSpPr>
            <a:grpSpLocks/>
          </p:cNvGrpSpPr>
          <p:nvPr/>
        </p:nvGrpSpPr>
        <p:grpSpPr bwMode="auto">
          <a:xfrm>
            <a:off x="1619250" y="1196975"/>
            <a:ext cx="6337300" cy="4824413"/>
            <a:chOff x="1020" y="754"/>
            <a:chExt cx="3992" cy="3039"/>
          </a:xfrm>
        </p:grpSpPr>
        <p:sp>
          <p:nvSpPr>
            <p:cNvPr id="38924" name="Rectangle 22"/>
            <p:cNvSpPr>
              <a:spLocks noChangeArrowheads="1"/>
            </p:cNvSpPr>
            <p:nvPr/>
          </p:nvSpPr>
          <p:spPr bwMode="auto">
            <a:xfrm>
              <a:off x="1020" y="754"/>
              <a:ext cx="3992" cy="3039"/>
            </a:xfrm>
            <a:prstGeom prst="rect">
              <a:avLst/>
            </a:prstGeom>
            <a:solidFill>
              <a:srgbClr val="FFCC00">
                <a:alpha val="70195"/>
              </a:srgbClr>
            </a:solidFill>
            <a:ln w="9525">
              <a:solidFill>
                <a:schemeClr val="tx1"/>
              </a:solidFill>
              <a:miter lim="800000"/>
              <a:headEnd/>
              <a:tailEnd/>
            </a:ln>
          </p:spPr>
          <p:txBody>
            <a:bodyPr wrap="none" anchor="ctr"/>
            <a:lstStyle/>
            <a:p>
              <a:endParaRPr lang="es-MX"/>
            </a:p>
          </p:txBody>
        </p:sp>
        <p:sp>
          <p:nvSpPr>
            <p:cNvPr id="27669" name="Text Box 21"/>
            <p:cNvSpPr txBox="1">
              <a:spLocks noChangeArrowheads="1"/>
            </p:cNvSpPr>
            <p:nvPr/>
          </p:nvSpPr>
          <p:spPr bwMode="auto">
            <a:xfrm>
              <a:off x="1111" y="845"/>
              <a:ext cx="3811" cy="2822"/>
            </a:xfrm>
            <a:prstGeom prst="rect">
              <a:avLst/>
            </a:prstGeom>
            <a:noFill/>
            <a:ln w="9525">
              <a:noFill/>
              <a:miter lim="800000"/>
              <a:headEnd/>
              <a:tailEnd/>
            </a:ln>
            <a:effectLst>
              <a:outerShdw dist="53882" dir="2700000" algn="ctr" rotWithShape="0">
                <a:schemeClr val="bg1">
                  <a:alpha val="50000"/>
                </a:schemeClr>
              </a:outerShdw>
            </a:effectLst>
          </p:spPr>
          <p:txBody>
            <a:bodyPr>
              <a:spAutoFit/>
            </a:bodyPr>
            <a:lstStyle/>
            <a:p>
              <a:pPr algn="ctr">
                <a:spcBef>
                  <a:spcPct val="50000"/>
                </a:spcBef>
                <a:defRPr/>
              </a:pPr>
              <a:r>
                <a:rPr lang="es-AR" sz="7200" b="1">
                  <a:latin typeface="Arial" pitchFamily="34" charset="0"/>
                </a:rPr>
                <a:t>Salud Pública basada en la evidencia</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654"/>
                                        </p:tgtEl>
                                        <p:attrNameLst>
                                          <p:attrName>style.visibility</p:attrName>
                                        </p:attrNameLst>
                                      </p:cBhvr>
                                      <p:to>
                                        <p:strVal val="visible"/>
                                      </p:to>
                                    </p:set>
                                    <p:animEffect transition="in" filter="box(in)">
                                      <p:cBhvr>
                                        <p:cTn id="7" dur="500"/>
                                        <p:tgtEl>
                                          <p:spTgt spid="27654"/>
                                        </p:tgtEl>
                                      </p:cBhvr>
                                    </p:animEffect>
                                  </p:childTnLst>
                                </p:cTn>
                              </p:par>
                              <p:par>
                                <p:cTn id="8" presetID="4" presetClass="entr" presetSubtype="16" fill="hold" nodeType="withEffect">
                                  <p:stCondLst>
                                    <p:cond delay="0"/>
                                  </p:stCondLst>
                                  <p:childTnLst>
                                    <p:set>
                                      <p:cBhvr>
                                        <p:cTn id="9" dur="1" fill="hold">
                                          <p:stCondLst>
                                            <p:cond delay="0"/>
                                          </p:stCondLst>
                                        </p:cTn>
                                        <p:tgtEl>
                                          <p:spTgt spid="27658"/>
                                        </p:tgtEl>
                                        <p:attrNameLst>
                                          <p:attrName>style.visibility</p:attrName>
                                        </p:attrNameLst>
                                      </p:cBhvr>
                                      <p:to>
                                        <p:strVal val="visible"/>
                                      </p:to>
                                    </p:set>
                                    <p:animEffect transition="in" filter="box(in)">
                                      <p:cBhvr>
                                        <p:cTn id="10" dur="500"/>
                                        <p:tgtEl>
                                          <p:spTgt spid="27658"/>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27659"/>
                                        </p:tgtEl>
                                        <p:attrNameLst>
                                          <p:attrName>style.visibility</p:attrName>
                                        </p:attrNameLst>
                                      </p:cBhvr>
                                      <p:to>
                                        <p:strVal val="visible"/>
                                      </p:to>
                                    </p:set>
                                    <p:animEffect transition="in" filter="box(in)">
                                      <p:cBhvr>
                                        <p:cTn id="15" dur="500"/>
                                        <p:tgtEl>
                                          <p:spTgt spid="27659"/>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27655"/>
                                        </p:tgtEl>
                                        <p:attrNameLst>
                                          <p:attrName>style.visibility</p:attrName>
                                        </p:attrNameLst>
                                      </p:cBhvr>
                                      <p:to>
                                        <p:strVal val="visible"/>
                                      </p:to>
                                    </p:set>
                                    <p:animEffect transition="in" filter="box(in)">
                                      <p:cBhvr>
                                        <p:cTn id="18" dur="500"/>
                                        <p:tgtEl>
                                          <p:spTgt spid="27655"/>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27657"/>
                                        </p:tgtEl>
                                        <p:attrNameLst>
                                          <p:attrName>style.visibility</p:attrName>
                                        </p:attrNameLst>
                                      </p:cBhvr>
                                      <p:to>
                                        <p:strVal val="visible"/>
                                      </p:to>
                                    </p:set>
                                    <p:animEffect transition="in" filter="box(in)">
                                      <p:cBhvr>
                                        <p:cTn id="23" dur="500"/>
                                        <p:tgtEl>
                                          <p:spTgt spid="27657"/>
                                        </p:tgtEl>
                                      </p:cBhvr>
                                    </p:animEffect>
                                  </p:childTnLst>
                                </p:cTn>
                              </p:par>
                              <p:par>
                                <p:cTn id="24" presetID="4" presetClass="entr" presetSubtype="16" fill="hold" nodeType="withEffect">
                                  <p:stCondLst>
                                    <p:cond delay="0"/>
                                  </p:stCondLst>
                                  <p:childTnLst>
                                    <p:set>
                                      <p:cBhvr>
                                        <p:cTn id="25" dur="1" fill="hold">
                                          <p:stCondLst>
                                            <p:cond delay="0"/>
                                          </p:stCondLst>
                                        </p:cTn>
                                        <p:tgtEl>
                                          <p:spTgt spid="27668"/>
                                        </p:tgtEl>
                                        <p:attrNameLst>
                                          <p:attrName>style.visibility</p:attrName>
                                        </p:attrNameLst>
                                      </p:cBhvr>
                                      <p:to>
                                        <p:strVal val="visible"/>
                                      </p:to>
                                    </p:set>
                                    <p:animEffect transition="in" filter="box(in)">
                                      <p:cBhvr>
                                        <p:cTn id="26" dur="500"/>
                                        <p:tgtEl>
                                          <p:spTgt spid="2766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animBg="1"/>
      <p:bldP spid="27655" grpId="0" animBg="1"/>
      <p:bldP spid="2765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00063" y="4000500"/>
            <a:ext cx="8286750" cy="214313"/>
          </a:xfrm>
          <a:prstGeom prst="rect">
            <a:avLst/>
          </a:prstGeom>
          <a:gradFill>
            <a:gsLst>
              <a:gs pos="29000">
                <a:srgbClr val="92D050"/>
              </a:gs>
              <a:gs pos="59000">
                <a:srgbClr val="FFFF00"/>
              </a:gs>
              <a:gs pos="100000">
                <a:srgbClr val="FF0000"/>
              </a:gs>
            </a:gsLst>
            <a:lin ang="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3" name="2 CuadroTexto"/>
          <p:cNvSpPr txBox="1"/>
          <p:nvPr/>
        </p:nvSpPr>
        <p:spPr>
          <a:xfrm>
            <a:off x="642938" y="2928938"/>
            <a:ext cx="1428750" cy="646112"/>
          </a:xfrm>
          <a:prstGeom prst="rect">
            <a:avLst/>
          </a:prstGeom>
          <a:noFill/>
          <a:effectLst>
            <a:outerShdw blurRad="50800" dist="38100" dir="2700000" algn="tl" rotWithShape="0">
              <a:prstClr val="black">
                <a:alpha val="40000"/>
              </a:prstClr>
            </a:outerShdw>
          </a:effectLst>
        </p:spPr>
        <p:txBody>
          <a:bodyPr>
            <a:spAutoFit/>
          </a:bodyPr>
          <a:lstStyle/>
          <a:p>
            <a:pPr algn="ctr">
              <a:defRPr/>
            </a:pPr>
            <a:r>
              <a:rPr lang="es-ES_tradnl" dirty="0"/>
              <a:t>Por Médicos Centinela</a:t>
            </a:r>
            <a:endParaRPr lang="es-MX" dirty="0"/>
          </a:p>
        </p:txBody>
      </p:sp>
      <p:sp>
        <p:nvSpPr>
          <p:cNvPr id="4" name="3 CuadroTexto"/>
          <p:cNvSpPr txBox="1"/>
          <p:nvPr/>
        </p:nvSpPr>
        <p:spPr>
          <a:xfrm>
            <a:off x="642938" y="2027238"/>
            <a:ext cx="2928937" cy="706437"/>
          </a:xfrm>
          <a:prstGeom prst="rect">
            <a:avLst/>
          </a:prstGeom>
          <a:noFill/>
          <a:effectLst>
            <a:outerShdw blurRad="50800" dist="38100" dir="2700000" algn="tl" rotWithShape="0">
              <a:prstClr val="black">
                <a:alpha val="40000"/>
              </a:prstClr>
            </a:outerShdw>
          </a:effectLst>
        </p:spPr>
        <p:txBody>
          <a:bodyPr>
            <a:spAutoFit/>
          </a:bodyPr>
          <a:lstStyle/>
          <a:p>
            <a:pPr algn="ctr">
              <a:defRPr/>
            </a:pPr>
            <a:r>
              <a:rPr lang="es-ES_tradnl" sz="2000" b="1" dirty="0"/>
              <a:t>Establecimientos periféricos centinela</a:t>
            </a:r>
            <a:endParaRPr lang="es-MX" sz="2000" b="1" dirty="0"/>
          </a:p>
        </p:txBody>
      </p:sp>
      <p:sp>
        <p:nvSpPr>
          <p:cNvPr id="5" name="4 CuadroTexto"/>
          <p:cNvSpPr txBox="1"/>
          <p:nvPr/>
        </p:nvSpPr>
        <p:spPr>
          <a:xfrm>
            <a:off x="2286000" y="2932113"/>
            <a:ext cx="1428750" cy="646112"/>
          </a:xfrm>
          <a:prstGeom prst="rect">
            <a:avLst/>
          </a:prstGeom>
          <a:noFill/>
          <a:effectLst>
            <a:outerShdw blurRad="50800" dist="38100" dir="2700000" algn="tl" rotWithShape="0">
              <a:prstClr val="black">
                <a:alpha val="40000"/>
              </a:prstClr>
            </a:outerShdw>
          </a:effectLst>
        </p:spPr>
        <p:txBody>
          <a:bodyPr>
            <a:spAutoFit/>
          </a:bodyPr>
          <a:lstStyle/>
          <a:p>
            <a:pPr algn="ctr">
              <a:defRPr/>
            </a:pPr>
            <a:r>
              <a:rPr lang="es-ES_tradnl" dirty="0"/>
              <a:t>Por Sitios Centinela</a:t>
            </a:r>
            <a:endParaRPr lang="es-MX" dirty="0"/>
          </a:p>
        </p:txBody>
      </p:sp>
      <p:sp>
        <p:nvSpPr>
          <p:cNvPr id="6" name="5 CuadroTexto"/>
          <p:cNvSpPr txBox="1"/>
          <p:nvPr/>
        </p:nvSpPr>
        <p:spPr>
          <a:xfrm>
            <a:off x="4357688" y="2143125"/>
            <a:ext cx="2857500" cy="400050"/>
          </a:xfrm>
          <a:prstGeom prst="rect">
            <a:avLst/>
          </a:prstGeom>
          <a:noFill/>
          <a:effectLst>
            <a:outerShdw blurRad="50800" dist="38100" dir="2700000" algn="tl" rotWithShape="0">
              <a:prstClr val="black">
                <a:alpha val="40000"/>
              </a:prstClr>
            </a:outerShdw>
          </a:effectLst>
        </p:spPr>
        <p:txBody>
          <a:bodyPr>
            <a:spAutoFit/>
          </a:bodyPr>
          <a:lstStyle/>
          <a:p>
            <a:pPr algn="ctr">
              <a:defRPr/>
            </a:pPr>
            <a:r>
              <a:rPr lang="es-ES_tradnl" sz="2000" b="1" dirty="0"/>
              <a:t>Hospitales centinela</a:t>
            </a:r>
            <a:endParaRPr lang="es-MX" sz="2000" b="1" dirty="0"/>
          </a:p>
        </p:txBody>
      </p:sp>
      <p:sp>
        <p:nvSpPr>
          <p:cNvPr id="7" name="6 CuadroTexto"/>
          <p:cNvSpPr txBox="1"/>
          <p:nvPr/>
        </p:nvSpPr>
        <p:spPr>
          <a:xfrm>
            <a:off x="4000500" y="3071813"/>
            <a:ext cx="1500188" cy="369887"/>
          </a:xfrm>
          <a:prstGeom prst="rect">
            <a:avLst/>
          </a:prstGeom>
          <a:noFill/>
          <a:effectLst>
            <a:outerShdw blurRad="50800" dist="38100" dir="2700000" algn="tl" rotWithShape="0">
              <a:prstClr val="black">
                <a:alpha val="40000"/>
              </a:prstClr>
            </a:outerShdw>
          </a:effectLst>
        </p:spPr>
        <p:txBody>
          <a:bodyPr>
            <a:spAutoFit/>
          </a:bodyPr>
          <a:lstStyle/>
          <a:p>
            <a:pPr>
              <a:defRPr/>
            </a:pPr>
            <a:r>
              <a:rPr lang="es-ES_tradnl" dirty="0"/>
              <a:t>Ambulatorio</a:t>
            </a:r>
            <a:endParaRPr lang="es-MX" dirty="0"/>
          </a:p>
        </p:txBody>
      </p:sp>
      <p:sp>
        <p:nvSpPr>
          <p:cNvPr id="8" name="7 CuadroTexto"/>
          <p:cNvSpPr txBox="1"/>
          <p:nvPr/>
        </p:nvSpPr>
        <p:spPr>
          <a:xfrm>
            <a:off x="5715000" y="3071813"/>
            <a:ext cx="1304925" cy="369887"/>
          </a:xfrm>
          <a:prstGeom prst="rect">
            <a:avLst/>
          </a:prstGeom>
          <a:noFill/>
          <a:effectLst>
            <a:outerShdw blurRad="50800" dist="38100" dir="2700000" algn="tl" rotWithShape="0">
              <a:prstClr val="black">
                <a:alpha val="40000"/>
              </a:prstClr>
            </a:outerShdw>
          </a:effectLst>
        </p:spPr>
        <p:txBody>
          <a:bodyPr>
            <a:spAutoFit/>
          </a:bodyPr>
          <a:lstStyle/>
          <a:p>
            <a:pPr>
              <a:defRPr/>
            </a:pPr>
            <a:r>
              <a:rPr lang="es-ES_tradnl" dirty="0"/>
              <a:t>Internado </a:t>
            </a:r>
            <a:endParaRPr lang="es-MX" dirty="0"/>
          </a:p>
        </p:txBody>
      </p:sp>
      <p:sp>
        <p:nvSpPr>
          <p:cNvPr id="9" name="8 CuadroTexto"/>
          <p:cNvSpPr txBox="1"/>
          <p:nvPr/>
        </p:nvSpPr>
        <p:spPr>
          <a:xfrm>
            <a:off x="7429500" y="3071813"/>
            <a:ext cx="1143000" cy="646112"/>
          </a:xfrm>
          <a:prstGeom prst="rect">
            <a:avLst/>
          </a:prstGeom>
          <a:noFill/>
          <a:effectLst>
            <a:outerShdw blurRad="50800" dist="38100" dir="2700000" algn="tl" rotWithShape="0">
              <a:prstClr val="black">
                <a:alpha val="40000"/>
              </a:prstClr>
            </a:outerShdw>
          </a:effectLst>
        </p:spPr>
        <p:txBody>
          <a:bodyPr>
            <a:spAutoFit/>
          </a:bodyPr>
          <a:lstStyle/>
          <a:p>
            <a:pPr algn="ctr">
              <a:defRPr/>
            </a:pPr>
            <a:r>
              <a:rPr lang="es-ES_tradnl" dirty="0"/>
              <a:t>Pos mortem</a:t>
            </a:r>
            <a:endParaRPr lang="es-MX" dirty="0"/>
          </a:p>
        </p:txBody>
      </p:sp>
      <p:sp>
        <p:nvSpPr>
          <p:cNvPr id="40970" name="9 CuadroTexto"/>
          <p:cNvSpPr txBox="1">
            <a:spLocks noChangeArrowheads="1"/>
          </p:cNvSpPr>
          <p:nvPr/>
        </p:nvSpPr>
        <p:spPr bwMode="auto">
          <a:xfrm>
            <a:off x="1928813" y="971550"/>
            <a:ext cx="5357812" cy="585788"/>
          </a:xfrm>
          <a:prstGeom prst="rect">
            <a:avLst/>
          </a:prstGeom>
          <a:noFill/>
          <a:ln w="9525">
            <a:noFill/>
            <a:miter lim="800000"/>
            <a:headEnd/>
            <a:tailEnd/>
          </a:ln>
        </p:spPr>
        <p:txBody>
          <a:bodyPr>
            <a:spAutoFit/>
          </a:bodyPr>
          <a:lstStyle/>
          <a:p>
            <a:pPr algn="ctr"/>
            <a:r>
              <a:rPr lang="es-ES_tradnl" sz="3200" b="1"/>
              <a:t>Oportunidad de vigilancia</a:t>
            </a:r>
            <a:endParaRPr lang="es-MX" sz="3200" b="1"/>
          </a:p>
        </p:txBody>
      </p:sp>
      <p:sp>
        <p:nvSpPr>
          <p:cNvPr id="40971" name="11 CuadroTexto"/>
          <p:cNvSpPr txBox="1">
            <a:spLocks noChangeArrowheads="1"/>
          </p:cNvSpPr>
          <p:nvPr/>
        </p:nvSpPr>
        <p:spPr bwMode="auto">
          <a:xfrm>
            <a:off x="642938" y="5046663"/>
            <a:ext cx="8143875" cy="954087"/>
          </a:xfrm>
          <a:prstGeom prst="rect">
            <a:avLst/>
          </a:prstGeom>
          <a:noFill/>
          <a:ln w="9525">
            <a:noFill/>
            <a:miter lim="800000"/>
            <a:headEnd/>
            <a:tailEnd/>
          </a:ln>
        </p:spPr>
        <p:txBody>
          <a:bodyPr>
            <a:spAutoFit/>
          </a:bodyPr>
          <a:lstStyle/>
          <a:p>
            <a:pPr algn="ctr"/>
            <a:r>
              <a:rPr lang="es-ES_tradnl" sz="2800"/>
              <a:t>Los criterios para toma de muestras varían según la situación epidemiológica (fases) de la región</a:t>
            </a:r>
            <a:endParaRPr lang="es-MX" sz="2800"/>
          </a:p>
        </p:txBody>
      </p:sp>
      <p:sp>
        <p:nvSpPr>
          <p:cNvPr id="40972" name="WordArt 17"/>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Vigilancia por laboratorio</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85750" y="714375"/>
            <a:ext cx="8501063" cy="708025"/>
          </a:xfrm>
          <a:prstGeom prst="rect">
            <a:avLst/>
          </a:prstGeom>
          <a:noFill/>
          <a:effectLst>
            <a:outerShdw blurRad="50800" dist="38100" dir="8100000" algn="tr" rotWithShape="0">
              <a:prstClr val="black">
                <a:alpha val="40000"/>
              </a:prstClr>
            </a:outerShdw>
          </a:effectLst>
        </p:spPr>
        <p:txBody>
          <a:bodyPr>
            <a:spAutoFit/>
          </a:bodyPr>
          <a:lstStyle/>
          <a:p>
            <a:pPr algn="ctr">
              <a:defRPr/>
            </a:pPr>
            <a:r>
              <a:rPr lang="es-ES_tradnl" sz="2000" b="1" dirty="0">
                <a:solidFill>
                  <a:srgbClr val="002060"/>
                </a:solidFill>
              </a:rPr>
              <a:t>Casos notificados por síntomas atribuibles a Gripe A según grupos de edad 2009. Provincia de Tucumán</a:t>
            </a:r>
            <a:endParaRPr lang="es-MX" sz="2000" b="1" dirty="0">
              <a:solidFill>
                <a:srgbClr val="002060"/>
              </a:solidFill>
            </a:endParaRPr>
          </a:p>
        </p:txBody>
      </p:sp>
      <p:graphicFrame>
        <p:nvGraphicFramePr>
          <p:cNvPr id="4" name="3 Tabla"/>
          <p:cNvGraphicFramePr>
            <a:graphicFrameLocks noGrp="1"/>
          </p:cNvGraphicFramePr>
          <p:nvPr/>
        </p:nvGraphicFramePr>
        <p:xfrm>
          <a:off x="642938" y="1582342"/>
          <a:ext cx="3281018" cy="4870994"/>
        </p:xfrm>
        <a:graphic>
          <a:graphicData uri="http://schemas.openxmlformats.org/drawingml/2006/table">
            <a:tbl>
              <a:tblPr/>
              <a:tblGrid>
                <a:gridCol w="1221329"/>
                <a:gridCol w="753866"/>
                <a:gridCol w="1305823"/>
              </a:tblGrid>
              <a:tr h="326426">
                <a:tc>
                  <a:txBody>
                    <a:bodyPr/>
                    <a:lstStyle/>
                    <a:p>
                      <a:pPr algn="ctr">
                        <a:lnSpc>
                          <a:spcPct val="115000"/>
                        </a:lnSpc>
                        <a:spcAft>
                          <a:spcPts val="0"/>
                        </a:spcAft>
                      </a:pPr>
                      <a:r>
                        <a:rPr lang="es-ES_tradnl" sz="1400" b="1" dirty="0">
                          <a:latin typeface="Arial"/>
                          <a:ea typeface="Times New Roman"/>
                          <a:cs typeface="Times New Roman"/>
                        </a:rPr>
                        <a:t> </a:t>
                      </a:r>
                      <a:r>
                        <a:rPr lang="es-ES_tradnl" sz="1400" b="1" dirty="0" smtClean="0">
                          <a:latin typeface="Arial"/>
                          <a:ea typeface="Times New Roman"/>
                          <a:cs typeface="Times New Roman"/>
                        </a:rPr>
                        <a:t>Grupos</a:t>
                      </a:r>
                      <a:r>
                        <a:rPr lang="es-ES_tradnl" sz="1400" b="1" baseline="0" dirty="0" smtClean="0">
                          <a:latin typeface="Arial"/>
                          <a:ea typeface="Times New Roman"/>
                          <a:cs typeface="Times New Roman"/>
                        </a:rPr>
                        <a:t> de</a:t>
                      </a:r>
                      <a:r>
                        <a:rPr lang="es-ES_tradnl" sz="1400" b="1" dirty="0" smtClean="0">
                          <a:latin typeface="Arial"/>
                          <a:ea typeface="Times New Roman"/>
                          <a:cs typeface="Times New Roman"/>
                        </a:rPr>
                        <a:t> edad</a:t>
                      </a:r>
                      <a:endParaRPr lang="en-US" sz="1400" dirty="0">
                        <a:latin typeface="Calibri"/>
                        <a:ea typeface="Calibri"/>
                        <a:cs typeface="Times New Roman"/>
                      </a:endParaRPr>
                    </a:p>
                  </a:txBody>
                  <a:tcPr marL="41395" marR="41395" marT="0" marB="0" anchor="b">
                    <a:lnL>
                      <a:noFill/>
                    </a:lnL>
                    <a:lnR>
                      <a:noFill/>
                    </a:lnR>
                    <a:lnT>
                      <a:noFill/>
                    </a:lnT>
                    <a:lnB>
                      <a:noFill/>
                    </a:lnB>
                    <a:solidFill>
                      <a:srgbClr val="8DB4E3"/>
                    </a:solidFill>
                  </a:tcPr>
                </a:tc>
                <a:tc>
                  <a:txBody>
                    <a:bodyPr/>
                    <a:lstStyle/>
                    <a:p>
                      <a:pPr algn="ctr">
                        <a:lnSpc>
                          <a:spcPct val="115000"/>
                        </a:lnSpc>
                        <a:spcAft>
                          <a:spcPts val="0"/>
                        </a:spcAft>
                      </a:pPr>
                      <a:r>
                        <a:rPr lang="es-ES_tradnl" sz="1400" b="1" dirty="0" smtClean="0">
                          <a:latin typeface="Arial"/>
                          <a:ea typeface="Times New Roman"/>
                          <a:cs typeface="Times New Roman"/>
                        </a:rPr>
                        <a:t>Nº de Casos</a:t>
                      </a:r>
                      <a:endParaRPr lang="en-US" sz="1400" dirty="0">
                        <a:latin typeface="Calibri"/>
                        <a:ea typeface="Calibri"/>
                        <a:cs typeface="Times New Roman"/>
                      </a:endParaRPr>
                    </a:p>
                  </a:txBody>
                  <a:tcPr marL="41395" marR="41395" marT="0" marB="0" anchor="b">
                    <a:lnL>
                      <a:noFill/>
                    </a:lnL>
                    <a:lnR>
                      <a:noFill/>
                    </a:lnR>
                    <a:lnT>
                      <a:noFill/>
                    </a:lnT>
                    <a:lnB>
                      <a:noFill/>
                    </a:lnB>
                    <a:solidFill>
                      <a:srgbClr val="8DB4E3"/>
                    </a:solidFill>
                  </a:tcPr>
                </a:tc>
                <a:tc>
                  <a:txBody>
                    <a:bodyPr/>
                    <a:lstStyle/>
                    <a:p>
                      <a:pPr algn="ctr">
                        <a:lnSpc>
                          <a:spcPct val="115000"/>
                        </a:lnSpc>
                        <a:spcAft>
                          <a:spcPts val="0"/>
                        </a:spcAft>
                      </a:pPr>
                      <a:r>
                        <a:rPr lang="es-ES_tradnl" sz="1400" b="1" dirty="0" smtClean="0">
                          <a:latin typeface="Arial"/>
                          <a:ea typeface="Times New Roman"/>
                          <a:cs typeface="Times New Roman"/>
                        </a:rPr>
                        <a:t>Tasa </a:t>
                      </a:r>
                      <a:r>
                        <a:rPr lang="es-ES_tradnl" sz="1400" b="1" dirty="0" err="1" smtClean="0">
                          <a:latin typeface="Arial"/>
                          <a:ea typeface="Times New Roman"/>
                          <a:cs typeface="Times New Roman"/>
                        </a:rPr>
                        <a:t>Incid</a:t>
                      </a:r>
                      <a:r>
                        <a:rPr lang="es-ES_tradnl" sz="1400" b="1" dirty="0" smtClean="0">
                          <a:latin typeface="Arial"/>
                          <a:ea typeface="Times New Roman"/>
                          <a:cs typeface="Times New Roman"/>
                        </a:rPr>
                        <a:t>. /1000 </a:t>
                      </a:r>
                      <a:r>
                        <a:rPr lang="es-ES_tradnl" sz="1400" b="1" dirty="0" err="1" smtClean="0">
                          <a:latin typeface="Arial"/>
                          <a:ea typeface="Times New Roman"/>
                          <a:cs typeface="Times New Roman"/>
                        </a:rPr>
                        <a:t>hab</a:t>
                      </a:r>
                      <a:r>
                        <a:rPr lang="es-ES_tradnl" sz="1400" b="1" dirty="0" smtClean="0">
                          <a:latin typeface="Arial"/>
                          <a:ea typeface="Times New Roman"/>
                          <a:cs typeface="Times New Roman"/>
                        </a:rPr>
                        <a:t>.</a:t>
                      </a:r>
                      <a:endParaRPr lang="en-US" sz="1400" dirty="0">
                        <a:latin typeface="Calibri"/>
                        <a:ea typeface="Calibri"/>
                        <a:cs typeface="Times New Roman"/>
                      </a:endParaRPr>
                    </a:p>
                  </a:txBody>
                  <a:tcPr marL="41395" marR="41395" marT="0" marB="0" anchor="b">
                    <a:lnL>
                      <a:noFill/>
                    </a:lnL>
                    <a:lnR>
                      <a:noFill/>
                    </a:lnR>
                    <a:lnT>
                      <a:noFill/>
                    </a:lnT>
                    <a:lnB>
                      <a:noFill/>
                    </a:lnB>
                    <a:solidFill>
                      <a:srgbClr val="8DB4E3"/>
                    </a:solidFill>
                  </a:tcPr>
                </a:tc>
              </a:tr>
              <a:tr h="179534">
                <a:tc>
                  <a:txBody>
                    <a:bodyPr/>
                    <a:lstStyle/>
                    <a:p>
                      <a:pPr algn="l" fontAlgn="b"/>
                      <a:r>
                        <a:rPr lang="es-MX" sz="1400" b="1" i="0" u="none" strike="noStrike">
                          <a:solidFill>
                            <a:srgbClr val="000000"/>
                          </a:solidFill>
                          <a:latin typeface="Arial"/>
                        </a:rPr>
                        <a:t>&lt; 1 año</a:t>
                      </a:r>
                    </a:p>
                  </a:txBody>
                  <a:tcPr marL="0" marR="0" marT="0" marB="0" anchor="b">
                    <a:lnL>
                      <a:noFill/>
                    </a:lnL>
                    <a:lnR>
                      <a:noFill/>
                    </a:lnR>
                    <a:lnT>
                      <a:noFill/>
                    </a:lnT>
                    <a:lnB>
                      <a:noFill/>
                    </a:lnB>
                  </a:tcPr>
                </a:tc>
                <a:tc>
                  <a:txBody>
                    <a:bodyPr/>
                    <a:lstStyle/>
                    <a:p>
                      <a:pPr algn="r" fontAlgn="b"/>
                      <a:r>
                        <a:rPr lang="es-MX" sz="1400" b="0" i="0" u="none" strike="noStrike" dirty="0">
                          <a:solidFill>
                            <a:srgbClr val="000000"/>
                          </a:solidFill>
                          <a:latin typeface="Calibri"/>
                        </a:rPr>
                        <a:t>263</a:t>
                      </a:r>
                    </a:p>
                  </a:txBody>
                  <a:tcPr marL="0" marR="0" marT="0" marB="0" anchor="b">
                    <a:lnL>
                      <a:noFill/>
                    </a:lnL>
                    <a:lnR>
                      <a:noFill/>
                    </a:lnR>
                    <a:lnT>
                      <a:noFill/>
                    </a:lnT>
                    <a:lnB>
                      <a:noFill/>
                    </a:lnB>
                  </a:tcPr>
                </a:tc>
                <a:tc>
                  <a:txBody>
                    <a:bodyPr/>
                    <a:lstStyle/>
                    <a:p>
                      <a:pPr algn="ctr" fontAlgn="b"/>
                      <a:r>
                        <a:rPr lang="es-MX" sz="1400" b="0" i="0" u="none" strike="noStrike">
                          <a:solidFill>
                            <a:srgbClr val="000000"/>
                          </a:solidFill>
                          <a:latin typeface="Calibri"/>
                        </a:rPr>
                        <a:t>9.8</a:t>
                      </a:r>
                    </a:p>
                  </a:txBody>
                  <a:tcPr marL="0" marR="0" marT="0" marB="0" anchor="b">
                    <a:lnL>
                      <a:noFill/>
                    </a:lnL>
                    <a:lnR>
                      <a:noFill/>
                    </a:lnR>
                    <a:lnT>
                      <a:noFill/>
                    </a:lnT>
                    <a:lnB>
                      <a:noFill/>
                    </a:lnB>
                  </a:tcPr>
                </a:tc>
              </a:tr>
              <a:tr h="179534">
                <a:tc>
                  <a:txBody>
                    <a:bodyPr/>
                    <a:lstStyle/>
                    <a:p>
                      <a:pPr algn="l" fontAlgn="b"/>
                      <a:r>
                        <a:rPr lang="es-MX" sz="1400" b="1" i="0" u="none" strike="noStrike">
                          <a:solidFill>
                            <a:srgbClr val="000000"/>
                          </a:solidFill>
                          <a:latin typeface="Arial"/>
                        </a:rPr>
                        <a:t>1 a 4</a:t>
                      </a:r>
                    </a:p>
                  </a:txBody>
                  <a:tcPr marL="0" marR="0" marT="0" marB="0" anchor="b">
                    <a:lnL>
                      <a:noFill/>
                    </a:lnL>
                    <a:lnR>
                      <a:noFill/>
                    </a:lnR>
                    <a:lnT>
                      <a:noFill/>
                    </a:lnT>
                    <a:lnB>
                      <a:noFill/>
                    </a:lnB>
                    <a:solidFill>
                      <a:srgbClr val="DBE5F1"/>
                    </a:solidFill>
                  </a:tcPr>
                </a:tc>
                <a:tc>
                  <a:txBody>
                    <a:bodyPr/>
                    <a:lstStyle/>
                    <a:p>
                      <a:pPr algn="r" fontAlgn="b"/>
                      <a:r>
                        <a:rPr lang="es-MX" sz="1400" b="0" i="0" u="none" strike="noStrike" dirty="0">
                          <a:solidFill>
                            <a:srgbClr val="000000"/>
                          </a:solidFill>
                          <a:latin typeface="Calibri"/>
                        </a:rPr>
                        <a:t>1,520</a:t>
                      </a:r>
                    </a:p>
                  </a:txBody>
                  <a:tcPr marL="0" marR="0" marT="0" marB="0" anchor="b">
                    <a:lnL>
                      <a:noFill/>
                    </a:lnL>
                    <a:lnR>
                      <a:noFill/>
                    </a:lnR>
                    <a:lnT>
                      <a:noFill/>
                    </a:lnT>
                    <a:lnB>
                      <a:noFill/>
                    </a:lnB>
                    <a:solidFill>
                      <a:srgbClr val="DBE5F1"/>
                    </a:solidFill>
                  </a:tcPr>
                </a:tc>
                <a:tc>
                  <a:txBody>
                    <a:bodyPr/>
                    <a:lstStyle/>
                    <a:p>
                      <a:pPr algn="ctr" fontAlgn="b"/>
                      <a:r>
                        <a:rPr lang="es-MX" sz="1400" b="0" i="0" u="none" strike="noStrike">
                          <a:solidFill>
                            <a:srgbClr val="000000"/>
                          </a:solidFill>
                          <a:latin typeface="Calibri"/>
                        </a:rPr>
                        <a:t>13.6</a:t>
                      </a:r>
                    </a:p>
                  </a:txBody>
                  <a:tcPr marL="0" marR="0" marT="0" marB="0" anchor="b">
                    <a:lnL>
                      <a:noFill/>
                    </a:lnL>
                    <a:lnR>
                      <a:noFill/>
                    </a:lnR>
                    <a:lnT>
                      <a:noFill/>
                    </a:lnT>
                    <a:lnB>
                      <a:noFill/>
                    </a:lnB>
                    <a:solidFill>
                      <a:srgbClr val="DBE5F1"/>
                    </a:solidFill>
                  </a:tcPr>
                </a:tc>
              </a:tr>
              <a:tr h="179534">
                <a:tc>
                  <a:txBody>
                    <a:bodyPr/>
                    <a:lstStyle/>
                    <a:p>
                      <a:pPr algn="l" fontAlgn="b"/>
                      <a:r>
                        <a:rPr lang="es-MX" sz="1400" b="1" i="0" u="none" strike="noStrike">
                          <a:solidFill>
                            <a:srgbClr val="000000"/>
                          </a:solidFill>
                          <a:latin typeface="Arial"/>
                        </a:rPr>
                        <a:t>5-9</a:t>
                      </a:r>
                    </a:p>
                  </a:txBody>
                  <a:tcPr marL="0" marR="0" marT="0" marB="0" anchor="b">
                    <a:lnL>
                      <a:noFill/>
                    </a:lnL>
                    <a:lnR>
                      <a:noFill/>
                    </a:lnR>
                    <a:lnT>
                      <a:noFill/>
                    </a:lnT>
                    <a:lnB>
                      <a:noFill/>
                    </a:lnB>
                  </a:tcPr>
                </a:tc>
                <a:tc>
                  <a:txBody>
                    <a:bodyPr/>
                    <a:lstStyle/>
                    <a:p>
                      <a:pPr algn="r" fontAlgn="b"/>
                      <a:r>
                        <a:rPr lang="es-MX" sz="1400" b="0" i="0" u="none" strike="noStrike" dirty="0">
                          <a:solidFill>
                            <a:srgbClr val="000000"/>
                          </a:solidFill>
                          <a:latin typeface="Calibri"/>
                        </a:rPr>
                        <a:t>2533</a:t>
                      </a:r>
                    </a:p>
                  </a:txBody>
                  <a:tcPr marL="0" marR="0" marT="0" marB="0" anchor="b">
                    <a:lnL>
                      <a:noFill/>
                    </a:lnL>
                    <a:lnR>
                      <a:noFill/>
                    </a:lnR>
                    <a:lnT>
                      <a:noFill/>
                    </a:lnT>
                    <a:lnB>
                      <a:noFill/>
                    </a:lnB>
                  </a:tcPr>
                </a:tc>
                <a:tc>
                  <a:txBody>
                    <a:bodyPr/>
                    <a:lstStyle/>
                    <a:p>
                      <a:pPr algn="ctr" fontAlgn="b"/>
                      <a:r>
                        <a:rPr lang="es-MX" sz="1400" b="0" i="0" u="none" strike="noStrike">
                          <a:solidFill>
                            <a:srgbClr val="000000"/>
                          </a:solidFill>
                          <a:latin typeface="Calibri"/>
                        </a:rPr>
                        <a:t>18.5</a:t>
                      </a:r>
                    </a:p>
                  </a:txBody>
                  <a:tcPr marL="0" marR="0" marT="0" marB="0" anchor="b">
                    <a:lnL>
                      <a:noFill/>
                    </a:lnL>
                    <a:lnR>
                      <a:noFill/>
                    </a:lnR>
                    <a:lnT>
                      <a:noFill/>
                    </a:lnT>
                    <a:lnB>
                      <a:noFill/>
                    </a:lnB>
                  </a:tcPr>
                </a:tc>
              </a:tr>
              <a:tr h="179534">
                <a:tc>
                  <a:txBody>
                    <a:bodyPr/>
                    <a:lstStyle/>
                    <a:p>
                      <a:pPr algn="l" fontAlgn="b"/>
                      <a:r>
                        <a:rPr lang="es-MX" sz="1400" b="1" i="0" u="none" strike="noStrike">
                          <a:solidFill>
                            <a:srgbClr val="000000"/>
                          </a:solidFill>
                          <a:latin typeface="Arial"/>
                        </a:rPr>
                        <a:t>10-14</a:t>
                      </a:r>
                    </a:p>
                  </a:txBody>
                  <a:tcPr marL="0" marR="0" marT="0" marB="0" anchor="b">
                    <a:lnL>
                      <a:noFill/>
                    </a:lnL>
                    <a:lnR>
                      <a:noFill/>
                    </a:lnR>
                    <a:lnT>
                      <a:noFill/>
                    </a:lnT>
                    <a:lnB>
                      <a:noFill/>
                    </a:lnB>
                    <a:solidFill>
                      <a:srgbClr val="DBE5F1"/>
                    </a:solidFill>
                  </a:tcPr>
                </a:tc>
                <a:tc>
                  <a:txBody>
                    <a:bodyPr/>
                    <a:lstStyle/>
                    <a:p>
                      <a:pPr algn="r" fontAlgn="b"/>
                      <a:r>
                        <a:rPr lang="es-MX" sz="1400" b="0" i="0" u="none" strike="noStrike">
                          <a:solidFill>
                            <a:srgbClr val="000000"/>
                          </a:solidFill>
                          <a:latin typeface="Calibri"/>
                        </a:rPr>
                        <a:t>2,501</a:t>
                      </a:r>
                    </a:p>
                  </a:txBody>
                  <a:tcPr marL="0" marR="0" marT="0" marB="0" anchor="b">
                    <a:lnL>
                      <a:noFill/>
                    </a:lnL>
                    <a:lnR>
                      <a:noFill/>
                    </a:lnR>
                    <a:lnT>
                      <a:noFill/>
                    </a:lnT>
                    <a:lnB>
                      <a:noFill/>
                    </a:lnB>
                    <a:solidFill>
                      <a:srgbClr val="DBE5F1"/>
                    </a:solidFill>
                  </a:tcPr>
                </a:tc>
                <a:tc>
                  <a:txBody>
                    <a:bodyPr/>
                    <a:lstStyle/>
                    <a:p>
                      <a:pPr algn="ctr" fontAlgn="b"/>
                      <a:r>
                        <a:rPr lang="es-MX" sz="1400" b="0" i="0" u="none" strike="noStrike">
                          <a:solidFill>
                            <a:srgbClr val="000000"/>
                          </a:solidFill>
                          <a:latin typeface="Calibri"/>
                        </a:rPr>
                        <a:t>17.2</a:t>
                      </a:r>
                    </a:p>
                  </a:txBody>
                  <a:tcPr marL="0" marR="0" marT="0" marB="0" anchor="b">
                    <a:lnL>
                      <a:noFill/>
                    </a:lnL>
                    <a:lnR>
                      <a:noFill/>
                    </a:lnR>
                    <a:lnT>
                      <a:noFill/>
                    </a:lnT>
                    <a:lnB>
                      <a:noFill/>
                    </a:lnB>
                    <a:solidFill>
                      <a:srgbClr val="DBE5F1"/>
                    </a:solidFill>
                  </a:tcPr>
                </a:tc>
              </a:tr>
              <a:tr h="179534">
                <a:tc>
                  <a:txBody>
                    <a:bodyPr/>
                    <a:lstStyle/>
                    <a:p>
                      <a:pPr algn="l" fontAlgn="b"/>
                      <a:r>
                        <a:rPr lang="es-MX" sz="1400" b="1" i="0" u="none" strike="noStrike">
                          <a:solidFill>
                            <a:srgbClr val="000000"/>
                          </a:solidFill>
                          <a:latin typeface="Arial"/>
                        </a:rPr>
                        <a:t>15-19</a:t>
                      </a:r>
                    </a:p>
                  </a:txBody>
                  <a:tcPr marL="0" marR="0" marT="0" marB="0" anchor="b">
                    <a:lnL>
                      <a:noFill/>
                    </a:lnL>
                    <a:lnR>
                      <a:noFill/>
                    </a:lnR>
                    <a:lnT>
                      <a:noFill/>
                    </a:lnT>
                    <a:lnB>
                      <a:noFill/>
                    </a:lnB>
                  </a:tcPr>
                </a:tc>
                <a:tc>
                  <a:txBody>
                    <a:bodyPr/>
                    <a:lstStyle/>
                    <a:p>
                      <a:pPr algn="r" fontAlgn="b"/>
                      <a:r>
                        <a:rPr lang="es-MX" sz="1400" b="0" i="0" u="none" strike="noStrike">
                          <a:solidFill>
                            <a:srgbClr val="000000"/>
                          </a:solidFill>
                          <a:latin typeface="Calibri"/>
                        </a:rPr>
                        <a:t>2082</a:t>
                      </a:r>
                    </a:p>
                  </a:txBody>
                  <a:tcPr marL="0" marR="0" marT="0" marB="0" anchor="b">
                    <a:lnL>
                      <a:noFill/>
                    </a:lnL>
                    <a:lnR>
                      <a:noFill/>
                    </a:lnR>
                    <a:lnT>
                      <a:noFill/>
                    </a:lnT>
                    <a:lnB>
                      <a:noFill/>
                    </a:lnB>
                  </a:tcPr>
                </a:tc>
                <a:tc>
                  <a:txBody>
                    <a:bodyPr/>
                    <a:lstStyle/>
                    <a:p>
                      <a:pPr algn="ctr" fontAlgn="b"/>
                      <a:r>
                        <a:rPr lang="es-MX" sz="1400" b="0" i="0" u="none" strike="noStrike">
                          <a:solidFill>
                            <a:srgbClr val="000000"/>
                          </a:solidFill>
                          <a:latin typeface="Calibri"/>
                        </a:rPr>
                        <a:t>14.9</a:t>
                      </a:r>
                    </a:p>
                  </a:txBody>
                  <a:tcPr marL="0" marR="0" marT="0" marB="0" anchor="b">
                    <a:lnL>
                      <a:noFill/>
                    </a:lnL>
                    <a:lnR>
                      <a:noFill/>
                    </a:lnR>
                    <a:lnT>
                      <a:noFill/>
                    </a:lnT>
                    <a:lnB>
                      <a:noFill/>
                    </a:lnB>
                  </a:tcPr>
                </a:tc>
              </a:tr>
              <a:tr h="179534">
                <a:tc>
                  <a:txBody>
                    <a:bodyPr/>
                    <a:lstStyle/>
                    <a:p>
                      <a:pPr algn="l" fontAlgn="b"/>
                      <a:r>
                        <a:rPr lang="es-MX" sz="1400" b="1" i="0" u="none" strike="noStrike">
                          <a:solidFill>
                            <a:srgbClr val="000000"/>
                          </a:solidFill>
                          <a:latin typeface="Arial"/>
                        </a:rPr>
                        <a:t>20-24</a:t>
                      </a:r>
                    </a:p>
                  </a:txBody>
                  <a:tcPr marL="0" marR="0" marT="0" marB="0" anchor="b">
                    <a:lnL>
                      <a:noFill/>
                    </a:lnL>
                    <a:lnR>
                      <a:noFill/>
                    </a:lnR>
                    <a:lnT>
                      <a:noFill/>
                    </a:lnT>
                    <a:lnB>
                      <a:noFill/>
                    </a:lnB>
                    <a:solidFill>
                      <a:srgbClr val="DBE5F1"/>
                    </a:solidFill>
                  </a:tcPr>
                </a:tc>
                <a:tc>
                  <a:txBody>
                    <a:bodyPr/>
                    <a:lstStyle/>
                    <a:p>
                      <a:pPr algn="r" fontAlgn="b"/>
                      <a:r>
                        <a:rPr lang="es-MX" sz="1400" b="0" i="0" u="none" strike="noStrike">
                          <a:solidFill>
                            <a:srgbClr val="000000"/>
                          </a:solidFill>
                          <a:latin typeface="Calibri"/>
                        </a:rPr>
                        <a:t>2,290</a:t>
                      </a:r>
                    </a:p>
                  </a:txBody>
                  <a:tcPr marL="0" marR="0" marT="0" marB="0" anchor="b">
                    <a:lnL>
                      <a:noFill/>
                    </a:lnL>
                    <a:lnR>
                      <a:noFill/>
                    </a:lnR>
                    <a:lnT>
                      <a:noFill/>
                    </a:lnT>
                    <a:lnB>
                      <a:noFill/>
                    </a:lnB>
                    <a:solidFill>
                      <a:srgbClr val="DBE5F1"/>
                    </a:solidFill>
                  </a:tcPr>
                </a:tc>
                <a:tc>
                  <a:txBody>
                    <a:bodyPr/>
                    <a:lstStyle/>
                    <a:p>
                      <a:pPr algn="ctr" fontAlgn="b"/>
                      <a:r>
                        <a:rPr lang="es-MX" sz="1400" b="0" i="0" u="none" strike="noStrike">
                          <a:solidFill>
                            <a:srgbClr val="000000"/>
                          </a:solidFill>
                          <a:latin typeface="Calibri"/>
                        </a:rPr>
                        <a:t>17.9</a:t>
                      </a:r>
                    </a:p>
                  </a:txBody>
                  <a:tcPr marL="0" marR="0" marT="0" marB="0" anchor="b">
                    <a:lnL>
                      <a:noFill/>
                    </a:lnL>
                    <a:lnR>
                      <a:noFill/>
                    </a:lnR>
                    <a:lnT>
                      <a:noFill/>
                    </a:lnT>
                    <a:lnB>
                      <a:noFill/>
                    </a:lnB>
                    <a:solidFill>
                      <a:srgbClr val="DBE5F1"/>
                    </a:solidFill>
                  </a:tcPr>
                </a:tc>
              </a:tr>
              <a:tr h="179534">
                <a:tc>
                  <a:txBody>
                    <a:bodyPr/>
                    <a:lstStyle/>
                    <a:p>
                      <a:pPr algn="l" fontAlgn="b"/>
                      <a:r>
                        <a:rPr lang="es-MX" sz="1400" b="1" i="0" u="none" strike="noStrike">
                          <a:solidFill>
                            <a:srgbClr val="000000"/>
                          </a:solidFill>
                          <a:latin typeface="Arial"/>
                        </a:rPr>
                        <a:t>25-29</a:t>
                      </a:r>
                    </a:p>
                  </a:txBody>
                  <a:tcPr marL="0" marR="0" marT="0" marB="0" anchor="b">
                    <a:lnL>
                      <a:noFill/>
                    </a:lnL>
                    <a:lnR>
                      <a:noFill/>
                    </a:lnR>
                    <a:lnT>
                      <a:noFill/>
                    </a:lnT>
                    <a:lnB>
                      <a:noFill/>
                    </a:lnB>
                  </a:tcPr>
                </a:tc>
                <a:tc>
                  <a:txBody>
                    <a:bodyPr/>
                    <a:lstStyle/>
                    <a:p>
                      <a:pPr algn="r" fontAlgn="b"/>
                      <a:r>
                        <a:rPr lang="es-MX" sz="1400" b="0" i="0" u="none" strike="noStrike">
                          <a:solidFill>
                            <a:srgbClr val="000000"/>
                          </a:solidFill>
                          <a:latin typeface="Calibri"/>
                        </a:rPr>
                        <a:t>1880</a:t>
                      </a:r>
                    </a:p>
                  </a:txBody>
                  <a:tcPr marL="0" marR="0" marT="0" marB="0" anchor="b">
                    <a:lnL>
                      <a:noFill/>
                    </a:lnL>
                    <a:lnR>
                      <a:noFill/>
                    </a:lnR>
                    <a:lnT>
                      <a:noFill/>
                    </a:lnT>
                    <a:lnB>
                      <a:noFill/>
                    </a:lnB>
                  </a:tcPr>
                </a:tc>
                <a:tc>
                  <a:txBody>
                    <a:bodyPr/>
                    <a:lstStyle/>
                    <a:p>
                      <a:pPr algn="ctr" fontAlgn="b"/>
                      <a:r>
                        <a:rPr lang="es-MX" sz="1400" b="0" i="0" u="none" strike="noStrike">
                          <a:solidFill>
                            <a:srgbClr val="000000"/>
                          </a:solidFill>
                          <a:latin typeface="Calibri"/>
                        </a:rPr>
                        <a:t>14.5</a:t>
                      </a:r>
                    </a:p>
                  </a:txBody>
                  <a:tcPr marL="0" marR="0" marT="0" marB="0" anchor="b">
                    <a:lnL>
                      <a:noFill/>
                    </a:lnL>
                    <a:lnR>
                      <a:noFill/>
                    </a:lnR>
                    <a:lnT>
                      <a:noFill/>
                    </a:lnT>
                    <a:lnB>
                      <a:noFill/>
                    </a:lnB>
                  </a:tcPr>
                </a:tc>
              </a:tr>
              <a:tr h="179534">
                <a:tc>
                  <a:txBody>
                    <a:bodyPr/>
                    <a:lstStyle/>
                    <a:p>
                      <a:pPr algn="l" fontAlgn="b"/>
                      <a:r>
                        <a:rPr lang="es-MX" sz="1400" b="1" i="0" u="none" strike="noStrike">
                          <a:solidFill>
                            <a:srgbClr val="000000"/>
                          </a:solidFill>
                          <a:latin typeface="Arial"/>
                        </a:rPr>
                        <a:t>30-34</a:t>
                      </a:r>
                    </a:p>
                  </a:txBody>
                  <a:tcPr marL="0" marR="0" marT="0" marB="0" anchor="b">
                    <a:lnL>
                      <a:noFill/>
                    </a:lnL>
                    <a:lnR>
                      <a:noFill/>
                    </a:lnR>
                    <a:lnT>
                      <a:noFill/>
                    </a:lnT>
                    <a:lnB>
                      <a:noFill/>
                    </a:lnB>
                    <a:solidFill>
                      <a:srgbClr val="DBE5F1"/>
                    </a:solidFill>
                  </a:tcPr>
                </a:tc>
                <a:tc>
                  <a:txBody>
                    <a:bodyPr/>
                    <a:lstStyle/>
                    <a:p>
                      <a:pPr algn="r" fontAlgn="b"/>
                      <a:r>
                        <a:rPr lang="es-MX" sz="1400" b="0" i="0" u="none" strike="noStrike">
                          <a:solidFill>
                            <a:srgbClr val="000000"/>
                          </a:solidFill>
                          <a:latin typeface="Calibri"/>
                        </a:rPr>
                        <a:t>1,614</a:t>
                      </a:r>
                    </a:p>
                  </a:txBody>
                  <a:tcPr marL="0" marR="0" marT="0" marB="0" anchor="b">
                    <a:lnL>
                      <a:noFill/>
                    </a:lnL>
                    <a:lnR>
                      <a:noFill/>
                    </a:lnR>
                    <a:lnT>
                      <a:noFill/>
                    </a:lnT>
                    <a:lnB>
                      <a:noFill/>
                    </a:lnB>
                    <a:solidFill>
                      <a:srgbClr val="DBE5F1"/>
                    </a:solidFill>
                  </a:tcPr>
                </a:tc>
                <a:tc>
                  <a:txBody>
                    <a:bodyPr/>
                    <a:lstStyle/>
                    <a:p>
                      <a:pPr algn="ctr" fontAlgn="b"/>
                      <a:r>
                        <a:rPr lang="es-MX" sz="1400" b="0" i="0" u="none" strike="noStrike" dirty="0">
                          <a:solidFill>
                            <a:srgbClr val="000000"/>
                          </a:solidFill>
                          <a:latin typeface="Calibri"/>
                        </a:rPr>
                        <a:t>13.0</a:t>
                      </a:r>
                    </a:p>
                  </a:txBody>
                  <a:tcPr marL="0" marR="0" marT="0" marB="0" anchor="b">
                    <a:lnL>
                      <a:noFill/>
                    </a:lnL>
                    <a:lnR>
                      <a:noFill/>
                    </a:lnR>
                    <a:lnT>
                      <a:noFill/>
                    </a:lnT>
                    <a:lnB>
                      <a:noFill/>
                    </a:lnB>
                    <a:solidFill>
                      <a:srgbClr val="DBE5F1"/>
                    </a:solidFill>
                  </a:tcPr>
                </a:tc>
              </a:tr>
              <a:tr h="179534">
                <a:tc>
                  <a:txBody>
                    <a:bodyPr/>
                    <a:lstStyle/>
                    <a:p>
                      <a:pPr algn="l" fontAlgn="b"/>
                      <a:r>
                        <a:rPr lang="es-MX" sz="1400" b="1" i="0" u="none" strike="noStrike">
                          <a:solidFill>
                            <a:srgbClr val="000000"/>
                          </a:solidFill>
                          <a:latin typeface="Arial"/>
                        </a:rPr>
                        <a:t>35-39</a:t>
                      </a:r>
                    </a:p>
                  </a:txBody>
                  <a:tcPr marL="0" marR="0" marT="0" marB="0" anchor="b">
                    <a:lnL>
                      <a:noFill/>
                    </a:lnL>
                    <a:lnR>
                      <a:noFill/>
                    </a:lnR>
                    <a:lnT>
                      <a:noFill/>
                    </a:lnT>
                    <a:lnB>
                      <a:noFill/>
                    </a:lnB>
                  </a:tcPr>
                </a:tc>
                <a:tc>
                  <a:txBody>
                    <a:bodyPr/>
                    <a:lstStyle/>
                    <a:p>
                      <a:pPr algn="r" fontAlgn="b"/>
                      <a:r>
                        <a:rPr lang="es-MX" sz="1400" b="0" i="0" u="none" strike="noStrike">
                          <a:solidFill>
                            <a:srgbClr val="000000"/>
                          </a:solidFill>
                          <a:latin typeface="Calibri"/>
                        </a:rPr>
                        <a:t>1184</a:t>
                      </a:r>
                    </a:p>
                  </a:txBody>
                  <a:tcPr marL="0" marR="0" marT="0" marB="0" anchor="b">
                    <a:lnL>
                      <a:noFill/>
                    </a:lnL>
                    <a:lnR>
                      <a:noFill/>
                    </a:lnR>
                    <a:lnT>
                      <a:noFill/>
                    </a:lnT>
                    <a:lnB>
                      <a:noFill/>
                    </a:lnB>
                  </a:tcPr>
                </a:tc>
                <a:tc>
                  <a:txBody>
                    <a:bodyPr/>
                    <a:lstStyle/>
                    <a:p>
                      <a:pPr algn="ctr" fontAlgn="b"/>
                      <a:r>
                        <a:rPr lang="es-MX" sz="1400" b="0" i="0" u="none" strike="noStrike">
                          <a:solidFill>
                            <a:srgbClr val="000000"/>
                          </a:solidFill>
                          <a:latin typeface="Calibri"/>
                        </a:rPr>
                        <a:t>13.3</a:t>
                      </a:r>
                    </a:p>
                  </a:txBody>
                  <a:tcPr marL="0" marR="0" marT="0" marB="0" anchor="b">
                    <a:lnL>
                      <a:noFill/>
                    </a:lnL>
                    <a:lnR>
                      <a:noFill/>
                    </a:lnR>
                    <a:lnT>
                      <a:noFill/>
                    </a:lnT>
                    <a:lnB>
                      <a:noFill/>
                    </a:lnB>
                  </a:tcPr>
                </a:tc>
              </a:tr>
              <a:tr h="179534">
                <a:tc>
                  <a:txBody>
                    <a:bodyPr/>
                    <a:lstStyle/>
                    <a:p>
                      <a:pPr algn="l" fontAlgn="b"/>
                      <a:r>
                        <a:rPr lang="es-MX" sz="1400" b="1" i="0" u="none" strike="noStrike">
                          <a:solidFill>
                            <a:srgbClr val="000000"/>
                          </a:solidFill>
                          <a:latin typeface="Arial"/>
                        </a:rPr>
                        <a:t>40-44</a:t>
                      </a:r>
                    </a:p>
                  </a:txBody>
                  <a:tcPr marL="0" marR="0" marT="0" marB="0" anchor="b">
                    <a:lnL>
                      <a:noFill/>
                    </a:lnL>
                    <a:lnR>
                      <a:noFill/>
                    </a:lnR>
                    <a:lnT>
                      <a:noFill/>
                    </a:lnT>
                    <a:lnB>
                      <a:noFill/>
                    </a:lnB>
                    <a:solidFill>
                      <a:srgbClr val="DBE5F1"/>
                    </a:solidFill>
                  </a:tcPr>
                </a:tc>
                <a:tc>
                  <a:txBody>
                    <a:bodyPr/>
                    <a:lstStyle/>
                    <a:p>
                      <a:pPr algn="r" fontAlgn="b"/>
                      <a:r>
                        <a:rPr lang="es-MX" sz="1400" b="0" i="0" u="none" strike="noStrike">
                          <a:solidFill>
                            <a:srgbClr val="000000"/>
                          </a:solidFill>
                          <a:latin typeface="Calibri"/>
                        </a:rPr>
                        <a:t>952</a:t>
                      </a:r>
                    </a:p>
                  </a:txBody>
                  <a:tcPr marL="0" marR="0" marT="0" marB="0" anchor="b">
                    <a:lnL>
                      <a:noFill/>
                    </a:lnL>
                    <a:lnR>
                      <a:noFill/>
                    </a:lnR>
                    <a:lnT>
                      <a:noFill/>
                    </a:lnT>
                    <a:lnB>
                      <a:noFill/>
                    </a:lnB>
                    <a:solidFill>
                      <a:srgbClr val="DBE5F1"/>
                    </a:solidFill>
                  </a:tcPr>
                </a:tc>
                <a:tc>
                  <a:txBody>
                    <a:bodyPr/>
                    <a:lstStyle/>
                    <a:p>
                      <a:pPr algn="ctr" fontAlgn="b"/>
                      <a:r>
                        <a:rPr lang="es-MX" sz="1400" b="0" i="0" u="none" strike="noStrike">
                          <a:solidFill>
                            <a:srgbClr val="000000"/>
                          </a:solidFill>
                          <a:latin typeface="Calibri"/>
                        </a:rPr>
                        <a:t>12.2</a:t>
                      </a:r>
                    </a:p>
                  </a:txBody>
                  <a:tcPr marL="0" marR="0" marT="0" marB="0" anchor="b">
                    <a:lnL>
                      <a:noFill/>
                    </a:lnL>
                    <a:lnR>
                      <a:noFill/>
                    </a:lnR>
                    <a:lnT>
                      <a:noFill/>
                    </a:lnT>
                    <a:lnB>
                      <a:noFill/>
                    </a:lnB>
                    <a:solidFill>
                      <a:srgbClr val="DBE5F1"/>
                    </a:solidFill>
                  </a:tcPr>
                </a:tc>
              </a:tr>
              <a:tr h="179534">
                <a:tc>
                  <a:txBody>
                    <a:bodyPr/>
                    <a:lstStyle/>
                    <a:p>
                      <a:pPr algn="l" fontAlgn="b"/>
                      <a:r>
                        <a:rPr lang="es-MX" sz="1400" b="1" i="0" u="none" strike="noStrike">
                          <a:solidFill>
                            <a:srgbClr val="000000"/>
                          </a:solidFill>
                          <a:latin typeface="Arial"/>
                        </a:rPr>
                        <a:t>45-49</a:t>
                      </a:r>
                    </a:p>
                  </a:txBody>
                  <a:tcPr marL="0" marR="0" marT="0" marB="0" anchor="b">
                    <a:lnL>
                      <a:noFill/>
                    </a:lnL>
                    <a:lnR>
                      <a:noFill/>
                    </a:lnR>
                    <a:lnT>
                      <a:noFill/>
                    </a:lnT>
                    <a:lnB>
                      <a:noFill/>
                    </a:lnB>
                  </a:tcPr>
                </a:tc>
                <a:tc>
                  <a:txBody>
                    <a:bodyPr/>
                    <a:lstStyle/>
                    <a:p>
                      <a:pPr algn="r" fontAlgn="b"/>
                      <a:r>
                        <a:rPr lang="es-MX" sz="1400" b="0" i="0" u="none" strike="noStrike">
                          <a:solidFill>
                            <a:srgbClr val="000000"/>
                          </a:solidFill>
                          <a:latin typeface="Calibri"/>
                        </a:rPr>
                        <a:t>826</a:t>
                      </a:r>
                    </a:p>
                  </a:txBody>
                  <a:tcPr marL="0" marR="0" marT="0" marB="0" anchor="b">
                    <a:lnL>
                      <a:noFill/>
                    </a:lnL>
                    <a:lnR>
                      <a:noFill/>
                    </a:lnR>
                    <a:lnT>
                      <a:noFill/>
                    </a:lnT>
                    <a:lnB>
                      <a:noFill/>
                    </a:lnB>
                  </a:tcPr>
                </a:tc>
                <a:tc>
                  <a:txBody>
                    <a:bodyPr/>
                    <a:lstStyle/>
                    <a:p>
                      <a:pPr algn="ctr" fontAlgn="b"/>
                      <a:r>
                        <a:rPr lang="es-MX" sz="1400" b="0" i="0" u="none" strike="noStrike">
                          <a:solidFill>
                            <a:srgbClr val="000000"/>
                          </a:solidFill>
                          <a:latin typeface="Calibri"/>
                        </a:rPr>
                        <a:t>10.9</a:t>
                      </a:r>
                    </a:p>
                  </a:txBody>
                  <a:tcPr marL="0" marR="0" marT="0" marB="0" anchor="b">
                    <a:lnL>
                      <a:noFill/>
                    </a:lnL>
                    <a:lnR>
                      <a:noFill/>
                    </a:lnR>
                    <a:lnT>
                      <a:noFill/>
                    </a:lnT>
                    <a:lnB>
                      <a:noFill/>
                    </a:lnB>
                  </a:tcPr>
                </a:tc>
              </a:tr>
              <a:tr h="179534">
                <a:tc>
                  <a:txBody>
                    <a:bodyPr/>
                    <a:lstStyle/>
                    <a:p>
                      <a:pPr algn="l" fontAlgn="b"/>
                      <a:r>
                        <a:rPr lang="es-MX" sz="1400" b="1" i="0" u="none" strike="noStrike">
                          <a:solidFill>
                            <a:srgbClr val="000000"/>
                          </a:solidFill>
                          <a:latin typeface="Arial"/>
                        </a:rPr>
                        <a:t>50-54</a:t>
                      </a:r>
                    </a:p>
                  </a:txBody>
                  <a:tcPr marL="0" marR="0" marT="0" marB="0" anchor="b">
                    <a:lnL>
                      <a:noFill/>
                    </a:lnL>
                    <a:lnR>
                      <a:noFill/>
                    </a:lnR>
                    <a:lnT>
                      <a:noFill/>
                    </a:lnT>
                    <a:lnB>
                      <a:noFill/>
                    </a:lnB>
                    <a:solidFill>
                      <a:srgbClr val="DBE5F1"/>
                    </a:solidFill>
                  </a:tcPr>
                </a:tc>
                <a:tc>
                  <a:txBody>
                    <a:bodyPr/>
                    <a:lstStyle/>
                    <a:p>
                      <a:pPr algn="r" fontAlgn="b"/>
                      <a:r>
                        <a:rPr lang="es-MX" sz="1400" b="0" i="0" u="none" strike="noStrike">
                          <a:solidFill>
                            <a:srgbClr val="000000"/>
                          </a:solidFill>
                          <a:latin typeface="Calibri"/>
                        </a:rPr>
                        <a:t>857</a:t>
                      </a:r>
                    </a:p>
                  </a:txBody>
                  <a:tcPr marL="0" marR="0" marT="0" marB="0" anchor="b">
                    <a:lnL>
                      <a:noFill/>
                    </a:lnL>
                    <a:lnR>
                      <a:noFill/>
                    </a:lnR>
                    <a:lnT>
                      <a:noFill/>
                    </a:lnT>
                    <a:lnB>
                      <a:noFill/>
                    </a:lnB>
                    <a:solidFill>
                      <a:srgbClr val="DBE5F1"/>
                    </a:solidFill>
                  </a:tcPr>
                </a:tc>
                <a:tc>
                  <a:txBody>
                    <a:bodyPr/>
                    <a:lstStyle/>
                    <a:p>
                      <a:pPr algn="ctr" fontAlgn="b"/>
                      <a:r>
                        <a:rPr lang="es-MX" sz="1400" b="0" i="0" u="none" strike="noStrike">
                          <a:solidFill>
                            <a:srgbClr val="000000"/>
                          </a:solidFill>
                          <a:latin typeface="Calibri"/>
                        </a:rPr>
                        <a:t>11.6</a:t>
                      </a:r>
                    </a:p>
                  </a:txBody>
                  <a:tcPr marL="0" marR="0" marT="0" marB="0" anchor="b">
                    <a:lnL>
                      <a:noFill/>
                    </a:lnL>
                    <a:lnR>
                      <a:noFill/>
                    </a:lnR>
                    <a:lnT>
                      <a:noFill/>
                    </a:lnT>
                    <a:lnB>
                      <a:noFill/>
                    </a:lnB>
                    <a:solidFill>
                      <a:srgbClr val="DBE5F1"/>
                    </a:solidFill>
                  </a:tcPr>
                </a:tc>
              </a:tr>
              <a:tr h="179534">
                <a:tc>
                  <a:txBody>
                    <a:bodyPr/>
                    <a:lstStyle/>
                    <a:p>
                      <a:pPr algn="l" fontAlgn="b"/>
                      <a:r>
                        <a:rPr lang="es-MX" sz="1400" b="1" i="0" u="none" strike="noStrike">
                          <a:solidFill>
                            <a:srgbClr val="000000"/>
                          </a:solidFill>
                          <a:latin typeface="Arial"/>
                        </a:rPr>
                        <a:t>55-59</a:t>
                      </a:r>
                    </a:p>
                  </a:txBody>
                  <a:tcPr marL="0" marR="0" marT="0" marB="0" anchor="b">
                    <a:lnL>
                      <a:noFill/>
                    </a:lnL>
                    <a:lnR>
                      <a:noFill/>
                    </a:lnR>
                    <a:lnT>
                      <a:noFill/>
                    </a:lnT>
                    <a:lnB>
                      <a:noFill/>
                    </a:lnB>
                  </a:tcPr>
                </a:tc>
                <a:tc>
                  <a:txBody>
                    <a:bodyPr/>
                    <a:lstStyle/>
                    <a:p>
                      <a:pPr algn="r" fontAlgn="b"/>
                      <a:r>
                        <a:rPr lang="es-MX" sz="1400" b="0" i="0" u="none" strike="noStrike">
                          <a:solidFill>
                            <a:srgbClr val="000000"/>
                          </a:solidFill>
                          <a:latin typeface="Calibri"/>
                        </a:rPr>
                        <a:t>519</a:t>
                      </a:r>
                    </a:p>
                  </a:txBody>
                  <a:tcPr marL="0" marR="0" marT="0" marB="0" anchor="b">
                    <a:lnL>
                      <a:noFill/>
                    </a:lnL>
                    <a:lnR>
                      <a:noFill/>
                    </a:lnR>
                    <a:lnT>
                      <a:noFill/>
                    </a:lnT>
                    <a:lnB>
                      <a:noFill/>
                    </a:lnB>
                  </a:tcPr>
                </a:tc>
                <a:tc>
                  <a:txBody>
                    <a:bodyPr/>
                    <a:lstStyle/>
                    <a:p>
                      <a:pPr algn="ctr" fontAlgn="b"/>
                      <a:r>
                        <a:rPr lang="es-MX" sz="1400" b="0" i="0" u="none" strike="noStrike">
                          <a:solidFill>
                            <a:srgbClr val="000000"/>
                          </a:solidFill>
                          <a:latin typeface="Calibri"/>
                        </a:rPr>
                        <a:t>7.7</a:t>
                      </a:r>
                    </a:p>
                  </a:txBody>
                  <a:tcPr marL="0" marR="0" marT="0" marB="0" anchor="b">
                    <a:lnL>
                      <a:noFill/>
                    </a:lnL>
                    <a:lnR>
                      <a:noFill/>
                    </a:lnR>
                    <a:lnT>
                      <a:noFill/>
                    </a:lnT>
                    <a:lnB>
                      <a:noFill/>
                    </a:lnB>
                  </a:tcPr>
                </a:tc>
              </a:tr>
              <a:tr h="179534">
                <a:tc>
                  <a:txBody>
                    <a:bodyPr/>
                    <a:lstStyle/>
                    <a:p>
                      <a:pPr algn="l" fontAlgn="b"/>
                      <a:r>
                        <a:rPr lang="es-MX" sz="1400" b="1" i="0" u="none" strike="noStrike">
                          <a:solidFill>
                            <a:srgbClr val="000000"/>
                          </a:solidFill>
                          <a:latin typeface="Arial"/>
                        </a:rPr>
                        <a:t>60-64</a:t>
                      </a:r>
                    </a:p>
                  </a:txBody>
                  <a:tcPr marL="0" marR="0" marT="0" marB="0" anchor="b">
                    <a:lnL>
                      <a:noFill/>
                    </a:lnL>
                    <a:lnR>
                      <a:noFill/>
                    </a:lnR>
                    <a:lnT>
                      <a:noFill/>
                    </a:lnT>
                    <a:lnB>
                      <a:noFill/>
                    </a:lnB>
                    <a:solidFill>
                      <a:srgbClr val="DBE5F1"/>
                    </a:solidFill>
                  </a:tcPr>
                </a:tc>
                <a:tc>
                  <a:txBody>
                    <a:bodyPr/>
                    <a:lstStyle/>
                    <a:p>
                      <a:pPr algn="r" fontAlgn="b"/>
                      <a:r>
                        <a:rPr lang="es-MX" sz="1400" b="0" i="0" u="none" strike="noStrike">
                          <a:solidFill>
                            <a:srgbClr val="000000"/>
                          </a:solidFill>
                          <a:latin typeface="Calibri"/>
                        </a:rPr>
                        <a:t>320</a:t>
                      </a:r>
                    </a:p>
                  </a:txBody>
                  <a:tcPr marL="0" marR="0" marT="0" marB="0" anchor="b">
                    <a:lnL>
                      <a:noFill/>
                    </a:lnL>
                    <a:lnR>
                      <a:noFill/>
                    </a:lnR>
                    <a:lnT>
                      <a:noFill/>
                    </a:lnT>
                    <a:lnB>
                      <a:noFill/>
                    </a:lnB>
                    <a:solidFill>
                      <a:srgbClr val="DBE5F1"/>
                    </a:solidFill>
                  </a:tcPr>
                </a:tc>
                <a:tc>
                  <a:txBody>
                    <a:bodyPr/>
                    <a:lstStyle/>
                    <a:p>
                      <a:pPr algn="ctr" fontAlgn="b"/>
                      <a:r>
                        <a:rPr lang="es-MX" sz="1400" b="0" i="0" u="none" strike="noStrike">
                          <a:solidFill>
                            <a:srgbClr val="000000"/>
                          </a:solidFill>
                          <a:latin typeface="Calibri"/>
                        </a:rPr>
                        <a:t>6.2</a:t>
                      </a:r>
                    </a:p>
                  </a:txBody>
                  <a:tcPr marL="0" marR="0" marT="0" marB="0" anchor="b">
                    <a:lnL>
                      <a:noFill/>
                    </a:lnL>
                    <a:lnR>
                      <a:noFill/>
                    </a:lnR>
                    <a:lnT>
                      <a:noFill/>
                    </a:lnT>
                    <a:lnB>
                      <a:noFill/>
                    </a:lnB>
                    <a:solidFill>
                      <a:srgbClr val="DBE5F1"/>
                    </a:solidFill>
                  </a:tcPr>
                </a:tc>
              </a:tr>
              <a:tr h="179534">
                <a:tc>
                  <a:txBody>
                    <a:bodyPr/>
                    <a:lstStyle/>
                    <a:p>
                      <a:pPr algn="l" fontAlgn="b"/>
                      <a:r>
                        <a:rPr lang="es-MX" sz="1400" b="1" i="0" u="none" strike="noStrike">
                          <a:solidFill>
                            <a:srgbClr val="000000"/>
                          </a:solidFill>
                          <a:latin typeface="Arial"/>
                        </a:rPr>
                        <a:t>65-69</a:t>
                      </a:r>
                    </a:p>
                  </a:txBody>
                  <a:tcPr marL="0" marR="0" marT="0" marB="0" anchor="b">
                    <a:lnL>
                      <a:noFill/>
                    </a:lnL>
                    <a:lnR>
                      <a:noFill/>
                    </a:lnR>
                    <a:lnT>
                      <a:noFill/>
                    </a:lnT>
                    <a:lnB>
                      <a:noFill/>
                    </a:lnB>
                  </a:tcPr>
                </a:tc>
                <a:tc>
                  <a:txBody>
                    <a:bodyPr/>
                    <a:lstStyle/>
                    <a:p>
                      <a:pPr algn="r" fontAlgn="b"/>
                      <a:r>
                        <a:rPr lang="es-MX" sz="1400" b="0" i="0" u="none" strike="noStrike">
                          <a:solidFill>
                            <a:srgbClr val="000000"/>
                          </a:solidFill>
                          <a:latin typeface="Calibri"/>
                        </a:rPr>
                        <a:t>173</a:t>
                      </a:r>
                    </a:p>
                  </a:txBody>
                  <a:tcPr marL="0" marR="0" marT="0" marB="0" anchor="b">
                    <a:lnL>
                      <a:noFill/>
                    </a:lnL>
                    <a:lnR>
                      <a:noFill/>
                    </a:lnR>
                    <a:lnT>
                      <a:noFill/>
                    </a:lnT>
                    <a:lnB>
                      <a:noFill/>
                    </a:lnB>
                  </a:tcPr>
                </a:tc>
                <a:tc>
                  <a:txBody>
                    <a:bodyPr/>
                    <a:lstStyle/>
                    <a:p>
                      <a:pPr algn="ctr" fontAlgn="b"/>
                      <a:r>
                        <a:rPr lang="es-MX" sz="1400" b="0" i="0" u="none" strike="noStrike">
                          <a:solidFill>
                            <a:srgbClr val="000000"/>
                          </a:solidFill>
                          <a:latin typeface="Calibri"/>
                        </a:rPr>
                        <a:t>4.6</a:t>
                      </a:r>
                    </a:p>
                  </a:txBody>
                  <a:tcPr marL="0" marR="0" marT="0" marB="0" anchor="b">
                    <a:lnL>
                      <a:noFill/>
                    </a:lnL>
                    <a:lnR>
                      <a:noFill/>
                    </a:lnR>
                    <a:lnT>
                      <a:noFill/>
                    </a:lnT>
                    <a:lnB>
                      <a:noFill/>
                    </a:lnB>
                  </a:tcPr>
                </a:tc>
              </a:tr>
              <a:tr h="179534">
                <a:tc>
                  <a:txBody>
                    <a:bodyPr/>
                    <a:lstStyle/>
                    <a:p>
                      <a:pPr algn="l" fontAlgn="b"/>
                      <a:r>
                        <a:rPr lang="es-MX" sz="1400" b="1" i="0" u="none" strike="noStrike">
                          <a:solidFill>
                            <a:srgbClr val="000000"/>
                          </a:solidFill>
                          <a:latin typeface="Arial"/>
                        </a:rPr>
                        <a:t>70-74</a:t>
                      </a:r>
                    </a:p>
                  </a:txBody>
                  <a:tcPr marL="0" marR="0" marT="0" marB="0" anchor="b">
                    <a:lnL>
                      <a:noFill/>
                    </a:lnL>
                    <a:lnR>
                      <a:noFill/>
                    </a:lnR>
                    <a:lnT>
                      <a:noFill/>
                    </a:lnT>
                    <a:lnB>
                      <a:noFill/>
                    </a:lnB>
                    <a:solidFill>
                      <a:srgbClr val="DBE5F1"/>
                    </a:solidFill>
                  </a:tcPr>
                </a:tc>
                <a:tc>
                  <a:txBody>
                    <a:bodyPr/>
                    <a:lstStyle/>
                    <a:p>
                      <a:pPr algn="r" fontAlgn="b"/>
                      <a:r>
                        <a:rPr lang="es-MX" sz="1400" b="0" i="0" u="none" strike="noStrike">
                          <a:solidFill>
                            <a:srgbClr val="000000"/>
                          </a:solidFill>
                          <a:latin typeface="Calibri"/>
                        </a:rPr>
                        <a:t>121</a:t>
                      </a:r>
                    </a:p>
                  </a:txBody>
                  <a:tcPr marL="0" marR="0" marT="0" marB="0" anchor="b">
                    <a:lnL>
                      <a:noFill/>
                    </a:lnL>
                    <a:lnR>
                      <a:noFill/>
                    </a:lnR>
                    <a:lnT>
                      <a:noFill/>
                    </a:lnT>
                    <a:lnB>
                      <a:noFill/>
                    </a:lnB>
                    <a:solidFill>
                      <a:srgbClr val="DBE5F1"/>
                    </a:solidFill>
                  </a:tcPr>
                </a:tc>
                <a:tc>
                  <a:txBody>
                    <a:bodyPr/>
                    <a:lstStyle/>
                    <a:p>
                      <a:pPr algn="ctr" fontAlgn="b"/>
                      <a:r>
                        <a:rPr lang="es-MX" sz="1400" b="0" i="0" u="none" strike="noStrike">
                          <a:solidFill>
                            <a:srgbClr val="000000"/>
                          </a:solidFill>
                          <a:latin typeface="Calibri"/>
                        </a:rPr>
                        <a:t>3.9</a:t>
                      </a:r>
                    </a:p>
                  </a:txBody>
                  <a:tcPr marL="0" marR="0" marT="0" marB="0" anchor="b">
                    <a:lnL>
                      <a:noFill/>
                    </a:lnL>
                    <a:lnR>
                      <a:noFill/>
                    </a:lnR>
                    <a:lnT>
                      <a:noFill/>
                    </a:lnT>
                    <a:lnB>
                      <a:noFill/>
                    </a:lnB>
                    <a:solidFill>
                      <a:srgbClr val="DBE5F1"/>
                    </a:solidFill>
                  </a:tcPr>
                </a:tc>
              </a:tr>
              <a:tr h="179534">
                <a:tc>
                  <a:txBody>
                    <a:bodyPr/>
                    <a:lstStyle/>
                    <a:p>
                      <a:pPr algn="l" fontAlgn="b"/>
                      <a:r>
                        <a:rPr lang="es-MX" sz="1400" b="1" i="0" u="none" strike="noStrike">
                          <a:solidFill>
                            <a:srgbClr val="000000"/>
                          </a:solidFill>
                          <a:latin typeface="Arial"/>
                        </a:rPr>
                        <a:t>75-79</a:t>
                      </a:r>
                    </a:p>
                  </a:txBody>
                  <a:tcPr marL="0" marR="0" marT="0" marB="0" anchor="b">
                    <a:lnL>
                      <a:noFill/>
                    </a:lnL>
                    <a:lnR>
                      <a:noFill/>
                    </a:lnR>
                    <a:lnT>
                      <a:noFill/>
                    </a:lnT>
                    <a:lnB>
                      <a:noFill/>
                    </a:lnB>
                  </a:tcPr>
                </a:tc>
                <a:tc>
                  <a:txBody>
                    <a:bodyPr/>
                    <a:lstStyle/>
                    <a:p>
                      <a:pPr algn="r" fontAlgn="b"/>
                      <a:r>
                        <a:rPr lang="es-MX" sz="1400" b="0" i="0" u="none" strike="noStrike">
                          <a:solidFill>
                            <a:srgbClr val="000000"/>
                          </a:solidFill>
                          <a:latin typeface="Calibri"/>
                        </a:rPr>
                        <a:t>97</a:t>
                      </a:r>
                    </a:p>
                  </a:txBody>
                  <a:tcPr marL="0" marR="0" marT="0" marB="0" anchor="b">
                    <a:lnL>
                      <a:noFill/>
                    </a:lnL>
                    <a:lnR>
                      <a:noFill/>
                    </a:lnR>
                    <a:lnT>
                      <a:noFill/>
                    </a:lnT>
                    <a:lnB>
                      <a:noFill/>
                    </a:lnB>
                  </a:tcPr>
                </a:tc>
                <a:tc>
                  <a:txBody>
                    <a:bodyPr/>
                    <a:lstStyle/>
                    <a:p>
                      <a:pPr algn="ctr" fontAlgn="b"/>
                      <a:r>
                        <a:rPr lang="es-MX" sz="1400" b="0" i="0" u="none" strike="noStrike">
                          <a:solidFill>
                            <a:srgbClr val="000000"/>
                          </a:solidFill>
                          <a:latin typeface="Calibri"/>
                        </a:rPr>
                        <a:t>4.0</a:t>
                      </a:r>
                    </a:p>
                  </a:txBody>
                  <a:tcPr marL="0" marR="0" marT="0" marB="0" anchor="b">
                    <a:lnL>
                      <a:noFill/>
                    </a:lnL>
                    <a:lnR>
                      <a:noFill/>
                    </a:lnR>
                    <a:lnT>
                      <a:noFill/>
                    </a:lnT>
                    <a:lnB>
                      <a:noFill/>
                    </a:lnB>
                  </a:tcPr>
                </a:tc>
              </a:tr>
              <a:tr h="179534">
                <a:tc>
                  <a:txBody>
                    <a:bodyPr/>
                    <a:lstStyle/>
                    <a:p>
                      <a:pPr algn="l" fontAlgn="b"/>
                      <a:r>
                        <a:rPr lang="es-MX" sz="1400" b="1" i="0" u="none" strike="noStrike">
                          <a:solidFill>
                            <a:srgbClr val="000000"/>
                          </a:solidFill>
                          <a:latin typeface="Arial"/>
                        </a:rPr>
                        <a:t>80 Y +</a:t>
                      </a:r>
                    </a:p>
                  </a:txBody>
                  <a:tcPr marL="0" marR="0" marT="0" marB="0" anchor="b">
                    <a:lnL>
                      <a:noFill/>
                    </a:lnL>
                    <a:lnR>
                      <a:noFill/>
                    </a:lnR>
                    <a:lnT>
                      <a:noFill/>
                    </a:lnT>
                    <a:lnB>
                      <a:noFill/>
                    </a:lnB>
                    <a:solidFill>
                      <a:srgbClr val="DBE5F1"/>
                    </a:solidFill>
                  </a:tcPr>
                </a:tc>
                <a:tc>
                  <a:txBody>
                    <a:bodyPr/>
                    <a:lstStyle/>
                    <a:p>
                      <a:pPr algn="r" fontAlgn="b"/>
                      <a:r>
                        <a:rPr lang="es-MX" sz="1400" b="0" i="0" u="none" strike="noStrike">
                          <a:solidFill>
                            <a:srgbClr val="000000"/>
                          </a:solidFill>
                          <a:latin typeface="Calibri"/>
                        </a:rPr>
                        <a:t>132</a:t>
                      </a:r>
                    </a:p>
                  </a:txBody>
                  <a:tcPr marL="0" marR="0" marT="0" marB="0" anchor="b">
                    <a:lnL>
                      <a:noFill/>
                    </a:lnL>
                    <a:lnR>
                      <a:noFill/>
                    </a:lnR>
                    <a:lnT>
                      <a:noFill/>
                    </a:lnT>
                    <a:lnB>
                      <a:noFill/>
                    </a:lnB>
                    <a:solidFill>
                      <a:srgbClr val="DBE5F1"/>
                    </a:solidFill>
                  </a:tcPr>
                </a:tc>
                <a:tc>
                  <a:txBody>
                    <a:bodyPr/>
                    <a:lstStyle/>
                    <a:p>
                      <a:pPr algn="ctr" fontAlgn="b"/>
                      <a:r>
                        <a:rPr lang="es-MX" sz="1400" b="0" i="0" u="none" strike="noStrike">
                          <a:solidFill>
                            <a:srgbClr val="000000"/>
                          </a:solidFill>
                          <a:latin typeface="Calibri"/>
                        </a:rPr>
                        <a:t>5.8</a:t>
                      </a:r>
                    </a:p>
                  </a:txBody>
                  <a:tcPr marL="0" marR="0" marT="0" marB="0" anchor="b">
                    <a:lnL>
                      <a:noFill/>
                    </a:lnL>
                    <a:lnR>
                      <a:noFill/>
                    </a:lnR>
                    <a:lnT>
                      <a:noFill/>
                    </a:lnT>
                    <a:lnB>
                      <a:noFill/>
                    </a:lnB>
                    <a:solidFill>
                      <a:srgbClr val="DBE5F1"/>
                    </a:solidFill>
                  </a:tcPr>
                </a:tc>
              </a:tr>
              <a:tr h="179534">
                <a:tc>
                  <a:txBody>
                    <a:bodyPr/>
                    <a:lstStyle/>
                    <a:p>
                      <a:pPr algn="l" fontAlgn="b"/>
                      <a:r>
                        <a:rPr lang="es-MX" sz="1400" b="0" i="0" u="none" strike="noStrike">
                          <a:solidFill>
                            <a:srgbClr val="000000"/>
                          </a:solidFill>
                          <a:latin typeface="Calibri"/>
                        </a:rPr>
                        <a:t>.</a:t>
                      </a:r>
                    </a:p>
                  </a:txBody>
                  <a:tcPr marL="0" marR="0" marT="0" marB="0" anchor="b">
                    <a:lnL>
                      <a:noFill/>
                    </a:lnL>
                    <a:lnR>
                      <a:noFill/>
                    </a:lnR>
                    <a:lnT>
                      <a:noFill/>
                    </a:lnT>
                    <a:lnB>
                      <a:noFill/>
                    </a:lnB>
                  </a:tcPr>
                </a:tc>
                <a:tc>
                  <a:txBody>
                    <a:bodyPr/>
                    <a:lstStyle/>
                    <a:p>
                      <a:pPr algn="r" fontAlgn="b"/>
                      <a:r>
                        <a:rPr lang="es-MX" sz="1400" b="0" i="0" u="none" strike="noStrike">
                          <a:solidFill>
                            <a:srgbClr val="000000"/>
                          </a:solidFill>
                          <a:latin typeface="Calibri"/>
                        </a:rPr>
                        <a:t>348</a:t>
                      </a:r>
                    </a:p>
                  </a:txBody>
                  <a:tcPr marL="0" marR="0" marT="0" marB="0" anchor="b">
                    <a:lnL>
                      <a:noFill/>
                    </a:lnL>
                    <a:lnR>
                      <a:noFill/>
                    </a:lnR>
                    <a:lnT>
                      <a:noFill/>
                    </a:lnT>
                    <a:lnB>
                      <a:noFill/>
                    </a:lnB>
                  </a:tcPr>
                </a:tc>
                <a:tc>
                  <a:txBody>
                    <a:bodyPr/>
                    <a:lstStyle/>
                    <a:p>
                      <a:pPr algn="ctr" fontAlgn="b"/>
                      <a:endParaRPr lang="es-MX" sz="1400" b="0" i="0" u="none" strike="noStrike">
                        <a:solidFill>
                          <a:srgbClr val="000000"/>
                        </a:solidFill>
                        <a:latin typeface="Calibri"/>
                      </a:endParaRPr>
                    </a:p>
                  </a:txBody>
                  <a:tcPr marL="0" marR="0" marT="0" marB="0" anchor="b">
                    <a:lnL>
                      <a:noFill/>
                    </a:lnL>
                    <a:lnR>
                      <a:noFill/>
                    </a:lnR>
                    <a:lnT>
                      <a:noFill/>
                    </a:lnT>
                    <a:lnB>
                      <a:noFill/>
                    </a:lnB>
                  </a:tcPr>
                </a:tc>
              </a:tr>
              <a:tr h="326426">
                <a:tc>
                  <a:txBody>
                    <a:bodyPr/>
                    <a:lstStyle/>
                    <a:p>
                      <a:pPr algn="l" fontAlgn="b"/>
                      <a:r>
                        <a:rPr lang="es-MX" sz="1400" b="1" i="0" u="none" strike="noStrike">
                          <a:solidFill>
                            <a:srgbClr val="000000"/>
                          </a:solidFill>
                          <a:latin typeface="Arial"/>
                        </a:rPr>
                        <a:t>Total</a:t>
                      </a:r>
                    </a:p>
                  </a:txBody>
                  <a:tcPr marL="0" marR="0" marT="0" marB="0" anchor="b">
                    <a:lnL>
                      <a:noFill/>
                    </a:lnL>
                    <a:lnR>
                      <a:noFill/>
                    </a:lnR>
                    <a:lnT>
                      <a:noFill/>
                    </a:lnT>
                    <a:lnB>
                      <a:noFill/>
                    </a:lnB>
                    <a:solidFill>
                      <a:srgbClr val="DBE5F1"/>
                    </a:solidFill>
                  </a:tcPr>
                </a:tc>
                <a:tc>
                  <a:txBody>
                    <a:bodyPr/>
                    <a:lstStyle/>
                    <a:p>
                      <a:pPr algn="ctr" fontAlgn="b"/>
                      <a:r>
                        <a:rPr lang="es-MX" sz="1400" b="1" i="0" u="none" strike="noStrike">
                          <a:solidFill>
                            <a:srgbClr val="000000"/>
                          </a:solidFill>
                          <a:latin typeface="Arial"/>
                        </a:rPr>
                        <a:t>20212</a:t>
                      </a:r>
                    </a:p>
                  </a:txBody>
                  <a:tcPr marL="0" marR="0" marT="0" marB="0" anchor="b">
                    <a:lnL>
                      <a:noFill/>
                    </a:lnL>
                    <a:lnR>
                      <a:noFill/>
                    </a:lnR>
                    <a:lnT>
                      <a:noFill/>
                    </a:lnT>
                    <a:lnB>
                      <a:noFill/>
                    </a:lnB>
                    <a:solidFill>
                      <a:srgbClr val="DBE5F1"/>
                    </a:solidFill>
                  </a:tcPr>
                </a:tc>
                <a:tc>
                  <a:txBody>
                    <a:bodyPr/>
                    <a:lstStyle/>
                    <a:p>
                      <a:pPr algn="ctr" fontAlgn="b"/>
                      <a:r>
                        <a:rPr lang="es-MX" sz="1400" b="1" i="0" u="none" strike="noStrike" dirty="0">
                          <a:solidFill>
                            <a:srgbClr val="000000"/>
                          </a:solidFill>
                          <a:latin typeface="Arial"/>
                        </a:rPr>
                        <a:t>13.5</a:t>
                      </a:r>
                    </a:p>
                  </a:txBody>
                  <a:tcPr marL="0" marR="0" marT="0" marB="0" anchor="b">
                    <a:lnL>
                      <a:noFill/>
                    </a:lnL>
                    <a:lnR>
                      <a:noFill/>
                    </a:lnR>
                    <a:lnT>
                      <a:noFill/>
                    </a:lnT>
                    <a:lnB>
                      <a:noFill/>
                    </a:lnB>
                    <a:solidFill>
                      <a:srgbClr val="DBE5F1"/>
                    </a:solidFill>
                  </a:tcPr>
                </a:tc>
              </a:tr>
            </a:tbl>
          </a:graphicData>
        </a:graphic>
      </p:graphicFrame>
      <p:sp>
        <p:nvSpPr>
          <p:cNvPr id="42051" name="5 CuadroTexto"/>
          <p:cNvSpPr txBox="1">
            <a:spLocks noChangeArrowheads="1"/>
          </p:cNvSpPr>
          <p:nvPr/>
        </p:nvSpPr>
        <p:spPr bwMode="auto">
          <a:xfrm>
            <a:off x="4356100" y="1744267"/>
            <a:ext cx="4537075" cy="3877985"/>
          </a:xfrm>
          <a:prstGeom prst="rect">
            <a:avLst/>
          </a:prstGeom>
          <a:noFill/>
          <a:ln w="9525">
            <a:noFill/>
            <a:miter lim="800000"/>
            <a:headEnd/>
            <a:tailEnd/>
          </a:ln>
        </p:spPr>
        <p:txBody>
          <a:bodyPr>
            <a:spAutoFit/>
          </a:bodyPr>
          <a:lstStyle/>
          <a:p>
            <a:pPr>
              <a:spcBef>
                <a:spcPts val="600"/>
              </a:spcBef>
              <a:spcAft>
                <a:spcPts val="600"/>
              </a:spcAft>
            </a:pPr>
            <a:r>
              <a:rPr lang="es-ES" dirty="0" smtClean="0"/>
              <a:t>En </a:t>
            </a:r>
            <a:r>
              <a:rPr lang="es-ES" dirty="0"/>
              <a:t>abril del 2009 El CDC alerto sobre la aparición de una nueva cepa de influenza A H1N1 de diseminación y virulencia desconocida. </a:t>
            </a:r>
          </a:p>
          <a:p>
            <a:pPr>
              <a:spcBef>
                <a:spcPts val="600"/>
              </a:spcBef>
              <a:spcAft>
                <a:spcPts val="600"/>
              </a:spcAft>
            </a:pPr>
            <a:r>
              <a:rPr lang="es-ES" dirty="0" smtClean="0"/>
              <a:t>El </a:t>
            </a:r>
            <a:r>
              <a:rPr lang="es-ES" dirty="0"/>
              <a:t>7 de mayo 2009, Argentina denuncio el primer caso importado de influenza porcina y a finales del mes, declaro la circulación viral en el país. </a:t>
            </a:r>
          </a:p>
          <a:p>
            <a:pPr>
              <a:spcBef>
                <a:spcPts val="600"/>
              </a:spcBef>
              <a:spcAft>
                <a:spcPts val="600"/>
              </a:spcAft>
            </a:pPr>
            <a:r>
              <a:rPr lang="es-ES" dirty="0" smtClean="0"/>
              <a:t>En junio la OMS declaro la pandemia.  </a:t>
            </a:r>
            <a:endParaRPr lang="es-MX" dirty="0" smtClean="0"/>
          </a:p>
          <a:p>
            <a:pPr>
              <a:spcBef>
                <a:spcPts val="600"/>
              </a:spcBef>
              <a:spcAft>
                <a:spcPts val="600"/>
              </a:spcAft>
            </a:pPr>
            <a:r>
              <a:rPr lang="es-ES" dirty="0" smtClean="0"/>
              <a:t>Desde </a:t>
            </a:r>
            <a:r>
              <a:rPr lang="es-ES" dirty="0"/>
              <a:t>el 24 de abril al 14 de noviembre se denunciaron en la provincia de Tucumán 20.212 casos de ETI</a:t>
            </a:r>
            <a:endParaRPr lang="es-MX"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619250" y="2060576"/>
          <a:ext cx="6049094" cy="3888703"/>
        </p:xfrm>
        <a:graphic>
          <a:graphicData uri="http://schemas.openxmlformats.org/drawingml/2006/table">
            <a:tbl>
              <a:tblPr/>
              <a:tblGrid>
                <a:gridCol w="2004903"/>
                <a:gridCol w="1336603"/>
                <a:gridCol w="655111"/>
                <a:gridCol w="789414"/>
                <a:gridCol w="1263063"/>
              </a:tblGrid>
              <a:tr h="299131">
                <a:tc>
                  <a:txBody>
                    <a:bodyPr/>
                    <a:lstStyle/>
                    <a:p>
                      <a:pPr algn="l" fontAlgn="b">
                        <a:lnSpc>
                          <a:spcPct val="100000"/>
                        </a:lnSpc>
                      </a:pPr>
                      <a:r>
                        <a:rPr lang="es-MX" sz="1800" b="1" i="0" u="none" strike="noStrike" dirty="0" err="1">
                          <a:solidFill>
                            <a:srgbClr val="FFFFFF"/>
                          </a:solidFill>
                          <a:latin typeface="Calibri"/>
                        </a:rPr>
                        <a:t>Comorbilidades</a:t>
                      </a:r>
                      <a:endParaRPr lang="es-MX" sz="1800" b="1" i="0" u="none" strike="noStrike" dirty="0">
                        <a:solidFill>
                          <a:srgbClr val="FFFFFF"/>
                        </a:solidFill>
                        <a:latin typeface="Calibri"/>
                      </a:endParaRPr>
                    </a:p>
                  </a:txBody>
                  <a:tcPr marL="0" marR="0" marT="0" marB="0" anchor="b">
                    <a:lnL>
                      <a:noFill/>
                    </a:lnL>
                    <a:lnR>
                      <a:noFill/>
                    </a:lnR>
                    <a:lnT>
                      <a:noFill/>
                    </a:lnT>
                    <a:lnB>
                      <a:noFill/>
                    </a:lnB>
                    <a:solidFill>
                      <a:srgbClr val="002060"/>
                    </a:solidFill>
                  </a:tcPr>
                </a:tc>
                <a:tc>
                  <a:txBody>
                    <a:bodyPr/>
                    <a:lstStyle/>
                    <a:p>
                      <a:pPr algn="ctr" fontAlgn="b">
                        <a:lnSpc>
                          <a:spcPct val="100000"/>
                        </a:lnSpc>
                      </a:pPr>
                      <a:r>
                        <a:rPr lang="es-MX" sz="1800" b="1" i="0" u="none" strike="noStrike" dirty="0">
                          <a:solidFill>
                            <a:srgbClr val="FFFFFF"/>
                          </a:solidFill>
                          <a:latin typeface="Calibri"/>
                        </a:rPr>
                        <a:t>OR</a:t>
                      </a:r>
                    </a:p>
                  </a:txBody>
                  <a:tcPr marL="0" marR="0" marT="0" marB="0" anchor="b">
                    <a:lnL>
                      <a:noFill/>
                    </a:lnL>
                    <a:lnR>
                      <a:noFill/>
                    </a:lnR>
                    <a:lnT>
                      <a:noFill/>
                    </a:lnT>
                    <a:lnB>
                      <a:noFill/>
                    </a:lnB>
                    <a:solidFill>
                      <a:srgbClr val="002060"/>
                    </a:solidFill>
                  </a:tcPr>
                </a:tc>
                <a:tc gridSpan="2">
                  <a:txBody>
                    <a:bodyPr/>
                    <a:lstStyle/>
                    <a:p>
                      <a:pPr algn="ctr" fontAlgn="b">
                        <a:lnSpc>
                          <a:spcPct val="100000"/>
                        </a:lnSpc>
                      </a:pPr>
                      <a:r>
                        <a:rPr lang="es-MX" sz="1800" b="1" i="0" u="none" strike="noStrike" dirty="0" smtClean="0">
                          <a:solidFill>
                            <a:srgbClr val="FFFFFF"/>
                          </a:solidFill>
                          <a:latin typeface="Calibri"/>
                        </a:rPr>
                        <a:t>IC</a:t>
                      </a:r>
                      <a:r>
                        <a:rPr lang="es-MX" sz="1800" b="1" i="0" u="none" strike="noStrike" baseline="0" dirty="0" smtClean="0">
                          <a:solidFill>
                            <a:srgbClr val="FFFFFF"/>
                          </a:solidFill>
                          <a:latin typeface="Calibri"/>
                        </a:rPr>
                        <a:t> 955</a:t>
                      </a:r>
                      <a:endParaRPr lang="es-MX" sz="1800" b="1" i="0" u="none" strike="noStrike" dirty="0">
                        <a:solidFill>
                          <a:srgbClr val="FFFFFF"/>
                        </a:solidFill>
                        <a:latin typeface="Calibri"/>
                      </a:endParaRPr>
                    </a:p>
                  </a:txBody>
                  <a:tcPr marL="0" marR="0" marT="0" marB="0" anchor="b">
                    <a:lnL>
                      <a:noFill/>
                    </a:lnL>
                    <a:lnR>
                      <a:noFill/>
                    </a:lnR>
                    <a:lnT>
                      <a:noFill/>
                    </a:lnT>
                    <a:lnB>
                      <a:noFill/>
                    </a:lnB>
                    <a:solidFill>
                      <a:srgbClr val="002060"/>
                    </a:solidFill>
                  </a:tcPr>
                </a:tc>
                <a:tc hMerge="1">
                  <a:txBody>
                    <a:bodyPr/>
                    <a:lstStyle/>
                    <a:p>
                      <a:pPr algn="ctr" fontAlgn="b">
                        <a:lnSpc>
                          <a:spcPct val="100000"/>
                        </a:lnSpc>
                      </a:pPr>
                      <a:endParaRPr lang="es-MX" sz="1800" b="1" i="0" u="none" strike="noStrike" dirty="0">
                        <a:solidFill>
                          <a:srgbClr val="FFFFFF"/>
                        </a:solidFill>
                        <a:latin typeface="Calibri"/>
                      </a:endParaRPr>
                    </a:p>
                  </a:txBody>
                  <a:tcPr marL="0" marR="0" marT="0" marB="0" anchor="b">
                    <a:lnL>
                      <a:noFill/>
                    </a:lnL>
                    <a:lnR>
                      <a:noFill/>
                    </a:lnR>
                    <a:lnT>
                      <a:noFill/>
                    </a:lnT>
                    <a:lnB>
                      <a:noFill/>
                    </a:lnB>
                    <a:solidFill>
                      <a:srgbClr val="002060"/>
                    </a:solidFill>
                  </a:tcPr>
                </a:tc>
                <a:tc>
                  <a:txBody>
                    <a:bodyPr/>
                    <a:lstStyle/>
                    <a:p>
                      <a:pPr algn="ctr" fontAlgn="b">
                        <a:lnSpc>
                          <a:spcPct val="100000"/>
                        </a:lnSpc>
                      </a:pPr>
                      <a:r>
                        <a:rPr lang="es-MX" sz="1800" b="1" i="1" u="none" strike="noStrike" dirty="0">
                          <a:solidFill>
                            <a:srgbClr val="FFFFFF"/>
                          </a:solidFill>
                          <a:latin typeface="Calibri"/>
                        </a:rPr>
                        <a:t>p</a:t>
                      </a:r>
                    </a:p>
                  </a:txBody>
                  <a:tcPr marL="0" marR="0" marT="0" marB="0" anchor="b">
                    <a:lnL>
                      <a:noFill/>
                    </a:lnL>
                    <a:lnR>
                      <a:noFill/>
                    </a:lnR>
                    <a:lnT>
                      <a:noFill/>
                    </a:lnT>
                    <a:lnB>
                      <a:noFill/>
                    </a:lnB>
                    <a:solidFill>
                      <a:srgbClr val="002060"/>
                    </a:solidFill>
                  </a:tcPr>
                </a:tc>
              </a:tr>
              <a:tr h="299131">
                <a:tc>
                  <a:txBody>
                    <a:bodyPr/>
                    <a:lstStyle/>
                    <a:p>
                      <a:pPr algn="l" fontAlgn="b">
                        <a:lnSpc>
                          <a:spcPct val="100000"/>
                        </a:lnSpc>
                      </a:pPr>
                      <a:r>
                        <a:rPr lang="es-MX" sz="1800" b="0" i="0" u="none" strike="noStrike" dirty="0">
                          <a:solidFill>
                            <a:srgbClr val="000000"/>
                          </a:solidFill>
                          <a:latin typeface="Calibri"/>
                        </a:rPr>
                        <a:t>Obesidad</a:t>
                      </a: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a:solidFill>
                            <a:srgbClr val="000000"/>
                          </a:solidFill>
                          <a:latin typeface="Calibri"/>
                        </a:rPr>
                        <a:t>27.7</a:t>
                      </a:r>
                    </a:p>
                  </a:txBody>
                  <a:tcPr marL="0" marR="0" marT="0" marB="0" anchor="b">
                    <a:lnL>
                      <a:noFill/>
                    </a:lnL>
                    <a:lnR>
                      <a:noFill/>
                    </a:lnR>
                    <a:lnT>
                      <a:noFill/>
                    </a:lnT>
                    <a:lnB>
                      <a:noFill/>
                    </a:lnB>
                  </a:tcPr>
                </a:tc>
                <a:tc>
                  <a:txBody>
                    <a:bodyPr/>
                    <a:lstStyle/>
                    <a:p>
                      <a:pPr algn="r" fontAlgn="b">
                        <a:lnSpc>
                          <a:spcPct val="100000"/>
                        </a:lnSpc>
                      </a:pPr>
                      <a:r>
                        <a:rPr lang="es-MX" sz="1800" b="0" i="0" u="none" strike="noStrike" dirty="0" smtClean="0">
                          <a:solidFill>
                            <a:srgbClr val="000000"/>
                          </a:solidFill>
                          <a:latin typeface="Calibri"/>
                        </a:rPr>
                        <a:t>(15.7</a:t>
                      </a:r>
                      <a:endParaRPr lang="es-MX"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smtClean="0">
                          <a:solidFill>
                            <a:srgbClr val="000000"/>
                          </a:solidFill>
                          <a:latin typeface="Calibri"/>
                        </a:rPr>
                        <a:t>- 49.5)</a:t>
                      </a:r>
                      <a:endParaRPr lang="es-MX"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a:solidFill>
                            <a:srgbClr val="000000"/>
                          </a:solidFill>
                          <a:latin typeface="Calibri"/>
                        </a:rPr>
                        <a:t>&lt;0,05</a:t>
                      </a:r>
                    </a:p>
                  </a:txBody>
                  <a:tcPr marL="0" marR="0" marT="0" marB="0" anchor="b">
                    <a:lnL>
                      <a:noFill/>
                    </a:lnL>
                    <a:lnR>
                      <a:noFill/>
                    </a:lnR>
                    <a:lnT>
                      <a:noFill/>
                    </a:lnT>
                    <a:lnB>
                      <a:noFill/>
                    </a:lnB>
                  </a:tcPr>
                </a:tc>
              </a:tr>
              <a:tr h="299131">
                <a:tc>
                  <a:txBody>
                    <a:bodyPr/>
                    <a:lstStyle/>
                    <a:p>
                      <a:pPr algn="l" fontAlgn="b">
                        <a:lnSpc>
                          <a:spcPct val="100000"/>
                        </a:lnSpc>
                      </a:pPr>
                      <a:r>
                        <a:rPr lang="es-MX" sz="1800" b="0" i="0" u="none" strike="noStrike" dirty="0">
                          <a:solidFill>
                            <a:srgbClr val="000000"/>
                          </a:solidFill>
                          <a:latin typeface="Calibri"/>
                        </a:rPr>
                        <a:t>EPOC</a:t>
                      </a: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a:solidFill>
                            <a:srgbClr val="000000"/>
                          </a:solidFill>
                          <a:latin typeface="Calibri"/>
                        </a:rPr>
                        <a:t>19.1</a:t>
                      </a:r>
                    </a:p>
                  </a:txBody>
                  <a:tcPr marL="0" marR="0" marT="0" marB="0" anchor="b">
                    <a:lnL>
                      <a:noFill/>
                    </a:lnL>
                    <a:lnR>
                      <a:noFill/>
                    </a:lnR>
                    <a:lnT>
                      <a:noFill/>
                    </a:lnT>
                    <a:lnB>
                      <a:noFill/>
                    </a:lnB>
                    <a:solidFill>
                      <a:srgbClr val="DBE5F1"/>
                    </a:solidFill>
                  </a:tcPr>
                </a:tc>
                <a:tc>
                  <a:txBody>
                    <a:bodyPr/>
                    <a:lstStyle/>
                    <a:p>
                      <a:pPr algn="r" fontAlgn="b">
                        <a:lnSpc>
                          <a:spcPct val="100000"/>
                        </a:lnSpc>
                      </a:pPr>
                      <a:r>
                        <a:rPr lang="es-MX" sz="1800" b="0" i="0" u="none" strike="noStrike" dirty="0" smtClean="0">
                          <a:solidFill>
                            <a:srgbClr val="000000"/>
                          </a:solidFill>
                          <a:latin typeface="Calibri"/>
                        </a:rPr>
                        <a:t>(11.7</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smtClean="0">
                          <a:solidFill>
                            <a:srgbClr val="000000"/>
                          </a:solidFill>
                          <a:latin typeface="Calibri"/>
                        </a:rPr>
                        <a:t>- 31.1)</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a:solidFill>
                            <a:srgbClr val="000000"/>
                          </a:solidFill>
                          <a:latin typeface="Calibri"/>
                        </a:rPr>
                        <a:t>&lt;0,05</a:t>
                      </a:r>
                    </a:p>
                  </a:txBody>
                  <a:tcPr marL="0" marR="0" marT="0" marB="0" anchor="b">
                    <a:lnL>
                      <a:noFill/>
                    </a:lnL>
                    <a:lnR>
                      <a:noFill/>
                    </a:lnR>
                    <a:lnT>
                      <a:noFill/>
                    </a:lnT>
                    <a:lnB>
                      <a:noFill/>
                    </a:lnB>
                    <a:solidFill>
                      <a:srgbClr val="DBE5F1"/>
                    </a:solidFill>
                  </a:tcPr>
                </a:tc>
              </a:tr>
              <a:tr h="299131">
                <a:tc>
                  <a:txBody>
                    <a:bodyPr/>
                    <a:lstStyle/>
                    <a:p>
                      <a:pPr algn="l" fontAlgn="b">
                        <a:lnSpc>
                          <a:spcPct val="100000"/>
                        </a:lnSpc>
                      </a:pPr>
                      <a:r>
                        <a:rPr lang="es-MX" sz="1800" b="0" i="0" u="none" strike="noStrike" dirty="0" err="1">
                          <a:solidFill>
                            <a:srgbClr val="000000"/>
                          </a:solidFill>
                          <a:latin typeface="Calibri"/>
                        </a:rPr>
                        <a:t>Inmunosuprimido</a:t>
                      </a:r>
                      <a:endParaRPr lang="es-MX" sz="18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ctr" fontAlgn="b">
                        <a:lnSpc>
                          <a:spcPct val="100000"/>
                        </a:lnSpc>
                      </a:pPr>
                      <a:r>
                        <a:rPr lang="es-MX" sz="1800" b="0" i="0" u="none" strike="noStrike" dirty="0">
                          <a:solidFill>
                            <a:srgbClr val="000000"/>
                          </a:solidFill>
                          <a:latin typeface="Calibri"/>
                        </a:rPr>
                        <a:t>11.6</a:t>
                      </a:r>
                    </a:p>
                  </a:txBody>
                  <a:tcPr marL="0" marR="0" marT="0" marB="0" anchor="b">
                    <a:lnL>
                      <a:noFill/>
                    </a:lnL>
                    <a:lnR>
                      <a:noFill/>
                    </a:lnR>
                    <a:lnT>
                      <a:noFill/>
                    </a:lnT>
                    <a:lnB>
                      <a:noFill/>
                    </a:lnB>
                    <a:solidFill>
                      <a:schemeClr val="bg1"/>
                    </a:solidFill>
                  </a:tcPr>
                </a:tc>
                <a:tc>
                  <a:txBody>
                    <a:bodyPr/>
                    <a:lstStyle/>
                    <a:p>
                      <a:pPr algn="r" fontAlgn="b">
                        <a:lnSpc>
                          <a:spcPct val="100000"/>
                        </a:lnSpc>
                      </a:pPr>
                      <a:r>
                        <a:rPr lang="es-MX" sz="1800" b="0" i="0" u="none" strike="noStrike" dirty="0" smtClean="0">
                          <a:solidFill>
                            <a:srgbClr val="000000"/>
                          </a:solidFill>
                          <a:latin typeface="Calibri"/>
                        </a:rPr>
                        <a:t>(6.2</a:t>
                      </a:r>
                      <a:endParaRPr lang="es-MX" sz="18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ctr" fontAlgn="b">
                        <a:lnSpc>
                          <a:spcPct val="100000"/>
                        </a:lnSpc>
                      </a:pPr>
                      <a:r>
                        <a:rPr lang="es-MX" sz="1800" b="0" i="0" u="none" strike="noStrike" dirty="0" smtClean="0">
                          <a:solidFill>
                            <a:srgbClr val="000000"/>
                          </a:solidFill>
                          <a:latin typeface="Calibri"/>
                        </a:rPr>
                        <a:t>- 21.3)</a:t>
                      </a:r>
                      <a:endParaRPr lang="es-MX" sz="18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ctr" fontAlgn="b">
                        <a:lnSpc>
                          <a:spcPct val="100000"/>
                        </a:lnSpc>
                      </a:pPr>
                      <a:r>
                        <a:rPr lang="es-MX" sz="1800" b="0" i="0" u="none" strike="noStrike" dirty="0">
                          <a:solidFill>
                            <a:srgbClr val="000000"/>
                          </a:solidFill>
                          <a:latin typeface="Calibri"/>
                        </a:rPr>
                        <a:t>&lt;0,05</a:t>
                      </a:r>
                    </a:p>
                  </a:txBody>
                  <a:tcPr marL="0" marR="0" marT="0" marB="0" anchor="b">
                    <a:lnL>
                      <a:noFill/>
                    </a:lnL>
                    <a:lnR>
                      <a:noFill/>
                    </a:lnR>
                    <a:lnT>
                      <a:noFill/>
                    </a:lnT>
                    <a:lnB>
                      <a:noFill/>
                    </a:lnB>
                    <a:solidFill>
                      <a:schemeClr val="bg1"/>
                    </a:solidFill>
                  </a:tcPr>
                </a:tc>
              </a:tr>
              <a:tr h="299131">
                <a:tc>
                  <a:txBody>
                    <a:bodyPr/>
                    <a:lstStyle/>
                    <a:p>
                      <a:pPr algn="l" fontAlgn="b">
                        <a:lnSpc>
                          <a:spcPct val="100000"/>
                        </a:lnSpc>
                      </a:pPr>
                      <a:r>
                        <a:rPr lang="es-MX" sz="1800" b="0" i="0" u="none" strike="noStrike" dirty="0">
                          <a:solidFill>
                            <a:srgbClr val="000000"/>
                          </a:solidFill>
                          <a:latin typeface="Calibri"/>
                        </a:rPr>
                        <a:t>VIH</a:t>
                      </a: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a:solidFill>
                            <a:srgbClr val="000000"/>
                          </a:solidFill>
                          <a:latin typeface="Calibri"/>
                        </a:rPr>
                        <a:t>11.1</a:t>
                      </a:r>
                    </a:p>
                  </a:txBody>
                  <a:tcPr marL="0" marR="0" marT="0" marB="0" anchor="b">
                    <a:lnL>
                      <a:noFill/>
                    </a:lnL>
                    <a:lnR>
                      <a:noFill/>
                    </a:lnR>
                    <a:lnT>
                      <a:noFill/>
                    </a:lnT>
                    <a:lnB>
                      <a:noFill/>
                    </a:lnB>
                    <a:solidFill>
                      <a:srgbClr val="DBE5F1"/>
                    </a:solidFill>
                  </a:tcPr>
                </a:tc>
                <a:tc>
                  <a:txBody>
                    <a:bodyPr/>
                    <a:lstStyle/>
                    <a:p>
                      <a:pPr algn="r" fontAlgn="b">
                        <a:lnSpc>
                          <a:spcPct val="100000"/>
                        </a:lnSpc>
                      </a:pPr>
                      <a:r>
                        <a:rPr lang="es-MX" sz="1800" b="0" i="0" u="none" strike="noStrike" dirty="0" smtClean="0">
                          <a:solidFill>
                            <a:srgbClr val="000000"/>
                          </a:solidFill>
                          <a:latin typeface="Calibri"/>
                        </a:rPr>
                        <a:t>(3.3</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smtClean="0">
                          <a:solidFill>
                            <a:srgbClr val="000000"/>
                          </a:solidFill>
                          <a:latin typeface="Calibri"/>
                        </a:rPr>
                        <a:t>- 35.0)</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a:solidFill>
                            <a:srgbClr val="000000"/>
                          </a:solidFill>
                          <a:latin typeface="Calibri"/>
                        </a:rPr>
                        <a:t>&lt;0,05</a:t>
                      </a:r>
                    </a:p>
                  </a:txBody>
                  <a:tcPr marL="0" marR="0" marT="0" marB="0" anchor="b">
                    <a:lnL>
                      <a:noFill/>
                    </a:lnL>
                    <a:lnR>
                      <a:noFill/>
                    </a:lnR>
                    <a:lnT>
                      <a:noFill/>
                    </a:lnT>
                    <a:lnB>
                      <a:noFill/>
                    </a:lnB>
                    <a:solidFill>
                      <a:srgbClr val="DBE5F1"/>
                    </a:solidFill>
                  </a:tcPr>
                </a:tc>
              </a:tr>
              <a:tr h="299131">
                <a:tc>
                  <a:txBody>
                    <a:bodyPr/>
                    <a:lstStyle/>
                    <a:p>
                      <a:pPr algn="l" fontAlgn="b">
                        <a:lnSpc>
                          <a:spcPct val="100000"/>
                        </a:lnSpc>
                      </a:pPr>
                      <a:r>
                        <a:rPr lang="es-MX" sz="1800" b="0" i="0" u="none" strike="noStrike" dirty="0">
                          <a:solidFill>
                            <a:srgbClr val="000000"/>
                          </a:solidFill>
                          <a:latin typeface="Calibri"/>
                        </a:rPr>
                        <a:t>Tabaquismo</a:t>
                      </a:r>
                    </a:p>
                  </a:txBody>
                  <a:tcPr marL="0" marR="0" marT="0" marB="0" anchor="b">
                    <a:lnL>
                      <a:noFill/>
                    </a:lnL>
                    <a:lnR>
                      <a:noFill/>
                    </a:lnR>
                    <a:lnT>
                      <a:noFill/>
                    </a:lnT>
                    <a:lnB>
                      <a:noFill/>
                    </a:lnB>
                    <a:solidFill>
                      <a:schemeClr val="bg1"/>
                    </a:solidFill>
                  </a:tcPr>
                </a:tc>
                <a:tc>
                  <a:txBody>
                    <a:bodyPr/>
                    <a:lstStyle/>
                    <a:p>
                      <a:pPr algn="ctr" fontAlgn="b">
                        <a:lnSpc>
                          <a:spcPct val="100000"/>
                        </a:lnSpc>
                      </a:pPr>
                      <a:r>
                        <a:rPr lang="es-MX" sz="1800" b="0" i="0" u="none" strike="noStrike" dirty="0">
                          <a:solidFill>
                            <a:srgbClr val="000000"/>
                          </a:solidFill>
                          <a:latin typeface="Calibri"/>
                        </a:rPr>
                        <a:t>10.5</a:t>
                      </a:r>
                    </a:p>
                  </a:txBody>
                  <a:tcPr marL="0" marR="0" marT="0" marB="0" anchor="b">
                    <a:lnL>
                      <a:noFill/>
                    </a:lnL>
                    <a:lnR>
                      <a:noFill/>
                    </a:lnR>
                    <a:lnT>
                      <a:noFill/>
                    </a:lnT>
                    <a:lnB>
                      <a:noFill/>
                    </a:lnB>
                    <a:solidFill>
                      <a:schemeClr val="bg1"/>
                    </a:solidFill>
                  </a:tcPr>
                </a:tc>
                <a:tc>
                  <a:txBody>
                    <a:bodyPr/>
                    <a:lstStyle/>
                    <a:p>
                      <a:pPr algn="r" fontAlgn="b">
                        <a:lnSpc>
                          <a:spcPct val="100000"/>
                        </a:lnSpc>
                      </a:pPr>
                      <a:r>
                        <a:rPr lang="es-MX" sz="1800" b="0" i="0" u="none" strike="noStrike" dirty="0" smtClean="0">
                          <a:solidFill>
                            <a:srgbClr val="000000"/>
                          </a:solidFill>
                          <a:latin typeface="Calibri"/>
                        </a:rPr>
                        <a:t>(5.1</a:t>
                      </a:r>
                      <a:endParaRPr lang="es-MX" sz="18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ctr" fontAlgn="b">
                        <a:lnSpc>
                          <a:spcPct val="100000"/>
                        </a:lnSpc>
                      </a:pPr>
                      <a:r>
                        <a:rPr lang="es-MX" sz="1800" b="0" i="0" u="none" strike="noStrike" dirty="0" smtClean="0">
                          <a:solidFill>
                            <a:srgbClr val="000000"/>
                          </a:solidFill>
                          <a:latin typeface="Calibri"/>
                        </a:rPr>
                        <a:t>- 21.0)</a:t>
                      </a:r>
                      <a:endParaRPr lang="es-MX" sz="18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ctr" fontAlgn="b">
                        <a:lnSpc>
                          <a:spcPct val="100000"/>
                        </a:lnSpc>
                      </a:pPr>
                      <a:r>
                        <a:rPr lang="es-MX" sz="1800" b="0" i="0" u="none" strike="noStrike" dirty="0">
                          <a:solidFill>
                            <a:srgbClr val="000000"/>
                          </a:solidFill>
                          <a:latin typeface="Calibri"/>
                        </a:rPr>
                        <a:t>&lt;0,05</a:t>
                      </a:r>
                    </a:p>
                  </a:txBody>
                  <a:tcPr marL="0" marR="0" marT="0" marB="0" anchor="b">
                    <a:lnL>
                      <a:noFill/>
                    </a:lnL>
                    <a:lnR>
                      <a:noFill/>
                    </a:lnR>
                    <a:lnT>
                      <a:noFill/>
                    </a:lnT>
                    <a:lnB>
                      <a:noFill/>
                    </a:lnB>
                    <a:solidFill>
                      <a:schemeClr val="bg1"/>
                    </a:solidFill>
                  </a:tcPr>
                </a:tc>
              </a:tr>
              <a:tr h="299131">
                <a:tc>
                  <a:txBody>
                    <a:bodyPr/>
                    <a:lstStyle/>
                    <a:p>
                      <a:pPr algn="l" fontAlgn="b">
                        <a:lnSpc>
                          <a:spcPct val="100000"/>
                        </a:lnSpc>
                      </a:pPr>
                      <a:r>
                        <a:rPr lang="es-MX" sz="1800" b="0" i="0" u="none" strike="noStrike" dirty="0">
                          <a:solidFill>
                            <a:srgbClr val="000000"/>
                          </a:solidFill>
                          <a:latin typeface="Calibri"/>
                        </a:rPr>
                        <a:t>Nefropatía</a:t>
                      </a: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a:solidFill>
                            <a:srgbClr val="000000"/>
                          </a:solidFill>
                          <a:latin typeface="Calibri"/>
                        </a:rPr>
                        <a:t>7.9</a:t>
                      </a:r>
                    </a:p>
                  </a:txBody>
                  <a:tcPr marL="0" marR="0" marT="0" marB="0" anchor="b">
                    <a:lnL>
                      <a:noFill/>
                    </a:lnL>
                    <a:lnR>
                      <a:noFill/>
                    </a:lnR>
                    <a:lnT>
                      <a:noFill/>
                    </a:lnT>
                    <a:lnB>
                      <a:noFill/>
                    </a:lnB>
                    <a:solidFill>
                      <a:srgbClr val="DBE5F1"/>
                    </a:solidFill>
                  </a:tcPr>
                </a:tc>
                <a:tc>
                  <a:txBody>
                    <a:bodyPr/>
                    <a:lstStyle/>
                    <a:p>
                      <a:pPr algn="r" fontAlgn="b">
                        <a:lnSpc>
                          <a:spcPct val="100000"/>
                        </a:lnSpc>
                      </a:pPr>
                      <a:r>
                        <a:rPr lang="es-MX" sz="1800" b="0" i="0" u="none" strike="noStrike" dirty="0" smtClean="0">
                          <a:solidFill>
                            <a:srgbClr val="000000"/>
                          </a:solidFill>
                          <a:latin typeface="Calibri"/>
                        </a:rPr>
                        <a:t>(4.2</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smtClean="0">
                          <a:solidFill>
                            <a:srgbClr val="000000"/>
                          </a:solidFill>
                          <a:latin typeface="Calibri"/>
                        </a:rPr>
                        <a:t>- 14.6)</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a:solidFill>
                            <a:srgbClr val="000000"/>
                          </a:solidFill>
                          <a:latin typeface="Calibri"/>
                        </a:rPr>
                        <a:t>&lt;0,05</a:t>
                      </a:r>
                    </a:p>
                  </a:txBody>
                  <a:tcPr marL="0" marR="0" marT="0" marB="0" anchor="b">
                    <a:lnL>
                      <a:noFill/>
                    </a:lnL>
                    <a:lnR>
                      <a:noFill/>
                    </a:lnR>
                    <a:lnT>
                      <a:noFill/>
                    </a:lnT>
                    <a:lnB>
                      <a:noFill/>
                    </a:lnB>
                    <a:solidFill>
                      <a:srgbClr val="DBE5F1"/>
                    </a:solidFill>
                  </a:tcPr>
                </a:tc>
              </a:tr>
              <a:tr h="299131">
                <a:tc>
                  <a:txBody>
                    <a:bodyPr/>
                    <a:lstStyle/>
                    <a:p>
                      <a:pPr algn="l" fontAlgn="b">
                        <a:lnSpc>
                          <a:spcPct val="100000"/>
                        </a:lnSpc>
                      </a:pPr>
                      <a:r>
                        <a:rPr lang="es-MX" sz="1800" b="0" i="0" u="none" strike="noStrike" dirty="0">
                          <a:solidFill>
                            <a:srgbClr val="000000"/>
                          </a:solidFill>
                          <a:latin typeface="Calibri"/>
                        </a:rPr>
                        <a:t>Cardiopatía</a:t>
                      </a: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a:solidFill>
                            <a:srgbClr val="000000"/>
                          </a:solidFill>
                          <a:latin typeface="Calibri"/>
                        </a:rPr>
                        <a:t>7.6</a:t>
                      </a:r>
                    </a:p>
                  </a:txBody>
                  <a:tcPr marL="0" marR="0" marT="0" marB="0" anchor="b">
                    <a:lnL>
                      <a:noFill/>
                    </a:lnL>
                    <a:lnR>
                      <a:noFill/>
                    </a:lnR>
                    <a:lnT>
                      <a:noFill/>
                    </a:lnT>
                    <a:lnB>
                      <a:noFill/>
                    </a:lnB>
                  </a:tcPr>
                </a:tc>
                <a:tc>
                  <a:txBody>
                    <a:bodyPr/>
                    <a:lstStyle/>
                    <a:p>
                      <a:pPr algn="r" fontAlgn="b">
                        <a:lnSpc>
                          <a:spcPct val="100000"/>
                        </a:lnSpc>
                      </a:pPr>
                      <a:r>
                        <a:rPr lang="es-MX" sz="1800" b="0" i="0" u="none" strike="noStrike" dirty="0" smtClean="0">
                          <a:solidFill>
                            <a:srgbClr val="000000"/>
                          </a:solidFill>
                          <a:latin typeface="Calibri"/>
                        </a:rPr>
                        <a:t>(4.9</a:t>
                      </a:r>
                      <a:endParaRPr lang="es-MX"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smtClean="0">
                          <a:solidFill>
                            <a:srgbClr val="000000"/>
                          </a:solidFill>
                          <a:latin typeface="Calibri"/>
                        </a:rPr>
                        <a:t>- 11.6)</a:t>
                      </a:r>
                      <a:endParaRPr lang="es-MX"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0" i="0" u="none" strike="noStrike">
                          <a:solidFill>
                            <a:srgbClr val="000000"/>
                          </a:solidFill>
                          <a:latin typeface="Calibri"/>
                        </a:rPr>
                        <a:t>&lt;0,05</a:t>
                      </a:r>
                    </a:p>
                  </a:txBody>
                  <a:tcPr marL="0" marR="0" marT="0" marB="0" anchor="b">
                    <a:lnL>
                      <a:noFill/>
                    </a:lnL>
                    <a:lnR>
                      <a:noFill/>
                    </a:lnR>
                    <a:lnT>
                      <a:noFill/>
                    </a:lnT>
                    <a:lnB>
                      <a:noFill/>
                    </a:lnB>
                  </a:tcPr>
                </a:tc>
              </a:tr>
              <a:tr h="299131">
                <a:tc>
                  <a:txBody>
                    <a:bodyPr/>
                    <a:lstStyle/>
                    <a:p>
                      <a:pPr algn="l" fontAlgn="b">
                        <a:lnSpc>
                          <a:spcPct val="100000"/>
                        </a:lnSpc>
                      </a:pPr>
                      <a:r>
                        <a:rPr lang="es-MX" sz="1800" b="0" i="0" u="none" strike="noStrike" dirty="0" smtClean="0">
                          <a:solidFill>
                            <a:srgbClr val="000000"/>
                          </a:solidFill>
                          <a:latin typeface="Calibri"/>
                        </a:rPr>
                        <a:t>Cáncer</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a:solidFill>
                            <a:srgbClr val="000000"/>
                          </a:solidFill>
                          <a:latin typeface="Calibri"/>
                        </a:rPr>
                        <a:t>7.4</a:t>
                      </a:r>
                    </a:p>
                  </a:txBody>
                  <a:tcPr marL="0" marR="0" marT="0" marB="0" anchor="b">
                    <a:lnL>
                      <a:noFill/>
                    </a:lnL>
                    <a:lnR>
                      <a:noFill/>
                    </a:lnR>
                    <a:lnT>
                      <a:noFill/>
                    </a:lnT>
                    <a:lnB>
                      <a:noFill/>
                    </a:lnB>
                    <a:solidFill>
                      <a:srgbClr val="DBE5F1"/>
                    </a:solidFill>
                  </a:tcPr>
                </a:tc>
                <a:tc>
                  <a:txBody>
                    <a:bodyPr/>
                    <a:lstStyle/>
                    <a:p>
                      <a:pPr algn="r" fontAlgn="b">
                        <a:lnSpc>
                          <a:spcPct val="100000"/>
                        </a:lnSpc>
                      </a:pPr>
                      <a:r>
                        <a:rPr lang="es-MX" sz="1800" b="0" i="0" u="none" strike="noStrike" dirty="0" smtClean="0">
                          <a:solidFill>
                            <a:srgbClr val="000000"/>
                          </a:solidFill>
                          <a:latin typeface="Calibri"/>
                        </a:rPr>
                        <a:t>(3.4</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smtClean="0">
                          <a:solidFill>
                            <a:srgbClr val="000000"/>
                          </a:solidFill>
                          <a:latin typeface="Calibri"/>
                        </a:rPr>
                        <a:t>- 15.2)</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a:solidFill>
                            <a:srgbClr val="000000"/>
                          </a:solidFill>
                          <a:latin typeface="Calibri"/>
                        </a:rPr>
                        <a:t>&lt;0,05</a:t>
                      </a:r>
                    </a:p>
                  </a:txBody>
                  <a:tcPr marL="0" marR="0" marT="0" marB="0" anchor="b">
                    <a:lnL>
                      <a:noFill/>
                    </a:lnL>
                    <a:lnR>
                      <a:noFill/>
                    </a:lnR>
                    <a:lnT>
                      <a:noFill/>
                    </a:lnT>
                    <a:lnB>
                      <a:noFill/>
                    </a:lnB>
                    <a:solidFill>
                      <a:srgbClr val="DBE5F1"/>
                    </a:solidFill>
                  </a:tcPr>
                </a:tc>
              </a:tr>
              <a:tr h="299131">
                <a:tc>
                  <a:txBody>
                    <a:bodyPr/>
                    <a:lstStyle/>
                    <a:p>
                      <a:pPr algn="l" fontAlgn="b">
                        <a:lnSpc>
                          <a:spcPct val="100000"/>
                        </a:lnSpc>
                      </a:pPr>
                      <a:r>
                        <a:rPr lang="es-MX" sz="1800" b="0" i="0" u="none" strike="noStrike" dirty="0">
                          <a:solidFill>
                            <a:srgbClr val="000000"/>
                          </a:solidFill>
                          <a:latin typeface="Calibri"/>
                        </a:rPr>
                        <a:t>HTA</a:t>
                      </a: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a:solidFill>
                            <a:srgbClr val="000000"/>
                          </a:solidFill>
                          <a:latin typeface="Calibri"/>
                        </a:rPr>
                        <a:t>6.2</a:t>
                      </a:r>
                    </a:p>
                  </a:txBody>
                  <a:tcPr marL="0" marR="0" marT="0" marB="0" anchor="b">
                    <a:lnL>
                      <a:noFill/>
                    </a:lnL>
                    <a:lnR>
                      <a:noFill/>
                    </a:lnR>
                    <a:lnT>
                      <a:noFill/>
                    </a:lnT>
                    <a:lnB>
                      <a:noFill/>
                    </a:lnB>
                  </a:tcPr>
                </a:tc>
                <a:tc>
                  <a:txBody>
                    <a:bodyPr/>
                    <a:lstStyle/>
                    <a:p>
                      <a:pPr algn="r" fontAlgn="b">
                        <a:lnSpc>
                          <a:spcPct val="100000"/>
                        </a:lnSpc>
                      </a:pPr>
                      <a:r>
                        <a:rPr lang="es-MX" sz="1800" b="0" i="0" u="none" strike="noStrike" dirty="0" smtClean="0">
                          <a:solidFill>
                            <a:srgbClr val="000000"/>
                          </a:solidFill>
                          <a:latin typeface="Calibri"/>
                        </a:rPr>
                        <a:t>(4.5</a:t>
                      </a:r>
                      <a:endParaRPr lang="es-MX"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smtClean="0">
                          <a:solidFill>
                            <a:srgbClr val="000000"/>
                          </a:solidFill>
                          <a:latin typeface="Calibri"/>
                        </a:rPr>
                        <a:t>- 8.3)</a:t>
                      </a:r>
                      <a:endParaRPr lang="es-MX"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a:solidFill>
                            <a:srgbClr val="000000"/>
                          </a:solidFill>
                          <a:latin typeface="Calibri"/>
                        </a:rPr>
                        <a:t>&lt;0,05</a:t>
                      </a:r>
                    </a:p>
                  </a:txBody>
                  <a:tcPr marL="0" marR="0" marT="0" marB="0" anchor="b">
                    <a:lnL>
                      <a:noFill/>
                    </a:lnL>
                    <a:lnR>
                      <a:noFill/>
                    </a:lnR>
                    <a:lnT>
                      <a:noFill/>
                    </a:lnT>
                    <a:lnB>
                      <a:noFill/>
                    </a:lnB>
                  </a:tcPr>
                </a:tc>
              </a:tr>
              <a:tr h="299131">
                <a:tc>
                  <a:txBody>
                    <a:bodyPr/>
                    <a:lstStyle/>
                    <a:p>
                      <a:pPr algn="l" fontAlgn="b">
                        <a:lnSpc>
                          <a:spcPct val="100000"/>
                        </a:lnSpc>
                      </a:pPr>
                      <a:r>
                        <a:rPr lang="es-MX" sz="1800" b="0" i="0" u="none" strike="noStrike" dirty="0">
                          <a:solidFill>
                            <a:srgbClr val="000000"/>
                          </a:solidFill>
                          <a:latin typeface="Calibri"/>
                        </a:rPr>
                        <a:t>Diabetes</a:t>
                      </a: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a:solidFill>
                            <a:srgbClr val="000000"/>
                          </a:solidFill>
                          <a:latin typeface="Calibri"/>
                        </a:rPr>
                        <a:t>6.2</a:t>
                      </a:r>
                    </a:p>
                  </a:txBody>
                  <a:tcPr marL="0" marR="0" marT="0" marB="0" anchor="b">
                    <a:lnL>
                      <a:noFill/>
                    </a:lnL>
                    <a:lnR>
                      <a:noFill/>
                    </a:lnR>
                    <a:lnT>
                      <a:noFill/>
                    </a:lnT>
                    <a:lnB>
                      <a:noFill/>
                    </a:lnB>
                    <a:solidFill>
                      <a:srgbClr val="DBE5F1"/>
                    </a:solidFill>
                  </a:tcPr>
                </a:tc>
                <a:tc>
                  <a:txBody>
                    <a:bodyPr/>
                    <a:lstStyle/>
                    <a:p>
                      <a:pPr algn="r" fontAlgn="b">
                        <a:lnSpc>
                          <a:spcPct val="100000"/>
                        </a:lnSpc>
                      </a:pPr>
                      <a:r>
                        <a:rPr lang="es-MX" sz="1800" b="0" i="0" u="none" strike="noStrike" dirty="0" smtClean="0">
                          <a:solidFill>
                            <a:srgbClr val="000000"/>
                          </a:solidFill>
                          <a:latin typeface="Calibri"/>
                        </a:rPr>
                        <a:t>(4.7</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smtClean="0">
                          <a:solidFill>
                            <a:srgbClr val="000000"/>
                          </a:solidFill>
                          <a:latin typeface="Calibri"/>
                        </a:rPr>
                        <a:t>- 8.2)</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a:solidFill>
                            <a:srgbClr val="000000"/>
                          </a:solidFill>
                          <a:latin typeface="Calibri"/>
                        </a:rPr>
                        <a:t>&lt;0,05</a:t>
                      </a:r>
                    </a:p>
                  </a:txBody>
                  <a:tcPr marL="0" marR="0" marT="0" marB="0" anchor="b">
                    <a:lnL>
                      <a:noFill/>
                    </a:lnL>
                    <a:lnR>
                      <a:noFill/>
                    </a:lnR>
                    <a:lnT>
                      <a:noFill/>
                    </a:lnT>
                    <a:lnB>
                      <a:noFill/>
                    </a:lnB>
                    <a:solidFill>
                      <a:srgbClr val="DBE5F1"/>
                    </a:solidFill>
                  </a:tcPr>
                </a:tc>
              </a:tr>
              <a:tr h="299131">
                <a:tc>
                  <a:txBody>
                    <a:bodyPr/>
                    <a:lstStyle/>
                    <a:p>
                      <a:pPr algn="l" fontAlgn="b">
                        <a:lnSpc>
                          <a:spcPct val="100000"/>
                        </a:lnSpc>
                      </a:pPr>
                      <a:r>
                        <a:rPr lang="es-MX" sz="1800" b="0" i="0" u="none" strike="noStrike" dirty="0">
                          <a:solidFill>
                            <a:srgbClr val="000000"/>
                          </a:solidFill>
                          <a:latin typeface="Calibri"/>
                        </a:rPr>
                        <a:t>SBOR</a:t>
                      </a: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a:solidFill>
                            <a:srgbClr val="000000"/>
                          </a:solidFill>
                          <a:latin typeface="Calibri"/>
                        </a:rPr>
                        <a:t>2.8</a:t>
                      </a:r>
                    </a:p>
                  </a:txBody>
                  <a:tcPr marL="0" marR="0" marT="0" marB="0" anchor="b">
                    <a:lnL>
                      <a:noFill/>
                    </a:lnL>
                    <a:lnR>
                      <a:noFill/>
                    </a:lnR>
                    <a:lnT>
                      <a:noFill/>
                    </a:lnT>
                    <a:lnB>
                      <a:noFill/>
                    </a:lnB>
                  </a:tcPr>
                </a:tc>
                <a:tc>
                  <a:txBody>
                    <a:bodyPr/>
                    <a:lstStyle/>
                    <a:p>
                      <a:pPr algn="r" fontAlgn="b">
                        <a:lnSpc>
                          <a:spcPct val="100000"/>
                        </a:lnSpc>
                      </a:pPr>
                      <a:r>
                        <a:rPr lang="es-MX" sz="1800" b="0" i="0" u="none" strike="noStrike" dirty="0" smtClean="0">
                          <a:solidFill>
                            <a:srgbClr val="000000"/>
                          </a:solidFill>
                          <a:latin typeface="Calibri"/>
                        </a:rPr>
                        <a:t>(1.9</a:t>
                      </a:r>
                      <a:endParaRPr lang="es-MX"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smtClean="0">
                          <a:solidFill>
                            <a:srgbClr val="000000"/>
                          </a:solidFill>
                          <a:latin typeface="Calibri"/>
                        </a:rPr>
                        <a:t>- 4.0)</a:t>
                      </a:r>
                      <a:endParaRPr lang="es-MX"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a:solidFill>
                            <a:srgbClr val="000000"/>
                          </a:solidFill>
                          <a:latin typeface="Calibri"/>
                        </a:rPr>
                        <a:t>&lt;0,05</a:t>
                      </a:r>
                    </a:p>
                  </a:txBody>
                  <a:tcPr marL="0" marR="0" marT="0" marB="0" anchor="b">
                    <a:lnL>
                      <a:noFill/>
                    </a:lnL>
                    <a:lnR>
                      <a:noFill/>
                    </a:lnR>
                    <a:lnT>
                      <a:noFill/>
                    </a:lnT>
                    <a:lnB>
                      <a:noFill/>
                    </a:lnB>
                  </a:tcPr>
                </a:tc>
              </a:tr>
              <a:tr h="299131">
                <a:tc>
                  <a:txBody>
                    <a:bodyPr/>
                    <a:lstStyle/>
                    <a:p>
                      <a:pPr algn="l" fontAlgn="b">
                        <a:lnSpc>
                          <a:spcPct val="100000"/>
                        </a:lnSpc>
                      </a:pPr>
                      <a:r>
                        <a:rPr lang="es-MX" sz="1800" b="0" i="0" u="none" strike="noStrike">
                          <a:solidFill>
                            <a:srgbClr val="000000"/>
                          </a:solidFill>
                          <a:latin typeface="Calibri"/>
                        </a:rPr>
                        <a:t>Asma</a:t>
                      </a: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a:solidFill>
                            <a:srgbClr val="000000"/>
                          </a:solidFill>
                          <a:latin typeface="Calibri"/>
                        </a:rPr>
                        <a:t>1.8</a:t>
                      </a:r>
                    </a:p>
                  </a:txBody>
                  <a:tcPr marL="0" marR="0" marT="0" marB="0" anchor="b">
                    <a:lnL>
                      <a:noFill/>
                    </a:lnL>
                    <a:lnR>
                      <a:noFill/>
                    </a:lnR>
                    <a:lnT>
                      <a:noFill/>
                    </a:lnT>
                    <a:lnB>
                      <a:noFill/>
                    </a:lnB>
                    <a:solidFill>
                      <a:srgbClr val="DBE5F1"/>
                    </a:solidFill>
                  </a:tcPr>
                </a:tc>
                <a:tc>
                  <a:txBody>
                    <a:bodyPr/>
                    <a:lstStyle/>
                    <a:p>
                      <a:pPr algn="r" fontAlgn="b">
                        <a:lnSpc>
                          <a:spcPct val="100000"/>
                        </a:lnSpc>
                      </a:pPr>
                      <a:r>
                        <a:rPr lang="es-MX" sz="1800" b="0" i="0" u="none" strike="noStrike" dirty="0" smtClean="0">
                          <a:solidFill>
                            <a:srgbClr val="000000"/>
                          </a:solidFill>
                          <a:latin typeface="Calibri"/>
                        </a:rPr>
                        <a:t>(1.3</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smtClean="0">
                          <a:solidFill>
                            <a:srgbClr val="000000"/>
                          </a:solidFill>
                          <a:latin typeface="Calibri"/>
                        </a:rPr>
                        <a:t>- 2.5)</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a:solidFill>
                            <a:srgbClr val="000000"/>
                          </a:solidFill>
                          <a:latin typeface="Calibri"/>
                        </a:rPr>
                        <a:t>&lt;0,05</a:t>
                      </a:r>
                    </a:p>
                  </a:txBody>
                  <a:tcPr marL="0" marR="0" marT="0" marB="0" anchor="b">
                    <a:lnL>
                      <a:noFill/>
                    </a:lnL>
                    <a:lnR>
                      <a:noFill/>
                    </a:lnR>
                    <a:lnT>
                      <a:noFill/>
                    </a:lnT>
                    <a:lnB>
                      <a:noFill/>
                    </a:lnB>
                    <a:solidFill>
                      <a:srgbClr val="DBE5F1"/>
                    </a:solidFill>
                  </a:tcPr>
                </a:tc>
              </a:tr>
            </a:tbl>
          </a:graphicData>
        </a:graphic>
      </p:graphicFrame>
      <p:sp>
        <p:nvSpPr>
          <p:cNvPr id="3" name="2 CuadroTexto"/>
          <p:cNvSpPr txBox="1"/>
          <p:nvPr/>
        </p:nvSpPr>
        <p:spPr>
          <a:xfrm>
            <a:off x="571500" y="857250"/>
            <a:ext cx="8143875" cy="830263"/>
          </a:xfrm>
          <a:prstGeom prst="rect">
            <a:avLst/>
          </a:prstGeom>
          <a:noFill/>
          <a:effectLst>
            <a:outerShdw blurRad="50800" dist="38100" dir="8100000" algn="tr" rotWithShape="0">
              <a:prstClr val="black">
                <a:alpha val="40000"/>
              </a:prstClr>
            </a:outerShdw>
          </a:effectLst>
        </p:spPr>
        <p:txBody>
          <a:bodyPr>
            <a:spAutoFit/>
          </a:bodyPr>
          <a:lstStyle/>
          <a:p>
            <a:pPr algn="ctr">
              <a:defRPr/>
            </a:pPr>
            <a:r>
              <a:rPr lang="es-ES" sz="2400" b="1" dirty="0">
                <a:solidFill>
                  <a:srgbClr val="002060"/>
                </a:solidFill>
              </a:rPr>
              <a:t>Chance de IRAG en pacientes con ETI y </a:t>
            </a:r>
            <a:r>
              <a:rPr lang="es-ES" sz="2400" b="1" dirty="0" err="1">
                <a:solidFill>
                  <a:srgbClr val="002060"/>
                </a:solidFill>
              </a:rPr>
              <a:t>comorbilidad</a:t>
            </a:r>
            <a:r>
              <a:rPr lang="es-ES" sz="2400" b="1" dirty="0">
                <a:solidFill>
                  <a:srgbClr val="002060"/>
                </a:solidFill>
              </a:rPr>
              <a:t> Epidemia Gripe A – Provincia de Tucumán 2009 </a:t>
            </a:r>
            <a:endParaRPr lang="en-US" sz="2400" b="1" dirty="0">
              <a:solidFill>
                <a:srgbClr val="002060"/>
              </a:solidFill>
            </a:endParaRPr>
          </a:p>
        </p:txBody>
      </p:sp>
      <p:sp>
        <p:nvSpPr>
          <p:cNvPr id="43076" name="3 CuadroTexto"/>
          <p:cNvSpPr txBox="1">
            <a:spLocks noChangeArrowheads="1"/>
          </p:cNvSpPr>
          <p:nvPr/>
        </p:nvSpPr>
        <p:spPr bwMode="auto">
          <a:xfrm>
            <a:off x="4067175" y="6073775"/>
            <a:ext cx="5076825" cy="523875"/>
          </a:xfrm>
          <a:prstGeom prst="rect">
            <a:avLst/>
          </a:prstGeom>
          <a:noFill/>
          <a:ln w="9525">
            <a:noFill/>
            <a:miter lim="800000"/>
            <a:headEnd/>
            <a:tailEnd/>
          </a:ln>
        </p:spPr>
        <p:txBody>
          <a:bodyPr>
            <a:spAutoFit/>
          </a:bodyPr>
          <a:lstStyle/>
          <a:p>
            <a:pPr algn="r"/>
            <a:r>
              <a:rPr lang="es-AR" sz="1400"/>
              <a:t>* Fuente de datos: Registro de Gripe A. </a:t>
            </a:r>
          </a:p>
          <a:p>
            <a:pPr algn="r"/>
            <a:r>
              <a:rPr lang="es-AR" sz="1400"/>
              <a:t>    Dirección de Epidemiología de la Provincia de Tucumán</a:t>
            </a:r>
            <a:endParaRPr lang="es-MX" sz="14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p:cNvPicPr>
            <a:picLocks noChangeAspect="1" noChangeArrowheads="1"/>
          </p:cNvPicPr>
          <p:nvPr/>
        </p:nvPicPr>
        <p:blipFill>
          <a:blip r:embed="rId2" cstate="print"/>
          <a:srcRect/>
          <a:stretch>
            <a:fillRect/>
          </a:stretch>
        </p:blipFill>
        <p:spPr bwMode="auto">
          <a:xfrm>
            <a:off x="2700338" y="1379538"/>
            <a:ext cx="6443662" cy="5218112"/>
          </a:xfrm>
          <a:prstGeom prst="rect">
            <a:avLst/>
          </a:prstGeom>
          <a:noFill/>
          <a:ln w="9525">
            <a:noFill/>
            <a:miter lim="800000"/>
            <a:headEnd/>
            <a:tailEnd/>
          </a:ln>
        </p:spPr>
      </p:pic>
      <p:sp>
        <p:nvSpPr>
          <p:cNvPr id="44035" name="Text Box 5"/>
          <p:cNvSpPr txBox="1">
            <a:spLocks noChangeArrowheads="1"/>
          </p:cNvSpPr>
          <p:nvPr/>
        </p:nvSpPr>
        <p:spPr bwMode="auto">
          <a:xfrm>
            <a:off x="539750" y="1700213"/>
            <a:ext cx="4464050" cy="2835275"/>
          </a:xfrm>
          <a:prstGeom prst="rect">
            <a:avLst/>
          </a:prstGeom>
          <a:noFill/>
          <a:ln w="9525">
            <a:noFill/>
            <a:miter lim="800000"/>
            <a:headEnd/>
            <a:tailEnd/>
          </a:ln>
        </p:spPr>
        <p:txBody>
          <a:bodyPr>
            <a:spAutoFit/>
          </a:bodyPr>
          <a:lstStyle/>
          <a:p>
            <a:pPr>
              <a:lnSpc>
                <a:spcPct val="150000"/>
              </a:lnSpc>
            </a:pPr>
            <a:r>
              <a:rPr kumimoji="1" lang="es-ES" sz="3000" b="1">
                <a:solidFill>
                  <a:srgbClr val="0000FF"/>
                </a:solidFill>
                <a:latin typeface="Tahoma" pitchFamily="34" charset="0"/>
                <a:sym typeface="Monotype Sorts" pitchFamily="2" charset="2"/>
              </a:rPr>
              <a:t>debe ser utilizada para </a:t>
            </a:r>
            <a:r>
              <a:rPr kumimoji="1" lang="es-ES" sz="3000" b="1">
                <a:solidFill>
                  <a:srgbClr val="FF0000"/>
                </a:solidFill>
                <a:latin typeface="Tahoma" pitchFamily="34" charset="0"/>
                <a:sym typeface="Monotype Sorts" pitchFamily="2" charset="2"/>
              </a:rPr>
              <a:t>promover y proteger</a:t>
            </a:r>
            <a:r>
              <a:rPr kumimoji="1" lang="es-ES" sz="3000" b="1">
                <a:solidFill>
                  <a:srgbClr val="0000FF"/>
                </a:solidFill>
                <a:latin typeface="Tahoma" pitchFamily="34" charset="0"/>
                <a:sym typeface="Monotype Sorts" pitchFamily="2" charset="2"/>
              </a:rPr>
              <a:t> la salud pública</a:t>
            </a:r>
            <a:endParaRPr kumimoji="1" lang="es-ES_tradnl" sz="3000" b="1">
              <a:solidFill>
                <a:srgbClr val="0000FF"/>
              </a:solidFill>
              <a:latin typeface="Tahoma" pitchFamily="34" charset="0"/>
              <a:sym typeface="Monotype Sorts" pitchFamily="2" charset="2"/>
            </a:endParaRPr>
          </a:p>
        </p:txBody>
      </p:sp>
      <p:sp>
        <p:nvSpPr>
          <p:cNvPr id="44036" name="Text Box 6"/>
          <p:cNvSpPr txBox="1">
            <a:spLocks noChangeArrowheads="1"/>
          </p:cNvSpPr>
          <p:nvPr/>
        </p:nvSpPr>
        <p:spPr bwMode="auto">
          <a:xfrm>
            <a:off x="539750" y="981075"/>
            <a:ext cx="7993063" cy="777875"/>
          </a:xfrm>
          <a:prstGeom prst="rect">
            <a:avLst/>
          </a:prstGeom>
          <a:noFill/>
          <a:ln w="9525">
            <a:noFill/>
            <a:miter lim="800000"/>
            <a:headEnd/>
            <a:tailEnd/>
          </a:ln>
        </p:spPr>
        <p:txBody>
          <a:bodyPr>
            <a:spAutoFit/>
          </a:bodyPr>
          <a:lstStyle/>
          <a:p>
            <a:pPr>
              <a:lnSpc>
                <a:spcPct val="150000"/>
              </a:lnSpc>
            </a:pPr>
            <a:r>
              <a:rPr kumimoji="1" lang="es-ES" sz="3000" b="1">
                <a:solidFill>
                  <a:srgbClr val="0000FF"/>
                </a:solidFill>
                <a:latin typeface="Tahoma" pitchFamily="34" charset="0"/>
                <a:sym typeface="Monotype Sorts" pitchFamily="2" charset="2"/>
              </a:rPr>
              <a:t>La información epidemiológica</a:t>
            </a:r>
            <a:endParaRPr kumimoji="1" lang="es-ES_tradnl" sz="3000" b="1">
              <a:solidFill>
                <a:srgbClr val="0000FF"/>
              </a:solidFill>
              <a:latin typeface="Tahoma" pitchFamily="34" charset="0"/>
              <a:sym typeface="Monotype Sorts" pitchFamily="2" charset="2"/>
            </a:endParaRPr>
          </a:p>
        </p:txBody>
      </p:sp>
      <p:sp>
        <p:nvSpPr>
          <p:cNvPr id="44037" name="WordArt 7"/>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Vigilancia Epidemiológica</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1"/>
          <p:cNvPicPr>
            <a:picLocks noChangeAspect="1" noChangeArrowheads="1"/>
          </p:cNvPicPr>
          <p:nvPr/>
        </p:nvPicPr>
        <p:blipFill>
          <a:blip r:embed="rId2" cstate="print"/>
          <a:srcRect/>
          <a:stretch>
            <a:fillRect/>
          </a:stretch>
        </p:blipFill>
        <p:spPr bwMode="auto">
          <a:xfrm>
            <a:off x="7524750" y="4967288"/>
            <a:ext cx="1619250" cy="1619250"/>
          </a:xfrm>
          <a:prstGeom prst="rect">
            <a:avLst/>
          </a:prstGeom>
          <a:noFill/>
          <a:ln w="9525">
            <a:noFill/>
            <a:miter lim="800000"/>
            <a:headEnd/>
            <a:tailEnd/>
          </a:ln>
        </p:spPr>
      </p:pic>
      <p:pic>
        <p:nvPicPr>
          <p:cNvPr id="45059" name="Picture 17"/>
          <p:cNvPicPr>
            <a:picLocks noChangeAspect="1" noChangeArrowheads="1"/>
          </p:cNvPicPr>
          <p:nvPr/>
        </p:nvPicPr>
        <p:blipFill>
          <a:blip r:embed="rId3" cstate="print">
            <a:lum bright="-18000" contrast="42000"/>
          </a:blip>
          <a:srcRect/>
          <a:stretch>
            <a:fillRect/>
          </a:stretch>
        </p:blipFill>
        <p:spPr bwMode="auto">
          <a:xfrm>
            <a:off x="7227888" y="628650"/>
            <a:ext cx="1916112" cy="2152650"/>
          </a:xfrm>
          <a:prstGeom prst="rect">
            <a:avLst/>
          </a:prstGeom>
          <a:noFill/>
          <a:ln w="9525">
            <a:noFill/>
            <a:miter lim="800000"/>
            <a:headEnd/>
            <a:tailEnd/>
          </a:ln>
        </p:spPr>
      </p:pic>
      <p:sp>
        <p:nvSpPr>
          <p:cNvPr id="45060" name="WordArt 3"/>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Recursos e insumos necesarios</a:t>
            </a:r>
          </a:p>
        </p:txBody>
      </p:sp>
      <p:sp>
        <p:nvSpPr>
          <p:cNvPr id="45061" name="Text Box 4"/>
          <p:cNvSpPr txBox="1">
            <a:spLocks noChangeArrowheads="1"/>
          </p:cNvSpPr>
          <p:nvPr/>
        </p:nvSpPr>
        <p:spPr bwMode="auto">
          <a:xfrm>
            <a:off x="468313" y="981075"/>
            <a:ext cx="2087562" cy="306388"/>
          </a:xfrm>
          <a:prstGeom prst="rect">
            <a:avLst/>
          </a:prstGeom>
          <a:solidFill>
            <a:srgbClr val="CCFF33"/>
          </a:solidFill>
          <a:ln w="9525">
            <a:solidFill>
              <a:srgbClr val="0066CC"/>
            </a:solidFill>
            <a:miter lim="800000"/>
            <a:headEnd/>
            <a:tailEnd/>
          </a:ln>
        </p:spPr>
        <p:txBody>
          <a:bodyPr tIns="10800" bIns="10800">
            <a:spAutoFit/>
          </a:bodyPr>
          <a:lstStyle/>
          <a:p>
            <a:pPr>
              <a:spcBef>
                <a:spcPct val="50000"/>
              </a:spcBef>
            </a:pPr>
            <a:r>
              <a:rPr lang="es-AR" b="1"/>
              <a:t>Detección</a:t>
            </a:r>
          </a:p>
        </p:txBody>
      </p:sp>
      <p:sp>
        <p:nvSpPr>
          <p:cNvPr id="45062" name="Text Box 5"/>
          <p:cNvSpPr txBox="1">
            <a:spLocks noChangeArrowheads="1"/>
          </p:cNvSpPr>
          <p:nvPr/>
        </p:nvSpPr>
        <p:spPr bwMode="auto">
          <a:xfrm>
            <a:off x="468313" y="2684463"/>
            <a:ext cx="2087562" cy="306387"/>
          </a:xfrm>
          <a:prstGeom prst="rect">
            <a:avLst/>
          </a:prstGeom>
          <a:solidFill>
            <a:srgbClr val="CCFF33"/>
          </a:solidFill>
          <a:ln w="9525">
            <a:solidFill>
              <a:srgbClr val="0066CC"/>
            </a:solidFill>
            <a:miter lim="800000"/>
            <a:headEnd/>
            <a:tailEnd/>
          </a:ln>
        </p:spPr>
        <p:txBody>
          <a:bodyPr tIns="10800" bIns="10800">
            <a:spAutoFit/>
          </a:bodyPr>
          <a:lstStyle/>
          <a:p>
            <a:pPr>
              <a:spcBef>
                <a:spcPct val="50000"/>
              </a:spcBef>
            </a:pPr>
            <a:r>
              <a:rPr lang="es-AR" b="1"/>
              <a:t>Registro</a:t>
            </a:r>
          </a:p>
        </p:txBody>
      </p:sp>
      <p:sp>
        <p:nvSpPr>
          <p:cNvPr id="45063" name="Text Box 6"/>
          <p:cNvSpPr txBox="1">
            <a:spLocks noChangeArrowheads="1"/>
          </p:cNvSpPr>
          <p:nvPr/>
        </p:nvSpPr>
        <p:spPr bwMode="auto">
          <a:xfrm>
            <a:off x="468313" y="3568700"/>
            <a:ext cx="2087562" cy="581025"/>
          </a:xfrm>
          <a:prstGeom prst="rect">
            <a:avLst/>
          </a:prstGeom>
          <a:solidFill>
            <a:srgbClr val="CCFF33"/>
          </a:solidFill>
          <a:ln w="9525">
            <a:solidFill>
              <a:srgbClr val="0066CC"/>
            </a:solidFill>
            <a:miter lim="800000"/>
            <a:headEnd/>
            <a:tailEnd/>
          </a:ln>
        </p:spPr>
        <p:txBody>
          <a:bodyPr tIns="10800" bIns="10800">
            <a:spAutoFit/>
          </a:bodyPr>
          <a:lstStyle/>
          <a:p>
            <a:pPr>
              <a:spcBef>
                <a:spcPct val="50000"/>
              </a:spcBef>
            </a:pPr>
            <a:r>
              <a:rPr lang="es-AR" b="1"/>
              <a:t>Confirmación de laboratorio</a:t>
            </a:r>
          </a:p>
        </p:txBody>
      </p:sp>
      <p:sp>
        <p:nvSpPr>
          <p:cNvPr id="45064" name="Text Box 7"/>
          <p:cNvSpPr txBox="1">
            <a:spLocks noChangeArrowheads="1"/>
          </p:cNvSpPr>
          <p:nvPr/>
        </p:nvSpPr>
        <p:spPr bwMode="auto">
          <a:xfrm>
            <a:off x="468313" y="4910138"/>
            <a:ext cx="2087562" cy="306387"/>
          </a:xfrm>
          <a:prstGeom prst="rect">
            <a:avLst/>
          </a:prstGeom>
          <a:solidFill>
            <a:srgbClr val="CCFF33"/>
          </a:solidFill>
          <a:ln w="9525">
            <a:solidFill>
              <a:srgbClr val="0066CC"/>
            </a:solidFill>
            <a:miter lim="800000"/>
            <a:headEnd/>
            <a:tailEnd/>
          </a:ln>
        </p:spPr>
        <p:txBody>
          <a:bodyPr tIns="10800" bIns="10800">
            <a:spAutoFit/>
          </a:bodyPr>
          <a:lstStyle/>
          <a:p>
            <a:pPr>
              <a:spcBef>
                <a:spcPct val="50000"/>
              </a:spcBef>
            </a:pPr>
            <a:r>
              <a:rPr lang="es-AR" b="1"/>
              <a:t>Notificación</a:t>
            </a:r>
          </a:p>
        </p:txBody>
      </p:sp>
      <p:sp>
        <p:nvSpPr>
          <p:cNvPr id="45065" name="Text Box 11"/>
          <p:cNvSpPr txBox="1">
            <a:spLocks noChangeArrowheads="1"/>
          </p:cNvSpPr>
          <p:nvPr/>
        </p:nvSpPr>
        <p:spPr bwMode="auto">
          <a:xfrm>
            <a:off x="2843213" y="908050"/>
            <a:ext cx="4968875" cy="1646238"/>
          </a:xfrm>
          <a:prstGeom prst="rect">
            <a:avLst/>
          </a:prstGeom>
          <a:noFill/>
          <a:ln w="9525">
            <a:noFill/>
            <a:miter lim="800000"/>
            <a:headEnd/>
            <a:tailEnd/>
          </a:ln>
        </p:spPr>
        <p:txBody>
          <a:bodyPr>
            <a:spAutoFit/>
          </a:bodyPr>
          <a:lstStyle/>
          <a:p>
            <a:pPr>
              <a:spcBef>
                <a:spcPct val="50000"/>
              </a:spcBef>
            </a:pPr>
            <a:r>
              <a:rPr lang="es-ES"/>
              <a:t>Personal de salud </a:t>
            </a:r>
            <a:r>
              <a:rPr lang="es-ES" sz="2000" b="1"/>
              <a:t>capacitado</a:t>
            </a:r>
            <a:r>
              <a:rPr lang="es-ES" sz="2000"/>
              <a:t> </a:t>
            </a:r>
            <a:r>
              <a:rPr lang="es-ES"/>
              <a:t>(No comunicado) en destrezas propias y en vigilancia. Flujogramas para control y prevención</a:t>
            </a:r>
          </a:p>
          <a:p>
            <a:pPr>
              <a:spcBef>
                <a:spcPct val="50000"/>
              </a:spcBef>
            </a:pPr>
            <a:r>
              <a:rPr lang="es-ES"/>
              <a:t>Normas de Vigilancia y notificación</a:t>
            </a:r>
          </a:p>
        </p:txBody>
      </p:sp>
      <p:sp>
        <p:nvSpPr>
          <p:cNvPr id="45066" name="Text Box 12"/>
          <p:cNvSpPr txBox="1">
            <a:spLocks noChangeArrowheads="1"/>
          </p:cNvSpPr>
          <p:nvPr/>
        </p:nvSpPr>
        <p:spPr bwMode="auto">
          <a:xfrm>
            <a:off x="2843213" y="2611438"/>
            <a:ext cx="3457575" cy="366712"/>
          </a:xfrm>
          <a:prstGeom prst="rect">
            <a:avLst/>
          </a:prstGeom>
          <a:noFill/>
          <a:ln w="9525">
            <a:noFill/>
            <a:miter lim="800000"/>
            <a:headEnd/>
            <a:tailEnd/>
          </a:ln>
        </p:spPr>
        <p:txBody>
          <a:bodyPr>
            <a:spAutoFit/>
          </a:bodyPr>
          <a:lstStyle/>
          <a:p>
            <a:pPr>
              <a:spcBef>
                <a:spcPct val="50000"/>
              </a:spcBef>
            </a:pPr>
            <a:r>
              <a:rPr lang="es-ES"/>
              <a:t>Planillas, Personal auxiliar</a:t>
            </a:r>
          </a:p>
        </p:txBody>
      </p:sp>
      <p:sp>
        <p:nvSpPr>
          <p:cNvPr id="45067" name="Text Box 13"/>
          <p:cNvSpPr txBox="1">
            <a:spLocks noChangeArrowheads="1"/>
          </p:cNvSpPr>
          <p:nvPr/>
        </p:nvSpPr>
        <p:spPr bwMode="auto">
          <a:xfrm>
            <a:off x="2843213" y="3475038"/>
            <a:ext cx="3457575" cy="915987"/>
          </a:xfrm>
          <a:prstGeom prst="rect">
            <a:avLst/>
          </a:prstGeom>
          <a:noFill/>
          <a:ln w="9525">
            <a:noFill/>
            <a:miter lim="800000"/>
            <a:headEnd/>
            <a:tailEnd/>
          </a:ln>
        </p:spPr>
        <p:txBody>
          <a:bodyPr>
            <a:spAutoFit/>
          </a:bodyPr>
          <a:lstStyle/>
          <a:p>
            <a:pPr>
              <a:spcBef>
                <a:spcPct val="50000"/>
              </a:spcBef>
            </a:pPr>
            <a:r>
              <a:rPr lang="es-ES" b="1"/>
              <a:t>RR HH capacitado</a:t>
            </a:r>
            <a:r>
              <a:rPr lang="es-ES"/>
              <a:t>, Equipos, protocolos. Insumos: reactivos, medios de transporte, etc.</a:t>
            </a:r>
          </a:p>
        </p:txBody>
      </p:sp>
      <p:sp>
        <p:nvSpPr>
          <p:cNvPr id="45068" name="Text Box 14"/>
          <p:cNvSpPr txBox="1">
            <a:spLocks noChangeArrowheads="1"/>
          </p:cNvSpPr>
          <p:nvPr/>
        </p:nvSpPr>
        <p:spPr bwMode="auto">
          <a:xfrm>
            <a:off x="2843213" y="4783138"/>
            <a:ext cx="5113337" cy="1741487"/>
          </a:xfrm>
          <a:prstGeom prst="rect">
            <a:avLst/>
          </a:prstGeom>
          <a:noFill/>
          <a:ln w="9525">
            <a:noFill/>
            <a:miter lim="800000"/>
            <a:headEnd/>
            <a:tailEnd/>
          </a:ln>
        </p:spPr>
        <p:txBody>
          <a:bodyPr>
            <a:spAutoFit/>
          </a:bodyPr>
          <a:lstStyle/>
          <a:p>
            <a:pPr>
              <a:spcBef>
                <a:spcPct val="50000"/>
              </a:spcBef>
            </a:pPr>
            <a:r>
              <a:rPr lang="es-ES"/>
              <a:t>Personal comprometido, planillas, Teléfono, fax, CPU, internet, teléfono móvil, radio.</a:t>
            </a:r>
          </a:p>
          <a:p>
            <a:pPr>
              <a:spcBef>
                <a:spcPct val="50000"/>
              </a:spcBef>
            </a:pPr>
            <a:r>
              <a:rPr lang="es-ES"/>
              <a:t>Medios de cultivo y transporte de muestras</a:t>
            </a:r>
          </a:p>
          <a:p>
            <a:pPr>
              <a:spcBef>
                <a:spcPct val="50000"/>
              </a:spcBef>
            </a:pPr>
            <a:r>
              <a:rPr lang="es-ES"/>
              <a:t>Normas Nacionales de Vigilancia Epidemiológica</a:t>
            </a:r>
          </a:p>
        </p:txBody>
      </p:sp>
      <p:pic>
        <p:nvPicPr>
          <p:cNvPr id="45069" name="Picture 19"/>
          <p:cNvPicPr>
            <a:picLocks noChangeAspect="1" noChangeArrowheads="1"/>
          </p:cNvPicPr>
          <p:nvPr/>
        </p:nvPicPr>
        <p:blipFill>
          <a:blip r:embed="rId4" cstate="print">
            <a:lum bright="-18000" contrast="30000"/>
          </a:blip>
          <a:srcRect/>
          <a:stretch>
            <a:fillRect/>
          </a:stretch>
        </p:blipFill>
        <p:spPr bwMode="auto">
          <a:xfrm>
            <a:off x="7007225" y="2924175"/>
            <a:ext cx="2136775" cy="1827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noChangeArrowheads="1"/>
          </p:cNvPicPr>
          <p:nvPr/>
        </p:nvPicPr>
        <p:blipFill>
          <a:blip r:embed="rId2" cstate="print"/>
          <a:srcRect t="27415" b="25532"/>
          <a:stretch>
            <a:fillRect/>
          </a:stretch>
        </p:blipFill>
        <p:spPr bwMode="auto">
          <a:xfrm>
            <a:off x="6444209" y="1052736"/>
            <a:ext cx="1296143" cy="535036"/>
          </a:xfrm>
          <a:prstGeom prst="rect">
            <a:avLst/>
          </a:prstGeom>
          <a:noFill/>
          <a:ln w="9525">
            <a:noFill/>
            <a:miter lim="800000"/>
            <a:headEnd/>
            <a:tailEnd/>
          </a:ln>
          <a:effectLst/>
        </p:spPr>
      </p:pic>
      <p:sp>
        <p:nvSpPr>
          <p:cNvPr id="46082" name="Text Box 2"/>
          <p:cNvSpPr txBox="1">
            <a:spLocks noChangeArrowheads="1"/>
          </p:cNvSpPr>
          <p:nvPr/>
        </p:nvSpPr>
        <p:spPr bwMode="auto">
          <a:xfrm>
            <a:off x="468313" y="1628775"/>
            <a:ext cx="5759450" cy="1370013"/>
          </a:xfrm>
          <a:prstGeom prst="rect">
            <a:avLst/>
          </a:prstGeom>
          <a:noFill/>
          <a:ln w="9525">
            <a:noFill/>
            <a:miter lim="800000"/>
            <a:headEnd/>
            <a:tailEnd/>
          </a:ln>
        </p:spPr>
        <p:txBody>
          <a:bodyPr>
            <a:spAutoFit/>
          </a:bodyPr>
          <a:lstStyle/>
          <a:p>
            <a:pPr>
              <a:spcBef>
                <a:spcPct val="50000"/>
              </a:spcBef>
            </a:pPr>
            <a:r>
              <a:rPr lang="es-ES"/>
              <a:t>Local: RR HH entrenados y </a:t>
            </a:r>
            <a:r>
              <a:rPr lang="es-ES" sz="2000" b="1"/>
              <a:t>capacitados</a:t>
            </a:r>
            <a:r>
              <a:rPr lang="es-ES"/>
              <a:t>. Equipos y software específicos.</a:t>
            </a:r>
          </a:p>
          <a:p>
            <a:pPr>
              <a:spcBef>
                <a:spcPct val="50000"/>
              </a:spcBef>
            </a:pPr>
            <a:r>
              <a:rPr lang="es-ES"/>
              <a:t>Central: Equipos, internet, software varios, insumos informáticos. RR HH formados y entrenados</a:t>
            </a:r>
          </a:p>
        </p:txBody>
      </p:sp>
      <p:sp>
        <p:nvSpPr>
          <p:cNvPr id="46083" name="WordArt 3"/>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Recursos e insumos necesarios</a:t>
            </a:r>
          </a:p>
        </p:txBody>
      </p:sp>
      <p:sp>
        <p:nvSpPr>
          <p:cNvPr id="46084" name="Text Box 8"/>
          <p:cNvSpPr txBox="1">
            <a:spLocks noChangeArrowheads="1"/>
          </p:cNvSpPr>
          <p:nvPr/>
        </p:nvSpPr>
        <p:spPr bwMode="auto">
          <a:xfrm>
            <a:off x="468313" y="981075"/>
            <a:ext cx="2087562" cy="581025"/>
          </a:xfrm>
          <a:prstGeom prst="rect">
            <a:avLst/>
          </a:prstGeom>
          <a:solidFill>
            <a:srgbClr val="CCFF33"/>
          </a:solidFill>
          <a:ln w="9525">
            <a:solidFill>
              <a:srgbClr val="0066CC"/>
            </a:solidFill>
            <a:miter lim="800000"/>
            <a:headEnd/>
            <a:tailEnd/>
          </a:ln>
        </p:spPr>
        <p:txBody>
          <a:bodyPr tIns="10800" bIns="10800">
            <a:spAutoFit/>
          </a:bodyPr>
          <a:lstStyle/>
          <a:p>
            <a:pPr>
              <a:spcBef>
                <a:spcPct val="50000"/>
              </a:spcBef>
            </a:pPr>
            <a:r>
              <a:rPr lang="es-AR" b="1"/>
              <a:t>Análisis e interpretación</a:t>
            </a:r>
          </a:p>
        </p:txBody>
      </p:sp>
      <p:sp>
        <p:nvSpPr>
          <p:cNvPr id="46085" name="Text Box 9"/>
          <p:cNvSpPr txBox="1">
            <a:spLocks noChangeArrowheads="1"/>
          </p:cNvSpPr>
          <p:nvPr/>
        </p:nvSpPr>
        <p:spPr bwMode="auto">
          <a:xfrm>
            <a:off x="468313" y="2997200"/>
            <a:ext cx="2087562" cy="306388"/>
          </a:xfrm>
          <a:prstGeom prst="rect">
            <a:avLst/>
          </a:prstGeom>
          <a:solidFill>
            <a:srgbClr val="CCFF33"/>
          </a:solidFill>
          <a:ln w="9525">
            <a:solidFill>
              <a:srgbClr val="0066CC"/>
            </a:solidFill>
            <a:miter lim="800000"/>
            <a:headEnd/>
            <a:tailEnd/>
          </a:ln>
        </p:spPr>
        <p:txBody>
          <a:bodyPr tIns="10800" bIns="10800">
            <a:spAutoFit/>
          </a:bodyPr>
          <a:lstStyle/>
          <a:p>
            <a:pPr>
              <a:spcBef>
                <a:spcPct val="50000"/>
              </a:spcBef>
            </a:pPr>
            <a:r>
              <a:rPr lang="es-AR" b="1"/>
              <a:t>Difusión</a:t>
            </a:r>
          </a:p>
        </p:txBody>
      </p:sp>
      <p:sp>
        <p:nvSpPr>
          <p:cNvPr id="46086" name="Text Box 10"/>
          <p:cNvSpPr txBox="1">
            <a:spLocks noChangeArrowheads="1"/>
          </p:cNvSpPr>
          <p:nvPr/>
        </p:nvSpPr>
        <p:spPr bwMode="auto">
          <a:xfrm>
            <a:off x="468313" y="4778375"/>
            <a:ext cx="2087562" cy="306388"/>
          </a:xfrm>
          <a:prstGeom prst="rect">
            <a:avLst/>
          </a:prstGeom>
          <a:solidFill>
            <a:srgbClr val="CCFF33"/>
          </a:solidFill>
          <a:ln w="9525">
            <a:solidFill>
              <a:srgbClr val="0066CC"/>
            </a:solidFill>
            <a:miter lim="800000"/>
            <a:headEnd/>
            <a:tailEnd/>
          </a:ln>
        </p:spPr>
        <p:txBody>
          <a:bodyPr tIns="10800" bIns="10800">
            <a:spAutoFit/>
          </a:bodyPr>
          <a:lstStyle/>
          <a:p>
            <a:pPr>
              <a:spcBef>
                <a:spcPct val="50000"/>
              </a:spcBef>
            </a:pPr>
            <a:r>
              <a:rPr lang="es-AR" b="1"/>
              <a:t>Control</a:t>
            </a:r>
          </a:p>
        </p:txBody>
      </p:sp>
      <p:sp>
        <p:nvSpPr>
          <p:cNvPr id="46087" name="Text Box 11"/>
          <p:cNvSpPr txBox="1">
            <a:spLocks noChangeArrowheads="1"/>
          </p:cNvSpPr>
          <p:nvPr/>
        </p:nvSpPr>
        <p:spPr bwMode="auto">
          <a:xfrm>
            <a:off x="468313" y="3429000"/>
            <a:ext cx="4140200" cy="1328738"/>
          </a:xfrm>
          <a:prstGeom prst="rect">
            <a:avLst/>
          </a:prstGeom>
          <a:noFill/>
          <a:ln w="9525">
            <a:noFill/>
            <a:miter lim="800000"/>
            <a:headEnd/>
            <a:tailEnd/>
          </a:ln>
        </p:spPr>
        <p:txBody>
          <a:bodyPr>
            <a:spAutoFit/>
          </a:bodyPr>
          <a:lstStyle/>
          <a:p>
            <a:pPr>
              <a:spcBef>
                <a:spcPct val="50000"/>
              </a:spcBef>
            </a:pPr>
            <a:r>
              <a:rPr lang="es-ES"/>
              <a:t>Equipos, internet, software, insumos informáticos</a:t>
            </a:r>
          </a:p>
          <a:p>
            <a:pPr>
              <a:spcBef>
                <a:spcPct val="50000"/>
              </a:spcBef>
            </a:pPr>
            <a:r>
              <a:rPr lang="es-ES" b="1"/>
              <a:t>RR HH entrenados </a:t>
            </a:r>
            <a:r>
              <a:rPr lang="es-ES"/>
              <a:t>en redacción de documentos para diversos usuarios</a:t>
            </a:r>
          </a:p>
        </p:txBody>
      </p:sp>
      <p:sp>
        <p:nvSpPr>
          <p:cNvPr id="46088" name="Text Box 12"/>
          <p:cNvSpPr txBox="1">
            <a:spLocks noChangeArrowheads="1"/>
          </p:cNvSpPr>
          <p:nvPr/>
        </p:nvSpPr>
        <p:spPr bwMode="auto">
          <a:xfrm>
            <a:off x="468313" y="5084763"/>
            <a:ext cx="4465637" cy="1328737"/>
          </a:xfrm>
          <a:prstGeom prst="rect">
            <a:avLst/>
          </a:prstGeom>
          <a:noFill/>
          <a:ln w="9525">
            <a:noFill/>
            <a:miter lim="800000"/>
            <a:headEnd/>
            <a:tailEnd/>
          </a:ln>
        </p:spPr>
        <p:txBody>
          <a:bodyPr>
            <a:spAutoFit/>
          </a:bodyPr>
          <a:lstStyle/>
          <a:p>
            <a:pPr>
              <a:spcBef>
                <a:spcPct val="50000"/>
              </a:spcBef>
            </a:pPr>
            <a:r>
              <a:rPr lang="es-ES" b="1"/>
              <a:t>RR HH capacitados y entrenados en control</a:t>
            </a:r>
            <a:r>
              <a:rPr lang="es-ES"/>
              <a:t> de eventos. Multidisciplinario. Recursos financieros y administrativos</a:t>
            </a:r>
          </a:p>
          <a:p>
            <a:pPr>
              <a:spcBef>
                <a:spcPct val="50000"/>
              </a:spcBef>
            </a:pPr>
            <a:r>
              <a:rPr lang="es-ES"/>
              <a:t>Insumos varios</a:t>
            </a:r>
          </a:p>
        </p:txBody>
      </p:sp>
      <p:pic>
        <p:nvPicPr>
          <p:cNvPr id="46089" name="Picture 20"/>
          <p:cNvPicPr>
            <a:picLocks noChangeAspect="1" noChangeArrowheads="1"/>
          </p:cNvPicPr>
          <p:nvPr/>
        </p:nvPicPr>
        <p:blipFill>
          <a:blip r:embed="rId3" cstate="print">
            <a:lum bright="-12000" contrast="30000"/>
          </a:blip>
          <a:srcRect/>
          <a:stretch>
            <a:fillRect/>
          </a:stretch>
        </p:blipFill>
        <p:spPr bwMode="auto">
          <a:xfrm>
            <a:off x="5003800" y="3367088"/>
            <a:ext cx="4140200" cy="3230562"/>
          </a:xfrm>
          <a:prstGeom prst="rect">
            <a:avLst/>
          </a:prstGeom>
          <a:noFill/>
          <a:ln w="9525">
            <a:noFill/>
            <a:miter lim="800000"/>
            <a:headEnd/>
            <a:tailEnd/>
          </a:ln>
        </p:spPr>
      </p:pic>
      <p:pic>
        <p:nvPicPr>
          <p:cNvPr id="46090" name="Picture 25"/>
          <p:cNvPicPr>
            <a:picLocks noChangeAspect="1" noChangeArrowheads="1"/>
          </p:cNvPicPr>
          <p:nvPr/>
        </p:nvPicPr>
        <p:blipFill>
          <a:blip r:embed="rId4" cstate="print"/>
          <a:srcRect/>
          <a:stretch>
            <a:fillRect/>
          </a:stretch>
        </p:blipFill>
        <p:spPr bwMode="auto">
          <a:xfrm>
            <a:off x="7794625" y="4508500"/>
            <a:ext cx="1349375" cy="2076450"/>
          </a:xfrm>
          <a:prstGeom prst="rect">
            <a:avLst/>
          </a:prstGeom>
          <a:noFill/>
          <a:ln w="9525">
            <a:noFill/>
            <a:miter lim="800000"/>
            <a:headEnd/>
            <a:tailEnd/>
          </a:ln>
        </p:spPr>
      </p:pic>
      <p:pic>
        <p:nvPicPr>
          <p:cNvPr id="46091" name="Picture 14"/>
          <p:cNvPicPr>
            <a:picLocks noChangeAspect="1" noChangeArrowheads="1"/>
          </p:cNvPicPr>
          <p:nvPr/>
        </p:nvPicPr>
        <p:blipFill>
          <a:blip r:embed="rId5" cstate="print"/>
          <a:srcRect/>
          <a:stretch>
            <a:fillRect/>
          </a:stretch>
        </p:blipFill>
        <p:spPr bwMode="auto">
          <a:xfrm>
            <a:off x="7700963" y="620713"/>
            <a:ext cx="1443037" cy="1800225"/>
          </a:xfrm>
          <a:prstGeom prst="rect">
            <a:avLst/>
          </a:prstGeom>
          <a:noFill/>
          <a:ln w="9525">
            <a:noFill/>
            <a:miter lim="800000"/>
            <a:headEnd/>
            <a:tailEnd/>
          </a:ln>
        </p:spPr>
      </p:pic>
      <p:pic>
        <p:nvPicPr>
          <p:cNvPr id="46092" name="Picture 27"/>
          <p:cNvPicPr>
            <a:picLocks noChangeAspect="1" noChangeArrowheads="1"/>
          </p:cNvPicPr>
          <p:nvPr/>
        </p:nvPicPr>
        <p:blipFill>
          <a:blip r:embed="rId6" cstate="print"/>
          <a:srcRect/>
          <a:stretch>
            <a:fillRect/>
          </a:stretch>
        </p:blipFill>
        <p:spPr bwMode="auto">
          <a:xfrm>
            <a:off x="6419850" y="1725613"/>
            <a:ext cx="2255838" cy="1692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5"/>
          <p:cNvPicPr>
            <a:picLocks noChangeAspect="1" noChangeArrowheads="1"/>
          </p:cNvPicPr>
          <p:nvPr/>
        </p:nvPicPr>
        <p:blipFill>
          <a:blip r:embed="rId2" cstate="print"/>
          <a:srcRect/>
          <a:stretch>
            <a:fillRect/>
          </a:stretch>
        </p:blipFill>
        <p:spPr bwMode="auto">
          <a:xfrm>
            <a:off x="0" y="966788"/>
            <a:ext cx="9144000" cy="5630862"/>
          </a:xfrm>
          <a:prstGeom prst="rect">
            <a:avLst/>
          </a:prstGeom>
          <a:noFill/>
          <a:ln w="9525">
            <a:noFill/>
            <a:miter lim="800000"/>
            <a:headEnd/>
            <a:tailEnd/>
          </a:ln>
        </p:spPr>
      </p:pic>
      <p:sp>
        <p:nvSpPr>
          <p:cNvPr id="47107" name="WordArt 7"/>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Recursos y capacidades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0" name="Group 6"/>
          <p:cNvGrpSpPr>
            <a:grpSpLocks noChangeAspect="1"/>
          </p:cNvGrpSpPr>
          <p:nvPr/>
        </p:nvGrpSpPr>
        <p:grpSpPr bwMode="auto">
          <a:xfrm>
            <a:off x="539750" y="908050"/>
            <a:ext cx="8001000" cy="2736850"/>
            <a:chOff x="340" y="572"/>
            <a:chExt cx="5040" cy="1724"/>
          </a:xfrm>
        </p:grpSpPr>
        <p:sp>
          <p:nvSpPr>
            <p:cNvPr id="48267" name="AutoShape 5"/>
            <p:cNvSpPr>
              <a:spLocks noChangeAspect="1" noChangeArrowheads="1" noTextEdit="1"/>
            </p:cNvSpPr>
            <p:nvPr/>
          </p:nvSpPr>
          <p:spPr bwMode="auto">
            <a:xfrm>
              <a:off x="340" y="572"/>
              <a:ext cx="5040" cy="1724"/>
            </a:xfrm>
            <a:prstGeom prst="rect">
              <a:avLst/>
            </a:prstGeom>
            <a:noFill/>
            <a:ln w="9525">
              <a:noFill/>
              <a:miter lim="800000"/>
              <a:headEnd/>
              <a:tailEnd/>
            </a:ln>
          </p:spPr>
          <p:txBody>
            <a:bodyPr/>
            <a:lstStyle/>
            <a:p>
              <a:endParaRPr lang="es-AR"/>
            </a:p>
          </p:txBody>
        </p:sp>
        <p:grpSp>
          <p:nvGrpSpPr>
            <p:cNvPr id="48268" name="Group 207"/>
            <p:cNvGrpSpPr>
              <a:grpSpLocks/>
            </p:cNvGrpSpPr>
            <p:nvPr/>
          </p:nvGrpSpPr>
          <p:grpSpPr bwMode="auto">
            <a:xfrm>
              <a:off x="370" y="597"/>
              <a:ext cx="4974" cy="1674"/>
              <a:chOff x="370" y="597"/>
              <a:chExt cx="4974" cy="1674"/>
            </a:xfrm>
          </p:grpSpPr>
          <p:sp>
            <p:nvSpPr>
              <p:cNvPr id="49019" name="Rectangle 7"/>
              <p:cNvSpPr>
                <a:spLocks noChangeArrowheads="1"/>
              </p:cNvSpPr>
              <p:nvPr/>
            </p:nvSpPr>
            <p:spPr bwMode="auto">
              <a:xfrm>
                <a:off x="370" y="597"/>
                <a:ext cx="4974" cy="1674"/>
              </a:xfrm>
              <a:prstGeom prst="rect">
                <a:avLst/>
              </a:prstGeom>
              <a:solidFill>
                <a:srgbClr val="FFFFFF"/>
              </a:solidFill>
              <a:ln w="9525">
                <a:solidFill>
                  <a:srgbClr val="000000"/>
                </a:solidFill>
                <a:miter lim="800000"/>
                <a:headEnd/>
                <a:tailEnd/>
              </a:ln>
            </p:spPr>
            <p:txBody>
              <a:bodyPr/>
              <a:lstStyle/>
              <a:p>
                <a:endParaRPr lang="es-MX"/>
              </a:p>
            </p:txBody>
          </p:sp>
          <p:sp>
            <p:nvSpPr>
              <p:cNvPr id="49020" name="Rectangle 8"/>
              <p:cNvSpPr>
                <a:spLocks noChangeArrowheads="1"/>
              </p:cNvSpPr>
              <p:nvPr/>
            </p:nvSpPr>
            <p:spPr bwMode="auto">
              <a:xfrm>
                <a:off x="742" y="711"/>
                <a:ext cx="4044" cy="1382"/>
              </a:xfrm>
              <a:prstGeom prst="rect">
                <a:avLst/>
              </a:prstGeom>
              <a:solidFill>
                <a:srgbClr val="C0C0C0"/>
              </a:solidFill>
              <a:ln w="9525">
                <a:noFill/>
                <a:miter lim="800000"/>
                <a:headEnd/>
                <a:tailEnd/>
              </a:ln>
            </p:spPr>
            <p:txBody>
              <a:bodyPr/>
              <a:lstStyle/>
              <a:p>
                <a:endParaRPr lang="es-MX"/>
              </a:p>
            </p:txBody>
          </p:sp>
          <p:sp>
            <p:nvSpPr>
              <p:cNvPr id="49021" name="Line 9"/>
              <p:cNvSpPr>
                <a:spLocks noChangeShapeType="1"/>
              </p:cNvSpPr>
              <p:nvPr/>
            </p:nvSpPr>
            <p:spPr bwMode="auto">
              <a:xfrm>
                <a:off x="742" y="1895"/>
                <a:ext cx="4044" cy="0"/>
              </a:xfrm>
              <a:prstGeom prst="line">
                <a:avLst/>
              </a:prstGeom>
              <a:noFill/>
              <a:ln w="0">
                <a:solidFill>
                  <a:srgbClr val="000000"/>
                </a:solidFill>
                <a:round/>
                <a:headEnd/>
                <a:tailEnd/>
              </a:ln>
            </p:spPr>
            <p:txBody>
              <a:bodyPr/>
              <a:lstStyle/>
              <a:p>
                <a:endParaRPr lang="es-AR"/>
              </a:p>
            </p:txBody>
          </p:sp>
          <p:sp>
            <p:nvSpPr>
              <p:cNvPr id="49022" name="Line 10"/>
              <p:cNvSpPr>
                <a:spLocks noChangeShapeType="1"/>
              </p:cNvSpPr>
              <p:nvPr/>
            </p:nvSpPr>
            <p:spPr bwMode="auto">
              <a:xfrm>
                <a:off x="742" y="1697"/>
                <a:ext cx="4044" cy="0"/>
              </a:xfrm>
              <a:prstGeom prst="line">
                <a:avLst/>
              </a:prstGeom>
              <a:noFill/>
              <a:ln w="0">
                <a:solidFill>
                  <a:srgbClr val="000000"/>
                </a:solidFill>
                <a:round/>
                <a:headEnd/>
                <a:tailEnd/>
              </a:ln>
            </p:spPr>
            <p:txBody>
              <a:bodyPr/>
              <a:lstStyle/>
              <a:p>
                <a:endParaRPr lang="es-AR"/>
              </a:p>
            </p:txBody>
          </p:sp>
          <p:sp>
            <p:nvSpPr>
              <p:cNvPr id="49023" name="Line 11"/>
              <p:cNvSpPr>
                <a:spLocks noChangeShapeType="1"/>
              </p:cNvSpPr>
              <p:nvPr/>
            </p:nvSpPr>
            <p:spPr bwMode="auto">
              <a:xfrm>
                <a:off x="742" y="1498"/>
                <a:ext cx="4044" cy="0"/>
              </a:xfrm>
              <a:prstGeom prst="line">
                <a:avLst/>
              </a:prstGeom>
              <a:noFill/>
              <a:ln w="0">
                <a:solidFill>
                  <a:srgbClr val="000000"/>
                </a:solidFill>
                <a:round/>
                <a:headEnd/>
                <a:tailEnd/>
              </a:ln>
            </p:spPr>
            <p:txBody>
              <a:bodyPr/>
              <a:lstStyle/>
              <a:p>
                <a:endParaRPr lang="es-AR"/>
              </a:p>
            </p:txBody>
          </p:sp>
          <p:sp>
            <p:nvSpPr>
              <p:cNvPr id="49024" name="Line 12"/>
              <p:cNvSpPr>
                <a:spLocks noChangeShapeType="1"/>
              </p:cNvSpPr>
              <p:nvPr/>
            </p:nvSpPr>
            <p:spPr bwMode="auto">
              <a:xfrm>
                <a:off x="742" y="1305"/>
                <a:ext cx="4044" cy="0"/>
              </a:xfrm>
              <a:prstGeom prst="line">
                <a:avLst/>
              </a:prstGeom>
              <a:noFill/>
              <a:ln w="0">
                <a:solidFill>
                  <a:srgbClr val="000000"/>
                </a:solidFill>
                <a:round/>
                <a:headEnd/>
                <a:tailEnd/>
              </a:ln>
            </p:spPr>
            <p:txBody>
              <a:bodyPr/>
              <a:lstStyle/>
              <a:p>
                <a:endParaRPr lang="es-AR"/>
              </a:p>
            </p:txBody>
          </p:sp>
          <p:sp>
            <p:nvSpPr>
              <p:cNvPr id="49025" name="Line 13"/>
              <p:cNvSpPr>
                <a:spLocks noChangeShapeType="1"/>
              </p:cNvSpPr>
              <p:nvPr/>
            </p:nvSpPr>
            <p:spPr bwMode="auto">
              <a:xfrm>
                <a:off x="742" y="1107"/>
                <a:ext cx="4044" cy="0"/>
              </a:xfrm>
              <a:prstGeom prst="line">
                <a:avLst/>
              </a:prstGeom>
              <a:noFill/>
              <a:ln w="0">
                <a:solidFill>
                  <a:srgbClr val="000000"/>
                </a:solidFill>
                <a:round/>
                <a:headEnd/>
                <a:tailEnd/>
              </a:ln>
            </p:spPr>
            <p:txBody>
              <a:bodyPr/>
              <a:lstStyle/>
              <a:p>
                <a:endParaRPr lang="es-AR"/>
              </a:p>
            </p:txBody>
          </p:sp>
          <p:sp>
            <p:nvSpPr>
              <p:cNvPr id="49026" name="Line 14"/>
              <p:cNvSpPr>
                <a:spLocks noChangeShapeType="1"/>
              </p:cNvSpPr>
              <p:nvPr/>
            </p:nvSpPr>
            <p:spPr bwMode="auto">
              <a:xfrm>
                <a:off x="742" y="909"/>
                <a:ext cx="4044" cy="0"/>
              </a:xfrm>
              <a:prstGeom prst="line">
                <a:avLst/>
              </a:prstGeom>
              <a:noFill/>
              <a:ln w="0">
                <a:solidFill>
                  <a:srgbClr val="000000"/>
                </a:solidFill>
                <a:round/>
                <a:headEnd/>
                <a:tailEnd/>
              </a:ln>
            </p:spPr>
            <p:txBody>
              <a:bodyPr/>
              <a:lstStyle/>
              <a:p>
                <a:endParaRPr lang="es-AR"/>
              </a:p>
            </p:txBody>
          </p:sp>
          <p:sp>
            <p:nvSpPr>
              <p:cNvPr id="49027" name="Line 15"/>
              <p:cNvSpPr>
                <a:spLocks noChangeShapeType="1"/>
              </p:cNvSpPr>
              <p:nvPr/>
            </p:nvSpPr>
            <p:spPr bwMode="auto">
              <a:xfrm>
                <a:off x="742" y="711"/>
                <a:ext cx="4044" cy="0"/>
              </a:xfrm>
              <a:prstGeom prst="line">
                <a:avLst/>
              </a:prstGeom>
              <a:noFill/>
              <a:ln w="0">
                <a:solidFill>
                  <a:srgbClr val="000000"/>
                </a:solidFill>
                <a:round/>
                <a:headEnd/>
                <a:tailEnd/>
              </a:ln>
            </p:spPr>
            <p:txBody>
              <a:bodyPr/>
              <a:lstStyle/>
              <a:p>
                <a:endParaRPr lang="es-AR"/>
              </a:p>
            </p:txBody>
          </p:sp>
          <p:sp>
            <p:nvSpPr>
              <p:cNvPr id="49028" name="Rectangle 16"/>
              <p:cNvSpPr>
                <a:spLocks noChangeArrowheads="1"/>
              </p:cNvSpPr>
              <p:nvPr/>
            </p:nvSpPr>
            <p:spPr bwMode="auto">
              <a:xfrm>
                <a:off x="742" y="711"/>
                <a:ext cx="4044" cy="1382"/>
              </a:xfrm>
              <a:prstGeom prst="rect">
                <a:avLst/>
              </a:prstGeom>
              <a:noFill/>
              <a:ln w="9525">
                <a:solidFill>
                  <a:srgbClr val="808080"/>
                </a:solidFill>
                <a:miter lim="800000"/>
                <a:headEnd/>
                <a:tailEnd/>
              </a:ln>
            </p:spPr>
            <p:txBody>
              <a:bodyPr/>
              <a:lstStyle/>
              <a:p>
                <a:endParaRPr lang="es-MX"/>
              </a:p>
            </p:txBody>
          </p:sp>
          <p:sp>
            <p:nvSpPr>
              <p:cNvPr id="49029" name="Line 17"/>
              <p:cNvSpPr>
                <a:spLocks noChangeShapeType="1"/>
              </p:cNvSpPr>
              <p:nvPr/>
            </p:nvSpPr>
            <p:spPr bwMode="auto">
              <a:xfrm>
                <a:off x="742" y="711"/>
                <a:ext cx="0" cy="1382"/>
              </a:xfrm>
              <a:prstGeom prst="line">
                <a:avLst/>
              </a:prstGeom>
              <a:noFill/>
              <a:ln w="0">
                <a:solidFill>
                  <a:srgbClr val="000000"/>
                </a:solidFill>
                <a:round/>
                <a:headEnd/>
                <a:tailEnd/>
              </a:ln>
            </p:spPr>
            <p:txBody>
              <a:bodyPr/>
              <a:lstStyle/>
              <a:p>
                <a:endParaRPr lang="es-AR"/>
              </a:p>
            </p:txBody>
          </p:sp>
          <p:sp>
            <p:nvSpPr>
              <p:cNvPr id="49030" name="Line 18"/>
              <p:cNvSpPr>
                <a:spLocks noChangeShapeType="1"/>
              </p:cNvSpPr>
              <p:nvPr/>
            </p:nvSpPr>
            <p:spPr bwMode="auto">
              <a:xfrm>
                <a:off x="712" y="2093"/>
                <a:ext cx="30" cy="0"/>
              </a:xfrm>
              <a:prstGeom prst="line">
                <a:avLst/>
              </a:prstGeom>
              <a:noFill/>
              <a:ln w="0">
                <a:solidFill>
                  <a:srgbClr val="000000"/>
                </a:solidFill>
                <a:round/>
                <a:headEnd/>
                <a:tailEnd/>
              </a:ln>
            </p:spPr>
            <p:txBody>
              <a:bodyPr/>
              <a:lstStyle/>
              <a:p>
                <a:endParaRPr lang="es-AR"/>
              </a:p>
            </p:txBody>
          </p:sp>
          <p:sp>
            <p:nvSpPr>
              <p:cNvPr id="49031" name="Line 19"/>
              <p:cNvSpPr>
                <a:spLocks noChangeShapeType="1"/>
              </p:cNvSpPr>
              <p:nvPr/>
            </p:nvSpPr>
            <p:spPr bwMode="auto">
              <a:xfrm>
                <a:off x="712" y="1895"/>
                <a:ext cx="30" cy="0"/>
              </a:xfrm>
              <a:prstGeom prst="line">
                <a:avLst/>
              </a:prstGeom>
              <a:noFill/>
              <a:ln w="0">
                <a:solidFill>
                  <a:srgbClr val="000000"/>
                </a:solidFill>
                <a:round/>
                <a:headEnd/>
                <a:tailEnd/>
              </a:ln>
            </p:spPr>
            <p:txBody>
              <a:bodyPr/>
              <a:lstStyle/>
              <a:p>
                <a:endParaRPr lang="es-AR"/>
              </a:p>
            </p:txBody>
          </p:sp>
          <p:sp>
            <p:nvSpPr>
              <p:cNvPr id="49032" name="Line 20"/>
              <p:cNvSpPr>
                <a:spLocks noChangeShapeType="1"/>
              </p:cNvSpPr>
              <p:nvPr/>
            </p:nvSpPr>
            <p:spPr bwMode="auto">
              <a:xfrm>
                <a:off x="712" y="1697"/>
                <a:ext cx="30" cy="0"/>
              </a:xfrm>
              <a:prstGeom prst="line">
                <a:avLst/>
              </a:prstGeom>
              <a:noFill/>
              <a:ln w="0">
                <a:solidFill>
                  <a:srgbClr val="000000"/>
                </a:solidFill>
                <a:round/>
                <a:headEnd/>
                <a:tailEnd/>
              </a:ln>
            </p:spPr>
            <p:txBody>
              <a:bodyPr/>
              <a:lstStyle/>
              <a:p>
                <a:endParaRPr lang="es-AR"/>
              </a:p>
            </p:txBody>
          </p:sp>
          <p:sp>
            <p:nvSpPr>
              <p:cNvPr id="49033" name="Line 21"/>
              <p:cNvSpPr>
                <a:spLocks noChangeShapeType="1"/>
              </p:cNvSpPr>
              <p:nvPr/>
            </p:nvSpPr>
            <p:spPr bwMode="auto">
              <a:xfrm>
                <a:off x="712" y="1498"/>
                <a:ext cx="30" cy="0"/>
              </a:xfrm>
              <a:prstGeom prst="line">
                <a:avLst/>
              </a:prstGeom>
              <a:noFill/>
              <a:ln w="0">
                <a:solidFill>
                  <a:srgbClr val="000000"/>
                </a:solidFill>
                <a:round/>
                <a:headEnd/>
                <a:tailEnd/>
              </a:ln>
            </p:spPr>
            <p:txBody>
              <a:bodyPr/>
              <a:lstStyle/>
              <a:p>
                <a:endParaRPr lang="es-AR"/>
              </a:p>
            </p:txBody>
          </p:sp>
          <p:sp>
            <p:nvSpPr>
              <p:cNvPr id="49034" name="Line 22"/>
              <p:cNvSpPr>
                <a:spLocks noChangeShapeType="1"/>
              </p:cNvSpPr>
              <p:nvPr/>
            </p:nvSpPr>
            <p:spPr bwMode="auto">
              <a:xfrm>
                <a:off x="712" y="1305"/>
                <a:ext cx="30" cy="0"/>
              </a:xfrm>
              <a:prstGeom prst="line">
                <a:avLst/>
              </a:prstGeom>
              <a:noFill/>
              <a:ln w="0">
                <a:solidFill>
                  <a:srgbClr val="000000"/>
                </a:solidFill>
                <a:round/>
                <a:headEnd/>
                <a:tailEnd/>
              </a:ln>
            </p:spPr>
            <p:txBody>
              <a:bodyPr/>
              <a:lstStyle/>
              <a:p>
                <a:endParaRPr lang="es-AR"/>
              </a:p>
            </p:txBody>
          </p:sp>
          <p:sp>
            <p:nvSpPr>
              <p:cNvPr id="49035" name="Line 23"/>
              <p:cNvSpPr>
                <a:spLocks noChangeShapeType="1"/>
              </p:cNvSpPr>
              <p:nvPr/>
            </p:nvSpPr>
            <p:spPr bwMode="auto">
              <a:xfrm>
                <a:off x="712" y="1107"/>
                <a:ext cx="30" cy="0"/>
              </a:xfrm>
              <a:prstGeom prst="line">
                <a:avLst/>
              </a:prstGeom>
              <a:noFill/>
              <a:ln w="0">
                <a:solidFill>
                  <a:srgbClr val="000000"/>
                </a:solidFill>
                <a:round/>
                <a:headEnd/>
                <a:tailEnd/>
              </a:ln>
            </p:spPr>
            <p:txBody>
              <a:bodyPr/>
              <a:lstStyle/>
              <a:p>
                <a:endParaRPr lang="es-AR"/>
              </a:p>
            </p:txBody>
          </p:sp>
          <p:sp>
            <p:nvSpPr>
              <p:cNvPr id="49036" name="Line 24"/>
              <p:cNvSpPr>
                <a:spLocks noChangeShapeType="1"/>
              </p:cNvSpPr>
              <p:nvPr/>
            </p:nvSpPr>
            <p:spPr bwMode="auto">
              <a:xfrm>
                <a:off x="712" y="909"/>
                <a:ext cx="30" cy="0"/>
              </a:xfrm>
              <a:prstGeom prst="line">
                <a:avLst/>
              </a:prstGeom>
              <a:noFill/>
              <a:ln w="0">
                <a:solidFill>
                  <a:srgbClr val="000000"/>
                </a:solidFill>
                <a:round/>
                <a:headEnd/>
                <a:tailEnd/>
              </a:ln>
            </p:spPr>
            <p:txBody>
              <a:bodyPr/>
              <a:lstStyle/>
              <a:p>
                <a:endParaRPr lang="es-AR"/>
              </a:p>
            </p:txBody>
          </p:sp>
          <p:sp>
            <p:nvSpPr>
              <p:cNvPr id="49037" name="Line 25"/>
              <p:cNvSpPr>
                <a:spLocks noChangeShapeType="1"/>
              </p:cNvSpPr>
              <p:nvPr/>
            </p:nvSpPr>
            <p:spPr bwMode="auto">
              <a:xfrm>
                <a:off x="712" y="711"/>
                <a:ext cx="30" cy="0"/>
              </a:xfrm>
              <a:prstGeom prst="line">
                <a:avLst/>
              </a:prstGeom>
              <a:noFill/>
              <a:ln w="0">
                <a:solidFill>
                  <a:srgbClr val="000000"/>
                </a:solidFill>
                <a:round/>
                <a:headEnd/>
                <a:tailEnd/>
              </a:ln>
            </p:spPr>
            <p:txBody>
              <a:bodyPr/>
              <a:lstStyle/>
              <a:p>
                <a:endParaRPr lang="es-AR"/>
              </a:p>
            </p:txBody>
          </p:sp>
          <p:sp>
            <p:nvSpPr>
              <p:cNvPr id="49038" name="Line 26"/>
              <p:cNvSpPr>
                <a:spLocks noChangeShapeType="1"/>
              </p:cNvSpPr>
              <p:nvPr/>
            </p:nvSpPr>
            <p:spPr bwMode="auto">
              <a:xfrm>
                <a:off x="742" y="2093"/>
                <a:ext cx="4044" cy="0"/>
              </a:xfrm>
              <a:prstGeom prst="line">
                <a:avLst/>
              </a:prstGeom>
              <a:noFill/>
              <a:ln w="0">
                <a:solidFill>
                  <a:srgbClr val="000000"/>
                </a:solidFill>
                <a:round/>
                <a:headEnd/>
                <a:tailEnd/>
              </a:ln>
            </p:spPr>
            <p:txBody>
              <a:bodyPr/>
              <a:lstStyle/>
              <a:p>
                <a:endParaRPr lang="es-AR"/>
              </a:p>
            </p:txBody>
          </p:sp>
          <p:sp>
            <p:nvSpPr>
              <p:cNvPr id="49039" name="Line 27"/>
              <p:cNvSpPr>
                <a:spLocks noChangeShapeType="1"/>
              </p:cNvSpPr>
              <p:nvPr/>
            </p:nvSpPr>
            <p:spPr bwMode="auto">
              <a:xfrm flipV="1">
                <a:off x="742" y="2093"/>
                <a:ext cx="0" cy="20"/>
              </a:xfrm>
              <a:prstGeom prst="line">
                <a:avLst/>
              </a:prstGeom>
              <a:noFill/>
              <a:ln w="0">
                <a:solidFill>
                  <a:srgbClr val="000000"/>
                </a:solidFill>
                <a:round/>
                <a:headEnd/>
                <a:tailEnd/>
              </a:ln>
            </p:spPr>
            <p:txBody>
              <a:bodyPr/>
              <a:lstStyle/>
              <a:p>
                <a:endParaRPr lang="es-AR"/>
              </a:p>
            </p:txBody>
          </p:sp>
          <p:sp>
            <p:nvSpPr>
              <p:cNvPr id="49040" name="Line 28"/>
              <p:cNvSpPr>
                <a:spLocks noChangeShapeType="1"/>
              </p:cNvSpPr>
              <p:nvPr/>
            </p:nvSpPr>
            <p:spPr bwMode="auto">
              <a:xfrm flipV="1">
                <a:off x="820" y="2093"/>
                <a:ext cx="0" cy="20"/>
              </a:xfrm>
              <a:prstGeom prst="line">
                <a:avLst/>
              </a:prstGeom>
              <a:noFill/>
              <a:ln w="0">
                <a:solidFill>
                  <a:srgbClr val="000000"/>
                </a:solidFill>
                <a:round/>
                <a:headEnd/>
                <a:tailEnd/>
              </a:ln>
            </p:spPr>
            <p:txBody>
              <a:bodyPr/>
              <a:lstStyle/>
              <a:p>
                <a:endParaRPr lang="es-AR"/>
              </a:p>
            </p:txBody>
          </p:sp>
          <p:sp>
            <p:nvSpPr>
              <p:cNvPr id="49041" name="Line 29"/>
              <p:cNvSpPr>
                <a:spLocks noChangeShapeType="1"/>
              </p:cNvSpPr>
              <p:nvPr/>
            </p:nvSpPr>
            <p:spPr bwMode="auto">
              <a:xfrm flipV="1">
                <a:off x="898" y="2093"/>
                <a:ext cx="0" cy="20"/>
              </a:xfrm>
              <a:prstGeom prst="line">
                <a:avLst/>
              </a:prstGeom>
              <a:noFill/>
              <a:ln w="0">
                <a:solidFill>
                  <a:srgbClr val="000000"/>
                </a:solidFill>
                <a:round/>
                <a:headEnd/>
                <a:tailEnd/>
              </a:ln>
            </p:spPr>
            <p:txBody>
              <a:bodyPr/>
              <a:lstStyle/>
              <a:p>
                <a:endParaRPr lang="es-AR"/>
              </a:p>
            </p:txBody>
          </p:sp>
          <p:sp>
            <p:nvSpPr>
              <p:cNvPr id="49042" name="Line 30"/>
              <p:cNvSpPr>
                <a:spLocks noChangeShapeType="1"/>
              </p:cNvSpPr>
              <p:nvPr/>
            </p:nvSpPr>
            <p:spPr bwMode="auto">
              <a:xfrm flipV="1">
                <a:off x="976" y="2093"/>
                <a:ext cx="0" cy="20"/>
              </a:xfrm>
              <a:prstGeom prst="line">
                <a:avLst/>
              </a:prstGeom>
              <a:noFill/>
              <a:ln w="0">
                <a:solidFill>
                  <a:srgbClr val="000000"/>
                </a:solidFill>
                <a:round/>
                <a:headEnd/>
                <a:tailEnd/>
              </a:ln>
            </p:spPr>
            <p:txBody>
              <a:bodyPr/>
              <a:lstStyle/>
              <a:p>
                <a:endParaRPr lang="es-AR"/>
              </a:p>
            </p:txBody>
          </p:sp>
          <p:sp>
            <p:nvSpPr>
              <p:cNvPr id="49043" name="Line 31"/>
              <p:cNvSpPr>
                <a:spLocks noChangeShapeType="1"/>
              </p:cNvSpPr>
              <p:nvPr/>
            </p:nvSpPr>
            <p:spPr bwMode="auto">
              <a:xfrm flipV="1">
                <a:off x="1054" y="2093"/>
                <a:ext cx="0" cy="20"/>
              </a:xfrm>
              <a:prstGeom prst="line">
                <a:avLst/>
              </a:prstGeom>
              <a:noFill/>
              <a:ln w="0">
                <a:solidFill>
                  <a:srgbClr val="000000"/>
                </a:solidFill>
                <a:round/>
                <a:headEnd/>
                <a:tailEnd/>
              </a:ln>
            </p:spPr>
            <p:txBody>
              <a:bodyPr/>
              <a:lstStyle/>
              <a:p>
                <a:endParaRPr lang="es-AR"/>
              </a:p>
            </p:txBody>
          </p:sp>
          <p:sp>
            <p:nvSpPr>
              <p:cNvPr id="49044" name="Line 32"/>
              <p:cNvSpPr>
                <a:spLocks noChangeShapeType="1"/>
              </p:cNvSpPr>
              <p:nvPr/>
            </p:nvSpPr>
            <p:spPr bwMode="auto">
              <a:xfrm flipV="1">
                <a:off x="1132" y="2093"/>
                <a:ext cx="0" cy="20"/>
              </a:xfrm>
              <a:prstGeom prst="line">
                <a:avLst/>
              </a:prstGeom>
              <a:noFill/>
              <a:ln w="0">
                <a:solidFill>
                  <a:srgbClr val="000000"/>
                </a:solidFill>
                <a:round/>
                <a:headEnd/>
                <a:tailEnd/>
              </a:ln>
            </p:spPr>
            <p:txBody>
              <a:bodyPr/>
              <a:lstStyle/>
              <a:p>
                <a:endParaRPr lang="es-AR"/>
              </a:p>
            </p:txBody>
          </p:sp>
          <p:sp>
            <p:nvSpPr>
              <p:cNvPr id="49045" name="Line 33"/>
              <p:cNvSpPr>
                <a:spLocks noChangeShapeType="1"/>
              </p:cNvSpPr>
              <p:nvPr/>
            </p:nvSpPr>
            <p:spPr bwMode="auto">
              <a:xfrm flipV="1">
                <a:off x="1210" y="2093"/>
                <a:ext cx="0" cy="20"/>
              </a:xfrm>
              <a:prstGeom prst="line">
                <a:avLst/>
              </a:prstGeom>
              <a:noFill/>
              <a:ln w="0">
                <a:solidFill>
                  <a:srgbClr val="000000"/>
                </a:solidFill>
                <a:round/>
                <a:headEnd/>
                <a:tailEnd/>
              </a:ln>
            </p:spPr>
            <p:txBody>
              <a:bodyPr/>
              <a:lstStyle/>
              <a:p>
                <a:endParaRPr lang="es-AR"/>
              </a:p>
            </p:txBody>
          </p:sp>
          <p:sp>
            <p:nvSpPr>
              <p:cNvPr id="49046" name="Line 34"/>
              <p:cNvSpPr>
                <a:spLocks noChangeShapeType="1"/>
              </p:cNvSpPr>
              <p:nvPr/>
            </p:nvSpPr>
            <p:spPr bwMode="auto">
              <a:xfrm flipV="1">
                <a:off x="1288" y="2093"/>
                <a:ext cx="0" cy="20"/>
              </a:xfrm>
              <a:prstGeom prst="line">
                <a:avLst/>
              </a:prstGeom>
              <a:noFill/>
              <a:ln w="0">
                <a:solidFill>
                  <a:srgbClr val="000000"/>
                </a:solidFill>
                <a:round/>
                <a:headEnd/>
                <a:tailEnd/>
              </a:ln>
            </p:spPr>
            <p:txBody>
              <a:bodyPr/>
              <a:lstStyle/>
              <a:p>
                <a:endParaRPr lang="es-AR"/>
              </a:p>
            </p:txBody>
          </p:sp>
          <p:sp>
            <p:nvSpPr>
              <p:cNvPr id="49047" name="Line 35"/>
              <p:cNvSpPr>
                <a:spLocks noChangeShapeType="1"/>
              </p:cNvSpPr>
              <p:nvPr/>
            </p:nvSpPr>
            <p:spPr bwMode="auto">
              <a:xfrm flipV="1">
                <a:off x="1366" y="2093"/>
                <a:ext cx="0" cy="20"/>
              </a:xfrm>
              <a:prstGeom prst="line">
                <a:avLst/>
              </a:prstGeom>
              <a:noFill/>
              <a:ln w="0">
                <a:solidFill>
                  <a:srgbClr val="000000"/>
                </a:solidFill>
                <a:round/>
                <a:headEnd/>
                <a:tailEnd/>
              </a:ln>
            </p:spPr>
            <p:txBody>
              <a:bodyPr/>
              <a:lstStyle/>
              <a:p>
                <a:endParaRPr lang="es-AR"/>
              </a:p>
            </p:txBody>
          </p:sp>
          <p:sp>
            <p:nvSpPr>
              <p:cNvPr id="49048" name="Line 36"/>
              <p:cNvSpPr>
                <a:spLocks noChangeShapeType="1"/>
              </p:cNvSpPr>
              <p:nvPr/>
            </p:nvSpPr>
            <p:spPr bwMode="auto">
              <a:xfrm flipV="1">
                <a:off x="1444" y="2093"/>
                <a:ext cx="0" cy="20"/>
              </a:xfrm>
              <a:prstGeom prst="line">
                <a:avLst/>
              </a:prstGeom>
              <a:noFill/>
              <a:ln w="0">
                <a:solidFill>
                  <a:srgbClr val="000000"/>
                </a:solidFill>
                <a:round/>
                <a:headEnd/>
                <a:tailEnd/>
              </a:ln>
            </p:spPr>
            <p:txBody>
              <a:bodyPr/>
              <a:lstStyle/>
              <a:p>
                <a:endParaRPr lang="es-AR"/>
              </a:p>
            </p:txBody>
          </p:sp>
          <p:sp>
            <p:nvSpPr>
              <p:cNvPr id="49049" name="Line 37"/>
              <p:cNvSpPr>
                <a:spLocks noChangeShapeType="1"/>
              </p:cNvSpPr>
              <p:nvPr/>
            </p:nvSpPr>
            <p:spPr bwMode="auto">
              <a:xfrm flipV="1">
                <a:off x="1522" y="2093"/>
                <a:ext cx="0" cy="20"/>
              </a:xfrm>
              <a:prstGeom prst="line">
                <a:avLst/>
              </a:prstGeom>
              <a:noFill/>
              <a:ln w="0">
                <a:solidFill>
                  <a:srgbClr val="000000"/>
                </a:solidFill>
                <a:round/>
                <a:headEnd/>
                <a:tailEnd/>
              </a:ln>
            </p:spPr>
            <p:txBody>
              <a:bodyPr/>
              <a:lstStyle/>
              <a:p>
                <a:endParaRPr lang="es-AR"/>
              </a:p>
            </p:txBody>
          </p:sp>
          <p:sp>
            <p:nvSpPr>
              <p:cNvPr id="49050" name="Line 38"/>
              <p:cNvSpPr>
                <a:spLocks noChangeShapeType="1"/>
              </p:cNvSpPr>
              <p:nvPr/>
            </p:nvSpPr>
            <p:spPr bwMode="auto">
              <a:xfrm flipV="1">
                <a:off x="1600" y="2093"/>
                <a:ext cx="0" cy="20"/>
              </a:xfrm>
              <a:prstGeom prst="line">
                <a:avLst/>
              </a:prstGeom>
              <a:noFill/>
              <a:ln w="0">
                <a:solidFill>
                  <a:srgbClr val="000000"/>
                </a:solidFill>
                <a:round/>
                <a:headEnd/>
                <a:tailEnd/>
              </a:ln>
            </p:spPr>
            <p:txBody>
              <a:bodyPr/>
              <a:lstStyle/>
              <a:p>
                <a:endParaRPr lang="es-AR"/>
              </a:p>
            </p:txBody>
          </p:sp>
          <p:sp>
            <p:nvSpPr>
              <p:cNvPr id="49051" name="Line 39"/>
              <p:cNvSpPr>
                <a:spLocks noChangeShapeType="1"/>
              </p:cNvSpPr>
              <p:nvPr/>
            </p:nvSpPr>
            <p:spPr bwMode="auto">
              <a:xfrm flipV="1">
                <a:off x="1678" y="2093"/>
                <a:ext cx="0" cy="20"/>
              </a:xfrm>
              <a:prstGeom prst="line">
                <a:avLst/>
              </a:prstGeom>
              <a:noFill/>
              <a:ln w="0">
                <a:solidFill>
                  <a:srgbClr val="000000"/>
                </a:solidFill>
                <a:round/>
                <a:headEnd/>
                <a:tailEnd/>
              </a:ln>
            </p:spPr>
            <p:txBody>
              <a:bodyPr/>
              <a:lstStyle/>
              <a:p>
                <a:endParaRPr lang="es-AR"/>
              </a:p>
            </p:txBody>
          </p:sp>
          <p:sp>
            <p:nvSpPr>
              <p:cNvPr id="49052" name="Line 40"/>
              <p:cNvSpPr>
                <a:spLocks noChangeShapeType="1"/>
              </p:cNvSpPr>
              <p:nvPr/>
            </p:nvSpPr>
            <p:spPr bwMode="auto">
              <a:xfrm flipV="1">
                <a:off x="1756" y="2093"/>
                <a:ext cx="0" cy="20"/>
              </a:xfrm>
              <a:prstGeom prst="line">
                <a:avLst/>
              </a:prstGeom>
              <a:noFill/>
              <a:ln w="0">
                <a:solidFill>
                  <a:srgbClr val="000000"/>
                </a:solidFill>
                <a:round/>
                <a:headEnd/>
                <a:tailEnd/>
              </a:ln>
            </p:spPr>
            <p:txBody>
              <a:bodyPr/>
              <a:lstStyle/>
              <a:p>
                <a:endParaRPr lang="es-AR"/>
              </a:p>
            </p:txBody>
          </p:sp>
          <p:sp>
            <p:nvSpPr>
              <p:cNvPr id="49053" name="Line 41"/>
              <p:cNvSpPr>
                <a:spLocks noChangeShapeType="1"/>
              </p:cNvSpPr>
              <p:nvPr/>
            </p:nvSpPr>
            <p:spPr bwMode="auto">
              <a:xfrm flipV="1">
                <a:off x="1828" y="2093"/>
                <a:ext cx="0" cy="20"/>
              </a:xfrm>
              <a:prstGeom prst="line">
                <a:avLst/>
              </a:prstGeom>
              <a:noFill/>
              <a:ln w="0">
                <a:solidFill>
                  <a:srgbClr val="000000"/>
                </a:solidFill>
                <a:round/>
                <a:headEnd/>
                <a:tailEnd/>
              </a:ln>
            </p:spPr>
            <p:txBody>
              <a:bodyPr/>
              <a:lstStyle/>
              <a:p>
                <a:endParaRPr lang="es-AR"/>
              </a:p>
            </p:txBody>
          </p:sp>
          <p:sp>
            <p:nvSpPr>
              <p:cNvPr id="49054" name="Line 42"/>
              <p:cNvSpPr>
                <a:spLocks noChangeShapeType="1"/>
              </p:cNvSpPr>
              <p:nvPr/>
            </p:nvSpPr>
            <p:spPr bwMode="auto">
              <a:xfrm flipV="1">
                <a:off x="1906" y="2093"/>
                <a:ext cx="0" cy="20"/>
              </a:xfrm>
              <a:prstGeom prst="line">
                <a:avLst/>
              </a:prstGeom>
              <a:noFill/>
              <a:ln w="0">
                <a:solidFill>
                  <a:srgbClr val="000000"/>
                </a:solidFill>
                <a:round/>
                <a:headEnd/>
                <a:tailEnd/>
              </a:ln>
            </p:spPr>
            <p:txBody>
              <a:bodyPr/>
              <a:lstStyle/>
              <a:p>
                <a:endParaRPr lang="es-AR"/>
              </a:p>
            </p:txBody>
          </p:sp>
          <p:sp>
            <p:nvSpPr>
              <p:cNvPr id="49055" name="Line 43"/>
              <p:cNvSpPr>
                <a:spLocks noChangeShapeType="1"/>
              </p:cNvSpPr>
              <p:nvPr/>
            </p:nvSpPr>
            <p:spPr bwMode="auto">
              <a:xfrm flipV="1">
                <a:off x="1984" y="2093"/>
                <a:ext cx="0" cy="20"/>
              </a:xfrm>
              <a:prstGeom prst="line">
                <a:avLst/>
              </a:prstGeom>
              <a:noFill/>
              <a:ln w="0">
                <a:solidFill>
                  <a:srgbClr val="000000"/>
                </a:solidFill>
                <a:round/>
                <a:headEnd/>
                <a:tailEnd/>
              </a:ln>
            </p:spPr>
            <p:txBody>
              <a:bodyPr/>
              <a:lstStyle/>
              <a:p>
                <a:endParaRPr lang="es-AR"/>
              </a:p>
            </p:txBody>
          </p:sp>
          <p:sp>
            <p:nvSpPr>
              <p:cNvPr id="49056" name="Line 44"/>
              <p:cNvSpPr>
                <a:spLocks noChangeShapeType="1"/>
              </p:cNvSpPr>
              <p:nvPr/>
            </p:nvSpPr>
            <p:spPr bwMode="auto">
              <a:xfrm flipV="1">
                <a:off x="2062" y="2093"/>
                <a:ext cx="0" cy="20"/>
              </a:xfrm>
              <a:prstGeom prst="line">
                <a:avLst/>
              </a:prstGeom>
              <a:noFill/>
              <a:ln w="0">
                <a:solidFill>
                  <a:srgbClr val="000000"/>
                </a:solidFill>
                <a:round/>
                <a:headEnd/>
                <a:tailEnd/>
              </a:ln>
            </p:spPr>
            <p:txBody>
              <a:bodyPr/>
              <a:lstStyle/>
              <a:p>
                <a:endParaRPr lang="es-AR"/>
              </a:p>
            </p:txBody>
          </p:sp>
          <p:sp>
            <p:nvSpPr>
              <p:cNvPr id="49057" name="Line 45"/>
              <p:cNvSpPr>
                <a:spLocks noChangeShapeType="1"/>
              </p:cNvSpPr>
              <p:nvPr/>
            </p:nvSpPr>
            <p:spPr bwMode="auto">
              <a:xfrm flipV="1">
                <a:off x="2140" y="2093"/>
                <a:ext cx="0" cy="20"/>
              </a:xfrm>
              <a:prstGeom prst="line">
                <a:avLst/>
              </a:prstGeom>
              <a:noFill/>
              <a:ln w="0">
                <a:solidFill>
                  <a:srgbClr val="000000"/>
                </a:solidFill>
                <a:round/>
                <a:headEnd/>
                <a:tailEnd/>
              </a:ln>
            </p:spPr>
            <p:txBody>
              <a:bodyPr/>
              <a:lstStyle/>
              <a:p>
                <a:endParaRPr lang="es-AR"/>
              </a:p>
            </p:txBody>
          </p:sp>
          <p:sp>
            <p:nvSpPr>
              <p:cNvPr id="49058" name="Line 46"/>
              <p:cNvSpPr>
                <a:spLocks noChangeShapeType="1"/>
              </p:cNvSpPr>
              <p:nvPr/>
            </p:nvSpPr>
            <p:spPr bwMode="auto">
              <a:xfrm flipV="1">
                <a:off x="2218" y="2093"/>
                <a:ext cx="0" cy="20"/>
              </a:xfrm>
              <a:prstGeom prst="line">
                <a:avLst/>
              </a:prstGeom>
              <a:noFill/>
              <a:ln w="0">
                <a:solidFill>
                  <a:srgbClr val="000000"/>
                </a:solidFill>
                <a:round/>
                <a:headEnd/>
                <a:tailEnd/>
              </a:ln>
            </p:spPr>
            <p:txBody>
              <a:bodyPr/>
              <a:lstStyle/>
              <a:p>
                <a:endParaRPr lang="es-AR"/>
              </a:p>
            </p:txBody>
          </p:sp>
          <p:sp>
            <p:nvSpPr>
              <p:cNvPr id="49059" name="Line 47"/>
              <p:cNvSpPr>
                <a:spLocks noChangeShapeType="1"/>
              </p:cNvSpPr>
              <p:nvPr/>
            </p:nvSpPr>
            <p:spPr bwMode="auto">
              <a:xfrm flipV="1">
                <a:off x="2296" y="2093"/>
                <a:ext cx="0" cy="20"/>
              </a:xfrm>
              <a:prstGeom prst="line">
                <a:avLst/>
              </a:prstGeom>
              <a:noFill/>
              <a:ln w="0">
                <a:solidFill>
                  <a:srgbClr val="000000"/>
                </a:solidFill>
                <a:round/>
                <a:headEnd/>
                <a:tailEnd/>
              </a:ln>
            </p:spPr>
            <p:txBody>
              <a:bodyPr/>
              <a:lstStyle/>
              <a:p>
                <a:endParaRPr lang="es-AR"/>
              </a:p>
            </p:txBody>
          </p:sp>
          <p:sp>
            <p:nvSpPr>
              <p:cNvPr id="49060" name="Line 48"/>
              <p:cNvSpPr>
                <a:spLocks noChangeShapeType="1"/>
              </p:cNvSpPr>
              <p:nvPr/>
            </p:nvSpPr>
            <p:spPr bwMode="auto">
              <a:xfrm flipV="1">
                <a:off x="2374" y="2093"/>
                <a:ext cx="0" cy="20"/>
              </a:xfrm>
              <a:prstGeom prst="line">
                <a:avLst/>
              </a:prstGeom>
              <a:noFill/>
              <a:ln w="0">
                <a:solidFill>
                  <a:srgbClr val="000000"/>
                </a:solidFill>
                <a:round/>
                <a:headEnd/>
                <a:tailEnd/>
              </a:ln>
            </p:spPr>
            <p:txBody>
              <a:bodyPr/>
              <a:lstStyle/>
              <a:p>
                <a:endParaRPr lang="es-AR"/>
              </a:p>
            </p:txBody>
          </p:sp>
          <p:sp>
            <p:nvSpPr>
              <p:cNvPr id="49061" name="Line 49"/>
              <p:cNvSpPr>
                <a:spLocks noChangeShapeType="1"/>
              </p:cNvSpPr>
              <p:nvPr/>
            </p:nvSpPr>
            <p:spPr bwMode="auto">
              <a:xfrm flipV="1">
                <a:off x="2452" y="2093"/>
                <a:ext cx="0" cy="20"/>
              </a:xfrm>
              <a:prstGeom prst="line">
                <a:avLst/>
              </a:prstGeom>
              <a:noFill/>
              <a:ln w="0">
                <a:solidFill>
                  <a:srgbClr val="000000"/>
                </a:solidFill>
                <a:round/>
                <a:headEnd/>
                <a:tailEnd/>
              </a:ln>
            </p:spPr>
            <p:txBody>
              <a:bodyPr/>
              <a:lstStyle/>
              <a:p>
                <a:endParaRPr lang="es-AR"/>
              </a:p>
            </p:txBody>
          </p:sp>
          <p:sp>
            <p:nvSpPr>
              <p:cNvPr id="49062" name="Line 50"/>
              <p:cNvSpPr>
                <a:spLocks noChangeShapeType="1"/>
              </p:cNvSpPr>
              <p:nvPr/>
            </p:nvSpPr>
            <p:spPr bwMode="auto">
              <a:xfrm flipV="1">
                <a:off x="2530" y="2093"/>
                <a:ext cx="0" cy="20"/>
              </a:xfrm>
              <a:prstGeom prst="line">
                <a:avLst/>
              </a:prstGeom>
              <a:noFill/>
              <a:ln w="0">
                <a:solidFill>
                  <a:srgbClr val="000000"/>
                </a:solidFill>
                <a:round/>
                <a:headEnd/>
                <a:tailEnd/>
              </a:ln>
            </p:spPr>
            <p:txBody>
              <a:bodyPr/>
              <a:lstStyle/>
              <a:p>
                <a:endParaRPr lang="es-AR"/>
              </a:p>
            </p:txBody>
          </p:sp>
          <p:sp>
            <p:nvSpPr>
              <p:cNvPr id="49063" name="Line 51"/>
              <p:cNvSpPr>
                <a:spLocks noChangeShapeType="1"/>
              </p:cNvSpPr>
              <p:nvPr/>
            </p:nvSpPr>
            <p:spPr bwMode="auto">
              <a:xfrm flipV="1">
                <a:off x="2608" y="2093"/>
                <a:ext cx="0" cy="20"/>
              </a:xfrm>
              <a:prstGeom prst="line">
                <a:avLst/>
              </a:prstGeom>
              <a:noFill/>
              <a:ln w="0">
                <a:solidFill>
                  <a:srgbClr val="000000"/>
                </a:solidFill>
                <a:round/>
                <a:headEnd/>
                <a:tailEnd/>
              </a:ln>
            </p:spPr>
            <p:txBody>
              <a:bodyPr/>
              <a:lstStyle/>
              <a:p>
                <a:endParaRPr lang="es-AR"/>
              </a:p>
            </p:txBody>
          </p:sp>
          <p:sp>
            <p:nvSpPr>
              <p:cNvPr id="49064" name="Line 52"/>
              <p:cNvSpPr>
                <a:spLocks noChangeShapeType="1"/>
              </p:cNvSpPr>
              <p:nvPr/>
            </p:nvSpPr>
            <p:spPr bwMode="auto">
              <a:xfrm flipV="1">
                <a:off x="2686" y="2093"/>
                <a:ext cx="0" cy="20"/>
              </a:xfrm>
              <a:prstGeom prst="line">
                <a:avLst/>
              </a:prstGeom>
              <a:noFill/>
              <a:ln w="0">
                <a:solidFill>
                  <a:srgbClr val="000000"/>
                </a:solidFill>
                <a:round/>
                <a:headEnd/>
                <a:tailEnd/>
              </a:ln>
            </p:spPr>
            <p:txBody>
              <a:bodyPr/>
              <a:lstStyle/>
              <a:p>
                <a:endParaRPr lang="es-AR"/>
              </a:p>
            </p:txBody>
          </p:sp>
          <p:sp>
            <p:nvSpPr>
              <p:cNvPr id="49065" name="Line 53"/>
              <p:cNvSpPr>
                <a:spLocks noChangeShapeType="1"/>
              </p:cNvSpPr>
              <p:nvPr/>
            </p:nvSpPr>
            <p:spPr bwMode="auto">
              <a:xfrm flipV="1">
                <a:off x="2764" y="2093"/>
                <a:ext cx="0" cy="20"/>
              </a:xfrm>
              <a:prstGeom prst="line">
                <a:avLst/>
              </a:prstGeom>
              <a:noFill/>
              <a:ln w="0">
                <a:solidFill>
                  <a:srgbClr val="000000"/>
                </a:solidFill>
                <a:round/>
                <a:headEnd/>
                <a:tailEnd/>
              </a:ln>
            </p:spPr>
            <p:txBody>
              <a:bodyPr/>
              <a:lstStyle/>
              <a:p>
                <a:endParaRPr lang="es-AR"/>
              </a:p>
            </p:txBody>
          </p:sp>
          <p:sp>
            <p:nvSpPr>
              <p:cNvPr id="49066" name="Line 54"/>
              <p:cNvSpPr>
                <a:spLocks noChangeShapeType="1"/>
              </p:cNvSpPr>
              <p:nvPr/>
            </p:nvSpPr>
            <p:spPr bwMode="auto">
              <a:xfrm flipV="1">
                <a:off x="2842" y="2093"/>
                <a:ext cx="0" cy="20"/>
              </a:xfrm>
              <a:prstGeom prst="line">
                <a:avLst/>
              </a:prstGeom>
              <a:noFill/>
              <a:ln w="0">
                <a:solidFill>
                  <a:srgbClr val="000000"/>
                </a:solidFill>
                <a:round/>
                <a:headEnd/>
                <a:tailEnd/>
              </a:ln>
            </p:spPr>
            <p:txBody>
              <a:bodyPr/>
              <a:lstStyle/>
              <a:p>
                <a:endParaRPr lang="es-AR"/>
              </a:p>
            </p:txBody>
          </p:sp>
          <p:sp>
            <p:nvSpPr>
              <p:cNvPr id="49067" name="Line 55"/>
              <p:cNvSpPr>
                <a:spLocks noChangeShapeType="1"/>
              </p:cNvSpPr>
              <p:nvPr/>
            </p:nvSpPr>
            <p:spPr bwMode="auto">
              <a:xfrm flipV="1">
                <a:off x="2920" y="2093"/>
                <a:ext cx="0" cy="20"/>
              </a:xfrm>
              <a:prstGeom prst="line">
                <a:avLst/>
              </a:prstGeom>
              <a:noFill/>
              <a:ln w="0">
                <a:solidFill>
                  <a:srgbClr val="000000"/>
                </a:solidFill>
                <a:round/>
                <a:headEnd/>
                <a:tailEnd/>
              </a:ln>
            </p:spPr>
            <p:txBody>
              <a:bodyPr/>
              <a:lstStyle/>
              <a:p>
                <a:endParaRPr lang="es-AR"/>
              </a:p>
            </p:txBody>
          </p:sp>
          <p:sp>
            <p:nvSpPr>
              <p:cNvPr id="49068" name="Line 56"/>
              <p:cNvSpPr>
                <a:spLocks noChangeShapeType="1"/>
              </p:cNvSpPr>
              <p:nvPr/>
            </p:nvSpPr>
            <p:spPr bwMode="auto">
              <a:xfrm flipV="1">
                <a:off x="2998" y="2093"/>
                <a:ext cx="0" cy="20"/>
              </a:xfrm>
              <a:prstGeom prst="line">
                <a:avLst/>
              </a:prstGeom>
              <a:noFill/>
              <a:ln w="0">
                <a:solidFill>
                  <a:srgbClr val="000000"/>
                </a:solidFill>
                <a:round/>
                <a:headEnd/>
                <a:tailEnd/>
              </a:ln>
            </p:spPr>
            <p:txBody>
              <a:bodyPr/>
              <a:lstStyle/>
              <a:p>
                <a:endParaRPr lang="es-AR"/>
              </a:p>
            </p:txBody>
          </p:sp>
          <p:sp>
            <p:nvSpPr>
              <p:cNvPr id="49069" name="Line 57"/>
              <p:cNvSpPr>
                <a:spLocks noChangeShapeType="1"/>
              </p:cNvSpPr>
              <p:nvPr/>
            </p:nvSpPr>
            <p:spPr bwMode="auto">
              <a:xfrm flipV="1">
                <a:off x="3076" y="2093"/>
                <a:ext cx="0" cy="20"/>
              </a:xfrm>
              <a:prstGeom prst="line">
                <a:avLst/>
              </a:prstGeom>
              <a:noFill/>
              <a:ln w="0">
                <a:solidFill>
                  <a:srgbClr val="000000"/>
                </a:solidFill>
                <a:round/>
                <a:headEnd/>
                <a:tailEnd/>
              </a:ln>
            </p:spPr>
            <p:txBody>
              <a:bodyPr/>
              <a:lstStyle/>
              <a:p>
                <a:endParaRPr lang="es-AR"/>
              </a:p>
            </p:txBody>
          </p:sp>
          <p:sp>
            <p:nvSpPr>
              <p:cNvPr id="49070" name="Line 58"/>
              <p:cNvSpPr>
                <a:spLocks noChangeShapeType="1"/>
              </p:cNvSpPr>
              <p:nvPr/>
            </p:nvSpPr>
            <p:spPr bwMode="auto">
              <a:xfrm flipV="1">
                <a:off x="3154" y="2093"/>
                <a:ext cx="0" cy="20"/>
              </a:xfrm>
              <a:prstGeom prst="line">
                <a:avLst/>
              </a:prstGeom>
              <a:noFill/>
              <a:ln w="0">
                <a:solidFill>
                  <a:srgbClr val="000000"/>
                </a:solidFill>
                <a:round/>
                <a:headEnd/>
                <a:tailEnd/>
              </a:ln>
            </p:spPr>
            <p:txBody>
              <a:bodyPr/>
              <a:lstStyle/>
              <a:p>
                <a:endParaRPr lang="es-AR"/>
              </a:p>
            </p:txBody>
          </p:sp>
          <p:sp>
            <p:nvSpPr>
              <p:cNvPr id="49071" name="Line 59"/>
              <p:cNvSpPr>
                <a:spLocks noChangeShapeType="1"/>
              </p:cNvSpPr>
              <p:nvPr/>
            </p:nvSpPr>
            <p:spPr bwMode="auto">
              <a:xfrm flipV="1">
                <a:off x="3232" y="2093"/>
                <a:ext cx="0" cy="20"/>
              </a:xfrm>
              <a:prstGeom prst="line">
                <a:avLst/>
              </a:prstGeom>
              <a:noFill/>
              <a:ln w="0">
                <a:solidFill>
                  <a:srgbClr val="000000"/>
                </a:solidFill>
                <a:round/>
                <a:headEnd/>
                <a:tailEnd/>
              </a:ln>
            </p:spPr>
            <p:txBody>
              <a:bodyPr/>
              <a:lstStyle/>
              <a:p>
                <a:endParaRPr lang="es-AR"/>
              </a:p>
            </p:txBody>
          </p:sp>
          <p:sp>
            <p:nvSpPr>
              <p:cNvPr id="49072" name="Line 60"/>
              <p:cNvSpPr>
                <a:spLocks noChangeShapeType="1"/>
              </p:cNvSpPr>
              <p:nvPr/>
            </p:nvSpPr>
            <p:spPr bwMode="auto">
              <a:xfrm flipV="1">
                <a:off x="3310" y="2093"/>
                <a:ext cx="0" cy="20"/>
              </a:xfrm>
              <a:prstGeom prst="line">
                <a:avLst/>
              </a:prstGeom>
              <a:noFill/>
              <a:ln w="0">
                <a:solidFill>
                  <a:srgbClr val="000000"/>
                </a:solidFill>
                <a:round/>
                <a:headEnd/>
                <a:tailEnd/>
              </a:ln>
            </p:spPr>
            <p:txBody>
              <a:bodyPr/>
              <a:lstStyle/>
              <a:p>
                <a:endParaRPr lang="es-AR"/>
              </a:p>
            </p:txBody>
          </p:sp>
          <p:sp>
            <p:nvSpPr>
              <p:cNvPr id="49073" name="Line 61"/>
              <p:cNvSpPr>
                <a:spLocks noChangeShapeType="1"/>
              </p:cNvSpPr>
              <p:nvPr/>
            </p:nvSpPr>
            <p:spPr bwMode="auto">
              <a:xfrm flipV="1">
                <a:off x="3388" y="2093"/>
                <a:ext cx="0" cy="20"/>
              </a:xfrm>
              <a:prstGeom prst="line">
                <a:avLst/>
              </a:prstGeom>
              <a:noFill/>
              <a:ln w="0">
                <a:solidFill>
                  <a:srgbClr val="000000"/>
                </a:solidFill>
                <a:round/>
                <a:headEnd/>
                <a:tailEnd/>
              </a:ln>
            </p:spPr>
            <p:txBody>
              <a:bodyPr/>
              <a:lstStyle/>
              <a:p>
                <a:endParaRPr lang="es-AR"/>
              </a:p>
            </p:txBody>
          </p:sp>
          <p:sp>
            <p:nvSpPr>
              <p:cNvPr id="49074" name="Line 62"/>
              <p:cNvSpPr>
                <a:spLocks noChangeShapeType="1"/>
              </p:cNvSpPr>
              <p:nvPr/>
            </p:nvSpPr>
            <p:spPr bwMode="auto">
              <a:xfrm flipV="1">
                <a:off x="3466" y="2093"/>
                <a:ext cx="0" cy="20"/>
              </a:xfrm>
              <a:prstGeom prst="line">
                <a:avLst/>
              </a:prstGeom>
              <a:noFill/>
              <a:ln w="0">
                <a:solidFill>
                  <a:srgbClr val="000000"/>
                </a:solidFill>
                <a:round/>
                <a:headEnd/>
                <a:tailEnd/>
              </a:ln>
            </p:spPr>
            <p:txBody>
              <a:bodyPr/>
              <a:lstStyle/>
              <a:p>
                <a:endParaRPr lang="es-AR"/>
              </a:p>
            </p:txBody>
          </p:sp>
          <p:sp>
            <p:nvSpPr>
              <p:cNvPr id="49075" name="Line 63"/>
              <p:cNvSpPr>
                <a:spLocks noChangeShapeType="1"/>
              </p:cNvSpPr>
              <p:nvPr/>
            </p:nvSpPr>
            <p:spPr bwMode="auto">
              <a:xfrm flipV="1">
                <a:off x="3544" y="2093"/>
                <a:ext cx="0" cy="20"/>
              </a:xfrm>
              <a:prstGeom prst="line">
                <a:avLst/>
              </a:prstGeom>
              <a:noFill/>
              <a:ln w="0">
                <a:solidFill>
                  <a:srgbClr val="000000"/>
                </a:solidFill>
                <a:round/>
                <a:headEnd/>
                <a:tailEnd/>
              </a:ln>
            </p:spPr>
            <p:txBody>
              <a:bodyPr/>
              <a:lstStyle/>
              <a:p>
                <a:endParaRPr lang="es-AR"/>
              </a:p>
            </p:txBody>
          </p:sp>
          <p:sp>
            <p:nvSpPr>
              <p:cNvPr id="49076" name="Line 64"/>
              <p:cNvSpPr>
                <a:spLocks noChangeShapeType="1"/>
              </p:cNvSpPr>
              <p:nvPr/>
            </p:nvSpPr>
            <p:spPr bwMode="auto">
              <a:xfrm flipV="1">
                <a:off x="3622" y="2093"/>
                <a:ext cx="0" cy="20"/>
              </a:xfrm>
              <a:prstGeom prst="line">
                <a:avLst/>
              </a:prstGeom>
              <a:noFill/>
              <a:ln w="0">
                <a:solidFill>
                  <a:srgbClr val="000000"/>
                </a:solidFill>
                <a:round/>
                <a:headEnd/>
                <a:tailEnd/>
              </a:ln>
            </p:spPr>
            <p:txBody>
              <a:bodyPr/>
              <a:lstStyle/>
              <a:p>
                <a:endParaRPr lang="es-AR"/>
              </a:p>
            </p:txBody>
          </p:sp>
          <p:sp>
            <p:nvSpPr>
              <p:cNvPr id="49077" name="Line 65"/>
              <p:cNvSpPr>
                <a:spLocks noChangeShapeType="1"/>
              </p:cNvSpPr>
              <p:nvPr/>
            </p:nvSpPr>
            <p:spPr bwMode="auto">
              <a:xfrm flipV="1">
                <a:off x="3700" y="2093"/>
                <a:ext cx="0" cy="20"/>
              </a:xfrm>
              <a:prstGeom prst="line">
                <a:avLst/>
              </a:prstGeom>
              <a:noFill/>
              <a:ln w="0">
                <a:solidFill>
                  <a:srgbClr val="000000"/>
                </a:solidFill>
                <a:round/>
                <a:headEnd/>
                <a:tailEnd/>
              </a:ln>
            </p:spPr>
            <p:txBody>
              <a:bodyPr/>
              <a:lstStyle/>
              <a:p>
                <a:endParaRPr lang="es-AR"/>
              </a:p>
            </p:txBody>
          </p:sp>
          <p:sp>
            <p:nvSpPr>
              <p:cNvPr id="49078" name="Line 66"/>
              <p:cNvSpPr>
                <a:spLocks noChangeShapeType="1"/>
              </p:cNvSpPr>
              <p:nvPr/>
            </p:nvSpPr>
            <p:spPr bwMode="auto">
              <a:xfrm flipV="1">
                <a:off x="3778" y="2093"/>
                <a:ext cx="0" cy="20"/>
              </a:xfrm>
              <a:prstGeom prst="line">
                <a:avLst/>
              </a:prstGeom>
              <a:noFill/>
              <a:ln w="0">
                <a:solidFill>
                  <a:srgbClr val="000000"/>
                </a:solidFill>
                <a:round/>
                <a:headEnd/>
                <a:tailEnd/>
              </a:ln>
            </p:spPr>
            <p:txBody>
              <a:bodyPr/>
              <a:lstStyle/>
              <a:p>
                <a:endParaRPr lang="es-AR"/>
              </a:p>
            </p:txBody>
          </p:sp>
          <p:sp>
            <p:nvSpPr>
              <p:cNvPr id="49079" name="Line 67"/>
              <p:cNvSpPr>
                <a:spLocks noChangeShapeType="1"/>
              </p:cNvSpPr>
              <p:nvPr/>
            </p:nvSpPr>
            <p:spPr bwMode="auto">
              <a:xfrm flipV="1">
                <a:off x="3850" y="2093"/>
                <a:ext cx="0" cy="20"/>
              </a:xfrm>
              <a:prstGeom prst="line">
                <a:avLst/>
              </a:prstGeom>
              <a:noFill/>
              <a:ln w="0">
                <a:solidFill>
                  <a:srgbClr val="000000"/>
                </a:solidFill>
                <a:round/>
                <a:headEnd/>
                <a:tailEnd/>
              </a:ln>
            </p:spPr>
            <p:txBody>
              <a:bodyPr/>
              <a:lstStyle/>
              <a:p>
                <a:endParaRPr lang="es-AR"/>
              </a:p>
            </p:txBody>
          </p:sp>
          <p:sp>
            <p:nvSpPr>
              <p:cNvPr id="49080" name="Line 68"/>
              <p:cNvSpPr>
                <a:spLocks noChangeShapeType="1"/>
              </p:cNvSpPr>
              <p:nvPr/>
            </p:nvSpPr>
            <p:spPr bwMode="auto">
              <a:xfrm flipV="1">
                <a:off x="3928" y="2093"/>
                <a:ext cx="0" cy="20"/>
              </a:xfrm>
              <a:prstGeom prst="line">
                <a:avLst/>
              </a:prstGeom>
              <a:noFill/>
              <a:ln w="0">
                <a:solidFill>
                  <a:srgbClr val="000000"/>
                </a:solidFill>
                <a:round/>
                <a:headEnd/>
                <a:tailEnd/>
              </a:ln>
            </p:spPr>
            <p:txBody>
              <a:bodyPr/>
              <a:lstStyle/>
              <a:p>
                <a:endParaRPr lang="es-AR"/>
              </a:p>
            </p:txBody>
          </p:sp>
          <p:sp>
            <p:nvSpPr>
              <p:cNvPr id="49081" name="Line 69"/>
              <p:cNvSpPr>
                <a:spLocks noChangeShapeType="1"/>
              </p:cNvSpPr>
              <p:nvPr/>
            </p:nvSpPr>
            <p:spPr bwMode="auto">
              <a:xfrm flipV="1">
                <a:off x="4006" y="2093"/>
                <a:ext cx="0" cy="20"/>
              </a:xfrm>
              <a:prstGeom prst="line">
                <a:avLst/>
              </a:prstGeom>
              <a:noFill/>
              <a:ln w="0">
                <a:solidFill>
                  <a:srgbClr val="000000"/>
                </a:solidFill>
                <a:round/>
                <a:headEnd/>
                <a:tailEnd/>
              </a:ln>
            </p:spPr>
            <p:txBody>
              <a:bodyPr/>
              <a:lstStyle/>
              <a:p>
                <a:endParaRPr lang="es-AR"/>
              </a:p>
            </p:txBody>
          </p:sp>
          <p:sp>
            <p:nvSpPr>
              <p:cNvPr id="49082" name="Line 70"/>
              <p:cNvSpPr>
                <a:spLocks noChangeShapeType="1"/>
              </p:cNvSpPr>
              <p:nvPr/>
            </p:nvSpPr>
            <p:spPr bwMode="auto">
              <a:xfrm flipV="1">
                <a:off x="4084" y="2093"/>
                <a:ext cx="0" cy="20"/>
              </a:xfrm>
              <a:prstGeom prst="line">
                <a:avLst/>
              </a:prstGeom>
              <a:noFill/>
              <a:ln w="0">
                <a:solidFill>
                  <a:srgbClr val="000000"/>
                </a:solidFill>
                <a:round/>
                <a:headEnd/>
                <a:tailEnd/>
              </a:ln>
            </p:spPr>
            <p:txBody>
              <a:bodyPr/>
              <a:lstStyle/>
              <a:p>
                <a:endParaRPr lang="es-AR"/>
              </a:p>
            </p:txBody>
          </p:sp>
          <p:sp>
            <p:nvSpPr>
              <p:cNvPr id="49083" name="Line 71"/>
              <p:cNvSpPr>
                <a:spLocks noChangeShapeType="1"/>
              </p:cNvSpPr>
              <p:nvPr/>
            </p:nvSpPr>
            <p:spPr bwMode="auto">
              <a:xfrm flipV="1">
                <a:off x="4162" y="2093"/>
                <a:ext cx="0" cy="20"/>
              </a:xfrm>
              <a:prstGeom prst="line">
                <a:avLst/>
              </a:prstGeom>
              <a:noFill/>
              <a:ln w="0">
                <a:solidFill>
                  <a:srgbClr val="000000"/>
                </a:solidFill>
                <a:round/>
                <a:headEnd/>
                <a:tailEnd/>
              </a:ln>
            </p:spPr>
            <p:txBody>
              <a:bodyPr/>
              <a:lstStyle/>
              <a:p>
                <a:endParaRPr lang="es-AR"/>
              </a:p>
            </p:txBody>
          </p:sp>
          <p:sp>
            <p:nvSpPr>
              <p:cNvPr id="49084" name="Line 72"/>
              <p:cNvSpPr>
                <a:spLocks noChangeShapeType="1"/>
              </p:cNvSpPr>
              <p:nvPr/>
            </p:nvSpPr>
            <p:spPr bwMode="auto">
              <a:xfrm flipV="1">
                <a:off x="4240" y="2093"/>
                <a:ext cx="0" cy="20"/>
              </a:xfrm>
              <a:prstGeom prst="line">
                <a:avLst/>
              </a:prstGeom>
              <a:noFill/>
              <a:ln w="0">
                <a:solidFill>
                  <a:srgbClr val="000000"/>
                </a:solidFill>
                <a:round/>
                <a:headEnd/>
                <a:tailEnd/>
              </a:ln>
            </p:spPr>
            <p:txBody>
              <a:bodyPr/>
              <a:lstStyle/>
              <a:p>
                <a:endParaRPr lang="es-AR"/>
              </a:p>
            </p:txBody>
          </p:sp>
          <p:sp>
            <p:nvSpPr>
              <p:cNvPr id="49085" name="Line 73"/>
              <p:cNvSpPr>
                <a:spLocks noChangeShapeType="1"/>
              </p:cNvSpPr>
              <p:nvPr/>
            </p:nvSpPr>
            <p:spPr bwMode="auto">
              <a:xfrm flipV="1">
                <a:off x="4318" y="2093"/>
                <a:ext cx="0" cy="20"/>
              </a:xfrm>
              <a:prstGeom prst="line">
                <a:avLst/>
              </a:prstGeom>
              <a:noFill/>
              <a:ln w="0">
                <a:solidFill>
                  <a:srgbClr val="000000"/>
                </a:solidFill>
                <a:round/>
                <a:headEnd/>
                <a:tailEnd/>
              </a:ln>
            </p:spPr>
            <p:txBody>
              <a:bodyPr/>
              <a:lstStyle/>
              <a:p>
                <a:endParaRPr lang="es-AR"/>
              </a:p>
            </p:txBody>
          </p:sp>
          <p:sp>
            <p:nvSpPr>
              <p:cNvPr id="49086" name="Line 74"/>
              <p:cNvSpPr>
                <a:spLocks noChangeShapeType="1"/>
              </p:cNvSpPr>
              <p:nvPr/>
            </p:nvSpPr>
            <p:spPr bwMode="auto">
              <a:xfrm flipV="1">
                <a:off x="4396" y="2093"/>
                <a:ext cx="0" cy="20"/>
              </a:xfrm>
              <a:prstGeom prst="line">
                <a:avLst/>
              </a:prstGeom>
              <a:noFill/>
              <a:ln w="0">
                <a:solidFill>
                  <a:srgbClr val="000000"/>
                </a:solidFill>
                <a:round/>
                <a:headEnd/>
                <a:tailEnd/>
              </a:ln>
            </p:spPr>
            <p:txBody>
              <a:bodyPr/>
              <a:lstStyle/>
              <a:p>
                <a:endParaRPr lang="es-AR"/>
              </a:p>
            </p:txBody>
          </p:sp>
          <p:sp>
            <p:nvSpPr>
              <p:cNvPr id="49087" name="Line 75"/>
              <p:cNvSpPr>
                <a:spLocks noChangeShapeType="1"/>
              </p:cNvSpPr>
              <p:nvPr/>
            </p:nvSpPr>
            <p:spPr bwMode="auto">
              <a:xfrm flipV="1">
                <a:off x="4474" y="2093"/>
                <a:ext cx="0" cy="20"/>
              </a:xfrm>
              <a:prstGeom prst="line">
                <a:avLst/>
              </a:prstGeom>
              <a:noFill/>
              <a:ln w="0">
                <a:solidFill>
                  <a:srgbClr val="000000"/>
                </a:solidFill>
                <a:round/>
                <a:headEnd/>
                <a:tailEnd/>
              </a:ln>
            </p:spPr>
            <p:txBody>
              <a:bodyPr/>
              <a:lstStyle/>
              <a:p>
                <a:endParaRPr lang="es-AR"/>
              </a:p>
            </p:txBody>
          </p:sp>
          <p:sp>
            <p:nvSpPr>
              <p:cNvPr id="49088" name="Line 76"/>
              <p:cNvSpPr>
                <a:spLocks noChangeShapeType="1"/>
              </p:cNvSpPr>
              <p:nvPr/>
            </p:nvSpPr>
            <p:spPr bwMode="auto">
              <a:xfrm flipV="1">
                <a:off x="4552" y="2093"/>
                <a:ext cx="0" cy="20"/>
              </a:xfrm>
              <a:prstGeom prst="line">
                <a:avLst/>
              </a:prstGeom>
              <a:noFill/>
              <a:ln w="0">
                <a:solidFill>
                  <a:srgbClr val="000000"/>
                </a:solidFill>
                <a:round/>
                <a:headEnd/>
                <a:tailEnd/>
              </a:ln>
            </p:spPr>
            <p:txBody>
              <a:bodyPr/>
              <a:lstStyle/>
              <a:p>
                <a:endParaRPr lang="es-AR"/>
              </a:p>
            </p:txBody>
          </p:sp>
          <p:sp>
            <p:nvSpPr>
              <p:cNvPr id="49089" name="Line 77"/>
              <p:cNvSpPr>
                <a:spLocks noChangeShapeType="1"/>
              </p:cNvSpPr>
              <p:nvPr/>
            </p:nvSpPr>
            <p:spPr bwMode="auto">
              <a:xfrm flipV="1">
                <a:off x="4630" y="2093"/>
                <a:ext cx="0" cy="20"/>
              </a:xfrm>
              <a:prstGeom prst="line">
                <a:avLst/>
              </a:prstGeom>
              <a:noFill/>
              <a:ln w="0">
                <a:solidFill>
                  <a:srgbClr val="000000"/>
                </a:solidFill>
                <a:round/>
                <a:headEnd/>
                <a:tailEnd/>
              </a:ln>
            </p:spPr>
            <p:txBody>
              <a:bodyPr/>
              <a:lstStyle/>
              <a:p>
                <a:endParaRPr lang="es-AR"/>
              </a:p>
            </p:txBody>
          </p:sp>
          <p:sp>
            <p:nvSpPr>
              <p:cNvPr id="49090" name="Line 78"/>
              <p:cNvSpPr>
                <a:spLocks noChangeShapeType="1"/>
              </p:cNvSpPr>
              <p:nvPr/>
            </p:nvSpPr>
            <p:spPr bwMode="auto">
              <a:xfrm flipV="1">
                <a:off x="4708" y="2093"/>
                <a:ext cx="0" cy="20"/>
              </a:xfrm>
              <a:prstGeom prst="line">
                <a:avLst/>
              </a:prstGeom>
              <a:noFill/>
              <a:ln w="0">
                <a:solidFill>
                  <a:srgbClr val="000000"/>
                </a:solidFill>
                <a:round/>
                <a:headEnd/>
                <a:tailEnd/>
              </a:ln>
            </p:spPr>
            <p:txBody>
              <a:bodyPr/>
              <a:lstStyle/>
              <a:p>
                <a:endParaRPr lang="es-AR"/>
              </a:p>
            </p:txBody>
          </p:sp>
          <p:sp>
            <p:nvSpPr>
              <p:cNvPr id="49091" name="Line 79"/>
              <p:cNvSpPr>
                <a:spLocks noChangeShapeType="1"/>
              </p:cNvSpPr>
              <p:nvPr/>
            </p:nvSpPr>
            <p:spPr bwMode="auto">
              <a:xfrm flipV="1">
                <a:off x="4786" y="2093"/>
                <a:ext cx="0" cy="20"/>
              </a:xfrm>
              <a:prstGeom prst="line">
                <a:avLst/>
              </a:prstGeom>
              <a:noFill/>
              <a:ln w="0">
                <a:solidFill>
                  <a:srgbClr val="000000"/>
                </a:solidFill>
                <a:round/>
                <a:headEnd/>
                <a:tailEnd/>
              </a:ln>
            </p:spPr>
            <p:txBody>
              <a:bodyPr/>
              <a:lstStyle/>
              <a:p>
                <a:endParaRPr lang="es-AR"/>
              </a:p>
            </p:txBody>
          </p:sp>
          <p:sp>
            <p:nvSpPr>
              <p:cNvPr id="49092" name="Freeform 80"/>
              <p:cNvSpPr>
                <a:spLocks/>
              </p:cNvSpPr>
              <p:nvPr/>
            </p:nvSpPr>
            <p:spPr bwMode="auto">
              <a:xfrm>
                <a:off x="778" y="1384"/>
                <a:ext cx="3972" cy="669"/>
              </a:xfrm>
              <a:custGeom>
                <a:avLst/>
                <a:gdLst>
                  <a:gd name="T0" fmla="*/ 0 w 662"/>
                  <a:gd name="T1" fmla="*/ 221866941 h 135"/>
                  <a:gd name="T2" fmla="*/ 131009952 w 662"/>
                  <a:gd name="T3" fmla="*/ 162197995 h 135"/>
                  <a:gd name="T4" fmla="*/ 262019903 w 662"/>
                  <a:gd name="T5" fmla="*/ 158599550 h 135"/>
                  <a:gd name="T6" fmla="*/ 393029711 w 662"/>
                  <a:gd name="T7" fmla="*/ 205502039 h 135"/>
                  <a:gd name="T8" fmla="*/ 524039807 w 662"/>
                  <a:gd name="T9" fmla="*/ 223334895 h 135"/>
                  <a:gd name="T10" fmla="*/ 655049422 w 662"/>
                  <a:gd name="T11" fmla="*/ 174965047 h 135"/>
                  <a:gd name="T12" fmla="*/ 786059422 w 662"/>
                  <a:gd name="T13" fmla="*/ 198230934 h 135"/>
                  <a:gd name="T14" fmla="*/ 917069614 w 662"/>
                  <a:gd name="T15" fmla="*/ 207325207 h 135"/>
                  <a:gd name="T16" fmla="*/ 1048079613 w 662"/>
                  <a:gd name="T17" fmla="*/ 209088591 h 135"/>
                  <a:gd name="T18" fmla="*/ 1179088845 w 662"/>
                  <a:gd name="T19" fmla="*/ 214596312 h 135"/>
                  <a:gd name="T20" fmla="*/ 1310098845 w 662"/>
                  <a:gd name="T21" fmla="*/ 207325207 h 135"/>
                  <a:gd name="T22" fmla="*/ 1441108845 w 662"/>
                  <a:gd name="T23" fmla="*/ 196395714 h 135"/>
                  <a:gd name="T24" fmla="*/ 1572118844 w 662"/>
                  <a:gd name="T25" fmla="*/ 201828745 h 135"/>
                  <a:gd name="T26" fmla="*/ 1703129228 w 662"/>
                  <a:gd name="T27" fmla="*/ 176728431 h 135"/>
                  <a:gd name="T28" fmla="*/ 1834139228 w 662"/>
                  <a:gd name="T29" fmla="*/ 145832380 h 135"/>
                  <a:gd name="T30" fmla="*/ 1965149227 w 662"/>
                  <a:gd name="T31" fmla="*/ 131660845 h 135"/>
                  <a:gd name="T32" fmla="*/ 2096157691 w 662"/>
                  <a:gd name="T33" fmla="*/ 108039110 h 135"/>
                  <a:gd name="T34" fmla="*/ 2147483647 w 662"/>
                  <a:gd name="T35" fmla="*/ 138932109 h 135"/>
                  <a:gd name="T36" fmla="*/ 2147483647 w 662"/>
                  <a:gd name="T37" fmla="*/ 111622570 h 135"/>
                  <a:gd name="T38" fmla="*/ 2147483647 w 662"/>
                  <a:gd name="T39" fmla="*/ 117130449 h 135"/>
                  <a:gd name="T40" fmla="*/ 2147483647 w 662"/>
                  <a:gd name="T41" fmla="*/ 129822612 h 135"/>
                  <a:gd name="T42" fmla="*/ 2147483647 w 662"/>
                  <a:gd name="T43" fmla="*/ 243298401 h 135"/>
                  <a:gd name="T44" fmla="*/ 2147483647 w 662"/>
                  <a:gd name="T45" fmla="*/ 101135826 h 135"/>
                  <a:gd name="T46" fmla="*/ 2147483647 w 662"/>
                  <a:gd name="T47" fmla="*/ 59669679 h 135"/>
                  <a:gd name="T48" fmla="*/ 2147483647 w 662"/>
                  <a:gd name="T49" fmla="*/ 54158905 h 135"/>
                  <a:gd name="T50" fmla="*/ 2147483647 w 662"/>
                  <a:gd name="T51" fmla="*/ 50560381 h 135"/>
                  <a:gd name="T52" fmla="*/ 2147483647 w 662"/>
                  <a:gd name="T53" fmla="*/ 77498927 h 135"/>
                  <a:gd name="T54" fmla="*/ 2147483647 w 662"/>
                  <a:gd name="T55" fmla="*/ 59669679 h 135"/>
                  <a:gd name="T56" fmla="*/ 2147483647 w 662"/>
                  <a:gd name="T57" fmla="*/ 0 h 135"/>
                  <a:gd name="T58" fmla="*/ 2147483647 w 662"/>
                  <a:gd name="T59" fmla="*/ 28702040 h 135"/>
                  <a:gd name="T60" fmla="*/ 2147483647 w 662"/>
                  <a:gd name="T61" fmla="*/ 62897409 h 135"/>
                  <a:gd name="T62" fmla="*/ 2147483647 w 662"/>
                  <a:gd name="T63" fmla="*/ 84773144 h 135"/>
                  <a:gd name="T64" fmla="*/ 2147483647 w 662"/>
                  <a:gd name="T65" fmla="*/ 77498927 h 135"/>
                  <a:gd name="T66" fmla="*/ 2147483647 w 662"/>
                  <a:gd name="T67" fmla="*/ 86533594 h 135"/>
                  <a:gd name="T68" fmla="*/ 2147483647 w 662"/>
                  <a:gd name="T69" fmla="*/ 145832380 h 135"/>
                  <a:gd name="T70" fmla="*/ 2147483647 w 662"/>
                  <a:gd name="T71" fmla="*/ 81100465 h 135"/>
                  <a:gd name="T72" fmla="*/ 2147483647 w 662"/>
                  <a:gd name="T73" fmla="*/ 102528218 h 135"/>
                  <a:gd name="T74" fmla="*/ 2147483647 w 662"/>
                  <a:gd name="T75" fmla="*/ 109859265 h 135"/>
                  <a:gd name="T76" fmla="*/ 2147483647 w 662"/>
                  <a:gd name="T77" fmla="*/ 156764885 h 135"/>
                  <a:gd name="T78" fmla="*/ 2147483647 w 662"/>
                  <a:gd name="T79" fmla="*/ 57831605 h 135"/>
                  <a:gd name="T80" fmla="*/ 2147483647 w 662"/>
                  <a:gd name="T81" fmla="*/ 127988186 h 135"/>
                  <a:gd name="T82" fmla="*/ 2147483647 w 662"/>
                  <a:gd name="T83" fmla="*/ 138932109 h 135"/>
                  <a:gd name="T84" fmla="*/ 2147483647 w 662"/>
                  <a:gd name="T85" fmla="*/ 115295229 h 135"/>
                  <a:gd name="T86" fmla="*/ 2147483647 w 662"/>
                  <a:gd name="T87" fmla="*/ 149490609 h 135"/>
                  <a:gd name="T88" fmla="*/ 2147483647 w 662"/>
                  <a:gd name="T89" fmla="*/ 127988186 h 135"/>
                  <a:gd name="T90" fmla="*/ 2147483647 w 662"/>
                  <a:gd name="T91" fmla="*/ 145832380 h 135"/>
                  <a:gd name="T92" fmla="*/ 2147483647 w 662"/>
                  <a:gd name="T93" fmla="*/ 140770183 h 135"/>
                  <a:gd name="T94" fmla="*/ 2147483647 w 662"/>
                  <a:gd name="T95" fmla="*/ 131660845 h 135"/>
                  <a:gd name="T96" fmla="*/ 2147483647 w 662"/>
                  <a:gd name="T97" fmla="*/ 167693783 h 135"/>
                  <a:gd name="T98" fmla="*/ 2147483647 w 662"/>
                  <a:gd name="T99" fmla="*/ 164035435 h 135"/>
                  <a:gd name="T100" fmla="*/ 2147483647 w 662"/>
                  <a:gd name="T101" fmla="*/ 156764885 h 135"/>
                  <a:gd name="T102" fmla="*/ 2147483647 w 662"/>
                  <a:gd name="T103" fmla="*/ 187301282 h 1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62"/>
                  <a:gd name="T157" fmla="*/ 0 h 135"/>
                  <a:gd name="T158" fmla="*/ 662 w 662"/>
                  <a:gd name="T159" fmla="*/ 135 h 13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62" h="135">
                    <a:moveTo>
                      <a:pt x="0" y="123"/>
                    </a:moveTo>
                    <a:lnTo>
                      <a:pt x="13" y="90"/>
                    </a:lnTo>
                    <a:lnTo>
                      <a:pt x="26" y="88"/>
                    </a:lnTo>
                    <a:lnTo>
                      <a:pt x="39" y="114"/>
                    </a:lnTo>
                    <a:lnTo>
                      <a:pt x="52" y="124"/>
                    </a:lnTo>
                    <a:lnTo>
                      <a:pt x="65" y="97"/>
                    </a:lnTo>
                    <a:lnTo>
                      <a:pt x="78" y="110"/>
                    </a:lnTo>
                    <a:lnTo>
                      <a:pt x="91" y="115"/>
                    </a:lnTo>
                    <a:lnTo>
                      <a:pt x="104" y="116"/>
                    </a:lnTo>
                    <a:lnTo>
                      <a:pt x="117" y="119"/>
                    </a:lnTo>
                    <a:lnTo>
                      <a:pt x="130" y="115"/>
                    </a:lnTo>
                    <a:lnTo>
                      <a:pt x="143" y="109"/>
                    </a:lnTo>
                    <a:lnTo>
                      <a:pt x="156" y="112"/>
                    </a:lnTo>
                    <a:lnTo>
                      <a:pt x="169" y="98"/>
                    </a:lnTo>
                    <a:lnTo>
                      <a:pt x="182" y="81"/>
                    </a:lnTo>
                    <a:lnTo>
                      <a:pt x="195" y="73"/>
                    </a:lnTo>
                    <a:lnTo>
                      <a:pt x="208" y="60"/>
                    </a:lnTo>
                    <a:lnTo>
                      <a:pt x="221" y="77"/>
                    </a:lnTo>
                    <a:lnTo>
                      <a:pt x="234" y="62"/>
                    </a:lnTo>
                    <a:lnTo>
                      <a:pt x="247" y="65"/>
                    </a:lnTo>
                    <a:lnTo>
                      <a:pt x="260" y="72"/>
                    </a:lnTo>
                    <a:lnTo>
                      <a:pt x="273" y="135"/>
                    </a:lnTo>
                    <a:lnTo>
                      <a:pt x="286" y="56"/>
                    </a:lnTo>
                    <a:lnTo>
                      <a:pt x="299" y="33"/>
                    </a:lnTo>
                    <a:lnTo>
                      <a:pt x="312" y="30"/>
                    </a:lnTo>
                    <a:lnTo>
                      <a:pt x="325" y="28"/>
                    </a:lnTo>
                    <a:lnTo>
                      <a:pt x="337" y="43"/>
                    </a:lnTo>
                    <a:lnTo>
                      <a:pt x="350" y="33"/>
                    </a:lnTo>
                    <a:lnTo>
                      <a:pt x="363" y="0"/>
                    </a:lnTo>
                    <a:lnTo>
                      <a:pt x="376" y="16"/>
                    </a:lnTo>
                    <a:lnTo>
                      <a:pt x="389" y="35"/>
                    </a:lnTo>
                    <a:lnTo>
                      <a:pt x="402" y="47"/>
                    </a:lnTo>
                    <a:lnTo>
                      <a:pt x="415" y="43"/>
                    </a:lnTo>
                    <a:lnTo>
                      <a:pt x="428" y="48"/>
                    </a:lnTo>
                    <a:lnTo>
                      <a:pt x="441" y="81"/>
                    </a:lnTo>
                    <a:lnTo>
                      <a:pt x="454" y="45"/>
                    </a:lnTo>
                    <a:lnTo>
                      <a:pt x="467" y="57"/>
                    </a:lnTo>
                    <a:lnTo>
                      <a:pt x="480" y="61"/>
                    </a:lnTo>
                    <a:lnTo>
                      <a:pt x="493" y="87"/>
                    </a:lnTo>
                    <a:lnTo>
                      <a:pt x="506" y="32"/>
                    </a:lnTo>
                    <a:lnTo>
                      <a:pt x="519" y="71"/>
                    </a:lnTo>
                    <a:lnTo>
                      <a:pt x="532" y="77"/>
                    </a:lnTo>
                    <a:lnTo>
                      <a:pt x="545" y="64"/>
                    </a:lnTo>
                    <a:lnTo>
                      <a:pt x="558" y="83"/>
                    </a:lnTo>
                    <a:lnTo>
                      <a:pt x="571" y="71"/>
                    </a:lnTo>
                    <a:lnTo>
                      <a:pt x="584" y="81"/>
                    </a:lnTo>
                    <a:lnTo>
                      <a:pt x="597" y="78"/>
                    </a:lnTo>
                    <a:lnTo>
                      <a:pt x="610" y="73"/>
                    </a:lnTo>
                    <a:lnTo>
                      <a:pt x="623" y="93"/>
                    </a:lnTo>
                    <a:lnTo>
                      <a:pt x="636" y="91"/>
                    </a:lnTo>
                    <a:lnTo>
                      <a:pt x="649" y="87"/>
                    </a:lnTo>
                    <a:lnTo>
                      <a:pt x="662" y="104"/>
                    </a:lnTo>
                  </a:path>
                </a:pathLst>
              </a:custGeom>
              <a:noFill/>
              <a:ln w="9525">
                <a:solidFill>
                  <a:srgbClr val="000080"/>
                </a:solidFill>
                <a:prstDash val="solid"/>
                <a:round/>
                <a:headEnd/>
                <a:tailEnd/>
              </a:ln>
            </p:spPr>
            <p:txBody>
              <a:bodyPr/>
              <a:lstStyle/>
              <a:p>
                <a:endParaRPr lang="es-AR"/>
              </a:p>
            </p:txBody>
          </p:sp>
          <p:sp>
            <p:nvSpPr>
              <p:cNvPr id="49093" name="Freeform 81"/>
              <p:cNvSpPr>
                <a:spLocks/>
              </p:cNvSpPr>
              <p:nvPr/>
            </p:nvSpPr>
            <p:spPr bwMode="auto">
              <a:xfrm>
                <a:off x="778" y="1087"/>
                <a:ext cx="3972" cy="946"/>
              </a:xfrm>
              <a:custGeom>
                <a:avLst/>
                <a:gdLst>
                  <a:gd name="T0" fmla="*/ 0 w 662"/>
                  <a:gd name="T1" fmla="*/ 292243813 h 191"/>
                  <a:gd name="T2" fmla="*/ 131009952 w 662"/>
                  <a:gd name="T3" fmla="*/ 267237089 h 191"/>
                  <a:gd name="T4" fmla="*/ 262019903 w 662"/>
                  <a:gd name="T5" fmla="*/ 297647126 h 191"/>
                  <a:gd name="T6" fmla="*/ 393029711 w 662"/>
                  <a:gd name="T7" fmla="*/ 263648670 h 191"/>
                  <a:gd name="T8" fmla="*/ 524039807 w 662"/>
                  <a:gd name="T9" fmla="*/ 288583755 h 191"/>
                  <a:gd name="T10" fmla="*/ 655049422 w 662"/>
                  <a:gd name="T11" fmla="*/ 263648670 h 191"/>
                  <a:gd name="T12" fmla="*/ 786059422 w 662"/>
                  <a:gd name="T13" fmla="*/ 233239108 h 191"/>
                  <a:gd name="T14" fmla="*/ 917069614 w 662"/>
                  <a:gd name="T15" fmla="*/ 242230523 h 191"/>
                  <a:gd name="T16" fmla="*/ 1048079613 w 662"/>
                  <a:gd name="T17" fmla="*/ 242230523 h 191"/>
                  <a:gd name="T18" fmla="*/ 1179088845 w 662"/>
                  <a:gd name="T19" fmla="*/ 202817026 h 191"/>
                  <a:gd name="T20" fmla="*/ 1310098845 w 662"/>
                  <a:gd name="T21" fmla="*/ 202817026 h 191"/>
                  <a:gd name="T22" fmla="*/ 1441108845 w 662"/>
                  <a:gd name="T23" fmla="*/ 229578258 h 191"/>
                  <a:gd name="T24" fmla="*/ 1572118844 w 662"/>
                  <a:gd name="T25" fmla="*/ 225993008 h 191"/>
                  <a:gd name="T26" fmla="*/ 1703129228 w 662"/>
                  <a:gd name="T27" fmla="*/ 166913653 h 191"/>
                  <a:gd name="T28" fmla="*/ 1834139228 w 662"/>
                  <a:gd name="T29" fmla="*/ 147031176 h 191"/>
                  <a:gd name="T30" fmla="*/ 1965149227 w 662"/>
                  <a:gd name="T31" fmla="*/ 342539933 h 191"/>
                  <a:gd name="T32" fmla="*/ 2096157691 w 662"/>
                  <a:gd name="T33" fmla="*/ 98493605 h 191"/>
                  <a:gd name="T34" fmla="*/ 2147483647 w 662"/>
                  <a:gd name="T35" fmla="*/ 170576722 h 191"/>
                  <a:gd name="T36" fmla="*/ 2147483647 w 662"/>
                  <a:gd name="T37" fmla="*/ 123854639 h 191"/>
                  <a:gd name="T38" fmla="*/ 2147483647 w 662"/>
                  <a:gd name="T39" fmla="*/ 157849767 h 191"/>
                  <a:gd name="T40" fmla="*/ 2147483647 w 662"/>
                  <a:gd name="T41" fmla="*/ 93444761 h 191"/>
                  <a:gd name="T42" fmla="*/ 2147483647 w 662"/>
                  <a:gd name="T43" fmla="*/ 86195808 h 191"/>
                  <a:gd name="T44" fmla="*/ 2147483647 w 662"/>
                  <a:gd name="T45" fmla="*/ 71728590 h 191"/>
                  <a:gd name="T46" fmla="*/ 2147483647 w 662"/>
                  <a:gd name="T47" fmla="*/ 0 h 191"/>
                  <a:gd name="T48" fmla="*/ 2147483647 w 662"/>
                  <a:gd name="T49" fmla="*/ 62664744 h 191"/>
                  <a:gd name="T50" fmla="*/ 2147483647 w 662"/>
                  <a:gd name="T51" fmla="*/ 32239937 h 191"/>
                  <a:gd name="T52" fmla="*/ 2147483647 w 662"/>
                  <a:gd name="T53" fmla="*/ 145200513 h 191"/>
                  <a:gd name="T54" fmla="*/ 2147483647 w 662"/>
                  <a:gd name="T55" fmla="*/ 103893827 h 191"/>
                  <a:gd name="T56" fmla="*/ 2147483647 w 662"/>
                  <a:gd name="T57" fmla="*/ 103893827 h 191"/>
                  <a:gd name="T58" fmla="*/ 2147483647 w 662"/>
                  <a:gd name="T59" fmla="*/ 109387480 h 191"/>
                  <a:gd name="T60" fmla="*/ 2147483647 w 662"/>
                  <a:gd name="T61" fmla="*/ 93444761 h 191"/>
                  <a:gd name="T62" fmla="*/ 2147483647 w 662"/>
                  <a:gd name="T63" fmla="*/ 62664744 h 191"/>
                  <a:gd name="T64" fmla="*/ 2147483647 w 662"/>
                  <a:gd name="T65" fmla="*/ 46722143 h 191"/>
                  <a:gd name="T66" fmla="*/ 2147483647 w 662"/>
                  <a:gd name="T67" fmla="*/ 12652191 h 191"/>
                  <a:gd name="T68" fmla="*/ 2147483647 w 662"/>
                  <a:gd name="T69" fmla="*/ 12652191 h 191"/>
                  <a:gd name="T70" fmla="*/ 2147483647 w 662"/>
                  <a:gd name="T71" fmla="*/ 25006596 h 191"/>
                  <a:gd name="T72" fmla="*/ 2147483647 w 662"/>
                  <a:gd name="T73" fmla="*/ 60834754 h 191"/>
                  <a:gd name="T74" fmla="*/ 2147483647 w 662"/>
                  <a:gd name="T75" fmla="*/ 88025757 h 191"/>
                  <a:gd name="T76" fmla="*/ 2147483647 w 662"/>
                  <a:gd name="T77" fmla="*/ 145200513 h 191"/>
                  <a:gd name="T78" fmla="*/ 2147483647 w 662"/>
                  <a:gd name="T79" fmla="*/ 143382688 h 191"/>
                  <a:gd name="T80" fmla="*/ 2147483647 w 662"/>
                  <a:gd name="T81" fmla="*/ 190090110 h 191"/>
                  <a:gd name="T82" fmla="*/ 2147483647 w 662"/>
                  <a:gd name="T83" fmla="*/ 188274742 h 191"/>
                  <a:gd name="T84" fmla="*/ 2147483647 w 662"/>
                  <a:gd name="T85" fmla="*/ 191920219 h 191"/>
                  <a:gd name="T86" fmla="*/ 2147483647 w 662"/>
                  <a:gd name="T87" fmla="*/ 202817026 h 191"/>
                  <a:gd name="T88" fmla="*/ 2147483647 w 662"/>
                  <a:gd name="T89" fmla="*/ 134378990 h 191"/>
                  <a:gd name="T90" fmla="*/ 2147483647 w 662"/>
                  <a:gd name="T91" fmla="*/ 165173449 h 191"/>
                  <a:gd name="T92" fmla="*/ 2147483647 w 662"/>
                  <a:gd name="T93" fmla="*/ 139797200 h 191"/>
                  <a:gd name="T94" fmla="*/ 2147483647 w 662"/>
                  <a:gd name="T95" fmla="*/ 157849767 h 191"/>
                  <a:gd name="T96" fmla="*/ 2147483647 w 662"/>
                  <a:gd name="T97" fmla="*/ 148861205 h 191"/>
                  <a:gd name="T98" fmla="*/ 2147483647 w 662"/>
                  <a:gd name="T99" fmla="*/ 152446455 h 191"/>
                  <a:gd name="T100" fmla="*/ 2147483647 w 662"/>
                  <a:gd name="T101" fmla="*/ 233239108 h 191"/>
                  <a:gd name="T102" fmla="*/ 2147483647 w 662"/>
                  <a:gd name="T103" fmla="*/ 238642421 h 19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62"/>
                  <a:gd name="T157" fmla="*/ 0 h 191"/>
                  <a:gd name="T158" fmla="*/ 662 w 662"/>
                  <a:gd name="T159" fmla="*/ 191 h 19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62" h="191">
                    <a:moveTo>
                      <a:pt x="0" y="163"/>
                    </a:moveTo>
                    <a:lnTo>
                      <a:pt x="13" y="149"/>
                    </a:lnTo>
                    <a:lnTo>
                      <a:pt x="26" y="166"/>
                    </a:lnTo>
                    <a:lnTo>
                      <a:pt x="39" y="147"/>
                    </a:lnTo>
                    <a:lnTo>
                      <a:pt x="52" y="161"/>
                    </a:lnTo>
                    <a:lnTo>
                      <a:pt x="65" y="147"/>
                    </a:lnTo>
                    <a:lnTo>
                      <a:pt x="78" y="130"/>
                    </a:lnTo>
                    <a:lnTo>
                      <a:pt x="91" y="135"/>
                    </a:lnTo>
                    <a:lnTo>
                      <a:pt x="104" y="135"/>
                    </a:lnTo>
                    <a:lnTo>
                      <a:pt x="117" y="113"/>
                    </a:lnTo>
                    <a:lnTo>
                      <a:pt x="130" y="113"/>
                    </a:lnTo>
                    <a:lnTo>
                      <a:pt x="143" y="128"/>
                    </a:lnTo>
                    <a:lnTo>
                      <a:pt x="156" y="126"/>
                    </a:lnTo>
                    <a:lnTo>
                      <a:pt x="169" y="93"/>
                    </a:lnTo>
                    <a:lnTo>
                      <a:pt x="182" y="82"/>
                    </a:lnTo>
                    <a:lnTo>
                      <a:pt x="195" y="191"/>
                    </a:lnTo>
                    <a:lnTo>
                      <a:pt x="208" y="55"/>
                    </a:lnTo>
                    <a:lnTo>
                      <a:pt x="221" y="95"/>
                    </a:lnTo>
                    <a:lnTo>
                      <a:pt x="234" y="69"/>
                    </a:lnTo>
                    <a:lnTo>
                      <a:pt x="247" y="88"/>
                    </a:lnTo>
                    <a:lnTo>
                      <a:pt x="260" y="52"/>
                    </a:lnTo>
                    <a:lnTo>
                      <a:pt x="273" y="48"/>
                    </a:lnTo>
                    <a:lnTo>
                      <a:pt x="286" y="40"/>
                    </a:lnTo>
                    <a:lnTo>
                      <a:pt x="299" y="0"/>
                    </a:lnTo>
                    <a:lnTo>
                      <a:pt x="312" y="35"/>
                    </a:lnTo>
                    <a:lnTo>
                      <a:pt x="325" y="18"/>
                    </a:lnTo>
                    <a:lnTo>
                      <a:pt x="337" y="81"/>
                    </a:lnTo>
                    <a:lnTo>
                      <a:pt x="350" y="58"/>
                    </a:lnTo>
                    <a:lnTo>
                      <a:pt x="363" y="58"/>
                    </a:lnTo>
                    <a:lnTo>
                      <a:pt x="376" y="61"/>
                    </a:lnTo>
                    <a:lnTo>
                      <a:pt x="389" y="52"/>
                    </a:lnTo>
                    <a:lnTo>
                      <a:pt x="402" y="35"/>
                    </a:lnTo>
                    <a:lnTo>
                      <a:pt x="415" y="26"/>
                    </a:lnTo>
                    <a:lnTo>
                      <a:pt x="428" y="7"/>
                    </a:lnTo>
                    <a:lnTo>
                      <a:pt x="441" y="7"/>
                    </a:lnTo>
                    <a:lnTo>
                      <a:pt x="454" y="14"/>
                    </a:lnTo>
                    <a:lnTo>
                      <a:pt x="467" y="34"/>
                    </a:lnTo>
                    <a:lnTo>
                      <a:pt x="480" y="49"/>
                    </a:lnTo>
                    <a:lnTo>
                      <a:pt x="493" y="81"/>
                    </a:lnTo>
                    <a:lnTo>
                      <a:pt x="506" y="80"/>
                    </a:lnTo>
                    <a:lnTo>
                      <a:pt x="519" y="106"/>
                    </a:lnTo>
                    <a:lnTo>
                      <a:pt x="532" y="105"/>
                    </a:lnTo>
                    <a:lnTo>
                      <a:pt x="545" y="107"/>
                    </a:lnTo>
                    <a:lnTo>
                      <a:pt x="558" y="113"/>
                    </a:lnTo>
                    <a:lnTo>
                      <a:pt x="571" y="75"/>
                    </a:lnTo>
                    <a:lnTo>
                      <a:pt x="584" y="92"/>
                    </a:lnTo>
                    <a:lnTo>
                      <a:pt x="597" y="78"/>
                    </a:lnTo>
                    <a:lnTo>
                      <a:pt x="610" y="88"/>
                    </a:lnTo>
                    <a:lnTo>
                      <a:pt x="623" y="83"/>
                    </a:lnTo>
                    <a:lnTo>
                      <a:pt x="636" y="85"/>
                    </a:lnTo>
                    <a:lnTo>
                      <a:pt x="649" y="130"/>
                    </a:lnTo>
                    <a:lnTo>
                      <a:pt x="662" y="133"/>
                    </a:lnTo>
                  </a:path>
                </a:pathLst>
              </a:custGeom>
              <a:noFill/>
              <a:ln w="9525">
                <a:solidFill>
                  <a:srgbClr val="FF00FF"/>
                </a:solidFill>
                <a:prstDash val="solid"/>
                <a:round/>
                <a:headEnd/>
                <a:tailEnd/>
              </a:ln>
            </p:spPr>
            <p:txBody>
              <a:bodyPr/>
              <a:lstStyle/>
              <a:p>
                <a:endParaRPr lang="es-AR"/>
              </a:p>
            </p:txBody>
          </p:sp>
          <p:sp>
            <p:nvSpPr>
              <p:cNvPr id="49094" name="Freeform 82"/>
              <p:cNvSpPr>
                <a:spLocks/>
              </p:cNvSpPr>
              <p:nvPr/>
            </p:nvSpPr>
            <p:spPr bwMode="auto">
              <a:xfrm>
                <a:off x="778" y="909"/>
                <a:ext cx="3972" cy="1134"/>
              </a:xfrm>
              <a:custGeom>
                <a:avLst/>
                <a:gdLst>
                  <a:gd name="T0" fmla="*/ 0 w 662"/>
                  <a:gd name="T1" fmla="*/ 238261636 h 229"/>
                  <a:gd name="T2" fmla="*/ 131009952 w 662"/>
                  <a:gd name="T3" fmla="*/ 232862965 h 229"/>
                  <a:gd name="T4" fmla="*/ 262019903 w 662"/>
                  <a:gd name="T5" fmla="*/ 259656338 h 229"/>
                  <a:gd name="T6" fmla="*/ 393029711 w 662"/>
                  <a:gd name="T7" fmla="*/ 349325467 h 229"/>
                  <a:gd name="T8" fmla="*/ 524039807 w 662"/>
                  <a:gd name="T9" fmla="*/ 338444458 h 229"/>
                  <a:gd name="T10" fmla="*/ 655049422 w 662"/>
                  <a:gd name="T11" fmla="*/ 354369973 h 229"/>
                  <a:gd name="T12" fmla="*/ 786059422 w 662"/>
                  <a:gd name="T13" fmla="*/ 331217681 h 229"/>
                  <a:gd name="T14" fmla="*/ 917069614 w 662"/>
                  <a:gd name="T15" fmla="*/ 343855013 h 229"/>
                  <a:gd name="T16" fmla="*/ 1048079613 w 662"/>
                  <a:gd name="T17" fmla="*/ 329389654 h 229"/>
                  <a:gd name="T18" fmla="*/ 1179088845 w 662"/>
                  <a:gd name="T19" fmla="*/ 404607131 h 229"/>
                  <a:gd name="T20" fmla="*/ 1310098845 w 662"/>
                  <a:gd name="T21" fmla="*/ 325822021 h 229"/>
                  <a:gd name="T22" fmla="*/ 1441108845 w 662"/>
                  <a:gd name="T23" fmla="*/ 250603831 h 229"/>
                  <a:gd name="T24" fmla="*/ 1572118844 w 662"/>
                  <a:gd name="T25" fmla="*/ 216583286 h 229"/>
                  <a:gd name="T26" fmla="*/ 1703129228 w 662"/>
                  <a:gd name="T27" fmla="*/ 309896823 h 229"/>
                  <a:gd name="T28" fmla="*/ 1834139228 w 662"/>
                  <a:gd name="T29" fmla="*/ 261410363 h 229"/>
                  <a:gd name="T30" fmla="*/ 1965149227 w 662"/>
                  <a:gd name="T31" fmla="*/ 410077585 h 229"/>
                  <a:gd name="T32" fmla="*/ 2096157691 w 662"/>
                  <a:gd name="T33" fmla="*/ 173572826 h 229"/>
                  <a:gd name="T34" fmla="*/ 2147483647 w 662"/>
                  <a:gd name="T35" fmla="*/ 118216487 h 229"/>
                  <a:gd name="T36" fmla="*/ 2147483647 w 662"/>
                  <a:gd name="T37" fmla="*/ 94710189 h 229"/>
                  <a:gd name="T38" fmla="*/ 2147483647 w 662"/>
                  <a:gd name="T39" fmla="*/ 120045149 h 229"/>
                  <a:gd name="T40" fmla="*/ 2147483647 w 662"/>
                  <a:gd name="T41" fmla="*/ 69807417 h 229"/>
                  <a:gd name="T42" fmla="*/ 2147483647 w 662"/>
                  <a:gd name="T43" fmla="*/ 385112081 h 229"/>
                  <a:gd name="T44" fmla="*/ 2147483647 w 662"/>
                  <a:gd name="T45" fmla="*/ 0 h 229"/>
                  <a:gd name="T46" fmla="*/ 2147483647 w 662"/>
                  <a:gd name="T47" fmla="*/ 73389549 h 229"/>
                  <a:gd name="T48" fmla="*/ 2147483647 w 662"/>
                  <a:gd name="T49" fmla="*/ 107407024 h 229"/>
                  <a:gd name="T50" fmla="*/ 2147483647 w 662"/>
                  <a:gd name="T51" fmla="*/ 77031144 h 229"/>
                  <a:gd name="T52" fmla="*/ 2147483647 w 662"/>
                  <a:gd name="T53" fmla="*/ 112817896 h 229"/>
                  <a:gd name="T54" fmla="*/ 2147483647 w 662"/>
                  <a:gd name="T55" fmla="*/ 123701916 h 229"/>
                  <a:gd name="T56" fmla="*/ 2147483647 w 662"/>
                  <a:gd name="T57" fmla="*/ 216583286 h 229"/>
                  <a:gd name="T58" fmla="*/ 2147483647 w 662"/>
                  <a:gd name="T59" fmla="*/ 182625174 h 229"/>
                  <a:gd name="T60" fmla="*/ 2147483647 w 662"/>
                  <a:gd name="T61" fmla="*/ 152249155 h 229"/>
                  <a:gd name="T62" fmla="*/ 2147483647 w 662"/>
                  <a:gd name="T63" fmla="*/ 103765469 h 229"/>
                  <a:gd name="T64" fmla="*/ 2147483647 w 662"/>
                  <a:gd name="T65" fmla="*/ 91497196 h 229"/>
                  <a:gd name="T66" fmla="*/ 2147483647 w 662"/>
                  <a:gd name="T67" fmla="*/ 77031144 h 229"/>
                  <a:gd name="T68" fmla="*/ 2147483647 w 662"/>
                  <a:gd name="T69" fmla="*/ 130559396 h 229"/>
                  <a:gd name="T70" fmla="*/ 2147483647 w 662"/>
                  <a:gd name="T71" fmla="*/ 121873255 h 229"/>
                  <a:gd name="T72" fmla="*/ 2147483647 w 662"/>
                  <a:gd name="T73" fmla="*/ 168159102 h 229"/>
                  <a:gd name="T74" fmla="*/ 2147483647 w 662"/>
                  <a:gd name="T75" fmla="*/ 198904220 h 229"/>
                  <a:gd name="T76" fmla="*/ 2147483647 w 662"/>
                  <a:gd name="T77" fmla="*/ 75218051 h 229"/>
                  <a:gd name="T78" fmla="*/ 2147483647 w 662"/>
                  <a:gd name="T79" fmla="*/ 229280279 h 229"/>
                  <a:gd name="T80" fmla="*/ 2147483647 w 662"/>
                  <a:gd name="T81" fmla="*/ 150421207 h 229"/>
                  <a:gd name="T82" fmla="*/ 2147483647 w 662"/>
                  <a:gd name="T83" fmla="*/ 207516359 h 229"/>
                  <a:gd name="T84" fmla="*/ 2147483647 w 662"/>
                  <a:gd name="T85" fmla="*/ 175401487 h 229"/>
                  <a:gd name="T86" fmla="*/ 2147483647 w 662"/>
                  <a:gd name="T87" fmla="*/ 279518070 h 229"/>
                  <a:gd name="T88" fmla="*/ 2147483647 w 662"/>
                  <a:gd name="T89" fmla="*/ 152249155 h 229"/>
                  <a:gd name="T90" fmla="*/ 2147483647 w 662"/>
                  <a:gd name="T91" fmla="*/ 177139983 h 229"/>
                  <a:gd name="T92" fmla="*/ 2147483647 w 662"/>
                  <a:gd name="T93" fmla="*/ 279518070 h 229"/>
                  <a:gd name="T94" fmla="*/ 2147483647 w 662"/>
                  <a:gd name="T95" fmla="*/ 300841622 h 229"/>
                  <a:gd name="T96" fmla="*/ 2147483647 w 662"/>
                  <a:gd name="T97" fmla="*/ 280980048 h 229"/>
                  <a:gd name="T98" fmla="*/ 2147483647 w 662"/>
                  <a:gd name="T99" fmla="*/ 293617777 h 229"/>
                  <a:gd name="T100" fmla="*/ 2147483647 w 662"/>
                  <a:gd name="T101" fmla="*/ 309896823 h 229"/>
                  <a:gd name="T102" fmla="*/ 2147483647 w 662"/>
                  <a:gd name="T103" fmla="*/ 343855013 h 22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62"/>
                  <a:gd name="T157" fmla="*/ 0 h 229"/>
                  <a:gd name="T158" fmla="*/ 662 w 662"/>
                  <a:gd name="T159" fmla="*/ 229 h 22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62" h="229">
                    <a:moveTo>
                      <a:pt x="0" y="133"/>
                    </a:moveTo>
                    <a:lnTo>
                      <a:pt x="13" y="130"/>
                    </a:lnTo>
                    <a:lnTo>
                      <a:pt x="26" y="145"/>
                    </a:lnTo>
                    <a:lnTo>
                      <a:pt x="39" y="195"/>
                    </a:lnTo>
                    <a:lnTo>
                      <a:pt x="52" y="189"/>
                    </a:lnTo>
                    <a:lnTo>
                      <a:pt x="65" y="198"/>
                    </a:lnTo>
                    <a:lnTo>
                      <a:pt x="78" y="185"/>
                    </a:lnTo>
                    <a:lnTo>
                      <a:pt x="91" y="192"/>
                    </a:lnTo>
                    <a:lnTo>
                      <a:pt x="104" y="184"/>
                    </a:lnTo>
                    <a:lnTo>
                      <a:pt x="117" y="226"/>
                    </a:lnTo>
                    <a:lnTo>
                      <a:pt x="130" y="182"/>
                    </a:lnTo>
                    <a:lnTo>
                      <a:pt x="143" y="140"/>
                    </a:lnTo>
                    <a:lnTo>
                      <a:pt x="156" y="121"/>
                    </a:lnTo>
                    <a:lnTo>
                      <a:pt x="169" y="173"/>
                    </a:lnTo>
                    <a:lnTo>
                      <a:pt x="182" y="146"/>
                    </a:lnTo>
                    <a:lnTo>
                      <a:pt x="195" y="229"/>
                    </a:lnTo>
                    <a:lnTo>
                      <a:pt x="208" y="97"/>
                    </a:lnTo>
                    <a:lnTo>
                      <a:pt x="221" y="66"/>
                    </a:lnTo>
                    <a:lnTo>
                      <a:pt x="234" y="53"/>
                    </a:lnTo>
                    <a:lnTo>
                      <a:pt x="247" y="67"/>
                    </a:lnTo>
                    <a:lnTo>
                      <a:pt x="260" y="39"/>
                    </a:lnTo>
                    <a:lnTo>
                      <a:pt x="273" y="215"/>
                    </a:lnTo>
                    <a:lnTo>
                      <a:pt x="286" y="0"/>
                    </a:lnTo>
                    <a:lnTo>
                      <a:pt x="299" y="41"/>
                    </a:lnTo>
                    <a:lnTo>
                      <a:pt x="312" y="60"/>
                    </a:lnTo>
                    <a:lnTo>
                      <a:pt x="325" y="43"/>
                    </a:lnTo>
                    <a:lnTo>
                      <a:pt x="337" y="63"/>
                    </a:lnTo>
                    <a:lnTo>
                      <a:pt x="350" y="69"/>
                    </a:lnTo>
                    <a:lnTo>
                      <a:pt x="363" y="121"/>
                    </a:lnTo>
                    <a:lnTo>
                      <a:pt x="376" y="102"/>
                    </a:lnTo>
                    <a:lnTo>
                      <a:pt x="389" y="85"/>
                    </a:lnTo>
                    <a:lnTo>
                      <a:pt x="402" y="58"/>
                    </a:lnTo>
                    <a:lnTo>
                      <a:pt x="415" y="51"/>
                    </a:lnTo>
                    <a:lnTo>
                      <a:pt x="428" y="43"/>
                    </a:lnTo>
                    <a:lnTo>
                      <a:pt x="441" y="73"/>
                    </a:lnTo>
                    <a:lnTo>
                      <a:pt x="454" y="68"/>
                    </a:lnTo>
                    <a:lnTo>
                      <a:pt x="467" y="94"/>
                    </a:lnTo>
                    <a:lnTo>
                      <a:pt x="480" y="111"/>
                    </a:lnTo>
                    <a:lnTo>
                      <a:pt x="493" y="42"/>
                    </a:lnTo>
                    <a:lnTo>
                      <a:pt x="506" y="128"/>
                    </a:lnTo>
                    <a:lnTo>
                      <a:pt x="519" y="84"/>
                    </a:lnTo>
                    <a:lnTo>
                      <a:pt x="532" y="116"/>
                    </a:lnTo>
                    <a:lnTo>
                      <a:pt x="545" y="98"/>
                    </a:lnTo>
                    <a:lnTo>
                      <a:pt x="558" y="156"/>
                    </a:lnTo>
                    <a:lnTo>
                      <a:pt x="571" y="85"/>
                    </a:lnTo>
                    <a:lnTo>
                      <a:pt x="584" y="99"/>
                    </a:lnTo>
                    <a:lnTo>
                      <a:pt x="597" y="156"/>
                    </a:lnTo>
                    <a:lnTo>
                      <a:pt x="610" y="168"/>
                    </a:lnTo>
                    <a:lnTo>
                      <a:pt x="623" y="157"/>
                    </a:lnTo>
                    <a:lnTo>
                      <a:pt x="636" y="164"/>
                    </a:lnTo>
                    <a:lnTo>
                      <a:pt x="649" y="173"/>
                    </a:lnTo>
                    <a:lnTo>
                      <a:pt x="662" y="192"/>
                    </a:lnTo>
                  </a:path>
                </a:pathLst>
              </a:custGeom>
              <a:noFill/>
              <a:ln w="9525">
                <a:solidFill>
                  <a:srgbClr val="FFFF00"/>
                </a:solidFill>
                <a:prstDash val="solid"/>
                <a:round/>
                <a:headEnd/>
                <a:tailEnd/>
              </a:ln>
            </p:spPr>
            <p:txBody>
              <a:bodyPr/>
              <a:lstStyle/>
              <a:p>
                <a:endParaRPr lang="es-AR"/>
              </a:p>
            </p:txBody>
          </p:sp>
          <p:sp>
            <p:nvSpPr>
              <p:cNvPr id="49095" name="Freeform 83"/>
              <p:cNvSpPr>
                <a:spLocks/>
              </p:cNvSpPr>
              <p:nvPr/>
            </p:nvSpPr>
            <p:spPr bwMode="auto">
              <a:xfrm>
                <a:off x="778" y="1241"/>
                <a:ext cx="3972" cy="649"/>
              </a:xfrm>
              <a:custGeom>
                <a:avLst/>
                <a:gdLst>
                  <a:gd name="T0" fmla="*/ 0 w 662"/>
                  <a:gd name="T1" fmla="*/ 222835067 h 131"/>
                  <a:gd name="T2" fmla="*/ 131009952 w 662"/>
                  <a:gd name="T3" fmla="*/ 210443393 h 131"/>
                  <a:gd name="T4" fmla="*/ 262019903 w 662"/>
                  <a:gd name="T5" fmla="*/ 222835067 h 131"/>
                  <a:gd name="T6" fmla="*/ 393029711 w 662"/>
                  <a:gd name="T7" fmla="*/ 206865116 h 131"/>
                  <a:gd name="T8" fmla="*/ 524039807 w 662"/>
                  <a:gd name="T9" fmla="*/ 235504334 h 131"/>
                  <a:gd name="T10" fmla="*/ 655049422 w 662"/>
                  <a:gd name="T11" fmla="*/ 235504334 h 131"/>
                  <a:gd name="T12" fmla="*/ 786059422 w 662"/>
                  <a:gd name="T13" fmla="*/ 208697455 h 131"/>
                  <a:gd name="T14" fmla="*/ 917069614 w 662"/>
                  <a:gd name="T15" fmla="*/ 212275733 h 131"/>
                  <a:gd name="T16" fmla="*/ 1048079613 w 662"/>
                  <a:gd name="T17" fmla="*/ 219167376 h 131"/>
                  <a:gd name="T18" fmla="*/ 1179088845 w 662"/>
                  <a:gd name="T19" fmla="*/ 194121656 h 131"/>
                  <a:gd name="T20" fmla="*/ 1310098845 w 662"/>
                  <a:gd name="T21" fmla="*/ 188692649 h 131"/>
                  <a:gd name="T22" fmla="*/ 1441108845 w 662"/>
                  <a:gd name="T23" fmla="*/ 201439756 h 131"/>
                  <a:gd name="T24" fmla="*/ 1572118844 w 662"/>
                  <a:gd name="T25" fmla="*/ 181449218 h 131"/>
                  <a:gd name="T26" fmla="*/ 1703129228 w 662"/>
                  <a:gd name="T27" fmla="*/ 174558209 h 131"/>
                  <a:gd name="T28" fmla="*/ 1834139228 w 662"/>
                  <a:gd name="T29" fmla="*/ 161889140 h 131"/>
                  <a:gd name="T30" fmla="*/ 1965149227 w 662"/>
                  <a:gd name="T31" fmla="*/ 107756898 h 131"/>
                  <a:gd name="T32" fmla="*/ 2096157691 w 662"/>
                  <a:gd name="T33" fmla="*/ 133172717 h 131"/>
                  <a:gd name="T34" fmla="*/ 2147483647 w 662"/>
                  <a:gd name="T35" fmla="*/ 97275562 h 131"/>
                  <a:gd name="T36" fmla="*/ 2147483647 w 662"/>
                  <a:gd name="T37" fmla="*/ 115003341 h 131"/>
                  <a:gd name="T38" fmla="*/ 2147483647 w 662"/>
                  <a:gd name="T39" fmla="*/ 91790039 h 131"/>
                  <a:gd name="T40" fmla="*/ 2147483647 w 662"/>
                  <a:gd name="T41" fmla="*/ 135008147 h 131"/>
                  <a:gd name="T42" fmla="*/ 2147483647 w 662"/>
                  <a:gd name="T43" fmla="*/ 95440132 h 131"/>
                  <a:gd name="T44" fmla="*/ 2147483647 w 662"/>
                  <a:gd name="T45" fmla="*/ 60945907 h 131"/>
                  <a:gd name="T46" fmla="*/ 2147483647 w 662"/>
                  <a:gd name="T47" fmla="*/ 44979048 h 131"/>
                  <a:gd name="T48" fmla="*/ 2147483647 w 662"/>
                  <a:gd name="T49" fmla="*/ 0 h 131"/>
                  <a:gd name="T50" fmla="*/ 2147483647 w 662"/>
                  <a:gd name="T51" fmla="*/ 16336804 h 131"/>
                  <a:gd name="T52" fmla="*/ 2147483647 w 662"/>
                  <a:gd name="T53" fmla="*/ 3668063 h 131"/>
                  <a:gd name="T54" fmla="*/ 2147483647 w 662"/>
                  <a:gd name="T55" fmla="*/ 46811585 h 131"/>
                  <a:gd name="T56" fmla="*/ 2147483647 w 662"/>
                  <a:gd name="T57" fmla="*/ 86361746 h 131"/>
                  <a:gd name="T58" fmla="*/ 2147483647 w 662"/>
                  <a:gd name="T59" fmla="*/ 77285797 h 131"/>
                  <a:gd name="T60" fmla="*/ 2147483647 w 662"/>
                  <a:gd name="T61" fmla="*/ 84529169 h 131"/>
                  <a:gd name="T62" fmla="*/ 2147483647 w 662"/>
                  <a:gd name="T63" fmla="*/ 82771321 h 131"/>
                  <a:gd name="T64" fmla="*/ 2147483647 w 662"/>
                  <a:gd name="T65" fmla="*/ 64613399 h 131"/>
                  <a:gd name="T66" fmla="*/ 2147483647 w 662"/>
                  <a:gd name="T67" fmla="*/ 68191716 h 131"/>
                  <a:gd name="T68" fmla="*/ 2147483647 w 662"/>
                  <a:gd name="T69" fmla="*/ 95440132 h 131"/>
                  <a:gd name="T70" fmla="*/ 2147483647 w 662"/>
                  <a:gd name="T71" fmla="*/ 104163480 h 131"/>
                  <a:gd name="T72" fmla="*/ 2147483647 w 662"/>
                  <a:gd name="T73" fmla="*/ 79118334 h 131"/>
                  <a:gd name="T74" fmla="*/ 2147483647 w 662"/>
                  <a:gd name="T75" fmla="*/ 95440132 h 131"/>
                  <a:gd name="T76" fmla="*/ 2147483647 w 662"/>
                  <a:gd name="T77" fmla="*/ 124082282 h 131"/>
                  <a:gd name="T78" fmla="*/ 2147483647 w 662"/>
                  <a:gd name="T79" fmla="*/ 91790039 h 131"/>
                  <a:gd name="T80" fmla="*/ 2147483647 w 662"/>
                  <a:gd name="T81" fmla="*/ 147310090 h 131"/>
                  <a:gd name="T82" fmla="*/ 2147483647 w 662"/>
                  <a:gd name="T83" fmla="*/ 107756898 h 131"/>
                  <a:gd name="T84" fmla="*/ 2147483647 w 662"/>
                  <a:gd name="T85" fmla="*/ 118668336 h 131"/>
                  <a:gd name="T86" fmla="*/ 2147483647 w 662"/>
                  <a:gd name="T87" fmla="*/ 124082282 h 131"/>
                  <a:gd name="T88" fmla="*/ 2147483647 w 662"/>
                  <a:gd name="T89" fmla="*/ 129582391 h 131"/>
                  <a:gd name="T90" fmla="*/ 2147483647 w 662"/>
                  <a:gd name="T91" fmla="*/ 167299875 h 131"/>
                  <a:gd name="T92" fmla="*/ 2147483647 w 662"/>
                  <a:gd name="T93" fmla="*/ 206865116 h 131"/>
                  <a:gd name="T94" fmla="*/ 2147483647 w 662"/>
                  <a:gd name="T95" fmla="*/ 172725869 h 131"/>
                  <a:gd name="T96" fmla="*/ 2147483647 w 662"/>
                  <a:gd name="T97" fmla="*/ 176393877 h 131"/>
                  <a:gd name="T98" fmla="*/ 2147483647 w 662"/>
                  <a:gd name="T99" fmla="*/ 165479466 h 131"/>
                  <a:gd name="T100" fmla="*/ 2147483647 w 662"/>
                  <a:gd name="T101" fmla="*/ 190528159 h 131"/>
                  <a:gd name="T102" fmla="*/ 2147483647 w 662"/>
                  <a:gd name="T103" fmla="*/ 192360815 h 13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62"/>
                  <a:gd name="T157" fmla="*/ 0 h 131"/>
                  <a:gd name="T158" fmla="*/ 662 w 662"/>
                  <a:gd name="T159" fmla="*/ 131 h 13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62" h="131">
                    <a:moveTo>
                      <a:pt x="0" y="124"/>
                    </a:moveTo>
                    <a:lnTo>
                      <a:pt x="13" y="117"/>
                    </a:lnTo>
                    <a:lnTo>
                      <a:pt x="26" y="124"/>
                    </a:lnTo>
                    <a:lnTo>
                      <a:pt x="39" y="115"/>
                    </a:lnTo>
                    <a:lnTo>
                      <a:pt x="52" y="131"/>
                    </a:lnTo>
                    <a:lnTo>
                      <a:pt x="65" y="131"/>
                    </a:lnTo>
                    <a:lnTo>
                      <a:pt x="78" y="116"/>
                    </a:lnTo>
                    <a:lnTo>
                      <a:pt x="91" y="118"/>
                    </a:lnTo>
                    <a:lnTo>
                      <a:pt x="104" y="122"/>
                    </a:lnTo>
                    <a:lnTo>
                      <a:pt x="117" y="108"/>
                    </a:lnTo>
                    <a:lnTo>
                      <a:pt x="130" y="105"/>
                    </a:lnTo>
                    <a:lnTo>
                      <a:pt x="143" y="112"/>
                    </a:lnTo>
                    <a:lnTo>
                      <a:pt x="156" y="101"/>
                    </a:lnTo>
                    <a:lnTo>
                      <a:pt x="169" y="97"/>
                    </a:lnTo>
                    <a:lnTo>
                      <a:pt x="182" y="90"/>
                    </a:lnTo>
                    <a:lnTo>
                      <a:pt x="195" y="60"/>
                    </a:lnTo>
                    <a:lnTo>
                      <a:pt x="208" y="74"/>
                    </a:lnTo>
                    <a:lnTo>
                      <a:pt x="221" y="54"/>
                    </a:lnTo>
                    <a:lnTo>
                      <a:pt x="234" y="64"/>
                    </a:lnTo>
                    <a:lnTo>
                      <a:pt x="247" y="51"/>
                    </a:lnTo>
                    <a:lnTo>
                      <a:pt x="260" y="75"/>
                    </a:lnTo>
                    <a:lnTo>
                      <a:pt x="273" y="53"/>
                    </a:lnTo>
                    <a:lnTo>
                      <a:pt x="286" y="34"/>
                    </a:lnTo>
                    <a:lnTo>
                      <a:pt x="299" y="25"/>
                    </a:lnTo>
                    <a:lnTo>
                      <a:pt x="312" y="0"/>
                    </a:lnTo>
                    <a:lnTo>
                      <a:pt x="325" y="9"/>
                    </a:lnTo>
                    <a:lnTo>
                      <a:pt x="337" y="2"/>
                    </a:lnTo>
                    <a:lnTo>
                      <a:pt x="350" y="26"/>
                    </a:lnTo>
                    <a:lnTo>
                      <a:pt x="363" y="48"/>
                    </a:lnTo>
                    <a:lnTo>
                      <a:pt x="376" y="43"/>
                    </a:lnTo>
                    <a:lnTo>
                      <a:pt x="389" y="47"/>
                    </a:lnTo>
                    <a:lnTo>
                      <a:pt x="402" y="46"/>
                    </a:lnTo>
                    <a:lnTo>
                      <a:pt x="415" y="36"/>
                    </a:lnTo>
                    <a:lnTo>
                      <a:pt x="428" y="38"/>
                    </a:lnTo>
                    <a:lnTo>
                      <a:pt x="441" y="53"/>
                    </a:lnTo>
                    <a:lnTo>
                      <a:pt x="454" y="58"/>
                    </a:lnTo>
                    <a:lnTo>
                      <a:pt x="467" y="44"/>
                    </a:lnTo>
                    <a:lnTo>
                      <a:pt x="480" y="53"/>
                    </a:lnTo>
                    <a:lnTo>
                      <a:pt x="493" y="69"/>
                    </a:lnTo>
                    <a:lnTo>
                      <a:pt x="506" y="51"/>
                    </a:lnTo>
                    <a:lnTo>
                      <a:pt x="519" y="82"/>
                    </a:lnTo>
                    <a:lnTo>
                      <a:pt x="532" y="60"/>
                    </a:lnTo>
                    <a:lnTo>
                      <a:pt x="545" y="66"/>
                    </a:lnTo>
                    <a:lnTo>
                      <a:pt x="558" y="69"/>
                    </a:lnTo>
                    <a:lnTo>
                      <a:pt x="571" y="72"/>
                    </a:lnTo>
                    <a:lnTo>
                      <a:pt x="584" y="93"/>
                    </a:lnTo>
                    <a:lnTo>
                      <a:pt x="597" y="115"/>
                    </a:lnTo>
                    <a:lnTo>
                      <a:pt x="610" y="96"/>
                    </a:lnTo>
                    <a:lnTo>
                      <a:pt x="623" y="98"/>
                    </a:lnTo>
                    <a:lnTo>
                      <a:pt x="636" y="92"/>
                    </a:lnTo>
                    <a:lnTo>
                      <a:pt x="649" y="106"/>
                    </a:lnTo>
                    <a:lnTo>
                      <a:pt x="662" y="107"/>
                    </a:lnTo>
                  </a:path>
                </a:pathLst>
              </a:custGeom>
              <a:noFill/>
              <a:ln w="9525">
                <a:solidFill>
                  <a:srgbClr val="00FFFF"/>
                </a:solidFill>
                <a:prstDash val="solid"/>
                <a:round/>
                <a:headEnd/>
                <a:tailEnd/>
              </a:ln>
            </p:spPr>
            <p:txBody>
              <a:bodyPr/>
              <a:lstStyle/>
              <a:p>
                <a:endParaRPr lang="es-AR"/>
              </a:p>
            </p:txBody>
          </p:sp>
          <p:sp>
            <p:nvSpPr>
              <p:cNvPr id="49096" name="Freeform 84"/>
              <p:cNvSpPr>
                <a:spLocks/>
              </p:cNvSpPr>
              <p:nvPr/>
            </p:nvSpPr>
            <p:spPr bwMode="auto">
              <a:xfrm>
                <a:off x="778" y="1588"/>
                <a:ext cx="3972" cy="465"/>
              </a:xfrm>
              <a:custGeom>
                <a:avLst/>
                <a:gdLst>
                  <a:gd name="T0" fmla="*/ 0 w 662"/>
                  <a:gd name="T1" fmla="*/ 83586434 h 94"/>
                  <a:gd name="T2" fmla="*/ 131009952 w 662"/>
                  <a:gd name="T3" fmla="*/ 93945522 h 94"/>
                  <a:gd name="T4" fmla="*/ 262019903 w 662"/>
                  <a:gd name="T5" fmla="*/ 88580651 h 94"/>
                  <a:gd name="T6" fmla="*/ 393029711 w 662"/>
                  <a:gd name="T7" fmla="*/ 86765054 h 94"/>
                  <a:gd name="T8" fmla="*/ 524039807 w 662"/>
                  <a:gd name="T9" fmla="*/ 81767809 h 94"/>
                  <a:gd name="T10" fmla="*/ 655049422 w 662"/>
                  <a:gd name="T11" fmla="*/ 81767809 h 94"/>
                  <a:gd name="T12" fmla="*/ 786059422 w 662"/>
                  <a:gd name="T13" fmla="*/ 70967387 h 94"/>
                  <a:gd name="T14" fmla="*/ 917069614 w 662"/>
                  <a:gd name="T15" fmla="*/ 54879342 h 94"/>
                  <a:gd name="T16" fmla="*/ 1048079613 w 662"/>
                  <a:gd name="T17" fmla="*/ 37265513 h 94"/>
                  <a:gd name="T18" fmla="*/ 1179088845 w 662"/>
                  <a:gd name="T19" fmla="*/ 166731533 h 94"/>
                  <a:gd name="T20" fmla="*/ 1310098845 w 662"/>
                  <a:gd name="T21" fmla="*/ 48065966 h 94"/>
                  <a:gd name="T22" fmla="*/ 1441108845 w 662"/>
                  <a:gd name="T23" fmla="*/ 37265513 h 94"/>
                  <a:gd name="T24" fmla="*/ 1572118844 w 662"/>
                  <a:gd name="T25" fmla="*/ 19358176 h 94"/>
                  <a:gd name="T26" fmla="*/ 1703129228 w 662"/>
                  <a:gd name="T27" fmla="*/ 37265513 h 94"/>
                  <a:gd name="T28" fmla="*/ 1834139228 w 662"/>
                  <a:gd name="T29" fmla="*/ 60240612 h 94"/>
                  <a:gd name="T30" fmla="*/ 1965149227 w 662"/>
                  <a:gd name="T31" fmla="*/ 164986577 h 94"/>
                  <a:gd name="T32" fmla="*/ 2096157691 w 662"/>
                  <a:gd name="T33" fmla="*/ 0 h 94"/>
                  <a:gd name="T34" fmla="*/ 2147483647 w 662"/>
                  <a:gd name="T35" fmla="*/ 44431013 h 94"/>
                  <a:gd name="T36" fmla="*/ 2147483647 w 662"/>
                  <a:gd name="T37" fmla="*/ 48065966 h 94"/>
                  <a:gd name="T38" fmla="*/ 2147483647 w 662"/>
                  <a:gd name="T39" fmla="*/ 33704881 h 94"/>
                  <a:gd name="T40" fmla="*/ 2147483647 w 662"/>
                  <a:gd name="T41" fmla="*/ 22978126 h 94"/>
                  <a:gd name="T42" fmla="*/ 2147483647 w 662"/>
                  <a:gd name="T43" fmla="*/ 19358176 h 94"/>
                  <a:gd name="T44" fmla="*/ 2147483647 w 662"/>
                  <a:gd name="T45" fmla="*/ 46247282 h 94"/>
                  <a:gd name="T46" fmla="*/ 2147483647 w 662"/>
                  <a:gd name="T47" fmla="*/ 53060143 h 94"/>
                  <a:gd name="T48" fmla="*/ 2147483647 w 662"/>
                  <a:gd name="T49" fmla="*/ 42701055 h 94"/>
                  <a:gd name="T50" fmla="*/ 2147483647 w 662"/>
                  <a:gd name="T51" fmla="*/ 35520557 h 94"/>
                  <a:gd name="T52" fmla="*/ 2147483647 w 662"/>
                  <a:gd name="T53" fmla="*/ 31900602 h 94"/>
                  <a:gd name="T54" fmla="*/ 2147483647 w 662"/>
                  <a:gd name="T55" fmla="*/ 8981757 h 94"/>
                  <a:gd name="T56" fmla="*/ 2147483647 w 662"/>
                  <a:gd name="T57" fmla="*/ 40885389 h 94"/>
                  <a:gd name="T58" fmla="*/ 2147483647 w 662"/>
                  <a:gd name="T59" fmla="*/ 63860527 h 94"/>
                  <a:gd name="T60" fmla="*/ 2147483647 w 662"/>
                  <a:gd name="T61" fmla="*/ 79951540 h 94"/>
                  <a:gd name="T62" fmla="*/ 2147483647 w 662"/>
                  <a:gd name="T63" fmla="*/ 56679979 h 94"/>
                  <a:gd name="T64" fmla="*/ 2147483647 w 662"/>
                  <a:gd name="T65" fmla="*/ 65605483 h 94"/>
                  <a:gd name="T66" fmla="*/ 2147483647 w 662"/>
                  <a:gd name="T67" fmla="*/ 88580651 h 94"/>
                  <a:gd name="T68" fmla="*/ 2147483647 w 662"/>
                  <a:gd name="T69" fmla="*/ 60240612 h 94"/>
                  <a:gd name="T70" fmla="*/ 2147483647 w 662"/>
                  <a:gd name="T71" fmla="*/ 46247282 h 94"/>
                  <a:gd name="T72" fmla="*/ 2147483647 w 662"/>
                  <a:gd name="T73" fmla="*/ 51244467 h 94"/>
                  <a:gd name="T74" fmla="*/ 2147483647 w 662"/>
                  <a:gd name="T75" fmla="*/ 53060143 h 94"/>
                  <a:gd name="T76" fmla="*/ 2147483647 w 662"/>
                  <a:gd name="T77" fmla="*/ 62044930 h 94"/>
                  <a:gd name="T78" fmla="*/ 2147483647 w 662"/>
                  <a:gd name="T79" fmla="*/ 97565477 h 94"/>
                  <a:gd name="T80" fmla="*/ 2147483647 w 662"/>
                  <a:gd name="T81" fmla="*/ 113668323 h 94"/>
                  <a:gd name="T82" fmla="*/ 2147483647 w 662"/>
                  <a:gd name="T83" fmla="*/ 106487934 h 94"/>
                  <a:gd name="T84" fmla="*/ 2147483647 w 662"/>
                  <a:gd name="T85" fmla="*/ 97565477 h 94"/>
                  <a:gd name="T86" fmla="*/ 2147483647 w 662"/>
                  <a:gd name="T87" fmla="*/ 116923638 h 94"/>
                  <a:gd name="T88" fmla="*/ 2147483647 w 662"/>
                  <a:gd name="T89" fmla="*/ 115472680 h 94"/>
                  <a:gd name="T90" fmla="*/ 2147483647 w 662"/>
                  <a:gd name="T91" fmla="*/ 106487934 h 94"/>
                  <a:gd name="T92" fmla="*/ 2147483647 w 662"/>
                  <a:gd name="T93" fmla="*/ 118665627 h 94"/>
                  <a:gd name="T94" fmla="*/ 2147483647 w 662"/>
                  <a:gd name="T95" fmla="*/ 122285502 h 94"/>
                  <a:gd name="T96" fmla="*/ 2147483647 w 662"/>
                  <a:gd name="T97" fmla="*/ 133012316 h 94"/>
                  <a:gd name="T98" fmla="*/ 2147483647 w 662"/>
                  <a:gd name="T99" fmla="*/ 122285502 h 94"/>
                  <a:gd name="T100" fmla="*/ 2147483647 w 662"/>
                  <a:gd name="T101" fmla="*/ 129466049 h 94"/>
                  <a:gd name="T102" fmla="*/ 2147483647 w 662"/>
                  <a:gd name="T103" fmla="*/ 133012316 h 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62"/>
                  <a:gd name="T157" fmla="*/ 0 h 94"/>
                  <a:gd name="T158" fmla="*/ 662 w 662"/>
                  <a:gd name="T159" fmla="*/ 94 h 9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62" h="94">
                    <a:moveTo>
                      <a:pt x="0" y="47"/>
                    </a:moveTo>
                    <a:lnTo>
                      <a:pt x="13" y="53"/>
                    </a:lnTo>
                    <a:lnTo>
                      <a:pt x="26" y="50"/>
                    </a:lnTo>
                    <a:lnTo>
                      <a:pt x="39" y="49"/>
                    </a:lnTo>
                    <a:lnTo>
                      <a:pt x="52" y="46"/>
                    </a:lnTo>
                    <a:lnTo>
                      <a:pt x="65" y="46"/>
                    </a:lnTo>
                    <a:lnTo>
                      <a:pt x="78" y="40"/>
                    </a:lnTo>
                    <a:lnTo>
                      <a:pt x="91" y="31"/>
                    </a:lnTo>
                    <a:lnTo>
                      <a:pt x="104" y="21"/>
                    </a:lnTo>
                    <a:lnTo>
                      <a:pt x="117" y="94"/>
                    </a:lnTo>
                    <a:lnTo>
                      <a:pt x="130" y="27"/>
                    </a:lnTo>
                    <a:lnTo>
                      <a:pt x="143" y="21"/>
                    </a:lnTo>
                    <a:lnTo>
                      <a:pt x="156" y="11"/>
                    </a:lnTo>
                    <a:lnTo>
                      <a:pt x="169" y="21"/>
                    </a:lnTo>
                    <a:lnTo>
                      <a:pt x="182" y="34"/>
                    </a:lnTo>
                    <a:lnTo>
                      <a:pt x="195" y="93"/>
                    </a:lnTo>
                    <a:lnTo>
                      <a:pt x="208" y="0"/>
                    </a:lnTo>
                    <a:lnTo>
                      <a:pt x="221" y="25"/>
                    </a:lnTo>
                    <a:lnTo>
                      <a:pt x="234" y="27"/>
                    </a:lnTo>
                    <a:lnTo>
                      <a:pt x="247" y="19"/>
                    </a:lnTo>
                    <a:lnTo>
                      <a:pt x="260" y="13"/>
                    </a:lnTo>
                    <a:lnTo>
                      <a:pt x="273" y="11"/>
                    </a:lnTo>
                    <a:lnTo>
                      <a:pt x="286" y="26"/>
                    </a:lnTo>
                    <a:lnTo>
                      <a:pt x="299" y="30"/>
                    </a:lnTo>
                    <a:lnTo>
                      <a:pt x="312" y="24"/>
                    </a:lnTo>
                    <a:lnTo>
                      <a:pt x="325" y="20"/>
                    </a:lnTo>
                    <a:lnTo>
                      <a:pt x="337" y="18"/>
                    </a:lnTo>
                    <a:lnTo>
                      <a:pt x="350" y="5"/>
                    </a:lnTo>
                    <a:lnTo>
                      <a:pt x="363" y="23"/>
                    </a:lnTo>
                    <a:lnTo>
                      <a:pt x="376" y="36"/>
                    </a:lnTo>
                    <a:lnTo>
                      <a:pt x="389" y="45"/>
                    </a:lnTo>
                    <a:lnTo>
                      <a:pt x="402" y="32"/>
                    </a:lnTo>
                    <a:lnTo>
                      <a:pt x="415" y="37"/>
                    </a:lnTo>
                    <a:lnTo>
                      <a:pt x="428" y="50"/>
                    </a:lnTo>
                    <a:lnTo>
                      <a:pt x="441" y="34"/>
                    </a:lnTo>
                    <a:lnTo>
                      <a:pt x="454" y="26"/>
                    </a:lnTo>
                    <a:lnTo>
                      <a:pt x="467" y="29"/>
                    </a:lnTo>
                    <a:lnTo>
                      <a:pt x="480" y="30"/>
                    </a:lnTo>
                    <a:lnTo>
                      <a:pt x="493" y="35"/>
                    </a:lnTo>
                    <a:lnTo>
                      <a:pt x="506" y="55"/>
                    </a:lnTo>
                    <a:lnTo>
                      <a:pt x="519" y="64"/>
                    </a:lnTo>
                    <a:lnTo>
                      <a:pt x="532" y="60"/>
                    </a:lnTo>
                    <a:lnTo>
                      <a:pt x="545" y="55"/>
                    </a:lnTo>
                    <a:lnTo>
                      <a:pt x="558" y="66"/>
                    </a:lnTo>
                    <a:lnTo>
                      <a:pt x="571" y="65"/>
                    </a:lnTo>
                    <a:lnTo>
                      <a:pt x="584" y="60"/>
                    </a:lnTo>
                    <a:lnTo>
                      <a:pt x="597" y="67"/>
                    </a:lnTo>
                    <a:lnTo>
                      <a:pt x="610" y="69"/>
                    </a:lnTo>
                    <a:lnTo>
                      <a:pt x="623" y="75"/>
                    </a:lnTo>
                    <a:lnTo>
                      <a:pt x="636" y="69"/>
                    </a:lnTo>
                    <a:lnTo>
                      <a:pt x="649" y="73"/>
                    </a:lnTo>
                    <a:lnTo>
                      <a:pt x="662" y="75"/>
                    </a:lnTo>
                  </a:path>
                </a:pathLst>
              </a:custGeom>
              <a:noFill/>
              <a:ln w="9525">
                <a:solidFill>
                  <a:srgbClr val="800080"/>
                </a:solidFill>
                <a:prstDash val="solid"/>
                <a:round/>
                <a:headEnd/>
                <a:tailEnd/>
              </a:ln>
            </p:spPr>
            <p:txBody>
              <a:bodyPr/>
              <a:lstStyle/>
              <a:p>
                <a:endParaRPr lang="es-AR"/>
              </a:p>
            </p:txBody>
          </p:sp>
          <p:sp>
            <p:nvSpPr>
              <p:cNvPr id="49097" name="Freeform 85"/>
              <p:cNvSpPr>
                <a:spLocks/>
              </p:cNvSpPr>
              <p:nvPr/>
            </p:nvSpPr>
            <p:spPr bwMode="auto">
              <a:xfrm>
                <a:off x="778" y="1211"/>
                <a:ext cx="1794" cy="822"/>
              </a:xfrm>
              <a:custGeom>
                <a:avLst/>
                <a:gdLst>
                  <a:gd name="T0" fmla="*/ 0 w 299"/>
                  <a:gd name="T1" fmla="*/ 297128369 h 166"/>
                  <a:gd name="T2" fmla="*/ 131009947 w 299"/>
                  <a:gd name="T3" fmla="*/ 270398603 h 166"/>
                  <a:gd name="T4" fmla="*/ 262019893 w 299"/>
                  <a:gd name="T5" fmla="*/ 241504462 h 166"/>
                  <a:gd name="T6" fmla="*/ 393029696 w 299"/>
                  <a:gd name="T7" fmla="*/ 275808668 h 166"/>
                  <a:gd name="T8" fmla="*/ 524039786 w 299"/>
                  <a:gd name="T9" fmla="*/ 255949948 h 166"/>
                  <a:gd name="T10" fmla="*/ 655049397 w 299"/>
                  <a:gd name="T11" fmla="*/ 261348129 h 166"/>
                  <a:gd name="T12" fmla="*/ 786059391 w 299"/>
                  <a:gd name="T13" fmla="*/ 265003750 h 166"/>
                  <a:gd name="T14" fmla="*/ 917069578 w 299"/>
                  <a:gd name="T15" fmla="*/ 246898681 h 166"/>
                  <a:gd name="T16" fmla="*/ 1048079572 w 299"/>
                  <a:gd name="T17" fmla="*/ 248727126 h 166"/>
                  <a:gd name="T18" fmla="*/ 1179088799 w 299"/>
                  <a:gd name="T19" fmla="*/ 273980383 h 166"/>
                  <a:gd name="T20" fmla="*/ 1310098793 w 299"/>
                  <a:gd name="T21" fmla="*/ 200620613 h 166"/>
                  <a:gd name="T22" fmla="*/ 1441108788 w 299"/>
                  <a:gd name="T23" fmla="*/ 178934241 h 166"/>
                  <a:gd name="T24" fmla="*/ 1572118782 w 299"/>
                  <a:gd name="T25" fmla="*/ 184328619 h 166"/>
                  <a:gd name="T26" fmla="*/ 1703129161 w 299"/>
                  <a:gd name="T27" fmla="*/ 225582150 h 166"/>
                  <a:gd name="T28" fmla="*/ 1834139155 w 299"/>
                  <a:gd name="T29" fmla="*/ 175352620 h 166"/>
                  <a:gd name="T30" fmla="*/ 1965147614 w 299"/>
                  <a:gd name="T31" fmla="*/ 207477398 h 166"/>
                  <a:gd name="T32" fmla="*/ 2096157608 w 299"/>
                  <a:gd name="T33" fmla="*/ 161272498 h 166"/>
                  <a:gd name="T34" fmla="*/ 2147483647 w 299"/>
                  <a:gd name="T35" fmla="*/ 212946251 h 166"/>
                  <a:gd name="T36" fmla="*/ 2147483647 w 299"/>
                  <a:gd name="T37" fmla="*/ 212946251 h 166"/>
                  <a:gd name="T38" fmla="*/ 2147483647 w 299"/>
                  <a:gd name="T39" fmla="*/ 141339936 h 166"/>
                  <a:gd name="T40" fmla="*/ 2147483647 w 299"/>
                  <a:gd name="T41" fmla="*/ 132289225 h 166"/>
                  <a:gd name="T42" fmla="*/ 2147483647 w 299"/>
                  <a:gd name="T43" fmla="*/ 71546874 h 166"/>
                  <a:gd name="T44" fmla="*/ 2147483647 w 299"/>
                  <a:gd name="T45" fmla="*/ 0 h 166"/>
                  <a:gd name="T46" fmla="*/ 2147483647 w 299"/>
                  <a:gd name="T47" fmla="*/ 12635230 h 16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99"/>
                  <a:gd name="T73" fmla="*/ 0 h 166"/>
                  <a:gd name="T74" fmla="*/ 299 w 299"/>
                  <a:gd name="T75" fmla="*/ 166 h 16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99" h="166">
                    <a:moveTo>
                      <a:pt x="0" y="166"/>
                    </a:moveTo>
                    <a:lnTo>
                      <a:pt x="13" y="151"/>
                    </a:lnTo>
                    <a:lnTo>
                      <a:pt x="26" y="135"/>
                    </a:lnTo>
                    <a:lnTo>
                      <a:pt x="39" y="154"/>
                    </a:lnTo>
                    <a:lnTo>
                      <a:pt x="52" y="143"/>
                    </a:lnTo>
                    <a:lnTo>
                      <a:pt x="65" y="146"/>
                    </a:lnTo>
                    <a:lnTo>
                      <a:pt x="78" y="148"/>
                    </a:lnTo>
                    <a:lnTo>
                      <a:pt x="91" y="138"/>
                    </a:lnTo>
                    <a:lnTo>
                      <a:pt x="104" y="139"/>
                    </a:lnTo>
                    <a:lnTo>
                      <a:pt x="117" y="153"/>
                    </a:lnTo>
                    <a:lnTo>
                      <a:pt x="130" y="112"/>
                    </a:lnTo>
                    <a:lnTo>
                      <a:pt x="143" y="100"/>
                    </a:lnTo>
                    <a:lnTo>
                      <a:pt x="156" y="103"/>
                    </a:lnTo>
                    <a:lnTo>
                      <a:pt x="169" y="126"/>
                    </a:lnTo>
                    <a:lnTo>
                      <a:pt x="182" y="98"/>
                    </a:lnTo>
                    <a:lnTo>
                      <a:pt x="195" y="116"/>
                    </a:lnTo>
                    <a:lnTo>
                      <a:pt x="208" y="90"/>
                    </a:lnTo>
                    <a:lnTo>
                      <a:pt x="221" y="119"/>
                    </a:lnTo>
                    <a:lnTo>
                      <a:pt x="234" y="119"/>
                    </a:lnTo>
                    <a:lnTo>
                      <a:pt x="247" y="79"/>
                    </a:lnTo>
                    <a:lnTo>
                      <a:pt x="260" y="74"/>
                    </a:lnTo>
                    <a:lnTo>
                      <a:pt x="273" y="40"/>
                    </a:lnTo>
                    <a:lnTo>
                      <a:pt x="286" y="0"/>
                    </a:lnTo>
                    <a:lnTo>
                      <a:pt x="299" y="7"/>
                    </a:lnTo>
                  </a:path>
                </a:pathLst>
              </a:custGeom>
              <a:noFill/>
              <a:ln w="9525">
                <a:solidFill>
                  <a:srgbClr val="800000"/>
                </a:solidFill>
                <a:prstDash val="solid"/>
                <a:round/>
                <a:headEnd/>
                <a:tailEnd/>
              </a:ln>
            </p:spPr>
            <p:txBody>
              <a:bodyPr/>
              <a:lstStyle/>
              <a:p>
                <a:endParaRPr lang="es-AR"/>
              </a:p>
            </p:txBody>
          </p:sp>
          <p:sp>
            <p:nvSpPr>
              <p:cNvPr id="49098" name="Freeform 86"/>
              <p:cNvSpPr>
                <a:spLocks/>
              </p:cNvSpPr>
              <p:nvPr/>
            </p:nvSpPr>
            <p:spPr bwMode="auto">
              <a:xfrm>
                <a:off x="760" y="1979"/>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099" name="Freeform 87"/>
              <p:cNvSpPr>
                <a:spLocks/>
              </p:cNvSpPr>
              <p:nvPr/>
            </p:nvSpPr>
            <p:spPr bwMode="auto">
              <a:xfrm>
                <a:off x="838" y="1815"/>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00" name="Freeform 88"/>
              <p:cNvSpPr>
                <a:spLocks/>
              </p:cNvSpPr>
              <p:nvPr/>
            </p:nvSpPr>
            <p:spPr bwMode="auto">
              <a:xfrm>
                <a:off x="916" y="1806"/>
                <a:ext cx="36" cy="29"/>
              </a:xfrm>
              <a:custGeom>
                <a:avLst/>
                <a:gdLst>
                  <a:gd name="T0" fmla="*/ 18 w 36"/>
                  <a:gd name="T1" fmla="*/ 0 h 29"/>
                  <a:gd name="T2" fmla="*/ 36 w 36"/>
                  <a:gd name="T3" fmla="*/ 14 h 29"/>
                  <a:gd name="T4" fmla="*/ 18 w 36"/>
                  <a:gd name="T5" fmla="*/ 29 h 29"/>
                  <a:gd name="T6" fmla="*/ 0 w 36"/>
                  <a:gd name="T7" fmla="*/ 14 h 29"/>
                  <a:gd name="T8" fmla="*/ 18 w 36"/>
                  <a:gd name="T9" fmla="*/ 0 h 29"/>
                  <a:gd name="T10" fmla="*/ 0 60000 65536"/>
                  <a:gd name="T11" fmla="*/ 0 60000 65536"/>
                  <a:gd name="T12" fmla="*/ 0 60000 65536"/>
                  <a:gd name="T13" fmla="*/ 0 60000 65536"/>
                  <a:gd name="T14" fmla="*/ 0 60000 65536"/>
                  <a:gd name="T15" fmla="*/ 0 w 36"/>
                  <a:gd name="T16" fmla="*/ 0 h 29"/>
                  <a:gd name="T17" fmla="*/ 36 w 36"/>
                  <a:gd name="T18" fmla="*/ 29 h 29"/>
                </a:gdLst>
                <a:ahLst/>
                <a:cxnLst>
                  <a:cxn ang="T10">
                    <a:pos x="T0" y="T1"/>
                  </a:cxn>
                  <a:cxn ang="T11">
                    <a:pos x="T2" y="T3"/>
                  </a:cxn>
                  <a:cxn ang="T12">
                    <a:pos x="T4" y="T5"/>
                  </a:cxn>
                  <a:cxn ang="T13">
                    <a:pos x="T6" y="T7"/>
                  </a:cxn>
                  <a:cxn ang="T14">
                    <a:pos x="T8" y="T9"/>
                  </a:cxn>
                </a:cxnLst>
                <a:rect l="T15" t="T16" r="T17" b="T18"/>
                <a:pathLst>
                  <a:path w="36" h="29">
                    <a:moveTo>
                      <a:pt x="18" y="0"/>
                    </a:moveTo>
                    <a:lnTo>
                      <a:pt x="36" y="14"/>
                    </a:lnTo>
                    <a:lnTo>
                      <a:pt x="18" y="29"/>
                    </a:lnTo>
                    <a:lnTo>
                      <a:pt x="0" y="14"/>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01" name="Freeform 89"/>
              <p:cNvSpPr>
                <a:spLocks/>
              </p:cNvSpPr>
              <p:nvPr/>
            </p:nvSpPr>
            <p:spPr bwMode="auto">
              <a:xfrm>
                <a:off x="994" y="1934"/>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02" name="Freeform 90"/>
              <p:cNvSpPr>
                <a:spLocks/>
              </p:cNvSpPr>
              <p:nvPr/>
            </p:nvSpPr>
            <p:spPr bwMode="auto">
              <a:xfrm>
                <a:off x="1072" y="1984"/>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03" name="Freeform 91"/>
              <p:cNvSpPr>
                <a:spLocks/>
              </p:cNvSpPr>
              <p:nvPr/>
            </p:nvSpPr>
            <p:spPr bwMode="auto">
              <a:xfrm>
                <a:off x="1150" y="1850"/>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04" name="Freeform 92"/>
              <p:cNvSpPr>
                <a:spLocks/>
              </p:cNvSpPr>
              <p:nvPr/>
            </p:nvSpPr>
            <p:spPr bwMode="auto">
              <a:xfrm>
                <a:off x="1228" y="1915"/>
                <a:ext cx="36" cy="29"/>
              </a:xfrm>
              <a:custGeom>
                <a:avLst/>
                <a:gdLst>
                  <a:gd name="T0" fmla="*/ 18 w 36"/>
                  <a:gd name="T1" fmla="*/ 0 h 29"/>
                  <a:gd name="T2" fmla="*/ 36 w 36"/>
                  <a:gd name="T3" fmla="*/ 14 h 29"/>
                  <a:gd name="T4" fmla="*/ 18 w 36"/>
                  <a:gd name="T5" fmla="*/ 29 h 29"/>
                  <a:gd name="T6" fmla="*/ 0 w 36"/>
                  <a:gd name="T7" fmla="*/ 14 h 29"/>
                  <a:gd name="T8" fmla="*/ 18 w 36"/>
                  <a:gd name="T9" fmla="*/ 0 h 29"/>
                  <a:gd name="T10" fmla="*/ 0 60000 65536"/>
                  <a:gd name="T11" fmla="*/ 0 60000 65536"/>
                  <a:gd name="T12" fmla="*/ 0 60000 65536"/>
                  <a:gd name="T13" fmla="*/ 0 60000 65536"/>
                  <a:gd name="T14" fmla="*/ 0 60000 65536"/>
                  <a:gd name="T15" fmla="*/ 0 w 36"/>
                  <a:gd name="T16" fmla="*/ 0 h 29"/>
                  <a:gd name="T17" fmla="*/ 36 w 36"/>
                  <a:gd name="T18" fmla="*/ 29 h 29"/>
                </a:gdLst>
                <a:ahLst/>
                <a:cxnLst>
                  <a:cxn ang="T10">
                    <a:pos x="T0" y="T1"/>
                  </a:cxn>
                  <a:cxn ang="T11">
                    <a:pos x="T2" y="T3"/>
                  </a:cxn>
                  <a:cxn ang="T12">
                    <a:pos x="T4" y="T5"/>
                  </a:cxn>
                  <a:cxn ang="T13">
                    <a:pos x="T6" y="T7"/>
                  </a:cxn>
                  <a:cxn ang="T14">
                    <a:pos x="T8" y="T9"/>
                  </a:cxn>
                </a:cxnLst>
                <a:rect l="T15" t="T16" r="T17" b="T18"/>
                <a:pathLst>
                  <a:path w="36" h="29">
                    <a:moveTo>
                      <a:pt x="18" y="0"/>
                    </a:moveTo>
                    <a:lnTo>
                      <a:pt x="36" y="14"/>
                    </a:lnTo>
                    <a:lnTo>
                      <a:pt x="18" y="29"/>
                    </a:lnTo>
                    <a:lnTo>
                      <a:pt x="0" y="14"/>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05" name="Freeform 93"/>
              <p:cNvSpPr>
                <a:spLocks/>
              </p:cNvSpPr>
              <p:nvPr/>
            </p:nvSpPr>
            <p:spPr bwMode="auto">
              <a:xfrm>
                <a:off x="1306" y="1939"/>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06" name="Freeform 94"/>
              <p:cNvSpPr>
                <a:spLocks/>
              </p:cNvSpPr>
              <p:nvPr/>
            </p:nvSpPr>
            <p:spPr bwMode="auto">
              <a:xfrm>
                <a:off x="1384" y="1944"/>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07" name="Freeform 95"/>
              <p:cNvSpPr>
                <a:spLocks/>
              </p:cNvSpPr>
              <p:nvPr/>
            </p:nvSpPr>
            <p:spPr bwMode="auto">
              <a:xfrm>
                <a:off x="1462" y="1959"/>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08" name="Freeform 96"/>
              <p:cNvSpPr>
                <a:spLocks/>
              </p:cNvSpPr>
              <p:nvPr/>
            </p:nvSpPr>
            <p:spPr bwMode="auto">
              <a:xfrm>
                <a:off x="1540" y="1939"/>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09" name="Freeform 97"/>
              <p:cNvSpPr>
                <a:spLocks/>
              </p:cNvSpPr>
              <p:nvPr/>
            </p:nvSpPr>
            <p:spPr bwMode="auto">
              <a:xfrm>
                <a:off x="1618" y="1910"/>
                <a:ext cx="36" cy="29"/>
              </a:xfrm>
              <a:custGeom>
                <a:avLst/>
                <a:gdLst>
                  <a:gd name="T0" fmla="*/ 18 w 36"/>
                  <a:gd name="T1" fmla="*/ 0 h 29"/>
                  <a:gd name="T2" fmla="*/ 36 w 36"/>
                  <a:gd name="T3" fmla="*/ 14 h 29"/>
                  <a:gd name="T4" fmla="*/ 18 w 36"/>
                  <a:gd name="T5" fmla="*/ 29 h 29"/>
                  <a:gd name="T6" fmla="*/ 0 w 36"/>
                  <a:gd name="T7" fmla="*/ 14 h 29"/>
                  <a:gd name="T8" fmla="*/ 18 w 36"/>
                  <a:gd name="T9" fmla="*/ 0 h 29"/>
                  <a:gd name="T10" fmla="*/ 0 60000 65536"/>
                  <a:gd name="T11" fmla="*/ 0 60000 65536"/>
                  <a:gd name="T12" fmla="*/ 0 60000 65536"/>
                  <a:gd name="T13" fmla="*/ 0 60000 65536"/>
                  <a:gd name="T14" fmla="*/ 0 60000 65536"/>
                  <a:gd name="T15" fmla="*/ 0 w 36"/>
                  <a:gd name="T16" fmla="*/ 0 h 29"/>
                  <a:gd name="T17" fmla="*/ 36 w 36"/>
                  <a:gd name="T18" fmla="*/ 29 h 29"/>
                </a:gdLst>
                <a:ahLst/>
                <a:cxnLst>
                  <a:cxn ang="T10">
                    <a:pos x="T0" y="T1"/>
                  </a:cxn>
                  <a:cxn ang="T11">
                    <a:pos x="T2" y="T3"/>
                  </a:cxn>
                  <a:cxn ang="T12">
                    <a:pos x="T4" y="T5"/>
                  </a:cxn>
                  <a:cxn ang="T13">
                    <a:pos x="T6" y="T7"/>
                  </a:cxn>
                  <a:cxn ang="T14">
                    <a:pos x="T8" y="T9"/>
                  </a:cxn>
                </a:cxnLst>
                <a:rect l="T15" t="T16" r="T17" b="T18"/>
                <a:pathLst>
                  <a:path w="36" h="29">
                    <a:moveTo>
                      <a:pt x="18" y="0"/>
                    </a:moveTo>
                    <a:lnTo>
                      <a:pt x="36" y="14"/>
                    </a:lnTo>
                    <a:lnTo>
                      <a:pt x="18" y="29"/>
                    </a:lnTo>
                    <a:lnTo>
                      <a:pt x="0" y="14"/>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10" name="Freeform 98"/>
              <p:cNvSpPr>
                <a:spLocks/>
              </p:cNvSpPr>
              <p:nvPr/>
            </p:nvSpPr>
            <p:spPr bwMode="auto">
              <a:xfrm>
                <a:off x="1696" y="1924"/>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11" name="Freeform 99"/>
              <p:cNvSpPr>
                <a:spLocks/>
              </p:cNvSpPr>
              <p:nvPr/>
            </p:nvSpPr>
            <p:spPr bwMode="auto">
              <a:xfrm>
                <a:off x="1774" y="1855"/>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12" name="Freeform 100"/>
              <p:cNvSpPr>
                <a:spLocks/>
              </p:cNvSpPr>
              <p:nvPr/>
            </p:nvSpPr>
            <p:spPr bwMode="auto">
              <a:xfrm>
                <a:off x="1852" y="1771"/>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13" name="Freeform 101"/>
              <p:cNvSpPr>
                <a:spLocks/>
              </p:cNvSpPr>
              <p:nvPr/>
            </p:nvSpPr>
            <p:spPr bwMode="auto">
              <a:xfrm>
                <a:off x="1930" y="1731"/>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14" name="Freeform 102"/>
              <p:cNvSpPr>
                <a:spLocks/>
              </p:cNvSpPr>
              <p:nvPr/>
            </p:nvSpPr>
            <p:spPr bwMode="auto">
              <a:xfrm>
                <a:off x="2008" y="1667"/>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15" name="Freeform 103"/>
              <p:cNvSpPr>
                <a:spLocks/>
              </p:cNvSpPr>
              <p:nvPr/>
            </p:nvSpPr>
            <p:spPr bwMode="auto">
              <a:xfrm>
                <a:off x="2086" y="1751"/>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16" name="Freeform 104"/>
              <p:cNvSpPr>
                <a:spLocks/>
              </p:cNvSpPr>
              <p:nvPr/>
            </p:nvSpPr>
            <p:spPr bwMode="auto">
              <a:xfrm>
                <a:off x="2164" y="1677"/>
                <a:ext cx="36" cy="29"/>
              </a:xfrm>
              <a:custGeom>
                <a:avLst/>
                <a:gdLst>
                  <a:gd name="T0" fmla="*/ 18 w 36"/>
                  <a:gd name="T1" fmla="*/ 0 h 29"/>
                  <a:gd name="T2" fmla="*/ 36 w 36"/>
                  <a:gd name="T3" fmla="*/ 15 h 29"/>
                  <a:gd name="T4" fmla="*/ 18 w 36"/>
                  <a:gd name="T5" fmla="*/ 29 h 29"/>
                  <a:gd name="T6" fmla="*/ 0 w 36"/>
                  <a:gd name="T7" fmla="*/ 15 h 29"/>
                  <a:gd name="T8" fmla="*/ 18 w 36"/>
                  <a:gd name="T9" fmla="*/ 0 h 29"/>
                  <a:gd name="T10" fmla="*/ 0 60000 65536"/>
                  <a:gd name="T11" fmla="*/ 0 60000 65536"/>
                  <a:gd name="T12" fmla="*/ 0 60000 65536"/>
                  <a:gd name="T13" fmla="*/ 0 60000 65536"/>
                  <a:gd name="T14" fmla="*/ 0 60000 65536"/>
                  <a:gd name="T15" fmla="*/ 0 w 36"/>
                  <a:gd name="T16" fmla="*/ 0 h 29"/>
                  <a:gd name="T17" fmla="*/ 36 w 36"/>
                  <a:gd name="T18" fmla="*/ 29 h 29"/>
                </a:gdLst>
                <a:ahLst/>
                <a:cxnLst>
                  <a:cxn ang="T10">
                    <a:pos x="T0" y="T1"/>
                  </a:cxn>
                  <a:cxn ang="T11">
                    <a:pos x="T2" y="T3"/>
                  </a:cxn>
                  <a:cxn ang="T12">
                    <a:pos x="T4" y="T5"/>
                  </a:cxn>
                  <a:cxn ang="T13">
                    <a:pos x="T6" y="T7"/>
                  </a:cxn>
                  <a:cxn ang="T14">
                    <a:pos x="T8" y="T9"/>
                  </a:cxn>
                </a:cxnLst>
                <a:rect l="T15" t="T16" r="T17" b="T18"/>
                <a:pathLst>
                  <a:path w="36" h="29">
                    <a:moveTo>
                      <a:pt x="18" y="0"/>
                    </a:moveTo>
                    <a:lnTo>
                      <a:pt x="36" y="15"/>
                    </a:lnTo>
                    <a:lnTo>
                      <a:pt x="18" y="29"/>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17" name="Freeform 105"/>
              <p:cNvSpPr>
                <a:spLocks/>
              </p:cNvSpPr>
              <p:nvPr/>
            </p:nvSpPr>
            <p:spPr bwMode="auto">
              <a:xfrm>
                <a:off x="2242" y="1692"/>
                <a:ext cx="36" cy="29"/>
              </a:xfrm>
              <a:custGeom>
                <a:avLst/>
                <a:gdLst>
                  <a:gd name="T0" fmla="*/ 18 w 36"/>
                  <a:gd name="T1" fmla="*/ 0 h 29"/>
                  <a:gd name="T2" fmla="*/ 36 w 36"/>
                  <a:gd name="T3" fmla="*/ 14 h 29"/>
                  <a:gd name="T4" fmla="*/ 18 w 36"/>
                  <a:gd name="T5" fmla="*/ 29 h 29"/>
                  <a:gd name="T6" fmla="*/ 0 w 36"/>
                  <a:gd name="T7" fmla="*/ 14 h 29"/>
                  <a:gd name="T8" fmla="*/ 18 w 36"/>
                  <a:gd name="T9" fmla="*/ 0 h 29"/>
                  <a:gd name="T10" fmla="*/ 0 60000 65536"/>
                  <a:gd name="T11" fmla="*/ 0 60000 65536"/>
                  <a:gd name="T12" fmla="*/ 0 60000 65536"/>
                  <a:gd name="T13" fmla="*/ 0 60000 65536"/>
                  <a:gd name="T14" fmla="*/ 0 60000 65536"/>
                  <a:gd name="T15" fmla="*/ 0 w 36"/>
                  <a:gd name="T16" fmla="*/ 0 h 29"/>
                  <a:gd name="T17" fmla="*/ 36 w 36"/>
                  <a:gd name="T18" fmla="*/ 29 h 29"/>
                </a:gdLst>
                <a:ahLst/>
                <a:cxnLst>
                  <a:cxn ang="T10">
                    <a:pos x="T0" y="T1"/>
                  </a:cxn>
                  <a:cxn ang="T11">
                    <a:pos x="T2" y="T3"/>
                  </a:cxn>
                  <a:cxn ang="T12">
                    <a:pos x="T4" y="T5"/>
                  </a:cxn>
                  <a:cxn ang="T13">
                    <a:pos x="T6" y="T7"/>
                  </a:cxn>
                  <a:cxn ang="T14">
                    <a:pos x="T8" y="T9"/>
                  </a:cxn>
                </a:cxnLst>
                <a:rect l="T15" t="T16" r="T17" b="T18"/>
                <a:pathLst>
                  <a:path w="36" h="29">
                    <a:moveTo>
                      <a:pt x="18" y="0"/>
                    </a:moveTo>
                    <a:lnTo>
                      <a:pt x="36" y="14"/>
                    </a:lnTo>
                    <a:lnTo>
                      <a:pt x="18" y="29"/>
                    </a:lnTo>
                    <a:lnTo>
                      <a:pt x="0" y="14"/>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18" name="Freeform 106"/>
              <p:cNvSpPr>
                <a:spLocks/>
              </p:cNvSpPr>
              <p:nvPr/>
            </p:nvSpPr>
            <p:spPr bwMode="auto">
              <a:xfrm>
                <a:off x="2320" y="1726"/>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19" name="Freeform 107"/>
              <p:cNvSpPr>
                <a:spLocks/>
              </p:cNvSpPr>
              <p:nvPr/>
            </p:nvSpPr>
            <p:spPr bwMode="auto">
              <a:xfrm>
                <a:off x="2398" y="2038"/>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20" name="Freeform 108"/>
              <p:cNvSpPr>
                <a:spLocks/>
              </p:cNvSpPr>
              <p:nvPr/>
            </p:nvSpPr>
            <p:spPr bwMode="auto">
              <a:xfrm>
                <a:off x="2476" y="1647"/>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21" name="Freeform 109"/>
              <p:cNvSpPr>
                <a:spLocks/>
              </p:cNvSpPr>
              <p:nvPr/>
            </p:nvSpPr>
            <p:spPr bwMode="auto">
              <a:xfrm>
                <a:off x="2554" y="1533"/>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22" name="Freeform 110"/>
              <p:cNvSpPr>
                <a:spLocks/>
              </p:cNvSpPr>
              <p:nvPr/>
            </p:nvSpPr>
            <p:spPr bwMode="auto">
              <a:xfrm>
                <a:off x="2632" y="1518"/>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23" name="Freeform 111"/>
              <p:cNvSpPr>
                <a:spLocks/>
              </p:cNvSpPr>
              <p:nvPr/>
            </p:nvSpPr>
            <p:spPr bwMode="auto">
              <a:xfrm>
                <a:off x="2710" y="1508"/>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24" name="Freeform 112"/>
              <p:cNvSpPr>
                <a:spLocks/>
              </p:cNvSpPr>
              <p:nvPr/>
            </p:nvSpPr>
            <p:spPr bwMode="auto">
              <a:xfrm>
                <a:off x="2782" y="1583"/>
                <a:ext cx="36" cy="29"/>
              </a:xfrm>
              <a:custGeom>
                <a:avLst/>
                <a:gdLst>
                  <a:gd name="T0" fmla="*/ 18 w 36"/>
                  <a:gd name="T1" fmla="*/ 0 h 29"/>
                  <a:gd name="T2" fmla="*/ 36 w 36"/>
                  <a:gd name="T3" fmla="*/ 14 h 29"/>
                  <a:gd name="T4" fmla="*/ 18 w 36"/>
                  <a:gd name="T5" fmla="*/ 29 h 29"/>
                  <a:gd name="T6" fmla="*/ 0 w 36"/>
                  <a:gd name="T7" fmla="*/ 14 h 29"/>
                  <a:gd name="T8" fmla="*/ 18 w 36"/>
                  <a:gd name="T9" fmla="*/ 0 h 29"/>
                  <a:gd name="T10" fmla="*/ 0 60000 65536"/>
                  <a:gd name="T11" fmla="*/ 0 60000 65536"/>
                  <a:gd name="T12" fmla="*/ 0 60000 65536"/>
                  <a:gd name="T13" fmla="*/ 0 60000 65536"/>
                  <a:gd name="T14" fmla="*/ 0 60000 65536"/>
                  <a:gd name="T15" fmla="*/ 0 w 36"/>
                  <a:gd name="T16" fmla="*/ 0 h 29"/>
                  <a:gd name="T17" fmla="*/ 36 w 36"/>
                  <a:gd name="T18" fmla="*/ 29 h 29"/>
                </a:gdLst>
                <a:ahLst/>
                <a:cxnLst>
                  <a:cxn ang="T10">
                    <a:pos x="T0" y="T1"/>
                  </a:cxn>
                  <a:cxn ang="T11">
                    <a:pos x="T2" y="T3"/>
                  </a:cxn>
                  <a:cxn ang="T12">
                    <a:pos x="T4" y="T5"/>
                  </a:cxn>
                  <a:cxn ang="T13">
                    <a:pos x="T6" y="T7"/>
                  </a:cxn>
                  <a:cxn ang="T14">
                    <a:pos x="T8" y="T9"/>
                  </a:cxn>
                </a:cxnLst>
                <a:rect l="T15" t="T16" r="T17" b="T18"/>
                <a:pathLst>
                  <a:path w="36" h="29">
                    <a:moveTo>
                      <a:pt x="18" y="0"/>
                    </a:moveTo>
                    <a:lnTo>
                      <a:pt x="36" y="14"/>
                    </a:lnTo>
                    <a:lnTo>
                      <a:pt x="18" y="29"/>
                    </a:lnTo>
                    <a:lnTo>
                      <a:pt x="0" y="14"/>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25" name="Freeform 113"/>
              <p:cNvSpPr>
                <a:spLocks/>
              </p:cNvSpPr>
              <p:nvPr/>
            </p:nvSpPr>
            <p:spPr bwMode="auto">
              <a:xfrm>
                <a:off x="2860" y="1533"/>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26" name="Freeform 114"/>
              <p:cNvSpPr>
                <a:spLocks/>
              </p:cNvSpPr>
              <p:nvPr/>
            </p:nvSpPr>
            <p:spPr bwMode="auto">
              <a:xfrm>
                <a:off x="2938" y="1370"/>
                <a:ext cx="36" cy="29"/>
              </a:xfrm>
              <a:custGeom>
                <a:avLst/>
                <a:gdLst>
                  <a:gd name="T0" fmla="*/ 18 w 36"/>
                  <a:gd name="T1" fmla="*/ 0 h 29"/>
                  <a:gd name="T2" fmla="*/ 36 w 36"/>
                  <a:gd name="T3" fmla="*/ 14 h 29"/>
                  <a:gd name="T4" fmla="*/ 18 w 36"/>
                  <a:gd name="T5" fmla="*/ 29 h 29"/>
                  <a:gd name="T6" fmla="*/ 0 w 36"/>
                  <a:gd name="T7" fmla="*/ 14 h 29"/>
                  <a:gd name="T8" fmla="*/ 18 w 36"/>
                  <a:gd name="T9" fmla="*/ 0 h 29"/>
                  <a:gd name="T10" fmla="*/ 0 60000 65536"/>
                  <a:gd name="T11" fmla="*/ 0 60000 65536"/>
                  <a:gd name="T12" fmla="*/ 0 60000 65536"/>
                  <a:gd name="T13" fmla="*/ 0 60000 65536"/>
                  <a:gd name="T14" fmla="*/ 0 60000 65536"/>
                  <a:gd name="T15" fmla="*/ 0 w 36"/>
                  <a:gd name="T16" fmla="*/ 0 h 29"/>
                  <a:gd name="T17" fmla="*/ 36 w 36"/>
                  <a:gd name="T18" fmla="*/ 29 h 29"/>
                </a:gdLst>
                <a:ahLst/>
                <a:cxnLst>
                  <a:cxn ang="T10">
                    <a:pos x="T0" y="T1"/>
                  </a:cxn>
                  <a:cxn ang="T11">
                    <a:pos x="T2" y="T3"/>
                  </a:cxn>
                  <a:cxn ang="T12">
                    <a:pos x="T4" y="T5"/>
                  </a:cxn>
                  <a:cxn ang="T13">
                    <a:pos x="T6" y="T7"/>
                  </a:cxn>
                  <a:cxn ang="T14">
                    <a:pos x="T8" y="T9"/>
                  </a:cxn>
                </a:cxnLst>
                <a:rect l="T15" t="T16" r="T17" b="T18"/>
                <a:pathLst>
                  <a:path w="36" h="29">
                    <a:moveTo>
                      <a:pt x="18" y="0"/>
                    </a:moveTo>
                    <a:lnTo>
                      <a:pt x="36" y="14"/>
                    </a:lnTo>
                    <a:lnTo>
                      <a:pt x="18" y="29"/>
                    </a:lnTo>
                    <a:lnTo>
                      <a:pt x="0" y="14"/>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27" name="Freeform 115"/>
              <p:cNvSpPr>
                <a:spLocks/>
              </p:cNvSpPr>
              <p:nvPr/>
            </p:nvSpPr>
            <p:spPr bwMode="auto">
              <a:xfrm>
                <a:off x="3016" y="1449"/>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28" name="Freeform 116"/>
              <p:cNvSpPr>
                <a:spLocks/>
              </p:cNvSpPr>
              <p:nvPr/>
            </p:nvSpPr>
            <p:spPr bwMode="auto">
              <a:xfrm>
                <a:off x="3094" y="1543"/>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29" name="Freeform 117"/>
              <p:cNvSpPr>
                <a:spLocks/>
              </p:cNvSpPr>
              <p:nvPr/>
            </p:nvSpPr>
            <p:spPr bwMode="auto">
              <a:xfrm>
                <a:off x="3172" y="1602"/>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30" name="Freeform 118"/>
              <p:cNvSpPr>
                <a:spLocks/>
              </p:cNvSpPr>
              <p:nvPr/>
            </p:nvSpPr>
            <p:spPr bwMode="auto">
              <a:xfrm>
                <a:off x="3250" y="1583"/>
                <a:ext cx="36" cy="29"/>
              </a:xfrm>
              <a:custGeom>
                <a:avLst/>
                <a:gdLst>
                  <a:gd name="T0" fmla="*/ 18 w 36"/>
                  <a:gd name="T1" fmla="*/ 0 h 29"/>
                  <a:gd name="T2" fmla="*/ 36 w 36"/>
                  <a:gd name="T3" fmla="*/ 14 h 29"/>
                  <a:gd name="T4" fmla="*/ 18 w 36"/>
                  <a:gd name="T5" fmla="*/ 29 h 29"/>
                  <a:gd name="T6" fmla="*/ 0 w 36"/>
                  <a:gd name="T7" fmla="*/ 14 h 29"/>
                  <a:gd name="T8" fmla="*/ 18 w 36"/>
                  <a:gd name="T9" fmla="*/ 0 h 29"/>
                  <a:gd name="T10" fmla="*/ 0 60000 65536"/>
                  <a:gd name="T11" fmla="*/ 0 60000 65536"/>
                  <a:gd name="T12" fmla="*/ 0 60000 65536"/>
                  <a:gd name="T13" fmla="*/ 0 60000 65536"/>
                  <a:gd name="T14" fmla="*/ 0 60000 65536"/>
                  <a:gd name="T15" fmla="*/ 0 w 36"/>
                  <a:gd name="T16" fmla="*/ 0 h 29"/>
                  <a:gd name="T17" fmla="*/ 36 w 36"/>
                  <a:gd name="T18" fmla="*/ 29 h 29"/>
                </a:gdLst>
                <a:ahLst/>
                <a:cxnLst>
                  <a:cxn ang="T10">
                    <a:pos x="T0" y="T1"/>
                  </a:cxn>
                  <a:cxn ang="T11">
                    <a:pos x="T2" y="T3"/>
                  </a:cxn>
                  <a:cxn ang="T12">
                    <a:pos x="T4" y="T5"/>
                  </a:cxn>
                  <a:cxn ang="T13">
                    <a:pos x="T6" y="T7"/>
                  </a:cxn>
                  <a:cxn ang="T14">
                    <a:pos x="T8" y="T9"/>
                  </a:cxn>
                </a:cxnLst>
                <a:rect l="T15" t="T16" r="T17" b="T18"/>
                <a:pathLst>
                  <a:path w="36" h="29">
                    <a:moveTo>
                      <a:pt x="18" y="0"/>
                    </a:moveTo>
                    <a:lnTo>
                      <a:pt x="36" y="14"/>
                    </a:lnTo>
                    <a:lnTo>
                      <a:pt x="18" y="29"/>
                    </a:lnTo>
                    <a:lnTo>
                      <a:pt x="0" y="14"/>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31" name="Freeform 119"/>
              <p:cNvSpPr>
                <a:spLocks/>
              </p:cNvSpPr>
              <p:nvPr/>
            </p:nvSpPr>
            <p:spPr bwMode="auto">
              <a:xfrm>
                <a:off x="3328" y="1607"/>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32" name="Freeform 120"/>
              <p:cNvSpPr>
                <a:spLocks/>
              </p:cNvSpPr>
              <p:nvPr/>
            </p:nvSpPr>
            <p:spPr bwMode="auto">
              <a:xfrm>
                <a:off x="3406" y="1771"/>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33" name="Freeform 121"/>
              <p:cNvSpPr>
                <a:spLocks/>
              </p:cNvSpPr>
              <p:nvPr/>
            </p:nvSpPr>
            <p:spPr bwMode="auto">
              <a:xfrm>
                <a:off x="3484" y="1593"/>
                <a:ext cx="36" cy="29"/>
              </a:xfrm>
              <a:custGeom>
                <a:avLst/>
                <a:gdLst>
                  <a:gd name="T0" fmla="*/ 18 w 36"/>
                  <a:gd name="T1" fmla="*/ 0 h 29"/>
                  <a:gd name="T2" fmla="*/ 36 w 36"/>
                  <a:gd name="T3" fmla="*/ 14 h 29"/>
                  <a:gd name="T4" fmla="*/ 18 w 36"/>
                  <a:gd name="T5" fmla="*/ 29 h 29"/>
                  <a:gd name="T6" fmla="*/ 0 w 36"/>
                  <a:gd name="T7" fmla="*/ 14 h 29"/>
                  <a:gd name="T8" fmla="*/ 18 w 36"/>
                  <a:gd name="T9" fmla="*/ 0 h 29"/>
                  <a:gd name="T10" fmla="*/ 0 60000 65536"/>
                  <a:gd name="T11" fmla="*/ 0 60000 65536"/>
                  <a:gd name="T12" fmla="*/ 0 60000 65536"/>
                  <a:gd name="T13" fmla="*/ 0 60000 65536"/>
                  <a:gd name="T14" fmla="*/ 0 60000 65536"/>
                  <a:gd name="T15" fmla="*/ 0 w 36"/>
                  <a:gd name="T16" fmla="*/ 0 h 29"/>
                  <a:gd name="T17" fmla="*/ 36 w 36"/>
                  <a:gd name="T18" fmla="*/ 29 h 29"/>
                </a:gdLst>
                <a:ahLst/>
                <a:cxnLst>
                  <a:cxn ang="T10">
                    <a:pos x="T0" y="T1"/>
                  </a:cxn>
                  <a:cxn ang="T11">
                    <a:pos x="T2" y="T3"/>
                  </a:cxn>
                  <a:cxn ang="T12">
                    <a:pos x="T4" y="T5"/>
                  </a:cxn>
                  <a:cxn ang="T13">
                    <a:pos x="T6" y="T7"/>
                  </a:cxn>
                  <a:cxn ang="T14">
                    <a:pos x="T8" y="T9"/>
                  </a:cxn>
                </a:cxnLst>
                <a:rect l="T15" t="T16" r="T17" b="T18"/>
                <a:pathLst>
                  <a:path w="36" h="29">
                    <a:moveTo>
                      <a:pt x="18" y="0"/>
                    </a:moveTo>
                    <a:lnTo>
                      <a:pt x="36" y="14"/>
                    </a:lnTo>
                    <a:lnTo>
                      <a:pt x="18" y="29"/>
                    </a:lnTo>
                    <a:lnTo>
                      <a:pt x="0" y="14"/>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34" name="Freeform 122"/>
              <p:cNvSpPr>
                <a:spLocks/>
              </p:cNvSpPr>
              <p:nvPr/>
            </p:nvSpPr>
            <p:spPr bwMode="auto">
              <a:xfrm>
                <a:off x="3562" y="1652"/>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35" name="Freeform 123"/>
              <p:cNvSpPr>
                <a:spLocks/>
              </p:cNvSpPr>
              <p:nvPr/>
            </p:nvSpPr>
            <p:spPr bwMode="auto">
              <a:xfrm>
                <a:off x="3640" y="1672"/>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36" name="Freeform 124"/>
              <p:cNvSpPr>
                <a:spLocks/>
              </p:cNvSpPr>
              <p:nvPr/>
            </p:nvSpPr>
            <p:spPr bwMode="auto">
              <a:xfrm>
                <a:off x="3718" y="1801"/>
                <a:ext cx="36" cy="29"/>
              </a:xfrm>
              <a:custGeom>
                <a:avLst/>
                <a:gdLst>
                  <a:gd name="T0" fmla="*/ 18 w 36"/>
                  <a:gd name="T1" fmla="*/ 0 h 29"/>
                  <a:gd name="T2" fmla="*/ 36 w 36"/>
                  <a:gd name="T3" fmla="*/ 14 h 29"/>
                  <a:gd name="T4" fmla="*/ 18 w 36"/>
                  <a:gd name="T5" fmla="*/ 29 h 29"/>
                  <a:gd name="T6" fmla="*/ 0 w 36"/>
                  <a:gd name="T7" fmla="*/ 14 h 29"/>
                  <a:gd name="T8" fmla="*/ 18 w 36"/>
                  <a:gd name="T9" fmla="*/ 0 h 29"/>
                  <a:gd name="T10" fmla="*/ 0 60000 65536"/>
                  <a:gd name="T11" fmla="*/ 0 60000 65536"/>
                  <a:gd name="T12" fmla="*/ 0 60000 65536"/>
                  <a:gd name="T13" fmla="*/ 0 60000 65536"/>
                  <a:gd name="T14" fmla="*/ 0 60000 65536"/>
                  <a:gd name="T15" fmla="*/ 0 w 36"/>
                  <a:gd name="T16" fmla="*/ 0 h 29"/>
                  <a:gd name="T17" fmla="*/ 36 w 36"/>
                  <a:gd name="T18" fmla="*/ 29 h 29"/>
                </a:gdLst>
                <a:ahLst/>
                <a:cxnLst>
                  <a:cxn ang="T10">
                    <a:pos x="T0" y="T1"/>
                  </a:cxn>
                  <a:cxn ang="T11">
                    <a:pos x="T2" y="T3"/>
                  </a:cxn>
                  <a:cxn ang="T12">
                    <a:pos x="T4" y="T5"/>
                  </a:cxn>
                  <a:cxn ang="T13">
                    <a:pos x="T6" y="T7"/>
                  </a:cxn>
                  <a:cxn ang="T14">
                    <a:pos x="T8" y="T9"/>
                  </a:cxn>
                </a:cxnLst>
                <a:rect l="T15" t="T16" r="T17" b="T18"/>
                <a:pathLst>
                  <a:path w="36" h="29">
                    <a:moveTo>
                      <a:pt x="18" y="0"/>
                    </a:moveTo>
                    <a:lnTo>
                      <a:pt x="36" y="14"/>
                    </a:lnTo>
                    <a:lnTo>
                      <a:pt x="18" y="29"/>
                    </a:lnTo>
                    <a:lnTo>
                      <a:pt x="0" y="14"/>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37" name="Freeform 125"/>
              <p:cNvSpPr>
                <a:spLocks/>
              </p:cNvSpPr>
              <p:nvPr/>
            </p:nvSpPr>
            <p:spPr bwMode="auto">
              <a:xfrm>
                <a:off x="3796" y="1528"/>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38" name="Freeform 126"/>
              <p:cNvSpPr>
                <a:spLocks/>
              </p:cNvSpPr>
              <p:nvPr/>
            </p:nvSpPr>
            <p:spPr bwMode="auto">
              <a:xfrm>
                <a:off x="3874" y="1721"/>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39" name="Freeform 127"/>
              <p:cNvSpPr>
                <a:spLocks/>
              </p:cNvSpPr>
              <p:nvPr/>
            </p:nvSpPr>
            <p:spPr bwMode="auto">
              <a:xfrm>
                <a:off x="3952" y="1751"/>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40" name="Freeform 128"/>
              <p:cNvSpPr>
                <a:spLocks/>
              </p:cNvSpPr>
              <p:nvPr/>
            </p:nvSpPr>
            <p:spPr bwMode="auto">
              <a:xfrm>
                <a:off x="4030" y="1687"/>
                <a:ext cx="36" cy="29"/>
              </a:xfrm>
              <a:custGeom>
                <a:avLst/>
                <a:gdLst>
                  <a:gd name="T0" fmla="*/ 18 w 36"/>
                  <a:gd name="T1" fmla="*/ 0 h 29"/>
                  <a:gd name="T2" fmla="*/ 36 w 36"/>
                  <a:gd name="T3" fmla="*/ 15 h 29"/>
                  <a:gd name="T4" fmla="*/ 18 w 36"/>
                  <a:gd name="T5" fmla="*/ 29 h 29"/>
                  <a:gd name="T6" fmla="*/ 0 w 36"/>
                  <a:gd name="T7" fmla="*/ 15 h 29"/>
                  <a:gd name="T8" fmla="*/ 18 w 36"/>
                  <a:gd name="T9" fmla="*/ 0 h 29"/>
                  <a:gd name="T10" fmla="*/ 0 60000 65536"/>
                  <a:gd name="T11" fmla="*/ 0 60000 65536"/>
                  <a:gd name="T12" fmla="*/ 0 60000 65536"/>
                  <a:gd name="T13" fmla="*/ 0 60000 65536"/>
                  <a:gd name="T14" fmla="*/ 0 60000 65536"/>
                  <a:gd name="T15" fmla="*/ 0 w 36"/>
                  <a:gd name="T16" fmla="*/ 0 h 29"/>
                  <a:gd name="T17" fmla="*/ 36 w 36"/>
                  <a:gd name="T18" fmla="*/ 29 h 29"/>
                </a:gdLst>
                <a:ahLst/>
                <a:cxnLst>
                  <a:cxn ang="T10">
                    <a:pos x="T0" y="T1"/>
                  </a:cxn>
                  <a:cxn ang="T11">
                    <a:pos x="T2" y="T3"/>
                  </a:cxn>
                  <a:cxn ang="T12">
                    <a:pos x="T4" y="T5"/>
                  </a:cxn>
                  <a:cxn ang="T13">
                    <a:pos x="T6" y="T7"/>
                  </a:cxn>
                  <a:cxn ang="T14">
                    <a:pos x="T8" y="T9"/>
                  </a:cxn>
                </a:cxnLst>
                <a:rect l="T15" t="T16" r="T17" b="T18"/>
                <a:pathLst>
                  <a:path w="36" h="29">
                    <a:moveTo>
                      <a:pt x="18" y="0"/>
                    </a:moveTo>
                    <a:lnTo>
                      <a:pt x="36" y="15"/>
                    </a:lnTo>
                    <a:lnTo>
                      <a:pt x="18" y="29"/>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41" name="Freeform 129"/>
              <p:cNvSpPr>
                <a:spLocks/>
              </p:cNvSpPr>
              <p:nvPr/>
            </p:nvSpPr>
            <p:spPr bwMode="auto">
              <a:xfrm>
                <a:off x="4108" y="1781"/>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42" name="Freeform 130"/>
              <p:cNvSpPr>
                <a:spLocks/>
              </p:cNvSpPr>
              <p:nvPr/>
            </p:nvSpPr>
            <p:spPr bwMode="auto">
              <a:xfrm>
                <a:off x="4186" y="1721"/>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43" name="Freeform 131"/>
              <p:cNvSpPr>
                <a:spLocks/>
              </p:cNvSpPr>
              <p:nvPr/>
            </p:nvSpPr>
            <p:spPr bwMode="auto">
              <a:xfrm>
                <a:off x="4264" y="1771"/>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44" name="Freeform 132"/>
              <p:cNvSpPr>
                <a:spLocks/>
              </p:cNvSpPr>
              <p:nvPr/>
            </p:nvSpPr>
            <p:spPr bwMode="auto">
              <a:xfrm>
                <a:off x="4342" y="1756"/>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45" name="Freeform 133"/>
              <p:cNvSpPr>
                <a:spLocks/>
              </p:cNvSpPr>
              <p:nvPr/>
            </p:nvSpPr>
            <p:spPr bwMode="auto">
              <a:xfrm>
                <a:off x="4420" y="1731"/>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46" name="Freeform 134"/>
              <p:cNvSpPr>
                <a:spLocks/>
              </p:cNvSpPr>
              <p:nvPr/>
            </p:nvSpPr>
            <p:spPr bwMode="auto">
              <a:xfrm>
                <a:off x="4498" y="1830"/>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47" name="Freeform 135"/>
              <p:cNvSpPr>
                <a:spLocks/>
              </p:cNvSpPr>
              <p:nvPr/>
            </p:nvSpPr>
            <p:spPr bwMode="auto">
              <a:xfrm>
                <a:off x="4576" y="1820"/>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48" name="Freeform 136"/>
              <p:cNvSpPr>
                <a:spLocks/>
              </p:cNvSpPr>
              <p:nvPr/>
            </p:nvSpPr>
            <p:spPr bwMode="auto">
              <a:xfrm>
                <a:off x="4654" y="1801"/>
                <a:ext cx="36" cy="29"/>
              </a:xfrm>
              <a:custGeom>
                <a:avLst/>
                <a:gdLst>
                  <a:gd name="T0" fmla="*/ 18 w 36"/>
                  <a:gd name="T1" fmla="*/ 0 h 29"/>
                  <a:gd name="T2" fmla="*/ 36 w 36"/>
                  <a:gd name="T3" fmla="*/ 14 h 29"/>
                  <a:gd name="T4" fmla="*/ 18 w 36"/>
                  <a:gd name="T5" fmla="*/ 29 h 29"/>
                  <a:gd name="T6" fmla="*/ 0 w 36"/>
                  <a:gd name="T7" fmla="*/ 14 h 29"/>
                  <a:gd name="T8" fmla="*/ 18 w 36"/>
                  <a:gd name="T9" fmla="*/ 0 h 29"/>
                  <a:gd name="T10" fmla="*/ 0 60000 65536"/>
                  <a:gd name="T11" fmla="*/ 0 60000 65536"/>
                  <a:gd name="T12" fmla="*/ 0 60000 65536"/>
                  <a:gd name="T13" fmla="*/ 0 60000 65536"/>
                  <a:gd name="T14" fmla="*/ 0 60000 65536"/>
                  <a:gd name="T15" fmla="*/ 0 w 36"/>
                  <a:gd name="T16" fmla="*/ 0 h 29"/>
                  <a:gd name="T17" fmla="*/ 36 w 36"/>
                  <a:gd name="T18" fmla="*/ 29 h 29"/>
                </a:gdLst>
                <a:ahLst/>
                <a:cxnLst>
                  <a:cxn ang="T10">
                    <a:pos x="T0" y="T1"/>
                  </a:cxn>
                  <a:cxn ang="T11">
                    <a:pos x="T2" y="T3"/>
                  </a:cxn>
                  <a:cxn ang="T12">
                    <a:pos x="T4" y="T5"/>
                  </a:cxn>
                  <a:cxn ang="T13">
                    <a:pos x="T6" y="T7"/>
                  </a:cxn>
                  <a:cxn ang="T14">
                    <a:pos x="T8" y="T9"/>
                  </a:cxn>
                </a:cxnLst>
                <a:rect l="T15" t="T16" r="T17" b="T18"/>
                <a:pathLst>
                  <a:path w="36" h="29">
                    <a:moveTo>
                      <a:pt x="18" y="0"/>
                    </a:moveTo>
                    <a:lnTo>
                      <a:pt x="36" y="14"/>
                    </a:lnTo>
                    <a:lnTo>
                      <a:pt x="18" y="29"/>
                    </a:lnTo>
                    <a:lnTo>
                      <a:pt x="0" y="14"/>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49" name="Freeform 137"/>
              <p:cNvSpPr>
                <a:spLocks/>
              </p:cNvSpPr>
              <p:nvPr/>
            </p:nvSpPr>
            <p:spPr bwMode="auto">
              <a:xfrm>
                <a:off x="4732" y="1885"/>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9150" name="Rectangle 138"/>
              <p:cNvSpPr>
                <a:spLocks noChangeArrowheads="1"/>
              </p:cNvSpPr>
              <p:nvPr/>
            </p:nvSpPr>
            <p:spPr bwMode="auto">
              <a:xfrm>
                <a:off x="760" y="1880"/>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51" name="Rectangle 139"/>
              <p:cNvSpPr>
                <a:spLocks noChangeArrowheads="1"/>
              </p:cNvSpPr>
              <p:nvPr/>
            </p:nvSpPr>
            <p:spPr bwMode="auto">
              <a:xfrm>
                <a:off x="838" y="1811"/>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52" name="Rectangle 140"/>
              <p:cNvSpPr>
                <a:spLocks noChangeArrowheads="1"/>
              </p:cNvSpPr>
              <p:nvPr/>
            </p:nvSpPr>
            <p:spPr bwMode="auto">
              <a:xfrm>
                <a:off x="916" y="1895"/>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53" name="Rectangle 141"/>
              <p:cNvSpPr>
                <a:spLocks noChangeArrowheads="1"/>
              </p:cNvSpPr>
              <p:nvPr/>
            </p:nvSpPr>
            <p:spPr bwMode="auto">
              <a:xfrm>
                <a:off x="994" y="1801"/>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54" name="Rectangle 142"/>
              <p:cNvSpPr>
                <a:spLocks noChangeArrowheads="1"/>
              </p:cNvSpPr>
              <p:nvPr/>
            </p:nvSpPr>
            <p:spPr bwMode="auto">
              <a:xfrm>
                <a:off x="1072" y="1870"/>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55" name="Rectangle 143"/>
              <p:cNvSpPr>
                <a:spLocks noChangeArrowheads="1"/>
              </p:cNvSpPr>
              <p:nvPr/>
            </p:nvSpPr>
            <p:spPr bwMode="auto">
              <a:xfrm>
                <a:off x="1150" y="1801"/>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56" name="Rectangle 144"/>
              <p:cNvSpPr>
                <a:spLocks noChangeArrowheads="1"/>
              </p:cNvSpPr>
              <p:nvPr/>
            </p:nvSpPr>
            <p:spPr bwMode="auto">
              <a:xfrm>
                <a:off x="1228" y="1716"/>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57" name="Rectangle 145"/>
              <p:cNvSpPr>
                <a:spLocks noChangeArrowheads="1"/>
              </p:cNvSpPr>
              <p:nvPr/>
            </p:nvSpPr>
            <p:spPr bwMode="auto">
              <a:xfrm>
                <a:off x="1306" y="1741"/>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58" name="Rectangle 146"/>
              <p:cNvSpPr>
                <a:spLocks noChangeArrowheads="1"/>
              </p:cNvSpPr>
              <p:nvPr/>
            </p:nvSpPr>
            <p:spPr bwMode="auto">
              <a:xfrm>
                <a:off x="1384" y="1741"/>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59" name="Rectangle 147"/>
              <p:cNvSpPr>
                <a:spLocks noChangeArrowheads="1"/>
              </p:cNvSpPr>
              <p:nvPr/>
            </p:nvSpPr>
            <p:spPr bwMode="auto">
              <a:xfrm>
                <a:off x="1462" y="1632"/>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60" name="Rectangle 148"/>
              <p:cNvSpPr>
                <a:spLocks noChangeArrowheads="1"/>
              </p:cNvSpPr>
              <p:nvPr/>
            </p:nvSpPr>
            <p:spPr bwMode="auto">
              <a:xfrm>
                <a:off x="1540" y="1632"/>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61" name="Rectangle 149"/>
              <p:cNvSpPr>
                <a:spLocks noChangeArrowheads="1"/>
              </p:cNvSpPr>
              <p:nvPr/>
            </p:nvSpPr>
            <p:spPr bwMode="auto">
              <a:xfrm>
                <a:off x="1618" y="1706"/>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62" name="Rectangle 150"/>
              <p:cNvSpPr>
                <a:spLocks noChangeArrowheads="1"/>
              </p:cNvSpPr>
              <p:nvPr/>
            </p:nvSpPr>
            <p:spPr bwMode="auto">
              <a:xfrm>
                <a:off x="1696" y="1697"/>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63" name="Rectangle 151"/>
              <p:cNvSpPr>
                <a:spLocks noChangeArrowheads="1"/>
              </p:cNvSpPr>
              <p:nvPr/>
            </p:nvSpPr>
            <p:spPr bwMode="auto">
              <a:xfrm>
                <a:off x="1774" y="1533"/>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64" name="Rectangle 152"/>
              <p:cNvSpPr>
                <a:spLocks noChangeArrowheads="1"/>
              </p:cNvSpPr>
              <p:nvPr/>
            </p:nvSpPr>
            <p:spPr bwMode="auto">
              <a:xfrm>
                <a:off x="1852" y="1479"/>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65" name="Rectangle 153"/>
              <p:cNvSpPr>
                <a:spLocks noChangeArrowheads="1"/>
              </p:cNvSpPr>
              <p:nvPr/>
            </p:nvSpPr>
            <p:spPr bwMode="auto">
              <a:xfrm>
                <a:off x="1930" y="2019"/>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66" name="Rectangle 154"/>
              <p:cNvSpPr>
                <a:spLocks noChangeArrowheads="1"/>
              </p:cNvSpPr>
              <p:nvPr/>
            </p:nvSpPr>
            <p:spPr bwMode="auto">
              <a:xfrm>
                <a:off x="2008" y="1345"/>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67" name="Rectangle 155"/>
              <p:cNvSpPr>
                <a:spLocks noChangeArrowheads="1"/>
              </p:cNvSpPr>
              <p:nvPr/>
            </p:nvSpPr>
            <p:spPr bwMode="auto">
              <a:xfrm>
                <a:off x="2086" y="1543"/>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68" name="Rectangle 156"/>
              <p:cNvSpPr>
                <a:spLocks noChangeArrowheads="1"/>
              </p:cNvSpPr>
              <p:nvPr/>
            </p:nvSpPr>
            <p:spPr bwMode="auto">
              <a:xfrm>
                <a:off x="2164" y="1414"/>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69" name="Rectangle 157"/>
              <p:cNvSpPr>
                <a:spLocks noChangeArrowheads="1"/>
              </p:cNvSpPr>
              <p:nvPr/>
            </p:nvSpPr>
            <p:spPr bwMode="auto">
              <a:xfrm>
                <a:off x="2242" y="1508"/>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70" name="Rectangle 158"/>
              <p:cNvSpPr>
                <a:spLocks noChangeArrowheads="1"/>
              </p:cNvSpPr>
              <p:nvPr/>
            </p:nvSpPr>
            <p:spPr bwMode="auto">
              <a:xfrm>
                <a:off x="2320" y="1330"/>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71" name="Rectangle 159"/>
              <p:cNvSpPr>
                <a:spLocks noChangeArrowheads="1"/>
              </p:cNvSpPr>
              <p:nvPr/>
            </p:nvSpPr>
            <p:spPr bwMode="auto">
              <a:xfrm>
                <a:off x="2398" y="1310"/>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72" name="Rectangle 160"/>
              <p:cNvSpPr>
                <a:spLocks noChangeArrowheads="1"/>
              </p:cNvSpPr>
              <p:nvPr/>
            </p:nvSpPr>
            <p:spPr bwMode="auto">
              <a:xfrm>
                <a:off x="2476" y="1271"/>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73" name="Rectangle 161"/>
              <p:cNvSpPr>
                <a:spLocks noChangeArrowheads="1"/>
              </p:cNvSpPr>
              <p:nvPr/>
            </p:nvSpPr>
            <p:spPr bwMode="auto">
              <a:xfrm>
                <a:off x="2554" y="1072"/>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74" name="Rectangle 162"/>
              <p:cNvSpPr>
                <a:spLocks noChangeArrowheads="1"/>
              </p:cNvSpPr>
              <p:nvPr/>
            </p:nvSpPr>
            <p:spPr bwMode="auto">
              <a:xfrm>
                <a:off x="2632" y="1246"/>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75" name="Rectangle 163"/>
              <p:cNvSpPr>
                <a:spLocks noChangeArrowheads="1"/>
              </p:cNvSpPr>
              <p:nvPr/>
            </p:nvSpPr>
            <p:spPr bwMode="auto">
              <a:xfrm>
                <a:off x="2710" y="1162"/>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76" name="Rectangle 164"/>
              <p:cNvSpPr>
                <a:spLocks noChangeArrowheads="1"/>
              </p:cNvSpPr>
              <p:nvPr/>
            </p:nvSpPr>
            <p:spPr bwMode="auto">
              <a:xfrm>
                <a:off x="2782" y="1474"/>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77" name="Rectangle 165"/>
              <p:cNvSpPr>
                <a:spLocks noChangeArrowheads="1"/>
              </p:cNvSpPr>
              <p:nvPr/>
            </p:nvSpPr>
            <p:spPr bwMode="auto">
              <a:xfrm>
                <a:off x="2860" y="1360"/>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78" name="Rectangle 166"/>
              <p:cNvSpPr>
                <a:spLocks noChangeArrowheads="1"/>
              </p:cNvSpPr>
              <p:nvPr/>
            </p:nvSpPr>
            <p:spPr bwMode="auto">
              <a:xfrm>
                <a:off x="2938" y="1360"/>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79" name="Rectangle 167"/>
              <p:cNvSpPr>
                <a:spLocks noChangeArrowheads="1"/>
              </p:cNvSpPr>
              <p:nvPr/>
            </p:nvSpPr>
            <p:spPr bwMode="auto">
              <a:xfrm>
                <a:off x="3016" y="1375"/>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80" name="Rectangle 168"/>
              <p:cNvSpPr>
                <a:spLocks noChangeArrowheads="1"/>
              </p:cNvSpPr>
              <p:nvPr/>
            </p:nvSpPr>
            <p:spPr bwMode="auto">
              <a:xfrm>
                <a:off x="3094" y="1330"/>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81" name="Rectangle 169"/>
              <p:cNvSpPr>
                <a:spLocks noChangeArrowheads="1"/>
              </p:cNvSpPr>
              <p:nvPr/>
            </p:nvSpPr>
            <p:spPr bwMode="auto">
              <a:xfrm>
                <a:off x="3172" y="1246"/>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82" name="Rectangle 170"/>
              <p:cNvSpPr>
                <a:spLocks noChangeArrowheads="1"/>
              </p:cNvSpPr>
              <p:nvPr/>
            </p:nvSpPr>
            <p:spPr bwMode="auto">
              <a:xfrm>
                <a:off x="3250" y="1201"/>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83" name="Rectangle 171"/>
              <p:cNvSpPr>
                <a:spLocks noChangeArrowheads="1"/>
              </p:cNvSpPr>
              <p:nvPr/>
            </p:nvSpPr>
            <p:spPr bwMode="auto">
              <a:xfrm>
                <a:off x="3328" y="1107"/>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84" name="Rectangle 172"/>
              <p:cNvSpPr>
                <a:spLocks noChangeArrowheads="1"/>
              </p:cNvSpPr>
              <p:nvPr/>
            </p:nvSpPr>
            <p:spPr bwMode="auto">
              <a:xfrm>
                <a:off x="3406" y="1107"/>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85" name="Rectangle 173"/>
              <p:cNvSpPr>
                <a:spLocks noChangeArrowheads="1"/>
              </p:cNvSpPr>
              <p:nvPr/>
            </p:nvSpPr>
            <p:spPr bwMode="auto">
              <a:xfrm>
                <a:off x="3484" y="1142"/>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86" name="Rectangle 174"/>
              <p:cNvSpPr>
                <a:spLocks noChangeArrowheads="1"/>
              </p:cNvSpPr>
              <p:nvPr/>
            </p:nvSpPr>
            <p:spPr bwMode="auto">
              <a:xfrm>
                <a:off x="3562" y="1241"/>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87" name="Rectangle 175"/>
              <p:cNvSpPr>
                <a:spLocks noChangeArrowheads="1"/>
              </p:cNvSpPr>
              <p:nvPr/>
            </p:nvSpPr>
            <p:spPr bwMode="auto">
              <a:xfrm>
                <a:off x="3640" y="1315"/>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88" name="Rectangle 176"/>
              <p:cNvSpPr>
                <a:spLocks noChangeArrowheads="1"/>
              </p:cNvSpPr>
              <p:nvPr/>
            </p:nvSpPr>
            <p:spPr bwMode="auto">
              <a:xfrm>
                <a:off x="3718" y="1474"/>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89" name="Rectangle 177"/>
              <p:cNvSpPr>
                <a:spLocks noChangeArrowheads="1"/>
              </p:cNvSpPr>
              <p:nvPr/>
            </p:nvSpPr>
            <p:spPr bwMode="auto">
              <a:xfrm>
                <a:off x="3796" y="1469"/>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90" name="Rectangle 178"/>
              <p:cNvSpPr>
                <a:spLocks noChangeArrowheads="1"/>
              </p:cNvSpPr>
              <p:nvPr/>
            </p:nvSpPr>
            <p:spPr bwMode="auto">
              <a:xfrm>
                <a:off x="3874" y="1597"/>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91" name="Rectangle 179"/>
              <p:cNvSpPr>
                <a:spLocks noChangeArrowheads="1"/>
              </p:cNvSpPr>
              <p:nvPr/>
            </p:nvSpPr>
            <p:spPr bwMode="auto">
              <a:xfrm>
                <a:off x="3952" y="1593"/>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92" name="Rectangle 180"/>
              <p:cNvSpPr>
                <a:spLocks noChangeArrowheads="1"/>
              </p:cNvSpPr>
              <p:nvPr/>
            </p:nvSpPr>
            <p:spPr bwMode="auto">
              <a:xfrm>
                <a:off x="4030" y="1602"/>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93" name="Rectangle 181"/>
              <p:cNvSpPr>
                <a:spLocks noChangeArrowheads="1"/>
              </p:cNvSpPr>
              <p:nvPr/>
            </p:nvSpPr>
            <p:spPr bwMode="auto">
              <a:xfrm>
                <a:off x="4108" y="1632"/>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94" name="Rectangle 182"/>
              <p:cNvSpPr>
                <a:spLocks noChangeArrowheads="1"/>
              </p:cNvSpPr>
              <p:nvPr/>
            </p:nvSpPr>
            <p:spPr bwMode="auto">
              <a:xfrm>
                <a:off x="4186" y="1444"/>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95" name="Rectangle 183"/>
              <p:cNvSpPr>
                <a:spLocks noChangeArrowheads="1"/>
              </p:cNvSpPr>
              <p:nvPr/>
            </p:nvSpPr>
            <p:spPr bwMode="auto">
              <a:xfrm>
                <a:off x="4264" y="1528"/>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96" name="Rectangle 184"/>
              <p:cNvSpPr>
                <a:spLocks noChangeArrowheads="1"/>
              </p:cNvSpPr>
              <p:nvPr/>
            </p:nvSpPr>
            <p:spPr bwMode="auto">
              <a:xfrm>
                <a:off x="4342" y="1459"/>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97" name="Rectangle 185"/>
              <p:cNvSpPr>
                <a:spLocks noChangeArrowheads="1"/>
              </p:cNvSpPr>
              <p:nvPr/>
            </p:nvSpPr>
            <p:spPr bwMode="auto">
              <a:xfrm>
                <a:off x="4420" y="1508"/>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198" name="Rectangle 186"/>
              <p:cNvSpPr>
                <a:spLocks noChangeArrowheads="1"/>
              </p:cNvSpPr>
              <p:nvPr/>
            </p:nvSpPr>
            <p:spPr bwMode="auto">
              <a:xfrm>
                <a:off x="4498" y="1484"/>
                <a:ext cx="30" cy="24"/>
              </a:xfrm>
              <a:prstGeom prst="rect">
                <a:avLst/>
              </a:prstGeom>
              <a:solidFill>
                <a:srgbClr val="FF00FF"/>
              </a:solidFill>
              <a:ln w="9525">
                <a:solidFill>
                  <a:srgbClr val="FF00FF"/>
                </a:solidFill>
                <a:miter lim="800000"/>
                <a:headEnd/>
                <a:tailEnd/>
              </a:ln>
            </p:spPr>
            <p:txBody>
              <a:bodyPr/>
              <a:lstStyle/>
              <a:p>
                <a:endParaRPr lang="es-MX"/>
              </a:p>
            </p:txBody>
          </p:sp>
          <p:sp>
            <p:nvSpPr>
              <p:cNvPr id="49199" name="Rectangle 187"/>
              <p:cNvSpPr>
                <a:spLocks noChangeArrowheads="1"/>
              </p:cNvSpPr>
              <p:nvPr/>
            </p:nvSpPr>
            <p:spPr bwMode="auto">
              <a:xfrm>
                <a:off x="4576" y="1493"/>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200" name="Rectangle 188"/>
              <p:cNvSpPr>
                <a:spLocks noChangeArrowheads="1"/>
              </p:cNvSpPr>
              <p:nvPr/>
            </p:nvSpPr>
            <p:spPr bwMode="auto">
              <a:xfrm>
                <a:off x="4654" y="1716"/>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201" name="Rectangle 189"/>
              <p:cNvSpPr>
                <a:spLocks noChangeArrowheads="1"/>
              </p:cNvSpPr>
              <p:nvPr/>
            </p:nvSpPr>
            <p:spPr bwMode="auto">
              <a:xfrm>
                <a:off x="4732" y="1731"/>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9202" name="Freeform 190"/>
              <p:cNvSpPr>
                <a:spLocks/>
              </p:cNvSpPr>
              <p:nvPr/>
            </p:nvSpPr>
            <p:spPr bwMode="auto">
              <a:xfrm>
                <a:off x="760" y="1553"/>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03" name="Freeform 191"/>
              <p:cNvSpPr>
                <a:spLocks/>
              </p:cNvSpPr>
              <p:nvPr/>
            </p:nvSpPr>
            <p:spPr bwMode="auto">
              <a:xfrm>
                <a:off x="838" y="1538"/>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04" name="Freeform 192"/>
              <p:cNvSpPr>
                <a:spLocks/>
              </p:cNvSpPr>
              <p:nvPr/>
            </p:nvSpPr>
            <p:spPr bwMode="auto">
              <a:xfrm>
                <a:off x="916" y="1612"/>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05" name="Freeform 193"/>
              <p:cNvSpPr>
                <a:spLocks/>
              </p:cNvSpPr>
              <p:nvPr/>
            </p:nvSpPr>
            <p:spPr bwMode="auto">
              <a:xfrm>
                <a:off x="994" y="1860"/>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06" name="Freeform 194"/>
              <p:cNvSpPr>
                <a:spLocks/>
              </p:cNvSpPr>
              <p:nvPr/>
            </p:nvSpPr>
            <p:spPr bwMode="auto">
              <a:xfrm>
                <a:off x="1072" y="1830"/>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07" name="Freeform 195"/>
              <p:cNvSpPr>
                <a:spLocks/>
              </p:cNvSpPr>
              <p:nvPr/>
            </p:nvSpPr>
            <p:spPr bwMode="auto">
              <a:xfrm>
                <a:off x="1150" y="1875"/>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08" name="Freeform 196"/>
              <p:cNvSpPr>
                <a:spLocks/>
              </p:cNvSpPr>
              <p:nvPr/>
            </p:nvSpPr>
            <p:spPr bwMode="auto">
              <a:xfrm>
                <a:off x="1228" y="1811"/>
                <a:ext cx="36" cy="29"/>
              </a:xfrm>
              <a:custGeom>
                <a:avLst/>
                <a:gdLst>
                  <a:gd name="T0" fmla="*/ 18 w 36"/>
                  <a:gd name="T1" fmla="*/ 0 h 29"/>
                  <a:gd name="T2" fmla="*/ 36 w 36"/>
                  <a:gd name="T3" fmla="*/ 29 h 29"/>
                  <a:gd name="T4" fmla="*/ 0 w 36"/>
                  <a:gd name="T5" fmla="*/ 29 h 29"/>
                  <a:gd name="T6" fmla="*/ 18 w 36"/>
                  <a:gd name="T7" fmla="*/ 0 h 29"/>
                  <a:gd name="T8" fmla="*/ 0 60000 65536"/>
                  <a:gd name="T9" fmla="*/ 0 60000 65536"/>
                  <a:gd name="T10" fmla="*/ 0 60000 65536"/>
                  <a:gd name="T11" fmla="*/ 0 60000 65536"/>
                  <a:gd name="T12" fmla="*/ 0 w 36"/>
                  <a:gd name="T13" fmla="*/ 0 h 29"/>
                  <a:gd name="T14" fmla="*/ 36 w 36"/>
                  <a:gd name="T15" fmla="*/ 29 h 29"/>
                </a:gdLst>
                <a:ahLst/>
                <a:cxnLst>
                  <a:cxn ang="T8">
                    <a:pos x="T0" y="T1"/>
                  </a:cxn>
                  <a:cxn ang="T9">
                    <a:pos x="T2" y="T3"/>
                  </a:cxn>
                  <a:cxn ang="T10">
                    <a:pos x="T4" y="T5"/>
                  </a:cxn>
                  <a:cxn ang="T11">
                    <a:pos x="T6" y="T7"/>
                  </a:cxn>
                </a:cxnLst>
                <a:rect l="T12" t="T13" r="T14" b="T15"/>
                <a:pathLst>
                  <a:path w="36" h="29">
                    <a:moveTo>
                      <a:pt x="18" y="0"/>
                    </a:moveTo>
                    <a:lnTo>
                      <a:pt x="36" y="29"/>
                    </a:lnTo>
                    <a:lnTo>
                      <a:pt x="0" y="29"/>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09" name="Freeform 197"/>
              <p:cNvSpPr>
                <a:spLocks/>
              </p:cNvSpPr>
              <p:nvPr/>
            </p:nvSpPr>
            <p:spPr bwMode="auto">
              <a:xfrm>
                <a:off x="1306" y="1845"/>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10" name="Freeform 198"/>
              <p:cNvSpPr>
                <a:spLocks/>
              </p:cNvSpPr>
              <p:nvPr/>
            </p:nvSpPr>
            <p:spPr bwMode="auto">
              <a:xfrm>
                <a:off x="1384" y="1806"/>
                <a:ext cx="36" cy="29"/>
              </a:xfrm>
              <a:custGeom>
                <a:avLst/>
                <a:gdLst>
                  <a:gd name="T0" fmla="*/ 18 w 36"/>
                  <a:gd name="T1" fmla="*/ 0 h 29"/>
                  <a:gd name="T2" fmla="*/ 36 w 36"/>
                  <a:gd name="T3" fmla="*/ 29 h 29"/>
                  <a:gd name="T4" fmla="*/ 0 w 36"/>
                  <a:gd name="T5" fmla="*/ 29 h 29"/>
                  <a:gd name="T6" fmla="*/ 18 w 36"/>
                  <a:gd name="T7" fmla="*/ 0 h 29"/>
                  <a:gd name="T8" fmla="*/ 0 60000 65536"/>
                  <a:gd name="T9" fmla="*/ 0 60000 65536"/>
                  <a:gd name="T10" fmla="*/ 0 60000 65536"/>
                  <a:gd name="T11" fmla="*/ 0 60000 65536"/>
                  <a:gd name="T12" fmla="*/ 0 w 36"/>
                  <a:gd name="T13" fmla="*/ 0 h 29"/>
                  <a:gd name="T14" fmla="*/ 36 w 36"/>
                  <a:gd name="T15" fmla="*/ 29 h 29"/>
                </a:gdLst>
                <a:ahLst/>
                <a:cxnLst>
                  <a:cxn ang="T8">
                    <a:pos x="T0" y="T1"/>
                  </a:cxn>
                  <a:cxn ang="T9">
                    <a:pos x="T2" y="T3"/>
                  </a:cxn>
                  <a:cxn ang="T10">
                    <a:pos x="T4" y="T5"/>
                  </a:cxn>
                  <a:cxn ang="T11">
                    <a:pos x="T6" y="T7"/>
                  </a:cxn>
                </a:cxnLst>
                <a:rect l="T12" t="T13" r="T14" b="T15"/>
                <a:pathLst>
                  <a:path w="36" h="29">
                    <a:moveTo>
                      <a:pt x="18" y="0"/>
                    </a:moveTo>
                    <a:lnTo>
                      <a:pt x="36" y="29"/>
                    </a:lnTo>
                    <a:lnTo>
                      <a:pt x="0" y="29"/>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11" name="Freeform 199"/>
              <p:cNvSpPr>
                <a:spLocks/>
              </p:cNvSpPr>
              <p:nvPr/>
            </p:nvSpPr>
            <p:spPr bwMode="auto">
              <a:xfrm>
                <a:off x="1462" y="2014"/>
                <a:ext cx="36" cy="29"/>
              </a:xfrm>
              <a:custGeom>
                <a:avLst/>
                <a:gdLst>
                  <a:gd name="T0" fmla="*/ 18 w 36"/>
                  <a:gd name="T1" fmla="*/ 0 h 29"/>
                  <a:gd name="T2" fmla="*/ 36 w 36"/>
                  <a:gd name="T3" fmla="*/ 29 h 29"/>
                  <a:gd name="T4" fmla="*/ 0 w 36"/>
                  <a:gd name="T5" fmla="*/ 29 h 29"/>
                  <a:gd name="T6" fmla="*/ 18 w 36"/>
                  <a:gd name="T7" fmla="*/ 0 h 29"/>
                  <a:gd name="T8" fmla="*/ 0 60000 65536"/>
                  <a:gd name="T9" fmla="*/ 0 60000 65536"/>
                  <a:gd name="T10" fmla="*/ 0 60000 65536"/>
                  <a:gd name="T11" fmla="*/ 0 60000 65536"/>
                  <a:gd name="T12" fmla="*/ 0 w 36"/>
                  <a:gd name="T13" fmla="*/ 0 h 29"/>
                  <a:gd name="T14" fmla="*/ 36 w 36"/>
                  <a:gd name="T15" fmla="*/ 29 h 29"/>
                </a:gdLst>
                <a:ahLst/>
                <a:cxnLst>
                  <a:cxn ang="T8">
                    <a:pos x="T0" y="T1"/>
                  </a:cxn>
                  <a:cxn ang="T9">
                    <a:pos x="T2" y="T3"/>
                  </a:cxn>
                  <a:cxn ang="T10">
                    <a:pos x="T4" y="T5"/>
                  </a:cxn>
                  <a:cxn ang="T11">
                    <a:pos x="T6" y="T7"/>
                  </a:cxn>
                </a:cxnLst>
                <a:rect l="T12" t="T13" r="T14" b="T15"/>
                <a:pathLst>
                  <a:path w="36" h="29">
                    <a:moveTo>
                      <a:pt x="18" y="0"/>
                    </a:moveTo>
                    <a:lnTo>
                      <a:pt x="36" y="29"/>
                    </a:lnTo>
                    <a:lnTo>
                      <a:pt x="0" y="29"/>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12" name="Freeform 200"/>
              <p:cNvSpPr>
                <a:spLocks/>
              </p:cNvSpPr>
              <p:nvPr/>
            </p:nvSpPr>
            <p:spPr bwMode="auto">
              <a:xfrm>
                <a:off x="1540" y="1796"/>
                <a:ext cx="36" cy="29"/>
              </a:xfrm>
              <a:custGeom>
                <a:avLst/>
                <a:gdLst>
                  <a:gd name="T0" fmla="*/ 18 w 36"/>
                  <a:gd name="T1" fmla="*/ 0 h 29"/>
                  <a:gd name="T2" fmla="*/ 36 w 36"/>
                  <a:gd name="T3" fmla="*/ 29 h 29"/>
                  <a:gd name="T4" fmla="*/ 0 w 36"/>
                  <a:gd name="T5" fmla="*/ 29 h 29"/>
                  <a:gd name="T6" fmla="*/ 18 w 36"/>
                  <a:gd name="T7" fmla="*/ 0 h 29"/>
                  <a:gd name="T8" fmla="*/ 0 60000 65536"/>
                  <a:gd name="T9" fmla="*/ 0 60000 65536"/>
                  <a:gd name="T10" fmla="*/ 0 60000 65536"/>
                  <a:gd name="T11" fmla="*/ 0 60000 65536"/>
                  <a:gd name="T12" fmla="*/ 0 w 36"/>
                  <a:gd name="T13" fmla="*/ 0 h 29"/>
                  <a:gd name="T14" fmla="*/ 36 w 36"/>
                  <a:gd name="T15" fmla="*/ 29 h 29"/>
                </a:gdLst>
                <a:ahLst/>
                <a:cxnLst>
                  <a:cxn ang="T8">
                    <a:pos x="T0" y="T1"/>
                  </a:cxn>
                  <a:cxn ang="T9">
                    <a:pos x="T2" y="T3"/>
                  </a:cxn>
                  <a:cxn ang="T10">
                    <a:pos x="T4" y="T5"/>
                  </a:cxn>
                  <a:cxn ang="T11">
                    <a:pos x="T6" y="T7"/>
                  </a:cxn>
                </a:cxnLst>
                <a:rect l="T12" t="T13" r="T14" b="T15"/>
                <a:pathLst>
                  <a:path w="36" h="29">
                    <a:moveTo>
                      <a:pt x="18" y="0"/>
                    </a:moveTo>
                    <a:lnTo>
                      <a:pt x="36" y="29"/>
                    </a:lnTo>
                    <a:lnTo>
                      <a:pt x="0" y="29"/>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13" name="Freeform 201"/>
              <p:cNvSpPr>
                <a:spLocks/>
              </p:cNvSpPr>
              <p:nvPr/>
            </p:nvSpPr>
            <p:spPr bwMode="auto">
              <a:xfrm>
                <a:off x="1618" y="1588"/>
                <a:ext cx="36" cy="29"/>
              </a:xfrm>
              <a:custGeom>
                <a:avLst/>
                <a:gdLst>
                  <a:gd name="T0" fmla="*/ 18 w 36"/>
                  <a:gd name="T1" fmla="*/ 0 h 29"/>
                  <a:gd name="T2" fmla="*/ 36 w 36"/>
                  <a:gd name="T3" fmla="*/ 29 h 29"/>
                  <a:gd name="T4" fmla="*/ 0 w 36"/>
                  <a:gd name="T5" fmla="*/ 29 h 29"/>
                  <a:gd name="T6" fmla="*/ 18 w 36"/>
                  <a:gd name="T7" fmla="*/ 0 h 29"/>
                  <a:gd name="T8" fmla="*/ 0 60000 65536"/>
                  <a:gd name="T9" fmla="*/ 0 60000 65536"/>
                  <a:gd name="T10" fmla="*/ 0 60000 65536"/>
                  <a:gd name="T11" fmla="*/ 0 60000 65536"/>
                  <a:gd name="T12" fmla="*/ 0 w 36"/>
                  <a:gd name="T13" fmla="*/ 0 h 29"/>
                  <a:gd name="T14" fmla="*/ 36 w 36"/>
                  <a:gd name="T15" fmla="*/ 29 h 29"/>
                </a:gdLst>
                <a:ahLst/>
                <a:cxnLst>
                  <a:cxn ang="T8">
                    <a:pos x="T0" y="T1"/>
                  </a:cxn>
                  <a:cxn ang="T9">
                    <a:pos x="T2" y="T3"/>
                  </a:cxn>
                  <a:cxn ang="T10">
                    <a:pos x="T4" y="T5"/>
                  </a:cxn>
                  <a:cxn ang="T11">
                    <a:pos x="T6" y="T7"/>
                  </a:cxn>
                </a:cxnLst>
                <a:rect l="T12" t="T13" r="T14" b="T15"/>
                <a:pathLst>
                  <a:path w="36" h="29">
                    <a:moveTo>
                      <a:pt x="18" y="0"/>
                    </a:moveTo>
                    <a:lnTo>
                      <a:pt x="36" y="29"/>
                    </a:lnTo>
                    <a:lnTo>
                      <a:pt x="0" y="29"/>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14" name="Freeform 202"/>
              <p:cNvSpPr>
                <a:spLocks/>
              </p:cNvSpPr>
              <p:nvPr/>
            </p:nvSpPr>
            <p:spPr bwMode="auto">
              <a:xfrm>
                <a:off x="1696" y="1493"/>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15" name="Freeform 203"/>
              <p:cNvSpPr>
                <a:spLocks/>
              </p:cNvSpPr>
              <p:nvPr/>
            </p:nvSpPr>
            <p:spPr bwMode="auto">
              <a:xfrm>
                <a:off x="1774" y="1751"/>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16" name="Freeform 204"/>
              <p:cNvSpPr>
                <a:spLocks/>
              </p:cNvSpPr>
              <p:nvPr/>
            </p:nvSpPr>
            <p:spPr bwMode="auto">
              <a:xfrm>
                <a:off x="1852" y="1617"/>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17" name="Freeform 205"/>
              <p:cNvSpPr>
                <a:spLocks/>
              </p:cNvSpPr>
              <p:nvPr/>
            </p:nvSpPr>
            <p:spPr bwMode="auto">
              <a:xfrm>
                <a:off x="1930" y="2028"/>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9218" name="Freeform 206"/>
              <p:cNvSpPr>
                <a:spLocks/>
              </p:cNvSpPr>
              <p:nvPr/>
            </p:nvSpPr>
            <p:spPr bwMode="auto">
              <a:xfrm>
                <a:off x="2008" y="1375"/>
                <a:ext cx="36" cy="29"/>
              </a:xfrm>
              <a:custGeom>
                <a:avLst/>
                <a:gdLst>
                  <a:gd name="T0" fmla="*/ 18 w 36"/>
                  <a:gd name="T1" fmla="*/ 0 h 29"/>
                  <a:gd name="T2" fmla="*/ 36 w 36"/>
                  <a:gd name="T3" fmla="*/ 29 h 29"/>
                  <a:gd name="T4" fmla="*/ 0 w 36"/>
                  <a:gd name="T5" fmla="*/ 29 h 29"/>
                  <a:gd name="T6" fmla="*/ 18 w 36"/>
                  <a:gd name="T7" fmla="*/ 0 h 29"/>
                  <a:gd name="T8" fmla="*/ 0 60000 65536"/>
                  <a:gd name="T9" fmla="*/ 0 60000 65536"/>
                  <a:gd name="T10" fmla="*/ 0 60000 65536"/>
                  <a:gd name="T11" fmla="*/ 0 60000 65536"/>
                  <a:gd name="T12" fmla="*/ 0 w 36"/>
                  <a:gd name="T13" fmla="*/ 0 h 29"/>
                  <a:gd name="T14" fmla="*/ 36 w 36"/>
                  <a:gd name="T15" fmla="*/ 29 h 29"/>
                </a:gdLst>
                <a:ahLst/>
                <a:cxnLst>
                  <a:cxn ang="T8">
                    <a:pos x="T0" y="T1"/>
                  </a:cxn>
                  <a:cxn ang="T9">
                    <a:pos x="T2" y="T3"/>
                  </a:cxn>
                  <a:cxn ang="T10">
                    <a:pos x="T4" y="T5"/>
                  </a:cxn>
                  <a:cxn ang="T11">
                    <a:pos x="T6" y="T7"/>
                  </a:cxn>
                </a:cxnLst>
                <a:rect l="T12" t="T13" r="T14" b="T15"/>
                <a:pathLst>
                  <a:path w="36" h="29">
                    <a:moveTo>
                      <a:pt x="18" y="0"/>
                    </a:moveTo>
                    <a:lnTo>
                      <a:pt x="36" y="29"/>
                    </a:lnTo>
                    <a:lnTo>
                      <a:pt x="0" y="29"/>
                    </a:lnTo>
                    <a:lnTo>
                      <a:pt x="18" y="0"/>
                    </a:lnTo>
                    <a:close/>
                  </a:path>
                </a:pathLst>
              </a:custGeom>
              <a:solidFill>
                <a:srgbClr val="FFFF00"/>
              </a:solidFill>
              <a:ln w="9525">
                <a:solidFill>
                  <a:srgbClr val="FFFF00"/>
                </a:solidFill>
                <a:prstDash val="solid"/>
                <a:round/>
                <a:headEnd/>
                <a:tailEnd/>
              </a:ln>
            </p:spPr>
            <p:txBody>
              <a:bodyPr/>
              <a:lstStyle/>
              <a:p>
                <a:endParaRPr lang="es-AR"/>
              </a:p>
            </p:txBody>
          </p:sp>
        </p:grpSp>
        <p:grpSp>
          <p:nvGrpSpPr>
            <p:cNvPr id="48269" name="Group 408"/>
            <p:cNvGrpSpPr>
              <a:grpSpLocks/>
            </p:cNvGrpSpPr>
            <p:nvPr/>
          </p:nvGrpSpPr>
          <p:grpSpPr bwMode="auto">
            <a:xfrm>
              <a:off x="754" y="894"/>
              <a:ext cx="4014" cy="1095"/>
              <a:chOff x="754" y="894"/>
              <a:chExt cx="4014" cy="1095"/>
            </a:xfrm>
          </p:grpSpPr>
          <p:sp>
            <p:nvSpPr>
              <p:cNvPr id="48819" name="Freeform 208"/>
              <p:cNvSpPr>
                <a:spLocks/>
              </p:cNvSpPr>
              <p:nvPr/>
            </p:nvSpPr>
            <p:spPr bwMode="auto">
              <a:xfrm>
                <a:off x="2086" y="1221"/>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20" name="Freeform 209"/>
              <p:cNvSpPr>
                <a:spLocks/>
              </p:cNvSpPr>
              <p:nvPr/>
            </p:nvSpPr>
            <p:spPr bwMode="auto">
              <a:xfrm>
                <a:off x="2164" y="1157"/>
                <a:ext cx="36" cy="29"/>
              </a:xfrm>
              <a:custGeom>
                <a:avLst/>
                <a:gdLst>
                  <a:gd name="T0" fmla="*/ 18 w 36"/>
                  <a:gd name="T1" fmla="*/ 0 h 29"/>
                  <a:gd name="T2" fmla="*/ 36 w 36"/>
                  <a:gd name="T3" fmla="*/ 29 h 29"/>
                  <a:gd name="T4" fmla="*/ 0 w 36"/>
                  <a:gd name="T5" fmla="*/ 29 h 29"/>
                  <a:gd name="T6" fmla="*/ 18 w 36"/>
                  <a:gd name="T7" fmla="*/ 0 h 29"/>
                  <a:gd name="T8" fmla="*/ 0 60000 65536"/>
                  <a:gd name="T9" fmla="*/ 0 60000 65536"/>
                  <a:gd name="T10" fmla="*/ 0 60000 65536"/>
                  <a:gd name="T11" fmla="*/ 0 60000 65536"/>
                  <a:gd name="T12" fmla="*/ 0 w 36"/>
                  <a:gd name="T13" fmla="*/ 0 h 29"/>
                  <a:gd name="T14" fmla="*/ 36 w 36"/>
                  <a:gd name="T15" fmla="*/ 29 h 29"/>
                </a:gdLst>
                <a:ahLst/>
                <a:cxnLst>
                  <a:cxn ang="T8">
                    <a:pos x="T0" y="T1"/>
                  </a:cxn>
                  <a:cxn ang="T9">
                    <a:pos x="T2" y="T3"/>
                  </a:cxn>
                  <a:cxn ang="T10">
                    <a:pos x="T4" y="T5"/>
                  </a:cxn>
                  <a:cxn ang="T11">
                    <a:pos x="T6" y="T7"/>
                  </a:cxn>
                </a:cxnLst>
                <a:rect l="T12" t="T13" r="T14" b="T15"/>
                <a:pathLst>
                  <a:path w="36" h="29">
                    <a:moveTo>
                      <a:pt x="18" y="0"/>
                    </a:moveTo>
                    <a:lnTo>
                      <a:pt x="36" y="29"/>
                    </a:lnTo>
                    <a:lnTo>
                      <a:pt x="0" y="29"/>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21" name="Freeform 210"/>
              <p:cNvSpPr>
                <a:spLocks/>
              </p:cNvSpPr>
              <p:nvPr/>
            </p:nvSpPr>
            <p:spPr bwMode="auto">
              <a:xfrm>
                <a:off x="2242" y="1226"/>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22" name="Freeform 211"/>
              <p:cNvSpPr>
                <a:spLocks/>
              </p:cNvSpPr>
              <p:nvPr/>
            </p:nvSpPr>
            <p:spPr bwMode="auto">
              <a:xfrm>
                <a:off x="2320" y="1087"/>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23" name="Freeform 212"/>
              <p:cNvSpPr>
                <a:spLocks/>
              </p:cNvSpPr>
              <p:nvPr/>
            </p:nvSpPr>
            <p:spPr bwMode="auto">
              <a:xfrm>
                <a:off x="2398" y="1959"/>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24" name="Freeform 213"/>
              <p:cNvSpPr>
                <a:spLocks/>
              </p:cNvSpPr>
              <p:nvPr/>
            </p:nvSpPr>
            <p:spPr bwMode="auto">
              <a:xfrm>
                <a:off x="2476" y="894"/>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25" name="Freeform 214"/>
              <p:cNvSpPr>
                <a:spLocks/>
              </p:cNvSpPr>
              <p:nvPr/>
            </p:nvSpPr>
            <p:spPr bwMode="auto">
              <a:xfrm>
                <a:off x="2554" y="1097"/>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26" name="Freeform 215"/>
              <p:cNvSpPr>
                <a:spLocks/>
              </p:cNvSpPr>
              <p:nvPr/>
            </p:nvSpPr>
            <p:spPr bwMode="auto">
              <a:xfrm>
                <a:off x="2632" y="1191"/>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27" name="Freeform 216"/>
              <p:cNvSpPr>
                <a:spLocks/>
              </p:cNvSpPr>
              <p:nvPr/>
            </p:nvSpPr>
            <p:spPr bwMode="auto">
              <a:xfrm>
                <a:off x="2710" y="1107"/>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28" name="Freeform 217"/>
              <p:cNvSpPr>
                <a:spLocks/>
              </p:cNvSpPr>
              <p:nvPr/>
            </p:nvSpPr>
            <p:spPr bwMode="auto">
              <a:xfrm>
                <a:off x="2782" y="1206"/>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29" name="Freeform 218"/>
              <p:cNvSpPr>
                <a:spLocks/>
              </p:cNvSpPr>
              <p:nvPr/>
            </p:nvSpPr>
            <p:spPr bwMode="auto">
              <a:xfrm>
                <a:off x="2860" y="1236"/>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30" name="Freeform 219"/>
              <p:cNvSpPr>
                <a:spLocks/>
              </p:cNvSpPr>
              <p:nvPr/>
            </p:nvSpPr>
            <p:spPr bwMode="auto">
              <a:xfrm>
                <a:off x="2938" y="1493"/>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31" name="Freeform 220"/>
              <p:cNvSpPr>
                <a:spLocks/>
              </p:cNvSpPr>
              <p:nvPr/>
            </p:nvSpPr>
            <p:spPr bwMode="auto">
              <a:xfrm>
                <a:off x="3016" y="1399"/>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32" name="Freeform 221"/>
              <p:cNvSpPr>
                <a:spLocks/>
              </p:cNvSpPr>
              <p:nvPr/>
            </p:nvSpPr>
            <p:spPr bwMode="auto">
              <a:xfrm>
                <a:off x="3094" y="1315"/>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33" name="Freeform 222"/>
              <p:cNvSpPr>
                <a:spLocks/>
              </p:cNvSpPr>
              <p:nvPr/>
            </p:nvSpPr>
            <p:spPr bwMode="auto">
              <a:xfrm>
                <a:off x="3172" y="1181"/>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34" name="Freeform 223"/>
              <p:cNvSpPr>
                <a:spLocks/>
              </p:cNvSpPr>
              <p:nvPr/>
            </p:nvSpPr>
            <p:spPr bwMode="auto">
              <a:xfrm>
                <a:off x="3250" y="1147"/>
                <a:ext cx="36" cy="29"/>
              </a:xfrm>
              <a:custGeom>
                <a:avLst/>
                <a:gdLst>
                  <a:gd name="T0" fmla="*/ 18 w 36"/>
                  <a:gd name="T1" fmla="*/ 0 h 29"/>
                  <a:gd name="T2" fmla="*/ 36 w 36"/>
                  <a:gd name="T3" fmla="*/ 29 h 29"/>
                  <a:gd name="T4" fmla="*/ 0 w 36"/>
                  <a:gd name="T5" fmla="*/ 29 h 29"/>
                  <a:gd name="T6" fmla="*/ 18 w 36"/>
                  <a:gd name="T7" fmla="*/ 0 h 29"/>
                  <a:gd name="T8" fmla="*/ 0 60000 65536"/>
                  <a:gd name="T9" fmla="*/ 0 60000 65536"/>
                  <a:gd name="T10" fmla="*/ 0 60000 65536"/>
                  <a:gd name="T11" fmla="*/ 0 60000 65536"/>
                  <a:gd name="T12" fmla="*/ 0 w 36"/>
                  <a:gd name="T13" fmla="*/ 0 h 29"/>
                  <a:gd name="T14" fmla="*/ 36 w 36"/>
                  <a:gd name="T15" fmla="*/ 29 h 29"/>
                </a:gdLst>
                <a:ahLst/>
                <a:cxnLst>
                  <a:cxn ang="T8">
                    <a:pos x="T0" y="T1"/>
                  </a:cxn>
                  <a:cxn ang="T9">
                    <a:pos x="T2" y="T3"/>
                  </a:cxn>
                  <a:cxn ang="T10">
                    <a:pos x="T4" y="T5"/>
                  </a:cxn>
                  <a:cxn ang="T11">
                    <a:pos x="T6" y="T7"/>
                  </a:cxn>
                </a:cxnLst>
                <a:rect l="T12" t="T13" r="T14" b="T15"/>
                <a:pathLst>
                  <a:path w="36" h="29">
                    <a:moveTo>
                      <a:pt x="18" y="0"/>
                    </a:moveTo>
                    <a:lnTo>
                      <a:pt x="36" y="29"/>
                    </a:lnTo>
                    <a:lnTo>
                      <a:pt x="0" y="29"/>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35" name="Freeform 224"/>
              <p:cNvSpPr>
                <a:spLocks/>
              </p:cNvSpPr>
              <p:nvPr/>
            </p:nvSpPr>
            <p:spPr bwMode="auto">
              <a:xfrm>
                <a:off x="3328" y="1107"/>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36" name="Freeform 225"/>
              <p:cNvSpPr>
                <a:spLocks/>
              </p:cNvSpPr>
              <p:nvPr/>
            </p:nvSpPr>
            <p:spPr bwMode="auto">
              <a:xfrm>
                <a:off x="3406" y="1256"/>
                <a:ext cx="36" cy="29"/>
              </a:xfrm>
              <a:custGeom>
                <a:avLst/>
                <a:gdLst>
                  <a:gd name="T0" fmla="*/ 18 w 36"/>
                  <a:gd name="T1" fmla="*/ 0 h 29"/>
                  <a:gd name="T2" fmla="*/ 36 w 36"/>
                  <a:gd name="T3" fmla="*/ 29 h 29"/>
                  <a:gd name="T4" fmla="*/ 0 w 36"/>
                  <a:gd name="T5" fmla="*/ 29 h 29"/>
                  <a:gd name="T6" fmla="*/ 18 w 36"/>
                  <a:gd name="T7" fmla="*/ 0 h 29"/>
                  <a:gd name="T8" fmla="*/ 0 60000 65536"/>
                  <a:gd name="T9" fmla="*/ 0 60000 65536"/>
                  <a:gd name="T10" fmla="*/ 0 60000 65536"/>
                  <a:gd name="T11" fmla="*/ 0 60000 65536"/>
                  <a:gd name="T12" fmla="*/ 0 w 36"/>
                  <a:gd name="T13" fmla="*/ 0 h 29"/>
                  <a:gd name="T14" fmla="*/ 36 w 36"/>
                  <a:gd name="T15" fmla="*/ 29 h 29"/>
                </a:gdLst>
                <a:ahLst/>
                <a:cxnLst>
                  <a:cxn ang="T8">
                    <a:pos x="T0" y="T1"/>
                  </a:cxn>
                  <a:cxn ang="T9">
                    <a:pos x="T2" y="T3"/>
                  </a:cxn>
                  <a:cxn ang="T10">
                    <a:pos x="T4" y="T5"/>
                  </a:cxn>
                  <a:cxn ang="T11">
                    <a:pos x="T6" y="T7"/>
                  </a:cxn>
                </a:cxnLst>
                <a:rect l="T12" t="T13" r="T14" b="T15"/>
                <a:pathLst>
                  <a:path w="36" h="29">
                    <a:moveTo>
                      <a:pt x="18" y="0"/>
                    </a:moveTo>
                    <a:lnTo>
                      <a:pt x="36" y="29"/>
                    </a:lnTo>
                    <a:lnTo>
                      <a:pt x="0" y="29"/>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37" name="Freeform 226"/>
              <p:cNvSpPr>
                <a:spLocks/>
              </p:cNvSpPr>
              <p:nvPr/>
            </p:nvSpPr>
            <p:spPr bwMode="auto">
              <a:xfrm>
                <a:off x="3484" y="1231"/>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38" name="Freeform 227"/>
              <p:cNvSpPr>
                <a:spLocks/>
              </p:cNvSpPr>
              <p:nvPr/>
            </p:nvSpPr>
            <p:spPr bwMode="auto">
              <a:xfrm>
                <a:off x="3562" y="1360"/>
                <a:ext cx="36" cy="29"/>
              </a:xfrm>
              <a:custGeom>
                <a:avLst/>
                <a:gdLst>
                  <a:gd name="T0" fmla="*/ 18 w 36"/>
                  <a:gd name="T1" fmla="*/ 0 h 29"/>
                  <a:gd name="T2" fmla="*/ 36 w 36"/>
                  <a:gd name="T3" fmla="*/ 29 h 29"/>
                  <a:gd name="T4" fmla="*/ 0 w 36"/>
                  <a:gd name="T5" fmla="*/ 29 h 29"/>
                  <a:gd name="T6" fmla="*/ 18 w 36"/>
                  <a:gd name="T7" fmla="*/ 0 h 29"/>
                  <a:gd name="T8" fmla="*/ 0 60000 65536"/>
                  <a:gd name="T9" fmla="*/ 0 60000 65536"/>
                  <a:gd name="T10" fmla="*/ 0 60000 65536"/>
                  <a:gd name="T11" fmla="*/ 0 60000 65536"/>
                  <a:gd name="T12" fmla="*/ 0 w 36"/>
                  <a:gd name="T13" fmla="*/ 0 h 29"/>
                  <a:gd name="T14" fmla="*/ 36 w 36"/>
                  <a:gd name="T15" fmla="*/ 29 h 29"/>
                </a:gdLst>
                <a:ahLst/>
                <a:cxnLst>
                  <a:cxn ang="T8">
                    <a:pos x="T0" y="T1"/>
                  </a:cxn>
                  <a:cxn ang="T9">
                    <a:pos x="T2" y="T3"/>
                  </a:cxn>
                  <a:cxn ang="T10">
                    <a:pos x="T4" y="T5"/>
                  </a:cxn>
                  <a:cxn ang="T11">
                    <a:pos x="T6" y="T7"/>
                  </a:cxn>
                </a:cxnLst>
                <a:rect l="T12" t="T13" r="T14" b="T15"/>
                <a:pathLst>
                  <a:path w="36" h="29">
                    <a:moveTo>
                      <a:pt x="18" y="0"/>
                    </a:moveTo>
                    <a:lnTo>
                      <a:pt x="36" y="29"/>
                    </a:lnTo>
                    <a:lnTo>
                      <a:pt x="0" y="29"/>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39" name="Freeform 228"/>
              <p:cNvSpPr>
                <a:spLocks/>
              </p:cNvSpPr>
              <p:nvPr/>
            </p:nvSpPr>
            <p:spPr bwMode="auto">
              <a:xfrm>
                <a:off x="3640" y="1444"/>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40" name="Freeform 229"/>
              <p:cNvSpPr>
                <a:spLocks/>
              </p:cNvSpPr>
              <p:nvPr/>
            </p:nvSpPr>
            <p:spPr bwMode="auto">
              <a:xfrm>
                <a:off x="3718" y="1102"/>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41" name="Freeform 230"/>
              <p:cNvSpPr>
                <a:spLocks/>
              </p:cNvSpPr>
              <p:nvPr/>
            </p:nvSpPr>
            <p:spPr bwMode="auto">
              <a:xfrm>
                <a:off x="3796" y="1528"/>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42" name="Freeform 231"/>
              <p:cNvSpPr>
                <a:spLocks/>
              </p:cNvSpPr>
              <p:nvPr/>
            </p:nvSpPr>
            <p:spPr bwMode="auto">
              <a:xfrm>
                <a:off x="3874" y="1310"/>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43" name="Freeform 232"/>
              <p:cNvSpPr>
                <a:spLocks/>
              </p:cNvSpPr>
              <p:nvPr/>
            </p:nvSpPr>
            <p:spPr bwMode="auto">
              <a:xfrm>
                <a:off x="3952" y="1469"/>
                <a:ext cx="36" cy="29"/>
              </a:xfrm>
              <a:custGeom>
                <a:avLst/>
                <a:gdLst>
                  <a:gd name="T0" fmla="*/ 18 w 36"/>
                  <a:gd name="T1" fmla="*/ 0 h 29"/>
                  <a:gd name="T2" fmla="*/ 36 w 36"/>
                  <a:gd name="T3" fmla="*/ 29 h 29"/>
                  <a:gd name="T4" fmla="*/ 0 w 36"/>
                  <a:gd name="T5" fmla="*/ 29 h 29"/>
                  <a:gd name="T6" fmla="*/ 18 w 36"/>
                  <a:gd name="T7" fmla="*/ 0 h 29"/>
                  <a:gd name="T8" fmla="*/ 0 60000 65536"/>
                  <a:gd name="T9" fmla="*/ 0 60000 65536"/>
                  <a:gd name="T10" fmla="*/ 0 60000 65536"/>
                  <a:gd name="T11" fmla="*/ 0 60000 65536"/>
                  <a:gd name="T12" fmla="*/ 0 w 36"/>
                  <a:gd name="T13" fmla="*/ 0 h 29"/>
                  <a:gd name="T14" fmla="*/ 36 w 36"/>
                  <a:gd name="T15" fmla="*/ 29 h 29"/>
                </a:gdLst>
                <a:ahLst/>
                <a:cxnLst>
                  <a:cxn ang="T8">
                    <a:pos x="T0" y="T1"/>
                  </a:cxn>
                  <a:cxn ang="T9">
                    <a:pos x="T2" y="T3"/>
                  </a:cxn>
                  <a:cxn ang="T10">
                    <a:pos x="T4" y="T5"/>
                  </a:cxn>
                  <a:cxn ang="T11">
                    <a:pos x="T6" y="T7"/>
                  </a:cxn>
                </a:cxnLst>
                <a:rect l="T12" t="T13" r="T14" b="T15"/>
                <a:pathLst>
                  <a:path w="36" h="29">
                    <a:moveTo>
                      <a:pt x="18" y="0"/>
                    </a:moveTo>
                    <a:lnTo>
                      <a:pt x="36" y="29"/>
                    </a:lnTo>
                    <a:lnTo>
                      <a:pt x="0" y="29"/>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44" name="Freeform 233"/>
              <p:cNvSpPr>
                <a:spLocks/>
              </p:cNvSpPr>
              <p:nvPr/>
            </p:nvSpPr>
            <p:spPr bwMode="auto">
              <a:xfrm>
                <a:off x="4030" y="1380"/>
                <a:ext cx="36" cy="29"/>
              </a:xfrm>
              <a:custGeom>
                <a:avLst/>
                <a:gdLst>
                  <a:gd name="T0" fmla="*/ 18 w 36"/>
                  <a:gd name="T1" fmla="*/ 0 h 29"/>
                  <a:gd name="T2" fmla="*/ 36 w 36"/>
                  <a:gd name="T3" fmla="*/ 29 h 29"/>
                  <a:gd name="T4" fmla="*/ 0 w 36"/>
                  <a:gd name="T5" fmla="*/ 29 h 29"/>
                  <a:gd name="T6" fmla="*/ 18 w 36"/>
                  <a:gd name="T7" fmla="*/ 0 h 29"/>
                  <a:gd name="T8" fmla="*/ 0 60000 65536"/>
                  <a:gd name="T9" fmla="*/ 0 60000 65536"/>
                  <a:gd name="T10" fmla="*/ 0 60000 65536"/>
                  <a:gd name="T11" fmla="*/ 0 60000 65536"/>
                  <a:gd name="T12" fmla="*/ 0 w 36"/>
                  <a:gd name="T13" fmla="*/ 0 h 29"/>
                  <a:gd name="T14" fmla="*/ 36 w 36"/>
                  <a:gd name="T15" fmla="*/ 29 h 29"/>
                </a:gdLst>
                <a:ahLst/>
                <a:cxnLst>
                  <a:cxn ang="T8">
                    <a:pos x="T0" y="T1"/>
                  </a:cxn>
                  <a:cxn ang="T9">
                    <a:pos x="T2" y="T3"/>
                  </a:cxn>
                  <a:cxn ang="T10">
                    <a:pos x="T4" y="T5"/>
                  </a:cxn>
                  <a:cxn ang="T11">
                    <a:pos x="T6" y="T7"/>
                  </a:cxn>
                </a:cxnLst>
                <a:rect l="T12" t="T13" r="T14" b="T15"/>
                <a:pathLst>
                  <a:path w="36" h="29">
                    <a:moveTo>
                      <a:pt x="18" y="0"/>
                    </a:moveTo>
                    <a:lnTo>
                      <a:pt x="36" y="29"/>
                    </a:lnTo>
                    <a:lnTo>
                      <a:pt x="0" y="29"/>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45" name="Freeform 234"/>
              <p:cNvSpPr>
                <a:spLocks/>
              </p:cNvSpPr>
              <p:nvPr/>
            </p:nvSpPr>
            <p:spPr bwMode="auto">
              <a:xfrm>
                <a:off x="4108" y="1667"/>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46" name="Freeform 235"/>
              <p:cNvSpPr>
                <a:spLocks/>
              </p:cNvSpPr>
              <p:nvPr/>
            </p:nvSpPr>
            <p:spPr bwMode="auto">
              <a:xfrm>
                <a:off x="4186" y="1315"/>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47" name="Freeform 236"/>
              <p:cNvSpPr>
                <a:spLocks/>
              </p:cNvSpPr>
              <p:nvPr/>
            </p:nvSpPr>
            <p:spPr bwMode="auto">
              <a:xfrm>
                <a:off x="4264" y="1384"/>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48" name="Freeform 237"/>
              <p:cNvSpPr>
                <a:spLocks/>
              </p:cNvSpPr>
              <p:nvPr/>
            </p:nvSpPr>
            <p:spPr bwMode="auto">
              <a:xfrm>
                <a:off x="4342" y="1667"/>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49" name="Freeform 238"/>
              <p:cNvSpPr>
                <a:spLocks/>
              </p:cNvSpPr>
              <p:nvPr/>
            </p:nvSpPr>
            <p:spPr bwMode="auto">
              <a:xfrm>
                <a:off x="4420" y="1726"/>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50" name="Freeform 239"/>
              <p:cNvSpPr>
                <a:spLocks/>
              </p:cNvSpPr>
              <p:nvPr/>
            </p:nvSpPr>
            <p:spPr bwMode="auto">
              <a:xfrm>
                <a:off x="4498" y="1672"/>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51" name="Freeform 240"/>
              <p:cNvSpPr>
                <a:spLocks/>
              </p:cNvSpPr>
              <p:nvPr/>
            </p:nvSpPr>
            <p:spPr bwMode="auto">
              <a:xfrm>
                <a:off x="4576" y="1706"/>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52" name="Freeform 241"/>
              <p:cNvSpPr>
                <a:spLocks/>
              </p:cNvSpPr>
              <p:nvPr/>
            </p:nvSpPr>
            <p:spPr bwMode="auto">
              <a:xfrm>
                <a:off x="4654" y="1751"/>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53" name="Freeform 242"/>
              <p:cNvSpPr>
                <a:spLocks/>
              </p:cNvSpPr>
              <p:nvPr/>
            </p:nvSpPr>
            <p:spPr bwMode="auto">
              <a:xfrm>
                <a:off x="4732" y="1845"/>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854" name="Rectangle 243"/>
              <p:cNvSpPr>
                <a:spLocks noChangeArrowheads="1"/>
              </p:cNvSpPr>
              <p:nvPr/>
            </p:nvSpPr>
            <p:spPr bwMode="auto">
              <a:xfrm>
                <a:off x="754" y="1835"/>
                <a:ext cx="54" cy="45"/>
              </a:xfrm>
              <a:prstGeom prst="rect">
                <a:avLst/>
              </a:prstGeom>
              <a:noFill/>
              <a:ln w="9525">
                <a:noFill/>
                <a:miter lim="800000"/>
                <a:headEnd/>
                <a:tailEnd/>
              </a:ln>
            </p:spPr>
            <p:txBody>
              <a:bodyPr/>
              <a:lstStyle/>
              <a:p>
                <a:endParaRPr lang="es-MX"/>
              </a:p>
            </p:txBody>
          </p:sp>
          <p:sp>
            <p:nvSpPr>
              <p:cNvPr id="48855" name="Line 244"/>
              <p:cNvSpPr>
                <a:spLocks noChangeShapeType="1"/>
              </p:cNvSpPr>
              <p:nvPr/>
            </p:nvSpPr>
            <p:spPr bwMode="auto">
              <a:xfrm flipH="1" flipV="1">
                <a:off x="760" y="1840"/>
                <a:ext cx="18" cy="15"/>
              </a:xfrm>
              <a:prstGeom prst="line">
                <a:avLst/>
              </a:prstGeom>
              <a:noFill/>
              <a:ln w="9525">
                <a:solidFill>
                  <a:srgbClr val="00FFFF"/>
                </a:solidFill>
                <a:round/>
                <a:headEnd/>
                <a:tailEnd/>
              </a:ln>
            </p:spPr>
            <p:txBody>
              <a:bodyPr/>
              <a:lstStyle/>
              <a:p>
                <a:endParaRPr lang="es-AR"/>
              </a:p>
            </p:txBody>
          </p:sp>
          <p:sp>
            <p:nvSpPr>
              <p:cNvPr id="48856" name="Line 245"/>
              <p:cNvSpPr>
                <a:spLocks noChangeShapeType="1"/>
              </p:cNvSpPr>
              <p:nvPr/>
            </p:nvSpPr>
            <p:spPr bwMode="auto">
              <a:xfrm>
                <a:off x="778" y="1855"/>
                <a:ext cx="18" cy="15"/>
              </a:xfrm>
              <a:prstGeom prst="line">
                <a:avLst/>
              </a:prstGeom>
              <a:noFill/>
              <a:ln w="9525">
                <a:solidFill>
                  <a:srgbClr val="00FFFF"/>
                </a:solidFill>
                <a:round/>
                <a:headEnd/>
                <a:tailEnd/>
              </a:ln>
            </p:spPr>
            <p:txBody>
              <a:bodyPr/>
              <a:lstStyle/>
              <a:p>
                <a:endParaRPr lang="es-AR"/>
              </a:p>
            </p:txBody>
          </p:sp>
          <p:sp>
            <p:nvSpPr>
              <p:cNvPr id="48857" name="Line 246"/>
              <p:cNvSpPr>
                <a:spLocks noChangeShapeType="1"/>
              </p:cNvSpPr>
              <p:nvPr/>
            </p:nvSpPr>
            <p:spPr bwMode="auto">
              <a:xfrm flipH="1">
                <a:off x="760" y="1855"/>
                <a:ext cx="18" cy="15"/>
              </a:xfrm>
              <a:prstGeom prst="line">
                <a:avLst/>
              </a:prstGeom>
              <a:noFill/>
              <a:ln w="9525">
                <a:solidFill>
                  <a:srgbClr val="00FFFF"/>
                </a:solidFill>
                <a:round/>
                <a:headEnd/>
                <a:tailEnd/>
              </a:ln>
            </p:spPr>
            <p:txBody>
              <a:bodyPr/>
              <a:lstStyle/>
              <a:p>
                <a:endParaRPr lang="es-AR"/>
              </a:p>
            </p:txBody>
          </p:sp>
          <p:sp>
            <p:nvSpPr>
              <p:cNvPr id="48858" name="Line 247"/>
              <p:cNvSpPr>
                <a:spLocks noChangeShapeType="1"/>
              </p:cNvSpPr>
              <p:nvPr/>
            </p:nvSpPr>
            <p:spPr bwMode="auto">
              <a:xfrm flipV="1">
                <a:off x="778" y="1840"/>
                <a:ext cx="18" cy="15"/>
              </a:xfrm>
              <a:prstGeom prst="line">
                <a:avLst/>
              </a:prstGeom>
              <a:noFill/>
              <a:ln w="9525">
                <a:solidFill>
                  <a:srgbClr val="00FFFF"/>
                </a:solidFill>
                <a:round/>
                <a:headEnd/>
                <a:tailEnd/>
              </a:ln>
            </p:spPr>
            <p:txBody>
              <a:bodyPr/>
              <a:lstStyle/>
              <a:p>
                <a:endParaRPr lang="es-AR"/>
              </a:p>
            </p:txBody>
          </p:sp>
          <p:sp>
            <p:nvSpPr>
              <p:cNvPr id="48859" name="Rectangle 248"/>
              <p:cNvSpPr>
                <a:spLocks noChangeArrowheads="1"/>
              </p:cNvSpPr>
              <p:nvPr/>
            </p:nvSpPr>
            <p:spPr bwMode="auto">
              <a:xfrm>
                <a:off x="832" y="1801"/>
                <a:ext cx="54" cy="44"/>
              </a:xfrm>
              <a:prstGeom prst="rect">
                <a:avLst/>
              </a:prstGeom>
              <a:noFill/>
              <a:ln w="9525">
                <a:noFill/>
                <a:miter lim="800000"/>
                <a:headEnd/>
                <a:tailEnd/>
              </a:ln>
            </p:spPr>
            <p:txBody>
              <a:bodyPr/>
              <a:lstStyle/>
              <a:p>
                <a:endParaRPr lang="es-MX"/>
              </a:p>
            </p:txBody>
          </p:sp>
          <p:sp>
            <p:nvSpPr>
              <p:cNvPr id="48860" name="Line 249"/>
              <p:cNvSpPr>
                <a:spLocks noChangeShapeType="1"/>
              </p:cNvSpPr>
              <p:nvPr/>
            </p:nvSpPr>
            <p:spPr bwMode="auto">
              <a:xfrm flipH="1" flipV="1">
                <a:off x="838" y="1806"/>
                <a:ext cx="18" cy="14"/>
              </a:xfrm>
              <a:prstGeom prst="line">
                <a:avLst/>
              </a:prstGeom>
              <a:noFill/>
              <a:ln w="9525">
                <a:solidFill>
                  <a:srgbClr val="00FFFF"/>
                </a:solidFill>
                <a:round/>
                <a:headEnd/>
                <a:tailEnd/>
              </a:ln>
            </p:spPr>
            <p:txBody>
              <a:bodyPr/>
              <a:lstStyle/>
              <a:p>
                <a:endParaRPr lang="es-AR"/>
              </a:p>
            </p:txBody>
          </p:sp>
          <p:sp>
            <p:nvSpPr>
              <p:cNvPr id="48861" name="Line 250"/>
              <p:cNvSpPr>
                <a:spLocks noChangeShapeType="1"/>
              </p:cNvSpPr>
              <p:nvPr/>
            </p:nvSpPr>
            <p:spPr bwMode="auto">
              <a:xfrm>
                <a:off x="856" y="1820"/>
                <a:ext cx="18" cy="15"/>
              </a:xfrm>
              <a:prstGeom prst="line">
                <a:avLst/>
              </a:prstGeom>
              <a:noFill/>
              <a:ln w="9525">
                <a:solidFill>
                  <a:srgbClr val="00FFFF"/>
                </a:solidFill>
                <a:round/>
                <a:headEnd/>
                <a:tailEnd/>
              </a:ln>
            </p:spPr>
            <p:txBody>
              <a:bodyPr/>
              <a:lstStyle/>
              <a:p>
                <a:endParaRPr lang="es-AR"/>
              </a:p>
            </p:txBody>
          </p:sp>
          <p:sp>
            <p:nvSpPr>
              <p:cNvPr id="48862" name="Line 251"/>
              <p:cNvSpPr>
                <a:spLocks noChangeShapeType="1"/>
              </p:cNvSpPr>
              <p:nvPr/>
            </p:nvSpPr>
            <p:spPr bwMode="auto">
              <a:xfrm flipH="1">
                <a:off x="838" y="1820"/>
                <a:ext cx="18" cy="15"/>
              </a:xfrm>
              <a:prstGeom prst="line">
                <a:avLst/>
              </a:prstGeom>
              <a:noFill/>
              <a:ln w="9525">
                <a:solidFill>
                  <a:srgbClr val="00FFFF"/>
                </a:solidFill>
                <a:round/>
                <a:headEnd/>
                <a:tailEnd/>
              </a:ln>
            </p:spPr>
            <p:txBody>
              <a:bodyPr/>
              <a:lstStyle/>
              <a:p>
                <a:endParaRPr lang="es-AR"/>
              </a:p>
            </p:txBody>
          </p:sp>
          <p:sp>
            <p:nvSpPr>
              <p:cNvPr id="48863" name="Line 252"/>
              <p:cNvSpPr>
                <a:spLocks noChangeShapeType="1"/>
              </p:cNvSpPr>
              <p:nvPr/>
            </p:nvSpPr>
            <p:spPr bwMode="auto">
              <a:xfrm flipV="1">
                <a:off x="856" y="1806"/>
                <a:ext cx="18" cy="14"/>
              </a:xfrm>
              <a:prstGeom prst="line">
                <a:avLst/>
              </a:prstGeom>
              <a:noFill/>
              <a:ln w="9525">
                <a:solidFill>
                  <a:srgbClr val="00FFFF"/>
                </a:solidFill>
                <a:round/>
                <a:headEnd/>
                <a:tailEnd/>
              </a:ln>
            </p:spPr>
            <p:txBody>
              <a:bodyPr/>
              <a:lstStyle/>
              <a:p>
                <a:endParaRPr lang="es-AR"/>
              </a:p>
            </p:txBody>
          </p:sp>
          <p:sp>
            <p:nvSpPr>
              <p:cNvPr id="48864" name="Rectangle 253"/>
              <p:cNvSpPr>
                <a:spLocks noChangeArrowheads="1"/>
              </p:cNvSpPr>
              <p:nvPr/>
            </p:nvSpPr>
            <p:spPr bwMode="auto">
              <a:xfrm>
                <a:off x="910" y="1835"/>
                <a:ext cx="54" cy="45"/>
              </a:xfrm>
              <a:prstGeom prst="rect">
                <a:avLst/>
              </a:prstGeom>
              <a:noFill/>
              <a:ln w="9525">
                <a:noFill/>
                <a:miter lim="800000"/>
                <a:headEnd/>
                <a:tailEnd/>
              </a:ln>
            </p:spPr>
            <p:txBody>
              <a:bodyPr/>
              <a:lstStyle/>
              <a:p>
                <a:endParaRPr lang="es-MX"/>
              </a:p>
            </p:txBody>
          </p:sp>
          <p:sp>
            <p:nvSpPr>
              <p:cNvPr id="48865" name="Line 254"/>
              <p:cNvSpPr>
                <a:spLocks noChangeShapeType="1"/>
              </p:cNvSpPr>
              <p:nvPr/>
            </p:nvSpPr>
            <p:spPr bwMode="auto">
              <a:xfrm flipH="1" flipV="1">
                <a:off x="916" y="1840"/>
                <a:ext cx="18" cy="15"/>
              </a:xfrm>
              <a:prstGeom prst="line">
                <a:avLst/>
              </a:prstGeom>
              <a:noFill/>
              <a:ln w="9525">
                <a:solidFill>
                  <a:srgbClr val="00FFFF"/>
                </a:solidFill>
                <a:round/>
                <a:headEnd/>
                <a:tailEnd/>
              </a:ln>
            </p:spPr>
            <p:txBody>
              <a:bodyPr/>
              <a:lstStyle/>
              <a:p>
                <a:endParaRPr lang="es-AR"/>
              </a:p>
            </p:txBody>
          </p:sp>
          <p:sp>
            <p:nvSpPr>
              <p:cNvPr id="48866" name="Line 255"/>
              <p:cNvSpPr>
                <a:spLocks noChangeShapeType="1"/>
              </p:cNvSpPr>
              <p:nvPr/>
            </p:nvSpPr>
            <p:spPr bwMode="auto">
              <a:xfrm>
                <a:off x="934" y="1855"/>
                <a:ext cx="18" cy="15"/>
              </a:xfrm>
              <a:prstGeom prst="line">
                <a:avLst/>
              </a:prstGeom>
              <a:noFill/>
              <a:ln w="9525">
                <a:solidFill>
                  <a:srgbClr val="00FFFF"/>
                </a:solidFill>
                <a:round/>
                <a:headEnd/>
                <a:tailEnd/>
              </a:ln>
            </p:spPr>
            <p:txBody>
              <a:bodyPr/>
              <a:lstStyle/>
              <a:p>
                <a:endParaRPr lang="es-AR"/>
              </a:p>
            </p:txBody>
          </p:sp>
          <p:sp>
            <p:nvSpPr>
              <p:cNvPr id="48867" name="Line 256"/>
              <p:cNvSpPr>
                <a:spLocks noChangeShapeType="1"/>
              </p:cNvSpPr>
              <p:nvPr/>
            </p:nvSpPr>
            <p:spPr bwMode="auto">
              <a:xfrm flipH="1">
                <a:off x="916" y="1855"/>
                <a:ext cx="18" cy="15"/>
              </a:xfrm>
              <a:prstGeom prst="line">
                <a:avLst/>
              </a:prstGeom>
              <a:noFill/>
              <a:ln w="9525">
                <a:solidFill>
                  <a:srgbClr val="00FFFF"/>
                </a:solidFill>
                <a:round/>
                <a:headEnd/>
                <a:tailEnd/>
              </a:ln>
            </p:spPr>
            <p:txBody>
              <a:bodyPr/>
              <a:lstStyle/>
              <a:p>
                <a:endParaRPr lang="es-AR"/>
              </a:p>
            </p:txBody>
          </p:sp>
          <p:sp>
            <p:nvSpPr>
              <p:cNvPr id="48868" name="Line 257"/>
              <p:cNvSpPr>
                <a:spLocks noChangeShapeType="1"/>
              </p:cNvSpPr>
              <p:nvPr/>
            </p:nvSpPr>
            <p:spPr bwMode="auto">
              <a:xfrm flipV="1">
                <a:off x="934" y="1840"/>
                <a:ext cx="18" cy="15"/>
              </a:xfrm>
              <a:prstGeom prst="line">
                <a:avLst/>
              </a:prstGeom>
              <a:noFill/>
              <a:ln w="9525">
                <a:solidFill>
                  <a:srgbClr val="00FFFF"/>
                </a:solidFill>
                <a:round/>
                <a:headEnd/>
                <a:tailEnd/>
              </a:ln>
            </p:spPr>
            <p:txBody>
              <a:bodyPr/>
              <a:lstStyle/>
              <a:p>
                <a:endParaRPr lang="es-AR"/>
              </a:p>
            </p:txBody>
          </p:sp>
          <p:sp>
            <p:nvSpPr>
              <p:cNvPr id="48869" name="Rectangle 258"/>
              <p:cNvSpPr>
                <a:spLocks noChangeArrowheads="1"/>
              </p:cNvSpPr>
              <p:nvPr/>
            </p:nvSpPr>
            <p:spPr bwMode="auto">
              <a:xfrm>
                <a:off x="988" y="1791"/>
                <a:ext cx="54" cy="44"/>
              </a:xfrm>
              <a:prstGeom prst="rect">
                <a:avLst/>
              </a:prstGeom>
              <a:noFill/>
              <a:ln w="9525">
                <a:noFill/>
                <a:miter lim="800000"/>
                <a:headEnd/>
                <a:tailEnd/>
              </a:ln>
            </p:spPr>
            <p:txBody>
              <a:bodyPr/>
              <a:lstStyle/>
              <a:p>
                <a:endParaRPr lang="es-MX"/>
              </a:p>
            </p:txBody>
          </p:sp>
          <p:sp>
            <p:nvSpPr>
              <p:cNvPr id="48870" name="Line 259"/>
              <p:cNvSpPr>
                <a:spLocks noChangeShapeType="1"/>
              </p:cNvSpPr>
              <p:nvPr/>
            </p:nvSpPr>
            <p:spPr bwMode="auto">
              <a:xfrm flipH="1" flipV="1">
                <a:off x="994" y="1796"/>
                <a:ext cx="18" cy="15"/>
              </a:xfrm>
              <a:prstGeom prst="line">
                <a:avLst/>
              </a:prstGeom>
              <a:noFill/>
              <a:ln w="9525">
                <a:solidFill>
                  <a:srgbClr val="00FFFF"/>
                </a:solidFill>
                <a:round/>
                <a:headEnd/>
                <a:tailEnd/>
              </a:ln>
            </p:spPr>
            <p:txBody>
              <a:bodyPr/>
              <a:lstStyle/>
              <a:p>
                <a:endParaRPr lang="es-AR"/>
              </a:p>
            </p:txBody>
          </p:sp>
          <p:sp>
            <p:nvSpPr>
              <p:cNvPr id="48871" name="Line 260"/>
              <p:cNvSpPr>
                <a:spLocks noChangeShapeType="1"/>
              </p:cNvSpPr>
              <p:nvPr/>
            </p:nvSpPr>
            <p:spPr bwMode="auto">
              <a:xfrm>
                <a:off x="1012" y="1811"/>
                <a:ext cx="18" cy="14"/>
              </a:xfrm>
              <a:prstGeom prst="line">
                <a:avLst/>
              </a:prstGeom>
              <a:noFill/>
              <a:ln w="9525">
                <a:solidFill>
                  <a:srgbClr val="00FFFF"/>
                </a:solidFill>
                <a:round/>
                <a:headEnd/>
                <a:tailEnd/>
              </a:ln>
            </p:spPr>
            <p:txBody>
              <a:bodyPr/>
              <a:lstStyle/>
              <a:p>
                <a:endParaRPr lang="es-AR"/>
              </a:p>
            </p:txBody>
          </p:sp>
          <p:sp>
            <p:nvSpPr>
              <p:cNvPr id="48872" name="Line 261"/>
              <p:cNvSpPr>
                <a:spLocks noChangeShapeType="1"/>
              </p:cNvSpPr>
              <p:nvPr/>
            </p:nvSpPr>
            <p:spPr bwMode="auto">
              <a:xfrm flipH="1">
                <a:off x="994" y="1811"/>
                <a:ext cx="18" cy="14"/>
              </a:xfrm>
              <a:prstGeom prst="line">
                <a:avLst/>
              </a:prstGeom>
              <a:noFill/>
              <a:ln w="9525">
                <a:solidFill>
                  <a:srgbClr val="00FFFF"/>
                </a:solidFill>
                <a:round/>
                <a:headEnd/>
                <a:tailEnd/>
              </a:ln>
            </p:spPr>
            <p:txBody>
              <a:bodyPr/>
              <a:lstStyle/>
              <a:p>
                <a:endParaRPr lang="es-AR"/>
              </a:p>
            </p:txBody>
          </p:sp>
          <p:sp>
            <p:nvSpPr>
              <p:cNvPr id="48873" name="Line 262"/>
              <p:cNvSpPr>
                <a:spLocks noChangeShapeType="1"/>
              </p:cNvSpPr>
              <p:nvPr/>
            </p:nvSpPr>
            <p:spPr bwMode="auto">
              <a:xfrm flipV="1">
                <a:off x="1012" y="1796"/>
                <a:ext cx="18" cy="15"/>
              </a:xfrm>
              <a:prstGeom prst="line">
                <a:avLst/>
              </a:prstGeom>
              <a:noFill/>
              <a:ln w="9525">
                <a:solidFill>
                  <a:srgbClr val="00FFFF"/>
                </a:solidFill>
                <a:round/>
                <a:headEnd/>
                <a:tailEnd/>
              </a:ln>
            </p:spPr>
            <p:txBody>
              <a:bodyPr/>
              <a:lstStyle/>
              <a:p>
                <a:endParaRPr lang="es-AR"/>
              </a:p>
            </p:txBody>
          </p:sp>
          <p:sp>
            <p:nvSpPr>
              <p:cNvPr id="48874" name="Rectangle 263"/>
              <p:cNvSpPr>
                <a:spLocks noChangeArrowheads="1"/>
              </p:cNvSpPr>
              <p:nvPr/>
            </p:nvSpPr>
            <p:spPr bwMode="auto">
              <a:xfrm>
                <a:off x="1066" y="1870"/>
                <a:ext cx="54" cy="45"/>
              </a:xfrm>
              <a:prstGeom prst="rect">
                <a:avLst/>
              </a:prstGeom>
              <a:noFill/>
              <a:ln w="9525">
                <a:noFill/>
                <a:miter lim="800000"/>
                <a:headEnd/>
                <a:tailEnd/>
              </a:ln>
            </p:spPr>
            <p:txBody>
              <a:bodyPr/>
              <a:lstStyle/>
              <a:p>
                <a:endParaRPr lang="es-MX"/>
              </a:p>
            </p:txBody>
          </p:sp>
          <p:sp>
            <p:nvSpPr>
              <p:cNvPr id="48875" name="Line 264"/>
              <p:cNvSpPr>
                <a:spLocks noChangeShapeType="1"/>
              </p:cNvSpPr>
              <p:nvPr/>
            </p:nvSpPr>
            <p:spPr bwMode="auto">
              <a:xfrm flipH="1" flipV="1">
                <a:off x="1072" y="1875"/>
                <a:ext cx="18" cy="15"/>
              </a:xfrm>
              <a:prstGeom prst="line">
                <a:avLst/>
              </a:prstGeom>
              <a:noFill/>
              <a:ln w="9525">
                <a:solidFill>
                  <a:srgbClr val="00FFFF"/>
                </a:solidFill>
                <a:round/>
                <a:headEnd/>
                <a:tailEnd/>
              </a:ln>
            </p:spPr>
            <p:txBody>
              <a:bodyPr/>
              <a:lstStyle/>
              <a:p>
                <a:endParaRPr lang="es-AR"/>
              </a:p>
            </p:txBody>
          </p:sp>
          <p:sp>
            <p:nvSpPr>
              <p:cNvPr id="48876" name="Line 265"/>
              <p:cNvSpPr>
                <a:spLocks noChangeShapeType="1"/>
              </p:cNvSpPr>
              <p:nvPr/>
            </p:nvSpPr>
            <p:spPr bwMode="auto">
              <a:xfrm>
                <a:off x="1090" y="1890"/>
                <a:ext cx="18" cy="15"/>
              </a:xfrm>
              <a:prstGeom prst="line">
                <a:avLst/>
              </a:prstGeom>
              <a:noFill/>
              <a:ln w="9525">
                <a:solidFill>
                  <a:srgbClr val="00FFFF"/>
                </a:solidFill>
                <a:round/>
                <a:headEnd/>
                <a:tailEnd/>
              </a:ln>
            </p:spPr>
            <p:txBody>
              <a:bodyPr/>
              <a:lstStyle/>
              <a:p>
                <a:endParaRPr lang="es-AR"/>
              </a:p>
            </p:txBody>
          </p:sp>
          <p:sp>
            <p:nvSpPr>
              <p:cNvPr id="48877" name="Line 266"/>
              <p:cNvSpPr>
                <a:spLocks noChangeShapeType="1"/>
              </p:cNvSpPr>
              <p:nvPr/>
            </p:nvSpPr>
            <p:spPr bwMode="auto">
              <a:xfrm flipH="1">
                <a:off x="1072" y="1890"/>
                <a:ext cx="18" cy="15"/>
              </a:xfrm>
              <a:prstGeom prst="line">
                <a:avLst/>
              </a:prstGeom>
              <a:noFill/>
              <a:ln w="9525">
                <a:solidFill>
                  <a:srgbClr val="00FFFF"/>
                </a:solidFill>
                <a:round/>
                <a:headEnd/>
                <a:tailEnd/>
              </a:ln>
            </p:spPr>
            <p:txBody>
              <a:bodyPr/>
              <a:lstStyle/>
              <a:p>
                <a:endParaRPr lang="es-AR"/>
              </a:p>
            </p:txBody>
          </p:sp>
          <p:sp>
            <p:nvSpPr>
              <p:cNvPr id="48878" name="Line 267"/>
              <p:cNvSpPr>
                <a:spLocks noChangeShapeType="1"/>
              </p:cNvSpPr>
              <p:nvPr/>
            </p:nvSpPr>
            <p:spPr bwMode="auto">
              <a:xfrm flipV="1">
                <a:off x="1090" y="1875"/>
                <a:ext cx="18" cy="15"/>
              </a:xfrm>
              <a:prstGeom prst="line">
                <a:avLst/>
              </a:prstGeom>
              <a:noFill/>
              <a:ln w="9525">
                <a:solidFill>
                  <a:srgbClr val="00FFFF"/>
                </a:solidFill>
                <a:round/>
                <a:headEnd/>
                <a:tailEnd/>
              </a:ln>
            </p:spPr>
            <p:txBody>
              <a:bodyPr/>
              <a:lstStyle/>
              <a:p>
                <a:endParaRPr lang="es-AR"/>
              </a:p>
            </p:txBody>
          </p:sp>
          <p:sp>
            <p:nvSpPr>
              <p:cNvPr id="48879" name="Rectangle 268"/>
              <p:cNvSpPr>
                <a:spLocks noChangeArrowheads="1"/>
              </p:cNvSpPr>
              <p:nvPr/>
            </p:nvSpPr>
            <p:spPr bwMode="auto">
              <a:xfrm>
                <a:off x="1144" y="1870"/>
                <a:ext cx="54" cy="45"/>
              </a:xfrm>
              <a:prstGeom prst="rect">
                <a:avLst/>
              </a:prstGeom>
              <a:noFill/>
              <a:ln w="9525">
                <a:noFill/>
                <a:miter lim="800000"/>
                <a:headEnd/>
                <a:tailEnd/>
              </a:ln>
            </p:spPr>
            <p:txBody>
              <a:bodyPr/>
              <a:lstStyle/>
              <a:p>
                <a:endParaRPr lang="es-MX"/>
              </a:p>
            </p:txBody>
          </p:sp>
          <p:sp>
            <p:nvSpPr>
              <p:cNvPr id="48880" name="Line 269"/>
              <p:cNvSpPr>
                <a:spLocks noChangeShapeType="1"/>
              </p:cNvSpPr>
              <p:nvPr/>
            </p:nvSpPr>
            <p:spPr bwMode="auto">
              <a:xfrm flipH="1" flipV="1">
                <a:off x="1150" y="1875"/>
                <a:ext cx="18" cy="15"/>
              </a:xfrm>
              <a:prstGeom prst="line">
                <a:avLst/>
              </a:prstGeom>
              <a:noFill/>
              <a:ln w="9525">
                <a:solidFill>
                  <a:srgbClr val="00FFFF"/>
                </a:solidFill>
                <a:round/>
                <a:headEnd/>
                <a:tailEnd/>
              </a:ln>
            </p:spPr>
            <p:txBody>
              <a:bodyPr/>
              <a:lstStyle/>
              <a:p>
                <a:endParaRPr lang="es-AR"/>
              </a:p>
            </p:txBody>
          </p:sp>
          <p:sp>
            <p:nvSpPr>
              <p:cNvPr id="48881" name="Line 270"/>
              <p:cNvSpPr>
                <a:spLocks noChangeShapeType="1"/>
              </p:cNvSpPr>
              <p:nvPr/>
            </p:nvSpPr>
            <p:spPr bwMode="auto">
              <a:xfrm>
                <a:off x="1168" y="1890"/>
                <a:ext cx="18" cy="15"/>
              </a:xfrm>
              <a:prstGeom prst="line">
                <a:avLst/>
              </a:prstGeom>
              <a:noFill/>
              <a:ln w="9525">
                <a:solidFill>
                  <a:srgbClr val="00FFFF"/>
                </a:solidFill>
                <a:round/>
                <a:headEnd/>
                <a:tailEnd/>
              </a:ln>
            </p:spPr>
            <p:txBody>
              <a:bodyPr/>
              <a:lstStyle/>
              <a:p>
                <a:endParaRPr lang="es-AR"/>
              </a:p>
            </p:txBody>
          </p:sp>
          <p:sp>
            <p:nvSpPr>
              <p:cNvPr id="48882" name="Line 271"/>
              <p:cNvSpPr>
                <a:spLocks noChangeShapeType="1"/>
              </p:cNvSpPr>
              <p:nvPr/>
            </p:nvSpPr>
            <p:spPr bwMode="auto">
              <a:xfrm flipH="1">
                <a:off x="1150" y="1890"/>
                <a:ext cx="18" cy="15"/>
              </a:xfrm>
              <a:prstGeom prst="line">
                <a:avLst/>
              </a:prstGeom>
              <a:noFill/>
              <a:ln w="9525">
                <a:solidFill>
                  <a:srgbClr val="00FFFF"/>
                </a:solidFill>
                <a:round/>
                <a:headEnd/>
                <a:tailEnd/>
              </a:ln>
            </p:spPr>
            <p:txBody>
              <a:bodyPr/>
              <a:lstStyle/>
              <a:p>
                <a:endParaRPr lang="es-AR"/>
              </a:p>
            </p:txBody>
          </p:sp>
          <p:sp>
            <p:nvSpPr>
              <p:cNvPr id="48883" name="Line 272"/>
              <p:cNvSpPr>
                <a:spLocks noChangeShapeType="1"/>
              </p:cNvSpPr>
              <p:nvPr/>
            </p:nvSpPr>
            <p:spPr bwMode="auto">
              <a:xfrm flipV="1">
                <a:off x="1168" y="1875"/>
                <a:ext cx="18" cy="15"/>
              </a:xfrm>
              <a:prstGeom prst="line">
                <a:avLst/>
              </a:prstGeom>
              <a:noFill/>
              <a:ln w="9525">
                <a:solidFill>
                  <a:srgbClr val="00FFFF"/>
                </a:solidFill>
                <a:round/>
                <a:headEnd/>
                <a:tailEnd/>
              </a:ln>
            </p:spPr>
            <p:txBody>
              <a:bodyPr/>
              <a:lstStyle/>
              <a:p>
                <a:endParaRPr lang="es-AR"/>
              </a:p>
            </p:txBody>
          </p:sp>
          <p:sp>
            <p:nvSpPr>
              <p:cNvPr id="48884" name="Rectangle 273"/>
              <p:cNvSpPr>
                <a:spLocks noChangeArrowheads="1"/>
              </p:cNvSpPr>
              <p:nvPr/>
            </p:nvSpPr>
            <p:spPr bwMode="auto">
              <a:xfrm>
                <a:off x="1222" y="1796"/>
                <a:ext cx="54" cy="44"/>
              </a:xfrm>
              <a:prstGeom prst="rect">
                <a:avLst/>
              </a:prstGeom>
              <a:noFill/>
              <a:ln w="9525">
                <a:noFill/>
                <a:miter lim="800000"/>
                <a:headEnd/>
                <a:tailEnd/>
              </a:ln>
            </p:spPr>
            <p:txBody>
              <a:bodyPr/>
              <a:lstStyle/>
              <a:p>
                <a:endParaRPr lang="es-MX"/>
              </a:p>
            </p:txBody>
          </p:sp>
          <p:sp>
            <p:nvSpPr>
              <p:cNvPr id="48885" name="Line 274"/>
              <p:cNvSpPr>
                <a:spLocks noChangeShapeType="1"/>
              </p:cNvSpPr>
              <p:nvPr/>
            </p:nvSpPr>
            <p:spPr bwMode="auto">
              <a:xfrm flipH="1" flipV="1">
                <a:off x="1228" y="1801"/>
                <a:ext cx="18" cy="14"/>
              </a:xfrm>
              <a:prstGeom prst="line">
                <a:avLst/>
              </a:prstGeom>
              <a:noFill/>
              <a:ln w="9525">
                <a:solidFill>
                  <a:srgbClr val="00FFFF"/>
                </a:solidFill>
                <a:round/>
                <a:headEnd/>
                <a:tailEnd/>
              </a:ln>
            </p:spPr>
            <p:txBody>
              <a:bodyPr/>
              <a:lstStyle/>
              <a:p>
                <a:endParaRPr lang="es-AR"/>
              </a:p>
            </p:txBody>
          </p:sp>
          <p:sp>
            <p:nvSpPr>
              <p:cNvPr id="48886" name="Line 275"/>
              <p:cNvSpPr>
                <a:spLocks noChangeShapeType="1"/>
              </p:cNvSpPr>
              <p:nvPr/>
            </p:nvSpPr>
            <p:spPr bwMode="auto">
              <a:xfrm>
                <a:off x="1246" y="1815"/>
                <a:ext cx="18" cy="15"/>
              </a:xfrm>
              <a:prstGeom prst="line">
                <a:avLst/>
              </a:prstGeom>
              <a:noFill/>
              <a:ln w="9525">
                <a:solidFill>
                  <a:srgbClr val="00FFFF"/>
                </a:solidFill>
                <a:round/>
                <a:headEnd/>
                <a:tailEnd/>
              </a:ln>
            </p:spPr>
            <p:txBody>
              <a:bodyPr/>
              <a:lstStyle/>
              <a:p>
                <a:endParaRPr lang="es-AR"/>
              </a:p>
            </p:txBody>
          </p:sp>
          <p:sp>
            <p:nvSpPr>
              <p:cNvPr id="48887" name="Line 276"/>
              <p:cNvSpPr>
                <a:spLocks noChangeShapeType="1"/>
              </p:cNvSpPr>
              <p:nvPr/>
            </p:nvSpPr>
            <p:spPr bwMode="auto">
              <a:xfrm flipH="1">
                <a:off x="1228" y="1815"/>
                <a:ext cx="18" cy="15"/>
              </a:xfrm>
              <a:prstGeom prst="line">
                <a:avLst/>
              </a:prstGeom>
              <a:noFill/>
              <a:ln w="9525">
                <a:solidFill>
                  <a:srgbClr val="00FFFF"/>
                </a:solidFill>
                <a:round/>
                <a:headEnd/>
                <a:tailEnd/>
              </a:ln>
            </p:spPr>
            <p:txBody>
              <a:bodyPr/>
              <a:lstStyle/>
              <a:p>
                <a:endParaRPr lang="es-AR"/>
              </a:p>
            </p:txBody>
          </p:sp>
          <p:sp>
            <p:nvSpPr>
              <p:cNvPr id="48888" name="Line 277"/>
              <p:cNvSpPr>
                <a:spLocks noChangeShapeType="1"/>
              </p:cNvSpPr>
              <p:nvPr/>
            </p:nvSpPr>
            <p:spPr bwMode="auto">
              <a:xfrm flipV="1">
                <a:off x="1246" y="1801"/>
                <a:ext cx="18" cy="14"/>
              </a:xfrm>
              <a:prstGeom prst="line">
                <a:avLst/>
              </a:prstGeom>
              <a:noFill/>
              <a:ln w="9525">
                <a:solidFill>
                  <a:srgbClr val="00FFFF"/>
                </a:solidFill>
                <a:round/>
                <a:headEnd/>
                <a:tailEnd/>
              </a:ln>
            </p:spPr>
            <p:txBody>
              <a:bodyPr/>
              <a:lstStyle/>
              <a:p>
                <a:endParaRPr lang="es-AR"/>
              </a:p>
            </p:txBody>
          </p:sp>
          <p:sp>
            <p:nvSpPr>
              <p:cNvPr id="48889" name="Rectangle 278"/>
              <p:cNvSpPr>
                <a:spLocks noChangeArrowheads="1"/>
              </p:cNvSpPr>
              <p:nvPr/>
            </p:nvSpPr>
            <p:spPr bwMode="auto">
              <a:xfrm>
                <a:off x="1300" y="1806"/>
                <a:ext cx="54" cy="44"/>
              </a:xfrm>
              <a:prstGeom prst="rect">
                <a:avLst/>
              </a:prstGeom>
              <a:noFill/>
              <a:ln w="9525">
                <a:noFill/>
                <a:miter lim="800000"/>
                <a:headEnd/>
                <a:tailEnd/>
              </a:ln>
            </p:spPr>
            <p:txBody>
              <a:bodyPr/>
              <a:lstStyle/>
              <a:p>
                <a:endParaRPr lang="es-MX"/>
              </a:p>
            </p:txBody>
          </p:sp>
          <p:sp>
            <p:nvSpPr>
              <p:cNvPr id="48890" name="Line 279"/>
              <p:cNvSpPr>
                <a:spLocks noChangeShapeType="1"/>
              </p:cNvSpPr>
              <p:nvPr/>
            </p:nvSpPr>
            <p:spPr bwMode="auto">
              <a:xfrm flipH="1" flipV="1">
                <a:off x="1306" y="1811"/>
                <a:ext cx="18" cy="14"/>
              </a:xfrm>
              <a:prstGeom prst="line">
                <a:avLst/>
              </a:prstGeom>
              <a:noFill/>
              <a:ln w="9525">
                <a:solidFill>
                  <a:srgbClr val="00FFFF"/>
                </a:solidFill>
                <a:round/>
                <a:headEnd/>
                <a:tailEnd/>
              </a:ln>
            </p:spPr>
            <p:txBody>
              <a:bodyPr/>
              <a:lstStyle/>
              <a:p>
                <a:endParaRPr lang="es-AR"/>
              </a:p>
            </p:txBody>
          </p:sp>
          <p:sp>
            <p:nvSpPr>
              <p:cNvPr id="48891" name="Line 280"/>
              <p:cNvSpPr>
                <a:spLocks noChangeShapeType="1"/>
              </p:cNvSpPr>
              <p:nvPr/>
            </p:nvSpPr>
            <p:spPr bwMode="auto">
              <a:xfrm>
                <a:off x="1324" y="1825"/>
                <a:ext cx="18" cy="15"/>
              </a:xfrm>
              <a:prstGeom prst="line">
                <a:avLst/>
              </a:prstGeom>
              <a:noFill/>
              <a:ln w="9525">
                <a:solidFill>
                  <a:srgbClr val="00FFFF"/>
                </a:solidFill>
                <a:round/>
                <a:headEnd/>
                <a:tailEnd/>
              </a:ln>
            </p:spPr>
            <p:txBody>
              <a:bodyPr/>
              <a:lstStyle/>
              <a:p>
                <a:endParaRPr lang="es-AR"/>
              </a:p>
            </p:txBody>
          </p:sp>
          <p:sp>
            <p:nvSpPr>
              <p:cNvPr id="48892" name="Line 281"/>
              <p:cNvSpPr>
                <a:spLocks noChangeShapeType="1"/>
              </p:cNvSpPr>
              <p:nvPr/>
            </p:nvSpPr>
            <p:spPr bwMode="auto">
              <a:xfrm flipH="1">
                <a:off x="1306" y="1825"/>
                <a:ext cx="18" cy="15"/>
              </a:xfrm>
              <a:prstGeom prst="line">
                <a:avLst/>
              </a:prstGeom>
              <a:noFill/>
              <a:ln w="9525">
                <a:solidFill>
                  <a:srgbClr val="00FFFF"/>
                </a:solidFill>
                <a:round/>
                <a:headEnd/>
                <a:tailEnd/>
              </a:ln>
            </p:spPr>
            <p:txBody>
              <a:bodyPr/>
              <a:lstStyle/>
              <a:p>
                <a:endParaRPr lang="es-AR"/>
              </a:p>
            </p:txBody>
          </p:sp>
          <p:sp>
            <p:nvSpPr>
              <p:cNvPr id="48893" name="Line 282"/>
              <p:cNvSpPr>
                <a:spLocks noChangeShapeType="1"/>
              </p:cNvSpPr>
              <p:nvPr/>
            </p:nvSpPr>
            <p:spPr bwMode="auto">
              <a:xfrm flipV="1">
                <a:off x="1324" y="1811"/>
                <a:ext cx="18" cy="14"/>
              </a:xfrm>
              <a:prstGeom prst="line">
                <a:avLst/>
              </a:prstGeom>
              <a:noFill/>
              <a:ln w="9525">
                <a:solidFill>
                  <a:srgbClr val="00FFFF"/>
                </a:solidFill>
                <a:round/>
                <a:headEnd/>
                <a:tailEnd/>
              </a:ln>
            </p:spPr>
            <p:txBody>
              <a:bodyPr/>
              <a:lstStyle/>
              <a:p>
                <a:endParaRPr lang="es-AR"/>
              </a:p>
            </p:txBody>
          </p:sp>
          <p:sp>
            <p:nvSpPr>
              <p:cNvPr id="48894" name="Rectangle 283"/>
              <p:cNvSpPr>
                <a:spLocks noChangeArrowheads="1"/>
              </p:cNvSpPr>
              <p:nvPr/>
            </p:nvSpPr>
            <p:spPr bwMode="auto">
              <a:xfrm>
                <a:off x="1378" y="1825"/>
                <a:ext cx="54" cy="45"/>
              </a:xfrm>
              <a:prstGeom prst="rect">
                <a:avLst/>
              </a:prstGeom>
              <a:noFill/>
              <a:ln w="9525">
                <a:noFill/>
                <a:miter lim="800000"/>
                <a:headEnd/>
                <a:tailEnd/>
              </a:ln>
            </p:spPr>
            <p:txBody>
              <a:bodyPr/>
              <a:lstStyle/>
              <a:p>
                <a:endParaRPr lang="es-MX"/>
              </a:p>
            </p:txBody>
          </p:sp>
          <p:sp>
            <p:nvSpPr>
              <p:cNvPr id="48895" name="Line 284"/>
              <p:cNvSpPr>
                <a:spLocks noChangeShapeType="1"/>
              </p:cNvSpPr>
              <p:nvPr/>
            </p:nvSpPr>
            <p:spPr bwMode="auto">
              <a:xfrm flipH="1" flipV="1">
                <a:off x="1384" y="1830"/>
                <a:ext cx="18" cy="15"/>
              </a:xfrm>
              <a:prstGeom prst="line">
                <a:avLst/>
              </a:prstGeom>
              <a:noFill/>
              <a:ln w="9525">
                <a:solidFill>
                  <a:srgbClr val="00FFFF"/>
                </a:solidFill>
                <a:round/>
                <a:headEnd/>
                <a:tailEnd/>
              </a:ln>
            </p:spPr>
            <p:txBody>
              <a:bodyPr/>
              <a:lstStyle/>
              <a:p>
                <a:endParaRPr lang="es-AR"/>
              </a:p>
            </p:txBody>
          </p:sp>
          <p:sp>
            <p:nvSpPr>
              <p:cNvPr id="48896" name="Line 285"/>
              <p:cNvSpPr>
                <a:spLocks noChangeShapeType="1"/>
              </p:cNvSpPr>
              <p:nvPr/>
            </p:nvSpPr>
            <p:spPr bwMode="auto">
              <a:xfrm>
                <a:off x="1402" y="1845"/>
                <a:ext cx="18" cy="15"/>
              </a:xfrm>
              <a:prstGeom prst="line">
                <a:avLst/>
              </a:prstGeom>
              <a:noFill/>
              <a:ln w="9525">
                <a:solidFill>
                  <a:srgbClr val="00FFFF"/>
                </a:solidFill>
                <a:round/>
                <a:headEnd/>
                <a:tailEnd/>
              </a:ln>
            </p:spPr>
            <p:txBody>
              <a:bodyPr/>
              <a:lstStyle/>
              <a:p>
                <a:endParaRPr lang="es-AR"/>
              </a:p>
            </p:txBody>
          </p:sp>
          <p:sp>
            <p:nvSpPr>
              <p:cNvPr id="48897" name="Line 286"/>
              <p:cNvSpPr>
                <a:spLocks noChangeShapeType="1"/>
              </p:cNvSpPr>
              <p:nvPr/>
            </p:nvSpPr>
            <p:spPr bwMode="auto">
              <a:xfrm flipH="1">
                <a:off x="1384" y="1845"/>
                <a:ext cx="18" cy="15"/>
              </a:xfrm>
              <a:prstGeom prst="line">
                <a:avLst/>
              </a:prstGeom>
              <a:noFill/>
              <a:ln w="9525">
                <a:solidFill>
                  <a:srgbClr val="00FFFF"/>
                </a:solidFill>
                <a:round/>
                <a:headEnd/>
                <a:tailEnd/>
              </a:ln>
            </p:spPr>
            <p:txBody>
              <a:bodyPr/>
              <a:lstStyle/>
              <a:p>
                <a:endParaRPr lang="es-AR"/>
              </a:p>
            </p:txBody>
          </p:sp>
          <p:sp>
            <p:nvSpPr>
              <p:cNvPr id="48898" name="Line 287"/>
              <p:cNvSpPr>
                <a:spLocks noChangeShapeType="1"/>
              </p:cNvSpPr>
              <p:nvPr/>
            </p:nvSpPr>
            <p:spPr bwMode="auto">
              <a:xfrm flipV="1">
                <a:off x="1402" y="1830"/>
                <a:ext cx="18" cy="15"/>
              </a:xfrm>
              <a:prstGeom prst="line">
                <a:avLst/>
              </a:prstGeom>
              <a:noFill/>
              <a:ln w="9525">
                <a:solidFill>
                  <a:srgbClr val="00FFFF"/>
                </a:solidFill>
                <a:round/>
                <a:headEnd/>
                <a:tailEnd/>
              </a:ln>
            </p:spPr>
            <p:txBody>
              <a:bodyPr/>
              <a:lstStyle/>
              <a:p>
                <a:endParaRPr lang="es-AR"/>
              </a:p>
            </p:txBody>
          </p:sp>
          <p:sp>
            <p:nvSpPr>
              <p:cNvPr id="48899" name="Rectangle 288"/>
              <p:cNvSpPr>
                <a:spLocks noChangeArrowheads="1"/>
              </p:cNvSpPr>
              <p:nvPr/>
            </p:nvSpPr>
            <p:spPr bwMode="auto">
              <a:xfrm>
                <a:off x="1456" y="1756"/>
                <a:ext cx="54" cy="45"/>
              </a:xfrm>
              <a:prstGeom prst="rect">
                <a:avLst/>
              </a:prstGeom>
              <a:noFill/>
              <a:ln w="9525">
                <a:noFill/>
                <a:miter lim="800000"/>
                <a:headEnd/>
                <a:tailEnd/>
              </a:ln>
            </p:spPr>
            <p:txBody>
              <a:bodyPr/>
              <a:lstStyle/>
              <a:p>
                <a:endParaRPr lang="es-MX"/>
              </a:p>
            </p:txBody>
          </p:sp>
          <p:sp>
            <p:nvSpPr>
              <p:cNvPr id="48900" name="Line 289"/>
              <p:cNvSpPr>
                <a:spLocks noChangeShapeType="1"/>
              </p:cNvSpPr>
              <p:nvPr/>
            </p:nvSpPr>
            <p:spPr bwMode="auto">
              <a:xfrm flipH="1" flipV="1">
                <a:off x="1462" y="1761"/>
                <a:ext cx="18" cy="15"/>
              </a:xfrm>
              <a:prstGeom prst="line">
                <a:avLst/>
              </a:prstGeom>
              <a:noFill/>
              <a:ln w="9525">
                <a:solidFill>
                  <a:srgbClr val="00FFFF"/>
                </a:solidFill>
                <a:round/>
                <a:headEnd/>
                <a:tailEnd/>
              </a:ln>
            </p:spPr>
            <p:txBody>
              <a:bodyPr/>
              <a:lstStyle/>
              <a:p>
                <a:endParaRPr lang="es-AR"/>
              </a:p>
            </p:txBody>
          </p:sp>
          <p:sp>
            <p:nvSpPr>
              <p:cNvPr id="48901" name="Line 290"/>
              <p:cNvSpPr>
                <a:spLocks noChangeShapeType="1"/>
              </p:cNvSpPr>
              <p:nvPr/>
            </p:nvSpPr>
            <p:spPr bwMode="auto">
              <a:xfrm>
                <a:off x="1480" y="1776"/>
                <a:ext cx="18" cy="15"/>
              </a:xfrm>
              <a:prstGeom prst="line">
                <a:avLst/>
              </a:prstGeom>
              <a:noFill/>
              <a:ln w="9525">
                <a:solidFill>
                  <a:srgbClr val="00FFFF"/>
                </a:solidFill>
                <a:round/>
                <a:headEnd/>
                <a:tailEnd/>
              </a:ln>
            </p:spPr>
            <p:txBody>
              <a:bodyPr/>
              <a:lstStyle/>
              <a:p>
                <a:endParaRPr lang="es-AR"/>
              </a:p>
            </p:txBody>
          </p:sp>
          <p:sp>
            <p:nvSpPr>
              <p:cNvPr id="48902" name="Line 291"/>
              <p:cNvSpPr>
                <a:spLocks noChangeShapeType="1"/>
              </p:cNvSpPr>
              <p:nvPr/>
            </p:nvSpPr>
            <p:spPr bwMode="auto">
              <a:xfrm flipH="1">
                <a:off x="1462" y="1776"/>
                <a:ext cx="18" cy="15"/>
              </a:xfrm>
              <a:prstGeom prst="line">
                <a:avLst/>
              </a:prstGeom>
              <a:noFill/>
              <a:ln w="9525">
                <a:solidFill>
                  <a:srgbClr val="00FFFF"/>
                </a:solidFill>
                <a:round/>
                <a:headEnd/>
                <a:tailEnd/>
              </a:ln>
            </p:spPr>
            <p:txBody>
              <a:bodyPr/>
              <a:lstStyle/>
              <a:p>
                <a:endParaRPr lang="es-AR"/>
              </a:p>
            </p:txBody>
          </p:sp>
          <p:sp>
            <p:nvSpPr>
              <p:cNvPr id="48903" name="Line 292"/>
              <p:cNvSpPr>
                <a:spLocks noChangeShapeType="1"/>
              </p:cNvSpPr>
              <p:nvPr/>
            </p:nvSpPr>
            <p:spPr bwMode="auto">
              <a:xfrm flipV="1">
                <a:off x="1480" y="1761"/>
                <a:ext cx="18" cy="15"/>
              </a:xfrm>
              <a:prstGeom prst="line">
                <a:avLst/>
              </a:prstGeom>
              <a:noFill/>
              <a:ln w="9525">
                <a:solidFill>
                  <a:srgbClr val="00FFFF"/>
                </a:solidFill>
                <a:round/>
                <a:headEnd/>
                <a:tailEnd/>
              </a:ln>
            </p:spPr>
            <p:txBody>
              <a:bodyPr/>
              <a:lstStyle/>
              <a:p>
                <a:endParaRPr lang="es-AR"/>
              </a:p>
            </p:txBody>
          </p:sp>
          <p:sp>
            <p:nvSpPr>
              <p:cNvPr id="48904" name="Rectangle 293"/>
              <p:cNvSpPr>
                <a:spLocks noChangeArrowheads="1"/>
              </p:cNvSpPr>
              <p:nvPr/>
            </p:nvSpPr>
            <p:spPr bwMode="auto">
              <a:xfrm>
                <a:off x="1534" y="1741"/>
                <a:ext cx="54" cy="45"/>
              </a:xfrm>
              <a:prstGeom prst="rect">
                <a:avLst/>
              </a:prstGeom>
              <a:noFill/>
              <a:ln w="9525">
                <a:noFill/>
                <a:miter lim="800000"/>
                <a:headEnd/>
                <a:tailEnd/>
              </a:ln>
            </p:spPr>
            <p:txBody>
              <a:bodyPr/>
              <a:lstStyle/>
              <a:p>
                <a:endParaRPr lang="es-MX"/>
              </a:p>
            </p:txBody>
          </p:sp>
          <p:sp>
            <p:nvSpPr>
              <p:cNvPr id="48905" name="Line 294"/>
              <p:cNvSpPr>
                <a:spLocks noChangeShapeType="1"/>
              </p:cNvSpPr>
              <p:nvPr/>
            </p:nvSpPr>
            <p:spPr bwMode="auto">
              <a:xfrm flipH="1" flipV="1">
                <a:off x="1540" y="1746"/>
                <a:ext cx="18" cy="15"/>
              </a:xfrm>
              <a:prstGeom prst="line">
                <a:avLst/>
              </a:prstGeom>
              <a:noFill/>
              <a:ln w="9525">
                <a:solidFill>
                  <a:srgbClr val="00FFFF"/>
                </a:solidFill>
                <a:round/>
                <a:headEnd/>
                <a:tailEnd/>
              </a:ln>
            </p:spPr>
            <p:txBody>
              <a:bodyPr/>
              <a:lstStyle/>
              <a:p>
                <a:endParaRPr lang="es-AR"/>
              </a:p>
            </p:txBody>
          </p:sp>
          <p:sp>
            <p:nvSpPr>
              <p:cNvPr id="48906" name="Line 295"/>
              <p:cNvSpPr>
                <a:spLocks noChangeShapeType="1"/>
              </p:cNvSpPr>
              <p:nvPr/>
            </p:nvSpPr>
            <p:spPr bwMode="auto">
              <a:xfrm>
                <a:off x="1558" y="1761"/>
                <a:ext cx="18" cy="15"/>
              </a:xfrm>
              <a:prstGeom prst="line">
                <a:avLst/>
              </a:prstGeom>
              <a:noFill/>
              <a:ln w="9525">
                <a:solidFill>
                  <a:srgbClr val="00FFFF"/>
                </a:solidFill>
                <a:round/>
                <a:headEnd/>
                <a:tailEnd/>
              </a:ln>
            </p:spPr>
            <p:txBody>
              <a:bodyPr/>
              <a:lstStyle/>
              <a:p>
                <a:endParaRPr lang="es-AR"/>
              </a:p>
            </p:txBody>
          </p:sp>
          <p:sp>
            <p:nvSpPr>
              <p:cNvPr id="48907" name="Line 296"/>
              <p:cNvSpPr>
                <a:spLocks noChangeShapeType="1"/>
              </p:cNvSpPr>
              <p:nvPr/>
            </p:nvSpPr>
            <p:spPr bwMode="auto">
              <a:xfrm flipH="1">
                <a:off x="1540" y="1761"/>
                <a:ext cx="18" cy="15"/>
              </a:xfrm>
              <a:prstGeom prst="line">
                <a:avLst/>
              </a:prstGeom>
              <a:noFill/>
              <a:ln w="9525">
                <a:solidFill>
                  <a:srgbClr val="00FFFF"/>
                </a:solidFill>
                <a:round/>
                <a:headEnd/>
                <a:tailEnd/>
              </a:ln>
            </p:spPr>
            <p:txBody>
              <a:bodyPr/>
              <a:lstStyle/>
              <a:p>
                <a:endParaRPr lang="es-AR"/>
              </a:p>
            </p:txBody>
          </p:sp>
          <p:sp>
            <p:nvSpPr>
              <p:cNvPr id="48908" name="Line 297"/>
              <p:cNvSpPr>
                <a:spLocks noChangeShapeType="1"/>
              </p:cNvSpPr>
              <p:nvPr/>
            </p:nvSpPr>
            <p:spPr bwMode="auto">
              <a:xfrm flipV="1">
                <a:off x="1558" y="1746"/>
                <a:ext cx="18" cy="15"/>
              </a:xfrm>
              <a:prstGeom prst="line">
                <a:avLst/>
              </a:prstGeom>
              <a:noFill/>
              <a:ln w="9525">
                <a:solidFill>
                  <a:srgbClr val="00FFFF"/>
                </a:solidFill>
                <a:round/>
                <a:headEnd/>
                <a:tailEnd/>
              </a:ln>
            </p:spPr>
            <p:txBody>
              <a:bodyPr/>
              <a:lstStyle/>
              <a:p>
                <a:endParaRPr lang="es-AR"/>
              </a:p>
            </p:txBody>
          </p:sp>
          <p:sp>
            <p:nvSpPr>
              <p:cNvPr id="48909" name="Rectangle 298"/>
              <p:cNvSpPr>
                <a:spLocks noChangeArrowheads="1"/>
              </p:cNvSpPr>
              <p:nvPr/>
            </p:nvSpPr>
            <p:spPr bwMode="auto">
              <a:xfrm>
                <a:off x="1612" y="1776"/>
                <a:ext cx="54" cy="44"/>
              </a:xfrm>
              <a:prstGeom prst="rect">
                <a:avLst/>
              </a:prstGeom>
              <a:noFill/>
              <a:ln w="9525">
                <a:noFill/>
                <a:miter lim="800000"/>
                <a:headEnd/>
                <a:tailEnd/>
              </a:ln>
            </p:spPr>
            <p:txBody>
              <a:bodyPr/>
              <a:lstStyle/>
              <a:p>
                <a:endParaRPr lang="es-MX"/>
              </a:p>
            </p:txBody>
          </p:sp>
          <p:sp>
            <p:nvSpPr>
              <p:cNvPr id="48910" name="Line 299"/>
              <p:cNvSpPr>
                <a:spLocks noChangeShapeType="1"/>
              </p:cNvSpPr>
              <p:nvPr/>
            </p:nvSpPr>
            <p:spPr bwMode="auto">
              <a:xfrm flipH="1" flipV="1">
                <a:off x="1618" y="1781"/>
                <a:ext cx="18" cy="15"/>
              </a:xfrm>
              <a:prstGeom prst="line">
                <a:avLst/>
              </a:prstGeom>
              <a:noFill/>
              <a:ln w="9525">
                <a:solidFill>
                  <a:srgbClr val="00FFFF"/>
                </a:solidFill>
                <a:round/>
                <a:headEnd/>
                <a:tailEnd/>
              </a:ln>
            </p:spPr>
            <p:txBody>
              <a:bodyPr/>
              <a:lstStyle/>
              <a:p>
                <a:endParaRPr lang="es-AR"/>
              </a:p>
            </p:txBody>
          </p:sp>
          <p:sp>
            <p:nvSpPr>
              <p:cNvPr id="48911" name="Line 300"/>
              <p:cNvSpPr>
                <a:spLocks noChangeShapeType="1"/>
              </p:cNvSpPr>
              <p:nvPr/>
            </p:nvSpPr>
            <p:spPr bwMode="auto">
              <a:xfrm>
                <a:off x="1636" y="1796"/>
                <a:ext cx="18" cy="15"/>
              </a:xfrm>
              <a:prstGeom prst="line">
                <a:avLst/>
              </a:prstGeom>
              <a:noFill/>
              <a:ln w="9525">
                <a:solidFill>
                  <a:srgbClr val="00FFFF"/>
                </a:solidFill>
                <a:round/>
                <a:headEnd/>
                <a:tailEnd/>
              </a:ln>
            </p:spPr>
            <p:txBody>
              <a:bodyPr/>
              <a:lstStyle/>
              <a:p>
                <a:endParaRPr lang="es-AR"/>
              </a:p>
            </p:txBody>
          </p:sp>
          <p:sp>
            <p:nvSpPr>
              <p:cNvPr id="48912" name="Line 301"/>
              <p:cNvSpPr>
                <a:spLocks noChangeShapeType="1"/>
              </p:cNvSpPr>
              <p:nvPr/>
            </p:nvSpPr>
            <p:spPr bwMode="auto">
              <a:xfrm flipH="1">
                <a:off x="1618" y="1796"/>
                <a:ext cx="18" cy="15"/>
              </a:xfrm>
              <a:prstGeom prst="line">
                <a:avLst/>
              </a:prstGeom>
              <a:noFill/>
              <a:ln w="9525">
                <a:solidFill>
                  <a:srgbClr val="00FFFF"/>
                </a:solidFill>
                <a:round/>
                <a:headEnd/>
                <a:tailEnd/>
              </a:ln>
            </p:spPr>
            <p:txBody>
              <a:bodyPr/>
              <a:lstStyle/>
              <a:p>
                <a:endParaRPr lang="es-AR"/>
              </a:p>
            </p:txBody>
          </p:sp>
          <p:sp>
            <p:nvSpPr>
              <p:cNvPr id="48913" name="Line 302"/>
              <p:cNvSpPr>
                <a:spLocks noChangeShapeType="1"/>
              </p:cNvSpPr>
              <p:nvPr/>
            </p:nvSpPr>
            <p:spPr bwMode="auto">
              <a:xfrm flipV="1">
                <a:off x="1636" y="1781"/>
                <a:ext cx="18" cy="15"/>
              </a:xfrm>
              <a:prstGeom prst="line">
                <a:avLst/>
              </a:prstGeom>
              <a:noFill/>
              <a:ln w="9525">
                <a:solidFill>
                  <a:srgbClr val="00FFFF"/>
                </a:solidFill>
                <a:round/>
                <a:headEnd/>
                <a:tailEnd/>
              </a:ln>
            </p:spPr>
            <p:txBody>
              <a:bodyPr/>
              <a:lstStyle/>
              <a:p>
                <a:endParaRPr lang="es-AR"/>
              </a:p>
            </p:txBody>
          </p:sp>
          <p:sp>
            <p:nvSpPr>
              <p:cNvPr id="48914" name="Rectangle 303"/>
              <p:cNvSpPr>
                <a:spLocks noChangeArrowheads="1"/>
              </p:cNvSpPr>
              <p:nvPr/>
            </p:nvSpPr>
            <p:spPr bwMode="auto">
              <a:xfrm>
                <a:off x="1690" y="1721"/>
                <a:ext cx="54" cy="45"/>
              </a:xfrm>
              <a:prstGeom prst="rect">
                <a:avLst/>
              </a:prstGeom>
              <a:noFill/>
              <a:ln w="9525">
                <a:noFill/>
                <a:miter lim="800000"/>
                <a:headEnd/>
                <a:tailEnd/>
              </a:ln>
            </p:spPr>
            <p:txBody>
              <a:bodyPr/>
              <a:lstStyle/>
              <a:p>
                <a:endParaRPr lang="es-MX"/>
              </a:p>
            </p:txBody>
          </p:sp>
          <p:sp>
            <p:nvSpPr>
              <p:cNvPr id="48915" name="Line 304"/>
              <p:cNvSpPr>
                <a:spLocks noChangeShapeType="1"/>
              </p:cNvSpPr>
              <p:nvPr/>
            </p:nvSpPr>
            <p:spPr bwMode="auto">
              <a:xfrm flipH="1" flipV="1">
                <a:off x="1696" y="1726"/>
                <a:ext cx="18" cy="15"/>
              </a:xfrm>
              <a:prstGeom prst="line">
                <a:avLst/>
              </a:prstGeom>
              <a:noFill/>
              <a:ln w="9525">
                <a:solidFill>
                  <a:srgbClr val="00FFFF"/>
                </a:solidFill>
                <a:round/>
                <a:headEnd/>
                <a:tailEnd/>
              </a:ln>
            </p:spPr>
            <p:txBody>
              <a:bodyPr/>
              <a:lstStyle/>
              <a:p>
                <a:endParaRPr lang="es-AR"/>
              </a:p>
            </p:txBody>
          </p:sp>
          <p:sp>
            <p:nvSpPr>
              <p:cNvPr id="48916" name="Line 305"/>
              <p:cNvSpPr>
                <a:spLocks noChangeShapeType="1"/>
              </p:cNvSpPr>
              <p:nvPr/>
            </p:nvSpPr>
            <p:spPr bwMode="auto">
              <a:xfrm>
                <a:off x="1714" y="1741"/>
                <a:ext cx="18" cy="15"/>
              </a:xfrm>
              <a:prstGeom prst="line">
                <a:avLst/>
              </a:prstGeom>
              <a:noFill/>
              <a:ln w="9525">
                <a:solidFill>
                  <a:srgbClr val="00FFFF"/>
                </a:solidFill>
                <a:round/>
                <a:headEnd/>
                <a:tailEnd/>
              </a:ln>
            </p:spPr>
            <p:txBody>
              <a:bodyPr/>
              <a:lstStyle/>
              <a:p>
                <a:endParaRPr lang="es-AR"/>
              </a:p>
            </p:txBody>
          </p:sp>
          <p:sp>
            <p:nvSpPr>
              <p:cNvPr id="48917" name="Line 306"/>
              <p:cNvSpPr>
                <a:spLocks noChangeShapeType="1"/>
              </p:cNvSpPr>
              <p:nvPr/>
            </p:nvSpPr>
            <p:spPr bwMode="auto">
              <a:xfrm flipH="1">
                <a:off x="1696" y="1741"/>
                <a:ext cx="18" cy="15"/>
              </a:xfrm>
              <a:prstGeom prst="line">
                <a:avLst/>
              </a:prstGeom>
              <a:noFill/>
              <a:ln w="9525">
                <a:solidFill>
                  <a:srgbClr val="00FFFF"/>
                </a:solidFill>
                <a:round/>
                <a:headEnd/>
                <a:tailEnd/>
              </a:ln>
            </p:spPr>
            <p:txBody>
              <a:bodyPr/>
              <a:lstStyle/>
              <a:p>
                <a:endParaRPr lang="es-AR"/>
              </a:p>
            </p:txBody>
          </p:sp>
          <p:sp>
            <p:nvSpPr>
              <p:cNvPr id="48918" name="Line 307"/>
              <p:cNvSpPr>
                <a:spLocks noChangeShapeType="1"/>
              </p:cNvSpPr>
              <p:nvPr/>
            </p:nvSpPr>
            <p:spPr bwMode="auto">
              <a:xfrm flipV="1">
                <a:off x="1714" y="1726"/>
                <a:ext cx="18" cy="15"/>
              </a:xfrm>
              <a:prstGeom prst="line">
                <a:avLst/>
              </a:prstGeom>
              <a:noFill/>
              <a:ln w="9525">
                <a:solidFill>
                  <a:srgbClr val="00FFFF"/>
                </a:solidFill>
                <a:round/>
                <a:headEnd/>
                <a:tailEnd/>
              </a:ln>
            </p:spPr>
            <p:txBody>
              <a:bodyPr/>
              <a:lstStyle/>
              <a:p>
                <a:endParaRPr lang="es-AR"/>
              </a:p>
            </p:txBody>
          </p:sp>
          <p:sp>
            <p:nvSpPr>
              <p:cNvPr id="48919" name="Rectangle 308"/>
              <p:cNvSpPr>
                <a:spLocks noChangeArrowheads="1"/>
              </p:cNvSpPr>
              <p:nvPr/>
            </p:nvSpPr>
            <p:spPr bwMode="auto">
              <a:xfrm>
                <a:off x="1768" y="1702"/>
                <a:ext cx="54" cy="44"/>
              </a:xfrm>
              <a:prstGeom prst="rect">
                <a:avLst/>
              </a:prstGeom>
              <a:noFill/>
              <a:ln w="9525">
                <a:noFill/>
                <a:miter lim="800000"/>
                <a:headEnd/>
                <a:tailEnd/>
              </a:ln>
            </p:spPr>
            <p:txBody>
              <a:bodyPr/>
              <a:lstStyle/>
              <a:p>
                <a:endParaRPr lang="es-MX"/>
              </a:p>
            </p:txBody>
          </p:sp>
          <p:sp>
            <p:nvSpPr>
              <p:cNvPr id="48920" name="Line 309"/>
              <p:cNvSpPr>
                <a:spLocks noChangeShapeType="1"/>
              </p:cNvSpPr>
              <p:nvPr/>
            </p:nvSpPr>
            <p:spPr bwMode="auto">
              <a:xfrm flipH="1" flipV="1">
                <a:off x="1774" y="1706"/>
                <a:ext cx="18" cy="15"/>
              </a:xfrm>
              <a:prstGeom prst="line">
                <a:avLst/>
              </a:prstGeom>
              <a:noFill/>
              <a:ln w="9525">
                <a:solidFill>
                  <a:srgbClr val="00FFFF"/>
                </a:solidFill>
                <a:round/>
                <a:headEnd/>
                <a:tailEnd/>
              </a:ln>
            </p:spPr>
            <p:txBody>
              <a:bodyPr/>
              <a:lstStyle/>
              <a:p>
                <a:endParaRPr lang="es-AR"/>
              </a:p>
            </p:txBody>
          </p:sp>
          <p:sp>
            <p:nvSpPr>
              <p:cNvPr id="48921" name="Line 310"/>
              <p:cNvSpPr>
                <a:spLocks noChangeShapeType="1"/>
              </p:cNvSpPr>
              <p:nvPr/>
            </p:nvSpPr>
            <p:spPr bwMode="auto">
              <a:xfrm>
                <a:off x="1792" y="1721"/>
                <a:ext cx="18" cy="15"/>
              </a:xfrm>
              <a:prstGeom prst="line">
                <a:avLst/>
              </a:prstGeom>
              <a:noFill/>
              <a:ln w="9525">
                <a:solidFill>
                  <a:srgbClr val="00FFFF"/>
                </a:solidFill>
                <a:round/>
                <a:headEnd/>
                <a:tailEnd/>
              </a:ln>
            </p:spPr>
            <p:txBody>
              <a:bodyPr/>
              <a:lstStyle/>
              <a:p>
                <a:endParaRPr lang="es-AR"/>
              </a:p>
            </p:txBody>
          </p:sp>
          <p:sp>
            <p:nvSpPr>
              <p:cNvPr id="48922" name="Line 311"/>
              <p:cNvSpPr>
                <a:spLocks noChangeShapeType="1"/>
              </p:cNvSpPr>
              <p:nvPr/>
            </p:nvSpPr>
            <p:spPr bwMode="auto">
              <a:xfrm flipH="1">
                <a:off x="1774" y="1721"/>
                <a:ext cx="18" cy="15"/>
              </a:xfrm>
              <a:prstGeom prst="line">
                <a:avLst/>
              </a:prstGeom>
              <a:noFill/>
              <a:ln w="9525">
                <a:solidFill>
                  <a:srgbClr val="00FFFF"/>
                </a:solidFill>
                <a:round/>
                <a:headEnd/>
                <a:tailEnd/>
              </a:ln>
            </p:spPr>
            <p:txBody>
              <a:bodyPr/>
              <a:lstStyle/>
              <a:p>
                <a:endParaRPr lang="es-AR"/>
              </a:p>
            </p:txBody>
          </p:sp>
          <p:sp>
            <p:nvSpPr>
              <p:cNvPr id="48923" name="Line 312"/>
              <p:cNvSpPr>
                <a:spLocks noChangeShapeType="1"/>
              </p:cNvSpPr>
              <p:nvPr/>
            </p:nvSpPr>
            <p:spPr bwMode="auto">
              <a:xfrm flipV="1">
                <a:off x="1792" y="1706"/>
                <a:ext cx="18" cy="15"/>
              </a:xfrm>
              <a:prstGeom prst="line">
                <a:avLst/>
              </a:prstGeom>
              <a:noFill/>
              <a:ln w="9525">
                <a:solidFill>
                  <a:srgbClr val="00FFFF"/>
                </a:solidFill>
                <a:round/>
                <a:headEnd/>
                <a:tailEnd/>
              </a:ln>
            </p:spPr>
            <p:txBody>
              <a:bodyPr/>
              <a:lstStyle/>
              <a:p>
                <a:endParaRPr lang="es-AR"/>
              </a:p>
            </p:txBody>
          </p:sp>
          <p:sp>
            <p:nvSpPr>
              <p:cNvPr id="48924" name="Rectangle 313"/>
              <p:cNvSpPr>
                <a:spLocks noChangeArrowheads="1"/>
              </p:cNvSpPr>
              <p:nvPr/>
            </p:nvSpPr>
            <p:spPr bwMode="auto">
              <a:xfrm>
                <a:off x="1846" y="1667"/>
                <a:ext cx="54" cy="44"/>
              </a:xfrm>
              <a:prstGeom prst="rect">
                <a:avLst/>
              </a:prstGeom>
              <a:noFill/>
              <a:ln w="9525">
                <a:noFill/>
                <a:miter lim="800000"/>
                <a:headEnd/>
                <a:tailEnd/>
              </a:ln>
            </p:spPr>
            <p:txBody>
              <a:bodyPr/>
              <a:lstStyle/>
              <a:p>
                <a:endParaRPr lang="es-MX"/>
              </a:p>
            </p:txBody>
          </p:sp>
          <p:sp>
            <p:nvSpPr>
              <p:cNvPr id="48925" name="Line 314"/>
              <p:cNvSpPr>
                <a:spLocks noChangeShapeType="1"/>
              </p:cNvSpPr>
              <p:nvPr/>
            </p:nvSpPr>
            <p:spPr bwMode="auto">
              <a:xfrm flipH="1" flipV="1">
                <a:off x="1852" y="1672"/>
                <a:ext cx="18" cy="15"/>
              </a:xfrm>
              <a:prstGeom prst="line">
                <a:avLst/>
              </a:prstGeom>
              <a:noFill/>
              <a:ln w="9525">
                <a:solidFill>
                  <a:srgbClr val="00FFFF"/>
                </a:solidFill>
                <a:round/>
                <a:headEnd/>
                <a:tailEnd/>
              </a:ln>
            </p:spPr>
            <p:txBody>
              <a:bodyPr/>
              <a:lstStyle/>
              <a:p>
                <a:endParaRPr lang="es-AR"/>
              </a:p>
            </p:txBody>
          </p:sp>
          <p:sp>
            <p:nvSpPr>
              <p:cNvPr id="48926" name="Line 315"/>
              <p:cNvSpPr>
                <a:spLocks noChangeShapeType="1"/>
              </p:cNvSpPr>
              <p:nvPr/>
            </p:nvSpPr>
            <p:spPr bwMode="auto">
              <a:xfrm>
                <a:off x="1870" y="1687"/>
                <a:ext cx="18" cy="15"/>
              </a:xfrm>
              <a:prstGeom prst="line">
                <a:avLst/>
              </a:prstGeom>
              <a:noFill/>
              <a:ln w="9525">
                <a:solidFill>
                  <a:srgbClr val="00FFFF"/>
                </a:solidFill>
                <a:round/>
                <a:headEnd/>
                <a:tailEnd/>
              </a:ln>
            </p:spPr>
            <p:txBody>
              <a:bodyPr/>
              <a:lstStyle/>
              <a:p>
                <a:endParaRPr lang="es-AR"/>
              </a:p>
            </p:txBody>
          </p:sp>
          <p:sp>
            <p:nvSpPr>
              <p:cNvPr id="48927" name="Line 316"/>
              <p:cNvSpPr>
                <a:spLocks noChangeShapeType="1"/>
              </p:cNvSpPr>
              <p:nvPr/>
            </p:nvSpPr>
            <p:spPr bwMode="auto">
              <a:xfrm flipH="1">
                <a:off x="1852" y="1687"/>
                <a:ext cx="18" cy="15"/>
              </a:xfrm>
              <a:prstGeom prst="line">
                <a:avLst/>
              </a:prstGeom>
              <a:noFill/>
              <a:ln w="9525">
                <a:solidFill>
                  <a:srgbClr val="00FFFF"/>
                </a:solidFill>
                <a:round/>
                <a:headEnd/>
                <a:tailEnd/>
              </a:ln>
            </p:spPr>
            <p:txBody>
              <a:bodyPr/>
              <a:lstStyle/>
              <a:p>
                <a:endParaRPr lang="es-AR"/>
              </a:p>
            </p:txBody>
          </p:sp>
          <p:sp>
            <p:nvSpPr>
              <p:cNvPr id="48928" name="Line 317"/>
              <p:cNvSpPr>
                <a:spLocks noChangeShapeType="1"/>
              </p:cNvSpPr>
              <p:nvPr/>
            </p:nvSpPr>
            <p:spPr bwMode="auto">
              <a:xfrm flipV="1">
                <a:off x="1870" y="1672"/>
                <a:ext cx="18" cy="15"/>
              </a:xfrm>
              <a:prstGeom prst="line">
                <a:avLst/>
              </a:prstGeom>
              <a:noFill/>
              <a:ln w="9525">
                <a:solidFill>
                  <a:srgbClr val="00FFFF"/>
                </a:solidFill>
                <a:round/>
                <a:headEnd/>
                <a:tailEnd/>
              </a:ln>
            </p:spPr>
            <p:txBody>
              <a:bodyPr/>
              <a:lstStyle/>
              <a:p>
                <a:endParaRPr lang="es-AR"/>
              </a:p>
            </p:txBody>
          </p:sp>
          <p:sp>
            <p:nvSpPr>
              <p:cNvPr id="48929" name="Rectangle 318"/>
              <p:cNvSpPr>
                <a:spLocks noChangeArrowheads="1"/>
              </p:cNvSpPr>
              <p:nvPr/>
            </p:nvSpPr>
            <p:spPr bwMode="auto">
              <a:xfrm>
                <a:off x="1924" y="1518"/>
                <a:ext cx="54" cy="45"/>
              </a:xfrm>
              <a:prstGeom prst="rect">
                <a:avLst/>
              </a:prstGeom>
              <a:noFill/>
              <a:ln w="9525">
                <a:noFill/>
                <a:miter lim="800000"/>
                <a:headEnd/>
                <a:tailEnd/>
              </a:ln>
            </p:spPr>
            <p:txBody>
              <a:bodyPr/>
              <a:lstStyle/>
              <a:p>
                <a:endParaRPr lang="es-MX"/>
              </a:p>
            </p:txBody>
          </p:sp>
          <p:sp>
            <p:nvSpPr>
              <p:cNvPr id="48930" name="Line 319"/>
              <p:cNvSpPr>
                <a:spLocks noChangeShapeType="1"/>
              </p:cNvSpPr>
              <p:nvPr/>
            </p:nvSpPr>
            <p:spPr bwMode="auto">
              <a:xfrm flipH="1" flipV="1">
                <a:off x="1930" y="1523"/>
                <a:ext cx="18" cy="15"/>
              </a:xfrm>
              <a:prstGeom prst="line">
                <a:avLst/>
              </a:prstGeom>
              <a:noFill/>
              <a:ln w="9525">
                <a:solidFill>
                  <a:srgbClr val="00FFFF"/>
                </a:solidFill>
                <a:round/>
                <a:headEnd/>
                <a:tailEnd/>
              </a:ln>
            </p:spPr>
            <p:txBody>
              <a:bodyPr/>
              <a:lstStyle/>
              <a:p>
                <a:endParaRPr lang="es-AR"/>
              </a:p>
            </p:txBody>
          </p:sp>
          <p:sp>
            <p:nvSpPr>
              <p:cNvPr id="48931" name="Line 320"/>
              <p:cNvSpPr>
                <a:spLocks noChangeShapeType="1"/>
              </p:cNvSpPr>
              <p:nvPr/>
            </p:nvSpPr>
            <p:spPr bwMode="auto">
              <a:xfrm>
                <a:off x="1948" y="1538"/>
                <a:ext cx="18" cy="15"/>
              </a:xfrm>
              <a:prstGeom prst="line">
                <a:avLst/>
              </a:prstGeom>
              <a:noFill/>
              <a:ln w="9525">
                <a:solidFill>
                  <a:srgbClr val="00FFFF"/>
                </a:solidFill>
                <a:round/>
                <a:headEnd/>
                <a:tailEnd/>
              </a:ln>
            </p:spPr>
            <p:txBody>
              <a:bodyPr/>
              <a:lstStyle/>
              <a:p>
                <a:endParaRPr lang="es-AR"/>
              </a:p>
            </p:txBody>
          </p:sp>
          <p:sp>
            <p:nvSpPr>
              <p:cNvPr id="48932" name="Line 321"/>
              <p:cNvSpPr>
                <a:spLocks noChangeShapeType="1"/>
              </p:cNvSpPr>
              <p:nvPr/>
            </p:nvSpPr>
            <p:spPr bwMode="auto">
              <a:xfrm flipH="1">
                <a:off x="1930" y="1538"/>
                <a:ext cx="18" cy="15"/>
              </a:xfrm>
              <a:prstGeom prst="line">
                <a:avLst/>
              </a:prstGeom>
              <a:noFill/>
              <a:ln w="9525">
                <a:solidFill>
                  <a:srgbClr val="00FFFF"/>
                </a:solidFill>
                <a:round/>
                <a:headEnd/>
                <a:tailEnd/>
              </a:ln>
            </p:spPr>
            <p:txBody>
              <a:bodyPr/>
              <a:lstStyle/>
              <a:p>
                <a:endParaRPr lang="es-AR"/>
              </a:p>
            </p:txBody>
          </p:sp>
          <p:sp>
            <p:nvSpPr>
              <p:cNvPr id="48933" name="Line 322"/>
              <p:cNvSpPr>
                <a:spLocks noChangeShapeType="1"/>
              </p:cNvSpPr>
              <p:nvPr/>
            </p:nvSpPr>
            <p:spPr bwMode="auto">
              <a:xfrm flipV="1">
                <a:off x="1948" y="1523"/>
                <a:ext cx="18" cy="15"/>
              </a:xfrm>
              <a:prstGeom prst="line">
                <a:avLst/>
              </a:prstGeom>
              <a:noFill/>
              <a:ln w="9525">
                <a:solidFill>
                  <a:srgbClr val="00FFFF"/>
                </a:solidFill>
                <a:round/>
                <a:headEnd/>
                <a:tailEnd/>
              </a:ln>
            </p:spPr>
            <p:txBody>
              <a:bodyPr/>
              <a:lstStyle/>
              <a:p>
                <a:endParaRPr lang="es-AR"/>
              </a:p>
            </p:txBody>
          </p:sp>
          <p:sp>
            <p:nvSpPr>
              <p:cNvPr id="48934" name="Rectangle 323"/>
              <p:cNvSpPr>
                <a:spLocks noChangeArrowheads="1"/>
              </p:cNvSpPr>
              <p:nvPr/>
            </p:nvSpPr>
            <p:spPr bwMode="auto">
              <a:xfrm>
                <a:off x="2002" y="1588"/>
                <a:ext cx="54" cy="44"/>
              </a:xfrm>
              <a:prstGeom prst="rect">
                <a:avLst/>
              </a:prstGeom>
              <a:noFill/>
              <a:ln w="9525">
                <a:noFill/>
                <a:miter lim="800000"/>
                <a:headEnd/>
                <a:tailEnd/>
              </a:ln>
            </p:spPr>
            <p:txBody>
              <a:bodyPr/>
              <a:lstStyle/>
              <a:p>
                <a:endParaRPr lang="es-MX"/>
              </a:p>
            </p:txBody>
          </p:sp>
          <p:sp>
            <p:nvSpPr>
              <p:cNvPr id="48935" name="Line 324"/>
              <p:cNvSpPr>
                <a:spLocks noChangeShapeType="1"/>
              </p:cNvSpPr>
              <p:nvPr/>
            </p:nvSpPr>
            <p:spPr bwMode="auto">
              <a:xfrm flipH="1" flipV="1">
                <a:off x="2008" y="1593"/>
                <a:ext cx="18" cy="14"/>
              </a:xfrm>
              <a:prstGeom prst="line">
                <a:avLst/>
              </a:prstGeom>
              <a:noFill/>
              <a:ln w="9525">
                <a:solidFill>
                  <a:srgbClr val="00FFFF"/>
                </a:solidFill>
                <a:round/>
                <a:headEnd/>
                <a:tailEnd/>
              </a:ln>
            </p:spPr>
            <p:txBody>
              <a:bodyPr/>
              <a:lstStyle/>
              <a:p>
                <a:endParaRPr lang="es-AR"/>
              </a:p>
            </p:txBody>
          </p:sp>
          <p:sp>
            <p:nvSpPr>
              <p:cNvPr id="48936" name="Line 325"/>
              <p:cNvSpPr>
                <a:spLocks noChangeShapeType="1"/>
              </p:cNvSpPr>
              <p:nvPr/>
            </p:nvSpPr>
            <p:spPr bwMode="auto">
              <a:xfrm>
                <a:off x="2026" y="1607"/>
                <a:ext cx="18" cy="15"/>
              </a:xfrm>
              <a:prstGeom prst="line">
                <a:avLst/>
              </a:prstGeom>
              <a:noFill/>
              <a:ln w="9525">
                <a:solidFill>
                  <a:srgbClr val="00FFFF"/>
                </a:solidFill>
                <a:round/>
                <a:headEnd/>
                <a:tailEnd/>
              </a:ln>
            </p:spPr>
            <p:txBody>
              <a:bodyPr/>
              <a:lstStyle/>
              <a:p>
                <a:endParaRPr lang="es-AR"/>
              </a:p>
            </p:txBody>
          </p:sp>
          <p:sp>
            <p:nvSpPr>
              <p:cNvPr id="48937" name="Line 326"/>
              <p:cNvSpPr>
                <a:spLocks noChangeShapeType="1"/>
              </p:cNvSpPr>
              <p:nvPr/>
            </p:nvSpPr>
            <p:spPr bwMode="auto">
              <a:xfrm flipH="1">
                <a:off x="2008" y="1607"/>
                <a:ext cx="18" cy="15"/>
              </a:xfrm>
              <a:prstGeom prst="line">
                <a:avLst/>
              </a:prstGeom>
              <a:noFill/>
              <a:ln w="9525">
                <a:solidFill>
                  <a:srgbClr val="00FFFF"/>
                </a:solidFill>
                <a:round/>
                <a:headEnd/>
                <a:tailEnd/>
              </a:ln>
            </p:spPr>
            <p:txBody>
              <a:bodyPr/>
              <a:lstStyle/>
              <a:p>
                <a:endParaRPr lang="es-AR"/>
              </a:p>
            </p:txBody>
          </p:sp>
          <p:sp>
            <p:nvSpPr>
              <p:cNvPr id="48938" name="Line 327"/>
              <p:cNvSpPr>
                <a:spLocks noChangeShapeType="1"/>
              </p:cNvSpPr>
              <p:nvPr/>
            </p:nvSpPr>
            <p:spPr bwMode="auto">
              <a:xfrm flipV="1">
                <a:off x="2026" y="1593"/>
                <a:ext cx="18" cy="14"/>
              </a:xfrm>
              <a:prstGeom prst="line">
                <a:avLst/>
              </a:prstGeom>
              <a:noFill/>
              <a:ln w="9525">
                <a:solidFill>
                  <a:srgbClr val="00FFFF"/>
                </a:solidFill>
                <a:round/>
                <a:headEnd/>
                <a:tailEnd/>
              </a:ln>
            </p:spPr>
            <p:txBody>
              <a:bodyPr/>
              <a:lstStyle/>
              <a:p>
                <a:endParaRPr lang="es-AR"/>
              </a:p>
            </p:txBody>
          </p:sp>
          <p:sp>
            <p:nvSpPr>
              <p:cNvPr id="48939" name="Rectangle 328"/>
              <p:cNvSpPr>
                <a:spLocks noChangeArrowheads="1"/>
              </p:cNvSpPr>
              <p:nvPr/>
            </p:nvSpPr>
            <p:spPr bwMode="auto">
              <a:xfrm>
                <a:off x="2080" y="1488"/>
                <a:ext cx="54" cy="45"/>
              </a:xfrm>
              <a:prstGeom prst="rect">
                <a:avLst/>
              </a:prstGeom>
              <a:noFill/>
              <a:ln w="9525">
                <a:noFill/>
                <a:miter lim="800000"/>
                <a:headEnd/>
                <a:tailEnd/>
              </a:ln>
            </p:spPr>
            <p:txBody>
              <a:bodyPr/>
              <a:lstStyle/>
              <a:p>
                <a:endParaRPr lang="es-MX"/>
              </a:p>
            </p:txBody>
          </p:sp>
          <p:sp>
            <p:nvSpPr>
              <p:cNvPr id="48940" name="Line 329"/>
              <p:cNvSpPr>
                <a:spLocks noChangeShapeType="1"/>
              </p:cNvSpPr>
              <p:nvPr/>
            </p:nvSpPr>
            <p:spPr bwMode="auto">
              <a:xfrm flipH="1" flipV="1">
                <a:off x="2086" y="1493"/>
                <a:ext cx="18" cy="15"/>
              </a:xfrm>
              <a:prstGeom prst="line">
                <a:avLst/>
              </a:prstGeom>
              <a:noFill/>
              <a:ln w="9525">
                <a:solidFill>
                  <a:srgbClr val="00FFFF"/>
                </a:solidFill>
                <a:round/>
                <a:headEnd/>
                <a:tailEnd/>
              </a:ln>
            </p:spPr>
            <p:txBody>
              <a:bodyPr/>
              <a:lstStyle/>
              <a:p>
                <a:endParaRPr lang="es-AR"/>
              </a:p>
            </p:txBody>
          </p:sp>
          <p:sp>
            <p:nvSpPr>
              <p:cNvPr id="48941" name="Line 330"/>
              <p:cNvSpPr>
                <a:spLocks noChangeShapeType="1"/>
              </p:cNvSpPr>
              <p:nvPr/>
            </p:nvSpPr>
            <p:spPr bwMode="auto">
              <a:xfrm>
                <a:off x="2104" y="1508"/>
                <a:ext cx="18" cy="15"/>
              </a:xfrm>
              <a:prstGeom prst="line">
                <a:avLst/>
              </a:prstGeom>
              <a:noFill/>
              <a:ln w="9525">
                <a:solidFill>
                  <a:srgbClr val="00FFFF"/>
                </a:solidFill>
                <a:round/>
                <a:headEnd/>
                <a:tailEnd/>
              </a:ln>
            </p:spPr>
            <p:txBody>
              <a:bodyPr/>
              <a:lstStyle/>
              <a:p>
                <a:endParaRPr lang="es-AR"/>
              </a:p>
            </p:txBody>
          </p:sp>
          <p:sp>
            <p:nvSpPr>
              <p:cNvPr id="48942" name="Line 331"/>
              <p:cNvSpPr>
                <a:spLocks noChangeShapeType="1"/>
              </p:cNvSpPr>
              <p:nvPr/>
            </p:nvSpPr>
            <p:spPr bwMode="auto">
              <a:xfrm flipH="1">
                <a:off x="2086" y="1508"/>
                <a:ext cx="18" cy="15"/>
              </a:xfrm>
              <a:prstGeom prst="line">
                <a:avLst/>
              </a:prstGeom>
              <a:noFill/>
              <a:ln w="9525">
                <a:solidFill>
                  <a:srgbClr val="00FFFF"/>
                </a:solidFill>
                <a:round/>
                <a:headEnd/>
                <a:tailEnd/>
              </a:ln>
            </p:spPr>
            <p:txBody>
              <a:bodyPr/>
              <a:lstStyle/>
              <a:p>
                <a:endParaRPr lang="es-AR"/>
              </a:p>
            </p:txBody>
          </p:sp>
          <p:sp>
            <p:nvSpPr>
              <p:cNvPr id="48943" name="Line 332"/>
              <p:cNvSpPr>
                <a:spLocks noChangeShapeType="1"/>
              </p:cNvSpPr>
              <p:nvPr/>
            </p:nvSpPr>
            <p:spPr bwMode="auto">
              <a:xfrm flipV="1">
                <a:off x="2104" y="1493"/>
                <a:ext cx="18" cy="15"/>
              </a:xfrm>
              <a:prstGeom prst="line">
                <a:avLst/>
              </a:prstGeom>
              <a:noFill/>
              <a:ln w="9525">
                <a:solidFill>
                  <a:srgbClr val="00FFFF"/>
                </a:solidFill>
                <a:round/>
                <a:headEnd/>
                <a:tailEnd/>
              </a:ln>
            </p:spPr>
            <p:txBody>
              <a:bodyPr/>
              <a:lstStyle/>
              <a:p>
                <a:endParaRPr lang="es-AR"/>
              </a:p>
            </p:txBody>
          </p:sp>
          <p:sp>
            <p:nvSpPr>
              <p:cNvPr id="48944" name="Rectangle 333"/>
              <p:cNvSpPr>
                <a:spLocks noChangeArrowheads="1"/>
              </p:cNvSpPr>
              <p:nvPr/>
            </p:nvSpPr>
            <p:spPr bwMode="auto">
              <a:xfrm>
                <a:off x="2158" y="1538"/>
                <a:ext cx="54" cy="45"/>
              </a:xfrm>
              <a:prstGeom prst="rect">
                <a:avLst/>
              </a:prstGeom>
              <a:noFill/>
              <a:ln w="9525">
                <a:noFill/>
                <a:miter lim="800000"/>
                <a:headEnd/>
                <a:tailEnd/>
              </a:ln>
            </p:spPr>
            <p:txBody>
              <a:bodyPr/>
              <a:lstStyle/>
              <a:p>
                <a:endParaRPr lang="es-MX"/>
              </a:p>
            </p:txBody>
          </p:sp>
          <p:sp>
            <p:nvSpPr>
              <p:cNvPr id="48945" name="Line 334"/>
              <p:cNvSpPr>
                <a:spLocks noChangeShapeType="1"/>
              </p:cNvSpPr>
              <p:nvPr/>
            </p:nvSpPr>
            <p:spPr bwMode="auto">
              <a:xfrm flipH="1" flipV="1">
                <a:off x="2164" y="1543"/>
                <a:ext cx="18" cy="15"/>
              </a:xfrm>
              <a:prstGeom prst="line">
                <a:avLst/>
              </a:prstGeom>
              <a:noFill/>
              <a:ln w="9525">
                <a:solidFill>
                  <a:srgbClr val="00FFFF"/>
                </a:solidFill>
                <a:round/>
                <a:headEnd/>
                <a:tailEnd/>
              </a:ln>
            </p:spPr>
            <p:txBody>
              <a:bodyPr/>
              <a:lstStyle/>
              <a:p>
                <a:endParaRPr lang="es-AR"/>
              </a:p>
            </p:txBody>
          </p:sp>
          <p:sp>
            <p:nvSpPr>
              <p:cNvPr id="48946" name="Line 335"/>
              <p:cNvSpPr>
                <a:spLocks noChangeShapeType="1"/>
              </p:cNvSpPr>
              <p:nvPr/>
            </p:nvSpPr>
            <p:spPr bwMode="auto">
              <a:xfrm>
                <a:off x="2182" y="1558"/>
                <a:ext cx="18" cy="15"/>
              </a:xfrm>
              <a:prstGeom prst="line">
                <a:avLst/>
              </a:prstGeom>
              <a:noFill/>
              <a:ln w="9525">
                <a:solidFill>
                  <a:srgbClr val="00FFFF"/>
                </a:solidFill>
                <a:round/>
                <a:headEnd/>
                <a:tailEnd/>
              </a:ln>
            </p:spPr>
            <p:txBody>
              <a:bodyPr/>
              <a:lstStyle/>
              <a:p>
                <a:endParaRPr lang="es-AR"/>
              </a:p>
            </p:txBody>
          </p:sp>
          <p:sp>
            <p:nvSpPr>
              <p:cNvPr id="48947" name="Line 336"/>
              <p:cNvSpPr>
                <a:spLocks noChangeShapeType="1"/>
              </p:cNvSpPr>
              <p:nvPr/>
            </p:nvSpPr>
            <p:spPr bwMode="auto">
              <a:xfrm flipH="1">
                <a:off x="2164" y="1558"/>
                <a:ext cx="18" cy="15"/>
              </a:xfrm>
              <a:prstGeom prst="line">
                <a:avLst/>
              </a:prstGeom>
              <a:noFill/>
              <a:ln w="9525">
                <a:solidFill>
                  <a:srgbClr val="00FFFF"/>
                </a:solidFill>
                <a:round/>
                <a:headEnd/>
                <a:tailEnd/>
              </a:ln>
            </p:spPr>
            <p:txBody>
              <a:bodyPr/>
              <a:lstStyle/>
              <a:p>
                <a:endParaRPr lang="es-AR"/>
              </a:p>
            </p:txBody>
          </p:sp>
          <p:sp>
            <p:nvSpPr>
              <p:cNvPr id="48948" name="Line 337"/>
              <p:cNvSpPr>
                <a:spLocks noChangeShapeType="1"/>
              </p:cNvSpPr>
              <p:nvPr/>
            </p:nvSpPr>
            <p:spPr bwMode="auto">
              <a:xfrm flipV="1">
                <a:off x="2182" y="1543"/>
                <a:ext cx="18" cy="15"/>
              </a:xfrm>
              <a:prstGeom prst="line">
                <a:avLst/>
              </a:prstGeom>
              <a:noFill/>
              <a:ln w="9525">
                <a:solidFill>
                  <a:srgbClr val="00FFFF"/>
                </a:solidFill>
                <a:round/>
                <a:headEnd/>
                <a:tailEnd/>
              </a:ln>
            </p:spPr>
            <p:txBody>
              <a:bodyPr/>
              <a:lstStyle/>
              <a:p>
                <a:endParaRPr lang="es-AR"/>
              </a:p>
            </p:txBody>
          </p:sp>
          <p:sp>
            <p:nvSpPr>
              <p:cNvPr id="48949" name="Rectangle 338"/>
              <p:cNvSpPr>
                <a:spLocks noChangeArrowheads="1"/>
              </p:cNvSpPr>
              <p:nvPr/>
            </p:nvSpPr>
            <p:spPr bwMode="auto">
              <a:xfrm>
                <a:off x="2236" y="1474"/>
                <a:ext cx="54" cy="44"/>
              </a:xfrm>
              <a:prstGeom prst="rect">
                <a:avLst/>
              </a:prstGeom>
              <a:noFill/>
              <a:ln w="9525">
                <a:noFill/>
                <a:miter lim="800000"/>
                <a:headEnd/>
                <a:tailEnd/>
              </a:ln>
            </p:spPr>
            <p:txBody>
              <a:bodyPr/>
              <a:lstStyle/>
              <a:p>
                <a:endParaRPr lang="es-MX"/>
              </a:p>
            </p:txBody>
          </p:sp>
          <p:sp>
            <p:nvSpPr>
              <p:cNvPr id="48950" name="Line 339"/>
              <p:cNvSpPr>
                <a:spLocks noChangeShapeType="1"/>
              </p:cNvSpPr>
              <p:nvPr/>
            </p:nvSpPr>
            <p:spPr bwMode="auto">
              <a:xfrm flipH="1" flipV="1">
                <a:off x="2242" y="1479"/>
                <a:ext cx="18" cy="14"/>
              </a:xfrm>
              <a:prstGeom prst="line">
                <a:avLst/>
              </a:prstGeom>
              <a:noFill/>
              <a:ln w="9525">
                <a:solidFill>
                  <a:srgbClr val="00FFFF"/>
                </a:solidFill>
                <a:round/>
                <a:headEnd/>
                <a:tailEnd/>
              </a:ln>
            </p:spPr>
            <p:txBody>
              <a:bodyPr/>
              <a:lstStyle/>
              <a:p>
                <a:endParaRPr lang="es-AR"/>
              </a:p>
            </p:txBody>
          </p:sp>
          <p:sp>
            <p:nvSpPr>
              <p:cNvPr id="48951" name="Line 340"/>
              <p:cNvSpPr>
                <a:spLocks noChangeShapeType="1"/>
              </p:cNvSpPr>
              <p:nvPr/>
            </p:nvSpPr>
            <p:spPr bwMode="auto">
              <a:xfrm>
                <a:off x="2260" y="1493"/>
                <a:ext cx="18" cy="15"/>
              </a:xfrm>
              <a:prstGeom prst="line">
                <a:avLst/>
              </a:prstGeom>
              <a:noFill/>
              <a:ln w="9525">
                <a:solidFill>
                  <a:srgbClr val="00FFFF"/>
                </a:solidFill>
                <a:round/>
                <a:headEnd/>
                <a:tailEnd/>
              </a:ln>
            </p:spPr>
            <p:txBody>
              <a:bodyPr/>
              <a:lstStyle/>
              <a:p>
                <a:endParaRPr lang="es-AR"/>
              </a:p>
            </p:txBody>
          </p:sp>
          <p:sp>
            <p:nvSpPr>
              <p:cNvPr id="48952" name="Line 341"/>
              <p:cNvSpPr>
                <a:spLocks noChangeShapeType="1"/>
              </p:cNvSpPr>
              <p:nvPr/>
            </p:nvSpPr>
            <p:spPr bwMode="auto">
              <a:xfrm flipH="1">
                <a:off x="2242" y="1493"/>
                <a:ext cx="18" cy="15"/>
              </a:xfrm>
              <a:prstGeom prst="line">
                <a:avLst/>
              </a:prstGeom>
              <a:noFill/>
              <a:ln w="9525">
                <a:solidFill>
                  <a:srgbClr val="00FFFF"/>
                </a:solidFill>
                <a:round/>
                <a:headEnd/>
                <a:tailEnd/>
              </a:ln>
            </p:spPr>
            <p:txBody>
              <a:bodyPr/>
              <a:lstStyle/>
              <a:p>
                <a:endParaRPr lang="es-AR"/>
              </a:p>
            </p:txBody>
          </p:sp>
          <p:sp>
            <p:nvSpPr>
              <p:cNvPr id="48953" name="Line 342"/>
              <p:cNvSpPr>
                <a:spLocks noChangeShapeType="1"/>
              </p:cNvSpPr>
              <p:nvPr/>
            </p:nvSpPr>
            <p:spPr bwMode="auto">
              <a:xfrm flipV="1">
                <a:off x="2260" y="1479"/>
                <a:ext cx="18" cy="14"/>
              </a:xfrm>
              <a:prstGeom prst="line">
                <a:avLst/>
              </a:prstGeom>
              <a:noFill/>
              <a:ln w="9525">
                <a:solidFill>
                  <a:srgbClr val="00FFFF"/>
                </a:solidFill>
                <a:round/>
                <a:headEnd/>
                <a:tailEnd/>
              </a:ln>
            </p:spPr>
            <p:txBody>
              <a:bodyPr/>
              <a:lstStyle/>
              <a:p>
                <a:endParaRPr lang="es-AR"/>
              </a:p>
            </p:txBody>
          </p:sp>
          <p:sp>
            <p:nvSpPr>
              <p:cNvPr id="48954" name="Rectangle 343"/>
              <p:cNvSpPr>
                <a:spLocks noChangeArrowheads="1"/>
              </p:cNvSpPr>
              <p:nvPr/>
            </p:nvSpPr>
            <p:spPr bwMode="auto">
              <a:xfrm>
                <a:off x="2314" y="1593"/>
                <a:ext cx="54" cy="44"/>
              </a:xfrm>
              <a:prstGeom prst="rect">
                <a:avLst/>
              </a:prstGeom>
              <a:noFill/>
              <a:ln w="9525">
                <a:noFill/>
                <a:miter lim="800000"/>
                <a:headEnd/>
                <a:tailEnd/>
              </a:ln>
            </p:spPr>
            <p:txBody>
              <a:bodyPr/>
              <a:lstStyle/>
              <a:p>
                <a:endParaRPr lang="es-MX"/>
              </a:p>
            </p:txBody>
          </p:sp>
          <p:sp>
            <p:nvSpPr>
              <p:cNvPr id="48955" name="Line 344"/>
              <p:cNvSpPr>
                <a:spLocks noChangeShapeType="1"/>
              </p:cNvSpPr>
              <p:nvPr/>
            </p:nvSpPr>
            <p:spPr bwMode="auto">
              <a:xfrm flipH="1" flipV="1">
                <a:off x="2320" y="1597"/>
                <a:ext cx="18" cy="15"/>
              </a:xfrm>
              <a:prstGeom prst="line">
                <a:avLst/>
              </a:prstGeom>
              <a:noFill/>
              <a:ln w="9525">
                <a:solidFill>
                  <a:srgbClr val="00FFFF"/>
                </a:solidFill>
                <a:round/>
                <a:headEnd/>
                <a:tailEnd/>
              </a:ln>
            </p:spPr>
            <p:txBody>
              <a:bodyPr/>
              <a:lstStyle/>
              <a:p>
                <a:endParaRPr lang="es-AR"/>
              </a:p>
            </p:txBody>
          </p:sp>
          <p:sp>
            <p:nvSpPr>
              <p:cNvPr id="48956" name="Line 345"/>
              <p:cNvSpPr>
                <a:spLocks noChangeShapeType="1"/>
              </p:cNvSpPr>
              <p:nvPr/>
            </p:nvSpPr>
            <p:spPr bwMode="auto">
              <a:xfrm>
                <a:off x="2338" y="1612"/>
                <a:ext cx="18" cy="15"/>
              </a:xfrm>
              <a:prstGeom prst="line">
                <a:avLst/>
              </a:prstGeom>
              <a:noFill/>
              <a:ln w="9525">
                <a:solidFill>
                  <a:srgbClr val="00FFFF"/>
                </a:solidFill>
                <a:round/>
                <a:headEnd/>
                <a:tailEnd/>
              </a:ln>
            </p:spPr>
            <p:txBody>
              <a:bodyPr/>
              <a:lstStyle/>
              <a:p>
                <a:endParaRPr lang="es-AR"/>
              </a:p>
            </p:txBody>
          </p:sp>
          <p:sp>
            <p:nvSpPr>
              <p:cNvPr id="48957" name="Line 346"/>
              <p:cNvSpPr>
                <a:spLocks noChangeShapeType="1"/>
              </p:cNvSpPr>
              <p:nvPr/>
            </p:nvSpPr>
            <p:spPr bwMode="auto">
              <a:xfrm flipH="1">
                <a:off x="2320" y="1612"/>
                <a:ext cx="18" cy="15"/>
              </a:xfrm>
              <a:prstGeom prst="line">
                <a:avLst/>
              </a:prstGeom>
              <a:noFill/>
              <a:ln w="9525">
                <a:solidFill>
                  <a:srgbClr val="00FFFF"/>
                </a:solidFill>
                <a:round/>
                <a:headEnd/>
                <a:tailEnd/>
              </a:ln>
            </p:spPr>
            <p:txBody>
              <a:bodyPr/>
              <a:lstStyle/>
              <a:p>
                <a:endParaRPr lang="es-AR"/>
              </a:p>
            </p:txBody>
          </p:sp>
          <p:sp>
            <p:nvSpPr>
              <p:cNvPr id="48958" name="Line 347"/>
              <p:cNvSpPr>
                <a:spLocks noChangeShapeType="1"/>
              </p:cNvSpPr>
              <p:nvPr/>
            </p:nvSpPr>
            <p:spPr bwMode="auto">
              <a:xfrm flipV="1">
                <a:off x="2338" y="1597"/>
                <a:ext cx="18" cy="15"/>
              </a:xfrm>
              <a:prstGeom prst="line">
                <a:avLst/>
              </a:prstGeom>
              <a:noFill/>
              <a:ln w="9525">
                <a:solidFill>
                  <a:srgbClr val="00FFFF"/>
                </a:solidFill>
                <a:round/>
                <a:headEnd/>
                <a:tailEnd/>
              </a:ln>
            </p:spPr>
            <p:txBody>
              <a:bodyPr/>
              <a:lstStyle/>
              <a:p>
                <a:endParaRPr lang="es-AR"/>
              </a:p>
            </p:txBody>
          </p:sp>
          <p:sp>
            <p:nvSpPr>
              <p:cNvPr id="48959" name="Rectangle 348"/>
              <p:cNvSpPr>
                <a:spLocks noChangeArrowheads="1"/>
              </p:cNvSpPr>
              <p:nvPr/>
            </p:nvSpPr>
            <p:spPr bwMode="auto">
              <a:xfrm>
                <a:off x="2392" y="1484"/>
                <a:ext cx="54" cy="44"/>
              </a:xfrm>
              <a:prstGeom prst="rect">
                <a:avLst/>
              </a:prstGeom>
              <a:noFill/>
              <a:ln w="9525">
                <a:noFill/>
                <a:miter lim="800000"/>
                <a:headEnd/>
                <a:tailEnd/>
              </a:ln>
            </p:spPr>
            <p:txBody>
              <a:bodyPr/>
              <a:lstStyle/>
              <a:p>
                <a:endParaRPr lang="es-MX"/>
              </a:p>
            </p:txBody>
          </p:sp>
          <p:sp>
            <p:nvSpPr>
              <p:cNvPr id="48960" name="Line 349"/>
              <p:cNvSpPr>
                <a:spLocks noChangeShapeType="1"/>
              </p:cNvSpPr>
              <p:nvPr/>
            </p:nvSpPr>
            <p:spPr bwMode="auto">
              <a:xfrm flipH="1" flipV="1">
                <a:off x="2398" y="1488"/>
                <a:ext cx="18" cy="15"/>
              </a:xfrm>
              <a:prstGeom prst="line">
                <a:avLst/>
              </a:prstGeom>
              <a:noFill/>
              <a:ln w="9525">
                <a:solidFill>
                  <a:srgbClr val="00FFFF"/>
                </a:solidFill>
                <a:round/>
                <a:headEnd/>
                <a:tailEnd/>
              </a:ln>
            </p:spPr>
            <p:txBody>
              <a:bodyPr/>
              <a:lstStyle/>
              <a:p>
                <a:endParaRPr lang="es-AR"/>
              </a:p>
            </p:txBody>
          </p:sp>
          <p:sp>
            <p:nvSpPr>
              <p:cNvPr id="48961" name="Line 350"/>
              <p:cNvSpPr>
                <a:spLocks noChangeShapeType="1"/>
              </p:cNvSpPr>
              <p:nvPr/>
            </p:nvSpPr>
            <p:spPr bwMode="auto">
              <a:xfrm>
                <a:off x="2416" y="1503"/>
                <a:ext cx="18" cy="15"/>
              </a:xfrm>
              <a:prstGeom prst="line">
                <a:avLst/>
              </a:prstGeom>
              <a:noFill/>
              <a:ln w="9525">
                <a:solidFill>
                  <a:srgbClr val="00FFFF"/>
                </a:solidFill>
                <a:round/>
                <a:headEnd/>
                <a:tailEnd/>
              </a:ln>
            </p:spPr>
            <p:txBody>
              <a:bodyPr/>
              <a:lstStyle/>
              <a:p>
                <a:endParaRPr lang="es-AR"/>
              </a:p>
            </p:txBody>
          </p:sp>
          <p:sp>
            <p:nvSpPr>
              <p:cNvPr id="48962" name="Line 351"/>
              <p:cNvSpPr>
                <a:spLocks noChangeShapeType="1"/>
              </p:cNvSpPr>
              <p:nvPr/>
            </p:nvSpPr>
            <p:spPr bwMode="auto">
              <a:xfrm flipH="1">
                <a:off x="2398" y="1503"/>
                <a:ext cx="18" cy="15"/>
              </a:xfrm>
              <a:prstGeom prst="line">
                <a:avLst/>
              </a:prstGeom>
              <a:noFill/>
              <a:ln w="9525">
                <a:solidFill>
                  <a:srgbClr val="00FFFF"/>
                </a:solidFill>
                <a:round/>
                <a:headEnd/>
                <a:tailEnd/>
              </a:ln>
            </p:spPr>
            <p:txBody>
              <a:bodyPr/>
              <a:lstStyle/>
              <a:p>
                <a:endParaRPr lang="es-AR"/>
              </a:p>
            </p:txBody>
          </p:sp>
          <p:sp>
            <p:nvSpPr>
              <p:cNvPr id="48963" name="Line 352"/>
              <p:cNvSpPr>
                <a:spLocks noChangeShapeType="1"/>
              </p:cNvSpPr>
              <p:nvPr/>
            </p:nvSpPr>
            <p:spPr bwMode="auto">
              <a:xfrm flipV="1">
                <a:off x="2416" y="1488"/>
                <a:ext cx="18" cy="15"/>
              </a:xfrm>
              <a:prstGeom prst="line">
                <a:avLst/>
              </a:prstGeom>
              <a:noFill/>
              <a:ln w="9525">
                <a:solidFill>
                  <a:srgbClr val="00FFFF"/>
                </a:solidFill>
                <a:round/>
                <a:headEnd/>
                <a:tailEnd/>
              </a:ln>
            </p:spPr>
            <p:txBody>
              <a:bodyPr/>
              <a:lstStyle/>
              <a:p>
                <a:endParaRPr lang="es-AR"/>
              </a:p>
            </p:txBody>
          </p:sp>
          <p:sp>
            <p:nvSpPr>
              <p:cNvPr id="48964" name="Rectangle 353"/>
              <p:cNvSpPr>
                <a:spLocks noChangeArrowheads="1"/>
              </p:cNvSpPr>
              <p:nvPr/>
            </p:nvSpPr>
            <p:spPr bwMode="auto">
              <a:xfrm>
                <a:off x="2470" y="1389"/>
                <a:ext cx="54" cy="45"/>
              </a:xfrm>
              <a:prstGeom prst="rect">
                <a:avLst/>
              </a:prstGeom>
              <a:noFill/>
              <a:ln w="9525">
                <a:noFill/>
                <a:miter lim="800000"/>
                <a:headEnd/>
                <a:tailEnd/>
              </a:ln>
            </p:spPr>
            <p:txBody>
              <a:bodyPr/>
              <a:lstStyle/>
              <a:p>
                <a:endParaRPr lang="es-MX"/>
              </a:p>
            </p:txBody>
          </p:sp>
          <p:sp>
            <p:nvSpPr>
              <p:cNvPr id="48965" name="Line 354"/>
              <p:cNvSpPr>
                <a:spLocks noChangeShapeType="1"/>
              </p:cNvSpPr>
              <p:nvPr/>
            </p:nvSpPr>
            <p:spPr bwMode="auto">
              <a:xfrm flipH="1" flipV="1">
                <a:off x="2476" y="1394"/>
                <a:ext cx="18" cy="15"/>
              </a:xfrm>
              <a:prstGeom prst="line">
                <a:avLst/>
              </a:prstGeom>
              <a:noFill/>
              <a:ln w="9525">
                <a:solidFill>
                  <a:srgbClr val="00FFFF"/>
                </a:solidFill>
                <a:round/>
                <a:headEnd/>
                <a:tailEnd/>
              </a:ln>
            </p:spPr>
            <p:txBody>
              <a:bodyPr/>
              <a:lstStyle/>
              <a:p>
                <a:endParaRPr lang="es-AR"/>
              </a:p>
            </p:txBody>
          </p:sp>
          <p:sp>
            <p:nvSpPr>
              <p:cNvPr id="48966" name="Line 355"/>
              <p:cNvSpPr>
                <a:spLocks noChangeShapeType="1"/>
              </p:cNvSpPr>
              <p:nvPr/>
            </p:nvSpPr>
            <p:spPr bwMode="auto">
              <a:xfrm>
                <a:off x="2494" y="1409"/>
                <a:ext cx="18" cy="15"/>
              </a:xfrm>
              <a:prstGeom prst="line">
                <a:avLst/>
              </a:prstGeom>
              <a:noFill/>
              <a:ln w="9525">
                <a:solidFill>
                  <a:srgbClr val="00FFFF"/>
                </a:solidFill>
                <a:round/>
                <a:headEnd/>
                <a:tailEnd/>
              </a:ln>
            </p:spPr>
            <p:txBody>
              <a:bodyPr/>
              <a:lstStyle/>
              <a:p>
                <a:endParaRPr lang="es-AR"/>
              </a:p>
            </p:txBody>
          </p:sp>
          <p:sp>
            <p:nvSpPr>
              <p:cNvPr id="48967" name="Line 356"/>
              <p:cNvSpPr>
                <a:spLocks noChangeShapeType="1"/>
              </p:cNvSpPr>
              <p:nvPr/>
            </p:nvSpPr>
            <p:spPr bwMode="auto">
              <a:xfrm flipH="1">
                <a:off x="2476" y="1409"/>
                <a:ext cx="18" cy="15"/>
              </a:xfrm>
              <a:prstGeom prst="line">
                <a:avLst/>
              </a:prstGeom>
              <a:noFill/>
              <a:ln w="9525">
                <a:solidFill>
                  <a:srgbClr val="00FFFF"/>
                </a:solidFill>
                <a:round/>
                <a:headEnd/>
                <a:tailEnd/>
              </a:ln>
            </p:spPr>
            <p:txBody>
              <a:bodyPr/>
              <a:lstStyle/>
              <a:p>
                <a:endParaRPr lang="es-AR"/>
              </a:p>
            </p:txBody>
          </p:sp>
          <p:sp>
            <p:nvSpPr>
              <p:cNvPr id="48968" name="Line 357"/>
              <p:cNvSpPr>
                <a:spLocks noChangeShapeType="1"/>
              </p:cNvSpPr>
              <p:nvPr/>
            </p:nvSpPr>
            <p:spPr bwMode="auto">
              <a:xfrm flipV="1">
                <a:off x="2494" y="1394"/>
                <a:ext cx="18" cy="15"/>
              </a:xfrm>
              <a:prstGeom prst="line">
                <a:avLst/>
              </a:prstGeom>
              <a:noFill/>
              <a:ln w="9525">
                <a:solidFill>
                  <a:srgbClr val="00FFFF"/>
                </a:solidFill>
                <a:round/>
                <a:headEnd/>
                <a:tailEnd/>
              </a:ln>
            </p:spPr>
            <p:txBody>
              <a:bodyPr/>
              <a:lstStyle/>
              <a:p>
                <a:endParaRPr lang="es-AR"/>
              </a:p>
            </p:txBody>
          </p:sp>
          <p:sp>
            <p:nvSpPr>
              <p:cNvPr id="48969" name="Rectangle 358"/>
              <p:cNvSpPr>
                <a:spLocks noChangeArrowheads="1"/>
              </p:cNvSpPr>
              <p:nvPr/>
            </p:nvSpPr>
            <p:spPr bwMode="auto">
              <a:xfrm>
                <a:off x="2548" y="1345"/>
                <a:ext cx="54" cy="44"/>
              </a:xfrm>
              <a:prstGeom prst="rect">
                <a:avLst/>
              </a:prstGeom>
              <a:noFill/>
              <a:ln w="9525">
                <a:noFill/>
                <a:miter lim="800000"/>
                <a:headEnd/>
                <a:tailEnd/>
              </a:ln>
            </p:spPr>
            <p:txBody>
              <a:bodyPr/>
              <a:lstStyle/>
              <a:p>
                <a:endParaRPr lang="es-MX"/>
              </a:p>
            </p:txBody>
          </p:sp>
          <p:sp>
            <p:nvSpPr>
              <p:cNvPr id="48970" name="Line 359"/>
              <p:cNvSpPr>
                <a:spLocks noChangeShapeType="1"/>
              </p:cNvSpPr>
              <p:nvPr/>
            </p:nvSpPr>
            <p:spPr bwMode="auto">
              <a:xfrm flipH="1" flipV="1">
                <a:off x="2554" y="1350"/>
                <a:ext cx="18" cy="15"/>
              </a:xfrm>
              <a:prstGeom prst="line">
                <a:avLst/>
              </a:prstGeom>
              <a:noFill/>
              <a:ln w="9525">
                <a:solidFill>
                  <a:srgbClr val="00FFFF"/>
                </a:solidFill>
                <a:round/>
                <a:headEnd/>
                <a:tailEnd/>
              </a:ln>
            </p:spPr>
            <p:txBody>
              <a:bodyPr/>
              <a:lstStyle/>
              <a:p>
                <a:endParaRPr lang="es-AR"/>
              </a:p>
            </p:txBody>
          </p:sp>
          <p:sp>
            <p:nvSpPr>
              <p:cNvPr id="48971" name="Line 360"/>
              <p:cNvSpPr>
                <a:spLocks noChangeShapeType="1"/>
              </p:cNvSpPr>
              <p:nvPr/>
            </p:nvSpPr>
            <p:spPr bwMode="auto">
              <a:xfrm>
                <a:off x="2572" y="1365"/>
                <a:ext cx="18" cy="15"/>
              </a:xfrm>
              <a:prstGeom prst="line">
                <a:avLst/>
              </a:prstGeom>
              <a:noFill/>
              <a:ln w="9525">
                <a:solidFill>
                  <a:srgbClr val="00FFFF"/>
                </a:solidFill>
                <a:round/>
                <a:headEnd/>
                <a:tailEnd/>
              </a:ln>
            </p:spPr>
            <p:txBody>
              <a:bodyPr/>
              <a:lstStyle/>
              <a:p>
                <a:endParaRPr lang="es-AR"/>
              </a:p>
            </p:txBody>
          </p:sp>
          <p:sp>
            <p:nvSpPr>
              <p:cNvPr id="48972" name="Line 361"/>
              <p:cNvSpPr>
                <a:spLocks noChangeShapeType="1"/>
              </p:cNvSpPr>
              <p:nvPr/>
            </p:nvSpPr>
            <p:spPr bwMode="auto">
              <a:xfrm flipH="1">
                <a:off x="2554" y="1365"/>
                <a:ext cx="18" cy="15"/>
              </a:xfrm>
              <a:prstGeom prst="line">
                <a:avLst/>
              </a:prstGeom>
              <a:noFill/>
              <a:ln w="9525">
                <a:solidFill>
                  <a:srgbClr val="00FFFF"/>
                </a:solidFill>
                <a:round/>
                <a:headEnd/>
                <a:tailEnd/>
              </a:ln>
            </p:spPr>
            <p:txBody>
              <a:bodyPr/>
              <a:lstStyle/>
              <a:p>
                <a:endParaRPr lang="es-AR"/>
              </a:p>
            </p:txBody>
          </p:sp>
          <p:sp>
            <p:nvSpPr>
              <p:cNvPr id="48973" name="Line 362"/>
              <p:cNvSpPr>
                <a:spLocks noChangeShapeType="1"/>
              </p:cNvSpPr>
              <p:nvPr/>
            </p:nvSpPr>
            <p:spPr bwMode="auto">
              <a:xfrm flipV="1">
                <a:off x="2572" y="1350"/>
                <a:ext cx="18" cy="15"/>
              </a:xfrm>
              <a:prstGeom prst="line">
                <a:avLst/>
              </a:prstGeom>
              <a:noFill/>
              <a:ln w="9525">
                <a:solidFill>
                  <a:srgbClr val="00FFFF"/>
                </a:solidFill>
                <a:round/>
                <a:headEnd/>
                <a:tailEnd/>
              </a:ln>
            </p:spPr>
            <p:txBody>
              <a:bodyPr/>
              <a:lstStyle/>
              <a:p>
                <a:endParaRPr lang="es-AR"/>
              </a:p>
            </p:txBody>
          </p:sp>
          <p:sp>
            <p:nvSpPr>
              <p:cNvPr id="48974" name="Rectangle 363"/>
              <p:cNvSpPr>
                <a:spLocks noChangeArrowheads="1"/>
              </p:cNvSpPr>
              <p:nvPr/>
            </p:nvSpPr>
            <p:spPr bwMode="auto">
              <a:xfrm>
                <a:off x="2626" y="1221"/>
                <a:ext cx="54" cy="45"/>
              </a:xfrm>
              <a:prstGeom prst="rect">
                <a:avLst/>
              </a:prstGeom>
              <a:noFill/>
              <a:ln w="9525">
                <a:noFill/>
                <a:miter lim="800000"/>
                <a:headEnd/>
                <a:tailEnd/>
              </a:ln>
            </p:spPr>
            <p:txBody>
              <a:bodyPr/>
              <a:lstStyle/>
              <a:p>
                <a:endParaRPr lang="es-MX"/>
              </a:p>
            </p:txBody>
          </p:sp>
          <p:sp>
            <p:nvSpPr>
              <p:cNvPr id="48975" name="Line 364"/>
              <p:cNvSpPr>
                <a:spLocks noChangeShapeType="1"/>
              </p:cNvSpPr>
              <p:nvPr/>
            </p:nvSpPr>
            <p:spPr bwMode="auto">
              <a:xfrm flipH="1" flipV="1">
                <a:off x="2632" y="1226"/>
                <a:ext cx="18" cy="15"/>
              </a:xfrm>
              <a:prstGeom prst="line">
                <a:avLst/>
              </a:prstGeom>
              <a:noFill/>
              <a:ln w="9525">
                <a:solidFill>
                  <a:srgbClr val="00FFFF"/>
                </a:solidFill>
                <a:round/>
                <a:headEnd/>
                <a:tailEnd/>
              </a:ln>
            </p:spPr>
            <p:txBody>
              <a:bodyPr/>
              <a:lstStyle/>
              <a:p>
                <a:endParaRPr lang="es-AR"/>
              </a:p>
            </p:txBody>
          </p:sp>
          <p:sp>
            <p:nvSpPr>
              <p:cNvPr id="48976" name="Line 365"/>
              <p:cNvSpPr>
                <a:spLocks noChangeShapeType="1"/>
              </p:cNvSpPr>
              <p:nvPr/>
            </p:nvSpPr>
            <p:spPr bwMode="auto">
              <a:xfrm>
                <a:off x="2650" y="1241"/>
                <a:ext cx="18" cy="15"/>
              </a:xfrm>
              <a:prstGeom prst="line">
                <a:avLst/>
              </a:prstGeom>
              <a:noFill/>
              <a:ln w="9525">
                <a:solidFill>
                  <a:srgbClr val="00FFFF"/>
                </a:solidFill>
                <a:round/>
                <a:headEnd/>
                <a:tailEnd/>
              </a:ln>
            </p:spPr>
            <p:txBody>
              <a:bodyPr/>
              <a:lstStyle/>
              <a:p>
                <a:endParaRPr lang="es-AR"/>
              </a:p>
            </p:txBody>
          </p:sp>
          <p:sp>
            <p:nvSpPr>
              <p:cNvPr id="48977" name="Line 366"/>
              <p:cNvSpPr>
                <a:spLocks noChangeShapeType="1"/>
              </p:cNvSpPr>
              <p:nvPr/>
            </p:nvSpPr>
            <p:spPr bwMode="auto">
              <a:xfrm flipH="1">
                <a:off x="2632" y="1241"/>
                <a:ext cx="18" cy="15"/>
              </a:xfrm>
              <a:prstGeom prst="line">
                <a:avLst/>
              </a:prstGeom>
              <a:noFill/>
              <a:ln w="9525">
                <a:solidFill>
                  <a:srgbClr val="00FFFF"/>
                </a:solidFill>
                <a:round/>
                <a:headEnd/>
                <a:tailEnd/>
              </a:ln>
            </p:spPr>
            <p:txBody>
              <a:bodyPr/>
              <a:lstStyle/>
              <a:p>
                <a:endParaRPr lang="es-AR"/>
              </a:p>
            </p:txBody>
          </p:sp>
          <p:sp>
            <p:nvSpPr>
              <p:cNvPr id="48978" name="Line 367"/>
              <p:cNvSpPr>
                <a:spLocks noChangeShapeType="1"/>
              </p:cNvSpPr>
              <p:nvPr/>
            </p:nvSpPr>
            <p:spPr bwMode="auto">
              <a:xfrm flipV="1">
                <a:off x="2650" y="1226"/>
                <a:ext cx="18" cy="15"/>
              </a:xfrm>
              <a:prstGeom prst="line">
                <a:avLst/>
              </a:prstGeom>
              <a:noFill/>
              <a:ln w="9525">
                <a:solidFill>
                  <a:srgbClr val="00FFFF"/>
                </a:solidFill>
                <a:round/>
                <a:headEnd/>
                <a:tailEnd/>
              </a:ln>
            </p:spPr>
            <p:txBody>
              <a:bodyPr/>
              <a:lstStyle/>
              <a:p>
                <a:endParaRPr lang="es-AR"/>
              </a:p>
            </p:txBody>
          </p:sp>
          <p:sp>
            <p:nvSpPr>
              <p:cNvPr id="48979" name="Rectangle 368"/>
              <p:cNvSpPr>
                <a:spLocks noChangeArrowheads="1"/>
              </p:cNvSpPr>
              <p:nvPr/>
            </p:nvSpPr>
            <p:spPr bwMode="auto">
              <a:xfrm>
                <a:off x="2704" y="1266"/>
                <a:ext cx="54" cy="44"/>
              </a:xfrm>
              <a:prstGeom prst="rect">
                <a:avLst/>
              </a:prstGeom>
              <a:noFill/>
              <a:ln w="9525">
                <a:noFill/>
                <a:miter lim="800000"/>
                <a:headEnd/>
                <a:tailEnd/>
              </a:ln>
            </p:spPr>
            <p:txBody>
              <a:bodyPr/>
              <a:lstStyle/>
              <a:p>
                <a:endParaRPr lang="es-MX"/>
              </a:p>
            </p:txBody>
          </p:sp>
          <p:sp>
            <p:nvSpPr>
              <p:cNvPr id="48980" name="Line 369"/>
              <p:cNvSpPr>
                <a:spLocks noChangeShapeType="1"/>
              </p:cNvSpPr>
              <p:nvPr/>
            </p:nvSpPr>
            <p:spPr bwMode="auto">
              <a:xfrm flipH="1" flipV="1">
                <a:off x="2710" y="1271"/>
                <a:ext cx="18" cy="14"/>
              </a:xfrm>
              <a:prstGeom prst="line">
                <a:avLst/>
              </a:prstGeom>
              <a:noFill/>
              <a:ln w="9525">
                <a:solidFill>
                  <a:srgbClr val="00FFFF"/>
                </a:solidFill>
                <a:round/>
                <a:headEnd/>
                <a:tailEnd/>
              </a:ln>
            </p:spPr>
            <p:txBody>
              <a:bodyPr/>
              <a:lstStyle/>
              <a:p>
                <a:endParaRPr lang="es-AR"/>
              </a:p>
            </p:txBody>
          </p:sp>
          <p:sp>
            <p:nvSpPr>
              <p:cNvPr id="48981" name="Line 370"/>
              <p:cNvSpPr>
                <a:spLocks noChangeShapeType="1"/>
              </p:cNvSpPr>
              <p:nvPr/>
            </p:nvSpPr>
            <p:spPr bwMode="auto">
              <a:xfrm>
                <a:off x="2728" y="1285"/>
                <a:ext cx="18" cy="15"/>
              </a:xfrm>
              <a:prstGeom prst="line">
                <a:avLst/>
              </a:prstGeom>
              <a:noFill/>
              <a:ln w="9525">
                <a:solidFill>
                  <a:srgbClr val="00FFFF"/>
                </a:solidFill>
                <a:round/>
                <a:headEnd/>
                <a:tailEnd/>
              </a:ln>
            </p:spPr>
            <p:txBody>
              <a:bodyPr/>
              <a:lstStyle/>
              <a:p>
                <a:endParaRPr lang="es-AR"/>
              </a:p>
            </p:txBody>
          </p:sp>
          <p:sp>
            <p:nvSpPr>
              <p:cNvPr id="48982" name="Line 371"/>
              <p:cNvSpPr>
                <a:spLocks noChangeShapeType="1"/>
              </p:cNvSpPr>
              <p:nvPr/>
            </p:nvSpPr>
            <p:spPr bwMode="auto">
              <a:xfrm flipH="1">
                <a:off x="2710" y="1285"/>
                <a:ext cx="18" cy="15"/>
              </a:xfrm>
              <a:prstGeom prst="line">
                <a:avLst/>
              </a:prstGeom>
              <a:noFill/>
              <a:ln w="9525">
                <a:solidFill>
                  <a:srgbClr val="00FFFF"/>
                </a:solidFill>
                <a:round/>
                <a:headEnd/>
                <a:tailEnd/>
              </a:ln>
            </p:spPr>
            <p:txBody>
              <a:bodyPr/>
              <a:lstStyle/>
              <a:p>
                <a:endParaRPr lang="es-AR"/>
              </a:p>
            </p:txBody>
          </p:sp>
          <p:sp>
            <p:nvSpPr>
              <p:cNvPr id="48983" name="Line 372"/>
              <p:cNvSpPr>
                <a:spLocks noChangeShapeType="1"/>
              </p:cNvSpPr>
              <p:nvPr/>
            </p:nvSpPr>
            <p:spPr bwMode="auto">
              <a:xfrm flipV="1">
                <a:off x="2728" y="1271"/>
                <a:ext cx="18" cy="14"/>
              </a:xfrm>
              <a:prstGeom prst="line">
                <a:avLst/>
              </a:prstGeom>
              <a:noFill/>
              <a:ln w="9525">
                <a:solidFill>
                  <a:srgbClr val="00FFFF"/>
                </a:solidFill>
                <a:round/>
                <a:headEnd/>
                <a:tailEnd/>
              </a:ln>
            </p:spPr>
            <p:txBody>
              <a:bodyPr/>
              <a:lstStyle/>
              <a:p>
                <a:endParaRPr lang="es-AR"/>
              </a:p>
            </p:txBody>
          </p:sp>
          <p:sp>
            <p:nvSpPr>
              <p:cNvPr id="48984" name="Rectangle 373"/>
              <p:cNvSpPr>
                <a:spLocks noChangeArrowheads="1"/>
              </p:cNvSpPr>
              <p:nvPr/>
            </p:nvSpPr>
            <p:spPr bwMode="auto">
              <a:xfrm>
                <a:off x="2776" y="1231"/>
                <a:ext cx="54" cy="44"/>
              </a:xfrm>
              <a:prstGeom prst="rect">
                <a:avLst/>
              </a:prstGeom>
              <a:noFill/>
              <a:ln w="9525">
                <a:noFill/>
                <a:miter lim="800000"/>
                <a:headEnd/>
                <a:tailEnd/>
              </a:ln>
            </p:spPr>
            <p:txBody>
              <a:bodyPr/>
              <a:lstStyle/>
              <a:p>
                <a:endParaRPr lang="es-MX"/>
              </a:p>
            </p:txBody>
          </p:sp>
          <p:sp>
            <p:nvSpPr>
              <p:cNvPr id="48985" name="Line 374"/>
              <p:cNvSpPr>
                <a:spLocks noChangeShapeType="1"/>
              </p:cNvSpPr>
              <p:nvPr/>
            </p:nvSpPr>
            <p:spPr bwMode="auto">
              <a:xfrm flipH="1" flipV="1">
                <a:off x="2782" y="1236"/>
                <a:ext cx="18" cy="15"/>
              </a:xfrm>
              <a:prstGeom prst="line">
                <a:avLst/>
              </a:prstGeom>
              <a:noFill/>
              <a:ln w="9525">
                <a:solidFill>
                  <a:srgbClr val="00FFFF"/>
                </a:solidFill>
                <a:round/>
                <a:headEnd/>
                <a:tailEnd/>
              </a:ln>
            </p:spPr>
            <p:txBody>
              <a:bodyPr/>
              <a:lstStyle/>
              <a:p>
                <a:endParaRPr lang="es-AR"/>
              </a:p>
            </p:txBody>
          </p:sp>
          <p:sp>
            <p:nvSpPr>
              <p:cNvPr id="48986" name="Line 375"/>
              <p:cNvSpPr>
                <a:spLocks noChangeShapeType="1"/>
              </p:cNvSpPr>
              <p:nvPr/>
            </p:nvSpPr>
            <p:spPr bwMode="auto">
              <a:xfrm>
                <a:off x="2800" y="1251"/>
                <a:ext cx="18" cy="15"/>
              </a:xfrm>
              <a:prstGeom prst="line">
                <a:avLst/>
              </a:prstGeom>
              <a:noFill/>
              <a:ln w="9525">
                <a:solidFill>
                  <a:srgbClr val="00FFFF"/>
                </a:solidFill>
                <a:round/>
                <a:headEnd/>
                <a:tailEnd/>
              </a:ln>
            </p:spPr>
            <p:txBody>
              <a:bodyPr/>
              <a:lstStyle/>
              <a:p>
                <a:endParaRPr lang="es-AR"/>
              </a:p>
            </p:txBody>
          </p:sp>
          <p:sp>
            <p:nvSpPr>
              <p:cNvPr id="48987" name="Line 376"/>
              <p:cNvSpPr>
                <a:spLocks noChangeShapeType="1"/>
              </p:cNvSpPr>
              <p:nvPr/>
            </p:nvSpPr>
            <p:spPr bwMode="auto">
              <a:xfrm flipH="1">
                <a:off x="2782" y="1251"/>
                <a:ext cx="18" cy="15"/>
              </a:xfrm>
              <a:prstGeom prst="line">
                <a:avLst/>
              </a:prstGeom>
              <a:noFill/>
              <a:ln w="9525">
                <a:solidFill>
                  <a:srgbClr val="00FFFF"/>
                </a:solidFill>
                <a:round/>
                <a:headEnd/>
                <a:tailEnd/>
              </a:ln>
            </p:spPr>
            <p:txBody>
              <a:bodyPr/>
              <a:lstStyle/>
              <a:p>
                <a:endParaRPr lang="es-AR"/>
              </a:p>
            </p:txBody>
          </p:sp>
          <p:sp>
            <p:nvSpPr>
              <p:cNvPr id="48988" name="Line 377"/>
              <p:cNvSpPr>
                <a:spLocks noChangeShapeType="1"/>
              </p:cNvSpPr>
              <p:nvPr/>
            </p:nvSpPr>
            <p:spPr bwMode="auto">
              <a:xfrm flipV="1">
                <a:off x="2800" y="1236"/>
                <a:ext cx="18" cy="15"/>
              </a:xfrm>
              <a:prstGeom prst="line">
                <a:avLst/>
              </a:prstGeom>
              <a:noFill/>
              <a:ln w="9525">
                <a:solidFill>
                  <a:srgbClr val="00FFFF"/>
                </a:solidFill>
                <a:round/>
                <a:headEnd/>
                <a:tailEnd/>
              </a:ln>
            </p:spPr>
            <p:txBody>
              <a:bodyPr/>
              <a:lstStyle/>
              <a:p>
                <a:endParaRPr lang="es-AR"/>
              </a:p>
            </p:txBody>
          </p:sp>
          <p:sp>
            <p:nvSpPr>
              <p:cNvPr id="48989" name="Rectangle 378"/>
              <p:cNvSpPr>
                <a:spLocks noChangeArrowheads="1"/>
              </p:cNvSpPr>
              <p:nvPr/>
            </p:nvSpPr>
            <p:spPr bwMode="auto">
              <a:xfrm>
                <a:off x="2854" y="1350"/>
                <a:ext cx="54" cy="44"/>
              </a:xfrm>
              <a:prstGeom prst="rect">
                <a:avLst/>
              </a:prstGeom>
              <a:noFill/>
              <a:ln w="9525">
                <a:noFill/>
                <a:miter lim="800000"/>
                <a:headEnd/>
                <a:tailEnd/>
              </a:ln>
            </p:spPr>
            <p:txBody>
              <a:bodyPr/>
              <a:lstStyle/>
              <a:p>
                <a:endParaRPr lang="es-MX"/>
              </a:p>
            </p:txBody>
          </p:sp>
          <p:sp>
            <p:nvSpPr>
              <p:cNvPr id="48990" name="Line 379"/>
              <p:cNvSpPr>
                <a:spLocks noChangeShapeType="1"/>
              </p:cNvSpPr>
              <p:nvPr/>
            </p:nvSpPr>
            <p:spPr bwMode="auto">
              <a:xfrm flipH="1" flipV="1">
                <a:off x="2860" y="1355"/>
                <a:ext cx="18" cy="15"/>
              </a:xfrm>
              <a:prstGeom prst="line">
                <a:avLst/>
              </a:prstGeom>
              <a:noFill/>
              <a:ln w="9525">
                <a:solidFill>
                  <a:srgbClr val="00FFFF"/>
                </a:solidFill>
                <a:round/>
                <a:headEnd/>
                <a:tailEnd/>
              </a:ln>
            </p:spPr>
            <p:txBody>
              <a:bodyPr/>
              <a:lstStyle/>
              <a:p>
                <a:endParaRPr lang="es-AR"/>
              </a:p>
            </p:txBody>
          </p:sp>
          <p:sp>
            <p:nvSpPr>
              <p:cNvPr id="48991" name="Line 380"/>
              <p:cNvSpPr>
                <a:spLocks noChangeShapeType="1"/>
              </p:cNvSpPr>
              <p:nvPr/>
            </p:nvSpPr>
            <p:spPr bwMode="auto">
              <a:xfrm>
                <a:off x="2878" y="1370"/>
                <a:ext cx="18" cy="14"/>
              </a:xfrm>
              <a:prstGeom prst="line">
                <a:avLst/>
              </a:prstGeom>
              <a:noFill/>
              <a:ln w="9525">
                <a:solidFill>
                  <a:srgbClr val="00FFFF"/>
                </a:solidFill>
                <a:round/>
                <a:headEnd/>
                <a:tailEnd/>
              </a:ln>
            </p:spPr>
            <p:txBody>
              <a:bodyPr/>
              <a:lstStyle/>
              <a:p>
                <a:endParaRPr lang="es-AR"/>
              </a:p>
            </p:txBody>
          </p:sp>
          <p:sp>
            <p:nvSpPr>
              <p:cNvPr id="48992" name="Line 381"/>
              <p:cNvSpPr>
                <a:spLocks noChangeShapeType="1"/>
              </p:cNvSpPr>
              <p:nvPr/>
            </p:nvSpPr>
            <p:spPr bwMode="auto">
              <a:xfrm flipH="1">
                <a:off x="2860" y="1370"/>
                <a:ext cx="18" cy="14"/>
              </a:xfrm>
              <a:prstGeom prst="line">
                <a:avLst/>
              </a:prstGeom>
              <a:noFill/>
              <a:ln w="9525">
                <a:solidFill>
                  <a:srgbClr val="00FFFF"/>
                </a:solidFill>
                <a:round/>
                <a:headEnd/>
                <a:tailEnd/>
              </a:ln>
            </p:spPr>
            <p:txBody>
              <a:bodyPr/>
              <a:lstStyle/>
              <a:p>
                <a:endParaRPr lang="es-AR"/>
              </a:p>
            </p:txBody>
          </p:sp>
          <p:sp>
            <p:nvSpPr>
              <p:cNvPr id="48993" name="Line 382"/>
              <p:cNvSpPr>
                <a:spLocks noChangeShapeType="1"/>
              </p:cNvSpPr>
              <p:nvPr/>
            </p:nvSpPr>
            <p:spPr bwMode="auto">
              <a:xfrm flipV="1">
                <a:off x="2878" y="1355"/>
                <a:ext cx="18" cy="15"/>
              </a:xfrm>
              <a:prstGeom prst="line">
                <a:avLst/>
              </a:prstGeom>
              <a:noFill/>
              <a:ln w="9525">
                <a:solidFill>
                  <a:srgbClr val="00FFFF"/>
                </a:solidFill>
                <a:round/>
                <a:headEnd/>
                <a:tailEnd/>
              </a:ln>
            </p:spPr>
            <p:txBody>
              <a:bodyPr/>
              <a:lstStyle/>
              <a:p>
                <a:endParaRPr lang="es-AR"/>
              </a:p>
            </p:txBody>
          </p:sp>
          <p:sp>
            <p:nvSpPr>
              <p:cNvPr id="48994" name="Rectangle 383"/>
              <p:cNvSpPr>
                <a:spLocks noChangeArrowheads="1"/>
              </p:cNvSpPr>
              <p:nvPr/>
            </p:nvSpPr>
            <p:spPr bwMode="auto">
              <a:xfrm>
                <a:off x="2932" y="1459"/>
                <a:ext cx="54" cy="44"/>
              </a:xfrm>
              <a:prstGeom prst="rect">
                <a:avLst/>
              </a:prstGeom>
              <a:noFill/>
              <a:ln w="9525">
                <a:noFill/>
                <a:miter lim="800000"/>
                <a:headEnd/>
                <a:tailEnd/>
              </a:ln>
            </p:spPr>
            <p:txBody>
              <a:bodyPr/>
              <a:lstStyle/>
              <a:p>
                <a:endParaRPr lang="es-MX"/>
              </a:p>
            </p:txBody>
          </p:sp>
          <p:sp>
            <p:nvSpPr>
              <p:cNvPr id="48995" name="Line 384"/>
              <p:cNvSpPr>
                <a:spLocks noChangeShapeType="1"/>
              </p:cNvSpPr>
              <p:nvPr/>
            </p:nvSpPr>
            <p:spPr bwMode="auto">
              <a:xfrm flipH="1" flipV="1">
                <a:off x="2938" y="1464"/>
                <a:ext cx="18" cy="15"/>
              </a:xfrm>
              <a:prstGeom prst="line">
                <a:avLst/>
              </a:prstGeom>
              <a:noFill/>
              <a:ln w="9525">
                <a:solidFill>
                  <a:srgbClr val="00FFFF"/>
                </a:solidFill>
                <a:round/>
                <a:headEnd/>
                <a:tailEnd/>
              </a:ln>
            </p:spPr>
            <p:txBody>
              <a:bodyPr/>
              <a:lstStyle/>
              <a:p>
                <a:endParaRPr lang="es-AR"/>
              </a:p>
            </p:txBody>
          </p:sp>
          <p:sp>
            <p:nvSpPr>
              <p:cNvPr id="48996" name="Line 385"/>
              <p:cNvSpPr>
                <a:spLocks noChangeShapeType="1"/>
              </p:cNvSpPr>
              <p:nvPr/>
            </p:nvSpPr>
            <p:spPr bwMode="auto">
              <a:xfrm>
                <a:off x="2956" y="1479"/>
                <a:ext cx="18" cy="14"/>
              </a:xfrm>
              <a:prstGeom prst="line">
                <a:avLst/>
              </a:prstGeom>
              <a:noFill/>
              <a:ln w="9525">
                <a:solidFill>
                  <a:srgbClr val="00FFFF"/>
                </a:solidFill>
                <a:round/>
                <a:headEnd/>
                <a:tailEnd/>
              </a:ln>
            </p:spPr>
            <p:txBody>
              <a:bodyPr/>
              <a:lstStyle/>
              <a:p>
                <a:endParaRPr lang="es-AR"/>
              </a:p>
            </p:txBody>
          </p:sp>
          <p:sp>
            <p:nvSpPr>
              <p:cNvPr id="48997" name="Line 386"/>
              <p:cNvSpPr>
                <a:spLocks noChangeShapeType="1"/>
              </p:cNvSpPr>
              <p:nvPr/>
            </p:nvSpPr>
            <p:spPr bwMode="auto">
              <a:xfrm flipH="1">
                <a:off x="2938" y="1479"/>
                <a:ext cx="18" cy="14"/>
              </a:xfrm>
              <a:prstGeom prst="line">
                <a:avLst/>
              </a:prstGeom>
              <a:noFill/>
              <a:ln w="9525">
                <a:solidFill>
                  <a:srgbClr val="00FFFF"/>
                </a:solidFill>
                <a:round/>
                <a:headEnd/>
                <a:tailEnd/>
              </a:ln>
            </p:spPr>
            <p:txBody>
              <a:bodyPr/>
              <a:lstStyle/>
              <a:p>
                <a:endParaRPr lang="es-AR"/>
              </a:p>
            </p:txBody>
          </p:sp>
          <p:sp>
            <p:nvSpPr>
              <p:cNvPr id="48998" name="Line 387"/>
              <p:cNvSpPr>
                <a:spLocks noChangeShapeType="1"/>
              </p:cNvSpPr>
              <p:nvPr/>
            </p:nvSpPr>
            <p:spPr bwMode="auto">
              <a:xfrm flipV="1">
                <a:off x="2956" y="1464"/>
                <a:ext cx="18" cy="15"/>
              </a:xfrm>
              <a:prstGeom prst="line">
                <a:avLst/>
              </a:prstGeom>
              <a:noFill/>
              <a:ln w="9525">
                <a:solidFill>
                  <a:srgbClr val="00FFFF"/>
                </a:solidFill>
                <a:round/>
                <a:headEnd/>
                <a:tailEnd/>
              </a:ln>
            </p:spPr>
            <p:txBody>
              <a:bodyPr/>
              <a:lstStyle/>
              <a:p>
                <a:endParaRPr lang="es-AR"/>
              </a:p>
            </p:txBody>
          </p:sp>
          <p:sp>
            <p:nvSpPr>
              <p:cNvPr id="48999" name="Rectangle 388"/>
              <p:cNvSpPr>
                <a:spLocks noChangeArrowheads="1"/>
              </p:cNvSpPr>
              <p:nvPr/>
            </p:nvSpPr>
            <p:spPr bwMode="auto">
              <a:xfrm>
                <a:off x="3010" y="1434"/>
                <a:ext cx="54" cy="45"/>
              </a:xfrm>
              <a:prstGeom prst="rect">
                <a:avLst/>
              </a:prstGeom>
              <a:noFill/>
              <a:ln w="9525">
                <a:noFill/>
                <a:miter lim="800000"/>
                <a:headEnd/>
                <a:tailEnd/>
              </a:ln>
            </p:spPr>
            <p:txBody>
              <a:bodyPr/>
              <a:lstStyle/>
              <a:p>
                <a:endParaRPr lang="es-MX"/>
              </a:p>
            </p:txBody>
          </p:sp>
          <p:sp>
            <p:nvSpPr>
              <p:cNvPr id="49000" name="Line 389"/>
              <p:cNvSpPr>
                <a:spLocks noChangeShapeType="1"/>
              </p:cNvSpPr>
              <p:nvPr/>
            </p:nvSpPr>
            <p:spPr bwMode="auto">
              <a:xfrm flipH="1" flipV="1">
                <a:off x="3016" y="1439"/>
                <a:ext cx="18" cy="15"/>
              </a:xfrm>
              <a:prstGeom prst="line">
                <a:avLst/>
              </a:prstGeom>
              <a:noFill/>
              <a:ln w="9525">
                <a:solidFill>
                  <a:srgbClr val="00FFFF"/>
                </a:solidFill>
                <a:round/>
                <a:headEnd/>
                <a:tailEnd/>
              </a:ln>
            </p:spPr>
            <p:txBody>
              <a:bodyPr/>
              <a:lstStyle/>
              <a:p>
                <a:endParaRPr lang="es-AR"/>
              </a:p>
            </p:txBody>
          </p:sp>
          <p:sp>
            <p:nvSpPr>
              <p:cNvPr id="49001" name="Line 390"/>
              <p:cNvSpPr>
                <a:spLocks noChangeShapeType="1"/>
              </p:cNvSpPr>
              <p:nvPr/>
            </p:nvSpPr>
            <p:spPr bwMode="auto">
              <a:xfrm>
                <a:off x="3034" y="1454"/>
                <a:ext cx="18" cy="15"/>
              </a:xfrm>
              <a:prstGeom prst="line">
                <a:avLst/>
              </a:prstGeom>
              <a:noFill/>
              <a:ln w="9525">
                <a:solidFill>
                  <a:srgbClr val="00FFFF"/>
                </a:solidFill>
                <a:round/>
                <a:headEnd/>
                <a:tailEnd/>
              </a:ln>
            </p:spPr>
            <p:txBody>
              <a:bodyPr/>
              <a:lstStyle/>
              <a:p>
                <a:endParaRPr lang="es-AR"/>
              </a:p>
            </p:txBody>
          </p:sp>
          <p:sp>
            <p:nvSpPr>
              <p:cNvPr id="49002" name="Line 391"/>
              <p:cNvSpPr>
                <a:spLocks noChangeShapeType="1"/>
              </p:cNvSpPr>
              <p:nvPr/>
            </p:nvSpPr>
            <p:spPr bwMode="auto">
              <a:xfrm flipH="1">
                <a:off x="3016" y="1454"/>
                <a:ext cx="18" cy="15"/>
              </a:xfrm>
              <a:prstGeom prst="line">
                <a:avLst/>
              </a:prstGeom>
              <a:noFill/>
              <a:ln w="9525">
                <a:solidFill>
                  <a:srgbClr val="00FFFF"/>
                </a:solidFill>
                <a:round/>
                <a:headEnd/>
                <a:tailEnd/>
              </a:ln>
            </p:spPr>
            <p:txBody>
              <a:bodyPr/>
              <a:lstStyle/>
              <a:p>
                <a:endParaRPr lang="es-AR"/>
              </a:p>
            </p:txBody>
          </p:sp>
          <p:sp>
            <p:nvSpPr>
              <p:cNvPr id="49003" name="Line 392"/>
              <p:cNvSpPr>
                <a:spLocks noChangeShapeType="1"/>
              </p:cNvSpPr>
              <p:nvPr/>
            </p:nvSpPr>
            <p:spPr bwMode="auto">
              <a:xfrm flipV="1">
                <a:off x="3034" y="1439"/>
                <a:ext cx="18" cy="15"/>
              </a:xfrm>
              <a:prstGeom prst="line">
                <a:avLst/>
              </a:prstGeom>
              <a:noFill/>
              <a:ln w="9525">
                <a:solidFill>
                  <a:srgbClr val="00FFFF"/>
                </a:solidFill>
                <a:round/>
                <a:headEnd/>
                <a:tailEnd/>
              </a:ln>
            </p:spPr>
            <p:txBody>
              <a:bodyPr/>
              <a:lstStyle/>
              <a:p>
                <a:endParaRPr lang="es-AR"/>
              </a:p>
            </p:txBody>
          </p:sp>
          <p:sp>
            <p:nvSpPr>
              <p:cNvPr id="49004" name="Rectangle 393"/>
              <p:cNvSpPr>
                <a:spLocks noChangeArrowheads="1"/>
              </p:cNvSpPr>
              <p:nvPr/>
            </p:nvSpPr>
            <p:spPr bwMode="auto">
              <a:xfrm>
                <a:off x="3088" y="1454"/>
                <a:ext cx="54" cy="44"/>
              </a:xfrm>
              <a:prstGeom prst="rect">
                <a:avLst/>
              </a:prstGeom>
              <a:noFill/>
              <a:ln w="9525">
                <a:noFill/>
                <a:miter lim="800000"/>
                <a:headEnd/>
                <a:tailEnd/>
              </a:ln>
            </p:spPr>
            <p:txBody>
              <a:bodyPr/>
              <a:lstStyle/>
              <a:p>
                <a:endParaRPr lang="es-MX"/>
              </a:p>
            </p:txBody>
          </p:sp>
          <p:sp>
            <p:nvSpPr>
              <p:cNvPr id="49005" name="Line 394"/>
              <p:cNvSpPr>
                <a:spLocks noChangeShapeType="1"/>
              </p:cNvSpPr>
              <p:nvPr/>
            </p:nvSpPr>
            <p:spPr bwMode="auto">
              <a:xfrm flipH="1" flipV="1">
                <a:off x="3094" y="1459"/>
                <a:ext cx="18" cy="15"/>
              </a:xfrm>
              <a:prstGeom prst="line">
                <a:avLst/>
              </a:prstGeom>
              <a:noFill/>
              <a:ln w="9525">
                <a:solidFill>
                  <a:srgbClr val="00FFFF"/>
                </a:solidFill>
                <a:round/>
                <a:headEnd/>
                <a:tailEnd/>
              </a:ln>
            </p:spPr>
            <p:txBody>
              <a:bodyPr/>
              <a:lstStyle/>
              <a:p>
                <a:endParaRPr lang="es-AR"/>
              </a:p>
            </p:txBody>
          </p:sp>
          <p:sp>
            <p:nvSpPr>
              <p:cNvPr id="49006" name="Line 395"/>
              <p:cNvSpPr>
                <a:spLocks noChangeShapeType="1"/>
              </p:cNvSpPr>
              <p:nvPr/>
            </p:nvSpPr>
            <p:spPr bwMode="auto">
              <a:xfrm>
                <a:off x="3112" y="1474"/>
                <a:ext cx="18" cy="14"/>
              </a:xfrm>
              <a:prstGeom prst="line">
                <a:avLst/>
              </a:prstGeom>
              <a:noFill/>
              <a:ln w="9525">
                <a:solidFill>
                  <a:srgbClr val="00FFFF"/>
                </a:solidFill>
                <a:round/>
                <a:headEnd/>
                <a:tailEnd/>
              </a:ln>
            </p:spPr>
            <p:txBody>
              <a:bodyPr/>
              <a:lstStyle/>
              <a:p>
                <a:endParaRPr lang="es-AR"/>
              </a:p>
            </p:txBody>
          </p:sp>
          <p:sp>
            <p:nvSpPr>
              <p:cNvPr id="49007" name="Line 396"/>
              <p:cNvSpPr>
                <a:spLocks noChangeShapeType="1"/>
              </p:cNvSpPr>
              <p:nvPr/>
            </p:nvSpPr>
            <p:spPr bwMode="auto">
              <a:xfrm flipH="1">
                <a:off x="3094" y="1474"/>
                <a:ext cx="18" cy="14"/>
              </a:xfrm>
              <a:prstGeom prst="line">
                <a:avLst/>
              </a:prstGeom>
              <a:noFill/>
              <a:ln w="9525">
                <a:solidFill>
                  <a:srgbClr val="00FFFF"/>
                </a:solidFill>
                <a:round/>
                <a:headEnd/>
                <a:tailEnd/>
              </a:ln>
            </p:spPr>
            <p:txBody>
              <a:bodyPr/>
              <a:lstStyle/>
              <a:p>
                <a:endParaRPr lang="es-AR"/>
              </a:p>
            </p:txBody>
          </p:sp>
          <p:sp>
            <p:nvSpPr>
              <p:cNvPr id="49008" name="Line 397"/>
              <p:cNvSpPr>
                <a:spLocks noChangeShapeType="1"/>
              </p:cNvSpPr>
              <p:nvPr/>
            </p:nvSpPr>
            <p:spPr bwMode="auto">
              <a:xfrm flipV="1">
                <a:off x="3112" y="1459"/>
                <a:ext cx="18" cy="15"/>
              </a:xfrm>
              <a:prstGeom prst="line">
                <a:avLst/>
              </a:prstGeom>
              <a:noFill/>
              <a:ln w="9525">
                <a:solidFill>
                  <a:srgbClr val="00FFFF"/>
                </a:solidFill>
                <a:round/>
                <a:headEnd/>
                <a:tailEnd/>
              </a:ln>
            </p:spPr>
            <p:txBody>
              <a:bodyPr/>
              <a:lstStyle/>
              <a:p>
                <a:endParaRPr lang="es-AR"/>
              </a:p>
            </p:txBody>
          </p:sp>
          <p:sp>
            <p:nvSpPr>
              <p:cNvPr id="49009" name="Rectangle 398"/>
              <p:cNvSpPr>
                <a:spLocks noChangeArrowheads="1"/>
              </p:cNvSpPr>
              <p:nvPr/>
            </p:nvSpPr>
            <p:spPr bwMode="auto">
              <a:xfrm>
                <a:off x="3166" y="1449"/>
                <a:ext cx="54" cy="44"/>
              </a:xfrm>
              <a:prstGeom prst="rect">
                <a:avLst/>
              </a:prstGeom>
              <a:noFill/>
              <a:ln w="9525">
                <a:noFill/>
                <a:miter lim="800000"/>
                <a:headEnd/>
                <a:tailEnd/>
              </a:ln>
            </p:spPr>
            <p:txBody>
              <a:bodyPr/>
              <a:lstStyle/>
              <a:p>
                <a:endParaRPr lang="es-MX"/>
              </a:p>
            </p:txBody>
          </p:sp>
          <p:sp>
            <p:nvSpPr>
              <p:cNvPr id="49010" name="Line 399"/>
              <p:cNvSpPr>
                <a:spLocks noChangeShapeType="1"/>
              </p:cNvSpPr>
              <p:nvPr/>
            </p:nvSpPr>
            <p:spPr bwMode="auto">
              <a:xfrm flipH="1" flipV="1">
                <a:off x="3172" y="1454"/>
                <a:ext cx="18" cy="15"/>
              </a:xfrm>
              <a:prstGeom prst="line">
                <a:avLst/>
              </a:prstGeom>
              <a:noFill/>
              <a:ln w="9525">
                <a:solidFill>
                  <a:srgbClr val="00FFFF"/>
                </a:solidFill>
                <a:round/>
                <a:headEnd/>
                <a:tailEnd/>
              </a:ln>
            </p:spPr>
            <p:txBody>
              <a:bodyPr/>
              <a:lstStyle/>
              <a:p>
                <a:endParaRPr lang="es-AR"/>
              </a:p>
            </p:txBody>
          </p:sp>
          <p:sp>
            <p:nvSpPr>
              <p:cNvPr id="49011" name="Line 400"/>
              <p:cNvSpPr>
                <a:spLocks noChangeShapeType="1"/>
              </p:cNvSpPr>
              <p:nvPr/>
            </p:nvSpPr>
            <p:spPr bwMode="auto">
              <a:xfrm>
                <a:off x="3190" y="1469"/>
                <a:ext cx="18" cy="15"/>
              </a:xfrm>
              <a:prstGeom prst="line">
                <a:avLst/>
              </a:prstGeom>
              <a:noFill/>
              <a:ln w="9525">
                <a:solidFill>
                  <a:srgbClr val="00FFFF"/>
                </a:solidFill>
                <a:round/>
                <a:headEnd/>
                <a:tailEnd/>
              </a:ln>
            </p:spPr>
            <p:txBody>
              <a:bodyPr/>
              <a:lstStyle/>
              <a:p>
                <a:endParaRPr lang="es-AR"/>
              </a:p>
            </p:txBody>
          </p:sp>
          <p:sp>
            <p:nvSpPr>
              <p:cNvPr id="49012" name="Line 401"/>
              <p:cNvSpPr>
                <a:spLocks noChangeShapeType="1"/>
              </p:cNvSpPr>
              <p:nvPr/>
            </p:nvSpPr>
            <p:spPr bwMode="auto">
              <a:xfrm flipH="1">
                <a:off x="3172" y="1469"/>
                <a:ext cx="18" cy="15"/>
              </a:xfrm>
              <a:prstGeom prst="line">
                <a:avLst/>
              </a:prstGeom>
              <a:noFill/>
              <a:ln w="9525">
                <a:solidFill>
                  <a:srgbClr val="00FFFF"/>
                </a:solidFill>
                <a:round/>
                <a:headEnd/>
                <a:tailEnd/>
              </a:ln>
            </p:spPr>
            <p:txBody>
              <a:bodyPr/>
              <a:lstStyle/>
              <a:p>
                <a:endParaRPr lang="es-AR"/>
              </a:p>
            </p:txBody>
          </p:sp>
          <p:sp>
            <p:nvSpPr>
              <p:cNvPr id="49013" name="Line 402"/>
              <p:cNvSpPr>
                <a:spLocks noChangeShapeType="1"/>
              </p:cNvSpPr>
              <p:nvPr/>
            </p:nvSpPr>
            <p:spPr bwMode="auto">
              <a:xfrm flipV="1">
                <a:off x="3190" y="1454"/>
                <a:ext cx="18" cy="15"/>
              </a:xfrm>
              <a:prstGeom prst="line">
                <a:avLst/>
              </a:prstGeom>
              <a:noFill/>
              <a:ln w="9525">
                <a:solidFill>
                  <a:srgbClr val="00FFFF"/>
                </a:solidFill>
                <a:round/>
                <a:headEnd/>
                <a:tailEnd/>
              </a:ln>
            </p:spPr>
            <p:txBody>
              <a:bodyPr/>
              <a:lstStyle/>
              <a:p>
                <a:endParaRPr lang="es-AR"/>
              </a:p>
            </p:txBody>
          </p:sp>
          <p:sp>
            <p:nvSpPr>
              <p:cNvPr id="49014" name="Rectangle 403"/>
              <p:cNvSpPr>
                <a:spLocks noChangeArrowheads="1"/>
              </p:cNvSpPr>
              <p:nvPr/>
            </p:nvSpPr>
            <p:spPr bwMode="auto">
              <a:xfrm>
                <a:off x="3244" y="1399"/>
                <a:ext cx="54" cy="45"/>
              </a:xfrm>
              <a:prstGeom prst="rect">
                <a:avLst/>
              </a:prstGeom>
              <a:noFill/>
              <a:ln w="9525">
                <a:noFill/>
                <a:miter lim="800000"/>
                <a:headEnd/>
                <a:tailEnd/>
              </a:ln>
            </p:spPr>
            <p:txBody>
              <a:bodyPr/>
              <a:lstStyle/>
              <a:p>
                <a:endParaRPr lang="es-MX"/>
              </a:p>
            </p:txBody>
          </p:sp>
          <p:sp>
            <p:nvSpPr>
              <p:cNvPr id="49015" name="Line 404"/>
              <p:cNvSpPr>
                <a:spLocks noChangeShapeType="1"/>
              </p:cNvSpPr>
              <p:nvPr/>
            </p:nvSpPr>
            <p:spPr bwMode="auto">
              <a:xfrm flipH="1" flipV="1">
                <a:off x="3250" y="1404"/>
                <a:ext cx="18" cy="15"/>
              </a:xfrm>
              <a:prstGeom prst="line">
                <a:avLst/>
              </a:prstGeom>
              <a:noFill/>
              <a:ln w="9525">
                <a:solidFill>
                  <a:srgbClr val="00FFFF"/>
                </a:solidFill>
                <a:round/>
                <a:headEnd/>
                <a:tailEnd/>
              </a:ln>
            </p:spPr>
            <p:txBody>
              <a:bodyPr/>
              <a:lstStyle/>
              <a:p>
                <a:endParaRPr lang="es-AR"/>
              </a:p>
            </p:txBody>
          </p:sp>
          <p:sp>
            <p:nvSpPr>
              <p:cNvPr id="49016" name="Line 405"/>
              <p:cNvSpPr>
                <a:spLocks noChangeShapeType="1"/>
              </p:cNvSpPr>
              <p:nvPr/>
            </p:nvSpPr>
            <p:spPr bwMode="auto">
              <a:xfrm>
                <a:off x="3268" y="1419"/>
                <a:ext cx="18" cy="15"/>
              </a:xfrm>
              <a:prstGeom prst="line">
                <a:avLst/>
              </a:prstGeom>
              <a:noFill/>
              <a:ln w="9525">
                <a:solidFill>
                  <a:srgbClr val="00FFFF"/>
                </a:solidFill>
                <a:round/>
                <a:headEnd/>
                <a:tailEnd/>
              </a:ln>
            </p:spPr>
            <p:txBody>
              <a:bodyPr/>
              <a:lstStyle/>
              <a:p>
                <a:endParaRPr lang="es-AR"/>
              </a:p>
            </p:txBody>
          </p:sp>
          <p:sp>
            <p:nvSpPr>
              <p:cNvPr id="49017" name="Line 406"/>
              <p:cNvSpPr>
                <a:spLocks noChangeShapeType="1"/>
              </p:cNvSpPr>
              <p:nvPr/>
            </p:nvSpPr>
            <p:spPr bwMode="auto">
              <a:xfrm flipH="1">
                <a:off x="3250" y="1419"/>
                <a:ext cx="18" cy="15"/>
              </a:xfrm>
              <a:prstGeom prst="line">
                <a:avLst/>
              </a:prstGeom>
              <a:noFill/>
              <a:ln w="9525">
                <a:solidFill>
                  <a:srgbClr val="00FFFF"/>
                </a:solidFill>
                <a:round/>
                <a:headEnd/>
                <a:tailEnd/>
              </a:ln>
            </p:spPr>
            <p:txBody>
              <a:bodyPr/>
              <a:lstStyle/>
              <a:p>
                <a:endParaRPr lang="es-AR"/>
              </a:p>
            </p:txBody>
          </p:sp>
          <p:sp>
            <p:nvSpPr>
              <p:cNvPr id="49018" name="Line 407"/>
              <p:cNvSpPr>
                <a:spLocks noChangeShapeType="1"/>
              </p:cNvSpPr>
              <p:nvPr/>
            </p:nvSpPr>
            <p:spPr bwMode="auto">
              <a:xfrm flipV="1">
                <a:off x="3268" y="1404"/>
                <a:ext cx="18" cy="15"/>
              </a:xfrm>
              <a:prstGeom prst="line">
                <a:avLst/>
              </a:prstGeom>
              <a:noFill/>
              <a:ln w="9525">
                <a:solidFill>
                  <a:srgbClr val="00FFFF"/>
                </a:solidFill>
                <a:round/>
                <a:headEnd/>
                <a:tailEnd/>
              </a:ln>
            </p:spPr>
            <p:txBody>
              <a:bodyPr/>
              <a:lstStyle/>
              <a:p>
                <a:endParaRPr lang="es-AR"/>
              </a:p>
            </p:txBody>
          </p:sp>
        </p:grpSp>
        <p:grpSp>
          <p:nvGrpSpPr>
            <p:cNvPr id="48270" name="Group 609"/>
            <p:cNvGrpSpPr>
              <a:grpSpLocks/>
            </p:cNvGrpSpPr>
            <p:nvPr/>
          </p:nvGrpSpPr>
          <p:grpSpPr bwMode="auto">
            <a:xfrm>
              <a:off x="754" y="1409"/>
              <a:ext cx="4026" cy="669"/>
              <a:chOff x="754" y="1409"/>
              <a:chExt cx="4026" cy="669"/>
            </a:xfrm>
          </p:grpSpPr>
          <p:sp>
            <p:nvSpPr>
              <p:cNvPr id="48619" name="Rectangle 409"/>
              <p:cNvSpPr>
                <a:spLocks noChangeArrowheads="1"/>
              </p:cNvSpPr>
              <p:nvPr/>
            </p:nvSpPr>
            <p:spPr bwMode="auto">
              <a:xfrm>
                <a:off x="3322" y="1409"/>
                <a:ext cx="54" cy="45"/>
              </a:xfrm>
              <a:prstGeom prst="rect">
                <a:avLst/>
              </a:prstGeom>
              <a:noFill/>
              <a:ln w="9525">
                <a:noFill/>
                <a:miter lim="800000"/>
                <a:headEnd/>
                <a:tailEnd/>
              </a:ln>
            </p:spPr>
            <p:txBody>
              <a:bodyPr/>
              <a:lstStyle/>
              <a:p>
                <a:endParaRPr lang="es-MX"/>
              </a:p>
            </p:txBody>
          </p:sp>
          <p:sp>
            <p:nvSpPr>
              <p:cNvPr id="48620" name="Line 410"/>
              <p:cNvSpPr>
                <a:spLocks noChangeShapeType="1"/>
              </p:cNvSpPr>
              <p:nvPr/>
            </p:nvSpPr>
            <p:spPr bwMode="auto">
              <a:xfrm flipH="1" flipV="1">
                <a:off x="3328" y="1414"/>
                <a:ext cx="18" cy="15"/>
              </a:xfrm>
              <a:prstGeom prst="line">
                <a:avLst/>
              </a:prstGeom>
              <a:noFill/>
              <a:ln w="9525">
                <a:solidFill>
                  <a:srgbClr val="00FFFF"/>
                </a:solidFill>
                <a:round/>
                <a:headEnd/>
                <a:tailEnd/>
              </a:ln>
            </p:spPr>
            <p:txBody>
              <a:bodyPr/>
              <a:lstStyle/>
              <a:p>
                <a:endParaRPr lang="es-AR"/>
              </a:p>
            </p:txBody>
          </p:sp>
          <p:sp>
            <p:nvSpPr>
              <p:cNvPr id="48621" name="Line 411"/>
              <p:cNvSpPr>
                <a:spLocks noChangeShapeType="1"/>
              </p:cNvSpPr>
              <p:nvPr/>
            </p:nvSpPr>
            <p:spPr bwMode="auto">
              <a:xfrm>
                <a:off x="3346" y="1429"/>
                <a:ext cx="18" cy="15"/>
              </a:xfrm>
              <a:prstGeom prst="line">
                <a:avLst/>
              </a:prstGeom>
              <a:noFill/>
              <a:ln w="9525">
                <a:solidFill>
                  <a:srgbClr val="00FFFF"/>
                </a:solidFill>
                <a:round/>
                <a:headEnd/>
                <a:tailEnd/>
              </a:ln>
            </p:spPr>
            <p:txBody>
              <a:bodyPr/>
              <a:lstStyle/>
              <a:p>
                <a:endParaRPr lang="es-AR"/>
              </a:p>
            </p:txBody>
          </p:sp>
          <p:sp>
            <p:nvSpPr>
              <p:cNvPr id="48622" name="Line 412"/>
              <p:cNvSpPr>
                <a:spLocks noChangeShapeType="1"/>
              </p:cNvSpPr>
              <p:nvPr/>
            </p:nvSpPr>
            <p:spPr bwMode="auto">
              <a:xfrm flipH="1">
                <a:off x="3328" y="1429"/>
                <a:ext cx="18" cy="15"/>
              </a:xfrm>
              <a:prstGeom prst="line">
                <a:avLst/>
              </a:prstGeom>
              <a:noFill/>
              <a:ln w="9525">
                <a:solidFill>
                  <a:srgbClr val="00FFFF"/>
                </a:solidFill>
                <a:round/>
                <a:headEnd/>
                <a:tailEnd/>
              </a:ln>
            </p:spPr>
            <p:txBody>
              <a:bodyPr/>
              <a:lstStyle/>
              <a:p>
                <a:endParaRPr lang="es-AR"/>
              </a:p>
            </p:txBody>
          </p:sp>
          <p:sp>
            <p:nvSpPr>
              <p:cNvPr id="48623" name="Line 413"/>
              <p:cNvSpPr>
                <a:spLocks noChangeShapeType="1"/>
              </p:cNvSpPr>
              <p:nvPr/>
            </p:nvSpPr>
            <p:spPr bwMode="auto">
              <a:xfrm flipV="1">
                <a:off x="3346" y="1414"/>
                <a:ext cx="18" cy="15"/>
              </a:xfrm>
              <a:prstGeom prst="line">
                <a:avLst/>
              </a:prstGeom>
              <a:noFill/>
              <a:ln w="9525">
                <a:solidFill>
                  <a:srgbClr val="00FFFF"/>
                </a:solidFill>
                <a:round/>
                <a:headEnd/>
                <a:tailEnd/>
              </a:ln>
            </p:spPr>
            <p:txBody>
              <a:bodyPr/>
              <a:lstStyle/>
              <a:p>
                <a:endParaRPr lang="es-AR"/>
              </a:p>
            </p:txBody>
          </p:sp>
          <p:sp>
            <p:nvSpPr>
              <p:cNvPr id="48624" name="Rectangle 414"/>
              <p:cNvSpPr>
                <a:spLocks noChangeArrowheads="1"/>
              </p:cNvSpPr>
              <p:nvPr/>
            </p:nvSpPr>
            <p:spPr bwMode="auto">
              <a:xfrm>
                <a:off x="3400" y="1484"/>
                <a:ext cx="54" cy="44"/>
              </a:xfrm>
              <a:prstGeom prst="rect">
                <a:avLst/>
              </a:prstGeom>
              <a:noFill/>
              <a:ln w="9525">
                <a:noFill/>
                <a:miter lim="800000"/>
                <a:headEnd/>
                <a:tailEnd/>
              </a:ln>
            </p:spPr>
            <p:txBody>
              <a:bodyPr/>
              <a:lstStyle/>
              <a:p>
                <a:endParaRPr lang="es-MX"/>
              </a:p>
            </p:txBody>
          </p:sp>
          <p:sp>
            <p:nvSpPr>
              <p:cNvPr id="48625" name="Line 415"/>
              <p:cNvSpPr>
                <a:spLocks noChangeShapeType="1"/>
              </p:cNvSpPr>
              <p:nvPr/>
            </p:nvSpPr>
            <p:spPr bwMode="auto">
              <a:xfrm flipH="1" flipV="1">
                <a:off x="3406" y="1488"/>
                <a:ext cx="18" cy="15"/>
              </a:xfrm>
              <a:prstGeom prst="line">
                <a:avLst/>
              </a:prstGeom>
              <a:noFill/>
              <a:ln w="9525">
                <a:solidFill>
                  <a:srgbClr val="00FFFF"/>
                </a:solidFill>
                <a:round/>
                <a:headEnd/>
                <a:tailEnd/>
              </a:ln>
            </p:spPr>
            <p:txBody>
              <a:bodyPr/>
              <a:lstStyle/>
              <a:p>
                <a:endParaRPr lang="es-AR"/>
              </a:p>
            </p:txBody>
          </p:sp>
          <p:sp>
            <p:nvSpPr>
              <p:cNvPr id="48626" name="Line 416"/>
              <p:cNvSpPr>
                <a:spLocks noChangeShapeType="1"/>
              </p:cNvSpPr>
              <p:nvPr/>
            </p:nvSpPr>
            <p:spPr bwMode="auto">
              <a:xfrm>
                <a:off x="3424" y="1503"/>
                <a:ext cx="18" cy="15"/>
              </a:xfrm>
              <a:prstGeom prst="line">
                <a:avLst/>
              </a:prstGeom>
              <a:noFill/>
              <a:ln w="9525">
                <a:solidFill>
                  <a:srgbClr val="00FFFF"/>
                </a:solidFill>
                <a:round/>
                <a:headEnd/>
                <a:tailEnd/>
              </a:ln>
            </p:spPr>
            <p:txBody>
              <a:bodyPr/>
              <a:lstStyle/>
              <a:p>
                <a:endParaRPr lang="es-AR"/>
              </a:p>
            </p:txBody>
          </p:sp>
          <p:sp>
            <p:nvSpPr>
              <p:cNvPr id="48627" name="Line 417"/>
              <p:cNvSpPr>
                <a:spLocks noChangeShapeType="1"/>
              </p:cNvSpPr>
              <p:nvPr/>
            </p:nvSpPr>
            <p:spPr bwMode="auto">
              <a:xfrm flipH="1">
                <a:off x="3406" y="1503"/>
                <a:ext cx="18" cy="15"/>
              </a:xfrm>
              <a:prstGeom prst="line">
                <a:avLst/>
              </a:prstGeom>
              <a:noFill/>
              <a:ln w="9525">
                <a:solidFill>
                  <a:srgbClr val="00FFFF"/>
                </a:solidFill>
                <a:round/>
                <a:headEnd/>
                <a:tailEnd/>
              </a:ln>
            </p:spPr>
            <p:txBody>
              <a:bodyPr/>
              <a:lstStyle/>
              <a:p>
                <a:endParaRPr lang="es-AR"/>
              </a:p>
            </p:txBody>
          </p:sp>
          <p:sp>
            <p:nvSpPr>
              <p:cNvPr id="48628" name="Line 418"/>
              <p:cNvSpPr>
                <a:spLocks noChangeShapeType="1"/>
              </p:cNvSpPr>
              <p:nvPr/>
            </p:nvSpPr>
            <p:spPr bwMode="auto">
              <a:xfrm flipV="1">
                <a:off x="3424" y="1488"/>
                <a:ext cx="18" cy="15"/>
              </a:xfrm>
              <a:prstGeom prst="line">
                <a:avLst/>
              </a:prstGeom>
              <a:noFill/>
              <a:ln w="9525">
                <a:solidFill>
                  <a:srgbClr val="00FFFF"/>
                </a:solidFill>
                <a:round/>
                <a:headEnd/>
                <a:tailEnd/>
              </a:ln>
            </p:spPr>
            <p:txBody>
              <a:bodyPr/>
              <a:lstStyle/>
              <a:p>
                <a:endParaRPr lang="es-AR"/>
              </a:p>
            </p:txBody>
          </p:sp>
          <p:sp>
            <p:nvSpPr>
              <p:cNvPr id="48629" name="Rectangle 419"/>
              <p:cNvSpPr>
                <a:spLocks noChangeArrowheads="1"/>
              </p:cNvSpPr>
              <p:nvPr/>
            </p:nvSpPr>
            <p:spPr bwMode="auto">
              <a:xfrm>
                <a:off x="3478" y="1508"/>
                <a:ext cx="54" cy="45"/>
              </a:xfrm>
              <a:prstGeom prst="rect">
                <a:avLst/>
              </a:prstGeom>
              <a:noFill/>
              <a:ln w="9525">
                <a:noFill/>
                <a:miter lim="800000"/>
                <a:headEnd/>
                <a:tailEnd/>
              </a:ln>
            </p:spPr>
            <p:txBody>
              <a:bodyPr/>
              <a:lstStyle/>
              <a:p>
                <a:endParaRPr lang="es-MX"/>
              </a:p>
            </p:txBody>
          </p:sp>
          <p:sp>
            <p:nvSpPr>
              <p:cNvPr id="48630" name="Line 420"/>
              <p:cNvSpPr>
                <a:spLocks noChangeShapeType="1"/>
              </p:cNvSpPr>
              <p:nvPr/>
            </p:nvSpPr>
            <p:spPr bwMode="auto">
              <a:xfrm flipH="1" flipV="1">
                <a:off x="3484" y="1513"/>
                <a:ext cx="18" cy="15"/>
              </a:xfrm>
              <a:prstGeom prst="line">
                <a:avLst/>
              </a:prstGeom>
              <a:noFill/>
              <a:ln w="9525">
                <a:solidFill>
                  <a:srgbClr val="00FFFF"/>
                </a:solidFill>
                <a:round/>
                <a:headEnd/>
                <a:tailEnd/>
              </a:ln>
            </p:spPr>
            <p:txBody>
              <a:bodyPr/>
              <a:lstStyle/>
              <a:p>
                <a:endParaRPr lang="es-AR"/>
              </a:p>
            </p:txBody>
          </p:sp>
          <p:sp>
            <p:nvSpPr>
              <p:cNvPr id="48631" name="Line 421"/>
              <p:cNvSpPr>
                <a:spLocks noChangeShapeType="1"/>
              </p:cNvSpPr>
              <p:nvPr/>
            </p:nvSpPr>
            <p:spPr bwMode="auto">
              <a:xfrm>
                <a:off x="3502" y="1528"/>
                <a:ext cx="18" cy="15"/>
              </a:xfrm>
              <a:prstGeom prst="line">
                <a:avLst/>
              </a:prstGeom>
              <a:noFill/>
              <a:ln w="9525">
                <a:solidFill>
                  <a:srgbClr val="00FFFF"/>
                </a:solidFill>
                <a:round/>
                <a:headEnd/>
                <a:tailEnd/>
              </a:ln>
            </p:spPr>
            <p:txBody>
              <a:bodyPr/>
              <a:lstStyle/>
              <a:p>
                <a:endParaRPr lang="es-AR"/>
              </a:p>
            </p:txBody>
          </p:sp>
          <p:sp>
            <p:nvSpPr>
              <p:cNvPr id="48632" name="Line 422"/>
              <p:cNvSpPr>
                <a:spLocks noChangeShapeType="1"/>
              </p:cNvSpPr>
              <p:nvPr/>
            </p:nvSpPr>
            <p:spPr bwMode="auto">
              <a:xfrm flipH="1">
                <a:off x="3484" y="1528"/>
                <a:ext cx="18" cy="15"/>
              </a:xfrm>
              <a:prstGeom prst="line">
                <a:avLst/>
              </a:prstGeom>
              <a:noFill/>
              <a:ln w="9525">
                <a:solidFill>
                  <a:srgbClr val="00FFFF"/>
                </a:solidFill>
                <a:round/>
                <a:headEnd/>
                <a:tailEnd/>
              </a:ln>
            </p:spPr>
            <p:txBody>
              <a:bodyPr/>
              <a:lstStyle/>
              <a:p>
                <a:endParaRPr lang="es-AR"/>
              </a:p>
            </p:txBody>
          </p:sp>
          <p:sp>
            <p:nvSpPr>
              <p:cNvPr id="48633" name="Line 423"/>
              <p:cNvSpPr>
                <a:spLocks noChangeShapeType="1"/>
              </p:cNvSpPr>
              <p:nvPr/>
            </p:nvSpPr>
            <p:spPr bwMode="auto">
              <a:xfrm flipV="1">
                <a:off x="3502" y="1513"/>
                <a:ext cx="18" cy="15"/>
              </a:xfrm>
              <a:prstGeom prst="line">
                <a:avLst/>
              </a:prstGeom>
              <a:noFill/>
              <a:ln w="9525">
                <a:solidFill>
                  <a:srgbClr val="00FFFF"/>
                </a:solidFill>
                <a:round/>
                <a:headEnd/>
                <a:tailEnd/>
              </a:ln>
            </p:spPr>
            <p:txBody>
              <a:bodyPr/>
              <a:lstStyle/>
              <a:p>
                <a:endParaRPr lang="es-AR"/>
              </a:p>
            </p:txBody>
          </p:sp>
          <p:sp>
            <p:nvSpPr>
              <p:cNvPr id="48634" name="Rectangle 424"/>
              <p:cNvSpPr>
                <a:spLocks noChangeArrowheads="1"/>
              </p:cNvSpPr>
              <p:nvPr/>
            </p:nvSpPr>
            <p:spPr bwMode="auto">
              <a:xfrm>
                <a:off x="3556" y="1439"/>
                <a:ext cx="54" cy="45"/>
              </a:xfrm>
              <a:prstGeom prst="rect">
                <a:avLst/>
              </a:prstGeom>
              <a:noFill/>
              <a:ln w="9525">
                <a:noFill/>
                <a:miter lim="800000"/>
                <a:headEnd/>
                <a:tailEnd/>
              </a:ln>
            </p:spPr>
            <p:txBody>
              <a:bodyPr/>
              <a:lstStyle/>
              <a:p>
                <a:endParaRPr lang="es-MX"/>
              </a:p>
            </p:txBody>
          </p:sp>
          <p:sp>
            <p:nvSpPr>
              <p:cNvPr id="48635" name="Line 425"/>
              <p:cNvSpPr>
                <a:spLocks noChangeShapeType="1"/>
              </p:cNvSpPr>
              <p:nvPr/>
            </p:nvSpPr>
            <p:spPr bwMode="auto">
              <a:xfrm flipH="1" flipV="1">
                <a:off x="3562" y="1444"/>
                <a:ext cx="18" cy="15"/>
              </a:xfrm>
              <a:prstGeom prst="line">
                <a:avLst/>
              </a:prstGeom>
              <a:noFill/>
              <a:ln w="9525">
                <a:solidFill>
                  <a:srgbClr val="00FFFF"/>
                </a:solidFill>
                <a:round/>
                <a:headEnd/>
                <a:tailEnd/>
              </a:ln>
            </p:spPr>
            <p:txBody>
              <a:bodyPr/>
              <a:lstStyle/>
              <a:p>
                <a:endParaRPr lang="es-AR"/>
              </a:p>
            </p:txBody>
          </p:sp>
          <p:sp>
            <p:nvSpPr>
              <p:cNvPr id="48636" name="Line 426"/>
              <p:cNvSpPr>
                <a:spLocks noChangeShapeType="1"/>
              </p:cNvSpPr>
              <p:nvPr/>
            </p:nvSpPr>
            <p:spPr bwMode="auto">
              <a:xfrm>
                <a:off x="3580" y="1459"/>
                <a:ext cx="18" cy="15"/>
              </a:xfrm>
              <a:prstGeom prst="line">
                <a:avLst/>
              </a:prstGeom>
              <a:noFill/>
              <a:ln w="9525">
                <a:solidFill>
                  <a:srgbClr val="00FFFF"/>
                </a:solidFill>
                <a:round/>
                <a:headEnd/>
                <a:tailEnd/>
              </a:ln>
            </p:spPr>
            <p:txBody>
              <a:bodyPr/>
              <a:lstStyle/>
              <a:p>
                <a:endParaRPr lang="es-AR"/>
              </a:p>
            </p:txBody>
          </p:sp>
          <p:sp>
            <p:nvSpPr>
              <p:cNvPr id="48637" name="Line 427"/>
              <p:cNvSpPr>
                <a:spLocks noChangeShapeType="1"/>
              </p:cNvSpPr>
              <p:nvPr/>
            </p:nvSpPr>
            <p:spPr bwMode="auto">
              <a:xfrm flipH="1">
                <a:off x="3562" y="1459"/>
                <a:ext cx="18" cy="15"/>
              </a:xfrm>
              <a:prstGeom prst="line">
                <a:avLst/>
              </a:prstGeom>
              <a:noFill/>
              <a:ln w="9525">
                <a:solidFill>
                  <a:srgbClr val="00FFFF"/>
                </a:solidFill>
                <a:round/>
                <a:headEnd/>
                <a:tailEnd/>
              </a:ln>
            </p:spPr>
            <p:txBody>
              <a:bodyPr/>
              <a:lstStyle/>
              <a:p>
                <a:endParaRPr lang="es-AR"/>
              </a:p>
            </p:txBody>
          </p:sp>
          <p:sp>
            <p:nvSpPr>
              <p:cNvPr id="48638" name="Line 428"/>
              <p:cNvSpPr>
                <a:spLocks noChangeShapeType="1"/>
              </p:cNvSpPr>
              <p:nvPr/>
            </p:nvSpPr>
            <p:spPr bwMode="auto">
              <a:xfrm flipV="1">
                <a:off x="3580" y="1444"/>
                <a:ext cx="18" cy="15"/>
              </a:xfrm>
              <a:prstGeom prst="line">
                <a:avLst/>
              </a:prstGeom>
              <a:noFill/>
              <a:ln w="9525">
                <a:solidFill>
                  <a:srgbClr val="00FFFF"/>
                </a:solidFill>
                <a:round/>
                <a:headEnd/>
                <a:tailEnd/>
              </a:ln>
            </p:spPr>
            <p:txBody>
              <a:bodyPr/>
              <a:lstStyle/>
              <a:p>
                <a:endParaRPr lang="es-AR"/>
              </a:p>
            </p:txBody>
          </p:sp>
          <p:sp>
            <p:nvSpPr>
              <p:cNvPr id="48639" name="Rectangle 429"/>
              <p:cNvSpPr>
                <a:spLocks noChangeArrowheads="1"/>
              </p:cNvSpPr>
              <p:nvPr/>
            </p:nvSpPr>
            <p:spPr bwMode="auto">
              <a:xfrm>
                <a:off x="3634" y="1484"/>
                <a:ext cx="54" cy="44"/>
              </a:xfrm>
              <a:prstGeom prst="rect">
                <a:avLst/>
              </a:prstGeom>
              <a:noFill/>
              <a:ln w="9525">
                <a:noFill/>
                <a:miter lim="800000"/>
                <a:headEnd/>
                <a:tailEnd/>
              </a:ln>
            </p:spPr>
            <p:txBody>
              <a:bodyPr/>
              <a:lstStyle/>
              <a:p>
                <a:endParaRPr lang="es-MX"/>
              </a:p>
            </p:txBody>
          </p:sp>
          <p:sp>
            <p:nvSpPr>
              <p:cNvPr id="48640" name="Line 430"/>
              <p:cNvSpPr>
                <a:spLocks noChangeShapeType="1"/>
              </p:cNvSpPr>
              <p:nvPr/>
            </p:nvSpPr>
            <p:spPr bwMode="auto">
              <a:xfrm flipH="1" flipV="1">
                <a:off x="3640" y="1488"/>
                <a:ext cx="18" cy="15"/>
              </a:xfrm>
              <a:prstGeom prst="line">
                <a:avLst/>
              </a:prstGeom>
              <a:noFill/>
              <a:ln w="9525">
                <a:solidFill>
                  <a:srgbClr val="00FFFF"/>
                </a:solidFill>
                <a:round/>
                <a:headEnd/>
                <a:tailEnd/>
              </a:ln>
            </p:spPr>
            <p:txBody>
              <a:bodyPr/>
              <a:lstStyle/>
              <a:p>
                <a:endParaRPr lang="es-AR"/>
              </a:p>
            </p:txBody>
          </p:sp>
          <p:sp>
            <p:nvSpPr>
              <p:cNvPr id="48641" name="Line 431"/>
              <p:cNvSpPr>
                <a:spLocks noChangeShapeType="1"/>
              </p:cNvSpPr>
              <p:nvPr/>
            </p:nvSpPr>
            <p:spPr bwMode="auto">
              <a:xfrm>
                <a:off x="3658" y="1503"/>
                <a:ext cx="18" cy="15"/>
              </a:xfrm>
              <a:prstGeom prst="line">
                <a:avLst/>
              </a:prstGeom>
              <a:noFill/>
              <a:ln w="9525">
                <a:solidFill>
                  <a:srgbClr val="00FFFF"/>
                </a:solidFill>
                <a:round/>
                <a:headEnd/>
                <a:tailEnd/>
              </a:ln>
            </p:spPr>
            <p:txBody>
              <a:bodyPr/>
              <a:lstStyle/>
              <a:p>
                <a:endParaRPr lang="es-AR"/>
              </a:p>
            </p:txBody>
          </p:sp>
          <p:sp>
            <p:nvSpPr>
              <p:cNvPr id="48642" name="Line 432"/>
              <p:cNvSpPr>
                <a:spLocks noChangeShapeType="1"/>
              </p:cNvSpPr>
              <p:nvPr/>
            </p:nvSpPr>
            <p:spPr bwMode="auto">
              <a:xfrm flipH="1">
                <a:off x="3640" y="1503"/>
                <a:ext cx="18" cy="15"/>
              </a:xfrm>
              <a:prstGeom prst="line">
                <a:avLst/>
              </a:prstGeom>
              <a:noFill/>
              <a:ln w="9525">
                <a:solidFill>
                  <a:srgbClr val="00FFFF"/>
                </a:solidFill>
                <a:round/>
                <a:headEnd/>
                <a:tailEnd/>
              </a:ln>
            </p:spPr>
            <p:txBody>
              <a:bodyPr/>
              <a:lstStyle/>
              <a:p>
                <a:endParaRPr lang="es-AR"/>
              </a:p>
            </p:txBody>
          </p:sp>
          <p:sp>
            <p:nvSpPr>
              <p:cNvPr id="48643" name="Line 433"/>
              <p:cNvSpPr>
                <a:spLocks noChangeShapeType="1"/>
              </p:cNvSpPr>
              <p:nvPr/>
            </p:nvSpPr>
            <p:spPr bwMode="auto">
              <a:xfrm flipV="1">
                <a:off x="3658" y="1488"/>
                <a:ext cx="18" cy="15"/>
              </a:xfrm>
              <a:prstGeom prst="line">
                <a:avLst/>
              </a:prstGeom>
              <a:noFill/>
              <a:ln w="9525">
                <a:solidFill>
                  <a:srgbClr val="00FFFF"/>
                </a:solidFill>
                <a:round/>
                <a:headEnd/>
                <a:tailEnd/>
              </a:ln>
            </p:spPr>
            <p:txBody>
              <a:bodyPr/>
              <a:lstStyle/>
              <a:p>
                <a:endParaRPr lang="es-AR"/>
              </a:p>
            </p:txBody>
          </p:sp>
          <p:sp>
            <p:nvSpPr>
              <p:cNvPr id="48644" name="Rectangle 434"/>
              <p:cNvSpPr>
                <a:spLocks noChangeArrowheads="1"/>
              </p:cNvSpPr>
              <p:nvPr/>
            </p:nvSpPr>
            <p:spPr bwMode="auto">
              <a:xfrm>
                <a:off x="3712" y="1563"/>
                <a:ext cx="54" cy="44"/>
              </a:xfrm>
              <a:prstGeom prst="rect">
                <a:avLst/>
              </a:prstGeom>
              <a:noFill/>
              <a:ln w="9525">
                <a:noFill/>
                <a:miter lim="800000"/>
                <a:headEnd/>
                <a:tailEnd/>
              </a:ln>
            </p:spPr>
            <p:txBody>
              <a:bodyPr/>
              <a:lstStyle/>
              <a:p>
                <a:endParaRPr lang="es-MX"/>
              </a:p>
            </p:txBody>
          </p:sp>
          <p:sp>
            <p:nvSpPr>
              <p:cNvPr id="48645" name="Line 435"/>
              <p:cNvSpPr>
                <a:spLocks noChangeShapeType="1"/>
              </p:cNvSpPr>
              <p:nvPr/>
            </p:nvSpPr>
            <p:spPr bwMode="auto">
              <a:xfrm flipH="1" flipV="1">
                <a:off x="3718" y="1568"/>
                <a:ext cx="18" cy="15"/>
              </a:xfrm>
              <a:prstGeom prst="line">
                <a:avLst/>
              </a:prstGeom>
              <a:noFill/>
              <a:ln w="9525">
                <a:solidFill>
                  <a:srgbClr val="00FFFF"/>
                </a:solidFill>
                <a:round/>
                <a:headEnd/>
                <a:tailEnd/>
              </a:ln>
            </p:spPr>
            <p:txBody>
              <a:bodyPr/>
              <a:lstStyle/>
              <a:p>
                <a:endParaRPr lang="es-AR"/>
              </a:p>
            </p:txBody>
          </p:sp>
          <p:sp>
            <p:nvSpPr>
              <p:cNvPr id="48646" name="Line 436"/>
              <p:cNvSpPr>
                <a:spLocks noChangeShapeType="1"/>
              </p:cNvSpPr>
              <p:nvPr/>
            </p:nvSpPr>
            <p:spPr bwMode="auto">
              <a:xfrm>
                <a:off x="3736" y="1583"/>
                <a:ext cx="18" cy="14"/>
              </a:xfrm>
              <a:prstGeom prst="line">
                <a:avLst/>
              </a:prstGeom>
              <a:noFill/>
              <a:ln w="9525">
                <a:solidFill>
                  <a:srgbClr val="00FFFF"/>
                </a:solidFill>
                <a:round/>
                <a:headEnd/>
                <a:tailEnd/>
              </a:ln>
            </p:spPr>
            <p:txBody>
              <a:bodyPr/>
              <a:lstStyle/>
              <a:p>
                <a:endParaRPr lang="es-AR"/>
              </a:p>
            </p:txBody>
          </p:sp>
          <p:sp>
            <p:nvSpPr>
              <p:cNvPr id="48647" name="Line 437"/>
              <p:cNvSpPr>
                <a:spLocks noChangeShapeType="1"/>
              </p:cNvSpPr>
              <p:nvPr/>
            </p:nvSpPr>
            <p:spPr bwMode="auto">
              <a:xfrm flipH="1">
                <a:off x="3718" y="1583"/>
                <a:ext cx="18" cy="14"/>
              </a:xfrm>
              <a:prstGeom prst="line">
                <a:avLst/>
              </a:prstGeom>
              <a:noFill/>
              <a:ln w="9525">
                <a:solidFill>
                  <a:srgbClr val="00FFFF"/>
                </a:solidFill>
                <a:round/>
                <a:headEnd/>
                <a:tailEnd/>
              </a:ln>
            </p:spPr>
            <p:txBody>
              <a:bodyPr/>
              <a:lstStyle/>
              <a:p>
                <a:endParaRPr lang="es-AR"/>
              </a:p>
            </p:txBody>
          </p:sp>
          <p:sp>
            <p:nvSpPr>
              <p:cNvPr id="48648" name="Line 438"/>
              <p:cNvSpPr>
                <a:spLocks noChangeShapeType="1"/>
              </p:cNvSpPr>
              <p:nvPr/>
            </p:nvSpPr>
            <p:spPr bwMode="auto">
              <a:xfrm flipV="1">
                <a:off x="3736" y="1568"/>
                <a:ext cx="18" cy="15"/>
              </a:xfrm>
              <a:prstGeom prst="line">
                <a:avLst/>
              </a:prstGeom>
              <a:noFill/>
              <a:ln w="9525">
                <a:solidFill>
                  <a:srgbClr val="00FFFF"/>
                </a:solidFill>
                <a:round/>
                <a:headEnd/>
                <a:tailEnd/>
              </a:ln>
            </p:spPr>
            <p:txBody>
              <a:bodyPr/>
              <a:lstStyle/>
              <a:p>
                <a:endParaRPr lang="es-AR"/>
              </a:p>
            </p:txBody>
          </p:sp>
          <p:sp>
            <p:nvSpPr>
              <p:cNvPr id="48649" name="Rectangle 439"/>
              <p:cNvSpPr>
                <a:spLocks noChangeArrowheads="1"/>
              </p:cNvSpPr>
              <p:nvPr/>
            </p:nvSpPr>
            <p:spPr bwMode="auto">
              <a:xfrm>
                <a:off x="3790" y="1474"/>
                <a:ext cx="54" cy="44"/>
              </a:xfrm>
              <a:prstGeom prst="rect">
                <a:avLst/>
              </a:prstGeom>
              <a:noFill/>
              <a:ln w="9525">
                <a:noFill/>
                <a:miter lim="800000"/>
                <a:headEnd/>
                <a:tailEnd/>
              </a:ln>
            </p:spPr>
            <p:txBody>
              <a:bodyPr/>
              <a:lstStyle/>
              <a:p>
                <a:endParaRPr lang="es-MX"/>
              </a:p>
            </p:txBody>
          </p:sp>
          <p:sp>
            <p:nvSpPr>
              <p:cNvPr id="48650" name="Line 440"/>
              <p:cNvSpPr>
                <a:spLocks noChangeShapeType="1"/>
              </p:cNvSpPr>
              <p:nvPr/>
            </p:nvSpPr>
            <p:spPr bwMode="auto">
              <a:xfrm flipH="1" flipV="1">
                <a:off x="3796" y="1479"/>
                <a:ext cx="18" cy="14"/>
              </a:xfrm>
              <a:prstGeom prst="line">
                <a:avLst/>
              </a:prstGeom>
              <a:noFill/>
              <a:ln w="9525">
                <a:solidFill>
                  <a:srgbClr val="00FFFF"/>
                </a:solidFill>
                <a:round/>
                <a:headEnd/>
                <a:tailEnd/>
              </a:ln>
            </p:spPr>
            <p:txBody>
              <a:bodyPr/>
              <a:lstStyle/>
              <a:p>
                <a:endParaRPr lang="es-AR"/>
              </a:p>
            </p:txBody>
          </p:sp>
          <p:sp>
            <p:nvSpPr>
              <p:cNvPr id="48651" name="Line 441"/>
              <p:cNvSpPr>
                <a:spLocks noChangeShapeType="1"/>
              </p:cNvSpPr>
              <p:nvPr/>
            </p:nvSpPr>
            <p:spPr bwMode="auto">
              <a:xfrm>
                <a:off x="3814" y="1493"/>
                <a:ext cx="18" cy="15"/>
              </a:xfrm>
              <a:prstGeom prst="line">
                <a:avLst/>
              </a:prstGeom>
              <a:noFill/>
              <a:ln w="9525">
                <a:solidFill>
                  <a:srgbClr val="00FFFF"/>
                </a:solidFill>
                <a:round/>
                <a:headEnd/>
                <a:tailEnd/>
              </a:ln>
            </p:spPr>
            <p:txBody>
              <a:bodyPr/>
              <a:lstStyle/>
              <a:p>
                <a:endParaRPr lang="es-AR"/>
              </a:p>
            </p:txBody>
          </p:sp>
          <p:sp>
            <p:nvSpPr>
              <p:cNvPr id="48652" name="Line 442"/>
              <p:cNvSpPr>
                <a:spLocks noChangeShapeType="1"/>
              </p:cNvSpPr>
              <p:nvPr/>
            </p:nvSpPr>
            <p:spPr bwMode="auto">
              <a:xfrm flipH="1">
                <a:off x="3796" y="1493"/>
                <a:ext cx="18" cy="15"/>
              </a:xfrm>
              <a:prstGeom prst="line">
                <a:avLst/>
              </a:prstGeom>
              <a:noFill/>
              <a:ln w="9525">
                <a:solidFill>
                  <a:srgbClr val="00FFFF"/>
                </a:solidFill>
                <a:round/>
                <a:headEnd/>
                <a:tailEnd/>
              </a:ln>
            </p:spPr>
            <p:txBody>
              <a:bodyPr/>
              <a:lstStyle/>
              <a:p>
                <a:endParaRPr lang="es-AR"/>
              </a:p>
            </p:txBody>
          </p:sp>
          <p:sp>
            <p:nvSpPr>
              <p:cNvPr id="48653" name="Line 443"/>
              <p:cNvSpPr>
                <a:spLocks noChangeShapeType="1"/>
              </p:cNvSpPr>
              <p:nvPr/>
            </p:nvSpPr>
            <p:spPr bwMode="auto">
              <a:xfrm flipV="1">
                <a:off x="3814" y="1479"/>
                <a:ext cx="18" cy="14"/>
              </a:xfrm>
              <a:prstGeom prst="line">
                <a:avLst/>
              </a:prstGeom>
              <a:noFill/>
              <a:ln w="9525">
                <a:solidFill>
                  <a:srgbClr val="00FFFF"/>
                </a:solidFill>
                <a:round/>
                <a:headEnd/>
                <a:tailEnd/>
              </a:ln>
            </p:spPr>
            <p:txBody>
              <a:bodyPr/>
              <a:lstStyle/>
              <a:p>
                <a:endParaRPr lang="es-AR"/>
              </a:p>
            </p:txBody>
          </p:sp>
          <p:sp>
            <p:nvSpPr>
              <p:cNvPr id="48654" name="Rectangle 444"/>
              <p:cNvSpPr>
                <a:spLocks noChangeArrowheads="1"/>
              </p:cNvSpPr>
              <p:nvPr/>
            </p:nvSpPr>
            <p:spPr bwMode="auto">
              <a:xfrm>
                <a:off x="3868" y="1627"/>
                <a:ext cx="54" cy="45"/>
              </a:xfrm>
              <a:prstGeom prst="rect">
                <a:avLst/>
              </a:prstGeom>
              <a:noFill/>
              <a:ln w="9525">
                <a:noFill/>
                <a:miter lim="800000"/>
                <a:headEnd/>
                <a:tailEnd/>
              </a:ln>
            </p:spPr>
            <p:txBody>
              <a:bodyPr/>
              <a:lstStyle/>
              <a:p>
                <a:endParaRPr lang="es-MX"/>
              </a:p>
            </p:txBody>
          </p:sp>
          <p:sp>
            <p:nvSpPr>
              <p:cNvPr id="48655" name="Line 445"/>
              <p:cNvSpPr>
                <a:spLocks noChangeShapeType="1"/>
              </p:cNvSpPr>
              <p:nvPr/>
            </p:nvSpPr>
            <p:spPr bwMode="auto">
              <a:xfrm flipH="1" flipV="1">
                <a:off x="3874" y="1632"/>
                <a:ext cx="18" cy="15"/>
              </a:xfrm>
              <a:prstGeom prst="line">
                <a:avLst/>
              </a:prstGeom>
              <a:noFill/>
              <a:ln w="9525">
                <a:solidFill>
                  <a:srgbClr val="00FFFF"/>
                </a:solidFill>
                <a:round/>
                <a:headEnd/>
                <a:tailEnd/>
              </a:ln>
            </p:spPr>
            <p:txBody>
              <a:bodyPr/>
              <a:lstStyle/>
              <a:p>
                <a:endParaRPr lang="es-AR"/>
              </a:p>
            </p:txBody>
          </p:sp>
          <p:sp>
            <p:nvSpPr>
              <p:cNvPr id="48656" name="Line 446"/>
              <p:cNvSpPr>
                <a:spLocks noChangeShapeType="1"/>
              </p:cNvSpPr>
              <p:nvPr/>
            </p:nvSpPr>
            <p:spPr bwMode="auto">
              <a:xfrm>
                <a:off x="3892" y="1647"/>
                <a:ext cx="18" cy="15"/>
              </a:xfrm>
              <a:prstGeom prst="line">
                <a:avLst/>
              </a:prstGeom>
              <a:noFill/>
              <a:ln w="9525">
                <a:solidFill>
                  <a:srgbClr val="00FFFF"/>
                </a:solidFill>
                <a:round/>
                <a:headEnd/>
                <a:tailEnd/>
              </a:ln>
            </p:spPr>
            <p:txBody>
              <a:bodyPr/>
              <a:lstStyle/>
              <a:p>
                <a:endParaRPr lang="es-AR"/>
              </a:p>
            </p:txBody>
          </p:sp>
          <p:sp>
            <p:nvSpPr>
              <p:cNvPr id="48657" name="Line 447"/>
              <p:cNvSpPr>
                <a:spLocks noChangeShapeType="1"/>
              </p:cNvSpPr>
              <p:nvPr/>
            </p:nvSpPr>
            <p:spPr bwMode="auto">
              <a:xfrm flipH="1">
                <a:off x="3874" y="1647"/>
                <a:ext cx="18" cy="15"/>
              </a:xfrm>
              <a:prstGeom prst="line">
                <a:avLst/>
              </a:prstGeom>
              <a:noFill/>
              <a:ln w="9525">
                <a:solidFill>
                  <a:srgbClr val="00FFFF"/>
                </a:solidFill>
                <a:round/>
                <a:headEnd/>
                <a:tailEnd/>
              </a:ln>
            </p:spPr>
            <p:txBody>
              <a:bodyPr/>
              <a:lstStyle/>
              <a:p>
                <a:endParaRPr lang="es-AR"/>
              </a:p>
            </p:txBody>
          </p:sp>
          <p:sp>
            <p:nvSpPr>
              <p:cNvPr id="48658" name="Line 448"/>
              <p:cNvSpPr>
                <a:spLocks noChangeShapeType="1"/>
              </p:cNvSpPr>
              <p:nvPr/>
            </p:nvSpPr>
            <p:spPr bwMode="auto">
              <a:xfrm flipV="1">
                <a:off x="3892" y="1632"/>
                <a:ext cx="18" cy="15"/>
              </a:xfrm>
              <a:prstGeom prst="line">
                <a:avLst/>
              </a:prstGeom>
              <a:noFill/>
              <a:ln w="9525">
                <a:solidFill>
                  <a:srgbClr val="00FFFF"/>
                </a:solidFill>
                <a:round/>
                <a:headEnd/>
                <a:tailEnd/>
              </a:ln>
            </p:spPr>
            <p:txBody>
              <a:bodyPr/>
              <a:lstStyle/>
              <a:p>
                <a:endParaRPr lang="es-AR"/>
              </a:p>
            </p:txBody>
          </p:sp>
          <p:sp>
            <p:nvSpPr>
              <p:cNvPr id="48659" name="Rectangle 449"/>
              <p:cNvSpPr>
                <a:spLocks noChangeArrowheads="1"/>
              </p:cNvSpPr>
              <p:nvPr/>
            </p:nvSpPr>
            <p:spPr bwMode="auto">
              <a:xfrm>
                <a:off x="3946" y="1518"/>
                <a:ext cx="54" cy="45"/>
              </a:xfrm>
              <a:prstGeom prst="rect">
                <a:avLst/>
              </a:prstGeom>
              <a:noFill/>
              <a:ln w="9525">
                <a:noFill/>
                <a:miter lim="800000"/>
                <a:headEnd/>
                <a:tailEnd/>
              </a:ln>
            </p:spPr>
            <p:txBody>
              <a:bodyPr/>
              <a:lstStyle/>
              <a:p>
                <a:endParaRPr lang="es-MX"/>
              </a:p>
            </p:txBody>
          </p:sp>
          <p:sp>
            <p:nvSpPr>
              <p:cNvPr id="48660" name="Line 450"/>
              <p:cNvSpPr>
                <a:spLocks noChangeShapeType="1"/>
              </p:cNvSpPr>
              <p:nvPr/>
            </p:nvSpPr>
            <p:spPr bwMode="auto">
              <a:xfrm flipH="1" flipV="1">
                <a:off x="3952" y="1523"/>
                <a:ext cx="18" cy="15"/>
              </a:xfrm>
              <a:prstGeom prst="line">
                <a:avLst/>
              </a:prstGeom>
              <a:noFill/>
              <a:ln w="9525">
                <a:solidFill>
                  <a:srgbClr val="00FFFF"/>
                </a:solidFill>
                <a:round/>
                <a:headEnd/>
                <a:tailEnd/>
              </a:ln>
            </p:spPr>
            <p:txBody>
              <a:bodyPr/>
              <a:lstStyle/>
              <a:p>
                <a:endParaRPr lang="es-AR"/>
              </a:p>
            </p:txBody>
          </p:sp>
          <p:sp>
            <p:nvSpPr>
              <p:cNvPr id="48661" name="Line 451"/>
              <p:cNvSpPr>
                <a:spLocks noChangeShapeType="1"/>
              </p:cNvSpPr>
              <p:nvPr/>
            </p:nvSpPr>
            <p:spPr bwMode="auto">
              <a:xfrm>
                <a:off x="3970" y="1538"/>
                <a:ext cx="18" cy="15"/>
              </a:xfrm>
              <a:prstGeom prst="line">
                <a:avLst/>
              </a:prstGeom>
              <a:noFill/>
              <a:ln w="9525">
                <a:solidFill>
                  <a:srgbClr val="00FFFF"/>
                </a:solidFill>
                <a:round/>
                <a:headEnd/>
                <a:tailEnd/>
              </a:ln>
            </p:spPr>
            <p:txBody>
              <a:bodyPr/>
              <a:lstStyle/>
              <a:p>
                <a:endParaRPr lang="es-AR"/>
              </a:p>
            </p:txBody>
          </p:sp>
          <p:sp>
            <p:nvSpPr>
              <p:cNvPr id="48662" name="Line 452"/>
              <p:cNvSpPr>
                <a:spLocks noChangeShapeType="1"/>
              </p:cNvSpPr>
              <p:nvPr/>
            </p:nvSpPr>
            <p:spPr bwMode="auto">
              <a:xfrm flipH="1">
                <a:off x="3952" y="1538"/>
                <a:ext cx="18" cy="15"/>
              </a:xfrm>
              <a:prstGeom prst="line">
                <a:avLst/>
              </a:prstGeom>
              <a:noFill/>
              <a:ln w="9525">
                <a:solidFill>
                  <a:srgbClr val="00FFFF"/>
                </a:solidFill>
                <a:round/>
                <a:headEnd/>
                <a:tailEnd/>
              </a:ln>
            </p:spPr>
            <p:txBody>
              <a:bodyPr/>
              <a:lstStyle/>
              <a:p>
                <a:endParaRPr lang="es-AR"/>
              </a:p>
            </p:txBody>
          </p:sp>
          <p:sp>
            <p:nvSpPr>
              <p:cNvPr id="48663" name="Line 453"/>
              <p:cNvSpPr>
                <a:spLocks noChangeShapeType="1"/>
              </p:cNvSpPr>
              <p:nvPr/>
            </p:nvSpPr>
            <p:spPr bwMode="auto">
              <a:xfrm flipV="1">
                <a:off x="3970" y="1523"/>
                <a:ext cx="18" cy="15"/>
              </a:xfrm>
              <a:prstGeom prst="line">
                <a:avLst/>
              </a:prstGeom>
              <a:noFill/>
              <a:ln w="9525">
                <a:solidFill>
                  <a:srgbClr val="00FFFF"/>
                </a:solidFill>
                <a:round/>
                <a:headEnd/>
                <a:tailEnd/>
              </a:ln>
            </p:spPr>
            <p:txBody>
              <a:bodyPr/>
              <a:lstStyle/>
              <a:p>
                <a:endParaRPr lang="es-AR"/>
              </a:p>
            </p:txBody>
          </p:sp>
          <p:sp>
            <p:nvSpPr>
              <p:cNvPr id="48664" name="Rectangle 454"/>
              <p:cNvSpPr>
                <a:spLocks noChangeArrowheads="1"/>
              </p:cNvSpPr>
              <p:nvPr/>
            </p:nvSpPr>
            <p:spPr bwMode="auto">
              <a:xfrm>
                <a:off x="4024" y="1548"/>
                <a:ext cx="54" cy="45"/>
              </a:xfrm>
              <a:prstGeom prst="rect">
                <a:avLst/>
              </a:prstGeom>
              <a:noFill/>
              <a:ln w="9525">
                <a:noFill/>
                <a:miter lim="800000"/>
                <a:headEnd/>
                <a:tailEnd/>
              </a:ln>
            </p:spPr>
            <p:txBody>
              <a:bodyPr/>
              <a:lstStyle/>
              <a:p>
                <a:endParaRPr lang="es-MX"/>
              </a:p>
            </p:txBody>
          </p:sp>
          <p:sp>
            <p:nvSpPr>
              <p:cNvPr id="48665" name="Line 455"/>
              <p:cNvSpPr>
                <a:spLocks noChangeShapeType="1"/>
              </p:cNvSpPr>
              <p:nvPr/>
            </p:nvSpPr>
            <p:spPr bwMode="auto">
              <a:xfrm flipH="1" flipV="1">
                <a:off x="4030" y="1553"/>
                <a:ext cx="18" cy="15"/>
              </a:xfrm>
              <a:prstGeom prst="line">
                <a:avLst/>
              </a:prstGeom>
              <a:noFill/>
              <a:ln w="9525">
                <a:solidFill>
                  <a:srgbClr val="00FFFF"/>
                </a:solidFill>
                <a:round/>
                <a:headEnd/>
                <a:tailEnd/>
              </a:ln>
            </p:spPr>
            <p:txBody>
              <a:bodyPr/>
              <a:lstStyle/>
              <a:p>
                <a:endParaRPr lang="es-AR"/>
              </a:p>
            </p:txBody>
          </p:sp>
          <p:sp>
            <p:nvSpPr>
              <p:cNvPr id="48666" name="Line 456"/>
              <p:cNvSpPr>
                <a:spLocks noChangeShapeType="1"/>
              </p:cNvSpPr>
              <p:nvPr/>
            </p:nvSpPr>
            <p:spPr bwMode="auto">
              <a:xfrm>
                <a:off x="4048" y="1568"/>
                <a:ext cx="18" cy="15"/>
              </a:xfrm>
              <a:prstGeom prst="line">
                <a:avLst/>
              </a:prstGeom>
              <a:noFill/>
              <a:ln w="9525">
                <a:solidFill>
                  <a:srgbClr val="00FFFF"/>
                </a:solidFill>
                <a:round/>
                <a:headEnd/>
                <a:tailEnd/>
              </a:ln>
            </p:spPr>
            <p:txBody>
              <a:bodyPr/>
              <a:lstStyle/>
              <a:p>
                <a:endParaRPr lang="es-AR"/>
              </a:p>
            </p:txBody>
          </p:sp>
          <p:sp>
            <p:nvSpPr>
              <p:cNvPr id="48667" name="Line 457"/>
              <p:cNvSpPr>
                <a:spLocks noChangeShapeType="1"/>
              </p:cNvSpPr>
              <p:nvPr/>
            </p:nvSpPr>
            <p:spPr bwMode="auto">
              <a:xfrm flipH="1">
                <a:off x="4030" y="1568"/>
                <a:ext cx="18" cy="15"/>
              </a:xfrm>
              <a:prstGeom prst="line">
                <a:avLst/>
              </a:prstGeom>
              <a:noFill/>
              <a:ln w="9525">
                <a:solidFill>
                  <a:srgbClr val="00FFFF"/>
                </a:solidFill>
                <a:round/>
                <a:headEnd/>
                <a:tailEnd/>
              </a:ln>
            </p:spPr>
            <p:txBody>
              <a:bodyPr/>
              <a:lstStyle/>
              <a:p>
                <a:endParaRPr lang="es-AR"/>
              </a:p>
            </p:txBody>
          </p:sp>
          <p:sp>
            <p:nvSpPr>
              <p:cNvPr id="48668" name="Line 458"/>
              <p:cNvSpPr>
                <a:spLocks noChangeShapeType="1"/>
              </p:cNvSpPr>
              <p:nvPr/>
            </p:nvSpPr>
            <p:spPr bwMode="auto">
              <a:xfrm flipV="1">
                <a:off x="4048" y="1553"/>
                <a:ext cx="18" cy="15"/>
              </a:xfrm>
              <a:prstGeom prst="line">
                <a:avLst/>
              </a:prstGeom>
              <a:noFill/>
              <a:ln w="9525">
                <a:solidFill>
                  <a:srgbClr val="00FFFF"/>
                </a:solidFill>
                <a:round/>
                <a:headEnd/>
                <a:tailEnd/>
              </a:ln>
            </p:spPr>
            <p:txBody>
              <a:bodyPr/>
              <a:lstStyle/>
              <a:p>
                <a:endParaRPr lang="es-AR"/>
              </a:p>
            </p:txBody>
          </p:sp>
          <p:sp>
            <p:nvSpPr>
              <p:cNvPr id="48669" name="Rectangle 459"/>
              <p:cNvSpPr>
                <a:spLocks noChangeArrowheads="1"/>
              </p:cNvSpPr>
              <p:nvPr/>
            </p:nvSpPr>
            <p:spPr bwMode="auto">
              <a:xfrm>
                <a:off x="4102" y="1563"/>
                <a:ext cx="54" cy="44"/>
              </a:xfrm>
              <a:prstGeom prst="rect">
                <a:avLst/>
              </a:prstGeom>
              <a:noFill/>
              <a:ln w="9525">
                <a:noFill/>
                <a:miter lim="800000"/>
                <a:headEnd/>
                <a:tailEnd/>
              </a:ln>
            </p:spPr>
            <p:txBody>
              <a:bodyPr/>
              <a:lstStyle/>
              <a:p>
                <a:endParaRPr lang="es-MX"/>
              </a:p>
            </p:txBody>
          </p:sp>
          <p:sp>
            <p:nvSpPr>
              <p:cNvPr id="48670" name="Line 460"/>
              <p:cNvSpPr>
                <a:spLocks noChangeShapeType="1"/>
              </p:cNvSpPr>
              <p:nvPr/>
            </p:nvSpPr>
            <p:spPr bwMode="auto">
              <a:xfrm flipH="1" flipV="1">
                <a:off x="4108" y="1568"/>
                <a:ext cx="18" cy="15"/>
              </a:xfrm>
              <a:prstGeom prst="line">
                <a:avLst/>
              </a:prstGeom>
              <a:noFill/>
              <a:ln w="9525">
                <a:solidFill>
                  <a:srgbClr val="00FFFF"/>
                </a:solidFill>
                <a:round/>
                <a:headEnd/>
                <a:tailEnd/>
              </a:ln>
            </p:spPr>
            <p:txBody>
              <a:bodyPr/>
              <a:lstStyle/>
              <a:p>
                <a:endParaRPr lang="es-AR"/>
              </a:p>
            </p:txBody>
          </p:sp>
          <p:sp>
            <p:nvSpPr>
              <p:cNvPr id="48671" name="Line 461"/>
              <p:cNvSpPr>
                <a:spLocks noChangeShapeType="1"/>
              </p:cNvSpPr>
              <p:nvPr/>
            </p:nvSpPr>
            <p:spPr bwMode="auto">
              <a:xfrm>
                <a:off x="4126" y="1583"/>
                <a:ext cx="18" cy="14"/>
              </a:xfrm>
              <a:prstGeom prst="line">
                <a:avLst/>
              </a:prstGeom>
              <a:noFill/>
              <a:ln w="9525">
                <a:solidFill>
                  <a:srgbClr val="00FFFF"/>
                </a:solidFill>
                <a:round/>
                <a:headEnd/>
                <a:tailEnd/>
              </a:ln>
            </p:spPr>
            <p:txBody>
              <a:bodyPr/>
              <a:lstStyle/>
              <a:p>
                <a:endParaRPr lang="es-AR"/>
              </a:p>
            </p:txBody>
          </p:sp>
          <p:sp>
            <p:nvSpPr>
              <p:cNvPr id="48672" name="Line 462"/>
              <p:cNvSpPr>
                <a:spLocks noChangeShapeType="1"/>
              </p:cNvSpPr>
              <p:nvPr/>
            </p:nvSpPr>
            <p:spPr bwMode="auto">
              <a:xfrm flipH="1">
                <a:off x="4108" y="1583"/>
                <a:ext cx="18" cy="14"/>
              </a:xfrm>
              <a:prstGeom prst="line">
                <a:avLst/>
              </a:prstGeom>
              <a:noFill/>
              <a:ln w="9525">
                <a:solidFill>
                  <a:srgbClr val="00FFFF"/>
                </a:solidFill>
                <a:round/>
                <a:headEnd/>
                <a:tailEnd/>
              </a:ln>
            </p:spPr>
            <p:txBody>
              <a:bodyPr/>
              <a:lstStyle/>
              <a:p>
                <a:endParaRPr lang="es-AR"/>
              </a:p>
            </p:txBody>
          </p:sp>
          <p:sp>
            <p:nvSpPr>
              <p:cNvPr id="48673" name="Line 463"/>
              <p:cNvSpPr>
                <a:spLocks noChangeShapeType="1"/>
              </p:cNvSpPr>
              <p:nvPr/>
            </p:nvSpPr>
            <p:spPr bwMode="auto">
              <a:xfrm flipV="1">
                <a:off x="4126" y="1568"/>
                <a:ext cx="18" cy="15"/>
              </a:xfrm>
              <a:prstGeom prst="line">
                <a:avLst/>
              </a:prstGeom>
              <a:noFill/>
              <a:ln w="9525">
                <a:solidFill>
                  <a:srgbClr val="00FFFF"/>
                </a:solidFill>
                <a:round/>
                <a:headEnd/>
                <a:tailEnd/>
              </a:ln>
            </p:spPr>
            <p:txBody>
              <a:bodyPr/>
              <a:lstStyle/>
              <a:p>
                <a:endParaRPr lang="es-AR"/>
              </a:p>
            </p:txBody>
          </p:sp>
          <p:sp>
            <p:nvSpPr>
              <p:cNvPr id="48674" name="Rectangle 464"/>
              <p:cNvSpPr>
                <a:spLocks noChangeArrowheads="1"/>
              </p:cNvSpPr>
              <p:nvPr/>
            </p:nvSpPr>
            <p:spPr bwMode="auto">
              <a:xfrm>
                <a:off x="4180" y="1578"/>
                <a:ext cx="54" cy="44"/>
              </a:xfrm>
              <a:prstGeom prst="rect">
                <a:avLst/>
              </a:prstGeom>
              <a:noFill/>
              <a:ln w="9525">
                <a:noFill/>
                <a:miter lim="800000"/>
                <a:headEnd/>
                <a:tailEnd/>
              </a:ln>
            </p:spPr>
            <p:txBody>
              <a:bodyPr/>
              <a:lstStyle/>
              <a:p>
                <a:endParaRPr lang="es-MX"/>
              </a:p>
            </p:txBody>
          </p:sp>
          <p:sp>
            <p:nvSpPr>
              <p:cNvPr id="48675" name="Line 465"/>
              <p:cNvSpPr>
                <a:spLocks noChangeShapeType="1"/>
              </p:cNvSpPr>
              <p:nvPr/>
            </p:nvSpPr>
            <p:spPr bwMode="auto">
              <a:xfrm flipH="1" flipV="1">
                <a:off x="4186" y="1583"/>
                <a:ext cx="18" cy="14"/>
              </a:xfrm>
              <a:prstGeom prst="line">
                <a:avLst/>
              </a:prstGeom>
              <a:noFill/>
              <a:ln w="9525">
                <a:solidFill>
                  <a:srgbClr val="00FFFF"/>
                </a:solidFill>
                <a:round/>
                <a:headEnd/>
                <a:tailEnd/>
              </a:ln>
            </p:spPr>
            <p:txBody>
              <a:bodyPr/>
              <a:lstStyle/>
              <a:p>
                <a:endParaRPr lang="es-AR"/>
              </a:p>
            </p:txBody>
          </p:sp>
          <p:sp>
            <p:nvSpPr>
              <p:cNvPr id="48676" name="Line 466"/>
              <p:cNvSpPr>
                <a:spLocks noChangeShapeType="1"/>
              </p:cNvSpPr>
              <p:nvPr/>
            </p:nvSpPr>
            <p:spPr bwMode="auto">
              <a:xfrm>
                <a:off x="4204" y="1597"/>
                <a:ext cx="18" cy="15"/>
              </a:xfrm>
              <a:prstGeom prst="line">
                <a:avLst/>
              </a:prstGeom>
              <a:noFill/>
              <a:ln w="9525">
                <a:solidFill>
                  <a:srgbClr val="00FFFF"/>
                </a:solidFill>
                <a:round/>
                <a:headEnd/>
                <a:tailEnd/>
              </a:ln>
            </p:spPr>
            <p:txBody>
              <a:bodyPr/>
              <a:lstStyle/>
              <a:p>
                <a:endParaRPr lang="es-AR"/>
              </a:p>
            </p:txBody>
          </p:sp>
          <p:sp>
            <p:nvSpPr>
              <p:cNvPr id="48677" name="Line 467"/>
              <p:cNvSpPr>
                <a:spLocks noChangeShapeType="1"/>
              </p:cNvSpPr>
              <p:nvPr/>
            </p:nvSpPr>
            <p:spPr bwMode="auto">
              <a:xfrm flipH="1">
                <a:off x="4186" y="1597"/>
                <a:ext cx="18" cy="15"/>
              </a:xfrm>
              <a:prstGeom prst="line">
                <a:avLst/>
              </a:prstGeom>
              <a:noFill/>
              <a:ln w="9525">
                <a:solidFill>
                  <a:srgbClr val="00FFFF"/>
                </a:solidFill>
                <a:round/>
                <a:headEnd/>
                <a:tailEnd/>
              </a:ln>
            </p:spPr>
            <p:txBody>
              <a:bodyPr/>
              <a:lstStyle/>
              <a:p>
                <a:endParaRPr lang="es-AR"/>
              </a:p>
            </p:txBody>
          </p:sp>
          <p:sp>
            <p:nvSpPr>
              <p:cNvPr id="48678" name="Line 468"/>
              <p:cNvSpPr>
                <a:spLocks noChangeShapeType="1"/>
              </p:cNvSpPr>
              <p:nvPr/>
            </p:nvSpPr>
            <p:spPr bwMode="auto">
              <a:xfrm flipV="1">
                <a:off x="4204" y="1583"/>
                <a:ext cx="18" cy="14"/>
              </a:xfrm>
              <a:prstGeom prst="line">
                <a:avLst/>
              </a:prstGeom>
              <a:noFill/>
              <a:ln w="9525">
                <a:solidFill>
                  <a:srgbClr val="00FFFF"/>
                </a:solidFill>
                <a:round/>
                <a:headEnd/>
                <a:tailEnd/>
              </a:ln>
            </p:spPr>
            <p:txBody>
              <a:bodyPr/>
              <a:lstStyle/>
              <a:p>
                <a:endParaRPr lang="es-AR"/>
              </a:p>
            </p:txBody>
          </p:sp>
          <p:sp>
            <p:nvSpPr>
              <p:cNvPr id="48679" name="Rectangle 469"/>
              <p:cNvSpPr>
                <a:spLocks noChangeArrowheads="1"/>
              </p:cNvSpPr>
              <p:nvPr/>
            </p:nvSpPr>
            <p:spPr bwMode="auto">
              <a:xfrm>
                <a:off x="4258" y="1682"/>
                <a:ext cx="54" cy="44"/>
              </a:xfrm>
              <a:prstGeom prst="rect">
                <a:avLst/>
              </a:prstGeom>
              <a:noFill/>
              <a:ln w="9525">
                <a:noFill/>
                <a:miter lim="800000"/>
                <a:headEnd/>
                <a:tailEnd/>
              </a:ln>
            </p:spPr>
            <p:txBody>
              <a:bodyPr/>
              <a:lstStyle/>
              <a:p>
                <a:endParaRPr lang="es-MX"/>
              </a:p>
            </p:txBody>
          </p:sp>
          <p:sp>
            <p:nvSpPr>
              <p:cNvPr id="48680" name="Line 470"/>
              <p:cNvSpPr>
                <a:spLocks noChangeShapeType="1"/>
              </p:cNvSpPr>
              <p:nvPr/>
            </p:nvSpPr>
            <p:spPr bwMode="auto">
              <a:xfrm flipH="1" flipV="1">
                <a:off x="4264" y="1687"/>
                <a:ext cx="18" cy="15"/>
              </a:xfrm>
              <a:prstGeom prst="line">
                <a:avLst/>
              </a:prstGeom>
              <a:noFill/>
              <a:ln w="9525">
                <a:solidFill>
                  <a:srgbClr val="00FFFF"/>
                </a:solidFill>
                <a:round/>
                <a:headEnd/>
                <a:tailEnd/>
              </a:ln>
            </p:spPr>
            <p:txBody>
              <a:bodyPr/>
              <a:lstStyle/>
              <a:p>
                <a:endParaRPr lang="es-AR"/>
              </a:p>
            </p:txBody>
          </p:sp>
          <p:sp>
            <p:nvSpPr>
              <p:cNvPr id="48681" name="Line 471"/>
              <p:cNvSpPr>
                <a:spLocks noChangeShapeType="1"/>
              </p:cNvSpPr>
              <p:nvPr/>
            </p:nvSpPr>
            <p:spPr bwMode="auto">
              <a:xfrm>
                <a:off x="4282" y="1702"/>
                <a:ext cx="18" cy="14"/>
              </a:xfrm>
              <a:prstGeom prst="line">
                <a:avLst/>
              </a:prstGeom>
              <a:noFill/>
              <a:ln w="9525">
                <a:solidFill>
                  <a:srgbClr val="00FFFF"/>
                </a:solidFill>
                <a:round/>
                <a:headEnd/>
                <a:tailEnd/>
              </a:ln>
            </p:spPr>
            <p:txBody>
              <a:bodyPr/>
              <a:lstStyle/>
              <a:p>
                <a:endParaRPr lang="es-AR"/>
              </a:p>
            </p:txBody>
          </p:sp>
          <p:sp>
            <p:nvSpPr>
              <p:cNvPr id="48682" name="Line 472"/>
              <p:cNvSpPr>
                <a:spLocks noChangeShapeType="1"/>
              </p:cNvSpPr>
              <p:nvPr/>
            </p:nvSpPr>
            <p:spPr bwMode="auto">
              <a:xfrm flipH="1">
                <a:off x="4264" y="1702"/>
                <a:ext cx="18" cy="14"/>
              </a:xfrm>
              <a:prstGeom prst="line">
                <a:avLst/>
              </a:prstGeom>
              <a:noFill/>
              <a:ln w="9525">
                <a:solidFill>
                  <a:srgbClr val="00FFFF"/>
                </a:solidFill>
                <a:round/>
                <a:headEnd/>
                <a:tailEnd/>
              </a:ln>
            </p:spPr>
            <p:txBody>
              <a:bodyPr/>
              <a:lstStyle/>
              <a:p>
                <a:endParaRPr lang="es-AR"/>
              </a:p>
            </p:txBody>
          </p:sp>
          <p:sp>
            <p:nvSpPr>
              <p:cNvPr id="48683" name="Line 473"/>
              <p:cNvSpPr>
                <a:spLocks noChangeShapeType="1"/>
              </p:cNvSpPr>
              <p:nvPr/>
            </p:nvSpPr>
            <p:spPr bwMode="auto">
              <a:xfrm flipV="1">
                <a:off x="4282" y="1687"/>
                <a:ext cx="18" cy="15"/>
              </a:xfrm>
              <a:prstGeom prst="line">
                <a:avLst/>
              </a:prstGeom>
              <a:noFill/>
              <a:ln w="9525">
                <a:solidFill>
                  <a:srgbClr val="00FFFF"/>
                </a:solidFill>
                <a:round/>
                <a:headEnd/>
                <a:tailEnd/>
              </a:ln>
            </p:spPr>
            <p:txBody>
              <a:bodyPr/>
              <a:lstStyle/>
              <a:p>
                <a:endParaRPr lang="es-AR"/>
              </a:p>
            </p:txBody>
          </p:sp>
          <p:sp>
            <p:nvSpPr>
              <p:cNvPr id="48684" name="Rectangle 474"/>
              <p:cNvSpPr>
                <a:spLocks noChangeArrowheads="1"/>
              </p:cNvSpPr>
              <p:nvPr/>
            </p:nvSpPr>
            <p:spPr bwMode="auto">
              <a:xfrm>
                <a:off x="4336" y="1791"/>
                <a:ext cx="54" cy="44"/>
              </a:xfrm>
              <a:prstGeom prst="rect">
                <a:avLst/>
              </a:prstGeom>
              <a:noFill/>
              <a:ln w="9525">
                <a:noFill/>
                <a:miter lim="800000"/>
                <a:headEnd/>
                <a:tailEnd/>
              </a:ln>
            </p:spPr>
            <p:txBody>
              <a:bodyPr/>
              <a:lstStyle/>
              <a:p>
                <a:endParaRPr lang="es-MX"/>
              </a:p>
            </p:txBody>
          </p:sp>
          <p:sp>
            <p:nvSpPr>
              <p:cNvPr id="48685" name="Line 475"/>
              <p:cNvSpPr>
                <a:spLocks noChangeShapeType="1"/>
              </p:cNvSpPr>
              <p:nvPr/>
            </p:nvSpPr>
            <p:spPr bwMode="auto">
              <a:xfrm flipH="1" flipV="1">
                <a:off x="4342" y="1796"/>
                <a:ext cx="18" cy="15"/>
              </a:xfrm>
              <a:prstGeom prst="line">
                <a:avLst/>
              </a:prstGeom>
              <a:noFill/>
              <a:ln w="9525">
                <a:solidFill>
                  <a:srgbClr val="00FFFF"/>
                </a:solidFill>
                <a:round/>
                <a:headEnd/>
                <a:tailEnd/>
              </a:ln>
            </p:spPr>
            <p:txBody>
              <a:bodyPr/>
              <a:lstStyle/>
              <a:p>
                <a:endParaRPr lang="es-AR"/>
              </a:p>
            </p:txBody>
          </p:sp>
          <p:sp>
            <p:nvSpPr>
              <p:cNvPr id="48686" name="Line 476"/>
              <p:cNvSpPr>
                <a:spLocks noChangeShapeType="1"/>
              </p:cNvSpPr>
              <p:nvPr/>
            </p:nvSpPr>
            <p:spPr bwMode="auto">
              <a:xfrm>
                <a:off x="4360" y="1811"/>
                <a:ext cx="18" cy="14"/>
              </a:xfrm>
              <a:prstGeom prst="line">
                <a:avLst/>
              </a:prstGeom>
              <a:noFill/>
              <a:ln w="9525">
                <a:solidFill>
                  <a:srgbClr val="00FFFF"/>
                </a:solidFill>
                <a:round/>
                <a:headEnd/>
                <a:tailEnd/>
              </a:ln>
            </p:spPr>
            <p:txBody>
              <a:bodyPr/>
              <a:lstStyle/>
              <a:p>
                <a:endParaRPr lang="es-AR"/>
              </a:p>
            </p:txBody>
          </p:sp>
          <p:sp>
            <p:nvSpPr>
              <p:cNvPr id="48687" name="Line 477"/>
              <p:cNvSpPr>
                <a:spLocks noChangeShapeType="1"/>
              </p:cNvSpPr>
              <p:nvPr/>
            </p:nvSpPr>
            <p:spPr bwMode="auto">
              <a:xfrm flipH="1">
                <a:off x="4342" y="1811"/>
                <a:ext cx="18" cy="14"/>
              </a:xfrm>
              <a:prstGeom prst="line">
                <a:avLst/>
              </a:prstGeom>
              <a:noFill/>
              <a:ln w="9525">
                <a:solidFill>
                  <a:srgbClr val="00FFFF"/>
                </a:solidFill>
                <a:round/>
                <a:headEnd/>
                <a:tailEnd/>
              </a:ln>
            </p:spPr>
            <p:txBody>
              <a:bodyPr/>
              <a:lstStyle/>
              <a:p>
                <a:endParaRPr lang="es-AR"/>
              </a:p>
            </p:txBody>
          </p:sp>
          <p:sp>
            <p:nvSpPr>
              <p:cNvPr id="48688" name="Line 478"/>
              <p:cNvSpPr>
                <a:spLocks noChangeShapeType="1"/>
              </p:cNvSpPr>
              <p:nvPr/>
            </p:nvSpPr>
            <p:spPr bwMode="auto">
              <a:xfrm flipV="1">
                <a:off x="4360" y="1796"/>
                <a:ext cx="18" cy="15"/>
              </a:xfrm>
              <a:prstGeom prst="line">
                <a:avLst/>
              </a:prstGeom>
              <a:noFill/>
              <a:ln w="9525">
                <a:solidFill>
                  <a:srgbClr val="00FFFF"/>
                </a:solidFill>
                <a:round/>
                <a:headEnd/>
                <a:tailEnd/>
              </a:ln>
            </p:spPr>
            <p:txBody>
              <a:bodyPr/>
              <a:lstStyle/>
              <a:p>
                <a:endParaRPr lang="es-AR"/>
              </a:p>
            </p:txBody>
          </p:sp>
          <p:sp>
            <p:nvSpPr>
              <p:cNvPr id="48689" name="Rectangle 479"/>
              <p:cNvSpPr>
                <a:spLocks noChangeArrowheads="1"/>
              </p:cNvSpPr>
              <p:nvPr/>
            </p:nvSpPr>
            <p:spPr bwMode="auto">
              <a:xfrm>
                <a:off x="4414" y="1697"/>
                <a:ext cx="54" cy="44"/>
              </a:xfrm>
              <a:prstGeom prst="rect">
                <a:avLst/>
              </a:prstGeom>
              <a:noFill/>
              <a:ln w="9525">
                <a:noFill/>
                <a:miter lim="800000"/>
                <a:headEnd/>
                <a:tailEnd/>
              </a:ln>
            </p:spPr>
            <p:txBody>
              <a:bodyPr/>
              <a:lstStyle/>
              <a:p>
                <a:endParaRPr lang="es-MX"/>
              </a:p>
            </p:txBody>
          </p:sp>
          <p:sp>
            <p:nvSpPr>
              <p:cNvPr id="48690" name="Line 480"/>
              <p:cNvSpPr>
                <a:spLocks noChangeShapeType="1"/>
              </p:cNvSpPr>
              <p:nvPr/>
            </p:nvSpPr>
            <p:spPr bwMode="auto">
              <a:xfrm flipH="1" flipV="1">
                <a:off x="4420" y="1702"/>
                <a:ext cx="18" cy="14"/>
              </a:xfrm>
              <a:prstGeom prst="line">
                <a:avLst/>
              </a:prstGeom>
              <a:noFill/>
              <a:ln w="9525">
                <a:solidFill>
                  <a:srgbClr val="00FFFF"/>
                </a:solidFill>
                <a:round/>
                <a:headEnd/>
                <a:tailEnd/>
              </a:ln>
            </p:spPr>
            <p:txBody>
              <a:bodyPr/>
              <a:lstStyle/>
              <a:p>
                <a:endParaRPr lang="es-AR"/>
              </a:p>
            </p:txBody>
          </p:sp>
          <p:sp>
            <p:nvSpPr>
              <p:cNvPr id="48691" name="Line 481"/>
              <p:cNvSpPr>
                <a:spLocks noChangeShapeType="1"/>
              </p:cNvSpPr>
              <p:nvPr/>
            </p:nvSpPr>
            <p:spPr bwMode="auto">
              <a:xfrm>
                <a:off x="4438" y="1716"/>
                <a:ext cx="18" cy="15"/>
              </a:xfrm>
              <a:prstGeom prst="line">
                <a:avLst/>
              </a:prstGeom>
              <a:noFill/>
              <a:ln w="9525">
                <a:solidFill>
                  <a:srgbClr val="00FFFF"/>
                </a:solidFill>
                <a:round/>
                <a:headEnd/>
                <a:tailEnd/>
              </a:ln>
            </p:spPr>
            <p:txBody>
              <a:bodyPr/>
              <a:lstStyle/>
              <a:p>
                <a:endParaRPr lang="es-AR"/>
              </a:p>
            </p:txBody>
          </p:sp>
          <p:sp>
            <p:nvSpPr>
              <p:cNvPr id="48692" name="Line 482"/>
              <p:cNvSpPr>
                <a:spLocks noChangeShapeType="1"/>
              </p:cNvSpPr>
              <p:nvPr/>
            </p:nvSpPr>
            <p:spPr bwMode="auto">
              <a:xfrm flipH="1">
                <a:off x="4420" y="1716"/>
                <a:ext cx="18" cy="15"/>
              </a:xfrm>
              <a:prstGeom prst="line">
                <a:avLst/>
              </a:prstGeom>
              <a:noFill/>
              <a:ln w="9525">
                <a:solidFill>
                  <a:srgbClr val="00FFFF"/>
                </a:solidFill>
                <a:round/>
                <a:headEnd/>
                <a:tailEnd/>
              </a:ln>
            </p:spPr>
            <p:txBody>
              <a:bodyPr/>
              <a:lstStyle/>
              <a:p>
                <a:endParaRPr lang="es-AR"/>
              </a:p>
            </p:txBody>
          </p:sp>
          <p:sp>
            <p:nvSpPr>
              <p:cNvPr id="48693" name="Line 483"/>
              <p:cNvSpPr>
                <a:spLocks noChangeShapeType="1"/>
              </p:cNvSpPr>
              <p:nvPr/>
            </p:nvSpPr>
            <p:spPr bwMode="auto">
              <a:xfrm flipV="1">
                <a:off x="4438" y="1702"/>
                <a:ext cx="18" cy="14"/>
              </a:xfrm>
              <a:prstGeom prst="line">
                <a:avLst/>
              </a:prstGeom>
              <a:noFill/>
              <a:ln w="9525">
                <a:solidFill>
                  <a:srgbClr val="00FFFF"/>
                </a:solidFill>
                <a:round/>
                <a:headEnd/>
                <a:tailEnd/>
              </a:ln>
            </p:spPr>
            <p:txBody>
              <a:bodyPr/>
              <a:lstStyle/>
              <a:p>
                <a:endParaRPr lang="es-AR"/>
              </a:p>
            </p:txBody>
          </p:sp>
          <p:sp>
            <p:nvSpPr>
              <p:cNvPr id="48694" name="Rectangle 484"/>
              <p:cNvSpPr>
                <a:spLocks noChangeArrowheads="1"/>
              </p:cNvSpPr>
              <p:nvPr/>
            </p:nvSpPr>
            <p:spPr bwMode="auto">
              <a:xfrm>
                <a:off x="4492" y="1706"/>
                <a:ext cx="54" cy="45"/>
              </a:xfrm>
              <a:prstGeom prst="rect">
                <a:avLst/>
              </a:prstGeom>
              <a:noFill/>
              <a:ln w="9525">
                <a:noFill/>
                <a:miter lim="800000"/>
                <a:headEnd/>
                <a:tailEnd/>
              </a:ln>
            </p:spPr>
            <p:txBody>
              <a:bodyPr/>
              <a:lstStyle/>
              <a:p>
                <a:endParaRPr lang="es-MX"/>
              </a:p>
            </p:txBody>
          </p:sp>
          <p:sp>
            <p:nvSpPr>
              <p:cNvPr id="48695" name="Line 485"/>
              <p:cNvSpPr>
                <a:spLocks noChangeShapeType="1"/>
              </p:cNvSpPr>
              <p:nvPr/>
            </p:nvSpPr>
            <p:spPr bwMode="auto">
              <a:xfrm flipH="1" flipV="1">
                <a:off x="4498" y="1711"/>
                <a:ext cx="18" cy="15"/>
              </a:xfrm>
              <a:prstGeom prst="line">
                <a:avLst/>
              </a:prstGeom>
              <a:noFill/>
              <a:ln w="9525">
                <a:solidFill>
                  <a:srgbClr val="00FFFF"/>
                </a:solidFill>
                <a:round/>
                <a:headEnd/>
                <a:tailEnd/>
              </a:ln>
            </p:spPr>
            <p:txBody>
              <a:bodyPr/>
              <a:lstStyle/>
              <a:p>
                <a:endParaRPr lang="es-AR"/>
              </a:p>
            </p:txBody>
          </p:sp>
          <p:sp>
            <p:nvSpPr>
              <p:cNvPr id="48696" name="Line 486"/>
              <p:cNvSpPr>
                <a:spLocks noChangeShapeType="1"/>
              </p:cNvSpPr>
              <p:nvPr/>
            </p:nvSpPr>
            <p:spPr bwMode="auto">
              <a:xfrm>
                <a:off x="4516" y="1726"/>
                <a:ext cx="18" cy="15"/>
              </a:xfrm>
              <a:prstGeom prst="line">
                <a:avLst/>
              </a:prstGeom>
              <a:noFill/>
              <a:ln w="9525">
                <a:solidFill>
                  <a:srgbClr val="00FFFF"/>
                </a:solidFill>
                <a:round/>
                <a:headEnd/>
                <a:tailEnd/>
              </a:ln>
            </p:spPr>
            <p:txBody>
              <a:bodyPr/>
              <a:lstStyle/>
              <a:p>
                <a:endParaRPr lang="es-AR"/>
              </a:p>
            </p:txBody>
          </p:sp>
          <p:sp>
            <p:nvSpPr>
              <p:cNvPr id="48697" name="Line 487"/>
              <p:cNvSpPr>
                <a:spLocks noChangeShapeType="1"/>
              </p:cNvSpPr>
              <p:nvPr/>
            </p:nvSpPr>
            <p:spPr bwMode="auto">
              <a:xfrm flipH="1">
                <a:off x="4498" y="1726"/>
                <a:ext cx="18" cy="15"/>
              </a:xfrm>
              <a:prstGeom prst="line">
                <a:avLst/>
              </a:prstGeom>
              <a:noFill/>
              <a:ln w="9525">
                <a:solidFill>
                  <a:srgbClr val="00FFFF"/>
                </a:solidFill>
                <a:round/>
                <a:headEnd/>
                <a:tailEnd/>
              </a:ln>
            </p:spPr>
            <p:txBody>
              <a:bodyPr/>
              <a:lstStyle/>
              <a:p>
                <a:endParaRPr lang="es-AR"/>
              </a:p>
            </p:txBody>
          </p:sp>
          <p:sp>
            <p:nvSpPr>
              <p:cNvPr id="48698" name="Line 488"/>
              <p:cNvSpPr>
                <a:spLocks noChangeShapeType="1"/>
              </p:cNvSpPr>
              <p:nvPr/>
            </p:nvSpPr>
            <p:spPr bwMode="auto">
              <a:xfrm flipV="1">
                <a:off x="4516" y="1711"/>
                <a:ext cx="18" cy="15"/>
              </a:xfrm>
              <a:prstGeom prst="line">
                <a:avLst/>
              </a:prstGeom>
              <a:noFill/>
              <a:ln w="9525">
                <a:solidFill>
                  <a:srgbClr val="00FFFF"/>
                </a:solidFill>
                <a:round/>
                <a:headEnd/>
                <a:tailEnd/>
              </a:ln>
            </p:spPr>
            <p:txBody>
              <a:bodyPr/>
              <a:lstStyle/>
              <a:p>
                <a:endParaRPr lang="es-AR"/>
              </a:p>
            </p:txBody>
          </p:sp>
          <p:sp>
            <p:nvSpPr>
              <p:cNvPr id="48699" name="Rectangle 489"/>
              <p:cNvSpPr>
                <a:spLocks noChangeArrowheads="1"/>
              </p:cNvSpPr>
              <p:nvPr/>
            </p:nvSpPr>
            <p:spPr bwMode="auto">
              <a:xfrm>
                <a:off x="4570" y="1677"/>
                <a:ext cx="54" cy="44"/>
              </a:xfrm>
              <a:prstGeom prst="rect">
                <a:avLst/>
              </a:prstGeom>
              <a:noFill/>
              <a:ln w="9525">
                <a:noFill/>
                <a:miter lim="800000"/>
                <a:headEnd/>
                <a:tailEnd/>
              </a:ln>
            </p:spPr>
            <p:txBody>
              <a:bodyPr/>
              <a:lstStyle/>
              <a:p>
                <a:endParaRPr lang="es-MX"/>
              </a:p>
            </p:txBody>
          </p:sp>
          <p:sp>
            <p:nvSpPr>
              <p:cNvPr id="48700" name="Line 490"/>
              <p:cNvSpPr>
                <a:spLocks noChangeShapeType="1"/>
              </p:cNvSpPr>
              <p:nvPr/>
            </p:nvSpPr>
            <p:spPr bwMode="auto">
              <a:xfrm flipH="1" flipV="1">
                <a:off x="4576" y="1682"/>
                <a:ext cx="18" cy="15"/>
              </a:xfrm>
              <a:prstGeom prst="line">
                <a:avLst/>
              </a:prstGeom>
              <a:noFill/>
              <a:ln w="9525">
                <a:solidFill>
                  <a:srgbClr val="00FFFF"/>
                </a:solidFill>
                <a:round/>
                <a:headEnd/>
                <a:tailEnd/>
              </a:ln>
            </p:spPr>
            <p:txBody>
              <a:bodyPr/>
              <a:lstStyle/>
              <a:p>
                <a:endParaRPr lang="es-AR"/>
              </a:p>
            </p:txBody>
          </p:sp>
          <p:sp>
            <p:nvSpPr>
              <p:cNvPr id="48701" name="Line 491"/>
              <p:cNvSpPr>
                <a:spLocks noChangeShapeType="1"/>
              </p:cNvSpPr>
              <p:nvPr/>
            </p:nvSpPr>
            <p:spPr bwMode="auto">
              <a:xfrm>
                <a:off x="4594" y="1697"/>
                <a:ext cx="18" cy="14"/>
              </a:xfrm>
              <a:prstGeom prst="line">
                <a:avLst/>
              </a:prstGeom>
              <a:noFill/>
              <a:ln w="9525">
                <a:solidFill>
                  <a:srgbClr val="00FFFF"/>
                </a:solidFill>
                <a:round/>
                <a:headEnd/>
                <a:tailEnd/>
              </a:ln>
            </p:spPr>
            <p:txBody>
              <a:bodyPr/>
              <a:lstStyle/>
              <a:p>
                <a:endParaRPr lang="es-AR"/>
              </a:p>
            </p:txBody>
          </p:sp>
          <p:sp>
            <p:nvSpPr>
              <p:cNvPr id="48702" name="Line 492"/>
              <p:cNvSpPr>
                <a:spLocks noChangeShapeType="1"/>
              </p:cNvSpPr>
              <p:nvPr/>
            </p:nvSpPr>
            <p:spPr bwMode="auto">
              <a:xfrm flipH="1">
                <a:off x="4576" y="1697"/>
                <a:ext cx="18" cy="14"/>
              </a:xfrm>
              <a:prstGeom prst="line">
                <a:avLst/>
              </a:prstGeom>
              <a:noFill/>
              <a:ln w="9525">
                <a:solidFill>
                  <a:srgbClr val="00FFFF"/>
                </a:solidFill>
                <a:round/>
                <a:headEnd/>
                <a:tailEnd/>
              </a:ln>
            </p:spPr>
            <p:txBody>
              <a:bodyPr/>
              <a:lstStyle/>
              <a:p>
                <a:endParaRPr lang="es-AR"/>
              </a:p>
            </p:txBody>
          </p:sp>
          <p:sp>
            <p:nvSpPr>
              <p:cNvPr id="48703" name="Line 493"/>
              <p:cNvSpPr>
                <a:spLocks noChangeShapeType="1"/>
              </p:cNvSpPr>
              <p:nvPr/>
            </p:nvSpPr>
            <p:spPr bwMode="auto">
              <a:xfrm flipV="1">
                <a:off x="4594" y="1682"/>
                <a:ext cx="18" cy="15"/>
              </a:xfrm>
              <a:prstGeom prst="line">
                <a:avLst/>
              </a:prstGeom>
              <a:noFill/>
              <a:ln w="9525">
                <a:solidFill>
                  <a:srgbClr val="00FFFF"/>
                </a:solidFill>
                <a:round/>
                <a:headEnd/>
                <a:tailEnd/>
              </a:ln>
            </p:spPr>
            <p:txBody>
              <a:bodyPr/>
              <a:lstStyle/>
              <a:p>
                <a:endParaRPr lang="es-AR"/>
              </a:p>
            </p:txBody>
          </p:sp>
          <p:sp>
            <p:nvSpPr>
              <p:cNvPr id="48704" name="Rectangle 494"/>
              <p:cNvSpPr>
                <a:spLocks noChangeArrowheads="1"/>
              </p:cNvSpPr>
              <p:nvPr/>
            </p:nvSpPr>
            <p:spPr bwMode="auto">
              <a:xfrm>
                <a:off x="4648" y="1746"/>
                <a:ext cx="54" cy="45"/>
              </a:xfrm>
              <a:prstGeom prst="rect">
                <a:avLst/>
              </a:prstGeom>
              <a:noFill/>
              <a:ln w="9525">
                <a:noFill/>
                <a:miter lim="800000"/>
                <a:headEnd/>
                <a:tailEnd/>
              </a:ln>
            </p:spPr>
            <p:txBody>
              <a:bodyPr/>
              <a:lstStyle/>
              <a:p>
                <a:endParaRPr lang="es-MX"/>
              </a:p>
            </p:txBody>
          </p:sp>
          <p:sp>
            <p:nvSpPr>
              <p:cNvPr id="48705" name="Line 495"/>
              <p:cNvSpPr>
                <a:spLocks noChangeShapeType="1"/>
              </p:cNvSpPr>
              <p:nvPr/>
            </p:nvSpPr>
            <p:spPr bwMode="auto">
              <a:xfrm flipH="1" flipV="1">
                <a:off x="4654" y="1751"/>
                <a:ext cx="18" cy="15"/>
              </a:xfrm>
              <a:prstGeom prst="line">
                <a:avLst/>
              </a:prstGeom>
              <a:noFill/>
              <a:ln w="9525">
                <a:solidFill>
                  <a:srgbClr val="00FFFF"/>
                </a:solidFill>
                <a:round/>
                <a:headEnd/>
                <a:tailEnd/>
              </a:ln>
            </p:spPr>
            <p:txBody>
              <a:bodyPr/>
              <a:lstStyle/>
              <a:p>
                <a:endParaRPr lang="es-AR"/>
              </a:p>
            </p:txBody>
          </p:sp>
          <p:sp>
            <p:nvSpPr>
              <p:cNvPr id="48706" name="Line 496"/>
              <p:cNvSpPr>
                <a:spLocks noChangeShapeType="1"/>
              </p:cNvSpPr>
              <p:nvPr/>
            </p:nvSpPr>
            <p:spPr bwMode="auto">
              <a:xfrm>
                <a:off x="4672" y="1766"/>
                <a:ext cx="18" cy="15"/>
              </a:xfrm>
              <a:prstGeom prst="line">
                <a:avLst/>
              </a:prstGeom>
              <a:noFill/>
              <a:ln w="9525">
                <a:solidFill>
                  <a:srgbClr val="00FFFF"/>
                </a:solidFill>
                <a:round/>
                <a:headEnd/>
                <a:tailEnd/>
              </a:ln>
            </p:spPr>
            <p:txBody>
              <a:bodyPr/>
              <a:lstStyle/>
              <a:p>
                <a:endParaRPr lang="es-AR"/>
              </a:p>
            </p:txBody>
          </p:sp>
          <p:sp>
            <p:nvSpPr>
              <p:cNvPr id="48707" name="Line 497"/>
              <p:cNvSpPr>
                <a:spLocks noChangeShapeType="1"/>
              </p:cNvSpPr>
              <p:nvPr/>
            </p:nvSpPr>
            <p:spPr bwMode="auto">
              <a:xfrm flipH="1">
                <a:off x="4654" y="1766"/>
                <a:ext cx="18" cy="15"/>
              </a:xfrm>
              <a:prstGeom prst="line">
                <a:avLst/>
              </a:prstGeom>
              <a:noFill/>
              <a:ln w="9525">
                <a:solidFill>
                  <a:srgbClr val="00FFFF"/>
                </a:solidFill>
                <a:round/>
                <a:headEnd/>
                <a:tailEnd/>
              </a:ln>
            </p:spPr>
            <p:txBody>
              <a:bodyPr/>
              <a:lstStyle/>
              <a:p>
                <a:endParaRPr lang="es-AR"/>
              </a:p>
            </p:txBody>
          </p:sp>
          <p:sp>
            <p:nvSpPr>
              <p:cNvPr id="48708" name="Line 498"/>
              <p:cNvSpPr>
                <a:spLocks noChangeShapeType="1"/>
              </p:cNvSpPr>
              <p:nvPr/>
            </p:nvSpPr>
            <p:spPr bwMode="auto">
              <a:xfrm flipV="1">
                <a:off x="4672" y="1751"/>
                <a:ext cx="18" cy="15"/>
              </a:xfrm>
              <a:prstGeom prst="line">
                <a:avLst/>
              </a:prstGeom>
              <a:noFill/>
              <a:ln w="9525">
                <a:solidFill>
                  <a:srgbClr val="00FFFF"/>
                </a:solidFill>
                <a:round/>
                <a:headEnd/>
                <a:tailEnd/>
              </a:ln>
            </p:spPr>
            <p:txBody>
              <a:bodyPr/>
              <a:lstStyle/>
              <a:p>
                <a:endParaRPr lang="es-AR"/>
              </a:p>
            </p:txBody>
          </p:sp>
          <p:sp>
            <p:nvSpPr>
              <p:cNvPr id="48709" name="Rectangle 499"/>
              <p:cNvSpPr>
                <a:spLocks noChangeArrowheads="1"/>
              </p:cNvSpPr>
              <p:nvPr/>
            </p:nvSpPr>
            <p:spPr bwMode="auto">
              <a:xfrm>
                <a:off x="4726" y="1751"/>
                <a:ext cx="54" cy="45"/>
              </a:xfrm>
              <a:prstGeom prst="rect">
                <a:avLst/>
              </a:prstGeom>
              <a:noFill/>
              <a:ln w="9525">
                <a:noFill/>
                <a:miter lim="800000"/>
                <a:headEnd/>
                <a:tailEnd/>
              </a:ln>
            </p:spPr>
            <p:txBody>
              <a:bodyPr/>
              <a:lstStyle/>
              <a:p>
                <a:endParaRPr lang="es-MX"/>
              </a:p>
            </p:txBody>
          </p:sp>
          <p:sp>
            <p:nvSpPr>
              <p:cNvPr id="48710" name="Line 500"/>
              <p:cNvSpPr>
                <a:spLocks noChangeShapeType="1"/>
              </p:cNvSpPr>
              <p:nvPr/>
            </p:nvSpPr>
            <p:spPr bwMode="auto">
              <a:xfrm flipH="1" flipV="1">
                <a:off x="4732" y="1756"/>
                <a:ext cx="18" cy="15"/>
              </a:xfrm>
              <a:prstGeom prst="line">
                <a:avLst/>
              </a:prstGeom>
              <a:noFill/>
              <a:ln w="9525">
                <a:solidFill>
                  <a:srgbClr val="00FFFF"/>
                </a:solidFill>
                <a:round/>
                <a:headEnd/>
                <a:tailEnd/>
              </a:ln>
            </p:spPr>
            <p:txBody>
              <a:bodyPr/>
              <a:lstStyle/>
              <a:p>
                <a:endParaRPr lang="es-AR"/>
              </a:p>
            </p:txBody>
          </p:sp>
          <p:sp>
            <p:nvSpPr>
              <p:cNvPr id="48711" name="Line 501"/>
              <p:cNvSpPr>
                <a:spLocks noChangeShapeType="1"/>
              </p:cNvSpPr>
              <p:nvPr/>
            </p:nvSpPr>
            <p:spPr bwMode="auto">
              <a:xfrm>
                <a:off x="4750" y="1771"/>
                <a:ext cx="18" cy="15"/>
              </a:xfrm>
              <a:prstGeom prst="line">
                <a:avLst/>
              </a:prstGeom>
              <a:noFill/>
              <a:ln w="9525">
                <a:solidFill>
                  <a:srgbClr val="00FFFF"/>
                </a:solidFill>
                <a:round/>
                <a:headEnd/>
                <a:tailEnd/>
              </a:ln>
            </p:spPr>
            <p:txBody>
              <a:bodyPr/>
              <a:lstStyle/>
              <a:p>
                <a:endParaRPr lang="es-AR"/>
              </a:p>
            </p:txBody>
          </p:sp>
          <p:sp>
            <p:nvSpPr>
              <p:cNvPr id="48712" name="Line 502"/>
              <p:cNvSpPr>
                <a:spLocks noChangeShapeType="1"/>
              </p:cNvSpPr>
              <p:nvPr/>
            </p:nvSpPr>
            <p:spPr bwMode="auto">
              <a:xfrm flipH="1">
                <a:off x="4732" y="1771"/>
                <a:ext cx="18" cy="15"/>
              </a:xfrm>
              <a:prstGeom prst="line">
                <a:avLst/>
              </a:prstGeom>
              <a:noFill/>
              <a:ln w="9525">
                <a:solidFill>
                  <a:srgbClr val="00FFFF"/>
                </a:solidFill>
                <a:round/>
                <a:headEnd/>
                <a:tailEnd/>
              </a:ln>
            </p:spPr>
            <p:txBody>
              <a:bodyPr/>
              <a:lstStyle/>
              <a:p>
                <a:endParaRPr lang="es-AR"/>
              </a:p>
            </p:txBody>
          </p:sp>
          <p:sp>
            <p:nvSpPr>
              <p:cNvPr id="48713" name="Line 503"/>
              <p:cNvSpPr>
                <a:spLocks noChangeShapeType="1"/>
              </p:cNvSpPr>
              <p:nvPr/>
            </p:nvSpPr>
            <p:spPr bwMode="auto">
              <a:xfrm flipV="1">
                <a:off x="4750" y="1756"/>
                <a:ext cx="18" cy="15"/>
              </a:xfrm>
              <a:prstGeom prst="line">
                <a:avLst/>
              </a:prstGeom>
              <a:noFill/>
              <a:ln w="9525">
                <a:solidFill>
                  <a:srgbClr val="00FFFF"/>
                </a:solidFill>
                <a:round/>
                <a:headEnd/>
                <a:tailEnd/>
              </a:ln>
            </p:spPr>
            <p:txBody>
              <a:bodyPr/>
              <a:lstStyle/>
              <a:p>
                <a:endParaRPr lang="es-AR"/>
              </a:p>
            </p:txBody>
          </p:sp>
          <p:sp>
            <p:nvSpPr>
              <p:cNvPr id="48714" name="Rectangle 504"/>
              <p:cNvSpPr>
                <a:spLocks noChangeArrowheads="1"/>
              </p:cNvSpPr>
              <p:nvPr/>
            </p:nvSpPr>
            <p:spPr bwMode="auto">
              <a:xfrm>
                <a:off x="754" y="1801"/>
                <a:ext cx="54" cy="44"/>
              </a:xfrm>
              <a:prstGeom prst="rect">
                <a:avLst/>
              </a:prstGeom>
              <a:noFill/>
              <a:ln w="9525">
                <a:noFill/>
                <a:miter lim="800000"/>
                <a:headEnd/>
                <a:tailEnd/>
              </a:ln>
            </p:spPr>
            <p:txBody>
              <a:bodyPr/>
              <a:lstStyle/>
              <a:p>
                <a:endParaRPr lang="es-MX"/>
              </a:p>
            </p:txBody>
          </p:sp>
          <p:sp>
            <p:nvSpPr>
              <p:cNvPr id="48715" name="Line 505"/>
              <p:cNvSpPr>
                <a:spLocks noChangeShapeType="1"/>
              </p:cNvSpPr>
              <p:nvPr/>
            </p:nvSpPr>
            <p:spPr bwMode="auto">
              <a:xfrm flipH="1" flipV="1">
                <a:off x="760" y="1806"/>
                <a:ext cx="18" cy="14"/>
              </a:xfrm>
              <a:prstGeom prst="line">
                <a:avLst/>
              </a:prstGeom>
              <a:noFill/>
              <a:ln w="9525">
                <a:solidFill>
                  <a:srgbClr val="800080"/>
                </a:solidFill>
                <a:round/>
                <a:headEnd/>
                <a:tailEnd/>
              </a:ln>
            </p:spPr>
            <p:txBody>
              <a:bodyPr/>
              <a:lstStyle/>
              <a:p>
                <a:endParaRPr lang="es-AR"/>
              </a:p>
            </p:txBody>
          </p:sp>
          <p:sp>
            <p:nvSpPr>
              <p:cNvPr id="48716" name="Line 506"/>
              <p:cNvSpPr>
                <a:spLocks noChangeShapeType="1"/>
              </p:cNvSpPr>
              <p:nvPr/>
            </p:nvSpPr>
            <p:spPr bwMode="auto">
              <a:xfrm>
                <a:off x="778" y="1820"/>
                <a:ext cx="18" cy="15"/>
              </a:xfrm>
              <a:prstGeom prst="line">
                <a:avLst/>
              </a:prstGeom>
              <a:noFill/>
              <a:ln w="9525">
                <a:solidFill>
                  <a:srgbClr val="800080"/>
                </a:solidFill>
                <a:round/>
                <a:headEnd/>
                <a:tailEnd/>
              </a:ln>
            </p:spPr>
            <p:txBody>
              <a:bodyPr/>
              <a:lstStyle/>
              <a:p>
                <a:endParaRPr lang="es-AR"/>
              </a:p>
            </p:txBody>
          </p:sp>
          <p:sp>
            <p:nvSpPr>
              <p:cNvPr id="48717" name="Line 507"/>
              <p:cNvSpPr>
                <a:spLocks noChangeShapeType="1"/>
              </p:cNvSpPr>
              <p:nvPr/>
            </p:nvSpPr>
            <p:spPr bwMode="auto">
              <a:xfrm flipH="1">
                <a:off x="760" y="1820"/>
                <a:ext cx="18" cy="15"/>
              </a:xfrm>
              <a:prstGeom prst="line">
                <a:avLst/>
              </a:prstGeom>
              <a:noFill/>
              <a:ln w="9525">
                <a:solidFill>
                  <a:srgbClr val="800080"/>
                </a:solidFill>
                <a:round/>
                <a:headEnd/>
                <a:tailEnd/>
              </a:ln>
            </p:spPr>
            <p:txBody>
              <a:bodyPr/>
              <a:lstStyle/>
              <a:p>
                <a:endParaRPr lang="es-AR"/>
              </a:p>
            </p:txBody>
          </p:sp>
          <p:sp>
            <p:nvSpPr>
              <p:cNvPr id="48718" name="Line 508"/>
              <p:cNvSpPr>
                <a:spLocks noChangeShapeType="1"/>
              </p:cNvSpPr>
              <p:nvPr/>
            </p:nvSpPr>
            <p:spPr bwMode="auto">
              <a:xfrm flipV="1">
                <a:off x="778" y="1806"/>
                <a:ext cx="18" cy="14"/>
              </a:xfrm>
              <a:prstGeom prst="line">
                <a:avLst/>
              </a:prstGeom>
              <a:noFill/>
              <a:ln w="9525">
                <a:solidFill>
                  <a:srgbClr val="800080"/>
                </a:solidFill>
                <a:round/>
                <a:headEnd/>
                <a:tailEnd/>
              </a:ln>
            </p:spPr>
            <p:txBody>
              <a:bodyPr/>
              <a:lstStyle/>
              <a:p>
                <a:endParaRPr lang="es-AR"/>
              </a:p>
            </p:txBody>
          </p:sp>
          <p:sp>
            <p:nvSpPr>
              <p:cNvPr id="48719" name="Line 509"/>
              <p:cNvSpPr>
                <a:spLocks noChangeShapeType="1"/>
              </p:cNvSpPr>
              <p:nvPr/>
            </p:nvSpPr>
            <p:spPr bwMode="auto">
              <a:xfrm flipV="1">
                <a:off x="778" y="1806"/>
                <a:ext cx="0" cy="14"/>
              </a:xfrm>
              <a:prstGeom prst="line">
                <a:avLst/>
              </a:prstGeom>
              <a:noFill/>
              <a:ln w="9525">
                <a:solidFill>
                  <a:srgbClr val="800080"/>
                </a:solidFill>
                <a:round/>
                <a:headEnd/>
                <a:tailEnd/>
              </a:ln>
            </p:spPr>
            <p:txBody>
              <a:bodyPr/>
              <a:lstStyle/>
              <a:p>
                <a:endParaRPr lang="es-AR"/>
              </a:p>
            </p:txBody>
          </p:sp>
          <p:sp>
            <p:nvSpPr>
              <p:cNvPr id="48720" name="Line 510"/>
              <p:cNvSpPr>
                <a:spLocks noChangeShapeType="1"/>
              </p:cNvSpPr>
              <p:nvPr/>
            </p:nvSpPr>
            <p:spPr bwMode="auto">
              <a:xfrm>
                <a:off x="778" y="1820"/>
                <a:ext cx="0" cy="15"/>
              </a:xfrm>
              <a:prstGeom prst="line">
                <a:avLst/>
              </a:prstGeom>
              <a:noFill/>
              <a:ln w="9525">
                <a:solidFill>
                  <a:srgbClr val="800080"/>
                </a:solidFill>
                <a:round/>
                <a:headEnd/>
                <a:tailEnd/>
              </a:ln>
            </p:spPr>
            <p:txBody>
              <a:bodyPr/>
              <a:lstStyle/>
              <a:p>
                <a:endParaRPr lang="es-AR"/>
              </a:p>
            </p:txBody>
          </p:sp>
          <p:sp>
            <p:nvSpPr>
              <p:cNvPr id="48721" name="Rectangle 511"/>
              <p:cNvSpPr>
                <a:spLocks noChangeArrowheads="1"/>
              </p:cNvSpPr>
              <p:nvPr/>
            </p:nvSpPr>
            <p:spPr bwMode="auto">
              <a:xfrm>
                <a:off x="832" y="1830"/>
                <a:ext cx="54" cy="45"/>
              </a:xfrm>
              <a:prstGeom prst="rect">
                <a:avLst/>
              </a:prstGeom>
              <a:noFill/>
              <a:ln w="9525">
                <a:noFill/>
                <a:miter lim="800000"/>
                <a:headEnd/>
                <a:tailEnd/>
              </a:ln>
            </p:spPr>
            <p:txBody>
              <a:bodyPr/>
              <a:lstStyle/>
              <a:p>
                <a:endParaRPr lang="es-MX"/>
              </a:p>
            </p:txBody>
          </p:sp>
          <p:sp>
            <p:nvSpPr>
              <p:cNvPr id="48722" name="Line 512"/>
              <p:cNvSpPr>
                <a:spLocks noChangeShapeType="1"/>
              </p:cNvSpPr>
              <p:nvPr/>
            </p:nvSpPr>
            <p:spPr bwMode="auto">
              <a:xfrm flipH="1" flipV="1">
                <a:off x="838" y="1835"/>
                <a:ext cx="18" cy="15"/>
              </a:xfrm>
              <a:prstGeom prst="line">
                <a:avLst/>
              </a:prstGeom>
              <a:noFill/>
              <a:ln w="9525">
                <a:solidFill>
                  <a:srgbClr val="800080"/>
                </a:solidFill>
                <a:round/>
                <a:headEnd/>
                <a:tailEnd/>
              </a:ln>
            </p:spPr>
            <p:txBody>
              <a:bodyPr/>
              <a:lstStyle/>
              <a:p>
                <a:endParaRPr lang="es-AR"/>
              </a:p>
            </p:txBody>
          </p:sp>
          <p:sp>
            <p:nvSpPr>
              <p:cNvPr id="48723" name="Line 513"/>
              <p:cNvSpPr>
                <a:spLocks noChangeShapeType="1"/>
              </p:cNvSpPr>
              <p:nvPr/>
            </p:nvSpPr>
            <p:spPr bwMode="auto">
              <a:xfrm>
                <a:off x="856" y="1850"/>
                <a:ext cx="18" cy="15"/>
              </a:xfrm>
              <a:prstGeom prst="line">
                <a:avLst/>
              </a:prstGeom>
              <a:noFill/>
              <a:ln w="9525">
                <a:solidFill>
                  <a:srgbClr val="800080"/>
                </a:solidFill>
                <a:round/>
                <a:headEnd/>
                <a:tailEnd/>
              </a:ln>
            </p:spPr>
            <p:txBody>
              <a:bodyPr/>
              <a:lstStyle/>
              <a:p>
                <a:endParaRPr lang="es-AR"/>
              </a:p>
            </p:txBody>
          </p:sp>
          <p:sp>
            <p:nvSpPr>
              <p:cNvPr id="48724" name="Line 514"/>
              <p:cNvSpPr>
                <a:spLocks noChangeShapeType="1"/>
              </p:cNvSpPr>
              <p:nvPr/>
            </p:nvSpPr>
            <p:spPr bwMode="auto">
              <a:xfrm flipH="1">
                <a:off x="838" y="1850"/>
                <a:ext cx="18" cy="15"/>
              </a:xfrm>
              <a:prstGeom prst="line">
                <a:avLst/>
              </a:prstGeom>
              <a:noFill/>
              <a:ln w="9525">
                <a:solidFill>
                  <a:srgbClr val="800080"/>
                </a:solidFill>
                <a:round/>
                <a:headEnd/>
                <a:tailEnd/>
              </a:ln>
            </p:spPr>
            <p:txBody>
              <a:bodyPr/>
              <a:lstStyle/>
              <a:p>
                <a:endParaRPr lang="es-AR"/>
              </a:p>
            </p:txBody>
          </p:sp>
          <p:sp>
            <p:nvSpPr>
              <p:cNvPr id="48725" name="Line 515"/>
              <p:cNvSpPr>
                <a:spLocks noChangeShapeType="1"/>
              </p:cNvSpPr>
              <p:nvPr/>
            </p:nvSpPr>
            <p:spPr bwMode="auto">
              <a:xfrm flipV="1">
                <a:off x="856" y="1835"/>
                <a:ext cx="18" cy="15"/>
              </a:xfrm>
              <a:prstGeom prst="line">
                <a:avLst/>
              </a:prstGeom>
              <a:noFill/>
              <a:ln w="9525">
                <a:solidFill>
                  <a:srgbClr val="800080"/>
                </a:solidFill>
                <a:round/>
                <a:headEnd/>
                <a:tailEnd/>
              </a:ln>
            </p:spPr>
            <p:txBody>
              <a:bodyPr/>
              <a:lstStyle/>
              <a:p>
                <a:endParaRPr lang="es-AR"/>
              </a:p>
            </p:txBody>
          </p:sp>
          <p:sp>
            <p:nvSpPr>
              <p:cNvPr id="48726" name="Line 516"/>
              <p:cNvSpPr>
                <a:spLocks noChangeShapeType="1"/>
              </p:cNvSpPr>
              <p:nvPr/>
            </p:nvSpPr>
            <p:spPr bwMode="auto">
              <a:xfrm flipV="1">
                <a:off x="856" y="1835"/>
                <a:ext cx="0" cy="15"/>
              </a:xfrm>
              <a:prstGeom prst="line">
                <a:avLst/>
              </a:prstGeom>
              <a:noFill/>
              <a:ln w="9525">
                <a:solidFill>
                  <a:srgbClr val="800080"/>
                </a:solidFill>
                <a:round/>
                <a:headEnd/>
                <a:tailEnd/>
              </a:ln>
            </p:spPr>
            <p:txBody>
              <a:bodyPr/>
              <a:lstStyle/>
              <a:p>
                <a:endParaRPr lang="es-AR"/>
              </a:p>
            </p:txBody>
          </p:sp>
          <p:sp>
            <p:nvSpPr>
              <p:cNvPr id="48727" name="Line 517"/>
              <p:cNvSpPr>
                <a:spLocks noChangeShapeType="1"/>
              </p:cNvSpPr>
              <p:nvPr/>
            </p:nvSpPr>
            <p:spPr bwMode="auto">
              <a:xfrm>
                <a:off x="856" y="1850"/>
                <a:ext cx="0" cy="15"/>
              </a:xfrm>
              <a:prstGeom prst="line">
                <a:avLst/>
              </a:prstGeom>
              <a:noFill/>
              <a:ln w="9525">
                <a:solidFill>
                  <a:srgbClr val="800080"/>
                </a:solidFill>
                <a:round/>
                <a:headEnd/>
                <a:tailEnd/>
              </a:ln>
            </p:spPr>
            <p:txBody>
              <a:bodyPr/>
              <a:lstStyle/>
              <a:p>
                <a:endParaRPr lang="es-AR"/>
              </a:p>
            </p:txBody>
          </p:sp>
          <p:sp>
            <p:nvSpPr>
              <p:cNvPr id="48728" name="Rectangle 518"/>
              <p:cNvSpPr>
                <a:spLocks noChangeArrowheads="1"/>
              </p:cNvSpPr>
              <p:nvPr/>
            </p:nvSpPr>
            <p:spPr bwMode="auto">
              <a:xfrm>
                <a:off x="910" y="1815"/>
                <a:ext cx="54" cy="45"/>
              </a:xfrm>
              <a:prstGeom prst="rect">
                <a:avLst/>
              </a:prstGeom>
              <a:noFill/>
              <a:ln w="9525">
                <a:noFill/>
                <a:miter lim="800000"/>
                <a:headEnd/>
                <a:tailEnd/>
              </a:ln>
            </p:spPr>
            <p:txBody>
              <a:bodyPr/>
              <a:lstStyle/>
              <a:p>
                <a:endParaRPr lang="es-MX"/>
              </a:p>
            </p:txBody>
          </p:sp>
          <p:sp>
            <p:nvSpPr>
              <p:cNvPr id="48729" name="Line 519"/>
              <p:cNvSpPr>
                <a:spLocks noChangeShapeType="1"/>
              </p:cNvSpPr>
              <p:nvPr/>
            </p:nvSpPr>
            <p:spPr bwMode="auto">
              <a:xfrm flipH="1" flipV="1">
                <a:off x="916" y="1820"/>
                <a:ext cx="18" cy="15"/>
              </a:xfrm>
              <a:prstGeom prst="line">
                <a:avLst/>
              </a:prstGeom>
              <a:noFill/>
              <a:ln w="9525">
                <a:solidFill>
                  <a:srgbClr val="800080"/>
                </a:solidFill>
                <a:round/>
                <a:headEnd/>
                <a:tailEnd/>
              </a:ln>
            </p:spPr>
            <p:txBody>
              <a:bodyPr/>
              <a:lstStyle/>
              <a:p>
                <a:endParaRPr lang="es-AR"/>
              </a:p>
            </p:txBody>
          </p:sp>
          <p:sp>
            <p:nvSpPr>
              <p:cNvPr id="48730" name="Line 520"/>
              <p:cNvSpPr>
                <a:spLocks noChangeShapeType="1"/>
              </p:cNvSpPr>
              <p:nvPr/>
            </p:nvSpPr>
            <p:spPr bwMode="auto">
              <a:xfrm>
                <a:off x="934" y="1835"/>
                <a:ext cx="18" cy="15"/>
              </a:xfrm>
              <a:prstGeom prst="line">
                <a:avLst/>
              </a:prstGeom>
              <a:noFill/>
              <a:ln w="9525">
                <a:solidFill>
                  <a:srgbClr val="800080"/>
                </a:solidFill>
                <a:round/>
                <a:headEnd/>
                <a:tailEnd/>
              </a:ln>
            </p:spPr>
            <p:txBody>
              <a:bodyPr/>
              <a:lstStyle/>
              <a:p>
                <a:endParaRPr lang="es-AR"/>
              </a:p>
            </p:txBody>
          </p:sp>
          <p:sp>
            <p:nvSpPr>
              <p:cNvPr id="48731" name="Line 521"/>
              <p:cNvSpPr>
                <a:spLocks noChangeShapeType="1"/>
              </p:cNvSpPr>
              <p:nvPr/>
            </p:nvSpPr>
            <p:spPr bwMode="auto">
              <a:xfrm flipH="1">
                <a:off x="916" y="1835"/>
                <a:ext cx="18" cy="15"/>
              </a:xfrm>
              <a:prstGeom prst="line">
                <a:avLst/>
              </a:prstGeom>
              <a:noFill/>
              <a:ln w="9525">
                <a:solidFill>
                  <a:srgbClr val="800080"/>
                </a:solidFill>
                <a:round/>
                <a:headEnd/>
                <a:tailEnd/>
              </a:ln>
            </p:spPr>
            <p:txBody>
              <a:bodyPr/>
              <a:lstStyle/>
              <a:p>
                <a:endParaRPr lang="es-AR"/>
              </a:p>
            </p:txBody>
          </p:sp>
          <p:sp>
            <p:nvSpPr>
              <p:cNvPr id="48732" name="Line 522"/>
              <p:cNvSpPr>
                <a:spLocks noChangeShapeType="1"/>
              </p:cNvSpPr>
              <p:nvPr/>
            </p:nvSpPr>
            <p:spPr bwMode="auto">
              <a:xfrm flipV="1">
                <a:off x="934" y="1820"/>
                <a:ext cx="18" cy="15"/>
              </a:xfrm>
              <a:prstGeom prst="line">
                <a:avLst/>
              </a:prstGeom>
              <a:noFill/>
              <a:ln w="9525">
                <a:solidFill>
                  <a:srgbClr val="800080"/>
                </a:solidFill>
                <a:round/>
                <a:headEnd/>
                <a:tailEnd/>
              </a:ln>
            </p:spPr>
            <p:txBody>
              <a:bodyPr/>
              <a:lstStyle/>
              <a:p>
                <a:endParaRPr lang="es-AR"/>
              </a:p>
            </p:txBody>
          </p:sp>
          <p:sp>
            <p:nvSpPr>
              <p:cNvPr id="48733" name="Line 523"/>
              <p:cNvSpPr>
                <a:spLocks noChangeShapeType="1"/>
              </p:cNvSpPr>
              <p:nvPr/>
            </p:nvSpPr>
            <p:spPr bwMode="auto">
              <a:xfrm flipV="1">
                <a:off x="934" y="1820"/>
                <a:ext cx="0" cy="15"/>
              </a:xfrm>
              <a:prstGeom prst="line">
                <a:avLst/>
              </a:prstGeom>
              <a:noFill/>
              <a:ln w="9525">
                <a:solidFill>
                  <a:srgbClr val="800080"/>
                </a:solidFill>
                <a:round/>
                <a:headEnd/>
                <a:tailEnd/>
              </a:ln>
            </p:spPr>
            <p:txBody>
              <a:bodyPr/>
              <a:lstStyle/>
              <a:p>
                <a:endParaRPr lang="es-AR"/>
              </a:p>
            </p:txBody>
          </p:sp>
          <p:sp>
            <p:nvSpPr>
              <p:cNvPr id="48734" name="Line 524"/>
              <p:cNvSpPr>
                <a:spLocks noChangeShapeType="1"/>
              </p:cNvSpPr>
              <p:nvPr/>
            </p:nvSpPr>
            <p:spPr bwMode="auto">
              <a:xfrm>
                <a:off x="934" y="1835"/>
                <a:ext cx="0" cy="15"/>
              </a:xfrm>
              <a:prstGeom prst="line">
                <a:avLst/>
              </a:prstGeom>
              <a:noFill/>
              <a:ln w="9525">
                <a:solidFill>
                  <a:srgbClr val="800080"/>
                </a:solidFill>
                <a:round/>
                <a:headEnd/>
                <a:tailEnd/>
              </a:ln>
            </p:spPr>
            <p:txBody>
              <a:bodyPr/>
              <a:lstStyle/>
              <a:p>
                <a:endParaRPr lang="es-AR"/>
              </a:p>
            </p:txBody>
          </p:sp>
          <p:sp>
            <p:nvSpPr>
              <p:cNvPr id="48735" name="Rectangle 525"/>
              <p:cNvSpPr>
                <a:spLocks noChangeArrowheads="1"/>
              </p:cNvSpPr>
              <p:nvPr/>
            </p:nvSpPr>
            <p:spPr bwMode="auto">
              <a:xfrm>
                <a:off x="988" y="1811"/>
                <a:ext cx="54" cy="44"/>
              </a:xfrm>
              <a:prstGeom prst="rect">
                <a:avLst/>
              </a:prstGeom>
              <a:noFill/>
              <a:ln w="9525">
                <a:noFill/>
                <a:miter lim="800000"/>
                <a:headEnd/>
                <a:tailEnd/>
              </a:ln>
            </p:spPr>
            <p:txBody>
              <a:bodyPr/>
              <a:lstStyle/>
              <a:p>
                <a:endParaRPr lang="es-MX"/>
              </a:p>
            </p:txBody>
          </p:sp>
          <p:sp>
            <p:nvSpPr>
              <p:cNvPr id="48736" name="Line 526"/>
              <p:cNvSpPr>
                <a:spLocks noChangeShapeType="1"/>
              </p:cNvSpPr>
              <p:nvPr/>
            </p:nvSpPr>
            <p:spPr bwMode="auto">
              <a:xfrm flipH="1" flipV="1">
                <a:off x="994" y="1815"/>
                <a:ext cx="18" cy="15"/>
              </a:xfrm>
              <a:prstGeom prst="line">
                <a:avLst/>
              </a:prstGeom>
              <a:noFill/>
              <a:ln w="9525">
                <a:solidFill>
                  <a:srgbClr val="800080"/>
                </a:solidFill>
                <a:round/>
                <a:headEnd/>
                <a:tailEnd/>
              </a:ln>
            </p:spPr>
            <p:txBody>
              <a:bodyPr/>
              <a:lstStyle/>
              <a:p>
                <a:endParaRPr lang="es-AR"/>
              </a:p>
            </p:txBody>
          </p:sp>
          <p:sp>
            <p:nvSpPr>
              <p:cNvPr id="48737" name="Line 527"/>
              <p:cNvSpPr>
                <a:spLocks noChangeShapeType="1"/>
              </p:cNvSpPr>
              <p:nvPr/>
            </p:nvSpPr>
            <p:spPr bwMode="auto">
              <a:xfrm>
                <a:off x="1012" y="1830"/>
                <a:ext cx="18" cy="15"/>
              </a:xfrm>
              <a:prstGeom prst="line">
                <a:avLst/>
              </a:prstGeom>
              <a:noFill/>
              <a:ln w="9525">
                <a:solidFill>
                  <a:srgbClr val="800080"/>
                </a:solidFill>
                <a:round/>
                <a:headEnd/>
                <a:tailEnd/>
              </a:ln>
            </p:spPr>
            <p:txBody>
              <a:bodyPr/>
              <a:lstStyle/>
              <a:p>
                <a:endParaRPr lang="es-AR"/>
              </a:p>
            </p:txBody>
          </p:sp>
          <p:sp>
            <p:nvSpPr>
              <p:cNvPr id="48738" name="Line 528"/>
              <p:cNvSpPr>
                <a:spLocks noChangeShapeType="1"/>
              </p:cNvSpPr>
              <p:nvPr/>
            </p:nvSpPr>
            <p:spPr bwMode="auto">
              <a:xfrm flipH="1">
                <a:off x="994" y="1830"/>
                <a:ext cx="18" cy="15"/>
              </a:xfrm>
              <a:prstGeom prst="line">
                <a:avLst/>
              </a:prstGeom>
              <a:noFill/>
              <a:ln w="9525">
                <a:solidFill>
                  <a:srgbClr val="800080"/>
                </a:solidFill>
                <a:round/>
                <a:headEnd/>
                <a:tailEnd/>
              </a:ln>
            </p:spPr>
            <p:txBody>
              <a:bodyPr/>
              <a:lstStyle/>
              <a:p>
                <a:endParaRPr lang="es-AR"/>
              </a:p>
            </p:txBody>
          </p:sp>
          <p:sp>
            <p:nvSpPr>
              <p:cNvPr id="48739" name="Line 529"/>
              <p:cNvSpPr>
                <a:spLocks noChangeShapeType="1"/>
              </p:cNvSpPr>
              <p:nvPr/>
            </p:nvSpPr>
            <p:spPr bwMode="auto">
              <a:xfrm flipV="1">
                <a:off x="1012" y="1815"/>
                <a:ext cx="18" cy="15"/>
              </a:xfrm>
              <a:prstGeom prst="line">
                <a:avLst/>
              </a:prstGeom>
              <a:noFill/>
              <a:ln w="9525">
                <a:solidFill>
                  <a:srgbClr val="800080"/>
                </a:solidFill>
                <a:round/>
                <a:headEnd/>
                <a:tailEnd/>
              </a:ln>
            </p:spPr>
            <p:txBody>
              <a:bodyPr/>
              <a:lstStyle/>
              <a:p>
                <a:endParaRPr lang="es-AR"/>
              </a:p>
            </p:txBody>
          </p:sp>
          <p:sp>
            <p:nvSpPr>
              <p:cNvPr id="48740" name="Line 530"/>
              <p:cNvSpPr>
                <a:spLocks noChangeShapeType="1"/>
              </p:cNvSpPr>
              <p:nvPr/>
            </p:nvSpPr>
            <p:spPr bwMode="auto">
              <a:xfrm flipV="1">
                <a:off x="1012" y="1815"/>
                <a:ext cx="0" cy="15"/>
              </a:xfrm>
              <a:prstGeom prst="line">
                <a:avLst/>
              </a:prstGeom>
              <a:noFill/>
              <a:ln w="9525">
                <a:solidFill>
                  <a:srgbClr val="800080"/>
                </a:solidFill>
                <a:round/>
                <a:headEnd/>
                <a:tailEnd/>
              </a:ln>
            </p:spPr>
            <p:txBody>
              <a:bodyPr/>
              <a:lstStyle/>
              <a:p>
                <a:endParaRPr lang="es-AR"/>
              </a:p>
            </p:txBody>
          </p:sp>
          <p:sp>
            <p:nvSpPr>
              <p:cNvPr id="48741" name="Line 531"/>
              <p:cNvSpPr>
                <a:spLocks noChangeShapeType="1"/>
              </p:cNvSpPr>
              <p:nvPr/>
            </p:nvSpPr>
            <p:spPr bwMode="auto">
              <a:xfrm>
                <a:off x="1012" y="1830"/>
                <a:ext cx="0" cy="15"/>
              </a:xfrm>
              <a:prstGeom prst="line">
                <a:avLst/>
              </a:prstGeom>
              <a:noFill/>
              <a:ln w="9525">
                <a:solidFill>
                  <a:srgbClr val="800080"/>
                </a:solidFill>
                <a:round/>
                <a:headEnd/>
                <a:tailEnd/>
              </a:ln>
            </p:spPr>
            <p:txBody>
              <a:bodyPr/>
              <a:lstStyle/>
              <a:p>
                <a:endParaRPr lang="es-AR"/>
              </a:p>
            </p:txBody>
          </p:sp>
          <p:sp>
            <p:nvSpPr>
              <p:cNvPr id="48742" name="Rectangle 532"/>
              <p:cNvSpPr>
                <a:spLocks noChangeArrowheads="1"/>
              </p:cNvSpPr>
              <p:nvPr/>
            </p:nvSpPr>
            <p:spPr bwMode="auto">
              <a:xfrm>
                <a:off x="1066" y="1796"/>
                <a:ext cx="54" cy="44"/>
              </a:xfrm>
              <a:prstGeom prst="rect">
                <a:avLst/>
              </a:prstGeom>
              <a:noFill/>
              <a:ln w="9525">
                <a:noFill/>
                <a:miter lim="800000"/>
                <a:headEnd/>
                <a:tailEnd/>
              </a:ln>
            </p:spPr>
            <p:txBody>
              <a:bodyPr/>
              <a:lstStyle/>
              <a:p>
                <a:endParaRPr lang="es-MX"/>
              </a:p>
            </p:txBody>
          </p:sp>
          <p:sp>
            <p:nvSpPr>
              <p:cNvPr id="48743" name="Line 533"/>
              <p:cNvSpPr>
                <a:spLocks noChangeShapeType="1"/>
              </p:cNvSpPr>
              <p:nvPr/>
            </p:nvSpPr>
            <p:spPr bwMode="auto">
              <a:xfrm flipH="1" flipV="1">
                <a:off x="1072" y="1801"/>
                <a:ext cx="18" cy="14"/>
              </a:xfrm>
              <a:prstGeom prst="line">
                <a:avLst/>
              </a:prstGeom>
              <a:noFill/>
              <a:ln w="9525">
                <a:solidFill>
                  <a:srgbClr val="800080"/>
                </a:solidFill>
                <a:round/>
                <a:headEnd/>
                <a:tailEnd/>
              </a:ln>
            </p:spPr>
            <p:txBody>
              <a:bodyPr/>
              <a:lstStyle/>
              <a:p>
                <a:endParaRPr lang="es-AR"/>
              </a:p>
            </p:txBody>
          </p:sp>
          <p:sp>
            <p:nvSpPr>
              <p:cNvPr id="48744" name="Line 534"/>
              <p:cNvSpPr>
                <a:spLocks noChangeShapeType="1"/>
              </p:cNvSpPr>
              <p:nvPr/>
            </p:nvSpPr>
            <p:spPr bwMode="auto">
              <a:xfrm>
                <a:off x="1090" y="1815"/>
                <a:ext cx="18" cy="15"/>
              </a:xfrm>
              <a:prstGeom prst="line">
                <a:avLst/>
              </a:prstGeom>
              <a:noFill/>
              <a:ln w="9525">
                <a:solidFill>
                  <a:srgbClr val="800080"/>
                </a:solidFill>
                <a:round/>
                <a:headEnd/>
                <a:tailEnd/>
              </a:ln>
            </p:spPr>
            <p:txBody>
              <a:bodyPr/>
              <a:lstStyle/>
              <a:p>
                <a:endParaRPr lang="es-AR"/>
              </a:p>
            </p:txBody>
          </p:sp>
          <p:sp>
            <p:nvSpPr>
              <p:cNvPr id="48745" name="Line 535"/>
              <p:cNvSpPr>
                <a:spLocks noChangeShapeType="1"/>
              </p:cNvSpPr>
              <p:nvPr/>
            </p:nvSpPr>
            <p:spPr bwMode="auto">
              <a:xfrm flipH="1">
                <a:off x="1072" y="1815"/>
                <a:ext cx="18" cy="15"/>
              </a:xfrm>
              <a:prstGeom prst="line">
                <a:avLst/>
              </a:prstGeom>
              <a:noFill/>
              <a:ln w="9525">
                <a:solidFill>
                  <a:srgbClr val="800080"/>
                </a:solidFill>
                <a:round/>
                <a:headEnd/>
                <a:tailEnd/>
              </a:ln>
            </p:spPr>
            <p:txBody>
              <a:bodyPr/>
              <a:lstStyle/>
              <a:p>
                <a:endParaRPr lang="es-AR"/>
              </a:p>
            </p:txBody>
          </p:sp>
          <p:sp>
            <p:nvSpPr>
              <p:cNvPr id="48746" name="Line 536"/>
              <p:cNvSpPr>
                <a:spLocks noChangeShapeType="1"/>
              </p:cNvSpPr>
              <p:nvPr/>
            </p:nvSpPr>
            <p:spPr bwMode="auto">
              <a:xfrm flipV="1">
                <a:off x="1090" y="1801"/>
                <a:ext cx="18" cy="14"/>
              </a:xfrm>
              <a:prstGeom prst="line">
                <a:avLst/>
              </a:prstGeom>
              <a:noFill/>
              <a:ln w="9525">
                <a:solidFill>
                  <a:srgbClr val="800080"/>
                </a:solidFill>
                <a:round/>
                <a:headEnd/>
                <a:tailEnd/>
              </a:ln>
            </p:spPr>
            <p:txBody>
              <a:bodyPr/>
              <a:lstStyle/>
              <a:p>
                <a:endParaRPr lang="es-AR"/>
              </a:p>
            </p:txBody>
          </p:sp>
          <p:sp>
            <p:nvSpPr>
              <p:cNvPr id="48747" name="Line 537"/>
              <p:cNvSpPr>
                <a:spLocks noChangeShapeType="1"/>
              </p:cNvSpPr>
              <p:nvPr/>
            </p:nvSpPr>
            <p:spPr bwMode="auto">
              <a:xfrm flipV="1">
                <a:off x="1090" y="1801"/>
                <a:ext cx="0" cy="14"/>
              </a:xfrm>
              <a:prstGeom prst="line">
                <a:avLst/>
              </a:prstGeom>
              <a:noFill/>
              <a:ln w="9525">
                <a:solidFill>
                  <a:srgbClr val="800080"/>
                </a:solidFill>
                <a:round/>
                <a:headEnd/>
                <a:tailEnd/>
              </a:ln>
            </p:spPr>
            <p:txBody>
              <a:bodyPr/>
              <a:lstStyle/>
              <a:p>
                <a:endParaRPr lang="es-AR"/>
              </a:p>
            </p:txBody>
          </p:sp>
          <p:sp>
            <p:nvSpPr>
              <p:cNvPr id="48748" name="Line 538"/>
              <p:cNvSpPr>
                <a:spLocks noChangeShapeType="1"/>
              </p:cNvSpPr>
              <p:nvPr/>
            </p:nvSpPr>
            <p:spPr bwMode="auto">
              <a:xfrm>
                <a:off x="1090" y="1815"/>
                <a:ext cx="0" cy="15"/>
              </a:xfrm>
              <a:prstGeom prst="line">
                <a:avLst/>
              </a:prstGeom>
              <a:noFill/>
              <a:ln w="9525">
                <a:solidFill>
                  <a:srgbClr val="800080"/>
                </a:solidFill>
                <a:round/>
                <a:headEnd/>
                <a:tailEnd/>
              </a:ln>
            </p:spPr>
            <p:txBody>
              <a:bodyPr/>
              <a:lstStyle/>
              <a:p>
                <a:endParaRPr lang="es-AR"/>
              </a:p>
            </p:txBody>
          </p:sp>
          <p:sp>
            <p:nvSpPr>
              <p:cNvPr id="48749" name="Rectangle 539"/>
              <p:cNvSpPr>
                <a:spLocks noChangeArrowheads="1"/>
              </p:cNvSpPr>
              <p:nvPr/>
            </p:nvSpPr>
            <p:spPr bwMode="auto">
              <a:xfrm>
                <a:off x="1144" y="1796"/>
                <a:ext cx="54" cy="44"/>
              </a:xfrm>
              <a:prstGeom prst="rect">
                <a:avLst/>
              </a:prstGeom>
              <a:noFill/>
              <a:ln w="9525">
                <a:noFill/>
                <a:miter lim="800000"/>
                <a:headEnd/>
                <a:tailEnd/>
              </a:ln>
            </p:spPr>
            <p:txBody>
              <a:bodyPr/>
              <a:lstStyle/>
              <a:p>
                <a:endParaRPr lang="es-MX"/>
              </a:p>
            </p:txBody>
          </p:sp>
          <p:sp>
            <p:nvSpPr>
              <p:cNvPr id="48750" name="Line 540"/>
              <p:cNvSpPr>
                <a:spLocks noChangeShapeType="1"/>
              </p:cNvSpPr>
              <p:nvPr/>
            </p:nvSpPr>
            <p:spPr bwMode="auto">
              <a:xfrm flipH="1" flipV="1">
                <a:off x="1150" y="1801"/>
                <a:ext cx="18" cy="14"/>
              </a:xfrm>
              <a:prstGeom prst="line">
                <a:avLst/>
              </a:prstGeom>
              <a:noFill/>
              <a:ln w="9525">
                <a:solidFill>
                  <a:srgbClr val="800080"/>
                </a:solidFill>
                <a:round/>
                <a:headEnd/>
                <a:tailEnd/>
              </a:ln>
            </p:spPr>
            <p:txBody>
              <a:bodyPr/>
              <a:lstStyle/>
              <a:p>
                <a:endParaRPr lang="es-AR"/>
              </a:p>
            </p:txBody>
          </p:sp>
          <p:sp>
            <p:nvSpPr>
              <p:cNvPr id="48751" name="Line 541"/>
              <p:cNvSpPr>
                <a:spLocks noChangeShapeType="1"/>
              </p:cNvSpPr>
              <p:nvPr/>
            </p:nvSpPr>
            <p:spPr bwMode="auto">
              <a:xfrm>
                <a:off x="1168" y="1815"/>
                <a:ext cx="18" cy="15"/>
              </a:xfrm>
              <a:prstGeom prst="line">
                <a:avLst/>
              </a:prstGeom>
              <a:noFill/>
              <a:ln w="9525">
                <a:solidFill>
                  <a:srgbClr val="800080"/>
                </a:solidFill>
                <a:round/>
                <a:headEnd/>
                <a:tailEnd/>
              </a:ln>
            </p:spPr>
            <p:txBody>
              <a:bodyPr/>
              <a:lstStyle/>
              <a:p>
                <a:endParaRPr lang="es-AR"/>
              </a:p>
            </p:txBody>
          </p:sp>
          <p:sp>
            <p:nvSpPr>
              <p:cNvPr id="48752" name="Line 542"/>
              <p:cNvSpPr>
                <a:spLocks noChangeShapeType="1"/>
              </p:cNvSpPr>
              <p:nvPr/>
            </p:nvSpPr>
            <p:spPr bwMode="auto">
              <a:xfrm flipH="1">
                <a:off x="1150" y="1815"/>
                <a:ext cx="18" cy="15"/>
              </a:xfrm>
              <a:prstGeom prst="line">
                <a:avLst/>
              </a:prstGeom>
              <a:noFill/>
              <a:ln w="9525">
                <a:solidFill>
                  <a:srgbClr val="800080"/>
                </a:solidFill>
                <a:round/>
                <a:headEnd/>
                <a:tailEnd/>
              </a:ln>
            </p:spPr>
            <p:txBody>
              <a:bodyPr/>
              <a:lstStyle/>
              <a:p>
                <a:endParaRPr lang="es-AR"/>
              </a:p>
            </p:txBody>
          </p:sp>
          <p:sp>
            <p:nvSpPr>
              <p:cNvPr id="48753" name="Line 543"/>
              <p:cNvSpPr>
                <a:spLocks noChangeShapeType="1"/>
              </p:cNvSpPr>
              <p:nvPr/>
            </p:nvSpPr>
            <p:spPr bwMode="auto">
              <a:xfrm flipV="1">
                <a:off x="1168" y="1801"/>
                <a:ext cx="18" cy="14"/>
              </a:xfrm>
              <a:prstGeom prst="line">
                <a:avLst/>
              </a:prstGeom>
              <a:noFill/>
              <a:ln w="9525">
                <a:solidFill>
                  <a:srgbClr val="800080"/>
                </a:solidFill>
                <a:round/>
                <a:headEnd/>
                <a:tailEnd/>
              </a:ln>
            </p:spPr>
            <p:txBody>
              <a:bodyPr/>
              <a:lstStyle/>
              <a:p>
                <a:endParaRPr lang="es-AR"/>
              </a:p>
            </p:txBody>
          </p:sp>
          <p:sp>
            <p:nvSpPr>
              <p:cNvPr id="48754" name="Line 544"/>
              <p:cNvSpPr>
                <a:spLocks noChangeShapeType="1"/>
              </p:cNvSpPr>
              <p:nvPr/>
            </p:nvSpPr>
            <p:spPr bwMode="auto">
              <a:xfrm flipV="1">
                <a:off x="1168" y="1801"/>
                <a:ext cx="0" cy="14"/>
              </a:xfrm>
              <a:prstGeom prst="line">
                <a:avLst/>
              </a:prstGeom>
              <a:noFill/>
              <a:ln w="9525">
                <a:solidFill>
                  <a:srgbClr val="800080"/>
                </a:solidFill>
                <a:round/>
                <a:headEnd/>
                <a:tailEnd/>
              </a:ln>
            </p:spPr>
            <p:txBody>
              <a:bodyPr/>
              <a:lstStyle/>
              <a:p>
                <a:endParaRPr lang="es-AR"/>
              </a:p>
            </p:txBody>
          </p:sp>
          <p:sp>
            <p:nvSpPr>
              <p:cNvPr id="48755" name="Line 545"/>
              <p:cNvSpPr>
                <a:spLocks noChangeShapeType="1"/>
              </p:cNvSpPr>
              <p:nvPr/>
            </p:nvSpPr>
            <p:spPr bwMode="auto">
              <a:xfrm>
                <a:off x="1168" y="1815"/>
                <a:ext cx="0" cy="15"/>
              </a:xfrm>
              <a:prstGeom prst="line">
                <a:avLst/>
              </a:prstGeom>
              <a:noFill/>
              <a:ln w="9525">
                <a:solidFill>
                  <a:srgbClr val="800080"/>
                </a:solidFill>
                <a:round/>
                <a:headEnd/>
                <a:tailEnd/>
              </a:ln>
            </p:spPr>
            <p:txBody>
              <a:bodyPr/>
              <a:lstStyle/>
              <a:p>
                <a:endParaRPr lang="es-AR"/>
              </a:p>
            </p:txBody>
          </p:sp>
          <p:sp>
            <p:nvSpPr>
              <p:cNvPr id="48756" name="Rectangle 546"/>
              <p:cNvSpPr>
                <a:spLocks noChangeArrowheads="1"/>
              </p:cNvSpPr>
              <p:nvPr/>
            </p:nvSpPr>
            <p:spPr bwMode="auto">
              <a:xfrm>
                <a:off x="1222" y="1766"/>
                <a:ext cx="54" cy="45"/>
              </a:xfrm>
              <a:prstGeom prst="rect">
                <a:avLst/>
              </a:prstGeom>
              <a:noFill/>
              <a:ln w="9525">
                <a:noFill/>
                <a:miter lim="800000"/>
                <a:headEnd/>
                <a:tailEnd/>
              </a:ln>
            </p:spPr>
            <p:txBody>
              <a:bodyPr/>
              <a:lstStyle/>
              <a:p>
                <a:endParaRPr lang="es-MX"/>
              </a:p>
            </p:txBody>
          </p:sp>
          <p:sp>
            <p:nvSpPr>
              <p:cNvPr id="48757" name="Line 547"/>
              <p:cNvSpPr>
                <a:spLocks noChangeShapeType="1"/>
              </p:cNvSpPr>
              <p:nvPr/>
            </p:nvSpPr>
            <p:spPr bwMode="auto">
              <a:xfrm flipH="1" flipV="1">
                <a:off x="1228" y="1771"/>
                <a:ext cx="18" cy="15"/>
              </a:xfrm>
              <a:prstGeom prst="line">
                <a:avLst/>
              </a:prstGeom>
              <a:noFill/>
              <a:ln w="9525">
                <a:solidFill>
                  <a:srgbClr val="800080"/>
                </a:solidFill>
                <a:round/>
                <a:headEnd/>
                <a:tailEnd/>
              </a:ln>
            </p:spPr>
            <p:txBody>
              <a:bodyPr/>
              <a:lstStyle/>
              <a:p>
                <a:endParaRPr lang="es-AR"/>
              </a:p>
            </p:txBody>
          </p:sp>
          <p:sp>
            <p:nvSpPr>
              <p:cNvPr id="48758" name="Line 548"/>
              <p:cNvSpPr>
                <a:spLocks noChangeShapeType="1"/>
              </p:cNvSpPr>
              <p:nvPr/>
            </p:nvSpPr>
            <p:spPr bwMode="auto">
              <a:xfrm>
                <a:off x="1246" y="1786"/>
                <a:ext cx="18" cy="15"/>
              </a:xfrm>
              <a:prstGeom prst="line">
                <a:avLst/>
              </a:prstGeom>
              <a:noFill/>
              <a:ln w="9525">
                <a:solidFill>
                  <a:srgbClr val="800080"/>
                </a:solidFill>
                <a:round/>
                <a:headEnd/>
                <a:tailEnd/>
              </a:ln>
            </p:spPr>
            <p:txBody>
              <a:bodyPr/>
              <a:lstStyle/>
              <a:p>
                <a:endParaRPr lang="es-AR"/>
              </a:p>
            </p:txBody>
          </p:sp>
          <p:sp>
            <p:nvSpPr>
              <p:cNvPr id="48759" name="Line 549"/>
              <p:cNvSpPr>
                <a:spLocks noChangeShapeType="1"/>
              </p:cNvSpPr>
              <p:nvPr/>
            </p:nvSpPr>
            <p:spPr bwMode="auto">
              <a:xfrm flipH="1">
                <a:off x="1228" y="1786"/>
                <a:ext cx="18" cy="15"/>
              </a:xfrm>
              <a:prstGeom prst="line">
                <a:avLst/>
              </a:prstGeom>
              <a:noFill/>
              <a:ln w="9525">
                <a:solidFill>
                  <a:srgbClr val="800080"/>
                </a:solidFill>
                <a:round/>
                <a:headEnd/>
                <a:tailEnd/>
              </a:ln>
            </p:spPr>
            <p:txBody>
              <a:bodyPr/>
              <a:lstStyle/>
              <a:p>
                <a:endParaRPr lang="es-AR"/>
              </a:p>
            </p:txBody>
          </p:sp>
          <p:sp>
            <p:nvSpPr>
              <p:cNvPr id="48760" name="Line 550"/>
              <p:cNvSpPr>
                <a:spLocks noChangeShapeType="1"/>
              </p:cNvSpPr>
              <p:nvPr/>
            </p:nvSpPr>
            <p:spPr bwMode="auto">
              <a:xfrm flipV="1">
                <a:off x="1246" y="1771"/>
                <a:ext cx="18" cy="15"/>
              </a:xfrm>
              <a:prstGeom prst="line">
                <a:avLst/>
              </a:prstGeom>
              <a:noFill/>
              <a:ln w="9525">
                <a:solidFill>
                  <a:srgbClr val="800080"/>
                </a:solidFill>
                <a:round/>
                <a:headEnd/>
                <a:tailEnd/>
              </a:ln>
            </p:spPr>
            <p:txBody>
              <a:bodyPr/>
              <a:lstStyle/>
              <a:p>
                <a:endParaRPr lang="es-AR"/>
              </a:p>
            </p:txBody>
          </p:sp>
          <p:sp>
            <p:nvSpPr>
              <p:cNvPr id="48761" name="Line 551"/>
              <p:cNvSpPr>
                <a:spLocks noChangeShapeType="1"/>
              </p:cNvSpPr>
              <p:nvPr/>
            </p:nvSpPr>
            <p:spPr bwMode="auto">
              <a:xfrm flipV="1">
                <a:off x="1246" y="1771"/>
                <a:ext cx="0" cy="15"/>
              </a:xfrm>
              <a:prstGeom prst="line">
                <a:avLst/>
              </a:prstGeom>
              <a:noFill/>
              <a:ln w="9525">
                <a:solidFill>
                  <a:srgbClr val="800080"/>
                </a:solidFill>
                <a:round/>
                <a:headEnd/>
                <a:tailEnd/>
              </a:ln>
            </p:spPr>
            <p:txBody>
              <a:bodyPr/>
              <a:lstStyle/>
              <a:p>
                <a:endParaRPr lang="es-AR"/>
              </a:p>
            </p:txBody>
          </p:sp>
          <p:sp>
            <p:nvSpPr>
              <p:cNvPr id="48762" name="Line 552"/>
              <p:cNvSpPr>
                <a:spLocks noChangeShapeType="1"/>
              </p:cNvSpPr>
              <p:nvPr/>
            </p:nvSpPr>
            <p:spPr bwMode="auto">
              <a:xfrm>
                <a:off x="1246" y="1786"/>
                <a:ext cx="0" cy="15"/>
              </a:xfrm>
              <a:prstGeom prst="line">
                <a:avLst/>
              </a:prstGeom>
              <a:noFill/>
              <a:ln w="9525">
                <a:solidFill>
                  <a:srgbClr val="800080"/>
                </a:solidFill>
                <a:round/>
                <a:headEnd/>
                <a:tailEnd/>
              </a:ln>
            </p:spPr>
            <p:txBody>
              <a:bodyPr/>
              <a:lstStyle/>
              <a:p>
                <a:endParaRPr lang="es-AR"/>
              </a:p>
            </p:txBody>
          </p:sp>
          <p:sp>
            <p:nvSpPr>
              <p:cNvPr id="48763" name="Rectangle 553"/>
              <p:cNvSpPr>
                <a:spLocks noChangeArrowheads="1"/>
              </p:cNvSpPr>
              <p:nvPr/>
            </p:nvSpPr>
            <p:spPr bwMode="auto">
              <a:xfrm>
                <a:off x="1300" y="1721"/>
                <a:ext cx="54" cy="45"/>
              </a:xfrm>
              <a:prstGeom prst="rect">
                <a:avLst/>
              </a:prstGeom>
              <a:noFill/>
              <a:ln w="9525">
                <a:noFill/>
                <a:miter lim="800000"/>
                <a:headEnd/>
                <a:tailEnd/>
              </a:ln>
            </p:spPr>
            <p:txBody>
              <a:bodyPr/>
              <a:lstStyle/>
              <a:p>
                <a:endParaRPr lang="es-MX"/>
              </a:p>
            </p:txBody>
          </p:sp>
          <p:sp>
            <p:nvSpPr>
              <p:cNvPr id="48764" name="Line 554"/>
              <p:cNvSpPr>
                <a:spLocks noChangeShapeType="1"/>
              </p:cNvSpPr>
              <p:nvPr/>
            </p:nvSpPr>
            <p:spPr bwMode="auto">
              <a:xfrm flipH="1" flipV="1">
                <a:off x="1306" y="1726"/>
                <a:ext cx="18" cy="15"/>
              </a:xfrm>
              <a:prstGeom prst="line">
                <a:avLst/>
              </a:prstGeom>
              <a:noFill/>
              <a:ln w="9525">
                <a:solidFill>
                  <a:srgbClr val="800080"/>
                </a:solidFill>
                <a:round/>
                <a:headEnd/>
                <a:tailEnd/>
              </a:ln>
            </p:spPr>
            <p:txBody>
              <a:bodyPr/>
              <a:lstStyle/>
              <a:p>
                <a:endParaRPr lang="es-AR"/>
              </a:p>
            </p:txBody>
          </p:sp>
          <p:sp>
            <p:nvSpPr>
              <p:cNvPr id="48765" name="Line 555"/>
              <p:cNvSpPr>
                <a:spLocks noChangeShapeType="1"/>
              </p:cNvSpPr>
              <p:nvPr/>
            </p:nvSpPr>
            <p:spPr bwMode="auto">
              <a:xfrm>
                <a:off x="1324" y="1741"/>
                <a:ext cx="18" cy="15"/>
              </a:xfrm>
              <a:prstGeom prst="line">
                <a:avLst/>
              </a:prstGeom>
              <a:noFill/>
              <a:ln w="9525">
                <a:solidFill>
                  <a:srgbClr val="800080"/>
                </a:solidFill>
                <a:round/>
                <a:headEnd/>
                <a:tailEnd/>
              </a:ln>
            </p:spPr>
            <p:txBody>
              <a:bodyPr/>
              <a:lstStyle/>
              <a:p>
                <a:endParaRPr lang="es-AR"/>
              </a:p>
            </p:txBody>
          </p:sp>
          <p:sp>
            <p:nvSpPr>
              <p:cNvPr id="48766" name="Line 556"/>
              <p:cNvSpPr>
                <a:spLocks noChangeShapeType="1"/>
              </p:cNvSpPr>
              <p:nvPr/>
            </p:nvSpPr>
            <p:spPr bwMode="auto">
              <a:xfrm flipH="1">
                <a:off x="1306" y="1741"/>
                <a:ext cx="18" cy="15"/>
              </a:xfrm>
              <a:prstGeom prst="line">
                <a:avLst/>
              </a:prstGeom>
              <a:noFill/>
              <a:ln w="9525">
                <a:solidFill>
                  <a:srgbClr val="800080"/>
                </a:solidFill>
                <a:round/>
                <a:headEnd/>
                <a:tailEnd/>
              </a:ln>
            </p:spPr>
            <p:txBody>
              <a:bodyPr/>
              <a:lstStyle/>
              <a:p>
                <a:endParaRPr lang="es-AR"/>
              </a:p>
            </p:txBody>
          </p:sp>
          <p:sp>
            <p:nvSpPr>
              <p:cNvPr id="48767" name="Line 557"/>
              <p:cNvSpPr>
                <a:spLocks noChangeShapeType="1"/>
              </p:cNvSpPr>
              <p:nvPr/>
            </p:nvSpPr>
            <p:spPr bwMode="auto">
              <a:xfrm flipV="1">
                <a:off x="1324" y="1726"/>
                <a:ext cx="18" cy="15"/>
              </a:xfrm>
              <a:prstGeom prst="line">
                <a:avLst/>
              </a:prstGeom>
              <a:noFill/>
              <a:ln w="9525">
                <a:solidFill>
                  <a:srgbClr val="800080"/>
                </a:solidFill>
                <a:round/>
                <a:headEnd/>
                <a:tailEnd/>
              </a:ln>
            </p:spPr>
            <p:txBody>
              <a:bodyPr/>
              <a:lstStyle/>
              <a:p>
                <a:endParaRPr lang="es-AR"/>
              </a:p>
            </p:txBody>
          </p:sp>
          <p:sp>
            <p:nvSpPr>
              <p:cNvPr id="48768" name="Line 558"/>
              <p:cNvSpPr>
                <a:spLocks noChangeShapeType="1"/>
              </p:cNvSpPr>
              <p:nvPr/>
            </p:nvSpPr>
            <p:spPr bwMode="auto">
              <a:xfrm flipV="1">
                <a:off x="1324" y="1726"/>
                <a:ext cx="0" cy="15"/>
              </a:xfrm>
              <a:prstGeom prst="line">
                <a:avLst/>
              </a:prstGeom>
              <a:noFill/>
              <a:ln w="9525">
                <a:solidFill>
                  <a:srgbClr val="800080"/>
                </a:solidFill>
                <a:round/>
                <a:headEnd/>
                <a:tailEnd/>
              </a:ln>
            </p:spPr>
            <p:txBody>
              <a:bodyPr/>
              <a:lstStyle/>
              <a:p>
                <a:endParaRPr lang="es-AR"/>
              </a:p>
            </p:txBody>
          </p:sp>
          <p:sp>
            <p:nvSpPr>
              <p:cNvPr id="48769" name="Line 559"/>
              <p:cNvSpPr>
                <a:spLocks noChangeShapeType="1"/>
              </p:cNvSpPr>
              <p:nvPr/>
            </p:nvSpPr>
            <p:spPr bwMode="auto">
              <a:xfrm>
                <a:off x="1324" y="1741"/>
                <a:ext cx="0" cy="15"/>
              </a:xfrm>
              <a:prstGeom prst="line">
                <a:avLst/>
              </a:prstGeom>
              <a:noFill/>
              <a:ln w="9525">
                <a:solidFill>
                  <a:srgbClr val="800080"/>
                </a:solidFill>
                <a:round/>
                <a:headEnd/>
                <a:tailEnd/>
              </a:ln>
            </p:spPr>
            <p:txBody>
              <a:bodyPr/>
              <a:lstStyle/>
              <a:p>
                <a:endParaRPr lang="es-AR"/>
              </a:p>
            </p:txBody>
          </p:sp>
          <p:sp>
            <p:nvSpPr>
              <p:cNvPr id="48770" name="Rectangle 560"/>
              <p:cNvSpPr>
                <a:spLocks noChangeArrowheads="1"/>
              </p:cNvSpPr>
              <p:nvPr/>
            </p:nvSpPr>
            <p:spPr bwMode="auto">
              <a:xfrm>
                <a:off x="1378" y="1672"/>
                <a:ext cx="54" cy="44"/>
              </a:xfrm>
              <a:prstGeom prst="rect">
                <a:avLst/>
              </a:prstGeom>
              <a:noFill/>
              <a:ln w="9525">
                <a:noFill/>
                <a:miter lim="800000"/>
                <a:headEnd/>
                <a:tailEnd/>
              </a:ln>
            </p:spPr>
            <p:txBody>
              <a:bodyPr/>
              <a:lstStyle/>
              <a:p>
                <a:endParaRPr lang="es-MX"/>
              </a:p>
            </p:txBody>
          </p:sp>
          <p:sp>
            <p:nvSpPr>
              <p:cNvPr id="48771" name="Line 561"/>
              <p:cNvSpPr>
                <a:spLocks noChangeShapeType="1"/>
              </p:cNvSpPr>
              <p:nvPr/>
            </p:nvSpPr>
            <p:spPr bwMode="auto">
              <a:xfrm flipH="1" flipV="1">
                <a:off x="1384" y="1677"/>
                <a:ext cx="18" cy="15"/>
              </a:xfrm>
              <a:prstGeom prst="line">
                <a:avLst/>
              </a:prstGeom>
              <a:noFill/>
              <a:ln w="9525">
                <a:solidFill>
                  <a:srgbClr val="800080"/>
                </a:solidFill>
                <a:round/>
                <a:headEnd/>
                <a:tailEnd/>
              </a:ln>
            </p:spPr>
            <p:txBody>
              <a:bodyPr/>
              <a:lstStyle/>
              <a:p>
                <a:endParaRPr lang="es-AR"/>
              </a:p>
            </p:txBody>
          </p:sp>
          <p:sp>
            <p:nvSpPr>
              <p:cNvPr id="48772" name="Line 562"/>
              <p:cNvSpPr>
                <a:spLocks noChangeShapeType="1"/>
              </p:cNvSpPr>
              <p:nvPr/>
            </p:nvSpPr>
            <p:spPr bwMode="auto">
              <a:xfrm>
                <a:off x="1402" y="1692"/>
                <a:ext cx="18" cy="14"/>
              </a:xfrm>
              <a:prstGeom prst="line">
                <a:avLst/>
              </a:prstGeom>
              <a:noFill/>
              <a:ln w="9525">
                <a:solidFill>
                  <a:srgbClr val="800080"/>
                </a:solidFill>
                <a:round/>
                <a:headEnd/>
                <a:tailEnd/>
              </a:ln>
            </p:spPr>
            <p:txBody>
              <a:bodyPr/>
              <a:lstStyle/>
              <a:p>
                <a:endParaRPr lang="es-AR"/>
              </a:p>
            </p:txBody>
          </p:sp>
          <p:sp>
            <p:nvSpPr>
              <p:cNvPr id="48773" name="Line 563"/>
              <p:cNvSpPr>
                <a:spLocks noChangeShapeType="1"/>
              </p:cNvSpPr>
              <p:nvPr/>
            </p:nvSpPr>
            <p:spPr bwMode="auto">
              <a:xfrm flipH="1">
                <a:off x="1384" y="1692"/>
                <a:ext cx="18" cy="14"/>
              </a:xfrm>
              <a:prstGeom prst="line">
                <a:avLst/>
              </a:prstGeom>
              <a:noFill/>
              <a:ln w="9525">
                <a:solidFill>
                  <a:srgbClr val="800080"/>
                </a:solidFill>
                <a:round/>
                <a:headEnd/>
                <a:tailEnd/>
              </a:ln>
            </p:spPr>
            <p:txBody>
              <a:bodyPr/>
              <a:lstStyle/>
              <a:p>
                <a:endParaRPr lang="es-AR"/>
              </a:p>
            </p:txBody>
          </p:sp>
          <p:sp>
            <p:nvSpPr>
              <p:cNvPr id="48774" name="Line 564"/>
              <p:cNvSpPr>
                <a:spLocks noChangeShapeType="1"/>
              </p:cNvSpPr>
              <p:nvPr/>
            </p:nvSpPr>
            <p:spPr bwMode="auto">
              <a:xfrm flipV="1">
                <a:off x="1402" y="1677"/>
                <a:ext cx="18" cy="15"/>
              </a:xfrm>
              <a:prstGeom prst="line">
                <a:avLst/>
              </a:prstGeom>
              <a:noFill/>
              <a:ln w="9525">
                <a:solidFill>
                  <a:srgbClr val="800080"/>
                </a:solidFill>
                <a:round/>
                <a:headEnd/>
                <a:tailEnd/>
              </a:ln>
            </p:spPr>
            <p:txBody>
              <a:bodyPr/>
              <a:lstStyle/>
              <a:p>
                <a:endParaRPr lang="es-AR"/>
              </a:p>
            </p:txBody>
          </p:sp>
          <p:sp>
            <p:nvSpPr>
              <p:cNvPr id="48775" name="Line 565"/>
              <p:cNvSpPr>
                <a:spLocks noChangeShapeType="1"/>
              </p:cNvSpPr>
              <p:nvPr/>
            </p:nvSpPr>
            <p:spPr bwMode="auto">
              <a:xfrm flipV="1">
                <a:off x="1402" y="1677"/>
                <a:ext cx="0" cy="15"/>
              </a:xfrm>
              <a:prstGeom prst="line">
                <a:avLst/>
              </a:prstGeom>
              <a:noFill/>
              <a:ln w="9525">
                <a:solidFill>
                  <a:srgbClr val="800080"/>
                </a:solidFill>
                <a:round/>
                <a:headEnd/>
                <a:tailEnd/>
              </a:ln>
            </p:spPr>
            <p:txBody>
              <a:bodyPr/>
              <a:lstStyle/>
              <a:p>
                <a:endParaRPr lang="es-AR"/>
              </a:p>
            </p:txBody>
          </p:sp>
          <p:sp>
            <p:nvSpPr>
              <p:cNvPr id="48776" name="Line 566"/>
              <p:cNvSpPr>
                <a:spLocks noChangeShapeType="1"/>
              </p:cNvSpPr>
              <p:nvPr/>
            </p:nvSpPr>
            <p:spPr bwMode="auto">
              <a:xfrm>
                <a:off x="1402" y="1692"/>
                <a:ext cx="0" cy="14"/>
              </a:xfrm>
              <a:prstGeom prst="line">
                <a:avLst/>
              </a:prstGeom>
              <a:noFill/>
              <a:ln w="9525">
                <a:solidFill>
                  <a:srgbClr val="800080"/>
                </a:solidFill>
                <a:round/>
                <a:headEnd/>
                <a:tailEnd/>
              </a:ln>
            </p:spPr>
            <p:txBody>
              <a:bodyPr/>
              <a:lstStyle/>
              <a:p>
                <a:endParaRPr lang="es-AR"/>
              </a:p>
            </p:txBody>
          </p:sp>
          <p:sp>
            <p:nvSpPr>
              <p:cNvPr id="48777" name="Rectangle 567"/>
              <p:cNvSpPr>
                <a:spLocks noChangeArrowheads="1"/>
              </p:cNvSpPr>
              <p:nvPr/>
            </p:nvSpPr>
            <p:spPr bwMode="auto">
              <a:xfrm>
                <a:off x="1456" y="2033"/>
                <a:ext cx="54" cy="45"/>
              </a:xfrm>
              <a:prstGeom prst="rect">
                <a:avLst/>
              </a:prstGeom>
              <a:noFill/>
              <a:ln w="9525">
                <a:noFill/>
                <a:miter lim="800000"/>
                <a:headEnd/>
                <a:tailEnd/>
              </a:ln>
            </p:spPr>
            <p:txBody>
              <a:bodyPr/>
              <a:lstStyle/>
              <a:p>
                <a:endParaRPr lang="es-MX"/>
              </a:p>
            </p:txBody>
          </p:sp>
          <p:sp>
            <p:nvSpPr>
              <p:cNvPr id="48778" name="Line 568"/>
              <p:cNvSpPr>
                <a:spLocks noChangeShapeType="1"/>
              </p:cNvSpPr>
              <p:nvPr/>
            </p:nvSpPr>
            <p:spPr bwMode="auto">
              <a:xfrm flipH="1" flipV="1">
                <a:off x="1462" y="2038"/>
                <a:ext cx="18" cy="15"/>
              </a:xfrm>
              <a:prstGeom prst="line">
                <a:avLst/>
              </a:prstGeom>
              <a:noFill/>
              <a:ln w="9525">
                <a:solidFill>
                  <a:srgbClr val="800080"/>
                </a:solidFill>
                <a:round/>
                <a:headEnd/>
                <a:tailEnd/>
              </a:ln>
            </p:spPr>
            <p:txBody>
              <a:bodyPr/>
              <a:lstStyle/>
              <a:p>
                <a:endParaRPr lang="es-AR"/>
              </a:p>
            </p:txBody>
          </p:sp>
          <p:sp>
            <p:nvSpPr>
              <p:cNvPr id="48779" name="Line 569"/>
              <p:cNvSpPr>
                <a:spLocks noChangeShapeType="1"/>
              </p:cNvSpPr>
              <p:nvPr/>
            </p:nvSpPr>
            <p:spPr bwMode="auto">
              <a:xfrm>
                <a:off x="1480" y="2053"/>
                <a:ext cx="18" cy="15"/>
              </a:xfrm>
              <a:prstGeom prst="line">
                <a:avLst/>
              </a:prstGeom>
              <a:noFill/>
              <a:ln w="9525">
                <a:solidFill>
                  <a:srgbClr val="800080"/>
                </a:solidFill>
                <a:round/>
                <a:headEnd/>
                <a:tailEnd/>
              </a:ln>
            </p:spPr>
            <p:txBody>
              <a:bodyPr/>
              <a:lstStyle/>
              <a:p>
                <a:endParaRPr lang="es-AR"/>
              </a:p>
            </p:txBody>
          </p:sp>
          <p:sp>
            <p:nvSpPr>
              <p:cNvPr id="48780" name="Line 570"/>
              <p:cNvSpPr>
                <a:spLocks noChangeShapeType="1"/>
              </p:cNvSpPr>
              <p:nvPr/>
            </p:nvSpPr>
            <p:spPr bwMode="auto">
              <a:xfrm flipH="1">
                <a:off x="1462" y="2053"/>
                <a:ext cx="18" cy="15"/>
              </a:xfrm>
              <a:prstGeom prst="line">
                <a:avLst/>
              </a:prstGeom>
              <a:noFill/>
              <a:ln w="9525">
                <a:solidFill>
                  <a:srgbClr val="800080"/>
                </a:solidFill>
                <a:round/>
                <a:headEnd/>
                <a:tailEnd/>
              </a:ln>
            </p:spPr>
            <p:txBody>
              <a:bodyPr/>
              <a:lstStyle/>
              <a:p>
                <a:endParaRPr lang="es-AR"/>
              </a:p>
            </p:txBody>
          </p:sp>
          <p:sp>
            <p:nvSpPr>
              <p:cNvPr id="48781" name="Line 571"/>
              <p:cNvSpPr>
                <a:spLocks noChangeShapeType="1"/>
              </p:cNvSpPr>
              <p:nvPr/>
            </p:nvSpPr>
            <p:spPr bwMode="auto">
              <a:xfrm flipV="1">
                <a:off x="1480" y="2038"/>
                <a:ext cx="18" cy="15"/>
              </a:xfrm>
              <a:prstGeom prst="line">
                <a:avLst/>
              </a:prstGeom>
              <a:noFill/>
              <a:ln w="9525">
                <a:solidFill>
                  <a:srgbClr val="800080"/>
                </a:solidFill>
                <a:round/>
                <a:headEnd/>
                <a:tailEnd/>
              </a:ln>
            </p:spPr>
            <p:txBody>
              <a:bodyPr/>
              <a:lstStyle/>
              <a:p>
                <a:endParaRPr lang="es-AR"/>
              </a:p>
            </p:txBody>
          </p:sp>
          <p:sp>
            <p:nvSpPr>
              <p:cNvPr id="48782" name="Line 572"/>
              <p:cNvSpPr>
                <a:spLocks noChangeShapeType="1"/>
              </p:cNvSpPr>
              <p:nvPr/>
            </p:nvSpPr>
            <p:spPr bwMode="auto">
              <a:xfrm flipV="1">
                <a:off x="1480" y="2038"/>
                <a:ext cx="0" cy="15"/>
              </a:xfrm>
              <a:prstGeom prst="line">
                <a:avLst/>
              </a:prstGeom>
              <a:noFill/>
              <a:ln w="9525">
                <a:solidFill>
                  <a:srgbClr val="800080"/>
                </a:solidFill>
                <a:round/>
                <a:headEnd/>
                <a:tailEnd/>
              </a:ln>
            </p:spPr>
            <p:txBody>
              <a:bodyPr/>
              <a:lstStyle/>
              <a:p>
                <a:endParaRPr lang="es-AR"/>
              </a:p>
            </p:txBody>
          </p:sp>
          <p:sp>
            <p:nvSpPr>
              <p:cNvPr id="48783" name="Line 573"/>
              <p:cNvSpPr>
                <a:spLocks noChangeShapeType="1"/>
              </p:cNvSpPr>
              <p:nvPr/>
            </p:nvSpPr>
            <p:spPr bwMode="auto">
              <a:xfrm>
                <a:off x="1480" y="2053"/>
                <a:ext cx="0" cy="15"/>
              </a:xfrm>
              <a:prstGeom prst="line">
                <a:avLst/>
              </a:prstGeom>
              <a:noFill/>
              <a:ln w="9525">
                <a:solidFill>
                  <a:srgbClr val="800080"/>
                </a:solidFill>
                <a:round/>
                <a:headEnd/>
                <a:tailEnd/>
              </a:ln>
            </p:spPr>
            <p:txBody>
              <a:bodyPr/>
              <a:lstStyle/>
              <a:p>
                <a:endParaRPr lang="es-AR"/>
              </a:p>
            </p:txBody>
          </p:sp>
          <p:sp>
            <p:nvSpPr>
              <p:cNvPr id="48784" name="Rectangle 574"/>
              <p:cNvSpPr>
                <a:spLocks noChangeArrowheads="1"/>
              </p:cNvSpPr>
              <p:nvPr/>
            </p:nvSpPr>
            <p:spPr bwMode="auto">
              <a:xfrm>
                <a:off x="1534" y="1702"/>
                <a:ext cx="54" cy="44"/>
              </a:xfrm>
              <a:prstGeom prst="rect">
                <a:avLst/>
              </a:prstGeom>
              <a:noFill/>
              <a:ln w="9525">
                <a:noFill/>
                <a:miter lim="800000"/>
                <a:headEnd/>
                <a:tailEnd/>
              </a:ln>
            </p:spPr>
            <p:txBody>
              <a:bodyPr/>
              <a:lstStyle/>
              <a:p>
                <a:endParaRPr lang="es-MX"/>
              </a:p>
            </p:txBody>
          </p:sp>
          <p:sp>
            <p:nvSpPr>
              <p:cNvPr id="48785" name="Line 575"/>
              <p:cNvSpPr>
                <a:spLocks noChangeShapeType="1"/>
              </p:cNvSpPr>
              <p:nvPr/>
            </p:nvSpPr>
            <p:spPr bwMode="auto">
              <a:xfrm flipH="1" flipV="1">
                <a:off x="1540" y="1706"/>
                <a:ext cx="18" cy="15"/>
              </a:xfrm>
              <a:prstGeom prst="line">
                <a:avLst/>
              </a:prstGeom>
              <a:noFill/>
              <a:ln w="9525">
                <a:solidFill>
                  <a:srgbClr val="800080"/>
                </a:solidFill>
                <a:round/>
                <a:headEnd/>
                <a:tailEnd/>
              </a:ln>
            </p:spPr>
            <p:txBody>
              <a:bodyPr/>
              <a:lstStyle/>
              <a:p>
                <a:endParaRPr lang="es-AR"/>
              </a:p>
            </p:txBody>
          </p:sp>
          <p:sp>
            <p:nvSpPr>
              <p:cNvPr id="48786" name="Line 576"/>
              <p:cNvSpPr>
                <a:spLocks noChangeShapeType="1"/>
              </p:cNvSpPr>
              <p:nvPr/>
            </p:nvSpPr>
            <p:spPr bwMode="auto">
              <a:xfrm>
                <a:off x="1558" y="1721"/>
                <a:ext cx="18" cy="15"/>
              </a:xfrm>
              <a:prstGeom prst="line">
                <a:avLst/>
              </a:prstGeom>
              <a:noFill/>
              <a:ln w="9525">
                <a:solidFill>
                  <a:srgbClr val="800080"/>
                </a:solidFill>
                <a:round/>
                <a:headEnd/>
                <a:tailEnd/>
              </a:ln>
            </p:spPr>
            <p:txBody>
              <a:bodyPr/>
              <a:lstStyle/>
              <a:p>
                <a:endParaRPr lang="es-AR"/>
              </a:p>
            </p:txBody>
          </p:sp>
          <p:sp>
            <p:nvSpPr>
              <p:cNvPr id="48787" name="Line 577"/>
              <p:cNvSpPr>
                <a:spLocks noChangeShapeType="1"/>
              </p:cNvSpPr>
              <p:nvPr/>
            </p:nvSpPr>
            <p:spPr bwMode="auto">
              <a:xfrm flipH="1">
                <a:off x="1540" y="1721"/>
                <a:ext cx="18" cy="15"/>
              </a:xfrm>
              <a:prstGeom prst="line">
                <a:avLst/>
              </a:prstGeom>
              <a:noFill/>
              <a:ln w="9525">
                <a:solidFill>
                  <a:srgbClr val="800080"/>
                </a:solidFill>
                <a:round/>
                <a:headEnd/>
                <a:tailEnd/>
              </a:ln>
            </p:spPr>
            <p:txBody>
              <a:bodyPr/>
              <a:lstStyle/>
              <a:p>
                <a:endParaRPr lang="es-AR"/>
              </a:p>
            </p:txBody>
          </p:sp>
          <p:sp>
            <p:nvSpPr>
              <p:cNvPr id="48788" name="Line 578"/>
              <p:cNvSpPr>
                <a:spLocks noChangeShapeType="1"/>
              </p:cNvSpPr>
              <p:nvPr/>
            </p:nvSpPr>
            <p:spPr bwMode="auto">
              <a:xfrm flipV="1">
                <a:off x="1558" y="1706"/>
                <a:ext cx="18" cy="15"/>
              </a:xfrm>
              <a:prstGeom prst="line">
                <a:avLst/>
              </a:prstGeom>
              <a:noFill/>
              <a:ln w="9525">
                <a:solidFill>
                  <a:srgbClr val="800080"/>
                </a:solidFill>
                <a:round/>
                <a:headEnd/>
                <a:tailEnd/>
              </a:ln>
            </p:spPr>
            <p:txBody>
              <a:bodyPr/>
              <a:lstStyle/>
              <a:p>
                <a:endParaRPr lang="es-AR"/>
              </a:p>
            </p:txBody>
          </p:sp>
          <p:sp>
            <p:nvSpPr>
              <p:cNvPr id="48789" name="Line 579"/>
              <p:cNvSpPr>
                <a:spLocks noChangeShapeType="1"/>
              </p:cNvSpPr>
              <p:nvPr/>
            </p:nvSpPr>
            <p:spPr bwMode="auto">
              <a:xfrm flipV="1">
                <a:off x="1558" y="1706"/>
                <a:ext cx="0" cy="15"/>
              </a:xfrm>
              <a:prstGeom prst="line">
                <a:avLst/>
              </a:prstGeom>
              <a:noFill/>
              <a:ln w="9525">
                <a:solidFill>
                  <a:srgbClr val="800080"/>
                </a:solidFill>
                <a:round/>
                <a:headEnd/>
                <a:tailEnd/>
              </a:ln>
            </p:spPr>
            <p:txBody>
              <a:bodyPr/>
              <a:lstStyle/>
              <a:p>
                <a:endParaRPr lang="es-AR"/>
              </a:p>
            </p:txBody>
          </p:sp>
          <p:sp>
            <p:nvSpPr>
              <p:cNvPr id="48790" name="Line 580"/>
              <p:cNvSpPr>
                <a:spLocks noChangeShapeType="1"/>
              </p:cNvSpPr>
              <p:nvPr/>
            </p:nvSpPr>
            <p:spPr bwMode="auto">
              <a:xfrm>
                <a:off x="1558" y="1721"/>
                <a:ext cx="0" cy="15"/>
              </a:xfrm>
              <a:prstGeom prst="line">
                <a:avLst/>
              </a:prstGeom>
              <a:noFill/>
              <a:ln w="9525">
                <a:solidFill>
                  <a:srgbClr val="800080"/>
                </a:solidFill>
                <a:round/>
                <a:headEnd/>
                <a:tailEnd/>
              </a:ln>
            </p:spPr>
            <p:txBody>
              <a:bodyPr/>
              <a:lstStyle/>
              <a:p>
                <a:endParaRPr lang="es-AR"/>
              </a:p>
            </p:txBody>
          </p:sp>
          <p:sp>
            <p:nvSpPr>
              <p:cNvPr id="48791" name="Rectangle 581"/>
              <p:cNvSpPr>
                <a:spLocks noChangeArrowheads="1"/>
              </p:cNvSpPr>
              <p:nvPr/>
            </p:nvSpPr>
            <p:spPr bwMode="auto">
              <a:xfrm>
                <a:off x="1612" y="1672"/>
                <a:ext cx="54" cy="44"/>
              </a:xfrm>
              <a:prstGeom prst="rect">
                <a:avLst/>
              </a:prstGeom>
              <a:noFill/>
              <a:ln w="9525">
                <a:noFill/>
                <a:miter lim="800000"/>
                <a:headEnd/>
                <a:tailEnd/>
              </a:ln>
            </p:spPr>
            <p:txBody>
              <a:bodyPr/>
              <a:lstStyle/>
              <a:p>
                <a:endParaRPr lang="es-MX"/>
              </a:p>
            </p:txBody>
          </p:sp>
          <p:sp>
            <p:nvSpPr>
              <p:cNvPr id="48792" name="Line 582"/>
              <p:cNvSpPr>
                <a:spLocks noChangeShapeType="1"/>
              </p:cNvSpPr>
              <p:nvPr/>
            </p:nvSpPr>
            <p:spPr bwMode="auto">
              <a:xfrm flipH="1" flipV="1">
                <a:off x="1618" y="1677"/>
                <a:ext cx="18" cy="15"/>
              </a:xfrm>
              <a:prstGeom prst="line">
                <a:avLst/>
              </a:prstGeom>
              <a:noFill/>
              <a:ln w="9525">
                <a:solidFill>
                  <a:srgbClr val="800080"/>
                </a:solidFill>
                <a:round/>
                <a:headEnd/>
                <a:tailEnd/>
              </a:ln>
            </p:spPr>
            <p:txBody>
              <a:bodyPr/>
              <a:lstStyle/>
              <a:p>
                <a:endParaRPr lang="es-AR"/>
              </a:p>
            </p:txBody>
          </p:sp>
          <p:sp>
            <p:nvSpPr>
              <p:cNvPr id="48793" name="Line 583"/>
              <p:cNvSpPr>
                <a:spLocks noChangeShapeType="1"/>
              </p:cNvSpPr>
              <p:nvPr/>
            </p:nvSpPr>
            <p:spPr bwMode="auto">
              <a:xfrm>
                <a:off x="1636" y="1692"/>
                <a:ext cx="18" cy="14"/>
              </a:xfrm>
              <a:prstGeom prst="line">
                <a:avLst/>
              </a:prstGeom>
              <a:noFill/>
              <a:ln w="9525">
                <a:solidFill>
                  <a:srgbClr val="800080"/>
                </a:solidFill>
                <a:round/>
                <a:headEnd/>
                <a:tailEnd/>
              </a:ln>
            </p:spPr>
            <p:txBody>
              <a:bodyPr/>
              <a:lstStyle/>
              <a:p>
                <a:endParaRPr lang="es-AR"/>
              </a:p>
            </p:txBody>
          </p:sp>
          <p:sp>
            <p:nvSpPr>
              <p:cNvPr id="48794" name="Line 584"/>
              <p:cNvSpPr>
                <a:spLocks noChangeShapeType="1"/>
              </p:cNvSpPr>
              <p:nvPr/>
            </p:nvSpPr>
            <p:spPr bwMode="auto">
              <a:xfrm flipH="1">
                <a:off x="1618" y="1692"/>
                <a:ext cx="18" cy="14"/>
              </a:xfrm>
              <a:prstGeom prst="line">
                <a:avLst/>
              </a:prstGeom>
              <a:noFill/>
              <a:ln w="9525">
                <a:solidFill>
                  <a:srgbClr val="800080"/>
                </a:solidFill>
                <a:round/>
                <a:headEnd/>
                <a:tailEnd/>
              </a:ln>
            </p:spPr>
            <p:txBody>
              <a:bodyPr/>
              <a:lstStyle/>
              <a:p>
                <a:endParaRPr lang="es-AR"/>
              </a:p>
            </p:txBody>
          </p:sp>
          <p:sp>
            <p:nvSpPr>
              <p:cNvPr id="48795" name="Line 585"/>
              <p:cNvSpPr>
                <a:spLocks noChangeShapeType="1"/>
              </p:cNvSpPr>
              <p:nvPr/>
            </p:nvSpPr>
            <p:spPr bwMode="auto">
              <a:xfrm flipV="1">
                <a:off x="1636" y="1677"/>
                <a:ext cx="18" cy="15"/>
              </a:xfrm>
              <a:prstGeom prst="line">
                <a:avLst/>
              </a:prstGeom>
              <a:noFill/>
              <a:ln w="9525">
                <a:solidFill>
                  <a:srgbClr val="800080"/>
                </a:solidFill>
                <a:round/>
                <a:headEnd/>
                <a:tailEnd/>
              </a:ln>
            </p:spPr>
            <p:txBody>
              <a:bodyPr/>
              <a:lstStyle/>
              <a:p>
                <a:endParaRPr lang="es-AR"/>
              </a:p>
            </p:txBody>
          </p:sp>
          <p:sp>
            <p:nvSpPr>
              <p:cNvPr id="48796" name="Line 586"/>
              <p:cNvSpPr>
                <a:spLocks noChangeShapeType="1"/>
              </p:cNvSpPr>
              <p:nvPr/>
            </p:nvSpPr>
            <p:spPr bwMode="auto">
              <a:xfrm flipV="1">
                <a:off x="1636" y="1677"/>
                <a:ext cx="0" cy="15"/>
              </a:xfrm>
              <a:prstGeom prst="line">
                <a:avLst/>
              </a:prstGeom>
              <a:noFill/>
              <a:ln w="9525">
                <a:solidFill>
                  <a:srgbClr val="800080"/>
                </a:solidFill>
                <a:round/>
                <a:headEnd/>
                <a:tailEnd/>
              </a:ln>
            </p:spPr>
            <p:txBody>
              <a:bodyPr/>
              <a:lstStyle/>
              <a:p>
                <a:endParaRPr lang="es-AR"/>
              </a:p>
            </p:txBody>
          </p:sp>
          <p:sp>
            <p:nvSpPr>
              <p:cNvPr id="48797" name="Line 587"/>
              <p:cNvSpPr>
                <a:spLocks noChangeShapeType="1"/>
              </p:cNvSpPr>
              <p:nvPr/>
            </p:nvSpPr>
            <p:spPr bwMode="auto">
              <a:xfrm>
                <a:off x="1636" y="1692"/>
                <a:ext cx="0" cy="14"/>
              </a:xfrm>
              <a:prstGeom prst="line">
                <a:avLst/>
              </a:prstGeom>
              <a:noFill/>
              <a:ln w="9525">
                <a:solidFill>
                  <a:srgbClr val="800080"/>
                </a:solidFill>
                <a:round/>
                <a:headEnd/>
                <a:tailEnd/>
              </a:ln>
            </p:spPr>
            <p:txBody>
              <a:bodyPr/>
              <a:lstStyle/>
              <a:p>
                <a:endParaRPr lang="es-AR"/>
              </a:p>
            </p:txBody>
          </p:sp>
          <p:sp>
            <p:nvSpPr>
              <p:cNvPr id="48798" name="Rectangle 588"/>
              <p:cNvSpPr>
                <a:spLocks noChangeArrowheads="1"/>
              </p:cNvSpPr>
              <p:nvPr/>
            </p:nvSpPr>
            <p:spPr bwMode="auto">
              <a:xfrm>
                <a:off x="1690" y="1622"/>
                <a:ext cx="54" cy="45"/>
              </a:xfrm>
              <a:prstGeom prst="rect">
                <a:avLst/>
              </a:prstGeom>
              <a:noFill/>
              <a:ln w="9525">
                <a:noFill/>
                <a:miter lim="800000"/>
                <a:headEnd/>
                <a:tailEnd/>
              </a:ln>
            </p:spPr>
            <p:txBody>
              <a:bodyPr/>
              <a:lstStyle/>
              <a:p>
                <a:endParaRPr lang="es-MX"/>
              </a:p>
            </p:txBody>
          </p:sp>
          <p:sp>
            <p:nvSpPr>
              <p:cNvPr id="48799" name="Line 589"/>
              <p:cNvSpPr>
                <a:spLocks noChangeShapeType="1"/>
              </p:cNvSpPr>
              <p:nvPr/>
            </p:nvSpPr>
            <p:spPr bwMode="auto">
              <a:xfrm flipH="1" flipV="1">
                <a:off x="1696" y="1627"/>
                <a:ext cx="18" cy="15"/>
              </a:xfrm>
              <a:prstGeom prst="line">
                <a:avLst/>
              </a:prstGeom>
              <a:noFill/>
              <a:ln w="9525">
                <a:solidFill>
                  <a:srgbClr val="800080"/>
                </a:solidFill>
                <a:round/>
                <a:headEnd/>
                <a:tailEnd/>
              </a:ln>
            </p:spPr>
            <p:txBody>
              <a:bodyPr/>
              <a:lstStyle/>
              <a:p>
                <a:endParaRPr lang="es-AR"/>
              </a:p>
            </p:txBody>
          </p:sp>
          <p:sp>
            <p:nvSpPr>
              <p:cNvPr id="48800" name="Line 590"/>
              <p:cNvSpPr>
                <a:spLocks noChangeShapeType="1"/>
              </p:cNvSpPr>
              <p:nvPr/>
            </p:nvSpPr>
            <p:spPr bwMode="auto">
              <a:xfrm>
                <a:off x="1714" y="1642"/>
                <a:ext cx="18" cy="15"/>
              </a:xfrm>
              <a:prstGeom prst="line">
                <a:avLst/>
              </a:prstGeom>
              <a:noFill/>
              <a:ln w="9525">
                <a:solidFill>
                  <a:srgbClr val="800080"/>
                </a:solidFill>
                <a:round/>
                <a:headEnd/>
                <a:tailEnd/>
              </a:ln>
            </p:spPr>
            <p:txBody>
              <a:bodyPr/>
              <a:lstStyle/>
              <a:p>
                <a:endParaRPr lang="es-AR"/>
              </a:p>
            </p:txBody>
          </p:sp>
          <p:sp>
            <p:nvSpPr>
              <p:cNvPr id="48801" name="Line 591"/>
              <p:cNvSpPr>
                <a:spLocks noChangeShapeType="1"/>
              </p:cNvSpPr>
              <p:nvPr/>
            </p:nvSpPr>
            <p:spPr bwMode="auto">
              <a:xfrm flipH="1">
                <a:off x="1696" y="1642"/>
                <a:ext cx="18" cy="15"/>
              </a:xfrm>
              <a:prstGeom prst="line">
                <a:avLst/>
              </a:prstGeom>
              <a:noFill/>
              <a:ln w="9525">
                <a:solidFill>
                  <a:srgbClr val="800080"/>
                </a:solidFill>
                <a:round/>
                <a:headEnd/>
                <a:tailEnd/>
              </a:ln>
            </p:spPr>
            <p:txBody>
              <a:bodyPr/>
              <a:lstStyle/>
              <a:p>
                <a:endParaRPr lang="es-AR"/>
              </a:p>
            </p:txBody>
          </p:sp>
          <p:sp>
            <p:nvSpPr>
              <p:cNvPr id="48802" name="Line 592"/>
              <p:cNvSpPr>
                <a:spLocks noChangeShapeType="1"/>
              </p:cNvSpPr>
              <p:nvPr/>
            </p:nvSpPr>
            <p:spPr bwMode="auto">
              <a:xfrm flipV="1">
                <a:off x="1714" y="1627"/>
                <a:ext cx="18" cy="15"/>
              </a:xfrm>
              <a:prstGeom prst="line">
                <a:avLst/>
              </a:prstGeom>
              <a:noFill/>
              <a:ln w="9525">
                <a:solidFill>
                  <a:srgbClr val="800080"/>
                </a:solidFill>
                <a:round/>
                <a:headEnd/>
                <a:tailEnd/>
              </a:ln>
            </p:spPr>
            <p:txBody>
              <a:bodyPr/>
              <a:lstStyle/>
              <a:p>
                <a:endParaRPr lang="es-AR"/>
              </a:p>
            </p:txBody>
          </p:sp>
          <p:sp>
            <p:nvSpPr>
              <p:cNvPr id="48803" name="Line 593"/>
              <p:cNvSpPr>
                <a:spLocks noChangeShapeType="1"/>
              </p:cNvSpPr>
              <p:nvPr/>
            </p:nvSpPr>
            <p:spPr bwMode="auto">
              <a:xfrm flipV="1">
                <a:off x="1714" y="1627"/>
                <a:ext cx="0" cy="15"/>
              </a:xfrm>
              <a:prstGeom prst="line">
                <a:avLst/>
              </a:prstGeom>
              <a:noFill/>
              <a:ln w="9525">
                <a:solidFill>
                  <a:srgbClr val="800080"/>
                </a:solidFill>
                <a:round/>
                <a:headEnd/>
                <a:tailEnd/>
              </a:ln>
            </p:spPr>
            <p:txBody>
              <a:bodyPr/>
              <a:lstStyle/>
              <a:p>
                <a:endParaRPr lang="es-AR"/>
              </a:p>
            </p:txBody>
          </p:sp>
          <p:sp>
            <p:nvSpPr>
              <p:cNvPr id="48804" name="Line 594"/>
              <p:cNvSpPr>
                <a:spLocks noChangeShapeType="1"/>
              </p:cNvSpPr>
              <p:nvPr/>
            </p:nvSpPr>
            <p:spPr bwMode="auto">
              <a:xfrm>
                <a:off x="1714" y="1642"/>
                <a:ext cx="0" cy="15"/>
              </a:xfrm>
              <a:prstGeom prst="line">
                <a:avLst/>
              </a:prstGeom>
              <a:noFill/>
              <a:ln w="9525">
                <a:solidFill>
                  <a:srgbClr val="800080"/>
                </a:solidFill>
                <a:round/>
                <a:headEnd/>
                <a:tailEnd/>
              </a:ln>
            </p:spPr>
            <p:txBody>
              <a:bodyPr/>
              <a:lstStyle/>
              <a:p>
                <a:endParaRPr lang="es-AR"/>
              </a:p>
            </p:txBody>
          </p:sp>
          <p:sp>
            <p:nvSpPr>
              <p:cNvPr id="48805" name="Rectangle 595"/>
              <p:cNvSpPr>
                <a:spLocks noChangeArrowheads="1"/>
              </p:cNvSpPr>
              <p:nvPr/>
            </p:nvSpPr>
            <p:spPr bwMode="auto">
              <a:xfrm>
                <a:off x="1768" y="1672"/>
                <a:ext cx="54" cy="44"/>
              </a:xfrm>
              <a:prstGeom prst="rect">
                <a:avLst/>
              </a:prstGeom>
              <a:noFill/>
              <a:ln w="9525">
                <a:noFill/>
                <a:miter lim="800000"/>
                <a:headEnd/>
                <a:tailEnd/>
              </a:ln>
            </p:spPr>
            <p:txBody>
              <a:bodyPr/>
              <a:lstStyle/>
              <a:p>
                <a:endParaRPr lang="es-MX"/>
              </a:p>
            </p:txBody>
          </p:sp>
          <p:sp>
            <p:nvSpPr>
              <p:cNvPr id="48806" name="Line 596"/>
              <p:cNvSpPr>
                <a:spLocks noChangeShapeType="1"/>
              </p:cNvSpPr>
              <p:nvPr/>
            </p:nvSpPr>
            <p:spPr bwMode="auto">
              <a:xfrm flipH="1" flipV="1">
                <a:off x="1774" y="1677"/>
                <a:ext cx="18" cy="15"/>
              </a:xfrm>
              <a:prstGeom prst="line">
                <a:avLst/>
              </a:prstGeom>
              <a:noFill/>
              <a:ln w="9525">
                <a:solidFill>
                  <a:srgbClr val="800080"/>
                </a:solidFill>
                <a:round/>
                <a:headEnd/>
                <a:tailEnd/>
              </a:ln>
            </p:spPr>
            <p:txBody>
              <a:bodyPr/>
              <a:lstStyle/>
              <a:p>
                <a:endParaRPr lang="es-AR"/>
              </a:p>
            </p:txBody>
          </p:sp>
          <p:sp>
            <p:nvSpPr>
              <p:cNvPr id="48807" name="Line 597"/>
              <p:cNvSpPr>
                <a:spLocks noChangeShapeType="1"/>
              </p:cNvSpPr>
              <p:nvPr/>
            </p:nvSpPr>
            <p:spPr bwMode="auto">
              <a:xfrm>
                <a:off x="1792" y="1692"/>
                <a:ext cx="18" cy="14"/>
              </a:xfrm>
              <a:prstGeom prst="line">
                <a:avLst/>
              </a:prstGeom>
              <a:noFill/>
              <a:ln w="9525">
                <a:solidFill>
                  <a:srgbClr val="800080"/>
                </a:solidFill>
                <a:round/>
                <a:headEnd/>
                <a:tailEnd/>
              </a:ln>
            </p:spPr>
            <p:txBody>
              <a:bodyPr/>
              <a:lstStyle/>
              <a:p>
                <a:endParaRPr lang="es-AR"/>
              </a:p>
            </p:txBody>
          </p:sp>
          <p:sp>
            <p:nvSpPr>
              <p:cNvPr id="48808" name="Line 598"/>
              <p:cNvSpPr>
                <a:spLocks noChangeShapeType="1"/>
              </p:cNvSpPr>
              <p:nvPr/>
            </p:nvSpPr>
            <p:spPr bwMode="auto">
              <a:xfrm flipH="1">
                <a:off x="1774" y="1692"/>
                <a:ext cx="18" cy="14"/>
              </a:xfrm>
              <a:prstGeom prst="line">
                <a:avLst/>
              </a:prstGeom>
              <a:noFill/>
              <a:ln w="9525">
                <a:solidFill>
                  <a:srgbClr val="800080"/>
                </a:solidFill>
                <a:round/>
                <a:headEnd/>
                <a:tailEnd/>
              </a:ln>
            </p:spPr>
            <p:txBody>
              <a:bodyPr/>
              <a:lstStyle/>
              <a:p>
                <a:endParaRPr lang="es-AR"/>
              </a:p>
            </p:txBody>
          </p:sp>
          <p:sp>
            <p:nvSpPr>
              <p:cNvPr id="48809" name="Line 599"/>
              <p:cNvSpPr>
                <a:spLocks noChangeShapeType="1"/>
              </p:cNvSpPr>
              <p:nvPr/>
            </p:nvSpPr>
            <p:spPr bwMode="auto">
              <a:xfrm flipV="1">
                <a:off x="1792" y="1677"/>
                <a:ext cx="18" cy="15"/>
              </a:xfrm>
              <a:prstGeom prst="line">
                <a:avLst/>
              </a:prstGeom>
              <a:noFill/>
              <a:ln w="9525">
                <a:solidFill>
                  <a:srgbClr val="800080"/>
                </a:solidFill>
                <a:round/>
                <a:headEnd/>
                <a:tailEnd/>
              </a:ln>
            </p:spPr>
            <p:txBody>
              <a:bodyPr/>
              <a:lstStyle/>
              <a:p>
                <a:endParaRPr lang="es-AR"/>
              </a:p>
            </p:txBody>
          </p:sp>
          <p:sp>
            <p:nvSpPr>
              <p:cNvPr id="48810" name="Line 600"/>
              <p:cNvSpPr>
                <a:spLocks noChangeShapeType="1"/>
              </p:cNvSpPr>
              <p:nvPr/>
            </p:nvSpPr>
            <p:spPr bwMode="auto">
              <a:xfrm flipV="1">
                <a:off x="1792" y="1677"/>
                <a:ext cx="0" cy="15"/>
              </a:xfrm>
              <a:prstGeom prst="line">
                <a:avLst/>
              </a:prstGeom>
              <a:noFill/>
              <a:ln w="9525">
                <a:solidFill>
                  <a:srgbClr val="800080"/>
                </a:solidFill>
                <a:round/>
                <a:headEnd/>
                <a:tailEnd/>
              </a:ln>
            </p:spPr>
            <p:txBody>
              <a:bodyPr/>
              <a:lstStyle/>
              <a:p>
                <a:endParaRPr lang="es-AR"/>
              </a:p>
            </p:txBody>
          </p:sp>
          <p:sp>
            <p:nvSpPr>
              <p:cNvPr id="48811" name="Line 601"/>
              <p:cNvSpPr>
                <a:spLocks noChangeShapeType="1"/>
              </p:cNvSpPr>
              <p:nvPr/>
            </p:nvSpPr>
            <p:spPr bwMode="auto">
              <a:xfrm>
                <a:off x="1792" y="1692"/>
                <a:ext cx="0" cy="14"/>
              </a:xfrm>
              <a:prstGeom prst="line">
                <a:avLst/>
              </a:prstGeom>
              <a:noFill/>
              <a:ln w="9525">
                <a:solidFill>
                  <a:srgbClr val="800080"/>
                </a:solidFill>
                <a:round/>
                <a:headEnd/>
                <a:tailEnd/>
              </a:ln>
            </p:spPr>
            <p:txBody>
              <a:bodyPr/>
              <a:lstStyle/>
              <a:p>
                <a:endParaRPr lang="es-AR"/>
              </a:p>
            </p:txBody>
          </p:sp>
          <p:sp>
            <p:nvSpPr>
              <p:cNvPr id="48812" name="Rectangle 602"/>
              <p:cNvSpPr>
                <a:spLocks noChangeArrowheads="1"/>
              </p:cNvSpPr>
              <p:nvPr/>
            </p:nvSpPr>
            <p:spPr bwMode="auto">
              <a:xfrm>
                <a:off x="1846" y="1736"/>
                <a:ext cx="54" cy="45"/>
              </a:xfrm>
              <a:prstGeom prst="rect">
                <a:avLst/>
              </a:prstGeom>
              <a:noFill/>
              <a:ln w="9525">
                <a:noFill/>
                <a:miter lim="800000"/>
                <a:headEnd/>
                <a:tailEnd/>
              </a:ln>
            </p:spPr>
            <p:txBody>
              <a:bodyPr/>
              <a:lstStyle/>
              <a:p>
                <a:endParaRPr lang="es-MX"/>
              </a:p>
            </p:txBody>
          </p:sp>
          <p:sp>
            <p:nvSpPr>
              <p:cNvPr id="48813" name="Line 603"/>
              <p:cNvSpPr>
                <a:spLocks noChangeShapeType="1"/>
              </p:cNvSpPr>
              <p:nvPr/>
            </p:nvSpPr>
            <p:spPr bwMode="auto">
              <a:xfrm flipH="1" flipV="1">
                <a:off x="1852" y="1741"/>
                <a:ext cx="18" cy="15"/>
              </a:xfrm>
              <a:prstGeom prst="line">
                <a:avLst/>
              </a:prstGeom>
              <a:noFill/>
              <a:ln w="9525">
                <a:solidFill>
                  <a:srgbClr val="800080"/>
                </a:solidFill>
                <a:round/>
                <a:headEnd/>
                <a:tailEnd/>
              </a:ln>
            </p:spPr>
            <p:txBody>
              <a:bodyPr/>
              <a:lstStyle/>
              <a:p>
                <a:endParaRPr lang="es-AR"/>
              </a:p>
            </p:txBody>
          </p:sp>
          <p:sp>
            <p:nvSpPr>
              <p:cNvPr id="48814" name="Line 604"/>
              <p:cNvSpPr>
                <a:spLocks noChangeShapeType="1"/>
              </p:cNvSpPr>
              <p:nvPr/>
            </p:nvSpPr>
            <p:spPr bwMode="auto">
              <a:xfrm>
                <a:off x="1870" y="1756"/>
                <a:ext cx="18" cy="15"/>
              </a:xfrm>
              <a:prstGeom prst="line">
                <a:avLst/>
              </a:prstGeom>
              <a:noFill/>
              <a:ln w="9525">
                <a:solidFill>
                  <a:srgbClr val="800080"/>
                </a:solidFill>
                <a:round/>
                <a:headEnd/>
                <a:tailEnd/>
              </a:ln>
            </p:spPr>
            <p:txBody>
              <a:bodyPr/>
              <a:lstStyle/>
              <a:p>
                <a:endParaRPr lang="es-AR"/>
              </a:p>
            </p:txBody>
          </p:sp>
          <p:sp>
            <p:nvSpPr>
              <p:cNvPr id="48815" name="Line 605"/>
              <p:cNvSpPr>
                <a:spLocks noChangeShapeType="1"/>
              </p:cNvSpPr>
              <p:nvPr/>
            </p:nvSpPr>
            <p:spPr bwMode="auto">
              <a:xfrm flipH="1">
                <a:off x="1852" y="1756"/>
                <a:ext cx="18" cy="15"/>
              </a:xfrm>
              <a:prstGeom prst="line">
                <a:avLst/>
              </a:prstGeom>
              <a:noFill/>
              <a:ln w="9525">
                <a:solidFill>
                  <a:srgbClr val="800080"/>
                </a:solidFill>
                <a:round/>
                <a:headEnd/>
                <a:tailEnd/>
              </a:ln>
            </p:spPr>
            <p:txBody>
              <a:bodyPr/>
              <a:lstStyle/>
              <a:p>
                <a:endParaRPr lang="es-AR"/>
              </a:p>
            </p:txBody>
          </p:sp>
          <p:sp>
            <p:nvSpPr>
              <p:cNvPr id="48816" name="Line 606"/>
              <p:cNvSpPr>
                <a:spLocks noChangeShapeType="1"/>
              </p:cNvSpPr>
              <p:nvPr/>
            </p:nvSpPr>
            <p:spPr bwMode="auto">
              <a:xfrm flipV="1">
                <a:off x="1870" y="1741"/>
                <a:ext cx="18" cy="15"/>
              </a:xfrm>
              <a:prstGeom prst="line">
                <a:avLst/>
              </a:prstGeom>
              <a:noFill/>
              <a:ln w="9525">
                <a:solidFill>
                  <a:srgbClr val="800080"/>
                </a:solidFill>
                <a:round/>
                <a:headEnd/>
                <a:tailEnd/>
              </a:ln>
            </p:spPr>
            <p:txBody>
              <a:bodyPr/>
              <a:lstStyle/>
              <a:p>
                <a:endParaRPr lang="es-AR"/>
              </a:p>
            </p:txBody>
          </p:sp>
          <p:sp>
            <p:nvSpPr>
              <p:cNvPr id="48817" name="Line 607"/>
              <p:cNvSpPr>
                <a:spLocks noChangeShapeType="1"/>
              </p:cNvSpPr>
              <p:nvPr/>
            </p:nvSpPr>
            <p:spPr bwMode="auto">
              <a:xfrm flipV="1">
                <a:off x="1870" y="1741"/>
                <a:ext cx="0" cy="15"/>
              </a:xfrm>
              <a:prstGeom prst="line">
                <a:avLst/>
              </a:prstGeom>
              <a:noFill/>
              <a:ln w="9525">
                <a:solidFill>
                  <a:srgbClr val="800080"/>
                </a:solidFill>
                <a:round/>
                <a:headEnd/>
                <a:tailEnd/>
              </a:ln>
            </p:spPr>
            <p:txBody>
              <a:bodyPr/>
              <a:lstStyle/>
              <a:p>
                <a:endParaRPr lang="es-AR"/>
              </a:p>
            </p:txBody>
          </p:sp>
          <p:sp>
            <p:nvSpPr>
              <p:cNvPr id="48818" name="Line 608"/>
              <p:cNvSpPr>
                <a:spLocks noChangeShapeType="1"/>
              </p:cNvSpPr>
              <p:nvPr/>
            </p:nvSpPr>
            <p:spPr bwMode="auto">
              <a:xfrm>
                <a:off x="1870" y="1756"/>
                <a:ext cx="0" cy="15"/>
              </a:xfrm>
              <a:prstGeom prst="line">
                <a:avLst/>
              </a:prstGeom>
              <a:noFill/>
              <a:ln w="9525">
                <a:solidFill>
                  <a:srgbClr val="800080"/>
                </a:solidFill>
                <a:round/>
                <a:headEnd/>
                <a:tailEnd/>
              </a:ln>
            </p:spPr>
            <p:txBody>
              <a:bodyPr/>
              <a:lstStyle/>
              <a:p>
                <a:endParaRPr lang="es-AR"/>
              </a:p>
            </p:txBody>
          </p:sp>
        </p:grpSp>
        <p:grpSp>
          <p:nvGrpSpPr>
            <p:cNvPr id="48271" name="Group 810"/>
            <p:cNvGrpSpPr>
              <a:grpSpLocks/>
            </p:cNvGrpSpPr>
            <p:nvPr/>
          </p:nvGrpSpPr>
          <p:grpSpPr bwMode="auto">
            <a:xfrm>
              <a:off x="1924" y="1568"/>
              <a:ext cx="2232" cy="505"/>
              <a:chOff x="1924" y="1568"/>
              <a:chExt cx="2232" cy="505"/>
            </a:xfrm>
          </p:grpSpPr>
          <p:sp>
            <p:nvSpPr>
              <p:cNvPr id="48419" name="Rectangle 610"/>
              <p:cNvSpPr>
                <a:spLocks noChangeArrowheads="1"/>
              </p:cNvSpPr>
              <p:nvPr/>
            </p:nvSpPr>
            <p:spPr bwMode="auto">
              <a:xfrm>
                <a:off x="1924" y="2028"/>
                <a:ext cx="54" cy="45"/>
              </a:xfrm>
              <a:prstGeom prst="rect">
                <a:avLst/>
              </a:prstGeom>
              <a:noFill/>
              <a:ln w="9525">
                <a:noFill/>
                <a:miter lim="800000"/>
                <a:headEnd/>
                <a:tailEnd/>
              </a:ln>
            </p:spPr>
            <p:txBody>
              <a:bodyPr/>
              <a:lstStyle/>
              <a:p>
                <a:endParaRPr lang="es-MX"/>
              </a:p>
            </p:txBody>
          </p:sp>
          <p:sp>
            <p:nvSpPr>
              <p:cNvPr id="48420" name="Line 611"/>
              <p:cNvSpPr>
                <a:spLocks noChangeShapeType="1"/>
              </p:cNvSpPr>
              <p:nvPr/>
            </p:nvSpPr>
            <p:spPr bwMode="auto">
              <a:xfrm flipH="1" flipV="1">
                <a:off x="1930" y="2033"/>
                <a:ext cx="18" cy="15"/>
              </a:xfrm>
              <a:prstGeom prst="line">
                <a:avLst/>
              </a:prstGeom>
              <a:noFill/>
              <a:ln w="9525">
                <a:solidFill>
                  <a:srgbClr val="800080"/>
                </a:solidFill>
                <a:round/>
                <a:headEnd/>
                <a:tailEnd/>
              </a:ln>
            </p:spPr>
            <p:txBody>
              <a:bodyPr/>
              <a:lstStyle/>
              <a:p>
                <a:endParaRPr lang="es-AR"/>
              </a:p>
            </p:txBody>
          </p:sp>
          <p:sp>
            <p:nvSpPr>
              <p:cNvPr id="48421" name="Line 612"/>
              <p:cNvSpPr>
                <a:spLocks noChangeShapeType="1"/>
              </p:cNvSpPr>
              <p:nvPr/>
            </p:nvSpPr>
            <p:spPr bwMode="auto">
              <a:xfrm>
                <a:off x="1948" y="2048"/>
                <a:ext cx="18" cy="15"/>
              </a:xfrm>
              <a:prstGeom prst="line">
                <a:avLst/>
              </a:prstGeom>
              <a:noFill/>
              <a:ln w="9525">
                <a:solidFill>
                  <a:srgbClr val="800080"/>
                </a:solidFill>
                <a:round/>
                <a:headEnd/>
                <a:tailEnd/>
              </a:ln>
            </p:spPr>
            <p:txBody>
              <a:bodyPr/>
              <a:lstStyle/>
              <a:p>
                <a:endParaRPr lang="es-AR"/>
              </a:p>
            </p:txBody>
          </p:sp>
          <p:sp>
            <p:nvSpPr>
              <p:cNvPr id="48422" name="Line 613"/>
              <p:cNvSpPr>
                <a:spLocks noChangeShapeType="1"/>
              </p:cNvSpPr>
              <p:nvPr/>
            </p:nvSpPr>
            <p:spPr bwMode="auto">
              <a:xfrm flipH="1">
                <a:off x="1930" y="2048"/>
                <a:ext cx="18" cy="15"/>
              </a:xfrm>
              <a:prstGeom prst="line">
                <a:avLst/>
              </a:prstGeom>
              <a:noFill/>
              <a:ln w="9525">
                <a:solidFill>
                  <a:srgbClr val="800080"/>
                </a:solidFill>
                <a:round/>
                <a:headEnd/>
                <a:tailEnd/>
              </a:ln>
            </p:spPr>
            <p:txBody>
              <a:bodyPr/>
              <a:lstStyle/>
              <a:p>
                <a:endParaRPr lang="es-AR"/>
              </a:p>
            </p:txBody>
          </p:sp>
          <p:sp>
            <p:nvSpPr>
              <p:cNvPr id="48423" name="Line 614"/>
              <p:cNvSpPr>
                <a:spLocks noChangeShapeType="1"/>
              </p:cNvSpPr>
              <p:nvPr/>
            </p:nvSpPr>
            <p:spPr bwMode="auto">
              <a:xfrm flipV="1">
                <a:off x="1948" y="2033"/>
                <a:ext cx="18" cy="15"/>
              </a:xfrm>
              <a:prstGeom prst="line">
                <a:avLst/>
              </a:prstGeom>
              <a:noFill/>
              <a:ln w="9525">
                <a:solidFill>
                  <a:srgbClr val="800080"/>
                </a:solidFill>
                <a:round/>
                <a:headEnd/>
                <a:tailEnd/>
              </a:ln>
            </p:spPr>
            <p:txBody>
              <a:bodyPr/>
              <a:lstStyle/>
              <a:p>
                <a:endParaRPr lang="es-AR"/>
              </a:p>
            </p:txBody>
          </p:sp>
          <p:sp>
            <p:nvSpPr>
              <p:cNvPr id="48424" name="Line 615"/>
              <p:cNvSpPr>
                <a:spLocks noChangeShapeType="1"/>
              </p:cNvSpPr>
              <p:nvPr/>
            </p:nvSpPr>
            <p:spPr bwMode="auto">
              <a:xfrm flipV="1">
                <a:off x="1948" y="2033"/>
                <a:ext cx="0" cy="15"/>
              </a:xfrm>
              <a:prstGeom prst="line">
                <a:avLst/>
              </a:prstGeom>
              <a:noFill/>
              <a:ln w="9525">
                <a:solidFill>
                  <a:srgbClr val="800080"/>
                </a:solidFill>
                <a:round/>
                <a:headEnd/>
                <a:tailEnd/>
              </a:ln>
            </p:spPr>
            <p:txBody>
              <a:bodyPr/>
              <a:lstStyle/>
              <a:p>
                <a:endParaRPr lang="es-AR"/>
              </a:p>
            </p:txBody>
          </p:sp>
          <p:sp>
            <p:nvSpPr>
              <p:cNvPr id="48425" name="Line 616"/>
              <p:cNvSpPr>
                <a:spLocks noChangeShapeType="1"/>
              </p:cNvSpPr>
              <p:nvPr/>
            </p:nvSpPr>
            <p:spPr bwMode="auto">
              <a:xfrm>
                <a:off x="1948" y="2048"/>
                <a:ext cx="0" cy="15"/>
              </a:xfrm>
              <a:prstGeom prst="line">
                <a:avLst/>
              </a:prstGeom>
              <a:noFill/>
              <a:ln w="9525">
                <a:solidFill>
                  <a:srgbClr val="800080"/>
                </a:solidFill>
                <a:round/>
                <a:headEnd/>
                <a:tailEnd/>
              </a:ln>
            </p:spPr>
            <p:txBody>
              <a:bodyPr/>
              <a:lstStyle/>
              <a:p>
                <a:endParaRPr lang="es-AR"/>
              </a:p>
            </p:txBody>
          </p:sp>
          <p:sp>
            <p:nvSpPr>
              <p:cNvPr id="48426" name="Rectangle 617"/>
              <p:cNvSpPr>
                <a:spLocks noChangeArrowheads="1"/>
              </p:cNvSpPr>
              <p:nvPr/>
            </p:nvSpPr>
            <p:spPr bwMode="auto">
              <a:xfrm>
                <a:off x="2002" y="1568"/>
                <a:ext cx="54" cy="44"/>
              </a:xfrm>
              <a:prstGeom prst="rect">
                <a:avLst/>
              </a:prstGeom>
              <a:noFill/>
              <a:ln w="9525">
                <a:noFill/>
                <a:miter lim="800000"/>
                <a:headEnd/>
                <a:tailEnd/>
              </a:ln>
            </p:spPr>
            <p:txBody>
              <a:bodyPr/>
              <a:lstStyle/>
              <a:p>
                <a:endParaRPr lang="es-MX"/>
              </a:p>
            </p:txBody>
          </p:sp>
          <p:sp>
            <p:nvSpPr>
              <p:cNvPr id="48427" name="Line 618"/>
              <p:cNvSpPr>
                <a:spLocks noChangeShapeType="1"/>
              </p:cNvSpPr>
              <p:nvPr/>
            </p:nvSpPr>
            <p:spPr bwMode="auto">
              <a:xfrm flipH="1" flipV="1">
                <a:off x="2008" y="1573"/>
                <a:ext cx="18" cy="15"/>
              </a:xfrm>
              <a:prstGeom prst="line">
                <a:avLst/>
              </a:prstGeom>
              <a:noFill/>
              <a:ln w="9525">
                <a:solidFill>
                  <a:srgbClr val="800080"/>
                </a:solidFill>
                <a:round/>
                <a:headEnd/>
                <a:tailEnd/>
              </a:ln>
            </p:spPr>
            <p:txBody>
              <a:bodyPr/>
              <a:lstStyle/>
              <a:p>
                <a:endParaRPr lang="es-AR"/>
              </a:p>
            </p:txBody>
          </p:sp>
          <p:sp>
            <p:nvSpPr>
              <p:cNvPr id="48428" name="Line 619"/>
              <p:cNvSpPr>
                <a:spLocks noChangeShapeType="1"/>
              </p:cNvSpPr>
              <p:nvPr/>
            </p:nvSpPr>
            <p:spPr bwMode="auto">
              <a:xfrm>
                <a:off x="2026" y="1588"/>
                <a:ext cx="18" cy="14"/>
              </a:xfrm>
              <a:prstGeom prst="line">
                <a:avLst/>
              </a:prstGeom>
              <a:noFill/>
              <a:ln w="9525">
                <a:solidFill>
                  <a:srgbClr val="800080"/>
                </a:solidFill>
                <a:round/>
                <a:headEnd/>
                <a:tailEnd/>
              </a:ln>
            </p:spPr>
            <p:txBody>
              <a:bodyPr/>
              <a:lstStyle/>
              <a:p>
                <a:endParaRPr lang="es-AR"/>
              </a:p>
            </p:txBody>
          </p:sp>
          <p:sp>
            <p:nvSpPr>
              <p:cNvPr id="48429" name="Line 620"/>
              <p:cNvSpPr>
                <a:spLocks noChangeShapeType="1"/>
              </p:cNvSpPr>
              <p:nvPr/>
            </p:nvSpPr>
            <p:spPr bwMode="auto">
              <a:xfrm flipH="1">
                <a:off x="2008" y="1588"/>
                <a:ext cx="18" cy="14"/>
              </a:xfrm>
              <a:prstGeom prst="line">
                <a:avLst/>
              </a:prstGeom>
              <a:noFill/>
              <a:ln w="9525">
                <a:solidFill>
                  <a:srgbClr val="800080"/>
                </a:solidFill>
                <a:round/>
                <a:headEnd/>
                <a:tailEnd/>
              </a:ln>
            </p:spPr>
            <p:txBody>
              <a:bodyPr/>
              <a:lstStyle/>
              <a:p>
                <a:endParaRPr lang="es-AR"/>
              </a:p>
            </p:txBody>
          </p:sp>
          <p:sp>
            <p:nvSpPr>
              <p:cNvPr id="48430" name="Line 621"/>
              <p:cNvSpPr>
                <a:spLocks noChangeShapeType="1"/>
              </p:cNvSpPr>
              <p:nvPr/>
            </p:nvSpPr>
            <p:spPr bwMode="auto">
              <a:xfrm flipV="1">
                <a:off x="2026" y="1573"/>
                <a:ext cx="18" cy="15"/>
              </a:xfrm>
              <a:prstGeom prst="line">
                <a:avLst/>
              </a:prstGeom>
              <a:noFill/>
              <a:ln w="9525">
                <a:solidFill>
                  <a:srgbClr val="800080"/>
                </a:solidFill>
                <a:round/>
                <a:headEnd/>
                <a:tailEnd/>
              </a:ln>
            </p:spPr>
            <p:txBody>
              <a:bodyPr/>
              <a:lstStyle/>
              <a:p>
                <a:endParaRPr lang="es-AR"/>
              </a:p>
            </p:txBody>
          </p:sp>
          <p:sp>
            <p:nvSpPr>
              <p:cNvPr id="48431" name="Line 622"/>
              <p:cNvSpPr>
                <a:spLocks noChangeShapeType="1"/>
              </p:cNvSpPr>
              <p:nvPr/>
            </p:nvSpPr>
            <p:spPr bwMode="auto">
              <a:xfrm flipV="1">
                <a:off x="2026" y="1573"/>
                <a:ext cx="0" cy="15"/>
              </a:xfrm>
              <a:prstGeom prst="line">
                <a:avLst/>
              </a:prstGeom>
              <a:noFill/>
              <a:ln w="9525">
                <a:solidFill>
                  <a:srgbClr val="800080"/>
                </a:solidFill>
                <a:round/>
                <a:headEnd/>
                <a:tailEnd/>
              </a:ln>
            </p:spPr>
            <p:txBody>
              <a:bodyPr/>
              <a:lstStyle/>
              <a:p>
                <a:endParaRPr lang="es-AR"/>
              </a:p>
            </p:txBody>
          </p:sp>
          <p:sp>
            <p:nvSpPr>
              <p:cNvPr id="48432" name="Line 623"/>
              <p:cNvSpPr>
                <a:spLocks noChangeShapeType="1"/>
              </p:cNvSpPr>
              <p:nvPr/>
            </p:nvSpPr>
            <p:spPr bwMode="auto">
              <a:xfrm>
                <a:off x="2026" y="1588"/>
                <a:ext cx="0" cy="14"/>
              </a:xfrm>
              <a:prstGeom prst="line">
                <a:avLst/>
              </a:prstGeom>
              <a:noFill/>
              <a:ln w="9525">
                <a:solidFill>
                  <a:srgbClr val="800080"/>
                </a:solidFill>
                <a:round/>
                <a:headEnd/>
                <a:tailEnd/>
              </a:ln>
            </p:spPr>
            <p:txBody>
              <a:bodyPr/>
              <a:lstStyle/>
              <a:p>
                <a:endParaRPr lang="es-AR"/>
              </a:p>
            </p:txBody>
          </p:sp>
          <p:sp>
            <p:nvSpPr>
              <p:cNvPr id="48433" name="Rectangle 624"/>
              <p:cNvSpPr>
                <a:spLocks noChangeArrowheads="1"/>
              </p:cNvSpPr>
              <p:nvPr/>
            </p:nvSpPr>
            <p:spPr bwMode="auto">
              <a:xfrm>
                <a:off x="2080" y="1692"/>
                <a:ext cx="54" cy="44"/>
              </a:xfrm>
              <a:prstGeom prst="rect">
                <a:avLst/>
              </a:prstGeom>
              <a:noFill/>
              <a:ln w="9525">
                <a:noFill/>
                <a:miter lim="800000"/>
                <a:headEnd/>
                <a:tailEnd/>
              </a:ln>
            </p:spPr>
            <p:txBody>
              <a:bodyPr/>
              <a:lstStyle/>
              <a:p>
                <a:endParaRPr lang="es-MX"/>
              </a:p>
            </p:txBody>
          </p:sp>
          <p:sp>
            <p:nvSpPr>
              <p:cNvPr id="48434" name="Line 625"/>
              <p:cNvSpPr>
                <a:spLocks noChangeShapeType="1"/>
              </p:cNvSpPr>
              <p:nvPr/>
            </p:nvSpPr>
            <p:spPr bwMode="auto">
              <a:xfrm flipH="1" flipV="1">
                <a:off x="2086" y="1697"/>
                <a:ext cx="18" cy="14"/>
              </a:xfrm>
              <a:prstGeom prst="line">
                <a:avLst/>
              </a:prstGeom>
              <a:noFill/>
              <a:ln w="9525">
                <a:solidFill>
                  <a:srgbClr val="800080"/>
                </a:solidFill>
                <a:round/>
                <a:headEnd/>
                <a:tailEnd/>
              </a:ln>
            </p:spPr>
            <p:txBody>
              <a:bodyPr/>
              <a:lstStyle/>
              <a:p>
                <a:endParaRPr lang="es-AR"/>
              </a:p>
            </p:txBody>
          </p:sp>
          <p:sp>
            <p:nvSpPr>
              <p:cNvPr id="48435" name="Line 626"/>
              <p:cNvSpPr>
                <a:spLocks noChangeShapeType="1"/>
              </p:cNvSpPr>
              <p:nvPr/>
            </p:nvSpPr>
            <p:spPr bwMode="auto">
              <a:xfrm>
                <a:off x="2104" y="1711"/>
                <a:ext cx="18" cy="15"/>
              </a:xfrm>
              <a:prstGeom prst="line">
                <a:avLst/>
              </a:prstGeom>
              <a:noFill/>
              <a:ln w="9525">
                <a:solidFill>
                  <a:srgbClr val="800080"/>
                </a:solidFill>
                <a:round/>
                <a:headEnd/>
                <a:tailEnd/>
              </a:ln>
            </p:spPr>
            <p:txBody>
              <a:bodyPr/>
              <a:lstStyle/>
              <a:p>
                <a:endParaRPr lang="es-AR"/>
              </a:p>
            </p:txBody>
          </p:sp>
          <p:sp>
            <p:nvSpPr>
              <p:cNvPr id="48436" name="Line 627"/>
              <p:cNvSpPr>
                <a:spLocks noChangeShapeType="1"/>
              </p:cNvSpPr>
              <p:nvPr/>
            </p:nvSpPr>
            <p:spPr bwMode="auto">
              <a:xfrm flipH="1">
                <a:off x="2086" y="1711"/>
                <a:ext cx="18" cy="15"/>
              </a:xfrm>
              <a:prstGeom prst="line">
                <a:avLst/>
              </a:prstGeom>
              <a:noFill/>
              <a:ln w="9525">
                <a:solidFill>
                  <a:srgbClr val="800080"/>
                </a:solidFill>
                <a:round/>
                <a:headEnd/>
                <a:tailEnd/>
              </a:ln>
            </p:spPr>
            <p:txBody>
              <a:bodyPr/>
              <a:lstStyle/>
              <a:p>
                <a:endParaRPr lang="es-AR"/>
              </a:p>
            </p:txBody>
          </p:sp>
          <p:sp>
            <p:nvSpPr>
              <p:cNvPr id="48437" name="Line 628"/>
              <p:cNvSpPr>
                <a:spLocks noChangeShapeType="1"/>
              </p:cNvSpPr>
              <p:nvPr/>
            </p:nvSpPr>
            <p:spPr bwMode="auto">
              <a:xfrm flipV="1">
                <a:off x="2104" y="1697"/>
                <a:ext cx="18" cy="14"/>
              </a:xfrm>
              <a:prstGeom prst="line">
                <a:avLst/>
              </a:prstGeom>
              <a:noFill/>
              <a:ln w="9525">
                <a:solidFill>
                  <a:srgbClr val="800080"/>
                </a:solidFill>
                <a:round/>
                <a:headEnd/>
                <a:tailEnd/>
              </a:ln>
            </p:spPr>
            <p:txBody>
              <a:bodyPr/>
              <a:lstStyle/>
              <a:p>
                <a:endParaRPr lang="es-AR"/>
              </a:p>
            </p:txBody>
          </p:sp>
          <p:sp>
            <p:nvSpPr>
              <p:cNvPr id="48438" name="Line 629"/>
              <p:cNvSpPr>
                <a:spLocks noChangeShapeType="1"/>
              </p:cNvSpPr>
              <p:nvPr/>
            </p:nvSpPr>
            <p:spPr bwMode="auto">
              <a:xfrm flipV="1">
                <a:off x="2104" y="1697"/>
                <a:ext cx="0" cy="14"/>
              </a:xfrm>
              <a:prstGeom prst="line">
                <a:avLst/>
              </a:prstGeom>
              <a:noFill/>
              <a:ln w="9525">
                <a:solidFill>
                  <a:srgbClr val="800080"/>
                </a:solidFill>
                <a:round/>
                <a:headEnd/>
                <a:tailEnd/>
              </a:ln>
            </p:spPr>
            <p:txBody>
              <a:bodyPr/>
              <a:lstStyle/>
              <a:p>
                <a:endParaRPr lang="es-AR"/>
              </a:p>
            </p:txBody>
          </p:sp>
          <p:sp>
            <p:nvSpPr>
              <p:cNvPr id="48439" name="Line 630"/>
              <p:cNvSpPr>
                <a:spLocks noChangeShapeType="1"/>
              </p:cNvSpPr>
              <p:nvPr/>
            </p:nvSpPr>
            <p:spPr bwMode="auto">
              <a:xfrm>
                <a:off x="2104" y="1711"/>
                <a:ext cx="0" cy="15"/>
              </a:xfrm>
              <a:prstGeom prst="line">
                <a:avLst/>
              </a:prstGeom>
              <a:noFill/>
              <a:ln w="9525">
                <a:solidFill>
                  <a:srgbClr val="800080"/>
                </a:solidFill>
                <a:round/>
                <a:headEnd/>
                <a:tailEnd/>
              </a:ln>
            </p:spPr>
            <p:txBody>
              <a:bodyPr/>
              <a:lstStyle/>
              <a:p>
                <a:endParaRPr lang="es-AR"/>
              </a:p>
            </p:txBody>
          </p:sp>
          <p:sp>
            <p:nvSpPr>
              <p:cNvPr id="48440" name="Rectangle 631"/>
              <p:cNvSpPr>
                <a:spLocks noChangeArrowheads="1"/>
              </p:cNvSpPr>
              <p:nvPr/>
            </p:nvSpPr>
            <p:spPr bwMode="auto">
              <a:xfrm>
                <a:off x="2158" y="1702"/>
                <a:ext cx="54" cy="44"/>
              </a:xfrm>
              <a:prstGeom prst="rect">
                <a:avLst/>
              </a:prstGeom>
              <a:noFill/>
              <a:ln w="9525">
                <a:noFill/>
                <a:miter lim="800000"/>
                <a:headEnd/>
                <a:tailEnd/>
              </a:ln>
            </p:spPr>
            <p:txBody>
              <a:bodyPr/>
              <a:lstStyle/>
              <a:p>
                <a:endParaRPr lang="es-MX"/>
              </a:p>
            </p:txBody>
          </p:sp>
          <p:sp>
            <p:nvSpPr>
              <p:cNvPr id="48441" name="Line 632"/>
              <p:cNvSpPr>
                <a:spLocks noChangeShapeType="1"/>
              </p:cNvSpPr>
              <p:nvPr/>
            </p:nvSpPr>
            <p:spPr bwMode="auto">
              <a:xfrm flipH="1" flipV="1">
                <a:off x="2164" y="1706"/>
                <a:ext cx="18" cy="15"/>
              </a:xfrm>
              <a:prstGeom prst="line">
                <a:avLst/>
              </a:prstGeom>
              <a:noFill/>
              <a:ln w="9525">
                <a:solidFill>
                  <a:srgbClr val="800080"/>
                </a:solidFill>
                <a:round/>
                <a:headEnd/>
                <a:tailEnd/>
              </a:ln>
            </p:spPr>
            <p:txBody>
              <a:bodyPr/>
              <a:lstStyle/>
              <a:p>
                <a:endParaRPr lang="es-AR"/>
              </a:p>
            </p:txBody>
          </p:sp>
          <p:sp>
            <p:nvSpPr>
              <p:cNvPr id="48442" name="Line 633"/>
              <p:cNvSpPr>
                <a:spLocks noChangeShapeType="1"/>
              </p:cNvSpPr>
              <p:nvPr/>
            </p:nvSpPr>
            <p:spPr bwMode="auto">
              <a:xfrm>
                <a:off x="2182" y="1721"/>
                <a:ext cx="18" cy="15"/>
              </a:xfrm>
              <a:prstGeom prst="line">
                <a:avLst/>
              </a:prstGeom>
              <a:noFill/>
              <a:ln w="9525">
                <a:solidFill>
                  <a:srgbClr val="800080"/>
                </a:solidFill>
                <a:round/>
                <a:headEnd/>
                <a:tailEnd/>
              </a:ln>
            </p:spPr>
            <p:txBody>
              <a:bodyPr/>
              <a:lstStyle/>
              <a:p>
                <a:endParaRPr lang="es-AR"/>
              </a:p>
            </p:txBody>
          </p:sp>
          <p:sp>
            <p:nvSpPr>
              <p:cNvPr id="48443" name="Line 634"/>
              <p:cNvSpPr>
                <a:spLocks noChangeShapeType="1"/>
              </p:cNvSpPr>
              <p:nvPr/>
            </p:nvSpPr>
            <p:spPr bwMode="auto">
              <a:xfrm flipH="1">
                <a:off x="2164" y="1721"/>
                <a:ext cx="18" cy="15"/>
              </a:xfrm>
              <a:prstGeom prst="line">
                <a:avLst/>
              </a:prstGeom>
              <a:noFill/>
              <a:ln w="9525">
                <a:solidFill>
                  <a:srgbClr val="800080"/>
                </a:solidFill>
                <a:round/>
                <a:headEnd/>
                <a:tailEnd/>
              </a:ln>
            </p:spPr>
            <p:txBody>
              <a:bodyPr/>
              <a:lstStyle/>
              <a:p>
                <a:endParaRPr lang="es-AR"/>
              </a:p>
            </p:txBody>
          </p:sp>
          <p:sp>
            <p:nvSpPr>
              <p:cNvPr id="48444" name="Line 635"/>
              <p:cNvSpPr>
                <a:spLocks noChangeShapeType="1"/>
              </p:cNvSpPr>
              <p:nvPr/>
            </p:nvSpPr>
            <p:spPr bwMode="auto">
              <a:xfrm flipV="1">
                <a:off x="2182" y="1706"/>
                <a:ext cx="18" cy="15"/>
              </a:xfrm>
              <a:prstGeom prst="line">
                <a:avLst/>
              </a:prstGeom>
              <a:noFill/>
              <a:ln w="9525">
                <a:solidFill>
                  <a:srgbClr val="800080"/>
                </a:solidFill>
                <a:round/>
                <a:headEnd/>
                <a:tailEnd/>
              </a:ln>
            </p:spPr>
            <p:txBody>
              <a:bodyPr/>
              <a:lstStyle/>
              <a:p>
                <a:endParaRPr lang="es-AR"/>
              </a:p>
            </p:txBody>
          </p:sp>
          <p:sp>
            <p:nvSpPr>
              <p:cNvPr id="48445" name="Line 636"/>
              <p:cNvSpPr>
                <a:spLocks noChangeShapeType="1"/>
              </p:cNvSpPr>
              <p:nvPr/>
            </p:nvSpPr>
            <p:spPr bwMode="auto">
              <a:xfrm flipV="1">
                <a:off x="2182" y="1706"/>
                <a:ext cx="0" cy="15"/>
              </a:xfrm>
              <a:prstGeom prst="line">
                <a:avLst/>
              </a:prstGeom>
              <a:noFill/>
              <a:ln w="9525">
                <a:solidFill>
                  <a:srgbClr val="800080"/>
                </a:solidFill>
                <a:round/>
                <a:headEnd/>
                <a:tailEnd/>
              </a:ln>
            </p:spPr>
            <p:txBody>
              <a:bodyPr/>
              <a:lstStyle/>
              <a:p>
                <a:endParaRPr lang="es-AR"/>
              </a:p>
            </p:txBody>
          </p:sp>
          <p:sp>
            <p:nvSpPr>
              <p:cNvPr id="48446" name="Line 637"/>
              <p:cNvSpPr>
                <a:spLocks noChangeShapeType="1"/>
              </p:cNvSpPr>
              <p:nvPr/>
            </p:nvSpPr>
            <p:spPr bwMode="auto">
              <a:xfrm>
                <a:off x="2182" y="1721"/>
                <a:ext cx="0" cy="15"/>
              </a:xfrm>
              <a:prstGeom prst="line">
                <a:avLst/>
              </a:prstGeom>
              <a:noFill/>
              <a:ln w="9525">
                <a:solidFill>
                  <a:srgbClr val="800080"/>
                </a:solidFill>
                <a:round/>
                <a:headEnd/>
                <a:tailEnd/>
              </a:ln>
            </p:spPr>
            <p:txBody>
              <a:bodyPr/>
              <a:lstStyle/>
              <a:p>
                <a:endParaRPr lang="es-AR"/>
              </a:p>
            </p:txBody>
          </p:sp>
          <p:sp>
            <p:nvSpPr>
              <p:cNvPr id="48447" name="Rectangle 638"/>
              <p:cNvSpPr>
                <a:spLocks noChangeArrowheads="1"/>
              </p:cNvSpPr>
              <p:nvPr/>
            </p:nvSpPr>
            <p:spPr bwMode="auto">
              <a:xfrm>
                <a:off x="2236" y="1662"/>
                <a:ext cx="54" cy="44"/>
              </a:xfrm>
              <a:prstGeom prst="rect">
                <a:avLst/>
              </a:prstGeom>
              <a:noFill/>
              <a:ln w="9525">
                <a:noFill/>
                <a:miter lim="800000"/>
                <a:headEnd/>
                <a:tailEnd/>
              </a:ln>
            </p:spPr>
            <p:txBody>
              <a:bodyPr/>
              <a:lstStyle/>
              <a:p>
                <a:endParaRPr lang="es-MX"/>
              </a:p>
            </p:txBody>
          </p:sp>
          <p:sp>
            <p:nvSpPr>
              <p:cNvPr id="48448" name="Line 639"/>
              <p:cNvSpPr>
                <a:spLocks noChangeShapeType="1"/>
              </p:cNvSpPr>
              <p:nvPr/>
            </p:nvSpPr>
            <p:spPr bwMode="auto">
              <a:xfrm flipH="1" flipV="1">
                <a:off x="2242" y="1667"/>
                <a:ext cx="18" cy="15"/>
              </a:xfrm>
              <a:prstGeom prst="line">
                <a:avLst/>
              </a:prstGeom>
              <a:noFill/>
              <a:ln w="9525">
                <a:solidFill>
                  <a:srgbClr val="800080"/>
                </a:solidFill>
                <a:round/>
                <a:headEnd/>
                <a:tailEnd/>
              </a:ln>
            </p:spPr>
            <p:txBody>
              <a:bodyPr/>
              <a:lstStyle/>
              <a:p>
                <a:endParaRPr lang="es-AR"/>
              </a:p>
            </p:txBody>
          </p:sp>
          <p:sp>
            <p:nvSpPr>
              <p:cNvPr id="48449" name="Line 640"/>
              <p:cNvSpPr>
                <a:spLocks noChangeShapeType="1"/>
              </p:cNvSpPr>
              <p:nvPr/>
            </p:nvSpPr>
            <p:spPr bwMode="auto">
              <a:xfrm>
                <a:off x="2260" y="1682"/>
                <a:ext cx="18" cy="15"/>
              </a:xfrm>
              <a:prstGeom prst="line">
                <a:avLst/>
              </a:prstGeom>
              <a:noFill/>
              <a:ln w="9525">
                <a:solidFill>
                  <a:srgbClr val="800080"/>
                </a:solidFill>
                <a:round/>
                <a:headEnd/>
                <a:tailEnd/>
              </a:ln>
            </p:spPr>
            <p:txBody>
              <a:bodyPr/>
              <a:lstStyle/>
              <a:p>
                <a:endParaRPr lang="es-AR"/>
              </a:p>
            </p:txBody>
          </p:sp>
          <p:sp>
            <p:nvSpPr>
              <p:cNvPr id="48450" name="Line 641"/>
              <p:cNvSpPr>
                <a:spLocks noChangeShapeType="1"/>
              </p:cNvSpPr>
              <p:nvPr/>
            </p:nvSpPr>
            <p:spPr bwMode="auto">
              <a:xfrm flipH="1">
                <a:off x="2242" y="1682"/>
                <a:ext cx="18" cy="15"/>
              </a:xfrm>
              <a:prstGeom prst="line">
                <a:avLst/>
              </a:prstGeom>
              <a:noFill/>
              <a:ln w="9525">
                <a:solidFill>
                  <a:srgbClr val="800080"/>
                </a:solidFill>
                <a:round/>
                <a:headEnd/>
                <a:tailEnd/>
              </a:ln>
            </p:spPr>
            <p:txBody>
              <a:bodyPr/>
              <a:lstStyle/>
              <a:p>
                <a:endParaRPr lang="es-AR"/>
              </a:p>
            </p:txBody>
          </p:sp>
          <p:sp>
            <p:nvSpPr>
              <p:cNvPr id="48451" name="Line 642"/>
              <p:cNvSpPr>
                <a:spLocks noChangeShapeType="1"/>
              </p:cNvSpPr>
              <p:nvPr/>
            </p:nvSpPr>
            <p:spPr bwMode="auto">
              <a:xfrm flipV="1">
                <a:off x="2260" y="1667"/>
                <a:ext cx="18" cy="15"/>
              </a:xfrm>
              <a:prstGeom prst="line">
                <a:avLst/>
              </a:prstGeom>
              <a:noFill/>
              <a:ln w="9525">
                <a:solidFill>
                  <a:srgbClr val="800080"/>
                </a:solidFill>
                <a:round/>
                <a:headEnd/>
                <a:tailEnd/>
              </a:ln>
            </p:spPr>
            <p:txBody>
              <a:bodyPr/>
              <a:lstStyle/>
              <a:p>
                <a:endParaRPr lang="es-AR"/>
              </a:p>
            </p:txBody>
          </p:sp>
          <p:sp>
            <p:nvSpPr>
              <p:cNvPr id="48452" name="Line 643"/>
              <p:cNvSpPr>
                <a:spLocks noChangeShapeType="1"/>
              </p:cNvSpPr>
              <p:nvPr/>
            </p:nvSpPr>
            <p:spPr bwMode="auto">
              <a:xfrm flipV="1">
                <a:off x="2260" y="1667"/>
                <a:ext cx="0" cy="15"/>
              </a:xfrm>
              <a:prstGeom prst="line">
                <a:avLst/>
              </a:prstGeom>
              <a:noFill/>
              <a:ln w="9525">
                <a:solidFill>
                  <a:srgbClr val="800080"/>
                </a:solidFill>
                <a:round/>
                <a:headEnd/>
                <a:tailEnd/>
              </a:ln>
            </p:spPr>
            <p:txBody>
              <a:bodyPr/>
              <a:lstStyle/>
              <a:p>
                <a:endParaRPr lang="es-AR"/>
              </a:p>
            </p:txBody>
          </p:sp>
          <p:sp>
            <p:nvSpPr>
              <p:cNvPr id="48453" name="Line 644"/>
              <p:cNvSpPr>
                <a:spLocks noChangeShapeType="1"/>
              </p:cNvSpPr>
              <p:nvPr/>
            </p:nvSpPr>
            <p:spPr bwMode="auto">
              <a:xfrm>
                <a:off x="2260" y="1682"/>
                <a:ext cx="0" cy="15"/>
              </a:xfrm>
              <a:prstGeom prst="line">
                <a:avLst/>
              </a:prstGeom>
              <a:noFill/>
              <a:ln w="9525">
                <a:solidFill>
                  <a:srgbClr val="800080"/>
                </a:solidFill>
                <a:round/>
                <a:headEnd/>
                <a:tailEnd/>
              </a:ln>
            </p:spPr>
            <p:txBody>
              <a:bodyPr/>
              <a:lstStyle/>
              <a:p>
                <a:endParaRPr lang="es-AR"/>
              </a:p>
            </p:txBody>
          </p:sp>
          <p:sp>
            <p:nvSpPr>
              <p:cNvPr id="48454" name="Rectangle 645"/>
              <p:cNvSpPr>
                <a:spLocks noChangeArrowheads="1"/>
              </p:cNvSpPr>
              <p:nvPr/>
            </p:nvSpPr>
            <p:spPr bwMode="auto">
              <a:xfrm>
                <a:off x="2314" y="1632"/>
                <a:ext cx="54" cy="45"/>
              </a:xfrm>
              <a:prstGeom prst="rect">
                <a:avLst/>
              </a:prstGeom>
              <a:noFill/>
              <a:ln w="9525">
                <a:noFill/>
                <a:miter lim="800000"/>
                <a:headEnd/>
                <a:tailEnd/>
              </a:ln>
            </p:spPr>
            <p:txBody>
              <a:bodyPr/>
              <a:lstStyle/>
              <a:p>
                <a:endParaRPr lang="es-MX"/>
              </a:p>
            </p:txBody>
          </p:sp>
          <p:sp>
            <p:nvSpPr>
              <p:cNvPr id="48455" name="Line 646"/>
              <p:cNvSpPr>
                <a:spLocks noChangeShapeType="1"/>
              </p:cNvSpPr>
              <p:nvPr/>
            </p:nvSpPr>
            <p:spPr bwMode="auto">
              <a:xfrm flipH="1" flipV="1">
                <a:off x="2320" y="1637"/>
                <a:ext cx="18" cy="15"/>
              </a:xfrm>
              <a:prstGeom prst="line">
                <a:avLst/>
              </a:prstGeom>
              <a:noFill/>
              <a:ln w="9525">
                <a:solidFill>
                  <a:srgbClr val="800080"/>
                </a:solidFill>
                <a:round/>
                <a:headEnd/>
                <a:tailEnd/>
              </a:ln>
            </p:spPr>
            <p:txBody>
              <a:bodyPr/>
              <a:lstStyle/>
              <a:p>
                <a:endParaRPr lang="es-AR"/>
              </a:p>
            </p:txBody>
          </p:sp>
          <p:sp>
            <p:nvSpPr>
              <p:cNvPr id="48456" name="Line 647"/>
              <p:cNvSpPr>
                <a:spLocks noChangeShapeType="1"/>
              </p:cNvSpPr>
              <p:nvPr/>
            </p:nvSpPr>
            <p:spPr bwMode="auto">
              <a:xfrm>
                <a:off x="2338" y="1652"/>
                <a:ext cx="18" cy="15"/>
              </a:xfrm>
              <a:prstGeom prst="line">
                <a:avLst/>
              </a:prstGeom>
              <a:noFill/>
              <a:ln w="9525">
                <a:solidFill>
                  <a:srgbClr val="800080"/>
                </a:solidFill>
                <a:round/>
                <a:headEnd/>
                <a:tailEnd/>
              </a:ln>
            </p:spPr>
            <p:txBody>
              <a:bodyPr/>
              <a:lstStyle/>
              <a:p>
                <a:endParaRPr lang="es-AR"/>
              </a:p>
            </p:txBody>
          </p:sp>
          <p:sp>
            <p:nvSpPr>
              <p:cNvPr id="48457" name="Line 648"/>
              <p:cNvSpPr>
                <a:spLocks noChangeShapeType="1"/>
              </p:cNvSpPr>
              <p:nvPr/>
            </p:nvSpPr>
            <p:spPr bwMode="auto">
              <a:xfrm flipH="1">
                <a:off x="2320" y="1652"/>
                <a:ext cx="18" cy="15"/>
              </a:xfrm>
              <a:prstGeom prst="line">
                <a:avLst/>
              </a:prstGeom>
              <a:noFill/>
              <a:ln w="9525">
                <a:solidFill>
                  <a:srgbClr val="800080"/>
                </a:solidFill>
                <a:round/>
                <a:headEnd/>
                <a:tailEnd/>
              </a:ln>
            </p:spPr>
            <p:txBody>
              <a:bodyPr/>
              <a:lstStyle/>
              <a:p>
                <a:endParaRPr lang="es-AR"/>
              </a:p>
            </p:txBody>
          </p:sp>
          <p:sp>
            <p:nvSpPr>
              <p:cNvPr id="48458" name="Line 649"/>
              <p:cNvSpPr>
                <a:spLocks noChangeShapeType="1"/>
              </p:cNvSpPr>
              <p:nvPr/>
            </p:nvSpPr>
            <p:spPr bwMode="auto">
              <a:xfrm flipV="1">
                <a:off x="2338" y="1637"/>
                <a:ext cx="18" cy="15"/>
              </a:xfrm>
              <a:prstGeom prst="line">
                <a:avLst/>
              </a:prstGeom>
              <a:noFill/>
              <a:ln w="9525">
                <a:solidFill>
                  <a:srgbClr val="800080"/>
                </a:solidFill>
                <a:round/>
                <a:headEnd/>
                <a:tailEnd/>
              </a:ln>
            </p:spPr>
            <p:txBody>
              <a:bodyPr/>
              <a:lstStyle/>
              <a:p>
                <a:endParaRPr lang="es-AR"/>
              </a:p>
            </p:txBody>
          </p:sp>
          <p:sp>
            <p:nvSpPr>
              <p:cNvPr id="48459" name="Line 650"/>
              <p:cNvSpPr>
                <a:spLocks noChangeShapeType="1"/>
              </p:cNvSpPr>
              <p:nvPr/>
            </p:nvSpPr>
            <p:spPr bwMode="auto">
              <a:xfrm flipV="1">
                <a:off x="2338" y="1637"/>
                <a:ext cx="0" cy="15"/>
              </a:xfrm>
              <a:prstGeom prst="line">
                <a:avLst/>
              </a:prstGeom>
              <a:noFill/>
              <a:ln w="9525">
                <a:solidFill>
                  <a:srgbClr val="800080"/>
                </a:solidFill>
                <a:round/>
                <a:headEnd/>
                <a:tailEnd/>
              </a:ln>
            </p:spPr>
            <p:txBody>
              <a:bodyPr/>
              <a:lstStyle/>
              <a:p>
                <a:endParaRPr lang="es-AR"/>
              </a:p>
            </p:txBody>
          </p:sp>
          <p:sp>
            <p:nvSpPr>
              <p:cNvPr id="48460" name="Line 651"/>
              <p:cNvSpPr>
                <a:spLocks noChangeShapeType="1"/>
              </p:cNvSpPr>
              <p:nvPr/>
            </p:nvSpPr>
            <p:spPr bwMode="auto">
              <a:xfrm>
                <a:off x="2338" y="1652"/>
                <a:ext cx="0" cy="15"/>
              </a:xfrm>
              <a:prstGeom prst="line">
                <a:avLst/>
              </a:prstGeom>
              <a:noFill/>
              <a:ln w="9525">
                <a:solidFill>
                  <a:srgbClr val="800080"/>
                </a:solidFill>
                <a:round/>
                <a:headEnd/>
                <a:tailEnd/>
              </a:ln>
            </p:spPr>
            <p:txBody>
              <a:bodyPr/>
              <a:lstStyle/>
              <a:p>
                <a:endParaRPr lang="es-AR"/>
              </a:p>
            </p:txBody>
          </p:sp>
          <p:sp>
            <p:nvSpPr>
              <p:cNvPr id="48461" name="Rectangle 652"/>
              <p:cNvSpPr>
                <a:spLocks noChangeArrowheads="1"/>
              </p:cNvSpPr>
              <p:nvPr/>
            </p:nvSpPr>
            <p:spPr bwMode="auto">
              <a:xfrm>
                <a:off x="2392" y="1622"/>
                <a:ext cx="54" cy="45"/>
              </a:xfrm>
              <a:prstGeom prst="rect">
                <a:avLst/>
              </a:prstGeom>
              <a:noFill/>
              <a:ln w="9525">
                <a:noFill/>
                <a:miter lim="800000"/>
                <a:headEnd/>
                <a:tailEnd/>
              </a:ln>
            </p:spPr>
            <p:txBody>
              <a:bodyPr/>
              <a:lstStyle/>
              <a:p>
                <a:endParaRPr lang="es-MX"/>
              </a:p>
            </p:txBody>
          </p:sp>
          <p:sp>
            <p:nvSpPr>
              <p:cNvPr id="48462" name="Line 653"/>
              <p:cNvSpPr>
                <a:spLocks noChangeShapeType="1"/>
              </p:cNvSpPr>
              <p:nvPr/>
            </p:nvSpPr>
            <p:spPr bwMode="auto">
              <a:xfrm flipH="1" flipV="1">
                <a:off x="2398" y="1627"/>
                <a:ext cx="18" cy="15"/>
              </a:xfrm>
              <a:prstGeom prst="line">
                <a:avLst/>
              </a:prstGeom>
              <a:noFill/>
              <a:ln w="9525">
                <a:solidFill>
                  <a:srgbClr val="800080"/>
                </a:solidFill>
                <a:round/>
                <a:headEnd/>
                <a:tailEnd/>
              </a:ln>
            </p:spPr>
            <p:txBody>
              <a:bodyPr/>
              <a:lstStyle/>
              <a:p>
                <a:endParaRPr lang="es-AR"/>
              </a:p>
            </p:txBody>
          </p:sp>
          <p:sp>
            <p:nvSpPr>
              <p:cNvPr id="48463" name="Line 654"/>
              <p:cNvSpPr>
                <a:spLocks noChangeShapeType="1"/>
              </p:cNvSpPr>
              <p:nvPr/>
            </p:nvSpPr>
            <p:spPr bwMode="auto">
              <a:xfrm>
                <a:off x="2416" y="1642"/>
                <a:ext cx="18" cy="15"/>
              </a:xfrm>
              <a:prstGeom prst="line">
                <a:avLst/>
              </a:prstGeom>
              <a:noFill/>
              <a:ln w="9525">
                <a:solidFill>
                  <a:srgbClr val="800080"/>
                </a:solidFill>
                <a:round/>
                <a:headEnd/>
                <a:tailEnd/>
              </a:ln>
            </p:spPr>
            <p:txBody>
              <a:bodyPr/>
              <a:lstStyle/>
              <a:p>
                <a:endParaRPr lang="es-AR"/>
              </a:p>
            </p:txBody>
          </p:sp>
          <p:sp>
            <p:nvSpPr>
              <p:cNvPr id="48464" name="Line 655"/>
              <p:cNvSpPr>
                <a:spLocks noChangeShapeType="1"/>
              </p:cNvSpPr>
              <p:nvPr/>
            </p:nvSpPr>
            <p:spPr bwMode="auto">
              <a:xfrm flipH="1">
                <a:off x="2398" y="1642"/>
                <a:ext cx="18" cy="15"/>
              </a:xfrm>
              <a:prstGeom prst="line">
                <a:avLst/>
              </a:prstGeom>
              <a:noFill/>
              <a:ln w="9525">
                <a:solidFill>
                  <a:srgbClr val="800080"/>
                </a:solidFill>
                <a:round/>
                <a:headEnd/>
                <a:tailEnd/>
              </a:ln>
            </p:spPr>
            <p:txBody>
              <a:bodyPr/>
              <a:lstStyle/>
              <a:p>
                <a:endParaRPr lang="es-AR"/>
              </a:p>
            </p:txBody>
          </p:sp>
          <p:sp>
            <p:nvSpPr>
              <p:cNvPr id="48465" name="Line 656"/>
              <p:cNvSpPr>
                <a:spLocks noChangeShapeType="1"/>
              </p:cNvSpPr>
              <p:nvPr/>
            </p:nvSpPr>
            <p:spPr bwMode="auto">
              <a:xfrm flipV="1">
                <a:off x="2416" y="1627"/>
                <a:ext cx="18" cy="15"/>
              </a:xfrm>
              <a:prstGeom prst="line">
                <a:avLst/>
              </a:prstGeom>
              <a:noFill/>
              <a:ln w="9525">
                <a:solidFill>
                  <a:srgbClr val="800080"/>
                </a:solidFill>
                <a:round/>
                <a:headEnd/>
                <a:tailEnd/>
              </a:ln>
            </p:spPr>
            <p:txBody>
              <a:bodyPr/>
              <a:lstStyle/>
              <a:p>
                <a:endParaRPr lang="es-AR"/>
              </a:p>
            </p:txBody>
          </p:sp>
          <p:sp>
            <p:nvSpPr>
              <p:cNvPr id="48466" name="Line 657"/>
              <p:cNvSpPr>
                <a:spLocks noChangeShapeType="1"/>
              </p:cNvSpPr>
              <p:nvPr/>
            </p:nvSpPr>
            <p:spPr bwMode="auto">
              <a:xfrm flipV="1">
                <a:off x="2416" y="1627"/>
                <a:ext cx="0" cy="15"/>
              </a:xfrm>
              <a:prstGeom prst="line">
                <a:avLst/>
              </a:prstGeom>
              <a:noFill/>
              <a:ln w="9525">
                <a:solidFill>
                  <a:srgbClr val="800080"/>
                </a:solidFill>
                <a:round/>
                <a:headEnd/>
                <a:tailEnd/>
              </a:ln>
            </p:spPr>
            <p:txBody>
              <a:bodyPr/>
              <a:lstStyle/>
              <a:p>
                <a:endParaRPr lang="es-AR"/>
              </a:p>
            </p:txBody>
          </p:sp>
          <p:sp>
            <p:nvSpPr>
              <p:cNvPr id="48467" name="Line 658"/>
              <p:cNvSpPr>
                <a:spLocks noChangeShapeType="1"/>
              </p:cNvSpPr>
              <p:nvPr/>
            </p:nvSpPr>
            <p:spPr bwMode="auto">
              <a:xfrm>
                <a:off x="2416" y="1642"/>
                <a:ext cx="0" cy="15"/>
              </a:xfrm>
              <a:prstGeom prst="line">
                <a:avLst/>
              </a:prstGeom>
              <a:noFill/>
              <a:ln w="9525">
                <a:solidFill>
                  <a:srgbClr val="800080"/>
                </a:solidFill>
                <a:round/>
                <a:headEnd/>
                <a:tailEnd/>
              </a:ln>
            </p:spPr>
            <p:txBody>
              <a:bodyPr/>
              <a:lstStyle/>
              <a:p>
                <a:endParaRPr lang="es-AR"/>
              </a:p>
            </p:txBody>
          </p:sp>
          <p:sp>
            <p:nvSpPr>
              <p:cNvPr id="48468" name="Rectangle 659"/>
              <p:cNvSpPr>
                <a:spLocks noChangeArrowheads="1"/>
              </p:cNvSpPr>
              <p:nvPr/>
            </p:nvSpPr>
            <p:spPr bwMode="auto">
              <a:xfrm>
                <a:off x="2470" y="1697"/>
                <a:ext cx="54" cy="44"/>
              </a:xfrm>
              <a:prstGeom prst="rect">
                <a:avLst/>
              </a:prstGeom>
              <a:noFill/>
              <a:ln w="9525">
                <a:noFill/>
                <a:miter lim="800000"/>
                <a:headEnd/>
                <a:tailEnd/>
              </a:ln>
            </p:spPr>
            <p:txBody>
              <a:bodyPr/>
              <a:lstStyle/>
              <a:p>
                <a:endParaRPr lang="es-MX"/>
              </a:p>
            </p:txBody>
          </p:sp>
          <p:sp>
            <p:nvSpPr>
              <p:cNvPr id="48469" name="Line 660"/>
              <p:cNvSpPr>
                <a:spLocks noChangeShapeType="1"/>
              </p:cNvSpPr>
              <p:nvPr/>
            </p:nvSpPr>
            <p:spPr bwMode="auto">
              <a:xfrm flipH="1" flipV="1">
                <a:off x="2476" y="1702"/>
                <a:ext cx="18" cy="14"/>
              </a:xfrm>
              <a:prstGeom prst="line">
                <a:avLst/>
              </a:prstGeom>
              <a:noFill/>
              <a:ln w="9525">
                <a:solidFill>
                  <a:srgbClr val="800080"/>
                </a:solidFill>
                <a:round/>
                <a:headEnd/>
                <a:tailEnd/>
              </a:ln>
            </p:spPr>
            <p:txBody>
              <a:bodyPr/>
              <a:lstStyle/>
              <a:p>
                <a:endParaRPr lang="es-AR"/>
              </a:p>
            </p:txBody>
          </p:sp>
          <p:sp>
            <p:nvSpPr>
              <p:cNvPr id="48470" name="Line 661"/>
              <p:cNvSpPr>
                <a:spLocks noChangeShapeType="1"/>
              </p:cNvSpPr>
              <p:nvPr/>
            </p:nvSpPr>
            <p:spPr bwMode="auto">
              <a:xfrm>
                <a:off x="2494" y="1716"/>
                <a:ext cx="18" cy="15"/>
              </a:xfrm>
              <a:prstGeom prst="line">
                <a:avLst/>
              </a:prstGeom>
              <a:noFill/>
              <a:ln w="9525">
                <a:solidFill>
                  <a:srgbClr val="800080"/>
                </a:solidFill>
                <a:round/>
                <a:headEnd/>
                <a:tailEnd/>
              </a:ln>
            </p:spPr>
            <p:txBody>
              <a:bodyPr/>
              <a:lstStyle/>
              <a:p>
                <a:endParaRPr lang="es-AR"/>
              </a:p>
            </p:txBody>
          </p:sp>
          <p:sp>
            <p:nvSpPr>
              <p:cNvPr id="48471" name="Line 662"/>
              <p:cNvSpPr>
                <a:spLocks noChangeShapeType="1"/>
              </p:cNvSpPr>
              <p:nvPr/>
            </p:nvSpPr>
            <p:spPr bwMode="auto">
              <a:xfrm flipH="1">
                <a:off x="2476" y="1716"/>
                <a:ext cx="18" cy="15"/>
              </a:xfrm>
              <a:prstGeom prst="line">
                <a:avLst/>
              </a:prstGeom>
              <a:noFill/>
              <a:ln w="9525">
                <a:solidFill>
                  <a:srgbClr val="800080"/>
                </a:solidFill>
                <a:round/>
                <a:headEnd/>
                <a:tailEnd/>
              </a:ln>
            </p:spPr>
            <p:txBody>
              <a:bodyPr/>
              <a:lstStyle/>
              <a:p>
                <a:endParaRPr lang="es-AR"/>
              </a:p>
            </p:txBody>
          </p:sp>
          <p:sp>
            <p:nvSpPr>
              <p:cNvPr id="48472" name="Line 663"/>
              <p:cNvSpPr>
                <a:spLocks noChangeShapeType="1"/>
              </p:cNvSpPr>
              <p:nvPr/>
            </p:nvSpPr>
            <p:spPr bwMode="auto">
              <a:xfrm flipV="1">
                <a:off x="2494" y="1702"/>
                <a:ext cx="18" cy="14"/>
              </a:xfrm>
              <a:prstGeom prst="line">
                <a:avLst/>
              </a:prstGeom>
              <a:noFill/>
              <a:ln w="9525">
                <a:solidFill>
                  <a:srgbClr val="800080"/>
                </a:solidFill>
                <a:round/>
                <a:headEnd/>
                <a:tailEnd/>
              </a:ln>
            </p:spPr>
            <p:txBody>
              <a:bodyPr/>
              <a:lstStyle/>
              <a:p>
                <a:endParaRPr lang="es-AR"/>
              </a:p>
            </p:txBody>
          </p:sp>
          <p:sp>
            <p:nvSpPr>
              <p:cNvPr id="48473" name="Line 664"/>
              <p:cNvSpPr>
                <a:spLocks noChangeShapeType="1"/>
              </p:cNvSpPr>
              <p:nvPr/>
            </p:nvSpPr>
            <p:spPr bwMode="auto">
              <a:xfrm flipV="1">
                <a:off x="2494" y="1702"/>
                <a:ext cx="0" cy="14"/>
              </a:xfrm>
              <a:prstGeom prst="line">
                <a:avLst/>
              </a:prstGeom>
              <a:noFill/>
              <a:ln w="9525">
                <a:solidFill>
                  <a:srgbClr val="800080"/>
                </a:solidFill>
                <a:round/>
                <a:headEnd/>
                <a:tailEnd/>
              </a:ln>
            </p:spPr>
            <p:txBody>
              <a:bodyPr/>
              <a:lstStyle/>
              <a:p>
                <a:endParaRPr lang="es-AR"/>
              </a:p>
            </p:txBody>
          </p:sp>
          <p:sp>
            <p:nvSpPr>
              <p:cNvPr id="48474" name="Line 665"/>
              <p:cNvSpPr>
                <a:spLocks noChangeShapeType="1"/>
              </p:cNvSpPr>
              <p:nvPr/>
            </p:nvSpPr>
            <p:spPr bwMode="auto">
              <a:xfrm>
                <a:off x="2494" y="1716"/>
                <a:ext cx="0" cy="15"/>
              </a:xfrm>
              <a:prstGeom prst="line">
                <a:avLst/>
              </a:prstGeom>
              <a:noFill/>
              <a:ln w="9525">
                <a:solidFill>
                  <a:srgbClr val="800080"/>
                </a:solidFill>
                <a:round/>
                <a:headEnd/>
                <a:tailEnd/>
              </a:ln>
            </p:spPr>
            <p:txBody>
              <a:bodyPr/>
              <a:lstStyle/>
              <a:p>
                <a:endParaRPr lang="es-AR"/>
              </a:p>
            </p:txBody>
          </p:sp>
          <p:sp>
            <p:nvSpPr>
              <p:cNvPr id="48475" name="Rectangle 666"/>
              <p:cNvSpPr>
                <a:spLocks noChangeArrowheads="1"/>
              </p:cNvSpPr>
              <p:nvPr/>
            </p:nvSpPr>
            <p:spPr bwMode="auto">
              <a:xfrm>
                <a:off x="2548" y="1716"/>
                <a:ext cx="54" cy="45"/>
              </a:xfrm>
              <a:prstGeom prst="rect">
                <a:avLst/>
              </a:prstGeom>
              <a:noFill/>
              <a:ln w="9525">
                <a:noFill/>
                <a:miter lim="800000"/>
                <a:headEnd/>
                <a:tailEnd/>
              </a:ln>
            </p:spPr>
            <p:txBody>
              <a:bodyPr/>
              <a:lstStyle/>
              <a:p>
                <a:endParaRPr lang="es-MX"/>
              </a:p>
            </p:txBody>
          </p:sp>
          <p:sp>
            <p:nvSpPr>
              <p:cNvPr id="48476" name="Line 667"/>
              <p:cNvSpPr>
                <a:spLocks noChangeShapeType="1"/>
              </p:cNvSpPr>
              <p:nvPr/>
            </p:nvSpPr>
            <p:spPr bwMode="auto">
              <a:xfrm flipH="1" flipV="1">
                <a:off x="2554" y="1721"/>
                <a:ext cx="18" cy="15"/>
              </a:xfrm>
              <a:prstGeom prst="line">
                <a:avLst/>
              </a:prstGeom>
              <a:noFill/>
              <a:ln w="9525">
                <a:solidFill>
                  <a:srgbClr val="800080"/>
                </a:solidFill>
                <a:round/>
                <a:headEnd/>
                <a:tailEnd/>
              </a:ln>
            </p:spPr>
            <p:txBody>
              <a:bodyPr/>
              <a:lstStyle/>
              <a:p>
                <a:endParaRPr lang="es-AR"/>
              </a:p>
            </p:txBody>
          </p:sp>
          <p:sp>
            <p:nvSpPr>
              <p:cNvPr id="48477" name="Line 668"/>
              <p:cNvSpPr>
                <a:spLocks noChangeShapeType="1"/>
              </p:cNvSpPr>
              <p:nvPr/>
            </p:nvSpPr>
            <p:spPr bwMode="auto">
              <a:xfrm>
                <a:off x="2572" y="1736"/>
                <a:ext cx="18" cy="15"/>
              </a:xfrm>
              <a:prstGeom prst="line">
                <a:avLst/>
              </a:prstGeom>
              <a:noFill/>
              <a:ln w="9525">
                <a:solidFill>
                  <a:srgbClr val="800080"/>
                </a:solidFill>
                <a:round/>
                <a:headEnd/>
                <a:tailEnd/>
              </a:ln>
            </p:spPr>
            <p:txBody>
              <a:bodyPr/>
              <a:lstStyle/>
              <a:p>
                <a:endParaRPr lang="es-AR"/>
              </a:p>
            </p:txBody>
          </p:sp>
          <p:sp>
            <p:nvSpPr>
              <p:cNvPr id="48478" name="Line 669"/>
              <p:cNvSpPr>
                <a:spLocks noChangeShapeType="1"/>
              </p:cNvSpPr>
              <p:nvPr/>
            </p:nvSpPr>
            <p:spPr bwMode="auto">
              <a:xfrm flipH="1">
                <a:off x="2554" y="1736"/>
                <a:ext cx="18" cy="15"/>
              </a:xfrm>
              <a:prstGeom prst="line">
                <a:avLst/>
              </a:prstGeom>
              <a:noFill/>
              <a:ln w="9525">
                <a:solidFill>
                  <a:srgbClr val="800080"/>
                </a:solidFill>
                <a:round/>
                <a:headEnd/>
                <a:tailEnd/>
              </a:ln>
            </p:spPr>
            <p:txBody>
              <a:bodyPr/>
              <a:lstStyle/>
              <a:p>
                <a:endParaRPr lang="es-AR"/>
              </a:p>
            </p:txBody>
          </p:sp>
          <p:sp>
            <p:nvSpPr>
              <p:cNvPr id="48479" name="Line 670"/>
              <p:cNvSpPr>
                <a:spLocks noChangeShapeType="1"/>
              </p:cNvSpPr>
              <p:nvPr/>
            </p:nvSpPr>
            <p:spPr bwMode="auto">
              <a:xfrm flipV="1">
                <a:off x="2572" y="1721"/>
                <a:ext cx="18" cy="15"/>
              </a:xfrm>
              <a:prstGeom prst="line">
                <a:avLst/>
              </a:prstGeom>
              <a:noFill/>
              <a:ln w="9525">
                <a:solidFill>
                  <a:srgbClr val="800080"/>
                </a:solidFill>
                <a:round/>
                <a:headEnd/>
                <a:tailEnd/>
              </a:ln>
            </p:spPr>
            <p:txBody>
              <a:bodyPr/>
              <a:lstStyle/>
              <a:p>
                <a:endParaRPr lang="es-AR"/>
              </a:p>
            </p:txBody>
          </p:sp>
          <p:sp>
            <p:nvSpPr>
              <p:cNvPr id="48480" name="Line 671"/>
              <p:cNvSpPr>
                <a:spLocks noChangeShapeType="1"/>
              </p:cNvSpPr>
              <p:nvPr/>
            </p:nvSpPr>
            <p:spPr bwMode="auto">
              <a:xfrm flipV="1">
                <a:off x="2572" y="1721"/>
                <a:ext cx="0" cy="15"/>
              </a:xfrm>
              <a:prstGeom prst="line">
                <a:avLst/>
              </a:prstGeom>
              <a:noFill/>
              <a:ln w="9525">
                <a:solidFill>
                  <a:srgbClr val="800080"/>
                </a:solidFill>
                <a:round/>
                <a:headEnd/>
                <a:tailEnd/>
              </a:ln>
            </p:spPr>
            <p:txBody>
              <a:bodyPr/>
              <a:lstStyle/>
              <a:p>
                <a:endParaRPr lang="es-AR"/>
              </a:p>
            </p:txBody>
          </p:sp>
          <p:sp>
            <p:nvSpPr>
              <p:cNvPr id="48481" name="Line 672"/>
              <p:cNvSpPr>
                <a:spLocks noChangeShapeType="1"/>
              </p:cNvSpPr>
              <p:nvPr/>
            </p:nvSpPr>
            <p:spPr bwMode="auto">
              <a:xfrm>
                <a:off x="2572" y="1736"/>
                <a:ext cx="0" cy="15"/>
              </a:xfrm>
              <a:prstGeom prst="line">
                <a:avLst/>
              </a:prstGeom>
              <a:noFill/>
              <a:ln w="9525">
                <a:solidFill>
                  <a:srgbClr val="800080"/>
                </a:solidFill>
                <a:round/>
                <a:headEnd/>
                <a:tailEnd/>
              </a:ln>
            </p:spPr>
            <p:txBody>
              <a:bodyPr/>
              <a:lstStyle/>
              <a:p>
                <a:endParaRPr lang="es-AR"/>
              </a:p>
            </p:txBody>
          </p:sp>
          <p:sp>
            <p:nvSpPr>
              <p:cNvPr id="48482" name="Rectangle 673"/>
              <p:cNvSpPr>
                <a:spLocks noChangeArrowheads="1"/>
              </p:cNvSpPr>
              <p:nvPr/>
            </p:nvSpPr>
            <p:spPr bwMode="auto">
              <a:xfrm>
                <a:off x="2626" y="1687"/>
                <a:ext cx="54" cy="44"/>
              </a:xfrm>
              <a:prstGeom prst="rect">
                <a:avLst/>
              </a:prstGeom>
              <a:noFill/>
              <a:ln w="9525">
                <a:noFill/>
                <a:miter lim="800000"/>
                <a:headEnd/>
                <a:tailEnd/>
              </a:ln>
            </p:spPr>
            <p:txBody>
              <a:bodyPr/>
              <a:lstStyle/>
              <a:p>
                <a:endParaRPr lang="es-MX"/>
              </a:p>
            </p:txBody>
          </p:sp>
          <p:sp>
            <p:nvSpPr>
              <p:cNvPr id="48483" name="Line 674"/>
              <p:cNvSpPr>
                <a:spLocks noChangeShapeType="1"/>
              </p:cNvSpPr>
              <p:nvPr/>
            </p:nvSpPr>
            <p:spPr bwMode="auto">
              <a:xfrm flipH="1" flipV="1">
                <a:off x="2632" y="1692"/>
                <a:ext cx="18" cy="14"/>
              </a:xfrm>
              <a:prstGeom prst="line">
                <a:avLst/>
              </a:prstGeom>
              <a:noFill/>
              <a:ln w="9525">
                <a:solidFill>
                  <a:srgbClr val="800080"/>
                </a:solidFill>
                <a:round/>
                <a:headEnd/>
                <a:tailEnd/>
              </a:ln>
            </p:spPr>
            <p:txBody>
              <a:bodyPr/>
              <a:lstStyle/>
              <a:p>
                <a:endParaRPr lang="es-AR"/>
              </a:p>
            </p:txBody>
          </p:sp>
          <p:sp>
            <p:nvSpPr>
              <p:cNvPr id="48484" name="Line 675"/>
              <p:cNvSpPr>
                <a:spLocks noChangeShapeType="1"/>
              </p:cNvSpPr>
              <p:nvPr/>
            </p:nvSpPr>
            <p:spPr bwMode="auto">
              <a:xfrm>
                <a:off x="2650" y="1706"/>
                <a:ext cx="18" cy="15"/>
              </a:xfrm>
              <a:prstGeom prst="line">
                <a:avLst/>
              </a:prstGeom>
              <a:noFill/>
              <a:ln w="9525">
                <a:solidFill>
                  <a:srgbClr val="800080"/>
                </a:solidFill>
                <a:round/>
                <a:headEnd/>
                <a:tailEnd/>
              </a:ln>
            </p:spPr>
            <p:txBody>
              <a:bodyPr/>
              <a:lstStyle/>
              <a:p>
                <a:endParaRPr lang="es-AR"/>
              </a:p>
            </p:txBody>
          </p:sp>
          <p:sp>
            <p:nvSpPr>
              <p:cNvPr id="48485" name="Line 676"/>
              <p:cNvSpPr>
                <a:spLocks noChangeShapeType="1"/>
              </p:cNvSpPr>
              <p:nvPr/>
            </p:nvSpPr>
            <p:spPr bwMode="auto">
              <a:xfrm flipH="1">
                <a:off x="2632" y="1706"/>
                <a:ext cx="18" cy="15"/>
              </a:xfrm>
              <a:prstGeom prst="line">
                <a:avLst/>
              </a:prstGeom>
              <a:noFill/>
              <a:ln w="9525">
                <a:solidFill>
                  <a:srgbClr val="800080"/>
                </a:solidFill>
                <a:round/>
                <a:headEnd/>
                <a:tailEnd/>
              </a:ln>
            </p:spPr>
            <p:txBody>
              <a:bodyPr/>
              <a:lstStyle/>
              <a:p>
                <a:endParaRPr lang="es-AR"/>
              </a:p>
            </p:txBody>
          </p:sp>
          <p:sp>
            <p:nvSpPr>
              <p:cNvPr id="48486" name="Line 677"/>
              <p:cNvSpPr>
                <a:spLocks noChangeShapeType="1"/>
              </p:cNvSpPr>
              <p:nvPr/>
            </p:nvSpPr>
            <p:spPr bwMode="auto">
              <a:xfrm flipV="1">
                <a:off x="2650" y="1692"/>
                <a:ext cx="18" cy="14"/>
              </a:xfrm>
              <a:prstGeom prst="line">
                <a:avLst/>
              </a:prstGeom>
              <a:noFill/>
              <a:ln w="9525">
                <a:solidFill>
                  <a:srgbClr val="800080"/>
                </a:solidFill>
                <a:round/>
                <a:headEnd/>
                <a:tailEnd/>
              </a:ln>
            </p:spPr>
            <p:txBody>
              <a:bodyPr/>
              <a:lstStyle/>
              <a:p>
                <a:endParaRPr lang="es-AR"/>
              </a:p>
            </p:txBody>
          </p:sp>
          <p:sp>
            <p:nvSpPr>
              <p:cNvPr id="48487" name="Line 678"/>
              <p:cNvSpPr>
                <a:spLocks noChangeShapeType="1"/>
              </p:cNvSpPr>
              <p:nvPr/>
            </p:nvSpPr>
            <p:spPr bwMode="auto">
              <a:xfrm flipV="1">
                <a:off x="2650" y="1692"/>
                <a:ext cx="0" cy="14"/>
              </a:xfrm>
              <a:prstGeom prst="line">
                <a:avLst/>
              </a:prstGeom>
              <a:noFill/>
              <a:ln w="9525">
                <a:solidFill>
                  <a:srgbClr val="800080"/>
                </a:solidFill>
                <a:round/>
                <a:headEnd/>
                <a:tailEnd/>
              </a:ln>
            </p:spPr>
            <p:txBody>
              <a:bodyPr/>
              <a:lstStyle/>
              <a:p>
                <a:endParaRPr lang="es-AR"/>
              </a:p>
            </p:txBody>
          </p:sp>
          <p:sp>
            <p:nvSpPr>
              <p:cNvPr id="48488" name="Line 679"/>
              <p:cNvSpPr>
                <a:spLocks noChangeShapeType="1"/>
              </p:cNvSpPr>
              <p:nvPr/>
            </p:nvSpPr>
            <p:spPr bwMode="auto">
              <a:xfrm>
                <a:off x="2650" y="1706"/>
                <a:ext cx="0" cy="15"/>
              </a:xfrm>
              <a:prstGeom prst="line">
                <a:avLst/>
              </a:prstGeom>
              <a:noFill/>
              <a:ln w="9525">
                <a:solidFill>
                  <a:srgbClr val="800080"/>
                </a:solidFill>
                <a:round/>
                <a:headEnd/>
                <a:tailEnd/>
              </a:ln>
            </p:spPr>
            <p:txBody>
              <a:bodyPr/>
              <a:lstStyle/>
              <a:p>
                <a:endParaRPr lang="es-AR"/>
              </a:p>
            </p:txBody>
          </p:sp>
          <p:sp>
            <p:nvSpPr>
              <p:cNvPr id="48489" name="Rectangle 680"/>
              <p:cNvSpPr>
                <a:spLocks noChangeArrowheads="1"/>
              </p:cNvSpPr>
              <p:nvPr/>
            </p:nvSpPr>
            <p:spPr bwMode="auto">
              <a:xfrm>
                <a:off x="2704" y="1667"/>
                <a:ext cx="54" cy="44"/>
              </a:xfrm>
              <a:prstGeom prst="rect">
                <a:avLst/>
              </a:prstGeom>
              <a:noFill/>
              <a:ln w="9525">
                <a:noFill/>
                <a:miter lim="800000"/>
                <a:headEnd/>
                <a:tailEnd/>
              </a:ln>
            </p:spPr>
            <p:txBody>
              <a:bodyPr/>
              <a:lstStyle/>
              <a:p>
                <a:endParaRPr lang="es-MX"/>
              </a:p>
            </p:txBody>
          </p:sp>
          <p:sp>
            <p:nvSpPr>
              <p:cNvPr id="48490" name="Line 681"/>
              <p:cNvSpPr>
                <a:spLocks noChangeShapeType="1"/>
              </p:cNvSpPr>
              <p:nvPr/>
            </p:nvSpPr>
            <p:spPr bwMode="auto">
              <a:xfrm flipH="1" flipV="1">
                <a:off x="2710" y="1672"/>
                <a:ext cx="18" cy="15"/>
              </a:xfrm>
              <a:prstGeom prst="line">
                <a:avLst/>
              </a:prstGeom>
              <a:noFill/>
              <a:ln w="9525">
                <a:solidFill>
                  <a:srgbClr val="800080"/>
                </a:solidFill>
                <a:round/>
                <a:headEnd/>
                <a:tailEnd/>
              </a:ln>
            </p:spPr>
            <p:txBody>
              <a:bodyPr/>
              <a:lstStyle/>
              <a:p>
                <a:endParaRPr lang="es-AR"/>
              </a:p>
            </p:txBody>
          </p:sp>
          <p:sp>
            <p:nvSpPr>
              <p:cNvPr id="48491" name="Line 682"/>
              <p:cNvSpPr>
                <a:spLocks noChangeShapeType="1"/>
              </p:cNvSpPr>
              <p:nvPr/>
            </p:nvSpPr>
            <p:spPr bwMode="auto">
              <a:xfrm>
                <a:off x="2728" y="1687"/>
                <a:ext cx="18" cy="15"/>
              </a:xfrm>
              <a:prstGeom prst="line">
                <a:avLst/>
              </a:prstGeom>
              <a:noFill/>
              <a:ln w="9525">
                <a:solidFill>
                  <a:srgbClr val="800080"/>
                </a:solidFill>
                <a:round/>
                <a:headEnd/>
                <a:tailEnd/>
              </a:ln>
            </p:spPr>
            <p:txBody>
              <a:bodyPr/>
              <a:lstStyle/>
              <a:p>
                <a:endParaRPr lang="es-AR"/>
              </a:p>
            </p:txBody>
          </p:sp>
          <p:sp>
            <p:nvSpPr>
              <p:cNvPr id="48492" name="Line 683"/>
              <p:cNvSpPr>
                <a:spLocks noChangeShapeType="1"/>
              </p:cNvSpPr>
              <p:nvPr/>
            </p:nvSpPr>
            <p:spPr bwMode="auto">
              <a:xfrm flipH="1">
                <a:off x="2710" y="1687"/>
                <a:ext cx="18" cy="15"/>
              </a:xfrm>
              <a:prstGeom prst="line">
                <a:avLst/>
              </a:prstGeom>
              <a:noFill/>
              <a:ln w="9525">
                <a:solidFill>
                  <a:srgbClr val="800080"/>
                </a:solidFill>
                <a:round/>
                <a:headEnd/>
                <a:tailEnd/>
              </a:ln>
            </p:spPr>
            <p:txBody>
              <a:bodyPr/>
              <a:lstStyle/>
              <a:p>
                <a:endParaRPr lang="es-AR"/>
              </a:p>
            </p:txBody>
          </p:sp>
          <p:sp>
            <p:nvSpPr>
              <p:cNvPr id="48493" name="Line 684"/>
              <p:cNvSpPr>
                <a:spLocks noChangeShapeType="1"/>
              </p:cNvSpPr>
              <p:nvPr/>
            </p:nvSpPr>
            <p:spPr bwMode="auto">
              <a:xfrm flipV="1">
                <a:off x="2728" y="1672"/>
                <a:ext cx="18" cy="15"/>
              </a:xfrm>
              <a:prstGeom prst="line">
                <a:avLst/>
              </a:prstGeom>
              <a:noFill/>
              <a:ln w="9525">
                <a:solidFill>
                  <a:srgbClr val="800080"/>
                </a:solidFill>
                <a:round/>
                <a:headEnd/>
                <a:tailEnd/>
              </a:ln>
            </p:spPr>
            <p:txBody>
              <a:bodyPr/>
              <a:lstStyle/>
              <a:p>
                <a:endParaRPr lang="es-AR"/>
              </a:p>
            </p:txBody>
          </p:sp>
          <p:sp>
            <p:nvSpPr>
              <p:cNvPr id="48494" name="Line 685"/>
              <p:cNvSpPr>
                <a:spLocks noChangeShapeType="1"/>
              </p:cNvSpPr>
              <p:nvPr/>
            </p:nvSpPr>
            <p:spPr bwMode="auto">
              <a:xfrm flipV="1">
                <a:off x="2728" y="1672"/>
                <a:ext cx="0" cy="15"/>
              </a:xfrm>
              <a:prstGeom prst="line">
                <a:avLst/>
              </a:prstGeom>
              <a:noFill/>
              <a:ln w="9525">
                <a:solidFill>
                  <a:srgbClr val="800080"/>
                </a:solidFill>
                <a:round/>
                <a:headEnd/>
                <a:tailEnd/>
              </a:ln>
            </p:spPr>
            <p:txBody>
              <a:bodyPr/>
              <a:lstStyle/>
              <a:p>
                <a:endParaRPr lang="es-AR"/>
              </a:p>
            </p:txBody>
          </p:sp>
          <p:sp>
            <p:nvSpPr>
              <p:cNvPr id="48495" name="Line 686"/>
              <p:cNvSpPr>
                <a:spLocks noChangeShapeType="1"/>
              </p:cNvSpPr>
              <p:nvPr/>
            </p:nvSpPr>
            <p:spPr bwMode="auto">
              <a:xfrm>
                <a:off x="2728" y="1687"/>
                <a:ext cx="0" cy="15"/>
              </a:xfrm>
              <a:prstGeom prst="line">
                <a:avLst/>
              </a:prstGeom>
              <a:noFill/>
              <a:ln w="9525">
                <a:solidFill>
                  <a:srgbClr val="800080"/>
                </a:solidFill>
                <a:round/>
                <a:headEnd/>
                <a:tailEnd/>
              </a:ln>
            </p:spPr>
            <p:txBody>
              <a:bodyPr/>
              <a:lstStyle/>
              <a:p>
                <a:endParaRPr lang="es-AR"/>
              </a:p>
            </p:txBody>
          </p:sp>
          <p:sp>
            <p:nvSpPr>
              <p:cNvPr id="48496" name="Rectangle 687"/>
              <p:cNvSpPr>
                <a:spLocks noChangeArrowheads="1"/>
              </p:cNvSpPr>
              <p:nvPr/>
            </p:nvSpPr>
            <p:spPr bwMode="auto">
              <a:xfrm>
                <a:off x="2776" y="1657"/>
                <a:ext cx="54" cy="45"/>
              </a:xfrm>
              <a:prstGeom prst="rect">
                <a:avLst/>
              </a:prstGeom>
              <a:noFill/>
              <a:ln w="9525">
                <a:noFill/>
                <a:miter lim="800000"/>
                <a:headEnd/>
                <a:tailEnd/>
              </a:ln>
            </p:spPr>
            <p:txBody>
              <a:bodyPr/>
              <a:lstStyle/>
              <a:p>
                <a:endParaRPr lang="es-MX"/>
              </a:p>
            </p:txBody>
          </p:sp>
          <p:sp>
            <p:nvSpPr>
              <p:cNvPr id="48497" name="Line 688"/>
              <p:cNvSpPr>
                <a:spLocks noChangeShapeType="1"/>
              </p:cNvSpPr>
              <p:nvPr/>
            </p:nvSpPr>
            <p:spPr bwMode="auto">
              <a:xfrm flipH="1" flipV="1">
                <a:off x="2782" y="1662"/>
                <a:ext cx="18" cy="15"/>
              </a:xfrm>
              <a:prstGeom prst="line">
                <a:avLst/>
              </a:prstGeom>
              <a:noFill/>
              <a:ln w="9525">
                <a:solidFill>
                  <a:srgbClr val="800080"/>
                </a:solidFill>
                <a:round/>
                <a:headEnd/>
                <a:tailEnd/>
              </a:ln>
            </p:spPr>
            <p:txBody>
              <a:bodyPr/>
              <a:lstStyle/>
              <a:p>
                <a:endParaRPr lang="es-AR"/>
              </a:p>
            </p:txBody>
          </p:sp>
          <p:sp>
            <p:nvSpPr>
              <p:cNvPr id="48498" name="Line 689"/>
              <p:cNvSpPr>
                <a:spLocks noChangeShapeType="1"/>
              </p:cNvSpPr>
              <p:nvPr/>
            </p:nvSpPr>
            <p:spPr bwMode="auto">
              <a:xfrm>
                <a:off x="2800" y="1677"/>
                <a:ext cx="18" cy="15"/>
              </a:xfrm>
              <a:prstGeom prst="line">
                <a:avLst/>
              </a:prstGeom>
              <a:noFill/>
              <a:ln w="9525">
                <a:solidFill>
                  <a:srgbClr val="800080"/>
                </a:solidFill>
                <a:round/>
                <a:headEnd/>
                <a:tailEnd/>
              </a:ln>
            </p:spPr>
            <p:txBody>
              <a:bodyPr/>
              <a:lstStyle/>
              <a:p>
                <a:endParaRPr lang="es-AR"/>
              </a:p>
            </p:txBody>
          </p:sp>
          <p:sp>
            <p:nvSpPr>
              <p:cNvPr id="48499" name="Line 690"/>
              <p:cNvSpPr>
                <a:spLocks noChangeShapeType="1"/>
              </p:cNvSpPr>
              <p:nvPr/>
            </p:nvSpPr>
            <p:spPr bwMode="auto">
              <a:xfrm flipH="1">
                <a:off x="2782" y="1677"/>
                <a:ext cx="18" cy="15"/>
              </a:xfrm>
              <a:prstGeom prst="line">
                <a:avLst/>
              </a:prstGeom>
              <a:noFill/>
              <a:ln w="9525">
                <a:solidFill>
                  <a:srgbClr val="800080"/>
                </a:solidFill>
                <a:round/>
                <a:headEnd/>
                <a:tailEnd/>
              </a:ln>
            </p:spPr>
            <p:txBody>
              <a:bodyPr/>
              <a:lstStyle/>
              <a:p>
                <a:endParaRPr lang="es-AR"/>
              </a:p>
            </p:txBody>
          </p:sp>
          <p:sp>
            <p:nvSpPr>
              <p:cNvPr id="48500" name="Line 691"/>
              <p:cNvSpPr>
                <a:spLocks noChangeShapeType="1"/>
              </p:cNvSpPr>
              <p:nvPr/>
            </p:nvSpPr>
            <p:spPr bwMode="auto">
              <a:xfrm flipV="1">
                <a:off x="2800" y="1662"/>
                <a:ext cx="18" cy="15"/>
              </a:xfrm>
              <a:prstGeom prst="line">
                <a:avLst/>
              </a:prstGeom>
              <a:noFill/>
              <a:ln w="9525">
                <a:solidFill>
                  <a:srgbClr val="800080"/>
                </a:solidFill>
                <a:round/>
                <a:headEnd/>
                <a:tailEnd/>
              </a:ln>
            </p:spPr>
            <p:txBody>
              <a:bodyPr/>
              <a:lstStyle/>
              <a:p>
                <a:endParaRPr lang="es-AR"/>
              </a:p>
            </p:txBody>
          </p:sp>
          <p:sp>
            <p:nvSpPr>
              <p:cNvPr id="48501" name="Line 692"/>
              <p:cNvSpPr>
                <a:spLocks noChangeShapeType="1"/>
              </p:cNvSpPr>
              <p:nvPr/>
            </p:nvSpPr>
            <p:spPr bwMode="auto">
              <a:xfrm flipV="1">
                <a:off x="2800" y="1662"/>
                <a:ext cx="0" cy="15"/>
              </a:xfrm>
              <a:prstGeom prst="line">
                <a:avLst/>
              </a:prstGeom>
              <a:noFill/>
              <a:ln w="9525">
                <a:solidFill>
                  <a:srgbClr val="800080"/>
                </a:solidFill>
                <a:round/>
                <a:headEnd/>
                <a:tailEnd/>
              </a:ln>
            </p:spPr>
            <p:txBody>
              <a:bodyPr/>
              <a:lstStyle/>
              <a:p>
                <a:endParaRPr lang="es-AR"/>
              </a:p>
            </p:txBody>
          </p:sp>
          <p:sp>
            <p:nvSpPr>
              <p:cNvPr id="48502" name="Line 693"/>
              <p:cNvSpPr>
                <a:spLocks noChangeShapeType="1"/>
              </p:cNvSpPr>
              <p:nvPr/>
            </p:nvSpPr>
            <p:spPr bwMode="auto">
              <a:xfrm>
                <a:off x="2800" y="1677"/>
                <a:ext cx="0" cy="15"/>
              </a:xfrm>
              <a:prstGeom prst="line">
                <a:avLst/>
              </a:prstGeom>
              <a:noFill/>
              <a:ln w="9525">
                <a:solidFill>
                  <a:srgbClr val="800080"/>
                </a:solidFill>
                <a:round/>
                <a:headEnd/>
                <a:tailEnd/>
              </a:ln>
            </p:spPr>
            <p:txBody>
              <a:bodyPr/>
              <a:lstStyle/>
              <a:p>
                <a:endParaRPr lang="es-AR"/>
              </a:p>
            </p:txBody>
          </p:sp>
          <p:sp>
            <p:nvSpPr>
              <p:cNvPr id="48503" name="Rectangle 694"/>
              <p:cNvSpPr>
                <a:spLocks noChangeArrowheads="1"/>
              </p:cNvSpPr>
              <p:nvPr/>
            </p:nvSpPr>
            <p:spPr bwMode="auto">
              <a:xfrm>
                <a:off x="2854" y="1593"/>
                <a:ext cx="54" cy="44"/>
              </a:xfrm>
              <a:prstGeom prst="rect">
                <a:avLst/>
              </a:prstGeom>
              <a:noFill/>
              <a:ln w="9525">
                <a:noFill/>
                <a:miter lim="800000"/>
                <a:headEnd/>
                <a:tailEnd/>
              </a:ln>
            </p:spPr>
            <p:txBody>
              <a:bodyPr/>
              <a:lstStyle/>
              <a:p>
                <a:endParaRPr lang="es-MX"/>
              </a:p>
            </p:txBody>
          </p:sp>
          <p:sp>
            <p:nvSpPr>
              <p:cNvPr id="48504" name="Line 695"/>
              <p:cNvSpPr>
                <a:spLocks noChangeShapeType="1"/>
              </p:cNvSpPr>
              <p:nvPr/>
            </p:nvSpPr>
            <p:spPr bwMode="auto">
              <a:xfrm flipH="1" flipV="1">
                <a:off x="2860" y="1597"/>
                <a:ext cx="18" cy="15"/>
              </a:xfrm>
              <a:prstGeom prst="line">
                <a:avLst/>
              </a:prstGeom>
              <a:noFill/>
              <a:ln w="9525">
                <a:solidFill>
                  <a:srgbClr val="800080"/>
                </a:solidFill>
                <a:round/>
                <a:headEnd/>
                <a:tailEnd/>
              </a:ln>
            </p:spPr>
            <p:txBody>
              <a:bodyPr/>
              <a:lstStyle/>
              <a:p>
                <a:endParaRPr lang="es-AR"/>
              </a:p>
            </p:txBody>
          </p:sp>
          <p:sp>
            <p:nvSpPr>
              <p:cNvPr id="48505" name="Line 696"/>
              <p:cNvSpPr>
                <a:spLocks noChangeShapeType="1"/>
              </p:cNvSpPr>
              <p:nvPr/>
            </p:nvSpPr>
            <p:spPr bwMode="auto">
              <a:xfrm>
                <a:off x="2878" y="1612"/>
                <a:ext cx="18" cy="15"/>
              </a:xfrm>
              <a:prstGeom prst="line">
                <a:avLst/>
              </a:prstGeom>
              <a:noFill/>
              <a:ln w="9525">
                <a:solidFill>
                  <a:srgbClr val="800080"/>
                </a:solidFill>
                <a:round/>
                <a:headEnd/>
                <a:tailEnd/>
              </a:ln>
            </p:spPr>
            <p:txBody>
              <a:bodyPr/>
              <a:lstStyle/>
              <a:p>
                <a:endParaRPr lang="es-AR"/>
              </a:p>
            </p:txBody>
          </p:sp>
          <p:sp>
            <p:nvSpPr>
              <p:cNvPr id="48506" name="Line 697"/>
              <p:cNvSpPr>
                <a:spLocks noChangeShapeType="1"/>
              </p:cNvSpPr>
              <p:nvPr/>
            </p:nvSpPr>
            <p:spPr bwMode="auto">
              <a:xfrm flipH="1">
                <a:off x="2860" y="1612"/>
                <a:ext cx="18" cy="15"/>
              </a:xfrm>
              <a:prstGeom prst="line">
                <a:avLst/>
              </a:prstGeom>
              <a:noFill/>
              <a:ln w="9525">
                <a:solidFill>
                  <a:srgbClr val="800080"/>
                </a:solidFill>
                <a:round/>
                <a:headEnd/>
                <a:tailEnd/>
              </a:ln>
            </p:spPr>
            <p:txBody>
              <a:bodyPr/>
              <a:lstStyle/>
              <a:p>
                <a:endParaRPr lang="es-AR"/>
              </a:p>
            </p:txBody>
          </p:sp>
          <p:sp>
            <p:nvSpPr>
              <p:cNvPr id="48507" name="Line 698"/>
              <p:cNvSpPr>
                <a:spLocks noChangeShapeType="1"/>
              </p:cNvSpPr>
              <p:nvPr/>
            </p:nvSpPr>
            <p:spPr bwMode="auto">
              <a:xfrm flipV="1">
                <a:off x="2878" y="1597"/>
                <a:ext cx="18" cy="15"/>
              </a:xfrm>
              <a:prstGeom prst="line">
                <a:avLst/>
              </a:prstGeom>
              <a:noFill/>
              <a:ln w="9525">
                <a:solidFill>
                  <a:srgbClr val="800080"/>
                </a:solidFill>
                <a:round/>
                <a:headEnd/>
                <a:tailEnd/>
              </a:ln>
            </p:spPr>
            <p:txBody>
              <a:bodyPr/>
              <a:lstStyle/>
              <a:p>
                <a:endParaRPr lang="es-AR"/>
              </a:p>
            </p:txBody>
          </p:sp>
          <p:sp>
            <p:nvSpPr>
              <p:cNvPr id="48508" name="Line 699"/>
              <p:cNvSpPr>
                <a:spLocks noChangeShapeType="1"/>
              </p:cNvSpPr>
              <p:nvPr/>
            </p:nvSpPr>
            <p:spPr bwMode="auto">
              <a:xfrm flipV="1">
                <a:off x="2878" y="1597"/>
                <a:ext cx="0" cy="15"/>
              </a:xfrm>
              <a:prstGeom prst="line">
                <a:avLst/>
              </a:prstGeom>
              <a:noFill/>
              <a:ln w="9525">
                <a:solidFill>
                  <a:srgbClr val="800080"/>
                </a:solidFill>
                <a:round/>
                <a:headEnd/>
                <a:tailEnd/>
              </a:ln>
            </p:spPr>
            <p:txBody>
              <a:bodyPr/>
              <a:lstStyle/>
              <a:p>
                <a:endParaRPr lang="es-AR"/>
              </a:p>
            </p:txBody>
          </p:sp>
          <p:sp>
            <p:nvSpPr>
              <p:cNvPr id="48509" name="Line 700"/>
              <p:cNvSpPr>
                <a:spLocks noChangeShapeType="1"/>
              </p:cNvSpPr>
              <p:nvPr/>
            </p:nvSpPr>
            <p:spPr bwMode="auto">
              <a:xfrm>
                <a:off x="2878" y="1612"/>
                <a:ext cx="0" cy="15"/>
              </a:xfrm>
              <a:prstGeom prst="line">
                <a:avLst/>
              </a:prstGeom>
              <a:noFill/>
              <a:ln w="9525">
                <a:solidFill>
                  <a:srgbClr val="800080"/>
                </a:solidFill>
                <a:round/>
                <a:headEnd/>
                <a:tailEnd/>
              </a:ln>
            </p:spPr>
            <p:txBody>
              <a:bodyPr/>
              <a:lstStyle/>
              <a:p>
                <a:endParaRPr lang="es-AR"/>
              </a:p>
            </p:txBody>
          </p:sp>
          <p:sp>
            <p:nvSpPr>
              <p:cNvPr id="48510" name="Rectangle 701"/>
              <p:cNvSpPr>
                <a:spLocks noChangeArrowheads="1"/>
              </p:cNvSpPr>
              <p:nvPr/>
            </p:nvSpPr>
            <p:spPr bwMode="auto">
              <a:xfrm>
                <a:off x="2932" y="1682"/>
                <a:ext cx="54" cy="44"/>
              </a:xfrm>
              <a:prstGeom prst="rect">
                <a:avLst/>
              </a:prstGeom>
              <a:noFill/>
              <a:ln w="9525">
                <a:noFill/>
                <a:miter lim="800000"/>
                <a:headEnd/>
                <a:tailEnd/>
              </a:ln>
            </p:spPr>
            <p:txBody>
              <a:bodyPr/>
              <a:lstStyle/>
              <a:p>
                <a:endParaRPr lang="es-MX"/>
              </a:p>
            </p:txBody>
          </p:sp>
          <p:sp>
            <p:nvSpPr>
              <p:cNvPr id="48511" name="Line 702"/>
              <p:cNvSpPr>
                <a:spLocks noChangeShapeType="1"/>
              </p:cNvSpPr>
              <p:nvPr/>
            </p:nvSpPr>
            <p:spPr bwMode="auto">
              <a:xfrm flipH="1" flipV="1">
                <a:off x="2938" y="1687"/>
                <a:ext cx="18" cy="15"/>
              </a:xfrm>
              <a:prstGeom prst="line">
                <a:avLst/>
              </a:prstGeom>
              <a:noFill/>
              <a:ln w="9525">
                <a:solidFill>
                  <a:srgbClr val="800080"/>
                </a:solidFill>
                <a:round/>
                <a:headEnd/>
                <a:tailEnd/>
              </a:ln>
            </p:spPr>
            <p:txBody>
              <a:bodyPr/>
              <a:lstStyle/>
              <a:p>
                <a:endParaRPr lang="es-AR"/>
              </a:p>
            </p:txBody>
          </p:sp>
          <p:sp>
            <p:nvSpPr>
              <p:cNvPr id="48512" name="Line 703"/>
              <p:cNvSpPr>
                <a:spLocks noChangeShapeType="1"/>
              </p:cNvSpPr>
              <p:nvPr/>
            </p:nvSpPr>
            <p:spPr bwMode="auto">
              <a:xfrm>
                <a:off x="2956" y="1702"/>
                <a:ext cx="18" cy="14"/>
              </a:xfrm>
              <a:prstGeom prst="line">
                <a:avLst/>
              </a:prstGeom>
              <a:noFill/>
              <a:ln w="9525">
                <a:solidFill>
                  <a:srgbClr val="800080"/>
                </a:solidFill>
                <a:round/>
                <a:headEnd/>
                <a:tailEnd/>
              </a:ln>
            </p:spPr>
            <p:txBody>
              <a:bodyPr/>
              <a:lstStyle/>
              <a:p>
                <a:endParaRPr lang="es-AR"/>
              </a:p>
            </p:txBody>
          </p:sp>
          <p:sp>
            <p:nvSpPr>
              <p:cNvPr id="48513" name="Line 704"/>
              <p:cNvSpPr>
                <a:spLocks noChangeShapeType="1"/>
              </p:cNvSpPr>
              <p:nvPr/>
            </p:nvSpPr>
            <p:spPr bwMode="auto">
              <a:xfrm flipH="1">
                <a:off x="2938" y="1702"/>
                <a:ext cx="18" cy="14"/>
              </a:xfrm>
              <a:prstGeom prst="line">
                <a:avLst/>
              </a:prstGeom>
              <a:noFill/>
              <a:ln w="9525">
                <a:solidFill>
                  <a:srgbClr val="800080"/>
                </a:solidFill>
                <a:round/>
                <a:headEnd/>
                <a:tailEnd/>
              </a:ln>
            </p:spPr>
            <p:txBody>
              <a:bodyPr/>
              <a:lstStyle/>
              <a:p>
                <a:endParaRPr lang="es-AR"/>
              </a:p>
            </p:txBody>
          </p:sp>
          <p:sp>
            <p:nvSpPr>
              <p:cNvPr id="48514" name="Line 705"/>
              <p:cNvSpPr>
                <a:spLocks noChangeShapeType="1"/>
              </p:cNvSpPr>
              <p:nvPr/>
            </p:nvSpPr>
            <p:spPr bwMode="auto">
              <a:xfrm flipV="1">
                <a:off x="2956" y="1687"/>
                <a:ext cx="18" cy="15"/>
              </a:xfrm>
              <a:prstGeom prst="line">
                <a:avLst/>
              </a:prstGeom>
              <a:noFill/>
              <a:ln w="9525">
                <a:solidFill>
                  <a:srgbClr val="800080"/>
                </a:solidFill>
                <a:round/>
                <a:headEnd/>
                <a:tailEnd/>
              </a:ln>
            </p:spPr>
            <p:txBody>
              <a:bodyPr/>
              <a:lstStyle/>
              <a:p>
                <a:endParaRPr lang="es-AR"/>
              </a:p>
            </p:txBody>
          </p:sp>
          <p:sp>
            <p:nvSpPr>
              <p:cNvPr id="48515" name="Line 706"/>
              <p:cNvSpPr>
                <a:spLocks noChangeShapeType="1"/>
              </p:cNvSpPr>
              <p:nvPr/>
            </p:nvSpPr>
            <p:spPr bwMode="auto">
              <a:xfrm flipV="1">
                <a:off x="2956" y="1687"/>
                <a:ext cx="0" cy="15"/>
              </a:xfrm>
              <a:prstGeom prst="line">
                <a:avLst/>
              </a:prstGeom>
              <a:noFill/>
              <a:ln w="9525">
                <a:solidFill>
                  <a:srgbClr val="800080"/>
                </a:solidFill>
                <a:round/>
                <a:headEnd/>
                <a:tailEnd/>
              </a:ln>
            </p:spPr>
            <p:txBody>
              <a:bodyPr/>
              <a:lstStyle/>
              <a:p>
                <a:endParaRPr lang="es-AR"/>
              </a:p>
            </p:txBody>
          </p:sp>
          <p:sp>
            <p:nvSpPr>
              <p:cNvPr id="48516" name="Line 707"/>
              <p:cNvSpPr>
                <a:spLocks noChangeShapeType="1"/>
              </p:cNvSpPr>
              <p:nvPr/>
            </p:nvSpPr>
            <p:spPr bwMode="auto">
              <a:xfrm>
                <a:off x="2956" y="1702"/>
                <a:ext cx="0" cy="14"/>
              </a:xfrm>
              <a:prstGeom prst="line">
                <a:avLst/>
              </a:prstGeom>
              <a:noFill/>
              <a:ln w="9525">
                <a:solidFill>
                  <a:srgbClr val="800080"/>
                </a:solidFill>
                <a:round/>
                <a:headEnd/>
                <a:tailEnd/>
              </a:ln>
            </p:spPr>
            <p:txBody>
              <a:bodyPr/>
              <a:lstStyle/>
              <a:p>
                <a:endParaRPr lang="es-AR"/>
              </a:p>
            </p:txBody>
          </p:sp>
          <p:sp>
            <p:nvSpPr>
              <p:cNvPr id="48517" name="Rectangle 708"/>
              <p:cNvSpPr>
                <a:spLocks noChangeArrowheads="1"/>
              </p:cNvSpPr>
              <p:nvPr/>
            </p:nvSpPr>
            <p:spPr bwMode="auto">
              <a:xfrm>
                <a:off x="3010" y="1746"/>
                <a:ext cx="54" cy="45"/>
              </a:xfrm>
              <a:prstGeom prst="rect">
                <a:avLst/>
              </a:prstGeom>
              <a:noFill/>
              <a:ln w="9525">
                <a:noFill/>
                <a:miter lim="800000"/>
                <a:headEnd/>
                <a:tailEnd/>
              </a:ln>
            </p:spPr>
            <p:txBody>
              <a:bodyPr/>
              <a:lstStyle/>
              <a:p>
                <a:endParaRPr lang="es-MX"/>
              </a:p>
            </p:txBody>
          </p:sp>
          <p:sp>
            <p:nvSpPr>
              <p:cNvPr id="48518" name="Line 709"/>
              <p:cNvSpPr>
                <a:spLocks noChangeShapeType="1"/>
              </p:cNvSpPr>
              <p:nvPr/>
            </p:nvSpPr>
            <p:spPr bwMode="auto">
              <a:xfrm flipH="1" flipV="1">
                <a:off x="3016" y="1751"/>
                <a:ext cx="18" cy="15"/>
              </a:xfrm>
              <a:prstGeom prst="line">
                <a:avLst/>
              </a:prstGeom>
              <a:noFill/>
              <a:ln w="9525">
                <a:solidFill>
                  <a:srgbClr val="800080"/>
                </a:solidFill>
                <a:round/>
                <a:headEnd/>
                <a:tailEnd/>
              </a:ln>
            </p:spPr>
            <p:txBody>
              <a:bodyPr/>
              <a:lstStyle/>
              <a:p>
                <a:endParaRPr lang="es-AR"/>
              </a:p>
            </p:txBody>
          </p:sp>
          <p:sp>
            <p:nvSpPr>
              <p:cNvPr id="48519" name="Line 710"/>
              <p:cNvSpPr>
                <a:spLocks noChangeShapeType="1"/>
              </p:cNvSpPr>
              <p:nvPr/>
            </p:nvSpPr>
            <p:spPr bwMode="auto">
              <a:xfrm>
                <a:off x="3034" y="1766"/>
                <a:ext cx="18" cy="15"/>
              </a:xfrm>
              <a:prstGeom prst="line">
                <a:avLst/>
              </a:prstGeom>
              <a:noFill/>
              <a:ln w="9525">
                <a:solidFill>
                  <a:srgbClr val="800080"/>
                </a:solidFill>
                <a:round/>
                <a:headEnd/>
                <a:tailEnd/>
              </a:ln>
            </p:spPr>
            <p:txBody>
              <a:bodyPr/>
              <a:lstStyle/>
              <a:p>
                <a:endParaRPr lang="es-AR"/>
              </a:p>
            </p:txBody>
          </p:sp>
          <p:sp>
            <p:nvSpPr>
              <p:cNvPr id="48520" name="Line 711"/>
              <p:cNvSpPr>
                <a:spLocks noChangeShapeType="1"/>
              </p:cNvSpPr>
              <p:nvPr/>
            </p:nvSpPr>
            <p:spPr bwMode="auto">
              <a:xfrm flipH="1">
                <a:off x="3016" y="1766"/>
                <a:ext cx="18" cy="15"/>
              </a:xfrm>
              <a:prstGeom prst="line">
                <a:avLst/>
              </a:prstGeom>
              <a:noFill/>
              <a:ln w="9525">
                <a:solidFill>
                  <a:srgbClr val="800080"/>
                </a:solidFill>
                <a:round/>
                <a:headEnd/>
                <a:tailEnd/>
              </a:ln>
            </p:spPr>
            <p:txBody>
              <a:bodyPr/>
              <a:lstStyle/>
              <a:p>
                <a:endParaRPr lang="es-AR"/>
              </a:p>
            </p:txBody>
          </p:sp>
          <p:sp>
            <p:nvSpPr>
              <p:cNvPr id="48521" name="Line 712"/>
              <p:cNvSpPr>
                <a:spLocks noChangeShapeType="1"/>
              </p:cNvSpPr>
              <p:nvPr/>
            </p:nvSpPr>
            <p:spPr bwMode="auto">
              <a:xfrm flipV="1">
                <a:off x="3034" y="1751"/>
                <a:ext cx="18" cy="15"/>
              </a:xfrm>
              <a:prstGeom prst="line">
                <a:avLst/>
              </a:prstGeom>
              <a:noFill/>
              <a:ln w="9525">
                <a:solidFill>
                  <a:srgbClr val="800080"/>
                </a:solidFill>
                <a:round/>
                <a:headEnd/>
                <a:tailEnd/>
              </a:ln>
            </p:spPr>
            <p:txBody>
              <a:bodyPr/>
              <a:lstStyle/>
              <a:p>
                <a:endParaRPr lang="es-AR"/>
              </a:p>
            </p:txBody>
          </p:sp>
          <p:sp>
            <p:nvSpPr>
              <p:cNvPr id="48522" name="Line 713"/>
              <p:cNvSpPr>
                <a:spLocks noChangeShapeType="1"/>
              </p:cNvSpPr>
              <p:nvPr/>
            </p:nvSpPr>
            <p:spPr bwMode="auto">
              <a:xfrm flipV="1">
                <a:off x="3034" y="1751"/>
                <a:ext cx="0" cy="15"/>
              </a:xfrm>
              <a:prstGeom prst="line">
                <a:avLst/>
              </a:prstGeom>
              <a:noFill/>
              <a:ln w="9525">
                <a:solidFill>
                  <a:srgbClr val="800080"/>
                </a:solidFill>
                <a:round/>
                <a:headEnd/>
                <a:tailEnd/>
              </a:ln>
            </p:spPr>
            <p:txBody>
              <a:bodyPr/>
              <a:lstStyle/>
              <a:p>
                <a:endParaRPr lang="es-AR"/>
              </a:p>
            </p:txBody>
          </p:sp>
          <p:sp>
            <p:nvSpPr>
              <p:cNvPr id="48523" name="Line 714"/>
              <p:cNvSpPr>
                <a:spLocks noChangeShapeType="1"/>
              </p:cNvSpPr>
              <p:nvPr/>
            </p:nvSpPr>
            <p:spPr bwMode="auto">
              <a:xfrm>
                <a:off x="3034" y="1766"/>
                <a:ext cx="0" cy="15"/>
              </a:xfrm>
              <a:prstGeom prst="line">
                <a:avLst/>
              </a:prstGeom>
              <a:noFill/>
              <a:ln w="9525">
                <a:solidFill>
                  <a:srgbClr val="800080"/>
                </a:solidFill>
                <a:round/>
                <a:headEnd/>
                <a:tailEnd/>
              </a:ln>
            </p:spPr>
            <p:txBody>
              <a:bodyPr/>
              <a:lstStyle/>
              <a:p>
                <a:endParaRPr lang="es-AR"/>
              </a:p>
            </p:txBody>
          </p:sp>
          <p:sp>
            <p:nvSpPr>
              <p:cNvPr id="48524" name="Rectangle 715"/>
              <p:cNvSpPr>
                <a:spLocks noChangeArrowheads="1"/>
              </p:cNvSpPr>
              <p:nvPr/>
            </p:nvSpPr>
            <p:spPr bwMode="auto">
              <a:xfrm>
                <a:off x="3088" y="1791"/>
                <a:ext cx="54" cy="44"/>
              </a:xfrm>
              <a:prstGeom prst="rect">
                <a:avLst/>
              </a:prstGeom>
              <a:noFill/>
              <a:ln w="9525">
                <a:noFill/>
                <a:miter lim="800000"/>
                <a:headEnd/>
                <a:tailEnd/>
              </a:ln>
            </p:spPr>
            <p:txBody>
              <a:bodyPr/>
              <a:lstStyle/>
              <a:p>
                <a:endParaRPr lang="es-MX"/>
              </a:p>
            </p:txBody>
          </p:sp>
          <p:sp>
            <p:nvSpPr>
              <p:cNvPr id="48525" name="Line 716"/>
              <p:cNvSpPr>
                <a:spLocks noChangeShapeType="1"/>
              </p:cNvSpPr>
              <p:nvPr/>
            </p:nvSpPr>
            <p:spPr bwMode="auto">
              <a:xfrm flipH="1" flipV="1">
                <a:off x="3094" y="1796"/>
                <a:ext cx="18" cy="15"/>
              </a:xfrm>
              <a:prstGeom prst="line">
                <a:avLst/>
              </a:prstGeom>
              <a:noFill/>
              <a:ln w="9525">
                <a:solidFill>
                  <a:srgbClr val="800080"/>
                </a:solidFill>
                <a:round/>
                <a:headEnd/>
                <a:tailEnd/>
              </a:ln>
            </p:spPr>
            <p:txBody>
              <a:bodyPr/>
              <a:lstStyle/>
              <a:p>
                <a:endParaRPr lang="es-AR"/>
              </a:p>
            </p:txBody>
          </p:sp>
          <p:sp>
            <p:nvSpPr>
              <p:cNvPr id="48526" name="Line 717"/>
              <p:cNvSpPr>
                <a:spLocks noChangeShapeType="1"/>
              </p:cNvSpPr>
              <p:nvPr/>
            </p:nvSpPr>
            <p:spPr bwMode="auto">
              <a:xfrm>
                <a:off x="3112" y="1811"/>
                <a:ext cx="18" cy="14"/>
              </a:xfrm>
              <a:prstGeom prst="line">
                <a:avLst/>
              </a:prstGeom>
              <a:noFill/>
              <a:ln w="9525">
                <a:solidFill>
                  <a:srgbClr val="800080"/>
                </a:solidFill>
                <a:round/>
                <a:headEnd/>
                <a:tailEnd/>
              </a:ln>
            </p:spPr>
            <p:txBody>
              <a:bodyPr/>
              <a:lstStyle/>
              <a:p>
                <a:endParaRPr lang="es-AR"/>
              </a:p>
            </p:txBody>
          </p:sp>
          <p:sp>
            <p:nvSpPr>
              <p:cNvPr id="48527" name="Line 718"/>
              <p:cNvSpPr>
                <a:spLocks noChangeShapeType="1"/>
              </p:cNvSpPr>
              <p:nvPr/>
            </p:nvSpPr>
            <p:spPr bwMode="auto">
              <a:xfrm flipH="1">
                <a:off x="3094" y="1811"/>
                <a:ext cx="18" cy="14"/>
              </a:xfrm>
              <a:prstGeom prst="line">
                <a:avLst/>
              </a:prstGeom>
              <a:noFill/>
              <a:ln w="9525">
                <a:solidFill>
                  <a:srgbClr val="800080"/>
                </a:solidFill>
                <a:round/>
                <a:headEnd/>
                <a:tailEnd/>
              </a:ln>
            </p:spPr>
            <p:txBody>
              <a:bodyPr/>
              <a:lstStyle/>
              <a:p>
                <a:endParaRPr lang="es-AR"/>
              </a:p>
            </p:txBody>
          </p:sp>
          <p:sp>
            <p:nvSpPr>
              <p:cNvPr id="48528" name="Line 719"/>
              <p:cNvSpPr>
                <a:spLocks noChangeShapeType="1"/>
              </p:cNvSpPr>
              <p:nvPr/>
            </p:nvSpPr>
            <p:spPr bwMode="auto">
              <a:xfrm flipV="1">
                <a:off x="3112" y="1796"/>
                <a:ext cx="18" cy="15"/>
              </a:xfrm>
              <a:prstGeom prst="line">
                <a:avLst/>
              </a:prstGeom>
              <a:noFill/>
              <a:ln w="9525">
                <a:solidFill>
                  <a:srgbClr val="800080"/>
                </a:solidFill>
                <a:round/>
                <a:headEnd/>
                <a:tailEnd/>
              </a:ln>
            </p:spPr>
            <p:txBody>
              <a:bodyPr/>
              <a:lstStyle/>
              <a:p>
                <a:endParaRPr lang="es-AR"/>
              </a:p>
            </p:txBody>
          </p:sp>
          <p:sp>
            <p:nvSpPr>
              <p:cNvPr id="48529" name="Line 720"/>
              <p:cNvSpPr>
                <a:spLocks noChangeShapeType="1"/>
              </p:cNvSpPr>
              <p:nvPr/>
            </p:nvSpPr>
            <p:spPr bwMode="auto">
              <a:xfrm flipV="1">
                <a:off x="3112" y="1796"/>
                <a:ext cx="0" cy="15"/>
              </a:xfrm>
              <a:prstGeom prst="line">
                <a:avLst/>
              </a:prstGeom>
              <a:noFill/>
              <a:ln w="9525">
                <a:solidFill>
                  <a:srgbClr val="800080"/>
                </a:solidFill>
                <a:round/>
                <a:headEnd/>
                <a:tailEnd/>
              </a:ln>
            </p:spPr>
            <p:txBody>
              <a:bodyPr/>
              <a:lstStyle/>
              <a:p>
                <a:endParaRPr lang="es-AR"/>
              </a:p>
            </p:txBody>
          </p:sp>
          <p:sp>
            <p:nvSpPr>
              <p:cNvPr id="48530" name="Line 721"/>
              <p:cNvSpPr>
                <a:spLocks noChangeShapeType="1"/>
              </p:cNvSpPr>
              <p:nvPr/>
            </p:nvSpPr>
            <p:spPr bwMode="auto">
              <a:xfrm>
                <a:off x="3112" y="1811"/>
                <a:ext cx="0" cy="14"/>
              </a:xfrm>
              <a:prstGeom prst="line">
                <a:avLst/>
              </a:prstGeom>
              <a:noFill/>
              <a:ln w="9525">
                <a:solidFill>
                  <a:srgbClr val="800080"/>
                </a:solidFill>
                <a:round/>
                <a:headEnd/>
                <a:tailEnd/>
              </a:ln>
            </p:spPr>
            <p:txBody>
              <a:bodyPr/>
              <a:lstStyle/>
              <a:p>
                <a:endParaRPr lang="es-AR"/>
              </a:p>
            </p:txBody>
          </p:sp>
          <p:sp>
            <p:nvSpPr>
              <p:cNvPr id="48531" name="Rectangle 722"/>
              <p:cNvSpPr>
                <a:spLocks noChangeArrowheads="1"/>
              </p:cNvSpPr>
              <p:nvPr/>
            </p:nvSpPr>
            <p:spPr bwMode="auto">
              <a:xfrm>
                <a:off x="3166" y="1726"/>
                <a:ext cx="54" cy="45"/>
              </a:xfrm>
              <a:prstGeom prst="rect">
                <a:avLst/>
              </a:prstGeom>
              <a:noFill/>
              <a:ln w="9525">
                <a:noFill/>
                <a:miter lim="800000"/>
                <a:headEnd/>
                <a:tailEnd/>
              </a:ln>
            </p:spPr>
            <p:txBody>
              <a:bodyPr/>
              <a:lstStyle/>
              <a:p>
                <a:endParaRPr lang="es-MX"/>
              </a:p>
            </p:txBody>
          </p:sp>
          <p:sp>
            <p:nvSpPr>
              <p:cNvPr id="48532" name="Line 723"/>
              <p:cNvSpPr>
                <a:spLocks noChangeShapeType="1"/>
              </p:cNvSpPr>
              <p:nvPr/>
            </p:nvSpPr>
            <p:spPr bwMode="auto">
              <a:xfrm flipH="1" flipV="1">
                <a:off x="3172" y="1731"/>
                <a:ext cx="18" cy="15"/>
              </a:xfrm>
              <a:prstGeom prst="line">
                <a:avLst/>
              </a:prstGeom>
              <a:noFill/>
              <a:ln w="9525">
                <a:solidFill>
                  <a:srgbClr val="800080"/>
                </a:solidFill>
                <a:round/>
                <a:headEnd/>
                <a:tailEnd/>
              </a:ln>
            </p:spPr>
            <p:txBody>
              <a:bodyPr/>
              <a:lstStyle/>
              <a:p>
                <a:endParaRPr lang="es-AR"/>
              </a:p>
            </p:txBody>
          </p:sp>
          <p:sp>
            <p:nvSpPr>
              <p:cNvPr id="48533" name="Line 724"/>
              <p:cNvSpPr>
                <a:spLocks noChangeShapeType="1"/>
              </p:cNvSpPr>
              <p:nvPr/>
            </p:nvSpPr>
            <p:spPr bwMode="auto">
              <a:xfrm>
                <a:off x="3190" y="1746"/>
                <a:ext cx="18" cy="15"/>
              </a:xfrm>
              <a:prstGeom prst="line">
                <a:avLst/>
              </a:prstGeom>
              <a:noFill/>
              <a:ln w="9525">
                <a:solidFill>
                  <a:srgbClr val="800080"/>
                </a:solidFill>
                <a:round/>
                <a:headEnd/>
                <a:tailEnd/>
              </a:ln>
            </p:spPr>
            <p:txBody>
              <a:bodyPr/>
              <a:lstStyle/>
              <a:p>
                <a:endParaRPr lang="es-AR"/>
              </a:p>
            </p:txBody>
          </p:sp>
          <p:sp>
            <p:nvSpPr>
              <p:cNvPr id="48534" name="Line 725"/>
              <p:cNvSpPr>
                <a:spLocks noChangeShapeType="1"/>
              </p:cNvSpPr>
              <p:nvPr/>
            </p:nvSpPr>
            <p:spPr bwMode="auto">
              <a:xfrm flipH="1">
                <a:off x="3172" y="1746"/>
                <a:ext cx="18" cy="15"/>
              </a:xfrm>
              <a:prstGeom prst="line">
                <a:avLst/>
              </a:prstGeom>
              <a:noFill/>
              <a:ln w="9525">
                <a:solidFill>
                  <a:srgbClr val="800080"/>
                </a:solidFill>
                <a:round/>
                <a:headEnd/>
                <a:tailEnd/>
              </a:ln>
            </p:spPr>
            <p:txBody>
              <a:bodyPr/>
              <a:lstStyle/>
              <a:p>
                <a:endParaRPr lang="es-AR"/>
              </a:p>
            </p:txBody>
          </p:sp>
          <p:sp>
            <p:nvSpPr>
              <p:cNvPr id="48535" name="Line 726"/>
              <p:cNvSpPr>
                <a:spLocks noChangeShapeType="1"/>
              </p:cNvSpPr>
              <p:nvPr/>
            </p:nvSpPr>
            <p:spPr bwMode="auto">
              <a:xfrm flipV="1">
                <a:off x="3190" y="1731"/>
                <a:ext cx="18" cy="15"/>
              </a:xfrm>
              <a:prstGeom prst="line">
                <a:avLst/>
              </a:prstGeom>
              <a:noFill/>
              <a:ln w="9525">
                <a:solidFill>
                  <a:srgbClr val="800080"/>
                </a:solidFill>
                <a:round/>
                <a:headEnd/>
                <a:tailEnd/>
              </a:ln>
            </p:spPr>
            <p:txBody>
              <a:bodyPr/>
              <a:lstStyle/>
              <a:p>
                <a:endParaRPr lang="es-AR"/>
              </a:p>
            </p:txBody>
          </p:sp>
          <p:sp>
            <p:nvSpPr>
              <p:cNvPr id="48536" name="Line 727"/>
              <p:cNvSpPr>
                <a:spLocks noChangeShapeType="1"/>
              </p:cNvSpPr>
              <p:nvPr/>
            </p:nvSpPr>
            <p:spPr bwMode="auto">
              <a:xfrm flipV="1">
                <a:off x="3190" y="1731"/>
                <a:ext cx="0" cy="15"/>
              </a:xfrm>
              <a:prstGeom prst="line">
                <a:avLst/>
              </a:prstGeom>
              <a:noFill/>
              <a:ln w="9525">
                <a:solidFill>
                  <a:srgbClr val="800080"/>
                </a:solidFill>
                <a:round/>
                <a:headEnd/>
                <a:tailEnd/>
              </a:ln>
            </p:spPr>
            <p:txBody>
              <a:bodyPr/>
              <a:lstStyle/>
              <a:p>
                <a:endParaRPr lang="es-AR"/>
              </a:p>
            </p:txBody>
          </p:sp>
          <p:sp>
            <p:nvSpPr>
              <p:cNvPr id="48537" name="Line 728"/>
              <p:cNvSpPr>
                <a:spLocks noChangeShapeType="1"/>
              </p:cNvSpPr>
              <p:nvPr/>
            </p:nvSpPr>
            <p:spPr bwMode="auto">
              <a:xfrm>
                <a:off x="3190" y="1746"/>
                <a:ext cx="0" cy="15"/>
              </a:xfrm>
              <a:prstGeom prst="line">
                <a:avLst/>
              </a:prstGeom>
              <a:noFill/>
              <a:ln w="9525">
                <a:solidFill>
                  <a:srgbClr val="800080"/>
                </a:solidFill>
                <a:round/>
                <a:headEnd/>
                <a:tailEnd/>
              </a:ln>
            </p:spPr>
            <p:txBody>
              <a:bodyPr/>
              <a:lstStyle/>
              <a:p>
                <a:endParaRPr lang="es-AR"/>
              </a:p>
            </p:txBody>
          </p:sp>
          <p:sp>
            <p:nvSpPr>
              <p:cNvPr id="48538" name="Rectangle 729"/>
              <p:cNvSpPr>
                <a:spLocks noChangeArrowheads="1"/>
              </p:cNvSpPr>
              <p:nvPr/>
            </p:nvSpPr>
            <p:spPr bwMode="auto">
              <a:xfrm>
                <a:off x="3244" y="1751"/>
                <a:ext cx="54" cy="45"/>
              </a:xfrm>
              <a:prstGeom prst="rect">
                <a:avLst/>
              </a:prstGeom>
              <a:noFill/>
              <a:ln w="9525">
                <a:noFill/>
                <a:miter lim="800000"/>
                <a:headEnd/>
                <a:tailEnd/>
              </a:ln>
            </p:spPr>
            <p:txBody>
              <a:bodyPr/>
              <a:lstStyle/>
              <a:p>
                <a:endParaRPr lang="es-MX"/>
              </a:p>
            </p:txBody>
          </p:sp>
          <p:sp>
            <p:nvSpPr>
              <p:cNvPr id="48539" name="Line 730"/>
              <p:cNvSpPr>
                <a:spLocks noChangeShapeType="1"/>
              </p:cNvSpPr>
              <p:nvPr/>
            </p:nvSpPr>
            <p:spPr bwMode="auto">
              <a:xfrm flipH="1" flipV="1">
                <a:off x="3250" y="1756"/>
                <a:ext cx="18" cy="15"/>
              </a:xfrm>
              <a:prstGeom prst="line">
                <a:avLst/>
              </a:prstGeom>
              <a:noFill/>
              <a:ln w="9525">
                <a:solidFill>
                  <a:srgbClr val="800080"/>
                </a:solidFill>
                <a:round/>
                <a:headEnd/>
                <a:tailEnd/>
              </a:ln>
            </p:spPr>
            <p:txBody>
              <a:bodyPr/>
              <a:lstStyle/>
              <a:p>
                <a:endParaRPr lang="es-AR"/>
              </a:p>
            </p:txBody>
          </p:sp>
          <p:sp>
            <p:nvSpPr>
              <p:cNvPr id="48540" name="Line 731"/>
              <p:cNvSpPr>
                <a:spLocks noChangeShapeType="1"/>
              </p:cNvSpPr>
              <p:nvPr/>
            </p:nvSpPr>
            <p:spPr bwMode="auto">
              <a:xfrm>
                <a:off x="3268" y="1771"/>
                <a:ext cx="18" cy="15"/>
              </a:xfrm>
              <a:prstGeom prst="line">
                <a:avLst/>
              </a:prstGeom>
              <a:noFill/>
              <a:ln w="9525">
                <a:solidFill>
                  <a:srgbClr val="800080"/>
                </a:solidFill>
                <a:round/>
                <a:headEnd/>
                <a:tailEnd/>
              </a:ln>
            </p:spPr>
            <p:txBody>
              <a:bodyPr/>
              <a:lstStyle/>
              <a:p>
                <a:endParaRPr lang="es-AR"/>
              </a:p>
            </p:txBody>
          </p:sp>
          <p:sp>
            <p:nvSpPr>
              <p:cNvPr id="48541" name="Line 732"/>
              <p:cNvSpPr>
                <a:spLocks noChangeShapeType="1"/>
              </p:cNvSpPr>
              <p:nvPr/>
            </p:nvSpPr>
            <p:spPr bwMode="auto">
              <a:xfrm flipH="1">
                <a:off x="3250" y="1771"/>
                <a:ext cx="18" cy="15"/>
              </a:xfrm>
              <a:prstGeom prst="line">
                <a:avLst/>
              </a:prstGeom>
              <a:noFill/>
              <a:ln w="9525">
                <a:solidFill>
                  <a:srgbClr val="800080"/>
                </a:solidFill>
                <a:round/>
                <a:headEnd/>
                <a:tailEnd/>
              </a:ln>
            </p:spPr>
            <p:txBody>
              <a:bodyPr/>
              <a:lstStyle/>
              <a:p>
                <a:endParaRPr lang="es-AR"/>
              </a:p>
            </p:txBody>
          </p:sp>
          <p:sp>
            <p:nvSpPr>
              <p:cNvPr id="48542" name="Line 733"/>
              <p:cNvSpPr>
                <a:spLocks noChangeShapeType="1"/>
              </p:cNvSpPr>
              <p:nvPr/>
            </p:nvSpPr>
            <p:spPr bwMode="auto">
              <a:xfrm flipV="1">
                <a:off x="3268" y="1756"/>
                <a:ext cx="18" cy="15"/>
              </a:xfrm>
              <a:prstGeom prst="line">
                <a:avLst/>
              </a:prstGeom>
              <a:noFill/>
              <a:ln w="9525">
                <a:solidFill>
                  <a:srgbClr val="800080"/>
                </a:solidFill>
                <a:round/>
                <a:headEnd/>
                <a:tailEnd/>
              </a:ln>
            </p:spPr>
            <p:txBody>
              <a:bodyPr/>
              <a:lstStyle/>
              <a:p>
                <a:endParaRPr lang="es-AR"/>
              </a:p>
            </p:txBody>
          </p:sp>
          <p:sp>
            <p:nvSpPr>
              <p:cNvPr id="48543" name="Line 734"/>
              <p:cNvSpPr>
                <a:spLocks noChangeShapeType="1"/>
              </p:cNvSpPr>
              <p:nvPr/>
            </p:nvSpPr>
            <p:spPr bwMode="auto">
              <a:xfrm flipV="1">
                <a:off x="3268" y="1756"/>
                <a:ext cx="0" cy="15"/>
              </a:xfrm>
              <a:prstGeom prst="line">
                <a:avLst/>
              </a:prstGeom>
              <a:noFill/>
              <a:ln w="9525">
                <a:solidFill>
                  <a:srgbClr val="800080"/>
                </a:solidFill>
                <a:round/>
                <a:headEnd/>
                <a:tailEnd/>
              </a:ln>
            </p:spPr>
            <p:txBody>
              <a:bodyPr/>
              <a:lstStyle/>
              <a:p>
                <a:endParaRPr lang="es-AR"/>
              </a:p>
            </p:txBody>
          </p:sp>
          <p:sp>
            <p:nvSpPr>
              <p:cNvPr id="48544" name="Line 735"/>
              <p:cNvSpPr>
                <a:spLocks noChangeShapeType="1"/>
              </p:cNvSpPr>
              <p:nvPr/>
            </p:nvSpPr>
            <p:spPr bwMode="auto">
              <a:xfrm>
                <a:off x="3268" y="1771"/>
                <a:ext cx="0" cy="15"/>
              </a:xfrm>
              <a:prstGeom prst="line">
                <a:avLst/>
              </a:prstGeom>
              <a:noFill/>
              <a:ln w="9525">
                <a:solidFill>
                  <a:srgbClr val="800080"/>
                </a:solidFill>
                <a:round/>
                <a:headEnd/>
                <a:tailEnd/>
              </a:ln>
            </p:spPr>
            <p:txBody>
              <a:bodyPr/>
              <a:lstStyle/>
              <a:p>
                <a:endParaRPr lang="es-AR"/>
              </a:p>
            </p:txBody>
          </p:sp>
          <p:sp>
            <p:nvSpPr>
              <p:cNvPr id="48545" name="Rectangle 736"/>
              <p:cNvSpPr>
                <a:spLocks noChangeArrowheads="1"/>
              </p:cNvSpPr>
              <p:nvPr/>
            </p:nvSpPr>
            <p:spPr bwMode="auto">
              <a:xfrm>
                <a:off x="3322" y="1815"/>
                <a:ext cx="54" cy="45"/>
              </a:xfrm>
              <a:prstGeom prst="rect">
                <a:avLst/>
              </a:prstGeom>
              <a:noFill/>
              <a:ln w="9525">
                <a:noFill/>
                <a:miter lim="800000"/>
                <a:headEnd/>
                <a:tailEnd/>
              </a:ln>
            </p:spPr>
            <p:txBody>
              <a:bodyPr/>
              <a:lstStyle/>
              <a:p>
                <a:endParaRPr lang="es-MX"/>
              </a:p>
            </p:txBody>
          </p:sp>
          <p:sp>
            <p:nvSpPr>
              <p:cNvPr id="48546" name="Line 737"/>
              <p:cNvSpPr>
                <a:spLocks noChangeShapeType="1"/>
              </p:cNvSpPr>
              <p:nvPr/>
            </p:nvSpPr>
            <p:spPr bwMode="auto">
              <a:xfrm flipH="1" flipV="1">
                <a:off x="3328" y="1820"/>
                <a:ext cx="18" cy="15"/>
              </a:xfrm>
              <a:prstGeom prst="line">
                <a:avLst/>
              </a:prstGeom>
              <a:noFill/>
              <a:ln w="9525">
                <a:solidFill>
                  <a:srgbClr val="800080"/>
                </a:solidFill>
                <a:round/>
                <a:headEnd/>
                <a:tailEnd/>
              </a:ln>
            </p:spPr>
            <p:txBody>
              <a:bodyPr/>
              <a:lstStyle/>
              <a:p>
                <a:endParaRPr lang="es-AR"/>
              </a:p>
            </p:txBody>
          </p:sp>
          <p:sp>
            <p:nvSpPr>
              <p:cNvPr id="48547" name="Line 738"/>
              <p:cNvSpPr>
                <a:spLocks noChangeShapeType="1"/>
              </p:cNvSpPr>
              <p:nvPr/>
            </p:nvSpPr>
            <p:spPr bwMode="auto">
              <a:xfrm>
                <a:off x="3346" y="1835"/>
                <a:ext cx="18" cy="15"/>
              </a:xfrm>
              <a:prstGeom prst="line">
                <a:avLst/>
              </a:prstGeom>
              <a:noFill/>
              <a:ln w="9525">
                <a:solidFill>
                  <a:srgbClr val="800080"/>
                </a:solidFill>
                <a:round/>
                <a:headEnd/>
                <a:tailEnd/>
              </a:ln>
            </p:spPr>
            <p:txBody>
              <a:bodyPr/>
              <a:lstStyle/>
              <a:p>
                <a:endParaRPr lang="es-AR"/>
              </a:p>
            </p:txBody>
          </p:sp>
          <p:sp>
            <p:nvSpPr>
              <p:cNvPr id="48548" name="Line 739"/>
              <p:cNvSpPr>
                <a:spLocks noChangeShapeType="1"/>
              </p:cNvSpPr>
              <p:nvPr/>
            </p:nvSpPr>
            <p:spPr bwMode="auto">
              <a:xfrm flipH="1">
                <a:off x="3328" y="1835"/>
                <a:ext cx="18" cy="15"/>
              </a:xfrm>
              <a:prstGeom prst="line">
                <a:avLst/>
              </a:prstGeom>
              <a:noFill/>
              <a:ln w="9525">
                <a:solidFill>
                  <a:srgbClr val="800080"/>
                </a:solidFill>
                <a:round/>
                <a:headEnd/>
                <a:tailEnd/>
              </a:ln>
            </p:spPr>
            <p:txBody>
              <a:bodyPr/>
              <a:lstStyle/>
              <a:p>
                <a:endParaRPr lang="es-AR"/>
              </a:p>
            </p:txBody>
          </p:sp>
          <p:sp>
            <p:nvSpPr>
              <p:cNvPr id="48549" name="Line 740"/>
              <p:cNvSpPr>
                <a:spLocks noChangeShapeType="1"/>
              </p:cNvSpPr>
              <p:nvPr/>
            </p:nvSpPr>
            <p:spPr bwMode="auto">
              <a:xfrm flipV="1">
                <a:off x="3346" y="1820"/>
                <a:ext cx="18" cy="15"/>
              </a:xfrm>
              <a:prstGeom prst="line">
                <a:avLst/>
              </a:prstGeom>
              <a:noFill/>
              <a:ln w="9525">
                <a:solidFill>
                  <a:srgbClr val="800080"/>
                </a:solidFill>
                <a:round/>
                <a:headEnd/>
                <a:tailEnd/>
              </a:ln>
            </p:spPr>
            <p:txBody>
              <a:bodyPr/>
              <a:lstStyle/>
              <a:p>
                <a:endParaRPr lang="es-AR"/>
              </a:p>
            </p:txBody>
          </p:sp>
          <p:sp>
            <p:nvSpPr>
              <p:cNvPr id="48550" name="Line 741"/>
              <p:cNvSpPr>
                <a:spLocks noChangeShapeType="1"/>
              </p:cNvSpPr>
              <p:nvPr/>
            </p:nvSpPr>
            <p:spPr bwMode="auto">
              <a:xfrm flipV="1">
                <a:off x="3346" y="1820"/>
                <a:ext cx="0" cy="15"/>
              </a:xfrm>
              <a:prstGeom prst="line">
                <a:avLst/>
              </a:prstGeom>
              <a:noFill/>
              <a:ln w="9525">
                <a:solidFill>
                  <a:srgbClr val="800080"/>
                </a:solidFill>
                <a:round/>
                <a:headEnd/>
                <a:tailEnd/>
              </a:ln>
            </p:spPr>
            <p:txBody>
              <a:bodyPr/>
              <a:lstStyle/>
              <a:p>
                <a:endParaRPr lang="es-AR"/>
              </a:p>
            </p:txBody>
          </p:sp>
          <p:sp>
            <p:nvSpPr>
              <p:cNvPr id="48551" name="Line 742"/>
              <p:cNvSpPr>
                <a:spLocks noChangeShapeType="1"/>
              </p:cNvSpPr>
              <p:nvPr/>
            </p:nvSpPr>
            <p:spPr bwMode="auto">
              <a:xfrm>
                <a:off x="3346" y="1835"/>
                <a:ext cx="0" cy="15"/>
              </a:xfrm>
              <a:prstGeom prst="line">
                <a:avLst/>
              </a:prstGeom>
              <a:noFill/>
              <a:ln w="9525">
                <a:solidFill>
                  <a:srgbClr val="800080"/>
                </a:solidFill>
                <a:round/>
                <a:headEnd/>
                <a:tailEnd/>
              </a:ln>
            </p:spPr>
            <p:txBody>
              <a:bodyPr/>
              <a:lstStyle/>
              <a:p>
                <a:endParaRPr lang="es-AR"/>
              </a:p>
            </p:txBody>
          </p:sp>
          <p:sp>
            <p:nvSpPr>
              <p:cNvPr id="48552" name="Rectangle 743"/>
              <p:cNvSpPr>
                <a:spLocks noChangeArrowheads="1"/>
              </p:cNvSpPr>
              <p:nvPr/>
            </p:nvSpPr>
            <p:spPr bwMode="auto">
              <a:xfrm>
                <a:off x="3400" y="1736"/>
                <a:ext cx="54" cy="45"/>
              </a:xfrm>
              <a:prstGeom prst="rect">
                <a:avLst/>
              </a:prstGeom>
              <a:noFill/>
              <a:ln w="9525">
                <a:noFill/>
                <a:miter lim="800000"/>
                <a:headEnd/>
                <a:tailEnd/>
              </a:ln>
            </p:spPr>
            <p:txBody>
              <a:bodyPr/>
              <a:lstStyle/>
              <a:p>
                <a:endParaRPr lang="es-MX"/>
              </a:p>
            </p:txBody>
          </p:sp>
          <p:sp>
            <p:nvSpPr>
              <p:cNvPr id="48553" name="Line 744"/>
              <p:cNvSpPr>
                <a:spLocks noChangeShapeType="1"/>
              </p:cNvSpPr>
              <p:nvPr/>
            </p:nvSpPr>
            <p:spPr bwMode="auto">
              <a:xfrm flipH="1" flipV="1">
                <a:off x="3406" y="1741"/>
                <a:ext cx="18" cy="15"/>
              </a:xfrm>
              <a:prstGeom prst="line">
                <a:avLst/>
              </a:prstGeom>
              <a:noFill/>
              <a:ln w="9525">
                <a:solidFill>
                  <a:srgbClr val="800080"/>
                </a:solidFill>
                <a:round/>
                <a:headEnd/>
                <a:tailEnd/>
              </a:ln>
            </p:spPr>
            <p:txBody>
              <a:bodyPr/>
              <a:lstStyle/>
              <a:p>
                <a:endParaRPr lang="es-AR"/>
              </a:p>
            </p:txBody>
          </p:sp>
          <p:sp>
            <p:nvSpPr>
              <p:cNvPr id="48554" name="Line 745"/>
              <p:cNvSpPr>
                <a:spLocks noChangeShapeType="1"/>
              </p:cNvSpPr>
              <p:nvPr/>
            </p:nvSpPr>
            <p:spPr bwMode="auto">
              <a:xfrm>
                <a:off x="3424" y="1756"/>
                <a:ext cx="18" cy="15"/>
              </a:xfrm>
              <a:prstGeom prst="line">
                <a:avLst/>
              </a:prstGeom>
              <a:noFill/>
              <a:ln w="9525">
                <a:solidFill>
                  <a:srgbClr val="800080"/>
                </a:solidFill>
                <a:round/>
                <a:headEnd/>
                <a:tailEnd/>
              </a:ln>
            </p:spPr>
            <p:txBody>
              <a:bodyPr/>
              <a:lstStyle/>
              <a:p>
                <a:endParaRPr lang="es-AR"/>
              </a:p>
            </p:txBody>
          </p:sp>
          <p:sp>
            <p:nvSpPr>
              <p:cNvPr id="48555" name="Line 746"/>
              <p:cNvSpPr>
                <a:spLocks noChangeShapeType="1"/>
              </p:cNvSpPr>
              <p:nvPr/>
            </p:nvSpPr>
            <p:spPr bwMode="auto">
              <a:xfrm flipH="1">
                <a:off x="3406" y="1756"/>
                <a:ext cx="18" cy="15"/>
              </a:xfrm>
              <a:prstGeom prst="line">
                <a:avLst/>
              </a:prstGeom>
              <a:noFill/>
              <a:ln w="9525">
                <a:solidFill>
                  <a:srgbClr val="800080"/>
                </a:solidFill>
                <a:round/>
                <a:headEnd/>
                <a:tailEnd/>
              </a:ln>
            </p:spPr>
            <p:txBody>
              <a:bodyPr/>
              <a:lstStyle/>
              <a:p>
                <a:endParaRPr lang="es-AR"/>
              </a:p>
            </p:txBody>
          </p:sp>
          <p:sp>
            <p:nvSpPr>
              <p:cNvPr id="48556" name="Line 747"/>
              <p:cNvSpPr>
                <a:spLocks noChangeShapeType="1"/>
              </p:cNvSpPr>
              <p:nvPr/>
            </p:nvSpPr>
            <p:spPr bwMode="auto">
              <a:xfrm flipV="1">
                <a:off x="3424" y="1741"/>
                <a:ext cx="18" cy="15"/>
              </a:xfrm>
              <a:prstGeom prst="line">
                <a:avLst/>
              </a:prstGeom>
              <a:noFill/>
              <a:ln w="9525">
                <a:solidFill>
                  <a:srgbClr val="800080"/>
                </a:solidFill>
                <a:round/>
                <a:headEnd/>
                <a:tailEnd/>
              </a:ln>
            </p:spPr>
            <p:txBody>
              <a:bodyPr/>
              <a:lstStyle/>
              <a:p>
                <a:endParaRPr lang="es-AR"/>
              </a:p>
            </p:txBody>
          </p:sp>
          <p:sp>
            <p:nvSpPr>
              <p:cNvPr id="48557" name="Line 748"/>
              <p:cNvSpPr>
                <a:spLocks noChangeShapeType="1"/>
              </p:cNvSpPr>
              <p:nvPr/>
            </p:nvSpPr>
            <p:spPr bwMode="auto">
              <a:xfrm flipV="1">
                <a:off x="3424" y="1741"/>
                <a:ext cx="0" cy="15"/>
              </a:xfrm>
              <a:prstGeom prst="line">
                <a:avLst/>
              </a:prstGeom>
              <a:noFill/>
              <a:ln w="9525">
                <a:solidFill>
                  <a:srgbClr val="800080"/>
                </a:solidFill>
                <a:round/>
                <a:headEnd/>
                <a:tailEnd/>
              </a:ln>
            </p:spPr>
            <p:txBody>
              <a:bodyPr/>
              <a:lstStyle/>
              <a:p>
                <a:endParaRPr lang="es-AR"/>
              </a:p>
            </p:txBody>
          </p:sp>
          <p:sp>
            <p:nvSpPr>
              <p:cNvPr id="48558" name="Line 749"/>
              <p:cNvSpPr>
                <a:spLocks noChangeShapeType="1"/>
              </p:cNvSpPr>
              <p:nvPr/>
            </p:nvSpPr>
            <p:spPr bwMode="auto">
              <a:xfrm>
                <a:off x="3424" y="1756"/>
                <a:ext cx="0" cy="15"/>
              </a:xfrm>
              <a:prstGeom prst="line">
                <a:avLst/>
              </a:prstGeom>
              <a:noFill/>
              <a:ln w="9525">
                <a:solidFill>
                  <a:srgbClr val="800080"/>
                </a:solidFill>
                <a:round/>
                <a:headEnd/>
                <a:tailEnd/>
              </a:ln>
            </p:spPr>
            <p:txBody>
              <a:bodyPr/>
              <a:lstStyle/>
              <a:p>
                <a:endParaRPr lang="es-AR"/>
              </a:p>
            </p:txBody>
          </p:sp>
          <p:sp>
            <p:nvSpPr>
              <p:cNvPr id="48559" name="Rectangle 750"/>
              <p:cNvSpPr>
                <a:spLocks noChangeArrowheads="1"/>
              </p:cNvSpPr>
              <p:nvPr/>
            </p:nvSpPr>
            <p:spPr bwMode="auto">
              <a:xfrm>
                <a:off x="3478" y="1697"/>
                <a:ext cx="54" cy="44"/>
              </a:xfrm>
              <a:prstGeom prst="rect">
                <a:avLst/>
              </a:prstGeom>
              <a:noFill/>
              <a:ln w="9525">
                <a:noFill/>
                <a:miter lim="800000"/>
                <a:headEnd/>
                <a:tailEnd/>
              </a:ln>
            </p:spPr>
            <p:txBody>
              <a:bodyPr/>
              <a:lstStyle/>
              <a:p>
                <a:endParaRPr lang="es-MX"/>
              </a:p>
            </p:txBody>
          </p:sp>
          <p:sp>
            <p:nvSpPr>
              <p:cNvPr id="48560" name="Line 751"/>
              <p:cNvSpPr>
                <a:spLocks noChangeShapeType="1"/>
              </p:cNvSpPr>
              <p:nvPr/>
            </p:nvSpPr>
            <p:spPr bwMode="auto">
              <a:xfrm flipH="1" flipV="1">
                <a:off x="3484" y="1702"/>
                <a:ext cx="18" cy="14"/>
              </a:xfrm>
              <a:prstGeom prst="line">
                <a:avLst/>
              </a:prstGeom>
              <a:noFill/>
              <a:ln w="9525">
                <a:solidFill>
                  <a:srgbClr val="800080"/>
                </a:solidFill>
                <a:round/>
                <a:headEnd/>
                <a:tailEnd/>
              </a:ln>
            </p:spPr>
            <p:txBody>
              <a:bodyPr/>
              <a:lstStyle/>
              <a:p>
                <a:endParaRPr lang="es-AR"/>
              </a:p>
            </p:txBody>
          </p:sp>
          <p:sp>
            <p:nvSpPr>
              <p:cNvPr id="48561" name="Line 752"/>
              <p:cNvSpPr>
                <a:spLocks noChangeShapeType="1"/>
              </p:cNvSpPr>
              <p:nvPr/>
            </p:nvSpPr>
            <p:spPr bwMode="auto">
              <a:xfrm>
                <a:off x="3502" y="1716"/>
                <a:ext cx="18" cy="15"/>
              </a:xfrm>
              <a:prstGeom prst="line">
                <a:avLst/>
              </a:prstGeom>
              <a:noFill/>
              <a:ln w="9525">
                <a:solidFill>
                  <a:srgbClr val="800080"/>
                </a:solidFill>
                <a:round/>
                <a:headEnd/>
                <a:tailEnd/>
              </a:ln>
            </p:spPr>
            <p:txBody>
              <a:bodyPr/>
              <a:lstStyle/>
              <a:p>
                <a:endParaRPr lang="es-AR"/>
              </a:p>
            </p:txBody>
          </p:sp>
          <p:sp>
            <p:nvSpPr>
              <p:cNvPr id="48562" name="Line 753"/>
              <p:cNvSpPr>
                <a:spLocks noChangeShapeType="1"/>
              </p:cNvSpPr>
              <p:nvPr/>
            </p:nvSpPr>
            <p:spPr bwMode="auto">
              <a:xfrm flipH="1">
                <a:off x="3484" y="1716"/>
                <a:ext cx="18" cy="15"/>
              </a:xfrm>
              <a:prstGeom prst="line">
                <a:avLst/>
              </a:prstGeom>
              <a:noFill/>
              <a:ln w="9525">
                <a:solidFill>
                  <a:srgbClr val="800080"/>
                </a:solidFill>
                <a:round/>
                <a:headEnd/>
                <a:tailEnd/>
              </a:ln>
            </p:spPr>
            <p:txBody>
              <a:bodyPr/>
              <a:lstStyle/>
              <a:p>
                <a:endParaRPr lang="es-AR"/>
              </a:p>
            </p:txBody>
          </p:sp>
          <p:sp>
            <p:nvSpPr>
              <p:cNvPr id="48563" name="Line 754"/>
              <p:cNvSpPr>
                <a:spLocks noChangeShapeType="1"/>
              </p:cNvSpPr>
              <p:nvPr/>
            </p:nvSpPr>
            <p:spPr bwMode="auto">
              <a:xfrm flipV="1">
                <a:off x="3502" y="1702"/>
                <a:ext cx="18" cy="14"/>
              </a:xfrm>
              <a:prstGeom prst="line">
                <a:avLst/>
              </a:prstGeom>
              <a:noFill/>
              <a:ln w="9525">
                <a:solidFill>
                  <a:srgbClr val="800080"/>
                </a:solidFill>
                <a:round/>
                <a:headEnd/>
                <a:tailEnd/>
              </a:ln>
            </p:spPr>
            <p:txBody>
              <a:bodyPr/>
              <a:lstStyle/>
              <a:p>
                <a:endParaRPr lang="es-AR"/>
              </a:p>
            </p:txBody>
          </p:sp>
          <p:sp>
            <p:nvSpPr>
              <p:cNvPr id="48564" name="Line 755"/>
              <p:cNvSpPr>
                <a:spLocks noChangeShapeType="1"/>
              </p:cNvSpPr>
              <p:nvPr/>
            </p:nvSpPr>
            <p:spPr bwMode="auto">
              <a:xfrm flipV="1">
                <a:off x="3502" y="1702"/>
                <a:ext cx="0" cy="14"/>
              </a:xfrm>
              <a:prstGeom prst="line">
                <a:avLst/>
              </a:prstGeom>
              <a:noFill/>
              <a:ln w="9525">
                <a:solidFill>
                  <a:srgbClr val="800080"/>
                </a:solidFill>
                <a:round/>
                <a:headEnd/>
                <a:tailEnd/>
              </a:ln>
            </p:spPr>
            <p:txBody>
              <a:bodyPr/>
              <a:lstStyle/>
              <a:p>
                <a:endParaRPr lang="es-AR"/>
              </a:p>
            </p:txBody>
          </p:sp>
          <p:sp>
            <p:nvSpPr>
              <p:cNvPr id="48565" name="Line 756"/>
              <p:cNvSpPr>
                <a:spLocks noChangeShapeType="1"/>
              </p:cNvSpPr>
              <p:nvPr/>
            </p:nvSpPr>
            <p:spPr bwMode="auto">
              <a:xfrm>
                <a:off x="3502" y="1716"/>
                <a:ext cx="0" cy="15"/>
              </a:xfrm>
              <a:prstGeom prst="line">
                <a:avLst/>
              </a:prstGeom>
              <a:noFill/>
              <a:ln w="9525">
                <a:solidFill>
                  <a:srgbClr val="800080"/>
                </a:solidFill>
                <a:round/>
                <a:headEnd/>
                <a:tailEnd/>
              </a:ln>
            </p:spPr>
            <p:txBody>
              <a:bodyPr/>
              <a:lstStyle/>
              <a:p>
                <a:endParaRPr lang="es-AR"/>
              </a:p>
            </p:txBody>
          </p:sp>
          <p:sp>
            <p:nvSpPr>
              <p:cNvPr id="48566" name="Rectangle 757"/>
              <p:cNvSpPr>
                <a:spLocks noChangeArrowheads="1"/>
              </p:cNvSpPr>
              <p:nvPr/>
            </p:nvSpPr>
            <p:spPr bwMode="auto">
              <a:xfrm>
                <a:off x="3556" y="1711"/>
                <a:ext cx="54" cy="45"/>
              </a:xfrm>
              <a:prstGeom prst="rect">
                <a:avLst/>
              </a:prstGeom>
              <a:noFill/>
              <a:ln w="9525">
                <a:noFill/>
                <a:miter lim="800000"/>
                <a:headEnd/>
                <a:tailEnd/>
              </a:ln>
            </p:spPr>
            <p:txBody>
              <a:bodyPr/>
              <a:lstStyle/>
              <a:p>
                <a:endParaRPr lang="es-MX"/>
              </a:p>
            </p:txBody>
          </p:sp>
          <p:sp>
            <p:nvSpPr>
              <p:cNvPr id="48567" name="Line 758"/>
              <p:cNvSpPr>
                <a:spLocks noChangeShapeType="1"/>
              </p:cNvSpPr>
              <p:nvPr/>
            </p:nvSpPr>
            <p:spPr bwMode="auto">
              <a:xfrm flipH="1" flipV="1">
                <a:off x="3562" y="1716"/>
                <a:ext cx="18" cy="15"/>
              </a:xfrm>
              <a:prstGeom prst="line">
                <a:avLst/>
              </a:prstGeom>
              <a:noFill/>
              <a:ln w="9525">
                <a:solidFill>
                  <a:srgbClr val="800080"/>
                </a:solidFill>
                <a:round/>
                <a:headEnd/>
                <a:tailEnd/>
              </a:ln>
            </p:spPr>
            <p:txBody>
              <a:bodyPr/>
              <a:lstStyle/>
              <a:p>
                <a:endParaRPr lang="es-AR"/>
              </a:p>
            </p:txBody>
          </p:sp>
          <p:sp>
            <p:nvSpPr>
              <p:cNvPr id="48568" name="Line 759"/>
              <p:cNvSpPr>
                <a:spLocks noChangeShapeType="1"/>
              </p:cNvSpPr>
              <p:nvPr/>
            </p:nvSpPr>
            <p:spPr bwMode="auto">
              <a:xfrm>
                <a:off x="3580" y="1731"/>
                <a:ext cx="18" cy="15"/>
              </a:xfrm>
              <a:prstGeom prst="line">
                <a:avLst/>
              </a:prstGeom>
              <a:noFill/>
              <a:ln w="9525">
                <a:solidFill>
                  <a:srgbClr val="800080"/>
                </a:solidFill>
                <a:round/>
                <a:headEnd/>
                <a:tailEnd/>
              </a:ln>
            </p:spPr>
            <p:txBody>
              <a:bodyPr/>
              <a:lstStyle/>
              <a:p>
                <a:endParaRPr lang="es-AR"/>
              </a:p>
            </p:txBody>
          </p:sp>
          <p:sp>
            <p:nvSpPr>
              <p:cNvPr id="48569" name="Line 760"/>
              <p:cNvSpPr>
                <a:spLocks noChangeShapeType="1"/>
              </p:cNvSpPr>
              <p:nvPr/>
            </p:nvSpPr>
            <p:spPr bwMode="auto">
              <a:xfrm flipH="1">
                <a:off x="3562" y="1731"/>
                <a:ext cx="18" cy="15"/>
              </a:xfrm>
              <a:prstGeom prst="line">
                <a:avLst/>
              </a:prstGeom>
              <a:noFill/>
              <a:ln w="9525">
                <a:solidFill>
                  <a:srgbClr val="800080"/>
                </a:solidFill>
                <a:round/>
                <a:headEnd/>
                <a:tailEnd/>
              </a:ln>
            </p:spPr>
            <p:txBody>
              <a:bodyPr/>
              <a:lstStyle/>
              <a:p>
                <a:endParaRPr lang="es-AR"/>
              </a:p>
            </p:txBody>
          </p:sp>
          <p:sp>
            <p:nvSpPr>
              <p:cNvPr id="48570" name="Line 761"/>
              <p:cNvSpPr>
                <a:spLocks noChangeShapeType="1"/>
              </p:cNvSpPr>
              <p:nvPr/>
            </p:nvSpPr>
            <p:spPr bwMode="auto">
              <a:xfrm flipV="1">
                <a:off x="3580" y="1716"/>
                <a:ext cx="18" cy="15"/>
              </a:xfrm>
              <a:prstGeom prst="line">
                <a:avLst/>
              </a:prstGeom>
              <a:noFill/>
              <a:ln w="9525">
                <a:solidFill>
                  <a:srgbClr val="800080"/>
                </a:solidFill>
                <a:round/>
                <a:headEnd/>
                <a:tailEnd/>
              </a:ln>
            </p:spPr>
            <p:txBody>
              <a:bodyPr/>
              <a:lstStyle/>
              <a:p>
                <a:endParaRPr lang="es-AR"/>
              </a:p>
            </p:txBody>
          </p:sp>
          <p:sp>
            <p:nvSpPr>
              <p:cNvPr id="48571" name="Line 762"/>
              <p:cNvSpPr>
                <a:spLocks noChangeShapeType="1"/>
              </p:cNvSpPr>
              <p:nvPr/>
            </p:nvSpPr>
            <p:spPr bwMode="auto">
              <a:xfrm flipV="1">
                <a:off x="3580" y="1716"/>
                <a:ext cx="0" cy="15"/>
              </a:xfrm>
              <a:prstGeom prst="line">
                <a:avLst/>
              </a:prstGeom>
              <a:noFill/>
              <a:ln w="9525">
                <a:solidFill>
                  <a:srgbClr val="800080"/>
                </a:solidFill>
                <a:round/>
                <a:headEnd/>
                <a:tailEnd/>
              </a:ln>
            </p:spPr>
            <p:txBody>
              <a:bodyPr/>
              <a:lstStyle/>
              <a:p>
                <a:endParaRPr lang="es-AR"/>
              </a:p>
            </p:txBody>
          </p:sp>
          <p:sp>
            <p:nvSpPr>
              <p:cNvPr id="48572" name="Line 763"/>
              <p:cNvSpPr>
                <a:spLocks noChangeShapeType="1"/>
              </p:cNvSpPr>
              <p:nvPr/>
            </p:nvSpPr>
            <p:spPr bwMode="auto">
              <a:xfrm>
                <a:off x="3580" y="1731"/>
                <a:ext cx="0" cy="15"/>
              </a:xfrm>
              <a:prstGeom prst="line">
                <a:avLst/>
              </a:prstGeom>
              <a:noFill/>
              <a:ln w="9525">
                <a:solidFill>
                  <a:srgbClr val="800080"/>
                </a:solidFill>
                <a:round/>
                <a:headEnd/>
                <a:tailEnd/>
              </a:ln>
            </p:spPr>
            <p:txBody>
              <a:bodyPr/>
              <a:lstStyle/>
              <a:p>
                <a:endParaRPr lang="es-AR"/>
              </a:p>
            </p:txBody>
          </p:sp>
          <p:sp>
            <p:nvSpPr>
              <p:cNvPr id="48573" name="Rectangle 764"/>
              <p:cNvSpPr>
                <a:spLocks noChangeArrowheads="1"/>
              </p:cNvSpPr>
              <p:nvPr/>
            </p:nvSpPr>
            <p:spPr bwMode="auto">
              <a:xfrm>
                <a:off x="3634" y="1716"/>
                <a:ext cx="54" cy="45"/>
              </a:xfrm>
              <a:prstGeom prst="rect">
                <a:avLst/>
              </a:prstGeom>
              <a:noFill/>
              <a:ln w="9525">
                <a:noFill/>
                <a:miter lim="800000"/>
                <a:headEnd/>
                <a:tailEnd/>
              </a:ln>
            </p:spPr>
            <p:txBody>
              <a:bodyPr/>
              <a:lstStyle/>
              <a:p>
                <a:endParaRPr lang="es-MX"/>
              </a:p>
            </p:txBody>
          </p:sp>
          <p:sp>
            <p:nvSpPr>
              <p:cNvPr id="48574" name="Line 765"/>
              <p:cNvSpPr>
                <a:spLocks noChangeShapeType="1"/>
              </p:cNvSpPr>
              <p:nvPr/>
            </p:nvSpPr>
            <p:spPr bwMode="auto">
              <a:xfrm flipH="1" flipV="1">
                <a:off x="3640" y="1721"/>
                <a:ext cx="18" cy="15"/>
              </a:xfrm>
              <a:prstGeom prst="line">
                <a:avLst/>
              </a:prstGeom>
              <a:noFill/>
              <a:ln w="9525">
                <a:solidFill>
                  <a:srgbClr val="800080"/>
                </a:solidFill>
                <a:round/>
                <a:headEnd/>
                <a:tailEnd/>
              </a:ln>
            </p:spPr>
            <p:txBody>
              <a:bodyPr/>
              <a:lstStyle/>
              <a:p>
                <a:endParaRPr lang="es-AR"/>
              </a:p>
            </p:txBody>
          </p:sp>
          <p:sp>
            <p:nvSpPr>
              <p:cNvPr id="48575" name="Line 766"/>
              <p:cNvSpPr>
                <a:spLocks noChangeShapeType="1"/>
              </p:cNvSpPr>
              <p:nvPr/>
            </p:nvSpPr>
            <p:spPr bwMode="auto">
              <a:xfrm>
                <a:off x="3658" y="1736"/>
                <a:ext cx="18" cy="15"/>
              </a:xfrm>
              <a:prstGeom prst="line">
                <a:avLst/>
              </a:prstGeom>
              <a:noFill/>
              <a:ln w="9525">
                <a:solidFill>
                  <a:srgbClr val="800080"/>
                </a:solidFill>
                <a:round/>
                <a:headEnd/>
                <a:tailEnd/>
              </a:ln>
            </p:spPr>
            <p:txBody>
              <a:bodyPr/>
              <a:lstStyle/>
              <a:p>
                <a:endParaRPr lang="es-AR"/>
              </a:p>
            </p:txBody>
          </p:sp>
          <p:sp>
            <p:nvSpPr>
              <p:cNvPr id="48576" name="Line 767"/>
              <p:cNvSpPr>
                <a:spLocks noChangeShapeType="1"/>
              </p:cNvSpPr>
              <p:nvPr/>
            </p:nvSpPr>
            <p:spPr bwMode="auto">
              <a:xfrm flipH="1">
                <a:off x="3640" y="1736"/>
                <a:ext cx="18" cy="15"/>
              </a:xfrm>
              <a:prstGeom prst="line">
                <a:avLst/>
              </a:prstGeom>
              <a:noFill/>
              <a:ln w="9525">
                <a:solidFill>
                  <a:srgbClr val="800080"/>
                </a:solidFill>
                <a:round/>
                <a:headEnd/>
                <a:tailEnd/>
              </a:ln>
            </p:spPr>
            <p:txBody>
              <a:bodyPr/>
              <a:lstStyle/>
              <a:p>
                <a:endParaRPr lang="es-AR"/>
              </a:p>
            </p:txBody>
          </p:sp>
          <p:sp>
            <p:nvSpPr>
              <p:cNvPr id="48577" name="Line 768"/>
              <p:cNvSpPr>
                <a:spLocks noChangeShapeType="1"/>
              </p:cNvSpPr>
              <p:nvPr/>
            </p:nvSpPr>
            <p:spPr bwMode="auto">
              <a:xfrm flipV="1">
                <a:off x="3658" y="1721"/>
                <a:ext cx="18" cy="15"/>
              </a:xfrm>
              <a:prstGeom prst="line">
                <a:avLst/>
              </a:prstGeom>
              <a:noFill/>
              <a:ln w="9525">
                <a:solidFill>
                  <a:srgbClr val="800080"/>
                </a:solidFill>
                <a:round/>
                <a:headEnd/>
                <a:tailEnd/>
              </a:ln>
            </p:spPr>
            <p:txBody>
              <a:bodyPr/>
              <a:lstStyle/>
              <a:p>
                <a:endParaRPr lang="es-AR"/>
              </a:p>
            </p:txBody>
          </p:sp>
          <p:sp>
            <p:nvSpPr>
              <p:cNvPr id="48578" name="Line 769"/>
              <p:cNvSpPr>
                <a:spLocks noChangeShapeType="1"/>
              </p:cNvSpPr>
              <p:nvPr/>
            </p:nvSpPr>
            <p:spPr bwMode="auto">
              <a:xfrm flipV="1">
                <a:off x="3658" y="1721"/>
                <a:ext cx="0" cy="15"/>
              </a:xfrm>
              <a:prstGeom prst="line">
                <a:avLst/>
              </a:prstGeom>
              <a:noFill/>
              <a:ln w="9525">
                <a:solidFill>
                  <a:srgbClr val="800080"/>
                </a:solidFill>
                <a:round/>
                <a:headEnd/>
                <a:tailEnd/>
              </a:ln>
            </p:spPr>
            <p:txBody>
              <a:bodyPr/>
              <a:lstStyle/>
              <a:p>
                <a:endParaRPr lang="es-AR"/>
              </a:p>
            </p:txBody>
          </p:sp>
          <p:sp>
            <p:nvSpPr>
              <p:cNvPr id="48579" name="Line 770"/>
              <p:cNvSpPr>
                <a:spLocks noChangeShapeType="1"/>
              </p:cNvSpPr>
              <p:nvPr/>
            </p:nvSpPr>
            <p:spPr bwMode="auto">
              <a:xfrm>
                <a:off x="3658" y="1736"/>
                <a:ext cx="0" cy="15"/>
              </a:xfrm>
              <a:prstGeom prst="line">
                <a:avLst/>
              </a:prstGeom>
              <a:noFill/>
              <a:ln w="9525">
                <a:solidFill>
                  <a:srgbClr val="800080"/>
                </a:solidFill>
                <a:round/>
                <a:headEnd/>
                <a:tailEnd/>
              </a:ln>
            </p:spPr>
            <p:txBody>
              <a:bodyPr/>
              <a:lstStyle/>
              <a:p>
                <a:endParaRPr lang="es-AR"/>
              </a:p>
            </p:txBody>
          </p:sp>
          <p:sp>
            <p:nvSpPr>
              <p:cNvPr id="48580" name="Rectangle 771"/>
              <p:cNvSpPr>
                <a:spLocks noChangeArrowheads="1"/>
              </p:cNvSpPr>
              <p:nvPr/>
            </p:nvSpPr>
            <p:spPr bwMode="auto">
              <a:xfrm>
                <a:off x="3712" y="1741"/>
                <a:ext cx="54" cy="45"/>
              </a:xfrm>
              <a:prstGeom prst="rect">
                <a:avLst/>
              </a:prstGeom>
              <a:noFill/>
              <a:ln w="9525">
                <a:noFill/>
                <a:miter lim="800000"/>
                <a:headEnd/>
                <a:tailEnd/>
              </a:ln>
            </p:spPr>
            <p:txBody>
              <a:bodyPr/>
              <a:lstStyle/>
              <a:p>
                <a:endParaRPr lang="es-MX"/>
              </a:p>
            </p:txBody>
          </p:sp>
          <p:sp>
            <p:nvSpPr>
              <p:cNvPr id="48581" name="Line 772"/>
              <p:cNvSpPr>
                <a:spLocks noChangeShapeType="1"/>
              </p:cNvSpPr>
              <p:nvPr/>
            </p:nvSpPr>
            <p:spPr bwMode="auto">
              <a:xfrm flipH="1" flipV="1">
                <a:off x="3718" y="1746"/>
                <a:ext cx="18" cy="15"/>
              </a:xfrm>
              <a:prstGeom prst="line">
                <a:avLst/>
              </a:prstGeom>
              <a:noFill/>
              <a:ln w="9525">
                <a:solidFill>
                  <a:srgbClr val="800080"/>
                </a:solidFill>
                <a:round/>
                <a:headEnd/>
                <a:tailEnd/>
              </a:ln>
            </p:spPr>
            <p:txBody>
              <a:bodyPr/>
              <a:lstStyle/>
              <a:p>
                <a:endParaRPr lang="es-AR"/>
              </a:p>
            </p:txBody>
          </p:sp>
          <p:sp>
            <p:nvSpPr>
              <p:cNvPr id="48582" name="Line 773"/>
              <p:cNvSpPr>
                <a:spLocks noChangeShapeType="1"/>
              </p:cNvSpPr>
              <p:nvPr/>
            </p:nvSpPr>
            <p:spPr bwMode="auto">
              <a:xfrm>
                <a:off x="3736" y="1761"/>
                <a:ext cx="18" cy="15"/>
              </a:xfrm>
              <a:prstGeom prst="line">
                <a:avLst/>
              </a:prstGeom>
              <a:noFill/>
              <a:ln w="9525">
                <a:solidFill>
                  <a:srgbClr val="800080"/>
                </a:solidFill>
                <a:round/>
                <a:headEnd/>
                <a:tailEnd/>
              </a:ln>
            </p:spPr>
            <p:txBody>
              <a:bodyPr/>
              <a:lstStyle/>
              <a:p>
                <a:endParaRPr lang="es-AR"/>
              </a:p>
            </p:txBody>
          </p:sp>
          <p:sp>
            <p:nvSpPr>
              <p:cNvPr id="48583" name="Line 774"/>
              <p:cNvSpPr>
                <a:spLocks noChangeShapeType="1"/>
              </p:cNvSpPr>
              <p:nvPr/>
            </p:nvSpPr>
            <p:spPr bwMode="auto">
              <a:xfrm flipH="1">
                <a:off x="3718" y="1761"/>
                <a:ext cx="18" cy="15"/>
              </a:xfrm>
              <a:prstGeom prst="line">
                <a:avLst/>
              </a:prstGeom>
              <a:noFill/>
              <a:ln w="9525">
                <a:solidFill>
                  <a:srgbClr val="800080"/>
                </a:solidFill>
                <a:round/>
                <a:headEnd/>
                <a:tailEnd/>
              </a:ln>
            </p:spPr>
            <p:txBody>
              <a:bodyPr/>
              <a:lstStyle/>
              <a:p>
                <a:endParaRPr lang="es-AR"/>
              </a:p>
            </p:txBody>
          </p:sp>
          <p:sp>
            <p:nvSpPr>
              <p:cNvPr id="48584" name="Line 775"/>
              <p:cNvSpPr>
                <a:spLocks noChangeShapeType="1"/>
              </p:cNvSpPr>
              <p:nvPr/>
            </p:nvSpPr>
            <p:spPr bwMode="auto">
              <a:xfrm flipV="1">
                <a:off x="3736" y="1746"/>
                <a:ext cx="18" cy="15"/>
              </a:xfrm>
              <a:prstGeom prst="line">
                <a:avLst/>
              </a:prstGeom>
              <a:noFill/>
              <a:ln w="9525">
                <a:solidFill>
                  <a:srgbClr val="800080"/>
                </a:solidFill>
                <a:round/>
                <a:headEnd/>
                <a:tailEnd/>
              </a:ln>
            </p:spPr>
            <p:txBody>
              <a:bodyPr/>
              <a:lstStyle/>
              <a:p>
                <a:endParaRPr lang="es-AR"/>
              </a:p>
            </p:txBody>
          </p:sp>
          <p:sp>
            <p:nvSpPr>
              <p:cNvPr id="48585" name="Line 776"/>
              <p:cNvSpPr>
                <a:spLocks noChangeShapeType="1"/>
              </p:cNvSpPr>
              <p:nvPr/>
            </p:nvSpPr>
            <p:spPr bwMode="auto">
              <a:xfrm flipV="1">
                <a:off x="3736" y="1746"/>
                <a:ext cx="0" cy="15"/>
              </a:xfrm>
              <a:prstGeom prst="line">
                <a:avLst/>
              </a:prstGeom>
              <a:noFill/>
              <a:ln w="9525">
                <a:solidFill>
                  <a:srgbClr val="800080"/>
                </a:solidFill>
                <a:round/>
                <a:headEnd/>
                <a:tailEnd/>
              </a:ln>
            </p:spPr>
            <p:txBody>
              <a:bodyPr/>
              <a:lstStyle/>
              <a:p>
                <a:endParaRPr lang="es-AR"/>
              </a:p>
            </p:txBody>
          </p:sp>
          <p:sp>
            <p:nvSpPr>
              <p:cNvPr id="48586" name="Line 777"/>
              <p:cNvSpPr>
                <a:spLocks noChangeShapeType="1"/>
              </p:cNvSpPr>
              <p:nvPr/>
            </p:nvSpPr>
            <p:spPr bwMode="auto">
              <a:xfrm>
                <a:off x="3736" y="1761"/>
                <a:ext cx="0" cy="15"/>
              </a:xfrm>
              <a:prstGeom prst="line">
                <a:avLst/>
              </a:prstGeom>
              <a:noFill/>
              <a:ln w="9525">
                <a:solidFill>
                  <a:srgbClr val="800080"/>
                </a:solidFill>
                <a:round/>
                <a:headEnd/>
                <a:tailEnd/>
              </a:ln>
            </p:spPr>
            <p:txBody>
              <a:bodyPr/>
              <a:lstStyle/>
              <a:p>
                <a:endParaRPr lang="es-AR"/>
              </a:p>
            </p:txBody>
          </p:sp>
          <p:sp>
            <p:nvSpPr>
              <p:cNvPr id="48587" name="Rectangle 778"/>
              <p:cNvSpPr>
                <a:spLocks noChangeArrowheads="1"/>
              </p:cNvSpPr>
              <p:nvPr/>
            </p:nvSpPr>
            <p:spPr bwMode="auto">
              <a:xfrm>
                <a:off x="3790" y="1840"/>
                <a:ext cx="54" cy="45"/>
              </a:xfrm>
              <a:prstGeom prst="rect">
                <a:avLst/>
              </a:prstGeom>
              <a:noFill/>
              <a:ln w="9525">
                <a:noFill/>
                <a:miter lim="800000"/>
                <a:headEnd/>
                <a:tailEnd/>
              </a:ln>
            </p:spPr>
            <p:txBody>
              <a:bodyPr/>
              <a:lstStyle/>
              <a:p>
                <a:endParaRPr lang="es-MX"/>
              </a:p>
            </p:txBody>
          </p:sp>
          <p:sp>
            <p:nvSpPr>
              <p:cNvPr id="48588" name="Line 779"/>
              <p:cNvSpPr>
                <a:spLocks noChangeShapeType="1"/>
              </p:cNvSpPr>
              <p:nvPr/>
            </p:nvSpPr>
            <p:spPr bwMode="auto">
              <a:xfrm flipH="1" flipV="1">
                <a:off x="3796" y="1845"/>
                <a:ext cx="18" cy="15"/>
              </a:xfrm>
              <a:prstGeom prst="line">
                <a:avLst/>
              </a:prstGeom>
              <a:noFill/>
              <a:ln w="9525">
                <a:solidFill>
                  <a:srgbClr val="800080"/>
                </a:solidFill>
                <a:round/>
                <a:headEnd/>
                <a:tailEnd/>
              </a:ln>
            </p:spPr>
            <p:txBody>
              <a:bodyPr/>
              <a:lstStyle/>
              <a:p>
                <a:endParaRPr lang="es-AR"/>
              </a:p>
            </p:txBody>
          </p:sp>
          <p:sp>
            <p:nvSpPr>
              <p:cNvPr id="48589" name="Line 780"/>
              <p:cNvSpPr>
                <a:spLocks noChangeShapeType="1"/>
              </p:cNvSpPr>
              <p:nvPr/>
            </p:nvSpPr>
            <p:spPr bwMode="auto">
              <a:xfrm>
                <a:off x="3814" y="1860"/>
                <a:ext cx="18" cy="15"/>
              </a:xfrm>
              <a:prstGeom prst="line">
                <a:avLst/>
              </a:prstGeom>
              <a:noFill/>
              <a:ln w="9525">
                <a:solidFill>
                  <a:srgbClr val="800080"/>
                </a:solidFill>
                <a:round/>
                <a:headEnd/>
                <a:tailEnd/>
              </a:ln>
            </p:spPr>
            <p:txBody>
              <a:bodyPr/>
              <a:lstStyle/>
              <a:p>
                <a:endParaRPr lang="es-AR"/>
              </a:p>
            </p:txBody>
          </p:sp>
          <p:sp>
            <p:nvSpPr>
              <p:cNvPr id="48590" name="Line 781"/>
              <p:cNvSpPr>
                <a:spLocks noChangeShapeType="1"/>
              </p:cNvSpPr>
              <p:nvPr/>
            </p:nvSpPr>
            <p:spPr bwMode="auto">
              <a:xfrm flipH="1">
                <a:off x="3796" y="1860"/>
                <a:ext cx="18" cy="15"/>
              </a:xfrm>
              <a:prstGeom prst="line">
                <a:avLst/>
              </a:prstGeom>
              <a:noFill/>
              <a:ln w="9525">
                <a:solidFill>
                  <a:srgbClr val="800080"/>
                </a:solidFill>
                <a:round/>
                <a:headEnd/>
                <a:tailEnd/>
              </a:ln>
            </p:spPr>
            <p:txBody>
              <a:bodyPr/>
              <a:lstStyle/>
              <a:p>
                <a:endParaRPr lang="es-AR"/>
              </a:p>
            </p:txBody>
          </p:sp>
          <p:sp>
            <p:nvSpPr>
              <p:cNvPr id="48591" name="Line 782"/>
              <p:cNvSpPr>
                <a:spLocks noChangeShapeType="1"/>
              </p:cNvSpPr>
              <p:nvPr/>
            </p:nvSpPr>
            <p:spPr bwMode="auto">
              <a:xfrm flipV="1">
                <a:off x="3814" y="1845"/>
                <a:ext cx="18" cy="15"/>
              </a:xfrm>
              <a:prstGeom prst="line">
                <a:avLst/>
              </a:prstGeom>
              <a:noFill/>
              <a:ln w="9525">
                <a:solidFill>
                  <a:srgbClr val="800080"/>
                </a:solidFill>
                <a:round/>
                <a:headEnd/>
                <a:tailEnd/>
              </a:ln>
            </p:spPr>
            <p:txBody>
              <a:bodyPr/>
              <a:lstStyle/>
              <a:p>
                <a:endParaRPr lang="es-AR"/>
              </a:p>
            </p:txBody>
          </p:sp>
          <p:sp>
            <p:nvSpPr>
              <p:cNvPr id="48592" name="Line 783"/>
              <p:cNvSpPr>
                <a:spLocks noChangeShapeType="1"/>
              </p:cNvSpPr>
              <p:nvPr/>
            </p:nvSpPr>
            <p:spPr bwMode="auto">
              <a:xfrm flipV="1">
                <a:off x="3814" y="1845"/>
                <a:ext cx="0" cy="15"/>
              </a:xfrm>
              <a:prstGeom prst="line">
                <a:avLst/>
              </a:prstGeom>
              <a:noFill/>
              <a:ln w="9525">
                <a:solidFill>
                  <a:srgbClr val="800080"/>
                </a:solidFill>
                <a:round/>
                <a:headEnd/>
                <a:tailEnd/>
              </a:ln>
            </p:spPr>
            <p:txBody>
              <a:bodyPr/>
              <a:lstStyle/>
              <a:p>
                <a:endParaRPr lang="es-AR"/>
              </a:p>
            </p:txBody>
          </p:sp>
          <p:sp>
            <p:nvSpPr>
              <p:cNvPr id="48593" name="Line 784"/>
              <p:cNvSpPr>
                <a:spLocks noChangeShapeType="1"/>
              </p:cNvSpPr>
              <p:nvPr/>
            </p:nvSpPr>
            <p:spPr bwMode="auto">
              <a:xfrm>
                <a:off x="3814" y="1860"/>
                <a:ext cx="0" cy="15"/>
              </a:xfrm>
              <a:prstGeom prst="line">
                <a:avLst/>
              </a:prstGeom>
              <a:noFill/>
              <a:ln w="9525">
                <a:solidFill>
                  <a:srgbClr val="800080"/>
                </a:solidFill>
                <a:round/>
                <a:headEnd/>
                <a:tailEnd/>
              </a:ln>
            </p:spPr>
            <p:txBody>
              <a:bodyPr/>
              <a:lstStyle/>
              <a:p>
                <a:endParaRPr lang="es-AR"/>
              </a:p>
            </p:txBody>
          </p:sp>
          <p:sp>
            <p:nvSpPr>
              <p:cNvPr id="48594" name="Rectangle 785"/>
              <p:cNvSpPr>
                <a:spLocks noChangeArrowheads="1"/>
              </p:cNvSpPr>
              <p:nvPr/>
            </p:nvSpPr>
            <p:spPr bwMode="auto">
              <a:xfrm>
                <a:off x="3868" y="1885"/>
                <a:ext cx="54" cy="44"/>
              </a:xfrm>
              <a:prstGeom prst="rect">
                <a:avLst/>
              </a:prstGeom>
              <a:noFill/>
              <a:ln w="9525">
                <a:noFill/>
                <a:miter lim="800000"/>
                <a:headEnd/>
                <a:tailEnd/>
              </a:ln>
            </p:spPr>
            <p:txBody>
              <a:bodyPr/>
              <a:lstStyle/>
              <a:p>
                <a:endParaRPr lang="es-MX"/>
              </a:p>
            </p:txBody>
          </p:sp>
          <p:sp>
            <p:nvSpPr>
              <p:cNvPr id="48595" name="Line 786"/>
              <p:cNvSpPr>
                <a:spLocks noChangeShapeType="1"/>
              </p:cNvSpPr>
              <p:nvPr/>
            </p:nvSpPr>
            <p:spPr bwMode="auto">
              <a:xfrm flipH="1" flipV="1">
                <a:off x="3874" y="1890"/>
                <a:ext cx="18" cy="15"/>
              </a:xfrm>
              <a:prstGeom prst="line">
                <a:avLst/>
              </a:prstGeom>
              <a:noFill/>
              <a:ln w="9525">
                <a:solidFill>
                  <a:srgbClr val="800080"/>
                </a:solidFill>
                <a:round/>
                <a:headEnd/>
                <a:tailEnd/>
              </a:ln>
            </p:spPr>
            <p:txBody>
              <a:bodyPr/>
              <a:lstStyle/>
              <a:p>
                <a:endParaRPr lang="es-AR"/>
              </a:p>
            </p:txBody>
          </p:sp>
          <p:sp>
            <p:nvSpPr>
              <p:cNvPr id="48596" name="Line 787"/>
              <p:cNvSpPr>
                <a:spLocks noChangeShapeType="1"/>
              </p:cNvSpPr>
              <p:nvPr/>
            </p:nvSpPr>
            <p:spPr bwMode="auto">
              <a:xfrm>
                <a:off x="3892" y="1905"/>
                <a:ext cx="18" cy="14"/>
              </a:xfrm>
              <a:prstGeom prst="line">
                <a:avLst/>
              </a:prstGeom>
              <a:noFill/>
              <a:ln w="9525">
                <a:solidFill>
                  <a:srgbClr val="800080"/>
                </a:solidFill>
                <a:round/>
                <a:headEnd/>
                <a:tailEnd/>
              </a:ln>
            </p:spPr>
            <p:txBody>
              <a:bodyPr/>
              <a:lstStyle/>
              <a:p>
                <a:endParaRPr lang="es-AR"/>
              </a:p>
            </p:txBody>
          </p:sp>
          <p:sp>
            <p:nvSpPr>
              <p:cNvPr id="48597" name="Line 788"/>
              <p:cNvSpPr>
                <a:spLocks noChangeShapeType="1"/>
              </p:cNvSpPr>
              <p:nvPr/>
            </p:nvSpPr>
            <p:spPr bwMode="auto">
              <a:xfrm flipH="1">
                <a:off x="3874" y="1905"/>
                <a:ext cx="18" cy="14"/>
              </a:xfrm>
              <a:prstGeom prst="line">
                <a:avLst/>
              </a:prstGeom>
              <a:noFill/>
              <a:ln w="9525">
                <a:solidFill>
                  <a:srgbClr val="800080"/>
                </a:solidFill>
                <a:round/>
                <a:headEnd/>
                <a:tailEnd/>
              </a:ln>
            </p:spPr>
            <p:txBody>
              <a:bodyPr/>
              <a:lstStyle/>
              <a:p>
                <a:endParaRPr lang="es-AR"/>
              </a:p>
            </p:txBody>
          </p:sp>
          <p:sp>
            <p:nvSpPr>
              <p:cNvPr id="48598" name="Line 789"/>
              <p:cNvSpPr>
                <a:spLocks noChangeShapeType="1"/>
              </p:cNvSpPr>
              <p:nvPr/>
            </p:nvSpPr>
            <p:spPr bwMode="auto">
              <a:xfrm flipV="1">
                <a:off x="3892" y="1890"/>
                <a:ext cx="18" cy="15"/>
              </a:xfrm>
              <a:prstGeom prst="line">
                <a:avLst/>
              </a:prstGeom>
              <a:noFill/>
              <a:ln w="9525">
                <a:solidFill>
                  <a:srgbClr val="800080"/>
                </a:solidFill>
                <a:round/>
                <a:headEnd/>
                <a:tailEnd/>
              </a:ln>
            </p:spPr>
            <p:txBody>
              <a:bodyPr/>
              <a:lstStyle/>
              <a:p>
                <a:endParaRPr lang="es-AR"/>
              </a:p>
            </p:txBody>
          </p:sp>
          <p:sp>
            <p:nvSpPr>
              <p:cNvPr id="48599" name="Line 790"/>
              <p:cNvSpPr>
                <a:spLocks noChangeShapeType="1"/>
              </p:cNvSpPr>
              <p:nvPr/>
            </p:nvSpPr>
            <p:spPr bwMode="auto">
              <a:xfrm flipV="1">
                <a:off x="3892" y="1890"/>
                <a:ext cx="0" cy="15"/>
              </a:xfrm>
              <a:prstGeom prst="line">
                <a:avLst/>
              </a:prstGeom>
              <a:noFill/>
              <a:ln w="9525">
                <a:solidFill>
                  <a:srgbClr val="800080"/>
                </a:solidFill>
                <a:round/>
                <a:headEnd/>
                <a:tailEnd/>
              </a:ln>
            </p:spPr>
            <p:txBody>
              <a:bodyPr/>
              <a:lstStyle/>
              <a:p>
                <a:endParaRPr lang="es-AR"/>
              </a:p>
            </p:txBody>
          </p:sp>
          <p:sp>
            <p:nvSpPr>
              <p:cNvPr id="48600" name="Line 791"/>
              <p:cNvSpPr>
                <a:spLocks noChangeShapeType="1"/>
              </p:cNvSpPr>
              <p:nvPr/>
            </p:nvSpPr>
            <p:spPr bwMode="auto">
              <a:xfrm>
                <a:off x="3892" y="1905"/>
                <a:ext cx="0" cy="14"/>
              </a:xfrm>
              <a:prstGeom prst="line">
                <a:avLst/>
              </a:prstGeom>
              <a:noFill/>
              <a:ln w="9525">
                <a:solidFill>
                  <a:srgbClr val="800080"/>
                </a:solidFill>
                <a:round/>
                <a:headEnd/>
                <a:tailEnd/>
              </a:ln>
            </p:spPr>
            <p:txBody>
              <a:bodyPr/>
              <a:lstStyle/>
              <a:p>
                <a:endParaRPr lang="es-AR"/>
              </a:p>
            </p:txBody>
          </p:sp>
          <p:sp>
            <p:nvSpPr>
              <p:cNvPr id="48601" name="Rectangle 792"/>
              <p:cNvSpPr>
                <a:spLocks noChangeArrowheads="1"/>
              </p:cNvSpPr>
              <p:nvPr/>
            </p:nvSpPr>
            <p:spPr bwMode="auto">
              <a:xfrm>
                <a:off x="3946" y="1865"/>
                <a:ext cx="54" cy="45"/>
              </a:xfrm>
              <a:prstGeom prst="rect">
                <a:avLst/>
              </a:prstGeom>
              <a:noFill/>
              <a:ln w="9525">
                <a:noFill/>
                <a:miter lim="800000"/>
                <a:headEnd/>
                <a:tailEnd/>
              </a:ln>
            </p:spPr>
            <p:txBody>
              <a:bodyPr/>
              <a:lstStyle/>
              <a:p>
                <a:endParaRPr lang="es-MX"/>
              </a:p>
            </p:txBody>
          </p:sp>
          <p:sp>
            <p:nvSpPr>
              <p:cNvPr id="48602" name="Line 793"/>
              <p:cNvSpPr>
                <a:spLocks noChangeShapeType="1"/>
              </p:cNvSpPr>
              <p:nvPr/>
            </p:nvSpPr>
            <p:spPr bwMode="auto">
              <a:xfrm flipH="1" flipV="1">
                <a:off x="3952" y="1870"/>
                <a:ext cx="18" cy="15"/>
              </a:xfrm>
              <a:prstGeom prst="line">
                <a:avLst/>
              </a:prstGeom>
              <a:noFill/>
              <a:ln w="9525">
                <a:solidFill>
                  <a:srgbClr val="800080"/>
                </a:solidFill>
                <a:round/>
                <a:headEnd/>
                <a:tailEnd/>
              </a:ln>
            </p:spPr>
            <p:txBody>
              <a:bodyPr/>
              <a:lstStyle/>
              <a:p>
                <a:endParaRPr lang="es-AR"/>
              </a:p>
            </p:txBody>
          </p:sp>
          <p:sp>
            <p:nvSpPr>
              <p:cNvPr id="48603" name="Line 794"/>
              <p:cNvSpPr>
                <a:spLocks noChangeShapeType="1"/>
              </p:cNvSpPr>
              <p:nvPr/>
            </p:nvSpPr>
            <p:spPr bwMode="auto">
              <a:xfrm>
                <a:off x="3970" y="1885"/>
                <a:ext cx="18" cy="15"/>
              </a:xfrm>
              <a:prstGeom prst="line">
                <a:avLst/>
              </a:prstGeom>
              <a:noFill/>
              <a:ln w="9525">
                <a:solidFill>
                  <a:srgbClr val="800080"/>
                </a:solidFill>
                <a:round/>
                <a:headEnd/>
                <a:tailEnd/>
              </a:ln>
            </p:spPr>
            <p:txBody>
              <a:bodyPr/>
              <a:lstStyle/>
              <a:p>
                <a:endParaRPr lang="es-AR"/>
              </a:p>
            </p:txBody>
          </p:sp>
          <p:sp>
            <p:nvSpPr>
              <p:cNvPr id="48604" name="Line 795"/>
              <p:cNvSpPr>
                <a:spLocks noChangeShapeType="1"/>
              </p:cNvSpPr>
              <p:nvPr/>
            </p:nvSpPr>
            <p:spPr bwMode="auto">
              <a:xfrm flipH="1">
                <a:off x="3952" y="1885"/>
                <a:ext cx="18" cy="15"/>
              </a:xfrm>
              <a:prstGeom prst="line">
                <a:avLst/>
              </a:prstGeom>
              <a:noFill/>
              <a:ln w="9525">
                <a:solidFill>
                  <a:srgbClr val="800080"/>
                </a:solidFill>
                <a:round/>
                <a:headEnd/>
                <a:tailEnd/>
              </a:ln>
            </p:spPr>
            <p:txBody>
              <a:bodyPr/>
              <a:lstStyle/>
              <a:p>
                <a:endParaRPr lang="es-AR"/>
              </a:p>
            </p:txBody>
          </p:sp>
          <p:sp>
            <p:nvSpPr>
              <p:cNvPr id="48605" name="Line 796"/>
              <p:cNvSpPr>
                <a:spLocks noChangeShapeType="1"/>
              </p:cNvSpPr>
              <p:nvPr/>
            </p:nvSpPr>
            <p:spPr bwMode="auto">
              <a:xfrm flipV="1">
                <a:off x="3970" y="1870"/>
                <a:ext cx="18" cy="15"/>
              </a:xfrm>
              <a:prstGeom prst="line">
                <a:avLst/>
              </a:prstGeom>
              <a:noFill/>
              <a:ln w="9525">
                <a:solidFill>
                  <a:srgbClr val="800080"/>
                </a:solidFill>
                <a:round/>
                <a:headEnd/>
                <a:tailEnd/>
              </a:ln>
            </p:spPr>
            <p:txBody>
              <a:bodyPr/>
              <a:lstStyle/>
              <a:p>
                <a:endParaRPr lang="es-AR"/>
              </a:p>
            </p:txBody>
          </p:sp>
          <p:sp>
            <p:nvSpPr>
              <p:cNvPr id="48606" name="Line 797"/>
              <p:cNvSpPr>
                <a:spLocks noChangeShapeType="1"/>
              </p:cNvSpPr>
              <p:nvPr/>
            </p:nvSpPr>
            <p:spPr bwMode="auto">
              <a:xfrm flipV="1">
                <a:off x="3970" y="1870"/>
                <a:ext cx="0" cy="15"/>
              </a:xfrm>
              <a:prstGeom prst="line">
                <a:avLst/>
              </a:prstGeom>
              <a:noFill/>
              <a:ln w="9525">
                <a:solidFill>
                  <a:srgbClr val="800080"/>
                </a:solidFill>
                <a:round/>
                <a:headEnd/>
                <a:tailEnd/>
              </a:ln>
            </p:spPr>
            <p:txBody>
              <a:bodyPr/>
              <a:lstStyle/>
              <a:p>
                <a:endParaRPr lang="es-AR"/>
              </a:p>
            </p:txBody>
          </p:sp>
          <p:sp>
            <p:nvSpPr>
              <p:cNvPr id="48607" name="Line 798"/>
              <p:cNvSpPr>
                <a:spLocks noChangeShapeType="1"/>
              </p:cNvSpPr>
              <p:nvPr/>
            </p:nvSpPr>
            <p:spPr bwMode="auto">
              <a:xfrm>
                <a:off x="3970" y="1885"/>
                <a:ext cx="0" cy="15"/>
              </a:xfrm>
              <a:prstGeom prst="line">
                <a:avLst/>
              </a:prstGeom>
              <a:noFill/>
              <a:ln w="9525">
                <a:solidFill>
                  <a:srgbClr val="800080"/>
                </a:solidFill>
                <a:round/>
                <a:headEnd/>
                <a:tailEnd/>
              </a:ln>
            </p:spPr>
            <p:txBody>
              <a:bodyPr/>
              <a:lstStyle/>
              <a:p>
                <a:endParaRPr lang="es-AR"/>
              </a:p>
            </p:txBody>
          </p:sp>
          <p:sp>
            <p:nvSpPr>
              <p:cNvPr id="48608" name="Rectangle 799"/>
              <p:cNvSpPr>
                <a:spLocks noChangeArrowheads="1"/>
              </p:cNvSpPr>
              <p:nvPr/>
            </p:nvSpPr>
            <p:spPr bwMode="auto">
              <a:xfrm>
                <a:off x="4024" y="1840"/>
                <a:ext cx="54" cy="45"/>
              </a:xfrm>
              <a:prstGeom prst="rect">
                <a:avLst/>
              </a:prstGeom>
              <a:noFill/>
              <a:ln w="9525">
                <a:noFill/>
                <a:miter lim="800000"/>
                <a:headEnd/>
                <a:tailEnd/>
              </a:ln>
            </p:spPr>
            <p:txBody>
              <a:bodyPr/>
              <a:lstStyle/>
              <a:p>
                <a:endParaRPr lang="es-MX"/>
              </a:p>
            </p:txBody>
          </p:sp>
          <p:sp>
            <p:nvSpPr>
              <p:cNvPr id="48609" name="Line 800"/>
              <p:cNvSpPr>
                <a:spLocks noChangeShapeType="1"/>
              </p:cNvSpPr>
              <p:nvPr/>
            </p:nvSpPr>
            <p:spPr bwMode="auto">
              <a:xfrm flipH="1" flipV="1">
                <a:off x="4030" y="1845"/>
                <a:ext cx="18" cy="15"/>
              </a:xfrm>
              <a:prstGeom prst="line">
                <a:avLst/>
              </a:prstGeom>
              <a:noFill/>
              <a:ln w="9525">
                <a:solidFill>
                  <a:srgbClr val="800080"/>
                </a:solidFill>
                <a:round/>
                <a:headEnd/>
                <a:tailEnd/>
              </a:ln>
            </p:spPr>
            <p:txBody>
              <a:bodyPr/>
              <a:lstStyle/>
              <a:p>
                <a:endParaRPr lang="es-AR"/>
              </a:p>
            </p:txBody>
          </p:sp>
          <p:sp>
            <p:nvSpPr>
              <p:cNvPr id="48610" name="Line 801"/>
              <p:cNvSpPr>
                <a:spLocks noChangeShapeType="1"/>
              </p:cNvSpPr>
              <p:nvPr/>
            </p:nvSpPr>
            <p:spPr bwMode="auto">
              <a:xfrm>
                <a:off x="4048" y="1860"/>
                <a:ext cx="18" cy="15"/>
              </a:xfrm>
              <a:prstGeom prst="line">
                <a:avLst/>
              </a:prstGeom>
              <a:noFill/>
              <a:ln w="9525">
                <a:solidFill>
                  <a:srgbClr val="800080"/>
                </a:solidFill>
                <a:round/>
                <a:headEnd/>
                <a:tailEnd/>
              </a:ln>
            </p:spPr>
            <p:txBody>
              <a:bodyPr/>
              <a:lstStyle/>
              <a:p>
                <a:endParaRPr lang="es-AR"/>
              </a:p>
            </p:txBody>
          </p:sp>
          <p:sp>
            <p:nvSpPr>
              <p:cNvPr id="48611" name="Line 802"/>
              <p:cNvSpPr>
                <a:spLocks noChangeShapeType="1"/>
              </p:cNvSpPr>
              <p:nvPr/>
            </p:nvSpPr>
            <p:spPr bwMode="auto">
              <a:xfrm flipH="1">
                <a:off x="4030" y="1860"/>
                <a:ext cx="18" cy="15"/>
              </a:xfrm>
              <a:prstGeom prst="line">
                <a:avLst/>
              </a:prstGeom>
              <a:noFill/>
              <a:ln w="9525">
                <a:solidFill>
                  <a:srgbClr val="800080"/>
                </a:solidFill>
                <a:round/>
                <a:headEnd/>
                <a:tailEnd/>
              </a:ln>
            </p:spPr>
            <p:txBody>
              <a:bodyPr/>
              <a:lstStyle/>
              <a:p>
                <a:endParaRPr lang="es-AR"/>
              </a:p>
            </p:txBody>
          </p:sp>
          <p:sp>
            <p:nvSpPr>
              <p:cNvPr id="48612" name="Line 803"/>
              <p:cNvSpPr>
                <a:spLocks noChangeShapeType="1"/>
              </p:cNvSpPr>
              <p:nvPr/>
            </p:nvSpPr>
            <p:spPr bwMode="auto">
              <a:xfrm flipV="1">
                <a:off x="4048" y="1845"/>
                <a:ext cx="18" cy="15"/>
              </a:xfrm>
              <a:prstGeom prst="line">
                <a:avLst/>
              </a:prstGeom>
              <a:noFill/>
              <a:ln w="9525">
                <a:solidFill>
                  <a:srgbClr val="800080"/>
                </a:solidFill>
                <a:round/>
                <a:headEnd/>
                <a:tailEnd/>
              </a:ln>
            </p:spPr>
            <p:txBody>
              <a:bodyPr/>
              <a:lstStyle/>
              <a:p>
                <a:endParaRPr lang="es-AR"/>
              </a:p>
            </p:txBody>
          </p:sp>
          <p:sp>
            <p:nvSpPr>
              <p:cNvPr id="48613" name="Line 804"/>
              <p:cNvSpPr>
                <a:spLocks noChangeShapeType="1"/>
              </p:cNvSpPr>
              <p:nvPr/>
            </p:nvSpPr>
            <p:spPr bwMode="auto">
              <a:xfrm flipV="1">
                <a:off x="4048" y="1845"/>
                <a:ext cx="0" cy="15"/>
              </a:xfrm>
              <a:prstGeom prst="line">
                <a:avLst/>
              </a:prstGeom>
              <a:noFill/>
              <a:ln w="9525">
                <a:solidFill>
                  <a:srgbClr val="800080"/>
                </a:solidFill>
                <a:round/>
                <a:headEnd/>
                <a:tailEnd/>
              </a:ln>
            </p:spPr>
            <p:txBody>
              <a:bodyPr/>
              <a:lstStyle/>
              <a:p>
                <a:endParaRPr lang="es-AR"/>
              </a:p>
            </p:txBody>
          </p:sp>
          <p:sp>
            <p:nvSpPr>
              <p:cNvPr id="48614" name="Line 805"/>
              <p:cNvSpPr>
                <a:spLocks noChangeShapeType="1"/>
              </p:cNvSpPr>
              <p:nvPr/>
            </p:nvSpPr>
            <p:spPr bwMode="auto">
              <a:xfrm>
                <a:off x="4048" y="1860"/>
                <a:ext cx="0" cy="15"/>
              </a:xfrm>
              <a:prstGeom prst="line">
                <a:avLst/>
              </a:prstGeom>
              <a:noFill/>
              <a:ln w="9525">
                <a:solidFill>
                  <a:srgbClr val="800080"/>
                </a:solidFill>
                <a:round/>
                <a:headEnd/>
                <a:tailEnd/>
              </a:ln>
            </p:spPr>
            <p:txBody>
              <a:bodyPr/>
              <a:lstStyle/>
              <a:p>
                <a:endParaRPr lang="es-AR"/>
              </a:p>
            </p:txBody>
          </p:sp>
          <p:sp>
            <p:nvSpPr>
              <p:cNvPr id="48615" name="Rectangle 806"/>
              <p:cNvSpPr>
                <a:spLocks noChangeArrowheads="1"/>
              </p:cNvSpPr>
              <p:nvPr/>
            </p:nvSpPr>
            <p:spPr bwMode="auto">
              <a:xfrm>
                <a:off x="4102" y="1895"/>
                <a:ext cx="54" cy="44"/>
              </a:xfrm>
              <a:prstGeom prst="rect">
                <a:avLst/>
              </a:prstGeom>
              <a:noFill/>
              <a:ln w="9525">
                <a:noFill/>
                <a:miter lim="800000"/>
                <a:headEnd/>
                <a:tailEnd/>
              </a:ln>
            </p:spPr>
            <p:txBody>
              <a:bodyPr/>
              <a:lstStyle/>
              <a:p>
                <a:endParaRPr lang="es-MX"/>
              </a:p>
            </p:txBody>
          </p:sp>
          <p:sp>
            <p:nvSpPr>
              <p:cNvPr id="48616" name="Line 807"/>
              <p:cNvSpPr>
                <a:spLocks noChangeShapeType="1"/>
              </p:cNvSpPr>
              <p:nvPr/>
            </p:nvSpPr>
            <p:spPr bwMode="auto">
              <a:xfrm flipH="1" flipV="1">
                <a:off x="4108" y="1900"/>
                <a:ext cx="18" cy="15"/>
              </a:xfrm>
              <a:prstGeom prst="line">
                <a:avLst/>
              </a:prstGeom>
              <a:noFill/>
              <a:ln w="9525">
                <a:solidFill>
                  <a:srgbClr val="800080"/>
                </a:solidFill>
                <a:round/>
                <a:headEnd/>
                <a:tailEnd/>
              </a:ln>
            </p:spPr>
            <p:txBody>
              <a:bodyPr/>
              <a:lstStyle/>
              <a:p>
                <a:endParaRPr lang="es-AR"/>
              </a:p>
            </p:txBody>
          </p:sp>
          <p:sp>
            <p:nvSpPr>
              <p:cNvPr id="48617" name="Line 808"/>
              <p:cNvSpPr>
                <a:spLocks noChangeShapeType="1"/>
              </p:cNvSpPr>
              <p:nvPr/>
            </p:nvSpPr>
            <p:spPr bwMode="auto">
              <a:xfrm>
                <a:off x="4126" y="1915"/>
                <a:ext cx="18" cy="14"/>
              </a:xfrm>
              <a:prstGeom prst="line">
                <a:avLst/>
              </a:prstGeom>
              <a:noFill/>
              <a:ln w="9525">
                <a:solidFill>
                  <a:srgbClr val="800080"/>
                </a:solidFill>
                <a:round/>
                <a:headEnd/>
                <a:tailEnd/>
              </a:ln>
            </p:spPr>
            <p:txBody>
              <a:bodyPr/>
              <a:lstStyle/>
              <a:p>
                <a:endParaRPr lang="es-AR"/>
              </a:p>
            </p:txBody>
          </p:sp>
          <p:sp>
            <p:nvSpPr>
              <p:cNvPr id="48618" name="Line 809"/>
              <p:cNvSpPr>
                <a:spLocks noChangeShapeType="1"/>
              </p:cNvSpPr>
              <p:nvPr/>
            </p:nvSpPr>
            <p:spPr bwMode="auto">
              <a:xfrm flipH="1">
                <a:off x="4108" y="1915"/>
                <a:ext cx="18" cy="14"/>
              </a:xfrm>
              <a:prstGeom prst="line">
                <a:avLst/>
              </a:prstGeom>
              <a:noFill/>
              <a:ln w="9525">
                <a:solidFill>
                  <a:srgbClr val="800080"/>
                </a:solidFill>
                <a:round/>
                <a:headEnd/>
                <a:tailEnd/>
              </a:ln>
            </p:spPr>
            <p:txBody>
              <a:bodyPr/>
              <a:lstStyle/>
              <a:p>
                <a:endParaRPr lang="es-AR"/>
              </a:p>
            </p:txBody>
          </p:sp>
        </p:grpSp>
        <p:sp>
          <p:nvSpPr>
            <p:cNvPr id="48272" name="Line 811"/>
            <p:cNvSpPr>
              <a:spLocks noChangeShapeType="1"/>
            </p:cNvSpPr>
            <p:nvPr/>
          </p:nvSpPr>
          <p:spPr bwMode="auto">
            <a:xfrm flipV="1">
              <a:off x="4126" y="1900"/>
              <a:ext cx="18" cy="15"/>
            </a:xfrm>
            <a:prstGeom prst="line">
              <a:avLst/>
            </a:prstGeom>
            <a:noFill/>
            <a:ln w="9525">
              <a:solidFill>
                <a:srgbClr val="800080"/>
              </a:solidFill>
              <a:round/>
              <a:headEnd/>
              <a:tailEnd/>
            </a:ln>
          </p:spPr>
          <p:txBody>
            <a:bodyPr/>
            <a:lstStyle/>
            <a:p>
              <a:endParaRPr lang="es-AR"/>
            </a:p>
          </p:txBody>
        </p:sp>
        <p:sp>
          <p:nvSpPr>
            <p:cNvPr id="48273" name="Line 812"/>
            <p:cNvSpPr>
              <a:spLocks noChangeShapeType="1"/>
            </p:cNvSpPr>
            <p:nvPr/>
          </p:nvSpPr>
          <p:spPr bwMode="auto">
            <a:xfrm flipV="1">
              <a:off x="4126" y="1900"/>
              <a:ext cx="0" cy="15"/>
            </a:xfrm>
            <a:prstGeom prst="line">
              <a:avLst/>
            </a:prstGeom>
            <a:noFill/>
            <a:ln w="9525">
              <a:solidFill>
                <a:srgbClr val="800080"/>
              </a:solidFill>
              <a:round/>
              <a:headEnd/>
              <a:tailEnd/>
            </a:ln>
          </p:spPr>
          <p:txBody>
            <a:bodyPr/>
            <a:lstStyle/>
            <a:p>
              <a:endParaRPr lang="es-AR"/>
            </a:p>
          </p:txBody>
        </p:sp>
        <p:sp>
          <p:nvSpPr>
            <p:cNvPr id="48274" name="Line 813"/>
            <p:cNvSpPr>
              <a:spLocks noChangeShapeType="1"/>
            </p:cNvSpPr>
            <p:nvPr/>
          </p:nvSpPr>
          <p:spPr bwMode="auto">
            <a:xfrm>
              <a:off x="4126" y="1915"/>
              <a:ext cx="0" cy="14"/>
            </a:xfrm>
            <a:prstGeom prst="line">
              <a:avLst/>
            </a:prstGeom>
            <a:noFill/>
            <a:ln w="9525">
              <a:solidFill>
                <a:srgbClr val="800080"/>
              </a:solidFill>
              <a:round/>
              <a:headEnd/>
              <a:tailEnd/>
            </a:ln>
          </p:spPr>
          <p:txBody>
            <a:bodyPr/>
            <a:lstStyle/>
            <a:p>
              <a:endParaRPr lang="es-AR"/>
            </a:p>
          </p:txBody>
        </p:sp>
        <p:sp>
          <p:nvSpPr>
            <p:cNvPr id="48275" name="Rectangle 814"/>
            <p:cNvSpPr>
              <a:spLocks noChangeArrowheads="1"/>
            </p:cNvSpPr>
            <p:nvPr/>
          </p:nvSpPr>
          <p:spPr bwMode="auto">
            <a:xfrm>
              <a:off x="4180" y="1890"/>
              <a:ext cx="54" cy="44"/>
            </a:xfrm>
            <a:prstGeom prst="rect">
              <a:avLst/>
            </a:prstGeom>
            <a:noFill/>
            <a:ln w="9525">
              <a:noFill/>
              <a:miter lim="800000"/>
              <a:headEnd/>
              <a:tailEnd/>
            </a:ln>
          </p:spPr>
          <p:txBody>
            <a:bodyPr/>
            <a:lstStyle/>
            <a:p>
              <a:endParaRPr lang="es-MX"/>
            </a:p>
          </p:txBody>
        </p:sp>
        <p:sp>
          <p:nvSpPr>
            <p:cNvPr id="48276" name="Line 815"/>
            <p:cNvSpPr>
              <a:spLocks noChangeShapeType="1"/>
            </p:cNvSpPr>
            <p:nvPr/>
          </p:nvSpPr>
          <p:spPr bwMode="auto">
            <a:xfrm flipH="1" flipV="1">
              <a:off x="4186" y="1895"/>
              <a:ext cx="18" cy="15"/>
            </a:xfrm>
            <a:prstGeom prst="line">
              <a:avLst/>
            </a:prstGeom>
            <a:noFill/>
            <a:ln w="9525">
              <a:solidFill>
                <a:srgbClr val="800080"/>
              </a:solidFill>
              <a:round/>
              <a:headEnd/>
              <a:tailEnd/>
            </a:ln>
          </p:spPr>
          <p:txBody>
            <a:bodyPr/>
            <a:lstStyle/>
            <a:p>
              <a:endParaRPr lang="es-AR"/>
            </a:p>
          </p:txBody>
        </p:sp>
        <p:sp>
          <p:nvSpPr>
            <p:cNvPr id="48277" name="Line 816"/>
            <p:cNvSpPr>
              <a:spLocks noChangeShapeType="1"/>
            </p:cNvSpPr>
            <p:nvPr/>
          </p:nvSpPr>
          <p:spPr bwMode="auto">
            <a:xfrm>
              <a:off x="4204" y="1910"/>
              <a:ext cx="18" cy="14"/>
            </a:xfrm>
            <a:prstGeom prst="line">
              <a:avLst/>
            </a:prstGeom>
            <a:noFill/>
            <a:ln w="9525">
              <a:solidFill>
                <a:srgbClr val="800080"/>
              </a:solidFill>
              <a:round/>
              <a:headEnd/>
              <a:tailEnd/>
            </a:ln>
          </p:spPr>
          <p:txBody>
            <a:bodyPr/>
            <a:lstStyle/>
            <a:p>
              <a:endParaRPr lang="es-AR"/>
            </a:p>
          </p:txBody>
        </p:sp>
        <p:sp>
          <p:nvSpPr>
            <p:cNvPr id="48278" name="Line 817"/>
            <p:cNvSpPr>
              <a:spLocks noChangeShapeType="1"/>
            </p:cNvSpPr>
            <p:nvPr/>
          </p:nvSpPr>
          <p:spPr bwMode="auto">
            <a:xfrm flipH="1">
              <a:off x="4186" y="1910"/>
              <a:ext cx="18" cy="14"/>
            </a:xfrm>
            <a:prstGeom prst="line">
              <a:avLst/>
            </a:prstGeom>
            <a:noFill/>
            <a:ln w="9525">
              <a:solidFill>
                <a:srgbClr val="800080"/>
              </a:solidFill>
              <a:round/>
              <a:headEnd/>
              <a:tailEnd/>
            </a:ln>
          </p:spPr>
          <p:txBody>
            <a:bodyPr/>
            <a:lstStyle/>
            <a:p>
              <a:endParaRPr lang="es-AR"/>
            </a:p>
          </p:txBody>
        </p:sp>
        <p:sp>
          <p:nvSpPr>
            <p:cNvPr id="48279" name="Line 818"/>
            <p:cNvSpPr>
              <a:spLocks noChangeShapeType="1"/>
            </p:cNvSpPr>
            <p:nvPr/>
          </p:nvSpPr>
          <p:spPr bwMode="auto">
            <a:xfrm flipV="1">
              <a:off x="4204" y="1895"/>
              <a:ext cx="18" cy="15"/>
            </a:xfrm>
            <a:prstGeom prst="line">
              <a:avLst/>
            </a:prstGeom>
            <a:noFill/>
            <a:ln w="9525">
              <a:solidFill>
                <a:srgbClr val="800080"/>
              </a:solidFill>
              <a:round/>
              <a:headEnd/>
              <a:tailEnd/>
            </a:ln>
          </p:spPr>
          <p:txBody>
            <a:bodyPr/>
            <a:lstStyle/>
            <a:p>
              <a:endParaRPr lang="es-AR"/>
            </a:p>
          </p:txBody>
        </p:sp>
        <p:sp>
          <p:nvSpPr>
            <p:cNvPr id="48280" name="Line 819"/>
            <p:cNvSpPr>
              <a:spLocks noChangeShapeType="1"/>
            </p:cNvSpPr>
            <p:nvPr/>
          </p:nvSpPr>
          <p:spPr bwMode="auto">
            <a:xfrm flipV="1">
              <a:off x="4204" y="1895"/>
              <a:ext cx="0" cy="15"/>
            </a:xfrm>
            <a:prstGeom prst="line">
              <a:avLst/>
            </a:prstGeom>
            <a:noFill/>
            <a:ln w="9525">
              <a:solidFill>
                <a:srgbClr val="800080"/>
              </a:solidFill>
              <a:round/>
              <a:headEnd/>
              <a:tailEnd/>
            </a:ln>
          </p:spPr>
          <p:txBody>
            <a:bodyPr/>
            <a:lstStyle/>
            <a:p>
              <a:endParaRPr lang="es-AR"/>
            </a:p>
          </p:txBody>
        </p:sp>
        <p:sp>
          <p:nvSpPr>
            <p:cNvPr id="48281" name="Line 820"/>
            <p:cNvSpPr>
              <a:spLocks noChangeShapeType="1"/>
            </p:cNvSpPr>
            <p:nvPr/>
          </p:nvSpPr>
          <p:spPr bwMode="auto">
            <a:xfrm>
              <a:off x="4204" y="1910"/>
              <a:ext cx="0" cy="14"/>
            </a:xfrm>
            <a:prstGeom prst="line">
              <a:avLst/>
            </a:prstGeom>
            <a:noFill/>
            <a:ln w="9525">
              <a:solidFill>
                <a:srgbClr val="800080"/>
              </a:solidFill>
              <a:round/>
              <a:headEnd/>
              <a:tailEnd/>
            </a:ln>
          </p:spPr>
          <p:txBody>
            <a:bodyPr/>
            <a:lstStyle/>
            <a:p>
              <a:endParaRPr lang="es-AR"/>
            </a:p>
          </p:txBody>
        </p:sp>
        <p:sp>
          <p:nvSpPr>
            <p:cNvPr id="48282" name="Rectangle 821"/>
            <p:cNvSpPr>
              <a:spLocks noChangeArrowheads="1"/>
            </p:cNvSpPr>
            <p:nvPr/>
          </p:nvSpPr>
          <p:spPr bwMode="auto">
            <a:xfrm>
              <a:off x="4258" y="1865"/>
              <a:ext cx="54" cy="45"/>
            </a:xfrm>
            <a:prstGeom prst="rect">
              <a:avLst/>
            </a:prstGeom>
            <a:noFill/>
            <a:ln w="9525">
              <a:noFill/>
              <a:miter lim="800000"/>
              <a:headEnd/>
              <a:tailEnd/>
            </a:ln>
          </p:spPr>
          <p:txBody>
            <a:bodyPr/>
            <a:lstStyle/>
            <a:p>
              <a:endParaRPr lang="es-MX"/>
            </a:p>
          </p:txBody>
        </p:sp>
        <p:sp>
          <p:nvSpPr>
            <p:cNvPr id="48283" name="Line 822"/>
            <p:cNvSpPr>
              <a:spLocks noChangeShapeType="1"/>
            </p:cNvSpPr>
            <p:nvPr/>
          </p:nvSpPr>
          <p:spPr bwMode="auto">
            <a:xfrm flipH="1" flipV="1">
              <a:off x="4264" y="1870"/>
              <a:ext cx="18" cy="15"/>
            </a:xfrm>
            <a:prstGeom prst="line">
              <a:avLst/>
            </a:prstGeom>
            <a:noFill/>
            <a:ln w="9525">
              <a:solidFill>
                <a:srgbClr val="800080"/>
              </a:solidFill>
              <a:round/>
              <a:headEnd/>
              <a:tailEnd/>
            </a:ln>
          </p:spPr>
          <p:txBody>
            <a:bodyPr/>
            <a:lstStyle/>
            <a:p>
              <a:endParaRPr lang="es-AR"/>
            </a:p>
          </p:txBody>
        </p:sp>
        <p:sp>
          <p:nvSpPr>
            <p:cNvPr id="48284" name="Line 823"/>
            <p:cNvSpPr>
              <a:spLocks noChangeShapeType="1"/>
            </p:cNvSpPr>
            <p:nvPr/>
          </p:nvSpPr>
          <p:spPr bwMode="auto">
            <a:xfrm>
              <a:off x="4282" y="1885"/>
              <a:ext cx="18" cy="15"/>
            </a:xfrm>
            <a:prstGeom prst="line">
              <a:avLst/>
            </a:prstGeom>
            <a:noFill/>
            <a:ln w="9525">
              <a:solidFill>
                <a:srgbClr val="800080"/>
              </a:solidFill>
              <a:round/>
              <a:headEnd/>
              <a:tailEnd/>
            </a:ln>
          </p:spPr>
          <p:txBody>
            <a:bodyPr/>
            <a:lstStyle/>
            <a:p>
              <a:endParaRPr lang="es-AR"/>
            </a:p>
          </p:txBody>
        </p:sp>
        <p:sp>
          <p:nvSpPr>
            <p:cNvPr id="48285" name="Line 824"/>
            <p:cNvSpPr>
              <a:spLocks noChangeShapeType="1"/>
            </p:cNvSpPr>
            <p:nvPr/>
          </p:nvSpPr>
          <p:spPr bwMode="auto">
            <a:xfrm flipH="1">
              <a:off x="4264" y="1885"/>
              <a:ext cx="18" cy="15"/>
            </a:xfrm>
            <a:prstGeom prst="line">
              <a:avLst/>
            </a:prstGeom>
            <a:noFill/>
            <a:ln w="9525">
              <a:solidFill>
                <a:srgbClr val="800080"/>
              </a:solidFill>
              <a:round/>
              <a:headEnd/>
              <a:tailEnd/>
            </a:ln>
          </p:spPr>
          <p:txBody>
            <a:bodyPr/>
            <a:lstStyle/>
            <a:p>
              <a:endParaRPr lang="es-AR"/>
            </a:p>
          </p:txBody>
        </p:sp>
        <p:sp>
          <p:nvSpPr>
            <p:cNvPr id="48286" name="Line 825"/>
            <p:cNvSpPr>
              <a:spLocks noChangeShapeType="1"/>
            </p:cNvSpPr>
            <p:nvPr/>
          </p:nvSpPr>
          <p:spPr bwMode="auto">
            <a:xfrm flipV="1">
              <a:off x="4282" y="1870"/>
              <a:ext cx="18" cy="15"/>
            </a:xfrm>
            <a:prstGeom prst="line">
              <a:avLst/>
            </a:prstGeom>
            <a:noFill/>
            <a:ln w="9525">
              <a:solidFill>
                <a:srgbClr val="800080"/>
              </a:solidFill>
              <a:round/>
              <a:headEnd/>
              <a:tailEnd/>
            </a:ln>
          </p:spPr>
          <p:txBody>
            <a:bodyPr/>
            <a:lstStyle/>
            <a:p>
              <a:endParaRPr lang="es-AR"/>
            </a:p>
          </p:txBody>
        </p:sp>
        <p:sp>
          <p:nvSpPr>
            <p:cNvPr id="48287" name="Line 826"/>
            <p:cNvSpPr>
              <a:spLocks noChangeShapeType="1"/>
            </p:cNvSpPr>
            <p:nvPr/>
          </p:nvSpPr>
          <p:spPr bwMode="auto">
            <a:xfrm flipV="1">
              <a:off x="4282" y="1870"/>
              <a:ext cx="0" cy="15"/>
            </a:xfrm>
            <a:prstGeom prst="line">
              <a:avLst/>
            </a:prstGeom>
            <a:noFill/>
            <a:ln w="9525">
              <a:solidFill>
                <a:srgbClr val="800080"/>
              </a:solidFill>
              <a:round/>
              <a:headEnd/>
              <a:tailEnd/>
            </a:ln>
          </p:spPr>
          <p:txBody>
            <a:bodyPr/>
            <a:lstStyle/>
            <a:p>
              <a:endParaRPr lang="es-AR"/>
            </a:p>
          </p:txBody>
        </p:sp>
        <p:sp>
          <p:nvSpPr>
            <p:cNvPr id="48288" name="Line 827"/>
            <p:cNvSpPr>
              <a:spLocks noChangeShapeType="1"/>
            </p:cNvSpPr>
            <p:nvPr/>
          </p:nvSpPr>
          <p:spPr bwMode="auto">
            <a:xfrm>
              <a:off x="4282" y="1885"/>
              <a:ext cx="0" cy="15"/>
            </a:xfrm>
            <a:prstGeom prst="line">
              <a:avLst/>
            </a:prstGeom>
            <a:noFill/>
            <a:ln w="9525">
              <a:solidFill>
                <a:srgbClr val="800080"/>
              </a:solidFill>
              <a:round/>
              <a:headEnd/>
              <a:tailEnd/>
            </a:ln>
          </p:spPr>
          <p:txBody>
            <a:bodyPr/>
            <a:lstStyle/>
            <a:p>
              <a:endParaRPr lang="es-AR"/>
            </a:p>
          </p:txBody>
        </p:sp>
        <p:sp>
          <p:nvSpPr>
            <p:cNvPr id="48289" name="Rectangle 828"/>
            <p:cNvSpPr>
              <a:spLocks noChangeArrowheads="1"/>
            </p:cNvSpPr>
            <p:nvPr/>
          </p:nvSpPr>
          <p:spPr bwMode="auto">
            <a:xfrm>
              <a:off x="4336" y="1900"/>
              <a:ext cx="54" cy="44"/>
            </a:xfrm>
            <a:prstGeom prst="rect">
              <a:avLst/>
            </a:prstGeom>
            <a:noFill/>
            <a:ln w="9525">
              <a:noFill/>
              <a:miter lim="800000"/>
              <a:headEnd/>
              <a:tailEnd/>
            </a:ln>
          </p:spPr>
          <p:txBody>
            <a:bodyPr/>
            <a:lstStyle/>
            <a:p>
              <a:endParaRPr lang="es-MX"/>
            </a:p>
          </p:txBody>
        </p:sp>
        <p:sp>
          <p:nvSpPr>
            <p:cNvPr id="48290" name="Line 829"/>
            <p:cNvSpPr>
              <a:spLocks noChangeShapeType="1"/>
            </p:cNvSpPr>
            <p:nvPr/>
          </p:nvSpPr>
          <p:spPr bwMode="auto">
            <a:xfrm flipH="1" flipV="1">
              <a:off x="4342" y="1905"/>
              <a:ext cx="18" cy="14"/>
            </a:xfrm>
            <a:prstGeom prst="line">
              <a:avLst/>
            </a:prstGeom>
            <a:noFill/>
            <a:ln w="9525">
              <a:solidFill>
                <a:srgbClr val="800080"/>
              </a:solidFill>
              <a:round/>
              <a:headEnd/>
              <a:tailEnd/>
            </a:ln>
          </p:spPr>
          <p:txBody>
            <a:bodyPr/>
            <a:lstStyle/>
            <a:p>
              <a:endParaRPr lang="es-AR"/>
            </a:p>
          </p:txBody>
        </p:sp>
        <p:sp>
          <p:nvSpPr>
            <p:cNvPr id="48291" name="Line 830"/>
            <p:cNvSpPr>
              <a:spLocks noChangeShapeType="1"/>
            </p:cNvSpPr>
            <p:nvPr/>
          </p:nvSpPr>
          <p:spPr bwMode="auto">
            <a:xfrm>
              <a:off x="4360" y="1919"/>
              <a:ext cx="18" cy="15"/>
            </a:xfrm>
            <a:prstGeom prst="line">
              <a:avLst/>
            </a:prstGeom>
            <a:noFill/>
            <a:ln w="9525">
              <a:solidFill>
                <a:srgbClr val="800080"/>
              </a:solidFill>
              <a:round/>
              <a:headEnd/>
              <a:tailEnd/>
            </a:ln>
          </p:spPr>
          <p:txBody>
            <a:bodyPr/>
            <a:lstStyle/>
            <a:p>
              <a:endParaRPr lang="es-AR"/>
            </a:p>
          </p:txBody>
        </p:sp>
        <p:sp>
          <p:nvSpPr>
            <p:cNvPr id="48292" name="Line 831"/>
            <p:cNvSpPr>
              <a:spLocks noChangeShapeType="1"/>
            </p:cNvSpPr>
            <p:nvPr/>
          </p:nvSpPr>
          <p:spPr bwMode="auto">
            <a:xfrm flipH="1">
              <a:off x="4342" y="1919"/>
              <a:ext cx="18" cy="15"/>
            </a:xfrm>
            <a:prstGeom prst="line">
              <a:avLst/>
            </a:prstGeom>
            <a:noFill/>
            <a:ln w="9525">
              <a:solidFill>
                <a:srgbClr val="800080"/>
              </a:solidFill>
              <a:round/>
              <a:headEnd/>
              <a:tailEnd/>
            </a:ln>
          </p:spPr>
          <p:txBody>
            <a:bodyPr/>
            <a:lstStyle/>
            <a:p>
              <a:endParaRPr lang="es-AR"/>
            </a:p>
          </p:txBody>
        </p:sp>
        <p:sp>
          <p:nvSpPr>
            <p:cNvPr id="48293" name="Line 832"/>
            <p:cNvSpPr>
              <a:spLocks noChangeShapeType="1"/>
            </p:cNvSpPr>
            <p:nvPr/>
          </p:nvSpPr>
          <p:spPr bwMode="auto">
            <a:xfrm flipV="1">
              <a:off x="4360" y="1905"/>
              <a:ext cx="18" cy="14"/>
            </a:xfrm>
            <a:prstGeom prst="line">
              <a:avLst/>
            </a:prstGeom>
            <a:noFill/>
            <a:ln w="9525">
              <a:solidFill>
                <a:srgbClr val="800080"/>
              </a:solidFill>
              <a:round/>
              <a:headEnd/>
              <a:tailEnd/>
            </a:ln>
          </p:spPr>
          <p:txBody>
            <a:bodyPr/>
            <a:lstStyle/>
            <a:p>
              <a:endParaRPr lang="es-AR"/>
            </a:p>
          </p:txBody>
        </p:sp>
        <p:sp>
          <p:nvSpPr>
            <p:cNvPr id="48294" name="Line 833"/>
            <p:cNvSpPr>
              <a:spLocks noChangeShapeType="1"/>
            </p:cNvSpPr>
            <p:nvPr/>
          </p:nvSpPr>
          <p:spPr bwMode="auto">
            <a:xfrm flipV="1">
              <a:off x="4360" y="1905"/>
              <a:ext cx="0" cy="14"/>
            </a:xfrm>
            <a:prstGeom prst="line">
              <a:avLst/>
            </a:prstGeom>
            <a:noFill/>
            <a:ln w="9525">
              <a:solidFill>
                <a:srgbClr val="800080"/>
              </a:solidFill>
              <a:round/>
              <a:headEnd/>
              <a:tailEnd/>
            </a:ln>
          </p:spPr>
          <p:txBody>
            <a:bodyPr/>
            <a:lstStyle/>
            <a:p>
              <a:endParaRPr lang="es-AR"/>
            </a:p>
          </p:txBody>
        </p:sp>
        <p:sp>
          <p:nvSpPr>
            <p:cNvPr id="48295" name="Line 834"/>
            <p:cNvSpPr>
              <a:spLocks noChangeShapeType="1"/>
            </p:cNvSpPr>
            <p:nvPr/>
          </p:nvSpPr>
          <p:spPr bwMode="auto">
            <a:xfrm>
              <a:off x="4360" y="1919"/>
              <a:ext cx="0" cy="15"/>
            </a:xfrm>
            <a:prstGeom prst="line">
              <a:avLst/>
            </a:prstGeom>
            <a:noFill/>
            <a:ln w="9525">
              <a:solidFill>
                <a:srgbClr val="800080"/>
              </a:solidFill>
              <a:round/>
              <a:headEnd/>
              <a:tailEnd/>
            </a:ln>
          </p:spPr>
          <p:txBody>
            <a:bodyPr/>
            <a:lstStyle/>
            <a:p>
              <a:endParaRPr lang="es-AR"/>
            </a:p>
          </p:txBody>
        </p:sp>
        <p:sp>
          <p:nvSpPr>
            <p:cNvPr id="48296" name="Rectangle 835"/>
            <p:cNvSpPr>
              <a:spLocks noChangeArrowheads="1"/>
            </p:cNvSpPr>
            <p:nvPr/>
          </p:nvSpPr>
          <p:spPr bwMode="auto">
            <a:xfrm>
              <a:off x="4414" y="1910"/>
              <a:ext cx="54" cy="44"/>
            </a:xfrm>
            <a:prstGeom prst="rect">
              <a:avLst/>
            </a:prstGeom>
            <a:noFill/>
            <a:ln w="9525">
              <a:noFill/>
              <a:miter lim="800000"/>
              <a:headEnd/>
              <a:tailEnd/>
            </a:ln>
          </p:spPr>
          <p:txBody>
            <a:bodyPr/>
            <a:lstStyle/>
            <a:p>
              <a:endParaRPr lang="es-MX"/>
            </a:p>
          </p:txBody>
        </p:sp>
        <p:sp>
          <p:nvSpPr>
            <p:cNvPr id="48297" name="Line 836"/>
            <p:cNvSpPr>
              <a:spLocks noChangeShapeType="1"/>
            </p:cNvSpPr>
            <p:nvPr/>
          </p:nvSpPr>
          <p:spPr bwMode="auto">
            <a:xfrm flipH="1" flipV="1">
              <a:off x="4420" y="1915"/>
              <a:ext cx="18" cy="14"/>
            </a:xfrm>
            <a:prstGeom prst="line">
              <a:avLst/>
            </a:prstGeom>
            <a:noFill/>
            <a:ln w="9525">
              <a:solidFill>
                <a:srgbClr val="800080"/>
              </a:solidFill>
              <a:round/>
              <a:headEnd/>
              <a:tailEnd/>
            </a:ln>
          </p:spPr>
          <p:txBody>
            <a:bodyPr/>
            <a:lstStyle/>
            <a:p>
              <a:endParaRPr lang="es-AR"/>
            </a:p>
          </p:txBody>
        </p:sp>
        <p:sp>
          <p:nvSpPr>
            <p:cNvPr id="48298" name="Line 837"/>
            <p:cNvSpPr>
              <a:spLocks noChangeShapeType="1"/>
            </p:cNvSpPr>
            <p:nvPr/>
          </p:nvSpPr>
          <p:spPr bwMode="auto">
            <a:xfrm>
              <a:off x="4438" y="1929"/>
              <a:ext cx="18" cy="15"/>
            </a:xfrm>
            <a:prstGeom prst="line">
              <a:avLst/>
            </a:prstGeom>
            <a:noFill/>
            <a:ln w="9525">
              <a:solidFill>
                <a:srgbClr val="800080"/>
              </a:solidFill>
              <a:round/>
              <a:headEnd/>
              <a:tailEnd/>
            </a:ln>
          </p:spPr>
          <p:txBody>
            <a:bodyPr/>
            <a:lstStyle/>
            <a:p>
              <a:endParaRPr lang="es-AR"/>
            </a:p>
          </p:txBody>
        </p:sp>
        <p:sp>
          <p:nvSpPr>
            <p:cNvPr id="48299" name="Line 838"/>
            <p:cNvSpPr>
              <a:spLocks noChangeShapeType="1"/>
            </p:cNvSpPr>
            <p:nvPr/>
          </p:nvSpPr>
          <p:spPr bwMode="auto">
            <a:xfrm flipH="1">
              <a:off x="4420" y="1929"/>
              <a:ext cx="18" cy="15"/>
            </a:xfrm>
            <a:prstGeom prst="line">
              <a:avLst/>
            </a:prstGeom>
            <a:noFill/>
            <a:ln w="9525">
              <a:solidFill>
                <a:srgbClr val="800080"/>
              </a:solidFill>
              <a:round/>
              <a:headEnd/>
              <a:tailEnd/>
            </a:ln>
          </p:spPr>
          <p:txBody>
            <a:bodyPr/>
            <a:lstStyle/>
            <a:p>
              <a:endParaRPr lang="es-AR"/>
            </a:p>
          </p:txBody>
        </p:sp>
        <p:sp>
          <p:nvSpPr>
            <p:cNvPr id="48300" name="Line 839"/>
            <p:cNvSpPr>
              <a:spLocks noChangeShapeType="1"/>
            </p:cNvSpPr>
            <p:nvPr/>
          </p:nvSpPr>
          <p:spPr bwMode="auto">
            <a:xfrm flipV="1">
              <a:off x="4438" y="1915"/>
              <a:ext cx="18" cy="14"/>
            </a:xfrm>
            <a:prstGeom prst="line">
              <a:avLst/>
            </a:prstGeom>
            <a:noFill/>
            <a:ln w="9525">
              <a:solidFill>
                <a:srgbClr val="800080"/>
              </a:solidFill>
              <a:round/>
              <a:headEnd/>
              <a:tailEnd/>
            </a:ln>
          </p:spPr>
          <p:txBody>
            <a:bodyPr/>
            <a:lstStyle/>
            <a:p>
              <a:endParaRPr lang="es-AR"/>
            </a:p>
          </p:txBody>
        </p:sp>
        <p:sp>
          <p:nvSpPr>
            <p:cNvPr id="48301" name="Line 840"/>
            <p:cNvSpPr>
              <a:spLocks noChangeShapeType="1"/>
            </p:cNvSpPr>
            <p:nvPr/>
          </p:nvSpPr>
          <p:spPr bwMode="auto">
            <a:xfrm flipV="1">
              <a:off x="4438" y="1915"/>
              <a:ext cx="0" cy="14"/>
            </a:xfrm>
            <a:prstGeom prst="line">
              <a:avLst/>
            </a:prstGeom>
            <a:noFill/>
            <a:ln w="9525">
              <a:solidFill>
                <a:srgbClr val="800080"/>
              </a:solidFill>
              <a:round/>
              <a:headEnd/>
              <a:tailEnd/>
            </a:ln>
          </p:spPr>
          <p:txBody>
            <a:bodyPr/>
            <a:lstStyle/>
            <a:p>
              <a:endParaRPr lang="es-AR"/>
            </a:p>
          </p:txBody>
        </p:sp>
        <p:sp>
          <p:nvSpPr>
            <p:cNvPr id="48302" name="Line 841"/>
            <p:cNvSpPr>
              <a:spLocks noChangeShapeType="1"/>
            </p:cNvSpPr>
            <p:nvPr/>
          </p:nvSpPr>
          <p:spPr bwMode="auto">
            <a:xfrm>
              <a:off x="4438" y="1929"/>
              <a:ext cx="0" cy="15"/>
            </a:xfrm>
            <a:prstGeom prst="line">
              <a:avLst/>
            </a:prstGeom>
            <a:noFill/>
            <a:ln w="9525">
              <a:solidFill>
                <a:srgbClr val="800080"/>
              </a:solidFill>
              <a:round/>
              <a:headEnd/>
              <a:tailEnd/>
            </a:ln>
          </p:spPr>
          <p:txBody>
            <a:bodyPr/>
            <a:lstStyle/>
            <a:p>
              <a:endParaRPr lang="es-AR"/>
            </a:p>
          </p:txBody>
        </p:sp>
        <p:sp>
          <p:nvSpPr>
            <p:cNvPr id="48303" name="Rectangle 842"/>
            <p:cNvSpPr>
              <a:spLocks noChangeArrowheads="1"/>
            </p:cNvSpPr>
            <p:nvPr/>
          </p:nvSpPr>
          <p:spPr bwMode="auto">
            <a:xfrm>
              <a:off x="4492" y="1939"/>
              <a:ext cx="54" cy="45"/>
            </a:xfrm>
            <a:prstGeom prst="rect">
              <a:avLst/>
            </a:prstGeom>
            <a:noFill/>
            <a:ln w="9525">
              <a:noFill/>
              <a:miter lim="800000"/>
              <a:headEnd/>
              <a:tailEnd/>
            </a:ln>
          </p:spPr>
          <p:txBody>
            <a:bodyPr/>
            <a:lstStyle/>
            <a:p>
              <a:endParaRPr lang="es-MX"/>
            </a:p>
          </p:txBody>
        </p:sp>
        <p:sp>
          <p:nvSpPr>
            <p:cNvPr id="48304" name="Line 843"/>
            <p:cNvSpPr>
              <a:spLocks noChangeShapeType="1"/>
            </p:cNvSpPr>
            <p:nvPr/>
          </p:nvSpPr>
          <p:spPr bwMode="auto">
            <a:xfrm flipH="1" flipV="1">
              <a:off x="4498" y="1944"/>
              <a:ext cx="18" cy="15"/>
            </a:xfrm>
            <a:prstGeom prst="line">
              <a:avLst/>
            </a:prstGeom>
            <a:noFill/>
            <a:ln w="9525">
              <a:solidFill>
                <a:srgbClr val="800080"/>
              </a:solidFill>
              <a:round/>
              <a:headEnd/>
              <a:tailEnd/>
            </a:ln>
          </p:spPr>
          <p:txBody>
            <a:bodyPr/>
            <a:lstStyle/>
            <a:p>
              <a:endParaRPr lang="es-AR"/>
            </a:p>
          </p:txBody>
        </p:sp>
        <p:sp>
          <p:nvSpPr>
            <p:cNvPr id="48305" name="Line 844"/>
            <p:cNvSpPr>
              <a:spLocks noChangeShapeType="1"/>
            </p:cNvSpPr>
            <p:nvPr/>
          </p:nvSpPr>
          <p:spPr bwMode="auto">
            <a:xfrm>
              <a:off x="4516" y="1959"/>
              <a:ext cx="18" cy="15"/>
            </a:xfrm>
            <a:prstGeom prst="line">
              <a:avLst/>
            </a:prstGeom>
            <a:noFill/>
            <a:ln w="9525">
              <a:solidFill>
                <a:srgbClr val="800080"/>
              </a:solidFill>
              <a:round/>
              <a:headEnd/>
              <a:tailEnd/>
            </a:ln>
          </p:spPr>
          <p:txBody>
            <a:bodyPr/>
            <a:lstStyle/>
            <a:p>
              <a:endParaRPr lang="es-AR"/>
            </a:p>
          </p:txBody>
        </p:sp>
        <p:sp>
          <p:nvSpPr>
            <p:cNvPr id="48306" name="Line 845"/>
            <p:cNvSpPr>
              <a:spLocks noChangeShapeType="1"/>
            </p:cNvSpPr>
            <p:nvPr/>
          </p:nvSpPr>
          <p:spPr bwMode="auto">
            <a:xfrm flipH="1">
              <a:off x="4498" y="1959"/>
              <a:ext cx="18" cy="15"/>
            </a:xfrm>
            <a:prstGeom prst="line">
              <a:avLst/>
            </a:prstGeom>
            <a:noFill/>
            <a:ln w="9525">
              <a:solidFill>
                <a:srgbClr val="800080"/>
              </a:solidFill>
              <a:round/>
              <a:headEnd/>
              <a:tailEnd/>
            </a:ln>
          </p:spPr>
          <p:txBody>
            <a:bodyPr/>
            <a:lstStyle/>
            <a:p>
              <a:endParaRPr lang="es-AR"/>
            </a:p>
          </p:txBody>
        </p:sp>
        <p:sp>
          <p:nvSpPr>
            <p:cNvPr id="48307" name="Line 846"/>
            <p:cNvSpPr>
              <a:spLocks noChangeShapeType="1"/>
            </p:cNvSpPr>
            <p:nvPr/>
          </p:nvSpPr>
          <p:spPr bwMode="auto">
            <a:xfrm flipV="1">
              <a:off x="4516" y="1944"/>
              <a:ext cx="18" cy="15"/>
            </a:xfrm>
            <a:prstGeom prst="line">
              <a:avLst/>
            </a:prstGeom>
            <a:noFill/>
            <a:ln w="9525">
              <a:solidFill>
                <a:srgbClr val="800080"/>
              </a:solidFill>
              <a:round/>
              <a:headEnd/>
              <a:tailEnd/>
            </a:ln>
          </p:spPr>
          <p:txBody>
            <a:bodyPr/>
            <a:lstStyle/>
            <a:p>
              <a:endParaRPr lang="es-AR"/>
            </a:p>
          </p:txBody>
        </p:sp>
        <p:sp>
          <p:nvSpPr>
            <p:cNvPr id="48308" name="Line 847"/>
            <p:cNvSpPr>
              <a:spLocks noChangeShapeType="1"/>
            </p:cNvSpPr>
            <p:nvPr/>
          </p:nvSpPr>
          <p:spPr bwMode="auto">
            <a:xfrm flipV="1">
              <a:off x="4516" y="1944"/>
              <a:ext cx="0" cy="15"/>
            </a:xfrm>
            <a:prstGeom prst="line">
              <a:avLst/>
            </a:prstGeom>
            <a:noFill/>
            <a:ln w="9525">
              <a:solidFill>
                <a:srgbClr val="800080"/>
              </a:solidFill>
              <a:round/>
              <a:headEnd/>
              <a:tailEnd/>
            </a:ln>
          </p:spPr>
          <p:txBody>
            <a:bodyPr/>
            <a:lstStyle/>
            <a:p>
              <a:endParaRPr lang="es-AR"/>
            </a:p>
          </p:txBody>
        </p:sp>
        <p:sp>
          <p:nvSpPr>
            <p:cNvPr id="48309" name="Line 848"/>
            <p:cNvSpPr>
              <a:spLocks noChangeShapeType="1"/>
            </p:cNvSpPr>
            <p:nvPr/>
          </p:nvSpPr>
          <p:spPr bwMode="auto">
            <a:xfrm>
              <a:off x="4516" y="1959"/>
              <a:ext cx="0" cy="15"/>
            </a:xfrm>
            <a:prstGeom prst="line">
              <a:avLst/>
            </a:prstGeom>
            <a:noFill/>
            <a:ln w="9525">
              <a:solidFill>
                <a:srgbClr val="800080"/>
              </a:solidFill>
              <a:round/>
              <a:headEnd/>
              <a:tailEnd/>
            </a:ln>
          </p:spPr>
          <p:txBody>
            <a:bodyPr/>
            <a:lstStyle/>
            <a:p>
              <a:endParaRPr lang="es-AR"/>
            </a:p>
          </p:txBody>
        </p:sp>
        <p:sp>
          <p:nvSpPr>
            <p:cNvPr id="48310" name="Rectangle 849"/>
            <p:cNvSpPr>
              <a:spLocks noChangeArrowheads="1"/>
            </p:cNvSpPr>
            <p:nvPr/>
          </p:nvSpPr>
          <p:spPr bwMode="auto">
            <a:xfrm>
              <a:off x="4570" y="1910"/>
              <a:ext cx="54" cy="44"/>
            </a:xfrm>
            <a:prstGeom prst="rect">
              <a:avLst/>
            </a:prstGeom>
            <a:noFill/>
            <a:ln w="9525">
              <a:noFill/>
              <a:miter lim="800000"/>
              <a:headEnd/>
              <a:tailEnd/>
            </a:ln>
          </p:spPr>
          <p:txBody>
            <a:bodyPr/>
            <a:lstStyle/>
            <a:p>
              <a:endParaRPr lang="es-MX"/>
            </a:p>
          </p:txBody>
        </p:sp>
        <p:sp>
          <p:nvSpPr>
            <p:cNvPr id="48311" name="Line 850"/>
            <p:cNvSpPr>
              <a:spLocks noChangeShapeType="1"/>
            </p:cNvSpPr>
            <p:nvPr/>
          </p:nvSpPr>
          <p:spPr bwMode="auto">
            <a:xfrm flipH="1" flipV="1">
              <a:off x="4576" y="1915"/>
              <a:ext cx="18" cy="14"/>
            </a:xfrm>
            <a:prstGeom prst="line">
              <a:avLst/>
            </a:prstGeom>
            <a:noFill/>
            <a:ln w="9525">
              <a:solidFill>
                <a:srgbClr val="800080"/>
              </a:solidFill>
              <a:round/>
              <a:headEnd/>
              <a:tailEnd/>
            </a:ln>
          </p:spPr>
          <p:txBody>
            <a:bodyPr/>
            <a:lstStyle/>
            <a:p>
              <a:endParaRPr lang="es-AR"/>
            </a:p>
          </p:txBody>
        </p:sp>
        <p:sp>
          <p:nvSpPr>
            <p:cNvPr id="48312" name="Line 851"/>
            <p:cNvSpPr>
              <a:spLocks noChangeShapeType="1"/>
            </p:cNvSpPr>
            <p:nvPr/>
          </p:nvSpPr>
          <p:spPr bwMode="auto">
            <a:xfrm>
              <a:off x="4594" y="1929"/>
              <a:ext cx="18" cy="15"/>
            </a:xfrm>
            <a:prstGeom prst="line">
              <a:avLst/>
            </a:prstGeom>
            <a:noFill/>
            <a:ln w="9525">
              <a:solidFill>
                <a:srgbClr val="800080"/>
              </a:solidFill>
              <a:round/>
              <a:headEnd/>
              <a:tailEnd/>
            </a:ln>
          </p:spPr>
          <p:txBody>
            <a:bodyPr/>
            <a:lstStyle/>
            <a:p>
              <a:endParaRPr lang="es-AR"/>
            </a:p>
          </p:txBody>
        </p:sp>
        <p:sp>
          <p:nvSpPr>
            <p:cNvPr id="48313" name="Line 852"/>
            <p:cNvSpPr>
              <a:spLocks noChangeShapeType="1"/>
            </p:cNvSpPr>
            <p:nvPr/>
          </p:nvSpPr>
          <p:spPr bwMode="auto">
            <a:xfrm flipH="1">
              <a:off x="4576" y="1929"/>
              <a:ext cx="18" cy="15"/>
            </a:xfrm>
            <a:prstGeom prst="line">
              <a:avLst/>
            </a:prstGeom>
            <a:noFill/>
            <a:ln w="9525">
              <a:solidFill>
                <a:srgbClr val="800080"/>
              </a:solidFill>
              <a:round/>
              <a:headEnd/>
              <a:tailEnd/>
            </a:ln>
          </p:spPr>
          <p:txBody>
            <a:bodyPr/>
            <a:lstStyle/>
            <a:p>
              <a:endParaRPr lang="es-AR"/>
            </a:p>
          </p:txBody>
        </p:sp>
        <p:sp>
          <p:nvSpPr>
            <p:cNvPr id="48314" name="Line 853"/>
            <p:cNvSpPr>
              <a:spLocks noChangeShapeType="1"/>
            </p:cNvSpPr>
            <p:nvPr/>
          </p:nvSpPr>
          <p:spPr bwMode="auto">
            <a:xfrm flipV="1">
              <a:off x="4594" y="1915"/>
              <a:ext cx="18" cy="14"/>
            </a:xfrm>
            <a:prstGeom prst="line">
              <a:avLst/>
            </a:prstGeom>
            <a:noFill/>
            <a:ln w="9525">
              <a:solidFill>
                <a:srgbClr val="800080"/>
              </a:solidFill>
              <a:round/>
              <a:headEnd/>
              <a:tailEnd/>
            </a:ln>
          </p:spPr>
          <p:txBody>
            <a:bodyPr/>
            <a:lstStyle/>
            <a:p>
              <a:endParaRPr lang="es-AR"/>
            </a:p>
          </p:txBody>
        </p:sp>
        <p:sp>
          <p:nvSpPr>
            <p:cNvPr id="48315" name="Line 854"/>
            <p:cNvSpPr>
              <a:spLocks noChangeShapeType="1"/>
            </p:cNvSpPr>
            <p:nvPr/>
          </p:nvSpPr>
          <p:spPr bwMode="auto">
            <a:xfrm flipV="1">
              <a:off x="4594" y="1915"/>
              <a:ext cx="0" cy="14"/>
            </a:xfrm>
            <a:prstGeom prst="line">
              <a:avLst/>
            </a:prstGeom>
            <a:noFill/>
            <a:ln w="9525">
              <a:solidFill>
                <a:srgbClr val="800080"/>
              </a:solidFill>
              <a:round/>
              <a:headEnd/>
              <a:tailEnd/>
            </a:ln>
          </p:spPr>
          <p:txBody>
            <a:bodyPr/>
            <a:lstStyle/>
            <a:p>
              <a:endParaRPr lang="es-AR"/>
            </a:p>
          </p:txBody>
        </p:sp>
        <p:sp>
          <p:nvSpPr>
            <p:cNvPr id="48316" name="Line 855"/>
            <p:cNvSpPr>
              <a:spLocks noChangeShapeType="1"/>
            </p:cNvSpPr>
            <p:nvPr/>
          </p:nvSpPr>
          <p:spPr bwMode="auto">
            <a:xfrm>
              <a:off x="4594" y="1929"/>
              <a:ext cx="0" cy="15"/>
            </a:xfrm>
            <a:prstGeom prst="line">
              <a:avLst/>
            </a:prstGeom>
            <a:noFill/>
            <a:ln w="9525">
              <a:solidFill>
                <a:srgbClr val="800080"/>
              </a:solidFill>
              <a:round/>
              <a:headEnd/>
              <a:tailEnd/>
            </a:ln>
          </p:spPr>
          <p:txBody>
            <a:bodyPr/>
            <a:lstStyle/>
            <a:p>
              <a:endParaRPr lang="es-AR"/>
            </a:p>
          </p:txBody>
        </p:sp>
        <p:sp>
          <p:nvSpPr>
            <p:cNvPr id="48317" name="Rectangle 856"/>
            <p:cNvSpPr>
              <a:spLocks noChangeArrowheads="1"/>
            </p:cNvSpPr>
            <p:nvPr/>
          </p:nvSpPr>
          <p:spPr bwMode="auto">
            <a:xfrm>
              <a:off x="4648" y="1929"/>
              <a:ext cx="54" cy="45"/>
            </a:xfrm>
            <a:prstGeom prst="rect">
              <a:avLst/>
            </a:prstGeom>
            <a:noFill/>
            <a:ln w="9525">
              <a:noFill/>
              <a:miter lim="800000"/>
              <a:headEnd/>
              <a:tailEnd/>
            </a:ln>
          </p:spPr>
          <p:txBody>
            <a:bodyPr/>
            <a:lstStyle/>
            <a:p>
              <a:endParaRPr lang="es-MX"/>
            </a:p>
          </p:txBody>
        </p:sp>
        <p:sp>
          <p:nvSpPr>
            <p:cNvPr id="48318" name="Line 857"/>
            <p:cNvSpPr>
              <a:spLocks noChangeShapeType="1"/>
            </p:cNvSpPr>
            <p:nvPr/>
          </p:nvSpPr>
          <p:spPr bwMode="auto">
            <a:xfrm flipH="1" flipV="1">
              <a:off x="4654" y="1934"/>
              <a:ext cx="18" cy="15"/>
            </a:xfrm>
            <a:prstGeom prst="line">
              <a:avLst/>
            </a:prstGeom>
            <a:noFill/>
            <a:ln w="9525">
              <a:solidFill>
                <a:srgbClr val="800080"/>
              </a:solidFill>
              <a:round/>
              <a:headEnd/>
              <a:tailEnd/>
            </a:ln>
          </p:spPr>
          <p:txBody>
            <a:bodyPr/>
            <a:lstStyle/>
            <a:p>
              <a:endParaRPr lang="es-AR"/>
            </a:p>
          </p:txBody>
        </p:sp>
        <p:sp>
          <p:nvSpPr>
            <p:cNvPr id="48319" name="Line 858"/>
            <p:cNvSpPr>
              <a:spLocks noChangeShapeType="1"/>
            </p:cNvSpPr>
            <p:nvPr/>
          </p:nvSpPr>
          <p:spPr bwMode="auto">
            <a:xfrm>
              <a:off x="4672" y="1949"/>
              <a:ext cx="18" cy="15"/>
            </a:xfrm>
            <a:prstGeom prst="line">
              <a:avLst/>
            </a:prstGeom>
            <a:noFill/>
            <a:ln w="9525">
              <a:solidFill>
                <a:srgbClr val="800080"/>
              </a:solidFill>
              <a:round/>
              <a:headEnd/>
              <a:tailEnd/>
            </a:ln>
          </p:spPr>
          <p:txBody>
            <a:bodyPr/>
            <a:lstStyle/>
            <a:p>
              <a:endParaRPr lang="es-AR"/>
            </a:p>
          </p:txBody>
        </p:sp>
        <p:sp>
          <p:nvSpPr>
            <p:cNvPr id="48320" name="Line 859"/>
            <p:cNvSpPr>
              <a:spLocks noChangeShapeType="1"/>
            </p:cNvSpPr>
            <p:nvPr/>
          </p:nvSpPr>
          <p:spPr bwMode="auto">
            <a:xfrm flipH="1">
              <a:off x="4654" y="1949"/>
              <a:ext cx="18" cy="15"/>
            </a:xfrm>
            <a:prstGeom prst="line">
              <a:avLst/>
            </a:prstGeom>
            <a:noFill/>
            <a:ln w="9525">
              <a:solidFill>
                <a:srgbClr val="800080"/>
              </a:solidFill>
              <a:round/>
              <a:headEnd/>
              <a:tailEnd/>
            </a:ln>
          </p:spPr>
          <p:txBody>
            <a:bodyPr/>
            <a:lstStyle/>
            <a:p>
              <a:endParaRPr lang="es-AR"/>
            </a:p>
          </p:txBody>
        </p:sp>
        <p:sp>
          <p:nvSpPr>
            <p:cNvPr id="48321" name="Line 860"/>
            <p:cNvSpPr>
              <a:spLocks noChangeShapeType="1"/>
            </p:cNvSpPr>
            <p:nvPr/>
          </p:nvSpPr>
          <p:spPr bwMode="auto">
            <a:xfrm flipV="1">
              <a:off x="4672" y="1934"/>
              <a:ext cx="18" cy="15"/>
            </a:xfrm>
            <a:prstGeom prst="line">
              <a:avLst/>
            </a:prstGeom>
            <a:noFill/>
            <a:ln w="9525">
              <a:solidFill>
                <a:srgbClr val="800080"/>
              </a:solidFill>
              <a:round/>
              <a:headEnd/>
              <a:tailEnd/>
            </a:ln>
          </p:spPr>
          <p:txBody>
            <a:bodyPr/>
            <a:lstStyle/>
            <a:p>
              <a:endParaRPr lang="es-AR"/>
            </a:p>
          </p:txBody>
        </p:sp>
        <p:sp>
          <p:nvSpPr>
            <p:cNvPr id="48322" name="Line 861"/>
            <p:cNvSpPr>
              <a:spLocks noChangeShapeType="1"/>
            </p:cNvSpPr>
            <p:nvPr/>
          </p:nvSpPr>
          <p:spPr bwMode="auto">
            <a:xfrm flipV="1">
              <a:off x="4672" y="1934"/>
              <a:ext cx="0" cy="15"/>
            </a:xfrm>
            <a:prstGeom prst="line">
              <a:avLst/>
            </a:prstGeom>
            <a:noFill/>
            <a:ln w="9525">
              <a:solidFill>
                <a:srgbClr val="800080"/>
              </a:solidFill>
              <a:round/>
              <a:headEnd/>
              <a:tailEnd/>
            </a:ln>
          </p:spPr>
          <p:txBody>
            <a:bodyPr/>
            <a:lstStyle/>
            <a:p>
              <a:endParaRPr lang="es-AR"/>
            </a:p>
          </p:txBody>
        </p:sp>
        <p:sp>
          <p:nvSpPr>
            <p:cNvPr id="48323" name="Line 862"/>
            <p:cNvSpPr>
              <a:spLocks noChangeShapeType="1"/>
            </p:cNvSpPr>
            <p:nvPr/>
          </p:nvSpPr>
          <p:spPr bwMode="auto">
            <a:xfrm>
              <a:off x="4672" y="1949"/>
              <a:ext cx="0" cy="15"/>
            </a:xfrm>
            <a:prstGeom prst="line">
              <a:avLst/>
            </a:prstGeom>
            <a:noFill/>
            <a:ln w="9525">
              <a:solidFill>
                <a:srgbClr val="800080"/>
              </a:solidFill>
              <a:round/>
              <a:headEnd/>
              <a:tailEnd/>
            </a:ln>
          </p:spPr>
          <p:txBody>
            <a:bodyPr/>
            <a:lstStyle/>
            <a:p>
              <a:endParaRPr lang="es-AR"/>
            </a:p>
          </p:txBody>
        </p:sp>
        <p:sp>
          <p:nvSpPr>
            <p:cNvPr id="48324" name="Rectangle 863"/>
            <p:cNvSpPr>
              <a:spLocks noChangeArrowheads="1"/>
            </p:cNvSpPr>
            <p:nvPr/>
          </p:nvSpPr>
          <p:spPr bwMode="auto">
            <a:xfrm>
              <a:off x="4726" y="1939"/>
              <a:ext cx="54" cy="45"/>
            </a:xfrm>
            <a:prstGeom prst="rect">
              <a:avLst/>
            </a:prstGeom>
            <a:noFill/>
            <a:ln w="9525">
              <a:noFill/>
              <a:miter lim="800000"/>
              <a:headEnd/>
              <a:tailEnd/>
            </a:ln>
          </p:spPr>
          <p:txBody>
            <a:bodyPr/>
            <a:lstStyle/>
            <a:p>
              <a:endParaRPr lang="es-MX"/>
            </a:p>
          </p:txBody>
        </p:sp>
        <p:sp>
          <p:nvSpPr>
            <p:cNvPr id="48325" name="Line 864"/>
            <p:cNvSpPr>
              <a:spLocks noChangeShapeType="1"/>
            </p:cNvSpPr>
            <p:nvPr/>
          </p:nvSpPr>
          <p:spPr bwMode="auto">
            <a:xfrm flipH="1" flipV="1">
              <a:off x="4732" y="1944"/>
              <a:ext cx="18" cy="15"/>
            </a:xfrm>
            <a:prstGeom prst="line">
              <a:avLst/>
            </a:prstGeom>
            <a:noFill/>
            <a:ln w="9525">
              <a:solidFill>
                <a:srgbClr val="800080"/>
              </a:solidFill>
              <a:round/>
              <a:headEnd/>
              <a:tailEnd/>
            </a:ln>
          </p:spPr>
          <p:txBody>
            <a:bodyPr/>
            <a:lstStyle/>
            <a:p>
              <a:endParaRPr lang="es-AR"/>
            </a:p>
          </p:txBody>
        </p:sp>
        <p:sp>
          <p:nvSpPr>
            <p:cNvPr id="48326" name="Line 865"/>
            <p:cNvSpPr>
              <a:spLocks noChangeShapeType="1"/>
            </p:cNvSpPr>
            <p:nvPr/>
          </p:nvSpPr>
          <p:spPr bwMode="auto">
            <a:xfrm>
              <a:off x="4750" y="1959"/>
              <a:ext cx="18" cy="15"/>
            </a:xfrm>
            <a:prstGeom prst="line">
              <a:avLst/>
            </a:prstGeom>
            <a:noFill/>
            <a:ln w="9525">
              <a:solidFill>
                <a:srgbClr val="800080"/>
              </a:solidFill>
              <a:round/>
              <a:headEnd/>
              <a:tailEnd/>
            </a:ln>
          </p:spPr>
          <p:txBody>
            <a:bodyPr/>
            <a:lstStyle/>
            <a:p>
              <a:endParaRPr lang="es-AR"/>
            </a:p>
          </p:txBody>
        </p:sp>
        <p:sp>
          <p:nvSpPr>
            <p:cNvPr id="48327" name="Line 866"/>
            <p:cNvSpPr>
              <a:spLocks noChangeShapeType="1"/>
            </p:cNvSpPr>
            <p:nvPr/>
          </p:nvSpPr>
          <p:spPr bwMode="auto">
            <a:xfrm flipH="1">
              <a:off x="4732" y="1959"/>
              <a:ext cx="18" cy="15"/>
            </a:xfrm>
            <a:prstGeom prst="line">
              <a:avLst/>
            </a:prstGeom>
            <a:noFill/>
            <a:ln w="9525">
              <a:solidFill>
                <a:srgbClr val="800080"/>
              </a:solidFill>
              <a:round/>
              <a:headEnd/>
              <a:tailEnd/>
            </a:ln>
          </p:spPr>
          <p:txBody>
            <a:bodyPr/>
            <a:lstStyle/>
            <a:p>
              <a:endParaRPr lang="es-AR"/>
            </a:p>
          </p:txBody>
        </p:sp>
        <p:sp>
          <p:nvSpPr>
            <p:cNvPr id="48328" name="Line 867"/>
            <p:cNvSpPr>
              <a:spLocks noChangeShapeType="1"/>
            </p:cNvSpPr>
            <p:nvPr/>
          </p:nvSpPr>
          <p:spPr bwMode="auto">
            <a:xfrm flipV="1">
              <a:off x="4750" y="1944"/>
              <a:ext cx="18" cy="15"/>
            </a:xfrm>
            <a:prstGeom prst="line">
              <a:avLst/>
            </a:prstGeom>
            <a:noFill/>
            <a:ln w="9525">
              <a:solidFill>
                <a:srgbClr val="800080"/>
              </a:solidFill>
              <a:round/>
              <a:headEnd/>
              <a:tailEnd/>
            </a:ln>
          </p:spPr>
          <p:txBody>
            <a:bodyPr/>
            <a:lstStyle/>
            <a:p>
              <a:endParaRPr lang="es-AR"/>
            </a:p>
          </p:txBody>
        </p:sp>
        <p:sp>
          <p:nvSpPr>
            <p:cNvPr id="48329" name="Line 868"/>
            <p:cNvSpPr>
              <a:spLocks noChangeShapeType="1"/>
            </p:cNvSpPr>
            <p:nvPr/>
          </p:nvSpPr>
          <p:spPr bwMode="auto">
            <a:xfrm flipV="1">
              <a:off x="4750" y="1944"/>
              <a:ext cx="0" cy="15"/>
            </a:xfrm>
            <a:prstGeom prst="line">
              <a:avLst/>
            </a:prstGeom>
            <a:noFill/>
            <a:ln w="9525">
              <a:solidFill>
                <a:srgbClr val="800080"/>
              </a:solidFill>
              <a:round/>
              <a:headEnd/>
              <a:tailEnd/>
            </a:ln>
          </p:spPr>
          <p:txBody>
            <a:bodyPr/>
            <a:lstStyle/>
            <a:p>
              <a:endParaRPr lang="es-AR"/>
            </a:p>
          </p:txBody>
        </p:sp>
        <p:sp>
          <p:nvSpPr>
            <p:cNvPr id="48330" name="Line 869"/>
            <p:cNvSpPr>
              <a:spLocks noChangeShapeType="1"/>
            </p:cNvSpPr>
            <p:nvPr/>
          </p:nvSpPr>
          <p:spPr bwMode="auto">
            <a:xfrm>
              <a:off x="4750" y="1959"/>
              <a:ext cx="0" cy="15"/>
            </a:xfrm>
            <a:prstGeom prst="line">
              <a:avLst/>
            </a:prstGeom>
            <a:noFill/>
            <a:ln w="9525">
              <a:solidFill>
                <a:srgbClr val="800080"/>
              </a:solidFill>
              <a:round/>
              <a:headEnd/>
              <a:tailEnd/>
            </a:ln>
          </p:spPr>
          <p:txBody>
            <a:bodyPr/>
            <a:lstStyle/>
            <a:p>
              <a:endParaRPr lang="es-AR"/>
            </a:p>
          </p:txBody>
        </p:sp>
        <p:sp>
          <p:nvSpPr>
            <p:cNvPr id="48331" name="Oval 870"/>
            <p:cNvSpPr>
              <a:spLocks noChangeArrowheads="1"/>
            </p:cNvSpPr>
            <p:nvPr/>
          </p:nvSpPr>
          <p:spPr bwMode="auto">
            <a:xfrm>
              <a:off x="760" y="2019"/>
              <a:ext cx="30" cy="24"/>
            </a:xfrm>
            <a:prstGeom prst="ellipse">
              <a:avLst/>
            </a:prstGeom>
            <a:solidFill>
              <a:srgbClr val="800000"/>
            </a:solidFill>
            <a:ln w="9525">
              <a:solidFill>
                <a:srgbClr val="800000"/>
              </a:solidFill>
              <a:round/>
              <a:headEnd/>
              <a:tailEnd/>
            </a:ln>
          </p:spPr>
          <p:txBody>
            <a:bodyPr/>
            <a:lstStyle/>
            <a:p>
              <a:endParaRPr lang="es-MX"/>
            </a:p>
          </p:txBody>
        </p:sp>
        <p:sp>
          <p:nvSpPr>
            <p:cNvPr id="48332" name="Oval 871"/>
            <p:cNvSpPr>
              <a:spLocks noChangeArrowheads="1"/>
            </p:cNvSpPr>
            <p:nvPr/>
          </p:nvSpPr>
          <p:spPr bwMode="auto">
            <a:xfrm>
              <a:off x="838" y="1944"/>
              <a:ext cx="30" cy="25"/>
            </a:xfrm>
            <a:prstGeom prst="ellipse">
              <a:avLst/>
            </a:prstGeom>
            <a:solidFill>
              <a:srgbClr val="800000"/>
            </a:solidFill>
            <a:ln w="9525">
              <a:solidFill>
                <a:srgbClr val="800000"/>
              </a:solidFill>
              <a:round/>
              <a:headEnd/>
              <a:tailEnd/>
            </a:ln>
          </p:spPr>
          <p:txBody>
            <a:bodyPr/>
            <a:lstStyle/>
            <a:p>
              <a:endParaRPr lang="es-MX"/>
            </a:p>
          </p:txBody>
        </p:sp>
        <p:sp>
          <p:nvSpPr>
            <p:cNvPr id="48333" name="Oval 872"/>
            <p:cNvSpPr>
              <a:spLocks noChangeArrowheads="1"/>
            </p:cNvSpPr>
            <p:nvPr/>
          </p:nvSpPr>
          <p:spPr bwMode="auto">
            <a:xfrm>
              <a:off x="916" y="1865"/>
              <a:ext cx="30" cy="25"/>
            </a:xfrm>
            <a:prstGeom prst="ellipse">
              <a:avLst/>
            </a:prstGeom>
            <a:solidFill>
              <a:srgbClr val="800000"/>
            </a:solidFill>
            <a:ln w="9525">
              <a:solidFill>
                <a:srgbClr val="800000"/>
              </a:solidFill>
              <a:round/>
              <a:headEnd/>
              <a:tailEnd/>
            </a:ln>
          </p:spPr>
          <p:txBody>
            <a:bodyPr/>
            <a:lstStyle/>
            <a:p>
              <a:endParaRPr lang="es-MX"/>
            </a:p>
          </p:txBody>
        </p:sp>
        <p:sp>
          <p:nvSpPr>
            <p:cNvPr id="48334" name="Oval 873"/>
            <p:cNvSpPr>
              <a:spLocks noChangeArrowheads="1"/>
            </p:cNvSpPr>
            <p:nvPr/>
          </p:nvSpPr>
          <p:spPr bwMode="auto">
            <a:xfrm>
              <a:off x="994" y="1959"/>
              <a:ext cx="30" cy="25"/>
            </a:xfrm>
            <a:prstGeom prst="ellipse">
              <a:avLst/>
            </a:prstGeom>
            <a:solidFill>
              <a:srgbClr val="800000"/>
            </a:solidFill>
            <a:ln w="9525">
              <a:solidFill>
                <a:srgbClr val="800000"/>
              </a:solidFill>
              <a:round/>
              <a:headEnd/>
              <a:tailEnd/>
            </a:ln>
          </p:spPr>
          <p:txBody>
            <a:bodyPr/>
            <a:lstStyle/>
            <a:p>
              <a:endParaRPr lang="es-MX"/>
            </a:p>
          </p:txBody>
        </p:sp>
        <p:sp>
          <p:nvSpPr>
            <p:cNvPr id="48335" name="Oval 874"/>
            <p:cNvSpPr>
              <a:spLocks noChangeArrowheads="1"/>
            </p:cNvSpPr>
            <p:nvPr/>
          </p:nvSpPr>
          <p:spPr bwMode="auto">
            <a:xfrm>
              <a:off x="1072" y="1905"/>
              <a:ext cx="30" cy="24"/>
            </a:xfrm>
            <a:prstGeom prst="ellipse">
              <a:avLst/>
            </a:prstGeom>
            <a:solidFill>
              <a:srgbClr val="800000"/>
            </a:solidFill>
            <a:ln w="9525">
              <a:solidFill>
                <a:srgbClr val="800000"/>
              </a:solidFill>
              <a:round/>
              <a:headEnd/>
              <a:tailEnd/>
            </a:ln>
          </p:spPr>
          <p:txBody>
            <a:bodyPr/>
            <a:lstStyle/>
            <a:p>
              <a:endParaRPr lang="es-MX"/>
            </a:p>
          </p:txBody>
        </p:sp>
        <p:sp>
          <p:nvSpPr>
            <p:cNvPr id="48336" name="Oval 875"/>
            <p:cNvSpPr>
              <a:spLocks noChangeArrowheads="1"/>
            </p:cNvSpPr>
            <p:nvPr/>
          </p:nvSpPr>
          <p:spPr bwMode="auto">
            <a:xfrm>
              <a:off x="1150" y="1919"/>
              <a:ext cx="30" cy="25"/>
            </a:xfrm>
            <a:prstGeom prst="ellipse">
              <a:avLst/>
            </a:prstGeom>
            <a:solidFill>
              <a:srgbClr val="800000"/>
            </a:solidFill>
            <a:ln w="9525">
              <a:solidFill>
                <a:srgbClr val="800000"/>
              </a:solidFill>
              <a:round/>
              <a:headEnd/>
              <a:tailEnd/>
            </a:ln>
          </p:spPr>
          <p:txBody>
            <a:bodyPr/>
            <a:lstStyle/>
            <a:p>
              <a:endParaRPr lang="es-MX"/>
            </a:p>
          </p:txBody>
        </p:sp>
        <p:sp>
          <p:nvSpPr>
            <p:cNvPr id="48337" name="Oval 876"/>
            <p:cNvSpPr>
              <a:spLocks noChangeArrowheads="1"/>
            </p:cNvSpPr>
            <p:nvPr/>
          </p:nvSpPr>
          <p:spPr bwMode="auto">
            <a:xfrm>
              <a:off x="1228" y="1929"/>
              <a:ext cx="30" cy="25"/>
            </a:xfrm>
            <a:prstGeom prst="ellipse">
              <a:avLst/>
            </a:prstGeom>
            <a:solidFill>
              <a:srgbClr val="800000"/>
            </a:solidFill>
            <a:ln w="9525">
              <a:solidFill>
                <a:srgbClr val="800000"/>
              </a:solidFill>
              <a:round/>
              <a:headEnd/>
              <a:tailEnd/>
            </a:ln>
          </p:spPr>
          <p:txBody>
            <a:bodyPr/>
            <a:lstStyle/>
            <a:p>
              <a:endParaRPr lang="es-MX"/>
            </a:p>
          </p:txBody>
        </p:sp>
        <p:sp>
          <p:nvSpPr>
            <p:cNvPr id="48338" name="Oval 877"/>
            <p:cNvSpPr>
              <a:spLocks noChangeArrowheads="1"/>
            </p:cNvSpPr>
            <p:nvPr/>
          </p:nvSpPr>
          <p:spPr bwMode="auto">
            <a:xfrm>
              <a:off x="1306" y="1880"/>
              <a:ext cx="30" cy="25"/>
            </a:xfrm>
            <a:prstGeom prst="ellipse">
              <a:avLst/>
            </a:prstGeom>
            <a:solidFill>
              <a:srgbClr val="800000"/>
            </a:solidFill>
            <a:ln w="9525">
              <a:solidFill>
                <a:srgbClr val="800000"/>
              </a:solidFill>
              <a:round/>
              <a:headEnd/>
              <a:tailEnd/>
            </a:ln>
          </p:spPr>
          <p:txBody>
            <a:bodyPr/>
            <a:lstStyle/>
            <a:p>
              <a:endParaRPr lang="es-MX"/>
            </a:p>
          </p:txBody>
        </p:sp>
        <p:sp>
          <p:nvSpPr>
            <p:cNvPr id="48339" name="Oval 878"/>
            <p:cNvSpPr>
              <a:spLocks noChangeArrowheads="1"/>
            </p:cNvSpPr>
            <p:nvPr/>
          </p:nvSpPr>
          <p:spPr bwMode="auto">
            <a:xfrm>
              <a:off x="1384" y="1885"/>
              <a:ext cx="30" cy="25"/>
            </a:xfrm>
            <a:prstGeom prst="ellipse">
              <a:avLst/>
            </a:prstGeom>
            <a:solidFill>
              <a:srgbClr val="800000"/>
            </a:solidFill>
            <a:ln w="9525">
              <a:solidFill>
                <a:srgbClr val="800000"/>
              </a:solidFill>
              <a:round/>
              <a:headEnd/>
              <a:tailEnd/>
            </a:ln>
          </p:spPr>
          <p:txBody>
            <a:bodyPr/>
            <a:lstStyle/>
            <a:p>
              <a:endParaRPr lang="es-MX"/>
            </a:p>
          </p:txBody>
        </p:sp>
        <p:sp>
          <p:nvSpPr>
            <p:cNvPr id="48340" name="Oval 879"/>
            <p:cNvSpPr>
              <a:spLocks noChangeArrowheads="1"/>
            </p:cNvSpPr>
            <p:nvPr/>
          </p:nvSpPr>
          <p:spPr bwMode="auto">
            <a:xfrm>
              <a:off x="1462" y="1954"/>
              <a:ext cx="30" cy="25"/>
            </a:xfrm>
            <a:prstGeom prst="ellipse">
              <a:avLst/>
            </a:prstGeom>
            <a:solidFill>
              <a:srgbClr val="800000"/>
            </a:solidFill>
            <a:ln w="9525">
              <a:solidFill>
                <a:srgbClr val="800000"/>
              </a:solidFill>
              <a:round/>
              <a:headEnd/>
              <a:tailEnd/>
            </a:ln>
          </p:spPr>
          <p:txBody>
            <a:bodyPr/>
            <a:lstStyle/>
            <a:p>
              <a:endParaRPr lang="es-MX"/>
            </a:p>
          </p:txBody>
        </p:sp>
        <p:sp>
          <p:nvSpPr>
            <p:cNvPr id="48341" name="Oval 880"/>
            <p:cNvSpPr>
              <a:spLocks noChangeArrowheads="1"/>
            </p:cNvSpPr>
            <p:nvPr/>
          </p:nvSpPr>
          <p:spPr bwMode="auto">
            <a:xfrm>
              <a:off x="1540" y="1751"/>
              <a:ext cx="30" cy="25"/>
            </a:xfrm>
            <a:prstGeom prst="ellipse">
              <a:avLst/>
            </a:prstGeom>
            <a:solidFill>
              <a:srgbClr val="800000"/>
            </a:solidFill>
            <a:ln w="9525">
              <a:solidFill>
                <a:srgbClr val="800000"/>
              </a:solidFill>
              <a:round/>
              <a:headEnd/>
              <a:tailEnd/>
            </a:ln>
          </p:spPr>
          <p:txBody>
            <a:bodyPr/>
            <a:lstStyle/>
            <a:p>
              <a:endParaRPr lang="es-MX"/>
            </a:p>
          </p:txBody>
        </p:sp>
        <p:sp>
          <p:nvSpPr>
            <p:cNvPr id="48342" name="Oval 881"/>
            <p:cNvSpPr>
              <a:spLocks noChangeArrowheads="1"/>
            </p:cNvSpPr>
            <p:nvPr/>
          </p:nvSpPr>
          <p:spPr bwMode="auto">
            <a:xfrm>
              <a:off x="1618" y="1692"/>
              <a:ext cx="30" cy="24"/>
            </a:xfrm>
            <a:prstGeom prst="ellipse">
              <a:avLst/>
            </a:prstGeom>
            <a:solidFill>
              <a:srgbClr val="800000"/>
            </a:solidFill>
            <a:ln w="9525">
              <a:solidFill>
                <a:srgbClr val="800000"/>
              </a:solidFill>
              <a:round/>
              <a:headEnd/>
              <a:tailEnd/>
            </a:ln>
          </p:spPr>
          <p:txBody>
            <a:bodyPr/>
            <a:lstStyle/>
            <a:p>
              <a:endParaRPr lang="es-MX"/>
            </a:p>
          </p:txBody>
        </p:sp>
        <p:sp>
          <p:nvSpPr>
            <p:cNvPr id="48343" name="Oval 882"/>
            <p:cNvSpPr>
              <a:spLocks noChangeArrowheads="1"/>
            </p:cNvSpPr>
            <p:nvPr/>
          </p:nvSpPr>
          <p:spPr bwMode="auto">
            <a:xfrm>
              <a:off x="1696" y="1706"/>
              <a:ext cx="30" cy="25"/>
            </a:xfrm>
            <a:prstGeom prst="ellipse">
              <a:avLst/>
            </a:prstGeom>
            <a:solidFill>
              <a:srgbClr val="800000"/>
            </a:solidFill>
            <a:ln w="9525">
              <a:solidFill>
                <a:srgbClr val="800000"/>
              </a:solidFill>
              <a:round/>
              <a:headEnd/>
              <a:tailEnd/>
            </a:ln>
          </p:spPr>
          <p:txBody>
            <a:bodyPr/>
            <a:lstStyle/>
            <a:p>
              <a:endParaRPr lang="es-MX"/>
            </a:p>
          </p:txBody>
        </p:sp>
        <p:sp>
          <p:nvSpPr>
            <p:cNvPr id="48344" name="Oval 883"/>
            <p:cNvSpPr>
              <a:spLocks noChangeArrowheads="1"/>
            </p:cNvSpPr>
            <p:nvPr/>
          </p:nvSpPr>
          <p:spPr bwMode="auto">
            <a:xfrm>
              <a:off x="1774" y="1820"/>
              <a:ext cx="30" cy="25"/>
            </a:xfrm>
            <a:prstGeom prst="ellipse">
              <a:avLst/>
            </a:prstGeom>
            <a:solidFill>
              <a:srgbClr val="800000"/>
            </a:solidFill>
            <a:ln w="9525">
              <a:solidFill>
                <a:srgbClr val="800000"/>
              </a:solidFill>
              <a:round/>
              <a:headEnd/>
              <a:tailEnd/>
            </a:ln>
          </p:spPr>
          <p:txBody>
            <a:bodyPr/>
            <a:lstStyle/>
            <a:p>
              <a:endParaRPr lang="es-MX"/>
            </a:p>
          </p:txBody>
        </p:sp>
        <p:sp>
          <p:nvSpPr>
            <p:cNvPr id="48345" name="Oval 884"/>
            <p:cNvSpPr>
              <a:spLocks noChangeArrowheads="1"/>
            </p:cNvSpPr>
            <p:nvPr/>
          </p:nvSpPr>
          <p:spPr bwMode="auto">
            <a:xfrm>
              <a:off x="1852" y="1682"/>
              <a:ext cx="30" cy="24"/>
            </a:xfrm>
            <a:prstGeom prst="ellipse">
              <a:avLst/>
            </a:prstGeom>
            <a:solidFill>
              <a:srgbClr val="800000"/>
            </a:solidFill>
            <a:ln w="9525">
              <a:solidFill>
                <a:srgbClr val="800000"/>
              </a:solidFill>
              <a:round/>
              <a:headEnd/>
              <a:tailEnd/>
            </a:ln>
          </p:spPr>
          <p:txBody>
            <a:bodyPr/>
            <a:lstStyle/>
            <a:p>
              <a:endParaRPr lang="es-MX"/>
            </a:p>
          </p:txBody>
        </p:sp>
        <p:sp>
          <p:nvSpPr>
            <p:cNvPr id="48346" name="Oval 885"/>
            <p:cNvSpPr>
              <a:spLocks noChangeArrowheads="1"/>
            </p:cNvSpPr>
            <p:nvPr/>
          </p:nvSpPr>
          <p:spPr bwMode="auto">
            <a:xfrm>
              <a:off x="1930" y="1771"/>
              <a:ext cx="30" cy="25"/>
            </a:xfrm>
            <a:prstGeom prst="ellipse">
              <a:avLst/>
            </a:prstGeom>
            <a:solidFill>
              <a:srgbClr val="800000"/>
            </a:solidFill>
            <a:ln w="9525">
              <a:solidFill>
                <a:srgbClr val="800000"/>
              </a:solidFill>
              <a:round/>
              <a:headEnd/>
              <a:tailEnd/>
            </a:ln>
          </p:spPr>
          <p:txBody>
            <a:bodyPr/>
            <a:lstStyle/>
            <a:p>
              <a:endParaRPr lang="es-MX"/>
            </a:p>
          </p:txBody>
        </p:sp>
        <p:sp>
          <p:nvSpPr>
            <p:cNvPr id="48347" name="Oval 886"/>
            <p:cNvSpPr>
              <a:spLocks noChangeArrowheads="1"/>
            </p:cNvSpPr>
            <p:nvPr/>
          </p:nvSpPr>
          <p:spPr bwMode="auto">
            <a:xfrm>
              <a:off x="2008" y="1642"/>
              <a:ext cx="30" cy="25"/>
            </a:xfrm>
            <a:prstGeom prst="ellipse">
              <a:avLst/>
            </a:prstGeom>
            <a:solidFill>
              <a:srgbClr val="800000"/>
            </a:solidFill>
            <a:ln w="9525">
              <a:solidFill>
                <a:srgbClr val="800000"/>
              </a:solidFill>
              <a:round/>
              <a:headEnd/>
              <a:tailEnd/>
            </a:ln>
          </p:spPr>
          <p:txBody>
            <a:bodyPr/>
            <a:lstStyle/>
            <a:p>
              <a:endParaRPr lang="es-MX"/>
            </a:p>
          </p:txBody>
        </p:sp>
        <p:sp>
          <p:nvSpPr>
            <p:cNvPr id="48348" name="Oval 887"/>
            <p:cNvSpPr>
              <a:spLocks noChangeArrowheads="1"/>
            </p:cNvSpPr>
            <p:nvPr/>
          </p:nvSpPr>
          <p:spPr bwMode="auto">
            <a:xfrm>
              <a:off x="2086" y="1786"/>
              <a:ext cx="30" cy="25"/>
            </a:xfrm>
            <a:prstGeom prst="ellipse">
              <a:avLst/>
            </a:prstGeom>
            <a:solidFill>
              <a:srgbClr val="800000"/>
            </a:solidFill>
            <a:ln w="9525">
              <a:solidFill>
                <a:srgbClr val="800000"/>
              </a:solidFill>
              <a:round/>
              <a:headEnd/>
              <a:tailEnd/>
            </a:ln>
          </p:spPr>
          <p:txBody>
            <a:bodyPr/>
            <a:lstStyle/>
            <a:p>
              <a:endParaRPr lang="es-MX"/>
            </a:p>
          </p:txBody>
        </p:sp>
        <p:sp>
          <p:nvSpPr>
            <p:cNvPr id="48349" name="Oval 888"/>
            <p:cNvSpPr>
              <a:spLocks noChangeArrowheads="1"/>
            </p:cNvSpPr>
            <p:nvPr/>
          </p:nvSpPr>
          <p:spPr bwMode="auto">
            <a:xfrm>
              <a:off x="2164" y="1786"/>
              <a:ext cx="30" cy="25"/>
            </a:xfrm>
            <a:prstGeom prst="ellipse">
              <a:avLst/>
            </a:prstGeom>
            <a:solidFill>
              <a:srgbClr val="800000"/>
            </a:solidFill>
            <a:ln w="9525">
              <a:solidFill>
                <a:srgbClr val="800000"/>
              </a:solidFill>
              <a:round/>
              <a:headEnd/>
              <a:tailEnd/>
            </a:ln>
          </p:spPr>
          <p:txBody>
            <a:bodyPr/>
            <a:lstStyle/>
            <a:p>
              <a:endParaRPr lang="es-MX"/>
            </a:p>
          </p:txBody>
        </p:sp>
        <p:sp>
          <p:nvSpPr>
            <p:cNvPr id="48350" name="Oval 889"/>
            <p:cNvSpPr>
              <a:spLocks noChangeArrowheads="1"/>
            </p:cNvSpPr>
            <p:nvPr/>
          </p:nvSpPr>
          <p:spPr bwMode="auto">
            <a:xfrm>
              <a:off x="2242" y="1588"/>
              <a:ext cx="30" cy="24"/>
            </a:xfrm>
            <a:prstGeom prst="ellipse">
              <a:avLst/>
            </a:prstGeom>
            <a:solidFill>
              <a:srgbClr val="800000"/>
            </a:solidFill>
            <a:ln w="9525">
              <a:solidFill>
                <a:srgbClr val="800000"/>
              </a:solidFill>
              <a:round/>
              <a:headEnd/>
              <a:tailEnd/>
            </a:ln>
          </p:spPr>
          <p:txBody>
            <a:bodyPr/>
            <a:lstStyle/>
            <a:p>
              <a:endParaRPr lang="es-MX"/>
            </a:p>
          </p:txBody>
        </p:sp>
        <p:sp>
          <p:nvSpPr>
            <p:cNvPr id="48351" name="Oval 890"/>
            <p:cNvSpPr>
              <a:spLocks noChangeArrowheads="1"/>
            </p:cNvSpPr>
            <p:nvPr/>
          </p:nvSpPr>
          <p:spPr bwMode="auto">
            <a:xfrm>
              <a:off x="2320" y="1563"/>
              <a:ext cx="30" cy="25"/>
            </a:xfrm>
            <a:prstGeom prst="ellipse">
              <a:avLst/>
            </a:prstGeom>
            <a:solidFill>
              <a:srgbClr val="800000"/>
            </a:solidFill>
            <a:ln w="9525">
              <a:solidFill>
                <a:srgbClr val="800000"/>
              </a:solidFill>
              <a:round/>
              <a:headEnd/>
              <a:tailEnd/>
            </a:ln>
          </p:spPr>
          <p:txBody>
            <a:bodyPr/>
            <a:lstStyle/>
            <a:p>
              <a:endParaRPr lang="es-MX"/>
            </a:p>
          </p:txBody>
        </p:sp>
        <p:sp>
          <p:nvSpPr>
            <p:cNvPr id="48352" name="Oval 891"/>
            <p:cNvSpPr>
              <a:spLocks noChangeArrowheads="1"/>
            </p:cNvSpPr>
            <p:nvPr/>
          </p:nvSpPr>
          <p:spPr bwMode="auto">
            <a:xfrm>
              <a:off x="2398" y="1394"/>
              <a:ext cx="30" cy="25"/>
            </a:xfrm>
            <a:prstGeom prst="ellipse">
              <a:avLst/>
            </a:prstGeom>
            <a:solidFill>
              <a:srgbClr val="800000"/>
            </a:solidFill>
            <a:ln w="9525">
              <a:solidFill>
                <a:srgbClr val="800000"/>
              </a:solidFill>
              <a:round/>
              <a:headEnd/>
              <a:tailEnd/>
            </a:ln>
          </p:spPr>
          <p:txBody>
            <a:bodyPr/>
            <a:lstStyle/>
            <a:p>
              <a:endParaRPr lang="es-MX"/>
            </a:p>
          </p:txBody>
        </p:sp>
        <p:sp>
          <p:nvSpPr>
            <p:cNvPr id="48353" name="Oval 892"/>
            <p:cNvSpPr>
              <a:spLocks noChangeArrowheads="1"/>
            </p:cNvSpPr>
            <p:nvPr/>
          </p:nvSpPr>
          <p:spPr bwMode="auto">
            <a:xfrm>
              <a:off x="2476" y="1196"/>
              <a:ext cx="30" cy="25"/>
            </a:xfrm>
            <a:prstGeom prst="ellipse">
              <a:avLst/>
            </a:prstGeom>
            <a:solidFill>
              <a:srgbClr val="800000"/>
            </a:solidFill>
            <a:ln w="9525">
              <a:solidFill>
                <a:srgbClr val="800000"/>
              </a:solidFill>
              <a:round/>
              <a:headEnd/>
              <a:tailEnd/>
            </a:ln>
          </p:spPr>
          <p:txBody>
            <a:bodyPr/>
            <a:lstStyle/>
            <a:p>
              <a:endParaRPr lang="es-MX"/>
            </a:p>
          </p:txBody>
        </p:sp>
        <p:sp>
          <p:nvSpPr>
            <p:cNvPr id="48354" name="Oval 893"/>
            <p:cNvSpPr>
              <a:spLocks noChangeArrowheads="1"/>
            </p:cNvSpPr>
            <p:nvPr/>
          </p:nvSpPr>
          <p:spPr bwMode="auto">
            <a:xfrm>
              <a:off x="2554" y="1231"/>
              <a:ext cx="30" cy="25"/>
            </a:xfrm>
            <a:prstGeom prst="ellipse">
              <a:avLst/>
            </a:prstGeom>
            <a:solidFill>
              <a:srgbClr val="800000"/>
            </a:solidFill>
            <a:ln w="9525">
              <a:solidFill>
                <a:srgbClr val="800000"/>
              </a:solidFill>
              <a:round/>
              <a:headEnd/>
              <a:tailEnd/>
            </a:ln>
          </p:spPr>
          <p:txBody>
            <a:bodyPr/>
            <a:lstStyle/>
            <a:p>
              <a:endParaRPr lang="es-MX"/>
            </a:p>
          </p:txBody>
        </p:sp>
        <p:sp>
          <p:nvSpPr>
            <p:cNvPr id="48355" name="Rectangle 894"/>
            <p:cNvSpPr>
              <a:spLocks noChangeArrowheads="1"/>
            </p:cNvSpPr>
            <p:nvPr/>
          </p:nvSpPr>
          <p:spPr bwMode="auto">
            <a:xfrm>
              <a:off x="610" y="2048"/>
              <a:ext cx="96" cy="109"/>
            </a:xfrm>
            <a:prstGeom prst="rect">
              <a:avLst/>
            </a:prstGeom>
            <a:noFill/>
            <a:ln w="9525">
              <a:noFill/>
              <a:miter lim="800000"/>
              <a:headEnd/>
              <a:tailEnd/>
            </a:ln>
          </p:spPr>
          <p:txBody>
            <a:bodyPr wrap="none" lIns="0" tIns="0" rIns="0" bIns="0">
              <a:spAutoFit/>
            </a:bodyPr>
            <a:lstStyle/>
            <a:p>
              <a:r>
                <a:rPr lang="es-ES" sz="1000">
                  <a:solidFill>
                    <a:srgbClr val="000000"/>
                  </a:solidFill>
                </a:rPr>
                <a:t>0</a:t>
              </a:r>
              <a:endParaRPr lang="es-ES"/>
            </a:p>
          </p:txBody>
        </p:sp>
        <p:sp>
          <p:nvSpPr>
            <p:cNvPr id="48356" name="Rectangle 895"/>
            <p:cNvSpPr>
              <a:spLocks noChangeArrowheads="1"/>
            </p:cNvSpPr>
            <p:nvPr/>
          </p:nvSpPr>
          <p:spPr bwMode="auto">
            <a:xfrm>
              <a:off x="502" y="1850"/>
              <a:ext cx="198" cy="109"/>
            </a:xfrm>
            <a:prstGeom prst="rect">
              <a:avLst/>
            </a:prstGeom>
            <a:noFill/>
            <a:ln w="9525">
              <a:noFill/>
              <a:miter lim="800000"/>
              <a:headEnd/>
              <a:tailEnd/>
            </a:ln>
          </p:spPr>
          <p:txBody>
            <a:bodyPr wrap="none" lIns="0" tIns="0" rIns="0" bIns="0">
              <a:spAutoFit/>
            </a:bodyPr>
            <a:lstStyle/>
            <a:p>
              <a:r>
                <a:rPr lang="es-ES" sz="1000">
                  <a:solidFill>
                    <a:srgbClr val="000000"/>
                  </a:solidFill>
                </a:rPr>
                <a:t>500</a:t>
              </a:r>
              <a:endParaRPr lang="es-ES"/>
            </a:p>
          </p:txBody>
        </p:sp>
        <p:sp>
          <p:nvSpPr>
            <p:cNvPr id="48357" name="Rectangle 896"/>
            <p:cNvSpPr>
              <a:spLocks noChangeArrowheads="1"/>
            </p:cNvSpPr>
            <p:nvPr/>
          </p:nvSpPr>
          <p:spPr bwMode="auto">
            <a:xfrm>
              <a:off x="448" y="1652"/>
              <a:ext cx="252" cy="109"/>
            </a:xfrm>
            <a:prstGeom prst="rect">
              <a:avLst/>
            </a:prstGeom>
            <a:noFill/>
            <a:ln w="9525">
              <a:noFill/>
              <a:miter lim="800000"/>
              <a:headEnd/>
              <a:tailEnd/>
            </a:ln>
          </p:spPr>
          <p:txBody>
            <a:bodyPr wrap="none" lIns="0" tIns="0" rIns="0" bIns="0">
              <a:spAutoFit/>
            </a:bodyPr>
            <a:lstStyle/>
            <a:p>
              <a:r>
                <a:rPr lang="es-ES" sz="1000">
                  <a:solidFill>
                    <a:srgbClr val="000000"/>
                  </a:solidFill>
                </a:rPr>
                <a:t>1000</a:t>
              </a:r>
              <a:endParaRPr lang="es-ES"/>
            </a:p>
          </p:txBody>
        </p:sp>
        <p:sp>
          <p:nvSpPr>
            <p:cNvPr id="48358" name="Rectangle 897"/>
            <p:cNvSpPr>
              <a:spLocks noChangeArrowheads="1"/>
            </p:cNvSpPr>
            <p:nvPr/>
          </p:nvSpPr>
          <p:spPr bwMode="auto">
            <a:xfrm>
              <a:off x="448" y="1454"/>
              <a:ext cx="252" cy="109"/>
            </a:xfrm>
            <a:prstGeom prst="rect">
              <a:avLst/>
            </a:prstGeom>
            <a:noFill/>
            <a:ln w="9525">
              <a:noFill/>
              <a:miter lim="800000"/>
              <a:headEnd/>
              <a:tailEnd/>
            </a:ln>
          </p:spPr>
          <p:txBody>
            <a:bodyPr wrap="none" lIns="0" tIns="0" rIns="0" bIns="0">
              <a:spAutoFit/>
            </a:bodyPr>
            <a:lstStyle/>
            <a:p>
              <a:r>
                <a:rPr lang="es-ES" sz="1000">
                  <a:solidFill>
                    <a:srgbClr val="000000"/>
                  </a:solidFill>
                </a:rPr>
                <a:t>1500</a:t>
              </a:r>
              <a:endParaRPr lang="es-ES"/>
            </a:p>
          </p:txBody>
        </p:sp>
        <p:sp>
          <p:nvSpPr>
            <p:cNvPr id="48359" name="Rectangle 898"/>
            <p:cNvSpPr>
              <a:spLocks noChangeArrowheads="1"/>
            </p:cNvSpPr>
            <p:nvPr/>
          </p:nvSpPr>
          <p:spPr bwMode="auto">
            <a:xfrm>
              <a:off x="448" y="1261"/>
              <a:ext cx="252" cy="109"/>
            </a:xfrm>
            <a:prstGeom prst="rect">
              <a:avLst/>
            </a:prstGeom>
            <a:noFill/>
            <a:ln w="9525">
              <a:noFill/>
              <a:miter lim="800000"/>
              <a:headEnd/>
              <a:tailEnd/>
            </a:ln>
          </p:spPr>
          <p:txBody>
            <a:bodyPr wrap="none" lIns="0" tIns="0" rIns="0" bIns="0">
              <a:spAutoFit/>
            </a:bodyPr>
            <a:lstStyle/>
            <a:p>
              <a:r>
                <a:rPr lang="es-ES" sz="1000">
                  <a:solidFill>
                    <a:srgbClr val="000000"/>
                  </a:solidFill>
                </a:rPr>
                <a:t>2000</a:t>
              </a:r>
              <a:endParaRPr lang="es-ES"/>
            </a:p>
          </p:txBody>
        </p:sp>
        <p:sp>
          <p:nvSpPr>
            <p:cNvPr id="48360" name="Rectangle 899"/>
            <p:cNvSpPr>
              <a:spLocks noChangeArrowheads="1"/>
            </p:cNvSpPr>
            <p:nvPr/>
          </p:nvSpPr>
          <p:spPr bwMode="auto">
            <a:xfrm>
              <a:off x="448" y="1062"/>
              <a:ext cx="252" cy="109"/>
            </a:xfrm>
            <a:prstGeom prst="rect">
              <a:avLst/>
            </a:prstGeom>
            <a:noFill/>
            <a:ln w="9525">
              <a:noFill/>
              <a:miter lim="800000"/>
              <a:headEnd/>
              <a:tailEnd/>
            </a:ln>
          </p:spPr>
          <p:txBody>
            <a:bodyPr wrap="none" lIns="0" tIns="0" rIns="0" bIns="0">
              <a:spAutoFit/>
            </a:bodyPr>
            <a:lstStyle/>
            <a:p>
              <a:r>
                <a:rPr lang="es-ES" sz="1000">
                  <a:solidFill>
                    <a:srgbClr val="000000"/>
                  </a:solidFill>
                </a:rPr>
                <a:t>2500</a:t>
              </a:r>
              <a:endParaRPr lang="es-ES"/>
            </a:p>
          </p:txBody>
        </p:sp>
        <p:sp>
          <p:nvSpPr>
            <p:cNvPr id="48361" name="Rectangle 900"/>
            <p:cNvSpPr>
              <a:spLocks noChangeArrowheads="1"/>
            </p:cNvSpPr>
            <p:nvPr/>
          </p:nvSpPr>
          <p:spPr bwMode="auto">
            <a:xfrm>
              <a:off x="448" y="864"/>
              <a:ext cx="252" cy="109"/>
            </a:xfrm>
            <a:prstGeom prst="rect">
              <a:avLst/>
            </a:prstGeom>
            <a:noFill/>
            <a:ln w="9525">
              <a:noFill/>
              <a:miter lim="800000"/>
              <a:headEnd/>
              <a:tailEnd/>
            </a:ln>
          </p:spPr>
          <p:txBody>
            <a:bodyPr wrap="none" lIns="0" tIns="0" rIns="0" bIns="0">
              <a:spAutoFit/>
            </a:bodyPr>
            <a:lstStyle/>
            <a:p>
              <a:r>
                <a:rPr lang="es-ES" sz="1000">
                  <a:solidFill>
                    <a:srgbClr val="000000"/>
                  </a:solidFill>
                </a:rPr>
                <a:t>3000</a:t>
              </a:r>
              <a:endParaRPr lang="es-ES"/>
            </a:p>
          </p:txBody>
        </p:sp>
        <p:sp>
          <p:nvSpPr>
            <p:cNvPr id="48362" name="Rectangle 901"/>
            <p:cNvSpPr>
              <a:spLocks noChangeArrowheads="1"/>
            </p:cNvSpPr>
            <p:nvPr/>
          </p:nvSpPr>
          <p:spPr bwMode="auto">
            <a:xfrm>
              <a:off x="448" y="666"/>
              <a:ext cx="252" cy="109"/>
            </a:xfrm>
            <a:prstGeom prst="rect">
              <a:avLst/>
            </a:prstGeom>
            <a:noFill/>
            <a:ln w="9525">
              <a:noFill/>
              <a:miter lim="800000"/>
              <a:headEnd/>
              <a:tailEnd/>
            </a:ln>
          </p:spPr>
          <p:txBody>
            <a:bodyPr wrap="none" lIns="0" tIns="0" rIns="0" bIns="0">
              <a:spAutoFit/>
            </a:bodyPr>
            <a:lstStyle/>
            <a:p>
              <a:r>
                <a:rPr lang="es-ES" sz="1000">
                  <a:solidFill>
                    <a:srgbClr val="000000"/>
                  </a:solidFill>
                </a:rPr>
                <a:t>3500</a:t>
              </a:r>
              <a:endParaRPr lang="es-ES"/>
            </a:p>
          </p:txBody>
        </p:sp>
        <p:sp>
          <p:nvSpPr>
            <p:cNvPr id="48363" name="Rectangle 902"/>
            <p:cNvSpPr>
              <a:spLocks noChangeArrowheads="1"/>
            </p:cNvSpPr>
            <p:nvPr/>
          </p:nvSpPr>
          <p:spPr bwMode="auto">
            <a:xfrm rot="-5400000">
              <a:off x="735" y="2093"/>
              <a:ext cx="78" cy="89"/>
            </a:xfrm>
            <a:prstGeom prst="rect">
              <a:avLst/>
            </a:prstGeom>
            <a:noFill/>
            <a:ln w="9525">
              <a:noFill/>
              <a:miter lim="800000"/>
              <a:headEnd/>
              <a:tailEnd/>
            </a:ln>
          </p:spPr>
          <p:txBody>
            <a:bodyPr wrap="none" lIns="0" tIns="0" rIns="0" bIns="0">
              <a:spAutoFit/>
            </a:bodyPr>
            <a:lstStyle/>
            <a:p>
              <a:r>
                <a:rPr lang="es-ES" sz="800">
                  <a:solidFill>
                    <a:srgbClr val="000000"/>
                  </a:solidFill>
                </a:rPr>
                <a:t>1</a:t>
              </a:r>
              <a:endParaRPr lang="es-ES"/>
            </a:p>
          </p:txBody>
        </p:sp>
        <p:sp>
          <p:nvSpPr>
            <p:cNvPr id="48364" name="Rectangle 903"/>
            <p:cNvSpPr>
              <a:spLocks noChangeArrowheads="1"/>
            </p:cNvSpPr>
            <p:nvPr/>
          </p:nvSpPr>
          <p:spPr bwMode="auto">
            <a:xfrm rot="-5400000">
              <a:off x="891" y="2093"/>
              <a:ext cx="78" cy="89"/>
            </a:xfrm>
            <a:prstGeom prst="rect">
              <a:avLst/>
            </a:prstGeom>
            <a:noFill/>
            <a:ln w="9525">
              <a:noFill/>
              <a:miter lim="800000"/>
              <a:headEnd/>
              <a:tailEnd/>
            </a:ln>
          </p:spPr>
          <p:txBody>
            <a:bodyPr wrap="none" lIns="0" tIns="0" rIns="0" bIns="0">
              <a:spAutoFit/>
            </a:bodyPr>
            <a:lstStyle/>
            <a:p>
              <a:r>
                <a:rPr lang="es-ES" sz="800">
                  <a:solidFill>
                    <a:srgbClr val="000000"/>
                  </a:solidFill>
                </a:rPr>
                <a:t>3</a:t>
              </a:r>
              <a:endParaRPr lang="es-ES"/>
            </a:p>
          </p:txBody>
        </p:sp>
        <p:sp>
          <p:nvSpPr>
            <p:cNvPr id="48365" name="Rectangle 904"/>
            <p:cNvSpPr>
              <a:spLocks noChangeArrowheads="1"/>
            </p:cNvSpPr>
            <p:nvPr/>
          </p:nvSpPr>
          <p:spPr bwMode="auto">
            <a:xfrm rot="-5400000">
              <a:off x="1047" y="2093"/>
              <a:ext cx="78" cy="89"/>
            </a:xfrm>
            <a:prstGeom prst="rect">
              <a:avLst/>
            </a:prstGeom>
            <a:noFill/>
            <a:ln w="9525">
              <a:noFill/>
              <a:miter lim="800000"/>
              <a:headEnd/>
              <a:tailEnd/>
            </a:ln>
          </p:spPr>
          <p:txBody>
            <a:bodyPr wrap="none" lIns="0" tIns="0" rIns="0" bIns="0">
              <a:spAutoFit/>
            </a:bodyPr>
            <a:lstStyle/>
            <a:p>
              <a:r>
                <a:rPr lang="es-ES" sz="800">
                  <a:solidFill>
                    <a:srgbClr val="000000"/>
                  </a:solidFill>
                </a:rPr>
                <a:t>5</a:t>
              </a:r>
              <a:endParaRPr lang="es-ES"/>
            </a:p>
          </p:txBody>
        </p:sp>
        <p:sp>
          <p:nvSpPr>
            <p:cNvPr id="48366" name="Rectangle 905"/>
            <p:cNvSpPr>
              <a:spLocks noChangeArrowheads="1"/>
            </p:cNvSpPr>
            <p:nvPr/>
          </p:nvSpPr>
          <p:spPr bwMode="auto">
            <a:xfrm rot="-5400000">
              <a:off x="1203" y="2093"/>
              <a:ext cx="78" cy="89"/>
            </a:xfrm>
            <a:prstGeom prst="rect">
              <a:avLst/>
            </a:prstGeom>
            <a:noFill/>
            <a:ln w="9525">
              <a:noFill/>
              <a:miter lim="800000"/>
              <a:headEnd/>
              <a:tailEnd/>
            </a:ln>
          </p:spPr>
          <p:txBody>
            <a:bodyPr wrap="none" lIns="0" tIns="0" rIns="0" bIns="0">
              <a:spAutoFit/>
            </a:bodyPr>
            <a:lstStyle/>
            <a:p>
              <a:r>
                <a:rPr lang="es-ES" sz="800">
                  <a:solidFill>
                    <a:srgbClr val="000000"/>
                  </a:solidFill>
                </a:rPr>
                <a:t>7</a:t>
              </a:r>
              <a:endParaRPr lang="es-ES"/>
            </a:p>
          </p:txBody>
        </p:sp>
        <p:sp>
          <p:nvSpPr>
            <p:cNvPr id="48367" name="Rectangle 906"/>
            <p:cNvSpPr>
              <a:spLocks noChangeArrowheads="1"/>
            </p:cNvSpPr>
            <p:nvPr/>
          </p:nvSpPr>
          <p:spPr bwMode="auto">
            <a:xfrm rot="-5400000">
              <a:off x="1360" y="2093"/>
              <a:ext cx="78" cy="89"/>
            </a:xfrm>
            <a:prstGeom prst="rect">
              <a:avLst/>
            </a:prstGeom>
            <a:noFill/>
            <a:ln w="9525">
              <a:noFill/>
              <a:miter lim="800000"/>
              <a:headEnd/>
              <a:tailEnd/>
            </a:ln>
          </p:spPr>
          <p:txBody>
            <a:bodyPr wrap="none" lIns="0" tIns="0" rIns="0" bIns="0">
              <a:spAutoFit/>
            </a:bodyPr>
            <a:lstStyle/>
            <a:p>
              <a:r>
                <a:rPr lang="es-ES" sz="800">
                  <a:solidFill>
                    <a:srgbClr val="000000"/>
                  </a:solidFill>
                </a:rPr>
                <a:t>9</a:t>
              </a:r>
              <a:endParaRPr lang="es-ES"/>
            </a:p>
          </p:txBody>
        </p:sp>
        <p:sp>
          <p:nvSpPr>
            <p:cNvPr id="48368" name="Rectangle 907"/>
            <p:cNvSpPr>
              <a:spLocks noChangeArrowheads="1"/>
            </p:cNvSpPr>
            <p:nvPr/>
          </p:nvSpPr>
          <p:spPr bwMode="auto">
            <a:xfrm rot="-5400000">
              <a:off x="1495" y="2107"/>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11</a:t>
              </a:r>
              <a:endParaRPr lang="es-ES"/>
            </a:p>
          </p:txBody>
        </p:sp>
        <p:sp>
          <p:nvSpPr>
            <p:cNvPr id="48369" name="Rectangle 908"/>
            <p:cNvSpPr>
              <a:spLocks noChangeArrowheads="1"/>
            </p:cNvSpPr>
            <p:nvPr/>
          </p:nvSpPr>
          <p:spPr bwMode="auto">
            <a:xfrm rot="-5400000">
              <a:off x="1651" y="2107"/>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13</a:t>
              </a:r>
              <a:endParaRPr lang="es-ES"/>
            </a:p>
          </p:txBody>
        </p:sp>
        <p:sp>
          <p:nvSpPr>
            <p:cNvPr id="48370" name="Rectangle 909"/>
            <p:cNvSpPr>
              <a:spLocks noChangeArrowheads="1"/>
            </p:cNvSpPr>
            <p:nvPr/>
          </p:nvSpPr>
          <p:spPr bwMode="auto">
            <a:xfrm rot="-5400000">
              <a:off x="1807" y="2107"/>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15</a:t>
              </a:r>
              <a:endParaRPr lang="es-ES"/>
            </a:p>
          </p:txBody>
        </p:sp>
        <p:sp>
          <p:nvSpPr>
            <p:cNvPr id="48371" name="Rectangle 910"/>
            <p:cNvSpPr>
              <a:spLocks noChangeArrowheads="1"/>
            </p:cNvSpPr>
            <p:nvPr/>
          </p:nvSpPr>
          <p:spPr bwMode="auto">
            <a:xfrm rot="-5400000">
              <a:off x="1963"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17</a:t>
              </a:r>
              <a:endParaRPr lang="es-ES"/>
            </a:p>
          </p:txBody>
        </p:sp>
        <p:sp>
          <p:nvSpPr>
            <p:cNvPr id="48372" name="Rectangle 911"/>
            <p:cNvSpPr>
              <a:spLocks noChangeArrowheads="1"/>
            </p:cNvSpPr>
            <p:nvPr/>
          </p:nvSpPr>
          <p:spPr bwMode="auto">
            <a:xfrm rot="-5400000">
              <a:off x="2119"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19</a:t>
              </a:r>
              <a:endParaRPr lang="es-ES"/>
            </a:p>
          </p:txBody>
        </p:sp>
        <p:sp>
          <p:nvSpPr>
            <p:cNvPr id="48373" name="Rectangle 912"/>
            <p:cNvSpPr>
              <a:spLocks noChangeArrowheads="1"/>
            </p:cNvSpPr>
            <p:nvPr/>
          </p:nvSpPr>
          <p:spPr bwMode="auto">
            <a:xfrm rot="-5400000">
              <a:off x="2275"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21</a:t>
              </a:r>
              <a:endParaRPr lang="es-ES"/>
            </a:p>
          </p:txBody>
        </p:sp>
        <p:sp>
          <p:nvSpPr>
            <p:cNvPr id="48374" name="Rectangle 913"/>
            <p:cNvSpPr>
              <a:spLocks noChangeArrowheads="1"/>
            </p:cNvSpPr>
            <p:nvPr/>
          </p:nvSpPr>
          <p:spPr bwMode="auto">
            <a:xfrm rot="-5400000">
              <a:off x="2431"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23</a:t>
              </a:r>
              <a:endParaRPr lang="es-ES"/>
            </a:p>
          </p:txBody>
        </p:sp>
        <p:sp>
          <p:nvSpPr>
            <p:cNvPr id="48375" name="Rectangle 914"/>
            <p:cNvSpPr>
              <a:spLocks noChangeArrowheads="1"/>
            </p:cNvSpPr>
            <p:nvPr/>
          </p:nvSpPr>
          <p:spPr bwMode="auto">
            <a:xfrm rot="-5400000">
              <a:off x="2587"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25</a:t>
              </a:r>
              <a:endParaRPr lang="es-ES"/>
            </a:p>
          </p:txBody>
        </p:sp>
        <p:sp>
          <p:nvSpPr>
            <p:cNvPr id="48376" name="Rectangle 915"/>
            <p:cNvSpPr>
              <a:spLocks noChangeArrowheads="1"/>
            </p:cNvSpPr>
            <p:nvPr/>
          </p:nvSpPr>
          <p:spPr bwMode="auto">
            <a:xfrm rot="-5400000">
              <a:off x="2737"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27</a:t>
              </a:r>
              <a:endParaRPr lang="es-ES"/>
            </a:p>
          </p:txBody>
        </p:sp>
        <p:sp>
          <p:nvSpPr>
            <p:cNvPr id="48377" name="Rectangle 916"/>
            <p:cNvSpPr>
              <a:spLocks noChangeArrowheads="1"/>
            </p:cNvSpPr>
            <p:nvPr/>
          </p:nvSpPr>
          <p:spPr bwMode="auto">
            <a:xfrm rot="-5400000">
              <a:off x="2893"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29</a:t>
              </a:r>
              <a:endParaRPr lang="es-ES"/>
            </a:p>
          </p:txBody>
        </p:sp>
        <p:sp>
          <p:nvSpPr>
            <p:cNvPr id="48378" name="Rectangle 917"/>
            <p:cNvSpPr>
              <a:spLocks noChangeArrowheads="1"/>
            </p:cNvSpPr>
            <p:nvPr/>
          </p:nvSpPr>
          <p:spPr bwMode="auto">
            <a:xfrm rot="-5400000">
              <a:off x="3049"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31</a:t>
              </a:r>
              <a:endParaRPr lang="es-ES"/>
            </a:p>
          </p:txBody>
        </p:sp>
        <p:sp>
          <p:nvSpPr>
            <p:cNvPr id="48379" name="Rectangle 918"/>
            <p:cNvSpPr>
              <a:spLocks noChangeArrowheads="1"/>
            </p:cNvSpPr>
            <p:nvPr/>
          </p:nvSpPr>
          <p:spPr bwMode="auto">
            <a:xfrm rot="-5400000">
              <a:off x="3205"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33</a:t>
              </a:r>
              <a:endParaRPr lang="es-ES"/>
            </a:p>
          </p:txBody>
        </p:sp>
        <p:sp>
          <p:nvSpPr>
            <p:cNvPr id="48380" name="Rectangle 919"/>
            <p:cNvSpPr>
              <a:spLocks noChangeArrowheads="1"/>
            </p:cNvSpPr>
            <p:nvPr/>
          </p:nvSpPr>
          <p:spPr bwMode="auto">
            <a:xfrm rot="-5400000">
              <a:off x="3361"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35</a:t>
              </a:r>
              <a:endParaRPr lang="es-ES"/>
            </a:p>
          </p:txBody>
        </p:sp>
        <p:sp>
          <p:nvSpPr>
            <p:cNvPr id="48381" name="Rectangle 920"/>
            <p:cNvSpPr>
              <a:spLocks noChangeArrowheads="1"/>
            </p:cNvSpPr>
            <p:nvPr/>
          </p:nvSpPr>
          <p:spPr bwMode="auto">
            <a:xfrm rot="-5400000">
              <a:off x="3517"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37</a:t>
              </a:r>
              <a:endParaRPr lang="es-ES"/>
            </a:p>
          </p:txBody>
        </p:sp>
        <p:sp>
          <p:nvSpPr>
            <p:cNvPr id="48382" name="Rectangle 921"/>
            <p:cNvSpPr>
              <a:spLocks noChangeArrowheads="1"/>
            </p:cNvSpPr>
            <p:nvPr/>
          </p:nvSpPr>
          <p:spPr bwMode="auto">
            <a:xfrm rot="-5400000">
              <a:off x="3672"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39</a:t>
              </a:r>
              <a:endParaRPr lang="es-ES"/>
            </a:p>
          </p:txBody>
        </p:sp>
        <p:sp>
          <p:nvSpPr>
            <p:cNvPr id="48383" name="Rectangle 922"/>
            <p:cNvSpPr>
              <a:spLocks noChangeArrowheads="1"/>
            </p:cNvSpPr>
            <p:nvPr/>
          </p:nvSpPr>
          <p:spPr bwMode="auto">
            <a:xfrm rot="-5400000">
              <a:off x="3829"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41</a:t>
              </a:r>
              <a:endParaRPr lang="es-ES"/>
            </a:p>
          </p:txBody>
        </p:sp>
        <p:sp>
          <p:nvSpPr>
            <p:cNvPr id="48384" name="Rectangle 923"/>
            <p:cNvSpPr>
              <a:spLocks noChangeArrowheads="1"/>
            </p:cNvSpPr>
            <p:nvPr/>
          </p:nvSpPr>
          <p:spPr bwMode="auto">
            <a:xfrm rot="-5400000">
              <a:off x="3985"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43</a:t>
              </a:r>
              <a:endParaRPr lang="es-ES"/>
            </a:p>
          </p:txBody>
        </p:sp>
        <p:sp>
          <p:nvSpPr>
            <p:cNvPr id="48385" name="Rectangle 924"/>
            <p:cNvSpPr>
              <a:spLocks noChangeArrowheads="1"/>
            </p:cNvSpPr>
            <p:nvPr/>
          </p:nvSpPr>
          <p:spPr bwMode="auto">
            <a:xfrm rot="-5400000">
              <a:off x="4141"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45</a:t>
              </a:r>
              <a:endParaRPr lang="es-ES"/>
            </a:p>
          </p:txBody>
        </p:sp>
        <p:sp>
          <p:nvSpPr>
            <p:cNvPr id="48386" name="Rectangle 925"/>
            <p:cNvSpPr>
              <a:spLocks noChangeArrowheads="1"/>
            </p:cNvSpPr>
            <p:nvPr/>
          </p:nvSpPr>
          <p:spPr bwMode="auto">
            <a:xfrm rot="-5400000">
              <a:off x="4297"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47</a:t>
              </a:r>
              <a:endParaRPr lang="es-ES"/>
            </a:p>
          </p:txBody>
        </p:sp>
        <p:sp>
          <p:nvSpPr>
            <p:cNvPr id="48387" name="Rectangle 926"/>
            <p:cNvSpPr>
              <a:spLocks noChangeArrowheads="1"/>
            </p:cNvSpPr>
            <p:nvPr/>
          </p:nvSpPr>
          <p:spPr bwMode="auto">
            <a:xfrm rot="-5400000">
              <a:off x="4453"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49</a:t>
              </a:r>
              <a:endParaRPr lang="es-ES"/>
            </a:p>
          </p:txBody>
        </p:sp>
        <p:sp>
          <p:nvSpPr>
            <p:cNvPr id="48388" name="Rectangle 927"/>
            <p:cNvSpPr>
              <a:spLocks noChangeArrowheads="1"/>
            </p:cNvSpPr>
            <p:nvPr/>
          </p:nvSpPr>
          <p:spPr bwMode="auto">
            <a:xfrm rot="-5400000">
              <a:off x="4609" y="2106"/>
              <a:ext cx="120" cy="89"/>
            </a:xfrm>
            <a:prstGeom prst="rect">
              <a:avLst/>
            </a:prstGeom>
            <a:noFill/>
            <a:ln w="9525">
              <a:noFill/>
              <a:miter lim="800000"/>
              <a:headEnd/>
              <a:tailEnd/>
            </a:ln>
          </p:spPr>
          <p:txBody>
            <a:bodyPr wrap="none" lIns="0" tIns="0" rIns="0" bIns="0">
              <a:spAutoFit/>
            </a:bodyPr>
            <a:lstStyle/>
            <a:p>
              <a:r>
                <a:rPr lang="es-ES" sz="800">
                  <a:solidFill>
                    <a:srgbClr val="000000"/>
                  </a:solidFill>
                </a:rPr>
                <a:t>51</a:t>
              </a:r>
              <a:endParaRPr lang="es-ES"/>
            </a:p>
          </p:txBody>
        </p:sp>
        <p:sp>
          <p:nvSpPr>
            <p:cNvPr id="48389" name="Rectangle 928"/>
            <p:cNvSpPr>
              <a:spLocks noChangeArrowheads="1"/>
            </p:cNvSpPr>
            <p:nvPr/>
          </p:nvSpPr>
          <p:spPr bwMode="auto">
            <a:xfrm>
              <a:off x="4852" y="1043"/>
              <a:ext cx="468" cy="713"/>
            </a:xfrm>
            <a:prstGeom prst="rect">
              <a:avLst/>
            </a:prstGeom>
            <a:solidFill>
              <a:srgbClr val="FFFFFF"/>
            </a:solidFill>
            <a:ln w="0">
              <a:solidFill>
                <a:srgbClr val="000000"/>
              </a:solidFill>
              <a:miter lim="800000"/>
              <a:headEnd/>
              <a:tailEnd/>
            </a:ln>
          </p:spPr>
          <p:txBody>
            <a:bodyPr/>
            <a:lstStyle/>
            <a:p>
              <a:endParaRPr lang="es-MX"/>
            </a:p>
          </p:txBody>
        </p:sp>
        <p:sp>
          <p:nvSpPr>
            <p:cNvPr id="48390" name="Line 929"/>
            <p:cNvSpPr>
              <a:spLocks noChangeShapeType="1"/>
            </p:cNvSpPr>
            <p:nvPr/>
          </p:nvSpPr>
          <p:spPr bwMode="auto">
            <a:xfrm>
              <a:off x="4888" y="1112"/>
              <a:ext cx="162" cy="0"/>
            </a:xfrm>
            <a:prstGeom prst="line">
              <a:avLst/>
            </a:prstGeom>
            <a:noFill/>
            <a:ln w="9525">
              <a:solidFill>
                <a:srgbClr val="000080"/>
              </a:solidFill>
              <a:round/>
              <a:headEnd/>
              <a:tailEnd/>
            </a:ln>
          </p:spPr>
          <p:txBody>
            <a:bodyPr/>
            <a:lstStyle/>
            <a:p>
              <a:endParaRPr lang="es-AR"/>
            </a:p>
          </p:txBody>
        </p:sp>
        <p:sp>
          <p:nvSpPr>
            <p:cNvPr id="48391" name="Freeform 930"/>
            <p:cNvSpPr>
              <a:spLocks/>
            </p:cNvSpPr>
            <p:nvPr/>
          </p:nvSpPr>
          <p:spPr bwMode="auto">
            <a:xfrm>
              <a:off x="4948" y="1097"/>
              <a:ext cx="36" cy="30"/>
            </a:xfrm>
            <a:custGeom>
              <a:avLst/>
              <a:gdLst>
                <a:gd name="T0" fmla="*/ 18 w 36"/>
                <a:gd name="T1" fmla="*/ 0 h 30"/>
                <a:gd name="T2" fmla="*/ 36 w 36"/>
                <a:gd name="T3" fmla="*/ 15 h 30"/>
                <a:gd name="T4" fmla="*/ 18 w 36"/>
                <a:gd name="T5" fmla="*/ 30 h 30"/>
                <a:gd name="T6" fmla="*/ 0 w 36"/>
                <a:gd name="T7" fmla="*/ 15 h 30"/>
                <a:gd name="T8" fmla="*/ 18 w 36"/>
                <a:gd name="T9" fmla="*/ 0 h 30"/>
                <a:gd name="T10" fmla="*/ 0 60000 65536"/>
                <a:gd name="T11" fmla="*/ 0 60000 65536"/>
                <a:gd name="T12" fmla="*/ 0 60000 65536"/>
                <a:gd name="T13" fmla="*/ 0 60000 65536"/>
                <a:gd name="T14" fmla="*/ 0 60000 65536"/>
                <a:gd name="T15" fmla="*/ 0 w 36"/>
                <a:gd name="T16" fmla="*/ 0 h 30"/>
                <a:gd name="T17" fmla="*/ 36 w 36"/>
                <a:gd name="T18" fmla="*/ 30 h 30"/>
              </a:gdLst>
              <a:ahLst/>
              <a:cxnLst>
                <a:cxn ang="T10">
                  <a:pos x="T0" y="T1"/>
                </a:cxn>
                <a:cxn ang="T11">
                  <a:pos x="T2" y="T3"/>
                </a:cxn>
                <a:cxn ang="T12">
                  <a:pos x="T4" y="T5"/>
                </a:cxn>
                <a:cxn ang="T13">
                  <a:pos x="T6" y="T7"/>
                </a:cxn>
                <a:cxn ang="T14">
                  <a:pos x="T8" y="T9"/>
                </a:cxn>
              </a:cxnLst>
              <a:rect l="T15" t="T16" r="T17" b="T18"/>
              <a:pathLst>
                <a:path w="36" h="30">
                  <a:moveTo>
                    <a:pt x="18" y="0"/>
                  </a:moveTo>
                  <a:lnTo>
                    <a:pt x="36" y="15"/>
                  </a:lnTo>
                  <a:lnTo>
                    <a:pt x="18" y="30"/>
                  </a:lnTo>
                  <a:lnTo>
                    <a:pt x="0" y="15"/>
                  </a:lnTo>
                  <a:lnTo>
                    <a:pt x="18" y="0"/>
                  </a:lnTo>
                  <a:close/>
                </a:path>
              </a:pathLst>
            </a:custGeom>
            <a:solidFill>
              <a:srgbClr val="000080"/>
            </a:solidFill>
            <a:ln w="9525">
              <a:solidFill>
                <a:srgbClr val="000080"/>
              </a:solidFill>
              <a:prstDash val="solid"/>
              <a:round/>
              <a:headEnd/>
              <a:tailEnd/>
            </a:ln>
          </p:spPr>
          <p:txBody>
            <a:bodyPr/>
            <a:lstStyle/>
            <a:p>
              <a:endParaRPr lang="es-AR"/>
            </a:p>
          </p:txBody>
        </p:sp>
        <p:sp>
          <p:nvSpPr>
            <p:cNvPr id="48392" name="Rectangle 931"/>
            <p:cNvSpPr>
              <a:spLocks noChangeArrowheads="1"/>
            </p:cNvSpPr>
            <p:nvPr/>
          </p:nvSpPr>
          <p:spPr bwMode="auto">
            <a:xfrm>
              <a:off x="5074" y="1062"/>
              <a:ext cx="252" cy="109"/>
            </a:xfrm>
            <a:prstGeom prst="rect">
              <a:avLst/>
            </a:prstGeom>
            <a:noFill/>
            <a:ln w="9525">
              <a:noFill/>
              <a:miter lim="800000"/>
              <a:headEnd/>
              <a:tailEnd/>
            </a:ln>
          </p:spPr>
          <p:txBody>
            <a:bodyPr wrap="none" lIns="0" tIns="0" rIns="0" bIns="0">
              <a:spAutoFit/>
            </a:bodyPr>
            <a:lstStyle/>
            <a:p>
              <a:r>
                <a:rPr lang="es-ES" sz="1000">
                  <a:solidFill>
                    <a:srgbClr val="000000"/>
                  </a:solidFill>
                </a:rPr>
                <a:t>2002</a:t>
              </a:r>
              <a:endParaRPr lang="es-ES"/>
            </a:p>
          </p:txBody>
        </p:sp>
        <p:sp>
          <p:nvSpPr>
            <p:cNvPr id="48393" name="Line 932"/>
            <p:cNvSpPr>
              <a:spLocks noChangeShapeType="1"/>
            </p:cNvSpPr>
            <p:nvPr/>
          </p:nvSpPr>
          <p:spPr bwMode="auto">
            <a:xfrm>
              <a:off x="4888" y="1231"/>
              <a:ext cx="162" cy="0"/>
            </a:xfrm>
            <a:prstGeom prst="line">
              <a:avLst/>
            </a:prstGeom>
            <a:noFill/>
            <a:ln w="9525">
              <a:solidFill>
                <a:srgbClr val="FF00FF"/>
              </a:solidFill>
              <a:round/>
              <a:headEnd/>
              <a:tailEnd/>
            </a:ln>
          </p:spPr>
          <p:txBody>
            <a:bodyPr/>
            <a:lstStyle/>
            <a:p>
              <a:endParaRPr lang="es-AR"/>
            </a:p>
          </p:txBody>
        </p:sp>
        <p:sp>
          <p:nvSpPr>
            <p:cNvPr id="48394" name="Rectangle 933"/>
            <p:cNvSpPr>
              <a:spLocks noChangeArrowheads="1"/>
            </p:cNvSpPr>
            <p:nvPr/>
          </p:nvSpPr>
          <p:spPr bwMode="auto">
            <a:xfrm>
              <a:off x="4948" y="1216"/>
              <a:ext cx="30" cy="25"/>
            </a:xfrm>
            <a:prstGeom prst="rect">
              <a:avLst/>
            </a:prstGeom>
            <a:solidFill>
              <a:srgbClr val="FF00FF"/>
            </a:solidFill>
            <a:ln w="9525">
              <a:solidFill>
                <a:srgbClr val="FF00FF"/>
              </a:solidFill>
              <a:miter lim="800000"/>
              <a:headEnd/>
              <a:tailEnd/>
            </a:ln>
          </p:spPr>
          <p:txBody>
            <a:bodyPr/>
            <a:lstStyle/>
            <a:p>
              <a:endParaRPr lang="es-MX"/>
            </a:p>
          </p:txBody>
        </p:sp>
        <p:sp>
          <p:nvSpPr>
            <p:cNvPr id="48395" name="Rectangle 934"/>
            <p:cNvSpPr>
              <a:spLocks noChangeArrowheads="1"/>
            </p:cNvSpPr>
            <p:nvPr/>
          </p:nvSpPr>
          <p:spPr bwMode="auto">
            <a:xfrm>
              <a:off x="5074" y="1181"/>
              <a:ext cx="252" cy="109"/>
            </a:xfrm>
            <a:prstGeom prst="rect">
              <a:avLst/>
            </a:prstGeom>
            <a:noFill/>
            <a:ln w="9525">
              <a:noFill/>
              <a:miter lim="800000"/>
              <a:headEnd/>
              <a:tailEnd/>
            </a:ln>
          </p:spPr>
          <p:txBody>
            <a:bodyPr wrap="none" lIns="0" tIns="0" rIns="0" bIns="0">
              <a:spAutoFit/>
            </a:bodyPr>
            <a:lstStyle/>
            <a:p>
              <a:r>
                <a:rPr lang="es-ES" sz="1000">
                  <a:solidFill>
                    <a:srgbClr val="000000"/>
                  </a:solidFill>
                </a:rPr>
                <a:t>2003</a:t>
              </a:r>
              <a:endParaRPr lang="es-ES"/>
            </a:p>
          </p:txBody>
        </p:sp>
        <p:sp>
          <p:nvSpPr>
            <p:cNvPr id="48396" name="Line 935"/>
            <p:cNvSpPr>
              <a:spLocks noChangeShapeType="1"/>
            </p:cNvSpPr>
            <p:nvPr/>
          </p:nvSpPr>
          <p:spPr bwMode="auto">
            <a:xfrm>
              <a:off x="4888" y="1350"/>
              <a:ext cx="162" cy="0"/>
            </a:xfrm>
            <a:prstGeom prst="line">
              <a:avLst/>
            </a:prstGeom>
            <a:noFill/>
            <a:ln w="9525">
              <a:solidFill>
                <a:srgbClr val="FFFF00"/>
              </a:solidFill>
              <a:round/>
              <a:headEnd/>
              <a:tailEnd/>
            </a:ln>
          </p:spPr>
          <p:txBody>
            <a:bodyPr/>
            <a:lstStyle/>
            <a:p>
              <a:endParaRPr lang="es-AR"/>
            </a:p>
          </p:txBody>
        </p:sp>
        <p:sp>
          <p:nvSpPr>
            <p:cNvPr id="48397" name="Freeform 936"/>
            <p:cNvSpPr>
              <a:spLocks/>
            </p:cNvSpPr>
            <p:nvPr/>
          </p:nvSpPr>
          <p:spPr bwMode="auto">
            <a:xfrm>
              <a:off x="4948" y="1335"/>
              <a:ext cx="36" cy="30"/>
            </a:xfrm>
            <a:custGeom>
              <a:avLst/>
              <a:gdLst>
                <a:gd name="T0" fmla="*/ 18 w 36"/>
                <a:gd name="T1" fmla="*/ 0 h 30"/>
                <a:gd name="T2" fmla="*/ 36 w 36"/>
                <a:gd name="T3" fmla="*/ 30 h 30"/>
                <a:gd name="T4" fmla="*/ 0 w 36"/>
                <a:gd name="T5" fmla="*/ 30 h 30"/>
                <a:gd name="T6" fmla="*/ 18 w 36"/>
                <a:gd name="T7" fmla="*/ 0 h 30"/>
                <a:gd name="T8" fmla="*/ 0 60000 65536"/>
                <a:gd name="T9" fmla="*/ 0 60000 65536"/>
                <a:gd name="T10" fmla="*/ 0 60000 65536"/>
                <a:gd name="T11" fmla="*/ 0 60000 65536"/>
                <a:gd name="T12" fmla="*/ 0 w 36"/>
                <a:gd name="T13" fmla="*/ 0 h 30"/>
                <a:gd name="T14" fmla="*/ 36 w 36"/>
                <a:gd name="T15" fmla="*/ 30 h 30"/>
              </a:gdLst>
              <a:ahLst/>
              <a:cxnLst>
                <a:cxn ang="T8">
                  <a:pos x="T0" y="T1"/>
                </a:cxn>
                <a:cxn ang="T9">
                  <a:pos x="T2" y="T3"/>
                </a:cxn>
                <a:cxn ang="T10">
                  <a:pos x="T4" y="T5"/>
                </a:cxn>
                <a:cxn ang="T11">
                  <a:pos x="T6" y="T7"/>
                </a:cxn>
              </a:cxnLst>
              <a:rect l="T12" t="T13" r="T14" b="T15"/>
              <a:pathLst>
                <a:path w="36" h="30">
                  <a:moveTo>
                    <a:pt x="18" y="0"/>
                  </a:moveTo>
                  <a:lnTo>
                    <a:pt x="36" y="30"/>
                  </a:lnTo>
                  <a:lnTo>
                    <a:pt x="0" y="30"/>
                  </a:lnTo>
                  <a:lnTo>
                    <a:pt x="18" y="0"/>
                  </a:lnTo>
                  <a:close/>
                </a:path>
              </a:pathLst>
            </a:custGeom>
            <a:solidFill>
              <a:srgbClr val="FFFF00"/>
            </a:solidFill>
            <a:ln w="9525">
              <a:solidFill>
                <a:srgbClr val="FFFF00"/>
              </a:solidFill>
              <a:prstDash val="solid"/>
              <a:round/>
              <a:headEnd/>
              <a:tailEnd/>
            </a:ln>
          </p:spPr>
          <p:txBody>
            <a:bodyPr/>
            <a:lstStyle/>
            <a:p>
              <a:endParaRPr lang="es-AR"/>
            </a:p>
          </p:txBody>
        </p:sp>
        <p:sp>
          <p:nvSpPr>
            <p:cNvPr id="48398" name="Rectangle 937"/>
            <p:cNvSpPr>
              <a:spLocks noChangeArrowheads="1"/>
            </p:cNvSpPr>
            <p:nvPr/>
          </p:nvSpPr>
          <p:spPr bwMode="auto">
            <a:xfrm>
              <a:off x="5074" y="1300"/>
              <a:ext cx="252" cy="109"/>
            </a:xfrm>
            <a:prstGeom prst="rect">
              <a:avLst/>
            </a:prstGeom>
            <a:noFill/>
            <a:ln w="9525">
              <a:noFill/>
              <a:miter lim="800000"/>
              <a:headEnd/>
              <a:tailEnd/>
            </a:ln>
          </p:spPr>
          <p:txBody>
            <a:bodyPr wrap="none" lIns="0" tIns="0" rIns="0" bIns="0">
              <a:spAutoFit/>
            </a:bodyPr>
            <a:lstStyle/>
            <a:p>
              <a:r>
                <a:rPr lang="es-ES" sz="1000">
                  <a:solidFill>
                    <a:srgbClr val="000000"/>
                  </a:solidFill>
                </a:rPr>
                <a:t>2004</a:t>
              </a:r>
              <a:endParaRPr lang="es-ES"/>
            </a:p>
          </p:txBody>
        </p:sp>
        <p:sp>
          <p:nvSpPr>
            <p:cNvPr id="48399" name="Line 938"/>
            <p:cNvSpPr>
              <a:spLocks noChangeShapeType="1"/>
            </p:cNvSpPr>
            <p:nvPr/>
          </p:nvSpPr>
          <p:spPr bwMode="auto">
            <a:xfrm>
              <a:off x="4888" y="1469"/>
              <a:ext cx="162" cy="0"/>
            </a:xfrm>
            <a:prstGeom prst="line">
              <a:avLst/>
            </a:prstGeom>
            <a:noFill/>
            <a:ln w="9525">
              <a:solidFill>
                <a:srgbClr val="00FFFF"/>
              </a:solidFill>
              <a:round/>
              <a:headEnd/>
              <a:tailEnd/>
            </a:ln>
          </p:spPr>
          <p:txBody>
            <a:bodyPr/>
            <a:lstStyle/>
            <a:p>
              <a:endParaRPr lang="es-AR"/>
            </a:p>
          </p:txBody>
        </p:sp>
        <p:sp>
          <p:nvSpPr>
            <p:cNvPr id="48400" name="Rectangle 939"/>
            <p:cNvSpPr>
              <a:spLocks noChangeArrowheads="1"/>
            </p:cNvSpPr>
            <p:nvPr/>
          </p:nvSpPr>
          <p:spPr bwMode="auto">
            <a:xfrm>
              <a:off x="4942" y="1449"/>
              <a:ext cx="54" cy="44"/>
            </a:xfrm>
            <a:prstGeom prst="rect">
              <a:avLst/>
            </a:prstGeom>
            <a:noFill/>
            <a:ln w="9525">
              <a:noFill/>
              <a:miter lim="800000"/>
              <a:headEnd/>
              <a:tailEnd/>
            </a:ln>
          </p:spPr>
          <p:txBody>
            <a:bodyPr/>
            <a:lstStyle/>
            <a:p>
              <a:endParaRPr lang="es-MX"/>
            </a:p>
          </p:txBody>
        </p:sp>
        <p:sp>
          <p:nvSpPr>
            <p:cNvPr id="48401" name="Line 940"/>
            <p:cNvSpPr>
              <a:spLocks noChangeShapeType="1"/>
            </p:cNvSpPr>
            <p:nvPr/>
          </p:nvSpPr>
          <p:spPr bwMode="auto">
            <a:xfrm flipH="1" flipV="1">
              <a:off x="4948" y="1454"/>
              <a:ext cx="18" cy="15"/>
            </a:xfrm>
            <a:prstGeom prst="line">
              <a:avLst/>
            </a:prstGeom>
            <a:noFill/>
            <a:ln w="9525">
              <a:solidFill>
                <a:srgbClr val="00FFFF"/>
              </a:solidFill>
              <a:round/>
              <a:headEnd/>
              <a:tailEnd/>
            </a:ln>
          </p:spPr>
          <p:txBody>
            <a:bodyPr/>
            <a:lstStyle/>
            <a:p>
              <a:endParaRPr lang="es-AR"/>
            </a:p>
          </p:txBody>
        </p:sp>
        <p:sp>
          <p:nvSpPr>
            <p:cNvPr id="48402" name="Line 941"/>
            <p:cNvSpPr>
              <a:spLocks noChangeShapeType="1"/>
            </p:cNvSpPr>
            <p:nvPr/>
          </p:nvSpPr>
          <p:spPr bwMode="auto">
            <a:xfrm>
              <a:off x="4966" y="1469"/>
              <a:ext cx="18" cy="15"/>
            </a:xfrm>
            <a:prstGeom prst="line">
              <a:avLst/>
            </a:prstGeom>
            <a:noFill/>
            <a:ln w="9525">
              <a:solidFill>
                <a:srgbClr val="00FFFF"/>
              </a:solidFill>
              <a:round/>
              <a:headEnd/>
              <a:tailEnd/>
            </a:ln>
          </p:spPr>
          <p:txBody>
            <a:bodyPr/>
            <a:lstStyle/>
            <a:p>
              <a:endParaRPr lang="es-AR"/>
            </a:p>
          </p:txBody>
        </p:sp>
        <p:sp>
          <p:nvSpPr>
            <p:cNvPr id="48403" name="Line 942"/>
            <p:cNvSpPr>
              <a:spLocks noChangeShapeType="1"/>
            </p:cNvSpPr>
            <p:nvPr/>
          </p:nvSpPr>
          <p:spPr bwMode="auto">
            <a:xfrm flipH="1">
              <a:off x="4948" y="1469"/>
              <a:ext cx="18" cy="15"/>
            </a:xfrm>
            <a:prstGeom prst="line">
              <a:avLst/>
            </a:prstGeom>
            <a:noFill/>
            <a:ln w="9525">
              <a:solidFill>
                <a:srgbClr val="00FFFF"/>
              </a:solidFill>
              <a:round/>
              <a:headEnd/>
              <a:tailEnd/>
            </a:ln>
          </p:spPr>
          <p:txBody>
            <a:bodyPr/>
            <a:lstStyle/>
            <a:p>
              <a:endParaRPr lang="es-AR"/>
            </a:p>
          </p:txBody>
        </p:sp>
        <p:sp>
          <p:nvSpPr>
            <p:cNvPr id="48404" name="Line 943"/>
            <p:cNvSpPr>
              <a:spLocks noChangeShapeType="1"/>
            </p:cNvSpPr>
            <p:nvPr/>
          </p:nvSpPr>
          <p:spPr bwMode="auto">
            <a:xfrm flipV="1">
              <a:off x="4966" y="1454"/>
              <a:ext cx="18" cy="15"/>
            </a:xfrm>
            <a:prstGeom prst="line">
              <a:avLst/>
            </a:prstGeom>
            <a:noFill/>
            <a:ln w="9525">
              <a:solidFill>
                <a:srgbClr val="00FFFF"/>
              </a:solidFill>
              <a:round/>
              <a:headEnd/>
              <a:tailEnd/>
            </a:ln>
          </p:spPr>
          <p:txBody>
            <a:bodyPr/>
            <a:lstStyle/>
            <a:p>
              <a:endParaRPr lang="es-AR"/>
            </a:p>
          </p:txBody>
        </p:sp>
        <p:sp>
          <p:nvSpPr>
            <p:cNvPr id="48405" name="Rectangle 944"/>
            <p:cNvSpPr>
              <a:spLocks noChangeArrowheads="1"/>
            </p:cNvSpPr>
            <p:nvPr/>
          </p:nvSpPr>
          <p:spPr bwMode="auto">
            <a:xfrm>
              <a:off x="5074" y="1419"/>
              <a:ext cx="252" cy="109"/>
            </a:xfrm>
            <a:prstGeom prst="rect">
              <a:avLst/>
            </a:prstGeom>
            <a:noFill/>
            <a:ln w="9525">
              <a:noFill/>
              <a:miter lim="800000"/>
              <a:headEnd/>
              <a:tailEnd/>
            </a:ln>
          </p:spPr>
          <p:txBody>
            <a:bodyPr wrap="none" lIns="0" tIns="0" rIns="0" bIns="0">
              <a:spAutoFit/>
            </a:bodyPr>
            <a:lstStyle/>
            <a:p>
              <a:r>
                <a:rPr lang="es-ES" sz="1000">
                  <a:solidFill>
                    <a:srgbClr val="000000"/>
                  </a:solidFill>
                </a:rPr>
                <a:t>2005</a:t>
              </a:r>
              <a:endParaRPr lang="es-ES"/>
            </a:p>
          </p:txBody>
        </p:sp>
        <p:sp>
          <p:nvSpPr>
            <p:cNvPr id="48406" name="Line 945"/>
            <p:cNvSpPr>
              <a:spLocks noChangeShapeType="1"/>
            </p:cNvSpPr>
            <p:nvPr/>
          </p:nvSpPr>
          <p:spPr bwMode="auto">
            <a:xfrm>
              <a:off x="4888" y="1588"/>
              <a:ext cx="162" cy="0"/>
            </a:xfrm>
            <a:prstGeom prst="line">
              <a:avLst/>
            </a:prstGeom>
            <a:noFill/>
            <a:ln w="9525">
              <a:solidFill>
                <a:srgbClr val="800080"/>
              </a:solidFill>
              <a:round/>
              <a:headEnd/>
              <a:tailEnd/>
            </a:ln>
          </p:spPr>
          <p:txBody>
            <a:bodyPr/>
            <a:lstStyle/>
            <a:p>
              <a:endParaRPr lang="es-AR"/>
            </a:p>
          </p:txBody>
        </p:sp>
        <p:sp>
          <p:nvSpPr>
            <p:cNvPr id="48407" name="Rectangle 946"/>
            <p:cNvSpPr>
              <a:spLocks noChangeArrowheads="1"/>
            </p:cNvSpPr>
            <p:nvPr/>
          </p:nvSpPr>
          <p:spPr bwMode="auto">
            <a:xfrm>
              <a:off x="4942" y="1568"/>
              <a:ext cx="54" cy="44"/>
            </a:xfrm>
            <a:prstGeom prst="rect">
              <a:avLst/>
            </a:prstGeom>
            <a:noFill/>
            <a:ln w="9525">
              <a:noFill/>
              <a:miter lim="800000"/>
              <a:headEnd/>
              <a:tailEnd/>
            </a:ln>
          </p:spPr>
          <p:txBody>
            <a:bodyPr/>
            <a:lstStyle/>
            <a:p>
              <a:endParaRPr lang="es-MX"/>
            </a:p>
          </p:txBody>
        </p:sp>
        <p:sp>
          <p:nvSpPr>
            <p:cNvPr id="48408" name="Line 947"/>
            <p:cNvSpPr>
              <a:spLocks noChangeShapeType="1"/>
            </p:cNvSpPr>
            <p:nvPr/>
          </p:nvSpPr>
          <p:spPr bwMode="auto">
            <a:xfrm flipH="1" flipV="1">
              <a:off x="4948" y="1573"/>
              <a:ext cx="18" cy="15"/>
            </a:xfrm>
            <a:prstGeom prst="line">
              <a:avLst/>
            </a:prstGeom>
            <a:noFill/>
            <a:ln w="9525">
              <a:solidFill>
                <a:srgbClr val="800080"/>
              </a:solidFill>
              <a:round/>
              <a:headEnd/>
              <a:tailEnd/>
            </a:ln>
          </p:spPr>
          <p:txBody>
            <a:bodyPr/>
            <a:lstStyle/>
            <a:p>
              <a:endParaRPr lang="es-AR"/>
            </a:p>
          </p:txBody>
        </p:sp>
        <p:sp>
          <p:nvSpPr>
            <p:cNvPr id="48409" name="Line 948"/>
            <p:cNvSpPr>
              <a:spLocks noChangeShapeType="1"/>
            </p:cNvSpPr>
            <p:nvPr/>
          </p:nvSpPr>
          <p:spPr bwMode="auto">
            <a:xfrm>
              <a:off x="4966" y="1588"/>
              <a:ext cx="18" cy="14"/>
            </a:xfrm>
            <a:prstGeom prst="line">
              <a:avLst/>
            </a:prstGeom>
            <a:noFill/>
            <a:ln w="9525">
              <a:solidFill>
                <a:srgbClr val="800080"/>
              </a:solidFill>
              <a:round/>
              <a:headEnd/>
              <a:tailEnd/>
            </a:ln>
          </p:spPr>
          <p:txBody>
            <a:bodyPr/>
            <a:lstStyle/>
            <a:p>
              <a:endParaRPr lang="es-AR"/>
            </a:p>
          </p:txBody>
        </p:sp>
        <p:sp>
          <p:nvSpPr>
            <p:cNvPr id="48410" name="Line 949"/>
            <p:cNvSpPr>
              <a:spLocks noChangeShapeType="1"/>
            </p:cNvSpPr>
            <p:nvPr/>
          </p:nvSpPr>
          <p:spPr bwMode="auto">
            <a:xfrm flipH="1">
              <a:off x="4948" y="1588"/>
              <a:ext cx="18" cy="14"/>
            </a:xfrm>
            <a:prstGeom prst="line">
              <a:avLst/>
            </a:prstGeom>
            <a:noFill/>
            <a:ln w="9525">
              <a:solidFill>
                <a:srgbClr val="800080"/>
              </a:solidFill>
              <a:round/>
              <a:headEnd/>
              <a:tailEnd/>
            </a:ln>
          </p:spPr>
          <p:txBody>
            <a:bodyPr/>
            <a:lstStyle/>
            <a:p>
              <a:endParaRPr lang="es-AR"/>
            </a:p>
          </p:txBody>
        </p:sp>
        <p:sp>
          <p:nvSpPr>
            <p:cNvPr id="48411" name="Line 950"/>
            <p:cNvSpPr>
              <a:spLocks noChangeShapeType="1"/>
            </p:cNvSpPr>
            <p:nvPr/>
          </p:nvSpPr>
          <p:spPr bwMode="auto">
            <a:xfrm flipV="1">
              <a:off x="4966" y="1573"/>
              <a:ext cx="18" cy="15"/>
            </a:xfrm>
            <a:prstGeom prst="line">
              <a:avLst/>
            </a:prstGeom>
            <a:noFill/>
            <a:ln w="9525">
              <a:solidFill>
                <a:srgbClr val="800080"/>
              </a:solidFill>
              <a:round/>
              <a:headEnd/>
              <a:tailEnd/>
            </a:ln>
          </p:spPr>
          <p:txBody>
            <a:bodyPr/>
            <a:lstStyle/>
            <a:p>
              <a:endParaRPr lang="es-AR"/>
            </a:p>
          </p:txBody>
        </p:sp>
        <p:sp>
          <p:nvSpPr>
            <p:cNvPr id="48412" name="Line 951"/>
            <p:cNvSpPr>
              <a:spLocks noChangeShapeType="1"/>
            </p:cNvSpPr>
            <p:nvPr/>
          </p:nvSpPr>
          <p:spPr bwMode="auto">
            <a:xfrm flipV="1">
              <a:off x="4966" y="1573"/>
              <a:ext cx="0" cy="15"/>
            </a:xfrm>
            <a:prstGeom prst="line">
              <a:avLst/>
            </a:prstGeom>
            <a:noFill/>
            <a:ln w="9525">
              <a:solidFill>
                <a:srgbClr val="800080"/>
              </a:solidFill>
              <a:round/>
              <a:headEnd/>
              <a:tailEnd/>
            </a:ln>
          </p:spPr>
          <p:txBody>
            <a:bodyPr/>
            <a:lstStyle/>
            <a:p>
              <a:endParaRPr lang="es-AR"/>
            </a:p>
          </p:txBody>
        </p:sp>
        <p:sp>
          <p:nvSpPr>
            <p:cNvPr id="48413" name="Line 952"/>
            <p:cNvSpPr>
              <a:spLocks noChangeShapeType="1"/>
            </p:cNvSpPr>
            <p:nvPr/>
          </p:nvSpPr>
          <p:spPr bwMode="auto">
            <a:xfrm>
              <a:off x="4966" y="1588"/>
              <a:ext cx="0" cy="14"/>
            </a:xfrm>
            <a:prstGeom prst="line">
              <a:avLst/>
            </a:prstGeom>
            <a:noFill/>
            <a:ln w="9525">
              <a:solidFill>
                <a:srgbClr val="800080"/>
              </a:solidFill>
              <a:round/>
              <a:headEnd/>
              <a:tailEnd/>
            </a:ln>
          </p:spPr>
          <p:txBody>
            <a:bodyPr/>
            <a:lstStyle/>
            <a:p>
              <a:endParaRPr lang="es-AR"/>
            </a:p>
          </p:txBody>
        </p:sp>
        <p:sp>
          <p:nvSpPr>
            <p:cNvPr id="48414" name="Rectangle 953"/>
            <p:cNvSpPr>
              <a:spLocks noChangeArrowheads="1"/>
            </p:cNvSpPr>
            <p:nvPr/>
          </p:nvSpPr>
          <p:spPr bwMode="auto">
            <a:xfrm>
              <a:off x="5074" y="1538"/>
              <a:ext cx="252" cy="109"/>
            </a:xfrm>
            <a:prstGeom prst="rect">
              <a:avLst/>
            </a:prstGeom>
            <a:noFill/>
            <a:ln w="9525">
              <a:noFill/>
              <a:miter lim="800000"/>
              <a:headEnd/>
              <a:tailEnd/>
            </a:ln>
          </p:spPr>
          <p:txBody>
            <a:bodyPr wrap="none" lIns="0" tIns="0" rIns="0" bIns="0">
              <a:spAutoFit/>
            </a:bodyPr>
            <a:lstStyle/>
            <a:p>
              <a:r>
                <a:rPr lang="es-ES" sz="1000">
                  <a:solidFill>
                    <a:srgbClr val="000000"/>
                  </a:solidFill>
                </a:rPr>
                <a:t>2006</a:t>
              </a:r>
              <a:endParaRPr lang="es-ES"/>
            </a:p>
          </p:txBody>
        </p:sp>
        <p:sp>
          <p:nvSpPr>
            <p:cNvPr id="48415" name="Line 954"/>
            <p:cNvSpPr>
              <a:spLocks noChangeShapeType="1"/>
            </p:cNvSpPr>
            <p:nvPr/>
          </p:nvSpPr>
          <p:spPr bwMode="auto">
            <a:xfrm>
              <a:off x="4888" y="1706"/>
              <a:ext cx="162" cy="0"/>
            </a:xfrm>
            <a:prstGeom prst="line">
              <a:avLst/>
            </a:prstGeom>
            <a:noFill/>
            <a:ln w="9525">
              <a:solidFill>
                <a:srgbClr val="800000"/>
              </a:solidFill>
              <a:round/>
              <a:headEnd/>
              <a:tailEnd/>
            </a:ln>
          </p:spPr>
          <p:txBody>
            <a:bodyPr/>
            <a:lstStyle/>
            <a:p>
              <a:endParaRPr lang="es-AR"/>
            </a:p>
          </p:txBody>
        </p:sp>
        <p:sp>
          <p:nvSpPr>
            <p:cNvPr id="48416" name="Oval 955"/>
            <p:cNvSpPr>
              <a:spLocks noChangeArrowheads="1"/>
            </p:cNvSpPr>
            <p:nvPr/>
          </p:nvSpPr>
          <p:spPr bwMode="auto">
            <a:xfrm>
              <a:off x="4948" y="1692"/>
              <a:ext cx="30" cy="24"/>
            </a:xfrm>
            <a:prstGeom prst="ellipse">
              <a:avLst/>
            </a:prstGeom>
            <a:solidFill>
              <a:srgbClr val="800000"/>
            </a:solidFill>
            <a:ln w="9525">
              <a:solidFill>
                <a:srgbClr val="800000"/>
              </a:solidFill>
              <a:round/>
              <a:headEnd/>
              <a:tailEnd/>
            </a:ln>
          </p:spPr>
          <p:txBody>
            <a:bodyPr/>
            <a:lstStyle/>
            <a:p>
              <a:endParaRPr lang="es-MX"/>
            </a:p>
          </p:txBody>
        </p:sp>
        <p:sp>
          <p:nvSpPr>
            <p:cNvPr id="48417" name="Rectangle 956"/>
            <p:cNvSpPr>
              <a:spLocks noChangeArrowheads="1"/>
            </p:cNvSpPr>
            <p:nvPr/>
          </p:nvSpPr>
          <p:spPr bwMode="auto">
            <a:xfrm>
              <a:off x="5074" y="1657"/>
              <a:ext cx="252" cy="109"/>
            </a:xfrm>
            <a:prstGeom prst="rect">
              <a:avLst/>
            </a:prstGeom>
            <a:noFill/>
            <a:ln w="9525">
              <a:noFill/>
              <a:miter lim="800000"/>
              <a:headEnd/>
              <a:tailEnd/>
            </a:ln>
          </p:spPr>
          <p:txBody>
            <a:bodyPr wrap="none" lIns="0" tIns="0" rIns="0" bIns="0">
              <a:spAutoFit/>
            </a:bodyPr>
            <a:lstStyle/>
            <a:p>
              <a:r>
                <a:rPr lang="es-ES" sz="1000">
                  <a:solidFill>
                    <a:srgbClr val="000000"/>
                  </a:solidFill>
                </a:rPr>
                <a:t>2007</a:t>
              </a:r>
              <a:endParaRPr lang="es-ES"/>
            </a:p>
          </p:txBody>
        </p:sp>
        <p:sp>
          <p:nvSpPr>
            <p:cNvPr id="48418" name="Rectangle 957"/>
            <p:cNvSpPr>
              <a:spLocks noChangeArrowheads="1"/>
            </p:cNvSpPr>
            <p:nvPr/>
          </p:nvSpPr>
          <p:spPr bwMode="auto">
            <a:xfrm>
              <a:off x="370" y="597"/>
              <a:ext cx="4974" cy="1674"/>
            </a:xfrm>
            <a:prstGeom prst="rect">
              <a:avLst/>
            </a:prstGeom>
            <a:noFill/>
            <a:ln w="9525">
              <a:solidFill>
                <a:srgbClr val="000000"/>
              </a:solidFill>
              <a:miter lim="800000"/>
              <a:headEnd/>
              <a:tailEnd/>
            </a:ln>
          </p:spPr>
          <p:txBody>
            <a:bodyPr/>
            <a:lstStyle/>
            <a:p>
              <a:endParaRPr lang="es-MX"/>
            </a:p>
          </p:txBody>
        </p:sp>
      </p:grpSp>
      <p:grpSp>
        <p:nvGrpSpPr>
          <p:cNvPr id="7" name="Group 959"/>
          <p:cNvGrpSpPr>
            <a:grpSpLocks noChangeAspect="1"/>
          </p:cNvGrpSpPr>
          <p:nvPr/>
        </p:nvGrpSpPr>
        <p:grpSpPr bwMode="auto">
          <a:xfrm>
            <a:off x="539750" y="3716338"/>
            <a:ext cx="7993063" cy="2870200"/>
            <a:chOff x="340" y="2341"/>
            <a:chExt cx="5035" cy="1808"/>
          </a:xfrm>
        </p:grpSpPr>
        <p:sp>
          <p:nvSpPr>
            <p:cNvPr id="48133" name="AutoShape 958"/>
            <p:cNvSpPr>
              <a:spLocks noChangeAspect="1" noChangeArrowheads="1" noTextEdit="1"/>
            </p:cNvSpPr>
            <p:nvPr/>
          </p:nvSpPr>
          <p:spPr bwMode="auto">
            <a:xfrm>
              <a:off x="340" y="2341"/>
              <a:ext cx="5035" cy="1808"/>
            </a:xfrm>
            <a:prstGeom prst="rect">
              <a:avLst/>
            </a:prstGeom>
            <a:noFill/>
            <a:ln w="9525">
              <a:noFill/>
              <a:miter lim="800000"/>
              <a:headEnd/>
              <a:tailEnd/>
            </a:ln>
          </p:spPr>
          <p:txBody>
            <a:bodyPr/>
            <a:lstStyle/>
            <a:p>
              <a:endParaRPr lang="es-AR"/>
            </a:p>
          </p:txBody>
        </p:sp>
        <p:sp>
          <p:nvSpPr>
            <p:cNvPr id="48134" name="Rectangle 960"/>
            <p:cNvSpPr>
              <a:spLocks noChangeArrowheads="1"/>
            </p:cNvSpPr>
            <p:nvPr/>
          </p:nvSpPr>
          <p:spPr bwMode="auto">
            <a:xfrm>
              <a:off x="366" y="2368"/>
              <a:ext cx="4978" cy="1754"/>
            </a:xfrm>
            <a:prstGeom prst="rect">
              <a:avLst/>
            </a:prstGeom>
            <a:solidFill>
              <a:srgbClr val="FFFFFF"/>
            </a:solidFill>
            <a:ln w="0">
              <a:solidFill>
                <a:srgbClr val="000000"/>
              </a:solidFill>
              <a:miter lim="800000"/>
              <a:headEnd/>
              <a:tailEnd/>
            </a:ln>
          </p:spPr>
          <p:txBody>
            <a:bodyPr/>
            <a:lstStyle/>
            <a:p>
              <a:endParaRPr lang="es-MX"/>
            </a:p>
          </p:txBody>
        </p:sp>
        <p:sp>
          <p:nvSpPr>
            <p:cNvPr id="48135" name="Line 961"/>
            <p:cNvSpPr>
              <a:spLocks noChangeShapeType="1"/>
            </p:cNvSpPr>
            <p:nvPr/>
          </p:nvSpPr>
          <p:spPr bwMode="auto">
            <a:xfrm>
              <a:off x="618" y="3706"/>
              <a:ext cx="4636" cy="0"/>
            </a:xfrm>
            <a:prstGeom prst="line">
              <a:avLst/>
            </a:prstGeom>
            <a:noFill/>
            <a:ln w="0">
              <a:solidFill>
                <a:srgbClr val="C0C0C0"/>
              </a:solidFill>
              <a:round/>
              <a:headEnd/>
              <a:tailEnd/>
            </a:ln>
          </p:spPr>
          <p:txBody>
            <a:bodyPr/>
            <a:lstStyle/>
            <a:p>
              <a:endParaRPr lang="es-AR"/>
            </a:p>
          </p:txBody>
        </p:sp>
        <p:sp>
          <p:nvSpPr>
            <p:cNvPr id="48136" name="Line 962"/>
            <p:cNvSpPr>
              <a:spLocks noChangeShapeType="1"/>
            </p:cNvSpPr>
            <p:nvPr/>
          </p:nvSpPr>
          <p:spPr bwMode="auto">
            <a:xfrm>
              <a:off x="618" y="3472"/>
              <a:ext cx="4636" cy="0"/>
            </a:xfrm>
            <a:prstGeom prst="line">
              <a:avLst/>
            </a:prstGeom>
            <a:noFill/>
            <a:ln w="0">
              <a:solidFill>
                <a:srgbClr val="C0C0C0"/>
              </a:solidFill>
              <a:round/>
              <a:headEnd/>
              <a:tailEnd/>
            </a:ln>
          </p:spPr>
          <p:txBody>
            <a:bodyPr/>
            <a:lstStyle/>
            <a:p>
              <a:endParaRPr lang="es-AR"/>
            </a:p>
          </p:txBody>
        </p:sp>
        <p:sp>
          <p:nvSpPr>
            <p:cNvPr id="48137" name="Line 963"/>
            <p:cNvSpPr>
              <a:spLocks noChangeShapeType="1"/>
            </p:cNvSpPr>
            <p:nvPr/>
          </p:nvSpPr>
          <p:spPr bwMode="auto">
            <a:xfrm>
              <a:off x="618" y="3237"/>
              <a:ext cx="4636" cy="0"/>
            </a:xfrm>
            <a:prstGeom prst="line">
              <a:avLst/>
            </a:prstGeom>
            <a:noFill/>
            <a:ln w="0">
              <a:solidFill>
                <a:srgbClr val="C0C0C0"/>
              </a:solidFill>
              <a:round/>
              <a:headEnd/>
              <a:tailEnd/>
            </a:ln>
          </p:spPr>
          <p:txBody>
            <a:bodyPr/>
            <a:lstStyle/>
            <a:p>
              <a:endParaRPr lang="es-AR"/>
            </a:p>
          </p:txBody>
        </p:sp>
        <p:sp>
          <p:nvSpPr>
            <p:cNvPr id="48138" name="Line 964"/>
            <p:cNvSpPr>
              <a:spLocks noChangeShapeType="1"/>
            </p:cNvSpPr>
            <p:nvPr/>
          </p:nvSpPr>
          <p:spPr bwMode="auto">
            <a:xfrm>
              <a:off x="618" y="3002"/>
              <a:ext cx="4636" cy="0"/>
            </a:xfrm>
            <a:prstGeom prst="line">
              <a:avLst/>
            </a:prstGeom>
            <a:noFill/>
            <a:ln w="0">
              <a:solidFill>
                <a:srgbClr val="C0C0C0"/>
              </a:solidFill>
              <a:round/>
              <a:headEnd/>
              <a:tailEnd/>
            </a:ln>
          </p:spPr>
          <p:txBody>
            <a:bodyPr/>
            <a:lstStyle/>
            <a:p>
              <a:endParaRPr lang="es-AR"/>
            </a:p>
          </p:txBody>
        </p:sp>
        <p:sp>
          <p:nvSpPr>
            <p:cNvPr id="48139" name="Line 965"/>
            <p:cNvSpPr>
              <a:spLocks noChangeShapeType="1"/>
            </p:cNvSpPr>
            <p:nvPr/>
          </p:nvSpPr>
          <p:spPr bwMode="auto">
            <a:xfrm>
              <a:off x="618" y="2768"/>
              <a:ext cx="4636" cy="0"/>
            </a:xfrm>
            <a:prstGeom prst="line">
              <a:avLst/>
            </a:prstGeom>
            <a:noFill/>
            <a:ln w="0">
              <a:solidFill>
                <a:srgbClr val="C0C0C0"/>
              </a:solidFill>
              <a:round/>
              <a:headEnd/>
              <a:tailEnd/>
            </a:ln>
          </p:spPr>
          <p:txBody>
            <a:bodyPr/>
            <a:lstStyle/>
            <a:p>
              <a:endParaRPr lang="es-AR"/>
            </a:p>
          </p:txBody>
        </p:sp>
        <p:sp>
          <p:nvSpPr>
            <p:cNvPr id="48140" name="Line 966"/>
            <p:cNvSpPr>
              <a:spLocks noChangeShapeType="1"/>
            </p:cNvSpPr>
            <p:nvPr/>
          </p:nvSpPr>
          <p:spPr bwMode="auto">
            <a:xfrm>
              <a:off x="618" y="2533"/>
              <a:ext cx="4636" cy="0"/>
            </a:xfrm>
            <a:prstGeom prst="line">
              <a:avLst/>
            </a:prstGeom>
            <a:noFill/>
            <a:ln w="0">
              <a:solidFill>
                <a:srgbClr val="C0C0C0"/>
              </a:solidFill>
              <a:round/>
              <a:headEnd/>
              <a:tailEnd/>
            </a:ln>
          </p:spPr>
          <p:txBody>
            <a:bodyPr/>
            <a:lstStyle/>
            <a:p>
              <a:endParaRPr lang="es-AR"/>
            </a:p>
          </p:txBody>
        </p:sp>
        <p:sp>
          <p:nvSpPr>
            <p:cNvPr id="48141" name="Freeform 967"/>
            <p:cNvSpPr>
              <a:spLocks/>
            </p:cNvSpPr>
            <p:nvPr/>
          </p:nvSpPr>
          <p:spPr bwMode="auto">
            <a:xfrm>
              <a:off x="618" y="3386"/>
              <a:ext cx="4636" cy="555"/>
            </a:xfrm>
            <a:custGeom>
              <a:avLst/>
              <a:gdLst>
                <a:gd name="T0" fmla="*/ 0 w 4636"/>
                <a:gd name="T1" fmla="*/ 358 h 555"/>
                <a:gd name="T2" fmla="*/ 184 w 4636"/>
                <a:gd name="T3" fmla="*/ 331 h 555"/>
                <a:gd name="T4" fmla="*/ 362 w 4636"/>
                <a:gd name="T5" fmla="*/ 363 h 555"/>
                <a:gd name="T6" fmla="*/ 545 w 4636"/>
                <a:gd name="T7" fmla="*/ 331 h 555"/>
                <a:gd name="T8" fmla="*/ 729 w 4636"/>
                <a:gd name="T9" fmla="*/ 406 h 555"/>
                <a:gd name="T10" fmla="*/ 907 w 4636"/>
                <a:gd name="T11" fmla="*/ 384 h 555"/>
                <a:gd name="T12" fmla="*/ 1091 w 4636"/>
                <a:gd name="T13" fmla="*/ 294 h 555"/>
                <a:gd name="T14" fmla="*/ 1274 w 4636"/>
                <a:gd name="T15" fmla="*/ 320 h 555"/>
                <a:gd name="T16" fmla="*/ 1453 w 4636"/>
                <a:gd name="T17" fmla="*/ 240 h 555"/>
                <a:gd name="T18" fmla="*/ 1636 w 4636"/>
                <a:gd name="T19" fmla="*/ 128 h 555"/>
                <a:gd name="T20" fmla="*/ 1820 w 4636"/>
                <a:gd name="T21" fmla="*/ 240 h 555"/>
                <a:gd name="T22" fmla="*/ 1998 w 4636"/>
                <a:gd name="T23" fmla="*/ 214 h 555"/>
                <a:gd name="T24" fmla="*/ 2182 w 4636"/>
                <a:gd name="T25" fmla="*/ 27 h 555"/>
                <a:gd name="T26" fmla="*/ 2365 w 4636"/>
                <a:gd name="T27" fmla="*/ 0 h 555"/>
                <a:gd name="T28" fmla="*/ 2544 w 4636"/>
                <a:gd name="T29" fmla="*/ 16 h 555"/>
                <a:gd name="T30" fmla="*/ 2727 w 4636"/>
                <a:gd name="T31" fmla="*/ 96 h 555"/>
                <a:gd name="T32" fmla="*/ 2911 w 4636"/>
                <a:gd name="T33" fmla="*/ 123 h 555"/>
                <a:gd name="T34" fmla="*/ 3089 w 4636"/>
                <a:gd name="T35" fmla="*/ 144 h 555"/>
                <a:gd name="T36" fmla="*/ 3273 w 4636"/>
                <a:gd name="T37" fmla="*/ 96 h 555"/>
                <a:gd name="T38" fmla="*/ 3456 w 4636"/>
                <a:gd name="T39" fmla="*/ 171 h 555"/>
                <a:gd name="T40" fmla="*/ 3635 w 4636"/>
                <a:gd name="T41" fmla="*/ 240 h 555"/>
                <a:gd name="T42" fmla="*/ 3818 w 4636"/>
                <a:gd name="T43" fmla="*/ 262 h 555"/>
                <a:gd name="T44" fmla="*/ 4002 w 4636"/>
                <a:gd name="T45" fmla="*/ 283 h 555"/>
                <a:gd name="T46" fmla="*/ 4180 w 4636"/>
                <a:gd name="T47" fmla="*/ 304 h 555"/>
                <a:gd name="T48" fmla="*/ 4364 w 4636"/>
                <a:gd name="T49" fmla="*/ 331 h 555"/>
                <a:gd name="T50" fmla="*/ 4547 w 4636"/>
                <a:gd name="T51" fmla="*/ 347 h 555"/>
                <a:gd name="T52" fmla="*/ 4636 w 4636"/>
                <a:gd name="T53" fmla="*/ 555 h 555"/>
                <a:gd name="T54" fmla="*/ 4453 w 4636"/>
                <a:gd name="T55" fmla="*/ 555 h 555"/>
                <a:gd name="T56" fmla="*/ 4274 w 4636"/>
                <a:gd name="T57" fmla="*/ 555 h 555"/>
                <a:gd name="T58" fmla="*/ 4091 w 4636"/>
                <a:gd name="T59" fmla="*/ 555 h 555"/>
                <a:gd name="T60" fmla="*/ 3907 w 4636"/>
                <a:gd name="T61" fmla="*/ 555 h 555"/>
                <a:gd name="T62" fmla="*/ 3729 w 4636"/>
                <a:gd name="T63" fmla="*/ 555 h 555"/>
                <a:gd name="T64" fmla="*/ 3545 w 4636"/>
                <a:gd name="T65" fmla="*/ 555 h 555"/>
                <a:gd name="T66" fmla="*/ 3362 w 4636"/>
                <a:gd name="T67" fmla="*/ 555 h 555"/>
                <a:gd name="T68" fmla="*/ 3184 w 4636"/>
                <a:gd name="T69" fmla="*/ 555 h 555"/>
                <a:gd name="T70" fmla="*/ 3000 w 4636"/>
                <a:gd name="T71" fmla="*/ 555 h 555"/>
                <a:gd name="T72" fmla="*/ 2816 w 4636"/>
                <a:gd name="T73" fmla="*/ 555 h 555"/>
                <a:gd name="T74" fmla="*/ 2638 w 4636"/>
                <a:gd name="T75" fmla="*/ 555 h 555"/>
                <a:gd name="T76" fmla="*/ 2455 w 4636"/>
                <a:gd name="T77" fmla="*/ 555 h 555"/>
                <a:gd name="T78" fmla="*/ 2271 w 4636"/>
                <a:gd name="T79" fmla="*/ 555 h 555"/>
                <a:gd name="T80" fmla="*/ 2093 w 4636"/>
                <a:gd name="T81" fmla="*/ 555 h 555"/>
                <a:gd name="T82" fmla="*/ 1909 w 4636"/>
                <a:gd name="T83" fmla="*/ 555 h 555"/>
                <a:gd name="T84" fmla="*/ 1726 w 4636"/>
                <a:gd name="T85" fmla="*/ 555 h 555"/>
                <a:gd name="T86" fmla="*/ 1547 w 4636"/>
                <a:gd name="T87" fmla="*/ 555 h 555"/>
                <a:gd name="T88" fmla="*/ 1364 w 4636"/>
                <a:gd name="T89" fmla="*/ 555 h 555"/>
                <a:gd name="T90" fmla="*/ 1180 w 4636"/>
                <a:gd name="T91" fmla="*/ 555 h 555"/>
                <a:gd name="T92" fmla="*/ 1002 w 4636"/>
                <a:gd name="T93" fmla="*/ 555 h 555"/>
                <a:gd name="T94" fmla="*/ 818 w 4636"/>
                <a:gd name="T95" fmla="*/ 555 h 555"/>
                <a:gd name="T96" fmla="*/ 635 w 4636"/>
                <a:gd name="T97" fmla="*/ 555 h 555"/>
                <a:gd name="T98" fmla="*/ 456 w 4636"/>
                <a:gd name="T99" fmla="*/ 555 h 555"/>
                <a:gd name="T100" fmla="*/ 273 w 4636"/>
                <a:gd name="T101" fmla="*/ 555 h 555"/>
                <a:gd name="T102" fmla="*/ 89 w 4636"/>
                <a:gd name="T103" fmla="*/ 555 h 55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636"/>
                <a:gd name="T157" fmla="*/ 0 h 555"/>
                <a:gd name="T158" fmla="*/ 4636 w 4636"/>
                <a:gd name="T159" fmla="*/ 555 h 55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636" h="555">
                  <a:moveTo>
                    <a:pt x="0" y="555"/>
                  </a:moveTo>
                  <a:lnTo>
                    <a:pt x="0" y="358"/>
                  </a:lnTo>
                  <a:lnTo>
                    <a:pt x="89" y="352"/>
                  </a:lnTo>
                  <a:lnTo>
                    <a:pt x="184" y="331"/>
                  </a:lnTo>
                  <a:lnTo>
                    <a:pt x="273" y="368"/>
                  </a:lnTo>
                  <a:lnTo>
                    <a:pt x="362" y="363"/>
                  </a:lnTo>
                  <a:lnTo>
                    <a:pt x="456" y="352"/>
                  </a:lnTo>
                  <a:lnTo>
                    <a:pt x="545" y="331"/>
                  </a:lnTo>
                  <a:lnTo>
                    <a:pt x="635" y="347"/>
                  </a:lnTo>
                  <a:lnTo>
                    <a:pt x="729" y="406"/>
                  </a:lnTo>
                  <a:lnTo>
                    <a:pt x="818" y="400"/>
                  </a:lnTo>
                  <a:lnTo>
                    <a:pt x="907" y="384"/>
                  </a:lnTo>
                  <a:lnTo>
                    <a:pt x="1002" y="320"/>
                  </a:lnTo>
                  <a:lnTo>
                    <a:pt x="1091" y="294"/>
                  </a:lnTo>
                  <a:lnTo>
                    <a:pt x="1180" y="251"/>
                  </a:lnTo>
                  <a:lnTo>
                    <a:pt x="1274" y="320"/>
                  </a:lnTo>
                  <a:lnTo>
                    <a:pt x="1364" y="256"/>
                  </a:lnTo>
                  <a:lnTo>
                    <a:pt x="1453" y="240"/>
                  </a:lnTo>
                  <a:lnTo>
                    <a:pt x="1547" y="112"/>
                  </a:lnTo>
                  <a:lnTo>
                    <a:pt x="1636" y="128"/>
                  </a:lnTo>
                  <a:lnTo>
                    <a:pt x="1726" y="118"/>
                  </a:lnTo>
                  <a:lnTo>
                    <a:pt x="1820" y="240"/>
                  </a:lnTo>
                  <a:lnTo>
                    <a:pt x="1909" y="240"/>
                  </a:lnTo>
                  <a:lnTo>
                    <a:pt x="1998" y="214"/>
                  </a:lnTo>
                  <a:lnTo>
                    <a:pt x="2093" y="59"/>
                  </a:lnTo>
                  <a:lnTo>
                    <a:pt x="2182" y="27"/>
                  </a:lnTo>
                  <a:lnTo>
                    <a:pt x="2271" y="16"/>
                  </a:lnTo>
                  <a:lnTo>
                    <a:pt x="2365" y="0"/>
                  </a:lnTo>
                  <a:lnTo>
                    <a:pt x="2455" y="6"/>
                  </a:lnTo>
                  <a:lnTo>
                    <a:pt x="2544" y="16"/>
                  </a:lnTo>
                  <a:lnTo>
                    <a:pt x="2638" y="75"/>
                  </a:lnTo>
                  <a:lnTo>
                    <a:pt x="2727" y="96"/>
                  </a:lnTo>
                  <a:lnTo>
                    <a:pt x="2816" y="107"/>
                  </a:lnTo>
                  <a:lnTo>
                    <a:pt x="2911" y="123"/>
                  </a:lnTo>
                  <a:lnTo>
                    <a:pt x="3000" y="155"/>
                  </a:lnTo>
                  <a:lnTo>
                    <a:pt x="3089" y="144"/>
                  </a:lnTo>
                  <a:lnTo>
                    <a:pt x="3184" y="123"/>
                  </a:lnTo>
                  <a:lnTo>
                    <a:pt x="3273" y="96"/>
                  </a:lnTo>
                  <a:lnTo>
                    <a:pt x="3362" y="144"/>
                  </a:lnTo>
                  <a:lnTo>
                    <a:pt x="3456" y="171"/>
                  </a:lnTo>
                  <a:lnTo>
                    <a:pt x="3545" y="230"/>
                  </a:lnTo>
                  <a:lnTo>
                    <a:pt x="3635" y="240"/>
                  </a:lnTo>
                  <a:lnTo>
                    <a:pt x="3729" y="251"/>
                  </a:lnTo>
                  <a:lnTo>
                    <a:pt x="3818" y="262"/>
                  </a:lnTo>
                  <a:lnTo>
                    <a:pt x="3907" y="262"/>
                  </a:lnTo>
                  <a:lnTo>
                    <a:pt x="4002" y="283"/>
                  </a:lnTo>
                  <a:lnTo>
                    <a:pt x="4091" y="288"/>
                  </a:lnTo>
                  <a:lnTo>
                    <a:pt x="4180" y="304"/>
                  </a:lnTo>
                  <a:lnTo>
                    <a:pt x="4274" y="331"/>
                  </a:lnTo>
                  <a:lnTo>
                    <a:pt x="4364" y="331"/>
                  </a:lnTo>
                  <a:lnTo>
                    <a:pt x="4453" y="342"/>
                  </a:lnTo>
                  <a:lnTo>
                    <a:pt x="4547" y="347"/>
                  </a:lnTo>
                  <a:lnTo>
                    <a:pt x="4636" y="358"/>
                  </a:lnTo>
                  <a:lnTo>
                    <a:pt x="4636" y="555"/>
                  </a:lnTo>
                  <a:lnTo>
                    <a:pt x="4547" y="555"/>
                  </a:lnTo>
                  <a:lnTo>
                    <a:pt x="4453" y="555"/>
                  </a:lnTo>
                  <a:lnTo>
                    <a:pt x="4364" y="555"/>
                  </a:lnTo>
                  <a:lnTo>
                    <a:pt x="4274" y="555"/>
                  </a:lnTo>
                  <a:lnTo>
                    <a:pt x="4180" y="555"/>
                  </a:lnTo>
                  <a:lnTo>
                    <a:pt x="4091" y="555"/>
                  </a:lnTo>
                  <a:lnTo>
                    <a:pt x="4002" y="555"/>
                  </a:lnTo>
                  <a:lnTo>
                    <a:pt x="3907" y="555"/>
                  </a:lnTo>
                  <a:lnTo>
                    <a:pt x="3818" y="555"/>
                  </a:lnTo>
                  <a:lnTo>
                    <a:pt x="3729" y="555"/>
                  </a:lnTo>
                  <a:lnTo>
                    <a:pt x="3635" y="555"/>
                  </a:lnTo>
                  <a:lnTo>
                    <a:pt x="3545" y="555"/>
                  </a:lnTo>
                  <a:lnTo>
                    <a:pt x="3456" y="555"/>
                  </a:lnTo>
                  <a:lnTo>
                    <a:pt x="3362" y="555"/>
                  </a:lnTo>
                  <a:lnTo>
                    <a:pt x="3273" y="555"/>
                  </a:lnTo>
                  <a:lnTo>
                    <a:pt x="3184" y="555"/>
                  </a:lnTo>
                  <a:lnTo>
                    <a:pt x="3089" y="555"/>
                  </a:lnTo>
                  <a:lnTo>
                    <a:pt x="3000" y="555"/>
                  </a:lnTo>
                  <a:lnTo>
                    <a:pt x="2911" y="555"/>
                  </a:lnTo>
                  <a:lnTo>
                    <a:pt x="2816" y="555"/>
                  </a:lnTo>
                  <a:lnTo>
                    <a:pt x="2727" y="555"/>
                  </a:lnTo>
                  <a:lnTo>
                    <a:pt x="2638" y="555"/>
                  </a:lnTo>
                  <a:lnTo>
                    <a:pt x="2544" y="555"/>
                  </a:lnTo>
                  <a:lnTo>
                    <a:pt x="2455" y="555"/>
                  </a:lnTo>
                  <a:lnTo>
                    <a:pt x="2365" y="555"/>
                  </a:lnTo>
                  <a:lnTo>
                    <a:pt x="2271" y="555"/>
                  </a:lnTo>
                  <a:lnTo>
                    <a:pt x="2182" y="555"/>
                  </a:lnTo>
                  <a:lnTo>
                    <a:pt x="2093" y="555"/>
                  </a:lnTo>
                  <a:lnTo>
                    <a:pt x="1998" y="555"/>
                  </a:lnTo>
                  <a:lnTo>
                    <a:pt x="1909" y="555"/>
                  </a:lnTo>
                  <a:lnTo>
                    <a:pt x="1820" y="555"/>
                  </a:lnTo>
                  <a:lnTo>
                    <a:pt x="1726" y="555"/>
                  </a:lnTo>
                  <a:lnTo>
                    <a:pt x="1636" y="555"/>
                  </a:lnTo>
                  <a:lnTo>
                    <a:pt x="1547" y="555"/>
                  </a:lnTo>
                  <a:lnTo>
                    <a:pt x="1453" y="555"/>
                  </a:lnTo>
                  <a:lnTo>
                    <a:pt x="1364" y="555"/>
                  </a:lnTo>
                  <a:lnTo>
                    <a:pt x="1274" y="555"/>
                  </a:lnTo>
                  <a:lnTo>
                    <a:pt x="1180" y="555"/>
                  </a:lnTo>
                  <a:lnTo>
                    <a:pt x="1091" y="555"/>
                  </a:lnTo>
                  <a:lnTo>
                    <a:pt x="1002" y="555"/>
                  </a:lnTo>
                  <a:lnTo>
                    <a:pt x="907" y="555"/>
                  </a:lnTo>
                  <a:lnTo>
                    <a:pt x="818" y="555"/>
                  </a:lnTo>
                  <a:lnTo>
                    <a:pt x="729" y="555"/>
                  </a:lnTo>
                  <a:lnTo>
                    <a:pt x="635" y="555"/>
                  </a:lnTo>
                  <a:lnTo>
                    <a:pt x="545" y="555"/>
                  </a:lnTo>
                  <a:lnTo>
                    <a:pt x="456" y="555"/>
                  </a:lnTo>
                  <a:lnTo>
                    <a:pt x="362" y="555"/>
                  </a:lnTo>
                  <a:lnTo>
                    <a:pt x="273" y="555"/>
                  </a:lnTo>
                  <a:lnTo>
                    <a:pt x="184" y="555"/>
                  </a:lnTo>
                  <a:lnTo>
                    <a:pt x="89" y="555"/>
                  </a:lnTo>
                  <a:lnTo>
                    <a:pt x="0" y="555"/>
                  </a:lnTo>
                  <a:close/>
                </a:path>
              </a:pathLst>
            </a:custGeom>
            <a:solidFill>
              <a:srgbClr val="339966"/>
            </a:solidFill>
            <a:ln w="9525">
              <a:noFill/>
              <a:round/>
              <a:headEnd/>
              <a:tailEnd/>
            </a:ln>
          </p:spPr>
          <p:txBody>
            <a:bodyPr/>
            <a:lstStyle/>
            <a:p>
              <a:endParaRPr lang="es-AR"/>
            </a:p>
          </p:txBody>
        </p:sp>
        <p:sp>
          <p:nvSpPr>
            <p:cNvPr id="48142" name="Freeform 968"/>
            <p:cNvSpPr>
              <a:spLocks/>
            </p:cNvSpPr>
            <p:nvPr/>
          </p:nvSpPr>
          <p:spPr bwMode="auto">
            <a:xfrm>
              <a:off x="618" y="3130"/>
              <a:ext cx="4636" cy="662"/>
            </a:xfrm>
            <a:custGeom>
              <a:avLst/>
              <a:gdLst>
                <a:gd name="T0" fmla="*/ 0 w 4636"/>
                <a:gd name="T1" fmla="*/ 496 h 662"/>
                <a:gd name="T2" fmla="*/ 184 w 4636"/>
                <a:gd name="T3" fmla="*/ 491 h 662"/>
                <a:gd name="T4" fmla="*/ 362 w 4636"/>
                <a:gd name="T5" fmla="*/ 550 h 662"/>
                <a:gd name="T6" fmla="*/ 545 w 4636"/>
                <a:gd name="T7" fmla="*/ 512 h 662"/>
                <a:gd name="T8" fmla="*/ 729 w 4636"/>
                <a:gd name="T9" fmla="*/ 555 h 662"/>
                <a:gd name="T10" fmla="*/ 907 w 4636"/>
                <a:gd name="T11" fmla="*/ 512 h 662"/>
                <a:gd name="T12" fmla="*/ 1091 w 4636"/>
                <a:gd name="T13" fmla="*/ 400 h 662"/>
                <a:gd name="T14" fmla="*/ 1274 w 4636"/>
                <a:gd name="T15" fmla="*/ 459 h 662"/>
                <a:gd name="T16" fmla="*/ 1453 w 4636"/>
                <a:gd name="T17" fmla="*/ 342 h 662"/>
                <a:gd name="T18" fmla="*/ 1636 w 4636"/>
                <a:gd name="T19" fmla="*/ 176 h 662"/>
                <a:gd name="T20" fmla="*/ 1820 w 4636"/>
                <a:gd name="T21" fmla="*/ 272 h 662"/>
                <a:gd name="T22" fmla="*/ 1998 w 4636"/>
                <a:gd name="T23" fmla="*/ 192 h 662"/>
                <a:gd name="T24" fmla="*/ 2182 w 4636"/>
                <a:gd name="T25" fmla="*/ 0 h 662"/>
                <a:gd name="T26" fmla="*/ 2365 w 4636"/>
                <a:gd name="T27" fmla="*/ 32 h 662"/>
                <a:gd name="T28" fmla="*/ 2544 w 4636"/>
                <a:gd name="T29" fmla="*/ 91 h 662"/>
                <a:gd name="T30" fmla="*/ 2727 w 4636"/>
                <a:gd name="T31" fmla="*/ 123 h 662"/>
                <a:gd name="T32" fmla="*/ 2911 w 4636"/>
                <a:gd name="T33" fmla="*/ 91 h 662"/>
                <a:gd name="T34" fmla="*/ 3089 w 4636"/>
                <a:gd name="T35" fmla="*/ 118 h 662"/>
                <a:gd name="T36" fmla="*/ 3273 w 4636"/>
                <a:gd name="T37" fmla="*/ 134 h 662"/>
                <a:gd name="T38" fmla="*/ 3456 w 4636"/>
                <a:gd name="T39" fmla="*/ 219 h 662"/>
                <a:gd name="T40" fmla="*/ 3635 w 4636"/>
                <a:gd name="T41" fmla="*/ 299 h 662"/>
                <a:gd name="T42" fmla="*/ 3818 w 4636"/>
                <a:gd name="T43" fmla="*/ 342 h 662"/>
                <a:gd name="T44" fmla="*/ 4002 w 4636"/>
                <a:gd name="T45" fmla="*/ 347 h 662"/>
                <a:gd name="T46" fmla="*/ 4180 w 4636"/>
                <a:gd name="T47" fmla="*/ 390 h 662"/>
                <a:gd name="T48" fmla="*/ 4364 w 4636"/>
                <a:gd name="T49" fmla="*/ 427 h 662"/>
                <a:gd name="T50" fmla="*/ 4547 w 4636"/>
                <a:gd name="T51" fmla="*/ 480 h 662"/>
                <a:gd name="T52" fmla="*/ 4636 w 4636"/>
                <a:gd name="T53" fmla="*/ 614 h 662"/>
                <a:gd name="T54" fmla="*/ 4453 w 4636"/>
                <a:gd name="T55" fmla="*/ 598 h 662"/>
                <a:gd name="T56" fmla="*/ 4274 w 4636"/>
                <a:gd name="T57" fmla="*/ 587 h 662"/>
                <a:gd name="T58" fmla="*/ 4091 w 4636"/>
                <a:gd name="T59" fmla="*/ 544 h 662"/>
                <a:gd name="T60" fmla="*/ 3907 w 4636"/>
                <a:gd name="T61" fmla="*/ 518 h 662"/>
                <a:gd name="T62" fmla="*/ 3729 w 4636"/>
                <a:gd name="T63" fmla="*/ 507 h 662"/>
                <a:gd name="T64" fmla="*/ 3545 w 4636"/>
                <a:gd name="T65" fmla="*/ 486 h 662"/>
                <a:gd name="T66" fmla="*/ 3362 w 4636"/>
                <a:gd name="T67" fmla="*/ 400 h 662"/>
                <a:gd name="T68" fmla="*/ 3184 w 4636"/>
                <a:gd name="T69" fmla="*/ 379 h 662"/>
                <a:gd name="T70" fmla="*/ 3000 w 4636"/>
                <a:gd name="T71" fmla="*/ 411 h 662"/>
                <a:gd name="T72" fmla="*/ 2816 w 4636"/>
                <a:gd name="T73" fmla="*/ 363 h 662"/>
                <a:gd name="T74" fmla="*/ 2638 w 4636"/>
                <a:gd name="T75" fmla="*/ 331 h 662"/>
                <a:gd name="T76" fmla="*/ 2455 w 4636"/>
                <a:gd name="T77" fmla="*/ 262 h 662"/>
                <a:gd name="T78" fmla="*/ 2271 w 4636"/>
                <a:gd name="T79" fmla="*/ 272 h 662"/>
                <a:gd name="T80" fmla="*/ 2093 w 4636"/>
                <a:gd name="T81" fmla="*/ 315 h 662"/>
                <a:gd name="T82" fmla="*/ 1909 w 4636"/>
                <a:gd name="T83" fmla="*/ 496 h 662"/>
                <a:gd name="T84" fmla="*/ 1726 w 4636"/>
                <a:gd name="T85" fmla="*/ 374 h 662"/>
                <a:gd name="T86" fmla="*/ 1547 w 4636"/>
                <a:gd name="T87" fmla="*/ 368 h 662"/>
                <a:gd name="T88" fmla="*/ 1364 w 4636"/>
                <a:gd name="T89" fmla="*/ 512 h 662"/>
                <a:gd name="T90" fmla="*/ 1180 w 4636"/>
                <a:gd name="T91" fmla="*/ 507 h 662"/>
                <a:gd name="T92" fmla="*/ 1002 w 4636"/>
                <a:gd name="T93" fmla="*/ 576 h 662"/>
                <a:gd name="T94" fmla="*/ 818 w 4636"/>
                <a:gd name="T95" fmla="*/ 656 h 662"/>
                <a:gd name="T96" fmla="*/ 635 w 4636"/>
                <a:gd name="T97" fmla="*/ 603 h 662"/>
                <a:gd name="T98" fmla="*/ 456 w 4636"/>
                <a:gd name="T99" fmla="*/ 608 h 662"/>
                <a:gd name="T100" fmla="*/ 273 w 4636"/>
                <a:gd name="T101" fmla="*/ 624 h 662"/>
                <a:gd name="T102" fmla="*/ 89 w 4636"/>
                <a:gd name="T103" fmla="*/ 608 h 66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636"/>
                <a:gd name="T157" fmla="*/ 0 h 662"/>
                <a:gd name="T158" fmla="*/ 4636 w 4636"/>
                <a:gd name="T159" fmla="*/ 662 h 66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636" h="662">
                  <a:moveTo>
                    <a:pt x="0" y="614"/>
                  </a:moveTo>
                  <a:lnTo>
                    <a:pt x="0" y="496"/>
                  </a:lnTo>
                  <a:lnTo>
                    <a:pt x="89" y="491"/>
                  </a:lnTo>
                  <a:lnTo>
                    <a:pt x="184" y="491"/>
                  </a:lnTo>
                  <a:lnTo>
                    <a:pt x="273" y="539"/>
                  </a:lnTo>
                  <a:lnTo>
                    <a:pt x="362" y="550"/>
                  </a:lnTo>
                  <a:lnTo>
                    <a:pt x="456" y="534"/>
                  </a:lnTo>
                  <a:lnTo>
                    <a:pt x="545" y="512"/>
                  </a:lnTo>
                  <a:lnTo>
                    <a:pt x="635" y="502"/>
                  </a:lnTo>
                  <a:lnTo>
                    <a:pt x="729" y="555"/>
                  </a:lnTo>
                  <a:lnTo>
                    <a:pt x="818" y="539"/>
                  </a:lnTo>
                  <a:lnTo>
                    <a:pt x="907" y="512"/>
                  </a:lnTo>
                  <a:lnTo>
                    <a:pt x="1002" y="427"/>
                  </a:lnTo>
                  <a:lnTo>
                    <a:pt x="1091" y="400"/>
                  </a:lnTo>
                  <a:lnTo>
                    <a:pt x="1180" y="368"/>
                  </a:lnTo>
                  <a:lnTo>
                    <a:pt x="1274" y="459"/>
                  </a:lnTo>
                  <a:lnTo>
                    <a:pt x="1364" y="379"/>
                  </a:lnTo>
                  <a:lnTo>
                    <a:pt x="1453" y="342"/>
                  </a:lnTo>
                  <a:lnTo>
                    <a:pt x="1547" y="171"/>
                  </a:lnTo>
                  <a:lnTo>
                    <a:pt x="1636" y="176"/>
                  </a:lnTo>
                  <a:lnTo>
                    <a:pt x="1726" y="160"/>
                  </a:lnTo>
                  <a:lnTo>
                    <a:pt x="1820" y="272"/>
                  </a:lnTo>
                  <a:lnTo>
                    <a:pt x="1909" y="235"/>
                  </a:lnTo>
                  <a:lnTo>
                    <a:pt x="1998" y="192"/>
                  </a:lnTo>
                  <a:lnTo>
                    <a:pt x="2093" y="27"/>
                  </a:lnTo>
                  <a:lnTo>
                    <a:pt x="2182" y="0"/>
                  </a:lnTo>
                  <a:lnTo>
                    <a:pt x="2271" y="22"/>
                  </a:lnTo>
                  <a:lnTo>
                    <a:pt x="2365" y="32"/>
                  </a:lnTo>
                  <a:lnTo>
                    <a:pt x="2455" y="75"/>
                  </a:lnTo>
                  <a:lnTo>
                    <a:pt x="2544" y="91"/>
                  </a:lnTo>
                  <a:lnTo>
                    <a:pt x="2638" y="128"/>
                  </a:lnTo>
                  <a:lnTo>
                    <a:pt x="2727" y="123"/>
                  </a:lnTo>
                  <a:lnTo>
                    <a:pt x="2816" y="107"/>
                  </a:lnTo>
                  <a:lnTo>
                    <a:pt x="2911" y="91"/>
                  </a:lnTo>
                  <a:lnTo>
                    <a:pt x="3000" y="112"/>
                  </a:lnTo>
                  <a:lnTo>
                    <a:pt x="3089" y="118"/>
                  </a:lnTo>
                  <a:lnTo>
                    <a:pt x="3184" y="128"/>
                  </a:lnTo>
                  <a:lnTo>
                    <a:pt x="3273" y="134"/>
                  </a:lnTo>
                  <a:lnTo>
                    <a:pt x="3362" y="182"/>
                  </a:lnTo>
                  <a:lnTo>
                    <a:pt x="3456" y="219"/>
                  </a:lnTo>
                  <a:lnTo>
                    <a:pt x="3545" y="267"/>
                  </a:lnTo>
                  <a:lnTo>
                    <a:pt x="3635" y="299"/>
                  </a:lnTo>
                  <a:lnTo>
                    <a:pt x="3729" y="315"/>
                  </a:lnTo>
                  <a:lnTo>
                    <a:pt x="3818" y="342"/>
                  </a:lnTo>
                  <a:lnTo>
                    <a:pt x="3907" y="326"/>
                  </a:lnTo>
                  <a:lnTo>
                    <a:pt x="4002" y="347"/>
                  </a:lnTo>
                  <a:lnTo>
                    <a:pt x="4091" y="352"/>
                  </a:lnTo>
                  <a:lnTo>
                    <a:pt x="4180" y="390"/>
                  </a:lnTo>
                  <a:lnTo>
                    <a:pt x="4274" y="422"/>
                  </a:lnTo>
                  <a:lnTo>
                    <a:pt x="4364" y="427"/>
                  </a:lnTo>
                  <a:lnTo>
                    <a:pt x="4453" y="448"/>
                  </a:lnTo>
                  <a:lnTo>
                    <a:pt x="4547" y="480"/>
                  </a:lnTo>
                  <a:lnTo>
                    <a:pt x="4636" y="507"/>
                  </a:lnTo>
                  <a:lnTo>
                    <a:pt x="4636" y="614"/>
                  </a:lnTo>
                  <a:lnTo>
                    <a:pt x="4547" y="603"/>
                  </a:lnTo>
                  <a:lnTo>
                    <a:pt x="4453" y="598"/>
                  </a:lnTo>
                  <a:lnTo>
                    <a:pt x="4364" y="587"/>
                  </a:lnTo>
                  <a:lnTo>
                    <a:pt x="4274" y="587"/>
                  </a:lnTo>
                  <a:lnTo>
                    <a:pt x="4180" y="560"/>
                  </a:lnTo>
                  <a:lnTo>
                    <a:pt x="4091" y="544"/>
                  </a:lnTo>
                  <a:lnTo>
                    <a:pt x="4002" y="539"/>
                  </a:lnTo>
                  <a:lnTo>
                    <a:pt x="3907" y="518"/>
                  </a:lnTo>
                  <a:lnTo>
                    <a:pt x="3818" y="518"/>
                  </a:lnTo>
                  <a:lnTo>
                    <a:pt x="3729" y="507"/>
                  </a:lnTo>
                  <a:lnTo>
                    <a:pt x="3635" y="496"/>
                  </a:lnTo>
                  <a:lnTo>
                    <a:pt x="3545" y="486"/>
                  </a:lnTo>
                  <a:lnTo>
                    <a:pt x="3456" y="427"/>
                  </a:lnTo>
                  <a:lnTo>
                    <a:pt x="3362" y="400"/>
                  </a:lnTo>
                  <a:lnTo>
                    <a:pt x="3273" y="352"/>
                  </a:lnTo>
                  <a:lnTo>
                    <a:pt x="3184" y="379"/>
                  </a:lnTo>
                  <a:lnTo>
                    <a:pt x="3089" y="400"/>
                  </a:lnTo>
                  <a:lnTo>
                    <a:pt x="3000" y="411"/>
                  </a:lnTo>
                  <a:lnTo>
                    <a:pt x="2911" y="379"/>
                  </a:lnTo>
                  <a:lnTo>
                    <a:pt x="2816" y="363"/>
                  </a:lnTo>
                  <a:lnTo>
                    <a:pt x="2727" y="352"/>
                  </a:lnTo>
                  <a:lnTo>
                    <a:pt x="2638" y="331"/>
                  </a:lnTo>
                  <a:lnTo>
                    <a:pt x="2544" y="272"/>
                  </a:lnTo>
                  <a:lnTo>
                    <a:pt x="2455" y="262"/>
                  </a:lnTo>
                  <a:lnTo>
                    <a:pt x="2365" y="256"/>
                  </a:lnTo>
                  <a:lnTo>
                    <a:pt x="2271" y="272"/>
                  </a:lnTo>
                  <a:lnTo>
                    <a:pt x="2182" y="283"/>
                  </a:lnTo>
                  <a:lnTo>
                    <a:pt x="2093" y="315"/>
                  </a:lnTo>
                  <a:lnTo>
                    <a:pt x="1998" y="470"/>
                  </a:lnTo>
                  <a:lnTo>
                    <a:pt x="1909" y="496"/>
                  </a:lnTo>
                  <a:lnTo>
                    <a:pt x="1820" y="496"/>
                  </a:lnTo>
                  <a:lnTo>
                    <a:pt x="1726" y="374"/>
                  </a:lnTo>
                  <a:lnTo>
                    <a:pt x="1636" y="384"/>
                  </a:lnTo>
                  <a:lnTo>
                    <a:pt x="1547" y="368"/>
                  </a:lnTo>
                  <a:lnTo>
                    <a:pt x="1453" y="496"/>
                  </a:lnTo>
                  <a:lnTo>
                    <a:pt x="1364" y="512"/>
                  </a:lnTo>
                  <a:lnTo>
                    <a:pt x="1274" y="576"/>
                  </a:lnTo>
                  <a:lnTo>
                    <a:pt x="1180" y="507"/>
                  </a:lnTo>
                  <a:lnTo>
                    <a:pt x="1091" y="550"/>
                  </a:lnTo>
                  <a:lnTo>
                    <a:pt x="1002" y="576"/>
                  </a:lnTo>
                  <a:lnTo>
                    <a:pt x="907" y="640"/>
                  </a:lnTo>
                  <a:lnTo>
                    <a:pt x="818" y="656"/>
                  </a:lnTo>
                  <a:lnTo>
                    <a:pt x="729" y="662"/>
                  </a:lnTo>
                  <a:lnTo>
                    <a:pt x="635" y="603"/>
                  </a:lnTo>
                  <a:lnTo>
                    <a:pt x="545" y="587"/>
                  </a:lnTo>
                  <a:lnTo>
                    <a:pt x="456" y="608"/>
                  </a:lnTo>
                  <a:lnTo>
                    <a:pt x="362" y="619"/>
                  </a:lnTo>
                  <a:lnTo>
                    <a:pt x="273" y="624"/>
                  </a:lnTo>
                  <a:lnTo>
                    <a:pt x="184" y="587"/>
                  </a:lnTo>
                  <a:lnTo>
                    <a:pt x="89" y="608"/>
                  </a:lnTo>
                  <a:lnTo>
                    <a:pt x="0" y="614"/>
                  </a:lnTo>
                  <a:close/>
                </a:path>
              </a:pathLst>
            </a:custGeom>
            <a:solidFill>
              <a:srgbClr val="FFFF00"/>
            </a:solidFill>
            <a:ln w="9525">
              <a:noFill/>
              <a:round/>
              <a:headEnd/>
              <a:tailEnd/>
            </a:ln>
          </p:spPr>
          <p:txBody>
            <a:bodyPr/>
            <a:lstStyle/>
            <a:p>
              <a:endParaRPr lang="es-AR"/>
            </a:p>
          </p:txBody>
        </p:sp>
        <p:sp>
          <p:nvSpPr>
            <p:cNvPr id="48143" name="Freeform 969"/>
            <p:cNvSpPr>
              <a:spLocks/>
            </p:cNvSpPr>
            <p:nvPr/>
          </p:nvSpPr>
          <p:spPr bwMode="auto">
            <a:xfrm>
              <a:off x="618" y="2693"/>
              <a:ext cx="4636" cy="992"/>
            </a:xfrm>
            <a:custGeom>
              <a:avLst/>
              <a:gdLst>
                <a:gd name="T0" fmla="*/ 0 w 4636"/>
                <a:gd name="T1" fmla="*/ 725 h 992"/>
                <a:gd name="T2" fmla="*/ 184 w 4636"/>
                <a:gd name="T3" fmla="*/ 795 h 992"/>
                <a:gd name="T4" fmla="*/ 362 w 4636"/>
                <a:gd name="T5" fmla="*/ 891 h 992"/>
                <a:gd name="T6" fmla="*/ 545 w 4636"/>
                <a:gd name="T7" fmla="*/ 843 h 992"/>
                <a:gd name="T8" fmla="*/ 729 w 4636"/>
                <a:gd name="T9" fmla="*/ 773 h 992"/>
                <a:gd name="T10" fmla="*/ 907 w 4636"/>
                <a:gd name="T11" fmla="*/ 693 h 992"/>
                <a:gd name="T12" fmla="*/ 1091 w 4636"/>
                <a:gd name="T13" fmla="*/ 603 h 992"/>
                <a:gd name="T14" fmla="*/ 1274 w 4636"/>
                <a:gd name="T15" fmla="*/ 651 h 992"/>
                <a:gd name="T16" fmla="*/ 1453 w 4636"/>
                <a:gd name="T17" fmla="*/ 480 h 992"/>
                <a:gd name="T18" fmla="*/ 1636 w 4636"/>
                <a:gd name="T19" fmla="*/ 315 h 992"/>
                <a:gd name="T20" fmla="*/ 1820 w 4636"/>
                <a:gd name="T21" fmla="*/ 208 h 992"/>
                <a:gd name="T22" fmla="*/ 1998 w 4636"/>
                <a:gd name="T23" fmla="*/ 11 h 992"/>
                <a:gd name="T24" fmla="*/ 2182 w 4636"/>
                <a:gd name="T25" fmla="*/ 11 h 992"/>
                <a:gd name="T26" fmla="*/ 2365 w 4636"/>
                <a:gd name="T27" fmla="*/ 155 h 992"/>
                <a:gd name="T28" fmla="*/ 2544 w 4636"/>
                <a:gd name="T29" fmla="*/ 288 h 992"/>
                <a:gd name="T30" fmla="*/ 2727 w 4636"/>
                <a:gd name="T31" fmla="*/ 219 h 992"/>
                <a:gd name="T32" fmla="*/ 2911 w 4636"/>
                <a:gd name="T33" fmla="*/ 53 h 992"/>
                <a:gd name="T34" fmla="*/ 3089 w 4636"/>
                <a:gd name="T35" fmla="*/ 64 h 992"/>
                <a:gd name="T36" fmla="*/ 3273 w 4636"/>
                <a:gd name="T37" fmla="*/ 256 h 992"/>
                <a:gd name="T38" fmla="*/ 3456 w 4636"/>
                <a:gd name="T39" fmla="*/ 320 h 992"/>
                <a:gd name="T40" fmla="*/ 3635 w 4636"/>
                <a:gd name="T41" fmla="*/ 405 h 992"/>
                <a:gd name="T42" fmla="*/ 3818 w 4636"/>
                <a:gd name="T43" fmla="*/ 501 h 992"/>
                <a:gd name="T44" fmla="*/ 4002 w 4636"/>
                <a:gd name="T45" fmla="*/ 453 h 992"/>
                <a:gd name="T46" fmla="*/ 4180 w 4636"/>
                <a:gd name="T47" fmla="*/ 549 h 992"/>
                <a:gd name="T48" fmla="*/ 4364 w 4636"/>
                <a:gd name="T49" fmla="*/ 581 h 992"/>
                <a:gd name="T50" fmla="*/ 4547 w 4636"/>
                <a:gd name="T51" fmla="*/ 725 h 992"/>
                <a:gd name="T52" fmla="*/ 4636 w 4636"/>
                <a:gd name="T53" fmla="*/ 944 h 992"/>
                <a:gd name="T54" fmla="*/ 4453 w 4636"/>
                <a:gd name="T55" fmla="*/ 885 h 992"/>
                <a:gd name="T56" fmla="*/ 4274 w 4636"/>
                <a:gd name="T57" fmla="*/ 859 h 992"/>
                <a:gd name="T58" fmla="*/ 4091 w 4636"/>
                <a:gd name="T59" fmla="*/ 789 h 992"/>
                <a:gd name="T60" fmla="*/ 3907 w 4636"/>
                <a:gd name="T61" fmla="*/ 763 h 992"/>
                <a:gd name="T62" fmla="*/ 3729 w 4636"/>
                <a:gd name="T63" fmla="*/ 752 h 992"/>
                <a:gd name="T64" fmla="*/ 3545 w 4636"/>
                <a:gd name="T65" fmla="*/ 704 h 992"/>
                <a:gd name="T66" fmla="*/ 3362 w 4636"/>
                <a:gd name="T67" fmla="*/ 619 h 992"/>
                <a:gd name="T68" fmla="*/ 3184 w 4636"/>
                <a:gd name="T69" fmla="*/ 565 h 992"/>
                <a:gd name="T70" fmla="*/ 3000 w 4636"/>
                <a:gd name="T71" fmla="*/ 549 h 992"/>
                <a:gd name="T72" fmla="*/ 2816 w 4636"/>
                <a:gd name="T73" fmla="*/ 544 h 992"/>
                <a:gd name="T74" fmla="*/ 2638 w 4636"/>
                <a:gd name="T75" fmla="*/ 565 h 992"/>
                <a:gd name="T76" fmla="*/ 2455 w 4636"/>
                <a:gd name="T77" fmla="*/ 512 h 992"/>
                <a:gd name="T78" fmla="*/ 2271 w 4636"/>
                <a:gd name="T79" fmla="*/ 459 h 992"/>
                <a:gd name="T80" fmla="*/ 2093 w 4636"/>
                <a:gd name="T81" fmla="*/ 464 h 992"/>
                <a:gd name="T82" fmla="*/ 1909 w 4636"/>
                <a:gd name="T83" fmla="*/ 672 h 992"/>
                <a:gd name="T84" fmla="*/ 1726 w 4636"/>
                <a:gd name="T85" fmla="*/ 597 h 992"/>
                <a:gd name="T86" fmla="*/ 1547 w 4636"/>
                <a:gd name="T87" fmla="*/ 608 h 992"/>
                <a:gd name="T88" fmla="*/ 1364 w 4636"/>
                <a:gd name="T89" fmla="*/ 816 h 992"/>
                <a:gd name="T90" fmla="*/ 1180 w 4636"/>
                <a:gd name="T91" fmla="*/ 805 h 992"/>
                <a:gd name="T92" fmla="*/ 1002 w 4636"/>
                <a:gd name="T93" fmla="*/ 864 h 992"/>
                <a:gd name="T94" fmla="*/ 818 w 4636"/>
                <a:gd name="T95" fmla="*/ 976 h 992"/>
                <a:gd name="T96" fmla="*/ 635 w 4636"/>
                <a:gd name="T97" fmla="*/ 939 h 992"/>
                <a:gd name="T98" fmla="*/ 456 w 4636"/>
                <a:gd name="T99" fmla="*/ 971 h 992"/>
                <a:gd name="T100" fmla="*/ 273 w 4636"/>
                <a:gd name="T101" fmla="*/ 976 h 992"/>
                <a:gd name="T102" fmla="*/ 89 w 4636"/>
                <a:gd name="T103" fmla="*/ 928 h 99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636"/>
                <a:gd name="T157" fmla="*/ 0 h 992"/>
                <a:gd name="T158" fmla="*/ 4636 w 4636"/>
                <a:gd name="T159" fmla="*/ 992 h 99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636" h="992">
                  <a:moveTo>
                    <a:pt x="0" y="933"/>
                  </a:moveTo>
                  <a:lnTo>
                    <a:pt x="0" y="725"/>
                  </a:lnTo>
                  <a:lnTo>
                    <a:pt x="89" y="741"/>
                  </a:lnTo>
                  <a:lnTo>
                    <a:pt x="184" y="795"/>
                  </a:lnTo>
                  <a:lnTo>
                    <a:pt x="273" y="848"/>
                  </a:lnTo>
                  <a:lnTo>
                    <a:pt x="362" y="891"/>
                  </a:lnTo>
                  <a:lnTo>
                    <a:pt x="456" y="869"/>
                  </a:lnTo>
                  <a:lnTo>
                    <a:pt x="545" y="843"/>
                  </a:lnTo>
                  <a:lnTo>
                    <a:pt x="635" y="789"/>
                  </a:lnTo>
                  <a:lnTo>
                    <a:pt x="729" y="773"/>
                  </a:lnTo>
                  <a:lnTo>
                    <a:pt x="818" y="736"/>
                  </a:lnTo>
                  <a:lnTo>
                    <a:pt x="907" y="693"/>
                  </a:lnTo>
                  <a:lnTo>
                    <a:pt x="1002" y="619"/>
                  </a:lnTo>
                  <a:lnTo>
                    <a:pt x="1091" y="603"/>
                  </a:lnTo>
                  <a:lnTo>
                    <a:pt x="1180" y="587"/>
                  </a:lnTo>
                  <a:lnTo>
                    <a:pt x="1274" y="651"/>
                  </a:lnTo>
                  <a:lnTo>
                    <a:pt x="1364" y="565"/>
                  </a:lnTo>
                  <a:lnTo>
                    <a:pt x="1453" y="480"/>
                  </a:lnTo>
                  <a:lnTo>
                    <a:pt x="1547" y="331"/>
                  </a:lnTo>
                  <a:lnTo>
                    <a:pt x="1636" y="315"/>
                  </a:lnTo>
                  <a:lnTo>
                    <a:pt x="1726" y="267"/>
                  </a:lnTo>
                  <a:lnTo>
                    <a:pt x="1820" y="208"/>
                  </a:lnTo>
                  <a:lnTo>
                    <a:pt x="1909" y="91"/>
                  </a:lnTo>
                  <a:lnTo>
                    <a:pt x="1998" y="11"/>
                  </a:lnTo>
                  <a:lnTo>
                    <a:pt x="2093" y="0"/>
                  </a:lnTo>
                  <a:lnTo>
                    <a:pt x="2182" y="11"/>
                  </a:lnTo>
                  <a:lnTo>
                    <a:pt x="2271" y="91"/>
                  </a:lnTo>
                  <a:lnTo>
                    <a:pt x="2365" y="155"/>
                  </a:lnTo>
                  <a:lnTo>
                    <a:pt x="2455" y="261"/>
                  </a:lnTo>
                  <a:lnTo>
                    <a:pt x="2544" y="288"/>
                  </a:lnTo>
                  <a:lnTo>
                    <a:pt x="2638" y="277"/>
                  </a:lnTo>
                  <a:lnTo>
                    <a:pt x="2727" y="219"/>
                  </a:lnTo>
                  <a:lnTo>
                    <a:pt x="2816" y="144"/>
                  </a:lnTo>
                  <a:lnTo>
                    <a:pt x="2911" y="53"/>
                  </a:lnTo>
                  <a:lnTo>
                    <a:pt x="3000" y="37"/>
                  </a:lnTo>
                  <a:lnTo>
                    <a:pt x="3089" y="64"/>
                  </a:lnTo>
                  <a:lnTo>
                    <a:pt x="3184" y="171"/>
                  </a:lnTo>
                  <a:lnTo>
                    <a:pt x="3273" y="256"/>
                  </a:lnTo>
                  <a:lnTo>
                    <a:pt x="3362" y="283"/>
                  </a:lnTo>
                  <a:lnTo>
                    <a:pt x="3456" y="320"/>
                  </a:lnTo>
                  <a:lnTo>
                    <a:pt x="3545" y="331"/>
                  </a:lnTo>
                  <a:lnTo>
                    <a:pt x="3635" y="405"/>
                  </a:lnTo>
                  <a:lnTo>
                    <a:pt x="3729" y="432"/>
                  </a:lnTo>
                  <a:lnTo>
                    <a:pt x="3818" y="501"/>
                  </a:lnTo>
                  <a:lnTo>
                    <a:pt x="3907" y="443"/>
                  </a:lnTo>
                  <a:lnTo>
                    <a:pt x="4002" y="453"/>
                  </a:lnTo>
                  <a:lnTo>
                    <a:pt x="4091" y="448"/>
                  </a:lnTo>
                  <a:lnTo>
                    <a:pt x="4180" y="549"/>
                  </a:lnTo>
                  <a:lnTo>
                    <a:pt x="4274" y="581"/>
                  </a:lnTo>
                  <a:lnTo>
                    <a:pt x="4364" y="581"/>
                  </a:lnTo>
                  <a:lnTo>
                    <a:pt x="4453" y="635"/>
                  </a:lnTo>
                  <a:lnTo>
                    <a:pt x="4547" y="725"/>
                  </a:lnTo>
                  <a:lnTo>
                    <a:pt x="4636" y="795"/>
                  </a:lnTo>
                  <a:lnTo>
                    <a:pt x="4636" y="944"/>
                  </a:lnTo>
                  <a:lnTo>
                    <a:pt x="4547" y="917"/>
                  </a:lnTo>
                  <a:lnTo>
                    <a:pt x="4453" y="885"/>
                  </a:lnTo>
                  <a:lnTo>
                    <a:pt x="4364" y="864"/>
                  </a:lnTo>
                  <a:lnTo>
                    <a:pt x="4274" y="859"/>
                  </a:lnTo>
                  <a:lnTo>
                    <a:pt x="4180" y="827"/>
                  </a:lnTo>
                  <a:lnTo>
                    <a:pt x="4091" y="789"/>
                  </a:lnTo>
                  <a:lnTo>
                    <a:pt x="4002" y="784"/>
                  </a:lnTo>
                  <a:lnTo>
                    <a:pt x="3907" y="763"/>
                  </a:lnTo>
                  <a:lnTo>
                    <a:pt x="3818" y="779"/>
                  </a:lnTo>
                  <a:lnTo>
                    <a:pt x="3729" y="752"/>
                  </a:lnTo>
                  <a:lnTo>
                    <a:pt x="3635" y="736"/>
                  </a:lnTo>
                  <a:lnTo>
                    <a:pt x="3545" y="704"/>
                  </a:lnTo>
                  <a:lnTo>
                    <a:pt x="3456" y="656"/>
                  </a:lnTo>
                  <a:lnTo>
                    <a:pt x="3362" y="619"/>
                  </a:lnTo>
                  <a:lnTo>
                    <a:pt x="3273" y="571"/>
                  </a:lnTo>
                  <a:lnTo>
                    <a:pt x="3184" y="565"/>
                  </a:lnTo>
                  <a:lnTo>
                    <a:pt x="3089" y="555"/>
                  </a:lnTo>
                  <a:lnTo>
                    <a:pt x="3000" y="549"/>
                  </a:lnTo>
                  <a:lnTo>
                    <a:pt x="2911" y="528"/>
                  </a:lnTo>
                  <a:lnTo>
                    <a:pt x="2816" y="544"/>
                  </a:lnTo>
                  <a:lnTo>
                    <a:pt x="2727" y="560"/>
                  </a:lnTo>
                  <a:lnTo>
                    <a:pt x="2638" y="565"/>
                  </a:lnTo>
                  <a:lnTo>
                    <a:pt x="2544" y="528"/>
                  </a:lnTo>
                  <a:lnTo>
                    <a:pt x="2455" y="512"/>
                  </a:lnTo>
                  <a:lnTo>
                    <a:pt x="2365" y="469"/>
                  </a:lnTo>
                  <a:lnTo>
                    <a:pt x="2271" y="459"/>
                  </a:lnTo>
                  <a:lnTo>
                    <a:pt x="2182" y="437"/>
                  </a:lnTo>
                  <a:lnTo>
                    <a:pt x="2093" y="464"/>
                  </a:lnTo>
                  <a:lnTo>
                    <a:pt x="1998" y="629"/>
                  </a:lnTo>
                  <a:lnTo>
                    <a:pt x="1909" y="672"/>
                  </a:lnTo>
                  <a:lnTo>
                    <a:pt x="1820" y="709"/>
                  </a:lnTo>
                  <a:lnTo>
                    <a:pt x="1726" y="597"/>
                  </a:lnTo>
                  <a:lnTo>
                    <a:pt x="1636" y="613"/>
                  </a:lnTo>
                  <a:lnTo>
                    <a:pt x="1547" y="608"/>
                  </a:lnTo>
                  <a:lnTo>
                    <a:pt x="1453" y="779"/>
                  </a:lnTo>
                  <a:lnTo>
                    <a:pt x="1364" y="816"/>
                  </a:lnTo>
                  <a:lnTo>
                    <a:pt x="1274" y="896"/>
                  </a:lnTo>
                  <a:lnTo>
                    <a:pt x="1180" y="805"/>
                  </a:lnTo>
                  <a:lnTo>
                    <a:pt x="1091" y="837"/>
                  </a:lnTo>
                  <a:lnTo>
                    <a:pt x="1002" y="864"/>
                  </a:lnTo>
                  <a:lnTo>
                    <a:pt x="907" y="949"/>
                  </a:lnTo>
                  <a:lnTo>
                    <a:pt x="818" y="976"/>
                  </a:lnTo>
                  <a:lnTo>
                    <a:pt x="729" y="992"/>
                  </a:lnTo>
                  <a:lnTo>
                    <a:pt x="635" y="939"/>
                  </a:lnTo>
                  <a:lnTo>
                    <a:pt x="545" y="949"/>
                  </a:lnTo>
                  <a:lnTo>
                    <a:pt x="456" y="971"/>
                  </a:lnTo>
                  <a:lnTo>
                    <a:pt x="362" y="987"/>
                  </a:lnTo>
                  <a:lnTo>
                    <a:pt x="273" y="976"/>
                  </a:lnTo>
                  <a:lnTo>
                    <a:pt x="184" y="928"/>
                  </a:lnTo>
                  <a:lnTo>
                    <a:pt x="89" y="928"/>
                  </a:lnTo>
                  <a:lnTo>
                    <a:pt x="0" y="933"/>
                  </a:lnTo>
                  <a:close/>
                </a:path>
              </a:pathLst>
            </a:custGeom>
            <a:solidFill>
              <a:srgbClr val="FF0000"/>
            </a:solidFill>
            <a:ln w="9525">
              <a:noFill/>
              <a:round/>
              <a:headEnd/>
              <a:tailEnd/>
            </a:ln>
          </p:spPr>
          <p:txBody>
            <a:bodyPr/>
            <a:lstStyle/>
            <a:p>
              <a:endParaRPr lang="es-AR"/>
            </a:p>
          </p:txBody>
        </p:sp>
        <p:sp>
          <p:nvSpPr>
            <p:cNvPr id="48144" name="Line 970"/>
            <p:cNvSpPr>
              <a:spLocks noChangeShapeType="1"/>
            </p:cNvSpPr>
            <p:nvPr/>
          </p:nvSpPr>
          <p:spPr bwMode="auto">
            <a:xfrm>
              <a:off x="618" y="2533"/>
              <a:ext cx="0" cy="1408"/>
            </a:xfrm>
            <a:prstGeom prst="line">
              <a:avLst/>
            </a:prstGeom>
            <a:noFill/>
            <a:ln w="0">
              <a:solidFill>
                <a:srgbClr val="000000"/>
              </a:solidFill>
              <a:round/>
              <a:headEnd/>
              <a:tailEnd/>
            </a:ln>
          </p:spPr>
          <p:txBody>
            <a:bodyPr/>
            <a:lstStyle/>
            <a:p>
              <a:endParaRPr lang="es-AR"/>
            </a:p>
          </p:txBody>
        </p:sp>
        <p:sp>
          <p:nvSpPr>
            <p:cNvPr id="48145" name="Line 971"/>
            <p:cNvSpPr>
              <a:spLocks noChangeShapeType="1"/>
            </p:cNvSpPr>
            <p:nvPr/>
          </p:nvSpPr>
          <p:spPr bwMode="auto">
            <a:xfrm>
              <a:off x="602" y="3941"/>
              <a:ext cx="16" cy="0"/>
            </a:xfrm>
            <a:prstGeom prst="line">
              <a:avLst/>
            </a:prstGeom>
            <a:noFill/>
            <a:ln w="0">
              <a:solidFill>
                <a:srgbClr val="000000"/>
              </a:solidFill>
              <a:round/>
              <a:headEnd/>
              <a:tailEnd/>
            </a:ln>
          </p:spPr>
          <p:txBody>
            <a:bodyPr/>
            <a:lstStyle/>
            <a:p>
              <a:endParaRPr lang="es-AR"/>
            </a:p>
          </p:txBody>
        </p:sp>
        <p:sp>
          <p:nvSpPr>
            <p:cNvPr id="48146" name="Line 972"/>
            <p:cNvSpPr>
              <a:spLocks noChangeShapeType="1"/>
            </p:cNvSpPr>
            <p:nvPr/>
          </p:nvSpPr>
          <p:spPr bwMode="auto">
            <a:xfrm>
              <a:off x="602" y="3706"/>
              <a:ext cx="16" cy="0"/>
            </a:xfrm>
            <a:prstGeom prst="line">
              <a:avLst/>
            </a:prstGeom>
            <a:noFill/>
            <a:ln w="0">
              <a:solidFill>
                <a:srgbClr val="000000"/>
              </a:solidFill>
              <a:round/>
              <a:headEnd/>
              <a:tailEnd/>
            </a:ln>
          </p:spPr>
          <p:txBody>
            <a:bodyPr/>
            <a:lstStyle/>
            <a:p>
              <a:endParaRPr lang="es-AR"/>
            </a:p>
          </p:txBody>
        </p:sp>
        <p:sp>
          <p:nvSpPr>
            <p:cNvPr id="48147" name="Line 973"/>
            <p:cNvSpPr>
              <a:spLocks noChangeShapeType="1"/>
            </p:cNvSpPr>
            <p:nvPr/>
          </p:nvSpPr>
          <p:spPr bwMode="auto">
            <a:xfrm>
              <a:off x="602" y="3472"/>
              <a:ext cx="16" cy="0"/>
            </a:xfrm>
            <a:prstGeom prst="line">
              <a:avLst/>
            </a:prstGeom>
            <a:noFill/>
            <a:ln w="0">
              <a:solidFill>
                <a:srgbClr val="000000"/>
              </a:solidFill>
              <a:round/>
              <a:headEnd/>
              <a:tailEnd/>
            </a:ln>
          </p:spPr>
          <p:txBody>
            <a:bodyPr/>
            <a:lstStyle/>
            <a:p>
              <a:endParaRPr lang="es-AR"/>
            </a:p>
          </p:txBody>
        </p:sp>
        <p:sp>
          <p:nvSpPr>
            <p:cNvPr id="48148" name="Line 974"/>
            <p:cNvSpPr>
              <a:spLocks noChangeShapeType="1"/>
            </p:cNvSpPr>
            <p:nvPr/>
          </p:nvSpPr>
          <p:spPr bwMode="auto">
            <a:xfrm>
              <a:off x="602" y="3237"/>
              <a:ext cx="16" cy="0"/>
            </a:xfrm>
            <a:prstGeom prst="line">
              <a:avLst/>
            </a:prstGeom>
            <a:noFill/>
            <a:ln w="0">
              <a:solidFill>
                <a:srgbClr val="000000"/>
              </a:solidFill>
              <a:round/>
              <a:headEnd/>
              <a:tailEnd/>
            </a:ln>
          </p:spPr>
          <p:txBody>
            <a:bodyPr/>
            <a:lstStyle/>
            <a:p>
              <a:endParaRPr lang="es-AR"/>
            </a:p>
          </p:txBody>
        </p:sp>
        <p:sp>
          <p:nvSpPr>
            <p:cNvPr id="48149" name="Line 975"/>
            <p:cNvSpPr>
              <a:spLocks noChangeShapeType="1"/>
            </p:cNvSpPr>
            <p:nvPr/>
          </p:nvSpPr>
          <p:spPr bwMode="auto">
            <a:xfrm>
              <a:off x="602" y="3002"/>
              <a:ext cx="16" cy="0"/>
            </a:xfrm>
            <a:prstGeom prst="line">
              <a:avLst/>
            </a:prstGeom>
            <a:noFill/>
            <a:ln w="0">
              <a:solidFill>
                <a:srgbClr val="000000"/>
              </a:solidFill>
              <a:round/>
              <a:headEnd/>
              <a:tailEnd/>
            </a:ln>
          </p:spPr>
          <p:txBody>
            <a:bodyPr/>
            <a:lstStyle/>
            <a:p>
              <a:endParaRPr lang="es-AR"/>
            </a:p>
          </p:txBody>
        </p:sp>
        <p:sp>
          <p:nvSpPr>
            <p:cNvPr id="48150" name="Line 976"/>
            <p:cNvSpPr>
              <a:spLocks noChangeShapeType="1"/>
            </p:cNvSpPr>
            <p:nvPr/>
          </p:nvSpPr>
          <p:spPr bwMode="auto">
            <a:xfrm>
              <a:off x="602" y="2768"/>
              <a:ext cx="16" cy="0"/>
            </a:xfrm>
            <a:prstGeom prst="line">
              <a:avLst/>
            </a:prstGeom>
            <a:noFill/>
            <a:ln w="0">
              <a:solidFill>
                <a:srgbClr val="000000"/>
              </a:solidFill>
              <a:round/>
              <a:headEnd/>
              <a:tailEnd/>
            </a:ln>
          </p:spPr>
          <p:txBody>
            <a:bodyPr/>
            <a:lstStyle/>
            <a:p>
              <a:endParaRPr lang="es-AR"/>
            </a:p>
          </p:txBody>
        </p:sp>
        <p:sp>
          <p:nvSpPr>
            <p:cNvPr id="48151" name="Line 977"/>
            <p:cNvSpPr>
              <a:spLocks noChangeShapeType="1"/>
            </p:cNvSpPr>
            <p:nvPr/>
          </p:nvSpPr>
          <p:spPr bwMode="auto">
            <a:xfrm>
              <a:off x="602" y="2533"/>
              <a:ext cx="16" cy="0"/>
            </a:xfrm>
            <a:prstGeom prst="line">
              <a:avLst/>
            </a:prstGeom>
            <a:noFill/>
            <a:ln w="0">
              <a:solidFill>
                <a:srgbClr val="000000"/>
              </a:solidFill>
              <a:round/>
              <a:headEnd/>
              <a:tailEnd/>
            </a:ln>
          </p:spPr>
          <p:txBody>
            <a:bodyPr/>
            <a:lstStyle/>
            <a:p>
              <a:endParaRPr lang="es-AR"/>
            </a:p>
          </p:txBody>
        </p:sp>
        <p:sp>
          <p:nvSpPr>
            <p:cNvPr id="48152" name="Line 978"/>
            <p:cNvSpPr>
              <a:spLocks noChangeShapeType="1"/>
            </p:cNvSpPr>
            <p:nvPr/>
          </p:nvSpPr>
          <p:spPr bwMode="auto">
            <a:xfrm>
              <a:off x="618" y="3941"/>
              <a:ext cx="4636" cy="0"/>
            </a:xfrm>
            <a:prstGeom prst="line">
              <a:avLst/>
            </a:prstGeom>
            <a:noFill/>
            <a:ln w="0">
              <a:solidFill>
                <a:srgbClr val="000000"/>
              </a:solidFill>
              <a:round/>
              <a:headEnd/>
              <a:tailEnd/>
            </a:ln>
          </p:spPr>
          <p:txBody>
            <a:bodyPr/>
            <a:lstStyle/>
            <a:p>
              <a:endParaRPr lang="es-AR"/>
            </a:p>
          </p:txBody>
        </p:sp>
        <p:sp>
          <p:nvSpPr>
            <p:cNvPr id="48153" name="Line 979"/>
            <p:cNvSpPr>
              <a:spLocks noChangeShapeType="1"/>
            </p:cNvSpPr>
            <p:nvPr/>
          </p:nvSpPr>
          <p:spPr bwMode="auto">
            <a:xfrm flipV="1">
              <a:off x="618" y="3941"/>
              <a:ext cx="0" cy="16"/>
            </a:xfrm>
            <a:prstGeom prst="line">
              <a:avLst/>
            </a:prstGeom>
            <a:noFill/>
            <a:ln w="0">
              <a:solidFill>
                <a:srgbClr val="000000"/>
              </a:solidFill>
              <a:round/>
              <a:headEnd/>
              <a:tailEnd/>
            </a:ln>
          </p:spPr>
          <p:txBody>
            <a:bodyPr/>
            <a:lstStyle/>
            <a:p>
              <a:endParaRPr lang="es-AR"/>
            </a:p>
          </p:txBody>
        </p:sp>
        <p:sp>
          <p:nvSpPr>
            <p:cNvPr id="48154" name="Line 980"/>
            <p:cNvSpPr>
              <a:spLocks noChangeShapeType="1"/>
            </p:cNvSpPr>
            <p:nvPr/>
          </p:nvSpPr>
          <p:spPr bwMode="auto">
            <a:xfrm flipV="1">
              <a:off x="707" y="3941"/>
              <a:ext cx="0" cy="16"/>
            </a:xfrm>
            <a:prstGeom prst="line">
              <a:avLst/>
            </a:prstGeom>
            <a:noFill/>
            <a:ln w="0">
              <a:solidFill>
                <a:srgbClr val="000000"/>
              </a:solidFill>
              <a:round/>
              <a:headEnd/>
              <a:tailEnd/>
            </a:ln>
          </p:spPr>
          <p:txBody>
            <a:bodyPr/>
            <a:lstStyle/>
            <a:p>
              <a:endParaRPr lang="es-AR"/>
            </a:p>
          </p:txBody>
        </p:sp>
        <p:sp>
          <p:nvSpPr>
            <p:cNvPr id="48155" name="Line 981"/>
            <p:cNvSpPr>
              <a:spLocks noChangeShapeType="1"/>
            </p:cNvSpPr>
            <p:nvPr/>
          </p:nvSpPr>
          <p:spPr bwMode="auto">
            <a:xfrm flipV="1">
              <a:off x="802" y="3941"/>
              <a:ext cx="0" cy="16"/>
            </a:xfrm>
            <a:prstGeom prst="line">
              <a:avLst/>
            </a:prstGeom>
            <a:noFill/>
            <a:ln w="0">
              <a:solidFill>
                <a:srgbClr val="000000"/>
              </a:solidFill>
              <a:round/>
              <a:headEnd/>
              <a:tailEnd/>
            </a:ln>
          </p:spPr>
          <p:txBody>
            <a:bodyPr/>
            <a:lstStyle/>
            <a:p>
              <a:endParaRPr lang="es-AR"/>
            </a:p>
          </p:txBody>
        </p:sp>
        <p:sp>
          <p:nvSpPr>
            <p:cNvPr id="48156" name="Line 982"/>
            <p:cNvSpPr>
              <a:spLocks noChangeShapeType="1"/>
            </p:cNvSpPr>
            <p:nvPr/>
          </p:nvSpPr>
          <p:spPr bwMode="auto">
            <a:xfrm flipV="1">
              <a:off x="891" y="3941"/>
              <a:ext cx="0" cy="16"/>
            </a:xfrm>
            <a:prstGeom prst="line">
              <a:avLst/>
            </a:prstGeom>
            <a:noFill/>
            <a:ln w="0">
              <a:solidFill>
                <a:srgbClr val="000000"/>
              </a:solidFill>
              <a:round/>
              <a:headEnd/>
              <a:tailEnd/>
            </a:ln>
          </p:spPr>
          <p:txBody>
            <a:bodyPr/>
            <a:lstStyle/>
            <a:p>
              <a:endParaRPr lang="es-AR"/>
            </a:p>
          </p:txBody>
        </p:sp>
        <p:sp>
          <p:nvSpPr>
            <p:cNvPr id="48157" name="Line 983"/>
            <p:cNvSpPr>
              <a:spLocks noChangeShapeType="1"/>
            </p:cNvSpPr>
            <p:nvPr/>
          </p:nvSpPr>
          <p:spPr bwMode="auto">
            <a:xfrm flipV="1">
              <a:off x="980" y="3941"/>
              <a:ext cx="0" cy="16"/>
            </a:xfrm>
            <a:prstGeom prst="line">
              <a:avLst/>
            </a:prstGeom>
            <a:noFill/>
            <a:ln w="0">
              <a:solidFill>
                <a:srgbClr val="000000"/>
              </a:solidFill>
              <a:round/>
              <a:headEnd/>
              <a:tailEnd/>
            </a:ln>
          </p:spPr>
          <p:txBody>
            <a:bodyPr/>
            <a:lstStyle/>
            <a:p>
              <a:endParaRPr lang="es-AR"/>
            </a:p>
          </p:txBody>
        </p:sp>
        <p:sp>
          <p:nvSpPr>
            <p:cNvPr id="48158" name="Line 984"/>
            <p:cNvSpPr>
              <a:spLocks noChangeShapeType="1"/>
            </p:cNvSpPr>
            <p:nvPr/>
          </p:nvSpPr>
          <p:spPr bwMode="auto">
            <a:xfrm flipV="1">
              <a:off x="1074" y="3941"/>
              <a:ext cx="0" cy="16"/>
            </a:xfrm>
            <a:prstGeom prst="line">
              <a:avLst/>
            </a:prstGeom>
            <a:noFill/>
            <a:ln w="0">
              <a:solidFill>
                <a:srgbClr val="000000"/>
              </a:solidFill>
              <a:round/>
              <a:headEnd/>
              <a:tailEnd/>
            </a:ln>
          </p:spPr>
          <p:txBody>
            <a:bodyPr/>
            <a:lstStyle/>
            <a:p>
              <a:endParaRPr lang="es-AR"/>
            </a:p>
          </p:txBody>
        </p:sp>
        <p:sp>
          <p:nvSpPr>
            <p:cNvPr id="48159" name="Line 985"/>
            <p:cNvSpPr>
              <a:spLocks noChangeShapeType="1"/>
            </p:cNvSpPr>
            <p:nvPr/>
          </p:nvSpPr>
          <p:spPr bwMode="auto">
            <a:xfrm flipV="1">
              <a:off x="1163" y="3941"/>
              <a:ext cx="0" cy="16"/>
            </a:xfrm>
            <a:prstGeom prst="line">
              <a:avLst/>
            </a:prstGeom>
            <a:noFill/>
            <a:ln w="0">
              <a:solidFill>
                <a:srgbClr val="000000"/>
              </a:solidFill>
              <a:round/>
              <a:headEnd/>
              <a:tailEnd/>
            </a:ln>
          </p:spPr>
          <p:txBody>
            <a:bodyPr/>
            <a:lstStyle/>
            <a:p>
              <a:endParaRPr lang="es-AR"/>
            </a:p>
          </p:txBody>
        </p:sp>
        <p:sp>
          <p:nvSpPr>
            <p:cNvPr id="48160" name="Line 986"/>
            <p:cNvSpPr>
              <a:spLocks noChangeShapeType="1"/>
            </p:cNvSpPr>
            <p:nvPr/>
          </p:nvSpPr>
          <p:spPr bwMode="auto">
            <a:xfrm flipV="1">
              <a:off x="1253" y="3941"/>
              <a:ext cx="0" cy="16"/>
            </a:xfrm>
            <a:prstGeom prst="line">
              <a:avLst/>
            </a:prstGeom>
            <a:noFill/>
            <a:ln w="0">
              <a:solidFill>
                <a:srgbClr val="000000"/>
              </a:solidFill>
              <a:round/>
              <a:headEnd/>
              <a:tailEnd/>
            </a:ln>
          </p:spPr>
          <p:txBody>
            <a:bodyPr/>
            <a:lstStyle/>
            <a:p>
              <a:endParaRPr lang="es-AR"/>
            </a:p>
          </p:txBody>
        </p:sp>
        <p:sp>
          <p:nvSpPr>
            <p:cNvPr id="48161" name="Line 987"/>
            <p:cNvSpPr>
              <a:spLocks noChangeShapeType="1"/>
            </p:cNvSpPr>
            <p:nvPr/>
          </p:nvSpPr>
          <p:spPr bwMode="auto">
            <a:xfrm flipV="1">
              <a:off x="1347" y="3941"/>
              <a:ext cx="0" cy="16"/>
            </a:xfrm>
            <a:prstGeom prst="line">
              <a:avLst/>
            </a:prstGeom>
            <a:noFill/>
            <a:ln w="0">
              <a:solidFill>
                <a:srgbClr val="000000"/>
              </a:solidFill>
              <a:round/>
              <a:headEnd/>
              <a:tailEnd/>
            </a:ln>
          </p:spPr>
          <p:txBody>
            <a:bodyPr/>
            <a:lstStyle/>
            <a:p>
              <a:endParaRPr lang="es-AR"/>
            </a:p>
          </p:txBody>
        </p:sp>
        <p:sp>
          <p:nvSpPr>
            <p:cNvPr id="48162" name="Line 988"/>
            <p:cNvSpPr>
              <a:spLocks noChangeShapeType="1"/>
            </p:cNvSpPr>
            <p:nvPr/>
          </p:nvSpPr>
          <p:spPr bwMode="auto">
            <a:xfrm flipV="1">
              <a:off x="1436" y="3941"/>
              <a:ext cx="0" cy="16"/>
            </a:xfrm>
            <a:prstGeom prst="line">
              <a:avLst/>
            </a:prstGeom>
            <a:noFill/>
            <a:ln w="0">
              <a:solidFill>
                <a:srgbClr val="000000"/>
              </a:solidFill>
              <a:round/>
              <a:headEnd/>
              <a:tailEnd/>
            </a:ln>
          </p:spPr>
          <p:txBody>
            <a:bodyPr/>
            <a:lstStyle/>
            <a:p>
              <a:endParaRPr lang="es-AR"/>
            </a:p>
          </p:txBody>
        </p:sp>
        <p:sp>
          <p:nvSpPr>
            <p:cNvPr id="48163" name="Line 989"/>
            <p:cNvSpPr>
              <a:spLocks noChangeShapeType="1"/>
            </p:cNvSpPr>
            <p:nvPr/>
          </p:nvSpPr>
          <p:spPr bwMode="auto">
            <a:xfrm flipV="1">
              <a:off x="1525" y="3941"/>
              <a:ext cx="0" cy="16"/>
            </a:xfrm>
            <a:prstGeom prst="line">
              <a:avLst/>
            </a:prstGeom>
            <a:noFill/>
            <a:ln w="0">
              <a:solidFill>
                <a:srgbClr val="000000"/>
              </a:solidFill>
              <a:round/>
              <a:headEnd/>
              <a:tailEnd/>
            </a:ln>
          </p:spPr>
          <p:txBody>
            <a:bodyPr/>
            <a:lstStyle/>
            <a:p>
              <a:endParaRPr lang="es-AR"/>
            </a:p>
          </p:txBody>
        </p:sp>
        <p:sp>
          <p:nvSpPr>
            <p:cNvPr id="48164" name="Line 990"/>
            <p:cNvSpPr>
              <a:spLocks noChangeShapeType="1"/>
            </p:cNvSpPr>
            <p:nvPr/>
          </p:nvSpPr>
          <p:spPr bwMode="auto">
            <a:xfrm flipV="1">
              <a:off x="1620" y="3941"/>
              <a:ext cx="0" cy="16"/>
            </a:xfrm>
            <a:prstGeom prst="line">
              <a:avLst/>
            </a:prstGeom>
            <a:noFill/>
            <a:ln w="0">
              <a:solidFill>
                <a:srgbClr val="000000"/>
              </a:solidFill>
              <a:round/>
              <a:headEnd/>
              <a:tailEnd/>
            </a:ln>
          </p:spPr>
          <p:txBody>
            <a:bodyPr/>
            <a:lstStyle/>
            <a:p>
              <a:endParaRPr lang="es-AR"/>
            </a:p>
          </p:txBody>
        </p:sp>
        <p:sp>
          <p:nvSpPr>
            <p:cNvPr id="48165" name="Line 991"/>
            <p:cNvSpPr>
              <a:spLocks noChangeShapeType="1"/>
            </p:cNvSpPr>
            <p:nvPr/>
          </p:nvSpPr>
          <p:spPr bwMode="auto">
            <a:xfrm flipV="1">
              <a:off x="1709" y="3941"/>
              <a:ext cx="0" cy="16"/>
            </a:xfrm>
            <a:prstGeom prst="line">
              <a:avLst/>
            </a:prstGeom>
            <a:noFill/>
            <a:ln w="0">
              <a:solidFill>
                <a:srgbClr val="000000"/>
              </a:solidFill>
              <a:round/>
              <a:headEnd/>
              <a:tailEnd/>
            </a:ln>
          </p:spPr>
          <p:txBody>
            <a:bodyPr/>
            <a:lstStyle/>
            <a:p>
              <a:endParaRPr lang="es-AR"/>
            </a:p>
          </p:txBody>
        </p:sp>
        <p:sp>
          <p:nvSpPr>
            <p:cNvPr id="48166" name="Line 992"/>
            <p:cNvSpPr>
              <a:spLocks noChangeShapeType="1"/>
            </p:cNvSpPr>
            <p:nvPr/>
          </p:nvSpPr>
          <p:spPr bwMode="auto">
            <a:xfrm flipV="1">
              <a:off x="1798" y="3941"/>
              <a:ext cx="0" cy="16"/>
            </a:xfrm>
            <a:prstGeom prst="line">
              <a:avLst/>
            </a:prstGeom>
            <a:noFill/>
            <a:ln w="0">
              <a:solidFill>
                <a:srgbClr val="000000"/>
              </a:solidFill>
              <a:round/>
              <a:headEnd/>
              <a:tailEnd/>
            </a:ln>
          </p:spPr>
          <p:txBody>
            <a:bodyPr/>
            <a:lstStyle/>
            <a:p>
              <a:endParaRPr lang="es-AR"/>
            </a:p>
          </p:txBody>
        </p:sp>
        <p:sp>
          <p:nvSpPr>
            <p:cNvPr id="48167" name="Line 993"/>
            <p:cNvSpPr>
              <a:spLocks noChangeShapeType="1"/>
            </p:cNvSpPr>
            <p:nvPr/>
          </p:nvSpPr>
          <p:spPr bwMode="auto">
            <a:xfrm flipV="1">
              <a:off x="1892" y="3941"/>
              <a:ext cx="0" cy="16"/>
            </a:xfrm>
            <a:prstGeom prst="line">
              <a:avLst/>
            </a:prstGeom>
            <a:noFill/>
            <a:ln w="0">
              <a:solidFill>
                <a:srgbClr val="000000"/>
              </a:solidFill>
              <a:round/>
              <a:headEnd/>
              <a:tailEnd/>
            </a:ln>
          </p:spPr>
          <p:txBody>
            <a:bodyPr/>
            <a:lstStyle/>
            <a:p>
              <a:endParaRPr lang="es-AR"/>
            </a:p>
          </p:txBody>
        </p:sp>
        <p:sp>
          <p:nvSpPr>
            <p:cNvPr id="48168" name="Line 994"/>
            <p:cNvSpPr>
              <a:spLocks noChangeShapeType="1"/>
            </p:cNvSpPr>
            <p:nvPr/>
          </p:nvSpPr>
          <p:spPr bwMode="auto">
            <a:xfrm flipV="1">
              <a:off x="1982" y="3941"/>
              <a:ext cx="0" cy="16"/>
            </a:xfrm>
            <a:prstGeom prst="line">
              <a:avLst/>
            </a:prstGeom>
            <a:noFill/>
            <a:ln w="0">
              <a:solidFill>
                <a:srgbClr val="000000"/>
              </a:solidFill>
              <a:round/>
              <a:headEnd/>
              <a:tailEnd/>
            </a:ln>
          </p:spPr>
          <p:txBody>
            <a:bodyPr/>
            <a:lstStyle/>
            <a:p>
              <a:endParaRPr lang="es-AR"/>
            </a:p>
          </p:txBody>
        </p:sp>
        <p:sp>
          <p:nvSpPr>
            <p:cNvPr id="48169" name="Line 995"/>
            <p:cNvSpPr>
              <a:spLocks noChangeShapeType="1"/>
            </p:cNvSpPr>
            <p:nvPr/>
          </p:nvSpPr>
          <p:spPr bwMode="auto">
            <a:xfrm flipV="1">
              <a:off x="2071" y="3941"/>
              <a:ext cx="0" cy="16"/>
            </a:xfrm>
            <a:prstGeom prst="line">
              <a:avLst/>
            </a:prstGeom>
            <a:noFill/>
            <a:ln w="0">
              <a:solidFill>
                <a:srgbClr val="000000"/>
              </a:solidFill>
              <a:round/>
              <a:headEnd/>
              <a:tailEnd/>
            </a:ln>
          </p:spPr>
          <p:txBody>
            <a:bodyPr/>
            <a:lstStyle/>
            <a:p>
              <a:endParaRPr lang="es-AR"/>
            </a:p>
          </p:txBody>
        </p:sp>
        <p:sp>
          <p:nvSpPr>
            <p:cNvPr id="48170" name="Line 996"/>
            <p:cNvSpPr>
              <a:spLocks noChangeShapeType="1"/>
            </p:cNvSpPr>
            <p:nvPr/>
          </p:nvSpPr>
          <p:spPr bwMode="auto">
            <a:xfrm flipV="1">
              <a:off x="2165" y="3941"/>
              <a:ext cx="0" cy="16"/>
            </a:xfrm>
            <a:prstGeom prst="line">
              <a:avLst/>
            </a:prstGeom>
            <a:noFill/>
            <a:ln w="0">
              <a:solidFill>
                <a:srgbClr val="000000"/>
              </a:solidFill>
              <a:round/>
              <a:headEnd/>
              <a:tailEnd/>
            </a:ln>
          </p:spPr>
          <p:txBody>
            <a:bodyPr/>
            <a:lstStyle/>
            <a:p>
              <a:endParaRPr lang="es-AR"/>
            </a:p>
          </p:txBody>
        </p:sp>
        <p:sp>
          <p:nvSpPr>
            <p:cNvPr id="48171" name="Line 997"/>
            <p:cNvSpPr>
              <a:spLocks noChangeShapeType="1"/>
            </p:cNvSpPr>
            <p:nvPr/>
          </p:nvSpPr>
          <p:spPr bwMode="auto">
            <a:xfrm flipV="1">
              <a:off x="2254" y="3941"/>
              <a:ext cx="0" cy="16"/>
            </a:xfrm>
            <a:prstGeom prst="line">
              <a:avLst/>
            </a:prstGeom>
            <a:noFill/>
            <a:ln w="0">
              <a:solidFill>
                <a:srgbClr val="000000"/>
              </a:solidFill>
              <a:round/>
              <a:headEnd/>
              <a:tailEnd/>
            </a:ln>
          </p:spPr>
          <p:txBody>
            <a:bodyPr/>
            <a:lstStyle/>
            <a:p>
              <a:endParaRPr lang="es-AR"/>
            </a:p>
          </p:txBody>
        </p:sp>
        <p:sp>
          <p:nvSpPr>
            <p:cNvPr id="48172" name="Line 998"/>
            <p:cNvSpPr>
              <a:spLocks noChangeShapeType="1"/>
            </p:cNvSpPr>
            <p:nvPr/>
          </p:nvSpPr>
          <p:spPr bwMode="auto">
            <a:xfrm flipV="1">
              <a:off x="2344" y="3941"/>
              <a:ext cx="0" cy="16"/>
            </a:xfrm>
            <a:prstGeom prst="line">
              <a:avLst/>
            </a:prstGeom>
            <a:noFill/>
            <a:ln w="0">
              <a:solidFill>
                <a:srgbClr val="000000"/>
              </a:solidFill>
              <a:round/>
              <a:headEnd/>
              <a:tailEnd/>
            </a:ln>
          </p:spPr>
          <p:txBody>
            <a:bodyPr/>
            <a:lstStyle/>
            <a:p>
              <a:endParaRPr lang="es-AR"/>
            </a:p>
          </p:txBody>
        </p:sp>
        <p:sp>
          <p:nvSpPr>
            <p:cNvPr id="48173" name="Line 999"/>
            <p:cNvSpPr>
              <a:spLocks noChangeShapeType="1"/>
            </p:cNvSpPr>
            <p:nvPr/>
          </p:nvSpPr>
          <p:spPr bwMode="auto">
            <a:xfrm flipV="1">
              <a:off x="2438" y="3941"/>
              <a:ext cx="0" cy="16"/>
            </a:xfrm>
            <a:prstGeom prst="line">
              <a:avLst/>
            </a:prstGeom>
            <a:noFill/>
            <a:ln w="0">
              <a:solidFill>
                <a:srgbClr val="000000"/>
              </a:solidFill>
              <a:round/>
              <a:headEnd/>
              <a:tailEnd/>
            </a:ln>
          </p:spPr>
          <p:txBody>
            <a:bodyPr/>
            <a:lstStyle/>
            <a:p>
              <a:endParaRPr lang="es-AR"/>
            </a:p>
          </p:txBody>
        </p:sp>
        <p:sp>
          <p:nvSpPr>
            <p:cNvPr id="48174" name="Line 1000"/>
            <p:cNvSpPr>
              <a:spLocks noChangeShapeType="1"/>
            </p:cNvSpPr>
            <p:nvPr/>
          </p:nvSpPr>
          <p:spPr bwMode="auto">
            <a:xfrm flipV="1">
              <a:off x="2527" y="3941"/>
              <a:ext cx="0" cy="16"/>
            </a:xfrm>
            <a:prstGeom prst="line">
              <a:avLst/>
            </a:prstGeom>
            <a:noFill/>
            <a:ln w="0">
              <a:solidFill>
                <a:srgbClr val="000000"/>
              </a:solidFill>
              <a:round/>
              <a:headEnd/>
              <a:tailEnd/>
            </a:ln>
          </p:spPr>
          <p:txBody>
            <a:bodyPr/>
            <a:lstStyle/>
            <a:p>
              <a:endParaRPr lang="es-AR"/>
            </a:p>
          </p:txBody>
        </p:sp>
        <p:sp>
          <p:nvSpPr>
            <p:cNvPr id="48175" name="Line 1001"/>
            <p:cNvSpPr>
              <a:spLocks noChangeShapeType="1"/>
            </p:cNvSpPr>
            <p:nvPr/>
          </p:nvSpPr>
          <p:spPr bwMode="auto">
            <a:xfrm flipV="1">
              <a:off x="2616" y="3941"/>
              <a:ext cx="0" cy="16"/>
            </a:xfrm>
            <a:prstGeom prst="line">
              <a:avLst/>
            </a:prstGeom>
            <a:noFill/>
            <a:ln w="0">
              <a:solidFill>
                <a:srgbClr val="000000"/>
              </a:solidFill>
              <a:round/>
              <a:headEnd/>
              <a:tailEnd/>
            </a:ln>
          </p:spPr>
          <p:txBody>
            <a:bodyPr/>
            <a:lstStyle/>
            <a:p>
              <a:endParaRPr lang="es-AR"/>
            </a:p>
          </p:txBody>
        </p:sp>
        <p:sp>
          <p:nvSpPr>
            <p:cNvPr id="48176" name="Line 1002"/>
            <p:cNvSpPr>
              <a:spLocks noChangeShapeType="1"/>
            </p:cNvSpPr>
            <p:nvPr/>
          </p:nvSpPr>
          <p:spPr bwMode="auto">
            <a:xfrm flipV="1">
              <a:off x="2711" y="3941"/>
              <a:ext cx="0" cy="16"/>
            </a:xfrm>
            <a:prstGeom prst="line">
              <a:avLst/>
            </a:prstGeom>
            <a:noFill/>
            <a:ln w="0">
              <a:solidFill>
                <a:srgbClr val="000000"/>
              </a:solidFill>
              <a:round/>
              <a:headEnd/>
              <a:tailEnd/>
            </a:ln>
          </p:spPr>
          <p:txBody>
            <a:bodyPr/>
            <a:lstStyle/>
            <a:p>
              <a:endParaRPr lang="es-AR"/>
            </a:p>
          </p:txBody>
        </p:sp>
        <p:sp>
          <p:nvSpPr>
            <p:cNvPr id="48177" name="Line 1003"/>
            <p:cNvSpPr>
              <a:spLocks noChangeShapeType="1"/>
            </p:cNvSpPr>
            <p:nvPr/>
          </p:nvSpPr>
          <p:spPr bwMode="auto">
            <a:xfrm flipV="1">
              <a:off x="2800" y="3941"/>
              <a:ext cx="0" cy="16"/>
            </a:xfrm>
            <a:prstGeom prst="line">
              <a:avLst/>
            </a:prstGeom>
            <a:noFill/>
            <a:ln w="0">
              <a:solidFill>
                <a:srgbClr val="000000"/>
              </a:solidFill>
              <a:round/>
              <a:headEnd/>
              <a:tailEnd/>
            </a:ln>
          </p:spPr>
          <p:txBody>
            <a:bodyPr/>
            <a:lstStyle/>
            <a:p>
              <a:endParaRPr lang="es-AR"/>
            </a:p>
          </p:txBody>
        </p:sp>
        <p:sp>
          <p:nvSpPr>
            <p:cNvPr id="48178" name="Line 1004"/>
            <p:cNvSpPr>
              <a:spLocks noChangeShapeType="1"/>
            </p:cNvSpPr>
            <p:nvPr/>
          </p:nvSpPr>
          <p:spPr bwMode="auto">
            <a:xfrm flipV="1">
              <a:off x="2889" y="3941"/>
              <a:ext cx="0" cy="16"/>
            </a:xfrm>
            <a:prstGeom prst="line">
              <a:avLst/>
            </a:prstGeom>
            <a:noFill/>
            <a:ln w="0">
              <a:solidFill>
                <a:srgbClr val="000000"/>
              </a:solidFill>
              <a:round/>
              <a:headEnd/>
              <a:tailEnd/>
            </a:ln>
          </p:spPr>
          <p:txBody>
            <a:bodyPr/>
            <a:lstStyle/>
            <a:p>
              <a:endParaRPr lang="es-AR"/>
            </a:p>
          </p:txBody>
        </p:sp>
        <p:sp>
          <p:nvSpPr>
            <p:cNvPr id="48179" name="Line 1005"/>
            <p:cNvSpPr>
              <a:spLocks noChangeShapeType="1"/>
            </p:cNvSpPr>
            <p:nvPr/>
          </p:nvSpPr>
          <p:spPr bwMode="auto">
            <a:xfrm flipV="1">
              <a:off x="2983" y="3941"/>
              <a:ext cx="0" cy="16"/>
            </a:xfrm>
            <a:prstGeom prst="line">
              <a:avLst/>
            </a:prstGeom>
            <a:noFill/>
            <a:ln w="0">
              <a:solidFill>
                <a:srgbClr val="000000"/>
              </a:solidFill>
              <a:round/>
              <a:headEnd/>
              <a:tailEnd/>
            </a:ln>
          </p:spPr>
          <p:txBody>
            <a:bodyPr/>
            <a:lstStyle/>
            <a:p>
              <a:endParaRPr lang="es-AR"/>
            </a:p>
          </p:txBody>
        </p:sp>
        <p:sp>
          <p:nvSpPr>
            <p:cNvPr id="48180" name="Line 1006"/>
            <p:cNvSpPr>
              <a:spLocks noChangeShapeType="1"/>
            </p:cNvSpPr>
            <p:nvPr/>
          </p:nvSpPr>
          <p:spPr bwMode="auto">
            <a:xfrm flipV="1">
              <a:off x="3073" y="3941"/>
              <a:ext cx="0" cy="16"/>
            </a:xfrm>
            <a:prstGeom prst="line">
              <a:avLst/>
            </a:prstGeom>
            <a:noFill/>
            <a:ln w="0">
              <a:solidFill>
                <a:srgbClr val="000000"/>
              </a:solidFill>
              <a:round/>
              <a:headEnd/>
              <a:tailEnd/>
            </a:ln>
          </p:spPr>
          <p:txBody>
            <a:bodyPr/>
            <a:lstStyle/>
            <a:p>
              <a:endParaRPr lang="es-AR"/>
            </a:p>
          </p:txBody>
        </p:sp>
        <p:sp>
          <p:nvSpPr>
            <p:cNvPr id="48181" name="Line 1007"/>
            <p:cNvSpPr>
              <a:spLocks noChangeShapeType="1"/>
            </p:cNvSpPr>
            <p:nvPr/>
          </p:nvSpPr>
          <p:spPr bwMode="auto">
            <a:xfrm flipV="1">
              <a:off x="3162" y="3941"/>
              <a:ext cx="0" cy="16"/>
            </a:xfrm>
            <a:prstGeom prst="line">
              <a:avLst/>
            </a:prstGeom>
            <a:noFill/>
            <a:ln w="0">
              <a:solidFill>
                <a:srgbClr val="000000"/>
              </a:solidFill>
              <a:round/>
              <a:headEnd/>
              <a:tailEnd/>
            </a:ln>
          </p:spPr>
          <p:txBody>
            <a:bodyPr/>
            <a:lstStyle/>
            <a:p>
              <a:endParaRPr lang="es-AR"/>
            </a:p>
          </p:txBody>
        </p:sp>
        <p:sp>
          <p:nvSpPr>
            <p:cNvPr id="48182" name="Line 1008"/>
            <p:cNvSpPr>
              <a:spLocks noChangeShapeType="1"/>
            </p:cNvSpPr>
            <p:nvPr/>
          </p:nvSpPr>
          <p:spPr bwMode="auto">
            <a:xfrm flipV="1">
              <a:off x="3256" y="3941"/>
              <a:ext cx="0" cy="16"/>
            </a:xfrm>
            <a:prstGeom prst="line">
              <a:avLst/>
            </a:prstGeom>
            <a:noFill/>
            <a:ln w="0">
              <a:solidFill>
                <a:srgbClr val="000000"/>
              </a:solidFill>
              <a:round/>
              <a:headEnd/>
              <a:tailEnd/>
            </a:ln>
          </p:spPr>
          <p:txBody>
            <a:bodyPr/>
            <a:lstStyle/>
            <a:p>
              <a:endParaRPr lang="es-AR"/>
            </a:p>
          </p:txBody>
        </p:sp>
        <p:sp>
          <p:nvSpPr>
            <p:cNvPr id="48183" name="Line 1009"/>
            <p:cNvSpPr>
              <a:spLocks noChangeShapeType="1"/>
            </p:cNvSpPr>
            <p:nvPr/>
          </p:nvSpPr>
          <p:spPr bwMode="auto">
            <a:xfrm flipV="1">
              <a:off x="3345" y="3941"/>
              <a:ext cx="0" cy="16"/>
            </a:xfrm>
            <a:prstGeom prst="line">
              <a:avLst/>
            </a:prstGeom>
            <a:noFill/>
            <a:ln w="0">
              <a:solidFill>
                <a:srgbClr val="000000"/>
              </a:solidFill>
              <a:round/>
              <a:headEnd/>
              <a:tailEnd/>
            </a:ln>
          </p:spPr>
          <p:txBody>
            <a:bodyPr/>
            <a:lstStyle/>
            <a:p>
              <a:endParaRPr lang="es-AR"/>
            </a:p>
          </p:txBody>
        </p:sp>
        <p:sp>
          <p:nvSpPr>
            <p:cNvPr id="48184" name="Line 1010"/>
            <p:cNvSpPr>
              <a:spLocks noChangeShapeType="1"/>
            </p:cNvSpPr>
            <p:nvPr/>
          </p:nvSpPr>
          <p:spPr bwMode="auto">
            <a:xfrm flipV="1">
              <a:off x="3434" y="3941"/>
              <a:ext cx="0" cy="16"/>
            </a:xfrm>
            <a:prstGeom prst="line">
              <a:avLst/>
            </a:prstGeom>
            <a:noFill/>
            <a:ln w="0">
              <a:solidFill>
                <a:srgbClr val="000000"/>
              </a:solidFill>
              <a:round/>
              <a:headEnd/>
              <a:tailEnd/>
            </a:ln>
          </p:spPr>
          <p:txBody>
            <a:bodyPr/>
            <a:lstStyle/>
            <a:p>
              <a:endParaRPr lang="es-AR"/>
            </a:p>
          </p:txBody>
        </p:sp>
        <p:sp>
          <p:nvSpPr>
            <p:cNvPr id="48185" name="Line 1011"/>
            <p:cNvSpPr>
              <a:spLocks noChangeShapeType="1"/>
            </p:cNvSpPr>
            <p:nvPr/>
          </p:nvSpPr>
          <p:spPr bwMode="auto">
            <a:xfrm flipV="1">
              <a:off x="3529" y="3941"/>
              <a:ext cx="0" cy="16"/>
            </a:xfrm>
            <a:prstGeom prst="line">
              <a:avLst/>
            </a:prstGeom>
            <a:noFill/>
            <a:ln w="0">
              <a:solidFill>
                <a:srgbClr val="000000"/>
              </a:solidFill>
              <a:round/>
              <a:headEnd/>
              <a:tailEnd/>
            </a:ln>
          </p:spPr>
          <p:txBody>
            <a:bodyPr/>
            <a:lstStyle/>
            <a:p>
              <a:endParaRPr lang="es-AR"/>
            </a:p>
          </p:txBody>
        </p:sp>
        <p:sp>
          <p:nvSpPr>
            <p:cNvPr id="48186" name="Line 1012"/>
            <p:cNvSpPr>
              <a:spLocks noChangeShapeType="1"/>
            </p:cNvSpPr>
            <p:nvPr/>
          </p:nvSpPr>
          <p:spPr bwMode="auto">
            <a:xfrm flipV="1">
              <a:off x="3618" y="3941"/>
              <a:ext cx="0" cy="16"/>
            </a:xfrm>
            <a:prstGeom prst="line">
              <a:avLst/>
            </a:prstGeom>
            <a:noFill/>
            <a:ln w="0">
              <a:solidFill>
                <a:srgbClr val="000000"/>
              </a:solidFill>
              <a:round/>
              <a:headEnd/>
              <a:tailEnd/>
            </a:ln>
          </p:spPr>
          <p:txBody>
            <a:bodyPr/>
            <a:lstStyle/>
            <a:p>
              <a:endParaRPr lang="es-AR"/>
            </a:p>
          </p:txBody>
        </p:sp>
        <p:sp>
          <p:nvSpPr>
            <p:cNvPr id="48187" name="Line 1013"/>
            <p:cNvSpPr>
              <a:spLocks noChangeShapeType="1"/>
            </p:cNvSpPr>
            <p:nvPr/>
          </p:nvSpPr>
          <p:spPr bwMode="auto">
            <a:xfrm flipV="1">
              <a:off x="3707" y="3941"/>
              <a:ext cx="0" cy="16"/>
            </a:xfrm>
            <a:prstGeom prst="line">
              <a:avLst/>
            </a:prstGeom>
            <a:noFill/>
            <a:ln w="0">
              <a:solidFill>
                <a:srgbClr val="000000"/>
              </a:solidFill>
              <a:round/>
              <a:headEnd/>
              <a:tailEnd/>
            </a:ln>
          </p:spPr>
          <p:txBody>
            <a:bodyPr/>
            <a:lstStyle/>
            <a:p>
              <a:endParaRPr lang="es-AR"/>
            </a:p>
          </p:txBody>
        </p:sp>
        <p:sp>
          <p:nvSpPr>
            <p:cNvPr id="48188" name="Line 1014"/>
            <p:cNvSpPr>
              <a:spLocks noChangeShapeType="1"/>
            </p:cNvSpPr>
            <p:nvPr/>
          </p:nvSpPr>
          <p:spPr bwMode="auto">
            <a:xfrm flipV="1">
              <a:off x="3802" y="3941"/>
              <a:ext cx="0" cy="16"/>
            </a:xfrm>
            <a:prstGeom prst="line">
              <a:avLst/>
            </a:prstGeom>
            <a:noFill/>
            <a:ln w="0">
              <a:solidFill>
                <a:srgbClr val="000000"/>
              </a:solidFill>
              <a:round/>
              <a:headEnd/>
              <a:tailEnd/>
            </a:ln>
          </p:spPr>
          <p:txBody>
            <a:bodyPr/>
            <a:lstStyle/>
            <a:p>
              <a:endParaRPr lang="es-AR"/>
            </a:p>
          </p:txBody>
        </p:sp>
        <p:sp>
          <p:nvSpPr>
            <p:cNvPr id="48189" name="Line 1015"/>
            <p:cNvSpPr>
              <a:spLocks noChangeShapeType="1"/>
            </p:cNvSpPr>
            <p:nvPr/>
          </p:nvSpPr>
          <p:spPr bwMode="auto">
            <a:xfrm flipV="1">
              <a:off x="3891" y="3941"/>
              <a:ext cx="0" cy="16"/>
            </a:xfrm>
            <a:prstGeom prst="line">
              <a:avLst/>
            </a:prstGeom>
            <a:noFill/>
            <a:ln w="0">
              <a:solidFill>
                <a:srgbClr val="000000"/>
              </a:solidFill>
              <a:round/>
              <a:headEnd/>
              <a:tailEnd/>
            </a:ln>
          </p:spPr>
          <p:txBody>
            <a:bodyPr/>
            <a:lstStyle/>
            <a:p>
              <a:endParaRPr lang="es-AR"/>
            </a:p>
          </p:txBody>
        </p:sp>
        <p:sp>
          <p:nvSpPr>
            <p:cNvPr id="48190" name="Line 1016"/>
            <p:cNvSpPr>
              <a:spLocks noChangeShapeType="1"/>
            </p:cNvSpPr>
            <p:nvPr/>
          </p:nvSpPr>
          <p:spPr bwMode="auto">
            <a:xfrm flipV="1">
              <a:off x="3980" y="3941"/>
              <a:ext cx="0" cy="16"/>
            </a:xfrm>
            <a:prstGeom prst="line">
              <a:avLst/>
            </a:prstGeom>
            <a:noFill/>
            <a:ln w="0">
              <a:solidFill>
                <a:srgbClr val="000000"/>
              </a:solidFill>
              <a:round/>
              <a:headEnd/>
              <a:tailEnd/>
            </a:ln>
          </p:spPr>
          <p:txBody>
            <a:bodyPr/>
            <a:lstStyle/>
            <a:p>
              <a:endParaRPr lang="es-AR"/>
            </a:p>
          </p:txBody>
        </p:sp>
        <p:sp>
          <p:nvSpPr>
            <p:cNvPr id="48191" name="Line 1017"/>
            <p:cNvSpPr>
              <a:spLocks noChangeShapeType="1"/>
            </p:cNvSpPr>
            <p:nvPr/>
          </p:nvSpPr>
          <p:spPr bwMode="auto">
            <a:xfrm flipV="1">
              <a:off x="4074" y="3941"/>
              <a:ext cx="0" cy="16"/>
            </a:xfrm>
            <a:prstGeom prst="line">
              <a:avLst/>
            </a:prstGeom>
            <a:noFill/>
            <a:ln w="0">
              <a:solidFill>
                <a:srgbClr val="000000"/>
              </a:solidFill>
              <a:round/>
              <a:headEnd/>
              <a:tailEnd/>
            </a:ln>
          </p:spPr>
          <p:txBody>
            <a:bodyPr/>
            <a:lstStyle/>
            <a:p>
              <a:endParaRPr lang="es-AR"/>
            </a:p>
          </p:txBody>
        </p:sp>
        <p:sp>
          <p:nvSpPr>
            <p:cNvPr id="48192" name="Line 1018"/>
            <p:cNvSpPr>
              <a:spLocks noChangeShapeType="1"/>
            </p:cNvSpPr>
            <p:nvPr/>
          </p:nvSpPr>
          <p:spPr bwMode="auto">
            <a:xfrm flipV="1">
              <a:off x="4163" y="3941"/>
              <a:ext cx="0" cy="16"/>
            </a:xfrm>
            <a:prstGeom prst="line">
              <a:avLst/>
            </a:prstGeom>
            <a:noFill/>
            <a:ln w="0">
              <a:solidFill>
                <a:srgbClr val="000000"/>
              </a:solidFill>
              <a:round/>
              <a:headEnd/>
              <a:tailEnd/>
            </a:ln>
          </p:spPr>
          <p:txBody>
            <a:bodyPr/>
            <a:lstStyle/>
            <a:p>
              <a:endParaRPr lang="es-AR"/>
            </a:p>
          </p:txBody>
        </p:sp>
        <p:sp>
          <p:nvSpPr>
            <p:cNvPr id="48193" name="Line 1019"/>
            <p:cNvSpPr>
              <a:spLocks noChangeShapeType="1"/>
            </p:cNvSpPr>
            <p:nvPr/>
          </p:nvSpPr>
          <p:spPr bwMode="auto">
            <a:xfrm flipV="1">
              <a:off x="4253" y="3941"/>
              <a:ext cx="0" cy="16"/>
            </a:xfrm>
            <a:prstGeom prst="line">
              <a:avLst/>
            </a:prstGeom>
            <a:noFill/>
            <a:ln w="0">
              <a:solidFill>
                <a:srgbClr val="000000"/>
              </a:solidFill>
              <a:round/>
              <a:headEnd/>
              <a:tailEnd/>
            </a:ln>
          </p:spPr>
          <p:txBody>
            <a:bodyPr/>
            <a:lstStyle/>
            <a:p>
              <a:endParaRPr lang="es-AR"/>
            </a:p>
          </p:txBody>
        </p:sp>
        <p:sp>
          <p:nvSpPr>
            <p:cNvPr id="48194" name="Line 1020"/>
            <p:cNvSpPr>
              <a:spLocks noChangeShapeType="1"/>
            </p:cNvSpPr>
            <p:nvPr/>
          </p:nvSpPr>
          <p:spPr bwMode="auto">
            <a:xfrm flipV="1">
              <a:off x="4347" y="3941"/>
              <a:ext cx="0" cy="16"/>
            </a:xfrm>
            <a:prstGeom prst="line">
              <a:avLst/>
            </a:prstGeom>
            <a:noFill/>
            <a:ln w="0">
              <a:solidFill>
                <a:srgbClr val="000000"/>
              </a:solidFill>
              <a:round/>
              <a:headEnd/>
              <a:tailEnd/>
            </a:ln>
          </p:spPr>
          <p:txBody>
            <a:bodyPr/>
            <a:lstStyle/>
            <a:p>
              <a:endParaRPr lang="es-AR"/>
            </a:p>
          </p:txBody>
        </p:sp>
        <p:sp>
          <p:nvSpPr>
            <p:cNvPr id="48195" name="Line 1021"/>
            <p:cNvSpPr>
              <a:spLocks noChangeShapeType="1"/>
            </p:cNvSpPr>
            <p:nvPr/>
          </p:nvSpPr>
          <p:spPr bwMode="auto">
            <a:xfrm flipV="1">
              <a:off x="4436" y="3941"/>
              <a:ext cx="0" cy="16"/>
            </a:xfrm>
            <a:prstGeom prst="line">
              <a:avLst/>
            </a:prstGeom>
            <a:noFill/>
            <a:ln w="0">
              <a:solidFill>
                <a:srgbClr val="000000"/>
              </a:solidFill>
              <a:round/>
              <a:headEnd/>
              <a:tailEnd/>
            </a:ln>
          </p:spPr>
          <p:txBody>
            <a:bodyPr/>
            <a:lstStyle/>
            <a:p>
              <a:endParaRPr lang="es-AR"/>
            </a:p>
          </p:txBody>
        </p:sp>
        <p:sp>
          <p:nvSpPr>
            <p:cNvPr id="48196" name="Line 1022"/>
            <p:cNvSpPr>
              <a:spLocks noChangeShapeType="1"/>
            </p:cNvSpPr>
            <p:nvPr/>
          </p:nvSpPr>
          <p:spPr bwMode="auto">
            <a:xfrm flipV="1">
              <a:off x="4525" y="3941"/>
              <a:ext cx="0" cy="16"/>
            </a:xfrm>
            <a:prstGeom prst="line">
              <a:avLst/>
            </a:prstGeom>
            <a:noFill/>
            <a:ln w="0">
              <a:solidFill>
                <a:srgbClr val="000000"/>
              </a:solidFill>
              <a:round/>
              <a:headEnd/>
              <a:tailEnd/>
            </a:ln>
          </p:spPr>
          <p:txBody>
            <a:bodyPr/>
            <a:lstStyle/>
            <a:p>
              <a:endParaRPr lang="es-AR"/>
            </a:p>
          </p:txBody>
        </p:sp>
        <p:sp>
          <p:nvSpPr>
            <p:cNvPr id="48197" name="Line 1023"/>
            <p:cNvSpPr>
              <a:spLocks noChangeShapeType="1"/>
            </p:cNvSpPr>
            <p:nvPr/>
          </p:nvSpPr>
          <p:spPr bwMode="auto">
            <a:xfrm flipV="1">
              <a:off x="4620" y="3941"/>
              <a:ext cx="0" cy="16"/>
            </a:xfrm>
            <a:prstGeom prst="line">
              <a:avLst/>
            </a:prstGeom>
            <a:noFill/>
            <a:ln w="0">
              <a:solidFill>
                <a:srgbClr val="000000"/>
              </a:solidFill>
              <a:round/>
              <a:headEnd/>
              <a:tailEnd/>
            </a:ln>
          </p:spPr>
          <p:txBody>
            <a:bodyPr/>
            <a:lstStyle/>
            <a:p>
              <a:endParaRPr lang="es-AR"/>
            </a:p>
          </p:txBody>
        </p:sp>
        <p:sp>
          <p:nvSpPr>
            <p:cNvPr id="48198" name="Line 1024"/>
            <p:cNvSpPr>
              <a:spLocks noChangeShapeType="1"/>
            </p:cNvSpPr>
            <p:nvPr/>
          </p:nvSpPr>
          <p:spPr bwMode="auto">
            <a:xfrm flipV="1">
              <a:off x="4709" y="3941"/>
              <a:ext cx="0" cy="16"/>
            </a:xfrm>
            <a:prstGeom prst="line">
              <a:avLst/>
            </a:prstGeom>
            <a:noFill/>
            <a:ln w="0">
              <a:solidFill>
                <a:srgbClr val="000000"/>
              </a:solidFill>
              <a:round/>
              <a:headEnd/>
              <a:tailEnd/>
            </a:ln>
          </p:spPr>
          <p:txBody>
            <a:bodyPr/>
            <a:lstStyle/>
            <a:p>
              <a:endParaRPr lang="es-AR"/>
            </a:p>
          </p:txBody>
        </p:sp>
        <p:sp>
          <p:nvSpPr>
            <p:cNvPr id="48199" name="Line 1025"/>
            <p:cNvSpPr>
              <a:spLocks noChangeShapeType="1"/>
            </p:cNvSpPr>
            <p:nvPr/>
          </p:nvSpPr>
          <p:spPr bwMode="auto">
            <a:xfrm flipV="1">
              <a:off x="4798" y="3941"/>
              <a:ext cx="0" cy="16"/>
            </a:xfrm>
            <a:prstGeom prst="line">
              <a:avLst/>
            </a:prstGeom>
            <a:noFill/>
            <a:ln w="0">
              <a:solidFill>
                <a:srgbClr val="000000"/>
              </a:solidFill>
              <a:round/>
              <a:headEnd/>
              <a:tailEnd/>
            </a:ln>
          </p:spPr>
          <p:txBody>
            <a:bodyPr/>
            <a:lstStyle/>
            <a:p>
              <a:endParaRPr lang="es-AR"/>
            </a:p>
          </p:txBody>
        </p:sp>
        <p:sp>
          <p:nvSpPr>
            <p:cNvPr id="48200" name="Line 1026"/>
            <p:cNvSpPr>
              <a:spLocks noChangeShapeType="1"/>
            </p:cNvSpPr>
            <p:nvPr/>
          </p:nvSpPr>
          <p:spPr bwMode="auto">
            <a:xfrm flipV="1">
              <a:off x="4892" y="3941"/>
              <a:ext cx="0" cy="16"/>
            </a:xfrm>
            <a:prstGeom prst="line">
              <a:avLst/>
            </a:prstGeom>
            <a:noFill/>
            <a:ln w="0">
              <a:solidFill>
                <a:srgbClr val="000000"/>
              </a:solidFill>
              <a:round/>
              <a:headEnd/>
              <a:tailEnd/>
            </a:ln>
          </p:spPr>
          <p:txBody>
            <a:bodyPr/>
            <a:lstStyle/>
            <a:p>
              <a:endParaRPr lang="es-AR"/>
            </a:p>
          </p:txBody>
        </p:sp>
        <p:sp>
          <p:nvSpPr>
            <p:cNvPr id="48201" name="Line 1027"/>
            <p:cNvSpPr>
              <a:spLocks noChangeShapeType="1"/>
            </p:cNvSpPr>
            <p:nvPr/>
          </p:nvSpPr>
          <p:spPr bwMode="auto">
            <a:xfrm flipV="1">
              <a:off x="4982" y="3941"/>
              <a:ext cx="0" cy="16"/>
            </a:xfrm>
            <a:prstGeom prst="line">
              <a:avLst/>
            </a:prstGeom>
            <a:noFill/>
            <a:ln w="0">
              <a:solidFill>
                <a:srgbClr val="000000"/>
              </a:solidFill>
              <a:round/>
              <a:headEnd/>
              <a:tailEnd/>
            </a:ln>
          </p:spPr>
          <p:txBody>
            <a:bodyPr/>
            <a:lstStyle/>
            <a:p>
              <a:endParaRPr lang="es-AR"/>
            </a:p>
          </p:txBody>
        </p:sp>
        <p:sp>
          <p:nvSpPr>
            <p:cNvPr id="48202" name="Line 1028"/>
            <p:cNvSpPr>
              <a:spLocks noChangeShapeType="1"/>
            </p:cNvSpPr>
            <p:nvPr/>
          </p:nvSpPr>
          <p:spPr bwMode="auto">
            <a:xfrm flipV="1">
              <a:off x="5071" y="3941"/>
              <a:ext cx="0" cy="16"/>
            </a:xfrm>
            <a:prstGeom prst="line">
              <a:avLst/>
            </a:prstGeom>
            <a:noFill/>
            <a:ln w="0">
              <a:solidFill>
                <a:srgbClr val="000000"/>
              </a:solidFill>
              <a:round/>
              <a:headEnd/>
              <a:tailEnd/>
            </a:ln>
          </p:spPr>
          <p:txBody>
            <a:bodyPr/>
            <a:lstStyle/>
            <a:p>
              <a:endParaRPr lang="es-AR"/>
            </a:p>
          </p:txBody>
        </p:sp>
        <p:sp>
          <p:nvSpPr>
            <p:cNvPr id="48203" name="Line 1029"/>
            <p:cNvSpPr>
              <a:spLocks noChangeShapeType="1"/>
            </p:cNvSpPr>
            <p:nvPr/>
          </p:nvSpPr>
          <p:spPr bwMode="auto">
            <a:xfrm flipV="1">
              <a:off x="5165" y="3941"/>
              <a:ext cx="0" cy="16"/>
            </a:xfrm>
            <a:prstGeom prst="line">
              <a:avLst/>
            </a:prstGeom>
            <a:noFill/>
            <a:ln w="0">
              <a:solidFill>
                <a:srgbClr val="000000"/>
              </a:solidFill>
              <a:round/>
              <a:headEnd/>
              <a:tailEnd/>
            </a:ln>
          </p:spPr>
          <p:txBody>
            <a:bodyPr/>
            <a:lstStyle/>
            <a:p>
              <a:endParaRPr lang="es-AR"/>
            </a:p>
          </p:txBody>
        </p:sp>
        <p:sp>
          <p:nvSpPr>
            <p:cNvPr id="48204" name="Line 1030"/>
            <p:cNvSpPr>
              <a:spLocks noChangeShapeType="1"/>
            </p:cNvSpPr>
            <p:nvPr/>
          </p:nvSpPr>
          <p:spPr bwMode="auto">
            <a:xfrm flipV="1">
              <a:off x="5254" y="3941"/>
              <a:ext cx="0" cy="16"/>
            </a:xfrm>
            <a:prstGeom prst="line">
              <a:avLst/>
            </a:prstGeom>
            <a:noFill/>
            <a:ln w="0">
              <a:solidFill>
                <a:srgbClr val="000000"/>
              </a:solidFill>
              <a:round/>
              <a:headEnd/>
              <a:tailEnd/>
            </a:ln>
          </p:spPr>
          <p:txBody>
            <a:bodyPr/>
            <a:lstStyle/>
            <a:p>
              <a:endParaRPr lang="es-AR"/>
            </a:p>
          </p:txBody>
        </p:sp>
        <p:sp>
          <p:nvSpPr>
            <p:cNvPr id="48205" name="Freeform 1031"/>
            <p:cNvSpPr>
              <a:spLocks/>
            </p:cNvSpPr>
            <p:nvPr/>
          </p:nvSpPr>
          <p:spPr bwMode="auto">
            <a:xfrm>
              <a:off x="618" y="2890"/>
              <a:ext cx="2093" cy="982"/>
            </a:xfrm>
            <a:custGeom>
              <a:avLst/>
              <a:gdLst>
                <a:gd name="T0" fmla="*/ 0 w 399"/>
                <a:gd name="T1" fmla="*/ 646352698 h 184"/>
                <a:gd name="T2" fmla="*/ 51045243 w 399"/>
                <a:gd name="T3" fmla="*/ 586410755 h 184"/>
                <a:gd name="T4" fmla="*/ 105461947 w 399"/>
                <a:gd name="T5" fmla="*/ 527210008 h 184"/>
                <a:gd name="T6" fmla="*/ 156506372 w 399"/>
                <a:gd name="T7" fmla="*/ 600967918 h 184"/>
                <a:gd name="T8" fmla="*/ 207531955 w 399"/>
                <a:gd name="T9" fmla="*/ 554847065 h 184"/>
                <a:gd name="T10" fmla="*/ 261428482 w 399"/>
                <a:gd name="T11" fmla="*/ 569264870 h 184"/>
                <a:gd name="T12" fmla="*/ 312993608 w 399"/>
                <a:gd name="T13" fmla="*/ 575941443 h 184"/>
                <a:gd name="T14" fmla="*/ 364037949 w 399"/>
                <a:gd name="T15" fmla="*/ 537700838 h 184"/>
                <a:gd name="T16" fmla="*/ 417915173 w 399"/>
                <a:gd name="T17" fmla="*/ 541026316 h 184"/>
                <a:gd name="T18" fmla="*/ 468960269 w 399"/>
                <a:gd name="T19" fmla="*/ 593689849 h 184"/>
                <a:gd name="T20" fmla="*/ 520000666 w 399"/>
                <a:gd name="T21" fmla="*/ 435698910 h 184"/>
                <a:gd name="T22" fmla="*/ 574421754 w 399"/>
                <a:gd name="T23" fmla="*/ 389578398 h 184"/>
                <a:gd name="T24" fmla="*/ 625466179 w 399"/>
                <a:gd name="T25" fmla="*/ 400181946 h 184"/>
                <a:gd name="T26" fmla="*/ 676487440 w 399"/>
                <a:gd name="T27" fmla="*/ 491692702 h 184"/>
                <a:gd name="T28" fmla="*/ 730927497 w 399"/>
                <a:gd name="T29" fmla="*/ 379108745 h 184"/>
                <a:gd name="T30" fmla="*/ 781948757 w 399"/>
                <a:gd name="T31" fmla="*/ 452845478 h 184"/>
                <a:gd name="T32" fmla="*/ 832994190 w 399"/>
                <a:gd name="T33" fmla="*/ 347544628 h 184"/>
                <a:gd name="T34" fmla="*/ 886871077 w 399"/>
                <a:gd name="T35" fmla="*/ 463336650 h 184"/>
                <a:gd name="T36" fmla="*/ 938455675 w 399"/>
                <a:gd name="T37" fmla="*/ 463336650 h 184"/>
                <a:gd name="T38" fmla="*/ 989501107 w 399"/>
                <a:gd name="T39" fmla="*/ 309299754 h 184"/>
                <a:gd name="T40" fmla="*/ 1043377323 w 399"/>
                <a:gd name="T41" fmla="*/ 291551348 h 184"/>
                <a:gd name="T42" fmla="*/ 1094422756 w 399"/>
                <a:gd name="T43" fmla="*/ 157990042 h 184"/>
                <a:gd name="T44" fmla="*/ 1146008024 w 399"/>
                <a:gd name="T45" fmla="*/ 0 h 184"/>
                <a:gd name="T46" fmla="*/ 1199884241 w 399"/>
                <a:gd name="T47" fmla="*/ 28239311 h 18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99"/>
                <a:gd name="T73" fmla="*/ 0 h 184"/>
                <a:gd name="T74" fmla="*/ 399 w 399"/>
                <a:gd name="T75" fmla="*/ 184 h 18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99" h="184">
                  <a:moveTo>
                    <a:pt x="0" y="184"/>
                  </a:moveTo>
                  <a:lnTo>
                    <a:pt x="17" y="167"/>
                  </a:lnTo>
                  <a:lnTo>
                    <a:pt x="35" y="150"/>
                  </a:lnTo>
                  <a:lnTo>
                    <a:pt x="52" y="171"/>
                  </a:lnTo>
                  <a:lnTo>
                    <a:pt x="69" y="158"/>
                  </a:lnTo>
                  <a:lnTo>
                    <a:pt x="87" y="162"/>
                  </a:lnTo>
                  <a:lnTo>
                    <a:pt x="104" y="164"/>
                  </a:lnTo>
                  <a:lnTo>
                    <a:pt x="121" y="153"/>
                  </a:lnTo>
                  <a:lnTo>
                    <a:pt x="139" y="154"/>
                  </a:lnTo>
                  <a:lnTo>
                    <a:pt x="156" y="169"/>
                  </a:lnTo>
                  <a:lnTo>
                    <a:pt x="173" y="124"/>
                  </a:lnTo>
                  <a:lnTo>
                    <a:pt x="191" y="111"/>
                  </a:lnTo>
                  <a:lnTo>
                    <a:pt x="208" y="114"/>
                  </a:lnTo>
                  <a:lnTo>
                    <a:pt x="225" y="140"/>
                  </a:lnTo>
                  <a:lnTo>
                    <a:pt x="243" y="108"/>
                  </a:lnTo>
                  <a:lnTo>
                    <a:pt x="260" y="129"/>
                  </a:lnTo>
                  <a:lnTo>
                    <a:pt x="277" y="99"/>
                  </a:lnTo>
                  <a:lnTo>
                    <a:pt x="295" y="132"/>
                  </a:lnTo>
                  <a:lnTo>
                    <a:pt x="312" y="132"/>
                  </a:lnTo>
                  <a:lnTo>
                    <a:pt x="329" y="88"/>
                  </a:lnTo>
                  <a:lnTo>
                    <a:pt x="347" y="83"/>
                  </a:lnTo>
                  <a:lnTo>
                    <a:pt x="364" y="45"/>
                  </a:lnTo>
                  <a:lnTo>
                    <a:pt x="381" y="0"/>
                  </a:lnTo>
                  <a:lnTo>
                    <a:pt x="399" y="8"/>
                  </a:lnTo>
                </a:path>
              </a:pathLst>
            </a:custGeom>
            <a:noFill/>
            <a:ln w="25400">
              <a:solidFill>
                <a:srgbClr val="000000"/>
              </a:solidFill>
              <a:prstDash val="solid"/>
              <a:round/>
              <a:headEnd/>
              <a:tailEnd/>
            </a:ln>
          </p:spPr>
          <p:txBody>
            <a:bodyPr/>
            <a:lstStyle/>
            <a:p>
              <a:endParaRPr lang="es-AR"/>
            </a:p>
          </p:txBody>
        </p:sp>
        <p:sp>
          <p:nvSpPr>
            <p:cNvPr id="48206" name="Rectangle 1032"/>
            <p:cNvSpPr>
              <a:spLocks noChangeArrowheads="1"/>
            </p:cNvSpPr>
            <p:nvPr/>
          </p:nvSpPr>
          <p:spPr bwMode="auto">
            <a:xfrm>
              <a:off x="1898" y="2384"/>
              <a:ext cx="2019" cy="96"/>
            </a:xfrm>
            <a:prstGeom prst="rect">
              <a:avLst/>
            </a:prstGeom>
            <a:noFill/>
            <a:ln w="9525">
              <a:noFill/>
              <a:miter lim="800000"/>
              <a:headEnd/>
              <a:tailEnd/>
            </a:ln>
          </p:spPr>
          <p:txBody>
            <a:bodyPr wrap="none" lIns="0" tIns="0" rIns="0" bIns="0">
              <a:spAutoFit/>
            </a:bodyPr>
            <a:lstStyle/>
            <a:p>
              <a:r>
                <a:rPr lang="es-ES" sz="900" b="1">
                  <a:solidFill>
                    <a:srgbClr val="000000"/>
                  </a:solidFill>
                </a:rPr>
                <a:t>CORREDOR ENDEMICO SEMANAL DE IRA - TUCUMAN 2007</a:t>
              </a:r>
              <a:endParaRPr lang="es-ES"/>
            </a:p>
          </p:txBody>
        </p:sp>
        <p:sp>
          <p:nvSpPr>
            <p:cNvPr id="48207" name="Rectangle 1033"/>
            <p:cNvSpPr>
              <a:spLocks noChangeArrowheads="1"/>
            </p:cNvSpPr>
            <p:nvPr/>
          </p:nvSpPr>
          <p:spPr bwMode="auto">
            <a:xfrm>
              <a:off x="524" y="3904"/>
              <a:ext cx="63" cy="80"/>
            </a:xfrm>
            <a:prstGeom prst="rect">
              <a:avLst/>
            </a:prstGeom>
            <a:noFill/>
            <a:ln w="9525">
              <a:noFill/>
              <a:miter lim="800000"/>
              <a:headEnd/>
              <a:tailEnd/>
            </a:ln>
          </p:spPr>
          <p:txBody>
            <a:bodyPr wrap="none" lIns="0" tIns="0" rIns="0" bIns="0">
              <a:spAutoFit/>
            </a:bodyPr>
            <a:lstStyle/>
            <a:p>
              <a:r>
                <a:rPr lang="es-ES" sz="700">
                  <a:solidFill>
                    <a:srgbClr val="000000"/>
                  </a:solidFill>
                </a:rPr>
                <a:t>0</a:t>
              </a:r>
              <a:endParaRPr lang="es-ES"/>
            </a:p>
          </p:txBody>
        </p:sp>
        <p:sp>
          <p:nvSpPr>
            <p:cNvPr id="48208" name="Rectangle 1034"/>
            <p:cNvSpPr>
              <a:spLocks noChangeArrowheads="1"/>
            </p:cNvSpPr>
            <p:nvPr/>
          </p:nvSpPr>
          <p:spPr bwMode="auto">
            <a:xfrm>
              <a:off x="461" y="3669"/>
              <a:ext cx="136" cy="80"/>
            </a:xfrm>
            <a:prstGeom prst="rect">
              <a:avLst/>
            </a:prstGeom>
            <a:noFill/>
            <a:ln w="9525">
              <a:noFill/>
              <a:miter lim="800000"/>
              <a:headEnd/>
              <a:tailEnd/>
            </a:ln>
          </p:spPr>
          <p:txBody>
            <a:bodyPr wrap="none" lIns="0" tIns="0" rIns="0" bIns="0">
              <a:spAutoFit/>
            </a:bodyPr>
            <a:lstStyle/>
            <a:p>
              <a:r>
                <a:rPr lang="es-ES" sz="700">
                  <a:solidFill>
                    <a:srgbClr val="000000"/>
                  </a:solidFill>
                </a:rPr>
                <a:t>500</a:t>
              </a:r>
              <a:endParaRPr lang="es-ES"/>
            </a:p>
          </p:txBody>
        </p:sp>
        <p:sp>
          <p:nvSpPr>
            <p:cNvPr id="48209" name="Rectangle 1035"/>
            <p:cNvSpPr>
              <a:spLocks noChangeArrowheads="1"/>
            </p:cNvSpPr>
            <p:nvPr/>
          </p:nvSpPr>
          <p:spPr bwMode="auto">
            <a:xfrm>
              <a:off x="429" y="3434"/>
              <a:ext cx="168" cy="80"/>
            </a:xfrm>
            <a:prstGeom prst="rect">
              <a:avLst/>
            </a:prstGeom>
            <a:noFill/>
            <a:ln w="9525">
              <a:noFill/>
              <a:miter lim="800000"/>
              <a:headEnd/>
              <a:tailEnd/>
            </a:ln>
          </p:spPr>
          <p:txBody>
            <a:bodyPr wrap="none" lIns="0" tIns="0" rIns="0" bIns="0">
              <a:spAutoFit/>
            </a:bodyPr>
            <a:lstStyle/>
            <a:p>
              <a:r>
                <a:rPr lang="es-ES" sz="700">
                  <a:solidFill>
                    <a:srgbClr val="000000"/>
                  </a:solidFill>
                </a:rPr>
                <a:t>1000</a:t>
              </a:r>
              <a:endParaRPr lang="es-ES"/>
            </a:p>
          </p:txBody>
        </p:sp>
        <p:sp>
          <p:nvSpPr>
            <p:cNvPr id="48210" name="Rectangle 1036"/>
            <p:cNvSpPr>
              <a:spLocks noChangeArrowheads="1"/>
            </p:cNvSpPr>
            <p:nvPr/>
          </p:nvSpPr>
          <p:spPr bwMode="auto">
            <a:xfrm>
              <a:off x="429" y="3200"/>
              <a:ext cx="168" cy="80"/>
            </a:xfrm>
            <a:prstGeom prst="rect">
              <a:avLst/>
            </a:prstGeom>
            <a:noFill/>
            <a:ln w="9525">
              <a:noFill/>
              <a:miter lim="800000"/>
              <a:headEnd/>
              <a:tailEnd/>
            </a:ln>
          </p:spPr>
          <p:txBody>
            <a:bodyPr wrap="none" lIns="0" tIns="0" rIns="0" bIns="0">
              <a:spAutoFit/>
            </a:bodyPr>
            <a:lstStyle/>
            <a:p>
              <a:r>
                <a:rPr lang="es-ES" sz="700">
                  <a:solidFill>
                    <a:srgbClr val="000000"/>
                  </a:solidFill>
                </a:rPr>
                <a:t>1500</a:t>
              </a:r>
              <a:endParaRPr lang="es-ES"/>
            </a:p>
          </p:txBody>
        </p:sp>
        <p:sp>
          <p:nvSpPr>
            <p:cNvPr id="48211" name="Rectangle 1037"/>
            <p:cNvSpPr>
              <a:spLocks noChangeArrowheads="1"/>
            </p:cNvSpPr>
            <p:nvPr/>
          </p:nvSpPr>
          <p:spPr bwMode="auto">
            <a:xfrm>
              <a:off x="429" y="2965"/>
              <a:ext cx="168" cy="80"/>
            </a:xfrm>
            <a:prstGeom prst="rect">
              <a:avLst/>
            </a:prstGeom>
            <a:noFill/>
            <a:ln w="9525">
              <a:noFill/>
              <a:miter lim="800000"/>
              <a:headEnd/>
              <a:tailEnd/>
            </a:ln>
          </p:spPr>
          <p:txBody>
            <a:bodyPr wrap="none" lIns="0" tIns="0" rIns="0" bIns="0">
              <a:spAutoFit/>
            </a:bodyPr>
            <a:lstStyle/>
            <a:p>
              <a:r>
                <a:rPr lang="es-ES" sz="700">
                  <a:solidFill>
                    <a:srgbClr val="000000"/>
                  </a:solidFill>
                </a:rPr>
                <a:t>2000</a:t>
              </a:r>
              <a:endParaRPr lang="es-ES"/>
            </a:p>
          </p:txBody>
        </p:sp>
        <p:sp>
          <p:nvSpPr>
            <p:cNvPr id="48212" name="Rectangle 1038"/>
            <p:cNvSpPr>
              <a:spLocks noChangeArrowheads="1"/>
            </p:cNvSpPr>
            <p:nvPr/>
          </p:nvSpPr>
          <p:spPr bwMode="auto">
            <a:xfrm>
              <a:off x="429" y="2730"/>
              <a:ext cx="168" cy="80"/>
            </a:xfrm>
            <a:prstGeom prst="rect">
              <a:avLst/>
            </a:prstGeom>
            <a:noFill/>
            <a:ln w="9525">
              <a:noFill/>
              <a:miter lim="800000"/>
              <a:headEnd/>
              <a:tailEnd/>
            </a:ln>
          </p:spPr>
          <p:txBody>
            <a:bodyPr wrap="none" lIns="0" tIns="0" rIns="0" bIns="0">
              <a:spAutoFit/>
            </a:bodyPr>
            <a:lstStyle/>
            <a:p>
              <a:r>
                <a:rPr lang="es-ES" sz="700">
                  <a:solidFill>
                    <a:srgbClr val="000000"/>
                  </a:solidFill>
                </a:rPr>
                <a:t>2500</a:t>
              </a:r>
              <a:endParaRPr lang="es-ES"/>
            </a:p>
          </p:txBody>
        </p:sp>
        <p:sp>
          <p:nvSpPr>
            <p:cNvPr id="48213" name="Rectangle 1039"/>
            <p:cNvSpPr>
              <a:spLocks noChangeArrowheads="1"/>
            </p:cNvSpPr>
            <p:nvPr/>
          </p:nvSpPr>
          <p:spPr bwMode="auto">
            <a:xfrm>
              <a:off x="429" y="2496"/>
              <a:ext cx="168" cy="80"/>
            </a:xfrm>
            <a:prstGeom prst="rect">
              <a:avLst/>
            </a:prstGeom>
            <a:noFill/>
            <a:ln w="9525">
              <a:noFill/>
              <a:miter lim="800000"/>
              <a:headEnd/>
              <a:tailEnd/>
            </a:ln>
          </p:spPr>
          <p:txBody>
            <a:bodyPr wrap="none" lIns="0" tIns="0" rIns="0" bIns="0">
              <a:spAutoFit/>
            </a:bodyPr>
            <a:lstStyle/>
            <a:p>
              <a:r>
                <a:rPr lang="es-ES" sz="700">
                  <a:solidFill>
                    <a:srgbClr val="000000"/>
                  </a:solidFill>
                </a:rPr>
                <a:t>3000</a:t>
              </a:r>
              <a:endParaRPr lang="es-ES"/>
            </a:p>
          </p:txBody>
        </p:sp>
        <p:sp>
          <p:nvSpPr>
            <p:cNvPr id="48214" name="Rectangle 1040"/>
            <p:cNvSpPr>
              <a:spLocks noChangeArrowheads="1"/>
            </p:cNvSpPr>
            <p:nvPr/>
          </p:nvSpPr>
          <p:spPr bwMode="auto">
            <a:xfrm>
              <a:off x="602" y="3989"/>
              <a:ext cx="63" cy="80"/>
            </a:xfrm>
            <a:prstGeom prst="rect">
              <a:avLst/>
            </a:prstGeom>
            <a:noFill/>
            <a:ln w="9525">
              <a:noFill/>
              <a:miter lim="800000"/>
              <a:headEnd/>
              <a:tailEnd/>
            </a:ln>
          </p:spPr>
          <p:txBody>
            <a:bodyPr wrap="none" lIns="0" tIns="0" rIns="0" bIns="0">
              <a:spAutoFit/>
            </a:bodyPr>
            <a:lstStyle/>
            <a:p>
              <a:r>
                <a:rPr lang="es-ES" sz="700">
                  <a:solidFill>
                    <a:srgbClr val="000000"/>
                  </a:solidFill>
                </a:rPr>
                <a:t>1</a:t>
              </a:r>
              <a:endParaRPr lang="es-ES"/>
            </a:p>
          </p:txBody>
        </p:sp>
        <p:sp>
          <p:nvSpPr>
            <p:cNvPr id="48215" name="Rectangle 1041"/>
            <p:cNvSpPr>
              <a:spLocks noChangeArrowheads="1"/>
            </p:cNvSpPr>
            <p:nvPr/>
          </p:nvSpPr>
          <p:spPr bwMode="auto">
            <a:xfrm>
              <a:off x="691" y="3989"/>
              <a:ext cx="63" cy="80"/>
            </a:xfrm>
            <a:prstGeom prst="rect">
              <a:avLst/>
            </a:prstGeom>
            <a:noFill/>
            <a:ln w="9525">
              <a:noFill/>
              <a:miter lim="800000"/>
              <a:headEnd/>
              <a:tailEnd/>
            </a:ln>
          </p:spPr>
          <p:txBody>
            <a:bodyPr wrap="none" lIns="0" tIns="0" rIns="0" bIns="0">
              <a:spAutoFit/>
            </a:bodyPr>
            <a:lstStyle/>
            <a:p>
              <a:r>
                <a:rPr lang="es-ES" sz="700">
                  <a:solidFill>
                    <a:srgbClr val="000000"/>
                  </a:solidFill>
                </a:rPr>
                <a:t>2</a:t>
              </a:r>
              <a:endParaRPr lang="es-ES"/>
            </a:p>
          </p:txBody>
        </p:sp>
        <p:sp>
          <p:nvSpPr>
            <p:cNvPr id="48216" name="Rectangle 1042"/>
            <p:cNvSpPr>
              <a:spLocks noChangeArrowheads="1"/>
            </p:cNvSpPr>
            <p:nvPr/>
          </p:nvSpPr>
          <p:spPr bwMode="auto">
            <a:xfrm>
              <a:off x="786" y="3989"/>
              <a:ext cx="63" cy="80"/>
            </a:xfrm>
            <a:prstGeom prst="rect">
              <a:avLst/>
            </a:prstGeom>
            <a:noFill/>
            <a:ln w="9525">
              <a:noFill/>
              <a:miter lim="800000"/>
              <a:headEnd/>
              <a:tailEnd/>
            </a:ln>
          </p:spPr>
          <p:txBody>
            <a:bodyPr wrap="none" lIns="0" tIns="0" rIns="0" bIns="0">
              <a:spAutoFit/>
            </a:bodyPr>
            <a:lstStyle/>
            <a:p>
              <a:r>
                <a:rPr lang="es-ES" sz="700">
                  <a:solidFill>
                    <a:srgbClr val="000000"/>
                  </a:solidFill>
                </a:rPr>
                <a:t>3</a:t>
              </a:r>
              <a:endParaRPr lang="es-ES"/>
            </a:p>
          </p:txBody>
        </p:sp>
        <p:sp>
          <p:nvSpPr>
            <p:cNvPr id="48217" name="Rectangle 1043"/>
            <p:cNvSpPr>
              <a:spLocks noChangeArrowheads="1"/>
            </p:cNvSpPr>
            <p:nvPr/>
          </p:nvSpPr>
          <p:spPr bwMode="auto">
            <a:xfrm>
              <a:off x="875" y="3989"/>
              <a:ext cx="63" cy="80"/>
            </a:xfrm>
            <a:prstGeom prst="rect">
              <a:avLst/>
            </a:prstGeom>
            <a:noFill/>
            <a:ln w="9525">
              <a:noFill/>
              <a:miter lim="800000"/>
              <a:headEnd/>
              <a:tailEnd/>
            </a:ln>
          </p:spPr>
          <p:txBody>
            <a:bodyPr wrap="none" lIns="0" tIns="0" rIns="0" bIns="0">
              <a:spAutoFit/>
            </a:bodyPr>
            <a:lstStyle/>
            <a:p>
              <a:r>
                <a:rPr lang="es-ES" sz="700">
                  <a:solidFill>
                    <a:srgbClr val="000000"/>
                  </a:solidFill>
                </a:rPr>
                <a:t>4</a:t>
              </a:r>
              <a:endParaRPr lang="es-ES"/>
            </a:p>
          </p:txBody>
        </p:sp>
        <p:sp>
          <p:nvSpPr>
            <p:cNvPr id="48218" name="Rectangle 1044"/>
            <p:cNvSpPr>
              <a:spLocks noChangeArrowheads="1"/>
            </p:cNvSpPr>
            <p:nvPr/>
          </p:nvSpPr>
          <p:spPr bwMode="auto">
            <a:xfrm>
              <a:off x="964" y="3989"/>
              <a:ext cx="63" cy="80"/>
            </a:xfrm>
            <a:prstGeom prst="rect">
              <a:avLst/>
            </a:prstGeom>
            <a:noFill/>
            <a:ln w="9525">
              <a:noFill/>
              <a:miter lim="800000"/>
              <a:headEnd/>
              <a:tailEnd/>
            </a:ln>
          </p:spPr>
          <p:txBody>
            <a:bodyPr wrap="none" lIns="0" tIns="0" rIns="0" bIns="0">
              <a:spAutoFit/>
            </a:bodyPr>
            <a:lstStyle/>
            <a:p>
              <a:r>
                <a:rPr lang="es-ES" sz="700">
                  <a:solidFill>
                    <a:srgbClr val="000000"/>
                  </a:solidFill>
                </a:rPr>
                <a:t>5</a:t>
              </a:r>
              <a:endParaRPr lang="es-ES"/>
            </a:p>
          </p:txBody>
        </p:sp>
        <p:sp>
          <p:nvSpPr>
            <p:cNvPr id="48219" name="Rectangle 1045"/>
            <p:cNvSpPr>
              <a:spLocks noChangeArrowheads="1"/>
            </p:cNvSpPr>
            <p:nvPr/>
          </p:nvSpPr>
          <p:spPr bwMode="auto">
            <a:xfrm>
              <a:off x="1059" y="3989"/>
              <a:ext cx="63" cy="80"/>
            </a:xfrm>
            <a:prstGeom prst="rect">
              <a:avLst/>
            </a:prstGeom>
            <a:noFill/>
            <a:ln w="9525">
              <a:noFill/>
              <a:miter lim="800000"/>
              <a:headEnd/>
              <a:tailEnd/>
            </a:ln>
          </p:spPr>
          <p:txBody>
            <a:bodyPr wrap="none" lIns="0" tIns="0" rIns="0" bIns="0">
              <a:spAutoFit/>
            </a:bodyPr>
            <a:lstStyle/>
            <a:p>
              <a:r>
                <a:rPr lang="es-ES" sz="700">
                  <a:solidFill>
                    <a:srgbClr val="000000"/>
                  </a:solidFill>
                </a:rPr>
                <a:t>6</a:t>
              </a:r>
              <a:endParaRPr lang="es-ES"/>
            </a:p>
          </p:txBody>
        </p:sp>
        <p:sp>
          <p:nvSpPr>
            <p:cNvPr id="48220" name="Rectangle 1046"/>
            <p:cNvSpPr>
              <a:spLocks noChangeArrowheads="1"/>
            </p:cNvSpPr>
            <p:nvPr/>
          </p:nvSpPr>
          <p:spPr bwMode="auto">
            <a:xfrm>
              <a:off x="1148" y="3989"/>
              <a:ext cx="63" cy="80"/>
            </a:xfrm>
            <a:prstGeom prst="rect">
              <a:avLst/>
            </a:prstGeom>
            <a:noFill/>
            <a:ln w="9525">
              <a:noFill/>
              <a:miter lim="800000"/>
              <a:headEnd/>
              <a:tailEnd/>
            </a:ln>
          </p:spPr>
          <p:txBody>
            <a:bodyPr wrap="none" lIns="0" tIns="0" rIns="0" bIns="0">
              <a:spAutoFit/>
            </a:bodyPr>
            <a:lstStyle/>
            <a:p>
              <a:r>
                <a:rPr lang="es-ES" sz="700">
                  <a:solidFill>
                    <a:srgbClr val="000000"/>
                  </a:solidFill>
                </a:rPr>
                <a:t>7</a:t>
              </a:r>
              <a:endParaRPr lang="es-ES"/>
            </a:p>
          </p:txBody>
        </p:sp>
        <p:sp>
          <p:nvSpPr>
            <p:cNvPr id="48221" name="Rectangle 1047"/>
            <p:cNvSpPr>
              <a:spLocks noChangeArrowheads="1"/>
            </p:cNvSpPr>
            <p:nvPr/>
          </p:nvSpPr>
          <p:spPr bwMode="auto">
            <a:xfrm>
              <a:off x="1237" y="3989"/>
              <a:ext cx="63" cy="80"/>
            </a:xfrm>
            <a:prstGeom prst="rect">
              <a:avLst/>
            </a:prstGeom>
            <a:noFill/>
            <a:ln w="9525">
              <a:noFill/>
              <a:miter lim="800000"/>
              <a:headEnd/>
              <a:tailEnd/>
            </a:ln>
          </p:spPr>
          <p:txBody>
            <a:bodyPr wrap="none" lIns="0" tIns="0" rIns="0" bIns="0">
              <a:spAutoFit/>
            </a:bodyPr>
            <a:lstStyle/>
            <a:p>
              <a:r>
                <a:rPr lang="es-ES" sz="700">
                  <a:solidFill>
                    <a:srgbClr val="000000"/>
                  </a:solidFill>
                </a:rPr>
                <a:t>8</a:t>
              </a:r>
              <a:endParaRPr lang="es-ES"/>
            </a:p>
          </p:txBody>
        </p:sp>
        <p:sp>
          <p:nvSpPr>
            <p:cNvPr id="48222" name="Rectangle 1048"/>
            <p:cNvSpPr>
              <a:spLocks noChangeArrowheads="1"/>
            </p:cNvSpPr>
            <p:nvPr/>
          </p:nvSpPr>
          <p:spPr bwMode="auto">
            <a:xfrm>
              <a:off x="1331" y="3989"/>
              <a:ext cx="63" cy="80"/>
            </a:xfrm>
            <a:prstGeom prst="rect">
              <a:avLst/>
            </a:prstGeom>
            <a:noFill/>
            <a:ln w="9525">
              <a:noFill/>
              <a:miter lim="800000"/>
              <a:headEnd/>
              <a:tailEnd/>
            </a:ln>
          </p:spPr>
          <p:txBody>
            <a:bodyPr wrap="none" lIns="0" tIns="0" rIns="0" bIns="0">
              <a:spAutoFit/>
            </a:bodyPr>
            <a:lstStyle/>
            <a:p>
              <a:r>
                <a:rPr lang="es-ES" sz="700">
                  <a:solidFill>
                    <a:srgbClr val="000000"/>
                  </a:solidFill>
                </a:rPr>
                <a:t>9</a:t>
              </a:r>
              <a:endParaRPr lang="es-ES"/>
            </a:p>
          </p:txBody>
        </p:sp>
        <p:sp>
          <p:nvSpPr>
            <p:cNvPr id="48223" name="Rectangle 1049"/>
            <p:cNvSpPr>
              <a:spLocks noChangeArrowheads="1"/>
            </p:cNvSpPr>
            <p:nvPr/>
          </p:nvSpPr>
          <p:spPr bwMode="auto">
            <a:xfrm>
              <a:off x="1405"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10</a:t>
              </a:r>
              <a:endParaRPr lang="es-ES"/>
            </a:p>
          </p:txBody>
        </p:sp>
        <p:sp>
          <p:nvSpPr>
            <p:cNvPr id="48224" name="Rectangle 1050"/>
            <p:cNvSpPr>
              <a:spLocks noChangeArrowheads="1"/>
            </p:cNvSpPr>
            <p:nvPr/>
          </p:nvSpPr>
          <p:spPr bwMode="auto">
            <a:xfrm>
              <a:off x="1494"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11</a:t>
              </a:r>
              <a:endParaRPr lang="es-ES"/>
            </a:p>
          </p:txBody>
        </p:sp>
        <p:sp>
          <p:nvSpPr>
            <p:cNvPr id="48225" name="Rectangle 1051"/>
            <p:cNvSpPr>
              <a:spLocks noChangeArrowheads="1"/>
            </p:cNvSpPr>
            <p:nvPr/>
          </p:nvSpPr>
          <p:spPr bwMode="auto">
            <a:xfrm>
              <a:off x="1588"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12</a:t>
              </a:r>
              <a:endParaRPr lang="es-ES"/>
            </a:p>
          </p:txBody>
        </p:sp>
        <p:sp>
          <p:nvSpPr>
            <p:cNvPr id="48226" name="Rectangle 1052"/>
            <p:cNvSpPr>
              <a:spLocks noChangeArrowheads="1"/>
            </p:cNvSpPr>
            <p:nvPr/>
          </p:nvSpPr>
          <p:spPr bwMode="auto">
            <a:xfrm>
              <a:off x="1677"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13</a:t>
              </a:r>
              <a:endParaRPr lang="es-ES"/>
            </a:p>
          </p:txBody>
        </p:sp>
        <p:sp>
          <p:nvSpPr>
            <p:cNvPr id="48227" name="Rectangle 1053"/>
            <p:cNvSpPr>
              <a:spLocks noChangeArrowheads="1"/>
            </p:cNvSpPr>
            <p:nvPr/>
          </p:nvSpPr>
          <p:spPr bwMode="auto">
            <a:xfrm>
              <a:off x="1767"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14</a:t>
              </a:r>
              <a:endParaRPr lang="es-ES"/>
            </a:p>
          </p:txBody>
        </p:sp>
        <p:sp>
          <p:nvSpPr>
            <p:cNvPr id="48228" name="Rectangle 1054"/>
            <p:cNvSpPr>
              <a:spLocks noChangeArrowheads="1"/>
            </p:cNvSpPr>
            <p:nvPr/>
          </p:nvSpPr>
          <p:spPr bwMode="auto">
            <a:xfrm>
              <a:off x="1861"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15</a:t>
              </a:r>
              <a:endParaRPr lang="es-ES"/>
            </a:p>
          </p:txBody>
        </p:sp>
        <p:sp>
          <p:nvSpPr>
            <p:cNvPr id="48229" name="Rectangle 1055"/>
            <p:cNvSpPr>
              <a:spLocks noChangeArrowheads="1"/>
            </p:cNvSpPr>
            <p:nvPr/>
          </p:nvSpPr>
          <p:spPr bwMode="auto">
            <a:xfrm>
              <a:off x="1950"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16</a:t>
              </a:r>
              <a:endParaRPr lang="es-ES"/>
            </a:p>
          </p:txBody>
        </p:sp>
        <p:sp>
          <p:nvSpPr>
            <p:cNvPr id="48230" name="Rectangle 1056"/>
            <p:cNvSpPr>
              <a:spLocks noChangeArrowheads="1"/>
            </p:cNvSpPr>
            <p:nvPr/>
          </p:nvSpPr>
          <p:spPr bwMode="auto">
            <a:xfrm>
              <a:off x="2039"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17</a:t>
              </a:r>
              <a:endParaRPr lang="es-ES"/>
            </a:p>
          </p:txBody>
        </p:sp>
        <p:sp>
          <p:nvSpPr>
            <p:cNvPr id="48231" name="Rectangle 1057"/>
            <p:cNvSpPr>
              <a:spLocks noChangeArrowheads="1"/>
            </p:cNvSpPr>
            <p:nvPr/>
          </p:nvSpPr>
          <p:spPr bwMode="auto">
            <a:xfrm>
              <a:off x="2134"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18</a:t>
              </a:r>
              <a:endParaRPr lang="es-ES"/>
            </a:p>
          </p:txBody>
        </p:sp>
        <p:sp>
          <p:nvSpPr>
            <p:cNvPr id="48232" name="Rectangle 1058"/>
            <p:cNvSpPr>
              <a:spLocks noChangeArrowheads="1"/>
            </p:cNvSpPr>
            <p:nvPr/>
          </p:nvSpPr>
          <p:spPr bwMode="auto">
            <a:xfrm>
              <a:off x="2223"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19</a:t>
              </a:r>
              <a:endParaRPr lang="es-ES"/>
            </a:p>
          </p:txBody>
        </p:sp>
        <p:sp>
          <p:nvSpPr>
            <p:cNvPr id="48233" name="Rectangle 1059"/>
            <p:cNvSpPr>
              <a:spLocks noChangeArrowheads="1"/>
            </p:cNvSpPr>
            <p:nvPr/>
          </p:nvSpPr>
          <p:spPr bwMode="auto">
            <a:xfrm>
              <a:off x="2312"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20</a:t>
              </a:r>
              <a:endParaRPr lang="es-ES"/>
            </a:p>
          </p:txBody>
        </p:sp>
        <p:sp>
          <p:nvSpPr>
            <p:cNvPr id="48234" name="Rectangle 1060"/>
            <p:cNvSpPr>
              <a:spLocks noChangeArrowheads="1"/>
            </p:cNvSpPr>
            <p:nvPr/>
          </p:nvSpPr>
          <p:spPr bwMode="auto">
            <a:xfrm>
              <a:off x="2406"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21</a:t>
              </a:r>
              <a:endParaRPr lang="es-ES"/>
            </a:p>
          </p:txBody>
        </p:sp>
        <p:sp>
          <p:nvSpPr>
            <p:cNvPr id="48235" name="Rectangle 1061"/>
            <p:cNvSpPr>
              <a:spLocks noChangeArrowheads="1"/>
            </p:cNvSpPr>
            <p:nvPr/>
          </p:nvSpPr>
          <p:spPr bwMode="auto">
            <a:xfrm>
              <a:off x="2496"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22</a:t>
              </a:r>
              <a:endParaRPr lang="es-ES"/>
            </a:p>
          </p:txBody>
        </p:sp>
        <p:sp>
          <p:nvSpPr>
            <p:cNvPr id="48236" name="Rectangle 1062"/>
            <p:cNvSpPr>
              <a:spLocks noChangeArrowheads="1"/>
            </p:cNvSpPr>
            <p:nvPr/>
          </p:nvSpPr>
          <p:spPr bwMode="auto">
            <a:xfrm>
              <a:off x="2585"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23</a:t>
              </a:r>
              <a:endParaRPr lang="es-ES"/>
            </a:p>
          </p:txBody>
        </p:sp>
        <p:sp>
          <p:nvSpPr>
            <p:cNvPr id="48237" name="Rectangle 1063"/>
            <p:cNvSpPr>
              <a:spLocks noChangeArrowheads="1"/>
            </p:cNvSpPr>
            <p:nvPr/>
          </p:nvSpPr>
          <p:spPr bwMode="auto">
            <a:xfrm>
              <a:off x="2679"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24</a:t>
              </a:r>
              <a:endParaRPr lang="es-ES"/>
            </a:p>
          </p:txBody>
        </p:sp>
        <p:sp>
          <p:nvSpPr>
            <p:cNvPr id="48238" name="Rectangle 1064"/>
            <p:cNvSpPr>
              <a:spLocks noChangeArrowheads="1"/>
            </p:cNvSpPr>
            <p:nvPr/>
          </p:nvSpPr>
          <p:spPr bwMode="auto">
            <a:xfrm>
              <a:off x="2768"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25</a:t>
              </a:r>
              <a:endParaRPr lang="es-ES"/>
            </a:p>
          </p:txBody>
        </p:sp>
        <p:sp>
          <p:nvSpPr>
            <p:cNvPr id="48239" name="Rectangle 1065"/>
            <p:cNvSpPr>
              <a:spLocks noChangeArrowheads="1"/>
            </p:cNvSpPr>
            <p:nvPr/>
          </p:nvSpPr>
          <p:spPr bwMode="auto">
            <a:xfrm>
              <a:off x="2857"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26</a:t>
              </a:r>
              <a:endParaRPr lang="es-ES"/>
            </a:p>
          </p:txBody>
        </p:sp>
        <p:sp>
          <p:nvSpPr>
            <p:cNvPr id="48240" name="Rectangle 1066"/>
            <p:cNvSpPr>
              <a:spLocks noChangeArrowheads="1"/>
            </p:cNvSpPr>
            <p:nvPr/>
          </p:nvSpPr>
          <p:spPr bwMode="auto">
            <a:xfrm>
              <a:off x="2952"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27</a:t>
              </a:r>
              <a:endParaRPr lang="es-ES"/>
            </a:p>
          </p:txBody>
        </p:sp>
        <p:sp>
          <p:nvSpPr>
            <p:cNvPr id="48241" name="Rectangle 1067"/>
            <p:cNvSpPr>
              <a:spLocks noChangeArrowheads="1"/>
            </p:cNvSpPr>
            <p:nvPr/>
          </p:nvSpPr>
          <p:spPr bwMode="auto">
            <a:xfrm>
              <a:off x="3041"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28</a:t>
              </a:r>
              <a:endParaRPr lang="es-ES"/>
            </a:p>
          </p:txBody>
        </p:sp>
        <p:sp>
          <p:nvSpPr>
            <p:cNvPr id="48242" name="Rectangle 1068"/>
            <p:cNvSpPr>
              <a:spLocks noChangeArrowheads="1"/>
            </p:cNvSpPr>
            <p:nvPr/>
          </p:nvSpPr>
          <p:spPr bwMode="auto">
            <a:xfrm>
              <a:off x="3130"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29</a:t>
              </a:r>
              <a:endParaRPr lang="es-ES"/>
            </a:p>
          </p:txBody>
        </p:sp>
        <p:sp>
          <p:nvSpPr>
            <p:cNvPr id="48243" name="Rectangle 1069"/>
            <p:cNvSpPr>
              <a:spLocks noChangeArrowheads="1"/>
            </p:cNvSpPr>
            <p:nvPr/>
          </p:nvSpPr>
          <p:spPr bwMode="auto">
            <a:xfrm>
              <a:off x="3225"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30</a:t>
              </a:r>
              <a:endParaRPr lang="es-ES"/>
            </a:p>
          </p:txBody>
        </p:sp>
        <p:sp>
          <p:nvSpPr>
            <p:cNvPr id="48244" name="Rectangle 1070"/>
            <p:cNvSpPr>
              <a:spLocks noChangeArrowheads="1"/>
            </p:cNvSpPr>
            <p:nvPr/>
          </p:nvSpPr>
          <p:spPr bwMode="auto">
            <a:xfrm>
              <a:off x="3314"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31</a:t>
              </a:r>
              <a:endParaRPr lang="es-ES"/>
            </a:p>
          </p:txBody>
        </p:sp>
        <p:sp>
          <p:nvSpPr>
            <p:cNvPr id="48245" name="Rectangle 1071"/>
            <p:cNvSpPr>
              <a:spLocks noChangeArrowheads="1"/>
            </p:cNvSpPr>
            <p:nvPr/>
          </p:nvSpPr>
          <p:spPr bwMode="auto">
            <a:xfrm>
              <a:off x="3403"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32</a:t>
              </a:r>
              <a:endParaRPr lang="es-ES"/>
            </a:p>
          </p:txBody>
        </p:sp>
        <p:sp>
          <p:nvSpPr>
            <p:cNvPr id="48246" name="Rectangle 1072"/>
            <p:cNvSpPr>
              <a:spLocks noChangeArrowheads="1"/>
            </p:cNvSpPr>
            <p:nvPr/>
          </p:nvSpPr>
          <p:spPr bwMode="auto">
            <a:xfrm>
              <a:off x="3497"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33</a:t>
              </a:r>
              <a:endParaRPr lang="es-ES"/>
            </a:p>
          </p:txBody>
        </p:sp>
        <p:sp>
          <p:nvSpPr>
            <p:cNvPr id="48247" name="Rectangle 1073"/>
            <p:cNvSpPr>
              <a:spLocks noChangeArrowheads="1"/>
            </p:cNvSpPr>
            <p:nvPr/>
          </p:nvSpPr>
          <p:spPr bwMode="auto">
            <a:xfrm>
              <a:off x="3587"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34</a:t>
              </a:r>
              <a:endParaRPr lang="es-ES"/>
            </a:p>
          </p:txBody>
        </p:sp>
        <p:sp>
          <p:nvSpPr>
            <p:cNvPr id="48248" name="Rectangle 1074"/>
            <p:cNvSpPr>
              <a:spLocks noChangeArrowheads="1"/>
            </p:cNvSpPr>
            <p:nvPr/>
          </p:nvSpPr>
          <p:spPr bwMode="auto">
            <a:xfrm>
              <a:off x="3676"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35</a:t>
              </a:r>
              <a:endParaRPr lang="es-ES"/>
            </a:p>
          </p:txBody>
        </p:sp>
        <p:sp>
          <p:nvSpPr>
            <p:cNvPr id="48249" name="Rectangle 1075"/>
            <p:cNvSpPr>
              <a:spLocks noChangeArrowheads="1"/>
            </p:cNvSpPr>
            <p:nvPr/>
          </p:nvSpPr>
          <p:spPr bwMode="auto">
            <a:xfrm>
              <a:off x="3770"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36</a:t>
              </a:r>
              <a:endParaRPr lang="es-ES"/>
            </a:p>
          </p:txBody>
        </p:sp>
        <p:sp>
          <p:nvSpPr>
            <p:cNvPr id="48250" name="Rectangle 1076"/>
            <p:cNvSpPr>
              <a:spLocks noChangeArrowheads="1"/>
            </p:cNvSpPr>
            <p:nvPr/>
          </p:nvSpPr>
          <p:spPr bwMode="auto">
            <a:xfrm>
              <a:off x="3859"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37</a:t>
              </a:r>
              <a:endParaRPr lang="es-ES"/>
            </a:p>
          </p:txBody>
        </p:sp>
        <p:sp>
          <p:nvSpPr>
            <p:cNvPr id="48251" name="Rectangle 1077"/>
            <p:cNvSpPr>
              <a:spLocks noChangeArrowheads="1"/>
            </p:cNvSpPr>
            <p:nvPr/>
          </p:nvSpPr>
          <p:spPr bwMode="auto">
            <a:xfrm>
              <a:off x="3948"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38</a:t>
              </a:r>
              <a:endParaRPr lang="es-ES"/>
            </a:p>
          </p:txBody>
        </p:sp>
        <p:sp>
          <p:nvSpPr>
            <p:cNvPr id="48252" name="Rectangle 1078"/>
            <p:cNvSpPr>
              <a:spLocks noChangeArrowheads="1"/>
            </p:cNvSpPr>
            <p:nvPr/>
          </p:nvSpPr>
          <p:spPr bwMode="auto">
            <a:xfrm>
              <a:off x="4043"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39</a:t>
              </a:r>
              <a:endParaRPr lang="es-ES"/>
            </a:p>
          </p:txBody>
        </p:sp>
        <p:sp>
          <p:nvSpPr>
            <p:cNvPr id="48253" name="Rectangle 1079"/>
            <p:cNvSpPr>
              <a:spLocks noChangeArrowheads="1"/>
            </p:cNvSpPr>
            <p:nvPr/>
          </p:nvSpPr>
          <p:spPr bwMode="auto">
            <a:xfrm>
              <a:off x="4132"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40</a:t>
              </a:r>
              <a:endParaRPr lang="es-ES"/>
            </a:p>
          </p:txBody>
        </p:sp>
        <p:sp>
          <p:nvSpPr>
            <p:cNvPr id="48254" name="Rectangle 1080"/>
            <p:cNvSpPr>
              <a:spLocks noChangeArrowheads="1"/>
            </p:cNvSpPr>
            <p:nvPr/>
          </p:nvSpPr>
          <p:spPr bwMode="auto">
            <a:xfrm>
              <a:off x="4221"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41</a:t>
              </a:r>
              <a:endParaRPr lang="es-ES"/>
            </a:p>
          </p:txBody>
        </p:sp>
        <p:sp>
          <p:nvSpPr>
            <p:cNvPr id="48255" name="Rectangle 1081"/>
            <p:cNvSpPr>
              <a:spLocks noChangeArrowheads="1"/>
            </p:cNvSpPr>
            <p:nvPr/>
          </p:nvSpPr>
          <p:spPr bwMode="auto">
            <a:xfrm>
              <a:off x="4316"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42</a:t>
              </a:r>
              <a:endParaRPr lang="es-ES"/>
            </a:p>
          </p:txBody>
        </p:sp>
        <p:sp>
          <p:nvSpPr>
            <p:cNvPr id="48256" name="Rectangle 1082"/>
            <p:cNvSpPr>
              <a:spLocks noChangeArrowheads="1"/>
            </p:cNvSpPr>
            <p:nvPr/>
          </p:nvSpPr>
          <p:spPr bwMode="auto">
            <a:xfrm>
              <a:off x="4405"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43</a:t>
              </a:r>
              <a:endParaRPr lang="es-ES"/>
            </a:p>
          </p:txBody>
        </p:sp>
        <p:sp>
          <p:nvSpPr>
            <p:cNvPr id="48257" name="Rectangle 1083"/>
            <p:cNvSpPr>
              <a:spLocks noChangeArrowheads="1"/>
            </p:cNvSpPr>
            <p:nvPr/>
          </p:nvSpPr>
          <p:spPr bwMode="auto">
            <a:xfrm>
              <a:off x="4494"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44</a:t>
              </a:r>
              <a:endParaRPr lang="es-ES"/>
            </a:p>
          </p:txBody>
        </p:sp>
        <p:sp>
          <p:nvSpPr>
            <p:cNvPr id="48258" name="Rectangle 1084"/>
            <p:cNvSpPr>
              <a:spLocks noChangeArrowheads="1"/>
            </p:cNvSpPr>
            <p:nvPr/>
          </p:nvSpPr>
          <p:spPr bwMode="auto">
            <a:xfrm>
              <a:off x="4588"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45</a:t>
              </a:r>
              <a:endParaRPr lang="es-ES"/>
            </a:p>
          </p:txBody>
        </p:sp>
        <p:sp>
          <p:nvSpPr>
            <p:cNvPr id="48259" name="Rectangle 1085"/>
            <p:cNvSpPr>
              <a:spLocks noChangeArrowheads="1"/>
            </p:cNvSpPr>
            <p:nvPr/>
          </p:nvSpPr>
          <p:spPr bwMode="auto">
            <a:xfrm>
              <a:off x="4677"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46</a:t>
              </a:r>
              <a:endParaRPr lang="es-ES"/>
            </a:p>
          </p:txBody>
        </p:sp>
        <p:sp>
          <p:nvSpPr>
            <p:cNvPr id="48260" name="Rectangle 1086"/>
            <p:cNvSpPr>
              <a:spLocks noChangeArrowheads="1"/>
            </p:cNvSpPr>
            <p:nvPr/>
          </p:nvSpPr>
          <p:spPr bwMode="auto">
            <a:xfrm>
              <a:off x="4767"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47</a:t>
              </a:r>
              <a:endParaRPr lang="es-ES"/>
            </a:p>
          </p:txBody>
        </p:sp>
        <p:sp>
          <p:nvSpPr>
            <p:cNvPr id="48261" name="Rectangle 1087"/>
            <p:cNvSpPr>
              <a:spLocks noChangeArrowheads="1"/>
            </p:cNvSpPr>
            <p:nvPr/>
          </p:nvSpPr>
          <p:spPr bwMode="auto">
            <a:xfrm>
              <a:off x="4861"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48</a:t>
              </a:r>
              <a:endParaRPr lang="es-ES"/>
            </a:p>
          </p:txBody>
        </p:sp>
        <p:sp>
          <p:nvSpPr>
            <p:cNvPr id="48262" name="Rectangle 1088"/>
            <p:cNvSpPr>
              <a:spLocks noChangeArrowheads="1"/>
            </p:cNvSpPr>
            <p:nvPr/>
          </p:nvSpPr>
          <p:spPr bwMode="auto">
            <a:xfrm>
              <a:off x="4950"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49</a:t>
              </a:r>
              <a:endParaRPr lang="es-ES"/>
            </a:p>
          </p:txBody>
        </p:sp>
        <p:sp>
          <p:nvSpPr>
            <p:cNvPr id="48263" name="Rectangle 1089"/>
            <p:cNvSpPr>
              <a:spLocks noChangeArrowheads="1"/>
            </p:cNvSpPr>
            <p:nvPr/>
          </p:nvSpPr>
          <p:spPr bwMode="auto">
            <a:xfrm>
              <a:off x="5039"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50</a:t>
              </a:r>
              <a:endParaRPr lang="es-ES"/>
            </a:p>
          </p:txBody>
        </p:sp>
        <p:sp>
          <p:nvSpPr>
            <p:cNvPr id="48264" name="Rectangle 1090"/>
            <p:cNvSpPr>
              <a:spLocks noChangeArrowheads="1"/>
            </p:cNvSpPr>
            <p:nvPr/>
          </p:nvSpPr>
          <p:spPr bwMode="auto">
            <a:xfrm>
              <a:off x="5134"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51</a:t>
              </a:r>
              <a:endParaRPr lang="es-ES"/>
            </a:p>
          </p:txBody>
        </p:sp>
        <p:sp>
          <p:nvSpPr>
            <p:cNvPr id="48265" name="Rectangle 1091"/>
            <p:cNvSpPr>
              <a:spLocks noChangeArrowheads="1"/>
            </p:cNvSpPr>
            <p:nvPr/>
          </p:nvSpPr>
          <p:spPr bwMode="auto">
            <a:xfrm>
              <a:off x="5223" y="3989"/>
              <a:ext cx="100" cy="80"/>
            </a:xfrm>
            <a:prstGeom prst="rect">
              <a:avLst/>
            </a:prstGeom>
            <a:noFill/>
            <a:ln w="9525">
              <a:noFill/>
              <a:miter lim="800000"/>
              <a:headEnd/>
              <a:tailEnd/>
            </a:ln>
          </p:spPr>
          <p:txBody>
            <a:bodyPr wrap="none" lIns="0" tIns="0" rIns="0" bIns="0">
              <a:spAutoFit/>
            </a:bodyPr>
            <a:lstStyle/>
            <a:p>
              <a:r>
                <a:rPr lang="es-ES" sz="700">
                  <a:solidFill>
                    <a:srgbClr val="000000"/>
                  </a:solidFill>
                </a:rPr>
                <a:t>52</a:t>
              </a:r>
              <a:endParaRPr lang="es-ES"/>
            </a:p>
          </p:txBody>
        </p:sp>
        <p:sp>
          <p:nvSpPr>
            <p:cNvPr id="48266" name="Rectangle 1092"/>
            <p:cNvSpPr>
              <a:spLocks noChangeArrowheads="1"/>
            </p:cNvSpPr>
            <p:nvPr/>
          </p:nvSpPr>
          <p:spPr bwMode="auto">
            <a:xfrm>
              <a:off x="366" y="2368"/>
              <a:ext cx="4978" cy="1754"/>
            </a:xfrm>
            <a:prstGeom prst="rect">
              <a:avLst/>
            </a:prstGeom>
            <a:noFill/>
            <a:ln w="0">
              <a:solidFill>
                <a:srgbClr val="000000"/>
              </a:solidFill>
              <a:miter lim="800000"/>
              <a:headEnd/>
              <a:tailEnd/>
            </a:ln>
          </p:spPr>
          <p:txBody>
            <a:bodyPr/>
            <a:lstStyle/>
            <a:p>
              <a:endParaRPr lang="es-MX"/>
            </a:p>
          </p:txBody>
        </p:sp>
      </p:grpSp>
      <p:sp>
        <p:nvSpPr>
          <p:cNvPr id="48132" name="WordArt 1093"/>
          <p:cNvSpPr>
            <a:spLocks noChangeArrowheads="1" noChangeShapeType="1" noTextEdit="1"/>
          </p:cNvSpPr>
          <p:nvPr/>
        </p:nvSpPr>
        <p:spPr bwMode="auto">
          <a:xfrm>
            <a:off x="3348038" y="188913"/>
            <a:ext cx="5688012"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Recursos y capacidades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3"/>
          <p:cNvSpPr txBox="1">
            <a:spLocks noChangeArrowheads="1"/>
          </p:cNvSpPr>
          <p:nvPr/>
        </p:nvSpPr>
        <p:spPr bwMode="auto">
          <a:xfrm>
            <a:off x="395288" y="908050"/>
            <a:ext cx="6121400" cy="5576888"/>
          </a:xfrm>
          <a:prstGeom prst="rect">
            <a:avLst/>
          </a:prstGeom>
          <a:noFill/>
          <a:ln w="9525">
            <a:noFill/>
            <a:miter lim="800000"/>
            <a:headEnd/>
            <a:tailEnd/>
          </a:ln>
        </p:spPr>
        <p:txBody>
          <a:bodyPr>
            <a:spAutoFit/>
          </a:bodyPr>
          <a:lstStyle/>
          <a:p>
            <a:pPr marL="342900" indent="-342900">
              <a:spcBef>
                <a:spcPct val="50000"/>
              </a:spcBef>
            </a:pPr>
            <a:r>
              <a:rPr lang="es-AR" sz="2600" b="1">
                <a:solidFill>
                  <a:srgbClr val="FF0000"/>
                </a:solidFill>
              </a:rPr>
              <a:t>FORMALES </a:t>
            </a:r>
          </a:p>
          <a:p>
            <a:pPr marL="342900" indent="-342900">
              <a:spcBef>
                <a:spcPct val="50000"/>
              </a:spcBef>
              <a:buFontTx/>
              <a:buChar char="•"/>
            </a:pPr>
            <a:r>
              <a:rPr lang="es-AR"/>
              <a:t>Registros de consultorio externo, guardia e internación, egresos, imágenes, farmacia, partos, etc.</a:t>
            </a:r>
          </a:p>
          <a:p>
            <a:pPr marL="342900" indent="-342900">
              <a:spcBef>
                <a:spcPct val="50000"/>
              </a:spcBef>
              <a:buFontTx/>
              <a:buChar char="•"/>
            </a:pPr>
            <a:r>
              <a:rPr lang="es-AR"/>
              <a:t>Registros odontológicos</a:t>
            </a:r>
          </a:p>
          <a:p>
            <a:pPr marL="342900" indent="-342900">
              <a:spcBef>
                <a:spcPct val="50000"/>
              </a:spcBef>
              <a:buFontTx/>
              <a:buChar char="•"/>
            </a:pPr>
            <a:r>
              <a:rPr lang="es-AR"/>
              <a:t>Resultados de laboratorio</a:t>
            </a:r>
          </a:p>
          <a:p>
            <a:pPr marL="342900" indent="-342900">
              <a:spcBef>
                <a:spcPct val="50000"/>
              </a:spcBef>
              <a:buFontTx/>
              <a:buChar char="•"/>
            </a:pPr>
            <a:r>
              <a:rPr lang="es-AR"/>
              <a:t>Registros especiales</a:t>
            </a:r>
          </a:p>
          <a:p>
            <a:pPr marL="342900" indent="-342900">
              <a:spcBef>
                <a:spcPct val="50000"/>
              </a:spcBef>
              <a:buFontTx/>
              <a:buChar char="•"/>
            </a:pPr>
            <a:r>
              <a:rPr lang="es-AR"/>
              <a:t>Encuestas periódicas</a:t>
            </a:r>
          </a:p>
          <a:p>
            <a:pPr marL="342900" indent="-342900">
              <a:spcBef>
                <a:spcPct val="50000"/>
              </a:spcBef>
              <a:buFontTx/>
              <a:buChar char="•"/>
            </a:pPr>
            <a:r>
              <a:rPr lang="es-AR"/>
              <a:t>Estadísticas vitales: mortalidad</a:t>
            </a:r>
          </a:p>
          <a:p>
            <a:pPr marL="342900" indent="-342900">
              <a:spcBef>
                <a:spcPct val="50000"/>
              </a:spcBef>
              <a:buFontTx/>
              <a:buChar char="•"/>
            </a:pPr>
            <a:r>
              <a:rPr lang="es-AR"/>
              <a:t>Registros de Programas de P y C: PAI, TBC, Control PN, coberturas, etc.</a:t>
            </a:r>
          </a:p>
          <a:p>
            <a:pPr marL="342900" indent="-342900">
              <a:spcBef>
                <a:spcPct val="50000"/>
              </a:spcBef>
              <a:buFontTx/>
              <a:buChar char="•"/>
            </a:pPr>
            <a:r>
              <a:rPr lang="es-AR"/>
              <a:t>Obras sociales, seguros, examen prelaboral, prenupcial, bancos de sangre, Ausentismo escolar, laboral</a:t>
            </a:r>
          </a:p>
          <a:p>
            <a:pPr marL="342900" indent="-342900">
              <a:spcBef>
                <a:spcPct val="50000"/>
              </a:spcBef>
              <a:buFontTx/>
              <a:buChar char="•"/>
            </a:pPr>
            <a:r>
              <a:rPr lang="es-AR"/>
              <a:t>Boletines epidemiológicos regionales,  nacionales, internacionales</a:t>
            </a:r>
          </a:p>
        </p:txBody>
      </p:sp>
      <p:sp>
        <p:nvSpPr>
          <p:cNvPr id="51203" name="WordArt 4"/>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Fuentes de información</a:t>
            </a:r>
          </a:p>
        </p:txBody>
      </p:sp>
      <p:pic>
        <p:nvPicPr>
          <p:cNvPr id="51204" name="Picture 11"/>
          <p:cNvPicPr>
            <a:picLocks noChangeAspect="1" noChangeArrowheads="1"/>
          </p:cNvPicPr>
          <p:nvPr/>
        </p:nvPicPr>
        <p:blipFill>
          <a:blip r:embed="rId2" cstate="print"/>
          <a:srcRect/>
          <a:stretch>
            <a:fillRect/>
          </a:stretch>
        </p:blipFill>
        <p:spPr bwMode="auto">
          <a:xfrm>
            <a:off x="7129463" y="5307013"/>
            <a:ext cx="1979612" cy="1266825"/>
          </a:xfrm>
          <a:prstGeom prst="rect">
            <a:avLst/>
          </a:prstGeom>
          <a:noFill/>
          <a:ln w="9525">
            <a:noFill/>
            <a:miter lim="800000"/>
            <a:headEnd/>
            <a:tailEnd/>
          </a:ln>
        </p:spPr>
      </p:pic>
      <p:pic>
        <p:nvPicPr>
          <p:cNvPr id="51205" name="Picture 15"/>
          <p:cNvPicPr>
            <a:picLocks noChangeAspect="1" noChangeArrowheads="1"/>
          </p:cNvPicPr>
          <p:nvPr/>
        </p:nvPicPr>
        <p:blipFill>
          <a:blip r:embed="rId3" cstate="print"/>
          <a:srcRect/>
          <a:stretch>
            <a:fillRect/>
          </a:stretch>
        </p:blipFill>
        <p:spPr bwMode="auto">
          <a:xfrm>
            <a:off x="7092950" y="4581525"/>
            <a:ext cx="2051050" cy="452438"/>
          </a:xfrm>
          <a:prstGeom prst="rect">
            <a:avLst/>
          </a:prstGeom>
          <a:noFill/>
          <a:ln w="9525">
            <a:noFill/>
            <a:miter lim="800000"/>
            <a:headEnd/>
            <a:tailEnd/>
          </a:ln>
        </p:spPr>
      </p:pic>
      <p:pic>
        <p:nvPicPr>
          <p:cNvPr id="51206" name="Picture 17"/>
          <p:cNvPicPr>
            <a:picLocks noChangeAspect="1" noChangeArrowheads="1"/>
          </p:cNvPicPr>
          <p:nvPr/>
        </p:nvPicPr>
        <p:blipFill>
          <a:blip r:embed="rId4" cstate="print"/>
          <a:srcRect/>
          <a:stretch>
            <a:fillRect/>
          </a:stretch>
        </p:blipFill>
        <p:spPr bwMode="auto">
          <a:xfrm>
            <a:off x="7321550" y="3357563"/>
            <a:ext cx="1714500" cy="1028700"/>
          </a:xfrm>
          <a:prstGeom prst="rect">
            <a:avLst/>
          </a:prstGeom>
          <a:noFill/>
          <a:ln w="9525">
            <a:noFill/>
            <a:miter lim="800000"/>
            <a:headEnd/>
            <a:tailEnd/>
          </a:ln>
        </p:spPr>
      </p:pic>
      <p:pic>
        <p:nvPicPr>
          <p:cNvPr id="51207" name="Picture 22"/>
          <p:cNvPicPr>
            <a:picLocks noChangeAspect="1" noChangeArrowheads="1"/>
          </p:cNvPicPr>
          <p:nvPr/>
        </p:nvPicPr>
        <p:blipFill>
          <a:blip r:embed="rId5" cstate="print"/>
          <a:srcRect/>
          <a:stretch>
            <a:fillRect/>
          </a:stretch>
        </p:blipFill>
        <p:spPr bwMode="auto">
          <a:xfrm>
            <a:off x="7380288" y="981075"/>
            <a:ext cx="1571625" cy="1949450"/>
          </a:xfrm>
          <a:prstGeom prst="rect">
            <a:avLst/>
          </a:prstGeom>
          <a:noFill/>
          <a:ln w="9525">
            <a:noFill/>
            <a:miter lim="800000"/>
            <a:headEnd/>
            <a:tailEnd/>
          </a:ln>
        </p:spPr>
      </p:pic>
      <p:pic>
        <p:nvPicPr>
          <p:cNvPr id="51208" name="Picture 25"/>
          <p:cNvPicPr>
            <a:picLocks noChangeAspect="1" noChangeArrowheads="1"/>
          </p:cNvPicPr>
          <p:nvPr/>
        </p:nvPicPr>
        <p:blipFill>
          <a:blip r:embed="rId6" cstate="print"/>
          <a:srcRect/>
          <a:stretch>
            <a:fillRect/>
          </a:stretch>
        </p:blipFill>
        <p:spPr bwMode="auto">
          <a:xfrm>
            <a:off x="4932363" y="2133600"/>
            <a:ext cx="2265362" cy="2106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16"/>
          <p:cNvPicPr>
            <a:picLocks noChangeAspect="1" noChangeArrowheads="1"/>
          </p:cNvPicPr>
          <p:nvPr/>
        </p:nvPicPr>
        <p:blipFill>
          <a:blip r:embed="rId2" cstate="print"/>
          <a:srcRect/>
          <a:stretch>
            <a:fillRect/>
          </a:stretch>
        </p:blipFill>
        <p:spPr bwMode="auto">
          <a:xfrm>
            <a:off x="5219700" y="620713"/>
            <a:ext cx="3673475" cy="2205037"/>
          </a:xfrm>
          <a:prstGeom prst="rect">
            <a:avLst/>
          </a:prstGeom>
          <a:noFill/>
          <a:ln w="9525">
            <a:noFill/>
            <a:miter lim="800000"/>
            <a:headEnd/>
            <a:tailEnd/>
          </a:ln>
        </p:spPr>
      </p:pic>
      <p:sp>
        <p:nvSpPr>
          <p:cNvPr id="52227" name="WordArt 3"/>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Fuentes de información</a:t>
            </a:r>
          </a:p>
        </p:txBody>
      </p:sp>
      <p:sp>
        <p:nvSpPr>
          <p:cNvPr id="52228" name="Text Box 15"/>
          <p:cNvSpPr txBox="1">
            <a:spLocks noChangeArrowheads="1"/>
          </p:cNvSpPr>
          <p:nvPr/>
        </p:nvSpPr>
        <p:spPr bwMode="auto">
          <a:xfrm>
            <a:off x="468313" y="908050"/>
            <a:ext cx="4751387" cy="1708150"/>
          </a:xfrm>
          <a:prstGeom prst="rect">
            <a:avLst/>
          </a:prstGeom>
          <a:noFill/>
          <a:ln w="9525">
            <a:noFill/>
            <a:miter lim="800000"/>
            <a:headEnd/>
            <a:tailEnd/>
          </a:ln>
        </p:spPr>
        <p:txBody>
          <a:bodyPr>
            <a:spAutoFit/>
          </a:bodyPr>
          <a:lstStyle/>
          <a:p>
            <a:pPr>
              <a:spcBef>
                <a:spcPct val="50000"/>
              </a:spcBef>
            </a:pPr>
            <a:r>
              <a:rPr lang="es-AR" sz="2600" b="1">
                <a:solidFill>
                  <a:srgbClr val="FF0000"/>
                </a:solidFill>
              </a:rPr>
              <a:t>INFORMALES</a:t>
            </a:r>
          </a:p>
          <a:p>
            <a:pPr>
              <a:spcBef>
                <a:spcPct val="50000"/>
              </a:spcBef>
            </a:pPr>
            <a:r>
              <a:rPr lang="es-AR" sz="2000"/>
              <a:t>Rumores: población, choferes, colegas, enfermeras, etc. </a:t>
            </a:r>
          </a:p>
          <a:p>
            <a:pPr>
              <a:spcBef>
                <a:spcPct val="50000"/>
              </a:spcBef>
            </a:pPr>
            <a:r>
              <a:rPr lang="es-ES" sz="2000"/>
              <a:t>Medios de comunicación</a:t>
            </a:r>
          </a:p>
        </p:txBody>
      </p:sp>
      <p:grpSp>
        <p:nvGrpSpPr>
          <p:cNvPr id="2" name="Group 19"/>
          <p:cNvGrpSpPr>
            <a:grpSpLocks/>
          </p:cNvGrpSpPr>
          <p:nvPr/>
        </p:nvGrpSpPr>
        <p:grpSpPr bwMode="auto">
          <a:xfrm>
            <a:off x="395288" y="4802188"/>
            <a:ext cx="8748712" cy="1716087"/>
            <a:chOff x="249" y="3025"/>
            <a:chExt cx="5511" cy="1081"/>
          </a:xfrm>
        </p:grpSpPr>
        <p:pic>
          <p:nvPicPr>
            <p:cNvPr id="52234" name="Picture 14"/>
            <p:cNvPicPr>
              <a:picLocks noChangeAspect="1" noChangeArrowheads="1"/>
            </p:cNvPicPr>
            <p:nvPr/>
          </p:nvPicPr>
          <p:blipFill>
            <a:blip r:embed="rId3" cstate="print"/>
            <a:srcRect/>
            <a:stretch>
              <a:fillRect/>
            </a:stretch>
          </p:blipFill>
          <p:spPr bwMode="auto">
            <a:xfrm>
              <a:off x="3109" y="3249"/>
              <a:ext cx="2651" cy="857"/>
            </a:xfrm>
            <a:prstGeom prst="rect">
              <a:avLst/>
            </a:prstGeom>
            <a:noFill/>
            <a:ln w="9525">
              <a:noFill/>
              <a:miter lim="800000"/>
              <a:headEnd/>
              <a:tailEnd/>
            </a:ln>
          </p:spPr>
        </p:pic>
        <p:sp>
          <p:nvSpPr>
            <p:cNvPr id="52235" name="Text Box 10"/>
            <p:cNvSpPr txBox="1">
              <a:spLocks noChangeArrowheads="1"/>
            </p:cNvSpPr>
            <p:nvPr/>
          </p:nvSpPr>
          <p:spPr bwMode="auto">
            <a:xfrm>
              <a:off x="249" y="3025"/>
              <a:ext cx="2903" cy="978"/>
            </a:xfrm>
            <a:prstGeom prst="rect">
              <a:avLst/>
            </a:prstGeom>
            <a:noFill/>
            <a:ln w="9525" algn="ctr">
              <a:noFill/>
              <a:miter lim="800000"/>
              <a:headEnd/>
              <a:tailEnd/>
            </a:ln>
          </p:spPr>
          <p:txBody>
            <a:bodyPr>
              <a:spAutoFit/>
            </a:bodyPr>
            <a:lstStyle/>
            <a:p>
              <a:pPr>
                <a:spcBef>
                  <a:spcPct val="50000"/>
                </a:spcBef>
              </a:pPr>
              <a:r>
                <a:rPr lang="es-AR" sz="2400" b="1">
                  <a:solidFill>
                    <a:srgbClr val="FF0000"/>
                  </a:solidFill>
                </a:rPr>
                <a:t>Otros.</a:t>
              </a:r>
              <a:r>
                <a:rPr lang="es-AR" sz="2400" b="1"/>
                <a:t> </a:t>
              </a:r>
              <a:r>
                <a:rPr lang="es-AR" sz="2400"/>
                <a:t>Información ambiental, socioeconómica, geográfica, obras sociales, registros policiales, morgue, etc.</a:t>
              </a:r>
              <a:r>
                <a:rPr lang="es-AR" sz="2400" b="1"/>
                <a:t> </a:t>
              </a:r>
            </a:p>
          </p:txBody>
        </p:sp>
      </p:grpSp>
      <p:grpSp>
        <p:nvGrpSpPr>
          <p:cNvPr id="3" name="Group 18"/>
          <p:cNvGrpSpPr>
            <a:grpSpLocks/>
          </p:cNvGrpSpPr>
          <p:nvPr/>
        </p:nvGrpSpPr>
        <p:grpSpPr bwMode="auto">
          <a:xfrm>
            <a:off x="395288" y="2852738"/>
            <a:ext cx="8748712" cy="2279650"/>
            <a:chOff x="249" y="1797"/>
            <a:chExt cx="5511" cy="1436"/>
          </a:xfrm>
        </p:grpSpPr>
        <p:pic>
          <p:nvPicPr>
            <p:cNvPr id="52231" name="Picture 12"/>
            <p:cNvPicPr>
              <a:picLocks noChangeAspect="1" noChangeArrowheads="1"/>
            </p:cNvPicPr>
            <p:nvPr/>
          </p:nvPicPr>
          <p:blipFill>
            <a:blip r:embed="rId4" cstate="print">
              <a:lum bright="6000"/>
            </a:blip>
            <a:srcRect/>
            <a:stretch>
              <a:fillRect/>
            </a:stretch>
          </p:blipFill>
          <p:spPr bwMode="auto">
            <a:xfrm>
              <a:off x="4377" y="2206"/>
              <a:ext cx="1383" cy="1022"/>
            </a:xfrm>
            <a:prstGeom prst="rect">
              <a:avLst/>
            </a:prstGeom>
            <a:noFill/>
            <a:ln w="9525">
              <a:noFill/>
              <a:miter lim="800000"/>
              <a:headEnd/>
              <a:tailEnd/>
            </a:ln>
          </p:spPr>
        </p:pic>
        <p:pic>
          <p:nvPicPr>
            <p:cNvPr id="52232" name="Picture 17"/>
            <p:cNvPicPr>
              <a:picLocks noChangeAspect="1" noChangeArrowheads="1"/>
            </p:cNvPicPr>
            <p:nvPr/>
          </p:nvPicPr>
          <p:blipFill>
            <a:blip r:embed="rId5" cstate="print"/>
            <a:srcRect/>
            <a:stretch>
              <a:fillRect/>
            </a:stretch>
          </p:blipFill>
          <p:spPr bwMode="auto">
            <a:xfrm>
              <a:off x="2925" y="2160"/>
              <a:ext cx="1428" cy="1073"/>
            </a:xfrm>
            <a:prstGeom prst="rect">
              <a:avLst/>
            </a:prstGeom>
            <a:noFill/>
            <a:ln w="9525">
              <a:noFill/>
              <a:miter lim="800000"/>
              <a:headEnd/>
              <a:tailEnd/>
            </a:ln>
          </p:spPr>
        </p:pic>
        <p:sp>
          <p:nvSpPr>
            <p:cNvPr id="52233" name="Text Box 2"/>
            <p:cNvSpPr txBox="1">
              <a:spLocks noChangeArrowheads="1"/>
            </p:cNvSpPr>
            <p:nvPr/>
          </p:nvSpPr>
          <p:spPr bwMode="auto">
            <a:xfrm>
              <a:off x="249" y="1797"/>
              <a:ext cx="3221" cy="748"/>
            </a:xfrm>
            <a:prstGeom prst="rect">
              <a:avLst/>
            </a:prstGeom>
            <a:noFill/>
            <a:ln w="9525" algn="ctr">
              <a:noFill/>
              <a:miter lim="800000"/>
              <a:headEnd/>
              <a:tailEnd/>
            </a:ln>
          </p:spPr>
          <p:txBody>
            <a:bodyPr>
              <a:spAutoFit/>
            </a:bodyPr>
            <a:lstStyle/>
            <a:p>
              <a:pPr>
                <a:spcBef>
                  <a:spcPct val="50000"/>
                </a:spcBef>
              </a:pPr>
              <a:r>
                <a:rPr lang="es-AR" sz="2400" b="1">
                  <a:solidFill>
                    <a:srgbClr val="FF0000"/>
                  </a:solidFill>
                </a:rPr>
                <a:t>Información cualitativa</a:t>
              </a:r>
              <a:r>
                <a:rPr lang="es-AR" sz="2400" b="1"/>
                <a:t> </a:t>
              </a:r>
              <a:r>
                <a:rPr lang="es-AR" sz="2400"/>
                <a:t>obtenida de contactos claves y la observación directa en terreno.</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013325" y="620713"/>
            <a:ext cx="4130675" cy="2232025"/>
            <a:chOff x="3152" y="28"/>
            <a:chExt cx="2586" cy="1360"/>
          </a:xfrm>
        </p:grpSpPr>
        <p:sp>
          <p:nvSpPr>
            <p:cNvPr id="53260" name="AutoShape 3"/>
            <p:cNvSpPr>
              <a:spLocks noChangeAspect="1" noChangeArrowheads="1" noTextEdit="1"/>
            </p:cNvSpPr>
            <p:nvPr/>
          </p:nvSpPr>
          <p:spPr bwMode="auto">
            <a:xfrm>
              <a:off x="3152" y="28"/>
              <a:ext cx="2586" cy="1360"/>
            </a:xfrm>
            <a:prstGeom prst="rect">
              <a:avLst/>
            </a:prstGeom>
            <a:solidFill>
              <a:schemeClr val="bg1"/>
            </a:solidFill>
            <a:ln w="9525" algn="ctr">
              <a:noFill/>
              <a:miter lim="800000"/>
              <a:headEnd/>
              <a:tailEnd/>
            </a:ln>
          </p:spPr>
          <p:txBody>
            <a:bodyPr/>
            <a:lstStyle/>
            <a:p>
              <a:endParaRPr lang="es-AR"/>
            </a:p>
          </p:txBody>
        </p:sp>
        <p:sp>
          <p:nvSpPr>
            <p:cNvPr id="53261" name="Text Box 4"/>
            <p:cNvSpPr txBox="1">
              <a:spLocks noChangeArrowheads="1"/>
            </p:cNvSpPr>
            <p:nvPr/>
          </p:nvSpPr>
          <p:spPr bwMode="auto">
            <a:xfrm rot="-5400000">
              <a:off x="5217" y="729"/>
              <a:ext cx="799" cy="153"/>
            </a:xfrm>
            <a:prstGeom prst="rect">
              <a:avLst/>
            </a:prstGeom>
            <a:noFill/>
            <a:ln w="9525" algn="ctr">
              <a:noFill/>
              <a:miter lim="800000"/>
              <a:headEnd/>
              <a:tailEnd/>
            </a:ln>
          </p:spPr>
          <p:txBody>
            <a:bodyPr wrap="none" lIns="0" tIns="0" rIns="0" bIns="0">
              <a:spAutoFit/>
            </a:bodyPr>
            <a:lstStyle/>
            <a:p>
              <a:r>
                <a:rPr lang="es-AR" altLang="ja-JP" sz="800" b="1">
                  <a:solidFill>
                    <a:srgbClr val="000000"/>
                  </a:solidFill>
                  <a:ea typeface="MS Mincho" pitchFamily="49" charset="-128"/>
                </a:rPr>
                <a:t>Cobertura de vacunación </a:t>
              </a:r>
            </a:p>
            <a:p>
              <a:r>
                <a:rPr lang="es-AR" altLang="ja-JP" sz="800" b="1">
                  <a:solidFill>
                    <a:srgbClr val="000000"/>
                  </a:solidFill>
                  <a:ea typeface="MS Mincho" pitchFamily="49" charset="-128"/>
                </a:rPr>
                <a:t>adecuada para  la edad (%)</a:t>
              </a:r>
              <a:endParaRPr lang="es-AR" sz="800" b="1">
                <a:solidFill>
                  <a:srgbClr val="000000"/>
                </a:solidFill>
              </a:endParaRPr>
            </a:p>
          </p:txBody>
        </p:sp>
        <p:grpSp>
          <p:nvGrpSpPr>
            <p:cNvPr id="53262" name="Group 5"/>
            <p:cNvGrpSpPr>
              <a:grpSpLocks/>
            </p:cNvGrpSpPr>
            <p:nvPr/>
          </p:nvGrpSpPr>
          <p:grpSpPr bwMode="auto">
            <a:xfrm>
              <a:off x="3497" y="397"/>
              <a:ext cx="124" cy="831"/>
              <a:chOff x="1356" y="870"/>
              <a:chExt cx="144" cy="1079"/>
            </a:xfrm>
          </p:grpSpPr>
          <p:sp>
            <p:nvSpPr>
              <p:cNvPr id="53549" name="Rectangle 6"/>
              <p:cNvSpPr>
                <a:spLocks noChangeArrowheads="1"/>
              </p:cNvSpPr>
              <p:nvPr/>
            </p:nvSpPr>
            <p:spPr bwMode="auto">
              <a:xfrm>
                <a:off x="1356" y="870"/>
                <a:ext cx="6" cy="1079"/>
              </a:xfrm>
              <a:prstGeom prst="rect">
                <a:avLst/>
              </a:prstGeom>
              <a:solidFill>
                <a:srgbClr val="00009E"/>
              </a:solidFill>
              <a:ln w="9525">
                <a:noFill/>
                <a:miter lim="800000"/>
                <a:headEnd/>
                <a:tailEnd/>
              </a:ln>
            </p:spPr>
            <p:txBody>
              <a:bodyPr/>
              <a:lstStyle/>
              <a:p>
                <a:endParaRPr lang="es-MX"/>
              </a:p>
            </p:txBody>
          </p:sp>
          <p:sp>
            <p:nvSpPr>
              <p:cNvPr id="53550" name="Rectangle 7"/>
              <p:cNvSpPr>
                <a:spLocks noChangeArrowheads="1"/>
              </p:cNvSpPr>
              <p:nvPr/>
            </p:nvSpPr>
            <p:spPr bwMode="auto">
              <a:xfrm>
                <a:off x="1362" y="870"/>
                <a:ext cx="5" cy="1079"/>
              </a:xfrm>
              <a:prstGeom prst="rect">
                <a:avLst/>
              </a:prstGeom>
              <a:solidFill>
                <a:srgbClr val="0000A2"/>
              </a:solidFill>
              <a:ln w="9525">
                <a:noFill/>
                <a:miter lim="800000"/>
                <a:headEnd/>
                <a:tailEnd/>
              </a:ln>
            </p:spPr>
            <p:txBody>
              <a:bodyPr/>
              <a:lstStyle/>
              <a:p>
                <a:endParaRPr lang="es-MX"/>
              </a:p>
            </p:txBody>
          </p:sp>
          <p:sp>
            <p:nvSpPr>
              <p:cNvPr id="53551" name="Rectangle 8"/>
              <p:cNvSpPr>
                <a:spLocks noChangeArrowheads="1"/>
              </p:cNvSpPr>
              <p:nvPr/>
            </p:nvSpPr>
            <p:spPr bwMode="auto">
              <a:xfrm>
                <a:off x="1367" y="870"/>
                <a:ext cx="6" cy="1079"/>
              </a:xfrm>
              <a:prstGeom prst="rect">
                <a:avLst/>
              </a:prstGeom>
              <a:solidFill>
                <a:srgbClr val="0000A8"/>
              </a:solidFill>
              <a:ln w="9525">
                <a:noFill/>
                <a:miter lim="800000"/>
                <a:headEnd/>
                <a:tailEnd/>
              </a:ln>
            </p:spPr>
            <p:txBody>
              <a:bodyPr/>
              <a:lstStyle/>
              <a:p>
                <a:endParaRPr lang="es-MX"/>
              </a:p>
            </p:txBody>
          </p:sp>
          <p:sp>
            <p:nvSpPr>
              <p:cNvPr id="53552" name="Rectangle 9"/>
              <p:cNvSpPr>
                <a:spLocks noChangeArrowheads="1"/>
              </p:cNvSpPr>
              <p:nvPr/>
            </p:nvSpPr>
            <p:spPr bwMode="auto">
              <a:xfrm>
                <a:off x="1373" y="870"/>
                <a:ext cx="5" cy="1079"/>
              </a:xfrm>
              <a:prstGeom prst="rect">
                <a:avLst/>
              </a:prstGeom>
              <a:solidFill>
                <a:srgbClr val="0000B0"/>
              </a:solidFill>
              <a:ln w="9525">
                <a:noFill/>
                <a:miter lim="800000"/>
                <a:headEnd/>
                <a:tailEnd/>
              </a:ln>
            </p:spPr>
            <p:txBody>
              <a:bodyPr/>
              <a:lstStyle/>
              <a:p>
                <a:endParaRPr lang="es-MX"/>
              </a:p>
            </p:txBody>
          </p:sp>
          <p:sp>
            <p:nvSpPr>
              <p:cNvPr id="53553" name="Rectangle 10"/>
              <p:cNvSpPr>
                <a:spLocks noChangeArrowheads="1"/>
              </p:cNvSpPr>
              <p:nvPr/>
            </p:nvSpPr>
            <p:spPr bwMode="auto">
              <a:xfrm>
                <a:off x="1378" y="870"/>
                <a:ext cx="6" cy="1079"/>
              </a:xfrm>
              <a:prstGeom prst="rect">
                <a:avLst/>
              </a:prstGeom>
              <a:solidFill>
                <a:srgbClr val="0000BB"/>
              </a:solidFill>
              <a:ln w="9525">
                <a:noFill/>
                <a:miter lim="800000"/>
                <a:headEnd/>
                <a:tailEnd/>
              </a:ln>
            </p:spPr>
            <p:txBody>
              <a:bodyPr/>
              <a:lstStyle/>
              <a:p>
                <a:endParaRPr lang="es-MX"/>
              </a:p>
            </p:txBody>
          </p:sp>
          <p:sp>
            <p:nvSpPr>
              <p:cNvPr id="53554" name="Rectangle 11"/>
              <p:cNvSpPr>
                <a:spLocks noChangeArrowheads="1"/>
              </p:cNvSpPr>
              <p:nvPr/>
            </p:nvSpPr>
            <p:spPr bwMode="auto">
              <a:xfrm>
                <a:off x="1384" y="870"/>
                <a:ext cx="6" cy="1079"/>
              </a:xfrm>
              <a:prstGeom prst="rect">
                <a:avLst/>
              </a:prstGeom>
              <a:solidFill>
                <a:srgbClr val="0000C7"/>
              </a:solidFill>
              <a:ln w="9525">
                <a:noFill/>
                <a:miter lim="800000"/>
                <a:headEnd/>
                <a:tailEnd/>
              </a:ln>
            </p:spPr>
            <p:txBody>
              <a:bodyPr/>
              <a:lstStyle/>
              <a:p>
                <a:endParaRPr lang="es-MX"/>
              </a:p>
            </p:txBody>
          </p:sp>
          <p:sp>
            <p:nvSpPr>
              <p:cNvPr id="53555" name="Rectangle 12"/>
              <p:cNvSpPr>
                <a:spLocks noChangeArrowheads="1"/>
              </p:cNvSpPr>
              <p:nvPr/>
            </p:nvSpPr>
            <p:spPr bwMode="auto">
              <a:xfrm>
                <a:off x="1390" y="870"/>
                <a:ext cx="5" cy="1079"/>
              </a:xfrm>
              <a:prstGeom prst="rect">
                <a:avLst/>
              </a:prstGeom>
              <a:solidFill>
                <a:srgbClr val="0000D4"/>
              </a:solidFill>
              <a:ln w="9525">
                <a:noFill/>
                <a:miter lim="800000"/>
                <a:headEnd/>
                <a:tailEnd/>
              </a:ln>
            </p:spPr>
            <p:txBody>
              <a:bodyPr/>
              <a:lstStyle/>
              <a:p>
                <a:endParaRPr lang="es-MX"/>
              </a:p>
            </p:txBody>
          </p:sp>
          <p:sp>
            <p:nvSpPr>
              <p:cNvPr id="53556" name="Rectangle 13"/>
              <p:cNvSpPr>
                <a:spLocks noChangeArrowheads="1"/>
              </p:cNvSpPr>
              <p:nvPr/>
            </p:nvSpPr>
            <p:spPr bwMode="auto">
              <a:xfrm>
                <a:off x="1395" y="870"/>
                <a:ext cx="6" cy="1079"/>
              </a:xfrm>
              <a:prstGeom prst="rect">
                <a:avLst/>
              </a:prstGeom>
              <a:solidFill>
                <a:srgbClr val="0000DF"/>
              </a:solidFill>
              <a:ln w="9525">
                <a:noFill/>
                <a:miter lim="800000"/>
                <a:headEnd/>
                <a:tailEnd/>
              </a:ln>
            </p:spPr>
            <p:txBody>
              <a:bodyPr/>
              <a:lstStyle/>
              <a:p>
                <a:endParaRPr lang="es-MX"/>
              </a:p>
            </p:txBody>
          </p:sp>
          <p:sp>
            <p:nvSpPr>
              <p:cNvPr id="53557" name="Rectangle 14"/>
              <p:cNvSpPr>
                <a:spLocks noChangeArrowheads="1"/>
              </p:cNvSpPr>
              <p:nvPr/>
            </p:nvSpPr>
            <p:spPr bwMode="auto">
              <a:xfrm>
                <a:off x="1401" y="870"/>
                <a:ext cx="5" cy="1079"/>
              </a:xfrm>
              <a:prstGeom prst="rect">
                <a:avLst/>
              </a:prstGeom>
              <a:solidFill>
                <a:srgbClr val="0000E9"/>
              </a:solidFill>
              <a:ln w="9525">
                <a:noFill/>
                <a:miter lim="800000"/>
                <a:headEnd/>
                <a:tailEnd/>
              </a:ln>
            </p:spPr>
            <p:txBody>
              <a:bodyPr/>
              <a:lstStyle/>
              <a:p>
                <a:endParaRPr lang="es-MX"/>
              </a:p>
            </p:txBody>
          </p:sp>
          <p:sp>
            <p:nvSpPr>
              <p:cNvPr id="53558" name="Rectangle 15"/>
              <p:cNvSpPr>
                <a:spLocks noChangeArrowheads="1"/>
              </p:cNvSpPr>
              <p:nvPr/>
            </p:nvSpPr>
            <p:spPr bwMode="auto">
              <a:xfrm>
                <a:off x="1406" y="870"/>
                <a:ext cx="6" cy="1079"/>
              </a:xfrm>
              <a:prstGeom prst="rect">
                <a:avLst/>
              </a:prstGeom>
              <a:solidFill>
                <a:srgbClr val="0000F2"/>
              </a:solidFill>
              <a:ln w="9525">
                <a:noFill/>
                <a:miter lim="800000"/>
                <a:headEnd/>
                <a:tailEnd/>
              </a:ln>
            </p:spPr>
            <p:txBody>
              <a:bodyPr/>
              <a:lstStyle/>
              <a:p>
                <a:endParaRPr lang="es-MX"/>
              </a:p>
            </p:txBody>
          </p:sp>
          <p:sp>
            <p:nvSpPr>
              <p:cNvPr id="53559" name="Rectangle 16"/>
              <p:cNvSpPr>
                <a:spLocks noChangeArrowheads="1"/>
              </p:cNvSpPr>
              <p:nvPr/>
            </p:nvSpPr>
            <p:spPr bwMode="auto">
              <a:xfrm>
                <a:off x="1412" y="870"/>
                <a:ext cx="5" cy="1079"/>
              </a:xfrm>
              <a:prstGeom prst="rect">
                <a:avLst/>
              </a:prstGeom>
              <a:solidFill>
                <a:srgbClr val="0000F7"/>
              </a:solidFill>
              <a:ln w="9525">
                <a:noFill/>
                <a:miter lim="800000"/>
                <a:headEnd/>
                <a:tailEnd/>
              </a:ln>
            </p:spPr>
            <p:txBody>
              <a:bodyPr/>
              <a:lstStyle/>
              <a:p>
                <a:endParaRPr lang="es-MX"/>
              </a:p>
            </p:txBody>
          </p:sp>
          <p:sp>
            <p:nvSpPr>
              <p:cNvPr id="53560" name="Rectangle 17"/>
              <p:cNvSpPr>
                <a:spLocks noChangeArrowheads="1"/>
              </p:cNvSpPr>
              <p:nvPr/>
            </p:nvSpPr>
            <p:spPr bwMode="auto">
              <a:xfrm>
                <a:off x="1417" y="870"/>
                <a:ext cx="6" cy="1079"/>
              </a:xfrm>
              <a:prstGeom prst="rect">
                <a:avLst/>
              </a:prstGeom>
              <a:solidFill>
                <a:srgbClr val="0000FB"/>
              </a:solidFill>
              <a:ln w="9525">
                <a:noFill/>
                <a:miter lim="800000"/>
                <a:headEnd/>
                <a:tailEnd/>
              </a:ln>
            </p:spPr>
            <p:txBody>
              <a:bodyPr/>
              <a:lstStyle/>
              <a:p>
                <a:endParaRPr lang="es-MX"/>
              </a:p>
            </p:txBody>
          </p:sp>
          <p:sp>
            <p:nvSpPr>
              <p:cNvPr id="53561" name="Rectangle 18"/>
              <p:cNvSpPr>
                <a:spLocks noChangeArrowheads="1"/>
              </p:cNvSpPr>
              <p:nvPr/>
            </p:nvSpPr>
            <p:spPr bwMode="auto">
              <a:xfrm>
                <a:off x="1423" y="870"/>
                <a:ext cx="5" cy="1079"/>
              </a:xfrm>
              <a:prstGeom prst="rect">
                <a:avLst/>
              </a:prstGeom>
              <a:solidFill>
                <a:srgbClr val="0000FF"/>
              </a:solidFill>
              <a:ln w="9525">
                <a:noFill/>
                <a:miter lim="800000"/>
                <a:headEnd/>
                <a:tailEnd/>
              </a:ln>
            </p:spPr>
            <p:txBody>
              <a:bodyPr/>
              <a:lstStyle/>
              <a:p>
                <a:endParaRPr lang="es-MX"/>
              </a:p>
            </p:txBody>
          </p:sp>
          <p:sp>
            <p:nvSpPr>
              <p:cNvPr id="53562" name="Rectangle 19"/>
              <p:cNvSpPr>
                <a:spLocks noChangeArrowheads="1"/>
              </p:cNvSpPr>
              <p:nvPr/>
            </p:nvSpPr>
            <p:spPr bwMode="auto">
              <a:xfrm>
                <a:off x="1428" y="870"/>
                <a:ext cx="6" cy="1079"/>
              </a:xfrm>
              <a:prstGeom prst="rect">
                <a:avLst/>
              </a:prstGeom>
              <a:solidFill>
                <a:srgbClr val="0000FF"/>
              </a:solidFill>
              <a:ln w="9525">
                <a:noFill/>
                <a:miter lim="800000"/>
                <a:headEnd/>
                <a:tailEnd/>
              </a:ln>
            </p:spPr>
            <p:txBody>
              <a:bodyPr/>
              <a:lstStyle/>
              <a:p>
                <a:endParaRPr lang="es-MX"/>
              </a:p>
            </p:txBody>
          </p:sp>
          <p:sp>
            <p:nvSpPr>
              <p:cNvPr id="53563" name="Rectangle 20"/>
              <p:cNvSpPr>
                <a:spLocks noChangeArrowheads="1"/>
              </p:cNvSpPr>
              <p:nvPr/>
            </p:nvSpPr>
            <p:spPr bwMode="auto">
              <a:xfrm>
                <a:off x="1434" y="870"/>
                <a:ext cx="5" cy="1079"/>
              </a:xfrm>
              <a:prstGeom prst="rect">
                <a:avLst/>
              </a:prstGeom>
              <a:solidFill>
                <a:srgbClr val="0000FB"/>
              </a:solidFill>
              <a:ln w="9525">
                <a:noFill/>
                <a:miter lim="800000"/>
                <a:headEnd/>
                <a:tailEnd/>
              </a:ln>
            </p:spPr>
            <p:txBody>
              <a:bodyPr/>
              <a:lstStyle/>
              <a:p>
                <a:endParaRPr lang="es-MX"/>
              </a:p>
            </p:txBody>
          </p:sp>
          <p:sp>
            <p:nvSpPr>
              <p:cNvPr id="53564" name="Rectangle 21"/>
              <p:cNvSpPr>
                <a:spLocks noChangeArrowheads="1"/>
              </p:cNvSpPr>
              <p:nvPr/>
            </p:nvSpPr>
            <p:spPr bwMode="auto">
              <a:xfrm>
                <a:off x="1439" y="870"/>
                <a:ext cx="6" cy="1079"/>
              </a:xfrm>
              <a:prstGeom prst="rect">
                <a:avLst/>
              </a:prstGeom>
              <a:solidFill>
                <a:srgbClr val="0000F7"/>
              </a:solidFill>
              <a:ln w="9525">
                <a:noFill/>
                <a:miter lim="800000"/>
                <a:headEnd/>
                <a:tailEnd/>
              </a:ln>
            </p:spPr>
            <p:txBody>
              <a:bodyPr/>
              <a:lstStyle/>
              <a:p>
                <a:endParaRPr lang="es-MX"/>
              </a:p>
            </p:txBody>
          </p:sp>
          <p:sp>
            <p:nvSpPr>
              <p:cNvPr id="53565" name="Rectangle 22"/>
              <p:cNvSpPr>
                <a:spLocks noChangeArrowheads="1"/>
              </p:cNvSpPr>
              <p:nvPr/>
            </p:nvSpPr>
            <p:spPr bwMode="auto">
              <a:xfrm>
                <a:off x="1445" y="870"/>
                <a:ext cx="5" cy="1079"/>
              </a:xfrm>
              <a:prstGeom prst="rect">
                <a:avLst/>
              </a:prstGeom>
              <a:solidFill>
                <a:srgbClr val="0000F2"/>
              </a:solidFill>
              <a:ln w="9525">
                <a:noFill/>
                <a:miter lim="800000"/>
                <a:headEnd/>
                <a:tailEnd/>
              </a:ln>
            </p:spPr>
            <p:txBody>
              <a:bodyPr/>
              <a:lstStyle/>
              <a:p>
                <a:endParaRPr lang="es-MX"/>
              </a:p>
            </p:txBody>
          </p:sp>
          <p:sp>
            <p:nvSpPr>
              <p:cNvPr id="53566" name="Rectangle 23"/>
              <p:cNvSpPr>
                <a:spLocks noChangeArrowheads="1"/>
              </p:cNvSpPr>
              <p:nvPr/>
            </p:nvSpPr>
            <p:spPr bwMode="auto">
              <a:xfrm>
                <a:off x="1450" y="870"/>
                <a:ext cx="6" cy="1079"/>
              </a:xfrm>
              <a:prstGeom prst="rect">
                <a:avLst/>
              </a:prstGeom>
              <a:solidFill>
                <a:srgbClr val="0000E9"/>
              </a:solidFill>
              <a:ln w="9525">
                <a:noFill/>
                <a:miter lim="800000"/>
                <a:headEnd/>
                <a:tailEnd/>
              </a:ln>
            </p:spPr>
            <p:txBody>
              <a:bodyPr/>
              <a:lstStyle/>
              <a:p>
                <a:endParaRPr lang="es-MX"/>
              </a:p>
            </p:txBody>
          </p:sp>
          <p:sp>
            <p:nvSpPr>
              <p:cNvPr id="53567" name="Rectangle 24"/>
              <p:cNvSpPr>
                <a:spLocks noChangeArrowheads="1"/>
              </p:cNvSpPr>
              <p:nvPr/>
            </p:nvSpPr>
            <p:spPr bwMode="auto">
              <a:xfrm>
                <a:off x="1456" y="870"/>
                <a:ext cx="6" cy="1079"/>
              </a:xfrm>
              <a:prstGeom prst="rect">
                <a:avLst/>
              </a:prstGeom>
              <a:solidFill>
                <a:srgbClr val="0000DF"/>
              </a:solidFill>
              <a:ln w="9525">
                <a:noFill/>
                <a:miter lim="800000"/>
                <a:headEnd/>
                <a:tailEnd/>
              </a:ln>
            </p:spPr>
            <p:txBody>
              <a:bodyPr/>
              <a:lstStyle/>
              <a:p>
                <a:endParaRPr lang="es-MX"/>
              </a:p>
            </p:txBody>
          </p:sp>
          <p:sp>
            <p:nvSpPr>
              <p:cNvPr id="53568" name="Rectangle 25"/>
              <p:cNvSpPr>
                <a:spLocks noChangeArrowheads="1"/>
              </p:cNvSpPr>
              <p:nvPr/>
            </p:nvSpPr>
            <p:spPr bwMode="auto">
              <a:xfrm>
                <a:off x="1462" y="870"/>
                <a:ext cx="5" cy="1079"/>
              </a:xfrm>
              <a:prstGeom prst="rect">
                <a:avLst/>
              </a:prstGeom>
              <a:solidFill>
                <a:srgbClr val="0000D3"/>
              </a:solidFill>
              <a:ln w="9525">
                <a:noFill/>
                <a:miter lim="800000"/>
                <a:headEnd/>
                <a:tailEnd/>
              </a:ln>
            </p:spPr>
            <p:txBody>
              <a:bodyPr/>
              <a:lstStyle/>
              <a:p>
                <a:endParaRPr lang="es-MX"/>
              </a:p>
            </p:txBody>
          </p:sp>
          <p:sp>
            <p:nvSpPr>
              <p:cNvPr id="53569" name="Rectangle 26"/>
              <p:cNvSpPr>
                <a:spLocks noChangeArrowheads="1"/>
              </p:cNvSpPr>
              <p:nvPr/>
            </p:nvSpPr>
            <p:spPr bwMode="auto">
              <a:xfrm>
                <a:off x="1467" y="870"/>
                <a:ext cx="6" cy="1079"/>
              </a:xfrm>
              <a:prstGeom prst="rect">
                <a:avLst/>
              </a:prstGeom>
              <a:solidFill>
                <a:srgbClr val="0000C7"/>
              </a:solidFill>
              <a:ln w="9525">
                <a:noFill/>
                <a:miter lim="800000"/>
                <a:headEnd/>
                <a:tailEnd/>
              </a:ln>
            </p:spPr>
            <p:txBody>
              <a:bodyPr/>
              <a:lstStyle/>
              <a:p>
                <a:endParaRPr lang="es-MX"/>
              </a:p>
            </p:txBody>
          </p:sp>
          <p:sp>
            <p:nvSpPr>
              <p:cNvPr id="53570" name="Rectangle 27"/>
              <p:cNvSpPr>
                <a:spLocks noChangeArrowheads="1"/>
              </p:cNvSpPr>
              <p:nvPr/>
            </p:nvSpPr>
            <p:spPr bwMode="auto">
              <a:xfrm>
                <a:off x="1473" y="870"/>
                <a:ext cx="5" cy="1079"/>
              </a:xfrm>
              <a:prstGeom prst="rect">
                <a:avLst/>
              </a:prstGeom>
              <a:solidFill>
                <a:srgbClr val="0000BB"/>
              </a:solidFill>
              <a:ln w="9525">
                <a:noFill/>
                <a:miter lim="800000"/>
                <a:headEnd/>
                <a:tailEnd/>
              </a:ln>
            </p:spPr>
            <p:txBody>
              <a:bodyPr/>
              <a:lstStyle/>
              <a:p>
                <a:endParaRPr lang="es-MX"/>
              </a:p>
            </p:txBody>
          </p:sp>
          <p:sp>
            <p:nvSpPr>
              <p:cNvPr id="53571" name="Rectangle 28"/>
              <p:cNvSpPr>
                <a:spLocks noChangeArrowheads="1"/>
              </p:cNvSpPr>
              <p:nvPr/>
            </p:nvSpPr>
            <p:spPr bwMode="auto">
              <a:xfrm>
                <a:off x="1478" y="870"/>
                <a:ext cx="6" cy="1079"/>
              </a:xfrm>
              <a:prstGeom prst="rect">
                <a:avLst/>
              </a:prstGeom>
              <a:solidFill>
                <a:srgbClr val="0000B0"/>
              </a:solidFill>
              <a:ln w="9525">
                <a:noFill/>
                <a:miter lim="800000"/>
                <a:headEnd/>
                <a:tailEnd/>
              </a:ln>
            </p:spPr>
            <p:txBody>
              <a:bodyPr/>
              <a:lstStyle/>
              <a:p>
                <a:endParaRPr lang="es-MX"/>
              </a:p>
            </p:txBody>
          </p:sp>
          <p:sp>
            <p:nvSpPr>
              <p:cNvPr id="53572" name="Rectangle 29"/>
              <p:cNvSpPr>
                <a:spLocks noChangeArrowheads="1"/>
              </p:cNvSpPr>
              <p:nvPr/>
            </p:nvSpPr>
            <p:spPr bwMode="auto">
              <a:xfrm>
                <a:off x="1484" y="870"/>
                <a:ext cx="5" cy="1079"/>
              </a:xfrm>
              <a:prstGeom prst="rect">
                <a:avLst/>
              </a:prstGeom>
              <a:solidFill>
                <a:srgbClr val="0000A8"/>
              </a:solidFill>
              <a:ln w="9525">
                <a:noFill/>
                <a:miter lim="800000"/>
                <a:headEnd/>
                <a:tailEnd/>
              </a:ln>
            </p:spPr>
            <p:txBody>
              <a:bodyPr/>
              <a:lstStyle/>
              <a:p>
                <a:endParaRPr lang="es-MX"/>
              </a:p>
            </p:txBody>
          </p:sp>
          <p:sp>
            <p:nvSpPr>
              <p:cNvPr id="53573" name="Rectangle 30"/>
              <p:cNvSpPr>
                <a:spLocks noChangeArrowheads="1"/>
              </p:cNvSpPr>
              <p:nvPr/>
            </p:nvSpPr>
            <p:spPr bwMode="auto">
              <a:xfrm>
                <a:off x="1489" y="870"/>
                <a:ext cx="6" cy="1079"/>
              </a:xfrm>
              <a:prstGeom prst="rect">
                <a:avLst/>
              </a:prstGeom>
              <a:solidFill>
                <a:srgbClr val="0000A2"/>
              </a:solidFill>
              <a:ln w="9525">
                <a:noFill/>
                <a:miter lim="800000"/>
                <a:headEnd/>
                <a:tailEnd/>
              </a:ln>
            </p:spPr>
            <p:txBody>
              <a:bodyPr/>
              <a:lstStyle/>
              <a:p>
                <a:endParaRPr lang="es-MX"/>
              </a:p>
            </p:txBody>
          </p:sp>
          <p:sp>
            <p:nvSpPr>
              <p:cNvPr id="53574" name="Rectangle 31"/>
              <p:cNvSpPr>
                <a:spLocks noChangeArrowheads="1"/>
              </p:cNvSpPr>
              <p:nvPr/>
            </p:nvSpPr>
            <p:spPr bwMode="auto">
              <a:xfrm>
                <a:off x="1495" y="870"/>
                <a:ext cx="5" cy="1079"/>
              </a:xfrm>
              <a:prstGeom prst="rect">
                <a:avLst/>
              </a:prstGeom>
              <a:solidFill>
                <a:srgbClr val="00009D"/>
              </a:solidFill>
              <a:ln w="9525">
                <a:noFill/>
                <a:miter lim="800000"/>
                <a:headEnd/>
                <a:tailEnd/>
              </a:ln>
            </p:spPr>
            <p:txBody>
              <a:bodyPr/>
              <a:lstStyle/>
              <a:p>
                <a:endParaRPr lang="es-MX"/>
              </a:p>
            </p:txBody>
          </p:sp>
        </p:grpSp>
        <p:sp>
          <p:nvSpPr>
            <p:cNvPr id="53263" name="Rectangle 32"/>
            <p:cNvSpPr>
              <a:spLocks noChangeArrowheads="1"/>
            </p:cNvSpPr>
            <p:nvPr/>
          </p:nvSpPr>
          <p:spPr bwMode="auto">
            <a:xfrm>
              <a:off x="3497" y="397"/>
              <a:ext cx="124" cy="831"/>
            </a:xfrm>
            <a:prstGeom prst="rect">
              <a:avLst/>
            </a:prstGeom>
            <a:noFill/>
            <a:ln w="9525">
              <a:solidFill>
                <a:srgbClr val="000000"/>
              </a:solidFill>
              <a:miter lim="800000"/>
              <a:headEnd/>
              <a:tailEnd/>
            </a:ln>
          </p:spPr>
          <p:txBody>
            <a:bodyPr/>
            <a:lstStyle/>
            <a:p>
              <a:endParaRPr lang="es-MX"/>
            </a:p>
          </p:txBody>
        </p:sp>
        <p:grpSp>
          <p:nvGrpSpPr>
            <p:cNvPr id="53264" name="Group 33"/>
            <p:cNvGrpSpPr>
              <a:grpSpLocks/>
            </p:cNvGrpSpPr>
            <p:nvPr/>
          </p:nvGrpSpPr>
          <p:grpSpPr bwMode="auto">
            <a:xfrm>
              <a:off x="3716" y="750"/>
              <a:ext cx="128" cy="478"/>
              <a:chOff x="1611" y="1328"/>
              <a:chExt cx="150" cy="621"/>
            </a:xfrm>
          </p:grpSpPr>
          <p:sp>
            <p:nvSpPr>
              <p:cNvPr id="53522" name="Rectangle 34"/>
              <p:cNvSpPr>
                <a:spLocks noChangeArrowheads="1"/>
              </p:cNvSpPr>
              <p:nvPr/>
            </p:nvSpPr>
            <p:spPr bwMode="auto">
              <a:xfrm>
                <a:off x="1611" y="1328"/>
                <a:ext cx="6" cy="621"/>
              </a:xfrm>
              <a:prstGeom prst="rect">
                <a:avLst/>
              </a:prstGeom>
              <a:solidFill>
                <a:srgbClr val="00009E"/>
              </a:solidFill>
              <a:ln w="9525">
                <a:noFill/>
                <a:miter lim="800000"/>
                <a:headEnd/>
                <a:tailEnd/>
              </a:ln>
            </p:spPr>
            <p:txBody>
              <a:bodyPr/>
              <a:lstStyle/>
              <a:p>
                <a:endParaRPr lang="es-MX"/>
              </a:p>
            </p:txBody>
          </p:sp>
          <p:sp>
            <p:nvSpPr>
              <p:cNvPr id="53523" name="Rectangle 35"/>
              <p:cNvSpPr>
                <a:spLocks noChangeArrowheads="1"/>
              </p:cNvSpPr>
              <p:nvPr/>
            </p:nvSpPr>
            <p:spPr bwMode="auto">
              <a:xfrm>
                <a:off x="1617" y="1328"/>
                <a:ext cx="5" cy="621"/>
              </a:xfrm>
              <a:prstGeom prst="rect">
                <a:avLst/>
              </a:prstGeom>
              <a:solidFill>
                <a:srgbClr val="0000A1"/>
              </a:solidFill>
              <a:ln w="9525">
                <a:noFill/>
                <a:miter lim="800000"/>
                <a:headEnd/>
                <a:tailEnd/>
              </a:ln>
            </p:spPr>
            <p:txBody>
              <a:bodyPr/>
              <a:lstStyle/>
              <a:p>
                <a:endParaRPr lang="es-MX"/>
              </a:p>
            </p:txBody>
          </p:sp>
          <p:sp>
            <p:nvSpPr>
              <p:cNvPr id="53524" name="Rectangle 36"/>
              <p:cNvSpPr>
                <a:spLocks noChangeArrowheads="1"/>
              </p:cNvSpPr>
              <p:nvPr/>
            </p:nvSpPr>
            <p:spPr bwMode="auto">
              <a:xfrm>
                <a:off x="1622" y="1328"/>
                <a:ext cx="6" cy="621"/>
              </a:xfrm>
              <a:prstGeom prst="rect">
                <a:avLst/>
              </a:prstGeom>
              <a:solidFill>
                <a:srgbClr val="0000A7"/>
              </a:solidFill>
              <a:ln w="9525">
                <a:noFill/>
                <a:miter lim="800000"/>
                <a:headEnd/>
                <a:tailEnd/>
              </a:ln>
            </p:spPr>
            <p:txBody>
              <a:bodyPr/>
              <a:lstStyle/>
              <a:p>
                <a:endParaRPr lang="es-MX"/>
              </a:p>
            </p:txBody>
          </p:sp>
          <p:sp>
            <p:nvSpPr>
              <p:cNvPr id="53525" name="Rectangle 37"/>
              <p:cNvSpPr>
                <a:spLocks noChangeArrowheads="1"/>
              </p:cNvSpPr>
              <p:nvPr/>
            </p:nvSpPr>
            <p:spPr bwMode="auto">
              <a:xfrm>
                <a:off x="1628" y="1328"/>
                <a:ext cx="5" cy="621"/>
              </a:xfrm>
              <a:prstGeom prst="rect">
                <a:avLst/>
              </a:prstGeom>
              <a:solidFill>
                <a:srgbClr val="0000AF"/>
              </a:solidFill>
              <a:ln w="9525">
                <a:noFill/>
                <a:miter lim="800000"/>
                <a:headEnd/>
                <a:tailEnd/>
              </a:ln>
            </p:spPr>
            <p:txBody>
              <a:bodyPr/>
              <a:lstStyle/>
              <a:p>
                <a:endParaRPr lang="es-MX"/>
              </a:p>
            </p:txBody>
          </p:sp>
          <p:sp>
            <p:nvSpPr>
              <p:cNvPr id="53526" name="Rectangle 38"/>
              <p:cNvSpPr>
                <a:spLocks noChangeArrowheads="1"/>
              </p:cNvSpPr>
              <p:nvPr/>
            </p:nvSpPr>
            <p:spPr bwMode="auto">
              <a:xfrm>
                <a:off x="1633" y="1328"/>
                <a:ext cx="6" cy="621"/>
              </a:xfrm>
              <a:prstGeom prst="rect">
                <a:avLst/>
              </a:prstGeom>
              <a:solidFill>
                <a:srgbClr val="0000B9"/>
              </a:solidFill>
              <a:ln w="9525">
                <a:noFill/>
                <a:miter lim="800000"/>
                <a:headEnd/>
                <a:tailEnd/>
              </a:ln>
            </p:spPr>
            <p:txBody>
              <a:bodyPr/>
              <a:lstStyle/>
              <a:p>
                <a:endParaRPr lang="es-MX"/>
              </a:p>
            </p:txBody>
          </p:sp>
          <p:sp>
            <p:nvSpPr>
              <p:cNvPr id="53527" name="Rectangle 39"/>
              <p:cNvSpPr>
                <a:spLocks noChangeArrowheads="1"/>
              </p:cNvSpPr>
              <p:nvPr/>
            </p:nvSpPr>
            <p:spPr bwMode="auto">
              <a:xfrm>
                <a:off x="1639" y="1328"/>
                <a:ext cx="5" cy="621"/>
              </a:xfrm>
              <a:prstGeom prst="rect">
                <a:avLst/>
              </a:prstGeom>
              <a:solidFill>
                <a:srgbClr val="0000C4"/>
              </a:solidFill>
              <a:ln w="9525">
                <a:noFill/>
                <a:miter lim="800000"/>
                <a:headEnd/>
                <a:tailEnd/>
              </a:ln>
            </p:spPr>
            <p:txBody>
              <a:bodyPr/>
              <a:lstStyle/>
              <a:p>
                <a:endParaRPr lang="es-MX"/>
              </a:p>
            </p:txBody>
          </p:sp>
          <p:sp>
            <p:nvSpPr>
              <p:cNvPr id="53528" name="Rectangle 40"/>
              <p:cNvSpPr>
                <a:spLocks noChangeArrowheads="1"/>
              </p:cNvSpPr>
              <p:nvPr/>
            </p:nvSpPr>
            <p:spPr bwMode="auto">
              <a:xfrm>
                <a:off x="1644" y="1328"/>
                <a:ext cx="6" cy="621"/>
              </a:xfrm>
              <a:prstGeom prst="rect">
                <a:avLst/>
              </a:prstGeom>
              <a:solidFill>
                <a:srgbClr val="0000D0"/>
              </a:solidFill>
              <a:ln w="9525">
                <a:noFill/>
                <a:miter lim="800000"/>
                <a:headEnd/>
                <a:tailEnd/>
              </a:ln>
            </p:spPr>
            <p:txBody>
              <a:bodyPr/>
              <a:lstStyle/>
              <a:p>
                <a:endParaRPr lang="es-MX"/>
              </a:p>
            </p:txBody>
          </p:sp>
          <p:sp>
            <p:nvSpPr>
              <p:cNvPr id="53529" name="Rectangle 41"/>
              <p:cNvSpPr>
                <a:spLocks noChangeArrowheads="1"/>
              </p:cNvSpPr>
              <p:nvPr/>
            </p:nvSpPr>
            <p:spPr bwMode="auto">
              <a:xfrm>
                <a:off x="1650" y="1328"/>
                <a:ext cx="5" cy="621"/>
              </a:xfrm>
              <a:prstGeom prst="rect">
                <a:avLst/>
              </a:prstGeom>
              <a:solidFill>
                <a:srgbClr val="0000DC"/>
              </a:solidFill>
              <a:ln w="9525">
                <a:noFill/>
                <a:miter lim="800000"/>
                <a:headEnd/>
                <a:tailEnd/>
              </a:ln>
            </p:spPr>
            <p:txBody>
              <a:bodyPr/>
              <a:lstStyle/>
              <a:p>
                <a:endParaRPr lang="es-MX"/>
              </a:p>
            </p:txBody>
          </p:sp>
          <p:sp>
            <p:nvSpPr>
              <p:cNvPr id="53530" name="Rectangle 42"/>
              <p:cNvSpPr>
                <a:spLocks noChangeArrowheads="1"/>
              </p:cNvSpPr>
              <p:nvPr/>
            </p:nvSpPr>
            <p:spPr bwMode="auto">
              <a:xfrm>
                <a:off x="1655" y="1328"/>
                <a:ext cx="6" cy="621"/>
              </a:xfrm>
              <a:prstGeom prst="rect">
                <a:avLst/>
              </a:prstGeom>
              <a:solidFill>
                <a:srgbClr val="0000E6"/>
              </a:solidFill>
              <a:ln w="9525">
                <a:noFill/>
                <a:miter lim="800000"/>
                <a:headEnd/>
                <a:tailEnd/>
              </a:ln>
            </p:spPr>
            <p:txBody>
              <a:bodyPr/>
              <a:lstStyle/>
              <a:p>
                <a:endParaRPr lang="es-MX"/>
              </a:p>
            </p:txBody>
          </p:sp>
          <p:sp>
            <p:nvSpPr>
              <p:cNvPr id="53531" name="Rectangle 43"/>
              <p:cNvSpPr>
                <a:spLocks noChangeArrowheads="1"/>
              </p:cNvSpPr>
              <p:nvPr/>
            </p:nvSpPr>
            <p:spPr bwMode="auto">
              <a:xfrm>
                <a:off x="1661" y="1328"/>
                <a:ext cx="5" cy="621"/>
              </a:xfrm>
              <a:prstGeom prst="rect">
                <a:avLst/>
              </a:prstGeom>
              <a:solidFill>
                <a:srgbClr val="0000EF"/>
              </a:solidFill>
              <a:ln w="9525">
                <a:noFill/>
                <a:miter lim="800000"/>
                <a:headEnd/>
                <a:tailEnd/>
              </a:ln>
            </p:spPr>
            <p:txBody>
              <a:bodyPr/>
              <a:lstStyle/>
              <a:p>
                <a:endParaRPr lang="es-MX"/>
              </a:p>
            </p:txBody>
          </p:sp>
          <p:sp>
            <p:nvSpPr>
              <p:cNvPr id="53532" name="Rectangle 44"/>
              <p:cNvSpPr>
                <a:spLocks noChangeArrowheads="1"/>
              </p:cNvSpPr>
              <p:nvPr/>
            </p:nvSpPr>
            <p:spPr bwMode="auto">
              <a:xfrm>
                <a:off x="1666" y="1328"/>
                <a:ext cx="6" cy="621"/>
              </a:xfrm>
              <a:prstGeom prst="rect">
                <a:avLst/>
              </a:prstGeom>
              <a:solidFill>
                <a:srgbClr val="0000F5"/>
              </a:solidFill>
              <a:ln w="9525">
                <a:noFill/>
                <a:miter lim="800000"/>
                <a:headEnd/>
                <a:tailEnd/>
              </a:ln>
            </p:spPr>
            <p:txBody>
              <a:bodyPr/>
              <a:lstStyle/>
              <a:p>
                <a:endParaRPr lang="es-MX"/>
              </a:p>
            </p:txBody>
          </p:sp>
          <p:sp>
            <p:nvSpPr>
              <p:cNvPr id="53533" name="Rectangle 45"/>
              <p:cNvSpPr>
                <a:spLocks noChangeArrowheads="1"/>
              </p:cNvSpPr>
              <p:nvPr/>
            </p:nvSpPr>
            <p:spPr bwMode="auto">
              <a:xfrm>
                <a:off x="1672" y="1328"/>
                <a:ext cx="6" cy="621"/>
              </a:xfrm>
              <a:prstGeom prst="rect">
                <a:avLst/>
              </a:prstGeom>
              <a:solidFill>
                <a:srgbClr val="0000FA"/>
              </a:solidFill>
              <a:ln w="9525">
                <a:noFill/>
                <a:miter lim="800000"/>
                <a:headEnd/>
                <a:tailEnd/>
              </a:ln>
            </p:spPr>
            <p:txBody>
              <a:bodyPr/>
              <a:lstStyle/>
              <a:p>
                <a:endParaRPr lang="es-MX"/>
              </a:p>
            </p:txBody>
          </p:sp>
          <p:sp>
            <p:nvSpPr>
              <p:cNvPr id="53534" name="Rectangle 46"/>
              <p:cNvSpPr>
                <a:spLocks noChangeArrowheads="1"/>
              </p:cNvSpPr>
              <p:nvPr/>
            </p:nvSpPr>
            <p:spPr bwMode="auto">
              <a:xfrm>
                <a:off x="1678" y="1328"/>
                <a:ext cx="5" cy="621"/>
              </a:xfrm>
              <a:prstGeom prst="rect">
                <a:avLst/>
              </a:prstGeom>
              <a:solidFill>
                <a:srgbClr val="0000FD"/>
              </a:solidFill>
              <a:ln w="9525">
                <a:noFill/>
                <a:miter lim="800000"/>
                <a:headEnd/>
                <a:tailEnd/>
              </a:ln>
            </p:spPr>
            <p:txBody>
              <a:bodyPr/>
              <a:lstStyle/>
              <a:p>
                <a:endParaRPr lang="es-MX"/>
              </a:p>
            </p:txBody>
          </p:sp>
          <p:sp>
            <p:nvSpPr>
              <p:cNvPr id="53535" name="Rectangle 47"/>
              <p:cNvSpPr>
                <a:spLocks noChangeArrowheads="1"/>
              </p:cNvSpPr>
              <p:nvPr/>
            </p:nvSpPr>
            <p:spPr bwMode="auto">
              <a:xfrm>
                <a:off x="1683" y="1328"/>
                <a:ext cx="6" cy="621"/>
              </a:xfrm>
              <a:prstGeom prst="rect">
                <a:avLst/>
              </a:prstGeom>
              <a:solidFill>
                <a:srgbClr val="0000FF"/>
              </a:solidFill>
              <a:ln w="9525">
                <a:noFill/>
                <a:miter lim="800000"/>
                <a:headEnd/>
                <a:tailEnd/>
              </a:ln>
            </p:spPr>
            <p:txBody>
              <a:bodyPr/>
              <a:lstStyle/>
              <a:p>
                <a:endParaRPr lang="es-MX"/>
              </a:p>
            </p:txBody>
          </p:sp>
          <p:sp>
            <p:nvSpPr>
              <p:cNvPr id="53536" name="Rectangle 48"/>
              <p:cNvSpPr>
                <a:spLocks noChangeArrowheads="1"/>
              </p:cNvSpPr>
              <p:nvPr/>
            </p:nvSpPr>
            <p:spPr bwMode="auto">
              <a:xfrm>
                <a:off x="1689" y="1328"/>
                <a:ext cx="5" cy="621"/>
              </a:xfrm>
              <a:prstGeom prst="rect">
                <a:avLst/>
              </a:prstGeom>
              <a:solidFill>
                <a:srgbClr val="0000FF"/>
              </a:solidFill>
              <a:ln w="9525">
                <a:noFill/>
                <a:miter lim="800000"/>
                <a:headEnd/>
                <a:tailEnd/>
              </a:ln>
            </p:spPr>
            <p:txBody>
              <a:bodyPr/>
              <a:lstStyle/>
              <a:p>
                <a:endParaRPr lang="es-MX"/>
              </a:p>
            </p:txBody>
          </p:sp>
          <p:sp>
            <p:nvSpPr>
              <p:cNvPr id="53537" name="Rectangle 49"/>
              <p:cNvSpPr>
                <a:spLocks noChangeArrowheads="1"/>
              </p:cNvSpPr>
              <p:nvPr/>
            </p:nvSpPr>
            <p:spPr bwMode="auto">
              <a:xfrm>
                <a:off x="1694" y="1328"/>
                <a:ext cx="6" cy="621"/>
              </a:xfrm>
              <a:prstGeom prst="rect">
                <a:avLst/>
              </a:prstGeom>
              <a:solidFill>
                <a:srgbClr val="0000FA"/>
              </a:solidFill>
              <a:ln w="9525">
                <a:noFill/>
                <a:miter lim="800000"/>
                <a:headEnd/>
                <a:tailEnd/>
              </a:ln>
            </p:spPr>
            <p:txBody>
              <a:bodyPr/>
              <a:lstStyle/>
              <a:p>
                <a:endParaRPr lang="es-MX"/>
              </a:p>
            </p:txBody>
          </p:sp>
          <p:sp>
            <p:nvSpPr>
              <p:cNvPr id="53538" name="Rectangle 50"/>
              <p:cNvSpPr>
                <a:spLocks noChangeArrowheads="1"/>
              </p:cNvSpPr>
              <p:nvPr/>
            </p:nvSpPr>
            <p:spPr bwMode="auto">
              <a:xfrm>
                <a:off x="1700" y="1328"/>
                <a:ext cx="5" cy="621"/>
              </a:xfrm>
              <a:prstGeom prst="rect">
                <a:avLst/>
              </a:prstGeom>
              <a:solidFill>
                <a:srgbClr val="0000F5"/>
              </a:solidFill>
              <a:ln w="9525">
                <a:noFill/>
                <a:miter lim="800000"/>
                <a:headEnd/>
                <a:tailEnd/>
              </a:ln>
            </p:spPr>
            <p:txBody>
              <a:bodyPr/>
              <a:lstStyle/>
              <a:p>
                <a:endParaRPr lang="es-MX"/>
              </a:p>
            </p:txBody>
          </p:sp>
          <p:sp>
            <p:nvSpPr>
              <p:cNvPr id="53539" name="Rectangle 51"/>
              <p:cNvSpPr>
                <a:spLocks noChangeArrowheads="1"/>
              </p:cNvSpPr>
              <p:nvPr/>
            </p:nvSpPr>
            <p:spPr bwMode="auto">
              <a:xfrm>
                <a:off x="1705" y="1328"/>
                <a:ext cx="6" cy="621"/>
              </a:xfrm>
              <a:prstGeom prst="rect">
                <a:avLst/>
              </a:prstGeom>
              <a:solidFill>
                <a:srgbClr val="0000EF"/>
              </a:solidFill>
              <a:ln w="9525">
                <a:noFill/>
                <a:miter lim="800000"/>
                <a:headEnd/>
                <a:tailEnd/>
              </a:ln>
            </p:spPr>
            <p:txBody>
              <a:bodyPr/>
              <a:lstStyle/>
              <a:p>
                <a:endParaRPr lang="es-MX"/>
              </a:p>
            </p:txBody>
          </p:sp>
          <p:sp>
            <p:nvSpPr>
              <p:cNvPr id="53540" name="Rectangle 52"/>
              <p:cNvSpPr>
                <a:spLocks noChangeArrowheads="1"/>
              </p:cNvSpPr>
              <p:nvPr/>
            </p:nvSpPr>
            <p:spPr bwMode="auto">
              <a:xfrm>
                <a:off x="1711" y="1328"/>
                <a:ext cx="5" cy="621"/>
              </a:xfrm>
              <a:prstGeom prst="rect">
                <a:avLst/>
              </a:prstGeom>
              <a:solidFill>
                <a:srgbClr val="0000E6"/>
              </a:solidFill>
              <a:ln w="9525">
                <a:noFill/>
                <a:miter lim="800000"/>
                <a:headEnd/>
                <a:tailEnd/>
              </a:ln>
            </p:spPr>
            <p:txBody>
              <a:bodyPr/>
              <a:lstStyle/>
              <a:p>
                <a:endParaRPr lang="es-MX"/>
              </a:p>
            </p:txBody>
          </p:sp>
          <p:sp>
            <p:nvSpPr>
              <p:cNvPr id="53541" name="Rectangle 53"/>
              <p:cNvSpPr>
                <a:spLocks noChangeArrowheads="1"/>
              </p:cNvSpPr>
              <p:nvPr/>
            </p:nvSpPr>
            <p:spPr bwMode="auto">
              <a:xfrm>
                <a:off x="1716" y="1328"/>
                <a:ext cx="6" cy="621"/>
              </a:xfrm>
              <a:prstGeom prst="rect">
                <a:avLst/>
              </a:prstGeom>
              <a:solidFill>
                <a:srgbClr val="0000DC"/>
              </a:solidFill>
              <a:ln w="9525">
                <a:noFill/>
                <a:miter lim="800000"/>
                <a:headEnd/>
                <a:tailEnd/>
              </a:ln>
            </p:spPr>
            <p:txBody>
              <a:bodyPr/>
              <a:lstStyle/>
              <a:p>
                <a:endParaRPr lang="es-MX"/>
              </a:p>
            </p:txBody>
          </p:sp>
          <p:sp>
            <p:nvSpPr>
              <p:cNvPr id="53542" name="Rectangle 54"/>
              <p:cNvSpPr>
                <a:spLocks noChangeArrowheads="1"/>
              </p:cNvSpPr>
              <p:nvPr/>
            </p:nvSpPr>
            <p:spPr bwMode="auto">
              <a:xfrm>
                <a:off x="1722" y="1328"/>
                <a:ext cx="5" cy="621"/>
              </a:xfrm>
              <a:prstGeom prst="rect">
                <a:avLst/>
              </a:prstGeom>
              <a:solidFill>
                <a:srgbClr val="0000D0"/>
              </a:solidFill>
              <a:ln w="9525">
                <a:noFill/>
                <a:miter lim="800000"/>
                <a:headEnd/>
                <a:tailEnd/>
              </a:ln>
            </p:spPr>
            <p:txBody>
              <a:bodyPr/>
              <a:lstStyle/>
              <a:p>
                <a:endParaRPr lang="es-MX"/>
              </a:p>
            </p:txBody>
          </p:sp>
          <p:sp>
            <p:nvSpPr>
              <p:cNvPr id="53543" name="Rectangle 55"/>
              <p:cNvSpPr>
                <a:spLocks noChangeArrowheads="1"/>
              </p:cNvSpPr>
              <p:nvPr/>
            </p:nvSpPr>
            <p:spPr bwMode="auto">
              <a:xfrm>
                <a:off x="1727" y="1328"/>
                <a:ext cx="6" cy="621"/>
              </a:xfrm>
              <a:prstGeom prst="rect">
                <a:avLst/>
              </a:prstGeom>
              <a:solidFill>
                <a:srgbClr val="0000C4"/>
              </a:solidFill>
              <a:ln w="9525">
                <a:noFill/>
                <a:miter lim="800000"/>
                <a:headEnd/>
                <a:tailEnd/>
              </a:ln>
            </p:spPr>
            <p:txBody>
              <a:bodyPr/>
              <a:lstStyle/>
              <a:p>
                <a:endParaRPr lang="es-MX"/>
              </a:p>
            </p:txBody>
          </p:sp>
          <p:sp>
            <p:nvSpPr>
              <p:cNvPr id="53544" name="Rectangle 56"/>
              <p:cNvSpPr>
                <a:spLocks noChangeArrowheads="1"/>
              </p:cNvSpPr>
              <p:nvPr/>
            </p:nvSpPr>
            <p:spPr bwMode="auto">
              <a:xfrm>
                <a:off x="1733" y="1328"/>
                <a:ext cx="5" cy="621"/>
              </a:xfrm>
              <a:prstGeom prst="rect">
                <a:avLst/>
              </a:prstGeom>
              <a:solidFill>
                <a:srgbClr val="0000B9"/>
              </a:solidFill>
              <a:ln w="9525">
                <a:noFill/>
                <a:miter lim="800000"/>
                <a:headEnd/>
                <a:tailEnd/>
              </a:ln>
            </p:spPr>
            <p:txBody>
              <a:bodyPr/>
              <a:lstStyle/>
              <a:p>
                <a:endParaRPr lang="es-MX"/>
              </a:p>
            </p:txBody>
          </p:sp>
          <p:sp>
            <p:nvSpPr>
              <p:cNvPr id="53545" name="Rectangle 57"/>
              <p:cNvSpPr>
                <a:spLocks noChangeArrowheads="1"/>
              </p:cNvSpPr>
              <p:nvPr/>
            </p:nvSpPr>
            <p:spPr bwMode="auto">
              <a:xfrm>
                <a:off x="1738" y="1328"/>
                <a:ext cx="6" cy="621"/>
              </a:xfrm>
              <a:prstGeom prst="rect">
                <a:avLst/>
              </a:prstGeom>
              <a:solidFill>
                <a:srgbClr val="0000AF"/>
              </a:solidFill>
              <a:ln w="9525">
                <a:noFill/>
                <a:miter lim="800000"/>
                <a:headEnd/>
                <a:tailEnd/>
              </a:ln>
            </p:spPr>
            <p:txBody>
              <a:bodyPr/>
              <a:lstStyle/>
              <a:p>
                <a:endParaRPr lang="es-MX"/>
              </a:p>
            </p:txBody>
          </p:sp>
          <p:sp>
            <p:nvSpPr>
              <p:cNvPr id="53546" name="Rectangle 58"/>
              <p:cNvSpPr>
                <a:spLocks noChangeArrowheads="1"/>
              </p:cNvSpPr>
              <p:nvPr/>
            </p:nvSpPr>
            <p:spPr bwMode="auto">
              <a:xfrm>
                <a:off x="1744" y="1328"/>
                <a:ext cx="6" cy="621"/>
              </a:xfrm>
              <a:prstGeom prst="rect">
                <a:avLst/>
              </a:prstGeom>
              <a:solidFill>
                <a:srgbClr val="0000A7"/>
              </a:solidFill>
              <a:ln w="9525">
                <a:noFill/>
                <a:miter lim="800000"/>
                <a:headEnd/>
                <a:tailEnd/>
              </a:ln>
            </p:spPr>
            <p:txBody>
              <a:bodyPr/>
              <a:lstStyle/>
              <a:p>
                <a:endParaRPr lang="es-MX"/>
              </a:p>
            </p:txBody>
          </p:sp>
          <p:sp>
            <p:nvSpPr>
              <p:cNvPr id="53547" name="Rectangle 59"/>
              <p:cNvSpPr>
                <a:spLocks noChangeArrowheads="1"/>
              </p:cNvSpPr>
              <p:nvPr/>
            </p:nvSpPr>
            <p:spPr bwMode="auto">
              <a:xfrm>
                <a:off x="1750" y="1328"/>
                <a:ext cx="5" cy="621"/>
              </a:xfrm>
              <a:prstGeom prst="rect">
                <a:avLst/>
              </a:prstGeom>
              <a:solidFill>
                <a:srgbClr val="0000A1"/>
              </a:solidFill>
              <a:ln w="9525">
                <a:noFill/>
                <a:miter lim="800000"/>
                <a:headEnd/>
                <a:tailEnd/>
              </a:ln>
            </p:spPr>
            <p:txBody>
              <a:bodyPr/>
              <a:lstStyle/>
              <a:p>
                <a:endParaRPr lang="es-MX"/>
              </a:p>
            </p:txBody>
          </p:sp>
          <p:sp>
            <p:nvSpPr>
              <p:cNvPr id="53548" name="Rectangle 60"/>
              <p:cNvSpPr>
                <a:spLocks noChangeArrowheads="1"/>
              </p:cNvSpPr>
              <p:nvPr/>
            </p:nvSpPr>
            <p:spPr bwMode="auto">
              <a:xfrm>
                <a:off x="1755" y="1328"/>
                <a:ext cx="6" cy="621"/>
              </a:xfrm>
              <a:prstGeom prst="rect">
                <a:avLst/>
              </a:prstGeom>
              <a:solidFill>
                <a:srgbClr val="00009D"/>
              </a:solidFill>
              <a:ln w="9525">
                <a:noFill/>
                <a:miter lim="800000"/>
                <a:headEnd/>
                <a:tailEnd/>
              </a:ln>
            </p:spPr>
            <p:txBody>
              <a:bodyPr/>
              <a:lstStyle/>
              <a:p>
                <a:endParaRPr lang="es-MX"/>
              </a:p>
            </p:txBody>
          </p:sp>
        </p:grpSp>
        <p:sp>
          <p:nvSpPr>
            <p:cNvPr id="53265" name="Rectangle 61"/>
            <p:cNvSpPr>
              <a:spLocks noChangeArrowheads="1"/>
            </p:cNvSpPr>
            <p:nvPr/>
          </p:nvSpPr>
          <p:spPr bwMode="auto">
            <a:xfrm>
              <a:off x="3716" y="750"/>
              <a:ext cx="128" cy="478"/>
            </a:xfrm>
            <a:prstGeom prst="rect">
              <a:avLst/>
            </a:prstGeom>
            <a:noFill/>
            <a:ln w="9525">
              <a:solidFill>
                <a:srgbClr val="000000"/>
              </a:solidFill>
              <a:miter lim="800000"/>
              <a:headEnd/>
              <a:tailEnd/>
            </a:ln>
          </p:spPr>
          <p:txBody>
            <a:bodyPr/>
            <a:lstStyle/>
            <a:p>
              <a:endParaRPr lang="es-MX"/>
            </a:p>
          </p:txBody>
        </p:sp>
        <p:grpSp>
          <p:nvGrpSpPr>
            <p:cNvPr id="53266" name="Group 62"/>
            <p:cNvGrpSpPr>
              <a:grpSpLocks/>
            </p:cNvGrpSpPr>
            <p:nvPr/>
          </p:nvGrpSpPr>
          <p:grpSpPr bwMode="auto">
            <a:xfrm>
              <a:off x="3938" y="544"/>
              <a:ext cx="123" cy="684"/>
              <a:chOff x="1871" y="1061"/>
              <a:chExt cx="144" cy="888"/>
            </a:xfrm>
          </p:grpSpPr>
          <p:sp>
            <p:nvSpPr>
              <p:cNvPr id="53496" name="Rectangle 63"/>
              <p:cNvSpPr>
                <a:spLocks noChangeArrowheads="1"/>
              </p:cNvSpPr>
              <p:nvPr/>
            </p:nvSpPr>
            <p:spPr bwMode="auto">
              <a:xfrm>
                <a:off x="1871" y="1061"/>
                <a:ext cx="6" cy="888"/>
              </a:xfrm>
              <a:prstGeom prst="rect">
                <a:avLst/>
              </a:prstGeom>
              <a:solidFill>
                <a:srgbClr val="00009E"/>
              </a:solidFill>
              <a:ln w="9525">
                <a:noFill/>
                <a:miter lim="800000"/>
                <a:headEnd/>
                <a:tailEnd/>
              </a:ln>
            </p:spPr>
            <p:txBody>
              <a:bodyPr/>
              <a:lstStyle/>
              <a:p>
                <a:endParaRPr lang="es-MX"/>
              </a:p>
            </p:txBody>
          </p:sp>
          <p:sp>
            <p:nvSpPr>
              <p:cNvPr id="53497" name="Rectangle 64"/>
              <p:cNvSpPr>
                <a:spLocks noChangeArrowheads="1"/>
              </p:cNvSpPr>
              <p:nvPr/>
            </p:nvSpPr>
            <p:spPr bwMode="auto">
              <a:xfrm>
                <a:off x="1877" y="1061"/>
                <a:ext cx="5" cy="888"/>
              </a:xfrm>
              <a:prstGeom prst="rect">
                <a:avLst/>
              </a:prstGeom>
              <a:solidFill>
                <a:srgbClr val="0000A2"/>
              </a:solidFill>
              <a:ln w="9525">
                <a:noFill/>
                <a:miter lim="800000"/>
                <a:headEnd/>
                <a:tailEnd/>
              </a:ln>
            </p:spPr>
            <p:txBody>
              <a:bodyPr/>
              <a:lstStyle/>
              <a:p>
                <a:endParaRPr lang="es-MX"/>
              </a:p>
            </p:txBody>
          </p:sp>
          <p:sp>
            <p:nvSpPr>
              <p:cNvPr id="53498" name="Rectangle 65"/>
              <p:cNvSpPr>
                <a:spLocks noChangeArrowheads="1"/>
              </p:cNvSpPr>
              <p:nvPr/>
            </p:nvSpPr>
            <p:spPr bwMode="auto">
              <a:xfrm>
                <a:off x="1882" y="1061"/>
                <a:ext cx="6" cy="888"/>
              </a:xfrm>
              <a:prstGeom prst="rect">
                <a:avLst/>
              </a:prstGeom>
              <a:solidFill>
                <a:srgbClr val="0000A8"/>
              </a:solidFill>
              <a:ln w="9525">
                <a:noFill/>
                <a:miter lim="800000"/>
                <a:headEnd/>
                <a:tailEnd/>
              </a:ln>
            </p:spPr>
            <p:txBody>
              <a:bodyPr/>
              <a:lstStyle/>
              <a:p>
                <a:endParaRPr lang="es-MX"/>
              </a:p>
            </p:txBody>
          </p:sp>
          <p:sp>
            <p:nvSpPr>
              <p:cNvPr id="53499" name="Rectangle 66"/>
              <p:cNvSpPr>
                <a:spLocks noChangeArrowheads="1"/>
              </p:cNvSpPr>
              <p:nvPr/>
            </p:nvSpPr>
            <p:spPr bwMode="auto">
              <a:xfrm>
                <a:off x="1888" y="1061"/>
                <a:ext cx="6" cy="888"/>
              </a:xfrm>
              <a:prstGeom prst="rect">
                <a:avLst/>
              </a:prstGeom>
              <a:solidFill>
                <a:srgbClr val="0000B0"/>
              </a:solidFill>
              <a:ln w="9525">
                <a:noFill/>
                <a:miter lim="800000"/>
                <a:headEnd/>
                <a:tailEnd/>
              </a:ln>
            </p:spPr>
            <p:txBody>
              <a:bodyPr/>
              <a:lstStyle/>
              <a:p>
                <a:endParaRPr lang="es-MX"/>
              </a:p>
            </p:txBody>
          </p:sp>
          <p:sp>
            <p:nvSpPr>
              <p:cNvPr id="53500" name="Rectangle 67"/>
              <p:cNvSpPr>
                <a:spLocks noChangeArrowheads="1"/>
              </p:cNvSpPr>
              <p:nvPr/>
            </p:nvSpPr>
            <p:spPr bwMode="auto">
              <a:xfrm>
                <a:off x="1894" y="1061"/>
                <a:ext cx="5" cy="888"/>
              </a:xfrm>
              <a:prstGeom prst="rect">
                <a:avLst/>
              </a:prstGeom>
              <a:solidFill>
                <a:srgbClr val="0000BB"/>
              </a:solidFill>
              <a:ln w="9525">
                <a:noFill/>
                <a:miter lim="800000"/>
                <a:headEnd/>
                <a:tailEnd/>
              </a:ln>
            </p:spPr>
            <p:txBody>
              <a:bodyPr/>
              <a:lstStyle/>
              <a:p>
                <a:endParaRPr lang="es-MX"/>
              </a:p>
            </p:txBody>
          </p:sp>
          <p:sp>
            <p:nvSpPr>
              <p:cNvPr id="53501" name="Rectangle 68"/>
              <p:cNvSpPr>
                <a:spLocks noChangeArrowheads="1"/>
              </p:cNvSpPr>
              <p:nvPr/>
            </p:nvSpPr>
            <p:spPr bwMode="auto">
              <a:xfrm>
                <a:off x="1899" y="1061"/>
                <a:ext cx="6" cy="888"/>
              </a:xfrm>
              <a:prstGeom prst="rect">
                <a:avLst/>
              </a:prstGeom>
              <a:solidFill>
                <a:srgbClr val="0000C7"/>
              </a:solidFill>
              <a:ln w="9525">
                <a:noFill/>
                <a:miter lim="800000"/>
                <a:headEnd/>
                <a:tailEnd/>
              </a:ln>
            </p:spPr>
            <p:txBody>
              <a:bodyPr/>
              <a:lstStyle/>
              <a:p>
                <a:endParaRPr lang="es-MX"/>
              </a:p>
            </p:txBody>
          </p:sp>
          <p:sp>
            <p:nvSpPr>
              <p:cNvPr id="53502" name="Rectangle 69"/>
              <p:cNvSpPr>
                <a:spLocks noChangeArrowheads="1"/>
              </p:cNvSpPr>
              <p:nvPr/>
            </p:nvSpPr>
            <p:spPr bwMode="auto">
              <a:xfrm>
                <a:off x="1905" y="1061"/>
                <a:ext cx="5" cy="888"/>
              </a:xfrm>
              <a:prstGeom prst="rect">
                <a:avLst/>
              </a:prstGeom>
              <a:solidFill>
                <a:srgbClr val="0000D4"/>
              </a:solidFill>
              <a:ln w="9525">
                <a:noFill/>
                <a:miter lim="800000"/>
                <a:headEnd/>
                <a:tailEnd/>
              </a:ln>
            </p:spPr>
            <p:txBody>
              <a:bodyPr/>
              <a:lstStyle/>
              <a:p>
                <a:endParaRPr lang="es-MX"/>
              </a:p>
            </p:txBody>
          </p:sp>
          <p:sp>
            <p:nvSpPr>
              <p:cNvPr id="53503" name="Rectangle 70"/>
              <p:cNvSpPr>
                <a:spLocks noChangeArrowheads="1"/>
              </p:cNvSpPr>
              <p:nvPr/>
            </p:nvSpPr>
            <p:spPr bwMode="auto">
              <a:xfrm>
                <a:off x="1910" y="1061"/>
                <a:ext cx="6" cy="888"/>
              </a:xfrm>
              <a:prstGeom prst="rect">
                <a:avLst/>
              </a:prstGeom>
              <a:solidFill>
                <a:srgbClr val="0000DF"/>
              </a:solidFill>
              <a:ln w="9525">
                <a:noFill/>
                <a:miter lim="800000"/>
                <a:headEnd/>
                <a:tailEnd/>
              </a:ln>
            </p:spPr>
            <p:txBody>
              <a:bodyPr/>
              <a:lstStyle/>
              <a:p>
                <a:endParaRPr lang="es-MX"/>
              </a:p>
            </p:txBody>
          </p:sp>
          <p:sp>
            <p:nvSpPr>
              <p:cNvPr id="53504" name="Rectangle 71"/>
              <p:cNvSpPr>
                <a:spLocks noChangeArrowheads="1"/>
              </p:cNvSpPr>
              <p:nvPr/>
            </p:nvSpPr>
            <p:spPr bwMode="auto">
              <a:xfrm>
                <a:off x="1916" y="1061"/>
                <a:ext cx="5" cy="888"/>
              </a:xfrm>
              <a:prstGeom prst="rect">
                <a:avLst/>
              </a:prstGeom>
              <a:solidFill>
                <a:srgbClr val="0000E9"/>
              </a:solidFill>
              <a:ln w="9525">
                <a:noFill/>
                <a:miter lim="800000"/>
                <a:headEnd/>
                <a:tailEnd/>
              </a:ln>
            </p:spPr>
            <p:txBody>
              <a:bodyPr/>
              <a:lstStyle/>
              <a:p>
                <a:endParaRPr lang="es-MX"/>
              </a:p>
            </p:txBody>
          </p:sp>
          <p:sp>
            <p:nvSpPr>
              <p:cNvPr id="53505" name="Rectangle 72"/>
              <p:cNvSpPr>
                <a:spLocks noChangeArrowheads="1"/>
              </p:cNvSpPr>
              <p:nvPr/>
            </p:nvSpPr>
            <p:spPr bwMode="auto">
              <a:xfrm>
                <a:off x="1921" y="1061"/>
                <a:ext cx="6" cy="888"/>
              </a:xfrm>
              <a:prstGeom prst="rect">
                <a:avLst/>
              </a:prstGeom>
              <a:solidFill>
                <a:srgbClr val="0000F2"/>
              </a:solidFill>
              <a:ln w="9525">
                <a:noFill/>
                <a:miter lim="800000"/>
                <a:headEnd/>
                <a:tailEnd/>
              </a:ln>
            </p:spPr>
            <p:txBody>
              <a:bodyPr/>
              <a:lstStyle/>
              <a:p>
                <a:endParaRPr lang="es-MX"/>
              </a:p>
            </p:txBody>
          </p:sp>
          <p:sp>
            <p:nvSpPr>
              <p:cNvPr id="53506" name="Rectangle 73"/>
              <p:cNvSpPr>
                <a:spLocks noChangeArrowheads="1"/>
              </p:cNvSpPr>
              <p:nvPr/>
            </p:nvSpPr>
            <p:spPr bwMode="auto">
              <a:xfrm>
                <a:off x="1927" y="1061"/>
                <a:ext cx="5" cy="888"/>
              </a:xfrm>
              <a:prstGeom prst="rect">
                <a:avLst/>
              </a:prstGeom>
              <a:solidFill>
                <a:srgbClr val="0000F7"/>
              </a:solidFill>
              <a:ln w="9525">
                <a:noFill/>
                <a:miter lim="800000"/>
                <a:headEnd/>
                <a:tailEnd/>
              </a:ln>
            </p:spPr>
            <p:txBody>
              <a:bodyPr/>
              <a:lstStyle/>
              <a:p>
                <a:endParaRPr lang="es-MX"/>
              </a:p>
            </p:txBody>
          </p:sp>
          <p:sp>
            <p:nvSpPr>
              <p:cNvPr id="53507" name="Rectangle 74"/>
              <p:cNvSpPr>
                <a:spLocks noChangeArrowheads="1"/>
              </p:cNvSpPr>
              <p:nvPr/>
            </p:nvSpPr>
            <p:spPr bwMode="auto">
              <a:xfrm>
                <a:off x="1932" y="1061"/>
                <a:ext cx="6" cy="888"/>
              </a:xfrm>
              <a:prstGeom prst="rect">
                <a:avLst/>
              </a:prstGeom>
              <a:solidFill>
                <a:srgbClr val="0000FB"/>
              </a:solidFill>
              <a:ln w="9525">
                <a:noFill/>
                <a:miter lim="800000"/>
                <a:headEnd/>
                <a:tailEnd/>
              </a:ln>
            </p:spPr>
            <p:txBody>
              <a:bodyPr/>
              <a:lstStyle/>
              <a:p>
                <a:endParaRPr lang="es-MX"/>
              </a:p>
            </p:txBody>
          </p:sp>
          <p:sp>
            <p:nvSpPr>
              <p:cNvPr id="53508" name="Rectangle 75"/>
              <p:cNvSpPr>
                <a:spLocks noChangeArrowheads="1"/>
              </p:cNvSpPr>
              <p:nvPr/>
            </p:nvSpPr>
            <p:spPr bwMode="auto">
              <a:xfrm>
                <a:off x="1938" y="1061"/>
                <a:ext cx="5" cy="888"/>
              </a:xfrm>
              <a:prstGeom prst="rect">
                <a:avLst/>
              </a:prstGeom>
              <a:solidFill>
                <a:srgbClr val="0000FF"/>
              </a:solidFill>
              <a:ln w="9525">
                <a:noFill/>
                <a:miter lim="800000"/>
                <a:headEnd/>
                <a:tailEnd/>
              </a:ln>
            </p:spPr>
            <p:txBody>
              <a:bodyPr/>
              <a:lstStyle/>
              <a:p>
                <a:endParaRPr lang="es-MX"/>
              </a:p>
            </p:txBody>
          </p:sp>
          <p:sp>
            <p:nvSpPr>
              <p:cNvPr id="53509" name="Rectangle 76"/>
              <p:cNvSpPr>
                <a:spLocks noChangeArrowheads="1"/>
              </p:cNvSpPr>
              <p:nvPr/>
            </p:nvSpPr>
            <p:spPr bwMode="auto">
              <a:xfrm>
                <a:off x="1943" y="1061"/>
                <a:ext cx="6" cy="888"/>
              </a:xfrm>
              <a:prstGeom prst="rect">
                <a:avLst/>
              </a:prstGeom>
              <a:solidFill>
                <a:srgbClr val="0000FF"/>
              </a:solidFill>
              <a:ln w="9525">
                <a:noFill/>
                <a:miter lim="800000"/>
                <a:headEnd/>
                <a:tailEnd/>
              </a:ln>
            </p:spPr>
            <p:txBody>
              <a:bodyPr/>
              <a:lstStyle/>
              <a:p>
                <a:endParaRPr lang="es-MX"/>
              </a:p>
            </p:txBody>
          </p:sp>
          <p:sp>
            <p:nvSpPr>
              <p:cNvPr id="53510" name="Rectangle 77"/>
              <p:cNvSpPr>
                <a:spLocks noChangeArrowheads="1"/>
              </p:cNvSpPr>
              <p:nvPr/>
            </p:nvSpPr>
            <p:spPr bwMode="auto">
              <a:xfrm>
                <a:off x="1949" y="1061"/>
                <a:ext cx="5" cy="888"/>
              </a:xfrm>
              <a:prstGeom prst="rect">
                <a:avLst/>
              </a:prstGeom>
              <a:solidFill>
                <a:srgbClr val="0000FB"/>
              </a:solidFill>
              <a:ln w="9525">
                <a:noFill/>
                <a:miter lim="800000"/>
                <a:headEnd/>
                <a:tailEnd/>
              </a:ln>
            </p:spPr>
            <p:txBody>
              <a:bodyPr/>
              <a:lstStyle/>
              <a:p>
                <a:endParaRPr lang="es-MX"/>
              </a:p>
            </p:txBody>
          </p:sp>
          <p:sp>
            <p:nvSpPr>
              <p:cNvPr id="53511" name="Rectangle 78"/>
              <p:cNvSpPr>
                <a:spLocks noChangeArrowheads="1"/>
              </p:cNvSpPr>
              <p:nvPr/>
            </p:nvSpPr>
            <p:spPr bwMode="auto">
              <a:xfrm>
                <a:off x="1954" y="1061"/>
                <a:ext cx="6" cy="888"/>
              </a:xfrm>
              <a:prstGeom prst="rect">
                <a:avLst/>
              </a:prstGeom>
              <a:solidFill>
                <a:srgbClr val="0000F7"/>
              </a:solidFill>
              <a:ln w="9525">
                <a:noFill/>
                <a:miter lim="800000"/>
                <a:headEnd/>
                <a:tailEnd/>
              </a:ln>
            </p:spPr>
            <p:txBody>
              <a:bodyPr/>
              <a:lstStyle/>
              <a:p>
                <a:endParaRPr lang="es-MX"/>
              </a:p>
            </p:txBody>
          </p:sp>
          <p:sp>
            <p:nvSpPr>
              <p:cNvPr id="53512" name="Rectangle 79"/>
              <p:cNvSpPr>
                <a:spLocks noChangeArrowheads="1"/>
              </p:cNvSpPr>
              <p:nvPr/>
            </p:nvSpPr>
            <p:spPr bwMode="auto">
              <a:xfrm>
                <a:off x="1960" y="1061"/>
                <a:ext cx="6" cy="888"/>
              </a:xfrm>
              <a:prstGeom prst="rect">
                <a:avLst/>
              </a:prstGeom>
              <a:solidFill>
                <a:srgbClr val="0000F2"/>
              </a:solidFill>
              <a:ln w="9525">
                <a:noFill/>
                <a:miter lim="800000"/>
                <a:headEnd/>
                <a:tailEnd/>
              </a:ln>
            </p:spPr>
            <p:txBody>
              <a:bodyPr/>
              <a:lstStyle/>
              <a:p>
                <a:endParaRPr lang="es-MX"/>
              </a:p>
            </p:txBody>
          </p:sp>
          <p:sp>
            <p:nvSpPr>
              <p:cNvPr id="53513" name="Rectangle 80"/>
              <p:cNvSpPr>
                <a:spLocks noChangeArrowheads="1"/>
              </p:cNvSpPr>
              <p:nvPr/>
            </p:nvSpPr>
            <p:spPr bwMode="auto">
              <a:xfrm>
                <a:off x="1966" y="1061"/>
                <a:ext cx="5" cy="888"/>
              </a:xfrm>
              <a:prstGeom prst="rect">
                <a:avLst/>
              </a:prstGeom>
              <a:solidFill>
                <a:srgbClr val="0000E9"/>
              </a:solidFill>
              <a:ln w="9525">
                <a:noFill/>
                <a:miter lim="800000"/>
                <a:headEnd/>
                <a:tailEnd/>
              </a:ln>
            </p:spPr>
            <p:txBody>
              <a:bodyPr/>
              <a:lstStyle/>
              <a:p>
                <a:endParaRPr lang="es-MX"/>
              </a:p>
            </p:txBody>
          </p:sp>
          <p:sp>
            <p:nvSpPr>
              <p:cNvPr id="53514" name="Rectangle 81"/>
              <p:cNvSpPr>
                <a:spLocks noChangeArrowheads="1"/>
              </p:cNvSpPr>
              <p:nvPr/>
            </p:nvSpPr>
            <p:spPr bwMode="auto">
              <a:xfrm>
                <a:off x="1971" y="1061"/>
                <a:ext cx="6" cy="888"/>
              </a:xfrm>
              <a:prstGeom prst="rect">
                <a:avLst/>
              </a:prstGeom>
              <a:solidFill>
                <a:srgbClr val="0000DF"/>
              </a:solidFill>
              <a:ln w="9525">
                <a:noFill/>
                <a:miter lim="800000"/>
                <a:headEnd/>
                <a:tailEnd/>
              </a:ln>
            </p:spPr>
            <p:txBody>
              <a:bodyPr/>
              <a:lstStyle/>
              <a:p>
                <a:endParaRPr lang="es-MX"/>
              </a:p>
            </p:txBody>
          </p:sp>
          <p:sp>
            <p:nvSpPr>
              <p:cNvPr id="53515" name="Rectangle 82"/>
              <p:cNvSpPr>
                <a:spLocks noChangeArrowheads="1"/>
              </p:cNvSpPr>
              <p:nvPr/>
            </p:nvSpPr>
            <p:spPr bwMode="auto">
              <a:xfrm>
                <a:off x="1977" y="1061"/>
                <a:ext cx="5" cy="888"/>
              </a:xfrm>
              <a:prstGeom prst="rect">
                <a:avLst/>
              </a:prstGeom>
              <a:solidFill>
                <a:srgbClr val="0000D3"/>
              </a:solidFill>
              <a:ln w="9525">
                <a:noFill/>
                <a:miter lim="800000"/>
                <a:headEnd/>
                <a:tailEnd/>
              </a:ln>
            </p:spPr>
            <p:txBody>
              <a:bodyPr/>
              <a:lstStyle/>
              <a:p>
                <a:endParaRPr lang="es-MX"/>
              </a:p>
            </p:txBody>
          </p:sp>
          <p:sp>
            <p:nvSpPr>
              <p:cNvPr id="53516" name="Rectangle 83"/>
              <p:cNvSpPr>
                <a:spLocks noChangeArrowheads="1"/>
              </p:cNvSpPr>
              <p:nvPr/>
            </p:nvSpPr>
            <p:spPr bwMode="auto">
              <a:xfrm>
                <a:off x="1982" y="1061"/>
                <a:ext cx="6" cy="888"/>
              </a:xfrm>
              <a:prstGeom prst="rect">
                <a:avLst/>
              </a:prstGeom>
              <a:solidFill>
                <a:srgbClr val="0000C7"/>
              </a:solidFill>
              <a:ln w="9525">
                <a:noFill/>
                <a:miter lim="800000"/>
                <a:headEnd/>
                <a:tailEnd/>
              </a:ln>
            </p:spPr>
            <p:txBody>
              <a:bodyPr/>
              <a:lstStyle/>
              <a:p>
                <a:endParaRPr lang="es-MX"/>
              </a:p>
            </p:txBody>
          </p:sp>
          <p:sp>
            <p:nvSpPr>
              <p:cNvPr id="53517" name="Rectangle 84"/>
              <p:cNvSpPr>
                <a:spLocks noChangeArrowheads="1"/>
              </p:cNvSpPr>
              <p:nvPr/>
            </p:nvSpPr>
            <p:spPr bwMode="auto">
              <a:xfrm>
                <a:off x="1988" y="1061"/>
                <a:ext cx="5" cy="888"/>
              </a:xfrm>
              <a:prstGeom prst="rect">
                <a:avLst/>
              </a:prstGeom>
              <a:solidFill>
                <a:srgbClr val="0000BB"/>
              </a:solidFill>
              <a:ln w="9525">
                <a:noFill/>
                <a:miter lim="800000"/>
                <a:headEnd/>
                <a:tailEnd/>
              </a:ln>
            </p:spPr>
            <p:txBody>
              <a:bodyPr/>
              <a:lstStyle/>
              <a:p>
                <a:endParaRPr lang="es-MX"/>
              </a:p>
            </p:txBody>
          </p:sp>
          <p:sp>
            <p:nvSpPr>
              <p:cNvPr id="53518" name="Rectangle 85"/>
              <p:cNvSpPr>
                <a:spLocks noChangeArrowheads="1"/>
              </p:cNvSpPr>
              <p:nvPr/>
            </p:nvSpPr>
            <p:spPr bwMode="auto">
              <a:xfrm>
                <a:off x="1993" y="1061"/>
                <a:ext cx="6" cy="888"/>
              </a:xfrm>
              <a:prstGeom prst="rect">
                <a:avLst/>
              </a:prstGeom>
              <a:solidFill>
                <a:srgbClr val="0000B0"/>
              </a:solidFill>
              <a:ln w="9525">
                <a:noFill/>
                <a:miter lim="800000"/>
                <a:headEnd/>
                <a:tailEnd/>
              </a:ln>
            </p:spPr>
            <p:txBody>
              <a:bodyPr/>
              <a:lstStyle/>
              <a:p>
                <a:endParaRPr lang="es-MX"/>
              </a:p>
            </p:txBody>
          </p:sp>
          <p:sp>
            <p:nvSpPr>
              <p:cNvPr id="53519" name="Rectangle 86"/>
              <p:cNvSpPr>
                <a:spLocks noChangeArrowheads="1"/>
              </p:cNvSpPr>
              <p:nvPr/>
            </p:nvSpPr>
            <p:spPr bwMode="auto">
              <a:xfrm>
                <a:off x="1999" y="1061"/>
                <a:ext cx="5" cy="888"/>
              </a:xfrm>
              <a:prstGeom prst="rect">
                <a:avLst/>
              </a:prstGeom>
              <a:solidFill>
                <a:srgbClr val="0000A8"/>
              </a:solidFill>
              <a:ln w="9525">
                <a:noFill/>
                <a:miter lim="800000"/>
                <a:headEnd/>
                <a:tailEnd/>
              </a:ln>
            </p:spPr>
            <p:txBody>
              <a:bodyPr/>
              <a:lstStyle/>
              <a:p>
                <a:endParaRPr lang="es-MX"/>
              </a:p>
            </p:txBody>
          </p:sp>
          <p:sp>
            <p:nvSpPr>
              <p:cNvPr id="53520" name="Rectangle 87"/>
              <p:cNvSpPr>
                <a:spLocks noChangeArrowheads="1"/>
              </p:cNvSpPr>
              <p:nvPr/>
            </p:nvSpPr>
            <p:spPr bwMode="auto">
              <a:xfrm>
                <a:off x="2004" y="1061"/>
                <a:ext cx="6" cy="888"/>
              </a:xfrm>
              <a:prstGeom prst="rect">
                <a:avLst/>
              </a:prstGeom>
              <a:solidFill>
                <a:srgbClr val="0000A2"/>
              </a:solidFill>
              <a:ln w="9525">
                <a:noFill/>
                <a:miter lim="800000"/>
                <a:headEnd/>
                <a:tailEnd/>
              </a:ln>
            </p:spPr>
            <p:txBody>
              <a:bodyPr/>
              <a:lstStyle/>
              <a:p>
                <a:endParaRPr lang="es-MX"/>
              </a:p>
            </p:txBody>
          </p:sp>
          <p:sp>
            <p:nvSpPr>
              <p:cNvPr id="53521" name="Rectangle 88"/>
              <p:cNvSpPr>
                <a:spLocks noChangeArrowheads="1"/>
              </p:cNvSpPr>
              <p:nvPr/>
            </p:nvSpPr>
            <p:spPr bwMode="auto">
              <a:xfrm>
                <a:off x="2010" y="1061"/>
                <a:ext cx="5" cy="888"/>
              </a:xfrm>
              <a:prstGeom prst="rect">
                <a:avLst/>
              </a:prstGeom>
              <a:solidFill>
                <a:srgbClr val="00009D"/>
              </a:solidFill>
              <a:ln w="9525">
                <a:noFill/>
                <a:miter lim="800000"/>
                <a:headEnd/>
                <a:tailEnd/>
              </a:ln>
            </p:spPr>
            <p:txBody>
              <a:bodyPr/>
              <a:lstStyle/>
              <a:p>
                <a:endParaRPr lang="es-MX"/>
              </a:p>
            </p:txBody>
          </p:sp>
        </p:grpSp>
        <p:sp>
          <p:nvSpPr>
            <p:cNvPr id="53267" name="Rectangle 89"/>
            <p:cNvSpPr>
              <a:spLocks noChangeArrowheads="1"/>
            </p:cNvSpPr>
            <p:nvPr/>
          </p:nvSpPr>
          <p:spPr bwMode="auto">
            <a:xfrm>
              <a:off x="3938" y="544"/>
              <a:ext cx="123" cy="684"/>
            </a:xfrm>
            <a:prstGeom prst="rect">
              <a:avLst/>
            </a:prstGeom>
            <a:noFill/>
            <a:ln w="9525">
              <a:solidFill>
                <a:srgbClr val="000000"/>
              </a:solidFill>
              <a:miter lim="800000"/>
              <a:headEnd/>
              <a:tailEnd/>
            </a:ln>
          </p:spPr>
          <p:txBody>
            <a:bodyPr/>
            <a:lstStyle/>
            <a:p>
              <a:endParaRPr lang="es-MX"/>
            </a:p>
          </p:txBody>
        </p:sp>
        <p:grpSp>
          <p:nvGrpSpPr>
            <p:cNvPr id="53268" name="Group 90"/>
            <p:cNvGrpSpPr>
              <a:grpSpLocks/>
            </p:cNvGrpSpPr>
            <p:nvPr/>
          </p:nvGrpSpPr>
          <p:grpSpPr bwMode="auto">
            <a:xfrm>
              <a:off x="4156" y="960"/>
              <a:ext cx="128" cy="268"/>
              <a:chOff x="2126" y="1600"/>
              <a:chExt cx="150" cy="349"/>
            </a:xfrm>
          </p:grpSpPr>
          <p:sp>
            <p:nvSpPr>
              <p:cNvPr id="53469" name="Rectangle 91"/>
              <p:cNvSpPr>
                <a:spLocks noChangeArrowheads="1"/>
              </p:cNvSpPr>
              <p:nvPr/>
            </p:nvSpPr>
            <p:spPr bwMode="auto">
              <a:xfrm>
                <a:off x="2126" y="1600"/>
                <a:ext cx="6" cy="349"/>
              </a:xfrm>
              <a:prstGeom prst="rect">
                <a:avLst/>
              </a:prstGeom>
              <a:solidFill>
                <a:srgbClr val="00009E"/>
              </a:solidFill>
              <a:ln w="9525">
                <a:noFill/>
                <a:miter lim="800000"/>
                <a:headEnd/>
                <a:tailEnd/>
              </a:ln>
            </p:spPr>
            <p:txBody>
              <a:bodyPr/>
              <a:lstStyle/>
              <a:p>
                <a:endParaRPr lang="es-MX"/>
              </a:p>
            </p:txBody>
          </p:sp>
          <p:sp>
            <p:nvSpPr>
              <p:cNvPr id="53470" name="Rectangle 92"/>
              <p:cNvSpPr>
                <a:spLocks noChangeArrowheads="1"/>
              </p:cNvSpPr>
              <p:nvPr/>
            </p:nvSpPr>
            <p:spPr bwMode="auto">
              <a:xfrm>
                <a:off x="2132" y="1600"/>
                <a:ext cx="5" cy="349"/>
              </a:xfrm>
              <a:prstGeom prst="rect">
                <a:avLst/>
              </a:prstGeom>
              <a:solidFill>
                <a:srgbClr val="0000A1"/>
              </a:solidFill>
              <a:ln w="9525">
                <a:noFill/>
                <a:miter lim="800000"/>
                <a:headEnd/>
                <a:tailEnd/>
              </a:ln>
            </p:spPr>
            <p:txBody>
              <a:bodyPr/>
              <a:lstStyle/>
              <a:p>
                <a:endParaRPr lang="es-MX"/>
              </a:p>
            </p:txBody>
          </p:sp>
          <p:sp>
            <p:nvSpPr>
              <p:cNvPr id="53471" name="Rectangle 93"/>
              <p:cNvSpPr>
                <a:spLocks noChangeArrowheads="1"/>
              </p:cNvSpPr>
              <p:nvPr/>
            </p:nvSpPr>
            <p:spPr bwMode="auto">
              <a:xfrm>
                <a:off x="2137" y="1600"/>
                <a:ext cx="6" cy="349"/>
              </a:xfrm>
              <a:prstGeom prst="rect">
                <a:avLst/>
              </a:prstGeom>
              <a:solidFill>
                <a:srgbClr val="0000A7"/>
              </a:solidFill>
              <a:ln w="9525">
                <a:noFill/>
                <a:miter lim="800000"/>
                <a:headEnd/>
                <a:tailEnd/>
              </a:ln>
            </p:spPr>
            <p:txBody>
              <a:bodyPr/>
              <a:lstStyle/>
              <a:p>
                <a:endParaRPr lang="es-MX"/>
              </a:p>
            </p:txBody>
          </p:sp>
          <p:sp>
            <p:nvSpPr>
              <p:cNvPr id="53472" name="Rectangle 94"/>
              <p:cNvSpPr>
                <a:spLocks noChangeArrowheads="1"/>
              </p:cNvSpPr>
              <p:nvPr/>
            </p:nvSpPr>
            <p:spPr bwMode="auto">
              <a:xfrm>
                <a:off x="2143" y="1600"/>
                <a:ext cx="5" cy="349"/>
              </a:xfrm>
              <a:prstGeom prst="rect">
                <a:avLst/>
              </a:prstGeom>
              <a:solidFill>
                <a:srgbClr val="0000AF"/>
              </a:solidFill>
              <a:ln w="9525">
                <a:noFill/>
                <a:miter lim="800000"/>
                <a:headEnd/>
                <a:tailEnd/>
              </a:ln>
            </p:spPr>
            <p:txBody>
              <a:bodyPr/>
              <a:lstStyle/>
              <a:p>
                <a:endParaRPr lang="es-MX"/>
              </a:p>
            </p:txBody>
          </p:sp>
          <p:sp>
            <p:nvSpPr>
              <p:cNvPr id="53473" name="Rectangle 95"/>
              <p:cNvSpPr>
                <a:spLocks noChangeArrowheads="1"/>
              </p:cNvSpPr>
              <p:nvPr/>
            </p:nvSpPr>
            <p:spPr bwMode="auto">
              <a:xfrm>
                <a:off x="2148" y="1600"/>
                <a:ext cx="6" cy="349"/>
              </a:xfrm>
              <a:prstGeom prst="rect">
                <a:avLst/>
              </a:prstGeom>
              <a:solidFill>
                <a:srgbClr val="0000B9"/>
              </a:solidFill>
              <a:ln w="9525">
                <a:noFill/>
                <a:miter lim="800000"/>
                <a:headEnd/>
                <a:tailEnd/>
              </a:ln>
            </p:spPr>
            <p:txBody>
              <a:bodyPr/>
              <a:lstStyle/>
              <a:p>
                <a:endParaRPr lang="es-MX"/>
              </a:p>
            </p:txBody>
          </p:sp>
          <p:sp>
            <p:nvSpPr>
              <p:cNvPr id="53474" name="Rectangle 96"/>
              <p:cNvSpPr>
                <a:spLocks noChangeArrowheads="1"/>
              </p:cNvSpPr>
              <p:nvPr/>
            </p:nvSpPr>
            <p:spPr bwMode="auto">
              <a:xfrm>
                <a:off x="2154" y="1600"/>
                <a:ext cx="5" cy="349"/>
              </a:xfrm>
              <a:prstGeom prst="rect">
                <a:avLst/>
              </a:prstGeom>
              <a:solidFill>
                <a:srgbClr val="0000C4"/>
              </a:solidFill>
              <a:ln w="9525">
                <a:noFill/>
                <a:miter lim="800000"/>
                <a:headEnd/>
                <a:tailEnd/>
              </a:ln>
            </p:spPr>
            <p:txBody>
              <a:bodyPr/>
              <a:lstStyle/>
              <a:p>
                <a:endParaRPr lang="es-MX"/>
              </a:p>
            </p:txBody>
          </p:sp>
          <p:sp>
            <p:nvSpPr>
              <p:cNvPr id="53475" name="Rectangle 97"/>
              <p:cNvSpPr>
                <a:spLocks noChangeArrowheads="1"/>
              </p:cNvSpPr>
              <p:nvPr/>
            </p:nvSpPr>
            <p:spPr bwMode="auto">
              <a:xfrm>
                <a:off x="2159" y="1600"/>
                <a:ext cx="6" cy="349"/>
              </a:xfrm>
              <a:prstGeom prst="rect">
                <a:avLst/>
              </a:prstGeom>
              <a:solidFill>
                <a:srgbClr val="0000D0"/>
              </a:solidFill>
              <a:ln w="9525">
                <a:noFill/>
                <a:miter lim="800000"/>
                <a:headEnd/>
                <a:tailEnd/>
              </a:ln>
            </p:spPr>
            <p:txBody>
              <a:bodyPr/>
              <a:lstStyle/>
              <a:p>
                <a:endParaRPr lang="es-MX"/>
              </a:p>
            </p:txBody>
          </p:sp>
          <p:sp>
            <p:nvSpPr>
              <p:cNvPr id="53476" name="Rectangle 98"/>
              <p:cNvSpPr>
                <a:spLocks noChangeArrowheads="1"/>
              </p:cNvSpPr>
              <p:nvPr/>
            </p:nvSpPr>
            <p:spPr bwMode="auto">
              <a:xfrm>
                <a:off x="2165" y="1600"/>
                <a:ext cx="5" cy="349"/>
              </a:xfrm>
              <a:prstGeom prst="rect">
                <a:avLst/>
              </a:prstGeom>
              <a:solidFill>
                <a:srgbClr val="0000DC"/>
              </a:solidFill>
              <a:ln w="9525">
                <a:noFill/>
                <a:miter lim="800000"/>
                <a:headEnd/>
                <a:tailEnd/>
              </a:ln>
            </p:spPr>
            <p:txBody>
              <a:bodyPr/>
              <a:lstStyle/>
              <a:p>
                <a:endParaRPr lang="es-MX"/>
              </a:p>
            </p:txBody>
          </p:sp>
          <p:sp>
            <p:nvSpPr>
              <p:cNvPr id="53477" name="Rectangle 99"/>
              <p:cNvSpPr>
                <a:spLocks noChangeArrowheads="1"/>
              </p:cNvSpPr>
              <p:nvPr/>
            </p:nvSpPr>
            <p:spPr bwMode="auto">
              <a:xfrm>
                <a:off x="2170" y="1600"/>
                <a:ext cx="6" cy="349"/>
              </a:xfrm>
              <a:prstGeom prst="rect">
                <a:avLst/>
              </a:prstGeom>
              <a:solidFill>
                <a:srgbClr val="0000E6"/>
              </a:solidFill>
              <a:ln w="9525">
                <a:noFill/>
                <a:miter lim="800000"/>
                <a:headEnd/>
                <a:tailEnd/>
              </a:ln>
            </p:spPr>
            <p:txBody>
              <a:bodyPr/>
              <a:lstStyle/>
              <a:p>
                <a:endParaRPr lang="es-MX"/>
              </a:p>
            </p:txBody>
          </p:sp>
          <p:sp>
            <p:nvSpPr>
              <p:cNvPr id="53478" name="Rectangle 100"/>
              <p:cNvSpPr>
                <a:spLocks noChangeArrowheads="1"/>
              </p:cNvSpPr>
              <p:nvPr/>
            </p:nvSpPr>
            <p:spPr bwMode="auto">
              <a:xfrm>
                <a:off x="2176" y="1600"/>
                <a:ext cx="6" cy="349"/>
              </a:xfrm>
              <a:prstGeom prst="rect">
                <a:avLst/>
              </a:prstGeom>
              <a:solidFill>
                <a:srgbClr val="0000EF"/>
              </a:solidFill>
              <a:ln w="9525">
                <a:noFill/>
                <a:miter lim="800000"/>
                <a:headEnd/>
                <a:tailEnd/>
              </a:ln>
            </p:spPr>
            <p:txBody>
              <a:bodyPr/>
              <a:lstStyle/>
              <a:p>
                <a:endParaRPr lang="es-MX"/>
              </a:p>
            </p:txBody>
          </p:sp>
          <p:sp>
            <p:nvSpPr>
              <p:cNvPr id="53479" name="Rectangle 101"/>
              <p:cNvSpPr>
                <a:spLocks noChangeArrowheads="1"/>
              </p:cNvSpPr>
              <p:nvPr/>
            </p:nvSpPr>
            <p:spPr bwMode="auto">
              <a:xfrm>
                <a:off x="2182" y="1600"/>
                <a:ext cx="5" cy="349"/>
              </a:xfrm>
              <a:prstGeom prst="rect">
                <a:avLst/>
              </a:prstGeom>
              <a:solidFill>
                <a:srgbClr val="0000F5"/>
              </a:solidFill>
              <a:ln w="9525">
                <a:noFill/>
                <a:miter lim="800000"/>
                <a:headEnd/>
                <a:tailEnd/>
              </a:ln>
            </p:spPr>
            <p:txBody>
              <a:bodyPr/>
              <a:lstStyle/>
              <a:p>
                <a:endParaRPr lang="es-MX"/>
              </a:p>
            </p:txBody>
          </p:sp>
          <p:sp>
            <p:nvSpPr>
              <p:cNvPr id="53480" name="Rectangle 102"/>
              <p:cNvSpPr>
                <a:spLocks noChangeArrowheads="1"/>
              </p:cNvSpPr>
              <p:nvPr/>
            </p:nvSpPr>
            <p:spPr bwMode="auto">
              <a:xfrm>
                <a:off x="2187" y="1600"/>
                <a:ext cx="6" cy="349"/>
              </a:xfrm>
              <a:prstGeom prst="rect">
                <a:avLst/>
              </a:prstGeom>
              <a:solidFill>
                <a:srgbClr val="0000FA"/>
              </a:solidFill>
              <a:ln w="9525">
                <a:noFill/>
                <a:miter lim="800000"/>
                <a:headEnd/>
                <a:tailEnd/>
              </a:ln>
            </p:spPr>
            <p:txBody>
              <a:bodyPr/>
              <a:lstStyle/>
              <a:p>
                <a:endParaRPr lang="es-MX"/>
              </a:p>
            </p:txBody>
          </p:sp>
          <p:sp>
            <p:nvSpPr>
              <p:cNvPr id="53481" name="Rectangle 103"/>
              <p:cNvSpPr>
                <a:spLocks noChangeArrowheads="1"/>
              </p:cNvSpPr>
              <p:nvPr/>
            </p:nvSpPr>
            <p:spPr bwMode="auto">
              <a:xfrm>
                <a:off x="2193" y="1600"/>
                <a:ext cx="5" cy="349"/>
              </a:xfrm>
              <a:prstGeom prst="rect">
                <a:avLst/>
              </a:prstGeom>
              <a:solidFill>
                <a:srgbClr val="0000FD"/>
              </a:solidFill>
              <a:ln w="9525">
                <a:noFill/>
                <a:miter lim="800000"/>
                <a:headEnd/>
                <a:tailEnd/>
              </a:ln>
            </p:spPr>
            <p:txBody>
              <a:bodyPr/>
              <a:lstStyle/>
              <a:p>
                <a:endParaRPr lang="es-MX"/>
              </a:p>
            </p:txBody>
          </p:sp>
          <p:sp>
            <p:nvSpPr>
              <p:cNvPr id="53482" name="Rectangle 104"/>
              <p:cNvSpPr>
                <a:spLocks noChangeArrowheads="1"/>
              </p:cNvSpPr>
              <p:nvPr/>
            </p:nvSpPr>
            <p:spPr bwMode="auto">
              <a:xfrm>
                <a:off x="2198" y="1600"/>
                <a:ext cx="6" cy="349"/>
              </a:xfrm>
              <a:prstGeom prst="rect">
                <a:avLst/>
              </a:prstGeom>
              <a:solidFill>
                <a:srgbClr val="0000FF"/>
              </a:solidFill>
              <a:ln w="9525">
                <a:noFill/>
                <a:miter lim="800000"/>
                <a:headEnd/>
                <a:tailEnd/>
              </a:ln>
            </p:spPr>
            <p:txBody>
              <a:bodyPr/>
              <a:lstStyle/>
              <a:p>
                <a:endParaRPr lang="es-MX"/>
              </a:p>
            </p:txBody>
          </p:sp>
          <p:sp>
            <p:nvSpPr>
              <p:cNvPr id="53483" name="Rectangle 105"/>
              <p:cNvSpPr>
                <a:spLocks noChangeArrowheads="1"/>
              </p:cNvSpPr>
              <p:nvPr/>
            </p:nvSpPr>
            <p:spPr bwMode="auto">
              <a:xfrm>
                <a:off x="2204" y="1600"/>
                <a:ext cx="5" cy="349"/>
              </a:xfrm>
              <a:prstGeom prst="rect">
                <a:avLst/>
              </a:prstGeom>
              <a:solidFill>
                <a:srgbClr val="0000FF"/>
              </a:solidFill>
              <a:ln w="9525">
                <a:noFill/>
                <a:miter lim="800000"/>
                <a:headEnd/>
                <a:tailEnd/>
              </a:ln>
            </p:spPr>
            <p:txBody>
              <a:bodyPr/>
              <a:lstStyle/>
              <a:p>
                <a:endParaRPr lang="es-MX"/>
              </a:p>
            </p:txBody>
          </p:sp>
          <p:sp>
            <p:nvSpPr>
              <p:cNvPr id="53484" name="Rectangle 106"/>
              <p:cNvSpPr>
                <a:spLocks noChangeArrowheads="1"/>
              </p:cNvSpPr>
              <p:nvPr/>
            </p:nvSpPr>
            <p:spPr bwMode="auto">
              <a:xfrm>
                <a:off x="2209" y="1600"/>
                <a:ext cx="6" cy="349"/>
              </a:xfrm>
              <a:prstGeom prst="rect">
                <a:avLst/>
              </a:prstGeom>
              <a:solidFill>
                <a:srgbClr val="0000FA"/>
              </a:solidFill>
              <a:ln w="9525">
                <a:noFill/>
                <a:miter lim="800000"/>
                <a:headEnd/>
                <a:tailEnd/>
              </a:ln>
            </p:spPr>
            <p:txBody>
              <a:bodyPr/>
              <a:lstStyle/>
              <a:p>
                <a:endParaRPr lang="es-MX"/>
              </a:p>
            </p:txBody>
          </p:sp>
          <p:sp>
            <p:nvSpPr>
              <p:cNvPr id="53485" name="Rectangle 107"/>
              <p:cNvSpPr>
                <a:spLocks noChangeArrowheads="1"/>
              </p:cNvSpPr>
              <p:nvPr/>
            </p:nvSpPr>
            <p:spPr bwMode="auto">
              <a:xfrm>
                <a:off x="2215" y="1600"/>
                <a:ext cx="5" cy="349"/>
              </a:xfrm>
              <a:prstGeom prst="rect">
                <a:avLst/>
              </a:prstGeom>
              <a:solidFill>
                <a:srgbClr val="0000F5"/>
              </a:solidFill>
              <a:ln w="9525">
                <a:noFill/>
                <a:miter lim="800000"/>
                <a:headEnd/>
                <a:tailEnd/>
              </a:ln>
            </p:spPr>
            <p:txBody>
              <a:bodyPr/>
              <a:lstStyle/>
              <a:p>
                <a:endParaRPr lang="es-MX"/>
              </a:p>
            </p:txBody>
          </p:sp>
          <p:sp>
            <p:nvSpPr>
              <p:cNvPr id="53486" name="Rectangle 108"/>
              <p:cNvSpPr>
                <a:spLocks noChangeArrowheads="1"/>
              </p:cNvSpPr>
              <p:nvPr/>
            </p:nvSpPr>
            <p:spPr bwMode="auto">
              <a:xfrm>
                <a:off x="2220" y="1600"/>
                <a:ext cx="6" cy="349"/>
              </a:xfrm>
              <a:prstGeom prst="rect">
                <a:avLst/>
              </a:prstGeom>
              <a:solidFill>
                <a:srgbClr val="0000EF"/>
              </a:solidFill>
              <a:ln w="9525">
                <a:noFill/>
                <a:miter lim="800000"/>
                <a:headEnd/>
                <a:tailEnd/>
              </a:ln>
            </p:spPr>
            <p:txBody>
              <a:bodyPr/>
              <a:lstStyle/>
              <a:p>
                <a:endParaRPr lang="es-MX"/>
              </a:p>
            </p:txBody>
          </p:sp>
          <p:sp>
            <p:nvSpPr>
              <p:cNvPr id="53487" name="Rectangle 109"/>
              <p:cNvSpPr>
                <a:spLocks noChangeArrowheads="1"/>
              </p:cNvSpPr>
              <p:nvPr/>
            </p:nvSpPr>
            <p:spPr bwMode="auto">
              <a:xfrm>
                <a:off x="2226" y="1600"/>
                <a:ext cx="5" cy="349"/>
              </a:xfrm>
              <a:prstGeom prst="rect">
                <a:avLst/>
              </a:prstGeom>
              <a:solidFill>
                <a:srgbClr val="0000E6"/>
              </a:solidFill>
              <a:ln w="9525">
                <a:noFill/>
                <a:miter lim="800000"/>
                <a:headEnd/>
                <a:tailEnd/>
              </a:ln>
            </p:spPr>
            <p:txBody>
              <a:bodyPr/>
              <a:lstStyle/>
              <a:p>
                <a:endParaRPr lang="es-MX"/>
              </a:p>
            </p:txBody>
          </p:sp>
          <p:sp>
            <p:nvSpPr>
              <p:cNvPr id="53488" name="Rectangle 110"/>
              <p:cNvSpPr>
                <a:spLocks noChangeArrowheads="1"/>
              </p:cNvSpPr>
              <p:nvPr/>
            </p:nvSpPr>
            <p:spPr bwMode="auto">
              <a:xfrm>
                <a:off x="2231" y="1600"/>
                <a:ext cx="6" cy="349"/>
              </a:xfrm>
              <a:prstGeom prst="rect">
                <a:avLst/>
              </a:prstGeom>
              <a:solidFill>
                <a:srgbClr val="0000DC"/>
              </a:solidFill>
              <a:ln w="9525">
                <a:noFill/>
                <a:miter lim="800000"/>
                <a:headEnd/>
                <a:tailEnd/>
              </a:ln>
            </p:spPr>
            <p:txBody>
              <a:bodyPr/>
              <a:lstStyle/>
              <a:p>
                <a:endParaRPr lang="es-MX"/>
              </a:p>
            </p:txBody>
          </p:sp>
          <p:sp>
            <p:nvSpPr>
              <p:cNvPr id="53489" name="Rectangle 111"/>
              <p:cNvSpPr>
                <a:spLocks noChangeArrowheads="1"/>
              </p:cNvSpPr>
              <p:nvPr/>
            </p:nvSpPr>
            <p:spPr bwMode="auto">
              <a:xfrm>
                <a:off x="2237" y="1600"/>
                <a:ext cx="5" cy="349"/>
              </a:xfrm>
              <a:prstGeom prst="rect">
                <a:avLst/>
              </a:prstGeom>
              <a:solidFill>
                <a:srgbClr val="0000D0"/>
              </a:solidFill>
              <a:ln w="9525">
                <a:noFill/>
                <a:miter lim="800000"/>
                <a:headEnd/>
                <a:tailEnd/>
              </a:ln>
            </p:spPr>
            <p:txBody>
              <a:bodyPr/>
              <a:lstStyle/>
              <a:p>
                <a:endParaRPr lang="es-MX"/>
              </a:p>
            </p:txBody>
          </p:sp>
          <p:sp>
            <p:nvSpPr>
              <p:cNvPr id="53490" name="Rectangle 112"/>
              <p:cNvSpPr>
                <a:spLocks noChangeArrowheads="1"/>
              </p:cNvSpPr>
              <p:nvPr/>
            </p:nvSpPr>
            <p:spPr bwMode="auto">
              <a:xfrm>
                <a:off x="2242" y="1600"/>
                <a:ext cx="6" cy="349"/>
              </a:xfrm>
              <a:prstGeom prst="rect">
                <a:avLst/>
              </a:prstGeom>
              <a:solidFill>
                <a:srgbClr val="0000C4"/>
              </a:solidFill>
              <a:ln w="9525">
                <a:noFill/>
                <a:miter lim="800000"/>
                <a:headEnd/>
                <a:tailEnd/>
              </a:ln>
            </p:spPr>
            <p:txBody>
              <a:bodyPr/>
              <a:lstStyle/>
              <a:p>
                <a:endParaRPr lang="es-MX"/>
              </a:p>
            </p:txBody>
          </p:sp>
          <p:sp>
            <p:nvSpPr>
              <p:cNvPr id="53491" name="Rectangle 113"/>
              <p:cNvSpPr>
                <a:spLocks noChangeArrowheads="1"/>
              </p:cNvSpPr>
              <p:nvPr/>
            </p:nvSpPr>
            <p:spPr bwMode="auto">
              <a:xfrm>
                <a:off x="2248" y="1600"/>
                <a:ext cx="6" cy="349"/>
              </a:xfrm>
              <a:prstGeom prst="rect">
                <a:avLst/>
              </a:prstGeom>
              <a:solidFill>
                <a:srgbClr val="0000B9"/>
              </a:solidFill>
              <a:ln w="9525">
                <a:noFill/>
                <a:miter lim="800000"/>
                <a:headEnd/>
                <a:tailEnd/>
              </a:ln>
            </p:spPr>
            <p:txBody>
              <a:bodyPr/>
              <a:lstStyle/>
              <a:p>
                <a:endParaRPr lang="es-MX"/>
              </a:p>
            </p:txBody>
          </p:sp>
          <p:sp>
            <p:nvSpPr>
              <p:cNvPr id="53492" name="Rectangle 114"/>
              <p:cNvSpPr>
                <a:spLocks noChangeArrowheads="1"/>
              </p:cNvSpPr>
              <p:nvPr/>
            </p:nvSpPr>
            <p:spPr bwMode="auto">
              <a:xfrm>
                <a:off x="2254" y="1600"/>
                <a:ext cx="5" cy="349"/>
              </a:xfrm>
              <a:prstGeom prst="rect">
                <a:avLst/>
              </a:prstGeom>
              <a:solidFill>
                <a:srgbClr val="0000AF"/>
              </a:solidFill>
              <a:ln w="9525">
                <a:noFill/>
                <a:miter lim="800000"/>
                <a:headEnd/>
                <a:tailEnd/>
              </a:ln>
            </p:spPr>
            <p:txBody>
              <a:bodyPr/>
              <a:lstStyle/>
              <a:p>
                <a:endParaRPr lang="es-MX"/>
              </a:p>
            </p:txBody>
          </p:sp>
          <p:sp>
            <p:nvSpPr>
              <p:cNvPr id="53493" name="Rectangle 115"/>
              <p:cNvSpPr>
                <a:spLocks noChangeArrowheads="1"/>
              </p:cNvSpPr>
              <p:nvPr/>
            </p:nvSpPr>
            <p:spPr bwMode="auto">
              <a:xfrm>
                <a:off x="2259" y="1600"/>
                <a:ext cx="6" cy="349"/>
              </a:xfrm>
              <a:prstGeom prst="rect">
                <a:avLst/>
              </a:prstGeom>
              <a:solidFill>
                <a:srgbClr val="0000A7"/>
              </a:solidFill>
              <a:ln w="9525">
                <a:noFill/>
                <a:miter lim="800000"/>
                <a:headEnd/>
                <a:tailEnd/>
              </a:ln>
            </p:spPr>
            <p:txBody>
              <a:bodyPr/>
              <a:lstStyle/>
              <a:p>
                <a:endParaRPr lang="es-MX"/>
              </a:p>
            </p:txBody>
          </p:sp>
          <p:sp>
            <p:nvSpPr>
              <p:cNvPr id="53494" name="Rectangle 116"/>
              <p:cNvSpPr>
                <a:spLocks noChangeArrowheads="1"/>
              </p:cNvSpPr>
              <p:nvPr/>
            </p:nvSpPr>
            <p:spPr bwMode="auto">
              <a:xfrm>
                <a:off x="2265" y="1600"/>
                <a:ext cx="5" cy="349"/>
              </a:xfrm>
              <a:prstGeom prst="rect">
                <a:avLst/>
              </a:prstGeom>
              <a:solidFill>
                <a:srgbClr val="0000A1"/>
              </a:solidFill>
              <a:ln w="9525">
                <a:noFill/>
                <a:miter lim="800000"/>
                <a:headEnd/>
                <a:tailEnd/>
              </a:ln>
            </p:spPr>
            <p:txBody>
              <a:bodyPr/>
              <a:lstStyle/>
              <a:p>
                <a:endParaRPr lang="es-MX"/>
              </a:p>
            </p:txBody>
          </p:sp>
          <p:sp>
            <p:nvSpPr>
              <p:cNvPr id="53495" name="Rectangle 117"/>
              <p:cNvSpPr>
                <a:spLocks noChangeArrowheads="1"/>
              </p:cNvSpPr>
              <p:nvPr/>
            </p:nvSpPr>
            <p:spPr bwMode="auto">
              <a:xfrm>
                <a:off x="2270" y="1600"/>
                <a:ext cx="6" cy="349"/>
              </a:xfrm>
              <a:prstGeom prst="rect">
                <a:avLst/>
              </a:prstGeom>
              <a:solidFill>
                <a:srgbClr val="00009D"/>
              </a:solidFill>
              <a:ln w="9525">
                <a:noFill/>
                <a:miter lim="800000"/>
                <a:headEnd/>
                <a:tailEnd/>
              </a:ln>
            </p:spPr>
            <p:txBody>
              <a:bodyPr/>
              <a:lstStyle/>
              <a:p>
                <a:endParaRPr lang="es-MX"/>
              </a:p>
            </p:txBody>
          </p:sp>
        </p:grpSp>
        <p:sp>
          <p:nvSpPr>
            <p:cNvPr id="53269" name="Rectangle 118"/>
            <p:cNvSpPr>
              <a:spLocks noChangeArrowheads="1"/>
            </p:cNvSpPr>
            <p:nvPr/>
          </p:nvSpPr>
          <p:spPr bwMode="auto">
            <a:xfrm>
              <a:off x="4156" y="960"/>
              <a:ext cx="128" cy="268"/>
            </a:xfrm>
            <a:prstGeom prst="rect">
              <a:avLst/>
            </a:prstGeom>
            <a:noFill/>
            <a:ln w="9525">
              <a:solidFill>
                <a:srgbClr val="000000"/>
              </a:solidFill>
              <a:miter lim="800000"/>
              <a:headEnd/>
              <a:tailEnd/>
            </a:ln>
          </p:spPr>
          <p:txBody>
            <a:bodyPr/>
            <a:lstStyle/>
            <a:p>
              <a:endParaRPr lang="es-MX"/>
            </a:p>
          </p:txBody>
        </p:sp>
        <p:grpSp>
          <p:nvGrpSpPr>
            <p:cNvPr id="53270" name="Group 119"/>
            <p:cNvGrpSpPr>
              <a:grpSpLocks/>
            </p:cNvGrpSpPr>
            <p:nvPr/>
          </p:nvGrpSpPr>
          <p:grpSpPr bwMode="auto">
            <a:xfrm>
              <a:off x="4596" y="779"/>
              <a:ext cx="129" cy="449"/>
              <a:chOff x="2641" y="1366"/>
              <a:chExt cx="150" cy="583"/>
            </a:xfrm>
          </p:grpSpPr>
          <p:sp>
            <p:nvSpPr>
              <p:cNvPr id="53442" name="Rectangle 120"/>
              <p:cNvSpPr>
                <a:spLocks noChangeArrowheads="1"/>
              </p:cNvSpPr>
              <p:nvPr/>
            </p:nvSpPr>
            <p:spPr bwMode="auto">
              <a:xfrm>
                <a:off x="2641" y="1366"/>
                <a:ext cx="6" cy="583"/>
              </a:xfrm>
              <a:prstGeom prst="rect">
                <a:avLst/>
              </a:prstGeom>
              <a:solidFill>
                <a:srgbClr val="00009E"/>
              </a:solidFill>
              <a:ln w="9525">
                <a:noFill/>
                <a:miter lim="800000"/>
                <a:headEnd/>
                <a:tailEnd/>
              </a:ln>
            </p:spPr>
            <p:txBody>
              <a:bodyPr/>
              <a:lstStyle/>
              <a:p>
                <a:endParaRPr lang="es-MX"/>
              </a:p>
            </p:txBody>
          </p:sp>
          <p:sp>
            <p:nvSpPr>
              <p:cNvPr id="53443" name="Rectangle 121"/>
              <p:cNvSpPr>
                <a:spLocks noChangeArrowheads="1"/>
              </p:cNvSpPr>
              <p:nvPr/>
            </p:nvSpPr>
            <p:spPr bwMode="auto">
              <a:xfrm>
                <a:off x="2647" y="1366"/>
                <a:ext cx="5" cy="583"/>
              </a:xfrm>
              <a:prstGeom prst="rect">
                <a:avLst/>
              </a:prstGeom>
              <a:solidFill>
                <a:srgbClr val="0000A1"/>
              </a:solidFill>
              <a:ln w="9525">
                <a:noFill/>
                <a:miter lim="800000"/>
                <a:headEnd/>
                <a:tailEnd/>
              </a:ln>
            </p:spPr>
            <p:txBody>
              <a:bodyPr/>
              <a:lstStyle/>
              <a:p>
                <a:endParaRPr lang="es-MX"/>
              </a:p>
            </p:txBody>
          </p:sp>
          <p:sp>
            <p:nvSpPr>
              <p:cNvPr id="53444" name="Rectangle 122"/>
              <p:cNvSpPr>
                <a:spLocks noChangeArrowheads="1"/>
              </p:cNvSpPr>
              <p:nvPr/>
            </p:nvSpPr>
            <p:spPr bwMode="auto">
              <a:xfrm>
                <a:off x="2652" y="1366"/>
                <a:ext cx="6" cy="583"/>
              </a:xfrm>
              <a:prstGeom prst="rect">
                <a:avLst/>
              </a:prstGeom>
              <a:solidFill>
                <a:srgbClr val="0000A7"/>
              </a:solidFill>
              <a:ln w="9525">
                <a:noFill/>
                <a:miter lim="800000"/>
                <a:headEnd/>
                <a:tailEnd/>
              </a:ln>
            </p:spPr>
            <p:txBody>
              <a:bodyPr/>
              <a:lstStyle/>
              <a:p>
                <a:endParaRPr lang="es-MX"/>
              </a:p>
            </p:txBody>
          </p:sp>
          <p:sp>
            <p:nvSpPr>
              <p:cNvPr id="53445" name="Rectangle 123"/>
              <p:cNvSpPr>
                <a:spLocks noChangeArrowheads="1"/>
              </p:cNvSpPr>
              <p:nvPr/>
            </p:nvSpPr>
            <p:spPr bwMode="auto">
              <a:xfrm>
                <a:off x="2658" y="1366"/>
                <a:ext cx="5" cy="583"/>
              </a:xfrm>
              <a:prstGeom prst="rect">
                <a:avLst/>
              </a:prstGeom>
              <a:solidFill>
                <a:srgbClr val="0000AF"/>
              </a:solidFill>
              <a:ln w="9525">
                <a:noFill/>
                <a:miter lim="800000"/>
                <a:headEnd/>
                <a:tailEnd/>
              </a:ln>
            </p:spPr>
            <p:txBody>
              <a:bodyPr/>
              <a:lstStyle/>
              <a:p>
                <a:endParaRPr lang="es-MX"/>
              </a:p>
            </p:txBody>
          </p:sp>
          <p:sp>
            <p:nvSpPr>
              <p:cNvPr id="53446" name="Rectangle 124"/>
              <p:cNvSpPr>
                <a:spLocks noChangeArrowheads="1"/>
              </p:cNvSpPr>
              <p:nvPr/>
            </p:nvSpPr>
            <p:spPr bwMode="auto">
              <a:xfrm>
                <a:off x="2663" y="1366"/>
                <a:ext cx="6" cy="583"/>
              </a:xfrm>
              <a:prstGeom prst="rect">
                <a:avLst/>
              </a:prstGeom>
              <a:solidFill>
                <a:srgbClr val="0000B9"/>
              </a:solidFill>
              <a:ln w="9525">
                <a:noFill/>
                <a:miter lim="800000"/>
                <a:headEnd/>
                <a:tailEnd/>
              </a:ln>
            </p:spPr>
            <p:txBody>
              <a:bodyPr/>
              <a:lstStyle/>
              <a:p>
                <a:endParaRPr lang="es-MX"/>
              </a:p>
            </p:txBody>
          </p:sp>
          <p:sp>
            <p:nvSpPr>
              <p:cNvPr id="53447" name="Rectangle 125"/>
              <p:cNvSpPr>
                <a:spLocks noChangeArrowheads="1"/>
              </p:cNvSpPr>
              <p:nvPr/>
            </p:nvSpPr>
            <p:spPr bwMode="auto">
              <a:xfrm>
                <a:off x="2669" y="1366"/>
                <a:ext cx="5" cy="583"/>
              </a:xfrm>
              <a:prstGeom prst="rect">
                <a:avLst/>
              </a:prstGeom>
              <a:solidFill>
                <a:srgbClr val="0000C4"/>
              </a:solidFill>
              <a:ln w="9525">
                <a:noFill/>
                <a:miter lim="800000"/>
                <a:headEnd/>
                <a:tailEnd/>
              </a:ln>
            </p:spPr>
            <p:txBody>
              <a:bodyPr/>
              <a:lstStyle/>
              <a:p>
                <a:endParaRPr lang="es-MX"/>
              </a:p>
            </p:txBody>
          </p:sp>
          <p:sp>
            <p:nvSpPr>
              <p:cNvPr id="53448" name="Rectangle 126"/>
              <p:cNvSpPr>
                <a:spLocks noChangeArrowheads="1"/>
              </p:cNvSpPr>
              <p:nvPr/>
            </p:nvSpPr>
            <p:spPr bwMode="auto">
              <a:xfrm>
                <a:off x="2674" y="1366"/>
                <a:ext cx="6" cy="583"/>
              </a:xfrm>
              <a:prstGeom prst="rect">
                <a:avLst/>
              </a:prstGeom>
              <a:solidFill>
                <a:srgbClr val="0000D0"/>
              </a:solidFill>
              <a:ln w="9525">
                <a:noFill/>
                <a:miter lim="800000"/>
                <a:headEnd/>
                <a:tailEnd/>
              </a:ln>
            </p:spPr>
            <p:txBody>
              <a:bodyPr/>
              <a:lstStyle/>
              <a:p>
                <a:endParaRPr lang="es-MX"/>
              </a:p>
            </p:txBody>
          </p:sp>
          <p:sp>
            <p:nvSpPr>
              <p:cNvPr id="53449" name="Rectangle 127"/>
              <p:cNvSpPr>
                <a:spLocks noChangeArrowheads="1"/>
              </p:cNvSpPr>
              <p:nvPr/>
            </p:nvSpPr>
            <p:spPr bwMode="auto">
              <a:xfrm>
                <a:off x="2680" y="1366"/>
                <a:ext cx="6" cy="583"/>
              </a:xfrm>
              <a:prstGeom prst="rect">
                <a:avLst/>
              </a:prstGeom>
              <a:solidFill>
                <a:srgbClr val="0000DC"/>
              </a:solidFill>
              <a:ln w="9525">
                <a:noFill/>
                <a:miter lim="800000"/>
                <a:headEnd/>
                <a:tailEnd/>
              </a:ln>
            </p:spPr>
            <p:txBody>
              <a:bodyPr/>
              <a:lstStyle/>
              <a:p>
                <a:endParaRPr lang="es-MX"/>
              </a:p>
            </p:txBody>
          </p:sp>
          <p:sp>
            <p:nvSpPr>
              <p:cNvPr id="53450" name="Rectangle 128"/>
              <p:cNvSpPr>
                <a:spLocks noChangeArrowheads="1"/>
              </p:cNvSpPr>
              <p:nvPr/>
            </p:nvSpPr>
            <p:spPr bwMode="auto">
              <a:xfrm>
                <a:off x="2686" y="1366"/>
                <a:ext cx="5" cy="583"/>
              </a:xfrm>
              <a:prstGeom prst="rect">
                <a:avLst/>
              </a:prstGeom>
              <a:solidFill>
                <a:srgbClr val="0000E6"/>
              </a:solidFill>
              <a:ln w="9525">
                <a:noFill/>
                <a:miter lim="800000"/>
                <a:headEnd/>
                <a:tailEnd/>
              </a:ln>
            </p:spPr>
            <p:txBody>
              <a:bodyPr/>
              <a:lstStyle/>
              <a:p>
                <a:endParaRPr lang="es-MX"/>
              </a:p>
            </p:txBody>
          </p:sp>
          <p:sp>
            <p:nvSpPr>
              <p:cNvPr id="53451" name="Rectangle 129"/>
              <p:cNvSpPr>
                <a:spLocks noChangeArrowheads="1"/>
              </p:cNvSpPr>
              <p:nvPr/>
            </p:nvSpPr>
            <p:spPr bwMode="auto">
              <a:xfrm>
                <a:off x="2691" y="1366"/>
                <a:ext cx="6" cy="583"/>
              </a:xfrm>
              <a:prstGeom prst="rect">
                <a:avLst/>
              </a:prstGeom>
              <a:solidFill>
                <a:srgbClr val="0000EF"/>
              </a:solidFill>
              <a:ln w="9525">
                <a:noFill/>
                <a:miter lim="800000"/>
                <a:headEnd/>
                <a:tailEnd/>
              </a:ln>
            </p:spPr>
            <p:txBody>
              <a:bodyPr/>
              <a:lstStyle/>
              <a:p>
                <a:endParaRPr lang="es-MX"/>
              </a:p>
            </p:txBody>
          </p:sp>
          <p:sp>
            <p:nvSpPr>
              <p:cNvPr id="53452" name="Rectangle 130"/>
              <p:cNvSpPr>
                <a:spLocks noChangeArrowheads="1"/>
              </p:cNvSpPr>
              <p:nvPr/>
            </p:nvSpPr>
            <p:spPr bwMode="auto">
              <a:xfrm>
                <a:off x="2697" y="1366"/>
                <a:ext cx="5" cy="583"/>
              </a:xfrm>
              <a:prstGeom prst="rect">
                <a:avLst/>
              </a:prstGeom>
              <a:solidFill>
                <a:srgbClr val="0000F5"/>
              </a:solidFill>
              <a:ln w="9525">
                <a:noFill/>
                <a:miter lim="800000"/>
                <a:headEnd/>
                <a:tailEnd/>
              </a:ln>
            </p:spPr>
            <p:txBody>
              <a:bodyPr/>
              <a:lstStyle/>
              <a:p>
                <a:endParaRPr lang="es-MX"/>
              </a:p>
            </p:txBody>
          </p:sp>
          <p:sp>
            <p:nvSpPr>
              <p:cNvPr id="53453" name="Rectangle 131"/>
              <p:cNvSpPr>
                <a:spLocks noChangeArrowheads="1"/>
              </p:cNvSpPr>
              <p:nvPr/>
            </p:nvSpPr>
            <p:spPr bwMode="auto">
              <a:xfrm>
                <a:off x="2702" y="1366"/>
                <a:ext cx="6" cy="583"/>
              </a:xfrm>
              <a:prstGeom prst="rect">
                <a:avLst/>
              </a:prstGeom>
              <a:solidFill>
                <a:srgbClr val="0000FA"/>
              </a:solidFill>
              <a:ln w="9525">
                <a:noFill/>
                <a:miter lim="800000"/>
                <a:headEnd/>
                <a:tailEnd/>
              </a:ln>
            </p:spPr>
            <p:txBody>
              <a:bodyPr/>
              <a:lstStyle/>
              <a:p>
                <a:endParaRPr lang="es-MX"/>
              </a:p>
            </p:txBody>
          </p:sp>
          <p:sp>
            <p:nvSpPr>
              <p:cNvPr id="53454" name="Rectangle 132"/>
              <p:cNvSpPr>
                <a:spLocks noChangeArrowheads="1"/>
              </p:cNvSpPr>
              <p:nvPr/>
            </p:nvSpPr>
            <p:spPr bwMode="auto">
              <a:xfrm>
                <a:off x="2708" y="1366"/>
                <a:ext cx="5" cy="583"/>
              </a:xfrm>
              <a:prstGeom prst="rect">
                <a:avLst/>
              </a:prstGeom>
              <a:solidFill>
                <a:srgbClr val="0000FD"/>
              </a:solidFill>
              <a:ln w="9525">
                <a:noFill/>
                <a:miter lim="800000"/>
                <a:headEnd/>
                <a:tailEnd/>
              </a:ln>
            </p:spPr>
            <p:txBody>
              <a:bodyPr/>
              <a:lstStyle/>
              <a:p>
                <a:endParaRPr lang="es-MX"/>
              </a:p>
            </p:txBody>
          </p:sp>
          <p:sp>
            <p:nvSpPr>
              <p:cNvPr id="53455" name="Rectangle 133"/>
              <p:cNvSpPr>
                <a:spLocks noChangeArrowheads="1"/>
              </p:cNvSpPr>
              <p:nvPr/>
            </p:nvSpPr>
            <p:spPr bwMode="auto">
              <a:xfrm>
                <a:off x="2713" y="1366"/>
                <a:ext cx="6" cy="583"/>
              </a:xfrm>
              <a:prstGeom prst="rect">
                <a:avLst/>
              </a:prstGeom>
              <a:solidFill>
                <a:srgbClr val="0000FF"/>
              </a:solidFill>
              <a:ln w="9525">
                <a:noFill/>
                <a:miter lim="800000"/>
                <a:headEnd/>
                <a:tailEnd/>
              </a:ln>
            </p:spPr>
            <p:txBody>
              <a:bodyPr/>
              <a:lstStyle/>
              <a:p>
                <a:endParaRPr lang="es-MX"/>
              </a:p>
            </p:txBody>
          </p:sp>
          <p:sp>
            <p:nvSpPr>
              <p:cNvPr id="53456" name="Rectangle 134"/>
              <p:cNvSpPr>
                <a:spLocks noChangeArrowheads="1"/>
              </p:cNvSpPr>
              <p:nvPr/>
            </p:nvSpPr>
            <p:spPr bwMode="auto">
              <a:xfrm>
                <a:off x="2719" y="1366"/>
                <a:ext cx="5" cy="583"/>
              </a:xfrm>
              <a:prstGeom prst="rect">
                <a:avLst/>
              </a:prstGeom>
              <a:solidFill>
                <a:srgbClr val="0000FF"/>
              </a:solidFill>
              <a:ln w="9525">
                <a:noFill/>
                <a:miter lim="800000"/>
                <a:headEnd/>
                <a:tailEnd/>
              </a:ln>
            </p:spPr>
            <p:txBody>
              <a:bodyPr/>
              <a:lstStyle/>
              <a:p>
                <a:endParaRPr lang="es-MX"/>
              </a:p>
            </p:txBody>
          </p:sp>
          <p:sp>
            <p:nvSpPr>
              <p:cNvPr id="53457" name="Rectangle 135"/>
              <p:cNvSpPr>
                <a:spLocks noChangeArrowheads="1"/>
              </p:cNvSpPr>
              <p:nvPr/>
            </p:nvSpPr>
            <p:spPr bwMode="auto">
              <a:xfrm>
                <a:off x="2724" y="1366"/>
                <a:ext cx="6" cy="583"/>
              </a:xfrm>
              <a:prstGeom prst="rect">
                <a:avLst/>
              </a:prstGeom>
              <a:solidFill>
                <a:srgbClr val="0000FA"/>
              </a:solidFill>
              <a:ln w="9525">
                <a:noFill/>
                <a:miter lim="800000"/>
                <a:headEnd/>
                <a:tailEnd/>
              </a:ln>
            </p:spPr>
            <p:txBody>
              <a:bodyPr/>
              <a:lstStyle/>
              <a:p>
                <a:endParaRPr lang="es-MX"/>
              </a:p>
            </p:txBody>
          </p:sp>
          <p:sp>
            <p:nvSpPr>
              <p:cNvPr id="53458" name="Rectangle 136"/>
              <p:cNvSpPr>
                <a:spLocks noChangeArrowheads="1"/>
              </p:cNvSpPr>
              <p:nvPr/>
            </p:nvSpPr>
            <p:spPr bwMode="auto">
              <a:xfrm>
                <a:off x="2730" y="1366"/>
                <a:ext cx="5" cy="583"/>
              </a:xfrm>
              <a:prstGeom prst="rect">
                <a:avLst/>
              </a:prstGeom>
              <a:solidFill>
                <a:srgbClr val="0000F5"/>
              </a:solidFill>
              <a:ln w="9525">
                <a:noFill/>
                <a:miter lim="800000"/>
                <a:headEnd/>
                <a:tailEnd/>
              </a:ln>
            </p:spPr>
            <p:txBody>
              <a:bodyPr/>
              <a:lstStyle/>
              <a:p>
                <a:endParaRPr lang="es-MX"/>
              </a:p>
            </p:txBody>
          </p:sp>
          <p:sp>
            <p:nvSpPr>
              <p:cNvPr id="53459" name="Rectangle 137"/>
              <p:cNvSpPr>
                <a:spLocks noChangeArrowheads="1"/>
              </p:cNvSpPr>
              <p:nvPr/>
            </p:nvSpPr>
            <p:spPr bwMode="auto">
              <a:xfrm>
                <a:off x="2735" y="1366"/>
                <a:ext cx="6" cy="583"/>
              </a:xfrm>
              <a:prstGeom prst="rect">
                <a:avLst/>
              </a:prstGeom>
              <a:solidFill>
                <a:srgbClr val="0000EF"/>
              </a:solidFill>
              <a:ln w="9525">
                <a:noFill/>
                <a:miter lim="800000"/>
                <a:headEnd/>
                <a:tailEnd/>
              </a:ln>
            </p:spPr>
            <p:txBody>
              <a:bodyPr/>
              <a:lstStyle/>
              <a:p>
                <a:endParaRPr lang="es-MX"/>
              </a:p>
            </p:txBody>
          </p:sp>
          <p:sp>
            <p:nvSpPr>
              <p:cNvPr id="53460" name="Rectangle 138"/>
              <p:cNvSpPr>
                <a:spLocks noChangeArrowheads="1"/>
              </p:cNvSpPr>
              <p:nvPr/>
            </p:nvSpPr>
            <p:spPr bwMode="auto">
              <a:xfrm>
                <a:off x="2741" y="1366"/>
                <a:ext cx="5" cy="583"/>
              </a:xfrm>
              <a:prstGeom prst="rect">
                <a:avLst/>
              </a:prstGeom>
              <a:solidFill>
                <a:srgbClr val="0000E6"/>
              </a:solidFill>
              <a:ln w="9525">
                <a:noFill/>
                <a:miter lim="800000"/>
                <a:headEnd/>
                <a:tailEnd/>
              </a:ln>
            </p:spPr>
            <p:txBody>
              <a:bodyPr/>
              <a:lstStyle/>
              <a:p>
                <a:endParaRPr lang="es-MX"/>
              </a:p>
            </p:txBody>
          </p:sp>
          <p:sp>
            <p:nvSpPr>
              <p:cNvPr id="53461" name="Rectangle 139"/>
              <p:cNvSpPr>
                <a:spLocks noChangeArrowheads="1"/>
              </p:cNvSpPr>
              <p:nvPr/>
            </p:nvSpPr>
            <p:spPr bwMode="auto">
              <a:xfrm>
                <a:off x="2746" y="1366"/>
                <a:ext cx="6" cy="583"/>
              </a:xfrm>
              <a:prstGeom prst="rect">
                <a:avLst/>
              </a:prstGeom>
              <a:solidFill>
                <a:srgbClr val="0000DC"/>
              </a:solidFill>
              <a:ln w="9525">
                <a:noFill/>
                <a:miter lim="800000"/>
                <a:headEnd/>
                <a:tailEnd/>
              </a:ln>
            </p:spPr>
            <p:txBody>
              <a:bodyPr/>
              <a:lstStyle/>
              <a:p>
                <a:endParaRPr lang="es-MX"/>
              </a:p>
            </p:txBody>
          </p:sp>
          <p:sp>
            <p:nvSpPr>
              <p:cNvPr id="53462" name="Rectangle 140"/>
              <p:cNvSpPr>
                <a:spLocks noChangeArrowheads="1"/>
              </p:cNvSpPr>
              <p:nvPr/>
            </p:nvSpPr>
            <p:spPr bwMode="auto">
              <a:xfrm>
                <a:off x="2752" y="1366"/>
                <a:ext cx="6" cy="583"/>
              </a:xfrm>
              <a:prstGeom prst="rect">
                <a:avLst/>
              </a:prstGeom>
              <a:solidFill>
                <a:srgbClr val="0000D0"/>
              </a:solidFill>
              <a:ln w="9525">
                <a:noFill/>
                <a:miter lim="800000"/>
                <a:headEnd/>
                <a:tailEnd/>
              </a:ln>
            </p:spPr>
            <p:txBody>
              <a:bodyPr/>
              <a:lstStyle/>
              <a:p>
                <a:endParaRPr lang="es-MX"/>
              </a:p>
            </p:txBody>
          </p:sp>
          <p:sp>
            <p:nvSpPr>
              <p:cNvPr id="53463" name="Rectangle 141"/>
              <p:cNvSpPr>
                <a:spLocks noChangeArrowheads="1"/>
              </p:cNvSpPr>
              <p:nvPr/>
            </p:nvSpPr>
            <p:spPr bwMode="auto">
              <a:xfrm>
                <a:off x="2758" y="1366"/>
                <a:ext cx="5" cy="583"/>
              </a:xfrm>
              <a:prstGeom prst="rect">
                <a:avLst/>
              </a:prstGeom>
              <a:solidFill>
                <a:srgbClr val="0000C4"/>
              </a:solidFill>
              <a:ln w="9525">
                <a:noFill/>
                <a:miter lim="800000"/>
                <a:headEnd/>
                <a:tailEnd/>
              </a:ln>
            </p:spPr>
            <p:txBody>
              <a:bodyPr/>
              <a:lstStyle/>
              <a:p>
                <a:endParaRPr lang="es-MX"/>
              </a:p>
            </p:txBody>
          </p:sp>
          <p:sp>
            <p:nvSpPr>
              <p:cNvPr id="53464" name="Rectangle 142"/>
              <p:cNvSpPr>
                <a:spLocks noChangeArrowheads="1"/>
              </p:cNvSpPr>
              <p:nvPr/>
            </p:nvSpPr>
            <p:spPr bwMode="auto">
              <a:xfrm>
                <a:off x="2763" y="1366"/>
                <a:ext cx="6" cy="583"/>
              </a:xfrm>
              <a:prstGeom prst="rect">
                <a:avLst/>
              </a:prstGeom>
              <a:solidFill>
                <a:srgbClr val="0000B9"/>
              </a:solidFill>
              <a:ln w="9525">
                <a:noFill/>
                <a:miter lim="800000"/>
                <a:headEnd/>
                <a:tailEnd/>
              </a:ln>
            </p:spPr>
            <p:txBody>
              <a:bodyPr/>
              <a:lstStyle/>
              <a:p>
                <a:endParaRPr lang="es-MX"/>
              </a:p>
            </p:txBody>
          </p:sp>
          <p:sp>
            <p:nvSpPr>
              <p:cNvPr id="53465" name="Rectangle 143"/>
              <p:cNvSpPr>
                <a:spLocks noChangeArrowheads="1"/>
              </p:cNvSpPr>
              <p:nvPr/>
            </p:nvSpPr>
            <p:spPr bwMode="auto">
              <a:xfrm>
                <a:off x="2769" y="1366"/>
                <a:ext cx="5" cy="583"/>
              </a:xfrm>
              <a:prstGeom prst="rect">
                <a:avLst/>
              </a:prstGeom>
              <a:solidFill>
                <a:srgbClr val="0000AF"/>
              </a:solidFill>
              <a:ln w="9525">
                <a:noFill/>
                <a:miter lim="800000"/>
                <a:headEnd/>
                <a:tailEnd/>
              </a:ln>
            </p:spPr>
            <p:txBody>
              <a:bodyPr/>
              <a:lstStyle/>
              <a:p>
                <a:endParaRPr lang="es-MX"/>
              </a:p>
            </p:txBody>
          </p:sp>
          <p:sp>
            <p:nvSpPr>
              <p:cNvPr id="53466" name="Rectangle 144"/>
              <p:cNvSpPr>
                <a:spLocks noChangeArrowheads="1"/>
              </p:cNvSpPr>
              <p:nvPr/>
            </p:nvSpPr>
            <p:spPr bwMode="auto">
              <a:xfrm>
                <a:off x="2774" y="1366"/>
                <a:ext cx="6" cy="583"/>
              </a:xfrm>
              <a:prstGeom prst="rect">
                <a:avLst/>
              </a:prstGeom>
              <a:solidFill>
                <a:srgbClr val="0000A7"/>
              </a:solidFill>
              <a:ln w="9525">
                <a:noFill/>
                <a:miter lim="800000"/>
                <a:headEnd/>
                <a:tailEnd/>
              </a:ln>
            </p:spPr>
            <p:txBody>
              <a:bodyPr/>
              <a:lstStyle/>
              <a:p>
                <a:endParaRPr lang="es-MX"/>
              </a:p>
            </p:txBody>
          </p:sp>
          <p:sp>
            <p:nvSpPr>
              <p:cNvPr id="53467" name="Rectangle 145"/>
              <p:cNvSpPr>
                <a:spLocks noChangeArrowheads="1"/>
              </p:cNvSpPr>
              <p:nvPr/>
            </p:nvSpPr>
            <p:spPr bwMode="auto">
              <a:xfrm>
                <a:off x="2780" y="1366"/>
                <a:ext cx="5" cy="583"/>
              </a:xfrm>
              <a:prstGeom prst="rect">
                <a:avLst/>
              </a:prstGeom>
              <a:solidFill>
                <a:srgbClr val="0000A1"/>
              </a:solidFill>
              <a:ln w="9525">
                <a:noFill/>
                <a:miter lim="800000"/>
                <a:headEnd/>
                <a:tailEnd/>
              </a:ln>
            </p:spPr>
            <p:txBody>
              <a:bodyPr/>
              <a:lstStyle/>
              <a:p>
                <a:endParaRPr lang="es-MX"/>
              </a:p>
            </p:txBody>
          </p:sp>
          <p:sp>
            <p:nvSpPr>
              <p:cNvPr id="53468" name="Rectangle 146"/>
              <p:cNvSpPr>
                <a:spLocks noChangeArrowheads="1"/>
              </p:cNvSpPr>
              <p:nvPr/>
            </p:nvSpPr>
            <p:spPr bwMode="auto">
              <a:xfrm>
                <a:off x="2785" y="1366"/>
                <a:ext cx="6" cy="583"/>
              </a:xfrm>
              <a:prstGeom prst="rect">
                <a:avLst/>
              </a:prstGeom>
              <a:solidFill>
                <a:srgbClr val="00009D"/>
              </a:solidFill>
              <a:ln w="9525">
                <a:noFill/>
                <a:miter lim="800000"/>
                <a:headEnd/>
                <a:tailEnd/>
              </a:ln>
            </p:spPr>
            <p:txBody>
              <a:bodyPr/>
              <a:lstStyle/>
              <a:p>
                <a:endParaRPr lang="es-MX"/>
              </a:p>
            </p:txBody>
          </p:sp>
        </p:grpSp>
        <p:sp>
          <p:nvSpPr>
            <p:cNvPr id="53271" name="Rectangle 147"/>
            <p:cNvSpPr>
              <a:spLocks noChangeArrowheads="1"/>
            </p:cNvSpPr>
            <p:nvPr/>
          </p:nvSpPr>
          <p:spPr bwMode="auto">
            <a:xfrm>
              <a:off x="4596" y="779"/>
              <a:ext cx="129" cy="449"/>
            </a:xfrm>
            <a:prstGeom prst="rect">
              <a:avLst/>
            </a:prstGeom>
            <a:noFill/>
            <a:ln w="9525">
              <a:solidFill>
                <a:srgbClr val="000000"/>
              </a:solidFill>
              <a:miter lim="800000"/>
              <a:headEnd/>
              <a:tailEnd/>
            </a:ln>
          </p:spPr>
          <p:txBody>
            <a:bodyPr/>
            <a:lstStyle/>
            <a:p>
              <a:endParaRPr lang="es-MX"/>
            </a:p>
          </p:txBody>
        </p:sp>
        <p:grpSp>
          <p:nvGrpSpPr>
            <p:cNvPr id="53272" name="Group 148"/>
            <p:cNvGrpSpPr>
              <a:grpSpLocks/>
            </p:cNvGrpSpPr>
            <p:nvPr/>
          </p:nvGrpSpPr>
          <p:grpSpPr bwMode="auto">
            <a:xfrm>
              <a:off x="4820" y="582"/>
              <a:ext cx="123" cy="646"/>
              <a:chOff x="2902" y="1110"/>
              <a:chExt cx="144" cy="839"/>
            </a:xfrm>
          </p:grpSpPr>
          <p:sp>
            <p:nvSpPr>
              <p:cNvPr id="53416" name="Rectangle 149"/>
              <p:cNvSpPr>
                <a:spLocks noChangeArrowheads="1"/>
              </p:cNvSpPr>
              <p:nvPr/>
            </p:nvSpPr>
            <p:spPr bwMode="auto">
              <a:xfrm>
                <a:off x="2902" y="1110"/>
                <a:ext cx="5" cy="839"/>
              </a:xfrm>
              <a:prstGeom prst="rect">
                <a:avLst/>
              </a:prstGeom>
              <a:solidFill>
                <a:srgbClr val="00009E"/>
              </a:solidFill>
              <a:ln w="9525">
                <a:noFill/>
                <a:miter lim="800000"/>
                <a:headEnd/>
                <a:tailEnd/>
              </a:ln>
            </p:spPr>
            <p:txBody>
              <a:bodyPr/>
              <a:lstStyle/>
              <a:p>
                <a:endParaRPr lang="es-MX"/>
              </a:p>
            </p:txBody>
          </p:sp>
          <p:sp>
            <p:nvSpPr>
              <p:cNvPr id="53417" name="Rectangle 150"/>
              <p:cNvSpPr>
                <a:spLocks noChangeArrowheads="1"/>
              </p:cNvSpPr>
              <p:nvPr/>
            </p:nvSpPr>
            <p:spPr bwMode="auto">
              <a:xfrm>
                <a:off x="2907" y="1110"/>
                <a:ext cx="6" cy="839"/>
              </a:xfrm>
              <a:prstGeom prst="rect">
                <a:avLst/>
              </a:prstGeom>
              <a:solidFill>
                <a:srgbClr val="0000A2"/>
              </a:solidFill>
              <a:ln w="9525">
                <a:noFill/>
                <a:miter lim="800000"/>
                <a:headEnd/>
                <a:tailEnd/>
              </a:ln>
            </p:spPr>
            <p:txBody>
              <a:bodyPr/>
              <a:lstStyle/>
              <a:p>
                <a:endParaRPr lang="es-MX"/>
              </a:p>
            </p:txBody>
          </p:sp>
          <p:sp>
            <p:nvSpPr>
              <p:cNvPr id="53418" name="Rectangle 151"/>
              <p:cNvSpPr>
                <a:spLocks noChangeArrowheads="1"/>
              </p:cNvSpPr>
              <p:nvPr/>
            </p:nvSpPr>
            <p:spPr bwMode="auto">
              <a:xfrm>
                <a:off x="2913" y="1110"/>
                <a:ext cx="5" cy="839"/>
              </a:xfrm>
              <a:prstGeom prst="rect">
                <a:avLst/>
              </a:prstGeom>
              <a:solidFill>
                <a:srgbClr val="0000A8"/>
              </a:solidFill>
              <a:ln w="9525">
                <a:noFill/>
                <a:miter lim="800000"/>
                <a:headEnd/>
                <a:tailEnd/>
              </a:ln>
            </p:spPr>
            <p:txBody>
              <a:bodyPr/>
              <a:lstStyle/>
              <a:p>
                <a:endParaRPr lang="es-MX"/>
              </a:p>
            </p:txBody>
          </p:sp>
          <p:sp>
            <p:nvSpPr>
              <p:cNvPr id="53419" name="Rectangle 152"/>
              <p:cNvSpPr>
                <a:spLocks noChangeArrowheads="1"/>
              </p:cNvSpPr>
              <p:nvPr/>
            </p:nvSpPr>
            <p:spPr bwMode="auto">
              <a:xfrm>
                <a:off x="2918" y="1110"/>
                <a:ext cx="6" cy="839"/>
              </a:xfrm>
              <a:prstGeom prst="rect">
                <a:avLst/>
              </a:prstGeom>
              <a:solidFill>
                <a:srgbClr val="0000B0"/>
              </a:solidFill>
              <a:ln w="9525">
                <a:noFill/>
                <a:miter lim="800000"/>
                <a:headEnd/>
                <a:tailEnd/>
              </a:ln>
            </p:spPr>
            <p:txBody>
              <a:bodyPr/>
              <a:lstStyle/>
              <a:p>
                <a:endParaRPr lang="es-MX"/>
              </a:p>
            </p:txBody>
          </p:sp>
          <p:sp>
            <p:nvSpPr>
              <p:cNvPr id="53420" name="Rectangle 153"/>
              <p:cNvSpPr>
                <a:spLocks noChangeArrowheads="1"/>
              </p:cNvSpPr>
              <p:nvPr/>
            </p:nvSpPr>
            <p:spPr bwMode="auto">
              <a:xfrm>
                <a:off x="2924" y="1110"/>
                <a:ext cx="5" cy="839"/>
              </a:xfrm>
              <a:prstGeom prst="rect">
                <a:avLst/>
              </a:prstGeom>
              <a:solidFill>
                <a:srgbClr val="0000BB"/>
              </a:solidFill>
              <a:ln w="9525">
                <a:noFill/>
                <a:miter lim="800000"/>
                <a:headEnd/>
                <a:tailEnd/>
              </a:ln>
            </p:spPr>
            <p:txBody>
              <a:bodyPr/>
              <a:lstStyle/>
              <a:p>
                <a:endParaRPr lang="es-MX"/>
              </a:p>
            </p:txBody>
          </p:sp>
          <p:sp>
            <p:nvSpPr>
              <p:cNvPr id="53421" name="Rectangle 154"/>
              <p:cNvSpPr>
                <a:spLocks noChangeArrowheads="1"/>
              </p:cNvSpPr>
              <p:nvPr/>
            </p:nvSpPr>
            <p:spPr bwMode="auto">
              <a:xfrm>
                <a:off x="2929" y="1110"/>
                <a:ext cx="6" cy="839"/>
              </a:xfrm>
              <a:prstGeom prst="rect">
                <a:avLst/>
              </a:prstGeom>
              <a:solidFill>
                <a:srgbClr val="0000C7"/>
              </a:solidFill>
              <a:ln w="9525">
                <a:noFill/>
                <a:miter lim="800000"/>
                <a:headEnd/>
                <a:tailEnd/>
              </a:ln>
            </p:spPr>
            <p:txBody>
              <a:bodyPr/>
              <a:lstStyle/>
              <a:p>
                <a:endParaRPr lang="es-MX"/>
              </a:p>
            </p:txBody>
          </p:sp>
          <p:sp>
            <p:nvSpPr>
              <p:cNvPr id="53422" name="Rectangle 155"/>
              <p:cNvSpPr>
                <a:spLocks noChangeArrowheads="1"/>
              </p:cNvSpPr>
              <p:nvPr/>
            </p:nvSpPr>
            <p:spPr bwMode="auto">
              <a:xfrm>
                <a:off x="2935" y="1110"/>
                <a:ext cx="5" cy="839"/>
              </a:xfrm>
              <a:prstGeom prst="rect">
                <a:avLst/>
              </a:prstGeom>
              <a:solidFill>
                <a:srgbClr val="0000D4"/>
              </a:solidFill>
              <a:ln w="9525">
                <a:noFill/>
                <a:miter lim="800000"/>
                <a:headEnd/>
                <a:tailEnd/>
              </a:ln>
            </p:spPr>
            <p:txBody>
              <a:bodyPr/>
              <a:lstStyle/>
              <a:p>
                <a:endParaRPr lang="es-MX"/>
              </a:p>
            </p:txBody>
          </p:sp>
          <p:sp>
            <p:nvSpPr>
              <p:cNvPr id="53423" name="Rectangle 156"/>
              <p:cNvSpPr>
                <a:spLocks noChangeArrowheads="1"/>
              </p:cNvSpPr>
              <p:nvPr/>
            </p:nvSpPr>
            <p:spPr bwMode="auto">
              <a:xfrm>
                <a:off x="2940" y="1110"/>
                <a:ext cx="6" cy="839"/>
              </a:xfrm>
              <a:prstGeom prst="rect">
                <a:avLst/>
              </a:prstGeom>
              <a:solidFill>
                <a:srgbClr val="0000DF"/>
              </a:solidFill>
              <a:ln w="9525">
                <a:noFill/>
                <a:miter lim="800000"/>
                <a:headEnd/>
                <a:tailEnd/>
              </a:ln>
            </p:spPr>
            <p:txBody>
              <a:bodyPr/>
              <a:lstStyle/>
              <a:p>
                <a:endParaRPr lang="es-MX"/>
              </a:p>
            </p:txBody>
          </p:sp>
          <p:sp>
            <p:nvSpPr>
              <p:cNvPr id="53424" name="Rectangle 157"/>
              <p:cNvSpPr>
                <a:spLocks noChangeArrowheads="1"/>
              </p:cNvSpPr>
              <p:nvPr/>
            </p:nvSpPr>
            <p:spPr bwMode="auto">
              <a:xfrm>
                <a:off x="2946" y="1110"/>
                <a:ext cx="5" cy="839"/>
              </a:xfrm>
              <a:prstGeom prst="rect">
                <a:avLst/>
              </a:prstGeom>
              <a:solidFill>
                <a:srgbClr val="0000E9"/>
              </a:solidFill>
              <a:ln w="9525">
                <a:noFill/>
                <a:miter lim="800000"/>
                <a:headEnd/>
                <a:tailEnd/>
              </a:ln>
            </p:spPr>
            <p:txBody>
              <a:bodyPr/>
              <a:lstStyle/>
              <a:p>
                <a:endParaRPr lang="es-MX"/>
              </a:p>
            </p:txBody>
          </p:sp>
          <p:sp>
            <p:nvSpPr>
              <p:cNvPr id="53425" name="Rectangle 158"/>
              <p:cNvSpPr>
                <a:spLocks noChangeArrowheads="1"/>
              </p:cNvSpPr>
              <p:nvPr/>
            </p:nvSpPr>
            <p:spPr bwMode="auto">
              <a:xfrm>
                <a:off x="2951" y="1110"/>
                <a:ext cx="6" cy="839"/>
              </a:xfrm>
              <a:prstGeom prst="rect">
                <a:avLst/>
              </a:prstGeom>
              <a:solidFill>
                <a:srgbClr val="0000F2"/>
              </a:solidFill>
              <a:ln w="9525">
                <a:noFill/>
                <a:miter lim="800000"/>
                <a:headEnd/>
                <a:tailEnd/>
              </a:ln>
            </p:spPr>
            <p:txBody>
              <a:bodyPr/>
              <a:lstStyle/>
              <a:p>
                <a:endParaRPr lang="es-MX"/>
              </a:p>
            </p:txBody>
          </p:sp>
          <p:sp>
            <p:nvSpPr>
              <p:cNvPr id="53426" name="Rectangle 159"/>
              <p:cNvSpPr>
                <a:spLocks noChangeArrowheads="1"/>
              </p:cNvSpPr>
              <p:nvPr/>
            </p:nvSpPr>
            <p:spPr bwMode="auto">
              <a:xfrm>
                <a:off x="2957" y="1110"/>
                <a:ext cx="5" cy="839"/>
              </a:xfrm>
              <a:prstGeom prst="rect">
                <a:avLst/>
              </a:prstGeom>
              <a:solidFill>
                <a:srgbClr val="0000F7"/>
              </a:solidFill>
              <a:ln w="9525">
                <a:noFill/>
                <a:miter lim="800000"/>
                <a:headEnd/>
                <a:tailEnd/>
              </a:ln>
            </p:spPr>
            <p:txBody>
              <a:bodyPr/>
              <a:lstStyle/>
              <a:p>
                <a:endParaRPr lang="es-MX"/>
              </a:p>
            </p:txBody>
          </p:sp>
          <p:sp>
            <p:nvSpPr>
              <p:cNvPr id="53427" name="Rectangle 160"/>
              <p:cNvSpPr>
                <a:spLocks noChangeArrowheads="1"/>
              </p:cNvSpPr>
              <p:nvPr/>
            </p:nvSpPr>
            <p:spPr bwMode="auto">
              <a:xfrm>
                <a:off x="2962" y="1110"/>
                <a:ext cx="6" cy="839"/>
              </a:xfrm>
              <a:prstGeom prst="rect">
                <a:avLst/>
              </a:prstGeom>
              <a:solidFill>
                <a:srgbClr val="0000FB"/>
              </a:solidFill>
              <a:ln w="9525">
                <a:noFill/>
                <a:miter lim="800000"/>
                <a:headEnd/>
                <a:tailEnd/>
              </a:ln>
            </p:spPr>
            <p:txBody>
              <a:bodyPr/>
              <a:lstStyle/>
              <a:p>
                <a:endParaRPr lang="es-MX"/>
              </a:p>
            </p:txBody>
          </p:sp>
          <p:sp>
            <p:nvSpPr>
              <p:cNvPr id="53428" name="Rectangle 161"/>
              <p:cNvSpPr>
                <a:spLocks noChangeArrowheads="1"/>
              </p:cNvSpPr>
              <p:nvPr/>
            </p:nvSpPr>
            <p:spPr bwMode="auto">
              <a:xfrm>
                <a:off x="2968" y="1110"/>
                <a:ext cx="6" cy="839"/>
              </a:xfrm>
              <a:prstGeom prst="rect">
                <a:avLst/>
              </a:prstGeom>
              <a:solidFill>
                <a:srgbClr val="0000FF"/>
              </a:solidFill>
              <a:ln w="9525">
                <a:noFill/>
                <a:miter lim="800000"/>
                <a:headEnd/>
                <a:tailEnd/>
              </a:ln>
            </p:spPr>
            <p:txBody>
              <a:bodyPr/>
              <a:lstStyle/>
              <a:p>
                <a:endParaRPr lang="es-MX"/>
              </a:p>
            </p:txBody>
          </p:sp>
          <p:sp>
            <p:nvSpPr>
              <p:cNvPr id="53429" name="Rectangle 162"/>
              <p:cNvSpPr>
                <a:spLocks noChangeArrowheads="1"/>
              </p:cNvSpPr>
              <p:nvPr/>
            </p:nvSpPr>
            <p:spPr bwMode="auto">
              <a:xfrm>
                <a:off x="2974" y="1110"/>
                <a:ext cx="5" cy="839"/>
              </a:xfrm>
              <a:prstGeom prst="rect">
                <a:avLst/>
              </a:prstGeom>
              <a:solidFill>
                <a:srgbClr val="0000FF"/>
              </a:solidFill>
              <a:ln w="9525">
                <a:noFill/>
                <a:miter lim="800000"/>
                <a:headEnd/>
                <a:tailEnd/>
              </a:ln>
            </p:spPr>
            <p:txBody>
              <a:bodyPr/>
              <a:lstStyle/>
              <a:p>
                <a:endParaRPr lang="es-MX"/>
              </a:p>
            </p:txBody>
          </p:sp>
          <p:sp>
            <p:nvSpPr>
              <p:cNvPr id="53430" name="Rectangle 163"/>
              <p:cNvSpPr>
                <a:spLocks noChangeArrowheads="1"/>
              </p:cNvSpPr>
              <p:nvPr/>
            </p:nvSpPr>
            <p:spPr bwMode="auto">
              <a:xfrm>
                <a:off x="2979" y="1110"/>
                <a:ext cx="6" cy="839"/>
              </a:xfrm>
              <a:prstGeom prst="rect">
                <a:avLst/>
              </a:prstGeom>
              <a:solidFill>
                <a:srgbClr val="0000FB"/>
              </a:solidFill>
              <a:ln w="9525">
                <a:noFill/>
                <a:miter lim="800000"/>
                <a:headEnd/>
                <a:tailEnd/>
              </a:ln>
            </p:spPr>
            <p:txBody>
              <a:bodyPr/>
              <a:lstStyle/>
              <a:p>
                <a:endParaRPr lang="es-MX"/>
              </a:p>
            </p:txBody>
          </p:sp>
          <p:sp>
            <p:nvSpPr>
              <p:cNvPr id="53431" name="Rectangle 164"/>
              <p:cNvSpPr>
                <a:spLocks noChangeArrowheads="1"/>
              </p:cNvSpPr>
              <p:nvPr/>
            </p:nvSpPr>
            <p:spPr bwMode="auto">
              <a:xfrm>
                <a:off x="2985" y="1110"/>
                <a:ext cx="5" cy="839"/>
              </a:xfrm>
              <a:prstGeom prst="rect">
                <a:avLst/>
              </a:prstGeom>
              <a:solidFill>
                <a:srgbClr val="0000F7"/>
              </a:solidFill>
              <a:ln w="9525">
                <a:noFill/>
                <a:miter lim="800000"/>
                <a:headEnd/>
                <a:tailEnd/>
              </a:ln>
            </p:spPr>
            <p:txBody>
              <a:bodyPr/>
              <a:lstStyle/>
              <a:p>
                <a:endParaRPr lang="es-MX"/>
              </a:p>
            </p:txBody>
          </p:sp>
          <p:sp>
            <p:nvSpPr>
              <p:cNvPr id="53432" name="Rectangle 165"/>
              <p:cNvSpPr>
                <a:spLocks noChangeArrowheads="1"/>
              </p:cNvSpPr>
              <p:nvPr/>
            </p:nvSpPr>
            <p:spPr bwMode="auto">
              <a:xfrm>
                <a:off x="2990" y="1110"/>
                <a:ext cx="6" cy="839"/>
              </a:xfrm>
              <a:prstGeom prst="rect">
                <a:avLst/>
              </a:prstGeom>
              <a:solidFill>
                <a:srgbClr val="0000F2"/>
              </a:solidFill>
              <a:ln w="9525">
                <a:noFill/>
                <a:miter lim="800000"/>
                <a:headEnd/>
                <a:tailEnd/>
              </a:ln>
            </p:spPr>
            <p:txBody>
              <a:bodyPr/>
              <a:lstStyle/>
              <a:p>
                <a:endParaRPr lang="es-MX"/>
              </a:p>
            </p:txBody>
          </p:sp>
          <p:sp>
            <p:nvSpPr>
              <p:cNvPr id="53433" name="Rectangle 166"/>
              <p:cNvSpPr>
                <a:spLocks noChangeArrowheads="1"/>
              </p:cNvSpPr>
              <p:nvPr/>
            </p:nvSpPr>
            <p:spPr bwMode="auto">
              <a:xfrm>
                <a:off x="2996" y="1110"/>
                <a:ext cx="5" cy="839"/>
              </a:xfrm>
              <a:prstGeom prst="rect">
                <a:avLst/>
              </a:prstGeom>
              <a:solidFill>
                <a:srgbClr val="0000E9"/>
              </a:solidFill>
              <a:ln w="9525">
                <a:noFill/>
                <a:miter lim="800000"/>
                <a:headEnd/>
                <a:tailEnd/>
              </a:ln>
            </p:spPr>
            <p:txBody>
              <a:bodyPr/>
              <a:lstStyle/>
              <a:p>
                <a:endParaRPr lang="es-MX"/>
              </a:p>
            </p:txBody>
          </p:sp>
          <p:sp>
            <p:nvSpPr>
              <p:cNvPr id="53434" name="Rectangle 167"/>
              <p:cNvSpPr>
                <a:spLocks noChangeArrowheads="1"/>
              </p:cNvSpPr>
              <p:nvPr/>
            </p:nvSpPr>
            <p:spPr bwMode="auto">
              <a:xfrm>
                <a:off x="3001" y="1110"/>
                <a:ext cx="6" cy="839"/>
              </a:xfrm>
              <a:prstGeom prst="rect">
                <a:avLst/>
              </a:prstGeom>
              <a:solidFill>
                <a:srgbClr val="0000DF"/>
              </a:solidFill>
              <a:ln w="9525">
                <a:noFill/>
                <a:miter lim="800000"/>
                <a:headEnd/>
                <a:tailEnd/>
              </a:ln>
            </p:spPr>
            <p:txBody>
              <a:bodyPr/>
              <a:lstStyle/>
              <a:p>
                <a:endParaRPr lang="es-MX"/>
              </a:p>
            </p:txBody>
          </p:sp>
          <p:sp>
            <p:nvSpPr>
              <p:cNvPr id="53435" name="Rectangle 168"/>
              <p:cNvSpPr>
                <a:spLocks noChangeArrowheads="1"/>
              </p:cNvSpPr>
              <p:nvPr/>
            </p:nvSpPr>
            <p:spPr bwMode="auto">
              <a:xfrm>
                <a:off x="3007" y="1110"/>
                <a:ext cx="5" cy="839"/>
              </a:xfrm>
              <a:prstGeom prst="rect">
                <a:avLst/>
              </a:prstGeom>
              <a:solidFill>
                <a:srgbClr val="0000D3"/>
              </a:solidFill>
              <a:ln w="9525">
                <a:noFill/>
                <a:miter lim="800000"/>
                <a:headEnd/>
                <a:tailEnd/>
              </a:ln>
            </p:spPr>
            <p:txBody>
              <a:bodyPr/>
              <a:lstStyle/>
              <a:p>
                <a:endParaRPr lang="es-MX"/>
              </a:p>
            </p:txBody>
          </p:sp>
          <p:sp>
            <p:nvSpPr>
              <p:cNvPr id="53436" name="Rectangle 169"/>
              <p:cNvSpPr>
                <a:spLocks noChangeArrowheads="1"/>
              </p:cNvSpPr>
              <p:nvPr/>
            </p:nvSpPr>
            <p:spPr bwMode="auto">
              <a:xfrm>
                <a:off x="3012" y="1110"/>
                <a:ext cx="6" cy="839"/>
              </a:xfrm>
              <a:prstGeom prst="rect">
                <a:avLst/>
              </a:prstGeom>
              <a:solidFill>
                <a:srgbClr val="0000C7"/>
              </a:solidFill>
              <a:ln w="9525">
                <a:noFill/>
                <a:miter lim="800000"/>
                <a:headEnd/>
                <a:tailEnd/>
              </a:ln>
            </p:spPr>
            <p:txBody>
              <a:bodyPr/>
              <a:lstStyle/>
              <a:p>
                <a:endParaRPr lang="es-MX"/>
              </a:p>
            </p:txBody>
          </p:sp>
          <p:sp>
            <p:nvSpPr>
              <p:cNvPr id="53437" name="Rectangle 170"/>
              <p:cNvSpPr>
                <a:spLocks noChangeArrowheads="1"/>
              </p:cNvSpPr>
              <p:nvPr/>
            </p:nvSpPr>
            <p:spPr bwMode="auto">
              <a:xfrm>
                <a:off x="3018" y="1110"/>
                <a:ext cx="5" cy="839"/>
              </a:xfrm>
              <a:prstGeom prst="rect">
                <a:avLst/>
              </a:prstGeom>
              <a:solidFill>
                <a:srgbClr val="0000BB"/>
              </a:solidFill>
              <a:ln w="9525">
                <a:noFill/>
                <a:miter lim="800000"/>
                <a:headEnd/>
                <a:tailEnd/>
              </a:ln>
            </p:spPr>
            <p:txBody>
              <a:bodyPr/>
              <a:lstStyle/>
              <a:p>
                <a:endParaRPr lang="es-MX"/>
              </a:p>
            </p:txBody>
          </p:sp>
          <p:sp>
            <p:nvSpPr>
              <p:cNvPr id="53438" name="Rectangle 171"/>
              <p:cNvSpPr>
                <a:spLocks noChangeArrowheads="1"/>
              </p:cNvSpPr>
              <p:nvPr/>
            </p:nvSpPr>
            <p:spPr bwMode="auto">
              <a:xfrm>
                <a:off x="3023" y="1110"/>
                <a:ext cx="6" cy="839"/>
              </a:xfrm>
              <a:prstGeom prst="rect">
                <a:avLst/>
              </a:prstGeom>
              <a:solidFill>
                <a:srgbClr val="0000B0"/>
              </a:solidFill>
              <a:ln w="9525">
                <a:noFill/>
                <a:miter lim="800000"/>
                <a:headEnd/>
                <a:tailEnd/>
              </a:ln>
            </p:spPr>
            <p:txBody>
              <a:bodyPr/>
              <a:lstStyle/>
              <a:p>
                <a:endParaRPr lang="es-MX"/>
              </a:p>
            </p:txBody>
          </p:sp>
          <p:sp>
            <p:nvSpPr>
              <p:cNvPr id="53439" name="Rectangle 172"/>
              <p:cNvSpPr>
                <a:spLocks noChangeArrowheads="1"/>
              </p:cNvSpPr>
              <p:nvPr/>
            </p:nvSpPr>
            <p:spPr bwMode="auto">
              <a:xfrm>
                <a:off x="3029" y="1110"/>
                <a:ext cx="5" cy="839"/>
              </a:xfrm>
              <a:prstGeom prst="rect">
                <a:avLst/>
              </a:prstGeom>
              <a:solidFill>
                <a:srgbClr val="0000A8"/>
              </a:solidFill>
              <a:ln w="9525">
                <a:noFill/>
                <a:miter lim="800000"/>
                <a:headEnd/>
                <a:tailEnd/>
              </a:ln>
            </p:spPr>
            <p:txBody>
              <a:bodyPr/>
              <a:lstStyle/>
              <a:p>
                <a:endParaRPr lang="es-MX"/>
              </a:p>
            </p:txBody>
          </p:sp>
          <p:sp>
            <p:nvSpPr>
              <p:cNvPr id="53440" name="Rectangle 173"/>
              <p:cNvSpPr>
                <a:spLocks noChangeArrowheads="1"/>
              </p:cNvSpPr>
              <p:nvPr/>
            </p:nvSpPr>
            <p:spPr bwMode="auto">
              <a:xfrm>
                <a:off x="3034" y="1110"/>
                <a:ext cx="6" cy="839"/>
              </a:xfrm>
              <a:prstGeom prst="rect">
                <a:avLst/>
              </a:prstGeom>
              <a:solidFill>
                <a:srgbClr val="0000A2"/>
              </a:solidFill>
              <a:ln w="9525">
                <a:noFill/>
                <a:miter lim="800000"/>
                <a:headEnd/>
                <a:tailEnd/>
              </a:ln>
            </p:spPr>
            <p:txBody>
              <a:bodyPr/>
              <a:lstStyle/>
              <a:p>
                <a:endParaRPr lang="es-MX"/>
              </a:p>
            </p:txBody>
          </p:sp>
          <p:sp>
            <p:nvSpPr>
              <p:cNvPr id="53441" name="Rectangle 174"/>
              <p:cNvSpPr>
                <a:spLocks noChangeArrowheads="1"/>
              </p:cNvSpPr>
              <p:nvPr/>
            </p:nvSpPr>
            <p:spPr bwMode="auto">
              <a:xfrm>
                <a:off x="3040" y="1110"/>
                <a:ext cx="6" cy="839"/>
              </a:xfrm>
              <a:prstGeom prst="rect">
                <a:avLst/>
              </a:prstGeom>
              <a:solidFill>
                <a:srgbClr val="00009D"/>
              </a:solidFill>
              <a:ln w="9525">
                <a:noFill/>
                <a:miter lim="800000"/>
                <a:headEnd/>
                <a:tailEnd/>
              </a:ln>
            </p:spPr>
            <p:txBody>
              <a:bodyPr/>
              <a:lstStyle/>
              <a:p>
                <a:endParaRPr lang="es-MX"/>
              </a:p>
            </p:txBody>
          </p:sp>
        </p:grpSp>
        <p:sp>
          <p:nvSpPr>
            <p:cNvPr id="53273" name="Rectangle 175"/>
            <p:cNvSpPr>
              <a:spLocks noChangeArrowheads="1"/>
            </p:cNvSpPr>
            <p:nvPr/>
          </p:nvSpPr>
          <p:spPr bwMode="auto">
            <a:xfrm>
              <a:off x="4820" y="582"/>
              <a:ext cx="123" cy="646"/>
            </a:xfrm>
            <a:prstGeom prst="rect">
              <a:avLst/>
            </a:prstGeom>
            <a:noFill/>
            <a:ln w="9525">
              <a:solidFill>
                <a:srgbClr val="000000"/>
              </a:solidFill>
              <a:miter lim="800000"/>
              <a:headEnd/>
              <a:tailEnd/>
            </a:ln>
          </p:spPr>
          <p:txBody>
            <a:bodyPr/>
            <a:lstStyle/>
            <a:p>
              <a:endParaRPr lang="es-MX"/>
            </a:p>
          </p:txBody>
        </p:sp>
        <p:grpSp>
          <p:nvGrpSpPr>
            <p:cNvPr id="53274" name="Group 176"/>
            <p:cNvGrpSpPr>
              <a:grpSpLocks/>
            </p:cNvGrpSpPr>
            <p:nvPr/>
          </p:nvGrpSpPr>
          <p:grpSpPr bwMode="auto">
            <a:xfrm>
              <a:off x="5037" y="985"/>
              <a:ext cx="128" cy="243"/>
              <a:chOff x="3156" y="1633"/>
              <a:chExt cx="150" cy="316"/>
            </a:xfrm>
          </p:grpSpPr>
          <p:sp>
            <p:nvSpPr>
              <p:cNvPr id="53389" name="Rectangle 177"/>
              <p:cNvSpPr>
                <a:spLocks noChangeArrowheads="1"/>
              </p:cNvSpPr>
              <p:nvPr/>
            </p:nvSpPr>
            <p:spPr bwMode="auto">
              <a:xfrm>
                <a:off x="3156" y="1633"/>
                <a:ext cx="6" cy="316"/>
              </a:xfrm>
              <a:prstGeom prst="rect">
                <a:avLst/>
              </a:prstGeom>
              <a:solidFill>
                <a:srgbClr val="00009E"/>
              </a:solidFill>
              <a:ln w="9525">
                <a:noFill/>
                <a:miter lim="800000"/>
                <a:headEnd/>
                <a:tailEnd/>
              </a:ln>
            </p:spPr>
            <p:txBody>
              <a:bodyPr/>
              <a:lstStyle/>
              <a:p>
                <a:endParaRPr lang="es-MX"/>
              </a:p>
            </p:txBody>
          </p:sp>
          <p:sp>
            <p:nvSpPr>
              <p:cNvPr id="53390" name="Rectangle 178"/>
              <p:cNvSpPr>
                <a:spLocks noChangeArrowheads="1"/>
              </p:cNvSpPr>
              <p:nvPr/>
            </p:nvSpPr>
            <p:spPr bwMode="auto">
              <a:xfrm>
                <a:off x="3162" y="1633"/>
                <a:ext cx="5" cy="316"/>
              </a:xfrm>
              <a:prstGeom prst="rect">
                <a:avLst/>
              </a:prstGeom>
              <a:solidFill>
                <a:srgbClr val="0000A1"/>
              </a:solidFill>
              <a:ln w="9525">
                <a:noFill/>
                <a:miter lim="800000"/>
                <a:headEnd/>
                <a:tailEnd/>
              </a:ln>
            </p:spPr>
            <p:txBody>
              <a:bodyPr/>
              <a:lstStyle/>
              <a:p>
                <a:endParaRPr lang="es-MX"/>
              </a:p>
            </p:txBody>
          </p:sp>
          <p:sp>
            <p:nvSpPr>
              <p:cNvPr id="53391" name="Rectangle 179"/>
              <p:cNvSpPr>
                <a:spLocks noChangeArrowheads="1"/>
              </p:cNvSpPr>
              <p:nvPr/>
            </p:nvSpPr>
            <p:spPr bwMode="auto">
              <a:xfrm>
                <a:off x="3167" y="1633"/>
                <a:ext cx="6" cy="316"/>
              </a:xfrm>
              <a:prstGeom prst="rect">
                <a:avLst/>
              </a:prstGeom>
              <a:solidFill>
                <a:srgbClr val="0000A7"/>
              </a:solidFill>
              <a:ln w="9525">
                <a:noFill/>
                <a:miter lim="800000"/>
                <a:headEnd/>
                <a:tailEnd/>
              </a:ln>
            </p:spPr>
            <p:txBody>
              <a:bodyPr/>
              <a:lstStyle/>
              <a:p>
                <a:endParaRPr lang="es-MX"/>
              </a:p>
            </p:txBody>
          </p:sp>
          <p:sp>
            <p:nvSpPr>
              <p:cNvPr id="53392" name="Rectangle 180"/>
              <p:cNvSpPr>
                <a:spLocks noChangeArrowheads="1"/>
              </p:cNvSpPr>
              <p:nvPr/>
            </p:nvSpPr>
            <p:spPr bwMode="auto">
              <a:xfrm>
                <a:off x="3173" y="1633"/>
                <a:ext cx="5" cy="316"/>
              </a:xfrm>
              <a:prstGeom prst="rect">
                <a:avLst/>
              </a:prstGeom>
              <a:solidFill>
                <a:srgbClr val="0000AF"/>
              </a:solidFill>
              <a:ln w="9525">
                <a:noFill/>
                <a:miter lim="800000"/>
                <a:headEnd/>
                <a:tailEnd/>
              </a:ln>
            </p:spPr>
            <p:txBody>
              <a:bodyPr/>
              <a:lstStyle/>
              <a:p>
                <a:endParaRPr lang="es-MX"/>
              </a:p>
            </p:txBody>
          </p:sp>
          <p:sp>
            <p:nvSpPr>
              <p:cNvPr id="53393" name="Rectangle 181"/>
              <p:cNvSpPr>
                <a:spLocks noChangeArrowheads="1"/>
              </p:cNvSpPr>
              <p:nvPr/>
            </p:nvSpPr>
            <p:spPr bwMode="auto">
              <a:xfrm>
                <a:off x="3178" y="1633"/>
                <a:ext cx="6" cy="316"/>
              </a:xfrm>
              <a:prstGeom prst="rect">
                <a:avLst/>
              </a:prstGeom>
              <a:solidFill>
                <a:srgbClr val="0000B9"/>
              </a:solidFill>
              <a:ln w="9525">
                <a:noFill/>
                <a:miter lim="800000"/>
                <a:headEnd/>
                <a:tailEnd/>
              </a:ln>
            </p:spPr>
            <p:txBody>
              <a:bodyPr/>
              <a:lstStyle/>
              <a:p>
                <a:endParaRPr lang="es-MX"/>
              </a:p>
            </p:txBody>
          </p:sp>
          <p:sp>
            <p:nvSpPr>
              <p:cNvPr id="53394" name="Rectangle 182"/>
              <p:cNvSpPr>
                <a:spLocks noChangeArrowheads="1"/>
              </p:cNvSpPr>
              <p:nvPr/>
            </p:nvSpPr>
            <p:spPr bwMode="auto">
              <a:xfrm>
                <a:off x="3184" y="1633"/>
                <a:ext cx="5" cy="316"/>
              </a:xfrm>
              <a:prstGeom prst="rect">
                <a:avLst/>
              </a:prstGeom>
              <a:solidFill>
                <a:srgbClr val="0000C4"/>
              </a:solidFill>
              <a:ln w="9525">
                <a:noFill/>
                <a:miter lim="800000"/>
                <a:headEnd/>
                <a:tailEnd/>
              </a:ln>
            </p:spPr>
            <p:txBody>
              <a:bodyPr/>
              <a:lstStyle/>
              <a:p>
                <a:endParaRPr lang="es-MX"/>
              </a:p>
            </p:txBody>
          </p:sp>
          <p:sp>
            <p:nvSpPr>
              <p:cNvPr id="53395" name="Rectangle 183"/>
              <p:cNvSpPr>
                <a:spLocks noChangeArrowheads="1"/>
              </p:cNvSpPr>
              <p:nvPr/>
            </p:nvSpPr>
            <p:spPr bwMode="auto">
              <a:xfrm>
                <a:off x="3189" y="1633"/>
                <a:ext cx="6" cy="316"/>
              </a:xfrm>
              <a:prstGeom prst="rect">
                <a:avLst/>
              </a:prstGeom>
              <a:solidFill>
                <a:srgbClr val="0000D0"/>
              </a:solidFill>
              <a:ln w="9525">
                <a:noFill/>
                <a:miter lim="800000"/>
                <a:headEnd/>
                <a:tailEnd/>
              </a:ln>
            </p:spPr>
            <p:txBody>
              <a:bodyPr/>
              <a:lstStyle/>
              <a:p>
                <a:endParaRPr lang="es-MX"/>
              </a:p>
            </p:txBody>
          </p:sp>
          <p:sp>
            <p:nvSpPr>
              <p:cNvPr id="53396" name="Rectangle 184"/>
              <p:cNvSpPr>
                <a:spLocks noChangeArrowheads="1"/>
              </p:cNvSpPr>
              <p:nvPr/>
            </p:nvSpPr>
            <p:spPr bwMode="auto">
              <a:xfrm>
                <a:off x="3195" y="1633"/>
                <a:ext cx="6" cy="316"/>
              </a:xfrm>
              <a:prstGeom prst="rect">
                <a:avLst/>
              </a:prstGeom>
              <a:solidFill>
                <a:srgbClr val="0000DC"/>
              </a:solidFill>
              <a:ln w="9525">
                <a:noFill/>
                <a:miter lim="800000"/>
                <a:headEnd/>
                <a:tailEnd/>
              </a:ln>
            </p:spPr>
            <p:txBody>
              <a:bodyPr/>
              <a:lstStyle/>
              <a:p>
                <a:endParaRPr lang="es-MX"/>
              </a:p>
            </p:txBody>
          </p:sp>
          <p:sp>
            <p:nvSpPr>
              <p:cNvPr id="53397" name="Rectangle 185"/>
              <p:cNvSpPr>
                <a:spLocks noChangeArrowheads="1"/>
              </p:cNvSpPr>
              <p:nvPr/>
            </p:nvSpPr>
            <p:spPr bwMode="auto">
              <a:xfrm>
                <a:off x="3201" y="1633"/>
                <a:ext cx="5" cy="316"/>
              </a:xfrm>
              <a:prstGeom prst="rect">
                <a:avLst/>
              </a:prstGeom>
              <a:solidFill>
                <a:srgbClr val="0000E6"/>
              </a:solidFill>
              <a:ln w="9525">
                <a:noFill/>
                <a:miter lim="800000"/>
                <a:headEnd/>
                <a:tailEnd/>
              </a:ln>
            </p:spPr>
            <p:txBody>
              <a:bodyPr/>
              <a:lstStyle/>
              <a:p>
                <a:endParaRPr lang="es-MX"/>
              </a:p>
            </p:txBody>
          </p:sp>
          <p:sp>
            <p:nvSpPr>
              <p:cNvPr id="53398" name="Rectangle 186"/>
              <p:cNvSpPr>
                <a:spLocks noChangeArrowheads="1"/>
              </p:cNvSpPr>
              <p:nvPr/>
            </p:nvSpPr>
            <p:spPr bwMode="auto">
              <a:xfrm>
                <a:off x="3206" y="1633"/>
                <a:ext cx="6" cy="316"/>
              </a:xfrm>
              <a:prstGeom prst="rect">
                <a:avLst/>
              </a:prstGeom>
              <a:solidFill>
                <a:srgbClr val="0000EF"/>
              </a:solidFill>
              <a:ln w="9525">
                <a:noFill/>
                <a:miter lim="800000"/>
                <a:headEnd/>
                <a:tailEnd/>
              </a:ln>
            </p:spPr>
            <p:txBody>
              <a:bodyPr/>
              <a:lstStyle/>
              <a:p>
                <a:endParaRPr lang="es-MX"/>
              </a:p>
            </p:txBody>
          </p:sp>
          <p:sp>
            <p:nvSpPr>
              <p:cNvPr id="53399" name="Rectangle 187"/>
              <p:cNvSpPr>
                <a:spLocks noChangeArrowheads="1"/>
              </p:cNvSpPr>
              <p:nvPr/>
            </p:nvSpPr>
            <p:spPr bwMode="auto">
              <a:xfrm>
                <a:off x="3212" y="1633"/>
                <a:ext cx="5" cy="316"/>
              </a:xfrm>
              <a:prstGeom prst="rect">
                <a:avLst/>
              </a:prstGeom>
              <a:solidFill>
                <a:srgbClr val="0000F5"/>
              </a:solidFill>
              <a:ln w="9525">
                <a:noFill/>
                <a:miter lim="800000"/>
                <a:headEnd/>
                <a:tailEnd/>
              </a:ln>
            </p:spPr>
            <p:txBody>
              <a:bodyPr/>
              <a:lstStyle/>
              <a:p>
                <a:endParaRPr lang="es-MX"/>
              </a:p>
            </p:txBody>
          </p:sp>
          <p:sp>
            <p:nvSpPr>
              <p:cNvPr id="53400" name="Rectangle 188"/>
              <p:cNvSpPr>
                <a:spLocks noChangeArrowheads="1"/>
              </p:cNvSpPr>
              <p:nvPr/>
            </p:nvSpPr>
            <p:spPr bwMode="auto">
              <a:xfrm>
                <a:off x="3217" y="1633"/>
                <a:ext cx="6" cy="316"/>
              </a:xfrm>
              <a:prstGeom prst="rect">
                <a:avLst/>
              </a:prstGeom>
              <a:solidFill>
                <a:srgbClr val="0000FA"/>
              </a:solidFill>
              <a:ln w="9525">
                <a:noFill/>
                <a:miter lim="800000"/>
                <a:headEnd/>
                <a:tailEnd/>
              </a:ln>
            </p:spPr>
            <p:txBody>
              <a:bodyPr/>
              <a:lstStyle/>
              <a:p>
                <a:endParaRPr lang="es-MX"/>
              </a:p>
            </p:txBody>
          </p:sp>
          <p:sp>
            <p:nvSpPr>
              <p:cNvPr id="53401" name="Rectangle 189"/>
              <p:cNvSpPr>
                <a:spLocks noChangeArrowheads="1"/>
              </p:cNvSpPr>
              <p:nvPr/>
            </p:nvSpPr>
            <p:spPr bwMode="auto">
              <a:xfrm>
                <a:off x="3223" y="1633"/>
                <a:ext cx="5" cy="316"/>
              </a:xfrm>
              <a:prstGeom prst="rect">
                <a:avLst/>
              </a:prstGeom>
              <a:solidFill>
                <a:srgbClr val="0000FD"/>
              </a:solidFill>
              <a:ln w="9525">
                <a:noFill/>
                <a:miter lim="800000"/>
                <a:headEnd/>
                <a:tailEnd/>
              </a:ln>
            </p:spPr>
            <p:txBody>
              <a:bodyPr/>
              <a:lstStyle/>
              <a:p>
                <a:endParaRPr lang="es-MX"/>
              </a:p>
            </p:txBody>
          </p:sp>
          <p:sp>
            <p:nvSpPr>
              <p:cNvPr id="53402" name="Rectangle 190"/>
              <p:cNvSpPr>
                <a:spLocks noChangeArrowheads="1"/>
              </p:cNvSpPr>
              <p:nvPr/>
            </p:nvSpPr>
            <p:spPr bwMode="auto">
              <a:xfrm>
                <a:off x="3228" y="1633"/>
                <a:ext cx="6" cy="316"/>
              </a:xfrm>
              <a:prstGeom prst="rect">
                <a:avLst/>
              </a:prstGeom>
              <a:solidFill>
                <a:srgbClr val="0000FF"/>
              </a:solidFill>
              <a:ln w="9525">
                <a:noFill/>
                <a:miter lim="800000"/>
                <a:headEnd/>
                <a:tailEnd/>
              </a:ln>
            </p:spPr>
            <p:txBody>
              <a:bodyPr/>
              <a:lstStyle/>
              <a:p>
                <a:endParaRPr lang="es-MX"/>
              </a:p>
            </p:txBody>
          </p:sp>
          <p:sp>
            <p:nvSpPr>
              <p:cNvPr id="53403" name="Rectangle 191"/>
              <p:cNvSpPr>
                <a:spLocks noChangeArrowheads="1"/>
              </p:cNvSpPr>
              <p:nvPr/>
            </p:nvSpPr>
            <p:spPr bwMode="auto">
              <a:xfrm>
                <a:off x="3234" y="1633"/>
                <a:ext cx="5" cy="316"/>
              </a:xfrm>
              <a:prstGeom prst="rect">
                <a:avLst/>
              </a:prstGeom>
              <a:solidFill>
                <a:srgbClr val="0000FF"/>
              </a:solidFill>
              <a:ln w="9525">
                <a:noFill/>
                <a:miter lim="800000"/>
                <a:headEnd/>
                <a:tailEnd/>
              </a:ln>
            </p:spPr>
            <p:txBody>
              <a:bodyPr/>
              <a:lstStyle/>
              <a:p>
                <a:endParaRPr lang="es-MX"/>
              </a:p>
            </p:txBody>
          </p:sp>
          <p:sp>
            <p:nvSpPr>
              <p:cNvPr id="53404" name="Rectangle 192"/>
              <p:cNvSpPr>
                <a:spLocks noChangeArrowheads="1"/>
              </p:cNvSpPr>
              <p:nvPr/>
            </p:nvSpPr>
            <p:spPr bwMode="auto">
              <a:xfrm>
                <a:off x="3239" y="1633"/>
                <a:ext cx="6" cy="316"/>
              </a:xfrm>
              <a:prstGeom prst="rect">
                <a:avLst/>
              </a:prstGeom>
              <a:solidFill>
                <a:srgbClr val="0000FA"/>
              </a:solidFill>
              <a:ln w="9525">
                <a:noFill/>
                <a:miter lim="800000"/>
                <a:headEnd/>
                <a:tailEnd/>
              </a:ln>
            </p:spPr>
            <p:txBody>
              <a:bodyPr/>
              <a:lstStyle/>
              <a:p>
                <a:endParaRPr lang="es-MX"/>
              </a:p>
            </p:txBody>
          </p:sp>
          <p:sp>
            <p:nvSpPr>
              <p:cNvPr id="53405" name="Rectangle 193"/>
              <p:cNvSpPr>
                <a:spLocks noChangeArrowheads="1"/>
              </p:cNvSpPr>
              <p:nvPr/>
            </p:nvSpPr>
            <p:spPr bwMode="auto">
              <a:xfrm>
                <a:off x="3245" y="1633"/>
                <a:ext cx="5" cy="316"/>
              </a:xfrm>
              <a:prstGeom prst="rect">
                <a:avLst/>
              </a:prstGeom>
              <a:solidFill>
                <a:srgbClr val="0000F5"/>
              </a:solidFill>
              <a:ln w="9525">
                <a:noFill/>
                <a:miter lim="800000"/>
                <a:headEnd/>
                <a:tailEnd/>
              </a:ln>
            </p:spPr>
            <p:txBody>
              <a:bodyPr/>
              <a:lstStyle/>
              <a:p>
                <a:endParaRPr lang="es-MX"/>
              </a:p>
            </p:txBody>
          </p:sp>
          <p:sp>
            <p:nvSpPr>
              <p:cNvPr id="53406" name="Rectangle 194"/>
              <p:cNvSpPr>
                <a:spLocks noChangeArrowheads="1"/>
              </p:cNvSpPr>
              <p:nvPr/>
            </p:nvSpPr>
            <p:spPr bwMode="auto">
              <a:xfrm>
                <a:off x="3250" y="1633"/>
                <a:ext cx="6" cy="316"/>
              </a:xfrm>
              <a:prstGeom prst="rect">
                <a:avLst/>
              </a:prstGeom>
              <a:solidFill>
                <a:srgbClr val="0000EF"/>
              </a:solidFill>
              <a:ln w="9525">
                <a:noFill/>
                <a:miter lim="800000"/>
                <a:headEnd/>
                <a:tailEnd/>
              </a:ln>
            </p:spPr>
            <p:txBody>
              <a:bodyPr/>
              <a:lstStyle/>
              <a:p>
                <a:endParaRPr lang="es-MX"/>
              </a:p>
            </p:txBody>
          </p:sp>
          <p:sp>
            <p:nvSpPr>
              <p:cNvPr id="53407" name="Rectangle 195"/>
              <p:cNvSpPr>
                <a:spLocks noChangeArrowheads="1"/>
              </p:cNvSpPr>
              <p:nvPr/>
            </p:nvSpPr>
            <p:spPr bwMode="auto">
              <a:xfrm>
                <a:off x="3256" y="1633"/>
                <a:ext cx="5" cy="316"/>
              </a:xfrm>
              <a:prstGeom prst="rect">
                <a:avLst/>
              </a:prstGeom>
              <a:solidFill>
                <a:srgbClr val="0000E6"/>
              </a:solidFill>
              <a:ln w="9525">
                <a:noFill/>
                <a:miter lim="800000"/>
                <a:headEnd/>
                <a:tailEnd/>
              </a:ln>
            </p:spPr>
            <p:txBody>
              <a:bodyPr/>
              <a:lstStyle/>
              <a:p>
                <a:endParaRPr lang="es-MX"/>
              </a:p>
            </p:txBody>
          </p:sp>
          <p:sp>
            <p:nvSpPr>
              <p:cNvPr id="53408" name="Rectangle 196"/>
              <p:cNvSpPr>
                <a:spLocks noChangeArrowheads="1"/>
              </p:cNvSpPr>
              <p:nvPr/>
            </p:nvSpPr>
            <p:spPr bwMode="auto">
              <a:xfrm>
                <a:off x="3261" y="1633"/>
                <a:ext cx="6" cy="316"/>
              </a:xfrm>
              <a:prstGeom prst="rect">
                <a:avLst/>
              </a:prstGeom>
              <a:solidFill>
                <a:srgbClr val="0000DC"/>
              </a:solidFill>
              <a:ln w="9525">
                <a:noFill/>
                <a:miter lim="800000"/>
                <a:headEnd/>
                <a:tailEnd/>
              </a:ln>
            </p:spPr>
            <p:txBody>
              <a:bodyPr/>
              <a:lstStyle/>
              <a:p>
                <a:endParaRPr lang="es-MX"/>
              </a:p>
            </p:txBody>
          </p:sp>
          <p:sp>
            <p:nvSpPr>
              <p:cNvPr id="53409" name="Rectangle 197"/>
              <p:cNvSpPr>
                <a:spLocks noChangeArrowheads="1"/>
              </p:cNvSpPr>
              <p:nvPr/>
            </p:nvSpPr>
            <p:spPr bwMode="auto">
              <a:xfrm>
                <a:off x="3267" y="1633"/>
                <a:ext cx="6" cy="316"/>
              </a:xfrm>
              <a:prstGeom prst="rect">
                <a:avLst/>
              </a:prstGeom>
              <a:solidFill>
                <a:srgbClr val="0000D0"/>
              </a:solidFill>
              <a:ln w="9525">
                <a:noFill/>
                <a:miter lim="800000"/>
                <a:headEnd/>
                <a:tailEnd/>
              </a:ln>
            </p:spPr>
            <p:txBody>
              <a:bodyPr/>
              <a:lstStyle/>
              <a:p>
                <a:endParaRPr lang="es-MX"/>
              </a:p>
            </p:txBody>
          </p:sp>
          <p:sp>
            <p:nvSpPr>
              <p:cNvPr id="53410" name="Rectangle 198"/>
              <p:cNvSpPr>
                <a:spLocks noChangeArrowheads="1"/>
              </p:cNvSpPr>
              <p:nvPr/>
            </p:nvSpPr>
            <p:spPr bwMode="auto">
              <a:xfrm>
                <a:off x="3273" y="1633"/>
                <a:ext cx="5" cy="316"/>
              </a:xfrm>
              <a:prstGeom prst="rect">
                <a:avLst/>
              </a:prstGeom>
              <a:solidFill>
                <a:srgbClr val="0000C4"/>
              </a:solidFill>
              <a:ln w="9525">
                <a:noFill/>
                <a:miter lim="800000"/>
                <a:headEnd/>
                <a:tailEnd/>
              </a:ln>
            </p:spPr>
            <p:txBody>
              <a:bodyPr/>
              <a:lstStyle/>
              <a:p>
                <a:endParaRPr lang="es-MX"/>
              </a:p>
            </p:txBody>
          </p:sp>
          <p:sp>
            <p:nvSpPr>
              <p:cNvPr id="53411" name="Rectangle 199"/>
              <p:cNvSpPr>
                <a:spLocks noChangeArrowheads="1"/>
              </p:cNvSpPr>
              <p:nvPr/>
            </p:nvSpPr>
            <p:spPr bwMode="auto">
              <a:xfrm>
                <a:off x="3278" y="1633"/>
                <a:ext cx="6" cy="316"/>
              </a:xfrm>
              <a:prstGeom prst="rect">
                <a:avLst/>
              </a:prstGeom>
              <a:solidFill>
                <a:srgbClr val="0000B9"/>
              </a:solidFill>
              <a:ln w="9525">
                <a:noFill/>
                <a:miter lim="800000"/>
                <a:headEnd/>
                <a:tailEnd/>
              </a:ln>
            </p:spPr>
            <p:txBody>
              <a:bodyPr/>
              <a:lstStyle/>
              <a:p>
                <a:endParaRPr lang="es-MX"/>
              </a:p>
            </p:txBody>
          </p:sp>
          <p:sp>
            <p:nvSpPr>
              <p:cNvPr id="53412" name="Rectangle 200"/>
              <p:cNvSpPr>
                <a:spLocks noChangeArrowheads="1"/>
              </p:cNvSpPr>
              <p:nvPr/>
            </p:nvSpPr>
            <p:spPr bwMode="auto">
              <a:xfrm>
                <a:off x="3284" y="1633"/>
                <a:ext cx="5" cy="316"/>
              </a:xfrm>
              <a:prstGeom prst="rect">
                <a:avLst/>
              </a:prstGeom>
              <a:solidFill>
                <a:srgbClr val="0000AF"/>
              </a:solidFill>
              <a:ln w="9525">
                <a:noFill/>
                <a:miter lim="800000"/>
                <a:headEnd/>
                <a:tailEnd/>
              </a:ln>
            </p:spPr>
            <p:txBody>
              <a:bodyPr/>
              <a:lstStyle/>
              <a:p>
                <a:endParaRPr lang="es-MX"/>
              </a:p>
            </p:txBody>
          </p:sp>
          <p:sp>
            <p:nvSpPr>
              <p:cNvPr id="53413" name="Rectangle 201"/>
              <p:cNvSpPr>
                <a:spLocks noChangeArrowheads="1"/>
              </p:cNvSpPr>
              <p:nvPr/>
            </p:nvSpPr>
            <p:spPr bwMode="auto">
              <a:xfrm>
                <a:off x="3289" y="1633"/>
                <a:ext cx="6" cy="316"/>
              </a:xfrm>
              <a:prstGeom prst="rect">
                <a:avLst/>
              </a:prstGeom>
              <a:solidFill>
                <a:srgbClr val="0000A7"/>
              </a:solidFill>
              <a:ln w="9525">
                <a:noFill/>
                <a:miter lim="800000"/>
                <a:headEnd/>
                <a:tailEnd/>
              </a:ln>
            </p:spPr>
            <p:txBody>
              <a:bodyPr/>
              <a:lstStyle/>
              <a:p>
                <a:endParaRPr lang="es-MX"/>
              </a:p>
            </p:txBody>
          </p:sp>
          <p:sp>
            <p:nvSpPr>
              <p:cNvPr id="53414" name="Rectangle 202"/>
              <p:cNvSpPr>
                <a:spLocks noChangeArrowheads="1"/>
              </p:cNvSpPr>
              <p:nvPr/>
            </p:nvSpPr>
            <p:spPr bwMode="auto">
              <a:xfrm>
                <a:off x="3295" y="1633"/>
                <a:ext cx="5" cy="316"/>
              </a:xfrm>
              <a:prstGeom prst="rect">
                <a:avLst/>
              </a:prstGeom>
              <a:solidFill>
                <a:srgbClr val="0000A1"/>
              </a:solidFill>
              <a:ln w="9525">
                <a:noFill/>
                <a:miter lim="800000"/>
                <a:headEnd/>
                <a:tailEnd/>
              </a:ln>
            </p:spPr>
            <p:txBody>
              <a:bodyPr/>
              <a:lstStyle/>
              <a:p>
                <a:endParaRPr lang="es-MX"/>
              </a:p>
            </p:txBody>
          </p:sp>
          <p:sp>
            <p:nvSpPr>
              <p:cNvPr id="53415" name="Rectangle 203"/>
              <p:cNvSpPr>
                <a:spLocks noChangeArrowheads="1"/>
              </p:cNvSpPr>
              <p:nvPr/>
            </p:nvSpPr>
            <p:spPr bwMode="auto">
              <a:xfrm>
                <a:off x="3300" y="1633"/>
                <a:ext cx="6" cy="316"/>
              </a:xfrm>
              <a:prstGeom prst="rect">
                <a:avLst/>
              </a:prstGeom>
              <a:solidFill>
                <a:srgbClr val="00009D"/>
              </a:solidFill>
              <a:ln w="9525">
                <a:noFill/>
                <a:miter lim="800000"/>
                <a:headEnd/>
                <a:tailEnd/>
              </a:ln>
            </p:spPr>
            <p:txBody>
              <a:bodyPr/>
              <a:lstStyle/>
              <a:p>
                <a:endParaRPr lang="es-MX"/>
              </a:p>
            </p:txBody>
          </p:sp>
        </p:grpSp>
        <p:sp>
          <p:nvSpPr>
            <p:cNvPr id="53275" name="Rectangle 204"/>
            <p:cNvSpPr>
              <a:spLocks noChangeArrowheads="1"/>
            </p:cNvSpPr>
            <p:nvPr/>
          </p:nvSpPr>
          <p:spPr bwMode="auto">
            <a:xfrm>
              <a:off x="5037" y="985"/>
              <a:ext cx="128" cy="243"/>
            </a:xfrm>
            <a:prstGeom prst="rect">
              <a:avLst/>
            </a:prstGeom>
            <a:noFill/>
            <a:ln w="9525">
              <a:solidFill>
                <a:srgbClr val="000000"/>
              </a:solidFill>
              <a:miter lim="800000"/>
              <a:headEnd/>
              <a:tailEnd/>
            </a:ln>
          </p:spPr>
          <p:txBody>
            <a:bodyPr/>
            <a:lstStyle/>
            <a:p>
              <a:endParaRPr lang="es-MX"/>
            </a:p>
          </p:txBody>
        </p:sp>
        <p:grpSp>
          <p:nvGrpSpPr>
            <p:cNvPr id="53276" name="Group 205"/>
            <p:cNvGrpSpPr>
              <a:grpSpLocks/>
            </p:cNvGrpSpPr>
            <p:nvPr/>
          </p:nvGrpSpPr>
          <p:grpSpPr bwMode="auto">
            <a:xfrm>
              <a:off x="5260" y="1128"/>
              <a:ext cx="123" cy="100"/>
              <a:chOff x="3417" y="1818"/>
              <a:chExt cx="144" cy="131"/>
            </a:xfrm>
          </p:grpSpPr>
          <p:sp>
            <p:nvSpPr>
              <p:cNvPr id="53363" name="Rectangle 206"/>
              <p:cNvSpPr>
                <a:spLocks noChangeArrowheads="1"/>
              </p:cNvSpPr>
              <p:nvPr/>
            </p:nvSpPr>
            <p:spPr bwMode="auto">
              <a:xfrm>
                <a:off x="3417" y="1818"/>
                <a:ext cx="5" cy="131"/>
              </a:xfrm>
              <a:prstGeom prst="rect">
                <a:avLst/>
              </a:prstGeom>
              <a:solidFill>
                <a:srgbClr val="00009E"/>
              </a:solidFill>
              <a:ln w="9525">
                <a:noFill/>
                <a:miter lim="800000"/>
                <a:headEnd/>
                <a:tailEnd/>
              </a:ln>
            </p:spPr>
            <p:txBody>
              <a:bodyPr/>
              <a:lstStyle/>
              <a:p>
                <a:endParaRPr lang="es-MX"/>
              </a:p>
            </p:txBody>
          </p:sp>
          <p:sp>
            <p:nvSpPr>
              <p:cNvPr id="53364" name="Rectangle 207"/>
              <p:cNvSpPr>
                <a:spLocks noChangeArrowheads="1"/>
              </p:cNvSpPr>
              <p:nvPr/>
            </p:nvSpPr>
            <p:spPr bwMode="auto">
              <a:xfrm>
                <a:off x="3422" y="1818"/>
                <a:ext cx="6" cy="131"/>
              </a:xfrm>
              <a:prstGeom prst="rect">
                <a:avLst/>
              </a:prstGeom>
              <a:solidFill>
                <a:srgbClr val="0000A2"/>
              </a:solidFill>
              <a:ln w="9525">
                <a:noFill/>
                <a:miter lim="800000"/>
                <a:headEnd/>
                <a:tailEnd/>
              </a:ln>
            </p:spPr>
            <p:txBody>
              <a:bodyPr/>
              <a:lstStyle/>
              <a:p>
                <a:endParaRPr lang="es-MX"/>
              </a:p>
            </p:txBody>
          </p:sp>
          <p:sp>
            <p:nvSpPr>
              <p:cNvPr id="53365" name="Rectangle 208"/>
              <p:cNvSpPr>
                <a:spLocks noChangeArrowheads="1"/>
              </p:cNvSpPr>
              <p:nvPr/>
            </p:nvSpPr>
            <p:spPr bwMode="auto">
              <a:xfrm>
                <a:off x="3428" y="1818"/>
                <a:ext cx="5" cy="131"/>
              </a:xfrm>
              <a:prstGeom prst="rect">
                <a:avLst/>
              </a:prstGeom>
              <a:solidFill>
                <a:srgbClr val="0000A8"/>
              </a:solidFill>
              <a:ln w="9525">
                <a:noFill/>
                <a:miter lim="800000"/>
                <a:headEnd/>
                <a:tailEnd/>
              </a:ln>
            </p:spPr>
            <p:txBody>
              <a:bodyPr/>
              <a:lstStyle/>
              <a:p>
                <a:endParaRPr lang="es-MX"/>
              </a:p>
            </p:txBody>
          </p:sp>
          <p:sp>
            <p:nvSpPr>
              <p:cNvPr id="53366" name="Rectangle 209"/>
              <p:cNvSpPr>
                <a:spLocks noChangeArrowheads="1"/>
              </p:cNvSpPr>
              <p:nvPr/>
            </p:nvSpPr>
            <p:spPr bwMode="auto">
              <a:xfrm>
                <a:off x="3433" y="1818"/>
                <a:ext cx="6" cy="131"/>
              </a:xfrm>
              <a:prstGeom prst="rect">
                <a:avLst/>
              </a:prstGeom>
              <a:solidFill>
                <a:srgbClr val="0000B0"/>
              </a:solidFill>
              <a:ln w="9525">
                <a:noFill/>
                <a:miter lim="800000"/>
                <a:headEnd/>
                <a:tailEnd/>
              </a:ln>
            </p:spPr>
            <p:txBody>
              <a:bodyPr/>
              <a:lstStyle/>
              <a:p>
                <a:endParaRPr lang="es-MX"/>
              </a:p>
            </p:txBody>
          </p:sp>
          <p:sp>
            <p:nvSpPr>
              <p:cNvPr id="53367" name="Rectangle 210"/>
              <p:cNvSpPr>
                <a:spLocks noChangeArrowheads="1"/>
              </p:cNvSpPr>
              <p:nvPr/>
            </p:nvSpPr>
            <p:spPr bwMode="auto">
              <a:xfrm>
                <a:off x="3439" y="1818"/>
                <a:ext cx="5" cy="131"/>
              </a:xfrm>
              <a:prstGeom prst="rect">
                <a:avLst/>
              </a:prstGeom>
              <a:solidFill>
                <a:srgbClr val="0000BB"/>
              </a:solidFill>
              <a:ln w="9525">
                <a:noFill/>
                <a:miter lim="800000"/>
                <a:headEnd/>
                <a:tailEnd/>
              </a:ln>
            </p:spPr>
            <p:txBody>
              <a:bodyPr/>
              <a:lstStyle/>
              <a:p>
                <a:endParaRPr lang="es-MX"/>
              </a:p>
            </p:txBody>
          </p:sp>
          <p:sp>
            <p:nvSpPr>
              <p:cNvPr id="53368" name="Rectangle 211"/>
              <p:cNvSpPr>
                <a:spLocks noChangeArrowheads="1"/>
              </p:cNvSpPr>
              <p:nvPr/>
            </p:nvSpPr>
            <p:spPr bwMode="auto">
              <a:xfrm>
                <a:off x="3444" y="1818"/>
                <a:ext cx="6" cy="131"/>
              </a:xfrm>
              <a:prstGeom prst="rect">
                <a:avLst/>
              </a:prstGeom>
              <a:solidFill>
                <a:srgbClr val="0000C7"/>
              </a:solidFill>
              <a:ln w="9525">
                <a:noFill/>
                <a:miter lim="800000"/>
                <a:headEnd/>
                <a:tailEnd/>
              </a:ln>
            </p:spPr>
            <p:txBody>
              <a:bodyPr/>
              <a:lstStyle/>
              <a:p>
                <a:endParaRPr lang="es-MX"/>
              </a:p>
            </p:txBody>
          </p:sp>
          <p:sp>
            <p:nvSpPr>
              <p:cNvPr id="53369" name="Rectangle 212"/>
              <p:cNvSpPr>
                <a:spLocks noChangeArrowheads="1"/>
              </p:cNvSpPr>
              <p:nvPr/>
            </p:nvSpPr>
            <p:spPr bwMode="auto">
              <a:xfrm>
                <a:off x="3450" y="1818"/>
                <a:ext cx="5" cy="131"/>
              </a:xfrm>
              <a:prstGeom prst="rect">
                <a:avLst/>
              </a:prstGeom>
              <a:solidFill>
                <a:srgbClr val="0000D4"/>
              </a:solidFill>
              <a:ln w="9525">
                <a:noFill/>
                <a:miter lim="800000"/>
                <a:headEnd/>
                <a:tailEnd/>
              </a:ln>
            </p:spPr>
            <p:txBody>
              <a:bodyPr/>
              <a:lstStyle/>
              <a:p>
                <a:endParaRPr lang="es-MX"/>
              </a:p>
            </p:txBody>
          </p:sp>
          <p:sp>
            <p:nvSpPr>
              <p:cNvPr id="53370" name="Rectangle 213"/>
              <p:cNvSpPr>
                <a:spLocks noChangeArrowheads="1"/>
              </p:cNvSpPr>
              <p:nvPr/>
            </p:nvSpPr>
            <p:spPr bwMode="auto">
              <a:xfrm>
                <a:off x="3455" y="1818"/>
                <a:ext cx="6" cy="131"/>
              </a:xfrm>
              <a:prstGeom prst="rect">
                <a:avLst/>
              </a:prstGeom>
              <a:solidFill>
                <a:srgbClr val="0000DF"/>
              </a:solidFill>
              <a:ln w="9525">
                <a:noFill/>
                <a:miter lim="800000"/>
                <a:headEnd/>
                <a:tailEnd/>
              </a:ln>
            </p:spPr>
            <p:txBody>
              <a:bodyPr/>
              <a:lstStyle/>
              <a:p>
                <a:endParaRPr lang="es-MX"/>
              </a:p>
            </p:txBody>
          </p:sp>
          <p:sp>
            <p:nvSpPr>
              <p:cNvPr id="53371" name="Rectangle 214"/>
              <p:cNvSpPr>
                <a:spLocks noChangeArrowheads="1"/>
              </p:cNvSpPr>
              <p:nvPr/>
            </p:nvSpPr>
            <p:spPr bwMode="auto">
              <a:xfrm>
                <a:off x="3461" y="1818"/>
                <a:ext cx="5" cy="131"/>
              </a:xfrm>
              <a:prstGeom prst="rect">
                <a:avLst/>
              </a:prstGeom>
              <a:solidFill>
                <a:srgbClr val="0000E9"/>
              </a:solidFill>
              <a:ln w="9525">
                <a:noFill/>
                <a:miter lim="800000"/>
                <a:headEnd/>
                <a:tailEnd/>
              </a:ln>
            </p:spPr>
            <p:txBody>
              <a:bodyPr/>
              <a:lstStyle/>
              <a:p>
                <a:endParaRPr lang="es-MX"/>
              </a:p>
            </p:txBody>
          </p:sp>
          <p:sp>
            <p:nvSpPr>
              <p:cNvPr id="53372" name="Rectangle 215"/>
              <p:cNvSpPr>
                <a:spLocks noChangeArrowheads="1"/>
              </p:cNvSpPr>
              <p:nvPr/>
            </p:nvSpPr>
            <p:spPr bwMode="auto">
              <a:xfrm>
                <a:off x="3466" y="1818"/>
                <a:ext cx="6" cy="131"/>
              </a:xfrm>
              <a:prstGeom prst="rect">
                <a:avLst/>
              </a:prstGeom>
              <a:solidFill>
                <a:srgbClr val="0000F2"/>
              </a:solidFill>
              <a:ln w="9525">
                <a:noFill/>
                <a:miter lim="800000"/>
                <a:headEnd/>
                <a:tailEnd/>
              </a:ln>
            </p:spPr>
            <p:txBody>
              <a:bodyPr/>
              <a:lstStyle/>
              <a:p>
                <a:endParaRPr lang="es-MX"/>
              </a:p>
            </p:txBody>
          </p:sp>
          <p:sp>
            <p:nvSpPr>
              <p:cNvPr id="53373" name="Rectangle 216"/>
              <p:cNvSpPr>
                <a:spLocks noChangeArrowheads="1"/>
              </p:cNvSpPr>
              <p:nvPr/>
            </p:nvSpPr>
            <p:spPr bwMode="auto">
              <a:xfrm>
                <a:off x="3472" y="1818"/>
                <a:ext cx="5" cy="131"/>
              </a:xfrm>
              <a:prstGeom prst="rect">
                <a:avLst/>
              </a:prstGeom>
              <a:solidFill>
                <a:srgbClr val="0000F7"/>
              </a:solidFill>
              <a:ln w="9525">
                <a:noFill/>
                <a:miter lim="800000"/>
                <a:headEnd/>
                <a:tailEnd/>
              </a:ln>
            </p:spPr>
            <p:txBody>
              <a:bodyPr/>
              <a:lstStyle/>
              <a:p>
                <a:endParaRPr lang="es-MX"/>
              </a:p>
            </p:txBody>
          </p:sp>
          <p:sp>
            <p:nvSpPr>
              <p:cNvPr id="53374" name="Rectangle 217"/>
              <p:cNvSpPr>
                <a:spLocks noChangeArrowheads="1"/>
              </p:cNvSpPr>
              <p:nvPr/>
            </p:nvSpPr>
            <p:spPr bwMode="auto">
              <a:xfrm>
                <a:off x="3477" y="1818"/>
                <a:ext cx="6" cy="131"/>
              </a:xfrm>
              <a:prstGeom prst="rect">
                <a:avLst/>
              </a:prstGeom>
              <a:solidFill>
                <a:srgbClr val="0000FB"/>
              </a:solidFill>
              <a:ln w="9525">
                <a:noFill/>
                <a:miter lim="800000"/>
                <a:headEnd/>
                <a:tailEnd/>
              </a:ln>
            </p:spPr>
            <p:txBody>
              <a:bodyPr/>
              <a:lstStyle/>
              <a:p>
                <a:endParaRPr lang="es-MX"/>
              </a:p>
            </p:txBody>
          </p:sp>
          <p:sp>
            <p:nvSpPr>
              <p:cNvPr id="53375" name="Rectangle 218"/>
              <p:cNvSpPr>
                <a:spLocks noChangeArrowheads="1"/>
              </p:cNvSpPr>
              <p:nvPr/>
            </p:nvSpPr>
            <p:spPr bwMode="auto">
              <a:xfrm>
                <a:off x="3483" y="1818"/>
                <a:ext cx="6" cy="131"/>
              </a:xfrm>
              <a:prstGeom prst="rect">
                <a:avLst/>
              </a:prstGeom>
              <a:solidFill>
                <a:srgbClr val="0000FF"/>
              </a:solidFill>
              <a:ln w="9525">
                <a:noFill/>
                <a:miter lim="800000"/>
                <a:headEnd/>
                <a:tailEnd/>
              </a:ln>
            </p:spPr>
            <p:txBody>
              <a:bodyPr/>
              <a:lstStyle/>
              <a:p>
                <a:endParaRPr lang="es-MX"/>
              </a:p>
            </p:txBody>
          </p:sp>
          <p:sp>
            <p:nvSpPr>
              <p:cNvPr id="53376" name="Rectangle 219"/>
              <p:cNvSpPr>
                <a:spLocks noChangeArrowheads="1"/>
              </p:cNvSpPr>
              <p:nvPr/>
            </p:nvSpPr>
            <p:spPr bwMode="auto">
              <a:xfrm>
                <a:off x="3489" y="1818"/>
                <a:ext cx="5" cy="131"/>
              </a:xfrm>
              <a:prstGeom prst="rect">
                <a:avLst/>
              </a:prstGeom>
              <a:solidFill>
                <a:srgbClr val="0000FF"/>
              </a:solidFill>
              <a:ln w="9525">
                <a:noFill/>
                <a:miter lim="800000"/>
                <a:headEnd/>
                <a:tailEnd/>
              </a:ln>
            </p:spPr>
            <p:txBody>
              <a:bodyPr/>
              <a:lstStyle/>
              <a:p>
                <a:endParaRPr lang="es-MX"/>
              </a:p>
            </p:txBody>
          </p:sp>
          <p:sp>
            <p:nvSpPr>
              <p:cNvPr id="53377" name="Rectangle 220"/>
              <p:cNvSpPr>
                <a:spLocks noChangeArrowheads="1"/>
              </p:cNvSpPr>
              <p:nvPr/>
            </p:nvSpPr>
            <p:spPr bwMode="auto">
              <a:xfrm>
                <a:off x="3494" y="1818"/>
                <a:ext cx="6" cy="131"/>
              </a:xfrm>
              <a:prstGeom prst="rect">
                <a:avLst/>
              </a:prstGeom>
              <a:solidFill>
                <a:srgbClr val="0000FB"/>
              </a:solidFill>
              <a:ln w="9525">
                <a:noFill/>
                <a:miter lim="800000"/>
                <a:headEnd/>
                <a:tailEnd/>
              </a:ln>
            </p:spPr>
            <p:txBody>
              <a:bodyPr/>
              <a:lstStyle/>
              <a:p>
                <a:endParaRPr lang="es-MX"/>
              </a:p>
            </p:txBody>
          </p:sp>
          <p:sp>
            <p:nvSpPr>
              <p:cNvPr id="53378" name="Rectangle 221"/>
              <p:cNvSpPr>
                <a:spLocks noChangeArrowheads="1"/>
              </p:cNvSpPr>
              <p:nvPr/>
            </p:nvSpPr>
            <p:spPr bwMode="auto">
              <a:xfrm>
                <a:off x="3500" y="1818"/>
                <a:ext cx="5" cy="131"/>
              </a:xfrm>
              <a:prstGeom prst="rect">
                <a:avLst/>
              </a:prstGeom>
              <a:solidFill>
                <a:srgbClr val="0000F7"/>
              </a:solidFill>
              <a:ln w="9525">
                <a:noFill/>
                <a:miter lim="800000"/>
                <a:headEnd/>
                <a:tailEnd/>
              </a:ln>
            </p:spPr>
            <p:txBody>
              <a:bodyPr/>
              <a:lstStyle/>
              <a:p>
                <a:endParaRPr lang="es-MX"/>
              </a:p>
            </p:txBody>
          </p:sp>
          <p:sp>
            <p:nvSpPr>
              <p:cNvPr id="53379" name="Rectangle 222"/>
              <p:cNvSpPr>
                <a:spLocks noChangeArrowheads="1"/>
              </p:cNvSpPr>
              <p:nvPr/>
            </p:nvSpPr>
            <p:spPr bwMode="auto">
              <a:xfrm>
                <a:off x="3505" y="1818"/>
                <a:ext cx="6" cy="131"/>
              </a:xfrm>
              <a:prstGeom prst="rect">
                <a:avLst/>
              </a:prstGeom>
              <a:solidFill>
                <a:srgbClr val="0000F2"/>
              </a:solidFill>
              <a:ln w="9525">
                <a:noFill/>
                <a:miter lim="800000"/>
                <a:headEnd/>
                <a:tailEnd/>
              </a:ln>
            </p:spPr>
            <p:txBody>
              <a:bodyPr/>
              <a:lstStyle/>
              <a:p>
                <a:endParaRPr lang="es-MX"/>
              </a:p>
            </p:txBody>
          </p:sp>
          <p:sp>
            <p:nvSpPr>
              <p:cNvPr id="53380" name="Rectangle 223"/>
              <p:cNvSpPr>
                <a:spLocks noChangeArrowheads="1"/>
              </p:cNvSpPr>
              <p:nvPr/>
            </p:nvSpPr>
            <p:spPr bwMode="auto">
              <a:xfrm>
                <a:off x="3511" y="1818"/>
                <a:ext cx="5" cy="131"/>
              </a:xfrm>
              <a:prstGeom prst="rect">
                <a:avLst/>
              </a:prstGeom>
              <a:solidFill>
                <a:srgbClr val="0000E9"/>
              </a:solidFill>
              <a:ln w="9525">
                <a:noFill/>
                <a:miter lim="800000"/>
                <a:headEnd/>
                <a:tailEnd/>
              </a:ln>
            </p:spPr>
            <p:txBody>
              <a:bodyPr/>
              <a:lstStyle/>
              <a:p>
                <a:endParaRPr lang="es-MX"/>
              </a:p>
            </p:txBody>
          </p:sp>
          <p:sp>
            <p:nvSpPr>
              <p:cNvPr id="53381" name="Rectangle 224"/>
              <p:cNvSpPr>
                <a:spLocks noChangeArrowheads="1"/>
              </p:cNvSpPr>
              <p:nvPr/>
            </p:nvSpPr>
            <p:spPr bwMode="auto">
              <a:xfrm>
                <a:off x="3516" y="1818"/>
                <a:ext cx="6" cy="131"/>
              </a:xfrm>
              <a:prstGeom prst="rect">
                <a:avLst/>
              </a:prstGeom>
              <a:solidFill>
                <a:srgbClr val="0000DF"/>
              </a:solidFill>
              <a:ln w="9525">
                <a:noFill/>
                <a:miter lim="800000"/>
                <a:headEnd/>
                <a:tailEnd/>
              </a:ln>
            </p:spPr>
            <p:txBody>
              <a:bodyPr/>
              <a:lstStyle/>
              <a:p>
                <a:endParaRPr lang="es-MX"/>
              </a:p>
            </p:txBody>
          </p:sp>
          <p:sp>
            <p:nvSpPr>
              <p:cNvPr id="53382" name="Rectangle 225"/>
              <p:cNvSpPr>
                <a:spLocks noChangeArrowheads="1"/>
              </p:cNvSpPr>
              <p:nvPr/>
            </p:nvSpPr>
            <p:spPr bwMode="auto">
              <a:xfrm>
                <a:off x="3522" y="1818"/>
                <a:ext cx="5" cy="131"/>
              </a:xfrm>
              <a:prstGeom prst="rect">
                <a:avLst/>
              </a:prstGeom>
              <a:solidFill>
                <a:srgbClr val="0000D3"/>
              </a:solidFill>
              <a:ln w="9525">
                <a:noFill/>
                <a:miter lim="800000"/>
                <a:headEnd/>
                <a:tailEnd/>
              </a:ln>
            </p:spPr>
            <p:txBody>
              <a:bodyPr/>
              <a:lstStyle/>
              <a:p>
                <a:endParaRPr lang="es-MX"/>
              </a:p>
            </p:txBody>
          </p:sp>
          <p:sp>
            <p:nvSpPr>
              <p:cNvPr id="53383" name="Rectangle 226"/>
              <p:cNvSpPr>
                <a:spLocks noChangeArrowheads="1"/>
              </p:cNvSpPr>
              <p:nvPr/>
            </p:nvSpPr>
            <p:spPr bwMode="auto">
              <a:xfrm>
                <a:off x="3527" y="1818"/>
                <a:ext cx="6" cy="131"/>
              </a:xfrm>
              <a:prstGeom prst="rect">
                <a:avLst/>
              </a:prstGeom>
              <a:solidFill>
                <a:srgbClr val="0000C7"/>
              </a:solidFill>
              <a:ln w="9525">
                <a:noFill/>
                <a:miter lim="800000"/>
                <a:headEnd/>
                <a:tailEnd/>
              </a:ln>
            </p:spPr>
            <p:txBody>
              <a:bodyPr/>
              <a:lstStyle/>
              <a:p>
                <a:endParaRPr lang="es-MX"/>
              </a:p>
            </p:txBody>
          </p:sp>
          <p:sp>
            <p:nvSpPr>
              <p:cNvPr id="53384" name="Rectangle 227"/>
              <p:cNvSpPr>
                <a:spLocks noChangeArrowheads="1"/>
              </p:cNvSpPr>
              <p:nvPr/>
            </p:nvSpPr>
            <p:spPr bwMode="auto">
              <a:xfrm>
                <a:off x="3533" y="1818"/>
                <a:ext cx="5" cy="131"/>
              </a:xfrm>
              <a:prstGeom prst="rect">
                <a:avLst/>
              </a:prstGeom>
              <a:solidFill>
                <a:srgbClr val="0000BB"/>
              </a:solidFill>
              <a:ln w="9525">
                <a:noFill/>
                <a:miter lim="800000"/>
                <a:headEnd/>
                <a:tailEnd/>
              </a:ln>
            </p:spPr>
            <p:txBody>
              <a:bodyPr/>
              <a:lstStyle/>
              <a:p>
                <a:endParaRPr lang="es-MX"/>
              </a:p>
            </p:txBody>
          </p:sp>
          <p:sp>
            <p:nvSpPr>
              <p:cNvPr id="53385" name="Rectangle 228"/>
              <p:cNvSpPr>
                <a:spLocks noChangeArrowheads="1"/>
              </p:cNvSpPr>
              <p:nvPr/>
            </p:nvSpPr>
            <p:spPr bwMode="auto">
              <a:xfrm>
                <a:off x="3538" y="1818"/>
                <a:ext cx="6" cy="131"/>
              </a:xfrm>
              <a:prstGeom prst="rect">
                <a:avLst/>
              </a:prstGeom>
              <a:solidFill>
                <a:srgbClr val="0000B0"/>
              </a:solidFill>
              <a:ln w="9525">
                <a:noFill/>
                <a:miter lim="800000"/>
                <a:headEnd/>
                <a:tailEnd/>
              </a:ln>
            </p:spPr>
            <p:txBody>
              <a:bodyPr/>
              <a:lstStyle/>
              <a:p>
                <a:endParaRPr lang="es-MX"/>
              </a:p>
            </p:txBody>
          </p:sp>
          <p:sp>
            <p:nvSpPr>
              <p:cNvPr id="53386" name="Rectangle 229"/>
              <p:cNvSpPr>
                <a:spLocks noChangeArrowheads="1"/>
              </p:cNvSpPr>
              <p:nvPr/>
            </p:nvSpPr>
            <p:spPr bwMode="auto">
              <a:xfrm>
                <a:off x="3544" y="1818"/>
                <a:ext cx="5" cy="131"/>
              </a:xfrm>
              <a:prstGeom prst="rect">
                <a:avLst/>
              </a:prstGeom>
              <a:solidFill>
                <a:srgbClr val="0000A8"/>
              </a:solidFill>
              <a:ln w="9525">
                <a:noFill/>
                <a:miter lim="800000"/>
                <a:headEnd/>
                <a:tailEnd/>
              </a:ln>
            </p:spPr>
            <p:txBody>
              <a:bodyPr/>
              <a:lstStyle/>
              <a:p>
                <a:endParaRPr lang="es-MX"/>
              </a:p>
            </p:txBody>
          </p:sp>
          <p:sp>
            <p:nvSpPr>
              <p:cNvPr id="53387" name="Rectangle 230"/>
              <p:cNvSpPr>
                <a:spLocks noChangeArrowheads="1"/>
              </p:cNvSpPr>
              <p:nvPr/>
            </p:nvSpPr>
            <p:spPr bwMode="auto">
              <a:xfrm>
                <a:off x="3549" y="1818"/>
                <a:ext cx="6" cy="131"/>
              </a:xfrm>
              <a:prstGeom prst="rect">
                <a:avLst/>
              </a:prstGeom>
              <a:solidFill>
                <a:srgbClr val="0000A2"/>
              </a:solidFill>
              <a:ln w="9525">
                <a:noFill/>
                <a:miter lim="800000"/>
                <a:headEnd/>
                <a:tailEnd/>
              </a:ln>
            </p:spPr>
            <p:txBody>
              <a:bodyPr/>
              <a:lstStyle/>
              <a:p>
                <a:endParaRPr lang="es-MX"/>
              </a:p>
            </p:txBody>
          </p:sp>
          <p:sp>
            <p:nvSpPr>
              <p:cNvPr id="53388" name="Rectangle 231"/>
              <p:cNvSpPr>
                <a:spLocks noChangeArrowheads="1"/>
              </p:cNvSpPr>
              <p:nvPr/>
            </p:nvSpPr>
            <p:spPr bwMode="auto">
              <a:xfrm>
                <a:off x="3555" y="1818"/>
                <a:ext cx="6" cy="131"/>
              </a:xfrm>
              <a:prstGeom prst="rect">
                <a:avLst/>
              </a:prstGeom>
              <a:solidFill>
                <a:srgbClr val="00009D"/>
              </a:solidFill>
              <a:ln w="9525">
                <a:noFill/>
                <a:miter lim="800000"/>
                <a:headEnd/>
                <a:tailEnd/>
              </a:ln>
            </p:spPr>
            <p:txBody>
              <a:bodyPr/>
              <a:lstStyle/>
              <a:p>
                <a:endParaRPr lang="es-MX"/>
              </a:p>
            </p:txBody>
          </p:sp>
        </p:grpSp>
        <p:sp>
          <p:nvSpPr>
            <p:cNvPr id="53277" name="Rectangle 232"/>
            <p:cNvSpPr>
              <a:spLocks noChangeArrowheads="1"/>
            </p:cNvSpPr>
            <p:nvPr/>
          </p:nvSpPr>
          <p:spPr bwMode="auto">
            <a:xfrm>
              <a:off x="5260" y="1128"/>
              <a:ext cx="123" cy="100"/>
            </a:xfrm>
            <a:prstGeom prst="rect">
              <a:avLst/>
            </a:prstGeom>
            <a:noFill/>
            <a:ln w="9525">
              <a:solidFill>
                <a:srgbClr val="000000"/>
              </a:solidFill>
              <a:miter lim="800000"/>
              <a:headEnd/>
              <a:tailEnd/>
            </a:ln>
          </p:spPr>
          <p:txBody>
            <a:bodyPr/>
            <a:lstStyle/>
            <a:p>
              <a:endParaRPr lang="es-MX"/>
            </a:p>
          </p:txBody>
        </p:sp>
        <p:sp>
          <p:nvSpPr>
            <p:cNvPr id="53278" name="Line 233"/>
            <p:cNvSpPr>
              <a:spLocks noChangeShapeType="1"/>
            </p:cNvSpPr>
            <p:nvPr/>
          </p:nvSpPr>
          <p:spPr bwMode="auto">
            <a:xfrm>
              <a:off x="3450" y="318"/>
              <a:ext cx="1" cy="910"/>
            </a:xfrm>
            <a:prstGeom prst="line">
              <a:avLst/>
            </a:prstGeom>
            <a:noFill/>
            <a:ln w="0">
              <a:solidFill>
                <a:srgbClr val="000000"/>
              </a:solidFill>
              <a:round/>
              <a:headEnd/>
              <a:tailEnd/>
            </a:ln>
          </p:spPr>
          <p:txBody>
            <a:bodyPr/>
            <a:lstStyle/>
            <a:p>
              <a:endParaRPr lang="es-AR"/>
            </a:p>
          </p:txBody>
        </p:sp>
        <p:sp>
          <p:nvSpPr>
            <p:cNvPr id="53279" name="Line 234"/>
            <p:cNvSpPr>
              <a:spLocks noChangeShapeType="1"/>
            </p:cNvSpPr>
            <p:nvPr/>
          </p:nvSpPr>
          <p:spPr bwMode="auto">
            <a:xfrm>
              <a:off x="3436" y="1228"/>
              <a:ext cx="14" cy="1"/>
            </a:xfrm>
            <a:prstGeom prst="line">
              <a:avLst/>
            </a:prstGeom>
            <a:noFill/>
            <a:ln w="0">
              <a:solidFill>
                <a:srgbClr val="000000"/>
              </a:solidFill>
              <a:round/>
              <a:headEnd/>
              <a:tailEnd/>
            </a:ln>
          </p:spPr>
          <p:txBody>
            <a:bodyPr/>
            <a:lstStyle/>
            <a:p>
              <a:endParaRPr lang="es-AR"/>
            </a:p>
          </p:txBody>
        </p:sp>
        <p:sp>
          <p:nvSpPr>
            <p:cNvPr id="53280" name="Line 235"/>
            <p:cNvSpPr>
              <a:spLocks noChangeShapeType="1"/>
            </p:cNvSpPr>
            <p:nvPr/>
          </p:nvSpPr>
          <p:spPr bwMode="auto">
            <a:xfrm>
              <a:off x="3436" y="1048"/>
              <a:ext cx="14" cy="1"/>
            </a:xfrm>
            <a:prstGeom prst="line">
              <a:avLst/>
            </a:prstGeom>
            <a:noFill/>
            <a:ln w="0">
              <a:solidFill>
                <a:srgbClr val="000000"/>
              </a:solidFill>
              <a:round/>
              <a:headEnd/>
              <a:tailEnd/>
            </a:ln>
          </p:spPr>
          <p:txBody>
            <a:bodyPr/>
            <a:lstStyle/>
            <a:p>
              <a:endParaRPr lang="es-AR"/>
            </a:p>
          </p:txBody>
        </p:sp>
        <p:sp>
          <p:nvSpPr>
            <p:cNvPr id="53281" name="Line 236"/>
            <p:cNvSpPr>
              <a:spLocks noChangeShapeType="1"/>
            </p:cNvSpPr>
            <p:nvPr/>
          </p:nvSpPr>
          <p:spPr bwMode="auto">
            <a:xfrm>
              <a:off x="3436" y="863"/>
              <a:ext cx="14" cy="1"/>
            </a:xfrm>
            <a:prstGeom prst="line">
              <a:avLst/>
            </a:prstGeom>
            <a:noFill/>
            <a:ln w="0">
              <a:solidFill>
                <a:srgbClr val="000000"/>
              </a:solidFill>
              <a:round/>
              <a:headEnd/>
              <a:tailEnd/>
            </a:ln>
          </p:spPr>
          <p:txBody>
            <a:bodyPr/>
            <a:lstStyle/>
            <a:p>
              <a:endParaRPr lang="es-AR"/>
            </a:p>
          </p:txBody>
        </p:sp>
        <p:sp>
          <p:nvSpPr>
            <p:cNvPr id="53282" name="Line 237"/>
            <p:cNvSpPr>
              <a:spLocks noChangeShapeType="1"/>
            </p:cNvSpPr>
            <p:nvPr/>
          </p:nvSpPr>
          <p:spPr bwMode="auto">
            <a:xfrm>
              <a:off x="3436" y="683"/>
              <a:ext cx="14" cy="1"/>
            </a:xfrm>
            <a:prstGeom prst="line">
              <a:avLst/>
            </a:prstGeom>
            <a:noFill/>
            <a:ln w="0">
              <a:solidFill>
                <a:srgbClr val="000000"/>
              </a:solidFill>
              <a:round/>
              <a:headEnd/>
              <a:tailEnd/>
            </a:ln>
          </p:spPr>
          <p:txBody>
            <a:bodyPr/>
            <a:lstStyle/>
            <a:p>
              <a:endParaRPr lang="es-AR"/>
            </a:p>
          </p:txBody>
        </p:sp>
        <p:sp>
          <p:nvSpPr>
            <p:cNvPr id="53283" name="Line 238"/>
            <p:cNvSpPr>
              <a:spLocks noChangeShapeType="1"/>
            </p:cNvSpPr>
            <p:nvPr/>
          </p:nvSpPr>
          <p:spPr bwMode="auto">
            <a:xfrm>
              <a:off x="3436" y="498"/>
              <a:ext cx="14" cy="1"/>
            </a:xfrm>
            <a:prstGeom prst="line">
              <a:avLst/>
            </a:prstGeom>
            <a:noFill/>
            <a:ln w="0">
              <a:solidFill>
                <a:srgbClr val="000000"/>
              </a:solidFill>
              <a:round/>
              <a:headEnd/>
              <a:tailEnd/>
            </a:ln>
          </p:spPr>
          <p:txBody>
            <a:bodyPr/>
            <a:lstStyle/>
            <a:p>
              <a:endParaRPr lang="es-AR"/>
            </a:p>
          </p:txBody>
        </p:sp>
        <p:sp>
          <p:nvSpPr>
            <p:cNvPr id="53284" name="Line 239"/>
            <p:cNvSpPr>
              <a:spLocks noChangeShapeType="1"/>
            </p:cNvSpPr>
            <p:nvPr/>
          </p:nvSpPr>
          <p:spPr bwMode="auto">
            <a:xfrm>
              <a:off x="3436" y="318"/>
              <a:ext cx="14" cy="0"/>
            </a:xfrm>
            <a:prstGeom prst="line">
              <a:avLst/>
            </a:prstGeom>
            <a:noFill/>
            <a:ln w="0">
              <a:solidFill>
                <a:srgbClr val="000000"/>
              </a:solidFill>
              <a:round/>
              <a:headEnd/>
              <a:tailEnd/>
            </a:ln>
          </p:spPr>
          <p:txBody>
            <a:bodyPr/>
            <a:lstStyle/>
            <a:p>
              <a:endParaRPr lang="es-AR"/>
            </a:p>
          </p:txBody>
        </p:sp>
        <p:sp>
          <p:nvSpPr>
            <p:cNvPr id="53285" name="Line 240"/>
            <p:cNvSpPr>
              <a:spLocks noChangeShapeType="1"/>
            </p:cNvSpPr>
            <p:nvPr/>
          </p:nvSpPr>
          <p:spPr bwMode="auto">
            <a:xfrm>
              <a:off x="3450" y="1228"/>
              <a:ext cx="1980" cy="1"/>
            </a:xfrm>
            <a:prstGeom prst="line">
              <a:avLst/>
            </a:prstGeom>
            <a:noFill/>
            <a:ln w="0">
              <a:solidFill>
                <a:srgbClr val="000000"/>
              </a:solidFill>
              <a:round/>
              <a:headEnd/>
              <a:tailEnd/>
            </a:ln>
          </p:spPr>
          <p:txBody>
            <a:bodyPr/>
            <a:lstStyle/>
            <a:p>
              <a:endParaRPr lang="es-AR"/>
            </a:p>
          </p:txBody>
        </p:sp>
        <p:sp>
          <p:nvSpPr>
            <p:cNvPr id="53286" name="Line 241"/>
            <p:cNvSpPr>
              <a:spLocks noChangeShapeType="1"/>
            </p:cNvSpPr>
            <p:nvPr/>
          </p:nvSpPr>
          <p:spPr bwMode="auto">
            <a:xfrm flipV="1">
              <a:off x="3450" y="1228"/>
              <a:ext cx="1" cy="13"/>
            </a:xfrm>
            <a:prstGeom prst="line">
              <a:avLst/>
            </a:prstGeom>
            <a:noFill/>
            <a:ln w="0">
              <a:solidFill>
                <a:srgbClr val="000000"/>
              </a:solidFill>
              <a:round/>
              <a:headEnd/>
              <a:tailEnd/>
            </a:ln>
          </p:spPr>
          <p:txBody>
            <a:bodyPr/>
            <a:lstStyle/>
            <a:p>
              <a:endParaRPr lang="es-AR"/>
            </a:p>
          </p:txBody>
        </p:sp>
        <p:sp>
          <p:nvSpPr>
            <p:cNvPr id="53287" name="Line 242"/>
            <p:cNvSpPr>
              <a:spLocks noChangeShapeType="1"/>
            </p:cNvSpPr>
            <p:nvPr/>
          </p:nvSpPr>
          <p:spPr bwMode="auto">
            <a:xfrm flipV="1">
              <a:off x="3669" y="1228"/>
              <a:ext cx="0" cy="13"/>
            </a:xfrm>
            <a:prstGeom prst="line">
              <a:avLst/>
            </a:prstGeom>
            <a:noFill/>
            <a:ln w="0">
              <a:solidFill>
                <a:srgbClr val="000000"/>
              </a:solidFill>
              <a:round/>
              <a:headEnd/>
              <a:tailEnd/>
            </a:ln>
          </p:spPr>
          <p:txBody>
            <a:bodyPr/>
            <a:lstStyle/>
            <a:p>
              <a:endParaRPr lang="es-AR"/>
            </a:p>
          </p:txBody>
        </p:sp>
        <p:sp>
          <p:nvSpPr>
            <p:cNvPr id="53288" name="Line 243"/>
            <p:cNvSpPr>
              <a:spLocks noChangeShapeType="1"/>
            </p:cNvSpPr>
            <p:nvPr/>
          </p:nvSpPr>
          <p:spPr bwMode="auto">
            <a:xfrm flipV="1">
              <a:off x="3891" y="1228"/>
              <a:ext cx="1" cy="13"/>
            </a:xfrm>
            <a:prstGeom prst="line">
              <a:avLst/>
            </a:prstGeom>
            <a:noFill/>
            <a:ln w="0">
              <a:solidFill>
                <a:srgbClr val="000000"/>
              </a:solidFill>
              <a:round/>
              <a:headEnd/>
              <a:tailEnd/>
            </a:ln>
          </p:spPr>
          <p:txBody>
            <a:bodyPr/>
            <a:lstStyle/>
            <a:p>
              <a:endParaRPr lang="es-AR"/>
            </a:p>
          </p:txBody>
        </p:sp>
        <p:sp>
          <p:nvSpPr>
            <p:cNvPr id="53289" name="Line 244"/>
            <p:cNvSpPr>
              <a:spLocks noChangeShapeType="1"/>
            </p:cNvSpPr>
            <p:nvPr/>
          </p:nvSpPr>
          <p:spPr bwMode="auto">
            <a:xfrm flipV="1">
              <a:off x="4109" y="1228"/>
              <a:ext cx="1" cy="13"/>
            </a:xfrm>
            <a:prstGeom prst="line">
              <a:avLst/>
            </a:prstGeom>
            <a:noFill/>
            <a:ln w="0">
              <a:solidFill>
                <a:srgbClr val="000000"/>
              </a:solidFill>
              <a:round/>
              <a:headEnd/>
              <a:tailEnd/>
            </a:ln>
          </p:spPr>
          <p:txBody>
            <a:bodyPr/>
            <a:lstStyle/>
            <a:p>
              <a:endParaRPr lang="es-AR"/>
            </a:p>
          </p:txBody>
        </p:sp>
        <p:sp>
          <p:nvSpPr>
            <p:cNvPr id="53290" name="Line 245"/>
            <p:cNvSpPr>
              <a:spLocks noChangeShapeType="1"/>
            </p:cNvSpPr>
            <p:nvPr/>
          </p:nvSpPr>
          <p:spPr bwMode="auto">
            <a:xfrm flipV="1">
              <a:off x="4331" y="1228"/>
              <a:ext cx="1" cy="13"/>
            </a:xfrm>
            <a:prstGeom prst="line">
              <a:avLst/>
            </a:prstGeom>
            <a:noFill/>
            <a:ln w="0">
              <a:solidFill>
                <a:srgbClr val="000000"/>
              </a:solidFill>
              <a:round/>
              <a:headEnd/>
              <a:tailEnd/>
            </a:ln>
          </p:spPr>
          <p:txBody>
            <a:bodyPr/>
            <a:lstStyle/>
            <a:p>
              <a:endParaRPr lang="es-AR"/>
            </a:p>
          </p:txBody>
        </p:sp>
        <p:sp>
          <p:nvSpPr>
            <p:cNvPr id="53291" name="Line 246"/>
            <p:cNvSpPr>
              <a:spLocks noChangeShapeType="1"/>
            </p:cNvSpPr>
            <p:nvPr/>
          </p:nvSpPr>
          <p:spPr bwMode="auto">
            <a:xfrm flipV="1">
              <a:off x="4549" y="1228"/>
              <a:ext cx="1" cy="13"/>
            </a:xfrm>
            <a:prstGeom prst="line">
              <a:avLst/>
            </a:prstGeom>
            <a:noFill/>
            <a:ln w="0">
              <a:solidFill>
                <a:srgbClr val="000000"/>
              </a:solidFill>
              <a:round/>
              <a:headEnd/>
              <a:tailEnd/>
            </a:ln>
          </p:spPr>
          <p:txBody>
            <a:bodyPr/>
            <a:lstStyle/>
            <a:p>
              <a:endParaRPr lang="es-AR"/>
            </a:p>
          </p:txBody>
        </p:sp>
        <p:sp>
          <p:nvSpPr>
            <p:cNvPr id="53292" name="Line 247"/>
            <p:cNvSpPr>
              <a:spLocks noChangeShapeType="1"/>
            </p:cNvSpPr>
            <p:nvPr/>
          </p:nvSpPr>
          <p:spPr bwMode="auto">
            <a:xfrm flipV="1">
              <a:off x="4772" y="1228"/>
              <a:ext cx="1" cy="13"/>
            </a:xfrm>
            <a:prstGeom prst="line">
              <a:avLst/>
            </a:prstGeom>
            <a:noFill/>
            <a:ln w="0">
              <a:solidFill>
                <a:srgbClr val="000000"/>
              </a:solidFill>
              <a:round/>
              <a:headEnd/>
              <a:tailEnd/>
            </a:ln>
          </p:spPr>
          <p:txBody>
            <a:bodyPr/>
            <a:lstStyle/>
            <a:p>
              <a:endParaRPr lang="es-AR"/>
            </a:p>
          </p:txBody>
        </p:sp>
        <p:sp>
          <p:nvSpPr>
            <p:cNvPr id="53293" name="Line 248"/>
            <p:cNvSpPr>
              <a:spLocks noChangeShapeType="1"/>
            </p:cNvSpPr>
            <p:nvPr/>
          </p:nvSpPr>
          <p:spPr bwMode="auto">
            <a:xfrm flipV="1">
              <a:off x="4990" y="1228"/>
              <a:ext cx="1" cy="13"/>
            </a:xfrm>
            <a:prstGeom prst="line">
              <a:avLst/>
            </a:prstGeom>
            <a:noFill/>
            <a:ln w="0">
              <a:solidFill>
                <a:srgbClr val="000000"/>
              </a:solidFill>
              <a:round/>
              <a:headEnd/>
              <a:tailEnd/>
            </a:ln>
          </p:spPr>
          <p:txBody>
            <a:bodyPr/>
            <a:lstStyle/>
            <a:p>
              <a:endParaRPr lang="es-AR"/>
            </a:p>
          </p:txBody>
        </p:sp>
        <p:sp>
          <p:nvSpPr>
            <p:cNvPr id="53294" name="Line 249"/>
            <p:cNvSpPr>
              <a:spLocks noChangeShapeType="1"/>
            </p:cNvSpPr>
            <p:nvPr/>
          </p:nvSpPr>
          <p:spPr bwMode="auto">
            <a:xfrm flipV="1">
              <a:off x="5212" y="1228"/>
              <a:ext cx="1" cy="13"/>
            </a:xfrm>
            <a:prstGeom prst="line">
              <a:avLst/>
            </a:prstGeom>
            <a:noFill/>
            <a:ln w="0">
              <a:solidFill>
                <a:srgbClr val="000000"/>
              </a:solidFill>
              <a:round/>
              <a:headEnd/>
              <a:tailEnd/>
            </a:ln>
          </p:spPr>
          <p:txBody>
            <a:bodyPr/>
            <a:lstStyle/>
            <a:p>
              <a:endParaRPr lang="es-AR"/>
            </a:p>
          </p:txBody>
        </p:sp>
        <p:sp>
          <p:nvSpPr>
            <p:cNvPr id="53295" name="Line 250"/>
            <p:cNvSpPr>
              <a:spLocks noChangeShapeType="1"/>
            </p:cNvSpPr>
            <p:nvPr/>
          </p:nvSpPr>
          <p:spPr bwMode="auto">
            <a:xfrm flipV="1">
              <a:off x="5430" y="1228"/>
              <a:ext cx="1" cy="13"/>
            </a:xfrm>
            <a:prstGeom prst="line">
              <a:avLst/>
            </a:prstGeom>
            <a:noFill/>
            <a:ln w="0">
              <a:solidFill>
                <a:srgbClr val="000000"/>
              </a:solidFill>
              <a:round/>
              <a:headEnd/>
              <a:tailEnd/>
            </a:ln>
          </p:spPr>
          <p:txBody>
            <a:bodyPr/>
            <a:lstStyle/>
            <a:p>
              <a:endParaRPr lang="es-AR"/>
            </a:p>
          </p:txBody>
        </p:sp>
        <p:sp>
          <p:nvSpPr>
            <p:cNvPr id="53296" name="Line 251"/>
            <p:cNvSpPr>
              <a:spLocks noChangeShapeType="1"/>
            </p:cNvSpPr>
            <p:nvPr/>
          </p:nvSpPr>
          <p:spPr bwMode="auto">
            <a:xfrm>
              <a:off x="5430" y="318"/>
              <a:ext cx="1" cy="910"/>
            </a:xfrm>
            <a:prstGeom prst="line">
              <a:avLst/>
            </a:prstGeom>
            <a:noFill/>
            <a:ln w="0">
              <a:solidFill>
                <a:srgbClr val="000000"/>
              </a:solidFill>
              <a:round/>
              <a:headEnd/>
              <a:tailEnd/>
            </a:ln>
          </p:spPr>
          <p:txBody>
            <a:bodyPr/>
            <a:lstStyle/>
            <a:p>
              <a:endParaRPr lang="es-AR"/>
            </a:p>
          </p:txBody>
        </p:sp>
        <p:sp>
          <p:nvSpPr>
            <p:cNvPr id="53297" name="Line 252"/>
            <p:cNvSpPr>
              <a:spLocks noChangeShapeType="1"/>
            </p:cNvSpPr>
            <p:nvPr/>
          </p:nvSpPr>
          <p:spPr bwMode="auto">
            <a:xfrm>
              <a:off x="5416" y="1228"/>
              <a:ext cx="29" cy="1"/>
            </a:xfrm>
            <a:prstGeom prst="line">
              <a:avLst/>
            </a:prstGeom>
            <a:noFill/>
            <a:ln w="0">
              <a:solidFill>
                <a:srgbClr val="000000"/>
              </a:solidFill>
              <a:round/>
              <a:headEnd/>
              <a:tailEnd/>
            </a:ln>
          </p:spPr>
          <p:txBody>
            <a:bodyPr/>
            <a:lstStyle/>
            <a:p>
              <a:endParaRPr lang="es-AR"/>
            </a:p>
          </p:txBody>
        </p:sp>
        <p:sp>
          <p:nvSpPr>
            <p:cNvPr id="53298" name="Line 253"/>
            <p:cNvSpPr>
              <a:spLocks noChangeShapeType="1"/>
            </p:cNvSpPr>
            <p:nvPr/>
          </p:nvSpPr>
          <p:spPr bwMode="auto">
            <a:xfrm>
              <a:off x="5416" y="1136"/>
              <a:ext cx="29" cy="1"/>
            </a:xfrm>
            <a:prstGeom prst="line">
              <a:avLst/>
            </a:prstGeom>
            <a:noFill/>
            <a:ln w="0">
              <a:solidFill>
                <a:srgbClr val="000000"/>
              </a:solidFill>
              <a:round/>
              <a:headEnd/>
              <a:tailEnd/>
            </a:ln>
          </p:spPr>
          <p:txBody>
            <a:bodyPr/>
            <a:lstStyle/>
            <a:p>
              <a:endParaRPr lang="es-AR"/>
            </a:p>
          </p:txBody>
        </p:sp>
        <p:sp>
          <p:nvSpPr>
            <p:cNvPr id="53299" name="Line 254"/>
            <p:cNvSpPr>
              <a:spLocks noChangeShapeType="1"/>
            </p:cNvSpPr>
            <p:nvPr/>
          </p:nvSpPr>
          <p:spPr bwMode="auto">
            <a:xfrm>
              <a:off x="5416" y="1048"/>
              <a:ext cx="29" cy="1"/>
            </a:xfrm>
            <a:prstGeom prst="line">
              <a:avLst/>
            </a:prstGeom>
            <a:noFill/>
            <a:ln w="0">
              <a:solidFill>
                <a:srgbClr val="000000"/>
              </a:solidFill>
              <a:round/>
              <a:headEnd/>
              <a:tailEnd/>
            </a:ln>
          </p:spPr>
          <p:txBody>
            <a:bodyPr/>
            <a:lstStyle/>
            <a:p>
              <a:endParaRPr lang="es-AR"/>
            </a:p>
          </p:txBody>
        </p:sp>
        <p:sp>
          <p:nvSpPr>
            <p:cNvPr id="53300" name="Line 255"/>
            <p:cNvSpPr>
              <a:spLocks noChangeShapeType="1"/>
            </p:cNvSpPr>
            <p:nvPr/>
          </p:nvSpPr>
          <p:spPr bwMode="auto">
            <a:xfrm>
              <a:off x="5416" y="956"/>
              <a:ext cx="29" cy="0"/>
            </a:xfrm>
            <a:prstGeom prst="line">
              <a:avLst/>
            </a:prstGeom>
            <a:noFill/>
            <a:ln w="0">
              <a:solidFill>
                <a:srgbClr val="000000"/>
              </a:solidFill>
              <a:round/>
              <a:headEnd/>
              <a:tailEnd/>
            </a:ln>
          </p:spPr>
          <p:txBody>
            <a:bodyPr/>
            <a:lstStyle/>
            <a:p>
              <a:endParaRPr lang="es-AR"/>
            </a:p>
          </p:txBody>
        </p:sp>
        <p:sp>
          <p:nvSpPr>
            <p:cNvPr id="53301" name="Line 256"/>
            <p:cNvSpPr>
              <a:spLocks noChangeShapeType="1"/>
            </p:cNvSpPr>
            <p:nvPr/>
          </p:nvSpPr>
          <p:spPr bwMode="auto">
            <a:xfrm>
              <a:off x="5416" y="863"/>
              <a:ext cx="29" cy="1"/>
            </a:xfrm>
            <a:prstGeom prst="line">
              <a:avLst/>
            </a:prstGeom>
            <a:noFill/>
            <a:ln w="0">
              <a:solidFill>
                <a:srgbClr val="000000"/>
              </a:solidFill>
              <a:round/>
              <a:headEnd/>
              <a:tailEnd/>
            </a:ln>
          </p:spPr>
          <p:txBody>
            <a:bodyPr/>
            <a:lstStyle/>
            <a:p>
              <a:endParaRPr lang="es-AR"/>
            </a:p>
          </p:txBody>
        </p:sp>
        <p:sp>
          <p:nvSpPr>
            <p:cNvPr id="53302" name="Line 257"/>
            <p:cNvSpPr>
              <a:spLocks noChangeShapeType="1"/>
            </p:cNvSpPr>
            <p:nvPr/>
          </p:nvSpPr>
          <p:spPr bwMode="auto">
            <a:xfrm>
              <a:off x="5416" y="771"/>
              <a:ext cx="29" cy="1"/>
            </a:xfrm>
            <a:prstGeom prst="line">
              <a:avLst/>
            </a:prstGeom>
            <a:noFill/>
            <a:ln w="0">
              <a:solidFill>
                <a:srgbClr val="000000"/>
              </a:solidFill>
              <a:round/>
              <a:headEnd/>
              <a:tailEnd/>
            </a:ln>
          </p:spPr>
          <p:txBody>
            <a:bodyPr/>
            <a:lstStyle/>
            <a:p>
              <a:endParaRPr lang="es-AR"/>
            </a:p>
          </p:txBody>
        </p:sp>
        <p:sp>
          <p:nvSpPr>
            <p:cNvPr id="53303" name="Line 258"/>
            <p:cNvSpPr>
              <a:spLocks noChangeShapeType="1"/>
            </p:cNvSpPr>
            <p:nvPr/>
          </p:nvSpPr>
          <p:spPr bwMode="auto">
            <a:xfrm>
              <a:off x="5416" y="683"/>
              <a:ext cx="29" cy="1"/>
            </a:xfrm>
            <a:prstGeom prst="line">
              <a:avLst/>
            </a:prstGeom>
            <a:noFill/>
            <a:ln w="0">
              <a:solidFill>
                <a:srgbClr val="000000"/>
              </a:solidFill>
              <a:round/>
              <a:headEnd/>
              <a:tailEnd/>
            </a:ln>
          </p:spPr>
          <p:txBody>
            <a:bodyPr/>
            <a:lstStyle/>
            <a:p>
              <a:endParaRPr lang="es-AR"/>
            </a:p>
          </p:txBody>
        </p:sp>
        <p:sp>
          <p:nvSpPr>
            <p:cNvPr id="53304" name="Line 259"/>
            <p:cNvSpPr>
              <a:spLocks noChangeShapeType="1"/>
            </p:cNvSpPr>
            <p:nvPr/>
          </p:nvSpPr>
          <p:spPr bwMode="auto">
            <a:xfrm>
              <a:off x="5416" y="590"/>
              <a:ext cx="29" cy="1"/>
            </a:xfrm>
            <a:prstGeom prst="line">
              <a:avLst/>
            </a:prstGeom>
            <a:noFill/>
            <a:ln w="0">
              <a:solidFill>
                <a:srgbClr val="000000"/>
              </a:solidFill>
              <a:round/>
              <a:headEnd/>
              <a:tailEnd/>
            </a:ln>
          </p:spPr>
          <p:txBody>
            <a:bodyPr/>
            <a:lstStyle/>
            <a:p>
              <a:endParaRPr lang="es-AR"/>
            </a:p>
          </p:txBody>
        </p:sp>
        <p:sp>
          <p:nvSpPr>
            <p:cNvPr id="53305" name="Line 260"/>
            <p:cNvSpPr>
              <a:spLocks noChangeShapeType="1"/>
            </p:cNvSpPr>
            <p:nvPr/>
          </p:nvSpPr>
          <p:spPr bwMode="auto">
            <a:xfrm>
              <a:off x="5416" y="498"/>
              <a:ext cx="29" cy="1"/>
            </a:xfrm>
            <a:prstGeom prst="line">
              <a:avLst/>
            </a:prstGeom>
            <a:noFill/>
            <a:ln w="0">
              <a:solidFill>
                <a:srgbClr val="000000"/>
              </a:solidFill>
              <a:round/>
              <a:headEnd/>
              <a:tailEnd/>
            </a:ln>
          </p:spPr>
          <p:txBody>
            <a:bodyPr/>
            <a:lstStyle/>
            <a:p>
              <a:endParaRPr lang="es-AR"/>
            </a:p>
          </p:txBody>
        </p:sp>
        <p:sp>
          <p:nvSpPr>
            <p:cNvPr id="53306" name="Line 261"/>
            <p:cNvSpPr>
              <a:spLocks noChangeShapeType="1"/>
            </p:cNvSpPr>
            <p:nvPr/>
          </p:nvSpPr>
          <p:spPr bwMode="auto">
            <a:xfrm>
              <a:off x="5416" y="410"/>
              <a:ext cx="29" cy="1"/>
            </a:xfrm>
            <a:prstGeom prst="line">
              <a:avLst/>
            </a:prstGeom>
            <a:noFill/>
            <a:ln w="0">
              <a:solidFill>
                <a:srgbClr val="000000"/>
              </a:solidFill>
              <a:round/>
              <a:headEnd/>
              <a:tailEnd/>
            </a:ln>
          </p:spPr>
          <p:txBody>
            <a:bodyPr/>
            <a:lstStyle/>
            <a:p>
              <a:endParaRPr lang="es-AR"/>
            </a:p>
          </p:txBody>
        </p:sp>
        <p:sp>
          <p:nvSpPr>
            <p:cNvPr id="53307" name="Line 262"/>
            <p:cNvSpPr>
              <a:spLocks noChangeShapeType="1"/>
            </p:cNvSpPr>
            <p:nvPr/>
          </p:nvSpPr>
          <p:spPr bwMode="auto">
            <a:xfrm>
              <a:off x="5416" y="318"/>
              <a:ext cx="29" cy="0"/>
            </a:xfrm>
            <a:prstGeom prst="line">
              <a:avLst/>
            </a:prstGeom>
            <a:noFill/>
            <a:ln w="0">
              <a:solidFill>
                <a:srgbClr val="000000"/>
              </a:solidFill>
              <a:round/>
              <a:headEnd/>
              <a:tailEnd/>
            </a:ln>
          </p:spPr>
          <p:txBody>
            <a:bodyPr/>
            <a:lstStyle/>
            <a:p>
              <a:endParaRPr lang="es-AR"/>
            </a:p>
          </p:txBody>
        </p:sp>
        <p:sp>
          <p:nvSpPr>
            <p:cNvPr id="53308" name="Freeform 263"/>
            <p:cNvSpPr>
              <a:spLocks/>
            </p:cNvSpPr>
            <p:nvPr/>
          </p:nvSpPr>
          <p:spPr bwMode="auto">
            <a:xfrm>
              <a:off x="3559" y="318"/>
              <a:ext cx="223" cy="41"/>
            </a:xfrm>
            <a:custGeom>
              <a:avLst/>
              <a:gdLst>
                <a:gd name="T0" fmla="*/ 0 w 261"/>
                <a:gd name="T1" fmla="*/ 0 h 54"/>
                <a:gd name="T2" fmla="*/ 16 w 261"/>
                <a:gd name="T3" fmla="*/ 2 h 54"/>
                <a:gd name="T4" fmla="*/ 32 w 261"/>
                <a:gd name="T5" fmla="*/ 3 h 54"/>
                <a:gd name="T6" fmla="*/ 47 w 261"/>
                <a:gd name="T7" fmla="*/ 4 h 54"/>
                <a:gd name="T8" fmla="*/ 63 w 261"/>
                <a:gd name="T9" fmla="*/ 5 h 54"/>
                <a:gd name="T10" fmla="*/ 0 60000 65536"/>
                <a:gd name="T11" fmla="*/ 0 60000 65536"/>
                <a:gd name="T12" fmla="*/ 0 60000 65536"/>
                <a:gd name="T13" fmla="*/ 0 60000 65536"/>
                <a:gd name="T14" fmla="*/ 0 60000 65536"/>
                <a:gd name="T15" fmla="*/ 0 w 261"/>
                <a:gd name="T16" fmla="*/ 0 h 54"/>
                <a:gd name="T17" fmla="*/ 261 w 261"/>
                <a:gd name="T18" fmla="*/ 54 h 54"/>
              </a:gdLst>
              <a:ahLst/>
              <a:cxnLst>
                <a:cxn ang="T10">
                  <a:pos x="T0" y="T1"/>
                </a:cxn>
                <a:cxn ang="T11">
                  <a:pos x="T2" y="T3"/>
                </a:cxn>
                <a:cxn ang="T12">
                  <a:pos x="T4" y="T5"/>
                </a:cxn>
                <a:cxn ang="T13">
                  <a:pos x="T6" y="T7"/>
                </a:cxn>
                <a:cxn ang="T14">
                  <a:pos x="T8" y="T9"/>
                </a:cxn>
              </a:cxnLst>
              <a:rect l="T15" t="T16" r="T17" b="T18"/>
              <a:pathLst>
                <a:path w="261" h="54">
                  <a:moveTo>
                    <a:pt x="0" y="0"/>
                  </a:moveTo>
                  <a:lnTo>
                    <a:pt x="67" y="16"/>
                  </a:lnTo>
                  <a:lnTo>
                    <a:pt x="133" y="33"/>
                  </a:lnTo>
                  <a:lnTo>
                    <a:pt x="194" y="43"/>
                  </a:lnTo>
                  <a:lnTo>
                    <a:pt x="261" y="54"/>
                  </a:lnTo>
                </a:path>
              </a:pathLst>
            </a:custGeom>
            <a:noFill/>
            <a:ln w="9525">
              <a:solidFill>
                <a:srgbClr val="FF0000"/>
              </a:solidFill>
              <a:prstDash val="solid"/>
              <a:round/>
              <a:headEnd/>
              <a:tailEnd/>
            </a:ln>
          </p:spPr>
          <p:txBody>
            <a:bodyPr/>
            <a:lstStyle/>
            <a:p>
              <a:endParaRPr lang="es-AR"/>
            </a:p>
          </p:txBody>
        </p:sp>
        <p:sp>
          <p:nvSpPr>
            <p:cNvPr id="53309" name="Freeform 264"/>
            <p:cNvSpPr>
              <a:spLocks/>
            </p:cNvSpPr>
            <p:nvPr/>
          </p:nvSpPr>
          <p:spPr bwMode="auto">
            <a:xfrm>
              <a:off x="3782" y="335"/>
              <a:ext cx="217" cy="24"/>
            </a:xfrm>
            <a:custGeom>
              <a:avLst/>
              <a:gdLst>
                <a:gd name="T0" fmla="*/ 0 w 254"/>
                <a:gd name="T1" fmla="*/ 2 h 32"/>
                <a:gd name="T2" fmla="*/ 8 w 254"/>
                <a:gd name="T3" fmla="*/ 2 h 32"/>
                <a:gd name="T4" fmla="*/ 16 w 254"/>
                <a:gd name="T5" fmla="*/ 2 h 32"/>
                <a:gd name="T6" fmla="*/ 31 w 254"/>
                <a:gd name="T7" fmla="*/ 2 h 32"/>
                <a:gd name="T8" fmla="*/ 38 w 254"/>
                <a:gd name="T9" fmla="*/ 0 h 32"/>
                <a:gd name="T10" fmla="*/ 45 w 254"/>
                <a:gd name="T11" fmla="*/ 0 h 32"/>
                <a:gd name="T12" fmla="*/ 53 w 254"/>
                <a:gd name="T13" fmla="*/ 0 h 32"/>
                <a:gd name="T14" fmla="*/ 62 w 254"/>
                <a:gd name="T15" fmla="*/ 2 h 32"/>
                <a:gd name="T16" fmla="*/ 0 60000 65536"/>
                <a:gd name="T17" fmla="*/ 0 60000 65536"/>
                <a:gd name="T18" fmla="*/ 0 60000 65536"/>
                <a:gd name="T19" fmla="*/ 0 60000 65536"/>
                <a:gd name="T20" fmla="*/ 0 60000 65536"/>
                <a:gd name="T21" fmla="*/ 0 60000 65536"/>
                <a:gd name="T22" fmla="*/ 0 60000 65536"/>
                <a:gd name="T23" fmla="*/ 0 60000 65536"/>
                <a:gd name="T24" fmla="*/ 0 w 254"/>
                <a:gd name="T25" fmla="*/ 0 h 32"/>
                <a:gd name="T26" fmla="*/ 254 w 254"/>
                <a:gd name="T27" fmla="*/ 32 h 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4" h="32">
                  <a:moveTo>
                    <a:pt x="0" y="32"/>
                  </a:moveTo>
                  <a:lnTo>
                    <a:pt x="33" y="32"/>
                  </a:lnTo>
                  <a:lnTo>
                    <a:pt x="66" y="27"/>
                  </a:lnTo>
                  <a:lnTo>
                    <a:pt x="127" y="11"/>
                  </a:lnTo>
                  <a:lnTo>
                    <a:pt x="160" y="0"/>
                  </a:lnTo>
                  <a:lnTo>
                    <a:pt x="188" y="0"/>
                  </a:lnTo>
                  <a:lnTo>
                    <a:pt x="221" y="0"/>
                  </a:lnTo>
                  <a:lnTo>
                    <a:pt x="254" y="11"/>
                  </a:lnTo>
                </a:path>
              </a:pathLst>
            </a:custGeom>
            <a:noFill/>
            <a:ln w="9525">
              <a:solidFill>
                <a:srgbClr val="FF0000"/>
              </a:solidFill>
              <a:prstDash val="solid"/>
              <a:round/>
              <a:headEnd/>
              <a:tailEnd/>
            </a:ln>
          </p:spPr>
          <p:txBody>
            <a:bodyPr/>
            <a:lstStyle/>
            <a:p>
              <a:endParaRPr lang="es-AR"/>
            </a:p>
          </p:txBody>
        </p:sp>
        <p:sp>
          <p:nvSpPr>
            <p:cNvPr id="53310" name="Freeform 265"/>
            <p:cNvSpPr>
              <a:spLocks/>
            </p:cNvSpPr>
            <p:nvPr/>
          </p:nvSpPr>
          <p:spPr bwMode="auto">
            <a:xfrm>
              <a:off x="3999" y="343"/>
              <a:ext cx="224" cy="197"/>
            </a:xfrm>
            <a:custGeom>
              <a:avLst/>
              <a:gdLst>
                <a:gd name="T0" fmla="*/ 0 w 261"/>
                <a:gd name="T1" fmla="*/ 0 h 256"/>
                <a:gd name="T2" fmla="*/ 8 w 261"/>
                <a:gd name="T3" fmla="*/ 2 h 256"/>
                <a:gd name="T4" fmla="*/ 17 w 261"/>
                <a:gd name="T5" fmla="*/ 5 h 256"/>
                <a:gd name="T6" fmla="*/ 25 w 261"/>
                <a:gd name="T7" fmla="*/ 9 h 256"/>
                <a:gd name="T8" fmla="*/ 33 w 261"/>
                <a:gd name="T9" fmla="*/ 13 h 256"/>
                <a:gd name="T10" fmla="*/ 40 w 261"/>
                <a:gd name="T11" fmla="*/ 17 h 256"/>
                <a:gd name="T12" fmla="*/ 49 w 261"/>
                <a:gd name="T13" fmla="*/ 20 h 256"/>
                <a:gd name="T14" fmla="*/ 58 w 261"/>
                <a:gd name="T15" fmla="*/ 22 h 256"/>
                <a:gd name="T16" fmla="*/ 66 w 261"/>
                <a:gd name="T17" fmla="*/ 25 h 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1"/>
                <a:gd name="T28" fmla="*/ 0 h 256"/>
                <a:gd name="T29" fmla="*/ 261 w 261"/>
                <a:gd name="T30" fmla="*/ 256 h 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1" h="256">
                  <a:moveTo>
                    <a:pt x="0" y="0"/>
                  </a:moveTo>
                  <a:lnTo>
                    <a:pt x="34" y="21"/>
                  </a:lnTo>
                  <a:lnTo>
                    <a:pt x="67" y="54"/>
                  </a:lnTo>
                  <a:lnTo>
                    <a:pt x="100" y="92"/>
                  </a:lnTo>
                  <a:lnTo>
                    <a:pt x="128" y="136"/>
                  </a:lnTo>
                  <a:lnTo>
                    <a:pt x="161" y="174"/>
                  </a:lnTo>
                  <a:lnTo>
                    <a:pt x="194" y="212"/>
                  </a:lnTo>
                  <a:lnTo>
                    <a:pt x="227" y="239"/>
                  </a:lnTo>
                  <a:lnTo>
                    <a:pt x="261" y="256"/>
                  </a:lnTo>
                </a:path>
              </a:pathLst>
            </a:custGeom>
            <a:noFill/>
            <a:ln w="9525">
              <a:solidFill>
                <a:srgbClr val="FF0000"/>
              </a:solidFill>
              <a:prstDash val="solid"/>
              <a:round/>
              <a:headEnd/>
              <a:tailEnd/>
            </a:ln>
          </p:spPr>
          <p:txBody>
            <a:bodyPr/>
            <a:lstStyle/>
            <a:p>
              <a:endParaRPr lang="es-AR"/>
            </a:p>
          </p:txBody>
        </p:sp>
        <p:sp>
          <p:nvSpPr>
            <p:cNvPr id="53311" name="Freeform 266"/>
            <p:cNvSpPr>
              <a:spLocks/>
            </p:cNvSpPr>
            <p:nvPr/>
          </p:nvSpPr>
          <p:spPr bwMode="auto">
            <a:xfrm>
              <a:off x="4223" y="443"/>
              <a:ext cx="217" cy="97"/>
            </a:xfrm>
            <a:custGeom>
              <a:avLst/>
              <a:gdLst>
                <a:gd name="T0" fmla="*/ 0 w 254"/>
                <a:gd name="T1" fmla="*/ 12 h 126"/>
                <a:gd name="T2" fmla="*/ 4 w 254"/>
                <a:gd name="T3" fmla="*/ 12 h 126"/>
                <a:gd name="T4" fmla="*/ 8 w 254"/>
                <a:gd name="T5" fmla="*/ 12 h 126"/>
                <a:gd name="T6" fmla="*/ 16 w 254"/>
                <a:gd name="T7" fmla="*/ 12 h 126"/>
                <a:gd name="T8" fmla="*/ 23 w 254"/>
                <a:gd name="T9" fmla="*/ 8 h 126"/>
                <a:gd name="T10" fmla="*/ 31 w 254"/>
                <a:gd name="T11" fmla="*/ 6 h 126"/>
                <a:gd name="T12" fmla="*/ 38 w 254"/>
                <a:gd name="T13" fmla="*/ 4 h 126"/>
                <a:gd name="T14" fmla="*/ 47 w 254"/>
                <a:gd name="T15" fmla="*/ 2 h 126"/>
                <a:gd name="T16" fmla="*/ 53 w 254"/>
                <a:gd name="T17" fmla="*/ 0 h 126"/>
                <a:gd name="T18" fmla="*/ 57 w 254"/>
                <a:gd name="T19" fmla="*/ 0 h 126"/>
                <a:gd name="T20" fmla="*/ 62 w 254"/>
                <a:gd name="T21" fmla="*/ 0 h 1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126"/>
                <a:gd name="T35" fmla="*/ 254 w 254"/>
                <a:gd name="T36" fmla="*/ 126 h 1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126">
                  <a:moveTo>
                    <a:pt x="0" y="126"/>
                  </a:moveTo>
                  <a:lnTo>
                    <a:pt x="16" y="126"/>
                  </a:lnTo>
                  <a:lnTo>
                    <a:pt x="33" y="126"/>
                  </a:lnTo>
                  <a:lnTo>
                    <a:pt x="66" y="115"/>
                  </a:lnTo>
                  <a:lnTo>
                    <a:pt x="94" y="87"/>
                  </a:lnTo>
                  <a:lnTo>
                    <a:pt x="127" y="66"/>
                  </a:lnTo>
                  <a:lnTo>
                    <a:pt x="160" y="38"/>
                  </a:lnTo>
                  <a:lnTo>
                    <a:pt x="194" y="17"/>
                  </a:lnTo>
                  <a:lnTo>
                    <a:pt x="221" y="0"/>
                  </a:lnTo>
                  <a:lnTo>
                    <a:pt x="238" y="0"/>
                  </a:lnTo>
                  <a:lnTo>
                    <a:pt x="254" y="0"/>
                  </a:lnTo>
                </a:path>
              </a:pathLst>
            </a:custGeom>
            <a:noFill/>
            <a:ln w="9525">
              <a:solidFill>
                <a:srgbClr val="FF0000"/>
              </a:solidFill>
              <a:prstDash val="solid"/>
              <a:round/>
              <a:headEnd/>
              <a:tailEnd/>
            </a:ln>
          </p:spPr>
          <p:txBody>
            <a:bodyPr/>
            <a:lstStyle/>
            <a:p>
              <a:endParaRPr lang="es-AR"/>
            </a:p>
          </p:txBody>
        </p:sp>
        <p:sp>
          <p:nvSpPr>
            <p:cNvPr id="53312" name="Freeform 267"/>
            <p:cNvSpPr>
              <a:spLocks/>
            </p:cNvSpPr>
            <p:nvPr/>
          </p:nvSpPr>
          <p:spPr bwMode="auto">
            <a:xfrm>
              <a:off x="4440" y="443"/>
              <a:ext cx="218" cy="194"/>
            </a:xfrm>
            <a:custGeom>
              <a:avLst/>
              <a:gdLst>
                <a:gd name="T0" fmla="*/ 0 w 255"/>
                <a:gd name="T1" fmla="*/ 0 h 251"/>
                <a:gd name="T2" fmla="*/ 8 w 255"/>
                <a:gd name="T3" fmla="*/ 2 h 251"/>
                <a:gd name="T4" fmla="*/ 15 w 255"/>
                <a:gd name="T5" fmla="*/ 4 h 251"/>
                <a:gd name="T6" fmla="*/ 23 w 255"/>
                <a:gd name="T7" fmla="*/ 7 h 251"/>
                <a:gd name="T8" fmla="*/ 32 w 255"/>
                <a:gd name="T9" fmla="*/ 10 h 251"/>
                <a:gd name="T10" fmla="*/ 46 w 255"/>
                <a:gd name="T11" fmla="*/ 17 h 251"/>
                <a:gd name="T12" fmla="*/ 54 w 255"/>
                <a:gd name="T13" fmla="*/ 22 h 251"/>
                <a:gd name="T14" fmla="*/ 62 w 255"/>
                <a:gd name="T15" fmla="*/ 25 h 251"/>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251"/>
                <a:gd name="T26" fmla="*/ 255 w 255"/>
                <a:gd name="T27" fmla="*/ 251 h 2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251">
                  <a:moveTo>
                    <a:pt x="0" y="0"/>
                  </a:moveTo>
                  <a:lnTo>
                    <a:pt x="34" y="11"/>
                  </a:lnTo>
                  <a:lnTo>
                    <a:pt x="61" y="38"/>
                  </a:lnTo>
                  <a:lnTo>
                    <a:pt x="95" y="66"/>
                  </a:lnTo>
                  <a:lnTo>
                    <a:pt x="128" y="104"/>
                  </a:lnTo>
                  <a:lnTo>
                    <a:pt x="189" y="180"/>
                  </a:lnTo>
                  <a:lnTo>
                    <a:pt x="222" y="218"/>
                  </a:lnTo>
                  <a:lnTo>
                    <a:pt x="255" y="251"/>
                  </a:lnTo>
                </a:path>
              </a:pathLst>
            </a:custGeom>
            <a:noFill/>
            <a:ln w="9525">
              <a:solidFill>
                <a:srgbClr val="FF0000"/>
              </a:solidFill>
              <a:prstDash val="solid"/>
              <a:round/>
              <a:headEnd/>
              <a:tailEnd/>
            </a:ln>
          </p:spPr>
          <p:txBody>
            <a:bodyPr/>
            <a:lstStyle/>
            <a:p>
              <a:endParaRPr lang="es-AR"/>
            </a:p>
          </p:txBody>
        </p:sp>
        <p:sp>
          <p:nvSpPr>
            <p:cNvPr id="53313" name="Oval 268"/>
            <p:cNvSpPr>
              <a:spLocks noChangeArrowheads="1"/>
            </p:cNvSpPr>
            <p:nvPr/>
          </p:nvSpPr>
          <p:spPr bwMode="auto">
            <a:xfrm>
              <a:off x="3550" y="309"/>
              <a:ext cx="14" cy="13"/>
            </a:xfrm>
            <a:prstGeom prst="ellipse">
              <a:avLst/>
            </a:prstGeom>
            <a:solidFill>
              <a:srgbClr val="FF0000"/>
            </a:solidFill>
            <a:ln w="9525">
              <a:solidFill>
                <a:srgbClr val="FF0000"/>
              </a:solidFill>
              <a:round/>
              <a:headEnd/>
              <a:tailEnd/>
            </a:ln>
          </p:spPr>
          <p:txBody>
            <a:bodyPr/>
            <a:lstStyle/>
            <a:p>
              <a:endParaRPr lang="es-MX"/>
            </a:p>
          </p:txBody>
        </p:sp>
        <p:sp>
          <p:nvSpPr>
            <p:cNvPr id="53314" name="Oval 269"/>
            <p:cNvSpPr>
              <a:spLocks noChangeArrowheads="1"/>
            </p:cNvSpPr>
            <p:nvPr/>
          </p:nvSpPr>
          <p:spPr bwMode="auto">
            <a:xfrm>
              <a:off x="3773" y="351"/>
              <a:ext cx="14" cy="13"/>
            </a:xfrm>
            <a:prstGeom prst="ellipse">
              <a:avLst/>
            </a:prstGeom>
            <a:solidFill>
              <a:srgbClr val="FF0000"/>
            </a:solidFill>
            <a:ln w="9525">
              <a:solidFill>
                <a:srgbClr val="FF0000"/>
              </a:solidFill>
              <a:round/>
              <a:headEnd/>
              <a:tailEnd/>
            </a:ln>
          </p:spPr>
          <p:txBody>
            <a:bodyPr/>
            <a:lstStyle/>
            <a:p>
              <a:endParaRPr lang="es-MX"/>
            </a:p>
          </p:txBody>
        </p:sp>
        <p:sp>
          <p:nvSpPr>
            <p:cNvPr id="53315" name="Oval 270"/>
            <p:cNvSpPr>
              <a:spLocks noChangeArrowheads="1"/>
            </p:cNvSpPr>
            <p:nvPr/>
          </p:nvSpPr>
          <p:spPr bwMode="auto">
            <a:xfrm>
              <a:off x="3990" y="335"/>
              <a:ext cx="15" cy="12"/>
            </a:xfrm>
            <a:prstGeom prst="ellipse">
              <a:avLst/>
            </a:prstGeom>
            <a:solidFill>
              <a:srgbClr val="FF0000"/>
            </a:solidFill>
            <a:ln w="9525">
              <a:solidFill>
                <a:srgbClr val="FF0000"/>
              </a:solidFill>
              <a:round/>
              <a:headEnd/>
              <a:tailEnd/>
            </a:ln>
          </p:spPr>
          <p:txBody>
            <a:bodyPr/>
            <a:lstStyle/>
            <a:p>
              <a:endParaRPr lang="es-MX"/>
            </a:p>
          </p:txBody>
        </p:sp>
        <p:sp>
          <p:nvSpPr>
            <p:cNvPr id="53316" name="Oval 271"/>
            <p:cNvSpPr>
              <a:spLocks noChangeArrowheads="1"/>
            </p:cNvSpPr>
            <p:nvPr/>
          </p:nvSpPr>
          <p:spPr bwMode="auto">
            <a:xfrm>
              <a:off x="4213" y="532"/>
              <a:ext cx="14" cy="12"/>
            </a:xfrm>
            <a:prstGeom prst="ellipse">
              <a:avLst/>
            </a:prstGeom>
            <a:solidFill>
              <a:srgbClr val="FF0000"/>
            </a:solidFill>
            <a:ln w="9525">
              <a:solidFill>
                <a:srgbClr val="FF0000"/>
              </a:solidFill>
              <a:round/>
              <a:headEnd/>
              <a:tailEnd/>
            </a:ln>
          </p:spPr>
          <p:txBody>
            <a:bodyPr/>
            <a:lstStyle/>
            <a:p>
              <a:endParaRPr lang="es-MX"/>
            </a:p>
          </p:txBody>
        </p:sp>
        <p:sp>
          <p:nvSpPr>
            <p:cNvPr id="53317" name="Oval 272"/>
            <p:cNvSpPr>
              <a:spLocks noChangeArrowheads="1"/>
            </p:cNvSpPr>
            <p:nvPr/>
          </p:nvSpPr>
          <p:spPr bwMode="auto">
            <a:xfrm>
              <a:off x="4430" y="435"/>
              <a:ext cx="15" cy="13"/>
            </a:xfrm>
            <a:prstGeom prst="ellipse">
              <a:avLst/>
            </a:prstGeom>
            <a:solidFill>
              <a:srgbClr val="FF0000"/>
            </a:solidFill>
            <a:ln w="9525">
              <a:solidFill>
                <a:srgbClr val="FF0000"/>
              </a:solidFill>
              <a:round/>
              <a:headEnd/>
              <a:tailEnd/>
            </a:ln>
          </p:spPr>
          <p:txBody>
            <a:bodyPr/>
            <a:lstStyle/>
            <a:p>
              <a:endParaRPr lang="es-MX"/>
            </a:p>
          </p:txBody>
        </p:sp>
        <p:sp>
          <p:nvSpPr>
            <p:cNvPr id="53318" name="Oval 273"/>
            <p:cNvSpPr>
              <a:spLocks noChangeArrowheads="1"/>
            </p:cNvSpPr>
            <p:nvPr/>
          </p:nvSpPr>
          <p:spPr bwMode="auto">
            <a:xfrm>
              <a:off x="4649" y="628"/>
              <a:ext cx="14" cy="13"/>
            </a:xfrm>
            <a:prstGeom prst="ellipse">
              <a:avLst/>
            </a:prstGeom>
            <a:solidFill>
              <a:srgbClr val="FF0000"/>
            </a:solidFill>
            <a:ln w="9525">
              <a:solidFill>
                <a:srgbClr val="FF0000"/>
              </a:solidFill>
              <a:round/>
              <a:headEnd/>
              <a:tailEnd/>
            </a:ln>
          </p:spPr>
          <p:txBody>
            <a:bodyPr/>
            <a:lstStyle/>
            <a:p>
              <a:endParaRPr lang="es-MX"/>
            </a:p>
          </p:txBody>
        </p:sp>
        <p:sp>
          <p:nvSpPr>
            <p:cNvPr id="53319" name="Rectangle 274"/>
            <p:cNvSpPr>
              <a:spLocks noChangeArrowheads="1"/>
            </p:cNvSpPr>
            <p:nvPr/>
          </p:nvSpPr>
          <p:spPr bwMode="auto">
            <a:xfrm>
              <a:off x="3288" y="62"/>
              <a:ext cx="2149" cy="74"/>
            </a:xfrm>
            <a:prstGeom prst="rect">
              <a:avLst/>
            </a:prstGeom>
            <a:noFill/>
            <a:ln w="9525">
              <a:noFill/>
              <a:miter lim="800000"/>
              <a:headEnd/>
              <a:tailEnd/>
            </a:ln>
          </p:spPr>
          <p:txBody>
            <a:bodyPr wrap="none" lIns="0" tIns="0" rIns="0" bIns="0">
              <a:spAutoFit/>
            </a:bodyPr>
            <a:lstStyle/>
            <a:p>
              <a:r>
                <a:rPr lang="es-AR" sz="800" b="1">
                  <a:solidFill>
                    <a:srgbClr val="000000"/>
                  </a:solidFill>
                </a:rPr>
                <a:t>Tasas de Incidencia y Cobertura de Vacunación según grupos de edad</a:t>
              </a:r>
              <a:endParaRPr lang="es-AR" sz="800"/>
            </a:p>
          </p:txBody>
        </p:sp>
        <p:sp>
          <p:nvSpPr>
            <p:cNvPr id="53320" name="Rectangle 275"/>
            <p:cNvSpPr>
              <a:spLocks noChangeArrowheads="1"/>
            </p:cNvSpPr>
            <p:nvPr/>
          </p:nvSpPr>
          <p:spPr bwMode="auto">
            <a:xfrm rot="-5400000">
              <a:off x="3487" y="755"/>
              <a:ext cx="156" cy="76"/>
            </a:xfrm>
            <a:prstGeom prst="rect">
              <a:avLst/>
            </a:prstGeom>
            <a:noFill/>
            <a:ln w="9525">
              <a:noFill/>
              <a:miter lim="800000"/>
              <a:headEnd/>
              <a:tailEnd/>
            </a:ln>
          </p:spPr>
          <p:txBody>
            <a:bodyPr wrap="none" lIns="0" tIns="0" rIns="0" bIns="0">
              <a:spAutoFit/>
            </a:bodyPr>
            <a:lstStyle/>
            <a:p>
              <a:r>
                <a:rPr lang="es-AR" sz="800" b="1">
                  <a:solidFill>
                    <a:srgbClr val="FFFFFF"/>
                  </a:solidFill>
                </a:rPr>
                <a:t>22.86</a:t>
              </a:r>
              <a:endParaRPr lang="es-AR"/>
            </a:p>
          </p:txBody>
        </p:sp>
        <p:sp>
          <p:nvSpPr>
            <p:cNvPr id="53321" name="Rectangle 276"/>
            <p:cNvSpPr>
              <a:spLocks noChangeArrowheads="1"/>
            </p:cNvSpPr>
            <p:nvPr/>
          </p:nvSpPr>
          <p:spPr bwMode="auto">
            <a:xfrm rot="-5400000">
              <a:off x="3704" y="932"/>
              <a:ext cx="156" cy="78"/>
            </a:xfrm>
            <a:prstGeom prst="rect">
              <a:avLst/>
            </a:prstGeom>
            <a:noFill/>
            <a:ln w="9525">
              <a:noFill/>
              <a:miter lim="800000"/>
              <a:headEnd/>
              <a:tailEnd/>
            </a:ln>
          </p:spPr>
          <p:txBody>
            <a:bodyPr wrap="none" lIns="0" tIns="0" rIns="0" bIns="0">
              <a:spAutoFit/>
            </a:bodyPr>
            <a:lstStyle/>
            <a:p>
              <a:r>
                <a:rPr lang="es-AR" sz="800" b="1">
                  <a:solidFill>
                    <a:srgbClr val="FFFFFF"/>
                  </a:solidFill>
                </a:rPr>
                <a:t>13.11</a:t>
              </a:r>
              <a:endParaRPr lang="es-AR"/>
            </a:p>
          </p:txBody>
        </p:sp>
        <p:sp>
          <p:nvSpPr>
            <p:cNvPr id="53322" name="Rectangle 277"/>
            <p:cNvSpPr>
              <a:spLocks noChangeArrowheads="1"/>
            </p:cNvSpPr>
            <p:nvPr/>
          </p:nvSpPr>
          <p:spPr bwMode="auto">
            <a:xfrm rot="-5400000">
              <a:off x="3925" y="827"/>
              <a:ext cx="157" cy="76"/>
            </a:xfrm>
            <a:prstGeom prst="rect">
              <a:avLst/>
            </a:prstGeom>
            <a:noFill/>
            <a:ln w="9525">
              <a:noFill/>
              <a:miter lim="800000"/>
              <a:headEnd/>
              <a:tailEnd/>
            </a:ln>
          </p:spPr>
          <p:txBody>
            <a:bodyPr wrap="none" lIns="0" tIns="0" rIns="0" bIns="0">
              <a:spAutoFit/>
            </a:bodyPr>
            <a:lstStyle/>
            <a:p>
              <a:r>
                <a:rPr lang="es-AR" sz="800" b="1">
                  <a:solidFill>
                    <a:srgbClr val="FFFFFF"/>
                  </a:solidFill>
                </a:rPr>
                <a:t>18.75</a:t>
              </a:r>
              <a:endParaRPr lang="es-AR"/>
            </a:p>
          </p:txBody>
        </p:sp>
        <p:sp>
          <p:nvSpPr>
            <p:cNvPr id="53323" name="Rectangle 278"/>
            <p:cNvSpPr>
              <a:spLocks noChangeArrowheads="1"/>
            </p:cNvSpPr>
            <p:nvPr/>
          </p:nvSpPr>
          <p:spPr bwMode="auto">
            <a:xfrm rot="-5400000">
              <a:off x="4161" y="1041"/>
              <a:ext cx="121" cy="76"/>
            </a:xfrm>
            <a:prstGeom prst="rect">
              <a:avLst/>
            </a:prstGeom>
            <a:noFill/>
            <a:ln w="9525">
              <a:noFill/>
              <a:miter lim="800000"/>
              <a:headEnd/>
              <a:tailEnd/>
            </a:ln>
          </p:spPr>
          <p:txBody>
            <a:bodyPr wrap="none" lIns="0" tIns="0" rIns="0" bIns="0">
              <a:spAutoFit/>
            </a:bodyPr>
            <a:lstStyle/>
            <a:p>
              <a:r>
                <a:rPr lang="es-AR" sz="800" b="1">
                  <a:solidFill>
                    <a:srgbClr val="FFFFFF"/>
                  </a:solidFill>
                </a:rPr>
                <a:t>7.32</a:t>
              </a:r>
              <a:endParaRPr lang="es-AR"/>
            </a:p>
          </p:txBody>
        </p:sp>
        <p:sp>
          <p:nvSpPr>
            <p:cNvPr id="53324" name="Rectangle 279"/>
            <p:cNvSpPr>
              <a:spLocks noChangeArrowheads="1"/>
            </p:cNvSpPr>
            <p:nvPr/>
          </p:nvSpPr>
          <p:spPr bwMode="auto">
            <a:xfrm rot="-5400000">
              <a:off x="4384" y="1105"/>
              <a:ext cx="122" cy="77"/>
            </a:xfrm>
            <a:prstGeom prst="rect">
              <a:avLst/>
            </a:prstGeom>
            <a:noFill/>
            <a:ln w="9525">
              <a:noFill/>
              <a:miter lim="800000"/>
              <a:headEnd/>
              <a:tailEnd/>
            </a:ln>
          </p:spPr>
          <p:txBody>
            <a:bodyPr wrap="none" lIns="0" tIns="0" rIns="0" bIns="0">
              <a:spAutoFit/>
            </a:bodyPr>
            <a:lstStyle/>
            <a:p>
              <a:r>
                <a:rPr lang="es-AR" sz="800" b="1">
                  <a:solidFill>
                    <a:srgbClr val="000000"/>
                  </a:solidFill>
                </a:rPr>
                <a:t>0.00</a:t>
              </a:r>
              <a:endParaRPr lang="es-AR"/>
            </a:p>
          </p:txBody>
        </p:sp>
        <p:sp>
          <p:nvSpPr>
            <p:cNvPr id="53325" name="Rectangle 280"/>
            <p:cNvSpPr>
              <a:spLocks noChangeArrowheads="1"/>
            </p:cNvSpPr>
            <p:nvPr/>
          </p:nvSpPr>
          <p:spPr bwMode="auto">
            <a:xfrm rot="-5400000">
              <a:off x="5266" y="991"/>
              <a:ext cx="122" cy="76"/>
            </a:xfrm>
            <a:prstGeom prst="rect">
              <a:avLst/>
            </a:prstGeom>
            <a:noFill/>
            <a:ln w="9525">
              <a:noFill/>
              <a:miter lim="800000"/>
              <a:headEnd/>
              <a:tailEnd/>
            </a:ln>
          </p:spPr>
          <p:txBody>
            <a:bodyPr wrap="none" lIns="0" tIns="0" rIns="0" bIns="0">
              <a:spAutoFit/>
            </a:bodyPr>
            <a:lstStyle/>
            <a:p>
              <a:r>
                <a:rPr lang="es-AR" sz="800" b="1">
                  <a:solidFill>
                    <a:srgbClr val="000000"/>
                  </a:solidFill>
                </a:rPr>
                <a:t>2.82</a:t>
              </a:r>
              <a:endParaRPr lang="es-AR"/>
            </a:p>
          </p:txBody>
        </p:sp>
        <p:sp>
          <p:nvSpPr>
            <p:cNvPr id="53326" name="Rectangle 281"/>
            <p:cNvSpPr>
              <a:spLocks noChangeArrowheads="1"/>
            </p:cNvSpPr>
            <p:nvPr/>
          </p:nvSpPr>
          <p:spPr bwMode="auto">
            <a:xfrm rot="-5400000">
              <a:off x="5043" y="1050"/>
              <a:ext cx="122" cy="78"/>
            </a:xfrm>
            <a:prstGeom prst="rect">
              <a:avLst/>
            </a:prstGeom>
            <a:noFill/>
            <a:ln w="9525">
              <a:noFill/>
              <a:miter lim="800000"/>
              <a:headEnd/>
              <a:tailEnd/>
            </a:ln>
          </p:spPr>
          <p:txBody>
            <a:bodyPr wrap="none" lIns="0" tIns="0" rIns="0" bIns="0">
              <a:spAutoFit/>
            </a:bodyPr>
            <a:lstStyle/>
            <a:p>
              <a:r>
                <a:rPr lang="es-AR" sz="800" b="1">
                  <a:solidFill>
                    <a:srgbClr val="FFFFFF"/>
                  </a:solidFill>
                </a:rPr>
                <a:t>6.67</a:t>
              </a:r>
              <a:endParaRPr lang="es-AR"/>
            </a:p>
          </p:txBody>
        </p:sp>
        <p:sp>
          <p:nvSpPr>
            <p:cNvPr id="53327" name="Rectangle 282"/>
            <p:cNvSpPr>
              <a:spLocks noChangeArrowheads="1"/>
            </p:cNvSpPr>
            <p:nvPr/>
          </p:nvSpPr>
          <p:spPr bwMode="auto">
            <a:xfrm rot="-5400000">
              <a:off x="4807" y="848"/>
              <a:ext cx="156" cy="76"/>
            </a:xfrm>
            <a:prstGeom prst="rect">
              <a:avLst/>
            </a:prstGeom>
            <a:noFill/>
            <a:ln w="9525">
              <a:noFill/>
              <a:miter lim="800000"/>
              <a:headEnd/>
              <a:tailEnd/>
            </a:ln>
          </p:spPr>
          <p:txBody>
            <a:bodyPr wrap="none" lIns="0" tIns="0" rIns="0" bIns="0">
              <a:spAutoFit/>
            </a:bodyPr>
            <a:lstStyle/>
            <a:p>
              <a:r>
                <a:rPr lang="es-AR" sz="800" b="1">
                  <a:solidFill>
                    <a:srgbClr val="FFFFFF"/>
                  </a:solidFill>
                </a:rPr>
                <a:t>17.74</a:t>
              </a:r>
              <a:endParaRPr lang="es-AR"/>
            </a:p>
          </p:txBody>
        </p:sp>
        <p:sp>
          <p:nvSpPr>
            <p:cNvPr id="53328" name="Rectangle 283"/>
            <p:cNvSpPr>
              <a:spLocks noChangeArrowheads="1"/>
            </p:cNvSpPr>
            <p:nvPr/>
          </p:nvSpPr>
          <p:spPr bwMode="auto">
            <a:xfrm rot="-5400000">
              <a:off x="4585" y="945"/>
              <a:ext cx="157" cy="76"/>
            </a:xfrm>
            <a:prstGeom prst="rect">
              <a:avLst/>
            </a:prstGeom>
            <a:noFill/>
            <a:ln w="9525">
              <a:noFill/>
              <a:miter lim="800000"/>
              <a:headEnd/>
              <a:tailEnd/>
            </a:ln>
          </p:spPr>
          <p:txBody>
            <a:bodyPr wrap="none" lIns="0" tIns="0" rIns="0" bIns="0">
              <a:spAutoFit/>
            </a:bodyPr>
            <a:lstStyle/>
            <a:p>
              <a:r>
                <a:rPr lang="es-AR" sz="800" b="1">
                  <a:solidFill>
                    <a:srgbClr val="FFFFFF"/>
                  </a:solidFill>
                </a:rPr>
                <a:t>12.30</a:t>
              </a:r>
              <a:endParaRPr lang="es-AR"/>
            </a:p>
          </p:txBody>
        </p:sp>
        <p:sp>
          <p:nvSpPr>
            <p:cNvPr id="53329" name="Rectangle 284"/>
            <p:cNvSpPr>
              <a:spLocks noChangeArrowheads="1"/>
            </p:cNvSpPr>
            <p:nvPr/>
          </p:nvSpPr>
          <p:spPr bwMode="auto">
            <a:xfrm>
              <a:off x="4374" y="355"/>
              <a:ext cx="161" cy="74"/>
            </a:xfrm>
            <a:prstGeom prst="rect">
              <a:avLst/>
            </a:prstGeom>
            <a:noFill/>
            <a:ln w="9525">
              <a:noFill/>
              <a:miter lim="800000"/>
              <a:headEnd/>
              <a:tailEnd/>
            </a:ln>
          </p:spPr>
          <p:txBody>
            <a:bodyPr wrap="none" lIns="0" tIns="0" rIns="0" bIns="0">
              <a:spAutoFit/>
            </a:bodyPr>
            <a:lstStyle/>
            <a:p>
              <a:r>
                <a:rPr lang="es-AR" sz="800">
                  <a:solidFill>
                    <a:srgbClr val="000000"/>
                  </a:solidFill>
                </a:rPr>
                <a:t>86.21</a:t>
              </a:r>
              <a:endParaRPr lang="es-AR"/>
            </a:p>
          </p:txBody>
        </p:sp>
        <p:sp>
          <p:nvSpPr>
            <p:cNvPr id="53330" name="Rectangle 285"/>
            <p:cNvSpPr>
              <a:spLocks noChangeArrowheads="1"/>
            </p:cNvSpPr>
            <p:nvPr/>
          </p:nvSpPr>
          <p:spPr bwMode="auto">
            <a:xfrm>
              <a:off x="4630" y="549"/>
              <a:ext cx="71" cy="75"/>
            </a:xfrm>
            <a:prstGeom prst="rect">
              <a:avLst/>
            </a:prstGeom>
            <a:noFill/>
            <a:ln w="9525">
              <a:noFill/>
              <a:miter lim="800000"/>
              <a:headEnd/>
              <a:tailEnd/>
            </a:ln>
          </p:spPr>
          <p:txBody>
            <a:bodyPr wrap="none" lIns="0" tIns="0" rIns="0" bIns="0">
              <a:spAutoFit/>
            </a:bodyPr>
            <a:lstStyle/>
            <a:p>
              <a:r>
                <a:rPr lang="es-AR" sz="800">
                  <a:solidFill>
                    <a:srgbClr val="000000"/>
                  </a:solidFill>
                </a:rPr>
                <a:t>65</a:t>
              </a:r>
              <a:endParaRPr lang="es-AR"/>
            </a:p>
          </p:txBody>
        </p:sp>
        <p:sp>
          <p:nvSpPr>
            <p:cNvPr id="53331" name="Rectangle 286"/>
            <p:cNvSpPr>
              <a:spLocks noChangeArrowheads="1"/>
            </p:cNvSpPr>
            <p:nvPr/>
          </p:nvSpPr>
          <p:spPr bwMode="auto">
            <a:xfrm>
              <a:off x="4170" y="443"/>
              <a:ext cx="161" cy="74"/>
            </a:xfrm>
            <a:prstGeom prst="rect">
              <a:avLst/>
            </a:prstGeom>
            <a:noFill/>
            <a:ln w="9525">
              <a:noFill/>
              <a:miter lim="800000"/>
              <a:headEnd/>
              <a:tailEnd/>
            </a:ln>
          </p:spPr>
          <p:txBody>
            <a:bodyPr wrap="none" lIns="0" tIns="0" rIns="0" bIns="0">
              <a:spAutoFit/>
            </a:bodyPr>
            <a:lstStyle/>
            <a:p>
              <a:r>
                <a:rPr lang="es-AR" sz="800">
                  <a:solidFill>
                    <a:srgbClr val="000000"/>
                  </a:solidFill>
                </a:rPr>
                <a:t>75.76</a:t>
              </a:r>
              <a:endParaRPr lang="es-AR"/>
            </a:p>
          </p:txBody>
        </p:sp>
        <p:sp>
          <p:nvSpPr>
            <p:cNvPr id="53332" name="Rectangle 287"/>
            <p:cNvSpPr>
              <a:spLocks noChangeArrowheads="1"/>
            </p:cNvSpPr>
            <p:nvPr/>
          </p:nvSpPr>
          <p:spPr bwMode="auto">
            <a:xfrm>
              <a:off x="3934" y="271"/>
              <a:ext cx="161" cy="74"/>
            </a:xfrm>
            <a:prstGeom prst="rect">
              <a:avLst/>
            </a:prstGeom>
            <a:noFill/>
            <a:ln w="9525">
              <a:noFill/>
              <a:miter lim="800000"/>
              <a:headEnd/>
              <a:tailEnd/>
            </a:ln>
          </p:spPr>
          <p:txBody>
            <a:bodyPr wrap="none" lIns="0" tIns="0" rIns="0" bIns="0">
              <a:spAutoFit/>
            </a:bodyPr>
            <a:lstStyle/>
            <a:p>
              <a:r>
                <a:rPr lang="es-AR" sz="800">
                  <a:solidFill>
                    <a:srgbClr val="000000"/>
                  </a:solidFill>
                </a:rPr>
                <a:t>97.14</a:t>
              </a:r>
              <a:endParaRPr lang="es-AR"/>
            </a:p>
          </p:txBody>
        </p:sp>
        <p:sp>
          <p:nvSpPr>
            <p:cNvPr id="53333" name="Rectangle 288"/>
            <p:cNvSpPr>
              <a:spLocks noChangeArrowheads="1"/>
            </p:cNvSpPr>
            <p:nvPr/>
          </p:nvSpPr>
          <p:spPr bwMode="auto">
            <a:xfrm>
              <a:off x="3725" y="271"/>
              <a:ext cx="161" cy="74"/>
            </a:xfrm>
            <a:prstGeom prst="rect">
              <a:avLst/>
            </a:prstGeom>
            <a:noFill/>
            <a:ln w="9525">
              <a:noFill/>
              <a:miter lim="800000"/>
              <a:headEnd/>
              <a:tailEnd/>
            </a:ln>
          </p:spPr>
          <p:txBody>
            <a:bodyPr wrap="none" lIns="0" tIns="0" rIns="0" bIns="0">
              <a:spAutoFit/>
            </a:bodyPr>
            <a:lstStyle/>
            <a:p>
              <a:r>
                <a:rPr lang="es-AR" sz="800">
                  <a:solidFill>
                    <a:srgbClr val="000000"/>
                  </a:solidFill>
                </a:rPr>
                <a:t>95.24</a:t>
              </a:r>
              <a:endParaRPr lang="es-AR"/>
            </a:p>
          </p:txBody>
        </p:sp>
        <p:sp>
          <p:nvSpPr>
            <p:cNvPr id="53334" name="Rectangle 289"/>
            <p:cNvSpPr>
              <a:spLocks noChangeArrowheads="1"/>
            </p:cNvSpPr>
            <p:nvPr/>
          </p:nvSpPr>
          <p:spPr bwMode="auto">
            <a:xfrm>
              <a:off x="3515" y="238"/>
              <a:ext cx="107" cy="74"/>
            </a:xfrm>
            <a:prstGeom prst="rect">
              <a:avLst/>
            </a:prstGeom>
            <a:noFill/>
            <a:ln w="9525">
              <a:noFill/>
              <a:miter lim="800000"/>
              <a:headEnd/>
              <a:tailEnd/>
            </a:ln>
          </p:spPr>
          <p:txBody>
            <a:bodyPr wrap="none" lIns="0" tIns="0" rIns="0" bIns="0">
              <a:spAutoFit/>
            </a:bodyPr>
            <a:lstStyle/>
            <a:p>
              <a:r>
                <a:rPr lang="es-AR" sz="800">
                  <a:solidFill>
                    <a:srgbClr val="000000"/>
                  </a:solidFill>
                </a:rPr>
                <a:t>100</a:t>
              </a:r>
              <a:endParaRPr lang="es-AR"/>
            </a:p>
          </p:txBody>
        </p:sp>
        <p:sp>
          <p:nvSpPr>
            <p:cNvPr id="53335" name="Rectangle 290"/>
            <p:cNvSpPr>
              <a:spLocks noChangeArrowheads="1"/>
            </p:cNvSpPr>
            <p:nvPr/>
          </p:nvSpPr>
          <p:spPr bwMode="auto">
            <a:xfrm>
              <a:off x="3384" y="1199"/>
              <a:ext cx="44" cy="93"/>
            </a:xfrm>
            <a:prstGeom prst="rect">
              <a:avLst/>
            </a:prstGeom>
            <a:noFill/>
            <a:ln w="9525">
              <a:noFill/>
              <a:miter lim="800000"/>
              <a:headEnd/>
              <a:tailEnd/>
            </a:ln>
          </p:spPr>
          <p:txBody>
            <a:bodyPr wrap="none" lIns="0" tIns="0" rIns="0" bIns="0">
              <a:spAutoFit/>
            </a:bodyPr>
            <a:lstStyle/>
            <a:p>
              <a:r>
                <a:rPr lang="es-AR" sz="1000">
                  <a:solidFill>
                    <a:srgbClr val="000000"/>
                  </a:solidFill>
                </a:rPr>
                <a:t>0</a:t>
              </a:r>
              <a:endParaRPr lang="es-AR" sz="1000"/>
            </a:p>
          </p:txBody>
        </p:sp>
        <p:sp>
          <p:nvSpPr>
            <p:cNvPr id="53336" name="Rectangle 291"/>
            <p:cNvSpPr>
              <a:spLocks noChangeArrowheads="1"/>
            </p:cNvSpPr>
            <p:nvPr/>
          </p:nvSpPr>
          <p:spPr bwMode="auto">
            <a:xfrm>
              <a:off x="3384" y="1019"/>
              <a:ext cx="44" cy="93"/>
            </a:xfrm>
            <a:prstGeom prst="rect">
              <a:avLst/>
            </a:prstGeom>
            <a:noFill/>
            <a:ln w="9525">
              <a:noFill/>
              <a:miter lim="800000"/>
              <a:headEnd/>
              <a:tailEnd/>
            </a:ln>
          </p:spPr>
          <p:txBody>
            <a:bodyPr wrap="none" lIns="0" tIns="0" rIns="0" bIns="0">
              <a:spAutoFit/>
            </a:bodyPr>
            <a:lstStyle/>
            <a:p>
              <a:r>
                <a:rPr lang="es-AR" sz="1000">
                  <a:solidFill>
                    <a:srgbClr val="000000"/>
                  </a:solidFill>
                </a:rPr>
                <a:t>5</a:t>
              </a:r>
              <a:endParaRPr lang="es-AR" sz="1000"/>
            </a:p>
          </p:txBody>
        </p:sp>
        <p:sp>
          <p:nvSpPr>
            <p:cNvPr id="53337" name="Rectangle 292"/>
            <p:cNvSpPr>
              <a:spLocks noChangeArrowheads="1"/>
            </p:cNvSpPr>
            <p:nvPr/>
          </p:nvSpPr>
          <p:spPr bwMode="auto">
            <a:xfrm>
              <a:off x="3356" y="834"/>
              <a:ext cx="87" cy="93"/>
            </a:xfrm>
            <a:prstGeom prst="rect">
              <a:avLst/>
            </a:prstGeom>
            <a:noFill/>
            <a:ln w="9525">
              <a:noFill/>
              <a:miter lim="800000"/>
              <a:headEnd/>
              <a:tailEnd/>
            </a:ln>
          </p:spPr>
          <p:txBody>
            <a:bodyPr wrap="none" lIns="0" tIns="0" rIns="0" bIns="0">
              <a:spAutoFit/>
            </a:bodyPr>
            <a:lstStyle/>
            <a:p>
              <a:r>
                <a:rPr lang="es-AR" sz="1000">
                  <a:solidFill>
                    <a:srgbClr val="000000"/>
                  </a:solidFill>
                </a:rPr>
                <a:t>10</a:t>
              </a:r>
              <a:endParaRPr lang="es-AR" sz="1000"/>
            </a:p>
          </p:txBody>
        </p:sp>
        <p:sp>
          <p:nvSpPr>
            <p:cNvPr id="53338" name="Rectangle 293"/>
            <p:cNvSpPr>
              <a:spLocks noChangeArrowheads="1"/>
            </p:cNvSpPr>
            <p:nvPr/>
          </p:nvSpPr>
          <p:spPr bwMode="auto">
            <a:xfrm>
              <a:off x="3356" y="654"/>
              <a:ext cx="87" cy="93"/>
            </a:xfrm>
            <a:prstGeom prst="rect">
              <a:avLst/>
            </a:prstGeom>
            <a:noFill/>
            <a:ln w="9525">
              <a:noFill/>
              <a:miter lim="800000"/>
              <a:headEnd/>
              <a:tailEnd/>
            </a:ln>
          </p:spPr>
          <p:txBody>
            <a:bodyPr wrap="none" lIns="0" tIns="0" rIns="0" bIns="0">
              <a:spAutoFit/>
            </a:bodyPr>
            <a:lstStyle/>
            <a:p>
              <a:r>
                <a:rPr lang="es-AR" sz="1000">
                  <a:solidFill>
                    <a:srgbClr val="000000"/>
                  </a:solidFill>
                </a:rPr>
                <a:t>15</a:t>
              </a:r>
              <a:endParaRPr lang="es-AR" sz="1000"/>
            </a:p>
          </p:txBody>
        </p:sp>
        <p:sp>
          <p:nvSpPr>
            <p:cNvPr id="53339" name="Rectangle 294"/>
            <p:cNvSpPr>
              <a:spLocks noChangeArrowheads="1"/>
            </p:cNvSpPr>
            <p:nvPr/>
          </p:nvSpPr>
          <p:spPr bwMode="auto">
            <a:xfrm>
              <a:off x="3356" y="469"/>
              <a:ext cx="87" cy="93"/>
            </a:xfrm>
            <a:prstGeom prst="rect">
              <a:avLst/>
            </a:prstGeom>
            <a:noFill/>
            <a:ln w="9525">
              <a:noFill/>
              <a:miter lim="800000"/>
              <a:headEnd/>
              <a:tailEnd/>
            </a:ln>
          </p:spPr>
          <p:txBody>
            <a:bodyPr wrap="none" lIns="0" tIns="0" rIns="0" bIns="0">
              <a:spAutoFit/>
            </a:bodyPr>
            <a:lstStyle/>
            <a:p>
              <a:r>
                <a:rPr lang="es-AR" sz="1000">
                  <a:solidFill>
                    <a:srgbClr val="000000"/>
                  </a:solidFill>
                </a:rPr>
                <a:t>20</a:t>
              </a:r>
              <a:endParaRPr lang="es-AR" sz="1000"/>
            </a:p>
          </p:txBody>
        </p:sp>
        <p:sp>
          <p:nvSpPr>
            <p:cNvPr id="53340" name="Rectangle 295"/>
            <p:cNvSpPr>
              <a:spLocks noChangeArrowheads="1"/>
            </p:cNvSpPr>
            <p:nvPr/>
          </p:nvSpPr>
          <p:spPr bwMode="auto">
            <a:xfrm>
              <a:off x="3356" y="288"/>
              <a:ext cx="87" cy="93"/>
            </a:xfrm>
            <a:prstGeom prst="rect">
              <a:avLst/>
            </a:prstGeom>
            <a:noFill/>
            <a:ln w="9525">
              <a:noFill/>
              <a:miter lim="800000"/>
              <a:headEnd/>
              <a:tailEnd/>
            </a:ln>
          </p:spPr>
          <p:txBody>
            <a:bodyPr wrap="none" lIns="0" tIns="0" rIns="0" bIns="0">
              <a:spAutoFit/>
            </a:bodyPr>
            <a:lstStyle/>
            <a:p>
              <a:r>
                <a:rPr lang="es-AR" sz="1000">
                  <a:solidFill>
                    <a:srgbClr val="000000"/>
                  </a:solidFill>
                </a:rPr>
                <a:t>25</a:t>
              </a:r>
              <a:endParaRPr lang="es-AR" sz="1000"/>
            </a:p>
          </p:txBody>
        </p:sp>
        <p:sp>
          <p:nvSpPr>
            <p:cNvPr id="53341" name="Rectangle 296"/>
            <p:cNvSpPr>
              <a:spLocks noChangeArrowheads="1"/>
            </p:cNvSpPr>
            <p:nvPr/>
          </p:nvSpPr>
          <p:spPr bwMode="auto">
            <a:xfrm>
              <a:off x="3474" y="1266"/>
              <a:ext cx="188" cy="65"/>
            </a:xfrm>
            <a:prstGeom prst="rect">
              <a:avLst/>
            </a:prstGeom>
            <a:noFill/>
            <a:ln w="9525">
              <a:noFill/>
              <a:miter lim="800000"/>
              <a:headEnd/>
              <a:tailEnd/>
            </a:ln>
          </p:spPr>
          <p:txBody>
            <a:bodyPr wrap="none" lIns="0" tIns="0" rIns="0" bIns="0">
              <a:spAutoFit/>
            </a:bodyPr>
            <a:lstStyle/>
            <a:p>
              <a:r>
                <a:rPr lang="es-AR" sz="700">
                  <a:solidFill>
                    <a:srgbClr val="000000"/>
                  </a:solidFill>
                </a:rPr>
                <a:t>&lt; 1 año</a:t>
              </a:r>
              <a:endParaRPr lang="es-AR" sz="700"/>
            </a:p>
          </p:txBody>
        </p:sp>
        <p:sp>
          <p:nvSpPr>
            <p:cNvPr id="53342" name="Rectangle 297"/>
            <p:cNvSpPr>
              <a:spLocks noChangeArrowheads="1"/>
            </p:cNvSpPr>
            <p:nvPr/>
          </p:nvSpPr>
          <p:spPr bwMode="auto">
            <a:xfrm>
              <a:off x="3725" y="1266"/>
              <a:ext cx="125" cy="65"/>
            </a:xfrm>
            <a:prstGeom prst="rect">
              <a:avLst/>
            </a:prstGeom>
            <a:noFill/>
            <a:ln w="9525">
              <a:noFill/>
              <a:miter lim="800000"/>
              <a:headEnd/>
              <a:tailEnd/>
            </a:ln>
          </p:spPr>
          <p:txBody>
            <a:bodyPr wrap="none" lIns="0" tIns="0" rIns="0" bIns="0">
              <a:spAutoFit/>
            </a:bodyPr>
            <a:lstStyle/>
            <a:p>
              <a:r>
                <a:rPr lang="es-AR" sz="700">
                  <a:solidFill>
                    <a:srgbClr val="000000"/>
                  </a:solidFill>
                </a:rPr>
                <a:t>1 a 3</a:t>
              </a:r>
              <a:endParaRPr lang="es-AR" sz="700"/>
            </a:p>
          </p:txBody>
        </p:sp>
        <p:sp>
          <p:nvSpPr>
            <p:cNvPr id="53343" name="Rectangle 298"/>
            <p:cNvSpPr>
              <a:spLocks noChangeArrowheads="1"/>
            </p:cNvSpPr>
            <p:nvPr/>
          </p:nvSpPr>
          <p:spPr bwMode="auto">
            <a:xfrm>
              <a:off x="3943" y="1266"/>
              <a:ext cx="124" cy="65"/>
            </a:xfrm>
            <a:prstGeom prst="rect">
              <a:avLst/>
            </a:prstGeom>
            <a:noFill/>
            <a:ln w="9525">
              <a:noFill/>
              <a:miter lim="800000"/>
              <a:headEnd/>
              <a:tailEnd/>
            </a:ln>
          </p:spPr>
          <p:txBody>
            <a:bodyPr wrap="none" lIns="0" tIns="0" rIns="0" bIns="0">
              <a:spAutoFit/>
            </a:bodyPr>
            <a:lstStyle/>
            <a:p>
              <a:r>
                <a:rPr lang="es-AR" sz="700">
                  <a:solidFill>
                    <a:srgbClr val="000000"/>
                  </a:solidFill>
                </a:rPr>
                <a:t>4 a 6</a:t>
              </a:r>
              <a:endParaRPr lang="es-AR" sz="700"/>
            </a:p>
          </p:txBody>
        </p:sp>
        <p:sp>
          <p:nvSpPr>
            <p:cNvPr id="53344" name="Rectangle 299"/>
            <p:cNvSpPr>
              <a:spLocks noChangeArrowheads="1"/>
            </p:cNvSpPr>
            <p:nvPr/>
          </p:nvSpPr>
          <p:spPr bwMode="auto">
            <a:xfrm>
              <a:off x="4165" y="1266"/>
              <a:ext cx="124" cy="65"/>
            </a:xfrm>
            <a:prstGeom prst="rect">
              <a:avLst/>
            </a:prstGeom>
            <a:noFill/>
            <a:ln w="9525">
              <a:noFill/>
              <a:miter lim="800000"/>
              <a:headEnd/>
              <a:tailEnd/>
            </a:ln>
          </p:spPr>
          <p:txBody>
            <a:bodyPr wrap="none" lIns="0" tIns="0" rIns="0" bIns="0">
              <a:spAutoFit/>
            </a:bodyPr>
            <a:lstStyle/>
            <a:p>
              <a:r>
                <a:rPr lang="es-AR" sz="700">
                  <a:solidFill>
                    <a:srgbClr val="000000"/>
                  </a:solidFill>
                </a:rPr>
                <a:t>7 a 9</a:t>
              </a:r>
              <a:endParaRPr lang="es-AR" sz="700"/>
            </a:p>
          </p:txBody>
        </p:sp>
        <p:sp>
          <p:nvSpPr>
            <p:cNvPr id="53345" name="Rectangle 300"/>
            <p:cNvSpPr>
              <a:spLocks noChangeArrowheads="1"/>
            </p:cNvSpPr>
            <p:nvPr/>
          </p:nvSpPr>
          <p:spPr bwMode="auto">
            <a:xfrm>
              <a:off x="4355" y="1266"/>
              <a:ext cx="185" cy="65"/>
            </a:xfrm>
            <a:prstGeom prst="rect">
              <a:avLst/>
            </a:prstGeom>
            <a:noFill/>
            <a:ln w="9525">
              <a:noFill/>
              <a:miter lim="800000"/>
              <a:headEnd/>
              <a:tailEnd/>
            </a:ln>
          </p:spPr>
          <p:txBody>
            <a:bodyPr wrap="none" lIns="0" tIns="0" rIns="0" bIns="0">
              <a:spAutoFit/>
            </a:bodyPr>
            <a:lstStyle/>
            <a:p>
              <a:r>
                <a:rPr lang="es-AR" sz="700">
                  <a:solidFill>
                    <a:srgbClr val="000000"/>
                  </a:solidFill>
                </a:rPr>
                <a:t>10 a 12</a:t>
              </a:r>
              <a:endParaRPr lang="es-AR" sz="700"/>
            </a:p>
          </p:txBody>
        </p:sp>
        <p:sp>
          <p:nvSpPr>
            <p:cNvPr id="53346" name="Rectangle 301"/>
            <p:cNvSpPr>
              <a:spLocks noChangeArrowheads="1"/>
            </p:cNvSpPr>
            <p:nvPr/>
          </p:nvSpPr>
          <p:spPr bwMode="auto">
            <a:xfrm>
              <a:off x="4573" y="1266"/>
              <a:ext cx="186" cy="65"/>
            </a:xfrm>
            <a:prstGeom prst="rect">
              <a:avLst/>
            </a:prstGeom>
            <a:noFill/>
            <a:ln w="9525">
              <a:noFill/>
              <a:miter lim="800000"/>
              <a:headEnd/>
              <a:tailEnd/>
            </a:ln>
          </p:spPr>
          <p:txBody>
            <a:bodyPr wrap="none" lIns="0" tIns="0" rIns="0" bIns="0">
              <a:spAutoFit/>
            </a:bodyPr>
            <a:lstStyle/>
            <a:p>
              <a:r>
                <a:rPr lang="es-AR" sz="700">
                  <a:solidFill>
                    <a:srgbClr val="000000"/>
                  </a:solidFill>
                </a:rPr>
                <a:t>13 a 15</a:t>
              </a:r>
              <a:endParaRPr lang="es-AR" sz="700"/>
            </a:p>
          </p:txBody>
        </p:sp>
        <p:sp>
          <p:nvSpPr>
            <p:cNvPr id="53347" name="Rectangle 302"/>
            <p:cNvSpPr>
              <a:spLocks noChangeArrowheads="1"/>
            </p:cNvSpPr>
            <p:nvPr/>
          </p:nvSpPr>
          <p:spPr bwMode="auto">
            <a:xfrm>
              <a:off x="4796" y="1266"/>
              <a:ext cx="186" cy="65"/>
            </a:xfrm>
            <a:prstGeom prst="rect">
              <a:avLst/>
            </a:prstGeom>
            <a:noFill/>
            <a:ln w="9525">
              <a:noFill/>
              <a:miter lim="800000"/>
              <a:headEnd/>
              <a:tailEnd/>
            </a:ln>
          </p:spPr>
          <p:txBody>
            <a:bodyPr wrap="none" lIns="0" tIns="0" rIns="0" bIns="0">
              <a:spAutoFit/>
            </a:bodyPr>
            <a:lstStyle/>
            <a:p>
              <a:r>
                <a:rPr lang="es-AR" sz="700">
                  <a:solidFill>
                    <a:srgbClr val="000000"/>
                  </a:solidFill>
                </a:rPr>
                <a:t>16 a 18</a:t>
              </a:r>
              <a:endParaRPr lang="es-AR" sz="700"/>
            </a:p>
          </p:txBody>
        </p:sp>
        <p:sp>
          <p:nvSpPr>
            <p:cNvPr id="53348" name="Rectangle 303"/>
            <p:cNvSpPr>
              <a:spLocks noChangeArrowheads="1"/>
            </p:cNvSpPr>
            <p:nvPr/>
          </p:nvSpPr>
          <p:spPr bwMode="auto">
            <a:xfrm>
              <a:off x="5014" y="1266"/>
              <a:ext cx="186" cy="65"/>
            </a:xfrm>
            <a:prstGeom prst="rect">
              <a:avLst/>
            </a:prstGeom>
            <a:noFill/>
            <a:ln w="9525">
              <a:noFill/>
              <a:miter lim="800000"/>
              <a:headEnd/>
              <a:tailEnd/>
            </a:ln>
          </p:spPr>
          <p:txBody>
            <a:bodyPr wrap="none" lIns="0" tIns="0" rIns="0" bIns="0">
              <a:spAutoFit/>
            </a:bodyPr>
            <a:lstStyle/>
            <a:p>
              <a:r>
                <a:rPr lang="es-AR" sz="700">
                  <a:solidFill>
                    <a:srgbClr val="000000"/>
                  </a:solidFill>
                </a:rPr>
                <a:t>19 a 21</a:t>
              </a:r>
              <a:endParaRPr lang="es-AR" sz="700"/>
            </a:p>
          </p:txBody>
        </p:sp>
        <p:sp>
          <p:nvSpPr>
            <p:cNvPr id="53349" name="Rectangle 304"/>
            <p:cNvSpPr>
              <a:spLocks noChangeArrowheads="1"/>
            </p:cNvSpPr>
            <p:nvPr/>
          </p:nvSpPr>
          <p:spPr bwMode="auto">
            <a:xfrm>
              <a:off x="5236" y="1266"/>
              <a:ext cx="188" cy="65"/>
            </a:xfrm>
            <a:prstGeom prst="rect">
              <a:avLst/>
            </a:prstGeom>
            <a:noFill/>
            <a:ln w="9525">
              <a:noFill/>
              <a:miter lim="800000"/>
              <a:headEnd/>
              <a:tailEnd/>
            </a:ln>
          </p:spPr>
          <p:txBody>
            <a:bodyPr wrap="none" lIns="0" tIns="0" rIns="0" bIns="0">
              <a:spAutoFit/>
            </a:bodyPr>
            <a:lstStyle/>
            <a:p>
              <a:r>
                <a:rPr lang="es-AR" sz="700">
                  <a:solidFill>
                    <a:srgbClr val="000000"/>
                  </a:solidFill>
                </a:rPr>
                <a:t>+ de 22</a:t>
              </a:r>
              <a:endParaRPr lang="es-AR" sz="700"/>
            </a:p>
          </p:txBody>
        </p:sp>
        <p:sp>
          <p:nvSpPr>
            <p:cNvPr id="53350" name="Rectangle 305"/>
            <p:cNvSpPr>
              <a:spLocks noChangeArrowheads="1"/>
            </p:cNvSpPr>
            <p:nvPr/>
          </p:nvSpPr>
          <p:spPr bwMode="auto">
            <a:xfrm>
              <a:off x="3196" y="1257"/>
              <a:ext cx="188" cy="65"/>
            </a:xfrm>
            <a:prstGeom prst="rect">
              <a:avLst/>
            </a:prstGeom>
            <a:noFill/>
            <a:ln w="9525">
              <a:noFill/>
              <a:miter lim="800000"/>
              <a:headEnd/>
              <a:tailEnd/>
            </a:ln>
          </p:spPr>
          <p:txBody>
            <a:bodyPr wrap="none" lIns="0" tIns="0" rIns="0" bIns="0">
              <a:spAutoFit/>
            </a:bodyPr>
            <a:lstStyle/>
            <a:p>
              <a:r>
                <a:rPr lang="es-AR" sz="700">
                  <a:solidFill>
                    <a:srgbClr val="000000"/>
                  </a:solidFill>
                </a:rPr>
                <a:t>Edades</a:t>
              </a:r>
              <a:endParaRPr lang="es-AR" sz="700"/>
            </a:p>
          </p:txBody>
        </p:sp>
        <p:sp>
          <p:nvSpPr>
            <p:cNvPr id="53351" name="Rectangle 306"/>
            <p:cNvSpPr>
              <a:spLocks noChangeArrowheads="1"/>
            </p:cNvSpPr>
            <p:nvPr/>
          </p:nvSpPr>
          <p:spPr bwMode="auto">
            <a:xfrm rot="-5400000">
              <a:off x="2884" y="606"/>
              <a:ext cx="746" cy="85"/>
            </a:xfrm>
            <a:prstGeom prst="rect">
              <a:avLst/>
            </a:prstGeom>
            <a:noFill/>
            <a:ln w="9525">
              <a:noFill/>
              <a:miter lim="800000"/>
              <a:headEnd/>
              <a:tailEnd/>
            </a:ln>
          </p:spPr>
          <p:txBody>
            <a:bodyPr wrap="none" lIns="0" tIns="0" rIns="0" bIns="0">
              <a:spAutoFit/>
            </a:bodyPr>
            <a:lstStyle/>
            <a:p>
              <a:r>
                <a:rPr lang="es-AR" sz="900" b="1">
                  <a:solidFill>
                    <a:srgbClr val="000000"/>
                  </a:solidFill>
                </a:rPr>
                <a:t>Tasa de Incidencia (%)</a:t>
              </a:r>
              <a:endParaRPr lang="es-AR" sz="900"/>
            </a:p>
          </p:txBody>
        </p:sp>
        <p:sp>
          <p:nvSpPr>
            <p:cNvPr id="53352" name="Rectangle 307"/>
            <p:cNvSpPr>
              <a:spLocks noChangeArrowheads="1"/>
            </p:cNvSpPr>
            <p:nvPr/>
          </p:nvSpPr>
          <p:spPr bwMode="auto">
            <a:xfrm>
              <a:off x="5468" y="1199"/>
              <a:ext cx="36" cy="75"/>
            </a:xfrm>
            <a:prstGeom prst="rect">
              <a:avLst/>
            </a:prstGeom>
            <a:noFill/>
            <a:ln w="9525">
              <a:noFill/>
              <a:miter lim="800000"/>
              <a:headEnd/>
              <a:tailEnd/>
            </a:ln>
          </p:spPr>
          <p:txBody>
            <a:bodyPr wrap="none" lIns="0" tIns="0" rIns="0" bIns="0">
              <a:spAutoFit/>
            </a:bodyPr>
            <a:lstStyle/>
            <a:p>
              <a:r>
                <a:rPr lang="es-AR" sz="800">
                  <a:solidFill>
                    <a:srgbClr val="000000"/>
                  </a:solidFill>
                </a:rPr>
                <a:t>0</a:t>
              </a:r>
              <a:endParaRPr lang="es-AR"/>
            </a:p>
          </p:txBody>
        </p:sp>
        <p:sp>
          <p:nvSpPr>
            <p:cNvPr id="53353" name="Rectangle 308"/>
            <p:cNvSpPr>
              <a:spLocks noChangeArrowheads="1"/>
            </p:cNvSpPr>
            <p:nvPr/>
          </p:nvSpPr>
          <p:spPr bwMode="auto">
            <a:xfrm>
              <a:off x="5468" y="1107"/>
              <a:ext cx="71" cy="74"/>
            </a:xfrm>
            <a:prstGeom prst="rect">
              <a:avLst/>
            </a:prstGeom>
            <a:noFill/>
            <a:ln w="9525">
              <a:noFill/>
              <a:miter lim="800000"/>
              <a:headEnd/>
              <a:tailEnd/>
            </a:ln>
          </p:spPr>
          <p:txBody>
            <a:bodyPr wrap="none" lIns="0" tIns="0" rIns="0" bIns="0">
              <a:spAutoFit/>
            </a:bodyPr>
            <a:lstStyle/>
            <a:p>
              <a:r>
                <a:rPr lang="es-AR" sz="800">
                  <a:solidFill>
                    <a:srgbClr val="000000"/>
                  </a:solidFill>
                </a:rPr>
                <a:t>10</a:t>
              </a:r>
              <a:endParaRPr lang="es-AR"/>
            </a:p>
          </p:txBody>
        </p:sp>
        <p:sp>
          <p:nvSpPr>
            <p:cNvPr id="53354" name="Rectangle 309"/>
            <p:cNvSpPr>
              <a:spLocks noChangeArrowheads="1"/>
            </p:cNvSpPr>
            <p:nvPr/>
          </p:nvSpPr>
          <p:spPr bwMode="auto">
            <a:xfrm>
              <a:off x="5468" y="1019"/>
              <a:ext cx="71" cy="75"/>
            </a:xfrm>
            <a:prstGeom prst="rect">
              <a:avLst/>
            </a:prstGeom>
            <a:noFill/>
            <a:ln w="9525">
              <a:noFill/>
              <a:miter lim="800000"/>
              <a:headEnd/>
              <a:tailEnd/>
            </a:ln>
          </p:spPr>
          <p:txBody>
            <a:bodyPr wrap="none" lIns="0" tIns="0" rIns="0" bIns="0">
              <a:spAutoFit/>
            </a:bodyPr>
            <a:lstStyle/>
            <a:p>
              <a:r>
                <a:rPr lang="es-AR" sz="800">
                  <a:solidFill>
                    <a:srgbClr val="000000"/>
                  </a:solidFill>
                </a:rPr>
                <a:t>20</a:t>
              </a:r>
              <a:endParaRPr lang="es-AR"/>
            </a:p>
          </p:txBody>
        </p:sp>
        <p:sp>
          <p:nvSpPr>
            <p:cNvPr id="53355" name="Rectangle 310"/>
            <p:cNvSpPr>
              <a:spLocks noChangeArrowheads="1"/>
            </p:cNvSpPr>
            <p:nvPr/>
          </p:nvSpPr>
          <p:spPr bwMode="auto">
            <a:xfrm>
              <a:off x="5468" y="926"/>
              <a:ext cx="71" cy="74"/>
            </a:xfrm>
            <a:prstGeom prst="rect">
              <a:avLst/>
            </a:prstGeom>
            <a:noFill/>
            <a:ln w="9525">
              <a:noFill/>
              <a:miter lim="800000"/>
              <a:headEnd/>
              <a:tailEnd/>
            </a:ln>
          </p:spPr>
          <p:txBody>
            <a:bodyPr wrap="none" lIns="0" tIns="0" rIns="0" bIns="0">
              <a:spAutoFit/>
            </a:bodyPr>
            <a:lstStyle/>
            <a:p>
              <a:r>
                <a:rPr lang="es-AR" sz="800">
                  <a:solidFill>
                    <a:srgbClr val="000000"/>
                  </a:solidFill>
                </a:rPr>
                <a:t>30</a:t>
              </a:r>
              <a:endParaRPr lang="es-AR"/>
            </a:p>
          </p:txBody>
        </p:sp>
        <p:sp>
          <p:nvSpPr>
            <p:cNvPr id="53356" name="Rectangle 311"/>
            <p:cNvSpPr>
              <a:spLocks noChangeArrowheads="1"/>
            </p:cNvSpPr>
            <p:nvPr/>
          </p:nvSpPr>
          <p:spPr bwMode="auto">
            <a:xfrm>
              <a:off x="5468" y="834"/>
              <a:ext cx="71" cy="74"/>
            </a:xfrm>
            <a:prstGeom prst="rect">
              <a:avLst/>
            </a:prstGeom>
            <a:noFill/>
            <a:ln w="9525">
              <a:noFill/>
              <a:miter lim="800000"/>
              <a:headEnd/>
              <a:tailEnd/>
            </a:ln>
          </p:spPr>
          <p:txBody>
            <a:bodyPr wrap="none" lIns="0" tIns="0" rIns="0" bIns="0">
              <a:spAutoFit/>
            </a:bodyPr>
            <a:lstStyle/>
            <a:p>
              <a:r>
                <a:rPr lang="es-AR" sz="800">
                  <a:solidFill>
                    <a:srgbClr val="000000"/>
                  </a:solidFill>
                </a:rPr>
                <a:t>40</a:t>
              </a:r>
              <a:endParaRPr lang="es-AR"/>
            </a:p>
          </p:txBody>
        </p:sp>
        <p:sp>
          <p:nvSpPr>
            <p:cNvPr id="53357" name="Rectangle 312"/>
            <p:cNvSpPr>
              <a:spLocks noChangeArrowheads="1"/>
            </p:cNvSpPr>
            <p:nvPr/>
          </p:nvSpPr>
          <p:spPr bwMode="auto">
            <a:xfrm>
              <a:off x="5468" y="742"/>
              <a:ext cx="71" cy="74"/>
            </a:xfrm>
            <a:prstGeom prst="rect">
              <a:avLst/>
            </a:prstGeom>
            <a:noFill/>
            <a:ln w="9525">
              <a:noFill/>
              <a:miter lim="800000"/>
              <a:headEnd/>
              <a:tailEnd/>
            </a:ln>
          </p:spPr>
          <p:txBody>
            <a:bodyPr wrap="none" lIns="0" tIns="0" rIns="0" bIns="0">
              <a:spAutoFit/>
            </a:bodyPr>
            <a:lstStyle/>
            <a:p>
              <a:r>
                <a:rPr lang="es-AR" sz="800">
                  <a:solidFill>
                    <a:srgbClr val="000000"/>
                  </a:solidFill>
                </a:rPr>
                <a:t>50</a:t>
              </a:r>
              <a:endParaRPr lang="es-AR"/>
            </a:p>
          </p:txBody>
        </p:sp>
        <p:sp>
          <p:nvSpPr>
            <p:cNvPr id="53358" name="Rectangle 313"/>
            <p:cNvSpPr>
              <a:spLocks noChangeArrowheads="1"/>
            </p:cNvSpPr>
            <p:nvPr/>
          </p:nvSpPr>
          <p:spPr bwMode="auto">
            <a:xfrm>
              <a:off x="5468" y="654"/>
              <a:ext cx="71" cy="74"/>
            </a:xfrm>
            <a:prstGeom prst="rect">
              <a:avLst/>
            </a:prstGeom>
            <a:noFill/>
            <a:ln w="9525">
              <a:noFill/>
              <a:miter lim="800000"/>
              <a:headEnd/>
              <a:tailEnd/>
            </a:ln>
          </p:spPr>
          <p:txBody>
            <a:bodyPr wrap="none" lIns="0" tIns="0" rIns="0" bIns="0">
              <a:spAutoFit/>
            </a:bodyPr>
            <a:lstStyle/>
            <a:p>
              <a:r>
                <a:rPr lang="es-AR" sz="800">
                  <a:solidFill>
                    <a:srgbClr val="000000"/>
                  </a:solidFill>
                </a:rPr>
                <a:t>60</a:t>
              </a:r>
              <a:endParaRPr lang="es-AR"/>
            </a:p>
          </p:txBody>
        </p:sp>
        <p:sp>
          <p:nvSpPr>
            <p:cNvPr id="53359" name="Rectangle 314"/>
            <p:cNvSpPr>
              <a:spLocks noChangeArrowheads="1"/>
            </p:cNvSpPr>
            <p:nvPr/>
          </p:nvSpPr>
          <p:spPr bwMode="auto">
            <a:xfrm>
              <a:off x="5468" y="561"/>
              <a:ext cx="71" cy="74"/>
            </a:xfrm>
            <a:prstGeom prst="rect">
              <a:avLst/>
            </a:prstGeom>
            <a:noFill/>
            <a:ln w="9525">
              <a:noFill/>
              <a:miter lim="800000"/>
              <a:headEnd/>
              <a:tailEnd/>
            </a:ln>
          </p:spPr>
          <p:txBody>
            <a:bodyPr wrap="none" lIns="0" tIns="0" rIns="0" bIns="0">
              <a:spAutoFit/>
            </a:bodyPr>
            <a:lstStyle/>
            <a:p>
              <a:r>
                <a:rPr lang="es-AR" sz="800">
                  <a:solidFill>
                    <a:srgbClr val="000000"/>
                  </a:solidFill>
                </a:rPr>
                <a:t>70</a:t>
              </a:r>
              <a:endParaRPr lang="es-AR"/>
            </a:p>
          </p:txBody>
        </p:sp>
        <p:sp>
          <p:nvSpPr>
            <p:cNvPr id="53360" name="Rectangle 315"/>
            <p:cNvSpPr>
              <a:spLocks noChangeArrowheads="1"/>
            </p:cNvSpPr>
            <p:nvPr/>
          </p:nvSpPr>
          <p:spPr bwMode="auto">
            <a:xfrm>
              <a:off x="5468" y="469"/>
              <a:ext cx="71" cy="75"/>
            </a:xfrm>
            <a:prstGeom prst="rect">
              <a:avLst/>
            </a:prstGeom>
            <a:noFill/>
            <a:ln w="9525">
              <a:noFill/>
              <a:miter lim="800000"/>
              <a:headEnd/>
              <a:tailEnd/>
            </a:ln>
          </p:spPr>
          <p:txBody>
            <a:bodyPr wrap="none" lIns="0" tIns="0" rIns="0" bIns="0">
              <a:spAutoFit/>
            </a:bodyPr>
            <a:lstStyle/>
            <a:p>
              <a:r>
                <a:rPr lang="es-AR" sz="800">
                  <a:solidFill>
                    <a:srgbClr val="000000"/>
                  </a:solidFill>
                </a:rPr>
                <a:t>80</a:t>
              </a:r>
              <a:endParaRPr lang="es-AR"/>
            </a:p>
          </p:txBody>
        </p:sp>
        <p:sp>
          <p:nvSpPr>
            <p:cNvPr id="53361" name="Rectangle 316"/>
            <p:cNvSpPr>
              <a:spLocks noChangeArrowheads="1"/>
            </p:cNvSpPr>
            <p:nvPr/>
          </p:nvSpPr>
          <p:spPr bwMode="auto">
            <a:xfrm>
              <a:off x="5468" y="381"/>
              <a:ext cx="71" cy="75"/>
            </a:xfrm>
            <a:prstGeom prst="rect">
              <a:avLst/>
            </a:prstGeom>
            <a:noFill/>
            <a:ln w="9525">
              <a:noFill/>
              <a:miter lim="800000"/>
              <a:headEnd/>
              <a:tailEnd/>
            </a:ln>
          </p:spPr>
          <p:txBody>
            <a:bodyPr wrap="none" lIns="0" tIns="0" rIns="0" bIns="0">
              <a:spAutoFit/>
            </a:bodyPr>
            <a:lstStyle/>
            <a:p>
              <a:r>
                <a:rPr lang="es-AR" sz="800">
                  <a:solidFill>
                    <a:srgbClr val="000000"/>
                  </a:solidFill>
                </a:rPr>
                <a:t>90</a:t>
              </a:r>
              <a:endParaRPr lang="es-AR"/>
            </a:p>
          </p:txBody>
        </p:sp>
        <p:sp>
          <p:nvSpPr>
            <p:cNvPr id="53362" name="Rectangle 317"/>
            <p:cNvSpPr>
              <a:spLocks noChangeArrowheads="1"/>
            </p:cNvSpPr>
            <p:nvPr/>
          </p:nvSpPr>
          <p:spPr bwMode="auto">
            <a:xfrm>
              <a:off x="5468" y="288"/>
              <a:ext cx="107" cy="75"/>
            </a:xfrm>
            <a:prstGeom prst="rect">
              <a:avLst/>
            </a:prstGeom>
            <a:noFill/>
            <a:ln w="9525">
              <a:noFill/>
              <a:miter lim="800000"/>
              <a:headEnd/>
              <a:tailEnd/>
            </a:ln>
          </p:spPr>
          <p:txBody>
            <a:bodyPr wrap="none" lIns="0" tIns="0" rIns="0" bIns="0">
              <a:spAutoFit/>
            </a:bodyPr>
            <a:lstStyle/>
            <a:p>
              <a:r>
                <a:rPr lang="es-AR" sz="800">
                  <a:solidFill>
                    <a:srgbClr val="000000"/>
                  </a:solidFill>
                </a:rPr>
                <a:t>100</a:t>
              </a:r>
              <a:endParaRPr lang="es-AR"/>
            </a:p>
          </p:txBody>
        </p:sp>
      </p:grpSp>
      <p:pic>
        <p:nvPicPr>
          <p:cNvPr id="25926" name="Picture 326"/>
          <p:cNvPicPr>
            <a:picLocks noChangeAspect="1" noChangeArrowheads="1"/>
          </p:cNvPicPr>
          <p:nvPr/>
        </p:nvPicPr>
        <p:blipFill>
          <a:blip r:embed="rId2" cstate="print"/>
          <a:srcRect/>
          <a:stretch>
            <a:fillRect/>
          </a:stretch>
        </p:blipFill>
        <p:spPr bwMode="auto">
          <a:xfrm>
            <a:off x="6175375" y="2781300"/>
            <a:ext cx="1965325" cy="2447925"/>
          </a:xfrm>
          <a:prstGeom prst="rect">
            <a:avLst/>
          </a:prstGeom>
          <a:noFill/>
          <a:ln w="9525" algn="ctr">
            <a:noFill/>
            <a:miter lim="800000"/>
            <a:headEnd/>
            <a:tailEnd/>
          </a:ln>
        </p:spPr>
      </p:pic>
      <p:sp>
        <p:nvSpPr>
          <p:cNvPr id="53252" name="Text Box 319"/>
          <p:cNvSpPr txBox="1">
            <a:spLocks noChangeArrowheads="1"/>
          </p:cNvSpPr>
          <p:nvPr/>
        </p:nvSpPr>
        <p:spPr bwMode="auto">
          <a:xfrm>
            <a:off x="57150" y="1412875"/>
            <a:ext cx="2449513" cy="579438"/>
          </a:xfrm>
          <a:prstGeom prst="rect">
            <a:avLst/>
          </a:prstGeom>
          <a:noFill/>
          <a:ln w="9525">
            <a:noFill/>
            <a:miter lim="800000"/>
            <a:headEnd/>
            <a:tailEnd/>
          </a:ln>
        </p:spPr>
        <p:txBody>
          <a:bodyPr>
            <a:spAutoFit/>
          </a:bodyPr>
          <a:lstStyle/>
          <a:p>
            <a:pPr>
              <a:spcBef>
                <a:spcPct val="50000"/>
              </a:spcBef>
            </a:pPr>
            <a:r>
              <a:rPr lang="es-AR" sz="3200" b="1">
                <a:solidFill>
                  <a:srgbClr val="FF0000"/>
                </a:solidFill>
              </a:rPr>
              <a:t>Quiénes?</a:t>
            </a:r>
          </a:p>
        </p:txBody>
      </p:sp>
      <p:sp>
        <p:nvSpPr>
          <p:cNvPr id="53253" name="Text Box 320"/>
          <p:cNvSpPr txBox="1">
            <a:spLocks noChangeArrowheads="1"/>
          </p:cNvSpPr>
          <p:nvPr/>
        </p:nvSpPr>
        <p:spPr bwMode="auto">
          <a:xfrm>
            <a:off x="57150" y="3357563"/>
            <a:ext cx="2190750" cy="579437"/>
          </a:xfrm>
          <a:prstGeom prst="rect">
            <a:avLst/>
          </a:prstGeom>
          <a:noFill/>
          <a:ln w="9525">
            <a:noFill/>
            <a:miter lim="800000"/>
            <a:headEnd/>
            <a:tailEnd/>
          </a:ln>
        </p:spPr>
        <p:txBody>
          <a:bodyPr>
            <a:spAutoFit/>
          </a:bodyPr>
          <a:lstStyle/>
          <a:p>
            <a:pPr>
              <a:spcBef>
                <a:spcPct val="50000"/>
              </a:spcBef>
            </a:pPr>
            <a:r>
              <a:rPr lang="es-AR" sz="3200" b="1">
                <a:solidFill>
                  <a:srgbClr val="FF0000"/>
                </a:solidFill>
              </a:rPr>
              <a:t>Dónde?</a:t>
            </a:r>
          </a:p>
        </p:txBody>
      </p:sp>
      <p:pic>
        <p:nvPicPr>
          <p:cNvPr id="53254" name="Picture 321"/>
          <p:cNvPicPr>
            <a:picLocks noChangeAspect="1" noChangeArrowheads="1"/>
          </p:cNvPicPr>
          <p:nvPr/>
        </p:nvPicPr>
        <p:blipFill>
          <a:blip r:embed="rId3" cstate="print"/>
          <a:srcRect/>
          <a:stretch>
            <a:fillRect/>
          </a:stretch>
        </p:blipFill>
        <p:spPr bwMode="auto">
          <a:xfrm>
            <a:off x="3060700" y="620713"/>
            <a:ext cx="1952625" cy="2160587"/>
          </a:xfrm>
          <a:prstGeom prst="rect">
            <a:avLst/>
          </a:prstGeom>
          <a:noFill/>
          <a:ln w="9525">
            <a:noFill/>
            <a:miter lim="800000"/>
            <a:headEnd/>
            <a:tailEnd/>
          </a:ln>
        </p:spPr>
      </p:pic>
      <p:pic>
        <p:nvPicPr>
          <p:cNvPr id="53255" name="Picture 322"/>
          <p:cNvPicPr>
            <a:picLocks noChangeAspect="1" noChangeArrowheads="1"/>
          </p:cNvPicPr>
          <p:nvPr/>
        </p:nvPicPr>
        <p:blipFill>
          <a:blip r:embed="rId4" cstate="print"/>
          <a:srcRect/>
          <a:stretch>
            <a:fillRect/>
          </a:stretch>
        </p:blipFill>
        <p:spPr bwMode="auto">
          <a:xfrm>
            <a:off x="2268538" y="3087688"/>
            <a:ext cx="2762250" cy="1684337"/>
          </a:xfrm>
          <a:prstGeom prst="rect">
            <a:avLst/>
          </a:prstGeom>
          <a:noFill/>
          <a:ln w="9525">
            <a:noFill/>
            <a:miter lim="800000"/>
            <a:headEnd/>
            <a:tailEnd/>
          </a:ln>
        </p:spPr>
      </p:pic>
      <p:pic>
        <p:nvPicPr>
          <p:cNvPr id="53256" name="Picture 323"/>
          <p:cNvPicPr>
            <a:picLocks noChangeAspect="1" noChangeArrowheads="1"/>
          </p:cNvPicPr>
          <p:nvPr/>
        </p:nvPicPr>
        <p:blipFill>
          <a:blip r:embed="rId5" cstate="print"/>
          <a:srcRect/>
          <a:stretch>
            <a:fillRect/>
          </a:stretch>
        </p:blipFill>
        <p:spPr bwMode="auto">
          <a:xfrm>
            <a:off x="2339975" y="5173663"/>
            <a:ext cx="2681288" cy="1293812"/>
          </a:xfrm>
          <a:prstGeom prst="rect">
            <a:avLst/>
          </a:prstGeom>
          <a:noFill/>
          <a:ln w="9525">
            <a:noFill/>
            <a:miter lim="800000"/>
            <a:headEnd/>
            <a:tailEnd/>
          </a:ln>
        </p:spPr>
      </p:pic>
      <p:sp>
        <p:nvSpPr>
          <p:cNvPr id="53257" name="Text Box 324"/>
          <p:cNvSpPr txBox="1">
            <a:spLocks noChangeArrowheads="1"/>
          </p:cNvSpPr>
          <p:nvPr/>
        </p:nvSpPr>
        <p:spPr bwMode="auto">
          <a:xfrm>
            <a:off x="22225" y="5084763"/>
            <a:ext cx="2051050" cy="579437"/>
          </a:xfrm>
          <a:prstGeom prst="rect">
            <a:avLst/>
          </a:prstGeom>
          <a:noFill/>
          <a:ln w="9525">
            <a:noFill/>
            <a:miter lim="800000"/>
            <a:headEnd/>
            <a:tailEnd/>
          </a:ln>
        </p:spPr>
        <p:txBody>
          <a:bodyPr>
            <a:spAutoFit/>
          </a:bodyPr>
          <a:lstStyle/>
          <a:p>
            <a:pPr>
              <a:spcBef>
                <a:spcPct val="50000"/>
              </a:spcBef>
            </a:pPr>
            <a:r>
              <a:rPr lang="es-AR" sz="3200" b="1">
                <a:solidFill>
                  <a:srgbClr val="FF0000"/>
                </a:solidFill>
              </a:rPr>
              <a:t>Cuando?</a:t>
            </a:r>
          </a:p>
        </p:txBody>
      </p:sp>
      <p:pic>
        <p:nvPicPr>
          <p:cNvPr id="25925" name="Picture 325"/>
          <p:cNvPicPr>
            <a:picLocks noChangeAspect="1" noChangeArrowheads="1"/>
          </p:cNvPicPr>
          <p:nvPr/>
        </p:nvPicPr>
        <p:blipFill>
          <a:blip r:embed="rId6" cstate="print"/>
          <a:srcRect/>
          <a:stretch>
            <a:fillRect/>
          </a:stretch>
        </p:blipFill>
        <p:spPr bwMode="auto">
          <a:xfrm>
            <a:off x="5076825" y="5157788"/>
            <a:ext cx="4067175" cy="1444625"/>
          </a:xfrm>
          <a:prstGeom prst="rect">
            <a:avLst/>
          </a:prstGeom>
          <a:noFill/>
          <a:ln w="9525">
            <a:noFill/>
            <a:miter lim="800000"/>
            <a:headEnd/>
            <a:tailEnd/>
          </a:ln>
        </p:spPr>
      </p:pic>
      <p:sp>
        <p:nvSpPr>
          <p:cNvPr id="53259" name="WordArt 327"/>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Descripción en Vigilancia Epidemiológica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9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9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468313" y="981075"/>
            <a:ext cx="2449512" cy="579438"/>
          </a:xfrm>
          <a:prstGeom prst="rect">
            <a:avLst/>
          </a:prstGeom>
          <a:noFill/>
          <a:ln w="9525">
            <a:noFill/>
            <a:miter lim="800000"/>
            <a:headEnd/>
            <a:tailEnd/>
          </a:ln>
        </p:spPr>
        <p:txBody>
          <a:bodyPr>
            <a:spAutoFit/>
          </a:bodyPr>
          <a:lstStyle/>
          <a:p>
            <a:pPr>
              <a:spcBef>
                <a:spcPct val="50000"/>
              </a:spcBef>
            </a:pPr>
            <a:r>
              <a:rPr lang="es-AR" sz="3200" b="1">
                <a:solidFill>
                  <a:srgbClr val="FF0000"/>
                </a:solidFill>
              </a:rPr>
              <a:t>Quiénes?</a:t>
            </a:r>
          </a:p>
        </p:txBody>
      </p:sp>
      <p:pic>
        <p:nvPicPr>
          <p:cNvPr id="54275" name="Picture 3"/>
          <p:cNvPicPr>
            <a:picLocks noChangeAspect="1" noChangeArrowheads="1"/>
          </p:cNvPicPr>
          <p:nvPr/>
        </p:nvPicPr>
        <p:blipFill>
          <a:blip r:embed="rId2" cstate="print"/>
          <a:srcRect/>
          <a:stretch>
            <a:fillRect/>
          </a:stretch>
        </p:blipFill>
        <p:spPr bwMode="auto">
          <a:xfrm>
            <a:off x="7773988" y="620713"/>
            <a:ext cx="1366837" cy="1512887"/>
          </a:xfrm>
          <a:prstGeom prst="rect">
            <a:avLst/>
          </a:prstGeom>
          <a:noFill/>
          <a:ln w="9525">
            <a:noFill/>
            <a:miter lim="800000"/>
            <a:headEnd/>
            <a:tailEnd/>
          </a:ln>
        </p:spPr>
      </p:pic>
      <p:sp>
        <p:nvSpPr>
          <p:cNvPr id="54276" name="Text Box 4"/>
          <p:cNvSpPr txBox="1">
            <a:spLocks noChangeArrowheads="1"/>
          </p:cNvSpPr>
          <p:nvPr/>
        </p:nvSpPr>
        <p:spPr bwMode="auto">
          <a:xfrm>
            <a:off x="468313" y="1557338"/>
            <a:ext cx="5688012" cy="946150"/>
          </a:xfrm>
          <a:prstGeom prst="rect">
            <a:avLst/>
          </a:prstGeom>
          <a:noFill/>
          <a:ln w="9525">
            <a:noFill/>
            <a:miter lim="800000"/>
            <a:headEnd/>
            <a:tailEnd/>
          </a:ln>
        </p:spPr>
        <p:txBody>
          <a:bodyPr>
            <a:spAutoFit/>
          </a:bodyPr>
          <a:lstStyle/>
          <a:p>
            <a:pPr>
              <a:spcBef>
                <a:spcPct val="50000"/>
              </a:spcBef>
            </a:pPr>
            <a:r>
              <a:rPr lang="es-AR" sz="2800" b="1"/>
              <a:t>Factores asociados y grupos de población en riesgo</a:t>
            </a:r>
          </a:p>
        </p:txBody>
      </p:sp>
      <p:sp>
        <p:nvSpPr>
          <p:cNvPr id="54277" name="WordArt 5"/>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Descripción en Vigilancia Epidemiológica</a:t>
            </a:r>
          </a:p>
        </p:txBody>
      </p:sp>
      <p:sp>
        <p:nvSpPr>
          <p:cNvPr id="54278" name="Text Box 12"/>
          <p:cNvSpPr txBox="1">
            <a:spLocks noChangeArrowheads="1"/>
          </p:cNvSpPr>
          <p:nvPr/>
        </p:nvSpPr>
        <p:spPr bwMode="auto">
          <a:xfrm>
            <a:off x="4859338" y="2805113"/>
            <a:ext cx="3600450" cy="530225"/>
          </a:xfrm>
          <a:prstGeom prst="rect">
            <a:avLst/>
          </a:prstGeom>
          <a:noFill/>
          <a:ln w="9525" algn="ctr">
            <a:noFill/>
            <a:miter lim="800000"/>
            <a:headEnd/>
            <a:tailEnd/>
          </a:ln>
        </p:spPr>
        <p:txBody>
          <a:bodyPr>
            <a:spAutoFit/>
          </a:bodyPr>
          <a:lstStyle/>
          <a:p>
            <a:pPr algn="ctr">
              <a:lnSpc>
                <a:spcPct val="80000"/>
              </a:lnSpc>
              <a:spcBef>
                <a:spcPct val="50000"/>
              </a:spcBef>
            </a:pPr>
            <a:r>
              <a:rPr lang="es-ES" sz="1200" b="1">
                <a:solidFill>
                  <a:schemeClr val="tx2"/>
                </a:solidFill>
              </a:rPr>
              <a:t>Tasas de Parotiditis según grupos de edad hasta la SE 52. Provincia de Tucumán. Año 2007.</a:t>
            </a:r>
          </a:p>
        </p:txBody>
      </p:sp>
      <p:pic>
        <p:nvPicPr>
          <p:cNvPr id="54279" name="Picture 13"/>
          <p:cNvPicPr>
            <a:picLocks noChangeAspect="1" noChangeArrowheads="1"/>
          </p:cNvPicPr>
          <p:nvPr/>
        </p:nvPicPr>
        <p:blipFill>
          <a:blip r:embed="rId3" cstate="print"/>
          <a:srcRect/>
          <a:stretch>
            <a:fillRect/>
          </a:stretch>
        </p:blipFill>
        <p:spPr bwMode="auto">
          <a:xfrm>
            <a:off x="4787900" y="3357563"/>
            <a:ext cx="4284663" cy="2544762"/>
          </a:xfrm>
          <a:prstGeom prst="rect">
            <a:avLst/>
          </a:prstGeom>
          <a:noFill/>
          <a:ln w="9525" algn="ctr">
            <a:noFill/>
            <a:miter lim="800000"/>
            <a:headEnd/>
            <a:tailEnd/>
          </a:ln>
        </p:spPr>
      </p:pic>
      <p:sp>
        <p:nvSpPr>
          <p:cNvPr id="54280" name="Rectangle 14"/>
          <p:cNvSpPr>
            <a:spLocks noChangeArrowheads="1"/>
          </p:cNvSpPr>
          <p:nvPr/>
        </p:nvSpPr>
        <p:spPr bwMode="auto">
          <a:xfrm>
            <a:off x="890588" y="2786063"/>
            <a:ext cx="3321050" cy="457200"/>
          </a:xfrm>
          <a:prstGeom prst="rect">
            <a:avLst/>
          </a:prstGeom>
          <a:noFill/>
          <a:ln w="9525">
            <a:noFill/>
            <a:miter lim="800000"/>
            <a:headEnd/>
            <a:tailEnd/>
          </a:ln>
        </p:spPr>
        <p:txBody>
          <a:bodyPr anchor="ctr">
            <a:spAutoFit/>
          </a:bodyPr>
          <a:lstStyle/>
          <a:p>
            <a:pPr algn="ctr"/>
            <a:r>
              <a:rPr lang="es-ES" sz="1200" b="1"/>
              <a:t>Tasas de Neumonías por grupos de edad. Tucumán 2008 (SE 16).</a:t>
            </a:r>
          </a:p>
        </p:txBody>
      </p:sp>
      <p:grpSp>
        <p:nvGrpSpPr>
          <p:cNvPr id="54281" name="Group 78"/>
          <p:cNvGrpSpPr>
            <a:grpSpLocks/>
          </p:cNvGrpSpPr>
          <p:nvPr/>
        </p:nvGrpSpPr>
        <p:grpSpPr bwMode="auto">
          <a:xfrm>
            <a:off x="323850" y="3292475"/>
            <a:ext cx="4175125" cy="2574925"/>
            <a:chOff x="295" y="2074"/>
            <a:chExt cx="2332" cy="1102"/>
          </a:xfrm>
        </p:grpSpPr>
        <p:sp>
          <p:nvSpPr>
            <p:cNvPr id="54282" name="Rectangle 15"/>
            <p:cNvSpPr>
              <a:spLocks noChangeArrowheads="1"/>
            </p:cNvSpPr>
            <p:nvPr/>
          </p:nvSpPr>
          <p:spPr bwMode="auto">
            <a:xfrm>
              <a:off x="649" y="2161"/>
              <a:ext cx="1977" cy="792"/>
            </a:xfrm>
            <a:prstGeom prst="rect">
              <a:avLst/>
            </a:prstGeom>
            <a:noFill/>
            <a:ln w="9525">
              <a:noFill/>
              <a:miter lim="800000"/>
              <a:headEnd/>
              <a:tailEnd/>
            </a:ln>
          </p:spPr>
          <p:txBody>
            <a:bodyPr/>
            <a:lstStyle/>
            <a:p>
              <a:endParaRPr lang="es-MX"/>
            </a:p>
          </p:txBody>
        </p:sp>
        <p:sp>
          <p:nvSpPr>
            <p:cNvPr id="54283" name="Line 16"/>
            <p:cNvSpPr>
              <a:spLocks noChangeShapeType="1"/>
            </p:cNvSpPr>
            <p:nvPr/>
          </p:nvSpPr>
          <p:spPr bwMode="auto">
            <a:xfrm>
              <a:off x="649" y="2872"/>
              <a:ext cx="1977" cy="1"/>
            </a:xfrm>
            <a:prstGeom prst="line">
              <a:avLst/>
            </a:prstGeom>
            <a:noFill/>
            <a:ln w="0">
              <a:solidFill>
                <a:srgbClr val="C0C0C0"/>
              </a:solidFill>
              <a:round/>
              <a:headEnd/>
              <a:tailEnd/>
            </a:ln>
          </p:spPr>
          <p:txBody>
            <a:bodyPr/>
            <a:lstStyle/>
            <a:p>
              <a:endParaRPr lang="es-AR"/>
            </a:p>
          </p:txBody>
        </p:sp>
        <p:sp>
          <p:nvSpPr>
            <p:cNvPr id="54284" name="Line 17"/>
            <p:cNvSpPr>
              <a:spLocks noChangeShapeType="1"/>
            </p:cNvSpPr>
            <p:nvPr/>
          </p:nvSpPr>
          <p:spPr bwMode="auto">
            <a:xfrm>
              <a:off x="649" y="2796"/>
              <a:ext cx="1977" cy="1"/>
            </a:xfrm>
            <a:prstGeom prst="line">
              <a:avLst/>
            </a:prstGeom>
            <a:noFill/>
            <a:ln w="0">
              <a:solidFill>
                <a:srgbClr val="C0C0C0"/>
              </a:solidFill>
              <a:round/>
              <a:headEnd/>
              <a:tailEnd/>
            </a:ln>
          </p:spPr>
          <p:txBody>
            <a:bodyPr/>
            <a:lstStyle/>
            <a:p>
              <a:endParaRPr lang="es-AR"/>
            </a:p>
          </p:txBody>
        </p:sp>
        <p:sp>
          <p:nvSpPr>
            <p:cNvPr id="54285" name="Line 18"/>
            <p:cNvSpPr>
              <a:spLocks noChangeShapeType="1"/>
            </p:cNvSpPr>
            <p:nvPr/>
          </p:nvSpPr>
          <p:spPr bwMode="auto">
            <a:xfrm>
              <a:off x="649" y="2714"/>
              <a:ext cx="1977" cy="1"/>
            </a:xfrm>
            <a:prstGeom prst="line">
              <a:avLst/>
            </a:prstGeom>
            <a:noFill/>
            <a:ln w="0">
              <a:solidFill>
                <a:srgbClr val="C0C0C0"/>
              </a:solidFill>
              <a:round/>
              <a:headEnd/>
              <a:tailEnd/>
            </a:ln>
          </p:spPr>
          <p:txBody>
            <a:bodyPr/>
            <a:lstStyle/>
            <a:p>
              <a:endParaRPr lang="es-AR"/>
            </a:p>
          </p:txBody>
        </p:sp>
        <p:sp>
          <p:nvSpPr>
            <p:cNvPr id="54286" name="Line 19"/>
            <p:cNvSpPr>
              <a:spLocks noChangeShapeType="1"/>
            </p:cNvSpPr>
            <p:nvPr/>
          </p:nvSpPr>
          <p:spPr bwMode="auto">
            <a:xfrm>
              <a:off x="649" y="2639"/>
              <a:ext cx="1977" cy="1"/>
            </a:xfrm>
            <a:prstGeom prst="line">
              <a:avLst/>
            </a:prstGeom>
            <a:noFill/>
            <a:ln w="0">
              <a:solidFill>
                <a:srgbClr val="C0C0C0"/>
              </a:solidFill>
              <a:round/>
              <a:headEnd/>
              <a:tailEnd/>
            </a:ln>
          </p:spPr>
          <p:txBody>
            <a:bodyPr/>
            <a:lstStyle/>
            <a:p>
              <a:endParaRPr lang="es-AR"/>
            </a:p>
          </p:txBody>
        </p:sp>
        <p:sp>
          <p:nvSpPr>
            <p:cNvPr id="54287" name="Line 20"/>
            <p:cNvSpPr>
              <a:spLocks noChangeShapeType="1"/>
            </p:cNvSpPr>
            <p:nvPr/>
          </p:nvSpPr>
          <p:spPr bwMode="auto">
            <a:xfrm>
              <a:off x="649" y="2557"/>
              <a:ext cx="1977" cy="1"/>
            </a:xfrm>
            <a:prstGeom prst="line">
              <a:avLst/>
            </a:prstGeom>
            <a:noFill/>
            <a:ln w="0">
              <a:solidFill>
                <a:srgbClr val="C0C0C0"/>
              </a:solidFill>
              <a:round/>
              <a:headEnd/>
              <a:tailEnd/>
            </a:ln>
          </p:spPr>
          <p:txBody>
            <a:bodyPr/>
            <a:lstStyle/>
            <a:p>
              <a:endParaRPr lang="es-AR"/>
            </a:p>
          </p:txBody>
        </p:sp>
        <p:sp>
          <p:nvSpPr>
            <p:cNvPr id="54288" name="Line 21"/>
            <p:cNvSpPr>
              <a:spLocks noChangeShapeType="1"/>
            </p:cNvSpPr>
            <p:nvPr/>
          </p:nvSpPr>
          <p:spPr bwMode="auto">
            <a:xfrm>
              <a:off x="649" y="2476"/>
              <a:ext cx="1977" cy="1"/>
            </a:xfrm>
            <a:prstGeom prst="line">
              <a:avLst/>
            </a:prstGeom>
            <a:noFill/>
            <a:ln w="0">
              <a:solidFill>
                <a:srgbClr val="C0C0C0"/>
              </a:solidFill>
              <a:round/>
              <a:headEnd/>
              <a:tailEnd/>
            </a:ln>
          </p:spPr>
          <p:txBody>
            <a:bodyPr/>
            <a:lstStyle/>
            <a:p>
              <a:endParaRPr lang="es-AR"/>
            </a:p>
          </p:txBody>
        </p:sp>
        <p:sp>
          <p:nvSpPr>
            <p:cNvPr id="54289" name="Line 22"/>
            <p:cNvSpPr>
              <a:spLocks noChangeShapeType="1"/>
            </p:cNvSpPr>
            <p:nvPr/>
          </p:nvSpPr>
          <p:spPr bwMode="auto">
            <a:xfrm>
              <a:off x="649" y="2400"/>
              <a:ext cx="1977" cy="1"/>
            </a:xfrm>
            <a:prstGeom prst="line">
              <a:avLst/>
            </a:prstGeom>
            <a:noFill/>
            <a:ln w="0">
              <a:solidFill>
                <a:srgbClr val="C0C0C0"/>
              </a:solidFill>
              <a:round/>
              <a:headEnd/>
              <a:tailEnd/>
            </a:ln>
          </p:spPr>
          <p:txBody>
            <a:bodyPr/>
            <a:lstStyle/>
            <a:p>
              <a:endParaRPr lang="es-AR"/>
            </a:p>
          </p:txBody>
        </p:sp>
        <p:sp>
          <p:nvSpPr>
            <p:cNvPr id="54290" name="Line 23"/>
            <p:cNvSpPr>
              <a:spLocks noChangeShapeType="1"/>
            </p:cNvSpPr>
            <p:nvPr/>
          </p:nvSpPr>
          <p:spPr bwMode="auto">
            <a:xfrm>
              <a:off x="649" y="2319"/>
              <a:ext cx="1977" cy="1"/>
            </a:xfrm>
            <a:prstGeom prst="line">
              <a:avLst/>
            </a:prstGeom>
            <a:noFill/>
            <a:ln w="0">
              <a:solidFill>
                <a:srgbClr val="C0C0C0"/>
              </a:solidFill>
              <a:round/>
              <a:headEnd/>
              <a:tailEnd/>
            </a:ln>
          </p:spPr>
          <p:txBody>
            <a:bodyPr/>
            <a:lstStyle/>
            <a:p>
              <a:endParaRPr lang="es-AR"/>
            </a:p>
          </p:txBody>
        </p:sp>
        <p:sp>
          <p:nvSpPr>
            <p:cNvPr id="54291" name="Line 24"/>
            <p:cNvSpPr>
              <a:spLocks noChangeShapeType="1"/>
            </p:cNvSpPr>
            <p:nvPr/>
          </p:nvSpPr>
          <p:spPr bwMode="auto">
            <a:xfrm>
              <a:off x="649" y="2243"/>
              <a:ext cx="1977" cy="1"/>
            </a:xfrm>
            <a:prstGeom prst="line">
              <a:avLst/>
            </a:prstGeom>
            <a:noFill/>
            <a:ln w="0">
              <a:solidFill>
                <a:srgbClr val="C0C0C0"/>
              </a:solidFill>
              <a:round/>
              <a:headEnd/>
              <a:tailEnd/>
            </a:ln>
          </p:spPr>
          <p:txBody>
            <a:bodyPr/>
            <a:lstStyle/>
            <a:p>
              <a:endParaRPr lang="es-AR"/>
            </a:p>
          </p:txBody>
        </p:sp>
        <p:sp>
          <p:nvSpPr>
            <p:cNvPr id="54292" name="Line 25"/>
            <p:cNvSpPr>
              <a:spLocks noChangeShapeType="1"/>
            </p:cNvSpPr>
            <p:nvPr/>
          </p:nvSpPr>
          <p:spPr bwMode="auto">
            <a:xfrm>
              <a:off x="649" y="2161"/>
              <a:ext cx="1977" cy="1"/>
            </a:xfrm>
            <a:prstGeom prst="line">
              <a:avLst/>
            </a:prstGeom>
            <a:noFill/>
            <a:ln w="0">
              <a:solidFill>
                <a:srgbClr val="C0C0C0"/>
              </a:solidFill>
              <a:round/>
              <a:headEnd/>
              <a:tailEnd/>
            </a:ln>
          </p:spPr>
          <p:txBody>
            <a:bodyPr/>
            <a:lstStyle/>
            <a:p>
              <a:endParaRPr lang="es-AR"/>
            </a:p>
          </p:txBody>
        </p:sp>
        <p:sp>
          <p:nvSpPr>
            <p:cNvPr id="54293" name="Rectangle 26"/>
            <p:cNvSpPr>
              <a:spLocks noChangeArrowheads="1"/>
            </p:cNvSpPr>
            <p:nvPr/>
          </p:nvSpPr>
          <p:spPr bwMode="auto">
            <a:xfrm>
              <a:off x="649" y="2161"/>
              <a:ext cx="1977" cy="792"/>
            </a:xfrm>
            <a:prstGeom prst="rect">
              <a:avLst/>
            </a:prstGeom>
            <a:noFill/>
            <a:ln w="9525">
              <a:solidFill>
                <a:srgbClr val="808080"/>
              </a:solidFill>
              <a:miter lim="800000"/>
              <a:headEnd/>
              <a:tailEnd/>
            </a:ln>
          </p:spPr>
          <p:txBody>
            <a:bodyPr/>
            <a:lstStyle/>
            <a:p>
              <a:endParaRPr lang="es-MX"/>
            </a:p>
          </p:txBody>
        </p:sp>
        <p:sp>
          <p:nvSpPr>
            <p:cNvPr id="54294" name="Rectangle 27"/>
            <p:cNvSpPr>
              <a:spLocks noChangeArrowheads="1"/>
            </p:cNvSpPr>
            <p:nvPr/>
          </p:nvSpPr>
          <p:spPr bwMode="auto">
            <a:xfrm>
              <a:off x="745" y="2196"/>
              <a:ext cx="135" cy="757"/>
            </a:xfrm>
            <a:prstGeom prst="rect">
              <a:avLst/>
            </a:prstGeom>
            <a:solidFill>
              <a:srgbClr val="660066"/>
            </a:solidFill>
            <a:ln w="9525">
              <a:solidFill>
                <a:srgbClr val="000000"/>
              </a:solidFill>
              <a:miter lim="800000"/>
              <a:headEnd/>
              <a:tailEnd/>
            </a:ln>
          </p:spPr>
          <p:txBody>
            <a:bodyPr/>
            <a:lstStyle/>
            <a:p>
              <a:endParaRPr lang="es-MX"/>
            </a:p>
          </p:txBody>
        </p:sp>
        <p:sp>
          <p:nvSpPr>
            <p:cNvPr id="54295" name="Rectangle 28"/>
            <p:cNvSpPr>
              <a:spLocks noChangeArrowheads="1"/>
            </p:cNvSpPr>
            <p:nvPr/>
          </p:nvSpPr>
          <p:spPr bwMode="auto">
            <a:xfrm>
              <a:off x="1077" y="2225"/>
              <a:ext cx="130" cy="728"/>
            </a:xfrm>
            <a:prstGeom prst="rect">
              <a:avLst/>
            </a:prstGeom>
            <a:solidFill>
              <a:srgbClr val="660066"/>
            </a:solidFill>
            <a:ln w="9525">
              <a:solidFill>
                <a:srgbClr val="000000"/>
              </a:solidFill>
              <a:miter lim="800000"/>
              <a:headEnd/>
              <a:tailEnd/>
            </a:ln>
          </p:spPr>
          <p:txBody>
            <a:bodyPr/>
            <a:lstStyle/>
            <a:p>
              <a:endParaRPr lang="es-MX"/>
            </a:p>
          </p:txBody>
        </p:sp>
        <p:sp>
          <p:nvSpPr>
            <p:cNvPr id="54296" name="Rectangle 29"/>
            <p:cNvSpPr>
              <a:spLocks noChangeArrowheads="1"/>
            </p:cNvSpPr>
            <p:nvPr/>
          </p:nvSpPr>
          <p:spPr bwMode="auto">
            <a:xfrm>
              <a:off x="1404" y="2604"/>
              <a:ext cx="135" cy="349"/>
            </a:xfrm>
            <a:prstGeom prst="rect">
              <a:avLst/>
            </a:prstGeom>
            <a:solidFill>
              <a:srgbClr val="660066"/>
            </a:solidFill>
            <a:ln w="9525">
              <a:solidFill>
                <a:srgbClr val="000000"/>
              </a:solidFill>
              <a:miter lim="800000"/>
              <a:headEnd/>
              <a:tailEnd/>
            </a:ln>
          </p:spPr>
          <p:txBody>
            <a:bodyPr/>
            <a:lstStyle/>
            <a:p>
              <a:endParaRPr lang="es-MX"/>
            </a:p>
          </p:txBody>
        </p:sp>
        <p:sp>
          <p:nvSpPr>
            <p:cNvPr id="54297" name="Rectangle 30"/>
            <p:cNvSpPr>
              <a:spLocks noChangeArrowheads="1"/>
            </p:cNvSpPr>
            <p:nvPr/>
          </p:nvSpPr>
          <p:spPr bwMode="auto">
            <a:xfrm>
              <a:off x="1736" y="2767"/>
              <a:ext cx="130" cy="186"/>
            </a:xfrm>
            <a:prstGeom prst="rect">
              <a:avLst/>
            </a:prstGeom>
            <a:solidFill>
              <a:srgbClr val="660066"/>
            </a:solidFill>
            <a:ln w="9525">
              <a:solidFill>
                <a:srgbClr val="000000"/>
              </a:solidFill>
              <a:miter lim="800000"/>
              <a:headEnd/>
              <a:tailEnd/>
            </a:ln>
          </p:spPr>
          <p:txBody>
            <a:bodyPr/>
            <a:lstStyle/>
            <a:p>
              <a:endParaRPr lang="es-MX"/>
            </a:p>
          </p:txBody>
        </p:sp>
        <p:sp>
          <p:nvSpPr>
            <p:cNvPr id="54298" name="Rectangle 31"/>
            <p:cNvSpPr>
              <a:spLocks noChangeArrowheads="1"/>
            </p:cNvSpPr>
            <p:nvPr/>
          </p:nvSpPr>
          <p:spPr bwMode="auto">
            <a:xfrm>
              <a:off x="2063" y="2877"/>
              <a:ext cx="135" cy="76"/>
            </a:xfrm>
            <a:prstGeom prst="rect">
              <a:avLst/>
            </a:prstGeom>
            <a:solidFill>
              <a:srgbClr val="660066"/>
            </a:solidFill>
            <a:ln w="9525">
              <a:solidFill>
                <a:srgbClr val="000000"/>
              </a:solidFill>
              <a:miter lim="800000"/>
              <a:headEnd/>
              <a:tailEnd/>
            </a:ln>
          </p:spPr>
          <p:txBody>
            <a:bodyPr/>
            <a:lstStyle/>
            <a:p>
              <a:endParaRPr lang="es-MX"/>
            </a:p>
          </p:txBody>
        </p:sp>
        <p:sp>
          <p:nvSpPr>
            <p:cNvPr id="54299" name="Rectangle 32"/>
            <p:cNvSpPr>
              <a:spLocks noChangeArrowheads="1"/>
            </p:cNvSpPr>
            <p:nvPr/>
          </p:nvSpPr>
          <p:spPr bwMode="auto">
            <a:xfrm>
              <a:off x="2395" y="2895"/>
              <a:ext cx="130" cy="58"/>
            </a:xfrm>
            <a:prstGeom prst="rect">
              <a:avLst/>
            </a:prstGeom>
            <a:solidFill>
              <a:srgbClr val="660066"/>
            </a:solidFill>
            <a:ln w="9525">
              <a:solidFill>
                <a:srgbClr val="000000"/>
              </a:solidFill>
              <a:miter lim="800000"/>
              <a:headEnd/>
              <a:tailEnd/>
            </a:ln>
          </p:spPr>
          <p:txBody>
            <a:bodyPr/>
            <a:lstStyle/>
            <a:p>
              <a:endParaRPr lang="es-MX"/>
            </a:p>
          </p:txBody>
        </p:sp>
        <p:sp>
          <p:nvSpPr>
            <p:cNvPr id="54300" name="Line 33"/>
            <p:cNvSpPr>
              <a:spLocks noChangeShapeType="1"/>
            </p:cNvSpPr>
            <p:nvPr/>
          </p:nvSpPr>
          <p:spPr bwMode="auto">
            <a:xfrm>
              <a:off x="649" y="2161"/>
              <a:ext cx="1" cy="792"/>
            </a:xfrm>
            <a:prstGeom prst="line">
              <a:avLst/>
            </a:prstGeom>
            <a:noFill/>
            <a:ln w="0">
              <a:solidFill>
                <a:srgbClr val="000000"/>
              </a:solidFill>
              <a:round/>
              <a:headEnd/>
              <a:tailEnd/>
            </a:ln>
          </p:spPr>
          <p:txBody>
            <a:bodyPr/>
            <a:lstStyle/>
            <a:p>
              <a:endParaRPr lang="es-AR"/>
            </a:p>
          </p:txBody>
        </p:sp>
        <p:sp>
          <p:nvSpPr>
            <p:cNvPr id="54301" name="Line 34"/>
            <p:cNvSpPr>
              <a:spLocks noChangeShapeType="1"/>
            </p:cNvSpPr>
            <p:nvPr/>
          </p:nvSpPr>
          <p:spPr bwMode="auto">
            <a:xfrm>
              <a:off x="626" y="2953"/>
              <a:ext cx="23" cy="1"/>
            </a:xfrm>
            <a:prstGeom prst="line">
              <a:avLst/>
            </a:prstGeom>
            <a:noFill/>
            <a:ln w="0">
              <a:solidFill>
                <a:srgbClr val="000000"/>
              </a:solidFill>
              <a:round/>
              <a:headEnd/>
              <a:tailEnd/>
            </a:ln>
          </p:spPr>
          <p:txBody>
            <a:bodyPr/>
            <a:lstStyle/>
            <a:p>
              <a:endParaRPr lang="es-AR"/>
            </a:p>
          </p:txBody>
        </p:sp>
        <p:sp>
          <p:nvSpPr>
            <p:cNvPr id="54302" name="Line 35"/>
            <p:cNvSpPr>
              <a:spLocks noChangeShapeType="1"/>
            </p:cNvSpPr>
            <p:nvPr/>
          </p:nvSpPr>
          <p:spPr bwMode="auto">
            <a:xfrm>
              <a:off x="626" y="2872"/>
              <a:ext cx="23" cy="1"/>
            </a:xfrm>
            <a:prstGeom prst="line">
              <a:avLst/>
            </a:prstGeom>
            <a:noFill/>
            <a:ln w="0">
              <a:solidFill>
                <a:srgbClr val="000000"/>
              </a:solidFill>
              <a:round/>
              <a:headEnd/>
              <a:tailEnd/>
            </a:ln>
          </p:spPr>
          <p:txBody>
            <a:bodyPr/>
            <a:lstStyle/>
            <a:p>
              <a:endParaRPr lang="es-AR"/>
            </a:p>
          </p:txBody>
        </p:sp>
        <p:sp>
          <p:nvSpPr>
            <p:cNvPr id="54303" name="Line 36"/>
            <p:cNvSpPr>
              <a:spLocks noChangeShapeType="1"/>
            </p:cNvSpPr>
            <p:nvPr/>
          </p:nvSpPr>
          <p:spPr bwMode="auto">
            <a:xfrm>
              <a:off x="626" y="2796"/>
              <a:ext cx="23" cy="1"/>
            </a:xfrm>
            <a:prstGeom prst="line">
              <a:avLst/>
            </a:prstGeom>
            <a:noFill/>
            <a:ln w="0">
              <a:solidFill>
                <a:srgbClr val="000000"/>
              </a:solidFill>
              <a:round/>
              <a:headEnd/>
              <a:tailEnd/>
            </a:ln>
          </p:spPr>
          <p:txBody>
            <a:bodyPr/>
            <a:lstStyle/>
            <a:p>
              <a:endParaRPr lang="es-AR"/>
            </a:p>
          </p:txBody>
        </p:sp>
        <p:sp>
          <p:nvSpPr>
            <p:cNvPr id="54304" name="Line 37"/>
            <p:cNvSpPr>
              <a:spLocks noChangeShapeType="1"/>
            </p:cNvSpPr>
            <p:nvPr/>
          </p:nvSpPr>
          <p:spPr bwMode="auto">
            <a:xfrm>
              <a:off x="626" y="2714"/>
              <a:ext cx="23" cy="1"/>
            </a:xfrm>
            <a:prstGeom prst="line">
              <a:avLst/>
            </a:prstGeom>
            <a:noFill/>
            <a:ln w="0">
              <a:solidFill>
                <a:srgbClr val="000000"/>
              </a:solidFill>
              <a:round/>
              <a:headEnd/>
              <a:tailEnd/>
            </a:ln>
          </p:spPr>
          <p:txBody>
            <a:bodyPr/>
            <a:lstStyle/>
            <a:p>
              <a:endParaRPr lang="es-AR"/>
            </a:p>
          </p:txBody>
        </p:sp>
        <p:sp>
          <p:nvSpPr>
            <p:cNvPr id="54305" name="Line 38"/>
            <p:cNvSpPr>
              <a:spLocks noChangeShapeType="1"/>
            </p:cNvSpPr>
            <p:nvPr/>
          </p:nvSpPr>
          <p:spPr bwMode="auto">
            <a:xfrm>
              <a:off x="626" y="2639"/>
              <a:ext cx="23" cy="1"/>
            </a:xfrm>
            <a:prstGeom prst="line">
              <a:avLst/>
            </a:prstGeom>
            <a:noFill/>
            <a:ln w="0">
              <a:solidFill>
                <a:srgbClr val="000000"/>
              </a:solidFill>
              <a:round/>
              <a:headEnd/>
              <a:tailEnd/>
            </a:ln>
          </p:spPr>
          <p:txBody>
            <a:bodyPr/>
            <a:lstStyle/>
            <a:p>
              <a:endParaRPr lang="es-AR"/>
            </a:p>
          </p:txBody>
        </p:sp>
        <p:sp>
          <p:nvSpPr>
            <p:cNvPr id="54306" name="Line 39"/>
            <p:cNvSpPr>
              <a:spLocks noChangeShapeType="1"/>
            </p:cNvSpPr>
            <p:nvPr/>
          </p:nvSpPr>
          <p:spPr bwMode="auto">
            <a:xfrm>
              <a:off x="626" y="2557"/>
              <a:ext cx="23" cy="1"/>
            </a:xfrm>
            <a:prstGeom prst="line">
              <a:avLst/>
            </a:prstGeom>
            <a:noFill/>
            <a:ln w="0">
              <a:solidFill>
                <a:srgbClr val="000000"/>
              </a:solidFill>
              <a:round/>
              <a:headEnd/>
              <a:tailEnd/>
            </a:ln>
          </p:spPr>
          <p:txBody>
            <a:bodyPr/>
            <a:lstStyle/>
            <a:p>
              <a:endParaRPr lang="es-AR"/>
            </a:p>
          </p:txBody>
        </p:sp>
        <p:sp>
          <p:nvSpPr>
            <p:cNvPr id="54307" name="Line 40"/>
            <p:cNvSpPr>
              <a:spLocks noChangeShapeType="1"/>
            </p:cNvSpPr>
            <p:nvPr/>
          </p:nvSpPr>
          <p:spPr bwMode="auto">
            <a:xfrm>
              <a:off x="626" y="2476"/>
              <a:ext cx="23" cy="1"/>
            </a:xfrm>
            <a:prstGeom prst="line">
              <a:avLst/>
            </a:prstGeom>
            <a:noFill/>
            <a:ln w="0">
              <a:solidFill>
                <a:srgbClr val="000000"/>
              </a:solidFill>
              <a:round/>
              <a:headEnd/>
              <a:tailEnd/>
            </a:ln>
          </p:spPr>
          <p:txBody>
            <a:bodyPr/>
            <a:lstStyle/>
            <a:p>
              <a:endParaRPr lang="es-AR"/>
            </a:p>
          </p:txBody>
        </p:sp>
        <p:sp>
          <p:nvSpPr>
            <p:cNvPr id="54308" name="Line 41"/>
            <p:cNvSpPr>
              <a:spLocks noChangeShapeType="1"/>
            </p:cNvSpPr>
            <p:nvPr/>
          </p:nvSpPr>
          <p:spPr bwMode="auto">
            <a:xfrm>
              <a:off x="626" y="2400"/>
              <a:ext cx="23" cy="1"/>
            </a:xfrm>
            <a:prstGeom prst="line">
              <a:avLst/>
            </a:prstGeom>
            <a:noFill/>
            <a:ln w="0">
              <a:solidFill>
                <a:srgbClr val="000000"/>
              </a:solidFill>
              <a:round/>
              <a:headEnd/>
              <a:tailEnd/>
            </a:ln>
          </p:spPr>
          <p:txBody>
            <a:bodyPr/>
            <a:lstStyle/>
            <a:p>
              <a:endParaRPr lang="es-AR"/>
            </a:p>
          </p:txBody>
        </p:sp>
        <p:sp>
          <p:nvSpPr>
            <p:cNvPr id="54309" name="Line 42"/>
            <p:cNvSpPr>
              <a:spLocks noChangeShapeType="1"/>
            </p:cNvSpPr>
            <p:nvPr/>
          </p:nvSpPr>
          <p:spPr bwMode="auto">
            <a:xfrm>
              <a:off x="626" y="2319"/>
              <a:ext cx="23" cy="1"/>
            </a:xfrm>
            <a:prstGeom prst="line">
              <a:avLst/>
            </a:prstGeom>
            <a:noFill/>
            <a:ln w="0">
              <a:solidFill>
                <a:srgbClr val="000000"/>
              </a:solidFill>
              <a:round/>
              <a:headEnd/>
              <a:tailEnd/>
            </a:ln>
          </p:spPr>
          <p:txBody>
            <a:bodyPr/>
            <a:lstStyle/>
            <a:p>
              <a:endParaRPr lang="es-AR"/>
            </a:p>
          </p:txBody>
        </p:sp>
        <p:sp>
          <p:nvSpPr>
            <p:cNvPr id="54310" name="Line 43"/>
            <p:cNvSpPr>
              <a:spLocks noChangeShapeType="1"/>
            </p:cNvSpPr>
            <p:nvPr/>
          </p:nvSpPr>
          <p:spPr bwMode="auto">
            <a:xfrm>
              <a:off x="626" y="2243"/>
              <a:ext cx="23" cy="1"/>
            </a:xfrm>
            <a:prstGeom prst="line">
              <a:avLst/>
            </a:prstGeom>
            <a:noFill/>
            <a:ln w="0">
              <a:solidFill>
                <a:srgbClr val="000000"/>
              </a:solidFill>
              <a:round/>
              <a:headEnd/>
              <a:tailEnd/>
            </a:ln>
          </p:spPr>
          <p:txBody>
            <a:bodyPr/>
            <a:lstStyle/>
            <a:p>
              <a:endParaRPr lang="es-AR"/>
            </a:p>
          </p:txBody>
        </p:sp>
        <p:sp>
          <p:nvSpPr>
            <p:cNvPr id="54311" name="Line 44"/>
            <p:cNvSpPr>
              <a:spLocks noChangeShapeType="1"/>
            </p:cNvSpPr>
            <p:nvPr/>
          </p:nvSpPr>
          <p:spPr bwMode="auto">
            <a:xfrm>
              <a:off x="626" y="2161"/>
              <a:ext cx="23" cy="1"/>
            </a:xfrm>
            <a:prstGeom prst="line">
              <a:avLst/>
            </a:prstGeom>
            <a:noFill/>
            <a:ln w="0">
              <a:solidFill>
                <a:srgbClr val="000000"/>
              </a:solidFill>
              <a:round/>
              <a:headEnd/>
              <a:tailEnd/>
            </a:ln>
          </p:spPr>
          <p:txBody>
            <a:bodyPr/>
            <a:lstStyle/>
            <a:p>
              <a:endParaRPr lang="es-AR"/>
            </a:p>
          </p:txBody>
        </p:sp>
        <p:sp>
          <p:nvSpPr>
            <p:cNvPr id="54312" name="Line 45"/>
            <p:cNvSpPr>
              <a:spLocks noChangeShapeType="1"/>
            </p:cNvSpPr>
            <p:nvPr/>
          </p:nvSpPr>
          <p:spPr bwMode="auto">
            <a:xfrm>
              <a:off x="649" y="2953"/>
              <a:ext cx="1977" cy="1"/>
            </a:xfrm>
            <a:prstGeom prst="line">
              <a:avLst/>
            </a:prstGeom>
            <a:noFill/>
            <a:ln w="0">
              <a:solidFill>
                <a:srgbClr val="000000"/>
              </a:solidFill>
              <a:round/>
              <a:headEnd/>
              <a:tailEnd/>
            </a:ln>
          </p:spPr>
          <p:txBody>
            <a:bodyPr/>
            <a:lstStyle/>
            <a:p>
              <a:endParaRPr lang="es-AR"/>
            </a:p>
          </p:txBody>
        </p:sp>
        <p:sp>
          <p:nvSpPr>
            <p:cNvPr id="54313" name="Line 46"/>
            <p:cNvSpPr>
              <a:spLocks noChangeShapeType="1"/>
            </p:cNvSpPr>
            <p:nvPr/>
          </p:nvSpPr>
          <p:spPr bwMode="auto">
            <a:xfrm flipV="1">
              <a:off x="649" y="2953"/>
              <a:ext cx="1" cy="23"/>
            </a:xfrm>
            <a:prstGeom prst="line">
              <a:avLst/>
            </a:prstGeom>
            <a:noFill/>
            <a:ln w="0">
              <a:solidFill>
                <a:srgbClr val="000000"/>
              </a:solidFill>
              <a:round/>
              <a:headEnd/>
              <a:tailEnd/>
            </a:ln>
          </p:spPr>
          <p:txBody>
            <a:bodyPr/>
            <a:lstStyle/>
            <a:p>
              <a:endParaRPr lang="es-AR"/>
            </a:p>
          </p:txBody>
        </p:sp>
        <p:sp>
          <p:nvSpPr>
            <p:cNvPr id="54314" name="Line 47"/>
            <p:cNvSpPr>
              <a:spLocks noChangeShapeType="1"/>
            </p:cNvSpPr>
            <p:nvPr/>
          </p:nvSpPr>
          <p:spPr bwMode="auto">
            <a:xfrm flipV="1">
              <a:off x="981" y="2953"/>
              <a:ext cx="1" cy="23"/>
            </a:xfrm>
            <a:prstGeom prst="line">
              <a:avLst/>
            </a:prstGeom>
            <a:noFill/>
            <a:ln w="0">
              <a:solidFill>
                <a:srgbClr val="000000"/>
              </a:solidFill>
              <a:round/>
              <a:headEnd/>
              <a:tailEnd/>
            </a:ln>
          </p:spPr>
          <p:txBody>
            <a:bodyPr/>
            <a:lstStyle/>
            <a:p>
              <a:endParaRPr lang="es-AR"/>
            </a:p>
          </p:txBody>
        </p:sp>
        <p:sp>
          <p:nvSpPr>
            <p:cNvPr id="54315" name="Line 48"/>
            <p:cNvSpPr>
              <a:spLocks noChangeShapeType="1"/>
            </p:cNvSpPr>
            <p:nvPr/>
          </p:nvSpPr>
          <p:spPr bwMode="auto">
            <a:xfrm flipV="1">
              <a:off x="1308" y="2953"/>
              <a:ext cx="1" cy="23"/>
            </a:xfrm>
            <a:prstGeom prst="line">
              <a:avLst/>
            </a:prstGeom>
            <a:noFill/>
            <a:ln w="0">
              <a:solidFill>
                <a:srgbClr val="000000"/>
              </a:solidFill>
              <a:round/>
              <a:headEnd/>
              <a:tailEnd/>
            </a:ln>
          </p:spPr>
          <p:txBody>
            <a:bodyPr/>
            <a:lstStyle/>
            <a:p>
              <a:endParaRPr lang="es-AR"/>
            </a:p>
          </p:txBody>
        </p:sp>
        <p:sp>
          <p:nvSpPr>
            <p:cNvPr id="54316" name="Line 49"/>
            <p:cNvSpPr>
              <a:spLocks noChangeShapeType="1"/>
            </p:cNvSpPr>
            <p:nvPr/>
          </p:nvSpPr>
          <p:spPr bwMode="auto">
            <a:xfrm flipV="1">
              <a:off x="1640" y="2953"/>
              <a:ext cx="1" cy="23"/>
            </a:xfrm>
            <a:prstGeom prst="line">
              <a:avLst/>
            </a:prstGeom>
            <a:noFill/>
            <a:ln w="0">
              <a:solidFill>
                <a:srgbClr val="000000"/>
              </a:solidFill>
              <a:round/>
              <a:headEnd/>
              <a:tailEnd/>
            </a:ln>
          </p:spPr>
          <p:txBody>
            <a:bodyPr/>
            <a:lstStyle/>
            <a:p>
              <a:endParaRPr lang="es-AR"/>
            </a:p>
          </p:txBody>
        </p:sp>
        <p:sp>
          <p:nvSpPr>
            <p:cNvPr id="54317" name="Line 50"/>
            <p:cNvSpPr>
              <a:spLocks noChangeShapeType="1"/>
            </p:cNvSpPr>
            <p:nvPr/>
          </p:nvSpPr>
          <p:spPr bwMode="auto">
            <a:xfrm flipV="1">
              <a:off x="1967" y="2953"/>
              <a:ext cx="1" cy="23"/>
            </a:xfrm>
            <a:prstGeom prst="line">
              <a:avLst/>
            </a:prstGeom>
            <a:noFill/>
            <a:ln w="0">
              <a:solidFill>
                <a:srgbClr val="000000"/>
              </a:solidFill>
              <a:round/>
              <a:headEnd/>
              <a:tailEnd/>
            </a:ln>
          </p:spPr>
          <p:txBody>
            <a:bodyPr/>
            <a:lstStyle/>
            <a:p>
              <a:endParaRPr lang="es-AR"/>
            </a:p>
          </p:txBody>
        </p:sp>
        <p:sp>
          <p:nvSpPr>
            <p:cNvPr id="54318" name="Line 51"/>
            <p:cNvSpPr>
              <a:spLocks noChangeShapeType="1"/>
            </p:cNvSpPr>
            <p:nvPr/>
          </p:nvSpPr>
          <p:spPr bwMode="auto">
            <a:xfrm flipV="1">
              <a:off x="2300" y="2953"/>
              <a:ext cx="1" cy="23"/>
            </a:xfrm>
            <a:prstGeom prst="line">
              <a:avLst/>
            </a:prstGeom>
            <a:noFill/>
            <a:ln w="0">
              <a:solidFill>
                <a:srgbClr val="000000"/>
              </a:solidFill>
              <a:round/>
              <a:headEnd/>
              <a:tailEnd/>
            </a:ln>
          </p:spPr>
          <p:txBody>
            <a:bodyPr/>
            <a:lstStyle/>
            <a:p>
              <a:endParaRPr lang="es-AR"/>
            </a:p>
          </p:txBody>
        </p:sp>
        <p:sp>
          <p:nvSpPr>
            <p:cNvPr id="54319" name="Line 52"/>
            <p:cNvSpPr>
              <a:spLocks noChangeShapeType="1"/>
            </p:cNvSpPr>
            <p:nvPr/>
          </p:nvSpPr>
          <p:spPr bwMode="auto">
            <a:xfrm flipV="1">
              <a:off x="2626" y="2953"/>
              <a:ext cx="1" cy="23"/>
            </a:xfrm>
            <a:prstGeom prst="line">
              <a:avLst/>
            </a:prstGeom>
            <a:noFill/>
            <a:ln w="0">
              <a:solidFill>
                <a:srgbClr val="000000"/>
              </a:solidFill>
              <a:round/>
              <a:headEnd/>
              <a:tailEnd/>
            </a:ln>
          </p:spPr>
          <p:txBody>
            <a:bodyPr/>
            <a:lstStyle/>
            <a:p>
              <a:endParaRPr lang="es-AR"/>
            </a:p>
          </p:txBody>
        </p:sp>
        <p:sp>
          <p:nvSpPr>
            <p:cNvPr id="54320" name="Rectangle 53"/>
            <p:cNvSpPr>
              <a:spLocks noChangeArrowheads="1"/>
            </p:cNvSpPr>
            <p:nvPr/>
          </p:nvSpPr>
          <p:spPr bwMode="auto">
            <a:xfrm>
              <a:off x="728" y="2074"/>
              <a:ext cx="106" cy="58"/>
            </a:xfrm>
            <a:prstGeom prst="rect">
              <a:avLst/>
            </a:prstGeom>
            <a:noFill/>
            <a:ln w="9525">
              <a:noFill/>
              <a:miter lim="800000"/>
              <a:headEnd/>
              <a:tailEnd/>
            </a:ln>
          </p:spPr>
          <p:txBody>
            <a:bodyPr wrap="none" lIns="0" tIns="0" rIns="0" bIns="0">
              <a:spAutoFit/>
            </a:bodyPr>
            <a:lstStyle/>
            <a:p>
              <a:r>
                <a:rPr lang="es-ES" sz="900">
                  <a:solidFill>
                    <a:srgbClr val="000000"/>
                  </a:solidFill>
                </a:rPr>
                <a:t>476</a:t>
              </a:r>
              <a:endParaRPr lang="es-ES" sz="4400">
                <a:solidFill>
                  <a:schemeClr val="tx2"/>
                </a:solidFill>
                <a:latin typeface="Verdana" pitchFamily="34" charset="0"/>
              </a:endParaRPr>
            </a:p>
          </p:txBody>
        </p:sp>
        <p:sp>
          <p:nvSpPr>
            <p:cNvPr id="54321" name="Rectangle 54"/>
            <p:cNvSpPr>
              <a:spLocks noChangeArrowheads="1"/>
            </p:cNvSpPr>
            <p:nvPr/>
          </p:nvSpPr>
          <p:spPr bwMode="auto">
            <a:xfrm>
              <a:off x="1074" y="2143"/>
              <a:ext cx="107" cy="59"/>
            </a:xfrm>
            <a:prstGeom prst="rect">
              <a:avLst/>
            </a:prstGeom>
            <a:noFill/>
            <a:ln w="9525">
              <a:noFill/>
              <a:miter lim="800000"/>
              <a:headEnd/>
              <a:tailEnd/>
            </a:ln>
          </p:spPr>
          <p:txBody>
            <a:bodyPr wrap="none" lIns="0" tIns="0" rIns="0" bIns="0">
              <a:spAutoFit/>
            </a:bodyPr>
            <a:lstStyle/>
            <a:p>
              <a:r>
                <a:rPr lang="es-ES" sz="900">
                  <a:solidFill>
                    <a:srgbClr val="000000"/>
                  </a:solidFill>
                </a:rPr>
                <a:t>458</a:t>
              </a:r>
              <a:endParaRPr lang="es-ES" sz="4400">
                <a:solidFill>
                  <a:schemeClr val="tx2"/>
                </a:solidFill>
                <a:latin typeface="Verdana" pitchFamily="34" charset="0"/>
              </a:endParaRPr>
            </a:p>
          </p:txBody>
        </p:sp>
        <p:sp>
          <p:nvSpPr>
            <p:cNvPr id="54322" name="Rectangle 55"/>
            <p:cNvSpPr>
              <a:spLocks noChangeArrowheads="1"/>
            </p:cNvSpPr>
            <p:nvPr/>
          </p:nvSpPr>
          <p:spPr bwMode="auto">
            <a:xfrm>
              <a:off x="1412" y="2482"/>
              <a:ext cx="107" cy="59"/>
            </a:xfrm>
            <a:prstGeom prst="rect">
              <a:avLst/>
            </a:prstGeom>
            <a:noFill/>
            <a:ln w="9525">
              <a:noFill/>
              <a:miter lim="800000"/>
              <a:headEnd/>
              <a:tailEnd/>
            </a:ln>
          </p:spPr>
          <p:txBody>
            <a:bodyPr wrap="none" lIns="0" tIns="0" rIns="0" bIns="0">
              <a:spAutoFit/>
            </a:bodyPr>
            <a:lstStyle/>
            <a:p>
              <a:r>
                <a:rPr lang="es-ES" sz="900">
                  <a:solidFill>
                    <a:srgbClr val="000000"/>
                  </a:solidFill>
                </a:rPr>
                <a:t>221</a:t>
              </a:r>
              <a:endParaRPr lang="es-ES" sz="4400">
                <a:solidFill>
                  <a:schemeClr val="tx2"/>
                </a:solidFill>
                <a:latin typeface="Verdana" pitchFamily="34" charset="0"/>
              </a:endParaRPr>
            </a:p>
          </p:txBody>
        </p:sp>
        <p:sp>
          <p:nvSpPr>
            <p:cNvPr id="54323" name="Rectangle 56"/>
            <p:cNvSpPr>
              <a:spLocks noChangeArrowheads="1"/>
            </p:cNvSpPr>
            <p:nvPr/>
          </p:nvSpPr>
          <p:spPr bwMode="auto">
            <a:xfrm>
              <a:off x="1739" y="2645"/>
              <a:ext cx="107" cy="59"/>
            </a:xfrm>
            <a:prstGeom prst="rect">
              <a:avLst/>
            </a:prstGeom>
            <a:noFill/>
            <a:ln w="9525">
              <a:noFill/>
              <a:miter lim="800000"/>
              <a:headEnd/>
              <a:tailEnd/>
            </a:ln>
          </p:spPr>
          <p:txBody>
            <a:bodyPr wrap="none" lIns="0" tIns="0" rIns="0" bIns="0">
              <a:spAutoFit/>
            </a:bodyPr>
            <a:lstStyle/>
            <a:p>
              <a:r>
                <a:rPr lang="es-ES" sz="900">
                  <a:solidFill>
                    <a:srgbClr val="000000"/>
                  </a:solidFill>
                </a:rPr>
                <a:t>119</a:t>
              </a:r>
              <a:endParaRPr lang="es-ES" sz="4400">
                <a:solidFill>
                  <a:schemeClr val="tx2"/>
                </a:solidFill>
                <a:latin typeface="Verdana" pitchFamily="34" charset="0"/>
              </a:endParaRPr>
            </a:p>
          </p:txBody>
        </p:sp>
        <p:sp>
          <p:nvSpPr>
            <p:cNvPr id="54324" name="Rectangle 57"/>
            <p:cNvSpPr>
              <a:spLocks noChangeArrowheads="1"/>
            </p:cNvSpPr>
            <p:nvPr/>
          </p:nvSpPr>
          <p:spPr bwMode="auto">
            <a:xfrm>
              <a:off x="2088" y="2755"/>
              <a:ext cx="71" cy="59"/>
            </a:xfrm>
            <a:prstGeom prst="rect">
              <a:avLst/>
            </a:prstGeom>
            <a:noFill/>
            <a:ln w="9525">
              <a:noFill/>
              <a:miter lim="800000"/>
              <a:headEnd/>
              <a:tailEnd/>
            </a:ln>
          </p:spPr>
          <p:txBody>
            <a:bodyPr wrap="none" lIns="0" tIns="0" rIns="0" bIns="0">
              <a:spAutoFit/>
            </a:bodyPr>
            <a:lstStyle/>
            <a:p>
              <a:r>
                <a:rPr lang="es-ES" sz="900">
                  <a:solidFill>
                    <a:srgbClr val="000000"/>
                  </a:solidFill>
                </a:rPr>
                <a:t>47</a:t>
              </a:r>
              <a:endParaRPr lang="es-ES" sz="4400">
                <a:solidFill>
                  <a:schemeClr val="tx2"/>
                </a:solidFill>
                <a:latin typeface="Verdana" pitchFamily="34" charset="0"/>
              </a:endParaRPr>
            </a:p>
          </p:txBody>
        </p:sp>
        <p:sp>
          <p:nvSpPr>
            <p:cNvPr id="54325" name="Rectangle 58"/>
            <p:cNvSpPr>
              <a:spLocks noChangeArrowheads="1"/>
            </p:cNvSpPr>
            <p:nvPr/>
          </p:nvSpPr>
          <p:spPr bwMode="auto">
            <a:xfrm>
              <a:off x="2415" y="2773"/>
              <a:ext cx="71" cy="58"/>
            </a:xfrm>
            <a:prstGeom prst="rect">
              <a:avLst/>
            </a:prstGeom>
            <a:noFill/>
            <a:ln w="9525">
              <a:noFill/>
              <a:miter lim="800000"/>
              <a:headEnd/>
              <a:tailEnd/>
            </a:ln>
          </p:spPr>
          <p:txBody>
            <a:bodyPr wrap="none" lIns="0" tIns="0" rIns="0" bIns="0">
              <a:spAutoFit/>
            </a:bodyPr>
            <a:lstStyle/>
            <a:p>
              <a:r>
                <a:rPr lang="es-ES" sz="900">
                  <a:solidFill>
                    <a:srgbClr val="000000"/>
                  </a:solidFill>
                </a:rPr>
                <a:t>36</a:t>
              </a:r>
              <a:endParaRPr lang="es-ES" sz="4400">
                <a:solidFill>
                  <a:schemeClr val="tx2"/>
                </a:solidFill>
                <a:latin typeface="Verdana" pitchFamily="34" charset="0"/>
              </a:endParaRPr>
            </a:p>
          </p:txBody>
        </p:sp>
        <p:sp>
          <p:nvSpPr>
            <p:cNvPr id="54326" name="Rectangle 59"/>
            <p:cNvSpPr>
              <a:spLocks noChangeArrowheads="1"/>
            </p:cNvSpPr>
            <p:nvPr/>
          </p:nvSpPr>
          <p:spPr bwMode="auto">
            <a:xfrm>
              <a:off x="565" y="2906"/>
              <a:ext cx="36" cy="58"/>
            </a:xfrm>
            <a:prstGeom prst="rect">
              <a:avLst/>
            </a:prstGeom>
            <a:noFill/>
            <a:ln w="9525">
              <a:noFill/>
              <a:miter lim="800000"/>
              <a:headEnd/>
              <a:tailEnd/>
            </a:ln>
          </p:spPr>
          <p:txBody>
            <a:bodyPr wrap="none" lIns="0" tIns="0" rIns="0" bIns="0">
              <a:spAutoFit/>
            </a:bodyPr>
            <a:lstStyle/>
            <a:p>
              <a:r>
                <a:rPr lang="es-ES" sz="900">
                  <a:solidFill>
                    <a:srgbClr val="000000"/>
                  </a:solidFill>
                </a:rPr>
                <a:t>0</a:t>
              </a:r>
              <a:endParaRPr lang="es-ES" sz="4400">
                <a:solidFill>
                  <a:schemeClr val="tx2"/>
                </a:solidFill>
                <a:latin typeface="Verdana" pitchFamily="34" charset="0"/>
              </a:endParaRPr>
            </a:p>
          </p:txBody>
        </p:sp>
        <p:sp>
          <p:nvSpPr>
            <p:cNvPr id="54327" name="Rectangle 60"/>
            <p:cNvSpPr>
              <a:spLocks noChangeArrowheads="1"/>
            </p:cNvSpPr>
            <p:nvPr/>
          </p:nvSpPr>
          <p:spPr bwMode="auto">
            <a:xfrm>
              <a:off x="525" y="2825"/>
              <a:ext cx="71" cy="59"/>
            </a:xfrm>
            <a:prstGeom prst="rect">
              <a:avLst/>
            </a:prstGeom>
            <a:noFill/>
            <a:ln w="9525">
              <a:noFill/>
              <a:miter lim="800000"/>
              <a:headEnd/>
              <a:tailEnd/>
            </a:ln>
          </p:spPr>
          <p:txBody>
            <a:bodyPr wrap="none" lIns="0" tIns="0" rIns="0" bIns="0">
              <a:spAutoFit/>
            </a:bodyPr>
            <a:lstStyle/>
            <a:p>
              <a:r>
                <a:rPr lang="es-ES" sz="900">
                  <a:solidFill>
                    <a:srgbClr val="000000"/>
                  </a:solidFill>
                </a:rPr>
                <a:t>50</a:t>
              </a:r>
              <a:endParaRPr lang="es-ES" sz="4400">
                <a:solidFill>
                  <a:schemeClr val="tx2"/>
                </a:solidFill>
                <a:latin typeface="Verdana" pitchFamily="34" charset="0"/>
              </a:endParaRPr>
            </a:p>
          </p:txBody>
        </p:sp>
        <p:sp>
          <p:nvSpPr>
            <p:cNvPr id="54328" name="Rectangle 61"/>
            <p:cNvSpPr>
              <a:spLocks noChangeArrowheads="1"/>
            </p:cNvSpPr>
            <p:nvPr/>
          </p:nvSpPr>
          <p:spPr bwMode="auto">
            <a:xfrm>
              <a:off x="486" y="2749"/>
              <a:ext cx="106" cy="59"/>
            </a:xfrm>
            <a:prstGeom prst="rect">
              <a:avLst/>
            </a:prstGeom>
            <a:noFill/>
            <a:ln w="9525">
              <a:noFill/>
              <a:miter lim="800000"/>
              <a:headEnd/>
              <a:tailEnd/>
            </a:ln>
          </p:spPr>
          <p:txBody>
            <a:bodyPr wrap="none" lIns="0" tIns="0" rIns="0" bIns="0">
              <a:spAutoFit/>
            </a:bodyPr>
            <a:lstStyle/>
            <a:p>
              <a:r>
                <a:rPr lang="es-ES" sz="900">
                  <a:solidFill>
                    <a:srgbClr val="000000"/>
                  </a:solidFill>
                </a:rPr>
                <a:t>100</a:t>
              </a:r>
              <a:endParaRPr lang="es-ES" sz="4400">
                <a:solidFill>
                  <a:schemeClr val="tx2"/>
                </a:solidFill>
                <a:latin typeface="Verdana" pitchFamily="34" charset="0"/>
              </a:endParaRPr>
            </a:p>
          </p:txBody>
        </p:sp>
        <p:sp>
          <p:nvSpPr>
            <p:cNvPr id="54329" name="Rectangle 62"/>
            <p:cNvSpPr>
              <a:spLocks noChangeArrowheads="1"/>
            </p:cNvSpPr>
            <p:nvPr/>
          </p:nvSpPr>
          <p:spPr bwMode="auto">
            <a:xfrm>
              <a:off x="486" y="2668"/>
              <a:ext cx="106" cy="59"/>
            </a:xfrm>
            <a:prstGeom prst="rect">
              <a:avLst/>
            </a:prstGeom>
            <a:noFill/>
            <a:ln w="9525">
              <a:noFill/>
              <a:miter lim="800000"/>
              <a:headEnd/>
              <a:tailEnd/>
            </a:ln>
          </p:spPr>
          <p:txBody>
            <a:bodyPr wrap="none" lIns="0" tIns="0" rIns="0" bIns="0">
              <a:spAutoFit/>
            </a:bodyPr>
            <a:lstStyle/>
            <a:p>
              <a:r>
                <a:rPr lang="es-ES" sz="900">
                  <a:solidFill>
                    <a:srgbClr val="000000"/>
                  </a:solidFill>
                </a:rPr>
                <a:t>150</a:t>
              </a:r>
              <a:endParaRPr lang="es-ES" sz="4400">
                <a:solidFill>
                  <a:schemeClr val="tx2"/>
                </a:solidFill>
                <a:latin typeface="Verdana" pitchFamily="34" charset="0"/>
              </a:endParaRPr>
            </a:p>
          </p:txBody>
        </p:sp>
        <p:sp>
          <p:nvSpPr>
            <p:cNvPr id="54330" name="Rectangle 63"/>
            <p:cNvSpPr>
              <a:spLocks noChangeArrowheads="1"/>
            </p:cNvSpPr>
            <p:nvPr/>
          </p:nvSpPr>
          <p:spPr bwMode="auto">
            <a:xfrm>
              <a:off x="486" y="2592"/>
              <a:ext cx="106" cy="59"/>
            </a:xfrm>
            <a:prstGeom prst="rect">
              <a:avLst/>
            </a:prstGeom>
            <a:noFill/>
            <a:ln w="9525">
              <a:noFill/>
              <a:miter lim="800000"/>
              <a:headEnd/>
              <a:tailEnd/>
            </a:ln>
          </p:spPr>
          <p:txBody>
            <a:bodyPr wrap="none" lIns="0" tIns="0" rIns="0" bIns="0">
              <a:spAutoFit/>
            </a:bodyPr>
            <a:lstStyle/>
            <a:p>
              <a:r>
                <a:rPr lang="es-ES" sz="900">
                  <a:solidFill>
                    <a:srgbClr val="000000"/>
                  </a:solidFill>
                </a:rPr>
                <a:t>200</a:t>
              </a:r>
              <a:endParaRPr lang="es-ES" sz="4400">
                <a:solidFill>
                  <a:schemeClr val="tx2"/>
                </a:solidFill>
                <a:latin typeface="Verdana" pitchFamily="34" charset="0"/>
              </a:endParaRPr>
            </a:p>
          </p:txBody>
        </p:sp>
        <p:sp>
          <p:nvSpPr>
            <p:cNvPr id="54331" name="Rectangle 64"/>
            <p:cNvSpPr>
              <a:spLocks noChangeArrowheads="1"/>
            </p:cNvSpPr>
            <p:nvPr/>
          </p:nvSpPr>
          <p:spPr bwMode="auto">
            <a:xfrm>
              <a:off x="486" y="2511"/>
              <a:ext cx="106" cy="58"/>
            </a:xfrm>
            <a:prstGeom prst="rect">
              <a:avLst/>
            </a:prstGeom>
            <a:noFill/>
            <a:ln w="9525">
              <a:noFill/>
              <a:miter lim="800000"/>
              <a:headEnd/>
              <a:tailEnd/>
            </a:ln>
          </p:spPr>
          <p:txBody>
            <a:bodyPr wrap="none" lIns="0" tIns="0" rIns="0" bIns="0">
              <a:spAutoFit/>
            </a:bodyPr>
            <a:lstStyle/>
            <a:p>
              <a:r>
                <a:rPr lang="es-ES" sz="900">
                  <a:solidFill>
                    <a:srgbClr val="000000"/>
                  </a:solidFill>
                </a:rPr>
                <a:t>250</a:t>
              </a:r>
              <a:endParaRPr lang="es-ES" sz="4400">
                <a:solidFill>
                  <a:schemeClr val="tx2"/>
                </a:solidFill>
                <a:latin typeface="Verdana" pitchFamily="34" charset="0"/>
              </a:endParaRPr>
            </a:p>
          </p:txBody>
        </p:sp>
        <p:sp>
          <p:nvSpPr>
            <p:cNvPr id="54332" name="Rectangle 65"/>
            <p:cNvSpPr>
              <a:spLocks noChangeArrowheads="1"/>
            </p:cNvSpPr>
            <p:nvPr/>
          </p:nvSpPr>
          <p:spPr bwMode="auto">
            <a:xfrm>
              <a:off x="486" y="2429"/>
              <a:ext cx="106" cy="59"/>
            </a:xfrm>
            <a:prstGeom prst="rect">
              <a:avLst/>
            </a:prstGeom>
            <a:noFill/>
            <a:ln w="9525">
              <a:noFill/>
              <a:miter lim="800000"/>
              <a:headEnd/>
              <a:tailEnd/>
            </a:ln>
          </p:spPr>
          <p:txBody>
            <a:bodyPr wrap="none" lIns="0" tIns="0" rIns="0" bIns="0">
              <a:spAutoFit/>
            </a:bodyPr>
            <a:lstStyle/>
            <a:p>
              <a:r>
                <a:rPr lang="es-ES" sz="900">
                  <a:solidFill>
                    <a:srgbClr val="000000"/>
                  </a:solidFill>
                </a:rPr>
                <a:t>300</a:t>
              </a:r>
              <a:endParaRPr lang="es-ES" sz="4400">
                <a:solidFill>
                  <a:schemeClr val="tx2"/>
                </a:solidFill>
                <a:latin typeface="Verdana" pitchFamily="34" charset="0"/>
              </a:endParaRPr>
            </a:p>
          </p:txBody>
        </p:sp>
        <p:sp>
          <p:nvSpPr>
            <p:cNvPr id="54333" name="Rectangle 66"/>
            <p:cNvSpPr>
              <a:spLocks noChangeArrowheads="1"/>
            </p:cNvSpPr>
            <p:nvPr/>
          </p:nvSpPr>
          <p:spPr bwMode="auto">
            <a:xfrm>
              <a:off x="486" y="2353"/>
              <a:ext cx="106" cy="59"/>
            </a:xfrm>
            <a:prstGeom prst="rect">
              <a:avLst/>
            </a:prstGeom>
            <a:noFill/>
            <a:ln w="9525">
              <a:noFill/>
              <a:miter lim="800000"/>
              <a:headEnd/>
              <a:tailEnd/>
            </a:ln>
          </p:spPr>
          <p:txBody>
            <a:bodyPr wrap="none" lIns="0" tIns="0" rIns="0" bIns="0">
              <a:spAutoFit/>
            </a:bodyPr>
            <a:lstStyle/>
            <a:p>
              <a:r>
                <a:rPr lang="es-ES" sz="900">
                  <a:solidFill>
                    <a:srgbClr val="000000"/>
                  </a:solidFill>
                </a:rPr>
                <a:t>350</a:t>
              </a:r>
              <a:endParaRPr lang="es-ES" sz="4400">
                <a:solidFill>
                  <a:schemeClr val="tx2"/>
                </a:solidFill>
                <a:latin typeface="Verdana" pitchFamily="34" charset="0"/>
              </a:endParaRPr>
            </a:p>
          </p:txBody>
        </p:sp>
        <p:sp>
          <p:nvSpPr>
            <p:cNvPr id="54334" name="Rectangle 67"/>
            <p:cNvSpPr>
              <a:spLocks noChangeArrowheads="1"/>
            </p:cNvSpPr>
            <p:nvPr/>
          </p:nvSpPr>
          <p:spPr bwMode="auto">
            <a:xfrm>
              <a:off x="486" y="2272"/>
              <a:ext cx="106" cy="59"/>
            </a:xfrm>
            <a:prstGeom prst="rect">
              <a:avLst/>
            </a:prstGeom>
            <a:noFill/>
            <a:ln w="9525">
              <a:noFill/>
              <a:miter lim="800000"/>
              <a:headEnd/>
              <a:tailEnd/>
            </a:ln>
          </p:spPr>
          <p:txBody>
            <a:bodyPr wrap="none" lIns="0" tIns="0" rIns="0" bIns="0">
              <a:spAutoFit/>
            </a:bodyPr>
            <a:lstStyle/>
            <a:p>
              <a:r>
                <a:rPr lang="es-ES" sz="900">
                  <a:solidFill>
                    <a:srgbClr val="000000"/>
                  </a:solidFill>
                </a:rPr>
                <a:t>400</a:t>
              </a:r>
              <a:endParaRPr lang="es-ES" sz="4400">
                <a:solidFill>
                  <a:schemeClr val="tx2"/>
                </a:solidFill>
                <a:latin typeface="Verdana" pitchFamily="34" charset="0"/>
              </a:endParaRPr>
            </a:p>
          </p:txBody>
        </p:sp>
        <p:sp>
          <p:nvSpPr>
            <p:cNvPr id="54335" name="Rectangle 68"/>
            <p:cNvSpPr>
              <a:spLocks noChangeArrowheads="1"/>
            </p:cNvSpPr>
            <p:nvPr/>
          </p:nvSpPr>
          <p:spPr bwMode="auto">
            <a:xfrm>
              <a:off x="486" y="2196"/>
              <a:ext cx="106" cy="59"/>
            </a:xfrm>
            <a:prstGeom prst="rect">
              <a:avLst/>
            </a:prstGeom>
            <a:noFill/>
            <a:ln w="9525">
              <a:noFill/>
              <a:miter lim="800000"/>
              <a:headEnd/>
              <a:tailEnd/>
            </a:ln>
          </p:spPr>
          <p:txBody>
            <a:bodyPr wrap="none" lIns="0" tIns="0" rIns="0" bIns="0">
              <a:spAutoFit/>
            </a:bodyPr>
            <a:lstStyle/>
            <a:p>
              <a:r>
                <a:rPr lang="es-ES" sz="900">
                  <a:solidFill>
                    <a:srgbClr val="000000"/>
                  </a:solidFill>
                </a:rPr>
                <a:t>450</a:t>
              </a:r>
              <a:endParaRPr lang="es-ES" sz="4400">
                <a:solidFill>
                  <a:schemeClr val="tx2"/>
                </a:solidFill>
                <a:latin typeface="Verdana" pitchFamily="34" charset="0"/>
              </a:endParaRPr>
            </a:p>
          </p:txBody>
        </p:sp>
        <p:sp>
          <p:nvSpPr>
            <p:cNvPr id="54336" name="Rectangle 69"/>
            <p:cNvSpPr>
              <a:spLocks noChangeArrowheads="1"/>
            </p:cNvSpPr>
            <p:nvPr/>
          </p:nvSpPr>
          <p:spPr bwMode="auto">
            <a:xfrm>
              <a:off x="486" y="2115"/>
              <a:ext cx="106" cy="58"/>
            </a:xfrm>
            <a:prstGeom prst="rect">
              <a:avLst/>
            </a:prstGeom>
            <a:noFill/>
            <a:ln w="9525">
              <a:noFill/>
              <a:miter lim="800000"/>
              <a:headEnd/>
              <a:tailEnd/>
            </a:ln>
          </p:spPr>
          <p:txBody>
            <a:bodyPr wrap="none" lIns="0" tIns="0" rIns="0" bIns="0">
              <a:spAutoFit/>
            </a:bodyPr>
            <a:lstStyle/>
            <a:p>
              <a:r>
                <a:rPr lang="es-ES" sz="900">
                  <a:solidFill>
                    <a:srgbClr val="000000"/>
                  </a:solidFill>
                </a:rPr>
                <a:t>500</a:t>
              </a:r>
              <a:endParaRPr lang="es-ES" sz="4400">
                <a:solidFill>
                  <a:schemeClr val="tx2"/>
                </a:solidFill>
                <a:latin typeface="Verdana" pitchFamily="34" charset="0"/>
              </a:endParaRPr>
            </a:p>
          </p:txBody>
        </p:sp>
        <p:sp>
          <p:nvSpPr>
            <p:cNvPr id="54337" name="Rectangle 70"/>
            <p:cNvSpPr>
              <a:spLocks noChangeArrowheads="1"/>
            </p:cNvSpPr>
            <p:nvPr/>
          </p:nvSpPr>
          <p:spPr bwMode="auto">
            <a:xfrm>
              <a:off x="767" y="3017"/>
              <a:ext cx="90" cy="58"/>
            </a:xfrm>
            <a:prstGeom prst="rect">
              <a:avLst/>
            </a:prstGeom>
            <a:noFill/>
            <a:ln w="9525">
              <a:noFill/>
              <a:miter lim="800000"/>
              <a:headEnd/>
              <a:tailEnd/>
            </a:ln>
          </p:spPr>
          <p:txBody>
            <a:bodyPr wrap="none" lIns="0" tIns="0" rIns="0" bIns="0">
              <a:spAutoFit/>
            </a:bodyPr>
            <a:lstStyle/>
            <a:p>
              <a:r>
                <a:rPr lang="es-ES" sz="900">
                  <a:solidFill>
                    <a:srgbClr val="000000"/>
                  </a:solidFill>
                </a:rPr>
                <a:t>&lt; 1</a:t>
              </a:r>
              <a:endParaRPr lang="es-ES" sz="4400">
                <a:solidFill>
                  <a:schemeClr val="tx2"/>
                </a:solidFill>
                <a:latin typeface="Verdana" pitchFamily="34" charset="0"/>
              </a:endParaRPr>
            </a:p>
          </p:txBody>
        </p:sp>
        <p:sp>
          <p:nvSpPr>
            <p:cNvPr id="54338" name="Rectangle 71"/>
            <p:cNvSpPr>
              <a:spLocks noChangeArrowheads="1"/>
            </p:cNvSpPr>
            <p:nvPr/>
          </p:nvSpPr>
          <p:spPr bwMode="auto">
            <a:xfrm>
              <a:off x="1099" y="3017"/>
              <a:ext cx="96" cy="58"/>
            </a:xfrm>
            <a:prstGeom prst="rect">
              <a:avLst/>
            </a:prstGeom>
            <a:noFill/>
            <a:ln w="9525">
              <a:noFill/>
              <a:miter lim="800000"/>
              <a:headEnd/>
              <a:tailEnd/>
            </a:ln>
          </p:spPr>
          <p:txBody>
            <a:bodyPr wrap="none" lIns="0" tIns="0" rIns="0" bIns="0">
              <a:spAutoFit/>
            </a:bodyPr>
            <a:lstStyle/>
            <a:p>
              <a:r>
                <a:rPr lang="es-ES" sz="900">
                  <a:solidFill>
                    <a:srgbClr val="000000"/>
                  </a:solidFill>
                </a:rPr>
                <a:t>1 A</a:t>
              </a:r>
              <a:endParaRPr lang="es-ES" sz="4400">
                <a:solidFill>
                  <a:schemeClr val="tx2"/>
                </a:solidFill>
                <a:latin typeface="Verdana" pitchFamily="34" charset="0"/>
              </a:endParaRPr>
            </a:p>
          </p:txBody>
        </p:sp>
        <p:sp>
          <p:nvSpPr>
            <p:cNvPr id="54339" name="Rectangle 72"/>
            <p:cNvSpPr>
              <a:spLocks noChangeArrowheads="1"/>
            </p:cNvSpPr>
            <p:nvPr/>
          </p:nvSpPr>
          <p:spPr bwMode="auto">
            <a:xfrm>
              <a:off x="1404" y="3017"/>
              <a:ext cx="128" cy="58"/>
            </a:xfrm>
            <a:prstGeom prst="rect">
              <a:avLst/>
            </a:prstGeom>
            <a:noFill/>
            <a:ln w="9525">
              <a:noFill/>
              <a:miter lim="800000"/>
              <a:headEnd/>
              <a:tailEnd/>
            </a:ln>
          </p:spPr>
          <p:txBody>
            <a:bodyPr wrap="none" lIns="0" tIns="0" rIns="0" bIns="0">
              <a:spAutoFit/>
            </a:bodyPr>
            <a:lstStyle/>
            <a:p>
              <a:r>
                <a:rPr lang="es-ES" sz="900">
                  <a:solidFill>
                    <a:srgbClr val="000000"/>
                  </a:solidFill>
                </a:rPr>
                <a:t>2 - 4</a:t>
              </a:r>
              <a:endParaRPr lang="es-ES" sz="4400">
                <a:solidFill>
                  <a:schemeClr val="tx2"/>
                </a:solidFill>
                <a:latin typeface="Verdana" pitchFamily="34" charset="0"/>
              </a:endParaRPr>
            </a:p>
          </p:txBody>
        </p:sp>
        <p:sp>
          <p:nvSpPr>
            <p:cNvPr id="54340" name="Rectangle 73"/>
            <p:cNvSpPr>
              <a:spLocks noChangeArrowheads="1"/>
            </p:cNvSpPr>
            <p:nvPr/>
          </p:nvSpPr>
          <p:spPr bwMode="auto">
            <a:xfrm>
              <a:off x="1736" y="3017"/>
              <a:ext cx="128" cy="58"/>
            </a:xfrm>
            <a:prstGeom prst="rect">
              <a:avLst/>
            </a:prstGeom>
            <a:noFill/>
            <a:ln w="9525">
              <a:noFill/>
              <a:miter lim="800000"/>
              <a:headEnd/>
              <a:tailEnd/>
            </a:ln>
          </p:spPr>
          <p:txBody>
            <a:bodyPr wrap="none" lIns="0" tIns="0" rIns="0" bIns="0">
              <a:spAutoFit/>
            </a:bodyPr>
            <a:lstStyle/>
            <a:p>
              <a:r>
                <a:rPr lang="es-ES" sz="900">
                  <a:solidFill>
                    <a:srgbClr val="000000"/>
                  </a:solidFill>
                </a:rPr>
                <a:t>5 - 9</a:t>
              </a:r>
              <a:endParaRPr lang="es-ES" sz="4400">
                <a:solidFill>
                  <a:schemeClr val="tx2"/>
                </a:solidFill>
                <a:latin typeface="Verdana" pitchFamily="34" charset="0"/>
              </a:endParaRPr>
            </a:p>
          </p:txBody>
        </p:sp>
        <p:sp>
          <p:nvSpPr>
            <p:cNvPr id="54341" name="Rectangle 74"/>
            <p:cNvSpPr>
              <a:spLocks noChangeArrowheads="1"/>
            </p:cNvSpPr>
            <p:nvPr/>
          </p:nvSpPr>
          <p:spPr bwMode="auto">
            <a:xfrm>
              <a:off x="2024" y="3017"/>
              <a:ext cx="199" cy="58"/>
            </a:xfrm>
            <a:prstGeom prst="rect">
              <a:avLst/>
            </a:prstGeom>
            <a:noFill/>
            <a:ln w="9525">
              <a:noFill/>
              <a:miter lim="800000"/>
              <a:headEnd/>
              <a:tailEnd/>
            </a:ln>
          </p:spPr>
          <p:txBody>
            <a:bodyPr wrap="none" lIns="0" tIns="0" rIns="0" bIns="0">
              <a:spAutoFit/>
            </a:bodyPr>
            <a:lstStyle/>
            <a:p>
              <a:r>
                <a:rPr lang="es-ES" sz="900">
                  <a:solidFill>
                    <a:srgbClr val="000000"/>
                  </a:solidFill>
                </a:rPr>
                <a:t>10 - 14</a:t>
              </a:r>
              <a:endParaRPr lang="es-ES" sz="4400">
                <a:solidFill>
                  <a:schemeClr val="tx2"/>
                </a:solidFill>
                <a:latin typeface="Verdana" pitchFamily="34" charset="0"/>
              </a:endParaRPr>
            </a:p>
          </p:txBody>
        </p:sp>
        <p:sp>
          <p:nvSpPr>
            <p:cNvPr id="54342" name="Rectangle 75"/>
            <p:cNvSpPr>
              <a:spLocks noChangeArrowheads="1"/>
            </p:cNvSpPr>
            <p:nvPr/>
          </p:nvSpPr>
          <p:spPr bwMode="auto">
            <a:xfrm>
              <a:off x="2373" y="3017"/>
              <a:ext cx="176" cy="58"/>
            </a:xfrm>
            <a:prstGeom prst="rect">
              <a:avLst/>
            </a:prstGeom>
            <a:noFill/>
            <a:ln w="9525">
              <a:noFill/>
              <a:miter lim="800000"/>
              <a:headEnd/>
              <a:tailEnd/>
            </a:ln>
          </p:spPr>
          <p:txBody>
            <a:bodyPr wrap="none" lIns="0" tIns="0" rIns="0" bIns="0">
              <a:spAutoFit/>
            </a:bodyPr>
            <a:lstStyle/>
            <a:p>
              <a:r>
                <a:rPr lang="es-ES" sz="900">
                  <a:solidFill>
                    <a:srgbClr val="000000"/>
                  </a:solidFill>
                </a:rPr>
                <a:t>15 y +</a:t>
              </a:r>
              <a:endParaRPr lang="es-ES" sz="4400">
                <a:solidFill>
                  <a:schemeClr val="tx2"/>
                </a:solidFill>
                <a:latin typeface="Verdana" pitchFamily="34" charset="0"/>
              </a:endParaRPr>
            </a:p>
          </p:txBody>
        </p:sp>
        <p:sp>
          <p:nvSpPr>
            <p:cNvPr id="54343" name="Rectangle 76"/>
            <p:cNvSpPr>
              <a:spLocks noChangeArrowheads="1"/>
            </p:cNvSpPr>
            <p:nvPr/>
          </p:nvSpPr>
          <p:spPr bwMode="auto">
            <a:xfrm>
              <a:off x="1516" y="3118"/>
              <a:ext cx="493" cy="58"/>
            </a:xfrm>
            <a:prstGeom prst="rect">
              <a:avLst/>
            </a:prstGeom>
            <a:noFill/>
            <a:ln w="9525">
              <a:noFill/>
              <a:miter lim="800000"/>
              <a:headEnd/>
              <a:tailEnd/>
            </a:ln>
          </p:spPr>
          <p:txBody>
            <a:bodyPr wrap="none" lIns="0" tIns="0" rIns="0" bIns="0">
              <a:spAutoFit/>
            </a:bodyPr>
            <a:lstStyle/>
            <a:p>
              <a:r>
                <a:rPr lang="es-ES" sz="900" b="1">
                  <a:solidFill>
                    <a:srgbClr val="000000"/>
                  </a:solidFill>
                </a:rPr>
                <a:t>Grupos de Edad</a:t>
              </a:r>
              <a:endParaRPr lang="es-ES" sz="4400">
                <a:solidFill>
                  <a:schemeClr val="tx2"/>
                </a:solidFill>
                <a:latin typeface="Verdana" pitchFamily="34" charset="0"/>
              </a:endParaRPr>
            </a:p>
          </p:txBody>
        </p:sp>
        <p:sp>
          <p:nvSpPr>
            <p:cNvPr id="54344" name="Rectangle 77"/>
            <p:cNvSpPr>
              <a:spLocks noChangeArrowheads="1"/>
            </p:cNvSpPr>
            <p:nvPr/>
          </p:nvSpPr>
          <p:spPr bwMode="auto">
            <a:xfrm rot="-5400000">
              <a:off x="116" y="2612"/>
              <a:ext cx="443" cy="85"/>
            </a:xfrm>
            <a:prstGeom prst="rect">
              <a:avLst/>
            </a:prstGeom>
            <a:noFill/>
            <a:ln w="9525">
              <a:noFill/>
              <a:miter lim="800000"/>
              <a:headEnd/>
              <a:tailEnd/>
            </a:ln>
          </p:spPr>
          <p:txBody>
            <a:bodyPr wrap="none" lIns="0" tIns="0" rIns="0" bIns="0">
              <a:spAutoFit/>
            </a:bodyPr>
            <a:lstStyle/>
            <a:p>
              <a:r>
                <a:rPr lang="es-ES" sz="1000" b="1">
                  <a:solidFill>
                    <a:srgbClr val="000000"/>
                  </a:solidFill>
                </a:rPr>
                <a:t>Tasas x 100 mil h</a:t>
              </a:r>
              <a:endParaRPr lang="es-ES" sz="4400">
                <a:solidFill>
                  <a:schemeClr val="tx2"/>
                </a:solidFill>
                <a:latin typeface="Verdana" pitchFamily="34" charset="0"/>
              </a:endParaRPr>
            </a:p>
          </p:txBody>
        </p:sp>
      </p:gr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428750" y="2339975"/>
          <a:ext cx="5879554" cy="3017520"/>
        </p:xfrm>
        <a:graphic>
          <a:graphicData uri="http://schemas.openxmlformats.org/drawingml/2006/table">
            <a:tbl>
              <a:tblPr/>
              <a:tblGrid>
                <a:gridCol w="1857388"/>
                <a:gridCol w="1143008"/>
                <a:gridCol w="718918"/>
                <a:gridCol w="864096"/>
                <a:gridCol w="1296144"/>
              </a:tblGrid>
              <a:tr h="190500">
                <a:tc>
                  <a:txBody>
                    <a:bodyPr/>
                    <a:lstStyle/>
                    <a:p>
                      <a:pPr algn="l" fontAlgn="b">
                        <a:lnSpc>
                          <a:spcPct val="100000"/>
                        </a:lnSpc>
                      </a:pPr>
                      <a:r>
                        <a:rPr lang="es-MX" sz="1800" b="1" i="0" u="none" strike="noStrike" dirty="0" err="1">
                          <a:solidFill>
                            <a:srgbClr val="FFFFFF"/>
                          </a:solidFill>
                          <a:latin typeface="Calibri"/>
                        </a:rPr>
                        <a:t>Comorbilidades</a:t>
                      </a:r>
                      <a:endParaRPr lang="es-MX" sz="1800" b="1" i="0" u="none" strike="noStrike" dirty="0">
                        <a:solidFill>
                          <a:srgbClr val="FFFFFF"/>
                        </a:solidFill>
                        <a:latin typeface="Calibri"/>
                      </a:endParaRPr>
                    </a:p>
                  </a:txBody>
                  <a:tcPr marL="0" marR="0" marT="0" marB="0" anchor="b">
                    <a:lnL>
                      <a:noFill/>
                    </a:lnL>
                    <a:lnR>
                      <a:noFill/>
                    </a:lnR>
                    <a:lnT>
                      <a:noFill/>
                    </a:lnT>
                    <a:lnB>
                      <a:noFill/>
                    </a:lnB>
                    <a:solidFill>
                      <a:srgbClr val="002060"/>
                    </a:solidFill>
                  </a:tcPr>
                </a:tc>
                <a:tc>
                  <a:txBody>
                    <a:bodyPr/>
                    <a:lstStyle/>
                    <a:p>
                      <a:pPr algn="ctr" fontAlgn="b">
                        <a:lnSpc>
                          <a:spcPct val="100000"/>
                        </a:lnSpc>
                      </a:pPr>
                      <a:r>
                        <a:rPr lang="es-MX" sz="1800" b="1" i="0" u="none" strike="noStrike">
                          <a:solidFill>
                            <a:srgbClr val="FFFFFF"/>
                          </a:solidFill>
                          <a:latin typeface="Calibri"/>
                        </a:rPr>
                        <a:t>OR</a:t>
                      </a:r>
                    </a:p>
                  </a:txBody>
                  <a:tcPr marL="0" marR="0" marT="0" marB="0" anchor="b">
                    <a:lnL>
                      <a:noFill/>
                    </a:lnL>
                    <a:lnR>
                      <a:noFill/>
                    </a:lnR>
                    <a:lnT>
                      <a:noFill/>
                    </a:lnT>
                    <a:lnB>
                      <a:noFill/>
                    </a:lnB>
                    <a:solidFill>
                      <a:srgbClr val="002060"/>
                    </a:solidFill>
                  </a:tcPr>
                </a:tc>
                <a:tc gridSpan="2">
                  <a:txBody>
                    <a:bodyPr/>
                    <a:lstStyle/>
                    <a:p>
                      <a:pPr algn="ctr" fontAlgn="b">
                        <a:lnSpc>
                          <a:spcPct val="100000"/>
                        </a:lnSpc>
                      </a:pPr>
                      <a:r>
                        <a:rPr lang="es-MX" sz="1800" b="1" i="0" u="none" strike="noStrike" dirty="0" smtClean="0">
                          <a:solidFill>
                            <a:srgbClr val="FFFFFF"/>
                          </a:solidFill>
                          <a:latin typeface="Calibri"/>
                        </a:rPr>
                        <a:t>IC</a:t>
                      </a:r>
                      <a:r>
                        <a:rPr lang="es-MX" sz="1800" b="1" i="0" u="none" strike="noStrike" baseline="0" dirty="0" smtClean="0">
                          <a:solidFill>
                            <a:srgbClr val="FFFFFF"/>
                          </a:solidFill>
                          <a:latin typeface="Calibri"/>
                        </a:rPr>
                        <a:t> 95%</a:t>
                      </a:r>
                      <a:endParaRPr lang="es-MX" sz="1800" b="1" i="0" u="none" strike="noStrike" dirty="0">
                        <a:solidFill>
                          <a:srgbClr val="FFFFFF"/>
                        </a:solidFill>
                        <a:latin typeface="Calibri"/>
                      </a:endParaRPr>
                    </a:p>
                  </a:txBody>
                  <a:tcPr marL="0" marR="0" marT="0" marB="0" anchor="b">
                    <a:lnL>
                      <a:noFill/>
                    </a:lnL>
                    <a:lnR>
                      <a:noFill/>
                    </a:lnR>
                    <a:lnT>
                      <a:noFill/>
                    </a:lnT>
                    <a:lnB>
                      <a:noFill/>
                    </a:lnB>
                    <a:solidFill>
                      <a:srgbClr val="002060"/>
                    </a:solidFill>
                  </a:tcPr>
                </a:tc>
                <a:tc hMerge="1">
                  <a:txBody>
                    <a:bodyPr/>
                    <a:lstStyle/>
                    <a:p>
                      <a:pPr algn="ctr" fontAlgn="b">
                        <a:lnSpc>
                          <a:spcPct val="100000"/>
                        </a:lnSpc>
                      </a:pPr>
                      <a:endParaRPr lang="es-MX" sz="1800" b="1" i="0" u="none" strike="noStrike" dirty="0">
                        <a:solidFill>
                          <a:srgbClr val="FFFFFF"/>
                        </a:solidFill>
                        <a:latin typeface="Calibri"/>
                      </a:endParaRPr>
                    </a:p>
                  </a:txBody>
                  <a:tcPr marL="0" marR="0" marT="0" marB="0" anchor="b">
                    <a:lnL>
                      <a:noFill/>
                    </a:lnL>
                    <a:lnR>
                      <a:noFill/>
                    </a:lnR>
                    <a:lnT>
                      <a:noFill/>
                    </a:lnT>
                    <a:lnB>
                      <a:noFill/>
                    </a:lnB>
                    <a:solidFill>
                      <a:srgbClr val="002060"/>
                    </a:solidFill>
                  </a:tcPr>
                </a:tc>
                <a:tc>
                  <a:txBody>
                    <a:bodyPr/>
                    <a:lstStyle/>
                    <a:p>
                      <a:pPr algn="ctr" fontAlgn="b">
                        <a:lnSpc>
                          <a:spcPct val="100000"/>
                        </a:lnSpc>
                      </a:pPr>
                      <a:r>
                        <a:rPr lang="es-MX" sz="1800" b="1" i="1" u="none" strike="noStrike">
                          <a:solidFill>
                            <a:srgbClr val="FFFFFF"/>
                          </a:solidFill>
                          <a:latin typeface="Calibri"/>
                        </a:rPr>
                        <a:t>p</a:t>
                      </a:r>
                    </a:p>
                  </a:txBody>
                  <a:tcPr marL="0" marR="0" marT="0" marB="0" anchor="b">
                    <a:lnL>
                      <a:noFill/>
                    </a:lnL>
                    <a:lnR>
                      <a:noFill/>
                    </a:lnR>
                    <a:lnT>
                      <a:noFill/>
                    </a:lnT>
                    <a:lnB>
                      <a:noFill/>
                    </a:lnB>
                    <a:solidFill>
                      <a:srgbClr val="002060"/>
                    </a:solidFill>
                  </a:tcPr>
                </a:tc>
              </a:tr>
              <a:tr h="190500">
                <a:tc>
                  <a:txBody>
                    <a:bodyPr/>
                    <a:lstStyle/>
                    <a:p>
                      <a:pPr algn="l" fontAlgn="b">
                        <a:lnSpc>
                          <a:spcPct val="100000"/>
                        </a:lnSpc>
                      </a:pPr>
                      <a:r>
                        <a:rPr lang="es-MX" sz="1800" b="0" i="0" u="none" strike="noStrike" dirty="0">
                          <a:solidFill>
                            <a:srgbClr val="000000"/>
                          </a:solidFill>
                          <a:latin typeface="Calibri"/>
                        </a:rPr>
                        <a:t>Obesidad</a:t>
                      </a:r>
                    </a:p>
                  </a:txBody>
                  <a:tcPr marL="0" marR="0" marT="0" marB="0" anchor="b">
                    <a:lnL>
                      <a:noFill/>
                    </a:lnL>
                    <a:lnR>
                      <a:noFill/>
                    </a:lnR>
                    <a:lnT>
                      <a:noFill/>
                    </a:lnT>
                    <a:lnB>
                      <a:noFill/>
                    </a:lnB>
                  </a:tcPr>
                </a:tc>
                <a:tc>
                  <a:txBody>
                    <a:bodyPr/>
                    <a:lstStyle/>
                    <a:p>
                      <a:pPr algn="ctr" fontAlgn="b">
                        <a:lnSpc>
                          <a:spcPct val="100000"/>
                        </a:lnSpc>
                      </a:pPr>
                      <a:r>
                        <a:rPr lang="es-MX" sz="1800" b="1" i="0" u="none" strike="noStrike" dirty="0">
                          <a:solidFill>
                            <a:srgbClr val="0070C0"/>
                          </a:solidFill>
                          <a:latin typeface="Calibri"/>
                        </a:rPr>
                        <a:t>33.3</a:t>
                      </a:r>
                    </a:p>
                  </a:txBody>
                  <a:tcPr marL="0" marR="0" marT="0" marB="0" anchor="b">
                    <a:lnL>
                      <a:noFill/>
                    </a:lnL>
                    <a:lnR>
                      <a:noFill/>
                    </a:lnR>
                    <a:lnT>
                      <a:noFill/>
                    </a:lnT>
                    <a:lnB>
                      <a:noFill/>
                    </a:lnB>
                  </a:tcPr>
                </a:tc>
                <a:tc>
                  <a:txBody>
                    <a:bodyPr/>
                    <a:lstStyle/>
                    <a:p>
                      <a:pPr algn="r" fontAlgn="b">
                        <a:lnSpc>
                          <a:spcPct val="100000"/>
                        </a:lnSpc>
                      </a:pPr>
                      <a:r>
                        <a:rPr lang="es-MX" sz="1800" b="1" i="0" u="none" strike="noStrike" dirty="0" smtClean="0">
                          <a:solidFill>
                            <a:srgbClr val="0070C0"/>
                          </a:solidFill>
                          <a:latin typeface="Calibri"/>
                        </a:rPr>
                        <a:t>(9.7</a:t>
                      </a:r>
                      <a:endParaRPr lang="es-MX" sz="1800" b="1" i="0" u="none" strike="noStrike" dirty="0">
                        <a:solidFill>
                          <a:srgbClr val="0070C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1" i="0" u="none" strike="noStrike" dirty="0" smtClean="0">
                          <a:solidFill>
                            <a:srgbClr val="0070C0"/>
                          </a:solidFill>
                          <a:latin typeface="Calibri"/>
                        </a:rPr>
                        <a:t>-  104.6)</a:t>
                      </a:r>
                      <a:endParaRPr lang="es-MX" sz="1800" b="1" i="0" u="none" strike="noStrike" dirty="0">
                        <a:solidFill>
                          <a:srgbClr val="0070C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1" i="0" u="none" strike="noStrike" dirty="0">
                          <a:solidFill>
                            <a:srgbClr val="0070C0"/>
                          </a:solidFill>
                          <a:latin typeface="Calibri"/>
                        </a:rPr>
                        <a:t>0.000</a:t>
                      </a:r>
                    </a:p>
                  </a:txBody>
                  <a:tcPr marL="0" marR="0" marT="0" marB="0" anchor="b">
                    <a:lnL>
                      <a:noFill/>
                    </a:lnL>
                    <a:lnR>
                      <a:noFill/>
                    </a:lnR>
                    <a:lnT>
                      <a:noFill/>
                    </a:lnT>
                    <a:lnB>
                      <a:noFill/>
                    </a:lnB>
                  </a:tcPr>
                </a:tc>
              </a:tr>
              <a:tr h="190500">
                <a:tc>
                  <a:txBody>
                    <a:bodyPr/>
                    <a:lstStyle/>
                    <a:p>
                      <a:pPr algn="l" fontAlgn="b">
                        <a:lnSpc>
                          <a:spcPct val="100000"/>
                        </a:lnSpc>
                      </a:pPr>
                      <a:r>
                        <a:rPr lang="es-MX" sz="1800" b="0" i="0" u="none" strike="noStrike" dirty="0">
                          <a:solidFill>
                            <a:srgbClr val="000000"/>
                          </a:solidFill>
                          <a:latin typeface="Calibri"/>
                        </a:rPr>
                        <a:t>Nefropatía</a:t>
                      </a: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1" i="0" u="none" strike="noStrike" dirty="0">
                          <a:solidFill>
                            <a:srgbClr val="0070C0"/>
                          </a:solidFill>
                          <a:latin typeface="Calibri"/>
                        </a:rPr>
                        <a:t>17.5</a:t>
                      </a:r>
                    </a:p>
                  </a:txBody>
                  <a:tcPr marL="0" marR="0" marT="0" marB="0" anchor="b">
                    <a:lnL>
                      <a:noFill/>
                    </a:lnL>
                    <a:lnR>
                      <a:noFill/>
                    </a:lnR>
                    <a:lnT>
                      <a:noFill/>
                    </a:lnT>
                    <a:lnB>
                      <a:noFill/>
                    </a:lnB>
                    <a:solidFill>
                      <a:srgbClr val="DBE5F1"/>
                    </a:solidFill>
                  </a:tcPr>
                </a:tc>
                <a:tc>
                  <a:txBody>
                    <a:bodyPr/>
                    <a:lstStyle/>
                    <a:p>
                      <a:pPr algn="r" fontAlgn="b">
                        <a:lnSpc>
                          <a:spcPct val="100000"/>
                        </a:lnSpc>
                      </a:pPr>
                      <a:r>
                        <a:rPr lang="es-MX" sz="1800" b="1" i="0" u="none" strike="noStrike" dirty="0" smtClean="0">
                          <a:solidFill>
                            <a:srgbClr val="0070C0"/>
                          </a:solidFill>
                          <a:latin typeface="Calibri"/>
                        </a:rPr>
                        <a:t>(3.0</a:t>
                      </a:r>
                      <a:endParaRPr lang="es-MX" sz="1800" b="1" i="0" u="none" strike="noStrike" dirty="0">
                        <a:solidFill>
                          <a:srgbClr val="0070C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1" i="0" u="none" strike="noStrike" dirty="0" smtClean="0">
                          <a:solidFill>
                            <a:srgbClr val="0070C0"/>
                          </a:solidFill>
                          <a:latin typeface="Calibri"/>
                        </a:rPr>
                        <a:t>-</a:t>
                      </a:r>
                      <a:r>
                        <a:rPr lang="es-MX" sz="1800" b="1" i="0" u="none" strike="noStrike" baseline="0" dirty="0" smtClean="0">
                          <a:solidFill>
                            <a:srgbClr val="0070C0"/>
                          </a:solidFill>
                          <a:latin typeface="Calibri"/>
                        </a:rPr>
                        <a:t>  </a:t>
                      </a:r>
                      <a:r>
                        <a:rPr lang="es-MX" sz="1800" b="1" i="0" u="none" strike="noStrike" dirty="0" smtClean="0">
                          <a:solidFill>
                            <a:srgbClr val="0070C0"/>
                          </a:solidFill>
                          <a:latin typeface="Calibri"/>
                        </a:rPr>
                        <a:t>70.0)</a:t>
                      </a:r>
                      <a:endParaRPr lang="es-MX" sz="1800" b="1" i="0" u="none" strike="noStrike" dirty="0">
                        <a:solidFill>
                          <a:srgbClr val="0070C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1" i="0" u="none" strike="noStrike" dirty="0">
                          <a:solidFill>
                            <a:srgbClr val="0070C0"/>
                          </a:solidFill>
                          <a:latin typeface="Calibri"/>
                        </a:rPr>
                        <a:t>0.001</a:t>
                      </a:r>
                    </a:p>
                  </a:txBody>
                  <a:tcPr marL="0" marR="0" marT="0" marB="0" anchor="b">
                    <a:lnL>
                      <a:noFill/>
                    </a:lnL>
                    <a:lnR>
                      <a:noFill/>
                    </a:lnR>
                    <a:lnT>
                      <a:noFill/>
                    </a:lnT>
                    <a:lnB>
                      <a:noFill/>
                    </a:lnB>
                    <a:solidFill>
                      <a:srgbClr val="DBE5F1"/>
                    </a:solidFill>
                  </a:tcPr>
                </a:tc>
              </a:tr>
              <a:tr h="190500">
                <a:tc>
                  <a:txBody>
                    <a:bodyPr/>
                    <a:lstStyle/>
                    <a:p>
                      <a:pPr algn="l" fontAlgn="b">
                        <a:lnSpc>
                          <a:spcPct val="100000"/>
                        </a:lnSpc>
                      </a:pPr>
                      <a:r>
                        <a:rPr lang="es-MX" sz="1800" b="0" i="0" u="none" strike="noStrike" dirty="0">
                          <a:solidFill>
                            <a:srgbClr val="000000"/>
                          </a:solidFill>
                          <a:latin typeface="Calibri"/>
                        </a:rPr>
                        <a:t>Cardiopatía</a:t>
                      </a:r>
                    </a:p>
                  </a:txBody>
                  <a:tcPr marL="0" marR="0" marT="0" marB="0" anchor="b">
                    <a:lnL>
                      <a:noFill/>
                    </a:lnL>
                    <a:lnR>
                      <a:noFill/>
                    </a:lnR>
                    <a:lnT>
                      <a:noFill/>
                    </a:lnT>
                    <a:lnB>
                      <a:noFill/>
                    </a:lnB>
                    <a:solidFill>
                      <a:schemeClr val="bg1"/>
                    </a:solidFill>
                  </a:tcPr>
                </a:tc>
                <a:tc>
                  <a:txBody>
                    <a:bodyPr/>
                    <a:lstStyle/>
                    <a:p>
                      <a:pPr algn="ctr" fontAlgn="b">
                        <a:lnSpc>
                          <a:spcPct val="100000"/>
                        </a:lnSpc>
                      </a:pPr>
                      <a:r>
                        <a:rPr lang="es-MX" sz="1800" b="1" i="0" u="none" strike="noStrike" dirty="0">
                          <a:solidFill>
                            <a:srgbClr val="0070C0"/>
                          </a:solidFill>
                          <a:latin typeface="Calibri"/>
                        </a:rPr>
                        <a:t>10.3</a:t>
                      </a:r>
                    </a:p>
                  </a:txBody>
                  <a:tcPr marL="0" marR="0" marT="0" marB="0" anchor="b">
                    <a:lnL>
                      <a:noFill/>
                    </a:lnL>
                    <a:lnR>
                      <a:noFill/>
                    </a:lnR>
                    <a:lnT>
                      <a:noFill/>
                    </a:lnT>
                    <a:lnB>
                      <a:noFill/>
                    </a:lnB>
                    <a:solidFill>
                      <a:schemeClr val="bg1"/>
                    </a:solidFill>
                  </a:tcPr>
                </a:tc>
                <a:tc>
                  <a:txBody>
                    <a:bodyPr/>
                    <a:lstStyle/>
                    <a:p>
                      <a:pPr algn="r" fontAlgn="b">
                        <a:lnSpc>
                          <a:spcPct val="100000"/>
                        </a:lnSpc>
                      </a:pPr>
                      <a:r>
                        <a:rPr lang="es-MX" sz="1800" b="1" i="0" u="none" strike="noStrike" dirty="0" smtClean="0">
                          <a:solidFill>
                            <a:srgbClr val="0070C0"/>
                          </a:solidFill>
                          <a:latin typeface="Calibri"/>
                        </a:rPr>
                        <a:t>(1.1</a:t>
                      </a:r>
                      <a:endParaRPr lang="es-MX" sz="1800" b="1" i="0" u="none" strike="noStrike" dirty="0">
                        <a:solidFill>
                          <a:srgbClr val="0070C0"/>
                        </a:solidFill>
                        <a:latin typeface="Calibri"/>
                      </a:endParaRPr>
                    </a:p>
                  </a:txBody>
                  <a:tcPr marL="0" marR="0" marT="0" marB="0" anchor="b">
                    <a:lnL>
                      <a:noFill/>
                    </a:lnL>
                    <a:lnR>
                      <a:noFill/>
                    </a:lnR>
                    <a:lnT>
                      <a:noFill/>
                    </a:lnT>
                    <a:lnB>
                      <a:noFill/>
                    </a:lnB>
                    <a:solidFill>
                      <a:schemeClr val="bg1"/>
                    </a:solidFill>
                  </a:tcPr>
                </a:tc>
                <a:tc>
                  <a:txBody>
                    <a:bodyPr/>
                    <a:lstStyle/>
                    <a:p>
                      <a:pPr algn="ctr" fontAlgn="b">
                        <a:lnSpc>
                          <a:spcPct val="100000"/>
                        </a:lnSpc>
                      </a:pPr>
                      <a:r>
                        <a:rPr lang="es-MX" sz="1800" b="1" i="0" u="none" strike="noStrike" dirty="0" smtClean="0">
                          <a:solidFill>
                            <a:srgbClr val="0070C0"/>
                          </a:solidFill>
                          <a:latin typeface="Calibri"/>
                        </a:rPr>
                        <a:t>-  49.1)</a:t>
                      </a:r>
                      <a:endParaRPr lang="es-MX" sz="1800" b="1" i="0" u="none" strike="noStrike" dirty="0">
                        <a:solidFill>
                          <a:srgbClr val="0070C0"/>
                        </a:solidFill>
                        <a:latin typeface="Calibri"/>
                      </a:endParaRPr>
                    </a:p>
                  </a:txBody>
                  <a:tcPr marL="0" marR="0" marT="0" marB="0" anchor="b">
                    <a:lnL>
                      <a:noFill/>
                    </a:lnL>
                    <a:lnR>
                      <a:noFill/>
                    </a:lnR>
                    <a:lnT>
                      <a:noFill/>
                    </a:lnT>
                    <a:lnB>
                      <a:noFill/>
                    </a:lnB>
                    <a:solidFill>
                      <a:schemeClr val="bg1"/>
                    </a:solidFill>
                  </a:tcPr>
                </a:tc>
                <a:tc>
                  <a:txBody>
                    <a:bodyPr/>
                    <a:lstStyle/>
                    <a:p>
                      <a:pPr algn="ctr" fontAlgn="b">
                        <a:lnSpc>
                          <a:spcPct val="100000"/>
                        </a:lnSpc>
                      </a:pPr>
                      <a:r>
                        <a:rPr lang="es-MX" sz="1800" b="1" i="0" u="none" strike="noStrike" dirty="0">
                          <a:solidFill>
                            <a:srgbClr val="0070C0"/>
                          </a:solidFill>
                          <a:latin typeface="Calibri"/>
                        </a:rPr>
                        <a:t>0.022</a:t>
                      </a:r>
                    </a:p>
                  </a:txBody>
                  <a:tcPr marL="0" marR="0" marT="0" marB="0" anchor="b">
                    <a:lnL>
                      <a:noFill/>
                    </a:lnL>
                    <a:lnR>
                      <a:noFill/>
                    </a:lnR>
                    <a:lnT>
                      <a:noFill/>
                    </a:lnT>
                    <a:lnB>
                      <a:noFill/>
                    </a:lnB>
                    <a:solidFill>
                      <a:schemeClr val="bg1"/>
                    </a:solidFill>
                  </a:tcPr>
                </a:tc>
              </a:tr>
              <a:tr h="190500">
                <a:tc>
                  <a:txBody>
                    <a:bodyPr/>
                    <a:lstStyle/>
                    <a:p>
                      <a:pPr algn="l" fontAlgn="b">
                        <a:lnSpc>
                          <a:spcPct val="100000"/>
                        </a:lnSpc>
                      </a:pPr>
                      <a:r>
                        <a:rPr lang="es-MX" sz="1800" b="0" i="0" u="none" strike="noStrike" dirty="0" err="1">
                          <a:solidFill>
                            <a:srgbClr val="000000"/>
                          </a:solidFill>
                          <a:latin typeface="Calibri"/>
                        </a:rPr>
                        <a:t>Inmunosuprimido</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1" i="0" u="none" strike="noStrike" dirty="0">
                          <a:solidFill>
                            <a:srgbClr val="0070C0"/>
                          </a:solidFill>
                          <a:latin typeface="Calibri"/>
                        </a:rPr>
                        <a:t>8.4</a:t>
                      </a:r>
                    </a:p>
                  </a:txBody>
                  <a:tcPr marL="0" marR="0" marT="0" marB="0" anchor="b">
                    <a:lnL>
                      <a:noFill/>
                    </a:lnL>
                    <a:lnR>
                      <a:noFill/>
                    </a:lnR>
                    <a:lnT>
                      <a:noFill/>
                    </a:lnT>
                    <a:lnB>
                      <a:noFill/>
                    </a:lnB>
                    <a:solidFill>
                      <a:srgbClr val="DBE5F1"/>
                    </a:solidFill>
                  </a:tcPr>
                </a:tc>
                <a:tc>
                  <a:txBody>
                    <a:bodyPr/>
                    <a:lstStyle/>
                    <a:p>
                      <a:pPr algn="r" fontAlgn="b">
                        <a:lnSpc>
                          <a:spcPct val="100000"/>
                        </a:lnSpc>
                      </a:pPr>
                      <a:r>
                        <a:rPr lang="es-MX" sz="1800" b="1" i="0" u="none" strike="noStrike" dirty="0" smtClean="0">
                          <a:solidFill>
                            <a:srgbClr val="0070C0"/>
                          </a:solidFill>
                          <a:latin typeface="Calibri"/>
                        </a:rPr>
                        <a:t>(0.9</a:t>
                      </a:r>
                      <a:endParaRPr lang="es-MX" sz="1800" b="1" i="0" u="none" strike="noStrike" dirty="0">
                        <a:solidFill>
                          <a:srgbClr val="0070C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1" i="0" u="none" strike="noStrike" dirty="0" smtClean="0">
                          <a:solidFill>
                            <a:srgbClr val="0070C0"/>
                          </a:solidFill>
                          <a:latin typeface="Calibri"/>
                        </a:rPr>
                        <a:t>-  38.6)</a:t>
                      </a:r>
                      <a:endParaRPr lang="es-MX" sz="1800" b="1" i="0" u="none" strike="noStrike" dirty="0">
                        <a:solidFill>
                          <a:srgbClr val="0070C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1" i="0" u="none" strike="noStrike" dirty="0">
                          <a:solidFill>
                            <a:srgbClr val="0070C0"/>
                          </a:solidFill>
                          <a:latin typeface="Calibri"/>
                        </a:rPr>
                        <a:t>0.031</a:t>
                      </a:r>
                    </a:p>
                  </a:txBody>
                  <a:tcPr marL="0" marR="0" marT="0" marB="0" anchor="b">
                    <a:lnL>
                      <a:noFill/>
                    </a:lnL>
                    <a:lnR>
                      <a:noFill/>
                    </a:lnR>
                    <a:lnT>
                      <a:noFill/>
                    </a:lnT>
                    <a:lnB>
                      <a:noFill/>
                    </a:lnB>
                    <a:solidFill>
                      <a:srgbClr val="DBE5F1"/>
                    </a:solidFill>
                  </a:tcPr>
                </a:tc>
              </a:tr>
              <a:tr h="190500">
                <a:tc>
                  <a:txBody>
                    <a:bodyPr/>
                    <a:lstStyle/>
                    <a:p>
                      <a:pPr algn="l" fontAlgn="b">
                        <a:lnSpc>
                          <a:spcPct val="100000"/>
                        </a:lnSpc>
                      </a:pPr>
                      <a:r>
                        <a:rPr lang="es-MX" sz="1800" b="0" i="0" u="none" strike="noStrike" dirty="0">
                          <a:solidFill>
                            <a:srgbClr val="000000"/>
                          </a:solidFill>
                          <a:latin typeface="Calibri"/>
                        </a:rPr>
                        <a:t>HTA</a:t>
                      </a:r>
                    </a:p>
                  </a:txBody>
                  <a:tcPr marL="0" marR="0" marT="0" marB="0" anchor="b">
                    <a:lnL>
                      <a:noFill/>
                    </a:lnL>
                    <a:lnR>
                      <a:noFill/>
                    </a:lnR>
                    <a:lnT>
                      <a:noFill/>
                    </a:lnT>
                    <a:lnB>
                      <a:noFill/>
                    </a:lnB>
                    <a:solidFill>
                      <a:schemeClr val="bg1"/>
                    </a:solidFill>
                  </a:tcPr>
                </a:tc>
                <a:tc>
                  <a:txBody>
                    <a:bodyPr/>
                    <a:lstStyle/>
                    <a:p>
                      <a:pPr algn="ctr" fontAlgn="b">
                        <a:lnSpc>
                          <a:spcPct val="100000"/>
                        </a:lnSpc>
                      </a:pPr>
                      <a:r>
                        <a:rPr lang="es-MX" sz="1800" b="1" i="0" u="none" strike="noStrike" dirty="0">
                          <a:solidFill>
                            <a:srgbClr val="0070C0"/>
                          </a:solidFill>
                          <a:latin typeface="Calibri"/>
                        </a:rPr>
                        <a:t>7.9</a:t>
                      </a:r>
                    </a:p>
                  </a:txBody>
                  <a:tcPr marL="0" marR="0" marT="0" marB="0" anchor="b">
                    <a:lnL>
                      <a:noFill/>
                    </a:lnL>
                    <a:lnR>
                      <a:noFill/>
                    </a:lnR>
                    <a:lnT>
                      <a:noFill/>
                    </a:lnT>
                    <a:lnB>
                      <a:noFill/>
                    </a:lnB>
                    <a:solidFill>
                      <a:schemeClr val="bg1"/>
                    </a:solidFill>
                  </a:tcPr>
                </a:tc>
                <a:tc>
                  <a:txBody>
                    <a:bodyPr/>
                    <a:lstStyle/>
                    <a:p>
                      <a:pPr algn="r" fontAlgn="b">
                        <a:lnSpc>
                          <a:spcPct val="100000"/>
                        </a:lnSpc>
                      </a:pPr>
                      <a:r>
                        <a:rPr lang="es-MX" sz="1800" b="1" i="0" u="none" strike="noStrike" dirty="0" smtClean="0">
                          <a:solidFill>
                            <a:srgbClr val="0070C0"/>
                          </a:solidFill>
                          <a:latin typeface="Calibri"/>
                        </a:rPr>
                        <a:t>(1.8</a:t>
                      </a:r>
                      <a:endParaRPr lang="es-MX" sz="1800" b="1" i="0" u="none" strike="noStrike" dirty="0">
                        <a:solidFill>
                          <a:srgbClr val="0070C0"/>
                        </a:solidFill>
                        <a:latin typeface="Calibri"/>
                      </a:endParaRPr>
                    </a:p>
                  </a:txBody>
                  <a:tcPr marL="0" marR="0" marT="0" marB="0" anchor="b">
                    <a:lnL>
                      <a:noFill/>
                    </a:lnL>
                    <a:lnR>
                      <a:noFill/>
                    </a:lnR>
                    <a:lnT>
                      <a:noFill/>
                    </a:lnT>
                    <a:lnB>
                      <a:noFill/>
                    </a:lnB>
                    <a:solidFill>
                      <a:schemeClr val="bg1"/>
                    </a:solidFill>
                  </a:tcPr>
                </a:tc>
                <a:tc>
                  <a:txBody>
                    <a:bodyPr/>
                    <a:lstStyle/>
                    <a:p>
                      <a:pPr algn="ctr" fontAlgn="b">
                        <a:lnSpc>
                          <a:spcPct val="100000"/>
                        </a:lnSpc>
                      </a:pPr>
                      <a:r>
                        <a:rPr lang="es-MX" sz="1800" b="1" i="0" u="none" strike="noStrike" dirty="0" smtClean="0">
                          <a:solidFill>
                            <a:srgbClr val="0070C0"/>
                          </a:solidFill>
                          <a:latin typeface="Calibri"/>
                        </a:rPr>
                        <a:t>-  27.4)</a:t>
                      </a:r>
                      <a:endParaRPr lang="es-MX" sz="1800" b="1" i="0" u="none" strike="noStrike" dirty="0">
                        <a:solidFill>
                          <a:srgbClr val="0070C0"/>
                        </a:solidFill>
                        <a:latin typeface="Calibri"/>
                      </a:endParaRPr>
                    </a:p>
                  </a:txBody>
                  <a:tcPr marL="0" marR="0" marT="0" marB="0" anchor="b">
                    <a:lnL>
                      <a:noFill/>
                    </a:lnL>
                    <a:lnR>
                      <a:noFill/>
                    </a:lnR>
                    <a:lnT>
                      <a:noFill/>
                    </a:lnT>
                    <a:lnB>
                      <a:noFill/>
                    </a:lnB>
                    <a:solidFill>
                      <a:schemeClr val="bg1"/>
                    </a:solidFill>
                  </a:tcPr>
                </a:tc>
                <a:tc>
                  <a:txBody>
                    <a:bodyPr/>
                    <a:lstStyle/>
                    <a:p>
                      <a:pPr algn="ctr" fontAlgn="b">
                        <a:lnSpc>
                          <a:spcPct val="100000"/>
                        </a:lnSpc>
                      </a:pPr>
                      <a:r>
                        <a:rPr lang="es-MX" sz="1800" b="1" i="0" u="none" strike="noStrike" dirty="0">
                          <a:solidFill>
                            <a:srgbClr val="0070C0"/>
                          </a:solidFill>
                          <a:latin typeface="Calibri"/>
                        </a:rPr>
                        <a:t>0.004</a:t>
                      </a:r>
                    </a:p>
                  </a:txBody>
                  <a:tcPr marL="0" marR="0" marT="0" marB="0" anchor="b">
                    <a:lnL>
                      <a:noFill/>
                    </a:lnL>
                    <a:lnR>
                      <a:noFill/>
                    </a:lnR>
                    <a:lnT>
                      <a:noFill/>
                    </a:lnT>
                    <a:lnB>
                      <a:noFill/>
                    </a:lnB>
                    <a:solidFill>
                      <a:schemeClr val="bg1"/>
                    </a:solidFill>
                  </a:tcPr>
                </a:tc>
              </a:tr>
              <a:tr h="190500">
                <a:tc>
                  <a:txBody>
                    <a:bodyPr/>
                    <a:lstStyle/>
                    <a:p>
                      <a:pPr algn="l" fontAlgn="b">
                        <a:lnSpc>
                          <a:spcPct val="100000"/>
                        </a:lnSpc>
                      </a:pPr>
                      <a:r>
                        <a:rPr lang="es-MX" sz="1800" b="0" i="0" u="none" strike="noStrike" dirty="0">
                          <a:solidFill>
                            <a:srgbClr val="000000"/>
                          </a:solidFill>
                          <a:latin typeface="Calibri"/>
                        </a:rPr>
                        <a:t>Diabetes</a:t>
                      </a: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1" i="0" u="none" strike="noStrike" dirty="0">
                          <a:solidFill>
                            <a:srgbClr val="0070C0"/>
                          </a:solidFill>
                          <a:latin typeface="Calibri"/>
                        </a:rPr>
                        <a:t>6.9</a:t>
                      </a:r>
                    </a:p>
                  </a:txBody>
                  <a:tcPr marL="0" marR="0" marT="0" marB="0" anchor="b">
                    <a:lnL>
                      <a:noFill/>
                    </a:lnL>
                    <a:lnR>
                      <a:noFill/>
                    </a:lnR>
                    <a:lnT>
                      <a:noFill/>
                    </a:lnT>
                    <a:lnB>
                      <a:noFill/>
                    </a:lnB>
                    <a:solidFill>
                      <a:srgbClr val="DBE5F1"/>
                    </a:solidFill>
                  </a:tcPr>
                </a:tc>
                <a:tc>
                  <a:txBody>
                    <a:bodyPr/>
                    <a:lstStyle/>
                    <a:p>
                      <a:pPr algn="r" fontAlgn="b">
                        <a:lnSpc>
                          <a:spcPct val="100000"/>
                        </a:lnSpc>
                      </a:pPr>
                      <a:r>
                        <a:rPr lang="es-MX" sz="1800" b="1" i="0" u="none" strike="noStrike" dirty="0" smtClean="0">
                          <a:solidFill>
                            <a:srgbClr val="0070C0"/>
                          </a:solidFill>
                          <a:latin typeface="Calibri"/>
                        </a:rPr>
                        <a:t>(1.3</a:t>
                      </a:r>
                      <a:endParaRPr lang="es-MX" sz="1800" b="1" i="0" u="none" strike="noStrike" dirty="0">
                        <a:solidFill>
                          <a:srgbClr val="0070C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1" i="0" u="none" strike="noStrike" dirty="0" smtClean="0">
                          <a:solidFill>
                            <a:srgbClr val="0070C0"/>
                          </a:solidFill>
                          <a:latin typeface="Calibri"/>
                        </a:rPr>
                        <a:t>-  24.6)</a:t>
                      </a:r>
                      <a:endParaRPr lang="es-MX" sz="1800" b="1" i="0" u="none" strike="noStrike" dirty="0">
                        <a:solidFill>
                          <a:srgbClr val="0070C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1" i="0" u="none" strike="noStrike" dirty="0">
                          <a:solidFill>
                            <a:srgbClr val="0070C0"/>
                          </a:solidFill>
                          <a:latin typeface="Calibri"/>
                        </a:rPr>
                        <a:t>0.014</a:t>
                      </a:r>
                    </a:p>
                  </a:txBody>
                  <a:tcPr marL="0" marR="0" marT="0" marB="0" anchor="b">
                    <a:lnL>
                      <a:noFill/>
                    </a:lnL>
                    <a:lnR>
                      <a:noFill/>
                    </a:lnR>
                    <a:lnT>
                      <a:noFill/>
                    </a:lnT>
                    <a:lnB>
                      <a:noFill/>
                    </a:lnB>
                    <a:solidFill>
                      <a:srgbClr val="DBE5F1"/>
                    </a:solidFill>
                  </a:tcPr>
                </a:tc>
              </a:tr>
              <a:tr h="190500">
                <a:tc>
                  <a:txBody>
                    <a:bodyPr/>
                    <a:lstStyle/>
                    <a:p>
                      <a:pPr algn="l" fontAlgn="b">
                        <a:lnSpc>
                          <a:spcPct val="100000"/>
                        </a:lnSpc>
                      </a:pPr>
                      <a:r>
                        <a:rPr lang="es-MX" sz="1800" b="0" i="0" u="none" strike="noStrike" dirty="0">
                          <a:solidFill>
                            <a:srgbClr val="000000"/>
                          </a:solidFill>
                          <a:latin typeface="Calibri"/>
                        </a:rPr>
                        <a:t>EPOC</a:t>
                      </a:r>
                    </a:p>
                  </a:txBody>
                  <a:tcPr marL="0" marR="0" marT="0" marB="0" anchor="b">
                    <a:lnL>
                      <a:noFill/>
                    </a:lnL>
                    <a:lnR>
                      <a:noFill/>
                    </a:lnR>
                    <a:lnT>
                      <a:noFill/>
                    </a:lnT>
                    <a:lnB>
                      <a:noFill/>
                    </a:lnB>
                  </a:tcPr>
                </a:tc>
                <a:tc>
                  <a:txBody>
                    <a:bodyPr/>
                    <a:lstStyle/>
                    <a:p>
                      <a:pPr algn="ctr" fontAlgn="b">
                        <a:lnSpc>
                          <a:spcPct val="100000"/>
                        </a:lnSpc>
                      </a:pPr>
                      <a:r>
                        <a:rPr lang="es-MX" sz="1800" b="0" i="0" u="none" strike="noStrike">
                          <a:solidFill>
                            <a:srgbClr val="000000"/>
                          </a:solidFill>
                          <a:latin typeface="Calibri"/>
                        </a:rPr>
                        <a:t>4.6</a:t>
                      </a:r>
                    </a:p>
                  </a:txBody>
                  <a:tcPr marL="0" marR="0" marT="0" marB="0" anchor="b">
                    <a:lnL>
                      <a:noFill/>
                    </a:lnL>
                    <a:lnR>
                      <a:noFill/>
                    </a:lnR>
                    <a:lnT>
                      <a:noFill/>
                    </a:lnT>
                    <a:lnB>
                      <a:noFill/>
                    </a:lnB>
                  </a:tcPr>
                </a:tc>
                <a:tc>
                  <a:txBody>
                    <a:bodyPr/>
                    <a:lstStyle/>
                    <a:p>
                      <a:pPr algn="r" fontAlgn="b">
                        <a:lnSpc>
                          <a:spcPct val="100000"/>
                        </a:lnSpc>
                      </a:pPr>
                      <a:r>
                        <a:rPr lang="es-MX" sz="1800" b="0" i="0" u="none" strike="noStrike" dirty="0" smtClean="0">
                          <a:solidFill>
                            <a:srgbClr val="000000"/>
                          </a:solidFill>
                          <a:latin typeface="Calibri"/>
                        </a:rPr>
                        <a:t>(0.1</a:t>
                      </a:r>
                      <a:endParaRPr lang="es-MX"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smtClean="0">
                          <a:solidFill>
                            <a:srgbClr val="000000"/>
                          </a:solidFill>
                          <a:latin typeface="Calibri"/>
                        </a:rPr>
                        <a:t>-  32.5)</a:t>
                      </a:r>
                      <a:endParaRPr lang="es-MX"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a:solidFill>
                            <a:srgbClr val="000000"/>
                          </a:solidFill>
                          <a:latin typeface="Calibri"/>
                        </a:rPr>
                        <a:t>0.212</a:t>
                      </a:r>
                    </a:p>
                  </a:txBody>
                  <a:tcPr marL="0" marR="0" marT="0" marB="0" anchor="b">
                    <a:lnL>
                      <a:noFill/>
                    </a:lnL>
                    <a:lnR>
                      <a:noFill/>
                    </a:lnR>
                    <a:lnT>
                      <a:noFill/>
                    </a:lnT>
                    <a:lnB>
                      <a:noFill/>
                    </a:lnB>
                  </a:tcPr>
                </a:tc>
              </a:tr>
              <a:tr h="190500">
                <a:tc>
                  <a:txBody>
                    <a:bodyPr/>
                    <a:lstStyle/>
                    <a:p>
                      <a:pPr algn="l" fontAlgn="b">
                        <a:lnSpc>
                          <a:spcPct val="100000"/>
                        </a:lnSpc>
                      </a:pPr>
                      <a:r>
                        <a:rPr lang="es-MX" sz="1800" b="0" i="0" u="none" strike="noStrike" dirty="0">
                          <a:solidFill>
                            <a:srgbClr val="000000"/>
                          </a:solidFill>
                          <a:latin typeface="Calibri"/>
                        </a:rPr>
                        <a:t>SBOR</a:t>
                      </a: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a:solidFill>
                            <a:srgbClr val="000000"/>
                          </a:solidFill>
                          <a:latin typeface="Calibri"/>
                        </a:rPr>
                        <a:t>4.6</a:t>
                      </a:r>
                    </a:p>
                  </a:txBody>
                  <a:tcPr marL="0" marR="0" marT="0" marB="0" anchor="b">
                    <a:lnL>
                      <a:noFill/>
                    </a:lnL>
                    <a:lnR>
                      <a:noFill/>
                    </a:lnR>
                    <a:lnT>
                      <a:noFill/>
                    </a:lnT>
                    <a:lnB>
                      <a:noFill/>
                    </a:lnB>
                    <a:solidFill>
                      <a:srgbClr val="DBE5F1"/>
                    </a:solidFill>
                  </a:tcPr>
                </a:tc>
                <a:tc>
                  <a:txBody>
                    <a:bodyPr/>
                    <a:lstStyle/>
                    <a:p>
                      <a:pPr algn="r" fontAlgn="b">
                        <a:lnSpc>
                          <a:spcPct val="100000"/>
                        </a:lnSpc>
                      </a:pPr>
                      <a:r>
                        <a:rPr lang="es-MX" sz="1800" b="0" i="0" u="none" strike="noStrike" dirty="0" smtClean="0">
                          <a:solidFill>
                            <a:srgbClr val="000000"/>
                          </a:solidFill>
                          <a:latin typeface="Calibri"/>
                        </a:rPr>
                        <a:t>(0.1</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smtClean="0">
                          <a:solidFill>
                            <a:srgbClr val="000000"/>
                          </a:solidFill>
                          <a:latin typeface="Calibri"/>
                        </a:rPr>
                        <a:t>-  32.5)</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a:solidFill>
                            <a:srgbClr val="000000"/>
                          </a:solidFill>
                          <a:latin typeface="Calibri"/>
                        </a:rPr>
                        <a:t>0.212</a:t>
                      </a:r>
                    </a:p>
                  </a:txBody>
                  <a:tcPr marL="0" marR="0" marT="0" marB="0" anchor="b">
                    <a:lnL>
                      <a:noFill/>
                    </a:lnL>
                    <a:lnR>
                      <a:noFill/>
                    </a:lnR>
                    <a:lnT>
                      <a:noFill/>
                    </a:lnT>
                    <a:lnB>
                      <a:noFill/>
                    </a:lnB>
                    <a:solidFill>
                      <a:srgbClr val="DBE5F1"/>
                    </a:solidFill>
                  </a:tcPr>
                </a:tc>
              </a:tr>
              <a:tr h="190500">
                <a:tc>
                  <a:txBody>
                    <a:bodyPr/>
                    <a:lstStyle/>
                    <a:p>
                      <a:pPr algn="l" fontAlgn="b">
                        <a:lnSpc>
                          <a:spcPct val="100000"/>
                        </a:lnSpc>
                      </a:pPr>
                      <a:r>
                        <a:rPr lang="es-MX" sz="1800" b="0" i="0" u="none" strike="noStrike" dirty="0">
                          <a:solidFill>
                            <a:srgbClr val="000000"/>
                          </a:solidFill>
                          <a:latin typeface="Calibri"/>
                        </a:rPr>
                        <a:t>Tabaquismo</a:t>
                      </a: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a:solidFill>
                            <a:srgbClr val="000000"/>
                          </a:solidFill>
                          <a:latin typeface="Calibri"/>
                        </a:rPr>
                        <a:t>2.7</a:t>
                      </a:r>
                    </a:p>
                  </a:txBody>
                  <a:tcPr marL="0" marR="0" marT="0" marB="0" anchor="b">
                    <a:lnL>
                      <a:noFill/>
                    </a:lnL>
                    <a:lnR>
                      <a:noFill/>
                    </a:lnR>
                    <a:lnT>
                      <a:noFill/>
                    </a:lnT>
                    <a:lnB>
                      <a:noFill/>
                    </a:lnB>
                  </a:tcPr>
                </a:tc>
                <a:tc>
                  <a:txBody>
                    <a:bodyPr/>
                    <a:lstStyle/>
                    <a:p>
                      <a:pPr algn="r" fontAlgn="b">
                        <a:lnSpc>
                          <a:spcPct val="100000"/>
                        </a:lnSpc>
                      </a:pPr>
                      <a:r>
                        <a:rPr lang="es-MX" sz="1800" b="0" i="0" u="none" strike="noStrike" dirty="0" smtClean="0">
                          <a:solidFill>
                            <a:srgbClr val="000000"/>
                          </a:solidFill>
                          <a:latin typeface="Calibri"/>
                        </a:rPr>
                        <a:t>(0.1</a:t>
                      </a:r>
                      <a:endParaRPr lang="es-MX"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smtClean="0">
                          <a:solidFill>
                            <a:srgbClr val="000000"/>
                          </a:solidFill>
                          <a:latin typeface="Calibri"/>
                        </a:rPr>
                        <a:t>-  22.7)</a:t>
                      </a:r>
                      <a:endParaRPr lang="es-MX"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ctr" fontAlgn="b">
                        <a:lnSpc>
                          <a:spcPct val="100000"/>
                        </a:lnSpc>
                      </a:pPr>
                      <a:r>
                        <a:rPr lang="es-MX" sz="1800" b="0" i="0" u="none" strike="noStrike" dirty="0">
                          <a:solidFill>
                            <a:srgbClr val="000000"/>
                          </a:solidFill>
                          <a:latin typeface="Calibri"/>
                        </a:rPr>
                        <a:t>0.344</a:t>
                      </a:r>
                    </a:p>
                  </a:txBody>
                  <a:tcPr marL="0" marR="0" marT="0" marB="0" anchor="b">
                    <a:lnL>
                      <a:noFill/>
                    </a:lnL>
                    <a:lnR>
                      <a:noFill/>
                    </a:lnR>
                    <a:lnT>
                      <a:noFill/>
                    </a:lnT>
                    <a:lnB>
                      <a:noFill/>
                    </a:lnB>
                  </a:tcPr>
                </a:tc>
              </a:tr>
              <a:tr h="190500">
                <a:tc>
                  <a:txBody>
                    <a:bodyPr/>
                    <a:lstStyle/>
                    <a:p>
                      <a:pPr algn="l" fontAlgn="b">
                        <a:lnSpc>
                          <a:spcPct val="100000"/>
                        </a:lnSpc>
                      </a:pPr>
                      <a:r>
                        <a:rPr lang="es-MX" sz="1800" b="0" i="0" u="none" strike="noStrike" dirty="0">
                          <a:solidFill>
                            <a:srgbClr val="000000"/>
                          </a:solidFill>
                          <a:latin typeface="Calibri"/>
                        </a:rPr>
                        <a:t>Asma</a:t>
                      </a: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a:solidFill>
                            <a:srgbClr val="000000"/>
                          </a:solidFill>
                          <a:latin typeface="Calibri"/>
                        </a:rPr>
                        <a:t>1.6</a:t>
                      </a:r>
                    </a:p>
                  </a:txBody>
                  <a:tcPr marL="0" marR="0" marT="0" marB="0" anchor="b">
                    <a:lnL>
                      <a:noFill/>
                    </a:lnL>
                    <a:lnR>
                      <a:noFill/>
                    </a:lnR>
                    <a:lnT>
                      <a:noFill/>
                    </a:lnT>
                    <a:lnB>
                      <a:noFill/>
                    </a:lnB>
                    <a:solidFill>
                      <a:srgbClr val="DBE5F1"/>
                    </a:solidFill>
                  </a:tcPr>
                </a:tc>
                <a:tc>
                  <a:txBody>
                    <a:bodyPr/>
                    <a:lstStyle/>
                    <a:p>
                      <a:pPr algn="r" fontAlgn="b">
                        <a:lnSpc>
                          <a:spcPct val="100000"/>
                        </a:lnSpc>
                      </a:pPr>
                      <a:r>
                        <a:rPr lang="es-MX" sz="1800" b="0" i="0" u="none" strike="noStrike" dirty="0" smtClean="0">
                          <a:solidFill>
                            <a:srgbClr val="000000"/>
                          </a:solidFill>
                          <a:latin typeface="Calibri"/>
                        </a:rPr>
                        <a:t>(0.0</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smtClean="0">
                          <a:solidFill>
                            <a:srgbClr val="000000"/>
                          </a:solidFill>
                          <a:latin typeface="Calibri"/>
                        </a:rPr>
                        <a:t>-  10.2)</a:t>
                      </a:r>
                      <a:endParaRPr lang="es-MX" sz="1800" b="0" i="0" u="none" strike="noStrike" dirty="0">
                        <a:solidFill>
                          <a:srgbClr val="000000"/>
                        </a:solidFill>
                        <a:latin typeface="Calibri"/>
                      </a:endParaRPr>
                    </a:p>
                  </a:txBody>
                  <a:tcPr marL="0" marR="0" marT="0" marB="0" anchor="b">
                    <a:lnL>
                      <a:noFill/>
                    </a:lnL>
                    <a:lnR>
                      <a:noFill/>
                    </a:lnR>
                    <a:lnT>
                      <a:noFill/>
                    </a:lnT>
                    <a:lnB>
                      <a:noFill/>
                    </a:lnB>
                    <a:solidFill>
                      <a:srgbClr val="DBE5F1"/>
                    </a:solidFill>
                  </a:tcPr>
                </a:tc>
                <a:tc>
                  <a:txBody>
                    <a:bodyPr/>
                    <a:lstStyle/>
                    <a:p>
                      <a:pPr algn="ctr" fontAlgn="b">
                        <a:lnSpc>
                          <a:spcPct val="100000"/>
                        </a:lnSpc>
                      </a:pPr>
                      <a:r>
                        <a:rPr lang="es-MX" sz="1800" b="0" i="0" u="none" strike="noStrike" dirty="0">
                          <a:solidFill>
                            <a:srgbClr val="000000"/>
                          </a:solidFill>
                          <a:latin typeface="Calibri"/>
                        </a:rPr>
                        <a:t>0.480</a:t>
                      </a:r>
                    </a:p>
                  </a:txBody>
                  <a:tcPr marL="0" marR="0" marT="0" marB="0" anchor="b">
                    <a:lnL>
                      <a:noFill/>
                    </a:lnL>
                    <a:lnR>
                      <a:noFill/>
                    </a:lnR>
                    <a:lnT>
                      <a:noFill/>
                    </a:lnT>
                    <a:lnB>
                      <a:noFill/>
                    </a:lnB>
                    <a:solidFill>
                      <a:srgbClr val="DBE5F1"/>
                    </a:solidFill>
                  </a:tcPr>
                </a:tc>
              </a:tr>
            </a:tbl>
          </a:graphicData>
        </a:graphic>
      </p:graphicFrame>
      <p:sp>
        <p:nvSpPr>
          <p:cNvPr id="3" name="2 CuadroTexto"/>
          <p:cNvSpPr txBox="1"/>
          <p:nvPr/>
        </p:nvSpPr>
        <p:spPr>
          <a:xfrm>
            <a:off x="571500" y="1014413"/>
            <a:ext cx="8143875" cy="830262"/>
          </a:xfrm>
          <a:prstGeom prst="rect">
            <a:avLst/>
          </a:prstGeom>
          <a:noFill/>
          <a:effectLst>
            <a:outerShdw blurRad="50800" dist="38100" dir="8100000" algn="tr" rotWithShape="0">
              <a:prstClr val="black">
                <a:alpha val="40000"/>
              </a:prstClr>
            </a:outerShdw>
          </a:effectLst>
        </p:spPr>
        <p:txBody>
          <a:bodyPr>
            <a:spAutoFit/>
          </a:bodyPr>
          <a:lstStyle/>
          <a:p>
            <a:pPr algn="ctr">
              <a:defRPr/>
            </a:pPr>
            <a:r>
              <a:rPr lang="es-ES" sz="2400" b="1" dirty="0">
                <a:solidFill>
                  <a:srgbClr val="002060"/>
                </a:solidFill>
              </a:rPr>
              <a:t>Chance de fallecer en pacientes con Gripe A y con alguna </a:t>
            </a:r>
            <a:r>
              <a:rPr lang="es-ES" sz="2400" b="1" dirty="0" err="1">
                <a:solidFill>
                  <a:srgbClr val="002060"/>
                </a:solidFill>
              </a:rPr>
              <a:t>comorbilidad</a:t>
            </a:r>
            <a:r>
              <a:rPr lang="es-ES" sz="2400" b="1" dirty="0">
                <a:solidFill>
                  <a:srgbClr val="002060"/>
                </a:solidFill>
              </a:rPr>
              <a:t> - Provincia de Tucumán 2009 </a:t>
            </a:r>
            <a:endParaRPr lang="en-US" sz="2400" b="1" dirty="0">
              <a:solidFill>
                <a:srgbClr val="002060"/>
              </a:solidFill>
            </a:endParaRPr>
          </a:p>
        </p:txBody>
      </p:sp>
      <p:sp>
        <p:nvSpPr>
          <p:cNvPr id="55354" name="3 CuadroTexto"/>
          <p:cNvSpPr txBox="1">
            <a:spLocks noChangeArrowheads="1"/>
          </p:cNvSpPr>
          <p:nvPr/>
        </p:nvSpPr>
        <p:spPr bwMode="auto">
          <a:xfrm>
            <a:off x="4284663" y="6021388"/>
            <a:ext cx="4859337" cy="523875"/>
          </a:xfrm>
          <a:prstGeom prst="rect">
            <a:avLst/>
          </a:prstGeom>
          <a:noFill/>
          <a:ln w="9525">
            <a:noFill/>
            <a:miter lim="800000"/>
            <a:headEnd/>
            <a:tailEnd/>
          </a:ln>
        </p:spPr>
        <p:txBody>
          <a:bodyPr>
            <a:spAutoFit/>
          </a:bodyPr>
          <a:lstStyle/>
          <a:p>
            <a:pPr algn="r"/>
            <a:r>
              <a:rPr lang="es-AR" sz="1400"/>
              <a:t>* Fuente de datos: Registro de Gripe A. </a:t>
            </a:r>
          </a:p>
          <a:p>
            <a:pPr algn="r"/>
            <a:r>
              <a:rPr lang="es-AR" sz="1400"/>
              <a:t>    Dirección de Epidemiología de la Provincia de Tucumán</a:t>
            </a:r>
            <a:endParaRPr lang="es-MX" sz="140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70" name="Group 89"/>
          <p:cNvGrpSpPr>
            <a:grpSpLocks/>
          </p:cNvGrpSpPr>
          <p:nvPr/>
        </p:nvGrpSpPr>
        <p:grpSpPr bwMode="auto">
          <a:xfrm>
            <a:off x="5651500" y="620713"/>
            <a:ext cx="2449513" cy="3543300"/>
            <a:chOff x="3496" y="1556"/>
            <a:chExt cx="1908" cy="2473"/>
          </a:xfrm>
        </p:grpSpPr>
        <p:grpSp>
          <p:nvGrpSpPr>
            <p:cNvPr id="58382" name="Group 9"/>
            <p:cNvGrpSpPr>
              <a:grpSpLocks/>
            </p:cNvGrpSpPr>
            <p:nvPr/>
          </p:nvGrpSpPr>
          <p:grpSpPr bwMode="auto">
            <a:xfrm>
              <a:off x="3496" y="1556"/>
              <a:ext cx="1908" cy="2473"/>
              <a:chOff x="1440" y="1008"/>
              <a:chExt cx="3116" cy="2916"/>
            </a:xfrm>
          </p:grpSpPr>
          <p:sp>
            <p:nvSpPr>
              <p:cNvPr id="58413" name="Freeform 10"/>
              <p:cNvSpPr>
                <a:spLocks/>
              </p:cNvSpPr>
              <p:nvPr/>
            </p:nvSpPr>
            <p:spPr bwMode="auto">
              <a:xfrm>
                <a:off x="1440" y="1008"/>
                <a:ext cx="991" cy="733"/>
              </a:xfrm>
              <a:custGeom>
                <a:avLst/>
                <a:gdLst>
                  <a:gd name="T0" fmla="*/ 5362 w 793"/>
                  <a:gd name="T1" fmla="*/ 1570 h 655"/>
                  <a:gd name="T2" fmla="*/ 4933 w 793"/>
                  <a:gd name="T3" fmla="*/ 1570 h 655"/>
                  <a:gd name="T4" fmla="*/ 5019 w 793"/>
                  <a:gd name="T5" fmla="*/ 1664 h 655"/>
                  <a:gd name="T6" fmla="*/ 4574 w 793"/>
                  <a:gd name="T7" fmla="*/ 1754 h 655"/>
                  <a:gd name="T8" fmla="*/ 4384 w 793"/>
                  <a:gd name="T9" fmla="*/ 1733 h 655"/>
                  <a:gd name="T10" fmla="*/ 4016 w 793"/>
                  <a:gd name="T11" fmla="*/ 1647 h 655"/>
                  <a:gd name="T12" fmla="*/ 3398 w 793"/>
                  <a:gd name="T13" fmla="*/ 1638 h 655"/>
                  <a:gd name="T14" fmla="*/ 2929 w 793"/>
                  <a:gd name="T15" fmla="*/ 1545 h 655"/>
                  <a:gd name="T16" fmla="*/ 2328 w 793"/>
                  <a:gd name="T17" fmla="*/ 1413 h 655"/>
                  <a:gd name="T18" fmla="*/ 1721 w 793"/>
                  <a:gd name="T19" fmla="*/ 1287 h 655"/>
                  <a:gd name="T20" fmla="*/ 1647 w 793"/>
                  <a:gd name="T21" fmla="*/ 1093 h 655"/>
                  <a:gd name="T22" fmla="*/ 1575 w 793"/>
                  <a:gd name="T23" fmla="*/ 971 h 655"/>
                  <a:gd name="T24" fmla="*/ 1310 w 793"/>
                  <a:gd name="T25" fmla="*/ 831 h 655"/>
                  <a:gd name="T26" fmla="*/ 1163 w 793"/>
                  <a:gd name="T27" fmla="*/ 696 h 655"/>
                  <a:gd name="T28" fmla="*/ 1048 w 793"/>
                  <a:gd name="T29" fmla="*/ 601 h 655"/>
                  <a:gd name="T30" fmla="*/ 827 w 793"/>
                  <a:gd name="T31" fmla="*/ 470 h 655"/>
                  <a:gd name="T32" fmla="*/ 626 w 793"/>
                  <a:gd name="T33" fmla="*/ 302 h 655"/>
                  <a:gd name="T34" fmla="*/ 589 w 793"/>
                  <a:gd name="T35" fmla="*/ 167 h 655"/>
                  <a:gd name="T36" fmla="*/ 414 w 793"/>
                  <a:gd name="T37" fmla="*/ 162 h 655"/>
                  <a:gd name="T38" fmla="*/ 339 w 793"/>
                  <a:gd name="T39" fmla="*/ 252 h 655"/>
                  <a:gd name="T40" fmla="*/ 486 w 793"/>
                  <a:gd name="T41" fmla="*/ 417 h 655"/>
                  <a:gd name="T42" fmla="*/ 555 w 793"/>
                  <a:gd name="T43" fmla="*/ 511 h 655"/>
                  <a:gd name="T44" fmla="*/ 626 w 793"/>
                  <a:gd name="T45" fmla="*/ 646 h 655"/>
                  <a:gd name="T46" fmla="*/ 662 w 793"/>
                  <a:gd name="T47" fmla="*/ 768 h 655"/>
                  <a:gd name="T48" fmla="*/ 827 w 793"/>
                  <a:gd name="T49" fmla="*/ 809 h 655"/>
                  <a:gd name="T50" fmla="*/ 781 w 793"/>
                  <a:gd name="T51" fmla="*/ 925 h 655"/>
                  <a:gd name="T52" fmla="*/ 589 w 793"/>
                  <a:gd name="T53" fmla="*/ 779 h 655"/>
                  <a:gd name="T54" fmla="*/ 427 w 793"/>
                  <a:gd name="T55" fmla="*/ 664 h 655"/>
                  <a:gd name="T56" fmla="*/ 326 w 793"/>
                  <a:gd name="T57" fmla="*/ 530 h 655"/>
                  <a:gd name="T58" fmla="*/ 119 w 793"/>
                  <a:gd name="T59" fmla="*/ 445 h 655"/>
                  <a:gd name="T60" fmla="*/ 326 w 793"/>
                  <a:gd name="T61" fmla="*/ 417 h 655"/>
                  <a:gd name="T62" fmla="*/ 126 w 793"/>
                  <a:gd name="T63" fmla="*/ 282 h 655"/>
                  <a:gd name="T64" fmla="*/ 40 w 793"/>
                  <a:gd name="T65" fmla="*/ 116 h 655"/>
                  <a:gd name="T66" fmla="*/ 265 w 793"/>
                  <a:gd name="T67" fmla="*/ 43 h 655"/>
                  <a:gd name="T68" fmla="*/ 976 w 793"/>
                  <a:gd name="T69" fmla="*/ 210 h 655"/>
                  <a:gd name="T70" fmla="*/ 1647 w 793"/>
                  <a:gd name="T71" fmla="*/ 263 h 655"/>
                  <a:gd name="T72" fmla="*/ 2046 w 793"/>
                  <a:gd name="T73" fmla="*/ 252 h 655"/>
                  <a:gd name="T74" fmla="*/ 2284 w 793"/>
                  <a:gd name="T75" fmla="*/ 368 h 655"/>
                  <a:gd name="T76" fmla="*/ 2589 w 793"/>
                  <a:gd name="T77" fmla="*/ 521 h 655"/>
                  <a:gd name="T78" fmla="*/ 3007 w 793"/>
                  <a:gd name="T79" fmla="*/ 511 h 655"/>
                  <a:gd name="T80" fmla="*/ 3294 w 793"/>
                  <a:gd name="T81" fmla="*/ 696 h 655"/>
                  <a:gd name="T82" fmla="*/ 3603 w 793"/>
                  <a:gd name="T83" fmla="*/ 831 h 655"/>
                  <a:gd name="T84" fmla="*/ 3528 w 793"/>
                  <a:gd name="T85" fmla="*/ 925 h 655"/>
                  <a:gd name="T86" fmla="*/ 3484 w 793"/>
                  <a:gd name="T87" fmla="*/ 1016 h 655"/>
                  <a:gd name="T88" fmla="*/ 3415 w 793"/>
                  <a:gd name="T89" fmla="*/ 1137 h 655"/>
                  <a:gd name="T90" fmla="*/ 3565 w 793"/>
                  <a:gd name="T91" fmla="*/ 1281 h 655"/>
                  <a:gd name="T92" fmla="*/ 3739 w 793"/>
                  <a:gd name="T93" fmla="*/ 1423 h 655"/>
                  <a:gd name="T94" fmla="*/ 4145 w 793"/>
                  <a:gd name="T95" fmla="*/ 1484 h 655"/>
                  <a:gd name="T96" fmla="*/ 4673 w 793"/>
                  <a:gd name="T97" fmla="*/ 1483 h 655"/>
                  <a:gd name="T98" fmla="*/ 4941 w 793"/>
                  <a:gd name="T99" fmla="*/ 1428 h 655"/>
                  <a:gd name="T100" fmla="*/ 5154 w 793"/>
                  <a:gd name="T101" fmla="*/ 1298 h 655"/>
                  <a:gd name="T102" fmla="*/ 5565 w 793"/>
                  <a:gd name="T103" fmla="*/ 1294 h 655"/>
                  <a:gd name="T104" fmla="*/ 5892 w 793"/>
                  <a:gd name="T105" fmla="*/ 1301 h 655"/>
                  <a:gd name="T106" fmla="*/ 5736 w 793"/>
                  <a:gd name="T107" fmla="*/ 1409 h 655"/>
                  <a:gd name="T108" fmla="*/ 5687 w 793"/>
                  <a:gd name="T109" fmla="*/ 1545 h 65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93"/>
                  <a:gd name="T166" fmla="*/ 0 h 655"/>
                  <a:gd name="T167" fmla="*/ 793 w 793"/>
                  <a:gd name="T168" fmla="*/ 655 h 65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93" h="655">
                    <a:moveTo>
                      <a:pt x="758" y="561"/>
                    </a:moveTo>
                    <a:lnTo>
                      <a:pt x="750" y="552"/>
                    </a:lnTo>
                    <a:lnTo>
                      <a:pt x="730" y="571"/>
                    </a:lnTo>
                    <a:lnTo>
                      <a:pt x="722" y="571"/>
                    </a:lnTo>
                    <a:lnTo>
                      <a:pt x="712" y="578"/>
                    </a:lnTo>
                    <a:lnTo>
                      <a:pt x="712" y="580"/>
                    </a:lnTo>
                    <a:lnTo>
                      <a:pt x="692" y="580"/>
                    </a:lnTo>
                    <a:lnTo>
                      <a:pt x="663" y="571"/>
                    </a:lnTo>
                    <a:lnTo>
                      <a:pt x="663" y="580"/>
                    </a:lnTo>
                    <a:lnTo>
                      <a:pt x="655" y="582"/>
                    </a:lnTo>
                    <a:lnTo>
                      <a:pt x="665" y="602"/>
                    </a:lnTo>
                    <a:lnTo>
                      <a:pt x="675" y="605"/>
                    </a:lnTo>
                    <a:lnTo>
                      <a:pt x="667" y="613"/>
                    </a:lnTo>
                    <a:lnTo>
                      <a:pt x="665" y="626"/>
                    </a:lnTo>
                    <a:lnTo>
                      <a:pt x="629" y="624"/>
                    </a:lnTo>
                    <a:lnTo>
                      <a:pt x="615" y="637"/>
                    </a:lnTo>
                    <a:lnTo>
                      <a:pt x="611" y="655"/>
                    </a:lnTo>
                    <a:lnTo>
                      <a:pt x="605" y="646"/>
                    </a:lnTo>
                    <a:lnTo>
                      <a:pt x="590" y="629"/>
                    </a:lnTo>
                    <a:lnTo>
                      <a:pt x="572" y="613"/>
                    </a:lnTo>
                    <a:lnTo>
                      <a:pt x="548" y="604"/>
                    </a:lnTo>
                    <a:lnTo>
                      <a:pt x="542" y="605"/>
                    </a:lnTo>
                    <a:lnTo>
                      <a:pt x="540" y="598"/>
                    </a:lnTo>
                    <a:lnTo>
                      <a:pt x="520" y="598"/>
                    </a:lnTo>
                    <a:lnTo>
                      <a:pt x="493" y="604"/>
                    </a:lnTo>
                    <a:lnTo>
                      <a:pt x="475" y="604"/>
                    </a:lnTo>
                    <a:lnTo>
                      <a:pt x="457" y="596"/>
                    </a:lnTo>
                    <a:lnTo>
                      <a:pt x="449" y="594"/>
                    </a:lnTo>
                    <a:lnTo>
                      <a:pt x="423" y="585"/>
                    </a:lnTo>
                    <a:lnTo>
                      <a:pt x="412" y="572"/>
                    </a:lnTo>
                    <a:lnTo>
                      <a:pt x="394" y="561"/>
                    </a:lnTo>
                    <a:lnTo>
                      <a:pt x="376" y="561"/>
                    </a:lnTo>
                    <a:lnTo>
                      <a:pt x="358" y="545"/>
                    </a:lnTo>
                    <a:lnTo>
                      <a:pt x="340" y="538"/>
                    </a:lnTo>
                    <a:lnTo>
                      <a:pt x="313" y="514"/>
                    </a:lnTo>
                    <a:lnTo>
                      <a:pt x="279" y="499"/>
                    </a:lnTo>
                    <a:lnTo>
                      <a:pt x="259" y="486"/>
                    </a:lnTo>
                    <a:lnTo>
                      <a:pt x="240" y="477"/>
                    </a:lnTo>
                    <a:lnTo>
                      <a:pt x="232" y="468"/>
                    </a:lnTo>
                    <a:lnTo>
                      <a:pt x="204" y="433"/>
                    </a:lnTo>
                    <a:lnTo>
                      <a:pt x="212" y="431"/>
                    </a:lnTo>
                    <a:lnTo>
                      <a:pt x="220" y="418"/>
                    </a:lnTo>
                    <a:lnTo>
                      <a:pt x="222" y="398"/>
                    </a:lnTo>
                    <a:lnTo>
                      <a:pt x="228" y="385"/>
                    </a:lnTo>
                    <a:lnTo>
                      <a:pt x="222" y="378"/>
                    </a:lnTo>
                    <a:lnTo>
                      <a:pt x="218" y="365"/>
                    </a:lnTo>
                    <a:lnTo>
                      <a:pt x="212" y="352"/>
                    </a:lnTo>
                    <a:lnTo>
                      <a:pt x="204" y="340"/>
                    </a:lnTo>
                    <a:lnTo>
                      <a:pt x="194" y="327"/>
                    </a:lnTo>
                    <a:lnTo>
                      <a:pt x="186" y="319"/>
                    </a:lnTo>
                    <a:lnTo>
                      <a:pt x="176" y="303"/>
                    </a:lnTo>
                    <a:lnTo>
                      <a:pt x="174" y="294"/>
                    </a:lnTo>
                    <a:lnTo>
                      <a:pt x="166" y="277"/>
                    </a:lnTo>
                    <a:lnTo>
                      <a:pt x="159" y="268"/>
                    </a:lnTo>
                    <a:lnTo>
                      <a:pt x="157" y="253"/>
                    </a:lnTo>
                    <a:lnTo>
                      <a:pt x="149" y="242"/>
                    </a:lnTo>
                    <a:lnTo>
                      <a:pt x="149" y="235"/>
                    </a:lnTo>
                    <a:lnTo>
                      <a:pt x="145" y="226"/>
                    </a:lnTo>
                    <a:lnTo>
                      <a:pt x="141" y="218"/>
                    </a:lnTo>
                    <a:lnTo>
                      <a:pt x="131" y="202"/>
                    </a:lnTo>
                    <a:lnTo>
                      <a:pt x="121" y="185"/>
                    </a:lnTo>
                    <a:lnTo>
                      <a:pt x="117" y="176"/>
                    </a:lnTo>
                    <a:lnTo>
                      <a:pt x="111" y="171"/>
                    </a:lnTo>
                    <a:lnTo>
                      <a:pt x="97" y="160"/>
                    </a:lnTo>
                    <a:lnTo>
                      <a:pt x="91" y="143"/>
                    </a:lnTo>
                    <a:lnTo>
                      <a:pt x="93" y="136"/>
                    </a:lnTo>
                    <a:lnTo>
                      <a:pt x="85" y="110"/>
                    </a:lnTo>
                    <a:lnTo>
                      <a:pt x="89" y="92"/>
                    </a:lnTo>
                    <a:lnTo>
                      <a:pt x="85" y="75"/>
                    </a:lnTo>
                    <a:lnTo>
                      <a:pt x="83" y="70"/>
                    </a:lnTo>
                    <a:lnTo>
                      <a:pt x="79" y="61"/>
                    </a:lnTo>
                    <a:lnTo>
                      <a:pt x="74" y="59"/>
                    </a:lnTo>
                    <a:lnTo>
                      <a:pt x="68" y="59"/>
                    </a:lnTo>
                    <a:lnTo>
                      <a:pt x="64" y="57"/>
                    </a:lnTo>
                    <a:lnTo>
                      <a:pt x="56" y="59"/>
                    </a:lnTo>
                    <a:lnTo>
                      <a:pt x="50" y="59"/>
                    </a:lnTo>
                    <a:lnTo>
                      <a:pt x="44" y="68"/>
                    </a:lnTo>
                    <a:lnTo>
                      <a:pt x="40" y="85"/>
                    </a:lnTo>
                    <a:lnTo>
                      <a:pt x="46" y="92"/>
                    </a:lnTo>
                    <a:lnTo>
                      <a:pt x="54" y="103"/>
                    </a:lnTo>
                    <a:lnTo>
                      <a:pt x="64" y="118"/>
                    </a:lnTo>
                    <a:lnTo>
                      <a:pt x="64" y="143"/>
                    </a:lnTo>
                    <a:lnTo>
                      <a:pt x="66" y="152"/>
                    </a:lnTo>
                    <a:lnTo>
                      <a:pt x="68" y="160"/>
                    </a:lnTo>
                    <a:lnTo>
                      <a:pt x="68" y="169"/>
                    </a:lnTo>
                    <a:lnTo>
                      <a:pt x="74" y="176"/>
                    </a:lnTo>
                    <a:lnTo>
                      <a:pt x="75" y="185"/>
                    </a:lnTo>
                    <a:lnTo>
                      <a:pt x="77" y="202"/>
                    </a:lnTo>
                    <a:lnTo>
                      <a:pt x="83" y="209"/>
                    </a:lnTo>
                    <a:lnTo>
                      <a:pt x="89" y="215"/>
                    </a:lnTo>
                    <a:lnTo>
                      <a:pt x="85" y="235"/>
                    </a:lnTo>
                    <a:lnTo>
                      <a:pt x="85" y="253"/>
                    </a:lnTo>
                    <a:lnTo>
                      <a:pt x="91" y="261"/>
                    </a:lnTo>
                    <a:lnTo>
                      <a:pt x="91" y="268"/>
                    </a:lnTo>
                    <a:lnTo>
                      <a:pt x="89" y="279"/>
                    </a:lnTo>
                    <a:lnTo>
                      <a:pt x="93" y="286"/>
                    </a:lnTo>
                    <a:lnTo>
                      <a:pt x="97" y="297"/>
                    </a:lnTo>
                    <a:lnTo>
                      <a:pt x="105" y="288"/>
                    </a:lnTo>
                    <a:lnTo>
                      <a:pt x="111" y="294"/>
                    </a:lnTo>
                    <a:lnTo>
                      <a:pt x="113" y="303"/>
                    </a:lnTo>
                    <a:lnTo>
                      <a:pt x="115" y="319"/>
                    </a:lnTo>
                    <a:lnTo>
                      <a:pt x="119" y="332"/>
                    </a:lnTo>
                    <a:lnTo>
                      <a:pt x="105" y="336"/>
                    </a:lnTo>
                    <a:lnTo>
                      <a:pt x="93" y="327"/>
                    </a:lnTo>
                    <a:lnTo>
                      <a:pt x="93" y="319"/>
                    </a:lnTo>
                    <a:lnTo>
                      <a:pt x="85" y="303"/>
                    </a:lnTo>
                    <a:lnTo>
                      <a:pt x="79" y="283"/>
                    </a:lnTo>
                    <a:lnTo>
                      <a:pt x="70" y="268"/>
                    </a:lnTo>
                    <a:lnTo>
                      <a:pt x="58" y="261"/>
                    </a:lnTo>
                    <a:lnTo>
                      <a:pt x="58" y="253"/>
                    </a:lnTo>
                    <a:lnTo>
                      <a:pt x="58" y="242"/>
                    </a:lnTo>
                    <a:lnTo>
                      <a:pt x="58" y="226"/>
                    </a:lnTo>
                    <a:lnTo>
                      <a:pt x="50" y="209"/>
                    </a:lnTo>
                    <a:lnTo>
                      <a:pt x="46" y="202"/>
                    </a:lnTo>
                    <a:lnTo>
                      <a:pt x="44" y="193"/>
                    </a:lnTo>
                    <a:lnTo>
                      <a:pt x="42" y="189"/>
                    </a:lnTo>
                    <a:lnTo>
                      <a:pt x="30" y="180"/>
                    </a:lnTo>
                    <a:lnTo>
                      <a:pt x="24" y="174"/>
                    </a:lnTo>
                    <a:lnTo>
                      <a:pt x="16" y="162"/>
                    </a:lnTo>
                    <a:lnTo>
                      <a:pt x="14" y="154"/>
                    </a:lnTo>
                    <a:lnTo>
                      <a:pt x="30" y="162"/>
                    </a:lnTo>
                    <a:lnTo>
                      <a:pt x="40" y="160"/>
                    </a:lnTo>
                    <a:lnTo>
                      <a:pt x="44" y="152"/>
                    </a:lnTo>
                    <a:lnTo>
                      <a:pt x="40" y="134"/>
                    </a:lnTo>
                    <a:lnTo>
                      <a:pt x="32" y="127"/>
                    </a:lnTo>
                    <a:lnTo>
                      <a:pt x="28" y="118"/>
                    </a:lnTo>
                    <a:lnTo>
                      <a:pt x="18" y="103"/>
                    </a:lnTo>
                    <a:lnTo>
                      <a:pt x="6" y="90"/>
                    </a:lnTo>
                    <a:lnTo>
                      <a:pt x="4" y="75"/>
                    </a:lnTo>
                    <a:lnTo>
                      <a:pt x="6" y="59"/>
                    </a:lnTo>
                    <a:lnTo>
                      <a:pt x="6" y="42"/>
                    </a:lnTo>
                    <a:lnTo>
                      <a:pt x="0" y="19"/>
                    </a:lnTo>
                    <a:lnTo>
                      <a:pt x="4" y="0"/>
                    </a:lnTo>
                    <a:lnTo>
                      <a:pt x="36" y="15"/>
                    </a:lnTo>
                    <a:lnTo>
                      <a:pt x="70" y="28"/>
                    </a:lnTo>
                    <a:lnTo>
                      <a:pt x="93" y="42"/>
                    </a:lnTo>
                    <a:lnTo>
                      <a:pt x="121" y="68"/>
                    </a:lnTo>
                    <a:lnTo>
                      <a:pt x="131" y="77"/>
                    </a:lnTo>
                    <a:lnTo>
                      <a:pt x="159" y="85"/>
                    </a:lnTo>
                    <a:lnTo>
                      <a:pt x="186" y="86"/>
                    </a:lnTo>
                    <a:lnTo>
                      <a:pt x="202" y="92"/>
                    </a:lnTo>
                    <a:lnTo>
                      <a:pt x="222" y="96"/>
                    </a:lnTo>
                    <a:lnTo>
                      <a:pt x="222" y="86"/>
                    </a:lnTo>
                    <a:lnTo>
                      <a:pt x="240" y="90"/>
                    </a:lnTo>
                    <a:lnTo>
                      <a:pt x="259" y="92"/>
                    </a:lnTo>
                    <a:lnTo>
                      <a:pt x="275" y="92"/>
                    </a:lnTo>
                    <a:lnTo>
                      <a:pt x="283" y="99"/>
                    </a:lnTo>
                    <a:lnTo>
                      <a:pt x="295" y="110"/>
                    </a:lnTo>
                    <a:lnTo>
                      <a:pt x="305" y="123"/>
                    </a:lnTo>
                    <a:lnTo>
                      <a:pt x="307" y="134"/>
                    </a:lnTo>
                    <a:lnTo>
                      <a:pt x="313" y="160"/>
                    </a:lnTo>
                    <a:lnTo>
                      <a:pt x="329" y="176"/>
                    </a:lnTo>
                    <a:lnTo>
                      <a:pt x="340" y="185"/>
                    </a:lnTo>
                    <a:lnTo>
                      <a:pt x="348" y="189"/>
                    </a:lnTo>
                    <a:lnTo>
                      <a:pt x="358" y="185"/>
                    </a:lnTo>
                    <a:lnTo>
                      <a:pt x="366" y="176"/>
                    </a:lnTo>
                    <a:lnTo>
                      <a:pt x="384" y="176"/>
                    </a:lnTo>
                    <a:lnTo>
                      <a:pt x="404" y="185"/>
                    </a:lnTo>
                    <a:lnTo>
                      <a:pt x="412" y="193"/>
                    </a:lnTo>
                    <a:lnTo>
                      <a:pt x="429" y="209"/>
                    </a:lnTo>
                    <a:lnTo>
                      <a:pt x="439" y="235"/>
                    </a:lnTo>
                    <a:lnTo>
                      <a:pt x="443" y="253"/>
                    </a:lnTo>
                    <a:lnTo>
                      <a:pt x="449" y="272"/>
                    </a:lnTo>
                    <a:lnTo>
                      <a:pt x="457" y="286"/>
                    </a:lnTo>
                    <a:lnTo>
                      <a:pt x="467" y="294"/>
                    </a:lnTo>
                    <a:lnTo>
                      <a:pt x="485" y="303"/>
                    </a:lnTo>
                    <a:lnTo>
                      <a:pt x="493" y="303"/>
                    </a:lnTo>
                    <a:lnTo>
                      <a:pt x="485" y="325"/>
                    </a:lnTo>
                    <a:lnTo>
                      <a:pt x="475" y="336"/>
                    </a:lnTo>
                    <a:lnTo>
                      <a:pt x="475" y="345"/>
                    </a:lnTo>
                    <a:lnTo>
                      <a:pt x="473" y="352"/>
                    </a:lnTo>
                    <a:lnTo>
                      <a:pt x="469" y="362"/>
                    </a:lnTo>
                    <a:lnTo>
                      <a:pt x="469" y="369"/>
                    </a:lnTo>
                    <a:lnTo>
                      <a:pt x="467" y="385"/>
                    </a:lnTo>
                    <a:lnTo>
                      <a:pt x="463" y="398"/>
                    </a:lnTo>
                    <a:lnTo>
                      <a:pt x="459" y="404"/>
                    </a:lnTo>
                    <a:lnTo>
                      <a:pt x="459" y="413"/>
                    </a:lnTo>
                    <a:lnTo>
                      <a:pt x="471" y="437"/>
                    </a:lnTo>
                    <a:lnTo>
                      <a:pt x="475" y="453"/>
                    </a:lnTo>
                    <a:lnTo>
                      <a:pt x="477" y="461"/>
                    </a:lnTo>
                    <a:lnTo>
                      <a:pt x="479" y="466"/>
                    </a:lnTo>
                    <a:lnTo>
                      <a:pt x="489" y="477"/>
                    </a:lnTo>
                    <a:lnTo>
                      <a:pt x="493" y="486"/>
                    </a:lnTo>
                    <a:lnTo>
                      <a:pt x="497" y="505"/>
                    </a:lnTo>
                    <a:lnTo>
                      <a:pt x="503" y="517"/>
                    </a:lnTo>
                    <a:lnTo>
                      <a:pt x="510" y="519"/>
                    </a:lnTo>
                    <a:lnTo>
                      <a:pt x="528" y="523"/>
                    </a:lnTo>
                    <a:lnTo>
                      <a:pt x="550" y="530"/>
                    </a:lnTo>
                    <a:lnTo>
                      <a:pt x="558" y="539"/>
                    </a:lnTo>
                    <a:lnTo>
                      <a:pt x="570" y="538"/>
                    </a:lnTo>
                    <a:lnTo>
                      <a:pt x="599" y="534"/>
                    </a:lnTo>
                    <a:lnTo>
                      <a:pt x="611" y="532"/>
                    </a:lnTo>
                    <a:lnTo>
                      <a:pt x="629" y="538"/>
                    </a:lnTo>
                    <a:lnTo>
                      <a:pt x="639" y="538"/>
                    </a:lnTo>
                    <a:lnTo>
                      <a:pt x="649" y="538"/>
                    </a:lnTo>
                    <a:lnTo>
                      <a:pt x="651" y="528"/>
                    </a:lnTo>
                    <a:lnTo>
                      <a:pt x="665" y="519"/>
                    </a:lnTo>
                    <a:lnTo>
                      <a:pt x="671" y="512"/>
                    </a:lnTo>
                    <a:lnTo>
                      <a:pt x="684" y="495"/>
                    </a:lnTo>
                    <a:lnTo>
                      <a:pt x="686" y="486"/>
                    </a:lnTo>
                    <a:lnTo>
                      <a:pt x="694" y="472"/>
                    </a:lnTo>
                    <a:lnTo>
                      <a:pt x="702" y="470"/>
                    </a:lnTo>
                    <a:lnTo>
                      <a:pt x="722" y="468"/>
                    </a:lnTo>
                    <a:lnTo>
                      <a:pt x="740" y="468"/>
                    </a:lnTo>
                    <a:lnTo>
                      <a:pt x="748" y="470"/>
                    </a:lnTo>
                    <a:lnTo>
                      <a:pt x="756" y="470"/>
                    </a:lnTo>
                    <a:lnTo>
                      <a:pt x="775" y="472"/>
                    </a:lnTo>
                    <a:lnTo>
                      <a:pt x="781" y="468"/>
                    </a:lnTo>
                    <a:lnTo>
                      <a:pt x="793" y="473"/>
                    </a:lnTo>
                    <a:lnTo>
                      <a:pt x="793" y="477"/>
                    </a:lnTo>
                    <a:lnTo>
                      <a:pt x="793" y="486"/>
                    </a:lnTo>
                    <a:lnTo>
                      <a:pt x="785" y="495"/>
                    </a:lnTo>
                    <a:lnTo>
                      <a:pt x="771" y="512"/>
                    </a:lnTo>
                    <a:lnTo>
                      <a:pt x="767" y="523"/>
                    </a:lnTo>
                    <a:lnTo>
                      <a:pt x="775" y="528"/>
                    </a:lnTo>
                    <a:lnTo>
                      <a:pt x="775" y="545"/>
                    </a:lnTo>
                    <a:lnTo>
                      <a:pt x="765" y="561"/>
                    </a:lnTo>
                    <a:lnTo>
                      <a:pt x="756" y="561"/>
                    </a:lnTo>
                    <a:lnTo>
                      <a:pt x="758" y="561"/>
                    </a:lnTo>
                    <a:close/>
                  </a:path>
                </a:pathLst>
              </a:custGeom>
              <a:solidFill>
                <a:srgbClr val="FF0000"/>
              </a:solidFill>
              <a:ln w="9525" cmpd="sng">
                <a:solidFill>
                  <a:srgbClr val="5CF94B"/>
                </a:solidFill>
                <a:prstDash val="solid"/>
                <a:round/>
                <a:headEnd/>
                <a:tailEnd/>
              </a:ln>
            </p:spPr>
            <p:txBody>
              <a:bodyPr/>
              <a:lstStyle/>
              <a:p>
                <a:endParaRPr lang="es-AR"/>
              </a:p>
            </p:txBody>
          </p:sp>
          <p:sp>
            <p:nvSpPr>
              <p:cNvPr id="58414" name="Freeform 11"/>
              <p:cNvSpPr>
                <a:spLocks/>
              </p:cNvSpPr>
              <p:nvPr/>
            </p:nvSpPr>
            <p:spPr bwMode="auto">
              <a:xfrm>
                <a:off x="2203" y="1647"/>
                <a:ext cx="151" cy="131"/>
              </a:xfrm>
              <a:custGeom>
                <a:avLst/>
                <a:gdLst>
                  <a:gd name="T0" fmla="*/ 730 w 121"/>
                  <a:gd name="T1" fmla="*/ 20 h 114"/>
                  <a:gd name="T2" fmla="*/ 382 w 121"/>
                  <a:gd name="T3" fmla="*/ 0 h 114"/>
                  <a:gd name="T4" fmla="*/ 382 w 121"/>
                  <a:gd name="T5" fmla="*/ 26 h 114"/>
                  <a:gd name="T6" fmla="*/ 306 w 121"/>
                  <a:gd name="T7" fmla="*/ 26 h 114"/>
                  <a:gd name="T8" fmla="*/ 337 w 121"/>
                  <a:gd name="T9" fmla="*/ 45 h 114"/>
                  <a:gd name="T10" fmla="*/ 363 w 121"/>
                  <a:gd name="T11" fmla="*/ 91 h 114"/>
                  <a:gd name="T12" fmla="*/ 382 w 121"/>
                  <a:gd name="T13" fmla="*/ 105 h 114"/>
                  <a:gd name="T14" fmla="*/ 382 w 121"/>
                  <a:gd name="T15" fmla="*/ 118 h 114"/>
                  <a:gd name="T16" fmla="*/ 441 w 121"/>
                  <a:gd name="T17" fmla="*/ 118 h 114"/>
                  <a:gd name="T18" fmla="*/ 413 w 121"/>
                  <a:gd name="T19" fmla="*/ 149 h 114"/>
                  <a:gd name="T20" fmla="*/ 382 w 121"/>
                  <a:gd name="T21" fmla="*/ 175 h 114"/>
                  <a:gd name="T22" fmla="*/ 173 w 121"/>
                  <a:gd name="T23" fmla="*/ 165 h 114"/>
                  <a:gd name="T24" fmla="*/ 119 w 121"/>
                  <a:gd name="T25" fmla="*/ 175 h 114"/>
                  <a:gd name="T26" fmla="*/ 26 w 121"/>
                  <a:gd name="T27" fmla="*/ 213 h 114"/>
                  <a:gd name="T28" fmla="*/ 26 w 121"/>
                  <a:gd name="T29" fmla="*/ 230 h 114"/>
                  <a:gd name="T30" fmla="*/ 0 w 121"/>
                  <a:gd name="T31" fmla="*/ 231 h 114"/>
                  <a:gd name="T32" fmla="*/ 0 w 121"/>
                  <a:gd name="T33" fmla="*/ 237 h 114"/>
                  <a:gd name="T34" fmla="*/ 0 w 121"/>
                  <a:gd name="T35" fmla="*/ 288 h 114"/>
                  <a:gd name="T36" fmla="*/ 26 w 121"/>
                  <a:gd name="T37" fmla="*/ 313 h 114"/>
                  <a:gd name="T38" fmla="*/ 89 w 121"/>
                  <a:gd name="T39" fmla="*/ 336 h 114"/>
                  <a:gd name="T40" fmla="*/ 126 w 121"/>
                  <a:gd name="T41" fmla="*/ 344 h 114"/>
                  <a:gd name="T42" fmla="*/ 208 w 121"/>
                  <a:gd name="T43" fmla="*/ 353 h 114"/>
                  <a:gd name="T44" fmla="*/ 291 w 121"/>
                  <a:gd name="T45" fmla="*/ 386 h 114"/>
                  <a:gd name="T46" fmla="*/ 423 w 121"/>
                  <a:gd name="T47" fmla="*/ 400 h 114"/>
                  <a:gd name="T48" fmla="*/ 477 w 121"/>
                  <a:gd name="T49" fmla="*/ 380 h 114"/>
                  <a:gd name="T50" fmla="*/ 550 w 121"/>
                  <a:gd name="T51" fmla="*/ 367 h 114"/>
                  <a:gd name="T52" fmla="*/ 585 w 121"/>
                  <a:gd name="T53" fmla="*/ 353 h 114"/>
                  <a:gd name="T54" fmla="*/ 643 w 121"/>
                  <a:gd name="T55" fmla="*/ 353 h 114"/>
                  <a:gd name="T56" fmla="*/ 668 w 121"/>
                  <a:gd name="T57" fmla="*/ 348 h 114"/>
                  <a:gd name="T58" fmla="*/ 704 w 121"/>
                  <a:gd name="T59" fmla="*/ 307 h 114"/>
                  <a:gd name="T60" fmla="*/ 704 w 121"/>
                  <a:gd name="T61" fmla="*/ 288 h 114"/>
                  <a:gd name="T62" fmla="*/ 711 w 121"/>
                  <a:gd name="T63" fmla="*/ 278 h 114"/>
                  <a:gd name="T64" fmla="*/ 730 w 121"/>
                  <a:gd name="T65" fmla="*/ 265 h 114"/>
                  <a:gd name="T66" fmla="*/ 887 w 121"/>
                  <a:gd name="T67" fmla="*/ 231 h 114"/>
                  <a:gd name="T68" fmla="*/ 817 w 121"/>
                  <a:gd name="T69" fmla="*/ 213 h 114"/>
                  <a:gd name="T70" fmla="*/ 802 w 121"/>
                  <a:gd name="T71" fmla="*/ 201 h 114"/>
                  <a:gd name="T72" fmla="*/ 766 w 121"/>
                  <a:gd name="T73" fmla="*/ 201 h 114"/>
                  <a:gd name="T74" fmla="*/ 668 w 121"/>
                  <a:gd name="T75" fmla="*/ 201 h 114"/>
                  <a:gd name="T76" fmla="*/ 730 w 121"/>
                  <a:gd name="T77" fmla="*/ 20 h 1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114"/>
                  <a:gd name="T119" fmla="*/ 121 w 121"/>
                  <a:gd name="T120" fmla="*/ 114 h 11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114">
                    <a:moveTo>
                      <a:pt x="99" y="6"/>
                    </a:moveTo>
                    <a:lnTo>
                      <a:pt x="52" y="0"/>
                    </a:lnTo>
                    <a:lnTo>
                      <a:pt x="52" y="8"/>
                    </a:lnTo>
                    <a:lnTo>
                      <a:pt x="42" y="8"/>
                    </a:lnTo>
                    <a:lnTo>
                      <a:pt x="46" y="13"/>
                    </a:lnTo>
                    <a:lnTo>
                      <a:pt x="50" y="26"/>
                    </a:lnTo>
                    <a:lnTo>
                      <a:pt x="52" y="30"/>
                    </a:lnTo>
                    <a:lnTo>
                      <a:pt x="52" y="33"/>
                    </a:lnTo>
                    <a:lnTo>
                      <a:pt x="60" y="33"/>
                    </a:lnTo>
                    <a:lnTo>
                      <a:pt x="56" y="43"/>
                    </a:lnTo>
                    <a:lnTo>
                      <a:pt x="52" y="50"/>
                    </a:lnTo>
                    <a:lnTo>
                      <a:pt x="24" y="48"/>
                    </a:lnTo>
                    <a:lnTo>
                      <a:pt x="16" y="50"/>
                    </a:lnTo>
                    <a:lnTo>
                      <a:pt x="4" y="61"/>
                    </a:lnTo>
                    <a:lnTo>
                      <a:pt x="4" y="65"/>
                    </a:lnTo>
                    <a:lnTo>
                      <a:pt x="0" y="66"/>
                    </a:lnTo>
                    <a:lnTo>
                      <a:pt x="0" y="68"/>
                    </a:lnTo>
                    <a:lnTo>
                      <a:pt x="0" y="83"/>
                    </a:lnTo>
                    <a:lnTo>
                      <a:pt x="4" y="90"/>
                    </a:lnTo>
                    <a:lnTo>
                      <a:pt x="12" y="96"/>
                    </a:lnTo>
                    <a:lnTo>
                      <a:pt x="18" y="98"/>
                    </a:lnTo>
                    <a:lnTo>
                      <a:pt x="28" y="101"/>
                    </a:lnTo>
                    <a:lnTo>
                      <a:pt x="40" y="110"/>
                    </a:lnTo>
                    <a:lnTo>
                      <a:pt x="58" y="114"/>
                    </a:lnTo>
                    <a:lnTo>
                      <a:pt x="65" y="109"/>
                    </a:lnTo>
                    <a:lnTo>
                      <a:pt x="75" y="105"/>
                    </a:lnTo>
                    <a:lnTo>
                      <a:pt x="79" y="101"/>
                    </a:lnTo>
                    <a:lnTo>
                      <a:pt x="87" y="101"/>
                    </a:lnTo>
                    <a:lnTo>
                      <a:pt x="91" y="99"/>
                    </a:lnTo>
                    <a:lnTo>
                      <a:pt x="95" y="88"/>
                    </a:lnTo>
                    <a:lnTo>
                      <a:pt x="95" y="83"/>
                    </a:lnTo>
                    <a:lnTo>
                      <a:pt x="97" y="79"/>
                    </a:lnTo>
                    <a:lnTo>
                      <a:pt x="99" y="76"/>
                    </a:lnTo>
                    <a:lnTo>
                      <a:pt x="121" y="66"/>
                    </a:lnTo>
                    <a:lnTo>
                      <a:pt x="111" y="61"/>
                    </a:lnTo>
                    <a:lnTo>
                      <a:pt x="109" y="57"/>
                    </a:lnTo>
                    <a:lnTo>
                      <a:pt x="105" y="57"/>
                    </a:lnTo>
                    <a:lnTo>
                      <a:pt x="91" y="57"/>
                    </a:lnTo>
                    <a:lnTo>
                      <a:pt x="99" y="6"/>
                    </a:lnTo>
                    <a:close/>
                  </a:path>
                </a:pathLst>
              </a:custGeom>
              <a:solidFill>
                <a:srgbClr val="008800"/>
              </a:solidFill>
              <a:ln w="9525" cmpd="sng">
                <a:solidFill>
                  <a:srgbClr val="5CF94B"/>
                </a:solidFill>
                <a:prstDash val="solid"/>
                <a:round/>
                <a:headEnd/>
                <a:tailEnd/>
              </a:ln>
            </p:spPr>
            <p:txBody>
              <a:bodyPr/>
              <a:lstStyle/>
              <a:p>
                <a:endParaRPr lang="es-AR"/>
              </a:p>
            </p:txBody>
          </p:sp>
          <p:sp>
            <p:nvSpPr>
              <p:cNvPr id="58415" name="Freeform 12"/>
              <p:cNvSpPr>
                <a:spLocks/>
              </p:cNvSpPr>
              <p:nvPr/>
            </p:nvSpPr>
            <p:spPr bwMode="auto">
              <a:xfrm>
                <a:off x="2314" y="1625"/>
                <a:ext cx="73" cy="88"/>
              </a:xfrm>
              <a:custGeom>
                <a:avLst/>
                <a:gdLst>
                  <a:gd name="T0" fmla="*/ 78 w 58"/>
                  <a:gd name="T1" fmla="*/ 74 h 79"/>
                  <a:gd name="T2" fmla="*/ 155 w 58"/>
                  <a:gd name="T3" fmla="*/ 56 h 79"/>
                  <a:gd name="T4" fmla="*/ 174 w 58"/>
                  <a:gd name="T5" fmla="*/ 50 h 79"/>
                  <a:gd name="T6" fmla="*/ 210 w 58"/>
                  <a:gd name="T7" fmla="*/ 50 h 79"/>
                  <a:gd name="T8" fmla="*/ 249 w 58"/>
                  <a:gd name="T9" fmla="*/ 56 h 79"/>
                  <a:gd name="T10" fmla="*/ 380 w 58"/>
                  <a:gd name="T11" fmla="*/ 2 h 79"/>
                  <a:gd name="T12" fmla="*/ 394 w 58"/>
                  <a:gd name="T13" fmla="*/ 0 h 79"/>
                  <a:gd name="T14" fmla="*/ 429 w 58"/>
                  <a:gd name="T15" fmla="*/ 0 h 79"/>
                  <a:gd name="T16" fmla="*/ 463 w 58"/>
                  <a:gd name="T17" fmla="*/ 2 h 79"/>
                  <a:gd name="T18" fmla="*/ 463 w 58"/>
                  <a:gd name="T19" fmla="*/ 28 h 79"/>
                  <a:gd name="T20" fmla="*/ 394 w 58"/>
                  <a:gd name="T21" fmla="*/ 59 h 79"/>
                  <a:gd name="T22" fmla="*/ 394 w 58"/>
                  <a:gd name="T23" fmla="*/ 86 h 79"/>
                  <a:gd name="T24" fmla="*/ 394 w 58"/>
                  <a:gd name="T25" fmla="*/ 108 h 79"/>
                  <a:gd name="T26" fmla="*/ 394 w 58"/>
                  <a:gd name="T27" fmla="*/ 145 h 79"/>
                  <a:gd name="T28" fmla="*/ 368 w 58"/>
                  <a:gd name="T29" fmla="*/ 170 h 79"/>
                  <a:gd name="T30" fmla="*/ 332 w 58"/>
                  <a:gd name="T31" fmla="*/ 189 h 79"/>
                  <a:gd name="T32" fmla="*/ 210 w 58"/>
                  <a:gd name="T33" fmla="*/ 207 h 79"/>
                  <a:gd name="T34" fmla="*/ 155 w 58"/>
                  <a:gd name="T35" fmla="*/ 207 h 79"/>
                  <a:gd name="T36" fmla="*/ 0 w 58"/>
                  <a:gd name="T37" fmla="*/ 207 h 79"/>
                  <a:gd name="T38" fmla="*/ 78 w 58"/>
                  <a:gd name="T39" fmla="*/ 74 h 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8"/>
                  <a:gd name="T61" fmla="*/ 0 h 79"/>
                  <a:gd name="T62" fmla="*/ 58 w 58"/>
                  <a:gd name="T63" fmla="*/ 79 h 7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8" h="79">
                    <a:moveTo>
                      <a:pt x="10" y="28"/>
                    </a:moveTo>
                    <a:lnTo>
                      <a:pt x="20" y="21"/>
                    </a:lnTo>
                    <a:lnTo>
                      <a:pt x="22" y="19"/>
                    </a:lnTo>
                    <a:lnTo>
                      <a:pt x="26" y="19"/>
                    </a:lnTo>
                    <a:lnTo>
                      <a:pt x="32" y="21"/>
                    </a:lnTo>
                    <a:lnTo>
                      <a:pt x="48" y="2"/>
                    </a:lnTo>
                    <a:lnTo>
                      <a:pt x="50" y="0"/>
                    </a:lnTo>
                    <a:lnTo>
                      <a:pt x="54" y="0"/>
                    </a:lnTo>
                    <a:lnTo>
                      <a:pt x="58" y="2"/>
                    </a:lnTo>
                    <a:lnTo>
                      <a:pt x="58" y="11"/>
                    </a:lnTo>
                    <a:lnTo>
                      <a:pt x="50" y="22"/>
                    </a:lnTo>
                    <a:lnTo>
                      <a:pt x="50" y="32"/>
                    </a:lnTo>
                    <a:lnTo>
                      <a:pt x="50" y="41"/>
                    </a:lnTo>
                    <a:lnTo>
                      <a:pt x="50" y="54"/>
                    </a:lnTo>
                    <a:lnTo>
                      <a:pt x="46" y="65"/>
                    </a:lnTo>
                    <a:lnTo>
                      <a:pt x="42" y="72"/>
                    </a:lnTo>
                    <a:lnTo>
                      <a:pt x="26" y="79"/>
                    </a:lnTo>
                    <a:lnTo>
                      <a:pt x="20" y="79"/>
                    </a:lnTo>
                    <a:lnTo>
                      <a:pt x="0" y="79"/>
                    </a:lnTo>
                    <a:lnTo>
                      <a:pt x="10" y="28"/>
                    </a:lnTo>
                    <a:close/>
                  </a:path>
                </a:pathLst>
              </a:custGeom>
              <a:solidFill>
                <a:srgbClr val="FF0000"/>
              </a:solidFill>
              <a:ln w="9525" cmpd="sng">
                <a:solidFill>
                  <a:srgbClr val="5CF94B"/>
                </a:solidFill>
                <a:prstDash val="solid"/>
                <a:round/>
                <a:headEnd/>
                <a:tailEnd/>
              </a:ln>
            </p:spPr>
            <p:txBody>
              <a:bodyPr/>
              <a:lstStyle/>
              <a:p>
                <a:endParaRPr lang="es-AR"/>
              </a:p>
            </p:txBody>
          </p:sp>
          <p:sp>
            <p:nvSpPr>
              <p:cNvPr id="58416" name="Freeform 13"/>
              <p:cNvSpPr>
                <a:spLocks/>
              </p:cNvSpPr>
              <p:nvPr/>
            </p:nvSpPr>
            <p:spPr bwMode="auto">
              <a:xfrm>
                <a:off x="2272" y="1760"/>
                <a:ext cx="115" cy="39"/>
              </a:xfrm>
              <a:custGeom>
                <a:avLst/>
                <a:gdLst>
                  <a:gd name="T0" fmla="*/ 291 w 91"/>
                  <a:gd name="T1" fmla="*/ 0 h 35"/>
                  <a:gd name="T2" fmla="*/ 174 w 91"/>
                  <a:gd name="T3" fmla="*/ 2 h 35"/>
                  <a:gd name="T4" fmla="*/ 75 w 91"/>
                  <a:gd name="T5" fmla="*/ 20 h 35"/>
                  <a:gd name="T6" fmla="*/ 0 w 91"/>
                  <a:gd name="T7" fmla="*/ 40 h 35"/>
                  <a:gd name="T8" fmla="*/ 155 w 91"/>
                  <a:gd name="T9" fmla="*/ 59 h 35"/>
                  <a:gd name="T10" fmla="*/ 220 w 91"/>
                  <a:gd name="T11" fmla="*/ 64 h 35"/>
                  <a:gd name="T12" fmla="*/ 253 w 91"/>
                  <a:gd name="T13" fmla="*/ 64 h 35"/>
                  <a:gd name="T14" fmla="*/ 253 w 91"/>
                  <a:gd name="T15" fmla="*/ 69 h 35"/>
                  <a:gd name="T16" fmla="*/ 273 w 91"/>
                  <a:gd name="T17" fmla="*/ 69 h 35"/>
                  <a:gd name="T18" fmla="*/ 369 w 91"/>
                  <a:gd name="T19" fmla="*/ 69 h 35"/>
                  <a:gd name="T20" fmla="*/ 436 w 91"/>
                  <a:gd name="T21" fmla="*/ 79 h 35"/>
                  <a:gd name="T22" fmla="*/ 466 w 91"/>
                  <a:gd name="T23" fmla="*/ 86 h 35"/>
                  <a:gd name="T24" fmla="*/ 665 w 91"/>
                  <a:gd name="T25" fmla="*/ 91 h 35"/>
                  <a:gd name="T26" fmla="*/ 728 w 91"/>
                  <a:gd name="T27" fmla="*/ 74 h 35"/>
                  <a:gd name="T28" fmla="*/ 744 w 91"/>
                  <a:gd name="T29" fmla="*/ 64 h 35"/>
                  <a:gd name="T30" fmla="*/ 728 w 91"/>
                  <a:gd name="T31" fmla="*/ 45 h 35"/>
                  <a:gd name="T32" fmla="*/ 717 w 91"/>
                  <a:gd name="T33" fmla="*/ 35 h 35"/>
                  <a:gd name="T34" fmla="*/ 684 w 91"/>
                  <a:gd name="T35" fmla="*/ 25 h 35"/>
                  <a:gd name="T36" fmla="*/ 619 w 91"/>
                  <a:gd name="T37" fmla="*/ 25 h 35"/>
                  <a:gd name="T38" fmla="*/ 551 w 91"/>
                  <a:gd name="T39" fmla="*/ 25 h 35"/>
                  <a:gd name="T40" fmla="*/ 535 w 91"/>
                  <a:gd name="T41" fmla="*/ 16 h 35"/>
                  <a:gd name="T42" fmla="*/ 490 w 91"/>
                  <a:gd name="T43" fmla="*/ 16 h 35"/>
                  <a:gd name="T44" fmla="*/ 452 w 91"/>
                  <a:gd name="T45" fmla="*/ 16 h 35"/>
                  <a:gd name="T46" fmla="*/ 404 w 91"/>
                  <a:gd name="T47" fmla="*/ 2 h 35"/>
                  <a:gd name="T48" fmla="*/ 351 w 91"/>
                  <a:gd name="T49" fmla="*/ 2 h 35"/>
                  <a:gd name="T50" fmla="*/ 291 w 91"/>
                  <a:gd name="T51" fmla="*/ 0 h 3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91"/>
                  <a:gd name="T79" fmla="*/ 0 h 35"/>
                  <a:gd name="T80" fmla="*/ 91 w 91"/>
                  <a:gd name="T81" fmla="*/ 35 h 3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91" h="35">
                    <a:moveTo>
                      <a:pt x="35" y="0"/>
                    </a:moveTo>
                    <a:lnTo>
                      <a:pt x="21" y="2"/>
                    </a:lnTo>
                    <a:lnTo>
                      <a:pt x="9" y="8"/>
                    </a:lnTo>
                    <a:lnTo>
                      <a:pt x="0" y="15"/>
                    </a:lnTo>
                    <a:lnTo>
                      <a:pt x="19" y="22"/>
                    </a:lnTo>
                    <a:lnTo>
                      <a:pt x="27" y="24"/>
                    </a:lnTo>
                    <a:lnTo>
                      <a:pt x="31" y="24"/>
                    </a:lnTo>
                    <a:lnTo>
                      <a:pt x="31" y="26"/>
                    </a:lnTo>
                    <a:lnTo>
                      <a:pt x="33" y="26"/>
                    </a:lnTo>
                    <a:lnTo>
                      <a:pt x="45" y="26"/>
                    </a:lnTo>
                    <a:lnTo>
                      <a:pt x="53" y="30"/>
                    </a:lnTo>
                    <a:lnTo>
                      <a:pt x="57" y="32"/>
                    </a:lnTo>
                    <a:lnTo>
                      <a:pt x="81" y="35"/>
                    </a:lnTo>
                    <a:lnTo>
                      <a:pt x="89" y="28"/>
                    </a:lnTo>
                    <a:lnTo>
                      <a:pt x="91" y="24"/>
                    </a:lnTo>
                    <a:lnTo>
                      <a:pt x="89" y="17"/>
                    </a:lnTo>
                    <a:lnTo>
                      <a:pt x="87" y="13"/>
                    </a:lnTo>
                    <a:lnTo>
                      <a:pt x="83" y="10"/>
                    </a:lnTo>
                    <a:lnTo>
                      <a:pt x="75" y="10"/>
                    </a:lnTo>
                    <a:lnTo>
                      <a:pt x="67" y="10"/>
                    </a:lnTo>
                    <a:lnTo>
                      <a:pt x="65" y="6"/>
                    </a:lnTo>
                    <a:lnTo>
                      <a:pt x="59" y="6"/>
                    </a:lnTo>
                    <a:lnTo>
                      <a:pt x="55" y="6"/>
                    </a:lnTo>
                    <a:lnTo>
                      <a:pt x="49" y="2"/>
                    </a:lnTo>
                    <a:lnTo>
                      <a:pt x="43" y="2"/>
                    </a:lnTo>
                    <a:lnTo>
                      <a:pt x="35" y="0"/>
                    </a:lnTo>
                    <a:close/>
                  </a:path>
                </a:pathLst>
              </a:custGeom>
              <a:solidFill>
                <a:srgbClr val="008800"/>
              </a:solidFill>
              <a:ln w="9525" cmpd="sng">
                <a:solidFill>
                  <a:srgbClr val="5CF94B"/>
                </a:solidFill>
                <a:prstDash val="solid"/>
                <a:round/>
                <a:headEnd/>
                <a:tailEnd/>
              </a:ln>
            </p:spPr>
            <p:txBody>
              <a:bodyPr/>
              <a:lstStyle/>
              <a:p>
                <a:endParaRPr lang="es-AR"/>
              </a:p>
            </p:txBody>
          </p:sp>
          <p:sp>
            <p:nvSpPr>
              <p:cNvPr id="58417" name="Freeform 14"/>
              <p:cNvSpPr>
                <a:spLocks/>
              </p:cNvSpPr>
              <p:nvPr/>
            </p:nvSpPr>
            <p:spPr bwMode="auto">
              <a:xfrm>
                <a:off x="2314" y="1719"/>
                <a:ext cx="249" cy="89"/>
              </a:xfrm>
              <a:custGeom>
                <a:avLst/>
                <a:gdLst>
                  <a:gd name="T0" fmla="*/ 0 w 200"/>
                  <a:gd name="T1" fmla="*/ 106 h 79"/>
                  <a:gd name="T2" fmla="*/ 26 w 200"/>
                  <a:gd name="T3" fmla="*/ 42 h 79"/>
                  <a:gd name="T4" fmla="*/ 213 w 200"/>
                  <a:gd name="T5" fmla="*/ 3 h 79"/>
                  <a:gd name="T6" fmla="*/ 303 w 200"/>
                  <a:gd name="T7" fmla="*/ 0 h 79"/>
                  <a:gd name="T8" fmla="*/ 383 w 200"/>
                  <a:gd name="T9" fmla="*/ 3 h 79"/>
                  <a:gd name="T10" fmla="*/ 431 w 200"/>
                  <a:gd name="T11" fmla="*/ 0 h 79"/>
                  <a:gd name="T12" fmla="*/ 537 w 200"/>
                  <a:gd name="T13" fmla="*/ 3 h 79"/>
                  <a:gd name="T14" fmla="*/ 827 w 200"/>
                  <a:gd name="T15" fmla="*/ 2 h 79"/>
                  <a:gd name="T16" fmla="*/ 900 w 200"/>
                  <a:gd name="T17" fmla="*/ 2 h 79"/>
                  <a:gd name="T18" fmla="*/ 942 w 200"/>
                  <a:gd name="T19" fmla="*/ 3 h 79"/>
                  <a:gd name="T20" fmla="*/ 1030 w 200"/>
                  <a:gd name="T21" fmla="*/ 3 h 79"/>
                  <a:gd name="T22" fmla="*/ 1120 w 200"/>
                  <a:gd name="T23" fmla="*/ 2 h 79"/>
                  <a:gd name="T24" fmla="*/ 1292 w 200"/>
                  <a:gd name="T25" fmla="*/ 16 h 79"/>
                  <a:gd name="T26" fmla="*/ 1282 w 200"/>
                  <a:gd name="T27" fmla="*/ 26 h 79"/>
                  <a:gd name="T28" fmla="*/ 1226 w 200"/>
                  <a:gd name="T29" fmla="*/ 33 h 79"/>
                  <a:gd name="T30" fmla="*/ 1206 w 200"/>
                  <a:gd name="T31" fmla="*/ 42 h 79"/>
                  <a:gd name="T32" fmla="*/ 1234 w 200"/>
                  <a:gd name="T33" fmla="*/ 60 h 79"/>
                  <a:gd name="T34" fmla="*/ 1266 w 200"/>
                  <a:gd name="T35" fmla="*/ 60 h 79"/>
                  <a:gd name="T36" fmla="*/ 1341 w 200"/>
                  <a:gd name="T37" fmla="*/ 42 h 79"/>
                  <a:gd name="T38" fmla="*/ 1440 w 200"/>
                  <a:gd name="T39" fmla="*/ 53 h 79"/>
                  <a:gd name="T40" fmla="*/ 1282 w 200"/>
                  <a:gd name="T41" fmla="*/ 78 h 79"/>
                  <a:gd name="T42" fmla="*/ 1234 w 200"/>
                  <a:gd name="T43" fmla="*/ 90 h 79"/>
                  <a:gd name="T44" fmla="*/ 1175 w 200"/>
                  <a:gd name="T45" fmla="*/ 90 h 79"/>
                  <a:gd name="T46" fmla="*/ 1137 w 200"/>
                  <a:gd name="T47" fmla="*/ 78 h 79"/>
                  <a:gd name="T48" fmla="*/ 1089 w 200"/>
                  <a:gd name="T49" fmla="*/ 74 h 79"/>
                  <a:gd name="T50" fmla="*/ 1046 w 200"/>
                  <a:gd name="T51" fmla="*/ 74 h 79"/>
                  <a:gd name="T52" fmla="*/ 1000 w 200"/>
                  <a:gd name="T53" fmla="*/ 74 h 79"/>
                  <a:gd name="T54" fmla="*/ 1000 w 200"/>
                  <a:gd name="T55" fmla="*/ 90 h 79"/>
                  <a:gd name="T56" fmla="*/ 1000 w 200"/>
                  <a:gd name="T57" fmla="*/ 106 h 79"/>
                  <a:gd name="T58" fmla="*/ 987 w 200"/>
                  <a:gd name="T59" fmla="*/ 124 h 79"/>
                  <a:gd name="T60" fmla="*/ 942 w 200"/>
                  <a:gd name="T61" fmla="*/ 128 h 79"/>
                  <a:gd name="T62" fmla="*/ 869 w 200"/>
                  <a:gd name="T63" fmla="*/ 134 h 79"/>
                  <a:gd name="T64" fmla="*/ 817 w 200"/>
                  <a:gd name="T65" fmla="*/ 140 h 79"/>
                  <a:gd name="T66" fmla="*/ 772 w 200"/>
                  <a:gd name="T67" fmla="*/ 128 h 79"/>
                  <a:gd name="T68" fmla="*/ 727 w 200"/>
                  <a:gd name="T69" fmla="*/ 128 h 79"/>
                  <a:gd name="T70" fmla="*/ 669 w 200"/>
                  <a:gd name="T71" fmla="*/ 128 h 79"/>
                  <a:gd name="T72" fmla="*/ 669 w 200"/>
                  <a:gd name="T73" fmla="*/ 140 h 79"/>
                  <a:gd name="T74" fmla="*/ 669 w 200"/>
                  <a:gd name="T75" fmla="*/ 148 h 79"/>
                  <a:gd name="T76" fmla="*/ 639 w 200"/>
                  <a:gd name="T77" fmla="*/ 158 h 79"/>
                  <a:gd name="T78" fmla="*/ 594 w 200"/>
                  <a:gd name="T79" fmla="*/ 158 h 79"/>
                  <a:gd name="T80" fmla="*/ 594 w 200"/>
                  <a:gd name="T81" fmla="*/ 158 h 79"/>
                  <a:gd name="T82" fmla="*/ 594 w 200"/>
                  <a:gd name="T83" fmla="*/ 167 h 79"/>
                  <a:gd name="T84" fmla="*/ 594 w 200"/>
                  <a:gd name="T85" fmla="*/ 181 h 79"/>
                  <a:gd name="T86" fmla="*/ 594 w 200"/>
                  <a:gd name="T87" fmla="*/ 201 h 79"/>
                  <a:gd name="T88" fmla="*/ 565 w 200"/>
                  <a:gd name="T89" fmla="*/ 206 h 79"/>
                  <a:gd name="T90" fmla="*/ 512 w 200"/>
                  <a:gd name="T91" fmla="*/ 226 h 79"/>
                  <a:gd name="T92" fmla="*/ 477 w 200"/>
                  <a:gd name="T93" fmla="*/ 230 h 79"/>
                  <a:gd name="T94" fmla="*/ 416 w 200"/>
                  <a:gd name="T95" fmla="*/ 206 h 79"/>
                  <a:gd name="T96" fmla="*/ 360 w 200"/>
                  <a:gd name="T97" fmla="*/ 201 h 79"/>
                  <a:gd name="T98" fmla="*/ 416 w 200"/>
                  <a:gd name="T99" fmla="*/ 168 h 79"/>
                  <a:gd name="T100" fmla="*/ 360 w 200"/>
                  <a:gd name="T101" fmla="*/ 140 h 79"/>
                  <a:gd name="T102" fmla="*/ 243 w 200"/>
                  <a:gd name="T103" fmla="*/ 140 h 79"/>
                  <a:gd name="T104" fmla="*/ 213 w 200"/>
                  <a:gd name="T105" fmla="*/ 124 h 79"/>
                  <a:gd name="T106" fmla="*/ 157 w 200"/>
                  <a:gd name="T107" fmla="*/ 134 h 79"/>
                  <a:gd name="T108" fmla="*/ 57 w 200"/>
                  <a:gd name="T109" fmla="*/ 124 h 79"/>
                  <a:gd name="T110" fmla="*/ 2 w 200"/>
                  <a:gd name="T111" fmla="*/ 112 h 79"/>
                  <a:gd name="T112" fmla="*/ 0 w 200"/>
                  <a:gd name="T113" fmla="*/ 106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0"/>
                  <a:gd name="T172" fmla="*/ 0 h 79"/>
                  <a:gd name="T173" fmla="*/ 200 w 200"/>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0" h="79">
                    <a:moveTo>
                      <a:pt x="0" y="36"/>
                    </a:moveTo>
                    <a:lnTo>
                      <a:pt x="4" y="14"/>
                    </a:lnTo>
                    <a:lnTo>
                      <a:pt x="30" y="3"/>
                    </a:lnTo>
                    <a:lnTo>
                      <a:pt x="42" y="0"/>
                    </a:lnTo>
                    <a:lnTo>
                      <a:pt x="54" y="3"/>
                    </a:lnTo>
                    <a:lnTo>
                      <a:pt x="60" y="0"/>
                    </a:lnTo>
                    <a:lnTo>
                      <a:pt x="75" y="3"/>
                    </a:lnTo>
                    <a:lnTo>
                      <a:pt x="115" y="2"/>
                    </a:lnTo>
                    <a:lnTo>
                      <a:pt x="125" y="2"/>
                    </a:lnTo>
                    <a:lnTo>
                      <a:pt x="131" y="3"/>
                    </a:lnTo>
                    <a:lnTo>
                      <a:pt x="143" y="3"/>
                    </a:lnTo>
                    <a:lnTo>
                      <a:pt x="156" y="2"/>
                    </a:lnTo>
                    <a:lnTo>
                      <a:pt x="180" y="5"/>
                    </a:lnTo>
                    <a:lnTo>
                      <a:pt x="178" y="9"/>
                    </a:lnTo>
                    <a:lnTo>
                      <a:pt x="170" y="11"/>
                    </a:lnTo>
                    <a:lnTo>
                      <a:pt x="168" y="14"/>
                    </a:lnTo>
                    <a:lnTo>
                      <a:pt x="172" y="20"/>
                    </a:lnTo>
                    <a:lnTo>
                      <a:pt x="176" y="20"/>
                    </a:lnTo>
                    <a:lnTo>
                      <a:pt x="186" y="14"/>
                    </a:lnTo>
                    <a:lnTo>
                      <a:pt x="200" y="18"/>
                    </a:lnTo>
                    <a:lnTo>
                      <a:pt x="178" y="27"/>
                    </a:lnTo>
                    <a:lnTo>
                      <a:pt x="172" y="31"/>
                    </a:lnTo>
                    <a:lnTo>
                      <a:pt x="164" y="31"/>
                    </a:lnTo>
                    <a:lnTo>
                      <a:pt x="158" y="27"/>
                    </a:lnTo>
                    <a:lnTo>
                      <a:pt x="152" y="25"/>
                    </a:lnTo>
                    <a:lnTo>
                      <a:pt x="145" y="25"/>
                    </a:lnTo>
                    <a:lnTo>
                      <a:pt x="139" y="25"/>
                    </a:lnTo>
                    <a:lnTo>
                      <a:pt x="139" y="31"/>
                    </a:lnTo>
                    <a:lnTo>
                      <a:pt x="139" y="36"/>
                    </a:lnTo>
                    <a:lnTo>
                      <a:pt x="137" y="42"/>
                    </a:lnTo>
                    <a:lnTo>
                      <a:pt x="131" y="44"/>
                    </a:lnTo>
                    <a:lnTo>
                      <a:pt x="121" y="46"/>
                    </a:lnTo>
                    <a:lnTo>
                      <a:pt x="113" y="47"/>
                    </a:lnTo>
                    <a:lnTo>
                      <a:pt x="107" y="44"/>
                    </a:lnTo>
                    <a:lnTo>
                      <a:pt x="101" y="44"/>
                    </a:lnTo>
                    <a:lnTo>
                      <a:pt x="93" y="44"/>
                    </a:lnTo>
                    <a:lnTo>
                      <a:pt x="93" y="47"/>
                    </a:lnTo>
                    <a:lnTo>
                      <a:pt x="93" y="51"/>
                    </a:lnTo>
                    <a:lnTo>
                      <a:pt x="89" y="53"/>
                    </a:lnTo>
                    <a:lnTo>
                      <a:pt x="83" y="53"/>
                    </a:lnTo>
                    <a:lnTo>
                      <a:pt x="83" y="57"/>
                    </a:lnTo>
                    <a:lnTo>
                      <a:pt x="83" y="62"/>
                    </a:lnTo>
                    <a:lnTo>
                      <a:pt x="83" y="68"/>
                    </a:lnTo>
                    <a:lnTo>
                      <a:pt x="79" y="71"/>
                    </a:lnTo>
                    <a:lnTo>
                      <a:pt x="71" y="77"/>
                    </a:lnTo>
                    <a:lnTo>
                      <a:pt x="67" y="79"/>
                    </a:lnTo>
                    <a:lnTo>
                      <a:pt x="58" y="71"/>
                    </a:lnTo>
                    <a:lnTo>
                      <a:pt x="50" y="68"/>
                    </a:lnTo>
                    <a:lnTo>
                      <a:pt x="58" y="58"/>
                    </a:lnTo>
                    <a:lnTo>
                      <a:pt x="50" y="47"/>
                    </a:lnTo>
                    <a:lnTo>
                      <a:pt x="34" y="47"/>
                    </a:lnTo>
                    <a:lnTo>
                      <a:pt x="30" y="42"/>
                    </a:lnTo>
                    <a:lnTo>
                      <a:pt x="22" y="46"/>
                    </a:lnTo>
                    <a:lnTo>
                      <a:pt x="8" y="42"/>
                    </a:lnTo>
                    <a:lnTo>
                      <a:pt x="2" y="38"/>
                    </a:lnTo>
                    <a:lnTo>
                      <a:pt x="0" y="36"/>
                    </a:lnTo>
                    <a:close/>
                  </a:path>
                </a:pathLst>
              </a:custGeom>
              <a:solidFill>
                <a:srgbClr val="FF0000"/>
              </a:solidFill>
              <a:ln w="9525" cmpd="sng">
                <a:solidFill>
                  <a:srgbClr val="5CF94B"/>
                </a:solidFill>
                <a:prstDash val="solid"/>
                <a:round/>
                <a:headEnd/>
                <a:tailEnd/>
              </a:ln>
            </p:spPr>
            <p:txBody>
              <a:bodyPr/>
              <a:lstStyle/>
              <a:p>
                <a:endParaRPr lang="es-AR"/>
              </a:p>
            </p:txBody>
          </p:sp>
          <p:sp>
            <p:nvSpPr>
              <p:cNvPr id="58418" name="Freeform 15"/>
              <p:cNvSpPr>
                <a:spLocks/>
              </p:cNvSpPr>
              <p:nvPr/>
            </p:nvSpPr>
            <p:spPr bwMode="auto">
              <a:xfrm>
                <a:off x="2387" y="1739"/>
                <a:ext cx="175" cy="148"/>
              </a:xfrm>
              <a:custGeom>
                <a:avLst/>
                <a:gdLst>
                  <a:gd name="T0" fmla="*/ 0 w 140"/>
                  <a:gd name="T1" fmla="*/ 181 h 132"/>
                  <a:gd name="T2" fmla="*/ 139 w 140"/>
                  <a:gd name="T3" fmla="*/ 147 h 132"/>
                  <a:gd name="T4" fmla="*/ 186 w 140"/>
                  <a:gd name="T5" fmla="*/ 123 h 132"/>
                  <a:gd name="T6" fmla="*/ 171 w 140"/>
                  <a:gd name="T7" fmla="*/ 103 h 132"/>
                  <a:gd name="T8" fmla="*/ 186 w 140"/>
                  <a:gd name="T9" fmla="*/ 87 h 132"/>
                  <a:gd name="T10" fmla="*/ 262 w 140"/>
                  <a:gd name="T11" fmla="*/ 92 h 132"/>
                  <a:gd name="T12" fmla="*/ 262 w 140"/>
                  <a:gd name="T13" fmla="*/ 68 h 132"/>
                  <a:gd name="T14" fmla="*/ 362 w 140"/>
                  <a:gd name="T15" fmla="*/ 68 h 132"/>
                  <a:gd name="T16" fmla="*/ 424 w 140"/>
                  <a:gd name="T17" fmla="*/ 78 h 132"/>
                  <a:gd name="T18" fmla="*/ 539 w 140"/>
                  <a:gd name="T19" fmla="*/ 68 h 132"/>
                  <a:gd name="T20" fmla="*/ 570 w 140"/>
                  <a:gd name="T21" fmla="*/ 55 h 132"/>
                  <a:gd name="T22" fmla="*/ 589 w 140"/>
                  <a:gd name="T23" fmla="*/ 38 h 132"/>
                  <a:gd name="T24" fmla="*/ 596 w 140"/>
                  <a:gd name="T25" fmla="*/ 17 h 132"/>
                  <a:gd name="T26" fmla="*/ 721 w 140"/>
                  <a:gd name="T27" fmla="*/ 17 h 132"/>
                  <a:gd name="T28" fmla="*/ 782 w 140"/>
                  <a:gd name="T29" fmla="*/ 30 h 132"/>
                  <a:gd name="T30" fmla="*/ 842 w 140"/>
                  <a:gd name="T31" fmla="*/ 30 h 132"/>
                  <a:gd name="T32" fmla="*/ 1046 w 140"/>
                  <a:gd name="T33" fmla="*/ 0 h 132"/>
                  <a:gd name="T34" fmla="*/ 1046 w 140"/>
                  <a:gd name="T35" fmla="*/ 38 h 132"/>
                  <a:gd name="T36" fmla="*/ 1030 w 140"/>
                  <a:gd name="T37" fmla="*/ 55 h 132"/>
                  <a:gd name="T38" fmla="*/ 1000 w 140"/>
                  <a:gd name="T39" fmla="*/ 78 h 132"/>
                  <a:gd name="T40" fmla="*/ 1000 w 140"/>
                  <a:gd name="T41" fmla="*/ 92 h 132"/>
                  <a:gd name="T42" fmla="*/ 977 w 140"/>
                  <a:gd name="T43" fmla="*/ 103 h 132"/>
                  <a:gd name="T44" fmla="*/ 977 w 140"/>
                  <a:gd name="T45" fmla="*/ 135 h 132"/>
                  <a:gd name="T46" fmla="*/ 1000 w 140"/>
                  <a:gd name="T47" fmla="*/ 165 h 132"/>
                  <a:gd name="T48" fmla="*/ 1000 w 140"/>
                  <a:gd name="T49" fmla="*/ 203 h 132"/>
                  <a:gd name="T50" fmla="*/ 977 w 140"/>
                  <a:gd name="T51" fmla="*/ 228 h 132"/>
                  <a:gd name="T52" fmla="*/ 920 w 140"/>
                  <a:gd name="T53" fmla="*/ 262 h 132"/>
                  <a:gd name="T54" fmla="*/ 890 w 140"/>
                  <a:gd name="T55" fmla="*/ 267 h 132"/>
                  <a:gd name="T56" fmla="*/ 876 w 140"/>
                  <a:gd name="T57" fmla="*/ 277 h 132"/>
                  <a:gd name="T58" fmla="*/ 876 w 140"/>
                  <a:gd name="T59" fmla="*/ 295 h 132"/>
                  <a:gd name="T60" fmla="*/ 890 w 140"/>
                  <a:gd name="T61" fmla="*/ 309 h 132"/>
                  <a:gd name="T62" fmla="*/ 890 w 140"/>
                  <a:gd name="T63" fmla="*/ 327 h 132"/>
                  <a:gd name="T64" fmla="*/ 860 w 140"/>
                  <a:gd name="T65" fmla="*/ 353 h 132"/>
                  <a:gd name="T66" fmla="*/ 805 w 140"/>
                  <a:gd name="T67" fmla="*/ 364 h 132"/>
                  <a:gd name="T68" fmla="*/ 744 w 140"/>
                  <a:gd name="T69" fmla="*/ 370 h 132"/>
                  <a:gd name="T70" fmla="*/ 712 w 140"/>
                  <a:gd name="T71" fmla="*/ 364 h 132"/>
                  <a:gd name="T72" fmla="*/ 663 w 140"/>
                  <a:gd name="T73" fmla="*/ 353 h 132"/>
                  <a:gd name="T74" fmla="*/ 626 w 140"/>
                  <a:gd name="T75" fmla="*/ 350 h 132"/>
                  <a:gd name="T76" fmla="*/ 589 w 140"/>
                  <a:gd name="T77" fmla="*/ 350 h 132"/>
                  <a:gd name="T78" fmla="*/ 530 w 140"/>
                  <a:gd name="T79" fmla="*/ 350 h 132"/>
                  <a:gd name="T80" fmla="*/ 477 w 140"/>
                  <a:gd name="T81" fmla="*/ 353 h 132"/>
                  <a:gd name="T82" fmla="*/ 410 w 140"/>
                  <a:gd name="T83" fmla="*/ 361 h 132"/>
                  <a:gd name="T84" fmla="*/ 399 w 140"/>
                  <a:gd name="T85" fmla="*/ 361 h 132"/>
                  <a:gd name="T86" fmla="*/ 305 w 140"/>
                  <a:gd name="T87" fmla="*/ 309 h 132"/>
                  <a:gd name="T88" fmla="*/ 214 w 140"/>
                  <a:gd name="T89" fmla="*/ 267 h 132"/>
                  <a:gd name="T90" fmla="*/ 120 w 140"/>
                  <a:gd name="T91" fmla="*/ 222 h 132"/>
                  <a:gd name="T92" fmla="*/ 0 w 140"/>
                  <a:gd name="T93" fmla="*/ 181 h 132"/>
                  <a:gd name="T94" fmla="*/ 0 w 140"/>
                  <a:gd name="T95" fmla="*/ 181 h 1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0"/>
                  <a:gd name="T145" fmla="*/ 0 h 132"/>
                  <a:gd name="T146" fmla="*/ 140 w 140"/>
                  <a:gd name="T147" fmla="*/ 132 h 13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0" h="132">
                    <a:moveTo>
                      <a:pt x="0" y="64"/>
                    </a:moveTo>
                    <a:lnTo>
                      <a:pt x="19" y="53"/>
                    </a:lnTo>
                    <a:lnTo>
                      <a:pt x="25" y="44"/>
                    </a:lnTo>
                    <a:lnTo>
                      <a:pt x="23" y="37"/>
                    </a:lnTo>
                    <a:lnTo>
                      <a:pt x="25" y="31"/>
                    </a:lnTo>
                    <a:lnTo>
                      <a:pt x="35" y="33"/>
                    </a:lnTo>
                    <a:lnTo>
                      <a:pt x="35" y="24"/>
                    </a:lnTo>
                    <a:lnTo>
                      <a:pt x="49" y="24"/>
                    </a:lnTo>
                    <a:lnTo>
                      <a:pt x="57" y="28"/>
                    </a:lnTo>
                    <a:lnTo>
                      <a:pt x="73" y="24"/>
                    </a:lnTo>
                    <a:lnTo>
                      <a:pt x="77" y="20"/>
                    </a:lnTo>
                    <a:lnTo>
                      <a:pt x="79" y="13"/>
                    </a:lnTo>
                    <a:lnTo>
                      <a:pt x="81" y="6"/>
                    </a:lnTo>
                    <a:lnTo>
                      <a:pt x="98" y="6"/>
                    </a:lnTo>
                    <a:lnTo>
                      <a:pt x="106" y="11"/>
                    </a:lnTo>
                    <a:lnTo>
                      <a:pt x="114" y="11"/>
                    </a:lnTo>
                    <a:lnTo>
                      <a:pt x="140" y="0"/>
                    </a:lnTo>
                    <a:lnTo>
                      <a:pt x="140" y="13"/>
                    </a:lnTo>
                    <a:lnTo>
                      <a:pt x="138" y="20"/>
                    </a:lnTo>
                    <a:lnTo>
                      <a:pt x="134" y="28"/>
                    </a:lnTo>
                    <a:lnTo>
                      <a:pt x="134" y="33"/>
                    </a:lnTo>
                    <a:lnTo>
                      <a:pt x="132" y="37"/>
                    </a:lnTo>
                    <a:lnTo>
                      <a:pt x="132" y="48"/>
                    </a:lnTo>
                    <a:lnTo>
                      <a:pt x="134" y="59"/>
                    </a:lnTo>
                    <a:lnTo>
                      <a:pt x="134" y="72"/>
                    </a:lnTo>
                    <a:lnTo>
                      <a:pt x="132" y="81"/>
                    </a:lnTo>
                    <a:lnTo>
                      <a:pt x="124" y="94"/>
                    </a:lnTo>
                    <a:lnTo>
                      <a:pt x="120" y="95"/>
                    </a:lnTo>
                    <a:lnTo>
                      <a:pt x="118" y="99"/>
                    </a:lnTo>
                    <a:lnTo>
                      <a:pt x="118" y="106"/>
                    </a:lnTo>
                    <a:lnTo>
                      <a:pt x="120" y="110"/>
                    </a:lnTo>
                    <a:lnTo>
                      <a:pt x="120" y="117"/>
                    </a:lnTo>
                    <a:lnTo>
                      <a:pt x="116" y="127"/>
                    </a:lnTo>
                    <a:lnTo>
                      <a:pt x="108" y="130"/>
                    </a:lnTo>
                    <a:lnTo>
                      <a:pt x="100" y="132"/>
                    </a:lnTo>
                    <a:lnTo>
                      <a:pt x="96" y="130"/>
                    </a:lnTo>
                    <a:lnTo>
                      <a:pt x="89" y="127"/>
                    </a:lnTo>
                    <a:lnTo>
                      <a:pt x="85" y="125"/>
                    </a:lnTo>
                    <a:lnTo>
                      <a:pt x="79" y="125"/>
                    </a:lnTo>
                    <a:lnTo>
                      <a:pt x="71" y="125"/>
                    </a:lnTo>
                    <a:lnTo>
                      <a:pt x="65" y="127"/>
                    </a:lnTo>
                    <a:lnTo>
                      <a:pt x="55" y="128"/>
                    </a:lnTo>
                    <a:lnTo>
                      <a:pt x="53" y="128"/>
                    </a:lnTo>
                    <a:lnTo>
                      <a:pt x="41" y="110"/>
                    </a:lnTo>
                    <a:lnTo>
                      <a:pt x="29" y="95"/>
                    </a:lnTo>
                    <a:lnTo>
                      <a:pt x="17" y="79"/>
                    </a:lnTo>
                    <a:lnTo>
                      <a:pt x="0" y="64"/>
                    </a:lnTo>
                    <a:close/>
                  </a:path>
                </a:pathLst>
              </a:custGeom>
              <a:solidFill>
                <a:srgbClr val="FF0000"/>
              </a:solidFill>
              <a:ln w="9525" cmpd="sng">
                <a:solidFill>
                  <a:srgbClr val="5CF94B"/>
                </a:solidFill>
                <a:prstDash val="solid"/>
                <a:round/>
                <a:headEnd/>
                <a:tailEnd/>
              </a:ln>
            </p:spPr>
            <p:txBody>
              <a:bodyPr/>
              <a:lstStyle/>
              <a:p>
                <a:endParaRPr lang="es-AR"/>
              </a:p>
            </p:txBody>
          </p:sp>
          <p:sp>
            <p:nvSpPr>
              <p:cNvPr id="58419" name="Freeform 16"/>
              <p:cNvSpPr>
                <a:spLocks/>
              </p:cNvSpPr>
              <p:nvPr/>
            </p:nvSpPr>
            <p:spPr bwMode="auto">
              <a:xfrm>
                <a:off x="2526" y="1487"/>
                <a:ext cx="395" cy="125"/>
              </a:xfrm>
              <a:custGeom>
                <a:avLst/>
                <a:gdLst>
                  <a:gd name="T0" fmla="*/ 0 w 317"/>
                  <a:gd name="T1" fmla="*/ 107 h 110"/>
                  <a:gd name="T2" fmla="*/ 96 w 317"/>
                  <a:gd name="T3" fmla="*/ 50 h 110"/>
                  <a:gd name="T4" fmla="*/ 233 w 317"/>
                  <a:gd name="T5" fmla="*/ 28 h 110"/>
                  <a:gd name="T6" fmla="*/ 419 w 317"/>
                  <a:gd name="T7" fmla="*/ 0 h 110"/>
                  <a:gd name="T8" fmla="*/ 478 w 317"/>
                  <a:gd name="T9" fmla="*/ 0 h 110"/>
                  <a:gd name="T10" fmla="*/ 685 w 317"/>
                  <a:gd name="T11" fmla="*/ 3 h 110"/>
                  <a:gd name="T12" fmla="*/ 820 w 317"/>
                  <a:gd name="T13" fmla="*/ 28 h 110"/>
                  <a:gd name="T14" fmla="*/ 948 w 317"/>
                  <a:gd name="T15" fmla="*/ 28 h 110"/>
                  <a:gd name="T16" fmla="*/ 1212 w 317"/>
                  <a:gd name="T17" fmla="*/ 77 h 110"/>
                  <a:gd name="T18" fmla="*/ 1349 w 317"/>
                  <a:gd name="T19" fmla="*/ 107 h 110"/>
                  <a:gd name="T20" fmla="*/ 1477 w 317"/>
                  <a:gd name="T21" fmla="*/ 136 h 110"/>
                  <a:gd name="T22" fmla="*/ 1610 w 317"/>
                  <a:gd name="T23" fmla="*/ 183 h 110"/>
                  <a:gd name="T24" fmla="*/ 1681 w 317"/>
                  <a:gd name="T25" fmla="*/ 183 h 110"/>
                  <a:gd name="T26" fmla="*/ 1874 w 317"/>
                  <a:gd name="T27" fmla="*/ 210 h 110"/>
                  <a:gd name="T28" fmla="*/ 2006 w 317"/>
                  <a:gd name="T29" fmla="*/ 236 h 110"/>
                  <a:gd name="T30" fmla="*/ 2065 w 317"/>
                  <a:gd name="T31" fmla="*/ 258 h 110"/>
                  <a:gd name="T32" fmla="*/ 2196 w 317"/>
                  <a:gd name="T33" fmla="*/ 281 h 110"/>
                  <a:gd name="T34" fmla="*/ 2295 w 317"/>
                  <a:gd name="T35" fmla="*/ 319 h 110"/>
                  <a:gd name="T36" fmla="*/ 2139 w 317"/>
                  <a:gd name="T37" fmla="*/ 319 h 110"/>
                  <a:gd name="T38" fmla="*/ 2065 w 317"/>
                  <a:gd name="T39" fmla="*/ 319 h 110"/>
                  <a:gd name="T40" fmla="*/ 1874 w 317"/>
                  <a:gd name="T41" fmla="*/ 347 h 110"/>
                  <a:gd name="T42" fmla="*/ 1681 w 317"/>
                  <a:gd name="T43" fmla="*/ 347 h 110"/>
                  <a:gd name="T44" fmla="*/ 1610 w 317"/>
                  <a:gd name="T45" fmla="*/ 347 h 110"/>
                  <a:gd name="T46" fmla="*/ 1551 w 317"/>
                  <a:gd name="T47" fmla="*/ 319 h 110"/>
                  <a:gd name="T48" fmla="*/ 1626 w 317"/>
                  <a:gd name="T49" fmla="*/ 314 h 110"/>
                  <a:gd name="T50" fmla="*/ 1681 w 317"/>
                  <a:gd name="T51" fmla="*/ 266 h 110"/>
                  <a:gd name="T52" fmla="*/ 1610 w 317"/>
                  <a:gd name="T53" fmla="*/ 236 h 110"/>
                  <a:gd name="T54" fmla="*/ 1477 w 317"/>
                  <a:gd name="T55" fmla="*/ 236 h 110"/>
                  <a:gd name="T56" fmla="*/ 1418 w 317"/>
                  <a:gd name="T57" fmla="*/ 236 h 110"/>
                  <a:gd name="T58" fmla="*/ 1349 w 317"/>
                  <a:gd name="T59" fmla="*/ 183 h 110"/>
                  <a:gd name="T60" fmla="*/ 1273 w 317"/>
                  <a:gd name="T61" fmla="*/ 158 h 110"/>
                  <a:gd name="T62" fmla="*/ 1212 w 317"/>
                  <a:gd name="T63" fmla="*/ 158 h 110"/>
                  <a:gd name="T64" fmla="*/ 1099 w 317"/>
                  <a:gd name="T65" fmla="*/ 142 h 110"/>
                  <a:gd name="T66" fmla="*/ 1022 w 317"/>
                  <a:gd name="T67" fmla="*/ 136 h 110"/>
                  <a:gd name="T68" fmla="*/ 1022 w 317"/>
                  <a:gd name="T69" fmla="*/ 107 h 110"/>
                  <a:gd name="T70" fmla="*/ 948 w 317"/>
                  <a:gd name="T71" fmla="*/ 107 h 110"/>
                  <a:gd name="T72" fmla="*/ 820 w 317"/>
                  <a:gd name="T73" fmla="*/ 107 h 110"/>
                  <a:gd name="T74" fmla="*/ 685 w 317"/>
                  <a:gd name="T75" fmla="*/ 107 h 110"/>
                  <a:gd name="T76" fmla="*/ 612 w 317"/>
                  <a:gd name="T77" fmla="*/ 77 h 110"/>
                  <a:gd name="T78" fmla="*/ 685 w 317"/>
                  <a:gd name="T79" fmla="*/ 77 h 110"/>
                  <a:gd name="T80" fmla="*/ 612 w 317"/>
                  <a:gd name="T81" fmla="*/ 50 h 110"/>
                  <a:gd name="T82" fmla="*/ 561 w 317"/>
                  <a:gd name="T83" fmla="*/ 39 h 110"/>
                  <a:gd name="T84" fmla="*/ 419 w 317"/>
                  <a:gd name="T85" fmla="*/ 50 h 110"/>
                  <a:gd name="T86" fmla="*/ 361 w 317"/>
                  <a:gd name="T87" fmla="*/ 77 h 110"/>
                  <a:gd name="T88" fmla="*/ 233 w 317"/>
                  <a:gd name="T89" fmla="*/ 77 h 110"/>
                  <a:gd name="T90" fmla="*/ 157 w 317"/>
                  <a:gd name="T91" fmla="*/ 77 h 110"/>
                  <a:gd name="T92" fmla="*/ 126 w 317"/>
                  <a:gd name="T93" fmla="*/ 85 h 110"/>
                  <a:gd name="T94" fmla="*/ 57 w 317"/>
                  <a:gd name="T95" fmla="*/ 97 h 110"/>
                  <a:gd name="T96" fmla="*/ 0 w 317"/>
                  <a:gd name="T97" fmla="*/ 107 h 11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7"/>
                  <a:gd name="T148" fmla="*/ 0 h 110"/>
                  <a:gd name="T149" fmla="*/ 317 w 317"/>
                  <a:gd name="T150" fmla="*/ 110 h 11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7" h="110">
                    <a:moveTo>
                      <a:pt x="0" y="33"/>
                    </a:moveTo>
                    <a:lnTo>
                      <a:pt x="14" y="16"/>
                    </a:lnTo>
                    <a:lnTo>
                      <a:pt x="32" y="9"/>
                    </a:lnTo>
                    <a:lnTo>
                      <a:pt x="58" y="0"/>
                    </a:lnTo>
                    <a:lnTo>
                      <a:pt x="67" y="0"/>
                    </a:lnTo>
                    <a:lnTo>
                      <a:pt x="95" y="3"/>
                    </a:lnTo>
                    <a:lnTo>
                      <a:pt x="113" y="9"/>
                    </a:lnTo>
                    <a:lnTo>
                      <a:pt x="131" y="9"/>
                    </a:lnTo>
                    <a:lnTo>
                      <a:pt x="168" y="25"/>
                    </a:lnTo>
                    <a:lnTo>
                      <a:pt x="186" y="33"/>
                    </a:lnTo>
                    <a:lnTo>
                      <a:pt x="204" y="42"/>
                    </a:lnTo>
                    <a:lnTo>
                      <a:pt x="222" y="58"/>
                    </a:lnTo>
                    <a:lnTo>
                      <a:pt x="232" y="58"/>
                    </a:lnTo>
                    <a:lnTo>
                      <a:pt x="259" y="67"/>
                    </a:lnTo>
                    <a:lnTo>
                      <a:pt x="277" y="75"/>
                    </a:lnTo>
                    <a:lnTo>
                      <a:pt x="285" y="82"/>
                    </a:lnTo>
                    <a:lnTo>
                      <a:pt x="303" y="88"/>
                    </a:lnTo>
                    <a:lnTo>
                      <a:pt x="317" y="100"/>
                    </a:lnTo>
                    <a:lnTo>
                      <a:pt x="295" y="100"/>
                    </a:lnTo>
                    <a:lnTo>
                      <a:pt x="285" y="100"/>
                    </a:lnTo>
                    <a:lnTo>
                      <a:pt x="259" y="110"/>
                    </a:lnTo>
                    <a:lnTo>
                      <a:pt x="232" y="110"/>
                    </a:lnTo>
                    <a:lnTo>
                      <a:pt x="222" y="110"/>
                    </a:lnTo>
                    <a:lnTo>
                      <a:pt x="214" y="100"/>
                    </a:lnTo>
                    <a:lnTo>
                      <a:pt x="224" y="99"/>
                    </a:lnTo>
                    <a:lnTo>
                      <a:pt x="232" y="84"/>
                    </a:lnTo>
                    <a:lnTo>
                      <a:pt x="222" y="75"/>
                    </a:lnTo>
                    <a:lnTo>
                      <a:pt x="204" y="75"/>
                    </a:lnTo>
                    <a:lnTo>
                      <a:pt x="196" y="75"/>
                    </a:lnTo>
                    <a:lnTo>
                      <a:pt x="186" y="58"/>
                    </a:lnTo>
                    <a:lnTo>
                      <a:pt x="176" y="49"/>
                    </a:lnTo>
                    <a:lnTo>
                      <a:pt x="168" y="49"/>
                    </a:lnTo>
                    <a:lnTo>
                      <a:pt x="152" y="45"/>
                    </a:lnTo>
                    <a:lnTo>
                      <a:pt x="141" y="42"/>
                    </a:lnTo>
                    <a:lnTo>
                      <a:pt x="141" y="33"/>
                    </a:lnTo>
                    <a:lnTo>
                      <a:pt x="131" y="33"/>
                    </a:lnTo>
                    <a:lnTo>
                      <a:pt x="113" y="33"/>
                    </a:lnTo>
                    <a:lnTo>
                      <a:pt x="95" y="33"/>
                    </a:lnTo>
                    <a:lnTo>
                      <a:pt x="85" y="25"/>
                    </a:lnTo>
                    <a:lnTo>
                      <a:pt x="95" y="25"/>
                    </a:lnTo>
                    <a:lnTo>
                      <a:pt x="85" y="16"/>
                    </a:lnTo>
                    <a:lnTo>
                      <a:pt x="77" y="12"/>
                    </a:lnTo>
                    <a:lnTo>
                      <a:pt x="58" y="16"/>
                    </a:lnTo>
                    <a:lnTo>
                      <a:pt x="50" y="25"/>
                    </a:lnTo>
                    <a:lnTo>
                      <a:pt x="32" y="25"/>
                    </a:lnTo>
                    <a:lnTo>
                      <a:pt x="22" y="25"/>
                    </a:lnTo>
                    <a:lnTo>
                      <a:pt x="18" y="27"/>
                    </a:lnTo>
                    <a:lnTo>
                      <a:pt x="8" y="31"/>
                    </a:lnTo>
                    <a:lnTo>
                      <a:pt x="0" y="33"/>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20" name="Freeform 17"/>
              <p:cNvSpPr>
                <a:spLocks/>
              </p:cNvSpPr>
              <p:nvPr/>
            </p:nvSpPr>
            <p:spPr bwMode="auto">
              <a:xfrm>
                <a:off x="2758" y="1647"/>
                <a:ext cx="78" cy="26"/>
              </a:xfrm>
              <a:custGeom>
                <a:avLst/>
                <a:gdLst>
                  <a:gd name="T0" fmla="*/ 0 w 63"/>
                  <a:gd name="T1" fmla="*/ 26 h 23"/>
                  <a:gd name="T2" fmla="*/ 71 w 63"/>
                  <a:gd name="T3" fmla="*/ 0 h 23"/>
                  <a:gd name="T4" fmla="*/ 193 w 63"/>
                  <a:gd name="T5" fmla="*/ 0 h 23"/>
                  <a:gd name="T6" fmla="*/ 317 w 63"/>
                  <a:gd name="T7" fmla="*/ 0 h 23"/>
                  <a:gd name="T8" fmla="*/ 366 w 63"/>
                  <a:gd name="T9" fmla="*/ 26 h 23"/>
                  <a:gd name="T10" fmla="*/ 432 w 63"/>
                  <a:gd name="T11" fmla="*/ 47 h 23"/>
                  <a:gd name="T12" fmla="*/ 317 w 63"/>
                  <a:gd name="T13" fmla="*/ 68 h 23"/>
                  <a:gd name="T14" fmla="*/ 246 w 63"/>
                  <a:gd name="T15" fmla="*/ 68 h 23"/>
                  <a:gd name="T16" fmla="*/ 193 w 63"/>
                  <a:gd name="T17" fmla="*/ 47 h 23"/>
                  <a:gd name="T18" fmla="*/ 120 w 63"/>
                  <a:gd name="T19" fmla="*/ 47 h 23"/>
                  <a:gd name="T20" fmla="*/ 0 w 63"/>
                  <a:gd name="T21" fmla="*/ 26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
                  <a:gd name="T34" fmla="*/ 0 h 23"/>
                  <a:gd name="T35" fmla="*/ 63 w 63"/>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 h="23">
                    <a:moveTo>
                      <a:pt x="0" y="9"/>
                    </a:moveTo>
                    <a:lnTo>
                      <a:pt x="10" y="0"/>
                    </a:lnTo>
                    <a:lnTo>
                      <a:pt x="28" y="0"/>
                    </a:lnTo>
                    <a:lnTo>
                      <a:pt x="46" y="0"/>
                    </a:lnTo>
                    <a:lnTo>
                      <a:pt x="53" y="9"/>
                    </a:lnTo>
                    <a:lnTo>
                      <a:pt x="63" y="16"/>
                    </a:lnTo>
                    <a:lnTo>
                      <a:pt x="46" y="23"/>
                    </a:lnTo>
                    <a:lnTo>
                      <a:pt x="36" y="23"/>
                    </a:lnTo>
                    <a:lnTo>
                      <a:pt x="28" y="16"/>
                    </a:lnTo>
                    <a:lnTo>
                      <a:pt x="18" y="16"/>
                    </a:lnTo>
                    <a:lnTo>
                      <a:pt x="0" y="9"/>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21" name="Freeform 18"/>
              <p:cNvSpPr>
                <a:spLocks/>
              </p:cNvSpPr>
              <p:nvPr/>
            </p:nvSpPr>
            <p:spPr bwMode="auto">
              <a:xfrm>
                <a:off x="3199" y="1647"/>
                <a:ext cx="67" cy="18"/>
              </a:xfrm>
              <a:custGeom>
                <a:avLst/>
                <a:gdLst>
                  <a:gd name="T0" fmla="*/ 0 w 53"/>
                  <a:gd name="T1" fmla="*/ 44 h 16"/>
                  <a:gd name="T2" fmla="*/ 64 w 53"/>
                  <a:gd name="T3" fmla="*/ 0 h 16"/>
                  <a:gd name="T4" fmla="*/ 152 w 53"/>
                  <a:gd name="T5" fmla="*/ 0 h 16"/>
                  <a:gd name="T6" fmla="*/ 216 w 53"/>
                  <a:gd name="T7" fmla="*/ 0 h 16"/>
                  <a:gd name="T8" fmla="*/ 297 w 53"/>
                  <a:gd name="T9" fmla="*/ 0 h 16"/>
                  <a:gd name="T10" fmla="*/ 369 w 53"/>
                  <a:gd name="T11" fmla="*/ 0 h 16"/>
                  <a:gd name="T12" fmla="*/ 436 w 53"/>
                  <a:gd name="T13" fmla="*/ 24 h 16"/>
                  <a:gd name="T14" fmla="*/ 369 w 53"/>
                  <a:gd name="T15" fmla="*/ 44 h 16"/>
                  <a:gd name="T16" fmla="*/ 216 w 53"/>
                  <a:gd name="T17" fmla="*/ 44 h 16"/>
                  <a:gd name="T18" fmla="*/ 64 w 53"/>
                  <a:gd name="T19" fmla="*/ 44 h 16"/>
                  <a:gd name="T20" fmla="*/ 0 w 53"/>
                  <a:gd name="T21" fmla="*/ 44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
                  <a:gd name="T34" fmla="*/ 0 h 16"/>
                  <a:gd name="T35" fmla="*/ 53 w 53"/>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 h="16">
                    <a:moveTo>
                      <a:pt x="0" y="16"/>
                    </a:moveTo>
                    <a:lnTo>
                      <a:pt x="8" y="0"/>
                    </a:lnTo>
                    <a:lnTo>
                      <a:pt x="18" y="0"/>
                    </a:lnTo>
                    <a:lnTo>
                      <a:pt x="26" y="0"/>
                    </a:lnTo>
                    <a:lnTo>
                      <a:pt x="36" y="0"/>
                    </a:lnTo>
                    <a:lnTo>
                      <a:pt x="45" y="0"/>
                    </a:lnTo>
                    <a:lnTo>
                      <a:pt x="53" y="9"/>
                    </a:lnTo>
                    <a:lnTo>
                      <a:pt x="45" y="16"/>
                    </a:lnTo>
                    <a:lnTo>
                      <a:pt x="26" y="16"/>
                    </a:lnTo>
                    <a:lnTo>
                      <a:pt x="8" y="16"/>
                    </a:lnTo>
                    <a:lnTo>
                      <a:pt x="0" y="16"/>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22" name="Freeform 19"/>
              <p:cNvSpPr>
                <a:spLocks/>
              </p:cNvSpPr>
              <p:nvPr/>
            </p:nvSpPr>
            <p:spPr bwMode="auto">
              <a:xfrm>
                <a:off x="3415" y="1702"/>
                <a:ext cx="22" cy="11"/>
              </a:xfrm>
              <a:custGeom>
                <a:avLst/>
                <a:gdLst>
                  <a:gd name="T0" fmla="*/ 49 w 18"/>
                  <a:gd name="T1" fmla="*/ 53 h 9"/>
                  <a:gd name="T2" fmla="*/ 0 w 18"/>
                  <a:gd name="T3" fmla="*/ 0 h 9"/>
                  <a:gd name="T4" fmla="*/ 49 w 18"/>
                  <a:gd name="T5" fmla="*/ 0 h 9"/>
                  <a:gd name="T6" fmla="*/ 109 w 18"/>
                  <a:gd name="T7" fmla="*/ 0 h 9"/>
                  <a:gd name="T8" fmla="*/ 49 w 18"/>
                  <a:gd name="T9" fmla="*/ 53 h 9"/>
                  <a:gd name="T10" fmla="*/ 0 60000 65536"/>
                  <a:gd name="T11" fmla="*/ 0 60000 65536"/>
                  <a:gd name="T12" fmla="*/ 0 60000 65536"/>
                  <a:gd name="T13" fmla="*/ 0 60000 65536"/>
                  <a:gd name="T14" fmla="*/ 0 60000 65536"/>
                  <a:gd name="T15" fmla="*/ 0 w 18"/>
                  <a:gd name="T16" fmla="*/ 0 h 9"/>
                  <a:gd name="T17" fmla="*/ 18 w 18"/>
                  <a:gd name="T18" fmla="*/ 9 h 9"/>
                </a:gdLst>
                <a:ahLst/>
                <a:cxnLst>
                  <a:cxn ang="T10">
                    <a:pos x="T0" y="T1"/>
                  </a:cxn>
                  <a:cxn ang="T11">
                    <a:pos x="T2" y="T3"/>
                  </a:cxn>
                  <a:cxn ang="T12">
                    <a:pos x="T4" y="T5"/>
                  </a:cxn>
                  <a:cxn ang="T13">
                    <a:pos x="T6" y="T7"/>
                  </a:cxn>
                  <a:cxn ang="T14">
                    <a:pos x="T8" y="T9"/>
                  </a:cxn>
                </a:cxnLst>
                <a:rect l="T15" t="T16" r="T17" b="T18"/>
                <a:pathLst>
                  <a:path w="18" h="9">
                    <a:moveTo>
                      <a:pt x="8" y="9"/>
                    </a:moveTo>
                    <a:lnTo>
                      <a:pt x="0" y="0"/>
                    </a:lnTo>
                    <a:lnTo>
                      <a:pt x="8" y="0"/>
                    </a:lnTo>
                    <a:lnTo>
                      <a:pt x="18" y="0"/>
                    </a:lnTo>
                    <a:lnTo>
                      <a:pt x="8" y="9"/>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23" name="Freeform 20"/>
              <p:cNvSpPr>
                <a:spLocks/>
              </p:cNvSpPr>
              <p:nvPr/>
            </p:nvSpPr>
            <p:spPr bwMode="auto">
              <a:xfrm>
                <a:off x="3437" y="1732"/>
                <a:ext cx="12" cy="9"/>
              </a:xfrm>
              <a:custGeom>
                <a:avLst/>
                <a:gdLst>
                  <a:gd name="T0" fmla="*/ 0 w 10"/>
                  <a:gd name="T1" fmla="*/ 9 h 9"/>
                  <a:gd name="T2" fmla="*/ 0 w 10"/>
                  <a:gd name="T3" fmla="*/ 0 h 9"/>
                  <a:gd name="T4" fmla="*/ 50 w 10"/>
                  <a:gd name="T5" fmla="*/ 9 h 9"/>
                  <a:gd name="T6" fmla="*/ 0 w 10"/>
                  <a:gd name="T7" fmla="*/ 9 h 9"/>
                  <a:gd name="T8" fmla="*/ 0 60000 65536"/>
                  <a:gd name="T9" fmla="*/ 0 60000 65536"/>
                  <a:gd name="T10" fmla="*/ 0 60000 65536"/>
                  <a:gd name="T11" fmla="*/ 0 60000 65536"/>
                  <a:gd name="T12" fmla="*/ 0 w 10"/>
                  <a:gd name="T13" fmla="*/ 0 h 9"/>
                  <a:gd name="T14" fmla="*/ 10 w 10"/>
                  <a:gd name="T15" fmla="*/ 9 h 9"/>
                </a:gdLst>
                <a:ahLst/>
                <a:cxnLst>
                  <a:cxn ang="T8">
                    <a:pos x="T0" y="T1"/>
                  </a:cxn>
                  <a:cxn ang="T9">
                    <a:pos x="T2" y="T3"/>
                  </a:cxn>
                  <a:cxn ang="T10">
                    <a:pos x="T4" y="T5"/>
                  </a:cxn>
                  <a:cxn ang="T11">
                    <a:pos x="T6" y="T7"/>
                  </a:cxn>
                </a:cxnLst>
                <a:rect l="T12" t="T13" r="T14" b="T15"/>
                <a:pathLst>
                  <a:path w="10" h="9">
                    <a:moveTo>
                      <a:pt x="0" y="9"/>
                    </a:moveTo>
                    <a:lnTo>
                      <a:pt x="0" y="0"/>
                    </a:lnTo>
                    <a:lnTo>
                      <a:pt x="10" y="9"/>
                    </a:lnTo>
                    <a:lnTo>
                      <a:pt x="0" y="9"/>
                    </a:lnTo>
                    <a:close/>
                  </a:path>
                </a:pathLst>
              </a:custGeom>
              <a:solidFill>
                <a:srgbClr val="008000"/>
              </a:solidFill>
              <a:ln w="9525" cmpd="sng">
                <a:solidFill>
                  <a:srgbClr val="5CF94B"/>
                </a:solidFill>
                <a:prstDash val="solid"/>
                <a:round/>
                <a:headEnd/>
                <a:tailEnd/>
              </a:ln>
            </p:spPr>
            <p:txBody>
              <a:bodyPr/>
              <a:lstStyle/>
              <a:p>
                <a:endParaRPr lang="es-AR"/>
              </a:p>
            </p:txBody>
          </p:sp>
          <p:sp>
            <p:nvSpPr>
              <p:cNvPr id="58424" name="Freeform 21"/>
              <p:cNvSpPr>
                <a:spLocks/>
              </p:cNvSpPr>
              <p:nvPr/>
            </p:nvSpPr>
            <p:spPr bwMode="auto">
              <a:xfrm>
                <a:off x="3449" y="1751"/>
                <a:ext cx="9" cy="17"/>
              </a:xfrm>
              <a:custGeom>
                <a:avLst/>
                <a:gdLst>
                  <a:gd name="T0" fmla="*/ 21 w 8"/>
                  <a:gd name="T1" fmla="*/ 17 h 17"/>
                  <a:gd name="T2" fmla="*/ 0 w 8"/>
                  <a:gd name="T3" fmla="*/ 0 h 17"/>
                  <a:gd name="T4" fmla="*/ 21 w 8"/>
                  <a:gd name="T5" fmla="*/ 0 h 17"/>
                  <a:gd name="T6" fmla="*/ 21 w 8"/>
                  <a:gd name="T7" fmla="*/ 9 h 17"/>
                  <a:gd name="T8" fmla="*/ 21 w 8"/>
                  <a:gd name="T9" fmla="*/ 17 h 17"/>
                  <a:gd name="T10" fmla="*/ 0 60000 65536"/>
                  <a:gd name="T11" fmla="*/ 0 60000 65536"/>
                  <a:gd name="T12" fmla="*/ 0 60000 65536"/>
                  <a:gd name="T13" fmla="*/ 0 60000 65536"/>
                  <a:gd name="T14" fmla="*/ 0 60000 65536"/>
                  <a:gd name="T15" fmla="*/ 0 w 8"/>
                  <a:gd name="T16" fmla="*/ 0 h 17"/>
                  <a:gd name="T17" fmla="*/ 8 w 8"/>
                  <a:gd name="T18" fmla="*/ 17 h 17"/>
                </a:gdLst>
                <a:ahLst/>
                <a:cxnLst>
                  <a:cxn ang="T10">
                    <a:pos x="T0" y="T1"/>
                  </a:cxn>
                  <a:cxn ang="T11">
                    <a:pos x="T2" y="T3"/>
                  </a:cxn>
                  <a:cxn ang="T12">
                    <a:pos x="T4" y="T5"/>
                  </a:cxn>
                  <a:cxn ang="T13">
                    <a:pos x="T6" y="T7"/>
                  </a:cxn>
                  <a:cxn ang="T14">
                    <a:pos x="T8" y="T9"/>
                  </a:cxn>
                </a:cxnLst>
                <a:rect l="T15" t="T16" r="T17" b="T18"/>
                <a:pathLst>
                  <a:path w="8" h="17">
                    <a:moveTo>
                      <a:pt x="8" y="17"/>
                    </a:moveTo>
                    <a:lnTo>
                      <a:pt x="0" y="0"/>
                    </a:lnTo>
                    <a:lnTo>
                      <a:pt x="8" y="0"/>
                    </a:lnTo>
                    <a:lnTo>
                      <a:pt x="8" y="9"/>
                    </a:lnTo>
                    <a:lnTo>
                      <a:pt x="8" y="17"/>
                    </a:lnTo>
                    <a:close/>
                  </a:path>
                </a:pathLst>
              </a:custGeom>
              <a:solidFill>
                <a:srgbClr val="F50000"/>
              </a:solidFill>
              <a:ln w="9525" cap="flat" cmpd="sng">
                <a:solidFill>
                  <a:srgbClr val="5CF94B"/>
                </a:solidFill>
                <a:prstDash val="solid"/>
                <a:round/>
                <a:headEnd type="none" w="med" len="med"/>
                <a:tailEnd type="none" w="med" len="med"/>
              </a:ln>
            </p:spPr>
            <p:txBody>
              <a:bodyPr/>
              <a:lstStyle/>
              <a:p>
                <a:endParaRPr lang="es-AR"/>
              </a:p>
            </p:txBody>
          </p:sp>
          <p:sp>
            <p:nvSpPr>
              <p:cNvPr id="58425" name="Freeform 22"/>
              <p:cNvSpPr>
                <a:spLocks/>
              </p:cNvSpPr>
              <p:nvPr/>
            </p:nvSpPr>
            <p:spPr bwMode="auto">
              <a:xfrm>
                <a:off x="3449" y="1779"/>
                <a:ext cx="9" cy="18"/>
              </a:xfrm>
              <a:custGeom>
                <a:avLst/>
                <a:gdLst>
                  <a:gd name="T0" fmla="*/ 0 w 8"/>
                  <a:gd name="T1" fmla="*/ 19 h 16"/>
                  <a:gd name="T2" fmla="*/ 21 w 8"/>
                  <a:gd name="T3" fmla="*/ 0 h 16"/>
                  <a:gd name="T4" fmla="*/ 21 w 8"/>
                  <a:gd name="T5" fmla="*/ 44 h 16"/>
                  <a:gd name="T6" fmla="*/ 0 w 8"/>
                  <a:gd name="T7" fmla="*/ 19 h 16"/>
                  <a:gd name="T8" fmla="*/ 0 60000 65536"/>
                  <a:gd name="T9" fmla="*/ 0 60000 65536"/>
                  <a:gd name="T10" fmla="*/ 0 60000 65536"/>
                  <a:gd name="T11" fmla="*/ 0 60000 65536"/>
                  <a:gd name="T12" fmla="*/ 0 w 8"/>
                  <a:gd name="T13" fmla="*/ 0 h 16"/>
                  <a:gd name="T14" fmla="*/ 8 w 8"/>
                  <a:gd name="T15" fmla="*/ 16 h 16"/>
                </a:gdLst>
                <a:ahLst/>
                <a:cxnLst>
                  <a:cxn ang="T8">
                    <a:pos x="T0" y="T1"/>
                  </a:cxn>
                  <a:cxn ang="T9">
                    <a:pos x="T2" y="T3"/>
                  </a:cxn>
                  <a:cxn ang="T10">
                    <a:pos x="T4" y="T5"/>
                  </a:cxn>
                  <a:cxn ang="T11">
                    <a:pos x="T6" y="T7"/>
                  </a:cxn>
                </a:cxnLst>
                <a:rect l="T12" t="T13" r="T14" b="T15"/>
                <a:pathLst>
                  <a:path w="8" h="16">
                    <a:moveTo>
                      <a:pt x="0" y="7"/>
                    </a:moveTo>
                    <a:lnTo>
                      <a:pt x="8" y="0"/>
                    </a:lnTo>
                    <a:lnTo>
                      <a:pt x="8" y="16"/>
                    </a:lnTo>
                    <a:lnTo>
                      <a:pt x="0" y="7"/>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26" name="Freeform 23"/>
              <p:cNvSpPr>
                <a:spLocks/>
              </p:cNvSpPr>
              <p:nvPr/>
            </p:nvSpPr>
            <p:spPr bwMode="auto">
              <a:xfrm>
                <a:off x="3356" y="1647"/>
                <a:ext cx="13" cy="10"/>
              </a:xfrm>
              <a:custGeom>
                <a:avLst/>
                <a:gdLst>
                  <a:gd name="T0" fmla="*/ 0 w 10"/>
                  <a:gd name="T1" fmla="*/ 22 h 9"/>
                  <a:gd name="T2" fmla="*/ 0 w 10"/>
                  <a:gd name="T3" fmla="*/ 0 h 9"/>
                  <a:gd name="T4" fmla="*/ 108 w 10"/>
                  <a:gd name="T5" fmla="*/ 0 h 9"/>
                  <a:gd name="T6" fmla="*/ 0 w 10"/>
                  <a:gd name="T7" fmla="*/ 22 h 9"/>
                  <a:gd name="T8" fmla="*/ 0 60000 65536"/>
                  <a:gd name="T9" fmla="*/ 0 60000 65536"/>
                  <a:gd name="T10" fmla="*/ 0 60000 65536"/>
                  <a:gd name="T11" fmla="*/ 0 60000 65536"/>
                  <a:gd name="T12" fmla="*/ 0 w 10"/>
                  <a:gd name="T13" fmla="*/ 0 h 9"/>
                  <a:gd name="T14" fmla="*/ 10 w 10"/>
                  <a:gd name="T15" fmla="*/ 9 h 9"/>
                </a:gdLst>
                <a:ahLst/>
                <a:cxnLst>
                  <a:cxn ang="T8">
                    <a:pos x="T0" y="T1"/>
                  </a:cxn>
                  <a:cxn ang="T9">
                    <a:pos x="T2" y="T3"/>
                  </a:cxn>
                  <a:cxn ang="T10">
                    <a:pos x="T4" y="T5"/>
                  </a:cxn>
                  <a:cxn ang="T11">
                    <a:pos x="T6" y="T7"/>
                  </a:cxn>
                </a:cxnLst>
                <a:rect l="T12" t="T13" r="T14" b="T15"/>
                <a:pathLst>
                  <a:path w="10" h="9">
                    <a:moveTo>
                      <a:pt x="0" y="9"/>
                    </a:moveTo>
                    <a:lnTo>
                      <a:pt x="0" y="0"/>
                    </a:lnTo>
                    <a:lnTo>
                      <a:pt x="10" y="0"/>
                    </a:lnTo>
                    <a:lnTo>
                      <a:pt x="0" y="9"/>
                    </a:lnTo>
                    <a:close/>
                  </a:path>
                </a:pathLst>
              </a:custGeom>
              <a:solidFill>
                <a:srgbClr val="008000"/>
              </a:solidFill>
              <a:ln w="9525" cmpd="sng">
                <a:solidFill>
                  <a:srgbClr val="5CF94B"/>
                </a:solidFill>
                <a:prstDash val="solid"/>
                <a:round/>
                <a:headEnd/>
                <a:tailEnd/>
              </a:ln>
            </p:spPr>
            <p:txBody>
              <a:bodyPr/>
              <a:lstStyle/>
              <a:p>
                <a:endParaRPr lang="es-AR"/>
              </a:p>
            </p:txBody>
          </p:sp>
          <p:sp>
            <p:nvSpPr>
              <p:cNvPr id="58427" name="Freeform 24"/>
              <p:cNvSpPr>
                <a:spLocks/>
              </p:cNvSpPr>
              <p:nvPr/>
            </p:nvSpPr>
            <p:spPr bwMode="auto">
              <a:xfrm>
                <a:off x="2771" y="1421"/>
                <a:ext cx="31" cy="56"/>
              </a:xfrm>
              <a:custGeom>
                <a:avLst/>
                <a:gdLst>
                  <a:gd name="T0" fmla="*/ 87 w 26"/>
                  <a:gd name="T1" fmla="*/ 163 h 49"/>
                  <a:gd name="T2" fmla="*/ 42 w 26"/>
                  <a:gd name="T3" fmla="*/ 139 h 49"/>
                  <a:gd name="T4" fmla="*/ 42 w 26"/>
                  <a:gd name="T5" fmla="*/ 119 h 49"/>
                  <a:gd name="T6" fmla="*/ 0 w 26"/>
                  <a:gd name="T7" fmla="*/ 86 h 49"/>
                  <a:gd name="T8" fmla="*/ 0 w 26"/>
                  <a:gd name="T9" fmla="*/ 53 h 49"/>
                  <a:gd name="T10" fmla="*/ 42 w 26"/>
                  <a:gd name="T11" fmla="*/ 0 h 49"/>
                  <a:gd name="T12" fmla="*/ 87 w 26"/>
                  <a:gd name="T13" fmla="*/ 53 h 49"/>
                  <a:gd name="T14" fmla="*/ 87 w 26"/>
                  <a:gd name="T15" fmla="*/ 86 h 49"/>
                  <a:gd name="T16" fmla="*/ 87 w 26"/>
                  <a:gd name="T17" fmla="*/ 119 h 49"/>
                  <a:gd name="T18" fmla="*/ 125 w 26"/>
                  <a:gd name="T19" fmla="*/ 139 h 49"/>
                  <a:gd name="T20" fmla="*/ 87 w 26"/>
                  <a:gd name="T21" fmla="*/ 163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49"/>
                  <a:gd name="T35" fmla="*/ 26 w 26"/>
                  <a:gd name="T36" fmla="*/ 49 h 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49">
                    <a:moveTo>
                      <a:pt x="18" y="49"/>
                    </a:moveTo>
                    <a:lnTo>
                      <a:pt x="8" y="42"/>
                    </a:lnTo>
                    <a:lnTo>
                      <a:pt x="8" y="35"/>
                    </a:lnTo>
                    <a:lnTo>
                      <a:pt x="0" y="26"/>
                    </a:lnTo>
                    <a:lnTo>
                      <a:pt x="0" y="16"/>
                    </a:lnTo>
                    <a:lnTo>
                      <a:pt x="8" y="0"/>
                    </a:lnTo>
                    <a:lnTo>
                      <a:pt x="18" y="16"/>
                    </a:lnTo>
                    <a:lnTo>
                      <a:pt x="18" y="26"/>
                    </a:lnTo>
                    <a:lnTo>
                      <a:pt x="18" y="35"/>
                    </a:lnTo>
                    <a:lnTo>
                      <a:pt x="26" y="42"/>
                    </a:lnTo>
                    <a:lnTo>
                      <a:pt x="18" y="49"/>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28" name="Freeform 25"/>
              <p:cNvSpPr>
                <a:spLocks/>
              </p:cNvSpPr>
              <p:nvPr/>
            </p:nvSpPr>
            <p:spPr bwMode="auto">
              <a:xfrm>
                <a:off x="2928" y="1516"/>
                <a:ext cx="10" cy="9"/>
              </a:xfrm>
              <a:custGeom>
                <a:avLst/>
                <a:gdLst>
                  <a:gd name="T0" fmla="*/ 0 w 8"/>
                  <a:gd name="T1" fmla="*/ 21 h 8"/>
                  <a:gd name="T2" fmla="*/ 57 w 8"/>
                  <a:gd name="T3" fmla="*/ 0 h 8"/>
                  <a:gd name="T4" fmla="*/ 57 w 8"/>
                  <a:gd name="T5" fmla="*/ 21 h 8"/>
                  <a:gd name="T6" fmla="*/ 0 w 8"/>
                  <a:gd name="T7" fmla="*/ 21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0" y="8"/>
                    </a:moveTo>
                    <a:lnTo>
                      <a:pt x="8" y="0"/>
                    </a:lnTo>
                    <a:lnTo>
                      <a:pt x="8" y="8"/>
                    </a:lnTo>
                    <a:lnTo>
                      <a:pt x="0" y="8"/>
                    </a:lnTo>
                    <a:close/>
                  </a:path>
                </a:pathLst>
              </a:custGeom>
              <a:solidFill>
                <a:srgbClr val="008000"/>
              </a:solidFill>
              <a:ln w="9525" cmpd="sng">
                <a:solidFill>
                  <a:srgbClr val="5CF94B"/>
                </a:solidFill>
                <a:prstDash val="solid"/>
                <a:round/>
                <a:headEnd/>
                <a:tailEnd/>
              </a:ln>
            </p:spPr>
            <p:txBody>
              <a:bodyPr/>
              <a:lstStyle/>
              <a:p>
                <a:endParaRPr lang="es-AR"/>
              </a:p>
            </p:txBody>
          </p:sp>
          <p:sp>
            <p:nvSpPr>
              <p:cNvPr id="58429" name="Freeform 26"/>
              <p:cNvSpPr>
                <a:spLocks/>
              </p:cNvSpPr>
              <p:nvPr/>
            </p:nvSpPr>
            <p:spPr bwMode="auto">
              <a:xfrm>
                <a:off x="2916" y="1497"/>
                <a:ext cx="12" cy="8"/>
              </a:xfrm>
              <a:custGeom>
                <a:avLst/>
                <a:gdLst>
                  <a:gd name="T0" fmla="*/ 0 w 9"/>
                  <a:gd name="T1" fmla="*/ 22 h 7"/>
                  <a:gd name="T2" fmla="*/ 0 w 9"/>
                  <a:gd name="T3" fmla="*/ 0 h 7"/>
                  <a:gd name="T4" fmla="*/ 116 w 9"/>
                  <a:gd name="T5" fmla="*/ 22 h 7"/>
                  <a:gd name="T6" fmla="*/ 0 w 9"/>
                  <a:gd name="T7" fmla="*/ 22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0" y="7"/>
                    </a:moveTo>
                    <a:lnTo>
                      <a:pt x="0" y="0"/>
                    </a:lnTo>
                    <a:lnTo>
                      <a:pt x="9" y="7"/>
                    </a:lnTo>
                    <a:lnTo>
                      <a:pt x="0" y="7"/>
                    </a:lnTo>
                    <a:close/>
                  </a:path>
                </a:pathLst>
              </a:custGeom>
              <a:solidFill>
                <a:srgbClr val="008000"/>
              </a:solidFill>
              <a:ln w="9525" cmpd="sng">
                <a:solidFill>
                  <a:srgbClr val="5CF94B"/>
                </a:solidFill>
                <a:prstDash val="solid"/>
                <a:round/>
                <a:headEnd/>
                <a:tailEnd/>
              </a:ln>
            </p:spPr>
            <p:txBody>
              <a:bodyPr/>
              <a:lstStyle/>
              <a:p>
                <a:endParaRPr lang="es-AR"/>
              </a:p>
            </p:txBody>
          </p:sp>
          <p:sp>
            <p:nvSpPr>
              <p:cNvPr id="58430" name="Freeform 27"/>
              <p:cNvSpPr>
                <a:spLocks/>
              </p:cNvSpPr>
              <p:nvPr/>
            </p:nvSpPr>
            <p:spPr bwMode="auto">
              <a:xfrm>
                <a:off x="2849" y="1414"/>
                <a:ext cx="10" cy="19"/>
              </a:xfrm>
              <a:custGeom>
                <a:avLst/>
                <a:gdLst>
                  <a:gd name="T0" fmla="*/ 57 w 8"/>
                  <a:gd name="T1" fmla="*/ 75 h 16"/>
                  <a:gd name="T2" fmla="*/ 0 w 8"/>
                  <a:gd name="T3" fmla="*/ 33 h 16"/>
                  <a:gd name="T4" fmla="*/ 0 w 8"/>
                  <a:gd name="T5" fmla="*/ 0 h 16"/>
                  <a:gd name="T6" fmla="*/ 0 w 8"/>
                  <a:gd name="T7" fmla="*/ 33 h 16"/>
                  <a:gd name="T8" fmla="*/ 57 w 8"/>
                  <a:gd name="T9" fmla="*/ 75 h 16"/>
                  <a:gd name="T10" fmla="*/ 0 60000 65536"/>
                  <a:gd name="T11" fmla="*/ 0 60000 65536"/>
                  <a:gd name="T12" fmla="*/ 0 60000 65536"/>
                  <a:gd name="T13" fmla="*/ 0 60000 65536"/>
                  <a:gd name="T14" fmla="*/ 0 60000 65536"/>
                  <a:gd name="T15" fmla="*/ 0 w 8"/>
                  <a:gd name="T16" fmla="*/ 0 h 16"/>
                  <a:gd name="T17" fmla="*/ 8 w 8"/>
                  <a:gd name="T18" fmla="*/ 16 h 16"/>
                </a:gdLst>
                <a:ahLst/>
                <a:cxnLst>
                  <a:cxn ang="T10">
                    <a:pos x="T0" y="T1"/>
                  </a:cxn>
                  <a:cxn ang="T11">
                    <a:pos x="T2" y="T3"/>
                  </a:cxn>
                  <a:cxn ang="T12">
                    <a:pos x="T4" y="T5"/>
                  </a:cxn>
                  <a:cxn ang="T13">
                    <a:pos x="T6" y="T7"/>
                  </a:cxn>
                  <a:cxn ang="T14">
                    <a:pos x="T8" y="T9"/>
                  </a:cxn>
                </a:cxnLst>
                <a:rect l="T15" t="T16" r="T17" b="T18"/>
                <a:pathLst>
                  <a:path w="8" h="16">
                    <a:moveTo>
                      <a:pt x="8" y="16"/>
                    </a:moveTo>
                    <a:lnTo>
                      <a:pt x="0" y="7"/>
                    </a:lnTo>
                    <a:lnTo>
                      <a:pt x="0" y="0"/>
                    </a:lnTo>
                    <a:lnTo>
                      <a:pt x="0" y="7"/>
                    </a:lnTo>
                    <a:lnTo>
                      <a:pt x="8" y="16"/>
                    </a:lnTo>
                    <a:close/>
                  </a:path>
                </a:pathLst>
              </a:custGeom>
              <a:solidFill>
                <a:srgbClr val="008000"/>
              </a:solidFill>
              <a:ln w="9525" cmpd="sng">
                <a:solidFill>
                  <a:srgbClr val="5CF94B"/>
                </a:solidFill>
                <a:prstDash val="solid"/>
                <a:round/>
                <a:headEnd/>
                <a:tailEnd/>
              </a:ln>
            </p:spPr>
            <p:txBody>
              <a:bodyPr/>
              <a:lstStyle/>
              <a:p>
                <a:endParaRPr lang="es-AR"/>
              </a:p>
            </p:txBody>
          </p:sp>
          <p:sp>
            <p:nvSpPr>
              <p:cNvPr id="58431" name="Freeform 28"/>
              <p:cNvSpPr>
                <a:spLocks/>
              </p:cNvSpPr>
              <p:nvPr/>
            </p:nvSpPr>
            <p:spPr bwMode="auto">
              <a:xfrm>
                <a:off x="2802" y="1372"/>
                <a:ext cx="22" cy="12"/>
              </a:xfrm>
              <a:custGeom>
                <a:avLst/>
                <a:gdLst>
                  <a:gd name="T0" fmla="*/ 102 w 17"/>
                  <a:gd name="T1" fmla="*/ 116 h 9"/>
                  <a:gd name="T2" fmla="*/ 0 w 17"/>
                  <a:gd name="T3" fmla="*/ 0 h 9"/>
                  <a:gd name="T4" fmla="*/ 171 w 17"/>
                  <a:gd name="T5" fmla="*/ 0 h 9"/>
                  <a:gd name="T6" fmla="*/ 171 w 17"/>
                  <a:gd name="T7" fmla="*/ 116 h 9"/>
                  <a:gd name="T8" fmla="*/ 102 w 17"/>
                  <a:gd name="T9" fmla="*/ 116 h 9"/>
                  <a:gd name="T10" fmla="*/ 0 60000 65536"/>
                  <a:gd name="T11" fmla="*/ 0 60000 65536"/>
                  <a:gd name="T12" fmla="*/ 0 60000 65536"/>
                  <a:gd name="T13" fmla="*/ 0 60000 65536"/>
                  <a:gd name="T14" fmla="*/ 0 60000 65536"/>
                  <a:gd name="T15" fmla="*/ 0 w 17"/>
                  <a:gd name="T16" fmla="*/ 0 h 9"/>
                  <a:gd name="T17" fmla="*/ 17 w 17"/>
                  <a:gd name="T18" fmla="*/ 9 h 9"/>
                </a:gdLst>
                <a:ahLst/>
                <a:cxnLst>
                  <a:cxn ang="T10">
                    <a:pos x="T0" y="T1"/>
                  </a:cxn>
                  <a:cxn ang="T11">
                    <a:pos x="T2" y="T3"/>
                  </a:cxn>
                  <a:cxn ang="T12">
                    <a:pos x="T4" y="T5"/>
                  </a:cxn>
                  <a:cxn ang="T13">
                    <a:pos x="T6" y="T7"/>
                  </a:cxn>
                  <a:cxn ang="T14">
                    <a:pos x="T8" y="T9"/>
                  </a:cxn>
                </a:cxnLst>
                <a:rect l="T15" t="T16" r="T17" b="T18"/>
                <a:pathLst>
                  <a:path w="17" h="9">
                    <a:moveTo>
                      <a:pt x="10" y="9"/>
                    </a:moveTo>
                    <a:lnTo>
                      <a:pt x="0" y="0"/>
                    </a:lnTo>
                    <a:lnTo>
                      <a:pt x="17" y="0"/>
                    </a:lnTo>
                    <a:lnTo>
                      <a:pt x="17" y="9"/>
                    </a:lnTo>
                    <a:lnTo>
                      <a:pt x="10" y="9"/>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32" name="Freeform 29"/>
              <p:cNvSpPr>
                <a:spLocks/>
              </p:cNvSpPr>
              <p:nvPr/>
            </p:nvSpPr>
            <p:spPr bwMode="auto">
              <a:xfrm>
                <a:off x="2929" y="1608"/>
                <a:ext cx="109" cy="68"/>
              </a:xfrm>
              <a:custGeom>
                <a:avLst/>
                <a:gdLst>
                  <a:gd name="T0" fmla="*/ 596 w 87"/>
                  <a:gd name="T1" fmla="*/ 4 h 62"/>
                  <a:gd name="T2" fmla="*/ 476 w 87"/>
                  <a:gd name="T3" fmla="*/ 5 h 62"/>
                  <a:gd name="T4" fmla="*/ 411 w 87"/>
                  <a:gd name="T5" fmla="*/ 2 h 62"/>
                  <a:gd name="T6" fmla="*/ 352 w 87"/>
                  <a:gd name="T7" fmla="*/ 0 h 62"/>
                  <a:gd name="T8" fmla="*/ 291 w 87"/>
                  <a:gd name="T9" fmla="*/ 2 h 62"/>
                  <a:gd name="T10" fmla="*/ 212 w 87"/>
                  <a:gd name="T11" fmla="*/ 5 h 62"/>
                  <a:gd name="T12" fmla="*/ 232 w 87"/>
                  <a:gd name="T13" fmla="*/ 35 h 62"/>
                  <a:gd name="T14" fmla="*/ 272 w 87"/>
                  <a:gd name="T15" fmla="*/ 55 h 62"/>
                  <a:gd name="T16" fmla="*/ 352 w 87"/>
                  <a:gd name="T17" fmla="*/ 63 h 62"/>
                  <a:gd name="T18" fmla="*/ 381 w 87"/>
                  <a:gd name="T19" fmla="*/ 87 h 62"/>
                  <a:gd name="T20" fmla="*/ 381 w 87"/>
                  <a:gd name="T21" fmla="*/ 95 h 62"/>
                  <a:gd name="T22" fmla="*/ 291 w 87"/>
                  <a:gd name="T23" fmla="*/ 87 h 62"/>
                  <a:gd name="T24" fmla="*/ 232 w 87"/>
                  <a:gd name="T25" fmla="*/ 87 h 62"/>
                  <a:gd name="T26" fmla="*/ 169 w 87"/>
                  <a:gd name="T27" fmla="*/ 101 h 62"/>
                  <a:gd name="T28" fmla="*/ 76 w 87"/>
                  <a:gd name="T29" fmla="*/ 101 h 62"/>
                  <a:gd name="T30" fmla="*/ 20 w 87"/>
                  <a:gd name="T31" fmla="*/ 104 h 62"/>
                  <a:gd name="T32" fmla="*/ 0 w 87"/>
                  <a:gd name="T33" fmla="*/ 122 h 62"/>
                  <a:gd name="T34" fmla="*/ 61 w 87"/>
                  <a:gd name="T35" fmla="*/ 137 h 62"/>
                  <a:gd name="T36" fmla="*/ 197 w 87"/>
                  <a:gd name="T37" fmla="*/ 145 h 62"/>
                  <a:gd name="T38" fmla="*/ 304 w 87"/>
                  <a:gd name="T39" fmla="*/ 145 h 62"/>
                  <a:gd name="T40" fmla="*/ 391 w 87"/>
                  <a:gd name="T41" fmla="*/ 145 h 62"/>
                  <a:gd name="T42" fmla="*/ 550 w 87"/>
                  <a:gd name="T43" fmla="*/ 137 h 62"/>
                  <a:gd name="T44" fmla="*/ 608 w 87"/>
                  <a:gd name="T45" fmla="*/ 116 h 62"/>
                  <a:gd name="T46" fmla="*/ 608 w 87"/>
                  <a:gd name="T47" fmla="*/ 71 h 62"/>
                  <a:gd name="T48" fmla="*/ 663 w 87"/>
                  <a:gd name="T49" fmla="*/ 42 h 62"/>
                  <a:gd name="T50" fmla="*/ 596 w 87"/>
                  <a:gd name="T51" fmla="*/ 4 h 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7"/>
                  <a:gd name="T79" fmla="*/ 0 h 62"/>
                  <a:gd name="T80" fmla="*/ 87 w 87"/>
                  <a:gd name="T81" fmla="*/ 62 h 6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7" h="62">
                    <a:moveTo>
                      <a:pt x="78" y="4"/>
                    </a:moveTo>
                    <a:lnTo>
                      <a:pt x="62" y="5"/>
                    </a:lnTo>
                    <a:lnTo>
                      <a:pt x="54" y="2"/>
                    </a:lnTo>
                    <a:lnTo>
                      <a:pt x="46" y="0"/>
                    </a:lnTo>
                    <a:lnTo>
                      <a:pt x="38" y="2"/>
                    </a:lnTo>
                    <a:lnTo>
                      <a:pt x="28" y="5"/>
                    </a:lnTo>
                    <a:lnTo>
                      <a:pt x="30" y="15"/>
                    </a:lnTo>
                    <a:lnTo>
                      <a:pt x="36" y="24"/>
                    </a:lnTo>
                    <a:lnTo>
                      <a:pt x="46" y="27"/>
                    </a:lnTo>
                    <a:lnTo>
                      <a:pt x="50" y="38"/>
                    </a:lnTo>
                    <a:lnTo>
                      <a:pt x="50" y="42"/>
                    </a:lnTo>
                    <a:lnTo>
                      <a:pt x="38" y="38"/>
                    </a:lnTo>
                    <a:lnTo>
                      <a:pt x="30" y="38"/>
                    </a:lnTo>
                    <a:lnTo>
                      <a:pt x="22" y="44"/>
                    </a:lnTo>
                    <a:lnTo>
                      <a:pt x="10" y="44"/>
                    </a:lnTo>
                    <a:lnTo>
                      <a:pt x="2" y="46"/>
                    </a:lnTo>
                    <a:lnTo>
                      <a:pt x="0" y="53"/>
                    </a:lnTo>
                    <a:lnTo>
                      <a:pt x="8" y="60"/>
                    </a:lnTo>
                    <a:lnTo>
                      <a:pt x="26" y="62"/>
                    </a:lnTo>
                    <a:lnTo>
                      <a:pt x="40" y="62"/>
                    </a:lnTo>
                    <a:lnTo>
                      <a:pt x="52" y="62"/>
                    </a:lnTo>
                    <a:lnTo>
                      <a:pt x="72" y="60"/>
                    </a:lnTo>
                    <a:lnTo>
                      <a:pt x="80" y="51"/>
                    </a:lnTo>
                    <a:lnTo>
                      <a:pt x="80" y="31"/>
                    </a:lnTo>
                    <a:lnTo>
                      <a:pt x="87" y="18"/>
                    </a:lnTo>
                    <a:lnTo>
                      <a:pt x="78" y="4"/>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33" name="Freeform 30"/>
              <p:cNvSpPr>
                <a:spLocks/>
              </p:cNvSpPr>
              <p:nvPr/>
            </p:nvSpPr>
            <p:spPr bwMode="auto">
              <a:xfrm>
                <a:off x="3026" y="1600"/>
                <a:ext cx="126" cy="73"/>
              </a:xfrm>
              <a:custGeom>
                <a:avLst/>
                <a:gdLst>
                  <a:gd name="T0" fmla="*/ 2 w 102"/>
                  <a:gd name="T1" fmla="*/ 155 h 66"/>
                  <a:gd name="T2" fmla="*/ 75 w 102"/>
                  <a:gd name="T3" fmla="*/ 166 h 66"/>
                  <a:gd name="T4" fmla="*/ 142 w 102"/>
                  <a:gd name="T5" fmla="*/ 145 h 66"/>
                  <a:gd name="T6" fmla="*/ 168 w 102"/>
                  <a:gd name="T7" fmla="*/ 137 h 66"/>
                  <a:gd name="T8" fmla="*/ 231 w 102"/>
                  <a:gd name="T9" fmla="*/ 136 h 66"/>
                  <a:gd name="T10" fmla="*/ 317 w 102"/>
                  <a:gd name="T11" fmla="*/ 129 h 66"/>
                  <a:gd name="T12" fmla="*/ 377 w 102"/>
                  <a:gd name="T13" fmla="*/ 114 h 66"/>
                  <a:gd name="T14" fmla="*/ 514 w 102"/>
                  <a:gd name="T15" fmla="*/ 129 h 66"/>
                  <a:gd name="T16" fmla="*/ 631 w 102"/>
                  <a:gd name="T17" fmla="*/ 118 h 66"/>
                  <a:gd name="T18" fmla="*/ 683 w 102"/>
                  <a:gd name="T19" fmla="*/ 107 h 66"/>
                  <a:gd name="T20" fmla="*/ 631 w 102"/>
                  <a:gd name="T21" fmla="*/ 82 h 66"/>
                  <a:gd name="T22" fmla="*/ 573 w 102"/>
                  <a:gd name="T23" fmla="*/ 82 h 66"/>
                  <a:gd name="T24" fmla="*/ 504 w 102"/>
                  <a:gd name="T25" fmla="*/ 51 h 66"/>
                  <a:gd name="T26" fmla="*/ 435 w 102"/>
                  <a:gd name="T27" fmla="*/ 25 h 66"/>
                  <a:gd name="T28" fmla="*/ 377 w 102"/>
                  <a:gd name="T29" fmla="*/ 23 h 66"/>
                  <a:gd name="T30" fmla="*/ 330 w 102"/>
                  <a:gd name="T31" fmla="*/ 19 h 66"/>
                  <a:gd name="T32" fmla="*/ 194 w 102"/>
                  <a:gd name="T33" fmla="*/ 0 h 66"/>
                  <a:gd name="T34" fmla="*/ 151 w 102"/>
                  <a:gd name="T35" fmla="*/ 15 h 66"/>
                  <a:gd name="T36" fmla="*/ 0 w 102"/>
                  <a:gd name="T37" fmla="*/ 19 h 66"/>
                  <a:gd name="T38" fmla="*/ 32 w 102"/>
                  <a:gd name="T39" fmla="*/ 42 h 66"/>
                  <a:gd name="T40" fmla="*/ 49 w 102"/>
                  <a:gd name="T41" fmla="*/ 61 h 66"/>
                  <a:gd name="T42" fmla="*/ 26 w 102"/>
                  <a:gd name="T43" fmla="*/ 82 h 66"/>
                  <a:gd name="T44" fmla="*/ 26 w 102"/>
                  <a:gd name="T45" fmla="*/ 107 h 66"/>
                  <a:gd name="T46" fmla="*/ 26 w 102"/>
                  <a:gd name="T47" fmla="*/ 129 h 66"/>
                  <a:gd name="T48" fmla="*/ 2 w 102"/>
                  <a:gd name="T49" fmla="*/ 155 h 6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66"/>
                  <a:gd name="T77" fmla="*/ 102 w 102"/>
                  <a:gd name="T78" fmla="*/ 66 h 6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66">
                    <a:moveTo>
                      <a:pt x="2" y="63"/>
                    </a:moveTo>
                    <a:lnTo>
                      <a:pt x="11" y="66"/>
                    </a:lnTo>
                    <a:lnTo>
                      <a:pt x="21" y="59"/>
                    </a:lnTo>
                    <a:lnTo>
                      <a:pt x="25" y="55"/>
                    </a:lnTo>
                    <a:lnTo>
                      <a:pt x="35" y="54"/>
                    </a:lnTo>
                    <a:lnTo>
                      <a:pt x="47" y="52"/>
                    </a:lnTo>
                    <a:lnTo>
                      <a:pt x="57" y="46"/>
                    </a:lnTo>
                    <a:lnTo>
                      <a:pt x="77" y="52"/>
                    </a:lnTo>
                    <a:lnTo>
                      <a:pt x="94" y="48"/>
                    </a:lnTo>
                    <a:lnTo>
                      <a:pt x="102" y="43"/>
                    </a:lnTo>
                    <a:lnTo>
                      <a:pt x="94" y="33"/>
                    </a:lnTo>
                    <a:lnTo>
                      <a:pt x="85" y="33"/>
                    </a:lnTo>
                    <a:lnTo>
                      <a:pt x="75" y="21"/>
                    </a:lnTo>
                    <a:lnTo>
                      <a:pt x="65" y="11"/>
                    </a:lnTo>
                    <a:lnTo>
                      <a:pt x="57" y="10"/>
                    </a:lnTo>
                    <a:lnTo>
                      <a:pt x="49" y="8"/>
                    </a:lnTo>
                    <a:lnTo>
                      <a:pt x="29" y="0"/>
                    </a:lnTo>
                    <a:lnTo>
                      <a:pt x="23" y="6"/>
                    </a:lnTo>
                    <a:lnTo>
                      <a:pt x="0" y="8"/>
                    </a:lnTo>
                    <a:lnTo>
                      <a:pt x="5" y="17"/>
                    </a:lnTo>
                    <a:lnTo>
                      <a:pt x="7" y="24"/>
                    </a:lnTo>
                    <a:lnTo>
                      <a:pt x="4" y="33"/>
                    </a:lnTo>
                    <a:lnTo>
                      <a:pt x="4" y="43"/>
                    </a:lnTo>
                    <a:lnTo>
                      <a:pt x="4" y="52"/>
                    </a:lnTo>
                    <a:lnTo>
                      <a:pt x="2" y="63"/>
                    </a:lnTo>
                    <a:close/>
                  </a:path>
                </a:pathLst>
              </a:custGeom>
              <a:solidFill>
                <a:srgbClr val="008000"/>
              </a:solidFill>
              <a:ln w="9525" cmpd="sng">
                <a:solidFill>
                  <a:srgbClr val="5CF94B"/>
                </a:solidFill>
                <a:prstDash val="solid"/>
                <a:round/>
                <a:headEnd/>
                <a:tailEnd/>
              </a:ln>
            </p:spPr>
            <p:txBody>
              <a:bodyPr/>
              <a:lstStyle/>
              <a:p>
                <a:endParaRPr lang="es-AR"/>
              </a:p>
            </p:txBody>
          </p:sp>
          <p:sp>
            <p:nvSpPr>
              <p:cNvPr id="58434" name="Freeform 31"/>
              <p:cNvSpPr>
                <a:spLocks/>
              </p:cNvSpPr>
              <p:nvPr/>
            </p:nvSpPr>
            <p:spPr bwMode="auto">
              <a:xfrm>
                <a:off x="3437" y="1883"/>
                <a:ext cx="33" cy="28"/>
              </a:xfrm>
              <a:custGeom>
                <a:avLst/>
                <a:gdLst>
                  <a:gd name="T0" fmla="*/ 0 w 27"/>
                  <a:gd name="T1" fmla="*/ 50 h 26"/>
                  <a:gd name="T2" fmla="*/ 0 w 27"/>
                  <a:gd name="T3" fmla="*/ 32 h 26"/>
                  <a:gd name="T4" fmla="*/ 60 w 27"/>
                  <a:gd name="T5" fmla="*/ 32 h 26"/>
                  <a:gd name="T6" fmla="*/ 0 w 27"/>
                  <a:gd name="T7" fmla="*/ 19 h 26"/>
                  <a:gd name="T8" fmla="*/ 163 w 27"/>
                  <a:gd name="T9" fmla="*/ 0 h 26"/>
                  <a:gd name="T10" fmla="*/ 114 w 27"/>
                  <a:gd name="T11" fmla="*/ 19 h 26"/>
                  <a:gd name="T12" fmla="*/ 114 w 27"/>
                  <a:gd name="T13" fmla="*/ 50 h 26"/>
                  <a:gd name="T14" fmla="*/ 60 w 27"/>
                  <a:gd name="T15" fmla="*/ 50 h 26"/>
                  <a:gd name="T16" fmla="*/ 0 w 27"/>
                  <a:gd name="T17" fmla="*/ 50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26"/>
                  <a:gd name="T29" fmla="*/ 27 w 27"/>
                  <a:gd name="T30" fmla="*/ 26 h 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26">
                    <a:moveTo>
                      <a:pt x="0" y="26"/>
                    </a:moveTo>
                    <a:lnTo>
                      <a:pt x="0" y="17"/>
                    </a:lnTo>
                    <a:lnTo>
                      <a:pt x="10" y="17"/>
                    </a:lnTo>
                    <a:lnTo>
                      <a:pt x="0" y="10"/>
                    </a:lnTo>
                    <a:lnTo>
                      <a:pt x="27" y="0"/>
                    </a:lnTo>
                    <a:lnTo>
                      <a:pt x="19" y="10"/>
                    </a:lnTo>
                    <a:lnTo>
                      <a:pt x="19" y="26"/>
                    </a:lnTo>
                    <a:lnTo>
                      <a:pt x="10" y="26"/>
                    </a:lnTo>
                    <a:lnTo>
                      <a:pt x="0" y="26"/>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35" name="Freeform 32"/>
              <p:cNvSpPr>
                <a:spLocks/>
              </p:cNvSpPr>
              <p:nvPr/>
            </p:nvSpPr>
            <p:spPr bwMode="auto">
              <a:xfrm>
                <a:off x="3313" y="3786"/>
                <a:ext cx="35" cy="29"/>
              </a:xfrm>
              <a:custGeom>
                <a:avLst/>
                <a:gdLst>
                  <a:gd name="T0" fmla="*/ 76 w 28"/>
                  <a:gd name="T1" fmla="*/ 69 h 26"/>
                  <a:gd name="T2" fmla="*/ 0 w 28"/>
                  <a:gd name="T3" fmla="*/ 45 h 26"/>
                  <a:gd name="T4" fmla="*/ 0 w 28"/>
                  <a:gd name="T5" fmla="*/ 26 h 26"/>
                  <a:gd name="T6" fmla="*/ 76 w 28"/>
                  <a:gd name="T7" fmla="*/ 0 h 26"/>
                  <a:gd name="T8" fmla="*/ 138 w 28"/>
                  <a:gd name="T9" fmla="*/ 0 h 26"/>
                  <a:gd name="T10" fmla="*/ 211 w 28"/>
                  <a:gd name="T11" fmla="*/ 0 h 26"/>
                  <a:gd name="T12" fmla="*/ 211 w 28"/>
                  <a:gd name="T13" fmla="*/ 26 h 26"/>
                  <a:gd name="T14" fmla="*/ 211 w 28"/>
                  <a:gd name="T15" fmla="*/ 45 h 26"/>
                  <a:gd name="T16" fmla="*/ 76 w 28"/>
                  <a:gd name="T17" fmla="*/ 69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26"/>
                  <a:gd name="T29" fmla="*/ 28 w 28"/>
                  <a:gd name="T30" fmla="*/ 26 h 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26">
                    <a:moveTo>
                      <a:pt x="10" y="26"/>
                    </a:moveTo>
                    <a:lnTo>
                      <a:pt x="0" y="17"/>
                    </a:lnTo>
                    <a:lnTo>
                      <a:pt x="0" y="10"/>
                    </a:lnTo>
                    <a:lnTo>
                      <a:pt x="10" y="0"/>
                    </a:lnTo>
                    <a:lnTo>
                      <a:pt x="18" y="0"/>
                    </a:lnTo>
                    <a:lnTo>
                      <a:pt x="28" y="0"/>
                    </a:lnTo>
                    <a:lnTo>
                      <a:pt x="28" y="10"/>
                    </a:lnTo>
                    <a:lnTo>
                      <a:pt x="28" y="17"/>
                    </a:lnTo>
                    <a:lnTo>
                      <a:pt x="10" y="26"/>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36" name="Freeform 33"/>
              <p:cNvSpPr>
                <a:spLocks/>
              </p:cNvSpPr>
              <p:nvPr/>
            </p:nvSpPr>
            <p:spPr bwMode="auto">
              <a:xfrm>
                <a:off x="3348" y="3786"/>
                <a:ext cx="44" cy="20"/>
              </a:xfrm>
              <a:custGeom>
                <a:avLst/>
                <a:gdLst>
                  <a:gd name="T0" fmla="*/ 0 w 35"/>
                  <a:gd name="T1" fmla="*/ 75 h 17"/>
                  <a:gd name="T2" fmla="*/ 57 w 35"/>
                  <a:gd name="T3" fmla="*/ 42 h 17"/>
                  <a:gd name="T4" fmla="*/ 129 w 35"/>
                  <a:gd name="T5" fmla="*/ 42 h 17"/>
                  <a:gd name="T6" fmla="*/ 129 w 35"/>
                  <a:gd name="T7" fmla="*/ 0 h 17"/>
                  <a:gd name="T8" fmla="*/ 214 w 35"/>
                  <a:gd name="T9" fmla="*/ 0 h 17"/>
                  <a:gd name="T10" fmla="*/ 272 w 35"/>
                  <a:gd name="T11" fmla="*/ 0 h 17"/>
                  <a:gd name="T12" fmla="*/ 272 w 35"/>
                  <a:gd name="T13" fmla="*/ 42 h 17"/>
                  <a:gd name="T14" fmla="*/ 129 w 35"/>
                  <a:gd name="T15" fmla="*/ 75 h 17"/>
                  <a:gd name="T16" fmla="*/ 57 w 35"/>
                  <a:gd name="T17" fmla="*/ 75 h 17"/>
                  <a:gd name="T18" fmla="*/ 0 w 35"/>
                  <a:gd name="T19" fmla="*/ 75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17"/>
                  <a:gd name="T32" fmla="*/ 35 w 35"/>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17">
                    <a:moveTo>
                      <a:pt x="0" y="17"/>
                    </a:moveTo>
                    <a:lnTo>
                      <a:pt x="7" y="10"/>
                    </a:lnTo>
                    <a:lnTo>
                      <a:pt x="17" y="10"/>
                    </a:lnTo>
                    <a:lnTo>
                      <a:pt x="17" y="0"/>
                    </a:lnTo>
                    <a:lnTo>
                      <a:pt x="27" y="0"/>
                    </a:lnTo>
                    <a:lnTo>
                      <a:pt x="35" y="0"/>
                    </a:lnTo>
                    <a:lnTo>
                      <a:pt x="35" y="10"/>
                    </a:lnTo>
                    <a:lnTo>
                      <a:pt x="17" y="17"/>
                    </a:lnTo>
                    <a:lnTo>
                      <a:pt x="7" y="17"/>
                    </a:lnTo>
                    <a:lnTo>
                      <a:pt x="0" y="17"/>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37" name="Freeform 34"/>
              <p:cNvSpPr>
                <a:spLocks/>
              </p:cNvSpPr>
              <p:nvPr/>
            </p:nvSpPr>
            <p:spPr bwMode="auto">
              <a:xfrm>
                <a:off x="2897" y="3526"/>
                <a:ext cx="22" cy="38"/>
              </a:xfrm>
              <a:custGeom>
                <a:avLst/>
                <a:gdLst>
                  <a:gd name="T0" fmla="*/ 49 w 18"/>
                  <a:gd name="T1" fmla="*/ 120 h 33"/>
                  <a:gd name="T2" fmla="*/ 0 w 18"/>
                  <a:gd name="T3" fmla="*/ 120 h 33"/>
                  <a:gd name="T4" fmla="*/ 0 w 18"/>
                  <a:gd name="T5" fmla="*/ 81 h 33"/>
                  <a:gd name="T6" fmla="*/ 0 w 18"/>
                  <a:gd name="T7" fmla="*/ 24 h 33"/>
                  <a:gd name="T8" fmla="*/ 0 w 18"/>
                  <a:gd name="T9" fmla="*/ 0 h 33"/>
                  <a:gd name="T10" fmla="*/ 49 w 18"/>
                  <a:gd name="T11" fmla="*/ 0 h 33"/>
                  <a:gd name="T12" fmla="*/ 109 w 18"/>
                  <a:gd name="T13" fmla="*/ 0 h 33"/>
                  <a:gd name="T14" fmla="*/ 49 w 18"/>
                  <a:gd name="T15" fmla="*/ 50 h 33"/>
                  <a:gd name="T16" fmla="*/ 49 w 18"/>
                  <a:gd name="T17" fmla="*/ 81 h 33"/>
                  <a:gd name="T18" fmla="*/ 49 w 18"/>
                  <a:gd name="T19" fmla="*/ 12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33"/>
                  <a:gd name="T32" fmla="*/ 18 w 18"/>
                  <a:gd name="T33" fmla="*/ 33 h 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33">
                    <a:moveTo>
                      <a:pt x="8" y="33"/>
                    </a:moveTo>
                    <a:lnTo>
                      <a:pt x="0" y="33"/>
                    </a:lnTo>
                    <a:lnTo>
                      <a:pt x="0" y="23"/>
                    </a:lnTo>
                    <a:lnTo>
                      <a:pt x="0" y="7"/>
                    </a:lnTo>
                    <a:lnTo>
                      <a:pt x="0" y="0"/>
                    </a:lnTo>
                    <a:lnTo>
                      <a:pt x="8" y="0"/>
                    </a:lnTo>
                    <a:lnTo>
                      <a:pt x="18" y="0"/>
                    </a:lnTo>
                    <a:lnTo>
                      <a:pt x="8" y="14"/>
                    </a:lnTo>
                    <a:lnTo>
                      <a:pt x="8" y="23"/>
                    </a:lnTo>
                    <a:lnTo>
                      <a:pt x="8" y="33"/>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38" name="Freeform 35"/>
              <p:cNvSpPr>
                <a:spLocks/>
              </p:cNvSpPr>
              <p:nvPr/>
            </p:nvSpPr>
            <p:spPr bwMode="auto">
              <a:xfrm>
                <a:off x="2914" y="3825"/>
                <a:ext cx="46" cy="31"/>
              </a:xfrm>
              <a:custGeom>
                <a:avLst/>
                <a:gdLst>
                  <a:gd name="T0" fmla="*/ 62 w 37"/>
                  <a:gd name="T1" fmla="*/ 125 h 26"/>
                  <a:gd name="T2" fmla="*/ 0 w 37"/>
                  <a:gd name="T3" fmla="*/ 86 h 26"/>
                  <a:gd name="T4" fmla="*/ 62 w 37"/>
                  <a:gd name="T5" fmla="*/ 45 h 26"/>
                  <a:gd name="T6" fmla="*/ 195 w 37"/>
                  <a:gd name="T7" fmla="*/ 0 h 26"/>
                  <a:gd name="T8" fmla="*/ 261 w 37"/>
                  <a:gd name="T9" fmla="*/ 45 h 26"/>
                  <a:gd name="T10" fmla="*/ 261 w 37"/>
                  <a:gd name="T11" fmla="*/ 86 h 26"/>
                  <a:gd name="T12" fmla="*/ 119 w 37"/>
                  <a:gd name="T13" fmla="*/ 86 h 26"/>
                  <a:gd name="T14" fmla="*/ 119 w 37"/>
                  <a:gd name="T15" fmla="*/ 125 h 26"/>
                  <a:gd name="T16" fmla="*/ 62 w 37"/>
                  <a:gd name="T17" fmla="*/ 125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
                  <a:gd name="T28" fmla="*/ 0 h 26"/>
                  <a:gd name="T29" fmla="*/ 37 w 37"/>
                  <a:gd name="T30" fmla="*/ 26 h 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 h="26">
                    <a:moveTo>
                      <a:pt x="9" y="26"/>
                    </a:moveTo>
                    <a:lnTo>
                      <a:pt x="0" y="17"/>
                    </a:lnTo>
                    <a:lnTo>
                      <a:pt x="9" y="9"/>
                    </a:lnTo>
                    <a:lnTo>
                      <a:pt x="27" y="0"/>
                    </a:lnTo>
                    <a:lnTo>
                      <a:pt x="37" y="9"/>
                    </a:lnTo>
                    <a:lnTo>
                      <a:pt x="37" y="17"/>
                    </a:lnTo>
                    <a:lnTo>
                      <a:pt x="17" y="17"/>
                    </a:lnTo>
                    <a:lnTo>
                      <a:pt x="17" y="26"/>
                    </a:lnTo>
                    <a:lnTo>
                      <a:pt x="9" y="26"/>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39" name="Freeform 36"/>
              <p:cNvSpPr>
                <a:spLocks/>
              </p:cNvSpPr>
              <p:nvPr/>
            </p:nvSpPr>
            <p:spPr bwMode="auto">
              <a:xfrm>
                <a:off x="2938" y="3847"/>
                <a:ext cx="56" cy="28"/>
              </a:xfrm>
              <a:custGeom>
                <a:avLst/>
                <a:gdLst>
                  <a:gd name="T0" fmla="*/ 0 w 46"/>
                  <a:gd name="T1" fmla="*/ 49 h 25"/>
                  <a:gd name="T2" fmla="*/ 108 w 46"/>
                  <a:gd name="T3" fmla="*/ 49 h 25"/>
                  <a:gd name="T4" fmla="*/ 163 w 46"/>
                  <a:gd name="T5" fmla="*/ 69 h 25"/>
                  <a:gd name="T6" fmla="*/ 213 w 46"/>
                  <a:gd name="T7" fmla="*/ 49 h 25"/>
                  <a:gd name="T8" fmla="*/ 271 w 46"/>
                  <a:gd name="T9" fmla="*/ 24 h 25"/>
                  <a:gd name="T10" fmla="*/ 213 w 46"/>
                  <a:gd name="T11" fmla="*/ 0 h 25"/>
                  <a:gd name="T12" fmla="*/ 163 w 46"/>
                  <a:gd name="T13" fmla="*/ 0 h 25"/>
                  <a:gd name="T14" fmla="*/ 108 w 46"/>
                  <a:gd name="T15" fmla="*/ 24 h 25"/>
                  <a:gd name="T16" fmla="*/ 49 w 46"/>
                  <a:gd name="T17" fmla="*/ 0 h 25"/>
                  <a:gd name="T18" fmla="*/ 0 w 46"/>
                  <a:gd name="T19" fmla="*/ 24 h 25"/>
                  <a:gd name="T20" fmla="*/ 0 w 46"/>
                  <a:gd name="T21" fmla="*/ 49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25"/>
                  <a:gd name="T35" fmla="*/ 46 w 46"/>
                  <a:gd name="T36" fmla="*/ 25 h 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25">
                    <a:moveTo>
                      <a:pt x="0" y="18"/>
                    </a:moveTo>
                    <a:lnTo>
                      <a:pt x="18" y="18"/>
                    </a:lnTo>
                    <a:lnTo>
                      <a:pt x="28" y="25"/>
                    </a:lnTo>
                    <a:lnTo>
                      <a:pt x="36" y="18"/>
                    </a:lnTo>
                    <a:lnTo>
                      <a:pt x="46" y="9"/>
                    </a:lnTo>
                    <a:lnTo>
                      <a:pt x="36" y="0"/>
                    </a:lnTo>
                    <a:lnTo>
                      <a:pt x="28" y="0"/>
                    </a:lnTo>
                    <a:lnTo>
                      <a:pt x="18" y="9"/>
                    </a:lnTo>
                    <a:lnTo>
                      <a:pt x="8" y="0"/>
                    </a:lnTo>
                    <a:lnTo>
                      <a:pt x="0" y="9"/>
                    </a:lnTo>
                    <a:lnTo>
                      <a:pt x="0" y="18"/>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40" name="Freeform 37"/>
              <p:cNvSpPr>
                <a:spLocks/>
              </p:cNvSpPr>
              <p:nvPr/>
            </p:nvSpPr>
            <p:spPr bwMode="auto">
              <a:xfrm>
                <a:off x="2887" y="3815"/>
                <a:ext cx="22" cy="27"/>
              </a:xfrm>
              <a:custGeom>
                <a:avLst/>
                <a:gdLst>
                  <a:gd name="T0" fmla="*/ 73 w 18"/>
                  <a:gd name="T1" fmla="*/ 38 h 24"/>
                  <a:gd name="T2" fmla="*/ 109 w 18"/>
                  <a:gd name="T3" fmla="*/ 18 h 24"/>
                  <a:gd name="T4" fmla="*/ 97 w 18"/>
                  <a:gd name="T5" fmla="*/ 0 h 24"/>
                  <a:gd name="T6" fmla="*/ 2 w 18"/>
                  <a:gd name="T7" fmla="*/ 0 h 24"/>
                  <a:gd name="T8" fmla="*/ 0 w 18"/>
                  <a:gd name="T9" fmla="*/ 18 h 24"/>
                  <a:gd name="T10" fmla="*/ 24 w 18"/>
                  <a:gd name="T11" fmla="*/ 20 h 24"/>
                  <a:gd name="T12" fmla="*/ 49 w 18"/>
                  <a:gd name="T13" fmla="*/ 38 h 24"/>
                  <a:gd name="T14" fmla="*/ 49 w 18"/>
                  <a:gd name="T15" fmla="*/ 69 h 24"/>
                  <a:gd name="T16" fmla="*/ 73 w 18"/>
                  <a:gd name="T17" fmla="*/ 38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24"/>
                  <a:gd name="T29" fmla="*/ 18 w 18"/>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24">
                    <a:moveTo>
                      <a:pt x="12" y="13"/>
                    </a:moveTo>
                    <a:lnTo>
                      <a:pt x="18" y="6"/>
                    </a:lnTo>
                    <a:lnTo>
                      <a:pt x="16" y="0"/>
                    </a:lnTo>
                    <a:lnTo>
                      <a:pt x="2" y="0"/>
                    </a:lnTo>
                    <a:lnTo>
                      <a:pt x="0" y="6"/>
                    </a:lnTo>
                    <a:lnTo>
                      <a:pt x="4" y="7"/>
                    </a:lnTo>
                    <a:lnTo>
                      <a:pt x="8" y="13"/>
                    </a:lnTo>
                    <a:lnTo>
                      <a:pt x="8" y="24"/>
                    </a:lnTo>
                    <a:lnTo>
                      <a:pt x="12" y="13"/>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41" name="Freeform 38"/>
              <p:cNvSpPr>
                <a:spLocks/>
              </p:cNvSpPr>
              <p:nvPr/>
            </p:nvSpPr>
            <p:spPr bwMode="auto">
              <a:xfrm>
                <a:off x="2891" y="3856"/>
                <a:ext cx="35" cy="17"/>
              </a:xfrm>
              <a:custGeom>
                <a:avLst/>
                <a:gdLst>
                  <a:gd name="T0" fmla="*/ 83 w 27"/>
                  <a:gd name="T1" fmla="*/ 0 h 16"/>
                  <a:gd name="T2" fmla="*/ 187 w 27"/>
                  <a:gd name="T3" fmla="*/ 7 h 16"/>
                  <a:gd name="T4" fmla="*/ 274 w 27"/>
                  <a:gd name="T5" fmla="*/ 25 h 16"/>
                  <a:gd name="T6" fmla="*/ 187 w 27"/>
                  <a:gd name="T7" fmla="*/ 25 h 16"/>
                  <a:gd name="T8" fmla="*/ 83 w 27"/>
                  <a:gd name="T9" fmla="*/ 7 h 16"/>
                  <a:gd name="T10" fmla="*/ 0 w 27"/>
                  <a:gd name="T11" fmla="*/ 0 h 16"/>
                  <a:gd name="T12" fmla="*/ 83 w 27"/>
                  <a:gd name="T13" fmla="*/ 0 h 16"/>
                  <a:gd name="T14" fmla="*/ 0 60000 65536"/>
                  <a:gd name="T15" fmla="*/ 0 60000 65536"/>
                  <a:gd name="T16" fmla="*/ 0 60000 65536"/>
                  <a:gd name="T17" fmla="*/ 0 60000 65536"/>
                  <a:gd name="T18" fmla="*/ 0 60000 65536"/>
                  <a:gd name="T19" fmla="*/ 0 60000 65536"/>
                  <a:gd name="T20" fmla="*/ 0 60000 65536"/>
                  <a:gd name="T21" fmla="*/ 0 w 27"/>
                  <a:gd name="T22" fmla="*/ 0 h 16"/>
                  <a:gd name="T23" fmla="*/ 27 w 2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16">
                    <a:moveTo>
                      <a:pt x="8" y="0"/>
                    </a:moveTo>
                    <a:lnTo>
                      <a:pt x="18" y="7"/>
                    </a:lnTo>
                    <a:lnTo>
                      <a:pt x="27" y="16"/>
                    </a:lnTo>
                    <a:lnTo>
                      <a:pt x="18" y="16"/>
                    </a:lnTo>
                    <a:lnTo>
                      <a:pt x="8" y="7"/>
                    </a:lnTo>
                    <a:lnTo>
                      <a:pt x="0" y="0"/>
                    </a:lnTo>
                    <a:lnTo>
                      <a:pt x="8" y="0"/>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42" name="Freeform 39"/>
              <p:cNvSpPr>
                <a:spLocks/>
              </p:cNvSpPr>
              <p:nvPr/>
            </p:nvSpPr>
            <p:spPr bwMode="auto">
              <a:xfrm>
                <a:off x="3012" y="3904"/>
                <a:ext cx="33" cy="20"/>
              </a:xfrm>
              <a:custGeom>
                <a:avLst/>
                <a:gdLst>
                  <a:gd name="T0" fmla="*/ 0 w 25"/>
                  <a:gd name="T1" fmla="*/ 50 h 16"/>
                  <a:gd name="T2" fmla="*/ 103 w 25"/>
                  <a:gd name="T3" fmla="*/ 50 h 16"/>
                  <a:gd name="T4" fmla="*/ 201 w 25"/>
                  <a:gd name="T5" fmla="*/ 119 h 16"/>
                  <a:gd name="T6" fmla="*/ 310 w 25"/>
                  <a:gd name="T7" fmla="*/ 119 h 16"/>
                  <a:gd name="T8" fmla="*/ 310 w 25"/>
                  <a:gd name="T9" fmla="*/ 50 h 16"/>
                  <a:gd name="T10" fmla="*/ 201 w 25"/>
                  <a:gd name="T11" fmla="*/ 50 h 16"/>
                  <a:gd name="T12" fmla="*/ 201 w 25"/>
                  <a:gd name="T13" fmla="*/ 0 h 16"/>
                  <a:gd name="T14" fmla="*/ 103 w 25"/>
                  <a:gd name="T15" fmla="*/ 0 h 16"/>
                  <a:gd name="T16" fmla="*/ 0 w 25"/>
                  <a:gd name="T17" fmla="*/ 5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16"/>
                  <a:gd name="T29" fmla="*/ 25 w 25"/>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16">
                    <a:moveTo>
                      <a:pt x="0" y="7"/>
                    </a:moveTo>
                    <a:lnTo>
                      <a:pt x="8" y="7"/>
                    </a:lnTo>
                    <a:lnTo>
                      <a:pt x="17" y="16"/>
                    </a:lnTo>
                    <a:lnTo>
                      <a:pt x="25" y="16"/>
                    </a:lnTo>
                    <a:lnTo>
                      <a:pt x="25" y="7"/>
                    </a:lnTo>
                    <a:lnTo>
                      <a:pt x="17" y="7"/>
                    </a:lnTo>
                    <a:lnTo>
                      <a:pt x="17" y="0"/>
                    </a:lnTo>
                    <a:lnTo>
                      <a:pt x="8" y="0"/>
                    </a:lnTo>
                    <a:lnTo>
                      <a:pt x="0" y="7"/>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43" name="Freeform 40"/>
              <p:cNvSpPr>
                <a:spLocks/>
              </p:cNvSpPr>
              <p:nvPr/>
            </p:nvSpPr>
            <p:spPr bwMode="auto">
              <a:xfrm>
                <a:off x="2872" y="2795"/>
                <a:ext cx="338" cy="1040"/>
              </a:xfrm>
              <a:custGeom>
                <a:avLst/>
                <a:gdLst>
                  <a:gd name="T0" fmla="*/ 1320 w 271"/>
                  <a:gd name="T1" fmla="*/ 19 h 928"/>
                  <a:gd name="T2" fmla="*/ 1389 w 271"/>
                  <a:gd name="T3" fmla="*/ 0 h 928"/>
                  <a:gd name="T4" fmla="*/ 1517 w 271"/>
                  <a:gd name="T5" fmla="*/ 68 h 928"/>
                  <a:gd name="T6" fmla="*/ 1586 w 271"/>
                  <a:gd name="T7" fmla="*/ 185 h 928"/>
                  <a:gd name="T8" fmla="*/ 1586 w 271"/>
                  <a:gd name="T9" fmla="*/ 252 h 928"/>
                  <a:gd name="T10" fmla="*/ 1772 w 271"/>
                  <a:gd name="T11" fmla="*/ 412 h 928"/>
                  <a:gd name="T12" fmla="*/ 1978 w 271"/>
                  <a:gd name="T13" fmla="*/ 439 h 928"/>
                  <a:gd name="T14" fmla="*/ 1846 w 271"/>
                  <a:gd name="T15" fmla="*/ 531 h 928"/>
                  <a:gd name="T16" fmla="*/ 1586 w 271"/>
                  <a:gd name="T17" fmla="*/ 626 h 928"/>
                  <a:gd name="T18" fmla="*/ 1517 w 271"/>
                  <a:gd name="T19" fmla="*/ 719 h 928"/>
                  <a:gd name="T20" fmla="*/ 1446 w 271"/>
                  <a:gd name="T21" fmla="*/ 790 h 928"/>
                  <a:gd name="T22" fmla="*/ 1258 w 271"/>
                  <a:gd name="T23" fmla="*/ 884 h 928"/>
                  <a:gd name="T24" fmla="*/ 1114 w 271"/>
                  <a:gd name="T25" fmla="*/ 1001 h 928"/>
                  <a:gd name="T26" fmla="*/ 1058 w 271"/>
                  <a:gd name="T27" fmla="*/ 1069 h 928"/>
                  <a:gd name="T28" fmla="*/ 1058 w 271"/>
                  <a:gd name="T29" fmla="*/ 1163 h 928"/>
                  <a:gd name="T30" fmla="*/ 1114 w 271"/>
                  <a:gd name="T31" fmla="*/ 1257 h 928"/>
                  <a:gd name="T32" fmla="*/ 975 w 271"/>
                  <a:gd name="T33" fmla="*/ 1375 h 928"/>
                  <a:gd name="T34" fmla="*/ 854 w 271"/>
                  <a:gd name="T35" fmla="*/ 1439 h 928"/>
                  <a:gd name="T36" fmla="*/ 927 w 271"/>
                  <a:gd name="T37" fmla="*/ 1559 h 928"/>
                  <a:gd name="T38" fmla="*/ 717 w 271"/>
                  <a:gd name="T39" fmla="*/ 1656 h 928"/>
                  <a:gd name="T40" fmla="*/ 649 w 271"/>
                  <a:gd name="T41" fmla="*/ 1749 h 928"/>
                  <a:gd name="T42" fmla="*/ 590 w 271"/>
                  <a:gd name="T43" fmla="*/ 1869 h 928"/>
                  <a:gd name="T44" fmla="*/ 590 w 271"/>
                  <a:gd name="T45" fmla="*/ 1934 h 928"/>
                  <a:gd name="T46" fmla="*/ 717 w 271"/>
                  <a:gd name="T47" fmla="*/ 1984 h 928"/>
                  <a:gd name="T48" fmla="*/ 649 w 271"/>
                  <a:gd name="T49" fmla="*/ 2050 h 928"/>
                  <a:gd name="T50" fmla="*/ 590 w 271"/>
                  <a:gd name="T51" fmla="*/ 2167 h 928"/>
                  <a:gd name="T52" fmla="*/ 520 w 271"/>
                  <a:gd name="T53" fmla="*/ 2241 h 928"/>
                  <a:gd name="T54" fmla="*/ 383 w 271"/>
                  <a:gd name="T55" fmla="*/ 2331 h 928"/>
                  <a:gd name="T56" fmla="*/ 264 w 271"/>
                  <a:gd name="T57" fmla="*/ 2405 h 928"/>
                  <a:gd name="T58" fmla="*/ 383 w 271"/>
                  <a:gd name="T59" fmla="*/ 2426 h 928"/>
                  <a:gd name="T60" fmla="*/ 520 w 271"/>
                  <a:gd name="T61" fmla="*/ 2520 h 928"/>
                  <a:gd name="T62" fmla="*/ 854 w 271"/>
                  <a:gd name="T63" fmla="*/ 2496 h 928"/>
                  <a:gd name="T64" fmla="*/ 927 w 271"/>
                  <a:gd name="T65" fmla="*/ 2539 h 928"/>
                  <a:gd name="T66" fmla="*/ 610 w 271"/>
                  <a:gd name="T67" fmla="*/ 2590 h 928"/>
                  <a:gd name="T68" fmla="*/ 329 w 271"/>
                  <a:gd name="T69" fmla="*/ 2563 h 928"/>
                  <a:gd name="T70" fmla="*/ 277 w 271"/>
                  <a:gd name="T71" fmla="*/ 2468 h 928"/>
                  <a:gd name="T72" fmla="*/ 71 w 271"/>
                  <a:gd name="T73" fmla="*/ 2405 h 928"/>
                  <a:gd name="T74" fmla="*/ 0 w 271"/>
                  <a:gd name="T75" fmla="*/ 2331 h 928"/>
                  <a:gd name="T76" fmla="*/ 71 w 271"/>
                  <a:gd name="T77" fmla="*/ 2285 h 928"/>
                  <a:gd name="T78" fmla="*/ 207 w 271"/>
                  <a:gd name="T79" fmla="*/ 2213 h 928"/>
                  <a:gd name="T80" fmla="*/ 147 w 271"/>
                  <a:gd name="T81" fmla="*/ 2167 h 928"/>
                  <a:gd name="T82" fmla="*/ 0 w 271"/>
                  <a:gd name="T83" fmla="*/ 2121 h 928"/>
                  <a:gd name="T84" fmla="*/ 147 w 271"/>
                  <a:gd name="T85" fmla="*/ 2099 h 928"/>
                  <a:gd name="T86" fmla="*/ 277 w 271"/>
                  <a:gd name="T87" fmla="*/ 2121 h 928"/>
                  <a:gd name="T88" fmla="*/ 277 w 271"/>
                  <a:gd name="T89" fmla="*/ 2025 h 928"/>
                  <a:gd name="T90" fmla="*/ 329 w 271"/>
                  <a:gd name="T91" fmla="*/ 1934 h 928"/>
                  <a:gd name="T92" fmla="*/ 402 w 271"/>
                  <a:gd name="T93" fmla="*/ 1793 h 928"/>
                  <a:gd name="T94" fmla="*/ 277 w 271"/>
                  <a:gd name="T95" fmla="*/ 1770 h 928"/>
                  <a:gd name="T96" fmla="*/ 329 w 271"/>
                  <a:gd name="T97" fmla="*/ 1656 h 928"/>
                  <a:gd name="T98" fmla="*/ 329 w 271"/>
                  <a:gd name="T99" fmla="*/ 1541 h 928"/>
                  <a:gd name="T100" fmla="*/ 461 w 271"/>
                  <a:gd name="T101" fmla="*/ 1439 h 928"/>
                  <a:gd name="T102" fmla="*/ 610 w 271"/>
                  <a:gd name="T103" fmla="*/ 1328 h 928"/>
                  <a:gd name="T104" fmla="*/ 736 w 271"/>
                  <a:gd name="T105" fmla="*/ 1211 h 928"/>
                  <a:gd name="T106" fmla="*/ 736 w 271"/>
                  <a:gd name="T107" fmla="*/ 1069 h 928"/>
                  <a:gd name="T108" fmla="*/ 869 w 271"/>
                  <a:gd name="T109" fmla="*/ 926 h 928"/>
                  <a:gd name="T110" fmla="*/ 869 w 271"/>
                  <a:gd name="T111" fmla="*/ 838 h 928"/>
                  <a:gd name="T112" fmla="*/ 927 w 271"/>
                  <a:gd name="T113" fmla="*/ 742 h 928"/>
                  <a:gd name="T114" fmla="*/ 990 w 271"/>
                  <a:gd name="T115" fmla="*/ 651 h 928"/>
                  <a:gd name="T116" fmla="*/ 1124 w 271"/>
                  <a:gd name="T117" fmla="*/ 458 h 928"/>
                  <a:gd name="T118" fmla="*/ 1201 w 271"/>
                  <a:gd name="T119" fmla="*/ 368 h 928"/>
                  <a:gd name="T120" fmla="*/ 1201 w 271"/>
                  <a:gd name="T121" fmla="*/ 230 h 928"/>
                  <a:gd name="T122" fmla="*/ 1201 w 271"/>
                  <a:gd name="T123" fmla="*/ 92 h 92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71"/>
                  <a:gd name="T187" fmla="*/ 0 h 928"/>
                  <a:gd name="T188" fmla="*/ 271 w 271"/>
                  <a:gd name="T189" fmla="*/ 928 h 92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71" h="928">
                    <a:moveTo>
                      <a:pt x="162" y="33"/>
                    </a:moveTo>
                    <a:lnTo>
                      <a:pt x="172" y="24"/>
                    </a:lnTo>
                    <a:lnTo>
                      <a:pt x="180" y="7"/>
                    </a:lnTo>
                    <a:lnTo>
                      <a:pt x="180" y="0"/>
                    </a:lnTo>
                    <a:lnTo>
                      <a:pt x="190" y="0"/>
                    </a:lnTo>
                    <a:lnTo>
                      <a:pt x="198" y="7"/>
                    </a:lnTo>
                    <a:lnTo>
                      <a:pt x="208" y="16"/>
                    </a:lnTo>
                    <a:lnTo>
                      <a:pt x="208" y="24"/>
                    </a:lnTo>
                    <a:lnTo>
                      <a:pt x="208" y="49"/>
                    </a:lnTo>
                    <a:lnTo>
                      <a:pt x="217" y="49"/>
                    </a:lnTo>
                    <a:lnTo>
                      <a:pt x="217" y="66"/>
                    </a:lnTo>
                    <a:lnTo>
                      <a:pt x="227" y="66"/>
                    </a:lnTo>
                    <a:lnTo>
                      <a:pt x="229" y="82"/>
                    </a:lnTo>
                    <a:lnTo>
                      <a:pt x="217" y="91"/>
                    </a:lnTo>
                    <a:lnTo>
                      <a:pt x="225" y="91"/>
                    </a:lnTo>
                    <a:lnTo>
                      <a:pt x="235" y="115"/>
                    </a:lnTo>
                    <a:lnTo>
                      <a:pt x="243" y="148"/>
                    </a:lnTo>
                    <a:lnTo>
                      <a:pt x="271" y="148"/>
                    </a:lnTo>
                    <a:lnTo>
                      <a:pt x="271" y="157"/>
                    </a:lnTo>
                    <a:lnTo>
                      <a:pt x="263" y="167"/>
                    </a:lnTo>
                    <a:lnTo>
                      <a:pt x="253" y="174"/>
                    </a:lnTo>
                    <a:lnTo>
                      <a:pt x="253" y="190"/>
                    </a:lnTo>
                    <a:lnTo>
                      <a:pt x="217" y="207"/>
                    </a:lnTo>
                    <a:lnTo>
                      <a:pt x="225" y="216"/>
                    </a:lnTo>
                    <a:lnTo>
                      <a:pt x="217" y="225"/>
                    </a:lnTo>
                    <a:lnTo>
                      <a:pt x="217" y="233"/>
                    </a:lnTo>
                    <a:lnTo>
                      <a:pt x="217" y="249"/>
                    </a:lnTo>
                    <a:lnTo>
                      <a:pt x="208" y="258"/>
                    </a:lnTo>
                    <a:lnTo>
                      <a:pt x="217" y="266"/>
                    </a:lnTo>
                    <a:lnTo>
                      <a:pt x="208" y="275"/>
                    </a:lnTo>
                    <a:lnTo>
                      <a:pt x="198" y="284"/>
                    </a:lnTo>
                    <a:lnTo>
                      <a:pt x="190" y="291"/>
                    </a:lnTo>
                    <a:lnTo>
                      <a:pt x="172" y="310"/>
                    </a:lnTo>
                    <a:lnTo>
                      <a:pt x="172" y="317"/>
                    </a:lnTo>
                    <a:lnTo>
                      <a:pt x="162" y="326"/>
                    </a:lnTo>
                    <a:lnTo>
                      <a:pt x="162" y="343"/>
                    </a:lnTo>
                    <a:lnTo>
                      <a:pt x="152" y="359"/>
                    </a:lnTo>
                    <a:lnTo>
                      <a:pt x="162" y="359"/>
                    </a:lnTo>
                    <a:lnTo>
                      <a:pt x="152" y="366"/>
                    </a:lnTo>
                    <a:lnTo>
                      <a:pt x="144" y="383"/>
                    </a:lnTo>
                    <a:lnTo>
                      <a:pt x="152" y="392"/>
                    </a:lnTo>
                    <a:lnTo>
                      <a:pt x="152" y="409"/>
                    </a:lnTo>
                    <a:lnTo>
                      <a:pt x="144" y="418"/>
                    </a:lnTo>
                    <a:lnTo>
                      <a:pt x="152" y="418"/>
                    </a:lnTo>
                    <a:lnTo>
                      <a:pt x="162" y="434"/>
                    </a:lnTo>
                    <a:lnTo>
                      <a:pt x="152" y="451"/>
                    </a:lnTo>
                    <a:lnTo>
                      <a:pt x="152" y="460"/>
                    </a:lnTo>
                    <a:lnTo>
                      <a:pt x="144" y="467"/>
                    </a:lnTo>
                    <a:lnTo>
                      <a:pt x="134" y="493"/>
                    </a:lnTo>
                    <a:lnTo>
                      <a:pt x="144" y="500"/>
                    </a:lnTo>
                    <a:lnTo>
                      <a:pt x="134" y="517"/>
                    </a:lnTo>
                    <a:lnTo>
                      <a:pt x="117" y="517"/>
                    </a:lnTo>
                    <a:lnTo>
                      <a:pt x="117" y="533"/>
                    </a:lnTo>
                    <a:lnTo>
                      <a:pt x="117" y="552"/>
                    </a:lnTo>
                    <a:lnTo>
                      <a:pt x="127" y="559"/>
                    </a:lnTo>
                    <a:lnTo>
                      <a:pt x="117" y="577"/>
                    </a:lnTo>
                    <a:lnTo>
                      <a:pt x="99" y="577"/>
                    </a:lnTo>
                    <a:lnTo>
                      <a:pt x="99" y="594"/>
                    </a:lnTo>
                    <a:lnTo>
                      <a:pt x="89" y="601"/>
                    </a:lnTo>
                    <a:lnTo>
                      <a:pt x="89" y="620"/>
                    </a:lnTo>
                    <a:lnTo>
                      <a:pt x="89" y="627"/>
                    </a:lnTo>
                    <a:lnTo>
                      <a:pt x="89" y="643"/>
                    </a:lnTo>
                    <a:lnTo>
                      <a:pt x="89" y="660"/>
                    </a:lnTo>
                    <a:lnTo>
                      <a:pt x="81" y="669"/>
                    </a:lnTo>
                    <a:lnTo>
                      <a:pt x="81" y="676"/>
                    </a:lnTo>
                    <a:lnTo>
                      <a:pt x="81" y="686"/>
                    </a:lnTo>
                    <a:lnTo>
                      <a:pt x="81" y="693"/>
                    </a:lnTo>
                    <a:lnTo>
                      <a:pt x="89" y="702"/>
                    </a:lnTo>
                    <a:lnTo>
                      <a:pt x="89" y="711"/>
                    </a:lnTo>
                    <a:lnTo>
                      <a:pt x="99" y="711"/>
                    </a:lnTo>
                    <a:lnTo>
                      <a:pt x="89" y="728"/>
                    </a:lnTo>
                    <a:lnTo>
                      <a:pt x="81" y="728"/>
                    </a:lnTo>
                    <a:lnTo>
                      <a:pt x="89" y="735"/>
                    </a:lnTo>
                    <a:lnTo>
                      <a:pt x="89" y="752"/>
                    </a:lnTo>
                    <a:lnTo>
                      <a:pt x="89" y="761"/>
                    </a:lnTo>
                    <a:lnTo>
                      <a:pt x="81" y="777"/>
                    </a:lnTo>
                    <a:lnTo>
                      <a:pt x="81" y="786"/>
                    </a:lnTo>
                    <a:lnTo>
                      <a:pt x="61" y="794"/>
                    </a:lnTo>
                    <a:lnTo>
                      <a:pt x="71" y="803"/>
                    </a:lnTo>
                    <a:lnTo>
                      <a:pt x="61" y="810"/>
                    </a:lnTo>
                    <a:lnTo>
                      <a:pt x="61" y="819"/>
                    </a:lnTo>
                    <a:lnTo>
                      <a:pt x="53" y="836"/>
                    </a:lnTo>
                    <a:lnTo>
                      <a:pt x="36" y="843"/>
                    </a:lnTo>
                    <a:lnTo>
                      <a:pt x="36" y="852"/>
                    </a:lnTo>
                    <a:lnTo>
                      <a:pt x="36" y="862"/>
                    </a:lnTo>
                    <a:lnTo>
                      <a:pt x="43" y="862"/>
                    </a:lnTo>
                    <a:lnTo>
                      <a:pt x="53" y="862"/>
                    </a:lnTo>
                    <a:lnTo>
                      <a:pt x="53" y="869"/>
                    </a:lnTo>
                    <a:lnTo>
                      <a:pt x="53" y="887"/>
                    </a:lnTo>
                    <a:lnTo>
                      <a:pt x="53" y="904"/>
                    </a:lnTo>
                    <a:lnTo>
                      <a:pt x="71" y="904"/>
                    </a:lnTo>
                    <a:lnTo>
                      <a:pt x="89" y="895"/>
                    </a:lnTo>
                    <a:lnTo>
                      <a:pt x="99" y="895"/>
                    </a:lnTo>
                    <a:lnTo>
                      <a:pt x="117" y="895"/>
                    </a:lnTo>
                    <a:lnTo>
                      <a:pt x="134" y="904"/>
                    </a:lnTo>
                    <a:lnTo>
                      <a:pt x="136" y="902"/>
                    </a:lnTo>
                    <a:lnTo>
                      <a:pt x="127" y="911"/>
                    </a:lnTo>
                    <a:lnTo>
                      <a:pt x="127" y="920"/>
                    </a:lnTo>
                    <a:lnTo>
                      <a:pt x="101" y="920"/>
                    </a:lnTo>
                    <a:lnTo>
                      <a:pt x="83" y="928"/>
                    </a:lnTo>
                    <a:lnTo>
                      <a:pt x="73" y="920"/>
                    </a:lnTo>
                    <a:lnTo>
                      <a:pt x="63" y="911"/>
                    </a:lnTo>
                    <a:lnTo>
                      <a:pt x="45" y="920"/>
                    </a:lnTo>
                    <a:lnTo>
                      <a:pt x="38" y="902"/>
                    </a:lnTo>
                    <a:lnTo>
                      <a:pt x="38" y="895"/>
                    </a:lnTo>
                    <a:lnTo>
                      <a:pt x="38" y="885"/>
                    </a:lnTo>
                    <a:lnTo>
                      <a:pt x="20" y="895"/>
                    </a:lnTo>
                    <a:lnTo>
                      <a:pt x="10" y="878"/>
                    </a:lnTo>
                    <a:lnTo>
                      <a:pt x="10" y="862"/>
                    </a:lnTo>
                    <a:lnTo>
                      <a:pt x="10" y="852"/>
                    </a:lnTo>
                    <a:lnTo>
                      <a:pt x="0" y="843"/>
                    </a:lnTo>
                    <a:lnTo>
                      <a:pt x="0" y="836"/>
                    </a:lnTo>
                    <a:lnTo>
                      <a:pt x="10" y="836"/>
                    </a:lnTo>
                    <a:lnTo>
                      <a:pt x="10" y="827"/>
                    </a:lnTo>
                    <a:lnTo>
                      <a:pt x="10" y="819"/>
                    </a:lnTo>
                    <a:lnTo>
                      <a:pt x="10" y="810"/>
                    </a:lnTo>
                    <a:lnTo>
                      <a:pt x="10" y="803"/>
                    </a:lnTo>
                    <a:lnTo>
                      <a:pt x="28" y="794"/>
                    </a:lnTo>
                    <a:lnTo>
                      <a:pt x="28" y="785"/>
                    </a:lnTo>
                    <a:lnTo>
                      <a:pt x="10" y="785"/>
                    </a:lnTo>
                    <a:lnTo>
                      <a:pt x="20" y="777"/>
                    </a:lnTo>
                    <a:lnTo>
                      <a:pt x="20" y="768"/>
                    </a:lnTo>
                    <a:lnTo>
                      <a:pt x="0" y="768"/>
                    </a:lnTo>
                    <a:lnTo>
                      <a:pt x="0" y="761"/>
                    </a:lnTo>
                    <a:lnTo>
                      <a:pt x="0" y="752"/>
                    </a:lnTo>
                    <a:lnTo>
                      <a:pt x="10" y="752"/>
                    </a:lnTo>
                    <a:lnTo>
                      <a:pt x="20" y="752"/>
                    </a:lnTo>
                    <a:lnTo>
                      <a:pt x="20" y="761"/>
                    </a:lnTo>
                    <a:lnTo>
                      <a:pt x="28" y="761"/>
                    </a:lnTo>
                    <a:lnTo>
                      <a:pt x="38" y="761"/>
                    </a:lnTo>
                    <a:lnTo>
                      <a:pt x="38" y="752"/>
                    </a:lnTo>
                    <a:lnTo>
                      <a:pt x="38" y="735"/>
                    </a:lnTo>
                    <a:lnTo>
                      <a:pt x="38" y="726"/>
                    </a:lnTo>
                    <a:lnTo>
                      <a:pt x="45" y="719"/>
                    </a:lnTo>
                    <a:lnTo>
                      <a:pt x="45" y="702"/>
                    </a:lnTo>
                    <a:lnTo>
                      <a:pt x="45" y="693"/>
                    </a:lnTo>
                    <a:lnTo>
                      <a:pt x="45" y="686"/>
                    </a:lnTo>
                    <a:lnTo>
                      <a:pt x="55" y="667"/>
                    </a:lnTo>
                    <a:lnTo>
                      <a:pt x="55" y="643"/>
                    </a:lnTo>
                    <a:lnTo>
                      <a:pt x="45" y="643"/>
                    </a:lnTo>
                    <a:lnTo>
                      <a:pt x="38" y="643"/>
                    </a:lnTo>
                    <a:lnTo>
                      <a:pt x="38" y="634"/>
                    </a:lnTo>
                    <a:lnTo>
                      <a:pt x="38" y="618"/>
                    </a:lnTo>
                    <a:lnTo>
                      <a:pt x="38" y="610"/>
                    </a:lnTo>
                    <a:lnTo>
                      <a:pt x="45" y="594"/>
                    </a:lnTo>
                    <a:lnTo>
                      <a:pt x="45" y="585"/>
                    </a:lnTo>
                    <a:lnTo>
                      <a:pt x="45" y="559"/>
                    </a:lnTo>
                    <a:lnTo>
                      <a:pt x="45" y="552"/>
                    </a:lnTo>
                    <a:lnTo>
                      <a:pt x="45" y="533"/>
                    </a:lnTo>
                    <a:lnTo>
                      <a:pt x="55" y="526"/>
                    </a:lnTo>
                    <a:lnTo>
                      <a:pt x="63" y="517"/>
                    </a:lnTo>
                    <a:lnTo>
                      <a:pt x="73" y="509"/>
                    </a:lnTo>
                    <a:lnTo>
                      <a:pt x="83" y="493"/>
                    </a:lnTo>
                    <a:lnTo>
                      <a:pt x="83" y="476"/>
                    </a:lnTo>
                    <a:lnTo>
                      <a:pt x="91" y="458"/>
                    </a:lnTo>
                    <a:lnTo>
                      <a:pt x="101" y="451"/>
                    </a:lnTo>
                    <a:lnTo>
                      <a:pt x="101" y="434"/>
                    </a:lnTo>
                    <a:lnTo>
                      <a:pt x="101" y="425"/>
                    </a:lnTo>
                    <a:lnTo>
                      <a:pt x="109" y="409"/>
                    </a:lnTo>
                    <a:lnTo>
                      <a:pt x="101" y="383"/>
                    </a:lnTo>
                    <a:lnTo>
                      <a:pt x="101" y="350"/>
                    </a:lnTo>
                    <a:lnTo>
                      <a:pt x="119" y="350"/>
                    </a:lnTo>
                    <a:lnTo>
                      <a:pt x="119" y="333"/>
                    </a:lnTo>
                    <a:lnTo>
                      <a:pt x="109" y="326"/>
                    </a:lnTo>
                    <a:lnTo>
                      <a:pt x="109" y="308"/>
                    </a:lnTo>
                    <a:lnTo>
                      <a:pt x="119" y="300"/>
                    </a:lnTo>
                    <a:lnTo>
                      <a:pt x="127" y="291"/>
                    </a:lnTo>
                    <a:lnTo>
                      <a:pt x="127" y="275"/>
                    </a:lnTo>
                    <a:lnTo>
                      <a:pt x="127" y="266"/>
                    </a:lnTo>
                    <a:lnTo>
                      <a:pt x="136" y="258"/>
                    </a:lnTo>
                    <a:lnTo>
                      <a:pt x="136" y="242"/>
                    </a:lnTo>
                    <a:lnTo>
                      <a:pt x="136" y="233"/>
                    </a:lnTo>
                    <a:lnTo>
                      <a:pt x="146" y="216"/>
                    </a:lnTo>
                    <a:lnTo>
                      <a:pt x="154" y="190"/>
                    </a:lnTo>
                    <a:lnTo>
                      <a:pt x="154" y="165"/>
                    </a:lnTo>
                    <a:lnTo>
                      <a:pt x="154" y="157"/>
                    </a:lnTo>
                    <a:lnTo>
                      <a:pt x="164" y="148"/>
                    </a:lnTo>
                    <a:lnTo>
                      <a:pt x="164" y="132"/>
                    </a:lnTo>
                    <a:lnTo>
                      <a:pt x="164" y="108"/>
                    </a:lnTo>
                    <a:lnTo>
                      <a:pt x="164" y="99"/>
                    </a:lnTo>
                    <a:lnTo>
                      <a:pt x="164" y="82"/>
                    </a:lnTo>
                    <a:lnTo>
                      <a:pt x="174" y="73"/>
                    </a:lnTo>
                    <a:lnTo>
                      <a:pt x="164" y="66"/>
                    </a:lnTo>
                    <a:lnTo>
                      <a:pt x="164" y="33"/>
                    </a:lnTo>
                    <a:lnTo>
                      <a:pt x="162" y="33"/>
                    </a:lnTo>
                    <a:close/>
                  </a:path>
                </a:pathLst>
              </a:custGeom>
              <a:solidFill>
                <a:srgbClr val="008000"/>
              </a:solidFill>
              <a:ln w="9525" cmpd="sng">
                <a:solidFill>
                  <a:srgbClr val="5CF94B"/>
                </a:solidFill>
                <a:prstDash val="solid"/>
                <a:round/>
                <a:headEnd/>
                <a:tailEnd/>
              </a:ln>
            </p:spPr>
            <p:txBody>
              <a:bodyPr/>
              <a:lstStyle/>
              <a:p>
                <a:endParaRPr lang="es-AR"/>
              </a:p>
            </p:txBody>
          </p:sp>
          <p:sp>
            <p:nvSpPr>
              <p:cNvPr id="58444" name="Freeform 41"/>
              <p:cNvSpPr>
                <a:spLocks/>
              </p:cNvSpPr>
              <p:nvPr/>
            </p:nvSpPr>
            <p:spPr bwMode="auto">
              <a:xfrm>
                <a:off x="3045" y="3842"/>
                <a:ext cx="78" cy="67"/>
              </a:xfrm>
              <a:custGeom>
                <a:avLst/>
                <a:gdLst>
                  <a:gd name="T0" fmla="*/ 0 w 64"/>
                  <a:gd name="T1" fmla="*/ 0 h 60"/>
                  <a:gd name="T2" fmla="*/ 0 w 64"/>
                  <a:gd name="T3" fmla="*/ 23 h 60"/>
                  <a:gd name="T4" fmla="*/ 60 w 64"/>
                  <a:gd name="T5" fmla="*/ 23 h 60"/>
                  <a:gd name="T6" fmla="*/ 0 w 64"/>
                  <a:gd name="T7" fmla="*/ 70 h 60"/>
                  <a:gd name="T8" fmla="*/ 0 w 64"/>
                  <a:gd name="T9" fmla="*/ 95 h 60"/>
                  <a:gd name="T10" fmla="*/ 60 w 64"/>
                  <a:gd name="T11" fmla="*/ 136 h 60"/>
                  <a:gd name="T12" fmla="*/ 60 w 64"/>
                  <a:gd name="T13" fmla="*/ 136 h 60"/>
                  <a:gd name="T14" fmla="*/ 163 w 64"/>
                  <a:gd name="T15" fmla="*/ 136 h 60"/>
                  <a:gd name="T16" fmla="*/ 223 w 64"/>
                  <a:gd name="T17" fmla="*/ 163 h 60"/>
                  <a:gd name="T18" fmla="*/ 272 w 64"/>
                  <a:gd name="T19" fmla="*/ 163 h 60"/>
                  <a:gd name="T20" fmla="*/ 380 w 64"/>
                  <a:gd name="T21" fmla="*/ 163 h 60"/>
                  <a:gd name="T22" fmla="*/ 380 w 64"/>
                  <a:gd name="T23" fmla="*/ 136 h 60"/>
                  <a:gd name="T24" fmla="*/ 272 w 64"/>
                  <a:gd name="T25" fmla="*/ 118 h 60"/>
                  <a:gd name="T26" fmla="*/ 223 w 64"/>
                  <a:gd name="T27" fmla="*/ 118 h 60"/>
                  <a:gd name="T28" fmla="*/ 163 w 64"/>
                  <a:gd name="T29" fmla="*/ 95 h 60"/>
                  <a:gd name="T30" fmla="*/ 163 w 64"/>
                  <a:gd name="T31" fmla="*/ 49 h 60"/>
                  <a:gd name="T32" fmla="*/ 0 w 64"/>
                  <a:gd name="T33" fmla="*/ 2 h 60"/>
                  <a:gd name="T34" fmla="*/ 0 w 64"/>
                  <a:gd name="T35" fmla="*/ 0 h 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4"/>
                  <a:gd name="T55" fmla="*/ 0 h 60"/>
                  <a:gd name="T56" fmla="*/ 64 w 64"/>
                  <a:gd name="T57" fmla="*/ 60 h 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4" h="60">
                    <a:moveTo>
                      <a:pt x="0" y="0"/>
                    </a:moveTo>
                    <a:lnTo>
                      <a:pt x="0" y="9"/>
                    </a:lnTo>
                    <a:lnTo>
                      <a:pt x="10" y="9"/>
                    </a:lnTo>
                    <a:lnTo>
                      <a:pt x="0" y="26"/>
                    </a:lnTo>
                    <a:lnTo>
                      <a:pt x="0" y="35"/>
                    </a:lnTo>
                    <a:lnTo>
                      <a:pt x="10" y="51"/>
                    </a:lnTo>
                    <a:lnTo>
                      <a:pt x="28" y="51"/>
                    </a:lnTo>
                    <a:lnTo>
                      <a:pt x="38" y="60"/>
                    </a:lnTo>
                    <a:lnTo>
                      <a:pt x="46" y="60"/>
                    </a:lnTo>
                    <a:lnTo>
                      <a:pt x="64" y="60"/>
                    </a:lnTo>
                    <a:lnTo>
                      <a:pt x="64" y="51"/>
                    </a:lnTo>
                    <a:lnTo>
                      <a:pt x="46" y="44"/>
                    </a:lnTo>
                    <a:lnTo>
                      <a:pt x="38" y="44"/>
                    </a:lnTo>
                    <a:lnTo>
                      <a:pt x="28" y="35"/>
                    </a:lnTo>
                    <a:lnTo>
                      <a:pt x="28" y="18"/>
                    </a:lnTo>
                    <a:lnTo>
                      <a:pt x="0" y="2"/>
                    </a:lnTo>
                    <a:lnTo>
                      <a:pt x="0" y="0"/>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45" name="Freeform 42"/>
              <p:cNvSpPr>
                <a:spLocks/>
              </p:cNvSpPr>
              <p:nvPr/>
            </p:nvSpPr>
            <p:spPr bwMode="auto">
              <a:xfrm>
                <a:off x="2978" y="3835"/>
                <a:ext cx="79" cy="66"/>
              </a:xfrm>
              <a:custGeom>
                <a:avLst/>
                <a:gdLst>
                  <a:gd name="T0" fmla="*/ 403 w 63"/>
                  <a:gd name="T1" fmla="*/ 28 h 58"/>
                  <a:gd name="T2" fmla="*/ 403 w 63"/>
                  <a:gd name="T3" fmla="*/ 50 h 58"/>
                  <a:gd name="T4" fmla="*/ 479 w 63"/>
                  <a:gd name="T5" fmla="*/ 50 h 58"/>
                  <a:gd name="T6" fmla="*/ 403 w 63"/>
                  <a:gd name="T7" fmla="*/ 107 h 58"/>
                  <a:gd name="T8" fmla="*/ 403 w 63"/>
                  <a:gd name="T9" fmla="*/ 138 h 58"/>
                  <a:gd name="T10" fmla="*/ 479 w 63"/>
                  <a:gd name="T11" fmla="*/ 184 h 58"/>
                  <a:gd name="T12" fmla="*/ 479 w 63"/>
                  <a:gd name="T13" fmla="*/ 184 h 58"/>
                  <a:gd name="T14" fmla="*/ 403 w 63"/>
                  <a:gd name="T15" fmla="*/ 184 h 58"/>
                  <a:gd name="T16" fmla="*/ 272 w 63"/>
                  <a:gd name="T17" fmla="*/ 184 h 58"/>
                  <a:gd name="T18" fmla="*/ 216 w 63"/>
                  <a:gd name="T19" fmla="*/ 162 h 58"/>
                  <a:gd name="T20" fmla="*/ 76 w 63"/>
                  <a:gd name="T21" fmla="*/ 162 h 58"/>
                  <a:gd name="T22" fmla="*/ 0 w 63"/>
                  <a:gd name="T23" fmla="*/ 162 h 58"/>
                  <a:gd name="T24" fmla="*/ 76 w 63"/>
                  <a:gd name="T25" fmla="*/ 138 h 58"/>
                  <a:gd name="T26" fmla="*/ 138 w 63"/>
                  <a:gd name="T27" fmla="*/ 138 h 58"/>
                  <a:gd name="T28" fmla="*/ 216 w 63"/>
                  <a:gd name="T29" fmla="*/ 138 h 58"/>
                  <a:gd name="T30" fmla="*/ 216 w 63"/>
                  <a:gd name="T31" fmla="*/ 77 h 58"/>
                  <a:gd name="T32" fmla="*/ 216 w 63"/>
                  <a:gd name="T33" fmla="*/ 50 h 58"/>
                  <a:gd name="T34" fmla="*/ 138 w 63"/>
                  <a:gd name="T35" fmla="*/ 50 h 58"/>
                  <a:gd name="T36" fmla="*/ 138 w 63"/>
                  <a:gd name="T37" fmla="*/ 28 h 58"/>
                  <a:gd name="T38" fmla="*/ 216 w 63"/>
                  <a:gd name="T39" fmla="*/ 28 h 58"/>
                  <a:gd name="T40" fmla="*/ 272 w 63"/>
                  <a:gd name="T41" fmla="*/ 28 h 58"/>
                  <a:gd name="T42" fmla="*/ 272 w 63"/>
                  <a:gd name="T43" fmla="*/ 0 h 58"/>
                  <a:gd name="T44" fmla="*/ 341 w 63"/>
                  <a:gd name="T45" fmla="*/ 0 h 58"/>
                  <a:gd name="T46" fmla="*/ 403 w 63"/>
                  <a:gd name="T47" fmla="*/ 28 h 5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3"/>
                  <a:gd name="T73" fmla="*/ 0 h 58"/>
                  <a:gd name="T74" fmla="*/ 63 w 63"/>
                  <a:gd name="T75" fmla="*/ 58 h 5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3" h="58">
                    <a:moveTo>
                      <a:pt x="53" y="9"/>
                    </a:moveTo>
                    <a:lnTo>
                      <a:pt x="53" y="16"/>
                    </a:lnTo>
                    <a:lnTo>
                      <a:pt x="63" y="16"/>
                    </a:lnTo>
                    <a:lnTo>
                      <a:pt x="53" y="33"/>
                    </a:lnTo>
                    <a:lnTo>
                      <a:pt x="53" y="42"/>
                    </a:lnTo>
                    <a:lnTo>
                      <a:pt x="63" y="58"/>
                    </a:lnTo>
                    <a:lnTo>
                      <a:pt x="53" y="58"/>
                    </a:lnTo>
                    <a:lnTo>
                      <a:pt x="36" y="58"/>
                    </a:lnTo>
                    <a:lnTo>
                      <a:pt x="28" y="51"/>
                    </a:lnTo>
                    <a:lnTo>
                      <a:pt x="10" y="51"/>
                    </a:lnTo>
                    <a:lnTo>
                      <a:pt x="0" y="51"/>
                    </a:lnTo>
                    <a:lnTo>
                      <a:pt x="10" y="42"/>
                    </a:lnTo>
                    <a:lnTo>
                      <a:pt x="18" y="42"/>
                    </a:lnTo>
                    <a:lnTo>
                      <a:pt x="28" y="42"/>
                    </a:lnTo>
                    <a:lnTo>
                      <a:pt x="28" y="25"/>
                    </a:lnTo>
                    <a:lnTo>
                      <a:pt x="28" y="16"/>
                    </a:lnTo>
                    <a:lnTo>
                      <a:pt x="18" y="16"/>
                    </a:lnTo>
                    <a:lnTo>
                      <a:pt x="18" y="9"/>
                    </a:lnTo>
                    <a:lnTo>
                      <a:pt x="28" y="9"/>
                    </a:lnTo>
                    <a:lnTo>
                      <a:pt x="36" y="9"/>
                    </a:lnTo>
                    <a:lnTo>
                      <a:pt x="36" y="0"/>
                    </a:lnTo>
                    <a:lnTo>
                      <a:pt x="45" y="0"/>
                    </a:lnTo>
                    <a:lnTo>
                      <a:pt x="53" y="9"/>
                    </a:lnTo>
                    <a:close/>
                  </a:path>
                </a:pathLst>
              </a:custGeom>
              <a:solidFill>
                <a:srgbClr val="008000"/>
              </a:solidFill>
              <a:ln w="9525" cap="flat" cmpd="sng">
                <a:solidFill>
                  <a:srgbClr val="5CF94B"/>
                </a:solidFill>
                <a:prstDash val="solid"/>
                <a:round/>
                <a:headEnd type="none" w="med" len="med"/>
                <a:tailEnd type="none" w="med" len="med"/>
              </a:ln>
            </p:spPr>
            <p:txBody>
              <a:bodyPr/>
              <a:lstStyle/>
              <a:p>
                <a:endParaRPr lang="es-AR"/>
              </a:p>
            </p:txBody>
          </p:sp>
          <p:sp>
            <p:nvSpPr>
              <p:cNvPr id="58446" name="Freeform 43"/>
              <p:cNvSpPr>
                <a:spLocks/>
              </p:cNvSpPr>
              <p:nvPr/>
            </p:nvSpPr>
            <p:spPr bwMode="auto">
              <a:xfrm>
                <a:off x="2910" y="2927"/>
                <a:ext cx="823" cy="879"/>
              </a:xfrm>
              <a:custGeom>
                <a:avLst/>
                <a:gdLst>
                  <a:gd name="T0" fmla="*/ 2004 w 658"/>
                  <a:gd name="T1" fmla="*/ 0 h 785"/>
                  <a:gd name="T2" fmla="*/ 2334 w 658"/>
                  <a:gd name="T3" fmla="*/ 19 h 785"/>
                  <a:gd name="T4" fmla="*/ 2488 w 658"/>
                  <a:gd name="T5" fmla="*/ 48 h 785"/>
                  <a:gd name="T6" fmla="*/ 2675 w 658"/>
                  <a:gd name="T7" fmla="*/ 19 h 785"/>
                  <a:gd name="T8" fmla="*/ 2958 w 658"/>
                  <a:gd name="T9" fmla="*/ 48 h 785"/>
                  <a:gd name="T10" fmla="*/ 3227 w 658"/>
                  <a:gd name="T11" fmla="*/ 142 h 785"/>
                  <a:gd name="T12" fmla="*/ 3563 w 658"/>
                  <a:gd name="T13" fmla="*/ 183 h 785"/>
                  <a:gd name="T14" fmla="*/ 3911 w 658"/>
                  <a:gd name="T15" fmla="*/ 253 h 785"/>
                  <a:gd name="T16" fmla="*/ 3775 w 658"/>
                  <a:gd name="T17" fmla="*/ 371 h 785"/>
                  <a:gd name="T18" fmla="*/ 3911 w 658"/>
                  <a:gd name="T19" fmla="*/ 438 h 785"/>
                  <a:gd name="T20" fmla="*/ 4385 w 658"/>
                  <a:gd name="T21" fmla="*/ 438 h 785"/>
                  <a:gd name="T22" fmla="*/ 4640 w 658"/>
                  <a:gd name="T23" fmla="*/ 371 h 785"/>
                  <a:gd name="T24" fmla="*/ 4722 w 658"/>
                  <a:gd name="T25" fmla="*/ 297 h 785"/>
                  <a:gd name="T26" fmla="*/ 4852 w 658"/>
                  <a:gd name="T27" fmla="*/ 347 h 785"/>
                  <a:gd name="T28" fmla="*/ 4722 w 658"/>
                  <a:gd name="T29" fmla="*/ 415 h 785"/>
                  <a:gd name="T30" fmla="*/ 4178 w 658"/>
                  <a:gd name="T31" fmla="*/ 534 h 785"/>
                  <a:gd name="T32" fmla="*/ 3980 w 658"/>
                  <a:gd name="T33" fmla="*/ 626 h 785"/>
                  <a:gd name="T34" fmla="*/ 3832 w 658"/>
                  <a:gd name="T35" fmla="*/ 740 h 785"/>
                  <a:gd name="T36" fmla="*/ 3638 w 658"/>
                  <a:gd name="T37" fmla="*/ 879 h 785"/>
                  <a:gd name="T38" fmla="*/ 3638 w 658"/>
                  <a:gd name="T39" fmla="*/ 943 h 785"/>
                  <a:gd name="T40" fmla="*/ 3832 w 658"/>
                  <a:gd name="T41" fmla="*/ 1016 h 785"/>
                  <a:gd name="T42" fmla="*/ 3775 w 658"/>
                  <a:gd name="T43" fmla="*/ 1106 h 785"/>
                  <a:gd name="T44" fmla="*/ 3700 w 658"/>
                  <a:gd name="T45" fmla="*/ 1204 h 785"/>
                  <a:gd name="T46" fmla="*/ 3433 w 658"/>
                  <a:gd name="T47" fmla="*/ 1247 h 785"/>
                  <a:gd name="T48" fmla="*/ 2958 w 658"/>
                  <a:gd name="T49" fmla="*/ 1270 h 785"/>
                  <a:gd name="T50" fmla="*/ 2624 w 658"/>
                  <a:gd name="T51" fmla="*/ 1297 h 785"/>
                  <a:gd name="T52" fmla="*/ 2488 w 658"/>
                  <a:gd name="T53" fmla="*/ 1364 h 785"/>
                  <a:gd name="T54" fmla="*/ 2413 w 658"/>
                  <a:gd name="T55" fmla="*/ 1412 h 785"/>
                  <a:gd name="T56" fmla="*/ 1941 w 658"/>
                  <a:gd name="T57" fmla="*/ 1384 h 785"/>
                  <a:gd name="T58" fmla="*/ 1941 w 658"/>
                  <a:gd name="T59" fmla="*/ 1525 h 785"/>
                  <a:gd name="T60" fmla="*/ 1797 w 658"/>
                  <a:gd name="T61" fmla="*/ 1592 h 785"/>
                  <a:gd name="T62" fmla="*/ 1676 w 658"/>
                  <a:gd name="T63" fmla="*/ 1685 h 785"/>
                  <a:gd name="T64" fmla="*/ 1383 w 658"/>
                  <a:gd name="T65" fmla="*/ 1710 h 785"/>
                  <a:gd name="T66" fmla="*/ 1340 w 658"/>
                  <a:gd name="T67" fmla="*/ 1825 h 785"/>
                  <a:gd name="T68" fmla="*/ 1523 w 658"/>
                  <a:gd name="T69" fmla="*/ 1898 h 785"/>
                  <a:gd name="T70" fmla="*/ 1187 w 658"/>
                  <a:gd name="T71" fmla="*/ 1989 h 785"/>
                  <a:gd name="T72" fmla="*/ 916 w 658"/>
                  <a:gd name="T73" fmla="*/ 2061 h 785"/>
                  <a:gd name="T74" fmla="*/ 780 w 658"/>
                  <a:gd name="T75" fmla="*/ 2171 h 785"/>
                  <a:gd name="T76" fmla="*/ 443 w 658"/>
                  <a:gd name="T77" fmla="*/ 2153 h 785"/>
                  <a:gd name="T78" fmla="*/ 148 w 658"/>
                  <a:gd name="T79" fmla="*/ 2125 h 785"/>
                  <a:gd name="T80" fmla="*/ 95 w 658"/>
                  <a:gd name="T81" fmla="*/ 2063 h 785"/>
                  <a:gd name="T82" fmla="*/ 0 w 658"/>
                  <a:gd name="T83" fmla="*/ 2009 h 785"/>
                  <a:gd name="T84" fmla="*/ 216 w 658"/>
                  <a:gd name="T85" fmla="*/ 1919 h 785"/>
                  <a:gd name="T86" fmla="*/ 338 w 658"/>
                  <a:gd name="T87" fmla="*/ 1851 h 785"/>
                  <a:gd name="T88" fmla="*/ 413 w 658"/>
                  <a:gd name="T89" fmla="*/ 1758 h 785"/>
                  <a:gd name="T90" fmla="*/ 443 w 658"/>
                  <a:gd name="T91" fmla="*/ 1685 h 785"/>
                  <a:gd name="T92" fmla="*/ 399 w 658"/>
                  <a:gd name="T93" fmla="*/ 1617 h 785"/>
                  <a:gd name="T94" fmla="*/ 338 w 658"/>
                  <a:gd name="T95" fmla="*/ 1547 h 785"/>
                  <a:gd name="T96" fmla="*/ 443 w 658"/>
                  <a:gd name="T97" fmla="*/ 1456 h 785"/>
                  <a:gd name="T98" fmla="*/ 399 w 658"/>
                  <a:gd name="T99" fmla="*/ 1339 h 785"/>
                  <a:gd name="T100" fmla="*/ 607 w 658"/>
                  <a:gd name="T101" fmla="*/ 1270 h 785"/>
                  <a:gd name="T102" fmla="*/ 607 w 658"/>
                  <a:gd name="T103" fmla="*/ 1152 h 785"/>
                  <a:gd name="T104" fmla="*/ 794 w 658"/>
                  <a:gd name="T105" fmla="*/ 1067 h 785"/>
                  <a:gd name="T106" fmla="*/ 867 w 658"/>
                  <a:gd name="T107" fmla="*/ 943 h 785"/>
                  <a:gd name="T108" fmla="*/ 857 w 658"/>
                  <a:gd name="T109" fmla="*/ 827 h 785"/>
                  <a:gd name="T110" fmla="*/ 867 w 658"/>
                  <a:gd name="T111" fmla="*/ 766 h 785"/>
                  <a:gd name="T112" fmla="*/ 929 w 658"/>
                  <a:gd name="T113" fmla="*/ 680 h 785"/>
                  <a:gd name="T114" fmla="*/ 976 w 658"/>
                  <a:gd name="T115" fmla="*/ 577 h 785"/>
                  <a:gd name="T116" fmla="*/ 1149 w 658"/>
                  <a:gd name="T117" fmla="*/ 481 h 785"/>
                  <a:gd name="T118" fmla="*/ 1340 w 658"/>
                  <a:gd name="T119" fmla="*/ 411 h 785"/>
                  <a:gd name="T120" fmla="*/ 1365 w 658"/>
                  <a:gd name="T121" fmla="*/ 315 h 785"/>
                  <a:gd name="T122" fmla="*/ 1365 w 658"/>
                  <a:gd name="T123" fmla="*/ 250 h 785"/>
                  <a:gd name="T124" fmla="*/ 1730 w 658"/>
                  <a:gd name="T125" fmla="*/ 132 h 7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58"/>
                  <a:gd name="T190" fmla="*/ 0 h 785"/>
                  <a:gd name="T191" fmla="*/ 658 w 658"/>
                  <a:gd name="T192" fmla="*/ 785 h 7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58" h="785">
                    <a:moveTo>
                      <a:pt x="239" y="31"/>
                    </a:moveTo>
                    <a:lnTo>
                      <a:pt x="259" y="7"/>
                    </a:lnTo>
                    <a:lnTo>
                      <a:pt x="268" y="0"/>
                    </a:lnTo>
                    <a:lnTo>
                      <a:pt x="276" y="7"/>
                    </a:lnTo>
                    <a:lnTo>
                      <a:pt x="286" y="7"/>
                    </a:lnTo>
                    <a:lnTo>
                      <a:pt x="312" y="7"/>
                    </a:lnTo>
                    <a:lnTo>
                      <a:pt x="312" y="17"/>
                    </a:lnTo>
                    <a:lnTo>
                      <a:pt x="322" y="33"/>
                    </a:lnTo>
                    <a:lnTo>
                      <a:pt x="332" y="17"/>
                    </a:lnTo>
                    <a:lnTo>
                      <a:pt x="332" y="7"/>
                    </a:lnTo>
                    <a:lnTo>
                      <a:pt x="340" y="17"/>
                    </a:lnTo>
                    <a:lnTo>
                      <a:pt x="357" y="7"/>
                    </a:lnTo>
                    <a:lnTo>
                      <a:pt x="367" y="7"/>
                    </a:lnTo>
                    <a:lnTo>
                      <a:pt x="385" y="7"/>
                    </a:lnTo>
                    <a:lnTo>
                      <a:pt x="395" y="17"/>
                    </a:lnTo>
                    <a:lnTo>
                      <a:pt x="413" y="42"/>
                    </a:lnTo>
                    <a:lnTo>
                      <a:pt x="431" y="50"/>
                    </a:lnTo>
                    <a:lnTo>
                      <a:pt x="440" y="59"/>
                    </a:lnTo>
                    <a:lnTo>
                      <a:pt x="458" y="66"/>
                    </a:lnTo>
                    <a:lnTo>
                      <a:pt x="476" y="66"/>
                    </a:lnTo>
                    <a:lnTo>
                      <a:pt x="486" y="75"/>
                    </a:lnTo>
                    <a:lnTo>
                      <a:pt x="504" y="83"/>
                    </a:lnTo>
                    <a:lnTo>
                      <a:pt x="522" y="92"/>
                    </a:lnTo>
                    <a:lnTo>
                      <a:pt x="531" y="101"/>
                    </a:lnTo>
                    <a:lnTo>
                      <a:pt x="512" y="125"/>
                    </a:lnTo>
                    <a:lnTo>
                      <a:pt x="504" y="134"/>
                    </a:lnTo>
                    <a:lnTo>
                      <a:pt x="494" y="150"/>
                    </a:lnTo>
                    <a:lnTo>
                      <a:pt x="512" y="150"/>
                    </a:lnTo>
                    <a:lnTo>
                      <a:pt x="522" y="158"/>
                    </a:lnTo>
                    <a:lnTo>
                      <a:pt x="549" y="158"/>
                    </a:lnTo>
                    <a:lnTo>
                      <a:pt x="567" y="158"/>
                    </a:lnTo>
                    <a:lnTo>
                      <a:pt x="585" y="158"/>
                    </a:lnTo>
                    <a:lnTo>
                      <a:pt x="595" y="150"/>
                    </a:lnTo>
                    <a:lnTo>
                      <a:pt x="612" y="141"/>
                    </a:lnTo>
                    <a:lnTo>
                      <a:pt x="620" y="134"/>
                    </a:lnTo>
                    <a:lnTo>
                      <a:pt x="620" y="125"/>
                    </a:lnTo>
                    <a:lnTo>
                      <a:pt x="630" y="108"/>
                    </a:lnTo>
                    <a:lnTo>
                      <a:pt x="658" y="108"/>
                    </a:lnTo>
                    <a:lnTo>
                      <a:pt x="658" y="125"/>
                    </a:lnTo>
                    <a:lnTo>
                      <a:pt x="648" y="125"/>
                    </a:lnTo>
                    <a:lnTo>
                      <a:pt x="648" y="141"/>
                    </a:lnTo>
                    <a:lnTo>
                      <a:pt x="638" y="141"/>
                    </a:lnTo>
                    <a:lnTo>
                      <a:pt x="630" y="150"/>
                    </a:lnTo>
                    <a:lnTo>
                      <a:pt x="603" y="158"/>
                    </a:lnTo>
                    <a:lnTo>
                      <a:pt x="585" y="174"/>
                    </a:lnTo>
                    <a:lnTo>
                      <a:pt x="557" y="193"/>
                    </a:lnTo>
                    <a:lnTo>
                      <a:pt x="539" y="216"/>
                    </a:lnTo>
                    <a:lnTo>
                      <a:pt x="531" y="226"/>
                    </a:lnTo>
                    <a:lnTo>
                      <a:pt x="522" y="242"/>
                    </a:lnTo>
                    <a:lnTo>
                      <a:pt x="512" y="251"/>
                    </a:lnTo>
                    <a:lnTo>
                      <a:pt x="512" y="268"/>
                    </a:lnTo>
                    <a:lnTo>
                      <a:pt x="512" y="284"/>
                    </a:lnTo>
                    <a:lnTo>
                      <a:pt x="494" y="301"/>
                    </a:lnTo>
                    <a:lnTo>
                      <a:pt x="486" y="317"/>
                    </a:lnTo>
                    <a:lnTo>
                      <a:pt x="486" y="334"/>
                    </a:lnTo>
                    <a:lnTo>
                      <a:pt x="486" y="341"/>
                    </a:lnTo>
                    <a:lnTo>
                      <a:pt x="494" y="350"/>
                    </a:lnTo>
                    <a:lnTo>
                      <a:pt x="522" y="359"/>
                    </a:lnTo>
                    <a:lnTo>
                      <a:pt x="512" y="367"/>
                    </a:lnTo>
                    <a:lnTo>
                      <a:pt x="504" y="376"/>
                    </a:lnTo>
                    <a:lnTo>
                      <a:pt x="504" y="392"/>
                    </a:lnTo>
                    <a:lnTo>
                      <a:pt x="504" y="400"/>
                    </a:lnTo>
                    <a:lnTo>
                      <a:pt x="512" y="400"/>
                    </a:lnTo>
                    <a:lnTo>
                      <a:pt x="512" y="416"/>
                    </a:lnTo>
                    <a:lnTo>
                      <a:pt x="494" y="435"/>
                    </a:lnTo>
                    <a:lnTo>
                      <a:pt x="486" y="435"/>
                    </a:lnTo>
                    <a:lnTo>
                      <a:pt x="476" y="451"/>
                    </a:lnTo>
                    <a:lnTo>
                      <a:pt x="458" y="451"/>
                    </a:lnTo>
                    <a:lnTo>
                      <a:pt x="431" y="451"/>
                    </a:lnTo>
                    <a:lnTo>
                      <a:pt x="421" y="459"/>
                    </a:lnTo>
                    <a:lnTo>
                      <a:pt x="395" y="459"/>
                    </a:lnTo>
                    <a:lnTo>
                      <a:pt x="377" y="468"/>
                    </a:lnTo>
                    <a:lnTo>
                      <a:pt x="367" y="468"/>
                    </a:lnTo>
                    <a:lnTo>
                      <a:pt x="350" y="468"/>
                    </a:lnTo>
                    <a:lnTo>
                      <a:pt x="322" y="451"/>
                    </a:lnTo>
                    <a:lnTo>
                      <a:pt x="332" y="477"/>
                    </a:lnTo>
                    <a:lnTo>
                      <a:pt x="332" y="493"/>
                    </a:lnTo>
                    <a:lnTo>
                      <a:pt x="322" y="501"/>
                    </a:lnTo>
                    <a:lnTo>
                      <a:pt x="332" y="501"/>
                    </a:lnTo>
                    <a:lnTo>
                      <a:pt x="322" y="510"/>
                    </a:lnTo>
                    <a:lnTo>
                      <a:pt x="294" y="517"/>
                    </a:lnTo>
                    <a:lnTo>
                      <a:pt x="268" y="510"/>
                    </a:lnTo>
                    <a:lnTo>
                      <a:pt x="259" y="501"/>
                    </a:lnTo>
                    <a:lnTo>
                      <a:pt x="249" y="510"/>
                    </a:lnTo>
                    <a:lnTo>
                      <a:pt x="249" y="536"/>
                    </a:lnTo>
                    <a:lnTo>
                      <a:pt x="259" y="550"/>
                    </a:lnTo>
                    <a:lnTo>
                      <a:pt x="249" y="559"/>
                    </a:lnTo>
                    <a:lnTo>
                      <a:pt x="249" y="569"/>
                    </a:lnTo>
                    <a:lnTo>
                      <a:pt x="241" y="576"/>
                    </a:lnTo>
                    <a:lnTo>
                      <a:pt x="241" y="602"/>
                    </a:lnTo>
                    <a:lnTo>
                      <a:pt x="223" y="602"/>
                    </a:lnTo>
                    <a:lnTo>
                      <a:pt x="223" y="609"/>
                    </a:lnTo>
                    <a:lnTo>
                      <a:pt x="213" y="609"/>
                    </a:lnTo>
                    <a:lnTo>
                      <a:pt x="195" y="618"/>
                    </a:lnTo>
                    <a:lnTo>
                      <a:pt x="185" y="618"/>
                    </a:lnTo>
                    <a:lnTo>
                      <a:pt x="178" y="627"/>
                    </a:lnTo>
                    <a:lnTo>
                      <a:pt x="168" y="644"/>
                    </a:lnTo>
                    <a:lnTo>
                      <a:pt x="178" y="660"/>
                    </a:lnTo>
                    <a:lnTo>
                      <a:pt x="195" y="668"/>
                    </a:lnTo>
                    <a:lnTo>
                      <a:pt x="203" y="668"/>
                    </a:lnTo>
                    <a:lnTo>
                      <a:pt x="203" y="686"/>
                    </a:lnTo>
                    <a:lnTo>
                      <a:pt x="178" y="686"/>
                    </a:lnTo>
                    <a:lnTo>
                      <a:pt x="158" y="710"/>
                    </a:lnTo>
                    <a:lnTo>
                      <a:pt x="158" y="719"/>
                    </a:lnTo>
                    <a:lnTo>
                      <a:pt x="150" y="726"/>
                    </a:lnTo>
                    <a:lnTo>
                      <a:pt x="132" y="726"/>
                    </a:lnTo>
                    <a:lnTo>
                      <a:pt x="122" y="745"/>
                    </a:lnTo>
                    <a:lnTo>
                      <a:pt x="104" y="752"/>
                    </a:lnTo>
                    <a:lnTo>
                      <a:pt x="104" y="785"/>
                    </a:lnTo>
                    <a:lnTo>
                      <a:pt x="87" y="778"/>
                    </a:lnTo>
                    <a:lnTo>
                      <a:pt x="69" y="778"/>
                    </a:lnTo>
                    <a:lnTo>
                      <a:pt x="59" y="778"/>
                    </a:lnTo>
                    <a:lnTo>
                      <a:pt x="41" y="785"/>
                    </a:lnTo>
                    <a:lnTo>
                      <a:pt x="25" y="783"/>
                    </a:lnTo>
                    <a:lnTo>
                      <a:pt x="19" y="768"/>
                    </a:lnTo>
                    <a:lnTo>
                      <a:pt x="19" y="752"/>
                    </a:lnTo>
                    <a:lnTo>
                      <a:pt x="23" y="746"/>
                    </a:lnTo>
                    <a:lnTo>
                      <a:pt x="13" y="746"/>
                    </a:lnTo>
                    <a:lnTo>
                      <a:pt x="0" y="748"/>
                    </a:lnTo>
                    <a:lnTo>
                      <a:pt x="0" y="735"/>
                    </a:lnTo>
                    <a:lnTo>
                      <a:pt x="0" y="726"/>
                    </a:lnTo>
                    <a:lnTo>
                      <a:pt x="23" y="719"/>
                    </a:lnTo>
                    <a:lnTo>
                      <a:pt x="27" y="702"/>
                    </a:lnTo>
                    <a:lnTo>
                      <a:pt x="29" y="693"/>
                    </a:lnTo>
                    <a:lnTo>
                      <a:pt x="35" y="686"/>
                    </a:lnTo>
                    <a:lnTo>
                      <a:pt x="31" y="677"/>
                    </a:lnTo>
                    <a:lnTo>
                      <a:pt x="45" y="669"/>
                    </a:lnTo>
                    <a:lnTo>
                      <a:pt x="45" y="660"/>
                    </a:lnTo>
                    <a:lnTo>
                      <a:pt x="53" y="644"/>
                    </a:lnTo>
                    <a:lnTo>
                      <a:pt x="55" y="635"/>
                    </a:lnTo>
                    <a:lnTo>
                      <a:pt x="51" y="618"/>
                    </a:lnTo>
                    <a:lnTo>
                      <a:pt x="45" y="609"/>
                    </a:lnTo>
                    <a:lnTo>
                      <a:pt x="59" y="609"/>
                    </a:lnTo>
                    <a:lnTo>
                      <a:pt x="63" y="592"/>
                    </a:lnTo>
                    <a:lnTo>
                      <a:pt x="55" y="592"/>
                    </a:lnTo>
                    <a:lnTo>
                      <a:pt x="53" y="585"/>
                    </a:lnTo>
                    <a:lnTo>
                      <a:pt x="45" y="576"/>
                    </a:lnTo>
                    <a:lnTo>
                      <a:pt x="45" y="569"/>
                    </a:lnTo>
                    <a:lnTo>
                      <a:pt x="45" y="559"/>
                    </a:lnTo>
                    <a:lnTo>
                      <a:pt x="49" y="550"/>
                    </a:lnTo>
                    <a:lnTo>
                      <a:pt x="55" y="543"/>
                    </a:lnTo>
                    <a:lnTo>
                      <a:pt x="59" y="526"/>
                    </a:lnTo>
                    <a:lnTo>
                      <a:pt x="55" y="508"/>
                    </a:lnTo>
                    <a:lnTo>
                      <a:pt x="55" y="501"/>
                    </a:lnTo>
                    <a:lnTo>
                      <a:pt x="53" y="484"/>
                    </a:lnTo>
                    <a:lnTo>
                      <a:pt x="61" y="475"/>
                    </a:lnTo>
                    <a:lnTo>
                      <a:pt x="63" y="459"/>
                    </a:lnTo>
                    <a:lnTo>
                      <a:pt x="81" y="459"/>
                    </a:lnTo>
                    <a:lnTo>
                      <a:pt x="93" y="442"/>
                    </a:lnTo>
                    <a:lnTo>
                      <a:pt x="81" y="433"/>
                    </a:lnTo>
                    <a:lnTo>
                      <a:pt x="81" y="416"/>
                    </a:lnTo>
                    <a:lnTo>
                      <a:pt x="87" y="400"/>
                    </a:lnTo>
                    <a:lnTo>
                      <a:pt x="100" y="400"/>
                    </a:lnTo>
                    <a:lnTo>
                      <a:pt x="106" y="385"/>
                    </a:lnTo>
                    <a:lnTo>
                      <a:pt x="98" y="380"/>
                    </a:lnTo>
                    <a:lnTo>
                      <a:pt x="106" y="350"/>
                    </a:lnTo>
                    <a:lnTo>
                      <a:pt x="116" y="341"/>
                    </a:lnTo>
                    <a:lnTo>
                      <a:pt x="118" y="332"/>
                    </a:lnTo>
                    <a:lnTo>
                      <a:pt x="122" y="315"/>
                    </a:lnTo>
                    <a:lnTo>
                      <a:pt x="114" y="299"/>
                    </a:lnTo>
                    <a:lnTo>
                      <a:pt x="114" y="301"/>
                    </a:lnTo>
                    <a:lnTo>
                      <a:pt x="122" y="292"/>
                    </a:lnTo>
                    <a:lnTo>
                      <a:pt x="116" y="277"/>
                    </a:lnTo>
                    <a:lnTo>
                      <a:pt x="112" y="266"/>
                    </a:lnTo>
                    <a:lnTo>
                      <a:pt x="118" y="251"/>
                    </a:lnTo>
                    <a:lnTo>
                      <a:pt x="124" y="246"/>
                    </a:lnTo>
                    <a:lnTo>
                      <a:pt x="122" y="242"/>
                    </a:lnTo>
                    <a:lnTo>
                      <a:pt x="126" y="224"/>
                    </a:lnTo>
                    <a:lnTo>
                      <a:pt x="130" y="209"/>
                    </a:lnTo>
                    <a:lnTo>
                      <a:pt x="138" y="198"/>
                    </a:lnTo>
                    <a:lnTo>
                      <a:pt x="138" y="193"/>
                    </a:lnTo>
                    <a:lnTo>
                      <a:pt x="154" y="174"/>
                    </a:lnTo>
                    <a:lnTo>
                      <a:pt x="168" y="167"/>
                    </a:lnTo>
                    <a:lnTo>
                      <a:pt x="176" y="156"/>
                    </a:lnTo>
                    <a:lnTo>
                      <a:pt x="178" y="149"/>
                    </a:lnTo>
                    <a:lnTo>
                      <a:pt x="176" y="139"/>
                    </a:lnTo>
                    <a:lnTo>
                      <a:pt x="182" y="134"/>
                    </a:lnTo>
                    <a:lnTo>
                      <a:pt x="182" y="114"/>
                    </a:lnTo>
                    <a:lnTo>
                      <a:pt x="182" y="108"/>
                    </a:lnTo>
                    <a:lnTo>
                      <a:pt x="185" y="101"/>
                    </a:lnTo>
                    <a:lnTo>
                      <a:pt x="182" y="90"/>
                    </a:lnTo>
                    <a:lnTo>
                      <a:pt x="215" y="75"/>
                    </a:lnTo>
                    <a:lnTo>
                      <a:pt x="221" y="59"/>
                    </a:lnTo>
                    <a:lnTo>
                      <a:pt x="231" y="48"/>
                    </a:lnTo>
                    <a:lnTo>
                      <a:pt x="239" y="40"/>
                    </a:lnTo>
                    <a:lnTo>
                      <a:pt x="239" y="31"/>
                    </a:lnTo>
                    <a:close/>
                  </a:path>
                </a:pathLst>
              </a:custGeom>
              <a:solidFill>
                <a:srgbClr val="008000"/>
              </a:solidFill>
              <a:ln w="9525" cmpd="sng">
                <a:solidFill>
                  <a:srgbClr val="5CF94B"/>
                </a:solidFill>
                <a:prstDash val="solid"/>
                <a:round/>
                <a:headEnd/>
                <a:tailEnd/>
              </a:ln>
            </p:spPr>
            <p:txBody>
              <a:bodyPr/>
              <a:lstStyle/>
              <a:p>
                <a:endParaRPr lang="es-AR"/>
              </a:p>
            </p:txBody>
          </p:sp>
          <p:sp>
            <p:nvSpPr>
              <p:cNvPr id="58447" name="Freeform 44"/>
              <p:cNvSpPr>
                <a:spLocks/>
              </p:cNvSpPr>
              <p:nvPr/>
            </p:nvSpPr>
            <p:spPr bwMode="auto">
              <a:xfrm>
                <a:off x="3517" y="3178"/>
                <a:ext cx="250" cy="151"/>
              </a:xfrm>
              <a:custGeom>
                <a:avLst/>
                <a:gdLst>
                  <a:gd name="T0" fmla="*/ 1147 w 200"/>
                  <a:gd name="T1" fmla="*/ 205 h 135"/>
                  <a:gd name="T2" fmla="*/ 1094 w 200"/>
                  <a:gd name="T3" fmla="*/ 187 h 135"/>
                  <a:gd name="T4" fmla="*/ 1094 w 200"/>
                  <a:gd name="T5" fmla="*/ 134 h 135"/>
                  <a:gd name="T6" fmla="*/ 936 w 200"/>
                  <a:gd name="T7" fmla="*/ 116 h 135"/>
                  <a:gd name="T8" fmla="*/ 813 w 200"/>
                  <a:gd name="T9" fmla="*/ 91 h 135"/>
                  <a:gd name="T10" fmla="*/ 749 w 200"/>
                  <a:gd name="T11" fmla="*/ 69 h 135"/>
                  <a:gd name="T12" fmla="*/ 664 w 200"/>
                  <a:gd name="T13" fmla="*/ 91 h 135"/>
                  <a:gd name="T14" fmla="*/ 594 w 200"/>
                  <a:gd name="T15" fmla="*/ 69 h 135"/>
                  <a:gd name="T16" fmla="*/ 455 w 200"/>
                  <a:gd name="T17" fmla="*/ 23 h 135"/>
                  <a:gd name="T18" fmla="*/ 334 w 200"/>
                  <a:gd name="T19" fmla="*/ 2 h 135"/>
                  <a:gd name="T20" fmla="*/ 334 w 200"/>
                  <a:gd name="T21" fmla="*/ 0 h 135"/>
                  <a:gd name="T22" fmla="*/ 267 w 200"/>
                  <a:gd name="T23" fmla="*/ 49 h 135"/>
                  <a:gd name="T24" fmla="*/ 194 w 200"/>
                  <a:gd name="T25" fmla="*/ 69 h 135"/>
                  <a:gd name="T26" fmla="*/ 194 w 200"/>
                  <a:gd name="T27" fmla="*/ 116 h 135"/>
                  <a:gd name="T28" fmla="*/ 194 w 200"/>
                  <a:gd name="T29" fmla="*/ 161 h 135"/>
                  <a:gd name="T30" fmla="*/ 61 w 200"/>
                  <a:gd name="T31" fmla="*/ 210 h 135"/>
                  <a:gd name="T32" fmla="*/ 0 w 200"/>
                  <a:gd name="T33" fmla="*/ 253 h 135"/>
                  <a:gd name="T34" fmla="*/ 0 w 200"/>
                  <a:gd name="T35" fmla="*/ 253 h 135"/>
                  <a:gd name="T36" fmla="*/ 61 w 200"/>
                  <a:gd name="T37" fmla="*/ 300 h 135"/>
                  <a:gd name="T38" fmla="*/ 194 w 200"/>
                  <a:gd name="T39" fmla="*/ 320 h 135"/>
                  <a:gd name="T40" fmla="*/ 267 w 200"/>
                  <a:gd name="T41" fmla="*/ 320 h 135"/>
                  <a:gd name="T42" fmla="*/ 399 w 200"/>
                  <a:gd name="T43" fmla="*/ 320 h 135"/>
                  <a:gd name="T44" fmla="*/ 475 w 200"/>
                  <a:gd name="T45" fmla="*/ 346 h 135"/>
                  <a:gd name="T46" fmla="*/ 531 w 200"/>
                  <a:gd name="T47" fmla="*/ 346 h 135"/>
                  <a:gd name="T48" fmla="*/ 599 w 200"/>
                  <a:gd name="T49" fmla="*/ 346 h 135"/>
                  <a:gd name="T50" fmla="*/ 743 w 200"/>
                  <a:gd name="T51" fmla="*/ 346 h 135"/>
                  <a:gd name="T52" fmla="*/ 875 w 200"/>
                  <a:gd name="T53" fmla="*/ 369 h 135"/>
                  <a:gd name="T54" fmla="*/ 1000 w 200"/>
                  <a:gd name="T55" fmla="*/ 320 h 135"/>
                  <a:gd name="T56" fmla="*/ 1072 w 200"/>
                  <a:gd name="T57" fmla="*/ 300 h 135"/>
                  <a:gd name="T58" fmla="*/ 1210 w 200"/>
                  <a:gd name="T59" fmla="*/ 276 h 135"/>
                  <a:gd name="T60" fmla="*/ 1340 w 200"/>
                  <a:gd name="T61" fmla="*/ 276 h 135"/>
                  <a:gd name="T62" fmla="*/ 1415 w 200"/>
                  <a:gd name="T63" fmla="*/ 253 h 135"/>
                  <a:gd name="T64" fmla="*/ 1490 w 200"/>
                  <a:gd name="T65" fmla="*/ 210 h 135"/>
                  <a:gd name="T66" fmla="*/ 1490 w 200"/>
                  <a:gd name="T67" fmla="*/ 187 h 135"/>
                  <a:gd name="T68" fmla="*/ 1415 w 200"/>
                  <a:gd name="T69" fmla="*/ 187 h 135"/>
                  <a:gd name="T70" fmla="*/ 1340 w 200"/>
                  <a:gd name="T71" fmla="*/ 210 h 135"/>
                  <a:gd name="T72" fmla="*/ 1210 w 200"/>
                  <a:gd name="T73" fmla="*/ 229 h 135"/>
                  <a:gd name="T74" fmla="*/ 1210 w 200"/>
                  <a:gd name="T75" fmla="*/ 210 h 135"/>
                  <a:gd name="T76" fmla="*/ 1147 w 200"/>
                  <a:gd name="T77" fmla="*/ 205 h 13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00"/>
                  <a:gd name="T118" fmla="*/ 0 h 135"/>
                  <a:gd name="T119" fmla="*/ 200 w 200"/>
                  <a:gd name="T120" fmla="*/ 135 h 13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00" h="135">
                    <a:moveTo>
                      <a:pt x="154" y="75"/>
                    </a:moveTo>
                    <a:lnTo>
                      <a:pt x="146" y="68"/>
                    </a:lnTo>
                    <a:lnTo>
                      <a:pt x="146" y="49"/>
                    </a:lnTo>
                    <a:lnTo>
                      <a:pt x="126" y="42"/>
                    </a:lnTo>
                    <a:lnTo>
                      <a:pt x="109" y="33"/>
                    </a:lnTo>
                    <a:lnTo>
                      <a:pt x="101" y="25"/>
                    </a:lnTo>
                    <a:lnTo>
                      <a:pt x="89" y="33"/>
                    </a:lnTo>
                    <a:lnTo>
                      <a:pt x="79" y="25"/>
                    </a:lnTo>
                    <a:lnTo>
                      <a:pt x="61" y="9"/>
                    </a:lnTo>
                    <a:lnTo>
                      <a:pt x="45" y="2"/>
                    </a:lnTo>
                    <a:lnTo>
                      <a:pt x="45" y="0"/>
                    </a:lnTo>
                    <a:lnTo>
                      <a:pt x="36" y="18"/>
                    </a:lnTo>
                    <a:lnTo>
                      <a:pt x="26" y="25"/>
                    </a:lnTo>
                    <a:lnTo>
                      <a:pt x="26" y="42"/>
                    </a:lnTo>
                    <a:lnTo>
                      <a:pt x="26" y="58"/>
                    </a:lnTo>
                    <a:lnTo>
                      <a:pt x="8" y="77"/>
                    </a:lnTo>
                    <a:lnTo>
                      <a:pt x="0" y="93"/>
                    </a:lnTo>
                    <a:lnTo>
                      <a:pt x="8" y="110"/>
                    </a:lnTo>
                    <a:lnTo>
                      <a:pt x="26" y="117"/>
                    </a:lnTo>
                    <a:lnTo>
                      <a:pt x="36" y="117"/>
                    </a:lnTo>
                    <a:lnTo>
                      <a:pt x="53" y="117"/>
                    </a:lnTo>
                    <a:lnTo>
                      <a:pt x="63" y="126"/>
                    </a:lnTo>
                    <a:lnTo>
                      <a:pt x="71" y="126"/>
                    </a:lnTo>
                    <a:lnTo>
                      <a:pt x="81" y="126"/>
                    </a:lnTo>
                    <a:lnTo>
                      <a:pt x="99" y="126"/>
                    </a:lnTo>
                    <a:lnTo>
                      <a:pt x="117" y="135"/>
                    </a:lnTo>
                    <a:lnTo>
                      <a:pt x="134" y="117"/>
                    </a:lnTo>
                    <a:lnTo>
                      <a:pt x="144" y="110"/>
                    </a:lnTo>
                    <a:lnTo>
                      <a:pt x="162" y="101"/>
                    </a:lnTo>
                    <a:lnTo>
                      <a:pt x="180" y="101"/>
                    </a:lnTo>
                    <a:lnTo>
                      <a:pt x="190" y="93"/>
                    </a:lnTo>
                    <a:lnTo>
                      <a:pt x="200" y="77"/>
                    </a:lnTo>
                    <a:lnTo>
                      <a:pt x="200" y="68"/>
                    </a:lnTo>
                    <a:lnTo>
                      <a:pt x="190" y="68"/>
                    </a:lnTo>
                    <a:lnTo>
                      <a:pt x="180" y="77"/>
                    </a:lnTo>
                    <a:lnTo>
                      <a:pt x="162" y="84"/>
                    </a:lnTo>
                    <a:lnTo>
                      <a:pt x="162" y="77"/>
                    </a:lnTo>
                    <a:lnTo>
                      <a:pt x="154" y="75"/>
                    </a:lnTo>
                    <a:close/>
                  </a:path>
                </a:pathLst>
              </a:custGeom>
              <a:solidFill>
                <a:srgbClr val="008000"/>
              </a:solidFill>
              <a:ln w="9525" cmpd="sng">
                <a:solidFill>
                  <a:srgbClr val="5CF94B"/>
                </a:solidFill>
                <a:prstDash val="solid"/>
                <a:round/>
                <a:headEnd/>
                <a:tailEnd/>
              </a:ln>
            </p:spPr>
            <p:txBody>
              <a:bodyPr/>
              <a:lstStyle/>
              <a:p>
                <a:endParaRPr lang="es-AR"/>
              </a:p>
            </p:txBody>
          </p:sp>
          <p:sp>
            <p:nvSpPr>
              <p:cNvPr id="58448" name="Freeform 45"/>
              <p:cNvSpPr>
                <a:spLocks/>
              </p:cNvSpPr>
              <p:nvPr/>
            </p:nvSpPr>
            <p:spPr bwMode="auto">
              <a:xfrm>
                <a:off x="3404" y="2843"/>
                <a:ext cx="303" cy="260"/>
              </a:xfrm>
              <a:custGeom>
                <a:avLst/>
                <a:gdLst>
                  <a:gd name="T0" fmla="*/ 990 w 243"/>
                  <a:gd name="T1" fmla="*/ 44 h 233"/>
                  <a:gd name="T2" fmla="*/ 854 w 243"/>
                  <a:gd name="T3" fmla="*/ 0 h 233"/>
                  <a:gd name="T4" fmla="*/ 717 w 243"/>
                  <a:gd name="T5" fmla="*/ 0 h 233"/>
                  <a:gd name="T6" fmla="*/ 529 w 243"/>
                  <a:gd name="T7" fmla="*/ 19 h 233"/>
                  <a:gd name="T8" fmla="*/ 383 w 243"/>
                  <a:gd name="T9" fmla="*/ 19 h 233"/>
                  <a:gd name="T10" fmla="*/ 261 w 243"/>
                  <a:gd name="T11" fmla="*/ 19 h 233"/>
                  <a:gd name="T12" fmla="*/ 126 w 243"/>
                  <a:gd name="T13" fmla="*/ 44 h 233"/>
                  <a:gd name="T14" fmla="*/ 126 w 243"/>
                  <a:gd name="T15" fmla="*/ 64 h 233"/>
                  <a:gd name="T16" fmla="*/ 71 w 243"/>
                  <a:gd name="T17" fmla="*/ 107 h 233"/>
                  <a:gd name="T18" fmla="*/ 71 w 243"/>
                  <a:gd name="T19" fmla="*/ 132 h 233"/>
                  <a:gd name="T20" fmla="*/ 71 w 243"/>
                  <a:gd name="T21" fmla="*/ 180 h 233"/>
                  <a:gd name="T22" fmla="*/ 0 w 243"/>
                  <a:gd name="T23" fmla="*/ 249 h 233"/>
                  <a:gd name="T24" fmla="*/ 0 w 243"/>
                  <a:gd name="T25" fmla="*/ 249 h 233"/>
                  <a:gd name="T26" fmla="*/ 126 w 243"/>
                  <a:gd name="T27" fmla="*/ 315 h 233"/>
                  <a:gd name="T28" fmla="*/ 261 w 243"/>
                  <a:gd name="T29" fmla="*/ 334 h 233"/>
                  <a:gd name="T30" fmla="*/ 325 w 243"/>
                  <a:gd name="T31" fmla="*/ 359 h 233"/>
                  <a:gd name="T32" fmla="*/ 461 w 243"/>
                  <a:gd name="T33" fmla="*/ 376 h 233"/>
                  <a:gd name="T34" fmla="*/ 590 w 243"/>
                  <a:gd name="T35" fmla="*/ 376 h 233"/>
                  <a:gd name="T36" fmla="*/ 660 w 243"/>
                  <a:gd name="T37" fmla="*/ 401 h 233"/>
                  <a:gd name="T38" fmla="*/ 794 w 243"/>
                  <a:gd name="T39" fmla="*/ 422 h 233"/>
                  <a:gd name="T40" fmla="*/ 926 w 243"/>
                  <a:gd name="T41" fmla="*/ 447 h 233"/>
                  <a:gd name="T42" fmla="*/ 990 w 243"/>
                  <a:gd name="T43" fmla="*/ 471 h 233"/>
                  <a:gd name="T44" fmla="*/ 854 w 243"/>
                  <a:gd name="T45" fmla="*/ 537 h 233"/>
                  <a:gd name="T46" fmla="*/ 794 w 243"/>
                  <a:gd name="T47" fmla="*/ 561 h 233"/>
                  <a:gd name="T48" fmla="*/ 717 w 243"/>
                  <a:gd name="T49" fmla="*/ 601 h 233"/>
                  <a:gd name="T50" fmla="*/ 854 w 243"/>
                  <a:gd name="T51" fmla="*/ 601 h 233"/>
                  <a:gd name="T52" fmla="*/ 926 w 243"/>
                  <a:gd name="T53" fmla="*/ 626 h 233"/>
                  <a:gd name="T54" fmla="*/ 1122 w 243"/>
                  <a:gd name="T55" fmla="*/ 626 h 233"/>
                  <a:gd name="T56" fmla="*/ 1251 w 243"/>
                  <a:gd name="T57" fmla="*/ 626 h 233"/>
                  <a:gd name="T58" fmla="*/ 1388 w 243"/>
                  <a:gd name="T59" fmla="*/ 626 h 233"/>
                  <a:gd name="T60" fmla="*/ 1455 w 243"/>
                  <a:gd name="T61" fmla="*/ 601 h 233"/>
                  <a:gd name="T62" fmla="*/ 1585 w 243"/>
                  <a:gd name="T63" fmla="*/ 579 h 233"/>
                  <a:gd name="T64" fmla="*/ 1638 w 243"/>
                  <a:gd name="T65" fmla="*/ 561 h 233"/>
                  <a:gd name="T66" fmla="*/ 1638 w 243"/>
                  <a:gd name="T67" fmla="*/ 537 h 233"/>
                  <a:gd name="T68" fmla="*/ 1711 w 243"/>
                  <a:gd name="T69" fmla="*/ 491 h 233"/>
                  <a:gd name="T70" fmla="*/ 1711 w 243"/>
                  <a:gd name="T71" fmla="*/ 491 h 233"/>
                  <a:gd name="T72" fmla="*/ 1638 w 243"/>
                  <a:gd name="T73" fmla="*/ 491 h 233"/>
                  <a:gd name="T74" fmla="*/ 1769 w 243"/>
                  <a:gd name="T75" fmla="*/ 376 h 233"/>
                  <a:gd name="T76" fmla="*/ 1731 w 243"/>
                  <a:gd name="T77" fmla="*/ 353 h 233"/>
                  <a:gd name="T78" fmla="*/ 1585 w 243"/>
                  <a:gd name="T79" fmla="*/ 353 h 233"/>
                  <a:gd name="T80" fmla="*/ 1536 w 243"/>
                  <a:gd name="T81" fmla="*/ 353 h 233"/>
                  <a:gd name="T82" fmla="*/ 1536 w 243"/>
                  <a:gd name="T83" fmla="*/ 283 h 233"/>
                  <a:gd name="T84" fmla="*/ 1516 w 243"/>
                  <a:gd name="T85" fmla="*/ 249 h 233"/>
                  <a:gd name="T86" fmla="*/ 1309 w 243"/>
                  <a:gd name="T87" fmla="*/ 223 h 233"/>
                  <a:gd name="T88" fmla="*/ 1251 w 243"/>
                  <a:gd name="T89" fmla="*/ 249 h 233"/>
                  <a:gd name="T90" fmla="*/ 1122 w 243"/>
                  <a:gd name="T91" fmla="*/ 203 h 233"/>
                  <a:gd name="T92" fmla="*/ 990 w 243"/>
                  <a:gd name="T93" fmla="*/ 203 h 233"/>
                  <a:gd name="T94" fmla="*/ 1050 w 243"/>
                  <a:gd name="T95" fmla="*/ 132 h 233"/>
                  <a:gd name="T96" fmla="*/ 1050 w 243"/>
                  <a:gd name="T97" fmla="*/ 88 h 233"/>
                  <a:gd name="T98" fmla="*/ 990 w 243"/>
                  <a:gd name="T99" fmla="*/ 64 h 233"/>
                  <a:gd name="T100" fmla="*/ 990 w 243"/>
                  <a:gd name="T101" fmla="*/ 44 h 2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43"/>
                  <a:gd name="T154" fmla="*/ 0 h 233"/>
                  <a:gd name="T155" fmla="*/ 243 w 243"/>
                  <a:gd name="T156" fmla="*/ 233 h 2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43" h="233">
                    <a:moveTo>
                      <a:pt x="136" y="16"/>
                    </a:moveTo>
                    <a:lnTo>
                      <a:pt x="117" y="0"/>
                    </a:lnTo>
                    <a:lnTo>
                      <a:pt x="99" y="0"/>
                    </a:lnTo>
                    <a:lnTo>
                      <a:pt x="73" y="7"/>
                    </a:lnTo>
                    <a:lnTo>
                      <a:pt x="53" y="7"/>
                    </a:lnTo>
                    <a:lnTo>
                      <a:pt x="36" y="7"/>
                    </a:lnTo>
                    <a:lnTo>
                      <a:pt x="18" y="16"/>
                    </a:lnTo>
                    <a:lnTo>
                      <a:pt x="18" y="24"/>
                    </a:lnTo>
                    <a:lnTo>
                      <a:pt x="10" y="40"/>
                    </a:lnTo>
                    <a:lnTo>
                      <a:pt x="10" y="49"/>
                    </a:lnTo>
                    <a:lnTo>
                      <a:pt x="10" y="66"/>
                    </a:lnTo>
                    <a:lnTo>
                      <a:pt x="0" y="92"/>
                    </a:lnTo>
                    <a:lnTo>
                      <a:pt x="18" y="117"/>
                    </a:lnTo>
                    <a:lnTo>
                      <a:pt x="36" y="125"/>
                    </a:lnTo>
                    <a:lnTo>
                      <a:pt x="45" y="134"/>
                    </a:lnTo>
                    <a:lnTo>
                      <a:pt x="63" y="141"/>
                    </a:lnTo>
                    <a:lnTo>
                      <a:pt x="81" y="141"/>
                    </a:lnTo>
                    <a:lnTo>
                      <a:pt x="91" y="150"/>
                    </a:lnTo>
                    <a:lnTo>
                      <a:pt x="109" y="158"/>
                    </a:lnTo>
                    <a:lnTo>
                      <a:pt x="127" y="167"/>
                    </a:lnTo>
                    <a:lnTo>
                      <a:pt x="136" y="176"/>
                    </a:lnTo>
                    <a:lnTo>
                      <a:pt x="117" y="200"/>
                    </a:lnTo>
                    <a:lnTo>
                      <a:pt x="109" y="209"/>
                    </a:lnTo>
                    <a:lnTo>
                      <a:pt x="99" y="225"/>
                    </a:lnTo>
                    <a:lnTo>
                      <a:pt x="117" y="225"/>
                    </a:lnTo>
                    <a:lnTo>
                      <a:pt x="127" y="233"/>
                    </a:lnTo>
                    <a:lnTo>
                      <a:pt x="154" y="233"/>
                    </a:lnTo>
                    <a:lnTo>
                      <a:pt x="172" y="233"/>
                    </a:lnTo>
                    <a:lnTo>
                      <a:pt x="190" y="233"/>
                    </a:lnTo>
                    <a:lnTo>
                      <a:pt x="200" y="225"/>
                    </a:lnTo>
                    <a:lnTo>
                      <a:pt x="217" y="216"/>
                    </a:lnTo>
                    <a:lnTo>
                      <a:pt x="225" y="209"/>
                    </a:lnTo>
                    <a:lnTo>
                      <a:pt x="225" y="200"/>
                    </a:lnTo>
                    <a:lnTo>
                      <a:pt x="235" y="183"/>
                    </a:lnTo>
                    <a:lnTo>
                      <a:pt x="225" y="183"/>
                    </a:lnTo>
                    <a:lnTo>
                      <a:pt x="243" y="141"/>
                    </a:lnTo>
                    <a:lnTo>
                      <a:pt x="237" y="132"/>
                    </a:lnTo>
                    <a:lnTo>
                      <a:pt x="217" y="132"/>
                    </a:lnTo>
                    <a:lnTo>
                      <a:pt x="210" y="132"/>
                    </a:lnTo>
                    <a:lnTo>
                      <a:pt x="210" y="106"/>
                    </a:lnTo>
                    <a:lnTo>
                      <a:pt x="208" y="92"/>
                    </a:lnTo>
                    <a:lnTo>
                      <a:pt x="180" y="82"/>
                    </a:lnTo>
                    <a:lnTo>
                      <a:pt x="172" y="92"/>
                    </a:lnTo>
                    <a:lnTo>
                      <a:pt x="154" y="75"/>
                    </a:lnTo>
                    <a:lnTo>
                      <a:pt x="136" y="75"/>
                    </a:lnTo>
                    <a:lnTo>
                      <a:pt x="144" y="49"/>
                    </a:lnTo>
                    <a:lnTo>
                      <a:pt x="144" y="33"/>
                    </a:lnTo>
                    <a:lnTo>
                      <a:pt x="136" y="24"/>
                    </a:lnTo>
                    <a:lnTo>
                      <a:pt x="136" y="16"/>
                    </a:lnTo>
                    <a:close/>
                  </a:path>
                </a:pathLst>
              </a:custGeom>
              <a:solidFill>
                <a:srgbClr val="008800"/>
              </a:solidFill>
              <a:ln w="9525" cmpd="sng">
                <a:solidFill>
                  <a:srgbClr val="5CF94B"/>
                </a:solidFill>
                <a:prstDash val="solid"/>
                <a:round/>
                <a:headEnd/>
                <a:tailEnd/>
              </a:ln>
            </p:spPr>
            <p:txBody>
              <a:bodyPr/>
              <a:lstStyle/>
              <a:p>
                <a:endParaRPr lang="es-AR"/>
              </a:p>
            </p:txBody>
          </p:sp>
          <p:sp>
            <p:nvSpPr>
              <p:cNvPr id="58449" name="Freeform 46"/>
              <p:cNvSpPr>
                <a:spLocks/>
              </p:cNvSpPr>
              <p:nvPr/>
            </p:nvSpPr>
            <p:spPr bwMode="auto">
              <a:xfrm>
                <a:off x="3106" y="2561"/>
                <a:ext cx="491" cy="404"/>
              </a:xfrm>
              <a:custGeom>
                <a:avLst/>
                <a:gdLst>
                  <a:gd name="T0" fmla="*/ 2841 w 393"/>
                  <a:gd name="T1" fmla="*/ 708 h 361"/>
                  <a:gd name="T2" fmla="*/ 2915 w 393"/>
                  <a:gd name="T3" fmla="*/ 621 h 361"/>
                  <a:gd name="T4" fmla="*/ 2841 w 393"/>
                  <a:gd name="T5" fmla="*/ 595 h 361"/>
                  <a:gd name="T6" fmla="*/ 2785 w 393"/>
                  <a:gd name="T7" fmla="*/ 502 h 361"/>
                  <a:gd name="T8" fmla="*/ 2378 w 393"/>
                  <a:gd name="T9" fmla="*/ 467 h 361"/>
                  <a:gd name="T10" fmla="*/ 2329 w 393"/>
                  <a:gd name="T11" fmla="*/ 367 h 361"/>
                  <a:gd name="T12" fmla="*/ 2110 w 393"/>
                  <a:gd name="T13" fmla="*/ 274 h 361"/>
                  <a:gd name="T14" fmla="*/ 1847 w 393"/>
                  <a:gd name="T15" fmla="*/ 251 h 361"/>
                  <a:gd name="T16" fmla="*/ 1638 w 393"/>
                  <a:gd name="T17" fmla="*/ 225 h 361"/>
                  <a:gd name="T18" fmla="*/ 1433 w 393"/>
                  <a:gd name="T19" fmla="*/ 208 h 361"/>
                  <a:gd name="T20" fmla="*/ 1308 w 393"/>
                  <a:gd name="T21" fmla="*/ 181 h 361"/>
                  <a:gd name="T22" fmla="*/ 1024 w 393"/>
                  <a:gd name="T23" fmla="*/ 91 h 361"/>
                  <a:gd name="T24" fmla="*/ 1097 w 393"/>
                  <a:gd name="T25" fmla="*/ 19 h 361"/>
                  <a:gd name="T26" fmla="*/ 832 w 393"/>
                  <a:gd name="T27" fmla="*/ 0 h 361"/>
                  <a:gd name="T28" fmla="*/ 626 w 393"/>
                  <a:gd name="T29" fmla="*/ 63 h 361"/>
                  <a:gd name="T30" fmla="*/ 351 w 393"/>
                  <a:gd name="T31" fmla="*/ 116 h 361"/>
                  <a:gd name="T32" fmla="*/ 2 w 393"/>
                  <a:gd name="T33" fmla="*/ 91 h 361"/>
                  <a:gd name="T34" fmla="*/ 96 w 393"/>
                  <a:gd name="T35" fmla="*/ 225 h 361"/>
                  <a:gd name="T36" fmla="*/ 126 w 393"/>
                  <a:gd name="T37" fmla="*/ 316 h 361"/>
                  <a:gd name="T38" fmla="*/ 40 w 393"/>
                  <a:gd name="T39" fmla="*/ 410 h 361"/>
                  <a:gd name="T40" fmla="*/ 71 w 393"/>
                  <a:gd name="T41" fmla="*/ 529 h 361"/>
                  <a:gd name="T42" fmla="*/ 0 w 393"/>
                  <a:gd name="T43" fmla="*/ 576 h 361"/>
                  <a:gd name="T44" fmla="*/ 149 w 393"/>
                  <a:gd name="T45" fmla="*/ 708 h 361"/>
                  <a:gd name="T46" fmla="*/ 196 w 393"/>
                  <a:gd name="T47" fmla="*/ 758 h 361"/>
                  <a:gd name="T48" fmla="*/ 271 w 393"/>
                  <a:gd name="T49" fmla="*/ 801 h 361"/>
                  <a:gd name="T50" fmla="*/ 261 w 393"/>
                  <a:gd name="T51" fmla="*/ 835 h 361"/>
                  <a:gd name="T52" fmla="*/ 381 w 393"/>
                  <a:gd name="T53" fmla="*/ 989 h 361"/>
                  <a:gd name="T54" fmla="*/ 615 w 393"/>
                  <a:gd name="T55" fmla="*/ 992 h 361"/>
                  <a:gd name="T56" fmla="*/ 832 w 393"/>
                  <a:gd name="T57" fmla="*/ 904 h 361"/>
                  <a:gd name="T58" fmla="*/ 1171 w 393"/>
                  <a:gd name="T59" fmla="*/ 923 h 361"/>
                  <a:gd name="T60" fmla="*/ 1244 w 393"/>
                  <a:gd name="T61" fmla="*/ 992 h 361"/>
                  <a:gd name="T62" fmla="*/ 1308 w 393"/>
                  <a:gd name="T63" fmla="*/ 923 h 361"/>
                  <a:gd name="T64" fmla="*/ 1540 w 393"/>
                  <a:gd name="T65" fmla="*/ 923 h 361"/>
                  <a:gd name="T66" fmla="*/ 1785 w 393"/>
                  <a:gd name="T67" fmla="*/ 945 h 361"/>
                  <a:gd name="T68" fmla="*/ 1864 w 393"/>
                  <a:gd name="T69" fmla="*/ 801 h 361"/>
                  <a:gd name="T70" fmla="*/ 1924 w 393"/>
                  <a:gd name="T71" fmla="*/ 737 h 361"/>
                  <a:gd name="T72" fmla="*/ 2345 w 393"/>
                  <a:gd name="T73" fmla="*/ 708 h 361"/>
                  <a:gd name="T74" fmla="*/ 2641 w 393"/>
                  <a:gd name="T75" fmla="*/ 696 h 361"/>
                  <a:gd name="T76" fmla="*/ 2785 w 393"/>
                  <a:gd name="T77" fmla="*/ 758 h 3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93"/>
                  <a:gd name="T118" fmla="*/ 0 h 361"/>
                  <a:gd name="T119" fmla="*/ 393 w 393"/>
                  <a:gd name="T120" fmla="*/ 361 h 3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93" h="361">
                    <a:moveTo>
                      <a:pt x="375" y="275"/>
                    </a:moveTo>
                    <a:lnTo>
                      <a:pt x="383" y="258"/>
                    </a:lnTo>
                    <a:lnTo>
                      <a:pt x="393" y="242"/>
                    </a:lnTo>
                    <a:lnTo>
                      <a:pt x="393" y="225"/>
                    </a:lnTo>
                    <a:lnTo>
                      <a:pt x="393" y="216"/>
                    </a:lnTo>
                    <a:lnTo>
                      <a:pt x="383" y="216"/>
                    </a:lnTo>
                    <a:lnTo>
                      <a:pt x="375" y="200"/>
                    </a:lnTo>
                    <a:lnTo>
                      <a:pt x="375" y="183"/>
                    </a:lnTo>
                    <a:lnTo>
                      <a:pt x="373" y="170"/>
                    </a:lnTo>
                    <a:lnTo>
                      <a:pt x="320" y="170"/>
                    </a:lnTo>
                    <a:lnTo>
                      <a:pt x="296" y="133"/>
                    </a:lnTo>
                    <a:lnTo>
                      <a:pt x="314" y="133"/>
                    </a:lnTo>
                    <a:lnTo>
                      <a:pt x="304" y="106"/>
                    </a:lnTo>
                    <a:lnTo>
                      <a:pt x="284" y="99"/>
                    </a:lnTo>
                    <a:lnTo>
                      <a:pt x="265" y="108"/>
                    </a:lnTo>
                    <a:lnTo>
                      <a:pt x="249" y="91"/>
                    </a:lnTo>
                    <a:lnTo>
                      <a:pt x="239" y="91"/>
                    </a:lnTo>
                    <a:lnTo>
                      <a:pt x="221" y="82"/>
                    </a:lnTo>
                    <a:lnTo>
                      <a:pt x="201" y="75"/>
                    </a:lnTo>
                    <a:lnTo>
                      <a:pt x="194" y="75"/>
                    </a:lnTo>
                    <a:lnTo>
                      <a:pt x="176" y="75"/>
                    </a:lnTo>
                    <a:lnTo>
                      <a:pt x="176" y="66"/>
                    </a:lnTo>
                    <a:lnTo>
                      <a:pt x="148" y="49"/>
                    </a:lnTo>
                    <a:lnTo>
                      <a:pt x="138" y="33"/>
                    </a:lnTo>
                    <a:lnTo>
                      <a:pt x="138" y="16"/>
                    </a:lnTo>
                    <a:lnTo>
                      <a:pt x="148" y="7"/>
                    </a:lnTo>
                    <a:lnTo>
                      <a:pt x="138" y="0"/>
                    </a:lnTo>
                    <a:lnTo>
                      <a:pt x="112" y="0"/>
                    </a:lnTo>
                    <a:lnTo>
                      <a:pt x="103" y="7"/>
                    </a:lnTo>
                    <a:lnTo>
                      <a:pt x="85" y="23"/>
                    </a:lnTo>
                    <a:lnTo>
                      <a:pt x="57" y="23"/>
                    </a:lnTo>
                    <a:lnTo>
                      <a:pt x="47" y="42"/>
                    </a:lnTo>
                    <a:lnTo>
                      <a:pt x="2" y="33"/>
                    </a:lnTo>
                    <a:lnTo>
                      <a:pt x="20" y="69"/>
                    </a:lnTo>
                    <a:lnTo>
                      <a:pt x="14" y="82"/>
                    </a:lnTo>
                    <a:lnTo>
                      <a:pt x="16" y="108"/>
                    </a:lnTo>
                    <a:lnTo>
                      <a:pt x="18" y="115"/>
                    </a:lnTo>
                    <a:lnTo>
                      <a:pt x="6" y="133"/>
                    </a:lnTo>
                    <a:lnTo>
                      <a:pt x="6" y="148"/>
                    </a:lnTo>
                    <a:lnTo>
                      <a:pt x="10" y="157"/>
                    </a:lnTo>
                    <a:lnTo>
                      <a:pt x="10" y="192"/>
                    </a:lnTo>
                    <a:lnTo>
                      <a:pt x="2" y="209"/>
                    </a:lnTo>
                    <a:lnTo>
                      <a:pt x="0" y="209"/>
                    </a:lnTo>
                    <a:lnTo>
                      <a:pt x="20" y="222"/>
                    </a:lnTo>
                    <a:lnTo>
                      <a:pt x="20" y="258"/>
                    </a:lnTo>
                    <a:lnTo>
                      <a:pt x="27" y="258"/>
                    </a:lnTo>
                    <a:lnTo>
                      <a:pt x="27" y="275"/>
                    </a:lnTo>
                    <a:lnTo>
                      <a:pt x="37" y="280"/>
                    </a:lnTo>
                    <a:lnTo>
                      <a:pt x="37" y="291"/>
                    </a:lnTo>
                    <a:lnTo>
                      <a:pt x="27" y="300"/>
                    </a:lnTo>
                    <a:lnTo>
                      <a:pt x="35" y="304"/>
                    </a:lnTo>
                    <a:lnTo>
                      <a:pt x="45" y="328"/>
                    </a:lnTo>
                    <a:lnTo>
                      <a:pt x="51" y="359"/>
                    </a:lnTo>
                    <a:lnTo>
                      <a:pt x="57" y="359"/>
                    </a:lnTo>
                    <a:lnTo>
                      <a:pt x="83" y="361"/>
                    </a:lnTo>
                    <a:lnTo>
                      <a:pt x="101" y="333"/>
                    </a:lnTo>
                    <a:lnTo>
                      <a:pt x="112" y="328"/>
                    </a:lnTo>
                    <a:lnTo>
                      <a:pt x="120" y="335"/>
                    </a:lnTo>
                    <a:lnTo>
                      <a:pt x="158" y="335"/>
                    </a:lnTo>
                    <a:lnTo>
                      <a:pt x="158" y="344"/>
                    </a:lnTo>
                    <a:lnTo>
                      <a:pt x="168" y="361"/>
                    </a:lnTo>
                    <a:lnTo>
                      <a:pt x="176" y="343"/>
                    </a:lnTo>
                    <a:lnTo>
                      <a:pt x="176" y="335"/>
                    </a:lnTo>
                    <a:lnTo>
                      <a:pt x="184" y="341"/>
                    </a:lnTo>
                    <a:lnTo>
                      <a:pt x="207" y="335"/>
                    </a:lnTo>
                    <a:lnTo>
                      <a:pt x="229" y="335"/>
                    </a:lnTo>
                    <a:lnTo>
                      <a:pt x="241" y="343"/>
                    </a:lnTo>
                    <a:lnTo>
                      <a:pt x="249" y="317"/>
                    </a:lnTo>
                    <a:lnTo>
                      <a:pt x="251" y="291"/>
                    </a:lnTo>
                    <a:lnTo>
                      <a:pt x="259" y="273"/>
                    </a:lnTo>
                    <a:lnTo>
                      <a:pt x="259" y="267"/>
                    </a:lnTo>
                    <a:lnTo>
                      <a:pt x="277" y="260"/>
                    </a:lnTo>
                    <a:lnTo>
                      <a:pt x="316" y="258"/>
                    </a:lnTo>
                    <a:lnTo>
                      <a:pt x="336" y="251"/>
                    </a:lnTo>
                    <a:lnTo>
                      <a:pt x="356" y="253"/>
                    </a:lnTo>
                    <a:lnTo>
                      <a:pt x="377" y="269"/>
                    </a:lnTo>
                    <a:lnTo>
                      <a:pt x="375" y="275"/>
                    </a:lnTo>
                    <a:close/>
                  </a:path>
                </a:pathLst>
              </a:custGeom>
              <a:solidFill>
                <a:srgbClr val="FF0000"/>
              </a:solidFill>
              <a:ln w="9525" cmpd="sng">
                <a:noFill/>
                <a:prstDash val="solid"/>
                <a:round/>
                <a:headEnd/>
                <a:tailEnd/>
              </a:ln>
            </p:spPr>
            <p:txBody>
              <a:bodyPr/>
              <a:lstStyle/>
              <a:p>
                <a:endParaRPr lang="es-AR"/>
              </a:p>
            </p:txBody>
          </p:sp>
          <p:sp>
            <p:nvSpPr>
              <p:cNvPr id="58450" name="Freeform 47"/>
              <p:cNvSpPr>
                <a:spLocks/>
              </p:cNvSpPr>
              <p:nvPr/>
            </p:nvSpPr>
            <p:spPr bwMode="auto">
              <a:xfrm>
                <a:off x="2623" y="2259"/>
                <a:ext cx="508" cy="574"/>
              </a:xfrm>
              <a:custGeom>
                <a:avLst/>
                <a:gdLst>
                  <a:gd name="T0" fmla="*/ 2491 w 408"/>
                  <a:gd name="T1" fmla="*/ 1408 h 512"/>
                  <a:gd name="T2" fmla="*/ 2293 w 408"/>
                  <a:gd name="T3" fmla="*/ 1335 h 512"/>
                  <a:gd name="T4" fmla="*/ 2095 w 408"/>
                  <a:gd name="T5" fmla="*/ 1287 h 512"/>
                  <a:gd name="T6" fmla="*/ 1962 w 408"/>
                  <a:gd name="T7" fmla="*/ 1262 h 512"/>
                  <a:gd name="T8" fmla="*/ 1584 w 408"/>
                  <a:gd name="T9" fmla="*/ 1219 h 512"/>
                  <a:gd name="T10" fmla="*/ 1310 w 408"/>
                  <a:gd name="T11" fmla="*/ 1126 h 512"/>
                  <a:gd name="T12" fmla="*/ 1234 w 408"/>
                  <a:gd name="T13" fmla="*/ 1058 h 512"/>
                  <a:gd name="T14" fmla="*/ 1061 w 408"/>
                  <a:gd name="T15" fmla="*/ 963 h 512"/>
                  <a:gd name="T16" fmla="*/ 913 w 408"/>
                  <a:gd name="T17" fmla="*/ 865 h 512"/>
                  <a:gd name="T18" fmla="*/ 782 w 408"/>
                  <a:gd name="T19" fmla="*/ 793 h 512"/>
                  <a:gd name="T20" fmla="*/ 527 w 408"/>
                  <a:gd name="T21" fmla="*/ 631 h 512"/>
                  <a:gd name="T22" fmla="*/ 330 w 408"/>
                  <a:gd name="T23" fmla="*/ 511 h 512"/>
                  <a:gd name="T24" fmla="*/ 0 w 408"/>
                  <a:gd name="T25" fmla="*/ 446 h 512"/>
                  <a:gd name="T26" fmla="*/ 71 w 408"/>
                  <a:gd name="T27" fmla="*/ 398 h 512"/>
                  <a:gd name="T28" fmla="*/ 0 w 408"/>
                  <a:gd name="T29" fmla="*/ 350 h 512"/>
                  <a:gd name="T30" fmla="*/ 71 w 408"/>
                  <a:gd name="T31" fmla="*/ 281 h 512"/>
                  <a:gd name="T32" fmla="*/ 204 w 408"/>
                  <a:gd name="T33" fmla="*/ 234 h 512"/>
                  <a:gd name="T34" fmla="*/ 273 w 408"/>
                  <a:gd name="T35" fmla="*/ 258 h 512"/>
                  <a:gd name="T36" fmla="*/ 204 w 408"/>
                  <a:gd name="T37" fmla="*/ 309 h 512"/>
                  <a:gd name="T38" fmla="*/ 204 w 408"/>
                  <a:gd name="T39" fmla="*/ 350 h 512"/>
                  <a:gd name="T40" fmla="*/ 401 w 408"/>
                  <a:gd name="T41" fmla="*/ 350 h 512"/>
                  <a:gd name="T42" fmla="*/ 537 w 408"/>
                  <a:gd name="T43" fmla="*/ 388 h 512"/>
                  <a:gd name="T44" fmla="*/ 656 w 408"/>
                  <a:gd name="T45" fmla="*/ 281 h 512"/>
                  <a:gd name="T46" fmla="*/ 727 w 408"/>
                  <a:gd name="T47" fmla="*/ 247 h 512"/>
                  <a:gd name="T48" fmla="*/ 1061 w 408"/>
                  <a:gd name="T49" fmla="*/ 234 h 512"/>
                  <a:gd name="T50" fmla="*/ 1234 w 408"/>
                  <a:gd name="T51" fmla="*/ 185 h 512"/>
                  <a:gd name="T52" fmla="*/ 1428 w 408"/>
                  <a:gd name="T53" fmla="*/ 92 h 512"/>
                  <a:gd name="T54" fmla="*/ 1441 w 408"/>
                  <a:gd name="T55" fmla="*/ 0 h 512"/>
                  <a:gd name="T56" fmla="*/ 1584 w 408"/>
                  <a:gd name="T57" fmla="*/ 0 h 512"/>
                  <a:gd name="T58" fmla="*/ 1708 w 408"/>
                  <a:gd name="T59" fmla="*/ 73 h 512"/>
                  <a:gd name="T60" fmla="*/ 1834 w 408"/>
                  <a:gd name="T61" fmla="*/ 92 h 512"/>
                  <a:gd name="T62" fmla="*/ 1962 w 408"/>
                  <a:gd name="T63" fmla="*/ 142 h 512"/>
                  <a:gd name="T64" fmla="*/ 2164 w 408"/>
                  <a:gd name="T65" fmla="*/ 185 h 512"/>
                  <a:gd name="T66" fmla="*/ 2353 w 408"/>
                  <a:gd name="T67" fmla="*/ 169 h 512"/>
                  <a:gd name="T68" fmla="*/ 2474 w 408"/>
                  <a:gd name="T69" fmla="*/ 180 h 512"/>
                  <a:gd name="T70" fmla="*/ 2608 w 408"/>
                  <a:gd name="T71" fmla="*/ 180 h 512"/>
                  <a:gd name="T72" fmla="*/ 2707 w 408"/>
                  <a:gd name="T73" fmla="*/ 209 h 512"/>
                  <a:gd name="T74" fmla="*/ 2719 w 408"/>
                  <a:gd name="T75" fmla="*/ 294 h 512"/>
                  <a:gd name="T76" fmla="*/ 2763 w 408"/>
                  <a:gd name="T77" fmla="*/ 325 h 512"/>
                  <a:gd name="T78" fmla="*/ 2474 w 408"/>
                  <a:gd name="T79" fmla="*/ 325 h 512"/>
                  <a:gd name="T80" fmla="*/ 2031 w 408"/>
                  <a:gd name="T81" fmla="*/ 364 h 512"/>
                  <a:gd name="T82" fmla="*/ 1950 w 408"/>
                  <a:gd name="T83" fmla="*/ 446 h 512"/>
                  <a:gd name="T84" fmla="*/ 1834 w 408"/>
                  <a:gd name="T85" fmla="*/ 492 h 512"/>
                  <a:gd name="T86" fmla="*/ 1724 w 408"/>
                  <a:gd name="T87" fmla="*/ 563 h 512"/>
                  <a:gd name="T88" fmla="*/ 1834 w 408"/>
                  <a:gd name="T89" fmla="*/ 656 h 512"/>
                  <a:gd name="T90" fmla="*/ 1931 w 408"/>
                  <a:gd name="T91" fmla="*/ 698 h 512"/>
                  <a:gd name="T92" fmla="*/ 2095 w 408"/>
                  <a:gd name="T93" fmla="*/ 722 h 512"/>
                  <a:gd name="T94" fmla="*/ 2220 w 408"/>
                  <a:gd name="T95" fmla="*/ 769 h 512"/>
                  <a:gd name="T96" fmla="*/ 2615 w 408"/>
                  <a:gd name="T97" fmla="*/ 725 h 512"/>
                  <a:gd name="T98" fmla="*/ 2519 w 408"/>
                  <a:gd name="T99" fmla="*/ 831 h 512"/>
                  <a:gd name="T100" fmla="*/ 2646 w 408"/>
                  <a:gd name="T101" fmla="*/ 872 h 512"/>
                  <a:gd name="T102" fmla="*/ 2806 w 408"/>
                  <a:gd name="T103" fmla="*/ 842 h 512"/>
                  <a:gd name="T104" fmla="*/ 2935 w 408"/>
                  <a:gd name="T105" fmla="*/ 944 h 512"/>
                  <a:gd name="T106" fmla="*/ 2904 w 408"/>
                  <a:gd name="T107" fmla="*/ 1052 h 512"/>
                  <a:gd name="T108" fmla="*/ 2835 w 408"/>
                  <a:gd name="T109" fmla="*/ 1128 h 512"/>
                  <a:gd name="T110" fmla="*/ 2865 w 408"/>
                  <a:gd name="T111" fmla="*/ 1195 h 512"/>
                  <a:gd name="T112" fmla="*/ 2806 w 408"/>
                  <a:gd name="T113" fmla="*/ 1341 h 5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8"/>
                  <a:gd name="T172" fmla="*/ 0 h 512"/>
                  <a:gd name="T173" fmla="*/ 408 w 408"/>
                  <a:gd name="T174" fmla="*/ 512 h 5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8" h="512">
                    <a:moveTo>
                      <a:pt x="364" y="512"/>
                    </a:moveTo>
                    <a:lnTo>
                      <a:pt x="346" y="503"/>
                    </a:lnTo>
                    <a:lnTo>
                      <a:pt x="336" y="493"/>
                    </a:lnTo>
                    <a:lnTo>
                      <a:pt x="319" y="477"/>
                    </a:lnTo>
                    <a:lnTo>
                      <a:pt x="301" y="470"/>
                    </a:lnTo>
                    <a:lnTo>
                      <a:pt x="291" y="460"/>
                    </a:lnTo>
                    <a:lnTo>
                      <a:pt x="283" y="460"/>
                    </a:lnTo>
                    <a:lnTo>
                      <a:pt x="273" y="451"/>
                    </a:lnTo>
                    <a:lnTo>
                      <a:pt x="245" y="444"/>
                    </a:lnTo>
                    <a:lnTo>
                      <a:pt x="220" y="437"/>
                    </a:lnTo>
                    <a:lnTo>
                      <a:pt x="200" y="411"/>
                    </a:lnTo>
                    <a:lnTo>
                      <a:pt x="182" y="402"/>
                    </a:lnTo>
                    <a:lnTo>
                      <a:pt x="164" y="385"/>
                    </a:lnTo>
                    <a:lnTo>
                      <a:pt x="172" y="378"/>
                    </a:lnTo>
                    <a:lnTo>
                      <a:pt x="164" y="359"/>
                    </a:lnTo>
                    <a:lnTo>
                      <a:pt x="147" y="343"/>
                    </a:lnTo>
                    <a:lnTo>
                      <a:pt x="127" y="326"/>
                    </a:lnTo>
                    <a:lnTo>
                      <a:pt x="127" y="310"/>
                    </a:lnTo>
                    <a:lnTo>
                      <a:pt x="119" y="301"/>
                    </a:lnTo>
                    <a:lnTo>
                      <a:pt x="109" y="284"/>
                    </a:lnTo>
                    <a:lnTo>
                      <a:pt x="91" y="251"/>
                    </a:lnTo>
                    <a:lnTo>
                      <a:pt x="73" y="226"/>
                    </a:lnTo>
                    <a:lnTo>
                      <a:pt x="56" y="202"/>
                    </a:lnTo>
                    <a:lnTo>
                      <a:pt x="46" y="183"/>
                    </a:lnTo>
                    <a:lnTo>
                      <a:pt x="38" y="167"/>
                    </a:lnTo>
                    <a:lnTo>
                      <a:pt x="0" y="160"/>
                    </a:lnTo>
                    <a:lnTo>
                      <a:pt x="10" y="150"/>
                    </a:lnTo>
                    <a:lnTo>
                      <a:pt x="10" y="143"/>
                    </a:lnTo>
                    <a:lnTo>
                      <a:pt x="0" y="134"/>
                    </a:lnTo>
                    <a:lnTo>
                      <a:pt x="0" y="125"/>
                    </a:lnTo>
                    <a:lnTo>
                      <a:pt x="0" y="117"/>
                    </a:lnTo>
                    <a:lnTo>
                      <a:pt x="10" y="101"/>
                    </a:lnTo>
                    <a:lnTo>
                      <a:pt x="10" y="92"/>
                    </a:lnTo>
                    <a:lnTo>
                      <a:pt x="28" y="84"/>
                    </a:lnTo>
                    <a:lnTo>
                      <a:pt x="38" y="92"/>
                    </a:lnTo>
                    <a:lnTo>
                      <a:pt x="38" y="101"/>
                    </a:lnTo>
                    <a:lnTo>
                      <a:pt x="28" y="110"/>
                    </a:lnTo>
                    <a:lnTo>
                      <a:pt x="28" y="117"/>
                    </a:lnTo>
                    <a:lnTo>
                      <a:pt x="28" y="125"/>
                    </a:lnTo>
                    <a:lnTo>
                      <a:pt x="38" y="125"/>
                    </a:lnTo>
                    <a:lnTo>
                      <a:pt x="56" y="125"/>
                    </a:lnTo>
                    <a:lnTo>
                      <a:pt x="68" y="139"/>
                    </a:lnTo>
                    <a:lnTo>
                      <a:pt x="75" y="138"/>
                    </a:lnTo>
                    <a:lnTo>
                      <a:pt x="83" y="116"/>
                    </a:lnTo>
                    <a:lnTo>
                      <a:pt x="91" y="101"/>
                    </a:lnTo>
                    <a:lnTo>
                      <a:pt x="91" y="92"/>
                    </a:lnTo>
                    <a:lnTo>
                      <a:pt x="101" y="88"/>
                    </a:lnTo>
                    <a:lnTo>
                      <a:pt x="119" y="84"/>
                    </a:lnTo>
                    <a:lnTo>
                      <a:pt x="147" y="84"/>
                    </a:lnTo>
                    <a:lnTo>
                      <a:pt x="164" y="75"/>
                    </a:lnTo>
                    <a:lnTo>
                      <a:pt x="172" y="66"/>
                    </a:lnTo>
                    <a:lnTo>
                      <a:pt x="192" y="50"/>
                    </a:lnTo>
                    <a:lnTo>
                      <a:pt x="198" y="33"/>
                    </a:lnTo>
                    <a:lnTo>
                      <a:pt x="202" y="26"/>
                    </a:lnTo>
                    <a:lnTo>
                      <a:pt x="200" y="0"/>
                    </a:lnTo>
                    <a:lnTo>
                      <a:pt x="220" y="0"/>
                    </a:lnTo>
                    <a:lnTo>
                      <a:pt x="228" y="17"/>
                    </a:lnTo>
                    <a:lnTo>
                      <a:pt x="238" y="26"/>
                    </a:lnTo>
                    <a:lnTo>
                      <a:pt x="245" y="26"/>
                    </a:lnTo>
                    <a:lnTo>
                      <a:pt x="255" y="33"/>
                    </a:lnTo>
                    <a:lnTo>
                      <a:pt x="263" y="42"/>
                    </a:lnTo>
                    <a:lnTo>
                      <a:pt x="273" y="50"/>
                    </a:lnTo>
                    <a:lnTo>
                      <a:pt x="283" y="66"/>
                    </a:lnTo>
                    <a:lnTo>
                      <a:pt x="301" y="66"/>
                    </a:lnTo>
                    <a:lnTo>
                      <a:pt x="315" y="61"/>
                    </a:lnTo>
                    <a:lnTo>
                      <a:pt x="327" y="61"/>
                    </a:lnTo>
                    <a:lnTo>
                      <a:pt x="328" y="64"/>
                    </a:lnTo>
                    <a:lnTo>
                      <a:pt x="344" y="64"/>
                    </a:lnTo>
                    <a:lnTo>
                      <a:pt x="354" y="61"/>
                    </a:lnTo>
                    <a:lnTo>
                      <a:pt x="362" y="64"/>
                    </a:lnTo>
                    <a:lnTo>
                      <a:pt x="374" y="66"/>
                    </a:lnTo>
                    <a:lnTo>
                      <a:pt x="376" y="75"/>
                    </a:lnTo>
                    <a:lnTo>
                      <a:pt x="372" y="95"/>
                    </a:lnTo>
                    <a:lnTo>
                      <a:pt x="378" y="105"/>
                    </a:lnTo>
                    <a:lnTo>
                      <a:pt x="384" y="116"/>
                    </a:lnTo>
                    <a:lnTo>
                      <a:pt x="354" y="114"/>
                    </a:lnTo>
                    <a:lnTo>
                      <a:pt x="344" y="116"/>
                    </a:lnTo>
                    <a:lnTo>
                      <a:pt x="309" y="117"/>
                    </a:lnTo>
                    <a:lnTo>
                      <a:pt x="283" y="130"/>
                    </a:lnTo>
                    <a:lnTo>
                      <a:pt x="275" y="145"/>
                    </a:lnTo>
                    <a:lnTo>
                      <a:pt x="271" y="160"/>
                    </a:lnTo>
                    <a:lnTo>
                      <a:pt x="273" y="176"/>
                    </a:lnTo>
                    <a:lnTo>
                      <a:pt x="255" y="176"/>
                    </a:lnTo>
                    <a:lnTo>
                      <a:pt x="247" y="183"/>
                    </a:lnTo>
                    <a:lnTo>
                      <a:pt x="240" y="202"/>
                    </a:lnTo>
                    <a:lnTo>
                      <a:pt x="245" y="226"/>
                    </a:lnTo>
                    <a:lnTo>
                      <a:pt x="255" y="235"/>
                    </a:lnTo>
                    <a:lnTo>
                      <a:pt x="273" y="235"/>
                    </a:lnTo>
                    <a:lnTo>
                      <a:pt x="269" y="249"/>
                    </a:lnTo>
                    <a:lnTo>
                      <a:pt x="269" y="264"/>
                    </a:lnTo>
                    <a:lnTo>
                      <a:pt x="291" y="259"/>
                    </a:lnTo>
                    <a:lnTo>
                      <a:pt x="301" y="270"/>
                    </a:lnTo>
                    <a:lnTo>
                      <a:pt x="309" y="275"/>
                    </a:lnTo>
                    <a:lnTo>
                      <a:pt x="336" y="271"/>
                    </a:lnTo>
                    <a:lnTo>
                      <a:pt x="364" y="260"/>
                    </a:lnTo>
                    <a:lnTo>
                      <a:pt x="352" y="282"/>
                    </a:lnTo>
                    <a:lnTo>
                      <a:pt x="350" y="297"/>
                    </a:lnTo>
                    <a:lnTo>
                      <a:pt x="352" y="306"/>
                    </a:lnTo>
                    <a:lnTo>
                      <a:pt x="368" y="312"/>
                    </a:lnTo>
                    <a:lnTo>
                      <a:pt x="384" y="308"/>
                    </a:lnTo>
                    <a:lnTo>
                      <a:pt x="390" y="301"/>
                    </a:lnTo>
                    <a:lnTo>
                      <a:pt x="408" y="337"/>
                    </a:lnTo>
                    <a:lnTo>
                      <a:pt x="402" y="352"/>
                    </a:lnTo>
                    <a:lnTo>
                      <a:pt x="404" y="376"/>
                    </a:lnTo>
                    <a:lnTo>
                      <a:pt x="406" y="385"/>
                    </a:lnTo>
                    <a:lnTo>
                      <a:pt x="394" y="403"/>
                    </a:lnTo>
                    <a:lnTo>
                      <a:pt x="394" y="418"/>
                    </a:lnTo>
                    <a:lnTo>
                      <a:pt x="398" y="426"/>
                    </a:lnTo>
                    <a:lnTo>
                      <a:pt x="398" y="462"/>
                    </a:lnTo>
                    <a:lnTo>
                      <a:pt x="390" y="479"/>
                    </a:lnTo>
                    <a:lnTo>
                      <a:pt x="364" y="512"/>
                    </a:lnTo>
                    <a:close/>
                  </a:path>
                </a:pathLst>
              </a:custGeom>
              <a:solidFill>
                <a:srgbClr val="FF0000"/>
              </a:solidFill>
              <a:ln w="9525" cmpd="sng">
                <a:solidFill>
                  <a:srgbClr val="5CF94B"/>
                </a:solidFill>
                <a:prstDash val="solid"/>
                <a:round/>
                <a:headEnd/>
                <a:tailEnd/>
              </a:ln>
            </p:spPr>
            <p:txBody>
              <a:bodyPr/>
              <a:lstStyle/>
              <a:p>
                <a:endParaRPr lang="es-AR"/>
              </a:p>
            </p:txBody>
          </p:sp>
          <p:sp>
            <p:nvSpPr>
              <p:cNvPr id="58451" name="Freeform 48"/>
              <p:cNvSpPr>
                <a:spLocks/>
              </p:cNvSpPr>
              <p:nvPr/>
            </p:nvSpPr>
            <p:spPr bwMode="auto">
              <a:xfrm>
                <a:off x="2635" y="2202"/>
                <a:ext cx="240" cy="213"/>
              </a:xfrm>
              <a:custGeom>
                <a:avLst/>
                <a:gdLst>
                  <a:gd name="T0" fmla="*/ 545 w 192"/>
                  <a:gd name="T1" fmla="*/ 2 h 190"/>
                  <a:gd name="T2" fmla="*/ 681 w 192"/>
                  <a:gd name="T3" fmla="*/ 24 h 190"/>
                  <a:gd name="T4" fmla="*/ 739 w 192"/>
                  <a:gd name="T5" fmla="*/ 38 h 190"/>
                  <a:gd name="T6" fmla="*/ 875 w 192"/>
                  <a:gd name="T7" fmla="*/ 44 h 190"/>
                  <a:gd name="T8" fmla="*/ 976 w 192"/>
                  <a:gd name="T9" fmla="*/ 82 h 190"/>
                  <a:gd name="T10" fmla="*/ 1020 w 192"/>
                  <a:gd name="T11" fmla="*/ 98 h 190"/>
                  <a:gd name="T12" fmla="*/ 1095 w 192"/>
                  <a:gd name="T13" fmla="*/ 107 h 190"/>
                  <a:gd name="T14" fmla="*/ 1209 w 192"/>
                  <a:gd name="T15" fmla="*/ 107 h 190"/>
                  <a:gd name="T16" fmla="*/ 1358 w 192"/>
                  <a:gd name="T17" fmla="*/ 117 h 190"/>
                  <a:gd name="T18" fmla="*/ 1415 w 192"/>
                  <a:gd name="T19" fmla="*/ 143 h 190"/>
                  <a:gd name="T20" fmla="*/ 1415 w 192"/>
                  <a:gd name="T21" fmla="*/ 143 h 190"/>
                  <a:gd name="T22" fmla="*/ 1431 w 192"/>
                  <a:gd name="T23" fmla="*/ 214 h 190"/>
                  <a:gd name="T24" fmla="*/ 1405 w 192"/>
                  <a:gd name="T25" fmla="*/ 234 h 190"/>
                  <a:gd name="T26" fmla="*/ 1358 w 192"/>
                  <a:gd name="T27" fmla="*/ 281 h 190"/>
                  <a:gd name="T28" fmla="*/ 1209 w 192"/>
                  <a:gd name="T29" fmla="*/ 326 h 190"/>
                  <a:gd name="T30" fmla="*/ 1147 w 192"/>
                  <a:gd name="T31" fmla="*/ 351 h 190"/>
                  <a:gd name="T32" fmla="*/ 1020 w 192"/>
                  <a:gd name="T33" fmla="*/ 376 h 190"/>
                  <a:gd name="T34" fmla="*/ 813 w 192"/>
                  <a:gd name="T35" fmla="*/ 376 h 190"/>
                  <a:gd name="T36" fmla="*/ 681 w 192"/>
                  <a:gd name="T37" fmla="*/ 391 h 190"/>
                  <a:gd name="T38" fmla="*/ 599 w 192"/>
                  <a:gd name="T39" fmla="*/ 398 h 190"/>
                  <a:gd name="T40" fmla="*/ 599 w 192"/>
                  <a:gd name="T41" fmla="*/ 426 h 190"/>
                  <a:gd name="T42" fmla="*/ 545 w 192"/>
                  <a:gd name="T43" fmla="*/ 466 h 190"/>
                  <a:gd name="T44" fmla="*/ 479 w 192"/>
                  <a:gd name="T45" fmla="*/ 530 h 190"/>
                  <a:gd name="T46" fmla="*/ 430 w 192"/>
                  <a:gd name="T47" fmla="*/ 531 h 190"/>
                  <a:gd name="T48" fmla="*/ 344 w 192"/>
                  <a:gd name="T49" fmla="*/ 492 h 190"/>
                  <a:gd name="T50" fmla="*/ 211 w 192"/>
                  <a:gd name="T51" fmla="*/ 492 h 190"/>
                  <a:gd name="T52" fmla="*/ 137 w 192"/>
                  <a:gd name="T53" fmla="*/ 492 h 190"/>
                  <a:gd name="T54" fmla="*/ 137 w 192"/>
                  <a:gd name="T55" fmla="*/ 470 h 190"/>
                  <a:gd name="T56" fmla="*/ 137 w 192"/>
                  <a:gd name="T57" fmla="*/ 447 h 190"/>
                  <a:gd name="T58" fmla="*/ 211 w 192"/>
                  <a:gd name="T59" fmla="*/ 426 h 190"/>
                  <a:gd name="T60" fmla="*/ 211 w 192"/>
                  <a:gd name="T61" fmla="*/ 398 h 190"/>
                  <a:gd name="T62" fmla="*/ 137 w 192"/>
                  <a:gd name="T63" fmla="*/ 376 h 190"/>
                  <a:gd name="T64" fmla="*/ 137 w 192"/>
                  <a:gd name="T65" fmla="*/ 376 h 190"/>
                  <a:gd name="T66" fmla="*/ 211 w 192"/>
                  <a:gd name="T67" fmla="*/ 351 h 190"/>
                  <a:gd name="T68" fmla="*/ 267 w 192"/>
                  <a:gd name="T69" fmla="*/ 351 h 190"/>
                  <a:gd name="T70" fmla="*/ 287 w 192"/>
                  <a:gd name="T71" fmla="*/ 331 h 190"/>
                  <a:gd name="T72" fmla="*/ 294 w 192"/>
                  <a:gd name="T73" fmla="*/ 302 h 190"/>
                  <a:gd name="T74" fmla="*/ 211 w 192"/>
                  <a:gd name="T75" fmla="*/ 326 h 190"/>
                  <a:gd name="T76" fmla="*/ 137 w 192"/>
                  <a:gd name="T77" fmla="*/ 326 h 190"/>
                  <a:gd name="T78" fmla="*/ 76 w 192"/>
                  <a:gd name="T79" fmla="*/ 281 h 190"/>
                  <a:gd name="T80" fmla="*/ 76 w 192"/>
                  <a:gd name="T81" fmla="*/ 260 h 190"/>
                  <a:gd name="T82" fmla="*/ 0 w 192"/>
                  <a:gd name="T83" fmla="*/ 234 h 190"/>
                  <a:gd name="T84" fmla="*/ 0 w 192"/>
                  <a:gd name="T85" fmla="*/ 189 h 190"/>
                  <a:gd name="T86" fmla="*/ 76 w 192"/>
                  <a:gd name="T87" fmla="*/ 189 h 190"/>
                  <a:gd name="T88" fmla="*/ 119 w 192"/>
                  <a:gd name="T89" fmla="*/ 166 h 190"/>
                  <a:gd name="T90" fmla="*/ 119 w 192"/>
                  <a:gd name="T91" fmla="*/ 138 h 190"/>
                  <a:gd name="T92" fmla="*/ 176 w 192"/>
                  <a:gd name="T93" fmla="*/ 123 h 190"/>
                  <a:gd name="T94" fmla="*/ 176 w 192"/>
                  <a:gd name="T95" fmla="*/ 70 h 190"/>
                  <a:gd name="T96" fmla="*/ 211 w 192"/>
                  <a:gd name="T97" fmla="*/ 49 h 190"/>
                  <a:gd name="T98" fmla="*/ 267 w 192"/>
                  <a:gd name="T99" fmla="*/ 24 h 190"/>
                  <a:gd name="T100" fmla="*/ 400 w 192"/>
                  <a:gd name="T101" fmla="*/ 0 h 190"/>
                  <a:gd name="T102" fmla="*/ 545 w 192"/>
                  <a:gd name="T103" fmla="*/ 0 h 190"/>
                  <a:gd name="T104" fmla="*/ 545 w 192"/>
                  <a:gd name="T105" fmla="*/ 2 h 19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2"/>
                  <a:gd name="T160" fmla="*/ 0 h 190"/>
                  <a:gd name="T161" fmla="*/ 192 w 192"/>
                  <a:gd name="T162" fmla="*/ 190 h 19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2" h="190">
                    <a:moveTo>
                      <a:pt x="73" y="2"/>
                    </a:moveTo>
                    <a:lnTo>
                      <a:pt x="91" y="9"/>
                    </a:lnTo>
                    <a:lnTo>
                      <a:pt x="99" y="13"/>
                    </a:lnTo>
                    <a:lnTo>
                      <a:pt x="117" y="16"/>
                    </a:lnTo>
                    <a:lnTo>
                      <a:pt x="131" y="29"/>
                    </a:lnTo>
                    <a:lnTo>
                      <a:pt x="137" y="35"/>
                    </a:lnTo>
                    <a:lnTo>
                      <a:pt x="147" y="38"/>
                    </a:lnTo>
                    <a:lnTo>
                      <a:pt x="162" y="38"/>
                    </a:lnTo>
                    <a:lnTo>
                      <a:pt x="182" y="42"/>
                    </a:lnTo>
                    <a:lnTo>
                      <a:pt x="190" y="51"/>
                    </a:lnTo>
                    <a:lnTo>
                      <a:pt x="192" y="77"/>
                    </a:lnTo>
                    <a:lnTo>
                      <a:pt x="188" y="84"/>
                    </a:lnTo>
                    <a:lnTo>
                      <a:pt x="182" y="101"/>
                    </a:lnTo>
                    <a:lnTo>
                      <a:pt x="162" y="117"/>
                    </a:lnTo>
                    <a:lnTo>
                      <a:pt x="154" y="126"/>
                    </a:lnTo>
                    <a:lnTo>
                      <a:pt x="137" y="135"/>
                    </a:lnTo>
                    <a:lnTo>
                      <a:pt x="109" y="135"/>
                    </a:lnTo>
                    <a:lnTo>
                      <a:pt x="91" y="139"/>
                    </a:lnTo>
                    <a:lnTo>
                      <a:pt x="81" y="143"/>
                    </a:lnTo>
                    <a:lnTo>
                      <a:pt x="81" y="152"/>
                    </a:lnTo>
                    <a:lnTo>
                      <a:pt x="73" y="167"/>
                    </a:lnTo>
                    <a:lnTo>
                      <a:pt x="65" y="189"/>
                    </a:lnTo>
                    <a:lnTo>
                      <a:pt x="58" y="190"/>
                    </a:lnTo>
                    <a:lnTo>
                      <a:pt x="46" y="176"/>
                    </a:lnTo>
                    <a:lnTo>
                      <a:pt x="28" y="176"/>
                    </a:lnTo>
                    <a:lnTo>
                      <a:pt x="18" y="176"/>
                    </a:lnTo>
                    <a:lnTo>
                      <a:pt x="18" y="168"/>
                    </a:lnTo>
                    <a:lnTo>
                      <a:pt x="18" y="161"/>
                    </a:lnTo>
                    <a:lnTo>
                      <a:pt x="28" y="152"/>
                    </a:lnTo>
                    <a:lnTo>
                      <a:pt x="28" y="143"/>
                    </a:lnTo>
                    <a:lnTo>
                      <a:pt x="18" y="135"/>
                    </a:lnTo>
                    <a:lnTo>
                      <a:pt x="28" y="126"/>
                    </a:lnTo>
                    <a:lnTo>
                      <a:pt x="36" y="126"/>
                    </a:lnTo>
                    <a:lnTo>
                      <a:pt x="38" y="119"/>
                    </a:lnTo>
                    <a:lnTo>
                      <a:pt x="40" y="108"/>
                    </a:lnTo>
                    <a:lnTo>
                      <a:pt x="28" y="117"/>
                    </a:lnTo>
                    <a:lnTo>
                      <a:pt x="18" y="117"/>
                    </a:lnTo>
                    <a:lnTo>
                      <a:pt x="10" y="101"/>
                    </a:lnTo>
                    <a:lnTo>
                      <a:pt x="10" y="93"/>
                    </a:lnTo>
                    <a:lnTo>
                      <a:pt x="0" y="84"/>
                    </a:lnTo>
                    <a:lnTo>
                      <a:pt x="0" y="68"/>
                    </a:lnTo>
                    <a:lnTo>
                      <a:pt x="10" y="68"/>
                    </a:lnTo>
                    <a:lnTo>
                      <a:pt x="16" y="60"/>
                    </a:lnTo>
                    <a:lnTo>
                      <a:pt x="16" y="49"/>
                    </a:lnTo>
                    <a:lnTo>
                      <a:pt x="24" y="44"/>
                    </a:lnTo>
                    <a:lnTo>
                      <a:pt x="24" y="25"/>
                    </a:lnTo>
                    <a:lnTo>
                      <a:pt x="28" y="18"/>
                    </a:lnTo>
                    <a:lnTo>
                      <a:pt x="36" y="9"/>
                    </a:lnTo>
                    <a:lnTo>
                      <a:pt x="54" y="0"/>
                    </a:lnTo>
                    <a:lnTo>
                      <a:pt x="73" y="0"/>
                    </a:lnTo>
                    <a:lnTo>
                      <a:pt x="73" y="2"/>
                    </a:lnTo>
                    <a:close/>
                  </a:path>
                </a:pathLst>
              </a:custGeom>
              <a:solidFill>
                <a:srgbClr val="FF0000"/>
              </a:solidFill>
              <a:ln w="9525" cmpd="sng">
                <a:solidFill>
                  <a:srgbClr val="5CF94B"/>
                </a:solidFill>
                <a:prstDash val="solid"/>
                <a:round/>
                <a:headEnd/>
                <a:tailEnd/>
              </a:ln>
            </p:spPr>
            <p:txBody>
              <a:bodyPr/>
              <a:lstStyle/>
              <a:p>
                <a:endParaRPr lang="es-AR"/>
              </a:p>
            </p:txBody>
          </p:sp>
          <p:sp>
            <p:nvSpPr>
              <p:cNvPr id="58452" name="Freeform 49"/>
              <p:cNvSpPr>
                <a:spLocks/>
              </p:cNvSpPr>
              <p:nvPr/>
            </p:nvSpPr>
            <p:spPr bwMode="auto">
              <a:xfrm>
                <a:off x="2713" y="1855"/>
                <a:ext cx="509" cy="535"/>
              </a:xfrm>
              <a:custGeom>
                <a:avLst/>
                <a:gdLst>
                  <a:gd name="T0" fmla="*/ 119 w 408"/>
                  <a:gd name="T1" fmla="*/ 848 h 477"/>
                  <a:gd name="T2" fmla="*/ 126 w 408"/>
                  <a:gd name="T3" fmla="*/ 804 h 477"/>
                  <a:gd name="T4" fmla="*/ 306 w 408"/>
                  <a:gd name="T5" fmla="*/ 786 h 477"/>
                  <a:gd name="T6" fmla="*/ 472 w 408"/>
                  <a:gd name="T7" fmla="*/ 685 h 477"/>
                  <a:gd name="T8" fmla="*/ 453 w 408"/>
                  <a:gd name="T9" fmla="*/ 639 h 477"/>
                  <a:gd name="T10" fmla="*/ 472 w 408"/>
                  <a:gd name="T11" fmla="*/ 537 h 477"/>
                  <a:gd name="T12" fmla="*/ 423 w 408"/>
                  <a:gd name="T13" fmla="*/ 499 h 477"/>
                  <a:gd name="T14" fmla="*/ 394 w 408"/>
                  <a:gd name="T15" fmla="*/ 445 h 477"/>
                  <a:gd name="T16" fmla="*/ 264 w 408"/>
                  <a:gd name="T17" fmla="*/ 379 h 477"/>
                  <a:gd name="T18" fmla="*/ 472 w 408"/>
                  <a:gd name="T19" fmla="*/ 352 h 477"/>
                  <a:gd name="T20" fmla="*/ 589 w 408"/>
                  <a:gd name="T21" fmla="*/ 314 h 477"/>
                  <a:gd name="T22" fmla="*/ 766 w 408"/>
                  <a:gd name="T23" fmla="*/ 223 h 477"/>
                  <a:gd name="T24" fmla="*/ 887 w 408"/>
                  <a:gd name="T25" fmla="*/ 182 h 477"/>
                  <a:gd name="T26" fmla="*/ 899 w 408"/>
                  <a:gd name="T27" fmla="*/ 141 h 477"/>
                  <a:gd name="T28" fmla="*/ 1064 w 408"/>
                  <a:gd name="T29" fmla="*/ 131 h 477"/>
                  <a:gd name="T30" fmla="*/ 1209 w 408"/>
                  <a:gd name="T31" fmla="*/ 113 h 477"/>
                  <a:gd name="T32" fmla="*/ 1466 w 408"/>
                  <a:gd name="T33" fmla="*/ 70 h 477"/>
                  <a:gd name="T34" fmla="*/ 1754 w 408"/>
                  <a:gd name="T35" fmla="*/ 19 h 477"/>
                  <a:gd name="T36" fmla="*/ 1980 w 408"/>
                  <a:gd name="T37" fmla="*/ 0 h 477"/>
                  <a:gd name="T38" fmla="*/ 1724 w 408"/>
                  <a:gd name="T39" fmla="*/ 49 h 477"/>
                  <a:gd name="T40" fmla="*/ 1538 w 408"/>
                  <a:gd name="T41" fmla="*/ 144 h 477"/>
                  <a:gd name="T42" fmla="*/ 1390 w 408"/>
                  <a:gd name="T43" fmla="*/ 234 h 477"/>
                  <a:gd name="T44" fmla="*/ 1497 w 408"/>
                  <a:gd name="T45" fmla="*/ 268 h 477"/>
                  <a:gd name="T46" fmla="*/ 1578 w 408"/>
                  <a:gd name="T47" fmla="*/ 333 h 477"/>
                  <a:gd name="T48" fmla="*/ 1803 w 408"/>
                  <a:gd name="T49" fmla="*/ 426 h 477"/>
                  <a:gd name="T50" fmla="*/ 2188 w 408"/>
                  <a:gd name="T51" fmla="*/ 421 h 477"/>
                  <a:gd name="T52" fmla="*/ 2347 w 408"/>
                  <a:gd name="T53" fmla="*/ 499 h 477"/>
                  <a:gd name="T54" fmla="*/ 2811 w 408"/>
                  <a:gd name="T55" fmla="*/ 571 h 477"/>
                  <a:gd name="T56" fmla="*/ 2829 w 408"/>
                  <a:gd name="T57" fmla="*/ 661 h 477"/>
                  <a:gd name="T58" fmla="*/ 2861 w 408"/>
                  <a:gd name="T59" fmla="*/ 755 h 477"/>
                  <a:gd name="T60" fmla="*/ 2987 w 408"/>
                  <a:gd name="T61" fmla="*/ 870 h 477"/>
                  <a:gd name="T62" fmla="*/ 2987 w 408"/>
                  <a:gd name="T63" fmla="*/ 891 h 477"/>
                  <a:gd name="T64" fmla="*/ 2861 w 408"/>
                  <a:gd name="T65" fmla="*/ 804 h 477"/>
                  <a:gd name="T66" fmla="*/ 2722 w 408"/>
                  <a:gd name="T67" fmla="*/ 823 h 477"/>
                  <a:gd name="T68" fmla="*/ 2652 w 408"/>
                  <a:gd name="T69" fmla="*/ 870 h 477"/>
                  <a:gd name="T70" fmla="*/ 2258 w 408"/>
                  <a:gd name="T71" fmla="*/ 921 h 477"/>
                  <a:gd name="T72" fmla="*/ 2465 w 408"/>
                  <a:gd name="T73" fmla="*/ 942 h 477"/>
                  <a:gd name="T74" fmla="*/ 2221 w 408"/>
                  <a:gd name="T75" fmla="*/ 951 h 477"/>
                  <a:gd name="T76" fmla="*/ 2347 w 408"/>
                  <a:gd name="T77" fmla="*/ 1049 h 477"/>
                  <a:gd name="T78" fmla="*/ 2394 w 408"/>
                  <a:gd name="T79" fmla="*/ 1107 h 477"/>
                  <a:gd name="T80" fmla="*/ 2319 w 408"/>
                  <a:gd name="T81" fmla="*/ 1188 h 477"/>
                  <a:gd name="T82" fmla="*/ 2258 w 408"/>
                  <a:gd name="T83" fmla="*/ 1341 h 477"/>
                  <a:gd name="T84" fmla="*/ 2234 w 408"/>
                  <a:gd name="T85" fmla="*/ 1311 h 477"/>
                  <a:gd name="T86" fmla="*/ 2221 w 408"/>
                  <a:gd name="T87" fmla="*/ 1225 h 477"/>
                  <a:gd name="T88" fmla="*/ 2115 w 408"/>
                  <a:gd name="T89" fmla="*/ 1196 h 477"/>
                  <a:gd name="T90" fmla="*/ 1980 w 408"/>
                  <a:gd name="T91" fmla="*/ 1196 h 477"/>
                  <a:gd name="T92" fmla="*/ 1859 w 408"/>
                  <a:gd name="T93" fmla="*/ 1186 h 477"/>
                  <a:gd name="T94" fmla="*/ 1664 w 408"/>
                  <a:gd name="T95" fmla="*/ 1198 h 477"/>
                  <a:gd name="T96" fmla="*/ 1466 w 408"/>
                  <a:gd name="T97" fmla="*/ 1156 h 477"/>
                  <a:gd name="T98" fmla="*/ 1331 w 408"/>
                  <a:gd name="T99" fmla="*/ 1107 h 477"/>
                  <a:gd name="T100" fmla="*/ 1209 w 408"/>
                  <a:gd name="T101" fmla="*/ 1086 h 477"/>
                  <a:gd name="T102" fmla="*/ 1069 w 408"/>
                  <a:gd name="T103" fmla="*/ 1013 h 477"/>
                  <a:gd name="T104" fmla="*/ 928 w 408"/>
                  <a:gd name="T105" fmla="*/ 1013 h 477"/>
                  <a:gd name="T106" fmla="*/ 730 w 408"/>
                  <a:gd name="T107" fmla="*/ 976 h 477"/>
                  <a:gd name="T108" fmla="*/ 539 w 408"/>
                  <a:gd name="T109" fmla="*/ 968 h 477"/>
                  <a:gd name="T110" fmla="*/ 382 w 408"/>
                  <a:gd name="T111" fmla="*/ 919 h 477"/>
                  <a:gd name="T112" fmla="*/ 207 w 408"/>
                  <a:gd name="T113" fmla="*/ 898 h 477"/>
                  <a:gd name="T114" fmla="*/ 0 w 408"/>
                  <a:gd name="T115" fmla="*/ 870 h 47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8"/>
                  <a:gd name="T175" fmla="*/ 0 h 477"/>
                  <a:gd name="T176" fmla="*/ 408 w 408"/>
                  <a:gd name="T177" fmla="*/ 477 h 47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8" h="477">
                    <a:moveTo>
                      <a:pt x="0" y="310"/>
                    </a:moveTo>
                    <a:lnTo>
                      <a:pt x="16" y="302"/>
                    </a:lnTo>
                    <a:lnTo>
                      <a:pt x="18" y="293"/>
                    </a:lnTo>
                    <a:lnTo>
                      <a:pt x="18" y="286"/>
                    </a:lnTo>
                    <a:lnTo>
                      <a:pt x="26" y="280"/>
                    </a:lnTo>
                    <a:lnTo>
                      <a:pt x="42" y="280"/>
                    </a:lnTo>
                    <a:lnTo>
                      <a:pt x="56" y="253"/>
                    </a:lnTo>
                    <a:lnTo>
                      <a:pt x="64" y="244"/>
                    </a:lnTo>
                    <a:lnTo>
                      <a:pt x="54" y="244"/>
                    </a:lnTo>
                    <a:lnTo>
                      <a:pt x="62" y="227"/>
                    </a:lnTo>
                    <a:lnTo>
                      <a:pt x="58" y="198"/>
                    </a:lnTo>
                    <a:lnTo>
                      <a:pt x="64" y="192"/>
                    </a:lnTo>
                    <a:lnTo>
                      <a:pt x="64" y="185"/>
                    </a:lnTo>
                    <a:lnTo>
                      <a:pt x="58" y="178"/>
                    </a:lnTo>
                    <a:lnTo>
                      <a:pt x="62" y="165"/>
                    </a:lnTo>
                    <a:lnTo>
                      <a:pt x="54" y="159"/>
                    </a:lnTo>
                    <a:lnTo>
                      <a:pt x="50" y="150"/>
                    </a:lnTo>
                    <a:lnTo>
                      <a:pt x="36" y="135"/>
                    </a:lnTo>
                    <a:lnTo>
                      <a:pt x="54" y="135"/>
                    </a:lnTo>
                    <a:lnTo>
                      <a:pt x="64" y="126"/>
                    </a:lnTo>
                    <a:lnTo>
                      <a:pt x="64" y="102"/>
                    </a:lnTo>
                    <a:lnTo>
                      <a:pt x="80" y="112"/>
                    </a:lnTo>
                    <a:lnTo>
                      <a:pt x="84" y="102"/>
                    </a:lnTo>
                    <a:lnTo>
                      <a:pt x="105" y="79"/>
                    </a:lnTo>
                    <a:lnTo>
                      <a:pt x="123" y="75"/>
                    </a:lnTo>
                    <a:lnTo>
                      <a:pt x="121" y="64"/>
                    </a:lnTo>
                    <a:lnTo>
                      <a:pt x="127" y="57"/>
                    </a:lnTo>
                    <a:lnTo>
                      <a:pt x="123" y="49"/>
                    </a:lnTo>
                    <a:lnTo>
                      <a:pt x="139" y="44"/>
                    </a:lnTo>
                    <a:lnTo>
                      <a:pt x="145" y="47"/>
                    </a:lnTo>
                    <a:lnTo>
                      <a:pt x="153" y="38"/>
                    </a:lnTo>
                    <a:lnTo>
                      <a:pt x="165" y="40"/>
                    </a:lnTo>
                    <a:lnTo>
                      <a:pt x="174" y="33"/>
                    </a:lnTo>
                    <a:lnTo>
                      <a:pt x="200" y="25"/>
                    </a:lnTo>
                    <a:lnTo>
                      <a:pt x="232" y="13"/>
                    </a:lnTo>
                    <a:lnTo>
                      <a:pt x="240" y="7"/>
                    </a:lnTo>
                    <a:lnTo>
                      <a:pt x="255" y="2"/>
                    </a:lnTo>
                    <a:lnTo>
                      <a:pt x="271" y="0"/>
                    </a:lnTo>
                    <a:lnTo>
                      <a:pt x="236" y="18"/>
                    </a:lnTo>
                    <a:lnTo>
                      <a:pt x="218" y="35"/>
                    </a:lnTo>
                    <a:lnTo>
                      <a:pt x="210" y="51"/>
                    </a:lnTo>
                    <a:lnTo>
                      <a:pt x="206" y="71"/>
                    </a:lnTo>
                    <a:lnTo>
                      <a:pt x="190" y="84"/>
                    </a:lnTo>
                    <a:lnTo>
                      <a:pt x="192" y="93"/>
                    </a:lnTo>
                    <a:lnTo>
                      <a:pt x="204" y="95"/>
                    </a:lnTo>
                    <a:lnTo>
                      <a:pt x="210" y="110"/>
                    </a:lnTo>
                    <a:lnTo>
                      <a:pt x="216" y="119"/>
                    </a:lnTo>
                    <a:lnTo>
                      <a:pt x="222" y="135"/>
                    </a:lnTo>
                    <a:lnTo>
                      <a:pt x="246" y="152"/>
                    </a:lnTo>
                    <a:lnTo>
                      <a:pt x="263" y="150"/>
                    </a:lnTo>
                    <a:lnTo>
                      <a:pt x="299" y="150"/>
                    </a:lnTo>
                    <a:lnTo>
                      <a:pt x="309" y="159"/>
                    </a:lnTo>
                    <a:lnTo>
                      <a:pt x="321" y="178"/>
                    </a:lnTo>
                    <a:lnTo>
                      <a:pt x="390" y="178"/>
                    </a:lnTo>
                    <a:lnTo>
                      <a:pt x="384" y="203"/>
                    </a:lnTo>
                    <a:lnTo>
                      <a:pt x="382" y="218"/>
                    </a:lnTo>
                    <a:lnTo>
                      <a:pt x="386" y="235"/>
                    </a:lnTo>
                    <a:lnTo>
                      <a:pt x="396" y="253"/>
                    </a:lnTo>
                    <a:lnTo>
                      <a:pt x="390" y="268"/>
                    </a:lnTo>
                    <a:lnTo>
                      <a:pt x="400" y="286"/>
                    </a:lnTo>
                    <a:lnTo>
                      <a:pt x="408" y="310"/>
                    </a:lnTo>
                    <a:lnTo>
                      <a:pt x="408" y="312"/>
                    </a:lnTo>
                    <a:lnTo>
                      <a:pt x="408" y="317"/>
                    </a:lnTo>
                    <a:lnTo>
                      <a:pt x="400" y="310"/>
                    </a:lnTo>
                    <a:lnTo>
                      <a:pt x="390" y="286"/>
                    </a:lnTo>
                    <a:lnTo>
                      <a:pt x="376" y="297"/>
                    </a:lnTo>
                    <a:lnTo>
                      <a:pt x="372" y="293"/>
                    </a:lnTo>
                    <a:lnTo>
                      <a:pt x="358" y="302"/>
                    </a:lnTo>
                    <a:lnTo>
                      <a:pt x="362" y="310"/>
                    </a:lnTo>
                    <a:lnTo>
                      <a:pt x="317" y="302"/>
                    </a:lnTo>
                    <a:lnTo>
                      <a:pt x="309" y="328"/>
                    </a:lnTo>
                    <a:lnTo>
                      <a:pt x="337" y="332"/>
                    </a:lnTo>
                    <a:lnTo>
                      <a:pt x="337" y="335"/>
                    </a:lnTo>
                    <a:lnTo>
                      <a:pt x="325" y="341"/>
                    </a:lnTo>
                    <a:lnTo>
                      <a:pt x="303" y="339"/>
                    </a:lnTo>
                    <a:lnTo>
                      <a:pt x="301" y="368"/>
                    </a:lnTo>
                    <a:lnTo>
                      <a:pt x="321" y="374"/>
                    </a:lnTo>
                    <a:lnTo>
                      <a:pt x="313" y="379"/>
                    </a:lnTo>
                    <a:lnTo>
                      <a:pt x="327" y="394"/>
                    </a:lnTo>
                    <a:lnTo>
                      <a:pt x="319" y="411"/>
                    </a:lnTo>
                    <a:lnTo>
                      <a:pt x="317" y="423"/>
                    </a:lnTo>
                    <a:lnTo>
                      <a:pt x="317" y="445"/>
                    </a:lnTo>
                    <a:lnTo>
                      <a:pt x="309" y="477"/>
                    </a:lnTo>
                    <a:lnTo>
                      <a:pt x="311" y="477"/>
                    </a:lnTo>
                    <a:lnTo>
                      <a:pt x="305" y="466"/>
                    </a:lnTo>
                    <a:lnTo>
                      <a:pt x="299" y="456"/>
                    </a:lnTo>
                    <a:lnTo>
                      <a:pt x="303" y="436"/>
                    </a:lnTo>
                    <a:lnTo>
                      <a:pt x="301" y="427"/>
                    </a:lnTo>
                    <a:lnTo>
                      <a:pt x="289" y="425"/>
                    </a:lnTo>
                    <a:lnTo>
                      <a:pt x="281" y="422"/>
                    </a:lnTo>
                    <a:lnTo>
                      <a:pt x="271" y="425"/>
                    </a:lnTo>
                    <a:lnTo>
                      <a:pt x="255" y="425"/>
                    </a:lnTo>
                    <a:lnTo>
                      <a:pt x="254" y="422"/>
                    </a:lnTo>
                    <a:lnTo>
                      <a:pt x="242" y="422"/>
                    </a:lnTo>
                    <a:lnTo>
                      <a:pt x="228" y="427"/>
                    </a:lnTo>
                    <a:lnTo>
                      <a:pt x="210" y="427"/>
                    </a:lnTo>
                    <a:lnTo>
                      <a:pt x="200" y="411"/>
                    </a:lnTo>
                    <a:lnTo>
                      <a:pt x="190" y="403"/>
                    </a:lnTo>
                    <a:lnTo>
                      <a:pt x="182" y="394"/>
                    </a:lnTo>
                    <a:lnTo>
                      <a:pt x="172" y="387"/>
                    </a:lnTo>
                    <a:lnTo>
                      <a:pt x="165" y="387"/>
                    </a:lnTo>
                    <a:lnTo>
                      <a:pt x="155" y="378"/>
                    </a:lnTo>
                    <a:lnTo>
                      <a:pt x="147" y="361"/>
                    </a:lnTo>
                    <a:lnTo>
                      <a:pt x="127" y="361"/>
                    </a:lnTo>
                    <a:lnTo>
                      <a:pt x="119" y="352"/>
                    </a:lnTo>
                    <a:lnTo>
                      <a:pt x="99" y="348"/>
                    </a:lnTo>
                    <a:lnTo>
                      <a:pt x="84" y="348"/>
                    </a:lnTo>
                    <a:lnTo>
                      <a:pt x="74" y="345"/>
                    </a:lnTo>
                    <a:lnTo>
                      <a:pt x="68" y="339"/>
                    </a:lnTo>
                    <a:lnTo>
                      <a:pt x="52" y="326"/>
                    </a:lnTo>
                    <a:lnTo>
                      <a:pt x="36" y="323"/>
                    </a:lnTo>
                    <a:lnTo>
                      <a:pt x="28" y="319"/>
                    </a:lnTo>
                    <a:lnTo>
                      <a:pt x="10" y="312"/>
                    </a:lnTo>
                    <a:lnTo>
                      <a:pt x="0" y="310"/>
                    </a:lnTo>
                    <a:close/>
                  </a:path>
                </a:pathLst>
              </a:custGeom>
              <a:solidFill>
                <a:srgbClr val="FF0000"/>
              </a:solidFill>
              <a:ln w="9525" cmpd="sng">
                <a:solidFill>
                  <a:srgbClr val="5CF94B"/>
                </a:solidFill>
                <a:prstDash val="solid"/>
                <a:round/>
                <a:headEnd/>
                <a:tailEnd/>
              </a:ln>
            </p:spPr>
            <p:txBody>
              <a:bodyPr/>
              <a:lstStyle/>
              <a:p>
                <a:endParaRPr lang="es-AR"/>
              </a:p>
            </p:txBody>
          </p:sp>
          <p:sp>
            <p:nvSpPr>
              <p:cNvPr id="58453" name="Freeform 50"/>
              <p:cNvSpPr>
                <a:spLocks/>
              </p:cNvSpPr>
              <p:nvPr/>
            </p:nvSpPr>
            <p:spPr bwMode="auto">
              <a:xfrm>
                <a:off x="2951" y="1855"/>
                <a:ext cx="564" cy="374"/>
              </a:xfrm>
              <a:custGeom>
                <a:avLst/>
                <a:gdLst>
                  <a:gd name="T0" fmla="*/ 558 w 453"/>
                  <a:gd name="T1" fmla="*/ 24 h 334"/>
                  <a:gd name="T2" fmla="*/ 401 w 453"/>
                  <a:gd name="T3" fmla="*/ 69 h 334"/>
                  <a:gd name="T4" fmla="*/ 330 w 453"/>
                  <a:gd name="T5" fmla="*/ 166 h 334"/>
                  <a:gd name="T6" fmla="*/ 401 w 453"/>
                  <a:gd name="T7" fmla="*/ 208 h 334"/>
                  <a:gd name="T8" fmla="*/ 527 w 453"/>
                  <a:gd name="T9" fmla="*/ 233 h 334"/>
                  <a:gd name="T10" fmla="*/ 527 w 453"/>
                  <a:gd name="T11" fmla="*/ 166 h 334"/>
                  <a:gd name="T12" fmla="*/ 565 w 453"/>
                  <a:gd name="T13" fmla="*/ 105 h 334"/>
                  <a:gd name="T14" fmla="*/ 727 w 453"/>
                  <a:gd name="T15" fmla="*/ 69 h 334"/>
                  <a:gd name="T16" fmla="*/ 817 w 453"/>
                  <a:gd name="T17" fmla="*/ 67 h 334"/>
                  <a:gd name="T18" fmla="*/ 900 w 453"/>
                  <a:gd name="T19" fmla="*/ 24 h 334"/>
                  <a:gd name="T20" fmla="*/ 853 w 453"/>
                  <a:gd name="T21" fmla="*/ 2 h 334"/>
                  <a:gd name="T22" fmla="*/ 987 w 453"/>
                  <a:gd name="T23" fmla="*/ 49 h 334"/>
                  <a:gd name="T24" fmla="*/ 1175 w 453"/>
                  <a:gd name="T25" fmla="*/ 80 h 334"/>
                  <a:gd name="T26" fmla="*/ 1310 w 453"/>
                  <a:gd name="T27" fmla="*/ 143 h 334"/>
                  <a:gd name="T28" fmla="*/ 1526 w 453"/>
                  <a:gd name="T29" fmla="*/ 129 h 334"/>
                  <a:gd name="T30" fmla="*/ 1701 w 453"/>
                  <a:gd name="T31" fmla="*/ 116 h 334"/>
                  <a:gd name="T32" fmla="*/ 1778 w 453"/>
                  <a:gd name="T33" fmla="*/ 143 h 334"/>
                  <a:gd name="T34" fmla="*/ 2023 w 453"/>
                  <a:gd name="T35" fmla="*/ 166 h 334"/>
                  <a:gd name="T36" fmla="*/ 2342 w 453"/>
                  <a:gd name="T37" fmla="*/ 143 h 334"/>
                  <a:gd name="T38" fmla="*/ 2491 w 453"/>
                  <a:gd name="T39" fmla="*/ 96 h 334"/>
                  <a:gd name="T40" fmla="*/ 2733 w 453"/>
                  <a:gd name="T41" fmla="*/ 96 h 334"/>
                  <a:gd name="T42" fmla="*/ 2550 w 453"/>
                  <a:gd name="T43" fmla="*/ 120 h 334"/>
                  <a:gd name="T44" fmla="*/ 2748 w 453"/>
                  <a:gd name="T45" fmla="*/ 166 h 334"/>
                  <a:gd name="T46" fmla="*/ 2892 w 453"/>
                  <a:gd name="T47" fmla="*/ 188 h 334"/>
                  <a:gd name="T48" fmla="*/ 3012 w 453"/>
                  <a:gd name="T49" fmla="*/ 211 h 334"/>
                  <a:gd name="T50" fmla="*/ 3198 w 453"/>
                  <a:gd name="T51" fmla="*/ 251 h 334"/>
                  <a:gd name="T52" fmla="*/ 3256 w 453"/>
                  <a:gd name="T53" fmla="*/ 306 h 334"/>
                  <a:gd name="T54" fmla="*/ 3069 w 453"/>
                  <a:gd name="T55" fmla="*/ 349 h 334"/>
                  <a:gd name="T56" fmla="*/ 3198 w 453"/>
                  <a:gd name="T57" fmla="*/ 373 h 334"/>
                  <a:gd name="T58" fmla="*/ 2993 w 453"/>
                  <a:gd name="T59" fmla="*/ 436 h 334"/>
                  <a:gd name="T60" fmla="*/ 3069 w 453"/>
                  <a:gd name="T61" fmla="*/ 513 h 334"/>
                  <a:gd name="T62" fmla="*/ 3042 w 453"/>
                  <a:gd name="T63" fmla="*/ 574 h 334"/>
                  <a:gd name="T64" fmla="*/ 2874 w 453"/>
                  <a:gd name="T65" fmla="*/ 628 h 334"/>
                  <a:gd name="T66" fmla="*/ 2550 w 453"/>
                  <a:gd name="T67" fmla="*/ 676 h 334"/>
                  <a:gd name="T68" fmla="*/ 2220 w 453"/>
                  <a:gd name="T69" fmla="*/ 628 h 334"/>
                  <a:gd name="T70" fmla="*/ 2207 w 453"/>
                  <a:gd name="T71" fmla="*/ 684 h 334"/>
                  <a:gd name="T72" fmla="*/ 2342 w 453"/>
                  <a:gd name="T73" fmla="*/ 789 h 334"/>
                  <a:gd name="T74" fmla="*/ 2292 w 453"/>
                  <a:gd name="T75" fmla="*/ 824 h 334"/>
                  <a:gd name="T76" fmla="*/ 2023 w 453"/>
                  <a:gd name="T77" fmla="*/ 888 h 334"/>
                  <a:gd name="T78" fmla="*/ 1763 w 453"/>
                  <a:gd name="T79" fmla="*/ 924 h 334"/>
                  <a:gd name="T80" fmla="*/ 1565 w 453"/>
                  <a:gd name="T81" fmla="*/ 858 h 334"/>
                  <a:gd name="T82" fmla="*/ 1441 w 453"/>
                  <a:gd name="T83" fmla="*/ 740 h 334"/>
                  <a:gd name="T84" fmla="*/ 1409 w 453"/>
                  <a:gd name="T85" fmla="*/ 647 h 334"/>
                  <a:gd name="T86" fmla="*/ 1396 w 453"/>
                  <a:gd name="T87" fmla="*/ 561 h 334"/>
                  <a:gd name="T88" fmla="*/ 942 w 453"/>
                  <a:gd name="T89" fmla="*/ 494 h 334"/>
                  <a:gd name="T90" fmla="*/ 781 w 453"/>
                  <a:gd name="T91" fmla="*/ 415 h 334"/>
                  <a:gd name="T92" fmla="*/ 401 w 453"/>
                  <a:gd name="T93" fmla="*/ 421 h 334"/>
                  <a:gd name="T94" fmla="*/ 186 w 453"/>
                  <a:gd name="T95" fmla="*/ 328 h 334"/>
                  <a:gd name="T96" fmla="*/ 96 w 453"/>
                  <a:gd name="T97" fmla="*/ 262 h 334"/>
                  <a:gd name="T98" fmla="*/ 0 w 453"/>
                  <a:gd name="T99" fmla="*/ 233 h 334"/>
                  <a:gd name="T100" fmla="*/ 147 w 453"/>
                  <a:gd name="T101" fmla="*/ 143 h 334"/>
                  <a:gd name="T102" fmla="*/ 330 w 453"/>
                  <a:gd name="T103" fmla="*/ 49 h 334"/>
                  <a:gd name="T104" fmla="*/ 594 w 453"/>
                  <a:gd name="T105" fmla="*/ 2 h 33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53"/>
                  <a:gd name="T160" fmla="*/ 0 h 334"/>
                  <a:gd name="T161" fmla="*/ 453 w 453"/>
                  <a:gd name="T162" fmla="*/ 334 h 33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53" h="334">
                    <a:moveTo>
                      <a:pt x="83" y="2"/>
                    </a:moveTo>
                    <a:lnTo>
                      <a:pt x="77" y="9"/>
                    </a:lnTo>
                    <a:lnTo>
                      <a:pt x="64" y="18"/>
                    </a:lnTo>
                    <a:lnTo>
                      <a:pt x="56" y="25"/>
                    </a:lnTo>
                    <a:lnTo>
                      <a:pt x="56" y="42"/>
                    </a:lnTo>
                    <a:lnTo>
                      <a:pt x="46" y="60"/>
                    </a:lnTo>
                    <a:lnTo>
                      <a:pt x="46" y="68"/>
                    </a:lnTo>
                    <a:lnTo>
                      <a:pt x="56" y="75"/>
                    </a:lnTo>
                    <a:lnTo>
                      <a:pt x="64" y="93"/>
                    </a:lnTo>
                    <a:lnTo>
                      <a:pt x="73" y="84"/>
                    </a:lnTo>
                    <a:lnTo>
                      <a:pt x="81" y="68"/>
                    </a:lnTo>
                    <a:lnTo>
                      <a:pt x="73" y="60"/>
                    </a:lnTo>
                    <a:lnTo>
                      <a:pt x="73" y="51"/>
                    </a:lnTo>
                    <a:lnTo>
                      <a:pt x="79" y="38"/>
                    </a:lnTo>
                    <a:lnTo>
                      <a:pt x="91" y="35"/>
                    </a:lnTo>
                    <a:lnTo>
                      <a:pt x="101" y="25"/>
                    </a:lnTo>
                    <a:lnTo>
                      <a:pt x="111" y="25"/>
                    </a:lnTo>
                    <a:lnTo>
                      <a:pt x="113" y="24"/>
                    </a:lnTo>
                    <a:lnTo>
                      <a:pt x="123" y="22"/>
                    </a:lnTo>
                    <a:lnTo>
                      <a:pt x="125" y="9"/>
                    </a:lnTo>
                    <a:lnTo>
                      <a:pt x="121" y="7"/>
                    </a:lnTo>
                    <a:lnTo>
                      <a:pt x="119" y="2"/>
                    </a:lnTo>
                    <a:lnTo>
                      <a:pt x="127" y="2"/>
                    </a:lnTo>
                    <a:lnTo>
                      <a:pt x="137" y="18"/>
                    </a:lnTo>
                    <a:lnTo>
                      <a:pt x="154" y="25"/>
                    </a:lnTo>
                    <a:lnTo>
                      <a:pt x="164" y="29"/>
                    </a:lnTo>
                    <a:lnTo>
                      <a:pt x="172" y="42"/>
                    </a:lnTo>
                    <a:lnTo>
                      <a:pt x="182" y="51"/>
                    </a:lnTo>
                    <a:lnTo>
                      <a:pt x="210" y="51"/>
                    </a:lnTo>
                    <a:lnTo>
                      <a:pt x="212" y="46"/>
                    </a:lnTo>
                    <a:lnTo>
                      <a:pt x="218" y="49"/>
                    </a:lnTo>
                    <a:lnTo>
                      <a:pt x="237" y="42"/>
                    </a:lnTo>
                    <a:lnTo>
                      <a:pt x="245" y="42"/>
                    </a:lnTo>
                    <a:lnTo>
                      <a:pt x="247" y="51"/>
                    </a:lnTo>
                    <a:lnTo>
                      <a:pt x="273" y="60"/>
                    </a:lnTo>
                    <a:lnTo>
                      <a:pt x="281" y="60"/>
                    </a:lnTo>
                    <a:lnTo>
                      <a:pt x="309" y="51"/>
                    </a:lnTo>
                    <a:lnTo>
                      <a:pt x="326" y="51"/>
                    </a:lnTo>
                    <a:lnTo>
                      <a:pt x="321" y="44"/>
                    </a:lnTo>
                    <a:lnTo>
                      <a:pt x="346" y="35"/>
                    </a:lnTo>
                    <a:lnTo>
                      <a:pt x="364" y="35"/>
                    </a:lnTo>
                    <a:lnTo>
                      <a:pt x="380" y="35"/>
                    </a:lnTo>
                    <a:lnTo>
                      <a:pt x="374" y="40"/>
                    </a:lnTo>
                    <a:lnTo>
                      <a:pt x="354" y="44"/>
                    </a:lnTo>
                    <a:lnTo>
                      <a:pt x="362" y="55"/>
                    </a:lnTo>
                    <a:lnTo>
                      <a:pt x="382" y="60"/>
                    </a:lnTo>
                    <a:lnTo>
                      <a:pt x="390" y="68"/>
                    </a:lnTo>
                    <a:lnTo>
                      <a:pt x="402" y="69"/>
                    </a:lnTo>
                    <a:lnTo>
                      <a:pt x="417" y="73"/>
                    </a:lnTo>
                    <a:lnTo>
                      <a:pt x="419" y="77"/>
                    </a:lnTo>
                    <a:lnTo>
                      <a:pt x="423" y="90"/>
                    </a:lnTo>
                    <a:lnTo>
                      <a:pt x="445" y="91"/>
                    </a:lnTo>
                    <a:lnTo>
                      <a:pt x="445" y="93"/>
                    </a:lnTo>
                    <a:lnTo>
                      <a:pt x="453" y="110"/>
                    </a:lnTo>
                    <a:lnTo>
                      <a:pt x="429" y="117"/>
                    </a:lnTo>
                    <a:lnTo>
                      <a:pt x="427" y="126"/>
                    </a:lnTo>
                    <a:lnTo>
                      <a:pt x="445" y="126"/>
                    </a:lnTo>
                    <a:lnTo>
                      <a:pt x="445" y="135"/>
                    </a:lnTo>
                    <a:lnTo>
                      <a:pt x="415" y="143"/>
                    </a:lnTo>
                    <a:lnTo>
                      <a:pt x="417" y="157"/>
                    </a:lnTo>
                    <a:lnTo>
                      <a:pt x="417" y="174"/>
                    </a:lnTo>
                    <a:lnTo>
                      <a:pt x="427" y="185"/>
                    </a:lnTo>
                    <a:lnTo>
                      <a:pt x="423" y="207"/>
                    </a:lnTo>
                    <a:lnTo>
                      <a:pt x="411" y="218"/>
                    </a:lnTo>
                    <a:lnTo>
                      <a:pt x="400" y="227"/>
                    </a:lnTo>
                    <a:lnTo>
                      <a:pt x="360" y="236"/>
                    </a:lnTo>
                    <a:lnTo>
                      <a:pt x="354" y="244"/>
                    </a:lnTo>
                    <a:lnTo>
                      <a:pt x="321" y="235"/>
                    </a:lnTo>
                    <a:lnTo>
                      <a:pt x="309" y="227"/>
                    </a:lnTo>
                    <a:lnTo>
                      <a:pt x="291" y="244"/>
                    </a:lnTo>
                    <a:lnTo>
                      <a:pt x="307" y="247"/>
                    </a:lnTo>
                    <a:lnTo>
                      <a:pt x="311" y="277"/>
                    </a:lnTo>
                    <a:lnTo>
                      <a:pt x="326" y="286"/>
                    </a:lnTo>
                    <a:lnTo>
                      <a:pt x="330" y="293"/>
                    </a:lnTo>
                    <a:lnTo>
                      <a:pt x="319" y="297"/>
                    </a:lnTo>
                    <a:lnTo>
                      <a:pt x="309" y="315"/>
                    </a:lnTo>
                    <a:lnTo>
                      <a:pt x="281" y="321"/>
                    </a:lnTo>
                    <a:lnTo>
                      <a:pt x="263" y="328"/>
                    </a:lnTo>
                    <a:lnTo>
                      <a:pt x="245" y="334"/>
                    </a:lnTo>
                    <a:lnTo>
                      <a:pt x="218" y="312"/>
                    </a:lnTo>
                    <a:lnTo>
                      <a:pt x="218" y="310"/>
                    </a:lnTo>
                    <a:lnTo>
                      <a:pt x="210" y="286"/>
                    </a:lnTo>
                    <a:lnTo>
                      <a:pt x="200" y="268"/>
                    </a:lnTo>
                    <a:lnTo>
                      <a:pt x="206" y="253"/>
                    </a:lnTo>
                    <a:lnTo>
                      <a:pt x="196" y="235"/>
                    </a:lnTo>
                    <a:lnTo>
                      <a:pt x="192" y="218"/>
                    </a:lnTo>
                    <a:lnTo>
                      <a:pt x="194" y="203"/>
                    </a:lnTo>
                    <a:lnTo>
                      <a:pt x="200" y="178"/>
                    </a:lnTo>
                    <a:lnTo>
                      <a:pt x="131" y="178"/>
                    </a:lnTo>
                    <a:lnTo>
                      <a:pt x="119" y="159"/>
                    </a:lnTo>
                    <a:lnTo>
                      <a:pt x="109" y="150"/>
                    </a:lnTo>
                    <a:lnTo>
                      <a:pt x="73" y="150"/>
                    </a:lnTo>
                    <a:lnTo>
                      <a:pt x="56" y="152"/>
                    </a:lnTo>
                    <a:lnTo>
                      <a:pt x="32" y="135"/>
                    </a:lnTo>
                    <a:lnTo>
                      <a:pt x="26" y="119"/>
                    </a:lnTo>
                    <a:lnTo>
                      <a:pt x="20" y="110"/>
                    </a:lnTo>
                    <a:lnTo>
                      <a:pt x="14" y="95"/>
                    </a:lnTo>
                    <a:lnTo>
                      <a:pt x="2" y="93"/>
                    </a:lnTo>
                    <a:lnTo>
                      <a:pt x="0" y="84"/>
                    </a:lnTo>
                    <a:lnTo>
                      <a:pt x="16" y="71"/>
                    </a:lnTo>
                    <a:lnTo>
                      <a:pt x="20" y="51"/>
                    </a:lnTo>
                    <a:lnTo>
                      <a:pt x="28" y="35"/>
                    </a:lnTo>
                    <a:lnTo>
                      <a:pt x="46" y="18"/>
                    </a:lnTo>
                    <a:lnTo>
                      <a:pt x="81" y="0"/>
                    </a:lnTo>
                    <a:lnTo>
                      <a:pt x="83" y="2"/>
                    </a:lnTo>
                    <a:close/>
                  </a:path>
                </a:pathLst>
              </a:custGeom>
              <a:solidFill>
                <a:srgbClr val="FF0000"/>
              </a:solidFill>
              <a:ln w="9525" cmpd="sng">
                <a:solidFill>
                  <a:srgbClr val="5CF94B"/>
                </a:solidFill>
                <a:prstDash val="solid"/>
                <a:round/>
                <a:headEnd/>
                <a:tailEnd/>
              </a:ln>
            </p:spPr>
            <p:txBody>
              <a:bodyPr/>
              <a:lstStyle/>
              <a:p>
                <a:endParaRPr lang="es-AR"/>
              </a:p>
            </p:txBody>
          </p:sp>
          <p:sp>
            <p:nvSpPr>
              <p:cNvPr id="58454" name="Freeform 51"/>
              <p:cNvSpPr>
                <a:spLocks/>
              </p:cNvSpPr>
              <p:nvPr/>
            </p:nvSpPr>
            <p:spPr bwMode="auto">
              <a:xfrm>
                <a:off x="3468" y="1956"/>
                <a:ext cx="173" cy="246"/>
              </a:xfrm>
              <a:custGeom>
                <a:avLst/>
                <a:gdLst>
                  <a:gd name="T0" fmla="*/ 213 w 139"/>
                  <a:gd name="T1" fmla="*/ 2 h 219"/>
                  <a:gd name="T2" fmla="*/ 268 w 139"/>
                  <a:gd name="T3" fmla="*/ 54 h 219"/>
                  <a:gd name="T4" fmla="*/ 96 w 139"/>
                  <a:gd name="T5" fmla="*/ 75 h 219"/>
                  <a:gd name="T6" fmla="*/ 88 w 139"/>
                  <a:gd name="T7" fmla="*/ 100 h 219"/>
                  <a:gd name="T8" fmla="*/ 213 w 139"/>
                  <a:gd name="T9" fmla="*/ 100 h 219"/>
                  <a:gd name="T10" fmla="*/ 213 w 139"/>
                  <a:gd name="T11" fmla="*/ 126 h 219"/>
                  <a:gd name="T12" fmla="*/ 0 w 139"/>
                  <a:gd name="T13" fmla="*/ 146 h 219"/>
                  <a:gd name="T14" fmla="*/ 2 w 139"/>
                  <a:gd name="T15" fmla="*/ 185 h 219"/>
                  <a:gd name="T16" fmla="*/ 2 w 139"/>
                  <a:gd name="T17" fmla="*/ 234 h 219"/>
                  <a:gd name="T18" fmla="*/ 88 w 139"/>
                  <a:gd name="T19" fmla="*/ 272 h 219"/>
                  <a:gd name="T20" fmla="*/ 88 w 139"/>
                  <a:gd name="T21" fmla="*/ 272 h 219"/>
                  <a:gd name="T22" fmla="*/ 157 w 139"/>
                  <a:gd name="T23" fmla="*/ 272 h 219"/>
                  <a:gd name="T24" fmla="*/ 259 w 139"/>
                  <a:gd name="T25" fmla="*/ 279 h 219"/>
                  <a:gd name="T26" fmla="*/ 268 w 139"/>
                  <a:gd name="T27" fmla="*/ 294 h 219"/>
                  <a:gd name="T28" fmla="*/ 285 w 139"/>
                  <a:gd name="T29" fmla="*/ 345 h 219"/>
                  <a:gd name="T30" fmla="*/ 401 w 139"/>
                  <a:gd name="T31" fmla="*/ 389 h 219"/>
                  <a:gd name="T32" fmla="*/ 346 w 139"/>
                  <a:gd name="T33" fmla="*/ 412 h 219"/>
                  <a:gd name="T34" fmla="*/ 285 w 139"/>
                  <a:gd name="T35" fmla="*/ 461 h 219"/>
                  <a:gd name="T36" fmla="*/ 285 w 139"/>
                  <a:gd name="T37" fmla="*/ 505 h 219"/>
                  <a:gd name="T38" fmla="*/ 346 w 139"/>
                  <a:gd name="T39" fmla="*/ 531 h 219"/>
                  <a:gd name="T40" fmla="*/ 355 w 139"/>
                  <a:gd name="T41" fmla="*/ 575 h 219"/>
                  <a:gd name="T42" fmla="*/ 546 w 139"/>
                  <a:gd name="T43" fmla="*/ 600 h 219"/>
                  <a:gd name="T44" fmla="*/ 667 w 139"/>
                  <a:gd name="T45" fmla="*/ 622 h 219"/>
                  <a:gd name="T46" fmla="*/ 734 w 139"/>
                  <a:gd name="T47" fmla="*/ 575 h 219"/>
                  <a:gd name="T48" fmla="*/ 869 w 139"/>
                  <a:gd name="T49" fmla="*/ 554 h 219"/>
                  <a:gd name="T50" fmla="*/ 999 w 139"/>
                  <a:gd name="T51" fmla="*/ 554 h 219"/>
                  <a:gd name="T52" fmla="*/ 999 w 139"/>
                  <a:gd name="T53" fmla="*/ 554 h 219"/>
                  <a:gd name="T54" fmla="*/ 925 w 139"/>
                  <a:gd name="T55" fmla="*/ 508 h 219"/>
                  <a:gd name="T56" fmla="*/ 925 w 139"/>
                  <a:gd name="T57" fmla="*/ 490 h 219"/>
                  <a:gd name="T58" fmla="*/ 869 w 139"/>
                  <a:gd name="T59" fmla="*/ 437 h 219"/>
                  <a:gd name="T60" fmla="*/ 794 w 139"/>
                  <a:gd name="T61" fmla="*/ 412 h 219"/>
                  <a:gd name="T62" fmla="*/ 779 w 139"/>
                  <a:gd name="T63" fmla="*/ 389 h 219"/>
                  <a:gd name="T64" fmla="*/ 755 w 139"/>
                  <a:gd name="T65" fmla="*/ 364 h 219"/>
                  <a:gd name="T66" fmla="*/ 772 w 139"/>
                  <a:gd name="T67" fmla="*/ 299 h 219"/>
                  <a:gd name="T68" fmla="*/ 844 w 139"/>
                  <a:gd name="T69" fmla="*/ 288 h 219"/>
                  <a:gd name="T70" fmla="*/ 894 w 139"/>
                  <a:gd name="T71" fmla="*/ 272 h 219"/>
                  <a:gd name="T72" fmla="*/ 880 w 139"/>
                  <a:gd name="T73" fmla="*/ 248 h 219"/>
                  <a:gd name="T74" fmla="*/ 869 w 139"/>
                  <a:gd name="T75" fmla="*/ 218 h 219"/>
                  <a:gd name="T76" fmla="*/ 869 w 139"/>
                  <a:gd name="T77" fmla="*/ 218 h 219"/>
                  <a:gd name="T78" fmla="*/ 869 w 139"/>
                  <a:gd name="T79" fmla="*/ 192 h 219"/>
                  <a:gd name="T80" fmla="*/ 853 w 139"/>
                  <a:gd name="T81" fmla="*/ 181 h 219"/>
                  <a:gd name="T82" fmla="*/ 807 w 139"/>
                  <a:gd name="T83" fmla="*/ 157 h 219"/>
                  <a:gd name="T84" fmla="*/ 698 w 139"/>
                  <a:gd name="T85" fmla="*/ 140 h 219"/>
                  <a:gd name="T86" fmla="*/ 638 w 139"/>
                  <a:gd name="T87" fmla="*/ 106 h 219"/>
                  <a:gd name="T88" fmla="*/ 563 w 139"/>
                  <a:gd name="T89" fmla="*/ 79 h 219"/>
                  <a:gd name="T90" fmla="*/ 489 w 139"/>
                  <a:gd name="T91" fmla="*/ 48 h 219"/>
                  <a:gd name="T92" fmla="*/ 381 w 139"/>
                  <a:gd name="T93" fmla="*/ 21 h 219"/>
                  <a:gd name="T94" fmla="*/ 213 w 139"/>
                  <a:gd name="T95" fmla="*/ 0 h 219"/>
                  <a:gd name="T96" fmla="*/ 213 w 139"/>
                  <a:gd name="T97" fmla="*/ 2 h 2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9"/>
                  <a:gd name="T148" fmla="*/ 0 h 219"/>
                  <a:gd name="T149" fmla="*/ 139 w 139"/>
                  <a:gd name="T150" fmla="*/ 219 h 21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9" h="219">
                    <a:moveTo>
                      <a:pt x="30" y="2"/>
                    </a:moveTo>
                    <a:lnTo>
                      <a:pt x="38" y="19"/>
                    </a:lnTo>
                    <a:lnTo>
                      <a:pt x="14" y="26"/>
                    </a:lnTo>
                    <a:lnTo>
                      <a:pt x="12" y="35"/>
                    </a:lnTo>
                    <a:lnTo>
                      <a:pt x="30" y="35"/>
                    </a:lnTo>
                    <a:lnTo>
                      <a:pt x="30" y="44"/>
                    </a:lnTo>
                    <a:lnTo>
                      <a:pt x="0" y="52"/>
                    </a:lnTo>
                    <a:lnTo>
                      <a:pt x="2" y="66"/>
                    </a:lnTo>
                    <a:lnTo>
                      <a:pt x="2" y="83"/>
                    </a:lnTo>
                    <a:lnTo>
                      <a:pt x="12" y="94"/>
                    </a:lnTo>
                    <a:lnTo>
                      <a:pt x="22" y="94"/>
                    </a:lnTo>
                    <a:lnTo>
                      <a:pt x="36" y="98"/>
                    </a:lnTo>
                    <a:lnTo>
                      <a:pt x="38" y="103"/>
                    </a:lnTo>
                    <a:lnTo>
                      <a:pt x="40" y="120"/>
                    </a:lnTo>
                    <a:lnTo>
                      <a:pt x="56" y="136"/>
                    </a:lnTo>
                    <a:lnTo>
                      <a:pt x="48" y="145"/>
                    </a:lnTo>
                    <a:lnTo>
                      <a:pt x="40" y="162"/>
                    </a:lnTo>
                    <a:lnTo>
                      <a:pt x="40" y="177"/>
                    </a:lnTo>
                    <a:lnTo>
                      <a:pt x="48" y="186"/>
                    </a:lnTo>
                    <a:lnTo>
                      <a:pt x="50" y="202"/>
                    </a:lnTo>
                    <a:lnTo>
                      <a:pt x="76" y="211"/>
                    </a:lnTo>
                    <a:lnTo>
                      <a:pt x="93" y="219"/>
                    </a:lnTo>
                    <a:lnTo>
                      <a:pt x="103" y="202"/>
                    </a:lnTo>
                    <a:lnTo>
                      <a:pt x="121" y="195"/>
                    </a:lnTo>
                    <a:lnTo>
                      <a:pt x="139" y="195"/>
                    </a:lnTo>
                    <a:lnTo>
                      <a:pt x="129" y="178"/>
                    </a:lnTo>
                    <a:lnTo>
                      <a:pt x="129" y="171"/>
                    </a:lnTo>
                    <a:lnTo>
                      <a:pt x="121" y="153"/>
                    </a:lnTo>
                    <a:lnTo>
                      <a:pt x="111" y="145"/>
                    </a:lnTo>
                    <a:lnTo>
                      <a:pt x="109" y="136"/>
                    </a:lnTo>
                    <a:lnTo>
                      <a:pt x="105" y="127"/>
                    </a:lnTo>
                    <a:lnTo>
                      <a:pt x="107" y="105"/>
                    </a:lnTo>
                    <a:lnTo>
                      <a:pt x="117" y="101"/>
                    </a:lnTo>
                    <a:lnTo>
                      <a:pt x="125" y="94"/>
                    </a:lnTo>
                    <a:lnTo>
                      <a:pt x="123" y="87"/>
                    </a:lnTo>
                    <a:lnTo>
                      <a:pt x="121" y="77"/>
                    </a:lnTo>
                    <a:lnTo>
                      <a:pt x="121" y="68"/>
                    </a:lnTo>
                    <a:lnTo>
                      <a:pt x="119" y="63"/>
                    </a:lnTo>
                    <a:lnTo>
                      <a:pt x="113" y="54"/>
                    </a:lnTo>
                    <a:lnTo>
                      <a:pt x="97" y="48"/>
                    </a:lnTo>
                    <a:lnTo>
                      <a:pt x="89" y="37"/>
                    </a:lnTo>
                    <a:lnTo>
                      <a:pt x="79" y="28"/>
                    </a:lnTo>
                    <a:lnTo>
                      <a:pt x="68" y="17"/>
                    </a:lnTo>
                    <a:lnTo>
                      <a:pt x="54" y="8"/>
                    </a:lnTo>
                    <a:lnTo>
                      <a:pt x="30" y="0"/>
                    </a:lnTo>
                    <a:lnTo>
                      <a:pt x="30" y="2"/>
                    </a:lnTo>
                    <a:close/>
                  </a:path>
                </a:pathLst>
              </a:custGeom>
              <a:solidFill>
                <a:srgbClr val="FF0000"/>
              </a:solidFill>
              <a:ln w="9525" cmpd="sng">
                <a:solidFill>
                  <a:srgbClr val="5CF94B"/>
                </a:solidFill>
                <a:prstDash val="solid"/>
                <a:round/>
                <a:headEnd/>
                <a:tailEnd/>
              </a:ln>
            </p:spPr>
            <p:txBody>
              <a:bodyPr/>
              <a:lstStyle/>
              <a:p>
                <a:endParaRPr lang="es-AR"/>
              </a:p>
            </p:txBody>
          </p:sp>
          <p:sp>
            <p:nvSpPr>
              <p:cNvPr id="58455" name="Freeform 52"/>
              <p:cNvSpPr>
                <a:spLocks/>
              </p:cNvSpPr>
              <p:nvPr/>
            </p:nvSpPr>
            <p:spPr bwMode="auto">
              <a:xfrm>
                <a:off x="3599" y="2034"/>
                <a:ext cx="164" cy="141"/>
              </a:xfrm>
              <a:custGeom>
                <a:avLst/>
                <a:gdLst>
                  <a:gd name="T0" fmla="*/ 262 w 131"/>
                  <a:gd name="T1" fmla="*/ 369 h 125"/>
                  <a:gd name="T2" fmla="*/ 427 w 131"/>
                  <a:gd name="T3" fmla="*/ 349 h 125"/>
                  <a:gd name="T4" fmla="*/ 439 w 131"/>
                  <a:gd name="T5" fmla="*/ 305 h 125"/>
                  <a:gd name="T6" fmla="*/ 454 w 131"/>
                  <a:gd name="T7" fmla="*/ 285 h 125"/>
                  <a:gd name="T8" fmla="*/ 536 w 131"/>
                  <a:gd name="T9" fmla="*/ 288 h 125"/>
                  <a:gd name="T10" fmla="*/ 655 w 131"/>
                  <a:gd name="T11" fmla="*/ 272 h 125"/>
                  <a:gd name="T12" fmla="*/ 730 w 131"/>
                  <a:gd name="T13" fmla="*/ 272 h 125"/>
                  <a:gd name="T14" fmla="*/ 809 w 131"/>
                  <a:gd name="T15" fmla="*/ 277 h 125"/>
                  <a:gd name="T16" fmla="*/ 881 w 131"/>
                  <a:gd name="T17" fmla="*/ 316 h 125"/>
                  <a:gd name="T18" fmla="*/ 866 w 131"/>
                  <a:gd name="T19" fmla="*/ 316 h 125"/>
                  <a:gd name="T20" fmla="*/ 938 w 131"/>
                  <a:gd name="T21" fmla="*/ 253 h 125"/>
                  <a:gd name="T22" fmla="*/ 990 w 131"/>
                  <a:gd name="T23" fmla="*/ 218 h 125"/>
                  <a:gd name="T24" fmla="*/ 881 w 131"/>
                  <a:gd name="T25" fmla="*/ 167 h 125"/>
                  <a:gd name="T26" fmla="*/ 866 w 131"/>
                  <a:gd name="T27" fmla="*/ 102 h 125"/>
                  <a:gd name="T28" fmla="*/ 901 w 131"/>
                  <a:gd name="T29" fmla="*/ 70 h 125"/>
                  <a:gd name="T30" fmla="*/ 938 w 131"/>
                  <a:gd name="T31" fmla="*/ 43 h 125"/>
                  <a:gd name="T32" fmla="*/ 938 w 131"/>
                  <a:gd name="T33" fmla="*/ 49 h 125"/>
                  <a:gd name="T34" fmla="*/ 856 w 131"/>
                  <a:gd name="T35" fmla="*/ 14 h 125"/>
                  <a:gd name="T36" fmla="*/ 761 w 131"/>
                  <a:gd name="T37" fmla="*/ 0 h 125"/>
                  <a:gd name="T38" fmla="*/ 689 w 131"/>
                  <a:gd name="T39" fmla="*/ 14 h 125"/>
                  <a:gd name="T40" fmla="*/ 597 w 131"/>
                  <a:gd name="T41" fmla="*/ 0 h 125"/>
                  <a:gd name="T42" fmla="*/ 486 w 131"/>
                  <a:gd name="T43" fmla="*/ 2 h 125"/>
                  <a:gd name="T44" fmla="*/ 411 w 131"/>
                  <a:gd name="T45" fmla="*/ 18 h 125"/>
                  <a:gd name="T46" fmla="*/ 185 w 131"/>
                  <a:gd name="T47" fmla="*/ 14 h 125"/>
                  <a:gd name="T48" fmla="*/ 119 w 131"/>
                  <a:gd name="T49" fmla="*/ 20 h 125"/>
                  <a:gd name="T50" fmla="*/ 119 w 131"/>
                  <a:gd name="T51" fmla="*/ 20 h 125"/>
                  <a:gd name="T52" fmla="*/ 138 w 131"/>
                  <a:gd name="T53" fmla="*/ 49 h 125"/>
                  <a:gd name="T54" fmla="*/ 149 w 131"/>
                  <a:gd name="T55" fmla="*/ 70 h 125"/>
                  <a:gd name="T56" fmla="*/ 94 w 131"/>
                  <a:gd name="T57" fmla="*/ 90 h 125"/>
                  <a:gd name="T58" fmla="*/ 20 w 131"/>
                  <a:gd name="T59" fmla="*/ 102 h 125"/>
                  <a:gd name="T60" fmla="*/ 0 w 131"/>
                  <a:gd name="T61" fmla="*/ 167 h 125"/>
                  <a:gd name="T62" fmla="*/ 31 w 131"/>
                  <a:gd name="T63" fmla="*/ 193 h 125"/>
                  <a:gd name="T64" fmla="*/ 49 w 131"/>
                  <a:gd name="T65" fmla="*/ 224 h 125"/>
                  <a:gd name="T66" fmla="*/ 119 w 131"/>
                  <a:gd name="T67" fmla="*/ 246 h 125"/>
                  <a:gd name="T68" fmla="*/ 185 w 131"/>
                  <a:gd name="T69" fmla="*/ 291 h 125"/>
                  <a:gd name="T70" fmla="*/ 185 w 131"/>
                  <a:gd name="T71" fmla="*/ 321 h 125"/>
                  <a:gd name="T72" fmla="*/ 262 w 131"/>
                  <a:gd name="T73" fmla="*/ 369 h 125"/>
                  <a:gd name="T74" fmla="*/ 262 w 131"/>
                  <a:gd name="T75" fmla="*/ 369 h 12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1"/>
                  <a:gd name="T115" fmla="*/ 0 h 125"/>
                  <a:gd name="T116" fmla="*/ 131 w 131"/>
                  <a:gd name="T117" fmla="*/ 125 h 12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1" h="125">
                    <a:moveTo>
                      <a:pt x="34" y="125"/>
                    </a:moveTo>
                    <a:lnTo>
                      <a:pt x="56" y="118"/>
                    </a:lnTo>
                    <a:lnTo>
                      <a:pt x="58" y="103"/>
                    </a:lnTo>
                    <a:lnTo>
                      <a:pt x="60" y="96"/>
                    </a:lnTo>
                    <a:lnTo>
                      <a:pt x="71" y="97"/>
                    </a:lnTo>
                    <a:lnTo>
                      <a:pt x="87" y="92"/>
                    </a:lnTo>
                    <a:lnTo>
                      <a:pt x="97" y="92"/>
                    </a:lnTo>
                    <a:lnTo>
                      <a:pt x="107" y="94"/>
                    </a:lnTo>
                    <a:lnTo>
                      <a:pt x="117" y="107"/>
                    </a:lnTo>
                    <a:lnTo>
                      <a:pt x="115" y="107"/>
                    </a:lnTo>
                    <a:lnTo>
                      <a:pt x="125" y="85"/>
                    </a:lnTo>
                    <a:lnTo>
                      <a:pt x="131" y="74"/>
                    </a:lnTo>
                    <a:lnTo>
                      <a:pt x="117" y="57"/>
                    </a:lnTo>
                    <a:lnTo>
                      <a:pt x="115" y="35"/>
                    </a:lnTo>
                    <a:lnTo>
                      <a:pt x="119" y="24"/>
                    </a:lnTo>
                    <a:lnTo>
                      <a:pt x="125" y="15"/>
                    </a:lnTo>
                    <a:lnTo>
                      <a:pt x="125" y="17"/>
                    </a:lnTo>
                    <a:lnTo>
                      <a:pt x="113" y="4"/>
                    </a:lnTo>
                    <a:lnTo>
                      <a:pt x="101" y="0"/>
                    </a:lnTo>
                    <a:lnTo>
                      <a:pt x="91" y="4"/>
                    </a:lnTo>
                    <a:lnTo>
                      <a:pt x="79" y="0"/>
                    </a:lnTo>
                    <a:lnTo>
                      <a:pt x="65" y="2"/>
                    </a:lnTo>
                    <a:lnTo>
                      <a:pt x="54" y="6"/>
                    </a:lnTo>
                    <a:lnTo>
                      <a:pt x="24" y="4"/>
                    </a:lnTo>
                    <a:lnTo>
                      <a:pt x="16" y="7"/>
                    </a:lnTo>
                    <a:lnTo>
                      <a:pt x="18" y="17"/>
                    </a:lnTo>
                    <a:lnTo>
                      <a:pt x="20" y="24"/>
                    </a:lnTo>
                    <a:lnTo>
                      <a:pt x="12" y="31"/>
                    </a:lnTo>
                    <a:lnTo>
                      <a:pt x="2" y="35"/>
                    </a:lnTo>
                    <a:lnTo>
                      <a:pt x="0" y="57"/>
                    </a:lnTo>
                    <a:lnTo>
                      <a:pt x="4" y="66"/>
                    </a:lnTo>
                    <a:lnTo>
                      <a:pt x="6" y="75"/>
                    </a:lnTo>
                    <a:lnTo>
                      <a:pt x="16" y="83"/>
                    </a:lnTo>
                    <a:lnTo>
                      <a:pt x="24" y="99"/>
                    </a:lnTo>
                    <a:lnTo>
                      <a:pt x="24" y="108"/>
                    </a:lnTo>
                    <a:lnTo>
                      <a:pt x="34" y="125"/>
                    </a:lnTo>
                    <a:close/>
                  </a:path>
                </a:pathLst>
              </a:custGeom>
              <a:solidFill>
                <a:srgbClr val="FF0000"/>
              </a:solidFill>
              <a:ln w="9525" cmpd="sng">
                <a:solidFill>
                  <a:srgbClr val="5CF94B"/>
                </a:solidFill>
                <a:prstDash val="solid"/>
                <a:round/>
                <a:headEnd/>
                <a:tailEnd/>
              </a:ln>
            </p:spPr>
            <p:txBody>
              <a:bodyPr/>
              <a:lstStyle/>
              <a:p>
                <a:endParaRPr lang="es-AR"/>
              </a:p>
            </p:txBody>
          </p:sp>
          <p:sp>
            <p:nvSpPr>
              <p:cNvPr id="58456" name="Freeform 53"/>
              <p:cNvSpPr>
                <a:spLocks/>
              </p:cNvSpPr>
              <p:nvPr/>
            </p:nvSpPr>
            <p:spPr bwMode="auto">
              <a:xfrm>
                <a:off x="3742" y="2047"/>
                <a:ext cx="126" cy="119"/>
              </a:xfrm>
              <a:custGeom>
                <a:avLst/>
                <a:gdLst>
                  <a:gd name="T0" fmla="*/ 742 w 101"/>
                  <a:gd name="T1" fmla="*/ 97 h 107"/>
                  <a:gd name="T2" fmla="*/ 535 w 101"/>
                  <a:gd name="T3" fmla="*/ 120 h 107"/>
                  <a:gd name="T4" fmla="*/ 535 w 101"/>
                  <a:gd name="T5" fmla="*/ 146 h 107"/>
                  <a:gd name="T6" fmla="*/ 492 w 101"/>
                  <a:gd name="T7" fmla="*/ 184 h 107"/>
                  <a:gd name="T8" fmla="*/ 448 w 101"/>
                  <a:gd name="T9" fmla="*/ 209 h 107"/>
                  <a:gd name="T10" fmla="*/ 402 w 101"/>
                  <a:gd name="T11" fmla="*/ 230 h 107"/>
                  <a:gd name="T12" fmla="*/ 258 w 101"/>
                  <a:gd name="T13" fmla="*/ 269 h 107"/>
                  <a:gd name="T14" fmla="*/ 172 w 101"/>
                  <a:gd name="T15" fmla="*/ 277 h 107"/>
                  <a:gd name="T16" fmla="*/ 157 w 101"/>
                  <a:gd name="T17" fmla="*/ 238 h 107"/>
                  <a:gd name="T18" fmla="*/ 126 w 101"/>
                  <a:gd name="T19" fmla="*/ 257 h 107"/>
                  <a:gd name="T20" fmla="*/ 71 w 101"/>
                  <a:gd name="T21" fmla="*/ 257 h 107"/>
                  <a:gd name="T22" fmla="*/ 0 w 101"/>
                  <a:gd name="T23" fmla="*/ 254 h 107"/>
                  <a:gd name="T24" fmla="*/ 0 w 101"/>
                  <a:gd name="T25" fmla="*/ 254 h 107"/>
                  <a:gd name="T26" fmla="*/ 71 w 101"/>
                  <a:gd name="T27" fmla="*/ 191 h 107"/>
                  <a:gd name="T28" fmla="*/ 119 w 101"/>
                  <a:gd name="T29" fmla="*/ 165 h 107"/>
                  <a:gd name="T30" fmla="*/ 2 w 101"/>
                  <a:gd name="T31" fmla="*/ 120 h 107"/>
                  <a:gd name="T32" fmla="*/ 0 w 101"/>
                  <a:gd name="T33" fmla="*/ 67 h 107"/>
                  <a:gd name="T34" fmla="*/ 26 w 101"/>
                  <a:gd name="T35" fmla="*/ 33 h 107"/>
                  <a:gd name="T36" fmla="*/ 71 w 101"/>
                  <a:gd name="T37" fmla="*/ 16 h 107"/>
                  <a:gd name="T38" fmla="*/ 71 w 101"/>
                  <a:gd name="T39" fmla="*/ 16 h 107"/>
                  <a:gd name="T40" fmla="*/ 148 w 101"/>
                  <a:gd name="T41" fmla="*/ 0 h 107"/>
                  <a:gd name="T42" fmla="*/ 258 w 101"/>
                  <a:gd name="T43" fmla="*/ 16 h 107"/>
                  <a:gd name="T44" fmla="*/ 346 w 101"/>
                  <a:gd name="T45" fmla="*/ 16 h 107"/>
                  <a:gd name="T46" fmla="*/ 417 w 101"/>
                  <a:gd name="T47" fmla="*/ 16 h 107"/>
                  <a:gd name="T48" fmla="*/ 502 w 101"/>
                  <a:gd name="T49" fmla="*/ 20 h 107"/>
                  <a:gd name="T50" fmla="*/ 535 w 101"/>
                  <a:gd name="T51" fmla="*/ 33 h 107"/>
                  <a:gd name="T52" fmla="*/ 535 w 101"/>
                  <a:gd name="T53" fmla="*/ 57 h 107"/>
                  <a:gd name="T54" fmla="*/ 649 w 101"/>
                  <a:gd name="T55" fmla="*/ 67 h 107"/>
                  <a:gd name="T56" fmla="*/ 684 w 101"/>
                  <a:gd name="T57" fmla="*/ 87 h 107"/>
                  <a:gd name="T58" fmla="*/ 730 w 101"/>
                  <a:gd name="T59" fmla="*/ 90 h 107"/>
                  <a:gd name="T60" fmla="*/ 742 w 101"/>
                  <a:gd name="T61" fmla="*/ 97 h 10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107"/>
                  <a:gd name="T95" fmla="*/ 101 w 101"/>
                  <a:gd name="T96" fmla="*/ 107 h 10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107">
                    <a:moveTo>
                      <a:pt x="101" y="37"/>
                    </a:moveTo>
                    <a:lnTo>
                      <a:pt x="73" y="46"/>
                    </a:lnTo>
                    <a:lnTo>
                      <a:pt x="73" y="55"/>
                    </a:lnTo>
                    <a:lnTo>
                      <a:pt x="67" y="70"/>
                    </a:lnTo>
                    <a:lnTo>
                      <a:pt x="61" y="81"/>
                    </a:lnTo>
                    <a:lnTo>
                      <a:pt x="55" y="88"/>
                    </a:lnTo>
                    <a:lnTo>
                      <a:pt x="35" y="103"/>
                    </a:lnTo>
                    <a:lnTo>
                      <a:pt x="24" y="107"/>
                    </a:lnTo>
                    <a:lnTo>
                      <a:pt x="22" y="92"/>
                    </a:lnTo>
                    <a:lnTo>
                      <a:pt x="18" y="99"/>
                    </a:lnTo>
                    <a:lnTo>
                      <a:pt x="10" y="99"/>
                    </a:lnTo>
                    <a:lnTo>
                      <a:pt x="0" y="97"/>
                    </a:lnTo>
                    <a:lnTo>
                      <a:pt x="10" y="74"/>
                    </a:lnTo>
                    <a:lnTo>
                      <a:pt x="16" y="63"/>
                    </a:lnTo>
                    <a:lnTo>
                      <a:pt x="2" y="46"/>
                    </a:lnTo>
                    <a:lnTo>
                      <a:pt x="0" y="26"/>
                    </a:lnTo>
                    <a:lnTo>
                      <a:pt x="4" y="13"/>
                    </a:lnTo>
                    <a:lnTo>
                      <a:pt x="10" y="6"/>
                    </a:lnTo>
                    <a:lnTo>
                      <a:pt x="20" y="0"/>
                    </a:lnTo>
                    <a:lnTo>
                      <a:pt x="35" y="6"/>
                    </a:lnTo>
                    <a:lnTo>
                      <a:pt x="47" y="6"/>
                    </a:lnTo>
                    <a:lnTo>
                      <a:pt x="57" y="6"/>
                    </a:lnTo>
                    <a:lnTo>
                      <a:pt x="69" y="8"/>
                    </a:lnTo>
                    <a:lnTo>
                      <a:pt x="73" y="13"/>
                    </a:lnTo>
                    <a:lnTo>
                      <a:pt x="73" y="22"/>
                    </a:lnTo>
                    <a:lnTo>
                      <a:pt x="89" y="26"/>
                    </a:lnTo>
                    <a:lnTo>
                      <a:pt x="93" y="33"/>
                    </a:lnTo>
                    <a:lnTo>
                      <a:pt x="99" y="35"/>
                    </a:lnTo>
                    <a:lnTo>
                      <a:pt x="101" y="37"/>
                    </a:lnTo>
                    <a:close/>
                  </a:path>
                </a:pathLst>
              </a:custGeom>
              <a:solidFill>
                <a:srgbClr val="FF0000"/>
              </a:solidFill>
              <a:ln w="9525" cmpd="sng">
                <a:solidFill>
                  <a:srgbClr val="5CF94B"/>
                </a:solidFill>
                <a:prstDash val="solid"/>
                <a:round/>
                <a:headEnd/>
                <a:tailEnd/>
              </a:ln>
            </p:spPr>
            <p:txBody>
              <a:bodyPr/>
              <a:lstStyle/>
              <a:p>
                <a:endParaRPr lang="es-AR"/>
              </a:p>
            </p:txBody>
          </p:sp>
          <p:sp>
            <p:nvSpPr>
              <p:cNvPr id="58457" name="Freeform 54"/>
              <p:cNvSpPr>
                <a:spLocks/>
              </p:cNvSpPr>
              <p:nvPr/>
            </p:nvSpPr>
            <p:spPr bwMode="auto">
              <a:xfrm>
                <a:off x="2921" y="2062"/>
                <a:ext cx="1635" cy="1203"/>
              </a:xfrm>
              <a:custGeom>
                <a:avLst/>
                <a:gdLst>
                  <a:gd name="T0" fmla="*/ 4316 w 1310"/>
                  <a:gd name="T1" fmla="*/ 2885 h 1073"/>
                  <a:gd name="T2" fmla="*/ 3843 w 1310"/>
                  <a:gd name="T3" fmla="*/ 2789 h 1073"/>
                  <a:gd name="T4" fmla="*/ 4372 w 1310"/>
                  <a:gd name="T5" fmla="*/ 2604 h 1073"/>
                  <a:gd name="T6" fmla="*/ 4773 w 1310"/>
                  <a:gd name="T7" fmla="*/ 2513 h 1073"/>
                  <a:gd name="T8" fmla="*/ 4627 w 1310"/>
                  <a:gd name="T9" fmla="*/ 2348 h 1073"/>
                  <a:gd name="T10" fmla="*/ 4372 w 1310"/>
                  <a:gd name="T11" fmla="*/ 2202 h 1073"/>
                  <a:gd name="T12" fmla="*/ 3902 w 1310"/>
                  <a:gd name="T13" fmla="*/ 2083 h 1073"/>
                  <a:gd name="T14" fmla="*/ 3973 w 1310"/>
                  <a:gd name="T15" fmla="*/ 1924 h 1073"/>
                  <a:gd name="T16" fmla="*/ 3843 w 1310"/>
                  <a:gd name="T17" fmla="*/ 1753 h 1073"/>
                  <a:gd name="T18" fmla="*/ 3307 w 1310"/>
                  <a:gd name="T19" fmla="*/ 1549 h 1073"/>
                  <a:gd name="T20" fmla="*/ 2712 w 1310"/>
                  <a:gd name="T21" fmla="*/ 1477 h 1073"/>
                  <a:gd name="T22" fmla="*/ 2173 w 1310"/>
                  <a:gd name="T23" fmla="*/ 1380 h 1073"/>
                  <a:gd name="T24" fmla="*/ 1917 w 1310"/>
                  <a:gd name="T25" fmla="*/ 1243 h 1073"/>
                  <a:gd name="T26" fmla="*/ 1098 w 1310"/>
                  <a:gd name="T27" fmla="*/ 1336 h 1073"/>
                  <a:gd name="T28" fmla="*/ 805 w 1310"/>
                  <a:gd name="T29" fmla="*/ 1325 h 1073"/>
                  <a:gd name="T30" fmla="*/ 452 w 1310"/>
                  <a:gd name="T31" fmla="*/ 1248 h 1073"/>
                  <a:gd name="T32" fmla="*/ 111 w 1310"/>
                  <a:gd name="T33" fmla="*/ 1151 h 1073"/>
                  <a:gd name="T34" fmla="*/ 243 w 1310"/>
                  <a:gd name="T35" fmla="*/ 987 h 1073"/>
                  <a:gd name="T36" fmla="*/ 764 w 1310"/>
                  <a:gd name="T37" fmla="*/ 817 h 1073"/>
                  <a:gd name="T38" fmla="*/ 1098 w 1310"/>
                  <a:gd name="T39" fmla="*/ 666 h 1073"/>
                  <a:gd name="T40" fmla="*/ 986 w 1310"/>
                  <a:gd name="T41" fmla="*/ 511 h 1073"/>
                  <a:gd name="T42" fmla="*/ 1041 w 1310"/>
                  <a:gd name="T43" fmla="*/ 398 h 1073"/>
                  <a:gd name="T44" fmla="*/ 1538 w 1310"/>
                  <a:gd name="T45" fmla="*/ 313 h 1073"/>
                  <a:gd name="T46" fmla="*/ 1771 w 1310"/>
                  <a:gd name="T47" fmla="*/ 353 h 1073"/>
                  <a:gd name="T48" fmla="*/ 2514 w 1310"/>
                  <a:gd name="T49" fmla="*/ 313 h 1073"/>
                  <a:gd name="T50" fmla="*/ 2305 w 1310"/>
                  <a:gd name="T51" fmla="*/ 165 h 1073"/>
                  <a:gd name="T52" fmla="*/ 3109 w 1310"/>
                  <a:gd name="T53" fmla="*/ 117 h 1073"/>
                  <a:gd name="T54" fmla="*/ 3380 w 1310"/>
                  <a:gd name="T55" fmla="*/ 0 h 1073"/>
                  <a:gd name="T56" fmla="*/ 3577 w 1310"/>
                  <a:gd name="T57" fmla="*/ 144 h 1073"/>
                  <a:gd name="T58" fmla="*/ 3782 w 1310"/>
                  <a:gd name="T59" fmla="*/ 327 h 1073"/>
                  <a:gd name="T60" fmla="*/ 4239 w 1310"/>
                  <a:gd name="T61" fmla="*/ 281 h 1073"/>
                  <a:gd name="T62" fmla="*/ 4627 w 1310"/>
                  <a:gd name="T63" fmla="*/ 189 h 1073"/>
                  <a:gd name="T64" fmla="*/ 4909 w 1310"/>
                  <a:gd name="T65" fmla="*/ 240 h 1073"/>
                  <a:gd name="T66" fmla="*/ 5242 w 1310"/>
                  <a:gd name="T67" fmla="*/ 209 h 1073"/>
                  <a:gd name="T68" fmla="*/ 5576 w 1310"/>
                  <a:gd name="T69" fmla="*/ 68 h 1073"/>
                  <a:gd name="T70" fmla="*/ 5837 w 1310"/>
                  <a:gd name="T71" fmla="*/ 165 h 1073"/>
                  <a:gd name="T72" fmla="*/ 5963 w 1310"/>
                  <a:gd name="T73" fmla="*/ 327 h 1073"/>
                  <a:gd name="T74" fmla="*/ 5703 w 1310"/>
                  <a:gd name="T75" fmla="*/ 466 h 1073"/>
                  <a:gd name="T76" fmla="*/ 5963 w 1310"/>
                  <a:gd name="T77" fmla="*/ 398 h 1073"/>
                  <a:gd name="T78" fmla="*/ 6369 w 1310"/>
                  <a:gd name="T79" fmla="*/ 466 h 1073"/>
                  <a:gd name="T80" fmla="*/ 5908 w 1310"/>
                  <a:gd name="T81" fmla="*/ 584 h 1073"/>
                  <a:gd name="T82" fmla="*/ 6369 w 1310"/>
                  <a:gd name="T83" fmla="*/ 492 h 1073"/>
                  <a:gd name="T84" fmla="*/ 6912 w 1310"/>
                  <a:gd name="T85" fmla="*/ 419 h 1073"/>
                  <a:gd name="T86" fmla="*/ 7376 w 1310"/>
                  <a:gd name="T87" fmla="*/ 511 h 1073"/>
                  <a:gd name="T88" fmla="*/ 7970 w 1310"/>
                  <a:gd name="T89" fmla="*/ 563 h 1073"/>
                  <a:gd name="T90" fmla="*/ 8704 w 1310"/>
                  <a:gd name="T91" fmla="*/ 584 h 1073"/>
                  <a:gd name="T92" fmla="*/ 9305 w 1310"/>
                  <a:gd name="T93" fmla="*/ 656 h 1073"/>
                  <a:gd name="T94" fmla="*/ 9628 w 1310"/>
                  <a:gd name="T95" fmla="*/ 821 h 1073"/>
                  <a:gd name="T96" fmla="*/ 9372 w 1310"/>
                  <a:gd name="T97" fmla="*/ 1034 h 1073"/>
                  <a:gd name="T98" fmla="*/ 9035 w 1310"/>
                  <a:gd name="T99" fmla="*/ 1196 h 1073"/>
                  <a:gd name="T100" fmla="*/ 8644 w 1310"/>
                  <a:gd name="T101" fmla="*/ 1380 h 1073"/>
                  <a:gd name="T102" fmla="*/ 8644 w 1310"/>
                  <a:gd name="T103" fmla="*/ 1549 h 1073"/>
                  <a:gd name="T104" fmla="*/ 8506 w 1310"/>
                  <a:gd name="T105" fmla="*/ 1753 h 1073"/>
                  <a:gd name="T106" fmla="*/ 8108 w 1310"/>
                  <a:gd name="T107" fmla="*/ 2017 h 1073"/>
                  <a:gd name="T108" fmla="*/ 7515 w 1310"/>
                  <a:gd name="T109" fmla="*/ 2180 h 1073"/>
                  <a:gd name="T110" fmla="*/ 7043 w 1310"/>
                  <a:gd name="T111" fmla="*/ 2202 h 1073"/>
                  <a:gd name="T112" fmla="*/ 6369 w 1310"/>
                  <a:gd name="T113" fmla="*/ 2322 h 1073"/>
                  <a:gd name="T114" fmla="*/ 5908 w 1310"/>
                  <a:gd name="T115" fmla="*/ 2488 h 1073"/>
                  <a:gd name="T116" fmla="*/ 5908 w 1310"/>
                  <a:gd name="T117" fmla="*/ 2699 h 1073"/>
                  <a:gd name="T118" fmla="*/ 5442 w 1310"/>
                  <a:gd name="T119" fmla="*/ 2860 h 1073"/>
                  <a:gd name="T120" fmla="*/ 5299 w 1310"/>
                  <a:gd name="T121" fmla="*/ 2860 h 1073"/>
                  <a:gd name="T122" fmla="*/ 4981 w 1310"/>
                  <a:gd name="T123" fmla="*/ 2906 h 107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10"/>
                  <a:gd name="T187" fmla="*/ 0 h 1073"/>
                  <a:gd name="T188" fmla="*/ 1310 w 1310"/>
                  <a:gd name="T189" fmla="*/ 1073 h 107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10" h="1073">
                    <a:moveTo>
                      <a:pt x="630" y="1073"/>
                    </a:moveTo>
                    <a:lnTo>
                      <a:pt x="622" y="1064"/>
                    </a:lnTo>
                    <a:lnTo>
                      <a:pt x="622" y="1047"/>
                    </a:lnTo>
                    <a:lnTo>
                      <a:pt x="604" y="1038"/>
                    </a:lnTo>
                    <a:lnTo>
                      <a:pt x="587" y="1031"/>
                    </a:lnTo>
                    <a:lnTo>
                      <a:pt x="577" y="1021"/>
                    </a:lnTo>
                    <a:lnTo>
                      <a:pt x="567" y="1031"/>
                    </a:lnTo>
                    <a:lnTo>
                      <a:pt x="559" y="1021"/>
                    </a:lnTo>
                    <a:lnTo>
                      <a:pt x="541" y="1005"/>
                    </a:lnTo>
                    <a:lnTo>
                      <a:pt x="523" y="996"/>
                    </a:lnTo>
                    <a:lnTo>
                      <a:pt x="531" y="988"/>
                    </a:lnTo>
                    <a:lnTo>
                      <a:pt x="549" y="963"/>
                    </a:lnTo>
                    <a:lnTo>
                      <a:pt x="577" y="946"/>
                    </a:lnTo>
                    <a:lnTo>
                      <a:pt x="595" y="930"/>
                    </a:lnTo>
                    <a:lnTo>
                      <a:pt x="622" y="921"/>
                    </a:lnTo>
                    <a:lnTo>
                      <a:pt x="630" y="913"/>
                    </a:lnTo>
                    <a:lnTo>
                      <a:pt x="640" y="913"/>
                    </a:lnTo>
                    <a:lnTo>
                      <a:pt x="640" y="897"/>
                    </a:lnTo>
                    <a:lnTo>
                      <a:pt x="650" y="897"/>
                    </a:lnTo>
                    <a:lnTo>
                      <a:pt x="650" y="880"/>
                    </a:lnTo>
                    <a:lnTo>
                      <a:pt x="622" y="880"/>
                    </a:lnTo>
                    <a:lnTo>
                      <a:pt x="612" y="880"/>
                    </a:lnTo>
                    <a:lnTo>
                      <a:pt x="630" y="838"/>
                    </a:lnTo>
                    <a:lnTo>
                      <a:pt x="622" y="829"/>
                    </a:lnTo>
                    <a:lnTo>
                      <a:pt x="604" y="829"/>
                    </a:lnTo>
                    <a:lnTo>
                      <a:pt x="595" y="829"/>
                    </a:lnTo>
                    <a:lnTo>
                      <a:pt x="595" y="803"/>
                    </a:lnTo>
                    <a:lnTo>
                      <a:pt x="595" y="787"/>
                    </a:lnTo>
                    <a:lnTo>
                      <a:pt x="567" y="779"/>
                    </a:lnTo>
                    <a:lnTo>
                      <a:pt x="559" y="787"/>
                    </a:lnTo>
                    <a:lnTo>
                      <a:pt x="541" y="770"/>
                    </a:lnTo>
                    <a:lnTo>
                      <a:pt x="523" y="770"/>
                    </a:lnTo>
                    <a:lnTo>
                      <a:pt x="531" y="745"/>
                    </a:lnTo>
                    <a:lnTo>
                      <a:pt x="531" y="728"/>
                    </a:lnTo>
                    <a:lnTo>
                      <a:pt x="523" y="721"/>
                    </a:lnTo>
                    <a:lnTo>
                      <a:pt x="531" y="704"/>
                    </a:lnTo>
                    <a:lnTo>
                      <a:pt x="541" y="688"/>
                    </a:lnTo>
                    <a:lnTo>
                      <a:pt x="541" y="669"/>
                    </a:lnTo>
                    <a:lnTo>
                      <a:pt x="541" y="662"/>
                    </a:lnTo>
                    <a:lnTo>
                      <a:pt x="531" y="662"/>
                    </a:lnTo>
                    <a:lnTo>
                      <a:pt x="523" y="646"/>
                    </a:lnTo>
                    <a:lnTo>
                      <a:pt x="523" y="627"/>
                    </a:lnTo>
                    <a:lnTo>
                      <a:pt x="523" y="620"/>
                    </a:lnTo>
                    <a:lnTo>
                      <a:pt x="468" y="620"/>
                    </a:lnTo>
                    <a:lnTo>
                      <a:pt x="440" y="578"/>
                    </a:lnTo>
                    <a:lnTo>
                      <a:pt x="460" y="578"/>
                    </a:lnTo>
                    <a:lnTo>
                      <a:pt x="450" y="554"/>
                    </a:lnTo>
                    <a:lnTo>
                      <a:pt x="432" y="545"/>
                    </a:lnTo>
                    <a:lnTo>
                      <a:pt x="413" y="554"/>
                    </a:lnTo>
                    <a:lnTo>
                      <a:pt x="397" y="535"/>
                    </a:lnTo>
                    <a:lnTo>
                      <a:pt x="387" y="535"/>
                    </a:lnTo>
                    <a:lnTo>
                      <a:pt x="369" y="528"/>
                    </a:lnTo>
                    <a:lnTo>
                      <a:pt x="349" y="519"/>
                    </a:lnTo>
                    <a:lnTo>
                      <a:pt x="342" y="519"/>
                    </a:lnTo>
                    <a:lnTo>
                      <a:pt x="324" y="519"/>
                    </a:lnTo>
                    <a:lnTo>
                      <a:pt x="324" y="510"/>
                    </a:lnTo>
                    <a:lnTo>
                      <a:pt x="296" y="493"/>
                    </a:lnTo>
                    <a:lnTo>
                      <a:pt x="286" y="477"/>
                    </a:lnTo>
                    <a:lnTo>
                      <a:pt x="286" y="460"/>
                    </a:lnTo>
                    <a:lnTo>
                      <a:pt x="296" y="451"/>
                    </a:lnTo>
                    <a:lnTo>
                      <a:pt x="286" y="444"/>
                    </a:lnTo>
                    <a:lnTo>
                      <a:pt x="260" y="444"/>
                    </a:lnTo>
                    <a:lnTo>
                      <a:pt x="251" y="451"/>
                    </a:lnTo>
                    <a:lnTo>
                      <a:pt x="233" y="469"/>
                    </a:lnTo>
                    <a:lnTo>
                      <a:pt x="205" y="469"/>
                    </a:lnTo>
                    <a:lnTo>
                      <a:pt x="195" y="486"/>
                    </a:lnTo>
                    <a:lnTo>
                      <a:pt x="150" y="477"/>
                    </a:lnTo>
                    <a:lnTo>
                      <a:pt x="144" y="484"/>
                    </a:lnTo>
                    <a:lnTo>
                      <a:pt x="128" y="488"/>
                    </a:lnTo>
                    <a:lnTo>
                      <a:pt x="112" y="482"/>
                    </a:lnTo>
                    <a:lnTo>
                      <a:pt x="110" y="473"/>
                    </a:lnTo>
                    <a:lnTo>
                      <a:pt x="112" y="458"/>
                    </a:lnTo>
                    <a:lnTo>
                      <a:pt x="124" y="436"/>
                    </a:lnTo>
                    <a:lnTo>
                      <a:pt x="96" y="447"/>
                    </a:lnTo>
                    <a:lnTo>
                      <a:pt x="69" y="451"/>
                    </a:lnTo>
                    <a:lnTo>
                      <a:pt x="61" y="446"/>
                    </a:lnTo>
                    <a:lnTo>
                      <a:pt x="51" y="435"/>
                    </a:lnTo>
                    <a:lnTo>
                      <a:pt x="29" y="440"/>
                    </a:lnTo>
                    <a:lnTo>
                      <a:pt x="29" y="425"/>
                    </a:lnTo>
                    <a:lnTo>
                      <a:pt x="33" y="411"/>
                    </a:lnTo>
                    <a:lnTo>
                      <a:pt x="15" y="411"/>
                    </a:lnTo>
                    <a:lnTo>
                      <a:pt x="5" y="402"/>
                    </a:lnTo>
                    <a:lnTo>
                      <a:pt x="0" y="378"/>
                    </a:lnTo>
                    <a:lnTo>
                      <a:pt x="7" y="359"/>
                    </a:lnTo>
                    <a:lnTo>
                      <a:pt x="15" y="352"/>
                    </a:lnTo>
                    <a:lnTo>
                      <a:pt x="33" y="352"/>
                    </a:lnTo>
                    <a:lnTo>
                      <a:pt x="31" y="336"/>
                    </a:lnTo>
                    <a:lnTo>
                      <a:pt x="35" y="321"/>
                    </a:lnTo>
                    <a:lnTo>
                      <a:pt x="43" y="306"/>
                    </a:lnTo>
                    <a:lnTo>
                      <a:pt x="69" y="293"/>
                    </a:lnTo>
                    <a:lnTo>
                      <a:pt x="104" y="292"/>
                    </a:lnTo>
                    <a:lnTo>
                      <a:pt x="114" y="290"/>
                    </a:lnTo>
                    <a:lnTo>
                      <a:pt x="144" y="292"/>
                    </a:lnTo>
                    <a:lnTo>
                      <a:pt x="142" y="292"/>
                    </a:lnTo>
                    <a:lnTo>
                      <a:pt x="150" y="260"/>
                    </a:lnTo>
                    <a:lnTo>
                      <a:pt x="150" y="238"/>
                    </a:lnTo>
                    <a:lnTo>
                      <a:pt x="152" y="226"/>
                    </a:lnTo>
                    <a:lnTo>
                      <a:pt x="160" y="209"/>
                    </a:lnTo>
                    <a:lnTo>
                      <a:pt x="146" y="194"/>
                    </a:lnTo>
                    <a:lnTo>
                      <a:pt x="154" y="189"/>
                    </a:lnTo>
                    <a:lnTo>
                      <a:pt x="134" y="183"/>
                    </a:lnTo>
                    <a:lnTo>
                      <a:pt x="136" y="154"/>
                    </a:lnTo>
                    <a:lnTo>
                      <a:pt x="158" y="156"/>
                    </a:lnTo>
                    <a:lnTo>
                      <a:pt x="170" y="150"/>
                    </a:lnTo>
                    <a:lnTo>
                      <a:pt x="170" y="147"/>
                    </a:lnTo>
                    <a:lnTo>
                      <a:pt x="142" y="143"/>
                    </a:lnTo>
                    <a:lnTo>
                      <a:pt x="150" y="117"/>
                    </a:lnTo>
                    <a:lnTo>
                      <a:pt x="195" y="125"/>
                    </a:lnTo>
                    <a:lnTo>
                      <a:pt x="191" y="117"/>
                    </a:lnTo>
                    <a:lnTo>
                      <a:pt x="205" y="108"/>
                    </a:lnTo>
                    <a:lnTo>
                      <a:pt x="209" y="112"/>
                    </a:lnTo>
                    <a:lnTo>
                      <a:pt x="223" y="101"/>
                    </a:lnTo>
                    <a:lnTo>
                      <a:pt x="233" y="125"/>
                    </a:lnTo>
                    <a:lnTo>
                      <a:pt x="241" y="132"/>
                    </a:lnTo>
                    <a:lnTo>
                      <a:pt x="241" y="127"/>
                    </a:lnTo>
                    <a:lnTo>
                      <a:pt x="268" y="149"/>
                    </a:lnTo>
                    <a:lnTo>
                      <a:pt x="286" y="143"/>
                    </a:lnTo>
                    <a:lnTo>
                      <a:pt x="304" y="136"/>
                    </a:lnTo>
                    <a:lnTo>
                      <a:pt x="332" y="130"/>
                    </a:lnTo>
                    <a:lnTo>
                      <a:pt x="342" y="112"/>
                    </a:lnTo>
                    <a:lnTo>
                      <a:pt x="353" y="108"/>
                    </a:lnTo>
                    <a:lnTo>
                      <a:pt x="349" y="101"/>
                    </a:lnTo>
                    <a:lnTo>
                      <a:pt x="334" y="92"/>
                    </a:lnTo>
                    <a:lnTo>
                      <a:pt x="330" y="62"/>
                    </a:lnTo>
                    <a:lnTo>
                      <a:pt x="314" y="59"/>
                    </a:lnTo>
                    <a:lnTo>
                      <a:pt x="332" y="42"/>
                    </a:lnTo>
                    <a:lnTo>
                      <a:pt x="344" y="50"/>
                    </a:lnTo>
                    <a:lnTo>
                      <a:pt x="377" y="59"/>
                    </a:lnTo>
                    <a:lnTo>
                      <a:pt x="383" y="51"/>
                    </a:lnTo>
                    <a:lnTo>
                      <a:pt x="423" y="42"/>
                    </a:lnTo>
                    <a:lnTo>
                      <a:pt x="434" y="33"/>
                    </a:lnTo>
                    <a:lnTo>
                      <a:pt x="446" y="22"/>
                    </a:lnTo>
                    <a:lnTo>
                      <a:pt x="450" y="0"/>
                    </a:lnTo>
                    <a:lnTo>
                      <a:pt x="460" y="0"/>
                    </a:lnTo>
                    <a:lnTo>
                      <a:pt x="474" y="4"/>
                    </a:lnTo>
                    <a:lnTo>
                      <a:pt x="476" y="9"/>
                    </a:lnTo>
                    <a:lnTo>
                      <a:pt x="478" y="26"/>
                    </a:lnTo>
                    <a:lnTo>
                      <a:pt x="494" y="42"/>
                    </a:lnTo>
                    <a:lnTo>
                      <a:pt x="486" y="51"/>
                    </a:lnTo>
                    <a:lnTo>
                      <a:pt x="478" y="68"/>
                    </a:lnTo>
                    <a:lnTo>
                      <a:pt x="478" y="83"/>
                    </a:lnTo>
                    <a:lnTo>
                      <a:pt x="486" y="92"/>
                    </a:lnTo>
                    <a:lnTo>
                      <a:pt x="488" y="108"/>
                    </a:lnTo>
                    <a:lnTo>
                      <a:pt x="514" y="117"/>
                    </a:lnTo>
                    <a:lnTo>
                      <a:pt x="531" y="125"/>
                    </a:lnTo>
                    <a:lnTo>
                      <a:pt x="541" y="108"/>
                    </a:lnTo>
                    <a:lnTo>
                      <a:pt x="559" y="101"/>
                    </a:lnTo>
                    <a:lnTo>
                      <a:pt x="577" y="101"/>
                    </a:lnTo>
                    <a:lnTo>
                      <a:pt x="599" y="94"/>
                    </a:lnTo>
                    <a:lnTo>
                      <a:pt x="601" y="79"/>
                    </a:lnTo>
                    <a:lnTo>
                      <a:pt x="603" y="72"/>
                    </a:lnTo>
                    <a:lnTo>
                      <a:pt x="614" y="73"/>
                    </a:lnTo>
                    <a:lnTo>
                      <a:pt x="630" y="68"/>
                    </a:lnTo>
                    <a:lnTo>
                      <a:pt x="640" y="68"/>
                    </a:lnTo>
                    <a:lnTo>
                      <a:pt x="650" y="70"/>
                    </a:lnTo>
                    <a:lnTo>
                      <a:pt x="660" y="83"/>
                    </a:lnTo>
                    <a:lnTo>
                      <a:pt x="658" y="84"/>
                    </a:lnTo>
                    <a:lnTo>
                      <a:pt x="668" y="86"/>
                    </a:lnTo>
                    <a:lnTo>
                      <a:pt x="676" y="86"/>
                    </a:lnTo>
                    <a:lnTo>
                      <a:pt x="680" y="79"/>
                    </a:lnTo>
                    <a:lnTo>
                      <a:pt x="682" y="94"/>
                    </a:lnTo>
                    <a:lnTo>
                      <a:pt x="693" y="90"/>
                    </a:lnTo>
                    <a:lnTo>
                      <a:pt x="713" y="75"/>
                    </a:lnTo>
                    <a:lnTo>
                      <a:pt x="719" y="68"/>
                    </a:lnTo>
                    <a:lnTo>
                      <a:pt x="725" y="57"/>
                    </a:lnTo>
                    <a:lnTo>
                      <a:pt x="731" y="42"/>
                    </a:lnTo>
                    <a:lnTo>
                      <a:pt x="731" y="33"/>
                    </a:lnTo>
                    <a:lnTo>
                      <a:pt x="759" y="24"/>
                    </a:lnTo>
                    <a:lnTo>
                      <a:pt x="759" y="26"/>
                    </a:lnTo>
                    <a:lnTo>
                      <a:pt x="776" y="17"/>
                    </a:lnTo>
                    <a:lnTo>
                      <a:pt x="786" y="33"/>
                    </a:lnTo>
                    <a:lnTo>
                      <a:pt x="786" y="51"/>
                    </a:lnTo>
                    <a:lnTo>
                      <a:pt x="794" y="59"/>
                    </a:lnTo>
                    <a:lnTo>
                      <a:pt x="786" y="75"/>
                    </a:lnTo>
                    <a:lnTo>
                      <a:pt x="804" y="84"/>
                    </a:lnTo>
                    <a:lnTo>
                      <a:pt x="794" y="92"/>
                    </a:lnTo>
                    <a:lnTo>
                      <a:pt x="812" y="92"/>
                    </a:lnTo>
                    <a:lnTo>
                      <a:pt x="812" y="117"/>
                    </a:lnTo>
                    <a:lnTo>
                      <a:pt x="804" y="117"/>
                    </a:lnTo>
                    <a:lnTo>
                      <a:pt x="794" y="134"/>
                    </a:lnTo>
                    <a:lnTo>
                      <a:pt x="776" y="143"/>
                    </a:lnTo>
                    <a:lnTo>
                      <a:pt x="767" y="160"/>
                    </a:lnTo>
                    <a:lnTo>
                      <a:pt x="776" y="167"/>
                    </a:lnTo>
                    <a:lnTo>
                      <a:pt x="776" y="160"/>
                    </a:lnTo>
                    <a:lnTo>
                      <a:pt x="786" y="167"/>
                    </a:lnTo>
                    <a:lnTo>
                      <a:pt x="786" y="176"/>
                    </a:lnTo>
                    <a:lnTo>
                      <a:pt x="794" y="160"/>
                    </a:lnTo>
                    <a:lnTo>
                      <a:pt x="812" y="143"/>
                    </a:lnTo>
                    <a:lnTo>
                      <a:pt x="830" y="150"/>
                    </a:lnTo>
                    <a:lnTo>
                      <a:pt x="850" y="143"/>
                    </a:lnTo>
                    <a:lnTo>
                      <a:pt x="858" y="143"/>
                    </a:lnTo>
                    <a:lnTo>
                      <a:pt x="875" y="150"/>
                    </a:lnTo>
                    <a:lnTo>
                      <a:pt x="867" y="167"/>
                    </a:lnTo>
                    <a:lnTo>
                      <a:pt x="850" y="183"/>
                    </a:lnTo>
                    <a:lnTo>
                      <a:pt x="830" y="183"/>
                    </a:lnTo>
                    <a:lnTo>
                      <a:pt x="830" y="193"/>
                    </a:lnTo>
                    <a:lnTo>
                      <a:pt x="794" y="202"/>
                    </a:lnTo>
                    <a:lnTo>
                      <a:pt x="804" y="209"/>
                    </a:lnTo>
                    <a:lnTo>
                      <a:pt x="822" y="209"/>
                    </a:lnTo>
                    <a:lnTo>
                      <a:pt x="840" y="202"/>
                    </a:lnTo>
                    <a:lnTo>
                      <a:pt x="850" y="202"/>
                    </a:lnTo>
                    <a:lnTo>
                      <a:pt x="850" y="193"/>
                    </a:lnTo>
                    <a:lnTo>
                      <a:pt x="867" y="176"/>
                    </a:lnTo>
                    <a:lnTo>
                      <a:pt x="867" y="167"/>
                    </a:lnTo>
                    <a:lnTo>
                      <a:pt x="885" y="150"/>
                    </a:lnTo>
                    <a:lnTo>
                      <a:pt x="893" y="150"/>
                    </a:lnTo>
                    <a:lnTo>
                      <a:pt x="921" y="160"/>
                    </a:lnTo>
                    <a:lnTo>
                      <a:pt x="941" y="150"/>
                    </a:lnTo>
                    <a:lnTo>
                      <a:pt x="948" y="160"/>
                    </a:lnTo>
                    <a:lnTo>
                      <a:pt x="966" y="160"/>
                    </a:lnTo>
                    <a:lnTo>
                      <a:pt x="984" y="167"/>
                    </a:lnTo>
                    <a:lnTo>
                      <a:pt x="1004" y="176"/>
                    </a:lnTo>
                    <a:lnTo>
                      <a:pt x="1004" y="183"/>
                    </a:lnTo>
                    <a:lnTo>
                      <a:pt x="1012" y="193"/>
                    </a:lnTo>
                    <a:lnTo>
                      <a:pt x="1022" y="202"/>
                    </a:lnTo>
                    <a:lnTo>
                      <a:pt x="1039" y="193"/>
                    </a:lnTo>
                    <a:lnTo>
                      <a:pt x="1057" y="202"/>
                    </a:lnTo>
                    <a:lnTo>
                      <a:pt x="1085" y="202"/>
                    </a:lnTo>
                    <a:lnTo>
                      <a:pt x="1120" y="202"/>
                    </a:lnTo>
                    <a:lnTo>
                      <a:pt x="1138" y="202"/>
                    </a:lnTo>
                    <a:lnTo>
                      <a:pt x="1176" y="202"/>
                    </a:lnTo>
                    <a:lnTo>
                      <a:pt x="1176" y="209"/>
                    </a:lnTo>
                    <a:lnTo>
                      <a:pt x="1184" y="209"/>
                    </a:lnTo>
                    <a:lnTo>
                      <a:pt x="1203" y="209"/>
                    </a:lnTo>
                    <a:lnTo>
                      <a:pt x="1221" y="226"/>
                    </a:lnTo>
                    <a:lnTo>
                      <a:pt x="1229" y="235"/>
                    </a:lnTo>
                    <a:lnTo>
                      <a:pt x="1249" y="235"/>
                    </a:lnTo>
                    <a:lnTo>
                      <a:pt x="1267" y="235"/>
                    </a:lnTo>
                    <a:lnTo>
                      <a:pt x="1292" y="235"/>
                    </a:lnTo>
                    <a:lnTo>
                      <a:pt x="1302" y="260"/>
                    </a:lnTo>
                    <a:lnTo>
                      <a:pt x="1310" y="277"/>
                    </a:lnTo>
                    <a:lnTo>
                      <a:pt x="1310" y="286"/>
                    </a:lnTo>
                    <a:lnTo>
                      <a:pt x="1310" y="293"/>
                    </a:lnTo>
                    <a:lnTo>
                      <a:pt x="1302" y="310"/>
                    </a:lnTo>
                    <a:lnTo>
                      <a:pt x="1310" y="326"/>
                    </a:lnTo>
                    <a:lnTo>
                      <a:pt x="1302" y="343"/>
                    </a:lnTo>
                    <a:lnTo>
                      <a:pt x="1285" y="359"/>
                    </a:lnTo>
                    <a:lnTo>
                      <a:pt x="1275" y="369"/>
                    </a:lnTo>
                    <a:lnTo>
                      <a:pt x="1275" y="378"/>
                    </a:lnTo>
                    <a:lnTo>
                      <a:pt x="1267" y="394"/>
                    </a:lnTo>
                    <a:lnTo>
                      <a:pt x="1249" y="402"/>
                    </a:lnTo>
                    <a:lnTo>
                      <a:pt x="1239" y="411"/>
                    </a:lnTo>
                    <a:lnTo>
                      <a:pt x="1229" y="427"/>
                    </a:lnTo>
                    <a:lnTo>
                      <a:pt x="1211" y="460"/>
                    </a:lnTo>
                    <a:lnTo>
                      <a:pt x="1203" y="460"/>
                    </a:lnTo>
                    <a:lnTo>
                      <a:pt x="1184" y="460"/>
                    </a:lnTo>
                    <a:lnTo>
                      <a:pt x="1184" y="477"/>
                    </a:lnTo>
                    <a:lnTo>
                      <a:pt x="1176" y="493"/>
                    </a:lnTo>
                    <a:lnTo>
                      <a:pt x="1176" y="502"/>
                    </a:lnTo>
                    <a:lnTo>
                      <a:pt x="1176" y="510"/>
                    </a:lnTo>
                    <a:lnTo>
                      <a:pt x="1166" y="535"/>
                    </a:lnTo>
                    <a:lnTo>
                      <a:pt x="1176" y="535"/>
                    </a:lnTo>
                    <a:lnTo>
                      <a:pt x="1176" y="554"/>
                    </a:lnTo>
                    <a:lnTo>
                      <a:pt x="1166" y="561"/>
                    </a:lnTo>
                    <a:lnTo>
                      <a:pt x="1176" y="578"/>
                    </a:lnTo>
                    <a:lnTo>
                      <a:pt x="1166" y="587"/>
                    </a:lnTo>
                    <a:lnTo>
                      <a:pt x="1158" y="613"/>
                    </a:lnTo>
                    <a:lnTo>
                      <a:pt x="1158" y="627"/>
                    </a:lnTo>
                    <a:lnTo>
                      <a:pt x="1148" y="636"/>
                    </a:lnTo>
                    <a:lnTo>
                      <a:pt x="1138" y="662"/>
                    </a:lnTo>
                    <a:lnTo>
                      <a:pt x="1130" y="679"/>
                    </a:lnTo>
                    <a:lnTo>
                      <a:pt x="1120" y="695"/>
                    </a:lnTo>
                    <a:lnTo>
                      <a:pt x="1103" y="721"/>
                    </a:lnTo>
                    <a:lnTo>
                      <a:pt x="1085" y="737"/>
                    </a:lnTo>
                    <a:lnTo>
                      <a:pt x="1085" y="754"/>
                    </a:lnTo>
                    <a:lnTo>
                      <a:pt x="1057" y="763"/>
                    </a:lnTo>
                    <a:lnTo>
                      <a:pt x="1057" y="770"/>
                    </a:lnTo>
                    <a:lnTo>
                      <a:pt x="1022" y="779"/>
                    </a:lnTo>
                    <a:lnTo>
                      <a:pt x="1012" y="779"/>
                    </a:lnTo>
                    <a:lnTo>
                      <a:pt x="994" y="779"/>
                    </a:lnTo>
                    <a:lnTo>
                      <a:pt x="984" y="779"/>
                    </a:lnTo>
                    <a:lnTo>
                      <a:pt x="966" y="796"/>
                    </a:lnTo>
                    <a:lnTo>
                      <a:pt x="958" y="787"/>
                    </a:lnTo>
                    <a:lnTo>
                      <a:pt x="948" y="803"/>
                    </a:lnTo>
                    <a:lnTo>
                      <a:pt x="931" y="803"/>
                    </a:lnTo>
                    <a:lnTo>
                      <a:pt x="921" y="812"/>
                    </a:lnTo>
                    <a:lnTo>
                      <a:pt x="893" y="812"/>
                    </a:lnTo>
                    <a:lnTo>
                      <a:pt x="867" y="829"/>
                    </a:lnTo>
                    <a:lnTo>
                      <a:pt x="850" y="845"/>
                    </a:lnTo>
                    <a:lnTo>
                      <a:pt x="830" y="862"/>
                    </a:lnTo>
                    <a:lnTo>
                      <a:pt x="822" y="862"/>
                    </a:lnTo>
                    <a:lnTo>
                      <a:pt x="822" y="880"/>
                    </a:lnTo>
                    <a:lnTo>
                      <a:pt x="804" y="888"/>
                    </a:lnTo>
                    <a:lnTo>
                      <a:pt x="812" y="897"/>
                    </a:lnTo>
                    <a:lnTo>
                      <a:pt x="812" y="921"/>
                    </a:lnTo>
                    <a:lnTo>
                      <a:pt x="804" y="930"/>
                    </a:lnTo>
                    <a:lnTo>
                      <a:pt x="804" y="939"/>
                    </a:lnTo>
                    <a:lnTo>
                      <a:pt x="804" y="963"/>
                    </a:lnTo>
                    <a:lnTo>
                      <a:pt x="786" y="972"/>
                    </a:lnTo>
                    <a:lnTo>
                      <a:pt x="776" y="981"/>
                    </a:lnTo>
                    <a:lnTo>
                      <a:pt x="749" y="996"/>
                    </a:lnTo>
                    <a:lnTo>
                      <a:pt x="749" y="1005"/>
                    </a:lnTo>
                    <a:lnTo>
                      <a:pt x="741" y="1021"/>
                    </a:lnTo>
                    <a:lnTo>
                      <a:pt x="721" y="1038"/>
                    </a:lnTo>
                    <a:lnTo>
                      <a:pt x="693" y="1054"/>
                    </a:lnTo>
                    <a:lnTo>
                      <a:pt x="693" y="1047"/>
                    </a:lnTo>
                    <a:lnTo>
                      <a:pt x="713" y="1031"/>
                    </a:lnTo>
                    <a:lnTo>
                      <a:pt x="721" y="1021"/>
                    </a:lnTo>
                    <a:lnTo>
                      <a:pt x="731" y="1005"/>
                    </a:lnTo>
                    <a:lnTo>
                      <a:pt x="713" y="996"/>
                    </a:lnTo>
                    <a:lnTo>
                      <a:pt x="713" y="1014"/>
                    </a:lnTo>
                    <a:lnTo>
                      <a:pt x="703" y="1031"/>
                    </a:lnTo>
                    <a:lnTo>
                      <a:pt x="678" y="1038"/>
                    </a:lnTo>
                    <a:lnTo>
                      <a:pt x="640" y="1073"/>
                    </a:lnTo>
                    <a:lnTo>
                      <a:pt x="630" y="1073"/>
                    </a:lnTo>
                    <a:close/>
                  </a:path>
                </a:pathLst>
              </a:custGeom>
              <a:solidFill>
                <a:srgbClr val="FF0000"/>
              </a:solidFill>
              <a:ln w="9525" cmpd="sng">
                <a:solidFill>
                  <a:srgbClr val="5CF94B"/>
                </a:solidFill>
                <a:prstDash val="solid"/>
                <a:round/>
                <a:headEnd/>
                <a:tailEnd/>
              </a:ln>
            </p:spPr>
            <p:txBody>
              <a:bodyPr/>
              <a:lstStyle/>
              <a:p>
                <a:endParaRPr lang="es-AR"/>
              </a:p>
            </p:txBody>
          </p:sp>
          <p:sp>
            <p:nvSpPr>
              <p:cNvPr id="58458" name="Freeform 55"/>
              <p:cNvSpPr>
                <a:spLocks/>
              </p:cNvSpPr>
              <p:nvPr/>
            </p:nvSpPr>
            <p:spPr bwMode="auto">
              <a:xfrm>
                <a:off x="2452" y="1880"/>
                <a:ext cx="126" cy="85"/>
              </a:xfrm>
              <a:custGeom>
                <a:avLst/>
                <a:gdLst>
                  <a:gd name="T0" fmla="*/ 0 w 101"/>
                  <a:gd name="T1" fmla="*/ 2 h 77"/>
                  <a:gd name="T2" fmla="*/ 0 w 101"/>
                  <a:gd name="T3" fmla="*/ 21 h 77"/>
                  <a:gd name="T4" fmla="*/ 2 w 101"/>
                  <a:gd name="T5" fmla="*/ 47 h 77"/>
                  <a:gd name="T6" fmla="*/ 40 w 101"/>
                  <a:gd name="T7" fmla="*/ 75 h 77"/>
                  <a:gd name="T8" fmla="*/ 96 w 101"/>
                  <a:gd name="T9" fmla="*/ 89 h 77"/>
                  <a:gd name="T10" fmla="*/ 157 w 101"/>
                  <a:gd name="T11" fmla="*/ 89 h 77"/>
                  <a:gd name="T12" fmla="*/ 207 w 101"/>
                  <a:gd name="T13" fmla="*/ 89 h 77"/>
                  <a:gd name="T14" fmla="*/ 148 w 101"/>
                  <a:gd name="T15" fmla="*/ 66 h 77"/>
                  <a:gd name="T16" fmla="*/ 157 w 101"/>
                  <a:gd name="T17" fmla="*/ 62 h 77"/>
                  <a:gd name="T18" fmla="*/ 187 w 101"/>
                  <a:gd name="T19" fmla="*/ 57 h 77"/>
                  <a:gd name="T20" fmla="*/ 207 w 101"/>
                  <a:gd name="T21" fmla="*/ 66 h 77"/>
                  <a:gd name="T22" fmla="*/ 264 w 101"/>
                  <a:gd name="T23" fmla="*/ 81 h 77"/>
                  <a:gd name="T24" fmla="*/ 288 w 101"/>
                  <a:gd name="T25" fmla="*/ 108 h 77"/>
                  <a:gd name="T26" fmla="*/ 316 w 101"/>
                  <a:gd name="T27" fmla="*/ 113 h 77"/>
                  <a:gd name="T28" fmla="*/ 359 w 101"/>
                  <a:gd name="T29" fmla="*/ 113 h 77"/>
                  <a:gd name="T30" fmla="*/ 402 w 101"/>
                  <a:gd name="T31" fmla="*/ 115 h 77"/>
                  <a:gd name="T32" fmla="*/ 448 w 101"/>
                  <a:gd name="T33" fmla="*/ 129 h 77"/>
                  <a:gd name="T34" fmla="*/ 477 w 101"/>
                  <a:gd name="T35" fmla="*/ 129 h 77"/>
                  <a:gd name="T36" fmla="*/ 492 w 101"/>
                  <a:gd name="T37" fmla="*/ 141 h 77"/>
                  <a:gd name="T38" fmla="*/ 492 w 101"/>
                  <a:gd name="T39" fmla="*/ 160 h 77"/>
                  <a:gd name="T40" fmla="*/ 492 w 101"/>
                  <a:gd name="T41" fmla="*/ 177 h 77"/>
                  <a:gd name="T42" fmla="*/ 549 w 101"/>
                  <a:gd name="T43" fmla="*/ 185 h 77"/>
                  <a:gd name="T44" fmla="*/ 595 w 101"/>
                  <a:gd name="T45" fmla="*/ 189 h 77"/>
                  <a:gd name="T46" fmla="*/ 595 w 101"/>
                  <a:gd name="T47" fmla="*/ 172 h 77"/>
                  <a:gd name="T48" fmla="*/ 595 w 101"/>
                  <a:gd name="T49" fmla="*/ 160 h 77"/>
                  <a:gd name="T50" fmla="*/ 667 w 101"/>
                  <a:gd name="T51" fmla="*/ 152 h 77"/>
                  <a:gd name="T52" fmla="*/ 684 w 101"/>
                  <a:gd name="T53" fmla="*/ 141 h 77"/>
                  <a:gd name="T54" fmla="*/ 649 w 101"/>
                  <a:gd name="T55" fmla="*/ 134 h 77"/>
                  <a:gd name="T56" fmla="*/ 637 w 101"/>
                  <a:gd name="T57" fmla="*/ 129 h 77"/>
                  <a:gd name="T58" fmla="*/ 684 w 101"/>
                  <a:gd name="T59" fmla="*/ 113 h 77"/>
                  <a:gd name="T60" fmla="*/ 742 w 101"/>
                  <a:gd name="T61" fmla="*/ 108 h 77"/>
                  <a:gd name="T62" fmla="*/ 684 w 101"/>
                  <a:gd name="T63" fmla="*/ 81 h 77"/>
                  <a:gd name="T64" fmla="*/ 595 w 101"/>
                  <a:gd name="T65" fmla="*/ 62 h 77"/>
                  <a:gd name="T66" fmla="*/ 520 w 101"/>
                  <a:gd name="T67" fmla="*/ 34 h 77"/>
                  <a:gd name="T68" fmla="*/ 477 w 101"/>
                  <a:gd name="T69" fmla="*/ 2 h 77"/>
                  <a:gd name="T70" fmla="*/ 346 w 101"/>
                  <a:gd name="T71" fmla="*/ 14 h 77"/>
                  <a:gd name="T72" fmla="*/ 207 w 101"/>
                  <a:gd name="T73" fmla="*/ 0 h 77"/>
                  <a:gd name="T74" fmla="*/ 96 w 101"/>
                  <a:gd name="T75" fmla="*/ 0 h 77"/>
                  <a:gd name="T76" fmla="*/ 0 w 101"/>
                  <a:gd name="T77" fmla="*/ 3 h 77"/>
                  <a:gd name="T78" fmla="*/ 0 w 101"/>
                  <a:gd name="T79" fmla="*/ 2 h 7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1"/>
                  <a:gd name="T121" fmla="*/ 0 h 77"/>
                  <a:gd name="T122" fmla="*/ 101 w 101"/>
                  <a:gd name="T123" fmla="*/ 77 h 7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1" h="77">
                    <a:moveTo>
                      <a:pt x="0" y="2"/>
                    </a:moveTo>
                    <a:lnTo>
                      <a:pt x="0" y="9"/>
                    </a:lnTo>
                    <a:lnTo>
                      <a:pt x="2" y="20"/>
                    </a:lnTo>
                    <a:lnTo>
                      <a:pt x="6" y="31"/>
                    </a:lnTo>
                    <a:lnTo>
                      <a:pt x="14" y="36"/>
                    </a:lnTo>
                    <a:lnTo>
                      <a:pt x="22" y="36"/>
                    </a:lnTo>
                    <a:lnTo>
                      <a:pt x="28" y="36"/>
                    </a:lnTo>
                    <a:lnTo>
                      <a:pt x="20" y="27"/>
                    </a:lnTo>
                    <a:lnTo>
                      <a:pt x="22" y="25"/>
                    </a:lnTo>
                    <a:lnTo>
                      <a:pt x="26" y="24"/>
                    </a:lnTo>
                    <a:lnTo>
                      <a:pt x="28" y="27"/>
                    </a:lnTo>
                    <a:lnTo>
                      <a:pt x="36" y="33"/>
                    </a:lnTo>
                    <a:lnTo>
                      <a:pt x="39" y="44"/>
                    </a:lnTo>
                    <a:lnTo>
                      <a:pt x="43" y="46"/>
                    </a:lnTo>
                    <a:lnTo>
                      <a:pt x="49" y="46"/>
                    </a:lnTo>
                    <a:lnTo>
                      <a:pt x="55" y="47"/>
                    </a:lnTo>
                    <a:lnTo>
                      <a:pt x="61" y="53"/>
                    </a:lnTo>
                    <a:lnTo>
                      <a:pt x="65" y="53"/>
                    </a:lnTo>
                    <a:lnTo>
                      <a:pt x="67" y="58"/>
                    </a:lnTo>
                    <a:lnTo>
                      <a:pt x="67" y="66"/>
                    </a:lnTo>
                    <a:lnTo>
                      <a:pt x="67" y="73"/>
                    </a:lnTo>
                    <a:lnTo>
                      <a:pt x="75" y="75"/>
                    </a:lnTo>
                    <a:lnTo>
                      <a:pt x="81" y="77"/>
                    </a:lnTo>
                    <a:lnTo>
                      <a:pt x="81" y="71"/>
                    </a:lnTo>
                    <a:lnTo>
                      <a:pt x="81" y="66"/>
                    </a:lnTo>
                    <a:lnTo>
                      <a:pt x="91" y="62"/>
                    </a:lnTo>
                    <a:lnTo>
                      <a:pt x="93" y="58"/>
                    </a:lnTo>
                    <a:lnTo>
                      <a:pt x="89" y="55"/>
                    </a:lnTo>
                    <a:lnTo>
                      <a:pt x="87" y="53"/>
                    </a:lnTo>
                    <a:lnTo>
                      <a:pt x="93" y="46"/>
                    </a:lnTo>
                    <a:lnTo>
                      <a:pt x="101" y="44"/>
                    </a:lnTo>
                    <a:lnTo>
                      <a:pt x="93" y="33"/>
                    </a:lnTo>
                    <a:lnTo>
                      <a:pt x="81" y="25"/>
                    </a:lnTo>
                    <a:lnTo>
                      <a:pt x="71" y="14"/>
                    </a:lnTo>
                    <a:lnTo>
                      <a:pt x="65" y="2"/>
                    </a:lnTo>
                    <a:lnTo>
                      <a:pt x="47" y="5"/>
                    </a:lnTo>
                    <a:lnTo>
                      <a:pt x="28" y="0"/>
                    </a:lnTo>
                    <a:lnTo>
                      <a:pt x="14" y="0"/>
                    </a:lnTo>
                    <a:lnTo>
                      <a:pt x="0" y="3"/>
                    </a:lnTo>
                    <a:lnTo>
                      <a:pt x="0" y="2"/>
                    </a:lnTo>
                    <a:close/>
                  </a:path>
                </a:pathLst>
              </a:custGeom>
              <a:solidFill>
                <a:srgbClr val="FF0000"/>
              </a:solidFill>
              <a:ln w="9525" cap="flat" cmpd="sng">
                <a:solidFill>
                  <a:srgbClr val="5CF94B"/>
                </a:solidFill>
                <a:prstDash val="solid"/>
                <a:round/>
                <a:headEnd type="none" w="med" len="med"/>
                <a:tailEnd type="none" w="med" len="med"/>
              </a:ln>
            </p:spPr>
            <p:txBody>
              <a:bodyPr/>
              <a:lstStyle/>
              <a:p>
                <a:endParaRPr lang="es-AR"/>
              </a:p>
            </p:txBody>
          </p:sp>
          <p:sp>
            <p:nvSpPr>
              <p:cNvPr id="58459" name="Freeform 56"/>
              <p:cNvSpPr>
                <a:spLocks/>
              </p:cNvSpPr>
              <p:nvPr/>
            </p:nvSpPr>
            <p:spPr bwMode="auto">
              <a:xfrm>
                <a:off x="2551" y="1927"/>
                <a:ext cx="259" cy="87"/>
              </a:xfrm>
              <a:custGeom>
                <a:avLst/>
                <a:gdLst>
                  <a:gd name="T0" fmla="*/ 213 w 208"/>
                  <a:gd name="T1" fmla="*/ 25 h 79"/>
                  <a:gd name="T2" fmla="*/ 340 w 208"/>
                  <a:gd name="T3" fmla="*/ 52 h 79"/>
                  <a:gd name="T4" fmla="*/ 423 w 208"/>
                  <a:gd name="T5" fmla="*/ 52 h 79"/>
                  <a:gd name="T6" fmla="*/ 669 w 208"/>
                  <a:gd name="T7" fmla="*/ 39 h 79"/>
                  <a:gd name="T8" fmla="*/ 827 w 208"/>
                  <a:gd name="T9" fmla="*/ 21 h 79"/>
                  <a:gd name="T10" fmla="*/ 1037 w 208"/>
                  <a:gd name="T11" fmla="*/ 17 h 79"/>
                  <a:gd name="T12" fmla="*/ 1170 w 208"/>
                  <a:gd name="T13" fmla="*/ 39 h 79"/>
                  <a:gd name="T14" fmla="*/ 1293 w 208"/>
                  <a:gd name="T15" fmla="*/ 52 h 79"/>
                  <a:gd name="T16" fmla="*/ 1457 w 208"/>
                  <a:gd name="T17" fmla="*/ 94 h 79"/>
                  <a:gd name="T18" fmla="*/ 1463 w 208"/>
                  <a:gd name="T19" fmla="*/ 143 h 79"/>
                  <a:gd name="T20" fmla="*/ 1457 w 208"/>
                  <a:gd name="T21" fmla="*/ 187 h 79"/>
                  <a:gd name="T22" fmla="*/ 1266 w 208"/>
                  <a:gd name="T23" fmla="*/ 173 h 79"/>
                  <a:gd name="T24" fmla="*/ 1170 w 208"/>
                  <a:gd name="T25" fmla="*/ 170 h 79"/>
                  <a:gd name="T26" fmla="*/ 1151 w 208"/>
                  <a:gd name="T27" fmla="*/ 143 h 79"/>
                  <a:gd name="T28" fmla="*/ 1207 w 208"/>
                  <a:gd name="T29" fmla="*/ 131 h 79"/>
                  <a:gd name="T30" fmla="*/ 1266 w 208"/>
                  <a:gd name="T31" fmla="*/ 110 h 79"/>
                  <a:gd name="T32" fmla="*/ 1228 w 208"/>
                  <a:gd name="T33" fmla="*/ 104 h 79"/>
                  <a:gd name="T34" fmla="*/ 1175 w 208"/>
                  <a:gd name="T35" fmla="*/ 117 h 79"/>
                  <a:gd name="T36" fmla="*/ 1137 w 208"/>
                  <a:gd name="T37" fmla="*/ 121 h 79"/>
                  <a:gd name="T38" fmla="*/ 1092 w 208"/>
                  <a:gd name="T39" fmla="*/ 94 h 79"/>
                  <a:gd name="T40" fmla="*/ 1111 w 208"/>
                  <a:gd name="T41" fmla="*/ 84 h 79"/>
                  <a:gd name="T42" fmla="*/ 1037 w 208"/>
                  <a:gd name="T43" fmla="*/ 69 h 79"/>
                  <a:gd name="T44" fmla="*/ 923 w 208"/>
                  <a:gd name="T45" fmla="*/ 64 h 79"/>
                  <a:gd name="T46" fmla="*/ 872 w 208"/>
                  <a:gd name="T47" fmla="*/ 77 h 79"/>
                  <a:gd name="T48" fmla="*/ 827 w 208"/>
                  <a:gd name="T49" fmla="*/ 94 h 79"/>
                  <a:gd name="T50" fmla="*/ 772 w 208"/>
                  <a:gd name="T51" fmla="*/ 110 h 79"/>
                  <a:gd name="T52" fmla="*/ 817 w 208"/>
                  <a:gd name="T53" fmla="*/ 142 h 79"/>
                  <a:gd name="T54" fmla="*/ 741 w 208"/>
                  <a:gd name="T55" fmla="*/ 173 h 79"/>
                  <a:gd name="T56" fmla="*/ 669 w 208"/>
                  <a:gd name="T57" fmla="*/ 187 h 79"/>
                  <a:gd name="T58" fmla="*/ 537 w 208"/>
                  <a:gd name="T59" fmla="*/ 173 h 79"/>
                  <a:gd name="T60" fmla="*/ 537 w 208"/>
                  <a:gd name="T61" fmla="*/ 154 h 79"/>
                  <a:gd name="T62" fmla="*/ 478 w 208"/>
                  <a:gd name="T63" fmla="*/ 154 h 79"/>
                  <a:gd name="T64" fmla="*/ 423 w 208"/>
                  <a:gd name="T65" fmla="*/ 143 h 79"/>
                  <a:gd name="T66" fmla="*/ 411 w 208"/>
                  <a:gd name="T67" fmla="*/ 121 h 79"/>
                  <a:gd name="T68" fmla="*/ 340 w 208"/>
                  <a:gd name="T69" fmla="*/ 117 h 79"/>
                  <a:gd name="T70" fmla="*/ 303 w 208"/>
                  <a:gd name="T71" fmla="*/ 104 h 79"/>
                  <a:gd name="T72" fmla="*/ 171 w 208"/>
                  <a:gd name="T73" fmla="*/ 100 h 79"/>
                  <a:gd name="T74" fmla="*/ 96 w 208"/>
                  <a:gd name="T75" fmla="*/ 104 h 79"/>
                  <a:gd name="T76" fmla="*/ 40 w 208"/>
                  <a:gd name="T77" fmla="*/ 91 h 79"/>
                  <a:gd name="T78" fmla="*/ 0 w 208"/>
                  <a:gd name="T79" fmla="*/ 57 h 79"/>
                  <a:gd name="T80" fmla="*/ 40 w 208"/>
                  <a:gd name="T81" fmla="*/ 25 h 79"/>
                  <a:gd name="T82" fmla="*/ 126 w 208"/>
                  <a:gd name="T83" fmla="*/ 0 h 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8"/>
                  <a:gd name="T127" fmla="*/ 0 h 79"/>
                  <a:gd name="T128" fmla="*/ 208 w 208"/>
                  <a:gd name="T129" fmla="*/ 79 h 7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8" h="79">
                    <a:moveTo>
                      <a:pt x="18" y="0"/>
                    </a:moveTo>
                    <a:lnTo>
                      <a:pt x="30" y="11"/>
                    </a:lnTo>
                    <a:lnTo>
                      <a:pt x="30" y="20"/>
                    </a:lnTo>
                    <a:lnTo>
                      <a:pt x="47" y="22"/>
                    </a:lnTo>
                    <a:lnTo>
                      <a:pt x="47" y="16"/>
                    </a:lnTo>
                    <a:lnTo>
                      <a:pt x="59" y="22"/>
                    </a:lnTo>
                    <a:lnTo>
                      <a:pt x="79" y="24"/>
                    </a:lnTo>
                    <a:lnTo>
                      <a:pt x="93" y="16"/>
                    </a:lnTo>
                    <a:lnTo>
                      <a:pt x="109" y="15"/>
                    </a:lnTo>
                    <a:lnTo>
                      <a:pt x="115" y="9"/>
                    </a:lnTo>
                    <a:lnTo>
                      <a:pt x="134" y="9"/>
                    </a:lnTo>
                    <a:lnTo>
                      <a:pt x="144" y="7"/>
                    </a:lnTo>
                    <a:lnTo>
                      <a:pt x="154" y="11"/>
                    </a:lnTo>
                    <a:lnTo>
                      <a:pt x="162" y="16"/>
                    </a:lnTo>
                    <a:lnTo>
                      <a:pt x="168" y="16"/>
                    </a:lnTo>
                    <a:lnTo>
                      <a:pt x="180" y="22"/>
                    </a:lnTo>
                    <a:lnTo>
                      <a:pt x="192" y="26"/>
                    </a:lnTo>
                    <a:lnTo>
                      <a:pt x="202" y="40"/>
                    </a:lnTo>
                    <a:lnTo>
                      <a:pt x="208" y="49"/>
                    </a:lnTo>
                    <a:lnTo>
                      <a:pt x="204" y="60"/>
                    </a:lnTo>
                    <a:lnTo>
                      <a:pt x="204" y="73"/>
                    </a:lnTo>
                    <a:lnTo>
                      <a:pt x="202" y="77"/>
                    </a:lnTo>
                    <a:lnTo>
                      <a:pt x="192" y="79"/>
                    </a:lnTo>
                    <a:lnTo>
                      <a:pt x="176" y="73"/>
                    </a:lnTo>
                    <a:lnTo>
                      <a:pt x="168" y="75"/>
                    </a:lnTo>
                    <a:lnTo>
                      <a:pt x="162" y="70"/>
                    </a:lnTo>
                    <a:lnTo>
                      <a:pt x="158" y="66"/>
                    </a:lnTo>
                    <a:lnTo>
                      <a:pt x="160" y="60"/>
                    </a:lnTo>
                    <a:lnTo>
                      <a:pt x="162" y="57"/>
                    </a:lnTo>
                    <a:lnTo>
                      <a:pt x="168" y="55"/>
                    </a:lnTo>
                    <a:lnTo>
                      <a:pt x="172" y="53"/>
                    </a:lnTo>
                    <a:lnTo>
                      <a:pt x="176" y="46"/>
                    </a:lnTo>
                    <a:lnTo>
                      <a:pt x="174" y="44"/>
                    </a:lnTo>
                    <a:lnTo>
                      <a:pt x="170" y="44"/>
                    </a:lnTo>
                    <a:lnTo>
                      <a:pt x="166" y="46"/>
                    </a:lnTo>
                    <a:lnTo>
                      <a:pt x="164" y="49"/>
                    </a:lnTo>
                    <a:lnTo>
                      <a:pt x="162" y="51"/>
                    </a:lnTo>
                    <a:lnTo>
                      <a:pt x="158" y="51"/>
                    </a:lnTo>
                    <a:lnTo>
                      <a:pt x="152" y="46"/>
                    </a:lnTo>
                    <a:lnTo>
                      <a:pt x="152" y="40"/>
                    </a:lnTo>
                    <a:lnTo>
                      <a:pt x="152" y="37"/>
                    </a:lnTo>
                    <a:lnTo>
                      <a:pt x="154" y="35"/>
                    </a:lnTo>
                    <a:lnTo>
                      <a:pt x="152" y="33"/>
                    </a:lnTo>
                    <a:lnTo>
                      <a:pt x="144" y="29"/>
                    </a:lnTo>
                    <a:lnTo>
                      <a:pt x="140" y="27"/>
                    </a:lnTo>
                    <a:lnTo>
                      <a:pt x="128" y="27"/>
                    </a:lnTo>
                    <a:lnTo>
                      <a:pt x="121" y="27"/>
                    </a:lnTo>
                    <a:lnTo>
                      <a:pt x="121" y="33"/>
                    </a:lnTo>
                    <a:lnTo>
                      <a:pt x="119" y="37"/>
                    </a:lnTo>
                    <a:lnTo>
                      <a:pt x="115" y="40"/>
                    </a:lnTo>
                    <a:lnTo>
                      <a:pt x="107" y="42"/>
                    </a:lnTo>
                    <a:lnTo>
                      <a:pt x="107" y="46"/>
                    </a:lnTo>
                    <a:lnTo>
                      <a:pt x="113" y="55"/>
                    </a:lnTo>
                    <a:lnTo>
                      <a:pt x="113" y="59"/>
                    </a:lnTo>
                    <a:lnTo>
                      <a:pt x="113" y="66"/>
                    </a:lnTo>
                    <a:lnTo>
                      <a:pt x="103" y="73"/>
                    </a:lnTo>
                    <a:lnTo>
                      <a:pt x="99" y="75"/>
                    </a:lnTo>
                    <a:lnTo>
                      <a:pt x="93" y="77"/>
                    </a:lnTo>
                    <a:lnTo>
                      <a:pt x="81" y="75"/>
                    </a:lnTo>
                    <a:lnTo>
                      <a:pt x="75" y="73"/>
                    </a:lnTo>
                    <a:lnTo>
                      <a:pt x="75" y="68"/>
                    </a:lnTo>
                    <a:lnTo>
                      <a:pt x="75" y="64"/>
                    </a:lnTo>
                    <a:lnTo>
                      <a:pt x="71" y="62"/>
                    </a:lnTo>
                    <a:lnTo>
                      <a:pt x="67" y="64"/>
                    </a:lnTo>
                    <a:lnTo>
                      <a:pt x="63" y="64"/>
                    </a:lnTo>
                    <a:lnTo>
                      <a:pt x="59" y="60"/>
                    </a:lnTo>
                    <a:lnTo>
                      <a:pt x="59" y="55"/>
                    </a:lnTo>
                    <a:lnTo>
                      <a:pt x="57" y="51"/>
                    </a:lnTo>
                    <a:lnTo>
                      <a:pt x="49" y="49"/>
                    </a:lnTo>
                    <a:lnTo>
                      <a:pt x="47" y="49"/>
                    </a:lnTo>
                    <a:lnTo>
                      <a:pt x="43" y="46"/>
                    </a:lnTo>
                    <a:lnTo>
                      <a:pt x="42" y="44"/>
                    </a:lnTo>
                    <a:lnTo>
                      <a:pt x="32" y="40"/>
                    </a:lnTo>
                    <a:lnTo>
                      <a:pt x="24" y="42"/>
                    </a:lnTo>
                    <a:lnTo>
                      <a:pt x="22" y="44"/>
                    </a:lnTo>
                    <a:lnTo>
                      <a:pt x="14" y="44"/>
                    </a:lnTo>
                    <a:lnTo>
                      <a:pt x="10" y="42"/>
                    </a:lnTo>
                    <a:lnTo>
                      <a:pt x="6" y="38"/>
                    </a:lnTo>
                    <a:lnTo>
                      <a:pt x="0" y="37"/>
                    </a:lnTo>
                    <a:lnTo>
                      <a:pt x="0" y="24"/>
                    </a:lnTo>
                    <a:lnTo>
                      <a:pt x="10" y="18"/>
                    </a:lnTo>
                    <a:lnTo>
                      <a:pt x="6" y="11"/>
                    </a:lnTo>
                    <a:lnTo>
                      <a:pt x="12" y="2"/>
                    </a:lnTo>
                    <a:lnTo>
                      <a:pt x="18" y="0"/>
                    </a:lnTo>
                    <a:close/>
                  </a:path>
                </a:pathLst>
              </a:custGeom>
              <a:solidFill>
                <a:srgbClr val="FF0000"/>
              </a:solidFill>
              <a:ln w="9525" cap="flat" cmpd="sng">
                <a:solidFill>
                  <a:srgbClr val="5CF94B"/>
                </a:solidFill>
                <a:prstDash val="solid"/>
                <a:round/>
                <a:headEnd type="none" w="med" len="med"/>
                <a:tailEnd type="none" w="med" len="med"/>
              </a:ln>
            </p:spPr>
            <p:txBody>
              <a:bodyPr/>
              <a:lstStyle/>
              <a:p>
                <a:endParaRPr lang="es-AR"/>
              </a:p>
            </p:txBody>
          </p:sp>
        </p:grpSp>
        <p:sp>
          <p:nvSpPr>
            <p:cNvPr id="58383" name="Oval 57"/>
            <p:cNvSpPr>
              <a:spLocks noChangeArrowheads="1"/>
            </p:cNvSpPr>
            <p:nvPr/>
          </p:nvSpPr>
          <p:spPr bwMode="auto">
            <a:xfrm>
              <a:off x="5040" y="3151"/>
              <a:ext cx="71" cy="71"/>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384" name="Oval 58"/>
            <p:cNvSpPr>
              <a:spLocks noChangeArrowheads="1"/>
            </p:cNvSpPr>
            <p:nvPr/>
          </p:nvSpPr>
          <p:spPr bwMode="auto">
            <a:xfrm>
              <a:off x="5352" y="2707"/>
              <a:ext cx="47" cy="50"/>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385" name="Oval 59"/>
            <p:cNvSpPr>
              <a:spLocks noChangeArrowheads="1"/>
            </p:cNvSpPr>
            <p:nvPr/>
          </p:nvSpPr>
          <p:spPr bwMode="auto">
            <a:xfrm>
              <a:off x="4926" y="2431"/>
              <a:ext cx="46" cy="50"/>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386" name="Oval 60"/>
            <p:cNvSpPr>
              <a:spLocks noChangeArrowheads="1"/>
            </p:cNvSpPr>
            <p:nvPr/>
          </p:nvSpPr>
          <p:spPr bwMode="auto">
            <a:xfrm>
              <a:off x="4441" y="2222"/>
              <a:ext cx="46" cy="50"/>
            </a:xfrm>
            <a:prstGeom prst="ellipse">
              <a:avLst/>
            </a:prstGeom>
            <a:solidFill>
              <a:srgbClr val="FF0000"/>
            </a:solidFill>
            <a:ln w="9525">
              <a:solidFill>
                <a:srgbClr val="FFFF00"/>
              </a:solidFill>
              <a:round/>
              <a:headEnd/>
              <a:tailEnd/>
            </a:ln>
          </p:spPr>
          <p:txBody>
            <a:bodyPr wrap="none" anchor="ctr"/>
            <a:lstStyle/>
            <a:p>
              <a:endParaRPr lang="es-MX"/>
            </a:p>
          </p:txBody>
        </p:sp>
        <p:sp>
          <p:nvSpPr>
            <p:cNvPr id="58387" name="Oval 61"/>
            <p:cNvSpPr>
              <a:spLocks noChangeArrowheads="1"/>
            </p:cNvSpPr>
            <p:nvPr/>
          </p:nvSpPr>
          <p:spPr bwMode="auto">
            <a:xfrm>
              <a:off x="4857" y="2437"/>
              <a:ext cx="46" cy="50"/>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388" name="Oval 62"/>
            <p:cNvSpPr>
              <a:spLocks noChangeArrowheads="1"/>
            </p:cNvSpPr>
            <p:nvPr/>
          </p:nvSpPr>
          <p:spPr bwMode="auto">
            <a:xfrm>
              <a:off x="4766" y="2406"/>
              <a:ext cx="46" cy="50"/>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389" name="Oval 63"/>
            <p:cNvSpPr>
              <a:spLocks noChangeArrowheads="1"/>
            </p:cNvSpPr>
            <p:nvPr/>
          </p:nvSpPr>
          <p:spPr bwMode="auto">
            <a:xfrm>
              <a:off x="4574" y="2079"/>
              <a:ext cx="46" cy="50"/>
            </a:xfrm>
            <a:prstGeom prst="ellipse">
              <a:avLst/>
            </a:prstGeom>
            <a:solidFill>
              <a:srgbClr val="FF0000"/>
            </a:solidFill>
            <a:ln w="9525">
              <a:solidFill>
                <a:srgbClr val="FFFF00"/>
              </a:solidFill>
              <a:round/>
              <a:headEnd/>
              <a:tailEnd/>
            </a:ln>
          </p:spPr>
          <p:txBody>
            <a:bodyPr wrap="none" anchor="ctr"/>
            <a:lstStyle/>
            <a:p>
              <a:endParaRPr lang="es-MX"/>
            </a:p>
          </p:txBody>
        </p:sp>
        <p:sp>
          <p:nvSpPr>
            <p:cNvPr id="58390" name="Oval 64"/>
            <p:cNvSpPr>
              <a:spLocks noChangeArrowheads="1"/>
            </p:cNvSpPr>
            <p:nvPr/>
          </p:nvSpPr>
          <p:spPr bwMode="auto">
            <a:xfrm>
              <a:off x="4307" y="2083"/>
              <a:ext cx="47" cy="50"/>
            </a:xfrm>
            <a:prstGeom prst="ellipse">
              <a:avLst/>
            </a:prstGeom>
            <a:solidFill>
              <a:srgbClr val="FF0000"/>
            </a:solidFill>
            <a:ln w="9525">
              <a:solidFill>
                <a:srgbClr val="FFFF00"/>
              </a:solidFill>
              <a:round/>
              <a:headEnd/>
              <a:tailEnd/>
            </a:ln>
          </p:spPr>
          <p:txBody>
            <a:bodyPr wrap="none" anchor="ctr"/>
            <a:lstStyle/>
            <a:p>
              <a:endParaRPr lang="es-MX"/>
            </a:p>
          </p:txBody>
        </p:sp>
        <p:sp>
          <p:nvSpPr>
            <p:cNvPr id="58391" name="Oval 65"/>
            <p:cNvSpPr>
              <a:spLocks noChangeArrowheads="1"/>
            </p:cNvSpPr>
            <p:nvPr/>
          </p:nvSpPr>
          <p:spPr bwMode="auto">
            <a:xfrm>
              <a:off x="4478" y="2063"/>
              <a:ext cx="46" cy="50"/>
            </a:xfrm>
            <a:prstGeom prst="ellipse">
              <a:avLst/>
            </a:prstGeom>
            <a:solidFill>
              <a:srgbClr val="FF0000"/>
            </a:solidFill>
            <a:ln w="9525">
              <a:solidFill>
                <a:srgbClr val="FFFF00"/>
              </a:solidFill>
              <a:round/>
              <a:headEnd/>
              <a:tailEnd/>
            </a:ln>
          </p:spPr>
          <p:txBody>
            <a:bodyPr wrap="none" anchor="ctr"/>
            <a:lstStyle/>
            <a:p>
              <a:endParaRPr lang="es-MX"/>
            </a:p>
          </p:txBody>
        </p:sp>
        <p:sp>
          <p:nvSpPr>
            <p:cNvPr id="58392" name="Oval 66"/>
            <p:cNvSpPr>
              <a:spLocks noChangeArrowheads="1"/>
            </p:cNvSpPr>
            <p:nvPr/>
          </p:nvSpPr>
          <p:spPr bwMode="auto">
            <a:xfrm>
              <a:off x="4247" y="2345"/>
              <a:ext cx="46" cy="50"/>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393" name="Oval 67"/>
            <p:cNvSpPr>
              <a:spLocks noChangeArrowheads="1"/>
            </p:cNvSpPr>
            <p:nvPr/>
          </p:nvSpPr>
          <p:spPr bwMode="auto">
            <a:xfrm>
              <a:off x="4368" y="2394"/>
              <a:ext cx="42" cy="136"/>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394" name="Oval 68"/>
            <p:cNvSpPr>
              <a:spLocks noChangeArrowheads="1"/>
            </p:cNvSpPr>
            <p:nvPr/>
          </p:nvSpPr>
          <p:spPr bwMode="auto">
            <a:xfrm>
              <a:off x="4144" y="2304"/>
              <a:ext cx="46" cy="50"/>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395" name="Oval 69"/>
            <p:cNvSpPr>
              <a:spLocks noChangeArrowheads="1"/>
            </p:cNvSpPr>
            <p:nvPr/>
          </p:nvSpPr>
          <p:spPr bwMode="auto">
            <a:xfrm>
              <a:off x="3824" y="2018"/>
              <a:ext cx="46" cy="50"/>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396" name="Oval 70"/>
            <p:cNvSpPr>
              <a:spLocks noChangeArrowheads="1"/>
            </p:cNvSpPr>
            <p:nvPr/>
          </p:nvSpPr>
          <p:spPr bwMode="auto">
            <a:xfrm flipH="1">
              <a:off x="3980" y="2139"/>
              <a:ext cx="42" cy="48"/>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397" name="Oval 71"/>
            <p:cNvSpPr>
              <a:spLocks noChangeArrowheads="1"/>
            </p:cNvSpPr>
            <p:nvPr/>
          </p:nvSpPr>
          <p:spPr bwMode="auto">
            <a:xfrm>
              <a:off x="4034" y="2096"/>
              <a:ext cx="46" cy="50"/>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398" name="Oval 72"/>
            <p:cNvSpPr>
              <a:spLocks noChangeArrowheads="1"/>
            </p:cNvSpPr>
            <p:nvPr/>
          </p:nvSpPr>
          <p:spPr bwMode="auto">
            <a:xfrm>
              <a:off x="4027" y="2190"/>
              <a:ext cx="46" cy="50"/>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399" name="Oval 73"/>
            <p:cNvSpPr>
              <a:spLocks noChangeArrowheads="1"/>
            </p:cNvSpPr>
            <p:nvPr/>
          </p:nvSpPr>
          <p:spPr bwMode="auto">
            <a:xfrm>
              <a:off x="4115" y="2214"/>
              <a:ext cx="47" cy="50"/>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400" name="Oval 74"/>
            <p:cNvSpPr>
              <a:spLocks noChangeArrowheads="1"/>
            </p:cNvSpPr>
            <p:nvPr/>
          </p:nvSpPr>
          <p:spPr bwMode="auto">
            <a:xfrm>
              <a:off x="4258" y="1965"/>
              <a:ext cx="46" cy="50"/>
            </a:xfrm>
            <a:prstGeom prst="ellipse">
              <a:avLst/>
            </a:prstGeom>
            <a:solidFill>
              <a:srgbClr val="FF0000"/>
            </a:solidFill>
            <a:ln w="9525">
              <a:solidFill>
                <a:srgbClr val="FFFF00"/>
              </a:solidFill>
              <a:round/>
              <a:headEnd/>
              <a:tailEnd/>
            </a:ln>
          </p:spPr>
          <p:txBody>
            <a:bodyPr wrap="none" anchor="ctr"/>
            <a:lstStyle/>
            <a:p>
              <a:endParaRPr lang="es-MX"/>
            </a:p>
          </p:txBody>
        </p:sp>
        <p:sp>
          <p:nvSpPr>
            <p:cNvPr id="58401" name="Oval 75"/>
            <p:cNvSpPr>
              <a:spLocks noChangeArrowheads="1"/>
            </p:cNvSpPr>
            <p:nvPr/>
          </p:nvSpPr>
          <p:spPr bwMode="auto">
            <a:xfrm>
              <a:off x="4663" y="2100"/>
              <a:ext cx="46" cy="50"/>
            </a:xfrm>
            <a:prstGeom prst="ellipse">
              <a:avLst/>
            </a:prstGeom>
            <a:solidFill>
              <a:srgbClr val="FF0000"/>
            </a:solidFill>
            <a:ln w="9525">
              <a:solidFill>
                <a:srgbClr val="FFFF00"/>
              </a:solidFill>
              <a:round/>
              <a:headEnd/>
              <a:tailEnd/>
            </a:ln>
          </p:spPr>
          <p:txBody>
            <a:bodyPr wrap="none" anchor="ctr"/>
            <a:lstStyle/>
            <a:p>
              <a:endParaRPr lang="es-MX"/>
            </a:p>
          </p:txBody>
        </p:sp>
        <p:sp>
          <p:nvSpPr>
            <p:cNvPr id="58402" name="Oval 76"/>
            <p:cNvSpPr>
              <a:spLocks noChangeArrowheads="1"/>
            </p:cNvSpPr>
            <p:nvPr/>
          </p:nvSpPr>
          <p:spPr bwMode="auto">
            <a:xfrm>
              <a:off x="4698" y="2157"/>
              <a:ext cx="47" cy="50"/>
            </a:xfrm>
            <a:prstGeom prst="ellipse">
              <a:avLst/>
            </a:prstGeom>
            <a:solidFill>
              <a:srgbClr val="FF0000"/>
            </a:solidFill>
            <a:ln w="9525">
              <a:solidFill>
                <a:srgbClr val="FFFF00"/>
              </a:solidFill>
              <a:round/>
              <a:headEnd/>
              <a:tailEnd/>
            </a:ln>
          </p:spPr>
          <p:txBody>
            <a:bodyPr wrap="none" anchor="ctr"/>
            <a:lstStyle/>
            <a:p>
              <a:endParaRPr lang="es-MX"/>
            </a:p>
          </p:txBody>
        </p:sp>
        <p:sp>
          <p:nvSpPr>
            <p:cNvPr id="58403" name="Oval 77"/>
            <p:cNvSpPr>
              <a:spLocks noChangeArrowheads="1"/>
            </p:cNvSpPr>
            <p:nvPr/>
          </p:nvSpPr>
          <p:spPr bwMode="auto">
            <a:xfrm>
              <a:off x="4720" y="2210"/>
              <a:ext cx="46" cy="50"/>
            </a:xfrm>
            <a:prstGeom prst="ellipse">
              <a:avLst/>
            </a:prstGeom>
            <a:solidFill>
              <a:srgbClr val="FF0000"/>
            </a:solidFill>
            <a:ln w="9525">
              <a:solidFill>
                <a:srgbClr val="FFFF00"/>
              </a:solidFill>
              <a:round/>
              <a:headEnd/>
              <a:tailEnd/>
            </a:ln>
          </p:spPr>
          <p:txBody>
            <a:bodyPr wrap="none" anchor="ctr"/>
            <a:lstStyle/>
            <a:p>
              <a:endParaRPr lang="es-MX"/>
            </a:p>
          </p:txBody>
        </p:sp>
        <p:sp>
          <p:nvSpPr>
            <p:cNvPr id="58404" name="Oval 78"/>
            <p:cNvSpPr>
              <a:spLocks noChangeArrowheads="1"/>
            </p:cNvSpPr>
            <p:nvPr/>
          </p:nvSpPr>
          <p:spPr bwMode="auto">
            <a:xfrm>
              <a:off x="4716" y="2271"/>
              <a:ext cx="46" cy="50"/>
            </a:xfrm>
            <a:prstGeom prst="ellipse">
              <a:avLst/>
            </a:prstGeom>
            <a:solidFill>
              <a:srgbClr val="FF0000"/>
            </a:solidFill>
            <a:ln w="9525">
              <a:solidFill>
                <a:srgbClr val="FFFF00"/>
              </a:solidFill>
              <a:round/>
              <a:headEnd/>
              <a:tailEnd/>
            </a:ln>
          </p:spPr>
          <p:txBody>
            <a:bodyPr wrap="none" anchor="ctr"/>
            <a:lstStyle/>
            <a:p>
              <a:endParaRPr lang="es-MX"/>
            </a:p>
          </p:txBody>
        </p:sp>
        <p:sp>
          <p:nvSpPr>
            <p:cNvPr id="58405" name="Oval 79"/>
            <p:cNvSpPr>
              <a:spLocks noChangeArrowheads="1"/>
            </p:cNvSpPr>
            <p:nvPr/>
          </p:nvSpPr>
          <p:spPr bwMode="auto">
            <a:xfrm>
              <a:off x="4506" y="2222"/>
              <a:ext cx="47" cy="50"/>
            </a:xfrm>
            <a:prstGeom prst="ellipse">
              <a:avLst/>
            </a:prstGeom>
            <a:solidFill>
              <a:srgbClr val="FF0000"/>
            </a:solidFill>
            <a:ln w="9525">
              <a:solidFill>
                <a:srgbClr val="FFFF00"/>
              </a:solidFill>
              <a:round/>
              <a:headEnd/>
              <a:tailEnd/>
            </a:ln>
          </p:spPr>
          <p:txBody>
            <a:bodyPr wrap="none" anchor="ctr"/>
            <a:lstStyle/>
            <a:p>
              <a:endParaRPr lang="es-MX"/>
            </a:p>
          </p:txBody>
        </p:sp>
        <p:sp>
          <p:nvSpPr>
            <p:cNvPr id="58406" name="Oval 80"/>
            <p:cNvSpPr>
              <a:spLocks noChangeArrowheads="1"/>
            </p:cNvSpPr>
            <p:nvPr/>
          </p:nvSpPr>
          <p:spPr bwMode="auto">
            <a:xfrm>
              <a:off x="4574" y="2247"/>
              <a:ext cx="46" cy="50"/>
            </a:xfrm>
            <a:prstGeom prst="ellipse">
              <a:avLst/>
            </a:prstGeom>
            <a:solidFill>
              <a:srgbClr val="FF0000"/>
            </a:solidFill>
            <a:ln w="9525">
              <a:solidFill>
                <a:srgbClr val="FFFF00"/>
              </a:solidFill>
              <a:round/>
              <a:headEnd/>
              <a:tailEnd/>
            </a:ln>
          </p:spPr>
          <p:txBody>
            <a:bodyPr wrap="none" anchor="ctr"/>
            <a:lstStyle/>
            <a:p>
              <a:endParaRPr lang="es-MX"/>
            </a:p>
          </p:txBody>
        </p:sp>
        <p:sp>
          <p:nvSpPr>
            <p:cNvPr id="58407" name="Oval 81"/>
            <p:cNvSpPr>
              <a:spLocks noChangeArrowheads="1"/>
            </p:cNvSpPr>
            <p:nvPr/>
          </p:nvSpPr>
          <p:spPr bwMode="auto">
            <a:xfrm>
              <a:off x="4524" y="2380"/>
              <a:ext cx="189" cy="48"/>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408" name="Oval 82"/>
            <p:cNvSpPr>
              <a:spLocks noChangeArrowheads="1"/>
            </p:cNvSpPr>
            <p:nvPr/>
          </p:nvSpPr>
          <p:spPr bwMode="auto">
            <a:xfrm>
              <a:off x="5290" y="2833"/>
              <a:ext cx="46" cy="50"/>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409" name="Oval 83"/>
            <p:cNvSpPr>
              <a:spLocks noChangeArrowheads="1"/>
            </p:cNvSpPr>
            <p:nvPr/>
          </p:nvSpPr>
          <p:spPr bwMode="auto">
            <a:xfrm>
              <a:off x="3982" y="2186"/>
              <a:ext cx="46" cy="50"/>
            </a:xfrm>
            <a:prstGeom prst="ellipse">
              <a:avLst/>
            </a:prstGeom>
            <a:solidFill>
              <a:srgbClr val="FF0000"/>
            </a:solidFill>
            <a:ln w="9525">
              <a:solidFill>
                <a:srgbClr val="FF0000"/>
              </a:solidFill>
              <a:round/>
              <a:headEnd/>
              <a:tailEnd/>
            </a:ln>
          </p:spPr>
          <p:txBody>
            <a:bodyPr wrap="none" anchor="ctr"/>
            <a:lstStyle/>
            <a:p>
              <a:endParaRPr lang="es-MX"/>
            </a:p>
          </p:txBody>
        </p:sp>
        <p:sp>
          <p:nvSpPr>
            <p:cNvPr id="58410" name="Oval 84"/>
            <p:cNvSpPr>
              <a:spLocks noChangeArrowheads="1"/>
            </p:cNvSpPr>
            <p:nvPr/>
          </p:nvSpPr>
          <p:spPr bwMode="auto">
            <a:xfrm>
              <a:off x="4638" y="2149"/>
              <a:ext cx="46" cy="50"/>
            </a:xfrm>
            <a:prstGeom prst="ellipse">
              <a:avLst/>
            </a:prstGeom>
            <a:solidFill>
              <a:srgbClr val="FF0000"/>
            </a:solidFill>
            <a:ln w="9525">
              <a:solidFill>
                <a:srgbClr val="FFFF00"/>
              </a:solidFill>
              <a:round/>
              <a:headEnd/>
              <a:tailEnd/>
            </a:ln>
          </p:spPr>
          <p:txBody>
            <a:bodyPr wrap="none" anchor="ctr"/>
            <a:lstStyle/>
            <a:p>
              <a:endParaRPr lang="es-MX"/>
            </a:p>
          </p:txBody>
        </p:sp>
        <p:sp>
          <p:nvSpPr>
            <p:cNvPr id="58411" name="Oval 85"/>
            <p:cNvSpPr>
              <a:spLocks noChangeArrowheads="1"/>
            </p:cNvSpPr>
            <p:nvPr/>
          </p:nvSpPr>
          <p:spPr bwMode="auto">
            <a:xfrm>
              <a:off x="4659" y="2204"/>
              <a:ext cx="47" cy="50"/>
            </a:xfrm>
            <a:prstGeom prst="ellipse">
              <a:avLst/>
            </a:prstGeom>
            <a:solidFill>
              <a:srgbClr val="FF0000"/>
            </a:solidFill>
            <a:ln w="9525">
              <a:solidFill>
                <a:srgbClr val="FFFF00"/>
              </a:solidFill>
              <a:round/>
              <a:headEnd/>
              <a:tailEnd/>
            </a:ln>
          </p:spPr>
          <p:txBody>
            <a:bodyPr wrap="none" anchor="ctr"/>
            <a:lstStyle/>
            <a:p>
              <a:endParaRPr lang="es-MX"/>
            </a:p>
          </p:txBody>
        </p:sp>
        <p:sp>
          <p:nvSpPr>
            <p:cNvPr id="58412" name="Oval 88"/>
            <p:cNvSpPr>
              <a:spLocks noChangeArrowheads="1"/>
            </p:cNvSpPr>
            <p:nvPr/>
          </p:nvSpPr>
          <p:spPr bwMode="auto">
            <a:xfrm>
              <a:off x="4189" y="2743"/>
              <a:ext cx="71" cy="71"/>
            </a:xfrm>
            <a:prstGeom prst="ellipse">
              <a:avLst/>
            </a:prstGeom>
            <a:noFill/>
            <a:ln w="9525">
              <a:noFill/>
              <a:round/>
              <a:headEnd/>
              <a:tailEnd/>
            </a:ln>
          </p:spPr>
          <p:txBody>
            <a:bodyPr wrap="none" anchor="ctr"/>
            <a:lstStyle/>
            <a:p>
              <a:endParaRPr lang="es-MX"/>
            </a:p>
          </p:txBody>
        </p:sp>
      </p:grpSp>
      <p:sp>
        <p:nvSpPr>
          <p:cNvPr id="58371" name="Text Box 2"/>
          <p:cNvSpPr txBox="1">
            <a:spLocks noChangeArrowheads="1"/>
          </p:cNvSpPr>
          <p:nvPr/>
        </p:nvSpPr>
        <p:spPr bwMode="auto">
          <a:xfrm>
            <a:off x="179388" y="836613"/>
            <a:ext cx="2190750" cy="579437"/>
          </a:xfrm>
          <a:prstGeom prst="rect">
            <a:avLst/>
          </a:prstGeom>
          <a:noFill/>
          <a:ln w="9525">
            <a:noFill/>
            <a:miter lim="800000"/>
            <a:headEnd/>
            <a:tailEnd/>
          </a:ln>
        </p:spPr>
        <p:txBody>
          <a:bodyPr>
            <a:spAutoFit/>
          </a:bodyPr>
          <a:lstStyle/>
          <a:p>
            <a:pPr>
              <a:spcBef>
                <a:spcPct val="50000"/>
              </a:spcBef>
            </a:pPr>
            <a:r>
              <a:rPr lang="es-AR" sz="3200" b="1">
                <a:solidFill>
                  <a:srgbClr val="FF0000"/>
                </a:solidFill>
              </a:rPr>
              <a:t>Dónde?</a:t>
            </a:r>
          </a:p>
        </p:txBody>
      </p:sp>
      <p:pic>
        <p:nvPicPr>
          <p:cNvPr id="58372" name="Picture 3"/>
          <p:cNvPicPr>
            <a:picLocks noChangeAspect="1" noChangeArrowheads="1"/>
          </p:cNvPicPr>
          <p:nvPr/>
        </p:nvPicPr>
        <p:blipFill>
          <a:blip r:embed="rId2" cstate="print"/>
          <a:srcRect/>
          <a:stretch>
            <a:fillRect/>
          </a:stretch>
        </p:blipFill>
        <p:spPr bwMode="auto">
          <a:xfrm>
            <a:off x="0" y="1412875"/>
            <a:ext cx="2124075" cy="1295400"/>
          </a:xfrm>
          <a:prstGeom prst="rect">
            <a:avLst/>
          </a:prstGeom>
          <a:noFill/>
          <a:ln w="9525">
            <a:noFill/>
            <a:miter lim="800000"/>
            <a:headEnd/>
            <a:tailEnd/>
          </a:ln>
        </p:spPr>
      </p:pic>
      <p:sp>
        <p:nvSpPr>
          <p:cNvPr id="58373" name="Text Box 4"/>
          <p:cNvSpPr txBox="1">
            <a:spLocks noChangeArrowheads="1"/>
          </p:cNvSpPr>
          <p:nvPr/>
        </p:nvSpPr>
        <p:spPr bwMode="auto">
          <a:xfrm>
            <a:off x="3419475" y="1773238"/>
            <a:ext cx="2808288" cy="517525"/>
          </a:xfrm>
          <a:prstGeom prst="rect">
            <a:avLst/>
          </a:prstGeom>
          <a:noFill/>
          <a:ln w="9525">
            <a:noFill/>
            <a:miter lim="800000"/>
            <a:headEnd/>
            <a:tailEnd/>
          </a:ln>
        </p:spPr>
        <p:txBody>
          <a:bodyPr>
            <a:spAutoFit/>
          </a:bodyPr>
          <a:lstStyle/>
          <a:p>
            <a:pPr algn="ctr">
              <a:spcBef>
                <a:spcPct val="50000"/>
              </a:spcBef>
            </a:pPr>
            <a:r>
              <a:rPr lang="es-AR" sz="1400" b="1"/>
              <a:t>Mapa de riesgo de Dengue Hemorrágico. America 2007</a:t>
            </a:r>
          </a:p>
        </p:txBody>
      </p:sp>
      <p:sp>
        <p:nvSpPr>
          <p:cNvPr id="58374" name="WordArt 5"/>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Descripción en Vigilancia Epidemiológica</a:t>
            </a:r>
          </a:p>
        </p:txBody>
      </p:sp>
      <p:sp>
        <p:nvSpPr>
          <p:cNvPr id="58375" name="Text Box 87"/>
          <p:cNvSpPr txBox="1">
            <a:spLocks noChangeArrowheads="1"/>
          </p:cNvSpPr>
          <p:nvPr/>
        </p:nvSpPr>
        <p:spPr bwMode="auto">
          <a:xfrm>
            <a:off x="5749925" y="6684963"/>
            <a:ext cx="1670050" cy="401637"/>
          </a:xfrm>
          <a:prstGeom prst="rect">
            <a:avLst/>
          </a:prstGeom>
          <a:noFill/>
          <a:ln w="3175">
            <a:noFill/>
            <a:miter lim="800000"/>
            <a:headEnd/>
            <a:tailEnd/>
          </a:ln>
        </p:spPr>
        <p:txBody>
          <a:bodyPr lIns="110606" tIns="55303" rIns="110606" bIns="55303">
            <a:spAutoFit/>
          </a:bodyPr>
          <a:lstStyle/>
          <a:p>
            <a:pPr defTabSz="1106488" eaLnBrk="0" hangingPunct="0">
              <a:lnSpc>
                <a:spcPct val="80000"/>
              </a:lnSpc>
              <a:spcBef>
                <a:spcPct val="50000"/>
              </a:spcBef>
            </a:pPr>
            <a:endParaRPr lang="en-US" altLang="en-US" sz="2400" b="1">
              <a:solidFill>
                <a:srgbClr val="FFFF00"/>
              </a:solidFill>
              <a:latin typeface="Bleached" pitchFamily="2" charset="0"/>
            </a:endParaRPr>
          </a:p>
        </p:txBody>
      </p:sp>
      <p:pic>
        <p:nvPicPr>
          <p:cNvPr id="58376" name="Picture 90"/>
          <p:cNvPicPr>
            <a:picLocks noChangeAspect="1" noChangeArrowheads="1"/>
          </p:cNvPicPr>
          <p:nvPr/>
        </p:nvPicPr>
        <p:blipFill>
          <a:blip r:embed="rId3" cstate="print">
            <a:lum bright="-18000" contrast="30000"/>
          </a:blip>
          <a:srcRect/>
          <a:stretch>
            <a:fillRect/>
          </a:stretch>
        </p:blipFill>
        <p:spPr bwMode="auto">
          <a:xfrm>
            <a:off x="6969125" y="3860800"/>
            <a:ext cx="2139950" cy="2736850"/>
          </a:xfrm>
          <a:prstGeom prst="rect">
            <a:avLst/>
          </a:prstGeom>
          <a:noFill/>
          <a:ln w="9525" algn="ctr">
            <a:noFill/>
            <a:miter lim="800000"/>
            <a:headEnd/>
            <a:tailEnd/>
          </a:ln>
        </p:spPr>
      </p:pic>
      <p:pic>
        <p:nvPicPr>
          <p:cNvPr id="58377" name="Picture 91"/>
          <p:cNvPicPr>
            <a:picLocks noChangeAspect="1" noChangeArrowheads="1"/>
          </p:cNvPicPr>
          <p:nvPr/>
        </p:nvPicPr>
        <p:blipFill>
          <a:blip r:embed="rId4" cstate="print"/>
          <a:srcRect/>
          <a:stretch>
            <a:fillRect/>
          </a:stretch>
        </p:blipFill>
        <p:spPr bwMode="auto">
          <a:xfrm>
            <a:off x="3851275" y="3573463"/>
            <a:ext cx="2454275" cy="3024187"/>
          </a:xfrm>
          <a:prstGeom prst="rect">
            <a:avLst/>
          </a:prstGeom>
          <a:noFill/>
          <a:ln w="9525">
            <a:noFill/>
            <a:miter lim="800000"/>
            <a:headEnd/>
            <a:tailEnd/>
          </a:ln>
        </p:spPr>
      </p:pic>
      <p:sp>
        <p:nvSpPr>
          <p:cNvPr id="58378" name="Text Box 92"/>
          <p:cNvSpPr txBox="1">
            <a:spLocks noChangeArrowheads="1"/>
          </p:cNvSpPr>
          <p:nvPr/>
        </p:nvSpPr>
        <p:spPr bwMode="auto">
          <a:xfrm>
            <a:off x="3779838" y="3005138"/>
            <a:ext cx="2736850" cy="639762"/>
          </a:xfrm>
          <a:prstGeom prst="rect">
            <a:avLst/>
          </a:prstGeom>
          <a:noFill/>
          <a:ln w="9525" algn="ctr">
            <a:noFill/>
            <a:miter lim="800000"/>
            <a:headEnd/>
            <a:tailEnd/>
          </a:ln>
        </p:spPr>
        <p:txBody>
          <a:bodyPr>
            <a:spAutoFit/>
          </a:bodyPr>
          <a:lstStyle/>
          <a:p>
            <a:pPr algn="ctr">
              <a:spcBef>
                <a:spcPct val="50000"/>
              </a:spcBef>
            </a:pPr>
            <a:r>
              <a:rPr lang="es-AR" sz="1200" b="1"/>
              <a:t>Notificación de casos de Tuberculosis por departamentos. Provincia de Tucumán. 2004 - 2005</a:t>
            </a:r>
          </a:p>
        </p:txBody>
      </p:sp>
      <p:sp>
        <p:nvSpPr>
          <p:cNvPr id="58379" name="Text Box 93"/>
          <p:cNvSpPr txBox="1">
            <a:spLocks noChangeArrowheads="1"/>
          </p:cNvSpPr>
          <p:nvPr/>
        </p:nvSpPr>
        <p:spPr bwMode="auto">
          <a:xfrm>
            <a:off x="6335713" y="6021388"/>
            <a:ext cx="2808287" cy="517525"/>
          </a:xfrm>
          <a:prstGeom prst="rect">
            <a:avLst/>
          </a:prstGeom>
          <a:noFill/>
          <a:ln w="9525">
            <a:noFill/>
            <a:miter lim="800000"/>
            <a:headEnd/>
            <a:tailEnd/>
          </a:ln>
        </p:spPr>
        <p:txBody>
          <a:bodyPr>
            <a:spAutoFit/>
          </a:bodyPr>
          <a:lstStyle/>
          <a:p>
            <a:pPr algn="ctr">
              <a:spcBef>
                <a:spcPct val="50000"/>
              </a:spcBef>
            </a:pPr>
            <a:r>
              <a:rPr lang="es-AR" sz="1400" b="1"/>
              <a:t>Casos de Bronquiolitis según AO. Tucumán Julio 2008</a:t>
            </a:r>
          </a:p>
        </p:txBody>
      </p:sp>
      <p:pic>
        <p:nvPicPr>
          <p:cNvPr id="58380" name="Picture 94"/>
          <p:cNvPicPr>
            <a:picLocks noChangeAspect="1" noChangeArrowheads="1"/>
          </p:cNvPicPr>
          <p:nvPr/>
        </p:nvPicPr>
        <p:blipFill>
          <a:blip r:embed="rId5" cstate="print"/>
          <a:srcRect/>
          <a:stretch>
            <a:fillRect/>
          </a:stretch>
        </p:blipFill>
        <p:spPr bwMode="auto">
          <a:xfrm>
            <a:off x="349250" y="3789363"/>
            <a:ext cx="2782888" cy="2843212"/>
          </a:xfrm>
          <a:prstGeom prst="rect">
            <a:avLst/>
          </a:prstGeom>
          <a:noFill/>
          <a:ln w="9525">
            <a:noFill/>
            <a:miter lim="800000"/>
            <a:headEnd/>
            <a:tailEnd/>
          </a:ln>
        </p:spPr>
      </p:pic>
      <p:sp>
        <p:nvSpPr>
          <p:cNvPr id="58381" name="Text Box 95"/>
          <p:cNvSpPr txBox="1">
            <a:spLocks noChangeArrowheads="1"/>
          </p:cNvSpPr>
          <p:nvPr/>
        </p:nvSpPr>
        <p:spPr bwMode="auto">
          <a:xfrm>
            <a:off x="179388" y="3429000"/>
            <a:ext cx="2520950" cy="457200"/>
          </a:xfrm>
          <a:prstGeom prst="rect">
            <a:avLst/>
          </a:prstGeom>
          <a:noFill/>
          <a:ln w="9525" algn="ctr">
            <a:noFill/>
            <a:miter lim="800000"/>
            <a:headEnd/>
            <a:tailEnd/>
          </a:ln>
        </p:spPr>
        <p:txBody>
          <a:bodyPr>
            <a:spAutoFit/>
          </a:bodyPr>
          <a:lstStyle/>
          <a:p>
            <a:pPr algn="ctr">
              <a:spcBef>
                <a:spcPct val="50000"/>
              </a:spcBef>
            </a:pPr>
            <a:r>
              <a:rPr lang="es-AR" sz="1200" b="1"/>
              <a:t>Cobertura de vacunación anti HAV. Tucumán marzo 2008</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10"/>
          <p:cNvPicPr>
            <a:picLocks noChangeAspect="1" noChangeArrowheads="1"/>
          </p:cNvPicPr>
          <p:nvPr/>
        </p:nvPicPr>
        <p:blipFill>
          <a:blip r:embed="rId2" cstate="print"/>
          <a:srcRect/>
          <a:stretch>
            <a:fillRect/>
          </a:stretch>
        </p:blipFill>
        <p:spPr bwMode="auto">
          <a:xfrm>
            <a:off x="-14288" y="22225"/>
            <a:ext cx="9174163" cy="6819900"/>
          </a:xfrm>
          <a:prstGeom prst="rect">
            <a:avLst/>
          </a:prstGeom>
          <a:noFill/>
          <a:ln w="9525">
            <a:noFill/>
            <a:miter lim="800000"/>
            <a:headEnd/>
            <a:tailEnd/>
          </a:ln>
        </p:spPr>
      </p:pic>
      <p:grpSp>
        <p:nvGrpSpPr>
          <p:cNvPr id="2" name="6 Grupo"/>
          <p:cNvGrpSpPr>
            <a:grpSpLocks/>
          </p:cNvGrpSpPr>
          <p:nvPr/>
        </p:nvGrpSpPr>
        <p:grpSpPr bwMode="auto">
          <a:xfrm>
            <a:off x="4786313" y="1857375"/>
            <a:ext cx="3786187" cy="3286125"/>
            <a:chOff x="4786314" y="1857364"/>
            <a:chExt cx="3786214" cy="3286148"/>
          </a:xfrm>
        </p:grpSpPr>
        <p:sp>
          <p:nvSpPr>
            <p:cNvPr id="3" name="2 Elipse"/>
            <p:cNvSpPr/>
            <p:nvPr/>
          </p:nvSpPr>
          <p:spPr>
            <a:xfrm>
              <a:off x="4786314" y="1857364"/>
              <a:ext cx="857256" cy="85725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3 Elipse"/>
            <p:cNvSpPr/>
            <p:nvPr/>
          </p:nvSpPr>
          <p:spPr>
            <a:xfrm>
              <a:off x="6286512" y="1857364"/>
              <a:ext cx="857256" cy="85725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4 Elipse"/>
            <p:cNvSpPr/>
            <p:nvPr/>
          </p:nvSpPr>
          <p:spPr>
            <a:xfrm>
              <a:off x="6215074" y="2786059"/>
              <a:ext cx="857256" cy="85725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5 Elipse"/>
            <p:cNvSpPr/>
            <p:nvPr/>
          </p:nvSpPr>
          <p:spPr>
            <a:xfrm>
              <a:off x="7715272" y="4286256"/>
              <a:ext cx="857256" cy="85725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59396" name="7 CuadroTexto"/>
          <p:cNvSpPr txBox="1">
            <a:spLocks noChangeArrowheads="1"/>
          </p:cNvSpPr>
          <p:nvPr/>
        </p:nvSpPr>
        <p:spPr bwMode="auto">
          <a:xfrm>
            <a:off x="34925" y="4868863"/>
            <a:ext cx="2305050" cy="1200150"/>
          </a:xfrm>
          <a:prstGeom prst="rect">
            <a:avLst/>
          </a:prstGeom>
          <a:noFill/>
          <a:ln w="9525">
            <a:noFill/>
            <a:miter lim="800000"/>
            <a:headEnd/>
            <a:tailEnd/>
          </a:ln>
        </p:spPr>
        <p:txBody>
          <a:bodyPr>
            <a:spAutoFit/>
          </a:bodyPr>
          <a:lstStyle/>
          <a:p>
            <a:pPr algn="ctr"/>
            <a:r>
              <a:rPr lang="es-ES_tradnl" b="1"/>
              <a:t>Epidemia de Dengue </a:t>
            </a:r>
          </a:p>
          <a:p>
            <a:pPr algn="ctr"/>
            <a:r>
              <a:rPr lang="es-ES_tradnl" b="1"/>
              <a:t>San Miguel de Tucumán - 2009</a:t>
            </a:r>
            <a:endParaRPr lang="es-MX" b="1"/>
          </a:p>
        </p:txBody>
      </p:sp>
      <p:sp>
        <p:nvSpPr>
          <p:cNvPr id="59397" name="WordArt 5"/>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GIS en Vigilancia Epidemiológica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6"/>
          <p:cNvSpPr>
            <a:spLocks noGrp="1" noChangeArrowheads="1"/>
          </p:cNvSpPr>
          <p:nvPr>
            <p:ph type="title"/>
          </p:nvPr>
        </p:nvSpPr>
        <p:spPr bwMode="auto">
          <a:xfrm>
            <a:off x="457200" y="692696"/>
            <a:ext cx="8229600" cy="576734"/>
          </a:xfrm>
          <a:noFill/>
          <a:ln>
            <a:miter lim="800000"/>
            <a:headEnd/>
            <a:tailEnd/>
          </a:ln>
        </p:spPr>
        <p:txBody>
          <a:bodyPr vert="horz" wrap="square" lIns="91440" tIns="45720" rIns="91440" bIns="45720" numCol="1" anchor="t" anchorCtr="0" compatLnSpc="1">
            <a:prstTxWarp prst="textNoShape">
              <a:avLst/>
            </a:prstTxWarp>
          </a:bodyPr>
          <a:lstStyle/>
          <a:p>
            <a:r>
              <a:rPr lang="es-ES_tradnl" sz="2400" dirty="0" smtClean="0"/>
              <a:t>Casos de Varicela. Francia, semana 7, 2013</a:t>
            </a:r>
          </a:p>
        </p:txBody>
      </p:sp>
      <p:pic>
        <p:nvPicPr>
          <p:cNvPr id="106499" name="Picture 3"/>
          <p:cNvPicPr>
            <a:picLocks noChangeAspect="1" noChangeArrowheads="1"/>
          </p:cNvPicPr>
          <p:nvPr/>
        </p:nvPicPr>
        <p:blipFill>
          <a:blip r:embed="rId2" cstate="print"/>
          <a:srcRect/>
          <a:stretch>
            <a:fillRect/>
          </a:stretch>
        </p:blipFill>
        <p:spPr bwMode="auto">
          <a:xfrm>
            <a:off x="1907704" y="1340768"/>
            <a:ext cx="5197475" cy="52276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7" name="Picture 3"/>
          <p:cNvPicPr>
            <a:picLocks noChangeAspect="1" noChangeArrowheads="1"/>
          </p:cNvPicPr>
          <p:nvPr/>
        </p:nvPicPr>
        <p:blipFill>
          <a:blip r:embed="rId2" cstate="print"/>
          <a:srcRect l="16816" t="12675" r="39500" b="11693"/>
          <a:stretch>
            <a:fillRect/>
          </a:stretch>
        </p:blipFill>
        <p:spPr bwMode="auto">
          <a:xfrm>
            <a:off x="0" y="1772816"/>
            <a:ext cx="4626240" cy="4509120"/>
          </a:xfrm>
          <a:prstGeom prst="rect">
            <a:avLst/>
          </a:prstGeom>
          <a:noFill/>
          <a:ln w="9525">
            <a:noFill/>
            <a:miter lim="800000"/>
            <a:headEnd/>
            <a:tailEnd/>
          </a:ln>
          <a:effectLst/>
        </p:spPr>
      </p:pic>
      <p:sp>
        <p:nvSpPr>
          <p:cNvPr id="4" name="3 CuadroTexto"/>
          <p:cNvSpPr txBox="1"/>
          <p:nvPr/>
        </p:nvSpPr>
        <p:spPr>
          <a:xfrm>
            <a:off x="755576" y="6577607"/>
            <a:ext cx="8352928" cy="307777"/>
          </a:xfrm>
          <a:prstGeom prst="rect">
            <a:avLst/>
          </a:prstGeom>
          <a:noFill/>
        </p:spPr>
        <p:txBody>
          <a:bodyPr wrap="square" rtlCol="0">
            <a:spAutoFit/>
          </a:bodyPr>
          <a:lstStyle/>
          <a:p>
            <a:pPr algn="r"/>
            <a:r>
              <a:rPr lang="es-ES" sz="1400" dirty="0" smtClean="0"/>
              <a:t>Fuente: Google </a:t>
            </a:r>
            <a:r>
              <a:rPr lang="es-ES" sz="1400" dirty="0" err="1" smtClean="0"/>
              <a:t>flutrends</a:t>
            </a:r>
            <a:r>
              <a:rPr lang="es-ES" sz="1400" dirty="0" smtClean="0"/>
              <a:t> </a:t>
            </a:r>
            <a:r>
              <a:rPr lang="es-ES" sz="1400" dirty="0" smtClean="0">
                <a:hlinkClick r:id="rId3"/>
              </a:rPr>
              <a:t>http://www.google.org/flutrends/intl/es/fr/#FR</a:t>
            </a:r>
            <a:r>
              <a:rPr lang="es-ES" sz="1400" dirty="0" smtClean="0"/>
              <a:t> </a:t>
            </a:r>
            <a:endParaRPr lang="es-AR" sz="1400" dirty="0"/>
          </a:p>
        </p:txBody>
      </p:sp>
      <p:sp>
        <p:nvSpPr>
          <p:cNvPr id="5" name="4 CuadroTexto"/>
          <p:cNvSpPr txBox="1"/>
          <p:nvPr/>
        </p:nvSpPr>
        <p:spPr>
          <a:xfrm>
            <a:off x="1907704" y="620688"/>
            <a:ext cx="5976664" cy="461665"/>
          </a:xfrm>
          <a:prstGeom prst="rect">
            <a:avLst/>
          </a:prstGeom>
          <a:noFill/>
        </p:spPr>
        <p:txBody>
          <a:bodyPr wrap="square" rtlCol="0">
            <a:spAutoFit/>
          </a:bodyPr>
          <a:lstStyle/>
          <a:p>
            <a:pPr algn="ctr"/>
            <a:r>
              <a:rPr lang="es-ES" sz="2400" b="1" dirty="0" smtClean="0"/>
              <a:t>Comportamiento de “ETI” en Francia. </a:t>
            </a:r>
            <a:endParaRPr lang="es-AR" sz="2400" b="1" dirty="0"/>
          </a:p>
        </p:txBody>
      </p:sp>
      <p:pic>
        <p:nvPicPr>
          <p:cNvPr id="2051" name="Picture 3"/>
          <p:cNvPicPr>
            <a:picLocks noChangeAspect="1" noChangeArrowheads="1"/>
          </p:cNvPicPr>
          <p:nvPr/>
        </p:nvPicPr>
        <p:blipFill>
          <a:blip r:embed="rId4" cstate="print"/>
          <a:srcRect/>
          <a:stretch>
            <a:fillRect/>
          </a:stretch>
        </p:blipFill>
        <p:spPr bwMode="auto">
          <a:xfrm>
            <a:off x="4499992" y="1800527"/>
            <a:ext cx="4644008" cy="4680520"/>
          </a:xfrm>
          <a:prstGeom prst="rect">
            <a:avLst/>
          </a:prstGeom>
          <a:noFill/>
          <a:ln w="9525">
            <a:noFill/>
            <a:miter lim="800000"/>
            <a:headEnd/>
            <a:tailEnd/>
          </a:ln>
          <a:effectLst/>
        </p:spPr>
      </p:pic>
      <p:sp>
        <p:nvSpPr>
          <p:cNvPr id="7" name="6 CuadroTexto"/>
          <p:cNvSpPr txBox="1"/>
          <p:nvPr/>
        </p:nvSpPr>
        <p:spPr>
          <a:xfrm>
            <a:off x="683568" y="1340768"/>
            <a:ext cx="2592288" cy="369332"/>
          </a:xfrm>
          <a:prstGeom prst="rect">
            <a:avLst/>
          </a:prstGeom>
          <a:noFill/>
        </p:spPr>
        <p:txBody>
          <a:bodyPr wrap="square" rtlCol="0">
            <a:spAutoFit/>
          </a:bodyPr>
          <a:lstStyle/>
          <a:p>
            <a:r>
              <a:rPr lang="es-ES" b="1" dirty="0" smtClean="0"/>
              <a:t>Corte: 26 </a:t>
            </a:r>
            <a:r>
              <a:rPr lang="es-ES" b="1" dirty="0" err="1" smtClean="0"/>
              <a:t>Feb</a:t>
            </a:r>
            <a:r>
              <a:rPr lang="es-ES" b="1" dirty="0" smtClean="0"/>
              <a:t> 2013</a:t>
            </a:r>
            <a:endParaRPr lang="es-AR" dirty="0"/>
          </a:p>
        </p:txBody>
      </p:sp>
      <p:sp>
        <p:nvSpPr>
          <p:cNvPr id="8" name="7 CuadroTexto"/>
          <p:cNvSpPr txBox="1"/>
          <p:nvPr/>
        </p:nvSpPr>
        <p:spPr>
          <a:xfrm>
            <a:off x="5868144" y="1340768"/>
            <a:ext cx="2592288" cy="369332"/>
          </a:xfrm>
          <a:prstGeom prst="rect">
            <a:avLst/>
          </a:prstGeom>
          <a:noFill/>
        </p:spPr>
        <p:txBody>
          <a:bodyPr wrap="square" rtlCol="0">
            <a:spAutoFit/>
          </a:bodyPr>
          <a:lstStyle/>
          <a:p>
            <a:r>
              <a:rPr lang="es-ES" b="1" dirty="0" smtClean="0"/>
              <a:t>Corte: 20 Marzo 2013</a:t>
            </a:r>
            <a:endParaRPr lang="es-AR"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4" name="Picture 6"/>
          <p:cNvPicPr>
            <a:picLocks noChangeAspect="1" noChangeArrowheads="1"/>
          </p:cNvPicPr>
          <p:nvPr/>
        </p:nvPicPr>
        <p:blipFill>
          <a:blip r:embed="rId2" cstate="print"/>
          <a:srcRect/>
          <a:stretch>
            <a:fillRect/>
          </a:stretch>
        </p:blipFill>
        <p:spPr bwMode="auto">
          <a:xfrm>
            <a:off x="2699792" y="3751027"/>
            <a:ext cx="6444208" cy="2846325"/>
          </a:xfrm>
          <a:prstGeom prst="rect">
            <a:avLst/>
          </a:prstGeom>
          <a:noFill/>
          <a:ln w="9525">
            <a:noFill/>
            <a:miter lim="800000"/>
            <a:headEnd/>
            <a:tailEnd/>
          </a:ln>
          <a:effectLst/>
        </p:spPr>
      </p:pic>
      <p:pic>
        <p:nvPicPr>
          <p:cNvPr id="104456" name="Picture 8"/>
          <p:cNvPicPr>
            <a:picLocks noChangeAspect="1" noChangeArrowheads="1"/>
          </p:cNvPicPr>
          <p:nvPr/>
        </p:nvPicPr>
        <p:blipFill>
          <a:blip r:embed="rId3" cstate="print"/>
          <a:srcRect/>
          <a:stretch>
            <a:fillRect/>
          </a:stretch>
        </p:blipFill>
        <p:spPr bwMode="auto">
          <a:xfrm>
            <a:off x="2633008" y="326"/>
            <a:ext cx="6510992" cy="3306426"/>
          </a:xfrm>
          <a:prstGeom prst="rect">
            <a:avLst/>
          </a:prstGeom>
          <a:noFill/>
          <a:ln w="9525">
            <a:noFill/>
            <a:miter lim="800000"/>
            <a:headEnd/>
            <a:tailEnd/>
          </a:ln>
          <a:effectLst/>
        </p:spPr>
      </p:pic>
      <p:sp>
        <p:nvSpPr>
          <p:cNvPr id="9" name="8 CuadroTexto"/>
          <p:cNvSpPr txBox="1"/>
          <p:nvPr/>
        </p:nvSpPr>
        <p:spPr>
          <a:xfrm>
            <a:off x="35496" y="1484784"/>
            <a:ext cx="2448272" cy="3416320"/>
          </a:xfrm>
          <a:prstGeom prst="rect">
            <a:avLst/>
          </a:prstGeom>
          <a:noFill/>
        </p:spPr>
        <p:txBody>
          <a:bodyPr wrap="square" rtlCol="0">
            <a:spAutoFit/>
          </a:bodyPr>
          <a:lstStyle/>
          <a:p>
            <a:pPr algn="ctr">
              <a:lnSpc>
                <a:spcPct val="150000"/>
              </a:lnSpc>
            </a:pPr>
            <a:r>
              <a:rPr lang="es-ES" dirty="0" smtClean="0"/>
              <a:t>Tendencia de la gripe basada en </a:t>
            </a:r>
            <a:r>
              <a:rPr lang="es-AR" dirty="0"/>
              <a:t> </a:t>
            </a:r>
            <a:r>
              <a:rPr lang="es-AR" dirty="0" smtClean="0"/>
              <a:t>búsqueda de usuarios de Google, por </a:t>
            </a:r>
            <a:r>
              <a:rPr lang="es-AR" b="1" dirty="0" smtClean="0"/>
              <a:t>información </a:t>
            </a:r>
            <a:r>
              <a:rPr lang="es-AR" b="1" dirty="0"/>
              <a:t>sanitaria </a:t>
            </a:r>
            <a:r>
              <a:rPr lang="es-AR" dirty="0" smtClean="0"/>
              <a:t>online relacionada con la gripe</a:t>
            </a:r>
            <a:endParaRPr lang="es-AR"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5" name="Picture 3"/>
          <p:cNvPicPr>
            <a:picLocks noChangeAspect="1" noChangeArrowheads="1"/>
          </p:cNvPicPr>
          <p:nvPr/>
        </p:nvPicPr>
        <p:blipFill>
          <a:blip r:embed="rId2" cstate="print"/>
          <a:srcRect l="12393" t="7765" r="14897" b="14954"/>
          <a:stretch>
            <a:fillRect/>
          </a:stretch>
        </p:blipFill>
        <p:spPr bwMode="auto">
          <a:xfrm>
            <a:off x="0" y="620688"/>
            <a:ext cx="9144000" cy="5471436"/>
          </a:xfrm>
          <a:prstGeom prst="rect">
            <a:avLst/>
          </a:prstGeom>
          <a:noFill/>
          <a:ln w="9525">
            <a:noFill/>
            <a:miter lim="800000"/>
            <a:headEnd/>
            <a:tailEnd/>
          </a:ln>
          <a:effectLst/>
        </p:spPr>
      </p:pic>
      <p:sp>
        <p:nvSpPr>
          <p:cNvPr id="4" name="3 CuadroTexto"/>
          <p:cNvSpPr txBox="1"/>
          <p:nvPr/>
        </p:nvSpPr>
        <p:spPr>
          <a:xfrm>
            <a:off x="1259632" y="6237312"/>
            <a:ext cx="6048672" cy="369332"/>
          </a:xfrm>
          <a:prstGeom prst="rect">
            <a:avLst/>
          </a:prstGeom>
          <a:noFill/>
        </p:spPr>
        <p:txBody>
          <a:bodyPr wrap="square" rtlCol="0">
            <a:spAutoFit/>
          </a:bodyPr>
          <a:lstStyle/>
          <a:p>
            <a:r>
              <a:rPr lang="es-ES" dirty="0" smtClean="0"/>
              <a:t>Fuente: http://www.healthmap.org/dengue/es/</a:t>
            </a:r>
            <a:endParaRPr lang="es-AR" dirty="0"/>
          </a:p>
        </p:txBody>
      </p:sp>
      <p:pic>
        <p:nvPicPr>
          <p:cNvPr id="105478" name="Picture 6"/>
          <p:cNvPicPr>
            <a:picLocks noChangeAspect="1" noChangeArrowheads="1"/>
          </p:cNvPicPr>
          <p:nvPr/>
        </p:nvPicPr>
        <p:blipFill>
          <a:blip r:embed="rId3" cstate="print"/>
          <a:srcRect l="19643" t="12737" r="40065" b="11778"/>
          <a:stretch>
            <a:fillRect/>
          </a:stretch>
        </p:blipFill>
        <p:spPr bwMode="auto">
          <a:xfrm>
            <a:off x="1547664" y="0"/>
            <a:ext cx="6501740" cy="6858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4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0"/>
          <p:cNvPicPr>
            <a:picLocks noChangeAspect="1" noChangeArrowheads="1"/>
          </p:cNvPicPr>
          <p:nvPr/>
        </p:nvPicPr>
        <p:blipFill>
          <a:blip r:embed="rId2" cstate="print"/>
          <a:srcRect/>
          <a:stretch>
            <a:fillRect/>
          </a:stretch>
        </p:blipFill>
        <p:spPr bwMode="auto">
          <a:xfrm>
            <a:off x="-36513" y="2498725"/>
            <a:ext cx="4449763" cy="4084638"/>
          </a:xfrm>
          <a:prstGeom prst="rect">
            <a:avLst/>
          </a:prstGeom>
          <a:noFill/>
          <a:ln w="9525">
            <a:noFill/>
            <a:miter lim="800000"/>
            <a:headEnd/>
            <a:tailEnd/>
          </a:ln>
        </p:spPr>
      </p:pic>
      <p:sp>
        <p:nvSpPr>
          <p:cNvPr id="4" name="3 CuadroTexto"/>
          <p:cNvSpPr txBox="1"/>
          <p:nvPr/>
        </p:nvSpPr>
        <p:spPr>
          <a:xfrm rot="16200000">
            <a:off x="3823494" y="794"/>
            <a:ext cx="4392612" cy="5632450"/>
          </a:xfrm>
          <a:prstGeom prst="rect">
            <a:avLst/>
          </a:prstGeom>
          <a:noFill/>
          <a:effectLst>
            <a:outerShdw blurRad="63500" dist="50800" dir="2700000" algn="tl" rotWithShape="0">
              <a:schemeClr val="bg1">
                <a:alpha val="82000"/>
              </a:schemeClr>
            </a:outerShdw>
          </a:effectLst>
        </p:spPr>
        <p:txBody>
          <a:bodyPr>
            <a:spAutoFit/>
          </a:bodyPr>
          <a:lstStyle/>
          <a:p>
            <a:pPr>
              <a:defRPr/>
            </a:pPr>
            <a:r>
              <a:rPr lang="es-ES_tradnl" sz="3600" b="1" dirty="0"/>
              <a:t>¿Qué pasó?</a:t>
            </a:r>
          </a:p>
          <a:p>
            <a:pPr>
              <a:defRPr/>
            </a:pPr>
            <a:endParaRPr lang="es-ES_tradnl" sz="3600" b="1" dirty="0"/>
          </a:p>
          <a:p>
            <a:pPr>
              <a:defRPr/>
            </a:pPr>
            <a:endParaRPr lang="es-ES_tradnl" sz="3600" b="1" dirty="0"/>
          </a:p>
          <a:p>
            <a:pPr>
              <a:defRPr/>
            </a:pPr>
            <a:endParaRPr lang="es-ES_tradnl" sz="3600" b="1" dirty="0"/>
          </a:p>
          <a:p>
            <a:pPr>
              <a:defRPr/>
            </a:pPr>
            <a:r>
              <a:rPr lang="es-ES_tradnl" sz="3600" b="1" dirty="0"/>
              <a:t>¿Qué está pasando?</a:t>
            </a:r>
          </a:p>
          <a:p>
            <a:pPr>
              <a:defRPr/>
            </a:pPr>
            <a:endParaRPr lang="es-ES_tradnl" sz="3600" b="1" dirty="0"/>
          </a:p>
          <a:p>
            <a:pPr>
              <a:defRPr/>
            </a:pPr>
            <a:endParaRPr lang="es-ES_tradnl" sz="3600" b="1" dirty="0"/>
          </a:p>
          <a:p>
            <a:pPr>
              <a:defRPr/>
            </a:pPr>
            <a:endParaRPr lang="es-ES_tradnl" sz="3600" b="1" dirty="0"/>
          </a:p>
          <a:p>
            <a:pPr>
              <a:defRPr/>
            </a:pPr>
            <a:r>
              <a:rPr lang="es-ES_tradnl" sz="3600" b="1" dirty="0"/>
              <a:t>¿Qué va a pasar?</a:t>
            </a:r>
            <a:endParaRPr lang="es-MX" sz="3600" b="1" dirty="0"/>
          </a:p>
        </p:txBody>
      </p:sp>
      <p:sp>
        <p:nvSpPr>
          <p:cNvPr id="5" name="4 Flecha a la derecha con bandas"/>
          <p:cNvSpPr/>
          <p:nvPr/>
        </p:nvSpPr>
        <p:spPr>
          <a:xfrm rot="5400000">
            <a:off x="3383757" y="4977606"/>
            <a:ext cx="431800" cy="360363"/>
          </a:xfrm>
          <a:prstGeom prst="striped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6" name="5 Flecha a la derecha con bandas"/>
          <p:cNvSpPr/>
          <p:nvPr/>
        </p:nvSpPr>
        <p:spPr>
          <a:xfrm rot="5400000">
            <a:off x="5615782" y="4977606"/>
            <a:ext cx="431800" cy="360363"/>
          </a:xfrm>
          <a:prstGeom prst="striped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7" name="6 Flecha a la derecha con bandas"/>
          <p:cNvSpPr/>
          <p:nvPr/>
        </p:nvSpPr>
        <p:spPr>
          <a:xfrm rot="5400000">
            <a:off x="8280401" y="4978400"/>
            <a:ext cx="431800" cy="358775"/>
          </a:xfrm>
          <a:prstGeom prst="striped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9" name="8 CuadroTexto"/>
          <p:cNvSpPr txBox="1"/>
          <p:nvPr/>
        </p:nvSpPr>
        <p:spPr>
          <a:xfrm>
            <a:off x="539750" y="908050"/>
            <a:ext cx="7488238" cy="769938"/>
          </a:xfrm>
          <a:prstGeom prst="rect">
            <a:avLst/>
          </a:prstGeom>
          <a:noFill/>
          <a:effectLst>
            <a:outerShdw blurRad="50800" dist="38100" dir="8100000" algn="tr" rotWithShape="0">
              <a:prstClr val="black">
                <a:alpha val="40000"/>
              </a:prstClr>
            </a:outerShdw>
          </a:effectLst>
        </p:spPr>
        <p:txBody>
          <a:bodyPr>
            <a:spAutoFit/>
          </a:bodyPr>
          <a:lstStyle/>
          <a:p>
            <a:pPr>
              <a:defRPr/>
            </a:pPr>
            <a:r>
              <a:rPr lang="es-ES_tradnl" sz="4400" b="1" dirty="0">
                <a:solidFill>
                  <a:srgbClr val="FF0000"/>
                </a:solidFill>
              </a:rPr>
              <a:t>¿Cuando?</a:t>
            </a:r>
            <a:endParaRPr lang="es-MX" sz="4400" b="1" dirty="0">
              <a:solidFill>
                <a:srgbClr val="FF0000"/>
              </a:solidFill>
            </a:endParaRPr>
          </a:p>
        </p:txBody>
      </p:sp>
      <p:sp>
        <p:nvSpPr>
          <p:cNvPr id="10" name="9 Rectángulo"/>
          <p:cNvSpPr/>
          <p:nvPr/>
        </p:nvSpPr>
        <p:spPr>
          <a:xfrm>
            <a:off x="0" y="5373688"/>
            <a:ext cx="9144000" cy="1428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62473" name="WordArt 5"/>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Descripción en Vigilancia Epidemiológica</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3 Gráfico"/>
          <p:cNvGraphicFramePr/>
          <p:nvPr/>
        </p:nvGraphicFramePr>
        <p:xfrm>
          <a:off x="0" y="1628800"/>
          <a:ext cx="9144000" cy="4248472"/>
        </p:xfrm>
        <a:graphic>
          <a:graphicData uri="http://schemas.openxmlformats.org/drawingml/2006/chart">
            <c:chart xmlns:c="http://schemas.openxmlformats.org/drawingml/2006/chart" xmlns:r="http://schemas.openxmlformats.org/officeDocument/2006/relationships" r:id="rId3"/>
          </a:graphicData>
        </a:graphic>
      </p:graphicFrame>
      <p:sp>
        <p:nvSpPr>
          <p:cNvPr id="63490" name="Cuadro de texto 2"/>
          <p:cNvSpPr txBox="1">
            <a:spLocks noChangeArrowheads="1"/>
          </p:cNvSpPr>
          <p:nvPr/>
        </p:nvSpPr>
        <p:spPr bwMode="auto">
          <a:xfrm>
            <a:off x="0" y="692696"/>
            <a:ext cx="7740650" cy="576263"/>
          </a:xfrm>
          <a:prstGeom prst="rect">
            <a:avLst/>
          </a:prstGeom>
          <a:noFill/>
          <a:ln w="9525" algn="ctr">
            <a:noFill/>
            <a:miter lim="800000"/>
            <a:headEnd/>
            <a:tailEnd/>
          </a:ln>
        </p:spPr>
        <p:txBody>
          <a:bodyPr anchor="ctr"/>
          <a:lstStyle/>
          <a:p>
            <a:pPr eaLnBrk="0" hangingPunct="0">
              <a:lnSpc>
                <a:spcPct val="90000"/>
              </a:lnSpc>
            </a:pPr>
            <a:r>
              <a:rPr lang="es-PA" sz="2400" b="1" dirty="0">
                <a:latin typeface="Tw Cen MT" pitchFamily="34" charset="0"/>
              </a:rPr>
              <a:t>Evolución del dengue en las  Américas </a:t>
            </a:r>
            <a:r>
              <a:rPr lang="es-PA" sz="2400" b="1" dirty="0" smtClean="0">
                <a:latin typeface="Tw Cen MT" pitchFamily="34" charset="0"/>
              </a:rPr>
              <a:t>1990-2012</a:t>
            </a:r>
            <a:endParaRPr lang="es-ES" sz="2400" b="1" dirty="0">
              <a:latin typeface="Tw Cen MT" pitchFamily="34" charset="0"/>
            </a:endParaRPr>
          </a:p>
        </p:txBody>
      </p:sp>
      <p:sp>
        <p:nvSpPr>
          <p:cNvPr id="63491" name="Cuadro de texto 3"/>
          <p:cNvSpPr txBox="1">
            <a:spLocks noChangeArrowheads="1"/>
          </p:cNvSpPr>
          <p:nvPr/>
        </p:nvSpPr>
        <p:spPr bwMode="auto">
          <a:xfrm>
            <a:off x="1604963" y="6091238"/>
            <a:ext cx="3614737" cy="433387"/>
          </a:xfrm>
          <a:prstGeom prst="rect">
            <a:avLst/>
          </a:prstGeom>
          <a:noFill/>
          <a:ln w="9525">
            <a:noFill/>
            <a:miter lim="800000"/>
            <a:headEnd/>
            <a:tailEnd/>
          </a:ln>
        </p:spPr>
        <p:txBody>
          <a:bodyPr>
            <a:spAutoFit/>
          </a:bodyPr>
          <a:lstStyle/>
          <a:p>
            <a:pPr>
              <a:spcBef>
                <a:spcPct val="50000"/>
              </a:spcBef>
            </a:pPr>
            <a:endParaRPr lang="es-PA" sz="900" b="1"/>
          </a:p>
          <a:p>
            <a:pPr>
              <a:spcBef>
                <a:spcPct val="50000"/>
              </a:spcBef>
            </a:pPr>
            <a:r>
              <a:rPr lang="es-PA" sz="900" b="1"/>
              <a:t>* 2010 hasta semana epidemiológica 28</a:t>
            </a:r>
            <a:endParaRPr lang="es-ES" sz="900" b="1"/>
          </a:p>
        </p:txBody>
      </p:sp>
      <p:sp>
        <p:nvSpPr>
          <p:cNvPr id="63494" name="Cuadro de texto 8"/>
          <p:cNvSpPr txBox="1">
            <a:spLocks noChangeArrowheads="1"/>
          </p:cNvSpPr>
          <p:nvPr/>
        </p:nvSpPr>
        <p:spPr bwMode="auto">
          <a:xfrm>
            <a:off x="1331640" y="3140968"/>
            <a:ext cx="1343025" cy="900113"/>
          </a:xfrm>
          <a:prstGeom prst="rect">
            <a:avLst/>
          </a:prstGeom>
          <a:solidFill>
            <a:srgbClr val="EAEAEA">
              <a:alpha val="50195"/>
            </a:srgbClr>
          </a:solidFill>
          <a:ln w="9525" algn="ctr">
            <a:noFill/>
            <a:miter lim="800000"/>
            <a:headEnd/>
            <a:tailEnd/>
          </a:ln>
        </p:spPr>
        <p:txBody>
          <a:bodyPr wrap="none">
            <a:spAutoFit/>
          </a:bodyPr>
          <a:lstStyle/>
          <a:p>
            <a:pPr marL="342900" indent="-342900" algn="ctr">
              <a:lnSpc>
                <a:spcPct val="80000"/>
              </a:lnSpc>
              <a:spcBef>
                <a:spcPct val="20000"/>
              </a:spcBef>
              <a:buClr>
                <a:srgbClr val="0080FF"/>
              </a:buClr>
            </a:pPr>
            <a:r>
              <a:rPr lang="es-MX" sz="1100" b="1" dirty="0">
                <a:solidFill>
                  <a:srgbClr val="0000FF"/>
                </a:solidFill>
                <a:latin typeface="Tw Cen MT" pitchFamily="34" charset="0"/>
              </a:rPr>
              <a:t>AÑO 1998</a:t>
            </a:r>
          </a:p>
          <a:p>
            <a:pPr marL="342900" indent="-342900" algn="ctr">
              <a:lnSpc>
                <a:spcPct val="80000"/>
              </a:lnSpc>
              <a:spcBef>
                <a:spcPct val="20000"/>
              </a:spcBef>
              <a:buClr>
                <a:srgbClr val="0080FF"/>
              </a:buClr>
            </a:pPr>
            <a:r>
              <a:rPr lang="es-MX" sz="1100" b="1" dirty="0">
                <a:latin typeface="Tw Cen MT" pitchFamily="34" charset="0"/>
              </a:rPr>
              <a:t>MÉXICO 23.639</a:t>
            </a:r>
          </a:p>
          <a:p>
            <a:pPr marL="342900" indent="-342900" algn="ctr">
              <a:lnSpc>
                <a:spcPct val="80000"/>
              </a:lnSpc>
              <a:spcBef>
                <a:spcPct val="20000"/>
              </a:spcBef>
              <a:buClr>
                <a:srgbClr val="0080FF"/>
              </a:buClr>
            </a:pPr>
            <a:r>
              <a:rPr lang="es-MX" sz="1100" b="1" dirty="0">
                <a:latin typeface="Tw Cen MT" pitchFamily="34" charset="0"/>
              </a:rPr>
              <a:t>COLOMBIA 63.182</a:t>
            </a:r>
          </a:p>
          <a:p>
            <a:pPr marL="342900" indent="-342900" algn="ctr">
              <a:lnSpc>
                <a:spcPct val="80000"/>
              </a:lnSpc>
              <a:spcBef>
                <a:spcPct val="20000"/>
              </a:spcBef>
              <a:buClr>
                <a:srgbClr val="0080FF"/>
              </a:buClr>
            </a:pPr>
            <a:r>
              <a:rPr lang="es-MX" sz="1100" b="1" dirty="0">
                <a:latin typeface="Tw Cen MT" pitchFamily="34" charset="0"/>
              </a:rPr>
              <a:t>VENEZUELA 37.586</a:t>
            </a:r>
          </a:p>
          <a:p>
            <a:pPr marL="342900" indent="-342900" algn="ctr">
              <a:lnSpc>
                <a:spcPct val="80000"/>
              </a:lnSpc>
              <a:spcBef>
                <a:spcPct val="20000"/>
              </a:spcBef>
              <a:buClr>
                <a:srgbClr val="0080FF"/>
              </a:buClr>
            </a:pPr>
            <a:r>
              <a:rPr lang="es-MX" sz="1100" b="1" dirty="0">
                <a:latin typeface="Tw Cen MT" pitchFamily="34" charset="0"/>
              </a:rPr>
              <a:t>BRASIL  535.388</a:t>
            </a:r>
            <a:endParaRPr lang="es-ES" sz="1100" b="1" dirty="0">
              <a:latin typeface="Tw Cen MT" pitchFamily="34" charset="0"/>
            </a:endParaRPr>
          </a:p>
        </p:txBody>
      </p:sp>
      <p:sp>
        <p:nvSpPr>
          <p:cNvPr id="63495" name="Cuadro de texto 11"/>
          <p:cNvSpPr txBox="1">
            <a:spLocks noChangeArrowheads="1"/>
          </p:cNvSpPr>
          <p:nvPr/>
        </p:nvSpPr>
        <p:spPr bwMode="auto">
          <a:xfrm>
            <a:off x="2843808" y="1988840"/>
            <a:ext cx="1343025" cy="900113"/>
          </a:xfrm>
          <a:prstGeom prst="rect">
            <a:avLst/>
          </a:prstGeom>
          <a:solidFill>
            <a:srgbClr val="EAEAEA">
              <a:alpha val="50195"/>
            </a:srgbClr>
          </a:solidFill>
          <a:ln w="9525" algn="ctr">
            <a:noFill/>
            <a:miter lim="800000"/>
            <a:headEnd/>
            <a:tailEnd/>
          </a:ln>
        </p:spPr>
        <p:txBody>
          <a:bodyPr wrap="none">
            <a:spAutoFit/>
          </a:bodyPr>
          <a:lstStyle/>
          <a:p>
            <a:pPr marL="342900" indent="-342900" algn="ctr">
              <a:lnSpc>
                <a:spcPct val="80000"/>
              </a:lnSpc>
              <a:spcBef>
                <a:spcPct val="20000"/>
              </a:spcBef>
              <a:buClr>
                <a:srgbClr val="0080FF"/>
              </a:buClr>
            </a:pPr>
            <a:r>
              <a:rPr lang="es-MX" sz="1100" b="1" dirty="0">
                <a:solidFill>
                  <a:srgbClr val="0000FF"/>
                </a:solidFill>
                <a:latin typeface="Tw Cen MT" pitchFamily="34" charset="0"/>
              </a:rPr>
              <a:t>AÑO 2002</a:t>
            </a:r>
          </a:p>
          <a:p>
            <a:pPr marL="342900" indent="-342900" algn="ctr">
              <a:lnSpc>
                <a:spcPct val="80000"/>
              </a:lnSpc>
              <a:spcBef>
                <a:spcPct val="20000"/>
              </a:spcBef>
              <a:buClr>
                <a:srgbClr val="0080FF"/>
              </a:buClr>
            </a:pPr>
            <a:r>
              <a:rPr lang="es-MX" sz="1100" b="1" dirty="0">
                <a:latin typeface="Tw Cen MT" pitchFamily="34" charset="0"/>
              </a:rPr>
              <a:t>HONDURAS 32.269</a:t>
            </a:r>
          </a:p>
          <a:p>
            <a:pPr marL="342900" indent="-342900" algn="ctr">
              <a:lnSpc>
                <a:spcPct val="80000"/>
              </a:lnSpc>
              <a:spcBef>
                <a:spcPct val="20000"/>
              </a:spcBef>
              <a:buClr>
                <a:srgbClr val="0080FF"/>
              </a:buClr>
            </a:pPr>
            <a:r>
              <a:rPr lang="es-MX" sz="1100" b="1" dirty="0">
                <a:latin typeface="Tw Cen MT" pitchFamily="34" charset="0"/>
              </a:rPr>
              <a:t>COLOMBIA 76.996</a:t>
            </a:r>
          </a:p>
          <a:p>
            <a:pPr marL="342900" indent="-342900" algn="ctr">
              <a:lnSpc>
                <a:spcPct val="80000"/>
              </a:lnSpc>
              <a:spcBef>
                <a:spcPct val="20000"/>
              </a:spcBef>
              <a:buClr>
                <a:srgbClr val="0080FF"/>
              </a:buClr>
            </a:pPr>
            <a:r>
              <a:rPr lang="es-MX" sz="1100" b="1" dirty="0">
                <a:latin typeface="Tw Cen MT" pitchFamily="34" charset="0"/>
              </a:rPr>
              <a:t>VENEZUELA 37.676</a:t>
            </a:r>
          </a:p>
          <a:p>
            <a:pPr marL="342900" indent="-342900" algn="ctr">
              <a:lnSpc>
                <a:spcPct val="80000"/>
              </a:lnSpc>
              <a:spcBef>
                <a:spcPct val="20000"/>
              </a:spcBef>
              <a:buClr>
                <a:srgbClr val="0080FF"/>
              </a:buClr>
            </a:pPr>
            <a:r>
              <a:rPr lang="es-MX" sz="1100" b="1" dirty="0">
                <a:latin typeface="Tw Cen MT" pitchFamily="34" charset="0"/>
              </a:rPr>
              <a:t>BRASIL  780.644</a:t>
            </a:r>
            <a:endParaRPr lang="es-ES" sz="1100" b="1" dirty="0">
              <a:latin typeface="Tw Cen MT" pitchFamily="34" charset="0"/>
            </a:endParaRPr>
          </a:p>
        </p:txBody>
      </p:sp>
      <p:sp>
        <p:nvSpPr>
          <p:cNvPr id="63496" name="Línea 12"/>
          <p:cNvSpPr>
            <a:spLocks noChangeShapeType="1"/>
          </p:cNvSpPr>
          <p:nvPr/>
        </p:nvSpPr>
        <p:spPr bwMode="auto">
          <a:xfrm>
            <a:off x="4215408" y="2827040"/>
            <a:ext cx="914400" cy="228600"/>
          </a:xfrm>
          <a:prstGeom prst="line">
            <a:avLst/>
          </a:prstGeom>
          <a:noFill/>
          <a:ln w="9525">
            <a:solidFill>
              <a:schemeClr val="tx1"/>
            </a:solidFill>
            <a:round/>
            <a:headEnd/>
            <a:tailEnd type="stealth" w="med" len="med"/>
          </a:ln>
        </p:spPr>
        <p:txBody>
          <a:bodyPr/>
          <a:lstStyle/>
          <a:p>
            <a:endParaRPr lang="es-AR"/>
          </a:p>
        </p:txBody>
      </p:sp>
      <p:sp>
        <p:nvSpPr>
          <p:cNvPr id="63497" name="Cuadro de texto 13"/>
          <p:cNvSpPr txBox="1">
            <a:spLocks noChangeArrowheads="1"/>
          </p:cNvSpPr>
          <p:nvPr/>
        </p:nvSpPr>
        <p:spPr bwMode="auto">
          <a:xfrm>
            <a:off x="5050358" y="2044824"/>
            <a:ext cx="1343025" cy="900113"/>
          </a:xfrm>
          <a:prstGeom prst="rect">
            <a:avLst/>
          </a:prstGeom>
          <a:solidFill>
            <a:srgbClr val="EAEAEA">
              <a:alpha val="50195"/>
            </a:srgbClr>
          </a:solidFill>
          <a:ln w="9525" algn="ctr">
            <a:noFill/>
            <a:miter lim="800000"/>
            <a:headEnd/>
            <a:tailEnd/>
          </a:ln>
        </p:spPr>
        <p:txBody>
          <a:bodyPr wrap="none">
            <a:spAutoFit/>
          </a:bodyPr>
          <a:lstStyle/>
          <a:p>
            <a:pPr marL="342900" indent="-342900" algn="ctr">
              <a:lnSpc>
                <a:spcPct val="80000"/>
              </a:lnSpc>
              <a:spcBef>
                <a:spcPct val="20000"/>
              </a:spcBef>
              <a:buClr>
                <a:srgbClr val="0080FF"/>
              </a:buClr>
            </a:pPr>
            <a:r>
              <a:rPr lang="es-MX" sz="1100" b="1">
                <a:solidFill>
                  <a:srgbClr val="0000FF"/>
                </a:solidFill>
                <a:latin typeface="Tw Cen MT" pitchFamily="34" charset="0"/>
              </a:rPr>
              <a:t>AÑO 2007</a:t>
            </a:r>
          </a:p>
          <a:p>
            <a:pPr marL="342900" indent="-342900" algn="ctr">
              <a:lnSpc>
                <a:spcPct val="80000"/>
              </a:lnSpc>
              <a:spcBef>
                <a:spcPct val="20000"/>
              </a:spcBef>
              <a:buClr>
                <a:srgbClr val="0080FF"/>
              </a:buClr>
            </a:pPr>
            <a:r>
              <a:rPr lang="es-MX" sz="1100" b="1">
                <a:latin typeface="Tw Cen MT" pitchFamily="34" charset="0"/>
              </a:rPr>
              <a:t>PARAGUAY 28.182</a:t>
            </a:r>
          </a:p>
          <a:p>
            <a:pPr marL="342900" indent="-342900" algn="ctr">
              <a:lnSpc>
                <a:spcPct val="80000"/>
              </a:lnSpc>
              <a:spcBef>
                <a:spcPct val="20000"/>
              </a:spcBef>
              <a:buClr>
                <a:srgbClr val="0080FF"/>
              </a:buClr>
            </a:pPr>
            <a:r>
              <a:rPr lang="es-MX" sz="1100" b="1">
                <a:latin typeface="Tw Cen MT" pitchFamily="34" charset="0"/>
              </a:rPr>
              <a:t>MÉXICO 48.436</a:t>
            </a:r>
          </a:p>
          <a:p>
            <a:pPr marL="342900" indent="-342900" algn="ctr">
              <a:lnSpc>
                <a:spcPct val="80000"/>
              </a:lnSpc>
              <a:spcBef>
                <a:spcPct val="20000"/>
              </a:spcBef>
              <a:buClr>
                <a:srgbClr val="0080FF"/>
              </a:buClr>
            </a:pPr>
            <a:r>
              <a:rPr lang="es-MX" sz="1100" b="1">
                <a:latin typeface="Tw Cen MT" pitchFamily="34" charset="0"/>
              </a:rPr>
              <a:t>VENEZUELA 80.646</a:t>
            </a:r>
          </a:p>
          <a:p>
            <a:pPr marL="342900" indent="-342900" algn="ctr">
              <a:lnSpc>
                <a:spcPct val="80000"/>
              </a:lnSpc>
              <a:spcBef>
                <a:spcPct val="20000"/>
              </a:spcBef>
              <a:buClr>
                <a:srgbClr val="0080FF"/>
              </a:buClr>
            </a:pPr>
            <a:r>
              <a:rPr lang="es-MX" sz="1100" b="1">
                <a:latin typeface="Tw Cen MT" pitchFamily="34" charset="0"/>
              </a:rPr>
              <a:t>BRASIL  559.954</a:t>
            </a:r>
            <a:endParaRPr lang="es-ES" sz="1100" b="1">
              <a:latin typeface="Tw Cen MT" pitchFamily="34" charset="0"/>
            </a:endParaRPr>
          </a:p>
        </p:txBody>
      </p:sp>
      <p:sp>
        <p:nvSpPr>
          <p:cNvPr id="63498" name="Línea 14"/>
          <p:cNvSpPr>
            <a:spLocks noChangeShapeType="1"/>
          </p:cNvSpPr>
          <p:nvPr/>
        </p:nvSpPr>
        <p:spPr bwMode="auto">
          <a:xfrm>
            <a:off x="6421958" y="3035424"/>
            <a:ext cx="685800" cy="533400"/>
          </a:xfrm>
          <a:prstGeom prst="line">
            <a:avLst/>
          </a:prstGeom>
          <a:noFill/>
          <a:ln w="9525">
            <a:solidFill>
              <a:schemeClr val="tx1"/>
            </a:solidFill>
            <a:round/>
            <a:headEnd/>
            <a:tailEnd type="stealth" w="med" len="med"/>
          </a:ln>
        </p:spPr>
        <p:txBody>
          <a:bodyPr/>
          <a:lstStyle/>
          <a:p>
            <a:endParaRPr lang="es-AR"/>
          </a:p>
        </p:txBody>
      </p:sp>
      <p:sp>
        <p:nvSpPr>
          <p:cNvPr id="63499" name="Cuadro de texto 16"/>
          <p:cNvSpPr txBox="1">
            <a:spLocks noChangeArrowheads="1"/>
          </p:cNvSpPr>
          <p:nvPr/>
        </p:nvSpPr>
        <p:spPr bwMode="auto">
          <a:xfrm>
            <a:off x="5583758" y="1359024"/>
            <a:ext cx="1174750" cy="563563"/>
          </a:xfrm>
          <a:prstGeom prst="rect">
            <a:avLst/>
          </a:prstGeom>
          <a:solidFill>
            <a:srgbClr val="EAEAEA">
              <a:alpha val="63136"/>
            </a:srgbClr>
          </a:solidFill>
          <a:ln w="9525" algn="ctr">
            <a:noFill/>
            <a:miter lim="800000"/>
            <a:headEnd/>
            <a:tailEnd/>
          </a:ln>
        </p:spPr>
        <p:txBody>
          <a:bodyPr wrap="none">
            <a:spAutoFit/>
          </a:bodyPr>
          <a:lstStyle/>
          <a:p>
            <a:pPr marL="342900" indent="-342900" algn="ctr">
              <a:lnSpc>
                <a:spcPct val="80000"/>
              </a:lnSpc>
              <a:spcBef>
                <a:spcPct val="20000"/>
              </a:spcBef>
              <a:buClr>
                <a:srgbClr val="0080FF"/>
              </a:buClr>
            </a:pPr>
            <a:r>
              <a:rPr lang="es-MX" sz="1100" b="1">
                <a:solidFill>
                  <a:srgbClr val="0000FF"/>
                </a:solidFill>
                <a:latin typeface="Tw Cen MT" pitchFamily="34" charset="0"/>
              </a:rPr>
              <a:t>AÑO 2008</a:t>
            </a:r>
          </a:p>
          <a:p>
            <a:pPr marL="342900" indent="-342900" algn="ctr">
              <a:lnSpc>
                <a:spcPct val="80000"/>
              </a:lnSpc>
              <a:spcBef>
                <a:spcPct val="20000"/>
              </a:spcBef>
              <a:buClr>
                <a:srgbClr val="0080FF"/>
              </a:buClr>
            </a:pPr>
            <a:r>
              <a:rPr lang="es-MX" sz="1100" b="1">
                <a:latin typeface="Tw Cen MT" pitchFamily="34" charset="0"/>
              </a:rPr>
              <a:t>RIO DE JANEIRO</a:t>
            </a:r>
          </a:p>
          <a:p>
            <a:pPr marL="342900" indent="-342900" algn="ctr">
              <a:lnSpc>
                <a:spcPct val="80000"/>
              </a:lnSpc>
              <a:spcBef>
                <a:spcPct val="20000"/>
              </a:spcBef>
              <a:buClr>
                <a:srgbClr val="0080FF"/>
              </a:buClr>
            </a:pPr>
            <a:r>
              <a:rPr lang="es-MX" sz="1100" b="1">
                <a:latin typeface="Tw Cen MT" pitchFamily="34" charset="0"/>
              </a:rPr>
              <a:t>156.555 DF</a:t>
            </a:r>
            <a:endParaRPr lang="es-ES" sz="1100" b="1">
              <a:latin typeface="Tw Cen MT" pitchFamily="34" charset="0"/>
            </a:endParaRPr>
          </a:p>
        </p:txBody>
      </p:sp>
      <p:sp>
        <p:nvSpPr>
          <p:cNvPr id="63500" name="Línea 17"/>
          <p:cNvSpPr>
            <a:spLocks noChangeShapeType="1"/>
          </p:cNvSpPr>
          <p:nvPr/>
        </p:nvSpPr>
        <p:spPr bwMode="auto">
          <a:xfrm>
            <a:off x="6650558" y="1968624"/>
            <a:ext cx="685800" cy="1676400"/>
          </a:xfrm>
          <a:prstGeom prst="line">
            <a:avLst/>
          </a:prstGeom>
          <a:noFill/>
          <a:ln w="9525">
            <a:solidFill>
              <a:schemeClr val="tx1"/>
            </a:solidFill>
            <a:round/>
            <a:headEnd/>
            <a:tailEnd type="stealth" w="med" len="med"/>
          </a:ln>
        </p:spPr>
        <p:txBody>
          <a:bodyPr/>
          <a:lstStyle/>
          <a:p>
            <a:endParaRPr lang="es-AR"/>
          </a:p>
        </p:txBody>
      </p:sp>
      <p:sp>
        <p:nvSpPr>
          <p:cNvPr id="63501" name="Línea 10"/>
          <p:cNvSpPr>
            <a:spLocks noChangeShapeType="1"/>
          </p:cNvSpPr>
          <p:nvPr/>
        </p:nvSpPr>
        <p:spPr bwMode="auto">
          <a:xfrm>
            <a:off x="2779440" y="3598168"/>
            <a:ext cx="914400" cy="152400"/>
          </a:xfrm>
          <a:prstGeom prst="line">
            <a:avLst/>
          </a:prstGeom>
          <a:noFill/>
          <a:ln w="9525">
            <a:solidFill>
              <a:schemeClr val="tx1"/>
            </a:solidFill>
            <a:round/>
            <a:headEnd/>
            <a:tailEnd type="stealth" w="med" len="med"/>
          </a:ln>
        </p:spPr>
        <p:txBody>
          <a:bodyPr/>
          <a:lstStyle/>
          <a:p>
            <a:endParaRPr lang="es-AR"/>
          </a:p>
        </p:txBody>
      </p:sp>
      <p:sp>
        <p:nvSpPr>
          <p:cNvPr id="63502" name="Cuadro de texto 15"/>
          <p:cNvSpPr txBox="1">
            <a:spLocks noChangeArrowheads="1"/>
          </p:cNvSpPr>
          <p:nvPr/>
        </p:nvSpPr>
        <p:spPr bwMode="auto">
          <a:xfrm>
            <a:off x="6879158" y="825624"/>
            <a:ext cx="1365250" cy="1236663"/>
          </a:xfrm>
          <a:prstGeom prst="rect">
            <a:avLst/>
          </a:prstGeom>
          <a:solidFill>
            <a:srgbClr val="EAEAEA">
              <a:alpha val="50195"/>
            </a:srgbClr>
          </a:solidFill>
          <a:ln w="9525" algn="ctr">
            <a:noFill/>
            <a:miter lim="800000"/>
            <a:headEnd/>
            <a:tailEnd/>
          </a:ln>
        </p:spPr>
        <p:txBody>
          <a:bodyPr wrap="none">
            <a:spAutoFit/>
          </a:bodyPr>
          <a:lstStyle/>
          <a:p>
            <a:pPr marL="342900" indent="-342900" algn="ctr">
              <a:lnSpc>
                <a:spcPct val="80000"/>
              </a:lnSpc>
              <a:spcBef>
                <a:spcPct val="20000"/>
              </a:spcBef>
              <a:buClr>
                <a:srgbClr val="0080FF"/>
              </a:buClr>
            </a:pPr>
            <a:r>
              <a:rPr lang="es-MX" sz="1100" b="1">
                <a:solidFill>
                  <a:srgbClr val="0000FF"/>
                </a:solidFill>
                <a:latin typeface="Tw Cen MT" pitchFamily="34" charset="0"/>
              </a:rPr>
              <a:t>AÑO 2009</a:t>
            </a:r>
          </a:p>
          <a:p>
            <a:pPr marL="342900" indent="-342900" algn="ctr">
              <a:lnSpc>
                <a:spcPct val="80000"/>
              </a:lnSpc>
              <a:spcBef>
                <a:spcPct val="20000"/>
              </a:spcBef>
              <a:buClr>
                <a:srgbClr val="0080FF"/>
              </a:buClr>
            </a:pPr>
            <a:r>
              <a:rPr lang="es-MX" sz="1100" b="1">
                <a:latin typeface="Tw Cen MT" pitchFamily="34" charset="0"/>
              </a:rPr>
              <a:t>ARGENTINA 26.612</a:t>
            </a:r>
          </a:p>
          <a:p>
            <a:pPr marL="342900" indent="-342900" algn="ctr">
              <a:lnSpc>
                <a:spcPct val="80000"/>
              </a:lnSpc>
              <a:spcBef>
                <a:spcPct val="20000"/>
              </a:spcBef>
              <a:buClr>
                <a:srgbClr val="0080FF"/>
              </a:buClr>
            </a:pPr>
            <a:r>
              <a:rPr lang="es-MX" sz="1100" b="1">
                <a:latin typeface="Tw Cen MT" pitchFamily="34" charset="0"/>
              </a:rPr>
              <a:t> BOLIVIA 82.159 </a:t>
            </a:r>
          </a:p>
          <a:p>
            <a:pPr marL="342900" indent="-342900" algn="ctr">
              <a:lnSpc>
                <a:spcPct val="80000"/>
              </a:lnSpc>
              <a:spcBef>
                <a:spcPct val="20000"/>
              </a:spcBef>
              <a:buClr>
                <a:srgbClr val="0080FF"/>
              </a:buClr>
            </a:pPr>
            <a:r>
              <a:rPr lang="es-MX" sz="1100" b="1">
                <a:latin typeface="Tw Cen MT" pitchFamily="34" charset="0"/>
              </a:rPr>
              <a:t>MÉXICO 165.748</a:t>
            </a:r>
          </a:p>
          <a:p>
            <a:pPr marL="342900" indent="-342900" algn="ctr">
              <a:lnSpc>
                <a:spcPct val="80000"/>
              </a:lnSpc>
              <a:spcBef>
                <a:spcPct val="20000"/>
              </a:spcBef>
              <a:buClr>
                <a:srgbClr val="0080FF"/>
              </a:buClr>
            </a:pPr>
            <a:r>
              <a:rPr lang="es-MX" sz="1100" b="1">
                <a:latin typeface="Tw Cen MT" pitchFamily="34" charset="0"/>
              </a:rPr>
              <a:t>COLOMBIA 71.079</a:t>
            </a:r>
          </a:p>
          <a:p>
            <a:pPr marL="342900" indent="-342900" algn="ctr">
              <a:lnSpc>
                <a:spcPct val="80000"/>
              </a:lnSpc>
              <a:spcBef>
                <a:spcPct val="20000"/>
              </a:spcBef>
              <a:buClr>
                <a:srgbClr val="0080FF"/>
              </a:buClr>
            </a:pPr>
            <a:r>
              <a:rPr lang="es-MX" sz="1100" b="1">
                <a:latin typeface="Tw Cen MT" pitchFamily="34" charset="0"/>
              </a:rPr>
              <a:t>VENEZUELA 65.869</a:t>
            </a:r>
          </a:p>
          <a:p>
            <a:pPr marL="342900" indent="-342900" algn="ctr">
              <a:lnSpc>
                <a:spcPct val="80000"/>
              </a:lnSpc>
              <a:spcBef>
                <a:spcPct val="20000"/>
              </a:spcBef>
              <a:buClr>
                <a:srgbClr val="0080FF"/>
              </a:buClr>
            </a:pPr>
            <a:r>
              <a:rPr lang="es-MX" sz="1100" b="1">
                <a:latin typeface="Tw Cen MT" pitchFamily="34" charset="0"/>
              </a:rPr>
              <a:t>BRASIL  528.883</a:t>
            </a:r>
            <a:endParaRPr lang="es-ES" sz="1100" b="1">
              <a:latin typeface="Tw Cen MT" pitchFamily="34" charset="0"/>
            </a:endParaRPr>
          </a:p>
        </p:txBody>
      </p:sp>
      <p:sp>
        <p:nvSpPr>
          <p:cNvPr id="63503" name="Línea 17"/>
          <p:cNvSpPr>
            <a:spLocks noChangeShapeType="1"/>
          </p:cNvSpPr>
          <p:nvPr/>
        </p:nvSpPr>
        <p:spPr bwMode="auto">
          <a:xfrm>
            <a:off x="7412558" y="2121024"/>
            <a:ext cx="152400" cy="1371600"/>
          </a:xfrm>
          <a:prstGeom prst="line">
            <a:avLst/>
          </a:prstGeom>
          <a:noFill/>
          <a:ln w="9525">
            <a:solidFill>
              <a:schemeClr val="tx1"/>
            </a:solidFill>
            <a:round/>
            <a:headEnd/>
            <a:tailEnd type="stealth" w="med" len="med"/>
          </a:ln>
        </p:spPr>
        <p:txBody>
          <a:bodyPr/>
          <a:lstStyle/>
          <a:p>
            <a:endParaRPr lang="es-AR"/>
          </a:p>
        </p:txBody>
      </p:sp>
      <p:sp>
        <p:nvSpPr>
          <p:cNvPr id="63504" name="Autoforma 9"/>
          <p:cNvSpPr>
            <a:spLocks noChangeArrowheads="1"/>
          </p:cNvSpPr>
          <p:nvPr/>
        </p:nvSpPr>
        <p:spPr bwMode="auto">
          <a:xfrm>
            <a:off x="4139332" y="5046365"/>
            <a:ext cx="1447800" cy="228600"/>
          </a:xfrm>
          <a:prstGeom prst="wedgeRectCallout">
            <a:avLst>
              <a:gd name="adj1" fmla="val 42542"/>
              <a:gd name="adj2" fmla="val 145833"/>
            </a:avLst>
          </a:prstGeom>
          <a:solidFill>
            <a:srgbClr val="FFFF00"/>
          </a:solidFill>
          <a:ln w="9525">
            <a:solidFill>
              <a:schemeClr val="tx1"/>
            </a:solidFill>
            <a:miter lim="800000"/>
            <a:headEnd/>
            <a:tailEnd/>
          </a:ln>
        </p:spPr>
        <p:txBody>
          <a:bodyPr/>
          <a:lstStyle/>
          <a:p>
            <a:pPr marL="304800" indent="-304800" algn="ctr">
              <a:lnSpc>
                <a:spcPct val="90000"/>
              </a:lnSpc>
              <a:spcBef>
                <a:spcPct val="20000"/>
              </a:spcBef>
              <a:buClr>
                <a:srgbClr val="0080FF"/>
              </a:buClr>
            </a:pPr>
            <a:r>
              <a:rPr lang="es-ES" sz="1000" b="1"/>
              <a:t>2003: CD44.R9 OPS   </a:t>
            </a:r>
          </a:p>
        </p:txBody>
      </p:sp>
      <p:sp>
        <p:nvSpPr>
          <p:cNvPr id="63505" name="Autoforma 9"/>
          <p:cNvSpPr>
            <a:spLocks noChangeArrowheads="1"/>
          </p:cNvSpPr>
          <p:nvPr/>
        </p:nvSpPr>
        <p:spPr bwMode="auto">
          <a:xfrm>
            <a:off x="3275856" y="6021288"/>
            <a:ext cx="1371600" cy="228600"/>
          </a:xfrm>
          <a:prstGeom prst="wedgeRectCallout">
            <a:avLst>
              <a:gd name="adj1" fmla="val 64447"/>
              <a:gd name="adj2" fmla="val -248548"/>
            </a:avLst>
          </a:prstGeom>
          <a:solidFill>
            <a:srgbClr val="FFFF00"/>
          </a:solidFill>
          <a:ln w="9525">
            <a:solidFill>
              <a:schemeClr val="tx1"/>
            </a:solidFill>
            <a:miter lim="800000"/>
            <a:headEnd/>
            <a:tailEnd/>
          </a:ln>
        </p:spPr>
        <p:txBody>
          <a:bodyPr/>
          <a:lstStyle/>
          <a:p>
            <a:pPr marL="304800" indent="-304800" algn="ctr">
              <a:lnSpc>
                <a:spcPct val="90000"/>
              </a:lnSpc>
              <a:spcBef>
                <a:spcPct val="20000"/>
              </a:spcBef>
              <a:buClr>
                <a:srgbClr val="0080FF"/>
              </a:buClr>
            </a:pPr>
            <a:r>
              <a:rPr lang="es-ES" sz="1000" b="1"/>
              <a:t>2001: CD43.R4</a:t>
            </a:r>
          </a:p>
        </p:txBody>
      </p:sp>
      <p:sp>
        <p:nvSpPr>
          <p:cNvPr id="63506" name="Autoforma 9"/>
          <p:cNvSpPr>
            <a:spLocks noChangeArrowheads="1"/>
          </p:cNvSpPr>
          <p:nvPr/>
        </p:nvSpPr>
        <p:spPr bwMode="auto">
          <a:xfrm>
            <a:off x="5724128" y="6021288"/>
            <a:ext cx="1295400" cy="304800"/>
          </a:xfrm>
          <a:prstGeom prst="wedgeRectCallout">
            <a:avLst>
              <a:gd name="adj1" fmla="val 46836"/>
              <a:gd name="adj2" fmla="val -196875"/>
            </a:avLst>
          </a:prstGeom>
          <a:solidFill>
            <a:srgbClr val="FFFF00"/>
          </a:solidFill>
          <a:ln w="9525">
            <a:solidFill>
              <a:schemeClr val="tx1"/>
            </a:solidFill>
            <a:miter lim="800000"/>
            <a:headEnd/>
            <a:tailEnd/>
          </a:ln>
        </p:spPr>
        <p:txBody>
          <a:bodyPr/>
          <a:lstStyle/>
          <a:p>
            <a:pPr marL="304800" indent="-304800" algn="ctr">
              <a:lnSpc>
                <a:spcPct val="90000"/>
              </a:lnSpc>
              <a:spcBef>
                <a:spcPct val="20000"/>
              </a:spcBef>
              <a:buClr>
                <a:srgbClr val="0080FF"/>
              </a:buClr>
            </a:pPr>
            <a:r>
              <a:rPr lang="es-ES" sz="1000" b="1"/>
              <a:t>2007: </a:t>
            </a:r>
            <a:r>
              <a:rPr lang="es-MX" sz="1000" b="1"/>
              <a:t>CSP27.R15.</a:t>
            </a:r>
          </a:p>
        </p:txBody>
      </p:sp>
      <p:pic>
        <p:nvPicPr>
          <p:cNvPr id="63507" name="Picture 20" descr="logo english"/>
          <p:cNvPicPr>
            <a:picLocks noChangeAspect="1" noChangeArrowheads="1"/>
          </p:cNvPicPr>
          <p:nvPr/>
        </p:nvPicPr>
        <p:blipFill>
          <a:blip r:embed="rId4" cstate="print"/>
          <a:srcRect/>
          <a:stretch>
            <a:fillRect/>
          </a:stretch>
        </p:blipFill>
        <p:spPr bwMode="auto">
          <a:xfrm>
            <a:off x="144463" y="6083300"/>
            <a:ext cx="1371600" cy="512763"/>
          </a:xfrm>
          <a:prstGeom prst="rect">
            <a:avLst/>
          </a:prstGeom>
          <a:noFill/>
          <a:ln w="9525">
            <a:noFill/>
            <a:miter lim="800000"/>
            <a:headEnd/>
            <a:tailEnd/>
          </a:ln>
        </p:spPr>
      </p:pic>
      <p:sp>
        <p:nvSpPr>
          <p:cNvPr id="63508" name="Text Box 3"/>
          <p:cNvSpPr txBox="1">
            <a:spLocks noChangeArrowheads="1"/>
          </p:cNvSpPr>
          <p:nvPr/>
        </p:nvSpPr>
        <p:spPr bwMode="auto">
          <a:xfrm>
            <a:off x="2700338" y="0"/>
            <a:ext cx="2051050" cy="579438"/>
          </a:xfrm>
          <a:prstGeom prst="rect">
            <a:avLst/>
          </a:prstGeom>
          <a:noFill/>
          <a:ln w="9525">
            <a:noFill/>
            <a:miter lim="800000"/>
            <a:headEnd/>
            <a:tailEnd/>
          </a:ln>
        </p:spPr>
        <p:txBody>
          <a:bodyPr>
            <a:spAutoFit/>
          </a:bodyPr>
          <a:lstStyle/>
          <a:p>
            <a:pPr>
              <a:spcBef>
                <a:spcPct val="50000"/>
              </a:spcBef>
            </a:pPr>
            <a:r>
              <a:rPr lang="es-AR" sz="3200" b="1">
                <a:solidFill>
                  <a:srgbClr val="FF0000"/>
                </a:solidFill>
              </a:rPr>
              <a:t>Cuando?</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cstate="print"/>
          <a:srcRect/>
          <a:stretch>
            <a:fillRect/>
          </a:stretch>
        </p:blipFill>
        <p:spPr bwMode="auto">
          <a:xfrm>
            <a:off x="2195513" y="620713"/>
            <a:ext cx="1979612" cy="955675"/>
          </a:xfrm>
          <a:prstGeom prst="rect">
            <a:avLst/>
          </a:prstGeom>
          <a:noFill/>
          <a:ln w="9525">
            <a:noFill/>
            <a:miter lim="800000"/>
            <a:headEnd/>
            <a:tailEnd/>
          </a:ln>
        </p:spPr>
      </p:pic>
      <p:sp>
        <p:nvSpPr>
          <p:cNvPr id="64515" name="Text Box 3"/>
          <p:cNvSpPr txBox="1">
            <a:spLocks noChangeArrowheads="1"/>
          </p:cNvSpPr>
          <p:nvPr/>
        </p:nvSpPr>
        <p:spPr bwMode="auto">
          <a:xfrm>
            <a:off x="179388" y="688975"/>
            <a:ext cx="2051050" cy="579438"/>
          </a:xfrm>
          <a:prstGeom prst="rect">
            <a:avLst/>
          </a:prstGeom>
          <a:noFill/>
          <a:ln w="9525">
            <a:noFill/>
            <a:miter lim="800000"/>
            <a:headEnd/>
            <a:tailEnd/>
          </a:ln>
        </p:spPr>
        <p:txBody>
          <a:bodyPr>
            <a:spAutoFit/>
          </a:bodyPr>
          <a:lstStyle/>
          <a:p>
            <a:pPr>
              <a:spcBef>
                <a:spcPct val="50000"/>
              </a:spcBef>
            </a:pPr>
            <a:r>
              <a:rPr lang="es-AR" sz="3200" b="1">
                <a:solidFill>
                  <a:srgbClr val="FF0000"/>
                </a:solidFill>
              </a:rPr>
              <a:t>Cuando?</a:t>
            </a:r>
          </a:p>
        </p:txBody>
      </p:sp>
      <p:pic>
        <p:nvPicPr>
          <p:cNvPr id="64516" name="Picture 443"/>
          <p:cNvPicPr>
            <a:picLocks noChangeAspect="1" noChangeArrowheads="1"/>
          </p:cNvPicPr>
          <p:nvPr/>
        </p:nvPicPr>
        <p:blipFill>
          <a:blip r:embed="rId3" cstate="print"/>
          <a:srcRect/>
          <a:stretch>
            <a:fillRect/>
          </a:stretch>
        </p:blipFill>
        <p:spPr bwMode="auto">
          <a:xfrm>
            <a:off x="6300788" y="5595938"/>
            <a:ext cx="1825625" cy="1001712"/>
          </a:xfrm>
          <a:prstGeom prst="rect">
            <a:avLst/>
          </a:prstGeom>
          <a:noFill/>
          <a:ln w="9525" algn="ctr">
            <a:noFill/>
            <a:miter lim="800000"/>
            <a:headEnd/>
            <a:tailEnd/>
          </a:ln>
        </p:spPr>
      </p:pic>
      <p:grpSp>
        <p:nvGrpSpPr>
          <p:cNvPr id="64517" name="Group 452"/>
          <p:cNvGrpSpPr>
            <a:grpSpLocks/>
          </p:cNvGrpSpPr>
          <p:nvPr/>
        </p:nvGrpSpPr>
        <p:grpSpPr bwMode="auto">
          <a:xfrm>
            <a:off x="755650" y="1846263"/>
            <a:ext cx="7885113" cy="3743325"/>
            <a:chOff x="793" y="1388"/>
            <a:chExt cx="4490" cy="2087"/>
          </a:xfrm>
        </p:grpSpPr>
        <p:sp>
          <p:nvSpPr>
            <p:cNvPr id="64519" name="Rectangle 288"/>
            <p:cNvSpPr>
              <a:spLocks noChangeArrowheads="1"/>
            </p:cNvSpPr>
            <p:nvPr/>
          </p:nvSpPr>
          <p:spPr bwMode="auto">
            <a:xfrm>
              <a:off x="793" y="1842"/>
              <a:ext cx="4468" cy="1633"/>
            </a:xfrm>
            <a:prstGeom prst="rect">
              <a:avLst/>
            </a:prstGeom>
            <a:solidFill>
              <a:srgbClr val="FFFFFF"/>
            </a:solidFill>
            <a:ln w="0">
              <a:solidFill>
                <a:srgbClr val="000000"/>
              </a:solidFill>
              <a:miter lim="800000"/>
              <a:headEnd/>
              <a:tailEnd/>
            </a:ln>
          </p:spPr>
          <p:txBody>
            <a:bodyPr/>
            <a:lstStyle/>
            <a:p>
              <a:endParaRPr lang="es-MX"/>
            </a:p>
          </p:txBody>
        </p:sp>
        <p:sp>
          <p:nvSpPr>
            <p:cNvPr id="64520" name="Line 289"/>
            <p:cNvSpPr>
              <a:spLocks noChangeShapeType="1"/>
            </p:cNvSpPr>
            <p:nvPr/>
          </p:nvSpPr>
          <p:spPr bwMode="auto">
            <a:xfrm>
              <a:off x="1185" y="2939"/>
              <a:ext cx="4016" cy="0"/>
            </a:xfrm>
            <a:prstGeom prst="line">
              <a:avLst/>
            </a:prstGeom>
            <a:noFill/>
            <a:ln w="0">
              <a:solidFill>
                <a:srgbClr val="99CCFF"/>
              </a:solidFill>
              <a:round/>
              <a:headEnd/>
              <a:tailEnd/>
            </a:ln>
          </p:spPr>
          <p:txBody>
            <a:bodyPr/>
            <a:lstStyle/>
            <a:p>
              <a:endParaRPr lang="es-AR"/>
            </a:p>
          </p:txBody>
        </p:sp>
        <p:sp>
          <p:nvSpPr>
            <p:cNvPr id="64521" name="Line 290"/>
            <p:cNvSpPr>
              <a:spLocks noChangeShapeType="1"/>
            </p:cNvSpPr>
            <p:nvPr/>
          </p:nvSpPr>
          <p:spPr bwMode="auto">
            <a:xfrm>
              <a:off x="1185" y="2744"/>
              <a:ext cx="4016" cy="0"/>
            </a:xfrm>
            <a:prstGeom prst="line">
              <a:avLst/>
            </a:prstGeom>
            <a:noFill/>
            <a:ln w="0">
              <a:solidFill>
                <a:srgbClr val="DDDDDD"/>
              </a:solidFill>
              <a:round/>
              <a:headEnd/>
              <a:tailEnd/>
            </a:ln>
          </p:spPr>
          <p:txBody>
            <a:bodyPr/>
            <a:lstStyle/>
            <a:p>
              <a:endParaRPr lang="es-AR"/>
            </a:p>
          </p:txBody>
        </p:sp>
        <p:sp>
          <p:nvSpPr>
            <p:cNvPr id="64522" name="Line 291"/>
            <p:cNvSpPr>
              <a:spLocks noChangeShapeType="1"/>
            </p:cNvSpPr>
            <p:nvPr/>
          </p:nvSpPr>
          <p:spPr bwMode="auto">
            <a:xfrm>
              <a:off x="1185" y="2559"/>
              <a:ext cx="4016" cy="0"/>
            </a:xfrm>
            <a:prstGeom prst="line">
              <a:avLst/>
            </a:prstGeom>
            <a:noFill/>
            <a:ln w="0">
              <a:solidFill>
                <a:srgbClr val="DDDDDD"/>
              </a:solidFill>
              <a:round/>
              <a:headEnd/>
              <a:tailEnd/>
            </a:ln>
          </p:spPr>
          <p:txBody>
            <a:bodyPr/>
            <a:lstStyle/>
            <a:p>
              <a:endParaRPr lang="es-AR"/>
            </a:p>
          </p:txBody>
        </p:sp>
        <p:sp>
          <p:nvSpPr>
            <p:cNvPr id="64523" name="Line 292"/>
            <p:cNvSpPr>
              <a:spLocks noChangeShapeType="1"/>
            </p:cNvSpPr>
            <p:nvPr/>
          </p:nvSpPr>
          <p:spPr bwMode="auto">
            <a:xfrm>
              <a:off x="1185" y="2375"/>
              <a:ext cx="4016" cy="0"/>
            </a:xfrm>
            <a:prstGeom prst="line">
              <a:avLst/>
            </a:prstGeom>
            <a:noFill/>
            <a:ln w="0">
              <a:solidFill>
                <a:srgbClr val="DDDDDD"/>
              </a:solidFill>
              <a:round/>
              <a:headEnd/>
              <a:tailEnd/>
            </a:ln>
          </p:spPr>
          <p:txBody>
            <a:bodyPr/>
            <a:lstStyle/>
            <a:p>
              <a:endParaRPr lang="es-AR"/>
            </a:p>
          </p:txBody>
        </p:sp>
        <p:sp>
          <p:nvSpPr>
            <p:cNvPr id="64524" name="Line 293"/>
            <p:cNvSpPr>
              <a:spLocks noChangeShapeType="1"/>
            </p:cNvSpPr>
            <p:nvPr/>
          </p:nvSpPr>
          <p:spPr bwMode="auto">
            <a:xfrm>
              <a:off x="1185" y="2178"/>
              <a:ext cx="4016" cy="0"/>
            </a:xfrm>
            <a:prstGeom prst="line">
              <a:avLst/>
            </a:prstGeom>
            <a:noFill/>
            <a:ln w="0">
              <a:solidFill>
                <a:srgbClr val="DDDDDD"/>
              </a:solidFill>
              <a:round/>
              <a:headEnd/>
              <a:tailEnd/>
            </a:ln>
          </p:spPr>
          <p:txBody>
            <a:bodyPr/>
            <a:lstStyle/>
            <a:p>
              <a:endParaRPr lang="es-AR"/>
            </a:p>
          </p:txBody>
        </p:sp>
        <p:sp>
          <p:nvSpPr>
            <p:cNvPr id="64525" name="Line 294"/>
            <p:cNvSpPr>
              <a:spLocks noChangeShapeType="1"/>
            </p:cNvSpPr>
            <p:nvPr/>
          </p:nvSpPr>
          <p:spPr bwMode="auto">
            <a:xfrm>
              <a:off x="1185" y="1994"/>
              <a:ext cx="4016" cy="0"/>
            </a:xfrm>
            <a:prstGeom prst="line">
              <a:avLst/>
            </a:prstGeom>
            <a:noFill/>
            <a:ln w="0">
              <a:solidFill>
                <a:srgbClr val="DDDDDD"/>
              </a:solidFill>
              <a:round/>
              <a:headEnd/>
              <a:tailEnd/>
            </a:ln>
          </p:spPr>
          <p:txBody>
            <a:bodyPr/>
            <a:lstStyle/>
            <a:p>
              <a:endParaRPr lang="es-AR"/>
            </a:p>
          </p:txBody>
        </p:sp>
        <p:sp>
          <p:nvSpPr>
            <p:cNvPr id="64526" name="Freeform 295"/>
            <p:cNvSpPr>
              <a:spLocks/>
            </p:cNvSpPr>
            <p:nvPr/>
          </p:nvSpPr>
          <p:spPr bwMode="auto">
            <a:xfrm>
              <a:off x="1185" y="2836"/>
              <a:ext cx="4016" cy="288"/>
            </a:xfrm>
            <a:custGeom>
              <a:avLst/>
              <a:gdLst>
                <a:gd name="T0" fmla="*/ 0 w 3264"/>
                <a:gd name="T1" fmla="*/ 125 h 212"/>
                <a:gd name="T2" fmla="*/ 842 w 3264"/>
                <a:gd name="T3" fmla="*/ 264 h 212"/>
                <a:gd name="T4" fmla="*/ 1683 w 3264"/>
                <a:gd name="T5" fmla="*/ 663 h 212"/>
                <a:gd name="T6" fmla="*/ 2458 w 3264"/>
                <a:gd name="T7" fmla="*/ 1190 h 212"/>
                <a:gd name="T8" fmla="*/ 3284 w 3264"/>
                <a:gd name="T9" fmla="*/ 1720 h 212"/>
                <a:gd name="T10" fmla="*/ 4128 w 3264"/>
                <a:gd name="T11" fmla="*/ 2002 h 212"/>
                <a:gd name="T12" fmla="*/ 4967 w 3264"/>
                <a:gd name="T13" fmla="*/ 1880 h 212"/>
                <a:gd name="T14" fmla="*/ 5811 w 3264"/>
                <a:gd name="T15" fmla="*/ 1720 h 212"/>
                <a:gd name="T16" fmla="*/ 6643 w 3264"/>
                <a:gd name="T17" fmla="*/ 2002 h 212"/>
                <a:gd name="T18" fmla="*/ 7413 w 3264"/>
                <a:gd name="T19" fmla="*/ 2002 h 212"/>
                <a:gd name="T20" fmla="*/ 8257 w 3264"/>
                <a:gd name="T21" fmla="*/ 1720 h 212"/>
                <a:gd name="T22" fmla="*/ 9095 w 3264"/>
                <a:gd name="T23" fmla="*/ 2141 h 212"/>
                <a:gd name="T24" fmla="*/ 9935 w 3264"/>
                <a:gd name="T25" fmla="*/ 2141 h 212"/>
                <a:gd name="T26" fmla="*/ 10778 w 3264"/>
                <a:gd name="T27" fmla="*/ 2269 h 212"/>
                <a:gd name="T28" fmla="*/ 11611 w 3264"/>
                <a:gd name="T29" fmla="*/ 2414 h 212"/>
                <a:gd name="T30" fmla="*/ 12391 w 3264"/>
                <a:gd name="T31" fmla="*/ 2269 h 212"/>
                <a:gd name="T32" fmla="*/ 13228 w 3264"/>
                <a:gd name="T33" fmla="*/ 2141 h 212"/>
                <a:gd name="T34" fmla="*/ 14062 w 3264"/>
                <a:gd name="T35" fmla="*/ 2141 h 212"/>
                <a:gd name="T36" fmla="*/ 14903 w 3264"/>
                <a:gd name="T37" fmla="*/ 2141 h 212"/>
                <a:gd name="T38" fmla="*/ 15738 w 3264"/>
                <a:gd name="T39" fmla="*/ 1720 h 212"/>
                <a:gd name="T40" fmla="*/ 16523 w 3264"/>
                <a:gd name="T41" fmla="*/ 931 h 212"/>
                <a:gd name="T42" fmla="*/ 17355 w 3264"/>
                <a:gd name="T43" fmla="*/ 663 h 212"/>
                <a:gd name="T44" fmla="*/ 18193 w 3264"/>
                <a:gd name="T45" fmla="*/ 1070 h 212"/>
                <a:gd name="T46" fmla="*/ 19032 w 3264"/>
                <a:gd name="T47" fmla="*/ 663 h 212"/>
                <a:gd name="T48" fmla="*/ 19866 w 3264"/>
                <a:gd name="T49" fmla="*/ 1070 h 212"/>
                <a:gd name="T50" fmla="*/ 20704 w 3264"/>
                <a:gd name="T51" fmla="*/ 1330 h 212"/>
                <a:gd name="T52" fmla="*/ 21091 w 3264"/>
                <a:gd name="T53" fmla="*/ 3335 h 212"/>
                <a:gd name="T54" fmla="*/ 20257 w 3264"/>
                <a:gd name="T55" fmla="*/ 3335 h 212"/>
                <a:gd name="T56" fmla="*/ 19419 w 3264"/>
                <a:gd name="T57" fmla="*/ 3335 h 212"/>
                <a:gd name="T58" fmla="*/ 18643 w 3264"/>
                <a:gd name="T59" fmla="*/ 3335 h 212"/>
                <a:gd name="T60" fmla="*/ 17805 w 3264"/>
                <a:gd name="T61" fmla="*/ 3335 h 212"/>
                <a:gd name="T62" fmla="*/ 16971 w 3264"/>
                <a:gd name="T63" fmla="*/ 3335 h 212"/>
                <a:gd name="T64" fmla="*/ 16132 w 3264"/>
                <a:gd name="T65" fmla="*/ 3335 h 212"/>
                <a:gd name="T66" fmla="*/ 15289 w 3264"/>
                <a:gd name="T67" fmla="*/ 3335 h 212"/>
                <a:gd name="T68" fmla="*/ 14453 w 3264"/>
                <a:gd name="T69" fmla="*/ 3335 h 212"/>
                <a:gd name="T70" fmla="*/ 13676 w 3264"/>
                <a:gd name="T71" fmla="*/ 3335 h 212"/>
                <a:gd name="T72" fmla="*/ 12840 w 3264"/>
                <a:gd name="T73" fmla="*/ 3335 h 212"/>
                <a:gd name="T74" fmla="*/ 12004 w 3264"/>
                <a:gd name="T75" fmla="*/ 3335 h 212"/>
                <a:gd name="T76" fmla="*/ 11162 w 3264"/>
                <a:gd name="T77" fmla="*/ 3335 h 212"/>
                <a:gd name="T78" fmla="*/ 10318 w 3264"/>
                <a:gd name="T79" fmla="*/ 3335 h 212"/>
                <a:gd name="T80" fmla="*/ 9486 w 3264"/>
                <a:gd name="T81" fmla="*/ 3335 h 212"/>
                <a:gd name="T82" fmla="*/ 8714 w 3264"/>
                <a:gd name="T83" fmla="*/ 3335 h 212"/>
                <a:gd name="T84" fmla="*/ 7872 w 3264"/>
                <a:gd name="T85" fmla="*/ 3335 h 212"/>
                <a:gd name="T86" fmla="*/ 7029 w 3264"/>
                <a:gd name="T87" fmla="*/ 3335 h 212"/>
                <a:gd name="T88" fmla="*/ 6201 w 3264"/>
                <a:gd name="T89" fmla="*/ 3335 h 212"/>
                <a:gd name="T90" fmla="*/ 5360 w 3264"/>
                <a:gd name="T91" fmla="*/ 3335 h 212"/>
                <a:gd name="T92" fmla="*/ 4578 w 3264"/>
                <a:gd name="T93" fmla="*/ 3335 h 212"/>
                <a:gd name="T94" fmla="*/ 3740 w 3264"/>
                <a:gd name="T95" fmla="*/ 3335 h 212"/>
                <a:gd name="T96" fmla="*/ 2896 w 3264"/>
                <a:gd name="T97" fmla="*/ 3335 h 212"/>
                <a:gd name="T98" fmla="*/ 2071 w 3264"/>
                <a:gd name="T99" fmla="*/ 3335 h 212"/>
                <a:gd name="T100" fmla="*/ 1228 w 3264"/>
                <a:gd name="T101" fmla="*/ 3335 h 212"/>
                <a:gd name="T102" fmla="*/ 389 w 3264"/>
                <a:gd name="T103" fmla="*/ 3335 h 21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264"/>
                <a:gd name="T157" fmla="*/ 0 h 212"/>
                <a:gd name="T158" fmla="*/ 3264 w 3264"/>
                <a:gd name="T159" fmla="*/ 212 h 21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264" h="212">
                  <a:moveTo>
                    <a:pt x="0" y="212"/>
                  </a:moveTo>
                  <a:lnTo>
                    <a:pt x="0" y="8"/>
                  </a:lnTo>
                  <a:lnTo>
                    <a:pt x="60" y="0"/>
                  </a:lnTo>
                  <a:lnTo>
                    <a:pt x="130" y="17"/>
                  </a:lnTo>
                  <a:lnTo>
                    <a:pt x="190" y="25"/>
                  </a:lnTo>
                  <a:lnTo>
                    <a:pt x="260" y="42"/>
                  </a:lnTo>
                  <a:lnTo>
                    <a:pt x="320" y="59"/>
                  </a:lnTo>
                  <a:lnTo>
                    <a:pt x="380" y="76"/>
                  </a:lnTo>
                  <a:lnTo>
                    <a:pt x="449" y="93"/>
                  </a:lnTo>
                  <a:lnTo>
                    <a:pt x="509" y="110"/>
                  </a:lnTo>
                  <a:lnTo>
                    <a:pt x="579" y="119"/>
                  </a:lnTo>
                  <a:lnTo>
                    <a:pt x="639" y="127"/>
                  </a:lnTo>
                  <a:lnTo>
                    <a:pt x="709" y="119"/>
                  </a:lnTo>
                  <a:lnTo>
                    <a:pt x="769" y="119"/>
                  </a:lnTo>
                  <a:lnTo>
                    <a:pt x="829" y="110"/>
                  </a:lnTo>
                  <a:lnTo>
                    <a:pt x="899" y="110"/>
                  </a:lnTo>
                  <a:lnTo>
                    <a:pt x="959" y="110"/>
                  </a:lnTo>
                  <a:lnTo>
                    <a:pt x="1028" y="127"/>
                  </a:lnTo>
                  <a:lnTo>
                    <a:pt x="1088" y="136"/>
                  </a:lnTo>
                  <a:lnTo>
                    <a:pt x="1148" y="127"/>
                  </a:lnTo>
                  <a:lnTo>
                    <a:pt x="1218" y="119"/>
                  </a:lnTo>
                  <a:lnTo>
                    <a:pt x="1278" y="110"/>
                  </a:lnTo>
                  <a:lnTo>
                    <a:pt x="1348" y="127"/>
                  </a:lnTo>
                  <a:lnTo>
                    <a:pt x="1408" y="136"/>
                  </a:lnTo>
                  <a:lnTo>
                    <a:pt x="1468" y="136"/>
                  </a:lnTo>
                  <a:lnTo>
                    <a:pt x="1537" y="136"/>
                  </a:lnTo>
                  <a:lnTo>
                    <a:pt x="1597" y="136"/>
                  </a:lnTo>
                  <a:lnTo>
                    <a:pt x="1667" y="144"/>
                  </a:lnTo>
                  <a:lnTo>
                    <a:pt x="1727" y="153"/>
                  </a:lnTo>
                  <a:lnTo>
                    <a:pt x="1797" y="153"/>
                  </a:lnTo>
                  <a:lnTo>
                    <a:pt x="1857" y="144"/>
                  </a:lnTo>
                  <a:lnTo>
                    <a:pt x="1917" y="144"/>
                  </a:lnTo>
                  <a:lnTo>
                    <a:pt x="1987" y="144"/>
                  </a:lnTo>
                  <a:lnTo>
                    <a:pt x="2047" y="136"/>
                  </a:lnTo>
                  <a:lnTo>
                    <a:pt x="2116" y="136"/>
                  </a:lnTo>
                  <a:lnTo>
                    <a:pt x="2176" y="136"/>
                  </a:lnTo>
                  <a:lnTo>
                    <a:pt x="2236" y="136"/>
                  </a:lnTo>
                  <a:lnTo>
                    <a:pt x="2306" y="136"/>
                  </a:lnTo>
                  <a:lnTo>
                    <a:pt x="2366" y="127"/>
                  </a:lnTo>
                  <a:lnTo>
                    <a:pt x="2436" y="110"/>
                  </a:lnTo>
                  <a:lnTo>
                    <a:pt x="2496" y="76"/>
                  </a:lnTo>
                  <a:lnTo>
                    <a:pt x="2556" y="59"/>
                  </a:lnTo>
                  <a:lnTo>
                    <a:pt x="2626" y="34"/>
                  </a:lnTo>
                  <a:lnTo>
                    <a:pt x="2685" y="42"/>
                  </a:lnTo>
                  <a:lnTo>
                    <a:pt x="2755" y="59"/>
                  </a:lnTo>
                  <a:lnTo>
                    <a:pt x="2815" y="68"/>
                  </a:lnTo>
                  <a:lnTo>
                    <a:pt x="2885" y="59"/>
                  </a:lnTo>
                  <a:lnTo>
                    <a:pt x="2945" y="42"/>
                  </a:lnTo>
                  <a:lnTo>
                    <a:pt x="3005" y="59"/>
                  </a:lnTo>
                  <a:lnTo>
                    <a:pt x="3075" y="68"/>
                  </a:lnTo>
                  <a:lnTo>
                    <a:pt x="3135" y="85"/>
                  </a:lnTo>
                  <a:lnTo>
                    <a:pt x="3204" y="85"/>
                  </a:lnTo>
                  <a:lnTo>
                    <a:pt x="3264" y="93"/>
                  </a:lnTo>
                  <a:lnTo>
                    <a:pt x="3264" y="212"/>
                  </a:lnTo>
                  <a:lnTo>
                    <a:pt x="3204" y="212"/>
                  </a:lnTo>
                  <a:lnTo>
                    <a:pt x="3135" y="212"/>
                  </a:lnTo>
                  <a:lnTo>
                    <a:pt x="3075" y="212"/>
                  </a:lnTo>
                  <a:lnTo>
                    <a:pt x="3005" y="212"/>
                  </a:lnTo>
                  <a:lnTo>
                    <a:pt x="2945" y="212"/>
                  </a:lnTo>
                  <a:lnTo>
                    <a:pt x="2885" y="212"/>
                  </a:lnTo>
                  <a:lnTo>
                    <a:pt x="2815" y="212"/>
                  </a:lnTo>
                  <a:lnTo>
                    <a:pt x="2755" y="212"/>
                  </a:lnTo>
                  <a:lnTo>
                    <a:pt x="2685" y="212"/>
                  </a:lnTo>
                  <a:lnTo>
                    <a:pt x="2626" y="212"/>
                  </a:lnTo>
                  <a:lnTo>
                    <a:pt x="2556" y="212"/>
                  </a:lnTo>
                  <a:lnTo>
                    <a:pt x="2496" y="212"/>
                  </a:lnTo>
                  <a:lnTo>
                    <a:pt x="2436" y="212"/>
                  </a:lnTo>
                  <a:lnTo>
                    <a:pt x="2366" y="212"/>
                  </a:lnTo>
                  <a:lnTo>
                    <a:pt x="2306" y="212"/>
                  </a:lnTo>
                  <a:lnTo>
                    <a:pt x="2236" y="212"/>
                  </a:lnTo>
                  <a:lnTo>
                    <a:pt x="2176" y="212"/>
                  </a:lnTo>
                  <a:lnTo>
                    <a:pt x="2116" y="212"/>
                  </a:lnTo>
                  <a:lnTo>
                    <a:pt x="2047" y="212"/>
                  </a:lnTo>
                  <a:lnTo>
                    <a:pt x="1987" y="212"/>
                  </a:lnTo>
                  <a:lnTo>
                    <a:pt x="1917" y="212"/>
                  </a:lnTo>
                  <a:lnTo>
                    <a:pt x="1857" y="212"/>
                  </a:lnTo>
                  <a:lnTo>
                    <a:pt x="1797" y="212"/>
                  </a:lnTo>
                  <a:lnTo>
                    <a:pt x="1727" y="212"/>
                  </a:lnTo>
                  <a:lnTo>
                    <a:pt x="1667" y="212"/>
                  </a:lnTo>
                  <a:lnTo>
                    <a:pt x="1597" y="212"/>
                  </a:lnTo>
                  <a:lnTo>
                    <a:pt x="1537" y="212"/>
                  </a:lnTo>
                  <a:lnTo>
                    <a:pt x="1468" y="212"/>
                  </a:lnTo>
                  <a:lnTo>
                    <a:pt x="1408" y="212"/>
                  </a:lnTo>
                  <a:lnTo>
                    <a:pt x="1348" y="212"/>
                  </a:lnTo>
                  <a:lnTo>
                    <a:pt x="1278" y="212"/>
                  </a:lnTo>
                  <a:lnTo>
                    <a:pt x="1218" y="212"/>
                  </a:lnTo>
                  <a:lnTo>
                    <a:pt x="1148" y="212"/>
                  </a:lnTo>
                  <a:lnTo>
                    <a:pt x="1088" y="212"/>
                  </a:lnTo>
                  <a:lnTo>
                    <a:pt x="1028" y="212"/>
                  </a:lnTo>
                  <a:lnTo>
                    <a:pt x="959" y="212"/>
                  </a:lnTo>
                  <a:lnTo>
                    <a:pt x="899" y="212"/>
                  </a:lnTo>
                  <a:lnTo>
                    <a:pt x="829" y="212"/>
                  </a:lnTo>
                  <a:lnTo>
                    <a:pt x="769" y="212"/>
                  </a:lnTo>
                  <a:lnTo>
                    <a:pt x="709" y="212"/>
                  </a:lnTo>
                  <a:lnTo>
                    <a:pt x="639" y="212"/>
                  </a:lnTo>
                  <a:lnTo>
                    <a:pt x="579" y="212"/>
                  </a:lnTo>
                  <a:lnTo>
                    <a:pt x="509" y="212"/>
                  </a:lnTo>
                  <a:lnTo>
                    <a:pt x="449" y="212"/>
                  </a:lnTo>
                  <a:lnTo>
                    <a:pt x="380" y="212"/>
                  </a:lnTo>
                  <a:lnTo>
                    <a:pt x="320" y="212"/>
                  </a:lnTo>
                  <a:lnTo>
                    <a:pt x="260" y="212"/>
                  </a:lnTo>
                  <a:lnTo>
                    <a:pt x="190" y="212"/>
                  </a:lnTo>
                  <a:lnTo>
                    <a:pt x="130" y="212"/>
                  </a:lnTo>
                  <a:lnTo>
                    <a:pt x="60" y="212"/>
                  </a:lnTo>
                  <a:lnTo>
                    <a:pt x="0" y="212"/>
                  </a:lnTo>
                  <a:close/>
                </a:path>
              </a:pathLst>
            </a:custGeom>
            <a:solidFill>
              <a:srgbClr val="339966"/>
            </a:solidFill>
            <a:ln w="9525">
              <a:noFill/>
              <a:round/>
              <a:headEnd/>
              <a:tailEnd/>
            </a:ln>
          </p:spPr>
          <p:txBody>
            <a:bodyPr/>
            <a:lstStyle/>
            <a:p>
              <a:endParaRPr lang="es-AR"/>
            </a:p>
          </p:txBody>
        </p:sp>
        <p:sp>
          <p:nvSpPr>
            <p:cNvPr id="64527" name="Freeform 296"/>
            <p:cNvSpPr>
              <a:spLocks/>
            </p:cNvSpPr>
            <p:nvPr/>
          </p:nvSpPr>
          <p:spPr bwMode="auto">
            <a:xfrm>
              <a:off x="1185" y="2651"/>
              <a:ext cx="4016" cy="393"/>
            </a:xfrm>
            <a:custGeom>
              <a:avLst/>
              <a:gdLst>
                <a:gd name="T0" fmla="*/ 0 w 3264"/>
                <a:gd name="T1" fmla="*/ 544 h 289"/>
                <a:gd name="T2" fmla="*/ 842 w 3264"/>
                <a:gd name="T3" fmla="*/ 1074 h 289"/>
                <a:gd name="T4" fmla="*/ 1683 w 3264"/>
                <a:gd name="T5" fmla="*/ 1624 h 289"/>
                <a:gd name="T6" fmla="*/ 2458 w 3264"/>
                <a:gd name="T7" fmla="*/ 2298 h 289"/>
                <a:gd name="T8" fmla="*/ 3284 w 3264"/>
                <a:gd name="T9" fmla="*/ 2969 h 289"/>
                <a:gd name="T10" fmla="*/ 4128 w 3264"/>
                <a:gd name="T11" fmla="*/ 3247 h 289"/>
                <a:gd name="T12" fmla="*/ 4967 w 3264"/>
                <a:gd name="T13" fmla="*/ 3372 h 289"/>
                <a:gd name="T14" fmla="*/ 5811 w 3264"/>
                <a:gd name="T15" fmla="*/ 3247 h 289"/>
                <a:gd name="T16" fmla="*/ 6643 w 3264"/>
                <a:gd name="T17" fmla="*/ 3247 h 289"/>
                <a:gd name="T18" fmla="*/ 7413 w 3264"/>
                <a:gd name="T19" fmla="*/ 3098 h 289"/>
                <a:gd name="T20" fmla="*/ 8257 w 3264"/>
                <a:gd name="T21" fmla="*/ 2830 h 289"/>
                <a:gd name="T22" fmla="*/ 9095 w 3264"/>
                <a:gd name="T23" fmla="*/ 2969 h 289"/>
                <a:gd name="T24" fmla="*/ 9935 w 3264"/>
                <a:gd name="T25" fmla="*/ 2563 h 289"/>
                <a:gd name="T26" fmla="*/ 10778 w 3264"/>
                <a:gd name="T27" fmla="*/ 2830 h 289"/>
                <a:gd name="T28" fmla="*/ 11611 w 3264"/>
                <a:gd name="T29" fmla="*/ 3372 h 289"/>
                <a:gd name="T30" fmla="*/ 12391 w 3264"/>
                <a:gd name="T31" fmla="*/ 3247 h 289"/>
                <a:gd name="T32" fmla="*/ 13228 w 3264"/>
                <a:gd name="T33" fmla="*/ 3372 h 289"/>
                <a:gd name="T34" fmla="*/ 14062 w 3264"/>
                <a:gd name="T35" fmla="*/ 3372 h 289"/>
                <a:gd name="T36" fmla="*/ 14903 w 3264"/>
                <a:gd name="T37" fmla="*/ 3372 h 289"/>
                <a:gd name="T38" fmla="*/ 15738 w 3264"/>
                <a:gd name="T39" fmla="*/ 2969 h 289"/>
                <a:gd name="T40" fmla="*/ 16523 w 3264"/>
                <a:gd name="T41" fmla="*/ 2168 h 289"/>
                <a:gd name="T42" fmla="*/ 17355 w 3264"/>
                <a:gd name="T43" fmla="*/ 1497 h 289"/>
                <a:gd name="T44" fmla="*/ 18193 w 3264"/>
                <a:gd name="T45" fmla="*/ 1357 h 289"/>
                <a:gd name="T46" fmla="*/ 19032 w 3264"/>
                <a:gd name="T47" fmla="*/ 0 h 289"/>
                <a:gd name="T48" fmla="*/ 19866 w 3264"/>
                <a:gd name="T49" fmla="*/ 411 h 289"/>
                <a:gd name="T50" fmla="*/ 20704 w 3264"/>
                <a:gd name="T51" fmla="*/ 1357 h 289"/>
                <a:gd name="T52" fmla="*/ 21091 w 3264"/>
                <a:gd name="T53" fmla="*/ 3635 h 289"/>
                <a:gd name="T54" fmla="*/ 20257 w 3264"/>
                <a:gd name="T55" fmla="*/ 3515 h 289"/>
                <a:gd name="T56" fmla="*/ 19419 w 3264"/>
                <a:gd name="T57" fmla="*/ 3098 h 289"/>
                <a:gd name="T58" fmla="*/ 18643 w 3264"/>
                <a:gd name="T59" fmla="*/ 3098 h 289"/>
                <a:gd name="T60" fmla="*/ 17805 w 3264"/>
                <a:gd name="T61" fmla="*/ 3098 h 289"/>
                <a:gd name="T62" fmla="*/ 16971 w 3264"/>
                <a:gd name="T63" fmla="*/ 2699 h 289"/>
                <a:gd name="T64" fmla="*/ 16132 w 3264"/>
                <a:gd name="T65" fmla="*/ 3372 h 289"/>
                <a:gd name="T66" fmla="*/ 15289 w 3264"/>
                <a:gd name="T67" fmla="*/ 4184 h 289"/>
                <a:gd name="T68" fmla="*/ 14453 w 3264"/>
                <a:gd name="T69" fmla="*/ 4326 h 289"/>
                <a:gd name="T70" fmla="*/ 13676 w 3264"/>
                <a:gd name="T71" fmla="*/ 4326 h 289"/>
                <a:gd name="T72" fmla="*/ 12840 w 3264"/>
                <a:gd name="T73" fmla="*/ 4449 h 289"/>
                <a:gd name="T74" fmla="*/ 12004 w 3264"/>
                <a:gd name="T75" fmla="*/ 4449 h 289"/>
                <a:gd name="T76" fmla="*/ 11162 w 3264"/>
                <a:gd name="T77" fmla="*/ 4590 h 289"/>
                <a:gd name="T78" fmla="*/ 10318 w 3264"/>
                <a:gd name="T79" fmla="*/ 4326 h 289"/>
                <a:gd name="T80" fmla="*/ 9486 w 3264"/>
                <a:gd name="T81" fmla="*/ 4326 h 289"/>
                <a:gd name="T82" fmla="*/ 8714 w 3264"/>
                <a:gd name="T83" fmla="*/ 4184 h 289"/>
                <a:gd name="T84" fmla="*/ 7872 w 3264"/>
                <a:gd name="T85" fmla="*/ 4059 h 289"/>
                <a:gd name="T86" fmla="*/ 7029 w 3264"/>
                <a:gd name="T87" fmla="*/ 4326 h 289"/>
                <a:gd name="T88" fmla="*/ 6201 w 3264"/>
                <a:gd name="T89" fmla="*/ 3919 h 289"/>
                <a:gd name="T90" fmla="*/ 5360 w 3264"/>
                <a:gd name="T91" fmla="*/ 3919 h 289"/>
                <a:gd name="T92" fmla="*/ 4578 w 3264"/>
                <a:gd name="T93" fmla="*/ 4059 h 289"/>
                <a:gd name="T94" fmla="*/ 3740 w 3264"/>
                <a:gd name="T95" fmla="*/ 4059 h 289"/>
                <a:gd name="T96" fmla="*/ 2896 w 3264"/>
                <a:gd name="T97" fmla="*/ 3635 h 289"/>
                <a:gd name="T98" fmla="*/ 2071 w 3264"/>
                <a:gd name="T99" fmla="*/ 3098 h 289"/>
                <a:gd name="T100" fmla="*/ 1228 w 3264"/>
                <a:gd name="T101" fmla="*/ 2563 h 289"/>
                <a:gd name="T102" fmla="*/ 389 w 3264"/>
                <a:gd name="T103" fmla="*/ 2168 h 28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264"/>
                <a:gd name="T157" fmla="*/ 0 h 289"/>
                <a:gd name="T158" fmla="*/ 3264 w 3264"/>
                <a:gd name="T159" fmla="*/ 289 h 28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264" h="289">
                  <a:moveTo>
                    <a:pt x="0" y="144"/>
                  </a:moveTo>
                  <a:lnTo>
                    <a:pt x="0" y="34"/>
                  </a:lnTo>
                  <a:lnTo>
                    <a:pt x="60" y="51"/>
                  </a:lnTo>
                  <a:lnTo>
                    <a:pt x="130" y="68"/>
                  </a:lnTo>
                  <a:lnTo>
                    <a:pt x="190" y="85"/>
                  </a:lnTo>
                  <a:lnTo>
                    <a:pt x="260" y="102"/>
                  </a:lnTo>
                  <a:lnTo>
                    <a:pt x="320" y="119"/>
                  </a:lnTo>
                  <a:lnTo>
                    <a:pt x="380" y="144"/>
                  </a:lnTo>
                  <a:lnTo>
                    <a:pt x="449" y="170"/>
                  </a:lnTo>
                  <a:lnTo>
                    <a:pt x="509" y="187"/>
                  </a:lnTo>
                  <a:lnTo>
                    <a:pt x="579" y="204"/>
                  </a:lnTo>
                  <a:lnTo>
                    <a:pt x="639" y="204"/>
                  </a:lnTo>
                  <a:lnTo>
                    <a:pt x="709" y="204"/>
                  </a:lnTo>
                  <a:lnTo>
                    <a:pt x="769" y="212"/>
                  </a:lnTo>
                  <a:lnTo>
                    <a:pt x="829" y="204"/>
                  </a:lnTo>
                  <a:lnTo>
                    <a:pt x="899" y="204"/>
                  </a:lnTo>
                  <a:lnTo>
                    <a:pt x="959" y="195"/>
                  </a:lnTo>
                  <a:lnTo>
                    <a:pt x="1028" y="204"/>
                  </a:lnTo>
                  <a:lnTo>
                    <a:pt x="1088" y="212"/>
                  </a:lnTo>
                  <a:lnTo>
                    <a:pt x="1148" y="195"/>
                  </a:lnTo>
                  <a:lnTo>
                    <a:pt x="1218" y="187"/>
                  </a:lnTo>
                  <a:lnTo>
                    <a:pt x="1278" y="178"/>
                  </a:lnTo>
                  <a:lnTo>
                    <a:pt x="1348" y="187"/>
                  </a:lnTo>
                  <a:lnTo>
                    <a:pt x="1408" y="187"/>
                  </a:lnTo>
                  <a:lnTo>
                    <a:pt x="1468" y="178"/>
                  </a:lnTo>
                  <a:lnTo>
                    <a:pt x="1537" y="161"/>
                  </a:lnTo>
                  <a:lnTo>
                    <a:pt x="1597" y="153"/>
                  </a:lnTo>
                  <a:lnTo>
                    <a:pt x="1667" y="178"/>
                  </a:lnTo>
                  <a:lnTo>
                    <a:pt x="1727" y="195"/>
                  </a:lnTo>
                  <a:lnTo>
                    <a:pt x="1797" y="212"/>
                  </a:lnTo>
                  <a:lnTo>
                    <a:pt x="1857" y="204"/>
                  </a:lnTo>
                  <a:lnTo>
                    <a:pt x="1917" y="204"/>
                  </a:lnTo>
                  <a:lnTo>
                    <a:pt x="1987" y="212"/>
                  </a:lnTo>
                  <a:lnTo>
                    <a:pt x="2047" y="212"/>
                  </a:lnTo>
                  <a:lnTo>
                    <a:pt x="2116" y="221"/>
                  </a:lnTo>
                  <a:lnTo>
                    <a:pt x="2176" y="212"/>
                  </a:lnTo>
                  <a:lnTo>
                    <a:pt x="2236" y="212"/>
                  </a:lnTo>
                  <a:lnTo>
                    <a:pt x="2306" y="212"/>
                  </a:lnTo>
                  <a:lnTo>
                    <a:pt x="2366" y="204"/>
                  </a:lnTo>
                  <a:lnTo>
                    <a:pt x="2436" y="187"/>
                  </a:lnTo>
                  <a:lnTo>
                    <a:pt x="2496" y="153"/>
                  </a:lnTo>
                  <a:lnTo>
                    <a:pt x="2556" y="136"/>
                  </a:lnTo>
                  <a:lnTo>
                    <a:pt x="2626" y="102"/>
                  </a:lnTo>
                  <a:lnTo>
                    <a:pt x="2685" y="94"/>
                  </a:lnTo>
                  <a:lnTo>
                    <a:pt x="2755" y="94"/>
                  </a:lnTo>
                  <a:lnTo>
                    <a:pt x="2815" y="85"/>
                  </a:lnTo>
                  <a:lnTo>
                    <a:pt x="2885" y="51"/>
                  </a:lnTo>
                  <a:lnTo>
                    <a:pt x="2945" y="0"/>
                  </a:lnTo>
                  <a:lnTo>
                    <a:pt x="3005" y="0"/>
                  </a:lnTo>
                  <a:lnTo>
                    <a:pt x="3075" y="26"/>
                  </a:lnTo>
                  <a:lnTo>
                    <a:pt x="3135" y="77"/>
                  </a:lnTo>
                  <a:lnTo>
                    <a:pt x="3204" y="85"/>
                  </a:lnTo>
                  <a:lnTo>
                    <a:pt x="3264" y="94"/>
                  </a:lnTo>
                  <a:lnTo>
                    <a:pt x="3264" y="229"/>
                  </a:lnTo>
                  <a:lnTo>
                    <a:pt x="3204" y="221"/>
                  </a:lnTo>
                  <a:lnTo>
                    <a:pt x="3135" y="221"/>
                  </a:lnTo>
                  <a:lnTo>
                    <a:pt x="3075" y="204"/>
                  </a:lnTo>
                  <a:lnTo>
                    <a:pt x="3005" y="195"/>
                  </a:lnTo>
                  <a:lnTo>
                    <a:pt x="2945" y="178"/>
                  </a:lnTo>
                  <a:lnTo>
                    <a:pt x="2885" y="195"/>
                  </a:lnTo>
                  <a:lnTo>
                    <a:pt x="2815" y="204"/>
                  </a:lnTo>
                  <a:lnTo>
                    <a:pt x="2755" y="195"/>
                  </a:lnTo>
                  <a:lnTo>
                    <a:pt x="2685" y="178"/>
                  </a:lnTo>
                  <a:lnTo>
                    <a:pt x="2626" y="170"/>
                  </a:lnTo>
                  <a:lnTo>
                    <a:pt x="2556" y="195"/>
                  </a:lnTo>
                  <a:lnTo>
                    <a:pt x="2496" y="212"/>
                  </a:lnTo>
                  <a:lnTo>
                    <a:pt x="2436" y="246"/>
                  </a:lnTo>
                  <a:lnTo>
                    <a:pt x="2366" y="263"/>
                  </a:lnTo>
                  <a:lnTo>
                    <a:pt x="2306" y="272"/>
                  </a:lnTo>
                  <a:lnTo>
                    <a:pt x="2236" y="272"/>
                  </a:lnTo>
                  <a:lnTo>
                    <a:pt x="2176" y="272"/>
                  </a:lnTo>
                  <a:lnTo>
                    <a:pt x="2116" y="272"/>
                  </a:lnTo>
                  <a:lnTo>
                    <a:pt x="2047" y="272"/>
                  </a:lnTo>
                  <a:lnTo>
                    <a:pt x="1987" y="280"/>
                  </a:lnTo>
                  <a:lnTo>
                    <a:pt x="1917" y="280"/>
                  </a:lnTo>
                  <a:lnTo>
                    <a:pt x="1857" y="280"/>
                  </a:lnTo>
                  <a:lnTo>
                    <a:pt x="1797" y="289"/>
                  </a:lnTo>
                  <a:lnTo>
                    <a:pt x="1727" y="289"/>
                  </a:lnTo>
                  <a:lnTo>
                    <a:pt x="1667" y="280"/>
                  </a:lnTo>
                  <a:lnTo>
                    <a:pt x="1597" y="272"/>
                  </a:lnTo>
                  <a:lnTo>
                    <a:pt x="1537" y="272"/>
                  </a:lnTo>
                  <a:lnTo>
                    <a:pt x="1468" y="272"/>
                  </a:lnTo>
                  <a:lnTo>
                    <a:pt x="1408" y="272"/>
                  </a:lnTo>
                  <a:lnTo>
                    <a:pt x="1348" y="263"/>
                  </a:lnTo>
                  <a:lnTo>
                    <a:pt x="1278" y="246"/>
                  </a:lnTo>
                  <a:lnTo>
                    <a:pt x="1218" y="255"/>
                  </a:lnTo>
                  <a:lnTo>
                    <a:pt x="1148" y="263"/>
                  </a:lnTo>
                  <a:lnTo>
                    <a:pt x="1088" y="272"/>
                  </a:lnTo>
                  <a:lnTo>
                    <a:pt x="1028" y="263"/>
                  </a:lnTo>
                  <a:lnTo>
                    <a:pt x="959" y="246"/>
                  </a:lnTo>
                  <a:lnTo>
                    <a:pt x="899" y="246"/>
                  </a:lnTo>
                  <a:lnTo>
                    <a:pt x="829" y="246"/>
                  </a:lnTo>
                  <a:lnTo>
                    <a:pt x="769" y="255"/>
                  </a:lnTo>
                  <a:lnTo>
                    <a:pt x="709" y="255"/>
                  </a:lnTo>
                  <a:lnTo>
                    <a:pt x="639" y="263"/>
                  </a:lnTo>
                  <a:lnTo>
                    <a:pt x="579" y="255"/>
                  </a:lnTo>
                  <a:lnTo>
                    <a:pt x="509" y="246"/>
                  </a:lnTo>
                  <a:lnTo>
                    <a:pt x="449" y="229"/>
                  </a:lnTo>
                  <a:lnTo>
                    <a:pt x="380" y="212"/>
                  </a:lnTo>
                  <a:lnTo>
                    <a:pt x="320" y="195"/>
                  </a:lnTo>
                  <a:lnTo>
                    <a:pt x="260" y="178"/>
                  </a:lnTo>
                  <a:lnTo>
                    <a:pt x="190" y="161"/>
                  </a:lnTo>
                  <a:lnTo>
                    <a:pt x="130" y="153"/>
                  </a:lnTo>
                  <a:lnTo>
                    <a:pt x="60" y="136"/>
                  </a:lnTo>
                  <a:lnTo>
                    <a:pt x="0" y="144"/>
                  </a:lnTo>
                  <a:close/>
                </a:path>
              </a:pathLst>
            </a:custGeom>
            <a:solidFill>
              <a:srgbClr val="FFFF00"/>
            </a:solidFill>
            <a:ln w="9525">
              <a:noFill/>
              <a:round/>
              <a:headEnd/>
              <a:tailEnd/>
            </a:ln>
          </p:spPr>
          <p:txBody>
            <a:bodyPr/>
            <a:lstStyle/>
            <a:p>
              <a:endParaRPr lang="es-AR"/>
            </a:p>
          </p:txBody>
        </p:sp>
        <p:sp>
          <p:nvSpPr>
            <p:cNvPr id="64528" name="Freeform 297"/>
            <p:cNvSpPr>
              <a:spLocks/>
            </p:cNvSpPr>
            <p:nvPr/>
          </p:nvSpPr>
          <p:spPr bwMode="auto">
            <a:xfrm>
              <a:off x="1185" y="2062"/>
              <a:ext cx="4016" cy="890"/>
            </a:xfrm>
            <a:custGeom>
              <a:avLst/>
              <a:gdLst>
                <a:gd name="T0" fmla="*/ 0 w 3264"/>
                <a:gd name="T1" fmla="*/ 4891 h 654"/>
                <a:gd name="T2" fmla="*/ 842 w 3264"/>
                <a:gd name="T3" fmla="*/ 6389 h 654"/>
                <a:gd name="T4" fmla="*/ 1683 w 3264"/>
                <a:gd name="T5" fmla="*/ 6929 h 654"/>
                <a:gd name="T6" fmla="*/ 2458 w 3264"/>
                <a:gd name="T7" fmla="*/ 7487 h 654"/>
                <a:gd name="T8" fmla="*/ 3284 w 3264"/>
                <a:gd name="T9" fmla="*/ 8289 h 654"/>
                <a:gd name="T10" fmla="*/ 4128 w 3264"/>
                <a:gd name="T11" fmla="*/ 8836 h 654"/>
                <a:gd name="T12" fmla="*/ 4967 w 3264"/>
                <a:gd name="T13" fmla="*/ 9103 h 654"/>
                <a:gd name="T14" fmla="*/ 5811 w 3264"/>
                <a:gd name="T15" fmla="*/ 9103 h 654"/>
                <a:gd name="T16" fmla="*/ 6643 w 3264"/>
                <a:gd name="T17" fmla="*/ 8571 h 654"/>
                <a:gd name="T18" fmla="*/ 7413 w 3264"/>
                <a:gd name="T19" fmla="*/ 8289 h 654"/>
                <a:gd name="T20" fmla="*/ 8257 w 3264"/>
                <a:gd name="T21" fmla="*/ 7758 h 654"/>
                <a:gd name="T22" fmla="*/ 9095 w 3264"/>
                <a:gd name="T23" fmla="*/ 6929 h 654"/>
                <a:gd name="T24" fmla="*/ 9935 w 3264"/>
                <a:gd name="T25" fmla="*/ 5443 h 654"/>
                <a:gd name="T26" fmla="*/ 10778 w 3264"/>
                <a:gd name="T27" fmla="*/ 5718 h 654"/>
                <a:gd name="T28" fmla="*/ 11611 w 3264"/>
                <a:gd name="T29" fmla="*/ 7355 h 654"/>
                <a:gd name="T30" fmla="*/ 12391 w 3264"/>
                <a:gd name="T31" fmla="*/ 7888 h 654"/>
                <a:gd name="T32" fmla="*/ 13228 w 3264"/>
                <a:gd name="T33" fmla="*/ 8571 h 654"/>
                <a:gd name="T34" fmla="*/ 14062 w 3264"/>
                <a:gd name="T35" fmla="*/ 8700 h 654"/>
                <a:gd name="T36" fmla="*/ 14903 w 3264"/>
                <a:gd name="T37" fmla="*/ 8571 h 654"/>
                <a:gd name="T38" fmla="*/ 15738 w 3264"/>
                <a:gd name="T39" fmla="*/ 8432 h 654"/>
                <a:gd name="T40" fmla="*/ 16523 w 3264"/>
                <a:gd name="T41" fmla="*/ 7758 h 654"/>
                <a:gd name="T42" fmla="*/ 17355 w 3264"/>
                <a:gd name="T43" fmla="*/ 6389 h 654"/>
                <a:gd name="T44" fmla="*/ 18193 w 3264"/>
                <a:gd name="T45" fmla="*/ 4751 h 654"/>
                <a:gd name="T46" fmla="*/ 19032 w 3264"/>
                <a:gd name="T47" fmla="*/ 969 h 654"/>
                <a:gd name="T48" fmla="*/ 19866 w 3264"/>
                <a:gd name="T49" fmla="*/ 815 h 654"/>
                <a:gd name="T50" fmla="*/ 20704 w 3264"/>
                <a:gd name="T51" fmla="*/ 3813 h 654"/>
                <a:gd name="T52" fmla="*/ 21091 w 3264"/>
                <a:gd name="T53" fmla="*/ 8432 h 654"/>
                <a:gd name="T54" fmla="*/ 20257 w 3264"/>
                <a:gd name="T55" fmla="*/ 8164 h 654"/>
                <a:gd name="T56" fmla="*/ 19419 w 3264"/>
                <a:gd name="T57" fmla="*/ 6929 h 654"/>
                <a:gd name="T58" fmla="*/ 18643 w 3264"/>
                <a:gd name="T59" fmla="*/ 7758 h 654"/>
                <a:gd name="T60" fmla="*/ 17805 w 3264"/>
                <a:gd name="T61" fmla="*/ 8432 h 654"/>
                <a:gd name="T62" fmla="*/ 16971 w 3264"/>
                <a:gd name="T63" fmla="*/ 8571 h 654"/>
                <a:gd name="T64" fmla="*/ 16132 w 3264"/>
                <a:gd name="T65" fmla="*/ 9380 h 654"/>
                <a:gd name="T66" fmla="*/ 15289 w 3264"/>
                <a:gd name="T67" fmla="*/ 10204 h 654"/>
                <a:gd name="T68" fmla="*/ 14453 w 3264"/>
                <a:gd name="T69" fmla="*/ 10330 h 654"/>
                <a:gd name="T70" fmla="*/ 13676 w 3264"/>
                <a:gd name="T71" fmla="*/ 10468 h 654"/>
                <a:gd name="T72" fmla="*/ 12840 w 3264"/>
                <a:gd name="T73" fmla="*/ 10330 h 654"/>
                <a:gd name="T74" fmla="*/ 12004 w 3264"/>
                <a:gd name="T75" fmla="*/ 10204 h 654"/>
                <a:gd name="T76" fmla="*/ 11162 w 3264"/>
                <a:gd name="T77" fmla="*/ 10064 h 654"/>
                <a:gd name="T78" fmla="*/ 10318 w 3264"/>
                <a:gd name="T79" fmla="*/ 9380 h 654"/>
                <a:gd name="T80" fmla="*/ 9486 w 3264"/>
                <a:gd name="T81" fmla="*/ 9772 h 654"/>
                <a:gd name="T82" fmla="*/ 8714 w 3264"/>
                <a:gd name="T83" fmla="*/ 9932 h 654"/>
                <a:gd name="T84" fmla="*/ 7872 w 3264"/>
                <a:gd name="T85" fmla="*/ 9932 h 654"/>
                <a:gd name="T86" fmla="*/ 7029 w 3264"/>
                <a:gd name="T87" fmla="*/ 10330 h 654"/>
                <a:gd name="T88" fmla="*/ 6201 w 3264"/>
                <a:gd name="T89" fmla="*/ 10064 h 654"/>
                <a:gd name="T90" fmla="*/ 5360 w 3264"/>
                <a:gd name="T91" fmla="*/ 10204 h 654"/>
                <a:gd name="T92" fmla="*/ 4578 w 3264"/>
                <a:gd name="T93" fmla="*/ 10204 h 654"/>
                <a:gd name="T94" fmla="*/ 3740 w 3264"/>
                <a:gd name="T95" fmla="*/ 10204 h 654"/>
                <a:gd name="T96" fmla="*/ 2896 w 3264"/>
                <a:gd name="T97" fmla="*/ 9658 h 654"/>
                <a:gd name="T98" fmla="*/ 2071 w 3264"/>
                <a:gd name="T99" fmla="*/ 8836 h 654"/>
                <a:gd name="T100" fmla="*/ 1228 w 3264"/>
                <a:gd name="T101" fmla="*/ 8289 h 654"/>
                <a:gd name="T102" fmla="*/ 389 w 3264"/>
                <a:gd name="T103" fmla="*/ 7758 h 65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264"/>
                <a:gd name="T157" fmla="*/ 0 h 654"/>
                <a:gd name="T158" fmla="*/ 3264 w 3264"/>
                <a:gd name="T159" fmla="*/ 654 h 65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264" h="654">
                  <a:moveTo>
                    <a:pt x="0" y="467"/>
                  </a:moveTo>
                  <a:lnTo>
                    <a:pt x="0" y="306"/>
                  </a:lnTo>
                  <a:lnTo>
                    <a:pt x="60" y="357"/>
                  </a:lnTo>
                  <a:lnTo>
                    <a:pt x="130" y="399"/>
                  </a:lnTo>
                  <a:lnTo>
                    <a:pt x="190" y="425"/>
                  </a:lnTo>
                  <a:lnTo>
                    <a:pt x="260" y="433"/>
                  </a:lnTo>
                  <a:lnTo>
                    <a:pt x="320" y="450"/>
                  </a:lnTo>
                  <a:lnTo>
                    <a:pt x="380" y="467"/>
                  </a:lnTo>
                  <a:lnTo>
                    <a:pt x="449" y="501"/>
                  </a:lnTo>
                  <a:lnTo>
                    <a:pt x="509" y="518"/>
                  </a:lnTo>
                  <a:lnTo>
                    <a:pt x="579" y="552"/>
                  </a:lnTo>
                  <a:lnTo>
                    <a:pt x="639" y="552"/>
                  </a:lnTo>
                  <a:lnTo>
                    <a:pt x="709" y="560"/>
                  </a:lnTo>
                  <a:lnTo>
                    <a:pt x="769" y="569"/>
                  </a:lnTo>
                  <a:lnTo>
                    <a:pt x="829" y="577"/>
                  </a:lnTo>
                  <a:lnTo>
                    <a:pt x="899" y="569"/>
                  </a:lnTo>
                  <a:lnTo>
                    <a:pt x="959" y="544"/>
                  </a:lnTo>
                  <a:lnTo>
                    <a:pt x="1028" y="535"/>
                  </a:lnTo>
                  <a:lnTo>
                    <a:pt x="1088" y="527"/>
                  </a:lnTo>
                  <a:lnTo>
                    <a:pt x="1148" y="518"/>
                  </a:lnTo>
                  <a:lnTo>
                    <a:pt x="1218" y="493"/>
                  </a:lnTo>
                  <a:lnTo>
                    <a:pt x="1278" y="484"/>
                  </a:lnTo>
                  <a:lnTo>
                    <a:pt x="1348" y="476"/>
                  </a:lnTo>
                  <a:lnTo>
                    <a:pt x="1408" y="433"/>
                  </a:lnTo>
                  <a:lnTo>
                    <a:pt x="1468" y="399"/>
                  </a:lnTo>
                  <a:lnTo>
                    <a:pt x="1537" y="340"/>
                  </a:lnTo>
                  <a:lnTo>
                    <a:pt x="1597" y="323"/>
                  </a:lnTo>
                  <a:lnTo>
                    <a:pt x="1667" y="357"/>
                  </a:lnTo>
                  <a:lnTo>
                    <a:pt x="1727" y="416"/>
                  </a:lnTo>
                  <a:lnTo>
                    <a:pt x="1797" y="459"/>
                  </a:lnTo>
                  <a:lnTo>
                    <a:pt x="1857" y="476"/>
                  </a:lnTo>
                  <a:lnTo>
                    <a:pt x="1917" y="493"/>
                  </a:lnTo>
                  <a:lnTo>
                    <a:pt x="1987" y="518"/>
                  </a:lnTo>
                  <a:lnTo>
                    <a:pt x="2047" y="535"/>
                  </a:lnTo>
                  <a:lnTo>
                    <a:pt x="2116" y="552"/>
                  </a:lnTo>
                  <a:lnTo>
                    <a:pt x="2176" y="544"/>
                  </a:lnTo>
                  <a:lnTo>
                    <a:pt x="2236" y="544"/>
                  </a:lnTo>
                  <a:lnTo>
                    <a:pt x="2306" y="535"/>
                  </a:lnTo>
                  <a:lnTo>
                    <a:pt x="2366" y="535"/>
                  </a:lnTo>
                  <a:lnTo>
                    <a:pt x="2436" y="527"/>
                  </a:lnTo>
                  <a:lnTo>
                    <a:pt x="2496" y="501"/>
                  </a:lnTo>
                  <a:lnTo>
                    <a:pt x="2556" y="484"/>
                  </a:lnTo>
                  <a:lnTo>
                    <a:pt x="2626" y="450"/>
                  </a:lnTo>
                  <a:lnTo>
                    <a:pt x="2685" y="399"/>
                  </a:lnTo>
                  <a:lnTo>
                    <a:pt x="2755" y="357"/>
                  </a:lnTo>
                  <a:lnTo>
                    <a:pt x="2815" y="297"/>
                  </a:lnTo>
                  <a:lnTo>
                    <a:pt x="2885" y="213"/>
                  </a:lnTo>
                  <a:lnTo>
                    <a:pt x="2945" y="60"/>
                  </a:lnTo>
                  <a:lnTo>
                    <a:pt x="3005" y="0"/>
                  </a:lnTo>
                  <a:lnTo>
                    <a:pt x="3075" y="51"/>
                  </a:lnTo>
                  <a:lnTo>
                    <a:pt x="3135" y="170"/>
                  </a:lnTo>
                  <a:lnTo>
                    <a:pt x="3204" y="238"/>
                  </a:lnTo>
                  <a:lnTo>
                    <a:pt x="3264" y="247"/>
                  </a:lnTo>
                  <a:lnTo>
                    <a:pt x="3264" y="527"/>
                  </a:lnTo>
                  <a:lnTo>
                    <a:pt x="3204" y="518"/>
                  </a:lnTo>
                  <a:lnTo>
                    <a:pt x="3135" y="510"/>
                  </a:lnTo>
                  <a:lnTo>
                    <a:pt x="3075" y="459"/>
                  </a:lnTo>
                  <a:lnTo>
                    <a:pt x="3005" y="433"/>
                  </a:lnTo>
                  <a:lnTo>
                    <a:pt x="2945" y="433"/>
                  </a:lnTo>
                  <a:lnTo>
                    <a:pt x="2885" y="484"/>
                  </a:lnTo>
                  <a:lnTo>
                    <a:pt x="2815" y="518"/>
                  </a:lnTo>
                  <a:lnTo>
                    <a:pt x="2755" y="527"/>
                  </a:lnTo>
                  <a:lnTo>
                    <a:pt x="2685" y="527"/>
                  </a:lnTo>
                  <a:lnTo>
                    <a:pt x="2626" y="535"/>
                  </a:lnTo>
                  <a:lnTo>
                    <a:pt x="2556" y="569"/>
                  </a:lnTo>
                  <a:lnTo>
                    <a:pt x="2496" y="586"/>
                  </a:lnTo>
                  <a:lnTo>
                    <a:pt x="2436" y="620"/>
                  </a:lnTo>
                  <a:lnTo>
                    <a:pt x="2366" y="637"/>
                  </a:lnTo>
                  <a:lnTo>
                    <a:pt x="2306" y="645"/>
                  </a:lnTo>
                  <a:lnTo>
                    <a:pt x="2236" y="645"/>
                  </a:lnTo>
                  <a:lnTo>
                    <a:pt x="2176" y="645"/>
                  </a:lnTo>
                  <a:lnTo>
                    <a:pt x="2116" y="654"/>
                  </a:lnTo>
                  <a:lnTo>
                    <a:pt x="2047" y="645"/>
                  </a:lnTo>
                  <a:lnTo>
                    <a:pt x="1987" y="645"/>
                  </a:lnTo>
                  <a:lnTo>
                    <a:pt x="1917" y="637"/>
                  </a:lnTo>
                  <a:lnTo>
                    <a:pt x="1857" y="637"/>
                  </a:lnTo>
                  <a:lnTo>
                    <a:pt x="1797" y="645"/>
                  </a:lnTo>
                  <a:lnTo>
                    <a:pt x="1727" y="628"/>
                  </a:lnTo>
                  <a:lnTo>
                    <a:pt x="1667" y="611"/>
                  </a:lnTo>
                  <a:lnTo>
                    <a:pt x="1597" y="586"/>
                  </a:lnTo>
                  <a:lnTo>
                    <a:pt x="1537" y="594"/>
                  </a:lnTo>
                  <a:lnTo>
                    <a:pt x="1468" y="611"/>
                  </a:lnTo>
                  <a:lnTo>
                    <a:pt x="1408" y="620"/>
                  </a:lnTo>
                  <a:lnTo>
                    <a:pt x="1348" y="620"/>
                  </a:lnTo>
                  <a:lnTo>
                    <a:pt x="1278" y="611"/>
                  </a:lnTo>
                  <a:lnTo>
                    <a:pt x="1218" y="620"/>
                  </a:lnTo>
                  <a:lnTo>
                    <a:pt x="1148" y="628"/>
                  </a:lnTo>
                  <a:lnTo>
                    <a:pt x="1088" y="645"/>
                  </a:lnTo>
                  <a:lnTo>
                    <a:pt x="1028" y="637"/>
                  </a:lnTo>
                  <a:lnTo>
                    <a:pt x="959" y="628"/>
                  </a:lnTo>
                  <a:lnTo>
                    <a:pt x="899" y="637"/>
                  </a:lnTo>
                  <a:lnTo>
                    <a:pt x="829" y="637"/>
                  </a:lnTo>
                  <a:lnTo>
                    <a:pt x="769" y="645"/>
                  </a:lnTo>
                  <a:lnTo>
                    <a:pt x="709" y="637"/>
                  </a:lnTo>
                  <a:lnTo>
                    <a:pt x="639" y="637"/>
                  </a:lnTo>
                  <a:lnTo>
                    <a:pt x="579" y="637"/>
                  </a:lnTo>
                  <a:lnTo>
                    <a:pt x="509" y="620"/>
                  </a:lnTo>
                  <a:lnTo>
                    <a:pt x="449" y="603"/>
                  </a:lnTo>
                  <a:lnTo>
                    <a:pt x="380" y="577"/>
                  </a:lnTo>
                  <a:lnTo>
                    <a:pt x="320" y="552"/>
                  </a:lnTo>
                  <a:lnTo>
                    <a:pt x="260" y="535"/>
                  </a:lnTo>
                  <a:lnTo>
                    <a:pt x="190" y="518"/>
                  </a:lnTo>
                  <a:lnTo>
                    <a:pt x="130" y="501"/>
                  </a:lnTo>
                  <a:lnTo>
                    <a:pt x="60" y="484"/>
                  </a:lnTo>
                  <a:lnTo>
                    <a:pt x="0" y="467"/>
                  </a:lnTo>
                  <a:close/>
                </a:path>
              </a:pathLst>
            </a:custGeom>
            <a:solidFill>
              <a:srgbClr val="FF0000"/>
            </a:solidFill>
            <a:ln w="9525">
              <a:noFill/>
              <a:round/>
              <a:headEnd/>
              <a:tailEnd/>
            </a:ln>
          </p:spPr>
          <p:txBody>
            <a:bodyPr/>
            <a:lstStyle/>
            <a:p>
              <a:endParaRPr lang="es-AR"/>
            </a:p>
          </p:txBody>
        </p:sp>
        <p:sp>
          <p:nvSpPr>
            <p:cNvPr id="64529" name="Line 298"/>
            <p:cNvSpPr>
              <a:spLocks noChangeShapeType="1"/>
            </p:cNvSpPr>
            <p:nvPr/>
          </p:nvSpPr>
          <p:spPr bwMode="auto">
            <a:xfrm>
              <a:off x="1185" y="1994"/>
              <a:ext cx="0" cy="1130"/>
            </a:xfrm>
            <a:prstGeom prst="line">
              <a:avLst/>
            </a:prstGeom>
            <a:noFill/>
            <a:ln w="0">
              <a:solidFill>
                <a:srgbClr val="000000"/>
              </a:solidFill>
              <a:round/>
              <a:headEnd/>
              <a:tailEnd/>
            </a:ln>
          </p:spPr>
          <p:txBody>
            <a:bodyPr/>
            <a:lstStyle/>
            <a:p>
              <a:endParaRPr lang="es-AR"/>
            </a:p>
          </p:txBody>
        </p:sp>
        <p:sp>
          <p:nvSpPr>
            <p:cNvPr id="64530" name="Line 299"/>
            <p:cNvSpPr>
              <a:spLocks noChangeShapeType="1"/>
            </p:cNvSpPr>
            <p:nvPr/>
          </p:nvSpPr>
          <p:spPr bwMode="auto">
            <a:xfrm>
              <a:off x="1149" y="3124"/>
              <a:ext cx="36" cy="0"/>
            </a:xfrm>
            <a:prstGeom prst="line">
              <a:avLst/>
            </a:prstGeom>
            <a:noFill/>
            <a:ln w="0">
              <a:solidFill>
                <a:srgbClr val="000000"/>
              </a:solidFill>
              <a:round/>
              <a:headEnd/>
              <a:tailEnd/>
            </a:ln>
          </p:spPr>
          <p:txBody>
            <a:bodyPr/>
            <a:lstStyle/>
            <a:p>
              <a:endParaRPr lang="es-AR"/>
            </a:p>
          </p:txBody>
        </p:sp>
        <p:sp>
          <p:nvSpPr>
            <p:cNvPr id="64531" name="Line 300"/>
            <p:cNvSpPr>
              <a:spLocks noChangeShapeType="1"/>
            </p:cNvSpPr>
            <p:nvPr/>
          </p:nvSpPr>
          <p:spPr bwMode="auto">
            <a:xfrm>
              <a:off x="1149" y="2939"/>
              <a:ext cx="36" cy="0"/>
            </a:xfrm>
            <a:prstGeom prst="line">
              <a:avLst/>
            </a:prstGeom>
            <a:noFill/>
            <a:ln w="0">
              <a:solidFill>
                <a:srgbClr val="000000"/>
              </a:solidFill>
              <a:round/>
              <a:headEnd/>
              <a:tailEnd/>
            </a:ln>
          </p:spPr>
          <p:txBody>
            <a:bodyPr/>
            <a:lstStyle/>
            <a:p>
              <a:endParaRPr lang="es-AR"/>
            </a:p>
          </p:txBody>
        </p:sp>
        <p:sp>
          <p:nvSpPr>
            <p:cNvPr id="64532" name="Line 301"/>
            <p:cNvSpPr>
              <a:spLocks noChangeShapeType="1"/>
            </p:cNvSpPr>
            <p:nvPr/>
          </p:nvSpPr>
          <p:spPr bwMode="auto">
            <a:xfrm>
              <a:off x="1149" y="2744"/>
              <a:ext cx="36" cy="0"/>
            </a:xfrm>
            <a:prstGeom prst="line">
              <a:avLst/>
            </a:prstGeom>
            <a:noFill/>
            <a:ln w="0">
              <a:solidFill>
                <a:srgbClr val="000000"/>
              </a:solidFill>
              <a:round/>
              <a:headEnd/>
              <a:tailEnd/>
            </a:ln>
          </p:spPr>
          <p:txBody>
            <a:bodyPr/>
            <a:lstStyle/>
            <a:p>
              <a:endParaRPr lang="es-AR"/>
            </a:p>
          </p:txBody>
        </p:sp>
        <p:sp>
          <p:nvSpPr>
            <p:cNvPr id="64533" name="Line 302"/>
            <p:cNvSpPr>
              <a:spLocks noChangeShapeType="1"/>
            </p:cNvSpPr>
            <p:nvPr/>
          </p:nvSpPr>
          <p:spPr bwMode="auto">
            <a:xfrm>
              <a:off x="1149" y="2559"/>
              <a:ext cx="36" cy="0"/>
            </a:xfrm>
            <a:prstGeom prst="line">
              <a:avLst/>
            </a:prstGeom>
            <a:noFill/>
            <a:ln w="0">
              <a:solidFill>
                <a:srgbClr val="000000"/>
              </a:solidFill>
              <a:round/>
              <a:headEnd/>
              <a:tailEnd/>
            </a:ln>
          </p:spPr>
          <p:txBody>
            <a:bodyPr/>
            <a:lstStyle/>
            <a:p>
              <a:endParaRPr lang="es-AR"/>
            </a:p>
          </p:txBody>
        </p:sp>
        <p:sp>
          <p:nvSpPr>
            <p:cNvPr id="64534" name="Line 303"/>
            <p:cNvSpPr>
              <a:spLocks noChangeShapeType="1"/>
            </p:cNvSpPr>
            <p:nvPr/>
          </p:nvSpPr>
          <p:spPr bwMode="auto">
            <a:xfrm>
              <a:off x="1149" y="2375"/>
              <a:ext cx="36" cy="0"/>
            </a:xfrm>
            <a:prstGeom prst="line">
              <a:avLst/>
            </a:prstGeom>
            <a:noFill/>
            <a:ln w="0">
              <a:solidFill>
                <a:srgbClr val="000000"/>
              </a:solidFill>
              <a:round/>
              <a:headEnd/>
              <a:tailEnd/>
            </a:ln>
          </p:spPr>
          <p:txBody>
            <a:bodyPr/>
            <a:lstStyle/>
            <a:p>
              <a:endParaRPr lang="es-AR"/>
            </a:p>
          </p:txBody>
        </p:sp>
        <p:sp>
          <p:nvSpPr>
            <p:cNvPr id="64535" name="Line 304"/>
            <p:cNvSpPr>
              <a:spLocks noChangeShapeType="1"/>
            </p:cNvSpPr>
            <p:nvPr/>
          </p:nvSpPr>
          <p:spPr bwMode="auto">
            <a:xfrm>
              <a:off x="1149" y="2178"/>
              <a:ext cx="36" cy="0"/>
            </a:xfrm>
            <a:prstGeom prst="line">
              <a:avLst/>
            </a:prstGeom>
            <a:noFill/>
            <a:ln w="0">
              <a:solidFill>
                <a:srgbClr val="000000"/>
              </a:solidFill>
              <a:round/>
              <a:headEnd/>
              <a:tailEnd/>
            </a:ln>
          </p:spPr>
          <p:txBody>
            <a:bodyPr/>
            <a:lstStyle/>
            <a:p>
              <a:endParaRPr lang="es-AR"/>
            </a:p>
          </p:txBody>
        </p:sp>
        <p:sp>
          <p:nvSpPr>
            <p:cNvPr id="64536" name="Line 305"/>
            <p:cNvSpPr>
              <a:spLocks noChangeShapeType="1"/>
            </p:cNvSpPr>
            <p:nvPr/>
          </p:nvSpPr>
          <p:spPr bwMode="auto">
            <a:xfrm>
              <a:off x="1149" y="1994"/>
              <a:ext cx="36" cy="0"/>
            </a:xfrm>
            <a:prstGeom prst="line">
              <a:avLst/>
            </a:prstGeom>
            <a:noFill/>
            <a:ln w="0">
              <a:solidFill>
                <a:srgbClr val="000000"/>
              </a:solidFill>
              <a:round/>
              <a:headEnd/>
              <a:tailEnd/>
            </a:ln>
          </p:spPr>
          <p:txBody>
            <a:bodyPr/>
            <a:lstStyle/>
            <a:p>
              <a:endParaRPr lang="es-AR"/>
            </a:p>
          </p:txBody>
        </p:sp>
        <p:sp>
          <p:nvSpPr>
            <p:cNvPr id="64537" name="Line 306"/>
            <p:cNvSpPr>
              <a:spLocks noChangeShapeType="1"/>
            </p:cNvSpPr>
            <p:nvPr/>
          </p:nvSpPr>
          <p:spPr bwMode="auto">
            <a:xfrm>
              <a:off x="1185" y="3124"/>
              <a:ext cx="4016" cy="0"/>
            </a:xfrm>
            <a:prstGeom prst="line">
              <a:avLst/>
            </a:prstGeom>
            <a:noFill/>
            <a:ln w="0">
              <a:solidFill>
                <a:srgbClr val="000000"/>
              </a:solidFill>
              <a:round/>
              <a:headEnd/>
              <a:tailEnd/>
            </a:ln>
          </p:spPr>
          <p:txBody>
            <a:bodyPr/>
            <a:lstStyle/>
            <a:p>
              <a:endParaRPr lang="es-AR"/>
            </a:p>
          </p:txBody>
        </p:sp>
        <p:sp>
          <p:nvSpPr>
            <p:cNvPr id="64538" name="Line 307"/>
            <p:cNvSpPr>
              <a:spLocks noChangeShapeType="1"/>
            </p:cNvSpPr>
            <p:nvPr/>
          </p:nvSpPr>
          <p:spPr bwMode="auto">
            <a:xfrm flipV="1">
              <a:off x="1185" y="3124"/>
              <a:ext cx="0" cy="36"/>
            </a:xfrm>
            <a:prstGeom prst="line">
              <a:avLst/>
            </a:prstGeom>
            <a:noFill/>
            <a:ln w="0">
              <a:solidFill>
                <a:srgbClr val="000000"/>
              </a:solidFill>
              <a:round/>
              <a:headEnd/>
              <a:tailEnd/>
            </a:ln>
          </p:spPr>
          <p:txBody>
            <a:bodyPr/>
            <a:lstStyle/>
            <a:p>
              <a:endParaRPr lang="es-AR"/>
            </a:p>
          </p:txBody>
        </p:sp>
        <p:sp>
          <p:nvSpPr>
            <p:cNvPr id="64539" name="Line 308"/>
            <p:cNvSpPr>
              <a:spLocks noChangeShapeType="1"/>
            </p:cNvSpPr>
            <p:nvPr/>
          </p:nvSpPr>
          <p:spPr bwMode="auto">
            <a:xfrm flipV="1">
              <a:off x="1259" y="3124"/>
              <a:ext cx="0" cy="36"/>
            </a:xfrm>
            <a:prstGeom prst="line">
              <a:avLst/>
            </a:prstGeom>
            <a:noFill/>
            <a:ln w="0">
              <a:solidFill>
                <a:srgbClr val="000000"/>
              </a:solidFill>
              <a:round/>
              <a:headEnd/>
              <a:tailEnd/>
            </a:ln>
          </p:spPr>
          <p:txBody>
            <a:bodyPr/>
            <a:lstStyle/>
            <a:p>
              <a:endParaRPr lang="es-AR"/>
            </a:p>
          </p:txBody>
        </p:sp>
        <p:sp>
          <p:nvSpPr>
            <p:cNvPr id="64540" name="Line 309"/>
            <p:cNvSpPr>
              <a:spLocks noChangeShapeType="1"/>
            </p:cNvSpPr>
            <p:nvPr/>
          </p:nvSpPr>
          <p:spPr bwMode="auto">
            <a:xfrm flipV="1">
              <a:off x="1345" y="3124"/>
              <a:ext cx="0" cy="36"/>
            </a:xfrm>
            <a:prstGeom prst="line">
              <a:avLst/>
            </a:prstGeom>
            <a:noFill/>
            <a:ln w="0">
              <a:solidFill>
                <a:srgbClr val="000000"/>
              </a:solidFill>
              <a:round/>
              <a:headEnd/>
              <a:tailEnd/>
            </a:ln>
          </p:spPr>
          <p:txBody>
            <a:bodyPr/>
            <a:lstStyle/>
            <a:p>
              <a:endParaRPr lang="es-AR"/>
            </a:p>
          </p:txBody>
        </p:sp>
        <p:sp>
          <p:nvSpPr>
            <p:cNvPr id="64541" name="Line 310"/>
            <p:cNvSpPr>
              <a:spLocks noChangeShapeType="1"/>
            </p:cNvSpPr>
            <p:nvPr/>
          </p:nvSpPr>
          <p:spPr bwMode="auto">
            <a:xfrm flipV="1">
              <a:off x="1419" y="3124"/>
              <a:ext cx="0" cy="36"/>
            </a:xfrm>
            <a:prstGeom prst="line">
              <a:avLst/>
            </a:prstGeom>
            <a:noFill/>
            <a:ln w="0">
              <a:solidFill>
                <a:srgbClr val="000000"/>
              </a:solidFill>
              <a:round/>
              <a:headEnd/>
              <a:tailEnd/>
            </a:ln>
          </p:spPr>
          <p:txBody>
            <a:bodyPr/>
            <a:lstStyle/>
            <a:p>
              <a:endParaRPr lang="es-AR"/>
            </a:p>
          </p:txBody>
        </p:sp>
        <p:sp>
          <p:nvSpPr>
            <p:cNvPr id="64542" name="Line 311"/>
            <p:cNvSpPr>
              <a:spLocks noChangeShapeType="1"/>
            </p:cNvSpPr>
            <p:nvPr/>
          </p:nvSpPr>
          <p:spPr bwMode="auto">
            <a:xfrm flipV="1">
              <a:off x="1505" y="3124"/>
              <a:ext cx="0" cy="36"/>
            </a:xfrm>
            <a:prstGeom prst="line">
              <a:avLst/>
            </a:prstGeom>
            <a:noFill/>
            <a:ln w="0">
              <a:solidFill>
                <a:srgbClr val="000000"/>
              </a:solidFill>
              <a:round/>
              <a:headEnd/>
              <a:tailEnd/>
            </a:ln>
          </p:spPr>
          <p:txBody>
            <a:bodyPr/>
            <a:lstStyle/>
            <a:p>
              <a:endParaRPr lang="es-AR"/>
            </a:p>
          </p:txBody>
        </p:sp>
        <p:sp>
          <p:nvSpPr>
            <p:cNvPr id="64543" name="Line 312"/>
            <p:cNvSpPr>
              <a:spLocks noChangeShapeType="1"/>
            </p:cNvSpPr>
            <p:nvPr/>
          </p:nvSpPr>
          <p:spPr bwMode="auto">
            <a:xfrm flipV="1">
              <a:off x="1579" y="3124"/>
              <a:ext cx="0" cy="36"/>
            </a:xfrm>
            <a:prstGeom prst="line">
              <a:avLst/>
            </a:prstGeom>
            <a:noFill/>
            <a:ln w="0">
              <a:solidFill>
                <a:srgbClr val="000000"/>
              </a:solidFill>
              <a:round/>
              <a:headEnd/>
              <a:tailEnd/>
            </a:ln>
          </p:spPr>
          <p:txBody>
            <a:bodyPr/>
            <a:lstStyle/>
            <a:p>
              <a:endParaRPr lang="es-AR"/>
            </a:p>
          </p:txBody>
        </p:sp>
        <p:sp>
          <p:nvSpPr>
            <p:cNvPr id="64544" name="Line 313"/>
            <p:cNvSpPr>
              <a:spLocks noChangeShapeType="1"/>
            </p:cNvSpPr>
            <p:nvPr/>
          </p:nvSpPr>
          <p:spPr bwMode="auto">
            <a:xfrm flipV="1">
              <a:off x="1653" y="3124"/>
              <a:ext cx="0" cy="36"/>
            </a:xfrm>
            <a:prstGeom prst="line">
              <a:avLst/>
            </a:prstGeom>
            <a:noFill/>
            <a:ln w="0">
              <a:solidFill>
                <a:srgbClr val="000000"/>
              </a:solidFill>
              <a:round/>
              <a:headEnd/>
              <a:tailEnd/>
            </a:ln>
          </p:spPr>
          <p:txBody>
            <a:bodyPr/>
            <a:lstStyle/>
            <a:p>
              <a:endParaRPr lang="es-AR"/>
            </a:p>
          </p:txBody>
        </p:sp>
        <p:sp>
          <p:nvSpPr>
            <p:cNvPr id="64545" name="Line 314"/>
            <p:cNvSpPr>
              <a:spLocks noChangeShapeType="1"/>
            </p:cNvSpPr>
            <p:nvPr/>
          </p:nvSpPr>
          <p:spPr bwMode="auto">
            <a:xfrm flipV="1">
              <a:off x="1738" y="3124"/>
              <a:ext cx="0" cy="36"/>
            </a:xfrm>
            <a:prstGeom prst="line">
              <a:avLst/>
            </a:prstGeom>
            <a:noFill/>
            <a:ln w="0">
              <a:solidFill>
                <a:srgbClr val="000000"/>
              </a:solidFill>
              <a:round/>
              <a:headEnd/>
              <a:tailEnd/>
            </a:ln>
          </p:spPr>
          <p:txBody>
            <a:bodyPr/>
            <a:lstStyle/>
            <a:p>
              <a:endParaRPr lang="es-AR"/>
            </a:p>
          </p:txBody>
        </p:sp>
        <p:sp>
          <p:nvSpPr>
            <p:cNvPr id="64546" name="Line 315"/>
            <p:cNvSpPr>
              <a:spLocks noChangeShapeType="1"/>
            </p:cNvSpPr>
            <p:nvPr/>
          </p:nvSpPr>
          <p:spPr bwMode="auto">
            <a:xfrm flipV="1">
              <a:off x="1812" y="3124"/>
              <a:ext cx="0" cy="36"/>
            </a:xfrm>
            <a:prstGeom prst="line">
              <a:avLst/>
            </a:prstGeom>
            <a:noFill/>
            <a:ln w="0">
              <a:solidFill>
                <a:srgbClr val="000000"/>
              </a:solidFill>
              <a:round/>
              <a:headEnd/>
              <a:tailEnd/>
            </a:ln>
          </p:spPr>
          <p:txBody>
            <a:bodyPr/>
            <a:lstStyle/>
            <a:p>
              <a:endParaRPr lang="es-AR"/>
            </a:p>
          </p:txBody>
        </p:sp>
        <p:sp>
          <p:nvSpPr>
            <p:cNvPr id="64547" name="Line 316"/>
            <p:cNvSpPr>
              <a:spLocks noChangeShapeType="1"/>
            </p:cNvSpPr>
            <p:nvPr/>
          </p:nvSpPr>
          <p:spPr bwMode="auto">
            <a:xfrm flipV="1">
              <a:off x="1898" y="3124"/>
              <a:ext cx="0" cy="36"/>
            </a:xfrm>
            <a:prstGeom prst="line">
              <a:avLst/>
            </a:prstGeom>
            <a:noFill/>
            <a:ln w="0">
              <a:solidFill>
                <a:srgbClr val="000000"/>
              </a:solidFill>
              <a:round/>
              <a:headEnd/>
              <a:tailEnd/>
            </a:ln>
          </p:spPr>
          <p:txBody>
            <a:bodyPr/>
            <a:lstStyle/>
            <a:p>
              <a:endParaRPr lang="es-AR"/>
            </a:p>
          </p:txBody>
        </p:sp>
        <p:sp>
          <p:nvSpPr>
            <p:cNvPr id="64548" name="Line 317"/>
            <p:cNvSpPr>
              <a:spLocks noChangeShapeType="1"/>
            </p:cNvSpPr>
            <p:nvPr/>
          </p:nvSpPr>
          <p:spPr bwMode="auto">
            <a:xfrm flipV="1">
              <a:off x="1972" y="3124"/>
              <a:ext cx="0" cy="36"/>
            </a:xfrm>
            <a:prstGeom prst="line">
              <a:avLst/>
            </a:prstGeom>
            <a:noFill/>
            <a:ln w="0">
              <a:solidFill>
                <a:srgbClr val="000000"/>
              </a:solidFill>
              <a:round/>
              <a:headEnd/>
              <a:tailEnd/>
            </a:ln>
          </p:spPr>
          <p:txBody>
            <a:bodyPr/>
            <a:lstStyle/>
            <a:p>
              <a:endParaRPr lang="es-AR"/>
            </a:p>
          </p:txBody>
        </p:sp>
        <p:sp>
          <p:nvSpPr>
            <p:cNvPr id="64549" name="Line 318"/>
            <p:cNvSpPr>
              <a:spLocks noChangeShapeType="1"/>
            </p:cNvSpPr>
            <p:nvPr/>
          </p:nvSpPr>
          <p:spPr bwMode="auto">
            <a:xfrm flipV="1">
              <a:off x="2058" y="3124"/>
              <a:ext cx="0" cy="36"/>
            </a:xfrm>
            <a:prstGeom prst="line">
              <a:avLst/>
            </a:prstGeom>
            <a:noFill/>
            <a:ln w="0">
              <a:solidFill>
                <a:srgbClr val="000000"/>
              </a:solidFill>
              <a:round/>
              <a:headEnd/>
              <a:tailEnd/>
            </a:ln>
          </p:spPr>
          <p:txBody>
            <a:bodyPr/>
            <a:lstStyle/>
            <a:p>
              <a:endParaRPr lang="es-AR"/>
            </a:p>
          </p:txBody>
        </p:sp>
        <p:sp>
          <p:nvSpPr>
            <p:cNvPr id="64550" name="Line 319"/>
            <p:cNvSpPr>
              <a:spLocks noChangeShapeType="1"/>
            </p:cNvSpPr>
            <p:nvPr/>
          </p:nvSpPr>
          <p:spPr bwMode="auto">
            <a:xfrm flipV="1">
              <a:off x="2131" y="3124"/>
              <a:ext cx="0" cy="36"/>
            </a:xfrm>
            <a:prstGeom prst="line">
              <a:avLst/>
            </a:prstGeom>
            <a:noFill/>
            <a:ln w="0">
              <a:solidFill>
                <a:srgbClr val="000000"/>
              </a:solidFill>
              <a:round/>
              <a:headEnd/>
              <a:tailEnd/>
            </a:ln>
          </p:spPr>
          <p:txBody>
            <a:bodyPr/>
            <a:lstStyle/>
            <a:p>
              <a:endParaRPr lang="es-AR"/>
            </a:p>
          </p:txBody>
        </p:sp>
        <p:sp>
          <p:nvSpPr>
            <p:cNvPr id="64551" name="Line 320"/>
            <p:cNvSpPr>
              <a:spLocks noChangeShapeType="1"/>
            </p:cNvSpPr>
            <p:nvPr/>
          </p:nvSpPr>
          <p:spPr bwMode="auto">
            <a:xfrm flipV="1">
              <a:off x="2205" y="3124"/>
              <a:ext cx="0" cy="36"/>
            </a:xfrm>
            <a:prstGeom prst="line">
              <a:avLst/>
            </a:prstGeom>
            <a:noFill/>
            <a:ln w="0">
              <a:solidFill>
                <a:srgbClr val="000000"/>
              </a:solidFill>
              <a:round/>
              <a:headEnd/>
              <a:tailEnd/>
            </a:ln>
          </p:spPr>
          <p:txBody>
            <a:bodyPr/>
            <a:lstStyle/>
            <a:p>
              <a:endParaRPr lang="es-AR"/>
            </a:p>
          </p:txBody>
        </p:sp>
        <p:sp>
          <p:nvSpPr>
            <p:cNvPr id="64552" name="Line 321"/>
            <p:cNvSpPr>
              <a:spLocks noChangeShapeType="1"/>
            </p:cNvSpPr>
            <p:nvPr/>
          </p:nvSpPr>
          <p:spPr bwMode="auto">
            <a:xfrm flipV="1">
              <a:off x="2291" y="3124"/>
              <a:ext cx="0" cy="36"/>
            </a:xfrm>
            <a:prstGeom prst="line">
              <a:avLst/>
            </a:prstGeom>
            <a:noFill/>
            <a:ln w="0">
              <a:solidFill>
                <a:srgbClr val="000000"/>
              </a:solidFill>
              <a:round/>
              <a:headEnd/>
              <a:tailEnd/>
            </a:ln>
          </p:spPr>
          <p:txBody>
            <a:bodyPr/>
            <a:lstStyle/>
            <a:p>
              <a:endParaRPr lang="es-AR"/>
            </a:p>
          </p:txBody>
        </p:sp>
        <p:sp>
          <p:nvSpPr>
            <p:cNvPr id="64553" name="Line 322"/>
            <p:cNvSpPr>
              <a:spLocks noChangeShapeType="1"/>
            </p:cNvSpPr>
            <p:nvPr/>
          </p:nvSpPr>
          <p:spPr bwMode="auto">
            <a:xfrm flipV="1">
              <a:off x="2365" y="3124"/>
              <a:ext cx="0" cy="36"/>
            </a:xfrm>
            <a:prstGeom prst="line">
              <a:avLst/>
            </a:prstGeom>
            <a:noFill/>
            <a:ln w="0">
              <a:solidFill>
                <a:srgbClr val="000000"/>
              </a:solidFill>
              <a:round/>
              <a:headEnd/>
              <a:tailEnd/>
            </a:ln>
          </p:spPr>
          <p:txBody>
            <a:bodyPr/>
            <a:lstStyle/>
            <a:p>
              <a:endParaRPr lang="es-AR"/>
            </a:p>
          </p:txBody>
        </p:sp>
        <p:sp>
          <p:nvSpPr>
            <p:cNvPr id="64554" name="Line 323"/>
            <p:cNvSpPr>
              <a:spLocks noChangeShapeType="1"/>
            </p:cNvSpPr>
            <p:nvPr/>
          </p:nvSpPr>
          <p:spPr bwMode="auto">
            <a:xfrm flipV="1">
              <a:off x="2450" y="3124"/>
              <a:ext cx="0" cy="36"/>
            </a:xfrm>
            <a:prstGeom prst="line">
              <a:avLst/>
            </a:prstGeom>
            <a:noFill/>
            <a:ln w="0">
              <a:solidFill>
                <a:srgbClr val="000000"/>
              </a:solidFill>
              <a:round/>
              <a:headEnd/>
              <a:tailEnd/>
            </a:ln>
          </p:spPr>
          <p:txBody>
            <a:bodyPr/>
            <a:lstStyle/>
            <a:p>
              <a:endParaRPr lang="es-AR"/>
            </a:p>
          </p:txBody>
        </p:sp>
        <p:sp>
          <p:nvSpPr>
            <p:cNvPr id="64555" name="Line 324"/>
            <p:cNvSpPr>
              <a:spLocks noChangeShapeType="1"/>
            </p:cNvSpPr>
            <p:nvPr/>
          </p:nvSpPr>
          <p:spPr bwMode="auto">
            <a:xfrm flipV="1">
              <a:off x="2524" y="3124"/>
              <a:ext cx="0" cy="36"/>
            </a:xfrm>
            <a:prstGeom prst="line">
              <a:avLst/>
            </a:prstGeom>
            <a:noFill/>
            <a:ln w="0">
              <a:solidFill>
                <a:srgbClr val="000000"/>
              </a:solidFill>
              <a:round/>
              <a:headEnd/>
              <a:tailEnd/>
            </a:ln>
          </p:spPr>
          <p:txBody>
            <a:bodyPr/>
            <a:lstStyle/>
            <a:p>
              <a:endParaRPr lang="es-AR"/>
            </a:p>
          </p:txBody>
        </p:sp>
        <p:sp>
          <p:nvSpPr>
            <p:cNvPr id="64556" name="Line 325"/>
            <p:cNvSpPr>
              <a:spLocks noChangeShapeType="1"/>
            </p:cNvSpPr>
            <p:nvPr/>
          </p:nvSpPr>
          <p:spPr bwMode="auto">
            <a:xfrm flipV="1">
              <a:off x="2598" y="3124"/>
              <a:ext cx="0" cy="36"/>
            </a:xfrm>
            <a:prstGeom prst="line">
              <a:avLst/>
            </a:prstGeom>
            <a:noFill/>
            <a:ln w="0">
              <a:solidFill>
                <a:srgbClr val="000000"/>
              </a:solidFill>
              <a:round/>
              <a:headEnd/>
              <a:tailEnd/>
            </a:ln>
          </p:spPr>
          <p:txBody>
            <a:bodyPr/>
            <a:lstStyle/>
            <a:p>
              <a:endParaRPr lang="es-AR"/>
            </a:p>
          </p:txBody>
        </p:sp>
        <p:sp>
          <p:nvSpPr>
            <p:cNvPr id="64557" name="Line 326"/>
            <p:cNvSpPr>
              <a:spLocks noChangeShapeType="1"/>
            </p:cNvSpPr>
            <p:nvPr/>
          </p:nvSpPr>
          <p:spPr bwMode="auto">
            <a:xfrm flipV="1">
              <a:off x="2684" y="3124"/>
              <a:ext cx="0" cy="36"/>
            </a:xfrm>
            <a:prstGeom prst="line">
              <a:avLst/>
            </a:prstGeom>
            <a:noFill/>
            <a:ln w="0">
              <a:solidFill>
                <a:srgbClr val="000000"/>
              </a:solidFill>
              <a:round/>
              <a:headEnd/>
              <a:tailEnd/>
            </a:ln>
          </p:spPr>
          <p:txBody>
            <a:bodyPr/>
            <a:lstStyle/>
            <a:p>
              <a:endParaRPr lang="es-AR"/>
            </a:p>
          </p:txBody>
        </p:sp>
        <p:sp>
          <p:nvSpPr>
            <p:cNvPr id="64558" name="Line 327"/>
            <p:cNvSpPr>
              <a:spLocks noChangeShapeType="1"/>
            </p:cNvSpPr>
            <p:nvPr/>
          </p:nvSpPr>
          <p:spPr bwMode="auto">
            <a:xfrm flipV="1">
              <a:off x="2758" y="3124"/>
              <a:ext cx="0" cy="36"/>
            </a:xfrm>
            <a:prstGeom prst="line">
              <a:avLst/>
            </a:prstGeom>
            <a:noFill/>
            <a:ln w="0">
              <a:solidFill>
                <a:srgbClr val="000000"/>
              </a:solidFill>
              <a:round/>
              <a:headEnd/>
              <a:tailEnd/>
            </a:ln>
          </p:spPr>
          <p:txBody>
            <a:bodyPr/>
            <a:lstStyle/>
            <a:p>
              <a:endParaRPr lang="es-AR"/>
            </a:p>
          </p:txBody>
        </p:sp>
        <p:sp>
          <p:nvSpPr>
            <p:cNvPr id="64559" name="Line 328"/>
            <p:cNvSpPr>
              <a:spLocks noChangeShapeType="1"/>
            </p:cNvSpPr>
            <p:nvPr/>
          </p:nvSpPr>
          <p:spPr bwMode="auto">
            <a:xfrm flipV="1">
              <a:off x="2844" y="3124"/>
              <a:ext cx="0" cy="36"/>
            </a:xfrm>
            <a:prstGeom prst="line">
              <a:avLst/>
            </a:prstGeom>
            <a:noFill/>
            <a:ln w="0">
              <a:solidFill>
                <a:srgbClr val="000000"/>
              </a:solidFill>
              <a:round/>
              <a:headEnd/>
              <a:tailEnd/>
            </a:ln>
          </p:spPr>
          <p:txBody>
            <a:bodyPr/>
            <a:lstStyle/>
            <a:p>
              <a:endParaRPr lang="es-AR"/>
            </a:p>
          </p:txBody>
        </p:sp>
        <p:sp>
          <p:nvSpPr>
            <p:cNvPr id="64560" name="Line 329"/>
            <p:cNvSpPr>
              <a:spLocks noChangeShapeType="1"/>
            </p:cNvSpPr>
            <p:nvPr/>
          </p:nvSpPr>
          <p:spPr bwMode="auto">
            <a:xfrm flipV="1">
              <a:off x="2918" y="3124"/>
              <a:ext cx="0" cy="36"/>
            </a:xfrm>
            <a:prstGeom prst="line">
              <a:avLst/>
            </a:prstGeom>
            <a:noFill/>
            <a:ln w="0">
              <a:solidFill>
                <a:srgbClr val="000000"/>
              </a:solidFill>
              <a:round/>
              <a:headEnd/>
              <a:tailEnd/>
            </a:ln>
          </p:spPr>
          <p:txBody>
            <a:bodyPr/>
            <a:lstStyle/>
            <a:p>
              <a:endParaRPr lang="es-AR"/>
            </a:p>
          </p:txBody>
        </p:sp>
        <p:sp>
          <p:nvSpPr>
            <p:cNvPr id="64561" name="Line 330"/>
            <p:cNvSpPr>
              <a:spLocks noChangeShapeType="1"/>
            </p:cNvSpPr>
            <p:nvPr/>
          </p:nvSpPr>
          <p:spPr bwMode="auto">
            <a:xfrm flipV="1">
              <a:off x="2991" y="3124"/>
              <a:ext cx="0" cy="36"/>
            </a:xfrm>
            <a:prstGeom prst="line">
              <a:avLst/>
            </a:prstGeom>
            <a:noFill/>
            <a:ln w="0">
              <a:solidFill>
                <a:srgbClr val="000000"/>
              </a:solidFill>
              <a:round/>
              <a:headEnd/>
              <a:tailEnd/>
            </a:ln>
          </p:spPr>
          <p:txBody>
            <a:bodyPr/>
            <a:lstStyle/>
            <a:p>
              <a:endParaRPr lang="es-AR"/>
            </a:p>
          </p:txBody>
        </p:sp>
        <p:sp>
          <p:nvSpPr>
            <p:cNvPr id="64562" name="Line 331"/>
            <p:cNvSpPr>
              <a:spLocks noChangeShapeType="1"/>
            </p:cNvSpPr>
            <p:nvPr/>
          </p:nvSpPr>
          <p:spPr bwMode="auto">
            <a:xfrm flipV="1">
              <a:off x="3076" y="3124"/>
              <a:ext cx="0" cy="36"/>
            </a:xfrm>
            <a:prstGeom prst="line">
              <a:avLst/>
            </a:prstGeom>
            <a:noFill/>
            <a:ln w="0">
              <a:solidFill>
                <a:srgbClr val="000000"/>
              </a:solidFill>
              <a:round/>
              <a:headEnd/>
              <a:tailEnd/>
            </a:ln>
          </p:spPr>
          <p:txBody>
            <a:bodyPr/>
            <a:lstStyle/>
            <a:p>
              <a:endParaRPr lang="es-AR"/>
            </a:p>
          </p:txBody>
        </p:sp>
        <p:sp>
          <p:nvSpPr>
            <p:cNvPr id="64563" name="Line 332"/>
            <p:cNvSpPr>
              <a:spLocks noChangeShapeType="1"/>
            </p:cNvSpPr>
            <p:nvPr/>
          </p:nvSpPr>
          <p:spPr bwMode="auto">
            <a:xfrm flipV="1">
              <a:off x="3150" y="3124"/>
              <a:ext cx="0" cy="36"/>
            </a:xfrm>
            <a:prstGeom prst="line">
              <a:avLst/>
            </a:prstGeom>
            <a:noFill/>
            <a:ln w="0">
              <a:solidFill>
                <a:srgbClr val="000000"/>
              </a:solidFill>
              <a:round/>
              <a:headEnd/>
              <a:tailEnd/>
            </a:ln>
          </p:spPr>
          <p:txBody>
            <a:bodyPr/>
            <a:lstStyle/>
            <a:p>
              <a:endParaRPr lang="es-AR"/>
            </a:p>
          </p:txBody>
        </p:sp>
        <p:sp>
          <p:nvSpPr>
            <p:cNvPr id="64564" name="Line 333"/>
            <p:cNvSpPr>
              <a:spLocks noChangeShapeType="1"/>
            </p:cNvSpPr>
            <p:nvPr/>
          </p:nvSpPr>
          <p:spPr bwMode="auto">
            <a:xfrm flipV="1">
              <a:off x="3236" y="3124"/>
              <a:ext cx="0" cy="36"/>
            </a:xfrm>
            <a:prstGeom prst="line">
              <a:avLst/>
            </a:prstGeom>
            <a:noFill/>
            <a:ln w="0">
              <a:solidFill>
                <a:srgbClr val="000000"/>
              </a:solidFill>
              <a:round/>
              <a:headEnd/>
              <a:tailEnd/>
            </a:ln>
          </p:spPr>
          <p:txBody>
            <a:bodyPr/>
            <a:lstStyle/>
            <a:p>
              <a:endParaRPr lang="es-AR"/>
            </a:p>
          </p:txBody>
        </p:sp>
        <p:sp>
          <p:nvSpPr>
            <p:cNvPr id="64565" name="Line 334"/>
            <p:cNvSpPr>
              <a:spLocks noChangeShapeType="1"/>
            </p:cNvSpPr>
            <p:nvPr/>
          </p:nvSpPr>
          <p:spPr bwMode="auto">
            <a:xfrm flipV="1">
              <a:off x="3310" y="3124"/>
              <a:ext cx="0" cy="36"/>
            </a:xfrm>
            <a:prstGeom prst="line">
              <a:avLst/>
            </a:prstGeom>
            <a:noFill/>
            <a:ln w="0">
              <a:solidFill>
                <a:srgbClr val="000000"/>
              </a:solidFill>
              <a:round/>
              <a:headEnd/>
              <a:tailEnd/>
            </a:ln>
          </p:spPr>
          <p:txBody>
            <a:bodyPr/>
            <a:lstStyle/>
            <a:p>
              <a:endParaRPr lang="es-AR"/>
            </a:p>
          </p:txBody>
        </p:sp>
        <p:sp>
          <p:nvSpPr>
            <p:cNvPr id="64566" name="Line 335"/>
            <p:cNvSpPr>
              <a:spLocks noChangeShapeType="1"/>
            </p:cNvSpPr>
            <p:nvPr/>
          </p:nvSpPr>
          <p:spPr bwMode="auto">
            <a:xfrm flipV="1">
              <a:off x="3396" y="3124"/>
              <a:ext cx="0" cy="36"/>
            </a:xfrm>
            <a:prstGeom prst="line">
              <a:avLst/>
            </a:prstGeom>
            <a:noFill/>
            <a:ln w="0">
              <a:solidFill>
                <a:srgbClr val="000000"/>
              </a:solidFill>
              <a:round/>
              <a:headEnd/>
              <a:tailEnd/>
            </a:ln>
          </p:spPr>
          <p:txBody>
            <a:bodyPr/>
            <a:lstStyle/>
            <a:p>
              <a:endParaRPr lang="es-AR"/>
            </a:p>
          </p:txBody>
        </p:sp>
        <p:sp>
          <p:nvSpPr>
            <p:cNvPr id="64567" name="Line 336"/>
            <p:cNvSpPr>
              <a:spLocks noChangeShapeType="1"/>
            </p:cNvSpPr>
            <p:nvPr/>
          </p:nvSpPr>
          <p:spPr bwMode="auto">
            <a:xfrm flipV="1">
              <a:off x="3470" y="3124"/>
              <a:ext cx="0" cy="36"/>
            </a:xfrm>
            <a:prstGeom prst="line">
              <a:avLst/>
            </a:prstGeom>
            <a:noFill/>
            <a:ln w="0">
              <a:solidFill>
                <a:srgbClr val="000000"/>
              </a:solidFill>
              <a:round/>
              <a:headEnd/>
              <a:tailEnd/>
            </a:ln>
          </p:spPr>
          <p:txBody>
            <a:bodyPr/>
            <a:lstStyle/>
            <a:p>
              <a:endParaRPr lang="es-AR"/>
            </a:p>
          </p:txBody>
        </p:sp>
        <p:sp>
          <p:nvSpPr>
            <p:cNvPr id="64568" name="Line 337"/>
            <p:cNvSpPr>
              <a:spLocks noChangeShapeType="1"/>
            </p:cNvSpPr>
            <p:nvPr/>
          </p:nvSpPr>
          <p:spPr bwMode="auto">
            <a:xfrm flipV="1">
              <a:off x="3544" y="3124"/>
              <a:ext cx="0" cy="36"/>
            </a:xfrm>
            <a:prstGeom prst="line">
              <a:avLst/>
            </a:prstGeom>
            <a:noFill/>
            <a:ln w="0">
              <a:solidFill>
                <a:srgbClr val="000000"/>
              </a:solidFill>
              <a:round/>
              <a:headEnd/>
              <a:tailEnd/>
            </a:ln>
          </p:spPr>
          <p:txBody>
            <a:bodyPr/>
            <a:lstStyle/>
            <a:p>
              <a:endParaRPr lang="es-AR"/>
            </a:p>
          </p:txBody>
        </p:sp>
        <p:sp>
          <p:nvSpPr>
            <p:cNvPr id="64569" name="Line 338"/>
            <p:cNvSpPr>
              <a:spLocks noChangeShapeType="1"/>
            </p:cNvSpPr>
            <p:nvPr/>
          </p:nvSpPr>
          <p:spPr bwMode="auto">
            <a:xfrm flipV="1">
              <a:off x="3630" y="3124"/>
              <a:ext cx="0" cy="36"/>
            </a:xfrm>
            <a:prstGeom prst="line">
              <a:avLst/>
            </a:prstGeom>
            <a:noFill/>
            <a:ln w="0">
              <a:solidFill>
                <a:srgbClr val="000000"/>
              </a:solidFill>
              <a:round/>
              <a:headEnd/>
              <a:tailEnd/>
            </a:ln>
          </p:spPr>
          <p:txBody>
            <a:bodyPr/>
            <a:lstStyle/>
            <a:p>
              <a:endParaRPr lang="es-AR"/>
            </a:p>
          </p:txBody>
        </p:sp>
        <p:sp>
          <p:nvSpPr>
            <p:cNvPr id="64570" name="Line 339"/>
            <p:cNvSpPr>
              <a:spLocks noChangeShapeType="1"/>
            </p:cNvSpPr>
            <p:nvPr/>
          </p:nvSpPr>
          <p:spPr bwMode="auto">
            <a:xfrm flipV="1">
              <a:off x="3704" y="3124"/>
              <a:ext cx="0" cy="36"/>
            </a:xfrm>
            <a:prstGeom prst="line">
              <a:avLst/>
            </a:prstGeom>
            <a:noFill/>
            <a:ln w="0">
              <a:solidFill>
                <a:srgbClr val="000000"/>
              </a:solidFill>
              <a:round/>
              <a:headEnd/>
              <a:tailEnd/>
            </a:ln>
          </p:spPr>
          <p:txBody>
            <a:bodyPr/>
            <a:lstStyle/>
            <a:p>
              <a:endParaRPr lang="es-AR"/>
            </a:p>
          </p:txBody>
        </p:sp>
        <p:sp>
          <p:nvSpPr>
            <p:cNvPr id="64571" name="Line 340"/>
            <p:cNvSpPr>
              <a:spLocks noChangeShapeType="1"/>
            </p:cNvSpPr>
            <p:nvPr/>
          </p:nvSpPr>
          <p:spPr bwMode="auto">
            <a:xfrm flipV="1">
              <a:off x="3788" y="3124"/>
              <a:ext cx="0" cy="36"/>
            </a:xfrm>
            <a:prstGeom prst="line">
              <a:avLst/>
            </a:prstGeom>
            <a:noFill/>
            <a:ln w="0">
              <a:solidFill>
                <a:srgbClr val="000000"/>
              </a:solidFill>
              <a:round/>
              <a:headEnd/>
              <a:tailEnd/>
            </a:ln>
          </p:spPr>
          <p:txBody>
            <a:bodyPr/>
            <a:lstStyle/>
            <a:p>
              <a:endParaRPr lang="es-AR"/>
            </a:p>
          </p:txBody>
        </p:sp>
        <p:sp>
          <p:nvSpPr>
            <p:cNvPr id="64572" name="Line 341"/>
            <p:cNvSpPr>
              <a:spLocks noChangeShapeType="1"/>
            </p:cNvSpPr>
            <p:nvPr/>
          </p:nvSpPr>
          <p:spPr bwMode="auto">
            <a:xfrm flipV="1">
              <a:off x="3862" y="3124"/>
              <a:ext cx="0" cy="36"/>
            </a:xfrm>
            <a:prstGeom prst="line">
              <a:avLst/>
            </a:prstGeom>
            <a:noFill/>
            <a:ln w="0">
              <a:solidFill>
                <a:srgbClr val="000000"/>
              </a:solidFill>
              <a:round/>
              <a:headEnd/>
              <a:tailEnd/>
            </a:ln>
          </p:spPr>
          <p:txBody>
            <a:bodyPr/>
            <a:lstStyle/>
            <a:p>
              <a:endParaRPr lang="es-AR"/>
            </a:p>
          </p:txBody>
        </p:sp>
        <p:sp>
          <p:nvSpPr>
            <p:cNvPr id="64573" name="Line 342"/>
            <p:cNvSpPr>
              <a:spLocks noChangeShapeType="1"/>
            </p:cNvSpPr>
            <p:nvPr/>
          </p:nvSpPr>
          <p:spPr bwMode="auto">
            <a:xfrm flipV="1">
              <a:off x="3936" y="3124"/>
              <a:ext cx="0" cy="36"/>
            </a:xfrm>
            <a:prstGeom prst="line">
              <a:avLst/>
            </a:prstGeom>
            <a:noFill/>
            <a:ln w="0">
              <a:solidFill>
                <a:srgbClr val="000000"/>
              </a:solidFill>
              <a:round/>
              <a:headEnd/>
              <a:tailEnd/>
            </a:ln>
          </p:spPr>
          <p:txBody>
            <a:bodyPr/>
            <a:lstStyle/>
            <a:p>
              <a:endParaRPr lang="es-AR"/>
            </a:p>
          </p:txBody>
        </p:sp>
        <p:sp>
          <p:nvSpPr>
            <p:cNvPr id="64574" name="Line 343"/>
            <p:cNvSpPr>
              <a:spLocks noChangeShapeType="1"/>
            </p:cNvSpPr>
            <p:nvPr/>
          </p:nvSpPr>
          <p:spPr bwMode="auto">
            <a:xfrm flipV="1">
              <a:off x="4022" y="3124"/>
              <a:ext cx="0" cy="36"/>
            </a:xfrm>
            <a:prstGeom prst="line">
              <a:avLst/>
            </a:prstGeom>
            <a:noFill/>
            <a:ln w="0">
              <a:solidFill>
                <a:srgbClr val="000000"/>
              </a:solidFill>
              <a:round/>
              <a:headEnd/>
              <a:tailEnd/>
            </a:ln>
          </p:spPr>
          <p:txBody>
            <a:bodyPr/>
            <a:lstStyle/>
            <a:p>
              <a:endParaRPr lang="es-AR"/>
            </a:p>
          </p:txBody>
        </p:sp>
        <p:sp>
          <p:nvSpPr>
            <p:cNvPr id="64575" name="Line 344"/>
            <p:cNvSpPr>
              <a:spLocks noChangeShapeType="1"/>
            </p:cNvSpPr>
            <p:nvPr/>
          </p:nvSpPr>
          <p:spPr bwMode="auto">
            <a:xfrm flipV="1">
              <a:off x="4096" y="3124"/>
              <a:ext cx="0" cy="36"/>
            </a:xfrm>
            <a:prstGeom prst="line">
              <a:avLst/>
            </a:prstGeom>
            <a:noFill/>
            <a:ln w="0">
              <a:solidFill>
                <a:srgbClr val="000000"/>
              </a:solidFill>
              <a:round/>
              <a:headEnd/>
              <a:tailEnd/>
            </a:ln>
          </p:spPr>
          <p:txBody>
            <a:bodyPr/>
            <a:lstStyle/>
            <a:p>
              <a:endParaRPr lang="es-AR"/>
            </a:p>
          </p:txBody>
        </p:sp>
        <p:sp>
          <p:nvSpPr>
            <p:cNvPr id="64576" name="Line 345"/>
            <p:cNvSpPr>
              <a:spLocks noChangeShapeType="1"/>
            </p:cNvSpPr>
            <p:nvPr/>
          </p:nvSpPr>
          <p:spPr bwMode="auto">
            <a:xfrm flipV="1">
              <a:off x="4182" y="3124"/>
              <a:ext cx="0" cy="36"/>
            </a:xfrm>
            <a:prstGeom prst="line">
              <a:avLst/>
            </a:prstGeom>
            <a:noFill/>
            <a:ln w="0">
              <a:solidFill>
                <a:srgbClr val="000000"/>
              </a:solidFill>
              <a:round/>
              <a:headEnd/>
              <a:tailEnd/>
            </a:ln>
          </p:spPr>
          <p:txBody>
            <a:bodyPr/>
            <a:lstStyle/>
            <a:p>
              <a:endParaRPr lang="es-AR"/>
            </a:p>
          </p:txBody>
        </p:sp>
        <p:sp>
          <p:nvSpPr>
            <p:cNvPr id="64577" name="Line 346"/>
            <p:cNvSpPr>
              <a:spLocks noChangeShapeType="1"/>
            </p:cNvSpPr>
            <p:nvPr/>
          </p:nvSpPr>
          <p:spPr bwMode="auto">
            <a:xfrm flipV="1">
              <a:off x="4256" y="3124"/>
              <a:ext cx="0" cy="36"/>
            </a:xfrm>
            <a:prstGeom prst="line">
              <a:avLst/>
            </a:prstGeom>
            <a:noFill/>
            <a:ln w="0">
              <a:solidFill>
                <a:srgbClr val="000000"/>
              </a:solidFill>
              <a:round/>
              <a:headEnd/>
              <a:tailEnd/>
            </a:ln>
          </p:spPr>
          <p:txBody>
            <a:bodyPr/>
            <a:lstStyle/>
            <a:p>
              <a:endParaRPr lang="es-AR"/>
            </a:p>
          </p:txBody>
        </p:sp>
        <p:sp>
          <p:nvSpPr>
            <p:cNvPr id="64578" name="Line 347"/>
            <p:cNvSpPr>
              <a:spLocks noChangeShapeType="1"/>
            </p:cNvSpPr>
            <p:nvPr/>
          </p:nvSpPr>
          <p:spPr bwMode="auto">
            <a:xfrm flipV="1">
              <a:off x="4330" y="3124"/>
              <a:ext cx="0" cy="36"/>
            </a:xfrm>
            <a:prstGeom prst="line">
              <a:avLst/>
            </a:prstGeom>
            <a:noFill/>
            <a:ln w="0">
              <a:solidFill>
                <a:srgbClr val="000000"/>
              </a:solidFill>
              <a:round/>
              <a:headEnd/>
              <a:tailEnd/>
            </a:ln>
          </p:spPr>
          <p:txBody>
            <a:bodyPr/>
            <a:lstStyle/>
            <a:p>
              <a:endParaRPr lang="es-AR"/>
            </a:p>
          </p:txBody>
        </p:sp>
        <p:sp>
          <p:nvSpPr>
            <p:cNvPr id="64579" name="Line 348"/>
            <p:cNvSpPr>
              <a:spLocks noChangeShapeType="1"/>
            </p:cNvSpPr>
            <p:nvPr/>
          </p:nvSpPr>
          <p:spPr bwMode="auto">
            <a:xfrm flipV="1">
              <a:off x="4416" y="3124"/>
              <a:ext cx="0" cy="36"/>
            </a:xfrm>
            <a:prstGeom prst="line">
              <a:avLst/>
            </a:prstGeom>
            <a:noFill/>
            <a:ln w="0">
              <a:solidFill>
                <a:srgbClr val="000000"/>
              </a:solidFill>
              <a:round/>
              <a:headEnd/>
              <a:tailEnd/>
            </a:ln>
          </p:spPr>
          <p:txBody>
            <a:bodyPr/>
            <a:lstStyle/>
            <a:p>
              <a:endParaRPr lang="es-AR"/>
            </a:p>
          </p:txBody>
        </p:sp>
        <p:sp>
          <p:nvSpPr>
            <p:cNvPr id="64580" name="Line 349"/>
            <p:cNvSpPr>
              <a:spLocks noChangeShapeType="1"/>
            </p:cNvSpPr>
            <p:nvPr/>
          </p:nvSpPr>
          <p:spPr bwMode="auto">
            <a:xfrm flipV="1">
              <a:off x="4488" y="3124"/>
              <a:ext cx="0" cy="36"/>
            </a:xfrm>
            <a:prstGeom prst="line">
              <a:avLst/>
            </a:prstGeom>
            <a:noFill/>
            <a:ln w="0">
              <a:solidFill>
                <a:srgbClr val="000000"/>
              </a:solidFill>
              <a:round/>
              <a:headEnd/>
              <a:tailEnd/>
            </a:ln>
          </p:spPr>
          <p:txBody>
            <a:bodyPr/>
            <a:lstStyle/>
            <a:p>
              <a:endParaRPr lang="es-AR"/>
            </a:p>
          </p:txBody>
        </p:sp>
        <p:sp>
          <p:nvSpPr>
            <p:cNvPr id="64581" name="Line 350"/>
            <p:cNvSpPr>
              <a:spLocks noChangeShapeType="1"/>
            </p:cNvSpPr>
            <p:nvPr/>
          </p:nvSpPr>
          <p:spPr bwMode="auto">
            <a:xfrm flipV="1">
              <a:off x="4575" y="3124"/>
              <a:ext cx="0" cy="36"/>
            </a:xfrm>
            <a:prstGeom prst="line">
              <a:avLst/>
            </a:prstGeom>
            <a:noFill/>
            <a:ln w="0">
              <a:solidFill>
                <a:srgbClr val="000000"/>
              </a:solidFill>
              <a:round/>
              <a:headEnd/>
              <a:tailEnd/>
            </a:ln>
          </p:spPr>
          <p:txBody>
            <a:bodyPr/>
            <a:lstStyle/>
            <a:p>
              <a:endParaRPr lang="es-AR"/>
            </a:p>
          </p:txBody>
        </p:sp>
        <p:sp>
          <p:nvSpPr>
            <p:cNvPr id="64582" name="Line 351"/>
            <p:cNvSpPr>
              <a:spLocks noChangeShapeType="1"/>
            </p:cNvSpPr>
            <p:nvPr/>
          </p:nvSpPr>
          <p:spPr bwMode="auto">
            <a:xfrm flipV="1">
              <a:off x="4648" y="3124"/>
              <a:ext cx="0" cy="36"/>
            </a:xfrm>
            <a:prstGeom prst="line">
              <a:avLst/>
            </a:prstGeom>
            <a:noFill/>
            <a:ln w="0">
              <a:solidFill>
                <a:srgbClr val="000000"/>
              </a:solidFill>
              <a:round/>
              <a:headEnd/>
              <a:tailEnd/>
            </a:ln>
          </p:spPr>
          <p:txBody>
            <a:bodyPr/>
            <a:lstStyle/>
            <a:p>
              <a:endParaRPr lang="es-AR"/>
            </a:p>
          </p:txBody>
        </p:sp>
        <p:sp>
          <p:nvSpPr>
            <p:cNvPr id="64583" name="Line 352"/>
            <p:cNvSpPr>
              <a:spLocks noChangeShapeType="1"/>
            </p:cNvSpPr>
            <p:nvPr/>
          </p:nvSpPr>
          <p:spPr bwMode="auto">
            <a:xfrm flipV="1">
              <a:off x="4734" y="3124"/>
              <a:ext cx="0" cy="36"/>
            </a:xfrm>
            <a:prstGeom prst="line">
              <a:avLst/>
            </a:prstGeom>
            <a:noFill/>
            <a:ln w="0">
              <a:solidFill>
                <a:srgbClr val="000000"/>
              </a:solidFill>
              <a:round/>
              <a:headEnd/>
              <a:tailEnd/>
            </a:ln>
          </p:spPr>
          <p:txBody>
            <a:bodyPr/>
            <a:lstStyle/>
            <a:p>
              <a:endParaRPr lang="es-AR"/>
            </a:p>
          </p:txBody>
        </p:sp>
        <p:sp>
          <p:nvSpPr>
            <p:cNvPr id="64584" name="Line 353"/>
            <p:cNvSpPr>
              <a:spLocks noChangeShapeType="1"/>
            </p:cNvSpPr>
            <p:nvPr/>
          </p:nvSpPr>
          <p:spPr bwMode="auto">
            <a:xfrm flipV="1">
              <a:off x="4808" y="3124"/>
              <a:ext cx="0" cy="36"/>
            </a:xfrm>
            <a:prstGeom prst="line">
              <a:avLst/>
            </a:prstGeom>
            <a:noFill/>
            <a:ln w="0">
              <a:solidFill>
                <a:srgbClr val="000000"/>
              </a:solidFill>
              <a:round/>
              <a:headEnd/>
              <a:tailEnd/>
            </a:ln>
          </p:spPr>
          <p:txBody>
            <a:bodyPr/>
            <a:lstStyle/>
            <a:p>
              <a:endParaRPr lang="es-AR"/>
            </a:p>
          </p:txBody>
        </p:sp>
        <p:sp>
          <p:nvSpPr>
            <p:cNvPr id="64585" name="Line 354"/>
            <p:cNvSpPr>
              <a:spLocks noChangeShapeType="1"/>
            </p:cNvSpPr>
            <p:nvPr/>
          </p:nvSpPr>
          <p:spPr bwMode="auto">
            <a:xfrm flipV="1">
              <a:off x="4882" y="3124"/>
              <a:ext cx="0" cy="36"/>
            </a:xfrm>
            <a:prstGeom prst="line">
              <a:avLst/>
            </a:prstGeom>
            <a:noFill/>
            <a:ln w="0">
              <a:solidFill>
                <a:srgbClr val="000000"/>
              </a:solidFill>
              <a:round/>
              <a:headEnd/>
              <a:tailEnd/>
            </a:ln>
          </p:spPr>
          <p:txBody>
            <a:bodyPr/>
            <a:lstStyle/>
            <a:p>
              <a:endParaRPr lang="es-AR"/>
            </a:p>
          </p:txBody>
        </p:sp>
        <p:sp>
          <p:nvSpPr>
            <p:cNvPr id="64586" name="Line 355"/>
            <p:cNvSpPr>
              <a:spLocks noChangeShapeType="1"/>
            </p:cNvSpPr>
            <p:nvPr/>
          </p:nvSpPr>
          <p:spPr bwMode="auto">
            <a:xfrm flipV="1">
              <a:off x="4968" y="3124"/>
              <a:ext cx="0" cy="36"/>
            </a:xfrm>
            <a:prstGeom prst="line">
              <a:avLst/>
            </a:prstGeom>
            <a:noFill/>
            <a:ln w="0">
              <a:solidFill>
                <a:srgbClr val="000000"/>
              </a:solidFill>
              <a:round/>
              <a:headEnd/>
              <a:tailEnd/>
            </a:ln>
          </p:spPr>
          <p:txBody>
            <a:bodyPr/>
            <a:lstStyle/>
            <a:p>
              <a:endParaRPr lang="es-AR"/>
            </a:p>
          </p:txBody>
        </p:sp>
        <p:sp>
          <p:nvSpPr>
            <p:cNvPr id="64587" name="Line 356"/>
            <p:cNvSpPr>
              <a:spLocks noChangeShapeType="1"/>
            </p:cNvSpPr>
            <p:nvPr/>
          </p:nvSpPr>
          <p:spPr bwMode="auto">
            <a:xfrm flipV="1">
              <a:off x="5042" y="3124"/>
              <a:ext cx="0" cy="36"/>
            </a:xfrm>
            <a:prstGeom prst="line">
              <a:avLst/>
            </a:prstGeom>
            <a:noFill/>
            <a:ln w="0">
              <a:solidFill>
                <a:srgbClr val="000000"/>
              </a:solidFill>
              <a:round/>
              <a:headEnd/>
              <a:tailEnd/>
            </a:ln>
          </p:spPr>
          <p:txBody>
            <a:bodyPr/>
            <a:lstStyle/>
            <a:p>
              <a:endParaRPr lang="es-AR"/>
            </a:p>
          </p:txBody>
        </p:sp>
        <p:sp>
          <p:nvSpPr>
            <p:cNvPr id="64588" name="Line 357"/>
            <p:cNvSpPr>
              <a:spLocks noChangeShapeType="1"/>
            </p:cNvSpPr>
            <p:nvPr/>
          </p:nvSpPr>
          <p:spPr bwMode="auto">
            <a:xfrm flipV="1">
              <a:off x="5127" y="3124"/>
              <a:ext cx="0" cy="36"/>
            </a:xfrm>
            <a:prstGeom prst="line">
              <a:avLst/>
            </a:prstGeom>
            <a:noFill/>
            <a:ln w="0">
              <a:solidFill>
                <a:srgbClr val="000000"/>
              </a:solidFill>
              <a:round/>
              <a:headEnd/>
              <a:tailEnd/>
            </a:ln>
          </p:spPr>
          <p:txBody>
            <a:bodyPr/>
            <a:lstStyle/>
            <a:p>
              <a:endParaRPr lang="es-AR"/>
            </a:p>
          </p:txBody>
        </p:sp>
        <p:sp>
          <p:nvSpPr>
            <p:cNvPr id="64589" name="Line 358"/>
            <p:cNvSpPr>
              <a:spLocks noChangeShapeType="1"/>
            </p:cNvSpPr>
            <p:nvPr/>
          </p:nvSpPr>
          <p:spPr bwMode="auto">
            <a:xfrm flipV="1">
              <a:off x="5201" y="3124"/>
              <a:ext cx="0" cy="36"/>
            </a:xfrm>
            <a:prstGeom prst="line">
              <a:avLst/>
            </a:prstGeom>
            <a:noFill/>
            <a:ln w="0">
              <a:solidFill>
                <a:srgbClr val="000000"/>
              </a:solidFill>
              <a:round/>
              <a:headEnd/>
              <a:tailEnd/>
            </a:ln>
          </p:spPr>
          <p:txBody>
            <a:bodyPr/>
            <a:lstStyle/>
            <a:p>
              <a:endParaRPr lang="es-AR"/>
            </a:p>
          </p:txBody>
        </p:sp>
        <p:sp>
          <p:nvSpPr>
            <p:cNvPr id="64590" name="Freeform 359"/>
            <p:cNvSpPr>
              <a:spLocks/>
            </p:cNvSpPr>
            <p:nvPr/>
          </p:nvSpPr>
          <p:spPr bwMode="auto">
            <a:xfrm>
              <a:off x="1185" y="2525"/>
              <a:ext cx="2211" cy="403"/>
            </a:xfrm>
            <a:custGeom>
              <a:avLst/>
              <a:gdLst>
                <a:gd name="T0" fmla="*/ 0 w 180"/>
                <a:gd name="T1" fmla="*/ 2147483647 h 35"/>
                <a:gd name="T2" fmla="*/ 2147483647 w 180"/>
                <a:gd name="T3" fmla="*/ 2147483647 h 35"/>
                <a:gd name="T4" fmla="*/ 2147483647 w 180"/>
                <a:gd name="T5" fmla="*/ 2147483647 h 35"/>
                <a:gd name="T6" fmla="*/ 2147483647 w 180"/>
                <a:gd name="T7" fmla="*/ 2147483647 h 35"/>
                <a:gd name="T8" fmla="*/ 2147483647 w 180"/>
                <a:gd name="T9" fmla="*/ 2147483647 h 35"/>
                <a:gd name="T10" fmla="*/ 2147483647 w 180"/>
                <a:gd name="T11" fmla="*/ 2147483647 h 35"/>
                <a:gd name="T12" fmla="*/ 2147483647 w 180"/>
                <a:gd name="T13" fmla="*/ 2147483647 h 35"/>
                <a:gd name="T14" fmla="*/ 2147483647 w 180"/>
                <a:gd name="T15" fmla="*/ 2147483647 h 35"/>
                <a:gd name="T16" fmla="*/ 2147483647 w 180"/>
                <a:gd name="T17" fmla="*/ 2147483647 h 35"/>
                <a:gd name="T18" fmla="*/ 2147483647 w 180"/>
                <a:gd name="T19" fmla="*/ 2147483647 h 35"/>
                <a:gd name="T20" fmla="*/ 2147483647 w 180"/>
                <a:gd name="T21" fmla="*/ 2147483647 h 35"/>
                <a:gd name="T22" fmla="*/ 2147483647 w 180"/>
                <a:gd name="T23" fmla="*/ 2147483647 h 35"/>
                <a:gd name="T24" fmla="*/ 2147483647 w 180"/>
                <a:gd name="T25" fmla="*/ 2147483647 h 35"/>
                <a:gd name="T26" fmla="*/ 2147483647 w 180"/>
                <a:gd name="T27" fmla="*/ 2147483647 h 35"/>
                <a:gd name="T28" fmla="*/ 2147483647 w 180"/>
                <a:gd name="T29" fmla="*/ 2147483647 h 35"/>
                <a:gd name="T30" fmla="*/ 2147483647 w 180"/>
                <a:gd name="T31" fmla="*/ 2147483647 h 35"/>
                <a:gd name="T32" fmla="*/ 2147483647 w 180"/>
                <a:gd name="T33" fmla="*/ 2147483647 h 35"/>
                <a:gd name="T34" fmla="*/ 2147483647 w 180"/>
                <a:gd name="T35" fmla="*/ 2147483647 h 35"/>
                <a:gd name="T36" fmla="*/ 2147483647 w 180"/>
                <a:gd name="T37" fmla="*/ 2147483647 h 35"/>
                <a:gd name="T38" fmla="*/ 2147483647 w 180"/>
                <a:gd name="T39" fmla="*/ 2147483647 h 35"/>
                <a:gd name="T40" fmla="*/ 2147483647 w 180"/>
                <a:gd name="T41" fmla="*/ 2147483647 h 35"/>
                <a:gd name="T42" fmla="*/ 2147483647 w 180"/>
                <a:gd name="T43" fmla="*/ 2147483647 h 35"/>
                <a:gd name="T44" fmla="*/ 2147483647 w 180"/>
                <a:gd name="T45" fmla="*/ 2147483647 h 35"/>
                <a:gd name="T46" fmla="*/ 2147483647 w 180"/>
                <a:gd name="T47" fmla="*/ 2147483647 h 35"/>
                <a:gd name="T48" fmla="*/ 2147483647 w 180"/>
                <a:gd name="T49" fmla="*/ 2147483647 h 35"/>
                <a:gd name="T50" fmla="*/ 2147483647 w 180"/>
                <a:gd name="T51" fmla="*/ 0 h 35"/>
                <a:gd name="T52" fmla="*/ 2147483647 w 180"/>
                <a:gd name="T53" fmla="*/ 2147483647 h 35"/>
                <a:gd name="T54" fmla="*/ 2147483647 w 180"/>
                <a:gd name="T55" fmla="*/ 0 h 35"/>
                <a:gd name="T56" fmla="*/ 2147483647 w 180"/>
                <a:gd name="T57" fmla="*/ 2147483647 h 3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0"/>
                <a:gd name="T88" fmla="*/ 0 h 35"/>
                <a:gd name="T89" fmla="*/ 180 w 180"/>
                <a:gd name="T90" fmla="*/ 35 h 3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0" h="35">
                  <a:moveTo>
                    <a:pt x="0" y="21"/>
                  </a:moveTo>
                  <a:lnTo>
                    <a:pt x="6" y="13"/>
                  </a:lnTo>
                  <a:lnTo>
                    <a:pt x="13" y="9"/>
                  </a:lnTo>
                  <a:lnTo>
                    <a:pt x="19" y="19"/>
                  </a:lnTo>
                  <a:lnTo>
                    <a:pt x="26" y="14"/>
                  </a:lnTo>
                  <a:lnTo>
                    <a:pt x="32" y="12"/>
                  </a:lnTo>
                  <a:lnTo>
                    <a:pt x="38" y="19"/>
                  </a:lnTo>
                  <a:lnTo>
                    <a:pt x="45" y="21"/>
                  </a:lnTo>
                  <a:lnTo>
                    <a:pt x="51" y="16"/>
                  </a:lnTo>
                  <a:lnTo>
                    <a:pt x="58" y="27"/>
                  </a:lnTo>
                  <a:lnTo>
                    <a:pt x="64" y="26"/>
                  </a:lnTo>
                  <a:lnTo>
                    <a:pt x="71" y="27"/>
                  </a:lnTo>
                  <a:lnTo>
                    <a:pt x="77" y="20"/>
                  </a:lnTo>
                  <a:lnTo>
                    <a:pt x="83" y="27"/>
                  </a:lnTo>
                  <a:lnTo>
                    <a:pt x="90" y="29"/>
                  </a:lnTo>
                  <a:lnTo>
                    <a:pt x="96" y="35"/>
                  </a:lnTo>
                  <a:lnTo>
                    <a:pt x="103" y="30"/>
                  </a:lnTo>
                  <a:lnTo>
                    <a:pt x="109" y="34"/>
                  </a:lnTo>
                  <a:lnTo>
                    <a:pt x="115" y="31"/>
                  </a:lnTo>
                  <a:lnTo>
                    <a:pt x="122" y="29"/>
                  </a:lnTo>
                  <a:lnTo>
                    <a:pt x="128" y="19"/>
                  </a:lnTo>
                  <a:lnTo>
                    <a:pt x="135" y="24"/>
                  </a:lnTo>
                  <a:lnTo>
                    <a:pt x="141" y="23"/>
                  </a:lnTo>
                  <a:lnTo>
                    <a:pt x="147" y="21"/>
                  </a:lnTo>
                  <a:lnTo>
                    <a:pt x="154" y="2"/>
                  </a:lnTo>
                  <a:lnTo>
                    <a:pt x="160" y="0"/>
                  </a:lnTo>
                  <a:lnTo>
                    <a:pt x="167" y="3"/>
                  </a:lnTo>
                  <a:lnTo>
                    <a:pt x="173" y="0"/>
                  </a:lnTo>
                  <a:lnTo>
                    <a:pt x="180" y="18"/>
                  </a:lnTo>
                </a:path>
              </a:pathLst>
            </a:custGeom>
            <a:noFill/>
            <a:ln w="31750">
              <a:solidFill>
                <a:srgbClr val="000000"/>
              </a:solidFill>
              <a:prstDash val="solid"/>
              <a:round/>
              <a:headEnd/>
              <a:tailEnd/>
            </a:ln>
          </p:spPr>
          <p:txBody>
            <a:bodyPr/>
            <a:lstStyle/>
            <a:p>
              <a:endParaRPr lang="es-AR"/>
            </a:p>
          </p:txBody>
        </p:sp>
        <p:sp>
          <p:nvSpPr>
            <p:cNvPr id="64591" name="Rectangle 360"/>
            <p:cNvSpPr>
              <a:spLocks noChangeArrowheads="1"/>
            </p:cNvSpPr>
            <p:nvPr/>
          </p:nvSpPr>
          <p:spPr bwMode="auto">
            <a:xfrm>
              <a:off x="1013" y="3044"/>
              <a:ext cx="39" cy="85"/>
            </a:xfrm>
            <a:prstGeom prst="rect">
              <a:avLst/>
            </a:prstGeom>
            <a:noFill/>
            <a:ln w="9525">
              <a:noFill/>
              <a:miter lim="800000"/>
              <a:headEnd/>
              <a:tailEnd/>
            </a:ln>
          </p:spPr>
          <p:txBody>
            <a:bodyPr wrap="none" lIns="0" tIns="0" rIns="0" bIns="0">
              <a:spAutoFit/>
            </a:bodyPr>
            <a:lstStyle/>
            <a:p>
              <a:r>
                <a:rPr lang="es-ES" sz="1000">
                  <a:solidFill>
                    <a:srgbClr val="000000"/>
                  </a:solidFill>
                </a:rPr>
                <a:t>0</a:t>
              </a:r>
              <a:endParaRPr lang="es-ES" sz="1000"/>
            </a:p>
          </p:txBody>
        </p:sp>
        <p:sp>
          <p:nvSpPr>
            <p:cNvPr id="64592" name="Rectangle 361"/>
            <p:cNvSpPr>
              <a:spLocks noChangeArrowheads="1"/>
            </p:cNvSpPr>
            <p:nvPr/>
          </p:nvSpPr>
          <p:spPr bwMode="auto">
            <a:xfrm>
              <a:off x="867" y="2859"/>
              <a:ext cx="119" cy="85"/>
            </a:xfrm>
            <a:prstGeom prst="rect">
              <a:avLst/>
            </a:prstGeom>
            <a:noFill/>
            <a:ln w="9525">
              <a:noFill/>
              <a:miter lim="800000"/>
              <a:headEnd/>
              <a:tailEnd/>
            </a:ln>
          </p:spPr>
          <p:txBody>
            <a:bodyPr wrap="none" lIns="0" tIns="0" rIns="0" bIns="0">
              <a:spAutoFit/>
            </a:bodyPr>
            <a:lstStyle/>
            <a:p>
              <a:r>
                <a:rPr lang="es-ES" sz="1000">
                  <a:solidFill>
                    <a:srgbClr val="000000"/>
                  </a:solidFill>
                </a:rPr>
                <a:t>100</a:t>
              </a:r>
              <a:endParaRPr lang="es-ES" sz="1000"/>
            </a:p>
          </p:txBody>
        </p:sp>
        <p:sp>
          <p:nvSpPr>
            <p:cNvPr id="64593" name="Rectangle 362"/>
            <p:cNvSpPr>
              <a:spLocks noChangeArrowheads="1"/>
            </p:cNvSpPr>
            <p:nvPr/>
          </p:nvSpPr>
          <p:spPr bwMode="auto">
            <a:xfrm>
              <a:off x="867" y="2663"/>
              <a:ext cx="119" cy="85"/>
            </a:xfrm>
            <a:prstGeom prst="rect">
              <a:avLst/>
            </a:prstGeom>
            <a:noFill/>
            <a:ln w="9525">
              <a:noFill/>
              <a:miter lim="800000"/>
              <a:headEnd/>
              <a:tailEnd/>
            </a:ln>
          </p:spPr>
          <p:txBody>
            <a:bodyPr wrap="none" lIns="0" tIns="0" rIns="0" bIns="0">
              <a:spAutoFit/>
            </a:bodyPr>
            <a:lstStyle/>
            <a:p>
              <a:r>
                <a:rPr lang="es-ES" sz="1000">
                  <a:solidFill>
                    <a:srgbClr val="000000"/>
                  </a:solidFill>
                </a:rPr>
                <a:t>200</a:t>
              </a:r>
              <a:endParaRPr lang="es-ES" sz="1000"/>
            </a:p>
          </p:txBody>
        </p:sp>
        <p:sp>
          <p:nvSpPr>
            <p:cNvPr id="64594" name="Rectangle 363"/>
            <p:cNvSpPr>
              <a:spLocks noChangeArrowheads="1"/>
            </p:cNvSpPr>
            <p:nvPr/>
          </p:nvSpPr>
          <p:spPr bwMode="auto">
            <a:xfrm>
              <a:off x="867" y="2478"/>
              <a:ext cx="119" cy="85"/>
            </a:xfrm>
            <a:prstGeom prst="rect">
              <a:avLst/>
            </a:prstGeom>
            <a:noFill/>
            <a:ln w="9525">
              <a:noFill/>
              <a:miter lim="800000"/>
              <a:headEnd/>
              <a:tailEnd/>
            </a:ln>
          </p:spPr>
          <p:txBody>
            <a:bodyPr wrap="none" lIns="0" tIns="0" rIns="0" bIns="0">
              <a:spAutoFit/>
            </a:bodyPr>
            <a:lstStyle/>
            <a:p>
              <a:r>
                <a:rPr lang="es-ES" sz="1000">
                  <a:solidFill>
                    <a:srgbClr val="000000"/>
                  </a:solidFill>
                </a:rPr>
                <a:t>300</a:t>
              </a:r>
              <a:endParaRPr lang="es-ES" sz="1000"/>
            </a:p>
          </p:txBody>
        </p:sp>
        <p:sp>
          <p:nvSpPr>
            <p:cNvPr id="64595" name="Rectangle 364"/>
            <p:cNvSpPr>
              <a:spLocks noChangeArrowheads="1"/>
            </p:cNvSpPr>
            <p:nvPr/>
          </p:nvSpPr>
          <p:spPr bwMode="auto">
            <a:xfrm>
              <a:off x="867" y="2293"/>
              <a:ext cx="119" cy="85"/>
            </a:xfrm>
            <a:prstGeom prst="rect">
              <a:avLst/>
            </a:prstGeom>
            <a:noFill/>
            <a:ln w="9525">
              <a:noFill/>
              <a:miter lim="800000"/>
              <a:headEnd/>
              <a:tailEnd/>
            </a:ln>
          </p:spPr>
          <p:txBody>
            <a:bodyPr wrap="none" lIns="0" tIns="0" rIns="0" bIns="0">
              <a:spAutoFit/>
            </a:bodyPr>
            <a:lstStyle/>
            <a:p>
              <a:r>
                <a:rPr lang="es-ES" sz="1000">
                  <a:solidFill>
                    <a:srgbClr val="000000"/>
                  </a:solidFill>
                </a:rPr>
                <a:t>400</a:t>
              </a:r>
              <a:endParaRPr lang="es-ES" sz="1000"/>
            </a:p>
          </p:txBody>
        </p:sp>
        <p:sp>
          <p:nvSpPr>
            <p:cNvPr id="64596" name="Rectangle 365"/>
            <p:cNvSpPr>
              <a:spLocks noChangeArrowheads="1"/>
            </p:cNvSpPr>
            <p:nvPr/>
          </p:nvSpPr>
          <p:spPr bwMode="auto">
            <a:xfrm>
              <a:off x="867" y="2098"/>
              <a:ext cx="119" cy="85"/>
            </a:xfrm>
            <a:prstGeom prst="rect">
              <a:avLst/>
            </a:prstGeom>
            <a:noFill/>
            <a:ln w="9525">
              <a:noFill/>
              <a:miter lim="800000"/>
              <a:headEnd/>
              <a:tailEnd/>
            </a:ln>
          </p:spPr>
          <p:txBody>
            <a:bodyPr wrap="none" lIns="0" tIns="0" rIns="0" bIns="0">
              <a:spAutoFit/>
            </a:bodyPr>
            <a:lstStyle/>
            <a:p>
              <a:r>
                <a:rPr lang="es-ES" sz="1000">
                  <a:solidFill>
                    <a:srgbClr val="000000"/>
                  </a:solidFill>
                </a:rPr>
                <a:t>500</a:t>
              </a:r>
              <a:endParaRPr lang="es-ES" sz="1000"/>
            </a:p>
          </p:txBody>
        </p:sp>
        <p:sp>
          <p:nvSpPr>
            <p:cNvPr id="64597" name="Rectangle 366"/>
            <p:cNvSpPr>
              <a:spLocks noChangeArrowheads="1"/>
            </p:cNvSpPr>
            <p:nvPr/>
          </p:nvSpPr>
          <p:spPr bwMode="auto">
            <a:xfrm>
              <a:off x="867" y="1913"/>
              <a:ext cx="119" cy="85"/>
            </a:xfrm>
            <a:prstGeom prst="rect">
              <a:avLst/>
            </a:prstGeom>
            <a:noFill/>
            <a:ln w="9525">
              <a:noFill/>
              <a:miter lim="800000"/>
              <a:headEnd/>
              <a:tailEnd/>
            </a:ln>
          </p:spPr>
          <p:txBody>
            <a:bodyPr wrap="none" lIns="0" tIns="0" rIns="0" bIns="0">
              <a:spAutoFit/>
            </a:bodyPr>
            <a:lstStyle/>
            <a:p>
              <a:r>
                <a:rPr lang="es-ES" sz="1000">
                  <a:solidFill>
                    <a:srgbClr val="000000"/>
                  </a:solidFill>
                </a:rPr>
                <a:t>600</a:t>
              </a:r>
              <a:endParaRPr lang="es-ES" sz="1000"/>
            </a:p>
          </p:txBody>
        </p:sp>
        <p:sp>
          <p:nvSpPr>
            <p:cNvPr id="64598" name="Rectangle 367"/>
            <p:cNvSpPr>
              <a:spLocks noChangeArrowheads="1"/>
            </p:cNvSpPr>
            <p:nvPr/>
          </p:nvSpPr>
          <p:spPr bwMode="auto">
            <a:xfrm>
              <a:off x="1149" y="3228"/>
              <a:ext cx="36" cy="76"/>
            </a:xfrm>
            <a:prstGeom prst="rect">
              <a:avLst/>
            </a:prstGeom>
            <a:noFill/>
            <a:ln w="9525">
              <a:noFill/>
              <a:miter lim="800000"/>
              <a:headEnd/>
              <a:tailEnd/>
            </a:ln>
          </p:spPr>
          <p:txBody>
            <a:bodyPr wrap="none" lIns="0" tIns="0" rIns="0" bIns="0">
              <a:spAutoFit/>
            </a:bodyPr>
            <a:lstStyle/>
            <a:p>
              <a:r>
                <a:rPr lang="es-ES" sz="900">
                  <a:solidFill>
                    <a:srgbClr val="000000"/>
                  </a:solidFill>
                </a:rPr>
                <a:t>1</a:t>
              </a:r>
              <a:endParaRPr lang="es-ES" sz="900"/>
            </a:p>
          </p:txBody>
        </p:sp>
        <p:sp>
          <p:nvSpPr>
            <p:cNvPr id="64599" name="Rectangle 368"/>
            <p:cNvSpPr>
              <a:spLocks noChangeArrowheads="1"/>
            </p:cNvSpPr>
            <p:nvPr/>
          </p:nvSpPr>
          <p:spPr bwMode="auto">
            <a:xfrm>
              <a:off x="1382" y="3228"/>
              <a:ext cx="37" cy="76"/>
            </a:xfrm>
            <a:prstGeom prst="rect">
              <a:avLst/>
            </a:prstGeom>
            <a:noFill/>
            <a:ln w="9525">
              <a:noFill/>
              <a:miter lim="800000"/>
              <a:headEnd/>
              <a:tailEnd/>
            </a:ln>
          </p:spPr>
          <p:txBody>
            <a:bodyPr wrap="none" lIns="0" tIns="0" rIns="0" bIns="0">
              <a:spAutoFit/>
            </a:bodyPr>
            <a:lstStyle/>
            <a:p>
              <a:r>
                <a:rPr lang="es-ES" sz="900">
                  <a:solidFill>
                    <a:srgbClr val="000000"/>
                  </a:solidFill>
                </a:rPr>
                <a:t>4</a:t>
              </a:r>
              <a:endParaRPr lang="es-ES" sz="900"/>
            </a:p>
          </p:txBody>
        </p:sp>
        <p:sp>
          <p:nvSpPr>
            <p:cNvPr id="64600" name="Rectangle 369"/>
            <p:cNvSpPr>
              <a:spLocks noChangeArrowheads="1"/>
            </p:cNvSpPr>
            <p:nvPr/>
          </p:nvSpPr>
          <p:spPr bwMode="auto">
            <a:xfrm>
              <a:off x="1616" y="3228"/>
              <a:ext cx="36" cy="76"/>
            </a:xfrm>
            <a:prstGeom prst="rect">
              <a:avLst/>
            </a:prstGeom>
            <a:noFill/>
            <a:ln w="9525">
              <a:noFill/>
              <a:miter lim="800000"/>
              <a:headEnd/>
              <a:tailEnd/>
            </a:ln>
          </p:spPr>
          <p:txBody>
            <a:bodyPr wrap="none" lIns="0" tIns="0" rIns="0" bIns="0">
              <a:spAutoFit/>
            </a:bodyPr>
            <a:lstStyle/>
            <a:p>
              <a:r>
                <a:rPr lang="es-ES" sz="900">
                  <a:solidFill>
                    <a:srgbClr val="000000"/>
                  </a:solidFill>
                </a:rPr>
                <a:t>7</a:t>
              </a:r>
              <a:endParaRPr lang="es-ES" sz="900"/>
            </a:p>
          </p:txBody>
        </p:sp>
        <p:sp>
          <p:nvSpPr>
            <p:cNvPr id="64601" name="Rectangle 370"/>
            <p:cNvSpPr>
              <a:spLocks noChangeArrowheads="1"/>
            </p:cNvSpPr>
            <p:nvPr/>
          </p:nvSpPr>
          <p:spPr bwMode="auto">
            <a:xfrm>
              <a:off x="1824" y="3228"/>
              <a:ext cx="73" cy="76"/>
            </a:xfrm>
            <a:prstGeom prst="rect">
              <a:avLst/>
            </a:prstGeom>
            <a:noFill/>
            <a:ln w="9525">
              <a:noFill/>
              <a:miter lim="800000"/>
              <a:headEnd/>
              <a:tailEnd/>
            </a:ln>
          </p:spPr>
          <p:txBody>
            <a:bodyPr wrap="none" lIns="0" tIns="0" rIns="0" bIns="0">
              <a:spAutoFit/>
            </a:bodyPr>
            <a:lstStyle/>
            <a:p>
              <a:r>
                <a:rPr lang="es-ES" sz="900">
                  <a:solidFill>
                    <a:srgbClr val="000000"/>
                  </a:solidFill>
                </a:rPr>
                <a:t>10</a:t>
              </a:r>
              <a:endParaRPr lang="es-ES" sz="900"/>
            </a:p>
          </p:txBody>
        </p:sp>
        <p:sp>
          <p:nvSpPr>
            <p:cNvPr id="64602" name="Rectangle 371"/>
            <p:cNvSpPr>
              <a:spLocks noChangeArrowheads="1"/>
            </p:cNvSpPr>
            <p:nvPr/>
          </p:nvSpPr>
          <p:spPr bwMode="auto">
            <a:xfrm>
              <a:off x="2058" y="3228"/>
              <a:ext cx="72" cy="76"/>
            </a:xfrm>
            <a:prstGeom prst="rect">
              <a:avLst/>
            </a:prstGeom>
            <a:noFill/>
            <a:ln w="9525">
              <a:noFill/>
              <a:miter lim="800000"/>
              <a:headEnd/>
              <a:tailEnd/>
            </a:ln>
          </p:spPr>
          <p:txBody>
            <a:bodyPr wrap="none" lIns="0" tIns="0" rIns="0" bIns="0">
              <a:spAutoFit/>
            </a:bodyPr>
            <a:lstStyle/>
            <a:p>
              <a:r>
                <a:rPr lang="es-ES" sz="900">
                  <a:solidFill>
                    <a:srgbClr val="000000"/>
                  </a:solidFill>
                </a:rPr>
                <a:t>13</a:t>
              </a:r>
              <a:endParaRPr lang="es-ES" sz="900"/>
            </a:p>
          </p:txBody>
        </p:sp>
        <p:sp>
          <p:nvSpPr>
            <p:cNvPr id="64603" name="Rectangle 372"/>
            <p:cNvSpPr>
              <a:spLocks noChangeArrowheads="1"/>
            </p:cNvSpPr>
            <p:nvPr/>
          </p:nvSpPr>
          <p:spPr bwMode="auto">
            <a:xfrm>
              <a:off x="2291" y="3228"/>
              <a:ext cx="72" cy="76"/>
            </a:xfrm>
            <a:prstGeom prst="rect">
              <a:avLst/>
            </a:prstGeom>
            <a:noFill/>
            <a:ln w="9525">
              <a:noFill/>
              <a:miter lim="800000"/>
              <a:headEnd/>
              <a:tailEnd/>
            </a:ln>
          </p:spPr>
          <p:txBody>
            <a:bodyPr wrap="none" lIns="0" tIns="0" rIns="0" bIns="0">
              <a:spAutoFit/>
            </a:bodyPr>
            <a:lstStyle/>
            <a:p>
              <a:r>
                <a:rPr lang="es-ES" sz="900">
                  <a:solidFill>
                    <a:srgbClr val="000000"/>
                  </a:solidFill>
                </a:rPr>
                <a:t>16</a:t>
              </a:r>
              <a:endParaRPr lang="es-ES" sz="900"/>
            </a:p>
          </p:txBody>
        </p:sp>
        <p:sp>
          <p:nvSpPr>
            <p:cNvPr id="64604" name="Rectangle 373"/>
            <p:cNvSpPr>
              <a:spLocks noChangeArrowheads="1"/>
            </p:cNvSpPr>
            <p:nvPr/>
          </p:nvSpPr>
          <p:spPr bwMode="auto">
            <a:xfrm>
              <a:off x="2523" y="3228"/>
              <a:ext cx="73" cy="76"/>
            </a:xfrm>
            <a:prstGeom prst="rect">
              <a:avLst/>
            </a:prstGeom>
            <a:noFill/>
            <a:ln w="9525">
              <a:noFill/>
              <a:miter lim="800000"/>
              <a:headEnd/>
              <a:tailEnd/>
            </a:ln>
          </p:spPr>
          <p:txBody>
            <a:bodyPr wrap="none" lIns="0" tIns="0" rIns="0" bIns="0">
              <a:spAutoFit/>
            </a:bodyPr>
            <a:lstStyle/>
            <a:p>
              <a:r>
                <a:rPr lang="es-ES" sz="900">
                  <a:solidFill>
                    <a:srgbClr val="000000"/>
                  </a:solidFill>
                </a:rPr>
                <a:t>19</a:t>
              </a:r>
              <a:endParaRPr lang="es-ES" sz="900"/>
            </a:p>
          </p:txBody>
        </p:sp>
        <p:sp>
          <p:nvSpPr>
            <p:cNvPr id="64605" name="Rectangle 374"/>
            <p:cNvSpPr>
              <a:spLocks noChangeArrowheads="1"/>
            </p:cNvSpPr>
            <p:nvPr/>
          </p:nvSpPr>
          <p:spPr bwMode="auto">
            <a:xfrm>
              <a:off x="2770" y="3228"/>
              <a:ext cx="72" cy="76"/>
            </a:xfrm>
            <a:prstGeom prst="rect">
              <a:avLst/>
            </a:prstGeom>
            <a:noFill/>
            <a:ln w="9525">
              <a:noFill/>
              <a:miter lim="800000"/>
              <a:headEnd/>
              <a:tailEnd/>
            </a:ln>
          </p:spPr>
          <p:txBody>
            <a:bodyPr wrap="none" lIns="0" tIns="0" rIns="0" bIns="0">
              <a:spAutoFit/>
            </a:bodyPr>
            <a:lstStyle/>
            <a:p>
              <a:r>
                <a:rPr lang="es-ES" sz="900">
                  <a:solidFill>
                    <a:srgbClr val="000000"/>
                  </a:solidFill>
                </a:rPr>
                <a:t>22</a:t>
              </a:r>
              <a:endParaRPr lang="es-ES" sz="900"/>
            </a:p>
          </p:txBody>
        </p:sp>
        <p:sp>
          <p:nvSpPr>
            <p:cNvPr id="64606" name="Rectangle 375"/>
            <p:cNvSpPr>
              <a:spLocks noChangeArrowheads="1"/>
            </p:cNvSpPr>
            <p:nvPr/>
          </p:nvSpPr>
          <p:spPr bwMode="auto">
            <a:xfrm>
              <a:off x="3004" y="3228"/>
              <a:ext cx="72" cy="76"/>
            </a:xfrm>
            <a:prstGeom prst="rect">
              <a:avLst/>
            </a:prstGeom>
            <a:noFill/>
            <a:ln w="9525">
              <a:noFill/>
              <a:miter lim="800000"/>
              <a:headEnd/>
              <a:tailEnd/>
            </a:ln>
          </p:spPr>
          <p:txBody>
            <a:bodyPr wrap="none" lIns="0" tIns="0" rIns="0" bIns="0">
              <a:spAutoFit/>
            </a:bodyPr>
            <a:lstStyle/>
            <a:p>
              <a:r>
                <a:rPr lang="es-ES" sz="900">
                  <a:solidFill>
                    <a:srgbClr val="000000"/>
                  </a:solidFill>
                </a:rPr>
                <a:t>25</a:t>
              </a:r>
              <a:endParaRPr lang="es-ES" sz="900"/>
            </a:p>
          </p:txBody>
        </p:sp>
        <p:sp>
          <p:nvSpPr>
            <p:cNvPr id="64607" name="Rectangle 376"/>
            <p:cNvSpPr>
              <a:spLocks noChangeArrowheads="1"/>
            </p:cNvSpPr>
            <p:nvPr/>
          </p:nvSpPr>
          <p:spPr bwMode="auto">
            <a:xfrm>
              <a:off x="3236" y="3228"/>
              <a:ext cx="73" cy="76"/>
            </a:xfrm>
            <a:prstGeom prst="rect">
              <a:avLst/>
            </a:prstGeom>
            <a:noFill/>
            <a:ln w="9525">
              <a:noFill/>
              <a:miter lim="800000"/>
              <a:headEnd/>
              <a:tailEnd/>
            </a:ln>
          </p:spPr>
          <p:txBody>
            <a:bodyPr wrap="none" lIns="0" tIns="0" rIns="0" bIns="0">
              <a:spAutoFit/>
            </a:bodyPr>
            <a:lstStyle/>
            <a:p>
              <a:r>
                <a:rPr lang="es-ES" sz="900">
                  <a:solidFill>
                    <a:srgbClr val="000000"/>
                  </a:solidFill>
                </a:rPr>
                <a:t>28</a:t>
              </a:r>
              <a:endParaRPr lang="es-ES" sz="900"/>
            </a:p>
          </p:txBody>
        </p:sp>
        <p:sp>
          <p:nvSpPr>
            <p:cNvPr id="64608" name="Rectangle 377"/>
            <p:cNvSpPr>
              <a:spLocks noChangeArrowheads="1"/>
            </p:cNvSpPr>
            <p:nvPr/>
          </p:nvSpPr>
          <p:spPr bwMode="auto">
            <a:xfrm>
              <a:off x="3470" y="3228"/>
              <a:ext cx="72" cy="76"/>
            </a:xfrm>
            <a:prstGeom prst="rect">
              <a:avLst/>
            </a:prstGeom>
            <a:noFill/>
            <a:ln w="9525">
              <a:noFill/>
              <a:miter lim="800000"/>
              <a:headEnd/>
              <a:tailEnd/>
            </a:ln>
          </p:spPr>
          <p:txBody>
            <a:bodyPr wrap="none" lIns="0" tIns="0" rIns="0" bIns="0">
              <a:spAutoFit/>
            </a:bodyPr>
            <a:lstStyle/>
            <a:p>
              <a:r>
                <a:rPr lang="es-ES" sz="900">
                  <a:solidFill>
                    <a:srgbClr val="000000"/>
                  </a:solidFill>
                </a:rPr>
                <a:t>31</a:t>
              </a:r>
              <a:endParaRPr lang="es-ES" sz="900"/>
            </a:p>
          </p:txBody>
        </p:sp>
        <p:sp>
          <p:nvSpPr>
            <p:cNvPr id="64609" name="Rectangle 378"/>
            <p:cNvSpPr>
              <a:spLocks noChangeArrowheads="1"/>
            </p:cNvSpPr>
            <p:nvPr/>
          </p:nvSpPr>
          <p:spPr bwMode="auto">
            <a:xfrm>
              <a:off x="3716" y="3228"/>
              <a:ext cx="73" cy="76"/>
            </a:xfrm>
            <a:prstGeom prst="rect">
              <a:avLst/>
            </a:prstGeom>
            <a:noFill/>
            <a:ln w="9525">
              <a:noFill/>
              <a:miter lim="800000"/>
              <a:headEnd/>
              <a:tailEnd/>
            </a:ln>
          </p:spPr>
          <p:txBody>
            <a:bodyPr wrap="none" lIns="0" tIns="0" rIns="0" bIns="0">
              <a:spAutoFit/>
            </a:bodyPr>
            <a:lstStyle/>
            <a:p>
              <a:r>
                <a:rPr lang="es-ES" sz="900">
                  <a:solidFill>
                    <a:srgbClr val="000000"/>
                  </a:solidFill>
                </a:rPr>
                <a:t>34</a:t>
              </a:r>
              <a:endParaRPr lang="es-ES" sz="900"/>
            </a:p>
          </p:txBody>
        </p:sp>
        <p:sp>
          <p:nvSpPr>
            <p:cNvPr id="64610" name="Rectangle 379"/>
            <p:cNvSpPr>
              <a:spLocks noChangeArrowheads="1"/>
            </p:cNvSpPr>
            <p:nvPr/>
          </p:nvSpPr>
          <p:spPr bwMode="auto">
            <a:xfrm>
              <a:off x="3950" y="3228"/>
              <a:ext cx="72" cy="76"/>
            </a:xfrm>
            <a:prstGeom prst="rect">
              <a:avLst/>
            </a:prstGeom>
            <a:noFill/>
            <a:ln w="9525">
              <a:noFill/>
              <a:miter lim="800000"/>
              <a:headEnd/>
              <a:tailEnd/>
            </a:ln>
          </p:spPr>
          <p:txBody>
            <a:bodyPr wrap="none" lIns="0" tIns="0" rIns="0" bIns="0">
              <a:spAutoFit/>
            </a:bodyPr>
            <a:lstStyle/>
            <a:p>
              <a:r>
                <a:rPr lang="es-ES" sz="900">
                  <a:solidFill>
                    <a:srgbClr val="000000"/>
                  </a:solidFill>
                </a:rPr>
                <a:t>37</a:t>
              </a:r>
              <a:endParaRPr lang="es-ES" sz="900"/>
            </a:p>
          </p:txBody>
        </p:sp>
        <p:sp>
          <p:nvSpPr>
            <p:cNvPr id="64611" name="Rectangle 380"/>
            <p:cNvSpPr>
              <a:spLocks noChangeArrowheads="1"/>
            </p:cNvSpPr>
            <p:nvPr/>
          </p:nvSpPr>
          <p:spPr bwMode="auto">
            <a:xfrm>
              <a:off x="4182" y="3228"/>
              <a:ext cx="72" cy="76"/>
            </a:xfrm>
            <a:prstGeom prst="rect">
              <a:avLst/>
            </a:prstGeom>
            <a:noFill/>
            <a:ln w="9525">
              <a:noFill/>
              <a:miter lim="800000"/>
              <a:headEnd/>
              <a:tailEnd/>
            </a:ln>
          </p:spPr>
          <p:txBody>
            <a:bodyPr wrap="none" lIns="0" tIns="0" rIns="0" bIns="0">
              <a:spAutoFit/>
            </a:bodyPr>
            <a:lstStyle/>
            <a:p>
              <a:r>
                <a:rPr lang="es-ES" sz="900">
                  <a:solidFill>
                    <a:srgbClr val="000000"/>
                  </a:solidFill>
                </a:rPr>
                <a:t>40</a:t>
              </a:r>
              <a:endParaRPr lang="es-ES" sz="900"/>
            </a:p>
          </p:txBody>
        </p:sp>
        <p:sp>
          <p:nvSpPr>
            <p:cNvPr id="64612" name="Rectangle 381"/>
            <p:cNvSpPr>
              <a:spLocks noChangeArrowheads="1"/>
            </p:cNvSpPr>
            <p:nvPr/>
          </p:nvSpPr>
          <p:spPr bwMode="auto">
            <a:xfrm>
              <a:off x="4416" y="3228"/>
              <a:ext cx="72" cy="76"/>
            </a:xfrm>
            <a:prstGeom prst="rect">
              <a:avLst/>
            </a:prstGeom>
            <a:noFill/>
            <a:ln w="9525">
              <a:noFill/>
              <a:miter lim="800000"/>
              <a:headEnd/>
              <a:tailEnd/>
            </a:ln>
          </p:spPr>
          <p:txBody>
            <a:bodyPr wrap="none" lIns="0" tIns="0" rIns="0" bIns="0">
              <a:spAutoFit/>
            </a:bodyPr>
            <a:lstStyle/>
            <a:p>
              <a:r>
                <a:rPr lang="es-ES" sz="900">
                  <a:solidFill>
                    <a:srgbClr val="000000"/>
                  </a:solidFill>
                </a:rPr>
                <a:t>43</a:t>
              </a:r>
              <a:endParaRPr lang="es-ES" sz="900"/>
            </a:p>
          </p:txBody>
        </p:sp>
        <p:sp>
          <p:nvSpPr>
            <p:cNvPr id="64613" name="Rectangle 382"/>
            <p:cNvSpPr>
              <a:spLocks noChangeArrowheads="1"/>
            </p:cNvSpPr>
            <p:nvPr/>
          </p:nvSpPr>
          <p:spPr bwMode="auto">
            <a:xfrm>
              <a:off x="4661" y="3228"/>
              <a:ext cx="72" cy="76"/>
            </a:xfrm>
            <a:prstGeom prst="rect">
              <a:avLst/>
            </a:prstGeom>
            <a:noFill/>
            <a:ln w="9525">
              <a:noFill/>
              <a:miter lim="800000"/>
              <a:headEnd/>
              <a:tailEnd/>
            </a:ln>
          </p:spPr>
          <p:txBody>
            <a:bodyPr wrap="none" lIns="0" tIns="0" rIns="0" bIns="0">
              <a:spAutoFit/>
            </a:bodyPr>
            <a:lstStyle/>
            <a:p>
              <a:r>
                <a:rPr lang="es-ES" sz="900">
                  <a:solidFill>
                    <a:srgbClr val="000000"/>
                  </a:solidFill>
                </a:rPr>
                <a:t>46</a:t>
              </a:r>
              <a:endParaRPr lang="es-ES" sz="900"/>
            </a:p>
          </p:txBody>
        </p:sp>
        <p:sp>
          <p:nvSpPr>
            <p:cNvPr id="64614" name="Rectangle 383"/>
            <p:cNvSpPr>
              <a:spLocks noChangeArrowheads="1"/>
            </p:cNvSpPr>
            <p:nvPr/>
          </p:nvSpPr>
          <p:spPr bwMode="auto">
            <a:xfrm>
              <a:off x="4894" y="3228"/>
              <a:ext cx="73" cy="76"/>
            </a:xfrm>
            <a:prstGeom prst="rect">
              <a:avLst/>
            </a:prstGeom>
            <a:noFill/>
            <a:ln w="9525">
              <a:noFill/>
              <a:miter lim="800000"/>
              <a:headEnd/>
              <a:tailEnd/>
            </a:ln>
          </p:spPr>
          <p:txBody>
            <a:bodyPr wrap="none" lIns="0" tIns="0" rIns="0" bIns="0">
              <a:spAutoFit/>
            </a:bodyPr>
            <a:lstStyle/>
            <a:p>
              <a:r>
                <a:rPr lang="es-ES" sz="900">
                  <a:solidFill>
                    <a:srgbClr val="000000"/>
                  </a:solidFill>
                </a:rPr>
                <a:t>49</a:t>
              </a:r>
              <a:endParaRPr lang="es-ES" sz="900"/>
            </a:p>
          </p:txBody>
        </p:sp>
        <p:sp>
          <p:nvSpPr>
            <p:cNvPr id="64615" name="Rectangle 384"/>
            <p:cNvSpPr>
              <a:spLocks noChangeArrowheads="1"/>
            </p:cNvSpPr>
            <p:nvPr/>
          </p:nvSpPr>
          <p:spPr bwMode="auto">
            <a:xfrm>
              <a:off x="5127" y="3228"/>
              <a:ext cx="72" cy="76"/>
            </a:xfrm>
            <a:prstGeom prst="rect">
              <a:avLst/>
            </a:prstGeom>
            <a:noFill/>
            <a:ln w="9525">
              <a:noFill/>
              <a:miter lim="800000"/>
              <a:headEnd/>
              <a:tailEnd/>
            </a:ln>
          </p:spPr>
          <p:txBody>
            <a:bodyPr wrap="none" lIns="0" tIns="0" rIns="0" bIns="0">
              <a:spAutoFit/>
            </a:bodyPr>
            <a:lstStyle/>
            <a:p>
              <a:r>
                <a:rPr lang="es-ES" sz="900">
                  <a:solidFill>
                    <a:srgbClr val="000000"/>
                  </a:solidFill>
                </a:rPr>
                <a:t>52</a:t>
              </a:r>
              <a:endParaRPr lang="es-ES" sz="900"/>
            </a:p>
          </p:txBody>
        </p:sp>
        <p:sp>
          <p:nvSpPr>
            <p:cNvPr id="64616" name="Text Box 444"/>
            <p:cNvSpPr txBox="1">
              <a:spLocks noChangeArrowheads="1"/>
            </p:cNvSpPr>
            <p:nvPr/>
          </p:nvSpPr>
          <p:spPr bwMode="auto">
            <a:xfrm>
              <a:off x="1337" y="1388"/>
              <a:ext cx="998" cy="289"/>
            </a:xfrm>
            <a:prstGeom prst="rect">
              <a:avLst/>
            </a:prstGeom>
            <a:solidFill>
              <a:srgbClr val="FFE265"/>
            </a:solidFill>
            <a:ln w="9525">
              <a:noFill/>
              <a:miter lim="800000"/>
              <a:headEnd/>
              <a:tailEnd/>
            </a:ln>
          </p:spPr>
          <p:txBody>
            <a:bodyPr>
              <a:spAutoFit/>
            </a:bodyPr>
            <a:lstStyle/>
            <a:p>
              <a:pPr algn="ctr">
                <a:spcBef>
                  <a:spcPct val="50000"/>
                </a:spcBef>
              </a:pPr>
              <a:r>
                <a:rPr lang="es-ES" sz="1400" b="1"/>
                <a:t>Conglomerados temporales</a:t>
              </a:r>
            </a:p>
          </p:txBody>
        </p:sp>
        <p:sp>
          <p:nvSpPr>
            <p:cNvPr id="64617" name="Line 446"/>
            <p:cNvSpPr>
              <a:spLocks noChangeShapeType="1"/>
            </p:cNvSpPr>
            <p:nvPr/>
          </p:nvSpPr>
          <p:spPr bwMode="auto">
            <a:xfrm>
              <a:off x="1812" y="1706"/>
              <a:ext cx="0" cy="953"/>
            </a:xfrm>
            <a:prstGeom prst="line">
              <a:avLst/>
            </a:prstGeom>
            <a:noFill/>
            <a:ln w="28575">
              <a:solidFill>
                <a:srgbClr val="6666FF"/>
              </a:solidFill>
              <a:round/>
              <a:headEnd/>
              <a:tailEnd type="triangle" w="med" len="med"/>
            </a:ln>
          </p:spPr>
          <p:txBody>
            <a:bodyPr/>
            <a:lstStyle/>
            <a:p>
              <a:endParaRPr lang="es-AR"/>
            </a:p>
          </p:txBody>
        </p:sp>
        <p:sp>
          <p:nvSpPr>
            <p:cNvPr id="64618" name="Text Box 447"/>
            <p:cNvSpPr txBox="1">
              <a:spLocks noChangeArrowheads="1"/>
            </p:cNvSpPr>
            <p:nvPr/>
          </p:nvSpPr>
          <p:spPr bwMode="auto">
            <a:xfrm>
              <a:off x="2540" y="1514"/>
              <a:ext cx="702" cy="170"/>
            </a:xfrm>
            <a:prstGeom prst="rect">
              <a:avLst/>
            </a:prstGeom>
            <a:solidFill>
              <a:srgbClr val="FFE265"/>
            </a:solidFill>
            <a:ln w="9525">
              <a:noFill/>
              <a:miter lim="800000"/>
              <a:headEnd/>
              <a:tailEnd/>
            </a:ln>
          </p:spPr>
          <p:txBody>
            <a:bodyPr>
              <a:spAutoFit/>
            </a:bodyPr>
            <a:lstStyle/>
            <a:p>
              <a:pPr algn="ctr">
                <a:spcBef>
                  <a:spcPct val="50000"/>
                </a:spcBef>
              </a:pPr>
              <a:r>
                <a:rPr lang="es-ES" sz="1400" b="1"/>
                <a:t>Tendencia</a:t>
              </a:r>
            </a:p>
          </p:txBody>
        </p:sp>
        <p:sp>
          <p:nvSpPr>
            <p:cNvPr id="64619" name="Line 448"/>
            <p:cNvSpPr>
              <a:spLocks noChangeShapeType="1"/>
            </p:cNvSpPr>
            <p:nvPr/>
          </p:nvSpPr>
          <p:spPr bwMode="auto">
            <a:xfrm>
              <a:off x="2879" y="1706"/>
              <a:ext cx="0" cy="953"/>
            </a:xfrm>
            <a:prstGeom prst="line">
              <a:avLst/>
            </a:prstGeom>
            <a:noFill/>
            <a:ln w="28575">
              <a:solidFill>
                <a:srgbClr val="6666FF"/>
              </a:solidFill>
              <a:round/>
              <a:headEnd/>
              <a:tailEnd type="triangle" w="med" len="med"/>
            </a:ln>
          </p:spPr>
          <p:txBody>
            <a:bodyPr/>
            <a:lstStyle/>
            <a:p>
              <a:endParaRPr lang="es-AR"/>
            </a:p>
          </p:txBody>
        </p:sp>
        <p:sp>
          <p:nvSpPr>
            <p:cNvPr id="64620" name="Text Box 449"/>
            <p:cNvSpPr txBox="1">
              <a:spLocks noChangeArrowheads="1"/>
            </p:cNvSpPr>
            <p:nvPr/>
          </p:nvSpPr>
          <p:spPr bwMode="auto">
            <a:xfrm>
              <a:off x="4354" y="1650"/>
              <a:ext cx="929" cy="170"/>
            </a:xfrm>
            <a:prstGeom prst="rect">
              <a:avLst/>
            </a:prstGeom>
            <a:solidFill>
              <a:srgbClr val="FFE265"/>
            </a:solidFill>
            <a:ln w="9525">
              <a:noFill/>
              <a:miter lim="800000"/>
              <a:headEnd/>
              <a:tailEnd/>
            </a:ln>
          </p:spPr>
          <p:txBody>
            <a:bodyPr>
              <a:spAutoFit/>
            </a:bodyPr>
            <a:lstStyle/>
            <a:p>
              <a:pPr algn="ctr">
                <a:spcBef>
                  <a:spcPct val="50000"/>
                </a:spcBef>
              </a:pPr>
              <a:r>
                <a:rPr lang="es-ES" sz="1400" b="1"/>
                <a:t>Estacionalidad</a:t>
              </a:r>
            </a:p>
          </p:txBody>
        </p:sp>
        <p:sp>
          <p:nvSpPr>
            <p:cNvPr id="64621" name="AutoShape 450"/>
            <p:cNvSpPr>
              <a:spLocks/>
            </p:cNvSpPr>
            <p:nvPr/>
          </p:nvSpPr>
          <p:spPr bwMode="auto">
            <a:xfrm rot="5400000">
              <a:off x="4716" y="1502"/>
              <a:ext cx="181" cy="862"/>
            </a:xfrm>
            <a:prstGeom prst="leftBrace">
              <a:avLst>
                <a:gd name="adj1" fmla="val 39687"/>
                <a:gd name="adj2" fmla="val 50000"/>
              </a:avLst>
            </a:prstGeom>
            <a:noFill/>
            <a:ln w="28575">
              <a:solidFill>
                <a:srgbClr val="6666FF"/>
              </a:solidFill>
              <a:round/>
              <a:headEnd/>
              <a:tailEnd/>
            </a:ln>
          </p:spPr>
          <p:txBody>
            <a:bodyPr wrap="none" anchor="ctr"/>
            <a:lstStyle/>
            <a:p>
              <a:endParaRPr lang="es-MX"/>
            </a:p>
          </p:txBody>
        </p:sp>
        <p:sp>
          <p:nvSpPr>
            <p:cNvPr id="64622" name="Text Box 451"/>
            <p:cNvSpPr txBox="1">
              <a:spLocks noChangeArrowheads="1"/>
            </p:cNvSpPr>
            <p:nvPr/>
          </p:nvSpPr>
          <p:spPr bwMode="auto">
            <a:xfrm>
              <a:off x="2289" y="3283"/>
              <a:ext cx="1724" cy="170"/>
            </a:xfrm>
            <a:prstGeom prst="rect">
              <a:avLst/>
            </a:prstGeom>
            <a:noFill/>
            <a:ln w="9525">
              <a:noFill/>
              <a:miter lim="800000"/>
              <a:headEnd/>
              <a:tailEnd/>
            </a:ln>
          </p:spPr>
          <p:txBody>
            <a:bodyPr>
              <a:spAutoFit/>
            </a:bodyPr>
            <a:lstStyle/>
            <a:p>
              <a:pPr algn="ctr">
                <a:spcBef>
                  <a:spcPct val="50000"/>
                </a:spcBef>
              </a:pPr>
              <a:r>
                <a:rPr lang="es-ES" sz="1400" b="1"/>
                <a:t>Semanas epidemiológicas</a:t>
              </a:r>
            </a:p>
          </p:txBody>
        </p:sp>
      </p:grpSp>
      <p:sp>
        <p:nvSpPr>
          <p:cNvPr id="64518" name="WordArt 453"/>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Descripción en Vigilancia Epidemiológica</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730" name="Group 124"/>
          <p:cNvGrpSpPr>
            <a:grpSpLocks/>
          </p:cNvGrpSpPr>
          <p:nvPr/>
        </p:nvGrpSpPr>
        <p:grpSpPr bwMode="auto">
          <a:xfrm>
            <a:off x="971550" y="1125538"/>
            <a:ext cx="7215188" cy="2686050"/>
            <a:chOff x="285" y="1103"/>
            <a:chExt cx="5190" cy="2118"/>
          </a:xfrm>
        </p:grpSpPr>
        <p:sp>
          <p:nvSpPr>
            <p:cNvPr id="73863" name="AutoShape 66"/>
            <p:cNvSpPr>
              <a:spLocks noChangeAspect="1" noChangeArrowheads="1" noTextEdit="1"/>
            </p:cNvSpPr>
            <p:nvPr/>
          </p:nvSpPr>
          <p:spPr bwMode="auto">
            <a:xfrm>
              <a:off x="285" y="1103"/>
              <a:ext cx="5190" cy="2118"/>
            </a:xfrm>
            <a:prstGeom prst="rect">
              <a:avLst/>
            </a:prstGeom>
            <a:noFill/>
            <a:ln w="9525">
              <a:noFill/>
              <a:miter lim="800000"/>
              <a:headEnd/>
              <a:tailEnd/>
            </a:ln>
          </p:spPr>
          <p:txBody>
            <a:bodyPr/>
            <a:lstStyle/>
            <a:p>
              <a:endParaRPr lang="es-AR"/>
            </a:p>
          </p:txBody>
        </p:sp>
        <p:sp>
          <p:nvSpPr>
            <p:cNvPr id="73864" name="Rectangle 67"/>
            <p:cNvSpPr>
              <a:spLocks noChangeArrowheads="1"/>
            </p:cNvSpPr>
            <p:nvPr/>
          </p:nvSpPr>
          <p:spPr bwMode="auto">
            <a:xfrm>
              <a:off x="315" y="1133"/>
              <a:ext cx="5130" cy="2064"/>
            </a:xfrm>
            <a:prstGeom prst="rect">
              <a:avLst/>
            </a:prstGeom>
            <a:solidFill>
              <a:srgbClr val="BDBDFF"/>
            </a:solidFill>
            <a:ln w="9525" algn="ctr">
              <a:noFill/>
              <a:miter lim="800000"/>
              <a:headEnd/>
              <a:tailEnd/>
            </a:ln>
          </p:spPr>
          <p:txBody>
            <a:bodyPr/>
            <a:lstStyle/>
            <a:p>
              <a:endParaRPr lang="es-MX"/>
            </a:p>
          </p:txBody>
        </p:sp>
        <p:sp>
          <p:nvSpPr>
            <p:cNvPr id="73865" name="Rectangle 68"/>
            <p:cNvSpPr>
              <a:spLocks noChangeArrowheads="1"/>
            </p:cNvSpPr>
            <p:nvPr/>
          </p:nvSpPr>
          <p:spPr bwMode="auto">
            <a:xfrm>
              <a:off x="699" y="1229"/>
              <a:ext cx="4692" cy="1710"/>
            </a:xfrm>
            <a:prstGeom prst="rect">
              <a:avLst/>
            </a:prstGeom>
            <a:solidFill>
              <a:srgbClr val="FFFFFF"/>
            </a:solidFill>
            <a:ln w="9525">
              <a:noFill/>
              <a:miter lim="800000"/>
              <a:headEnd/>
              <a:tailEnd/>
            </a:ln>
          </p:spPr>
          <p:txBody>
            <a:bodyPr/>
            <a:lstStyle/>
            <a:p>
              <a:endParaRPr lang="es-MX"/>
            </a:p>
          </p:txBody>
        </p:sp>
        <p:sp>
          <p:nvSpPr>
            <p:cNvPr id="73866" name="Line 69"/>
            <p:cNvSpPr>
              <a:spLocks noChangeShapeType="1"/>
            </p:cNvSpPr>
            <p:nvPr/>
          </p:nvSpPr>
          <p:spPr bwMode="auto">
            <a:xfrm>
              <a:off x="699" y="2939"/>
              <a:ext cx="4692" cy="0"/>
            </a:xfrm>
            <a:prstGeom prst="line">
              <a:avLst/>
            </a:prstGeom>
            <a:noFill/>
            <a:ln w="0">
              <a:solidFill>
                <a:srgbClr val="C0C0C0"/>
              </a:solidFill>
              <a:round/>
              <a:headEnd/>
              <a:tailEnd/>
            </a:ln>
          </p:spPr>
          <p:txBody>
            <a:bodyPr/>
            <a:lstStyle/>
            <a:p>
              <a:endParaRPr lang="es-AR"/>
            </a:p>
          </p:txBody>
        </p:sp>
        <p:sp>
          <p:nvSpPr>
            <p:cNvPr id="73867" name="Line 70"/>
            <p:cNvSpPr>
              <a:spLocks noChangeShapeType="1"/>
            </p:cNvSpPr>
            <p:nvPr/>
          </p:nvSpPr>
          <p:spPr bwMode="auto">
            <a:xfrm>
              <a:off x="699" y="2597"/>
              <a:ext cx="4692" cy="0"/>
            </a:xfrm>
            <a:prstGeom prst="line">
              <a:avLst/>
            </a:prstGeom>
            <a:noFill/>
            <a:ln w="0">
              <a:solidFill>
                <a:srgbClr val="DDDDDD"/>
              </a:solidFill>
              <a:round/>
              <a:headEnd/>
              <a:tailEnd/>
            </a:ln>
          </p:spPr>
          <p:txBody>
            <a:bodyPr/>
            <a:lstStyle/>
            <a:p>
              <a:endParaRPr lang="es-AR"/>
            </a:p>
          </p:txBody>
        </p:sp>
        <p:sp>
          <p:nvSpPr>
            <p:cNvPr id="73868" name="Line 71"/>
            <p:cNvSpPr>
              <a:spLocks noChangeShapeType="1"/>
            </p:cNvSpPr>
            <p:nvPr/>
          </p:nvSpPr>
          <p:spPr bwMode="auto">
            <a:xfrm>
              <a:off x="699" y="2255"/>
              <a:ext cx="4692" cy="0"/>
            </a:xfrm>
            <a:prstGeom prst="line">
              <a:avLst/>
            </a:prstGeom>
            <a:noFill/>
            <a:ln w="0">
              <a:solidFill>
                <a:srgbClr val="DDDDDD"/>
              </a:solidFill>
              <a:round/>
              <a:headEnd/>
              <a:tailEnd/>
            </a:ln>
          </p:spPr>
          <p:txBody>
            <a:bodyPr/>
            <a:lstStyle/>
            <a:p>
              <a:endParaRPr lang="es-AR"/>
            </a:p>
          </p:txBody>
        </p:sp>
        <p:sp>
          <p:nvSpPr>
            <p:cNvPr id="73869" name="Line 72"/>
            <p:cNvSpPr>
              <a:spLocks noChangeShapeType="1"/>
            </p:cNvSpPr>
            <p:nvPr/>
          </p:nvSpPr>
          <p:spPr bwMode="auto">
            <a:xfrm>
              <a:off x="699" y="1913"/>
              <a:ext cx="4692" cy="0"/>
            </a:xfrm>
            <a:prstGeom prst="line">
              <a:avLst/>
            </a:prstGeom>
            <a:noFill/>
            <a:ln w="0">
              <a:solidFill>
                <a:srgbClr val="DDDDDD"/>
              </a:solidFill>
              <a:round/>
              <a:headEnd/>
              <a:tailEnd/>
            </a:ln>
          </p:spPr>
          <p:txBody>
            <a:bodyPr/>
            <a:lstStyle/>
            <a:p>
              <a:endParaRPr lang="es-AR"/>
            </a:p>
          </p:txBody>
        </p:sp>
        <p:sp>
          <p:nvSpPr>
            <p:cNvPr id="73870" name="Line 73"/>
            <p:cNvSpPr>
              <a:spLocks noChangeShapeType="1"/>
            </p:cNvSpPr>
            <p:nvPr/>
          </p:nvSpPr>
          <p:spPr bwMode="auto">
            <a:xfrm>
              <a:off x="699" y="1571"/>
              <a:ext cx="4692" cy="0"/>
            </a:xfrm>
            <a:prstGeom prst="line">
              <a:avLst/>
            </a:prstGeom>
            <a:noFill/>
            <a:ln w="0">
              <a:solidFill>
                <a:srgbClr val="DDDDDD"/>
              </a:solidFill>
              <a:round/>
              <a:headEnd/>
              <a:tailEnd/>
            </a:ln>
          </p:spPr>
          <p:txBody>
            <a:bodyPr/>
            <a:lstStyle/>
            <a:p>
              <a:endParaRPr lang="es-AR"/>
            </a:p>
          </p:txBody>
        </p:sp>
        <p:sp>
          <p:nvSpPr>
            <p:cNvPr id="73871" name="Line 74"/>
            <p:cNvSpPr>
              <a:spLocks noChangeShapeType="1"/>
            </p:cNvSpPr>
            <p:nvPr/>
          </p:nvSpPr>
          <p:spPr bwMode="auto">
            <a:xfrm>
              <a:off x="699" y="1229"/>
              <a:ext cx="4692" cy="0"/>
            </a:xfrm>
            <a:prstGeom prst="line">
              <a:avLst/>
            </a:prstGeom>
            <a:noFill/>
            <a:ln w="0">
              <a:solidFill>
                <a:srgbClr val="C0C0C0"/>
              </a:solidFill>
              <a:round/>
              <a:headEnd/>
              <a:tailEnd/>
            </a:ln>
          </p:spPr>
          <p:txBody>
            <a:bodyPr/>
            <a:lstStyle/>
            <a:p>
              <a:endParaRPr lang="es-AR"/>
            </a:p>
          </p:txBody>
        </p:sp>
        <p:sp>
          <p:nvSpPr>
            <p:cNvPr id="73872" name="Line 75"/>
            <p:cNvSpPr>
              <a:spLocks noChangeShapeType="1"/>
            </p:cNvSpPr>
            <p:nvPr/>
          </p:nvSpPr>
          <p:spPr bwMode="auto">
            <a:xfrm>
              <a:off x="699" y="1229"/>
              <a:ext cx="0" cy="1710"/>
            </a:xfrm>
            <a:prstGeom prst="line">
              <a:avLst/>
            </a:prstGeom>
            <a:noFill/>
            <a:ln w="0">
              <a:solidFill>
                <a:srgbClr val="000000"/>
              </a:solidFill>
              <a:round/>
              <a:headEnd/>
              <a:tailEnd/>
            </a:ln>
          </p:spPr>
          <p:txBody>
            <a:bodyPr/>
            <a:lstStyle/>
            <a:p>
              <a:endParaRPr lang="es-AR"/>
            </a:p>
          </p:txBody>
        </p:sp>
        <p:sp>
          <p:nvSpPr>
            <p:cNvPr id="73873" name="Line 76"/>
            <p:cNvSpPr>
              <a:spLocks noChangeShapeType="1"/>
            </p:cNvSpPr>
            <p:nvPr/>
          </p:nvSpPr>
          <p:spPr bwMode="auto">
            <a:xfrm>
              <a:off x="669" y="2939"/>
              <a:ext cx="30" cy="0"/>
            </a:xfrm>
            <a:prstGeom prst="line">
              <a:avLst/>
            </a:prstGeom>
            <a:noFill/>
            <a:ln w="0">
              <a:solidFill>
                <a:srgbClr val="000000"/>
              </a:solidFill>
              <a:round/>
              <a:headEnd/>
              <a:tailEnd/>
            </a:ln>
          </p:spPr>
          <p:txBody>
            <a:bodyPr/>
            <a:lstStyle/>
            <a:p>
              <a:endParaRPr lang="es-AR"/>
            </a:p>
          </p:txBody>
        </p:sp>
        <p:sp>
          <p:nvSpPr>
            <p:cNvPr id="73874" name="Line 77"/>
            <p:cNvSpPr>
              <a:spLocks noChangeShapeType="1"/>
            </p:cNvSpPr>
            <p:nvPr/>
          </p:nvSpPr>
          <p:spPr bwMode="auto">
            <a:xfrm>
              <a:off x="669" y="2597"/>
              <a:ext cx="30" cy="0"/>
            </a:xfrm>
            <a:prstGeom prst="line">
              <a:avLst/>
            </a:prstGeom>
            <a:noFill/>
            <a:ln w="0">
              <a:solidFill>
                <a:srgbClr val="000000"/>
              </a:solidFill>
              <a:round/>
              <a:headEnd/>
              <a:tailEnd/>
            </a:ln>
          </p:spPr>
          <p:txBody>
            <a:bodyPr/>
            <a:lstStyle/>
            <a:p>
              <a:endParaRPr lang="es-AR"/>
            </a:p>
          </p:txBody>
        </p:sp>
        <p:sp>
          <p:nvSpPr>
            <p:cNvPr id="73875" name="Line 78"/>
            <p:cNvSpPr>
              <a:spLocks noChangeShapeType="1"/>
            </p:cNvSpPr>
            <p:nvPr/>
          </p:nvSpPr>
          <p:spPr bwMode="auto">
            <a:xfrm>
              <a:off x="669" y="2255"/>
              <a:ext cx="30" cy="0"/>
            </a:xfrm>
            <a:prstGeom prst="line">
              <a:avLst/>
            </a:prstGeom>
            <a:noFill/>
            <a:ln w="0">
              <a:solidFill>
                <a:srgbClr val="000000"/>
              </a:solidFill>
              <a:round/>
              <a:headEnd/>
              <a:tailEnd/>
            </a:ln>
          </p:spPr>
          <p:txBody>
            <a:bodyPr/>
            <a:lstStyle/>
            <a:p>
              <a:endParaRPr lang="es-AR"/>
            </a:p>
          </p:txBody>
        </p:sp>
        <p:sp>
          <p:nvSpPr>
            <p:cNvPr id="73876" name="Line 79"/>
            <p:cNvSpPr>
              <a:spLocks noChangeShapeType="1"/>
            </p:cNvSpPr>
            <p:nvPr/>
          </p:nvSpPr>
          <p:spPr bwMode="auto">
            <a:xfrm>
              <a:off x="669" y="1913"/>
              <a:ext cx="30" cy="0"/>
            </a:xfrm>
            <a:prstGeom prst="line">
              <a:avLst/>
            </a:prstGeom>
            <a:noFill/>
            <a:ln w="0">
              <a:solidFill>
                <a:srgbClr val="000000"/>
              </a:solidFill>
              <a:round/>
              <a:headEnd/>
              <a:tailEnd/>
            </a:ln>
          </p:spPr>
          <p:txBody>
            <a:bodyPr/>
            <a:lstStyle/>
            <a:p>
              <a:endParaRPr lang="es-AR"/>
            </a:p>
          </p:txBody>
        </p:sp>
        <p:sp>
          <p:nvSpPr>
            <p:cNvPr id="73877" name="Line 80"/>
            <p:cNvSpPr>
              <a:spLocks noChangeShapeType="1"/>
            </p:cNvSpPr>
            <p:nvPr/>
          </p:nvSpPr>
          <p:spPr bwMode="auto">
            <a:xfrm>
              <a:off x="669" y="1571"/>
              <a:ext cx="30" cy="0"/>
            </a:xfrm>
            <a:prstGeom prst="line">
              <a:avLst/>
            </a:prstGeom>
            <a:noFill/>
            <a:ln w="0">
              <a:solidFill>
                <a:srgbClr val="000000"/>
              </a:solidFill>
              <a:round/>
              <a:headEnd/>
              <a:tailEnd/>
            </a:ln>
          </p:spPr>
          <p:txBody>
            <a:bodyPr/>
            <a:lstStyle/>
            <a:p>
              <a:endParaRPr lang="es-AR"/>
            </a:p>
          </p:txBody>
        </p:sp>
        <p:sp>
          <p:nvSpPr>
            <p:cNvPr id="73878" name="Line 81"/>
            <p:cNvSpPr>
              <a:spLocks noChangeShapeType="1"/>
            </p:cNvSpPr>
            <p:nvPr/>
          </p:nvSpPr>
          <p:spPr bwMode="auto">
            <a:xfrm>
              <a:off x="669" y="1229"/>
              <a:ext cx="30" cy="0"/>
            </a:xfrm>
            <a:prstGeom prst="line">
              <a:avLst/>
            </a:prstGeom>
            <a:noFill/>
            <a:ln w="0">
              <a:solidFill>
                <a:srgbClr val="000000"/>
              </a:solidFill>
              <a:round/>
              <a:headEnd/>
              <a:tailEnd/>
            </a:ln>
          </p:spPr>
          <p:txBody>
            <a:bodyPr/>
            <a:lstStyle/>
            <a:p>
              <a:endParaRPr lang="es-AR"/>
            </a:p>
          </p:txBody>
        </p:sp>
        <p:sp>
          <p:nvSpPr>
            <p:cNvPr id="73879" name="Freeform 82"/>
            <p:cNvSpPr>
              <a:spLocks/>
            </p:cNvSpPr>
            <p:nvPr/>
          </p:nvSpPr>
          <p:spPr bwMode="auto">
            <a:xfrm>
              <a:off x="705" y="1889"/>
              <a:ext cx="4104" cy="984"/>
            </a:xfrm>
            <a:custGeom>
              <a:avLst/>
              <a:gdLst>
                <a:gd name="T0" fmla="*/ 90699256 w 684"/>
                <a:gd name="T1" fmla="*/ 1380642686 h 164"/>
                <a:gd name="T2" fmla="*/ 211631444 w 684"/>
                <a:gd name="T3" fmla="*/ 1310098840 h 164"/>
                <a:gd name="T4" fmla="*/ 322486253 w 684"/>
                <a:gd name="T5" fmla="*/ 1602351916 h 164"/>
                <a:gd name="T6" fmla="*/ 433340581 w 684"/>
                <a:gd name="T7" fmla="*/ 1370564994 h 164"/>
                <a:gd name="T8" fmla="*/ 544195198 w 684"/>
                <a:gd name="T9" fmla="*/ 1521730378 h 164"/>
                <a:gd name="T10" fmla="*/ 665127123 w 684"/>
                <a:gd name="T11" fmla="*/ 1622507684 h 164"/>
                <a:gd name="T12" fmla="*/ 775981739 w 684"/>
                <a:gd name="T13" fmla="*/ 1390720378 h 164"/>
                <a:gd name="T14" fmla="*/ 886836547 w 684"/>
                <a:gd name="T15" fmla="*/ 1038001918 h 164"/>
                <a:gd name="T16" fmla="*/ 1007768856 w 684"/>
                <a:gd name="T17" fmla="*/ 1128701148 h 164"/>
                <a:gd name="T18" fmla="*/ 1118623473 w 684"/>
                <a:gd name="T19" fmla="*/ 1400798071 h 164"/>
                <a:gd name="T20" fmla="*/ 1229477321 w 684"/>
                <a:gd name="T21" fmla="*/ 1491497301 h 164"/>
                <a:gd name="T22" fmla="*/ 1340331938 w 684"/>
                <a:gd name="T23" fmla="*/ 1431031147 h 164"/>
                <a:gd name="T24" fmla="*/ 1461264246 w 684"/>
                <a:gd name="T25" fmla="*/ 1360487302 h 164"/>
                <a:gd name="T26" fmla="*/ 1572118863 w 684"/>
                <a:gd name="T27" fmla="*/ 1541885762 h 164"/>
                <a:gd name="T28" fmla="*/ 1682973863 w 684"/>
                <a:gd name="T29" fmla="*/ 1572118839 h 164"/>
                <a:gd name="T30" fmla="*/ 1803906172 w 684"/>
                <a:gd name="T31" fmla="*/ 906991918 h 164"/>
                <a:gd name="T32" fmla="*/ 1914760789 w 684"/>
                <a:gd name="T33" fmla="*/ 715515574 h 164"/>
                <a:gd name="T34" fmla="*/ 2025615405 w 684"/>
                <a:gd name="T35" fmla="*/ 1169011149 h 164"/>
                <a:gd name="T36" fmla="*/ 2136468485 w 684"/>
                <a:gd name="T37" fmla="*/ 1360487302 h 164"/>
                <a:gd name="T38" fmla="*/ 2147483647 w 684"/>
                <a:gd name="T39" fmla="*/ 1531808070 h 164"/>
                <a:gd name="T40" fmla="*/ 2147483647 w 684"/>
                <a:gd name="T41" fmla="*/ 1410875763 h 164"/>
                <a:gd name="T42" fmla="*/ 2147483647 w 684"/>
                <a:gd name="T43" fmla="*/ 1562041147 h 164"/>
                <a:gd name="T44" fmla="*/ 2147483647 w 684"/>
                <a:gd name="T45" fmla="*/ 1431031147 h 164"/>
                <a:gd name="T46" fmla="*/ 2147483647 w 684"/>
                <a:gd name="T47" fmla="*/ 1431031147 h 164"/>
                <a:gd name="T48" fmla="*/ 2147483647 w 684"/>
                <a:gd name="T49" fmla="*/ 856603457 h 164"/>
                <a:gd name="T50" fmla="*/ 2147483647 w 684"/>
                <a:gd name="T51" fmla="*/ 1330254225 h 164"/>
                <a:gd name="T52" fmla="*/ 2147483647 w 684"/>
                <a:gd name="T53" fmla="*/ 1189166533 h 164"/>
                <a:gd name="T54" fmla="*/ 2147483647 w 684"/>
                <a:gd name="T55" fmla="*/ 1300021148 h 164"/>
                <a:gd name="T56" fmla="*/ 2147483647 w 684"/>
                <a:gd name="T57" fmla="*/ 1501574993 h 164"/>
                <a:gd name="T58" fmla="*/ 2147483647 w 684"/>
                <a:gd name="T59" fmla="*/ 1300021148 h 164"/>
                <a:gd name="T60" fmla="*/ 2147483647 w 684"/>
                <a:gd name="T61" fmla="*/ 1461264224 h 164"/>
                <a:gd name="T62" fmla="*/ 2147483647 w 684"/>
                <a:gd name="T63" fmla="*/ 1370564994 h 164"/>
                <a:gd name="T64" fmla="*/ 2147483647 w 684"/>
                <a:gd name="T65" fmla="*/ 937224995 h 164"/>
                <a:gd name="T66" fmla="*/ 2147483647 w 684"/>
                <a:gd name="T67" fmla="*/ 90699254 h 164"/>
                <a:gd name="T68" fmla="*/ 2147483647 w 684"/>
                <a:gd name="T69" fmla="*/ 473651344 h 164"/>
                <a:gd name="T70" fmla="*/ 2147483647 w 684"/>
                <a:gd name="T71" fmla="*/ 1340331917 h 164"/>
                <a:gd name="T72" fmla="*/ 2147483647 w 684"/>
                <a:gd name="T73" fmla="*/ 1491497301 h 164"/>
                <a:gd name="T74" fmla="*/ 2147483647 w 684"/>
                <a:gd name="T75" fmla="*/ 1390720378 h 164"/>
                <a:gd name="T76" fmla="*/ 2147483647 w 684"/>
                <a:gd name="T77" fmla="*/ 1471341916 h 164"/>
                <a:gd name="T78" fmla="*/ 2147483647 w 684"/>
                <a:gd name="T79" fmla="*/ 1491497301 h 164"/>
                <a:gd name="T80" fmla="*/ 2147483647 w 684"/>
                <a:gd name="T81" fmla="*/ 1390720378 h 164"/>
                <a:gd name="T82" fmla="*/ 2147483647 w 684"/>
                <a:gd name="T83" fmla="*/ 1279865764 h 164"/>
                <a:gd name="T84" fmla="*/ 2147483647 w 684"/>
                <a:gd name="T85" fmla="*/ 866681149 h 164"/>
                <a:gd name="T86" fmla="*/ 2147483647 w 684"/>
                <a:gd name="T87" fmla="*/ 906991918 h 164"/>
                <a:gd name="T88" fmla="*/ 2147483647 w 684"/>
                <a:gd name="T89" fmla="*/ 1269788071 h 164"/>
                <a:gd name="T90" fmla="*/ 2147483647 w 684"/>
                <a:gd name="T91" fmla="*/ 1199244226 h 164"/>
                <a:gd name="T92" fmla="*/ 2147483647 w 684"/>
                <a:gd name="T93" fmla="*/ 1108545763 h 164"/>
                <a:gd name="T94" fmla="*/ 2147483647 w 684"/>
                <a:gd name="T95" fmla="*/ 1199244226 h 164"/>
                <a:gd name="T96" fmla="*/ 2147483647 w 684"/>
                <a:gd name="T97" fmla="*/ 1390720378 h 164"/>
                <a:gd name="T98" fmla="*/ 2147483647 w 684"/>
                <a:gd name="T99" fmla="*/ 1269788071 h 164"/>
                <a:gd name="T100" fmla="*/ 2147483647 w 684"/>
                <a:gd name="T101" fmla="*/ 685282497 h 164"/>
                <a:gd name="T102" fmla="*/ 2147483647 w 684"/>
                <a:gd name="T103" fmla="*/ 1048079610 h 164"/>
                <a:gd name="T104" fmla="*/ 2147483647 w 684"/>
                <a:gd name="T105" fmla="*/ 1088390379 h 164"/>
                <a:gd name="T106" fmla="*/ 2147483647 w 684"/>
                <a:gd name="T107" fmla="*/ 1158934225 h 164"/>
                <a:gd name="T108" fmla="*/ 2147483647 w 684"/>
                <a:gd name="T109" fmla="*/ 1370564994 h 164"/>
                <a:gd name="T110" fmla="*/ 2147483647 w 684"/>
                <a:gd name="T111" fmla="*/ 1158934225 h 164"/>
                <a:gd name="T112" fmla="*/ 2147483647 w 684"/>
                <a:gd name="T113" fmla="*/ 987613456 h 164"/>
                <a:gd name="T114" fmla="*/ 2147483647 w 684"/>
                <a:gd name="T115" fmla="*/ 1058157302 h 164"/>
                <a:gd name="T116" fmla="*/ 2147483647 w 684"/>
                <a:gd name="T117" fmla="*/ 1189166533 h 164"/>
                <a:gd name="T118" fmla="*/ 2147483647 w 684"/>
                <a:gd name="T119" fmla="*/ 0 h 1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84"/>
                <a:gd name="T181" fmla="*/ 0 h 164"/>
                <a:gd name="T182" fmla="*/ 684 w 684"/>
                <a:gd name="T183" fmla="*/ 164 h 16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84" h="164">
                  <a:moveTo>
                    <a:pt x="0" y="95"/>
                  </a:moveTo>
                  <a:lnTo>
                    <a:pt x="2" y="82"/>
                  </a:lnTo>
                  <a:lnTo>
                    <a:pt x="4" y="107"/>
                  </a:lnTo>
                  <a:lnTo>
                    <a:pt x="6" y="121"/>
                  </a:lnTo>
                  <a:lnTo>
                    <a:pt x="7" y="125"/>
                  </a:lnTo>
                  <a:lnTo>
                    <a:pt x="9" y="137"/>
                  </a:lnTo>
                  <a:lnTo>
                    <a:pt x="11" y="163"/>
                  </a:lnTo>
                  <a:lnTo>
                    <a:pt x="13" y="131"/>
                  </a:lnTo>
                  <a:lnTo>
                    <a:pt x="15" y="132"/>
                  </a:lnTo>
                  <a:lnTo>
                    <a:pt x="17" y="138"/>
                  </a:lnTo>
                  <a:lnTo>
                    <a:pt x="19" y="153"/>
                  </a:lnTo>
                  <a:lnTo>
                    <a:pt x="21" y="130"/>
                  </a:lnTo>
                  <a:lnTo>
                    <a:pt x="22" y="139"/>
                  </a:lnTo>
                  <a:lnTo>
                    <a:pt x="24" y="153"/>
                  </a:lnTo>
                  <a:lnTo>
                    <a:pt x="26" y="155"/>
                  </a:lnTo>
                  <a:lnTo>
                    <a:pt x="28" y="147"/>
                  </a:lnTo>
                  <a:lnTo>
                    <a:pt x="30" y="152"/>
                  </a:lnTo>
                  <a:lnTo>
                    <a:pt x="32" y="159"/>
                  </a:lnTo>
                  <a:lnTo>
                    <a:pt x="34" y="157"/>
                  </a:lnTo>
                  <a:lnTo>
                    <a:pt x="36" y="154"/>
                  </a:lnTo>
                  <a:lnTo>
                    <a:pt x="38" y="145"/>
                  </a:lnTo>
                  <a:lnTo>
                    <a:pt x="39" y="134"/>
                  </a:lnTo>
                  <a:lnTo>
                    <a:pt x="41" y="136"/>
                  </a:lnTo>
                  <a:lnTo>
                    <a:pt x="43" y="136"/>
                  </a:lnTo>
                  <a:lnTo>
                    <a:pt x="45" y="145"/>
                  </a:lnTo>
                  <a:lnTo>
                    <a:pt x="47" y="141"/>
                  </a:lnTo>
                  <a:lnTo>
                    <a:pt x="49" y="135"/>
                  </a:lnTo>
                  <a:lnTo>
                    <a:pt x="51" y="141"/>
                  </a:lnTo>
                  <a:lnTo>
                    <a:pt x="53" y="137"/>
                  </a:lnTo>
                  <a:lnTo>
                    <a:pt x="54" y="151"/>
                  </a:lnTo>
                  <a:lnTo>
                    <a:pt x="56" y="150"/>
                  </a:lnTo>
                  <a:lnTo>
                    <a:pt x="58" y="154"/>
                  </a:lnTo>
                  <a:lnTo>
                    <a:pt x="60" y="153"/>
                  </a:lnTo>
                  <a:lnTo>
                    <a:pt x="62" y="156"/>
                  </a:lnTo>
                  <a:lnTo>
                    <a:pt x="64" y="159"/>
                  </a:lnTo>
                  <a:lnTo>
                    <a:pt x="66" y="161"/>
                  </a:lnTo>
                  <a:lnTo>
                    <a:pt x="68" y="162"/>
                  </a:lnTo>
                  <a:lnTo>
                    <a:pt x="69" y="163"/>
                  </a:lnTo>
                  <a:lnTo>
                    <a:pt x="71" y="164"/>
                  </a:lnTo>
                  <a:lnTo>
                    <a:pt x="73" y="149"/>
                  </a:lnTo>
                  <a:lnTo>
                    <a:pt x="75" y="144"/>
                  </a:lnTo>
                  <a:lnTo>
                    <a:pt x="77" y="138"/>
                  </a:lnTo>
                  <a:lnTo>
                    <a:pt x="79" y="119"/>
                  </a:lnTo>
                  <a:lnTo>
                    <a:pt x="81" y="122"/>
                  </a:lnTo>
                  <a:lnTo>
                    <a:pt x="83" y="110"/>
                  </a:lnTo>
                  <a:lnTo>
                    <a:pt x="85" y="116"/>
                  </a:lnTo>
                  <a:lnTo>
                    <a:pt x="86" y="95"/>
                  </a:lnTo>
                  <a:lnTo>
                    <a:pt x="88" y="103"/>
                  </a:lnTo>
                  <a:lnTo>
                    <a:pt x="90" y="112"/>
                  </a:lnTo>
                  <a:lnTo>
                    <a:pt x="92" y="116"/>
                  </a:lnTo>
                  <a:lnTo>
                    <a:pt x="94" y="123"/>
                  </a:lnTo>
                  <a:lnTo>
                    <a:pt x="96" y="107"/>
                  </a:lnTo>
                  <a:lnTo>
                    <a:pt x="98" y="118"/>
                  </a:lnTo>
                  <a:lnTo>
                    <a:pt x="100" y="112"/>
                  </a:lnTo>
                  <a:lnTo>
                    <a:pt x="101" y="124"/>
                  </a:lnTo>
                  <a:lnTo>
                    <a:pt x="103" y="128"/>
                  </a:lnTo>
                  <a:lnTo>
                    <a:pt x="105" y="120"/>
                  </a:lnTo>
                  <a:lnTo>
                    <a:pt x="107" y="128"/>
                  </a:lnTo>
                  <a:lnTo>
                    <a:pt x="109" y="134"/>
                  </a:lnTo>
                  <a:lnTo>
                    <a:pt x="111" y="139"/>
                  </a:lnTo>
                  <a:lnTo>
                    <a:pt x="113" y="133"/>
                  </a:lnTo>
                  <a:lnTo>
                    <a:pt x="115" y="134"/>
                  </a:lnTo>
                  <a:lnTo>
                    <a:pt x="116" y="134"/>
                  </a:lnTo>
                  <a:lnTo>
                    <a:pt x="118" y="134"/>
                  </a:lnTo>
                  <a:lnTo>
                    <a:pt x="120" y="146"/>
                  </a:lnTo>
                  <a:lnTo>
                    <a:pt x="122" y="148"/>
                  </a:lnTo>
                  <a:lnTo>
                    <a:pt x="124" y="143"/>
                  </a:lnTo>
                  <a:lnTo>
                    <a:pt x="126" y="149"/>
                  </a:lnTo>
                  <a:lnTo>
                    <a:pt x="128" y="151"/>
                  </a:lnTo>
                  <a:lnTo>
                    <a:pt x="130" y="154"/>
                  </a:lnTo>
                  <a:lnTo>
                    <a:pt x="132" y="144"/>
                  </a:lnTo>
                  <a:lnTo>
                    <a:pt x="133" y="142"/>
                  </a:lnTo>
                  <a:lnTo>
                    <a:pt x="135" y="141"/>
                  </a:lnTo>
                  <a:lnTo>
                    <a:pt x="137" y="138"/>
                  </a:lnTo>
                  <a:lnTo>
                    <a:pt x="139" y="139"/>
                  </a:lnTo>
                  <a:lnTo>
                    <a:pt x="141" y="135"/>
                  </a:lnTo>
                  <a:lnTo>
                    <a:pt x="143" y="134"/>
                  </a:lnTo>
                  <a:lnTo>
                    <a:pt x="145" y="135"/>
                  </a:lnTo>
                  <a:lnTo>
                    <a:pt x="147" y="147"/>
                  </a:lnTo>
                  <a:lnTo>
                    <a:pt x="148" y="152"/>
                  </a:lnTo>
                  <a:lnTo>
                    <a:pt x="150" y="154"/>
                  </a:lnTo>
                  <a:lnTo>
                    <a:pt x="152" y="150"/>
                  </a:lnTo>
                  <a:lnTo>
                    <a:pt x="154" y="156"/>
                  </a:lnTo>
                  <a:lnTo>
                    <a:pt x="156" y="153"/>
                  </a:lnTo>
                  <a:lnTo>
                    <a:pt x="158" y="156"/>
                  </a:lnTo>
                  <a:lnTo>
                    <a:pt x="160" y="158"/>
                  </a:lnTo>
                  <a:lnTo>
                    <a:pt x="162" y="155"/>
                  </a:lnTo>
                  <a:lnTo>
                    <a:pt x="163" y="157"/>
                  </a:lnTo>
                  <a:lnTo>
                    <a:pt x="165" y="156"/>
                  </a:lnTo>
                  <a:lnTo>
                    <a:pt x="167" y="156"/>
                  </a:lnTo>
                  <a:lnTo>
                    <a:pt x="169" y="154"/>
                  </a:lnTo>
                  <a:lnTo>
                    <a:pt x="171" y="148"/>
                  </a:lnTo>
                  <a:lnTo>
                    <a:pt x="173" y="125"/>
                  </a:lnTo>
                  <a:lnTo>
                    <a:pt x="175" y="119"/>
                  </a:lnTo>
                  <a:lnTo>
                    <a:pt x="177" y="102"/>
                  </a:lnTo>
                  <a:lnTo>
                    <a:pt x="179" y="90"/>
                  </a:lnTo>
                  <a:lnTo>
                    <a:pt x="180" y="78"/>
                  </a:lnTo>
                  <a:lnTo>
                    <a:pt x="182" y="79"/>
                  </a:lnTo>
                  <a:lnTo>
                    <a:pt x="184" y="65"/>
                  </a:lnTo>
                  <a:lnTo>
                    <a:pt x="186" y="58"/>
                  </a:lnTo>
                  <a:lnTo>
                    <a:pt x="188" y="69"/>
                  </a:lnTo>
                  <a:lnTo>
                    <a:pt x="190" y="71"/>
                  </a:lnTo>
                  <a:lnTo>
                    <a:pt x="192" y="109"/>
                  </a:lnTo>
                  <a:lnTo>
                    <a:pt x="194" y="117"/>
                  </a:lnTo>
                  <a:lnTo>
                    <a:pt x="195" y="112"/>
                  </a:lnTo>
                  <a:lnTo>
                    <a:pt x="197" y="93"/>
                  </a:lnTo>
                  <a:lnTo>
                    <a:pt x="199" y="124"/>
                  </a:lnTo>
                  <a:lnTo>
                    <a:pt x="201" y="116"/>
                  </a:lnTo>
                  <a:lnTo>
                    <a:pt x="203" y="119"/>
                  </a:lnTo>
                  <a:lnTo>
                    <a:pt x="205" y="123"/>
                  </a:lnTo>
                  <a:lnTo>
                    <a:pt x="207" y="114"/>
                  </a:lnTo>
                  <a:lnTo>
                    <a:pt x="209" y="150"/>
                  </a:lnTo>
                  <a:lnTo>
                    <a:pt x="210" y="137"/>
                  </a:lnTo>
                  <a:lnTo>
                    <a:pt x="212" y="135"/>
                  </a:lnTo>
                  <a:lnTo>
                    <a:pt x="214" y="138"/>
                  </a:lnTo>
                  <a:lnTo>
                    <a:pt x="216" y="143"/>
                  </a:lnTo>
                  <a:lnTo>
                    <a:pt x="218" y="134"/>
                  </a:lnTo>
                  <a:lnTo>
                    <a:pt x="220" y="150"/>
                  </a:lnTo>
                  <a:lnTo>
                    <a:pt x="222" y="146"/>
                  </a:lnTo>
                  <a:lnTo>
                    <a:pt x="224" y="152"/>
                  </a:lnTo>
                  <a:lnTo>
                    <a:pt x="226" y="149"/>
                  </a:lnTo>
                  <a:lnTo>
                    <a:pt x="227" y="149"/>
                  </a:lnTo>
                  <a:lnTo>
                    <a:pt x="229" y="134"/>
                  </a:lnTo>
                  <a:lnTo>
                    <a:pt x="231" y="141"/>
                  </a:lnTo>
                  <a:lnTo>
                    <a:pt x="233" y="146"/>
                  </a:lnTo>
                  <a:lnTo>
                    <a:pt x="235" y="140"/>
                  </a:lnTo>
                  <a:lnTo>
                    <a:pt x="237" y="149"/>
                  </a:lnTo>
                  <a:lnTo>
                    <a:pt x="239" y="149"/>
                  </a:lnTo>
                  <a:lnTo>
                    <a:pt x="241" y="152"/>
                  </a:lnTo>
                  <a:lnTo>
                    <a:pt x="242" y="150"/>
                  </a:lnTo>
                  <a:lnTo>
                    <a:pt x="244" y="153"/>
                  </a:lnTo>
                  <a:lnTo>
                    <a:pt x="246" y="155"/>
                  </a:lnTo>
                  <a:lnTo>
                    <a:pt x="248" y="153"/>
                  </a:lnTo>
                  <a:lnTo>
                    <a:pt x="250" y="154"/>
                  </a:lnTo>
                  <a:lnTo>
                    <a:pt x="252" y="149"/>
                  </a:lnTo>
                  <a:lnTo>
                    <a:pt x="254" y="153"/>
                  </a:lnTo>
                  <a:lnTo>
                    <a:pt x="256" y="146"/>
                  </a:lnTo>
                  <a:lnTo>
                    <a:pt x="257" y="142"/>
                  </a:lnTo>
                  <a:lnTo>
                    <a:pt x="259" y="150"/>
                  </a:lnTo>
                  <a:lnTo>
                    <a:pt x="261" y="149"/>
                  </a:lnTo>
                  <a:lnTo>
                    <a:pt x="263" y="146"/>
                  </a:lnTo>
                  <a:lnTo>
                    <a:pt x="265" y="143"/>
                  </a:lnTo>
                  <a:lnTo>
                    <a:pt x="267" y="145"/>
                  </a:lnTo>
                  <a:lnTo>
                    <a:pt x="269" y="142"/>
                  </a:lnTo>
                  <a:lnTo>
                    <a:pt x="271" y="135"/>
                  </a:lnTo>
                  <a:lnTo>
                    <a:pt x="273" y="132"/>
                  </a:lnTo>
                  <a:lnTo>
                    <a:pt x="274" y="106"/>
                  </a:lnTo>
                  <a:lnTo>
                    <a:pt x="276" y="119"/>
                  </a:lnTo>
                  <a:lnTo>
                    <a:pt x="278" y="81"/>
                  </a:lnTo>
                  <a:lnTo>
                    <a:pt x="280" y="85"/>
                  </a:lnTo>
                  <a:lnTo>
                    <a:pt x="282" y="79"/>
                  </a:lnTo>
                  <a:lnTo>
                    <a:pt x="284" y="73"/>
                  </a:lnTo>
                  <a:lnTo>
                    <a:pt x="286" y="100"/>
                  </a:lnTo>
                  <a:lnTo>
                    <a:pt x="288" y="115"/>
                  </a:lnTo>
                  <a:lnTo>
                    <a:pt x="289" y="126"/>
                  </a:lnTo>
                  <a:lnTo>
                    <a:pt x="291" y="132"/>
                  </a:lnTo>
                  <a:lnTo>
                    <a:pt x="293" y="93"/>
                  </a:lnTo>
                  <a:lnTo>
                    <a:pt x="295" y="99"/>
                  </a:lnTo>
                  <a:lnTo>
                    <a:pt x="297" y="107"/>
                  </a:lnTo>
                  <a:lnTo>
                    <a:pt x="299" y="98"/>
                  </a:lnTo>
                  <a:lnTo>
                    <a:pt x="301" y="127"/>
                  </a:lnTo>
                  <a:lnTo>
                    <a:pt x="303" y="118"/>
                  </a:lnTo>
                  <a:lnTo>
                    <a:pt x="304" y="115"/>
                  </a:lnTo>
                  <a:lnTo>
                    <a:pt x="306" y="132"/>
                  </a:lnTo>
                  <a:lnTo>
                    <a:pt x="308" y="126"/>
                  </a:lnTo>
                  <a:lnTo>
                    <a:pt x="310" y="137"/>
                  </a:lnTo>
                  <a:lnTo>
                    <a:pt x="312" y="133"/>
                  </a:lnTo>
                  <a:lnTo>
                    <a:pt x="314" y="129"/>
                  </a:lnTo>
                  <a:lnTo>
                    <a:pt x="316" y="122"/>
                  </a:lnTo>
                  <a:lnTo>
                    <a:pt x="318" y="136"/>
                  </a:lnTo>
                  <a:lnTo>
                    <a:pt x="320" y="116"/>
                  </a:lnTo>
                  <a:lnTo>
                    <a:pt x="321" y="133"/>
                  </a:lnTo>
                  <a:lnTo>
                    <a:pt x="323" y="147"/>
                  </a:lnTo>
                  <a:lnTo>
                    <a:pt x="325" y="149"/>
                  </a:lnTo>
                  <a:lnTo>
                    <a:pt x="327" y="149"/>
                  </a:lnTo>
                  <a:lnTo>
                    <a:pt x="329" y="143"/>
                  </a:lnTo>
                  <a:lnTo>
                    <a:pt x="331" y="140"/>
                  </a:lnTo>
                  <a:lnTo>
                    <a:pt x="333" y="127"/>
                  </a:lnTo>
                  <a:lnTo>
                    <a:pt x="335" y="136"/>
                  </a:lnTo>
                  <a:lnTo>
                    <a:pt x="336" y="129"/>
                  </a:lnTo>
                  <a:lnTo>
                    <a:pt x="338" y="129"/>
                  </a:lnTo>
                  <a:lnTo>
                    <a:pt x="340" y="136"/>
                  </a:lnTo>
                  <a:lnTo>
                    <a:pt x="342" y="141"/>
                  </a:lnTo>
                  <a:lnTo>
                    <a:pt x="344" y="147"/>
                  </a:lnTo>
                  <a:lnTo>
                    <a:pt x="346" y="147"/>
                  </a:lnTo>
                  <a:lnTo>
                    <a:pt x="348" y="145"/>
                  </a:lnTo>
                  <a:lnTo>
                    <a:pt x="350" y="147"/>
                  </a:lnTo>
                  <a:lnTo>
                    <a:pt x="351" y="145"/>
                  </a:lnTo>
                  <a:lnTo>
                    <a:pt x="353" y="145"/>
                  </a:lnTo>
                  <a:lnTo>
                    <a:pt x="355" y="148"/>
                  </a:lnTo>
                  <a:lnTo>
                    <a:pt x="357" y="145"/>
                  </a:lnTo>
                  <a:lnTo>
                    <a:pt x="359" y="136"/>
                  </a:lnTo>
                  <a:lnTo>
                    <a:pt x="361" y="139"/>
                  </a:lnTo>
                  <a:lnTo>
                    <a:pt x="363" y="133"/>
                  </a:lnTo>
                  <a:lnTo>
                    <a:pt x="365" y="111"/>
                  </a:lnTo>
                  <a:lnTo>
                    <a:pt x="367" y="141"/>
                  </a:lnTo>
                  <a:lnTo>
                    <a:pt x="368" y="154"/>
                  </a:lnTo>
                  <a:lnTo>
                    <a:pt x="370" y="93"/>
                  </a:lnTo>
                  <a:lnTo>
                    <a:pt x="372" y="79"/>
                  </a:lnTo>
                  <a:lnTo>
                    <a:pt x="374" y="81"/>
                  </a:lnTo>
                  <a:lnTo>
                    <a:pt x="376" y="83"/>
                  </a:lnTo>
                  <a:lnTo>
                    <a:pt x="378" y="72"/>
                  </a:lnTo>
                  <a:lnTo>
                    <a:pt x="380" y="63"/>
                  </a:lnTo>
                  <a:lnTo>
                    <a:pt x="382" y="9"/>
                  </a:lnTo>
                  <a:lnTo>
                    <a:pt x="383" y="58"/>
                  </a:lnTo>
                  <a:lnTo>
                    <a:pt x="385" y="21"/>
                  </a:lnTo>
                  <a:lnTo>
                    <a:pt x="387" y="60"/>
                  </a:lnTo>
                  <a:lnTo>
                    <a:pt x="389" y="73"/>
                  </a:lnTo>
                  <a:lnTo>
                    <a:pt x="391" y="36"/>
                  </a:lnTo>
                  <a:lnTo>
                    <a:pt x="393" y="47"/>
                  </a:lnTo>
                  <a:lnTo>
                    <a:pt x="395" y="87"/>
                  </a:lnTo>
                  <a:lnTo>
                    <a:pt x="397" y="88"/>
                  </a:lnTo>
                  <a:lnTo>
                    <a:pt x="398" y="118"/>
                  </a:lnTo>
                  <a:lnTo>
                    <a:pt x="400" y="122"/>
                  </a:lnTo>
                  <a:lnTo>
                    <a:pt x="402" y="118"/>
                  </a:lnTo>
                  <a:lnTo>
                    <a:pt x="404" y="133"/>
                  </a:lnTo>
                  <a:lnTo>
                    <a:pt x="406" y="136"/>
                  </a:lnTo>
                  <a:lnTo>
                    <a:pt x="408" y="130"/>
                  </a:lnTo>
                  <a:lnTo>
                    <a:pt x="410" y="143"/>
                  </a:lnTo>
                  <a:lnTo>
                    <a:pt x="412" y="149"/>
                  </a:lnTo>
                  <a:lnTo>
                    <a:pt x="413" y="137"/>
                  </a:lnTo>
                  <a:lnTo>
                    <a:pt x="415" y="148"/>
                  </a:lnTo>
                  <a:lnTo>
                    <a:pt x="417" y="145"/>
                  </a:lnTo>
                  <a:lnTo>
                    <a:pt x="419" y="131"/>
                  </a:lnTo>
                  <a:lnTo>
                    <a:pt x="421" y="139"/>
                  </a:lnTo>
                  <a:lnTo>
                    <a:pt x="423" y="145"/>
                  </a:lnTo>
                  <a:lnTo>
                    <a:pt x="425" y="130"/>
                  </a:lnTo>
                  <a:lnTo>
                    <a:pt x="427" y="138"/>
                  </a:lnTo>
                  <a:lnTo>
                    <a:pt x="429" y="140"/>
                  </a:lnTo>
                  <a:lnTo>
                    <a:pt x="430" y="121"/>
                  </a:lnTo>
                  <a:lnTo>
                    <a:pt x="432" y="145"/>
                  </a:lnTo>
                  <a:lnTo>
                    <a:pt x="434" y="147"/>
                  </a:lnTo>
                  <a:lnTo>
                    <a:pt x="436" y="143"/>
                  </a:lnTo>
                  <a:lnTo>
                    <a:pt x="438" y="146"/>
                  </a:lnTo>
                  <a:lnTo>
                    <a:pt x="440" y="149"/>
                  </a:lnTo>
                  <a:lnTo>
                    <a:pt x="442" y="158"/>
                  </a:lnTo>
                  <a:lnTo>
                    <a:pt x="444" y="153"/>
                  </a:lnTo>
                  <a:lnTo>
                    <a:pt x="445" y="150"/>
                  </a:lnTo>
                  <a:lnTo>
                    <a:pt x="447" y="142"/>
                  </a:lnTo>
                  <a:lnTo>
                    <a:pt x="449" y="148"/>
                  </a:lnTo>
                  <a:lnTo>
                    <a:pt x="451" y="151"/>
                  </a:lnTo>
                  <a:lnTo>
                    <a:pt x="453" y="142"/>
                  </a:lnTo>
                  <a:lnTo>
                    <a:pt x="455" y="149"/>
                  </a:lnTo>
                  <a:lnTo>
                    <a:pt x="457" y="142"/>
                  </a:lnTo>
                  <a:lnTo>
                    <a:pt x="459" y="140"/>
                  </a:lnTo>
                  <a:lnTo>
                    <a:pt x="460" y="138"/>
                  </a:lnTo>
                  <a:lnTo>
                    <a:pt x="462" y="132"/>
                  </a:lnTo>
                  <a:lnTo>
                    <a:pt x="464" y="130"/>
                  </a:lnTo>
                  <a:lnTo>
                    <a:pt x="466" y="135"/>
                  </a:lnTo>
                  <a:lnTo>
                    <a:pt x="468" y="122"/>
                  </a:lnTo>
                  <a:lnTo>
                    <a:pt x="470" y="129"/>
                  </a:lnTo>
                  <a:lnTo>
                    <a:pt x="472" y="127"/>
                  </a:lnTo>
                  <a:lnTo>
                    <a:pt x="474" y="110"/>
                  </a:lnTo>
                  <a:lnTo>
                    <a:pt x="476" y="103"/>
                  </a:lnTo>
                  <a:lnTo>
                    <a:pt x="477" y="85"/>
                  </a:lnTo>
                  <a:lnTo>
                    <a:pt x="479" y="93"/>
                  </a:lnTo>
                  <a:lnTo>
                    <a:pt x="481" y="100"/>
                  </a:lnTo>
                  <a:lnTo>
                    <a:pt x="483" y="86"/>
                  </a:lnTo>
                  <a:lnTo>
                    <a:pt x="485" y="87"/>
                  </a:lnTo>
                  <a:lnTo>
                    <a:pt x="487" y="108"/>
                  </a:lnTo>
                  <a:lnTo>
                    <a:pt x="489" y="65"/>
                  </a:lnTo>
                  <a:lnTo>
                    <a:pt x="491" y="76"/>
                  </a:lnTo>
                  <a:lnTo>
                    <a:pt x="492" y="86"/>
                  </a:lnTo>
                  <a:lnTo>
                    <a:pt x="494" y="90"/>
                  </a:lnTo>
                  <a:lnTo>
                    <a:pt x="496" y="91"/>
                  </a:lnTo>
                  <a:lnTo>
                    <a:pt x="498" y="100"/>
                  </a:lnTo>
                  <a:lnTo>
                    <a:pt x="500" y="112"/>
                  </a:lnTo>
                  <a:lnTo>
                    <a:pt x="502" y="120"/>
                  </a:lnTo>
                  <a:lnTo>
                    <a:pt x="504" y="129"/>
                  </a:lnTo>
                  <a:lnTo>
                    <a:pt x="506" y="126"/>
                  </a:lnTo>
                  <a:lnTo>
                    <a:pt x="507" y="128"/>
                  </a:lnTo>
                  <a:lnTo>
                    <a:pt x="509" y="131"/>
                  </a:lnTo>
                  <a:lnTo>
                    <a:pt x="511" y="131"/>
                  </a:lnTo>
                  <a:lnTo>
                    <a:pt x="513" y="124"/>
                  </a:lnTo>
                  <a:lnTo>
                    <a:pt x="515" y="127"/>
                  </a:lnTo>
                  <a:lnTo>
                    <a:pt x="517" y="119"/>
                  </a:lnTo>
                  <a:lnTo>
                    <a:pt x="519" y="124"/>
                  </a:lnTo>
                  <a:lnTo>
                    <a:pt x="521" y="120"/>
                  </a:lnTo>
                  <a:lnTo>
                    <a:pt x="523" y="112"/>
                  </a:lnTo>
                  <a:lnTo>
                    <a:pt x="524" y="115"/>
                  </a:lnTo>
                  <a:lnTo>
                    <a:pt x="526" y="114"/>
                  </a:lnTo>
                  <a:lnTo>
                    <a:pt x="528" y="110"/>
                  </a:lnTo>
                  <a:lnTo>
                    <a:pt x="530" y="111"/>
                  </a:lnTo>
                  <a:lnTo>
                    <a:pt x="532" y="110"/>
                  </a:lnTo>
                  <a:lnTo>
                    <a:pt x="534" y="97"/>
                  </a:lnTo>
                  <a:lnTo>
                    <a:pt x="536" y="89"/>
                  </a:lnTo>
                  <a:lnTo>
                    <a:pt x="538" y="99"/>
                  </a:lnTo>
                  <a:lnTo>
                    <a:pt x="539" y="119"/>
                  </a:lnTo>
                  <a:lnTo>
                    <a:pt x="541" y="124"/>
                  </a:lnTo>
                  <a:lnTo>
                    <a:pt x="543" y="121"/>
                  </a:lnTo>
                  <a:lnTo>
                    <a:pt x="545" y="136"/>
                  </a:lnTo>
                  <a:lnTo>
                    <a:pt x="547" y="132"/>
                  </a:lnTo>
                  <a:lnTo>
                    <a:pt x="549" y="141"/>
                  </a:lnTo>
                  <a:lnTo>
                    <a:pt x="551" y="138"/>
                  </a:lnTo>
                  <a:lnTo>
                    <a:pt x="553" y="144"/>
                  </a:lnTo>
                  <a:lnTo>
                    <a:pt x="554" y="137"/>
                  </a:lnTo>
                  <a:lnTo>
                    <a:pt x="556" y="141"/>
                  </a:lnTo>
                  <a:lnTo>
                    <a:pt x="558" y="142"/>
                  </a:lnTo>
                  <a:lnTo>
                    <a:pt x="560" y="133"/>
                  </a:lnTo>
                  <a:lnTo>
                    <a:pt x="562" y="126"/>
                  </a:lnTo>
                  <a:lnTo>
                    <a:pt x="564" y="112"/>
                  </a:lnTo>
                  <a:lnTo>
                    <a:pt x="566" y="117"/>
                  </a:lnTo>
                  <a:lnTo>
                    <a:pt x="568" y="79"/>
                  </a:lnTo>
                  <a:lnTo>
                    <a:pt x="570" y="85"/>
                  </a:lnTo>
                  <a:lnTo>
                    <a:pt x="571" y="50"/>
                  </a:lnTo>
                  <a:lnTo>
                    <a:pt x="573" y="68"/>
                  </a:lnTo>
                  <a:lnTo>
                    <a:pt x="575" y="57"/>
                  </a:lnTo>
                  <a:lnTo>
                    <a:pt x="577" y="87"/>
                  </a:lnTo>
                  <a:lnTo>
                    <a:pt x="579" y="92"/>
                  </a:lnTo>
                  <a:lnTo>
                    <a:pt x="581" y="120"/>
                  </a:lnTo>
                  <a:lnTo>
                    <a:pt x="583" y="108"/>
                  </a:lnTo>
                  <a:lnTo>
                    <a:pt x="585" y="104"/>
                  </a:lnTo>
                  <a:lnTo>
                    <a:pt x="586" y="93"/>
                  </a:lnTo>
                  <a:lnTo>
                    <a:pt x="588" y="88"/>
                  </a:lnTo>
                  <a:lnTo>
                    <a:pt x="590" y="93"/>
                  </a:lnTo>
                  <a:lnTo>
                    <a:pt x="592" y="95"/>
                  </a:lnTo>
                  <a:lnTo>
                    <a:pt x="594" y="105"/>
                  </a:lnTo>
                  <a:lnTo>
                    <a:pt x="596" y="108"/>
                  </a:lnTo>
                  <a:lnTo>
                    <a:pt x="598" y="110"/>
                  </a:lnTo>
                  <a:lnTo>
                    <a:pt x="600" y="102"/>
                  </a:lnTo>
                  <a:lnTo>
                    <a:pt x="601" y="108"/>
                  </a:lnTo>
                  <a:lnTo>
                    <a:pt x="603" y="110"/>
                  </a:lnTo>
                  <a:lnTo>
                    <a:pt x="605" y="112"/>
                  </a:lnTo>
                  <a:lnTo>
                    <a:pt x="607" y="115"/>
                  </a:lnTo>
                  <a:lnTo>
                    <a:pt x="609" y="118"/>
                  </a:lnTo>
                  <a:lnTo>
                    <a:pt x="611" y="131"/>
                  </a:lnTo>
                  <a:lnTo>
                    <a:pt x="613" y="130"/>
                  </a:lnTo>
                  <a:lnTo>
                    <a:pt x="615" y="122"/>
                  </a:lnTo>
                  <a:lnTo>
                    <a:pt x="617" y="129"/>
                  </a:lnTo>
                  <a:lnTo>
                    <a:pt x="618" y="136"/>
                  </a:lnTo>
                  <a:lnTo>
                    <a:pt x="620" y="139"/>
                  </a:lnTo>
                  <a:lnTo>
                    <a:pt x="622" y="143"/>
                  </a:lnTo>
                  <a:lnTo>
                    <a:pt x="624" y="141"/>
                  </a:lnTo>
                  <a:lnTo>
                    <a:pt x="626" y="148"/>
                  </a:lnTo>
                  <a:lnTo>
                    <a:pt x="628" y="136"/>
                  </a:lnTo>
                  <a:lnTo>
                    <a:pt x="630" y="115"/>
                  </a:lnTo>
                  <a:lnTo>
                    <a:pt x="632" y="111"/>
                  </a:lnTo>
                  <a:lnTo>
                    <a:pt x="633" y="91"/>
                  </a:lnTo>
                  <a:lnTo>
                    <a:pt x="635" y="89"/>
                  </a:lnTo>
                  <a:lnTo>
                    <a:pt x="637" y="110"/>
                  </a:lnTo>
                  <a:lnTo>
                    <a:pt x="639" y="105"/>
                  </a:lnTo>
                  <a:lnTo>
                    <a:pt x="641" y="98"/>
                  </a:lnTo>
                  <a:lnTo>
                    <a:pt x="643" y="101"/>
                  </a:lnTo>
                  <a:lnTo>
                    <a:pt x="645" y="113"/>
                  </a:lnTo>
                  <a:lnTo>
                    <a:pt x="647" y="108"/>
                  </a:lnTo>
                  <a:lnTo>
                    <a:pt x="648" y="116"/>
                  </a:lnTo>
                  <a:lnTo>
                    <a:pt x="650" y="120"/>
                  </a:lnTo>
                  <a:lnTo>
                    <a:pt x="652" y="105"/>
                  </a:lnTo>
                  <a:lnTo>
                    <a:pt x="654" y="119"/>
                  </a:lnTo>
                  <a:lnTo>
                    <a:pt x="656" y="128"/>
                  </a:lnTo>
                  <a:lnTo>
                    <a:pt x="658" y="133"/>
                  </a:lnTo>
                  <a:lnTo>
                    <a:pt x="660" y="123"/>
                  </a:lnTo>
                  <a:lnTo>
                    <a:pt x="662" y="117"/>
                  </a:lnTo>
                  <a:lnTo>
                    <a:pt x="664" y="118"/>
                  </a:lnTo>
                  <a:lnTo>
                    <a:pt x="665" y="97"/>
                  </a:lnTo>
                  <a:lnTo>
                    <a:pt x="667" y="83"/>
                  </a:lnTo>
                  <a:lnTo>
                    <a:pt x="669" y="43"/>
                  </a:lnTo>
                  <a:lnTo>
                    <a:pt x="671" y="45"/>
                  </a:lnTo>
                  <a:lnTo>
                    <a:pt x="673" y="14"/>
                  </a:lnTo>
                  <a:lnTo>
                    <a:pt x="675" y="0"/>
                  </a:lnTo>
                  <a:lnTo>
                    <a:pt x="677" y="36"/>
                  </a:lnTo>
                  <a:lnTo>
                    <a:pt x="679" y="48"/>
                  </a:lnTo>
                  <a:lnTo>
                    <a:pt x="680" y="54"/>
                  </a:lnTo>
                  <a:lnTo>
                    <a:pt x="682" y="93"/>
                  </a:lnTo>
                  <a:lnTo>
                    <a:pt x="684" y="61"/>
                  </a:lnTo>
                </a:path>
              </a:pathLst>
            </a:custGeom>
            <a:noFill/>
            <a:ln w="9525">
              <a:solidFill>
                <a:srgbClr val="0000FF"/>
              </a:solidFill>
              <a:prstDash val="solid"/>
              <a:round/>
              <a:headEnd/>
              <a:tailEnd/>
            </a:ln>
          </p:spPr>
          <p:txBody>
            <a:bodyPr/>
            <a:lstStyle/>
            <a:p>
              <a:endParaRPr lang="es-AR"/>
            </a:p>
          </p:txBody>
        </p:sp>
        <p:sp>
          <p:nvSpPr>
            <p:cNvPr id="73880" name="Freeform 83"/>
            <p:cNvSpPr>
              <a:spLocks/>
            </p:cNvSpPr>
            <p:nvPr/>
          </p:nvSpPr>
          <p:spPr bwMode="auto">
            <a:xfrm>
              <a:off x="4809" y="1931"/>
              <a:ext cx="576" cy="738"/>
            </a:xfrm>
            <a:custGeom>
              <a:avLst/>
              <a:gdLst>
                <a:gd name="T0" fmla="*/ 0 w 96"/>
                <a:gd name="T1" fmla="*/ 513962560 h 123"/>
                <a:gd name="T2" fmla="*/ 20155392 w 96"/>
                <a:gd name="T3" fmla="*/ 443418706 h 123"/>
                <a:gd name="T4" fmla="*/ 40310783 w 96"/>
                <a:gd name="T5" fmla="*/ 675205656 h 123"/>
                <a:gd name="T6" fmla="*/ 60466181 w 96"/>
                <a:gd name="T7" fmla="*/ 675205656 h 123"/>
                <a:gd name="T8" fmla="*/ 80621566 w 96"/>
                <a:gd name="T9" fmla="*/ 806215864 h 123"/>
                <a:gd name="T10" fmla="*/ 100776976 w 96"/>
                <a:gd name="T11" fmla="*/ 866682025 h 123"/>
                <a:gd name="T12" fmla="*/ 110854669 w 96"/>
                <a:gd name="T13" fmla="*/ 967458960 h 123"/>
                <a:gd name="T14" fmla="*/ 131009958 w 96"/>
                <a:gd name="T15" fmla="*/ 997692040 h 123"/>
                <a:gd name="T16" fmla="*/ 151165440 w 96"/>
                <a:gd name="T17" fmla="*/ 987614347 h 123"/>
                <a:gd name="T18" fmla="*/ 171320826 w 96"/>
                <a:gd name="T19" fmla="*/ 997692040 h 123"/>
                <a:gd name="T20" fmla="*/ 191476211 w 96"/>
                <a:gd name="T21" fmla="*/ 1068235895 h 123"/>
                <a:gd name="T22" fmla="*/ 211631645 w 96"/>
                <a:gd name="T23" fmla="*/ 1058158201 h 123"/>
                <a:gd name="T24" fmla="*/ 231787030 w 96"/>
                <a:gd name="T25" fmla="*/ 1038002814 h 123"/>
                <a:gd name="T26" fmla="*/ 251942224 w 96"/>
                <a:gd name="T27" fmla="*/ 1189167449 h 123"/>
                <a:gd name="T28" fmla="*/ 272097610 w 96"/>
                <a:gd name="T29" fmla="*/ 1138779749 h 123"/>
                <a:gd name="T30" fmla="*/ 282175302 w 96"/>
                <a:gd name="T31" fmla="*/ 1098468975 h 123"/>
                <a:gd name="T32" fmla="*/ 302330880 w 96"/>
                <a:gd name="T33" fmla="*/ 1179089755 h 123"/>
                <a:gd name="T34" fmla="*/ 322486265 w 96"/>
                <a:gd name="T35" fmla="*/ 1239556684 h 123"/>
                <a:gd name="T36" fmla="*/ 342641651 w 96"/>
                <a:gd name="T37" fmla="*/ 1158935136 h 123"/>
                <a:gd name="T38" fmla="*/ 362797037 w 96"/>
                <a:gd name="T39" fmla="*/ 1179089755 h 123"/>
                <a:gd name="T40" fmla="*/ 382952422 w 96"/>
                <a:gd name="T41" fmla="*/ 1158935136 h 123"/>
                <a:gd name="T42" fmla="*/ 403107520 w 96"/>
                <a:gd name="T43" fmla="*/ 1098468975 h 123"/>
                <a:gd name="T44" fmla="*/ 423262905 w 96"/>
                <a:gd name="T45" fmla="*/ 1118624362 h 123"/>
                <a:gd name="T46" fmla="*/ 433340598 w 96"/>
                <a:gd name="T47" fmla="*/ 1038002814 h 123"/>
                <a:gd name="T48" fmla="*/ 453496368 w 96"/>
                <a:gd name="T49" fmla="*/ 1017847427 h 123"/>
                <a:gd name="T50" fmla="*/ 473651369 w 96"/>
                <a:gd name="T51" fmla="*/ 967458960 h 123"/>
                <a:gd name="T52" fmla="*/ 493806755 w 96"/>
                <a:gd name="T53" fmla="*/ 1017847427 h 123"/>
                <a:gd name="T54" fmla="*/ 513962141 w 96"/>
                <a:gd name="T55" fmla="*/ 1169012830 h 123"/>
                <a:gd name="T56" fmla="*/ 534117526 w 96"/>
                <a:gd name="T57" fmla="*/ 1148857443 h 123"/>
                <a:gd name="T58" fmla="*/ 554272912 w 96"/>
                <a:gd name="T59" fmla="*/ 1128702056 h 123"/>
                <a:gd name="T60" fmla="*/ 574428297 w 96"/>
                <a:gd name="T61" fmla="*/ 1138779749 h 123"/>
                <a:gd name="T62" fmla="*/ 584505990 w 96"/>
                <a:gd name="T63" fmla="*/ 1189167449 h 123"/>
                <a:gd name="T64" fmla="*/ 604661760 w 96"/>
                <a:gd name="T65" fmla="*/ 1189167449 h 123"/>
                <a:gd name="T66" fmla="*/ 624817145 w 96"/>
                <a:gd name="T67" fmla="*/ 1189167449 h 123"/>
                <a:gd name="T68" fmla="*/ 644972531 w 96"/>
                <a:gd name="T69" fmla="*/ 1239556684 h 123"/>
                <a:gd name="T70" fmla="*/ 665127917 w 96"/>
                <a:gd name="T71" fmla="*/ 1169012830 h 123"/>
                <a:gd name="T72" fmla="*/ 685283302 w 96"/>
                <a:gd name="T73" fmla="*/ 1199245142 h 123"/>
                <a:gd name="T74" fmla="*/ 705438688 w 96"/>
                <a:gd name="T75" fmla="*/ 1219401297 h 123"/>
                <a:gd name="T76" fmla="*/ 725594073 w 96"/>
                <a:gd name="T77" fmla="*/ 1179089755 h 123"/>
                <a:gd name="T78" fmla="*/ 745748691 w 96"/>
                <a:gd name="T79" fmla="*/ 1108546669 h 123"/>
                <a:gd name="T80" fmla="*/ 755826384 w 96"/>
                <a:gd name="T81" fmla="*/ 1048080508 h 123"/>
                <a:gd name="T82" fmla="*/ 775981769 w 96"/>
                <a:gd name="T83" fmla="*/ 886837412 h 123"/>
                <a:gd name="T84" fmla="*/ 796137155 w 96"/>
                <a:gd name="T85" fmla="*/ 624817189 h 123"/>
                <a:gd name="T86" fmla="*/ 816292733 w 96"/>
                <a:gd name="T87" fmla="*/ 594583724 h 123"/>
                <a:gd name="T88" fmla="*/ 836448118 w 96"/>
                <a:gd name="T89" fmla="*/ 241864740 h 123"/>
                <a:gd name="T90" fmla="*/ 856603504 w 96"/>
                <a:gd name="T91" fmla="*/ 272097820 h 123"/>
                <a:gd name="T92" fmla="*/ 876758889 w 96"/>
                <a:gd name="T93" fmla="*/ 30233092 h 123"/>
                <a:gd name="T94" fmla="*/ 896914275 w 96"/>
                <a:gd name="T95" fmla="*/ 0 h 123"/>
                <a:gd name="T96" fmla="*/ 906992736 w 96"/>
                <a:gd name="T97" fmla="*/ 302330901 h 123"/>
                <a:gd name="T98" fmla="*/ 927147353 w 96"/>
                <a:gd name="T99" fmla="*/ 433341012 h 123"/>
                <a:gd name="T100" fmla="*/ 947302739 w 96"/>
                <a:gd name="T101" fmla="*/ 513962560 h 123"/>
                <a:gd name="T102" fmla="*/ 967458124 w 96"/>
                <a:gd name="T103" fmla="*/ 614739495 h 12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6"/>
                <a:gd name="T157" fmla="*/ 0 h 123"/>
                <a:gd name="T158" fmla="*/ 96 w 96"/>
                <a:gd name="T159" fmla="*/ 123 h 12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6" h="123">
                  <a:moveTo>
                    <a:pt x="0" y="51"/>
                  </a:moveTo>
                  <a:lnTo>
                    <a:pt x="2" y="44"/>
                  </a:lnTo>
                  <a:lnTo>
                    <a:pt x="4" y="67"/>
                  </a:lnTo>
                  <a:lnTo>
                    <a:pt x="6" y="67"/>
                  </a:lnTo>
                  <a:lnTo>
                    <a:pt x="8" y="80"/>
                  </a:lnTo>
                  <a:lnTo>
                    <a:pt x="10" y="86"/>
                  </a:lnTo>
                  <a:lnTo>
                    <a:pt x="11" y="96"/>
                  </a:lnTo>
                  <a:lnTo>
                    <a:pt x="13" y="99"/>
                  </a:lnTo>
                  <a:lnTo>
                    <a:pt x="15" y="98"/>
                  </a:lnTo>
                  <a:lnTo>
                    <a:pt x="17" y="99"/>
                  </a:lnTo>
                  <a:lnTo>
                    <a:pt x="19" y="106"/>
                  </a:lnTo>
                  <a:lnTo>
                    <a:pt x="21" y="105"/>
                  </a:lnTo>
                  <a:lnTo>
                    <a:pt x="23" y="103"/>
                  </a:lnTo>
                  <a:lnTo>
                    <a:pt x="25" y="118"/>
                  </a:lnTo>
                  <a:lnTo>
                    <a:pt x="27" y="113"/>
                  </a:lnTo>
                  <a:lnTo>
                    <a:pt x="28" y="109"/>
                  </a:lnTo>
                  <a:lnTo>
                    <a:pt x="30" y="117"/>
                  </a:lnTo>
                  <a:lnTo>
                    <a:pt x="32" y="123"/>
                  </a:lnTo>
                  <a:lnTo>
                    <a:pt x="34" y="115"/>
                  </a:lnTo>
                  <a:lnTo>
                    <a:pt x="36" y="117"/>
                  </a:lnTo>
                  <a:lnTo>
                    <a:pt x="38" y="115"/>
                  </a:lnTo>
                  <a:lnTo>
                    <a:pt x="40" y="109"/>
                  </a:lnTo>
                  <a:lnTo>
                    <a:pt x="42" y="111"/>
                  </a:lnTo>
                  <a:lnTo>
                    <a:pt x="43" y="103"/>
                  </a:lnTo>
                  <a:lnTo>
                    <a:pt x="45" y="101"/>
                  </a:lnTo>
                  <a:lnTo>
                    <a:pt x="47" y="96"/>
                  </a:lnTo>
                  <a:lnTo>
                    <a:pt x="49" y="101"/>
                  </a:lnTo>
                  <a:lnTo>
                    <a:pt x="51" y="116"/>
                  </a:lnTo>
                  <a:lnTo>
                    <a:pt x="53" y="114"/>
                  </a:lnTo>
                  <a:lnTo>
                    <a:pt x="55" y="112"/>
                  </a:lnTo>
                  <a:lnTo>
                    <a:pt x="57" y="113"/>
                  </a:lnTo>
                  <a:lnTo>
                    <a:pt x="58" y="118"/>
                  </a:lnTo>
                  <a:lnTo>
                    <a:pt x="60" y="118"/>
                  </a:lnTo>
                  <a:lnTo>
                    <a:pt x="62" y="118"/>
                  </a:lnTo>
                  <a:lnTo>
                    <a:pt x="64" y="123"/>
                  </a:lnTo>
                  <a:lnTo>
                    <a:pt x="66" y="116"/>
                  </a:lnTo>
                  <a:lnTo>
                    <a:pt x="68" y="119"/>
                  </a:lnTo>
                  <a:lnTo>
                    <a:pt x="70" y="121"/>
                  </a:lnTo>
                  <a:lnTo>
                    <a:pt x="72" y="117"/>
                  </a:lnTo>
                  <a:lnTo>
                    <a:pt x="74" y="110"/>
                  </a:lnTo>
                  <a:lnTo>
                    <a:pt x="75" y="104"/>
                  </a:lnTo>
                  <a:lnTo>
                    <a:pt x="77" y="88"/>
                  </a:lnTo>
                  <a:lnTo>
                    <a:pt x="79" y="62"/>
                  </a:lnTo>
                  <a:lnTo>
                    <a:pt x="81" y="59"/>
                  </a:lnTo>
                  <a:lnTo>
                    <a:pt x="83" y="24"/>
                  </a:lnTo>
                  <a:lnTo>
                    <a:pt x="85" y="27"/>
                  </a:lnTo>
                  <a:lnTo>
                    <a:pt x="87" y="3"/>
                  </a:lnTo>
                  <a:lnTo>
                    <a:pt x="89" y="0"/>
                  </a:lnTo>
                  <a:lnTo>
                    <a:pt x="90" y="30"/>
                  </a:lnTo>
                  <a:lnTo>
                    <a:pt x="92" y="43"/>
                  </a:lnTo>
                  <a:lnTo>
                    <a:pt x="94" y="51"/>
                  </a:lnTo>
                  <a:lnTo>
                    <a:pt x="96" y="61"/>
                  </a:lnTo>
                </a:path>
              </a:pathLst>
            </a:custGeom>
            <a:noFill/>
            <a:ln w="19050">
              <a:solidFill>
                <a:srgbClr val="FF0000"/>
              </a:solidFill>
              <a:prstDash val="solid"/>
              <a:round/>
              <a:headEnd/>
              <a:tailEnd/>
            </a:ln>
          </p:spPr>
          <p:txBody>
            <a:bodyPr/>
            <a:lstStyle/>
            <a:p>
              <a:endParaRPr lang="es-AR"/>
            </a:p>
          </p:txBody>
        </p:sp>
        <p:sp>
          <p:nvSpPr>
            <p:cNvPr id="73881" name="Freeform 84"/>
            <p:cNvSpPr>
              <a:spLocks/>
            </p:cNvSpPr>
            <p:nvPr/>
          </p:nvSpPr>
          <p:spPr bwMode="auto">
            <a:xfrm>
              <a:off x="4809" y="2345"/>
              <a:ext cx="576" cy="432"/>
            </a:xfrm>
            <a:custGeom>
              <a:avLst/>
              <a:gdLst>
                <a:gd name="T0" fmla="*/ 0 w 96"/>
                <a:gd name="T1" fmla="*/ 201553739 h 72"/>
                <a:gd name="T2" fmla="*/ 20155392 w 96"/>
                <a:gd name="T3" fmla="*/ 201553739 h 72"/>
                <a:gd name="T4" fmla="*/ 40310783 w 96"/>
                <a:gd name="T5" fmla="*/ 362796614 h 72"/>
                <a:gd name="T6" fmla="*/ 60466181 w 96"/>
                <a:gd name="T7" fmla="*/ 382951998 h 72"/>
                <a:gd name="T8" fmla="*/ 80621566 w 96"/>
                <a:gd name="T9" fmla="*/ 463573628 h 72"/>
                <a:gd name="T10" fmla="*/ 100776976 w 96"/>
                <a:gd name="T11" fmla="*/ 503884394 h 72"/>
                <a:gd name="T12" fmla="*/ 110854669 w 96"/>
                <a:gd name="T13" fmla="*/ 564350545 h 72"/>
                <a:gd name="T14" fmla="*/ 131009958 w 96"/>
                <a:gd name="T15" fmla="*/ 584505544 h 72"/>
                <a:gd name="T16" fmla="*/ 151165440 w 96"/>
                <a:gd name="T17" fmla="*/ 574427853 h 72"/>
                <a:gd name="T18" fmla="*/ 171320826 w 96"/>
                <a:gd name="T19" fmla="*/ 584505544 h 72"/>
                <a:gd name="T20" fmla="*/ 191476211 w 96"/>
                <a:gd name="T21" fmla="*/ 624816311 h 72"/>
                <a:gd name="T22" fmla="*/ 211631645 w 96"/>
                <a:gd name="T23" fmla="*/ 614738619 h 72"/>
                <a:gd name="T24" fmla="*/ 231787030 w 96"/>
                <a:gd name="T25" fmla="*/ 614738619 h 72"/>
                <a:gd name="T26" fmla="*/ 251942224 w 96"/>
                <a:gd name="T27" fmla="*/ 695360153 h 72"/>
                <a:gd name="T28" fmla="*/ 272097610 w 96"/>
                <a:gd name="T29" fmla="*/ 665127078 h 72"/>
                <a:gd name="T30" fmla="*/ 282175302 w 96"/>
                <a:gd name="T31" fmla="*/ 644971695 h 72"/>
                <a:gd name="T32" fmla="*/ 302330880 w 96"/>
                <a:gd name="T33" fmla="*/ 695360153 h 72"/>
                <a:gd name="T34" fmla="*/ 322486265 w 96"/>
                <a:gd name="T35" fmla="*/ 725593228 h 72"/>
                <a:gd name="T36" fmla="*/ 342641651 w 96"/>
                <a:gd name="T37" fmla="*/ 675204770 h 72"/>
                <a:gd name="T38" fmla="*/ 362797037 w 96"/>
                <a:gd name="T39" fmla="*/ 695360153 h 72"/>
                <a:gd name="T40" fmla="*/ 382952422 w 96"/>
                <a:gd name="T41" fmla="*/ 675204770 h 72"/>
                <a:gd name="T42" fmla="*/ 403107520 w 96"/>
                <a:gd name="T43" fmla="*/ 644971695 h 72"/>
                <a:gd name="T44" fmla="*/ 423262905 w 96"/>
                <a:gd name="T45" fmla="*/ 655049386 h 72"/>
                <a:gd name="T46" fmla="*/ 433340598 w 96"/>
                <a:gd name="T47" fmla="*/ 604660928 h 72"/>
                <a:gd name="T48" fmla="*/ 453496368 w 96"/>
                <a:gd name="T49" fmla="*/ 594583236 h 72"/>
                <a:gd name="T50" fmla="*/ 473651369 w 96"/>
                <a:gd name="T51" fmla="*/ 564350545 h 72"/>
                <a:gd name="T52" fmla="*/ 493806755 w 96"/>
                <a:gd name="T53" fmla="*/ 594583236 h 72"/>
                <a:gd name="T54" fmla="*/ 513962141 w 96"/>
                <a:gd name="T55" fmla="*/ 685282462 h 72"/>
                <a:gd name="T56" fmla="*/ 534117526 w 96"/>
                <a:gd name="T57" fmla="*/ 675204770 h 72"/>
                <a:gd name="T58" fmla="*/ 554272912 w 96"/>
                <a:gd name="T59" fmla="*/ 665127078 h 72"/>
                <a:gd name="T60" fmla="*/ 574428297 w 96"/>
                <a:gd name="T61" fmla="*/ 675204770 h 72"/>
                <a:gd name="T62" fmla="*/ 584505990 w 96"/>
                <a:gd name="T63" fmla="*/ 695360153 h 72"/>
                <a:gd name="T64" fmla="*/ 604661760 w 96"/>
                <a:gd name="T65" fmla="*/ 695360153 h 72"/>
                <a:gd name="T66" fmla="*/ 624817145 w 96"/>
                <a:gd name="T67" fmla="*/ 695360153 h 72"/>
                <a:gd name="T68" fmla="*/ 644972531 w 96"/>
                <a:gd name="T69" fmla="*/ 725593228 h 72"/>
                <a:gd name="T70" fmla="*/ 665127917 w 96"/>
                <a:gd name="T71" fmla="*/ 685282462 h 72"/>
                <a:gd name="T72" fmla="*/ 685283302 w 96"/>
                <a:gd name="T73" fmla="*/ 705437845 h 72"/>
                <a:gd name="T74" fmla="*/ 705438688 w 96"/>
                <a:gd name="T75" fmla="*/ 715515537 h 72"/>
                <a:gd name="T76" fmla="*/ 725594073 w 96"/>
                <a:gd name="T77" fmla="*/ 695360153 h 72"/>
                <a:gd name="T78" fmla="*/ 745748691 w 96"/>
                <a:gd name="T79" fmla="*/ 644971695 h 72"/>
                <a:gd name="T80" fmla="*/ 755826384 w 96"/>
                <a:gd name="T81" fmla="*/ 614738619 h 72"/>
                <a:gd name="T82" fmla="*/ 775981769 w 96"/>
                <a:gd name="T83" fmla="*/ 513962086 h 72"/>
                <a:gd name="T84" fmla="*/ 796137155 w 96"/>
                <a:gd name="T85" fmla="*/ 362796614 h 72"/>
                <a:gd name="T86" fmla="*/ 816292733 w 96"/>
                <a:gd name="T87" fmla="*/ 342641231 h 72"/>
                <a:gd name="T88" fmla="*/ 836448118 w 96"/>
                <a:gd name="T89" fmla="*/ 141087636 h 72"/>
                <a:gd name="T90" fmla="*/ 856603504 w 96"/>
                <a:gd name="T91" fmla="*/ 161243116 h 72"/>
                <a:gd name="T92" fmla="*/ 876758889 w 96"/>
                <a:gd name="T93" fmla="*/ 10077695 h 72"/>
                <a:gd name="T94" fmla="*/ 896914275 w 96"/>
                <a:gd name="T95" fmla="*/ 0 h 72"/>
                <a:gd name="T96" fmla="*/ 906992736 w 96"/>
                <a:gd name="T97" fmla="*/ 171320615 h 72"/>
                <a:gd name="T98" fmla="*/ 927147353 w 96"/>
                <a:gd name="T99" fmla="*/ 251942197 h 72"/>
                <a:gd name="T100" fmla="*/ 947302739 w 96"/>
                <a:gd name="T101" fmla="*/ 302330464 h 72"/>
                <a:gd name="T102" fmla="*/ 967458124 w 96"/>
                <a:gd name="T103" fmla="*/ 362796614 h 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6"/>
                <a:gd name="T157" fmla="*/ 0 h 72"/>
                <a:gd name="T158" fmla="*/ 96 w 96"/>
                <a:gd name="T159" fmla="*/ 72 h 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6" h="72">
                  <a:moveTo>
                    <a:pt x="0" y="20"/>
                  </a:moveTo>
                  <a:lnTo>
                    <a:pt x="2" y="20"/>
                  </a:lnTo>
                  <a:lnTo>
                    <a:pt x="4" y="36"/>
                  </a:lnTo>
                  <a:lnTo>
                    <a:pt x="6" y="38"/>
                  </a:lnTo>
                  <a:lnTo>
                    <a:pt x="8" y="46"/>
                  </a:lnTo>
                  <a:lnTo>
                    <a:pt x="10" y="50"/>
                  </a:lnTo>
                  <a:lnTo>
                    <a:pt x="11" y="56"/>
                  </a:lnTo>
                  <a:lnTo>
                    <a:pt x="13" y="58"/>
                  </a:lnTo>
                  <a:lnTo>
                    <a:pt x="15" y="57"/>
                  </a:lnTo>
                  <a:lnTo>
                    <a:pt x="17" y="58"/>
                  </a:lnTo>
                  <a:lnTo>
                    <a:pt x="19" y="62"/>
                  </a:lnTo>
                  <a:lnTo>
                    <a:pt x="21" y="61"/>
                  </a:lnTo>
                  <a:lnTo>
                    <a:pt x="23" y="61"/>
                  </a:lnTo>
                  <a:lnTo>
                    <a:pt x="25" y="69"/>
                  </a:lnTo>
                  <a:lnTo>
                    <a:pt x="27" y="66"/>
                  </a:lnTo>
                  <a:lnTo>
                    <a:pt x="28" y="64"/>
                  </a:lnTo>
                  <a:lnTo>
                    <a:pt x="30" y="69"/>
                  </a:lnTo>
                  <a:lnTo>
                    <a:pt x="32" y="72"/>
                  </a:lnTo>
                  <a:lnTo>
                    <a:pt x="34" y="67"/>
                  </a:lnTo>
                  <a:lnTo>
                    <a:pt x="36" y="69"/>
                  </a:lnTo>
                  <a:lnTo>
                    <a:pt x="38" y="67"/>
                  </a:lnTo>
                  <a:lnTo>
                    <a:pt x="40" y="64"/>
                  </a:lnTo>
                  <a:lnTo>
                    <a:pt x="42" y="65"/>
                  </a:lnTo>
                  <a:lnTo>
                    <a:pt x="43" y="60"/>
                  </a:lnTo>
                  <a:lnTo>
                    <a:pt x="45" y="59"/>
                  </a:lnTo>
                  <a:lnTo>
                    <a:pt x="47" y="56"/>
                  </a:lnTo>
                  <a:lnTo>
                    <a:pt x="49" y="59"/>
                  </a:lnTo>
                  <a:lnTo>
                    <a:pt x="51" y="68"/>
                  </a:lnTo>
                  <a:lnTo>
                    <a:pt x="53" y="67"/>
                  </a:lnTo>
                  <a:lnTo>
                    <a:pt x="55" y="66"/>
                  </a:lnTo>
                  <a:lnTo>
                    <a:pt x="57" y="67"/>
                  </a:lnTo>
                  <a:lnTo>
                    <a:pt x="58" y="69"/>
                  </a:lnTo>
                  <a:lnTo>
                    <a:pt x="60" y="69"/>
                  </a:lnTo>
                  <a:lnTo>
                    <a:pt x="62" y="69"/>
                  </a:lnTo>
                  <a:lnTo>
                    <a:pt x="64" y="72"/>
                  </a:lnTo>
                  <a:lnTo>
                    <a:pt x="66" y="68"/>
                  </a:lnTo>
                  <a:lnTo>
                    <a:pt x="68" y="70"/>
                  </a:lnTo>
                  <a:lnTo>
                    <a:pt x="70" y="71"/>
                  </a:lnTo>
                  <a:lnTo>
                    <a:pt x="72" y="69"/>
                  </a:lnTo>
                  <a:lnTo>
                    <a:pt x="74" y="64"/>
                  </a:lnTo>
                  <a:lnTo>
                    <a:pt x="75" y="61"/>
                  </a:lnTo>
                  <a:lnTo>
                    <a:pt x="77" y="51"/>
                  </a:lnTo>
                  <a:lnTo>
                    <a:pt x="79" y="36"/>
                  </a:lnTo>
                  <a:lnTo>
                    <a:pt x="81" y="34"/>
                  </a:lnTo>
                  <a:lnTo>
                    <a:pt x="83" y="14"/>
                  </a:lnTo>
                  <a:lnTo>
                    <a:pt x="85" y="16"/>
                  </a:lnTo>
                  <a:lnTo>
                    <a:pt x="87" y="1"/>
                  </a:lnTo>
                  <a:lnTo>
                    <a:pt x="89" y="0"/>
                  </a:lnTo>
                  <a:lnTo>
                    <a:pt x="90" y="17"/>
                  </a:lnTo>
                  <a:lnTo>
                    <a:pt x="92" y="25"/>
                  </a:lnTo>
                  <a:lnTo>
                    <a:pt x="94" y="30"/>
                  </a:lnTo>
                  <a:lnTo>
                    <a:pt x="96" y="36"/>
                  </a:lnTo>
                </a:path>
              </a:pathLst>
            </a:custGeom>
            <a:noFill/>
            <a:ln w="19050" cap="rnd" cmpd="sng">
              <a:solidFill>
                <a:srgbClr val="00CC66"/>
              </a:solidFill>
              <a:prstDash val="sysDot"/>
              <a:round/>
              <a:headEnd/>
              <a:tailEnd/>
            </a:ln>
          </p:spPr>
          <p:txBody>
            <a:bodyPr/>
            <a:lstStyle/>
            <a:p>
              <a:endParaRPr lang="es-AR"/>
            </a:p>
          </p:txBody>
        </p:sp>
        <p:sp>
          <p:nvSpPr>
            <p:cNvPr id="73882" name="Freeform 85"/>
            <p:cNvSpPr>
              <a:spLocks/>
            </p:cNvSpPr>
            <p:nvPr/>
          </p:nvSpPr>
          <p:spPr bwMode="auto">
            <a:xfrm>
              <a:off x="4809" y="1235"/>
              <a:ext cx="576" cy="1248"/>
            </a:xfrm>
            <a:custGeom>
              <a:avLst/>
              <a:gdLst>
                <a:gd name="T0" fmla="*/ 0 w 96"/>
                <a:gd name="T1" fmla="*/ 1128701237 h 208"/>
                <a:gd name="T2" fmla="*/ 20155392 w 96"/>
                <a:gd name="T3" fmla="*/ 906992758 h 208"/>
                <a:gd name="T4" fmla="*/ 40310783 w 96"/>
                <a:gd name="T5" fmla="*/ 1229478935 h 208"/>
                <a:gd name="T6" fmla="*/ 60466181 w 96"/>
                <a:gd name="T7" fmla="*/ 1199245088 h 208"/>
                <a:gd name="T8" fmla="*/ 80621566 w 96"/>
                <a:gd name="T9" fmla="*/ 1400799717 h 208"/>
                <a:gd name="T10" fmla="*/ 100776976 w 96"/>
                <a:gd name="T11" fmla="*/ 1481421261 h 208"/>
                <a:gd name="T12" fmla="*/ 110854669 w 96"/>
                <a:gd name="T13" fmla="*/ 1642663198 h 208"/>
                <a:gd name="T14" fmla="*/ 131009958 w 96"/>
                <a:gd name="T15" fmla="*/ 1693051663 h 208"/>
                <a:gd name="T16" fmla="*/ 151165440 w 96"/>
                <a:gd name="T17" fmla="*/ 1672896277 h 208"/>
                <a:gd name="T18" fmla="*/ 171320826 w 96"/>
                <a:gd name="T19" fmla="*/ 1682973970 h 208"/>
                <a:gd name="T20" fmla="*/ 191476211 w 96"/>
                <a:gd name="T21" fmla="*/ 1813985516 h 208"/>
                <a:gd name="T22" fmla="*/ 211631645 w 96"/>
                <a:gd name="T23" fmla="*/ 1793828594 h 208"/>
                <a:gd name="T24" fmla="*/ 231787030 w 96"/>
                <a:gd name="T25" fmla="*/ 1773673208 h 208"/>
                <a:gd name="T26" fmla="*/ 251942224 w 96"/>
                <a:gd name="T27" fmla="*/ 2005460148 h 208"/>
                <a:gd name="T28" fmla="*/ 272097610 w 96"/>
                <a:gd name="T29" fmla="*/ 1924840139 h 208"/>
                <a:gd name="T30" fmla="*/ 282175302 w 96"/>
                <a:gd name="T31" fmla="*/ 1864373981 h 208"/>
                <a:gd name="T32" fmla="*/ 302330880 w 96"/>
                <a:gd name="T33" fmla="*/ 1995382454 h 208"/>
                <a:gd name="T34" fmla="*/ 322486265 w 96"/>
                <a:gd name="T35" fmla="*/ 2096159385 h 208"/>
                <a:gd name="T36" fmla="*/ 342641651 w 96"/>
                <a:gd name="T37" fmla="*/ 1965150911 h 208"/>
                <a:gd name="T38" fmla="*/ 362797037 w 96"/>
                <a:gd name="T39" fmla="*/ 1995382454 h 208"/>
                <a:gd name="T40" fmla="*/ 382952422 w 96"/>
                <a:gd name="T41" fmla="*/ 1965150911 h 208"/>
                <a:gd name="T42" fmla="*/ 403107520 w 96"/>
                <a:gd name="T43" fmla="*/ 1864373981 h 208"/>
                <a:gd name="T44" fmla="*/ 423262905 w 96"/>
                <a:gd name="T45" fmla="*/ 1904684753 h 208"/>
                <a:gd name="T46" fmla="*/ 433340598 w 96"/>
                <a:gd name="T47" fmla="*/ 1763595514 h 208"/>
                <a:gd name="T48" fmla="*/ 453496368 w 96"/>
                <a:gd name="T49" fmla="*/ 1733362435 h 208"/>
                <a:gd name="T50" fmla="*/ 473651369 w 96"/>
                <a:gd name="T51" fmla="*/ 1642663198 h 208"/>
                <a:gd name="T52" fmla="*/ 493806755 w 96"/>
                <a:gd name="T53" fmla="*/ 1733362435 h 208"/>
                <a:gd name="T54" fmla="*/ 513962141 w 96"/>
                <a:gd name="T55" fmla="*/ 1975227068 h 208"/>
                <a:gd name="T56" fmla="*/ 534117526 w 96"/>
                <a:gd name="T57" fmla="*/ 1934917832 h 208"/>
                <a:gd name="T58" fmla="*/ 554272912 w 96"/>
                <a:gd name="T59" fmla="*/ 1904684753 h 208"/>
                <a:gd name="T60" fmla="*/ 574428297 w 96"/>
                <a:gd name="T61" fmla="*/ 1934917832 h 208"/>
                <a:gd name="T62" fmla="*/ 584505990 w 96"/>
                <a:gd name="T63" fmla="*/ 2005460148 h 208"/>
                <a:gd name="T64" fmla="*/ 604661760 w 96"/>
                <a:gd name="T65" fmla="*/ 2015537841 h 208"/>
                <a:gd name="T66" fmla="*/ 624817145 w 96"/>
                <a:gd name="T67" fmla="*/ 2015537841 h 208"/>
                <a:gd name="T68" fmla="*/ 644972531 w 96"/>
                <a:gd name="T69" fmla="*/ 2096159385 h 208"/>
                <a:gd name="T70" fmla="*/ 665127917 w 96"/>
                <a:gd name="T71" fmla="*/ 1975227068 h 208"/>
                <a:gd name="T72" fmla="*/ 685283302 w 96"/>
                <a:gd name="T73" fmla="*/ 2035693227 h 208"/>
                <a:gd name="T74" fmla="*/ 705438688 w 96"/>
                <a:gd name="T75" fmla="*/ 2055848613 h 208"/>
                <a:gd name="T76" fmla="*/ 725594073 w 96"/>
                <a:gd name="T77" fmla="*/ 1995382454 h 208"/>
                <a:gd name="T78" fmla="*/ 745748691 w 96"/>
                <a:gd name="T79" fmla="*/ 1874451674 h 208"/>
                <a:gd name="T80" fmla="*/ 755826384 w 96"/>
                <a:gd name="T81" fmla="*/ 1773673208 h 208"/>
                <a:gd name="T82" fmla="*/ 775981769 w 96"/>
                <a:gd name="T83" fmla="*/ 1491498954 h 208"/>
                <a:gd name="T84" fmla="*/ 796137155 w 96"/>
                <a:gd name="T85" fmla="*/ 1048079692 h 208"/>
                <a:gd name="T86" fmla="*/ 816292733 w 96"/>
                <a:gd name="T87" fmla="*/ 1007768920 h 208"/>
                <a:gd name="T88" fmla="*/ 836448118 w 96"/>
                <a:gd name="T89" fmla="*/ 413185607 h 208"/>
                <a:gd name="T90" fmla="*/ 856603504 w 96"/>
                <a:gd name="T91" fmla="*/ 463574072 h 208"/>
                <a:gd name="T92" fmla="*/ 876758889 w 96"/>
                <a:gd name="T93" fmla="*/ 50388489 h 208"/>
                <a:gd name="T94" fmla="*/ 896914275 w 96"/>
                <a:gd name="T95" fmla="*/ 0 h 208"/>
                <a:gd name="T96" fmla="*/ 906992736 w 96"/>
                <a:gd name="T97" fmla="*/ 503884460 h 208"/>
                <a:gd name="T98" fmla="*/ 927147353 w 96"/>
                <a:gd name="T99" fmla="*/ 735671784 h 208"/>
                <a:gd name="T100" fmla="*/ 947302739 w 96"/>
                <a:gd name="T101" fmla="*/ 876758911 h 208"/>
                <a:gd name="T102" fmla="*/ 967458124 w 96"/>
                <a:gd name="T103" fmla="*/ 1038001999 h 20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6"/>
                <a:gd name="T157" fmla="*/ 0 h 208"/>
                <a:gd name="T158" fmla="*/ 96 w 96"/>
                <a:gd name="T159" fmla="*/ 208 h 20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6" h="208">
                  <a:moveTo>
                    <a:pt x="0" y="112"/>
                  </a:moveTo>
                  <a:lnTo>
                    <a:pt x="2" y="90"/>
                  </a:lnTo>
                  <a:lnTo>
                    <a:pt x="4" y="122"/>
                  </a:lnTo>
                  <a:lnTo>
                    <a:pt x="6" y="119"/>
                  </a:lnTo>
                  <a:lnTo>
                    <a:pt x="8" y="139"/>
                  </a:lnTo>
                  <a:lnTo>
                    <a:pt x="10" y="147"/>
                  </a:lnTo>
                  <a:lnTo>
                    <a:pt x="11" y="163"/>
                  </a:lnTo>
                  <a:lnTo>
                    <a:pt x="13" y="168"/>
                  </a:lnTo>
                  <a:lnTo>
                    <a:pt x="15" y="166"/>
                  </a:lnTo>
                  <a:lnTo>
                    <a:pt x="17" y="167"/>
                  </a:lnTo>
                  <a:lnTo>
                    <a:pt x="19" y="180"/>
                  </a:lnTo>
                  <a:lnTo>
                    <a:pt x="21" y="178"/>
                  </a:lnTo>
                  <a:lnTo>
                    <a:pt x="23" y="176"/>
                  </a:lnTo>
                  <a:lnTo>
                    <a:pt x="25" y="199"/>
                  </a:lnTo>
                  <a:lnTo>
                    <a:pt x="27" y="191"/>
                  </a:lnTo>
                  <a:lnTo>
                    <a:pt x="28" y="185"/>
                  </a:lnTo>
                  <a:lnTo>
                    <a:pt x="30" y="198"/>
                  </a:lnTo>
                  <a:lnTo>
                    <a:pt x="32" y="208"/>
                  </a:lnTo>
                  <a:lnTo>
                    <a:pt x="34" y="195"/>
                  </a:lnTo>
                  <a:lnTo>
                    <a:pt x="36" y="198"/>
                  </a:lnTo>
                  <a:lnTo>
                    <a:pt x="38" y="195"/>
                  </a:lnTo>
                  <a:lnTo>
                    <a:pt x="40" y="185"/>
                  </a:lnTo>
                  <a:lnTo>
                    <a:pt x="42" y="189"/>
                  </a:lnTo>
                  <a:lnTo>
                    <a:pt x="43" y="175"/>
                  </a:lnTo>
                  <a:lnTo>
                    <a:pt x="45" y="172"/>
                  </a:lnTo>
                  <a:lnTo>
                    <a:pt x="47" y="163"/>
                  </a:lnTo>
                  <a:lnTo>
                    <a:pt x="49" y="172"/>
                  </a:lnTo>
                  <a:lnTo>
                    <a:pt x="51" y="196"/>
                  </a:lnTo>
                  <a:lnTo>
                    <a:pt x="53" y="192"/>
                  </a:lnTo>
                  <a:lnTo>
                    <a:pt x="55" y="189"/>
                  </a:lnTo>
                  <a:lnTo>
                    <a:pt x="57" y="192"/>
                  </a:lnTo>
                  <a:lnTo>
                    <a:pt x="58" y="199"/>
                  </a:lnTo>
                  <a:lnTo>
                    <a:pt x="60" y="200"/>
                  </a:lnTo>
                  <a:lnTo>
                    <a:pt x="62" y="200"/>
                  </a:lnTo>
                  <a:lnTo>
                    <a:pt x="64" y="208"/>
                  </a:lnTo>
                  <a:lnTo>
                    <a:pt x="66" y="196"/>
                  </a:lnTo>
                  <a:lnTo>
                    <a:pt x="68" y="202"/>
                  </a:lnTo>
                  <a:lnTo>
                    <a:pt x="70" y="204"/>
                  </a:lnTo>
                  <a:lnTo>
                    <a:pt x="72" y="198"/>
                  </a:lnTo>
                  <a:lnTo>
                    <a:pt x="74" y="186"/>
                  </a:lnTo>
                  <a:lnTo>
                    <a:pt x="75" y="176"/>
                  </a:lnTo>
                  <a:lnTo>
                    <a:pt x="77" y="148"/>
                  </a:lnTo>
                  <a:lnTo>
                    <a:pt x="79" y="104"/>
                  </a:lnTo>
                  <a:lnTo>
                    <a:pt x="81" y="100"/>
                  </a:lnTo>
                  <a:lnTo>
                    <a:pt x="83" y="41"/>
                  </a:lnTo>
                  <a:lnTo>
                    <a:pt x="85" y="46"/>
                  </a:lnTo>
                  <a:lnTo>
                    <a:pt x="87" y="5"/>
                  </a:lnTo>
                  <a:lnTo>
                    <a:pt x="89" y="0"/>
                  </a:lnTo>
                  <a:lnTo>
                    <a:pt x="90" y="50"/>
                  </a:lnTo>
                  <a:lnTo>
                    <a:pt x="92" y="73"/>
                  </a:lnTo>
                  <a:lnTo>
                    <a:pt x="94" y="87"/>
                  </a:lnTo>
                  <a:lnTo>
                    <a:pt x="96" y="103"/>
                  </a:lnTo>
                </a:path>
              </a:pathLst>
            </a:custGeom>
            <a:noFill/>
            <a:ln w="19050" cap="rnd" cmpd="sng">
              <a:solidFill>
                <a:srgbClr val="FF6600"/>
              </a:solidFill>
              <a:prstDash val="sysDot"/>
              <a:round/>
              <a:headEnd/>
              <a:tailEnd/>
            </a:ln>
          </p:spPr>
          <p:txBody>
            <a:bodyPr/>
            <a:lstStyle/>
            <a:p>
              <a:endParaRPr lang="es-AR"/>
            </a:p>
          </p:txBody>
        </p:sp>
        <p:sp>
          <p:nvSpPr>
            <p:cNvPr id="73883" name="Rectangle 86"/>
            <p:cNvSpPr>
              <a:spLocks noChangeArrowheads="1"/>
            </p:cNvSpPr>
            <p:nvPr/>
          </p:nvSpPr>
          <p:spPr bwMode="auto">
            <a:xfrm>
              <a:off x="578" y="2891"/>
              <a:ext cx="56" cy="132"/>
            </a:xfrm>
            <a:prstGeom prst="rect">
              <a:avLst/>
            </a:prstGeom>
            <a:noFill/>
            <a:ln w="9525">
              <a:noFill/>
              <a:miter lim="800000"/>
              <a:headEnd/>
              <a:tailEnd/>
            </a:ln>
          </p:spPr>
          <p:txBody>
            <a:bodyPr wrap="none" lIns="0" tIns="0" rIns="0" bIns="0">
              <a:spAutoFit/>
            </a:bodyPr>
            <a:lstStyle/>
            <a:p>
              <a:r>
                <a:rPr lang="es-ES" sz="1100">
                  <a:solidFill>
                    <a:srgbClr val="000000"/>
                  </a:solidFill>
                </a:rPr>
                <a:t>0</a:t>
              </a:r>
              <a:endParaRPr lang="es-ES"/>
            </a:p>
          </p:txBody>
        </p:sp>
        <p:sp>
          <p:nvSpPr>
            <p:cNvPr id="73884" name="Rectangle 87"/>
            <p:cNvSpPr>
              <a:spLocks noChangeArrowheads="1"/>
            </p:cNvSpPr>
            <p:nvPr/>
          </p:nvSpPr>
          <p:spPr bwMode="auto">
            <a:xfrm>
              <a:off x="578" y="2549"/>
              <a:ext cx="56" cy="132"/>
            </a:xfrm>
            <a:prstGeom prst="rect">
              <a:avLst/>
            </a:prstGeom>
            <a:noFill/>
            <a:ln w="9525">
              <a:noFill/>
              <a:miter lim="800000"/>
              <a:headEnd/>
              <a:tailEnd/>
            </a:ln>
          </p:spPr>
          <p:txBody>
            <a:bodyPr wrap="none" lIns="0" tIns="0" rIns="0" bIns="0">
              <a:spAutoFit/>
            </a:bodyPr>
            <a:lstStyle/>
            <a:p>
              <a:r>
                <a:rPr lang="es-ES" sz="1100">
                  <a:solidFill>
                    <a:srgbClr val="000000"/>
                  </a:solidFill>
                </a:rPr>
                <a:t>5</a:t>
              </a:r>
              <a:endParaRPr lang="es-ES"/>
            </a:p>
          </p:txBody>
        </p:sp>
        <p:sp>
          <p:nvSpPr>
            <p:cNvPr id="73885" name="Rectangle 88"/>
            <p:cNvSpPr>
              <a:spLocks noChangeArrowheads="1"/>
            </p:cNvSpPr>
            <p:nvPr/>
          </p:nvSpPr>
          <p:spPr bwMode="auto">
            <a:xfrm>
              <a:off x="531" y="2207"/>
              <a:ext cx="111" cy="133"/>
            </a:xfrm>
            <a:prstGeom prst="rect">
              <a:avLst/>
            </a:prstGeom>
            <a:noFill/>
            <a:ln w="9525">
              <a:noFill/>
              <a:miter lim="800000"/>
              <a:headEnd/>
              <a:tailEnd/>
            </a:ln>
          </p:spPr>
          <p:txBody>
            <a:bodyPr wrap="none" lIns="0" tIns="0" rIns="0" bIns="0">
              <a:spAutoFit/>
            </a:bodyPr>
            <a:lstStyle/>
            <a:p>
              <a:r>
                <a:rPr lang="es-ES" sz="1100">
                  <a:solidFill>
                    <a:srgbClr val="000000"/>
                  </a:solidFill>
                </a:rPr>
                <a:t>10</a:t>
              </a:r>
              <a:endParaRPr lang="es-ES"/>
            </a:p>
          </p:txBody>
        </p:sp>
        <p:sp>
          <p:nvSpPr>
            <p:cNvPr id="73886" name="Rectangle 89"/>
            <p:cNvSpPr>
              <a:spLocks noChangeArrowheads="1"/>
            </p:cNvSpPr>
            <p:nvPr/>
          </p:nvSpPr>
          <p:spPr bwMode="auto">
            <a:xfrm>
              <a:off x="531" y="1865"/>
              <a:ext cx="111" cy="133"/>
            </a:xfrm>
            <a:prstGeom prst="rect">
              <a:avLst/>
            </a:prstGeom>
            <a:noFill/>
            <a:ln w="9525">
              <a:noFill/>
              <a:miter lim="800000"/>
              <a:headEnd/>
              <a:tailEnd/>
            </a:ln>
          </p:spPr>
          <p:txBody>
            <a:bodyPr wrap="none" lIns="0" tIns="0" rIns="0" bIns="0">
              <a:spAutoFit/>
            </a:bodyPr>
            <a:lstStyle/>
            <a:p>
              <a:r>
                <a:rPr lang="es-ES" sz="1100">
                  <a:solidFill>
                    <a:srgbClr val="000000"/>
                  </a:solidFill>
                </a:rPr>
                <a:t>15</a:t>
              </a:r>
              <a:endParaRPr lang="es-ES"/>
            </a:p>
          </p:txBody>
        </p:sp>
        <p:sp>
          <p:nvSpPr>
            <p:cNvPr id="73887" name="Rectangle 90"/>
            <p:cNvSpPr>
              <a:spLocks noChangeArrowheads="1"/>
            </p:cNvSpPr>
            <p:nvPr/>
          </p:nvSpPr>
          <p:spPr bwMode="auto">
            <a:xfrm>
              <a:off x="531" y="1524"/>
              <a:ext cx="111" cy="132"/>
            </a:xfrm>
            <a:prstGeom prst="rect">
              <a:avLst/>
            </a:prstGeom>
            <a:noFill/>
            <a:ln w="9525">
              <a:noFill/>
              <a:miter lim="800000"/>
              <a:headEnd/>
              <a:tailEnd/>
            </a:ln>
          </p:spPr>
          <p:txBody>
            <a:bodyPr wrap="none" lIns="0" tIns="0" rIns="0" bIns="0">
              <a:spAutoFit/>
            </a:bodyPr>
            <a:lstStyle/>
            <a:p>
              <a:r>
                <a:rPr lang="es-ES" sz="1100">
                  <a:solidFill>
                    <a:srgbClr val="000000"/>
                  </a:solidFill>
                </a:rPr>
                <a:t>20</a:t>
              </a:r>
              <a:endParaRPr lang="es-ES"/>
            </a:p>
          </p:txBody>
        </p:sp>
        <p:sp>
          <p:nvSpPr>
            <p:cNvPr id="73888" name="Rectangle 91"/>
            <p:cNvSpPr>
              <a:spLocks noChangeArrowheads="1"/>
            </p:cNvSpPr>
            <p:nvPr/>
          </p:nvSpPr>
          <p:spPr bwMode="auto">
            <a:xfrm>
              <a:off x="531" y="1181"/>
              <a:ext cx="111" cy="132"/>
            </a:xfrm>
            <a:prstGeom prst="rect">
              <a:avLst/>
            </a:prstGeom>
            <a:noFill/>
            <a:ln w="9525">
              <a:noFill/>
              <a:miter lim="800000"/>
              <a:headEnd/>
              <a:tailEnd/>
            </a:ln>
          </p:spPr>
          <p:txBody>
            <a:bodyPr wrap="none" lIns="0" tIns="0" rIns="0" bIns="0">
              <a:spAutoFit/>
            </a:bodyPr>
            <a:lstStyle/>
            <a:p>
              <a:r>
                <a:rPr lang="es-ES" sz="1100">
                  <a:solidFill>
                    <a:srgbClr val="000000"/>
                  </a:solidFill>
                </a:rPr>
                <a:t>25</a:t>
              </a:r>
              <a:endParaRPr lang="es-ES"/>
            </a:p>
          </p:txBody>
        </p:sp>
        <p:sp>
          <p:nvSpPr>
            <p:cNvPr id="73889" name="Rectangle 92"/>
            <p:cNvSpPr>
              <a:spLocks noChangeArrowheads="1"/>
            </p:cNvSpPr>
            <p:nvPr/>
          </p:nvSpPr>
          <p:spPr bwMode="auto">
            <a:xfrm rot="-5400000">
              <a:off x="-333" y="1837"/>
              <a:ext cx="1530" cy="121"/>
            </a:xfrm>
            <a:prstGeom prst="rect">
              <a:avLst/>
            </a:prstGeom>
            <a:noFill/>
            <a:ln w="9525">
              <a:noFill/>
              <a:miter lim="800000"/>
              <a:headEnd/>
              <a:tailEnd/>
            </a:ln>
          </p:spPr>
          <p:txBody>
            <a:bodyPr wrap="none" lIns="0" tIns="0" rIns="0" bIns="0">
              <a:spAutoFit/>
            </a:bodyPr>
            <a:lstStyle/>
            <a:p>
              <a:r>
                <a:rPr lang="es-ES" sz="1100" b="1">
                  <a:solidFill>
                    <a:srgbClr val="000000"/>
                  </a:solidFill>
                </a:rPr>
                <a:t>Tasa por 1000 men de 5 años</a:t>
              </a:r>
              <a:endParaRPr lang="es-ES"/>
            </a:p>
          </p:txBody>
        </p:sp>
        <p:grpSp>
          <p:nvGrpSpPr>
            <p:cNvPr id="73890" name="Group 93"/>
            <p:cNvGrpSpPr>
              <a:grpSpLocks/>
            </p:cNvGrpSpPr>
            <p:nvPr/>
          </p:nvGrpSpPr>
          <p:grpSpPr bwMode="auto">
            <a:xfrm>
              <a:off x="794" y="1253"/>
              <a:ext cx="1409" cy="696"/>
              <a:chOff x="794" y="1253"/>
              <a:chExt cx="1409" cy="696"/>
            </a:xfrm>
          </p:grpSpPr>
          <p:sp>
            <p:nvSpPr>
              <p:cNvPr id="73910" name="Rectangle 94"/>
              <p:cNvSpPr>
                <a:spLocks noChangeArrowheads="1"/>
              </p:cNvSpPr>
              <p:nvPr/>
            </p:nvSpPr>
            <p:spPr bwMode="auto">
              <a:xfrm>
                <a:off x="794" y="1253"/>
                <a:ext cx="1315" cy="680"/>
              </a:xfrm>
              <a:prstGeom prst="rect">
                <a:avLst/>
              </a:prstGeom>
              <a:solidFill>
                <a:schemeClr val="bg1"/>
              </a:solidFill>
              <a:ln w="9525">
                <a:noFill/>
                <a:miter lim="800000"/>
                <a:headEnd/>
                <a:tailEnd/>
              </a:ln>
            </p:spPr>
            <p:txBody>
              <a:bodyPr wrap="none" anchor="ctr"/>
              <a:lstStyle/>
              <a:p>
                <a:endParaRPr lang="es-MX"/>
              </a:p>
            </p:txBody>
          </p:sp>
          <p:sp>
            <p:nvSpPr>
              <p:cNvPr id="73911" name="Line 95"/>
              <p:cNvSpPr>
                <a:spLocks noChangeShapeType="1"/>
              </p:cNvSpPr>
              <p:nvPr/>
            </p:nvSpPr>
            <p:spPr bwMode="auto">
              <a:xfrm>
                <a:off x="837" y="1596"/>
                <a:ext cx="161" cy="1"/>
              </a:xfrm>
              <a:prstGeom prst="line">
                <a:avLst/>
              </a:prstGeom>
              <a:noFill/>
              <a:ln w="28575">
                <a:solidFill>
                  <a:srgbClr val="FF3300"/>
                </a:solidFill>
                <a:round/>
                <a:headEnd/>
                <a:tailEnd/>
              </a:ln>
            </p:spPr>
            <p:txBody>
              <a:bodyPr/>
              <a:lstStyle/>
              <a:p>
                <a:endParaRPr lang="es-AR"/>
              </a:p>
            </p:txBody>
          </p:sp>
          <p:sp>
            <p:nvSpPr>
              <p:cNvPr id="73912" name="Rectangle 96"/>
              <p:cNvSpPr>
                <a:spLocks noChangeArrowheads="1"/>
              </p:cNvSpPr>
              <p:nvPr/>
            </p:nvSpPr>
            <p:spPr bwMode="auto">
              <a:xfrm>
                <a:off x="1025" y="1533"/>
                <a:ext cx="1178" cy="144"/>
              </a:xfrm>
              <a:prstGeom prst="rect">
                <a:avLst/>
              </a:prstGeom>
              <a:noFill/>
              <a:ln w="9525">
                <a:noFill/>
                <a:miter lim="800000"/>
                <a:headEnd/>
                <a:tailEnd/>
              </a:ln>
            </p:spPr>
            <p:txBody>
              <a:bodyPr wrap="none" lIns="0" tIns="0" rIns="0" bIns="0">
                <a:spAutoFit/>
              </a:bodyPr>
              <a:lstStyle/>
              <a:p>
                <a:r>
                  <a:rPr lang="es-AR" sz="1200">
                    <a:solidFill>
                      <a:srgbClr val="000000"/>
                    </a:solidFill>
                  </a:rPr>
                  <a:t>Escenario mas probable</a:t>
                </a:r>
                <a:endParaRPr lang="es-AR" sz="1200"/>
              </a:p>
            </p:txBody>
          </p:sp>
          <p:sp>
            <p:nvSpPr>
              <p:cNvPr id="73913" name="Line 97"/>
              <p:cNvSpPr>
                <a:spLocks noChangeShapeType="1"/>
              </p:cNvSpPr>
              <p:nvPr/>
            </p:nvSpPr>
            <p:spPr bwMode="auto">
              <a:xfrm>
                <a:off x="837" y="1730"/>
                <a:ext cx="160" cy="1"/>
              </a:xfrm>
              <a:prstGeom prst="line">
                <a:avLst/>
              </a:prstGeom>
              <a:noFill/>
              <a:ln w="28575">
                <a:solidFill>
                  <a:srgbClr val="66FF33"/>
                </a:solidFill>
                <a:prstDash val="sysDot"/>
                <a:round/>
                <a:headEnd/>
                <a:tailEnd/>
              </a:ln>
            </p:spPr>
            <p:txBody>
              <a:bodyPr/>
              <a:lstStyle/>
              <a:p>
                <a:endParaRPr lang="es-AR"/>
              </a:p>
            </p:txBody>
          </p:sp>
          <p:sp>
            <p:nvSpPr>
              <p:cNvPr id="73914" name="Rectangle 98"/>
              <p:cNvSpPr>
                <a:spLocks noChangeArrowheads="1"/>
              </p:cNvSpPr>
              <p:nvPr/>
            </p:nvSpPr>
            <p:spPr bwMode="auto">
              <a:xfrm>
                <a:off x="1024" y="1669"/>
                <a:ext cx="777" cy="144"/>
              </a:xfrm>
              <a:prstGeom prst="rect">
                <a:avLst/>
              </a:prstGeom>
              <a:noFill/>
              <a:ln w="9525">
                <a:noFill/>
                <a:miter lim="800000"/>
                <a:headEnd/>
                <a:tailEnd/>
              </a:ln>
            </p:spPr>
            <p:txBody>
              <a:bodyPr wrap="none" lIns="0" tIns="0" rIns="0" bIns="0">
                <a:spAutoFit/>
              </a:bodyPr>
              <a:lstStyle/>
              <a:p>
                <a:r>
                  <a:rPr lang="es-AR" sz="1200">
                    <a:solidFill>
                      <a:srgbClr val="000000"/>
                    </a:solidFill>
                  </a:rPr>
                  <a:t>Mejor escenario</a:t>
                </a:r>
                <a:endParaRPr lang="es-AR" sz="1200"/>
              </a:p>
            </p:txBody>
          </p:sp>
          <p:sp>
            <p:nvSpPr>
              <p:cNvPr id="73915" name="Line 99"/>
              <p:cNvSpPr>
                <a:spLocks noChangeShapeType="1"/>
              </p:cNvSpPr>
              <p:nvPr/>
            </p:nvSpPr>
            <p:spPr bwMode="auto">
              <a:xfrm>
                <a:off x="832" y="1867"/>
                <a:ext cx="161" cy="1"/>
              </a:xfrm>
              <a:prstGeom prst="line">
                <a:avLst/>
              </a:prstGeom>
              <a:noFill/>
              <a:ln w="28575">
                <a:solidFill>
                  <a:srgbClr val="FF9933"/>
                </a:solidFill>
                <a:prstDash val="sysDot"/>
                <a:round/>
                <a:headEnd/>
                <a:tailEnd/>
              </a:ln>
            </p:spPr>
            <p:txBody>
              <a:bodyPr/>
              <a:lstStyle/>
              <a:p>
                <a:endParaRPr lang="es-AR"/>
              </a:p>
            </p:txBody>
          </p:sp>
          <p:sp>
            <p:nvSpPr>
              <p:cNvPr id="73916" name="Rectangle 100"/>
              <p:cNvSpPr>
                <a:spLocks noChangeArrowheads="1"/>
              </p:cNvSpPr>
              <p:nvPr/>
            </p:nvSpPr>
            <p:spPr bwMode="auto">
              <a:xfrm>
                <a:off x="1020" y="1805"/>
                <a:ext cx="735" cy="144"/>
              </a:xfrm>
              <a:prstGeom prst="rect">
                <a:avLst/>
              </a:prstGeom>
              <a:noFill/>
              <a:ln w="9525">
                <a:noFill/>
                <a:miter lim="800000"/>
                <a:headEnd/>
                <a:tailEnd/>
              </a:ln>
            </p:spPr>
            <p:txBody>
              <a:bodyPr wrap="none" lIns="0" tIns="0" rIns="0" bIns="0">
                <a:spAutoFit/>
              </a:bodyPr>
              <a:lstStyle/>
              <a:p>
                <a:r>
                  <a:rPr lang="es-AR" sz="1200">
                    <a:solidFill>
                      <a:srgbClr val="000000"/>
                    </a:solidFill>
                  </a:rPr>
                  <a:t>Peor escenario</a:t>
                </a:r>
                <a:endParaRPr lang="es-AR" sz="1200"/>
              </a:p>
            </p:txBody>
          </p:sp>
          <p:sp>
            <p:nvSpPr>
              <p:cNvPr id="73917" name="Text Box 101"/>
              <p:cNvSpPr txBox="1">
                <a:spLocks noChangeArrowheads="1"/>
              </p:cNvSpPr>
              <p:nvPr/>
            </p:nvSpPr>
            <p:spPr bwMode="auto">
              <a:xfrm>
                <a:off x="829" y="1262"/>
                <a:ext cx="681" cy="216"/>
              </a:xfrm>
              <a:prstGeom prst="rect">
                <a:avLst/>
              </a:prstGeom>
              <a:noFill/>
              <a:ln w="9525">
                <a:noFill/>
                <a:miter lim="800000"/>
                <a:headEnd/>
                <a:tailEnd/>
              </a:ln>
            </p:spPr>
            <p:txBody>
              <a:bodyPr wrap="none" lIns="18000" rIns="18000">
                <a:spAutoFit/>
              </a:bodyPr>
              <a:lstStyle/>
              <a:p>
                <a:r>
                  <a:rPr lang="es-AR" sz="1200" b="1"/>
                  <a:t>Referencias:</a:t>
                </a:r>
              </a:p>
            </p:txBody>
          </p:sp>
          <p:sp>
            <p:nvSpPr>
              <p:cNvPr id="73918" name="Line 102"/>
              <p:cNvSpPr>
                <a:spLocks noChangeShapeType="1"/>
              </p:cNvSpPr>
              <p:nvPr/>
            </p:nvSpPr>
            <p:spPr bwMode="auto">
              <a:xfrm>
                <a:off x="832" y="1473"/>
                <a:ext cx="161" cy="1"/>
              </a:xfrm>
              <a:prstGeom prst="line">
                <a:avLst/>
              </a:prstGeom>
              <a:noFill/>
              <a:ln w="19050">
                <a:solidFill>
                  <a:srgbClr val="3366FF"/>
                </a:solidFill>
                <a:round/>
                <a:headEnd/>
                <a:tailEnd/>
              </a:ln>
            </p:spPr>
            <p:txBody>
              <a:bodyPr/>
              <a:lstStyle/>
              <a:p>
                <a:endParaRPr lang="es-AR"/>
              </a:p>
            </p:txBody>
          </p:sp>
          <p:sp>
            <p:nvSpPr>
              <p:cNvPr id="73919" name="Rectangle 103"/>
              <p:cNvSpPr>
                <a:spLocks noChangeArrowheads="1"/>
              </p:cNvSpPr>
              <p:nvPr/>
            </p:nvSpPr>
            <p:spPr bwMode="auto">
              <a:xfrm>
                <a:off x="1020" y="1411"/>
                <a:ext cx="726" cy="144"/>
              </a:xfrm>
              <a:prstGeom prst="rect">
                <a:avLst/>
              </a:prstGeom>
              <a:noFill/>
              <a:ln w="9525">
                <a:noFill/>
                <a:miter lim="800000"/>
                <a:headEnd/>
                <a:tailEnd/>
              </a:ln>
            </p:spPr>
            <p:txBody>
              <a:bodyPr lIns="0" tIns="0" rIns="0" bIns="0">
                <a:spAutoFit/>
              </a:bodyPr>
              <a:lstStyle/>
              <a:p>
                <a:r>
                  <a:rPr lang="es-AR" sz="1200">
                    <a:solidFill>
                      <a:srgbClr val="000000"/>
                    </a:solidFill>
                  </a:rPr>
                  <a:t>Serie temporal</a:t>
                </a:r>
                <a:endParaRPr lang="es-AR" sz="1200"/>
              </a:p>
            </p:txBody>
          </p:sp>
        </p:grpSp>
        <p:grpSp>
          <p:nvGrpSpPr>
            <p:cNvPr id="73891" name="Group 104"/>
            <p:cNvGrpSpPr>
              <a:grpSpLocks/>
            </p:cNvGrpSpPr>
            <p:nvPr/>
          </p:nvGrpSpPr>
          <p:grpSpPr bwMode="auto">
            <a:xfrm>
              <a:off x="695" y="2931"/>
              <a:ext cx="4700" cy="206"/>
              <a:chOff x="776" y="2902"/>
              <a:chExt cx="4581" cy="206"/>
            </a:xfrm>
          </p:grpSpPr>
          <p:sp>
            <p:nvSpPr>
              <p:cNvPr id="73892" name="Rectangle 105"/>
              <p:cNvSpPr>
                <a:spLocks noChangeArrowheads="1"/>
              </p:cNvSpPr>
              <p:nvPr/>
            </p:nvSpPr>
            <p:spPr bwMode="auto">
              <a:xfrm>
                <a:off x="4784" y="2902"/>
                <a:ext cx="573" cy="206"/>
              </a:xfrm>
              <a:prstGeom prst="rect">
                <a:avLst/>
              </a:prstGeom>
              <a:noFill/>
              <a:ln w="9525">
                <a:noFill/>
                <a:miter lim="800000"/>
                <a:headEnd/>
                <a:tailEnd/>
              </a:ln>
            </p:spPr>
            <p:txBody>
              <a:bodyPr/>
              <a:lstStyle/>
              <a:p>
                <a:pPr algn="ctr">
                  <a:spcBef>
                    <a:spcPct val="20000"/>
                  </a:spcBef>
                </a:pPr>
                <a:r>
                  <a:rPr lang="es-ES" sz="1200" b="1"/>
                  <a:t>2008</a:t>
                </a:r>
              </a:p>
            </p:txBody>
          </p:sp>
          <p:sp>
            <p:nvSpPr>
              <p:cNvPr id="73893" name="Rectangle 106"/>
              <p:cNvSpPr>
                <a:spLocks noChangeArrowheads="1"/>
              </p:cNvSpPr>
              <p:nvPr/>
            </p:nvSpPr>
            <p:spPr bwMode="auto">
              <a:xfrm>
                <a:off x="4212" y="2902"/>
                <a:ext cx="572" cy="206"/>
              </a:xfrm>
              <a:prstGeom prst="rect">
                <a:avLst/>
              </a:prstGeom>
              <a:noFill/>
              <a:ln w="9525">
                <a:noFill/>
                <a:miter lim="800000"/>
                <a:headEnd/>
                <a:tailEnd/>
              </a:ln>
            </p:spPr>
            <p:txBody>
              <a:bodyPr/>
              <a:lstStyle/>
              <a:p>
                <a:pPr algn="ctr">
                  <a:spcBef>
                    <a:spcPct val="20000"/>
                  </a:spcBef>
                </a:pPr>
                <a:r>
                  <a:rPr lang="es-ES" sz="1200" b="1"/>
                  <a:t>2007</a:t>
                </a:r>
              </a:p>
            </p:txBody>
          </p:sp>
          <p:sp>
            <p:nvSpPr>
              <p:cNvPr id="73894" name="Rectangle 107"/>
              <p:cNvSpPr>
                <a:spLocks noChangeArrowheads="1"/>
              </p:cNvSpPr>
              <p:nvPr/>
            </p:nvSpPr>
            <p:spPr bwMode="auto">
              <a:xfrm>
                <a:off x="3639" y="2902"/>
                <a:ext cx="573" cy="206"/>
              </a:xfrm>
              <a:prstGeom prst="rect">
                <a:avLst/>
              </a:prstGeom>
              <a:noFill/>
              <a:ln w="9525">
                <a:noFill/>
                <a:miter lim="800000"/>
                <a:headEnd/>
                <a:tailEnd/>
              </a:ln>
            </p:spPr>
            <p:txBody>
              <a:bodyPr/>
              <a:lstStyle/>
              <a:p>
                <a:pPr algn="ctr">
                  <a:spcBef>
                    <a:spcPct val="20000"/>
                  </a:spcBef>
                </a:pPr>
                <a:r>
                  <a:rPr lang="es-ES" sz="1200" b="1"/>
                  <a:t>2006</a:t>
                </a:r>
              </a:p>
            </p:txBody>
          </p:sp>
          <p:sp>
            <p:nvSpPr>
              <p:cNvPr id="73895" name="Rectangle 108"/>
              <p:cNvSpPr>
                <a:spLocks noChangeArrowheads="1"/>
              </p:cNvSpPr>
              <p:nvPr/>
            </p:nvSpPr>
            <p:spPr bwMode="auto">
              <a:xfrm>
                <a:off x="3067" y="2902"/>
                <a:ext cx="572" cy="206"/>
              </a:xfrm>
              <a:prstGeom prst="rect">
                <a:avLst/>
              </a:prstGeom>
              <a:noFill/>
              <a:ln w="9525">
                <a:noFill/>
                <a:miter lim="800000"/>
                <a:headEnd/>
                <a:tailEnd/>
              </a:ln>
            </p:spPr>
            <p:txBody>
              <a:bodyPr/>
              <a:lstStyle/>
              <a:p>
                <a:pPr algn="ctr">
                  <a:spcBef>
                    <a:spcPct val="20000"/>
                  </a:spcBef>
                </a:pPr>
                <a:r>
                  <a:rPr lang="es-ES" sz="1200" b="1"/>
                  <a:t>2005</a:t>
                </a:r>
              </a:p>
            </p:txBody>
          </p:sp>
          <p:sp>
            <p:nvSpPr>
              <p:cNvPr id="73896" name="Rectangle 109"/>
              <p:cNvSpPr>
                <a:spLocks noChangeArrowheads="1"/>
              </p:cNvSpPr>
              <p:nvPr/>
            </p:nvSpPr>
            <p:spPr bwMode="auto">
              <a:xfrm>
                <a:off x="2494" y="2902"/>
                <a:ext cx="573" cy="206"/>
              </a:xfrm>
              <a:prstGeom prst="rect">
                <a:avLst/>
              </a:prstGeom>
              <a:noFill/>
              <a:ln w="9525">
                <a:noFill/>
                <a:miter lim="800000"/>
                <a:headEnd/>
                <a:tailEnd/>
              </a:ln>
            </p:spPr>
            <p:txBody>
              <a:bodyPr/>
              <a:lstStyle/>
              <a:p>
                <a:pPr algn="ctr">
                  <a:spcBef>
                    <a:spcPct val="20000"/>
                  </a:spcBef>
                </a:pPr>
                <a:r>
                  <a:rPr lang="es-ES" sz="1200" b="1"/>
                  <a:t>2004</a:t>
                </a:r>
              </a:p>
            </p:txBody>
          </p:sp>
          <p:sp>
            <p:nvSpPr>
              <p:cNvPr id="73897" name="Rectangle 110"/>
              <p:cNvSpPr>
                <a:spLocks noChangeArrowheads="1"/>
              </p:cNvSpPr>
              <p:nvPr/>
            </p:nvSpPr>
            <p:spPr bwMode="auto">
              <a:xfrm>
                <a:off x="1921" y="2902"/>
                <a:ext cx="573" cy="206"/>
              </a:xfrm>
              <a:prstGeom prst="rect">
                <a:avLst/>
              </a:prstGeom>
              <a:noFill/>
              <a:ln w="9525">
                <a:noFill/>
                <a:miter lim="800000"/>
                <a:headEnd/>
                <a:tailEnd/>
              </a:ln>
            </p:spPr>
            <p:txBody>
              <a:bodyPr/>
              <a:lstStyle/>
              <a:p>
                <a:pPr algn="ctr">
                  <a:spcBef>
                    <a:spcPct val="20000"/>
                  </a:spcBef>
                </a:pPr>
                <a:r>
                  <a:rPr lang="es-ES" sz="1200" b="1"/>
                  <a:t>2003</a:t>
                </a:r>
              </a:p>
            </p:txBody>
          </p:sp>
          <p:sp>
            <p:nvSpPr>
              <p:cNvPr id="73898" name="Rectangle 111"/>
              <p:cNvSpPr>
                <a:spLocks noChangeArrowheads="1"/>
              </p:cNvSpPr>
              <p:nvPr/>
            </p:nvSpPr>
            <p:spPr bwMode="auto">
              <a:xfrm>
                <a:off x="1349" y="2902"/>
                <a:ext cx="572" cy="206"/>
              </a:xfrm>
              <a:prstGeom prst="rect">
                <a:avLst/>
              </a:prstGeom>
              <a:noFill/>
              <a:ln w="9525">
                <a:noFill/>
                <a:miter lim="800000"/>
                <a:headEnd/>
                <a:tailEnd/>
              </a:ln>
            </p:spPr>
            <p:txBody>
              <a:bodyPr/>
              <a:lstStyle/>
              <a:p>
                <a:pPr algn="ctr">
                  <a:spcBef>
                    <a:spcPct val="20000"/>
                  </a:spcBef>
                </a:pPr>
                <a:r>
                  <a:rPr lang="es-ES" sz="1200" b="1"/>
                  <a:t>2002</a:t>
                </a:r>
              </a:p>
            </p:txBody>
          </p:sp>
          <p:sp>
            <p:nvSpPr>
              <p:cNvPr id="73899" name="Rectangle 112"/>
              <p:cNvSpPr>
                <a:spLocks noChangeArrowheads="1"/>
              </p:cNvSpPr>
              <p:nvPr/>
            </p:nvSpPr>
            <p:spPr bwMode="auto">
              <a:xfrm>
                <a:off x="776" y="2902"/>
                <a:ext cx="573" cy="206"/>
              </a:xfrm>
              <a:prstGeom prst="rect">
                <a:avLst/>
              </a:prstGeom>
              <a:noFill/>
              <a:ln w="9525">
                <a:noFill/>
                <a:miter lim="800000"/>
                <a:headEnd/>
                <a:tailEnd/>
              </a:ln>
            </p:spPr>
            <p:txBody>
              <a:bodyPr/>
              <a:lstStyle/>
              <a:p>
                <a:pPr algn="ctr">
                  <a:spcBef>
                    <a:spcPct val="20000"/>
                  </a:spcBef>
                </a:pPr>
                <a:r>
                  <a:rPr lang="es-ES" sz="1200" b="1"/>
                  <a:t>2001</a:t>
                </a:r>
              </a:p>
            </p:txBody>
          </p:sp>
          <p:grpSp>
            <p:nvGrpSpPr>
              <p:cNvPr id="73900" name="Group 113"/>
              <p:cNvGrpSpPr>
                <a:grpSpLocks/>
              </p:cNvGrpSpPr>
              <p:nvPr/>
            </p:nvGrpSpPr>
            <p:grpSpPr bwMode="auto">
              <a:xfrm>
                <a:off x="776" y="2902"/>
                <a:ext cx="4581" cy="165"/>
                <a:chOff x="776" y="2902"/>
                <a:chExt cx="4581" cy="206"/>
              </a:xfrm>
            </p:grpSpPr>
            <p:sp>
              <p:nvSpPr>
                <p:cNvPr id="73901" name="Line 114"/>
                <p:cNvSpPr>
                  <a:spLocks noChangeShapeType="1"/>
                </p:cNvSpPr>
                <p:nvPr/>
              </p:nvSpPr>
              <p:spPr bwMode="auto">
                <a:xfrm>
                  <a:off x="776" y="2902"/>
                  <a:ext cx="0" cy="206"/>
                </a:xfrm>
                <a:prstGeom prst="line">
                  <a:avLst/>
                </a:prstGeom>
                <a:noFill/>
                <a:ln w="12700">
                  <a:solidFill>
                    <a:schemeClr val="tx1"/>
                  </a:solidFill>
                  <a:round/>
                  <a:headEnd/>
                  <a:tailEnd/>
                </a:ln>
              </p:spPr>
              <p:txBody>
                <a:bodyPr/>
                <a:lstStyle/>
                <a:p>
                  <a:endParaRPr lang="es-AR"/>
                </a:p>
              </p:txBody>
            </p:sp>
            <p:sp>
              <p:nvSpPr>
                <p:cNvPr id="73902" name="Line 115"/>
                <p:cNvSpPr>
                  <a:spLocks noChangeShapeType="1"/>
                </p:cNvSpPr>
                <p:nvPr/>
              </p:nvSpPr>
              <p:spPr bwMode="auto">
                <a:xfrm>
                  <a:off x="1349" y="2902"/>
                  <a:ext cx="0" cy="206"/>
                </a:xfrm>
                <a:prstGeom prst="line">
                  <a:avLst/>
                </a:prstGeom>
                <a:noFill/>
                <a:ln w="12700">
                  <a:solidFill>
                    <a:schemeClr val="tx1"/>
                  </a:solidFill>
                  <a:round/>
                  <a:headEnd/>
                  <a:tailEnd/>
                </a:ln>
              </p:spPr>
              <p:txBody>
                <a:bodyPr/>
                <a:lstStyle/>
                <a:p>
                  <a:endParaRPr lang="es-AR"/>
                </a:p>
              </p:txBody>
            </p:sp>
            <p:sp>
              <p:nvSpPr>
                <p:cNvPr id="73903" name="Line 116"/>
                <p:cNvSpPr>
                  <a:spLocks noChangeShapeType="1"/>
                </p:cNvSpPr>
                <p:nvPr/>
              </p:nvSpPr>
              <p:spPr bwMode="auto">
                <a:xfrm>
                  <a:off x="1921" y="2902"/>
                  <a:ext cx="0" cy="206"/>
                </a:xfrm>
                <a:prstGeom prst="line">
                  <a:avLst/>
                </a:prstGeom>
                <a:noFill/>
                <a:ln w="12700">
                  <a:solidFill>
                    <a:schemeClr val="tx1"/>
                  </a:solidFill>
                  <a:round/>
                  <a:headEnd/>
                  <a:tailEnd/>
                </a:ln>
              </p:spPr>
              <p:txBody>
                <a:bodyPr/>
                <a:lstStyle/>
                <a:p>
                  <a:endParaRPr lang="es-AR"/>
                </a:p>
              </p:txBody>
            </p:sp>
            <p:sp>
              <p:nvSpPr>
                <p:cNvPr id="73904" name="Line 117"/>
                <p:cNvSpPr>
                  <a:spLocks noChangeShapeType="1"/>
                </p:cNvSpPr>
                <p:nvPr/>
              </p:nvSpPr>
              <p:spPr bwMode="auto">
                <a:xfrm>
                  <a:off x="2494" y="2902"/>
                  <a:ext cx="0" cy="206"/>
                </a:xfrm>
                <a:prstGeom prst="line">
                  <a:avLst/>
                </a:prstGeom>
                <a:noFill/>
                <a:ln w="12700">
                  <a:solidFill>
                    <a:schemeClr val="tx1"/>
                  </a:solidFill>
                  <a:round/>
                  <a:headEnd/>
                  <a:tailEnd/>
                </a:ln>
              </p:spPr>
              <p:txBody>
                <a:bodyPr/>
                <a:lstStyle/>
                <a:p>
                  <a:endParaRPr lang="es-AR"/>
                </a:p>
              </p:txBody>
            </p:sp>
            <p:sp>
              <p:nvSpPr>
                <p:cNvPr id="73905" name="Line 118"/>
                <p:cNvSpPr>
                  <a:spLocks noChangeShapeType="1"/>
                </p:cNvSpPr>
                <p:nvPr/>
              </p:nvSpPr>
              <p:spPr bwMode="auto">
                <a:xfrm>
                  <a:off x="3067" y="2902"/>
                  <a:ext cx="0" cy="206"/>
                </a:xfrm>
                <a:prstGeom prst="line">
                  <a:avLst/>
                </a:prstGeom>
                <a:noFill/>
                <a:ln w="12700">
                  <a:solidFill>
                    <a:schemeClr val="tx1"/>
                  </a:solidFill>
                  <a:round/>
                  <a:headEnd/>
                  <a:tailEnd/>
                </a:ln>
              </p:spPr>
              <p:txBody>
                <a:bodyPr/>
                <a:lstStyle/>
                <a:p>
                  <a:endParaRPr lang="es-AR"/>
                </a:p>
              </p:txBody>
            </p:sp>
            <p:sp>
              <p:nvSpPr>
                <p:cNvPr id="73906" name="Line 119"/>
                <p:cNvSpPr>
                  <a:spLocks noChangeShapeType="1"/>
                </p:cNvSpPr>
                <p:nvPr/>
              </p:nvSpPr>
              <p:spPr bwMode="auto">
                <a:xfrm>
                  <a:off x="3639" y="2902"/>
                  <a:ext cx="0" cy="206"/>
                </a:xfrm>
                <a:prstGeom prst="line">
                  <a:avLst/>
                </a:prstGeom>
                <a:noFill/>
                <a:ln w="12700">
                  <a:solidFill>
                    <a:schemeClr val="tx1"/>
                  </a:solidFill>
                  <a:round/>
                  <a:headEnd/>
                  <a:tailEnd/>
                </a:ln>
              </p:spPr>
              <p:txBody>
                <a:bodyPr/>
                <a:lstStyle/>
                <a:p>
                  <a:endParaRPr lang="es-AR"/>
                </a:p>
              </p:txBody>
            </p:sp>
            <p:sp>
              <p:nvSpPr>
                <p:cNvPr id="73907" name="Line 120"/>
                <p:cNvSpPr>
                  <a:spLocks noChangeShapeType="1"/>
                </p:cNvSpPr>
                <p:nvPr/>
              </p:nvSpPr>
              <p:spPr bwMode="auto">
                <a:xfrm>
                  <a:off x="4212" y="2902"/>
                  <a:ext cx="0" cy="206"/>
                </a:xfrm>
                <a:prstGeom prst="line">
                  <a:avLst/>
                </a:prstGeom>
                <a:noFill/>
                <a:ln w="12700">
                  <a:solidFill>
                    <a:schemeClr val="tx1"/>
                  </a:solidFill>
                  <a:round/>
                  <a:headEnd/>
                  <a:tailEnd/>
                </a:ln>
              </p:spPr>
              <p:txBody>
                <a:bodyPr/>
                <a:lstStyle/>
                <a:p>
                  <a:endParaRPr lang="es-AR"/>
                </a:p>
              </p:txBody>
            </p:sp>
            <p:sp>
              <p:nvSpPr>
                <p:cNvPr id="73908" name="Line 121"/>
                <p:cNvSpPr>
                  <a:spLocks noChangeShapeType="1"/>
                </p:cNvSpPr>
                <p:nvPr/>
              </p:nvSpPr>
              <p:spPr bwMode="auto">
                <a:xfrm>
                  <a:off x="4784" y="2902"/>
                  <a:ext cx="0" cy="206"/>
                </a:xfrm>
                <a:prstGeom prst="line">
                  <a:avLst/>
                </a:prstGeom>
                <a:noFill/>
                <a:ln w="12700">
                  <a:solidFill>
                    <a:schemeClr val="tx1"/>
                  </a:solidFill>
                  <a:round/>
                  <a:headEnd/>
                  <a:tailEnd/>
                </a:ln>
              </p:spPr>
              <p:txBody>
                <a:bodyPr/>
                <a:lstStyle/>
                <a:p>
                  <a:endParaRPr lang="es-AR"/>
                </a:p>
              </p:txBody>
            </p:sp>
            <p:sp>
              <p:nvSpPr>
                <p:cNvPr id="73909" name="Line 122"/>
                <p:cNvSpPr>
                  <a:spLocks noChangeShapeType="1"/>
                </p:cNvSpPr>
                <p:nvPr/>
              </p:nvSpPr>
              <p:spPr bwMode="auto">
                <a:xfrm>
                  <a:off x="5357" y="2902"/>
                  <a:ext cx="0" cy="206"/>
                </a:xfrm>
                <a:prstGeom prst="line">
                  <a:avLst/>
                </a:prstGeom>
                <a:noFill/>
                <a:ln w="12700">
                  <a:solidFill>
                    <a:schemeClr val="tx1"/>
                  </a:solidFill>
                  <a:round/>
                  <a:headEnd/>
                  <a:tailEnd/>
                </a:ln>
              </p:spPr>
              <p:txBody>
                <a:bodyPr/>
                <a:lstStyle/>
                <a:p>
                  <a:endParaRPr lang="es-AR"/>
                </a:p>
              </p:txBody>
            </p:sp>
          </p:grpSp>
        </p:grpSp>
      </p:grpSp>
      <p:sp>
        <p:nvSpPr>
          <p:cNvPr id="73731" name="Text Box 123"/>
          <p:cNvSpPr txBox="1">
            <a:spLocks noChangeArrowheads="1"/>
          </p:cNvSpPr>
          <p:nvPr/>
        </p:nvSpPr>
        <p:spPr bwMode="auto">
          <a:xfrm>
            <a:off x="539750" y="692150"/>
            <a:ext cx="8064500" cy="517525"/>
          </a:xfrm>
          <a:prstGeom prst="rect">
            <a:avLst/>
          </a:prstGeom>
          <a:noFill/>
          <a:ln w="9525">
            <a:noFill/>
            <a:miter lim="800000"/>
            <a:headEnd/>
            <a:tailEnd/>
          </a:ln>
        </p:spPr>
        <p:txBody>
          <a:bodyPr>
            <a:spAutoFit/>
          </a:bodyPr>
          <a:lstStyle/>
          <a:p>
            <a:pPr algn="ctr">
              <a:spcBef>
                <a:spcPct val="50000"/>
              </a:spcBef>
            </a:pPr>
            <a:r>
              <a:rPr lang="es-AR" sz="1400" b="1"/>
              <a:t>Tendencia y estacionalidad de diarreas en menores de 5 años. Período 2001 a 2008 – Provincia de Tucumán* </a:t>
            </a:r>
          </a:p>
        </p:txBody>
      </p:sp>
      <p:grpSp>
        <p:nvGrpSpPr>
          <p:cNvPr id="6" name="Group 258"/>
          <p:cNvGrpSpPr>
            <a:grpSpLocks/>
          </p:cNvGrpSpPr>
          <p:nvPr/>
        </p:nvGrpSpPr>
        <p:grpSpPr bwMode="auto">
          <a:xfrm>
            <a:off x="1008063" y="4041775"/>
            <a:ext cx="7107237" cy="2524125"/>
            <a:chOff x="635" y="2546"/>
            <a:chExt cx="4477" cy="1590"/>
          </a:xfrm>
        </p:grpSpPr>
        <p:sp>
          <p:nvSpPr>
            <p:cNvPr id="73734" name="Rectangle 128"/>
            <p:cNvSpPr>
              <a:spLocks noChangeArrowheads="1"/>
            </p:cNvSpPr>
            <p:nvPr/>
          </p:nvSpPr>
          <p:spPr bwMode="auto">
            <a:xfrm>
              <a:off x="635" y="2546"/>
              <a:ext cx="4477" cy="1590"/>
            </a:xfrm>
            <a:prstGeom prst="rect">
              <a:avLst/>
            </a:prstGeom>
            <a:solidFill>
              <a:srgbClr val="FFFFFF"/>
            </a:solidFill>
            <a:ln w="0">
              <a:solidFill>
                <a:srgbClr val="000000"/>
              </a:solidFill>
              <a:miter lim="800000"/>
              <a:headEnd/>
              <a:tailEnd/>
            </a:ln>
          </p:spPr>
          <p:txBody>
            <a:bodyPr/>
            <a:lstStyle/>
            <a:p>
              <a:endParaRPr lang="es-MX"/>
            </a:p>
          </p:txBody>
        </p:sp>
        <p:sp>
          <p:nvSpPr>
            <p:cNvPr id="73735" name="Line 129"/>
            <p:cNvSpPr>
              <a:spLocks noChangeShapeType="1"/>
            </p:cNvSpPr>
            <p:nvPr/>
          </p:nvSpPr>
          <p:spPr bwMode="auto">
            <a:xfrm>
              <a:off x="875" y="3692"/>
              <a:ext cx="4145" cy="1"/>
            </a:xfrm>
            <a:prstGeom prst="line">
              <a:avLst/>
            </a:prstGeom>
            <a:noFill/>
            <a:ln w="0">
              <a:solidFill>
                <a:srgbClr val="C0C0C0"/>
              </a:solidFill>
              <a:round/>
              <a:headEnd/>
              <a:tailEnd/>
            </a:ln>
          </p:spPr>
          <p:txBody>
            <a:bodyPr/>
            <a:lstStyle/>
            <a:p>
              <a:endParaRPr lang="es-AR"/>
            </a:p>
          </p:txBody>
        </p:sp>
        <p:sp>
          <p:nvSpPr>
            <p:cNvPr id="73736" name="Line 130"/>
            <p:cNvSpPr>
              <a:spLocks noChangeShapeType="1"/>
            </p:cNvSpPr>
            <p:nvPr/>
          </p:nvSpPr>
          <p:spPr bwMode="auto">
            <a:xfrm>
              <a:off x="875" y="3415"/>
              <a:ext cx="4145" cy="1"/>
            </a:xfrm>
            <a:prstGeom prst="line">
              <a:avLst/>
            </a:prstGeom>
            <a:noFill/>
            <a:ln w="0">
              <a:solidFill>
                <a:srgbClr val="C0C0C0"/>
              </a:solidFill>
              <a:round/>
              <a:headEnd/>
              <a:tailEnd/>
            </a:ln>
          </p:spPr>
          <p:txBody>
            <a:bodyPr/>
            <a:lstStyle/>
            <a:p>
              <a:endParaRPr lang="es-AR"/>
            </a:p>
          </p:txBody>
        </p:sp>
        <p:sp>
          <p:nvSpPr>
            <p:cNvPr id="73737" name="Line 131"/>
            <p:cNvSpPr>
              <a:spLocks noChangeShapeType="1"/>
            </p:cNvSpPr>
            <p:nvPr/>
          </p:nvSpPr>
          <p:spPr bwMode="auto">
            <a:xfrm>
              <a:off x="875" y="3142"/>
              <a:ext cx="4145" cy="1"/>
            </a:xfrm>
            <a:prstGeom prst="line">
              <a:avLst/>
            </a:prstGeom>
            <a:noFill/>
            <a:ln w="0">
              <a:solidFill>
                <a:srgbClr val="C0C0C0"/>
              </a:solidFill>
              <a:round/>
              <a:headEnd/>
              <a:tailEnd/>
            </a:ln>
          </p:spPr>
          <p:txBody>
            <a:bodyPr/>
            <a:lstStyle/>
            <a:p>
              <a:endParaRPr lang="es-AR"/>
            </a:p>
          </p:txBody>
        </p:sp>
        <p:sp>
          <p:nvSpPr>
            <p:cNvPr id="73738" name="Line 132"/>
            <p:cNvSpPr>
              <a:spLocks noChangeShapeType="1"/>
            </p:cNvSpPr>
            <p:nvPr/>
          </p:nvSpPr>
          <p:spPr bwMode="auto">
            <a:xfrm>
              <a:off x="875" y="2865"/>
              <a:ext cx="4145" cy="1"/>
            </a:xfrm>
            <a:prstGeom prst="line">
              <a:avLst/>
            </a:prstGeom>
            <a:noFill/>
            <a:ln w="0">
              <a:solidFill>
                <a:srgbClr val="C0C0C0"/>
              </a:solidFill>
              <a:round/>
              <a:headEnd/>
              <a:tailEnd/>
            </a:ln>
          </p:spPr>
          <p:txBody>
            <a:bodyPr/>
            <a:lstStyle/>
            <a:p>
              <a:endParaRPr lang="es-AR"/>
            </a:p>
          </p:txBody>
        </p:sp>
        <p:sp>
          <p:nvSpPr>
            <p:cNvPr id="73739" name="Line 133"/>
            <p:cNvSpPr>
              <a:spLocks noChangeShapeType="1"/>
            </p:cNvSpPr>
            <p:nvPr/>
          </p:nvSpPr>
          <p:spPr bwMode="auto">
            <a:xfrm>
              <a:off x="875" y="2592"/>
              <a:ext cx="4145" cy="1"/>
            </a:xfrm>
            <a:prstGeom prst="line">
              <a:avLst/>
            </a:prstGeom>
            <a:noFill/>
            <a:ln w="0">
              <a:solidFill>
                <a:srgbClr val="C0C0C0"/>
              </a:solidFill>
              <a:round/>
              <a:headEnd/>
              <a:tailEnd/>
            </a:ln>
          </p:spPr>
          <p:txBody>
            <a:bodyPr/>
            <a:lstStyle/>
            <a:p>
              <a:endParaRPr lang="es-AR"/>
            </a:p>
          </p:txBody>
        </p:sp>
        <p:sp>
          <p:nvSpPr>
            <p:cNvPr id="73740" name="Freeform 134"/>
            <p:cNvSpPr>
              <a:spLocks/>
            </p:cNvSpPr>
            <p:nvPr/>
          </p:nvSpPr>
          <p:spPr bwMode="auto">
            <a:xfrm>
              <a:off x="875" y="3396"/>
              <a:ext cx="4145" cy="569"/>
            </a:xfrm>
            <a:custGeom>
              <a:avLst/>
              <a:gdLst>
                <a:gd name="T0" fmla="*/ 0 w 4145"/>
                <a:gd name="T1" fmla="*/ 84 h 569"/>
                <a:gd name="T2" fmla="*/ 162 w 4145"/>
                <a:gd name="T3" fmla="*/ 111 h 569"/>
                <a:gd name="T4" fmla="*/ 324 w 4145"/>
                <a:gd name="T5" fmla="*/ 185 h 569"/>
                <a:gd name="T6" fmla="*/ 490 w 4145"/>
                <a:gd name="T7" fmla="*/ 245 h 569"/>
                <a:gd name="T8" fmla="*/ 652 w 4145"/>
                <a:gd name="T9" fmla="*/ 324 h 569"/>
                <a:gd name="T10" fmla="*/ 814 w 4145"/>
                <a:gd name="T11" fmla="*/ 338 h 569"/>
                <a:gd name="T12" fmla="*/ 975 w 4145"/>
                <a:gd name="T13" fmla="*/ 356 h 569"/>
                <a:gd name="T14" fmla="*/ 1137 w 4145"/>
                <a:gd name="T15" fmla="*/ 375 h 569"/>
                <a:gd name="T16" fmla="*/ 1299 w 4145"/>
                <a:gd name="T17" fmla="*/ 384 h 569"/>
                <a:gd name="T18" fmla="*/ 1465 w 4145"/>
                <a:gd name="T19" fmla="*/ 384 h 569"/>
                <a:gd name="T20" fmla="*/ 1627 w 4145"/>
                <a:gd name="T21" fmla="*/ 375 h 569"/>
                <a:gd name="T22" fmla="*/ 1788 w 4145"/>
                <a:gd name="T23" fmla="*/ 379 h 569"/>
                <a:gd name="T24" fmla="*/ 1950 w 4145"/>
                <a:gd name="T25" fmla="*/ 389 h 569"/>
                <a:gd name="T26" fmla="*/ 2112 w 4145"/>
                <a:gd name="T27" fmla="*/ 421 h 569"/>
                <a:gd name="T28" fmla="*/ 2274 w 4145"/>
                <a:gd name="T29" fmla="*/ 435 h 569"/>
                <a:gd name="T30" fmla="*/ 2440 w 4145"/>
                <a:gd name="T31" fmla="*/ 412 h 569"/>
                <a:gd name="T32" fmla="*/ 2602 w 4145"/>
                <a:gd name="T33" fmla="*/ 402 h 569"/>
                <a:gd name="T34" fmla="*/ 2763 w 4145"/>
                <a:gd name="T35" fmla="*/ 393 h 569"/>
                <a:gd name="T36" fmla="*/ 2925 w 4145"/>
                <a:gd name="T37" fmla="*/ 365 h 569"/>
                <a:gd name="T38" fmla="*/ 3087 w 4145"/>
                <a:gd name="T39" fmla="*/ 342 h 569"/>
                <a:gd name="T40" fmla="*/ 3253 w 4145"/>
                <a:gd name="T41" fmla="*/ 329 h 569"/>
                <a:gd name="T42" fmla="*/ 3415 w 4145"/>
                <a:gd name="T43" fmla="*/ 231 h 569"/>
                <a:gd name="T44" fmla="*/ 3577 w 4145"/>
                <a:gd name="T45" fmla="*/ 102 h 569"/>
                <a:gd name="T46" fmla="*/ 3738 w 4145"/>
                <a:gd name="T47" fmla="*/ 0 h 569"/>
                <a:gd name="T48" fmla="*/ 3900 w 4145"/>
                <a:gd name="T49" fmla="*/ 102 h 569"/>
                <a:gd name="T50" fmla="*/ 4062 w 4145"/>
                <a:gd name="T51" fmla="*/ 199 h 569"/>
                <a:gd name="T52" fmla="*/ 4145 w 4145"/>
                <a:gd name="T53" fmla="*/ 569 h 569"/>
                <a:gd name="T54" fmla="*/ 3983 w 4145"/>
                <a:gd name="T55" fmla="*/ 569 h 569"/>
                <a:gd name="T56" fmla="*/ 3821 w 4145"/>
                <a:gd name="T57" fmla="*/ 569 h 569"/>
                <a:gd name="T58" fmla="*/ 3655 w 4145"/>
                <a:gd name="T59" fmla="*/ 569 h 569"/>
                <a:gd name="T60" fmla="*/ 3493 w 4145"/>
                <a:gd name="T61" fmla="*/ 569 h 569"/>
                <a:gd name="T62" fmla="*/ 3332 w 4145"/>
                <a:gd name="T63" fmla="*/ 569 h 569"/>
                <a:gd name="T64" fmla="*/ 3170 w 4145"/>
                <a:gd name="T65" fmla="*/ 569 h 569"/>
                <a:gd name="T66" fmla="*/ 3008 w 4145"/>
                <a:gd name="T67" fmla="*/ 569 h 569"/>
                <a:gd name="T68" fmla="*/ 2847 w 4145"/>
                <a:gd name="T69" fmla="*/ 569 h 569"/>
                <a:gd name="T70" fmla="*/ 2680 w 4145"/>
                <a:gd name="T71" fmla="*/ 569 h 569"/>
                <a:gd name="T72" fmla="*/ 2518 w 4145"/>
                <a:gd name="T73" fmla="*/ 569 h 569"/>
                <a:gd name="T74" fmla="*/ 2357 w 4145"/>
                <a:gd name="T75" fmla="*/ 569 h 569"/>
                <a:gd name="T76" fmla="*/ 2195 w 4145"/>
                <a:gd name="T77" fmla="*/ 569 h 569"/>
                <a:gd name="T78" fmla="*/ 2033 w 4145"/>
                <a:gd name="T79" fmla="*/ 569 h 569"/>
                <a:gd name="T80" fmla="*/ 1872 w 4145"/>
                <a:gd name="T81" fmla="*/ 569 h 569"/>
                <a:gd name="T82" fmla="*/ 1705 w 4145"/>
                <a:gd name="T83" fmla="*/ 569 h 569"/>
                <a:gd name="T84" fmla="*/ 1544 w 4145"/>
                <a:gd name="T85" fmla="*/ 569 h 569"/>
                <a:gd name="T86" fmla="*/ 1382 w 4145"/>
                <a:gd name="T87" fmla="*/ 569 h 569"/>
                <a:gd name="T88" fmla="*/ 1220 w 4145"/>
                <a:gd name="T89" fmla="*/ 569 h 569"/>
                <a:gd name="T90" fmla="*/ 1058 w 4145"/>
                <a:gd name="T91" fmla="*/ 569 h 569"/>
                <a:gd name="T92" fmla="*/ 892 w 4145"/>
                <a:gd name="T93" fmla="*/ 569 h 569"/>
                <a:gd name="T94" fmla="*/ 730 w 4145"/>
                <a:gd name="T95" fmla="*/ 569 h 569"/>
                <a:gd name="T96" fmla="*/ 569 w 4145"/>
                <a:gd name="T97" fmla="*/ 569 h 569"/>
                <a:gd name="T98" fmla="*/ 407 w 4145"/>
                <a:gd name="T99" fmla="*/ 569 h 569"/>
                <a:gd name="T100" fmla="*/ 245 w 4145"/>
                <a:gd name="T101" fmla="*/ 569 h 569"/>
                <a:gd name="T102" fmla="*/ 84 w 4145"/>
                <a:gd name="T103" fmla="*/ 569 h 56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145"/>
                <a:gd name="T157" fmla="*/ 0 h 569"/>
                <a:gd name="T158" fmla="*/ 4145 w 4145"/>
                <a:gd name="T159" fmla="*/ 569 h 56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145" h="569">
                  <a:moveTo>
                    <a:pt x="0" y="569"/>
                  </a:moveTo>
                  <a:lnTo>
                    <a:pt x="0" y="84"/>
                  </a:lnTo>
                  <a:lnTo>
                    <a:pt x="84" y="111"/>
                  </a:lnTo>
                  <a:lnTo>
                    <a:pt x="162" y="111"/>
                  </a:lnTo>
                  <a:lnTo>
                    <a:pt x="245" y="167"/>
                  </a:lnTo>
                  <a:lnTo>
                    <a:pt x="324" y="185"/>
                  </a:lnTo>
                  <a:lnTo>
                    <a:pt x="407" y="204"/>
                  </a:lnTo>
                  <a:lnTo>
                    <a:pt x="490" y="245"/>
                  </a:lnTo>
                  <a:lnTo>
                    <a:pt x="569" y="282"/>
                  </a:lnTo>
                  <a:lnTo>
                    <a:pt x="652" y="324"/>
                  </a:lnTo>
                  <a:lnTo>
                    <a:pt x="730" y="319"/>
                  </a:lnTo>
                  <a:lnTo>
                    <a:pt x="814" y="338"/>
                  </a:lnTo>
                  <a:lnTo>
                    <a:pt x="892" y="338"/>
                  </a:lnTo>
                  <a:lnTo>
                    <a:pt x="975" y="356"/>
                  </a:lnTo>
                  <a:lnTo>
                    <a:pt x="1058" y="356"/>
                  </a:lnTo>
                  <a:lnTo>
                    <a:pt x="1137" y="375"/>
                  </a:lnTo>
                  <a:lnTo>
                    <a:pt x="1220" y="370"/>
                  </a:lnTo>
                  <a:lnTo>
                    <a:pt x="1299" y="384"/>
                  </a:lnTo>
                  <a:lnTo>
                    <a:pt x="1382" y="384"/>
                  </a:lnTo>
                  <a:lnTo>
                    <a:pt x="1465" y="384"/>
                  </a:lnTo>
                  <a:lnTo>
                    <a:pt x="1544" y="375"/>
                  </a:lnTo>
                  <a:lnTo>
                    <a:pt x="1627" y="375"/>
                  </a:lnTo>
                  <a:lnTo>
                    <a:pt x="1705" y="379"/>
                  </a:lnTo>
                  <a:lnTo>
                    <a:pt x="1788" y="379"/>
                  </a:lnTo>
                  <a:lnTo>
                    <a:pt x="1872" y="384"/>
                  </a:lnTo>
                  <a:lnTo>
                    <a:pt x="1950" y="389"/>
                  </a:lnTo>
                  <a:lnTo>
                    <a:pt x="2033" y="402"/>
                  </a:lnTo>
                  <a:lnTo>
                    <a:pt x="2112" y="421"/>
                  </a:lnTo>
                  <a:lnTo>
                    <a:pt x="2195" y="435"/>
                  </a:lnTo>
                  <a:lnTo>
                    <a:pt x="2274" y="435"/>
                  </a:lnTo>
                  <a:lnTo>
                    <a:pt x="2357" y="421"/>
                  </a:lnTo>
                  <a:lnTo>
                    <a:pt x="2440" y="412"/>
                  </a:lnTo>
                  <a:lnTo>
                    <a:pt x="2518" y="412"/>
                  </a:lnTo>
                  <a:lnTo>
                    <a:pt x="2602" y="402"/>
                  </a:lnTo>
                  <a:lnTo>
                    <a:pt x="2680" y="402"/>
                  </a:lnTo>
                  <a:lnTo>
                    <a:pt x="2763" y="393"/>
                  </a:lnTo>
                  <a:lnTo>
                    <a:pt x="2847" y="389"/>
                  </a:lnTo>
                  <a:lnTo>
                    <a:pt x="2925" y="365"/>
                  </a:lnTo>
                  <a:lnTo>
                    <a:pt x="3008" y="356"/>
                  </a:lnTo>
                  <a:lnTo>
                    <a:pt x="3087" y="342"/>
                  </a:lnTo>
                  <a:lnTo>
                    <a:pt x="3170" y="356"/>
                  </a:lnTo>
                  <a:lnTo>
                    <a:pt x="3253" y="329"/>
                  </a:lnTo>
                  <a:lnTo>
                    <a:pt x="3332" y="287"/>
                  </a:lnTo>
                  <a:lnTo>
                    <a:pt x="3415" y="231"/>
                  </a:lnTo>
                  <a:lnTo>
                    <a:pt x="3493" y="162"/>
                  </a:lnTo>
                  <a:lnTo>
                    <a:pt x="3577" y="102"/>
                  </a:lnTo>
                  <a:lnTo>
                    <a:pt x="3655" y="14"/>
                  </a:lnTo>
                  <a:lnTo>
                    <a:pt x="3738" y="0"/>
                  </a:lnTo>
                  <a:lnTo>
                    <a:pt x="3821" y="19"/>
                  </a:lnTo>
                  <a:lnTo>
                    <a:pt x="3900" y="102"/>
                  </a:lnTo>
                  <a:lnTo>
                    <a:pt x="3983" y="153"/>
                  </a:lnTo>
                  <a:lnTo>
                    <a:pt x="4062" y="199"/>
                  </a:lnTo>
                  <a:lnTo>
                    <a:pt x="4145" y="204"/>
                  </a:lnTo>
                  <a:lnTo>
                    <a:pt x="4145" y="569"/>
                  </a:lnTo>
                  <a:lnTo>
                    <a:pt x="4062" y="569"/>
                  </a:lnTo>
                  <a:lnTo>
                    <a:pt x="3983" y="569"/>
                  </a:lnTo>
                  <a:lnTo>
                    <a:pt x="3900" y="569"/>
                  </a:lnTo>
                  <a:lnTo>
                    <a:pt x="3821" y="569"/>
                  </a:lnTo>
                  <a:lnTo>
                    <a:pt x="3738" y="569"/>
                  </a:lnTo>
                  <a:lnTo>
                    <a:pt x="3655" y="569"/>
                  </a:lnTo>
                  <a:lnTo>
                    <a:pt x="3577" y="569"/>
                  </a:lnTo>
                  <a:lnTo>
                    <a:pt x="3493" y="569"/>
                  </a:lnTo>
                  <a:lnTo>
                    <a:pt x="3415" y="569"/>
                  </a:lnTo>
                  <a:lnTo>
                    <a:pt x="3332" y="569"/>
                  </a:lnTo>
                  <a:lnTo>
                    <a:pt x="3253" y="569"/>
                  </a:lnTo>
                  <a:lnTo>
                    <a:pt x="3170" y="569"/>
                  </a:lnTo>
                  <a:lnTo>
                    <a:pt x="3087" y="569"/>
                  </a:lnTo>
                  <a:lnTo>
                    <a:pt x="3008" y="569"/>
                  </a:lnTo>
                  <a:lnTo>
                    <a:pt x="2925" y="569"/>
                  </a:lnTo>
                  <a:lnTo>
                    <a:pt x="2847" y="569"/>
                  </a:lnTo>
                  <a:lnTo>
                    <a:pt x="2763" y="569"/>
                  </a:lnTo>
                  <a:lnTo>
                    <a:pt x="2680" y="569"/>
                  </a:lnTo>
                  <a:lnTo>
                    <a:pt x="2602" y="569"/>
                  </a:lnTo>
                  <a:lnTo>
                    <a:pt x="2518" y="569"/>
                  </a:lnTo>
                  <a:lnTo>
                    <a:pt x="2440" y="569"/>
                  </a:lnTo>
                  <a:lnTo>
                    <a:pt x="2357" y="569"/>
                  </a:lnTo>
                  <a:lnTo>
                    <a:pt x="2274" y="569"/>
                  </a:lnTo>
                  <a:lnTo>
                    <a:pt x="2195" y="569"/>
                  </a:lnTo>
                  <a:lnTo>
                    <a:pt x="2112" y="569"/>
                  </a:lnTo>
                  <a:lnTo>
                    <a:pt x="2033" y="569"/>
                  </a:lnTo>
                  <a:lnTo>
                    <a:pt x="1950" y="569"/>
                  </a:lnTo>
                  <a:lnTo>
                    <a:pt x="1872" y="569"/>
                  </a:lnTo>
                  <a:lnTo>
                    <a:pt x="1788" y="569"/>
                  </a:lnTo>
                  <a:lnTo>
                    <a:pt x="1705" y="569"/>
                  </a:lnTo>
                  <a:lnTo>
                    <a:pt x="1627" y="569"/>
                  </a:lnTo>
                  <a:lnTo>
                    <a:pt x="1544" y="569"/>
                  </a:lnTo>
                  <a:lnTo>
                    <a:pt x="1465" y="569"/>
                  </a:lnTo>
                  <a:lnTo>
                    <a:pt x="1382" y="569"/>
                  </a:lnTo>
                  <a:lnTo>
                    <a:pt x="1299" y="569"/>
                  </a:lnTo>
                  <a:lnTo>
                    <a:pt x="1220" y="569"/>
                  </a:lnTo>
                  <a:lnTo>
                    <a:pt x="1137" y="569"/>
                  </a:lnTo>
                  <a:lnTo>
                    <a:pt x="1058" y="569"/>
                  </a:lnTo>
                  <a:lnTo>
                    <a:pt x="975" y="569"/>
                  </a:lnTo>
                  <a:lnTo>
                    <a:pt x="892" y="569"/>
                  </a:lnTo>
                  <a:lnTo>
                    <a:pt x="814" y="569"/>
                  </a:lnTo>
                  <a:lnTo>
                    <a:pt x="730" y="569"/>
                  </a:lnTo>
                  <a:lnTo>
                    <a:pt x="652" y="569"/>
                  </a:lnTo>
                  <a:lnTo>
                    <a:pt x="569" y="569"/>
                  </a:lnTo>
                  <a:lnTo>
                    <a:pt x="490" y="569"/>
                  </a:lnTo>
                  <a:lnTo>
                    <a:pt x="407" y="569"/>
                  </a:lnTo>
                  <a:lnTo>
                    <a:pt x="324" y="569"/>
                  </a:lnTo>
                  <a:lnTo>
                    <a:pt x="245" y="569"/>
                  </a:lnTo>
                  <a:lnTo>
                    <a:pt x="162" y="569"/>
                  </a:lnTo>
                  <a:lnTo>
                    <a:pt x="84" y="569"/>
                  </a:lnTo>
                  <a:lnTo>
                    <a:pt x="0" y="569"/>
                  </a:lnTo>
                  <a:close/>
                </a:path>
              </a:pathLst>
            </a:custGeom>
            <a:solidFill>
              <a:srgbClr val="339966"/>
            </a:solidFill>
            <a:ln w="9525">
              <a:noFill/>
              <a:round/>
              <a:headEnd/>
              <a:tailEnd/>
            </a:ln>
          </p:spPr>
          <p:txBody>
            <a:bodyPr/>
            <a:lstStyle/>
            <a:p>
              <a:endParaRPr lang="es-AR"/>
            </a:p>
          </p:txBody>
        </p:sp>
        <p:sp>
          <p:nvSpPr>
            <p:cNvPr id="73741" name="Freeform 135"/>
            <p:cNvSpPr>
              <a:spLocks/>
            </p:cNvSpPr>
            <p:nvPr/>
          </p:nvSpPr>
          <p:spPr bwMode="auto">
            <a:xfrm>
              <a:off x="875" y="3221"/>
              <a:ext cx="4145" cy="610"/>
            </a:xfrm>
            <a:custGeom>
              <a:avLst/>
              <a:gdLst>
                <a:gd name="T0" fmla="*/ 0 w 4145"/>
                <a:gd name="T1" fmla="*/ 111 h 610"/>
                <a:gd name="T2" fmla="*/ 162 w 4145"/>
                <a:gd name="T3" fmla="*/ 189 h 610"/>
                <a:gd name="T4" fmla="*/ 324 w 4145"/>
                <a:gd name="T5" fmla="*/ 291 h 610"/>
                <a:gd name="T6" fmla="*/ 490 w 4145"/>
                <a:gd name="T7" fmla="*/ 365 h 610"/>
                <a:gd name="T8" fmla="*/ 652 w 4145"/>
                <a:gd name="T9" fmla="*/ 430 h 610"/>
                <a:gd name="T10" fmla="*/ 814 w 4145"/>
                <a:gd name="T11" fmla="*/ 448 h 610"/>
                <a:gd name="T12" fmla="*/ 975 w 4145"/>
                <a:gd name="T13" fmla="*/ 467 h 610"/>
                <a:gd name="T14" fmla="*/ 1137 w 4145"/>
                <a:gd name="T15" fmla="*/ 476 h 610"/>
                <a:gd name="T16" fmla="*/ 1299 w 4145"/>
                <a:gd name="T17" fmla="*/ 490 h 610"/>
                <a:gd name="T18" fmla="*/ 1465 w 4145"/>
                <a:gd name="T19" fmla="*/ 490 h 610"/>
                <a:gd name="T20" fmla="*/ 1627 w 4145"/>
                <a:gd name="T21" fmla="*/ 471 h 610"/>
                <a:gd name="T22" fmla="*/ 1788 w 4145"/>
                <a:gd name="T23" fmla="*/ 462 h 610"/>
                <a:gd name="T24" fmla="*/ 1950 w 4145"/>
                <a:gd name="T25" fmla="*/ 443 h 610"/>
                <a:gd name="T26" fmla="*/ 2112 w 4145"/>
                <a:gd name="T27" fmla="*/ 467 h 610"/>
                <a:gd name="T28" fmla="*/ 2274 w 4145"/>
                <a:gd name="T29" fmla="*/ 508 h 610"/>
                <a:gd name="T30" fmla="*/ 2440 w 4145"/>
                <a:gd name="T31" fmla="*/ 494 h 610"/>
                <a:gd name="T32" fmla="*/ 2602 w 4145"/>
                <a:gd name="T33" fmla="*/ 504 h 610"/>
                <a:gd name="T34" fmla="*/ 2763 w 4145"/>
                <a:gd name="T35" fmla="*/ 499 h 610"/>
                <a:gd name="T36" fmla="*/ 2925 w 4145"/>
                <a:gd name="T37" fmla="*/ 485 h 610"/>
                <a:gd name="T38" fmla="*/ 3087 w 4145"/>
                <a:gd name="T39" fmla="*/ 462 h 610"/>
                <a:gd name="T40" fmla="*/ 3253 w 4145"/>
                <a:gd name="T41" fmla="*/ 425 h 610"/>
                <a:gd name="T42" fmla="*/ 3415 w 4145"/>
                <a:gd name="T43" fmla="*/ 282 h 610"/>
                <a:gd name="T44" fmla="*/ 3577 w 4145"/>
                <a:gd name="T45" fmla="*/ 138 h 610"/>
                <a:gd name="T46" fmla="*/ 3738 w 4145"/>
                <a:gd name="T47" fmla="*/ 0 h 610"/>
                <a:gd name="T48" fmla="*/ 3900 w 4145"/>
                <a:gd name="T49" fmla="*/ 65 h 610"/>
                <a:gd name="T50" fmla="*/ 4062 w 4145"/>
                <a:gd name="T51" fmla="*/ 203 h 610"/>
                <a:gd name="T52" fmla="*/ 4145 w 4145"/>
                <a:gd name="T53" fmla="*/ 379 h 610"/>
                <a:gd name="T54" fmla="*/ 3983 w 4145"/>
                <a:gd name="T55" fmla="*/ 328 h 610"/>
                <a:gd name="T56" fmla="*/ 3821 w 4145"/>
                <a:gd name="T57" fmla="*/ 194 h 610"/>
                <a:gd name="T58" fmla="*/ 3655 w 4145"/>
                <a:gd name="T59" fmla="*/ 189 h 610"/>
                <a:gd name="T60" fmla="*/ 3493 w 4145"/>
                <a:gd name="T61" fmla="*/ 337 h 610"/>
                <a:gd name="T62" fmla="*/ 3332 w 4145"/>
                <a:gd name="T63" fmla="*/ 462 h 610"/>
                <a:gd name="T64" fmla="*/ 3170 w 4145"/>
                <a:gd name="T65" fmla="*/ 531 h 610"/>
                <a:gd name="T66" fmla="*/ 3008 w 4145"/>
                <a:gd name="T67" fmla="*/ 531 h 610"/>
                <a:gd name="T68" fmla="*/ 2847 w 4145"/>
                <a:gd name="T69" fmla="*/ 564 h 610"/>
                <a:gd name="T70" fmla="*/ 2680 w 4145"/>
                <a:gd name="T71" fmla="*/ 577 h 610"/>
                <a:gd name="T72" fmla="*/ 2518 w 4145"/>
                <a:gd name="T73" fmla="*/ 587 h 610"/>
                <a:gd name="T74" fmla="*/ 2357 w 4145"/>
                <a:gd name="T75" fmla="*/ 596 h 610"/>
                <a:gd name="T76" fmla="*/ 2195 w 4145"/>
                <a:gd name="T77" fmla="*/ 610 h 610"/>
                <a:gd name="T78" fmla="*/ 2033 w 4145"/>
                <a:gd name="T79" fmla="*/ 577 h 610"/>
                <a:gd name="T80" fmla="*/ 1872 w 4145"/>
                <a:gd name="T81" fmla="*/ 559 h 610"/>
                <a:gd name="T82" fmla="*/ 1705 w 4145"/>
                <a:gd name="T83" fmla="*/ 554 h 610"/>
                <a:gd name="T84" fmla="*/ 1544 w 4145"/>
                <a:gd name="T85" fmla="*/ 550 h 610"/>
                <a:gd name="T86" fmla="*/ 1382 w 4145"/>
                <a:gd name="T87" fmla="*/ 559 h 610"/>
                <a:gd name="T88" fmla="*/ 1220 w 4145"/>
                <a:gd name="T89" fmla="*/ 545 h 610"/>
                <a:gd name="T90" fmla="*/ 1058 w 4145"/>
                <a:gd name="T91" fmla="*/ 531 h 610"/>
                <a:gd name="T92" fmla="*/ 892 w 4145"/>
                <a:gd name="T93" fmla="*/ 513 h 610"/>
                <a:gd name="T94" fmla="*/ 730 w 4145"/>
                <a:gd name="T95" fmla="*/ 494 h 610"/>
                <a:gd name="T96" fmla="*/ 569 w 4145"/>
                <a:gd name="T97" fmla="*/ 457 h 610"/>
                <a:gd name="T98" fmla="*/ 407 w 4145"/>
                <a:gd name="T99" fmla="*/ 379 h 610"/>
                <a:gd name="T100" fmla="*/ 245 w 4145"/>
                <a:gd name="T101" fmla="*/ 342 h 610"/>
                <a:gd name="T102" fmla="*/ 84 w 4145"/>
                <a:gd name="T103" fmla="*/ 286 h 61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145"/>
                <a:gd name="T157" fmla="*/ 0 h 610"/>
                <a:gd name="T158" fmla="*/ 4145 w 4145"/>
                <a:gd name="T159" fmla="*/ 610 h 61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145" h="610">
                  <a:moveTo>
                    <a:pt x="0" y="259"/>
                  </a:moveTo>
                  <a:lnTo>
                    <a:pt x="0" y="111"/>
                  </a:lnTo>
                  <a:lnTo>
                    <a:pt x="84" y="152"/>
                  </a:lnTo>
                  <a:lnTo>
                    <a:pt x="162" y="189"/>
                  </a:lnTo>
                  <a:lnTo>
                    <a:pt x="245" y="259"/>
                  </a:lnTo>
                  <a:lnTo>
                    <a:pt x="324" y="291"/>
                  </a:lnTo>
                  <a:lnTo>
                    <a:pt x="407" y="328"/>
                  </a:lnTo>
                  <a:lnTo>
                    <a:pt x="490" y="365"/>
                  </a:lnTo>
                  <a:lnTo>
                    <a:pt x="569" y="397"/>
                  </a:lnTo>
                  <a:lnTo>
                    <a:pt x="652" y="430"/>
                  </a:lnTo>
                  <a:lnTo>
                    <a:pt x="730" y="434"/>
                  </a:lnTo>
                  <a:lnTo>
                    <a:pt x="814" y="448"/>
                  </a:lnTo>
                  <a:lnTo>
                    <a:pt x="892" y="448"/>
                  </a:lnTo>
                  <a:lnTo>
                    <a:pt x="975" y="467"/>
                  </a:lnTo>
                  <a:lnTo>
                    <a:pt x="1058" y="462"/>
                  </a:lnTo>
                  <a:lnTo>
                    <a:pt x="1137" y="476"/>
                  </a:lnTo>
                  <a:lnTo>
                    <a:pt x="1220" y="471"/>
                  </a:lnTo>
                  <a:lnTo>
                    <a:pt x="1299" y="490"/>
                  </a:lnTo>
                  <a:lnTo>
                    <a:pt x="1382" y="490"/>
                  </a:lnTo>
                  <a:lnTo>
                    <a:pt x="1465" y="490"/>
                  </a:lnTo>
                  <a:lnTo>
                    <a:pt x="1544" y="480"/>
                  </a:lnTo>
                  <a:lnTo>
                    <a:pt x="1627" y="471"/>
                  </a:lnTo>
                  <a:lnTo>
                    <a:pt x="1705" y="471"/>
                  </a:lnTo>
                  <a:lnTo>
                    <a:pt x="1788" y="462"/>
                  </a:lnTo>
                  <a:lnTo>
                    <a:pt x="1872" y="462"/>
                  </a:lnTo>
                  <a:lnTo>
                    <a:pt x="1950" y="443"/>
                  </a:lnTo>
                  <a:lnTo>
                    <a:pt x="2033" y="443"/>
                  </a:lnTo>
                  <a:lnTo>
                    <a:pt x="2112" y="467"/>
                  </a:lnTo>
                  <a:lnTo>
                    <a:pt x="2195" y="494"/>
                  </a:lnTo>
                  <a:lnTo>
                    <a:pt x="2274" y="508"/>
                  </a:lnTo>
                  <a:lnTo>
                    <a:pt x="2357" y="494"/>
                  </a:lnTo>
                  <a:lnTo>
                    <a:pt x="2440" y="494"/>
                  </a:lnTo>
                  <a:lnTo>
                    <a:pt x="2518" y="504"/>
                  </a:lnTo>
                  <a:lnTo>
                    <a:pt x="2602" y="504"/>
                  </a:lnTo>
                  <a:lnTo>
                    <a:pt x="2680" y="508"/>
                  </a:lnTo>
                  <a:lnTo>
                    <a:pt x="2763" y="499"/>
                  </a:lnTo>
                  <a:lnTo>
                    <a:pt x="2847" y="499"/>
                  </a:lnTo>
                  <a:lnTo>
                    <a:pt x="2925" y="485"/>
                  </a:lnTo>
                  <a:lnTo>
                    <a:pt x="3008" y="476"/>
                  </a:lnTo>
                  <a:lnTo>
                    <a:pt x="3087" y="462"/>
                  </a:lnTo>
                  <a:lnTo>
                    <a:pt x="3170" y="457"/>
                  </a:lnTo>
                  <a:lnTo>
                    <a:pt x="3253" y="425"/>
                  </a:lnTo>
                  <a:lnTo>
                    <a:pt x="3332" y="351"/>
                  </a:lnTo>
                  <a:lnTo>
                    <a:pt x="3415" y="282"/>
                  </a:lnTo>
                  <a:lnTo>
                    <a:pt x="3493" y="194"/>
                  </a:lnTo>
                  <a:lnTo>
                    <a:pt x="3577" y="138"/>
                  </a:lnTo>
                  <a:lnTo>
                    <a:pt x="3655" y="46"/>
                  </a:lnTo>
                  <a:lnTo>
                    <a:pt x="3738" y="0"/>
                  </a:lnTo>
                  <a:lnTo>
                    <a:pt x="3821" y="4"/>
                  </a:lnTo>
                  <a:lnTo>
                    <a:pt x="3900" y="65"/>
                  </a:lnTo>
                  <a:lnTo>
                    <a:pt x="3983" y="148"/>
                  </a:lnTo>
                  <a:lnTo>
                    <a:pt x="4062" y="203"/>
                  </a:lnTo>
                  <a:lnTo>
                    <a:pt x="4145" y="235"/>
                  </a:lnTo>
                  <a:lnTo>
                    <a:pt x="4145" y="379"/>
                  </a:lnTo>
                  <a:lnTo>
                    <a:pt x="4062" y="374"/>
                  </a:lnTo>
                  <a:lnTo>
                    <a:pt x="3983" y="328"/>
                  </a:lnTo>
                  <a:lnTo>
                    <a:pt x="3900" y="277"/>
                  </a:lnTo>
                  <a:lnTo>
                    <a:pt x="3821" y="194"/>
                  </a:lnTo>
                  <a:lnTo>
                    <a:pt x="3738" y="175"/>
                  </a:lnTo>
                  <a:lnTo>
                    <a:pt x="3655" y="189"/>
                  </a:lnTo>
                  <a:lnTo>
                    <a:pt x="3577" y="277"/>
                  </a:lnTo>
                  <a:lnTo>
                    <a:pt x="3493" y="337"/>
                  </a:lnTo>
                  <a:lnTo>
                    <a:pt x="3415" y="406"/>
                  </a:lnTo>
                  <a:lnTo>
                    <a:pt x="3332" y="462"/>
                  </a:lnTo>
                  <a:lnTo>
                    <a:pt x="3253" y="504"/>
                  </a:lnTo>
                  <a:lnTo>
                    <a:pt x="3170" y="531"/>
                  </a:lnTo>
                  <a:lnTo>
                    <a:pt x="3087" y="517"/>
                  </a:lnTo>
                  <a:lnTo>
                    <a:pt x="3008" y="531"/>
                  </a:lnTo>
                  <a:lnTo>
                    <a:pt x="2925" y="540"/>
                  </a:lnTo>
                  <a:lnTo>
                    <a:pt x="2847" y="564"/>
                  </a:lnTo>
                  <a:lnTo>
                    <a:pt x="2763" y="568"/>
                  </a:lnTo>
                  <a:lnTo>
                    <a:pt x="2680" y="577"/>
                  </a:lnTo>
                  <a:lnTo>
                    <a:pt x="2602" y="577"/>
                  </a:lnTo>
                  <a:lnTo>
                    <a:pt x="2518" y="587"/>
                  </a:lnTo>
                  <a:lnTo>
                    <a:pt x="2440" y="587"/>
                  </a:lnTo>
                  <a:lnTo>
                    <a:pt x="2357" y="596"/>
                  </a:lnTo>
                  <a:lnTo>
                    <a:pt x="2274" y="610"/>
                  </a:lnTo>
                  <a:lnTo>
                    <a:pt x="2195" y="610"/>
                  </a:lnTo>
                  <a:lnTo>
                    <a:pt x="2112" y="596"/>
                  </a:lnTo>
                  <a:lnTo>
                    <a:pt x="2033" y="577"/>
                  </a:lnTo>
                  <a:lnTo>
                    <a:pt x="1950" y="564"/>
                  </a:lnTo>
                  <a:lnTo>
                    <a:pt x="1872" y="559"/>
                  </a:lnTo>
                  <a:lnTo>
                    <a:pt x="1788" y="554"/>
                  </a:lnTo>
                  <a:lnTo>
                    <a:pt x="1705" y="554"/>
                  </a:lnTo>
                  <a:lnTo>
                    <a:pt x="1627" y="550"/>
                  </a:lnTo>
                  <a:lnTo>
                    <a:pt x="1544" y="550"/>
                  </a:lnTo>
                  <a:lnTo>
                    <a:pt x="1465" y="559"/>
                  </a:lnTo>
                  <a:lnTo>
                    <a:pt x="1382" y="559"/>
                  </a:lnTo>
                  <a:lnTo>
                    <a:pt x="1299" y="559"/>
                  </a:lnTo>
                  <a:lnTo>
                    <a:pt x="1220" y="545"/>
                  </a:lnTo>
                  <a:lnTo>
                    <a:pt x="1137" y="550"/>
                  </a:lnTo>
                  <a:lnTo>
                    <a:pt x="1058" y="531"/>
                  </a:lnTo>
                  <a:lnTo>
                    <a:pt x="975" y="531"/>
                  </a:lnTo>
                  <a:lnTo>
                    <a:pt x="892" y="513"/>
                  </a:lnTo>
                  <a:lnTo>
                    <a:pt x="814" y="513"/>
                  </a:lnTo>
                  <a:lnTo>
                    <a:pt x="730" y="494"/>
                  </a:lnTo>
                  <a:lnTo>
                    <a:pt x="652" y="499"/>
                  </a:lnTo>
                  <a:lnTo>
                    <a:pt x="569" y="457"/>
                  </a:lnTo>
                  <a:lnTo>
                    <a:pt x="490" y="420"/>
                  </a:lnTo>
                  <a:lnTo>
                    <a:pt x="407" y="379"/>
                  </a:lnTo>
                  <a:lnTo>
                    <a:pt x="324" y="360"/>
                  </a:lnTo>
                  <a:lnTo>
                    <a:pt x="245" y="342"/>
                  </a:lnTo>
                  <a:lnTo>
                    <a:pt x="162" y="286"/>
                  </a:lnTo>
                  <a:lnTo>
                    <a:pt x="84" y="286"/>
                  </a:lnTo>
                  <a:lnTo>
                    <a:pt x="0" y="259"/>
                  </a:lnTo>
                  <a:close/>
                </a:path>
              </a:pathLst>
            </a:custGeom>
            <a:solidFill>
              <a:srgbClr val="FFFF00"/>
            </a:solidFill>
            <a:ln w="9525">
              <a:noFill/>
              <a:round/>
              <a:headEnd/>
              <a:tailEnd/>
            </a:ln>
          </p:spPr>
          <p:txBody>
            <a:bodyPr/>
            <a:lstStyle/>
            <a:p>
              <a:endParaRPr lang="es-AR"/>
            </a:p>
          </p:txBody>
        </p:sp>
        <p:sp>
          <p:nvSpPr>
            <p:cNvPr id="73742" name="Freeform 136"/>
            <p:cNvSpPr>
              <a:spLocks/>
            </p:cNvSpPr>
            <p:nvPr/>
          </p:nvSpPr>
          <p:spPr bwMode="auto">
            <a:xfrm>
              <a:off x="875" y="2971"/>
              <a:ext cx="4145" cy="758"/>
            </a:xfrm>
            <a:custGeom>
              <a:avLst/>
              <a:gdLst>
                <a:gd name="T0" fmla="*/ 0 w 4145"/>
                <a:gd name="T1" fmla="*/ 171 h 758"/>
                <a:gd name="T2" fmla="*/ 162 w 4145"/>
                <a:gd name="T3" fmla="*/ 319 h 758"/>
                <a:gd name="T4" fmla="*/ 324 w 4145"/>
                <a:gd name="T5" fmla="*/ 462 h 758"/>
                <a:gd name="T6" fmla="*/ 490 w 4145"/>
                <a:gd name="T7" fmla="*/ 541 h 758"/>
                <a:gd name="T8" fmla="*/ 652 w 4145"/>
                <a:gd name="T9" fmla="*/ 583 h 758"/>
                <a:gd name="T10" fmla="*/ 814 w 4145"/>
                <a:gd name="T11" fmla="*/ 615 h 758"/>
                <a:gd name="T12" fmla="*/ 975 w 4145"/>
                <a:gd name="T13" fmla="*/ 629 h 758"/>
                <a:gd name="T14" fmla="*/ 1137 w 4145"/>
                <a:gd name="T15" fmla="*/ 620 h 758"/>
                <a:gd name="T16" fmla="*/ 1299 w 4145"/>
                <a:gd name="T17" fmla="*/ 643 h 758"/>
                <a:gd name="T18" fmla="*/ 1465 w 4145"/>
                <a:gd name="T19" fmla="*/ 643 h 758"/>
                <a:gd name="T20" fmla="*/ 1627 w 4145"/>
                <a:gd name="T21" fmla="*/ 615 h 758"/>
                <a:gd name="T22" fmla="*/ 1788 w 4145"/>
                <a:gd name="T23" fmla="*/ 578 h 758"/>
                <a:gd name="T24" fmla="*/ 1950 w 4145"/>
                <a:gd name="T25" fmla="*/ 485 h 758"/>
                <a:gd name="T26" fmla="*/ 2112 w 4145"/>
                <a:gd name="T27" fmla="*/ 485 h 758"/>
                <a:gd name="T28" fmla="*/ 2274 w 4145"/>
                <a:gd name="T29" fmla="*/ 578 h 758"/>
                <a:gd name="T30" fmla="*/ 2440 w 4145"/>
                <a:gd name="T31" fmla="*/ 601 h 758"/>
                <a:gd name="T32" fmla="*/ 2602 w 4145"/>
                <a:gd name="T33" fmla="*/ 647 h 758"/>
                <a:gd name="T34" fmla="*/ 2763 w 4145"/>
                <a:gd name="T35" fmla="*/ 656 h 758"/>
                <a:gd name="T36" fmla="*/ 2925 w 4145"/>
                <a:gd name="T37" fmla="*/ 661 h 758"/>
                <a:gd name="T38" fmla="*/ 3087 w 4145"/>
                <a:gd name="T39" fmla="*/ 647 h 758"/>
                <a:gd name="T40" fmla="*/ 3253 w 4145"/>
                <a:gd name="T41" fmla="*/ 564 h 758"/>
                <a:gd name="T42" fmla="*/ 3415 w 4145"/>
                <a:gd name="T43" fmla="*/ 370 h 758"/>
                <a:gd name="T44" fmla="*/ 3577 w 4145"/>
                <a:gd name="T45" fmla="*/ 208 h 758"/>
                <a:gd name="T46" fmla="*/ 3738 w 4145"/>
                <a:gd name="T47" fmla="*/ 10 h 758"/>
                <a:gd name="T48" fmla="*/ 3900 w 4145"/>
                <a:gd name="T49" fmla="*/ 0 h 758"/>
                <a:gd name="T50" fmla="*/ 4062 w 4145"/>
                <a:gd name="T51" fmla="*/ 199 h 758"/>
                <a:gd name="T52" fmla="*/ 4145 w 4145"/>
                <a:gd name="T53" fmla="*/ 485 h 758"/>
                <a:gd name="T54" fmla="*/ 3983 w 4145"/>
                <a:gd name="T55" fmla="*/ 398 h 758"/>
                <a:gd name="T56" fmla="*/ 3821 w 4145"/>
                <a:gd name="T57" fmla="*/ 254 h 758"/>
                <a:gd name="T58" fmla="*/ 3655 w 4145"/>
                <a:gd name="T59" fmla="*/ 296 h 758"/>
                <a:gd name="T60" fmla="*/ 3493 w 4145"/>
                <a:gd name="T61" fmla="*/ 444 h 758"/>
                <a:gd name="T62" fmla="*/ 3332 w 4145"/>
                <a:gd name="T63" fmla="*/ 601 h 758"/>
                <a:gd name="T64" fmla="*/ 3170 w 4145"/>
                <a:gd name="T65" fmla="*/ 707 h 758"/>
                <a:gd name="T66" fmla="*/ 3008 w 4145"/>
                <a:gd name="T67" fmla="*/ 726 h 758"/>
                <a:gd name="T68" fmla="*/ 2847 w 4145"/>
                <a:gd name="T69" fmla="*/ 749 h 758"/>
                <a:gd name="T70" fmla="*/ 2680 w 4145"/>
                <a:gd name="T71" fmla="*/ 758 h 758"/>
                <a:gd name="T72" fmla="*/ 2518 w 4145"/>
                <a:gd name="T73" fmla="*/ 754 h 758"/>
                <a:gd name="T74" fmla="*/ 2357 w 4145"/>
                <a:gd name="T75" fmla="*/ 744 h 758"/>
                <a:gd name="T76" fmla="*/ 2195 w 4145"/>
                <a:gd name="T77" fmla="*/ 744 h 758"/>
                <a:gd name="T78" fmla="*/ 2033 w 4145"/>
                <a:gd name="T79" fmla="*/ 693 h 758"/>
                <a:gd name="T80" fmla="*/ 1872 w 4145"/>
                <a:gd name="T81" fmla="*/ 712 h 758"/>
                <a:gd name="T82" fmla="*/ 1705 w 4145"/>
                <a:gd name="T83" fmla="*/ 721 h 758"/>
                <a:gd name="T84" fmla="*/ 1544 w 4145"/>
                <a:gd name="T85" fmla="*/ 730 h 758"/>
                <a:gd name="T86" fmla="*/ 1382 w 4145"/>
                <a:gd name="T87" fmla="*/ 740 h 758"/>
                <a:gd name="T88" fmla="*/ 1220 w 4145"/>
                <a:gd name="T89" fmla="*/ 721 h 758"/>
                <a:gd name="T90" fmla="*/ 1058 w 4145"/>
                <a:gd name="T91" fmla="*/ 712 h 758"/>
                <a:gd name="T92" fmla="*/ 892 w 4145"/>
                <a:gd name="T93" fmla="*/ 698 h 758"/>
                <a:gd name="T94" fmla="*/ 730 w 4145"/>
                <a:gd name="T95" fmla="*/ 684 h 758"/>
                <a:gd name="T96" fmla="*/ 569 w 4145"/>
                <a:gd name="T97" fmla="*/ 647 h 758"/>
                <a:gd name="T98" fmla="*/ 407 w 4145"/>
                <a:gd name="T99" fmla="*/ 578 h 758"/>
                <a:gd name="T100" fmla="*/ 245 w 4145"/>
                <a:gd name="T101" fmla="*/ 509 h 758"/>
                <a:gd name="T102" fmla="*/ 84 w 4145"/>
                <a:gd name="T103" fmla="*/ 402 h 7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145"/>
                <a:gd name="T157" fmla="*/ 0 h 758"/>
                <a:gd name="T158" fmla="*/ 4145 w 4145"/>
                <a:gd name="T159" fmla="*/ 758 h 75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145" h="758">
                  <a:moveTo>
                    <a:pt x="0" y="361"/>
                  </a:moveTo>
                  <a:lnTo>
                    <a:pt x="0" y="171"/>
                  </a:lnTo>
                  <a:lnTo>
                    <a:pt x="84" y="236"/>
                  </a:lnTo>
                  <a:lnTo>
                    <a:pt x="162" y="319"/>
                  </a:lnTo>
                  <a:lnTo>
                    <a:pt x="245" y="407"/>
                  </a:lnTo>
                  <a:lnTo>
                    <a:pt x="324" y="462"/>
                  </a:lnTo>
                  <a:lnTo>
                    <a:pt x="407" y="513"/>
                  </a:lnTo>
                  <a:lnTo>
                    <a:pt x="490" y="541"/>
                  </a:lnTo>
                  <a:lnTo>
                    <a:pt x="569" y="564"/>
                  </a:lnTo>
                  <a:lnTo>
                    <a:pt x="652" y="583"/>
                  </a:lnTo>
                  <a:lnTo>
                    <a:pt x="730" y="606"/>
                  </a:lnTo>
                  <a:lnTo>
                    <a:pt x="814" y="615"/>
                  </a:lnTo>
                  <a:lnTo>
                    <a:pt x="892" y="615"/>
                  </a:lnTo>
                  <a:lnTo>
                    <a:pt x="975" y="629"/>
                  </a:lnTo>
                  <a:lnTo>
                    <a:pt x="1058" y="629"/>
                  </a:lnTo>
                  <a:lnTo>
                    <a:pt x="1137" y="620"/>
                  </a:lnTo>
                  <a:lnTo>
                    <a:pt x="1220" y="620"/>
                  </a:lnTo>
                  <a:lnTo>
                    <a:pt x="1299" y="643"/>
                  </a:lnTo>
                  <a:lnTo>
                    <a:pt x="1382" y="647"/>
                  </a:lnTo>
                  <a:lnTo>
                    <a:pt x="1465" y="643"/>
                  </a:lnTo>
                  <a:lnTo>
                    <a:pt x="1544" y="633"/>
                  </a:lnTo>
                  <a:lnTo>
                    <a:pt x="1627" y="615"/>
                  </a:lnTo>
                  <a:lnTo>
                    <a:pt x="1705" y="610"/>
                  </a:lnTo>
                  <a:lnTo>
                    <a:pt x="1788" y="578"/>
                  </a:lnTo>
                  <a:lnTo>
                    <a:pt x="1872" y="559"/>
                  </a:lnTo>
                  <a:lnTo>
                    <a:pt x="1950" y="485"/>
                  </a:lnTo>
                  <a:lnTo>
                    <a:pt x="2033" y="453"/>
                  </a:lnTo>
                  <a:lnTo>
                    <a:pt x="2112" y="485"/>
                  </a:lnTo>
                  <a:lnTo>
                    <a:pt x="2195" y="541"/>
                  </a:lnTo>
                  <a:lnTo>
                    <a:pt x="2274" y="578"/>
                  </a:lnTo>
                  <a:lnTo>
                    <a:pt x="2357" y="587"/>
                  </a:lnTo>
                  <a:lnTo>
                    <a:pt x="2440" y="601"/>
                  </a:lnTo>
                  <a:lnTo>
                    <a:pt x="2518" y="629"/>
                  </a:lnTo>
                  <a:lnTo>
                    <a:pt x="2602" y="647"/>
                  </a:lnTo>
                  <a:lnTo>
                    <a:pt x="2680" y="666"/>
                  </a:lnTo>
                  <a:lnTo>
                    <a:pt x="2763" y="656"/>
                  </a:lnTo>
                  <a:lnTo>
                    <a:pt x="2847" y="661"/>
                  </a:lnTo>
                  <a:lnTo>
                    <a:pt x="2925" y="661"/>
                  </a:lnTo>
                  <a:lnTo>
                    <a:pt x="3008" y="656"/>
                  </a:lnTo>
                  <a:lnTo>
                    <a:pt x="3087" y="647"/>
                  </a:lnTo>
                  <a:lnTo>
                    <a:pt x="3170" y="601"/>
                  </a:lnTo>
                  <a:lnTo>
                    <a:pt x="3253" y="564"/>
                  </a:lnTo>
                  <a:lnTo>
                    <a:pt x="3332" y="444"/>
                  </a:lnTo>
                  <a:lnTo>
                    <a:pt x="3415" y="370"/>
                  </a:lnTo>
                  <a:lnTo>
                    <a:pt x="3493" y="254"/>
                  </a:lnTo>
                  <a:lnTo>
                    <a:pt x="3577" y="208"/>
                  </a:lnTo>
                  <a:lnTo>
                    <a:pt x="3655" y="116"/>
                  </a:lnTo>
                  <a:lnTo>
                    <a:pt x="3738" y="10"/>
                  </a:lnTo>
                  <a:lnTo>
                    <a:pt x="3821" y="5"/>
                  </a:lnTo>
                  <a:lnTo>
                    <a:pt x="3900" y="0"/>
                  </a:lnTo>
                  <a:lnTo>
                    <a:pt x="3983" y="139"/>
                  </a:lnTo>
                  <a:lnTo>
                    <a:pt x="4062" y="199"/>
                  </a:lnTo>
                  <a:lnTo>
                    <a:pt x="4145" y="287"/>
                  </a:lnTo>
                  <a:lnTo>
                    <a:pt x="4145" y="485"/>
                  </a:lnTo>
                  <a:lnTo>
                    <a:pt x="4062" y="453"/>
                  </a:lnTo>
                  <a:lnTo>
                    <a:pt x="3983" y="398"/>
                  </a:lnTo>
                  <a:lnTo>
                    <a:pt x="3900" y="315"/>
                  </a:lnTo>
                  <a:lnTo>
                    <a:pt x="3821" y="254"/>
                  </a:lnTo>
                  <a:lnTo>
                    <a:pt x="3738" y="250"/>
                  </a:lnTo>
                  <a:lnTo>
                    <a:pt x="3655" y="296"/>
                  </a:lnTo>
                  <a:lnTo>
                    <a:pt x="3577" y="388"/>
                  </a:lnTo>
                  <a:lnTo>
                    <a:pt x="3493" y="444"/>
                  </a:lnTo>
                  <a:lnTo>
                    <a:pt x="3415" y="532"/>
                  </a:lnTo>
                  <a:lnTo>
                    <a:pt x="3332" y="601"/>
                  </a:lnTo>
                  <a:lnTo>
                    <a:pt x="3253" y="675"/>
                  </a:lnTo>
                  <a:lnTo>
                    <a:pt x="3170" y="707"/>
                  </a:lnTo>
                  <a:lnTo>
                    <a:pt x="3087" y="712"/>
                  </a:lnTo>
                  <a:lnTo>
                    <a:pt x="3008" y="726"/>
                  </a:lnTo>
                  <a:lnTo>
                    <a:pt x="2925" y="735"/>
                  </a:lnTo>
                  <a:lnTo>
                    <a:pt x="2847" y="749"/>
                  </a:lnTo>
                  <a:lnTo>
                    <a:pt x="2763" y="749"/>
                  </a:lnTo>
                  <a:lnTo>
                    <a:pt x="2680" y="758"/>
                  </a:lnTo>
                  <a:lnTo>
                    <a:pt x="2602" y="754"/>
                  </a:lnTo>
                  <a:lnTo>
                    <a:pt x="2518" y="754"/>
                  </a:lnTo>
                  <a:lnTo>
                    <a:pt x="2440" y="744"/>
                  </a:lnTo>
                  <a:lnTo>
                    <a:pt x="2357" y="744"/>
                  </a:lnTo>
                  <a:lnTo>
                    <a:pt x="2274" y="758"/>
                  </a:lnTo>
                  <a:lnTo>
                    <a:pt x="2195" y="744"/>
                  </a:lnTo>
                  <a:lnTo>
                    <a:pt x="2112" y="717"/>
                  </a:lnTo>
                  <a:lnTo>
                    <a:pt x="2033" y="693"/>
                  </a:lnTo>
                  <a:lnTo>
                    <a:pt x="1950" y="693"/>
                  </a:lnTo>
                  <a:lnTo>
                    <a:pt x="1872" y="712"/>
                  </a:lnTo>
                  <a:lnTo>
                    <a:pt x="1788" y="712"/>
                  </a:lnTo>
                  <a:lnTo>
                    <a:pt x="1705" y="721"/>
                  </a:lnTo>
                  <a:lnTo>
                    <a:pt x="1627" y="721"/>
                  </a:lnTo>
                  <a:lnTo>
                    <a:pt x="1544" y="730"/>
                  </a:lnTo>
                  <a:lnTo>
                    <a:pt x="1465" y="740"/>
                  </a:lnTo>
                  <a:lnTo>
                    <a:pt x="1382" y="740"/>
                  </a:lnTo>
                  <a:lnTo>
                    <a:pt x="1299" y="740"/>
                  </a:lnTo>
                  <a:lnTo>
                    <a:pt x="1220" y="721"/>
                  </a:lnTo>
                  <a:lnTo>
                    <a:pt x="1137" y="726"/>
                  </a:lnTo>
                  <a:lnTo>
                    <a:pt x="1058" y="712"/>
                  </a:lnTo>
                  <a:lnTo>
                    <a:pt x="975" y="717"/>
                  </a:lnTo>
                  <a:lnTo>
                    <a:pt x="892" y="698"/>
                  </a:lnTo>
                  <a:lnTo>
                    <a:pt x="814" y="698"/>
                  </a:lnTo>
                  <a:lnTo>
                    <a:pt x="730" y="684"/>
                  </a:lnTo>
                  <a:lnTo>
                    <a:pt x="652" y="680"/>
                  </a:lnTo>
                  <a:lnTo>
                    <a:pt x="569" y="647"/>
                  </a:lnTo>
                  <a:lnTo>
                    <a:pt x="490" y="615"/>
                  </a:lnTo>
                  <a:lnTo>
                    <a:pt x="407" y="578"/>
                  </a:lnTo>
                  <a:lnTo>
                    <a:pt x="324" y="541"/>
                  </a:lnTo>
                  <a:lnTo>
                    <a:pt x="245" y="509"/>
                  </a:lnTo>
                  <a:lnTo>
                    <a:pt x="162" y="439"/>
                  </a:lnTo>
                  <a:lnTo>
                    <a:pt x="84" y="402"/>
                  </a:lnTo>
                  <a:lnTo>
                    <a:pt x="0" y="361"/>
                  </a:lnTo>
                  <a:close/>
                </a:path>
              </a:pathLst>
            </a:custGeom>
            <a:solidFill>
              <a:srgbClr val="FF0000"/>
            </a:solidFill>
            <a:ln w="9525">
              <a:noFill/>
              <a:round/>
              <a:headEnd/>
              <a:tailEnd/>
            </a:ln>
          </p:spPr>
          <p:txBody>
            <a:bodyPr/>
            <a:lstStyle/>
            <a:p>
              <a:endParaRPr lang="es-AR"/>
            </a:p>
          </p:txBody>
        </p:sp>
        <p:sp>
          <p:nvSpPr>
            <p:cNvPr id="73743" name="Line 137"/>
            <p:cNvSpPr>
              <a:spLocks noChangeShapeType="1"/>
            </p:cNvSpPr>
            <p:nvPr/>
          </p:nvSpPr>
          <p:spPr bwMode="auto">
            <a:xfrm>
              <a:off x="875" y="2592"/>
              <a:ext cx="1" cy="1373"/>
            </a:xfrm>
            <a:prstGeom prst="line">
              <a:avLst/>
            </a:prstGeom>
            <a:noFill/>
            <a:ln w="0">
              <a:solidFill>
                <a:srgbClr val="000000"/>
              </a:solidFill>
              <a:round/>
              <a:headEnd/>
              <a:tailEnd/>
            </a:ln>
          </p:spPr>
          <p:txBody>
            <a:bodyPr/>
            <a:lstStyle/>
            <a:p>
              <a:endParaRPr lang="es-AR"/>
            </a:p>
          </p:txBody>
        </p:sp>
        <p:sp>
          <p:nvSpPr>
            <p:cNvPr id="73744" name="Line 138"/>
            <p:cNvSpPr>
              <a:spLocks noChangeShapeType="1"/>
            </p:cNvSpPr>
            <p:nvPr/>
          </p:nvSpPr>
          <p:spPr bwMode="auto">
            <a:xfrm>
              <a:off x="862" y="3965"/>
              <a:ext cx="13" cy="1"/>
            </a:xfrm>
            <a:prstGeom prst="line">
              <a:avLst/>
            </a:prstGeom>
            <a:noFill/>
            <a:ln w="0">
              <a:solidFill>
                <a:srgbClr val="000000"/>
              </a:solidFill>
              <a:round/>
              <a:headEnd/>
              <a:tailEnd/>
            </a:ln>
          </p:spPr>
          <p:txBody>
            <a:bodyPr/>
            <a:lstStyle/>
            <a:p>
              <a:endParaRPr lang="es-AR"/>
            </a:p>
          </p:txBody>
        </p:sp>
        <p:sp>
          <p:nvSpPr>
            <p:cNvPr id="73745" name="Line 139"/>
            <p:cNvSpPr>
              <a:spLocks noChangeShapeType="1"/>
            </p:cNvSpPr>
            <p:nvPr/>
          </p:nvSpPr>
          <p:spPr bwMode="auto">
            <a:xfrm>
              <a:off x="862" y="3692"/>
              <a:ext cx="13" cy="1"/>
            </a:xfrm>
            <a:prstGeom prst="line">
              <a:avLst/>
            </a:prstGeom>
            <a:noFill/>
            <a:ln w="0">
              <a:solidFill>
                <a:srgbClr val="000000"/>
              </a:solidFill>
              <a:round/>
              <a:headEnd/>
              <a:tailEnd/>
            </a:ln>
          </p:spPr>
          <p:txBody>
            <a:bodyPr/>
            <a:lstStyle/>
            <a:p>
              <a:endParaRPr lang="es-AR"/>
            </a:p>
          </p:txBody>
        </p:sp>
        <p:sp>
          <p:nvSpPr>
            <p:cNvPr id="73746" name="Line 140"/>
            <p:cNvSpPr>
              <a:spLocks noChangeShapeType="1"/>
            </p:cNvSpPr>
            <p:nvPr/>
          </p:nvSpPr>
          <p:spPr bwMode="auto">
            <a:xfrm>
              <a:off x="862" y="3415"/>
              <a:ext cx="13" cy="1"/>
            </a:xfrm>
            <a:prstGeom prst="line">
              <a:avLst/>
            </a:prstGeom>
            <a:noFill/>
            <a:ln w="0">
              <a:solidFill>
                <a:srgbClr val="000000"/>
              </a:solidFill>
              <a:round/>
              <a:headEnd/>
              <a:tailEnd/>
            </a:ln>
          </p:spPr>
          <p:txBody>
            <a:bodyPr/>
            <a:lstStyle/>
            <a:p>
              <a:endParaRPr lang="es-AR"/>
            </a:p>
          </p:txBody>
        </p:sp>
        <p:sp>
          <p:nvSpPr>
            <p:cNvPr id="73747" name="Line 141"/>
            <p:cNvSpPr>
              <a:spLocks noChangeShapeType="1"/>
            </p:cNvSpPr>
            <p:nvPr/>
          </p:nvSpPr>
          <p:spPr bwMode="auto">
            <a:xfrm>
              <a:off x="862" y="3142"/>
              <a:ext cx="13" cy="1"/>
            </a:xfrm>
            <a:prstGeom prst="line">
              <a:avLst/>
            </a:prstGeom>
            <a:noFill/>
            <a:ln w="0">
              <a:solidFill>
                <a:srgbClr val="000000"/>
              </a:solidFill>
              <a:round/>
              <a:headEnd/>
              <a:tailEnd/>
            </a:ln>
          </p:spPr>
          <p:txBody>
            <a:bodyPr/>
            <a:lstStyle/>
            <a:p>
              <a:endParaRPr lang="es-AR"/>
            </a:p>
          </p:txBody>
        </p:sp>
        <p:sp>
          <p:nvSpPr>
            <p:cNvPr id="73748" name="Line 142"/>
            <p:cNvSpPr>
              <a:spLocks noChangeShapeType="1"/>
            </p:cNvSpPr>
            <p:nvPr/>
          </p:nvSpPr>
          <p:spPr bwMode="auto">
            <a:xfrm>
              <a:off x="862" y="2865"/>
              <a:ext cx="13" cy="1"/>
            </a:xfrm>
            <a:prstGeom prst="line">
              <a:avLst/>
            </a:prstGeom>
            <a:noFill/>
            <a:ln w="0">
              <a:solidFill>
                <a:srgbClr val="000000"/>
              </a:solidFill>
              <a:round/>
              <a:headEnd/>
              <a:tailEnd/>
            </a:ln>
          </p:spPr>
          <p:txBody>
            <a:bodyPr/>
            <a:lstStyle/>
            <a:p>
              <a:endParaRPr lang="es-AR"/>
            </a:p>
          </p:txBody>
        </p:sp>
        <p:sp>
          <p:nvSpPr>
            <p:cNvPr id="73749" name="Line 143"/>
            <p:cNvSpPr>
              <a:spLocks noChangeShapeType="1"/>
            </p:cNvSpPr>
            <p:nvPr/>
          </p:nvSpPr>
          <p:spPr bwMode="auto">
            <a:xfrm>
              <a:off x="862" y="2592"/>
              <a:ext cx="13" cy="1"/>
            </a:xfrm>
            <a:prstGeom prst="line">
              <a:avLst/>
            </a:prstGeom>
            <a:noFill/>
            <a:ln w="0">
              <a:solidFill>
                <a:srgbClr val="000000"/>
              </a:solidFill>
              <a:round/>
              <a:headEnd/>
              <a:tailEnd/>
            </a:ln>
          </p:spPr>
          <p:txBody>
            <a:bodyPr/>
            <a:lstStyle/>
            <a:p>
              <a:endParaRPr lang="es-AR"/>
            </a:p>
          </p:txBody>
        </p:sp>
        <p:sp>
          <p:nvSpPr>
            <p:cNvPr id="73750" name="Line 144"/>
            <p:cNvSpPr>
              <a:spLocks noChangeShapeType="1"/>
            </p:cNvSpPr>
            <p:nvPr/>
          </p:nvSpPr>
          <p:spPr bwMode="auto">
            <a:xfrm>
              <a:off x="875" y="3965"/>
              <a:ext cx="4145" cy="1"/>
            </a:xfrm>
            <a:prstGeom prst="line">
              <a:avLst/>
            </a:prstGeom>
            <a:noFill/>
            <a:ln w="0">
              <a:solidFill>
                <a:srgbClr val="000000"/>
              </a:solidFill>
              <a:round/>
              <a:headEnd/>
              <a:tailEnd/>
            </a:ln>
          </p:spPr>
          <p:txBody>
            <a:bodyPr/>
            <a:lstStyle/>
            <a:p>
              <a:endParaRPr lang="es-AR"/>
            </a:p>
          </p:txBody>
        </p:sp>
        <p:sp>
          <p:nvSpPr>
            <p:cNvPr id="73751" name="Line 145"/>
            <p:cNvSpPr>
              <a:spLocks noChangeShapeType="1"/>
            </p:cNvSpPr>
            <p:nvPr/>
          </p:nvSpPr>
          <p:spPr bwMode="auto">
            <a:xfrm flipV="1">
              <a:off x="875" y="3965"/>
              <a:ext cx="1" cy="14"/>
            </a:xfrm>
            <a:prstGeom prst="line">
              <a:avLst/>
            </a:prstGeom>
            <a:noFill/>
            <a:ln w="0">
              <a:solidFill>
                <a:srgbClr val="000000"/>
              </a:solidFill>
              <a:round/>
              <a:headEnd/>
              <a:tailEnd/>
            </a:ln>
          </p:spPr>
          <p:txBody>
            <a:bodyPr/>
            <a:lstStyle/>
            <a:p>
              <a:endParaRPr lang="es-AR"/>
            </a:p>
          </p:txBody>
        </p:sp>
        <p:sp>
          <p:nvSpPr>
            <p:cNvPr id="73752" name="Line 146"/>
            <p:cNvSpPr>
              <a:spLocks noChangeShapeType="1"/>
            </p:cNvSpPr>
            <p:nvPr/>
          </p:nvSpPr>
          <p:spPr bwMode="auto">
            <a:xfrm flipV="1">
              <a:off x="959" y="3965"/>
              <a:ext cx="1" cy="14"/>
            </a:xfrm>
            <a:prstGeom prst="line">
              <a:avLst/>
            </a:prstGeom>
            <a:noFill/>
            <a:ln w="0">
              <a:solidFill>
                <a:srgbClr val="000000"/>
              </a:solidFill>
              <a:round/>
              <a:headEnd/>
              <a:tailEnd/>
            </a:ln>
          </p:spPr>
          <p:txBody>
            <a:bodyPr/>
            <a:lstStyle/>
            <a:p>
              <a:endParaRPr lang="es-AR"/>
            </a:p>
          </p:txBody>
        </p:sp>
        <p:sp>
          <p:nvSpPr>
            <p:cNvPr id="73753" name="Line 147"/>
            <p:cNvSpPr>
              <a:spLocks noChangeShapeType="1"/>
            </p:cNvSpPr>
            <p:nvPr/>
          </p:nvSpPr>
          <p:spPr bwMode="auto">
            <a:xfrm flipV="1">
              <a:off x="1037" y="3965"/>
              <a:ext cx="1" cy="14"/>
            </a:xfrm>
            <a:prstGeom prst="line">
              <a:avLst/>
            </a:prstGeom>
            <a:noFill/>
            <a:ln w="0">
              <a:solidFill>
                <a:srgbClr val="000000"/>
              </a:solidFill>
              <a:round/>
              <a:headEnd/>
              <a:tailEnd/>
            </a:ln>
          </p:spPr>
          <p:txBody>
            <a:bodyPr/>
            <a:lstStyle/>
            <a:p>
              <a:endParaRPr lang="es-AR"/>
            </a:p>
          </p:txBody>
        </p:sp>
        <p:sp>
          <p:nvSpPr>
            <p:cNvPr id="73754" name="Line 148"/>
            <p:cNvSpPr>
              <a:spLocks noChangeShapeType="1"/>
            </p:cNvSpPr>
            <p:nvPr/>
          </p:nvSpPr>
          <p:spPr bwMode="auto">
            <a:xfrm flipV="1">
              <a:off x="1120" y="3965"/>
              <a:ext cx="1" cy="14"/>
            </a:xfrm>
            <a:prstGeom prst="line">
              <a:avLst/>
            </a:prstGeom>
            <a:noFill/>
            <a:ln w="0">
              <a:solidFill>
                <a:srgbClr val="000000"/>
              </a:solidFill>
              <a:round/>
              <a:headEnd/>
              <a:tailEnd/>
            </a:ln>
          </p:spPr>
          <p:txBody>
            <a:bodyPr/>
            <a:lstStyle/>
            <a:p>
              <a:endParaRPr lang="es-AR"/>
            </a:p>
          </p:txBody>
        </p:sp>
        <p:sp>
          <p:nvSpPr>
            <p:cNvPr id="73755" name="Line 149"/>
            <p:cNvSpPr>
              <a:spLocks noChangeShapeType="1"/>
            </p:cNvSpPr>
            <p:nvPr/>
          </p:nvSpPr>
          <p:spPr bwMode="auto">
            <a:xfrm flipV="1">
              <a:off x="1199" y="3965"/>
              <a:ext cx="1" cy="14"/>
            </a:xfrm>
            <a:prstGeom prst="line">
              <a:avLst/>
            </a:prstGeom>
            <a:noFill/>
            <a:ln w="0">
              <a:solidFill>
                <a:srgbClr val="000000"/>
              </a:solidFill>
              <a:round/>
              <a:headEnd/>
              <a:tailEnd/>
            </a:ln>
          </p:spPr>
          <p:txBody>
            <a:bodyPr/>
            <a:lstStyle/>
            <a:p>
              <a:endParaRPr lang="es-AR"/>
            </a:p>
          </p:txBody>
        </p:sp>
        <p:sp>
          <p:nvSpPr>
            <p:cNvPr id="73756" name="Line 150"/>
            <p:cNvSpPr>
              <a:spLocks noChangeShapeType="1"/>
            </p:cNvSpPr>
            <p:nvPr/>
          </p:nvSpPr>
          <p:spPr bwMode="auto">
            <a:xfrm flipV="1">
              <a:off x="1282" y="3965"/>
              <a:ext cx="1" cy="14"/>
            </a:xfrm>
            <a:prstGeom prst="line">
              <a:avLst/>
            </a:prstGeom>
            <a:noFill/>
            <a:ln w="0">
              <a:solidFill>
                <a:srgbClr val="000000"/>
              </a:solidFill>
              <a:round/>
              <a:headEnd/>
              <a:tailEnd/>
            </a:ln>
          </p:spPr>
          <p:txBody>
            <a:bodyPr/>
            <a:lstStyle/>
            <a:p>
              <a:endParaRPr lang="es-AR"/>
            </a:p>
          </p:txBody>
        </p:sp>
        <p:sp>
          <p:nvSpPr>
            <p:cNvPr id="73757" name="Line 151"/>
            <p:cNvSpPr>
              <a:spLocks noChangeShapeType="1"/>
            </p:cNvSpPr>
            <p:nvPr/>
          </p:nvSpPr>
          <p:spPr bwMode="auto">
            <a:xfrm flipV="1">
              <a:off x="1365" y="3965"/>
              <a:ext cx="1" cy="14"/>
            </a:xfrm>
            <a:prstGeom prst="line">
              <a:avLst/>
            </a:prstGeom>
            <a:noFill/>
            <a:ln w="0">
              <a:solidFill>
                <a:srgbClr val="000000"/>
              </a:solidFill>
              <a:round/>
              <a:headEnd/>
              <a:tailEnd/>
            </a:ln>
          </p:spPr>
          <p:txBody>
            <a:bodyPr/>
            <a:lstStyle/>
            <a:p>
              <a:endParaRPr lang="es-AR"/>
            </a:p>
          </p:txBody>
        </p:sp>
        <p:sp>
          <p:nvSpPr>
            <p:cNvPr id="73758" name="Line 152"/>
            <p:cNvSpPr>
              <a:spLocks noChangeShapeType="1"/>
            </p:cNvSpPr>
            <p:nvPr/>
          </p:nvSpPr>
          <p:spPr bwMode="auto">
            <a:xfrm flipV="1">
              <a:off x="1444" y="3965"/>
              <a:ext cx="1" cy="14"/>
            </a:xfrm>
            <a:prstGeom prst="line">
              <a:avLst/>
            </a:prstGeom>
            <a:noFill/>
            <a:ln w="0">
              <a:solidFill>
                <a:srgbClr val="000000"/>
              </a:solidFill>
              <a:round/>
              <a:headEnd/>
              <a:tailEnd/>
            </a:ln>
          </p:spPr>
          <p:txBody>
            <a:bodyPr/>
            <a:lstStyle/>
            <a:p>
              <a:endParaRPr lang="es-AR"/>
            </a:p>
          </p:txBody>
        </p:sp>
        <p:sp>
          <p:nvSpPr>
            <p:cNvPr id="73759" name="Line 153"/>
            <p:cNvSpPr>
              <a:spLocks noChangeShapeType="1"/>
            </p:cNvSpPr>
            <p:nvPr/>
          </p:nvSpPr>
          <p:spPr bwMode="auto">
            <a:xfrm flipV="1">
              <a:off x="1527" y="3965"/>
              <a:ext cx="1" cy="14"/>
            </a:xfrm>
            <a:prstGeom prst="line">
              <a:avLst/>
            </a:prstGeom>
            <a:noFill/>
            <a:ln w="0">
              <a:solidFill>
                <a:srgbClr val="000000"/>
              </a:solidFill>
              <a:round/>
              <a:headEnd/>
              <a:tailEnd/>
            </a:ln>
          </p:spPr>
          <p:txBody>
            <a:bodyPr/>
            <a:lstStyle/>
            <a:p>
              <a:endParaRPr lang="es-AR"/>
            </a:p>
          </p:txBody>
        </p:sp>
        <p:sp>
          <p:nvSpPr>
            <p:cNvPr id="73760" name="Line 154"/>
            <p:cNvSpPr>
              <a:spLocks noChangeShapeType="1"/>
            </p:cNvSpPr>
            <p:nvPr/>
          </p:nvSpPr>
          <p:spPr bwMode="auto">
            <a:xfrm flipV="1">
              <a:off x="1605" y="3965"/>
              <a:ext cx="1" cy="14"/>
            </a:xfrm>
            <a:prstGeom prst="line">
              <a:avLst/>
            </a:prstGeom>
            <a:noFill/>
            <a:ln w="0">
              <a:solidFill>
                <a:srgbClr val="000000"/>
              </a:solidFill>
              <a:round/>
              <a:headEnd/>
              <a:tailEnd/>
            </a:ln>
          </p:spPr>
          <p:txBody>
            <a:bodyPr/>
            <a:lstStyle/>
            <a:p>
              <a:endParaRPr lang="es-AR"/>
            </a:p>
          </p:txBody>
        </p:sp>
        <p:sp>
          <p:nvSpPr>
            <p:cNvPr id="73761" name="Line 155"/>
            <p:cNvSpPr>
              <a:spLocks noChangeShapeType="1"/>
            </p:cNvSpPr>
            <p:nvPr/>
          </p:nvSpPr>
          <p:spPr bwMode="auto">
            <a:xfrm flipV="1">
              <a:off x="1689" y="3965"/>
              <a:ext cx="1" cy="14"/>
            </a:xfrm>
            <a:prstGeom prst="line">
              <a:avLst/>
            </a:prstGeom>
            <a:noFill/>
            <a:ln w="0">
              <a:solidFill>
                <a:srgbClr val="000000"/>
              </a:solidFill>
              <a:round/>
              <a:headEnd/>
              <a:tailEnd/>
            </a:ln>
          </p:spPr>
          <p:txBody>
            <a:bodyPr/>
            <a:lstStyle/>
            <a:p>
              <a:endParaRPr lang="es-AR"/>
            </a:p>
          </p:txBody>
        </p:sp>
        <p:sp>
          <p:nvSpPr>
            <p:cNvPr id="73762" name="Line 156"/>
            <p:cNvSpPr>
              <a:spLocks noChangeShapeType="1"/>
            </p:cNvSpPr>
            <p:nvPr/>
          </p:nvSpPr>
          <p:spPr bwMode="auto">
            <a:xfrm flipV="1">
              <a:off x="1767" y="3965"/>
              <a:ext cx="1" cy="14"/>
            </a:xfrm>
            <a:prstGeom prst="line">
              <a:avLst/>
            </a:prstGeom>
            <a:noFill/>
            <a:ln w="0">
              <a:solidFill>
                <a:srgbClr val="000000"/>
              </a:solidFill>
              <a:round/>
              <a:headEnd/>
              <a:tailEnd/>
            </a:ln>
          </p:spPr>
          <p:txBody>
            <a:bodyPr/>
            <a:lstStyle/>
            <a:p>
              <a:endParaRPr lang="es-AR"/>
            </a:p>
          </p:txBody>
        </p:sp>
        <p:sp>
          <p:nvSpPr>
            <p:cNvPr id="73763" name="Line 157"/>
            <p:cNvSpPr>
              <a:spLocks noChangeShapeType="1"/>
            </p:cNvSpPr>
            <p:nvPr/>
          </p:nvSpPr>
          <p:spPr bwMode="auto">
            <a:xfrm flipV="1">
              <a:off x="1850" y="3965"/>
              <a:ext cx="1" cy="14"/>
            </a:xfrm>
            <a:prstGeom prst="line">
              <a:avLst/>
            </a:prstGeom>
            <a:noFill/>
            <a:ln w="0">
              <a:solidFill>
                <a:srgbClr val="000000"/>
              </a:solidFill>
              <a:round/>
              <a:headEnd/>
              <a:tailEnd/>
            </a:ln>
          </p:spPr>
          <p:txBody>
            <a:bodyPr/>
            <a:lstStyle/>
            <a:p>
              <a:endParaRPr lang="es-AR"/>
            </a:p>
          </p:txBody>
        </p:sp>
        <p:sp>
          <p:nvSpPr>
            <p:cNvPr id="73764" name="Line 158"/>
            <p:cNvSpPr>
              <a:spLocks noChangeShapeType="1"/>
            </p:cNvSpPr>
            <p:nvPr/>
          </p:nvSpPr>
          <p:spPr bwMode="auto">
            <a:xfrm flipV="1">
              <a:off x="1933" y="3965"/>
              <a:ext cx="1" cy="14"/>
            </a:xfrm>
            <a:prstGeom prst="line">
              <a:avLst/>
            </a:prstGeom>
            <a:noFill/>
            <a:ln w="0">
              <a:solidFill>
                <a:srgbClr val="000000"/>
              </a:solidFill>
              <a:round/>
              <a:headEnd/>
              <a:tailEnd/>
            </a:ln>
          </p:spPr>
          <p:txBody>
            <a:bodyPr/>
            <a:lstStyle/>
            <a:p>
              <a:endParaRPr lang="es-AR"/>
            </a:p>
          </p:txBody>
        </p:sp>
        <p:sp>
          <p:nvSpPr>
            <p:cNvPr id="73765" name="Line 159"/>
            <p:cNvSpPr>
              <a:spLocks noChangeShapeType="1"/>
            </p:cNvSpPr>
            <p:nvPr/>
          </p:nvSpPr>
          <p:spPr bwMode="auto">
            <a:xfrm flipV="1">
              <a:off x="2012" y="3965"/>
              <a:ext cx="1" cy="14"/>
            </a:xfrm>
            <a:prstGeom prst="line">
              <a:avLst/>
            </a:prstGeom>
            <a:noFill/>
            <a:ln w="0">
              <a:solidFill>
                <a:srgbClr val="000000"/>
              </a:solidFill>
              <a:round/>
              <a:headEnd/>
              <a:tailEnd/>
            </a:ln>
          </p:spPr>
          <p:txBody>
            <a:bodyPr/>
            <a:lstStyle/>
            <a:p>
              <a:endParaRPr lang="es-AR"/>
            </a:p>
          </p:txBody>
        </p:sp>
        <p:sp>
          <p:nvSpPr>
            <p:cNvPr id="73766" name="Line 160"/>
            <p:cNvSpPr>
              <a:spLocks noChangeShapeType="1"/>
            </p:cNvSpPr>
            <p:nvPr/>
          </p:nvSpPr>
          <p:spPr bwMode="auto">
            <a:xfrm flipV="1">
              <a:off x="2095" y="3965"/>
              <a:ext cx="1" cy="14"/>
            </a:xfrm>
            <a:prstGeom prst="line">
              <a:avLst/>
            </a:prstGeom>
            <a:noFill/>
            <a:ln w="0">
              <a:solidFill>
                <a:srgbClr val="000000"/>
              </a:solidFill>
              <a:round/>
              <a:headEnd/>
              <a:tailEnd/>
            </a:ln>
          </p:spPr>
          <p:txBody>
            <a:bodyPr/>
            <a:lstStyle/>
            <a:p>
              <a:endParaRPr lang="es-AR"/>
            </a:p>
          </p:txBody>
        </p:sp>
        <p:sp>
          <p:nvSpPr>
            <p:cNvPr id="73767" name="Line 161"/>
            <p:cNvSpPr>
              <a:spLocks noChangeShapeType="1"/>
            </p:cNvSpPr>
            <p:nvPr/>
          </p:nvSpPr>
          <p:spPr bwMode="auto">
            <a:xfrm flipV="1">
              <a:off x="2174" y="3965"/>
              <a:ext cx="1" cy="14"/>
            </a:xfrm>
            <a:prstGeom prst="line">
              <a:avLst/>
            </a:prstGeom>
            <a:noFill/>
            <a:ln w="0">
              <a:solidFill>
                <a:srgbClr val="000000"/>
              </a:solidFill>
              <a:round/>
              <a:headEnd/>
              <a:tailEnd/>
            </a:ln>
          </p:spPr>
          <p:txBody>
            <a:bodyPr/>
            <a:lstStyle/>
            <a:p>
              <a:endParaRPr lang="es-AR"/>
            </a:p>
          </p:txBody>
        </p:sp>
        <p:sp>
          <p:nvSpPr>
            <p:cNvPr id="73768" name="Line 162"/>
            <p:cNvSpPr>
              <a:spLocks noChangeShapeType="1"/>
            </p:cNvSpPr>
            <p:nvPr/>
          </p:nvSpPr>
          <p:spPr bwMode="auto">
            <a:xfrm flipV="1">
              <a:off x="2257" y="3965"/>
              <a:ext cx="1" cy="14"/>
            </a:xfrm>
            <a:prstGeom prst="line">
              <a:avLst/>
            </a:prstGeom>
            <a:noFill/>
            <a:ln w="0">
              <a:solidFill>
                <a:srgbClr val="000000"/>
              </a:solidFill>
              <a:round/>
              <a:headEnd/>
              <a:tailEnd/>
            </a:ln>
          </p:spPr>
          <p:txBody>
            <a:bodyPr/>
            <a:lstStyle/>
            <a:p>
              <a:endParaRPr lang="es-AR"/>
            </a:p>
          </p:txBody>
        </p:sp>
        <p:sp>
          <p:nvSpPr>
            <p:cNvPr id="73769" name="Line 163"/>
            <p:cNvSpPr>
              <a:spLocks noChangeShapeType="1"/>
            </p:cNvSpPr>
            <p:nvPr/>
          </p:nvSpPr>
          <p:spPr bwMode="auto">
            <a:xfrm flipV="1">
              <a:off x="2340" y="3965"/>
              <a:ext cx="1" cy="14"/>
            </a:xfrm>
            <a:prstGeom prst="line">
              <a:avLst/>
            </a:prstGeom>
            <a:noFill/>
            <a:ln w="0">
              <a:solidFill>
                <a:srgbClr val="000000"/>
              </a:solidFill>
              <a:round/>
              <a:headEnd/>
              <a:tailEnd/>
            </a:ln>
          </p:spPr>
          <p:txBody>
            <a:bodyPr/>
            <a:lstStyle/>
            <a:p>
              <a:endParaRPr lang="es-AR"/>
            </a:p>
          </p:txBody>
        </p:sp>
        <p:sp>
          <p:nvSpPr>
            <p:cNvPr id="73770" name="Line 164"/>
            <p:cNvSpPr>
              <a:spLocks noChangeShapeType="1"/>
            </p:cNvSpPr>
            <p:nvPr/>
          </p:nvSpPr>
          <p:spPr bwMode="auto">
            <a:xfrm flipV="1">
              <a:off x="2419" y="3965"/>
              <a:ext cx="1" cy="14"/>
            </a:xfrm>
            <a:prstGeom prst="line">
              <a:avLst/>
            </a:prstGeom>
            <a:noFill/>
            <a:ln w="0">
              <a:solidFill>
                <a:srgbClr val="000000"/>
              </a:solidFill>
              <a:round/>
              <a:headEnd/>
              <a:tailEnd/>
            </a:ln>
          </p:spPr>
          <p:txBody>
            <a:bodyPr/>
            <a:lstStyle/>
            <a:p>
              <a:endParaRPr lang="es-AR"/>
            </a:p>
          </p:txBody>
        </p:sp>
        <p:sp>
          <p:nvSpPr>
            <p:cNvPr id="73771" name="Line 165"/>
            <p:cNvSpPr>
              <a:spLocks noChangeShapeType="1"/>
            </p:cNvSpPr>
            <p:nvPr/>
          </p:nvSpPr>
          <p:spPr bwMode="auto">
            <a:xfrm flipV="1">
              <a:off x="2502" y="3965"/>
              <a:ext cx="1" cy="14"/>
            </a:xfrm>
            <a:prstGeom prst="line">
              <a:avLst/>
            </a:prstGeom>
            <a:noFill/>
            <a:ln w="0">
              <a:solidFill>
                <a:srgbClr val="000000"/>
              </a:solidFill>
              <a:round/>
              <a:headEnd/>
              <a:tailEnd/>
            </a:ln>
          </p:spPr>
          <p:txBody>
            <a:bodyPr/>
            <a:lstStyle/>
            <a:p>
              <a:endParaRPr lang="es-AR"/>
            </a:p>
          </p:txBody>
        </p:sp>
        <p:sp>
          <p:nvSpPr>
            <p:cNvPr id="73772" name="Line 166"/>
            <p:cNvSpPr>
              <a:spLocks noChangeShapeType="1"/>
            </p:cNvSpPr>
            <p:nvPr/>
          </p:nvSpPr>
          <p:spPr bwMode="auto">
            <a:xfrm flipV="1">
              <a:off x="2580" y="3965"/>
              <a:ext cx="1" cy="14"/>
            </a:xfrm>
            <a:prstGeom prst="line">
              <a:avLst/>
            </a:prstGeom>
            <a:noFill/>
            <a:ln w="0">
              <a:solidFill>
                <a:srgbClr val="000000"/>
              </a:solidFill>
              <a:round/>
              <a:headEnd/>
              <a:tailEnd/>
            </a:ln>
          </p:spPr>
          <p:txBody>
            <a:bodyPr/>
            <a:lstStyle/>
            <a:p>
              <a:endParaRPr lang="es-AR"/>
            </a:p>
          </p:txBody>
        </p:sp>
        <p:sp>
          <p:nvSpPr>
            <p:cNvPr id="73773" name="Line 167"/>
            <p:cNvSpPr>
              <a:spLocks noChangeShapeType="1"/>
            </p:cNvSpPr>
            <p:nvPr/>
          </p:nvSpPr>
          <p:spPr bwMode="auto">
            <a:xfrm flipV="1">
              <a:off x="2663" y="3965"/>
              <a:ext cx="1" cy="14"/>
            </a:xfrm>
            <a:prstGeom prst="line">
              <a:avLst/>
            </a:prstGeom>
            <a:noFill/>
            <a:ln w="0">
              <a:solidFill>
                <a:srgbClr val="000000"/>
              </a:solidFill>
              <a:round/>
              <a:headEnd/>
              <a:tailEnd/>
            </a:ln>
          </p:spPr>
          <p:txBody>
            <a:bodyPr/>
            <a:lstStyle/>
            <a:p>
              <a:endParaRPr lang="es-AR"/>
            </a:p>
          </p:txBody>
        </p:sp>
        <p:sp>
          <p:nvSpPr>
            <p:cNvPr id="73774" name="Line 168"/>
            <p:cNvSpPr>
              <a:spLocks noChangeShapeType="1"/>
            </p:cNvSpPr>
            <p:nvPr/>
          </p:nvSpPr>
          <p:spPr bwMode="auto">
            <a:xfrm flipV="1">
              <a:off x="2747" y="3965"/>
              <a:ext cx="1" cy="14"/>
            </a:xfrm>
            <a:prstGeom prst="line">
              <a:avLst/>
            </a:prstGeom>
            <a:noFill/>
            <a:ln w="0">
              <a:solidFill>
                <a:srgbClr val="000000"/>
              </a:solidFill>
              <a:round/>
              <a:headEnd/>
              <a:tailEnd/>
            </a:ln>
          </p:spPr>
          <p:txBody>
            <a:bodyPr/>
            <a:lstStyle/>
            <a:p>
              <a:endParaRPr lang="es-AR"/>
            </a:p>
          </p:txBody>
        </p:sp>
        <p:sp>
          <p:nvSpPr>
            <p:cNvPr id="73775" name="Line 169"/>
            <p:cNvSpPr>
              <a:spLocks noChangeShapeType="1"/>
            </p:cNvSpPr>
            <p:nvPr/>
          </p:nvSpPr>
          <p:spPr bwMode="auto">
            <a:xfrm flipV="1">
              <a:off x="2825" y="3965"/>
              <a:ext cx="1" cy="14"/>
            </a:xfrm>
            <a:prstGeom prst="line">
              <a:avLst/>
            </a:prstGeom>
            <a:noFill/>
            <a:ln w="0">
              <a:solidFill>
                <a:srgbClr val="000000"/>
              </a:solidFill>
              <a:round/>
              <a:headEnd/>
              <a:tailEnd/>
            </a:ln>
          </p:spPr>
          <p:txBody>
            <a:bodyPr/>
            <a:lstStyle/>
            <a:p>
              <a:endParaRPr lang="es-AR"/>
            </a:p>
          </p:txBody>
        </p:sp>
        <p:sp>
          <p:nvSpPr>
            <p:cNvPr id="73776" name="Line 170"/>
            <p:cNvSpPr>
              <a:spLocks noChangeShapeType="1"/>
            </p:cNvSpPr>
            <p:nvPr/>
          </p:nvSpPr>
          <p:spPr bwMode="auto">
            <a:xfrm flipV="1">
              <a:off x="2908" y="3965"/>
              <a:ext cx="1" cy="14"/>
            </a:xfrm>
            <a:prstGeom prst="line">
              <a:avLst/>
            </a:prstGeom>
            <a:noFill/>
            <a:ln w="0">
              <a:solidFill>
                <a:srgbClr val="000000"/>
              </a:solidFill>
              <a:round/>
              <a:headEnd/>
              <a:tailEnd/>
            </a:ln>
          </p:spPr>
          <p:txBody>
            <a:bodyPr/>
            <a:lstStyle/>
            <a:p>
              <a:endParaRPr lang="es-AR"/>
            </a:p>
          </p:txBody>
        </p:sp>
        <p:sp>
          <p:nvSpPr>
            <p:cNvPr id="73777" name="Line 171"/>
            <p:cNvSpPr>
              <a:spLocks noChangeShapeType="1"/>
            </p:cNvSpPr>
            <p:nvPr/>
          </p:nvSpPr>
          <p:spPr bwMode="auto">
            <a:xfrm flipV="1">
              <a:off x="2987" y="3965"/>
              <a:ext cx="1" cy="14"/>
            </a:xfrm>
            <a:prstGeom prst="line">
              <a:avLst/>
            </a:prstGeom>
            <a:noFill/>
            <a:ln w="0">
              <a:solidFill>
                <a:srgbClr val="000000"/>
              </a:solidFill>
              <a:round/>
              <a:headEnd/>
              <a:tailEnd/>
            </a:ln>
          </p:spPr>
          <p:txBody>
            <a:bodyPr/>
            <a:lstStyle/>
            <a:p>
              <a:endParaRPr lang="es-AR"/>
            </a:p>
          </p:txBody>
        </p:sp>
        <p:sp>
          <p:nvSpPr>
            <p:cNvPr id="73778" name="Line 172"/>
            <p:cNvSpPr>
              <a:spLocks noChangeShapeType="1"/>
            </p:cNvSpPr>
            <p:nvPr/>
          </p:nvSpPr>
          <p:spPr bwMode="auto">
            <a:xfrm flipV="1">
              <a:off x="3070" y="3965"/>
              <a:ext cx="1" cy="14"/>
            </a:xfrm>
            <a:prstGeom prst="line">
              <a:avLst/>
            </a:prstGeom>
            <a:noFill/>
            <a:ln w="0">
              <a:solidFill>
                <a:srgbClr val="000000"/>
              </a:solidFill>
              <a:round/>
              <a:headEnd/>
              <a:tailEnd/>
            </a:ln>
          </p:spPr>
          <p:txBody>
            <a:bodyPr/>
            <a:lstStyle/>
            <a:p>
              <a:endParaRPr lang="es-AR"/>
            </a:p>
          </p:txBody>
        </p:sp>
        <p:sp>
          <p:nvSpPr>
            <p:cNvPr id="73779" name="Line 173"/>
            <p:cNvSpPr>
              <a:spLocks noChangeShapeType="1"/>
            </p:cNvSpPr>
            <p:nvPr/>
          </p:nvSpPr>
          <p:spPr bwMode="auto">
            <a:xfrm flipV="1">
              <a:off x="3149" y="3965"/>
              <a:ext cx="1" cy="14"/>
            </a:xfrm>
            <a:prstGeom prst="line">
              <a:avLst/>
            </a:prstGeom>
            <a:noFill/>
            <a:ln w="0">
              <a:solidFill>
                <a:srgbClr val="000000"/>
              </a:solidFill>
              <a:round/>
              <a:headEnd/>
              <a:tailEnd/>
            </a:ln>
          </p:spPr>
          <p:txBody>
            <a:bodyPr/>
            <a:lstStyle/>
            <a:p>
              <a:endParaRPr lang="es-AR"/>
            </a:p>
          </p:txBody>
        </p:sp>
        <p:sp>
          <p:nvSpPr>
            <p:cNvPr id="73780" name="Line 174"/>
            <p:cNvSpPr>
              <a:spLocks noChangeShapeType="1"/>
            </p:cNvSpPr>
            <p:nvPr/>
          </p:nvSpPr>
          <p:spPr bwMode="auto">
            <a:xfrm flipV="1">
              <a:off x="3232" y="3965"/>
              <a:ext cx="1" cy="14"/>
            </a:xfrm>
            <a:prstGeom prst="line">
              <a:avLst/>
            </a:prstGeom>
            <a:noFill/>
            <a:ln w="0">
              <a:solidFill>
                <a:srgbClr val="000000"/>
              </a:solidFill>
              <a:round/>
              <a:headEnd/>
              <a:tailEnd/>
            </a:ln>
          </p:spPr>
          <p:txBody>
            <a:bodyPr/>
            <a:lstStyle/>
            <a:p>
              <a:endParaRPr lang="es-AR"/>
            </a:p>
          </p:txBody>
        </p:sp>
        <p:sp>
          <p:nvSpPr>
            <p:cNvPr id="73781" name="Line 175"/>
            <p:cNvSpPr>
              <a:spLocks noChangeShapeType="1"/>
            </p:cNvSpPr>
            <p:nvPr/>
          </p:nvSpPr>
          <p:spPr bwMode="auto">
            <a:xfrm flipV="1">
              <a:off x="3315" y="3965"/>
              <a:ext cx="1" cy="14"/>
            </a:xfrm>
            <a:prstGeom prst="line">
              <a:avLst/>
            </a:prstGeom>
            <a:noFill/>
            <a:ln w="0">
              <a:solidFill>
                <a:srgbClr val="000000"/>
              </a:solidFill>
              <a:round/>
              <a:headEnd/>
              <a:tailEnd/>
            </a:ln>
          </p:spPr>
          <p:txBody>
            <a:bodyPr/>
            <a:lstStyle/>
            <a:p>
              <a:endParaRPr lang="es-AR"/>
            </a:p>
          </p:txBody>
        </p:sp>
        <p:sp>
          <p:nvSpPr>
            <p:cNvPr id="73782" name="Line 176"/>
            <p:cNvSpPr>
              <a:spLocks noChangeShapeType="1"/>
            </p:cNvSpPr>
            <p:nvPr/>
          </p:nvSpPr>
          <p:spPr bwMode="auto">
            <a:xfrm flipV="1">
              <a:off x="3393" y="3965"/>
              <a:ext cx="1" cy="14"/>
            </a:xfrm>
            <a:prstGeom prst="line">
              <a:avLst/>
            </a:prstGeom>
            <a:noFill/>
            <a:ln w="0">
              <a:solidFill>
                <a:srgbClr val="000000"/>
              </a:solidFill>
              <a:round/>
              <a:headEnd/>
              <a:tailEnd/>
            </a:ln>
          </p:spPr>
          <p:txBody>
            <a:bodyPr/>
            <a:lstStyle/>
            <a:p>
              <a:endParaRPr lang="es-AR"/>
            </a:p>
          </p:txBody>
        </p:sp>
        <p:sp>
          <p:nvSpPr>
            <p:cNvPr id="73783" name="Line 177"/>
            <p:cNvSpPr>
              <a:spLocks noChangeShapeType="1"/>
            </p:cNvSpPr>
            <p:nvPr/>
          </p:nvSpPr>
          <p:spPr bwMode="auto">
            <a:xfrm flipV="1">
              <a:off x="3477" y="3965"/>
              <a:ext cx="1" cy="14"/>
            </a:xfrm>
            <a:prstGeom prst="line">
              <a:avLst/>
            </a:prstGeom>
            <a:noFill/>
            <a:ln w="0">
              <a:solidFill>
                <a:srgbClr val="000000"/>
              </a:solidFill>
              <a:round/>
              <a:headEnd/>
              <a:tailEnd/>
            </a:ln>
          </p:spPr>
          <p:txBody>
            <a:bodyPr/>
            <a:lstStyle/>
            <a:p>
              <a:endParaRPr lang="es-AR"/>
            </a:p>
          </p:txBody>
        </p:sp>
        <p:sp>
          <p:nvSpPr>
            <p:cNvPr id="73784" name="Line 178"/>
            <p:cNvSpPr>
              <a:spLocks noChangeShapeType="1"/>
            </p:cNvSpPr>
            <p:nvPr/>
          </p:nvSpPr>
          <p:spPr bwMode="auto">
            <a:xfrm flipV="1">
              <a:off x="3555" y="3965"/>
              <a:ext cx="1" cy="14"/>
            </a:xfrm>
            <a:prstGeom prst="line">
              <a:avLst/>
            </a:prstGeom>
            <a:noFill/>
            <a:ln w="0">
              <a:solidFill>
                <a:srgbClr val="000000"/>
              </a:solidFill>
              <a:round/>
              <a:headEnd/>
              <a:tailEnd/>
            </a:ln>
          </p:spPr>
          <p:txBody>
            <a:bodyPr/>
            <a:lstStyle/>
            <a:p>
              <a:endParaRPr lang="es-AR"/>
            </a:p>
          </p:txBody>
        </p:sp>
        <p:sp>
          <p:nvSpPr>
            <p:cNvPr id="73785" name="Line 179"/>
            <p:cNvSpPr>
              <a:spLocks noChangeShapeType="1"/>
            </p:cNvSpPr>
            <p:nvPr/>
          </p:nvSpPr>
          <p:spPr bwMode="auto">
            <a:xfrm flipV="1">
              <a:off x="3638" y="3965"/>
              <a:ext cx="1" cy="14"/>
            </a:xfrm>
            <a:prstGeom prst="line">
              <a:avLst/>
            </a:prstGeom>
            <a:noFill/>
            <a:ln w="0">
              <a:solidFill>
                <a:srgbClr val="000000"/>
              </a:solidFill>
              <a:round/>
              <a:headEnd/>
              <a:tailEnd/>
            </a:ln>
          </p:spPr>
          <p:txBody>
            <a:bodyPr/>
            <a:lstStyle/>
            <a:p>
              <a:endParaRPr lang="es-AR"/>
            </a:p>
          </p:txBody>
        </p:sp>
        <p:sp>
          <p:nvSpPr>
            <p:cNvPr id="73786" name="Line 180"/>
            <p:cNvSpPr>
              <a:spLocks noChangeShapeType="1"/>
            </p:cNvSpPr>
            <p:nvPr/>
          </p:nvSpPr>
          <p:spPr bwMode="auto">
            <a:xfrm flipV="1">
              <a:off x="3722" y="3965"/>
              <a:ext cx="1" cy="14"/>
            </a:xfrm>
            <a:prstGeom prst="line">
              <a:avLst/>
            </a:prstGeom>
            <a:noFill/>
            <a:ln w="0">
              <a:solidFill>
                <a:srgbClr val="000000"/>
              </a:solidFill>
              <a:round/>
              <a:headEnd/>
              <a:tailEnd/>
            </a:ln>
          </p:spPr>
          <p:txBody>
            <a:bodyPr/>
            <a:lstStyle/>
            <a:p>
              <a:endParaRPr lang="es-AR"/>
            </a:p>
          </p:txBody>
        </p:sp>
        <p:sp>
          <p:nvSpPr>
            <p:cNvPr id="73787" name="Line 181"/>
            <p:cNvSpPr>
              <a:spLocks noChangeShapeType="1"/>
            </p:cNvSpPr>
            <p:nvPr/>
          </p:nvSpPr>
          <p:spPr bwMode="auto">
            <a:xfrm flipV="1">
              <a:off x="3800" y="3965"/>
              <a:ext cx="1" cy="14"/>
            </a:xfrm>
            <a:prstGeom prst="line">
              <a:avLst/>
            </a:prstGeom>
            <a:noFill/>
            <a:ln w="0">
              <a:solidFill>
                <a:srgbClr val="000000"/>
              </a:solidFill>
              <a:round/>
              <a:headEnd/>
              <a:tailEnd/>
            </a:ln>
          </p:spPr>
          <p:txBody>
            <a:bodyPr/>
            <a:lstStyle/>
            <a:p>
              <a:endParaRPr lang="es-AR"/>
            </a:p>
          </p:txBody>
        </p:sp>
        <p:sp>
          <p:nvSpPr>
            <p:cNvPr id="73788" name="Line 182"/>
            <p:cNvSpPr>
              <a:spLocks noChangeShapeType="1"/>
            </p:cNvSpPr>
            <p:nvPr/>
          </p:nvSpPr>
          <p:spPr bwMode="auto">
            <a:xfrm flipV="1">
              <a:off x="3883" y="3965"/>
              <a:ext cx="1" cy="14"/>
            </a:xfrm>
            <a:prstGeom prst="line">
              <a:avLst/>
            </a:prstGeom>
            <a:noFill/>
            <a:ln w="0">
              <a:solidFill>
                <a:srgbClr val="000000"/>
              </a:solidFill>
              <a:round/>
              <a:headEnd/>
              <a:tailEnd/>
            </a:ln>
          </p:spPr>
          <p:txBody>
            <a:bodyPr/>
            <a:lstStyle/>
            <a:p>
              <a:endParaRPr lang="es-AR"/>
            </a:p>
          </p:txBody>
        </p:sp>
        <p:sp>
          <p:nvSpPr>
            <p:cNvPr id="73789" name="Line 183"/>
            <p:cNvSpPr>
              <a:spLocks noChangeShapeType="1"/>
            </p:cNvSpPr>
            <p:nvPr/>
          </p:nvSpPr>
          <p:spPr bwMode="auto">
            <a:xfrm flipV="1">
              <a:off x="3962" y="3965"/>
              <a:ext cx="1" cy="14"/>
            </a:xfrm>
            <a:prstGeom prst="line">
              <a:avLst/>
            </a:prstGeom>
            <a:noFill/>
            <a:ln w="0">
              <a:solidFill>
                <a:srgbClr val="000000"/>
              </a:solidFill>
              <a:round/>
              <a:headEnd/>
              <a:tailEnd/>
            </a:ln>
          </p:spPr>
          <p:txBody>
            <a:bodyPr/>
            <a:lstStyle/>
            <a:p>
              <a:endParaRPr lang="es-AR"/>
            </a:p>
          </p:txBody>
        </p:sp>
        <p:sp>
          <p:nvSpPr>
            <p:cNvPr id="73790" name="Line 184"/>
            <p:cNvSpPr>
              <a:spLocks noChangeShapeType="1"/>
            </p:cNvSpPr>
            <p:nvPr/>
          </p:nvSpPr>
          <p:spPr bwMode="auto">
            <a:xfrm flipV="1">
              <a:off x="4045" y="3965"/>
              <a:ext cx="1" cy="14"/>
            </a:xfrm>
            <a:prstGeom prst="line">
              <a:avLst/>
            </a:prstGeom>
            <a:noFill/>
            <a:ln w="0">
              <a:solidFill>
                <a:srgbClr val="000000"/>
              </a:solidFill>
              <a:round/>
              <a:headEnd/>
              <a:tailEnd/>
            </a:ln>
          </p:spPr>
          <p:txBody>
            <a:bodyPr/>
            <a:lstStyle/>
            <a:p>
              <a:endParaRPr lang="es-AR"/>
            </a:p>
          </p:txBody>
        </p:sp>
        <p:sp>
          <p:nvSpPr>
            <p:cNvPr id="73791" name="Line 185"/>
            <p:cNvSpPr>
              <a:spLocks noChangeShapeType="1"/>
            </p:cNvSpPr>
            <p:nvPr/>
          </p:nvSpPr>
          <p:spPr bwMode="auto">
            <a:xfrm flipV="1">
              <a:off x="4128" y="3965"/>
              <a:ext cx="1" cy="14"/>
            </a:xfrm>
            <a:prstGeom prst="line">
              <a:avLst/>
            </a:prstGeom>
            <a:noFill/>
            <a:ln w="0">
              <a:solidFill>
                <a:srgbClr val="000000"/>
              </a:solidFill>
              <a:round/>
              <a:headEnd/>
              <a:tailEnd/>
            </a:ln>
          </p:spPr>
          <p:txBody>
            <a:bodyPr/>
            <a:lstStyle/>
            <a:p>
              <a:endParaRPr lang="es-AR"/>
            </a:p>
          </p:txBody>
        </p:sp>
        <p:sp>
          <p:nvSpPr>
            <p:cNvPr id="73792" name="Line 186"/>
            <p:cNvSpPr>
              <a:spLocks noChangeShapeType="1"/>
            </p:cNvSpPr>
            <p:nvPr/>
          </p:nvSpPr>
          <p:spPr bwMode="auto">
            <a:xfrm flipV="1">
              <a:off x="4207" y="3965"/>
              <a:ext cx="1" cy="14"/>
            </a:xfrm>
            <a:prstGeom prst="line">
              <a:avLst/>
            </a:prstGeom>
            <a:noFill/>
            <a:ln w="0">
              <a:solidFill>
                <a:srgbClr val="000000"/>
              </a:solidFill>
              <a:round/>
              <a:headEnd/>
              <a:tailEnd/>
            </a:ln>
          </p:spPr>
          <p:txBody>
            <a:bodyPr/>
            <a:lstStyle/>
            <a:p>
              <a:endParaRPr lang="es-AR"/>
            </a:p>
          </p:txBody>
        </p:sp>
        <p:sp>
          <p:nvSpPr>
            <p:cNvPr id="73793" name="Line 187"/>
            <p:cNvSpPr>
              <a:spLocks noChangeShapeType="1"/>
            </p:cNvSpPr>
            <p:nvPr/>
          </p:nvSpPr>
          <p:spPr bwMode="auto">
            <a:xfrm flipV="1">
              <a:off x="4290" y="3965"/>
              <a:ext cx="1" cy="14"/>
            </a:xfrm>
            <a:prstGeom prst="line">
              <a:avLst/>
            </a:prstGeom>
            <a:noFill/>
            <a:ln w="0">
              <a:solidFill>
                <a:srgbClr val="000000"/>
              </a:solidFill>
              <a:round/>
              <a:headEnd/>
              <a:tailEnd/>
            </a:ln>
          </p:spPr>
          <p:txBody>
            <a:bodyPr/>
            <a:lstStyle/>
            <a:p>
              <a:endParaRPr lang="es-AR"/>
            </a:p>
          </p:txBody>
        </p:sp>
        <p:sp>
          <p:nvSpPr>
            <p:cNvPr id="73794" name="Line 188"/>
            <p:cNvSpPr>
              <a:spLocks noChangeShapeType="1"/>
            </p:cNvSpPr>
            <p:nvPr/>
          </p:nvSpPr>
          <p:spPr bwMode="auto">
            <a:xfrm flipV="1">
              <a:off x="4368" y="3965"/>
              <a:ext cx="1" cy="14"/>
            </a:xfrm>
            <a:prstGeom prst="line">
              <a:avLst/>
            </a:prstGeom>
            <a:noFill/>
            <a:ln w="0">
              <a:solidFill>
                <a:srgbClr val="000000"/>
              </a:solidFill>
              <a:round/>
              <a:headEnd/>
              <a:tailEnd/>
            </a:ln>
          </p:spPr>
          <p:txBody>
            <a:bodyPr/>
            <a:lstStyle/>
            <a:p>
              <a:endParaRPr lang="es-AR"/>
            </a:p>
          </p:txBody>
        </p:sp>
        <p:sp>
          <p:nvSpPr>
            <p:cNvPr id="73795" name="Line 189"/>
            <p:cNvSpPr>
              <a:spLocks noChangeShapeType="1"/>
            </p:cNvSpPr>
            <p:nvPr/>
          </p:nvSpPr>
          <p:spPr bwMode="auto">
            <a:xfrm flipV="1">
              <a:off x="4452" y="3965"/>
              <a:ext cx="1" cy="14"/>
            </a:xfrm>
            <a:prstGeom prst="line">
              <a:avLst/>
            </a:prstGeom>
            <a:noFill/>
            <a:ln w="0">
              <a:solidFill>
                <a:srgbClr val="000000"/>
              </a:solidFill>
              <a:round/>
              <a:headEnd/>
              <a:tailEnd/>
            </a:ln>
          </p:spPr>
          <p:txBody>
            <a:bodyPr/>
            <a:lstStyle/>
            <a:p>
              <a:endParaRPr lang="es-AR"/>
            </a:p>
          </p:txBody>
        </p:sp>
        <p:sp>
          <p:nvSpPr>
            <p:cNvPr id="73796" name="Line 190"/>
            <p:cNvSpPr>
              <a:spLocks noChangeShapeType="1"/>
            </p:cNvSpPr>
            <p:nvPr/>
          </p:nvSpPr>
          <p:spPr bwMode="auto">
            <a:xfrm flipV="1">
              <a:off x="4530" y="3965"/>
              <a:ext cx="1" cy="14"/>
            </a:xfrm>
            <a:prstGeom prst="line">
              <a:avLst/>
            </a:prstGeom>
            <a:noFill/>
            <a:ln w="0">
              <a:solidFill>
                <a:srgbClr val="000000"/>
              </a:solidFill>
              <a:round/>
              <a:headEnd/>
              <a:tailEnd/>
            </a:ln>
          </p:spPr>
          <p:txBody>
            <a:bodyPr/>
            <a:lstStyle/>
            <a:p>
              <a:endParaRPr lang="es-AR"/>
            </a:p>
          </p:txBody>
        </p:sp>
        <p:sp>
          <p:nvSpPr>
            <p:cNvPr id="73797" name="Line 191"/>
            <p:cNvSpPr>
              <a:spLocks noChangeShapeType="1"/>
            </p:cNvSpPr>
            <p:nvPr/>
          </p:nvSpPr>
          <p:spPr bwMode="auto">
            <a:xfrm flipV="1">
              <a:off x="4613" y="3965"/>
              <a:ext cx="1" cy="14"/>
            </a:xfrm>
            <a:prstGeom prst="line">
              <a:avLst/>
            </a:prstGeom>
            <a:noFill/>
            <a:ln w="0">
              <a:solidFill>
                <a:srgbClr val="000000"/>
              </a:solidFill>
              <a:round/>
              <a:headEnd/>
              <a:tailEnd/>
            </a:ln>
          </p:spPr>
          <p:txBody>
            <a:bodyPr/>
            <a:lstStyle/>
            <a:p>
              <a:endParaRPr lang="es-AR"/>
            </a:p>
          </p:txBody>
        </p:sp>
        <p:sp>
          <p:nvSpPr>
            <p:cNvPr id="73798" name="Line 192"/>
            <p:cNvSpPr>
              <a:spLocks noChangeShapeType="1"/>
            </p:cNvSpPr>
            <p:nvPr/>
          </p:nvSpPr>
          <p:spPr bwMode="auto">
            <a:xfrm flipV="1">
              <a:off x="4696" y="3965"/>
              <a:ext cx="1" cy="14"/>
            </a:xfrm>
            <a:prstGeom prst="line">
              <a:avLst/>
            </a:prstGeom>
            <a:noFill/>
            <a:ln w="0">
              <a:solidFill>
                <a:srgbClr val="000000"/>
              </a:solidFill>
              <a:round/>
              <a:headEnd/>
              <a:tailEnd/>
            </a:ln>
          </p:spPr>
          <p:txBody>
            <a:bodyPr/>
            <a:lstStyle/>
            <a:p>
              <a:endParaRPr lang="es-AR"/>
            </a:p>
          </p:txBody>
        </p:sp>
        <p:sp>
          <p:nvSpPr>
            <p:cNvPr id="73799" name="Line 193"/>
            <p:cNvSpPr>
              <a:spLocks noChangeShapeType="1"/>
            </p:cNvSpPr>
            <p:nvPr/>
          </p:nvSpPr>
          <p:spPr bwMode="auto">
            <a:xfrm flipV="1">
              <a:off x="4775" y="3965"/>
              <a:ext cx="1" cy="14"/>
            </a:xfrm>
            <a:prstGeom prst="line">
              <a:avLst/>
            </a:prstGeom>
            <a:noFill/>
            <a:ln w="0">
              <a:solidFill>
                <a:srgbClr val="000000"/>
              </a:solidFill>
              <a:round/>
              <a:headEnd/>
              <a:tailEnd/>
            </a:ln>
          </p:spPr>
          <p:txBody>
            <a:bodyPr/>
            <a:lstStyle/>
            <a:p>
              <a:endParaRPr lang="es-AR"/>
            </a:p>
          </p:txBody>
        </p:sp>
        <p:sp>
          <p:nvSpPr>
            <p:cNvPr id="73800" name="Line 194"/>
            <p:cNvSpPr>
              <a:spLocks noChangeShapeType="1"/>
            </p:cNvSpPr>
            <p:nvPr/>
          </p:nvSpPr>
          <p:spPr bwMode="auto">
            <a:xfrm flipV="1">
              <a:off x="4858" y="3965"/>
              <a:ext cx="1" cy="14"/>
            </a:xfrm>
            <a:prstGeom prst="line">
              <a:avLst/>
            </a:prstGeom>
            <a:noFill/>
            <a:ln w="0">
              <a:solidFill>
                <a:srgbClr val="000000"/>
              </a:solidFill>
              <a:round/>
              <a:headEnd/>
              <a:tailEnd/>
            </a:ln>
          </p:spPr>
          <p:txBody>
            <a:bodyPr/>
            <a:lstStyle/>
            <a:p>
              <a:endParaRPr lang="es-AR"/>
            </a:p>
          </p:txBody>
        </p:sp>
        <p:sp>
          <p:nvSpPr>
            <p:cNvPr id="73801" name="Line 195"/>
            <p:cNvSpPr>
              <a:spLocks noChangeShapeType="1"/>
            </p:cNvSpPr>
            <p:nvPr/>
          </p:nvSpPr>
          <p:spPr bwMode="auto">
            <a:xfrm flipV="1">
              <a:off x="4937" y="3965"/>
              <a:ext cx="1" cy="14"/>
            </a:xfrm>
            <a:prstGeom prst="line">
              <a:avLst/>
            </a:prstGeom>
            <a:noFill/>
            <a:ln w="0">
              <a:solidFill>
                <a:srgbClr val="000000"/>
              </a:solidFill>
              <a:round/>
              <a:headEnd/>
              <a:tailEnd/>
            </a:ln>
          </p:spPr>
          <p:txBody>
            <a:bodyPr/>
            <a:lstStyle/>
            <a:p>
              <a:endParaRPr lang="es-AR"/>
            </a:p>
          </p:txBody>
        </p:sp>
        <p:sp>
          <p:nvSpPr>
            <p:cNvPr id="73802" name="Line 196"/>
            <p:cNvSpPr>
              <a:spLocks noChangeShapeType="1"/>
            </p:cNvSpPr>
            <p:nvPr/>
          </p:nvSpPr>
          <p:spPr bwMode="auto">
            <a:xfrm flipV="1">
              <a:off x="5020" y="3965"/>
              <a:ext cx="1" cy="14"/>
            </a:xfrm>
            <a:prstGeom prst="line">
              <a:avLst/>
            </a:prstGeom>
            <a:noFill/>
            <a:ln w="0">
              <a:solidFill>
                <a:srgbClr val="000000"/>
              </a:solidFill>
              <a:round/>
              <a:headEnd/>
              <a:tailEnd/>
            </a:ln>
          </p:spPr>
          <p:txBody>
            <a:bodyPr/>
            <a:lstStyle/>
            <a:p>
              <a:endParaRPr lang="es-AR"/>
            </a:p>
          </p:txBody>
        </p:sp>
        <p:sp>
          <p:nvSpPr>
            <p:cNvPr id="73803" name="Freeform 198"/>
            <p:cNvSpPr>
              <a:spLocks/>
            </p:cNvSpPr>
            <p:nvPr/>
          </p:nvSpPr>
          <p:spPr bwMode="auto">
            <a:xfrm>
              <a:off x="875" y="2897"/>
              <a:ext cx="4145" cy="777"/>
            </a:xfrm>
            <a:custGeom>
              <a:avLst/>
              <a:gdLst>
                <a:gd name="T0" fmla="*/ 0 w 4145"/>
                <a:gd name="T1" fmla="*/ 310 h 777"/>
                <a:gd name="T2" fmla="*/ 83 w 4145"/>
                <a:gd name="T3" fmla="*/ 273 h 777"/>
                <a:gd name="T4" fmla="*/ 162 w 4145"/>
                <a:gd name="T5" fmla="*/ 407 h 777"/>
                <a:gd name="T6" fmla="*/ 245 w 4145"/>
                <a:gd name="T7" fmla="*/ 416 h 777"/>
                <a:gd name="T8" fmla="*/ 323 w 4145"/>
                <a:gd name="T9" fmla="*/ 500 h 777"/>
                <a:gd name="T10" fmla="*/ 407 w 4145"/>
                <a:gd name="T11" fmla="*/ 537 h 777"/>
                <a:gd name="T12" fmla="*/ 490 w 4145"/>
                <a:gd name="T13" fmla="*/ 601 h 777"/>
                <a:gd name="T14" fmla="*/ 581 w 4145"/>
                <a:gd name="T15" fmla="*/ 575 h 777"/>
                <a:gd name="T16" fmla="*/ 652 w 4145"/>
                <a:gd name="T17" fmla="*/ 615 h 777"/>
                <a:gd name="T18" fmla="*/ 730 w 4145"/>
                <a:gd name="T19" fmla="*/ 620 h 777"/>
                <a:gd name="T20" fmla="*/ 813 w 4145"/>
                <a:gd name="T21" fmla="*/ 671 h 777"/>
                <a:gd name="T22" fmla="*/ 892 w 4145"/>
                <a:gd name="T23" fmla="*/ 661 h 777"/>
                <a:gd name="T24" fmla="*/ 975 w 4145"/>
                <a:gd name="T25" fmla="*/ 652 h 777"/>
                <a:gd name="T26" fmla="*/ 1058 w 4145"/>
                <a:gd name="T27" fmla="*/ 745 h 777"/>
                <a:gd name="T28" fmla="*/ 1137 w 4145"/>
                <a:gd name="T29" fmla="*/ 712 h 777"/>
                <a:gd name="T30" fmla="*/ 1220 w 4145"/>
                <a:gd name="T31" fmla="*/ 689 h 777"/>
                <a:gd name="T32" fmla="*/ 1298 w 4145"/>
                <a:gd name="T33" fmla="*/ 735 h 777"/>
                <a:gd name="T34" fmla="*/ 1382 w 4145"/>
                <a:gd name="T35" fmla="*/ 777 h 777"/>
                <a:gd name="T36" fmla="*/ 1465 w 4145"/>
                <a:gd name="T37" fmla="*/ 726 h 777"/>
                <a:gd name="T38" fmla="*/ 1543 w 4145"/>
                <a:gd name="T39" fmla="*/ 735 h 777"/>
                <a:gd name="T40" fmla="*/ 1627 w 4145"/>
                <a:gd name="T41" fmla="*/ 722 h 777"/>
                <a:gd name="T42" fmla="*/ 1705 w 4145"/>
                <a:gd name="T43" fmla="*/ 647 h 777"/>
                <a:gd name="T44" fmla="*/ 1788 w 4145"/>
                <a:gd name="T45" fmla="*/ 703 h 777"/>
                <a:gd name="T46" fmla="*/ 1871 w 4145"/>
                <a:gd name="T47" fmla="*/ 648 h 777"/>
                <a:gd name="T48" fmla="*/ 1965 w 4145"/>
                <a:gd name="T49" fmla="*/ 599 h 777"/>
                <a:gd name="T50" fmla="*/ 2057 w 4145"/>
                <a:gd name="T51" fmla="*/ 559 h 777"/>
                <a:gd name="T52" fmla="*/ 2141 w 4145"/>
                <a:gd name="T53" fmla="*/ 599 h 777"/>
                <a:gd name="T54" fmla="*/ 2189 w 4145"/>
                <a:gd name="T55" fmla="*/ 675 h 777"/>
                <a:gd name="T56" fmla="*/ 2274 w 4145"/>
                <a:gd name="T57" fmla="*/ 717 h 777"/>
                <a:gd name="T58" fmla="*/ 2357 w 4145"/>
                <a:gd name="T59" fmla="*/ 708 h 777"/>
                <a:gd name="T60" fmla="*/ 2440 w 4145"/>
                <a:gd name="T61" fmla="*/ 717 h 777"/>
                <a:gd name="T62" fmla="*/ 2518 w 4145"/>
                <a:gd name="T63" fmla="*/ 745 h 777"/>
                <a:gd name="T64" fmla="*/ 2602 w 4145"/>
                <a:gd name="T65" fmla="*/ 749 h 777"/>
                <a:gd name="T66" fmla="*/ 2680 w 4145"/>
                <a:gd name="T67" fmla="*/ 745 h 777"/>
                <a:gd name="T68" fmla="*/ 2763 w 4145"/>
                <a:gd name="T69" fmla="*/ 777 h 777"/>
                <a:gd name="T70" fmla="*/ 2847 w 4145"/>
                <a:gd name="T71" fmla="*/ 735 h 777"/>
                <a:gd name="T72" fmla="*/ 2925 w 4145"/>
                <a:gd name="T73" fmla="*/ 754 h 777"/>
                <a:gd name="T74" fmla="*/ 3008 w 4145"/>
                <a:gd name="T75" fmla="*/ 763 h 777"/>
                <a:gd name="T76" fmla="*/ 3087 w 4145"/>
                <a:gd name="T77" fmla="*/ 740 h 777"/>
                <a:gd name="T78" fmla="*/ 3170 w 4145"/>
                <a:gd name="T79" fmla="*/ 694 h 777"/>
                <a:gd name="T80" fmla="*/ 3253 w 4145"/>
                <a:gd name="T81" fmla="*/ 657 h 777"/>
                <a:gd name="T82" fmla="*/ 3332 w 4145"/>
                <a:gd name="T83" fmla="*/ 550 h 777"/>
                <a:gd name="T84" fmla="*/ 3385 w 4145"/>
                <a:gd name="T85" fmla="*/ 395 h 777"/>
                <a:gd name="T86" fmla="*/ 3493 w 4145"/>
                <a:gd name="T87" fmla="*/ 370 h 777"/>
                <a:gd name="T88" fmla="*/ 3577 w 4145"/>
                <a:gd name="T89" fmla="*/ 143 h 777"/>
                <a:gd name="T90" fmla="*/ 3655 w 4145"/>
                <a:gd name="T91" fmla="*/ 167 h 777"/>
                <a:gd name="T92" fmla="*/ 3738 w 4145"/>
                <a:gd name="T93" fmla="*/ 0 h 777"/>
                <a:gd name="T94" fmla="*/ 3822 w 4145"/>
                <a:gd name="T95" fmla="*/ 5 h 777"/>
                <a:gd name="T96" fmla="*/ 3900 w 4145"/>
                <a:gd name="T97" fmla="*/ 171 h 777"/>
                <a:gd name="T98" fmla="*/ 3983 w 4145"/>
                <a:gd name="T99" fmla="*/ 259 h 777"/>
                <a:gd name="T100" fmla="*/ 4062 w 4145"/>
                <a:gd name="T101" fmla="*/ 315 h 777"/>
                <a:gd name="T102" fmla="*/ 4145 w 4145"/>
                <a:gd name="T103" fmla="*/ 379 h 7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145"/>
                <a:gd name="T157" fmla="*/ 0 h 777"/>
                <a:gd name="T158" fmla="*/ 4145 w 4145"/>
                <a:gd name="T159" fmla="*/ 777 h 7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145" h="777">
                  <a:moveTo>
                    <a:pt x="0" y="310"/>
                  </a:moveTo>
                  <a:lnTo>
                    <a:pt x="83" y="273"/>
                  </a:lnTo>
                  <a:lnTo>
                    <a:pt x="162" y="407"/>
                  </a:lnTo>
                  <a:lnTo>
                    <a:pt x="245" y="416"/>
                  </a:lnTo>
                  <a:lnTo>
                    <a:pt x="323" y="500"/>
                  </a:lnTo>
                  <a:lnTo>
                    <a:pt x="407" y="537"/>
                  </a:lnTo>
                  <a:lnTo>
                    <a:pt x="490" y="601"/>
                  </a:lnTo>
                  <a:lnTo>
                    <a:pt x="581" y="575"/>
                  </a:lnTo>
                  <a:lnTo>
                    <a:pt x="652" y="615"/>
                  </a:lnTo>
                  <a:lnTo>
                    <a:pt x="730" y="620"/>
                  </a:lnTo>
                  <a:lnTo>
                    <a:pt x="813" y="671"/>
                  </a:lnTo>
                  <a:lnTo>
                    <a:pt x="892" y="661"/>
                  </a:lnTo>
                  <a:lnTo>
                    <a:pt x="975" y="652"/>
                  </a:lnTo>
                  <a:lnTo>
                    <a:pt x="1058" y="745"/>
                  </a:lnTo>
                  <a:lnTo>
                    <a:pt x="1137" y="712"/>
                  </a:lnTo>
                  <a:lnTo>
                    <a:pt x="1220" y="689"/>
                  </a:lnTo>
                  <a:lnTo>
                    <a:pt x="1298" y="735"/>
                  </a:lnTo>
                  <a:lnTo>
                    <a:pt x="1382" y="777"/>
                  </a:lnTo>
                  <a:lnTo>
                    <a:pt x="1465" y="726"/>
                  </a:lnTo>
                  <a:lnTo>
                    <a:pt x="1543" y="735"/>
                  </a:lnTo>
                  <a:lnTo>
                    <a:pt x="1627" y="722"/>
                  </a:lnTo>
                  <a:lnTo>
                    <a:pt x="1705" y="647"/>
                  </a:lnTo>
                  <a:lnTo>
                    <a:pt x="1788" y="703"/>
                  </a:lnTo>
                  <a:lnTo>
                    <a:pt x="1871" y="648"/>
                  </a:lnTo>
                  <a:lnTo>
                    <a:pt x="1965" y="599"/>
                  </a:lnTo>
                  <a:lnTo>
                    <a:pt x="2057" y="559"/>
                  </a:lnTo>
                  <a:lnTo>
                    <a:pt x="2141" y="599"/>
                  </a:lnTo>
                  <a:lnTo>
                    <a:pt x="2189" y="675"/>
                  </a:lnTo>
                  <a:lnTo>
                    <a:pt x="2274" y="717"/>
                  </a:lnTo>
                  <a:lnTo>
                    <a:pt x="2357" y="708"/>
                  </a:lnTo>
                  <a:lnTo>
                    <a:pt x="2440" y="717"/>
                  </a:lnTo>
                  <a:lnTo>
                    <a:pt x="2518" y="745"/>
                  </a:lnTo>
                  <a:lnTo>
                    <a:pt x="2602" y="749"/>
                  </a:lnTo>
                  <a:lnTo>
                    <a:pt x="2680" y="745"/>
                  </a:lnTo>
                  <a:lnTo>
                    <a:pt x="2763" y="777"/>
                  </a:lnTo>
                  <a:lnTo>
                    <a:pt x="2847" y="735"/>
                  </a:lnTo>
                  <a:lnTo>
                    <a:pt x="2925" y="754"/>
                  </a:lnTo>
                  <a:lnTo>
                    <a:pt x="3008" y="763"/>
                  </a:lnTo>
                  <a:lnTo>
                    <a:pt x="3087" y="740"/>
                  </a:lnTo>
                  <a:lnTo>
                    <a:pt x="3170" y="694"/>
                  </a:lnTo>
                  <a:lnTo>
                    <a:pt x="3253" y="657"/>
                  </a:lnTo>
                  <a:lnTo>
                    <a:pt x="3332" y="550"/>
                  </a:lnTo>
                  <a:lnTo>
                    <a:pt x="3385" y="395"/>
                  </a:lnTo>
                  <a:lnTo>
                    <a:pt x="3493" y="370"/>
                  </a:lnTo>
                  <a:lnTo>
                    <a:pt x="3577" y="143"/>
                  </a:lnTo>
                  <a:lnTo>
                    <a:pt x="3655" y="167"/>
                  </a:lnTo>
                  <a:lnTo>
                    <a:pt x="3738" y="0"/>
                  </a:lnTo>
                  <a:lnTo>
                    <a:pt x="3822" y="5"/>
                  </a:lnTo>
                  <a:lnTo>
                    <a:pt x="3900" y="171"/>
                  </a:lnTo>
                  <a:lnTo>
                    <a:pt x="3983" y="259"/>
                  </a:lnTo>
                  <a:lnTo>
                    <a:pt x="4062" y="315"/>
                  </a:lnTo>
                  <a:lnTo>
                    <a:pt x="4145" y="379"/>
                  </a:lnTo>
                </a:path>
              </a:pathLst>
            </a:custGeom>
            <a:noFill/>
            <a:ln w="19050" cmpd="sng">
              <a:solidFill>
                <a:srgbClr val="00FFFF"/>
              </a:solidFill>
              <a:prstDash val="solid"/>
              <a:round/>
              <a:headEnd/>
              <a:tailEnd/>
            </a:ln>
          </p:spPr>
          <p:txBody>
            <a:bodyPr/>
            <a:lstStyle/>
            <a:p>
              <a:endParaRPr lang="es-AR"/>
            </a:p>
          </p:txBody>
        </p:sp>
        <p:sp>
          <p:nvSpPr>
            <p:cNvPr id="73804" name="Rectangle 199"/>
            <p:cNvSpPr>
              <a:spLocks noChangeArrowheads="1"/>
            </p:cNvSpPr>
            <p:nvPr/>
          </p:nvSpPr>
          <p:spPr bwMode="auto">
            <a:xfrm>
              <a:off x="740" y="3918"/>
              <a:ext cx="44" cy="96"/>
            </a:xfrm>
            <a:prstGeom prst="rect">
              <a:avLst/>
            </a:prstGeom>
            <a:noFill/>
            <a:ln w="9525">
              <a:noFill/>
              <a:miter lim="800000"/>
              <a:headEnd/>
              <a:tailEnd/>
            </a:ln>
          </p:spPr>
          <p:txBody>
            <a:bodyPr wrap="none" lIns="0" tIns="0" rIns="0" bIns="0">
              <a:spAutoFit/>
            </a:bodyPr>
            <a:lstStyle/>
            <a:p>
              <a:r>
                <a:rPr lang="es-ES" sz="1000">
                  <a:solidFill>
                    <a:srgbClr val="000000"/>
                  </a:solidFill>
                </a:rPr>
                <a:t>0</a:t>
              </a:r>
              <a:endParaRPr lang="es-ES" sz="1000"/>
            </a:p>
          </p:txBody>
        </p:sp>
        <p:sp>
          <p:nvSpPr>
            <p:cNvPr id="73805" name="Rectangle 200"/>
            <p:cNvSpPr>
              <a:spLocks noChangeArrowheads="1"/>
            </p:cNvSpPr>
            <p:nvPr/>
          </p:nvSpPr>
          <p:spPr bwMode="auto">
            <a:xfrm>
              <a:off x="685" y="3646"/>
              <a:ext cx="132" cy="96"/>
            </a:xfrm>
            <a:prstGeom prst="rect">
              <a:avLst/>
            </a:prstGeom>
            <a:noFill/>
            <a:ln w="9525">
              <a:noFill/>
              <a:miter lim="800000"/>
              <a:headEnd/>
              <a:tailEnd/>
            </a:ln>
          </p:spPr>
          <p:txBody>
            <a:bodyPr wrap="none" lIns="0" tIns="0" rIns="0" bIns="0">
              <a:spAutoFit/>
            </a:bodyPr>
            <a:lstStyle/>
            <a:p>
              <a:r>
                <a:rPr lang="es-ES" sz="1000">
                  <a:solidFill>
                    <a:srgbClr val="000000"/>
                  </a:solidFill>
                </a:rPr>
                <a:t>500</a:t>
              </a:r>
              <a:endParaRPr lang="es-ES" sz="1000"/>
            </a:p>
          </p:txBody>
        </p:sp>
        <p:sp>
          <p:nvSpPr>
            <p:cNvPr id="73806" name="Rectangle 201"/>
            <p:cNvSpPr>
              <a:spLocks noChangeArrowheads="1"/>
            </p:cNvSpPr>
            <p:nvPr/>
          </p:nvSpPr>
          <p:spPr bwMode="auto">
            <a:xfrm>
              <a:off x="657" y="3369"/>
              <a:ext cx="176" cy="96"/>
            </a:xfrm>
            <a:prstGeom prst="rect">
              <a:avLst/>
            </a:prstGeom>
            <a:noFill/>
            <a:ln w="9525">
              <a:noFill/>
              <a:miter lim="800000"/>
              <a:headEnd/>
              <a:tailEnd/>
            </a:ln>
          </p:spPr>
          <p:txBody>
            <a:bodyPr wrap="none" lIns="0" tIns="0" rIns="0" bIns="0">
              <a:spAutoFit/>
            </a:bodyPr>
            <a:lstStyle/>
            <a:p>
              <a:r>
                <a:rPr lang="es-ES" sz="1000">
                  <a:solidFill>
                    <a:srgbClr val="000000"/>
                  </a:solidFill>
                </a:rPr>
                <a:t>1000</a:t>
              </a:r>
              <a:endParaRPr lang="es-ES" sz="1000"/>
            </a:p>
          </p:txBody>
        </p:sp>
        <p:sp>
          <p:nvSpPr>
            <p:cNvPr id="73807" name="Rectangle 202"/>
            <p:cNvSpPr>
              <a:spLocks noChangeArrowheads="1"/>
            </p:cNvSpPr>
            <p:nvPr/>
          </p:nvSpPr>
          <p:spPr bwMode="auto">
            <a:xfrm>
              <a:off x="657" y="3096"/>
              <a:ext cx="176" cy="96"/>
            </a:xfrm>
            <a:prstGeom prst="rect">
              <a:avLst/>
            </a:prstGeom>
            <a:noFill/>
            <a:ln w="9525">
              <a:noFill/>
              <a:miter lim="800000"/>
              <a:headEnd/>
              <a:tailEnd/>
            </a:ln>
          </p:spPr>
          <p:txBody>
            <a:bodyPr wrap="none" lIns="0" tIns="0" rIns="0" bIns="0">
              <a:spAutoFit/>
            </a:bodyPr>
            <a:lstStyle/>
            <a:p>
              <a:r>
                <a:rPr lang="es-ES" sz="1000">
                  <a:solidFill>
                    <a:srgbClr val="000000"/>
                  </a:solidFill>
                </a:rPr>
                <a:t>1500</a:t>
              </a:r>
              <a:endParaRPr lang="es-ES" sz="1000"/>
            </a:p>
          </p:txBody>
        </p:sp>
        <p:sp>
          <p:nvSpPr>
            <p:cNvPr id="73808" name="Rectangle 203"/>
            <p:cNvSpPr>
              <a:spLocks noChangeArrowheads="1"/>
            </p:cNvSpPr>
            <p:nvPr/>
          </p:nvSpPr>
          <p:spPr bwMode="auto">
            <a:xfrm>
              <a:off x="657" y="2819"/>
              <a:ext cx="176" cy="96"/>
            </a:xfrm>
            <a:prstGeom prst="rect">
              <a:avLst/>
            </a:prstGeom>
            <a:noFill/>
            <a:ln w="9525">
              <a:noFill/>
              <a:miter lim="800000"/>
              <a:headEnd/>
              <a:tailEnd/>
            </a:ln>
          </p:spPr>
          <p:txBody>
            <a:bodyPr wrap="none" lIns="0" tIns="0" rIns="0" bIns="0">
              <a:spAutoFit/>
            </a:bodyPr>
            <a:lstStyle/>
            <a:p>
              <a:r>
                <a:rPr lang="es-ES" sz="1000">
                  <a:solidFill>
                    <a:srgbClr val="000000"/>
                  </a:solidFill>
                </a:rPr>
                <a:t>2000</a:t>
              </a:r>
              <a:endParaRPr lang="es-ES" sz="1000"/>
            </a:p>
          </p:txBody>
        </p:sp>
        <p:sp>
          <p:nvSpPr>
            <p:cNvPr id="73809" name="Rectangle 204"/>
            <p:cNvSpPr>
              <a:spLocks noChangeArrowheads="1"/>
            </p:cNvSpPr>
            <p:nvPr/>
          </p:nvSpPr>
          <p:spPr bwMode="auto">
            <a:xfrm>
              <a:off x="657" y="2546"/>
              <a:ext cx="176" cy="96"/>
            </a:xfrm>
            <a:prstGeom prst="rect">
              <a:avLst/>
            </a:prstGeom>
            <a:noFill/>
            <a:ln w="9525">
              <a:noFill/>
              <a:miter lim="800000"/>
              <a:headEnd/>
              <a:tailEnd/>
            </a:ln>
          </p:spPr>
          <p:txBody>
            <a:bodyPr wrap="none" lIns="0" tIns="0" rIns="0" bIns="0">
              <a:spAutoFit/>
            </a:bodyPr>
            <a:lstStyle/>
            <a:p>
              <a:r>
                <a:rPr lang="es-ES" sz="1000">
                  <a:solidFill>
                    <a:srgbClr val="000000"/>
                  </a:solidFill>
                </a:rPr>
                <a:t>2500</a:t>
              </a:r>
              <a:endParaRPr lang="es-ES" sz="1000"/>
            </a:p>
          </p:txBody>
        </p:sp>
        <p:sp>
          <p:nvSpPr>
            <p:cNvPr id="73810" name="Rectangle 205"/>
            <p:cNvSpPr>
              <a:spLocks noChangeArrowheads="1"/>
            </p:cNvSpPr>
            <p:nvPr/>
          </p:nvSpPr>
          <p:spPr bwMode="auto">
            <a:xfrm>
              <a:off x="862" y="4006"/>
              <a:ext cx="36" cy="77"/>
            </a:xfrm>
            <a:prstGeom prst="rect">
              <a:avLst/>
            </a:prstGeom>
            <a:noFill/>
            <a:ln w="9525">
              <a:noFill/>
              <a:miter lim="800000"/>
              <a:headEnd/>
              <a:tailEnd/>
            </a:ln>
          </p:spPr>
          <p:txBody>
            <a:bodyPr wrap="none" lIns="0" tIns="0" rIns="0" bIns="0">
              <a:spAutoFit/>
            </a:bodyPr>
            <a:lstStyle/>
            <a:p>
              <a:r>
                <a:rPr lang="es-ES" sz="800">
                  <a:solidFill>
                    <a:srgbClr val="000000"/>
                  </a:solidFill>
                </a:rPr>
                <a:t>1</a:t>
              </a:r>
              <a:endParaRPr lang="es-ES" sz="800"/>
            </a:p>
          </p:txBody>
        </p:sp>
        <p:sp>
          <p:nvSpPr>
            <p:cNvPr id="73811" name="Rectangle 206"/>
            <p:cNvSpPr>
              <a:spLocks noChangeArrowheads="1"/>
            </p:cNvSpPr>
            <p:nvPr/>
          </p:nvSpPr>
          <p:spPr bwMode="auto">
            <a:xfrm>
              <a:off x="945" y="4006"/>
              <a:ext cx="36" cy="77"/>
            </a:xfrm>
            <a:prstGeom prst="rect">
              <a:avLst/>
            </a:prstGeom>
            <a:noFill/>
            <a:ln w="9525">
              <a:noFill/>
              <a:miter lim="800000"/>
              <a:headEnd/>
              <a:tailEnd/>
            </a:ln>
          </p:spPr>
          <p:txBody>
            <a:bodyPr wrap="none" lIns="0" tIns="0" rIns="0" bIns="0">
              <a:spAutoFit/>
            </a:bodyPr>
            <a:lstStyle/>
            <a:p>
              <a:r>
                <a:rPr lang="es-ES" sz="800">
                  <a:solidFill>
                    <a:srgbClr val="000000"/>
                  </a:solidFill>
                </a:rPr>
                <a:t>2</a:t>
              </a:r>
              <a:endParaRPr lang="es-ES" sz="800"/>
            </a:p>
          </p:txBody>
        </p:sp>
        <p:sp>
          <p:nvSpPr>
            <p:cNvPr id="73812" name="Rectangle 207"/>
            <p:cNvSpPr>
              <a:spLocks noChangeArrowheads="1"/>
            </p:cNvSpPr>
            <p:nvPr/>
          </p:nvSpPr>
          <p:spPr bwMode="auto">
            <a:xfrm>
              <a:off x="1023" y="4006"/>
              <a:ext cx="36" cy="77"/>
            </a:xfrm>
            <a:prstGeom prst="rect">
              <a:avLst/>
            </a:prstGeom>
            <a:noFill/>
            <a:ln w="9525">
              <a:noFill/>
              <a:miter lim="800000"/>
              <a:headEnd/>
              <a:tailEnd/>
            </a:ln>
          </p:spPr>
          <p:txBody>
            <a:bodyPr wrap="none" lIns="0" tIns="0" rIns="0" bIns="0">
              <a:spAutoFit/>
            </a:bodyPr>
            <a:lstStyle/>
            <a:p>
              <a:r>
                <a:rPr lang="es-ES" sz="800">
                  <a:solidFill>
                    <a:srgbClr val="000000"/>
                  </a:solidFill>
                </a:rPr>
                <a:t>3</a:t>
              </a:r>
              <a:endParaRPr lang="es-ES" sz="800"/>
            </a:p>
          </p:txBody>
        </p:sp>
        <p:sp>
          <p:nvSpPr>
            <p:cNvPr id="73813" name="Rectangle 208"/>
            <p:cNvSpPr>
              <a:spLocks noChangeArrowheads="1"/>
            </p:cNvSpPr>
            <p:nvPr/>
          </p:nvSpPr>
          <p:spPr bwMode="auto">
            <a:xfrm>
              <a:off x="1106" y="4006"/>
              <a:ext cx="36" cy="77"/>
            </a:xfrm>
            <a:prstGeom prst="rect">
              <a:avLst/>
            </a:prstGeom>
            <a:noFill/>
            <a:ln w="9525">
              <a:noFill/>
              <a:miter lim="800000"/>
              <a:headEnd/>
              <a:tailEnd/>
            </a:ln>
          </p:spPr>
          <p:txBody>
            <a:bodyPr wrap="none" lIns="0" tIns="0" rIns="0" bIns="0">
              <a:spAutoFit/>
            </a:bodyPr>
            <a:lstStyle/>
            <a:p>
              <a:r>
                <a:rPr lang="es-ES" sz="800">
                  <a:solidFill>
                    <a:srgbClr val="000000"/>
                  </a:solidFill>
                </a:rPr>
                <a:t>4</a:t>
              </a:r>
              <a:endParaRPr lang="es-ES" sz="800"/>
            </a:p>
          </p:txBody>
        </p:sp>
        <p:sp>
          <p:nvSpPr>
            <p:cNvPr id="73814" name="Rectangle 209"/>
            <p:cNvSpPr>
              <a:spLocks noChangeArrowheads="1"/>
            </p:cNvSpPr>
            <p:nvPr/>
          </p:nvSpPr>
          <p:spPr bwMode="auto">
            <a:xfrm>
              <a:off x="1185" y="4006"/>
              <a:ext cx="36" cy="77"/>
            </a:xfrm>
            <a:prstGeom prst="rect">
              <a:avLst/>
            </a:prstGeom>
            <a:noFill/>
            <a:ln w="9525">
              <a:noFill/>
              <a:miter lim="800000"/>
              <a:headEnd/>
              <a:tailEnd/>
            </a:ln>
          </p:spPr>
          <p:txBody>
            <a:bodyPr wrap="none" lIns="0" tIns="0" rIns="0" bIns="0">
              <a:spAutoFit/>
            </a:bodyPr>
            <a:lstStyle/>
            <a:p>
              <a:r>
                <a:rPr lang="es-ES" sz="800">
                  <a:solidFill>
                    <a:srgbClr val="000000"/>
                  </a:solidFill>
                </a:rPr>
                <a:t>5</a:t>
              </a:r>
              <a:endParaRPr lang="es-ES" sz="800"/>
            </a:p>
          </p:txBody>
        </p:sp>
        <p:sp>
          <p:nvSpPr>
            <p:cNvPr id="73815" name="Rectangle 210"/>
            <p:cNvSpPr>
              <a:spLocks noChangeArrowheads="1"/>
            </p:cNvSpPr>
            <p:nvPr/>
          </p:nvSpPr>
          <p:spPr bwMode="auto">
            <a:xfrm>
              <a:off x="1268" y="4006"/>
              <a:ext cx="36" cy="77"/>
            </a:xfrm>
            <a:prstGeom prst="rect">
              <a:avLst/>
            </a:prstGeom>
            <a:noFill/>
            <a:ln w="9525">
              <a:noFill/>
              <a:miter lim="800000"/>
              <a:headEnd/>
              <a:tailEnd/>
            </a:ln>
          </p:spPr>
          <p:txBody>
            <a:bodyPr wrap="none" lIns="0" tIns="0" rIns="0" bIns="0">
              <a:spAutoFit/>
            </a:bodyPr>
            <a:lstStyle/>
            <a:p>
              <a:r>
                <a:rPr lang="es-ES" sz="800">
                  <a:solidFill>
                    <a:srgbClr val="000000"/>
                  </a:solidFill>
                </a:rPr>
                <a:t>6</a:t>
              </a:r>
              <a:endParaRPr lang="es-ES" sz="800"/>
            </a:p>
          </p:txBody>
        </p:sp>
        <p:sp>
          <p:nvSpPr>
            <p:cNvPr id="73816" name="Rectangle 211"/>
            <p:cNvSpPr>
              <a:spLocks noChangeArrowheads="1"/>
            </p:cNvSpPr>
            <p:nvPr/>
          </p:nvSpPr>
          <p:spPr bwMode="auto">
            <a:xfrm>
              <a:off x="1351" y="4006"/>
              <a:ext cx="36" cy="77"/>
            </a:xfrm>
            <a:prstGeom prst="rect">
              <a:avLst/>
            </a:prstGeom>
            <a:noFill/>
            <a:ln w="9525">
              <a:noFill/>
              <a:miter lim="800000"/>
              <a:headEnd/>
              <a:tailEnd/>
            </a:ln>
          </p:spPr>
          <p:txBody>
            <a:bodyPr wrap="none" lIns="0" tIns="0" rIns="0" bIns="0">
              <a:spAutoFit/>
            </a:bodyPr>
            <a:lstStyle/>
            <a:p>
              <a:r>
                <a:rPr lang="es-ES" sz="800">
                  <a:solidFill>
                    <a:srgbClr val="000000"/>
                  </a:solidFill>
                </a:rPr>
                <a:t>7</a:t>
              </a:r>
              <a:endParaRPr lang="es-ES" sz="800"/>
            </a:p>
          </p:txBody>
        </p:sp>
        <p:sp>
          <p:nvSpPr>
            <p:cNvPr id="73817" name="Rectangle 212"/>
            <p:cNvSpPr>
              <a:spLocks noChangeArrowheads="1"/>
            </p:cNvSpPr>
            <p:nvPr/>
          </p:nvSpPr>
          <p:spPr bwMode="auto">
            <a:xfrm>
              <a:off x="1430" y="4006"/>
              <a:ext cx="36" cy="77"/>
            </a:xfrm>
            <a:prstGeom prst="rect">
              <a:avLst/>
            </a:prstGeom>
            <a:noFill/>
            <a:ln w="9525">
              <a:noFill/>
              <a:miter lim="800000"/>
              <a:headEnd/>
              <a:tailEnd/>
            </a:ln>
          </p:spPr>
          <p:txBody>
            <a:bodyPr wrap="none" lIns="0" tIns="0" rIns="0" bIns="0">
              <a:spAutoFit/>
            </a:bodyPr>
            <a:lstStyle/>
            <a:p>
              <a:r>
                <a:rPr lang="es-ES" sz="800">
                  <a:solidFill>
                    <a:srgbClr val="000000"/>
                  </a:solidFill>
                </a:rPr>
                <a:t>8</a:t>
              </a:r>
              <a:endParaRPr lang="es-ES" sz="800"/>
            </a:p>
          </p:txBody>
        </p:sp>
        <p:sp>
          <p:nvSpPr>
            <p:cNvPr id="73818" name="Rectangle 213"/>
            <p:cNvSpPr>
              <a:spLocks noChangeArrowheads="1"/>
            </p:cNvSpPr>
            <p:nvPr/>
          </p:nvSpPr>
          <p:spPr bwMode="auto">
            <a:xfrm>
              <a:off x="1513" y="4006"/>
              <a:ext cx="36" cy="77"/>
            </a:xfrm>
            <a:prstGeom prst="rect">
              <a:avLst/>
            </a:prstGeom>
            <a:noFill/>
            <a:ln w="9525">
              <a:noFill/>
              <a:miter lim="800000"/>
              <a:headEnd/>
              <a:tailEnd/>
            </a:ln>
          </p:spPr>
          <p:txBody>
            <a:bodyPr wrap="none" lIns="0" tIns="0" rIns="0" bIns="0">
              <a:spAutoFit/>
            </a:bodyPr>
            <a:lstStyle/>
            <a:p>
              <a:r>
                <a:rPr lang="es-ES" sz="800">
                  <a:solidFill>
                    <a:srgbClr val="000000"/>
                  </a:solidFill>
                </a:rPr>
                <a:t>9</a:t>
              </a:r>
              <a:endParaRPr lang="es-ES" sz="800"/>
            </a:p>
          </p:txBody>
        </p:sp>
        <p:sp>
          <p:nvSpPr>
            <p:cNvPr id="73819" name="Rectangle 214"/>
            <p:cNvSpPr>
              <a:spLocks noChangeArrowheads="1"/>
            </p:cNvSpPr>
            <p:nvPr/>
          </p:nvSpPr>
          <p:spPr bwMode="auto">
            <a:xfrm>
              <a:off x="1578"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10</a:t>
              </a:r>
              <a:endParaRPr lang="es-ES" sz="800"/>
            </a:p>
          </p:txBody>
        </p:sp>
        <p:sp>
          <p:nvSpPr>
            <p:cNvPr id="73820" name="Rectangle 215"/>
            <p:cNvSpPr>
              <a:spLocks noChangeArrowheads="1"/>
            </p:cNvSpPr>
            <p:nvPr/>
          </p:nvSpPr>
          <p:spPr bwMode="auto">
            <a:xfrm>
              <a:off x="1661"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11</a:t>
              </a:r>
              <a:endParaRPr lang="es-ES" sz="800"/>
            </a:p>
          </p:txBody>
        </p:sp>
        <p:sp>
          <p:nvSpPr>
            <p:cNvPr id="73821" name="Rectangle 216"/>
            <p:cNvSpPr>
              <a:spLocks noChangeArrowheads="1"/>
            </p:cNvSpPr>
            <p:nvPr/>
          </p:nvSpPr>
          <p:spPr bwMode="auto">
            <a:xfrm>
              <a:off x="1739"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12</a:t>
              </a:r>
              <a:endParaRPr lang="es-ES" sz="800"/>
            </a:p>
          </p:txBody>
        </p:sp>
        <p:sp>
          <p:nvSpPr>
            <p:cNvPr id="73822" name="Rectangle 217"/>
            <p:cNvSpPr>
              <a:spLocks noChangeArrowheads="1"/>
            </p:cNvSpPr>
            <p:nvPr/>
          </p:nvSpPr>
          <p:spPr bwMode="auto">
            <a:xfrm>
              <a:off x="1823"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13</a:t>
              </a:r>
              <a:endParaRPr lang="es-ES" sz="800"/>
            </a:p>
          </p:txBody>
        </p:sp>
        <p:sp>
          <p:nvSpPr>
            <p:cNvPr id="73823" name="Rectangle 218"/>
            <p:cNvSpPr>
              <a:spLocks noChangeArrowheads="1"/>
            </p:cNvSpPr>
            <p:nvPr/>
          </p:nvSpPr>
          <p:spPr bwMode="auto">
            <a:xfrm>
              <a:off x="1906"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14</a:t>
              </a:r>
              <a:endParaRPr lang="es-ES" sz="800"/>
            </a:p>
          </p:txBody>
        </p:sp>
        <p:sp>
          <p:nvSpPr>
            <p:cNvPr id="73824" name="Rectangle 219"/>
            <p:cNvSpPr>
              <a:spLocks noChangeArrowheads="1"/>
            </p:cNvSpPr>
            <p:nvPr/>
          </p:nvSpPr>
          <p:spPr bwMode="auto">
            <a:xfrm>
              <a:off x="1984"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15</a:t>
              </a:r>
              <a:endParaRPr lang="es-ES" sz="800"/>
            </a:p>
          </p:txBody>
        </p:sp>
        <p:sp>
          <p:nvSpPr>
            <p:cNvPr id="73825" name="Rectangle 220"/>
            <p:cNvSpPr>
              <a:spLocks noChangeArrowheads="1"/>
            </p:cNvSpPr>
            <p:nvPr/>
          </p:nvSpPr>
          <p:spPr bwMode="auto">
            <a:xfrm>
              <a:off x="2067"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16</a:t>
              </a:r>
              <a:endParaRPr lang="es-ES" sz="800"/>
            </a:p>
          </p:txBody>
        </p:sp>
        <p:sp>
          <p:nvSpPr>
            <p:cNvPr id="73826" name="Rectangle 221"/>
            <p:cNvSpPr>
              <a:spLocks noChangeArrowheads="1"/>
            </p:cNvSpPr>
            <p:nvPr/>
          </p:nvSpPr>
          <p:spPr bwMode="auto">
            <a:xfrm>
              <a:off x="2146"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17</a:t>
              </a:r>
              <a:endParaRPr lang="es-ES" sz="800"/>
            </a:p>
          </p:txBody>
        </p:sp>
        <p:sp>
          <p:nvSpPr>
            <p:cNvPr id="73827" name="Rectangle 222"/>
            <p:cNvSpPr>
              <a:spLocks noChangeArrowheads="1"/>
            </p:cNvSpPr>
            <p:nvPr/>
          </p:nvSpPr>
          <p:spPr bwMode="auto">
            <a:xfrm>
              <a:off x="2229"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18</a:t>
              </a:r>
              <a:endParaRPr lang="es-ES" sz="800"/>
            </a:p>
          </p:txBody>
        </p:sp>
        <p:sp>
          <p:nvSpPr>
            <p:cNvPr id="73828" name="Rectangle 223"/>
            <p:cNvSpPr>
              <a:spLocks noChangeArrowheads="1"/>
            </p:cNvSpPr>
            <p:nvPr/>
          </p:nvSpPr>
          <p:spPr bwMode="auto">
            <a:xfrm>
              <a:off x="2312"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19</a:t>
              </a:r>
              <a:endParaRPr lang="es-ES" sz="800"/>
            </a:p>
          </p:txBody>
        </p:sp>
        <p:sp>
          <p:nvSpPr>
            <p:cNvPr id="73829" name="Rectangle 224"/>
            <p:cNvSpPr>
              <a:spLocks noChangeArrowheads="1"/>
            </p:cNvSpPr>
            <p:nvPr/>
          </p:nvSpPr>
          <p:spPr bwMode="auto">
            <a:xfrm>
              <a:off x="2391"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20</a:t>
              </a:r>
              <a:endParaRPr lang="es-ES" sz="800"/>
            </a:p>
          </p:txBody>
        </p:sp>
        <p:sp>
          <p:nvSpPr>
            <p:cNvPr id="73830" name="Rectangle 225"/>
            <p:cNvSpPr>
              <a:spLocks noChangeArrowheads="1"/>
            </p:cNvSpPr>
            <p:nvPr/>
          </p:nvSpPr>
          <p:spPr bwMode="auto">
            <a:xfrm>
              <a:off x="2474"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21</a:t>
              </a:r>
              <a:endParaRPr lang="es-ES" sz="800"/>
            </a:p>
          </p:txBody>
        </p:sp>
        <p:sp>
          <p:nvSpPr>
            <p:cNvPr id="73831" name="Rectangle 226"/>
            <p:cNvSpPr>
              <a:spLocks noChangeArrowheads="1"/>
            </p:cNvSpPr>
            <p:nvPr/>
          </p:nvSpPr>
          <p:spPr bwMode="auto">
            <a:xfrm>
              <a:off x="2553"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22</a:t>
              </a:r>
              <a:endParaRPr lang="es-ES" sz="800"/>
            </a:p>
          </p:txBody>
        </p:sp>
        <p:sp>
          <p:nvSpPr>
            <p:cNvPr id="73832" name="Rectangle 227"/>
            <p:cNvSpPr>
              <a:spLocks noChangeArrowheads="1"/>
            </p:cNvSpPr>
            <p:nvPr/>
          </p:nvSpPr>
          <p:spPr bwMode="auto">
            <a:xfrm>
              <a:off x="2636"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23</a:t>
              </a:r>
              <a:endParaRPr lang="es-ES" sz="800"/>
            </a:p>
          </p:txBody>
        </p:sp>
        <p:sp>
          <p:nvSpPr>
            <p:cNvPr id="73833" name="Rectangle 228"/>
            <p:cNvSpPr>
              <a:spLocks noChangeArrowheads="1"/>
            </p:cNvSpPr>
            <p:nvPr/>
          </p:nvSpPr>
          <p:spPr bwMode="auto">
            <a:xfrm>
              <a:off x="2719"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24</a:t>
              </a:r>
              <a:endParaRPr lang="es-ES" sz="800"/>
            </a:p>
          </p:txBody>
        </p:sp>
        <p:sp>
          <p:nvSpPr>
            <p:cNvPr id="73834" name="Rectangle 229"/>
            <p:cNvSpPr>
              <a:spLocks noChangeArrowheads="1"/>
            </p:cNvSpPr>
            <p:nvPr/>
          </p:nvSpPr>
          <p:spPr bwMode="auto">
            <a:xfrm>
              <a:off x="2797"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25</a:t>
              </a:r>
              <a:endParaRPr lang="es-ES" sz="800"/>
            </a:p>
          </p:txBody>
        </p:sp>
        <p:sp>
          <p:nvSpPr>
            <p:cNvPr id="73835" name="Rectangle 230"/>
            <p:cNvSpPr>
              <a:spLocks noChangeArrowheads="1"/>
            </p:cNvSpPr>
            <p:nvPr/>
          </p:nvSpPr>
          <p:spPr bwMode="auto">
            <a:xfrm>
              <a:off x="2881"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26</a:t>
              </a:r>
              <a:endParaRPr lang="es-ES" sz="800"/>
            </a:p>
          </p:txBody>
        </p:sp>
        <p:sp>
          <p:nvSpPr>
            <p:cNvPr id="73836" name="Rectangle 231"/>
            <p:cNvSpPr>
              <a:spLocks noChangeArrowheads="1"/>
            </p:cNvSpPr>
            <p:nvPr/>
          </p:nvSpPr>
          <p:spPr bwMode="auto">
            <a:xfrm>
              <a:off x="2959"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27</a:t>
              </a:r>
              <a:endParaRPr lang="es-ES" sz="800"/>
            </a:p>
          </p:txBody>
        </p:sp>
        <p:sp>
          <p:nvSpPr>
            <p:cNvPr id="73837" name="Rectangle 232"/>
            <p:cNvSpPr>
              <a:spLocks noChangeArrowheads="1"/>
            </p:cNvSpPr>
            <p:nvPr/>
          </p:nvSpPr>
          <p:spPr bwMode="auto">
            <a:xfrm>
              <a:off x="3042"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28</a:t>
              </a:r>
              <a:endParaRPr lang="es-ES" sz="800"/>
            </a:p>
          </p:txBody>
        </p:sp>
        <p:sp>
          <p:nvSpPr>
            <p:cNvPr id="73838" name="Rectangle 233"/>
            <p:cNvSpPr>
              <a:spLocks noChangeArrowheads="1"/>
            </p:cNvSpPr>
            <p:nvPr/>
          </p:nvSpPr>
          <p:spPr bwMode="auto">
            <a:xfrm>
              <a:off x="3121"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29</a:t>
              </a:r>
              <a:endParaRPr lang="es-ES" sz="800"/>
            </a:p>
          </p:txBody>
        </p:sp>
        <p:sp>
          <p:nvSpPr>
            <p:cNvPr id="73839" name="Rectangle 234"/>
            <p:cNvSpPr>
              <a:spLocks noChangeArrowheads="1"/>
            </p:cNvSpPr>
            <p:nvPr/>
          </p:nvSpPr>
          <p:spPr bwMode="auto">
            <a:xfrm>
              <a:off x="3204"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30</a:t>
              </a:r>
              <a:endParaRPr lang="es-ES" sz="800"/>
            </a:p>
          </p:txBody>
        </p:sp>
        <p:sp>
          <p:nvSpPr>
            <p:cNvPr id="73840" name="Rectangle 235"/>
            <p:cNvSpPr>
              <a:spLocks noChangeArrowheads="1"/>
            </p:cNvSpPr>
            <p:nvPr/>
          </p:nvSpPr>
          <p:spPr bwMode="auto">
            <a:xfrm>
              <a:off x="3287"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31</a:t>
              </a:r>
              <a:endParaRPr lang="es-ES" sz="800"/>
            </a:p>
          </p:txBody>
        </p:sp>
        <p:sp>
          <p:nvSpPr>
            <p:cNvPr id="73841" name="Rectangle 236"/>
            <p:cNvSpPr>
              <a:spLocks noChangeArrowheads="1"/>
            </p:cNvSpPr>
            <p:nvPr/>
          </p:nvSpPr>
          <p:spPr bwMode="auto">
            <a:xfrm>
              <a:off x="3366"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32</a:t>
              </a:r>
              <a:endParaRPr lang="es-ES" sz="800"/>
            </a:p>
          </p:txBody>
        </p:sp>
        <p:sp>
          <p:nvSpPr>
            <p:cNvPr id="73842" name="Rectangle 237"/>
            <p:cNvSpPr>
              <a:spLocks noChangeArrowheads="1"/>
            </p:cNvSpPr>
            <p:nvPr/>
          </p:nvSpPr>
          <p:spPr bwMode="auto">
            <a:xfrm>
              <a:off x="3449"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33</a:t>
              </a:r>
              <a:endParaRPr lang="es-ES" sz="800"/>
            </a:p>
          </p:txBody>
        </p:sp>
        <p:sp>
          <p:nvSpPr>
            <p:cNvPr id="73843" name="Rectangle 238"/>
            <p:cNvSpPr>
              <a:spLocks noChangeArrowheads="1"/>
            </p:cNvSpPr>
            <p:nvPr/>
          </p:nvSpPr>
          <p:spPr bwMode="auto">
            <a:xfrm>
              <a:off x="3527"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34</a:t>
              </a:r>
              <a:endParaRPr lang="es-ES" sz="800"/>
            </a:p>
          </p:txBody>
        </p:sp>
        <p:sp>
          <p:nvSpPr>
            <p:cNvPr id="73844" name="Rectangle 239"/>
            <p:cNvSpPr>
              <a:spLocks noChangeArrowheads="1"/>
            </p:cNvSpPr>
            <p:nvPr/>
          </p:nvSpPr>
          <p:spPr bwMode="auto">
            <a:xfrm>
              <a:off x="3611"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35</a:t>
              </a:r>
              <a:endParaRPr lang="es-ES" sz="800"/>
            </a:p>
          </p:txBody>
        </p:sp>
        <p:sp>
          <p:nvSpPr>
            <p:cNvPr id="73845" name="Rectangle 240"/>
            <p:cNvSpPr>
              <a:spLocks noChangeArrowheads="1"/>
            </p:cNvSpPr>
            <p:nvPr/>
          </p:nvSpPr>
          <p:spPr bwMode="auto">
            <a:xfrm>
              <a:off x="3694"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36</a:t>
              </a:r>
              <a:endParaRPr lang="es-ES" sz="800"/>
            </a:p>
          </p:txBody>
        </p:sp>
        <p:sp>
          <p:nvSpPr>
            <p:cNvPr id="73846" name="Rectangle 241"/>
            <p:cNvSpPr>
              <a:spLocks noChangeArrowheads="1"/>
            </p:cNvSpPr>
            <p:nvPr/>
          </p:nvSpPr>
          <p:spPr bwMode="auto">
            <a:xfrm>
              <a:off x="3772"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37</a:t>
              </a:r>
              <a:endParaRPr lang="es-ES" sz="800"/>
            </a:p>
          </p:txBody>
        </p:sp>
        <p:sp>
          <p:nvSpPr>
            <p:cNvPr id="73847" name="Rectangle 242"/>
            <p:cNvSpPr>
              <a:spLocks noChangeArrowheads="1"/>
            </p:cNvSpPr>
            <p:nvPr/>
          </p:nvSpPr>
          <p:spPr bwMode="auto">
            <a:xfrm>
              <a:off x="3856"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38</a:t>
              </a:r>
              <a:endParaRPr lang="es-ES" sz="800"/>
            </a:p>
          </p:txBody>
        </p:sp>
        <p:sp>
          <p:nvSpPr>
            <p:cNvPr id="73848" name="Rectangle 243"/>
            <p:cNvSpPr>
              <a:spLocks noChangeArrowheads="1"/>
            </p:cNvSpPr>
            <p:nvPr/>
          </p:nvSpPr>
          <p:spPr bwMode="auto">
            <a:xfrm>
              <a:off x="3934"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39</a:t>
              </a:r>
              <a:endParaRPr lang="es-ES" sz="800"/>
            </a:p>
          </p:txBody>
        </p:sp>
        <p:sp>
          <p:nvSpPr>
            <p:cNvPr id="73849" name="Rectangle 244"/>
            <p:cNvSpPr>
              <a:spLocks noChangeArrowheads="1"/>
            </p:cNvSpPr>
            <p:nvPr/>
          </p:nvSpPr>
          <p:spPr bwMode="auto">
            <a:xfrm>
              <a:off x="4017"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40</a:t>
              </a:r>
              <a:endParaRPr lang="es-ES" sz="800"/>
            </a:p>
          </p:txBody>
        </p:sp>
        <p:sp>
          <p:nvSpPr>
            <p:cNvPr id="73850" name="Rectangle 245"/>
            <p:cNvSpPr>
              <a:spLocks noChangeArrowheads="1"/>
            </p:cNvSpPr>
            <p:nvPr/>
          </p:nvSpPr>
          <p:spPr bwMode="auto">
            <a:xfrm>
              <a:off x="4100"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41</a:t>
              </a:r>
              <a:endParaRPr lang="es-ES" sz="800"/>
            </a:p>
          </p:txBody>
        </p:sp>
        <p:sp>
          <p:nvSpPr>
            <p:cNvPr id="73851" name="Rectangle 246"/>
            <p:cNvSpPr>
              <a:spLocks noChangeArrowheads="1"/>
            </p:cNvSpPr>
            <p:nvPr/>
          </p:nvSpPr>
          <p:spPr bwMode="auto">
            <a:xfrm>
              <a:off x="4179"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42</a:t>
              </a:r>
              <a:endParaRPr lang="es-ES" sz="800"/>
            </a:p>
          </p:txBody>
        </p:sp>
        <p:sp>
          <p:nvSpPr>
            <p:cNvPr id="73852" name="Rectangle 247"/>
            <p:cNvSpPr>
              <a:spLocks noChangeArrowheads="1"/>
            </p:cNvSpPr>
            <p:nvPr/>
          </p:nvSpPr>
          <p:spPr bwMode="auto">
            <a:xfrm>
              <a:off x="4262"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43</a:t>
              </a:r>
              <a:endParaRPr lang="es-ES" sz="800"/>
            </a:p>
          </p:txBody>
        </p:sp>
        <p:sp>
          <p:nvSpPr>
            <p:cNvPr id="73853" name="Rectangle 248"/>
            <p:cNvSpPr>
              <a:spLocks noChangeArrowheads="1"/>
            </p:cNvSpPr>
            <p:nvPr/>
          </p:nvSpPr>
          <p:spPr bwMode="auto">
            <a:xfrm>
              <a:off x="4341"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44</a:t>
              </a:r>
              <a:endParaRPr lang="es-ES" sz="800"/>
            </a:p>
          </p:txBody>
        </p:sp>
        <p:sp>
          <p:nvSpPr>
            <p:cNvPr id="73854" name="Rectangle 249"/>
            <p:cNvSpPr>
              <a:spLocks noChangeArrowheads="1"/>
            </p:cNvSpPr>
            <p:nvPr/>
          </p:nvSpPr>
          <p:spPr bwMode="auto">
            <a:xfrm>
              <a:off x="4424"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45</a:t>
              </a:r>
              <a:endParaRPr lang="es-ES" sz="800"/>
            </a:p>
          </p:txBody>
        </p:sp>
        <p:sp>
          <p:nvSpPr>
            <p:cNvPr id="73855" name="Rectangle 250"/>
            <p:cNvSpPr>
              <a:spLocks noChangeArrowheads="1"/>
            </p:cNvSpPr>
            <p:nvPr/>
          </p:nvSpPr>
          <p:spPr bwMode="auto">
            <a:xfrm>
              <a:off x="4502"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46</a:t>
              </a:r>
              <a:endParaRPr lang="es-ES" sz="800"/>
            </a:p>
          </p:txBody>
        </p:sp>
        <p:sp>
          <p:nvSpPr>
            <p:cNvPr id="73856" name="Rectangle 251"/>
            <p:cNvSpPr>
              <a:spLocks noChangeArrowheads="1"/>
            </p:cNvSpPr>
            <p:nvPr/>
          </p:nvSpPr>
          <p:spPr bwMode="auto">
            <a:xfrm>
              <a:off x="4586"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47</a:t>
              </a:r>
              <a:endParaRPr lang="es-ES" sz="800"/>
            </a:p>
          </p:txBody>
        </p:sp>
        <p:sp>
          <p:nvSpPr>
            <p:cNvPr id="73857" name="Rectangle 252"/>
            <p:cNvSpPr>
              <a:spLocks noChangeArrowheads="1"/>
            </p:cNvSpPr>
            <p:nvPr/>
          </p:nvSpPr>
          <p:spPr bwMode="auto">
            <a:xfrm>
              <a:off x="4669"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48</a:t>
              </a:r>
              <a:endParaRPr lang="es-ES" sz="800"/>
            </a:p>
          </p:txBody>
        </p:sp>
        <p:sp>
          <p:nvSpPr>
            <p:cNvPr id="73858" name="Rectangle 253"/>
            <p:cNvSpPr>
              <a:spLocks noChangeArrowheads="1"/>
            </p:cNvSpPr>
            <p:nvPr/>
          </p:nvSpPr>
          <p:spPr bwMode="auto">
            <a:xfrm>
              <a:off x="4747"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49</a:t>
              </a:r>
              <a:endParaRPr lang="es-ES" sz="800"/>
            </a:p>
          </p:txBody>
        </p:sp>
        <p:sp>
          <p:nvSpPr>
            <p:cNvPr id="73859" name="Rectangle 254"/>
            <p:cNvSpPr>
              <a:spLocks noChangeArrowheads="1"/>
            </p:cNvSpPr>
            <p:nvPr/>
          </p:nvSpPr>
          <p:spPr bwMode="auto">
            <a:xfrm>
              <a:off x="4830"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50</a:t>
              </a:r>
              <a:endParaRPr lang="es-ES" sz="800"/>
            </a:p>
          </p:txBody>
        </p:sp>
        <p:sp>
          <p:nvSpPr>
            <p:cNvPr id="73860" name="Rectangle 255"/>
            <p:cNvSpPr>
              <a:spLocks noChangeArrowheads="1"/>
            </p:cNvSpPr>
            <p:nvPr/>
          </p:nvSpPr>
          <p:spPr bwMode="auto">
            <a:xfrm>
              <a:off x="4909"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51</a:t>
              </a:r>
              <a:endParaRPr lang="es-ES" sz="800"/>
            </a:p>
          </p:txBody>
        </p:sp>
        <p:sp>
          <p:nvSpPr>
            <p:cNvPr id="73861" name="Rectangle 256"/>
            <p:cNvSpPr>
              <a:spLocks noChangeArrowheads="1"/>
            </p:cNvSpPr>
            <p:nvPr/>
          </p:nvSpPr>
          <p:spPr bwMode="auto">
            <a:xfrm>
              <a:off x="4992" y="4006"/>
              <a:ext cx="72" cy="77"/>
            </a:xfrm>
            <a:prstGeom prst="rect">
              <a:avLst/>
            </a:prstGeom>
            <a:noFill/>
            <a:ln w="9525">
              <a:noFill/>
              <a:miter lim="800000"/>
              <a:headEnd/>
              <a:tailEnd/>
            </a:ln>
          </p:spPr>
          <p:txBody>
            <a:bodyPr wrap="none" lIns="0" tIns="0" rIns="0" bIns="0">
              <a:spAutoFit/>
            </a:bodyPr>
            <a:lstStyle/>
            <a:p>
              <a:r>
                <a:rPr lang="es-ES" sz="800">
                  <a:solidFill>
                    <a:srgbClr val="000000"/>
                  </a:solidFill>
                </a:rPr>
                <a:t>52</a:t>
              </a:r>
              <a:endParaRPr lang="es-ES" sz="800"/>
            </a:p>
          </p:txBody>
        </p:sp>
        <p:sp>
          <p:nvSpPr>
            <p:cNvPr id="73862" name="Freeform 197"/>
            <p:cNvSpPr>
              <a:spLocks/>
            </p:cNvSpPr>
            <p:nvPr/>
          </p:nvSpPr>
          <p:spPr bwMode="auto">
            <a:xfrm>
              <a:off x="875" y="3087"/>
              <a:ext cx="2195" cy="582"/>
            </a:xfrm>
            <a:custGeom>
              <a:avLst/>
              <a:gdLst>
                <a:gd name="T0" fmla="*/ 0 w 475"/>
                <a:gd name="T1" fmla="*/ 61323330 h 126"/>
                <a:gd name="T2" fmla="*/ 17274567 w 475"/>
                <a:gd name="T3" fmla="*/ 0 h 126"/>
                <a:gd name="T4" fmla="*/ 33700099 w 475"/>
                <a:gd name="T5" fmla="*/ 21133477 h 126"/>
                <a:gd name="T6" fmla="*/ 50937351 w 475"/>
                <a:gd name="T7" fmla="*/ 54504361 h 126"/>
                <a:gd name="T8" fmla="*/ 67179570 w 475"/>
                <a:gd name="T9" fmla="*/ 60292765 h 126"/>
                <a:gd name="T10" fmla="*/ 84637441 w 475"/>
                <a:gd name="T11" fmla="*/ 58457267 h 126"/>
                <a:gd name="T12" fmla="*/ 101872336 w 475"/>
                <a:gd name="T13" fmla="*/ 70879546 h 126"/>
                <a:gd name="T14" fmla="*/ 118114629 w 475"/>
                <a:gd name="T15" fmla="*/ 70879546 h 126"/>
                <a:gd name="T16" fmla="*/ 135574736 w 475"/>
                <a:gd name="T17" fmla="*/ 74599024 h 126"/>
                <a:gd name="T18" fmla="*/ 151776808 w 475"/>
                <a:gd name="T19" fmla="*/ 89944032 h 126"/>
                <a:gd name="T20" fmla="*/ 169051888 w 475"/>
                <a:gd name="T21" fmla="*/ 95732473 h 126"/>
                <a:gd name="T22" fmla="*/ 185479171 w 475"/>
                <a:gd name="T23" fmla="*/ 105240910 h 126"/>
                <a:gd name="T24" fmla="*/ 202754362 w 475"/>
                <a:gd name="T25" fmla="*/ 93848789 h 126"/>
                <a:gd name="T26" fmla="*/ 219988888 w 475"/>
                <a:gd name="T27" fmla="*/ 112912961 h 126"/>
                <a:gd name="T28" fmla="*/ 236416615 w 475"/>
                <a:gd name="T29" fmla="*/ 111882803 h 126"/>
                <a:gd name="T30" fmla="*/ 253689440 w 475"/>
                <a:gd name="T31" fmla="*/ 120585456 h 126"/>
                <a:gd name="T32" fmla="*/ 270116723 w 475"/>
                <a:gd name="T33" fmla="*/ 111077537 h 126"/>
                <a:gd name="T34" fmla="*/ 287351692 w 475"/>
                <a:gd name="T35" fmla="*/ 117711227 h 126"/>
                <a:gd name="T36" fmla="*/ 304637086 w 475"/>
                <a:gd name="T37" fmla="*/ 112912961 h 126"/>
                <a:gd name="T38" fmla="*/ 320828585 w 475"/>
                <a:gd name="T39" fmla="*/ 104210234 h 126"/>
                <a:gd name="T40" fmla="*/ 338288914 w 475"/>
                <a:gd name="T41" fmla="*/ 93848789 h 126"/>
                <a:gd name="T42" fmla="*/ 354531355 w 475"/>
                <a:gd name="T43" fmla="*/ 106319254 h 126"/>
                <a:gd name="T44" fmla="*/ 371765733 w 475"/>
                <a:gd name="T45" fmla="*/ 102374884 h 126"/>
                <a:gd name="T46" fmla="*/ 389274564 w 475"/>
                <a:gd name="T47" fmla="*/ 111077537 h 126"/>
                <a:gd name="T48" fmla="*/ 405468503 w 475"/>
                <a:gd name="T49" fmla="*/ 72715303 h 126"/>
                <a:gd name="T50" fmla="*/ 422750792 w 475"/>
                <a:gd name="T51" fmla="*/ 58457267 h 126"/>
                <a:gd name="T52" fmla="*/ 439168315 w 475"/>
                <a:gd name="T53" fmla="*/ 57378479 h 126"/>
                <a:gd name="T54" fmla="*/ 456403580 w 475"/>
                <a:gd name="T55" fmla="*/ 70879546 h 12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5"/>
                <a:gd name="T85" fmla="*/ 0 h 126"/>
                <a:gd name="T86" fmla="*/ 475 w 475"/>
                <a:gd name="T87" fmla="*/ 126 h 12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5" h="126">
                  <a:moveTo>
                    <a:pt x="0" y="64"/>
                  </a:moveTo>
                  <a:lnTo>
                    <a:pt x="18" y="0"/>
                  </a:lnTo>
                  <a:lnTo>
                    <a:pt x="35" y="22"/>
                  </a:lnTo>
                  <a:lnTo>
                    <a:pt x="53" y="57"/>
                  </a:lnTo>
                  <a:lnTo>
                    <a:pt x="70" y="63"/>
                  </a:lnTo>
                  <a:lnTo>
                    <a:pt x="88" y="61"/>
                  </a:lnTo>
                  <a:lnTo>
                    <a:pt x="106" y="74"/>
                  </a:lnTo>
                  <a:lnTo>
                    <a:pt x="123" y="74"/>
                  </a:lnTo>
                  <a:lnTo>
                    <a:pt x="141" y="78"/>
                  </a:lnTo>
                  <a:lnTo>
                    <a:pt x="158" y="94"/>
                  </a:lnTo>
                  <a:lnTo>
                    <a:pt x="176" y="100"/>
                  </a:lnTo>
                  <a:lnTo>
                    <a:pt x="193" y="110"/>
                  </a:lnTo>
                  <a:lnTo>
                    <a:pt x="211" y="98"/>
                  </a:lnTo>
                  <a:lnTo>
                    <a:pt x="229" y="118"/>
                  </a:lnTo>
                  <a:lnTo>
                    <a:pt x="246" y="117"/>
                  </a:lnTo>
                  <a:lnTo>
                    <a:pt x="264" y="126"/>
                  </a:lnTo>
                  <a:lnTo>
                    <a:pt x="281" y="116"/>
                  </a:lnTo>
                  <a:lnTo>
                    <a:pt x="299" y="123"/>
                  </a:lnTo>
                  <a:lnTo>
                    <a:pt x="317" y="118"/>
                  </a:lnTo>
                  <a:lnTo>
                    <a:pt x="334" y="109"/>
                  </a:lnTo>
                  <a:lnTo>
                    <a:pt x="352" y="98"/>
                  </a:lnTo>
                  <a:lnTo>
                    <a:pt x="369" y="111"/>
                  </a:lnTo>
                  <a:lnTo>
                    <a:pt x="387" y="107"/>
                  </a:lnTo>
                  <a:lnTo>
                    <a:pt x="405" y="116"/>
                  </a:lnTo>
                  <a:lnTo>
                    <a:pt x="422" y="76"/>
                  </a:lnTo>
                  <a:lnTo>
                    <a:pt x="440" y="61"/>
                  </a:lnTo>
                  <a:lnTo>
                    <a:pt x="457" y="60"/>
                  </a:lnTo>
                  <a:lnTo>
                    <a:pt x="475" y="74"/>
                  </a:lnTo>
                </a:path>
              </a:pathLst>
            </a:custGeom>
            <a:noFill/>
            <a:ln w="28575" cmpd="sng">
              <a:solidFill>
                <a:srgbClr val="000000"/>
              </a:solidFill>
              <a:prstDash val="solid"/>
              <a:round/>
              <a:headEnd/>
              <a:tailEnd/>
            </a:ln>
          </p:spPr>
          <p:txBody>
            <a:bodyPr/>
            <a:lstStyle/>
            <a:p>
              <a:endParaRPr lang="es-AR"/>
            </a:p>
          </p:txBody>
        </p:sp>
      </p:grpSp>
      <p:sp>
        <p:nvSpPr>
          <p:cNvPr id="73733" name="WordArt 5"/>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Análisis de Series de Tiempo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4"/>
          <p:cNvPicPr>
            <a:picLocks noChangeAspect="1" noChangeArrowheads="1"/>
          </p:cNvPicPr>
          <p:nvPr/>
        </p:nvPicPr>
        <p:blipFill>
          <a:blip r:embed="rId2" cstate="print"/>
          <a:srcRect/>
          <a:stretch>
            <a:fillRect/>
          </a:stretch>
        </p:blipFill>
        <p:spPr bwMode="auto">
          <a:xfrm>
            <a:off x="4416425" y="981075"/>
            <a:ext cx="4738688" cy="5616575"/>
          </a:xfrm>
          <a:prstGeom prst="rect">
            <a:avLst/>
          </a:prstGeom>
          <a:noFill/>
          <a:ln w="9525">
            <a:noFill/>
            <a:miter lim="800000"/>
            <a:headEnd/>
            <a:tailEnd/>
          </a:ln>
        </p:spPr>
      </p:pic>
      <p:sp>
        <p:nvSpPr>
          <p:cNvPr id="75779" name="Text Box 2"/>
          <p:cNvSpPr txBox="1">
            <a:spLocks noChangeArrowheads="1"/>
          </p:cNvSpPr>
          <p:nvPr/>
        </p:nvSpPr>
        <p:spPr bwMode="auto">
          <a:xfrm>
            <a:off x="539750" y="2182813"/>
            <a:ext cx="5472113" cy="4054475"/>
          </a:xfrm>
          <a:prstGeom prst="rect">
            <a:avLst/>
          </a:prstGeom>
          <a:noFill/>
          <a:ln w="9525">
            <a:noFill/>
            <a:miter lim="800000"/>
            <a:headEnd/>
            <a:tailEnd/>
          </a:ln>
        </p:spPr>
        <p:txBody>
          <a:bodyPr>
            <a:spAutoFit/>
          </a:bodyPr>
          <a:lstStyle/>
          <a:p>
            <a:pPr marL="265113" indent="-265113">
              <a:spcBef>
                <a:spcPct val="50000"/>
              </a:spcBef>
              <a:buClr>
                <a:srgbClr val="CC0000"/>
              </a:buClr>
              <a:buSzPct val="120000"/>
              <a:buFont typeface="Wingdings" pitchFamily="2" charset="2"/>
              <a:buBlip>
                <a:blip r:embed="rId3"/>
              </a:buBlip>
            </a:pPr>
            <a:r>
              <a:rPr lang="es-ES" sz="2000" b="1">
                <a:solidFill>
                  <a:srgbClr val="FF0000"/>
                </a:solidFill>
              </a:rPr>
              <a:t>Evaluar rápidamente</a:t>
            </a:r>
            <a:r>
              <a:rPr lang="es-ES" sz="2000" b="1"/>
              <a:t> la situación de salud: EDAN</a:t>
            </a:r>
          </a:p>
          <a:p>
            <a:pPr marL="265113" indent="-265113">
              <a:spcBef>
                <a:spcPct val="50000"/>
              </a:spcBef>
              <a:buClr>
                <a:srgbClr val="CC0000"/>
              </a:buClr>
              <a:buSzPct val="120000"/>
              <a:buFont typeface="Wingdings" pitchFamily="2" charset="2"/>
              <a:buBlip>
                <a:blip r:embed="rId3"/>
              </a:buBlip>
            </a:pPr>
            <a:r>
              <a:rPr lang="es-ES" sz="2000" b="1">
                <a:solidFill>
                  <a:srgbClr val="FF0000"/>
                </a:solidFill>
              </a:rPr>
              <a:t>Determinar</a:t>
            </a:r>
            <a:r>
              <a:rPr lang="es-ES" sz="2000" b="1"/>
              <a:t> </a:t>
            </a:r>
            <a:r>
              <a:rPr lang="es-ES" sz="2000" b="1">
                <a:solidFill>
                  <a:srgbClr val="FF0000"/>
                </a:solidFill>
              </a:rPr>
              <a:t>el número de víctimas</a:t>
            </a:r>
            <a:r>
              <a:rPr lang="es-ES" sz="2000" b="1"/>
              <a:t> que requerirán algún tipo de atención de salud. </a:t>
            </a:r>
          </a:p>
          <a:p>
            <a:pPr marL="265113" indent="-265113">
              <a:spcBef>
                <a:spcPct val="50000"/>
              </a:spcBef>
              <a:buClr>
                <a:srgbClr val="CC0000"/>
              </a:buClr>
              <a:buSzPct val="120000"/>
              <a:buFont typeface="Wingdings" pitchFamily="2" charset="2"/>
              <a:buBlip>
                <a:blip r:embed="rId3"/>
              </a:buBlip>
            </a:pPr>
            <a:r>
              <a:rPr lang="es-ES" sz="2000" b="1">
                <a:solidFill>
                  <a:srgbClr val="FF0000"/>
                </a:solidFill>
              </a:rPr>
              <a:t>Atender </a:t>
            </a:r>
            <a:r>
              <a:rPr lang="es-ES" sz="2000" b="1"/>
              <a:t>a la población afectada.</a:t>
            </a:r>
          </a:p>
          <a:p>
            <a:pPr marL="265113" indent="-265113">
              <a:spcBef>
                <a:spcPct val="50000"/>
              </a:spcBef>
              <a:buClr>
                <a:srgbClr val="CC0000"/>
              </a:buClr>
              <a:buSzPct val="120000"/>
              <a:buFont typeface="Wingdings" pitchFamily="2" charset="2"/>
              <a:buBlip>
                <a:blip r:embed="rId3"/>
              </a:buBlip>
            </a:pPr>
            <a:r>
              <a:rPr lang="es-ES" sz="2000" b="1"/>
              <a:t>Determinar la </a:t>
            </a:r>
            <a:r>
              <a:rPr lang="es-ES" sz="2000" b="1">
                <a:solidFill>
                  <a:srgbClr val="FF0000"/>
                </a:solidFill>
              </a:rPr>
              <a:t>población en riesgo</a:t>
            </a:r>
            <a:r>
              <a:rPr lang="es-ES" sz="2000" b="1"/>
              <a:t> que requiera de alguna intervención de salud pública.</a:t>
            </a:r>
          </a:p>
          <a:p>
            <a:pPr marL="265113" indent="-265113">
              <a:spcBef>
                <a:spcPct val="50000"/>
              </a:spcBef>
              <a:buClr>
                <a:srgbClr val="CC0000"/>
              </a:buClr>
              <a:buSzPct val="120000"/>
              <a:buFont typeface="Wingdings" pitchFamily="2" charset="2"/>
              <a:buBlip>
                <a:blip r:embed="rId3"/>
              </a:buBlip>
            </a:pPr>
            <a:r>
              <a:rPr lang="es-ES" sz="2000" b="1">
                <a:solidFill>
                  <a:srgbClr val="FF0000"/>
                </a:solidFill>
              </a:rPr>
              <a:t>Adecuar los recursos</a:t>
            </a:r>
            <a:r>
              <a:rPr lang="es-ES" sz="2000" b="1"/>
              <a:t> existentes para atender la emergencia.</a:t>
            </a:r>
          </a:p>
        </p:txBody>
      </p:sp>
      <p:sp>
        <p:nvSpPr>
          <p:cNvPr id="75780" name="WordArt 3"/>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Vigilancia en Escenarios Complejos</a:t>
            </a:r>
          </a:p>
        </p:txBody>
      </p:sp>
      <p:sp>
        <p:nvSpPr>
          <p:cNvPr id="20485" name="Text Box 5"/>
          <p:cNvSpPr txBox="1">
            <a:spLocks noChangeArrowheads="1"/>
          </p:cNvSpPr>
          <p:nvPr/>
        </p:nvSpPr>
        <p:spPr bwMode="auto">
          <a:xfrm>
            <a:off x="323850" y="908050"/>
            <a:ext cx="8064500" cy="1187450"/>
          </a:xfrm>
          <a:prstGeom prst="rect">
            <a:avLst/>
          </a:prstGeom>
          <a:noFill/>
          <a:ln w="9525">
            <a:noFill/>
            <a:miter lim="800000"/>
            <a:headEnd/>
            <a:tailEnd/>
          </a:ln>
          <a:effectLst>
            <a:outerShdw dist="28398" dir="1593903" algn="ctr" rotWithShape="0">
              <a:schemeClr val="bg1">
                <a:alpha val="50000"/>
              </a:schemeClr>
            </a:outerShdw>
          </a:effectLst>
        </p:spPr>
        <p:txBody>
          <a:bodyPr>
            <a:spAutoFit/>
          </a:bodyPr>
          <a:lstStyle/>
          <a:p>
            <a:pPr>
              <a:spcBef>
                <a:spcPct val="50000"/>
              </a:spcBef>
              <a:defRPr/>
            </a:pPr>
            <a:r>
              <a:rPr lang="es-AR" sz="2400" b="1"/>
              <a:t>Reorganizar el funcionamiento del Sistema en función de nuevas prioridades que orientan sus actividades con el fin de: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10"/>
          <p:cNvPicPr>
            <a:picLocks noChangeAspect="1" noChangeArrowheads="1"/>
          </p:cNvPicPr>
          <p:nvPr/>
        </p:nvPicPr>
        <p:blipFill>
          <a:blip r:embed="rId2" cstate="print"/>
          <a:srcRect/>
          <a:stretch>
            <a:fillRect/>
          </a:stretch>
        </p:blipFill>
        <p:spPr bwMode="auto">
          <a:xfrm>
            <a:off x="6142038" y="1268413"/>
            <a:ext cx="3001962" cy="4105275"/>
          </a:xfrm>
          <a:prstGeom prst="rect">
            <a:avLst/>
          </a:prstGeom>
          <a:noFill/>
          <a:ln w="9525">
            <a:noFill/>
            <a:miter lim="800000"/>
            <a:headEnd/>
            <a:tailEnd/>
          </a:ln>
        </p:spPr>
      </p:pic>
      <p:sp>
        <p:nvSpPr>
          <p:cNvPr id="76803" name="Text Box 2"/>
          <p:cNvSpPr txBox="1">
            <a:spLocks noChangeArrowheads="1"/>
          </p:cNvSpPr>
          <p:nvPr/>
        </p:nvSpPr>
        <p:spPr bwMode="auto">
          <a:xfrm>
            <a:off x="395288" y="908050"/>
            <a:ext cx="8353425" cy="579438"/>
          </a:xfrm>
          <a:prstGeom prst="rect">
            <a:avLst/>
          </a:prstGeom>
          <a:noFill/>
          <a:ln w="9525">
            <a:noFill/>
            <a:miter lim="800000"/>
            <a:headEnd/>
            <a:tailEnd/>
          </a:ln>
        </p:spPr>
        <p:txBody>
          <a:bodyPr>
            <a:spAutoFit/>
          </a:bodyPr>
          <a:lstStyle/>
          <a:p>
            <a:pPr>
              <a:spcBef>
                <a:spcPct val="50000"/>
              </a:spcBef>
            </a:pPr>
            <a:r>
              <a:rPr lang="es-ES" sz="3200" b="1">
                <a:solidFill>
                  <a:srgbClr val="0033CC"/>
                </a:solidFill>
              </a:rPr>
              <a:t>Objetivos de vigilancia:</a:t>
            </a:r>
          </a:p>
        </p:txBody>
      </p:sp>
      <p:sp>
        <p:nvSpPr>
          <p:cNvPr id="76804" name="Text Box 3"/>
          <p:cNvSpPr txBox="1">
            <a:spLocks noChangeArrowheads="1"/>
          </p:cNvSpPr>
          <p:nvPr/>
        </p:nvSpPr>
        <p:spPr bwMode="auto">
          <a:xfrm>
            <a:off x="468313" y="1628775"/>
            <a:ext cx="5543550" cy="4473575"/>
          </a:xfrm>
          <a:prstGeom prst="rect">
            <a:avLst/>
          </a:prstGeom>
          <a:noFill/>
          <a:ln w="9525">
            <a:noFill/>
            <a:miter lim="800000"/>
            <a:headEnd/>
            <a:tailEnd/>
          </a:ln>
        </p:spPr>
        <p:txBody>
          <a:bodyPr>
            <a:spAutoFit/>
          </a:bodyPr>
          <a:lstStyle/>
          <a:p>
            <a:pPr marL="342900" indent="-342900">
              <a:spcBef>
                <a:spcPct val="50000"/>
              </a:spcBef>
              <a:buClr>
                <a:srgbClr val="FF0000"/>
              </a:buClr>
              <a:buFontTx/>
              <a:buAutoNum type="arabicPeriod"/>
            </a:pPr>
            <a:r>
              <a:rPr lang="es-ES" sz="2400" b="1"/>
              <a:t>Estudiar la magnitud del impacto del evento.</a:t>
            </a:r>
          </a:p>
          <a:p>
            <a:pPr marL="342900" indent="-342900">
              <a:spcBef>
                <a:spcPct val="50000"/>
              </a:spcBef>
              <a:buClr>
                <a:srgbClr val="FF0000"/>
              </a:buClr>
              <a:buFontTx/>
              <a:buAutoNum type="arabicPeriod"/>
            </a:pPr>
            <a:r>
              <a:rPr lang="es-ES" sz="2400" b="1"/>
              <a:t>Estimar el impacto en la salud.</a:t>
            </a:r>
          </a:p>
          <a:p>
            <a:pPr marL="342900" indent="-342900">
              <a:spcBef>
                <a:spcPct val="50000"/>
              </a:spcBef>
              <a:buClr>
                <a:srgbClr val="FF0000"/>
              </a:buClr>
              <a:buFontTx/>
              <a:buAutoNum type="arabicPeriod"/>
            </a:pPr>
            <a:r>
              <a:rPr lang="es-ES" sz="2400" b="1"/>
              <a:t>Identificar los principales problemas de salud de la población afectada (riesgos y daños).</a:t>
            </a:r>
          </a:p>
          <a:p>
            <a:pPr marL="342900" indent="-342900">
              <a:spcBef>
                <a:spcPct val="50000"/>
              </a:spcBef>
              <a:buClr>
                <a:srgbClr val="FF0000"/>
              </a:buClr>
              <a:buFontTx/>
              <a:buAutoNum type="arabicPeriod"/>
            </a:pPr>
            <a:r>
              <a:rPr lang="es-ES" sz="2400" b="1"/>
              <a:t>Identificar grupos de riesgo.</a:t>
            </a:r>
          </a:p>
          <a:p>
            <a:pPr marL="342900" indent="-342900">
              <a:spcBef>
                <a:spcPct val="50000"/>
              </a:spcBef>
              <a:buClr>
                <a:srgbClr val="FF0000"/>
              </a:buClr>
              <a:buFontTx/>
              <a:buAutoNum type="arabicPeriod"/>
            </a:pPr>
            <a:r>
              <a:rPr lang="es-ES" sz="2400" b="1"/>
              <a:t>Detectar cambios en prácticas de higiene.</a:t>
            </a:r>
          </a:p>
        </p:txBody>
      </p:sp>
      <p:sp>
        <p:nvSpPr>
          <p:cNvPr id="76805" name="WordArt 8"/>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Vigilancia en Escenarios Complejos</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395288" y="908050"/>
            <a:ext cx="8353425" cy="579438"/>
          </a:xfrm>
          <a:prstGeom prst="rect">
            <a:avLst/>
          </a:prstGeom>
          <a:noFill/>
          <a:ln w="9525">
            <a:noFill/>
            <a:miter lim="800000"/>
            <a:headEnd/>
            <a:tailEnd/>
          </a:ln>
        </p:spPr>
        <p:txBody>
          <a:bodyPr>
            <a:spAutoFit/>
          </a:bodyPr>
          <a:lstStyle/>
          <a:p>
            <a:pPr>
              <a:spcBef>
                <a:spcPct val="50000"/>
              </a:spcBef>
            </a:pPr>
            <a:r>
              <a:rPr lang="es-ES" sz="3200" b="1">
                <a:solidFill>
                  <a:srgbClr val="0033CC"/>
                </a:solidFill>
              </a:rPr>
              <a:t>Objetivos de vigilancia:</a:t>
            </a:r>
          </a:p>
        </p:txBody>
      </p:sp>
      <p:sp>
        <p:nvSpPr>
          <p:cNvPr id="77827" name="Text Box 3"/>
          <p:cNvSpPr txBox="1">
            <a:spLocks noChangeArrowheads="1"/>
          </p:cNvSpPr>
          <p:nvPr/>
        </p:nvSpPr>
        <p:spPr bwMode="auto">
          <a:xfrm>
            <a:off x="468313" y="1628775"/>
            <a:ext cx="5040312" cy="4108450"/>
          </a:xfrm>
          <a:prstGeom prst="rect">
            <a:avLst/>
          </a:prstGeom>
          <a:noFill/>
          <a:ln w="9525">
            <a:noFill/>
            <a:miter lim="800000"/>
            <a:headEnd/>
            <a:tailEnd/>
          </a:ln>
        </p:spPr>
        <p:txBody>
          <a:bodyPr>
            <a:spAutoFit/>
          </a:bodyPr>
          <a:lstStyle/>
          <a:p>
            <a:pPr marL="342900" indent="-342900">
              <a:spcBef>
                <a:spcPct val="50000"/>
              </a:spcBef>
              <a:buClr>
                <a:srgbClr val="FF0000"/>
              </a:buClr>
              <a:buFontTx/>
              <a:buAutoNum type="arabicPeriod" startAt="6"/>
            </a:pPr>
            <a:r>
              <a:rPr lang="es-ES" sz="2400" b="1"/>
              <a:t>Definir tendencias.</a:t>
            </a:r>
          </a:p>
          <a:p>
            <a:pPr marL="342900" indent="-342900">
              <a:spcBef>
                <a:spcPct val="50000"/>
              </a:spcBef>
              <a:buClr>
                <a:srgbClr val="FF0000"/>
              </a:buClr>
              <a:buFontTx/>
              <a:buAutoNum type="arabicPeriod" startAt="6"/>
            </a:pPr>
            <a:r>
              <a:rPr lang="es-ES" sz="2400" b="1"/>
              <a:t>Detectar brotes o epidemias.</a:t>
            </a:r>
          </a:p>
          <a:p>
            <a:pPr marL="342900" indent="-342900">
              <a:spcBef>
                <a:spcPct val="50000"/>
              </a:spcBef>
              <a:buClr>
                <a:srgbClr val="FF0000"/>
              </a:buClr>
              <a:buFontTx/>
              <a:buAutoNum type="arabicPeriod" startAt="6"/>
            </a:pPr>
            <a:r>
              <a:rPr lang="es-ES" sz="2400" b="1"/>
              <a:t>Orientar o reorientar recursos.</a:t>
            </a:r>
          </a:p>
          <a:p>
            <a:pPr marL="342900" indent="-342900">
              <a:spcBef>
                <a:spcPct val="50000"/>
              </a:spcBef>
              <a:buClr>
                <a:srgbClr val="FF0000"/>
              </a:buClr>
              <a:buFontTx/>
              <a:buAutoNum type="arabicPeriod" startAt="6"/>
            </a:pPr>
            <a:r>
              <a:rPr lang="es-ES" sz="2400" b="1"/>
              <a:t>Adecuar los recursos existentes para atender la emergencia y restablecer la red de servicios.</a:t>
            </a:r>
          </a:p>
          <a:p>
            <a:pPr marL="342900" indent="-342900">
              <a:spcBef>
                <a:spcPct val="50000"/>
              </a:spcBef>
              <a:buClr>
                <a:srgbClr val="FF0000"/>
              </a:buClr>
              <a:buFontTx/>
              <a:buAutoNum type="arabicPeriod" startAt="6"/>
            </a:pPr>
            <a:r>
              <a:rPr lang="es-ES" sz="2400" b="1"/>
              <a:t>Identificar necesidades de investigación.</a:t>
            </a:r>
          </a:p>
        </p:txBody>
      </p:sp>
      <p:pic>
        <p:nvPicPr>
          <p:cNvPr id="77828" name="Picture 4"/>
          <p:cNvPicPr>
            <a:picLocks noChangeAspect="1" noChangeArrowheads="1"/>
          </p:cNvPicPr>
          <p:nvPr/>
        </p:nvPicPr>
        <p:blipFill>
          <a:blip r:embed="rId2" cstate="print"/>
          <a:srcRect/>
          <a:stretch>
            <a:fillRect/>
          </a:stretch>
        </p:blipFill>
        <p:spPr bwMode="auto">
          <a:xfrm>
            <a:off x="5449888" y="1052513"/>
            <a:ext cx="3694112" cy="4824412"/>
          </a:xfrm>
          <a:prstGeom prst="rect">
            <a:avLst/>
          </a:prstGeom>
          <a:noFill/>
          <a:ln w="9525">
            <a:noFill/>
            <a:miter lim="800000"/>
            <a:headEnd/>
            <a:tailEnd/>
          </a:ln>
        </p:spPr>
      </p:pic>
      <p:sp>
        <p:nvSpPr>
          <p:cNvPr id="77829" name="WordArt 5"/>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Vigilancia en Escenarios Complejos</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8"/>
          <p:cNvPicPr>
            <a:picLocks noChangeAspect="1" noChangeArrowheads="1"/>
          </p:cNvPicPr>
          <p:nvPr/>
        </p:nvPicPr>
        <p:blipFill>
          <a:blip r:embed="rId2" cstate="print"/>
          <a:srcRect/>
          <a:stretch>
            <a:fillRect/>
          </a:stretch>
        </p:blipFill>
        <p:spPr bwMode="auto">
          <a:xfrm>
            <a:off x="6731000" y="2492375"/>
            <a:ext cx="1836738" cy="1512888"/>
          </a:xfrm>
          <a:prstGeom prst="rect">
            <a:avLst/>
          </a:prstGeom>
          <a:noFill/>
          <a:ln w="9525">
            <a:noFill/>
            <a:miter lim="800000"/>
            <a:headEnd/>
            <a:tailEnd/>
          </a:ln>
        </p:spPr>
      </p:pic>
      <p:sp>
        <p:nvSpPr>
          <p:cNvPr id="78851" name="Text Box 2"/>
          <p:cNvSpPr txBox="1">
            <a:spLocks noChangeArrowheads="1"/>
          </p:cNvSpPr>
          <p:nvPr/>
        </p:nvSpPr>
        <p:spPr bwMode="auto">
          <a:xfrm>
            <a:off x="3636963" y="2133600"/>
            <a:ext cx="1871662" cy="457200"/>
          </a:xfrm>
          <a:prstGeom prst="rect">
            <a:avLst/>
          </a:prstGeom>
          <a:noFill/>
          <a:ln w="9525">
            <a:noFill/>
            <a:miter lim="800000"/>
            <a:headEnd/>
            <a:tailEnd/>
          </a:ln>
        </p:spPr>
        <p:txBody>
          <a:bodyPr>
            <a:spAutoFit/>
          </a:bodyPr>
          <a:lstStyle/>
          <a:p>
            <a:pPr algn="ctr">
              <a:spcBef>
                <a:spcPct val="50000"/>
              </a:spcBef>
            </a:pPr>
            <a:r>
              <a:rPr lang="es-AR" sz="2400" b="1"/>
              <a:t>Evento</a:t>
            </a:r>
          </a:p>
        </p:txBody>
      </p:sp>
      <p:sp>
        <p:nvSpPr>
          <p:cNvPr id="78852" name="Text Box 3"/>
          <p:cNvSpPr txBox="1">
            <a:spLocks noChangeArrowheads="1"/>
          </p:cNvSpPr>
          <p:nvPr/>
        </p:nvSpPr>
        <p:spPr bwMode="auto">
          <a:xfrm>
            <a:off x="6588125" y="3787775"/>
            <a:ext cx="2087563" cy="822325"/>
          </a:xfrm>
          <a:prstGeom prst="rect">
            <a:avLst/>
          </a:prstGeom>
          <a:noFill/>
          <a:ln w="9525">
            <a:noFill/>
            <a:miter lim="800000"/>
            <a:headEnd/>
            <a:tailEnd/>
          </a:ln>
        </p:spPr>
        <p:txBody>
          <a:bodyPr>
            <a:spAutoFit/>
          </a:bodyPr>
          <a:lstStyle/>
          <a:p>
            <a:pPr algn="ctr">
              <a:spcBef>
                <a:spcPct val="50000"/>
              </a:spcBef>
            </a:pPr>
            <a:r>
              <a:rPr lang="es-AR" sz="2400" b="1"/>
              <a:t>Recolección de datos</a:t>
            </a:r>
          </a:p>
        </p:txBody>
      </p:sp>
      <p:sp>
        <p:nvSpPr>
          <p:cNvPr id="78853" name="Text Box 4"/>
          <p:cNvSpPr txBox="1">
            <a:spLocks noChangeArrowheads="1"/>
          </p:cNvSpPr>
          <p:nvPr/>
        </p:nvSpPr>
        <p:spPr bwMode="auto">
          <a:xfrm>
            <a:off x="4284663" y="5876925"/>
            <a:ext cx="1871662" cy="457200"/>
          </a:xfrm>
          <a:prstGeom prst="rect">
            <a:avLst/>
          </a:prstGeom>
          <a:noFill/>
          <a:ln w="9525">
            <a:noFill/>
            <a:miter lim="800000"/>
            <a:headEnd/>
            <a:tailEnd/>
          </a:ln>
        </p:spPr>
        <p:txBody>
          <a:bodyPr>
            <a:spAutoFit/>
          </a:bodyPr>
          <a:lstStyle/>
          <a:p>
            <a:pPr algn="ctr">
              <a:spcBef>
                <a:spcPct val="50000"/>
              </a:spcBef>
            </a:pPr>
            <a:r>
              <a:rPr lang="es-AR" sz="2400" b="1"/>
              <a:t>Análisis</a:t>
            </a:r>
          </a:p>
        </p:txBody>
      </p:sp>
      <p:sp>
        <p:nvSpPr>
          <p:cNvPr id="78854" name="Text Box 5"/>
          <p:cNvSpPr txBox="1">
            <a:spLocks noChangeArrowheads="1"/>
          </p:cNvSpPr>
          <p:nvPr/>
        </p:nvSpPr>
        <p:spPr bwMode="auto">
          <a:xfrm>
            <a:off x="755650" y="4051300"/>
            <a:ext cx="1871663" cy="457200"/>
          </a:xfrm>
          <a:prstGeom prst="rect">
            <a:avLst/>
          </a:prstGeom>
          <a:noFill/>
          <a:ln w="9525">
            <a:noFill/>
            <a:miter lim="800000"/>
            <a:headEnd/>
            <a:tailEnd/>
          </a:ln>
        </p:spPr>
        <p:txBody>
          <a:bodyPr>
            <a:spAutoFit/>
          </a:bodyPr>
          <a:lstStyle/>
          <a:p>
            <a:pPr algn="ctr">
              <a:spcBef>
                <a:spcPct val="50000"/>
              </a:spcBef>
            </a:pPr>
            <a:r>
              <a:rPr lang="es-AR" sz="2400" b="1"/>
              <a:t>Respuesta</a:t>
            </a:r>
          </a:p>
        </p:txBody>
      </p:sp>
      <p:pic>
        <p:nvPicPr>
          <p:cNvPr id="78855" name="Picture 11"/>
          <p:cNvPicPr>
            <a:picLocks noChangeAspect="1" noChangeArrowheads="1"/>
          </p:cNvPicPr>
          <p:nvPr/>
        </p:nvPicPr>
        <p:blipFill>
          <a:blip r:embed="rId3" cstate="print"/>
          <a:srcRect/>
          <a:stretch>
            <a:fillRect/>
          </a:stretch>
        </p:blipFill>
        <p:spPr bwMode="auto">
          <a:xfrm>
            <a:off x="3779838" y="4652963"/>
            <a:ext cx="2016125" cy="1700212"/>
          </a:xfrm>
          <a:prstGeom prst="rect">
            <a:avLst/>
          </a:prstGeom>
          <a:noFill/>
          <a:ln w="9525">
            <a:noFill/>
            <a:miter lim="800000"/>
            <a:headEnd/>
            <a:tailEnd/>
          </a:ln>
        </p:spPr>
      </p:pic>
      <p:pic>
        <p:nvPicPr>
          <p:cNvPr id="78856" name="Picture 107" descr="PE02456_"/>
          <p:cNvPicPr>
            <a:picLocks noChangeAspect="1" noChangeArrowheads="1"/>
          </p:cNvPicPr>
          <p:nvPr/>
        </p:nvPicPr>
        <p:blipFill>
          <a:blip r:embed="rId4" cstate="print"/>
          <a:srcRect/>
          <a:stretch>
            <a:fillRect/>
          </a:stretch>
        </p:blipFill>
        <p:spPr bwMode="auto">
          <a:xfrm>
            <a:off x="611188" y="2389188"/>
            <a:ext cx="2232025" cy="1641475"/>
          </a:xfrm>
          <a:prstGeom prst="rect">
            <a:avLst/>
          </a:prstGeom>
          <a:noFill/>
          <a:ln w="9525">
            <a:noFill/>
            <a:miter lim="800000"/>
            <a:headEnd/>
            <a:tailEnd/>
          </a:ln>
        </p:spPr>
      </p:pic>
      <p:pic>
        <p:nvPicPr>
          <p:cNvPr id="78857" name="Picture 112"/>
          <p:cNvPicPr>
            <a:picLocks noChangeAspect="1" noChangeArrowheads="1"/>
          </p:cNvPicPr>
          <p:nvPr/>
        </p:nvPicPr>
        <p:blipFill>
          <a:blip r:embed="rId5" cstate="print"/>
          <a:srcRect t="4344"/>
          <a:stretch>
            <a:fillRect/>
          </a:stretch>
        </p:blipFill>
        <p:spPr bwMode="auto">
          <a:xfrm>
            <a:off x="3276600" y="620713"/>
            <a:ext cx="2808288" cy="1573212"/>
          </a:xfrm>
          <a:prstGeom prst="rect">
            <a:avLst/>
          </a:prstGeom>
          <a:noFill/>
          <a:ln w="9525">
            <a:noFill/>
            <a:miter lim="800000"/>
            <a:headEnd/>
            <a:tailEnd/>
          </a:ln>
        </p:spPr>
      </p:pic>
      <p:sp>
        <p:nvSpPr>
          <p:cNvPr id="15474" name="AutoShape 114"/>
          <p:cNvSpPr>
            <a:spLocks noChangeArrowheads="1"/>
          </p:cNvSpPr>
          <p:nvPr/>
        </p:nvSpPr>
        <p:spPr bwMode="auto">
          <a:xfrm>
            <a:off x="1908175" y="1341438"/>
            <a:ext cx="936625" cy="1081087"/>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FF66"/>
          </a:solidFill>
          <a:ln w="9525">
            <a:solidFill>
              <a:srgbClr val="CC0000"/>
            </a:solidFill>
            <a:miter lim="800000"/>
            <a:headEnd/>
            <a:tailEnd/>
          </a:ln>
          <a:effectLst>
            <a:outerShdw dist="107763" dir="8100000" algn="ctr" rotWithShape="0">
              <a:srgbClr val="660033"/>
            </a:outerShdw>
          </a:effectLst>
        </p:spPr>
        <p:txBody>
          <a:bodyPr wrap="none" anchor="ctr"/>
          <a:lstStyle/>
          <a:p>
            <a:pPr>
              <a:defRPr/>
            </a:pPr>
            <a:endParaRPr lang="es-MX"/>
          </a:p>
        </p:txBody>
      </p:sp>
      <p:sp>
        <p:nvSpPr>
          <p:cNvPr id="15475" name="AutoShape 115"/>
          <p:cNvSpPr>
            <a:spLocks noChangeArrowheads="1"/>
          </p:cNvSpPr>
          <p:nvPr/>
        </p:nvSpPr>
        <p:spPr bwMode="auto">
          <a:xfrm rot="5400000">
            <a:off x="6658769" y="1340644"/>
            <a:ext cx="936625" cy="1081087"/>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FF66"/>
          </a:solidFill>
          <a:ln w="9525">
            <a:solidFill>
              <a:srgbClr val="CC0000"/>
            </a:solidFill>
            <a:miter lim="800000"/>
            <a:headEnd/>
            <a:tailEnd/>
          </a:ln>
          <a:effectLst>
            <a:outerShdw dist="107763" dir="8100000" algn="ctr" rotWithShape="0">
              <a:srgbClr val="660033"/>
            </a:outerShdw>
          </a:effectLst>
        </p:spPr>
        <p:txBody>
          <a:bodyPr wrap="none" anchor="ctr"/>
          <a:lstStyle/>
          <a:p>
            <a:pPr>
              <a:defRPr/>
            </a:pPr>
            <a:endParaRPr lang="es-MX"/>
          </a:p>
        </p:txBody>
      </p:sp>
      <p:sp>
        <p:nvSpPr>
          <p:cNvPr id="15476" name="AutoShape 116"/>
          <p:cNvSpPr>
            <a:spLocks noChangeArrowheads="1"/>
          </p:cNvSpPr>
          <p:nvPr/>
        </p:nvSpPr>
        <p:spPr bwMode="auto">
          <a:xfrm rot="10800000">
            <a:off x="6659563" y="4652963"/>
            <a:ext cx="936625" cy="1081087"/>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FF66"/>
          </a:solidFill>
          <a:ln w="9525">
            <a:solidFill>
              <a:srgbClr val="CC0000"/>
            </a:solidFill>
            <a:miter lim="800000"/>
            <a:headEnd/>
            <a:tailEnd/>
          </a:ln>
          <a:effectLst>
            <a:outerShdw dist="107763" dir="8100000" algn="ctr" rotWithShape="0">
              <a:srgbClr val="660033"/>
            </a:outerShdw>
          </a:effectLst>
        </p:spPr>
        <p:txBody>
          <a:bodyPr wrap="none" anchor="ctr"/>
          <a:lstStyle/>
          <a:p>
            <a:pPr>
              <a:defRPr/>
            </a:pPr>
            <a:endParaRPr lang="es-MX"/>
          </a:p>
        </p:txBody>
      </p:sp>
      <p:sp>
        <p:nvSpPr>
          <p:cNvPr id="15477" name="AutoShape 117"/>
          <p:cNvSpPr>
            <a:spLocks noChangeArrowheads="1"/>
          </p:cNvSpPr>
          <p:nvPr/>
        </p:nvSpPr>
        <p:spPr bwMode="auto">
          <a:xfrm rot="16200000">
            <a:off x="1835944" y="4507707"/>
            <a:ext cx="936625" cy="1081087"/>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FF66"/>
          </a:solidFill>
          <a:ln w="9525">
            <a:solidFill>
              <a:srgbClr val="CC0000"/>
            </a:solidFill>
            <a:miter lim="800000"/>
            <a:headEnd/>
            <a:tailEnd/>
          </a:ln>
          <a:effectLst>
            <a:outerShdw dist="107763" dir="8100000" algn="ctr" rotWithShape="0">
              <a:srgbClr val="660033"/>
            </a:outerShdw>
          </a:effectLst>
        </p:spPr>
        <p:txBody>
          <a:bodyPr wrap="none" anchor="ctr"/>
          <a:lstStyle/>
          <a:p>
            <a:pPr>
              <a:defRPr/>
            </a:pPr>
            <a:endParaRPr lang="es-MX"/>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4"/>
          <p:cNvPicPr>
            <a:picLocks noChangeAspect="1" noChangeArrowheads="1"/>
          </p:cNvPicPr>
          <p:nvPr/>
        </p:nvPicPr>
        <p:blipFill>
          <a:blip r:embed="rId2" cstate="print"/>
          <a:srcRect/>
          <a:stretch>
            <a:fillRect/>
          </a:stretch>
        </p:blipFill>
        <p:spPr bwMode="auto">
          <a:xfrm>
            <a:off x="682625" y="3317875"/>
            <a:ext cx="7921625" cy="3275013"/>
          </a:xfrm>
          <a:prstGeom prst="rect">
            <a:avLst/>
          </a:prstGeom>
          <a:noFill/>
          <a:ln w="9525">
            <a:noFill/>
            <a:miter lim="800000"/>
            <a:headEnd/>
            <a:tailEnd/>
          </a:ln>
        </p:spPr>
      </p:pic>
      <p:sp>
        <p:nvSpPr>
          <p:cNvPr id="79875" name="Text Box 5"/>
          <p:cNvSpPr txBox="1">
            <a:spLocks noChangeArrowheads="1"/>
          </p:cNvSpPr>
          <p:nvPr/>
        </p:nvSpPr>
        <p:spPr bwMode="auto">
          <a:xfrm>
            <a:off x="539750" y="981075"/>
            <a:ext cx="4103688" cy="579438"/>
          </a:xfrm>
          <a:prstGeom prst="rect">
            <a:avLst/>
          </a:prstGeom>
          <a:noFill/>
          <a:ln w="9525">
            <a:noFill/>
            <a:miter lim="800000"/>
            <a:headEnd/>
            <a:tailEnd/>
          </a:ln>
        </p:spPr>
        <p:txBody>
          <a:bodyPr>
            <a:spAutoFit/>
          </a:bodyPr>
          <a:lstStyle/>
          <a:p>
            <a:pPr>
              <a:spcBef>
                <a:spcPct val="50000"/>
              </a:spcBef>
            </a:pPr>
            <a:r>
              <a:rPr lang="es-AR" sz="3200" b="1">
                <a:solidFill>
                  <a:srgbClr val="0033CC"/>
                </a:solidFill>
              </a:rPr>
              <a:t>Propósitos:</a:t>
            </a:r>
          </a:p>
        </p:txBody>
      </p:sp>
      <p:sp>
        <p:nvSpPr>
          <p:cNvPr id="79876" name="Text Box 2"/>
          <p:cNvSpPr txBox="1">
            <a:spLocks noChangeArrowheads="1"/>
          </p:cNvSpPr>
          <p:nvPr/>
        </p:nvSpPr>
        <p:spPr bwMode="auto">
          <a:xfrm>
            <a:off x="468313" y="1628775"/>
            <a:ext cx="8208962" cy="2441575"/>
          </a:xfrm>
          <a:prstGeom prst="rect">
            <a:avLst/>
          </a:prstGeom>
          <a:noFill/>
          <a:ln w="9525">
            <a:noFill/>
            <a:miter lim="800000"/>
            <a:headEnd/>
            <a:tailEnd/>
          </a:ln>
        </p:spPr>
        <p:txBody>
          <a:bodyPr>
            <a:spAutoFit/>
          </a:bodyPr>
          <a:lstStyle/>
          <a:p>
            <a:pPr marL="342900" indent="-342900">
              <a:spcBef>
                <a:spcPct val="50000"/>
              </a:spcBef>
              <a:buFontTx/>
              <a:buAutoNum type="arabicPeriod"/>
            </a:pPr>
            <a:r>
              <a:rPr lang="es-AR" sz="2800"/>
              <a:t>Brindar </a:t>
            </a:r>
            <a:r>
              <a:rPr lang="es-AR" sz="2800">
                <a:solidFill>
                  <a:srgbClr val="FF0000"/>
                </a:solidFill>
              </a:rPr>
              <a:t>información sencilla actualizada</a:t>
            </a:r>
            <a:r>
              <a:rPr lang="es-AR" sz="2800"/>
              <a:t> para la conducción del desastre.</a:t>
            </a:r>
          </a:p>
          <a:p>
            <a:pPr marL="342900" indent="-342900">
              <a:spcBef>
                <a:spcPct val="50000"/>
              </a:spcBef>
              <a:buFontTx/>
              <a:buAutoNum type="arabicPeriod"/>
            </a:pPr>
            <a:r>
              <a:rPr lang="es-AR" sz="2800">
                <a:solidFill>
                  <a:srgbClr val="FF0000"/>
                </a:solidFill>
              </a:rPr>
              <a:t>Controlar los riesgos y manejo oportuno</a:t>
            </a:r>
            <a:r>
              <a:rPr lang="es-AR" sz="2800"/>
              <a:t> de daños a la salud de la población de diversos orígenes.</a:t>
            </a:r>
          </a:p>
        </p:txBody>
      </p:sp>
      <p:sp>
        <p:nvSpPr>
          <p:cNvPr id="79877" name="WordArt 6"/>
          <p:cNvSpPr>
            <a:spLocks noChangeArrowheads="1" noChangeShapeType="1" noTextEdit="1"/>
          </p:cNvSpPr>
          <p:nvPr/>
        </p:nvSpPr>
        <p:spPr bwMode="auto">
          <a:xfrm>
            <a:off x="2987675" y="188913"/>
            <a:ext cx="6048375" cy="360362"/>
          </a:xfrm>
          <a:prstGeom prst="rect">
            <a:avLst/>
          </a:prstGeom>
        </p:spPr>
        <p:txBody>
          <a:bodyPr wrap="none" fromWordArt="1">
            <a:prstTxWarp prst="textPlain">
              <a:avLst>
                <a:gd name="adj" fmla="val 50000"/>
              </a:avLst>
            </a:prstTxWarp>
          </a:bodyPr>
          <a:lstStyle/>
          <a:p>
            <a:pPr algn="ctr"/>
            <a:r>
              <a:rPr lang="es-AR" sz="3600" b="1" kern="10">
                <a:ln w="19050">
                  <a:solidFill>
                    <a:schemeClr val="bg1"/>
                  </a:solidFill>
                  <a:round/>
                  <a:headEnd/>
                  <a:tailEnd/>
                </a:ln>
                <a:gradFill rotWithShape="1">
                  <a:gsLst>
                    <a:gs pos="0">
                      <a:srgbClr val="000000"/>
                    </a:gs>
                    <a:gs pos="50000">
                      <a:srgbClr val="0000FF"/>
                    </a:gs>
                    <a:gs pos="100000">
                      <a:srgbClr val="000000"/>
                    </a:gs>
                  </a:gsLst>
                  <a:lin ang="5400000" scaled="1"/>
                </a:gradFill>
                <a:effectLst>
                  <a:outerShdw dist="63500" dir="8587806" algn="ctr" rotWithShape="0">
                    <a:srgbClr val="336699"/>
                  </a:outerShdw>
                </a:effectLst>
                <a:latin typeface="Arial Black"/>
              </a:rPr>
              <a:t>Vigilancia en Escenarios Complejos</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64" descr="camino_recto"/>
          <p:cNvPicPr>
            <a:picLocks noChangeAspect="1" noChangeArrowheads="1"/>
          </p:cNvPicPr>
          <p:nvPr/>
        </p:nvPicPr>
        <p:blipFill>
          <a:blip r:embed="rId2" cstate="print"/>
          <a:srcRect/>
          <a:stretch>
            <a:fillRect/>
          </a:stretch>
        </p:blipFill>
        <p:spPr bwMode="auto">
          <a:xfrm>
            <a:off x="0" y="14288"/>
            <a:ext cx="9144000" cy="6843712"/>
          </a:xfrm>
          <a:prstGeom prst="rect">
            <a:avLst/>
          </a:prstGeom>
          <a:noFill/>
          <a:ln w="9525">
            <a:noFill/>
            <a:miter lim="800000"/>
            <a:headEnd/>
            <a:tailEnd/>
          </a:ln>
        </p:spPr>
      </p:pic>
      <p:sp>
        <p:nvSpPr>
          <p:cNvPr id="75778" name="Text Box 2"/>
          <p:cNvSpPr txBox="1">
            <a:spLocks noChangeArrowheads="1"/>
          </p:cNvSpPr>
          <p:nvPr/>
        </p:nvSpPr>
        <p:spPr bwMode="auto">
          <a:xfrm>
            <a:off x="1836738" y="5118100"/>
            <a:ext cx="5040312" cy="1585913"/>
          </a:xfrm>
          <a:prstGeom prst="rect">
            <a:avLst/>
          </a:prstGeom>
          <a:noFill/>
          <a:ln w="9525">
            <a:noFill/>
            <a:miter lim="800000"/>
            <a:headEnd/>
            <a:tailEnd/>
          </a:ln>
          <a:effectLst>
            <a:outerShdw blurRad="50800" dist="38100" dir="8100000" algn="tr" rotWithShape="0">
              <a:prstClr val="black">
                <a:alpha val="40000"/>
              </a:prstClr>
            </a:outerShdw>
          </a:effectLst>
        </p:spPr>
        <p:txBody>
          <a:bodyPr>
            <a:spAutoFit/>
          </a:bodyPr>
          <a:lstStyle/>
          <a:p>
            <a:pPr>
              <a:defRPr/>
            </a:pPr>
            <a:r>
              <a:rPr lang="es-ES_tradnl" sz="2000" b="1" dirty="0">
                <a:solidFill>
                  <a:srgbClr val="000066"/>
                </a:solidFill>
                <a:latin typeface="Arial" pitchFamily="34" charset="0"/>
              </a:rPr>
              <a:t>“La vida sólo puede ser comprendida mirando para atrás; mas sólo puede ser vivida mirando para adelante." </a:t>
            </a:r>
          </a:p>
          <a:p>
            <a:pPr>
              <a:defRPr/>
            </a:pPr>
            <a:endParaRPr lang="es-ES_tradnl" sz="2000" b="1" dirty="0">
              <a:solidFill>
                <a:srgbClr val="000066"/>
              </a:solidFill>
              <a:latin typeface="Arial" pitchFamily="34" charset="0"/>
            </a:endParaRPr>
          </a:p>
          <a:p>
            <a:pPr algn="r">
              <a:defRPr/>
            </a:pPr>
            <a:r>
              <a:rPr lang="es-ES_tradnl" sz="1400" b="1" dirty="0">
                <a:solidFill>
                  <a:srgbClr val="000066"/>
                </a:solidFill>
                <a:latin typeface="Arial" pitchFamily="34" charset="0"/>
              </a:rPr>
              <a:t>(</a:t>
            </a:r>
            <a:r>
              <a:rPr lang="es-ES_tradnl" sz="1400" b="1" dirty="0" err="1">
                <a:solidFill>
                  <a:srgbClr val="000066"/>
                </a:solidFill>
                <a:latin typeface="Arial" pitchFamily="34" charset="0"/>
              </a:rPr>
              <a:t>Soren</a:t>
            </a:r>
            <a:r>
              <a:rPr lang="es-ES_tradnl" sz="1400" b="1" dirty="0">
                <a:solidFill>
                  <a:srgbClr val="000066"/>
                </a:solidFill>
                <a:latin typeface="Arial" pitchFamily="34" charset="0"/>
              </a:rPr>
              <a:t> </a:t>
            </a:r>
            <a:r>
              <a:rPr lang="es-ES_tradnl" sz="1400" b="1" dirty="0" err="1">
                <a:solidFill>
                  <a:srgbClr val="000066"/>
                </a:solidFill>
                <a:latin typeface="Arial" pitchFamily="34" charset="0"/>
              </a:rPr>
              <a:t>Kierkegaard</a:t>
            </a:r>
            <a:r>
              <a:rPr lang="es-ES_tradnl" b="1" dirty="0">
                <a:solidFill>
                  <a:srgbClr val="000066"/>
                </a:solidFill>
                <a:latin typeface="Arial" pitchFamily="34" charset="0"/>
              </a:rPr>
              <a:t>)</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0" y="0"/>
            <a:ext cx="9144000" cy="6858000"/>
          </a:xfrm>
          <a:prstGeom prst="rect">
            <a:avLst/>
          </a:prstGeom>
          <a:solidFill>
            <a:schemeClr val="bg1"/>
          </a:solidFill>
          <a:ln w="9525">
            <a:noFill/>
            <a:miter lim="800000"/>
            <a:headEnd/>
            <a:tailEnd/>
          </a:ln>
        </p:spPr>
        <p:txBody>
          <a:bodyPr wrap="none" anchor="ctr"/>
          <a:lstStyle/>
          <a:p>
            <a:endParaRPr lang="es-MX"/>
          </a:p>
        </p:txBody>
      </p:sp>
      <p:pic>
        <p:nvPicPr>
          <p:cNvPr id="87043" name="Picture 3" descr="CMEN048"/>
          <p:cNvPicPr>
            <a:picLocks noChangeAspect="1" noChangeArrowheads="1"/>
          </p:cNvPicPr>
          <p:nvPr/>
        </p:nvPicPr>
        <p:blipFill>
          <a:blip r:embed="rId2" cstate="print"/>
          <a:srcRect/>
          <a:stretch>
            <a:fillRect/>
          </a:stretch>
        </p:blipFill>
        <p:spPr bwMode="auto">
          <a:xfrm>
            <a:off x="3132138" y="2708275"/>
            <a:ext cx="2771775" cy="3552825"/>
          </a:xfrm>
          <a:prstGeom prst="rect">
            <a:avLst/>
          </a:prstGeom>
          <a:noFill/>
          <a:ln w="9525">
            <a:noFill/>
            <a:miter lim="800000"/>
            <a:headEnd/>
            <a:tailEnd/>
          </a:ln>
        </p:spPr>
      </p:pic>
      <p:sp>
        <p:nvSpPr>
          <p:cNvPr id="87044" name="AutoShape 4"/>
          <p:cNvSpPr>
            <a:spLocks noChangeArrowheads="1"/>
          </p:cNvSpPr>
          <p:nvPr/>
        </p:nvSpPr>
        <p:spPr bwMode="auto">
          <a:xfrm>
            <a:off x="4572000" y="548680"/>
            <a:ext cx="3240360" cy="2159595"/>
          </a:xfrm>
          <a:prstGeom prst="cloudCallout">
            <a:avLst>
              <a:gd name="adj1" fmla="val -43750"/>
              <a:gd name="adj2" fmla="val 70000"/>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t="100000"/>
            </a:path>
            <a:tileRect r="-100000" b="-100000"/>
          </a:gradFill>
          <a:ln w="9525">
            <a:noFill/>
            <a:round/>
            <a:headEnd/>
            <a:tailEnd/>
          </a:ln>
        </p:spPr>
        <p:txBody>
          <a:bodyPr lIns="18000" rIns="18000"/>
          <a:lstStyle/>
          <a:p>
            <a:pPr algn="ctr"/>
            <a:endParaRPr lang="es-ES" sz="2400" b="1" dirty="0"/>
          </a:p>
          <a:p>
            <a:pPr algn="ctr"/>
            <a:r>
              <a:rPr lang="es-ES" sz="2800" b="1" dirty="0"/>
              <a:t>¡ </a:t>
            </a:r>
            <a:r>
              <a:rPr lang="es-ES" sz="2800" b="1" dirty="0" smtClean="0"/>
              <a:t>nadie me vigila </a:t>
            </a:r>
            <a:r>
              <a:rPr lang="es-ES" sz="2800" b="1" dirty="0"/>
              <a: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3098</TotalTime>
  <Words>3821</Words>
  <Application>Microsoft Office PowerPoint</Application>
  <PresentationFormat>Presentación en pantalla (4:3)</PresentationFormat>
  <Paragraphs>978</Paragraphs>
  <Slides>66</Slides>
  <Notes>3</Notes>
  <HiddenSlides>0</HiddenSlides>
  <MMClips>0</MMClips>
  <ScaleCrop>false</ScaleCrop>
  <HeadingPairs>
    <vt:vector size="4" baseType="variant">
      <vt:variant>
        <vt:lpstr>Tema</vt:lpstr>
      </vt:variant>
      <vt:variant>
        <vt:i4>1</vt:i4>
      </vt:variant>
      <vt:variant>
        <vt:lpstr>Títulos de diapositiva</vt:lpstr>
      </vt:variant>
      <vt:variant>
        <vt:i4>66</vt:i4>
      </vt:variant>
    </vt:vector>
  </HeadingPairs>
  <TitlesOfParts>
    <vt:vector size="67" baseType="lpstr">
      <vt:lpstr>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Casos de Varicela. Francia, semana 7, 2013</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Calli S Asoc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 Calli</dc:creator>
  <cp:lastModifiedBy>pc</cp:lastModifiedBy>
  <cp:revision>264</cp:revision>
  <dcterms:created xsi:type="dcterms:W3CDTF">2008-07-09T04:48:29Z</dcterms:created>
  <dcterms:modified xsi:type="dcterms:W3CDTF">2014-09-29T00:06:55Z</dcterms:modified>
</cp:coreProperties>
</file>