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9"/>
  </p:notesMasterIdLst>
  <p:sldIdLst>
    <p:sldId id="256" r:id="rId2"/>
    <p:sldId id="349" r:id="rId3"/>
    <p:sldId id="266" r:id="rId4"/>
    <p:sldId id="268" r:id="rId5"/>
    <p:sldId id="269" r:id="rId6"/>
    <p:sldId id="262" r:id="rId7"/>
    <p:sldId id="263" r:id="rId8"/>
    <p:sldId id="264" r:id="rId9"/>
    <p:sldId id="294" r:id="rId10"/>
    <p:sldId id="297" r:id="rId11"/>
    <p:sldId id="301" r:id="rId12"/>
    <p:sldId id="293" r:id="rId13"/>
    <p:sldId id="270" r:id="rId14"/>
    <p:sldId id="274" r:id="rId15"/>
    <p:sldId id="271" r:id="rId16"/>
    <p:sldId id="275" r:id="rId17"/>
    <p:sldId id="272" r:id="rId18"/>
    <p:sldId id="273" r:id="rId19"/>
    <p:sldId id="276" r:id="rId20"/>
    <p:sldId id="350" r:id="rId21"/>
    <p:sldId id="277" r:id="rId22"/>
    <p:sldId id="279" r:id="rId23"/>
    <p:sldId id="281" r:id="rId24"/>
    <p:sldId id="283" r:id="rId25"/>
    <p:sldId id="284" r:id="rId26"/>
    <p:sldId id="285" r:id="rId27"/>
    <p:sldId id="286" r:id="rId28"/>
    <p:sldId id="288" r:id="rId29"/>
    <p:sldId id="290" r:id="rId30"/>
    <p:sldId id="291" r:id="rId31"/>
    <p:sldId id="347" r:id="rId32"/>
    <p:sldId id="348" r:id="rId33"/>
    <p:sldId id="353" r:id="rId34"/>
    <p:sldId id="354" r:id="rId35"/>
    <p:sldId id="355" r:id="rId36"/>
    <p:sldId id="303" r:id="rId37"/>
    <p:sldId id="304" r:id="rId38"/>
    <p:sldId id="306" r:id="rId39"/>
    <p:sldId id="307" r:id="rId40"/>
    <p:sldId id="308" r:id="rId41"/>
    <p:sldId id="315" r:id="rId42"/>
    <p:sldId id="309" r:id="rId43"/>
    <p:sldId id="311" r:id="rId44"/>
    <p:sldId id="314" r:id="rId45"/>
    <p:sldId id="316" r:id="rId46"/>
    <p:sldId id="312" r:id="rId47"/>
    <p:sldId id="317" r:id="rId48"/>
    <p:sldId id="313" r:id="rId49"/>
    <p:sldId id="318" r:id="rId50"/>
    <p:sldId id="319" r:id="rId51"/>
    <p:sldId id="351" r:id="rId52"/>
    <p:sldId id="352" r:id="rId53"/>
    <p:sldId id="325" r:id="rId54"/>
    <p:sldId id="327" r:id="rId55"/>
    <p:sldId id="329" r:id="rId56"/>
    <p:sldId id="331" r:id="rId57"/>
    <p:sldId id="333" r:id="rId58"/>
    <p:sldId id="335" r:id="rId59"/>
    <p:sldId id="337" r:id="rId60"/>
    <p:sldId id="339" r:id="rId61"/>
    <p:sldId id="321" r:id="rId62"/>
    <p:sldId id="345" r:id="rId63"/>
    <p:sldId id="346" r:id="rId64"/>
    <p:sldId id="341" r:id="rId65"/>
    <p:sldId id="343" r:id="rId66"/>
    <p:sldId id="323" r:id="rId67"/>
    <p:sldId id="344" r:id="rId68"/>
  </p:sldIdLst>
  <p:sldSz cx="12192000" cy="6858000"/>
  <p:notesSz cx="6888163" cy="100218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9" d="100"/>
          <a:sy n="89" d="100"/>
        </p:scale>
        <p:origin x="432" y="62"/>
      </p:cViewPr>
      <p:guideLst>
        <p:guide orient="horz" pos="2160"/>
        <p:guide pos="3840"/>
      </p:guideLst>
    </p:cSldViewPr>
  </p:slideViewPr>
  <p:notesTextViewPr>
    <p:cViewPr>
      <p:scale>
        <a:sx n="1" d="1"/>
        <a:sy n="1" d="1"/>
      </p:scale>
      <p:origin x="0" y="0"/>
    </p:cViewPr>
  </p:notesTextViewPr>
  <p:sorterViewPr>
    <p:cViewPr>
      <p:scale>
        <a:sx n="100" d="100"/>
        <a:sy n="100" d="100"/>
      </p:scale>
      <p:origin x="0" y="-100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7ABCCE-899A-4AC7-95EE-659BDC01CC4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AR"/>
        </a:p>
      </dgm:t>
    </dgm:pt>
    <dgm:pt modelId="{51B102F2-3ED2-4404-916B-29E1D51FDEA8}">
      <dgm:prSet phldrT="[Texto]"/>
      <dgm:spPr/>
      <dgm:t>
        <a:bodyPr/>
        <a:lstStyle/>
        <a:p>
          <a:r>
            <a:rPr lang="es-AR" dirty="0" smtClean="0"/>
            <a:t>INFECCIONES EN ENFERMEDADES AUTOINMUNES</a:t>
          </a:r>
          <a:endParaRPr lang="es-AR" dirty="0"/>
        </a:p>
      </dgm:t>
    </dgm:pt>
    <dgm:pt modelId="{F9F9EFE5-106F-4B17-847B-8B2F4B96E8D8}" type="parTrans" cxnId="{C3A27E7A-4F4F-41B0-AA52-E859382B4816}">
      <dgm:prSet/>
      <dgm:spPr/>
      <dgm:t>
        <a:bodyPr/>
        <a:lstStyle/>
        <a:p>
          <a:endParaRPr lang="es-AR"/>
        </a:p>
      </dgm:t>
    </dgm:pt>
    <dgm:pt modelId="{8A16AF64-EFFA-48EF-89C3-7F281B5EC0D4}" type="sibTrans" cxnId="{C3A27E7A-4F4F-41B0-AA52-E859382B4816}">
      <dgm:prSet/>
      <dgm:spPr/>
      <dgm:t>
        <a:bodyPr/>
        <a:lstStyle/>
        <a:p>
          <a:endParaRPr lang="es-AR"/>
        </a:p>
      </dgm:t>
    </dgm:pt>
    <dgm:pt modelId="{3225D22B-C55B-450F-BEB6-B2B945B6ECFC}">
      <dgm:prSet phldrT="[Texto]" phldr="1"/>
      <dgm:spPr/>
      <dgm:t>
        <a:bodyPr/>
        <a:lstStyle/>
        <a:p>
          <a:endParaRPr lang="es-AR"/>
        </a:p>
      </dgm:t>
    </dgm:pt>
    <dgm:pt modelId="{73700CDB-6972-431C-B540-B856C99717E8}" type="parTrans" cxnId="{9C198979-5C31-4D51-BBDD-E4DD93EF8A5E}">
      <dgm:prSet/>
      <dgm:spPr/>
      <dgm:t>
        <a:bodyPr/>
        <a:lstStyle/>
        <a:p>
          <a:endParaRPr lang="es-AR"/>
        </a:p>
      </dgm:t>
    </dgm:pt>
    <dgm:pt modelId="{AD9CD4AC-7CF8-4627-ACF0-DA4D3FAE8DFF}" type="sibTrans" cxnId="{9C198979-5C31-4D51-BBDD-E4DD93EF8A5E}">
      <dgm:prSet/>
      <dgm:spPr/>
      <dgm:t>
        <a:bodyPr/>
        <a:lstStyle/>
        <a:p>
          <a:endParaRPr lang="es-AR"/>
        </a:p>
      </dgm:t>
    </dgm:pt>
    <dgm:pt modelId="{2739A26A-727B-43A1-9EBA-034201F7981E}">
      <dgm:prSet phldrT="[Texto]"/>
      <dgm:spPr/>
      <dgm:t>
        <a:bodyPr/>
        <a:lstStyle/>
        <a:p>
          <a:r>
            <a:rPr lang="es-AR" dirty="0" smtClean="0"/>
            <a:t>INFECCIONES EN PACIENTES CON TRATAMIENTOS</a:t>
          </a:r>
          <a:endParaRPr lang="es-AR" dirty="0"/>
        </a:p>
      </dgm:t>
    </dgm:pt>
    <dgm:pt modelId="{2C2DE3CB-23C3-475E-ABED-F0F5B324AB77}" type="parTrans" cxnId="{F3CF1391-9345-411B-B9D3-44F27D387C88}">
      <dgm:prSet/>
      <dgm:spPr/>
      <dgm:t>
        <a:bodyPr/>
        <a:lstStyle/>
        <a:p>
          <a:endParaRPr lang="es-AR"/>
        </a:p>
      </dgm:t>
    </dgm:pt>
    <dgm:pt modelId="{E64612FA-0CB5-4A8E-AEEC-98DAB3EEEE75}" type="sibTrans" cxnId="{F3CF1391-9345-411B-B9D3-44F27D387C88}">
      <dgm:prSet/>
      <dgm:spPr/>
      <dgm:t>
        <a:bodyPr/>
        <a:lstStyle/>
        <a:p>
          <a:endParaRPr lang="es-AR"/>
        </a:p>
      </dgm:t>
    </dgm:pt>
    <dgm:pt modelId="{EF2DA26E-1F4A-43E4-8C12-A3BB65CC2343}">
      <dgm:prSet phldrT="[Texto]" phldr="1"/>
      <dgm:spPr/>
      <dgm:t>
        <a:bodyPr/>
        <a:lstStyle/>
        <a:p>
          <a:endParaRPr lang="es-AR"/>
        </a:p>
      </dgm:t>
    </dgm:pt>
    <dgm:pt modelId="{E060BCA4-0196-4047-9D57-355BA3551839}" type="parTrans" cxnId="{2F4BA30C-22D0-4B8D-8AB3-9BFFC1973143}">
      <dgm:prSet/>
      <dgm:spPr/>
      <dgm:t>
        <a:bodyPr/>
        <a:lstStyle/>
        <a:p>
          <a:endParaRPr lang="es-AR"/>
        </a:p>
      </dgm:t>
    </dgm:pt>
    <dgm:pt modelId="{789DDE21-6DFC-45BD-9D8C-900545BBDD77}" type="sibTrans" cxnId="{2F4BA30C-22D0-4B8D-8AB3-9BFFC1973143}">
      <dgm:prSet/>
      <dgm:spPr/>
      <dgm:t>
        <a:bodyPr/>
        <a:lstStyle/>
        <a:p>
          <a:endParaRPr lang="es-AR"/>
        </a:p>
      </dgm:t>
    </dgm:pt>
    <dgm:pt modelId="{684BC77D-FFA7-41AB-B1AC-92BD69FE7C4D}" type="pres">
      <dgm:prSet presAssocID="{277ABCCE-899A-4AC7-95EE-659BDC01CC42}" presName="linear" presStyleCnt="0">
        <dgm:presLayoutVars>
          <dgm:animLvl val="lvl"/>
          <dgm:resizeHandles val="exact"/>
        </dgm:presLayoutVars>
      </dgm:prSet>
      <dgm:spPr/>
      <dgm:t>
        <a:bodyPr/>
        <a:lstStyle/>
        <a:p>
          <a:endParaRPr lang="es-AR"/>
        </a:p>
      </dgm:t>
    </dgm:pt>
    <dgm:pt modelId="{9F485A67-727A-47B7-B976-ECC10CEC245A}" type="pres">
      <dgm:prSet presAssocID="{51B102F2-3ED2-4404-916B-29E1D51FDEA8}" presName="parentText" presStyleLbl="node1" presStyleIdx="0" presStyleCnt="2">
        <dgm:presLayoutVars>
          <dgm:chMax val="0"/>
          <dgm:bulletEnabled val="1"/>
        </dgm:presLayoutVars>
      </dgm:prSet>
      <dgm:spPr/>
      <dgm:t>
        <a:bodyPr/>
        <a:lstStyle/>
        <a:p>
          <a:endParaRPr lang="es-AR"/>
        </a:p>
      </dgm:t>
    </dgm:pt>
    <dgm:pt modelId="{941B3314-C55F-4BF7-8ED0-6C3755A8D00A}" type="pres">
      <dgm:prSet presAssocID="{51B102F2-3ED2-4404-916B-29E1D51FDEA8}" presName="childText" presStyleLbl="revTx" presStyleIdx="0" presStyleCnt="2">
        <dgm:presLayoutVars>
          <dgm:bulletEnabled val="1"/>
        </dgm:presLayoutVars>
      </dgm:prSet>
      <dgm:spPr/>
      <dgm:t>
        <a:bodyPr/>
        <a:lstStyle/>
        <a:p>
          <a:endParaRPr lang="es-AR"/>
        </a:p>
      </dgm:t>
    </dgm:pt>
    <dgm:pt modelId="{FC581355-52E2-484E-BF80-9C7839200083}" type="pres">
      <dgm:prSet presAssocID="{2739A26A-727B-43A1-9EBA-034201F7981E}" presName="parentText" presStyleLbl="node1" presStyleIdx="1" presStyleCnt="2" custLinFactNeighborY="0">
        <dgm:presLayoutVars>
          <dgm:chMax val="0"/>
          <dgm:bulletEnabled val="1"/>
        </dgm:presLayoutVars>
      </dgm:prSet>
      <dgm:spPr/>
      <dgm:t>
        <a:bodyPr/>
        <a:lstStyle/>
        <a:p>
          <a:endParaRPr lang="es-AR"/>
        </a:p>
      </dgm:t>
    </dgm:pt>
    <dgm:pt modelId="{B5EBF703-3E8B-417B-8C48-A4BF55299372}" type="pres">
      <dgm:prSet presAssocID="{2739A26A-727B-43A1-9EBA-034201F7981E}" presName="childText" presStyleLbl="revTx" presStyleIdx="1" presStyleCnt="2">
        <dgm:presLayoutVars>
          <dgm:bulletEnabled val="1"/>
        </dgm:presLayoutVars>
      </dgm:prSet>
      <dgm:spPr/>
      <dgm:t>
        <a:bodyPr/>
        <a:lstStyle/>
        <a:p>
          <a:endParaRPr lang="es-AR"/>
        </a:p>
      </dgm:t>
    </dgm:pt>
  </dgm:ptLst>
  <dgm:cxnLst>
    <dgm:cxn modelId="{8D194626-93EF-48DC-BAFD-DD20BF7873E6}" type="presOf" srcId="{2739A26A-727B-43A1-9EBA-034201F7981E}" destId="{FC581355-52E2-484E-BF80-9C7839200083}" srcOrd="0" destOrd="0" presId="urn:microsoft.com/office/officeart/2005/8/layout/vList2"/>
    <dgm:cxn modelId="{2B431C12-2BB8-4AC8-95BC-9969B94A06FE}" type="presOf" srcId="{277ABCCE-899A-4AC7-95EE-659BDC01CC42}" destId="{684BC77D-FFA7-41AB-B1AC-92BD69FE7C4D}" srcOrd="0" destOrd="0" presId="urn:microsoft.com/office/officeart/2005/8/layout/vList2"/>
    <dgm:cxn modelId="{2909ABDF-E604-4914-BF6F-60FED212DDDF}" type="presOf" srcId="{51B102F2-3ED2-4404-916B-29E1D51FDEA8}" destId="{9F485A67-727A-47B7-B976-ECC10CEC245A}" srcOrd="0" destOrd="0" presId="urn:microsoft.com/office/officeart/2005/8/layout/vList2"/>
    <dgm:cxn modelId="{FC96865F-6511-47E9-99C3-978457FD009D}" type="presOf" srcId="{EF2DA26E-1F4A-43E4-8C12-A3BB65CC2343}" destId="{B5EBF703-3E8B-417B-8C48-A4BF55299372}" srcOrd="0" destOrd="0" presId="urn:microsoft.com/office/officeart/2005/8/layout/vList2"/>
    <dgm:cxn modelId="{2F4BA30C-22D0-4B8D-8AB3-9BFFC1973143}" srcId="{2739A26A-727B-43A1-9EBA-034201F7981E}" destId="{EF2DA26E-1F4A-43E4-8C12-A3BB65CC2343}" srcOrd="0" destOrd="0" parTransId="{E060BCA4-0196-4047-9D57-355BA3551839}" sibTransId="{789DDE21-6DFC-45BD-9D8C-900545BBDD77}"/>
    <dgm:cxn modelId="{46ADA2C8-491F-4BA8-95A7-053BB8D1BFD6}" type="presOf" srcId="{3225D22B-C55B-450F-BEB6-B2B945B6ECFC}" destId="{941B3314-C55F-4BF7-8ED0-6C3755A8D00A}" srcOrd="0" destOrd="0" presId="urn:microsoft.com/office/officeart/2005/8/layout/vList2"/>
    <dgm:cxn modelId="{C3A27E7A-4F4F-41B0-AA52-E859382B4816}" srcId="{277ABCCE-899A-4AC7-95EE-659BDC01CC42}" destId="{51B102F2-3ED2-4404-916B-29E1D51FDEA8}" srcOrd="0" destOrd="0" parTransId="{F9F9EFE5-106F-4B17-847B-8B2F4B96E8D8}" sibTransId="{8A16AF64-EFFA-48EF-89C3-7F281B5EC0D4}"/>
    <dgm:cxn modelId="{9C198979-5C31-4D51-BBDD-E4DD93EF8A5E}" srcId="{51B102F2-3ED2-4404-916B-29E1D51FDEA8}" destId="{3225D22B-C55B-450F-BEB6-B2B945B6ECFC}" srcOrd="0" destOrd="0" parTransId="{73700CDB-6972-431C-B540-B856C99717E8}" sibTransId="{AD9CD4AC-7CF8-4627-ACF0-DA4D3FAE8DFF}"/>
    <dgm:cxn modelId="{F3CF1391-9345-411B-B9D3-44F27D387C88}" srcId="{277ABCCE-899A-4AC7-95EE-659BDC01CC42}" destId="{2739A26A-727B-43A1-9EBA-034201F7981E}" srcOrd="1" destOrd="0" parTransId="{2C2DE3CB-23C3-475E-ABED-F0F5B324AB77}" sibTransId="{E64612FA-0CB5-4A8E-AEEC-98DAB3EEEE75}"/>
    <dgm:cxn modelId="{B71A9CA5-2AB7-4F09-8492-4CECCEF7B622}" type="presParOf" srcId="{684BC77D-FFA7-41AB-B1AC-92BD69FE7C4D}" destId="{9F485A67-727A-47B7-B976-ECC10CEC245A}" srcOrd="0" destOrd="0" presId="urn:microsoft.com/office/officeart/2005/8/layout/vList2"/>
    <dgm:cxn modelId="{EFA64A94-5D8C-4534-AE19-C65C20231ED2}" type="presParOf" srcId="{684BC77D-FFA7-41AB-B1AC-92BD69FE7C4D}" destId="{941B3314-C55F-4BF7-8ED0-6C3755A8D00A}" srcOrd="1" destOrd="0" presId="urn:microsoft.com/office/officeart/2005/8/layout/vList2"/>
    <dgm:cxn modelId="{A6DC660D-228E-48F0-94C0-93CA0A347D13}" type="presParOf" srcId="{684BC77D-FFA7-41AB-B1AC-92BD69FE7C4D}" destId="{FC581355-52E2-484E-BF80-9C7839200083}" srcOrd="2" destOrd="0" presId="urn:microsoft.com/office/officeart/2005/8/layout/vList2"/>
    <dgm:cxn modelId="{88F5C552-F30C-46ED-9D1B-55C766A4FDD3}" type="presParOf" srcId="{684BC77D-FFA7-41AB-B1AC-92BD69FE7C4D}" destId="{B5EBF703-3E8B-417B-8C48-A4BF55299372}"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7ABCCE-899A-4AC7-95EE-659BDC01CC4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AR"/>
        </a:p>
      </dgm:t>
    </dgm:pt>
    <dgm:pt modelId="{51B102F2-3ED2-4404-916B-29E1D51FDEA8}">
      <dgm:prSet phldrT="[Texto]"/>
      <dgm:spPr/>
      <dgm:t>
        <a:bodyPr/>
        <a:lstStyle/>
        <a:p>
          <a:r>
            <a:rPr lang="es-AR" dirty="0" smtClean="0"/>
            <a:t>INFECCIONES EN ENFERMEDADES AUTOINMUNES</a:t>
          </a:r>
          <a:endParaRPr lang="es-AR" dirty="0"/>
        </a:p>
      </dgm:t>
    </dgm:pt>
    <dgm:pt modelId="{F9F9EFE5-106F-4B17-847B-8B2F4B96E8D8}" type="parTrans" cxnId="{C3A27E7A-4F4F-41B0-AA52-E859382B4816}">
      <dgm:prSet/>
      <dgm:spPr/>
      <dgm:t>
        <a:bodyPr/>
        <a:lstStyle/>
        <a:p>
          <a:endParaRPr lang="es-AR"/>
        </a:p>
      </dgm:t>
    </dgm:pt>
    <dgm:pt modelId="{8A16AF64-EFFA-48EF-89C3-7F281B5EC0D4}" type="sibTrans" cxnId="{C3A27E7A-4F4F-41B0-AA52-E859382B4816}">
      <dgm:prSet/>
      <dgm:spPr/>
      <dgm:t>
        <a:bodyPr/>
        <a:lstStyle/>
        <a:p>
          <a:endParaRPr lang="es-AR"/>
        </a:p>
      </dgm:t>
    </dgm:pt>
    <dgm:pt modelId="{3225D22B-C55B-450F-BEB6-B2B945B6ECFC}">
      <dgm:prSet phldrT="[Texto]" phldr="1"/>
      <dgm:spPr/>
      <dgm:t>
        <a:bodyPr/>
        <a:lstStyle/>
        <a:p>
          <a:endParaRPr lang="es-AR"/>
        </a:p>
      </dgm:t>
    </dgm:pt>
    <dgm:pt modelId="{73700CDB-6972-431C-B540-B856C99717E8}" type="parTrans" cxnId="{9C198979-5C31-4D51-BBDD-E4DD93EF8A5E}">
      <dgm:prSet/>
      <dgm:spPr/>
      <dgm:t>
        <a:bodyPr/>
        <a:lstStyle/>
        <a:p>
          <a:endParaRPr lang="es-AR"/>
        </a:p>
      </dgm:t>
    </dgm:pt>
    <dgm:pt modelId="{AD9CD4AC-7CF8-4627-ACF0-DA4D3FAE8DFF}" type="sibTrans" cxnId="{9C198979-5C31-4D51-BBDD-E4DD93EF8A5E}">
      <dgm:prSet/>
      <dgm:spPr/>
      <dgm:t>
        <a:bodyPr/>
        <a:lstStyle/>
        <a:p>
          <a:endParaRPr lang="es-AR"/>
        </a:p>
      </dgm:t>
    </dgm:pt>
    <dgm:pt modelId="{2739A26A-727B-43A1-9EBA-034201F7981E}">
      <dgm:prSet phldrT="[Texto]"/>
      <dgm:spPr/>
      <dgm:t>
        <a:bodyPr/>
        <a:lstStyle/>
        <a:p>
          <a:r>
            <a:rPr lang="es-AR" dirty="0" smtClean="0"/>
            <a:t>INFECCIONES EN PACIENTES CON TRATAMIENTOS</a:t>
          </a:r>
          <a:endParaRPr lang="es-AR" dirty="0"/>
        </a:p>
      </dgm:t>
    </dgm:pt>
    <dgm:pt modelId="{2C2DE3CB-23C3-475E-ABED-F0F5B324AB77}" type="parTrans" cxnId="{F3CF1391-9345-411B-B9D3-44F27D387C88}">
      <dgm:prSet/>
      <dgm:spPr/>
      <dgm:t>
        <a:bodyPr/>
        <a:lstStyle/>
        <a:p>
          <a:endParaRPr lang="es-AR"/>
        </a:p>
      </dgm:t>
    </dgm:pt>
    <dgm:pt modelId="{E64612FA-0CB5-4A8E-AEEC-98DAB3EEEE75}" type="sibTrans" cxnId="{F3CF1391-9345-411B-B9D3-44F27D387C88}">
      <dgm:prSet/>
      <dgm:spPr/>
      <dgm:t>
        <a:bodyPr/>
        <a:lstStyle/>
        <a:p>
          <a:endParaRPr lang="es-AR"/>
        </a:p>
      </dgm:t>
    </dgm:pt>
    <dgm:pt modelId="{EF2DA26E-1F4A-43E4-8C12-A3BB65CC2343}">
      <dgm:prSet phldrT="[Texto]" phldr="1"/>
      <dgm:spPr/>
      <dgm:t>
        <a:bodyPr/>
        <a:lstStyle/>
        <a:p>
          <a:endParaRPr lang="es-AR"/>
        </a:p>
      </dgm:t>
    </dgm:pt>
    <dgm:pt modelId="{E060BCA4-0196-4047-9D57-355BA3551839}" type="parTrans" cxnId="{2F4BA30C-22D0-4B8D-8AB3-9BFFC1973143}">
      <dgm:prSet/>
      <dgm:spPr/>
      <dgm:t>
        <a:bodyPr/>
        <a:lstStyle/>
        <a:p>
          <a:endParaRPr lang="es-AR"/>
        </a:p>
      </dgm:t>
    </dgm:pt>
    <dgm:pt modelId="{789DDE21-6DFC-45BD-9D8C-900545BBDD77}" type="sibTrans" cxnId="{2F4BA30C-22D0-4B8D-8AB3-9BFFC1973143}">
      <dgm:prSet/>
      <dgm:spPr/>
      <dgm:t>
        <a:bodyPr/>
        <a:lstStyle/>
        <a:p>
          <a:endParaRPr lang="es-AR"/>
        </a:p>
      </dgm:t>
    </dgm:pt>
    <dgm:pt modelId="{684BC77D-FFA7-41AB-B1AC-92BD69FE7C4D}" type="pres">
      <dgm:prSet presAssocID="{277ABCCE-899A-4AC7-95EE-659BDC01CC42}" presName="linear" presStyleCnt="0">
        <dgm:presLayoutVars>
          <dgm:animLvl val="lvl"/>
          <dgm:resizeHandles val="exact"/>
        </dgm:presLayoutVars>
      </dgm:prSet>
      <dgm:spPr/>
      <dgm:t>
        <a:bodyPr/>
        <a:lstStyle/>
        <a:p>
          <a:endParaRPr lang="es-AR"/>
        </a:p>
      </dgm:t>
    </dgm:pt>
    <dgm:pt modelId="{9F485A67-727A-47B7-B976-ECC10CEC245A}" type="pres">
      <dgm:prSet presAssocID="{51B102F2-3ED2-4404-916B-29E1D51FDEA8}" presName="parentText" presStyleLbl="node1" presStyleIdx="0" presStyleCnt="2">
        <dgm:presLayoutVars>
          <dgm:chMax val="0"/>
          <dgm:bulletEnabled val="1"/>
        </dgm:presLayoutVars>
      </dgm:prSet>
      <dgm:spPr/>
      <dgm:t>
        <a:bodyPr/>
        <a:lstStyle/>
        <a:p>
          <a:endParaRPr lang="es-AR"/>
        </a:p>
      </dgm:t>
    </dgm:pt>
    <dgm:pt modelId="{941B3314-C55F-4BF7-8ED0-6C3755A8D00A}" type="pres">
      <dgm:prSet presAssocID="{51B102F2-3ED2-4404-916B-29E1D51FDEA8}" presName="childText" presStyleLbl="revTx" presStyleIdx="0" presStyleCnt="2">
        <dgm:presLayoutVars>
          <dgm:bulletEnabled val="1"/>
        </dgm:presLayoutVars>
      </dgm:prSet>
      <dgm:spPr/>
      <dgm:t>
        <a:bodyPr/>
        <a:lstStyle/>
        <a:p>
          <a:endParaRPr lang="es-AR"/>
        </a:p>
      </dgm:t>
    </dgm:pt>
    <dgm:pt modelId="{FC581355-52E2-484E-BF80-9C7839200083}" type="pres">
      <dgm:prSet presAssocID="{2739A26A-727B-43A1-9EBA-034201F7981E}" presName="parentText" presStyleLbl="node1" presStyleIdx="1" presStyleCnt="2" custLinFactNeighborY="0">
        <dgm:presLayoutVars>
          <dgm:chMax val="0"/>
          <dgm:bulletEnabled val="1"/>
        </dgm:presLayoutVars>
      </dgm:prSet>
      <dgm:spPr/>
      <dgm:t>
        <a:bodyPr/>
        <a:lstStyle/>
        <a:p>
          <a:endParaRPr lang="es-AR"/>
        </a:p>
      </dgm:t>
    </dgm:pt>
    <dgm:pt modelId="{B5EBF703-3E8B-417B-8C48-A4BF55299372}" type="pres">
      <dgm:prSet presAssocID="{2739A26A-727B-43A1-9EBA-034201F7981E}" presName="childText" presStyleLbl="revTx" presStyleIdx="1" presStyleCnt="2">
        <dgm:presLayoutVars>
          <dgm:bulletEnabled val="1"/>
        </dgm:presLayoutVars>
      </dgm:prSet>
      <dgm:spPr/>
      <dgm:t>
        <a:bodyPr/>
        <a:lstStyle/>
        <a:p>
          <a:endParaRPr lang="es-AR"/>
        </a:p>
      </dgm:t>
    </dgm:pt>
  </dgm:ptLst>
  <dgm:cxnLst>
    <dgm:cxn modelId="{2F4BA30C-22D0-4B8D-8AB3-9BFFC1973143}" srcId="{2739A26A-727B-43A1-9EBA-034201F7981E}" destId="{EF2DA26E-1F4A-43E4-8C12-A3BB65CC2343}" srcOrd="0" destOrd="0" parTransId="{E060BCA4-0196-4047-9D57-355BA3551839}" sibTransId="{789DDE21-6DFC-45BD-9D8C-900545BBDD77}"/>
    <dgm:cxn modelId="{64C92328-397F-463C-9369-19DFE24A47FB}" type="presOf" srcId="{2739A26A-727B-43A1-9EBA-034201F7981E}" destId="{FC581355-52E2-484E-BF80-9C7839200083}" srcOrd="0" destOrd="0" presId="urn:microsoft.com/office/officeart/2005/8/layout/vList2"/>
    <dgm:cxn modelId="{C3A27E7A-4F4F-41B0-AA52-E859382B4816}" srcId="{277ABCCE-899A-4AC7-95EE-659BDC01CC42}" destId="{51B102F2-3ED2-4404-916B-29E1D51FDEA8}" srcOrd="0" destOrd="0" parTransId="{F9F9EFE5-106F-4B17-847B-8B2F4B96E8D8}" sibTransId="{8A16AF64-EFFA-48EF-89C3-7F281B5EC0D4}"/>
    <dgm:cxn modelId="{9C198979-5C31-4D51-BBDD-E4DD93EF8A5E}" srcId="{51B102F2-3ED2-4404-916B-29E1D51FDEA8}" destId="{3225D22B-C55B-450F-BEB6-B2B945B6ECFC}" srcOrd="0" destOrd="0" parTransId="{73700CDB-6972-431C-B540-B856C99717E8}" sibTransId="{AD9CD4AC-7CF8-4627-ACF0-DA4D3FAE8DFF}"/>
    <dgm:cxn modelId="{95F8AF60-65FA-4E4D-8701-53EFF55E48C6}" type="presOf" srcId="{51B102F2-3ED2-4404-916B-29E1D51FDEA8}" destId="{9F485A67-727A-47B7-B976-ECC10CEC245A}" srcOrd="0" destOrd="0" presId="urn:microsoft.com/office/officeart/2005/8/layout/vList2"/>
    <dgm:cxn modelId="{A3945732-83E5-420F-8B6A-36859774D6CD}" type="presOf" srcId="{277ABCCE-899A-4AC7-95EE-659BDC01CC42}" destId="{684BC77D-FFA7-41AB-B1AC-92BD69FE7C4D}" srcOrd="0" destOrd="0" presId="urn:microsoft.com/office/officeart/2005/8/layout/vList2"/>
    <dgm:cxn modelId="{F3CF1391-9345-411B-B9D3-44F27D387C88}" srcId="{277ABCCE-899A-4AC7-95EE-659BDC01CC42}" destId="{2739A26A-727B-43A1-9EBA-034201F7981E}" srcOrd="1" destOrd="0" parTransId="{2C2DE3CB-23C3-475E-ABED-F0F5B324AB77}" sibTransId="{E64612FA-0CB5-4A8E-AEEC-98DAB3EEEE75}"/>
    <dgm:cxn modelId="{17B52E72-8D25-4919-8FAA-B82CBD5296A8}" type="presOf" srcId="{EF2DA26E-1F4A-43E4-8C12-A3BB65CC2343}" destId="{B5EBF703-3E8B-417B-8C48-A4BF55299372}" srcOrd="0" destOrd="0" presId="urn:microsoft.com/office/officeart/2005/8/layout/vList2"/>
    <dgm:cxn modelId="{F9A174D8-B6ED-433F-B138-7D835BD0E4D8}" type="presOf" srcId="{3225D22B-C55B-450F-BEB6-B2B945B6ECFC}" destId="{941B3314-C55F-4BF7-8ED0-6C3755A8D00A}" srcOrd="0" destOrd="0" presId="urn:microsoft.com/office/officeart/2005/8/layout/vList2"/>
    <dgm:cxn modelId="{8F518CF1-18C3-4DA9-B979-5ADA9B63B49A}" type="presParOf" srcId="{684BC77D-FFA7-41AB-B1AC-92BD69FE7C4D}" destId="{9F485A67-727A-47B7-B976-ECC10CEC245A}" srcOrd="0" destOrd="0" presId="urn:microsoft.com/office/officeart/2005/8/layout/vList2"/>
    <dgm:cxn modelId="{B90DFF35-4E5B-4D42-812D-97A8553703CE}" type="presParOf" srcId="{684BC77D-FFA7-41AB-B1AC-92BD69FE7C4D}" destId="{941B3314-C55F-4BF7-8ED0-6C3755A8D00A}" srcOrd="1" destOrd="0" presId="urn:microsoft.com/office/officeart/2005/8/layout/vList2"/>
    <dgm:cxn modelId="{8528077C-A62F-4AD9-9147-5454D564B6A5}" type="presParOf" srcId="{684BC77D-FFA7-41AB-B1AC-92BD69FE7C4D}" destId="{FC581355-52E2-484E-BF80-9C7839200083}" srcOrd="2" destOrd="0" presId="urn:microsoft.com/office/officeart/2005/8/layout/vList2"/>
    <dgm:cxn modelId="{DEC4BC42-D678-4807-8A23-90ABBE54D96B}" type="presParOf" srcId="{684BC77D-FFA7-41AB-B1AC-92BD69FE7C4D}" destId="{B5EBF703-3E8B-417B-8C48-A4BF55299372}"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85A67-727A-47B7-B976-ECC10CEC245A}">
      <dsp:nvSpPr>
        <dsp:cNvPr id="0" name=""/>
        <dsp:cNvSpPr/>
      </dsp:nvSpPr>
      <dsp:spPr>
        <a:xfrm>
          <a:off x="0" y="174033"/>
          <a:ext cx="8128000" cy="17901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l" defTabSz="2000250">
            <a:lnSpc>
              <a:spcPct val="90000"/>
            </a:lnSpc>
            <a:spcBef>
              <a:spcPct val="0"/>
            </a:spcBef>
            <a:spcAft>
              <a:spcPct val="35000"/>
            </a:spcAft>
          </a:pPr>
          <a:r>
            <a:rPr lang="es-AR" sz="4500" kern="1200" dirty="0" smtClean="0"/>
            <a:t>INFECCIONES EN ENFERMEDADES AUTOINMUNES</a:t>
          </a:r>
          <a:endParaRPr lang="es-AR" sz="4500" kern="1200" dirty="0"/>
        </a:p>
      </dsp:txBody>
      <dsp:txXfrm>
        <a:off x="87385" y="261418"/>
        <a:ext cx="7953230" cy="1615330"/>
      </dsp:txXfrm>
    </dsp:sp>
    <dsp:sp modelId="{941B3314-C55F-4BF7-8ED0-6C3755A8D00A}">
      <dsp:nvSpPr>
        <dsp:cNvPr id="0" name=""/>
        <dsp:cNvSpPr/>
      </dsp:nvSpPr>
      <dsp:spPr>
        <a:xfrm>
          <a:off x="0" y="1964133"/>
          <a:ext cx="8128000" cy="74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57150" rIns="320040" bIns="57150" numCol="1" spcCol="1270" anchor="t" anchorCtr="0">
          <a:noAutofit/>
        </a:bodyPr>
        <a:lstStyle/>
        <a:p>
          <a:pPr marL="285750" lvl="1" indent="-285750" algn="l" defTabSz="1555750">
            <a:lnSpc>
              <a:spcPct val="90000"/>
            </a:lnSpc>
            <a:spcBef>
              <a:spcPct val="0"/>
            </a:spcBef>
            <a:spcAft>
              <a:spcPct val="20000"/>
            </a:spcAft>
            <a:buChar char="••"/>
          </a:pPr>
          <a:endParaRPr lang="es-AR" sz="3500" kern="1200"/>
        </a:p>
      </dsp:txBody>
      <dsp:txXfrm>
        <a:off x="0" y="1964133"/>
        <a:ext cx="8128000" cy="745200"/>
      </dsp:txXfrm>
    </dsp:sp>
    <dsp:sp modelId="{FC581355-52E2-484E-BF80-9C7839200083}">
      <dsp:nvSpPr>
        <dsp:cNvPr id="0" name=""/>
        <dsp:cNvSpPr/>
      </dsp:nvSpPr>
      <dsp:spPr>
        <a:xfrm>
          <a:off x="0" y="2709333"/>
          <a:ext cx="8128000" cy="17901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l" defTabSz="2000250">
            <a:lnSpc>
              <a:spcPct val="90000"/>
            </a:lnSpc>
            <a:spcBef>
              <a:spcPct val="0"/>
            </a:spcBef>
            <a:spcAft>
              <a:spcPct val="35000"/>
            </a:spcAft>
          </a:pPr>
          <a:r>
            <a:rPr lang="es-AR" sz="4500" kern="1200" dirty="0" smtClean="0"/>
            <a:t>INFECCIONES EN PACIENTES CON TRATAMIENTOS</a:t>
          </a:r>
          <a:endParaRPr lang="es-AR" sz="4500" kern="1200" dirty="0"/>
        </a:p>
      </dsp:txBody>
      <dsp:txXfrm>
        <a:off x="87385" y="2796718"/>
        <a:ext cx="7953230" cy="1615330"/>
      </dsp:txXfrm>
    </dsp:sp>
    <dsp:sp modelId="{B5EBF703-3E8B-417B-8C48-A4BF55299372}">
      <dsp:nvSpPr>
        <dsp:cNvPr id="0" name=""/>
        <dsp:cNvSpPr/>
      </dsp:nvSpPr>
      <dsp:spPr>
        <a:xfrm>
          <a:off x="0" y="4499433"/>
          <a:ext cx="8128000" cy="74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57150" rIns="320040" bIns="57150" numCol="1" spcCol="1270" anchor="t" anchorCtr="0">
          <a:noAutofit/>
        </a:bodyPr>
        <a:lstStyle/>
        <a:p>
          <a:pPr marL="285750" lvl="1" indent="-285750" algn="l" defTabSz="1555750">
            <a:lnSpc>
              <a:spcPct val="90000"/>
            </a:lnSpc>
            <a:spcBef>
              <a:spcPct val="0"/>
            </a:spcBef>
            <a:spcAft>
              <a:spcPct val="20000"/>
            </a:spcAft>
            <a:buChar char="••"/>
          </a:pPr>
          <a:endParaRPr lang="es-AR" sz="3500" kern="1200"/>
        </a:p>
      </dsp:txBody>
      <dsp:txXfrm>
        <a:off x="0" y="4499433"/>
        <a:ext cx="8128000" cy="7452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85A67-727A-47B7-B976-ECC10CEC245A}">
      <dsp:nvSpPr>
        <dsp:cNvPr id="0" name=""/>
        <dsp:cNvSpPr/>
      </dsp:nvSpPr>
      <dsp:spPr>
        <a:xfrm>
          <a:off x="0" y="174033"/>
          <a:ext cx="8128000" cy="17901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l" defTabSz="2000250">
            <a:lnSpc>
              <a:spcPct val="90000"/>
            </a:lnSpc>
            <a:spcBef>
              <a:spcPct val="0"/>
            </a:spcBef>
            <a:spcAft>
              <a:spcPct val="35000"/>
            </a:spcAft>
          </a:pPr>
          <a:r>
            <a:rPr lang="es-AR" sz="4500" kern="1200" dirty="0" smtClean="0"/>
            <a:t>INFECCIONES EN ENFERMEDADES AUTOINMUNES</a:t>
          </a:r>
          <a:endParaRPr lang="es-AR" sz="4500" kern="1200" dirty="0"/>
        </a:p>
      </dsp:txBody>
      <dsp:txXfrm>
        <a:off x="87385" y="261418"/>
        <a:ext cx="7953230" cy="1615330"/>
      </dsp:txXfrm>
    </dsp:sp>
    <dsp:sp modelId="{941B3314-C55F-4BF7-8ED0-6C3755A8D00A}">
      <dsp:nvSpPr>
        <dsp:cNvPr id="0" name=""/>
        <dsp:cNvSpPr/>
      </dsp:nvSpPr>
      <dsp:spPr>
        <a:xfrm>
          <a:off x="0" y="1964133"/>
          <a:ext cx="8128000" cy="74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57150" rIns="320040" bIns="57150" numCol="1" spcCol="1270" anchor="t" anchorCtr="0">
          <a:noAutofit/>
        </a:bodyPr>
        <a:lstStyle/>
        <a:p>
          <a:pPr marL="285750" lvl="1" indent="-285750" algn="l" defTabSz="1555750">
            <a:lnSpc>
              <a:spcPct val="90000"/>
            </a:lnSpc>
            <a:spcBef>
              <a:spcPct val="0"/>
            </a:spcBef>
            <a:spcAft>
              <a:spcPct val="20000"/>
            </a:spcAft>
            <a:buChar char="••"/>
          </a:pPr>
          <a:endParaRPr lang="es-AR" sz="3500" kern="1200"/>
        </a:p>
      </dsp:txBody>
      <dsp:txXfrm>
        <a:off x="0" y="1964133"/>
        <a:ext cx="8128000" cy="745200"/>
      </dsp:txXfrm>
    </dsp:sp>
    <dsp:sp modelId="{FC581355-52E2-484E-BF80-9C7839200083}">
      <dsp:nvSpPr>
        <dsp:cNvPr id="0" name=""/>
        <dsp:cNvSpPr/>
      </dsp:nvSpPr>
      <dsp:spPr>
        <a:xfrm>
          <a:off x="0" y="2709333"/>
          <a:ext cx="8128000" cy="17901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l" defTabSz="2000250">
            <a:lnSpc>
              <a:spcPct val="90000"/>
            </a:lnSpc>
            <a:spcBef>
              <a:spcPct val="0"/>
            </a:spcBef>
            <a:spcAft>
              <a:spcPct val="35000"/>
            </a:spcAft>
          </a:pPr>
          <a:r>
            <a:rPr lang="es-AR" sz="4500" kern="1200" dirty="0" smtClean="0"/>
            <a:t>INFECCIONES EN PACIENTES CON TRATAMIENTOS</a:t>
          </a:r>
          <a:endParaRPr lang="es-AR" sz="4500" kern="1200" dirty="0"/>
        </a:p>
      </dsp:txBody>
      <dsp:txXfrm>
        <a:off x="87385" y="2796718"/>
        <a:ext cx="7953230" cy="1615330"/>
      </dsp:txXfrm>
    </dsp:sp>
    <dsp:sp modelId="{B5EBF703-3E8B-417B-8C48-A4BF55299372}">
      <dsp:nvSpPr>
        <dsp:cNvPr id="0" name=""/>
        <dsp:cNvSpPr/>
      </dsp:nvSpPr>
      <dsp:spPr>
        <a:xfrm>
          <a:off x="0" y="4499433"/>
          <a:ext cx="8128000" cy="74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57150" rIns="320040" bIns="57150" numCol="1" spcCol="1270" anchor="t" anchorCtr="0">
          <a:noAutofit/>
        </a:bodyPr>
        <a:lstStyle/>
        <a:p>
          <a:pPr marL="285750" lvl="1" indent="-285750" algn="l" defTabSz="1555750">
            <a:lnSpc>
              <a:spcPct val="90000"/>
            </a:lnSpc>
            <a:spcBef>
              <a:spcPct val="0"/>
            </a:spcBef>
            <a:spcAft>
              <a:spcPct val="20000"/>
            </a:spcAft>
            <a:buChar char="••"/>
          </a:pPr>
          <a:endParaRPr lang="es-AR" sz="3500" kern="1200"/>
        </a:p>
      </dsp:txBody>
      <dsp:txXfrm>
        <a:off x="0" y="4499433"/>
        <a:ext cx="8128000" cy="7452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84871" cy="502835"/>
          </a:xfrm>
          <a:prstGeom prst="rect">
            <a:avLst/>
          </a:prstGeom>
        </p:spPr>
        <p:txBody>
          <a:bodyPr vert="horz" lIns="96625" tIns="48312" rIns="96625" bIns="48312" rtlCol="0"/>
          <a:lstStyle>
            <a:lvl1pPr algn="l">
              <a:defRPr sz="1300"/>
            </a:lvl1pPr>
          </a:lstStyle>
          <a:p>
            <a:endParaRPr lang="es-AR"/>
          </a:p>
        </p:txBody>
      </p:sp>
      <p:sp>
        <p:nvSpPr>
          <p:cNvPr id="3" name="Marcador de fecha 2"/>
          <p:cNvSpPr>
            <a:spLocks noGrp="1"/>
          </p:cNvSpPr>
          <p:nvPr>
            <p:ph type="dt" idx="1"/>
          </p:nvPr>
        </p:nvSpPr>
        <p:spPr>
          <a:xfrm>
            <a:off x="3901698" y="0"/>
            <a:ext cx="2984871" cy="502835"/>
          </a:xfrm>
          <a:prstGeom prst="rect">
            <a:avLst/>
          </a:prstGeom>
        </p:spPr>
        <p:txBody>
          <a:bodyPr vert="horz" lIns="96625" tIns="48312" rIns="96625" bIns="48312" rtlCol="0"/>
          <a:lstStyle>
            <a:lvl1pPr algn="r">
              <a:defRPr sz="1300"/>
            </a:lvl1pPr>
          </a:lstStyle>
          <a:p>
            <a:fld id="{6A6FBEBF-8F0A-4702-BF65-F9D70432D0BB}" type="datetimeFigureOut">
              <a:rPr lang="es-AR" smtClean="0"/>
              <a:t>27/06/2019</a:t>
            </a:fld>
            <a:endParaRPr lang="es-AR"/>
          </a:p>
        </p:txBody>
      </p:sp>
      <p:sp>
        <p:nvSpPr>
          <p:cNvPr id="4" name="Marcador de imagen de diapositiva 3"/>
          <p:cNvSpPr>
            <a:spLocks noGrp="1" noRot="1" noChangeAspect="1"/>
          </p:cNvSpPr>
          <p:nvPr>
            <p:ph type="sldImg" idx="2"/>
          </p:nvPr>
        </p:nvSpPr>
        <p:spPr>
          <a:xfrm>
            <a:off x="438150" y="1252538"/>
            <a:ext cx="6011863" cy="3382962"/>
          </a:xfrm>
          <a:prstGeom prst="rect">
            <a:avLst/>
          </a:prstGeom>
          <a:noFill/>
          <a:ln w="12700">
            <a:solidFill>
              <a:prstClr val="black"/>
            </a:solidFill>
          </a:ln>
        </p:spPr>
        <p:txBody>
          <a:bodyPr vert="horz" lIns="96625" tIns="48312" rIns="96625" bIns="48312" rtlCol="0" anchor="ctr"/>
          <a:lstStyle/>
          <a:p>
            <a:endParaRPr lang="es-AR"/>
          </a:p>
        </p:txBody>
      </p:sp>
      <p:sp>
        <p:nvSpPr>
          <p:cNvPr id="5" name="Marcador de notas 4"/>
          <p:cNvSpPr>
            <a:spLocks noGrp="1"/>
          </p:cNvSpPr>
          <p:nvPr>
            <p:ph type="body" sz="quarter" idx="3"/>
          </p:nvPr>
        </p:nvSpPr>
        <p:spPr>
          <a:xfrm>
            <a:off x="688817" y="4823034"/>
            <a:ext cx="5510530" cy="3946118"/>
          </a:xfrm>
          <a:prstGeom prst="rect">
            <a:avLst/>
          </a:prstGeom>
        </p:spPr>
        <p:txBody>
          <a:bodyPr vert="horz" lIns="96625" tIns="48312" rIns="96625" bIns="48312"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Marcador de pie de página 5"/>
          <p:cNvSpPr>
            <a:spLocks noGrp="1"/>
          </p:cNvSpPr>
          <p:nvPr>
            <p:ph type="ftr" sz="quarter" idx="4"/>
          </p:nvPr>
        </p:nvSpPr>
        <p:spPr>
          <a:xfrm>
            <a:off x="0" y="9519055"/>
            <a:ext cx="2984871" cy="502834"/>
          </a:xfrm>
          <a:prstGeom prst="rect">
            <a:avLst/>
          </a:prstGeom>
        </p:spPr>
        <p:txBody>
          <a:bodyPr vert="horz" lIns="96625" tIns="48312" rIns="96625" bIns="48312" rtlCol="0" anchor="b"/>
          <a:lstStyle>
            <a:lvl1pPr algn="l">
              <a:defRPr sz="1300"/>
            </a:lvl1pPr>
          </a:lstStyle>
          <a:p>
            <a:endParaRPr lang="es-AR"/>
          </a:p>
        </p:txBody>
      </p:sp>
      <p:sp>
        <p:nvSpPr>
          <p:cNvPr id="7" name="Marcador de número de diapositiva 6"/>
          <p:cNvSpPr>
            <a:spLocks noGrp="1"/>
          </p:cNvSpPr>
          <p:nvPr>
            <p:ph type="sldNum" sz="quarter" idx="5"/>
          </p:nvPr>
        </p:nvSpPr>
        <p:spPr>
          <a:xfrm>
            <a:off x="3901698" y="9519055"/>
            <a:ext cx="2984871" cy="502834"/>
          </a:xfrm>
          <a:prstGeom prst="rect">
            <a:avLst/>
          </a:prstGeom>
        </p:spPr>
        <p:txBody>
          <a:bodyPr vert="horz" lIns="96625" tIns="48312" rIns="96625" bIns="48312" rtlCol="0" anchor="b"/>
          <a:lstStyle>
            <a:lvl1pPr algn="r">
              <a:defRPr sz="1300"/>
            </a:lvl1pPr>
          </a:lstStyle>
          <a:p>
            <a:fld id="{AAAA5FF9-E61B-41BB-BD8D-4C15ED66B99E}" type="slidenum">
              <a:rPr lang="es-AR" smtClean="0"/>
              <a:t>‹Nº›</a:t>
            </a:fld>
            <a:endParaRPr lang="es-AR"/>
          </a:p>
        </p:txBody>
      </p:sp>
    </p:spTree>
    <p:extLst>
      <p:ext uri="{BB962C8B-B14F-4D97-AF65-F5344CB8AC3E}">
        <p14:creationId xmlns:p14="http://schemas.microsoft.com/office/powerpoint/2010/main" val="35791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107950" y="920750"/>
            <a:ext cx="6673850" cy="3754438"/>
          </a:xfrm>
          <a:solidFill>
            <a:srgbClr val="FFFFFF"/>
          </a:solidFill>
          <a:ln/>
        </p:spPr>
      </p:sp>
      <p:sp>
        <p:nvSpPr>
          <p:cNvPr id="43011" name="Rectangle 3"/>
          <p:cNvSpPr>
            <a:spLocks noGrp="1" noChangeArrowheads="1"/>
          </p:cNvSpPr>
          <p:nvPr>
            <p:ph type="body" idx="1"/>
          </p:nvPr>
        </p:nvSpPr>
        <p:spPr>
          <a:solidFill>
            <a:srgbClr val="FFFFFF"/>
          </a:solidFill>
          <a:ln>
            <a:solidFill>
              <a:srgbClr val="000000"/>
            </a:solidFill>
          </a:ln>
        </p:spPr>
        <p:txBody>
          <a:bodyPr/>
          <a:lstStyle/>
          <a:p>
            <a:endParaRPr lang="es-ES" smtClean="0">
              <a:latin typeface="Times New Roman" panose="02020603050405020304" pitchFamily="18" charset="0"/>
            </a:endParaRPr>
          </a:p>
        </p:txBody>
      </p:sp>
    </p:spTree>
    <p:extLst>
      <p:ext uri="{BB962C8B-B14F-4D97-AF65-F5344CB8AC3E}">
        <p14:creationId xmlns:p14="http://schemas.microsoft.com/office/powerpoint/2010/main" val="4190507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20EBB0C4-6273-4C6E-B9BD-2EDC30F1CD52}" type="datetimeFigureOut">
              <a:rPr lang="en-US" dirty="0"/>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6/27/2019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6/27/2019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6/27/2019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6/27/2019</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6/27/2019</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9CAD897-D46E-4AD2-BD9B-49DD3E640873}" type="datetimeFigureOut">
              <a:rPr lang="en-US" dirty="0"/>
              <a:t>6/27/2019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6/27/2019</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‹Nº›</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r>
              <a:rPr lang="es-AR" sz="6000" b="1" dirty="0" smtClean="0"/>
              <a:t>Infecciones relacionadas con Enfermedades </a:t>
            </a:r>
            <a:r>
              <a:rPr lang="es-AR" sz="6000" b="1" dirty="0"/>
              <a:t>A</a:t>
            </a:r>
            <a:r>
              <a:rPr lang="es-AR" sz="6000" b="1" dirty="0" smtClean="0"/>
              <a:t>utoinmunes</a:t>
            </a:r>
            <a:endParaRPr lang="es-AR" sz="6000" b="1" dirty="0"/>
          </a:p>
        </p:txBody>
      </p:sp>
      <p:sp>
        <p:nvSpPr>
          <p:cNvPr id="3" name="Subtítulo 2"/>
          <p:cNvSpPr>
            <a:spLocks noGrp="1"/>
          </p:cNvSpPr>
          <p:nvPr>
            <p:ph type="subTitle" idx="1"/>
          </p:nvPr>
        </p:nvSpPr>
        <p:spPr/>
        <p:txBody>
          <a:bodyPr>
            <a:normAutofit/>
          </a:bodyPr>
          <a:lstStyle/>
          <a:p>
            <a:r>
              <a:rPr lang="es-AR" b="1" dirty="0" smtClean="0">
                <a:solidFill>
                  <a:schemeClr val="tx1">
                    <a:lumMod val="95000"/>
                    <a:lumOff val="5000"/>
                  </a:schemeClr>
                </a:solidFill>
              </a:rPr>
              <a:t>Jornadas Intersociedades del Colegio Médico</a:t>
            </a:r>
          </a:p>
          <a:p>
            <a:r>
              <a:rPr lang="es-AR" b="1" dirty="0" smtClean="0">
                <a:solidFill>
                  <a:schemeClr val="tx1">
                    <a:lumMod val="95000"/>
                    <a:lumOff val="5000"/>
                  </a:schemeClr>
                </a:solidFill>
              </a:rPr>
              <a:t>Junio 2019</a:t>
            </a:r>
          </a:p>
        </p:txBody>
      </p:sp>
      <p:pic>
        <p:nvPicPr>
          <p:cNvPr id="4" name="2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69637" y="362184"/>
            <a:ext cx="2390393" cy="1205627"/>
          </a:xfrm>
          <a:prstGeom prst="rect">
            <a:avLst/>
          </a:prstGeom>
          <a:noFill/>
          <a:ln>
            <a:noFill/>
          </a:ln>
        </p:spPr>
      </p:pic>
    </p:spTree>
    <p:extLst>
      <p:ext uri="{BB962C8B-B14F-4D97-AF65-F5344CB8AC3E}">
        <p14:creationId xmlns:p14="http://schemas.microsoft.com/office/powerpoint/2010/main" val="17882329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Agenda</a:t>
            </a:r>
            <a:endParaRPr lang="es-AR" b="1" dirty="0"/>
          </a:p>
        </p:txBody>
      </p:sp>
      <p:sp>
        <p:nvSpPr>
          <p:cNvPr id="3" name="Marcador de contenido 2"/>
          <p:cNvSpPr>
            <a:spLocks noGrp="1"/>
          </p:cNvSpPr>
          <p:nvPr>
            <p:ph idx="1"/>
          </p:nvPr>
        </p:nvSpPr>
        <p:spPr/>
        <p:txBody>
          <a:bodyPr>
            <a:normAutofit/>
          </a:bodyPr>
          <a:lstStyle/>
          <a:p>
            <a:r>
              <a:rPr lang="es-AR" sz="3200" b="1" dirty="0" smtClean="0"/>
              <a:t>Generalidades</a:t>
            </a:r>
          </a:p>
          <a:p>
            <a:r>
              <a:rPr lang="es-AR" sz="3200" b="1" dirty="0" smtClean="0"/>
              <a:t>Infecciones que producen fenómenos de Autoinmunidad</a:t>
            </a:r>
          </a:p>
          <a:p>
            <a:r>
              <a:rPr lang="es-AR" sz="3200" b="1" dirty="0" smtClean="0"/>
              <a:t>Infecciones en pacientes con enfermedad Autoinmune</a:t>
            </a:r>
          </a:p>
          <a:p>
            <a:r>
              <a:rPr lang="es-AR" sz="3200" b="1" dirty="0" smtClean="0"/>
              <a:t>Vacunación en pacientes con Enfermedades </a:t>
            </a:r>
            <a:r>
              <a:rPr lang="es-AR" sz="3200" b="1" dirty="0"/>
              <a:t>A</a:t>
            </a:r>
            <a:r>
              <a:rPr lang="es-AR" sz="3200" b="1" dirty="0" smtClean="0"/>
              <a:t>utoinmunes</a:t>
            </a:r>
            <a:endParaRPr lang="es-AR" sz="3200" b="1" dirty="0"/>
          </a:p>
        </p:txBody>
      </p:sp>
    </p:spTree>
    <p:extLst>
      <p:ext uri="{BB962C8B-B14F-4D97-AF65-F5344CB8AC3E}">
        <p14:creationId xmlns:p14="http://schemas.microsoft.com/office/powerpoint/2010/main" val="11670242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s-ES_tradnl" altLang="es-AR" sz="3200" b="1" dirty="0">
                <a:solidFill>
                  <a:schemeClr val="tx1"/>
                </a:solidFill>
              </a:rPr>
              <a:t>La definición más acertada de Inmunidad es: Capacidad del organismo de recocer lo propio de lo no propio.</a:t>
            </a:r>
            <a:br>
              <a:rPr lang="es-ES_tradnl" altLang="es-AR" sz="3200" b="1" dirty="0">
                <a:solidFill>
                  <a:schemeClr val="tx1"/>
                </a:solidFill>
              </a:rPr>
            </a:br>
            <a:endParaRPr lang="es-ES_tradnl" altLang="es-AR" sz="3200" b="1" dirty="0">
              <a:solidFill>
                <a:schemeClr val="tx1"/>
              </a:solidFill>
            </a:endParaRPr>
          </a:p>
        </p:txBody>
      </p:sp>
      <p:sp>
        <p:nvSpPr>
          <p:cNvPr id="30723" name="Rectangle 3"/>
          <p:cNvSpPr>
            <a:spLocks noGrp="1" noChangeArrowheads="1"/>
          </p:cNvSpPr>
          <p:nvPr>
            <p:ph type="body" idx="1"/>
          </p:nvPr>
        </p:nvSpPr>
        <p:spPr/>
        <p:txBody>
          <a:bodyPr/>
          <a:lstStyle/>
          <a:p>
            <a:pPr marL="609600" indent="-609600" eaLnBrk="1" hangingPunct="1">
              <a:lnSpc>
                <a:spcPct val="80000"/>
              </a:lnSpc>
            </a:pPr>
            <a:r>
              <a:rPr lang="es-ES_tradnl" altLang="es-AR" sz="2800" b="1" dirty="0">
                <a:solidFill>
                  <a:schemeClr val="tx1"/>
                </a:solidFill>
              </a:rPr>
              <a:t>Respuesta Inmune eficaz: estado de salud, huésped normal.</a:t>
            </a:r>
          </a:p>
          <a:p>
            <a:pPr marL="609600" indent="-609600" eaLnBrk="1" hangingPunct="1">
              <a:lnSpc>
                <a:spcPct val="80000"/>
              </a:lnSpc>
            </a:pPr>
            <a:r>
              <a:rPr lang="es-ES_tradnl" altLang="es-AR" sz="2800" b="1" dirty="0">
                <a:solidFill>
                  <a:schemeClr val="tx1"/>
                </a:solidFill>
              </a:rPr>
              <a:t>Respuesta Inmune ineficaz: inmunodeficit, huésped  inmunocomprometido.</a:t>
            </a:r>
          </a:p>
          <a:p>
            <a:pPr marL="609600" indent="-609600" eaLnBrk="1" hangingPunct="1">
              <a:lnSpc>
                <a:spcPct val="80000"/>
              </a:lnSpc>
            </a:pPr>
            <a:r>
              <a:rPr lang="es-ES_tradnl" altLang="es-AR" sz="2800" b="1" dirty="0">
                <a:solidFill>
                  <a:schemeClr val="tx1"/>
                </a:solidFill>
              </a:rPr>
              <a:t>Respuesta Inmune exagerada: hipersensibilidad</a:t>
            </a:r>
            <a:r>
              <a:rPr lang="es-ES_tradnl" altLang="es-AR" sz="2800" b="1" dirty="0" smtClean="0">
                <a:solidFill>
                  <a:schemeClr val="tx1"/>
                </a:solidFill>
              </a:rPr>
              <a:t>.</a:t>
            </a:r>
          </a:p>
          <a:p>
            <a:pPr marL="609600" indent="-609600">
              <a:lnSpc>
                <a:spcPct val="80000"/>
              </a:lnSpc>
            </a:pPr>
            <a:r>
              <a:rPr lang="es-ES_tradnl" altLang="es-AR" sz="2800" b="1" dirty="0">
                <a:solidFill>
                  <a:schemeClr val="tx1"/>
                </a:solidFill>
              </a:rPr>
              <a:t>Inmunidad y </a:t>
            </a:r>
            <a:r>
              <a:rPr lang="es-ES_tradnl" altLang="es-AR" sz="2800" b="1" dirty="0" smtClean="0">
                <a:solidFill>
                  <a:schemeClr val="tx1"/>
                </a:solidFill>
              </a:rPr>
              <a:t>tumores</a:t>
            </a:r>
            <a:endParaRPr lang="es-ES_tradnl" altLang="es-AR" sz="2800" b="1" dirty="0" smtClean="0">
              <a:solidFill>
                <a:schemeClr val="bg1"/>
              </a:solidFill>
            </a:endParaRPr>
          </a:p>
          <a:p>
            <a:pPr marL="609600" indent="-609600">
              <a:lnSpc>
                <a:spcPct val="80000"/>
              </a:lnSpc>
            </a:pPr>
            <a:r>
              <a:rPr lang="es-ES_tradnl" altLang="es-AR" sz="2800" b="1" i="1" dirty="0" smtClean="0">
                <a:solidFill>
                  <a:srgbClr val="0070C0"/>
                </a:solidFill>
              </a:rPr>
              <a:t>Reacción </a:t>
            </a:r>
            <a:r>
              <a:rPr lang="es-ES_tradnl" altLang="es-AR" sz="2800" b="1" i="1" dirty="0">
                <a:solidFill>
                  <a:srgbClr val="0070C0"/>
                </a:solidFill>
              </a:rPr>
              <a:t>inadecuada en el reconocimiento de lo propio: enfermedad autoinmune</a:t>
            </a:r>
            <a:r>
              <a:rPr lang="es-ES_tradnl" altLang="es-AR" sz="2800" b="1" i="1" dirty="0" smtClean="0">
                <a:solidFill>
                  <a:srgbClr val="0070C0"/>
                </a:solidFill>
              </a:rPr>
              <a:t>.</a:t>
            </a:r>
            <a:endParaRPr lang="es-ES_tradnl" altLang="es-AR" sz="2800" b="1" i="1" dirty="0">
              <a:solidFill>
                <a:srgbClr val="0070C0"/>
              </a:solidFill>
            </a:endParaRPr>
          </a:p>
        </p:txBody>
      </p:sp>
    </p:spTree>
    <p:extLst>
      <p:ext uri="{BB962C8B-B14F-4D97-AF65-F5344CB8AC3E}">
        <p14:creationId xmlns:p14="http://schemas.microsoft.com/office/powerpoint/2010/main" val="62726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726253" y="244557"/>
            <a:ext cx="8755566" cy="5931190"/>
          </a:xfrm>
          <a:prstGeom prst="rect">
            <a:avLst/>
          </a:prstGeom>
        </p:spPr>
      </p:pic>
    </p:spTree>
    <p:extLst>
      <p:ext uri="{BB962C8B-B14F-4D97-AF65-F5344CB8AC3E}">
        <p14:creationId xmlns:p14="http://schemas.microsoft.com/office/powerpoint/2010/main" val="22100035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377941" y="367469"/>
            <a:ext cx="9432491" cy="5834653"/>
          </a:xfrm>
          <a:prstGeom prst="rect">
            <a:avLst/>
          </a:prstGeom>
        </p:spPr>
      </p:pic>
      <p:sp>
        <p:nvSpPr>
          <p:cNvPr id="3" name="Elipse 2"/>
          <p:cNvSpPr/>
          <p:nvPr/>
        </p:nvSpPr>
        <p:spPr>
          <a:xfrm>
            <a:off x="8289421" y="1059679"/>
            <a:ext cx="2093720" cy="1803162"/>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163347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http://www.intramed.net/UserFiles/2017/images/Figura2.jpg"/>
          <p:cNvPicPr/>
          <p:nvPr/>
        </p:nvPicPr>
        <p:blipFill>
          <a:blip r:embed="rId2">
            <a:extLst>
              <a:ext uri="{28A0092B-C50C-407E-A947-70E740481C1C}">
                <a14:useLocalDpi xmlns:a14="http://schemas.microsoft.com/office/drawing/2010/main" val="0"/>
              </a:ext>
            </a:extLst>
          </a:blip>
          <a:srcRect/>
          <a:stretch>
            <a:fillRect/>
          </a:stretch>
        </p:blipFill>
        <p:spPr bwMode="auto">
          <a:xfrm>
            <a:off x="686512" y="189654"/>
            <a:ext cx="2492524" cy="3322667"/>
          </a:xfrm>
          <a:prstGeom prst="rect">
            <a:avLst/>
          </a:prstGeom>
          <a:noFill/>
          <a:ln>
            <a:noFill/>
          </a:ln>
        </p:spPr>
      </p:pic>
      <p:pic>
        <p:nvPicPr>
          <p:cNvPr id="5" name="Imagen 4" descr="http://www.intramed.net/UserFiles/2017/images/Figura3.jpg"/>
          <p:cNvPicPr/>
          <p:nvPr/>
        </p:nvPicPr>
        <p:blipFill>
          <a:blip r:embed="rId3">
            <a:extLst>
              <a:ext uri="{28A0092B-C50C-407E-A947-70E740481C1C}">
                <a14:useLocalDpi xmlns:a14="http://schemas.microsoft.com/office/drawing/2010/main" val="0"/>
              </a:ext>
            </a:extLst>
          </a:blip>
          <a:srcRect/>
          <a:stretch>
            <a:fillRect/>
          </a:stretch>
        </p:blipFill>
        <p:spPr bwMode="auto">
          <a:xfrm>
            <a:off x="3734958" y="189654"/>
            <a:ext cx="2101820" cy="3322667"/>
          </a:xfrm>
          <a:prstGeom prst="rect">
            <a:avLst/>
          </a:prstGeom>
          <a:noFill/>
          <a:ln>
            <a:noFill/>
          </a:ln>
        </p:spPr>
      </p:pic>
      <p:pic>
        <p:nvPicPr>
          <p:cNvPr id="6" name="Imagen 5" descr="http://www.intramed.net/UserFiles/2017/images/Figura1%281%29.jpg"/>
          <p:cNvPicPr/>
          <p:nvPr/>
        </p:nvPicPr>
        <p:blipFill>
          <a:blip r:embed="rId4">
            <a:extLst>
              <a:ext uri="{28A0092B-C50C-407E-A947-70E740481C1C}">
                <a14:useLocalDpi xmlns:a14="http://schemas.microsoft.com/office/drawing/2010/main" val="0"/>
              </a:ext>
            </a:extLst>
          </a:blip>
          <a:srcRect/>
          <a:stretch>
            <a:fillRect/>
          </a:stretch>
        </p:blipFill>
        <p:spPr bwMode="auto">
          <a:xfrm>
            <a:off x="6668969" y="189654"/>
            <a:ext cx="2107562" cy="3239346"/>
          </a:xfrm>
          <a:prstGeom prst="rect">
            <a:avLst/>
          </a:prstGeom>
          <a:noFill/>
          <a:ln>
            <a:noFill/>
          </a:ln>
        </p:spPr>
      </p:pic>
      <p:pic>
        <p:nvPicPr>
          <p:cNvPr id="7" name="Imagen 6" descr="http://www.intramed.net/UserFiles/2017/images/imagen.jpg"/>
          <p:cNvPicPr/>
          <p:nvPr/>
        </p:nvPicPr>
        <p:blipFill>
          <a:blip r:embed="rId5">
            <a:extLst>
              <a:ext uri="{28A0092B-C50C-407E-A947-70E740481C1C}">
                <a14:useLocalDpi xmlns:a14="http://schemas.microsoft.com/office/drawing/2010/main" val="0"/>
              </a:ext>
            </a:extLst>
          </a:blip>
          <a:srcRect/>
          <a:stretch>
            <a:fillRect/>
          </a:stretch>
        </p:blipFill>
        <p:spPr bwMode="auto">
          <a:xfrm>
            <a:off x="686512" y="3668194"/>
            <a:ext cx="3324225" cy="2495550"/>
          </a:xfrm>
          <a:prstGeom prst="rect">
            <a:avLst/>
          </a:prstGeom>
          <a:noFill/>
          <a:ln>
            <a:noFill/>
          </a:ln>
        </p:spPr>
      </p:pic>
      <p:sp>
        <p:nvSpPr>
          <p:cNvPr id="8" name="Rectángulo 7"/>
          <p:cNvSpPr/>
          <p:nvPr/>
        </p:nvSpPr>
        <p:spPr>
          <a:xfrm>
            <a:off x="4010737" y="4418176"/>
            <a:ext cx="4765794" cy="1618392"/>
          </a:xfrm>
          <a:prstGeom prst="rect">
            <a:avLst/>
          </a:prstGeom>
        </p:spPr>
        <p:txBody>
          <a:bodyPr wrap="square">
            <a:spAutoFit/>
          </a:bodyPr>
          <a:lstStyle/>
          <a:p>
            <a:pPr>
              <a:lnSpc>
                <a:spcPts val="1650"/>
              </a:lnSpc>
              <a:spcAft>
                <a:spcPts val="1000"/>
              </a:spcAft>
            </a:pPr>
            <a:r>
              <a:rPr lang="es-AR" b="1" u="sng"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Biopsia de lesión cutánea:</a:t>
            </a:r>
            <a:r>
              <a:rPr lang="es-AR"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Imagen a gran aumento, con coloración de Hematoxilina-Eosina. Capilar con turgencia endotelial, formación de trombo de fibrina y signos de leucocitoclasia. Acompaña infiltrado mixto, </a:t>
            </a:r>
            <a:r>
              <a:rPr lang="es-AR"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cariorrexis</a:t>
            </a:r>
            <a:r>
              <a:rPr lang="es-AR"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y extravasación hemática intersticial.</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ángulo 8"/>
          <p:cNvSpPr/>
          <p:nvPr/>
        </p:nvSpPr>
        <p:spPr>
          <a:xfrm>
            <a:off x="8842049" y="376015"/>
            <a:ext cx="3349951" cy="3416320"/>
          </a:xfrm>
          <a:prstGeom prst="rect">
            <a:avLst/>
          </a:prstGeom>
        </p:spPr>
        <p:txBody>
          <a:bodyPr wrap="square">
            <a:spAutoFit/>
          </a:bodyPr>
          <a:lstStyle/>
          <a:p>
            <a:r>
              <a:rPr lang="es-AR" dirty="0">
                <a:solidFill>
                  <a:srgbClr val="333333"/>
                </a:solidFill>
                <a:latin typeface="Arial" panose="020B0604020202020204" pitchFamily="34" charset="0"/>
                <a:ea typeface="Times New Roman" panose="02020603050405020304" pitchFamily="18" charset="0"/>
              </a:rPr>
              <a:t>La </a:t>
            </a:r>
            <a:r>
              <a:rPr lang="es-AR" b="1" i="1" dirty="0">
                <a:solidFill>
                  <a:srgbClr val="333333"/>
                </a:solidFill>
                <a:latin typeface="Arial" panose="020B0604020202020204" pitchFamily="34" charset="0"/>
                <a:ea typeface="Times New Roman" panose="02020603050405020304" pitchFamily="18" charset="0"/>
              </a:rPr>
              <a:t>púrpura de </a:t>
            </a:r>
            <a:r>
              <a:rPr lang="es-AR" b="1" i="1" dirty="0" err="1">
                <a:solidFill>
                  <a:srgbClr val="333333"/>
                </a:solidFill>
                <a:latin typeface="Arial" panose="020B0604020202020204" pitchFamily="34" charset="0"/>
                <a:ea typeface="Times New Roman" panose="02020603050405020304" pitchFamily="18" charset="0"/>
              </a:rPr>
              <a:t>Schönlein</a:t>
            </a:r>
            <a:r>
              <a:rPr lang="es-AR" b="1" i="1" dirty="0">
                <a:solidFill>
                  <a:srgbClr val="333333"/>
                </a:solidFill>
                <a:latin typeface="Arial" panose="020B0604020202020204" pitchFamily="34" charset="0"/>
                <a:ea typeface="Times New Roman" panose="02020603050405020304" pitchFamily="18" charset="0"/>
              </a:rPr>
              <a:t>- </a:t>
            </a:r>
            <a:r>
              <a:rPr lang="es-AR" b="1" i="1" dirty="0" err="1">
                <a:solidFill>
                  <a:srgbClr val="333333"/>
                </a:solidFill>
                <a:latin typeface="Arial" panose="020B0604020202020204" pitchFamily="34" charset="0"/>
                <a:ea typeface="Times New Roman" panose="02020603050405020304" pitchFamily="18" charset="0"/>
              </a:rPr>
              <a:t>Henoch</a:t>
            </a:r>
            <a:r>
              <a:rPr lang="es-AR" dirty="0">
                <a:solidFill>
                  <a:srgbClr val="333333"/>
                </a:solidFill>
                <a:latin typeface="Arial" panose="020B0604020202020204" pitchFamily="34" charset="0"/>
                <a:ea typeface="Times New Roman" panose="02020603050405020304" pitchFamily="18" charset="0"/>
              </a:rPr>
              <a:t> si bien predomina en la infancia, puede afectar a adultos del sexo masculino. </a:t>
            </a:r>
            <a:r>
              <a:rPr lang="es-AR" b="1" dirty="0">
                <a:solidFill>
                  <a:srgbClr val="0070C0"/>
                </a:solidFill>
                <a:latin typeface="Arial" panose="020B0604020202020204" pitchFamily="34" charset="0"/>
                <a:ea typeface="Times New Roman" panose="02020603050405020304" pitchFamily="18" charset="0"/>
              </a:rPr>
              <a:t>Los agentes etiológicos relacionados pueden ser los estreptococos, adenovirus, parvovirus B19, HIV y </a:t>
            </a:r>
            <a:r>
              <a:rPr lang="es-AR" b="1" i="1" dirty="0">
                <a:solidFill>
                  <a:srgbClr val="0070C0"/>
                </a:solidFill>
                <a:latin typeface="Arial" panose="020B0604020202020204" pitchFamily="34" charset="0"/>
                <a:ea typeface="Times New Roman" panose="02020603050405020304" pitchFamily="18" charset="0"/>
              </a:rPr>
              <a:t>Helicobacter pylori</a:t>
            </a:r>
            <a:r>
              <a:rPr lang="es-AR" b="1" dirty="0">
                <a:solidFill>
                  <a:srgbClr val="0070C0"/>
                </a:solidFill>
                <a:latin typeface="Arial" panose="020B0604020202020204" pitchFamily="34" charset="0"/>
                <a:ea typeface="Times New Roman" panose="02020603050405020304" pitchFamily="18" charset="0"/>
              </a:rPr>
              <a:t>. </a:t>
            </a:r>
            <a:r>
              <a:rPr lang="es-AR" dirty="0">
                <a:solidFill>
                  <a:srgbClr val="333333"/>
                </a:solidFill>
                <a:latin typeface="Arial" panose="020B0604020202020204" pitchFamily="34" charset="0"/>
                <a:ea typeface="Times New Roman" panose="02020603050405020304" pitchFamily="18" charset="0"/>
              </a:rPr>
              <a:t>Constituye una vasculitis leucocitoclástica con depósito de inmunocomplejos por IgA</a:t>
            </a:r>
            <a:endParaRPr lang="es-AR" dirty="0"/>
          </a:p>
        </p:txBody>
      </p:sp>
    </p:spTree>
    <p:extLst>
      <p:ext uri="{BB962C8B-B14F-4D97-AF65-F5344CB8AC3E}">
        <p14:creationId xmlns:p14="http://schemas.microsoft.com/office/powerpoint/2010/main" val="180108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68977" y="104306"/>
            <a:ext cx="8634234" cy="5986699"/>
          </a:xfrm>
          <a:prstGeom prst="rect">
            <a:avLst/>
          </a:prstGeom>
        </p:spPr>
      </p:pic>
    </p:spTree>
    <p:extLst>
      <p:ext uri="{BB962C8B-B14F-4D97-AF65-F5344CB8AC3E}">
        <p14:creationId xmlns:p14="http://schemas.microsoft.com/office/powerpoint/2010/main" val="16728030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ultimedia.elsevier.es/PublicationsMultimediaV1/item/multimedia/13029994:63v39n07-13029994fig04.jpg?idApp=UINPBA00004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319" y="502332"/>
            <a:ext cx="3714750" cy="311467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4569151" y="502331"/>
            <a:ext cx="6514744" cy="4801314"/>
          </a:xfrm>
          <a:prstGeom prst="rect">
            <a:avLst/>
          </a:prstGeom>
        </p:spPr>
        <p:txBody>
          <a:bodyPr wrap="square">
            <a:spAutoFit/>
          </a:bodyPr>
          <a:lstStyle/>
          <a:p>
            <a:r>
              <a:rPr lang="es-AR" b="1" dirty="0">
                <a:solidFill>
                  <a:srgbClr val="505050"/>
                </a:solidFill>
                <a:latin typeface="NexusSansPro"/>
              </a:rPr>
              <a:t>Los pacientes con infección crónica por el virus de la hepatitis C (VHC) presentan a menudo fenómenos autoinmunes cuya relevancia clínica es muy variable, ya que oscila desde la aparición de alteraciones inmunológicas asintomáticas hasta manifestaciones clínicas que pueden ser de una gravedad importante. Aunque su prevalencia puede ser variable, la presencia de alguna manifestación clínica o inmunológica extrahepática se ha descrito hasta en un 70% de los pacientes. Por otra parte, la afección autoinmune puede ser en ocasiones la condición que lleva finalmente al diagnóstico de infección por VHC, debido a la escasa traducción clínica o biológica que habitualmente se observa en la infección crónica por VHC. Es importante destacar que este cortejo autoinmune añade una importante morbilidad a la que la propia infección posee por sí misma.</a:t>
            </a:r>
            <a:endParaRPr lang="es-AR" dirty="0"/>
          </a:p>
        </p:txBody>
      </p:sp>
      <p:sp>
        <p:nvSpPr>
          <p:cNvPr id="3" name="Rectángulo 2"/>
          <p:cNvSpPr/>
          <p:nvPr/>
        </p:nvSpPr>
        <p:spPr>
          <a:xfrm>
            <a:off x="574319" y="3888336"/>
            <a:ext cx="3792582" cy="21962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2400" b="1" dirty="0" smtClean="0">
                <a:solidFill>
                  <a:schemeClr val="tx1"/>
                </a:solidFill>
              </a:rPr>
              <a:t>INMUNOCOMPLEJOS CIRCULANTES, CRIOGLOBULINA.</a:t>
            </a:r>
          </a:p>
          <a:p>
            <a:r>
              <a:rPr lang="es-AR" sz="2400" b="1" dirty="0" smtClean="0">
                <a:solidFill>
                  <a:schemeClr val="tx1"/>
                </a:solidFill>
              </a:rPr>
              <a:t>ESTIMUALCIÓN CRÓNICA DEL SISTEMA INMUNE</a:t>
            </a:r>
            <a:endParaRPr lang="es-AR" sz="2400" b="1" dirty="0">
              <a:solidFill>
                <a:schemeClr val="tx1"/>
              </a:solidFill>
            </a:endParaRPr>
          </a:p>
        </p:txBody>
      </p:sp>
    </p:spTree>
    <p:extLst>
      <p:ext uri="{BB962C8B-B14F-4D97-AF65-F5344CB8AC3E}">
        <p14:creationId xmlns:p14="http://schemas.microsoft.com/office/powerpoint/2010/main" val="2528852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Meningitis por Neumococo</a:t>
            </a:r>
            <a:endParaRPr lang="es-AR" b="1" dirty="0"/>
          </a:p>
        </p:txBody>
      </p:sp>
      <p:sp>
        <p:nvSpPr>
          <p:cNvPr id="3" name="Marcador de contenido 2"/>
          <p:cNvSpPr>
            <a:spLocks noGrp="1"/>
          </p:cNvSpPr>
          <p:nvPr>
            <p:ph idx="1"/>
          </p:nvPr>
        </p:nvSpPr>
        <p:spPr/>
        <p:txBody>
          <a:bodyPr>
            <a:normAutofit/>
          </a:bodyPr>
          <a:lstStyle/>
          <a:p>
            <a:r>
              <a:rPr lang="es-AR" sz="2400" b="1" dirty="0" smtClean="0"/>
              <a:t>Paciente de 25 años. Ingresa con cuadro de meningitis.</a:t>
            </a:r>
          </a:p>
          <a:p>
            <a:r>
              <a:rPr lang="es-AR" sz="2400" b="1" dirty="0" smtClean="0"/>
              <a:t>PL: liquido purulento, Diplococo Gram positivo, cultivo: Neumococo sensible a penicilina.</a:t>
            </a:r>
          </a:p>
          <a:p>
            <a:r>
              <a:rPr lang="es-AR" sz="2400" b="1" dirty="0" smtClean="0"/>
              <a:t>Tratamiento: Ceftriaxona + dexametasona 8 mgr / kg</a:t>
            </a:r>
          </a:p>
          <a:p>
            <a:r>
              <a:rPr lang="es-AR" sz="2400" b="1" dirty="0" smtClean="0"/>
              <a:t>Evolución favorable. A los 4 días de tratamiento se suspende corticoides, a las 48 hs de estos:</a:t>
            </a:r>
          </a:p>
          <a:p>
            <a:r>
              <a:rPr lang="es-AR" sz="2400" b="1" dirty="0" smtClean="0"/>
              <a:t>Paciente soporoso, progresa a coma, compromiso sistémico. Pl: sin gérmenes.</a:t>
            </a:r>
          </a:p>
          <a:p>
            <a:r>
              <a:rPr lang="es-AR" sz="2400" b="1" dirty="0" smtClean="0"/>
              <a:t>Fallece</a:t>
            </a:r>
            <a:endParaRPr lang="es-AR" sz="2400" b="1" dirty="0"/>
          </a:p>
        </p:txBody>
      </p:sp>
    </p:spTree>
    <p:extLst>
      <p:ext uri="{BB962C8B-B14F-4D97-AF65-F5344CB8AC3E}">
        <p14:creationId xmlns:p14="http://schemas.microsoft.com/office/powerpoint/2010/main" val="1354150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Balderrama Elvio\13-10-2014\Export0000\CT0016.jpg"/>
          <p:cNvPicPr>
            <a:picLocks noGrp="1" noChangeAspect="1" noChangeArrowheads="1"/>
          </p:cNvPicPr>
          <p:nvPr>
            <p:ph idx="4294967295"/>
          </p:nvPr>
        </p:nvPicPr>
        <p:blipFill>
          <a:blip r:embed="rId2" cstate="print"/>
          <a:srcRect/>
          <a:stretch>
            <a:fillRect/>
          </a:stretch>
        </p:blipFill>
        <p:spPr bwMode="auto">
          <a:xfrm>
            <a:off x="896418" y="213645"/>
            <a:ext cx="4706774" cy="4706774"/>
          </a:xfrm>
          <a:prstGeom prst="rect">
            <a:avLst/>
          </a:prstGeom>
          <a:noFill/>
        </p:spPr>
      </p:pic>
      <p:pic>
        <p:nvPicPr>
          <p:cNvPr id="4" name="Picture 2" descr="E:\Balderrama Elvio\13-10-2014\Export0000\CT0020.jpg"/>
          <p:cNvPicPr>
            <a:picLocks noChangeAspect="1" noChangeArrowheads="1"/>
          </p:cNvPicPr>
          <p:nvPr/>
        </p:nvPicPr>
        <p:blipFill>
          <a:blip r:embed="rId3" cstate="print"/>
          <a:srcRect/>
          <a:stretch>
            <a:fillRect/>
          </a:stretch>
        </p:blipFill>
        <p:spPr bwMode="auto">
          <a:xfrm flipH="1">
            <a:off x="6580972" y="305271"/>
            <a:ext cx="4615147" cy="4615147"/>
          </a:xfrm>
          <a:prstGeom prst="rect">
            <a:avLst/>
          </a:prstGeom>
          <a:noFill/>
        </p:spPr>
      </p:pic>
    </p:spTree>
    <p:extLst>
      <p:ext uri="{BB962C8B-B14F-4D97-AF65-F5344CB8AC3E}">
        <p14:creationId xmlns:p14="http://schemas.microsoft.com/office/powerpoint/2010/main" val="42661121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E:\Balderrama Elvio\20-10-14\20-10-14 axial\CT0016.jpg"/>
          <p:cNvPicPr>
            <a:picLocks noGrp="1" noChangeAspect="1" noChangeArrowheads="1"/>
          </p:cNvPicPr>
          <p:nvPr>
            <p:ph idx="4294967295"/>
          </p:nvPr>
        </p:nvPicPr>
        <p:blipFill>
          <a:blip r:embed="rId2" cstate="print"/>
          <a:srcRect/>
          <a:stretch>
            <a:fillRect/>
          </a:stretch>
        </p:blipFill>
        <p:spPr bwMode="auto">
          <a:xfrm>
            <a:off x="879638" y="205098"/>
            <a:ext cx="4976027" cy="4974766"/>
          </a:xfrm>
          <a:prstGeom prst="rect">
            <a:avLst/>
          </a:prstGeom>
          <a:noFill/>
        </p:spPr>
      </p:pic>
      <p:pic>
        <p:nvPicPr>
          <p:cNvPr id="4" name="Picture 2" descr="E:\Balderrama Elvio\20-10-14\20-10-14 axial\CT0023.jpg"/>
          <p:cNvPicPr>
            <a:picLocks noChangeAspect="1" noChangeArrowheads="1"/>
          </p:cNvPicPr>
          <p:nvPr/>
        </p:nvPicPr>
        <p:blipFill>
          <a:blip r:embed="rId3" cstate="print"/>
          <a:srcRect/>
          <a:stretch>
            <a:fillRect/>
          </a:stretch>
        </p:blipFill>
        <p:spPr bwMode="auto">
          <a:xfrm flipH="1">
            <a:off x="6739700" y="205097"/>
            <a:ext cx="4985129" cy="4985129"/>
          </a:xfrm>
          <a:prstGeom prst="rect">
            <a:avLst/>
          </a:prstGeom>
          <a:noFill/>
        </p:spPr>
      </p:pic>
    </p:spTree>
    <p:extLst>
      <p:ext uri="{BB962C8B-B14F-4D97-AF65-F5344CB8AC3E}">
        <p14:creationId xmlns:p14="http://schemas.microsoft.com/office/powerpoint/2010/main" val="38584818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439390" y="170915"/>
            <a:ext cx="5473445" cy="4400760"/>
          </a:xfrm>
          <a:prstGeom prst="rect">
            <a:avLst/>
          </a:prstGeom>
        </p:spPr>
      </p:pic>
      <p:pic>
        <p:nvPicPr>
          <p:cNvPr id="3" name="Imagen 2"/>
          <p:cNvPicPr>
            <a:picLocks noChangeAspect="1"/>
          </p:cNvPicPr>
          <p:nvPr/>
        </p:nvPicPr>
        <p:blipFill>
          <a:blip r:embed="rId3"/>
          <a:stretch>
            <a:fillRect/>
          </a:stretch>
        </p:blipFill>
        <p:spPr>
          <a:xfrm>
            <a:off x="877055" y="170914"/>
            <a:ext cx="4327333" cy="4583767"/>
          </a:xfrm>
          <a:prstGeom prst="rect">
            <a:avLst/>
          </a:prstGeom>
        </p:spPr>
      </p:pic>
    </p:spTree>
    <p:extLst>
      <p:ext uri="{BB962C8B-B14F-4D97-AF65-F5344CB8AC3E}">
        <p14:creationId xmlns:p14="http://schemas.microsoft.com/office/powerpoint/2010/main" val="34887030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66800" y="2089766"/>
            <a:ext cx="10058400" cy="1450757"/>
          </a:xfrm>
        </p:spPr>
        <p:txBody>
          <a:bodyPr>
            <a:normAutofit/>
          </a:bodyPr>
          <a:lstStyle/>
          <a:p>
            <a:r>
              <a:rPr lang="es-AR" sz="3600" b="1" dirty="0" smtClean="0"/>
              <a:t>INFECCIONES  RELACIONADAS CON ENFERMEDADES AUTOINMUNES</a:t>
            </a:r>
            <a:endParaRPr lang="es-AR" sz="3600" b="1" dirty="0"/>
          </a:p>
        </p:txBody>
      </p:sp>
    </p:spTree>
    <p:extLst>
      <p:ext uri="{BB962C8B-B14F-4D97-AF65-F5344CB8AC3E}">
        <p14:creationId xmlns:p14="http://schemas.microsoft.com/office/powerpoint/2010/main" val="33323151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p:cNvGraphicFramePr/>
          <p:nvPr>
            <p:extLst>
              <p:ext uri="{D42A27DB-BD31-4B8C-83A1-F6EECF244321}">
                <p14:modId xmlns:p14="http://schemas.microsoft.com/office/powerpoint/2010/main" val="1547874079"/>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ángulo 1"/>
          <p:cNvSpPr/>
          <p:nvPr/>
        </p:nvSpPr>
        <p:spPr>
          <a:xfrm>
            <a:off x="1965534" y="803306"/>
            <a:ext cx="8297966" cy="1999716"/>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116420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sz="3200" b="1" dirty="0">
                <a:latin typeface="Univers-CondensedBold"/>
              </a:rPr>
              <a:t>Infecciones en pacientes </a:t>
            </a:r>
            <a:r>
              <a:rPr lang="es-AR" sz="3200" b="1" dirty="0" smtClean="0">
                <a:latin typeface="Univers-CondensedBold"/>
              </a:rPr>
              <a:t>con Colagenopatías</a:t>
            </a:r>
            <a:r>
              <a:rPr lang="es-AR" sz="3200" b="1" dirty="0">
                <a:latin typeface="Univers-CondensedBold"/>
              </a:rPr>
              <a:t/>
            </a:r>
            <a:br>
              <a:rPr lang="es-AR" sz="3200" b="1" dirty="0">
                <a:latin typeface="Univers-CondensedBold"/>
              </a:rPr>
            </a:br>
            <a:endParaRPr lang="es-AR" sz="3200" dirty="0"/>
          </a:p>
        </p:txBody>
      </p:sp>
      <p:sp>
        <p:nvSpPr>
          <p:cNvPr id="3" name="Rectángulo 2"/>
          <p:cNvSpPr/>
          <p:nvPr/>
        </p:nvSpPr>
        <p:spPr>
          <a:xfrm>
            <a:off x="426435" y="1737360"/>
            <a:ext cx="11400089" cy="2677656"/>
          </a:xfrm>
          <a:prstGeom prst="rect">
            <a:avLst/>
          </a:prstGeom>
        </p:spPr>
        <p:txBody>
          <a:bodyPr wrap="square">
            <a:spAutoFit/>
          </a:bodyPr>
          <a:lstStyle/>
          <a:p>
            <a:r>
              <a:rPr lang="es-AR" sz="2400" dirty="0" smtClean="0">
                <a:latin typeface="Univers"/>
              </a:rPr>
              <a:t>Las </a:t>
            </a:r>
            <a:r>
              <a:rPr lang="es-AR" sz="2400" dirty="0">
                <a:latin typeface="Univers"/>
              </a:rPr>
              <a:t>infecciones son la primera causa de muerte </a:t>
            </a:r>
            <a:r>
              <a:rPr lang="es-AR" sz="2400" dirty="0" smtClean="0">
                <a:latin typeface="Univers"/>
              </a:rPr>
              <a:t>en los </a:t>
            </a:r>
            <a:r>
              <a:rPr lang="es-AR" sz="2400" dirty="0">
                <a:latin typeface="Univers"/>
              </a:rPr>
              <a:t>pacientes con </a:t>
            </a:r>
            <a:r>
              <a:rPr lang="es-AR" sz="2400" dirty="0" smtClean="0">
                <a:latin typeface="Univers"/>
              </a:rPr>
              <a:t>Colagenopatías </a:t>
            </a:r>
            <a:r>
              <a:rPr lang="es-AR" sz="2400" dirty="0">
                <a:latin typeface="Univers"/>
              </a:rPr>
              <a:t>en los países </a:t>
            </a:r>
            <a:r>
              <a:rPr lang="es-AR" sz="2400" dirty="0" smtClean="0">
                <a:latin typeface="Univers"/>
              </a:rPr>
              <a:t>en desarrollo. Una </a:t>
            </a:r>
            <a:r>
              <a:rPr lang="es-AR" sz="2400" dirty="0">
                <a:latin typeface="Univers"/>
              </a:rPr>
              <a:t>revisión reciente, analizando los datos de </a:t>
            </a:r>
            <a:r>
              <a:rPr lang="es-AR" sz="2400" dirty="0" err="1" smtClean="0">
                <a:latin typeface="Univers"/>
              </a:rPr>
              <a:t>másde</a:t>
            </a:r>
            <a:r>
              <a:rPr lang="es-AR" sz="2400" dirty="0" smtClean="0">
                <a:latin typeface="Univers"/>
              </a:rPr>
              <a:t> </a:t>
            </a:r>
            <a:r>
              <a:rPr lang="es-AR" sz="2400" dirty="0">
                <a:latin typeface="Univers"/>
              </a:rPr>
              <a:t>5.000 pacientes con diversas </a:t>
            </a:r>
            <a:r>
              <a:rPr lang="es-AR" sz="2400" dirty="0" smtClean="0">
                <a:latin typeface="Univers"/>
              </a:rPr>
              <a:t>Colagenopatías, determinó que </a:t>
            </a:r>
            <a:r>
              <a:rPr lang="es-AR" sz="2400" dirty="0">
                <a:latin typeface="Univers"/>
              </a:rPr>
              <a:t>el 29% presentaron infecciones serias </a:t>
            </a:r>
            <a:r>
              <a:rPr lang="es-AR" sz="2400" dirty="0" smtClean="0">
                <a:latin typeface="Univers"/>
              </a:rPr>
              <a:t>y, de </a:t>
            </a:r>
            <a:r>
              <a:rPr lang="es-AR" sz="2400" dirty="0">
                <a:latin typeface="Univers"/>
              </a:rPr>
              <a:t>ellos, el 24% falleció debido al cuadro infeccioso.</a:t>
            </a:r>
          </a:p>
          <a:p>
            <a:r>
              <a:rPr lang="es-AR" sz="2400" dirty="0">
                <a:latin typeface="Univers"/>
              </a:rPr>
              <a:t>La </a:t>
            </a:r>
            <a:r>
              <a:rPr lang="es-AR" sz="2400" dirty="0" smtClean="0">
                <a:latin typeface="Univers"/>
              </a:rPr>
              <a:t>mayoría </a:t>
            </a:r>
            <a:r>
              <a:rPr lang="es-AR" sz="2400" dirty="0">
                <a:latin typeface="Univers"/>
              </a:rPr>
              <a:t>de las infecciones fueron por </a:t>
            </a:r>
            <a:r>
              <a:rPr lang="es-AR" sz="2400" dirty="0" smtClean="0">
                <a:latin typeface="Univers"/>
              </a:rPr>
              <a:t>bacterias habituales</a:t>
            </a:r>
            <a:r>
              <a:rPr lang="es-AR" sz="2400" dirty="0">
                <a:latin typeface="Univers"/>
              </a:rPr>
              <a:t>, con frecuente curso bacteriémico e </a:t>
            </a:r>
            <a:r>
              <a:rPr lang="es-AR" sz="2400" dirty="0" smtClean="0">
                <a:latin typeface="Univers"/>
              </a:rPr>
              <a:t>IO, en </a:t>
            </a:r>
            <a:r>
              <a:rPr lang="es-AR" sz="2400" dirty="0">
                <a:latin typeface="Univers"/>
              </a:rPr>
              <a:t>especial </a:t>
            </a:r>
            <a:r>
              <a:rPr lang="es-AR" sz="2400" dirty="0" smtClean="0">
                <a:latin typeface="Univers"/>
              </a:rPr>
              <a:t>micóticas.</a:t>
            </a:r>
            <a:endParaRPr lang="es-AR" sz="2400" dirty="0"/>
          </a:p>
        </p:txBody>
      </p:sp>
      <p:sp>
        <p:nvSpPr>
          <p:cNvPr id="4" name="Rectángulo 3"/>
          <p:cNvSpPr/>
          <p:nvPr/>
        </p:nvSpPr>
        <p:spPr>
          <a:xfrm>
            <a:off x="8152688" y="5494217"/>
            <a:ext cx="3332860" cy="507831"/>
          </a:xfrm>
          <a:prstGeom prst="rect">
            <a:avLst/>
          </a:prstGeom>
        </p:spPr>
        <p:txBody>
          <a:bodyPr wrap="square">
            <a:spAutoFit/>
          </a:bodyPr>
          <a:lstStyle/>
          <a:p>
            <a:pPr algn="just"/>
            <a:r>
              <a:rPr lang="es-AR" sz="900" b="1" dirty="0" smtClean="0">
                <a:latin typeface="Clarendon-Light"/>
              </a:rPr>
              <a:t>DR. AMDEO S. ESPOSTO</a:t>
            </a:r>
          </a:p>
          <a:p>
            <a:r>
              <a:rPr lang="es-AR" sz="900" b="1" dirty="0" smtClean="0">
                <a:latin typeface="Clarendon-Light"/>
              </a:rPr>
              <a:t>Jefe </a:t>
            </a:r>
            <a:r>
              <a:rPr lang="es-AR" sz="900" b="1" dirty="0">
                <a:latin typeface="Clarendon-Light"/>
              </a:rPr>
              <a:t>de Servicio de Infectología. Hospital Interzonal </a:t>
            </a:r>
            <a:r>
              <a:rPr lang="es-AR" sz="900" b="1" dirty="0" smtClean="0">
                <a:latin typeface="Clarendon-Light"/>
              </a:rPr>
              <a:t>General de </a:t>
            </a:r>
            <a:r>
              <a:rPr lang="es-AR" sz="900" b="1" dirty="0">
                <a:latin typeface="Clarendon-Light"/>
              </a:rPr>
              <a:t>Agudos “General San Martín” de La Plata, </a:t>
            </a:r>
          </a:p>
        </p:txBody>
      </p:sp>
    </p:spTree>
    <p:extLst>
      <p:ext uri="{BB962C8B-B14F-4D97-AF65-F5344CB8AC3E}">
        <p14:creationId xmlns:p14="http://schemas.microsoft.com/office/powerpoint/2010/main" val="7391014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4280512" y="128187"/>
            <a:ext cx="3615803" cy="6107794"/>
          </a:xfrm>
          <a:prstGeom prst="rect">
            <a:avLst/>
          </a:prstGeom>
        </p:spPr>
      </p:pic>
    </p:spTree>
    <p:extLst>
      <p:ext uri="{BB962C8B-B14F-4D97-AF65-F5344CB8AC3E}">
        <p14:creationId xmlns:p14="http://schemas.microsoft.com/office/powerpoint/2010/main" val="29844146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a:latin typeface="Univers-CondensedBold"/>
              </a:rPr>
              <a:t>Artritis </a:t>
            </a:r>
            <a:r>
              <a:rPr lang="es-AR" b="1" dirty="0" smtClean="0">
                <a:latin typeface="Univers-CondensedBold"/>
              </a:rPr>
              <a:t>Reumatoidea </a:t>
            </a:r>
            <a:r>
              <a:rPr lang="es-AR" b="1" dirty="0">
                <a:latin typeface="Univers-CondensedBold"/>
              </a:rPr>
              <a:t>(AR)</a:t>
            </a:r>
            <a:endParaRPr lang="es-AR" dirty="0"/>
          </a:p>
        </p:txBody>
      </p:sp>
      <p:sp>
        <p:nvSpPr>
          <p:cNvPr id="3" name="Rectángulo 2"/>
          <p:cNvSpPr/>
          <p:nvPr/>
        </p:nvSpPr>
        <p:spPr>
          <a:xfrm>
            <a:off x="1097280" y="2197894"/>
            <a:ext cx="9969524" cy="3539430"/>
          </a:xfrm>
          <a:prstGeom prst="rect">
            <a:avLst/>
          </a:prstGeom>
        </p:spPr>
        <p:txBody>
          <a:bodyPr wrap="square">
            <a:spAutoFit/>
          </a:bodyPr>
          <a:lstStyle/>
          <a:p>
            <a:endParaRPr lang="es-AR" sz="2800" b="1" dirty="0">
              <a:latin typeface="Univers-CondensedBold"/>
            </a:endParaRPr>
          </a:p>
          <a:p>
            <a:r>
              <a:rPr lang="es-AR" sz="2800" b="1" dirty="0">
                <a:latin typeface="Univers"/>
              </a:rPr>
              <a:t>Un estudio retrospectivo de caso-control demostró</a:t>
            </a:r>
          </a:p>
          <a:p>
            <a:r>
              <a:rPr lang="es-AR" sz="2800" b="1" dirty="0">
                <a:latin typeface="Univers"/>
              </a:rPr>
              <a:t>que los pacientes con AR tienen más </a:t>
            </a:r>
            <a:r>
              <a:rPr lang="es-AR" sz="2800" b="1" dirty="0" smtClean="0">
                <a:latin typeface="Univers"/>
              </a:rPr>
              <a:t>infecciones; mayor </a:t>
            </a:r>
            <a:r>
              <a:rPr lang="es-AR" sz="2800" b="1" dirty="0">
                <a:latin typeface="Univers"/>
              </a:rPr>
              <a:t>hospitalización por infecciones y mayor </a:t>
            </a:r>
            <a:r>
              <a:rPr lang="es-AR" sz="2800" b="1" dirty="0" smtClean="0">
                <a:latin typeface="Univers"/>
              </a:rPr>
              <a:t>mortalidad que </a:t>
            </a:r>
            <a:r>
              <a:rPr lang="es-AR" sz="2800" b="1" dirty="0">
                <a:latin typeface="Univers"/>
              </a:rPr>
              <a:t>la población </a:t>
            </a:r>
            <a:r>
              <a:rPr lang="es-AR" sz="2800" b="1" dirty="0" smtClean="0">
                <a:latin typeface="Univers"/>
              </a:rPr>
              <a:t>control.</a:t>
            </a:r>
            <a:endParaRPr lang="es-AR" sz="2800" b="1" dirty="0">
              <a:latin typeface="Univers"/>
            </a:endParaRPr>
          </a:p>
          <a:p>
            <a:r>
              <a:rPr lang="es-AR" sz="2800" b="1" dirty="0">
                <a:latin typeface="Univers"/>
              </a:rPr>
              <a:t>Las infecciones más frecuentes fueron </a:t>
            </a:r>
            <a:r>
              <a:rPr lang="es-AR" sz="2800" b="1" dirty="0" smtClean="0">
                <a:latin typeface="Univers"/>
              </a:rPr>
              <a:t>osteomielitis; artritis</a:t>
            </a:r>
            <a:r>
              <a:rPr lang="es-AR" sz="2800" b="1" dirty="0">
                <a:latin typeface="Univers"/>
              </a:rPr>
              <a:t>, infecciones de piel y partes blandas e </a:t>
            </a:r>
            <a:r>
              <a:rPr lang="es-AR" sz="2800" b="1" dirty="0" smtClean="0">
                <a:latin typeface="Univers"/>
              </a:rPr>
              <a:t>infecciones respiratorias</a:t>
            </a:r>
            <a:r>
              <a:rPr lang="es-AR" sz="2800" b="1" dirty="0">
                <a:latin typeface="Univers"/>
              </a:rPr>
              <a:t>.</a:t>
            </a:r>
            <a:endParaRPr lang="es-AR" sz="2800" b="1" dirty="0"/>
          </a:p>
        </p:txBody>
      </p:sp>
    </p:spTree>
    <p:extLst>
      <p:ext uri="{BB962C8B-B14F-4D97-AF65-F5344CB8AC3E}">
        <p14:creationId xmlns:p14="http://schemas.microsoft.com/office/powerpoint/2010/main" val="5808925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999574" y="85459"/>
            <a:ext cx="4857526" cy="6234216"/>
          </a:xfrm>
          <a:prstGeom prst="rect">
            <a:avLst/>
          </a:prstGeom>
        </p:spPr>
      </p:pic>
    </p:spTree>
    <p:extLst>
      <p:ext uri="{BB962C8B-B14F-4D97-AF65-F5344CB8AC3E}">
        <p14:creationId xmlns:p14="http://schemas.microsoft.com/office/powerpoint/2010/main" val="18598790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025213" y="948584"/>
            <a:ext cx="6135799" cy="4614253"/>
          </a:xfrm>
          <a:prstGeom prst="rect">
            <a:avLst/>
          </a:prstGeom>
        </p:spPr>
      </p:pic>
      <p:sp>
        <p:nvSpPr>
          <p:cNvPr id="4" name="Rectángulo 3"/>
          <p:cNvSpPr/>
          <p:nvPr/>
        </p:nvSpPr>
        <p:spPr>
          <a:xfrm>
            <a:off x="4178893" y="179461"/>
            <a:ext cx="3888337" cy="51274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200" dirty="0" smtClean="0">
                <a:solidFill>
                  <a:schemeClr val="tx1"/>
                </a:solidFill>
              </a:rPr>
              <a:t>Caso clínico 1</a:t>
            </a:r>
            <a:endParaRPr lang="es-AR" sz="3200" dirty="0">
              <a:solidFill>
                <a:schemeClr val="tx1"/>
              </a:solidFill>
            </a:endParaRPr>
          </a:p>
        </p:txBody>
      </p:sp>
      <p:sp>
        <p:nvSpPr>
          <p:cNvPr id="5" name="Rectángulo 4"/>
          <p:cNvSpPr/>
          <p:nvPr/>
        </p:nvSpPr>
        <p:spPr>
          <a:xfrm>
            <a:off x="3700329" y="5759865"/>
            <a:ext cx="4922378" cy="5212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smtClean="0">
                <a:solidFill>
                  <a:schemeClr val="tx1"/>
                </a:solidFill>
              </a:rPr>
              <a:t>Herpes Zoster </a:t>
            </a:r>
            <a:r>
              <a:rPr lang="es-AR" sz="2400" b="1" dirty="0" err="1" smtClean="0">
                <a:solidFill>
                  <a:schemeClr val="tx1"/>
                </a:solidFill>
              </a:rPr>
              <a:t>Panarteritis</a:t>
            </a:r>
            <a:r>
              <a:rPr lang="es-AR" sz="2400" b="1" dirty="0" smtClean="0">
                <a:solidFill>
                  <a:schemeClr val="tx1"/>
                </a:solidFill>
              </a:rPr>
              <a:t> </a:t>
            </a:r>
            <a:r>
              <a:rPr lang="es-AR" sz="2400" b="1" dirty="0" err="1" smtClean="0">
                <a:solidFill>
                  <a:schemeClr val="tx1"/>
                </a:solidFill>
              </a:rPr>
              <a:t>Nodosa</a:t>
            </a:r>
            <a:endParaRPr lang="es-AR" sz="2400" b="1" dirty="0">
              <a:solidFill>
                <a:schemeClr val="tx1"/>
              </a:solidFill>
            </a:endParaRPr>
          </a:p>
        </p:txBody>
      </p:sp>
    </p:spTree>
    <p:extLst>
      <p:ext uri="{BB962C8B-B14F-4D97-AF65-F5344CB8AC3E}">
        <p14:creationId xmlns:p14="http://schemas.microsoft.com/office/powerpoint/2010/main" val="101014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94129" y="140516"/>
            <a:ext cx="3609975" cy="3209925"/>
          </a:xfrm>
          <a:prstGeom prst="rect">
            <a:avLst/>
          </a:prstGeom>
        </p:spPr>
      </p:pic>
      <p:sp>
        <p:nvSpPr>
          <p:cNvPr id="3" name="Elipse 2"/>
          <p:cNvSpPr/>
          <p:nvPr/>
        </p:nvSpPr>
        <p:spPr>
          <a:xfrm>
            <a:off x="1418602" y="1367327"/>
            <a:ext cx="1982624" cy="1606609"/>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4" name="Imagen 3"/>
          <p:cNvPicPr>
            <a:picLocks noChangeAspect="1"/>
          </p:cNvPicPr>
          <p:nvPr/>
        </p:nvPicPr>
        <p:blipFill>
          <a:blip r:embed="rId3"/>
          <a:stretch>
            <a:fillRect/>
          </a:stretch>
        </p:blipFill>
        <p:spPr>
          <a:xfrm>
            <a:off x="4129621" y="202428"/>
            <a:ext cx="3590925" cy="3086100"/>
          </a:xfrm>
          <a:prstGeom prst="rect">
            <a:avLst/>
          </a:prstGeom>
        </p:spPr>
      </p:pic>
      <p:pic>
        <p:nvPicPr>
          <p:cNvPr id="5" name="Imagen 4"/>
          <p:cNvPicPr>
            <a:picLocks noChangeAspect="1"/>
          </p:cNvPicPr>
          <p:nvPr/>
        </p:nvPicPr>
        <p:blipFill>
          <a:blip r:embed="rId4"/>
          <a:stretch>
            <a:fillRect/>
          </a:stretch>
        </p:blipFill>
        <p:spPr>
          <a:xfrm>
            <a:off x="8426152" y="202428"/>
            <a:ext cx="3168443" cy="3134556"/>
          </a:xfrm>
          <a:prstGeom prst="rect">
            <a:avLst/>
          </a:prstGeom>
        </p:spPr>
      </p:pic>
      <p:pic>
        <p:nvPicPr>
          <p:cNvPr id="6" name="Imagen 5"/>
          <p:cNvPicPr>
            <a:picLocks noChangeAspect="1"/>
          </p:cNvPicPr>
          <p:nvPr/>
        </p:nvPicPr>
        <p:blipFill>
          <a:blip r:embed="rId5"/>
          <a:stretch>
            <a:fillRect/>
          </a:stretch>
        </p:blipFill>
        <p:spPr>
          <a:xfrm>
            <a:off x="4495088" y="3350441"/>
            <a:ext cx="2769994" cy="2950949"/>
          </a:xfrm>
          <a:prstGeom prst="rect">
            <a:avLst/>
          </a:prstGeom>
        </p:spPr>
      </p:pic>
    </p:spTree>
    <p:extLst>
      <p:ext uri="{BB962C8B-B14F-4D97-AF65-F5344CB8AC3E}">
        <p14:creationId xmlns:p14="http://schemas.microsoft.com/office/powerpoint/2010/main" val="14798555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Caso Clínico 2</a:t>
            </a:r>
            <a:endParaRPr lang="es-AR" b="1" dirty="0"/>
          </a:p>
        </p:txBody>
      </p:sp>
      <p:sp>
        <p:nvSpPr>
          <p:cNvPr id="3" name="Marcador de contenido 2"/>
          <p:cNvSpPr>
            <a:spLocks noGrp="1"/>
          </p:cNvSpPr>
          <p:nvPr>
            <p:ph idx="1"/>
          </p:nvPr>
        </p:nvSpPr>
        <p:spPr/>
        <p:txBody>
          <a:bodyPr>
            <a:normAutofit/>
          </a:bodyPr>
          <a:lstStyle/>
          <a:p>
            <a:r>
              <a:rPr lang="es-AR" sz="3600" b="1" dirty="0"/>
              <a:t>Paciente </a:t>
            </a:r>
            <a:r>
              <a:rPr lang="es-AR" sz="3600" b="1" dirty="0" smtClean="0"/>
              <a:t>caquéctica.</a:t>
            </a:r>
            <a:endParaRPr lang="es-AR" sz="3600" b="1" dirty="0"/>
          </a:p>
          <a:p>
            <a:r>
              <a:rPr lang="es-AR" sz="3600" b="1" dirty="0"/>
              <a:t>Trastornos del sensorio.</a:t>
            </a:r>
          </a:p>
          <a:p>
            <a:r>
              <a:rPr lang="es-AR" sz="3600" b="1" dirty="0"/>
              <a:t>Síndrome febril prolongado.</a:t>
            </a:r>
          </a:p>
          <a:p>
            <a:r>
              <a:rPr lang="es-AR" sz="3600" b="1" dirty="0"/>
              <a:t>Serología inicial para VIH negativa.</a:t>
            </a:r>
            <a:endParaRPr lang="es-ES" sz="3600" b="1" dirty="0"/>
          </a:p>
        </p:txBody>
      </p:sp>
    </p:spTree>
    <p:extLst>
      <p:ext uri="{BB962C8B-B14F-4D97-AF65-F5344CB8AC3E}">
        <p14:creationId xmlns:p14="http://schemas.microsoft.com/office/powerpoint/2010/main" val="14204059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220620111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9515" y="127580"/>
            <a:ext cx="8070079" cy="6045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9197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220620111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3732" y="76912"/>
            <a:ext cx="8013433" cy="6005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84229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220620111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6856" y="196554"/>
            <a:ext cx="4129162" cy="538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descr="22062011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1176" y="153826"/>
            <a:ext cx="3435409" cy="2575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22062011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1176" y="3045067"/>
            <a:ext cx="3463934" cy="261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13806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Punción Lumbar</a:t>
            </a:r>
            <a:endParaRPr lang="es-AR" b="1" dirty="0"/>
          </a:p>
        </p:txBody>
      </p:sp>
      <p:sp>
        <p:nvSpPr>
          <p:cNvPr id="3" name="Marcador de contenido 2"/>
          <p:cNvSpPr>
            <a:spLocks noGrp="1"/>
          </p:cNvSpPr>
          <p:nvPr>
            <p:ph idx="1"/>
          </p:nvPr>
        </p:nvSpPr>
        <p:spPr/>
        <p:txBody>
          <a:bodyPr/>
          <a:lstStyle/>
          <a:p>
            <a:r>
              <a:rPr lang="es-AR" sz="3600" b="1" dirty="0"/>
              <a:t>Líquido claro</a:t>
            </a:r>
          </a:p>
          <a:p>
            <a:r>
              <a:rPr lang="es-AR" sz="3600" b="1" dirty="0"/>
              <a:t>ZN: se observan bacilos ácido alcohol resistente.</a:t>
            </a:r>
          </a:p>
          <a:p>
            <a:r>
              <a:rPr lang="es-AR" sz="3600" b="1" dirty="0"/>
              <a:t>Tinta china negativo.</a:t>
            </a:r>
          </a:p>
          <a:p>
            <a:r>
              <a:rPr lang="es-AR" sz="3600" b="1" dirty="0"/>
              <a:t>Gram no se observan gérmenes</a:t>
            </a:r>
          </a:p>
          <a:p>
            <a:r>
              <a:rPr lang="es-AR" sz="3600" b="1" dirty="0"/>
              <a:t>Tinciones para hongos: negativo</a:t>
            </a:r>
          </a:p>
          <a:p>
            <a:endParaRPr lang="es-AR" dirty="0"/>
          </a:p>
        </p:txBody>
      </p:sp>
      <p:sp>
        <p:nvSpPr>
          <p:cNvPr id="4" name="Rectángulo 3"/>
          <p:cNvSpPr/>
          <p:nvPr/>
        </p:nvSpPr>
        <p:spPr>
          <a:xfrm>
            <a:off x="965675" y="2469735"/>
            <a:ext cx="9656747" cy="692209"/>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73724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Caso clínico 3</a:t>
            </a:r>
            <a:endParaRPr lang="es-AR" b="1" dirty="0"/>
          </a:p>
        </p:txBody>
      </p:sp>
      <p:sp>
        <p:nvSpPr>
          <p:cNvPr id="3" name="Marcador de contenido 2"/>
          <p:cNvSpPr>
            <a:spLocks noGrp="1"/>
          </p:cNvSpPr>
          <p:nvPr>
            <p:ph idx="1"/>
          </p:nvPr>
        </p:nvSpPr>
        <p:spPr/>
        <p:txBody>
          <a:bodyPr/>
          <a:lstStyle/>
          <a:p>
            <a:r>
              <a:rPr lang="es-AR" b="1" dirty="0" smtClean="0"/>
              <a:t>Paciente varón, 28 años. Enfermedad de base L.E</a:t>
            </a:r>
          </a:p>
          <a:p>
            <a:r>
              <a:rPr lang="es-AR" b="1" dirty="0" smtClean="0"/>
              <a:t>Presenta Fiebre, escalofríos, taquicardia, polipnea moderada, dolor en articulación coxofemoral derecha.</a:t>
            </a:r>
          </a:p>
          <a:p>
            <a:r>
              <a:rPr lang="es-AR" b="1" dirty="0" smtClean="0"/>
              <a:t>Examen físico:</a:t>
            </a:r>
          </a:p>
          <a:p>
            <a:r>
              <a:rPr lang="es-AR" b="1" dirty="0" smtClean="0"/>
              <a:t>Irritable, Fcia respiratoria 26 x min, Pulso 120 x min, TA: 90/60</a:t>
            </a:r>
          </a:p>
          <a:p>
            <a:r>
              <a:rPr lang="es-AR" b="1" dirty="0" smtClean="0"/>
              <a:t>Examen pulmonar: s/p</a:t>
            </a:r>
          </a:p>
          <a:p>
            <a:r>
              <a:rPr lang="es-AR" b="1" dirty="0" smtClean="0"/>
              <a:t>Ex Cardiovascular: taquicardia y sin soplos.</a:t>
            </a:r>
          </a:p>
          <a:p>
            <a:r>
              <a:rPr lang="es-AR" b="1" dirty="0" smtClean="0"/>
              <a:t>Dolor intenso espontáneo y que se aumenta al movilizar la cadera derecha.</a:t>
            </a:r>
          </a:p>
          <a:p>
            <a:pPr algn="ctr"/>
            <a:r>
              <a:rPr lang="es-AR" sz="3200" b="1" i="1" dirty="0" smtClean="0">
                <a:solidFill>
                  <a:srgbClr val="0070C0"/>
                </a:solidFill>
              </a:rPr>
              <a:t>Razonamiento</a:t>
            </a:r>
          </a:p>
          <a:p>
            <a:endParaRPr lang="es-AR" dirty="0"/>
          </a:p>
        </p:txBody>
      </p:sp>
    </p:spTree>
    <p:extLst>
      <p:ext uri="{BB962C8B-B14F-4D97-AF65-F5344CB8AC3E}">
        <p14:creationId xmlns:p14="http://schemas.microsoft.com/office/powerpoint/2010/main" val="96564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sz="5400" b="1" dirty="0" smtClean="0"/>
              <a:t>Razonamiento</a:t>
            </a:r>
            <a:endParaRPr lang="es-AR" sz="5400" b="1" dirty="0"/>
          </a:p>
        </p:txBody>
      </p:sp>
      <p:sp>
        <p:nvSpPr>
          <p:cNvPr id="3" name="Marcador de contenido 2"/>
          <p:cNvSpPr>
            <a:spLocks noGrp="1"/>
          </p:cNvSpPr>
          <p:nvPr>
            <p:ph idx="1"/>
          </p:nvPr>
        </p:nvSpPr>
        <p:spPr/>
        <p:txBody>
          <a:bodyPr>
            <a:normAutofit/>
          </a:bodyPr>
          <a:lstStyle/>
          <a:p>
            <a:r>
              <a:rPr lang="es-AR" sz="4400" b="1" dirty="0" smtClean="0"/>
              <a:t>HIC, LES.</a:t>
            </a:r>
          </a:p>
          <a:p>
            <a:r>
              <a:rPr lang="es-AR" sz="4400" b="1" dirty="0" smtClean="0"/>
              <a:t>Bacteriemia, Fallo Multiorgánico.</a:t>
            </a:r>
          </a:p>
          <a:p>
            <a:r>
              <a:rPr lang="es-AR" sz="4400" b="1" dirty="0" smtClean="0"/>
              <a:t>Artropatía de cadera derecha.</a:t>
            </a:r>
            <a:endParaRPr lang="es-AR" sz="4400" b="1" dirty="0"/>
          </a:p>
        </p:txBody>
      </p:sp>
    </p:spTree>
    <p:extLst>
      <p:ext uri="{BB962C8B-B14F-4D97-AF65-F5344CB8AC3E}">
        <p14:creationId xmlns:p14="http://schemas.microsoft.com/office/powerpoint/2010/main" val="39949037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ChangeArrowheads="1"/>
          </p:cNvSpPr>
          <p:nvPr>
            <p:ph type="title"/>
          </p:nvPr>
        </p:nvSpPr>
        <p:spPr>
          <a:xfrm>
            <a:off x="2641600" y="269877"/>
            <a:ext cx="6908800" cy="842963"/>
          </a:xfrm>
          <a:solidFill>
            <a:srgbClr val="1307D4"/>
          </a:solidFill>
          <a:ln w="50800" cap="flat">
            <a:solidFill>
              <a:schemeClr val="accent1"/>
            </a:solidFill>
          </a:ln>
        </p:spPr>
        <p:txBody>
          <a:bodyPr/>
          <a:lstStyle/>
          <a:p>
            <a:pPr>
              <a:defRPr/>
            </a:pPr>
            <a:r>
              <a:rPr lang="es-ES_tradnl" sz="3200" b="1">
                <a:solidFill>
                  <a:srgbClr val="FE9B03"/>
                </a:solidFill>
                <a:effectLst>
                  <a:outerShdw blurRad="38100" dist="38100" dir="2700000" algn="tl">
                    <a:srgbClr val="000000"/>
                  </a:outerShdw>
                </a:effectLst>
              </a:rPr>
              <a:t>FISIOPATOLOGÍA de la SEPSIS</a:t>
            </a:r>
          </a:p>
        </p:txBody>
      </p:sp>
      <p:grpSp>
        <p:nvGrpSpPr>
          <p:cNvPr id="19459" name="Group 3"/>
          <p:cNvGrpSpPr>
            <a:grpSpLocks/>
          </p:cNvGrpSpPr>
          <p:nvPr/>
        </p:nvGrpSpPr>
        <p:grpSpPr bwMode="auto">
          <a:xfrm>
            <a:off x="1960563" y="1577975"/>
            <a:ext cx="1414462" cy="865188"/>
            <a:chOff x="275" y="1224"/>
            <a:chExt cx="891" cy="545"/>
          </a:xfrm>
        </p:grpSpPr>
        <p:sp>
          <p:nvSpPr>
            <p:cNvPr id="19479" name="Text Box 4"/>
            <p:cNvSpPr txBox="1">
              <a:spLocks noChangeArrowheads="1"/>
            </p:cNvSpPr>
            <p:nvPr/>
          </p:nvSpPr>
          <p:spPr bwMode="auto">
            <a:xfrm>
              <a:off x="329" y="1292"/>
              <a:ext cx="785" cy="423"/>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a:defRPr sz="3200">
                  <a:solidFill>
                    <a:schemeClr val="folHlink"/>
                  </a:solidFill>
                  <a:latin typeface="Times New Roman" panose="02020603050405020304" pitchFamily="18" charset="0"/>
                </a:defRPr>
              </a:lvl1pPr>
              <a:lvl2pPr marL="742950" indent="-285750" defTabSz="762000">
                <a:defRPr sz="3200">
                  <a:solidFill>
                    <a:schemeClr val="folHlink"/>
                  </a:solidFill>
                  <a:latin typeface="Times New Roman" panose="02020603050405020304" pitchFamily="18" charset="0"/>
                </a:defRPr>
              </a:lvl2pPr>
              <a:lvl3pPr marL="1143000" indent="-228600" defTabSz="762000">
                <a:defRPr sz="3200">
                  <a:solidFill>
                    <a:schemeClr val="folHlink"/>
                  </a:solidFill>
                  <a:latin typeface="Times New Roman" panose="02020603050405020304" pitchFamily="18" charset="0"/>
                </a:defRPr>
              </a:lvl3pPr>
              <a:lvl4pPr marL="1600200" indent="-228600" defTabSz="762000">
                <a:defRPr sz="3200">
                  <a:solidFill>
                    <a:schemeClr val="folHlink"/>
                  </a:solidFill>
                  <a:latin typeface="Times New Roman" panose="02020603050405020304" pitchFamily="18" charset="0"/>
                </a:defRPr>
              </a:lvl4pPr>
              <a:lvl5pPr marL="2057400" indent="-228600" defTabSz="762000">
                <a:defRPr sz="3200">
                  <a:solidFill>
                    <a:schemeClr val="folHlink"/>
                  </a:solidFill>
                  <a:latin typeface="Times New Roman" panose="02020603050405020304" pitchFamily="18" charset="0"/>
                </a:defRPr>
              </a:lvl5pPr>
              <a:lvl6pPr marL="2514600" indent="-228600" defTabSz="762000" eaLnBrk="0" fontAlgn="base" hangingPunct="0">
                <a:spcBef>
                  <a:spcPct val="0"/>
                </a:spcBef>
                <a:spcAft>
                  <a:spcPct val="0"/>
                </a:spcAft>
                <a:defRPr sz="3200">
                  <a:solidFill>
                    <a:schemeClr val="folHlink"/>
                  </a:solidFill>
                  <a:latin typeface="Times New Roman" panose="02020603050405020304" pitchFamily="18" charset="0"/>
                </a:defRPr>
              </a:lvl6pPr>
              <a:lvl7pPr marL="2971800" indent="-228600" defTabSz="762000" eaLnBrk="0" fontAlgn="base" hangingPunct="0">
                <a:spcBef>
                  <a:spcPct val="0"/>
                </a:spcBef>
                <a:spcAft>
                  <a:spcPct val="0"/>
                </a:spcAft>
                <a:defRPr sz="3200">
                  <a:solidFill>
                    <a:schemeClr val="folHlink"/>
                  </a:solidFill>
                  <a:latin typeface="Times New Roman" panose="02020603050405020304" pitchFamily="18" charset="0"/>
                </a:defRPr>
              </a:lvl7pPr>
              <a:lvl8pPr marL="3429000" indent="-228600" defTabSz="762000" eaLnBrk="0" fontAlgn="base" hangingPunct="0">
                <a:spcBef>
                  <a:spcPct val="0"/>
                </a:spcBef>
                <a:spcAft>
                  <a:spcPct val="0"/>
                </a:spcAft>
                <a:defRPr sz="3200">
                  <a:solidFill>
                    <a:schemeClr val="folHlink"/>
                  </a:solidFill>
                  <a:latin typeface="Times New Roman" panose="02020603050405020304" pitchFamily="18" charset="0"/>
                </a:defRPr>
              </a:lvl8pPr>
              <a:lvl9pPr marL="3886200" indent="-228600" defTabSz="762000" eaLnBrk="0" fontAlgn="base" hangingPunct="0">
                <a:spcBef>
                  <a:spcPct val="0"/>
                </a:spcBef>
                <a:spcAft>
                  <a:spcPct val="0"/>
                </a:spcAft>
                <a:defRPr sz="3200">
                  <a:solidFill>
                    <a:schemeClr val="folHlink"/>
                  </a:solidFill>
                  <a:latin typeface="Times New Roman" panose="02020603050405020304" pitchFamily="18" charset="0"/>
                </a:defRPr>
              </a:lvl9pPr>
            </a:lstStyle>
            <a:p>
              <a:pPr eaLnBrk="0" fontAlgn="base" hangingPunct="0">
                <a:spcBef>
                  <a:spcPct val="0"/>
                </a:spcBef>
                <a:spcAft>
                  <a:spcPct val="0"/>
                </a:spcAft>
              </a:pPr>
              <a:r>
                <a:rPr lang="es-ES_tradnl" sz="1800" b="1">
                  <a:solidFill>
                    <a:srgbClr val="000066"/>
                  </a:solidFill>
                </a:rPr>
                <a:t>Estímulo</a:t>
              </a:r>
            </a:p>
            <a:p>
              <a:pPr eaLnBrk="0" fontAlgn="base" hangingPunct="0">
                <a:spcBef>
                  <a:spcPct val="0"/>
                </a:spcBef>
                <a:spcAft>
                  <a:spcPct val="0"/>
                </a:spcAft>
              </a:pPr>
              <a:r>
                <a:rPr lang="es-ES_tradnl" sz="1800" b="1">
                  <a:solidFill>
                    <a:srgbClr val="000066"/>
                  </a:solidFill>
                </a:rPr>
                <a:t>(Infección</a:t>
              </a:r>
              <a:r>
                <a:rPr lang="es-ES_tradnl" sz="2000" b="1">
                  <a:solidFill>
                    <a:srgbClr val="000066"/>
                  </a:solidFill>
                </a:rPr>
                <a:t>)</a:t>
              </a:r>
              <a:endParaRPr lang="es-ES" sz="2000" b="1">
                <a:solidFill>
                  <a:srgbClr val="000066"/>
                </a:solidFill>
              </a:endParaRPr>
            </a:p>
          </p:txBody>
        </p:sp>
        <p:sp>
          <p:nvSpPr>
            <p:cNvPr id="19480" name="Rectangle 5"/>
            <p:cNvSpPr>
              <a:spLocks noChangeArrowheads="1"/>
            </p:cNvSpPr>
            <p:nvPr/>
          </p:nvSpPr>
          <p:spPr bwMode="auto">
            <a:xfrm>
              <a:off x="275" y="1224"/>
              <a:ext cx="891" cy="54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3200">
                  <a:solidFill>
                    <a:schemeClr val="folHlink"/>
                  </a:solidFill>
                  <a:latin typeface="Times New Roman" panose="02020603050405020304" pitchFamily="18" charset="0"/>
                </a:defRPr>
              </a:lvl1pPr>
              <a:lvl2pPr marL="742950" indent="-285750">
                <a:defRPr sz="3200">
                  <a:solidFill>
                    <a:schemeClr val="folHlink"/>
                  </a:solidFill>
                  <a:latin typeface="Times New Roman" panose="02020603050405020304" pitchFamily="18" charset="0"/>
                </a:defRPr>
              </a:lvl2pPr>
              <a:lvl3pPr marL="1143000" indent="-228600">
                <a:defRPr sz="3200">
                  <a:solidFill>
                    <a:schemeClr val="folHlink"/>
                  </a:solidFill>
                  <a:latin typeface="Times New Roman" panose="02020603050405020304" pitchFamily="18" charset="0"/>
                </a:defRPr>
              </a:lvl3pPr>
              <a:lvl4pPr marL="1600200" indent="-228600">
                <a:defRPr sz="3200">
                  <a:solidFill>
                    <a:schemeClr val="folHlink"/>
                  </a:solidFill>
                  <a:latin typeface="Times New Roman" panose="02020603050405020304" pitchFamily="18" charset="0"/>
                </a:defRPr>
              </a:lvl4pPr>
              <a:lvl5pPr marL="2057400" indent="-228600">
                <a:defRPr sz="3200">
                  <a:solidFill>
                    <a:schemeClr val="folHlink"/>
                  </a:solidFill>
                  <a:latin typeface="Times New Roman" panose="02020603050405020304" pitchFamily="18" charset="0"/>
                </a:defRPr>
              </a:lvl5pPr>
              <a:lvl6pPr marL="2514600" indent="-228600" eaLnBrk="0" fontAlgn="base" hangingPunct="0">
                <a:spcBef>
                  <a:spcPct val="0"/>
                </a:spcBef>
                <a:spcAft>
                  <a:spcPct val="0"/>
                </a:spcAft>
                <a:defRPr sz="3200">
                  <a:solidFill>
                    <a:schemeClr val="folHlink"/>
                  </a:solidFill>
                  <a:latin typeface="Times New Roman" panose="02020603050405020304" pitchFamily="18" charset="0"/>
                </a:defRPr>
              </a:lvl6pPr>
              <a:lvl7pPr marL="2971800" indent="-228600" eaLnBrk="0" fontAlgn="base" hangingPunct="0">
                <a:spcBef>
                  <a:spcPct val="0"/>
                </a:spcBef>
                <a:spcAft>
                  <a:spcPct val="0"/>
                </a:spcAft>
                <a:defRPr sz="3200">
                  <a:solidFill>
                    <a:schemeClr val="folHlink"/>
                  </a:solidFill>
                  <a:latin typeface="Times New Roman" panose="02020603050405020304" pitchFamily="18" charset="0"/>
                </a:defRPr>
              </a:lvl7pPr>
              <a:lvl8pPr marL="3429000" indent="-228600" eaLnBrk="0" fontAlgn="base" hangingPunct="0">
                <a:spcBef>
                  <a:spcPct val="0"/>
                </a:spcBef>
                <a:spcAft>
                  <a:spcPct val="0"/>
                </a:spcAft>
                <a:defRPr sz="3200">
                  <a:solidFill>
                    <a:schemeClr val="folHlink"/>
                  </a:solidFill>
                  <a:latin typeface="Times New Roman" panose="02020603050405020304" pitchFamily="18" charset="0"/>
                </a:defRPr>
              </a:lvl8pPr>
              <a:lvl9pPr marL="3886200" indent="-228600" eaLnBrk="0" fontAlgn="base" hangingPunct="0">
                <a:spcBef>
                  <a:spcPct val="0"/>
                </a:spcBef>
                <a:spcAft>
                  <a:spcPct val="0"/>
                </a:spcAft>
                <a:defRPr sz="3200">
                  <a:solidFill>
                    <a:schemeClr val="folHlink"/>
                  </a:solidFill>
                  <a:latin typeface="Times New Roman" panose="02020603050405020304" pitchFamily="18" charset="0"/>
                </a:defRPr>
              </a:lvl9pPr>
            </a:lstStyle>
            <a:p>
              <a:pPr eaLnBrk="0" fontAlgn="base" hangingPunct="0">
                <a:spcBef>
                  <a:spcPct val="0"/>
                </a:spcBef>
                <a:spcAft>
                  <a:spcPct val="0"/>
                </a:spcAft>
              </a:pPr>
              <a:endParaRPr lang="es-AR">
                <a:solidFill>
                  <a:srgbClr val="FFFF00"/>
                </a:solidFill>
              </a:endParaRPr>
            </a:p>
          </p:txBody>
        </p:sp>
      </p:grpSp>
      <p:grpSp>
        <p:nvGrpSpPr>
          <p:cNvPr id="3" name="Group 24"/>
          <p:cNvGrpSpPr>
            <a:grpSpLocks/>
          </p:cNvGrpSpPr>
          <p:nvPr/>
        </p:nvGrpSpPr>
        <p:grpSpPr bwMode="auto">
          <a:xfrm>
            <a:off x="3427413" y="1871663"/>
            <a:ext cx="2400300" cy="2189162"/>
            <a:chOff x="1199" y="1179"/>
            <a:chExt cx="1512" cy="1379"/>
          </a:xfrm>
        </p:grpSpPr>
        <p:grpSp>
          <p:nvGrpSpPr>
            <p:cNvPr id="19475" name="Group 7"/>
            <p:cNvGrpSpPr>
              <a:grpSpLocks/>
            </p:cNvGrpSpPr>
            <p:nvPr/>
          </p:nvGrpSpPr>
          <p:grpSpPr bwMode="auto">
            <a:xfrm>
              <a:off x="1199" y="1869"/>
              <a:ext cx="1512" cy="689"/>
              <a:chOff x="1146" y="1869"/>
              <a:chExt cx="1512" cy="689"/>
            </a:xfrm>
          </p:grpSpPr>
          <p:sp>
            <p:nvSpPr>
              <p:cNvPr id="19477" name="Text Box 8"/>
              <p:cNvSpPr txBox="1">
                <a:spLocks noChangeArrowheads="1"/>
              </p:cNvSpPr>
              <p:nvPr/>
            </p:nvSpPr>
            <p:spPr bwMode="auto">
              <a:xfrm>
                <a:off x="1195" y="1922"/>
                <a:ext cx="1413" cy="577"/>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defTabSz="762000">
                  <a:defRPr sz="3200">
                    <a:solidFill>
                      <a:schemeClr val="folHlink"/>
                    </a:solidFill>
                    <a:latin typeface="Times New Roman" panose="02020603050405020304" pitchFamily="18" charset="0"/>
                  </a:defRPr>
                </a:lvl1pPr>
                <a:lvl2pPr marL="742950" indent="-285750" defTabSz="762000">
                  <a:defRPr sz="3200">
                    <a:solidFill>
                      <a:schemeClr val="folHlink"/>
                    </a:solidFill>
                    <a:latin typeface="Times New Roman" panose="02020603050405020304" pitchFamily="18" charset="0"/>
                  </a:defRPr>
                </a:lvl2pPr>
                <a:lvl3pPr marL="1143000" indent="-228600" defTabSz="762000">
                  <a:defRPr sz="3200">
                    <a:solidFill>
                      <a:schemeClr val="folHlink"/>
                    </a:solidFill>
                    <a:latin typeface="Times New Roman" panose="02020603050405020304" pitchFamily="18" charset="0"/>
                  </a:defRPr>
                </a:lvl3pPr>
                <a:lvl4pPr marL="1600200" indent="-228600" defTabSz="762000">
                  <a:defRPr sz="3200">
                    <a:solidFill>
                      <a:schemeClr val="folHlink"/>
                    </a:solidFill>
                    <a:latin typeface="Times New Roman" panose="02020603050405020304" pitchFamily="18" charset="0"/>
                  </a:defRPr>
                </a:lvl4pPr>
                <a:lvl5pPr marL="2057400" indent="-228600" defTabSz="762000">
                  <a:defRPr sz="3200">
                    <a:solidFill>
                      <a:schemeClr val="folHlink"/>
                    </a:solidFill>
                    <a:latin typeface="Times New Roman" panose="02020603050405020304" pitchFamily="18" charset="0"/>
                  </a:defRPr>
                </a:lvl5pPr>
                <a:lvl6pPr marL="2514600" indent="-228600" defTabSz="762000" eaLnBrk="0" fontAlgn="base" hangingPunct="0">
                  <a:spcBef>
                    <a:spcPct val="0"/>
                  </a:spcBef>
                  <a:spcAft>
                    <a:spcPct val="0"/>
                  </a:spcAft>
                  <a:defRPr sz="3200">
                    <a:solidFill>
                      <a:schemeClr val="folHlink"/>
                    </a:solidFill>
                    <a:latin typeface="Times New Roman" panose="02020603050405020304" pitchFamily="18" charset="0"/>
                  </a:defRPr>
                </a:lvl6pPr>
                <a:lvl7pPr marL="2971800" indent="-228600" defTabSz="762000" eaLnBrk="0" fontAlgn="base" hangingPunct="0">
                  <a:spcBef>
                    <a:spcPct val="0"/>
                  </a:spcBef>
                  <a:spcAft>
                    <a:spcPct val="0"/>
                  </a:spcAft>
                  <a:defRPr sz="3200">
                    <a:solidFill>
                      <a:schemeClr val="folHlink"/>
                    </a:solidFill>
                    <a:latin typeface="Times New Roman" panose="02020603050405020304" pitchFamily="18" charset="0"/>
                  </a:defRPr>
                </a:lvl7pPr>
                <a:lvl8pPr marL="3429000" indent="-228600" defTabSz="762000" eaLnBrk="0" fontAlgn="base" hangingPunct="0">
                  <a:spcBef>
                    <a:spcPct val="0"/>
                  </a:spcBef>
                  <a:spcAft>
                    <a:spcPct val="0"/>
                  </a:spcAft>
                  <a:defRPr sz="3200">
                    <a:solidFill>
                      <a:schemeClr val="folHlink"/>
                    </a:solidFill>
                    <a:latin typeface="Times New Roman" panose="02020603050405020304" pitchFamily="18" charset="0"/>
                  </a:defRPr>
                </a:lvl8pPr>
                <a:lvl9pPr marL="3886200" indent="-228600" defTabSz="762000" eaLnBrk="0" fontAlgn="base" hangingPunct="0">
                  <a:spcBef>
                    <a:spcPct val="0"/>
                  </a:spcBef>
                  <a:spcAft>
                    <a:spcPct val="0"/>
                  </a:spcAft>
                  <a:defRPr sz="3200">
                    <a:solidFill>
                      <a:schemeClr val="folHlink"/>
                    </a:solidFill>
                    <a:latin typeface="Times New Roman" panose="02020603050405020304" pitchFamily="18" charset="0"/>
                  </a:defRPr>
                </a:lvl9pPr>
              </a:lstStyle>
              <a:p>
                <a:pPr eaLnBrk="0" fontAlgn="base" hangingPunct="0">
                  <a:spcBef>
                    <a:spcPct val="0"/>
                  </a:spcBef>
                  <a:spcAft>
                    <a:spcPct val="0"/>
                  </a:spcAft>
                </a:pPr>
                <a:r>
                  <a:rPr lang="es-ES_tradnl" sz="1800" b="1">
                    <a:solidFill>
                      <a:srgbClr val="000066"/>
                    </a:solidFill>
                  </a:rPr>
                  <a:t>Respuesta</a:t>
                </a:r>
              </a:p>
              <a:p>
                <a:pPr eaLnBrk="0" fontAlgn="base" hangingPunct="0">
                  <a:spcBef>
                    <a:spcPct val="0"/>
                  </a:spcBef>
                  <a:spcAft>
                    <a:spcPct val="0"/>
                  </a:spcAft>
                </a:pPr>
                <a:r>
                  <a:rPr lang="es-ES_tradnl" sz="1800" b="1">
                    <a:solidFill>
                      <a:srgbClr val="000066"/>
                    </a:solidFill>
                  </a:rPr>
                  <a:t>Inmuno-Metabólica:</a:t>
                </a:r>
              </a:p>
              <a:p>
                <a:pPr eaLnBrk="0" fontAlgn="base" hangingPunct="0">
                  <a:spcBef>
                    <a:spcPct val="0"/>
                  </a:spcBef>
                  <a:spcAft>
                    <a:spcPct val="0"/>
                  </a:spcAft>
                </a:pPr>
                <a:r>
                  <a:rPr lang="es-ES_tradnl" sz="1800" b="1">
                    <a:solidFill>
                      <a:srgbClr val="000066"/>
                    </a:solidFill>
                  </a:rPr>
                  <a:t>Citoquinas, ON...</a:t>
                </a:r>
                <a:endParaRPr lang="es-ES" sz="1800" b="1">
                  <a:solidFill>
                    <a:srgbClr val="000066"/>
                  </a:solidFill>
                </a:endParaRPr>
              </a:p>
            </p:txBody>
          </p:sp>
          <p:sp>
            <p:nvSpPr>
              <p:cNvPr id="19478" name="Rectangle 9"/>
              <p:cNvSpPr>
                <a:spLocks noChangeArrowheads="1"/>
              </p:cNvSpPr>
              <p:nvPr/>
            </p:nvSpPr>
            <p:spPr bwMode="auto">
              <a:xfrm>
                <a:off x="1146" y="1869"/>
                <a:ext cx="1512" cy="68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3200">
                    <a:solidFill>
                      <a:schemeClr val="folHlink"/>
                    </a:solidFill>
                    <a:latin typeface="Times New Roman" panose="02020603050405020304" pitchFamily="18" charset="0"/>
                  </a:defRPr>
                </a:lvl1pPr>
                <a:lvl2pPr marL="742950" indent="-285750">
                  <a:defRPr sz="3200">
                    <a:solidFill>
                      <a:schemeClr val="folHlink"/>
                    </a:solidFill>
                    <a:latin typeface="Times New Roman" panose="02020603050405020304" pitchFamily="18" charset="0"/>
                  </a:defRPr>
                </a:lvl2pPr>
                <a:lvl3pPr marL="1143000" indent="-228600">
                  <a:defRPr sz="3200">
                    <a:solidFill>
                      <a:schemeClr val="folHlink"/>
                    </a:solidFill>
                    <a:latin typeface="Times New Roman" panose="02020603050405020304" pitchFamily="18" charset="0"/>
                  </a:defRPr>
                </a:lvl3pPr>
                <a:lvl4pPr marL="1600200" indent="-228600">
                  <a:defRPr sz="3200">
                    <a:solidFill>
                      <a:schemeClr val="folHlink"/>
                    </a:solidFill>
                    <a:latin typeface="Times New Roman" panose="02020603050405020304" pitchFamily="18" charset="0"/>
                  </a:defRPr>
                </a:lvl4pPr>
                <a:lvl5pPr marL="2057400" indent="-228600">
                  <a:defRPr sz="3200">
                    <a:solidFill>
                      <a:schemeClr val="folHlink"/>
                    </a:solidFill>
                    <a:latin typeface="Times New Roman" panose="02020603050405020304" pitchFamily="18" charset="0"/>
                  </a:defRPr>
                </a:lvl5pPr>
                <a:lvl6pPr marL="2514600" indent="-228600" eaLnBrk="0" fontAlgn="base" hangingPunct="0">
                  <a:spcBef>
                    <a:spcPct val="0"/>
                  </a:spcBef>
                  <a:spcAft>
                    <a:spcPct val="0"/>
                  </a:spcAft>
                  <a:defRPr sz="3200">
                    <a:solidFill>
                      <a:schemeClr val="folHlink"/>
                    </a:solidFill>
                    <a:latin typeface="Times New Roman" panose="02020603050405020304" pitchFamily="18" charset="0"/>
                  </a:defRPr>
                </a:lvl6pPr>
                <a:lvl7pPr marL="2971800" indent="-228600" eaLnBrk="0" fontAlgn="base" hangingPunct="0">
                  <a:spcBef>
                    <a:spcPct val="0"/>
                  </a:spcBef>
                  <a:spcAft>
                    <a:spcPct val="0"/>
                  </a:spcAft>
                  <a:defRPr sz="3200">
                    <a:solidFill>
                      <a:schemeClr val="folHlink"/>
                    </a:solidFill>
                    <a:latin typeface="Times New Roman" panose="02020603050405020304" pitchFamily="18" charset="0"/>
                  </a:defRPr>
                </a:lvl7pPr>
                <a:lvl8pPr marL="3429000" indent="-228600" eaLnBrk="0" fontAlgn="base" hangingPunct="0">
                  <a:spcBef>
                    <a:spcPct val="0"/>
                  </a:spcBef>
                  <a:spcAft>
                    <a:spcPct val="0"/>
                  </a:spcAft>
                  <a:defRPr sz="3200">
                    <a:solidFill>
                      <a:schemeClr val="folHlink"/>
                    </a:solidFill>
                    <a:latin typeface="Times New Roman" panose="02020603050405020304" pitchFamily="18" charset="0"/>
                  </a:defRPr>
                </a:lvl8pPr>
                <a:lvl9pPr marL="3886200" indent="-228600" eaLnBrk="0" fontAlgn="base" hangingPunct="0">
                  <a:spcBef>
                    <a:spcPct val="0"/>
                  </a:spcBef>
                  <a:spcAft>
                    <a:spcPct val="0"/>
                  </a:spcAft>
                  <a:defRPr sz="3200">
                    <a:solidFill>
                      <a:schemeClr val="folHlink"/>
                    </a:solidFill>
                    <a:latin typeface="Times New Roman" panose="02020603050405020304" pitchFamily="18" charset="0"/>
                  </a:defRPr>
                </a:lvl9pPr>
              </a:lstStyle>
              <a:p>
                <a:pPr eaLnBrk="0" fontAlgn="base" hangingPunct="0">
                  <a:spcBef>
                    <a:spcPct val="0"/>
                  </a:spcBef>
                  <a:spcAft>
                    <a:spcPct val="0"/>
                  </a:spcAft>
                </a:pPr>
                <a:endParaRPr lang="es-AR">
                  <a:solidFill>
                    <a:srgbClr val="FFFF00"/>
                  </a:solidFill>
                </a:endParaRPr>
              </a:p>
            </p:txBody>
          </p:sp>
        </p:grpSp>
        <p:sp>
          <p:nvSpPr>
            <p:cNvPr id="19476" name="AutoShape 10"/>
            <p:cNvSpPr>
              <a:spLocks noChangeArrowheads="1"/>
            </p:cNvSpPr>
            <p:nvPr/>
          </p:nvSpPr>
          <p:spPr bwMode="auto">
            <a:xfrm rot="5416877">
              <a:off x="1251" y="1132"/>
              <a:ext cx="674" cy="768"/>
            </a:xfrm>
            <a:custGeom>
              <a:avLst/>
              <a:gdLst>
                <a:gd name="T0" fmla="*/ 472 w 21600"/>
                <a:gd name="T1" fmla="*/ 0 h 21600"/>
                <a:gd name="T2" fmla="*/ 472 w 21600"/>
                <a:gd name="T3" fmla="*/ 432 h 21600"/>
                <a:gd name="T4" fmla="*/ 101 w 21600"/>
                <a:gd name="T5" fmla="*/ 768 h 21600"/>
                <a:gd name="T6" fmla="*/ 674 w 21600"/>
                <a:gd name="T7" fmla="*/ 216 h 21600"/>
                <a:gd name="T8" fmla="*/ 17694720 60000 65536"/>
                <a:gd name="T9" fmla="*/ 5898240 60000 65536"/>
                <a:gd name="T10" fmla="*/ 5898240 60000 65536"/>
                <a:gd name="T11" fmla="*/ 0 60000 65536"/>
                <a:gd name="T12" fmla="*/ 12434 w 21600"/>
                <a:gd name="T13" fmla="*/ 2925 h 21600"/>
                <a:gd name="T14" fmla="*/ 18235 w 21600"/>
                <a:gd name="T15" fmla="*/ 9253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12700">
              <a:solidFill>
                <a:schemeClr val="tx1"/>
              </a:solidFill>
              <a:miter lim="800000"/>
              <a:headEnd/>
              <a:tailEnd/>
            </a:ln>
          </p:spPr>
          <p:txBody>
            <a:bodyPr wrap="none" anchor="ctr"/>
            <a:lstStyle/>
            <a:p>
              <a:pPr eaLnBrk="0" fontAlgn="base" hangingPunct="0">
                <a:spcBef>
                  <a:spcPct val="0"/>
                </a:spcBef>
                <a:spcAft>
                  <a:spcPct val="0"/>
                </a:spcAft>
              </a:pPr>
              <a:endParaRPr lang="es-AR" sz="3200">
                <a:solidFill>
                  <a:srgbClr val="FFFF00"/>
                </a:solidFill>
              </a:endParaRPr>
            </a:p>
          </p:txBody>
        </p:sp>
      </p:grpSp>
      <p:grpSp>
        <p:nvGrpSpPr>
          <p:cNvPr id="5" name="Group 25"/>
          <p:cNvGrpSpPr>
            <a:grpSpLocks/>
          </p:cNvGrpSpPr>
          <p:nvPr/>
        </p:nvGrpSpPr>
        <p:grpSpPr bwMode="auto">
          <a:xfrm>
            <a:off x="5475290" y="3254375"/>
            <a:ext cx="4554537" cy="2935288"/>
            <a:chOff x="2489" y="2050"/>
            <a:chExt cx="2869" cy="1849"/>
          </a:xfrm>
        </p:grpSpPr>
        <p:grpSp>
          <p:nvGrpSpPr>
            <p:cNvPr id="19465" name="Group 11"/>
            <p:cNvGrpSpPr>
              <a:grpSpLocks/>
            </p:cNvGrpSpPr>
            <p:nvPr/>
          </p:nvGrpSpPr>
          <p:grpSpPr bwMode="auto">
            <a:xfrm>
              <a:off x="2489" y="2050"/>
              <a:ext cx="1685" cy="1349"/>
              <a:chOff x="2489" y="2050"/>
              <a:chExt cx="1685" cy="1349"/>
            </a:xfrm>
          </p:grpSpPr>
          <p:grpSp>
            <p:nvGrpSpPr>
              <p:cNvPr id="19471" name="Group 12"/>
              <p:cNvGrpSpPr>
                <a:grpSpLocks/>
              </p:cNvGrpSpPr>
              <p:nvPr/>
            </p:nvGrpSpPr>
            <p:grpSpPr bwMode="auto">
              <a:xfrm>
                <a:off x="2489" y="2737"/>
                <a:ext cx="1685" cy="662"/>
                <a:chOff x="3608" y="1313"/>
                <a:chExt cx="1685" cy="662"/>
              </a:xfrm>
            </p:grpSpPr>
            <p:sp>
              <p:nvSpPr>
                <p:cNvPr id="19473" name="Text Box 13"/>
                <p:cNvSpPr txBox="1">
                  <a:spLocks noChangeArrowheads="1"/>
                </p:cNvSpPr>
                <p:nvPr/>
              </p:nvSpPr>
              <p:spPr bwMode="auto">
                <a:xfrm>
                  <a:off x="3663" y="1358"/>
                  <a:ext cx="1576" cy="577"/>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a:defRPr sz="3200">
                      <a:solidFill>
                        <a:schemeClr val="folHlink"/>
                      </a:solidFill>
                      <a:latin typeface="Times New Roman" panose="02020603050405020304" pitchFamily="18" charset="0"/>
                    </a:defRPr>
                  </a:lvl1pPr>
                  <a:lvl2pPr marL="742950" indent="-285750" defTabSz="762000">
                    <a:defRPr sz="3200">
                      <a:solidFill>
                        <a:schemeClr val="folHlink"/>
                      </a:solidFill>
                      <a:latin typeface="Times New Roman" panose="02020603050405020304" pitchFamily="18" charset="0"/>
                    </a:defRPr>
                  </a:lvl2pPr>
                  <a:lvl3pPr marL="1143000" indent="-228600" defTabSz="762000">
                    <a:defRPr sz="3200">
                      <a:solidFill>
                        <a:schemeClr val="folHlink"/>
                      </a:solidFill>
                      <a:latin typeface="Times New Roman" panose="02020603050405020304" pitchFamily="18" charset="0"/>
                    </a:defRPr>
                  </a:lvl3pPr>
                  <a:lvl4pPr marL="1600200" indent="-228600" defTabSz="762000">
                    <a:defRPr sz="3200">
                      <a:solidFill>
                        <a:schemeClr val="folHlink"/>
                      </a:solidFill>
                      <a:latin typeface="Times New Roman" panose="02020603050405020304" pitchFamily="18" charset="0"/>
                    </a:defRPr>
                  </a:lvl4pPr>
                  <a:lvl5pPr marL="2057400" indent="-228600" defTabSz="762000">
                    <a:defRPr sz="3200">
                      <a:solidFill>
                        <a:schemeClr val="folHlink"/>
                      </a:solidFill>
                      <a:latin typeface="Times New Roman" panose="02020603050405020304" pitchFamily="18" charset="0"/>
                    </a:defRPr>
                  </a:lvl5pPr>
                  <a:lvl6pPr marL="2514600" indent="-228600" defTabSz="762000" eaLnBrk="0" fontAlgn="base" hangingPunct="0">
                    <a:spcBef>
                      <a:spcPct val="0"/>
                    </a:spcBef>
                    <a:spcAft>
                      <a:spcPct val="0"/>
                    </a:spcAft>
                    <a:defRPr sz="3200">
                      <a:solidFill>
                        <a:schemeClr val="folHlink"/>
                      </a:solidFill>
                      <a:latin typeface="Times New Roman" panose="02020603050405020304" pitchFamily="18" charset="0"/>
                    </a:defRPr>
                  </a:lvl6pPr>
                  <a:lvl7pPr marL="2971800" indent="-228600" defTabSz="762000" eaLnBrk="0" fontAlgn="base" hangingPunct="0">
                    <a:spcBef>
                      <a:spcPct val="0"/>
                    </a:spcBef>
                    <a:spcAft>
                      <a:spcPct val="0"/>
                    </a:spcAft>
                    <a:defRPr sz="3200">
                      <a:solidFill>
                        <a:schemeClr val="folHlink"/>
                      </a:solidFill>
                      <a:latin typeface="Times New Roman" panose="02020603050405020304" pitchFamily="18" charset="0"/>
                    </a:defRPr>
                  </a:lvl7pPr>
                  <a:lvl8pPr marL="3429000" indent="-228600" defTabSz="762000" eaLnBrk="0" fontAlgn="base" hangingPunct="0">
                    <a:spcBef>
                      <a:spcPct val="0"/>
                    </a:spcBef>
                    <a:spcAft>
                      <a:spcPct val="0"/>
                    </a:spcAft>
                    <a:defRPr sz="3200">
                      <a:solidFill>
                        <a:schemeClr val="folHlink"/>
                      </a:solidFill>
                      <a:latin typeface="Times New Roman" panose="02020603050405020304" pitchFamily="18" charset="0"/>
                    </a:defRPr>
                  </a:lvl8pPr>
                  <a:lvl9pPr marL="3886200" indent="-228600" defTabSz="762000" eaLnBrk="0" fontAlgn="base" hangingPunct="0">
                    <a:spcBef>
                      <a:spcPct val="0"/>
                    </a:spcBef>
                    <a:spcAft>
                      <a:spcPct val="0"/>
                    </a:spcAft>
                    <a:defRPr sz="3200">
                      <a:solidFill>
                        <a:schemeClr val="folHlink"/>
                      </a:solidFill>
                      <a:latin typeface="Times New Roman" panose="02020603050405020304" pitchFamily="18" charset="0"/>
                    </a:defRPr>
                  </a:lvl9pPr>
                </a:lstStyle>
                <a:p>
                  <a:pPr eaLnBrk="0" fontAlgn="base" hangingPunct="0">
                    <a:spcBef>
                      <a:spcPct val="0"/>
                    </a:spcBef>
                    <a:spcAft>
                      <a:spcPct val="0"/>
                    </a:spcAft>
                  </a:pPr>
                  <a:r>
                    <a:rPr lang="es-ES_tradnl" sz="1800" b="1">
                      <a:solidFill>
                        <a:srgbClr val="000066"/>
                      </a:solidFill>
                    </a:rPr>
                    <a:t>Coagulopatía y </a:t>
                  </a:r>
                </a:p>
                <a:p>
                  <a:pPr eaLnBrk="0" fontAlgn="base" hangingPunct="0">
                    <a:spcBef>
                      <a:spcPct val="0"/>
                    </a:spcBef>
                    <a:spcAft>
                      <a:spcPct val="0"/>
                    </a:spcAft>
                  </a:pPr>
                  <a:r>
                    <a:rPr lang="es-ES_tradnl" sz="1800" b="1">
                      <a:solidFill>
                        <a:srgbClr val="000066"/>
                      </a:solidFill>
                    </a:rPr>
                    <a:t>Fracaso Hemodinámico</a:t>
                  </a:r>
                </a:p>
                <a:p>
                  <a:pPr eaLnBrk="0" fontAlgn="base" hangingPunct="0">
                    <a:spcBef>
                      <a:spcPct val="0"/>
                    </a:spcBef>
                    <a:spcAft>
                      <a:spcPct val="0"/>
                    </a:spcAft>
                  </a:pPr>
                  <a:r>
                    <a:rPr lang="es-ES_tradnl" sz="1800" b="1">
                      <a:solidFill>
                        <a:srgbClr val="000066"/>
                      </a:solidFill>
                    </a:rPr>
                    <a:t>Micro y Macrovascular</a:t>
                  </a:r>
                  <a:endParaRPr lang="es-ES" sz="1800" b="1">
                    <a:solidFill>
                      <a:srgbClr val="FFFF00"/>
                    </a:solidFill>
                  </a:endParaRPr>
                </a:p>
              </p:txBody>
            </p:sp>
            <p:sp>
              <p:nvSpPr>
                <p:cNvPr id="19474" name="Rectangle 14"/>
                <p:cNvSpPr>
                  <a:spLocks noChangeArrowheads="1"/>
                </p:cNvSpPr>
                <p:nvPr/>
              </p:nvSpPr>
              <p:spPr bwMode="auto">
                <a:xfrm>
                  <a:off x="3608" y="1313"/>
                  <a:ext cx="1685" cy="6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3200">
                      <a:solidFill>
                        <a:schemeClr val="folHlink"/>
                      </a:solidFill>
                      <a:latin typeface="Times New Roman" panose="02020603050405020304" pitchFamily="18" charset="0"/>
                    </a:defRPr>
                  </a:lvl1pPr>
                  <a:lvl2pPr marL="742950" indent="-285750">
                    <a:defRPr sz="3200">
                      <a:solidFill>
                        <a:schemeClr val="folHlink"/>
                      </a:solidFill>
                      <a:latin typeface="Times New Roman" panose="02020603050405020304" pitchFamily="18" charset="0"/>
                    </a:defRPr>
                  </a:lvl2pPr>
                  <a:lvl3pPr marL="1143000" indent="-228600">
                    <a:defRPr sz="3200">
                      <a:solidFill>
                        <a:schemeClr val="folHlink"/>
                      </a:solidFill>
                      <a:latin typeface="Times New Roman" panose="02020603050405020304" pitchFamily="18" charset="0"/>
                    </a:defRPr>
                  </a:lvl3pPr>
                  <a:lvl4pPr marL="1600200" indent="-228600">
                    <a:defRPr sz="3200">
                      <a:solidFill>
                        <a:schemeClr val="folHlink"/>
                      </a:solidFill>
                      <a:latin typeface="Times New Roman" panose="02020603050405020304" pitchFamily="18" charset="0"/>
                    </a:defRPr>
                  </a:lvl4pPr>
                  <a:lvl5pPr marL="2057400" indent="-228600">
                    <a:defRPr sz="3200">
                      <a:solidFill>
                        <a:schemeClr val="folHlink"/>
                      </a:solidFill>
                      <a:latin typeface="Times New Roman" panose="02020603050405020304" pitchFamily="18" charset="0"/>
                    </a:defRPr>
                  </a:lvl5pPr>
                  <a:lvl6pPr marL="2514600" indent="-228600" eaLnBrk="0" fontAlgn="base" hangingPunct="0">
                    <a:spcBef>
                      <a:spcPct val="0"/>
                    </a:spcBef>
                    <a:spcAft>
                      <a:spcPct val="0"/>
                    </a:spcAft>
                    <a:defRPr sz="3200">
                      <a:solidFill>
                        <a:schemeClr val="folHlink"/>
                      </a:solidFill>
                      <a:latin typeface="Times New Roman" panose="02020603050405020304" pitchFamily="18" charset="0"/>
                    </a:defRPr>
                  </a:lvl6pPr>
                  <a:lvl7pPr marL="2971800" indent="-228600" eaLnBrk="0" fontAlgn="base" hangingPunct="0">
                    <a:spcBef>
                      <a:spcPct val="0"/>
                    </a:spcBef>
                    <a:spcAft>
                      <a:spcPct val="0"/>
                    </a:spcAft>
                    <a:defRPr sz="3200">
                      <a:solidFill>
                        <a:schemeClr val="folHlink"/>
                      </a:solidFill>
                      <a:latin typeface="Times New Roman" panose="02020603050405020304" pitchFamily="18" charset="0"/>
                    </a:defRPr>
                  </a:lvl7pPr>
                  <a:lvl8pPr marL="3429000" indent="-228600" eaLnBrk="0" fontAlgn="base" hangingPunct="0">
                    <a:spcBef>
                      <a:spcPct val="0"/>
                    </a:spcBef>
                    <a:spcAft>
                      <a:spcPct val="0"/>
                    </a:spcAft>
                    <a:defRPr sz="3200">
                      <a:solidFill>
                        <a:schemeClr val="folHlink"/>
                      </a:solidFill>
                      <a:latin typeface="Times New Roman" panose="02020603050405020304" pitchFamily="18" charset="0"/>
                    </a:defRPr>
                  </a:lvl8pPr>
                  <a:lvl9pPr marL="3886200" indent="-228600" eaLnBrk="0" fontAlgn="base" hangingPunct="0">
                    <a:spcBef>
                      <a:spcPct val="0"/>
                    </a:spcBef>
                    <a:spcAft>
                      <a:spcPct val="0"/>
                    </a:spcAft>
                    <a:defRPr sz="3200">
                      <a:solidFill>
                        <a:schemeClr val="folHlink"/>
                      </a:solidFill>
                      <a:latin typeface="Times New Roman" panose="02020603050405020304" pitchFamily="18" charset="0"/>
                    </a:defRPr>
                  </a:lvl9pPr>
                </a:lstStyle>
                <a:p>
                  <a:pPr eaLnBrk="0" fontAlgn="base" hangingPunct="0">
                    <a:spcBef>
                      <a:spcPct val="0"/>
                    </a:spcBef>
                    <a:spcAft>
                      <a:spcPct val="0"/>
                    </a:spcAft>
                  </a:pPr>
                  <a:endParaRPr lang="es-AR">
                    <a:solidFill>
                      <a:srgbClr val="FFFF00"/>
                    </a:solidFill>
                  </a:endParaRPr>
                </a:p>
              </p:txBody>
            </p:sp>
          </p:grpSp>
          <p:sp>
            <p:nvSpPr>
              <p:cNvPr id="19472" name="AutoShape 15"/>
              <p:cNvSpPr>
                <a:spLocks noChangeArrowheads="1"/>
              </p:cNvSpPr>
              <p:nvPr/>
            </p:nvSpPr>
            <p:spPr bwMode="auto">
              <a:xfrm rot="5416877">
                <a:off x="2792" y="2003"/>
                <a:ext cx="674" cy="768"/>
              </a:xfrm>
              <a:custGeom>
                <a:avLst/>
                <a:gdLst>
                  <a:gd name="T0" fmla="*/ 472 w 21600"/>
                  <a:gd name="T1" fmla="*/ 0 h 21600"/>
                  <a:gd name="T2" fmla="*/ 472 w 21600"/>
                  <a:gd name="T3" fmla="*/ 432 h 21600"/>
                  <a:gd name="T4" fmla="*/ 101 w 21600"/>
                  <a:gd name="T5" fmla="*/ 768 h 21600"/>
                  <a:gd name="T6" fmla="*/ 674 w 21600"/>
                  <a:gd name="T7" fmla="*/ 216 h 21600"/>
                  <a:gd name="T8" fmla="*/ 17694720 60000 65536"/>
                  <a:gd name="T9" fmla="*/ 5898240 60000 65536"/>
                  <a:gd name="T10" fmla="*/ 5898240 60000 65536"/>
                  <a:gd name="T11" fmla="*/ 0 60000 65536"/>
                  <a:gd name="T12" fmla="*/ 12434 w 21600"/>
                  <a:gd name="T13" fmla="*/ 2925 h 21600"/>
                  <a:gd name="T14" fmla="*/ 18235 w 21600"/>
                  <a:gd name="T15" fmla="*/ 9253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12700">
                <a:solidFill>
                  <a:schemeClr val="tx1"/>
                </a:solidFill>
                <a:miter lim="800000"/>
                <a:headEnd/>
                <a:tailEnd/>
              </a:ln>
            </p:spPr>
            <p:txBody>
              <a:bodyPr wrap="none" anchor="ctr"/>
              <a:lstStyle/>
              <a:p>
                <a:pPr eaLnBrk="0" fontAlgn="base" hangingPunct="0">
                  <a:spcBef>
                    <a:spcPct val="0"/>
                  </a:spcBef>
                  <a:spcAft>
                    <a:spcPct val="0"/>
                  </a:spcAft>
                </a:pPr>
                <a:endParaRPr lang="es-AR" sz="3200">
                  <a:solidFill>
                    <a:srgbClr val="FFFF00"/>
                  </a:solidFill>
                </a:endParaRPr>
              </a:p>
            </p:txBody>
          </p:sp>
        </p:grpSp>
        <p:grpSp>
          <p:nvGrpSpPr>
            <p:cNvPr id="19466" name="Group 16"/>
            <p:cNvGrpSpPr>
              <a:grpSpLocks/>
            </p:cNvGrpSpPr>
            <p:nvPr/>
          </p:nvGrpSpPr>
          <p:grpSpPr bwMode="auto">
            <a:xfrm>
              <a:off x="3747" y="2877"/>
              <a:ext cx="1611" cy="1022"/>
              <a:chOff x="3747" y="2877"/>
              <a:chExt cx="1611" cy="1022"/>
            </a:xfrm>
          </p:grpSpPr>
          <p:grpSp>
            <p:nvGrpSpPr>
              <p:cNvPr id="19467" name="Group 17"/>
              <p:cNvGrpSpPr>
                <a:grpSpLocks/>
              </p:cNvGrpSpPr>
              <p:nvPr/>
            </p:nvGrpSpPr>
            <p:grpSpPr bwMode="auto">
              <a:xfrm>
                <a:off x="3747" y="3563"/>
                <a:ext cx="1611" cy="336"/>
                <a:chOff x="3119" y="3081"/>
                <a:chExt cx="1611" cy="336"/>
              </a:xfrm>
            </p:grpSpPr>
            <p:sp>
              <p:nvSpPr>
                <p:cNvPr id="19469" name="Text Box 18"/>
                <p:cNvSpPr txBox="1">
                  <a:spLocks noChangeArrowheads="1"/>
                </p:cNvSpPr>
                <p:nvPr/>
              </p:nvSpPr>
              <p:spPr bwMode="auto">
                <a:xfrm>
                  <a:off x="3163" y="3127"/>
                  <a:ext cx="1520" cy="231"/>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a:defRPr sz="3200">
                      <a:solidFill>
                        <a:schemeClr val="folHlink"/>
                      </a:solidFill>
                      <a:latin typeface="Times New Roman" panose="02020603050405020304" pitchFamily="18" charset="0"/>
                    </a:defRPr>
                  </a:lvl1pPr>
                  <a:lvl2pPr marL="742950" indent="-285750" defTabSz="762000">
                    <a:defRPr sz="3200">
                      <a:solidFill>
                        <a:schemeClr val="folHlink"/>
                      </a:solidFill>
                      <a:latin typeface="Times New Roman" panose="02020603050405020304" pitchFamily="18" charset="0"/>
                    </a:defRPr>
                  </a:lvl2pPr>
                  <a:lvl3pPr marL="1143000" indent="-228600" defTabSz="762000">
                    <a:defRPr sz="3200">
                      <a:solidFill>
                        <a:schemeClr val="folHlink"/>
                      </a:solidFill>
                      <a:latin typeface="Times New Roman" panose="02020603050405020304" pitchFamily="18" charset="0"/>
                    </a:defRPr>
                  </a:lvl3pPr>
                  <a:lvl4pPr marL="1600200" indent="-228600" defTabSz="762000">
                    <a:defRPr sz="3200">
                      <a:solidFill>
                        <a:schemeClr val="folHlink"/>
                      </a:solidFill>
                      <a:latin typeface="Times New Roman" panose="02020603050405020304" pitchFamily="18" charset="0"/>
                    </a:defRPr>
                  </a:lvl4pPr>
                  <a:lvl5pPr marL="2057400" indent="-228600" defTabSz="762000">
                    <a:defRPr sz="3200">
                      <a:solidFill>
                        <a:schemeClr val="folHlink"/>
                      </a:solidFill>
                      <a:latin typeface="Times New Roman" panose="02020603050405020304" pitchFamily="18" charset="0"/>
                    </a:defRPr>
                  </a:lvl5pPr>
                  <a:lvl6pPr marL="2514600" indent="-228600" defTabSz="762000" eaLnBrk="0" fontAlgn="base" hangingPunct="0">
                    <a:spcBef>
                      <a:spcPct val="0"/>
                    </a:spcBef>
                    <a:spcAft>
                      <a:spcPct val="0"/>
                    </a:spcAft>
                    <a:defRPr sz="3200">
                      <a:solidFill>
                        <a:schemeClr val="folHlink"/>
                      </a:solidFill>
                      <a:latin typeface="Times New Roman" panose="02020603050405020304" pitchFamily="18" charset="0"/>
                    </a:defRPr>
                  </a:lvl6pPr>
                  <a:lvl7pPr marL="2971800" indent="-228600" defTabSz="762000" eaLnBrk="0" fontAlgn="base" hangingPunct="0">
                    <a:spcBef>
                      <a:spcPct val="0"/>
                    </a:spcBef>
                    <a:spcAft>
                      <a:spcPct val="0"/>
                    </a:spcAft>
                    <a:defRPr sz="3200">
                      <a:solidFill>
                        <a:schemeClr val="folHlink"/>
                      </a:solidFill>
                      <a:latin typeface="Times New Roman" panose="02020603050405020304" pitchFamily="18" charset="0"/>
                    </a:defRPr>
                  </a:lvl7pPr>
                  <a:lvl8pPr marL="3429000" indent="-228600" defTabSz="762000" eaLnBrk="0" fontAlgn="base" hangingPunct="0">
                    <a:spcBef>
                      <a:spcPct val="0"/>
                    </a:spcBef>
                    <a:spcAft>
                      <a:spcPct val="0"/>
                    </a:spcAft>
                    <a:defRPr sz="3200">
                      <a:solidFill>
                        <a:schemeClr val="folHlink"/>
                      </a:solidFill>
                      <a:latin typeface="Times New Roman" panose="02020603050405020304" pitchFamily="18" charset="0"/>
                    </a:defRPr>
                  </a:lvl8pPr>
                  <a:lvl9pPr marL="3886200" indent="-228600" defTabSz="762000" eaLnBrk="0" fontAlgn="base" hangingPunct="0">
                    <a:spcBef>
                      <a:spcPct val="0"/>
                    </a:spcBef>
                    <a:spcAft>
                      <a:spcPct val="0"/>
                    </a:spcAft>
                    <a:defRPr sz="3200">
                      <a:solidFill>
                        <a:schemeClr val="folHlink"/>
                      </a:solidFill>
                      <a:latin typeface="Times New Roman" panose="02020603050405020304" pitchFamily="18" charset="0"/>
                    </a:defRPr>
                  </a:lvl9pPr>
                </a:lstStyle>
                <a:p>
                  <a:pPr eaLnBrk="0" fontAlgn="base" hangingPunct="0">
                    <a:spcBef>
                      <a:spcPct val="0"/>
                    </a:spcBef>
                    <a:spcAft>
                      <a:spcPct val="0"/>
                    </a:spcAft>
                  </a:pPr>
                  <a:r>
                    <a:rPr lang="es-ES_tradnl" sz="1800" b="1">
                      <a:solidFill>
                        <a:srgbClr val="000066"/>
                      </a:solidFill>
                    </a:rPr>
                    <a:t>Fracaso Multiorgánico</a:t>
                  </a:r>
                  <a:endParaRPr lang="es-ES" sz="1800" b="1">
                    <a:solidFill>
                      <a:srgbClr val="000066"/>
                    </a:solidFill>
                  </a:endParaRPr>
                </a:p>
              </p:txBody>
            </p:sp>
            <p:sp>
              <p:nvSpPr>
                <p:cNvPr id="19470" name="Rectangle 19"/>
                <p:cNvSpPr>
                  <a:spLocks noChangeArrowheads="1"/>
                </p:cNvSpPr>
                <p:nvPr/>
              </p:nvSpPr>
              <p:spPr bwMode="auto">
                <a:xfrm>
                  <a:off x="3119" y="3081"/>
                  <a:ext cx="1611" cy="336"/>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3200">
                      <a:solidFill>
                        <a:schemeClr val="folHlink"/>
                      </a:solidFill>
                      <a:latin typeface="Times New Roman" panose="02020603050405020304" pitchFamily="18" charset="0"/>
                    </a:defRPr>
                  </a:lvl1pPr>
                  <a:lvl2pPr marL="742950" indent="-285750">
                    <a:defRPr sz="3200">
                      <a:solidFill>
                        <a:schemeClr val="folHlink"/>
                      </a:solidFill>
                      <a:latin typeface="Times New Roman" panose="02020603050405020304" pitchFamily="18" charset="0"/>
                    </a:defRPr>
                  </a:lvl2pPr>
                  <a:lvl3pPr marL="1143000" indent="-228600">
                    <a:defRPr sz="3200">
                      <a:solidFill>
                        <a:schemeClr val="folHlink"/>
                      </a:solidFill>
                      <a:latin typeface="Times New Roman" panose="02020603050405020304" pitchFamily="18" charset="0"/>
                    </a:defRPr>
                  </a:lvl3pPr>
                  <a:lvl4pPr marL="1600200" indent="-228600">
                    <a:defRPr sz="3200">
                      <a:solidFill>
                        <a:schemeClr val="folHlink"/>
                      </a:solidFill>
                      <a:latin typeface="Times New Roman" panose="02020603050405020304" pitchFamily="18" charset="0"/>
                    </a:defRPr>
                  </a:lvl4pPr>
                  <a:lvl5pPr marL="2057400" indent="-228600">
                    <a:defRPr sz="3200">
                      <a:solidFill>
                        <a:schemeClr val="folHlink"/>
                      </a:solidFill>
                      <a:latin typeface="Times New Roman" panose="02020603050405020304" pitchFamily="18" charset="0"/>
                    </a:defRPr>
                  </a:lvl5pPr>
                  <a:lvl6pPr marL="2514600" indent="-228600" eaLnBrk="0" fontAlgn="base" hangingPunct="0">
                    <a:spcBef>
                      <a:spcPct val="0"/>
                    </a:spcBef>
                    <a:spcAft>
                      <a:spcPct val="0"/>
                    </a:spcAft>
                    <a:defRPr sz="3200">
                      <a:solidFill>
                        <a:schemeClr val="folHlink"/>
                      </a:solidFill>
                      <a:latin typeface="Times New Roman" panose="02020603050405020304" pitchFamily="18" charset="0"/>
                    </a:defRPr>
                  </a:lvl6pPr>
                  <a:lvl7pPr marL="2971800" indent="-228600" eaLnBrk="0" fontAlgn="base" hangingPunct="0">
                    <a:spcBef>
                      <a:spcPct val="0"/>
                    </a:spcBef>
                    <a:spcAft>
                      <a:spcPct val="0"/>
                    </a:spcAft>
                    <a:defRPr sz="3200">
                      <a:solidFill>
                        <a:schemeClr val="folHlink"/>
                      </a:solidFill>
                      <a:latin typeface="Times New Roman" panose="02020603050405020304" pitchFamily="18" charset="0"/>
                    </a:defRPr>
                  </a:lvl7pPr>
                  <a:lvl8pPr marL="3429000" indent="-228600" eaLnBrk="0" fontAlgn="base" hangingPunct="0">
                    <a:spcBef>
                      <a:spcPct val="0"/>
                    </a:spcBef>
                    <a:spcAft>
                      <a:spcPct val="0"/>
                    </a:spcAft>
                    <a:defRPr sz="3200">
                      <a:solidFill>
                        <a:schemeClr val="folHlink"/>
                      </a:solidFill>
                      <a:latin typeface="Times New Roman" panose="02020603050405020304" pitchFamily="18" charset="0"/>
                    </a:defRPr>
                  </a:lvl8pPr>
                  <a:lvl9pPr marL="3886200" indent="-228600" eaLnBrk="0" fontAlgn="base" hangingPunct="0">
                    <a:spcBef>
                      <a:spcPct val="0"/>
                    </a:spcBef>
                    <a:spcAft>
                      <a:spcPct val="0"/>
                    </a:spcAft>
                    <a:defRPr sz="3200">
                      <a:solidFill>
                        <a:schemeClr val="folHlink"/>
                      </a:solidFill>
                      <a:latin typeface="Times New Roman" panose="02020603050405020304" pitchFamily="18" charset="0"/>
                    </a:defRPr>
                  </a:lvl9pPr>
                </a:lstStyle>
                <a:p>
                  <a:pPr eaLnBrk="0" fontAlgn="base" hangingPunct="0">
                    <a:spcBef>
                      <a:spcPct val="0"/>
                    </a:spcBef>
                    <a:spcAft>
                      <a:spcPct val="0"/>
                    </a:spcAft>
                  </a:pPr>
                  <a:endParaRPr lang="es-AR">
                    <a:solidFill>
                      <a:srgbClr val="FFFF00"/>
                    </a:solidFill>
                  </a:endParaRPr>
                </a:p>
              </p:txBody>
            </p:sp>
          </p:grpSp>
          <p:sp>
            <p:nvSpPr>
              <p:cNvPr id="19468" name="AutoShape 20"/>
              <p:cNvSpPr>
                <a:spLocks noChangeArrowheads="1"/>
              </p:cNvSpPr>
              <p:nvPr/>
            </p:nvSpPr>
            <p:spPr bwMode="auto">
              <a:xfrm rot="5416877">
                <a:off x="4237" y="2830"/>
                <a:ext cx="674" cy="768"/>
              </a:xfrm>
              <a:custGeom>
                <a:avLst/>
                <a:gdLst>
                  <a:gd name="T0" fmla="*/ 472 w 21600"/>
                  <a:gd name="T1" fmla="*/ 0 h 21600"/>
                  <a:gd name="T2" fmla="*/ 472 w 21600"/>
                  <a:gd name="T3" fmla="*/ 432 h 21600"/>
                  <a:gd name="T4" fmla="*/ 101 w 21600"/>
                  <a:gd name="T5" fmla="*/ 768 h 21600"/>
                  <a:gd name="T6" fmla="*/ 674 w 21600"/>
                  <a:gd name="T7" fmla="*/ 216 h 21600"/>
                  <a:gd name="T8" fmla="*/ 17694720 60000 65536"/>
                  <a:gd name="T9" fmla="*/ 5898240 60000 65536"/>
                  <a:gd name="T10" fmla="*/ 5898240 60000 65536"/>
                  <a:gd name="T11" fmla="*/ 0 60000 65536"/>
                  <a:gd name="T12" fmla="*/ 12434 w 21600"/>
                  <a:gd name="T13" fmla="*/ 2925 h 21600"/>
                  <a:gd name="T14" fmla="*/ 18235 w 21600"/>
                  <a:gd name="T15" fmla="*/ 9253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12700">
                <a:solidFill>
                  <a:schemeClr val="tx1"/>
                </a:solidFill>
                <a:miter lim="800000"/>
                <a:headEnd/>
                <a:tailEnd/>
              </a:ln>
            </p:spPr>
            <p:txBody>
              <a:bodyPr wrap="none" anchor="ctr"/>
              <a:lstStyle/>
              <a:p>
                <a:pPr eaLnBrk="0" fontAlgn="base" hangingPunct="0">
                  <a:spcBef>
                    <a:spcPct val="0"/>
                  </a:spcBef>
                  <a:spcAft>
                    <a:spcPct val="0"/>
                  </a:spcAft>
                </a:pPr>
                <a:endParaRPr lang="es-AR" sz="3200">
                  <a:solidFill>
                    <a:srgbClr val="FFFF00"/>
                  </a:solidFill>
                </a:endParaRPr>
              </a:p>
            </p:txBody>
          </p:sp>
        </p:grpSp>
      </p:grpSp>
      <p:grpSp>
        <p:nvGrpSpPr>
          <p:cNvPr id="10" name="Group 21"/>
          <p:cNvGrpSpPr>
            <a:grpSpLocks/>
          </p:cNvGrpSpPr>
          <p:nvPr/>
        </p:nvGrpSpPr>
        <p:grpSpPr bwMode="auto">
          <a:xfrm>
            <a:off x="1846265" y="3257552"/>
            <a:ext cx="3178175" cy="2868613"/>
            <a:chOff x="203" y="2052"/>
            <a:chExt cx="2002" cy="1807"/>
          </a:xfrm>
        </p:grpSpPr>
        <p:sp>
          <p:nvSpPr>
            <p:cNvPr id="19463" name="Text Box 22"/>
            <p:cNvSpPr txBox="1">
              <a:spLocks noChangeArrowheads="1"/>
            </p:cNvSpPr>
            <p:nvPr/>
          </p:nvSpPr>
          <p:spPr bwMode="auto">
            <a:xfrm>
              <a:off x="203" y="3409"/>
              <a:ext cx="2002" cy="450"/>
            </a:xfrm>
            <a:prstGeom prst="rect">
              <a:avLst/>
            </a:prstGeom>
            <a:noFill/>
            <a:ln w="127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defTabSz="762000">
                <a:defRPr sz="3200">
                  <a:solidFill>
                    <a:schemeClr val="folHlink"/>
                  </a:solidFill>
                  <a:latin typeface="Times New Roman" panose="02020603050405020304" pitchFamily="18" charset="0"/>
                </a:defRPr>
              </a:lvl1pPr>
              <a:lvl2pPr marL="742950" indent="-285750" defTabSz="762000">
                <a:defRPr sz="3200">
                  <a:solidFill>
                    <a:schemeClr val="folHlink"/>
                  </a:solidFill>
                  <a:latin typeface="Times New Roman" panose="02020603050405020304" pitchFamily="18" charset="0"/>
                </a:defRPr>
              </a:lvl2pPr>
              <a:lvl3pPr marL="1143000" indent="-228600" defTabSz="762000">
                <a:defRPr sz="3200">
                  <a:solidFill>
                    <a:schemeClr val="folHlink"/>
                  </a:solidFill>
                  <a:latin typeface="Times New Roman" panose="02020603050405020304" pitchFamily="18" charset="0"/>
                </a:defRPr>
              </a:lvl3pPr>
              <a:lvl4pPr marL="1600200" indent="-228600" defTabSz="762000">
                <a:defRPr sz="3200">
                  <a:solidFill>
                    <a:schemeClr val="folHlink"/>
                  </a:solidFill>
                  <a:latin typeface="Times New Roman" panose="02020603050405020304" pitchFamily="18" charset="0"/>
                </a:defRPr>
              </a:lvl4pPr>
              <a:lvl5pPr marL="2057400" indent="-228600" defTabSz="762000">
                <a:defRPr sz="3200">
                  <a:solidFill>
                    <a:schemeClr val="folHlink"/>
                  </a:solidFill>
                  <a:latin typeface="Times New Roman" panose="02020603050405020304" pitchFamily="18" charset="0"/>
                </a:defRPr>
              </a:lvl5pPr>
              <a:lvl6pPr marL="2514600" indent="-228600" defTabSz="762000" eaLnBrk="0" fontAlgn="base" hangingPunct="0">
                <a:spcBef>
                  <a:spcPct val="0"/>
                </a:spcBef>
                <a:spcAft>
                  <a:spcPct val="0"/>
                </a:spcAft>
                <a:defRPr sz="3200">
                  <a:solidFill>
                    <a:schemeClr val="folHlink"/>
                  </a:solidFill>
                  <a:latin typeface="Times New Roman" panose="02020603050405020304" pitchFamily="18" charset="0"/>
                </a:defRPr>
              </a:lvl6pPr>
              <a:lvl7pPr marL="2971800" indent="-228600" defTabSz="762000" eaLnBrk="0" fontAlgn="base" hangingPunct="0">
                <a:spcBef>
                  <a:spcPct val="0"/>
                </a:spcBef>
                <a:spcAft>
                  <a:spcPct val="0"/>
                </a:spcAft>
                <a:defRPr sz="3200">
                  <a:solidFill>
                    <a:schemeClr val="folHlink"/>
                  </a:solidFill>
                  <a:latin typeface="Times New Roman" panose="02020603050405020304" pitchFamily="18" charset="0"/>
                </a:defRPr>
              </a:lvl7pPr>
              <a:lvl8pPr marL="3429000" indent="-228600" defTabSz="762000" eaLnBrk="0" fontAlgn="base" hangingPunct="0">
                <a:spcBef>
                  <a:spcPct val="0"/>
                </a:spcBef>
                <a:spcAft>
                  <a:spcPct val="0"/>
                </a:spcAft>
                <a:defRPr sz="3200">
                  <a:solidFill>
                    <a:schemeClr val="folHlink"/>
                  </a:solidFill>
                  <a:latin typeface="Times New Roman" panose="02020603050405020304" pitchFamily="18" charset="0"/>
                </a:defRPr>
              </a:lvl8pPr>
              <a:lvl9pPr marL="3886200" indent="-228600" defTabSz="762000" eaLnBrk="0" fontAlgn="base" hangingPunct="0">
                <a:spcBef>
                  <a:spcPct val="0"/>
                </a:spcBef>
                <a:spcAft>
                  <a:spcPct val="0"/>
                </a:spcAft>
                <a:defRPr sz="3200">
                  <a:solidFill>
                    <a:schemeClr val="folHlink"/>
                  </a:solidFill>
                  <a:latin typeface="Times New Roman" panose="02020603050405020304" pitchFamily="18" charset="0"/>
                </a:defRPr>
              </a:lvl9pPr>
            </a:lstStyle>
            <a:p>
              <a:pPr eaLnBrk="0" fontAlgn="base" hangingPunct="0">
                <a:spcBef>
                  <a:spcPct val="0"/>
                </a:spcBef>
                <a:spcAft>
                  <a:spcPct val="0"/>
                </a:spcAft>
              </a:pPr>
              <a:r>
                <a:rPr lang="es-ES" sz="2000" b="1" dirty="0">
                  <a:solidFill>
                    <a:schemeClr val="tx1"/>
                  </a:solidFill>
                </a:rPr>
                <a:t>Respuesta Moduladora</a:t>
              </a:r>
            </a:p>
            <a:p>
              <a:pPr eaLnBrk="0" fontAlgn="base" hangingPunct="0">
                <a:spcBef>
                  <a:spcPct val="0"/>
                </a:spcBef>
                <a:spcAft>
                  <a:spcPct val="0"/>
                </a:spcAft>
              </a:pPr>
              <a:r>
                <a:rPr lang="es-ES" sz="2000" b="1" dirty="0">
                  <a:solidFill>
                    <a:schemeClr val="tx1"/>
                  </a:solidFill>
                </a:rPr>
                <a:t>Antiinflamatoria Endógena</a:t>
              </a:r>
            </a:p>
          </p:txBody>
        </p:sp>
        <p:sp>
          <p:nvSpPr>
            <p:cNvPr id="19464" name="AutoShape 23"/>
            <p:cNvSpPr>
              <a:spLocks noChangeArrowheads="1"/>
            </p:cNvSpPr>
            <p:nvPr/>
          </p:nvSpPr>
          <p:spPr bwMode="auto">
            <a:xfrm>
              <a:off x="471" y="2052"/>
              <a:ext cx="733" cy="1362"/>
            </a:xfrm>
            <a:custGeom>
              <a:avLst/>
              <a:gdLst>
                <a:gd name="T0" fmla="*/ 513 w 21600"/>
                <a:gd name="T1" fmla="*/ 0 h 21600"/>
                <a:gd name="T2" fmla="*/ 513 w 21600"/>
                <a:gd name="T3" fmla="*/ 767 h 21600"/>
                <a:gd name="T4" fmla="*/ 110 w 21600"/>
                <a:gd name="T5" fmla="*/ 1362 h 21600"/>
                <a:gd name="T6" fmla="*/ 733 w 21600"/>
                <a:gd name="T7" fmla="*/ 383 h 21600"/>
                <a:gd name="T8" fmla="*/ 17694720 60000 65536"/>
                <a:gd name="T9" fmla="*/ 5898240 60000 65536"/>
                <a:gd name="T10" fmla="*/ 5898240 60000 65536"/>
                <a:gd name="T11" fmla="*/ 0 60000 65536"/>
                <a:gd name="T12" fmla="*/ 12435 w 21600"/>
                <a:gd name="T13" fmla="*/ 2918 h 21600"/>
                <a:gd name="T14" fmla="*/ 18241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FF00"/>
            </a:solidFill>
            <a:ln w="12700">
              <a:solidFill>
                <a:srgbClr val="00FF00"/>
              </a:solidFill>
              <a:miter lim="800000"/>
              <a:headEnd/>
              <a:tailEnd/>
            </a:ln>
          </p:spPr>
          <p:txBody>
            <a:bodyPr wrap="none" anchor="ctr"/>
            <a:lstStyle/>
            <a:p>
              <a:pPr eaLnBrk="0" fontAlgn="base" hangingPunct="0">
                <a:spcBef>
                  <a:spcPct val="0"/>
                </a:spcBef>
                <a:spcAft>
                  <a:spcPct val="0"/>
                </a:spcAft>
              </a:pPr>
              <a:endParaRPr lang="es-AR" sz="3200">
                <a:solidFill>
                  <a:srgbClr val="FFFF00"/>
                </a:solidFill>
              </a:endParaRPr>
            </a:p>
          </p:txBody>
        </p:sp>
      </p:grpSp>
    </p:spTree>
    <p:extLst>
      <p:ext uri="{BB962C8B-B14F-4D97-AF65-F5344CB8AC3E}">
        <p14:creationId xmlns:p14="http://schemas.microsoft.com/office/powerpoint/2010/main" val="26694185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dirty="0"/>
              <a:t>POR GRAVEDAD DE LA INFECCION:</a:t>
            </a:r>
            <a:br>
              <a:rPr lang="es-AR" dirty="0"/>
            </a:br>
            <a:r>
              <a:rPr lang="es-AR" dirty="0"/>
              <a:t>CONCEPTOS DE GRAVEDAD</a:t>
            </a:r>
          </a:p>
        </p:txBody>
      </p:sp>
      <p:sp>
        <p:nvSpPr>
          <p:cNvPr id="13" name="Marcador de contenido 2"/>
          <p:cNvSpPr txBox="1">
            <a:spLocks/>
          </p:cNvSpPr>
          <p:nvPr/>
        </p:nvSpPr>
        <p:spPr>
          <a:xfrm>
            <a:off x="2593839" y="2048184"/>
            <a:ext cx="974247" cy="390557"/>
          </a:xfrm>
          <a:prstGeom prst="rect">
            <a:avLst/>
          </a:prstGeom>
          <a:solidFill>
            <a:schemeClr val="bg2">
              <a:lumMod val="75000"/>
            </a:schemeClr>
          </a:solidFill>
          <a:ln>
            <a:solidFill>
              <a:schemeClr val="tx1"/>
            </a:solidFill>
          </a:ln>
        </p:spPr>
        <p:txBody>
          <a:bodyPr vert="horz" lIns="91416" tIns="45708" rIns="91416" bIns="45708"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5B9BD5"/>
              </a:buClr>
              <a:buNone/>
            </a:pPr>
            <a:r>
              <a:rPr lang="es-AR" sz="1999" b="1" dirty="0">
                <a:solidFill>
                  <a:prstClr val="black">
                    <a:lumMod val="75000"/>
                    <a:lumOff val="25000"/>
                  </a:prstClr>
                </a:solidFill>
              </a:rPr>
              <a:t>SEPSIS</a:t>
            </a:r>
          </a:p>
          <a:p>
            <a:pPr marL="0" indent="0">
              <a:buClr>
                <a:srgbClr val="5B9BD5"/>
              </a:buClr>
              <a:buNone/>
            </a:pPr>
            <a:endParaRPr lang="es-AR" sz="1999" b="1" dirty="0">
              <a:solidFill>
                <a:prstClr val="black">
                  <a:lumMod val="75000"/>
                  <a:lumOff val="25000"/>
                </a:prstClr>
              </a:solidFill>
            </a:endParaRPr>
          </a:p>
          <a:p>
            <a:pPr marL="0" indent="0">
              <a:buClr>
                <a:srgbClr val="5B9BD5"/>
              </a:buClr>
              <a:buNone/>
            </a:pPr>
            <a:endParaRPr lang="es-AR" sz="1999" b="1" dirty="0">
              <a:solidFill>
                <a:prstClr val="black">
                  <a:lumMod val="75000"/>
                  <a:lumOff val="25000"/>
                </a:prstClr>
              </a:solidFill>
            </a:endParaRPr>
          </a:p>
        </p:txBody>
      </p:sp>
      <p:pic>
        <p:nvPicPr>
          <p:cNvPr id="4098" name="Picture 2" descr="https://images-blogger-opensocial.googleusercontent.com/gadgets/proxy?url=http%3A%2F%2Fqsofa.org%2Fimages%2Fwebsiteicons_infographic.png&amp;container=blogger&amp;gadget=a&amp;rewriteMime=image%2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326" y="2790624"/>
            <a:ext cx="8760718" cy="2504424"/>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2407368" y="5419398"/>
            <a:ext cx="10993383" cy="507507"/>
          </a:xfrm>
          <a:prstGeom prst="rect">
            <a:avLst/>
          </a:prstGeom>
        </p:spPr>
        <p:txBody>
          <a:bodyPr wrap="square">
            <a:spAutoFit/>
          </a:bodyPr>
          <a:lstStyle/>
          <a:p>
            <a:pPr>
              <a:lnSpc>
                <a:spcPct val="150000"/>
              </a:lnSpc>
            </a:pPr>
            <a:r>
              <a:rPr lang="es-AR" sz="1799" dirty="0">
                <a:solidFill>
                  <a:prstClr val="black"/>
                </a:solidFill>
              </a:rPr>
              <a:t>GLASGOW &lt; 13			   F.R. &gt; 22 POR MIN 		&lt; 100</a:t>
            </a:r>
          </a:p>
        </p:txBody>
      </p:sp>
      <p:sp>
        <p:nvSpPr>
          <p:cNvPr id="7" name="Rectángulo 6"/>
          <p:cNvSpPr/>
          <p:nvPr/>
        </p:nvSpPr>
        <p:spPr>
          <a:xfrm>
            <a:off x="3873469" y="1898615"/>
            <a:ext cx="10993383" cy="645971"/>
          </a:xfrm>
          <a:prstGeom prst="rect">
            <a:avLst/>
          </a:prstGeom>
        </p:spPr>
        <p:txBody>
          <a:bodyPr wrap="square">
            <a:spAutoFit/>
          </a:bodyPr>
          <a:lstStyle/>
          <a:p>
            <a:pPr>
              <a:lnSpc>
                <a:spcPct val="150000"/>
              </a:lnSpc>
            </a:pPr>
            <a:r>
              <a:rPr lang="es-AR" sz="2399" b="1" u="sng" dirty="0">
                <a:solidFill>
                  <a:prstClr val="black"/>
                </a:solidFill>
              </a:rPr>
              <a:t>Q SOFA (</a:t>
            </a:r>
            <a:r>
              <a:rPr lang="es-AR" sz="2399" b="1" u="sng" dirty="0" err="1">
                <a:solidFill>
                  <a:prstClr val="black"/>
                </a:solidFill>
              </a:rPr>
              <a:t>quick</a:t>
            </a:r>
            <a:r>
              <a:rPr lang="es-AR" sz="2399" b="1" u="sng" dirty="0">
                <a:solidFill>
                  <a:prstClr val="black"/>
                </a:solidFill>
              </a:rPr>
              <a:t> SOFA)</a:t>
            </a:r>
            <a:endParaRPr lang="es-AR" sz="2399" b="1" dirty="0">
              <a:solidFill>
                <a:prstClr val="black"/>
              </a:solidFill>
            </a:endParaRPr>
          </a:p>
        </p:txBody>
      </p:sp>
    </p:spTree>
    <p:extLst>
      <p:ext uri="{BB962C8B-B14F-4D97-AF65-F5344CB8AC3E}">
        <p14:creationId xmlns:p14="http://schemas.microsoft.com/office/powerpoint/2010/main" val="141583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Estudios bacteriológicos</a:t>
            </a:r>
            <a:endParaRPr lang="es-AR" b="1" dirty="0"/>
          </a:p>
        </p:txBody>
      </p:sp>
      <p:sp>
        <p:nvSpPr>
          <p:cNvPr id="3" name="Marcador de contenido 2"/>
          <p:cNvSpPr>
            <a:spLocks noGrp="1"/>
          </p:cNvSpPr>
          <p:nvPr>
            <p:ph idx="1"/>
          </p:nvPr>
        </p:nvSpPr>
        <p:spPr/>
        <p:txBody>
          <a:bodyPr>
            <a:normAutofit/>
          </a:bodyPr>
          <a:lstStyle/>
          <a:p>
            <a:pPr marL="0" indent="0">
              <a:buNone/>
            </a:pPr>
            <a:r>
              <a:rPr lang="es-AR" sz="3600" b="1" dirty="0" smtClean="0"/>
              <a:t>HEMOCULTIVO:</a:t>
            </a:r>
          </a:p>
          <a:p>
            <a:pPr marL="0" indent="0">
              <a:buNone/>
            </a:pPr>
            <a:r>
              <a:rPr lang="es-AR" sz="3600" b="1" dirty="0" smtClean="0"/>
              <a:t>Positivo, 2/2, Salmonella sp</a:t>
            </a:r>
          </a:p>
          <a:p>
            <a:pPr marL="0" indent="0">
              <a:buNone/>
            </a:pPr>
            <a:r>
              <a:rPr lang="es-AR" sz="3600" b="1" dirty="0" smtClean="0"/>
              <a:t>PUNCIÓN DE LA ARTICULACIÓN:</a:t>
            </a:r>
          </a:p>
          <a:p>
            <a:pPr marL="0" indent="0">
              <a:buNone/>
            </a:pPr>
            <a:r>
              <a:rPr lang="es-AR" sz="3600" b="1" dirty="0" smtClean="0"/>
              <a:t>Líquido purulento, Cultivo: Salmonella sp.</a:t>
            </a:r>
            <a:endParaRPr lang="es-AR" sz="3600" b="1" dirty="0"/>
          </a:p>
        </p:txBody>
      </p:sp>
    </p:spTree>
    <p:extLst>
      <p:ext uri="{BB962C8B-B14F-4D97-AF65-F5344CB8AC3E}">
        <p14:creationId xmlns:p14="http://schemas.microsoft.com/office/powerpoint/2010/main" val="17696690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2812" y="63379"/>
            <a:ext cx="4275212" cy="5700283"/>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6563" y="63379"/>
            <a:ext cx="4442567" cy="5923423"/>
          </a:xfrm>
          <a:prstGeom prst="rect">
            <a:avLst/>
          </a:prstGeom>
        </p:spPr>
      </p:pic>
      <p:sp>
        <p:nvSpPr>
          <p:cNvPr id="6" name="Rectángulo 5"/>
          <p:cNvSpPr/>
          <p:nvPr/>
        </p:nvSpPr>
        <p:spPr>
          <a:xfrm>
            <a:off x="3580688" y="6486258"/>
            <a:ext cx="3409772" cy="29910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a:solidFill>
                  <a:schemeClr val="tx1"/>
                </a:solidFill>
              </a:rPr>
              <a:t>V</a:t>
            </a:r>
            <a:r>
              <a:rPr lang="es-AR" sz="2400" b="1" dirty="0" smtClean="0">
                <a:solidFill>
                  <a:schemeClr val="tx1"/>
                </a:solidFill>
              </a:rPr>
              <a:t>asculitis de </a:t>
            </a:r>
            <a:r>
              <a:rPr lang="es-AR" sz="2400" b="1" dirty="0" err="1" smtClean="0">
                <a:solidFill>
                  <a:schemeClr val="tx1"/>
                </a:solidFill>
              </a:rPr>
              <a:t>Wegener</a:t>
            </a:r>
            <a:r>
              <a:rPr lang="es-AR" sz="2400" b="1" dirty="0" smtClean="0">
                <a:solidFill>
                  <a:schemeClr val="tx1"/>
                </a:solidFill>
              </a:rPr>
              <a:t> </a:t>
            </a:r>
            <a:endParaRPr lang="es-AR" sz="2400" b="1" dirty="0">
              <a:solidFill>
                <a:schemeClr val="tx1"/>
              </a:solidFill>
            </a:endParaRPr>
          </a:p>
        </p:txBody>
      </p:sp>
    </p:spTree>
    <p:extLst>
      <p:ext uri="{BB962C8B-B14F-4D97-AF65-F5344CB8AC3E}">
        <p14:creationId xmlns:p14="http://schemas.microsoft.com/office/powerpoint/2010/main" val="12733007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2869" y="85457"/>
            <a:ext cx="4386307" cy="5848409"/>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9338" y="85457"/>
            <a:ext cx="4386307" cy="5848409"/>
          </a:xfrm>
          <a:prstGeom prst="rect">
            <a:avLst/>
          </a:prstGeom>
        </p:spPr>
      </p:pic>
    </p:spTree>
    <p:extLst>
      <p:ext uri="{BB962C8B-B14F-4D97-AF65-F5344CB8AC3E}">
        <p14:creationId xmlns:p14="http://schemas.microsoft.com/office/powerpoint/2010/main" val="39657421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ormAutofit/>
          </a:bodyPr>
          <a:lstStyle/>
          <a:p>
            <a:pPr algn="ctr"/>
            <a:r>
              <a:rPr lang="es-AR" sz="4400" b="1" dirty="0" smtClean="0"/>
              <a:t>Sindrome Febril Prolongado: Causas</a:t>
            </a:r>
            <a:endParaRPr lang="es-AR" sz="4400" b="1" dirty="0"/>
          </a:p>
        </p:txBody>
      </p:sp>
      <p:sp>
        <p:nvSpPr>
          <p:cNvPr id="4" name="Marcador de contenido 3"/>
          <p:cNvSpPr>
            <a:spLocks noGrp="1"/>
          </p:cNvSpPr>
          <p:nvPr>
            <p:ph idx="1"/>
          </p:nvPr>
        </p:nvSpPr>
        <p:spPr/>
        <p:txBody>
          <a:bodyPr/>
          <a:lstStyle/>
          <a:p>
            <a:pPr marL="0" indent="0">
              <a:buBlip>
                <a:blip r:embed="rId2"/>
              </a:buBlip>
            </a:pPr>
            <a:r>
              <a:rPr lang="es-ES" altLang="es-AR" b="1" i="1" dirty="0">
                <a:latin typeface="Verdana" panose="020B0604030504040204" pitchFamily="34" charset="0"/>
              </a:rPr>
              <a:t> </a:t>
            </a:r>
            <a:r>
              <a:rPr lang="es-ES" altLang="es-AR" b="1" i="1" dirty="0" smtClean="0">
                <a:latin typeface="Verdana" panose="020B0604030504040204" pitchFamily="34" charset="0"/>
              </a:rPr>
              <a:t>  </a:t>
            </a:r>
            <a:r>
              <a:rPr lang="es-ES" altLang="es-AR" sz="3200" b="1" i="1" dirty="0" smtClean="0">
                <a:latin typeface="Verdana" panose="020B0604030504040204" pitchFamily="34" charset="0"/>
              </a:rPr>
              <a:t>Infecciones</a:t>
            </a:r>
            <a:r>
              <a:rPr lang="es-ES" altLang="es-AR" sz="3200" b="1" i="1" dirty="0">
                <a:latin typeface="Verdana" panose="020B0604030504040204" pitchFamily="34" charset="0"/>
              </a:rPr>
              <a:t>:	</a:t>
            </a:r>
            <a:r>
              <a:rPr lang="es-AR" altLang="es-AR" sz="3200" b="1" i="1" dirty="0">
                <a:latin typeface="Verdana" panose="020B0604030504040204" pitchFamily="34" charset="0"/>
              </a:rPr>
              <a:t>       </a:t>
            </a:r>
            <a:r>
              <a:rPr lang="es-AR" altLang="es-AR" sz="3200" b="1" i="1" dirty="0" smtClean="0">
                <a:latin typeface="Verdana" panose="020B0604030504040204" pitchFamily="34" charset="0"/>
              </a:rPr>
              <a:t>      </a:t>
            </a:r>
            <a:r>
              <a:rPr lang="es-ES" altLang="es-AR" sz="3200" b="1" i="1" dirty="0" smtClean="0">
                <a:latin typeface="Verdana" panose="020B0604030504040204" pitchFamily="34" charset="0"/>
              </a:rPr>
              <a:t>30-40</a:t>
            </a:r>
            <a:r>
              <a:rPr lang="es-ES" altLang="es-AR" sz="3200" b="1" i="1" dirty="0">
                <a:latin typeface="Verdana" panose="020B0604030504040204" pitchFamily="34" charset="0"/>
              </a:rPr>
              <a:t>%</a:t>
            </a:r>
          </a:p>
          <a:p>
            <a:pPr marL="0" indent="0">
              <a:buBlip>
                <a:blip r:embed="rId2"/>
              </a:buBlip>
            </a:pPr>
            <a:r>
              <a:rPr lang="es-ES" altLang="es-AR" sz="3200" b="1" i="1" dirty="0">
                <a:latin typeface="Verdana" panose="020B0604030504040204" pitchFamily="34" charset="0"/>
              </a:rPr>
              <a:t> </a:t>
            </a:r>
            <a:r>
              <a:rPr lang="es-ES" altLang="es-AR" sz="3200" b="1" i="1" dirty="0" smtClean="0">
                <a:latin typeface="Verdana" panose="020B0604030504040204" pitchFamily="34" charset="0"/>
              </a:rPr>
              <a:t>Neoplasias:                 20 </a:t>
            </a:r>
            <a:r>
              <a:rPr lang="es-ES" altLang="es-AR" sz="3200" b="1" i="1" dirty="0">
                <a:latin typeface="Verdana" panose="020B0604030504040204" pitchFamily="34" charset="0"/>
              </a:rPr>
              <a:t>%</a:t>
            </a:r>
          </a:p>
          <a:p>
            <a:pPr marL="0" indent="0">
              <a:buBlip>
                <a:blip r:embed="rId2"/>
              </a:buBlip>
            </a:pPr>
            <a:r>
              <a:rPr lang="es-ES" altLang="es-AR" sz="3200" b="1" i="1" dirty="0">
                <a:latin typeface="Verdana" panose="020B0604030504040204" pitchFamily="34" charset="0"/>
              </a:rPr>
              <a:t> P. Autoinmunes:	      </a:t>
            </a:r>
            <a:r>
              <a:rPr lang="es-ES" altLang="es-AR" sz="3200" b="1" i="1" dirty="0" smtClean="0">
                <a:latin typeface="Verdana" panose="020B0604030504040204" pitchFamily="34" charset="0"/>
              </a:rPr>
              <a:t>10-15</a:t>
            </a:r>
            <a:r>
              <a:rPr lang="es-ES" altLang="es-AR" sz="3200" b="1" i="1" dirty="0">
                <a:latin typeface="Verdana" panose="020B0604030504040204" pitchFamily="34" charset="0"/>
              </a:rPr>
              <a:t>%</a:t>
            </a:r>
          </a:p>
          <a:p>
            <a:pPr marL="0" indent="0">
              <a:buBlip>
                <a:blip r:embed="rId2"/>
              </a:buBlip>
            </a:pPr>
            <a:r>
              <a:rPr lang="es-ES" altLang="es-AR" sz="3200" b="1" i="1" dirty="0">
                <a:latin typeface="Verdana" panose="020B0604030504040204" pitchFamily="34" charset="0"/>
              </a:rPr>
              <a:t> Misceláneas:	</a:t>
            </a:r>
            <a:r>
              <a:rPr lang="es-AR" altLang="es-AR" sz="3200" b="1" i="1" dirty="0">
                <a:latin typeface="Verdana" panose="020B0604030504040204" pitchFamily="34" charset="0"/>
              </a:rPr>
              <a:t>       </a:t>
            </a:r>
            <a:r>
              <a:rPr lang="es-AR" altLang="es-AR" sz="3200" b="1" i="1" dirty="0" smtClean="0">
                <a:latin typeface="Verdana" panose="020B0604030504040204" pitchFamily="34" charset="0"/>
              </a:rPr>
              <a:t>     </a:t>
            </a:r>
            <a:r>
              <a:rPr lang="es-ES" altLang="es-AR" sz="3200" b="1" i="1" dirty="0" smtClean="0">
                <a:latin typeface="Verdana" panose="020B0604030504040204" pitchFamily="34" charset="0"/>
              </a:rPr>
              <a:t>15</a:t>
            </a:r>
            <a:r>
              <a:rPr lang="es-ES" altLang="es-AR" sz="3200" b="1" i="1" dirty="0">
                <a:latin typeface="Verdana" panose="020B0604030504040204" pitchFamily="34" charset="0"/>
              </a:rPr>
              <a:t>%</a:t>
            </a:r>
          </a:p>
          <a:p>
            <a:pPr marL="0" indent="0">
              <a:buBlip>
                <a:blip r:embed="rId2"/>
              </a:buBlip>
            </a:pPr>
            <a:r>
              <a:rPr lang="es-ES" altLang="es-AR" sz="3200" b="1" i="1" dirty="0">
                <a:latin typeface="Verdana" panose="020B0604030504040204" pitchFamily="34" charset="0"/>
              </a:rPr>
              <a:t> Causa desconocida    10%</a:t>
            </a:r>
          </a:p>
        </p:txBody>
      </p:sp>
    </p:spTree>
    <p:extLst>
      <p:ext uri="{BB962C8B-B14F-4D97-AF65-F5344CB8AC3E}">
        <p14:creationId xmlns:p14="http://schemas.microsoft.com/office/powerpoint/2010/main" val="1669882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AR" sz="4400" b="1" dirty="0" smtClean="0">
                <a:solidFill>
                  <a:schemeClr val="tx1"/>
                </a:solidFill>
              </a:rPr>
              <a:t>ENFERMEDADES AUTOINMUNES y </a:t>
            </a:r>
            <a:r>
              <a:rPr lang="es-AR" sz="4400" b="1" dirty="0">
                <a:solidFill>
                  <a:schemeClr val="tx1"/>
                </a:solidFill>
              </a:rPr>
              <a:t>SFP</a:t>
            </a:r>
          </a:p>
        </p:txBody>
      </p:sp>
      <p:sp>
        <p:nvSpPr>
          <p:cNvPr id="3" name="Marcador de contenido 2"/>
          <p:cNvSpPr>
            <a:spLocks noGrp="1"/>
          </p:cNvSpPr>
          <p:nvPr>
            <p:ph idx="1"/>
          </p:nvPr>
        </p:nvSpPr>
        <p:spPr/>
        <p:txBody>
          <a:bodyPr>
            <a:normAutofit/>
          </a:bodyPr>
          <a:lstStyle/>
          <a:p>
            <a:pPr lvl="1">
              <a:lnSpc>
                <a:spcPct val="50000"/>
              </a:lnSpc>
              <a:spcAft>
                <a:spcPct val="45000"/>
              </a:spcAft>
            </a:pPr>
            <a:r>
              <a:rPr lang="es-ES" sz="4000" b="1" dirty="0">
                <a:solidFill>
                  <a:schemeClr val="tx1"/>
                </a:solidFill>
              </a:rPr>
              <a:t>Artritis Reumatoidea Juvenil</a:t>
            </a:r>
          </a:p>
          <a:p>
            <a:pPr lvl="1">
              <a:lnSpc>
                <a:spcPct val="50000"/>
              </a:lnSpc>
              <a:spcAft>
                <a:spcPct val="45000"/>
              </a:spcAft>
            </a:pPr>
            <a:r>
              <a:rPr lang="es-ES" sz="4000" b="1" dirty="0">
                <a:solidFill>
                  <a:schemeClr val="tx1"/>
                </a:solidFill>
              </a:rPr>
              <a:t>Arteritis de la Temporal</a:t>
            </a:r>
          </a:p>
          <a:p>
            <a:pPr lvl="1">
              <a:lnSpc>
                <a:spcPct val="50000"/>
              </a:lnSpc>
              <a:spcAft>
                <a:spcPct val="45000"/>
              </a:spcAft>
            </a:pPr>
            <a:r>
              <a:rPr lang="es-ES" sz="4000" b="1" dirty="0">
                <a:solidFill>
                  <a:schemeClr val="tx1"/>
                </a:solidFill>
              </a:rPr>
              <a:t>Artritis Reumatoidea</a:t>
            </a:r>
          </a:p>
          <a:p>
            <a:pPr lvl="1">
              <a:lnSpc>
                <a:spcPct val="50000"/>
              </a:lnSpc>
              <a:spcAft>
                <a:spcPct val="45000"/>
              </a:spcAft>
            </a:pPr>
            <a:r>
              <a:rPr lang="es-ES" sz="4000" b="1" dirty="0">
                <a:solidFill>
                  <a:schemeClr val="tx1"/>
                </a:solidFill>
              </a:rPr>
              <a:t>Lupus Eritematoso Sistémico</a:t>
            </a:r>
          </a:p>
          <a:p>
            <a:pPr lvl="1">
              <a:lnSpc>
                <a:spcPct val="50000"/>
              </a:lnSpc>
              <a:spcAft>
                <a:spcPct val="45000"/>
              </a:spcAft>
            </a:pPr>
            <a:r>
              <a:rPr lang="es-ES" sz="4000" b="1" dirty="0">
                <a:solidFill>
                  <a:schemeClr val="tx1"/>
                </a:solidFill>
              </a:rPr>
              <a:t>Síndrome de </a:t>
            </a:r>
            <a:r>
              <a:rPr lang="es-ES" sz="4000" b="1" dirty="0" err="1">
                <a:solidFill>
                  <a:schemeClr val="tx1"/>
                </a:solidFill>
              </a:rPr>
              <a:t>Polimialgia</a:t>
            </a:r>
            <a:r>
              <a:rPr lang="es-ES" sz="4000" b="1" dirty="0">
                <a:solidFill>
                  <a:schemeClr val="tx1"/>
                </a:solidFill>
              </a:rPr>
              <a:t> Reumática</a:t>
            </a:r>
          </a:p>
          <a:p>
            <a:pPr lvl="1">
              <a:lnSpc>
                <a:spcPct val="50000"/>
              </a:lnSpc>
              <a:spcAft>
                <a:spcPct val="45000"/>
              </a:spcAft>
            </a:pPr>
            <a:r>
              <a:rPr lang="es-ES" sz="4000" b="1" dirty="0">
                <a:solidFill>
                  <a:schemeClr val="tx1"/>
                </a:solidFill>
              </a:rPr>
              <a:t>Enfermedad de </a:t>
            </a:r>
            <a:r>
              <a:rPr lang="es-ES" sz="4000" b="1" dirty="0" err="1">
                <a:solidFill>
                  <a:schemeClr val="tx1"/>
                </a:solidFill>
              </a:rPr>
              <a:t>Still</a:t>
            </a:r>
            <a:r>
              <a:rPr lang="es-ES" sz="4000" b="1" dirty="0">
                <a:solidFill>
                  <a:schemeClr val="tx1"/>
                </a:solidFill>
              </a:rPr>
              <a:t> del adulto</a:t>
            </a:r>
            <a:endParaRPr lang="es-ES" sz="4000" b="1" dirty="0">
              <a:solidFill>
                <a:schemeClr val="tx1"/>
              </a:solidFill>
            </a:endParaRPr>
          </a:p>
        </p:txBody>
      </p:sp>
    </p:spTree>
    <p:extLst>
      <p:ext uri="{BB962C8B-B14F-4D97-AF65-F5344CB8AC3E}">
        <p14:creationId xmlns:p14="http://schemas.microsoft.com/office/powerpoint/2010/main" val="8218729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_tradnl" sz="3600" b="1" dirty="0" smtClean="0">
                <a:solidFill>
                  <a:schemeClr val="tx1"/>
                </a:solidFill>
              </a:rPr>
              <a:t>SFP: EXPLORACIONES </a:t>
            </a:r>
            <a:r>
              <a:rPr lang="es-ES_tradnl" sz="3600" b="1" dirty="0">
                <a:solidFill>
                  <a:schemeClr val="tx1"/>
                </a:solidFill>
              </a:rPr>
              <a:t>DE PRIMERA LINEA</a:t>
            </a:r>
            <a:endParaRPr lang="es-AR" sz="3600" dirty="0">
              <a:solidFill>
                <a:schemeClr val="tx1"/>
              </a:solidFill>
            </a:endParaRPr>
          </a:p>
        </p:txBody>
      </p:sp>
      <p:sp>
        <p:nvSpPr>
          <p:cNvPr id="3" name="Marcador de contenido 2"/>
          <p:cNvSpPr>
            <a:spLocks noGrp="1"/>
          </p:cNvSpPr>
          <p:nvPr>
            <p:ph idx="1"/>
          </p:nvPr>
        </p:nvSpPr>
        <p:spPr/>
        <p:txBody>
          <a:bodyPr/>
          <a:lstStyle/>
          <a:p>
            <a:pPr marL="0" indent="0">
              <a:buNone/>
            </a:pPr>
            <a:r>
              <a:rPr lang="es-ES_tradnl" b="1" dirty="0" smtClean="0">
                <a:solidFill>
                  <a:schemeClr val="tx1"/>
                </a:solidFill>
              </a:rPr>
              <a:t>Factores </a:t>
            </a:r>
            <a:r>
              <a:rPr lang="es-ES_tradnl" b="1" dirty="0">
                <a:solidFill>
                  <a:schemeClr val="tx1"/>
                </a:solidFill>
              </a:rPr>
              <a:t>antinucleares (F. A. N.)</a:t>
            </a:r>
            <a:endParaRPr lang="es-ES_tradnl" dirty="0">
              <a:solidFill>
                <a:schemeClr val="tx1"/>
              </a:solidFill>
            </a:endParaRPr>
          </a:p>
          <a:p>
            <a:pPr marL="0" indent="0">
              <a:buNone/>
            </a:pPr>
            <a:r>
              <a:rPr lang="es-ES_tradnl" b="1" dirty="0" smtClean="0">
                <a:solidFill>
                  <a:schemeClr val="tx1"/>
                </a:solidFill>
              </a:rPr>
              <a:t>Anticuerpos </a:t>
            </a:r>
            <a:r>
              <a:rPr lang="es-ES_tradnl" b="1" dirty="0">
                <a:solidFill>
                  <a:schemeClr val="tx1"/>
                </a:solidFill>
              </a:rPr>
              <a:t>Anti - ADN nativo</a:t>
            </a:r>
            <a:endParaRPr lang="es-ES_tradnl" dirty="0">
              <a:solidFill>
                <a:schemeClr val="tx1"/>
              </a:solidFill>
            </a:endParaRPr>
          </a:p>
          <a:p>
            <a:pPr marL="0" indent="0">
              <a:buNone/>
            </a:pPr>
            <a:r>
              <a:rPr lang="es-ES_tradnl" b="1" dirty="0" smtClean="0">
                <a:solidFill>
                  <a:schemeClr val="tx1"/>
                </a:solidFill>
              </a:rPr>
              <a:t>Anticuerpos </a:t>
            </a:r>
            <a:r>
              <a:rPr lang="es-ES_tradnl" b="1" dirty="0">
                <a:solidFill>
                  <a:schemeClr val="tx1"/>
                </a:solidFill>
              </a:rPr>
              <a:t>Anti - Histonas</a:t>
            </a:r>
            <a:endParaRPr lang="es-ES_tradnl" dirty="0">
              <a:solidFill>
                <a:schemeClr val="tx1"/>
              </a:solidFill>
            </a:endParaRPr>
          </a:p>
          <a:p>
            <a:pPr marL="0" indent="0">
              <a:buNone/>
            </a:pPr>
            <a:r>
              <a:rPr lang="es-ES_tradnl" b="1" dirty="0" smtClean="0">
                <a:solidFill>
                  <a:schemeClr val="tx1"/>
                </a:solidFill>
              </a:rPr>
              <a:t>Anticuerpos </a:t>
            </a:r>
            <a:r>
              <a:rPr lang="es-ES_tradnl" b="1" dirty="0">
                <a:solidFill>
                  <a:schemeClr val="tx1"/>
                </a:solidFill>
              </a:rPr>
              <a:t>Anti - ENA</a:t>
            </a:r>
            <a:endParaRPr lang="es-ES_tradnl" dirty="0">
              <a:solidFill>
                <a:schemeClr val="tx1"/>
              </a:solidFill>
            </a:endParaRPr>
          </a:p>
          <a:p>
            <a:pPr marL="0" indent="0">
              <a:buNone/>
            </a:pPr>
            <a:r>
              <a:rPr lang="es-ES_tradnl" b="1" dirty="0" smtClean="0">
                <a:solidFill>
                  <a:schemeClr val="tx1"/>
                </a:solidFill>
              </a:rPr>
              <a:t>Anticuerpos </a:t>
            </a:r>
            <a:r>
              <a:rPr lang="es-ES_tradnl" b="1" dirty="0">
                <a:solidFill>
                  <a:schemeClr val="tx1"/>
                </a:solidFill>
              </a:rPr>
              <a:t>Anti - Citoplasma de   Neutrófilo (ANCA)</a:t>
            </a:r>
            <a:endParaRPr lang="en-GB" dirty="0">
              <a:solidFill>
                <a:schemeClr val="tx1"/>
              </a:solidFill>
            </a:endParaRPr>
          </a:p>
          <a:p>
            <a:pPr marL="0" indent="0">
              <a:buNone/>
            </a:pPr>
            <a:r>
              <a:rPr lang="en-GB" b="1" dirty="0" smtClean="0">
                <a:solidFill>
                  <a:schemeClr val="tx1"/>
                </a:solidFill>
              </a:rPr>
              <a:t>Latex, </a:t>
            </a:r>
            <a:r>
              <a:rPr lang="en-GB" b="1" dirty="0">
                <a:solidFill>
                  <a:schemeClr val="tx1"/>
                </a:solidFill>
              </a:rPr>
              <a:t>Rose- Ragan, A.S.T.O.</a:t>
            </a:r>
          </a:p>
          <a:p>
            <a:pPr marL="0" indent="0">
              <a:buNone/>
            </a:pPr>
            <a:r>
              <a:rPr lang="es-ES_tradnl" b="1" dirty="0">
                <a:solidFill>
                  <a:schemeClr val="tx1"/>
                </a:solidFill>
              </a:rPr>
              <a:t>Perfil Tiroideo: TSH, T4 libre, Anticuerpo anti- </a:t>
            </a:r>
            <a:r>
              <a:rPr lang="es-ES_tradnl" b="1" dirty="0" err="1">
                <a:solidFill>
                  <a:schemeClr val="tx1"/>
                </a:solidFill>
              </a:rPr>
              <a:t>tiroglobulina</a:t>
            </a:r>
            <a:r>
              <a:rPr lang="es-ES_tradnl" b="1" dirty="0">
                <a:solidFill>
                  <a:schemeClr val="tx1"/>
                </a:solidFill>
              </a:rPr>
              <a:t>; Anticuerpo </a:t>
            </a:r>
            <a:r>
              <a:rPr lang="es-ES_tradnl" b="1" dirty="0" err="1">
                <a:solidFill>
                  <a:schemeClr val="tx1"/>
                </a:solidFill>
              </a:rPr>
              <a:t>antiperoxidasa</a:t>
            </a:r>
            <a:endParaRPr lang="es-ES_tradnl" b="1" dirty="0">
              <a:solidFill>
                <a:schemeClr val="tx1"/>
              </a:solidFill>
            </a:endParaRPr>
          </a:p>
          <a:p>
            <a:pPr marL="0" indent="0">
              <a:buNone/>
            </a:pPr>
            <a:endParaRPr lang="es-ES_tradnl" dirty="0">
              <a:solidFill>
                <a:schemeClr val="tx1"/>
              </a:solidFill>
            </a:endParaRPr>
          </a:p>
          <a:p>
            <a:endParaRPr lang="es-AR" dirty="0">
              <a:solidFill>
                <a:schemeClr val="tx1"/>
              </a:solidFill>
            </a:endParaRPr>
          </a:p>
        </p:txBody>
      </p:sp>
    </p:spTree>
    <p:extLst>
      <p:ext uri="{BB962C8B-B14F-4D97-AF65-F5344CB8AC3E}">
        <p14:creationId xmlns:p14="http://schemas.microsoft.com/office/powerpoint/2010/main" val="37070520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p:cNvGraphicFramePr/>
          <p:nvPr>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p:cNvSpPr/>
          <p:nvPr/>
        </p:nvSpPr>
        <p:spPr>
          <a:xfrm>
            <a:off x="1922804" y="3349951"/>
            <a:ext cx="8417607" cy="1939896"/>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2071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633941" y="247828"/>
            <a:ext cx="8258854" cy="5888051"/>
          </a:xfrm>
          <a:prstGeom prst="rect">
            <a:avLst/>
          </a:prstGeom>
        </p:spPr>
      </p:pic>
    </p:spTree>
    <p:extLst>
      <p:ext uri="{BB962C8B-B14F-4D97-AF65-F5344CB8AC3E}">
        <p14:creationId xmlns:p14="http://schemas.microsoft.com/office/powerpoint/2010/main" val="18978615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348013221"/>
              </p:ext>
            </p:extLst>
          </p:nvPr>
        </p:nvGraphicFramePr>
        <p:xfrm>
          <a:off x="2032000" y="1186180"/>
          <a:ext cx="8127999" cy="4485640"/>
        </p:xfrm>
        <a:graphic>
          <a:graphicData uri="http://schemas.openxmlformats.org/drawingml/2006/table">
            <a:tbl>
              <a:tblPr firstRow="1" bandRow="1">
                <a:tableStyleId>{5C22544A-7EE6-4342-B048-85BDC9FD1C3A}</a:tableStyleId>
              </a:tblPr>
              <a:tblGrid>
                <a:gridCol w="2709333"/>
                <a:gridCol w="2709333"/>
                <a:gridCol w="2709333"/>
              </a:tblGrid>
              <a:tr h="1620393">
                <a:tc>
                  <a:txBody>
                    <a:bodyPr/>
                    <a:lstStyle/>
                    <a:p>
                      <a:r>
                        <a:rPr lang="es-AR" dirty="0" smtClean="0"/>
                        <a:t>BACTERIAS</a:t>
                      </a:r>
                      <a:endParaRPr lang="es-AR" dirty="0"/>
                    </a:p>
                  </a:txBody>
                  <a:tcPr/>
                </a:tc>
                <a:tc>
                  <a:txBody>
                    <a:bodyPr/>
                    <a:lstStyle/>
                    <a:p>
                      <a:r>
                        <a:rPr lang="es-AR" sz="1800" b="0" i="1" u="none" strike="noStrike" kern="1200" baseline="0" dirty="0" smtClean="0">
                          <a:solidFill>
                            <a:schemeClr val="lt1"/>
                          </a:solidFill>
                          <a:latin typeface="+mn-lt"/>
                          <a:ea typeface="+mn-ea"/>
                          <a:cs typeface="+mn-cs"/>
                        </a:rPr>
                        <a:t>Staphylococcus aureus, Streptococcus, Listeria</a:t>
                      </a:r>
                    </a:p>
                    <a:p>
                      <a:r>
                        <a:rPr lang="es-AR" sz="1800" b="0" i="1" u="none" strike="noStrike" kern="1200" baseline="0" dirty="0" err="1" smtClean="0">
                          <a:solidFill>
                            <a:schemeClr val="lt1"/>
                          </a:solidFill>
                          <a:latin typeface="+mn-lt"/>
                          <a:ea typeface="+mn-ea"/>
                          <a:cs typeface="+mn-cs"/>
                        </a:rPr>
                        <a:t>monocytogenes</a:t>
                      </a:r>
                      <a:r>
                        <a:rPr lang="es-AR" sz="1800" b="0" i="1" u="none" strike="noStrike" kern="1200" baseline="0" dirty="0" smtClean="0">
                          <a:solidFill>
                            <a:schemeClr val="lt1"/>
                          </a:solidFill>
                          <a:latin typeface="+mn-lt"/>
                          <a:ea typeface="+mn-ea"/>
                          <a:cs typeface="+mn-cs"/>
                        </a:rPr>
                        <a:t>, Nocardia asteroides, </a:t>
                      </a:r>
                      <a:r>
                        <a:rPr lang="es-AR" sz="1800" b="0" i="1" u="none" strike="noStrike" kern="1200" baseline="0" dirty="0" err="1" smtClean="0">
                          <a:solidFill>
                            <a:schemeClr val="lt1"/>
                          </a:solidFill>
                          <a:latin typeface="+mn-lt"/>
                          <a:ea typeface="+mn-ea"/>
                          <a:cs typeface="+mn-cs"/>
                        </a:rPr>
                        <a:t>Rhodococcus</a:t>
                      </a:r>
                      <a:endParaRPr lang="es-AR" sz="1800" b="0" i="1" u="none" strike="noStrike" kern="1200" baseline="0" dirty="0" smtClean="0">
                        <a:solidFill>
                          <a:schemeClr val="lt1"/>
                        </a:solidFill>
                        <a:latin typeface="+mn-lt"/>
                        <a:ea typeface="+mn-ea"/>
                        <a:cs typeface="+mn-cs"/>
                      </a:endParaRPr>
                    </a:p>
                    <a:p>
                      <a:r>
                        <a:rPr lang="es-AR" sz="1800" b="0" i="1" u="none" strike="noStrike" kern="1200" baseline="0" dirty="0" err="1" smtClean="0">
                          <a:solidFill>
                            <a:schemeClr val="lt1"/>
                          </a:solidFill>
                          <a:latin typeface="+mn-lt"/>
                          <a:ea typeface="+mn-ea"/>
                          <a:cs typeface="+mn-cs"/>
                        </a:rPr>
                        <a:t>equi</a:t>
                      </a:r>
                      <a:r>
                        <a:rPr lang="es-AR" sz="1800" b="0" i="1" u="none" strike="noStrike" kern="1200" baseline="0" dirty="0" smtClean="0">
                          <a:solidFill>
                            <a:schemeClr val="lt1"/>
                          </a:solidFill>
                          <a:latin typeface="+mn-lt"/>
                          <a:ea typeface="+mn-ea"/>
                          <a:cs typeface="+mn-cs"/>
                        </a:rPr>
                        <a:t>, Salmonella spp</a:t>
                      </a:r>
                      <a:r>
                        <a:rPr lang="es-AR" sz="1800" b="0" i="0" u="none" strike="noStrike" kern="1200" baseline="0" dirty="0" smtClean="0">
                          <a:solidFill>
                            <a:schemeClr val="lt1"/>
                          </a:solidFill>
                          <a:latin typeface="+mn-lt"/>
                          <a:ea typeface="+mn-ea"/>
                          <a:cs typeface="+mn-cs"/>
                        </a:rPr>
                        <a:t>. y </a:t>
                      </a:r>
                      <a:r>
                        <a:rPr lang="es-AR" sz="1800" b="0" i="1" u="none" strike="noStrike" kern="1200" baseline="0" dirty="0" err="1" smtClean="0">
                          <a:solidFill>
                            <a:schemeClr val="lt1"/>
                          </a:solidFill>
                          <a:latin typeface="+mn-lt"/>
                          <a:ea typeface="+mn-ea"/>
                          <a:cs typeface="+mn-cs"/>
                        </a:rPr>
                        <a:t>Mycobacterium</a:t>
                      </a:r>
                      <a:r>
                        <a:rPr lang="es-AR" sz="1800" b="0" i="1" u="none" strike="noStrike" kern="1200" baseline="0" dirty="0" smtClean="0">
                          <a:solidFill>
                            <a:schemeClr val="lt1"/>
                          </a:solidFill>
                          <a:latin typeface="+mn-lt"/>
                          <a:ea typeface="+mn-ea"/>
                          <a:cs typeface="+mn-cs"/>
                        </a:rPr>
                        <a:t> tuberculosis.</a:t>
                      </a:r>
                      <a:endParaRPr lang="es-AR" dirty="0"/>
                    </a:p>
                  </a:txBody>
                  <a:tcPr/>
                </a:tc>
                <a:tc>
                  <a:txBody>
                    <a:bodyPr/>
                    <a:lstStyle/>
                    <a:p>
                      <a:r>
                        <a:rPr lang="es-AR" dirty="0" smtClean="0"/>
                        <a:t>Enteritis, Bacteriemia por Salmonella, </a:t>
                      </a:r>
                      <a:r>
                        <a:rPr lang="es-AR" dirty="0" err="1" smtClean="0"/>
                        <a:t>Campilobacter</a:t>
                      </a:r>
                      <a:r>
                        <a:rPr lang="es-AR" dirty="0" smtClean="0"/>
                        <a:t>, Micobacterias</a:t>
                      </a:r>
                    </a:p>
                    <a:p>
                      <a:r>
                        <a:rPr lang="es-AR" dirty="0" smtClean="0"/>
                        <a:t>Infecciones en piel por </a:t>
                      </a:r>
                      <a:r>
                        <a:rPr lang="es-AR" dirty="0" err="1" smtClean="0"/>
                        <a:t>nocardia</a:t>
                      </a:r>
                      <a:endParaRPr lang="es-AR" dirty="0"/>
                    </a:p>
                  </a:txBody>
                  <a:tcPr/>
                </a:tc>
              </a:tr>
              <a:tr h="370840">
                <a:tc>
                  <a:txBody>
                    <a:bodyPr/>
                    <a:lstStyle/>
                    <a:p>
                      <a:r>
                        <a:rPr lang="es-AR" dirty="0" smtClean="0"/>
                        <a:t>HONGOS</a:t>
                      </a:r>
                      <a:endParaRPr lang="es-AR" dirty="0"/>
                    </a:p>
                  </a:txBody>
                  <a:tcPr/>
                </a:tc>
                <a:tc>
                  <a:txBody>
                    <a:bodyPr/>
                    <a:lstStyle/>
                    <a:p>
                      <a:r>
                        <a:rPr lang="es-AR" sz="1800" b="0" i="1" u="none" strike="noStrike" kern="1200" baseline="0" dirty="0" smtClean="0">
                          <a:solidFill>
                            <a:schemeClr val="dk1"/>
                          </a:solidFill>
                          <a:latin typeface="+mn-lt"/>
                          <a:ea typeface="+mn-ea"/>
                          <a:cs typeface="+mn-cs"/>
                        </a:rPr>
                        <a:t>Cándida spp, Aspergillus, Cryptococcus neoformans,</a:t>
                      </a:r>
                    </a:p>
                    <a:p>
                      <a:r>
                        <a:rPr lang="es-AR" sz="1800" b="0" i="1" u="none" strike="noStrike" kern="1200" baseline="0" dirty="0" smtClean="0">
                          <a:solidFill>
                            <a:schemeClr val="dk1"/>
                          </a:solidFill>
                          <a:latin typeface="+mn-lt"/>
                          <a:ea typeface="+mn-ea"/>
                          <a:cs typeface="+mn-cs"/>
                        </a:rPr>
                        <a:t>Fusarium spp, Histoplasma </a:t>
                      </a:r>
                      <a:r>
                        <a:rPr lang="es-AR" sz="1800" b="0" i="1" u="none" strike="noStrike" kern="1200" baseline="0" dirty="0" err="1" smtClean="0">
                          <a:solidFill>
                            <a:schemeClr val="dk1"/>
                          </a:solidFill>
                          <a:latin typeface="+mn-lt"/>
                          <a:ea typeface="+mn-ea"/>
                          <a:cs typeface="+mn-cs"/>
                        </a:rPr>
                        <a:t>capsulatum</a:t>
                      </a:r>
                      <a:r>
                        <a:rPr lang="es-AR" sz="1800" b="0" i="1" u="none" strike="noStrike" kern="1200" baseline="0" dirty="0" smtClean="0">
                          <a:solidFill>
                            <a:schemeClr val="dk1"/>
                          </a:solidFill>
                          <a:latin typeface="+mn-lt"/>
                          <a:ea typeface="+mn-ea"/>
                          <a:cs typeface="+mn-cs"/>
                        </a:rPr>
                        <a:t>, </a:t>
                      </a:r>
                      <a:r>
                        <a:rPr lang="es-AR" sz="1800" b="0" i="1" u="none" strike="noStrike" kern="1200" baseline="0" dirty="0" err="1" smtClean="0">
                          <a:solidFill>
                            <a:schemeClr val="dk1"/>
                          </a:solidFill>
                          <a:latin typeface="+mn-lt"/>
                          <a:ea typeface="+mn-ea"/>
                          <a:cs typeface="+mn-cs"/>
                        </a:rPr>
                        <a:t>Penicillium</a:t>
                      </a:r>
                      <a:endParaRPr lang="es-AR" sz="1800" b="0" i="1" u="none" strike="noStrike" kern="1200" baseline="0" dirty="0" smtClean="0">
                        <a:solidFill>
                          <a:schemeClr val="dk1"/>
                        </a:solidFill>
                        <a:latin typeface="+mn-lt"/>
                        <a:ea typeface="+mn-ea"/>
                        <a:cs typeface="+mn-cs"/>
                      </a:endParaRPr>
                    </a:p>
                    <a:p>
                      <a:r>
                        <a:rPr lang="es-AR" sz="1800" b="0" i="1" u="none" strike="noStrike" kern="1200" baseline="0" dirty="0" err="1" smtClean="0">
                          <a:solidFill>
                            <a:schemeClr val="dk1"/>
                          </a:solidFill>
                          <a:latin typeface="+mn-lt"/>
                          <a:ea typeface="+mn-ea"/>
                          <a:cs typeface="+mn-cs"/>
                        </a:rPr>
                        <a:t>marneffei</a:t>
                      </a:r>
                      <a:r>
                        <a:rPr lang="es-AR" sz="1800" b="0" i="1" u="none" strike="noStrike" kern="1200" baseline="0" dirty="0" smtClean="0">
                          <a:solidFill>
                            <a:schemeClr val="dk1"/>
                          </a:solidFill>
                          <a:latin typeface="+mn-lt"/>
                          <a:ea typeface="+mn-ea"/>
                          <a:cs typeface="+mn-cs"/>
                        </a:rPr>
                        <a:t> </a:t>
                      </a:r>
                      <a:r>
                        <a:rPr lang="es-AR" sz="1800" b="0" i="0" u="none" strike="noStrike" kern="1200" baseline="0" dirty="0" smtClean="0">
                          <a:solidFill>
                            <a:schemeClr val="dk1"/>
                          </a:solidFill>
                          <a:latin typeface="+mn-lt"/>
                          <a:ea typeface="+mn-ea"/>
                          <a:cs typeface="+mn-cs"/>
                        </a:rPr>
                        <a:t>y </a:t>
                      </a:r>
                      <a:r>
                        <a:rPr lang="es-AR" sz="1800" b="0" i="1" u="none" strike="noStrike" kern="1200" baseline="0" dirty="0" err="1" smtClean="0">
                          <a:solidFill>
                            <a:schemeClr val="dk1"/>
                          </a:solidFill>
                          <a:latin typeface="+mn-lt"/>
                          <a:ea typeface="+mn-ea"/>
                          <a:cs typeface="+mn-cs"/>
                        </a:rPr>
                        <a:t>Zygomicetes</a:t>
                      </a:r>
                      <a:r>
                        <a:rPr lang="es-AR" sz="1800" b="0" i="1" u="none" strike="noStrike" kern="1200" baseline="0" dirty="0" smtClean="0">
                          <a:solidFill>
                            <a:schemeClr val="dk1"/>
                          </a:solidFill>
                          <a:latin typeface="+mn-lt"/>
                          <a:ea typeface="+mn-ea"/>
                          <a:cs typeface="+mn-cs"/>
                        </a:rPr>
                        <a:t>.</a:t>
                      </a:r>
                      <a:endParaRPr lang="es-A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dirty="0" smtClean="0"/>
                        <a:t>Esofagitis</a:t>
                      </a:r>
                    </a:p>
                    <a:p>
                      <a:endParaRPr lang="es-AR" dirty="0"/>
                    </a:p>
                  </a:txBody>
                  <a:tcPr/>
                </a:tc>
              </a:tr>
              <a:tr h="370840">
                <a:tc>
                  <a:txBody>
                    <a:bodyPr/>
                    <a:lstStyle/>
                    <a:p>
                      <a:r>
                        <a:rPr lang="es-AR" dirty="0" smtClean="0"/>
                        <a:t>VIRUS</a:t>
                      </a:r>
                      <a:endParaRPr lang="es-AR" dirty="0"/>
                    </a:p>
                  </a:txBody>
                  <a:tcPr/>
                </a:tc>
                <a:tc>
                  <a:txBody>
                    <a:bodyPr/>
                    <a:lstStyle/>
                    <a:p>
                      <a:r>
                        <a:rPr lang="es-AR" i="1" u="none" dirty="0" smtClean="0"/>
                        <a:t>Herpes simple</a:t>
                      </a:r>
                    </a:p>
                    <a:p>
                      <a:r>
                        <a:rPr lang="es-AR" i="1" u="none" dirty="0" smtClean="0"/>
                        <a:t>CMV</a:t>
                      </a:r>
                      <a:endParaRPr lang="es-AR" i="1" u="none" dirty="0"/>
                    </a:p>
                  </a:txBody>
                  <a:tcPr/>
                </a:tc>
                <a:tc>
                  <a:txBody>
                    <a:bodyPr/>
                    <a:lstStyle/>
                    <a:p>
                      <a:r>
                        <a:rPr lang="es-AR" dirty="0" smtClean="0"/>
                        <a:t>Esofagitis</a:t>
                      </a:r>
                      <a:endParaRPr lang="es-AR" dirty="0"/>
                    </a:p>
                  </a:txBody>
                  <a:tcPr/>
                </a:tc>
              </a:tr>
              <a:tr h="370840">
                <a:tc>
                  <a:txBody>
                    <a:bodyPr/>
                    <a:lstStyle/>
                    <a:p>
                      <a:r>
                        <a:rPr lang="es-AR" dirty="0" smtClean="0"/>
                        <a:t>PARÁSITOS</a:t>
                      </a:r>
                      <a:endParaRPr lang="es-AR" dirty="0"/>
                    </a:p>
                  </a:txBody>
                  <a:tcPr/>
                </a:tc>
                <a:tc>
                  <a:txBody>
                    <a:bodyPr/>
                    <a:lstStyle/>
                    <a:p>
                      <a:r>
                        <a:rPr lang="es-AR" i="1" dirty="0" err="1" smtClean="0"/>
                        <a:t>Strongiloides</a:t>
                      </a:r>
                      <a:r>
                        <a:rPr lang="es-AR" i="1" dirty="0" smtClean="0"/>
                        <a:t>,</a:t>
                      </a:r>
                      <a:r>
                        <a:rPr lang="es-AR" i="1" baseline="0" dirty="0" smtClean="0"/>
                        <a:t> Giardia</a:t>
                      </a:r>
                      <a:endParaRPr lang="es-AR" i="1" dirty="0"/>
                    </a:p>
                  </a:txBody>
                  <a:tcPr/>
                </a:tc>
                <a:tc>
                  <a:txBody>
                    <a:bodyPr/>
                    <a:lstStyle/>
                    <a:p>
                      <a:r>
                        <a:rPr lang="es-AR" dirty="0" smtClean="0"/>
                        <a:t>Enteritis</a:t>
                      </a:r>
                      <a:endParaRPr lang="es-AR" dirty="0"/>
                    </a:p>
                  </a:txBody>
                  <a:tcPr/>
                </a:tc>
              </a:tr>
            </a:tbl>
          </a:graphicData>
        </a:graphic>
      </p:graphicFrame>
      <p:sp>
        <p:nvSpPr>
          <p:cNvPr id="2" name="Rectángulo 1"/>
          <p:cNvSpPr/>
          <p:nvPr/>
        </p:nvSpPr>
        <p:spPr>
          <a:xfrm>
            <a:off x="2674836" y="401652"/>
            <a:ext cx="6845182" cy="5554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solidFill>
                  <a:schemeClr val="tx1"/>
                </a:solidFill>
              </a:rPr>
              <a:t>MICRORGANISMOS EN TRATAMIENTOS CRÓNICOS CON CORTICOIDES</a:t>
            </a:r>
            <a:endParaRPr lang="es-AR" b="1" dirty="0">
              <a:solidFill>
                <a:schemeClr val="tx1"/>
              </a:solidFill>
            </a:endParaRPr>
          </a:p>
        </p:txBody>
      </p:sp>
    </p:spTree>
    <p:extLst>
      <p:ext uri="{BB962C8B-B14F-4D97-AF65-F5344CB8AC3E}">
        <p14:creationId xmlns:p14="http://schemas.microsoft.com/office/powerpoint/2010/main" val="6873826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3704" y="1093862"/>
            <a:ext cx="3817875" cy="3623238"/>
          </a:xfrm>
          <a:prstGeom prst="rect">
            <a:avLst/>
          </a:prstGeom>
        </p:spPr>
      </p:pic>
      <p:pic>
        <p:nvPicPr>
          <p:cNvPr id="3" name="Imagen 2"/>
          <p:cNvPicPr>
            <a:picLocks noChangeAspect="1"/>
          </p:cNvPicPr>
          <p:nvPr/>
        </p:nvPicPr>
        <p:blipFill>
          <a:blip r:embed="rId3"/>
          <a:stretch>
            <a:fillRect/>
          </a:stretch>
        </p:blipFill>
        <p:spPr>
          <a:xfrm>
            <a:off x="3995159" y="1093862"/>
            <a:ext cx="4201682" cy="3559927"/>
          </a:xfrm>
          <a:prstGeom prst="rect">
            <a:avLst/>
          </a:prstGeom>
        </p:spPr>
      </p:pic>
      <p:pic>
        <p:nvPicPr>
          <p:cNvPr id="4" name="Imagen 3"/>
          <p:cNvPicPr>
            <a:picLocks noChangeAspect="1"/>
          </p:cNvPicPr>
          <p:nvPr/>
        </p:nvPicPr>
        <p:blipFill>
          <a:blip r:embed="rId4"/>
          <a:stretch>
            <a:fillRect/>
          </a:stretch>
        </p:blipFill>
        <p:spPr>
          <a:xfrm>
            <a:off x="8390545" y="1147575"/>
            <a:ext cx="3530733" cy="3506214"/>
          </a:xfrm>
          <a:prstGeom prst="rect">
            <a:avLst/>
          </a:prstGeom>
        </p:spPr>
      </p:pic>
      <p:sp>
        <p:nvSpPr>
          <p:cNvPr id="5" name="Rectángulo 4"/>
          <p:cNvSpPr/>
          <p:nvPr/>
        </p:nvSpPr>
        <p:spPr>
          <a:xfrm>
            <a:off x="401652" y="5118931"/>
            <a:ext cx="3221765" cy="512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smtClean="0">
                <a:solidFill>
                  <a:schemeClr val="tx1"/>
                </a:solidFill>
              </a:rPr>
              <a:t>Esofagitis Candidiásica</a:t>
            </a:r>
            <a:endParaRPr lang="es-AR" sz="2400" b="1" dirty="0">
              <a:solidFill>
                <a:schemeClr val="tx1"/>
              </a:solidFill>
            </a:endParaRPr>
          </a:p>
        </p:txBody>
      </p:sp>
      <p:sp>
        <p:nvSpPr>
          <p:cNvPr id="6" name="Rectángulo 5"/>
          <p:cNvSpPr/>
          <p:nvPr/>
        </p:nvSpPr>
        <p:spPr>
          <a:xfrm>
            <a:off x="6016239" y="5118931"/>
            <a:ext cx="4366901" cy="512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smtClean="0">
                <a:solidFill>
                  <a:schemeClr val="tx1"/>
                </a:solidFill>
              </a:rPr>
              <a:t>Esofagitis por CMV y Herpes</a:t>
            </a:r>
            <a:endParaRPr lang="es-AR" sz="2800" b="1" dirty="0">
              <a:solidFill>
                <a:schemeClr val="tx1"/>
              </a:solidFill>
            </a:endParaRPr>
          </a:p>
        </p:txBody>
      </p:sp>
    </p:spTree>
    <p:extLst>
      <p:ext uri="{BB962C8B-B14F-4D97-AF65-F5344CB8AC3E}">
        <p14:creationId xmlns:p14="http://schemas.microsoft.com/office/powerpoint/2010/main" val="113676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6602" y="889169"/>
            <a:ext cx="6049398" cy="3469408"/>
          </a:xfrm>
          <a:prstGeom prst="rect">
            <a:avLst/>
          </a:prstGeom>
        </p:spPr>
      </p:pic>
      <p:pic>
        <p:nvPicPr>
          <p:cNvPr id="3" name="Imagen 2"/>
          <p:cNvPicPr>
            <a:picLocks noChangeAspect="1"/>
          </p:cNvPicPr>
          <p:nvPr/>
        </p:nvPicPr>
        <p:blipFill>
          <a:blip r:embed="rId3"/>
          <a:stretch>
            <a:fillRect/>
          </a:stretch>
        </p:blipFill>
        <p:spPr>
          <a:xfrm rot="5400000">
            <a:off x="7415790" y="-367726"/>
            <a:ext cx="3537554" cy="6051346"/>
          </a:xfrm>
          <a:prstGeom prst="rect">
            <a:avLst/>
          </a:prstGeom>
        </p:spPr>
      </p:pic>
      <p:sp>
        <p:nvSpPr>
          <p:cNvPr id="4" name="Rectángulo 3"/>
          <p:cNvSpPr/>
          <p:nvPr/>
        </p:nvSpPr>
        <p:spPr>
          <a:xfrm>
            <a:off x="4443811" y="4888194"/>
            <a:ext cx="3341406" cy="512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200" b="1" dirty="0" smtClean="0">
                <a:solidFill>
                  <a:schemeClr val="tx1"/>
                </a:solidFill>
              </a:rPr>
              <a:t>Nocardia</a:t>
            </a:r>
            <a:endParaRPr lang="es-AR" sz="3200" b="1" dirty="0">
              <a:solidFill>
                <a:schemeClr val="tx1"/>
              </a:solidFill>
            </a:endParaRPr>
          </a:p>
        </p:txBody>
      </p:sp>
    </p:spTree>
    <p:extLst>
      <p:ext uri="{BB962C8B-B14F-4D97-AF65-F5344CB8AC3E}">
        <p14:creationId xmlns:p14="http://schemas.microsoft.com/office/powerpoint/2010/main" val="205773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281726" y="554029"/>
            <a:ext cx="7631395" cy="5661570"/>
          </a:xfrm>
          <a:prstGeom prst="rect">
            <a:avLst/>
          </a:prstGeom>
        </p:spPr>
      </p:pic>
    </p:spTree>
    <p:extLst>
      <p:ext uri="{BB962C8B-B14F-4D97-AF65-F5344CB8AC3E}">
        <p14:creationId xmlns:p14="http://schemas.microsoft.com/office/powerpoint/2010/main" val="34723221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4294967295"/>
            <p:extLst>
              <p:ext uri="{D42A27DB-BD31-4B8C-83A1-F6EECF244321}">
                <p14:modId xmlns:p14="http://schemas.microsoft.com/office/powerpoint/2010/main" val="2013224132"/>
              </p:ext>
            </p:extLst>
          </p:nvPr>
        </p:nvGraphicFramePr>
        <p:xfrm>
          <a:off x="1589518" y="803306"/>
          <a:ext cx="8725259" cy="4319426"/>
        </p:xfrm>
        <a:graphic>
          <a:graphicData uri="http://schemas.openxmlformats.org/drawingml/2006/table">
            <a:tbl>
              <a:tblPr firstRow="1" firstCol="1" bandRow="1">
                <a:tableStyleId>{5C22544A-7EE6-4342-B048-85BDC9FD1C3A}</a:tableStyleId>
              </a:tblPr>
              <a:tblGrid>
                <a:gridCol w="2907761"/>
                <a:gridCol w="2908749"/>
                <a:gridCol w="2908749"/>
              </a:tblGrid>
              <a:tr h="2696061">
                <a:tc>
                  <a:txBody>
                    <a:bodyPr/>
                    <a:lstStyle/>
                    <a:p>
                      <a:pPr>
                        <a:lnSpc>
                          <a:spcPct val="107000"/>
                        </a:lnSpc>
                        <a:spcAft>
                          <a:spcPts val="0"/>
                        </a:spcAft>
                      </a:pPr>
                      <a:r>
                        <a:rPr lang="es-AR" sz="2000" dirty="0">
                          <a:solidFill>
                            <a:schemeClr val="tx1"/>
                          </a:solidFill>
                          <a:effectLst/>
                        </a:rPr>
                        <a:t>Bacterianas</a:t>
                      </a:r>
                      <a:endParaRPr lang="es-A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AR" sz="2000" dirty="0">
                          <a:solidFill>
                            <a:schemeClr val="tx1"/>
                          </a:solidFill>
                          <a:effectLst/>
                        </a:rPr>
                        <a:t>TBC</a:t>
                      </a:r>
                    </a:p>
                    <a:p>
                      <a:pPr>
                        <a:lnSpc>
                          <a:spcPct val="107000"/>
                        </a:lnSpc>
                        <a:spcAft>
                          <a:spcPts val="0"/>
                        </a:spcAft>
                      </a:pPr>
                      <a:r>
                        <a:rPr lang="es-AR" sz="2000" dirty="0">
                          <a:solidFill>
                            <a:schemeClr val="tx1"/>
                          </a:solidFill>
                          <a:effectLst/>
                        </a:rPr>
                        <a:t>Micobacterias Atípicas</a:t>
                      </a:r>
                    </a:p>
                    <a:p>
                      <a:pPr>
                        <a:lnSpc>
                          <a:spcPct val="107000"/>
                        </a:lnSpc>
                        <a:spcAft>
                          <a:spcPts val="0"/>
                        </a:spcAft>
                      </a:pPr>
                      <a:r>
                        <a:rPr lang="es-AR" sz="2000" dirty="0">
                          <a:solidFill>
                            <a:schemeClr val="tx1"/>
                          </a:solidFill>
                          <a:effectLst/>
                        </a:rPr>
                        <a:t>Listeria, Nocardia, Salmonella</a:t>
                      </a:r>
                    </a:p>
                    <a:p>
                      <a:pPr>
                        <a:lnSpc>
                          <a:spcPct val="107000"/>
                        </a:lnSpc>
                        <a:spcAft>
                          <a:spcPts val="0"/>
                        </a:spcAft>
                      </a:pPr>
                      <a:r>
                        <a:rPr lang="es-AR" sz="2000" dirty="0">
                          <a:solidFill>
                            <a:schemeClr val="tx1"/>
                          </a:solidFill>
                          <a:effectLst/>
                        </a:rPr>
                        <a:t>Neumococo, Estafilococo</a:t>
                      </a:r>
                      <a:endParaRPr lang="es-A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AR" sz="2000">
                          <a:solidFill>
                            <a:schemeClr val="tx1"/>
                          </a:solidFill>
                          <a:effectLst/>
                        </a:rPr>
                        <a:t>Infecciones diseminadas</a:t>
                      </a:r>
                    </a:p>
                    <a:p>
                      <a:pPr>
                        <a:lnSpc>
                          <a:spcPct val="107000"/>
                        </a:lnSpc>
                        <a:spcAft>
                          <a:spcPts val="0"/>
                        </a:spcAft>
                      </a:pPr>
                      <a:r>
                        <a:rPr lang="es-AR" sz="2000">
                          <a:solidFill>
                            <a:schemeClr val="tx1"/>
                          </a:solidFill>
                          <a:effectLst/>
                        </a:rPr>
                        <a:t>Infecciones Pulmonares</a:t>
                      </a:r>
                    </a:p>
                    <a:p>
                      <a:pPr>
                        <a:lnSpc>
                          <a:spcPct val="107000"/>
                        </a:lnSpc>
                        <a:spcAft>
                          <a:spcPts val="0"/>
                        </a:spcAft>
                      </a:pPr>
                      <a:r>
                        <a:rPr lang="es-AR" sz="2000">
                          <a:solidFill>
                            <a:schemeClr val="tx1"/>
                          </a:solidFill>
                          <a:effectLst/>
                        </a:rPr>
                        <a:t>Infecciones articulares</a:t>
                      </a:r>
                    </a:p>
                    <a:p>
                      <a:pPr>
                        <a:lnSpc>
                          <a:spcPct val="107000"/>
                        </a:lnSpc>
                        <a:spcAft>
                          <a:spcPts val="0"/>
                        </a:spcAft>
                      </a:pPr>
                      <a:r>
                        <a:rPr lang="es-AR" sz="2000">
                          <a:solidFill>
                            <a:schemeClr val="tx1"/>
                          </a:solidFill>
                          <a:effectLst/>
                        </a:rPr>
                        <a:t>Infecciones de P y P B</a:t>
                      </a:r>
                      <a:endParaRPr lang="es-AR"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877328">
                <a:tc>
                  <a:txBody>
                    <a:bodyPr/>
                    <a:lstStyle/>
                    <a:p>
                      <a:pPr>
                        <a:lnSpc>
                          <a:spcPct val="107000"/>
                        </a:lnSpc>
                        <a:spcAft>
                          <a:spcPts val="0"/>
                        </a:spcAft>
                      </a:pPr>
                      <a:r>
                        <a:rPr lang="es-AR" sz="2000">
                          <a:solidFill>
                            <a:schemeClr val="tx1"/>
                          </a:solidFill>
                          <a:effectLst/>
                        </a:rPr>
                        <a:t>Virus</a:t>
                      </a:r>
                      <a:endParaRPr lang="es-AR"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solidFill>
                            <a:schemeClr val="tx1"/>
                          </a:solidFill>
                          <a:effectLst/>
                        </a:rPr>
                        <a:t>Influenza, VZ, VHS, HPV</a:t>
                      </a:r>
                      <a:endParaRPr lang="es-AR" sz="2000" dirty="0">
                        <a:solidFill>
                          <a:schemeClr val="tx1"/>
                        </a:solidFill>
                        <a:effectLst/>
                      </a:endParaRPr>
                    </a:p>
                    <a:p>
                      <a:pPr>
                        <a:lnSpc>
                          <a:spcPct val="107000"/>
                        </a:lnSpc>
                        <a:spcAft>
                          <a:spcPts val="0"/>
                        </a:spcAft>
                      </a:pPr>
                      <a:r>
                        <a:rPr lang="en-US" sz="2000" dirty="0">
                          <a:solidFill>
                            <a:schemeClr val="tx1"/>
                          </a:solidFill>
                          <a:effectLst/>
                        </a:rPr>
                        <a:t>Hepatitis C y B</a:t>
                      </a:r>
                      <a:endParaRPr lang="es-A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solidFill>
                            <a:schemeClr val="tx1"/>
                          </a:solidFill>
                          <a:effectLst/>
                        </a:rPr>
                        <a:t> </a:t>
                      </a:r>
                      <a:endParaRPr lang="es-AR"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46037">
                <a:tc>
                  <a:txBody>
                    <a:bodyPr/>
                    <a:lstStyle/>
                    <a:p>
                      <a:pPr>
                        <a:lnSpc>
                          <a:spcPct val="107000"/>
                        </a:lnSpc>
                        <a:spcAft>
                          <a:spcPts val="0"/>
                        </a:spcAft>
                      </a:pPr>
                      <a:r>
                        <a:rPr lang="en-US" sz="2000">
                          <a:solidFill>
                            <a:schemeClr val="tx1"/>
                          </a:solidFill>
                          <a:effectLst/>
                        </a:rPr>
                        <a:t>Parasitarias</a:t>
                      </a:r>
                      <a:endParaRPr lang="es-AR"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solidFill>
                            <a:schemeClr val="tx1"/>
                          </a:solidFill>
                          <a:effectLst/>
                        </a:rPr>
                        <a:t>T. Cruzi</a:t>
                      </a:r>
                      <a:endParaRPr lang="es-A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solidFill>
                            <a:schemeClr val="tx1"/>
                          </a:solidFill>
                          <a:effectLst/>
                        </a:rPr>
                        <a:t> </a:t>
                      </a:r>
                      <a:endParaRPr lang="es-A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9119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Anti TNF</a:t>
            </a:r>
            <a:endParaRPr lang="es-AR" dirty="0"/>
          </a:p>
        </p:txBody>
      </p:sp>
      <p:sp>
        <p:nvSpPr>
          <p:cNvPr id="3" name="Marcador de contenido 2"/>
          <p:cNvSpPr>
            <a:spLocks noGrp="1"/>
          </p:cNvSpPr>
          <p:nvPr>
            <p:ph idx="1"/>
          </p:nvPr>
        </p:nvSpPr>
        <p:spPr/>
        <p:txBody>
          <a:bodyPr>
            <a:normAutofit fontScale="92500" lnSpcReduction="10000"/>
          </a:bodyPr>
          <a:lstStyle/>
          <a:p>
            <a:r>
              <a:rPr lang="es-AR" b="1" dirty="0" smtClean="0"/>
              <a:t>Tuberculosis</a:t>
            </a:r>
          </a:p>
          <a:p>
            <a:r>
              <a:rPr lang="es-AR" b="1" dirty="0" smtClean="0"/>
              <a:t>Herpes simple: antecedentes: Px Aciclovir</a:t>
            </a:r>
          </a:p>
          <a:p>
            <a:r>
              <a:rPr lang="es-AR" b="1" dirty="0" smtClean="0"/>
              <a:t>VZ: IgG para vacunar antes del tratamiento</a:t>
            </a:r>
          </a:p>
          <a:p>
            <a:r>
              <a:rPr lang="es-AR" b="1" dirty="0" smtClean="0"/>
              <a:t>HPV: Ex ginecológico basal y anual</a:t>
            </a:r>
          </a:p>
          <a:p>
            <a:r>
              <a:rPr lang="es-AR" b="1" dirty="0" smtClean="0"/>
              <a:t>Hepatitis C: seguimiento con carga viral</a:t>
            </a:r>
          </a:p>
          <a:p>
            <a:r>
              <a:rPr lang="es-AR" b="1" dirty="0" smtClean="0"/>
              <a:t>Hepatitis B: serología para Px o Tratamiento</a:t>
            </a:r>
          </a:p>
          <a:p>
            <a:r>
              <a:rPr lang="es-AR" b="1" dirty="0" smtClean="0"/>
              <a:t>Criptococo </a:t>
            </a:r>
            <a:endParaRPr lang="es-AR" b="1" dirty="0"/>
          </a:p>
          <a:p>
            <a:r>
              <a:rPr lang="es-AR" b="1" dirty="0" smtClean="0"/>
              <a:t>P. Jirovecci: Px con TM en los casos indicados</a:t>
            </a:r>
          </a:p>
          <a:p>
            <a:r>
              <a:rPr lang="es-AR" b="1" dirty="0" err="1" smtClean="0"/>
              <a:t>Strongiloides</a:t>
            </a:r>
            <a:r>
              <a:rPr lang="es-AR" b="1" dirty="0" smtClean="0"/>
              <a:t>: </a:t>
            </a:r>
            <a:r>
              <a:rPr lang="es-AR" b="1" dirty="0" err="1" smtClean="0"/>
              <a:t>coproparasitológico</a:t>
            </a:r>
            <a:r>
              <a:rPr lang="es-AR" b="1" dirty="0" smtClean="0"/>
              <a:t> para tratamiento</a:t>
            </a:r>
            <a:endParaRPr lang="es-AR" b="1" dirty="0"/>
          </a:p>
          <a:p>
            <a:r>
              <a:rPr lang="es-AR" b="1" dirty="0" smtClean="0"/>
              <a:t>Chagas: serología y PCR para tratamiento</a:t>
            </a:r>
            <a:endParaRPr lang="es-AR" b="1" dirty="0"/>
          </a:p>
        </p:txBody>
      </p:sp>
    </p:spTree>
    <p:extLst>
      <p:ext uri="{BB962C8B-B14F-4D97-AF65-F5344CB8AC3E}">
        <p14:creationId xmlns:p14="http://schemas.microsoft.com/office/powerpoint/2010/main" val="42291642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965532" y="0"/>
            <a:ext cx="8243530" cy="6086072"/>
          </a:xfrm>
          <a:prstGeom prst="rect">
            <a:avLst/>
          </a:prstGeom>
        </p:spPr>
      </p:pic>
    </p:spTree>
    <p:extLst>
      <p:ext uri="{BB962C8B-B14F-4D97-AF65-F5344CB8AC3E}">
        <p14:creationId xmlns:p14="http://schemas.microsoft.com/office/powerpoint/2010/main" val="42852662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803811" y="230736"/>
            <a:ext cx="8596198" cy="6055897"/>
          </a:xfrm>
          <a:prstGeom prst="rect">
            <a:avLst/>
          </a:prstGeom>
        </p:spPr>
      </p:pic>
    </p:spTree>
    <p:extLst>
      <p:ext uri="{BB962C8B-B14F-4D97-AF65-F5344CB8AC3E}">
        <p14:creationId xmlns:p14="http://schemas.microsoft.com/office/powerpoint/2010/main" val="13422042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AR" b="1" dirty="0" smtClean="0"/>
              <a:t/>
            </a:r>
            <a:br>
              <a:rPr lang="es-AR" b="1" dirty="0" smtClean="0"/>
            </a:br>
            <a:r>
              <a:rPr lang="es-AR" b="1" dirty="0"/>
              <a:t/>
            </a:r>
            <a:br>
              <a:rPr lang="es-AR" b="1" dirty="0"/>
            </a:br>
            <a:r>
              <a:rPr lang="es-AR" b="1" dirty="0" err="1" smtClean="0"/>
              <a:t>Alentuzumab</a:t>
            </a:r>
            <a:r>
              <a:rPr lang="es-AR" b="1" dirty="0"/>
              <a:t/>
            </a:r>
            <a:br>
              <a:rPr lang="es-AR" b="1" dirty="0"/>
            </a:br>
            <a:endParaRPr lang="es-AR" dirty="0"/>
          </a:p>
        </p:txBody>
      </p:sp>
      <p:sp>
        <p:nvSpPr>
          <p:cNvPr id="3" name="Marcador de contenido 2"/>
          <p:cNvSpPr>
            <a:spLocks noGrp="1"/>
          </p:cNvSpPr>
          <p:nvPr>
            <p:ph idx="1"/>
          </p:nvPr>
        </p:nvSpPr>
        <p:spPr/>
        <p:txBody>
          <a:bodyPr/>
          <a:lstStyle/>
          <a:p>
            <a:r>
              <a:rPr lang="es-AR" b="1" dirty="0">
                <a:solidFill>
                  <a:srgbClr val="0070C0"/>
                </a:solidFill>
              </a:rPr>
              <a:t>1. </a:t>
            </a:r>
            <a:r>
              <a:rPr lang="es-AR" b="1" i="1" dirty="0" err="1">
                <a:solidFill>
                  <a:srgbClr val="0070C0"/>
                </a:solidFill>
              </a:rPr>
              <a:t>Pneumocysitis</a:t>
            </a:r>
            <a:r>
              <a:rPr lang="es-AR" b="1" i="1" dirty="0">
                <a:solidFill>
                  <a:srgbClr val="0070C0"/>
                </a:solidFill>
              </a:rPr>
              <a:t> </a:t>
            </a:r>
            <a:r>
              <a:rPr lang="es-AR" b="1" i="1" dirty="0" smtClean="0">
                <a:solidFill>
                  <a:srgbClr val="0070C0"/>
                </a:solidFill>
              </a:rPr>
              <a:t>Jirovecci</a:t>
            </a:r>
          </a:p>
          <a:p>
            <a:r>
              <a:rPr lang="es-AR" b="1" dirty="0" smtClean="0"/>
              <a:t>TMS: Desde </a:t>
            </a:r>
            <a:r>
              <a:rPr lang="es-AR" b="1" dirty="0"/>
              <a:t>el inicio del tratamiento hasta 9 a 12 meses de finalizado</a:t>
            </a:r>
          </a:p>
          <a:p>
            <a:r>
              <a:rPr lang="es-AR" b="1" dirty="0"/>
              <a:t>el tratamiento y si es posible con CD4 &gt; 200/mm3</a:t>
            </a:r>
            <a:r>
              <a:rPr lang="es-AR" b="1" dirty="0" smtClean="0"/>
              <a:t>.</a:t>
            </a:r>
          </a:p>
          <a:p>
            <a:r>
              <a:rPr lang="es-AR" b="1" dirty="0">
                <a:solidFill>
                  <a:srgbClr val="0070C0"/>
                </a:solidFill>
              </a:rPr>
              <a:t>2. Virus herpes simple y varicela zoster</a:t>
            </a:r>
          </a:p>
          <a:p>
            <a:r>
              <a:rPr lang="es-AR" b="1" dirty="0"/>
              <a:t>Desde el inicio del tratamiento hasta 2 meses de finalizado</a:t>
            </a:r>
          </a:p>
          <a:p>
            <a:r>
              <a:rPr lang="es-AR" b="1" dirty="0"/>
              <a:t>el mismo</a:t>
            </a:r>
            <a:r>
              <a:rPr lang="es-AR" b="1" dirty="0" smtClean="0"/>
              <a:t>.</a:t>
            </a:r>
          </a:p>
          <a:p>
            <a:r>
              <a:rPr lang="es-AR" b="1" dirty="0" smtClean="0">
                <a:solidFill>
                  <a:srgbClr val="0070C0"/>
                </a:solidFill>
              </a:rPr>
              <a:t>3. Tbc, </a:t>
            </a:r>
            <a:r>
              <a:rPr lang="es-AR" b="1" dirty="0" err="1" smtClean="0">
                <a:solidFill>
                  <a:srgbClr val="0070C0"/>
                </a:solidFill>
              </a:rPr>
              <a:t>Strongiloides</a:t>
            </a:r>
            <a:r>
              <a:rPr lang="es-AR" b="1" dirty="0" smtClean="0">
                <a:solidFill>
                  <a:srgbClr val="0070C0"/>
                </a:solidFill>
              </a:rPr>
              <a:t> y Chagas:</a:t>
            </a:r>
          </a:p>
          <a:p>
            <a:r>
              <a:rPr lang="es-AR" b="1" dirty="0" smtClean="0"/>
              <a:t> </a:t>
            </a:r>
            <a:r>
              <a:rPr lang="es-AR" b="1" dirty="0"/>
              <a:t>I</a:t>
            </a:r>
            <a:r>
              <a:rPr lang="es-AR" b="1" dirty="0" smtClean="0"/>
              <a:t>gual anti TNF</a:t>
            </a:r>
            <a:endParaRPr lang="es-AR" b="1" dirty="0"/>
          </a:p>
        </p:txBody>
      </p:sp>
    </p:spTree>
    <p:extLst>
      <p:ext uri="{BB962C8B-B14F-4D97-AF65-F5344CB8AC3E}">
        <p14:creationId xmlns:p14="http://schemas.microsoft.com/office/powerpoint/2010/main" val="318784810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01652" y="205099"/>
            <a:ext cx="11058258" cy="5693866"/>
          </a:xfrm>
          <a:prstGeom prst="rect">
            <a:avLst/>
          </a:prstGeom>
        </p:spPr>
        <p:txBody>
          <a:bodyPr wrap="square">
            <a:spAutoFit/>
          </a:bodyPr>
          <a:lstStyle/>
          <a:p>
            <a:r>
              <a:rPr lang="es-AR" dirty="0">
                <a:latin typeface="StempelGaramondLTStd-Roman"/>
              </a:rPr>
              <a:t>- </a:t>
            </a:r>
            <a:r>
              <a:rPr lang="es-AR" sz="2800" dirty="0">
                <a:latin typeface="StempelGaramondLTStd-Roman"/>
              </a:rPr>
              <a:t>En pacientes con HBsAg positivo, se </a:t>
            </a:r>
            <a:r>
              <a:rPr lang="es-AR" sz="2800" dirty="0" smtClean="0">
                <a:latin typeface="StempelGaramondLTStd-Roman"/>
              </a:rPr>
              <a:t>deberá </a:t>
            </a:r>
            <a:r>
              <a:rPr lang="es-AR" sz="2800" dirty="0">
                <a:latin typeface="StempelGaramondLTStd-Roman"/>
              </a:rPr>
              <a:t>solicitar</a:t>
            </a:r>
          </a:p>
          <a:p>
            <a:r>
              <a:rPr lang="es-AR" sz="2800" dirty="0">
                <a:latin typeface="StempelGaramondLTStd-Roman"/>
              </a:rPr>
              <a:t>carga viral.</a:t>
            </a:r>
          </a:p>
          <a:p>
            <a:r>
              <a:rPr lang="es-AR" sz="2800" dirty="0">
                <a:latin typeface="StempelGaramondLTStd-Roman"/>
              </a:rPr>
              <a:t>- Si el paciente tiene HBsAg positivo con enfermedad</a:t>
            </a:r>
          </a:p>
          <a:p>
            <a:r>
              <a:rPr lang="es-AR" sz="2800" dirty="0">
                <a:latin typeface="StempelGaramondLTStd-Roman"/>
              </a:rPr>
              <a:t>activa se indica tratamiento y control de la enfermedad</a:t>
            </a:r>
          </a:p>
          <a:p>
            <a:r>
              <a:rPr lang="es-AR" sz="2800" dirty="0">
                <a:latin typeface="StempelGaramondLTStd-Roman"/>
              </a:rPr>
              <a:t>antes de iniciar anti-TNF.</a:t>
            </a:r>
          </a:p>
          <a:p>
            <a:r>
              <a:rPr lang="es-AR" sz="2800" dirty="0">
                <a:latin typeface="StempelGaramondLTStd-Roman"/>
              </a:rPr>
              <a:t>- Si el paciente tiene HBsAg positivo y se encuentra</a:t>
            </a:r>
          </a:p>
          <a:p>
            <a:r>
              <a:rPr lang="pt-BR" sz="2800" dirty="0" smtClean="0">
                <a:latin typeface="StempelGaramondLTStd-Roman"/>
              </a:rPr>
              <a:t>assintomático, </a:t>
            </a:r>
            <a:r>
              <a:rPr lang="pt-BR" sz="2800" dirty="0">
                <a:latin typeface="StempelGaramondLTStd-Roman"/>
              </a:rPr>
              <a:t>se </a:t>
            </a:r>
            <a:r>
              <a:rPr lang="pt-BR" sz="2800" dirty="0" err="1" smtClean="0">
                <a:latin typeface="StempelGaramondLTStd-Roman"/>
              </a:rPr>
              <a:t>deberá</a:t>
            </a:r>
            <a:r>
              <a:rPr lang="pt-BR" sz="2800" dirty="0" smtClean="0">
                <a:latin typeface="StempelGaramondLTStd-Roman"/>
              </a:rPr>
              <a:t> </a:t>
            </a:r>
            <a:r>
              <a:rPr lang="pt-BR" sz="2800" dirty="0">
                <a:latin typeface="StempelGaramondLTStd-Roman"/>
              </a:rPr>
              <a:t>indicar </a:t>
            </a:r>
            <a:r>
              <a:rPr lang="pt-BR" sz="2800" dirty="0" smtClean="0">
                <a:latin typeface="StempelGaramondLTStd-Roman"/>
              </a:rPr>
              <a:t>Profilaxis </a:t>
            </a:r>
            <a:r>
              <a:rPr lang="pt-BR" sz="2800" dirty="0">
                <a:latin typeface="StempelGaramondLTStd-Roman"/>
              </a:rPr>
              <a:t>antiviral</a:t>
            </a:r>
          </a:p>
          <a:p>
            <a:r>
              <a:rPr lang="es-AR" sz="2800" dirty="0">
                <a:latin typeface="StempelGaramondLTStd-Roman"/>
              </a:rPr>
              <a:t>entre dos a cuatro semanas previas a anti-TNF y continuar</a:t>
            </a:r>
          </a:p>
          <a:p>
            <a:r>
              <a:rPr lang="es-AR" sz="2800" dirty="0">
                <a:latin typeface="StempelGaramondLTStd-Roman"/>
              </a:rPr>
              <a:t>por seis meses luego de discontinuarla.</a:t>
            </a:r>
          </a:p>
          <a:p>
            <a:r>
              <a:rPr lang="es-AR" sz="2800" dirty="0">
                <a:latin typeface="StempelGaramondLTStd-Roman"/>
              </a:rPr>
              <a:t>- Si el paciente tiene </a:t>
            </a:r>
            <a:r>
              <a:rPr lang="es-AR" sz="2800" dirty="0" err="1">
                <a:latin typeface="StempelGaramondLTStd-Roman"/>
              </a:rPr>
              <a:t>HBcAc</a:t>
            </a:r>
            <a:r>
              <a:rPr lang="es-AR" sz="2800" dirty="0">
                <a:latin typeface="StempelGaramondLTStd-Roman"/>
              </a:rPr>
              <a:t> positivo con HBsAg y anti-</a:t>
            </a:r>
          </a:p>
          <a:p>
            <a:r>
              <a:rPr lang="es-AR" sz="2800" dirty="0" err="1">
                <a:latin typeface="StempelGaramondLTStd-Roman"/>
              </a:rPr>
              <a:t>HBsAc</a:t>
            </a:r>
            <a:r>
              <a:rPr lang="es-AR" sz="2800" dirty="0">
                <a:latin typeface="StempelGaramondLTStd-Roman"/>
              </a:rPr>
              <a:t> negativos, no esta recomendada la profilaxis</a:t>
            </a:r>
          </a:p>
          <a:p>
            <a:r>
              <a:rPr lang="es-AR" sz="2800" dirty="0">
                <a:latin typeface="StempelGaramondLTStd-Roman"/>
              </a:rPr>
              <a:t>de rutina. Se </a:t>
            </a:r>
            <a:r>
              <a:rPr lang="es-AR" sz="2800" dirty="0" smtClean="0">
                <a:latin typeface="StempelGaramondLTStd-Roman"/>
              </a:rPr>
              <a:t>deberá </a:t>
            </a:r>
            <a:r>
              <a:rPr lang="es-AR" sz="2800" dirty="0">
                <a:latin typeface="StempelGaramondLTStd-Roman"/>
              </a:rPr>
              <a:t>realizar monitoreo con enzimas</a:t>
            </a:r>
          </a:p>
          <a:p>
            <a:r>
              <a:rPr lang="es-AR" sz="2800" dirty="0" smtClean="0">
                <a:latin typeface="StempelGaramondLTStd-Roman"/>
              </a:rPr>
              <a:t>hepáticas </a:t>
            </a:r>
            <a:r>
              <a:rPr lang="es-AR" sz="2800" dirty="0">
                <a:latin typeface="StempelGaramondLTStd-Roman"/>
              </a:rPr>
              <a:t>y carga viral cada uno a tres meses.</a:t>
            </a:r>
            <a:endParaRPr lang="es-AR" sz="2800" dirty="0"/>
          </a:p>
        </p:txBody>
      </p:sp>
    </p:spTree>
    <p:extLst>
      <p:ext uri="{BB962C8B-B14F-4D97-AF65-F5344CB8AC3E}">
        <p14:creationId xmlns:p14="http://schemas.microsoft.com/office/powerpoint/2010/main" val="26285703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a:t>Rituximab</a:t>
            </a:r>
            <a:br>
              <a:rPr lang="es-AR" b="1" dirty="0"/>
            </a:br>
            <a:endParaRPr lang="es-AR" dirty="0"/>
          </a:p>
        </p:txBody>
      </p:sp>
      <p:sp>
        <p:nvSpPr>
          <p:cNvPr id="3" name="Marcador de contenido 2"/>
          <p:cNvSpPr>
            <a:spLocks noGrp="1"/>
          </p:cNvSpPr>
          <p:nvPr>
            <p:ph idx="1"/>
          </p:nvPr>
        </p:nvSpPr>
        <p:spPr/>
        <p:txBody>
          <a:bodyPr>
            <a:normAutofit/>
          </a:bodyPr>
          <a:lstStyle/>
          <a:p>
            <a:r>
              <a:rPr lang="es-AR" sz="3200" b="1" dirty="0" smtClean="0"/>
              <a:t>Por </a:t>
            </a:r>
            <a:r>
              <a:rPr lang="es-AR" sz="3200" b="1" dirty="0"/>
              <a:t>el riesgo de </a:t>
            </a:r>
            <a:r>
              <a:rPr lang="es-AR" sz="3200" b="1" dirty="0" smtClean="0"/>
              <a:t>reactivación </a:t>
            </a:r>
            <a:r>
              <a:rPr lang="es-AR" sz="3200" b="1" dirty="0"/>
              <a:t>del virus de Hepatitis B y la </a:t>
            </a:r>
            <a:r>
              <a:rPr lang="es-AR" sz="3200" b="1" dirty="0" smtClean="0"/>
              <a:t>elevada morbimortalidad </a:t>
            </a:r>
            <a:r>
              <a:rPr lang="es-AR" sz="3200" b="1" dirty="0"/>
              <a:t>se sugiere solicitar la </a:t>
            </a:r>
            <a:r>
              <a:rPr lang="es-AR" sz="3200" b="1" dirty="0" smtClean="0"/>
              <a:t>determinación de </a:t>
            </a:r>
            <a:r>
              <a:rPr lang="es-AR" sz="3200" b="1" dirty="0"/>
              <a:t>HBsAg, </a:t>
            </a:r>
            <a:r>
              <a:rPr lang="es-AR" sz="3200" b="1" dirty="0" err="1"/>
              <a:t>HBcAc</a:t>
            </a:r>
            <a:r>
              <a:rPr lang="es-AR" sz="3200" b="1" dirty="0"/>
              <a:t> y </a:t>
            </a:r>
            <a:r>
              <a:rPr lang="es-AR" sz="3200" b="1" dirty="0" err="1"/>
              <a:t>HBsAc</a:t>
            </a:r>
            <a:r>
              <a:rPr lang="es-AR" sz="3200" b="1" dirty="0"/>
              <a:t> antes de iniciar un </a:t>
            </a:r>
            <a:r>
              <a:rPr lang="es-AR" sz="3200" b="1" dirty="0" smtClean="0"/>
              <a:t>tratamiento con </a:t>
            </a:r>
            <a:r>
              <a:rPr lang="es-AR" sz="3200" b="1" dirty="0"/>
              <a:t>Rituximab.</a:t>
            </a:r>
          </a:p>
        </p:txBody>
      </p:sp>
    </p:spTree>
    <p:extLst>
      <p:ext uri="{BB962C8B-B14F-4D97-AF65-F5344CB8AC3E}">
        <p14:creationId xmlns:p14="http://schemas.microsoft.com/office/powerpoint/2010/main" val="127532519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47828" y="58847"/>
            <a:ext cx="11741922" cy="5632311"/>
          </a:xfrm>
          <a:prstGeom prst="rect">
            <a:avLst/>
          </a:prstGeom>
        </p:spPr>
        <p:txBody>
          <a:bodyPr wrap="square">
            <a:spAutoFit/>
          </a:bodyPr>
          <a:lstStyle/>
          <a:p>
            <a:r>
              <a:rPr lang="es-AR" dirty="0">
                <a:latin typeface="StempelGaramondLTStd-Roman"/>
              </a:rPr>
              <a:t>- HBsAg (-), </a:t>
            </a:r>
            <a:r>
              <a:rPr lang="es-AR" dirty="0" err="1">
                <a:latin typeface="StempelGaramondLTStd-Roman"/>
              </a:rPr>
              <a:t>HBcAc</a:t>
            </a:r>
            <a:r>
              <a:rPr lang="es-AR" dirty="0">
                <a:latin typeface="StempelGaramondLTStd-Roman"/>
              </a:rPr>
              <a:t> (-) y </a:t>
            </a:r>
            <a:r>
              <a:rPr lang="es-AR" dirty="0" err="1">
                <a:latin typeface="StempelGaramondLTStd-Roman"/>
              </a:rPr>
              <a:t>HBsAc</a:t>
            </a:r>
            <a:r>
              <a:rPr lang="es-AR" dirty="0">
                <a:latin typeface="StempelGaramondLTStd-Roman"/>
              </a:rPr>
              <a:t> (-): paciente naive, se</a:t>
            </a:r>
          </a:p>
          <a:p>
            <a:r>
              <a:rPr lang="es-AR" dirty="0">
                <a:latin typeface="StempelGaramondLTStd-Roman"/>
              </a:rPr>
              <a:t>sugiere </a:t>
            </a:r>
            <a:r>
              <a:rPr lang="es-AR" dirty="0" err="1">
                <a:latin typeface="StempelGaramondLTStd-Roman"/>
              </a:rPr>
              <a:t>vacunacion</a:t>
            </a:r>
            <a:r>
              <a:rPr lang="es-AR" dirty="0">
                <a:latin typeface="StempelGaramondLTStd-Roman"/>
              </a:rPr>
              <a:t> con un esquema </a:t>
            </a:r>
            <a:r>
              <a:rPr lang="es-AR" dirty="0" err="1">
                <a:latin typeface="StempelGaramondLTStd-Roman"/>
              </a:rPr>
              <a:t>rapido</a:t>
            </a:r>
            <a:r>
              <a:rPr lang="es-AR" dirty="0">
                <a:latin typeface="StempelGaramondLTStd-Roman"/>
              </a:rPr>
              <a:t> de tres dosis (0-</a:t>
            </a:r>
          </a:p>
          <a:p>
            <a:r>
              <a:rPr lang="es-AR" dirty="0">
                <a:latin typeface="StempelGaramondLTStd-Roman"/>
              </a:rPr>
              <a:t>30-60 </a:t>
            </a:r>
            <a:r>
              <a:rPr lang="es-AR" dirty="0" err="1">
                <a:latin typeface="StempelGaramondLTStd-Roman"/>
              </a:rPr>
              <a:t>dias</a:t>
            </a:r>
            <a:r>
              <a:rPr lang="es-AR" dirty="0">
                <a:latin typeface="StempelGaramondLTStd-Roman"/>
              </a:rPr>
              <a:t>) con </a:t>
            </a:r>
            <a:r>
              <a:rPr lang="es-AR" dirty="0" err="1">
                <a:latin typeface="StempelGaramondLTStd-Roman"/>
              </a:rPr>
              <a:t>revacunacion</a:t>
            </a:r>
            <a:r>
              <a:rPr lang="es-AR" dirty="0">
                <a:latin typeface="StempelGaramondLTStd-Roman"/>
              </a:rPr>
              <a:t> al </a:t>
            </a:r>
            <a:r>
              <a:rPr lang="es-AR" dirty="0" smtClean="0">
                <a:latin typeface="StempelGaramondLTStd-Roman"/>
              </a:rPr>
              <a:t>año</a:t>
            </a:r>
            <a:r>
              <a:rPr lang="es-AR" dirty="0">
                <a:latin typeface="StempelGaramondLTStd-Roman"/>
              </a:rPr>
              <a:t>, si es que se va a iniciar</a:t>
            </a:r>
          </a:p>
          <a:p>
            <a:r>
              <a:rPr lang="es-AR" dirty="0" err="1">
                <a:latin typeface="StempelGaramondLTStd-Roman"/>
              </a:rPr>
              <a:t>rapidamente</a:t>
            </a:r>
            <a:r>
              <a:rPr lang="es-AR" dirty="0">
                <a:latin typeface="StempelGaramondLTStd-Roman"/>
              </a:rPr>
              <a:t> esta droga; sino esquema convencional (0,1 y</a:t>
            </a:r>
          </a:p>
          <a:p>
            <a:r>
              <a:rPr lang="es-AR" dirty="0">
                <a:latin typeface="StempelGaramondLTStd-Roman"/>
              </a:rPr>
              <a:t>6 meses</a:t>
            </a:r>
            <a:r>
              <a:rPr lang="es-AR" dirty="0" smtClean="0">
                <a:latin typeface="StempelGaramondLTStd-Roman"/>
              </a:rPr>
              <a:t>).</a:t>
            </a:r>
          </a:p>
          <a:p>
            <a:endParaRPr lang="es-AR" dirty="0">
              <a:latin typeface="StempelGaramondLTStd-Roman"/>
            </a:endParaRPr>
          </a:p>
          <a:p>
            <a:r>
              <a:rPr lang="es-AR" dirty="0">
                <a:latin typeface="StempelGaramondLTStd-Roman"/>
              </a:rPr>
              <a:t>- HBsAg (+): se desaconseja el uso de Rituximab. Si</a:t>
            </a:r>
          </a:p>
          <a:p>
            <a:r>
              <a:rPr lang="es-AR" dirty="0">
                <a:latin typeface="StempelGaramondLTStd-Roman"/>
              </a:rPr>
              <a:t>por la enfermedad del paciente no existiera </a:t>
            </a:r>
            <a:r>
              <a:rPr lang="es-AR">
                <a:latin typeface="StempelGaramondLTStd-Roman"/>
              </a:rPr>
              <a:t>otra </a:t>
            </a:r>
            <a:r>
              <a:rPr lang="es-AR" smtClean="0">
                <a:latin typeface="StempelGaramondLTStd-Roman"/>
              </a:rPr>
              <a:t>opción</a:t>
            </a:r>
            <a:endParaRPr lang="es-AR" dirty="0">
              <a:latin typeface="StempelGaramondLTStd-Roman"/>
            </a:endParaRPr>
          </a:p>
          <a:p>
            <a:r>
              <a:rPr lang="es-AR" dirty="0" err="1">
                <a:latin typeface="StempelGaramondLTStd-Roman"/>
              </a:rPr>
              <a:t>terapeutica</a:t>
            </a:r>
            <a:r>
              <a:rPr lang="es-AR" dirty="0">
                <a:latin typeface="StempelGaramondLTStd-Roman"/>
              </a:rPr>
              <a:t>, debe realizarse profilaxis antiviral junto al seguimiento</a:t>
            </a:r>
          </a:p>
          <a:p>
            <a:r>
              <a:rPr lang="es-AR" dirty="0">
                <a:latin typeface="StempelGaramondLTStd-Roman"/>
              </a:rPr>
              <a:t>estricto de la carga viral y en caso de aumento de</a:t>
            </a:r>
          </a:p>
          <a:p>
            <a:r>
              <a:rPr lang="es-AR" dirty="0">
                <a:latin typeface="StempelGaramondLTStd-Roman"/>
              </a:rPr>
              <a:t>&gt;1lg</a:t>
            </a:r>
            <a:r>
              <a:rPr lang="es-AR" sz="800" dirty="0">
                <a:latin typeface="StempelGaramondLTStd-Roman"/>
              </a:rPr>
              <a:t>10 </a:t>
            </a:r>
            <a:r>
              <a:rPr lang="es-AR" dirty="0">
                <a:latin typeface="StempelGaramondLTStd-Roman"/>
              </a:rPr>
              <a:t>o &gt;2000 IU/ml </a:t>
            </a:r>
            <a:r>
              <a:rPr lang="es-AR" dirty="0" err="1">
                <a:latin typeface="StempelGaramondLTStd-Roman"/>
              </a:rPr>
              <a:t>debera</a:t>
            </a:r>
            <a:r>
              <a:rPr lang="es-AR" dirty="0">
                <a:latin typeface="StempelGaramondLTStd-Roman"/>
              </a:rPr>
              <a:t> suspenderse la droga</a:t>
            </a:r>
            <a:r>
              <a:rPr lang="es-AR" dirty="0" smtClean="0">
                <a:latin typeface="StempelGaramondLTStd-Roman"/>
              </a:rPr>
              <a:t>.</a:t>
            </a:r>
          </a:p>
          <a:p>
            <a:endParaRPr lang="es-AR" dirty="0">
              <a:latin typeface="StempelGaramondLTStd-Roman"/>
            </a:endParaRPr>
          </a:p>
          <a:p>
            <a:r>
              <a:rPr lang="es-AR" dirty="0">
                <a:latin typeface="StempelGaramondLTStd-Roman"/>
              </a:rPr>
              <a:t>- HBsAg (-), </a:t>
            </a:r>
            <a:r>
              <a:rPr lang="es-AR" dirty="0" err="1">
                <a:latin typeface="StempelGaramondLTStd-Roman"/>
              </a:rPr>
              <a:t>HBcAc</a:t>
            </a:r>
            <a:r>
              <a:rPr lang="es-AR" dirty="0">
                <a:latin typeface="StempelGaramondLTStd-Roman"/>
              </a:rPr>
              <a:t> (+) y </a:t>
            </a:r>
            <a:r>
              <a:rPr lang="es-AR" dirty="0" err="1">
                <a:latin typeface="StempelGaramondLTStd-Roman"/>
              </a:rPr>
              <a:t>HBsAc</a:t>
            </a:r>
            <a:r>
              <a:rPr lang="es-AR" dirty="0">
                <a:latin typeface="StempelGaramondLTStd-Roman"/>
              </a:rPr>
              <a:t> (≥10): indica una</a:t>
            </a:r>
          </a:p>
          <a:p>
            <a:r>
              <a:rPr lang="es-AR" dirty="0" smtClean="0">
                <a:latin typeface="StempelGaramondLTStd-Roman"/>
              </a:rPr>
              <a:t>infección </a:t>
            </a:r>
            <a:r>
              <a:rPr lang="es-AR" dirty="0">
                <a:latin typeface="StempelGaramondLTStd-Roman"/>
              </a:rPr>
              <a:t>pasada, pero puede reactivarse en caso de inmunocompromiso</a:t>
            </a:r>
          </a:p>
          <a:p>
            <a:r>
              <a:rPr lang="es-AR" dirty="0">
                <a:latin typeface="StempelGaramondLTStd-Roman"/>
              </a:rPr>
              <a:t>por perdida del control linfocitario.</a:t>
            </a:r>
          </a:p>
          <a:p>
            <a:r>
              <a:rPr lang="es-AR" dirty="0">
                <a:latin typeface="StempelGaramondLTStd-Roman"/>
              </a:rPr>
              <a:t>En este caso hay dos conductas:</a:t>
            </a:r>
          </a:p>
          <a:p>
            <a:r>
              <a:rPr lang="es-AR" dirty="0">
                <a:latin typeface="StempelGaramondLTStd-Roman"/>
              </a:rPr>
              <a:t>1) Seguimiento con carga viral mensual y </a:t>
            </a:r>
            <a:r>
              <a:rPr lang="es-AR" dirty="0" err="1">
                <a:latin typeface="StempelGaramondLTStd-Roman"/>
              </a:rPr>
              <a:t>HBsAc</a:t>
            </a:r>
            <a:r>
              <a:rPr lang="es-AR" dirty="0">
                <a:latin typeface="StempelGaramondLTStd-Roman"/>
              </a:rPr>
              <a:t> cada</a:t>
            </a:r>
          </a:p>
          <a:p>
            <a:r>
              <a:rPr lang="es-AR" dirty="0">
                <a:latin typeface="StempelGaramondLTStd-Roman"/>
              </a:rPr>
              <a:t>2 semanas, tratando de mantener niveles ≥100. Si la</a:t>
            </a:r>
          </a:p>
          <a:p>
            <a:r>
              <a:rPr lang="es-AR" dirty="0" smtClean="0">
                <a:latin typeface="StempelGaramondLTStd-Roman"/>
              </a:rPr>
              <a:t>determinación </a:t>
            </a:r>
            <a:r>
              <a:rPr lang="es-AR" dirty="0">
                <a:latin typeface="StempelGaramondLTStd-Roman"/>
              </a:rPr>
              <a:t>de carga viral es &gt;2000 IU/ml, iniciar</a:t>
            </a:r>
          </a:p>
          <a:p>
            <a:r>
              <a:rPr lang="es-AR" dirty="0">
                <a:latin typeface="StempelGaramondLTStd-Roman"/>
              </a:rPr>
              <a:t>profilaxis </a:t>
            </a:r>
            <a:r>
              <a:rPr lang="es-AR" dirty="0" smtClean="0">
                <a:latin typeface="StempelGaramondLTStd-Roman"/>
              </a:rPr>
              <a:t>así </a:t>
            </a:r>
            <a:r>
              <a:rPr lang="es-AR" dirty="0">
                <a:latin typeface="StempelGaramondLTStd-Roman"/>
              </a:rPr>
              <a:t>como ante la perdida del titulo de anticuerpos</a:t>
            </a:r>
            <a:endParaRPr lang="es-AR" dirty="0"/>
          </a:p>
        </p:txBody>
      </p:sp>
    </p:spTree>
    <p:extLst>
      <p:ext uri="{BB962C8B-B14F-4D97-AF65-F5344CB8AC3E}">
        <p14:creationId xmlns:p14="http://schemas.microsoft.com/office/powerpoint/2010/main" val="163096374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5646" y="2098311"/>
            <a:ext cx="10058400" cy="1450757"/>
          </a:xfrm>
        </p:spPr>
        <p:txBody>
          <a:bodyPr/>
          <a:lstStyle/>
          <a:p>
            <a:pPr algn="ctr"/>
            <a:r>
              <a:rPr lang="es-AR" b="1" dirty="0" smtClean="0"/>
              <a:t>Vacunas</a:t>
            </a:r>
            <a:endParaRPr lang="es-AR" b="1" dirty="0"/>
          </a:p>
        </p:txBody>
      </p:sp>
    </p:spTree>
    <p:extLst>
      <p:ext uri="{BB962C8B-B14F-4D97-AF65-F5344CB8AC3E}">
        <p14:creationId xmlns:p14="http://schemas.microsoft.com/office/powerpoint/2010/main" val="142004843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158922097"/>
              </p:ext>
            </p:extLst>
          </p:nvPr>
        </p:nvGraphicFramePr>
        <p:xfrm>
          <a:off x="2170633" y="205857"/>
          <a:ext cx="7289562" cy="5666232"/>
        </p:xfrm>
        <a:graphic>
          <a:graphicData uri="http://schemas.openxmlformats.org/drawingml/2006/table">
            <a:tbl>
              <a:tblPr firstRow="1" firstCol="1" bandRow="1">
                <a:tableStyleId>{5C22544A-7EE6-4342-B048-85BDC9FD1C3A}</a:tableStyleId>
              </a:tblPr>
              <a:tblGrid>
                <a:gridCol w="2939752"/>
                <a:gridCol w="4349810"/>
              </a:tblGrid>
              <a:tr h="267662">
                <a:tc>
                  <a:txBody>
                    <a:bodyPr/>
                    <a:lstStyle/>
                    <a:p>
                      <a:pPr algn="ctr">
                        <a:lnSpc>
                          <a:spcPct val="107000"/>
                        </a:lnSpc>
                        <a:spcAft>
                          <a:spcPts val="0"/>
                        </a:spcAft>
                      </a:pPr>
                      <a:r>
                        <a:rPr lang="es-AR" sz="2000" dirty="0">
                          <a:solidFill>
                            <a:schemeClr val="tx1"/>
                          </a:solidFill>
                          <a:effectLst/>
                        </a:rPr>
                        <a:t>TIPO</a:t>
                      </a:r>
                      <a:endParaRPr lang="es-A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AR" sz="2000" dirty="0">
                          <a:solidFill>
                            <a:schemeClr val="tx1"/>
                          </a:solidFill>
                          <a:effectLst/>
                        </a:rPr>
                        <a:t>VACUNAS</a:t>
                      </a:r>
                      <a:endParaRPr lang="es-A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143957">
                <a:tc>
                  <a:txBody>
                    <a:bodyPr/>
                    <a:lstStyle/>
                    <a:p>
                      <a:pPr>
                        <a:lnSpc>
                          <a:spcPct val="107000"/>
                        </a:lnSpc>
                        <a:spcAft>
                          <a:spcPts val="0"/>
                        </a:spcAft>
                      </a:pPr>
                      <a:r>
                        <a:rPr lang="es-AR" sz="2000" dirty="0">
                          <a:solidFill>
                            <a:schemeClr val="tx1"/>
                          </a:solidFill>
                          <a:effectLst/>
                        </a:rPr>
                        <a:t>Virus vivos atenuados</a:t>
                      </a:r>
                      <a:endParaRPr lang="es-A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AR" sz="2000" dirty="0">
                          <a:effectLst/>
                        </a:rPr>
                        <a:t>Sarampión, paperas, rubéola (vacuna MMR combinada)</a:t>
                      </a:r>
                      <a:br>
                        <a:rPr lang="es-AR" sz="2000" dirty="0">
                          <a:effectLst/>
                        </a:rPr>
                      </a:br>
                      <a:r>
                        <a:rPr lang="es-AR" sz="2000" dirty="0">
                          <a:effectLst/>
                        </a:rPr>
                        <a:t>Varicela</a:t>
                      </a:r>
                      <a:br>
                        <a:rPr lang="es-AR" sz="2000" dirty="0">
                          <a:effectLst/>
                        </a:rPr>
                      </a:br>
                      <a:r>
                        <a:rPr lang="es-AR" sz="2000" dirty="0">
                          <a:effectLst/>
                        </a:rPr>
                        <a:t>Influenza (nasal)</a:t>
                      </a:r>
                      <a:br>
                        <a:rPr lang="es-AR" sz="2000" dirty="0">
                          <a:effectLst/>
                        </a:rPr>
                      </a:br>
                      <a:r>
                        <a:rPr lang="es-AR" sz="2000" dirty="0">
                          <a:effectLst/>
                        </a:rPr>
                        <a:t>Rotavirus</a:t>
                      </a:r>
                    </a:p>
                    <a:p>
                      <a:pPr>
                        <a:lnSpc>
                          <a:spcPct val="107000"/>
                        </a:lnSpc>
                        <a:spcAft>
                          <a:spcPts val="0"/>
                        </a:spcAft>
                      </a:pPr>
                      <a:r>
                        <a:rPr lang="es-AR" sz="2000" dirty="0">
                          <a:effectLst/>
                        </a:rPr>
                        <a:t>Herpes zoster</a:t>
                      </a:r>
                    </a:p>
                    <a:p>
                      <a:pPr>
                        <a:lnSpc>
                          <a:spcPct val="107000"/>
                        </a:lnSpc>
                        <a:spcAft>
                          <a:spcPts val="0"/>
                        </a:spcAft>
                      </a:pPr>
                      <a:r>
                        <a:rPr lang="es-AR" sz="2000" dirty="0">
                          <a:effectLst/>
                        </a:rPr>
                        <a:t>Fiebre amarilla</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98705">
                <a:tc>
                  <a:txBody>
                    <a:bodyPr/>
                    <a:lstStyle/>
                    <a:p>
                      <a:pPr>
                        <a:lnSpc>
                          <a:spcPct val="107000"/>
                        </a:lnSpc>
                        <a:spcAft>
                          <a:spcPts val="0"/>
                        </a:spcAft>
                      </a:pPr>
                      <a:r>
                        <a:rPr lang="es-AR" sz="2000" dirty="0">
                          <a:solidFill>
                            <a:schemeClr val="tx1"/>
                          </a:solidFill>
                          <a:effectLst/>
                        </a:rPr>
                        <a:t>Virus inactivados (muertos)</a:t>
                      </a:r>
                      <a:endParaRPr lang="es-A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ts val="2250"/>
                        </a:lnSpc>
                        <a:spcAft>
                          <a:spcPts val="0"/>
                        </a:spcAft>
                      </a:pPr>
                      <a:r>
                        <a:rPr lang="es-AR" sz="2000" dirty="0">
                          <a:effectLst/>
                        </a:rPr>
                        <a:t>Poliomielitis (IPV)</a:t>
                      </a:r>
                    </a:p>
                    <a:p>
                      <a:pPr>
                        <a:lnSpc>
                          <a:spcPct val="107000"/>
                        </a:lnSpc>
                        <a:spcAft>
                          <a:spcPts val="0"/>
                        </a:spcAft>
                      </a:pPr>
                      <a:r>
                        <a:rPr lang="es-AR" sz="2000" dirty="0">
                          <a:effectLst/>
                        </a:rPr>
                        <a:t>Hepatitis A</a:t>
                      </a:r>
                    </a:p>
                    <a:p>
                      <a:pPr>
                        <a:lnSpc>
                          <a:spcPct val="107000"/>
                        </a:lnSpc>
                        <a:spcAft>
                          <a:spcPts val="0"/>
                        </a:spcAft>
                      </a:pPr>
                      <a:r>
                        <a:rPr lang="es-AR" sz="2000" dirty="0">
                          <a:effectLst/>
                        </a:rPr>
                        <a:t>Rabia</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0693">
                <a:tc>
                  <a:txBody>
                    <a:bodyPr/>
                    <a:lstStyle/>
                    <a:p>
                      <a:pPr>
                        <a:lnSpc>
                          <a:spcPct val="107000"/>
                        </a:lnSpc>
                        <a:spcAft>
                          <a:spcPts val="0"/>
                        </a:spcAft>
                      </a:pPr>
                      <a:r>
                        <a:rPr lang="es-AR" sz="2000" dirty="0">
                          <a:solidFill>
                            <a:schemeClr val="tx1"/>
                          </a:solidFill>
                          <a:effectLst/>
                        </a:rPr>
                        <a:t>Toxoide (toxina inactiva)</a:t>
                      </a:r>
                      <a:endParaRPr lang="es-A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AR" sz="2000" dirty="0">
                          <a:effectLst/>
                        </a:rPr>
                        <a:t>Difteria, tétanos (parte de la inmunización combinada DTaP)</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311643">
                <a:tc>
                  <a:txBody>
                    <a:bodyPr/>
                    <a:lstStyle/>
                    <a:p>
                      <a:pPr>
                        <a:lnSpc>
                          <a:spcPct val="107000"/>
                        </a:lnSpc>
                        <a:spcAft>
                          <a:spcPts val="0"/>
                        </a:spcAft>
                      </a:pPr>
                      <a:r>
                        <a:rPr lang="es-AR" sz="2000" dirty="0">
                          <a:solidFill>
                            <a:schemeClr val="tx1"/>
                          </a:solidFill>
                          <a:effectLst/>
                        </a:rPr>
                        <a:t>Subunitaria/conjugada</a:t>
                      </a:r>
                      <a:endParaRPr lang="es-A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ts val="2250"/>
                        </a:lnSpc>
                        <a:spcAft>
                          <a:spcPts val="0"/>
                        </a:spcAft>
                      </a:pPr>
                      <a:r>
                        <a:rPr lang="es-AR" sz="2000" dirty="0">
                          <a:effectLst/>
                        </a:rPr>
                        <a:t>Hepatitis B Influenza (inyección), HPV,  Haemophilus influenza tipo B (Hib) Tos ferina (parte de la inmunización combinada DTaP) Neumocóccica Meningocóccica</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631829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Tipos de vacunas II</a:t>
            </a:r>
            <a:endParaRPr lang="es-AR" b="1" dirty="0"/>
          </a:p>
        </p:txBody>
      </p:sp>
      <p:sp>
        <p:nvSpPr>
          <p:cNvPr id="3" name="Marcador de contenido 2"/>
          <p:cNvSpPr>
            <a:spLocks noGrp="1"/>
          </p:cNvSpPr>
          <p:nvPr>
            <p:ph idx="1"/>
          </p:nvPr>
        </p:nvSpPr>
        <p:spPr/>
        <p:txBody>
          <a:bodyPr>
            <a:normAutofit/>
          </a:bodyPr>
          <a:lstStyle/>
          <a:p>
            <a:r>
              <a:rPr lang="es-AR" b="1" dirty="0">
                <a:solidFill>
                  <a:srgbClr val="002060"/>
                </a:solidFill>
              </a:rPr>
              <a:t>Las vacunas conjugadas </a:t>
            </a:r>
            <a:r>
              <a:rPr lang="es-AR" b="1" dirty="0"/>
              <a:t>unen un polisacárido capsular con una proteína transportadora, consiguiendo con ello cambiar una inmunidad </a:t>
            </a:r>
            <a:r>
              <a:rPr lang="es-AR" b="1" dirty="0" smtClean="0"/>
              <a:t>timo-independiente  </a:t>
            </a:r>
            <a:r>
              <a:rPr lang="es-AR" b="1" dirty="0"/>
              <a:t>a </a:t>
            </a:r>
            <a:r>
              <a:rPr lang="es-AR" b="1" dirty="0" smtClean="0"/>
              <a:t>timo-dependiente.</a:t>
            </a:r>
          </a:p>
          <a:p>
            <a:pPr>
              <a:buFont typeface="Wingdings" panose="05000000000000000000" pitchFamily="2" charset="2"/>
              <a:buChar char="§"/>
            </a:pPr>
            <a:r>
              <a:rPr lang="es-AR" b="1" dirty="0" smtClean="0"/>
              <a:t>Producen memoria inmunológica.</a:t>
            </a:r>
          </a:p>
          <a:p>
            <a:pPr>
              <a:buFont typeface="Wingdings" panose="05000000000000000000" pitchFamily="2" charset="2"/>
              <a:buChar char="§"/>
            </a:pPr>
            <a:r>
              <a:rPr lang="es-AR" b="1" dirty="0" smtClean="0"/>
              <a:t>Mayor producción de anticuerpos en menor tiempo.</a:t>
            </a:r>
          </a:p>
          <a:p>
            <a:pPr>
              <a:buFont typeface="Wingdings" panose="05000000000000000000" pitchFamily="2" charset="2"/>
              <a:buChar char="§"/>
            </a:pPr>
            <a:r>
              <a:rPr lang="es-AR" b="1" dirty="0" smtClean="0"/>
              <a:t>Reduce el estado de portación</a:t>
            </a:r>
          </a:p>
          <a:p>
            <a:pPr marL="0" indent="0">
              <a:buNone/>
            </a:pPr>
            <a:r>
              <a:rPr lang="es-AR" b="1" dirty="0" smtClean="0"/>
              <a:t>Ejemplos: anti Haemophilus </a:t>
            </a:r>
            <a:r>
              <a:rPr lang="es-AR" b="1" dirty="0"/>
              <a:t>influenzae tipo b (Hib</a:t>
            </a:r>
            <a:r>
              <a:rPr lang="es-AR" b="1" dirty="0" smtClean="0"/>
              <a:t>), Antineumocóccica, Antimeningocócica.</a:t>
            </a:r>
          </a:p>
          <a:p>
            <a:pPr marL="0" indent="0">
              <a:buNone/>
            </a:pPr>
            <a:r>
              <a:rPr lang="es-AR" b="1" dirty="0" smtClean="0">
                <a:solidFill>
                  <a:srgbClr val="002060"/>
                </a:solidFill>
              </a:rPr>
              <a:t>Vacunas acelulares: </a:t>
            </a:r>
            <a:r>
              <a:rPr lang="es-AR" b="1" dirty="0" smtClean="0">
                <a:solidFill>
                  <a:schemeClr val="tx1"/>
                </a:solidFill>
              </a:rPr>
              <a:t>contienen los componentes bacterianos que inducen una buena repuesta inmunológica con disminución de los efectos adversos.</a:t>
            </a:r>
          </a:p>
          <a:p>
            <a:pPr marL="0" indent="0">
              <a:buNone/>
            </a:pPr>
            <a:r>
              <a:rPr lang="es-AR" b="1" dirty="0" smtClean="0">
                <a:solidFill>
                  <a:schemeClr val="tx1"/>
                </a:solidFill>
              </a:rPr>
              <a:t>Ejemplo: anticoqueluche.</a:t>
            </a:r>
            <a:endParaRPr lang="es-AR" b="1" dirty="0">
              <a:solidFill>
                <a:schemeClr val="tx1"/>
              </a:solidFill>
            </a:endParaRPr>
          </a:p>
        </p:txBody>
      </p:sp>
    </p:spTree>
    <p:extLst>
      <p:ext uri="{BB962C8B-B14F-4D97-AF65-F5344CB8AC3E}">
        <p14:creationId xmlns:p14="http://schemas.microsoft.com/office/powerpoint/2010/main" val="13879082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Box 8"/>
          <p:cNvSpPr txBox="1">
            <a:spLocks noChangeArrowheads="1"/>
          </p:cNvSpPr>
          <p:nvPr/>
        </p:nvSpPr>
        <p:spPr bwMode="auto">
          <a:xfrm>
            <a:off x="2514600" y="2819400"/>
            <a:ext cx="70866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9pPr>
          </a:lstStyle>
          <a:p>
            <a:pPr algn="ctr" eaLnBrk="1" hangingPunct="1">
              <a:spcBef>
                <a:spcPct val="0"/>
              </a:spcBef>
              <a:buFontTx/>
              <a:buNone/>
            </a:pPr>
            <a:r>
              <a:rPr lang="es-AR" altLang="es-AR" b="1" dirty="0"/>
              <a:t>¿Presentan mayor riesgo de infecciones los pacientes con enfermedades reumáticas autoinmunes?</a:t>
            </a:r>
            <a:endParaRPr lang="en-US" altLang="es-AR" b="1" dirty="0"/>
          </a:p>
        </p:txBody>
      </p:sp>
      <p:cxnSp>
        <p:nvCxnSpPr>
          <p:cNvPr id="17410" name="Straight Connector 10"/>
          <p:cNvCxnSpPr>
            <a:cxnSpLocks noChangeShapeType="1"/>
          </p:cNvCxnSpPr>
          <p:nvPr/>
        </p:nvCxnSpPr>
        <p:spPr bwMode="auto">
          <a:xfrm>
            <a:off x="2311637" y="970660"/>
            <a:ext cx="7772400" cy="1588"/>
          </a:xfrm>
          <a:prstGeom prst="line">
            <a:avLst/>
          </a:prstGeom>
          <a:noFill/>
          <a:ln w="25400">
            <a:solidFill>
              <a:schemeClr val="tx2"/>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18403346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434" name="Straight Connector 10"/>
          <p:cNvCxnSpPr>
            <a:cxnSpLocks noChangeShapeType="1"/>
          </p:cNvCxnSpPr>
          <p:nvPr/>
        </p:nvCxnSpPr>
        <p:spPr bwMode="auto">
          <a:xfrm>
            <a:off x="2286000" y="609600"/>
            <a:ext cx="7772400" cy="1588"/>
          </a:xfrm>
          <a:prstGeom prst="line">
            <a:avLst/>
          </a:prstGeom>
          <a:noFill/>
          <a:ln w="25400">
            <a:solidFill>
              <a:schemeClr val="accent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7" name="2 Marcador de contenido">
            <a:extLst>
              <a:ext uri="{FF2B5EF4-FFF2-40B4-BE49-F238E27FC236}">
                <a16:creationId xmlns:a16="http://schemas.microsoft.com/office/drawing/2014/main" xmlns="" id="{6D4BCD3D-0D07-EC49-9102-9CBC74290496}"/>
              </a:ext>
            </a:extLst>
          </p:cNvPr>
          <p:cNvSpPr txBox="1">
            <a:spLocks/>
          </p:cNvSpPr>
          <p:nvPr/>
        </p:nvSpPr>
        <p:spPr bwMode="auto">
          <a:xfrm>
            <a:off x="1835922" y="0"/>
            <a:ext cx="8382000" cy="4525963"/>
          </a:xfrm>
          <a:prstGeom prst="rect">
            <a:avLst/>
          </a:prstGeom>
          <a:noFill/>
          <a:ln w="9525">
            <a:noFill/>
            <a:miter lim="800000"/>
            <a:headEnd/>
            <a:tailEnd/>
          </a:ln>
        </p:spPr>
        <p:txBody>
          <a:bodyPr/>
          <a:lstStyle/>
          <a:p>
            <a:pPr>
              <a:spcBef>
                <a:spcPct val="20000"/>
              </a:spcBef>
              <a:buFontTx/>
              <a:buBlip>
                <a:blip r:embed="rId2"/>
              </a:buBlip>
              <a:defRPr/>
            </a:pPr>
            <a:r>
              <a:rPr lang="es-AR" sz="3200" dirty="0">
                <a:solidFill>
                  <a:schemeClr val="tx1">
                    <a:tint val="75000"/>
                  </a:schemeClr>
                </a:solidFill>
                <a:cs typeface="ヒラギノ角ゴ Pro W3" charset="-128"/>
              </a:rPr>
              <a:t> </a:t>
            </a:r>
            <a:r>
              <a:rPr lang="es-AR" sz="3200" dirty="0">
                <a:cs typeface="ヒラギノ角ゴ Pro W3" charset="-128"/>
              </a:rPr>
              <a:t>Mayor riesgo de infecciones:</a:t>
            </a:r>
          </a:p>
          <a:p>
            <a:pPr lvl="1">
              <a:spcBef>
                <a:spcPct val="20000"/>
              </a:spcBef>
              <a:buFontTx/>
              <a:buBlip>
                <a:blip r:embed="rId2"/>
              </a:buBlip>
              <a:defRPr/>
            </a:pPr>
            <a:r>
              <a:rPr lang="es-AR" sz="2800" dirty="0">
                <a:solidFill>
                  <a:schemeClr val="tx1">
                    <a:lumMod val="75000"/>
                    <a:lumOff val="25000"/>
                  </a:schemeClr>
                </a:solidFill>
                <a:cs typeface="ヒラギノ角ゴ Pro W3" charset="-128"/>
              </a:rPr>
              <a:t>Enfermedad de base per se</a:t>
            </a:r>
          </a:p>
          <a:p>
            <a:pPr lvl="1">
              <a:spcBef>
                <a:spcPct val="20000"/>
              </a:spcBef>
              <a:buFontTx/>
              <a:buBlip>
                <a:blip r:embed="rId2"/>
              </a:buBlip>
              <a:defRPr/>
            </a:pPr>
            <a:r>
              <a:rPr lang="es-AR" sz="2800" dirty="0">
                <a:solidFill>
                  <a:schemeClr val="tx1">
                    <a:lumMod val="75000"/>
                    <a:lumOff val="25000"/>
                  </a:schemeClr>
                </a:solidFill>
                <a:cs typeface="ヒラギノ角ゴ Pro W3" charset="-128"/>
              </a:rPr>
              <a:t>Otras condiciones </a:t>
            </a:r>
            <a:r>
              <a:rPr lang="es-AR" sz="2800" dirty="0" err="1">
                <a:solidFill>
                  <a:schemeClr val="tx1">
                    <a:lumMod val="75000"/>
                    <a:lumOff val="25000"/>
                  </a:schemeClr>
                </a:solidFill>
                <a:cs typeface="ヒラギノ角ゴ Pro W3" charset="-128"/>
              </a:rPr>
              <a:t>co</a:t>
            </a:r>
            <a:r>
              <a:rPr lang="es-AR" sz="2800" dirty="0">
                <a:solidFill>
                  <a:schemeClr val="tx1">
                    <a:lumMod val="75000"/>
                    <a:lumOff val="25000"/>
                  </a:schemeClr>
                </a:solidFill>
                <a:cs typeface="ヒラギノ角ゴ Pro W3" charset="-128"/>
              </a:rPr>
              <a:t>-mórbidas asociadas</a:t>
            </a:r>
          </a:p>
          <a:p>
            <a:pPr lvl="1">
              <a:spcBef>
                <a:spcPct val="20000"/>
              </a:spcBef>
              <a:buFontTx/>
              <a:buBlip>
                <a:blip r:embed="rId2"/>
              </a:buBlip>
              <a:defRPr/>
            </a:pPr>
            <a:r>
              <a:rPr lang="es-AR" sz="2800" dirty="0">
                <a:solidFill>
                  <a:schemeClr val="tx1">
                    <a:lumMod val="75000"/>
                    <a:lumOff val="25000"/>
                  </a:schemeClr>
                </a:solidFill>
                <a:cs typeface="ヒラギノ角ゴ Pro W3" charset="-128"/>
              </a:rPr>
              <a:t>Tratamiento inmunosupresor</a:t>
            </a:r>
          </a:p>
          <a:p>
            <a:pPr>
              <a:spcBef>
                <a:spcPct val="20000"/>
              </a:spcBef>
              <a:buFontTx/>
              <a:buBlip>
                <a:blip r:embed="rId2"/>
              </a:buBlip>
              <a:defRPr/>
            </a:pPr>
            <a:r>
              <a:rPr lang="es-AR" sz="3200" dirty="0">
                <a:cs typeface="ヒラギノ角ゴ Pro W3" charset="-128"/>
              </a:rPr>
              <a:t>Muerte y hospitalización por gérmenes como </a:t>
            </a:r>
            <a:r>
              <a:rPr lang="es-AR" sz="3200" i="1" dirty="0" err="1">
                <a:cs typeface="ヒラギノ角ゴ Pro W3" charset="-128"/>
              </a:rPr>
              <a:t>Streptococcus</a:t>
            </a:r>
            <a:r>
              <a:rPr lang="es-AR" sz="3200" i="1" dirty="0">
                <a:cs typeface="ヒラギノ角ゴ Pro W3" charset="-128"/>
              </a:rPr>
              <a:t> </a:t>
            </a:r>
            <a:r>
              <a:rPr lang="es-AR" sz="3200" i="1" dirty="0" err="1">
                <a:cs typeface="ヒラギノ角ゴ Pro W3" charset="-128"/>
              </a:rPr>
              <a:t>pneumoniae</a:t>
            </a:r>
            <a:r>
              <a:rPr lang="es-AR" sz="3200" dirty="0">
                <a:cs typeface="ヒラギノ角ゴ Pro W3" charset="-128"/>
              </a:rPr>
              <a:t> y otros patógenos </a:t>
            </a:r>
          </a:p>
          <a:p>
            <a:pPr>
              <a:spcBef>
                <a:spcPct val="20000"/>
              </a:spcBef>
              <a:buFontTx/>
              <a:buBlip>
                <a:blip r:embed="rId2"/>
              </a:buBlip>
              <a:defRPr/>
            </a:pPr>
            <a:r>
              <a:rPr lang="es-AR" sz="3200" dirty="0">
                <a:cs typeface="ヒラギノ角ゴ Pro W3" charset="-128"/>
              </a:rPr>
              <a:t>Infecciones respiratorias y piel y partes blandas</a:t>
            </a:r>
          </a:p>
          <a:p>
            <a:pPr>
              <a:spcBef>
                <a:spcPct val="20000"/>
              </a:spcBef>
              <a:buFontTx/>
              <a:buBlip>
                <a:blip r:embed="rId2"/>
              </a:buBlip>
              <a:defRPr/>
            </a:pPr>
            <a:r>
              <a:rPr lang="es-AR" sz="3200" dirty="0">
                <a:cs typeface="ヒラギノ角ゴ Pro W3" charset="-128"/>
              </a:rPr>
              <a:t> </a:t>
            </a:r>
            <a:r>
              <a:rPr lang="es-AR" sz="3200" dirty="0" err="1">
                <a:cs typeface="ヒラギノ角ゴ Pro W3" charset="-128"/>
              </a:rPr>
              <a:t>Tto</a:t>
            </a:r>
            <a:r>
              <a:rPr lang="es-AR" sz="3200" dirty="0">
                <a:cs typeface="ヒラギノ角ゴ Pro W3" charset="-128"/>
              </a:rPr>
              <a:t> IS: No todos los AB se asocian al mismo RI</a:t>
            </a:r>
          </a:p>
          <a:p>
            <a:pPr marL="0" lvl="1">
              <a:spcBef>
                <a:spcPct val="20000"/>
              </a:spcBef>
              <a:buBlip>
                <a:blip r:embed="rId2"/>
              </a:buBlip>
              <a:defRPr/>
            </a:pPr>
            <a:r>
              <a:rPr lang="es-AR" sz="3200" dirty="0">
                <a:solidFill>
                  <a:schemeClr val="tx1">
                    <a:lumMod val="75000"/>
                    <a:lumOff val="25000"/>
                  </a:schemeClr>
                </a:solidFill>
                <a:cs typeface="ヒラギノ角ゴ Pro W3" charset="-128"/>
              </a:rPr>
              <a:t> </a:t>
            </a:r>
            <a:r>
              <a:rPr lang="en-US" sz="3200" dirty="0" err="1"/>
              <a:t>Neumonía</a:t>
            </a:r>
            <a:r>
              <a:rPr lang="en-US" sz="3200" dirty="0"/>
              <a:t>: </a:t>
            </a:r>
            <a:r>
              <a:rPr lang="en-US" sz="3200" dirty="0" err="1"/>
              <a:t>primera</a:t>
            </a:r>
            <a:r>
              <a:rPr lang="en-US" sz="3200" dirty="0"/>
              <a:t> </a:t>
            </a:r>
            <a:r>
              <a:rPr lang="en-US" sz="3200" dirty="0" err="1"/>
              <a:t>causa</a:t>
            </a:r>
            <a:r>
              <a:rPr lang="en-US" sz="3200" dirty="0"/>
              <a:t> de interrupción por EA infeccioso en pacientes tratados con AB en Argentina</a:t>
            </a:r>
          </a:p>
          <a:p>
            <a:pPr>
              <a:spcBef>
                <a:spcPct val="20000"/>
              </a:spcBef>
              <a:buFontTx/>
              <a:buBlip>
                <a:blip r:embed="rId2"/>
              </a:buBlip>
              <a:defRPr/>
            </a:pPr>
            <a:endParaRPr lang="es-AR" sz="3200" dirty="0">
              <a:solidFill>
                <a:schemeClr val="tx1">
                  <a:lumMod val="75000"/>
                  <a:lumOff val="25000"/>
                </a:schemeClr>
              </a:solidFill>
              <a:cs typeface="ヒラギノ角ゴ Pro W3" charset="-128"/>
            </a:endParaRPr>
          </a:p>
          <a:p>
            <a:pPr lvl="1">
              <a:spcBef>
                <a:spcPct val="20000"/>
              </a:spcBef>
              <a:buFontTx/>
              <a:buBlip>
                <a:blip r:embed="rId2"/>
              </a:buBlip>
              <a:defRPr/>
            </a:pPr>
            <a:endParaRPr lang="es-AR" sz="3200" dirty="0">
              <a:solidFill>
                <a:schemeClr val="tx1">
                  <a:tint val="75000"/>
                </a:schemeClr>
              </a:solidFill>
              <a:cs typeface="ヒラギノ角ゴ Pro W3" charset="-128"/>
            </a:endParaRPr>
          </a:p>
        </p:txBody>
      </p:sp>
      <p:sp>
        <p:nvSpPr>
          <p:cNvPr id="2" name="1 CuadroTexto">
            <a:extLst>
              <a:ext uri="{FF2B5EF4-FFF2-40B4-BE49-F238E27FC236}">
                <a16:creationId xmlns:a16="http://schemas.microsoft.com/office/drawing/2014/main" xmlns="" id="{9D7509DD-FF0C-7341-AD84-AB127FEFD2F4}"/>
              </a:ext>
            </a:extLst>
          </p:cNvPr>
          <p:cNvSpPr txBox="1"/>
          <p:nvPr/>
        </p:nvSpPr>
        <p:spPr>
          <a:xfrm>
            <a:off x="8561389" y="6019801"/>
            <a:ext cx="1965325" cy="862013"/>
          </a:xfrm>
          <a:prstGeom prst="rect">
            <a:avLst/>
          </a:prstGeom>
          <a:noFill/>
        </p:spPr>
        <p:txBody>
          <a:bodyPr wrap="none">
            <a:spAutoFit/>
          </a:bodyPr>
          <a:lstStyle/>
          <a:p>
            <a:pPr algn="r" eaLnBrk="1" hangingPunct="1">
              <a:defRPr/>
            </a:pPr>
            <a:r>
              <a:rPr lang="es-AR" sz="1000" dirty="0"/>
              <a:t> </a:t>
            </a:r>
            <a:r>
              <a:rPr lang="es-AR" sz="1000" i="1" dirty="0" err="1"/>
              <a:t>Clin</a:t>
            </a:r>
            <a:r>
              <a:rPr lang="es-AR" sz="1000" i="1" dirty="0"/>
              <a:t> </a:t>
            </a:r>
            <a:r>
              <a:rPr lang="es-AR" sz="1000" i="1" dirty="0" err="1"/>
              <a:t>Rheumatol</a:t>
            </a:r>
            <a:r>
              <a:rPr lang="es-AR" sz="1000" i="1" dirty="0"/>
              <a:t> </a:t>
            </a:r>
            <a:r>
              <a:rPr lang="es-AR" sz="1000" dirty="0"/>
              <a:t>2007;26:663-70</a:t>
            </a:r>
          </a:p>
          <a:p>
            <a:pPr algn="r" eaLnBrk="1" hangingPunct="1">
              <a:defRPr/>
            </a:pPr>
            <a:r>
              <a:rPr lang="es-AR" sz="1000" dirty="0"/>
              <a:t> </a:t>
            </a:r>
            <a:r>
              <a:rPr lang="es-AR" sz="1000" i="1" dirty="0" err="1"/>
              <a:t>Arthritis</a:t>
            </a:r>
            <a:r>
              <a:rPr lang="es-AR" sz="1000" i="1" dirty="0"/>
              <a:t> </a:t>
            </a:r>
            <a:r>
              <a:rPr lang="es-AR" sz="1000" i="1" dirty="0" err="1"/>
              <a:t>Rheum</a:t>
            </a:r>
            <a:r>
              <a:rPr lang="es-AR" sz="1000" i="1" dirty="0"/>
              <a:t> </a:t>
            </a:r>
            <a:r>
              <a:rPr lang="es-AR" sz="1000" dirty="0"/>
              <a:t>2002;46:2287-93</a:t>
            </a:r>
          </a:p>
          <a:p>
            <a:pPr algn="r" eaLnBrk="1" hangingPunct="1">
              <a:defRPr/>
            </a:pPr>
            <a:r>
              <a:rPr lang="es-AR" sz="1000" dirty="0"/>
              <a:t> </a:t>
            </a:r>
            <a:r>
              <a:rPr lang="es-AR" sz="1000" i="1" dirty="0"/>
              <a:t>J </a:t>
            </a:r>
            <a:r>
              <a:rPr lang="es-AR" sz="1000" i="1" dirty="0" err="1"/>
              <a:t>Rheumatol</a:t>
            </a:r>
            <a:r>
              <a:rPr lang="es-AR" sz="1000" i="1" dirty="0"/>
              <a:t> </a:t>
            </a:r>
            <a:r>
              <a:rPr lang="es-AR" sz="1000" dirty="0"/>
              <a:t>2011;38:1552-62</a:t>
            </a:r>
          </a:p>
          <a:p>
            <a:pPr algn="r" eaLnBrk="1" hangingPunct="1">
              <a:defRPr/>
            </a:pPr>
            <a:r>
              <a:rPr lang="es-AR" sz="1000" dirty="0"/>
              <a:t> </a:t>
            </a:r>
            <a:r>
              <a:rPr lang="es-AR" sz="1000" i="1" dirty="0"/>
              <a:t>Lupus</a:t>
            </a:r>
            <a:r>
              <a:rPr lang="es-AR" sz="1000" dirty="0"/>
              <a:t> 2009;18:683-9</a:t>
            </a:r>
          </a:p>
          <a:p>
            <a:pPr algn="r" eaLnBrk="1" hangingPunct="1">
              <a:defRPr/>
            </a:pPr>
            <a:r>
              <a:rPr lang="es-AR" sz="1000" i="1" dirty="0" err="1"/>
              <a:t>Rev</a:t>
            </a:r>
            <a:r>
              <a:rPr lang="es-AR" sz="1000" i="1" dirty="0"/>
              <a:t> </a:t>
            </a:r>
            <a:r>
              <a:rPr lang="es-AR" sz="1000" i="1" dirty="0" err="1"/>
              <a:t>Arg</a:t>
            </a:r>
            <a:r>
              <a:rPr lang="es-AR" sz="1000" i="1" dirty="0"/>
              <a:t> </a:t>
            </a:r>
            <a:r>
              <a:rPr lang="es-AR" sz="1000" i="1" dirty="0" err="1"/>
              <a:t>Reumatol</a:t>
            </a:r>
            <a:r>
              <a:rPr lang="es-AR" sz="1000" i="1" dirty="0"/>
              <a:t>. </a:t>
            </a:r>
            <a:r>
              <a:rPr lang="es-AR" sz="1000" dirty="0"/>
              <a:t>2011;22: 40-54</a:t>
            </a:r>
          </a:p>
        </p:txBody>
      </p:sp>
    </p:spTree>
    <p:extLst>
      <p:ext uri="{BB962C8B-B14F-4D97-AF65-F5344CB8AC3E}">
        <p14:creationId xmlns:p14="http://schemas.microsoft.com/office/powerpoint/2010/main" val="29986566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Box 8"/>
          <p:cNvSpPr txBox="1">
            <a:spLocks noChangeArrowheads="1"/>
          </p:cNvSpPr>
          <p:nvPr/>
        </p:nvSpPr>
        <p:spPr bwMode="auto">
          <a:xfrm>
            <a:off x="2514600" y="2819400"/>
            <a:ext cx="70866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9pPr>
          </a:lstStyle>
          <a:p>
            <a:pPr algn="ctr" eaLnBrk="1" hangingPunct="1">
              <a:spcBef>
                <a:spcPct val="0"/>
              </a:spcBef>
              <a:buFontTx/>
              <a:buNone/>
            </a:pPr>
            <a:r>
              <a:rPr lang="es-AR" altLang="es-AR" b="1" dirty="0"/>
              <a:t>¿Qué dificultades y desafíos se plantean en la vacunación de pacientes con enfermedades reumatológicas?</a:t>
            </a:r>
            <a:endParaRPr lang="en-US" altLang="es-AR" b="1" dirty="0"/>
          </a:p>
        </p:txBody>
      </p:sp>
      <p:cxnSp>
        <p:nvCxnSpPr>
          <p:cNvPr id="19458" name="Straight Connector 10"/>
          <p:cNvCxnSpPr>
            <a:cxnSpLocks noChangeShapeType="1"/>
          </p:cNvCxnSpPr>
          <p:nvPr/>
        </p:nvCxnSpPr>
        <p:spPr bwMode="auto">
          <a:xfrm>
            <a:off x="2286000" y="2209800"/>
            <a:ext cx="7772400" cy="1588"/>
          </a:xfrm>
          <a:prstGeom prst="line">
            <a:avLst/>
          </a:prstGeom>
          <a:noFill/>
          <a:ln w="25400">
            <a:solidFill>
              <a:schemeClr val="tx2"/>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3167418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Box 8"/>
          <p:cNvSpPr txBox="1">
            <a:spLocks noChangeArrowheads="1"/>
          </p:cNvSpPr>
          <p:nvPr/>
        </p:nvSpPr>
        <p:spPr bwMode="auto">
          <a:xfrm>
            <a:off x="2133600" y="863600"/>
            <a:ext cx="838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9pPr>
          </a:lstStyle>
          <a:p>
            <a:pPr eaLnBrk="1" hangingPunct="1">
              <a:spcBef>
                <a:spcPct val="0"/>
              </a:spcBef>
              <a:buFontTx/>
              <a:buNone/>
            </a:pPr>
            <a:r>
              <a:rPr lang="es-AR" altLang="es-AR">
                <a:solidFill>
                  <a:schemeClr val="tx2"/>
                </a:solidFill>
              </a:rPr>
              <a:t>Vacunas en PCER: dificultades y desafíos</a:t>
            </a:r>
            <a:endParaRPr lang="en-US" altLang="es-AR">
              <a:solidFill>
                <a:schemeClr val="tx2"/>
              </a:solidFill>
            </a:endParaRPr>
          </a:p>
        </p:txBody>
      </p:sp>
      <p:cxnSp>
        <p:nvCxnSpPr>
          <p:cNvPr id="20482" name="Straight Connector 10"/>
          <p:cNvCxnSpPr>
            <a:cxnSpLocks noChangeShapeType="1"/>
          </p:cNvCxnSpPr>
          <p:nvPr/>
        </p:nvCxnSpPr>
        <p:spPr bwMode="auto">
          <a:xfrm>
            <a:off x="2286000" y="1446214"/>
            <a:ext cx="7772400" cy="1587"/>
          </a:xfrm>
          <a:prstGeom prst="line">
            <a:avLst/>
          </a:prstGeom>
          <a:noFill/>
          <a:ln w="25400">
            <a:solidFill>
              <a:schemeClr val="accent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7" name="2 Marcador de contenido">
            <a:extLst>
              <a:ext uri="{FF2B5EF4-FFF2-40B4-BE49-F238E27FC236}">
                <a16:creationId xmlns:a16="http://schemas.microsoft.com/office/drawing/2014/main" xmlns="" id="{A47A8F69-46F3-6343-AB72-9494D6C2A55B}"/>
              </a:ext>
            </a:extLst>
          </p:cNvPr>
          <p:cNvSpPr txBox="1">
            <a:spLocks/>
          </p:cNvSpPr>
          <p:nvPr/>
        </p:nvSpPr>
        <p:spPr bwMode="auto">
          <a:xfrm>
            <a:off x="2133600" y="1905001"/>
            <a:ext cx="8229600" cy="4525963"/>
          </a:xfrm>
          <a:prstGeom prst="rect">
            <a:avLst/>
          </a:prstGeom>
          <a:noFill/>
          <a:ln w="9525">
            <a:noFill/>
            <a:miter lim="800000"/>
            <a:headEnd/>
            <a:tailEnd/>
          </a:ln>
        </p:spPr>
        <p:txBody>
          <a:bodyPr/>
          <a:lstStyle/>
          <a:p>
            <a:pPr>
              <a:spcBef>
                <a:spcPct val="20000"/>
              </a:spcBef>
              <a:buFontTx/>
              <a:buBlip>
                <a:blip r:embed="rId2"/>
              </a:buBlip>
              <a:defRPr/>
            </a:pPr>
            <a:r>
              <a:rPr lang="es-AR" sz="3200" dirty="0">
                <a:solidFill>
                  <a:schemeClr val="tx1">
                    <a:tint val="75000"/>
                  </a:schemeClr>
                </a:solidFill>
                <a:cs typeface="ヒラギノ角ゴ Pro W3" charset="-128"/>
              </a:rPr>
              <a:t> </a:t>
            </a:r>
            <a:r>
              <a:rPr lang="es-AR" sz="3200" dirty="0">
                <a:cs typeface="ヒラギノ角ゴ Pro W3" charset="-128"/>
              </a:rPr>
              <a:t>Menor respuesta </a:t>
            </a:r>
            <a:r>
              <a:rPr lang="es-AR" sz="3200" dirty="0" err="1">
                <a:cs typeface="ヒラギノ角ゴ Pro W3" charset="-128"/>
              </a:rPr>
              <a:t>inmunogénica</a:t>
            </a:r>
            <a:r>
              <a:rPr lang="es-AR" sz="3200" dirty="0">
                <a:cs typeface="ヒラギノ角ゴ Pro W3" charset="-128"/>
              </a:rPr>
              <a:t> y por lo tanto menor efectividad clínica</a:t>
            </a:r>
          </a:p>
          <a:p>
            <a:pPr>
              <a:spcBef>
                <a:spcPct val="20000"/>
              </a:spcBef>
              <a:buFontTx/>
              <a:buBlip>
                <a:blip r:embed="rId2"/>
              </a:buBlip>
              <a:defRPr/>
            </a:pPr>
            <a:r>
              <a:rPr lang="es-AR" sz="3200" dirty="0">
                <a:cs typeface="ヒラギノ角ゴ Pro W3" charset="-128"/>
              </a:rPr>
              <a:t> Riesgo potencial ante la aplicación de vacunas a microorganismos vivos</a:t>
            </a:r>
            <a:endParaRPr lang="es-AR" sz="3200" dirty="0">
              <a:solidFill>
                <a:schemeClr val="tx1">
                  <a:tint val="75000"/>
                </a:schemeClr>
              </a:solidFill>
              <a:cs typeface="ヒラギノ角ゴ Pro W3" charset="-128"/>
            </a:endParaRPr>
          </a:p>
          <a:p>
            <a:pPr>
              <a:spcBef>
                <a:spcPct val="20000"/>
              </a:spcBef>
              <a:buFontTx/>
              <a:buBlip>
                <a:blip r:embed="rId2"/>
              </a:buBlip>
              <a:defRPr/>
            </a:pPr>
            <a:r>
              <a:rPr lang="es-AR" sz="3200" dirty="0">
                <a:cs typeface="ヒラギノ角ゴ Pro W3" charset="-128"/>
              </a:rPr>
              <a:t>Posibilidad de modificar el curso de la enfermedad de base</a:t>
            </a:r>
          </a:p>
        </p:txBody>
      </p:sp>
    </p:spTree>
    <p:extLst>
      <p:ext uri="{BB962C8B-B14F-4D97-AF65-F5344CB8AC3E}">
        <p14:creationId xmlns:p14="http://schemas.microsoft.com/office/powerpoint/2010/main" val="339828863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Box 8"/>
          <p:cNvSpPr txBox="1">
            <a:spLocks noChangeArrowheads="1"/>
          </p:cNvSpPr>
          <p:nvPr/>
        </p:nvSpPr>
        <p:spPr bwMode="auto">
          <a:xfrm>
            <a:off x="2514600" y="2819400"/>
            <a:ext cx="70866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9pPr>
          </a:lstStyle>
          <a:p>
            <a:pPr algn="ctr" eaLnBrk="1" hangingPunct="1">
              <a:spcBef>
                <a:spcPct val="0"/>
              </a:spcBef>
              <a:buFontTx/>
              <a:buNone/>
            </a:pPr>
            <a:r>
              <a:rPr lang="es-AR" altLang="es-AR" b="1" dirty="0"/>
              <a:t>¿Existe el riesgo que las vacunas sean el gatillo para la reagudización de las patologías reumáticas?</a:t>
            </a:r>
            <a:endParaRPr lang="en-US" altLang="es-AR" b="1" dirty="0"/>
          </a:p>
        </p:txBody>
      </p:sp>
      <p:cxnSp>
        <p:nvCxnSpPr>
          <p:cNvPr id="21506" name="Straight Connector 10"/>
          <p:cNvCxnSpPr>
            <a:cxnSpLocks noChangeShapeType="1"/>
          </p:cNvCxnSpPr>
          <p:nvPr/>
        </p:nvCxnSpPr>
        <p:spPr bwMode="auto">
          <a:xfrm>
            <a:off x="2286000" y="2209800"/>
            <a:ext cx="7772400" cy="1588"/>
          </a:xfrm>
          <a:prstGeom prst="line">
            <a:avLst/>
          </a:prstGeom>
          <a:noFill/>
          <a:ln w="25400">
            <a:solidFill>
              <a:schemeClr val="tx2"/>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15547476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Box 8"/>
          <p:cNvSpPr txBox="1">
            <a:spLocks noChangeArrowheads="1"/>
          </p:cNvSpPr>
          <p:nvPr/>
        </p:nvSpPr>
        <p:spPr bwMode="auto">
          <a:xfrm>
            <a:off x="2133600" y="146051"/>
            <a:ext cx="8382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9pPr>
          </a:lstStyle>
          <a:p>
            <a:pPr eaLnBrk="1" hangingPunct="1">
              <a:spcBef>
                <a:spcPct val="0"/>
              </a:spcBef>
              <a:buFontTx/>
              <a:buNone/>
            </a:pPr>
            <a:r>
              <a:rPr lang="es-AR" altLang="es-AR" dirty="0"/>
              <a:t>Vacunas y riesgo de exacerbación de enfermedades reumáticas</a:t>
            </a:r>
            <a:endParaRPr lang="en-US" altLang="es-AR" dirty="0"/>
          </a:p>
        </p:txBody>
      </p:sp>
      <p:cxnSp>
        <p:nvCxnSpPr>
          <p:cNvPr id="22530" name="Straight Connector 10"/>
          <p:cNvCxnSpPr>
            <a:cxnSpLocks noChangeShapeType="1"/>
          </p:cNvCxnSpPr>
          <p:nvPr/>
        </p:nvCxnSpPr>
        <p:spPr bwMode="auto">
          <a:xfrm>
            <a:off x="2286000" y="1219200"/>
            <a:ext cx="7772400" cy="1588"/>
          </a:xfrm>
          <a:prstGeom prst="line">
            <a:avLst/>
          </a:prstGeom>
          <a:noFill/>
          <a:ln w="25400">
            <a:solidFill>
              <a:schemeClr val="accent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7" name="2 Marcador de contenido">
            <a:extLst>
              <a:ext uri="{FF2B5EF4-FFF2-40B4-BE49-F238E27FC236}">
                <a16:creationId xmlns:a16="http://schemas.microsoft.com/office/drawing/2014/main" xmlns="" id="{21417347-3D36-884F-B116-08E4A71C3F7B}"/>
              </a:ext>
            </a:extLst>
          </p:cNvPr>
          <p:cNvSpPr txBox="1">
            <a:spLocks/>
          </p:cNvSpPr>
          <p:nvPr/>
        </p:nvSpPr>
        <p:spPr bwMode="auto">
          <a:xfrm>
            <a:off x="2133600" y="1223963"/>
            <a:ext cx="8229600" cy="4525962"/>
          </a:xfrm>
          <a:prstGeom prst="rect">
            <a:avLst/>
          </a:prstGeom>
          <a:noFill/>
          <a:ln w="9525">
            <a:noFill/>
            <a:miter lim="800000"/>
            <a:headEnd/>
            <a:tailEnd/>
          </a:ln>
        </p:spPr>
        <p:txBody>
          <a:bodyPr/>
          <a:lstStyle/>
          <a:p>
            <a:pPr eaLnBrk="1" hangingPunct="1">
              <a:buFontTx/>
              <a:buBlip>
                <a:blip r:embed="rId2"/>
              </a:buBlip>
              <a:defRPr/>
            </a:pPr>
            <a:r>
              <a:rPr lang="es-AR" sz="3200" dirty="0">
                <a:solidFill>
                  <a:schemeClr val="tx1">
                    <a:tint val="75000"/>
                  </a:schemeClr>
                </a:solidFill>
                <a:cs typeface="ヒラギノ角ゴ Pro W3" charset="-128"/>
              </a:rPr>
              <a:t> </a:t>
            </a:r>
            <a:r>
              <a:rPr lang="es-AR" sz="2400" dirty="0">
                <a:cs typeface="ヒラギノ角ゴ Pro W3" charset="-128"/>
              </a:rPr>
              <a:t>Existen reportes que sugieren asociación entre la vacunación y la inducción o exacerbación de reacciones autoinmunes</a:t>
            </a:r>
          </a:p>
          <a:p>
            <a:pPr eaLnBrk="1" hangingPunct="1">
              <a:buFontTx/>
              <a:buBlip>
                <a:blip r:embed="rId2"/>
              </a:buBlip>
              <a:defRPr/>
            </a:pPr>
            <a:r>
              <a:rPr lang="es-AR" sz="2400" dirty="0">
                <a:solidFill>
                  <a:schemeClr val="tx1">
                    <a:tint val="75000"/>
                  </a:schemeClr>
                </a:solidFill>
                <a:cs typeface="ヒラギノ角ゴ Pro W3" charset="-128"/>
              </a:rPr>
              <a:t> </a:t>
            </a:r>
            <a:r>
              <a:rPr lang="es-AR" sz="2400" dirty="0">
                <a:cs typeface="ヒラギノ角ゴ Pro W3" charset="-128"/>
              </a:rPr>
              <a:t>Ninguno de estos reportes ha sido confirmado por estudios prospectivos o caso control</a:t>
            </a:r>
          </a:p>
          <a:p>
            <a:pPr eaLnBrk="1" hangingPunct="1">
              <a:buFontTx/>
              <a:buBlip>
                <a:blip r:embed="rId2"/>
              </a:buBlip>
              <a:defRPr/>
            </a:pPr>
            <a:r>
              <a:rPr lang="es-AR" sz="2400" dirty="0">
                <a:solidFill>
                  <a:schemeClr val="tx1">
                    <a:tint val="75000"/>
                  </a:schemeClr>
                </a:solidFill>
                <a:cs typeface="ヒラギノ角ゴ Pro W3" charset="-128"/>
              </a:rPr>
              <a:t> </a:t>
            </a:r>
            <a:r>
              <a:rPr lang="es-AR" sz="2400" dirty="0">
                <a:cs typeface="ヒラギノ角ゴ Pro W3" charset="-128"/>
              </a:rPr>
              <a:t>La relación riesgo/beneficio de vacunar a pacientes con enfermedades reumáticas o autoinmunes estables es favorable para la vacunación, en particular contra influenza y neumococo</a:t>
            </a:r>
            <a:r>
              <a:rPr lang="es-AR" sz="2400" dirty="0">
                <a:solidFill>
                  <a:schemeClr val="tx1">
                    <a:tint val="75000"/>
                  </a:schemeClr>
                </a:solidFill>
                <a:cs typeface="ヒラギノ角ゴ Pro W3" charset="-128"/>
              </a:rPr>
              <a:t> </a:t>
            </a:r>
          </a:p>
          <a:p>
            <a:pPr eaLnBrk="1" hangingPunct="1">
              <a:buFontTx/>
              <a:buBlip>
                <a:blip r:embed="rId2"/>
              </a:buBlip>
              <a:defRPr/>
            </a:pPr>
            <a:r>
              <a:rPr lang="es-AR" sz="2400" b="1" dirty="0">
                <a:cs typeface="ヒラギノ角ゴ Pro W3" charset="-128"/>
              </a:rPr>
              <a:t>Diversos datos demuestran que la cobertura de vacunas en este grupo de pacientes es sorprendentemente bajo</a:t>
            </a:r>
          </a:p>
          <a:p>
            <a:pPr eaLnBrk="1" hangingPunct="1">
              <a:defRPr/>
            </a:pPr>
            <a:endParaRPr lang="es-AR" sz="3200" dirty="0">
              <a:solidFill>
                <a:schemeClr val="tx1">
                  <a:tint val="75000"/>
                </a:schemeClr>
              </a:solidFill>
            </a:endParaRPr>
          </a:p>
          <a:p>
            <a:pPr eaLnBrk="1" hangingPunct="1">
              <a:defRPr/>
            </a:pPr>
            <a:endParaRPr lang="es-AR" sz="1100" dirty="0">
              <a:solidFill>
                <a:schemeClr val="tx1">
                  <a:tint val="75000"/>
                </a:schemeClr>
              </a:solidFill>
              <a:cs typeface="ヒラギノ角ゴ Pro W3" charset="-128"/>
            </a:endParaRPr>
          </a:p>
        </p:txBody>
      </p:sp>
      <p:sp>
        <p:nvSpPr>
          <p:cNvPr id="6" name="5 CuadroTexto">
            <a:extLst>
              <a:ext uri="{FF2B5EF4-FFF2-40B4-BE49-F238E27FC236}">
                <a16:creationId xmlns:a16="http://schemas.microsoft.com/office/drawing/2014/main" xmlns="" id="{1D7D76A1-A9AB-B44E-9A30-B022222E52C4}"/>
              </a:ext>
            </a:extLst>
          </p:cNvPr>
          <p:cNvSpPr txBox="1"/>
          <p:nvPr/>
        </p:nvSpPr>
        <p:spPr>
          <a:xfrm>
            <a:off x="7662864" y="6229350"/>
            <a:ext cx="2395537" cy="400050"/>
          </a:xfrm>
          <a:prstGeom prst="rect">
            <a:avLst/>
          </a:prstGeom>
          <a:noFill/>
        </p:spPr>
        <p:txBody>
          <a:bodyPr wrap="none">
            <a:spAutoFit/>
          </a:bodyPr>
          <a:lstStyle/>
          <a:p>
            <a:pPr algn="r" eaLnBrk="1" hangingPunct="1">
              <a:defRPr/>
            </a:pPr>
            <a:r>
              <a:rPr lang="es-AR" sz="1000" dirty="0" err="1"/>
              <a:t>Glück</a:t>
            </a:r>
            <a:r>
              <a:rPr lang="es-AR" sz="1000" dirty="0"/>
              <a:t> T</a:t>
            </a:r>
            <a:r>
              <a:rPr lang="es-AR" sz="1000" i="1" dirty="0"/>
              <a:t>. </a:t>
            </a:r>
            <a:r>
              <a:rPr lang="en-US" sz="1000" i="1" dirty="0" err="1"/>
              <a:t>Clin</a:t>
            </a:r>
            <a:r>
              <a:rPr lang="en-US" sz="1000" i="1" dirty="0"/>
              <a:t> Infect </a:t>
            </a:r>
            <a:r>
              <a:rPr lang="en-US" sz="1000" i="1" dirty="0" err="1"/>
              <a:t>Dis</a:t>
            </a:r>
            <a:r>
              <a:rPr lang="en-US" sz="1000" i="1" dirty="0"/>
              <a:t> </a:t>
            </a:r>
            <a:r>
              <a:rPr lang="en-US" sz="1000" dirty="0"/>
              <a:t>2008; 46:1459–65</a:t>
            </a:r>
          </a:p>
          <a:p>
            <a:pPr algn="r" eaLnBrk="1" hangingPunct="1">
              <a:defRPr/>
            </a:pPr>
            <a:r>
              <a:rPr lang="en-US" sz="1000" dirty="0"/>
              <a:t>Conti F.  </a:t>
            </a:r>
            <a:r>
              <a:rPr lang="en-US" sz="1000" i="1" dirty="0" err="1"/>
              <a:t>Curr</a:t>
            </a:r>
            <a:r>
              <a:rPr lang="en-US" sz="1000" i="1" dirty="0"/>
              <a:t> </a:t>
            </a:r>
            <a:r>
              <a:rPr lang="en-US" sz="1000" i="1" dirty="0" err="1"/>
              <a:t>Rheumatol</a:t>
            </a:r>
            <a:r>
              <a:rPr lang="en-US" sz="1000" i="1" dirty="0"/>
              <a:t> Rev </a:t>
            </a:r>
            <a:r>
              <a:rPr lang="en-US" sz="1000" dirty="0"/>
              <a:t>2007;3:79-91</a:t>
            </a:r>
            <a:endParaRPr lang="es-AR" sz="1000" dirty="0"/>
          </a:p>
        </p:txBody>
      </p:sp>
    </p:spTree>
    <p:extLst>
      <p:ext uri="{BB962C8B-B14F-4D97-AF65-F5344CB8AC3E}">
        <p14:creationId xmlns:p14="http://schemas.microsoft.com/office/powerpoint/2010/main" val="22084266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 calcmode="lin" valueType="num">
                                      <p:cBhvr additive="base">
                                        <p:cTn id="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Box 8"/>
          <p:cNvSpPr txBox="1">
            <a:spLocks noChangeArrowheads="1"/>
          </p:cNvSpPr>
          <p:nvPr/>
        </p:nvSpPr>
        <p:spPr bwMode="auto">
          <a:xfrm>
            <a:off x="2514600" y="2819400"/>
            <a:ext cx="70866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9pPr>
          </a:lstStyle>
          <a:p>
            <a:pPr algn="ctr" eaLnBrk="1" hangingPunct="1">
              <a:spcBef>
                <a:spcPct val="0"/>
              </a:spcBef>
              <a:buFontTx/>
              <a:buNone/>
            </a:pPr>
            <a:r>
              <a:rPr lang="es-AR" altLang="es-AR" b="1" dirty="0"/>
              <a:t>Características generales de las vacunas a administrar en pacientes con enfermedades reumatológicas </a:t>
            </a:r>
            <a:endParaRPr lang="en-US" altLang="es-AR" b="1" dirty="0"/>
          </a:p>
        </p:txBody>
      </p:sp>
      <p:cxnSp>
        <p:nvCxnSpPr>
          <p:cNvPr id="27650" name="Straight Connector 10"/>
          <p:cNvCxnSpPr>
            <a:cxnSpLocks noChangeShapeType="1"/>
          </p:cNvCxnSpPr>
          <p:nvPr/>
        </p:nvCxnSpPr>
        <p:spPr bwMode="auto">
          <a:xfrm>
            <a:off x="2286000" y="2209800"/>
            <a:ext cx="7772400" cy="1588"/>
          </a:xfrm>
          <a:prstGeom prst="line">
            <a:avLst/>
          </a:prstGeom>
          <a:noFill/>
          <a:ln w="25400">
            <a:solidFill>
              <a:schemeClr val="tx2"/>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5599405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Box 8"/>
          <p:cNvSpPr txBox="1">
            <a:spLocks noChangeArrowheads="1"/>
          </p:cNvSpPr>
          <p:nvPr/>
        </p:nvSpPr>
        <p:spPr bwMode="auto">
          <a:xfrm>
            <a:off x="2133600" y="76200"/>
            <a:ext cx="8382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9pPr>
          </a:lstStyle>
          <a:p>
            <a:pPr eaLnBrk="1" hangingPunct="1">
              <a:spcBef>
                <a:spcPct val="0"/>
              </a:spcBef>
              <a:buFontTx/>
              <a:buNone/>
            </a:pPr>
            <a:r>
              <a:rPr lang="es-AR" altLang="es-AR">
                <a:solidFill>
                  <a:schemeClr val="tx2"/>
                </a:solidFill>
              </a:rPr>
              <a:t>Vacunas a virus vivos en pacientes con enfermedades reumatológicas bajo tratamiento inmunosupresor</a:t>
            </a:r>
            <a:endParaRPr lang="en-US" altLang="es-AR">
              <a:solidFill>
                <a:schemeClr val="tx2"/>
              </a:solidFill>
            </a:endParaRPr>
          </a:p>
        </p:txBody>
      </p:sp>
      <p:cxnSp>
        <p:nvCxnSpPr>
          <p:cNvPr id="28674" name="Straight Connector 10"/>
          <p:cNvCxnSpPr>
            <a:cxnSpLocks noChangeShapeType="1"/>
          </p:cNvCxnSpPr>
          <p:nvPr/>
        </p:nvCxnSpPr>
        <p:spPr bwMode="auto">
          <a:xfrm>
            <a:off x="2209800" y="1751014"/>
            <a:ext cx="6629400" cy="1587"/>
          </a:xfrm>
          <a:prstGeom prst="line">
            <a:avLst/>
          </a:prstGeom>
          <a:noFill/>
          <a:ln w="25400">
            <a:solidFill>
              <a:schemeClr val="accent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7" name="6 CuadroTexto">
            <a:extLst>
              <a:ext uri="{FF2B5EF4-FFF2-40B4-BE49-F238E27FC236}">
                <a16:creationId xmlns:a16="http://schemas.microsoft.com/office/drawing/2014/main" xmlns="" id="{7F32131D-7C42-9D45-A783-EB943FADC58A}"/>
              </a:ext>
            </a:extLst>
          </p:cNvPr>
          <p:cNvSpPr txBox="1"/>
          <p:nvPr/>
        </p:nvSpPr>
        <p:spPr>
          <a:xfrm>
            <a:off x="2174875" y="1812926"/>
            <a:ext cx="7543800" cy="4740275"/>
          </a:xfrm>
          <a:prstGeom prst="rect">
            <a:avLst/>
          </a:prstGeom>
          <a:noFill/>
        </p:spPr>
        <p:txBody>
          <a:bodyPr>
            <a:spAutoFit/>
          </a:bodyPr>
          <a:lstStyle/>
          <a:p>
            <a:pPr eaLnBrk="1" hangingPunct="1">
              <a:defRPr/>
            </a:pPr>
            <a:r>
              <a:rPr lang="es-ES_tradnl" sz="3000" b="1" i="1" dirty="0"/>
              <a:t>No administrar vacunas a  virus vivos</a:t>
            </a:r>
            <a:r>
              <a:rPr lang="es-ES_tradnl" sz="3000" dirty="0"/>
              <a:t> </a:t>
            </a:r>
          </a:p>
          <a:p>
            <a:pPr eaLnBrk="1" hangingPunct="1">
              <a:defRPr/>
            </a:pPr>
            <a:endParaRPr lang="es-ES_tradnl" sz="3000" dirty="0"/>
          </a:p>
          <a:p>
            <a:pPr eaLnBrk="1" hangingPunct="1">
              <a:defRPr/>
            </a:pPr>
            <a:r>
              <a:rPr lang="es-ES_tradnl" sz="3000" dirty="0"/>
              <a:t>En pacientes bajo terapia biológica:</a:t>
            </a:r>
          </a:p>
          <a:p>
            <a:pPr eaLnBrk="1" hangingPunct="1">
              <a:defRPr/>
            </a:pPr>
            <a:r>
              <a:rPr lang="es-ES_tradnl" sz="3000" dirty="0"/>
              <a:t> </a:t>
            </a:r>
          </a:p>
          <a:p>
            <a:pPr eaLnBrk="1" hangingPunct="1">
              <a:buFont typeface="Arial" pitchFamily="34" charset="0"/>
              <a:buChar char="•"/>
              <a:defRPr/>
            </a:pPr>
            <a:r>
              <a:rPr lang="es-ES_tradnl" sz="3000" dirty="0"/>
              <a:t>Desde 3 semanas antes de su administración</a:t>
            </a:r>
          </a:p>
          <a:p>
            <a:pPr eaLnBrk="1" hangingPunct="1">
              <a:defRPr/>
            </a:pPr>
            <a:r>
              <a:rPr lang="es-ES_tradnl" sz="3000" dirty="0"/>
              <a:t> </a:t>
            </a:r>
          </a:p>
          <a:p>
            <a:pPr eaLnBrk="1" hangingPunct="1">
              <a:buFont typeface="Arial" pitchFamily="34" charset="0"/>
              <a:buChar char="•"/>
              <a:defRPr/>
            </a:pPr>
            <a:r>
              <a:rPr lang="es-ES_tradnl" sz="3000" dirty="0"/>
              <a:t>Hasta:</a:t>
            </a:r>
          </a:p>
          <a:p>
            <a:pPr lvl="1" eaLnBrk="1" hangingPunct="1">
              <a:buFont typeface="Arial" pitchFamily="34" charset="0"/>
              <a:buChar char="•"/>
              <a:defRPr/>
            </a:pPr>
            <a:r>
              <a:rPr lang="es-ES_tradnl" sz="3000" dirty="0"/>
              <a:t> 3 meses después </a:t>
            </a:r>
          </a:p>
          <a:p>
            <a:pPr lvl="1" eaLnBrk="1" hangingPunct="1">
              <a:defRPr/>
            </a:pPr>
            <a:r>
              <a:rPr lang="es-ES_tradnl" sz="3000" dirty="0"/>
              <a:t>(</a:t>
            </a:r>
            <a:r>
              <a:rPr lang="es-ES_tradnl" sz="3000" dirty="0" err="1"/>
              <a:t>Rituximab</a:t>
            </a:r>
            <a:r>
              <a:rPr lang="es-ES_tradnl" sz="3000" dirty="0"/>
              <a:t> esperar 6 a 10 meses)</a:t>
            </a:r>
            <a:endParaRPr lang="es-ES" sz="3000" dirty="0"/>
          </a:p>
          <a:p>
            <a:pPr eaLnBrk="1" hangingPunct="1">
              <a:defRPr/>
            </a:pPr>
            <a:endParaRPr lang="es-AR" sz="3200" dirty="0"/>
          </a:p>
        </p:txBody>
      </p:sp>
      <p:sp>
        <p:nvSpPr>
          <p:cNvPr id="5" name="4 CuadroTexto">
            <a:extLst>
              <a:ext uri="{FF2B5EF4-FFF2-40B4-BE49-F238E27FC236}">
                <a16:creationId xmlns:a16="http://schemas.microsoft.com/office/drawing/2014/main" xmlns="" id="{BCFA3288-B850-3440-AEF2-B9ADBFDDE74B}"/>
              </a:ext>
            </a:extLst>
          </p:cNvPr>
          <p:cNvSpPr txBox="1"/>
          <p:nvPr/>
        </p:nvSpPr>
        <p:spPr>
          <a:xfrm>
            <a:off x="8050214" y="6457950"/>
            <a:ext cx="2617787" cy="400050"/>
          </a:xfrm>
          <a:prstGeom prst="rect">
            <a:avLst/>
          </a:prstGeom>
          <a:noFill/>
        </p:spPr>
        <p:txBody>
          <a:bodyPr wrap="none">
            <a:spAutoFit/>
          </a:bodyPr>
          <a:lstStyle/>
          <a:p>
            <a:pPr algn="r" eaLnBrk="1" hangingPunct="1">
              <a:defRPr/>
            </a:pPr>
            <a:r>
              <a:rPr lang="es-AR" sz="1000" dirty="0"/>
              <a:t>ACIP </a:t>
            </a:r>
            <a:r>
              <a:rPr lang="es-AR" sz="1000" dirty="0" err="1"/>
              <a:t>Recommendations</a:t>
            </a:r>
            <a:r>
              <a:rPr lang="es-AR" sz="1000" dirty="0"/>
              <a:t>. </a:t>
            </a:r>
            <a:r>
              <a:rPr lang="es-AR" sz="1000" i="1" dirty="0"/>
              <a:t>MMWR</a:t>
            </a:r>
            <a:r>
              <a:rPr lang="es-AR" sz="1000" dirty="0"/>
              <a:t> 2006;55:1-48</a:t>
            </a:r>
          </a:p>
          <a:p>
            <a:pPr algn="r" eaLnBrk="1" hangingPunct="1">
              <a:defRPr/>
            </a:pPr>
            <a:r>
              <a:rPr lang="es-AR" sz="1000" dirty="0"/>
              <a:t>Van Assen S. </a:t>
            </a:r>
            <a:r>
              <a:rPr lang="es-AR" sz="1000" i="1" dirty="0" err="1"/>
              <a:t>Arthritis</a:t>
            </a:r>
            <a:r>
              <a:rPr lang="es-AR" sz="1000" i="1" dirty="0"/>
              <a:t> </a:t>
            </a:r>
            <a:r>
              <a:rPr lang="es-AR" sz="1000" i="1" dirty="0" err="1"/>
              <a:t>Rheum</a:t>
            </a:r>
            <a:r>
              <a:rPr lang="es-AR" sz="1000" i="1" dirty="0"/>
              <a:t> </a:t>
            </a:r>
            <a:r>
              <a:rPr lang="es-AR" sz="1000" dirty="0"/>
              <a:t>2010;62:75-81</a:t>
            </a:r>
          </a:p>
        </p:txBody>
      </p:sp>
    </p:spTree>
    <p:extLst>
      <p:ext uri="{BB962C8B-B14F-4D97-AF65-F5344CB8AC3E}">
        <p14:creationId xmlns:p14="http://schemas.microsoft.com/office/powerpoint/2010/main" val="569612592"/>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Marcador de contenido"/>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666433" y="98633"/>
            <a:ext cx="8864600" cy="6007100"/>
          </a:xfrm>
          <a:noFill/>
        </p:spPr>
      </p:pic>
    </p:spTree>
    <p:extLst>
      <p:ext uri="{BB962C8B-B14F-4D97-AF65-F5344CB8AC3E}">
        <p14:creationId xmlns:p14="http://schemas.microsoft.com/office/powerpoint/2010/main" val="3784119308"/>
      </p:ext>
    </p:extLst>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427005" y="167165"/>
            <a:ext cx="7349383" cy="5815850"/>
          </a:xfrm>
          <a:prstGeom prst="rect">
            <a:avLst/>
          </a:prstGeom>
        </p:spPr>
      </p:pic>
    </p:spTree>
    <p:extLst>
      <p:ext uri="{BB962C8B-B14F-4D97-AF65-F5344CB8AC3E}">
        <p14:creationId xmlns:p14="http://schemas.microsoft.com/office/powerpoint/2010/main" val="250275595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1151" y="153824"/>
            <a:ext cx="9075633" cy="5999148"/>
          </a:xfrm>
          <a:prstGeom prst="rect">
            <a:avLst/>
          </a:prstGeom>
          <a:noFill/>
        </p:spPr>
      </p:pic>
    </p:spTree>
    <p:extLst>
      <p:ext uri="{BB962C8B-B14F-4D97-AF65-F5344CB8AC3E}">
        <p14:creationId xmlns:p14="http://schemas.microsoft.com/office/powerpoint/2010/main" val="405872940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extBox 8"/>
          <p:cNvSpPr txBox="1">
            <a:spLocks noChangeArrowheads="1"/>
          </p:cNvSpPr>
          <p:nvPr/>
        </p:nvSpPr>
        <p:spPr bwMode="auto">
          <a:xfrm>
            <a:off x="2095500" y="15876"/>
            <a:ext cx="70866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9pPr>
          </a:lstStyle>
          <a:p>
            <a:pPr eaLnBrk="1" hangingPunct="1">
              <a:spcBef>
                <a:spcPct val="0"/>
              </a:spcBef>
              <a:buFontTx/>
              <a:buNone/>
            </a:pPr>
            <a:r>
              <a:rPr lang="es-AR" altLang="es-AR">
                <a:solidFill>
                  <a:schemeClr val="tx2"/>
                </a:solidFill>
              </a:rPr>
              <a:t>Vacuna contra Herpes Zóster en        pacientes que reciben Agentes Biológicos</a:t>
            </a:r>
            <a:endParaRPr lang="en-US" altLang="es-AR">
              <a:solidFill>
                <a:schemeClr val="tx2"/>
              </a:solidFill>
            </a:endParaRPr>
          </a:p>
        </p:txBody>
      </p:sp>
      <p:cxnSp>
        <p:nvCxnSpPr>
          <p:cNvPr id="63490" name="Straight Connector 10"/>
          <p:cNvCxnSpPr>
            <a:cxnSpLocks noChangeShapeType="1"/>
          </p:cNvCxnSpPr>
          <p:nvPr/>
        </p:nvCxnSpPr>
        <p:spPr bwMode="auto">
          <a:xfrm>
            <a:off x="2219325" y="1071564"/>
            <a:ext cx="6858000" cy="1587"/>
          </a:xfrm>
          <a:prstGeom prst="line">
            <a:avLst/>
          </a:prstGeom>
          <a:noFill/>
          <a:ln w="25400">
            <a:solidFill>
              <a:schemeClr val="accent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7" name="6 CuadroTexto">
            <a:extLst>
              <a:ext uri="{FF2B5EF4-FFF2-40B4-BE49-F238E27FC236}">
                <a16:creationId xmlns:a16="http://schemas.microsoft.com/office/drawing/2014/main" xmlns="" id="{B1819623-D0E1-A249-8341-9F2D0F003A3B}"/>
              </a:ext>
            </a:extLst>
          </p:cNvPr>
          <p:cNvSpPr txBox="1"/>
          <p:nvPr/>
        </p:nvSpPr>
        <p:spPr>
          <a:xfrm>
            <a:off x="2219325" y="1522415"/>
            <a:ext cx="7354888" cy="4524315"/>
          </a:xfrm>
          <a:prstGeom prst="rect">
            <a:avLst/>
          </a:prstGeom>
          <a:noFill/>
        </p:spPr>
        <p:txBody>
          <a:bodyPr wrap="square">
            <a:spAutoFit/>
          </a:bodyPr>
          <a:lstStyle/>
          <a:p>
            <a:pPr marL="457200" indent="-457200">
              <a:buFont typeface="Arial" pitchFamily="34" charset="0"/>
              <a:buChar char="•"/>
              <a:defRPr/>
            </a:pPr>
            <a:r>
              <a:rPr lang="en-US" sz="2400" dirty="0" err="1"/>
              <a:t>Vacuna</a:t>
            </a:r>
            <a:r>
              <a:rPr lang="en-US" sz="2400" dirty="0"/>
              <a:t> </a:t>
            </a:r>
            <a:r>
              <a:rPr lang="en-US" sz="2400" dirty="0" err="1"/>
              <a:t>contraindicada</a:t>
            </a:r>
            <a:r>
              <a:rPr lang="en-US" sz="2400" dirty="0"/>
              <a:t> en pacientes con                         AR </a:t>
            </a:r>
            <a:r>
              <a:rPr lang="en-US" sz="2400" dirty="0" err="1"/>
              <a:t>que</a:t>
            </a:r>
            <a:r>
              <a:rPr lang="en-US" sz="2400" dirty="0"/>
              <a:t> </a:t>
            </a:r>
            <a:r>
              <a:rPr lang="en-US" sz="2400" dirty="0" err="1"/>
              <a:t>reciben</a:t>
            </a:r>
            <a:r>
              <a:rPr lang="en-US" sz="2400" dirty="0"/>
              <a:t> </a:t>
            </a:r>
            <a:r>
              <a:rPr lang="en-US" sz="2400" dirty="0" smtClean="0"/>
              <a:t>AB.</a:t>
            </a:r>
            <a:endParaRPr lang="en-US" sz="2400" dirty="0"/>
          </a:p>
          <a:p>
            <a:pPr marL="457200" indent="-457200">
              <a:buFont typeface="Arial" pitchFamily="34" charset="0"/>
              <a:buChar char="•"/>
              <a:defRPr/>
            </a:pPr>
            <a:r>
              <a:rPr lang="en-US" sz="2400" dirty="0"/>
              <a:t>Se </a:t>
            </a:r>
            <a:r>
              <a:rPr lang="en-US" sz="2400" dirty="0" err="1"/>
              <a:t>debería</a:t>
            </a:r>
            <a:r>
              <a:rPr lang="en-US" sz="2400" dirty="0"/>
              <a:t> </a:t>
            </a:r>
            <a:r>
              <a:rPr lang="en-US" sz="2400" dirty="0" err="1"/>
              <a:t>vacunar</a:t>
            </a:r>
            <a:r>
              <a:rPr lang="en-US" sz="2400" dirty="0"/>
              <a:t> a los pacientes con         </a:t>
            </a:r>
            <a:r>
              <a:rPr lang="en-US" sz="2400" dirty="0" err="1"/>
              <a:t>antecedentes</a:t>
            </a:r>
            <a:r>
              <a:rPr lang="en-US" sz="2400" dirty="0"/>
              <a:t> de </a:t>
            </a:r>
            <a:r>
              <a:rPr lang="en-US" sz="2400" dirty="0" err="1"/>
              <a:t>varicela</a:t>
            </a:r>
            <a:r>
              <a:rPr lang="en-US" sz="2400" dirty="0"/>
              <a:t> antes del </a:t>
            </a:r>
            <a:r>
              <a:rPr lang="en-US" sz="2400" dirty="0" err="1"/>
              <a:t>inicio</a:t>
            </a:r>
            <a:r>
              <a:rPr lang="en-US" sz="2400" dirty="0"/>
              <a:t> </a:t>
            </a:r>
            <a:r>
              <a:rPr lang="en-US" sz="2400" dirty="0" smtClean="0"/>
              <a:t>de </a:t>
            </a:r>
            <a:r>
              <a:rPr lang="en-US" sz="2400" dirty="0" err="1"/>
              <a:t>tratamiento</a:t>
            </a:r>
            <a:r>
              <a:rPr lang="en-US" sz="2400" dirty="0"/>
              <a:t> (3 </a:t>
            </a:r>
            <a:r>
              <a:rPr lang="en-US" sz="2400" dirty="0" err="1"/>
              <a:t>semanas</a:t>
            </a:r>
            <a:r>
              <a:rPr lang="en-US" sz="2400" dirty="0"/>
              <a:t> antes de anti TNF </a:t>
            </a:r>
            <a:r>
              <a:rPr lang="el-GR" sz="2400" dirty="0"/>
              <a:t>α</a:t>
            </a:r>
            <a:r>
              <a:rPr lang="es-AR" sz="2400" dirty="0"/>
              <a:t>) ó 5 vidas medias luego de la suspensión</a:t>
            </a:r>
          </a:p>
          <a:p>
            <a:pPr marL="457200" indent="-457200">
              <a:buFont typeface="Arial" pitchFamily="34" charset="0"/>
              <a:buChar char="•"/>
              <a:defRPr/>
            </a:pPr>
            <a:r>
              <a:rPr lang="es-AR" sz="2400" dirty="0"/>
              <a:t>En pacientes vacunados y expuestos a AB:</a:t>
            </a:r>
          </a:p>
          <a:p>
            <a:pPr marL="914400" lvl="1" indent="-457200">
              <a:buFont typeface="Arial" pitchFamily="34" charset="0"/>
              <a:buChar char="•"/>
              <a:defRPr/>
            </a:pPr>
            <a:r>
              <a:rPr lang="es-AR" sz="2400" dirty="0"/>
              <a:t>No se observó asociación con mayor incidencia de HZ post vacunación (dentro de los 42 d post vacunación)</a:t>
            </a:r>
          </a:p>
          <a:p>
            <a:pPr marL="914400" lvl="1" indent="-457200">
              <a:buFont typeface="Arial" pitchFamily="34" charset="0"/>
              <a:buChar char="•"/>
              <a:defRPr/>
            </a:pPr>
            <a:r>
              <a:rPr lang="es-AR" sz="2400" dirty="0"/>
              <a:t>La vacuna se asoció a menor incidencia de HZ dentro de los 2 años de seguimiento</a:t>
            </a:r>
          </a:p>
        </p:txBody>
      </p:sp>
      <p:sp>
        <p:nvSpPr>
          <p:cNvPr id="53253" name="Text Box 4">
            <a:extLst>
              <a:ext uri="{FF2B5EF4-FFF2-40B4-BE49-F238E27FC236}">
                <a16:creationId xmlns:a16="http://schemas.microsoft.com/office/drawing/2014/main" xmlns="" id="{25B719D9-997D-1E40-B439-C2CC96F28430}"/>
              </a:ext>
            </a:extLst>
          </p:cNvPr>
          <p:cNvSpPr txBox="1">
            <a:spLocks noChangeArrowheads="1"/>
          </p:cNvSpPr>
          <p:nvPr/>
        </p:nvSpPr>
        <p:spPr bwMode="auto">
          <a:xfrm>
            <a:off x="1520825" y="6403975"/>
            <a:ext cx="9144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ヒラギノ角ゴ Pro W3" charset="-128"/>
              </a:defRPr>
            </a:lvl1pPr>
            <a:lvl2pPr marL="742950" indent="-285750" eaLnBrk="0" hangingPunct="0">
              <a:defRPr>
                <a:solidFill>
                  <a:schemeClr val="tx1"/>
                </a:solidFill>
                <a:latin typeface="Arial" pitchFamily="34" charset="0"/>
                <a:ea typeface="ヒラギノ角ゴ Pro W3" charset="-128"/>
              </a:defRPr>
            </a:lvl2pPr>
            <a:lvl3pPr marL="1143000" indent="-228600" eaLnBrk="0" hangingPunct="0">
              <a:defRPr>
                <a:solidFill>
                  <a:schemeClr val="tx1"/>
                </a:solidFill>
                <a:latin typeface="Arial" pitchFamily="34" charset="0"/>
                <a:ea typeface="ヒラギノ角ゴ Pro W3" charset="-128"/>
              </a:defRPr>
            </a:lvl3pPr>
            <a:lvl4pPr marL="1600200" indent="-228600" eaLnBrk="0" hangingPunct="0">
              <a:defRPr>
                <a:solidFill>
                  <a:schemeClr val="tx1"/>
                </a:solidFill>
                <a:latin typeface="Arial" pitchFamily="34" charset="0"/>
                <a:ea typeface="ヒラギノ角ゴ Pro W3" charset="-128"/>
              </a:defRPr>
            </a:lvl4pPr>
            <a:lvl5pPr marL="2057400" indent="-228600" eaLnBrk="0" hangingPunct="0">
              <a:defRPr>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a:solidFill>
                  <a:schemeClr val="tx1"/>
                </a:solidFill>
                <a:latin typeface="Arial" pitchFamily="34" charset="0"/>
                <a:ea typeface="ヒラギノ角ゴ Pro W3" charset="-128"/>
              </a:defRPr>
            </a:lvl9pPr>
          </a:lstStyle>
          <a:p>
            <a:pPr algn="r" eaLnBrk="1" hangingPunct="1">
              <a:defRPr/>
            </a:pPr>
            <a:r>
              <a:rPr lang="en-US" sz="1000" dirty="0">
                <a:latin typeface="+mn-lt"/>
              </a:rPr>
              <a:t>Zhang J, et al.</a:t>
            </a:r>
            <a:r>
              <a:rPr lang="en-US" sz="1000" i="1" dirty="0">
                <a:latin typeface="+mn-lt"/>
              </a:rPr>
              <a:t> </a:t>
            </a:r>
            <a:r>
              <a:rPr lang="es-AR" sz="1000" i="1" dirty="0">
                <a:latin typeface="+mn-lt"/>
              </a:rPr>
              <a:t>JAMA. 2012;308:43-49</a:t>
            </a:r>
          </a:p>
          <a:p>
            <a:pPr algn="r" eaLnBrk="1" hangingPunct="1">
              <a:defRPr/>
            </a:pPr>
            <a:r>
              <a:rPr lang="en-US" sz="1000" dirty="0" err="1">
                <a:latin typeface="+mn-lt"/>
              </a:rPr>
              <a:t>Strangfeld</a:t>
            </a:r>
            <a:r>
              <a:rPr lang="en-US" sz="1000" dirty="0">
                <a:latin typeface="+mn-lt"/>
              </a:rPr>
              <a:t> A, et al. </a:t>
            </a:r>
            <a:r>
              <a:rPr lang="en-US" sz="1000" i="1" dirty="0">
                <a:latin typeface="+mn-lt"/>
              </a:rPr>
              <a:t>JAMA. 2009;301:737-744</a:t>
            </a:r>
          </a:p>
          <a:p>
            <a:pPr algn="r" eaLnBrk="1" hangingPunct="1">
              <a:defRPr/>
            </a:pPr>
            <a:r>
              <a:rPr lang="es-AR" sz="1000" i="1" dirty="0">
                <a:latin typeface="+mn-lt"/>
              </a:rPr>
              <a:t> </a:t>
            </a:r>
            <a:endParaRPr lang="en-US" sz="1000" i="1" dirty="0">
              <a:latin typeface="+mn-lt"/>
            </a:endParaRPr>
          </a:p>
        </p:txBody>
      </p:sp>
    </p:spTree>
    <p:extLst>
      <p:ext uri="{BB962C8B-B14F-4D97-AF65-F5344CB8AC3E}">
        <p14:creationId xmlns:p14="http://schemas.microsoft.com/office/powerpoint/2010/main" val="3994796123"/>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xmlns="" id="{C378B897-9145-E14E-BFF4-592320A3245F}"/>
              </a:ext>
            </a:extLst>
          </p:cNvPr>
          <p:cNvSpPr>
            <a:spLocks noGrp="1"/>
          </p:cNvSpPr>
          <p:nvPr>
            <p:ph type="title"/>
          </p:nvPr>
        </p:nvSpPr>
        <p:spPr>
          <a:xfrm>
            <a:off x="1981200" y="44450"/>
            <a:ext cx="8229600" cy="1398588"/>
          </a:xfrm>
        </p:spPr>
        <p:txBody>
          <a:bodyPr>
            <a:normAutofit/>
          </a:bodyPr>
          <a:lstStyle/>
          <a:p>
            <a:pPr>
              <a:defRPr/>
            </a:pPr>
            <a:r>
              <a:rPr lang="es-AR" b="1" dirty="0">
                <a:solidFill>
                  <a:schemeClr val="tx1"/>
                </a:solidFill>
              </a:rPr>
              <a:t>Vacuna contra Herpes Zóster:</a:t>
            </a:r>
            <a:br>
              <a:rPr lang="es-AR" b="1" dirty="0">
                <a:solidFill>
                  <a:schemeClr val="tx1"/>
                </a:solidFill>
              </a:rPr>
            </a:br>
            <a:r>
              <a:rPr lang="es-AR" b="1" dirty="0">
                <a:solidFill>
                  <a:schemeClr val="tx1"/>
                </a:solidFill>
              </a:rPr>
              <a:t>Recomendaciones SADI</a:t>
            </a:r>
          </a:p>
        </p:txBody>
      </p:sp>
      <p:sp>
        <p:nvSpPr>
          <p:cNvPr id="66562" name="2 Marcador de contenido"/>
          <p:cNvSpPr>
            <a:spLocks noGrp="1"/>
          </p:cNvSpPr>
          <p:nvPr>
            <p:ph idx="1"/>
          </p:nvPr>
        </p:nvSpPr>
        <p:spPr/>
        <p:txBody>
          <a:bodyPr>
            <a:normAutofit/>
          </a:bodyPr>
          <a:lstStyle/>
          <a:p>
            <a:r>
              <a:rPr lang="es-AR" altLang="es-AR" sz="2800" u="sng" dirty="0" smtClean="0"/>
              <a:t>Vacunar</a:t>
            </a:r>
            <a:r>
              <a:rPr lang="es-AR" altLang="es-AR" sz="2800" dirty="0" smtClean="0"/>
              <a:t>: </a:t>
            </a:r>
          </a:p>
          <a:p>
            <a:pPr lvl="1"/>
            <a:r>
              <a:rPr lang="es-ES" altLang="es-AR" sz="2800" u="sng" dirty="0" smtClean="0"/>
              <a:t>&gt;</a:t>
            </a:r>
            <a:r>
              <a:rPr lang="es-ES" altLang="es-AR" sz="2800" dirty="0" smtClean="0"/>
              <a:t> 60 años  (todos los adultos)</a:t>
            </a:r>
          </a:p>
          <a:p>
            <a:pPr lvl="1"/>
            <a:r>
              <a:rPr lang="es-ES" altLang="es-AR" sz="2800" u="sng" dirty="0" smtClean="0"/>
              <a:t>&gt;</a:t>
            </a:r>
            <a:r>
              <a:rPr lang="es-ES" altLang="es-AR" sz="2800" dirty="0" smtClean="0"/>
              <a:t> 70 años: estrategia de protección menos eficaz contra el desarrollo de enfermedad pero con eficacia similar contra NPH</a:t>
            </a:r>
          </a:p>
          <a:p>
            <a:pPr lvl="1"/>
            <a:r>
              <a:rPr lang="es-ES" altLang="es-AR" sz="2800" u="sng" dirty="0" smtClean="0">
                <a:solidFill>
                  <a:srgbClr val="FF0000"/>
                </a:solidFill>
              </a:rPr>
              <a:t>&gt;</a:t>
            </a:r>
            <a:r>
              <a:rPr lang="es-ES" altLang="es-AR" sz="2800" dirty="0" smtClean="0">
                <a:solidFill>
                  <a:srgbClr val="FF0000"/>
                </a:solidFill>
              </a:rPr>
              <a:t> 50 años: personas con:</a:t>
            </a:r>
          </a:p>
          <a:p>
            <a:pPr lvl="2"/>
            <a:r>
              <a:rPr lang="es-ES" altLang="es-AR" sz="2800" dirty="0" smtClean="0">
                <a:solidFill>
                  <a:srgbClr val="FF0000"/>
                </a:solidFill>
              </a:rPr>
              <a:t>indicación de recibir anti-TNF (2 a 4 semanas antes de iniciarlos)</a:t>
            </a:r>
            <a:endParaRPr lang="es-AR" altLang="es-AR" sz="2800" dirty="0" smtClean="0"/>
          </a:p>
        </p:txBody>
      </p:sp>
      <p:cxnSp>
        <p:nvCxnSpPr>
          <p:cNvPr id="5" name="4 Conector recto">
            <a:extLst>
              <a:ext uri="{FF2B5EF4-FFF2-40B4-BE49-F238E27FC236}">
                <a16:creationId xmlns:a16="http://schemas.microsoft.com/office/drawing/2014/main" xmlns="" id="{9D0D80DE-CCA6-4444-BB8D-57E0C6CDD21F}"/>
              </a:ext>
            </a:extLst>
          </p:cNvPr>
          <p:cNvCxnSpPr/>
          <p:nvPr/>
        </p:nvCxnSpPr>
        <p:spPr>
          <a:xfrm>
            <a:off x="2063751" y="1412875"/>
            <a:ext cx="8424863" cy="0"/>
          </a:xfrm>
          <a:prstGeom prst="line">
            <a:avLst/>
          </a:prstGeom>
          <a:ln w="381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519575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8"/>
          <p:cNvSpPr txBox="1">
            <a:spLocks noChangeArrowheads="1"/>
          </p:cNvSpPr>
          <p:nvPr/>
        </p:nvSpPr>
        <p:spPr bwMode="auto">
          <a:xfrm>
            <a:off x="2133600" y="76200"/>
            <a:ext cx="838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9pPr>
          </a:lstStyle>
          <a:p>
            <a:pPr eaLnBrk="1" hangingPunct="1">
              <a:spcBef>
                <a:spcPct val="0"/>
              </a:spcBef>
              <a:buFontTx/>
              <a:buNone/>
            </a:pPr>
            <a:r>
              <a:rPr lang="en-US" altLang="es-AR" b="1" dirty="0" smtClean="0">
                <a:solidFill>
                  <a:schemeClr val="tx2"/>
                </a:solidFill>
              </a:rPr>
              <a:t>CONCLUSIONES</a:t>
            </a:r>
            <a:endParaRPr lang="en-US" altLang="es-AR" b="1" dirty="0">
              <a:solidFill>
                <a:schemeClr val="tx2"/>
              </a:solidFill>
            </a:endParaRPr>
          </a:p>
        </p:txBody>
      </p:sp>
      <p:cxnSp>
        <p:nvCxnSpPr>
          <p:cNvPr id="82946" name="Straight Connector 10"/>
          <p:cNvCxnSpPr>
            <a:cxnSpLocks noChangeShapeType="1"/>
          </p:cNvCxnSpPr>
          <p:nvPr/>
        </p:nvCxnSpPr>
        <p:spPr bwMode="auto">
          <a:xfrm>
            <a:off x="2286000" y="762000"/>
            <a:ext cx="7772400" cy="1588"/>
          </a:xfrm>
          <a:prstGeom prst="line">
            <a:avLst/>
          </a:prstGeom>
          <a:noFill/>
          <a:ln w="25400">
            <a:solidFill>
              <a:schemeClr val="accent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7" name="6 CuadroTexto">
            <a:extLst>
              <a:ext uri="{FF2B5EF4-FFF2-40B4-BE49-F238E27FC236}">
                <a16:creationId xmlns:a16="http://schemas.microsoft.com/office/drawing/2014/main" xmlns="" id="{F30B3A6C-0329-9146-994F-A7E9D58638D5}"/>
              </a:ext>
            </a:extLst>
          </p:cNvPr>
          <p:cNvSpPr txBox="1"/>
          <p:nvPr/>
        </p:nvSpPr>
        <p:spPr>
          <a:xfrm>
            <a:off x="1887538" y="990601"/>
            <a:ext cx="8610600" cy="5940088"/>
          </a:xfrm>
          <a:prstGeom prst="rect">
            <a:avLst/>
          </a:prstGeom>
          <a:noFill/>
        </p:spPr>
        <p:txBody>
          <a:bodyPr>
            <a:spAutoFit/>
          </a:bodyPr>
          <a:lstStyle/>
          <a:p>
            <a:pPr eaLnBrk="1" hangingPunct="1">
              <a:buFontTx/>
              <a:buBlip>
                <a:blip r:embed="rId2"/>
              </a:buBlip>
              <a:defRPr/>
            </a:pPr>
            <a:r>
              <a:rPr lang="es-ES" dirty="0">
                <a:latin typeface="Arial" charset="0"/>
              </a:rPr>
              <a:t> </a:t>
            </a:r>
            <a:r>
              <a:rPr lang="es-ES" sz="2000" b="1" dirty="0">
                <a:latin typeface="+mj-lt"/>
              </a:rPr>
              <a:t>Mayor riesgo de infecciones por enfermedad o medicación</a:t>
            </a:r>
          </a:p>
          <a:p>
            <a:pPr eaLnBrk="1" hangingPunct="1">
              <a:buFontTx/>
              <a:buBlip>
                <a:blip r:embed="rId2"/>
              </a:buBlip>
              <a:defRPr/>
            </a:pPr>
            <a:r>
              <a:rPr lang="es-ES" sz="2000" b="1" dirty="0">
                <a:latin typeface="+mj-lt"/>
              </a:rPr>
              <a:t> Vacunas seguras y efectivas para prevenir múltiples infecciones que pueden ser más graves </a:t>
            </a:r>
          </a:p>
          <a:p>
            <a:pPr eaLnBrk="1" hangingPunct="1">
              <a:buFontTx/>
              <a:buBlip>
                <a:blip r:embed="rId2"/>
              </a:buBlip>
              <a:defRPr/>
            </a:pPr>
            <a:r>
              <a:rPr lang="es-ES" sz="2000" b="1" dirty="0">
                <a:latin typeface="+mj-lt"/>
              </a:rPr>
              <a:t> Potencial menor </a:t>
            </a:r>
            <a:r>
              <a:rPr lang="es-ES" sz="2000" b="1" dirty="0" err="1">
                <a:latin typeface="+mj-lt"/>
              </a:rPr>
              <a:t>inmunogenicidad</a:t>
            </a:r>
            <a:r>
              <a:rPr lang="es-ES" sz="2000" b="1" dirty="0">
                <a:latin typeface="+mj-lt"/>
              </a:rPr>
              <a:t> de las vacunas</a:t>
            </a:r>
          </a:p>
          <a:p>
            <a:pPr eaLnBrk="1" hangingPunct="1">
              <a:buFontTx/>
              <a:buBlip>
                <a:blip r:embed="rId2"/>
              </a:buBlip>
              <a:defRPr/>
            </a:pPr>
            <a:r>
              <a:rPr lang="es-ES" sz="2000" b="1" dirty="0">
                <a:latin typeface="+mj-lt"/>
              </a:rPr>
              <a:t> No hay datos que demuestren que las vacunas representan un riesgo de reactivación de enfermedad autoinmune en esta población</a:t>
            </a:r>
          </a:p>
          <a:p>
            <a:pPr eaLnBrk="1" hangingPunct="1">
              <a:buFontTx/>
              <a:buBlip>
                <a:blip r:embed="rId2"/>
              </a:buBlip>
              <a:defRPr/>
            </a:pPr>
            <a:r>
              <a:rPr lang="es-ES" sz="2000" b="1" dirty="0">
                <a:latin typeface="+mj-lt"/>
              </a:rPr>
              <a:t> Vacunar adecuadamente a pacientes con ER representa un desafío</a:t>
            </a:r>
          </a:p>
          <a:p>
            <a:pPr eaLnBrk="1" hangingPunct="1">
              <a:buFontTx/>
              <a:buBlip>
                <a:blip r:embed="rId2"/>
              </a:buBlip>
              <a:defRPr/>
            </a:pPr>
            <a:r>
              <a:rPr lang="es-AR" sz="2000" b="1" dirty="0">
                <a:latin typeface="+mj-lt"/>
                <a:cs typeface="ヒラギノ角ゴ Pro W3" charset="-128"/>
              </a:rPr>
              <a:t>Si bien las vacunas a virus vivos atenuados en general están CI, se debe identificar la oportunidad o ventana de aplicación</a:t>
            </a:r>
          </a:p>
          <a:p>
            <a:pPr eaLnBrk="1" hangingPunct="1">
              <a:buFontTx/>
              <a:buBlip>
                <a:blip r:embed="rId2"/>
              </a:buBlip>
              <a:defRPr/>
            </a:pPr>
            <a:r>
              <a:rPr lang="es-AR" sz="2000" b="1" dirty="0">
                <a:latin typeface="+mj-lt"/>
                <a:cs typeface="ヒラギノ角ゴ Pro W3" charset="-128"/>
              </a:rPr>
              <a:t> Esta última evaluación debe ser efectuada en conjunto entre el médico tratante y un infectólogo.</a:t>
            </a:r>
          </a:p>
          <a:p>
            <a:pPr eaLnBrk="1" hangingPunct="1">
              <a:buFontTx/>
              <a:buBlip>
                <a:blip r:embed="rId2"/>
              </a:buBlip>
              <a:defRPr/>
            </a:pPr>
            <a:r>
              <a:rPr lang="es-AR" sz="2000" b="1" dirty="0">
                <a:latin typeface="+mj-lt"/>
                <a:cs typeface="ヒラギノ角ゴ Pro W3" charset="-128"/>
              </a:rPr>
              <a:t>La situación ideal sería evaluar el estado del paciente frente a las distintas enfermedades </a:t>
            </a:r>
            <a:r>
              <a:rPr lang="es-AR" sz="2000" b="1" dirty="0" err="1">
                <a:latin typeface="+mj-lt"/>
                <a:cs typeface="ヒラギノ角ゴ Pro W3" charset="-128"/>
              </a:rPr>
              <a:t>inmunoprevenibles</a:t>
            </a:r>
            <a:r>
              <a:rPr lang="es-AR" sz="2000" b="1" dirty="0">
                <a:latin typeface="+mj-lt"/>
                <a:cs typeface="ヒラギノ角ゴ Pro W3" charset="-128"/>
              </a:rPr>
              <a:t> al momento del diagnóstico y planificar la vacunación </a:t>
            </a:r>
          </a:p>
          <a:p>
            <a:pPr eaLnBrk="1" hangingPunct="1">
              <a:buFontTx/>
              <a:buBlip>
                <a:blip r:embed="rId2"/>
              </a:buBlip>
              <a:defRPr/>
            </a:pPr>
            <a:endParaRPr lang="es-AR" sz="2000" dirty="0">
              <a:latin typeface="+mj-lt"/>
              <a:cs typeface="ヒラギノ角ゴ Pro W3" charset="-128"/>
            </a:endParaRPr>
          </a:p>
          <a:p>
            <a:pPr eaLnBrk="1" hangingPunct="1">
              <a:defRPr/>
            </a:pPr>
            <a:endParaRPr lang="es-ES" sz="2000" dirty="0"/>
          </a:p>
          <a:p>
            <a:pPr eaLnBrk="1" hangingPunct="1">
              <a:buFontTx/>
              <a:buBlip>
                <a:blip r:embed="rId2"/>
              </a:buBlip>
              <a:defRPr/>
            </a:pPr>
            <a:endParaRPr lang="es-ES" sz="2000" dirty="0"/>
          </a:p>
          <a:p>
            <a:pPr eaLnBrk="1" hangingPunct="1">
              <a:buFontTx/>
              <a:buBlip>
                <a:blip r:embed="rId2"/>
              </a:buBlip>
              <a:defRPr/>
            </a:pPr>
            <a:endParaRPr lang="es-ES" sz="2000" dirty="0"/>
          </a:p>
          <a:p>
            <a:pPr eaLnBrk="1" hangingPunct="1">
              <a:defRPr/>
            </a:pPr>
            <a:endParaRPr lang="es-AR" sz="2000" dirty="0"/>
          </a:p>
        </p:txBody>
      </p:sp>
    </p:spTree>
    <p:extLst>
      <p:ext uri="{BB962C8B-B14F-4D97-AF65-F5344CB8AC3E}">
        <p14:creationId xmlns:p14="http://schemas.microsoft.com/office/powerpoint/2010/main" val="2613377795"/>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93443" y="840748"/>
            <a:ext cx="3988456" cy="2218646"/>
          </a:xfrm>
          <a:prstGeom prst="rect">
            <a:avLst/>
          </a:prstGeom>
          <a:noFill/>
          <a:ln>
            <a:noFill/>
          </a:ln>
        </p:spPr>
      </p:pic>
      <p:sp>
        <p:nvSpPr>
          <p:cNvPr id="5" name="Rectángulo 4"/>
          <p:cNvSpPr/>
          <p:nvPr/>
        </p:nvSpPr>
        <p:spPr>
          <a:xfrm>
            <a:off x="3574994" y="3777240"/>
            <a:ext cx="5042011" cy="13673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4400" b="1" dirty="0" smtClean="0">
                <a:solidFill>
                  <a:schemeClr val="tx1"/>
                </a:solidFill>
                <a:latin typeface="Browallia New" panose="020B0604020202020204" pitchFamily="34" charset="-34"/>
                <a:cs typeface="Browallia New" panose="020B0604020202020204" pitchFamily="34" charset="-34"/>
              </a:rPr>
              <a:t>MUCHAS GRACIAS</a:t>
            </a:r>
            <a:endParaRPr lang="es-AR" sz="4400" b="1" dirty="0">
              <a:solidFill>
                <a:schemeClr val="tx1"/>
              </a:solidFill>
              <a:latin typeface="Browallia New" panose="020B0604020202020204" pitchFamily="34" charset="-34"/>
              <a:cs typeface="Browallia New" panose="020B0604020202020204" pitchFamily="34" charset="-34"/>
            </a:endParaRPr>
          </a:p>
        </p:txBody>
      </p:sp>
    </p:spTree>
    <p:extLst>
      <p:ext uri="{BB962C8B-B14F-4D97-AF65-F5344CB8AC3E}">
        <p14:creationId xmlns:p14="http://schemas.microsoft.com/office/powerpoint/2010/main" val="1050061651"/>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ción">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412</TotalTime>
  <Words>2151</Words>
  <Application>Microsoft Office PowerPoint</Application>
  <PresentationFormat>Panorámica</PresentationFormat>
  <Paragraphs>294</Paragraphs>
  <Slides>67</Slides>
  <Notes>1</Notes>
  <HiddenSlides>0</HiddenSlides>
  <MMClips>0</MMClips>
  <ScaleCrop>false</ScaleCrop>
  <HeadingPairs>
    <vt:vector size="6" baseType="variant">
      <vt:variant>
        <vt:lpstr>Fuentes usadas</vt:lpstr>
      </vt:variant>
      <vt:variant>
        <vt:i4>14</vt:i4>
      </vt:variant>
      <vt:variant>
        <vt:lpstr>Tema</vt:lpstr>
      </vt:variant>
      <vt:variant>
        <vt:i4>1</vt:i4>
      </vt:variant>
      <vt:variant>
        <vt:lpstr>Títulos de diapositiva</vt:lpstr>
      </vt:variant>
      <vt:variant>
        <vt:i4>67</vt:i4>
      </vt:variant>
    </vt:vector>
  </HeadingPairs>
  <TitlesOfParts>
    <vt:vector size="82" baseType="lpstr">
      <vt:lpstr>Arial</vt:lpstr>
      <vt:lpstr>Browallia New</vt:lpstr>
      <vt:lpstr>Calibri</vt:lpstr>
      <vt:lpstr>Calibri Light</vt:lpstr>
      <vt:lpstr>Clarendon-Light</vt:lpstr>
      <vt:lpstr>NexusSansPro</vt:lpstr>
      <vt:lpstr>StempelGaramondLTStd-Roman</vt:lpstr>
      <vt:lpstr>Times New Roman</vt:lpstr>
      <vt:lpstr>Univers</vt:lpstr>
      <vt:lpstr>Univers-CondensedBold</vt:lpstr>
      <vt:lpstr>Verdana</vt:lpstr>
      <vt:lpstr>Wingdings</vt:lpstr>
      <vt:lpstr>Wingdings 3</vt:lpstr>
      <vt:lpstr>ヒラギノ角ゴ Pro W3</vt:lpstr>
      <vt:lpstr>Retrospección</vt:lpstr>
      <vt:lpstr>Infecciones relacionadas con Enfermedades Autoinmunes</vt:lpstr>
      <vt:lpstr>Agenda</vt:lpstr>
      <vt:lpstr>La definición más acertada de Inmunidad es: Capacidad del organismo de recocer lo propio de lo no propio. </vt:lpstr>
      <vt:lpstr>Presentación de PowerPoint</vt:lpstr>
      <vt:lpstr>Presentación de PowerPoint</vt:lpstr>
      <vt:lpstr>Presentación de PowerPoint</vt:lpstr>
      <vt:lpstr>Presentación de PowerPoint</vt:lpstr>
      <vt:lpstr>Presentación de PowerPoint</vt:lpstr>
      <vt:lpstr>Meningitis por Neumococo</vt:lpstr>
      <vt:lpstr>Presentación de PowerPoint</vt:lpstr>
      <vt:lpstr>Presentación de PowerPoint</vt:lpstr>
      <vt:lpstr>Presentación de PowerPoint</vt:lpstr>
      <vt:lpstr>INFECCIONES  RELACIONADAS CON ENFERMEDADES AUTOINMUNES</vt:lpstr>
      <vt:lpstr>Presentación de PowerPoint</vt:lpstr>
      <vt:lpstr>Infecciones en pacientes con Colagenopatías </vt:lpstr>
      <vt:lpstr>Presentación de PowerPoint</vt:lpstr>
      <vt:lpstr>Artritis Reumatoidea (AR)</vt:lpstr>
      <vt:lpstr>Presentación de PowerPoint</vt:lpstr>
      <vt:lpstr>Presentación de PowerPoint</vt:lpstr>
      <vt:lpstr>Presentación de PowerPoint</vt:lpstr>
      <vt:lpstr>Caso Clínico 2</vt:lpstr>
      <vt:lpstr>Presentación de PowerPoint</vt:lpstr>
      <vt:lpstr>Presentación de PowerPoint</vt:lpstr>
      <vt:lpstr>Presentación de PowerPoint</vt:lpstr>
      <vt:lpstr>Punción Lumbar</vt:lpstr>
      <vt:lpstr>Caso clínico 3</vt:lpstr>
      <vt:lpstr>Razonamiento</vt:lpstr>
      <vt:lpstr>FISIOPATOLOGÍA de la SEPSIS</vt:lpstr>
      <vt:lpstr>POR GRAVEDAD DE LA INFECCION: CONCEPTOS DE GRAVEDAD</vt:lpstr>
      <vt:lpstr>Estudios bacteriológicos</vt:lpstr>
      <vt:lpstr>Presentación de PowerPoint</vt:lpstr>
      <vt:lpstr>Presentación de PowerPoint</vt:lpstr>
      <vt:lpstr>Sindrome Febril Prolongado: Causas</vt:lpstr>
      <vt:lpstr>ENFERMEDADES AUTOINMUNES y SFP</vt:lpstr>
      <vt:lpstr>SFP: EXPLORACIONES DE PRIMERA LINEA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Anti TNF</vt:lpstr>
      <vt:lpstr>Presentación de PowerPoint</vt:lpstr>
      <vt:lpstr>Presentación de PowerPoint</vt:lpstr>
      <vt:lpstr>  Alentuzumab </vt:lpstr>
      <vt:lpstr>Presentación de PowerPoint</vt:lpstr>
      <vt:lpstr>Rituximab </vt:lpstr>
      <vt:lpstr>Presentación de PowerPoint</vt:lpstr>
      <vt:lpstr>Vacunas</vt:lpstr>
      <vt:lpstr>Presentación de PowerPoint</vt:lpstr>
      <vt:lpstr>Tipos de vacunas II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Vacuna contra Herpes Zóster: Recomendaciones SADI</vt:lpstr>
      <vt:lpstr>Presentación de PowerPoint</vt:lpstr>
      <vt:lpstr>Presentación de PowerPoint</vt:lpstr>
    </vt:vector>
  </TitlesOfParts>
  <Company>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Infecciones relacionadas con Enfermedades Autoinmunes</dc:title>
  <dc:creator>Full name</dc:creator>
  <cp:lastModifiedBy>Full name</cp:lastModifiedBy>
  <cp:revision>63</cp:revision>
  <cp:lastPrinted>2019-06-22T17:26:32Z</cp:lastPrinted>
  <dcterms:created xsi:type="dcterms:W3CDTF">2019-06-21T20:42:40Z</dcterms:created>
  <dcterms:modified xsi:type="dcterms:W3CDTF">2019-06-27T20:03:50Z</dcterms:modified>
</cp:coreProperties>
</file>