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94" r:id="rId6"/>
    <p:sldId id="295" r:id="rId7"/>
    <p:sldId id="296" r:id="rId8"/>
    <p:sldId id="260" r:id="rId9"/>
    <p:sldId id="286" r:id="rId10"/>
    <p:sldId id="262" r:id="rId11"/>
    <p:sldId id="297" r:id="rId12"/>
    <p:sldId id="298" r:id="rId13"/>
    <p:sldId id="273" r:id="rId14"/>
    <p:sldId id="263" r:id="rId15"/>
    <p:sldId id="287" r:id="rId16"/>
    <p:sldId id="264" r:id="rId17"/>
    <p:sldId id="261" r:id="rId18"/>
    <p:sldId id="293" r:id="rId19"/>
    <p:sldId id="265" r:id="rId20"/>
    <p:sldId id="266" r:id="rId21"/>
    <p:sldId id="267" r:id="rId22"/>
    <p:sldId id="268" r:id="rId23"/>
    <p:sldId id="269" r:id="rId24"/>
    <p:sldId id="270" r:id="rId25"/>
    <p:sldId id="292" r:id="rId26"/>
    <p:sldId id="271" r:id="rId27"/>
    <p:sldId id="288" r:id="rId28"/>
    <p:sldId id="272" r:id="rId29"/>
    <p:sldId id="290" r:id="rId30"/>
    <p:sldId id="274" r:id="rId31"/>
    <p:sldId id="275" r:id="rId32"/>
    <p:sldId id="276" r:id="rId33"/>
    <p:sldId id="277" r:id="rId34"/>
    <p:sldId id="278" r:id="rId35"/>
    <p:sldId id="279" r:id="rId36"/>
    <p:sldId id="280" r:id="rId37"/>
    <p:sldId id="281" r:id="rId38"/>
    <p:sldId id="285" r:id="rId39"/>
    <p:sldId id="282" r:id="rId40"/>
    <p:sldId id="283" r:id="rId41"/>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9" d="100"/>
          <a:sy n="89" d="100"/>
        </p:scale>
        <p:origin x="432" y="62"/>
      </p:cViewPr>
      <p:guideLst>
        <p:guide orient="horz" pos="2160"/>
        <p:guide pos="3840"/>
      </p:guideLst>
    </p:cSldViewPr>
  </p:slideViewPr>
  <p:notesTextViewPr>
    <p:cViewPr>
      <p:scale>
        <a:sx n="1" d="1"/>
        <a:sy n="1" d="1"/>
      </p:scale>
      <p:origin x="0" y="0"/>
    </p:cViewPr>
  </p:notesTextViewPr>
  <p:sorterViewPr>
    <p:cViewPr>
      <p:scale>
        <a:sx n="100" d="100"/>
        <a:sy n="100" d="100"/>
      </p:scale>
      <p:origin x="0" y="-169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AR"/>
          </a:p>
        </p:txBody>
      </p:sp>
      <p:sp>
        <p:nvSpPr>
          <p:cNvPr id="4" name="Marcador de fecha 3"/>
          <p:cNvSpPr>
            <a:spLocks noGrp="1"/>
          </p:cNvSpPr>
          <p:nvPr>
            <p:ph type="dt" sz="half" idx="10"/>
          </p:nvPr>
        </p:nvSpPr>
        <p:spPr/>
        <p:txBody>
          <a:bodyPr/>
          <a:lstStyle/>
          <a:p>
            <a:fld id="{89B7ADF8-6B22-441A-AD42-406FEEBA10E5}" type="datetimeFigureOut">
              <a:rPr lang="es-AR" smtClean="0"/>
              <a:pPr/>
              <a:t>13/06/2019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09DD1317-65AB-42BC-BF0A-2ACB02898BA8}" type="slidenum">
              <a:rPr lang="es-AR" smtClean="0"/>
              <a:pPr/>
              <a:t>‹Nº›</a:t>
            </a:fld>
            <a:endParaRPr lang="es-AR"/>
          </a:p>
        </p:txBody>
      </p:sp>
    </p:spTree>
    <p:extLst>
      <p:ext uri="{BB962C8B-B14F-4D97-AF65-F5344CB8AC3E}">
        <p14:creationId xmlns:p14="http://schemas.microsoft.com/office/powerpoint/2010/main" val="1749653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89B7ADF8-6B22-441A-AD42-406FEEBA10E5}" type="datetimeFigureOut">
              <a:rPr lang="es-AR" smtClean="0"/>
              <a:pPr/>
              <a:t>13/06/2019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09DD1317-65AB-42BC-BF0A-2ACB02898BA8}" type="slidenum">
              <a:rPr lang="es-AR" smtClean="0"/>
              <a:pPr/>
              <a:t>‹Nº›</a:t>
            </a:fld>
            <a:endParaRPr lang="es-AR"/>
          </a:p>
        </p:txBody>
      </p:sp>
    </p:spTree>
    <p:extLst>
      <p:ext uri="{BB962C8B-B14F-4D97-AF65-F5344CB8AC3E}">
        <p14:creationId xmlns:p14="http://schemas.microsoft.com/office/powerpoint/2010/main" val="2107664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89B7ADF8-6B22-441A-AD42-406FEEBA10E5}" type="datetimeFigureOut">
              <a:rPr lang="es-AR" smtClean="0"/>
              <a:pPr/>
              <a:t>13/06/2019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09DD1317-65AB-42BC-BF0A-2ACB02898BA8}" type="slidenum">
              <a:rPr lang="es-AR" smtClean="0"/>
              <a:pPr/>
              <a:t>‹Nº›</a:t>
            </a:fld>
            <a:endParaRPr lang="es-AR"/>
          </a:p>
        </p:txBody>
      </p:sp>
    </p:spTree>
    <p:extLst>
      <p:ext uri="{BB962C8B-B14F-4D97-AF65-F5344CB8AC3E}">
        <p14:creationId xmlns:p14="http://schemas.microsoft.com/office/powerpoint/2010/main" val="3488053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fecha 4"/>
          <p:cNvSpPr>
            <a:spLocks noGrp="1"/>
          </p:cNvSpPr>
          <p:nvPr>
            <p:ph type="dt" sz="half" idx="10"/>
          </p:nvPr>
        </p:nvSpPr>
        <p:spPr/>
        <p:txBody>
          <a:bodyPr/>
          <a:lstStyle/>
          <a:p>
            <a:fld id="{89B7ADF8-6B22-441A-AD42-406FEEBA10E5}" type="datetimeFigureOut">
              <a:rPr lang="es-AR" smtClean="0"/>
              <a:pPr/>
              <a:t>13/06/2019</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09DD1317-65AB-42BC-BF0A-2ACB02898BA8}" type="slidenum">
              <a:rPr lang="es-AR" smtClean="0"/>
              <a:pPr/>
              <a:t>‹Nº›</a:t>
            </a:fld>
            <a:endParaRPr lang="es-AR"/>
          </a:p>
        </p:txBody>
      </p:sp>
    </p:spTree>
    <p:extLst>
      <p:ext uri="{BB962C8B-B14F-4D97-AF65-F5344CB8AC3E}">
        <p14:creationId xmlns:p14="http://schemas.microsoft.com/office/powerpoint/2010/main" val="2709176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Marcador de fecha 6"/>
          <p:cNvSpPr>
            <a:spLocks noGrp="1"/>
          </p:cNvSpPr>
          <p:nvPr>
            <p:ph type="dt" sz="half" idx="10"/>
          </p:nvPr>
        </p:nvSpPr>
        <p:spPr/>
        <p:txBody>
          <a:bodyPr/>
          <a:lstStyle/>
          <a:p>
            <a:fld id="{89B7ADF8-6B22-441A-AD42-406FEEBA10E5}" type="datetimeFigureOut">
              <a:rPr lang="es-AR" smtClean="0"/>
              <a:pPr/>
              <a:t>13/06/2019</a:t>
            </a:fld>
            <a:endParaRPr lang="es-AR"/>
          </a:p>
        </p:txBody>
      </p:sp>
      <p:sp>
        <p:nvSpPr>
          <p:cNvPr id="8" name="Marcador de pie de página 7"/>
          <p:cNvSpPr>
            <a:spLocks noGrp="1"/>
          </p:cNvSpPr>
          <p:nvPr>
            <p:ph type="ftr" sz="quarter" idx="11"/>
          </p:nvPr>
        </p:nvSpPr>
        <p:spPr/>
        <p:txBody>
          <a:bodyPr/>
          <a:lstStyle/>
          <a:p>
            <a:endParaRPr lang="es-AR"/>
          </a:p>
        </p:txBody>
      </p:sp>
      <p:sp>
        <p:nvSpPr>
          <p:cNvPr id="9" name="Marcador de número de diapositiva 8"/>
          <p:cNvSpPr>
            <a:spLocks noGrp="1"/>
          </p:cNvSpPr>
          <p:nvPr>
            <p:ph type="sldNum" sz="quarter" idx="12"/>
          </p:nvPr>
        </p:nvSpPr>
        <p:spPr/>
        <p:txBody>
          <a:bodyPr/>
          <a:lstStyle/>
          <a:p>
            <a:fld id="{09DD1317-65AB-42BC-BF0A-2ACB02898BA8}" type="slidenum">
              <a:rPr lang="es-AR" smtClean="0"/>
              <a:pPr/>
              <a:t>‹Nº›</a:t>
            </a:fld>
            <a:endParaRPr lang="es-AR"/>
          </a:p>
        </p:txBody>
      </p:sp>
    </p:spTree>
    <p:extLst>
      <p:ext uri="{BB962C8B-B14F-4D97-AF65-F5344CB8AC3E}">
        <p14:creationId xmlns:p14="http://schemas.microsoft.com/office/powerpoint/2010/main" val="1463984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fecha 2"/>
          <p:cNvSpPr>
            <a:spLocks noGrp="1"/>
          </p:cNvSpPr>
          <p:nvPr>
            <p:ph type="dt" sz="half" idx="10"/>
          </p:nvPr>
        </p:nvSpPr>
        <p:spPr/>
        <p:txBody>
          <a:bodyPr/>
          <a:lstStyle/>
          <a:p>
            <a:fld id="{89B7ADF8-6B22-441A-AD42-406FEEBA10E5}" type="datetimeFigureOut">
              <a:rPr lang="es-AR" smtClean="0"/>
              <a:pPr/>
              <a:t>13/06/2019</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09DD1317-65AB-42BC-BF0A-2ACB02898BA8}" type="slidenum">
              <a:rPr lang="es-AR" smtClean="0"/>
              <a:pPr/>
              <a:t>‹Nº›</a:t>
            </a:fld>
            <a:endParaRPr lang="es-AR"/>
          </a:p>
        </p:txBody>
      </p:sp>
    </p:spTree>
    <p:extLst>
      <p:ext uri="{BB962C8B-B14F-4D97-AF65-F5344CB8AC3E}">
        <p14:creationId xmlns:p14="http://schemas.microsoft.com/office/powerpoint/2010/main" val="2281684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9B7ADF8-6B22-441A-AD42-406FEEBA10E5}" type="datetimeFigureOut">
              <a:rPr lang="es-AR" smtClean="0"/>
              <a:pPr/>
              <a:t>13/06/2019</a:t>
            </a:fld>
            <a:endParaRPr lang="es-AR"/>
          </a:p>
        </p:txBody>
      </p:sp>
      <p:sp>
        <p:nvSpPr>
          <p:cNvPr id="3" name="Marcador de pie de página 2"/>
          <p:cNvSpPr>
            <a:spLocks noGrp="1"/>
          </p:cNvSpPr>
          <p:nvPr>
            <p:ph type="ftr" sz="quarter" idx="11"/>
          </p:nvPr>
        </p:nvSpPr>
        <p:spPr/>
        <p:txBody>
          <a:bodyPr/>
          <a:lstStyle/>
          <a:p>
            <a:endParaRPr lang="es-AR"/>
          </a:p>
        </p:txBody>
      </p:sp>
      <p:sp>
        <p:nvSpPr>
          <p:cNvPr id="4" name="Marcador de número de diapositiva 3"/>
          <p:cNvSpPr>
            <a:spLocks noGrp="1"/>
          </p:cNvSpPr>
          <p:nvPr>
            <p:ph type="sldNum" sz="quarter" idx="12"/>
          </p:nvPr>
        </p:nvSpPr>
        <p:spPr/>
        <p:txBody>
          <a:bodyPr/>
          <a:lstStyle/>
          <a:p>
            <a:fld id="{09DD1317-65AB-42BC-BF0A-2ACB02898BA8}" type="slidenum">
              <a:rPr lang="es-AR" smtClean="0"/>
              <a:pPr/>
              <a:t>‹Nº›</a:t>
            </a:fld>
            <a:endParaRPr lang="es-AR"/>
          </a:p>
        </p:txBody>
      </p:sp>
    </p:spTree>
    <p:extLst>
      <p:ext uri="{BB962C8B-B14F-4D97-AF65-F5344CB8AC3E}">
        <p14:creationId xmlns:p14="http://schemas.microsoft.com/office/powerpoint/2010/main" val="3906042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89B7ADF8-6B22-441A-AD42-406FEEBA10E5}" type="datetimeFigureOut">
              <a:rPr lang="es-AR" smtClean="0"/>
              <a:pPr/>
              <a:t>13/06/2019</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09DD1317-65AB-42BC-BF0A-2ACB02898BA8}" type="slidenum">
              <a:rPr lang="es-AR" smtClean="0"/>
              <a:pPr/>
              <a:t>‹Nº›</a:t>
            </a:fld>
            <a:endParaRPr lang="es-AR"/>
          </a:p>
        </p:txBody>
      </p:sp>
    </p:spTree>
    <p:extLst>
      <p:ext uri="{BB962C8B-B14F-4D97-AF65-F5344CB8AC3E}">
        <p14:creationId xmlns:p14="http://schemas.microsoft.com/office/powerpoint/2010/main" val="1412550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89B7ADF8-6B22-441A-AD42-406FEEBA10E5}" type="datetimeFigureOut">
              <a:rPr lang="es-AR" smtClean="0"/>
              <a:pPr/>
              <a:t>13/06/2019</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09DD1317-65AB-42BC-BF0A-2ACB02898BA8}" type="slidenum">
              <a:rPr lang="es-AR" smtClean="0"/>
              <a:pPr/>
              <a:t>‹Nº›</a:t>
            </a:fld>
            <a:endParaRPr lang="es-AR"/>
          </a:p>
        </p:txBody>
      </p:sp>
    </p:spTree>
    <p:extLst>
      <p:ext uri="{BB962C8B-B14F-4D97-AF65-F5344CB8AC3E}">
        <p14:creationId xmlns:p14="http://schemas.microsoft.com/office/powerpoint/2010/main" val="2851261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89B7ADF8-6B22-441A-AD42-406FEEBA10E5}" type="datetimeFigureOut">
              <a:rPr lang="es-AR" smtClean="0"/>
              <a:pPr/>
              <a:t>13/06/2019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09DD1317-65AB-42BC-BF0A-2ACB02898BA8}" type="slidenum">
              <a:rPr lang="es-AR" smtClean="0"/>
              <a:pPr/>
              <a:t>‹Nº›</a:t>
            </a:fld>
            <a:endParaRPr lang="es-AR"/>
          </a:p>
        </p:txBody>
      </p:sp>
    </p:spTree>
    <p:extLst>
      <p:ext uri="{BB962C8B-B14F-4D97-AF65-F5344CB8AC3E}">
        <p14:creationId xmlns:p14="http://schemas.microsoft.com/office/powerpoint/2010/main" val="431166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89B7ADF8-6B22-441A-AD42-406FEEBA10E5}" type="datetimeFigureOut">
              <a:rPr lang="es-AR" smtClean="0"/>
              <a:pPr/>
              <a:t>13/06/2019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09DD1317-65AB-42BC-BF0A-2ACB02898BA8}" type="slidenum">
              <a:rPr lang="es-AR" smtClean="0"/>
              <a:pPr/>
              <a:t>‹Nº›</a:t>
            </a:fld>
            <a:endParaRPr lang="es-AR"/>
          </a:p>
        </p:txBody>
      </p:sp>
    </p:spTree>
    <p:extLst>
      <p:ext uri="{BB962C8B-B14F-4D97-AF65-F5344CB8AC3E}">
        <p14:creationId xmlns:p14="http://schemas.microsoft.com/office/powerpoint/2010/main" val="2656597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7ADF8-6B22-441A-AD42-406FEEBA10E5}" type="datetimeFigureOut">
              <a:rPr lang="es-AR" smtClean="0"/>
              <a:pPr/>
              <a:t>13/06/2019</a:t>
            </a:fld>
            <a:endParaRPr lang="es-A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DD1317-65AB-42BC-BF0A-2ACB02898BA8}" type="slidenum">
              <a:rPr lang="es-AR" smtClean="0"/>
              <a:pPr/>
              <a:t>‹Nº›</a:t>
            </a:fld>
            <a:endParaRPr lang="es-AR"/>
          </a:p>
        </p:txBody>
      </p:sp>
    </p:spTree>
    <p:extLst>
      <p:ext uri="{BB962C8B-B14F-4D97-AF65-F5344CB8AC3E}">
        <p14:creationId xmlns:p14="http://schemas.microsoft.com/office/powerpoint/2010/main" val="1484923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es.wikipedia.org/wiki/Cromosoma" TargetMode="External"/><Relationship Id="rId2" Type="http://schemas.openxmlformats.org/officeDocument/2006/relationships/hyperlink" Target="https://es.wikipedia.org/wiki/%C3%81cido_desoxirribonucleico"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es.wikipedia.org/wiki/Genoma" TargetMode="External"/><Relationship Id="rId2" Type="http://schemas.openxmlformats.org/officeDocument/2006/relationships/hyperlink" Target="https://es.wikipedia.org/wiki/Secuencia_de_ADN" TargetMode="External"/><Relationship Id="rId1" Type="http://schemas.openxmlformats.org/officeDocument/2006/relationships/slideLayout" Target="../slideLayouts/slideLayout7.xml"/><Relationship Id="rId4" Type="http://schemas.openxmlformats.org/officeDocument/2006/relationships/hyperlink" Target="https://es.wikipedia.org/wiki/C%C3%A9lula"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898021" y="2535757"/>
            <a:ext cx="10515600" cy="1325563"/>
          </a:xfrm>
        </p:spPr>
        <p:txBody>
          <a:bodyPr>
            <a:normAutofit/>
          </a:bodyPr>
          <a:lstStyle/>
          <a:p>
            <a:pPr algn="ctr"/>
            <a:r>
              <a:rPr lang="es-AR" sz="5400" b="1" dirty="0" smtClean="0"/>
              <a:t>RESISTENCIA BACTERIANA</a:t>
            </a:r>
            <a:endParaRPr lang="es-AR" sz="5400" b="1" dirty="0"/>
          </a:p>
        </p:txBody>
      </p:sp>
    </p:spTree>
    <p:extLst>
      <p:ext uri="{BB962C8B-B14F-4D97-AF65-F5344CB8AC3E}">
        <p14:creationId xmlns:p14="http://schemas.microsoft.com/office/powerpoint/2010/main" val="21779364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68594" y="418744"/>
            <a:ext cx="11254811" cy="5630387"/>
          </a:xfrm>
          <a:prstGeom prst="rect">
            <a:avLst/>
          </a:prstGeom>
        </p:spPr>
        <p:txBody>
          <a:bodyPr wrap="square">
            <a:spAutoFit/>
          </a:bodyPr>
          <a:lstStyle/>
          <a:p>
            <a:pPr algn="ctr">
              <a:lnSpc>
                <a:spcPct val="107000"/>
              </a:lnSpc>
              <a:spcAft>
                <a:spcPts val="0"/>
              </a:spcAft>
            </a:pPr>
            <a:r>
              <a:rPr lang="es-AR" sz="2800" dirty="0" smtClean="0">
                <a:effectLst/>
                <a:latin typeface="Calibri" panose="020F0502020204030204" pitchFamily="34" charset="0"/>
                <a:ea typeface="Calibri" panose="020F0502020204030204" pitchFamily="34" charset="0"/>
                <a:cs typeface="Times New Roman" panose="02020603050405020304" pitchFamily="18" charset="0"/>
              </a:rPr>
              <a:t>Los gérmenes tienen capacidad para eludir la acción de los antibacterianos.</a:t>
            </a:r>
          </a:p>
          <a:p>
            <a:pPr>
              <a:lnSpc>
                <a:spcPct val="107000"/>
              </a:lnSpc>
              <a:spcAft>
                <a:spcPts val="0"/>
              </a:spcAft>
            </a:pPr>
            <a:r>
              <a:rPr lang="es-AR" sz="2800" dirty="0" smtClean="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0"/>
              </a:spcAft>
            </a:pPr>
            <a:r>
              <a:rPr lang="es-AR" sz="2800" b="1" dirty="0" smtClean="0">
                <a:effectLst/>
                <a:latin typeface="Calibri" panose="020F0502020204030204" pitchFamily="34" charset="0"/>
                <a:ea typeface="Calibri" panose="020F0502020204030204" pitchFamily="34" charset="0"/>
                <a:cs typeface="Times New Roman" panose="02020603050405020304" pitchFamily="18" charset="0"/>
              </a:rPr>
              <a:t>Tipos de resistencia:</a:t>
            </a:r>
            <a:endParaRPr lang="es-AR"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s-AR" sz="2800" b="1"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La resistencia natural </a:t>
            </a:r>
            <a:r>
              <a:rPr lang="es-AR" sz="28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es un carácter constante de todas las cepas de una misma especie bacteriana. </a:t>
            </a:r>
            <a:endParaRPr lang="es-AR" sz="2800" b="1" dirty="0" smtClean="0">
              <a:solidFill>
                <a:srgbClr val="000000"/>
              </a:solidFill>
              <a:effectLst/>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endParaRPr lang="es-AR" sz="2800" b="1" dirty="0" smtClean="0">
              <a:solidFill>
                <a:srgbClr val="000000"/>
              </a:solidFill>
              <a:effectLst/>
              <a:latin typeface="Calibri" panose="020F0502020204030204" pitchFamily="34" charset="0"/>
              <a:ea typeface="Calibri" panose="020F0502020204030204" pitchFamily="34" charset="0"/>
              <a:cs typeface="Arial Rounded MT Bold" panose="020F0704030504030204" pitchFamily="34" charset="0"/>
            </a:endParaRPr>
          </a:p>
          <a:p>
            <a:pPr algn="just">
              <a:spcAft>
                <a:spcPts val="0"/>
              </a:spcAft>
            </a:pPr>
            <a:r>
              <a:rPr lang="es-AR" sz="2800" b="1" dirty="0" smtClean="0">
                <a:solidFill>
                  <a:srgbClr val="0070C0"/>
                </a:solidFill>
                <a:effectLst/>
                <a:latin typeface="Calibri" panose="020F0502020204030204" pitchFamily="34" charset="0"/>
                <a:ea typeface="Calibri" panose="020F0502020204030204" pitchFamily="34" charset="0"/>
                <a:cs typeface="Arial Rounded MT Bold" panose="020F0704030504030204" pitchFamily="34" charset="0"/>
              </a:rPr>
              <a:t>La resistencia adquirida </a:t>
            </a:r>
            <a:r>
              <a:rPr lang="es-AR" sz="2800" b="1" dirty="0" smtClean="0">
                <a:solidFill>
                  <a:srgbClr val="000000"/>
                </a:solidFill>
                <a:effectLst/>
                <a:latin typeface="Calibri" panose="020F0502020204030204" pitchFamily="34" charset="0"/>
                <a:ea typeface="Calibri" panose="020F0502020204030204" pitchFamily="34" charset="0"/>
                <a:cs typeface="Arial Rounded MT Bold" panose="020F0704030504030204" pitchFamily="34" charset="0"/>
              </a:rPr>
              <a:t>es una característica propia de ciertas cepas, dentro de una especie bacteriana naturalmente sensible, cuyo patrimonio genético ha sido modificado por mutación o adquisición de genes. </a:t>
            </a:r>
            <a:endParaRPr lang="es-AR" sz="2800" b="1" dirty="0" smtClean="0">
              <a:solidFill>
                <a:srgbClr val="000000"/>
              </a:solidFill>
              <a:effectLst/>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800" b="1" dirty="0" smtClean="0">
                <a:solidFill>
                  <a:srgbClr val="000000"/>
                </a:solidFill>
                <a:effectLst/>
                <a:latin typeface="Calibri" panose="020F0502020204030204" pitchFamily="34" charset="0"/>
                <a:ea typeface="Calibri" panose="020F0502020204030204" pitchFamily="34" charset="0"/>
                <a:cs typeface="Arial Rounded MT Bold" panose="020F0704030504030204" pitchFamily="34" charset="0"/>
              </a:rPr>
              <a:t>Una resistencia cruzada es cuando se debe a un mismo mecanismo de resistencia. En general, afecta a varios antibióticos dentro de una misma familia. </a:t>
            </a:r>
            <a:endParaRPr lang="es-AR" sz="2800" b="1" dirty="0" smtClean="0">
              <a:solidFill>
                <a:srgbClr val="000000"/>
              </a:solidFill>
              <a:effectLst/>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s-A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13476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5280" y="416824"/>
            <a:ext cx="11357360" cy="5683607"/>
          </a:xfrm>
          <a:prstGeom prst="rect">
            <a:avLst/>
          </a:prstGeom>
        </p:spPr>
        <p:txBody>
          <a:bodyPr wrap="square">
            <a:spAutoFit/>
          </a:bodyPr>
          <a:lstStyle/>
          <a:p>
            <a:pPr algn="just">
              <a:spcAft>
                <a:spcPts val="0"/>
              </a:spcAft>
            </a:pPr>
            <a:r>
              <a:rPr lang="es-AR" sz="36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Resistencia natural o intrínseca:</a:t>
            </a:r>
            <a:r>
              <a:rPr lang="es-AR" sz="36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Carecen de diana para un antibiótico (como la falta de pared en el Micoplasma en relación con los ß-lactámicos).</a:t>
            </a:r>
            <a:endParaRPr lang="es-AR" sz="3600" dirty="0" smtClean="0">
              <a:solidFill>
                <a:srgbClr val="000000"/>
              </a:solidFill>
              <a:effectLst/>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36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s-AR" sz="3600" dirty="0" smtClean="0">
              <a:solidFill>
                <a:srgbClr val="000000"/>
              </a:solidFill>
              <a:effectLst/>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36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Resistencia adquirida: </a:t>
            </a:r>
            <a:r>
              <a:rPr lang="es-AR" sz="36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Es debida a la modificación de la carga genética de la bacteria: </a:t>
            </a:r>
            <a:endParaRPr lang="es-AR" sz="3600" dirty="0" smtClean="0">
              <a:solidFill>
                <a:srgbClr val="000000"/>
              </a:solidFill>
              <a:effectLst/>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400"/>
              </a:spcAft>
            </a:pPr>
            <a:r>
              <a:rPr lang="es-AR" sz="36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Por mutación cromosómica espontánea </a:t>
            </a:r>
            <a:endParaRPr lang="es-AR" sz="3600" dirty="0" smtClean="0">
              <a:solidFill>
                <a:srgbClr val="000000"/>
              </a:solidFill>
              <a:effectLst/>
              <a:latin typeface="Arial Rounded MT Bold" panose="020F0704030504030204" pitchFamily="34" charset="0"/>
              <a:ea typeface="Calibri" panose="020F0502020204030204" pitchFamily="34" charset="0"/>
              <a:cs typeface="Arial Rounded MT Bold" panose="020F0704030504030204" pitchFamily="34" charset="0"/>
            </a:endParaRPr>
          </a:p>
          <a:p>
            <a:pPr>
              <a:spcAft>
                <a:spcPts val="0"/>
              </a:spcAft>
            </a:pPr>
            <a:r>
              <a:rPr lang="es-AR" sz="36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Por mecanismos de transferencia genética (plásmidos, transpones o integrones, que pueden pasar de una bacteria a otra). </a:t>
            </a:r>
            <a:endParaRPr lang="es-AR" sz="3600" dirty="0" smtClean="0">
              <a:solidFill>
                <a:srgbClr val="000000"/>
              </a:solidFill>
              <a:effectLst/>
              <a:latin typeface="Arial Rounded MT Bold" panose="020F0704030504030204" pitchFamily="34" charset="0"/>
              <a:ea typeface="Calibri" panose="020F0502020204030204" pitchFamily="34" charset="0"/>
              <a:cs typeface="Arial Rounded MT Bold" panose="020F0704030504030204" pitchFamily="34" charset="0"/>
            </a:endParaRPr>
          </a:p>
        </p:txBody>
      </p:sp>
    </p:spTree>
    <p:extLst>
      <p:ext uri="{BB962C8B-B14F-4D97-AF65-F5344CB8AC3E}">
        <p14:creationId xmlns:p14="http://schemas.microsoft.com/office/powerpoint/2010/main" val="38128003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33286" y="323406"/>
            <a:ext cx="11630826" cy="4691990"/>
          </a:xfrm>
          <a:prstGeom prst="rect">
            <a:avLst/>
          </a:prstGeom>
        </p:spPr>
        <p:txBody>
          <a:bodyPr wrap="square">
            <a:spAutoFit/>
          </a:bodyPr>
          <a:lstStyle/>
          <a:p>
            <a:pPr algn="just">
              <a:spcAft>
                <a:spcPts val="0"/>
              </a:spcAft>
            </a:pPr>
            <a:r>
              <a:rPr lang="es-AR" sz="3600" dirty="0" smtClean="0">
                <a:solidFill>
                  <a:srgbClr val="222222"/>
                </a:solidFill>
                <a:effectLst/>
                <a:latin typeface="Calibri" panose="020F0502020204030204" pitchFamily="34" charset="0"/>
                <a:ea typeface="Calibri" panose="020F0502020204030204" pitchFamily="34" charset="0"/>
                <a:cs typeface="Arial" panose="020B0604020202020204" pitchFamily="34" charset="0"/>
              </a:rPr>
              <a:t>Los </a:t>
            </a:r>
            <a:r>
              <a:rPr lang="es-AR" sz="3600" b="1" dirty="0" smtClean="0">
                <a:solidFill>
                  <a:srgbClr val="222222"/>
                </a:solidFill>
                <a:effectLst/>
                <a:latin typeface="Calibri" panose="020F0502020204030204" pitchFamily="34" charset="0"/>
                <a:ea typeface="Calibri" panose="020F0502020204030204" pitchFamily="34" charset="0"/>
                <a:cs typeface="Arial" panose="020B0604020202020204" pitchFamily="34" charset="0"/>
              </a:rPr>
              <a:t>plásmidos</a:t>
            </a:r>
            <a:r>
              <a:rPr lang="es-AR" sz="3600" dirty="0" smtClean="0">
                <a:solidFill>
                  <a:srgbClr val="222222"/>
                </a:solidFill>
                <a:effectLst/>
                <a:latin typeface="Calibri" panose="020F0502020204030204" pitchFamily="34" charset="0"/>
                <a:ea typeface="Calibri" panose="020F0502020204030204" pitchFamily="34" charset="0"/>
                <a:cs typeface="Arial" panose="020B0604020202020204" pitchFamily="34" charset="0"/>
              </a:rPr>
              <a:t> son moléculas de </a:t>
            </a:r>
            <a:r>
              <a:rPr lang="es-AR" sz="3600" u="sng" dirty="0" smtClean="0">
                <a:solidFill>
                  <a:srgbClr val="0B0080"/>
                </a:solidFill>
                <a:effectLst/>
                <a:latin typeface="Calibri" panose="020F0502020204030204" pitchFamily="34" charset="0"/>
                <a:ea typeface="Calibri" panose="020F0502020204030204" pitchFamily="34" charset="0"/>
                <a:cs typeface="Arial" panose="020B0604020202020204" pitchFamily="34" charset="0"/>
                <a:hlinkClick r:id="rId2" tooltip="Ácido desoxirribonucleico"/>
              </a:rPr>
              <a:t>ADN</a:t>
            </a:r>
            <a:r>
              <a:rPr lang="es-AR" sz="3600" dirty="0" smtClean="0">
                <a:solidFill>
                  <a:srgbClr val="222222"/>
                </a:solidFill>
                <a:effectLst/>
                <a:latin typeface="Calibri" panose="020F0502020204030204" pitchFamily="34" charset="0"/>
                <a:ea typeface="Calibri" panose="020F0502020204030204" pitchFamily="34" charset="0"/>
                <a:cs typeface="Arial" panose="020B0604020202020204" pitchFamily="34" charset="0"/>
              </a:rPr>
              <a:t> extracromosómico generalmente circular que se replican y transmiten independientes del ADN </a:t>
            </a:r>
            <a:r>
              <a:rPr lang="es-AR" sz="3600" u="sng" dirty="0" smtClean="0">
                <a:solidFill>
                  <a:srgbClr val="0B0080"/>
                </a:solidFill>
                <a:effectLst/>
                <a:latin typeface="Calibri" panose="020F0502020204030204" pitchFamily="34" charset="0"/>
                <a:ea typeface="Calibri" panose="020F0502020204030204" pitchFamily="34" charset="0"/>
                <a:cs typeface="Arial" panose="020B0604020202020204" pitchFamily="34" charset="0"/>
                <a:hlinkClick r:id="rId3" tooltip="Cromosoma"/>
              </a:rPr>
              <a:t>cromosómico</a:t>
            </a:r>
            <a:r>
              <a:rPr lang="es-AR" sz="3600" dirty="0" smtClean="0">
                <a:solidFill>
                  <a:srgbClr val="222222"/>
                </a:solidFill>
                <a:effectLst/>
                <a:latin typeface="Calibri" panose="020F0502020204030204" pitchFamily="34" charset="0"/>
                <a:ea typeface="Calibri" panose="020F0502020204030204" pitchFamily="34" charset="0"/>
                <a:cs typeface="Arial" panose="020B0604020202020204" pitchFamily="34" charset="0"/>
              </a:rPr>
              <a:t>.</a:t>
            </a:r>
            <a:endParaRPr lang="es-AR" sz="3600" dirty="0" smtClean="0">
              <a:solidFill>
                <a:srgbClr val="000000"/>
              </a:solidFill>
              <a:effectLst/>
              <a:latin typeface="Arial Rounded MT Bold" panose="020F0704030504030204" pitchFamily="34" charset="0"/>
              <a:ea typeface="Calibri" panose="020F0502020204030204" pitchFamily="34" charset="0"/>
              <a:cs typeface="Arial Rounded MT Bold" panose="020F0704030504030204" pitchFamily="34" charset="0"/>
            </a:endParaRPr>
          </a:p>
          <a:p>
            <a:pPr algn="just">
              <a:lnSpc>
                <a:spcPct val="107000"/>
              </a:lnSpc>
              <a:spcAft>
                <a:spcPts val="800"/>
              </a:spcAft>
            </a:pPr>
            <a:r>
              <a:rPr lang="es-AR" sz="3600" dirty="0" smtClean="0">
                <a:effectLst/>
                <a:latin typeface="Calibri" panose="020F0502020204030204" pitchFamily="34" charset="0"/>
                <a:ea typeface="Calibri" panose="020F0502020204030204" pitchFamily="34" charset="0"/>
                <a:cs typeface="Times New Roman" panose="02020603050405020304" pitchFamily="18" charset="0"/>
              </a:rPr>
              <a:t>Estructura: DNA circular que constituye un elemento replicativo autónomo, que produce una transferencia de genes de resistencia. Son partículas que se transmiten entre distintas bacterias, extendiendo de este modo la resistencia bacteriana.</a:t>
            </a:r>
          </a:p>
        </p:txBody>
      </p:sp>
    </p:spTree>
    <p:extLst>
      <p:ext uri="{BB962C8B-B14F-4D97-AF65-F5344CB8AC3E}">
        <p14:creationId xmlns:p14="http://schemas.microsoft.com/office/powerpoint/2010/main" val="15799785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94479" y="764498"/>
            <a:ext cx="10747947" cy="4060407"/>
          </a:xfrm>
          <a:prstGeom prst="rect">
            <a:avLst/>
          </a:prstGeom>
        </p:spPr>
        <p:txBody>
          <a:bodyPr wrap="square">
            <a:spAutoFit/>
          </a:bodyPr>
          <a:lstStyle/>
          <a:p>
            <a:pPr algn="just">
              <a:spcAft>
                <a:spcPts val="0"/>
              </a:spcAft>
            </a:pPr>
            <a:r>
              <a:rPr lang="es-AR" sz="3600" dirty="0" smtClean="0">
                <a:solidFill>
                  <a:srgbClr val="222222"/>
                </a:solidFill>
                <a:latin typeface="Calibri" panose="020F0502020204030204" pitchFamily="34" charset="0"/>
                <a:ea typeface="Calibri" panose="020F0502020204030204" pitchFamily="34" charset="0"/>
                <a:cs typeface="Arial" panose="020B0604020202020204" pitchFamily="34" charset="0"/>
              </a:rPr>
              <a:t>Un </a:t>
            </a:r>
            <a:r>
              <a:rPr lang="es-AR" sz="3600" b="1" dirty="0" smtClean="0">
                <a:solidFill>
                  <a:srgbClr val="222222"/>
                </a:solidFill>
                <a:latin typeface="Calibri" panose="020F0502020204030204" pitchFamily="34" charset="0"/>
                <a:ea typeface="Calibri" panose="020F0502020204030204" pitchFamily="34" charset="0"/>
                <a:cs typeface="Arial" panose="020B0604020202020204" pitchFamily="34" charset="0"/>
              </a:rPr>
              <a:t>transposón</a:t>
            </a:r>
            <a:r>
              <a:rPr lang="es-AR" sz="3600" dirty="0" smtClean="0">
                <a:solidFill>
                  <a:srgbClr val="222222"/>
                </a:solidFill>
                <a:latin typeface="Calibri" panose="020F0502020204030204" pitchFamily="34" charset="0"/>
                <a:ea typeface="Calibri" panose="020F0502020204030204" pitchFamily="34" charset="0"/>
                <a:cs typeface="Arial" panose="020B0604020202020204" pitchFamily="34" charset="0"/>
              </a:rPr>
              <a:t> o </a:t>
            </a:r>
            <a:r>
              <a:rPr lang="es-AR" sz="3600" b="1" dirty="0" smtClean="0">
                <a:solidFill>
                  <a:srgbClr val="222222"/>
                </a:solidFill>
                <a:latin typeface="Calibri" panose="020F0502020204030204" pitchFamily="34" charset="0"/>
                <a:ea typeface="Calibri" panose="020F0502020204030204" pitchFamily="34" charset="0"/>
                <a:cs typeface="Arial" panose="020B0604020202020204" pitchFamily="34" charset="0"/>
              </a:rPr>
              <a:t>elemento genético </a:t>
            </a:r>
            <a:r>
              <a:rPr lang="es-AR" sz="3600" b="1" dirty="0" err="1" smtClean="0">
                <a:solidFill>
                  <a:srgbClr val="222222"/>
                </a:solidFill>
                <a:latin typeface="Calibri" panose="020F0502020204030204" pitchFamily="34" charset="0"/>
                <a:ea typeface="Calibri" panose="020F0502020204030204" pitchFamily="34" charset="0"/>
                <a:cs typeface="Arial" panose="020B0604020202020204" pitchFamily="34" charset="0"/>
              </a:rPr>
              <a:t>transponible</a:t>
            </a:r>
            <a:r>
              <a:rPr lang="es-AR" sz="3600" dirty="0" smtClean="0">
                <a:solidFill>
                  <a:srgbClr val="222222"/>
                </a:solidFill>
                <a:latin typeface="Calibri" panose="020F0502020204030204" pitchFamily="34" charset="0"/>
                <a:ea typeface="Calibri" panose="020F0502020204030204" pitchFamily="34" charset="0"/>
                <a:cs typeface="Arial" panose="020B0604020202020204" pitchFamily="34" charset="0"/>
              </a:rPr>
              <a:t> es una </a:t>
            </a:r>
            <a:r>
              <a:rPr lang="es-AR" sz="3600" u="sng" dirty="0" smtClean="0">
                <a:solidFill>
                  <a:srgbClr val="0B0080"/>
                </a:solidFill>
                <a:latin typeface="Calibri" panose="020F0502020204030204" pitchFamily="34" charset="0"/>
                <a:ea typeface="Calibri" panose="020F0502020204030204" pitchFamily="34" charset="0"/>
                <a:cs typeface="Arial" panose="020B0604020202020204" pitchFamily="34" charset="0"/>
                <a:hlinkClick r:id="rId2" tooltip="Secuencia de ADN"/>
              </a:rPr>
              <a:t>secuencia de ADN</a:t>
            </a:r>
            <a:r>
              <a:rPr lang="es-AR" sz="3600" dirty="0" smtClean="0">
                <a:solidFill>
                  <a:srgbClr val="222222"/>
                </a:solidFill>
                <a:latin typeface="Calibri" panose="020F0502020204030204" pitchFamily="34" charset="0"/>
                <a:ea typeface="Calibri" panose="020F0502020204030204" pitchFamily="34" charset="0"/>
                <a:cs typeface="Arial" panose="020B0604020202020204" pitchFamily="34" charset="0"/>
              </a:rPr>
              <a:t> que puede moverse de manera autosuficiente a diferentes partes del </a:t>
            </a:r>
            <a:r>
              <a:rPr lang="es-AR" sz="3600" u="sng" dirty="0" smtClean="0">
                <a:solidFill>
                  <a:srgbClr val="0B0080"/>
                </a:solidFill>
                <a:latin typeface="Calibri" panose="020F0502020204030204" pitchFamily="34" charset="0"/>
                <a:ea typeface="Calibri" panose="020F0502020204030204" pitchFamily="34" charset="0"/>
                <a:cs typeface="Arial" panose="020B0604020202020204" pitchFamily="34" charset="0"/>
                <a:hlinkClick r:id="rId3" tooltip="Genoma"/>
              </a:rPr>
              <a:t>genoma</a:t>
            </a:r>
            <a:r>
              <a:rPr lang="es-AR" sz="3600" dirty="0" smtClean="0">
                <a:solidFill>
                  <a:srgbClr val="222222"/>
                </a:solidFill>
                <a:latin typeface="Calibri" panose="020F0502020204030204" pitchFamily="34" charset="0"/>
                <a:ea typeface="Calibri" panose="020F0502020204030204" pitchFamily="34" charset="0"/>
                <a:cs typeface="Arial" panose="020B0604020202020204" pitchFamily="34" charset="0"/>
              </a:rPr>
              <a:t> de una </a:t>
            </a:r>
            <a:r>
              <a:rPr lang="es-AR" sz="3600" u="sng" dirty="0" smtClean="0">
                <a:solidFill>
                  <a:srgbClr val="0B0080"/>
                </a:solidFill>
                <a:latin typeface="Calibri" panose="020F0502020204030204" pitchFamily="34" charset="0"/>
                <a:ea typeface="Calibri" panose="020F0502020204030204" pitchFamily="34" charset="0"/>
                <a:cs typeface="Arial" panose="020B0604020202020204" pitchFamily="34" charset="0"/>
                <a:hlinkClick r:id="rId4" tooltip="Célula"/>
              </a:rPr>
              <a:t>célula</a:t>
            </a:r>
            <a:r>
              <a:rPr lang="es-AR" sz="3600" dirty="0" smtClean="0">
                <a:solidFill>
                  <a:srgbClr val="000000"/>
                </a:solidFill>
                <a:latin typeface="Calibri" panose="020F0502020204030204" pitchFamily="34" charset="0"/>
                <a:ea typeface="Calibri" panose="020F0502020204030204" pitchFamily="34" charset="0"/>
                <a:cs typeface="Arial Rounded MT Bold" panose="020F0704030504030204" pitchFamily="34" charset="0"/>
              </a:rPr>
              <a:t>.</a:t>
            </a:r>
            <a:endParaRPr lang="es-AR" sz="3600" dirty="0" smtClean="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lnSpc>
                <a:spcPct val="107000"/>
              </a:lnSpc>
              <a:spcAft>
                <a:spcPts val="800"/>
              </a:spcAft>
            </a:pPr>
            <a:r>
              <a:rPr lang="es-AR" sz="3600" dirty="0" smtClean="0">
                <a:latin typeface="Calibri" panose="020F0502020204030204" pitchFamily="34" charset="0"/>
                <a:ea typeface="Calibri" panose="020F0502020204030204" pitchFamily="34" charset="0"/>
                <a:cs typeface="Times New Roman" panose="02020603050405020304" pitchFamily="18" charset="0"/>
              </a:rPr>
              <a:t>Puede moverse de un segmento de DNA a otro llevando genes de resistencia desde los plásmidos al cromosoma y viceversa.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39449" y="419725"/>
            <a:ext cx="10448144" cy="3029997"/>
          </a:xfrm>
          <a:prstGeom prst="rect">
            <a:avLst/>
          </a:prstGeom>
        </p:spPr>
        <p:txBody>
          <a:bodyPr wrap="square">
            <a:spAutoFit/>
          </a:bodyPr>
          <a:lstStyle/>
          <a:p>
            <a:pPr algn="just">
              <a:lnSpc>
                <a:spcPct val="107000"/>
              </a:lnSpc>
              <a:spcAft>
                <a:spcPts val="800"/>
              </a:spcAft>
            </a:pPr>
            <a:r>
              <a:rPr lang="es-AR" sz="3600" dirty="0" smtClean="0">
                <a:latin typeface="Calibri" panose="020F0502020204030204" pitchFamily="34" charset="0"/>
                <a:ea typeface="Calibri" panose="020F0502020204030204" pitchFamily="34" charset="0"/>
                <a:cs typeface="Times New Roman" panose="02020603050405020304" pitchFamily="18" charset="0"/>
              </a:rPr>
              <a:t>Los </a:t>
            </a:r>
            <a:r>
              <a:rPr lang="es-AR" sz="3600" b="1" dirty="0" err="1" smtClean="0">
                <a:latin typeface="Calibri" panose="020F0502020204030204" pitchFamily="34" charset="0"/>
                <a:ea typeface="Calibri" panose="020F0502020204030204" pitchFamily="34" charset="0"/>
                <a:cs typeface="Times New Roman" panose="02020603050405020304" pitchFamily="18" charset="0"/>
              </a:rPr>
              <a:t>Integrones</a:t>
            </a:r>
            <a:r>
              <a:rPr lang="es-AR" sz="3600" dirty="0" smtClean="0">
                <a:latin typeface="Calibri" panose="020F0502020204030204" pitchFamily="34" charset="0"/>
                <a:ea typeface="Calibri" panose="020F0502020204030204" pitchFamily="34" charset="0"/>
                <a:cs typeface="Times New Roman" panose="02020603050405020304" pitchFamily="18" charset="0"/>
              </a:rPr>
              <a:t> son segmentos de DNA integrado, contiene una enzima </a:t>
            </a:r>
            <a:r>
              <a:rPr lang="es-AR" sz="3600" dirty="0" err="1" smtClean="0">
                <a:latin typeface="Calibri" panose="020F0502020204030204" pitchFamily="34" charset="0"/>
                <a:ea typeface="Calibri" panose="020F0502020204030204" pitchFamily="34" charset="0"/>
                <a:cs typeface="Times New Roman" panose="02020603050405020304" pitchFamily="18" charset="0"/>
              </a:rPr>
              <a:t>integrasa</a:t>
            </a:r>
            <a:r>
              <a:rPr lang="es-AR" sz="3600" dirty="0" smtClean="0">
                <a:latin typeface="Calibri" panose="020F0502020204030204" pitchFamily="34" charset="0"/>
                <a:ea typeface="Calibri" panose="020F0502020204030204" pitchFamily="34" charset="0"/>
                <a:cs typeface="Times New Roman" panose="02020603050405020304" pitchFamily="18" charset="0"/>
              </a:rPr>
              <a:t>, que permite determinar un sitio de integración para </a:t>
            </a:r>
            <a:r>
              <a:rPr lang="es-AR" sz="3600" b="1" dirty="0" err="1"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casettes</a:t>
            </a:r>
            <a:r>
              <a:rPr lang="es-AR" sz="36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 de genes de resistencia</a:t>
            </a:r>
            <a:r>
              <a:rPr lang="es-AR" sz="3600" dirty="0" smtClean="0">
                <a:latin typeface="Calibri" panose="020F0502020204030204" pitchFamily="34" charset="0"/>
                <a:ea typeface="Calibri" panose="020F0502020204030204" pitchFamily="34" charset="0"/>
                <a:cs typeface="Times New Roman" panose="02020603050405020304" pitchFamily="18" charset="0"/>
              </a:rPr>
              <a:t>. Codifica y controla los </a:t>
            </a:r>
            <a:r>
              <a:rPr lang="es-AR" sz="3600" dirty="0" err="1" smtClean="0">
                <a:latin typeface="Calibri" panose="020F0502020204030204" pitchFamily="34" charset="0"/>
                <a:ea typeface="Calibri" panose="020F0502020204030204" pitchFamily="34" charset="0"/>
                <a:cs typeface="Times New Roman" panose="02020603050405020304" pitchFamily="18" charset="0"/>
              </a:rPr>
              <a:t>clusters</a:t>
            </a:r>
            <a:r>
              <a:rPr lang="es-AR" sz="3600" dirty="0" smtClean="0">
                <a:latin typeface="Calibri" panose="020F0502020204030204" pitchFamily="34" charset="0"/>
                <a:ea typeface="Calibri" panose="020F0502020204030204" pitchFamily="34" charset="0"/>
                <a:cs typeface="Times New Roman" panose="02020603050405020304" pitchFamily="18" charset="0"/>
              </a:rPr>
              <a:t> de genes de resistencia.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44379" y="824459"/>
            <a:ext cx="10493115" cy="3029997"/>
          </a:xfrm>
          <a:prstGeom prst="rect">
            <a:avLst/>
          </a:prstGeom>
        </p:spPr>
        <p:txBody>
          <a:bodyPr wrap="square">
            <a:spAutoFit/>
          </a:bodyPr>
          <a:lstStyle/>
          <a:p>
            <a:pPr algn="just">
              <a:lnSpc>
                <a:spcPct val="107000"/>
              </a:lnSpc>
              <a:spcAft>
                <a:spcPts val="800"/>
              </a:spcAft>
            </a:pPr>
            <a:r>
              <a:rPr lang="es-AR" sz="3600" b="1" i="1" dirty="0" smtClean="0">
                <a:latin typeface="Calibri" panose="020F0502020204030204" pitchFamily="34" charset="0"/>
                <a:ea typeface="Calibri" panose="020F0502020204030204" pitchFamily="34" charset="0"/>
                <a:cs typeface="Times New Roman" panose="02020603050405020304" pitchFamily="18" charset="0"/>
              </a:rPr>
              <a:t>Resumen: los gérmenes en la resistencia por mecanismos genéticos, utilizan distintos componentes de ADN, y estos son determinantes de resistencia, y como son transferibles extienden la resistencia a distintas bacterias.</a:t>
            </a:r>
            <a:endParaRPr lang="es-AR" sz="3600"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4835" y="444381"/>
            <a:ext cx="6862272" cy="5657316"/>
          </a:xfrm>
          <a:prstGeom prst="rect">
            <a:avLst/>
          </a:prstGeom>
          <a:noFill/>
          <a:ln>
            <a:noFill/>
          </a:ln>
        </p:spPr>
      </p:pic>
    </p:spTree>
    <p:extLst>
      <p:ext uri="{BB962C8B-B14F-4D97-AF65-F5344CB8AC3E}">
        <p14:creationId xmlns:p14="http://schemas.microsoft.com/office/powerpoint/2010/main" val="19868770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443955" y="178106"/>
            <a:ext cx="4525654" cy="5547575"/>
          </a:xfrm>
          <a:prstGeom prst="rect">
            <a:avLst/>
          </a:prstGeom>
        </p:spPr>
      </p:pic>
    </p:spTree>
    <p:extLst>
      <p:ext uri="{BB962C8B-B14F-4D97-AF65-F5344CB8AC3E}">
        <p14:creationId xmlns:p14="http://schemas.microsoft.com/office/powerpoint/2010/main" val="30797688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Mecanismos de Resistencia</a:t>
            </a:r>
            <a:endParaRPr lang="es-AR" b="1" dirty="0"/>
          </a:p>
        </p:txBody>
      </p:sp>
      <p:sp>
        <p:nvSpPr>
          <p:cNvPr id="3" name="Marcador de contenido 2"/>
          <p:cNvSpPr>
            <a:spLocks noGrp="1"/>
          </p:cNvSpPr>
          <p:nvPr>
            <p:ph idx="1"/>
          </p:nvPr>
        </p:nvSpPr>
        <p:spPr/>
        <p:txBody>
          <a:bodyPr/>
          <a:lstStyle/>
          <a:p>
            <a:r>
              <a:rPr lang="es-AR" b="1" dirty="0" smtClean="0"/>
              <a:t>Inactivación enzimática.</a:t>
            </a:r>
          </a:p>
          <a:p>
            <a:r>
              <a:rPr lang="es-AR" b="1" dirty="0" smtClean="0"/>
              <a:t>Modificación del sitio blanco.</a:t>
            </a:r>
          </a:p>
          <a:p>
            <a:r>
              <a:rPr lang="es-AR" b="1" dirty="0" smtClean="0"/>
              <a:t>Alteraciones de la permeabilidad.</a:t>
            </a:r>
          </a:p>
          <a:p>
            <a:r>
              <a:rPr lang="es-AR" b="1" dirty="0" smtClean="0"/>
              <a:t>Aumento de la salida de los antibacterianos (Eflujo).</a:t>
            </a:r>
            <a:endParaRPr lang="es-AR" b="1" dirty="0"/>
          </a:p>
        </p:txBody>
      </p:sp>
    </p:spTree>
    <p:extLst>
      <p:ext uri="{BB962C8B-B14F-4D97-AF65-F5344CB8AC3E}">
        <p14:creationId xmlns:p14="http://schemas.microsoft.com/office/powerpoint/2010/main" val="34864210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658027" y="348049"/>
            <a:ext cx="4648912" cy="4610702"/>
          </a:xfrm>
          <a:prstGeom prst="rect">
            <a:avLst/>
          </a:prstGeom>
        </p:spPr>
      </p:pic>
      <p:pic>
        <p:nvPicPr>
          <p:cNvPr id="5" name="Imagen 4"/>
          <p:cNvPicPr>
            <a:picLocks noChangeAspect="1"/>
          </p:cNvPicPr>
          <p:nvPr/>
        </p:nvPicPr>
        <p:blipFill>
          <a:blip r:embed="rId3"/>
          <a:stretch>
            <a:fillRect/>
          </a:stretch>
        </p:blipFill>
        <p:spPr>
          <a:xfrm>
            <a:off x="6204291" y="681571"/>
            <a:ext cx="4683051" cy="4289724"/>
          </a:xfrm>
          <a:prstGeom prst="rect">
            <a:avLst/>
          </a:prstGeom>
        </p:spPr>
      </p:pic>
    </p:spTree>
    <p:extLst>
      <p:ext uri="{BB962C8B-B14F-4D97-AF65-F5344CB8AC3E}">
        <p14:creationId xmlns:p14="http://schemas.microsoft.com/office/powerpoint/2010/main" val="3310948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62339" y="555477"/>
            <a:ext cx="9945902" cy="5460761"/>
          </a:xfrm>
          <a:prstGeom prst="rect">
            <a:avLst/>
          </a:prstGeom>
        </p:spPr>
      </p:pic>
    </p:spTree>
    <p:extLst>
      <p:ext uri="{BB962C8B-B14F-4D97-AF65-F5344CB8AC3E}">
        <p14:creationId xmlns:p14="http://schemas.microsoft.com/office/powerpoint/2010/main" val="962147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888763" y="188007"/>
            <a:ext cx="10314773" cy="5973511"/>
          </a:xfrm>
          <a:prstGeom prst="rect">
            <a:avLst/>
          </a:prstGeom>
          <a:noFill/>
          <a:ln>
            <a:noFill/>
          </a:ln>
        </p:spPr>
      </p:pic>
    </p:spTree>
    <p:extLst>
      <p:ext uri="{BB962C8B-B14F-4D97-AF65-F5344CB8AC3E}">
        <p14:creationId xmlns:p14="http://schemas.microsoft.com/office/powerpoint/2010/main" val="15427001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smtClean="0"/>
              <a:t>Inactivación Enzimática</a:t>
            </a:r>
            <a:endParaRPr lang="es-AR" b="1" dirty="0"/>
          </a:p>
        </p:txBody>
      </p:sp>
      <p:sp>
        <p:nvSpPr>
          <p:cNvPr id="3" name="Marcador de contenido 2"/>
          <p:cNvSpPr>
            <a:spLocks noGrp="1"/>
          </p:cNvSpPr>
          <p:nvPr>
            <p:ph idx="1"/>
          </p:nvPr>
        </p:nvSpPr>
        <p:spPr/>
        <p:txBody>
          <a:bodyPr>
            <a:normAutofit/>
          </a:bodyPr>
          <a:lstStyle/>
          <a:p>
            <a:r>
              <a:rPr lang="es-AR" sz="3200" dirty="0" smtClean="0"/>
              <a:t>Inactivación </a:t>
            </a:r>
            <a:r>
              <a:rPr lang="es-AR" sz="3200" dirty="0"/>
              <a:t>enzimática: el principal mecanismo de inactivación es la hidrólisis, como sucede con las betalactamasas y los Betalactámicos, pero también pueden ocurrir modificaciones no hidrolíticas tales como las acetilaciones, adenilaciones o fosforilaciones inactivantes de aminoglucósidos. </a:t>
            </a:r>
          </a:p>
          <a:p>
            <a:r>
              <a:rPr lang="es-AR" sz="3200" dirty="0"/>
              <a:t>La inactivación enzimática es un mecanismo muy importante, ejemplo las Betalactamasas y las </a:t>
            </a:r>
            <a:r>
              <a:rPr lang="es-AR" sz="3200" b="1" dirty="0"/>
              <a:t>Betalactamasas y Carbapenemasas</a:t>
            </a:r>
            <a:endParaRPr lang="es-AR" sz="3200" dirty="0"/>
          </a:p>
        </p:txBody>
      </p:sp>
    </p:spTree>
    <p:extLst>
      <p:ext uri="{BB962C8B-B14F-4D97-AF65-F5344CB8AC3E}">
        <p14:creationId xmlns:p14="http://schemas.microsoft.com/office/powerpoint/2010/main" val="26664475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4294967295"/>
          </p:nvPr>
        </p:nvPicPr>
        <p:blipFill>
          <a:blip r:embed="rId2"/>
          <a:stretch>
            <a:fillRect/>
          </a:stretch>
        </p:blipFill>
        <p:spPr>
          <a:xfrm>
            <a:off x="1275608" y="607092"/>
            <a:ext cx="9644829" cy="5434785"/>
          </a:xfrm>
          <a:prstGeom prst="rect">
            <a:avLst/>
          </a:prstGeom>
        </p:spPr>
      </p:pic>
    </p:spTree>
    <p:extLst>
      <p:ext uri="{BB962C8B-B14F-4D97-AF65-F5344CB8AC3E}">
        <p14:creationId xmlns:p14="http://schemas.microsoft.com/office/powerpoint/2010/main" val="13654240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AR" b="1" dirty="0"/>
              <a:t>Betalactamasas</a:t>
            </a:r>
            <a:endParaRPr lang="es-AR" dirty="0"/>
          </a:p>
        </p:txBody>
      </p:sp>
      <p:sp>
        <p:nvSpPr>
          <p:cNvPr id="3" name="Marcador de contenido 2"/>
          <p:cNvSpPr>
            <a:spLocks noGrp="1"/>
          </p:cNvSpPr>
          <p:nvPr>
            <p:ph idx="1"/>
          </p:nvPr>
        </p:nvSpPr>
        <p:spPr/>
        <p:txBody>
          <a:bodyPr/>
          <a:lstStyle/>
          <a:p>
            <a:pPr lvl="0"/>
            <a:r>
              <a:rPr lang="es-ES_tradnl" sz="3200" b="1" i="1" dirty="0" smtClean="0">
                <a:solidFill>
                  <a:srgbClr val="0070C0"/>
                </a:solidFill>
              </a:rPr>
              <a:t>Betalactamasas </a:t>
            </a:r>
            <a:r>
              <a:rPr lang="es-ES_tradnl" sz="3200" b="1" i="1" dirty="0">
                <a:solidFill>
                  <a:srgbClr val="0070C0"/>
                </a:solidFill>
              </a:rPr>
              <a:t>de espectro reducido</a:t>
            </a:r>
            <a:r>
              <a:rPr lang="es-ES_tradnl" sz="3200" b="1" dirty="0">
                <a:solidFill>
                  <a:srgbClr val="0070C0"/>
                </a:solidFill>
              </a:rPr>
              <a:t>: </a:t>
            </a:r>
            <a:r>
              <a:rPr lang="es-ES_tradnl" sz="3200" b="1" dirty="0"/>
              <a:t>Afecta a penicilina.</a:t>
            </a:r>
            <a:endParaRPr lang="es-AR" sz="3200" b="1" dirty="0"/>
          </a:p>
          <a:p>
            <a:pPr lvl="0"/>
            <a:r>
              <a:rPr lang="es-ES_tradnl" sz="3200" b="1" i="1" dirty="0">
                <a:solidFill>
                  <a:srgbClr val="0070C0"/>
                </a:solidFill>
              </a:rPr>
              <a:t>Betalactamasas de espectro ampliado (BLEA):</a:t>
            </a:r>
            <a:r>
              <a:rPr lang="es-ES_tradnl" sz="3200" b="1" dirty="0">
                <a:solidFill>
                  <a:srgbClr val="0070C0"/>
                </a:solidFill>
              </a:rPr>
              <a:t> </a:t>
            </a:r>
            <a:r>
              <a:rPr lang="es-ES_tradnl" sz="3200" b="1" dirty="0"/>
              <a:t>Afecta a ampicilina, amoxicilina, </a:t>
            </a:r>
            <a:r>
              <a:rPr lang="es-ES_tradnl" sz="3200" b="1" dirty="0" err="1"/>
              <a:t>cefalos</a:t>
            </a:r>
            <a:r>
              <a:rPr lang="es-ES_tradnl" sz="3200" b="1" dirty="0"/>
              <a:t> de 1º g.</a:t>
            </a:r>
            <a:endParaRPr lang="es-AR" sz="3200" b="1" dirty="0"/>
          </a:p>
          <a:p>
            <a:pPr marL="0" indent="0">
              <a:buNone/>
            </a:pPr>
            <a:r>
              <a:rPr lang="es-ES_tradnl" sz="3200" b="1" dirty="0"/>
              <a:t> </a:t>
            </a:r>
            <a:r>
              <a:rPr lang="es-ES_tradnl" sz="3200" b="1" dirty="0" smtClean="0"/>
              <a:t>  No </a:t>
            </a:r>
            <a:r>
              <a:rPr lang="es-ES_tradnl" sz="3200" b="1" dirty="0"/>
              <a:t>da resistencia para: Inhibidores de betalactamasas</a:t>
            </a:r>
            <a:endParaRPr lang="es-AR" sz="3200" b="1" dirty="0"/>
          </a:p>
          <a:p>
            <a:pPr lvl="0"/>
            <a:r>
              <a:rPr lang="es-ES_tradnl" sz="3200" b="1" i="1" dirty="0">
                <a:solidFill>
                  <a:srgbClr val="0070C0"/>
                </a:solidFill>
              </a:rPr>
              <a:t>Betalactamasas de espectro extendido (BLEE):</a:t>
            </a:r>
            <a:r>
              <a:rPr lang="es-ES_tradnl" sz="3200" b="1" dirty="0">
                <a:solidFill>
                  <a:srgbClr val="0070C0"/>
                </a:solidFill>
              </a:rPr>
              <a:t> </a:t>
            </a:r>
            <a:r>
              <a:rPr lang="es-ES_tradnl" sz="3200" b="1" dirty="0"/>
              <a:t>Afecta a Betalactámicos y a cefalosporinas de 3º generación.</a:t>
            </a:r>
            <a:endParaRPr lang="es-AR" sz="3200" b="1" dirty="0"/>
          </a:p>
          <a:p>
            <a:pPr marL="0" indent="0">
              <a:buNone/>
            </a:pPr>
            <a:r>
              <a:rPr lang="es-ES_tradnl" sz="3200" b="1" dirty="0"/>
              <a:t> </a:t>
            </a:r>
            <a:r>
              <a:rPr lang="es-ES_tradnl" sz="3200" b="1" dirty="0" smtClean="0"/>
              <a:t> No </a:t>
            </a:r>
            <a:r>
              <a:rPr lang="es-ES_tradnl" sz="3200" b="1" dirty="0"/>
              <a:t>afecta a Carbapenem, ni tampoco a Piper-Tazo</a:t>
            </a:r>
            <a:endParaRPr lang="es-AR" sz="3200" b="1" dirty="0"/>
          </a:p>
          <a:p>
            <a:pPr marL="0" indent="0">
              <a:buNone/>
            </a:pPr>
            <a:endParaRPr lang="es-AR" dirty="0"/>
          </a:p>
          <a:p>
            <a:endParaRPr lang="es-AR" dirty="0"/>
          </a:p>
        </p:txBody>
      </p:sp>
    </p:spTree>
    <p:extLst>
      <p:ext uri="{BB962C8B-B14F-4D97-AF65-F5344CB8AC3E}">
        <p14:creationId xmlns:p14="http://schemas.microsoft.com/office/powerpoint/2010/main" val="14265333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p:nvPr/>
        </p:nvPicPr>
        <p:blipFill>
          <a:blip r:embed="rId2">
            <a:extLst>
              <a:ext uri="{28A0092B-C50C-407E-A947-70E740481C1C}">
                <a14:useLocalDpi xmlns:a14="http://schemas.microsoft.com/office/drawing/2010/main" val="0"/>
              </a:ext>
            </a:extLst>
          </a:blip>
          <a:srcRect/>
          <a:stretch>
            <a:fillRect/>
          </a:stretch>
        </p:blipFill>
        <p:spPr bwMode="auto">
          <a:xfrm>
            <a:off x="1820253" y="0"/>
            <a:ext cx="9708023" cy="6400800"/>
          </a:xfrm>
          <a:prstGeom prst="rect">
            <a:avLst/>
          </a:prstGeom>
          <a:noFill/>
          <a:ln>
            <a:noFill/>
          </a:ln>
        </p:spPr>
      </p:pic>
    </p:spTree>
    <p:extLst>
      <p:ext uri="{BB962C8B-B14F-4D97-AF65-F5344CB8AC3E}">
        <p14:creationId xmlns:p14="http://schemas.microsoft.com/office/powerpoint/2010/main" val="36837457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888" y="302530"/>
            <a:ext cx="7896225" cy="587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1 Rectángulo redondeado"/>
          <p:cNvSpPr/>
          <p:nvPr/>
        </p:nvSpPr>
        <p:spPr>
          <a:xfrm>
            <a:off x="5868144" y="5021747"/>
            <a:ext cx="2651969" cy="122413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A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AR">
              <a:solidFill>
                <a:prstClr val="white"/>
              </a:solidFill>
            </a:endParaRPr>
          </a:p>
        </p:txBody>
      </p:sp>
    </p:spTree>
    <p:extLst>
      <p:ext uri="{BB962C8B-B14F-4D97-AF65-F5344CB8AC3E}">
        <p14:creationId xmlns:p14="http://schemas.microsoft.com/office/powerpoint/2010/main" val="194112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a:stretch>
            <a:fillRect/>
          </a:stretch>
        </p:blipFill>
        <p:spPr>
          <a:xfrm>
            <a:off x="2050991" y="324740"/>
            <a:ext cx="8280874" cy="5828232"/>
          </a:xfrm>
          <a:prstGeom prst="rect">
            <a:avLst/>
          </a:prstGeom>
        </p:spPr>
      </p:pic>
    </p:spTree>
    <p:extLst>
      <p:ext uri="{BB962C8B-B14F-4D97-AF65-F5344CB8AC3E}">
        <p14:creationId xmlns:p14="http://schemas.microsoft.com/office/powerpoint/2010/main" val="5526924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a:stretch>
            <a:fillRect/>
          </a:stretch>
        </p:blipFill>
        <p:spPr>
          <a:xfrm>
            <a:off x="965675" y="205099"/>
            <a:ext cx="10007125" cy="5939327"/>
          </a:xfrm>
          <a:prstGeom prst="rect">
            <a:avLst/>
          </a:prstGeom>
        </p:spPr>
      </p:pic>
    </p:spTree>
    <p:extLst>
      <p:ext uri="{BB962C8B-B14F-4D97-AF65-F5344CB8AC3E}">
        <p14:creationId xmlns:p14="http://schemas.microsoft.com/office/powerpoint/2010/main" val="40885663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68224" y="307649"/>
            <a:ext cx="10801884" cy="5535233"/>
          </a:xfrm>
          <a:prstGeom prst="rect">
            <a:avLst/>
          </a:prstGeom>
        </p:spPr>
        <p:txBody>
          <a:bodyPr wrap="square">
            <a:spAutoFit/>
          </a:bodyPr>
          <a:lstStyle/>
          <a:p>
            <a:pPr algn="ctr">
              <a:spcAft>
                <a:spcPts val="0"/>
              </a:spcAft>
            </a:pPr>
            <a:r>
              <a:rPr lang="es-AR"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Mecanismo enzimático: beta </a:t>
            </a:r>
            <a:r>
              <a:rPr lang="es-AR" b="1" dirty="0" err="1">
                <a:solidFill>
                  <a:srgbClr val="000000"/>
                </a:solidFill>
                <a:latin typeface="Calibri" panose="020F0502020204030204" pitchFamily="34" charset="0"/>
                <a:ea typeface="Calibri" panose="020F0502020204030204" pitchFamily="34" charset="0"/>
                <a:cs typeface="Arial Rounded MT Bold" panose="020F0704030504030204" pitchFamily="34" charset="0"/>
              </a:rPr>
              <a:t>lactamasa</a:t>
            </a:r>
            <a:r>
              <a:rPr lang="es-AR"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cromosómica inducible (AMP C)     </a:t>
            </a:r>
            <a:endParaRPr lang="es-AR" sz="2000"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32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Son enzimas cromosómicas.</a:t>
            </a:r>
            <a:endParaRPr lang="es-AR" sz="32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32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Menor diseminación que las BLEE</a:t>
            </a:r>
            <a:endParaRPr lang="es-AR" sz="32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32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No hidrolizan Imipenem, Meropenem</a:t>
            </a:r>
            <a:endParaRPr lang="es-AR" sz="32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lnSpc>
                <a:spcPct val="107000"/>
              </a:lnSpc>
              <a:spcAft>
                <a:spcPts val="0"/>
              </a:spcAft>
            </a:pPr>
            <a:r>
              <a:rPr lang="es-AR" sz="3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Estas enzimas afectan a: ácido clavulánico, sulbactam, tazobactam, cefalosporinas 3ª generación.</a:t>
            </a:r>
            <a:endParaRPr lang="es-AR" sz="32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AR" sz="3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Se han reportado plásmido que contiene genes de resistencia por AMP C</a:t>
            </a:r>
            <a:endParaRPr lang="es-AR" sz="32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AR" sz="3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El problema clínico es que son inducidas por distintos antibacterianos: cefalosporinas, ureido penicilinas, etc.</a:t>
            </a:r>
            <a:endParaRPr lang="es-AR" sz="32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AR" sz="3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Confieren fallos intratratamiento</a:t>
            </a:r>
            <a:endParaRPr lang="es-AR" sz="32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20888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a:extLst>
              <a:ext uri="{28A0092B-C50C-407E-A947-70E740481C1C}">
                <a14:useLocalDpi xmlns:a14="http://schemas.microsoft.com/office/drawing/2010/main" val="0"/>
              </a:ext>
            </a:extLst>
          </a:blip>
          <a:srcRect/>
          <a:stretch>
            <a:fillRect/>
          </a:stretch>
        </p:blipFill>
        <p:spPr bwMode="auto">
          <a:xfrm>
            <a:off x="3956704" y="914400"/>
            <a:ext cx="3905428" cy="2922662"/>
          </a:xfrm>
          <a:prstGeom prst="rect">
            <a:avLst/>
          </a:prstGeom>
          <a:noFill/>
          <a:ln>
            <a:noFill/>
          </a:ln>
        </p:spPr>
      </p:pic>
      <p:sp>
        <p:nvSpPr>
          <p:cNvPr id="3" name="Rectángulo 2"/>
          <p:cNvSpPr/>
          <p:nvPr/>
        </p:nvSpPr>
        <p:spPr>
          <a:xfrm>
            <a:off x="4956133" y="4798533"/>
            <a:ext cx="2091726" cy="388696"/>
          </a:xfrm>
          <a:prstGeom prst="rect">
            <a:avLst/>
          </a:prstGeom>
        </p:spPr>
        <p:txBody>
          <a:bodyPr wrap="none">
            <a:spAutoFit/>
          </a:bodyPr>
          <a:lstStyle/>
          <a:p>
            <a:pPr algn="ctr">
              <a:lnSpc>
                <a:spcPct val="107000"/>
              </a:lnSpc>
              <a:spcAft>
                <a:spcPts val="0"/>
              </a:spcAft>
            </a:pPr>
            <a:r>
              <a:rPr lang="es-AR" dirty="0">
                <a:solidFill>
                  <a:srgbClr val="000000"/>
                </a:solidFill>
                <a:latin typeface="Calibri" panose="020F0502020204030204" pitchFamily="34" charset="0"/>
                <a:ea typeface="Calibri" panose="020F0502020204030204" pitchFamily="34" charset="0"/>
                <a:cs typeface="Times New Roman" panose="02020603050405020304" pitchFamily="18" charset="0"/>
              </a:rPr>
              <a:t>Detección de AMP C</a:t>
            </a:r>
            <a:endParaRPr lang="es-A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977750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8385" y="94004"/>
            <a:ext cx="11306086" cy="5901616"/>
          </a:xfrm>
          <a:prstGeom prst="rect">
            <a:avLst/>
          </a:prstGeom>
        </p:spPr>
        <p:txBody>
          <a:bodyPr wrap="square">
            <a:spAutoFit/>
          </a:bodyPr>
          <a:lstStyle/>
          <a:p>
            <a:pPr algn="ctr">
              <a:spcAft>
                <a:spcPts val="0"/>
              </a:spcAft>
            </a:pPr>
            <a:r>
              <a:rPr lang="es-AR"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Recomendaciones desde el laboratorio:</a:t>
            </a:r>
            <a:endParaRPr lang="es-AR" sz="2000"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marL="342900" lvl="0" indent="-342900" algn="just">
              <a:lnSpc>
                <a:spcPct val="107000"/>
              </a:lnSpc>
              <a:spcAft>
                <a:spcPts val="0"/>
              </a:spcAft>
              <a:buFont typeface="Arial" panose="020B0604020202020204" pitchFamily="34" charset="0"/>
              <a:buChar char="•"/>
              <a:tabLst>
                <a:tab pos="457200" algn="l"/>
              </a:tabLst>
            </a:pPr>
            <a:r>
              <a:rPr lang="es-AR" sz="28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Incluir el test de BLEE en forma rutinaria en Klebsiella, Proteus, E. Coli.</a:t>
            </a:r>
            <a:endParaRPr lang="es-AR" sz="2800"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tabLst>
                <a:tab pos="457200" algn="l"/>
              </a:tabLst>
            </a:pPr>
            <a:r>
              <a:rPr lang="es-AR" sz="28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Si es BLEE +: carbapenem como monoterapia.</a:t>
            </a:r>
            <a:endParaRPr lang="es-AR" sz="2800"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tabLst>
                <a:tab pos="457200" algn="l"/>
              </a:tabLst>
            </a:pPr>
            <a:r>
              <a:rPr lang="es-AR" sz="28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Si fuera Kpc: terapia combinada.</a:t>
            </a:r>
            <a:endParaRPr lang="es-AR" sz="2800"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tabLst>
                <a:tab pos="457200" algn="l"/>
              </a:tabLst>
            </a:pPr>
            <a:r>
              <a:rPr lang="es-AR" sz="28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Si el laboratorio reporta BLEE, debe reportar como resistente todas las cefalosporinas de 3° generación y aztronam.</a:t>
            </a:r>
            <a:endParaRPr lang="es-AR" sz="2800"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tabLst>
                <a:tab pos="457200" algn="l"/>
              </a:tabLst>
            </a:pPr>
            <a:r>
              <a:rPr lang="es-AR" sz="28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No reportar sensibilidad a Piper/tazo y aztronam según foco. que permite analizar el efecto inóculo.   </a:t>
            </a:r>
            <a:endParaRPr lang="es-AR" sz="2800"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tabLst>
                <a:tab pos="457200" algn="l"/>
              </a:tabLst>
            </a:pPr>
            <a:r>
              <a:rPr lang="es-AR" sz="2800" b="1" dirty="0">
                <a:latin typeface="Calibri" panose="020F0502020204030204" pitchFamily="34" charset="0"/>
                <a:ea typeface="Calibri" panose="020F0502020204030204" pitchFamily="34" charset="0"/>
                <a:cs typeface="Times New Roman" panose="02020603050405020304" pitchFamily="18" charset="0"/>
              </a:rPr>
              <a:t>Si la bacteria es kpc +, la sensibilidad de los carbapenem no predicen una buena repuesta, el resultado terapéutico estará sujeto al inóculo y severidad.</a:t>
            </a:r>
          </a:p>
          <a:p>
            <a:pPr marL="342900" lvl="0" indent="-342900">
              <a:lnSpc>
                <a:spcPct val="107000"/>
              </a:lnSpc>
              <a:spcAft>
                <a:spcPts val="0"/>
              </a:spcAft>
              <a:buFont typeface="Arial" panose="020B0604020202020204" pitchFamily="34" charset="0"/>
              <a:buChar char="•"/>
              <a:tabLst>
                <a:tab pos="457200" algn="l"/>
              </a:tabLst>
            </a:pPr>
            <a:r>
              <a:rPr lang="es-AR" sz="2800" b="1" dirty="0">
                <a:latin typeface="Calibri" panose="020F0502020204030204" pitchFamily="34" charset="0"/>
                <a:ea typeface="Calibri" panose="020F0502020204030204" pitchFamily="34" charset="0"/>
                <a:cs typeface="Times New Roman" panose="02020603050405020304" pitchFamily="18" charset="0"/>
              </a:rPr>
              <a:t>Ante estas cepas recomendar el aislamiento de contacto por el problema de la multiresistencia.</a:t>
            </a:r>
            <a:endParaRPr lang="es-AR"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1943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1114" y="743483"/>
            <a:ext cx="11254811" cy="4820679"/>
          </a:xfrm>
          <a:prstGeom prst="rect">
            <a:avLst/>
          </a:prstGeom>
        </p:spPr>
        <p:txBody>
          <a:bodyPr wrap="square">
            <a:spAutoFit/>
          </a:bodyPr>
          <a:lstStyle/>
          <a:p>
            <a:pPr algn="ctr">
              <a:lnSpc>
                <a:spcPct val="107000"/>
              </a:lnSpc>
              <a:spcAft>
                <a:spcPts val="0"/>
              </a:spcAft>
            </a:pPr>
            <a:r>
              <a:rPr lang="es-AR" b="1" dirty="0">
                <a:latin typeface="Calibri" panose="020F0502020204030204" pitchFamily="34" charset="0"/>
                <a:ea typeface="Calibri" panose="020F0502020204030204" pitchFamily="34" charset="0"/>
                <a:cs typeface="Arial Rounded MT Bold" panose="020F0704030504030204" pitchFamily="34" charset="0"/>
              </a:rPr>
              <a:t>Modificación del blanco del antibiótico </a:t>
            </a:r>
            <a:endParaRPr lang="es-AR"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s-AR" sz="32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Existen diversas estrategias para alcanzar este objetivo. Destacaremos algunas como ser: modificaciones en el gen que codifica el propio blanco del antibiótico, como por ejemplo las alteraciones en las PBP de Streptococcus pneumoniae que confiere resistencia a penicilina e incluso a ceftriaxona; la adquisición de genes que codifiquen para sustitutos de los blancos originales, como PBP2’ en Staphylococcus spp. </a:t>
            </a:r>
            <a:r>
              <a:rPr lang="es-AR" sz="3200" b="1" dirty="0" err="1">
                <a:solidFill>
                  <a:srgbClr val="000000"/>
                </a:solidFill>
                <a:latin typeface="Calibri" panose="020F0502020204030204" pitchFamily="34" charset="0"/>
                <a:ea typeface="Calibri" panose="020F0502020204030204" pitchFamily="34" charset="0"/>
                <a:cs typeface="Arial Rounded MT Bold" panose="020F0704030504030204" pitchFamily="34" charset="0"/>
              </a:rPr>
              <a:t>meticilinorresistentes</a:t>
            </a:r>
            <a:r>
              <a:rPr lang="es-AR" sz="32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o la </a:t>
            </a:r>
            <a:r>
              <a:rPr lang="es-AR" sz="3200" b="1" dirty="0" err="1">
                <a:solidFill>
                  <a:srgbClr val="000000"/>
                </a:solidFill>
                <a:latin typeface="Calibri" panose="020F0502020204030204" pitchFamily="34" charset="0"/>
                <a:ea typeface="Calibri" panose="020F0502020204030204" pitchFamily="34" charset="0"/>
                <a:cs typeface="Arial Rounded MT Bold" panose="020F0704030504030204" pitchFamily="34" charset="0"/>
              </a:rPr>
              <a:t>dihidrofolato</a:t>
            </a:r>
            <a:r>
              <a:rPr lang="es-AR" sz="32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a:t>
            </a:r>
            <a:r>
              <a:rPr lang="es-AR" sz="3200" b="1" dirty="0" err="1">
                <a:solidFill>
                  <a:srgbClr val="000000"/>
                </a:solidFill>
                <a:latin typeface="Calibri" panose="020F0502020204030204" pitchFamily="34" charset="0"/>
                <a:ea typeface="Calibri" panose="020F0502020204030204" pitchFamily="34" charset="0"/>
                <a:cs typeface="Arial Rounded MT Bold" panose="020F0704030504030204" pitchFamily="34" charset="0"/>
              </a:rPr>
              <a:t>reductasa</a:t>
            </a:r>
            <a:r>
              <a:rPr lang="es-AR" sz="32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alternativa en las cepas resistentes a Trimetroprima. </a:t>
            </a:r>
            <a:endParaRPr lang="es-AR" sz="3200" b="1" dirty="0">
              <a:solidFill>
                <a:srgbClr val="000000"/>
              </a:solidFill>
              <a:effectLst/>
              <a:latin typeface="Arial Rounded MT Bold" panose="020F0704030504030204" pitchFamily="34" charset="0"/>
              <a:ea typeface="Calibri" panose="020F0502020204030204" pitchFamily="34" charset="0"/>
              <a:cs typeface="Arial Rounded MT Bold" panose="020F0704030504030204" pitchFamily="34" charset="0"/>
            </a:endParaRPr>
          </a:p>
        </p:txBody>
      </p:sp>
    </p:spTree>
    <p:extLst>
      <p:ext uri="{BB962C8B-B14F-4D97-AF65-F5344CB8AC3E}">
        <p14:creationId xmlns:p14="http://schemas.microsoft.com/office/powerpoint/2010/main" val="23897877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81012" y="862012"/>
            <a:ext cx="11229975" cy="5133975"/>
          </a:xfrm>
          <a:prstGeom prst="rect">
            <a:avLst/>
          </a:prstGeom>
        </p:spPr>
      </p:pic>
    </p:spTree>
    <p:extLst>
      <p:ext uri="{BB962C8B-B14F-4D97-AF65-F5344CB8AC3E}">
        <p14:creationId xmlns:p14="http://schemas.microsoft.com/office/powerpoint/2010/main" val="32010664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67469" y="335846"/>
            <a:ext cx="11656463" cy="4955203"/>
          </a:xfrm>
          <a:prstGeom prst="rect">
            <a:avLst/>
          </a:prstGeom>
        </p:spPr>
        <p:txBody>
          <a:bodyPr wrap="square">
            <a:spAutoFit/>
          </a:bodyPr>
          <a:lstStyle/>
          <a:p>
            <a:pPr algn="ctr">
              <a:spcAft>
                <a:spcPts val="0"/>
              </a:spcAft>
            </a:pPr>
            <a:r>
              <a:rPr lang="es-AR"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Alteraciones de la permeabilidad:</a:t>
            </a:r>
            <a:r>
              <a:rPr lang="es-AR"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a:t>
            </a:r>
            <a:endParaRPr lang="es-AR" sz="2000"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Se pueden incluir aquí dos tipos. </a:t>
            </a:r>
            <a:endParaRPr lang="es-AR" sz="20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000" b="1" dirty="0" smtClean="0">
                <a:solidFill>
                  <a:srgbClr val="000000"/>
                </a:solidFill>
                <a:latin typeface="Calibri" panose="020F0502020204030204" pitchFamily="34" charset="0"/>
                <a:ea typeface="Calibri" panose="020F0502020204030204" pitchFamily="34" charset="0"/>
                <a:cs typeface="Arial Rounded MT Bold" panose="020F0704030504030204" pitchFamily="34" charset="0"/>
              </a:rPr>
              <a:t>1. Alteraciones </a:t>
            </a:r>
            <a:r>
              <a:rPr lang="es-AR" sz="20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de las membranas bacterianas: se ve fundamentalmente en gramnegativos, donde la membrana externa de la envoltura celular rica en lípidos es impermeable a las sustancias hidrofílicas. De este modo dichas sustancias quedan confinadas a la penetración a través de proteínas transmembrana con función de porinas. Existen algunas moléculas de antibiótico, como penicilina y vancomicina, que por su tamaño son incapaces de pasar a través de las porinas de bacilos gramnegativos. La disminución de la expresión de dichas porinas puede disminuir el flujo de llegada del antibiótico al espacio periplásmico. Se considera que en este caso los niveles de resistencia alcanzados no suelen ser suficientes como para conferir resistencia absoluta a un antibiótico. La ocurrencia simultánea de este mecanismo unido a otro, por ejemplo hidrólisis enzimática (aún en niveles discretos), sí puede conferir altos niveles de resistencia y ocasionar fallos terapéuticos</a:t>
            </a:r>
            <a:r>
              <a:rPr lang="es-AR" sz="2000" b="1" dirty="0" smtClean="0">
                <a:solidFill>
                  <a:srgbClr val="000000"/>
                </a:solidFill>
                <a:latin typeface="Calibri" panose="020F0502020204030204" pitchFamily="34" charset="0"/>
                <a:ea typeface="Calibri" panose="020F0502020204030204" pitchFamily="34" charset="0"/>
                <a:cs typeface="Arial Rounded MT Bold" panose="020F0704030504030204" pitchFamily="34" charset="0"/>
              </a:rPr>
              <a:t>.</a:t>
            </a:r>
          </a:p>
          <a:p>
            <a:pPr algn="just">
              <a:spcAft>
                <a:spcPts val="0"/>
              </a:spcAft>
            </a:pPr>
            <a:r>
              <a:rPr lang="es-AR" sz="2000" dirty="0" smtClean="0">
                <a:solidFill>
                  <a:srgbClr val="000000"/>
                </a:solidFill>
                <a:latin typeface="Calibri" panose="020F0502020204030204" pitchFamily="34" charset="0"/>
                <a:ea typeface="Calibri" panose="020F0502020204030204" pitchFamily="34" charset="0"/>
                <a:cs typeface="Arial Rounded MT Bold" panose="020F0704030504030204" pitchFamily="34" charset="0"/>
              </a:rPr>
              <a:t> </a:t>
            </a:r>
          </a:p>
          <a:p>
            <a:pPr algn="just"/>
            <a:r>
              <a:rPr lang="es-AR" sz="2000" dirty="0"/>
              <a:t>2. </a:t>
            </a:r>
            <a:r>
              <a:rPr lang="es-AR" sz="2000" b="1" dirty="0"/>
              <a:t>Alteraciones en la entrada de antibióticos dependiente de energía, como ocurre en la primera etapa de ingreso de los aminoglucósidos. </a:t>
            </a:r>
          </a:p>
          <a:p>
            <a:pPr algn="just">
              <a:spcAft>
                <a:spcPts val="0"/>
              </a:spcAft>
            </a:pPr>
            <a:endParaRPr lang="es-AR" sz="20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p:txBody>
      </p:sp>
    </p:spTree>
    <p:extLst>
      <p:ext uri="{BB962C8B-B14F-4D97-AF65-F5344CB8AC3E}">
        <p14:creationId xmlns:p14="http://schemas.microsoft.com/office/powerpoint/2010/main" val="16552600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a:extLst>
              <a:ext uri="{28A0092B-C50C-407E-A947-70E740481C1C}">
                <a14:useLocalDpi xmlns:a14="http://schemas.microsoft.com/office/drawing/2010/main" val="0"/>
              </a:ext>
            </a:extLst>
          </a:blip>
          <a:srcRect/>
          <a:stretch>
            <a:fillRect/>
          </a:stretch>
        </p:blipFill>
        <p:spPr bwMode="auto">
          <a:xfrm>
            <a:off x="1375873" y="589660"/>
            <a:ext cx="9596927" cy="5409488"/>
          </a:xfrm>
          <a:prstGeom prst="rect">
            <a:avLst/>
          </a:prstGeom>
          <a:noFill/>
          <a:ln>
            <a:noFill/>
          </a:ln>
        </p:spPr>
      </p:pic>
    </p:spTree>
    <p:extLst>
      <p:ext uri="{BB962C8B-B14F-4D97-AF65-F5344CB8AC3E}">
        <p14:creationId xmlns:p14="http://schemas.microsoft.com/office/powerpoint/2010/main" val="4589135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55477" y="487111"/>
            <a:ext cx="10801883" cy="5509200"/>
          </a:xfrm>
          <a:prstGeom prst="rect">
            <a:avLst/>
          </a:prstGeom>
        </p:spPr>
        <p:txBody>
          <a:bodyPr wrap="square">
            <a:spAutoFit/>
          </a:bodyPr>
          <a:lstStyle/>
          <a:p>
            <a:pPr algn="ctr">
              <a:spcAft>
                <a:spcPts val="0"/>
              </a:spcAft>
            </a:pPr>
            <a:r>
              <a:rPr lang="es-AR" sz="24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Aumento de la salida de antibióticos</a:t>
            </a:r>
            <a:r>
              <a:rPr lang="es-AR" sz="2400"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a:t>
            </a:r>
            <a:endParaRPr lang="es-AR" sz="2400" dirty="0" smtClean="0">
              <a:solidFill>
                <a:srgbClr val="000000"/>
              </a:solidFill>
              <a:latin typeface="Calibri" panose="020F0502020204030204" pitchFamily="34" charset="0"/>
              <a:ea typeface="Calibri" panose="020F0502020204030204" pitchFamily="34" charset="0"/>
              <a:cs typeface="Arial Rounded MT Bold" panose="020F0704030504030204" pitchFamily="34" charset="0"/>
            </a:endParaRPr>
          </a:p>
          <a:p>
            <a:pPr algn="ctr">
              <a:spcAft>
                <a:spcPts val="0"/>
              </a:spcAft>
            </a:pPr>
            <a:endParaRPr lang="es-AR" sz="2000"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8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La resistencia por eflujo es un mecanismo inespecífico, que afecta a diferentes grupos de antibióticos como Betalactámicos, Quinolonas, tetraciclinas y cloranfenicol. En gramnegativos estos sistemas en general se encuentran constituidos por tres proteínas: una de alto peso molecular asociada a la membrana citoplasmática, una con función de fusión de ambas membranas y una porina asociada a la membrana externa. </a:t>
            </a:r>
            <a:endParaRPr lang="es-AR" sz="28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8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Estos sistemas así constituidos exportan moléculas desde el citoplasma hacia fuera de la membrana externa. </a:t>
            </a:r>
            <a:endParaRPr lang="es-AR" sz="28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8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En Gram positivos se trata de una proteína transmembrana con función ATPasa que actúa como bomba de eflujo</a:t>
            </a:r>
            <a:endParaRPr lang="es-AR" sz="2800" b="1" dirty="0">
              <a:solidFill>
                <a:srgbClr val="000000"/>
              </a:solidFill>
              <a:effectLst/>
              <a:latin typeface="Arial Rounded MT Bold" panose="020F0704030504030204" pitchFamily="34" charset="0"/>
              <a:ea typeface="Calibri" panose="020F0502020204030204" pitchFamily="34" charset="0"/>
              <a:cs typeface="Arial Rounded MT Bold" panose="020F0704030504030204" pitchFamily="34" charset="0"/>
            </a:endParaRPr>
          </a:p>
        </p:txBody>
      </p:sp>
    </p:spTree>
    <p:extLst>
      <p:ext uri="{BB962C8B-B14F-4D97-AF65-F5344CB8AC3E}">
        <p14:creationId xmlns:p14="http://schemas.microsoft.com/office/powerpoint/2010/main" val="28503659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80987" y="881062"/>
            <a:ext cx="11630025" cy="5095875"/>
          </a:xfrm>
          <a:prstGeom prst="rect">
            <a:avLst/>
          </a:prstGeom>
        </p:spPr>
      </p:pic>
    </p:spTree>
    <p:extLst>
      <p:ext uri="{BB962C8B-B14F-4D97-AF65-F5344CB8AC3E}">
        <p14:creationId xmlns:p14="http://schemas.microsoft.com/office/powerpoint/2010/main" val="22734067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a:stretch>
            <a:fillRect/>
          </a:stretch>
        </p:blipFill>
        <p:spPr>
          <a:xfrm>
            <a:off x="1495514" y="495656"/>
            <a:ext cx="9639656" cy="5648770"/>
          </a:xfrm>
          <a:prstGeom prst="rect">
            <a:avLst/>
          </a:prstGeom>
        </p:spPr>
      </p:pic>
    </p:spTree>
    <p:extLst>
      <p:ext uri="{BB962C8B-B14F-4D97-AF65-F5344CB8AC3E}">
        <p14:creationId xmlns:p14="http://schemas.microsoft.com/office/powerpoint/2010/main" val="25680241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34041" y="341831"/>
            <a:ext cx="10750609" cy="4420762"/>
          </a:xfrm>
          <a:prstGeom prst="rect">
            <a:avLst/>
          </a:prstGeom>
        </p:spPr>
        <p:txBody>
          <a:bodyPr wrap="square">
            <a:spAutoFit/>
          </a:bodyPr>
          <a:lstStyle/>
          <a:p>
            <a:pPr algn="ctr">
              <a:lnSpc>
                <a:spcPct val="107000"/>
              </a:lnSpc>
              <a:spcAft>
                <a:spcPts val="800"/>
              </a:spcAft>
            </a:pPr>
            <a:r>
              <a:rPr lang="es-AR" sz="3600" b="1" dirty="0">
                <a:latin typeface="Calibri" panose="020F0502020204030204" pitchFamily="34" charset="0"/>
                <a:ea typeface="Calibri" panose="020F0502020204030204" pitchFamily="34" charset="0"/>
                <a:cs typeface="Times New Roman" panose="02020603050405020304" pitchFamily="18" charset="0"/>
              </a:rPr>
              <a:t>RESISTENCIA BACTERIANA APLICADA</a:t>
            </a:r>
          </a:p>
          <a:p>
            <a:pPr algn="just">
              <a:lnSpc>
                <a:spcPct val="107000"/>
              </a:lnSpc>
              <a:spcAft>
                <a:spcPts val="800"/>
              </a:spcAft>
            </a:pPr>
            <a:endParaRPr lang="es-AR" sz="3600" b="1" dirty="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AR" sz="3600" b="1" dirty="0" smtClean="0">
                <a:latin typeface="Calibri" panose="020F0502020204030204" pitchFamily="34" charset="0"/>
                <a:ea typeface="Calibri" panose="020F0502020204030204" pitchFamily="34" charset="0"/>
                <a:cs typeface="Times New Roman" panose="02020603050405020304" pitchFamily="18" charset="0"/>
              </a:rPr>
              <a:t>La </a:t>
            </a:r>
            <a:r>
              <a:rPr lang="es-AR" sz="3600" b="1" dirty="0">
                <a:latin typeface="Calibri" panose="020F0502020204030204" pitchFamily="34" charset="0"/>
                <a:ea typeface="Calibri" panose="020F0502020204030204" pitchFamily="34" charset="0"/>
                <a:cs typeface="Times New Roman" panose="02020603050405020304" pitchFamily="18" charset="0"/>
              </a:rPr>
              <a:t>resistencia bacteriana ha generado un grave problema en los tratamientos. Existen gérmenes que por su resistencia requieren nuevos antibacterianos, implementar estrategias de uso, combinar antibacterianos, etc.</a:t>
            </a:r>
            <a:endParaRPr lang="es-AR"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55572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a:stretch>
            <a:fillRect/>
          </a:stretch>
        </p:blipFill>
        <p:spPr>
          <a:xfrm>
            <a:off x="2170632" y="521293"/>
            <a:ext cx="8631252" cy="6033331"/>
          </a:xfrm>
          <a:prstGeom prst="rect">
            <a:avLst/>
          </a:prstGeom>
        </p:spPr>
      </p:pic>
    </p:spTree>
    <p:extLst>
      <p:ext uri="{BB962C8B-B14F-4D97-AF65-F5344CB8AC3E}">
        <p14:creationId xmlns:p14="http://schemas.microsoft.com/office/powerpoint/2010/main" val="28975265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1113" y="179462"/>
            <a:ext cx="11254811" cy="5632311"/>
          </a:xfrm>
          <a:prstGeom prst="rect">
            <a:avLst/>
          </a:prstGeom>
        </p:spPr>
        <p:txBody>
          <a:bodyPr wrap="square">
            <a:spAutoFit/>
          </a:bodyPr>
          <a:lstStyle/>
          <a:p>
            <a:pPr algn="just">
              <a:spcAft>
                <a:spcPts val="0"/>
              </a:spcAft>
            </a:pPr>
            <a:r>
              <a:rPr lang="es-AR" sz="2400" b="1" dirty="0">
                <a:solidFill>
                  <a:srgbClr val="2F5496"/>
                </a:solidFill>
                <a:latin typeface="Calibri" panose="020F0502020204030204" pitchFamily="34" charset="0"/>
                <a:ea typeface="Calibri" panose="020F0502020204030204" pitchFamily="34" charset="0"/>
                <a:cs typeface="Arial Rounded MT Bold" panose="020F0704030504030204" pitchFamily="34" charset="0"/>
              </a:rPr>
              <a:t>Prioridad 1: CRÍTICA</a:t>
            </a:r>
            <a:endParaRPr lang="es-AR" sz="24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400" b="1" i="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Acinetobacter baumannii</a:t>
            </a:r>
            <a:r>
              <a:rPr lang="es-AR" sz="24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resistente a los carbapenémicos</a:t>
            </a:r>
            <a:endParaRPr lang="es-AR" sz="24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400" b="1" i="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Pseudomonas aeruginosa</a:t>
            </a:r>
            <a:r>
              <a:rPr lang="es-AR" sz="24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resistente a los carbapenémicos</a:t>
            </a:r>
            <a:endParaRPr lang="es-AR" sz="24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4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Enterobacteriaceae, resistentes a los carbapenémicos, productoras de ESBL</a:t>
            </a:r>
            <a:endParaRPr lang="es-AR" sz="24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400" b="1" dirty="0">
                <a:solidFill>
                  <a:srgbClr val="2F5496"/>
                </a:solidFill>
                <a:latin typeface="Calibri" panose="020F0502020204030204" pitchFamily="34" charset="0"/>
                <a:ea typeface="Calibri" panose="020F0502020204030204" pitchFamily="34" charset="0"/>
                <a:cs typeface="Arial Rounded MT Bold" panose="020F0704030504030204" pitchFamily="34" charset="0"/>
              </a:rPr>
              <a:t>Prioridad 2: ELEVADA</a:t>
            </a:r>
            <a:endParaRPr lang="es-AR" sz="24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400" b="1" i="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Enterococcus faecium</a:t>
            </a:r>
            <a:r>
              <a:rPr lang="es-AR" sz="24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resistente a la vancomicina</a:t>
            </a:r>
            <a:endParaRPr lang="es-AR" sz="24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400" b="1" i="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Staphylococcus aureus</a:t>
            </a:r>
            <a:r>
              <a:rPr lang="es-AR" sz="24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resistente a la meticilina, con sensibilidad intermedia y resistencia a la vancomicina</a:t>
            </a:r>
            <a:endParaRPr lang="es-AR" sz="24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400" b="1" i="1" dirty="0" err="1">
                <a:solidFill>
                  <a:srgbClr val="000000"/>
                </a:solidFill>
                <a:latin typeface="Calibri" panose="020F0502020204030204" pitchFamily="34" charset="0"/>
                <a:ea typeface="Calibri" panose="020F0502020204030204" pitchFamily="34" charset="0"/>
                <a:cs typeface="Arial Rounded MT Bold" panose="020F0704030504030204" pitchFamily="34" charset="0"/>
              </a:rPr>
              <a:t>Helicobacter</a:t>
            </a:r>
            <a:r>
              <a:rPr lang="es-AR" sz="2400" b="1" i="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pylori</a:t>
            </a:r>
            <a:r>
              <a:rPr lang="es-AR" sz="24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resistente a la Claritromicina</a:t>
            </a:r>
            <a:endParaRPr lang="es-AR" sz="24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400" b="1" i="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Campylobacter</a:t>
            </a:r>
            <a:r>
              <a:rPr lang="es-AR" sz="24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spp., resistente a las fluoroquinolonas</a:t>
            </a:r>
            <a:endParaRPr lang="es-AR" sz="24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400" b="1" i="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Salmonellae</a:t>
            </a:r>
            <a:r>
              <a:rPr lang="es-AR" sz="24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resistentes a las fluoroquinolonas</a:t>
            </a:r>
            <a:endParaRPr lang="es-AR" sz="24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400" b="1" i="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Neisseria gonorrhoeae</a:t>
            </a:r>
            <a:r>
              <a:rPr lang="es-AR" sz="24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resistente a la cefalosporina, resistente a las fluoroquinolonas</a:t>
            </a:r>
            <a:endParaRPr lang="es-AR" sz="24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400" b="1" dirty="0">
                <a:solidFill>
                  <a:srgbClr val="2F5496"/>
                </a:solidFill>
                <a:latin typeface="Calibri" panose="020F0502020204030204" pitchFamily="34" charset="0"/>
                <a:ea typeface="Calibri" panose="020F0502020204030204" pitchFamily="34" charset="0"/>
                <a:cs typeface="Arial Rounded MT Bold" panose="020F0704030504030204" pitchFamily="34" charset="0"/>
              </a:rPr>
              <a:t>Prioridad 3: MEDIA</a:t>
            </a:r>
            <a:endParaRPr lang="es-AR" sz="24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400" b="1" i="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Streptococcus pneumoniae</a:t>
            </a:r>
            <a:r>
              <a:rPr lang="es-AR" sz="24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sin sensibilidad a la penicilina</a:t>
            </a:r>
            <a:endParaRPr lang="es-AR" sz="2400" b="1" dirty="0">
              <a:solidFill>
                <a:srgbClr val="000000"/>
              </a:solidFill>
              <a:latin typeface="Arial Rounded MT Bold" panose="020F0704030504030204" pitchFamily="34" charset="0"/>
              <a:ea typeface="Calibri" panose="020F0502020204030204" pitchFamily="34" charset="0"/>
              <a:cs typeface="Arial Rounded MT Bold" panose="020F0704030504030204" pitchFamily="34" charset="0"/>
            </a:endParaRPr>
          </a:p>
          <a:p>
            <a:pPr algn="just">
              <a:spcAft>
                <a:spcPts val="0"/>
              </a:spcAft>
            </a:pPr>
            <a:r>
              <a:rPr lang="es-AR" sz="2400" b="1" i="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Haemophilus influenzae</a:t>
            </a:r>
            <a:r>
              <a:rPr lang="es-AR" sz="2400" b="1" dirty="0">
                <a:solidFill>
                  <a:srgbClr val="000000"/>
                </a:solidFill>
                <a:latin typeface="Calibri" panose="020F0502020204030204" pitchFamily="34" charset="0"/>
                <a:ea typeface="Calibri" panose="020F0502020204030204" pitchFamily="34" charset="0"/>
                <a:cs typeface="Arial Rounded MT Bold" panose="020F0704030504030204" pitchFamily="34" charset="0"/>
              </a:rPr>
              <a:t>, resistente a la ampicilina</a:t>
            </a:r>
            <a:endParaRPr lang="es-AR" sz="2400" b="1" dirty="0">
              <a:solidFill>
                <a:srgbClr val="000000"/>
              </a:solidFill>
              <a:effectLst/>
              <a:latin typeface="Arial Rounded MT Bold" panose="020F0704030504030204" pitchFamily="34" charset="0"/>
              <a:ea typeface="Calibri" panose="020F0502020204030204" pitchFamily="34" charset="0"/>
              <a:cs typeface="Arial Rounded MT Bold" panose="020F0704030504030204" pitchFamily="34" charset="0"/>
            </a:endParaRPr>
          </a:p>
        </p:txBody>
      </p:sp>
    </p:spTree>
    <p:extLst>
      <p:ext uri="{BB962C8B-B14F-4D97-AF65-F5344CB8AC3E}">
        <p14:creationId xmlns:p14="http://schemas.microsoft.com/office/powerpoint/2010/main" val="22829859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4860" y="536267"/>
            <a:ext cx="11622280" cy="5212068"/>
          </a:xfrm>
          <a:prstGeom prst="rect">
            <a:avLst/>
          </a:prstGeom>
        </p:spPr>
        <p:txBody>
          <a:bodyPr wrap="square">
            <a:spAutoFit/>
          </a:bodyPr>
          <a:lstStyle/>
          <a:p>
            <a:pPr algn="ctr">
              <a:lnSpc>
                <a:spcPct val="107000"/>
              </a:lnSpc>
              <a:spcAft>
                <a:spcPts val="0"/>
              </a:spcAft>
            </a:pPr>
            <a:r>
              <a:rPr lang="es-AR" sz="2400" b="1" dirty="0">
                <a:latin typeface="Calibri" panose="020F0502020204030204" pitchFamily="34" charset="0"/>
                <a:ea typeface="Calibri" panose="020F0502020204030204" pitchFamily="34" charset="0"/>
                <a:cs typeface="Times New Roman" panose="02020603050405020304" pitchFamily="18" charset="0"/>
              </a:rPr>
              <a:t>ESTAFILOCOCO:</a:t>
            </a:r>
          </a:p>
          <a:p>
            <a:pPr>
              <a:lnSpc>
                <a:spcPct val="107000"/>
              </a:lnSpc>
              <a:spcAft>
                <a:spcPts val="0"/>
              </a:spcAft>
            </a:pPr>
            <a:r>
              <a:rPr lang="es-AR" sz="2400" b="1" dirty="0">
                <a:latin typeface="Calibri" panose="020F0502020204030204" pitchFamily="34" charset="0"/>
                <a:ea typeface="Calibri" panose="020F0502020204030204" pitchFamily="34" charset="0"/>
                <a:cs typeface="Times New Roman" panose="02020603050405020304" pitchFamily="18" charset="0"/>
              </a:rPr>
              <a:t>Los Estafilococos han variado su sensibilidad, podemos afirmar que se establecieron tres tipos de Estafilococos, con entidad propia haciendo referencia a su sensibilidad a la meticilina.</a:t>
            </a:r>
          </a:p>
          <a:p>
            <a:pPr>
              <a:lnSpc>
                <a:spcPct val="107000"/>
              </a:lnSpc>
              <a:spcAft>
                <a:spcPts val="0"/>
              </a:spcAft>
            </a:pPr>
            <a:r>
              <a:rPr lang="es-AR"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Estafilococos Meticilino Sensibles: </a:t>
            </a:r>
            <a:endParaRPr lang="es-AR"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AR" sz="2400" b="1" dirty="0">
                <a:latin typeface="Calibri" panose="020F0502020204030204" pitchFamily="34" charset="0"/>
                <a:ea typeface="Calibri" panose="020F0502020204030204" pitchFamily="34" charset="0"/>
                <a:cs typeface="Times New Roman" panose="02020603050405020304" pitchFamily="18" charset="0"/>
              </a:rPr>
              <a:t>Antibacterianos útiles: Cefalosporinas de 1ª generación, Rifampicina, Trimetroprima, Macrólidos.</a:t>
            </a:r>
          </a:p>
          <a:p>
            <a:pPr>
              <a:lnSpc>
                <a:spcPct val="107000"/>
              </a:lnSpc>
              <a:spcAft>
                <a:spcPts val="0"/>
              </a:spcAft>
            </a:pPr>
            <a:r>
              <a:rPr lang="es-AR"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Estafilococos Meticilino Resistente de la comunidad</a:t>
            </a:r>
            <a:r>
              <a:rPr lang="es-AR"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es-AR" sz="2400" b="1" dirty="0">
                <a:latin typeface="Calibri" panose="020F0502020204030204" pitchFamily="34" charset="0"/>
                <a:ea typeface="Calibri" panose="020F0502020204030204" pitchFamily="34" charset="0"/>
                <a:cs typeface="Times New Roman" panose="02020603050405020304" pitchFamily="18" charset="0"/>
              </a:rPr>
              <a:t>Son resistentes a Cefalosporinas, Macrólidos, Antibacterianos con inhibidores de beta lactamasas.</a:t>
            </a:r>
          </a:p>
          <a:p>
            <a:pPr>
              <a:lnSpc>
                <a:spcPct val="107000"/>
              </a:lnSpc>
              <a:spcAft>
                <a:spcPts val="0"/>
              </a:spcAft>
            </a:pPr>
            <a:r>
              <a:rPr lang="es-AR" sz="2400" b="1" dirty="0">
                <a:latin typeface="Calibri" panose="020F0502020204030204" pitchFamily="34" charset="0"/>
                <a:ea typeface="Calibri" panose="020F0502020204030204" pitchFamily="34" charset="0"/>
                <a:cs typeface="Times New Roman" panose="02020603050405020304" pitchFamily="18" charset="0"/>
              </a:rPr>
              <a:t>Antibacterianos útiles: Trimetroprima, Clindamicina, Rifampicina, Minociclina.</a:t>
            </a:r>
          </a:p>
          <a:p>
            <a:pPr>
              <a:lnSpc>
                <a:spcPct val="107000"/>
              </a:lnSpc>
              <a:spcAft>
                <a:spcPts val="0"/>
              </a:spcAft>
            </a:pPr>
            <a:r>
              <a:rPr lang="es-AR" sz="2400" b="1"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Estafilococos Meticilino Resistentes hospitalarios</a:t>
            </a:r>
            <a:endParaRPr lang="es-AR"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AR" sz="2400" b="1" dirty="0">
                <a:latin typeface="Calibri" panose="020F0502020204030204" pitchFamily="34" charset="0"/>
                <a:ea typeface="Calibri" panose="020F0502020204030204" pitchFamily="34" charset="0"/>
                <a:cs typeface="Times New Roman" panose="02020603050405020304" pitchFamily="18" charset="0"/>
              </a:rPr>
              <a:t>Antibacterianos útiles: Vancomicina, Linesolid, Daptomicina, Tigeciclina, Ceftarolina.</a:t>
            </a:r>
            <a:endParaRPr lang="es-AR"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523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1133" y="521292"/>
            <a:ext cx="8921809" cy="5529129"/>
          </a:xfrm>
          <a:prstGeom prst="rect">
            <a:avLst/>
          </a:prstGeom>
          <a:noFill/>
          <a:ln>
            <a:noFill/>
          </a:ln>
        </p:spPr>
      </p:pic>
    </p:spTree>
    <p:extLst>
      <p:ext uri="{BB962C8B-B14F-4D97-AF65-F5344CB8AC3E}">
        <p14:creationId xmlns:p14="http://schemas.microsoft.com/office/powerpoint/2010/main" val="3789528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43484" y="290557"/>
            <a:ext cx="10878796" cy="5203732"/>
          </a:xfrm>
          <a:prstGeom prst="rect">
            <a:avLst/>
          </a:prstGeom>
        </p:spPr>
        <p:txBody>
          <a:bodyPr wrap="square">
            <a:spAutoFit/>
          </a:bodyPr>
          <a:lstStyle/>
          <a:p>
            <a:pPr algn="ctr">
              <a:lnSpc>
                <a:spcPct val="107000"/>
              </a:lnSpc>
              <a:spcAft>
                <a:spcPts val="0"/>
              </a:spcAft>
            </a:pPr>
            <a:r>
              <a:rPr lang="es-AR" sz="2400" b="1" dirty="0">
                <a:latin typeface="Calibri" panose="020F0502020204030204" pitchFamily="34" charset="0"/>
                <a:ea typeface="Calibri" panose="020F0502020204030204" pitchFamily="34" charset="0"/>
                <a:cs typeface="Times New Roman" panose="02020603050405020304" pitchFamily="18" charset="0"/>
              </a:rPr>
              <a:t>ENTEROBACTERIAS:</a:t>
            </a:r>
            <a:endParaRPr lang="es-AR"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AR" sz="2400" b="1" dirty="0">
                <a:latin typeface="Calibri" panose="020F0502020204030204" pitchFamily="34" charset="0"/>
                <a:ea typeface="Calibri" panose="020F0502020204030204" pitchFamily="34" charset="0"/>
                <a:cs typeface="Times New Roman" panose="02020603050405020304" pitchFamily="18" charset="0"/>
              </a:rPr>
              <a:t>Sensibles:</a:t>
            </a:r>
            <a:endParaRPr lang="es-AR"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AR" sz="2400" dirty="0">
                <a:latin typeface="Calibri" panose="020F0502020204030204" pitchFamily="34" charset="0"/>
                <a:ea typeface="Calibri" panose="020F0502020204030204" pitchFamily="34" charset="0"/>
                <a:cs typeface="Times New Roman" panose="02020603050405020304" pitchFamily="18" charset="0"/>
              </a:rPr>
              <a:t>Antibacterianos útiles: Cefalosporinas de 3ª Generación, Aminoglucósidos, Ciprofloxacina.</a:t>
            </a:r>
          </a:p>
          <a:p>
            <a:pPr algn="just">
              <a:lnSpc>
                <a:spcPct val="107000"/>
              </a:lnSpc>
              <a:spcAft>
                <a:spcPts val="0"/>
              </a:spcAft>
            </a:pPr>
            <a:r>
              <a:rPr lang="es-AR" sz="2400" b="1" dirty="0">
                <a:latin typeface="Calibri" panose="020F0502020204030204" pitchFamily="34" charset="0"/>
                <a:ea typeface="Calibri" panose="020F0502020204030204" pitchFamily="34" charset="0"/>
                <a:cs typeface="Times New Roman" panose="02020603050405020304" pitchFamily="18" charset="0"/>
              </a:rPr>
              <a:t>Resistentes:</a:t>
            </a:r>
            <a:endParaRPr lang="es-AR"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AR" sz="2400" dirty="0">
                <a:latin typeface="Calibri" panose="020F0502020204030204" pitchFamily="34" charset="0"/>
                <a:ea typeface="Calibri" panose="020F0502020204030204" pitchFamily="34" charset="0"/>
                <a:cs typeface="Times New Roman" panose="02020603050405020304" pitchFamily="18" charset="0"/>
              </a:rPr>
              <a:t>Por producción de BLEE: Antibacterianos útiles: Piperacilina Tazobactam, Carbapenem, Amicacina.</a:t>
            </a:r>
          </a:p>
          <a:p>
            <a:pPr algn="just">
              <a:lnSpc>
                <a:spcPct val="107000"/>
              </a:lnSpc>
              <a:spcAft>
                <a:spcPts val="0"/>
              </a:spcAft>
            </a:pPr>
            <a:r>
              <a:rPr lang="es-AR" sz="2400" dirty="0">
                <a:latin typeface="Calibri" panose="020F0502020204030204" pitchFamily="34" charset="0"/>
                <a:ea typeface="Calibri" panose="020F0502020204030204" pitchFamily="34" charset="0"/>
                <a:cs typeface="Times New Roman" panose="02020603050405020304" pitchFamily="18" charset="0"/>
              </a:rPr>
              <a:t>Por producción de Carbapenemasas: Antibacterianos útiles: Colistina, Fosfomicina, Tigeciclina, Amicacina.</a:t>
            </a:r>
          </a:p>
          <a:p>
            <a:pPr algn="just">
              <a:lnSpc>
                <a:spcPct val="107000"/>
              </a:lnSpc>
              <a:spcAft>
                <a:spcPts val="0"/>
              </a:spcAft>
            </a:pPr>
            <a:r>
              <a:rPr lang="es-AR" sz="2400" b="1" dirty="0">
                <a:latin typeface="Calibri" panose="020F0502020204030204" pitchFamily="34" charset="0"/>
                <a:ea typeface="Calibri" panose="020F0502020204030204" pitchFamily="34" charset="0"/>
                <a:cs typeface="Times New Roman" panose="02020603050405020304" pitchFamily="18" charset="0"/>
              </a:rPr>
              <a:t>BACILOS GRAM NEGATIVOS NO FERMENTADORES</a:t>
            </a:r>
            <a:r>
              <a:rPr lang="es-AR" sz="2400" dirty="0">
                <a:latin typeface="Calibri" panose="020F0502020204030204" pitchFamily="34" charset="0"/>
                <a:ea typeface="Calibri" panose="020F0502020204030204" pitchFamily="34" charset="0"/>
                <a:cs typeface="Times New Roman" panose="02020603050405020304" pitchFamily="18" charset="0"/>
              </a:rPr>
              <a:t> (Pseudomona, Acinetobacter)</a:t>
            </a:r>
          </a:p>
          <a:p>
            <a:pPr algn="just">
              <a:lnSpc>
                <a:spcPct val="107000"/>
              </a:lnSpc>
              <a:spcAft>
                <a:spcPts val="0"/>
              </a:spcAft>
            </a:pPr>
            <a:r>
              <a:rPr lang="es-AR" sz="2400" dirty="0">
                <a:latin typeface="Calibri" panose="020F0502020204030204" pitchFamily="34" charset="0"/>
                <a:ea typeface="Calibri" panose="020F0502020204030204" pitchFamily="34" charset="0"/>
                <a:cs typeface="Times New Roman" panose="02020603050405020304" pitchFamily="18" charset="0"/>
              </a:rPr>
              <a:t>Son gérmenes multiresistentes. Hay que considerar siempre los informes del antibiograma.</a:t>
            </a:r>
          </a:p>
          <a:p>
            <a:r>
              <a:rPr lang="es-AR" sz="2400" dirty="0">
                <a:latin typeface="Calibri" panose="020F0502020204030204" pitchFamily="34" charset="0"/>
                <a:ea typeface="Calibri" panose="020F0502020204030204" pitchFamily="34" charset="0"/>
                <a:cs typeface="Times New Roman" panose="02020603050405020304" pitchFamily="18" charset="0"/>
              </a:rPr>
              <a:t>Se deben tratar con asociación de Antibacterianos</a:t>
            </a:r>
            <a:endParaRPr lang="es-AR" sz="2400" dirty="0"/>
          </a:p>
        </p:txBody>
      </p:sp>
    </p:spTree>
    <p:extLst>
      <p:ext uri="{BB962C8B-B14F-4D97-AF65-F5344CB8AC3E}">
        <p14:creationId xmlns:p14="http://schemas.microsoft.com/office/powerpoint/2010/main" val="18628356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04658" y="542400"/>
            <a:ext cx="10266348" cy="1574149"/>
          </a:xfrm>
          <a:prstGeom prst="rect">
            <a:avLst/>
          </a:prstGeom>
        </p:spPr>
        <p:txBody>
          <a:bodyPr wrap="square">
            <a:spAutoFit/>
          </a:bodyPr>
          <a:lstStyle/>
          <a:p>
            <a:pPr algn="ctr">
              <a:lnSpc>
                <a:spcPct val="107000"/>
              </a:lnSpc>
              <a:spcAft>
                <a:spcPts val="0"/>
              </a:spcAft>
            </a:pPr>
            <a:r>
              <a:rPr lang="es-AR" b="1" dirty="0">
                <a:latin typeface="Calibri" panose="020F0502020204030204" pitchFamily="34" charset="0"/>
                <a:ea typeface="Calibri" panose="020F0502020204030204" pitchFamily="34" charset="0"/>
                <a:cs typeface="Times New Roman" panose="02020603050405020304" pitchFamily="18" charset="0"/>
              </a:rPr>
              <a:t>NIVELES DE RESISTENCIA</a:t>
            </a:r>
            <a:endParaRPr lang="es-A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s-AR" b="1" dirty="0">
                <a:latin typeface="Calibri" panose="020F0502020204030204" pitchFamily="34" charset="0"/>
                <a:ea typeface="Calibri" panose="020F0502020204030204" pitchFamily="34" charset="0"/>
                <a:cs typeface="Times New Roman" panose="02020603050405020304" pitchFamily="18" charset="0"/>
              </a:rPr>
              <a:t> </a:t>
            </a:r>
            <a:endParaRPr lang="es-A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AR" b="1" dirty="0">
                <a:latin typeface="Calibri" panose="020F0502020204030204" pitchFamily="34" charset="0"/>
                <a:ea typeface="Calibri" panose="020F0502020204030204" pitchFamily="34" charset="0"/>
                <a:cs typeface="Times New Roman" panose="02020603050405020304" pitchFamily="18" charset="0"/>
              </a:rPr>
              <a:t>En bacilos gram negativos multiresistentes, se usan combinaciones de antibacterianos. Cuando en estas combinaciones puede utilizarse el Meropenem, los resultados terapéuticos son mejores. Para usar Meropenem asociado hay que considerar la CIM a este antibacteriano.</a:t>
            </a:r>
            <a:endParaRPr lang="es-AR"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6213" y="2148839"/>
            <a:ext cx="10366049" cy="3935767"/>
          </a:xfrm>
          <a:prstGeom prst="rect">
            <a:avLst/>
          </a:prstGeom>
          <a:noFill/>
          <a:ln>
            <a:noFill/>
          </a:ln>
        </p:spPr>
      </p:pic>
    </p:spTree>
    <p:extLst>
      <p:ext uri="{BB962C8B-B14F-4D97-AF65-F5344CB8AC3E}">
        <p14:creationId xmlns:p14="http://schemas.microsoft.com/office/powerpoint/2010/main" val="18695320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6039" y="442914"/>
            <a:ext cx="7019925" cy="597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39412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a:stretch>
            <a:fillRect/>
          </a:stretch>
        </p:blipFill>
        <p:spPr>
          <a:xfrm>
            <a:off x="1726249" y="461473"/>
            <a:ext cx="8973085" cy="5554765"/>
          </a:xfrm>
          <a:prstGeom prst="rect">
            <a:avLst/>
          </a:prstGeom>
        </p:spPr>
      </p:pic>
    </p:spTree>
    <p:extLst>
      <p:ext uri="{BB962C8B-B14F-4D97-AF65-F5344CB8AC3E}">
        <p14:creationId xmlns:p14="http://schemas.microsoft.com/office/powerpoint/2010/main" val="7567358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a:blip r:embed="rId2"/>
          <a:stretch>
            <a:fillRect/>
          </a:stretch>
        </p:blipFill>
        <p:spPr>
          <a:xfrm>
            <a:off x="1854437" y="384561"/>
            <a:ext cx="8810714" cy="6101697"/>
          </a:xfrm>
          <a:prstGeom prst="rect">
            <a:avLst/>
          </a:prstGeom>
        </p:spPr>
      </p:pic>
    </p:spTree>
    <p:extLst>
      <p:ext uri="{BB962C8B-B14F-4D97-AF65-F5344CB8AC3E}">
        <p14:creationId xmlns:p14="http://schemas.microsoft.com/office/powerpoint/2010/main" val="239744703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1118</Words>
  <Application>Microsoft Office PowerPoint</Application>
  <PresentationFormat>Panorámica</PresentationFormat>
  <Paragraphs>101</Paragraphs>
  <Slides>40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40</vt:i4>
      </vt:variant>
    </vt:vector>
  </HeadingPairs>
  <TitlesOfParts>
    <vt:vector size="46" baseType="lpstr">
      <vt:lpstr>Arial</vt:lpstr>
      <vt:lpstr>Arial Rounded MT Bold</vt:lpstr>
      <vt:lpstr>Calibri</vt:lpstr>
      <vt:lpstr>Calibri Light</vt:lpstr>
      <vt:lpstr>Times New Roman</vt:lpstr>
      <vt:lpstr>Tema de Office</vt:lpstr>
      <vt:lpstr>RESISTENCIA BACTERIANA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Mecanismos de Resistencia</vt:lpstr>
      <vt:lpstr>Presentación de PowerPoint</vt:lpstr>
      <vt:lpstr>Presentación de PowerPoint</vt:lpstr>
      <vt:lpstr>Presentación de PowerPoint</vt:lpstr>
      <vt:lpstr>Inactivación Enzimática</vt:lpstr>
      <vt:lpstr>Presentación de PowerPoint</vt:lpstr>
      <vt:lpstr>Betalactamasas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RESISTENCIA BACTERIANA</dc:title>
  <dc:creator>Full name</dc:creator>
  <cp:lastModifiedBy>Full name</cp:lastModifiedBy>
  <cp:revision>29</cp:revision>
  <dcterms:created xsi:type="dcterms:W3CDTF">2019-06-03T00:49:24Z</dcterms:created>
  <dcterms:modified xsi:type="dcterms:W3CDTF">2019-06-13T10:05:11Z</dcterms:modified>
</cp:coreProperties>
</file>