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8"/>
  </p:notesMasterIdLst>
  <p:sldIdLst>
    <p:sldId id="282" r:id="rId3"/>
    <p:sldId id="256" r:id="rId4"/>
    <p:sldId id="257" r:id="rId5"/>
    <p:sldId id="258" r:id="rId6"/>
    <p:sldId id="265" r:id="rId7"/>
    <p:sldId id="283" r:id="rId8"/>
    <p:sldId id="284" r:id="rId9"/>
    <p:sldId id="285" r:id="rId10"/>
    <p:sldId id="286" r:id="rId11"/>
    <p:sldId id="287" r:id="rId12"/>
    <p:sldId id="259" r:id="rId13"/>
    <p:sldId id="261" r:id="rId14"/>
    <p:sldId id="260" r:id="rId15"/>
    <p:sldId id="262" r:id="rId16"/>
    <p:sldId id="263" r:id="rId17"/>
    <p:sldId id="264" r:id="rId18"/>
    <p:sldId id="288" r:id="rId19"/>
    <p:sldId id="267" r:id="rId20"/>
    <p:sldId id="269" r:id="rId21"/>
    <p:sldId id="271" r:id="rId22"/>
    <p:sldId id="273" r:id="rId23"/>
    <p:sldId id="275" r:id="rId24"/>
    <p:sldId id="277" r:id="rId25"/>
    <p:sldId id="279" r:id="rId26"/>
    <p:sldId id="281" r:id="rId27"/>
    <p:sldId id="290" r:id="rId28"/>
    <p:sldId id="291" r:id="rId29"/>
    <p:sldId id="292" r:id="rId30"/>
    <p:sldId id="293" r:id="rId31"/>
    <p:sldId id="331" r:id="rId32"/>
    <p:sldId id="294" r:id="rId33"/>
    <p:sldId id="295" r:id="rId34"/>
    <p:sldId id="317" r:id="rId35"/>
    <p:sldId id="319" r:id="rId36"/>
    <p:sldId id="320" r:id="rId37"/>
    <p:sldId id="321" r:id="rId38"/>
    <p:sldId id="322" r:id="rId39"/>
    <p:sldId id="323" r:id="rId40"/>
    <p:sldId id="324" r:id="rId41"/>
    <p:sldId id="325" r:id="rId42"/>
    <p:sldId id="326" r:id="rId43"/>
    <p:sldId id="327" r:id="rId44"/>
    <p:sldId id="328" r:id="rId45"/>
    <p:sldId id="329" r:id="rId46"/>
    <p:sldId id="289" r:id="rId47"/>
  </p:sldIdLst>
  <p:sldSz cx="12192000" cy="6858000"/>
  <p:notesSz cx="6889750" cy="10021888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C72921-EA94-4342-932B-AAA65EC7C26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AC82BEB-1F32-46F2-BC2A-B5924A859CA7}">
      <dgm:prSet phldrT="[Texto]" custT="1"/>
      <dgm:spPr/>
      <dgm:t>
        <a:bodyPr/>
        <a:lstStyle/>
        <a:p>
          <a:r>
            <a:rPr lang="es-AR" sz="2000" dirty="0" smtClean="0"/>
            <a:t>Sospecha de Infección por </a:t>
          </a:r>
          <a:r>
            <a:rPr lang="es-AR" sz="2000" dirty="0" err="1" smtClean="0"/>
            <a:t>Enterobacteria</a:t>
          </a:r>
          <a:endParaRPr lang="es-AR" sz="2000" dirty="0"/>
        </a:p>
      </dgm:t>
    </dgm:pt>
    <dgm:pt modelId="{5DC5A7B8-AB0F-41EE-B710-7C356CF83352}" type="parTrans" cxnId="{48C14DB1-BA39-4B87-A5F2-881943B99254}">
      <dgm:prSet/>
      <dgm:spPr/>
      <dgm:t>
        <a:bodyPr/>
        <a:lstStyle/>
        <a:p>
          <a:endParaRPr lang="es-AR"/>
        </a:p>
      </dgm:t>
    </dgm:pt>
    <dgm:pt modelId="{205AC72A-3A71-4169-A461-2A63EF56DDEA}" type="sibTrans" cxnId="{48C14DB1-BA39-4B87-A5F2-881943B99254}">
      <dgm:prSet/>
      <dgm:spPr/>
      <dgm:t>
        <a:bodyPr/>
        <a:lstStyle/>
        <a:p>
          <a:endParaRPr lang="es-AR"/>
        </a:p>
      </dgm:t>
    </dgm:pt>
    <dgm:pt modelId="{4C2FE44E-FAED-4014-A8D8-94CBB41F29CF}">
      <dgm:prSet phldrT="[Texto]" custT="1"/>
      <dgm:spPr/>
      <dgm:t>
        <a:bodyPr/>
        <a:lstStyle/>
        <a:p>
          <a:pPr marL="0" algn="ctr">
            <a:lnSpc>
              <a:spcPct val="100000"/>
            </a:lnSpc>
          </a:pPr>
          <a:r>
            <a:rPr lang="es-AR" sz="2000" dirty="0" smtClean="0"/>
            <a:t>Infección Grave + Epidemiología local o Factores de riesgo</a:t>
          </a:r>
          <a:endParaRPr lang="es-AR" sz="2000" dirty="0"/>
        </a:p>
      </dgm:t>
    </dgm:pt>
    <dgm:pt modelId="{299EE2B4-8953-4CE9-B340-28A1BBB91F8F}" type="parTrans" cxnId="{90D94CA2-98B3-46BC-8344-0EFDA024EC93}">
      <dgm:prSet/>
      <dgm:spPr/>
      <dgm:t>
        <a:bodyPr/>
        <a:lstStyle/>
        <a:p>
          <a:endParaRPr lang="es-AR"/>
        </a:p>
      </dgm:t>
    </dgm:pt>
    <dgm:pt modelId="{30404A1A-9E3C-463A-A31B-F1CC35817125}" type="sibTrans" cxnId="{90D94CA2-98B3-46BC-8344-0EFDA024EC93}">
      <dgm:prSet/>
      <dgm:spPr/>
      <dgm:t>
        <a:bodyPr/>
        <a:lstStyle/>
        <a:p>
          <a:endParaRPr lang="es-AR"/>
        </a:p>
      </dgm:t>
    </dgm:pt>
    <dgm:pt modelId="{DACDB3F5-493E-427F-BAAB-861E99259330}">
      <dgm:prSet phldrT="[Texto]" custT="1"/>
      <dgm:spPr/>
      <dgm:t>
        <a:bodyPr/>
        <a:lstStyle/>
        <a:p>
          <a:r>
            <a:rPr lang="es-AR" sz="1800" dirty="0" smtClean="0"/>
            <a:t>Sospecha de BLEE</a:t>
          </a:r>
          <a:endParaRPr lang="es-AR" sz="1800" dirty="0"/>
        </a:p>
      </dgm:t>
    </dgm:pt>
    <dgm:pt modelId="{53EFB01C-AD52-4DEC-9361-4513CE763B59}" type="parTrans" cxnId="{A0B6C648-75E3-4786-81C8-4DF2F9D81DF9}">
      <dgm:prSet/>
      <dgm:spPr/>
      <dgm:t>
        <a:bodyPr/>
        <a:lstStyle/>
        <a:p>
          <a:endParaRPr lang="es-AR"/>
        </a:p>
      </dgm:t>
    </dgm:pt>
    <dgm:pt modelId="{0DE2D5A6-2C8A-41D0-9CFC-0F99DE60780C}" type="sibTrans" cxnId="{A0B6C648-75E3-4786-81C8-4DF2F9D81DF9}">
      <dgm:prSet/>
      <dgm:spPr/>
      <dgm:t>
        <a:bodyPr/>
        <a:lstStyle/>
        <a:p>
          <a:endParaRPr lang="es-AR"/>
        </a:p>
      </dgm:t>
    </dgm:pt>
    <dgm:pt modelId="{16CE9418-01E6-409B-AEE7-44D45C29CD65}">
      <dgm:prSet phldrT="[Texto]" custT="1"/>
      <dgm:spPr/>
      <dgm:t>
        <a:bodyPr/>
        <a:lstStyle/>
        <a:p>
          <a:r>
            <a:rPr lang="es-AR" sz="2000" dirty="0" smtClean="0"/>
            <a:t>Sospecha de ERC</a:t>
          </a:r>
          <a:endParaRPr lang="es-AR" sz="2000" dirty="0"/>
        </a:p>
      </dgm:t>
    </dgm:pt>
    <dgm:pt modelId="{0870B574-1B5A-4680-B575-468EB35226F3}" type="parTrans" cxnId="{B9588A02-D566-4BAF-A6A9-AA4ABDC15428}">
      <dgm:prSet/>
      <dgm:spPr/>
      <dgm:t>
        <a:bodyPr/>
        <a:lstStyle/>
        <a:p>
          <a:endParaRPr lang="es-AR"/>
        </a:p>
      </dgm:t>
    </dgm:pt>
    <dgm:pt modelId="{6F71425A-0455-4A7A-8993-6A11121FA5D1}" type="sibTrans" cxnId="{B9588A02-D566-4BAF-A6A9-AA4ABDC15428}">
      <dgm:prSet/>
      <dgm:spPr/>
      <dgm:t>
        <a:bodyPr/>
        <a:lstStyle/>
        <a:p>
          <a:endParaRPr lang="es-AR"/>
        </a:p>
      </dgm:t>
    </dgm:pt>
    <dgm:pt modelId="{B735E3AF-F168-4FA6-BBC5-D06E55CD2FE6}">
      <dgm:prSet custT="1"/>
      <dgm:spPr/>
      <dgm:t>
        <a:bodyPr/>
        <a:lstStyle/>
        <a:p>
          <a:r>
            <a:rPr lang="es-AR" sz="1400" dirty="0" err="1" smtClean="0"/>
            <a:t>Piperacilina</a:t>
          </a:r>
          <a:r>
            <a:rPr lang="es-AR" sz="1400" dirty="0" smtClean="0"/>
            <a:t>/</a:t>
          </a:r>
          <a:r>
            <a:rPr lang="es-AR" sz="1400" dirty="0" err="1" smtClean="0"/>
            <a:t>tazobactam</a:t>
          </a:r>
          <a:r>
            <a:rPr lang="es-AR" sz="1400" dirty="0" smtClean="0"/>
            <a:t> +/- </a:t>
          </a:r>
          <a:r>
            <a:rPr lang="es-AR" sz="1400" dirty="0" err="1" smtClean="0"/>
            <a:t>Amikacina</a:t>
          </a:r>
          <a:r>
            <a:rPr lang="es-AR" sz="1400" dirty="0" smtClean="0"/>
            <a:t> o</a:t>
          </a:r>
        </a:p>
        <a:p>
          <a:r>
            <a:rPr lang="es-AR" sz="1400" dirty="0" err="1" smtClean="0"/>
            <a:t>Carbapenem</a:t>
          </a:r>
          <a:r>
            <a:rPr lang="es-AR" sz="1400" dirty="0" smtClean="0"/>
            <a:t> o  </a:t>
          </a:r>
          <a:r>
            <a:rPr lang="es-AR" sz="1400" dirty="0" err="1" smtClean="0"/>
            <a:t>Ceftolazono</a:t>
          </a:r>
          <a:r>
            <a:rPr lang="es-AR" sz="1400" dirty="0" smtClean="0"/>
            <a:t>/</a:t>
          </a:r>
          <a:r>
            <a:rPr lang="es-AR" sz="1400" dirty="0" err="1" smtClean="0"/>
            <a:t>tazobactam</a:t>
          </a:r>
          <a:endParaRPr lang="es-AR" sz="1400" dirty="0" smtClean="0"/>
        </a:p>
        <a:p>
          <a:r>
            <a:rPr lang="es-AR" sz="1400" dirty="0" smtClean="0"/>
            <a:t>o </a:t>
          </a:r>
          <a:r>
            <a:rPr lang="es-AR" sz="1400" dirty="0" err="1" smtClean="0"/>
            <a:t>Ceftazidima</a:t>
          </a:r>
          <a:r>
            <a:rPr lang="es-AR" sz="1400" dirty="0" smtClean="0"/>
            <a:t>/</a:t>
          </a:r>
          <a:r>
            <a:rPr lang="es-AR" sz="1400" dirty="0" err="1" smtClean="0"/>
            <a:t>avibactam</a:t>
          </a:r>
          <a:endParaRPr lang="es-AR" sz="1400" dirty="0"/>
        </a:p>
      </dgm:t>
    </dgm:pt>
    <dgm:pt modelId="{D1481371-1C96-4E05-9F3D-747417110EBB}" type="parTrans" cxnId="{8ADDFEAD-8B01-46FB-BC4C-B9643AA13525}">
      <dgm:prSet/>
      <dgm:spPr/>
      <dgm:t>
        <a:bodyPr/>
        <a:lstStyle/>
        <a:p>
          <a:endParaRPr lang="es-AR"/>
        </a:p>
      </dgm:t>
    </dgm:pt>
    <dgm:pt modelId="{DE9E7E8A-C14A-42E6-A3D2-FF0324ED5FF6}" type="sibTrans" cxnId="{8ADDFEAD-8B01-46FB-BC4C-B9643AA13525}">
      <dgm:prSet/>
      <dgm:spPr/>
      <dgm:t>
        <a:bodyPr/>
        <a:lstStyle/>
        <a:p>
          <a:endParaRPr lang="es-AR"/>
        </a:p>
      </dgm:t>
    </dgm:pt>
    <dgm:pt modelId="{73C4A911-F3B8-41F8-B986-183D93744072}">
      <dgm:prSet/>
      <dgm:spPr/>
      <dgm:t>
        <a:bodyPr/>
        <a:lstStyle/>
        <a:p>
          <a:r>
            <a:rPr lang="es-AR" dirty="0" err="1" smtClean="0"/>
            <a:t>Ceftazidima</a:t>
          </a:r>
          <a:r>
            <a:rPr lang="es-AR" dirty="0" smtClean="0"/>
            <a:t>/</a:t>
          </a:r>
          <a:r>
            <a:rPr lang="es-AR" dirty="0" err="1" smtClean="0"/>
            <a:t>avibactam</a:t>
          </a:r>
          <a:r>
            <a:rPr lang="es-AR" dirty="0" smtClean="0"/>
            <a:t> o</a:t>
          </a:r>
        </a:p>
        <a:p>
          <a:r>
            <a:rPr lang="es-AR" dirty="0" err="1" smtClean="0"/>
            <a:t>Carbapenem</a:t>
          </a:r>
          <a:r>
            <a:rPr lang="es-AR" dirty="0" smtClean="0"/>
            <a:t>  </a:t>
          </a:r>
          <a:r>
            <a:rPr lang="es-AR" dirty="0" err="1" smtClean="0"/>
            <a:t>tigeciclina</a:t>
          </a:r>
          <a:r>
            <a:rPr lang="es-AR" dirty="0" smtClean="0"/>
            <a:t> o</a:t>
          </a:r>
        </a:p>
        <a:p>
          <a:r>
            <a:rPr lang="es-AR" dirty="0" err="1" smtClean="0"/>
            <a:t>Amikacina</a:t>
          </a:r>
          <a:r>
            <a:rPr lang="es-AR" dirty="0" smtClean="0"/>
            <a:t> o </a:t>
          </a:r>
          <a:r>
            <a:rPr lang="es-AR" dirty="0" err="1" smtClean="0"/>
            <a:t>colistina</a:t>
          </a:r>
          <a:r>
            <a:rPr lang="es-AR" dirty="0" smtClean="0"/>
            <a:t> o </a:t>
          </a:r>
          <a:r>
            <a:rPr lang="es-AR" dirty="0" err="1" smtClean="0"/>
            <a:t>fosfomicina</a:t>
          </a:r>
          <a:endParaRPr lang="es-AR" dirty="0"/>
        </a:p>
      </dgm:t>
    </dgm:pt>
    <dgm:pt modelId="{7D10AF45-CD08-42FD-BC58-9B6543661C1F}" type="parTrans" cxnId="{84435DC4-4DFA-436C-8BFF-41BA0D79EDF6}">
      <dgm:prSet/>
      <dgm:spPr/>
      <dgm:t>
        <a:bodyPr/>
        <a:lstStyle/>
        <a:p>
          <a:endParaRPr lang="es-AR"/>
        </a:p>
      </dgm:t>
    </dgm:pt>
    <dgm:pt modelId="{F2AF1F35-9F5C-4E77-8187-F6DE5D40A806}" type="sibTrans" cxnId="{84435DC4-4DFA-436C-8BFF-41BA0D79EDF6}">
      <dgm:prSet/>
      <dgm:spPr/>
      <dgm:t>
        <a:bodyPr/>
        <a:lstStyle/>
        <a:p>
          <a:endParaRPr lang="es-AR"/>
        </a:p>
      </dgm:t>
    </dgm:pt>
    <dgm:pt modelId="{86EAF547-8F21-4A0D-8027-7EC0FA3C1855}" type="pres">
      <dgm:prSet presAssocID="{94C72921-EA94-4342-932B-AAA65EC7C26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AR"/>
        </a:p>
      </dgm:t>
    </dgm:pt>
    <dgm:pt modelId="{5E7162C8-E1C0-4E76-8F50-BE16970FB9A9}" type="pres">
      <dgm:prSet presAssocID="{8AC82BEB-1F32-46F2-BC2A-B5924A859CA7}" presName="hierRoot1" presStyleCnt="0"/>
      <dgm:spPr/>
    </dgm:pt>
    <dgm:pt modelId="{506E55A6-91EC-46D9-80DA-2D0FB9EE2D2C}" type="pres">
      <dgm:prSet presAssocID="{8AC82BEB-1F32-46F2-BC2A-B5924A859CA7}" presName="composite" presStyleCnt="0"/>
      <dgm:spPr/>
    </dgm:pt>
    <dgm:pt modelId="{8EE53FFF-F09E-42E7-B6BC-5E40C2C5C872}" type="pres">
      <dgm:prSet presAssocID="{8AC82BEB-1F32-46F2-BC2A-B5924A859CA7}" presName="background" presStyleLbl="node0" presStyleIdx="0" presStyleCnt="1"/>
      <dgm:spPr/>
    </dgm:pt>
    <dgm:pt modelId="{8BCA7B31-2750-49EF-8BE9-ACAF57257F45}" type="pres">
      <dgm:prSet presAssocID="{8AC82BEB-1F32-46F2-BC2A-B5924A859CA7}" presName="text" presStyleLbl="fgAcc0" presStyleIdx="0" presStyleCnt="1" custScaleX="187227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E765E494-B673-43EA-AF84-205E0CF94D64}" type="pres">
      <dgm:prSet presAssocID="{8AC82BEB-1F32-46F2-BC2A-B5924A859CA7}" presName="hierChild2" presStyleCnt="0"/>
      <dgm:spPr/>
    </dgm:pt>
    <dgm:pt modelId="{68923166-4D4C-4F2B-9B4E-47814C2D2EA2}" type="pres">
      <dgm:prSet presAssocID="{299EE2B4-8953-4CE9-B340-28A1BBB91F8F}" presName="Name10" presStyleLbl="parChTrans1D2" presStyleIdx="0" presStyleCnt="1"/>
      <dgm:spPr/>
      <dgm:t>
        <a:bodyPr/>
        <a:lstStyle/>
        <a:p>
          <a:endParaRPr lang="es-AR"/>
        </a:p>
      </dgm:t>
    </dgm:pt>
    <dgm:pt modelId="{5285E368-CE91-4BDA-AF89-67D90B73736F}" type="pres">
      <dgm:prSet presAssocID="{4C2FE44E-FAED-4014-A8D8-94CBB41F29CF}" presName="hierRoot2" presStyleCnt="0"/>
      <dgm:spPr/>
    </dgm:pt>
    <dgm:pt modelId="{3B89D505-EB5C-4F6E-B355-7110DA396F21}" type="pres">
      <dgm:prSet presAssocID="{4C2FE44E-FAED-4014-A8D8-94CBB41F29CF}" presName="composite2" presStyleCnt="0"/>
      <dgm:spPr/>
    </dgm:pt>
    <dgm:pt modelId="{0282368D-ABDB-47A6-90EC-CC07FBE7E5F6}" type="pres">
      <dgm:prSet presAssocID="{4C2FE44E-FAED-4014-A8D8-94CBB41F29CF}" presName="background2" presStyleLbl="node2" presStyleIdx="0" presStyleCnt="1"/>
      <dgm:spPr/>
    </dgm:pt>
    <dgm:pt modelId="{BA4814F1-85B6-427E-A72E-A073C027F4CE}" type="pres">
      <dgm:prSet presAssocID="{4C2FE44E-FAED-4014-A8D8-94CBB41F29CF}" presName="text2" presStyleLbl="fgAcc2" presStyleIdx="0" presStyleCnt="1" custScaleX="480752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D86F4B6F-402A-4844-A661-6FF8A4DC213E}" type="pres">
      <dgm:prSet presAssocID="{4C2FE44E-FAED-4014-A8D8-94CBB41F29CF}" presName="hierChild3" presStyleCnt="0"/>
      <dgm:spPr/>
    </dgm:pt>
    <dgm:pt modelId="{7E7C9078-733F-46D5-964B-5E83947D20E8}" type="pres">
      <dgm:prSet presAssocID="{53EFB01C-AD52-4DEC-9361-4513CE763B59}" presName="Name17" presStyleLbl="parChTrans1D3" presStyleIdx="0" presStyleCnt="2"/>
      <dgm:spPr/>
      <dgm:t>
        <a:bodyPr/>
        <a:lstStyle/>
        <a:p>
          <a:endParaRPr lang="es-AR"/>
        </a:p>
      </dgm:t>
    </dgm:pt>
    <dgm:pt modelId="{7AA7D436-68A8-4902-8B9D-1CD1EB3AF1E6}" type="pres">
      <dgm:prSet presAssocID="{DACDB3F5-493E-427F-BAAB-861E99259330}" presName="hierRoot3" presStyleCnt="0"/>
      <dgm:spPr/>
    </dgm:pt>
    <dgm:pt modelId="{CDFF0B0F-9E34-4417-A0F1-FDAC83FCD596}" type="pres">
      <dgm:prSet presAssocID="{DACDB3F5-493E-427F-BAAB-861E99259330}" presName="composite3" presStyleCnt="0"/>
      <dgm:spPr/>
    </dgm:pt>
    <dgm:pt modelId="{EAA40950-7913-4A59-99F2-4B83DDD8F502}" type="pres">
      <dgm:prSet presAssocID="{DACDB3F5-493E-427F-BAAB-861E99259330}" presName="background3" presStyleLbl="node3" presStyleIdx="0" presStyleCnt="2"/>
      <dgm:spPr/>
    </dgm:pt>
    <dgm:pt modelId="{08DAC452-9EE0-4A07-B3C6-F238A1F3ACAF}" type="pres">
      <dgm:prSet presAssocID="{DACDB3F5-493E-427F-BAAB-861E99259330}" presName="text3" presStyleLbl="fgAcc3" presStyleIdx="0" presStyleCnt="2" custScaleX="153062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DC96A317-AA2A-4D9A-A0F6-47752F7A5A16}" type="pres">
      <dgm:prSet presAssocID="{DACDB3F5-493E-427F-BAAB-861E99259330}" presName="hierChild4" presStyleCnt="0"/>
      <dgm:spPr/>
    </dgm:pt>
    <dgm:pt modelId="{0DE72734-6B67-40F8-A40F-F04D095D2C8D}" type="pres">
      <dgm:prSet presAssocID="{D1481371-1C96-4E05-9F3D-747417110EBB}" presName="Name23" presStyleLbl="parChTrans1D4" presStyleIdx="0" presStyleCnt="2"/>
      <dgm:spPr/>
      <dgm:t>
        <a:bodyPr/>
        <a:lstStyle/>
        <a:p>
          <a:endParaRPr lang="es-AR"/>
        </a:p>
      </dgm:t>
    </dgm:pt>
    <dgm:pt modelId="{4B0E123F-5179-4DC0-AF9A-7277B0378AB7}" type="pres">
      <dgm:prSet presAssocID="{B735E3AF-F168-4FA6-BBC5-D06E55CD2FE6}" presName="hierRoot4" presStyleCnt="0"/>
      <dgm:spPr/>
    </dgm:pt>
    <dgm:pt modelId="{22299E1A-2BE3-43EE-9316-F08146A4D18F}" type="pres">
      <dgm:prSet presAssocID="{B735E3AF-F168-4FA6-BBC5-D06E55CD2FE6}" presName="composite4" presStyleCnt="0"/>
      <dgm:spPr/>
    </dgm:pt>
    <dgm:pt modelId="{A65FE29F-2691-4621-8B60-AD653BB10822}" type="pres">
      <dgm:prSet presAssocID="{B735E3AF-F168-4FA6-BBC5-D06E55CD2FE6}" presName="background4" presStyleLbl="node4" presStyleIdx="0" presStyleCnt="2"/>
      <dgm:spPr/>
    </dgm:pt>
    <dgm:pt modelId="{62A7DC45-9C82-4B7D-9C65-163A0BD36C62}" type="pres">
      <dgm:prSet presAssocID="{B735E3AF-F168-4FA6-BBC5-D06E55CD2FE6}" presName="text4" presStyleLbl="fgAcc4" presStyleIdx="0" presStyleCnt="2" custScaleX="221551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78727F25-9C80-4DA3-A025-868F331BCC02}" type="pres">
      <dgm:prSet presAssocID="{B735E3AF-F168-4FA6-BBC5-D06E55CD2FE6}" presName="hierChild5" presStyleCnt="0"/>
      <dgm:spPr/>
    </dgm:pt>
    <dgm:pt modelId="{4105B0A7-6B91-4AB7-BE2F-3E0A49C02816}" type="pres">
      <dgm:prSet presAssocID="{0870B574-1B5A-4680-B575-468EB35226F3}" presName="Name17" presStyleLbl="parChTrans1D3" presStyleIdx="1" presStyleCnt="2"/>
      <dgm:spPr/>
      <dgm:t>
        <a:bodyPr/>
        <a:lstStyle/>
        <a:p>
          <a:endParaRPr lang="es-AR"/>
        </a:p>
      </dgm:t>
    </dgm:pt>
    <dgm:pt modelId="{77FD207A-04D2-41EB-BDBB-809DF9EB07BE}" type="pres">
      <dgm:prSet presAssocID="{16CE9418-01E6-409B-AEE7-44D45C29CD65}" presName="hierRoot3" presStyleCnt="0"/>
      <dgm:spPr/>
    </dgm:pt>
    <dgm:pt modelId="{979A204D-B21A-4C60-A57E-F73CE8702C02}" type="pres">
      <dgm:prSet presAssocID="{16CE9418-01E6-409B-AEE7-44D45C29CD65}" presName="composite3" presStyleCnt="0"/>
      <dgm:spPr/>
    </dgm:pt>
    <dgm:pt modelId="{8ABB65AF-06F7-4EF3-ADFF-C88B62975090}" type="pres">
      <dgm:prSet presAssocID="{16CE9418-01E6-409B-AEE7-44D45C29CD65}" presName="background3" presStyleLbl="node3" presStyleIdx="1" presStyleCnt="2"/>
      <dgm:spPr/>
    </dgm:pt>
    <dgm:pt modelId="{0691160B-3513-4D0D-B34C-E2510954B57E}" type="pres">
      <dgm:prSet presAssocID="{16CE9418-01E6-409B-AEE7-44D45C29CD65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8A892E1C-3A3C-4401-8370-251DBCDA66A7}" type="pres">
      <dgm:prSet presAssocID="{16CE9418-01E6-409B-AEE7-44D45C29CD65}" presName="hierChild4" presStyleCnt="0"/>
      <dgm:spPr/>
    </dgm:pt>
    <dgm:pt modelId="{51562565-FDD5-464E-B506-94ACE1F6BB99}" type="pres">
      <dgm:prSet presAssocID="{7D10AF45-CD08-42FD-BC58-9B6543661C1F}" presName="Name23" presStyleLbl="parChTrans1D4" presStyleIdx="1" presStyleCnt="2"/>
      <dgm:spPr/>
      <dgm:t>
        <a:bodyPr/>
        <a:lstStyle/>
        <a:p>
          <a:endParaRPr lang="es-AR"/>
        </a:p>
      </dgm:t>
    </dgm:pt>
    <dgm:pt modelId="{0D288B5D-CA12-4EA1-B72F-3D4CBF1835CF}" type="pres">
      <dgm:prSet presAssocID="{73C4A911-F3B8-41F8-B986-183D93744072}" presName="hierRoot4" presStyleCnt="0"/>
      <dgm:spPr/>
    </dgm:pt>
    <dgm:pt modelId="{6312B4DF-5359-4A5A-9362-B945E4562E9A}" type="pres">
      <dgm:prSet presAssocID="{73C4A911-F3B8-41F8-B986-183D93744072}" presName="composite4" presStyleCnt="0"/>
      <dgm:spPr/>
    </dgm:pt>
    <dgm:pt modelId="{7F863013-F3FD-4BA3-B5BC-D6BFD66CC0E9}" type="pres">
      <dgm:prSet presAssocID="{73C4A911-F3B8-41F8-B986-183D93744072}" presName="background4" presStyleLbl="node4" presStyleIdx="1" presStyleCnt="2"/>
      <dgm:spPr/>
    </dgm:pt>
    <dgm:pt modelId="{1588F78B-7878-4579-B0E6-8DDC94CFF68C}" type="pres">
      <dgm:prSet presAssocID="{73C4A911-F3B8-41F8-B986-183D93744072}" presName="text4" presStyleLbl="fgAcc4" presStyleIdx="1" presStyleCnt="2" custScaleX="239928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4311F28E-57C4-44BD-A1C2-3118332540F2}" type="pres">
      <dgm:prSet presAssocID="{73C4A911-F3B8-41F8-B986-183D93744072}" presName="hierChild5" presStyleCnt="0"/>
      <dgm:spPr/>
    </dgm:pt>
  </dgm:ptLst>
  <dgm:cxnLst>
    <dgm:cxn modelId="{21EA0C35-885E-43DB-9586-3FEE28DD61C3}" type="presOf" srcId="{B735E3AF-F168-4FA6-BBC5-D06E55CD2FE6}" destId="{62A7DC45-9C82-4B7D-9C65-163A0BD36C62}" srcOrd="0" destOrd="0" presId="urn:microsoft.com/office/officeart/2005/8/layout/hierarchy1"/>
    <dgm:cxn modelId="{3BD71873-3FB6-4B25-B750-320EFEDD6414}" type="presOf" srcId="{53EFB01C-AD52-4DEC-9361-4513CE763B59}" destId="{7E7C9078-733F-46D5-964B-5E83947D20E8}" srcOrd="0" destOrd="0" presId="urn:microsoft.com/office/officeart/2005/8/layout/hierarchy1"/>
    <dgm:cxn modelId="{51C52D35-245C-44C0-853B-0FB2E0C618D6}" type="presOf" srcId="{DACDB3F5-493E-427F-BAAB-861E99259330}" destId="{08DAC452-9EE0-4A07-B3C6-F238A1F3ACAF}" srcOrd="0" destOrd="0" presId="urn:microsoft.com/office/officeart/2005/8/layout/hierarchy1"/>
    <dgm:cxn modelId="{CC96483E-18D4-4F3D-8C12-FD9160C81930}" type="presOf" srcId="{0870B574-1B5A-4680-B575-468EB35226F3}" destId="{4105B0A7-6B91-4AB7-BE2F-3E0A49C02816}" srcOrd="0" destOrd="0" presId="urn:microsoft.com/office/officeart/2005/8/layout/hierarchy1"/>
    <dgm:cxn modelId="{90D94CA2-98B3-46BC-8344-0EFDA024EC93}" srcId="{8AC82BEB-1F32-46F2-BC2A-B5924A859CA7}" destId="{4C2FE44E-FAED-4014-A8D8-94CBB41F29CF}" srcOrd="0" destOrd="0" parTransId="{299EE2B4-8953-4CE9-B340-28A1BBB91F8F}" sibTransId="{30404A1A-9E3C-463A-A31B-F1CC35817125}"/>
    <dgm:cxn modelId="{74FC6420-2241-490E-A7CD-F77573E01315}" type="presOf" srcId="{7D10AF45-CD08-42FD-BC58-9B6543661C1F}" destId="{51562565-FDD5-464E-B506-94ACE1F6BB99}" srcOrd="0" destOrd="0" presId="urn:microsoft.com/office/officeart/2005/8/layout/hierarchy1"/>
    <dgm:cxn modelId="{44317E67-1ABB-4F0F-B08C-0C6DFF0BE779}" type="presOf" srcId="{4C2FE44E-FAED-4014-A8D8-94CBB41F29CF}" destId="{BA4814F1-85B6-427E-A72E-A073C027F4CE}" srcOrd="0" destOrd="0" presId="urn:microsoft.com/office/officeart/2005/8/layout/hierarchy1"/>
    <dgm:cxn modelId="{C4FA1CA4-103D-4EB0-AAAD-20A255F50FEE}" type="presOf" srcId="{299EE2B4-8953-4CE9-B340-28A1BBB91F8F}" destId="{68923166-4D4C-4F2B-9B4E-47814C2D2EA2}" srcOrd="0" destOrd="0" presId="urn:microsoft.com/office/officeart/2005/8/layout/hierarchy1"/>
    <dgm:cxn modelId="{B9588A02-D566-4BAF-A6A9-AA4ABDC15428}" srcId="{4C2FE44E-FAED-4014-A8D8-94CBB41F29CF}" destId="{16CE9418-01E6-409B-AEE7-44D45C29CD65}" srcOrd="1" destOrd="0" parTransId="{0870B574-1B5A-4680-B575-468EB35226F3}" sibTransId="{6F71425A-0455-4A7A-8993-6A11121FA5D1}"/>
    <dgm:cxn modelId="{84435DC4-4DFA-436C-8BFF-41BA0D79EDF6}" srcId="{16CE9418-01E6-409B-AEE7-44D45C29CD65}" destId="{73C4A911-F3B8-41F8-B986-183D93744072}" srcOrd="0" destOrd="0" parTransId="{7D10AF45-CD08-42FD-BC58-9B6543661C1F}" sibTransId="{F2AF1F35-9F5C-4E77-8187-F6DE5D40A806}"/>
    <dgm:cxn modelId="{97A0D955-773B-423C-A81F-C4CA9920DEB4}" type="presOf" srcId="{94C72921-EA94-4342-932B-AAA65EC7C263}" destId="{86EAF547-8F21-4A0D-8027-7EC0FA3C1855}" srcOrd="0" destOrd="0" presId="urn:microsoft.com/office/officeart/2005/8/layout/hierarchy1"/>
    <dgm:cxn modelId="{8ADDFEAD-8B01-46FB-BC4C-B9643AA13525}" srcId="{DACDB3F5-493E-427F-BAAB-861E99259330}" destId="{B735E3AF-F168-4FA6-BBC5-D06E55CD2FE6}" srcOrd="0" destOrd="0" parTransId="{D1481371-1C96-4E05-9F3D-747417110EBB}" sibTransId="{DE9E7E8A-C14A-42E6-A3D2-FF0324ED5FF6}"/>
    <dgm:cxn modelId="{5EE17F83-A950-4DD3-9BA2-EB789F0A2BC2}" type="presOf" srcId="{16CE9418-01E6-409B-AEE7-44D45C29CD65}" destId="{0691160B-3513-4D0D-B34C-E2510954B57E}" srcOrd="0" destOrd="0" presId="urn:microsoft.com/office/officeart/2005/8/layout/hierarchy1"/>
    <dgm:cxn modelId="{2282898D-C7BB-4597-B1FE-DF7CC9120A52}" type="presOf" srcId="{D1481371-1C96-4E05-9F3D-747417110EBB}" destId="{0DE72734-6B67-40F8-A40F-F04D095D2C8D}" srcOrd="0" destOrd="0" presId="urn:microsoft.com/office/officeart/2005/8/layout/hierarchy1"/>
    <dgm:cxn modelId="{B4CF4823-3436-403D-8AFC-C7A67202FD08}" type="presOf" srcId="{8AC82BEB-1F32-46F2-BC2A-B5924A859CA7}" destId="{8BCA7B31-2750-49EF-8BE9-ACAF57257F45}" srcOrd="0" destOrd="0" presId="urn:microsoft.com/office/officeart/2005/8/layout/hierarchy1"/>
    <dgm:cxn modelId="{A0B6C648-75E3-4786-81C8-4DF2F9D81DF9}" srcId="{4C2FE44E-FAED-4014-A8D8-94CBB41F29CF}" destId="{DACDB3F5-493E-427F-BAAB-861E99259330}" srcOrd="0" destOrd="0" parTransId="{53EFB01C-AD52-4DEC-9361-4513CE763B59}" sibTransId="{0DE2D5A6-2C8A-41D0-9CFC-0F99DE60780C}"/>
    <dgm:cxn modelId="{48C14DB1-BA39-4B87-A5F2-881943B99254}" srcId="{94C72921-EA94-4342-932B-AAA65EC7C263}" destId="{8AC82BEB-1F32-46F2-BC2A-B5924A859CA7}" srcOrd="0" destOrd="0" parTransId="{5DC5A7B8-AB0F-41EE-B710-7C356CF83352}" sibTransId="{205AC72A-3A71-4169-A461-2A63EF56DDEA}"/>
    <dgm:cxn modelId="{EDF38F5A-A1E3-4586-B671-6FFD3DA0F099}" type="presOf" srcId="{73C4A911-F3B8-41F8-B986-183D93744072}" destId="{1588F78B-7878-4579-B0E6-8DDC94CFF68C}" srcOrd="0" destOrd="0" presId="urn:microsoft.com/office/officeart/2005/8/layout/hierarchy1"/>
    <dgm:cxn modelId="{92FBCF52-410F-4CED-ABEB-2CD2A0682C33}" type="presParOf" srcId="{86EAF547-8F21-4A0D-8027-7EC0FA3C1855}" destId="{5E7162C8-E1C0-4E76-8F50-BE16970FB9A9}" srcOrd="0" destOrd="0" presId="urn:microsoft.com/office/officeart/2005/8/layout/hierarchy1"/>
    <dgm:cxn modelId="{B9CD6D66-ED15-4C70-A76B-5DF159C7025A}" type="presParOf" srcId="{5E7162C8-E1C0-4E76-8F50-BE16970FB9A9}" destId="{506E55A6-91EC-46D9-80DA-2D0FB9EE2D2C}" srcOrd="0" destOrd="0" presId="urn:microsoft.com/office/officeart/2005/8/layout/hierarchy1"/>
    <dgm:cxn modelId="{40B42800-6EDF-45AA-AC37-8E189BB866F0}" type="presParOf" srcId="{506E55A6-91EC-46D9-80DA-2D0FB9EE2D2C}" destId="{8EE53FFF-F09E-42E7-B6BC-5E40C2C5C872}" srcOrd="0" destOrd="0" presId="urn:microsoft.com/office/officeart/2005/8/layout/hierarchy1"/>
    <dgm:cxn modelId="{747E2EA3-2197-492D-9705-B88EC705C776}" type="presParOf" srcId="{506E55A6-91EC-46D9-80DA-2D0FB9EE2D2C}" destId="{8BCA7B31-2750-49EF-8BE9-ACAF57257F45}" srcOrd="1" destOrd="0" presId="urn:microsoft.com/office/officeart/2005/8/layout/hierarchy1"/>
    <dgm:cxn modelId="{7AA3A9EC-2EAD-4014-B1AB-5EDF68D56B62}" type="presParOf" srcId="{5E7162C8-E1C0-4E76-8F50-BE16970FB9A9}" destId="{E765E494-B673-43EA-AF84-205E0CF94D64}" srcOrd="1" destOrd="0" presId="urn:microsoft.com/office/officeart/2005/8/layout/hierarchy1"/>
    <dgm:cxn modelId="{2FF90F3B-9C61-4FA4-BDAE-F36E8FA6D374}" type="presParOf" srcId="{E765E494-B673-43EA-AF84-205E0CF94D64}" destId="{68923166-4D4C-4F2B-9B4E-47814C2D2EA2}" srcOrd="0" destOrd="0" presId="urn:microsoft.com/office/officeart/2005/8/layout/hierarchy1"/>
    <dgm:cxn modelId="{7E8AD132-2A0E-4344-B598-A01E2A97321A}" type="presParOf" srcId="{E765E494-B673-43EA-AF84-205E0CF94D64}" destId="{5285E368-CE91-4BDA-AF89-67D90B73736F}" srcOrd="1" destOrd="0" presId="urn:microsoft.com/office/officeart/2005/8/layout/hierarchy1"/>
    <dgm:cxn modelId="{78BEA4EB-0F82-41BB-ACDA-CB5FCAD0FDB9}" type="presParOf" srcId="{5285E368-CE91-4BDA-AF89-67D90B73736F}" destId="{3B89D505-EB5C-4F6E-B355-7110DA396F21}" srcOrd="0" destOrd="0" presId="urn:microsoft.com/office/officeart/2005/8/layout/hierarchy1"/>
    <dgm:cxn modelId="{D8B05E1B-60B3-4262-AE4E-BFB2788CF087}" type="presParOf" srcId="{3B89D505-EB5C-4F6E-B355-7110DA396F21}" destId="{0282368D-ABDB-47A6-90EC-CC07FBE7E5F6}" srcOrd="0" destOrd="0" presId="urn:microsoft.com/office/officeart/2005/8/layout/hierarchy1"/>
    <dgm:cxn modelId="{545E40D3-DD50-43C1-8DEA-92E778642BCB}" type="presParOf" srcId="{3B89D505-EB5C-4F6E-B355-7110DA396F21}" destId="{BA4814F1-85B6-427E-A72E-A073C027F4CE}" srcOrd="1" destOrd="0" presId="urn:microsoft.com/office/officeart/2005/8/layout/hierarchy1"/>
    <dgm:cxn modelId="{F824E525-FDB0-4FCC-A19E-1BC0FC5D7A5A}" type="presParOf" srcId="{5285E368-CE91-4BDA-AF89-67D90B73736F}" destId="{D86F4B6F-402A-4844-A661-6FF8A4DC213E}" srcOrd="1" destOrd="0" presId="urn:microsoft.com/office/officeart/2005/8/layout/hierarchy1"/>
    <dgm:cxn modelId="{F979BF18-0BCA-4E83-9A7B-788B14F871C1}" type="presParOf" srcId="{D86F4B6F-402A-4844-A661-6FF8A4DC213E}" destId="{7E7C9078-733F-46D5-964B-5E83947D20E8}" srcOrd="0" destOrd="0" presId="urn:microsoft.com/office/officeart/2005/8/layout/hierarchy1"/>
    <dgm:cxn modelId="{C0769798-85D3-49A4-900F-0C449E1C8711}" type="presParOf" srcId="{D86F4B6F-402A-4844-A661-6FF8A4DC213E}" destId="{7AA7D436-68A8-4902-8B9D-1CD1EB3AF1E6}" srcOrd="1" destOrd="0" presId="urn:microsoft.com/office/officeart/2005/8/layout/hierarchy1"/>
    <dgm:cxn modelId="{21B7B97C-BFC4-4873-A74B-145E0BE2A9B1}" type="presParOf" srcId="{7AA7D436-68A8-4902-8B9D-1CD1EB3AF1E6}" destId="{CDFF0B0F-9E34-4417-A0F1-FDAC83FCD596}" srcOrd="0" destOrd="0" presId="urn:microsoft.com/office/officeart/2005/8/layout/hierarchy1"/>
    <dgm:cxn modelId="{285DA605-EBCD-413D-96F5-B64304028CBC}" type="presParOf" srcId="{CDFF0B0F-9E34-4417-A0F1-FDAC83FCD596}" destId="{EAA40950-7913-4A59-99F2-4B83DDD8F502}" srcOrd="0" destOrd="0" presId="urn:microsoft.com/office/officeart/2005/8/layout/hierarchy1"/>
    <dgm:cxn modelId="{6CF0E560-98EE-4266-89E6-6BBB543675C9}" type="presParOf" srcId="{CDFF0B0F-9E34-4417-A0F1-FDAC83FCD596}" destId="{08DAC452-9EE0-4A07-B3C6-F238A1F3ACAF}" srcOrd="1" destOrd="0" presId="urn:microsoft.com/office/officeart/2005/8/layout/hierarchy1"/>
    <dgm:cxn modelId="{E4A7FD42-A947-4446-A3FB-F9FE49AF8B19}" type="presParOf" srcId="{7AA7D436-68A8-4902-8B9D-1CD1EB3AF1E6}" destId="{DC96A317-AA2A-4D9A-A0F6-47752F7A5A16}" srcOrd="1" destOrd="0" presId="urn:microsoft.com/office/officeart/2005/8/layout/hierarchy1"/>
    <dgm:cxn modelId="{112EA7DA-43C1-4EEC-A2A3-140E170CBD94}" type="presParOf" srcId="{DC96A317-AA2A-4D9A-A0F6-47752F7A5A16}" destId="{0DE72734-6B67-40F8-A40F-F04D095D2C8D}" srcOrd="0" destOrd="0" presId="urn:microsoft.com/office/officeart/2005/8/layout/hierarchy1"/>
    <dgm:cxn modelId="{C5A1245D-F6AC-4AE6-B460-977791C19C35}" type="presParOf" srcId="{DC96A317-AA2A-4D9A-A0F6-47752F7A5A16}" destId="{4B0E123F-5179-4DC0-AF9A-7277B0378AB7}" srcOrd="1" destOrd="0" presId="urn:microsoft.com/office/officeart/2005/8/layout/hierarchy1"/>
    <dgm:cxn modelId="{79304AE6-5995-4374-962D-0FF004E805A3}" type="presParOf" srcId="{4B0E123F-5179-4DC0-AF9A-7277B0378AB7}" destId="{22299E1A-2BE3-43EE-9316-F08146A4D18F}" srcOrd="0" destOrd="0" presId="urn:microsoft.com/office/officeart/2005/8/layout/hierarchy1"/>
    <dgm:cxn modelId="{89A3AE0C-B7C9-4147-84C1-3896AEB121B2}" type="presParOf" srcId="{22299E1A-2BE3-43EE-9316-F08146A4D18F}" destId="{A65FE29F-2691-4621-8B60-AD653BB10822}" srcOrd="0" destOrd="0" presId="urn:microsoft.com/office/officeart/2005/8/layout/hierarchy1"/>
    <dgm:cxn modelId="{DCEA1DD8-12CE-422F-ABA4-3AB91A5BDE4F}" type="presParOf" srcId="{22299E1A-2BE3-43EE-9316-F08146A4D18F}" destId="{62A7DC45-9C82-4B7D-9C65-163A0BD36C62}" srcOrd="1" destOrd="0" presId="urn:microsoft.com/office/officeart/2005/8/layout/hierarchy1"/>
    <dgm:cxn modelId="{1E07E9F5-B47D-42D8-B37D-076343A1384F}" type="presParOf" srcId="{4B0E123F-5179-4DC0-AF9A-7277B0378AB7}" destId="{78727F25-9C80-4DA3-A025-868F331BCC02}" srcOrd="1" destOrd="0" presId="urn:microsoft.com/office/officeart/2005/8/layout/hierarchy1"/>
    <dgm:cxn modelId="{C3C0A091-1BFA-489D-ADD7-E7385E6CD65A}" type="presParOf" srcId="{D86F4B6F-402A-4844-A661-6FF8A4DC213E}" destId="{4105B0A7-6B91-4AB7-BE2F-3E0A49C02816}" srcOrd="2" destOrd="0" presId="urn:microsoft.com/office/officeart/2005/8/layout/hierarchy1"/>
    <dgm:cxn modelId="{93334117-E8ED-45E2-86CA-AA47A68E20BB}" type="presParOf" srcId="{D86F4B6F-402A-4844-A661-6FF8A4DC213E}" destId="{77FD207A-04D2-41EB-BDBB-809DF9EB07BE}" srcOrd="3" destOrd="0" presId="urn:microsoft.com/office/officeart/2005/8/layout/hierarchy1"/>
    <dgm:cxn modelId="{F7701799-9DF6-4173-8CE5-BD0B7D05038F}" type="presParOf" srcId="{77FD207A-04D2-41EB-BDBB-809DF9EB07BE}" destId="{979A204D-B21A-4C60-A57E-F73CE8702C02}" srcOrd="0" destOrd="0" presId="urn:microsoft.com/office/officeart/2005/8/layout/hierarchy1"/>
    <dgm:cxn modelId="{77043043-8A34-44B1-9C52-D8B833C03863}" type="presParOf" srcId="{979A204D-B21A-4C60-A57E-F73CE8702C02}" destId="{8ABB65AF-06F7-4EF3-ADFF-C88B62975090}" srcOrd="0" destOrd="0" presId="urn:microsoft.com/office/officeart/2005/8/layout/hierarchy1"/>
    <dgm:cxn modelId="{E2E9F711-7F29-4EF0-925F-ED4EFF28A0A0}" type="presParOf" srcId="{979A204D-B21A-4C60-A57E-F73CE8702C02}" destId="{0691160B-3513-4D0D-B34C-E2510954B57E}" srcOrd="1" destOrd="0" presId="urn:microsoft.com/office/officeart/2005/8/layout/hierarchy1"/>
    <dgm:cxn modelId="{8DF8658B-0FA0-43F7-8ECE-691367B9361F}" type="presParOf" srcId="{77FD207A-04D2-41EB-BDBB-809DF9EB07BE}" destId="{8A892E1C-3A3C-4401-8370-251DBCDA66A7}" srcOrd="1" destOrd="0" presId="urn:microsoft.com/office/officeart/2005/8/layout/hierarchy1"/>
    <dgm:cxn modelId="{6D35EF7F-EC2E-4F75-941C-5F7DDAC472B4}" type="presParOf" srcId="{8A892E1C-3A3C-4401-8370-251DBCDA66A7}" destId="{51562565-FDD5-464E-B506-94ACE1F6BB99}" srcOrd="0" destOrd="0" presId="urn:microsoft.com/office/officeart/2005/8/layout/hierarchy1"/>
    <dgm:cxn modelId="{0B951CE2-C3D6-4D97-9519-4DCF506F8E5B}" type="presParOf" srcId="{8A892E1C-3A3C-4401-8370-251DBCDA66A7}" destId="{0D288B5D-CA12-4EA1-B72F-3D4CBF1835CF}" srcOrd="1" destOrd="0" presId="urn:microsoft.com/office/officeart/2005/8/layout/hierarchy1"/>
    <dgm:cxn modelId="{C747E65C-BDB5-41FF-8B99-9F672ED79383}" type="presParOf" srcId="{0D288B5D-CA12-4EA1-B72F-3D4CBF1835CF}" destId="{6312B4DF-5359-4A5A-9362-B945E4562E9A}" srcOrd="0" destOrd="0" presId="urn:microsoft.com/office/officeart/2005/8/layout/hierarchy1"/>
    <dgm:cxn modelId="{A27A897C-D9FC-49B4-8CED-D7E8B84C1990}" type="presParOf" srcId="{6312B4DF-5359-4A5A-9362-B945E4562E9A}" destId="{7F863013-F3FD-4BA3-B5BC-D6BFD66CC0E9}" srcOrd="0" destOrd="0" presId="urn:microsoft.com/office/officeart/2005/8/layout/hierarchy1"/>
    <dgm:cxn modelId="{F8B66940-791F-4BC2-BC21-E617155F0AC5}" type="presParOf" srcId="{6312B4DF-5359-4A5A-9362-B945E4562E9A}" destId="{1588F78B-7878-4579-B0E6-8DDC94CFF68C}" srcOrd="1" destOrd="0" presId="urn:microsoft.com/office/officeart/2005/8/layout/hierarchy1"/>
    <dgm:cxn modelId="{CC526033-A32F-479B-B4A3-6FFBE050F701}" type="presParOf" srcId="{0D288B5D-CA12-4EA1-B72F-3D4CBF1835CF}" destId="{4311F28E-57C4-44BD-A1C2-3118332540F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C07672-B263-47C0-AD36-4C34F8A1685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8BBB7E31-C585-4659-BD93-F6F6B66C14BE}">
      <dgm:prSet phldrT="[Texto]"/>
      <dgm:spPr/>
      <dgm:t>
        <a:bodyPr/>
        <a:lstStyle/>
        <a:p>
          <a:r>
            <a:rPr lang="es-AR" b="1" i="1" dirty="0" smtClean="0">
              <a:solidFill>
                <a:schemeClr val="tx1"/>
              </a:solidFill>
            </a:rPr>
            <a:t>Resistentes</a:t>
          </a:r>
          <a:endParaRPr lang="es-AR" b="1" i="1" dirty="0">
            <a:solidFill>
              <a:schemeClr val="tx1"/>
            </a:solidFill>
          </a:endParaRPr>
        </a:p>
      </dgm:t>
    </dgm:pt>
    <dgm:pt modelId="{76EB1A6A-9ECD-446F-9C76-88F1F7FF7322}" type="parTrans" cxnId="{C93B421A-DB95-4468-9B90-EDD1D91512ED}">
      <dgm:prSet/>
      <dgm:spPr/>
      <dgm:t>
        <a:bodyPr/>
        <a:lstStyle/>
        <a:p>
          <a:endParaRPr lang="es-AR"/>
        </a:p>
      </dgm:t>
    </dgm:pt>
    <dgm:pt modelId="{3053875F-3E83-4486-8832-292A09C7565C}" type="sibTrans" cxnId="{C93B421A-DB95-4468-9B90-EDD1D91512ED}">
      <dgm:prSet/>
      <dgm:spPr/>
      <dgm:t>
        <a:bodyPr/>
        <a:lstStyle/>
        <a:p>
          <a:endParaRPr lang="es-AR"/>
        </a:p>
      </dgm:t>
    </dgm:pt>
    <dgm:pt modelId="{BE9AFE05-07D7-49D0-8E6F-449B2168213B}">
      <dgm:prSet phldrT="[Texto]"/>
      <dgm:spPr/>
      <dgm:t>
        <a:bodyPr/>
        <a:lstStyle/>
        <a:p>
          <a:r>
            <a:rPr lang="es-AR" b="1" i="1" dirty="0" smtClean="0">
              <a:solidFill>
                <a:schemeClr val="tx1"/>
              </a:solidFill>
            </a:rPr>
            <a:t>Extremadamente Resistentes</a:t>
          </a:r>
        </a:p>
        <a:p>
          <a:r>
            <a:rPr lang="es-AR" b="1" dirty="0" smtClean="0">
              <a:solidFill>
                <a:schemeClr val="tx1"/>
              </a:solidFill>
            </a:rPr>
            <a:t>Sensible </a:t>
          </a:r>
        </a:p>
        <a:p>
          <a:r>
            <a:rPr lang="es-AR" b="1" dirty="0" smtClean="0">
              <a:solidFill>
                <a:schemeClr val="tx1"/>
              </a:solidFill>
            </a:rPr>
            <a:t>solo a 2 ATB</a:t>
          </a:r>
          <a:endParaRPr lang="es-AR" b="1" dirty="0">
            <a:solidFill>
              <a:schemeClr val="tx1"/>
            </a:solidFill>
          </a:endParaRPr>
        </a:p>
      </dgm:t>
    </dgm:pt>
    <dgm:pt modelId="{30BBAB4A-46C7-41E9-AE1A-04C5FF55E8E0}" type="parTrans" cxnId="{6E836918-8ABF-41FF-9979-C280D433312E}">
      <dgm:prSet/>
      <dgm:spPr/>
      <dgm:t>
        <a:bodyPr/>
        <a:lstStyle/>
        <a:p>
          <a:endParaRPr lang="es-AR"/>
        </a:p>
      </dgm:t>
    </dgm:pt>
    <dgm:pt modelId="{5CEC3D38-CC75-4F3E-B49F-1862236139A2}" type="sibTrans" cxnId="{6E836918-8ABF-41FF-9979-C280D433312E}">
      <dgm:prSet/>
      <dgm:spPr/>
      <dgm:t>
        <a:bodyPr/>
        <a:lstStyle/>
        <a:p>
          <a:endParaRPr lang="es-AR"/>
        </a:p>
      </dgm:t>
    </dgm:pt>
    <dgm:pt modelId="{AE0C5536-D275-41B0-90B3-1126DD56E444}">
      <dgm:prSet phldrT="[Texto]"/>
      <dgm:spPr/>
      <dgm:t>
        <a:bodyPr/>
        <a:lstStyle/>
        <a:p>
          <a:r>
            <a:rPr lang="es-AR" b="1" i="1" dirty="0" smtClean="0">
              <a:solidFill>
                <a:schemeClr val="tx1"/>
              </a:solidFill>
            </a:rPr>
            <a:t>Pan Resistentes</a:t>
          </a:r>
        </a:p>
        <a:p>
          <a:r>
            <a:rPr lang="es-AR" b="1" dirty="0" smtClean="0">
              <a:solidFill>
                <a:schemeClr val="tx1"/>
              </a:solidFill>
            </a:rPr>
            <a:t>Sin Opciones</a:t>
          </a:r>
          <a:endParaRPr lang="es-AR" b="1" dirty="0">
            <a:solidFill>
              <a:schemeClr val="tx1"/>
            </a:solidFill>
          </a:endParaRPr>
        </a:p>
      </dgm:t>
    </dgm:pt>
    <dgm:pt modelId="{35184F6D-C0A8-497D-B018-AF36D090D422}" type="parTrans" cxnId="{DFA38978-1018-4B83-833B-1EF945AC19EA}">
      <dgm:prSet/>
      <dgm:spPr/>
      <dgm:t>
        <a:bodyPr/>
        <a:lstStyle/>
        <a:p>
          <a:endParaRPr lang="es-AR"/>
        </a:p>
      </dgm:t>
    </dgm:pt>
    <dgm:pt modelId="{FF3DD37D-30A5-4FEA-AACB-05F28D75ED03}" type="sibTrans" cxnId="{DFA38978-1018-4B83-833B-1EF945AC19EA}">
      <dgm:prSet/>
      <dgm:spPr/>
      <dgm:t>
        <a:bodyPr/>
        <a:lstStyle/>
        <a:p>
          <a:endParaRPr lang="es-AR"/>
        </a:p>
      </dgm:t>
    </dgm:pt>
    <dgm:pt modelId="{71114B8E-3427-481A-8BCE-8AA18142B0CA}">
      <dgm:prSet phldrT="[Texto]"/>
      <dgm:spPr/>
      <dgm:t>
        <a:bodyPr/>
        <a:lstStyle/>
        <a:p>
          <a:r>
            <a:rPr lang="es-AR" b="1" i="1" dirty="0" smtClean="0">
              <a:solidFill>
                <a:schemeClr val="tx1"/>
              </a:solidFill>
            </a:rPr>
            <a:t>Multiresistentes</a:t>
          </a:r>
        </a:p>
        <a:p>
          <a:r>
            <a:rPr lang="es-AR" b="1" dirty="0" smtClean="0">
              <a:solidFill>
                <a:schemeClr val="tx1"/>
              </a:solidFill>
            </a:rPr>
            <a:t>R a tres familias</a:t>
          </a:r>
          <a:endParaRPr lang="es-AR" b="1" dirty="0">
            <a:solidFill>
              <a:schemeClr val="tx1"/>
            </a:solidFill>
          </a:endParaRPr>
        </a:p>
      </dgm:t>
    </dgm:pt>
    <dgm:pt modelId="{797CA92A-D6BC-4899-B37F-70F9EAD39FBC}" type="parTrans" cxnId="{84B0337D-B465-454B-A074-0F79C40221F1}">
      <dgm:prSet/>
      <dgm:spPr/>
      <dgm:t>
        <a:bodyPr/>
        <a:lstStyle/>
        <a:p>
          <a:endParaRPr lang="es-AR"/>
        </a:p>
      </dgm:t>
    </dgm:pt>
    <dgm:pt modelId="{A8DFFDE8-A18B-46D5-B23E-0E37BCE6B9AF}" type="sibTrans" cxnId="{84B0337D-B465-454B-A074-0F79C40221F1}">
      <dgm:prSet/>
      <dgm:spPr/>
      <dgm:t>
        <a:bodyPr/>
        <a:lstStyle/>
        <a:p>
          <a:endParaRPr lang="es-AR"/>
        </a:p>
      </dgm:t>
    </dgm:pt>
    <dgm:pt modelId="{92937F90-DCF9-49EA-96C6-1A0A42B3BAE2}" type="pres">
      <dgm:prSet presAssocID="{11C07672-B263-47C0-AD36-4C34F8A16852}" presName="CompostProcess" presStyleCnt="0">
        <dgm:presLayoutVars>
          <dgm:dir/>
          <dgm:resizeHandles val="exact"/>
        </dgm:presLayoutVars>
      </dgm:prSet>
      <dgm:spPr/>
    </dgm:pt>
    <dgm:pt modelId="{FF71DEDA-15C2-4EF5-97B5-BE654DD1DF2E}" type="pres">
      <dgm:prSet presAssocID="{11C07672-B263-47C0-AD36-4C34F8A16852}" presName="arrow" presStyleLbl="bgShp" presStyleIdx="0" presStyleCnt="1"/>
      <dgm:spPr/>
    </dgm:pt>
    <dgm:pt modelId="{68822D03-DDC8-443A-BB99-C63602F20A57}" type="pres">
      <dgm:prSet presAssocID="{11C07672-B263-47C0-AD36-4C34F8A16852}" presName="linearProcess" presStyleCnt="0"/>
      <dgm:spPr/>
    </dgm:pt>
    <dgm:pt modelId="{BAC70354-B4C4-47B4-9255-23C63624B694}" type="pres">
      <dgm:prSet presAssocID="{8BBB7E31-C585-4659-BD93-F6F6B66C14BE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D74A2AF-6F1A-4001-9574-AE6A9B0C518A}" type="pres">
      <dgm:prSet presAssocID="{3053875F-3E83-4486-8832-292A09C7565C}" presName="sibTrans" presStyleCnt="0"/>
      <dgm:spPr/>
    </dgm:pt>
    <dgm:pt modelId="{6F8F421D-BBD3-4E0D-B71C-C07BBD0D1C0C}" type="pres">
      <dgm:prSet presAssocID="{71114B8E-3427-481A-8BCE-8AA18142B0CA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9F7414E-C955-4290-8F65-251776B6EC9C}" type="pres">
      <dgm:prSet presAssocID="{A8DFFDE8-A18B-46D5-B23E-0E37BCE6B9AF}" presName="sibTrans" presStyleCnt="0"/>
      <dgm:spPr/>
    </dgm:pt>
    <dgm:pt modelId="{9A66142C-B18D-4CDE-A540-1D4FAA984CE9}" type="pres">
      <dgm:prSet presAssocID="{BE9AFE05-07D7-49D0-8E6F-449B2168213B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029428D-4E3A-4BA4-8401-7EA970B28E14}" type="pres">
      <dgm:prSet presAssocID="{5CEC3D38-CC75-4F3E-B49F-1862236139A2}" presName="sibTrans" presStyleCnt="0"/>
      <dgm:spPr/>
    </dgm:pt>
    <dgm:pt modelId="{E6937876-C984-4A64-8F9C-A08C394AAFE3}" type="pres">
      <dgm:prSet presAssocID="{AE0C5536-D275-41B0-90B3-1126DD56E444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C93B421A-DB95-4468-9B90-EDD1D91512ED}" srcId="{11C07672-B263-47C0-AD36-4C34F8A16852}" destId="{8BBB7E31-C585-4659-BD93-F6F6B66C14BE}" srcOrd="0" destOrd="0" parTransId="{76EB1A6A-9ECD-446F-9C76-88F1F7FF7322}" sibTransId="{3053875F-3E83-4486-8832-292A09C7565C}"/>
    <dgm:cxn modelId="{4029DCD9-6C53-4B71-A2D6-2C9BCB5F59A2}" type="presOf" srcId="{AE0C5536-D275-41B0-90B3-1126DD56E444}" destId="{E6937876-C984-4A64-8F9C-A08C394AAFE3}" srcOrd="0" destOrd="0" presId="urn:microsoft.com/office/officeart/2005/8/layout/hProcess9"/>
    <dgm:cxn modelId="{84B0337D-B465-454B-A074-0F79C40221F1}" srcId="{11C07672-B263-47C0-AD36-4C34F8A16852}" destId="{71114B8E-3427-481A-8BCE-8AA18142B0CA}" srcOrd="1" destOrd="0" parTransId="{797CA92A-D6BC-4899-B37F-70F9EAD39FBC}" sibTransId="{A8DFFDE8-A18B-46D5-B23E-0E37BCE6B9AF}"/>
    <dgm:cxn modelId="{AD556217-6D24-4F79-9C38-07D7DE13B82E}" type="presOf" srcId="{71114B8E-3427-481A-8BCE-8AA18142B0CA}" destId="{6F8F421D-BBD3-4E0D-B71C-C07BBD0D1C0C}" srcOrd="0" destOrd="0" presId="urn:microsoft.com/office/officeart/2005/8/layout/hProcess9"/>
    <dgm:cxn modelId="{6E836918-8ABF-41FF-9979-C280D433312E}" srcId="{11C07672-B263-47C0-AD36-4C34F8A16852}" destId="{BE9AFE05-07D7-49D0-8E6F-449B2168213B}" srcOrd="2" destOrd="0" parTransId="{30BBAB4A-46C7-41E9-AE1A-04C5FF55E8E0}" sibTransId="{5CEC3D38-CC75-4F3E-B49F-1862236139A2}"/>
    <dgm:cxn modelId="{6635A746-1DB3-45B0-ABDA-4933B1D3794E}" type="presOf" srcId="{BE9AFE05-07D7-49D0-8E6F-449B2168213B}" destId="{9A66142C-B18D-4CDE-A540-1D4FAA984CE9}" srcOrd="0" destOrd="0" presId="urn:microsoft.com/office/officeart/2005/8/layout/hProcess9"/>
    <dgm:cxn modelId="{F548FD7B-7771-4E08-AE7B-0AC0A4D42859}" type="presOf" srcId="{8BBB7E31-C585-4659-BD93-F6F6B66C14BE}" destId="{BAC70354-B4C4-47B4-9255-23C63624B694}" srcOrd="0" destOrd="0" presId="urn:microsoft.com/office/officeart/2005/8/layout/hProcess9"/>
    <dgm:cxn modelId="{DFA38978-1018-4B83-833B-1EF945AC19EA}" srcId="{11C07672-B263-47C0-AD36-4C34F8A16852}" destId="{AE0C5536-D275-41B0-90B3-1126DD56E444}" srcOrd="3" destOrd="0" parTransId="{35184F6D-C0A8-497D-B018-AF36D090D422}" sibTransId="{FF3DD37D-30A5-4FEA-AACB-05F28D75ED03}"/>
    <dgm:cxn modelId="{1A8D4BB7-E7F3-4BF9-9F90-CF1D2F055E9A}" type="presOf" srcId="{11C07672-B263-47C0-AD36-4C34F8A16852}" destId="{92937F90-DCF9-49EA-96C6-1A0A42B3BAE2}" srcOrd="0" destOrd="0" presId="urn:microsoft.com/office/officeart/2005/8/layout/hProcess9"/>
    <dgm:cxn modelId="{F81C97C4-2FA7-4A6C-BC12-47A69E38FBDB}" type="presParOf" srcId="{92937F90-DCF9-49EA-96C6-1A0A42B3BAE2}" destId="{FF71DEDA-15C2-4EF5-97B5-BE654DD1DF2E}" srcOrd="0" destOrd="0" presId="urn:microsoft.com/office/officeart/2005/8/layout/hProcess9"/>
    <dgm:cxn modelId="{2C0E5F55-B49A-41C8-8276-5CE3F9EACB44}" type="presParOf" srcId="{92937F90-DCF9-49EA-96C6-1A0A42B3BAE2}" destId="{68822D03-DDC8-443A-BB99-C63602F20A57}" srcOrd="1" destOrd="0" presId="urn:microsoft.com/office/officeart/2005/8/layout/hProcess9"/>
    <dgm:cxn modelId="{8E333CE3-AD12-415E-BB7B-CA6452615C9E}" type="presParOf" srcId="{68822D03-DDC8-443A-BB99-C63602F20A57}" destId="{BAC70354-B4C4-47B4-9255-23C63624B694}" srcOrd="0" destOrd="0" presId="urn:microsoft.com/office/officeart/2005/8/layout/hProcess9"/>
    <dgm:cxn modelId="{9D24A3AF-09A9-4CC1-B74D-209D9228C2D3}" type="presParOf" srcId="{68822D03-DDC8-443A-BB99-C63602F20A57}" destId="{DD74A2AF-6F1A-4001-9574-AE6A9B0C518A}" srcOrd="1" destOrd="0" presId="urn:microsoft.com/office/officeart/2005/8/layout/hProcess9"/>
    <dgm:cxn modelId="{A378AA95-D820-495D-8276-6546FBABDA02}" type="presParOf" srcId="{68822D03-DDC8-443A-BB99-C63602F20A57}" destId="{6F8F421D-BBD3-4E0D-B71C-C07BBD0D1C0C}" srcOrd="2" destOrd="0" presId="urn:microsoft.com/office/officeart/2005/8/layout/hProcess9"/>
    <dgm:cxn modelId="{C718F210-821C-46F5-BBAF-94456CA539A5}" type="presParOf" srcId="{68822D03-DDC8-443A-BB99-C63602F20A57}" destId="{E9F7414E-C955-4290-8F65-251776B6EC9C}" srcOrd="3" destOrd="0" presId="urn:microsoft.com/office/officeart/2005/8/layout/hProcess9"/>
    <dgm:cxn modelId="{ECA2CA43-F9F5-4B42-83C4-FAED4814A513}" type="presParOf" srcId="{68822D03-DDC8-443A-BB99-C63602F20A57}" destId="{9A66142C-B18D-4CDE-A540-1D4FAA984CE9}" srcOrd="4" destOrd="0" presId="urn:microsoft.com/office/officeart/2005/8/layout/hProcess9"/>
    <dgm:cxn modelId="{2DC0F6F2-3AB4-4342-9C2D-A39C4C42ED27}" type="presParOf" srcId="{68822D03-DDC8-443A-BB99-C63602F20A57}" destId="{C029428D-4E3A-4BA4-8401-7EA970B28E14}" srcOrd="5" destOrd="0" presId="urn:microsoft.com/office/officeart/2005/8/layout/hProcess9"/>
    <dgm:cxn modelId="{917BBCE8-0A25-4258-84EC-BE5BB4715146}" type="presParOf" srcId="{68822D03-DDC8-443A-BB99-C63602F20A57}" destId="{E6937876-C984-4A64-8F9C-A08C394AAFE3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0F84B6-6A41-47D9-86C1-7480FF1687F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FCC75CC-BA73-42FA-B7B7-5A6037370D66}">
      <dgm:prSet phldrT="[Texto]" custT="1"/>
      <dgm:spPr/>
      <dgm:t>
        <a:bodyPr/>
        <a:lstStyle/>
        <a:p>
          <a:pPr algn="ctr"/>
          <a:r>
            <a:rPr lang="es-AR" sz="2800" b="1" dirty="0" smtClean="0">
              <a:solidFill>
                <a:schemeClr val="tx1"/>
              </a:solidFill>
            </a:rPr>
            <a:t>TRATAMIENTO EMPÍRICO</a:t>
          </a:r>
        </a:p>
        <a:p>
          <a:pPr algn="ctr"/>
          <a:r>
            <a:rPr lang="es-AR" sz="2800" b="1" dirty="0" smtClean="0">
              <a:solidFill>
                <a:schemeClr val="tx1"/>
              </a:solidFill>
            </a:rPr>
            <a:t>SOSPECHA DE INFECCIÓN POR ERC</a:t>
          </a:r>
          <a:endParaRPr lang="es-AR" sz="2800" b="1" dirty="0">
            <a:solidFill>
              <a:schemeClr val="tx1"/>
            </a:solidFill>
          </a:endParaRPr>
        </a:p>
      </dgm:t>
    </dgm:pt>
    <dgm:pt modelId="{12CE5101-31A4-4DB0-BF4F-BE647ACDC846}" type="parTrans" cxnId="{FBDE248E-B144-4F80-B7CC-C14C9C6712B3}">
      <dgm:prSet/>
      <dgm:spPr/>
      <dgm:t>
        <a:bodyPr/>
        <a:lstStyle/>
        <a:p>
          <a:endParaRPr lang="es-AR"/>
        </a:p>
      </dgm:t>
    </dgm:pt>
    <dgm:pt modelId="{1651193A-9F2E-443E-9A58-510199122F06}" type="sibTrans" cxnId="{FBDE248E-B144-4F80-B7CC-C14C9C6712B3}">
      <dgm:prSet/>
      <dgm:spPr/>
      <dgm:t>
        <a:bodyPr/>
        <a:lstStyle/>
        <a:p>
          <a:endParaRPr lang="es-AR"/>
        </a:p>
      </dgm:t>
    </dgm:pt>
    <dgm:pt modelId="{D7A902FC-CE4B-4491-B3A0-CC317C373B55}">
      <dgm:prSet phldrT="[Texto]" custT="1"/>
      <dgm:spPr/>
      <dgm:t>
        <a:bodyPr/>
        <a:lstStyle/>
        <a:p>
          <a:pPr algn="ctr"/>
          <a:r>
            <a:rPr lang="es-AR" sz="2400" b="1" dirty="0" smtClean="0">
              <a:solidFill>
                <a:schemeClr val="tx1"/>
              </a:solidFill>
            </a:rPr>
            <a:t>CARBAPENEM</a:t>
          </a:r>
        </a:p>
        <a:p>
          <a:pPr algn="ctr"/>
          <a:r>
            <a:rPr lang="es-AR" sz="2400" b="1" dirty="0" smtClean="0">
              <a:solidFill>
                <a:schemeClr val="tx1"/>
              </a:solidFill>
            </a:rPr>
            <a:t>+</a:t>
          </a:r>
        </a:p>
        <a:p>
          <a:pPr algn="ctr"/>
          <a:r>
            <a:rPr lang="es-AR" sz="2400" b="1" dirty="0" smtClean="0">
              <a:solidFill>
                <a:schemeClr val="tx1"/>
              </a:solidFill>
            </a:rPr>
            <a:t>TIGECICLINA</a:t>
          </a:r>
        </a:p>
        <a:p>
          <a:pPr algn="ctr"/>
          <a:r>
            <a:rPr lang="es-AR" sz="2400" b="1" dirty="0" smtClean="0">
              <a:solidFill>
                <a:schemeClr val="tx1"/>
              </a:solidFill>
            </a:rPr>
            <a:t>+</a:t>
          </a:r>
        </a:p>
        <a:p>
          <a:pPr algn="ctr"/>
          <a:r>
            <a:rPr lang="es-AR" sz="2400" b="1" dirty="0" smtClean="0">
              <a:solidFill>
                <a:schemeClr val="tx1"/>
              </a:solidFill>
            </a:rPr>
            <a:t>COLISTINA  o AMG o FOSFOMICINA </a:t>
          </a:r>
          <a:endParaRPr lang="es-AR" sz="2400" b="1" dirty="0">
            <a:solidFill>
              <a:schemeClr val="tx1"/>
            </a:solidFill>
          </a:endParaRPr>
        </a:p>
      </dgm:t>
    </dgm:pt>
    <dgm:pt modelId="{832C1174-CEA0-4B2B-913C-069D676AA593}" type="parTrans" cxnId="{DB4C83E8-AE15-465E-96A0-DB5B2F150311}">
      <dgm:prSet/>
      <dgm:spPr/>
      <dgm:t>
        <a:bodyPr/>
        <a:lstStyle/>
        <a:p>
          <a:endParaRPr lang="es-AR"/>
        </a:p>
      </dgm:t>
    </dgm:pt>
    <dgm:pt modelId="{D165651A-CCCE-4C1E-9024-EDDB7DB4A41E}" type="sibTrans" cxnId="{DB4C83E8-AE15-465E-96A0-DB5B2F150311}">
      <dgm:prSet/>
      <dgm:spPr/>
      <dgm:t>
        <a:bodyPr/>
        <a:lstStyle/>
        <a:p>
          <a:endParaRPr lang="es-AR"/>
        </a:p>
      </dgm:t>
    </dgm:pt>
    <dgm:pt modelId="{7317D3DF-B976-4CD1-83A3-E0F9A18B6C72}" type="pres">
      <dgm:prSet presAssocID="{660F84B6-6A41-47D9-86C1-7480FF1687F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0680A46C-766B-4471-9FAC-3A991FE2FC06}" type="pres">
      <dgm:prSet presAssocID="{8FCC75CC-BA73-42FA-B7B7-5A6037370D66}" presName="parentLin" presStyleCnt="0"/>
      <dgm:spPr/>
    </dgm:pt>
    <dgm:pt modelId="{8FABA877-D8D0-4978-BA51-35D7C7CC95FD}" type="pres">
      <dgm:prSet presAssocID="{8FCC75CC-BA73-42FA-B7B7-5A6037370D66}" presName="parentLeftMargin" presStyleLbl="node1" presStyleIdx="0" presStyleCnt="2"/>
      <dgm:spPr/>
      <dgm:t>
        <a:bodyPr/>
        <a:lstStyle/>
        <a:p>
          <a:endParaRPr lang="es-AR"/>
        </a:p>
      </dgm:t>
    </dgm:pt>
    <dgm:pt modelId="{ECBF6B9A-24B9-4D4C-AFD0-943CD73D977D}" type="pres">
      <dgm:prSet presAssocID="{8FCC75CC-BA73-42FA-B7B7-5A6037370D66}" presName="parentText" presStyleLbl="node1" presStyleIdx="0" presStyleCnt="2" custScaleX="102554" custScaleY="123882" custLinFactNeighborX="39039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B1019F8-7E53-4C16-A96D-761B1A5DCAE8}" type="pres">
      <dgm:prSet presAssocID="{8FCC75CC-BA73-42FA-B7B7-5A6037370D66}" presName="negativeSpace" presStyleCnt="0"/>
      <dgm:spPr/>
    </dgm:pt>
    <dgm:pt modelId="{42398D56-D217-4F98-9A9C-DB5F557B626F}" type="pres">
      <dgm:prSet presAssocID="{8FCC75CC-BA73-42FA-B7B7-5A6037370D66}" presName="childText" presStyleLbl="conFgAcc1" presStyleIdx="0" presStyleCnt="2">
        <dgm:presLayoutVars>
          <dgm:bulletEnabled val="1"/>
        </dgm:presLayoutVars>
      </dgm:prSet>
      <dgm:spPr/>
    </dgm:pt>
    <dgm:pt modelId="{4947B216-6AB3-4EED-85B4-2368A88E7316}" type="pres">
      <dgm:prSet presAssocID="{1651193A-9F2E-443E-9A58-510199122F06}" presName="spaceBetweenRectangles" presStyleCnt="0"/>
      <dgm:spPr/>
    </dgm:pt>
    <dgm:pt modelId="{AA9974F7-88D3-406C-9CC9-2F9458EA9A0C}" type="pres">
      <dgm:prSet presAssocID="{D7A902FC-CE4B-4491-B3A0-CC317C373B55}" presName="parentLin" presStyleCnt="0"/>
      <dgm:spPr/>
    </dgm:pt>
    <dgm:pt modelId="{60577D54-9E5C-4985-8FFA-E935BBA8E6BE}" type="pres">
      <dgm:prSet presAssocID="{D7A902FC-CE4B-4491-B3A0-CC317C373B55}" presName="parentLeftMargin" presStyleLbl="node1" presStyleIdx="0" presStyleCnt="2"/>
      <dgm:spPr/>
      <dgm:t>
        <a:bodyPr/>
        <a:lstStyle/>
        <a:p>
          <a:endParaRPr lang="es-AR"/>
        </a:p>
      </dgm:t>
    </dgm:pt>
    <dgm:pt modelId="{8FBDEE63-7984-4D52-866E-0BEE3F57AD93}" type="pres">
      <dgm:prSet presAssocID="{D7A902FC-CE4B-4491-B3A0-CC317C373B55}" presName="parentText" presStyleLbl="node1" presStyleIdx="1" presStyleCnt="2" custScaleY="251043" custLinFactNeighborX="69959" custLinFactNeighborY="93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322E252-A015-4772-89C5-689AA8A1B4D9}" type="pres">
      <dgm:prSet presAssocID="{D7A902FC-CE4B-4491-B3A0-CC317C373B55}" presName="negativeSpace" presStyleCnt="0"/>
      <dgm:spPr/>
    </dgm:pt>
    <dgm:pt modelId="{D9D41DFC-E5B4-4F51-B881-7FA4BF7D4808}" type="pres">
      <dgm:prSet presAssocID="{D7A902FC-CE4B-4491-B3A0-CC317C373B55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49624F0D-5CE5-48A9-BE6D-7D9611DC7667}" type="presOf" srcId="{D7A902FC-CE4B-4491-B3A0-CC317C373B55}" destId="{60577D54-9E5C-4985-8FFA-E935BBA8E6BE}" srcOrd="0" destOrd="0" presId="urn:microsoft.com/office/officeart/2005/8/layout/list1"/>
    <dgm:cxn modelId="{B091266C-4FBB-4A78-B6A1-C7B86BED1D15}" type="presOf" srcId="{8FCC75CC-BA73-42FA-B7B7-5A6037370D66}" destId="{8FABA877-D8D0-4978-BA51-35D7C7CC95FD}" srcOrd="0" destOrd="0" presId="urn:microsoft.com/office/officeart/2005/8/layout/list1"/>
    <dgm:cxn modelId="{F93AED40-0252-457E-9209-22E9E3158812}" type="presOf" srcId="{660F84B6-6A41-47D9-86C1-7480FF1687FE}" destId="{7317D3DF-B976-4CD1-83A3-E0F9A18B6C72}" srcOrd="0" destOrd="0" presId="urn:microsoft.com/office/officeart/2005/8/layout/list1"/>
    <dgm:cxn modelId="{FBDE248E-B144-4F80-B7CC-C14C9C6712B3}" srcId="{660F84B6-6A41-47D9-86C1-7480FF1687FE}" destId="{8FCC75CC-BA73-42FA-B7B7-5A6037370D66}" srcOrd="0" destOrd="0" parTransId="{12CE5101-31A4-4DB0-BF4F-BE647ACDC846}" sibTransId="{1651193A-9F2E-443E-9A58-510199122F06}"/>
    <dgm:cxn modelId="{DB4C83E8-AE15-465E-96A0-DB5B2F150311}" srcId="{660F84B6-6A41-47D9-86C1-7480FF1687FE}" destId="{D7A902FC-CE4B-4491-B3A0-CC317C373B55}" srcOrd="1" destOrd="0" parTransId="{832C1174-CEA0-4B2B-913C-069D676AA593}" sibTransId="{D165651A-CCCE-4C1E-9024-EDDB7DB4A41E}"/>
    <dgm:cxn modelId="{C3DB429C-7726-46D8-97F9-EF2034051466}" type="presOf" srcId="{8FCC75CC-BA73-42FA-B7B7-5A6037370D66}" destId="{ECBF6B9A-24B9-4D4C-AFD0-943CD73D977D}" srcOrd="1" destOrd="0" presId="urn:microsoft.com/office/officeart/2005/8/layout/list1"/>
    <dgm:cxn modelId="{80BF15CA-D214-4EAE-BDF9-531C60EA3865}" type="presOf" srcId="{D7A902FC-CE4B-4491-B3A0-CC317C373B55}" destId="{8FBDEE63-7984-4D52-866E-0BEE3F57AD93}" srcOrd="1" destOrd="0" presId="urn:microsoft.com/office/officeart/2005/8/layout/list1"/>
    <dgm:cxn modelId="{8293BAB0-761E-4586-920F-24C3C59134B0}" type="presParOf" srcId="{7317D3DF-B976-4CD1-83A3-E0F9A18B6C72}" destId="{0680A46C-766B-4471-9FAC-3A991FE2FC06}" srcOrd="0" destOrd="0" presId="urn:microsoft.com/office/officeart/2005/8/layout/list1"/>
    <dgm:cxn modelId="{3BB25C76-6846-4924-90A8-D012C6ACE215}" type="presParOf" srcId="{0680A46C-766B-4471-9FAC-3A991FE2FC06}" destId="{8FABA877-D8D0-4978-BA51-35D7C7CC95FD}" srcOrd="0" destOrd="0" presId="urn:microsoft.com/office/officeart/2005/8/layout/list1"/>
    <dgm:cxn modelId="{B7C66964-47BD-42BE-87B5-917C1DA30896}" type="presParOf" srcId="{0680A46C-766B-4471-9FAC-3A991FE2FC06}" destId="{ECBF6B9A-24B9-4D4C-AFD0-943CD73D977D}" srcOrd="1" destOrd="0" presId="urn:microsoft.com/office/officeart/2005/8/layout/list1"/>
    <dgm:cxn modelId="{B44363EB-9680-424C-ADDF-81C20BB5F270}" type="presParOf" srcId="{7317D3DF-B976-4CD1-83A3-E0F9A18B6C72}" destId="{5B1019F8-7E53-4C16-A96D-761B1A5DCAE8}" srcOrd="1" destOrd="0" presId="urn:microsoft.com/office/officeart/2005/8/layout/list1"/>
    <dgm:cxn modelId="{F8A03360-3584-42DA-8B72-51DA10CACF5E}" type="presParOf" srcId="{7317D3DF-B976-4CD1-83A3-E0F9A18B6C72}" destId="{42398D56-D217-4F98-9A9C-DB5F557B626F}" srcOrd="2" destOrd="0" presId="urn:microsoft.com/office/officeart/2005/8/layout/list1"/>
    <dgm:cxn modelId="{DA6ADFDE-6BBB-477F-88CC-1A5C187D1A1F}" type="presParOf" srcId="{7317D3DF-B976-4CD1-83A3-E0F9A18B6C72}" destId="{4947B216-6AB3-4EED-85B4-2368A88E7316}" srcOrd="3" destOrd="0" presId="urn:microsoft.com/office/officeart/2005/8/layout/list1"/>
    <dgm:cxn modelId="{48B10EA4-5E2B-452F-AB7B-C2829890A178}" type="presParOf" srcId="{7317D3DF-B976-4CD1-83A3-E0F9A18B6C72}" destId="{AA9974F7-88D3-406C-9CC9-2F9458EA9A0C}" srcOrd="4" destOrd="0" presId="urn:microsoft.com/office/officeart/2005/8/layout/list1"/>
    <dgm:cxn modelId="{C28D120E-3C0A-4C82-8F5C-2EF0686A0DE5}" type="presParOf" srcId="{AA9974F7-88D3-406C-9CC9-2F9458EA9A0C}" destId="{60577D54-9E5C-4985-8FFA-E935BBA8E6BE}" srcOrd="0" destOrd="0" presId="urn:microsoft.com/office/officeart/2005/8/layout/list1"/>
    <dgm:cxn modelId="{E567ABA0-2527-4350-8BAC-D111D6239147}" type="presParOf" srcId="{AA9974F7-88D3-406C-9CC9-2F9458EA9A0C}" destId="{8FBDEE63-7984-4D52-866E-0BEE3F57AD93}" srcOrd="1" destOrd="0" presId="urn:microsoft.com/office/officeart/2005/8/layout/list1"/>
    <dgm:cxn modelId="{209D82DB-6FD7-4003-8425-E063F48C655A}" type="presParOf" srcId="{7317D3DF-B976-4CD1-83A3-E0F9A18B6C72}" destId="{2322E252-A015-4772-89C5-689AA8A1B4D9}" srcOrd="5" destOrd="0" presId="urn:microsoft.com/office/officeart/2005/8/layout/list1"/>
    <dgm:cxn modelId="{A7034309-FA30-4A27-9234-96D62A930F44}" type="presParOf" srcId="{7317D3DF-B976-4CD1-83A3-E0F9A18B6C72}" destId="{D9D41DFC-E5B4-4F51-B881-7FA4BF7D480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0F84B6-6A41-47D9-86C1-7480FF1687F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FCC75CC-BA73-42FA-B7B7-5A6037370D66}">
      <dgm:prSet phldrT="[Texto]" custT="1"/>
      <dgm:spPr/>
      <dgm:t>
        <a:bodyPr/>
        <a:lstStyle/>
        <a:p>
          <a:pPr algn="ctr"/>
          <a:r>
            <a:rPr lang="es-AR" sz="2800" b="1" dirty="0" smtClean="0">
              <a:solidFill>
                <a:schemeClr val="tx1"/>
              </a:solidFill>
            </a:rPr>
            <a:t>TRATAMIENTO EMPÍRICO</a:t>
          </a:r>
        </a:p>
        <a:p>
          <a:pPr algn="ctr"/>
          <a:r>
            <a:rPr lang="es-AR" sz="2800" b="1" dirty="0" smtClean="0">
              <a:solidFill>
                <a:schemeClr val="tx1"/>
              </a:solidFill>
            </a:rPr>
            <a:t>SOSPECHA DE INFECCIÓN POR ERC</a:t>
          </a:r>
          <a:endParaRPr lang="es-AR" sz="2800" b="1" dirty="0">
            <a:solidFill>
              <a:schemeClr val="tx1"/>
            </a:solidFill>
          </a:endParaRPr>
        </a:p>
      </dgm:t>
    </dgm:pt>
    <dgm:pt modelId="{12CE5101-31A4-4DB0-BF4F-BE647ACDC846}" type="parTrans" cxnId="{FBDE248E-B144-4F80-B7CC-C14C9C6712B3}">
      <dgm:prSet/>
      <dgm:spPr/>
      <dgm:t>
        <a:bodyPr/>
        <a:lstStyle/>
        <a:p>
          <a:endParaRPr lang="es-AR"/>
        </a:p>
      </dgm:t>
    </dgm:pt>
    <dgm:pt modelId="{1651193A-9F2E-443E-9A58-510199122F06}" type="sibTrans" cxnId="{FBDE248E-B144-4F80-B7CC-C14C9C6712B3}">
      <dgm:prSet/>
      <dgm:spPr/>
      <dgm:t>
        <a:bodyPr/>
        <a:lstStyle/>
        <a:p>
          <a:endParaRPr lang="es-AR"/>
        </a:p>
      </dgm:t>
    </dgm:pt>
    <dgm:pt modelId="{D7A902FC-CE4B-4491-B3A0-CC317C373B55}">
      <dgm:prSet phldrT="[Texto]" custT="1"/>
      <dgm:spPr/>
      <dgm:t>
        <a:bodyPr/>
        <a:lstStyle/>
        <a:p>
          <a:pPr algn="ctr"/>
          <a:r>
            <a:rPr lang="es-AR" sz="2400" b="1" dirty="0" smtClean="0">
              <a:solidFill>
                <a:schemeClr val="tx1"/>
              </a:solidFill>
            </a:rPr>
            <a:t>CARBAPENEM</a:t>
          </a:r>
        </a:p>
        <a:p>
          <a:pPr algn="ctr"/>
          <a:r>
            <a:rPr lang="es-AR" sz="2400" b="1" dirty="0" smtClean="0">
              <a:solidFill>
                <a:schemeClr val="tx1"/>
              </a:solidFill>
            </a:rPr>
            <a:t>+</a:t>
          </a:r>
        </a:p>
        <a:p>
          <a:pPr algn="ctr"/>
          <a:r>
            <a:rPr lang="es-AR" sz="2400" b="1" dirty="0" smtClean="0">
              <a:solidFill>
                <a:schemeClr val="tx1"/>
              </a:solidFill>
            </a:rPr>
            <a:t>TIGECICLINA</a:t>
          </a:r>
        </a:p>
        <a:p>
          <a:pPr algn="ctr"/>
          <a:r>
            <a:rPr lang="es-AR" sz="2400" b="1" dirty="0" smtClean="0">
              <a:solidFill>
                <a:schemeClr val="tx1"/>
              </a:solidFill>
            </a:rPr>
            <a:t>+</a:t>
          </a:r>
        </a:p>
        <a:p>
          <a:pPr algn="ctr"/>
          <a:r>
            <a:rPr lang="es-AR" sz="2400" b="1" dirty="0" smtClean="0">
              <a:solidFill>
                <a:schemeClr val="tx1"/>
              </a:solidFill>
            </a:rPr>
            <a:t>COLISTINA  o AMG o FOSFOMICINA </a:t>
          </a:r>
          <a:endParaRPr lang="es-AR" sz="2400" b="1" dirty="0">
            <a:solidFill>
              <a:schemeClr val="tx1"/>
            </a:solidFill>
          </a:endParaRPr>
        </a:p>
      </dgm:t>
    </dgm:pt>
    <dgm:pt modelId="{832C1174-CEA0-4B2B-913C-069D676AA593}" type="parTrans" cxnId="{DB4C83E8-AE15-465E-96A0-DB5B2F150311}">
      <dgm:prSet/>
      <dgm:spPr/>
      <dgm:t>
        <a:bodyPr/>
        <a:lstStyle/>
        <a:p>
          <a:endParaRPr lang="es-AR"/>
        </a:p>
      </dgm:t>
    </dgm:pt>
    <dgm:pt modelId="{D165651A-CCCE-4C1E-9024-EDDB7DB4A41E}" type="sibTrans" cxnId="{DB4C83E8-AE15-465E-96A0-DB5B2F150311}">
      <dgm:prSet/>
      <dgm:spPr/>
      <dgm:t>
        <a:bodyPr/>
        <a:lstStyle/>
        <a:p>
          <a:endParaRPr lang="es-AR"/>
        </a:p>
      </dgm:t>
    </dgm:pt>
    <dgm:pt modelId="{7317D3DF-B976-4CD1-83A3-E0F9A18B6C72}" type="pres">
      <dgm:prSet presAssocID="{660F84B6-6A41-47D9-86C1-7480FF1687F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0680A46C-766B-4471-9FAC-3A991FE2FC06}" type="pres">
      <dgm:prSet presAssocID="{8FCC75CC-BA73-42FA-B7B7-5A6037370D66}" presName="parentLin" presStyleCnt="0"/>
      <dgm:spPr/>
    </dgm:pt>
    <dgm:pt modelId="{8FABA877-D8D0-4978-BA51-35D7C7CC95FD}" type="pres">
      <dgm:prSet presAssocID="{8FCC75CC-BA73-42FA-B7B7-5A6037370D66}" presName="parentLeftMargin" presStyleLbl="node1" presStyleIdx="0" presStyleCnt="2"/>
      <dgm:spPr/>
      <dgm:t>
        <a:bodyPr/>
        <a:lstStyle/>
        <a:p>
          <a:endParaRPr lang="es-AR"/>
        </a:p>
      </dgm:t>
    </dgm:pt>
    <dgm:pt modelId="{ECBF6B9A-24B9-4D4C-AFD0-943CD73D977D}" type="pres">
      <dgm:prSet presAssocID="{8FCC75CC-BA73-42FA-B7B7-5A6037370D66}" presName="parentText" presStyleLbl="node1" presStyleIdx="0" presStyleCnt="2" custScaleX="102554" custScaleY="123882" custLinFactX="1799" custLinFactNeighborX="100000" custLinFactNeighborY="-9618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B1019F8-7E53-4C16-A96D-761B1A5DCAE8}" type="pres">
      <dgm:prSet presAssocID="{8FCC75CC-BA73-42FA-B7B7-5A6037370D66}" presName="negativeSpace" presStyleCnt="0"/>
      <dgm:spPr/>
    </dgm:pt>
    <dgm:pt modelId="{42398D56-D217-4F98-9A9C-DB5F557B626F}" type="pres">
      <dgm:prSet presAssocID="{8FCC75CC-BA73-42FA-B7B7-5A6037370D66}" presName="childText" presStyleLbl="conFgAcc1" presStyleIdx="0" presStyleCnt="2">
        <dgm:presLayoutVars>
          <dgm:bulletEnabled val="1"/>
        </dgm:presLayoutVars>
      </dgm:prSet>
      <dgm:spPr/>
    </dgm:pt>
    <dgm:pt modelId="{4947B216-6AB3-4EED-85B4-2368A88E7316}" type="pres">
      <dgm:prSet presAssocID="{1651193A-9F2E-443E-9A58-510199122F06}" presName="spaceBetweenRectangles" presStyleCnt="0"/>
      <dgm:spPr/>
    </dgm:pt>
    <dgm:pt modelId="{AA9974F7-88D3-406C-9CC9-2F9458EA9A0C}" type="pres">
      <dgm:prSet presAssocID="{D7A902FC-CE4B-4491-B3A0-CC317C373B55}" presName="parentLin" presStyleCnt="0"/>
      <dgm:spPr/>
    </dgm:pt>
    <dgm:pt modelId="{60577D54-9E5C-4985-8FFA-E935BBA8E6BE}" type="pres">
      <dgm:prSet presAssocID="{D7A902FC-CE4B-4491-B3A0-CC317C373B55}" presName="parentLeftMargin" presStyleLbl="node1" presStyleIdx="0" presStyleCnt="2"/>
      <dgm:spPr/>
      <dgm:t>
        <a:bodyPr/>
        <a:lstStyle/>
        <a:p>
          <a:endParaRPr lang="es-AR"/>
        </a:p>
      </dgm:t>
    </dgm:pt>
    <dgm:pt modelId="{8FBDEE63-7984-4D52-866E-0BEE3F57AD93}" type="pres">
      <dgm:prSet presAssocID="{D7A902FC-CE4B-4491-B3A0-CC317C373B55}" presName="parentText" presStyleLbl="node1" presStyleIdx="1" presStyleCnt="2" custScaleY="251043" custLinFactNeighborX="69959" custLinFactNeighborY="93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322E252-A015-4772-89C5-689AA8A1B4D9}" type="pres">
      <dgm:prSet presAssocID="{D7A902FC-CE4B-4491-B3A0-CC317C373B55}" presName="negativeSpace" presStyleCnt="0"/>
      <dgm:spPr/>
    </dgm:pt>
    <dgm:pt modelId="{D9D41DFC-E5B4-4F51-B881-7FA4BF7D4808}" type="pres">
      <dgm:prSet presAssocID="{D7A902FC-CE4B-4491-B3A0-CC317C373B55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C4ADDE7C-002B-4AC6-98A4-91BA9E4A4ECA}" type="presOf" srcId="{8FCC75CC-BA73-42FA-B7B7-5A6037370D66}" destId="{8FABA877-D8D0-4978-BA51-35D7C7CC95FD}" srcOrd="0" destOrd="0" presId="urn:microsoft.com/office/officeart/2005/8/layout/list1"/>
    <dgm:cxn modelId="{F4B2CC6E-235B-4D9E-B3CF-FFF8FC9CE166}" type="presOf" srcId="{8FCC75CC-BA73-42FA-B7B7-5A6037370D66}" destId="{ECBF6B9A-24B9-4D4C-AFD0-943CD73D977D}" srcOrd="1" destOrd="0" presId="urn:microsoft.com/office/officeart/2005/8/layout/list1"/>
    <dgm:cxn modelId="{FB7D1A4A-3AEB-40CB-ACFE-4C385E2395DF}" type="presOf" srcId="{D7A902FC-CE4B-4491-B3A0-CC317C373B55}" destId="{60577D54-9E5C-4985-8FFA-E935BBA8E6BE}" srcOrd="0" destOrd="0" presId="urn:microsoft.com/office/officeart/2005/8/layout/list1"/>
    <dgm:cxn modelId="{62040114-A2E0-4CDB-B2F1-CACDF02F24D3}" type="presOf" srcId="{D7A902FC-CE4B-4491-B3A0-CC317C373B55}" destId="{8FBDEE63-7984-4D52-866E-0BEE3F57AD93}" srcOrd="1" destOrd="0" presId="urn:microsoft.com/office/officeart/2005/8/layout/list1"/>
    <dgm:cxn modelId="{FBDE248E-B144-4F80-B7CC-C14C9C6712B3}" srcId="{660F84B6-6A41-47D9-86C1-7480FF1687FE}" destId="{8FCC75CC-BA73-42FA-B7B7-5A6037370D66}" srcOrd="0" destOrd="0" parTransId="{12CE5101-31A4-4DB0-BF4F-BE647ACDC846}" sibTransId="{1651193A-9F2E-443E-9A58-510199122F06}"/>
    <dgm:cxn modelId="{DB4C83E8-AE15-465E-96A0-DB5B2F150311}" srcId="{660F84B6-6A41-47D9-86C1-7480FF1687FE}" destId="{D7A902FC-CE4B-4491-B3A0-CC317C373B55}" srcOrd="1" destOrd="0" parTransId="{832C1174-CEA0-4B2B-913C-069D676AA593}" sibTransId="{D165651A-CCCE-4C1E-9024-EDDB7DB4A41E}"/>
    <dgm:cxn modelId="{1222E548-7B7B-44BE-B823-0F130A0F1403}" type="presOf" srcId="{660F84B6-6A41-47D9-86C1-7480FF1687FE}" destId="{7317D3DF-B976-4CD1-83A3-E0F9A18B6C72}" srcOrd="0" destOrd="0" presId="urn:microsoft.com/office/officeart/2005/8/layout/list1"/>
    <dgm:cxn modelId="{8DDB8DF3-C59D-496C-B96A-E01B1D21766A}" type="presParOf" srcId="{7317D3DF-B976-4CD1-83A3-E0F9A18B6C72}" destId="{0680A46C-766B-4471-9FAC-3A991FE2FC06}" srcOrd="0" destOrd="0" presId="urn:microsoft.com/office/officeart/2005/8/layout/list1"/>
    <dgm:cxn modelId="{68A162BF-4D9A-43A7-BAD3-9EA740B373F2}" type="presParOf" srcId="{0680A46C-766B-4471-9FAC-3A991FE2FC06}" destId="{8FABA877-D8D0-4978-BA51-35D7C7CC95FD}" srcOrd="0" destOrd="0" presId="urn:microsoft.com/office/officeart/2005/8/layout/list1"/>
    <dgm:cxn modelId="{8DF23E84-9CDF-4FC0-9A78-B0A8969C1164}" type="presParOf" srcId="{0680A46C-766B-4471-9FAC-3A991FE2FC06}" destId="{ECBF6B9A-24B9-4D4C-AFD0-943CD73D977D}" srcOrd="1" destOrd="0" presId="urn:microsoft.com/office/officeart/2005/8/layout/list1"/>
    <dgm:cxn modelId="{7430EF90-897D-48E2-9C0B-9CA4A9D422A0}" type="presParOf" srcId="{7317D3DF-B976-4CD1-83A3-E0F9A18B6C72}" destId="{5B1019F8-7E53-4C16-A96D-761B1A5DCAE8}" srcOrd="1" destOrd="0" presId="urn:microsoft.com/office/officeart/2005/8/layout/list1"/>
    <dgm:cxn modelId="{F0FEFD17-6DA3-42F6-99E5-27873189B004}" type="presParOf" srcId="{7317D3DF-B976-4CD1-83A3-E0F9A18B6C72}" destId="{42398D56-D217-4F98-9A9C-DB5F557B626F}" srcOrd="2" destOrd="0" presId="urn:microsoft.com/office/officeart/2005/8/layout/list1"/>
    <dgm:cxn modelId="{77E8F893-4ACA-47CE-AD78-D17B23FC2430}" type="presParOf" srcId="{7317D3DF-B976-4CD1-83A3-E0F9A18B6C72}" destId="{4947B216-6AB3-4EED-85B4-2368A88E7316}" srcOrd="3" destOrd="0" presId="urn:microsoft.com/office/officeart/2005/8/layout/list1"/>
    <dgm:cxn modelId="{4E600B4D-62BA-4B6C-979E-A2D4AFA1DE0F}" type="presParOf" srcId="{7317D3DF-B976-4CD1-83A3-E0F9A18B6C72}" destId="{AA9974F7-88D3-406C-9CC9-2F9458EA9A0C}" srcOrd="4" destOrd="0" presId="urn:microsoft.com/office/officeart/2005/8/layout/list1"/>
    <dgm:cxn modelId="{129CE393-D064-4A38-BA29-40614DB5E682}" type="presParOf" srcId="{AA9974F7-88D3-406C-9CC9-2F9458EA9A0C}" destId="{60577D54-9E5C-4985-8FFA-E935BBA8E6BE}" srcOrd="0" destOrd="0" presId="urn:microsoft.com/office/officeart/2005/8/layout/list1"/>
    <dgm:cxn modelId="{EA2BD92F-0734-41A4-8522-F53AEF00F5CD}" type="presParOf" srcId="{AA9974F7-88D3-406C-9CC9-2F9458EA9A0C}" destId="{8FBDEE63-7984-4D52-866E-0BEE3F57AD93}" srcOrd="1" destOrd="0" presId="urn:microsoft.com/office/officeart/2005/8/layout/list1"/>
    <dgm:cxn modelId="{AF764426-DB77-45E1-9994-6DAE5EE95E6C}" type="presParOf" srcId="{7317D3DF-B976-4CD1-83A3-E0F9A18B6C72}" destId="{2322E252-A015-4772-89C5-689AA8A1B4D9}" srcOrd="5" destOrd="0" presId="urn:microsoft.com/office/officeart/2005/8/layout/list1"/>
    <dgm:cxn modelId="{E19419D3-E310-493C-9034-F7ACA55E4423}" type="presParOf" srcId="{7317D3DF-B976-4CD1-83A3-E0F9A18B6C72}" destId="{D9D41DFC-E5B4-4F51-B881-7FA4BF7D480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E75309E-75FD-4B4A-88ED-EDF0BE432A55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DC1E13F7-719A-4CE3-9E58-0BBBECD8E5E5}">
      <dgm:prSet phldrT="[Texto]" custT="1"/>
      <dgm:spPr/>
      <dgm:t>
        <a:bodyPr/>
        <a:lstStyle/>
        <a:p>
          <a:pPr algn="ctr"/>
          <a:r>
            <a:rPr lang="es-AR" sz="2400" b="1" dirty="0" smtClean="0">
              <a:solidFill>
                <a:schemeClr val="tx1"/>
              </a:solidFill>
            </a:rPr>
            <a:t>CUADRO CLÍNICO: </a:t>
          </a:r>
        </a:p>
        <a:p>
          <a:pPr algn="l"/>
          <a:r>
            <a:rPr lang="es-AR" sz="2400" b="1" dirty="0" smtClean="0">
              <a:solidFill>
                <a:schemeClr val="tx1"/>
              </a:solidFill>
            </a:rPr>
            <a:t>SEPSIS SIN FOCO CLARO o CON SOSPECHA DE NIH,ITU COMPLICADA IIA COMPLICADA, BACTERIEMIA</a:t>
          </a:r>
          <a:endParaRPr lang="es-AR" sz="2400" b="1" dirty="0">
            <a:solidFill>
              <a:schemeClr val="tx1"/>
            </a:solidFill>
          </a:endParaRPr>
        </a:p>
      </dgm:t>
    </dgm:pt>
    <dgm:pt modelId="{DF15CFC5-DCE9-40F2-B354-F0361BFE0042}" type="parTrans" cxnId="{5682E3F0-65F2-4D34-8A0C-C9E259CFFF57}">
      <dgm:prSet/>
      <dgm:spPr/>
      <dgm:t>
        <a:bodyPr/>
        <a:lstStyle/>
        <a:p>
          <a:endParaRPr lang="es-AR"/>
        </a:p>
      </dgm:t>
    </dgm:pt>
    <dgm:pt modelId="{9C5CD9B9-5C28-400C-9169-9499DE4EBBCA}" type="sibTrans" cxnId="{5682E3F0-65F2-4D34-8A0C-C9E259CFFF57}">
      <dgm:prSet/>
      <dgm:spPr/>
      <dgm:t>
        <a:bodyPr/>
        <a:lstStyle/>
        <a:p>
          <a:endParaRPr lang="es-AR"/>
        </a:p>
      </dgm:t>
    </dgm:pt>
    <dgm:pt modelId="{F2ECD0E3-8693-453E-94D9-9DD9C34B9D24}">
      <dgm:prSet phldrT="[Texto]" custT="1"/>
      <dgm:spPr/>
      <dgm:t>
        <a:bodyPr/>
        <a:lstStyle/>
        <a:p>
          <a:pPr algn="ctr"/>
          <a:r>
            <a:rPr lang="es-AR" sz="2000" b="1" dirty="0" smtClean="0">
              <a:solidFill>
                <a:schemeClr val="tx1"/>
              </a:solidFill>
            </a:rPr>
            <a:t>FACTORES DE RIESGO PARA ERC</a:t>
          </a:r>
        </a:p>
        <a:p>
          <a:pPr algn="l"/>
          <a:r>
            <a:rPr lang="es-AR" sz="2000" b="1" dirty="0" smtClean="0">
              <a:solidFill>
                <a:schemeClr val="tx1"/>
              </a:solidFill>
            </a:rPr>
            <a:t>Colonización-infección reciente, documentada</a:t>
          </a:r>
        </a:p>
        <a:p>
          <a:pPr algn="l"/>
          <a:r>
            <a:rPr lang="es-AR" sz="2000" b="1" dirty="0" smtClean="0">
              <a:solidFill>
                <a:schemeClr val="tx1"/>
              </a:solidFill>
            </a:rPr>
            <a:t>ATB de amplio espectro previo</a:t>
          </a:r>
        </a:p>
        <a:p>
          <a:pPr algn="l"/>
          <a:r>
            <a:rPr lang="es-AR" sz="2000" b="1" dirty="0" smtClean="0">
              <a:solidFill>
                <a:schemeClr val="tx1"/>
              </a:solidFill>
            </a:rPr>
            <a:t>Hospitalización prolongada</a:t>
          </a:r>
        </a:p>
        <a:p>
          <a:pPr algn="l"/>
          <a:r>
            <a:rPr lang="es-AR" sz="2000" b="1" dirty="0" smtClean="0">
              <a:solidFill>
                <a:schemeClr val="tx1"/>
              </a:solidFill>
            </a:rPr>
            <a:t>Dispositivos</a:t>
          </a:r>
        </a:p>
        <a:p>
          <a:pPr algn="l"/>
          <a:r>
            <a:rPr lang="es-AR" sz="2000" b="1" dirty="0" smtClean="0">
              <a:solidFill>
                <a:schemeClr val="tx1"/>
              </a:solidFill>
            </a:rPr>
            <a:t>HIC</a:t>
          </a:r>
          <a:endParaRPr lang="es-AR" sz="2000" b="1" dirty="0">
            <a:solidFill>
              <a:schemeClr val="tx1"/>
            </a:solidFill>
          </a:endParaRPr>
        </a:p>
      </dgm:t>
    </dgm:pt>
    <dgm:pt modelId="{0B290DB2-28B1-432C-A3B4-A7B02BFD33E7}" type="parTrans" cxnId="{C876F3A7-EDAA-4345-9E4E-2492F6C4FF0E}">
      <dgm:prSet/>
      <dgm:spPr/>
      <dgm:t>
        <a:bodyPr/>
        <a:lstStyle/>
        <a:p>
          <a:endParaRPr lang="es-AR"/>
        </a:p>
      </dgm:t>
    </dgm:pt>
    <dgm:pt modelId="{BB964230-40AD-4C7E-89CB-FE2A16D6A707}" type="sibTrans" cxnId="{C876F3A7-EDAA-4345-9E4E-2492F6C4FF0E}">
      <dgm:prSet/>
      <dgm:spPr/>
      <dgm:t>
        <a:bodyPr/>
        <a:lstStyle/>
        <a:p>
          <a:endParaRPr lang="es-AR"/>
        </a:p>
      </dgm:t>
    </dgm:pt>
    <dgm:pt modelId="{749D1249-051D-4054-9252-EF037A362A83}" type="pres">
      <dgm:prSet presAssocID="{2E75309E-75FD-4B4A-88ED-EDF0BE432A5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CB9E5801-7E58-4A75-A06D-9C77A7DE2957}" type="pres">
      <dgm:prSet presAssocID="{DC1E13F7-719A-4CE3-9E58-0BBBECD8E5E5}" presName="comp" presStyleCnt="0"/>
      <dgm:spPr/>
    </dgm:pt>
    <dgm:pt modelId="{9D63C8E9-E0DC-4A90-A9C9-D2280BA1433C}" type="pres">
      <dgm:prSet presAssocID="{DC1E13F7-719A-4CE3-9E58-0BBBECD8E5E5}" presName="box" presStyleLbl="node1" presStyleIdx="0" presStyleCnt="2" custScaleY="312606"/>
      <dgm:spPr/>
      <dgm:t>
        <a:bodyPr/>
        <a:lstStyle/>
        <a:p>
          <a:endParaRPr lang="es-AR"/>
        </a:p>
      </dgm:t>
    </dgm:pt>
    <dgm:pt modelId="{372E6733-30CC-44D9-B872-1C1FD8CEADE1}" type="pres">
      <dgm:prSet presAssocID="{DC1E13F7-719A-4CE3-9E58-0BBBECD8E5E5}" presName="img" presStyleLbl="fgImgPlace1" presStyleIdx="0" presStyleCnt="2"/>
      <dgm:spPr/>
    </dgm:pt>
    <dgm:pt modelId="{EE9CD90F-C6C5-4E41-AD08-1B91BB3D621A}" type="pres">
      <dgm:prSet presAssocID="{DC1E13F7-719A-4CE3-9E58-0BBBECD8E5E5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ADA7097-37B6-4BF3-8868-ADEDBDB1E071}" type="pres">
      <dgm:prSet presAssocID="{9C5CD9B9-5C28-400C-9169-9499DE4EBBCA}" presName="spacer" presStyleCnt="0"/>
      <dgm:spPr/>
    </dgm:pt>
    <dgm:pt modelId="{597BFE4E-B87F-4C62-9A1D-C22EB75B3A47}" type="pres">
      <dgm:prSet presAssocID="{F2ECD0E3-8693-453E-94D9-9DD9C34B9D24}" presName="comp" presStyleCnt="0"/>
      <dgm:spPr/>
    </dgm:pt>
    <dgm:pt modelId="{38242C6D-6630-43F7-BF6F-B6CF4A9B9383}" type="pres">
      <dgm:prSet presAssocID="{F2ECD0E3-8693-453E-94D9-9DD9C34B9D24}" presName="box" presStyleLbl="node1" presStyleIdx="1" presStyleCnt="2" custScaleY="390305" custLinFactNeighborY="4882"/>
      <dgm:spPr/>
      <dgm:t>
        <a:bodyPr/>
        <a:lstStyle/>
        <a:p>
          <a:endParaRPr lang="es-AR"/>
        </a:p>
      </dgm:t>
    </dgm:pt>
    <dgm:pt modelId="{369951C8-607C-4D9D-B433-8C200CAD8ED5}" type="pres">
      <dgm:prSet presAssocID="{F2ECD0E3-8693-453E-94D9-9DD9C34B9D24}" presName="img" presStyleLbl="fgImgPlace1" presStyleIdx="1" presStyleCnt="2"/>
      <dgm:spPr/>
    </dgm:pt>
    <dgm:pt modelId="{8577213F-4832-43A0-A16D-D577AFD8E74F}" type="pres">
      <dgm:prSet presAssocID="{F2ECD0E3-8693-453E-94D9-9DD9C34B9D24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2C527526-0B09-4D65-BD49-E11DAD047CDE}" type="presOf" srcId="{F2ECD0E3-8693-453E-94D9-9DD9C34B9D24}" destId="{8577213F-4832-43A0-A16D-D577AFD8E74F}" srcOrd="1" destOrd="0" presId="urn:microsoft.com/office/officeart/2005/8/layout/vList4"/>
    <dgm:cxn modelId="{3669A96D-B106-400C-A8C7-8A159549B051}" type="presOf" srcId="{2E75309E-75FD-4B4A-88ED-EDF0BE432A55}" destId="{749D1249-051D-4054-9252-EF037A362A83}" srcOrd="0" destOrd="0" presId="urn:microsoft.com/office/officeart/2005/8/layout/vList4"/>
    <dgm:cxn modelId="{7A0C9C19-7F09-4538-9C0B-7681F09C1E53}" type="presOf" srcId="{F2ECD0E3-8693-453E-94D9-9DD9C34B9D24}" destId="{38242C6D-6630-43F7-BF6F-B6CF4A9B9383}" srcOrd="0" destOrd="0" presId="urn:microsoft.com/office/officeart/2005/8/layout/vList4"/>
    <dgm:cxn modelId="{C876F3A7-EDAA-4345-9E4E-2492F6C4FF0E}" srcId="{2E75309E-75FD-4B4A-88ED-EDF0BE432A55}" destId="{F2ECD0E3-8693-453E-94D9-9DD9C34B9D24}" srcOrd="1" destOrd="0" parTransId="{0B290DB2-28B1-432C-A3B4-A7B02BFD33E7}" sibTransId="{BB964230-40AD-4C7E-89CB-FE2A16D6A707}"/>
    <dgm:cxn modelId="{5682E3F0-65F2-4D34-8A0C-C9E259CFFF57}" srcId="{2E75309E-75FD-4B4A-88ED-EDF0BE432A55}" destId="{DC1E13F7-719A-4CE3-9E58-0BBBECD8E5E5}" srcOrd="0" destOrd="0" parTransId="{DF15CFC5-DCE9-40F2-B354-F0361BFE0042}" sibTransId="{9C5CD9B9-5C28-400C-9169-9499DE4EBBCA}"/>
    <dgm:cxn modelId="{813BFCED-E170-485F-8F10-4FC82FABCA8C}" type="presOf" srcId="{DC1E13F7-719A-4CE3-9E58-0BBBECD8E5E5}" destId="{EE9CD90F-C6C5-4E41-AD08-1B91BB3D621A}" srcOrd="1" destOrd="0" presId="urn:microsoft.com/office/officeart/2005/8/layout/vList4"/>
    <dgm:cxn modelId="{116AB9BE-D545-4EEF-9291-C716AE635B03}" type="presOf" srcId="{DC1E13F7-719A-4CE3-9E58-0BBBECD8E5E5}" destId="{9D63C8E9-E0DC-4A90-A9C9-D2280BA1433C}" srcOrd="0" destOrd="0" presId="urn:microsoft.com/office/officeart/2005/8/layout/vList4"/>
    <dgm:cxn modelId="{A6EB205D-BB42-473C-B7AD-1515763CC9BD}" type="presParOf" srcId="{749D1249-051D-4054-9252-EF037A362A83}" destId="{CB9E5801-7E58-4A75-A06D-9C77A7DE2957}" srcOrd="0" destOrd="0" presId="urn:microsoft.com/office/officeart/2005/8/layout/vList4"/>
    <dgm:cxn modelId="{AC59661E-8739-481C-B11E-86A33140E20F}" type="presParOf" srcId="{CB9E5801-7E58-4A75-A06D-9C77A7DE2957}" destId="{9D63C8E9-E0DC-4A90-A9C9-D2280BA1433C}" srcOrd="0" destOrd="0" presId="urn:microsoft.com/office/officeart/2005/8/layout/vList4"/>
    <dgm:cxn modelId="{C5E1B54A-C1C1-4466-8DF5-03B071DC8EC0}" type="presParOf" srcId="{CB9E5801-7E58-4A75-A06D-9C77A7DE2957}" destId="{372E6733-30CC-44D9-B872-1C1FD8CEADE1}" srcOrd="1" destOrd="0" presId="urn:microsoft.com/office/officeart/2005/8/layout/vList4"/>
    <dgm:cxn modelId="{5CC093EE-4F56-4C32-85F1-615497ABFED7}" type="presParOf" srcId="{CB9E5801-7E58-4A75-A06D-9C77A7DE2957}" destId="{EE9CD90F-C6C5-4E41-AD08-1B91BB3D621A}" srcOrd="2" destOrd="0" presId="urn:microsoft.com/office/officeart/2005/8/layout/vList4"/>
    <dgm:cxn modelId="{D6F09B48-54E2-4685-9DB8-0B82D8CF2E61}" type="presParOf" srcId="{749D1249-051D-4054-9252-EF037A362A83}" destId="{1ADA7097-37B6-4BF3-8868-ADEDBDB1E071}" srcOrd="1" destOrd="0" presId="urn:microsoft.com/office/officeart/2005/8/layout/vList4"/>
    <dgm:cxn modelId="{B97ECBD8-8E37-4445-9C76-C3EA5ACA1FBC}" type="presParOf" srcId="{749D1249-051D-4054-9252-EF037A362A83}" destId="{597BFE4E-B87F-4C62-9A1D-C22EB75B3A47}" srcOrd="2" destOrd="0" presId="urn:microsoft.com/office/officeart/2005/8/layout/vList4"/>
    <dgm:cxn modelId="{D21F06E8-CCF8-4059-9EE9-EDB23750B468}" type="presParOf" srcId="{597BFE4E-B87F-4C62-9A1D-C22EB75B3A47}" destId="{38242C6D-6630-43F7-BF6F-B6CF4A9B9383}" srcOrd="0" destOrd="0" presId="urn:microsoft.com/office/officeart/2005/8/layout/vList4"/>
    <dgm:cxn modelId="{99BBB329-9618-4F22-B8D5-2A8B5CCF37E7}" type="presParOf" srcId="{597BFE4E-B87F-4C62-9A1D-C22EB75B3A47}" destId="{369951C8-607C-4D9D-B433-8C200CAD8ED5}" srcOrd="1" destOrd="0" presId="urn:microsoft.com/office/officeart/2005/8/layout/vList4"/>
    <dgm:cxn modelId="{39EF67E9-C1B2-45A8-841D-53C42444CFEF}" type="presParOf" srcId="{597BFE4E-B87F-4C62-9A1D-C22EB75B3A47}" destId="{8577213F-4832-43A0-A16D-D577AFD8E74F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562565-FDD5-464E-B506-94ACE1F6BB99}">
      <dsp:nvSpPr>
        <dsp:cNvPr id="0" name=""/>
        <dsp:cNvSpPr/>
      </dsp:nvSpPr>
      <dsp:spPr>
        <a:xfrm>
          <a:off x="5901974" y="3663317"/>
          <a:ext cx="91440" cy="4280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808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05B0A7-6B91-4AB7-BE2F-3E0A49C02816}">
      <dsp:nvSpPr>
        <dsp:cNvPr id="0" name=""/>
        <dsp:cNvSpPr/>
      </dsp:nvSpPr>
      <dsp:spPr>
        <a:xfrm>
          <a:off x="3890732" y="2300560"/>
          <a:ext cx="2056961" cy="4280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727"/>
              </a:lnTo>
              <a:lnTo>
                <a:pt x="2056961" y="291727"/>
              </a:lnTo>
              <a:lnTo>
                <a:pt x="2056961" y="42808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E72734-6B67-40F8-A40F-F04D095D2C8D}">
      <dsp:nvSpPr>
        <dsp:cNvPr id="0" name=""/>
        <dsp:cNvSpPr/>
      </dsp:nvSpPr>
      <dsp:spPr>
        <a:xfrm>
          <a:off x="2178567" y="3663317"/>
          <a:ext cx="91440" cy="4280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808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7C9078-733F-46D5-964B-5E83947D20E8}">
      <dsp:nvSpPr>
        <dsp:cNvPr id="0" name=""/>
        <dsp:cNvSpPr/>
      </dsp:nvSpPr>
      <dsp:spPr>
        <a:xfrm>
          <a:off x="2224287" y="2300560"/>
          <a:ext cx="1666445" cy="428084"/>
        </a:xfrm>
        <a:custGeom>
          <a:avLst/>
          <a:gdLst/>
          <a:ahLst/>
          <a:cxnLst/>
          <a:rect l="0" t="0" r="0" b="0"/>
          <a:pathLst>
            <a:path>
              <a:moveTo>
                <a:pt x="1666445" y="0"/>
              </a:moveTo>
              <a:lnTo>
                <a:pt x="1666445" y="291727"/>
              </a:lnTo>
              <a:lnTo>
                <a:pt x="0" y="291727"/>
              </a:lnTo>
              <a:lnTo>
                <a:pt x="0" y="42808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923166-4D4C-4F2B-9B4E-47814C2D2EA2}">
      <dsp:nvSpPr>
        <dsp:cNvPr id="0" name=""/>
        <dsp:cNvSpPr/>
      </dsp:nvSpPr>
      <dsp:spPr>
        <a:xfrm>
          <a:off x="3845012" y="937803"/>
          <a:ext cx="91440" cy="4280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808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53FFF-F09E-42E7-B6BC-5E40C2C5C872}">
      <dsp:nvSpPr>
        <dsp:cNvPr id="0" name=""/>
        <dsp:cNvSpPr/>
      </dsp:nvSpPr>
      <dsp:spPr>
        <a:xfrm>
          <a:off x="2512812" y="3130"/>
          <a:ext cx="2755841" cy="9346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CA7B31-2750-49EF-8BE9-ACAF57257F45}">
      <dsp:nvSpPr>
        <dsp:cNvPr id="0" name=""/>
        <dsp:cNvSpPr/>
      </dsp:nvSpPr>
      <dsp:spPr>
        <a:xfrm>
          <a:off x="2676359" y="158500"/>
          <a:ext cx="2755841" cy="934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kern="1200" dirty="0" smtClean="0"/>
            <a:t>Sospecha de Infección por </a:t>
          </a:r>
          <a:r>
            <a:rPr lang="es-AR" sz="2000" kern="1200" dirty="0" err="1" smtClean="0"/>
            <a:t>Enterobacteria</a:t>
          </a:r>
          <a:endParaRPr lang="es-AR" sz="2000" kern="1200" dirty="0"/>
        </a:p>
      </dsp:txBody>
      <dsp:txXfrm>
        <a:off x="2703735" y="185876"/>
        <a:ext cx="2701089" cy="879920"/>
      </dsp:txXfrm>
    </dsp:sp>
    <dsp:sp modelId="{0282368D-ABDB-47A6-90EC-CC07FBE7E5F6}">
      <dsp:nvSpPr>
        <dsp:cNvPr id="0" name=""/>
        <dsp:cNvSpPr/>
      </dsp:nvSpPr>
      <dsp:spPr>
        <a:xfrm>
          <a:off x="352578" y="1365888"/>
          <a:ext cx="7076309" cy="9346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4814F1-85B6-427E-A72E-A073C027F4CE}">
      <dsp:nvSpPr>
        <dsp:cNvPr id="0" name=""/>
        <dsp:cNvSpPr/>
      </dsp:nvSpPr>
      <dsp:spPr>
        <a:xfrm>
          <a:off x="516125" y="1521258"/>
          <a:ext cx="7076309" cy="934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AR" sz="2000" kern="1200" dirty="0" smtClean="0"/>
            <a:t>Infección Grave + Epidemiología local o Factores de riesgo</a:t>
          </a:r>
          <a:endParaRPr lang="es-AR" sz="2000" kern="1200" dirty="0"/>
        </a:p>
      </dsp:txBody>
      <dsp:txXfrm>
        <a:off x="543501" y="1548634"/>
        <a:ext cx="7021557" cy="879920"/>
      </dsp:txXfrm>
    </dsp:sp>
    <dsp:sp modelId="{EAA40950-7913-4A59-99F2-4B83DDD8F502}">
      <dsp:nvSpPr>
        <dsp:cNvPr id="0" name=""/>
        <dsp:cNvSpPr/>
      </dsp:nvSpPr>
      <dsp:spPr>
        <a:xfrm>
          <a:off x="1097808" y="2728645"/>
          <a:ext cx="2252957" cy="9346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DAC452-9EE0-4A07-B3C6-F238A1F3ACAF}">
      <dsp:nvSpPr>
        <dsp:cNvPr id="0" name=""/>
        <dsp:cNvSpPr/>
      </dsp:nvSpPr>
      <dsp:spPr>
        <a:xfrm>
          <a:off x="1261355" y="2884015"/>
          <a:ext cx="2252957" cy="934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kern="1200" dirty="0" smtClean="0"/>
            <a:t>Sospecha de BLEE</a:t>
          </a:r>
          <a:endParaRPr lang="es-AR" sz="1800" kern="1200" dirty="0"/>
        </a:p>
      </dsp:txBody>
      <dsp:txXfrm>
        <a:off x="1288731" y="2911391"/>
        <a:ext cx="2198205" cy="879920"/>
      </dsp:txXfrm>
    </dsp:sp>
    <dsp:sp modelId="{A65FE29F-2691-4621-8B60-AD653BB10822}">
      <dsp:nvSpPr>
        <dsp:cNvPr id="0" name=""/>
        <dsp:cNvSpPr/>
      </dsp:nvSpPr>
      <dsp:spPr>
        <a:xfrm>
          <a:off x="593755" y="4091402"/>
          <a:ext cx="3261064" cy="9346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A7DC45-9C82-4B7D-9C65-163A0BD36C62}">
      <dsp:nvSpPr>
        <dsp:cNvPr id="0" name=""/>
        <dsp:cNvSpPr/>
      </dsp:nvSpPr>
      <dsp:spPr>
        <a:xfrm>
          <a:off x="757302" y="4246772"/>
          <a:ext cx="3261064" cy="934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kern="1200" dirty="0" err="1" smtClean="0"/>
            <a:t>Piperacilina</a:t>
          </a:r>
          <a:r>
            <a:rPr lang="es-AR" sz="1400" kern="1200" dirty="0" smtClean="0"/>
            <a:t>/</a:t>
          </a:r>
          <a:r>
            <a:rPr lang="es-AR" sz="1400" kern="1200" dirty="0" err="1" smtClean="0"/>
            <a:t>tazobactam</a:t>
          </a:r>
          <a:r>
            <a:rPr lang="es-AR" sz="1400" kern="1200" dirty="0" smtClean="0"/>
            <a:t> +/- </a:t>
          </a:r>
          <a:r>
            <a:rPr lang="es-AR" sz="1400" kern="1200" dirty="0" err="1" smtClean="0"/>
            <a:t>Amikacina</a:t>
          </a:r>
          <a:r>
            <a:rPr lang="es-AR" sz="1400" kern="1200" dirty="0" smtClean="0"/>
            <a:t> o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kern="1200" dirty="0" err="1" smtClean="0"/>
            <a:t>Carbapenem</a:t>
          </a:r>
          <a:r>
            <a:rPr lang="es-AR" sz="1400" kern="1200" dirty="0" smtClean="0"/>
            <a:t> o  </a:t>
          </a:r>
          <a:r>
            <a:rPr lang="es-AR" sz="1400" kern="1200" dirty="0" err="1" smtClean="0"/>
            <a:t>Ceftolazono</a:t>
          </a:r>
          <a:r>
            <a:rPr lang="es-AR" sz="1400" kern="1200" dirty="0" smtClean="0"/>
            <a:t>/</a:t>
          </a:r>
          <a:r>
            <a:rPr lang="es-AR" sz="1400" kern="1200" dirty="0" err="1" smtClean="0"/>
            <a:t>tazobactam</a:t>
          </a:r>
          <a:endParaRPr lang="es-AR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kern="1200" dirty="0" smtClean="0"/>
            <a:t>o </a:t>
          </a:r>
          <a:r>
            <a:rPr lang="es-AR" sz="1400" kern="1200" dirty="0" err="1" smtClean="0"/>
            <a:t>Ceftazidima</a:t>
          </a:r>
          <a:r>
            <a:rPr lang="es-AR" sz="1400" kern="1200" dirty="0" smtClean="0"/>
            <a:t>/</a:t>
          </a:r>
          <a:r>
            <a:rPr lang="es-AR" sz="1400" kern="1200" dirty="0" err="1" smtClean="0"/>
            <a:t>avibactam</a:t>
          </a:r>
          <a:endParaRPr lang="es-AR" sz="1400" kern="1200" dirty="0"/>
        </a:p>
      </dsp:txBody>
      <dsp:txXfrm>
        <a:off x="784678" y="4274148"/>
        <a:ext cx="3206312" cy="879920"/>
      </dsp:txXfrm>
    </dsp:sp>
    <dsp:sp modelId="{8ABB65AF-06F7-4EF3-ADFF-C88B62975090}">
      <dsp:nvSpPr>
        <dsp:cNvPr id="0" name=""/>
        <dsp:cNvSpPr/>
      </dsp:nvSpPr>
      <dsp:spPr>
        <a:xfrm>
          <a:off x="5211731" y="2728645"/>
          <a:ext cx="1471925" cy="9346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91160B-3513-4D0D-B34C-E2510954B57E}">
      <dsp:nvSpPr>
        <dsp:cNvPr id="0" name=""/>
        <dsp:cNvSpPr/>
      </dsp:nvSpPr>
      <dsp:spPr>
        <a:xfrm>
          <a:off x="5375279" y="2884015"/>
          <a:ext cx="1471925" cy="934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kern="1200" dirty="0" smtClean="0"/>
            <a:t>Sospecha de ERC</a:t>
          </a:r>
          <a:endParaRPr lang="es-AR" sz="2000" kern="1200" dirty="0"/>
        </a:p>
      </dsp:txBody>
      <dsp:txXfrm>
        <a:off x="5402655" y="2911391"/>
        <a:ext cx="1417173" cy="879920"/>
      </dsp:txXfrm>
    </dsp:sp>
    <dsp:sp modelId="{7F863013-F3FD-4BA3-B5BC-D6BFD66CC0E9}">
      <dsp:nvSpPr>
        <dsp:cNvPr id="0" name=""/>
        <dsp:cNvSpPr/>
      </dsp:nvSpPr>
      <dsp:spPr>
        <a:xfrm>
          <a:off x="4181914" y="4091402"/>
          <a:ext cx="3531560" cy="9346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88F78B-7878-4579-B0E6-8DDC94CFF68C}">
      <dsp:nvSpPr>
        <dsp:cNvPr id="0" name=""/>
        <dsp:cNvSpPr/>
      </dsp:nvSpPr>
      <dsp:spPr>
        <a:xfrm>
          <a:off x="4345461" y="4246772"/>
          <a:ext cx="3531560" cy="934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kern="1200" dirty="0" err="1" smtClean="0"/>
            <a:t>Ceftazidima</a:t>
          </a:r>
          <a:r>
            <a:rPr lang="es-AR" sz="1400" kern="1200" dirty="0" smtClean="0"/>
            <a:t>/</a:t>
          </a:r>
          <a:r>
            <a:rPr lang="es-AR" sz="1400" kern="1200" dirty="0" err="1" smtClean="0"/>
            <a:t>avibactam</a:t>
          </a:r>
          <a:r>
            <a:rPr lang="es-AR" sz="1400" kern="1200" dirty="0" smtClean="0"/>
            <a:t> o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kern="1200" dirty="0" err="1" smtClean="0"/>
            <a:t>Carbapenem</a:t>
          </a:r>
          <a:r>
            <a:rPr lang="es-AR" sz="1400" kern="1200" dirty="0" smtClean="0"/>
            <a:t>  </a:t>
          </a:r>
          <a:r>
            <a:rPr lang="es-AR" sz="1400" kern="1200" dirty="0" err="1" smtClean="0"/>
            <a:t>tigeciclina</a:t>
          </a:r>
          <a:r>
            <a:rPr lang="es-AR" sz="1400" kern="1200" dirty="0" smtClean="0"/>
            <a:t> o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kern="1200" dirty="0" err="1" smtClean="0"/>
            <a:t>Amikacina</a:t>
          </a:r>
          <a:r>
            <a:rPr lang="es-AR" sz="1400" kern="1200" dirty="0" smtClean="0"/>
            <a:t> o </a:t>
          </a:r>
          <a:r>
            <a:rPr lang="es-AR" sz="1400" kern="1200" dirty="0" err="1" smtClean="0"/>
            <a:t>colistina</a:t>
          </a:r>
          <a:r>
            <a:rPr lang="es-AR" sz="1400" kern="1200" dirty="0" smtClean="0"/>
            <a:t> o </a:t>
          </a:r>
          <a:r>
            <a:rPr lang="es-AR" sz="1400" kern="1200" dirty="0" err="1" smtClean="0"/>
            <a:t>fosfomicina</a:t>
          </a:r>
          <a:endParaRPr lang="es-AR" sz="1400" kern="1200" dirty="0"/>
        </a:p>
      </dsp:txBody>
      <dsp:txXfrm>
        <a:off x="4372837" y="4274148"/>
        <a:ext cx="3476808" cy="8799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71DEDA-15C2-4EF5-97B5-BE654DD1DF2E}">
      <dsp:nvSpPr>
        <dsp:cNvPr id="0" name=""/>
        <dsp:cNvSpPr/>
      </dsp:nvSpPr>
      <dsp:spPr>
        <a:xfrm>
          <a:off x="788669" y="0"/>
          <a:ext cx="8938260" cy="435133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C70354-B4C4-47B4-9255-23C63624B694}">
      <dsp:nvSpPr>
        <dsp:cNvPr id="0" name=""/>
        <dsp:cNvSpPr/>
      </dsp:nvSpPr>
      <dsp:spPr>
        <a:xfrm>
          <a:off x="970" y="1305401"/>
          <a:ext cx="2474762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100" b="1" i="1" kern="1200" dirty="0" smtClean="0">
              <a:solidFill>
                <a:schemeClr val="tx1"/>
              </a:solidFill>
            </a:rPr>
            <a:t>Resistentes</a:t>
          </a:r>
          <a:endParaRPr lang="es-AR" sz="2100" b="1" i="1" kern="1200" dirty="0">
            <a:solidFill>
              <a:schemeClr val="tx1"/>
            </a:solidFill>
          </a:endParaRPr>
        </a:p>
      </dsp:txBody>
      <dsp:txXfrm>
        <a:off x="85936" y="1390367"/>
        <a:ext cx="2304830" cy="1570603"/>
      </dsp:txXfrm>
    </dsp:sp>
    <dsp:sp modelId="{6F8F421D-BBD3-4E0D-B71C-C07BBD0D1C0C}">
      <dsp:nvSpPr>
        <dsp:cNvPr id="0" name=""/>
        <dsp:cNvSpPr/>
      </dsp:nvSpPr>
      <dsp:spPr>
        <a:xfrm>
          <a:off x="2680602" y="1305401"/>
          <a:ext cx="2474762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100" b="1" i="1" kern="1200" dirty="0" smtClean="0">
              <a:solidFill>
                <a:schemeClr val="tx1"/>
              </a:solidFill>
            </a:rPr>
            <a:t>Multiresistentes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100" b="1" kern="1200" dirty="0" smtClean="0">
              <a:solidFill>
                <a:schemeClr val="tx1"/>
              </a:solidFill>
            </a:rPr>
            <a:t>R a tres familias</a:t>
          </a:r>
          <a:endParaRPr lang="es-AR" sz="2100" b="1" kern="1200" dirty="0">
            <a:solidFill>
              <a:schemeClr val="tx1"/>
            </a:solidFill>
          </a:endParaRPr>
        </a:p>
      </dsp:txBody>
      <dsp:txXfrm>
        <a:off x="2765568" y="1390367"/>
        <a:ext cx="2304830" cy="1570603"/>
      </dsp:txXfrm>
    </dsp:sp>
    <dsp:sp modelId="{9A66142C-B18D-4CDE-A540-1D4FAA984CE9}">
      <dsp:nvSpPr>
        <dsp:cNvPr id="0" name=""/>
        <dsp:cNvSpPr/>
      </dsp:nvSpPr>
      <dsp:spPr>
        <a:xfrm>
          <a:off x="5360234" y="1305401"/>
          <a:ext cx="2474762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100" b="1" i="1" kern="1200" dirty="0" smtClean="0">
              <a:solidFill>
                <a:schemeClr val="tx1"/>
              </a:solidFill>
            </a:rPr>
            <a:t>Extremadamente Resistentes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100" b="1" kern="1200" dirty="0" smtClean="0">
              <a:solidFill>
                <a:schemeClr val="tx1"/>
              </a:solidFill>
            </a:rPr>
            <a:t>Sensible 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100" b="1" kern="1200" dirty="0" smtClean="0">
              <a:solidFill>
                <a:schemeClr val="tx1"/>
              </a:solidFill>
            </a:rPr>
            <a:t>solo a 2 ATB</a:t>
          </a:r>
          <a:endParaRPr lang="es-AR" sz="2100" b="1" kern="1200" dirty="0">
            <a:solidFill>
              <a:schemeClr val="tx1"/>
            </a:solidFill>
          </a:endParaRPr>
        </a:p>
      </dsp:txBody>
      <dsp:txXfrm>
        <a:off x="5445200" y="1390367"/>
        <a:ext cx="2304830" cy="1570603"/>
      </dsp:txXfrm>
    </dsp:sp>
    <dsp:sp modelId="{E6937876-C984-4A64-8F9C-A08C394AAFE3}">
      <dsp:nvSpPr>
        <dsp:cNvPr id="0" name=""/>
        <dsp:cNvSpPr/>
      </dsp:nvSpPr>
      <dsp:spPr>
        <a:xfrm>
          <a:off x="8039866" y="1305401"/>
          <a:ext cx="2474762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100" b="1" i="1" kern="1200" dirty="0" smtClean="0">
              <a:solidFill>
                <a:schemeClr val="tx1"/>
              </a:solidFill>
            </a:rPr>
            <a:t>Pan Resistentes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100" b="1" kern="1200" dirty="0" smtClean="0">
              <a:solidFill>
                <a:schemeClr val="tx1"/>
              </a:solidFill>
            </a:rPr>
            <a:t>Sin Opciones</a:t>
          </a:r>
          <a:endParaRPr lang="es-AR" sz="2100" b="1" kern="1200" dirty="0">
            <a:solidFill>
              <a:schemeClr val="tx1"/>
            </a:solidFill>
          </a:endParaRPr>
        </a:p>
      </dsp:txBody>
      <dsp:txXfrm>
        <a:off x="8124832" y="1390367"/>
        <a:ext cx="2304830" cy="15706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398D56-D217-4F98-9A9C-DB5F557B626F}">
      <dsp:nvSpPr>
        <dsp:cNvPr id="0" name=""/>
        <dsp:cNvSpPr/>
      </dsp:nvSpPr>
      <dsp:spPr>
        <a:xfrm>
          <a:off x="0" y="728931"/>
          <a:ext cx="105156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BF6B9A-24B9-4D4C-AFD0-943CD73D977D}">
      <dsp:nvSpPr>
        <dsp:cNvPr id="0" name=""/>
        <dsp:cNvSpPr/>
      </dsp:nvSpPr>
      <dsp:spPr>
        <a:xfrm>
          <a:off x="731039" y="52822"/>
          <a:ext cx="7548917" cy="11336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1"/>
              </a:solidFill>
            </a:rPr>
            <a:t>TRATAMIENTO EMPÍRICO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1"/>
              </a:solidFill>
            </a:rPr>
            <a:t>SOSPECHA DE INFECCIÓN POR ERC</a:t>
          </a:r>
          <a:endParaRPr lang="es-AR" sz="2800" b="1" kern="1200" dirty="0">
            <a:solidFill>
              <a:schemeClr val="tx1"/>
            </a:solidFill>
          </a:endParaRPr>
        </a:p>
      </dsp:txBody>
      <dsp:txXfrm>
        <a:off x="786380" y="108163"/>
        <a:ext cx="7438235" cy="1022986"/>
      </dsp:txXfrm>
    </dsp:sp>
    <dsp:sp modelId="{D9D41DFC-E5B4-4F51-B881-7FA4BF7D4808}">
      <dsp:nvSpPr>
        <dsp:cNvPr id="0" name=""/>
        <dsp:cNvSpPr/>
      </dsp:nvSpPr>
      <dsp:spPr>
        <a:xfrm>
          <a:off x="0" y="3517315"/>
          <a:ext cx="105156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BDEE63-7984-4D52-866E-0BEE3F57AD93}">
      <dsp:nvSpPr>
        <dsp:cNvPr id="0" name=""/>
        <dsp:cNvSpPr/>
      </dsp:nvSpPr>
      <dsp:spPr>
        <a:xfrm>
          <a:off x="892737" y="1686078"/>
          <a:ext cx="7353731" cy="22973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</a:rPr>
            <a:t>CARBAPENEM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</a:rPr>
            <a:t>+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</a:rPr>
            <a:t>TIGECICLINA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</a:rPr>
            <a:t>+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</a:rPr>
            <a:t>COLISTINA  o AMG o FOSFOMICINA </a:t>
          </a:r>
          <a:endParaRPr lang="es-AR" sz="2400" b="1" kern="1200" dirty="0">
            <a:solidFill>
              <a:schemeClr val="tx1"/>
            </a:solidFill>
          </a:endParaRPr>
        </a:p>
      </dsp:txBody>
      <dsp:txXfrm>
        <a:off x="1004884" y="1798225"/>
        <a:ext cx="7129437" cy="20730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398D56-D217-4F98-9A9C-DB5F557B626F}">
      <dsp:nvSpPr>
        <dsp:cNvPr id="0" name=""/>
        <dsp:cNvSpPr/>
      </dsp:nvSpPr>
      <dsp:spPr>
        <a:xfrm>
          <a:off x="0" y="728931"/>
          <a:ext cx="105156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BF6B9A-24B9-4D4C-AFD0-943CD73D977D}">
      <dsp:nvSpPr>
        <dsp:cNvPr id="0" name=""/>
        <dsp:cNvSpPr/>
      </dsp:nvSpPr>
      <dsp:spPr>
        <a:xfrm>
          <a:off x="1183982" y="0"/>
          <a:ext cx="7548917" cy="11336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1"/>
              </a:solidFill>
            </a:rPr>
            <a:t>TRATAMIENTO EMPÍRICO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1"/>
              </a:solidFill>
            </a:rPr>
            <a:t>SOSPECHA DE INFECCIÓN POR ERC</a:t>
          </a:r>
          <a:endParaRPr lang="es-AR" sz="2800" b="1" kern="1200" dirty="0">
            <a:solidFill>
              <a:schemeClr val="tx1"/>
            </a:solidFill>
          </a:endParaRPr>
        </a:p>
      </dsp:txBody>
      <dsp:txXfrm>
        <a:off x="1239323" y="55341"/>
        <a:ext cx="7438235" cy="1022986"/>
      </dsp:txXfrm>
    </dsp:sp>
    <dsp:sp modelId="{D9D41DFC-E5B4-4F51-B881-7FA4BF7D4808}">
      <dsp:nvSpPr>
        <dsp:cNvPr id="0" name=""/>
        <dsp:cNvSpPr/>
      </dsp:nvSpPr>
      <dsp:spPr>
        <a:xfrm>
          <a:off x="0" y="3517315"/>
          <a:ext cx="105156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BDEE63-7984-4D52-866E-0BEE3F57AD93}">
      <dsp:nvSpPr>
        <dsp:cNvPr id="0" name=""/>
        <dsp:cNvSpPr/>
      </dsp:nvSpPr>
      <dsp:spPr>
        <a:xfrm>
          <a:off x="892737" y="1686078"/>
          <a:ext cx="7353731" cy="22973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</a:rPr>
            <a:t>CARBAPENEM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</a:rPr>
            <a:t>+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</a:rPr>
            <a:t>TIGECICLINA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</a:rPr>
            <a:t>+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</a:rPr>
            <a:t>COLISTINA  o AMG o FOSFOMICINA </a:t>
          </a:r>
          <a:endParaRPr lang="es-AR" sz="2400" b="1" kern="1200" dirty="0">
            <a:solidFill>
              <a:schemeClr val="tx1"/>
            </a:solidFill>
          </a:endParaRPr>
        </a:p>
      </dsp:txBody>
      <dsp:txXfrm>
        <a:off x="1004884" y="1798225"/>
        <a:ext cx="7129437" cy="20730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63C8E9-E0DC-4A90-A9C9-D2280BA1433C}">
      <dsp:nvSpPr>
        <dsp:cNvPr id="0" name=""/>
        <dsp:cNvSpPr/>
      </dsp:nvSpPr>
      <dsp:spPr>
        <a:xfrm>
          <a:off x="0" y="0"/>
          <a:ext cx="10515600" cy="19967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</a:rPr>
            <a:t>CUADRO CLÍNICO: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</a:rPr>
            <a:t>SEPSIS SIN FOCO CLARO o CON SOSPECHA DE NIH,ITU COMPLICADA IIA COMPLICADA, BACTERIEMIA</a:t>
          </a:r>
          <a:endParaRPr lang="es-AR" sz="2400" b="1" kern="1200" dirty="0">
            <a:solidFill>
              <a:schemeClr val="tx1"/>
            </a:solidFill>
          </a:endParaRPr>
        </a:p>
      </dsp:txBody>
      <dsp:txXfrm>
        <a:off x="2166995" y="0"/>
        <a:ext cx="8348604" cy="1996785"/>
      </dsp:txXfrm>
    </dsp:sp>
    <dsp:sp modelId="{372E6733-30CC-44D9-B872-1C1FD8CEADE1}">
      <dsp:nvSpPr>
        <dsp:cNvPr id="0" name=""/>
        <dsp:cNvSpPr/>
      </dsp:nvSpPr>
      <dsp:spPr>
        <a:xfrm>
          <a:off x="63875" y="742890"/>
          <a:ext cx="2103120" cy="51100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242C6D-6630-43F7-BF6F-B6CF4A9B9383}">
      <dsp:nvSpPr>
        <dsp:cNvPr id="0" name=""/>
        <dsp:cNvSpPr/>
      </dsp:nvSpPr>
      <dsp:spPr>
        <a:xfrm>
          <a:off x="0" y="2064991"/>
          <a:ext cx="10515600" cy="24930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</a:rPr>
            <a:t>FACTORES DE RIESGO PARA ERC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</a:rPr>
            <a:t>Colonización-infección reciente, documentada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</a:rPr>
            <a:t>ATB de amplio espectro previo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</a:rPr>
            <a:t>Hospitalización prolongada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</a:rPr>
            <a:t>Dispositivos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</a:rPr>
            <a:t>HIC</a:t>
          </a:r>
          <a:endParaRPr lang="es-AR" sz="2000" b="1" kern="1200" dirty="0">
            <a:solidFill>
              <a:schemeClr val="tx1"/>
            </a:solidFill>
          </a:endParaRPr>
        </a:p>
      </dsp:txBody>
      <dsp:txXfrm>
        <a:off x="2166995" y="2064991"/>
        <a:ext cx="8348604" cy="2493091"/>
      </dsp:txXfrm>
    </dsp:sp>
    <dsp:sp modelId="{369951C8-607C-4D9D-B433-8C200CAD8ED5}">
      <dsp:nvSpPr>
        <dsp:cNvPr id="0" name=""/>
        <dsp:cNvSpPr/>
      </dsp:nvSpPr>
      <dsp:spPr>
        <a:xfrm>
          <a:off x="63875" y="3051705"/>
          <a:ext cx="2103120" cy="51100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BB02B73E-FF5F-4C5D-BD6D-1B3836985D12}" type="datetimeFigureOut">
              <a:rPr lang="es-AR" smtClean="0"/>
              <a:pPr/>
              <a:t>28/09/2018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33B9D36B-7A96-42BC-9C99-172FE336F138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31240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8D643-BD38-4DDC-97CF-6A7152753319}" type="slidenum">
              <a:rPr lang="es-ES" smtClean="0"/>
              <a:pPr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9384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35C9C-E0C9-4C53-B661-824300000866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94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E25A0-4DC8-4780-A3ED-5F9B482991C2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8120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E25A0-4DC8-4780-A3ED-5F9B482991C2}" type="slidenum">
              <a:rPr lang="es-ES" smtClean="0"/>
              <a:pPr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9781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35C9C-E0C9-4C53-B661-824300000866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1951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35C9C-E0C9-4C53-B661-824300000866}" type="slidenum">
              <a:rPr lang="es-ES" smtClean="0"/>
              <a:pPr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4617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35C9C-E0C9-4C53-B661-824300000866}" type="slidenum">
              <a:rPr lang="es-ES" smtClean="0"/>
              <a:pPr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4293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35C9C-E0C9-4C53-B661-824300000866}" type="slidenum">
              <a:rPr lang="es-ES" smtClean="0"/>
              <a:pPr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3103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8D643-BD38-4DDC-97CF-6A7152753319}" type="slidenum">
              <a:rPr lang="es-ES" smtClean="0">
                <a:solidFill>
                  <a:prstClr val="black"/>
                </a:solidFill>
              </a:rPr>
              <a:pPr/>
              <a:t>30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779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28/09/2018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32350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28/09/2018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07941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28/09/2018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9771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28/09/2018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02091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28/09/2018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84161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28/09/2018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54376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28/09/2018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87726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28/09/2018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53943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28/09/2018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7147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28/09/2018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37368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D659-E8F3-463A-B8BE-46F2B865C114}" type="datetimeFigureOut">
              <a:rPr lang="es-AR" smtClean="0"/>
              <a:pPr/>
              <a:t>28/09/2018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34888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4572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627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178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7051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634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3262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3111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6539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8118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9583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9569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MAX_Corner_Tab_selected_549_rgb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8" t="15306" r="11128" b="9200"/>
          <a:stretch/>
        </p:blipFill>
        <p:spPr>
          <a:xfrm>
            <a:off x="10869852" y="6007608"/>
            <a:ext cx="1341109" cy="859536"/>
          </a:xfrm>
          <a:prstGeom prst="rect">
            <a:avLst/>
          </a:prstGeom>
        </p:spPr>
      </p:pic>
      <p:sp>
        <p:nvSpPr>
          <p:cNvPr id="6" name="Round Same Side Corner Rectangle 5"/>
          <p:cNvSpPr/>
          <p:nvPr userDrawn="1"/>
        </p:nvSpPr>
        <p:spPr>
          <a:xfrm>
            <a:off x="607500" y="0"/>
            <a:ext cx="10387073" cy="1143000"/>
          </a:xfrm>
          <a:prstGeom prst="round2SameRect">
            <a:avLst>
              <a:gd name="adj1" fmla="val 0"/>
              <a:gd name="adj2" fmla="val 40200"/>
            </a:avLst>
          </a:prstGeom>
          <a:solidFill>
            <a:srgbClr val="0087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endParaRPr lang="en-US" sz="28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72633" y="-1"/>
            <a:ext cx="9292168" cy="113643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Here to Enter Title of Slide </a:t>
            </a:r>
            <a:br>
              <a:rPr lang="en-US" dirty="0" smtClean="0"/>
            </a:br>
            <a:r>
              <a:rPr lang="en-US" dirty="0" smtClean="0"/>
              <a:t>Max Two Lines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1172634" y="1373415"/>
            <a:ext cx="9292167" cy="4525963"/>
          </a:xfrm>
          <a:prstGeom prst="rect">
            <a:avLst/>
          </a:prstGeom>
        </p:spPr>
        <p:txBody>
          <a:bodyPr lIns="0" tIns="0" rIns="0" bIns="0"/>
          <a:lstStyle>
            <a:lvl1pPr marL="361950" indent="-361950" algn="l" defTabSz="361950">
              <a:lnSpc>
                <a:spcPct val="100000"/>
              </a:lnSpc>
              <a:spcBef>
                <a:spcPts val="1200"/>
              </a:spcBef>
              <a:tabLst/>
              <a:defRPr baseline="0"/>
            </a:lvl1pPr>
            <a:lvl2pPr marL="630238" indent="-268288" algn="l">
              <a:lnSpc>
                <a:spcPct val="100000"/>
              </a:lnSpc>
              <a:spcBef>
                <a:spcPts val="0"/>
              </a:spcBef>
              <a:tabLst/>
              <a:defRPr baseline="0"/>
            </a:lvl2pPr>
          </a:lstStyle>
          <a:p>
            <a:pPr lvl="0"/>
            <a:r>
              <a:rPr lang="en-US" dirty="0" smtClean="0"/>
              <a:t>Click to enter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0"/>
            <a:r>
              <a:rPr lang="en-US" dirty="0" smtClean="0"/>
              <a:t>Click to enter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0"/>
            <a:r>
              <a:rPr lang="en-US" dirty="0" smtClean="0"/>
              <a:t>Click to enter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8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1174750" y="6400314"/>
            <a:ext cx="8085527" cy="153888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>
              <a:buNone/>
              <a:defRPr lang="en-US" sz="1000" b="0" i="0" baseline="0" smtClean="0"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1000" dirty="0" smtClean="0">
                <a:effectLst/>
                <a:latin typeface="Arial"/>
              </a:rPr>
              <a:t>References and/or abbreviations here.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99113" y="6554203"/>
            <a:ext cx="1045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fld id="{AFB5F921-B8BE-2241-B5BD-83D229909CC0}" type="slidenum">
              <a:rPr lang="en-US" sz="1200">
                <a:solidFill>
                  <a:srgbClr val="37424A"/>
                </a:solidFill>
              </a:rPr>
              <a:pPr defTabSz="457200"/>
              <a:t>‹Nº›</a:t>
            </a:fld>
            <a:endParaRPr lang="en-US" sz="1200" dirty="0">
              <a:solidFill>
                <a:srgbClr val="3742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85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MAX_Corner_Tab_selected_549_rgb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8" t="15306" r="11128" b="9200"/>
          <a:stretch/>
        </p:blipFill>
        <p:spPr>
          <a:xfrm>
            <a:off x="10869852" y="6007608"/>
            <a:ext cx="1341109" cy="859536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082581" y="1367287"/>
            <a:ext cx="4991819" cy="4408032"/>
          </a:xfrm>
          <a:prstGeom prst="roundRect">
            <a:avLst>
              <a:gd name="adj" fmla="val 0"/>
            </a:avLst>
          </a:prstGeom>
          <a:ln>
            <a:noFill/>
          </a:ln>
          <a:effectLst/>
        </p:spPr>
        <p:txBody>
          <a:bodyPr/>
          <a:lstStyle>
            <a:lvl1pPr marL="0" indent="0">
              <a:buNone/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picture</a:t>
            </a:r>
            <a:endParaRPr lang="en-US" dirty="0"/>
          </a:p>
        </p:txBody>
      </p:sp>
      <p:sp>
        <p:nvSpPr>
          <p:cNvPr id="8" name="Round Same Side Corner Rectangle 7"/>
          <p:cNvSpPr/>
          <p:nvPr userDrawn="1"/>
        </p:nvSpPr>
        <p:spPr>
          <a:xfrm>
            <a:off x="607500" y="0"/>
            <a:ext cx="10387073" cy="1143000"/>
          </a:xfrm>
          <a:prstGeom prst="round2SameRect">
            <a:avLst>
              <a:gd name="adj1" fmla="val 0"/>
              <a:gd name="adj2" fmla="val 40200"/>
            </a:avLst>
          </a:prstGeom>
          <a:solidFill>
            <a:srgbClr val="0087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endParaRPr lang="en-US" sz="28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144293" y="-6563"/>
            <a:ext cx="9320508" cy="114300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Here to Enter Title of Slide </a:t>
            </a:r>
            <a:br>
              <a:rPr lang="en-US" dirty="0" smtClean="0"/>
            </a:br>
            <a:r>
              <a:rPr lang="en-US" dirty="0" smtClean="0"/>
              <a:t>Max Two Lines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1172633" y="1371601"/>
            <a:ext cx="4688712" cy="462393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/>
            </a:lvl1pPr>
            <a:lvl2pPr>
              <a:defRPr sz="18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1174749" y="6400314"/>
            <a:ext cx="8252755" cy="153888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>
              <a:buNone/>
              <a:defRPr lang="en-US" sz="1000" b="0" i="0" baseline="0" smtClean="0"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1000" dirty="0" smtClean="0">
                <a:effectLst/>
                <a:latin typeface="Arial"/>
              </a:rPr>
              <a:t>References and/or abbreviations here.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99113" y="6554203"/>
            <a:ext cx="1045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fld id="{AFB5F921-B8BE-2241-B5BD-83D229909CC0}" type="slidenum">
              <a:rPr lang="en-US" sz="1200">
                <a:solidFill>
                  <a:srgbClr val="37424A"/>
                </a:solidFill>
              </a:rPr>
              <a:pPr defTabSz="457200"/>
              <a:t>‹Nº›</a:t>
            </a:fld>
            <a:endParaRPr lang="en-US" sz="1200" dirty="0">
              <a:solidFill>
                <a:srgbClr val="3742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213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6D659-E8F3-463A-B8BE-46F2B865C114}" type="datetimeFigureOut">
              <a:rPr lang="es-AR" smtClean="0"/>
              <a:pPr/>
              <a:t>28/09/2018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87B1F-7270-43B9-90AE-2C86331FDE1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79956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857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emf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Resistencia Bacteriana</a:t>
            </a:r>
            <a:endParaRPr lang="es-AR" b="1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70C0"/>
                </a:solidFill>
              </a:rPr>
              <a:t>Bacilos Gram Negativos</a:t>
            </a:r>
          </a:p>
          <a:p>
            <a:r>
              <a:rPr lang="es-AR" b="1" dirty="0" smtClean="0">
                <a:solidFill>
                  <a:srgbClr val="0070C0"/>
                </a:solidFill>
              </a:rPr>
              <a:t>Dr. Guillermo Recúpero</a:t>
            </a:r>
          </a:p>
          <a:p>
            <a:r>
              <a:rPr lang="es-AR" b="1" dirty="0" smtClean="0">
                <a:solidFill>
                  <a:srgbClr val="0070C0"/>
                </a:solidFill>
              </a:rPr>
              <a:t>Septiembre 2018</a:t>
            </a:r>
            <a:endParaRPr lang="es-A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08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74834" y="252707"/>
            <a:ext cx="8397978" cy="640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20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95372" y="205546"/>
            <a:ext cx="8539340" cy="634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05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66787" y="0"/>
            <a:ext cx="8944540" cy="677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11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7837" y="214312"/>
            <a:ext cx="8696325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43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357154" y="4336869"/>
            <a:ext cx="4023360" cy="20247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4000" b="1" dirty="0" smtClean="0">
                <a:solidFill>
                  <a:schemeClr val="tx1"/>
                </a:solidFill>
              </a:rPr>
              <a:t>Cromosómicas</a:t>
            </a:r>
          </a:p>
          <a:p>
            <a:r>
              <a:rPr lang="es-AR" sz="4000" b="1" dirty="0" smtClean="0">
                <a:solidFill>
                  <a:schemeClr val="tx1"/>
                </a:solidFill>
              </a:rPr>
              <a:t>Muy pocos casos</a:t>
            </a:r>
          </a:p>
          <a:p>
            <a:r>
              <a:rPr lang="es-AR" sz="4000" b="1" dirty="0" smtClean="0">
                <a:solidFill>
                  <a:schemeClr val="tx1"/>
                </a:solidFill>
              </a:rPr>
              <a:t>No se diseminan</a:t>
            </a:r>
            <a:endParaRPr lang="es-ES" sz="4000" b="1" dirty="0">
              <a:solidFill>
                <a:schemeClr val="tx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853543" y="1541418"/>
            <a:ext cx="3056709" cy="2704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3600" b="1" dirty="0" smtClean="0">
                <a:solidFill>
                  <a:srgbClr val="FF0000"/>
                </a:solidFill>
              </a:rPr>
              <a:t>NMC-A</a:t>
            </a:r>
          </a:p>
          <a:p>
            <a:r>
              <a:rPr lang="es-AR" sz="3600" b="1" dirty="0" smtClean="0">
                <a:solidFill>
                  <a:srgbClr val="FF0000"/>
                </a:solidFill>
              </a:rPr>
              <a:t>SME-1,3</a:t>
            </a:r>
          </a:p>
          <a:p>
            <a:r>
              <a:rPr lang="es-AR" sz="3600" b="1" dirty="0" smtClean="0">
                <a:solidFill>
                  <a:srgbClr val="FF0000"/>
                </a:solidFill>
              </a:rPr>
              <a:t>IMI-1</a:t>
            </a:r>
          </a:p>
          <a:p>
            <a:r>
              <a:rPr lang="es-AR" sz="3600" b="1" dirty="0" smtClean="0"/>
              <a:t>Enterobacter</a:t>
            </a:r>
          </a:p>
          <a:p>
            <a:r>
              <a:rPr lang="es-AR" sz="3600" b="1" dirty="0" smtClean="0"/>
              <a:t>Serratia</a:t>
            </a:r>
            <a:endParaRPr lang="es-ES" sz="3600" b="1" dirty="0"/>
          </a:p>
        </p:txBody>
      </p:sp>
      <p:sp>
        <p:nvSpPr>
          <p:cNvPr id="5" name="4 Elipse"/>
          <p:cNvSpPr/>
          <p:nvPr/>
        </p:nvSpPr>
        <p:spPr>
          <a:xfrm>
            <a:off x="4232360" y="182879"/>
            <a:ext cx="2286006" cy="1332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i="1" dirty="0" smtClean="0">
                <a:solidFill>
                  <a:schemeClr val="bg2">
                    <a:lumMod val="10000"/>
                  </a:schemeClr>
                </a:solidFill>
              </a:rPr>
              <a:t>CLASE A</a:t>
            </a:r>
            <a:endParaRPr lang="es-ES" sz="28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599510" y="2886892"/>
            <a:ext cx="8334102" cy="33440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3200" b="1" dirty="0" smtClean="0">
                <a:solidFill>
                  <a:schemeClr val="tx1"/>
                </a:solidFill>
              </a:rPr>
              <a:t>Muy importante en Klebsiella y Enterobacterias</a:t>
            </a:r>
          </a:p>
          <a:p>
            <a:r>
              <a:rPr lang="es-AR" sz="3200" b="1" dirty="0" smtClean="0">
                <a:solidFill>
                  <a:schemeClr val="tx1"/>
                </a:solidFill>
              </a:rPr>
              <a:t>Poco en Pseudomonas</a:t>
            </a:r>
          </a:p>
          <a:p>
            <a:r>
              <a:rPr lang="es-AR" sz="3200" b="1" dirty="0" smtClean="0">
                <a:solidFill>
                  <a:schemeClr val="tx1"/>
                </a:solidFill>
              </a:rPr>
              <a:t>En  Tucumán el 90 % de las Carbapenemasas son KPC</a:t>
            </a:r>
          </a:p>
          <a:p>
            <a:r>
              <a:rPr lang="es-AR" sz="3200" b="1" dirty="0" smtClean="0">
                <a:solidFill>
                  <a:schemeClr val="tx1"/>
                </a:solidFill>
              </a:rPr>
              <a:t>En Tucumán empiezan a aparecer las OXAS</a:t>
            </a:r>
          </a:p>
          <a:p>
            <a:r>
              <a:rPr lang="es-AR" sz="3200" b="1" dirty="0" smtClean="0">
                <a:solidFill>
                  <a:schemeClr val="tx1"/>
                </a:solidFill>
              </a:rPr>
              <a:t>En Argentina la KPC es endémica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5081451" y="326571"/>
            <a:ext cx="2116182" cy="2442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2800" b="1" dirty="0" smtClean="0">
                <a:solidFill>
                  <a:srgbClr val="FF0000"/>
                </a:solidFill>
              </a:rPr>
              <a:t>KPC 1-4</a:t>
            </a:r>
          </a:p>
          <a:p>
            <a:r>
              <a:rPr lang="es-AR" sz="2800" b="1" dirty="0" smtClean="0">
                <a:solidFill>
                  <a:schemeClr val="tx1"/>
                </a:solidFill>
              </a:rPr>
              <a:t>Klebsiella</a:t>
            </a:r>
          </a:p>
          <a:p>
            <a:r>
              <a:rPr lang="es-AR" sz="2800" b="1" dirty="0" smtClean="0">
                <a:solidFill>
                  <a:schemeClr val="tx1"/>
                </a:solidFill>
              </a:rPr>
              <a:t>Serratia</a:t>
            </a:r>
          </a:p>
          <a:p>
            <a:r>
              <a:rPr lang="es-AR" sz="2800" b="1" dirty="0" smtClean="0">
                <a:solidFill>
                  <a:schemeClr val="tx1"/>
                </a:solidFill>
              </a:rPr>
              <a:t>Enterobacter</a:t>
            </a:r>
          </a:p>
          <a:p>
            <a:r>
              <a:rPr lang="es-AR" sz="2800" b="1" dirty="0" smtClean="0">
                <a:solidFill>
                  <a:schemeClr val="tx1"/>
                </a:solidFill>
              </a:rPr>
              <a:t>Pseudomona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5" name="4 Elipse"/>
          <p:cNvSpPr/>
          <p:nvPr/>
        </p:nvSpPr>
        <p:spPr>
          <a:xfrm>
            <a:off x="2612571" y="613954"/>
            <a:ext cx="1776549" cy="15022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i="1" dirty="0" smtClean="0">
                <a:solidFill>
                  <a:schemeClr val="bg2">
                    <a:lumMod val="10000"/>
                  </a:schemeClr>
                </a:solidFill>
              </a:rPr>
              <a:t>CLASE A</a:t>
            </a:r>
            <a:endParaRPr lang="es-ES" sz="24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4611188" y="1763486"/>
            <a:ext cx="2664823" cy="18810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b="1" dirty="0" smtClean="0">
                <a:solidFill>
                  <a:srgbClr val="FF0000"/>
                </a:solidFill>
              </a:rPr>
              <a:t>GES-2</a:t>
            </a:r>
          </a:p>
          <a:p>
            <a:pPr algn="ctr"/>
            <a:r>
              <a:rPr lang="es-AR" sz="3600" b="1" dirty="0" smtClean="0">
                <a:solidFill>
                  <a:schemeClr val="tx1"/>
                </a:solidFill>
              </a:rPr>
              <a:t>Pseudomona</a:t>
            </a:r>
          </a:p>
          <a:p>
            <a:pPr algn="ctr"/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2325189" y="4075622"/>
            <a:ext cx="7576457" cy="10058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>
                <a:solidFill>
                  <a:schemeClr val="tx1"/>
                </a:solidFill>
              </a:rPr>
              <a:t>BLEE:  toca al Imipenem en forma mínima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5" name="4 Elipse"/>
          <p:cNvSpPr/>
          <p:nvPr/>
        </p:nvSpPr>
        <p:spPr>
          <a:xfrm>
            <a:off x="4885509" y="209006"/>
            <a:ext cx="1985553" cy="13585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i="1" dirty="0" smtClean="0">
                <a:solidFill>
                  <a:schemeClr val="tx1"/>
                </a:solidFill>
              </a:rPr>
              <a:t>CLASE A</a:t>
            </a:r>
            <a:endParaRPr lang="es-ES" sz="28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4885509" y="1828799"/>
            <a:ext cx="2965268" cy="14891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b="1" dirty="0" smtClean="0">
                <a:solidFill>
                  <a:srgbClr val="FF0000"/>
                </a:solidFill>
              </a:rPr>
              <a:t>OXA</a:t>
            </a:r>
          </a:p>
          <a:p>
            <a:pPr algn="ctr"/>
            <a:r>
              <a:rPr lang="es-AR" sz="3600" b="1" dirty="0" smtClean="0">
                <a:solidFill>
                  <a:schemeClr val="bg2">
                    <a:lumMod val="10000"/>
                  </a:schemeClr>
                </a:solidFill>
              </a:rPr>
              <a:t>Acinetobacter</a:t>
            </a:r>
            <a:endParaRPr lang="es-ES" sz="3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664823" y="3500846"/>
            <a:ext cx="7276011" cy="1920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000" b="1" dirty="0" smtClean="0">
                <a:solidFill>
                  <a:schemeClr val="bg2">
                    <a:lumMod val="10000"/>
                  </a:schemeClr>
                </a:solidFill>
              </a:rPr>
              <a:t>Enterobacterias</a:t>
            </a:r>
          </a:p>
          <a:p>
            <a:pPr algn="ctr"/>
            <a:r>
              <a:rPr lang="es-AR" sz="4000" b="1" dirty="0" smtClean="0">
                <a:solidFill>
                  <a:schemeClr val="bg2">
                    <a:lumMod val="10000"/>
                  </a:schemeClr>
                </a:solidFill>
              </a:rPr>
              <a:t>La incidencia está aumentando</a:t>
            </a:r>
            <a:endParaRPr lang="es-ES" sz="4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4 Elipse"/>
          <p:cNvSpPr/>
          <p:nvPr/>
        </p:nvSpPr>
        <p:spPr>
          <a:xfrm>
            <a:off x="5512522" y="195942"/>
            <a:ext cx="1763485" cy="13846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i="1" dirty="0" smtClean="0">
                <a:solidFill>
                  <a:schemeClr val="bg2">
                    <a:lumMod val="10000"/>
                  </a:schemeClr>
                </a:solidFill>
              </a:rPr>
              <a:t>CLASE D</a:t>
            </a:r>
            <a:endParaRPr lang="es-ES" sz="24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213464" y="156754"/>
            <a:ext cx="6374674" cy="39841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>
                <a:solidFill>
                  <a:srgbClr val="FF0000"/>
                </a:solidFill>
              </a:rPr>
              <a:t>METALOBETALACTAMASAS  CLASE B</a:t>
            </a:r>
          </a:p>
          <a:p>
            <a:pPr algn="ctr"/>
            <a:r>
              <a:rPr lang="es-AR" sz="3200" b="1" dirty="0" smtClean="0">
                <a:solidFill>
                  <a:srgbClr val="FFFF00"/>
                </a:solidFill>
              </a:rPr>
              <a:t>IMP   VIM   </a:t>
            </a:r>
            <a:r>
              <a:rPr lang="es-AR" sz="3200" b="1" dirty="0" smtClean="0">
                <a:solidFill>
                  <a:srgbClr val="FF0000"/>
                </a:solidFill>
              </a:rPr>
              <a:t>SPM-1   GIM-1   SIM   </a:t>
            </a:r>
            <a:r>
              <a:rPr lang="es-AR" sz="3200" b="1" dirty="0" smtClean="0">
                <a:solidFill>
                  <a:srgbClr val="FFFF00"/>
                </a:solidFill>
              </a:rPr>
              <a:t>NDM</a:t>
            </a:r>
          </a:p>
          <a:p>
            <a:r>
              <a:rPr lang="es-AR" sz="3200" b="1" dirty="0" smtClean="0">
                <a:solidFill>
                  <a:schemeClr val="tx1"/>
                </a:solidFill>
              </a:rPr>
              <a:t>Klebsiella</a:t>
            </a:r>
          </a:p>
          <a:p>
            <a:r>
              <a:rPr lang="es-AR" sz="3200" b="1" dirty="0" smtClean="0">
                <a:solidFill>
                  <a:schemeClr val="tx1"/>
                </a:solidFill>
              </a:rPr>
              <a:t>Serratia Enterobacter </a:t>
            </a:r>
          </a:p>
          <a:p>
            <a:r>
              <a:rPr lang="es-AR" sz="3200" b="1" dirty="0" smtClean="0">
                <a:solidFill>
                  <a:schemeClr val="tx1"/>
                </a:solidFill>
              </a:rPr>
              <a:t>E. Coli</a:t>
            </a:r>
          </a:p>
          <a:p>
            <a:r>
              <a:rPr lang="es-AR" sz="3200" b="1" dirty="0" smtClean="0">
                <a:solidFill>
                  <a:srgbClr val="FFFF00"/>
                </a:solidFill>
              </a:rPr>
              <a:t>Pseudomona</a:t>
            </a:r>
          </a:p>
          <a:p>
            <a:r>
              <a:rPr lang="es-AR" sz="3200" b="1" dirty="0" smtClean="0">
                <a:solidFill>
                  <a:schemeClr val="tx1"/>
                </a:solidFill>
              </a:rPr>
              <a:t>Acinetobacter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914400" y="4349933"/>
            <a:ext cx="10933611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3600" b="1" dirty="0" smtClean="0">
                <a:solidFill>
                  <a:srgbClr val="FFFF00"/>
                </a:solidFill>
              </a:rPr>
              <a:t>NDM:</a:t>
            </a:r>
            <a:r>
              <a:rPr lang="es-AR" sz="3600" b="1" dirty="0" smtClean="0">
                <a:solidFill>
                  <a:schemeClr val="tx1"/>
                </a:solidFill>
              </a:rPr>
              <a:t> Baja incidencia, pero existen casos en Tucumán</a:t>
            </a:r>
          </a:p>
          <a:p>
            <a:r>
              <a:rPr lang="es-AR" sz="3600" b="1" dirty="0" smtClean="0">
                <a:solidFill>
                  <a:srgbClr val="FFFF00"/>
                </a:solidFill>
              </a:rPr>
              <a:t>IMP y VIM: </a:t>
            </a:r>
            <a:r>
              <a:rPr lang="es-AR" sz="3600" b="1" dirty="0" smtClean="0">
                <a:solidFill>
                  <a:schemeClr val="tx1"/>
                </a:solidFill>
              </a:rPr>
              <a:t>se detectaron en Tucumán</a:t>
            </a:r>
            <a:endParaRPr lang="es-ES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4240" y="87976"/>
            <a:ext cx="8881884" cy="653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98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65599" y="136734"/>
            <a:ext cx="8838924" cy="6527072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1674976" y="1803163"/>
            <a:ext cx="1700613" cy="129041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4228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7181" y="85457"/>
            <a:ext cx="8833329" cy="658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78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7148" y="170516"/>
            <a:ext cx="8890430" cy="650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89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0606" y="47658"/>
            <a:ext cx="9221152" cy="6728461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8614161" y="2102265"/>
            <a:ext cx="1880075" cy="17518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02585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45892" y="137756"/>
            <a:ext cx="8415782" cy="637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61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901337" y="300445"/>
            <a:ext cx="1050253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/>
              <a:t>No se ha establecido la eficacia clínica frente a los siguientes patógenos </a:t>
            </a:r>
            <a:r>
              <a:rPr lang="es-ES" sz="2000" b="1" dirty="0" smtClean="0">
                <a:solidFill>
                  <a:srgbClr val="0070C0"/>
                </a:solidFill>
              </a:rPr>
              <a:t>Gram negativos </a:t>
            </a:r>
            <a:r>
              <a:rPr lang="es-ES" sz="2000" b="1" dirty="0" smtClean="0"/>
              <a:t>que son relevantes para las indicaciones aprobadas aunque estudios in vitro sugieren que serían sensibles a </a:t>
            </a:r>
            <a:r>
              <a:rPr lang="es-ES" sz="2000" b="1" dirty="0" smtClean="0">
                <a:solidFill>
                  <a:srgbClr val="0070C0"/>
                </a:solidFill>
              </a:rPr>
              <a:t>CAZ/AVI</a:t>
            </a:r>
            <a:r>
              <a:rPr lang="es-ES" sz="2000" b="1" dirty="0" smtClean="0"/>
              <a:t> en ausencia de mecanismos de resistencia adquiridos:  </a:t>
            </a:r>
          </a:p>
          <a:p>
            <a:r>
              <a:rPr lang="es-ES" sz="2000" b="1" dirty="0" smtClean="0"/>
              <a:t>Citrobacter </a:t>
            </a:r>
            <a:r>
              <a:rPr lang="es-ES" sz="2000" b="1" dirty="0" err="1" smtClean="0"/>
              <a:t>koseri</a:t>
            </a:r>
            <a:r>
              <a:rPr lang="es-ES" sz="2000" b="1" dirty="0" smtClean="0"/>
              <a:t> </a:t>
            </a:r>
          </a:p>
          <a:p>
            <a:r>
              <a:rPr lang="es-ES" sz="2000" b="1" dirty="0" smtClean="0"/>
              <a:t>Enterobacter aerogenes </a:t>
            </a:r>
          </a:p>
          <a:p>
            <a:r>
              <a:rPr lang="es-ES" sz="2000" b="1" dirty="0" smtClean="0"/>
              <a:t>Morganella morganii  Proteus vulgaris Providencia rettgeri </a:t>
            </a:r>
          </a:p>
          <a:p>
            <a:r>
              <a:rPr lang="es-ES" sz="2000" b="1" dirty="0" smtClean="0"/>
              <a:t>Serratia marcescens </a:t>
            </a:r>
          </a:p>
          <a:p>
            <a:endParaRPr lang="es-ES" sz="2000" b="1" dirty="0" smtClean="0"/>
          </a:p>
          <a:p>
            <a:r>
              <a:rPr lang="es-ES" sz="2000" b="1" dirty="0" smtClean="0"/>
              <a:t>Estudios in vitro muestran resistencia a CAZ/AVI de los siguientes microorganismos: </a:t>
            </a:r>
          </a:p>
          <a:p>
            <a:r>
              <a:rPr lang="es-ES" sz="2000" b="1" dirty="0" err="1" smtClean="0"/>
              <a:t>Staphylococcus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aureus</a:t>
            </a:r>
            <a:r>
              <a:rPr lang="es-ES" sz="2000" b="1" dirty="0" smtClean="0"/>
              <a:t> (sensibles y resistentes a </a:t>
            </a:r>
            <a:r>
              <a:rPr lang="es-ES" sz="2000" b="1" dirty="0" err="1" smtClean="0"/>
              <a:t>meticilina</a:t>
            </a:r>
            <a:r>
              <a:rPr lang="es-ES" sz="2000" b="1" dirty="0" smtClean="0"/>
              <a:t>) </a:t>
            </a:r>
          </a:p>
          <a:p>
            <a:r>
              <a:rPr lang="es-ES" sz="2000" b="1" dirty="0" err="1" smtClean="0"/>
              <a:t>Enterococcus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spp</a:t>
            </a:r>
            <a:r>
              <a:rPr lang="es-ES" sz="2000" b="1" dirty="0" smtClean="0"/>
              <a:t> </a:t>
            </a:r>
          </a:p>
          <a:p>
            <a:r>
              <a:rPr lang="es-ES" sz="2000" b="1" dirty="0" err="1" smtClean="0"/>
              <a:t>Stenotrophomonas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maltophilia</a:t>
            </a:r>
            <a:r>
              <a:rPr lang="es-ES" sz="2000" b="1" dirty="0" smtClean="0"/>
              <a:t> </a:t>
            </a:r>
          </a:p>
          <a:p>
            <a:r>
              <a:rPr lang="es-ES" sz="2000" b="1" dirty="0" smtClean="0"/>
              <a:t>Acinetobacter </a:t>
            </a:r>
            <a:r>
              <a:rPr lang="es-ES" sz="2000" b="1" dirty="0" err="1" smtClean="0"/>
              <a:t>spp</a:t>
            </a:r>
            <a:r>
              <a:rPr lang="es-ES" sz="2000" b="1" dirty="0" smtClean="0"/>
              <a:t> </a:t>
            </a:r>
          </a:p>
          <a:p>
            <a:endParaRPr lang="es-ES" sz="2000" b="1" dirty="0" smtClean="0"/>
          </a:p>
          <a:p>
            <a:r>
              <a:rPr lang="es-ES" sz="2000" b="1" dirty="0" smtClean="0"/>
              <a:t>CAZ/AVI tampoco es activo frente a microorganismos anaerobios (</a:t>
            </a:r>
            <a:r>
              <a:rPr lang="es-ES" sz="2000" b="1" dirty="0" err="1" smtClean="0"/>
              <a:t>Clostridium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sp.</a:t>
            </a:r>
            <a:r>
              <a:rPr lang="es-ES" sz="2000" b="1" dirty="0" smtClean="0"/>
              <a:t> y </a:t>
            </a:r>
            <a:r>
              <a:rPr lang="es-ES" sz="2000" b="1" dirty="0" err="1" smtClean="0"/>
              <a:t>Bacteroides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fragilis</a:t>
            </a:r>
            <a:r>
              <a:rPr lang="es-ES" sz="2000" b="1" dirty="0" smtClean="0"/>
              <a:t>). </a:t>
            </a:r>
          </a:p>
          <a:p>
            <a:endParaRPr lang="es-E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44624"/>
            <a:ext cx="8229600" cy="1143000"/>
          </a:xfrm>
        </p:spPr>
        <p:txBody>
          <a:bodyPr>
            <a:noAutofit/>
          </a:bodyPr>
          <a:lstStyle/>
          <a:p>
            <a:r>
              <a:rPr lang="es-A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Tratamiento Empírico ante la sospecha de Infección por BLEE o ERC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1268760"/>
          <a:ext cx="822960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0268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188640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Tratamiento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Empírico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Infecciones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Sospechadas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BGNMR</a:t>
            </a:r>
            <a:endParaRPr lang="es-E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72816"/>
            <a:ext cx="9124614" cy="386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4943872" y="6093296"/>
            <a:ext cx="5328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Expert Rev Anti Infect </a:t>
            </a:r>
            <a:r>
              <a:rPr lang="en-US" sz="1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Ther</a:t>
            </a: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. 2017 Jan;15(1):55-65</a:t>
            </a:r>
            <a:endParaRPr lang="es-ES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08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14285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AR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Terapia Antimicrobiana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81200" y="1357298"/>
            <a:ext cx="8229600" cy="5143536"/>
          </a:xfrm>
        </p:spPr>
        <p:txBody>
          <a:bodyPr>
            <a:noAutofit/>
          </a:bodyPr>
          <a:lstStyle/>
          <a:p>
            <a:r>
              <a:rPr lang="en-US" b="1" dirty="0" err="1">
                <a:latin typeface="Arial" pitchFamily="34" charset="0"/>
                <a:cs typeface="Arial" pitchFamily="34" charset="0"/>
              </a:rPr>
              <a:t>Terapia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antibiótica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e.v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.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dentro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de la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primera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hora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del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diagnóstico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b="1" dirty="0">
              <a:latin typeface="Arial" pitchFamily="34" charset="0"/>
              <a:cs typeface="Arial" pitchFamily="34" charset="0"/>
            </a:endParaRP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La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selección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es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empírica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y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basada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en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estado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inmunológico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del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paciente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fuente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potencial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infección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y el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organismo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más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probable.</a:t>
            </a:r>
          </a:p>
          <a:p>
            <a:endParaRPr lang="en-US" b="1" dirty="0">
              <a:latin typeface="Arial" pitchFamily="34" charset="0"/>
              <a:cs typeface="Arial" pitchFamily="34" charset="0"/>
            </a:endParaRP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Si no hay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foco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aparente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se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debe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considerar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bacterias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gram (+), gram (-) y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anaerobias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. Se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debe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tener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en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cuenta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MRSA,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especies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de Pseudomonas, BLEE y KPC.</a:t>
            </a:r>
          </a:p>
        </p:txBody>
      </p:sp>
    </p:spTree>
    <p:extLst>
      <p:ext uri="{BB962C8B-B14F-4D97-AF65-F5344CB8AC3E}">
        <p14:creationId xmlns:p14="http://schemas.microsoft.com/office/powerpoint/2010/main" val="219164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81158" y="1071547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600" dirty="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dirty="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600" dirty="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dirty="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600" dirty="0">
                <a:solidFill>
                  <a:srgbClr val="00FFFF"/>
                </a:solidFill>
                <a:latin typeface="Arial" pitchFamily="34" charset="0"/>
                <a:cs typeface="Arial" pitchFamily="34" charset="0"/>
              </a:rPr>
            </a:b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Duración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de la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Hipotensión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previa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al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Inicio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de la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Terapia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Antimicrobiana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Empírica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el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Determinante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Crítico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en la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Sobrevida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en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Humanos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con Shock </a:t>
            </a:r>
            <a:r>
              <a:rPr lang="en-US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Séptico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s-AR" sz="31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166910" y="3643314"/>
            <a:ext cx="7572428" cy="1752600"/>
          </a:xfrm>
        </p:spPr>
        <p:txBody>
          <a:bodyPr>
            <a:normAutofit/>
          </a:bodyPr>
          <a:lstStyle/>
          <a:p>
            <a:endParaRPr lang="en-US" sz="2800" b="1" dirty="0">
              <a:solidFill>
                <a:schemeClr val="bg1"/>
              </a:solidFill>
            </a:endParaRPr>
          </a:p>
          <a:p>
            <a:pPr algn="ctr"/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Kumar et al. </a:t>
            </a:r>
            <a:r>
              <a:rPr lang="en-US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Crit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Care Med 2006;34(6)1589-1596</a:t>
            </a:r>
          </a:p>
          <a:p>
            <a:endParaRPr lang="es-A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0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Terapia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NAVM/NAH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Kp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-KPC</a:t>
            </a:r>
            <a:endParaRPr lang="es-E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31504" y="1052736"/>
            <a:ext cx="4389884" cy="639762"/>
          </a:xfrm>
        </p:spPr>
        <p:txBody>
          <a:bodyPr>
            <a:noAutofit/>
          </a:bodyPr>
          <a:lstStyle/>
          <a:p>
            <a:pPr algn="ctr"/>
            <a:r>
              <a:rPr lang="es-E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KPC-</a:t>
            </a:r>
            <a:r>
              <a:rPr lang="es-ES" sz="20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Kp</a:t>
            </a:r>
            <a:r>
              <a:rPr lang="es-E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meropenem</a:t>
            </a:r>
            <a:r>
              <a:rPr lang="es-E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≤CIM 64 mg/L</a:t>
            </a:r>
          </a:p>
          <a:p>
            <a:pPr algn="ctr"/>
            <a:r>
              <a:rPr lang="es-ES" sz="20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colistina</a:t>
            </a:r>
            <a:r>
              <a:rPr lang="es-E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-S + AI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981200" y="1844824"/>
            <a:ext cx="4040188" cy="453650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s-E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Meropenem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 2 g </a:t>
            </a:r>
            <a:r>
              <a:rPr lang="es-E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every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 8 h </a:t>
            </a:r>
            <a:r>
              <a:rPr lang="es-E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+/-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tigecycline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100 mg every 12 h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+/-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s-E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colistina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 4.5 MU </a:t>
            </a:r>
            <a:r>
              <a:rPr lang="es-E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every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 12 h </a:t>
            </a:r>
            <a:r>
              <a:rPr lang="es-E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s-E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gentamicina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 3–5 mg/kg/d c/24 h </a:t>
            </a:r>
            <a:r>
              <a:rPr lang="es-E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fosfomicina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4 g c/4 h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400" dirty="0" err="1"/>
              <a:t>Ceftazidime-avibactam</a:t>
            </a:r>
            <a:r>
              <a:rPr lang="pt-BR" sz="1400" dirty="0"/>
              <a:t> 2.5 g c/8 h </a:t>
            </a:r>
            <a:r>
              <a:rPr lang="pt-BR" sz="1400" dirty="0" err="1"/>
              <a:t>e.v</a:t>
            </a:r>
            <a:endParaRPr lang="pt-BR" sz="1400" dirty="0"/>
          </a:p>
          <a:p>
            <a:pPr marL="0" indent="0" algn="ctr">
              <a:buNone/>
            </a:pPr>
            <a:r>
              <a:rPr lang="es-ES" sz="1400" dirty="0"/>
              <a:t>+/-</a:t>
            </a:r>
          </a:p>
          <a:p>
            <a:pPr marL="0" indent="0" algn="ctr">
              <a:buNone/>
            </a:pPr>
            <a:r>
              <a:rPr lang="es-ES" sz="1400" dirty="0" err="1"/>
              <a:t>gentamicina</a:t>
            </a:r>
            <a:r>
              <a:rPr lang="es-ES" sz="1400" dirty="0"/>
              <a:t> 3–5 mg/kg/d  c/24 h </a:t>
            </a:r>
            <a:r>
              <a:rPr lang="es-ES" sz="1400" dirty="0" err="1"/>
              <a:t>e.v</a:t>
            </a:r>
            <a:r>
              <a:rPr lang="es-ES" sz="1400" dirty="0"/>
              <a:t>.</a:t>
            </a:r>
          </a:p>
          <a:p>
            <a:pPr marL="0" indent="0" algn="ctr">
              <a:buNone/>
            </a:pPr>
            <a:r>
              <a:rPr lang="es-ES" sz="1400" dirty="0"/>
              <a:t>o</a:t>
            </a:r>
          </a:p>
          <a:p>
            <a:pPr marL="0" indent="0" algn="ctr">
              <a:buNone/>
            </a:pPr>
            <a:r>
              <a:rPr lang="en-US" sz="1400" dirty="0" err="1"/>
              <a:t>fosfomicina</a:t>
            </a:r>
            <a:r>
              <a:rPr lang="en-US" sz="1400" dirty="0"/>
              <a:t> 4 g c/4 h </a:t>
            </a:r>
            <a:r>
              <a:rPr lang="en-US" sz="1400" dirty="0" err="1"/>
              <a:t>e.v</a:t>
            </a:r>
            <a:r>
              <a:rPr lang="en-US" sz="1400" dirty="0"/>
              <a:t>.</a:t>
            </a:r>
          </a:p>
          <a:p>
            <a:pPr marL="0" indent="0" algn="ctr">
              <a:buNone/>
            </a:pPr>
            <a:r>
              <a:rPr lang="es-ES" sz="1400" dirty="0"/>
              <a:t>+/- antibióticos inhalatorios</a:t>
            </a: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69026" y="980728"/>
            <a:ext cx="4041775" cy="639762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s-E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KPC-</a:t>
            </a:r>
            <a:r>
              <a:rPr lang="es-ES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Kp</a:t>
            </a:r>
            <a:r>
              <a:rPr lang="es-E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meropenem</a:t>
            </a:r>
            <a:r>
              <a:rPr lang="es-E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CIM ≥ </a:t>
            </a:r>
            <a:r>
              <a:rPr lang="es-E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64 mg/L</a:t>
            </a:r>
          </a:p>
          <a:p>
            <a:pPr algn="ctr"/>
            <a:r>
              <a:rPr lang="es-E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colistina</a:t>
            </a:r>
            <a:r>
              <a:rPr lang="es-E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-S + AI</a:t>
            </a:r>
            <a:endParaRPr lang="es-E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69026" y="1916833"/>
            <a:ext cx="4041775" cy="4209331"/>
          </a:xfrm>
        </p:spPr>
        <p:txBody>
          <a:bodyPr>
            <a:normAutofit fontScale="47500" lnSpcReduction="20000"/>
          </a:bodyPr>
          <a:lstStyle/>
          <a:p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Colistina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4.5 MU 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c/12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h </a:t>
            </a:r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+/-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tigeciclina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100 mg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c/12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 marL="0" indent="0" algn="ctr">
              <a:buNone/>
            </a:pPr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gentamicina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3–5 mg/kg/d c/24 h </a:t>
            </a:r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buNone/>
            </a:pP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+/-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rifampina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600–900 mg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c/24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• Ceftazidima-avibactam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2.5 g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c/8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h </a:t>
            </a:r>
            <a:r>
              <a:rPr lang="pt-B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+/-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gentamicina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3–5 mg/kg/d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c/24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h 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fosfomicina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 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c/4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+ Antibióticos inhalatorios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600672" y="819620"/>
            <a:ext cx="4536504" cy="59046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6312024" y="6021289"/>
            <a:ext cx="4176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i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Semin</a:t>
            </a:r>
            <a:r>
              <a:rPr lang="en-US" sz="1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Respir</a:t>
            </a:r>
            <a:r>
              <a:rPr lang="en-US" sz="1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</a:t>
            </a:r>
            <a:r>
              <a:rPr lang="en-US" sz="1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Care Med. 2017 Jun;38(3):301-310</a:t>
            </a:r>
            <a:endParaRPr lang="es-ES" sz="12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11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44624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Terapia</a:t>
            </a: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NAVM/NAH </a:t>
            </a:r>
            <a:r>
              <a:rPr lang="en-US" sz="3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Kp</a:t>
            </a: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-KPC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1740024" y="1052736"/>
            <a:ext cx="8748464" cy="13247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KPC-</a:t>
            </a:r>
            <a:r>
              <a:rPr lang="es-E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Kp</a:t>
            </a: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meropenem</a:t>
            </a: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CIM ≥ 64 mg/L </a:t>
            </a:r>
            <a:r>
              <a:rPr lang="pt-BR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colistina</a:t>
            </a:r>
            <a:r>
              <a:rPr lang="pt-B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-R + antibióticos </a:t>
            </a:r>
            <a:r>
              <a:rPr lang="pt-BR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inhalatorios</a:t>
            </a:r>
            <a:endParaRPr lang="pt-BR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775520" y="2085852"/>
            <a:ext cx="864096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Tigeciclina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100 mg c/12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hs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+/-</a:t>
            </a:r>
          </a:p>
          <a:p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colistina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4.5 MU c/12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hs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+/-</a:t>
            </a:r>
          </a:p>
          <a:p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rifampina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600–900 mg c/24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hs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Ertapenem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500 mg c/6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hs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+/-</a:t>
            </a:r>
          </a:p>
          <a:p>
            <a:r>
              <a:rPr lang="es-ES" i="1" dirty="0" err="1">
                <a:latin typeface="Arial" panose="020B0604020202020204" pitchFamily="34" charset="0"/>
                <a:cs typeface="Arial" panose="020B0604020202020204" pitchFamily="34" charset="0"/>
              </a:rPr>
              <a:t>meropenem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 2 g c/8 </a:t>
            </a:r>
            <a:r>
              <a:rPr lang="es-ES" i="1" dirty="0" err="1">
                <a:latin typeface="Arial" panose="020B0604020202020204" pitchFamily="34" charset="0"/>
                <a:cs typeface="Arial" panose="020B0604020202020204" pitchFamily="34" charset="0"/>
              </a:rPr>
              <a:t>hs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i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Ceftazidime-avibactam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2.5 g c/8 h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+/-</a:t>
            </a:r>
          </a:p>
          <a:p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gentamicina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3–5 mg/kg/d c/24 h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fosfomicin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4 g c/4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iv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Antibióticos inhalatorios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951984" y="5960314"/>
            <a:ext cx="4464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Semin</a:t>
            </a:r>
            <a:r>
              <a:rPr lang="en-US" sz="12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</a:t>
            </a:r>
            <a:r>
              <a:rPr lang="en-US" sz="12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</a:t>
            </a:r>
            <a:r>
              <a:rPr lang="en-US" sz="12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Care Med. 2017 Jun;38(3):301-310</a:t>
            </a:r>
            <a:endParaRPr lang="es-ES" sz="1200" b="1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11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2564905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Nuevos</a:t>
            </a:r>
            <a:r>
              <a:rPr lang="en-US" sz="4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4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Antimicrobianos</a:t>
            </a:r>
            <a:endParaRPr lang="en-US" sz="48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3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1143000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Actividad anti-</a:t>
            </a:r>
            <a:r>
              <a:rPr lang="es-E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gram</a:t>
            </a: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negativos de nuevos antibióticos</a:t>
            </a:r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1052736"/>
          <a:ext cx="8229600" cy="500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BLEE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ERC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/>
                        <a:t>Pseudomonas</a:t>
                      </a:r>
                      <a:endParaRPr lang="es-ES" sz="1600" dirty="0" smtClean="0"/>
                    </a:p>
                    <a:p>
                      <a:pPr algn="ctr"/>
                      <a:r>
                        <a:rPr lang="es-ES" sz="1600" dirty="0" smtClean="0"/>
                        <a:t>MR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/>
                        <a:t>Acinetobacter</a:t>
                      </a:r>
                      <a:endParaRPr lang="es-ES" sz="1600" dirty="0" smtClean="0"/>
                    </a:p>
                    <a:p>
                      <a:pPr algn="ctr"/>
                      <a:r>
                        <a:rPr lang="es-ES" sz="1600" dirty="0" smtClean="0"/>
                        <a:t>MR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smtClean="0"/>
                        <a:t>Ceftolozano-tazobactam</a:t>
                      </a:r>
                      <a:endParaRPr lang="es-ES" sz="16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SI</a:t>
                      </a:r>
                      <a:endParaRPr lang="es-ES" sz="16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NO</a:t>
                      </a:r>
                      <a:endParaRPr lang="es-ES" sz="16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SI</a:t>
                      </a:r>
                      <a:endParaRPr lang="es-ES" sz="16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NO</a:t>
                      </a:r>
                      <a:endParaRPr lang="es-ES" sz="16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476632">
                <a:tc>
                  <a:txBody>
                    <a:bodyPr/>
                    <a:lstStyle/>
                    <a:p>
                      <a:r>
                        <a:rPr lang="es-ES" sz="1600" dirty="0" err="1" smtClean="0">
                          <a:solidFill>
                            <a:schemeClr val="tx1"/>
                          </a:solidFill>
                        </a:rPr>
                        <a:t>Ceftazidima-avibactam</a:t>
                      </a:r>
                      <a:endParaRPr lang="es-E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tx1"/>
                          </a:solidFill>
                        </a:rPr>
                        <a:t>SI</a:t>
                      </a:r>
                      <a:endParaRPr lang="es-E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tx1"/>
                          </a:solidFill>
                        </a:rPr>
                        <a:t>KPC,</a:t>
                      </a:r>
                      <a:r>
                        <a:rPr lang="es-ES" sz="1600" baseline="0" dirty="0" smtClean="0">
                          <a:solidFill>
                            <a:schemeClr val="tx1"/>
                          </a:solidFill>
                        </a:rPr>
                        <a:t> OXA-48</a:t>
                      </a:r>
                    </a:p>
                    <a:p>
                      <a:pPr algn="ctr"/>
                      <a:r>
                        <a:rPr lang="es-ES" sz="1600" baseline="0" dirty="0" smtClean="0">
                          <a:solidFill>
                            <a:schemeClr val="tx1"/>
                          </a:solidFill>
                        </a:rPr>
                        <a:t>NO </a:t>
                      </a:r>
                      <a:r>
                        <a:rPr lang="es-ES" sz="1600" baseline="0" dirty="0" err="1" smtClean="0">
                          <a:solidFill>
                            <a:schemeClr val="tx1"/>
                          </a:solidFill>
                        </a:rPr>
                        <a:t>MBLs</a:t>
                      </a:r>
                      <a:endParaRPr lang="es-E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tx1"/>
                          </a:solidFill>
                        </a:rPr>
                        <a:t>SI</a:t>
                      </a:r>
                      <a:endParaRPr lang="es-E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s-E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err="1" smtClean="0">
                          <a:solidFill>
                            <a:schemeClr val="bg1"/>
                          </a:solidFill>
                        </a:rPr>
                        <a:t>Ceftarolina</a:t>
                      </a:r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s-ES" sz="1600" dirty="0" err="1" smtClean="0">
                          <a:solidFill>
                            <a:schemeClr val="bg1"/>
                          </a:solidFill>
                        </a:rPr>
                        <a:t>fosamil-avibactam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SI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KPC Y OXA-48</a:t>
                      </a:r>
                    </a:p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NO </a:t>
                      </a:r>
                      <a:r>
                        <a:rPr lang="es-ES" sz="1600" dirty="0" err="1" smtClean="0">
                          <a:solidFill>
                            <a:schemeClr val="bg1"/>
                          </a:solidFill>
                        </a:rPr>
                        <a:t>MBLs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err="1" smtClean="0">
                          <a:solidFill>
                            <a:schemeClr val="bg1"/>
                          </a:solidFill>
                        </a:rPr>
                        <a:t>Cefiderocol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SI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KPC Y NDM-1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SI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SI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1600" dirty="0" err="1" smtClean="0">
                          <a:solidFill>
                            <a:schemeClr val="bg1"/>
                          </a:solidFill>
                        </a:rPr>
                        <a:t>Aztreonam-avibactam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SI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>
                          <a:solidFill>
                            <a:schemeClr val="bg1"/>
                          </a:solidFill>
                        </a:rPr>
                        <a:t>NDMs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SI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err="1" smtClean="0">
                          <a:solidFill>
                            <a:schemeClr val="bg1"/>
                          </a:solidFill>
                        </a:rPr>
                        <a:t>Meropenem-vaborbactam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SI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>
                          <a:solidFill>
                            <a:schemeClr val="bg1"/>
                          </a:solidFill>
                        </a:rPr>
                        <a:t>KPCs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es-E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 smtClean="0">
                          <a:solidFill>
                            <a:schemeClr val="bg1"/>
                          </a:solidFill>
                        </a:rPr>
                        <a:t>Imipenem</a:t>
                      </a:r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/</a:t>
                      </a:r>
                      <a:r>
                        <a:rPr lang="es-ES" dirty="0" err="1" smtClean="0">
                          <a:solidFill>
                            <a:schemeClr val="bg1"/>
                          </a:solidFill>
                        </a:rPr>
                        <a:t>cilastatina</a:t>
                      </a:r>
                      <a:r>
                        <a:rPr lang="es-ES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s-ES" baseline="0" dirty="0" err="1" smtClean="0">
                          <a:solidFill>
                            <a:schemeClr val="bg1"/>
                          </a:solidFill>
                        </a:rPr>
                        <a:t>relebactam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SI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err="1" smtClean="0">
                          <a:solidFill>
                            <a:schemeClr val="bg1"/>
                          </a:solidFill>
                        </a:rPr>
                        <a:t>KPCs</a:t>
                      </a:r>
                      <a:r>
                        <a:rPr lang="es-ES" baseline="0" dirty="0" smtClean="0">
                          <a:solidFill>
                            <a:schemeClr val="bg1"/>
                          </a:solidFill>
                        </a:rPr>
                        <a:t> y OXA-48</a:t>
                      </a:r>
                    </a:p>
                    <a:p>
                      <a:pPr algn="ctr"/>
                      <a:r>
                        <a:rPr lang="es-ES" baseline="0" dirty="0" smtClean="0">
                          <a:solidFill>
                            <a:schemeClr val="bg1"/>
                          </a:solidFill>
                        </a:rPr>
                        <a:t>NO </a:t>
                      </a:r>
                      <a:r>
                        <a:rPr lang="es-ES" baseline="0" dirty="0" err="1" smtClean="0">
                          <a:solidFill>
                            <a:schemeClr val="bg1"/>
                          </a:solidFill>
                        </a:rPr>
                        <a:t>MBLs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5591944" y="6237313"/>
            <a:ext cx="475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Expert Rev Anti Infect </a:t>
            </a:r>
            <a:r>
              <a:rPr lang="en-US" sz="1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Ther</a:t>
            </a:r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 2017 Jan;15(1):55-65</a:t>
            </a:r>
            <a:endParaRPr lang="es-ES" sz="1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9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Avance de la Resistencia</a:t>
            </a:r>
            <a:endParaRPr lang="es-AR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220368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800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600" b="1" dirty="0" smtClean="0"/>
              <a:t>GRUPOS DE GÉRMENES RESISTENTES</a:t>
            </a:r>
            <a:endParaRPr lang="es-AR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AR" b="1" dirty="0">
                <a:solidFill>
                  <a:srgbClr val="0070C0"/>
                </a:solidFill>
              </a:rPr>
              <a:t>Prioridad 1: CRÍTICA</a:t>
            </a:r>
          </a:p>
          <a:p>
            <a:r>
              <a:rPr lang="es-AR" b="1" i="1" dirty="0"/>
              <a:t>Acinetobacter </a:t>
            </a:r>
            <a:r>
              <a:rPr lang="es-AR" b="1" i="1" dirty="0" err="1"/>
              <a:t>baumannii</a:t>
            </a:r>
            <a:r>
              <a:rPr lang="es-AR" b="1" dirty="0"/>
              <a:t>, resistente a los </a:t>
            </a:r>
            <a:r>
              <a:rPr lang="es-AR" b="1" dirty="0" smtClean="0"/>
              <a:t>carbapenémicos.</a:t>
            </a:r>
            <a:endParaRPr lang="es-AR" b="1" dirty="0"/>
          </a:p>
          <a:p>
            <a:r>
              <a:rPr lang="es-AR" b="1" i="1" dirty="0"/>
              <a:t>Pseudomonas </a:t>
            </a:r>
            <a:r>
              <a:rPr lang="es-AR" b="1" i="1" dirty="0" err="1"/>
              <a:t>aeruginosa</a:t>
            </a:r>
            <a:r>
              <a:rPr lang="es-AR" b="1" dirty="0"/>
              <a:t>, resistente a los </a:t>
            </a:r>
            <a:r>
              <a:rPr lang="es-AR" b="1" dirty="0" smtClean="0"/>
              <a:t>carbapenémicos.</a:t>
            </a:r>
            <a:endParaRPr lang="es-AR" b="1" dirty="0"/>
          </a:p>
          <a:p>
            <a:r>
              <a:rPr lang="es-AR" b="1" dirty="0"/>
              <a:t>Enterobacteriaceae, resistentes a los carbapenémicos, productoras de </a:t>
            </a:r>
            <a:r>
              <a:rPr lang="es-AR" b="1" dirty="0" smtClean="0"/>
              <a:t>ESBL.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72564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sz="3600" b="1" dirty="0">
                <a:solidFill>
                  <a:prstClr val="black"/>
                </a:solidFill>
              </a:rPr>
              <a:t>GRUPOS DE GÉRMENES RESISTENTES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AR" b="1" dirty="0">
                <a:solidFill>
                  <a:srgbClr val="0070C0"/>
                </a:solidFill>
              </a:rPr>
              <a:t>Prioridad 2: ELEVADA</a:t>
            </a:r>
          </a:p>
          <a:p>
            <a:r>
              <a:rPr lang="es-AR" b="1" i="1" dirty="0" err="1"/>
              <a:t>Enterococcus</a:t>
            </a:r>
            <a:r>
              <a:rPr lang="es-AR" b="1" i="1" dirty="0"/>
              <a:t> </a:t>
            </a:r>
            <a:r>
              <a:rPr lang="es-AR" b="1" i="1" dirty="0" err="1"/>
              <a:t>faecium</a:t>
            </a:r>
            <a:r>
              <a:rPr lang="es-AR" b="1" dirty="0"/>
              <a:t>, resistente a la vancomicina</a:t>
            </a:r>
          </a:p>
          <a:p>
            <a:r>
              <a:rPr lang="es-AR" b="1" i="1" dirty="0" err="1"/>
              <a:t>Staphylococcus</a:t>
            </a:r>
            <a:r>
              <a:rPr lang="es-AR" b="1" i="1" dirty="0"/>
              <a:t> </a:t>
            </a:r>
            <a:r>
              <a:rPr lang="es-AR" b="1" i="1" dirty="0" err="1"/>
              <a:t>aureus</a:t>
            </a:r>
            <a:r>
              <a:rPr lang="es-AR" b="1" dirty="0"/>
              <a:t>, resistente a la </a:t>
            </a:r>
            <a:r>
              <a:rPr lang="es-AR" b="1" dirty="0" err="1"/>
              <a:t>meticilina</a:t>
            </a:r>
            <a:r>
              <a:rPr lang="es-AR" b="1" dirty="0"/>
              <a:t>, con sensibilidad intermedia y resistencia a la vancomicina</a:t>
            </a:r>
          </a:p>
          <a:p>
            <a:r>
              <a:rPr lang="es-AR" b="1" i="1" dirty="0" err="1"/>
              <a:t>Helicobacter</a:t>
            </a:r>
            <a:r>
              <a:rPr lang="es-AR" b="1" i="1" dirty="0"/>
              <a:t> pylori</a:t>
            </a:r>
            <a:r>
              <a:rPr lang="es-AR" b="1" dirty="0"/>
              <a:t>, resistente a la </a:t>
            </a:r>
            <a:r>
              <a:rPr lang="es-AR" b="1" dirty="0" err="1"/>
              <a:t>claritromicina</a:t>
            </a:r>
            <a:endParaRPr lang="es-AR" b="1" dirty="0"/>
          </a:p>
          <a:p>
            <a:r>
              <a:rPr lang="es-AR" b="1" i="1" dirty="0" err="1"/>
              <a:t>Campylobacter</a:t>
            </a:r>
            <a:r>
              <a:rPr lang="es-AR" b="1" dirty="0"/>
              <a:t> </a:t>
            </a:r>
            <a:r>
              <a:rPr lang="es-AR" b="1" dirty="0" err="1"/>
              <a:t>spp</a:t>
            </a:r>
            <a:r>
              <a:rPr lang="es-AR" b="1" dirty="0"/>
              <a:t>., resistente a las </a:t>
            </a:r>
            <a:r>
              <a:rPr lang="es-AR" b="1" dirty="0" err="1"/>
              <a:t>fluoroquinolonas</a:t>
            </a:r>
            <a:endParaRPr lang="es-AR" b="1" dirty="0"/>
          </a:p>
          <a:p>
            <a:r>
              <a:rPr lang="es-AR" b="1" i="1" dirty="0" err="1"/>
              <a:t>Salmonellae</a:t>
            </a:r>
            <a:r>
              <a:rPr lang="es-AR" b="1" dirty="0"/>
              <a:t>, resistentes a las </a:t>
            </a:r>
            <a:r>
              <a:rPr lang="es-AR" b="1" dirty="0" err="1"/>
              <a:t>fluoroquinolonas</a:t>
            </a:r>
            <a:endParaRPr lang="es-AR" b="1" dirty="0"/>
          </a:p>
          <a:p>
            <a:r>
              <a:rPr lang="es-AR" b="1" i="1" dirty="0" err="1"/>
              <a:t>Neisseria</a:t>
            </a:r>
            <a:r>
              <a:rPr lang="es-AR" b="1" i="1" dirty="0"/>
              <a:t> </a:t>
            </a:r>
            <a:r>
              <a:rPr lang="es-AR" b="1" i="1" dirty="0" err="1"/>
              <a:t>gonorrhoeae</a:t>
            </a:r>
            <a:r>
              <a:rPr lang="es-AR" b="1" dirty="0"/>
              <a:t>, resistente a la cefalosporina, resistente a las </a:t>
            </a:r>
            <a:r>
              <a:rPr lang="es-AR" b="1" dirty="0" err="1"/>
              <a:t>fluoroquinolonas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20156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sz="3600" b="1" dirty="0">
                <a:solidFill>
                  <a:prstClr val="black"/>
                </a:solidFill>
              </a:rPr>
              <a:t>GRUPOS DE GÉRMENES RESISTENTES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AR" b="1" dirty="0">
                <a:solidFill>
                  <a:srgbClr val="0070C0"/>
                </a:solidFill>
                <a:latin typeface="Arial" panose="020B0604020202020204" pitchFamily="34" charset="0"/>
              </a:rPr>
              <a:t>Prioridad 3: MEDIA</a:t>
            </a:r>
          </a:p>
          <a:p>
            <a:r>
              <a:rPr lang="es-AR" b="1" i="1" dirty="0" err="1">
                <a:solidFill>
                  <a:srgbClr val="3C4245"/>
                </a:solidFill>
                <a:latin typeface="Arial" panose="020B0604020202020204" pitchFamily="34" charset="0"/>
              </a:rPr>
              <a:t>Streptococcus</a:t>
            </a:r>
            <a:r>
              <a:rPr lang="es-AR" b="1" i="1" dirty="0">
                <a:solidFill>
                  <a:srgbClr val="3C4245"/>
                </a:solidFill>
                <a:latin typeface="Arial" panose="020B0604020202020204" pitchFamily="34" charset="0"/>
              </a:rPr>
              <a:t> </a:t>
            </a:r>
            <a:r>
              <a:rPr lang="es-AR" b="1" i="1" dirty="0" err="1">
                <a:solidFill>
                  <a:srgbClr val="3C4245"/>
                </a:solidFill>
                <a:latin typeface="Arial" panose="020B0604020202020204" pitchFamily="34" charset="0"/>
              </a:rPr>
              <a:t>pneumoniae</a:t>
            </a:r>
            <a:r>
              <a:rPr lang="es-AR" b="1" dirty="0">
                <a:solidFill>
                  <a:srgbClr val="3C4245"/>
                </a:solidFill>
                <a:latin typeface="Arial" panose="020B0604020202020204" pitchFamily="34" charset="0"/>
              </a:rPr>
              <a:t>, sin sensibilidad a la penicilina</a:t>
            </a:r>
          </a:p>
          <a:p>
            <a:r>
              <a:rPr lang="es-AR" b="1" i="1" dirty="0" err="1">
                <a:solidFill>
                  <a:srgbClr val="3C4245"/>
                </a:solidFill>
                <a:latin typeface="Arial" panose="020B0604020202020204" pitchFamily="34" charset="0"/>
              </a:rPr>
              <a:t>Haemophilus</a:t>
            </a:r>
            <a:r>
              <a:rPr lang="es-AR" b="1" i="1" dirty="0">
                <a:solidFill>
                  <a:srgbClr val="3C4245"/>
                </a:solidFill>
                <a:latin typeface="Arial" panose="020B0604020202020204" pitchFamily="34" charset="0"/>
              </a:rPr>
              <a:t> </a:t>
            </a:r>
            <a:r>
              <a:rPr lang="es-AR" b="1" i="1" dirty="0" err="1">
                <a:solidFill>
                  <a:srgbClr val="3C4245"/>
                </a:solidFill>
                <a:latin typeface="Arial" panose="020B0604020202020204" pitchFamily="34" charset="0"/>
              </a:rPr>
              <a:t>influenzae</a:t>
            </a:r>
            <a:r>
              <a:rPr lang="es-AR" b="1" dirty="0">
                <a:solidFill>
                  <a:srgbClr val="3C4245"/>
                </a:solidFill>
                <a:latin typeface="Arial" panose="020B0604020202020204" pitchFamily="34" charset="0"/>
              </a:rPr>
              <a:t>, resistente a la ampicilina</a:t>
            </a:r>
          </a:p>
          <a:p>
            <a:r>
              <a:rPr lang="es-AR" b="1" i="1" dirty="0" err="1">
                <a:solidFill>
                  <a:srgbClr val="3C4245"/>
                </a:solidFill>
                <a:latin typeface="Arial" panose="020B0604020202020204" pitchFamily="34" charset="0"/>
              </a:rPr>
              <a:t>Shigella</a:t>
            </a:r>
            <a:r>
              <a:rPr lang="es-AR" b="1" dirty="0">
                <a:solidFill>
                  <a:srgbClr val="3C4245"/>
                </a:solidFill>
                <a:latin typeface="Arial" panose="020B0604020202020204" pitchFamily="34" charset="0"/>
              </a:rPr>
              <a:t> </a:t>
            </a:r>
            <a:r>
              <a:rPr lang="es-AR" b="1" dirty="0" err="1">
                <a:solidFill>
                  <a:srgbClr val="3C4245"/>
                </a:solidFill>
                <a:latin typeface="Arial" panose="020B0604020202020204" pitchFamily="34" charset="0"/>
              </a:rPr>
              <a:t>spp</a:t>
            </a:r>
            <a:r>
              <a:rPr lang="es-AR" b="1" dirty="0">
                <a:solidFill>
                  <a:srgbClr val="3C4245"/>
                </a:solidFill>
                <a:latin typeface="Arial" panose="020B0604020202020204" pitchFamily="34" charset="0"/>
              </a:rPr>
              <a:t>., resistente a las </a:t>
            </a:r>
            <a:r>
              <a:rPr lang="es-AR" b="1" dirty="0" err="1">
                <a:solidFill>
                  <a:srgbClr val="3C4245"/>
                </a:solidFill>
                <a:latin typeface="Arial" panose="020B0604020202020204" pitchFamily="34" charset="0"/>
              </a:rPr>
              <a:t>fluoroquinolonas</a:t>
            </a:r>
            <a:endParaRPr lang="es-AR" b="1" i="0" dirty="0">
              <a:solidFill>
                <a:srgbClr val="3C4245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82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Cuales son Los Patógenos Más Críticos Para Argentina</a:t>
            </a:r>
            <a:endParaRPr lang="es-E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s-ES" i="1" dirty="0" smtClean="0">
              <a:latin typeface="Arial" pitchFamily="34" charset="0"/>
              <a:cs typeface="Arial" pitchFamily="34" charset="0"/>
            </a:endParaRPr>
          </a:p>
          <a:p>
            <a:r>
              <a:rPr lang="es-ES" i="1" dirty="0" err="1" smtClean="0">
                <a:latin typeface="Arial" pitchFamily="34" charset="0"/>
                <a:cs typeface="Arial" pitchFamily="34" charset="0"/>
              </a:rPr>
              <a:t>Stafilococcus</a:t>
            </a:r>
            <a:r>
              <a:rPr lang="es-ES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i="1" dirty="0" err="1" smtClean="0">
                <a:latin typeface="Arial" pitchFamily="34" charset="0"/>
                <a:cs typeface="Arial" pitchFamily="34" charset="0"/>
              </a:rPr>
              <a:t>aureus</a:t>
            </a:r>
            <a:r>
              <a:rPr lang="es-ES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(50% son MRSA).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r>
              <a:rPr lang="es-ES" i="1" dirty="0" err="1" smtClean="0">
                <a:latin typeface="Arial" pitchFamily="34" charset="0"/>
                <a:cs typeface="Arial" pitchFamily="34" charset="0"/>
              </a:rPr>
              <a:t>Acinetobacter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MR.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r>
              <a:rPr lang="es-ES" dirty="0" err="1" smtClean="0">
                <a:latin typeface="Arial" pitchFamily="34" charset="0"/>
                <a:cs typeface="Arial" pitchFamily="34" charset="0"/>
              </a:rPr>
              <a:t>Enterobacterias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BLEE; CTX-M.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r>
              <a:rPr lang="es-ES" dirty="0" smtClean="0">
                <a:latin typeface="Arial" pitchFamily="34" charset="0"/>
                <a:cs typeface="Arial" pitchFamily="34" charset="0"/>
              </a:rPr>
              <a:t>KPC-CRE.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096000" y="5733256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Alejandra Corso; SADI/ICID 2018</a:t>
            </a:r>
          </a:p>
        </p:txBody>
      </p:sp>
    </p:spTree>
    <p:extLst>
      <p:ext uri="{BB962C8B-B14F-4D97-AF65-F5344CB8AC3E}">
        <p14:creationId xmlns:p14="http://schemas.microsoft.com/office/powerpoint/2010/main" val="102838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600" b="1" dirty="0" smtClean="0"/>
              <a:t>Avance de las Carbapenemasas</a:t>
            </a:r>
            <a:endParaRPr lang="es-AR" sz="3600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2309216"/>
              </p:ext>
            </p:extLst>
          </p:nvPr>
        </p:nvGraphicFramePr>
        <p:xfrm>
          <a:off x="838200" y="1825625"/>
          <a:ext cx="105156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Kpc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Brote en 2010</a:t>
                      </a:r>
                    </a:p>
                    <a:p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Actualmente</a:t>
                      </a:r>
                      <a:r>
                        <a:rPr lang="es-AR" baseline="0" dirty="0" smtClean="0">
                          <a:solidFill>
                            <a:schemeClr val="tx1"/>
                          </a:solidFill>
                        </a:rPr>
                        <a:t> endémica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OXA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Empiezan a crecer los casos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1"/>
                          </a:solidFill>
                        </a:rPr>
                        <a:t>NDM</a:t>
                      </a:r>
                      <a:endParaRPr lang="es-A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Se reportaron algunos casos</a:t>
                      </a:r>
                      <a:endParaRPr lang="es-AR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685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600" b="1" dirty="0" smtClean="0"/>
              <a:t>Consideraciones generales</a:t>
            </a:r>
            <a:endParaRPr lang="es-AR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AR" sz="2400" b="1" dirty="0" smtClean="0"/>
              <a:t>Klebsiella Kpc: Transmisi</a:t>
            </a:r>
            <a:r>
              <a:rPr lang="es-AR" sz="2400" b="1" dirty="0"/>
              <a:t>ó</a:t>
            </a:r>
            <a:r>
              <a:rPr lang="es-AR" sz="2400" b="1" dirty="0" smtClean="0"/>
              <a:t>n por Plásmidos.</a:t>
            </a:r>
          </a:p>
          <a:p>
            <a:r>
              <a:rPr lang="es-AR" sz="2400" b="1" dirty="0" smtClean="0"/>
              <a:t>Acinetobacter: varios mecanismos de resistencia combinados.</a:t>
            </a:r>
            <a:endParaRPr lang="es-AR" sz="2400" b="1" dirty="0"/>
          </a:p>
          <a:p>
            <a:r>
              <a:rPr lang="es-AR" sz="2400" b="1" dirty="0" smtClean="0"/>
              <a:t>En Tucumán se aisló Salmonella productora de Kpc.</a:t>
            </a:r>
          </a:p>
          <a:p>
            <a:r>
              <a:rPr lang="es-AR" sz="2400" b="1" dirty="0" smtClean="0"/>
              <a:t>Colistina: 50% de las Kpc, son Resistentes a Colistina. Cuando es sensible confirmar con método mas complejo.</a:t>
            </a:r>
          </a:p>
          <a:p>
            <a:r>
              <a:rPr lang="es-AR" sz="2400" b="1" dirty="0" smtClean="0"/>
              <a:t>Meropenem: 80 % de las Kpc, tiene CIM a Meropenem + de 16. </a:t>
            </a:r>
          </a:p>
          <a:p>
            <a:pPr marL="0" indent="0">
              <a:buNone/>
            </a:pPr>
            <a:r>
              <a:rPr lang="es-AR" sz="2400" b="1" dirty="0"/>
              <a:t> </a:t>
            </a:r>
            <a:r>
              <a:rPr lang="es-AR" sz="2400" b="1" dirty="0" smtClean="0"/>
              <a:t>   (se puede usar con CIM – o = a 8, 16: dudoso, 32: no apto).</a:t>
            </a:r>
          </a:p>
          <a:p>
            <a:r>
              <a:rPr lang="es-AR" sz="2400" b="1" dirty="0" smtClean="0"/>
              <a:t>Amicacina: sensibilidad variable</a:t>
            </a:r>
          </a:p>
          <a:p>
            <a:r>
              <a:rPr lang="es-AR" sz="2400" b="1" dirty="0" smtClean="0"/>
              <a:t>Pseudomonas: Kpc muy poco, 2.5%. Metalo: muy pocas. Eflujo o impermeabilidad es el mecanismo mas frecuente.</a:t>
            </a:r>
          </a:p>
          <a:p>
            <a:r>
              <a:rPr lang="es-AR" sz="2400" b="1" dirty="0" err="1" smtClean="0"/>
              <a:t>Ceftalozano</a:t>
            </a:r>
            <a:r>
              <a:rPr lang="es-AR" sz="2400" b="1" dirty="0" smtClean="0"/>
              <a:t>: muy útil en las BLEE, menor utilidad en Carbapenemasas. Muy útil para Pseudomonas. No se afecta por eflujo o impermeabilidad.</a:t>
            </a:r>
          </a:p>
          <a:p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332678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35836"/>
            <a:ext cx="10515600" cy="1254852"/>
          </a:xfrm>
        </p:spPr>
        <p:txBody>
          <a:bodyPr>
            <a:normAutofit/>
          </a:bodyPr>
          <a:lstStyle/>
          <a:p>
            <a:pPr algn="ctr"/>
            <a:r>
              <a:rPr lang="es-AR" sz="3600" b="1" dirty="0" smtClean="0"/>
              <a:t>QUE ELEGIR EN LA PRÁCTICA DIARIA</a:t>
            </a:r>
            <a:endParaRPr lang="es-AR" sz="3600" b="1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909509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58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68263"/>
            <a:ext cx="10515600" cy="1255712"/>
          </a:xfrm>
        </p:spPr>
        <p:txBody>
          <a:bodyPr>
            <a:normAutofit/>
          </a:bodyPr>
          <a:lstStyle/>
          <a:p>
            <a:pPr algn="ctr"/>
            <a:r>
              <a:rPr lang="es-AR" sz="3600" b="1" dirty="0" smtClean="0"/>
              <a:t>QUE ELEGIR EN LA PRÁCTICA DIARIA</a:t>
            </a:r>
            <a:endParaRPr lang="es-AR" sz="3600" b="1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9267080"/>
              </p:ext>
            </p:extLst>
          </p:nvPr>
        </p:nvGraphicFramePr>
        <p:xfrm>
          <a:off x="478564" y="107359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/>
          <p:cNvSpPr/>
          <p:nvPr/>
        </p:nvSpPr>
        <p:spPr>
          <a:xfrm>
            <a:off x="9152545" y="2828658"/>
            <a:ext cx="2709017" cy="17946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b="1" dirty="0" smtClean="0">
                <a:solidFill>
                  <a:schemeClr val="tx1"/>
                </a:solidFill>
              </a:rPr>
              <a:t>DOSIS DE CARGA</a:t>
            </a:r>
          </a:p>
          <a:p>
            <a:r>
              <a:rPr lang="es-AR" b="1" dirty="0" smtClean="0">
                <a:solidFill>
                  <a:schemeClr val="tx1"/>
                </a:solidFill>
              </a:rPr>
              <a:t>ALTA DOSIS</a:t>
            </a:r>
          </a:p>
          <a:p>
            <a:r>
              <a:rPr lang="es-AR" b="1" dirty="0" smtClean="0">
                <a:solidFill>
                  <a:schemeClr val="tx1"/>
                </a:solidFill>
              </a:rPr>
              <a:t>INFUSIÓN PROLONGADA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563880" y="5631679"/>
            <a:ext cx="7263926" cy="5725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COLISTIN:</a:t>
            </a:r>
            <a:r>
              <a:rPr lang="es-AR" b="1" dirty="0" smtClean="0">
                <a:solidFill>
                  <a:schemeClr val="tx1"/>
                </a:solidFill>
              </a:rPr>
              <a:t> VAP HAP (Acineto en Neumonía hospitalaria) BAC  </a:t>
            </a:r>
            <a:r>
              <a:rPr lang="es-AR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TIGE</a:t>
            </a:r>
            <a:r>
              <a:rPr lang="es-AR" b="1" dirty="0" smtClean="0">
                <a:solidFill>
                  <a:srgbClr val="FFC000"/>
                </a:solidFill>
              </a:rPr>
              <a:t>:</a:t>
            </a:r>
            <a:r>
              <a:rPr lang="es-AR" b="1" dirty="0" smtClean="0">
                <a:solidFill>
                  <a:schemeClr val="tx1"/>
                </a:solidFill>
              </a:rPr>
              <a:t> NAP (cepa </a:t>
            </a:r>
            <a:r>
              <a:rPr lang="es-AR" b="1" dirty="0" err="1" smtClean="0">
                <a:solidFill>
                  <a:schemeClr val="tx1"/>
                </a:solidFill>
              </a:rPr>
              <a:t>hipervirulenta</a:t>
            </a:r>
            <a:r>
              <a:rPr lang="es-AR" b="1" dirty="0" smtClean="0">
                <a:solidFill>
                  <a:schemeClr val="tx1"/>
                </a:solidFill>
              </a:rPr>
              <a:t> de </a:t>
            </a:r>
            <a:r>
              <a:rPr lang="es-AR" b="1" dirty="0" err="1" smtClean="0">
                <a:solidFill>
                  <a:schemeClr val="tx1"/>
                </a:solidFill>
              </a:rPr>
              <a:t>Clost</a:t>
            </a:r>
            <a:r>
              <a:rPr lang="es-AR" b="1" dirty="0" smtClean="0">
                <a:solidFill>
                  <a:schemeClr val="tx1"/>
                </a:solidFill>
              </a:rPr>
              <a:t> </a:t>
            </a:r>
            <a:r>
              <a:rPr lang="es-AR" b="1" dirty="0" err="1" smtClean="0">
                <a:solidFill>
                  <a:schemeClr val="tx1"/>
                </a:solidFill>
              </a:rPr>
              <a:t>Dif</a:t>
            </a:r>
            <a:r>
              <a:rPr lang="es-AR" b="1" dirty="0" smtClean="0">
                <a:solidFill>
                  <a:schemeClr val="tx1"/>
                </a:solidFill>
              </a:rPr>
              <a:t>.) BAC VAP  </a:t>
            </a:r>
            <a:r>
              <a:rPr lang="es-AR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FOSFO:</a:t>
            </a:r>
            <a:r>
              <a:rPr lang="es-AR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A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ITU </a:t>
            </a:r>
            <a:r>
              <a:rPr lang="es-AR" b="1" dirty="0" smtClean="0">
                <a:solidFill>
                  <a:schemeClr val="tx1"/>
                </a:solidFill>
              </a:rPr>
              <a:t>BAC </a:t>
            </a:r>
            <a:endParaRPr lang="es-A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87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600" b="1" dirty="0" smtClean="0"/>
              <a:t>CEFTAZIDIMA-AVIBACTAM: TRATAMIENTO EMPÍRICO</a:t>
            </a:r>
            <a:endParaRPr lang="es-AR" sz="3600" b="1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4414539"/>
              </p:ext>
            </p:extLst>
          </p:nvPr>
        </p:nvGraphicFramePr>
        <p:xfrm>
          <a:off x="838200" y="1825624"/>
          <a:ext cx="10515600" cy="4558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lipse 6"/>
          <p:cNvSpPr/>
          <p:nvPr/>
        </p:nvSpPr>
        <p:spPr>
          <a:xfrm>
            <a:off x="1786071" y="2657742"/>
            <a:ext cx="358923" cy="3332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Elipse 7"/>
          <p:cNvSpPr/>
          <p:nvPr/>
        </p:nvSpPr>
        <p:spPr>
          <a:xfrm>
            <a:off x="1777526" y="2632104"/>
            <a:ext cx="367468" cy="33328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Elipse 8"/>
          <p:cNvSpPr/>
          <p:nvPr/>
        </p:nvSpPr>
        <p:spPr>
          <a:xfrm>
            <a:off x="1777526" y="4948015"/>
            <a:ext cx="367468" cy="33328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3510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600" b="1" dirty="0"/>
              <a:t>CEFTAZIDIMA-AVIBACTAM: TRATAMIENTO EMPÍRICO</a:t>
            </a:r>
            <a:endParaRPr lang="es-AR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AR" dirty="0" smtClean="0"/>
              <a:t> </a:t>
            </a:r>
            <a:r>
              <a:rPr lang="es-A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CONSIDERAR DATOS EPIDEMIOLÓGICOS LOCALES</a:t>
            </a:r>
          </a:p>
          <a:p>
            <a:pPr marL="0" indent="0">
              <a:buNone/>
            </a:pPr>
            <a:r>
              <a:rPr lang="es-AR" b="1" dirty="0" smtClean="0"/>
              <a:t>BACTERIA PRODUCTORA DE KPC: + DEL 20% </a:t>
            </a:r>
          </a:p>
          <a:p>
            <a:pPr marL="0" indent="0">
              <a:buNone/>
            </a:pPr>
            <a:r>
              <a:rPr lang="es-AR" b="1" dirty="0" smtClean="0"/>
              <a:t>CIM MERO + 16</a:t>
            </a:r>
          </a:p>
          <a:p>
            <a:pPr marL="0" indent="0">
              <a:buNone/>
            </a:pPr>
            <a:r>
              <a:rPr lang="es-AR" b="1" dirty="0" smtClean="0"/>
              <a:t>COL R + 20%</a:t>
            </a:r>
          </a:p>
          <a:p>
            <a:pPr marL="0" indent="0">
              <a:buNone/>
            </a:pPr>
            <a:r>
              <a:rPr lang="es-AR" b="1" dirty="0" smtClean="0"/>
              <a:t>SITUACIÓN DE BROTE</a:t>
            </a:r>
          </a:p>
          <a:p>
            <a:pPr marL="0" indent="0">
              <a:buNone/>
            </a:pPr>
            <a:r>
              <a:rPr lang="es-AR" b="1" dirty="0" smtClean="0"/>
              <a:t>BLEE</a:t>
            </a:r>
          </a:p>
          <a:p>
            <a:pPr marL="0" indent="0" algn="ctr">
              <a:buNone/>
            </a:pPr>
            <a:endParaRPr lang="es-AR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312620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600" b="1" dirty="0"/>
              <a:t>CEFTAZIDIMA-AVIBACTAM: TRATAMIENTO </a:t>
            </a:r>
            <a:r>
              <a:rPr lang="es-AR" sz="3600" b="1" dirty="0" smtClean="0"/>
              <a:t>EMPÍRICO</a:t>
            </a:r>
            <a:br>
              <a:rPr lang="es-AR" sz="3600" b="1" dirty="0" smtClean="0"/>
            </a:br>
            <a:r>
              <a:rPr lang="es-AR" sz="3600" b="1" dirty="0" smtClean="0"/>
              <a:t>MONOTERAPIA o TERAPIA COMBINADA</a:t>
            </a:r>
            <a:endParaRPr lang="es-AR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Ceftazidima-avibactam 2.5 g c/8 h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buNone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+/-</a:t>
            </a:r>
          </a:p>
          <a:p>
            <a:pPr marL="0" indent="0" algn="ctr">
              <a:buNone/>
            </a:pP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gentamicina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3–5 mg/kg/d c/24 h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buNone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 marL="0" indent="0" algn="ctr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fosfomicina 4 g c/4 h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buNone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+ Antibióticos inhalatorios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349809" y="5768411"/>
            <a:ext cx="3367044" cy="6580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b="1" dirty="0" smtClean="0">
                <a:solidFill>
                  <a:schemeClr val="tx1"/>
                </a:solidFill>
              </a:rPr>
              <a:t>NAV/NIH</a:t>
            </a:r>
            <a:endParaRPr lang="es-AR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7774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Ceftazidima-Avibactam</a:t>
            </a:r>
            <a:endParaRPr lang="es-AR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8372606"/>
              </p:ext>
            </p:extLst>
          </p:nvPr>
        </p:nvGraphicFramePr>
        <p:xfrm>
          <a:off x="838200" y="1825625"/>
          <a:ext cx="10515600" cy="348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TIPO DE INFECCIÓN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DOSIS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FRECUENCIA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TIEMPO DE INFUSIÓN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DURACIÓN DEL TRATAMIENTO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err="1" smtClean="0"/>
                        <a:t>IIAc</a:t>
                      </a:r>
                      <a:endParaRPr lang="es-AR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2</a:t>
                      </a:r>
                      <a:r>
                        <a:rPr lang="es-AR" b="1" baseline="0" dirty="0" smtClean="0"/>
                        <a:t> </a:t>
                      </a:r>
                      <a:r>
                        <a:rPr lang="es-AR" b="1" dirty="0" smtClean="0"/>
                        <a:t>grs/0,5 grs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Cada 8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2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5-14 días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b="1" dirty="0" smtClean="0"/>
                        <a:t>ITU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2</a:t>
                      </a:r>
                      <a:r>
                        <a:rPr lang="es-AR" b="1" baseline="0" dirty="0" smtClean="0"/>
                        <a:t> </a:t>
                      </a:r>
                      <a:r>
                        <a:rPr lang="es-AR" b="1" dirty="0" smtClean="0"/>
                        <a:t>grs/0,5 grs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Cada 8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2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5-10 días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NAV y NIH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2</a:t>
                      </a:r>
                      <a:r>
                        <a:rPr lang="es-AR" b="1" baseline="0" dirty="0" smtClean="0"/>
                        <a:t> </a:t>
                      </a:r>
                      <a:r>
                        <a:rPr lang="es-AR" b="1" dirty="0" smtClean="0"/>
                        <a:t>grs/0,5 grs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Cada 8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2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7 -14</a:t>
                      </a:r>
                      <a:r>
                        <a:rPr lang="es-AR" b="1" baseline="0" dirty="0" smtClean="0"/>
                        <a:t> días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BGNR CON OPCIONES TERAPÉUTICAS LIMITADAS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Guiada por la severidad de la infección, el progreso clínico y bacteriológico </a:t>
                      </a:r>
                      <a:r>
                        <a:rPr lang="es-AR" b="1" baseline="0" dirty="0" smtClean="0"/>
                        <a:t> y los patógenos</a:t>
                      </a:r>
                      <a:endParaRPr lang="es-AR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39119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600" b="1" dirty="0" smtClean="0"/>
              <a:t>Ceftazima-Avibactam en Insuficiencia Renal</a:t>
            </a:r>
            <a:endParaRPr lang="es-AR" sz="3600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3588970"/>
              </p:ext>
            </p:extLst>
          </p:nvPr>
        </p:nvGraphicFramePr>
        <p:xfrm>
          <a:off x="838200" y="1825625"/>
          <a:ext cx="10515600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Clearance calculado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Dosis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Frecuencia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Tiempo de infusión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31- 50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1 gr/0.25 g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Cada 8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2 horas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16 - 30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0.75/0.1875 gr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Cada 12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2 horas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  6 - 15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0.75/0.1875 gr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Cada 24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b="1" dirty="0" smtClean="0"/>
                        <a:t>2 horas</a:t>
                      </a:r>
                    </a:p>
                    <a:p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IR terminal o HD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b="1" dirty="0" smtClean="0"/>
                        <a:t>0.75/0.1875 gr</a:t>
                      </a:r>
                    </a:p>
                    <a:p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Cada 48</a:t>
                      </a:r>
                      <a:r>
                        <a:rPr lang="es-AR" b="1" baseline="0" dirty="0" smtClean="0"/>
                        <a:t>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2 horas</a:t>
                      </a:r>
                      <a:endParaRPr lang="es-AR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336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600" b="1" dirty="0" smtClean="0"/>
              <a:t>Que estamos haciendo y que podemos hacer</a:t>
            </a:r>
            <a:endParaRPr lang="es-AR" sz="3600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2413231"/>
              </p:ext>
            </p:extLst>
          </p:nvPr>
        </p:nvGraphicFramePr>
        <p:xfrm>
          <a:off x="838200" y="1825625"/>
          <a:ext cx="10515600" cy="412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ATB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DOSIS HABITUAL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DOSIS DE CARGA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ALTA DOSIS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COMENTARIOS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Meropenem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1 gr cada 8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30</a:t>
                      </a:r>
                      <a:r>
                        <a:rPr lang="es-AR" b="1" baseline="0" dirty="0" smtClean="0"/>
                        <a:t> a 40 mg/kg en una hora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1,5 a 2 grs cada 6 u 8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En infusión</a:t>
                      </a:r>
                      <a:r>
                        <a:rPr lang="es-AR" b="1" baseline="0" dirty="0" smtClean="0"/>
                        <a:t> extendida 3 a 4 hs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Colistin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100 mgr cada 8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300 mgr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100 </a:t>
                      </a:r>
                      <a:r>
                        <a:rPr lang="es-AR" b="1" dirty="0" err="1" smtClean="0"/>
                        <a:t>mgrs</a:t>
                      </a:r>
                      <a:r>
                        <a:rPr lang="es-AR" b="1" dirty="0" smtClean="0"/>
                        <a:t> cada 8 hs. Considerar dosis de 4,4 a 7 mgr por kilo de peso en los primeros 2 a 7 días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DC independiente de la función renal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Tigeciclina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100</a:t>
                      </a:r>
                      <a:r>
                        <a:rPr lang="es-AR" b="1" baseline="0" dirty="0" smtClean="0"/>
                        <a:t> o 50 </a:t>
                      </a:r>
                      <a:r>
                        <a:rPr lang="es-AR" b="1" baseline="0" dirty="0" err="1" smtClean="0"/>
                        <a:t>mgrs</a:t>
                      </a:r>
                      <a:r>
                        <a:rPr lang="es-AR" b="1" baseline="0" dirty="0" smtClean="0"/>
                        <a:t> c/ 12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200 </a:t>
                      </a:r>
                      <a:r>
                        <a:rPr lang="es-AR" b="1" dirty="0" err="1" smtClean="0"/>
                        <a:t>mgrs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100 mgr c/12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Infusión prolongada en 1 o 2 Hs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Aminoglucósidos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AK 15 mgr/k/día</a:t>
                      </a:r>
                    </a:p>
                    <a:p>
                      <a:r>
                        <a:rPr lang="es-AR" b="1" baseline="0" dirty="0" smtClean="0"/>
                        <a:t>G 3.5 mgr/k/día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NO</a:t>
                      </a:r>
                    </a:p>
                    <a:p>
                      <a:pPr algn="ctr"/>
                      <a:r>
                        <a:rPr lang="es-AR" b="1" dirty="0" smtClean="0"/>
                        <a:t>NO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20-30 mgr/K/día</a:t>
                      </a:r>
                    </a:p>
                    <a:p>
                      <a:r>
                        <a:rPr lang="es-AR" b="1" dirty="0" smtClean="0"/>
                        <a:t>7 a 10 mgr/K/día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b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Fosfomicina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2 a 4 grs c. 6 -8</a:t>
                      </a:r>
                      <a:r>
                        <a:rPr lang="es-AR" b="1" baseline="0" dirty="0" smtClean="0"/>
                        <a:t> hs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NO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18-24 grs/día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Sobrecarga de sodio</a:t>
                      </a:r>
                      <a:endParaRPr lang="es-AR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163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s-A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ortalidad global según el tipo de tratamiento administrado en EPC</a:t>
            </a:r>
            <a:endParaRPr lang="es-A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5870069"/>
              </p:ext>
            </p:extLst>
          </p:nvPr>
        </p:nvGraphicFramePr>
        <p:xfrm>
          <a:off x="2803020" y="1825625"/>
          <a:ext cx="6127336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3668"/>
                <a:gridCol w="306366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ATB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MORTALIDAD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MONODROGA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     Carbapenem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50 - 100%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     Tigeciclina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Mas del 80 %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     Colistina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Mas del 57 %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COMBINACIONES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baseline="0" dirty="0" smtClean="0"/>
                        <a:t>     Colistin + Carbapenem</a:t>
                      </a:r>
                      <a:r>
                        <a:rPr lang="es-AR" b="1" dirty="0" smtClean="0"/>
                        <a:t>   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+ del 67 %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     Colistina + Tigeciclina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64 %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     Colistina + Gentamicina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61 %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     Tigeciclina + Gentamicina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+ del 50 %</a:t>
                      </a:r>
                      <a:endParaRPr lang="es-AR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489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Ceftazidima-Avibactam en infecciones por EPC</a:t>
            </a:r>
            <a:endParaRPr lang="es-A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Cura Clínica y/o microbiológica:</a:t>
            </a:r>
          </a:p>
          <a:p>
            <a:pPr marL="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   73 %</a:t>
            </a:r>
          </a:p>
          <a:p>
            <a:pPr marL="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   95 % en los pacientes que habían fallado a tratamientos anteriores</a:t>
            </a:r>
          </a:p>
          <a:p>
            <a:r>
              <a:rPr lang="es-AR" b="1" dirty="0" smtClean="0"/>
              <a:t>La cura microbiológica se asoció a mayor sobrevida.</a:t>
            </a:r>
          </a:p>
          <a:p>
            <a:r>
              <a:rPr lang="es-AR" b="1" dirty="0" smtClean="0"/>
              <a:t>Mortalidad:</a:t>
            </a:r>
          </a:p>
          <a:p>
            <a:pPr marL="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    39,5 %</a:t>
            </a:r>
          </a:p>
          <a:p>
            <a:pPr marL="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    Monoterapia vs Combinado: 69 % vs 76 %</a:t>
            </a:r>
          </a:p>
          <a:p>
            <a:pPr marL="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    </a:t>
            </a:r>
          </a:p>
          <a:p>
            <a:endParaRPr lang="es-AR" b="1" i="1" dirty="0"/>
          </a:p>
        </p:txBody>
      </p:sp>
    </p:spTree>
    <p:extLst>
      <p:ext uri="{BB962C8B-B14F-4D97-AF65-F5344CB8AC3E}">
        <p14:creationId xmlns:p14="http://schemas.microsoft.com/office/powerpoint/2010/main" val="361660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Cefatazidima-Avibactam en bacteriemias por KPC</a:t>
            </a:r>
            <a:endParaRPr lang="es-A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AR" b="1" dirty="0" smtClean="0"/>
              <a:t>Tasa de cura clínica a los treinta días con distintos esquemas</a:t>
            </a:r>
          </a:p>
          <a:p>
            <a:pPr marL="0" indent="0">
              <a:buNone/>
            </a:pPr>
            <a:endParaRPr lang="es-AR" b="1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257187"/>
              </p:ext>
            </p:extLst>
          </p:nvPr>
        </p:nvGraphicFramePr>
        <p:xfrm>
          <a:off x="1768977" y="2709016"/>
          <a:ext cx="6272616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9383"/>
                <a:gridCol w="3143233"/>
              </a:tblGrid>
              <a:tr h="365416">
                <a:tc>
                  <a:txBody>
                    <a:bodyPr/>
                    <a:lstStyle/>
                    <a:p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Ceftazidima-Avibactam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85 %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65416"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1"/>
                          </a:solidFill>
                        </a:rPr>
                        <a:t>Carbapenem+Aminoglucósidos</a:t>
                      </a:r>
                      <a:endParaRPr lang="es-A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>
                          <a:solidFill>
                            <a:schemeClr val="tx1"/>
                          </a:solidFill>
                        </a:rPr>
                        <a:t>48 %</a:t>
                      </a:r>
                      <a:endParaRPr lang="es-A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65416">
                <a:tc>
                  <a:txBody>
                    <a:bodyPr/>
                    <a:lstStyle/>
                    <a:p>
                      <a:r>
                        <a:rPr lang="es-AR" b="1" dirty="0" smtClean="0"/>
                        <a:t>Carbapenem+Colistin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40 %</a:t>
                      </a:r>
                      <a:endParaRPr lang="es-AR" b="1" dirty="0"/>
                    </a:p>
                  </a:txBody>
                  <a:tcPr/>
                </a:tc>
              </a:tr>
              <a:tr h="365416">
                <a:tc>
                  <a:txBody>
                    <a:bodyPr/>
                    <a:lstStyle/>
                    <a:p>
                      <a:r>
                        <a:rPr lang="es-AR" b="1" dirty="0" smtClean="0"/>
                        <a:t>Otros</a:t>
                      </a:r>
                      <a:r>
                        <a:rPr lang="es-AR" b="1" baseline="0" dirty="0" smtClean="0"/>
                        <a:t> Esquemas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37 %</a:t>
                      </a:r>
                      <a:endParaRPr lang="es-AR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ángulo 5"/>
          <p:cNvSpPr/>
          <p:nvPr/>
        </p:nvSpPr>
        <p:spPr>
          <a:xfrm>
            <a:off x="1794617" y="4751461"/>
            <a:ext cx="6229885" cy="6922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b="1" dirty="0" smtClean="0">
                <a:solidFill>
                  <a:schemeClr val="tx1"/>
                </a:solidFill>
              </a:rPr>
              <a:t>En bacteriemias persistentes por KPC, mejores resultados con </a:t>
            </a:r>
          </a:p>
          <a:p>
            <a:r>
              <a:rPr lang="es-AR" b="1" dirty="0" smtClean="0">
                <a:solidFill>
                  <a:schemeClr val="tx1"/>
                </a:solidFill>
              </a:rPr>
              <a:t>C-A, comparados con C-A, C-C, Otros</a:t>
            </a:r>
            <a:endParaRPr lang="es-A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77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Comentarios finales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La situación epidemiológica de Argentina es dramática, lo que incide en una alta </a:t>
            </a:r>
            <a:r>
              <a:rPr lang="es-AR" b="1" dirty="0" err="1" smtClean="0"/>
              <a:t>morbi</a:t>
            </a:r>
            <a:r>
              <a:rPr lang="es-AR" b="1" dirty="0" smtClean="0"/>
              <a:t>-mortalidad.</a:t>
            </a:r>
          </a:p>
          <a:p>
            <a:r>
              <a:rPr lang="es-AR" b="1" dirty="0" smtClean="0"/>
              <a:t>Disponemos de viejas y nuevas drogas que deben utilizarse mejor.</a:t>
            </a:r>
          </a:p>
          <a:p>
            <a:r>
              <a:rPr lang="es-AR" b="1" dirty="0" smtClean="0"/>
              <a:t>Las elecciones de los esquemas se deben basar en: situación epidemiológica local, gravedad del paciente y la fuente de infección.</a:t>
            </a:r>
          </a:p>
          <a:p>
            <a:r>
              <a:rPr lang="es-AR" b="1" dirty="0" smtClean="0"/>
              <a:t>Los tratamientos iniciales deben ser combinados en pacientes graves con bacteriemia, NIH y HIC.</a:t>
            </a:r>
          </a:p>
          <a:p>
            <a:r>
              <a:rPr lang="es-AR" b="1" dirty="0" smtClean="0"/>
              <a:t>Ceftazidima-Avibactam es una molécula nueva para ser utilizada en BGN MR.</a:t>
            </a:r>
          </a:p>
          <a:p>
            <a:endParaRPr lang="es-AR" b="1" dirty="0" smtClean="0"/>
          </a:p>
          <a:p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4050557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para resistencia anbiÃ³tica fo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442" y="287979"/>
            <a:ext cx="7426294" cy="1856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para lavado de man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73" y="2655560"/>
            <a:ext cx="4848729" cy="357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n para tipos de aislamiento hospitalario por colo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428" y="2655560"/>
            <a:ext cx="2913838" cy="406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ipse 5"/>
          <p:cNvSpPr/>
          <p:nvPr/>
        </p:nvSpPr>
        <p:spPr>
          <a:xfrm>
            <a:off x="9485833" y="136732"/>
            <a:ext cx="2478280" cy="25188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 smtClean="0"/>
              <a:t>USO ADECUADO DE ATB</a:t>
            </a:r>
            <a:endParaRPr lang="es-AR" sz="2000" b="1" dirty="0"/>
          </a:p>
        </p:txBody>
      </p:sp>
      <p:sp>
        <p:nvSpPr>
          <p:cNvPr id="7" name="Rectángulo 6"/>
          <p:cNvSpPr/>
          <p:nvPr/>
        </p:nvSpPr>
        <p:spPr>
          <a:xfrm>
            <a:off x="9374736" y="4084890"/>
            <a:ext cx="2726109" cy="495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/>
              <a:t>PRECAUCIONES</a:t>
            </a:r>
            <a:endParaRPr lang="es-AR" sz="2800" b="1" dirty="0"/>
          </a:p>
        </p:txBody>
      </p:sp>
      <p:sp>
        <p:nvSpPr>
          <p:cNvPr id="8" name="Rectángulo 7"/>
          <p:cNvSpPr/>
          <p:nvPr/>
        </p:nvSpPr>
        <p:spPr>
          <a:xfrm>
            <a:off x="1649338" y="3179036"/>
            <a:ext cx="3660864" cy="38456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ln w="57150">
                <a:solidFill>
                  <a:srgbClr val="0070C0"/>
                </a:solidFill>
              </a:ln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6482" y="1367378"/>
            <a:ext cx="5166007" cy="321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25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1680</Words>
  <Application>Microsoft Office PowerPoint</Application>
  <PresentationFormat>Panorámica</PresentationFormat>
  <Paragraphs>416</Paragraphs>
  <Slides>45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45</vt:i4>
      </vt:variant>
    </vt:vector>
  </HeadingPairs>
  <TitlesOfParts>
    <vt:vector size="50" baseType="lpstr">
      <vt:lpstr>Arial</vt:lpstr>
      <vt:lpstr>Calibri</vt:lpstr>
      <vt:lpstr>Calibri Light</vt:lpstr>
      <vt:lpstr>Tema de Office</vt:lpstr>
      <vt:lpstr>1_Tema de Office</vt:lpstr>
      <vt:lpstr>Resistencia Bacteriana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Tratamiento Empírico ante la sospecha de Infección por BLEE o ERC</vt:lpstr>
      <vt:lpstr>Tratamiento Empírico de Infecciones Sospechadas por BGNMR</vt:lpstr>
      <vt:lpstr>Terapia Antimicrobiana</vt:lpstr>
      <vt:lpstr>   La Duración de la Hipotensión previa al Inicio de la Terapia Antimicrobiana Empírica es el Determinante Crítico en la Sobrevida en Humanos con Shock Séptico </vt:lpstr>
      <vt:lpstr>Terapia de NAVM/NAH por Kp-KPC</vt:lpstr>
      <vt:lpstr>Terapia de NAVM/NAH por Kp-KPC</vt:lpstr>
      <vt:lpstr>Nuevos Antimicrobianos</vt:lpstr>
      <vt:lpstr>Actividad anti-gram negativos de nuevos antibióticos</vt:lpstr>
      <vt:lpstr>Avance de la Resistencia</vt:lpstr>
      <vt:lpstr>GRUPOS DE GÉRMENES RESISTENTES</vt:lpstr>
      <vt:lpstr>GRUPOS DE GÉRMENES RESISTENTES</vt:lpstr>
      <vt:lpstr>GRUPOS DE GÉRMENES RESISTENTES</vt:lpstr>
      <vt:lpstr>Cuales son Los Patógenos Más Críticos Para Argentina</vt:lpstr>
      <vt:lpstr>Avance de las Carbapenemasas</vt:lpstr>
      <vt:lpstr>Consideraciones generales</vt:lpstr>
      <vt:lpstr>QUE ELEGIR EN LA PRÁCTICA DIARIA</vt:lpstr>
      <vt:lpstr>QUE ELEGIR EN LA PRÁCTICA DIARIA</vt:lpstr>
      <vt:lpstr>CEFTAZIDIMA-AVIBACTAM: TRATAMIENTO EMPÍRICO</vt:lpstr>
      <vt:lpstr>CEFTAZIDIMA-AVIBACTAM: TRATAMIENTO EMPÍRICO</vt:lpstr>
      <vt:lpstr>CEFTAZIDIMA-AVIBACTAM: TRATAMIENTO EMPÍRICO MONOTERAPIA o TERAPIA COMBINADA</vt:lpstr>
      <vt:lpstr>Ceftazidima-Avibactam</vt:lpstr>
      <vt:lpstr>Ceftazima-Avibactam en Insuficiencia Renal</vt:lpstr>
      <vt:lpstr>Que estamos haciendo y que podemos hacer</vt:lpstr>
      <vt:lpstr>Mortalidad global según el tipo de tratamiento administrado en EPC</vt:lpstr>
      <vt:lpstr>Ceftazidima-Avibactam en infecciones por EPC</vt:lpstr>
      <vt:lpstr>Cefatazidima-Avibactam en bacteriemias por KPC</vt:lpstr>
      <vt:lpstr>Comentarios finales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Full name</dc:creator>
  <cp:lastModifiedBy>Full name</cp:lastModifiedBy>
  <cp:revision>82</cp:revision>
  <cp:lastPrinted>2018-09-22T01:47:57Z</cp:lastPrinted>
  <dcterms:created xsi:type="dcterms:W3CDTF">2018-08-30T00:06:54Z</dcterms:created>
  <dcterms:modified xsi:type="dcterms:W3CDTF">2018-09-28T22:24:59Z</dcterms:modified>
</cp:coreProperties>
</file>