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32"/>
  </p:notesMasterIdLst>
  <p:sldIdLst>
    <p:sldId id="354" r:id="rId2"/>
    <p:sldId id="355" r:id="rId3"/>
    <p:sldId id="359" r:id="rId4"/>
    <p:sldId id="356" r:id="rId5"/>
    <p:sldId id="358" r:id="rId6"/>
    <p:sldId id="357" r:id="rId7"/>
    <p:sldId id="362" r:id="rId8"/>
    <p:sldId id="365" r:id="rId9"/>
    <p:sldId id="367" r:id="rId10"/>
    <p:sldId id="366" r:id="rId11"/>
    <p:sldId id="368" r:id="rId12"/>
    <p:sldId id="369" r:id="rId13"/>
    <p:sldId id="361" r:id="rId14"/>
    <p:sldId id="363" r:id="rId15"/>
    <p:sldId id="385" r:id="rId16"/>
    <p:sldId id="372" r:id="rId17"/>
    <p:sldId id="373" r:id="rId18"/>
    <p:sldId id="371" r:id="rId19"/>
    <p:sldId id="370" r:id="rId20"/>
    <p:sldId id="374" r:id="rId21"/>
    <p:sldId id="377" r:id="rId22"/>
    <p:sldId id="376" r:id="rId23"/>
    <p:sldId id="375" r:id="rId24"/>
    <p:sldId id="378" r:id="rId25"/>
    <p:sldId id="352" r:id="rId26"/>
    <p:sldId id="380" r:id="rId27"/>
    <p:sldId id="381" r:id="rId28"/>
    <p:sldId id="382" r:id="rId29"/>
    <p:sldId id="384" r:id="rId30"/>
    <p:sldId id="383" r:id="rId31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5907" autoAdjust="0"/>
  </p:normalViewPr>
  <p:slideViewPr>
    <p:cSldViewPr>
      <p:cViewPr>
        <p:scale>
          <a:sx n="73" d="100"/>
          <a:sy n="73" d="100"/>
        </p:scale>
        <p:origin x="-11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7C700-6DEB-4AC0-A57D-B849ECB5DD5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AR"/>
        </a:p>
      </dgm:t>
    </dgm:pt>
    <dgm:pt modelId="{07C7B320-4605-43EE-99C6-190804AE8190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superficiales cutáneomucosas</a:t>
          </a:r>
          <a:endParaRPr lang="es-AR" sz="2000" b="1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9DC0FB3F-94B7-4607-AF7E-3F106F58E407}" type="parTrans" cxnId="{9B5B32E6-3009-43D5-94AC-C814845981C1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CA0278A1-91D8-4753-9150-D17F7CD8D575}" type="sibTrans" cxnId="{9B5B32E6-3009-43D5-94AC-C814845981C1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A4FF47BA-B898-4810-8842-50672548092C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profundas o  subcutáneas</a:t>
          </a:r>
        </a:p>
      </dgm:t>
    </dgm:pt>
    <dgm:pt modelId="{794C8F80-3961-4092-9756-BA6AECA00CDC}" type="parTrans" cxnId="{B1E6CEBD-B0F1-4847-84D9-1409277F57CA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9C3E0EF6-B291-4760-AE31-C6E744DDEBE2}" type="sibTrans" cxnId="{B1E6CEBD-B0F1-4847-84D9-1409277F57CA}">
      <dgm:prSet/>
      <dgm:spPr/>
      <dgm:t>
        <a:bodyPr/>
        <a:lstStyle/>
        <a:p>
          <a:endParaRPr lang="es-AR" b="1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85DB2745-5D7D-430E-80A4-A741DE842F4A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endémicas o sistémicas</a:t>
          </a:r>
          <a:endParaRPr lang="es-AR" sz="3600" b="1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gm:t>
    </dgm:pt>
    <dgm:pt modelId="{6679C327-C06D-4940-9DD6-CD40DD5750F9}" type="parTrans" cxnId="{13D9FB7D-F4D0-4B07-B626-3A2DCBC6B6F3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F62C4359-1484-43E7-B112-FE84A8E2940C}" type="sibTrans" cxnId="{13D9FB7D-F4D0-4B07-B626-3A2DCBC6B6F3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1DDCBCB6-3EC2-4612-92B8-826450F41F8E}">
      <dgm:prSet phldrT="[Texto]" custT="1"/>
      <dgm:spPr/>
      <dgm:t>
        <a:bodyPr/>
        <a:lstStyle/>
        <a:p>
          <a:r>
            <a:rPr lang="es-AR" sz="2000" b="1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oportunistas</a:t>
          </a:r>
        </a:p>
      </dgm:t>
    </dgm:pt>
    <dgm:pt modelId="{1E3B4799-7D7D-4935-BF82-F755D0C985C0}" type="parTrans" cxnId="{573E5823-FEC5-4B35-ABB7-EE99E207FF7E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3BD0ED43-FB88-486B-8C0C-CD40D4623043}" type="sibTrans" cxnId="{573E5823-FEC5-4B35-ABB7-EE99E207FF7E}">
      <dgm:prSet/>
      <dgm:spPr/>
      <dgm:t>
        <a:bodyPr/>
        <a:lstStyle/>
        <a:p>
          <a:endParaRPr lang="es-AR" b="1">
            <a:solidFill>
              <a:schemeClr val="tx2"/>
            </a:solidFill>
          </a:endParaRPr>
        </a:p>
      </dgm:t>
    </dgm:pt>
    <dgm:pt modelId="{2CB58B05-9C82-4180-BE90-1797B1351C7A}" type="pres">
      <dgm:prSet presAssocID="{4CB7C700-6DEB-4AC0-A57D-B849ECB5DD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AR"/>
        </a:p>
      </dgm:t>
    </dgm:pt>
    <dgm:pt modelId="{16469D0D-69FE-4BC1-982D-2F7DA6E4B6E7}" type="pres">
      <dgm:prSet presAssocID="{4CB7C700-6DEB-4AC0-A57D-B849ECB5DD57}" presName="Name1" presStyleCnt="0"/>
      <dgm:spPr/>
      <dgm:t>
        <a:bodyPr/>
        <a:lstStyle/>
        <a:p>
          <a:endParaRPr lang="es-AR"/>
        </a:p>
      </dgm:t>
    </dgm:pt>
    <dgm:pt modelId="{EA148731-6EEC-4E25-BBCF-02D80E19E725}" type="pres">
      <dgm:prSet presAssocID="{4CB7C700-6DEB-4AC0-A57D-B849ECB5DD57}" presName="cycle" presStyleCnt="0"/>
      <dgm:spPr/>
      <dgm:t>
        <a:bodyPr/>
        <a:lstStyle/>
        <a:p>
          <a:endParaRPr lang="es-AR"/>
        </a:p>
      </dgm:t>
    </dgm:pt>
    <dgm:pt modelId="{EBF84B97-D86F-4472-BACF-CB085F4A8DA2}" type="pres">
      <dgm:prSet presAssocID="{4CB7C700-6DEB-4AC0-A57D-B849ECB5DD57}" presName="srcNode" presStyleLbl="node1" presStyleIdx="0" presStyleCnt="4"/>
      <dgm:spPr/>
      <dgm:t>
        <a:bodyPr/>
        <a:lstStyle/>
        <a:p>
          <a:endParaRPr lang="es-AR"/>
        </a:p>
      </dgm:t>
    </dgm:pt>
    <dgm:pt modelId="{D368843A-8D9F-4EDC-AAC3-635B7FA930B4}" type="pres">
      <dgm:prSet presAssocID="{4CB7C700-6DEB-4AC0-A57D-B849ECB5DD57}" presName="conn" presStyleLbl="parChTrans1D2" presStyleIdx="0" presStyleCnt="1"/>
      <dgm:spPr/>
      <dgm:t>
        <a:bodyPr/>
        <a:lstStyle/>
        <a:p>
          <a:endParaRPr lang="es-AR"/>
        </a:p>
      </dgm:t>
    </dgm:pt>
    <dgm:pt modelId="{8A6FA341-1510-45F4-9DF8-7A52DD0E3DF9}" type="pres">
      <dgm:prSet presAssocID="{4CB7C700-6DEB-4AC0-A57D-B849ECB5DD57}" presName="extraNode" presStyleLbl="node1" presStyleIdx="0" presStyleCnt="4"/>
      <dgm:spPr/>
      <dgm:t>
        <a:bodyPr/>
        <a:lstStyle/>
        <a:p>
          <a:endParaRPr lang="es-AR"/>
        </a:p>
      </dgm:t>
    </dgm:pt>
    <dgm:pt modelId="{CCBB1DE1-B15F-4453-92BD-D8775885C875}" type="pres">
      <dgm:prSet presAssocID="{4CB7C700-6DEB-4AC0-A57D-B849ECB5DD57}" presName="dstNode" presStyleLbl="node1" presStyleIdx="0" presStyleCnt="4"/>
      <dgm:spPr/>
      <dgm:t>
        <a:bodyPr/>
        <a:lstStyle/>
        <a:p>
          <a:endParaRPr lang="es-AR"/>
        </a:p>
      </dgm:t>
    </dgm:pt>
    <dgm:pt modelId="{04140710-0F4D-4D82-B4F3-F23400133819}" type="pres">
      <dgm:prSet presAssocID="{07C7B320-4605-43EE-99C6-190804AE8190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945AFC0-7D14-4707-A3FA-28CCFB255D73}" type="pres">
      <dgm:prSet presAssocID="{07C7B320-4605-43EE-99C6-190804AE8190}" presName="accent_1" presStyleCnt="0"/>
      <dgm:spPr/>
      <dgm:t>
        <a:bodyPr/>
        <a:lstStyle/>
        <a:p>
          <a:endParaRPr lang="es-AR"/>
        </a:p>
      </dgm:t>
    </dgm:pt>
    <dgm:pt modelId="{85D9B11F-B168-4686-9022-3CDBFBB459FE}" type="pres">
      <dgm:prSet presAssocID="{07C7B320-4605-43EE-99C6-190804AE8190}" presName="accentRepeatNode" presStyleLbl="solidFgAcc1" presStyleIdx="0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309F1165-CF15-4156-B9D2-7C57BA0B9721}" type="pres">
      <dgm:prSet presAssocID="{A4FF47BA-B898-4810-8842-50672548092C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A3B0599-31AF-47F1-82CF-F2E61B05484C}" type="pres">
      <dgm:prSet presAssocID="{A4FF47BA-B898-4810-8842-50672548092C}" presName="accent_2" presStyleCnt="0"/>
      <dgm:spPr/>
      <dgm:t>
        <a:bodyPr/>
        <a:lstStyle/>
        <a:p>
          <a:endParaRPr lang="es-AR"/>
        </a:p>
      </dgm:t>
    </dgm:pt>
    <dgm:pt modelId="{88CC7D45-7BFE-42E6-A5A1-80DAF2CD1825}" type="pres">
      <dgm:prSet presAssocID="{A4FF47BA-B898-4810-8842-50672548092C}" presName="accentRepeatNode" presStyleLbl="solidFgAcc1" presStyleIdx="1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E9062149-122E-4987-B940-F437729B15F3}" type="pres">
      <dgm:prSet presAssocID="{85DB2745-5D7D-430E-80A4-A741DE842F4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300BCD7-DAAE-4262-9286-8632A64C510D}" type="pres">
      <dgm:prSet presAssocID="{85DB2745-5D7D-430E-80A4-A741DE842F4A}" presName="accent_3" presStyleCnt="0"/>
      <dgm:spPr/>
      <dgm:t>
        <a:bodyPr/>
        <a:lstStyle/>
        <a:p>
          <a:endParaRPr lang="es-AR"/>
        </a:p>
      </dgm:t>
    </dgm:pt>
    <dgm:pt modelId="{0F0EEF92-3536-48E8-8FDC-62ABC86AF6C3}" type="pres">
      <dgm:prSet presAssocID="{85DB2745-5D7D-430E-80A4-A741DE842F4A}" presName="accentRepeatNode" presStyleLbl="solidFgAcc1" presStyleIdx="2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  <dgm:pt modelId="{BDD4C170-8B4F-49FD-8EF4-F27AABF9D509}" type="pres">
      <dgm:prSet presAssocID="{1DDCBCB6-3EC2-4612-92B8-826450F41F8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B702D11-4927-4D5F-8425-5FEDA322618A}" type="pres">
      <dgm:prSet presAssocID="{1DDCBCB6-3EC2-4612-92B8-826450F41F8E}" presName="accent_4" presStyleCnt="0"/>
      <dgm:spPr/>
      <dgm:t>
        <a:bodyPr/>
        <a:lstStyle/>
        <a:p>
          <a:endParaRPr lang="es-AR"/>
        </a:p>
      </dgm:t>
    </dgm:pt>
    <dgm:pt modelId="{63E1243D-9DDB-43FF-B4A7-D37E8BE1B1E4}" type="pres">
      <dgm:prSet presAssocID="{1DDCBCB6-3EC2-4612-92B8-826450F41F8E}" presName="accentRepeatNode" presStyleLbl="solidFgAcc1" presStyleIdx="3" presStyleCnt="4"/>
      <dgm:spPr>
        <a:ln>
          <a:solidFill>
            <a:schemeClr val="tx2"/>
          </a:solidFill>
        </a:ln>
      </dgm:spPr>
      <dgm:t>
        <a:bodyPr/>
        <a:lstStyle/>
        <a:p>
          <a:endParaRPr lang="es-AR"/>
        </a:p>
      </dgm:t>
    </dgm:pt>
  </dgm:ptLst>
  <dgm:cxnLst>
    <dgm:cxn modelId="{6A65E4A9-B69B-4193-B56A-F49407F1286B}" type="presOf" srcId="{07C7B320-4605-43EE-99C6-190804AE8190}" destId="{04140710-0F4D-4D82-B4F3-F23400133819}" srcOrd="0" destOrd="0" presId="urn:microsoft.com/office/officeart/2008/layout/VerticalCurvedList"/>
    <dgm:cxn modelId="{AD4D5024-7039-48EC-85FA-FB26C314ECB5}" type="presOf" srcId="{A4FF47BA-B898-4810-8842-50672548092C}" destId="{309F1165-CF15-4156-B9D2-7C57BA0B9721}" srcOrd="0" destOrd="0" presId="urn:microsoft.com/office/officeart/2008/layout/VerticalCurvedList"/>
    <dgm:cxn modelId="{B1E6CEBD-B0F1-4847-84D9-1409277F57CA}" srcId="{4CB7C700-6DEB-4AC0-A57D-B849ECB5DD57}" destId="{A4FF47BA-B898-4810-8842-50672548092C}" srcOrd="1" destOrd="0" parTransId="{794C8F80-3961-4092-9756-BA6AECA00CDC}" sibTransId="{9C3E0EF6-B291-4760-AE31-C6E744DDEBE2}"/>
    <dgm:cxn modelId="{573E5823-FEC5-4B35-ABB7-EE99E207FF7E}" srcId="{4CB7C700-6DEB-4AC0-A57D-B849ECB5DD57}" destId="{1DDCBCB6-3EC2-4612-92B8-826450F41F8E}" srcOrd="3" destOrd="0" parTransId="{1E3B4799-7D7D-4935-BF82-F755D0C985C0}" sibTransId="{3BD0ED43-FB88-486B-8C0C-CD40D4623043}"/>
    <dgm:cxn modelId="{D91CEA5A-C381-4E0B-8B7E-463CA18ACDD7}" type="presOf" srcId="{85DB2745-5D7D-430E-80A4-A741DE842F4A}" destId="{E9062149-122E-4987-B940-F437729B15F3}" srcOrd="0" destOrd="0" presId="urn:microsoft.com/office/officeart/2008/layout/VerticalCurvedList"/>
    <dgm:cxn modelId="{9B5B32E6-3009-43D5-94AC-C814845981C1}" srcId="{4CB7C700-6DEB-4AC0-A57D-B849ECB5DD57}" destId="{07C7B320-4605-43EE-99C6-190804AE8190}" srcOrd="0" destOrd="0" parTransId="{9DC0FB3F-94B7-4607-AF7E-3F106F58E407}" sibTransId="{CA0278A1-91D8-4753-9150-D17F7CD8D575}"/>
    <dgm:cxn modelId="{D83DEC90-B412-47E6-85C0-91A9D8DE56BF}" type="presOf" srcId="{1DDCBCB6-3EC2-4612-92B8-826450F41F8E}" destId="{BDD4C170-8B4F-49FD-8EF4-F27AABF9D509}" srcOrd="0" destOrd="0" presId="urn:microsoft.com/office/officeart/2008/layout/VerticalCurvedList"/>
    <dgm:cxn modelId="{13D9FB7D-F4D0-4B07-B626-3A2DCBC6B6F3}" srcId="{4CB7C700-6DEB-4AC0-A57D-B849ECB5DD57}" destId="{85DB2745-5D7D-430E-80A4-A741DE842F4A}" srcOrd="2" destOrd="0" parTransId="{6679C327-C06D-4940-9DD6-CD40DD5750F9}" sibTransId="{F62C4359-1484-43E7-B112-FE84A8E2940C}"/>
    <dgm:cxn modelId="{69D22AA7-5575-4C55-AA92-7C6904817906}" type="presOf" srcId="{4CB7C700-6DEB-4AC0-A57D-B849ECB5DD57}" destId="{2CB58B05-9C82-4180-BE90-1797B1351C7A}" srcOrd="0" destOrd="0" presId="urn:microsoft.com/office/officeart/2008/layout/VerticalCurvedList"/>
    <dgm:cxn modelId="{B465A0ED-788A-4E08-81FD-426C11A40248}" type="presOf" srcId="{CA0278A1-91D8-4753-9150-D17F7CD8D575}" destId="{D368843A-8D9F-4EDC-AAC3-635B7FA930B4}" srcOrd="0" destOrd="0" presId="urn:microsoft.com/office/officeart/2008/layout/VerticalCurvedList"/>
    <dgm:cxn modelId="{A7619F31-CEEE-4517-8A7A-1843B71E0982}" type="presParOf" srcId="{2CB58B05-9C82-4180-BE90-1797B1351C7A}" destId="{16469D0D-69FE-4BC1-982D-2F7DA6E4B6E7}" srcOrd="0" destOrd="0" presId="urn:microsoft.com/office/officeart/2008/layout/VerticalCurvedList"/>
    <dgm:cxn modelId="{7A1A9900-CB53-4BCE-8C49-5E0E531F27EB}" type="presParOf" srcId="{16469D0D-69FE-4BC1-982D-2F7DA6E4B6E7}" destId="{EA148731-6EEC-4E25-BBCF-02D80E19E725}" srcOrd="0" destOrd="0" presId="urn:microsoft.com/office/officeart/2008/layout/VerticalCurvedList"/>
    <dgm:cxn modelId="{9D62CAD1-5003-45A0-A79F-6FDA7747DC13}" type="presParOf" srcId="{EA148731-6EEC-4E25-BBCF-02D80E19E725}" destId="{EBF84B97-D86F-4472-BACF-CB085F4A8DA2}" srcOrd="0" destOrd="0" presId="urn:microsoft.com/office/officeart/2008/layout/VerticalCurvedList"/>
    <dgm:cxn modelId="{2CE94552-4A42-4416-96AE-FDF1D9DB4B06}" type="presParOf" srcId="{EA148731-6EEC-4E25-BBCF-02D80E19E725}" destId="{D368843A-8D9F-4EDC-AAC3-635B7FA930B4}" srcOrd="1" destOrd="0" presId="urn:microsoft.com/office/officeart/2008/layout/VerticalCurvedList"/>
    <dgm:cxn modelId="{8E677186-81C8-4D42-ADA9-B88736F487DB}" type="presParOf" srcId="{EA148731-6EEC-4E25-BBCF-02D80E19E725}" destId="{8A6FA341-1510-45F4-9DF8-7A52DD0E3DF9}" srcOrd="2" destOrd="0" presId="urn:microsoft.com/office/officeart/2008/layout/VerticalCurvedList"/>
    <dgm:cxn modelId="{DEFBDE94-3801-41DD-9662-95476F8B3A8D}" type="presParOf" srcId="{EA148731-6EEC-4E25-BBCF-02D80E19E725}" destId="{CCBB1DE1-B15F-4453-92BD-D8775885C875}" srcOrd="3" destOrd="0" presId="urn:microsoft.com/office/officeart/2008/layout/VerticalCurvedList"/>
    <dgm:cxn modelId="{7C849E05-069A-4391-8DD5-4A1E911C7343}" type="presParOf" srcId="{16469D0D-69FE-4BC1-982D-2F7DA6E4B6E7}" destId="{04140710-0F4D-4D82-B4F3-F23400133819}" srcOrd="1" destOrd="0" presId="urn:microsoft.com/office/officeart/2008/layout/VerticalCurvedList"/>
    <dgm:cxn modelId="{8C4E40F2-9862-49B5-99A2-01591F89D7B9}" type="presParOf" srcId="{16469D0D-69FE-4BC1-982D-2F7DA6E4B6E7}" destId="{B945AFC0-7D14-4707-A3FA-28CCFB255D73}" srcOrd="2" destOrd="0" presId="urn:microsoft.com/office/officeart/2008/layout/VerticalCurvedList"/>
    <dgm:cxn modelId="{CC3D6A38-8215-42AA-90CB-6EF13BACAC5D}" type="presParOf" srcId="{B945AFC0-7D14-4707-A3FA-28CCFB255D73}" destId="{85D9B11F-B168-4686-9022-3CDBFBB459FE}" srcOrd="0" destOrd="0" presId="urn:microsoft.com/office/officeart/2008/layout/VerticalCurvedList"/>
    <dgm:cxn modelId="{E987A2F7-5634-4A4B-8FD2-07A839F06C8A}" type="presParOf" srcId="{16469D0D-69FE-4BC1-982D-2F7DA6E4B6E7}" destId="{309F1165-CF15-4156-B9D2-7C57BA0B9721}" srcOrd="3" destOrd="0" presId="urn:microsoft.com/office/officeart/2008/layout/VerticalCurvedList"/>
    <dgm:cxn modelId="{DA9907FA-4D7F-439D-B13C-6C99E12B4E78}" type="presParOf" srcId="{16469D0D-69FE-4BC1-982D-2F7DA6E4B6E7}" destId="{0A3B0599-31AF-47F1-82CF-F2E61B05484C}" srcOrd="4" destOrd="0" presId="urn:microsoft.com/office/officeart/2008/layout/VerticalCurvedList"/>
    <dgm:cxn modelId="{39183773-1156-4EAD-ACBF-582B7FA52C8C}" type="presParOf" srcId="{0A3B0599-31AF-47F1-82CF-F2E61B05484C}" destId="{88CC7D45-7BFE-42E6-A5A1-80DAF2CD1825}" srcOrd="0" destOrd="0" presId="urn:microsoft.com/office/officeart/2008/layout/VerticalCurvedList"/>
    <dgm:cxn modelId="{C700A2BB-EDC5-4F3D-B539-3F50B7BBC8BD}" type="presParOf" srcId="{16469D0D-69FE-4BC1-982D-2F7DA6E4B6E7}" destId="{E9062149-122E-4987-B940-F437729B15F3}" srcOrd="5" destOrd="0" presId="urn:microsoft.com/office/officeart/2008/layout/VerticalCurvedList"/>
    <dgm:cxn modelId="{15B03DEE-7652-4B95-A5A0-2809003027E9}" type="presParOf" srcId="{16469D0D-69FE-4BC1-982D-2F7DA6E4B6E7}" destId="{9300BCD7-DAAE-4262-9286-8632A64C510D}" srcOrd="6" destOrd="0" presId="urn:microsoft.com/office/officeart/2008/layout/VerticalCurvedList"/>
    <dgm:cxn modelId="{ECDD97EB-E081-4E23-BED0-4CC63D4622E1}" type="presParOf" srcId="{9300BCD7-DAAE-4262-9286-8632A64C510D}" destId="{0F0EEF92-3536-48E8-8FDC-62ABC86AF6C3}" srcOrd="0" destOrd="0" presId="urn:microsoft.com/office/officeart/2008/layout/VerticalCurvedList"/>
    <dgm:cxn modelId="{8C9E9D5D-E614-4CB7-86EC-44AEA444CB47}" type="presParOf" srcId="{16469D0D-69FE-4BC1-982D-2F7DA6E4B6E7}" destId="{BDD4C170-8B4F-49FD-8EF4-F27AABF9D509}" srcOrd="7" destOrd="0" presId="urn:microsoft.com/office/officeart/2008/layout/VerticalCurvedList"/>
    <dgm:cxn modelId="{6926D9D2-1CC1-443F-8AF5-7415C4A16E8D}" type="presParOf" srcId="{16469D0D-69FE-4BC1-982D-2F7DA6E4B6E7}" destId="{4B702D11-4927-4D5F-8425-5FEDA322618A}" srcOrd="8" destOrd="0" presId="urn:microsoft.com/office/officeart/2008/layout/VerticalCurvedList"/>
    <dgm:cxn modelId="{23492913-A5C3-4A1F-AF7E-FD00F4753B1A}" type="presParOf" srcId="{4B702D11-4927-4D5F-8425-5FEDA322618A}" destId="{63E1243D-9DDB-43FF-B4A7-D37E8BE1B1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8843A-8D9F-4EDC-AAC3-635B7FA930B4}">
      <dsp:nvSpPr>
        <dsp:cNvPr id="0" name=""/>
        <dsp:cNvSpPr/>
      </dsp:nvSpPr>
      <dsp:spPr>
        <a:xfrm>
          <a:off x="-3499547" y="-537971"/>
          <a:ext cx="4172286" cy="4172286"/>
        </a:xfrm>
        <a:prstGeom prst="blockArc">
          <a:avLst>
            <a:gd name="adj1" fmla="val 18900000"/>
            <a:gd name="adj2" fmla="val 2700000"/>
            <a:gd name="adj3" fmla="val 518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140710-0F4D-4D82-B4F3-F23400133819}">
      <dsp:nvSpPr>
        <dsp:cNvPr id="0" name=""/>
        <dsp:cNvSpPr/>
      </dsp:nvSpPr>
      <dsp:spPr>
        <a:xfrm>
          <a:off x="352712" y="238046"/>
          <a:ext cx="4655058" cy="4763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superficiales cutáneomucosas</a:t>
          </a:r>
          <a:endParaRPr lang="es-AR" sz="2000" b="1" kern="1200" dirty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352712" y="238046"/>
        <a:ext cx="4655058" cy="476341"/>
      </dsp:txXfrm>
    </dsp:sp>
    <dsp:sp modelId="{85D9B11F-B168-4686-9022-3CDBFBB459FE}">
      <dsp:nvSpPr>
        <dsp:cNvPr id="0" name=""/>
        <dsp:cNvSpPr/>
      </dsp:nvSpPr>
      <dsp:spPr>
        <a:xfrm>
          <a:off x="54999" y="178504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9F1165-CF15-4156-B9D2-7C57BA0B9721}">
      <dsp:nvSpPr>
        <dsp:cNvPr id="0" name=""/>
        <dsp:cNvSpPr/>
      </dsp:nvSpPr>
      <dsp:spPr>
        <a:xfrm>
          <a:off x="625810" y="952683"/>
          <a:ext cx="4381961" cy="476341"/>
        </a:xfrm>
        <a:prstGeom prst="rect">
          <a:avLst/>
        </a:prstGeom>
        <a:solidFill>
          <a:schemeClr val="accent2">
            <a:hueOff val="-595650"/>
            <a:satOff val="10488"/>
            <a:lumOff val="22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profundas o  subcutáneas</a:t>
          </a:r>
        </a:p>
      </dsp:txBody>
      <dsp:txXfrm>
        <a:off x="625810" y="952683"/>
        <a:ext cx="4381961" cy="476341"/>
      </dsp:txXfrm>
    </dsp:sp>
    <dsp:sp modelId="{88CC7D45-7BFE-42E6-A5A1-80DAF2CD1825}">
      <dsp:nvSpPr>
        <dsp:cNvPr id="0" name=""/>
        <dsp:cNvSpPr/>
      </dsp:nvSpPr>
      <dsp:spPr>
        <a:xfrm>
          <a:off x="328097" y="893140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062149-122E-4987-B940-F437729B15F3}">
      <dsp:nvSpPr>
        <dsp:cNvPr id="0" name=""/>
        <dsp:cNvSpPr/>
      </dsp:nvSpPr>
      <dsp:spPr>
        <a:xfrm>
          <a:off x="625810" y="1667319"/>
          <a:ext cx="4381961" cy="476341"/>
        </a:xfrm>
        <a:prstGeom prst="rect">
          <a:avLst/>
        </a:prstGeom>
        <a:solidFill>
          <a:schemeClr val="accent2">
            <a:hueOff val="-1191300"/>
            <a:satOff val="20975"/>
            <a:lumOff val="44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endémicas o sistémicas</a:t>
          </a:r>
          <a:endParaRPr lang="es-AR" sz="3600" b="1" kern="1200" dirty="0" smtClean="0">
            <a:solidFill>
              <a:schemeClr val="tx2"/>
            </a:solidFill>
            <a:effectLst/>
            <a:latin typeface="Arial Narrow" panose="020B0606020202030204" pitchFamily="34" charset="0"/>
          </a:endParaRPr>
        </a:p>
      </dsp:txBody>
      <dsp:txXfrm>
        <a:off x="625810" y="1667319"/>
        <a:ext cx="4381961" cy="476341"/>
      </dsp:txXfrm>
    </dsp:sp>
    <dsp:sp modelId="{0F0EEF92-3536-48E8-8FDC-62ABC86AF6C3}">
      <dsp:nvSpPr>
        <dsp:cNvPr id="0" name=""/>
        <dsp:cNvSpPr/>
      </dsp:nvSpPr>
      <dsp:spPr>
        <a:xfrm>
          <a:off x="328097" y="1607776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4C170-8B4F-49FD-8EF4-F27AABF9D509}">
      <dsp:nvSpPr>
        <dsp:cNvPr id="0" name=""/>
        <dsp:cNvSpPr/>
      </dsp:nvSpPr>
      <dsp:spPr>
        <a:xfrm>
          <a:off x="352712" y="2381955"/>
          <a:ext cx="4655058" cy="476341"/>
        </a:xfrm>
        <a:prstGeom prst="rect">
          <a:avLst/>
        </a:prstGeom>
        <a:solidFill>
          <a:schemeClr val="accent2">
            <a:hueOff val="-1786950"/>
            <a:satOff val="31463"/>
            <a:lumOff val="6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09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>
              <a:solidFill>
                <a:schemeClr val="tx2"/>
              </a:solidFill>
              <a:effectLst/>
              <a:latin typeface="Arial Narrow" panose="020B0606020202030204" pitchFamily="34" charset="0"/>
            </a:rPr>
            <a:t>Micosis oportunistas</a:t>
          </a:r>
        </a:p>
      </dsp:txBody>
      <dsp:txXfrm>
        <a:off x="352712" y="2381955"/>
        <a:ext cx="4655058" cy="476341"/>
      </dsp:txXfrm>
    </dsp:sp>
    <dsp:sp modelId="{63E1243D-9DDB-43FF-B4A7-D37E8BE1B1E4}">
      <dsp:nvSpPr>
        <dsp:cNvPr id="0" name=""/>
        <dsp:cNvSpPr/>
      </dsp:nvSpPr>
      <dsp:spPr>
        <a:xfrm>
          <a:off x="54999" y="2322412"/>
          <a:ext cx="595426" cy="595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081E9-45EB-40F5-AC60-B0729A89BC89}" type="datetimeFigureOut">
              <a:rPr lang="es-AR" smtClean="0"/>
              <a:t>3/6/2019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41EFC-924F-4DD8-A7E1-75AA2F4F84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5157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s-ES" smtClean="0">
                <a:solidFill>
                  <a:prstClr val="black"/>
                </a:solidFill>
              </a:rPr>
              <a:pPr/>
              <a:t>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S. </a:t>
            </a:r>
            <a:r>
              <a:rPr lang="es-AR" dirty="0" err="1" smtClean="0"/>
              <a:t>schenckii</a:t>
            </a:r>
            <a:r>
              <a:rPr lang="es-AR" dirty="0" smtClean="0"/>
              <a:t> se aísla con más frecuencia del suelo, plantas o productos vegetales como la paja, la madera, el musgo </a:t>
            </a:r>
            <a:r>
              <a:rPr lang="es-AR" dirty="0" err="1" smtClean="0"/>
              <a:t>esfagno</a:t>
            </a:r>
            <a:r>
              <a:rPr lang="es-AR" dirty="0" smtClean="0"/>
              <a:t> y las plantas espinosas, aunque el hongo no es mi patógeno para las plantas. Los rasguños en la piel expuesta de floristas, cultivadores de rosas, horticultores,</a:t>
            </a:r>
          </a:p>
          <a:p>
            <a:r>
              <a:rPr lang="es-AR" dirty="0" smtClean="0"/>
              <a:t>granjeros, mineros y cazadores de armadillo aumentan el riesgo de infección3,7,8. Dado que la mayoría de los casos parecen deberse a una</a:t>
            </a:r>
          </a:p>
          <a:p>
            <a:r>
              <a:rPr lang="es-AR" dirty="0" smtClean="0"/>
              <a:t>exposición profesional o recreativa a dichos materiales, generalmente en contextos de jardinería o agricultura, cuando exista mi cuadro sugestivo</a:t>
            </a:r>
          </a:p>
          <a:p>
            <a:r>
              <a:rPr lang="es-AR" dirty="0" smtClean="0"/>
              <a:t>de </a:t>
            </a:r>
            <a:r>
              <a:rPr lang="es-AR" dirty="0" err="1" smtClean="0"/>
              <a:t>esporotricosis</a:t>
            </a:r>
            <a:r>
              <a:rPr lang="es-AR" dirty="0" smtClean="0"/>
              <a:t> se interrogará a los pacientes sobre dichas actividades. Se han descrito casos de transmisión a partir de animales al ser humano</a:t>
            </a:r>
          </a:p>
          <a:p>
            <a:r>
              <a:rPr lang="es-AR" dirty="0" smtClean="0"/>
              <a:t>en los que estaban involucrados caballos, ardillas, perros, gatos, cerdos, muías, insectos y pájaros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1EFC-924F-4DD8-A7E1-75AA2F4F84E6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63277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Solución saturada de yoduro de potasio (SSKI), y el tratamiento comienza con la administración de 5-10 gotas tres veces al día por vía oral. La dosis</a:t>
            </a:r>
          </a:p>
          <a:p>
            <a:r>
              <a:rPr lang="es-AR" dirty="0" smtClean="0"/>
              <a:t>se aumenta de forma gradual a 25-40 gotas tres veces al día en niños o 40-50 gotas tres veces al día en adultos. La SSKI tiene un sabor amargo</a:t>
            </a:r>
          </a:p>
          <a:p>
            <a:r>
              <a:rPr lang="es-AR" dirty="0" smtClean="0"/>
              <a:t>y es más agradable si se toma con leche, zumo o bebidas carbonatadas. Los efectos secundarios son: náuseas, anorexia, diarrea, hipertrofia</a:t>
            </a:r>
          </a:p>
          <a:p>
            <a:r>
              <a:rPr lang="es-AR" dirty="0" smtClean="0"/>
              <a:t>de las glándulas parótida o lagrimal y un exantema </a:t>
            </a:r>
            <a:r>
              <a:rPr lang="es-AR" dirty="0" err="1" smtClean="0"/>
              <a:t>acneiforme</a:t>
            </a:r>
            <a:r>
              <a:rPr lang="es-AR" dirty="0" smtClean="0"/>
              <a:t>. Estos efectos secundarios remiten al reducirla dosis de SSKI o al interrumpir</a:t>
            </a:r>
          </a:p>
          <a:p>
            <a:r>
              <a:rPr lang="es-AR" dirty="0" smtClean="0"/>
              <a:t>de forma temporal el tratamiento.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1EFC-924F-4DD8-A7E1-75AA2F4F84E6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2198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La enfermedad es más prevalente en varones (proporción 4:1) de 40-69 años de edad, en contextos asociados a actividades al aire libre, como la agricultura y la tala de árboles, y en personas que no llevan calzado.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1EFC-924F-4DD8-A7E1-75AA2F4F84E6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405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8686800" y="5638800"/>
            <a:ext cx="4572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gray">
          <a:xfrm>
            <a:off x="8458200" y="5638800"/>
            <a:ext cx="228600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0" name="Rectángulo 9"/>
          <p:cNvSpPr/>
          <p:nvPr/>
        </p:nvSpPr>
        <p:spPr bwMode="ltGray">
          <a:xfrm>
            <a:off x="914401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1" name="Rectángulo 10"/>
          <p:cNvSpPr/>
          <p:nvPr/>
        </p:nvSpPr>
        <p:spPr bwMode="gray">
          <a:xfrm>
            <a:off x="1" y="0"/>
            <a:ext cx="9144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9144000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8682231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1" y="5643132"/>
            <a:ext cx="9123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914401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2" y="5631204"/>
            <a:ext cx="137160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07401" y="6032500"/>
            <a:ext cx="445008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21977" y="1600205"/>
            <a:ext cx="6248400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1976" y="4344920"/>
            <a:ext cx="5638800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66E6084-0988-49B4-BD4E-1264194D9864}" type="datetime1">
              <a:rPr lang="es-ES" smtClean="0">
                <a:solidFill>
                  <a:srgbClr val="000000"/>
                </a:solidFill>
              </a:rPr>
              <a:pPr/>
              <a:t>03/06/2019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s-ES" dirty="0">
                <a:solidFill>
                  <a:srgbClr val="000000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001893" y="6356356"/>
            <a:ext cx="457200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s-ES" smtClean="0">
                <a:solidFill>
                  <a:srgbClr val="000000"/>
                </a:solidFill>
              </a:rPr>
              <a:pPr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87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94D32F-F0D9-47B3-AAC6-D43DC057831A}" type="datetime1">
              <a:rPr lang="es-ES" smtClean="0">
                <a:solidFill>
                  <a:srgbClr val="465562"/>
                </a:solidFill>
              </a:rPr>
              <a:pPr/>
              <a:t>03/06/2019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64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8686800" y="5638800"/>
            <a:ext cx="4572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0" name="Rectángulo 19"/>
          <p:cNvSpPr/>
          <p:nvPr/>
        </p:nvSpPr>
        <p:spPr bwMode="gray">
          <a:xfrm>
            <a:off x="8458200" y="5638800"/>
            <a:ext cx="228600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4" name="Rectángulo 23"/>
          <p:cNvSpPr/>
          <p:nvPr/>
        </p:nvSpPr>
        <p:spPr bwMode="gray">
          <a:xfrm>
            <a:off x="912353" y="5638800"/>
            <a:ext cx="4572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9144000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8682231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1" y="5643132"/>
            <a:ext cx="9123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07401" y="6032500"/>
            <a:ext cx="445008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9123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8686800" y="0"/>
            <a:ext cx="4572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7" name="Rectángulo 26"/>
          <p:cNvSpPr/>
          <p:nvPr/>
        </p:nvSpPr>
        <p:spPr bwMode="gray">
          <a:xfrm>
            <a:off x="8458200" y="0"/>
            <a:ext cx="2286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8" name="Rectángulo 27"/>
          <p:cNvSpPr/>
          <p:nvPr/>
        </p:nvSpPr>
        <p:spPr bwMode="gray">
          <a:xfrm>
            <a:off x="914401" y="0"/>
            <a:ext cx="4572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-1" y="0"/>
            <a:ext cx="9144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9144000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8682231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1" y="0"/>
            <a:ext cx="9123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914401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9272" y="1600201"/>
            <a:ext cx="62140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99273" y="4260001"/>
            <a:ext cx="5449886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B07FB1B-461B-4D1D-952B-7FEEFF2CFA29}" type="datetime1">
              <a:rPr lang="es-ES" smtClean="0">
                <a:solidFill>
                  <a:srgbClr val="000000"/>
                </a:solidFill>
              </a:rPr>
              <a:pPr/>
              <a:t>03/06/2019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s-ES" dirty="0">
                <a:solidFill>
                  <a:srgbClr val="000000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002012" y="6356356"/>
            <a:ext cx="457200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s-ES" smtClean="0">
                <a:solidFill>
                  <a:srgbClr val="000000"/>
                </a:solidFill>
              </a:rPr>
              <a:pPr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53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195388" y="1600200"/>
            <a:ext cx="3611880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22520" y="1600200"/>
            <a:ext cx="3611880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C9D876-84BE-45D9-9418-9FF24663C364}" type="datetime1">
              <a:rPr lang="es-ES" smtClean="0">
                <a:solidFill>
                  <a:srgbClr val="465562"/>
                </a:solidFill>
              </a:rPr>
              <a:pPr/>
              <a:t>03/06/2019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81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95391" y="1499616"/>
            <a:ext cx="3615107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195388" y="2514711"/>
            <a:ext cx="3611880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19295" y="1499616"/>
            <a:ext cx="3615107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19295" y="2514600"/>
            <a:ext cx="3615107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CDF9AA-CFE1-4BA9-8C5D-54C264D423B8}" type="datetime1">
              <a:rPr lang="es-ES" smtClean="0">
                <a:solidFill>
                  <a:srgbClr val="465562"/>
                </a:solidFill>
              </a:rPr>
              <a:pPr/>
              <a:t>03/06/2019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83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A51D7A-9E1F-4C6F-8B86-F39A8650CB7A}" type="datetime1">
              <a:rPr lang="es-ES" smtClean="0">
                <a:solidFill>
                  <a:srgbClr val="465562"/>
                </a:solidFill>
              </a:rPr>
              <a:pPr/>
              <a:t>03/06/2019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06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469802" y="0"/>
            <a:ext cx="228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462978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8229601" y="0"/>
            <a:ext cx="692146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black">
          <a:xfrm>
            <a:off x="8921746" y="0"/>
            <a:ext cx="2286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A1E9FB-24DE-4A64-B35D-DF3FF6E51288}" type="datetime1">
              <a:rPr lang="es-ES" smtClean="0">
                <a:solidFill>
                  <a:srgbClr val="465562"/>
                </a:solidFill>
              </a:rPr>
              <a:pPr/>
              <a:t>03/06/2019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 lang="es-ES">
                <a:solidFill>
                  <a:srgbClr val="FFFFFF"/>
                </a:solidFill>
              </a:rPr>
              <a:pPr/>
              <a:t>‹Nº›</a:t>
            </a:fld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44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466467" y="0"/>
            <a:ext cx="3111598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466465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8915400" y="0"/>
            <a:ext cx="2286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805890" y="381000"/>
            <a:ext cx="2470710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3886200" y="482600"/>
            <a:ext cx="4648200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805890" y="1828800"/>
            <a:ext cx="2470710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CDA7DC-138B-4843-B77A-91873FF451A9}" type="datetime1">
              <a:rPr lang="es-ES" smtClean="0">
                <a:solidFill>
                  <a:srgbClr val="465562"/>
                </a:solidFill>
              </a:rPr>
              <a:pPr/>
              <a:t>03/06/2019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82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8" name="Rectángulo 7"/>
          <p:cNvSpPr/>
          <p:nvPr/>
        </p:nvSpPr>
        <p:spPr bwMode="black">
          <a:xfrm>
            <a:off x="8915400" y="0"/>
            <a:ext cx="2286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ltGray">
          <a:xfrm>
            <a:off x="3657600" y="0"/>
            <a:ext cx="5264146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5890" y="381000"/>
            <a:ext cx="2470710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3886200" y="482600"/>
            <a:ext cx="4648200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05890" y="1828800"/>
            <a:ext cx="2470710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B016917-91ED-4B62-9DC6-0583229F954A}" type="datetime1">
              <a:rPr lang="es-ES" smtClean="0">
                <a:solidFill>
                  <a:srgbClr val="000000"/>
                </a:solidFill>
              </a:rPr>
              <a:pPr/>
              <a:t>03/06/2019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s-ES" dirty="0">
                <a:solidFill>
                  <a:srgbClr val="000000"/>
                </a:solidFill>
              </a:rPr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s-ES" smtClean="0">
                <a:solidFill>
                  <a:srgbClr val="000000"/>
                </a:solidFill>
              </a:rPr>
              <a:pPr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8912221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4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EEB305-4E92-401E-9FCA-996DF9FD55B6}" type="datetime1">
              <a:rPr lang="es-ES" smtClean="0">
                <a:solidFill>
                  <a:srgbClr val="465562"/>
                </a:solidFill>
              </a:rPr>
              <a:pPr/>
              <a:t>03/06/2019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70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8915400" y="0"/>
            <a:ext cx="2286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8" name="Rectángulo 7"/>
          <p:cNvSpPr/>
          <p:nvPr/>
        </p:nvSpPr>
        <p:spPr bwMode="ltGray">
          <a:xfrm>
            <a:off x="462978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0" name="Rectángulo 9"/>
          <p:cNvSpPr/>
          <p:nvPr/>
        </p:nvSpPr>
        <p:spPr bwMode="black">
          <a:xfrm>
            <a:off x="462978" y="736219"/>
            <a:ext cx="457200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462978" y="736219"/>
            <a:ext cx="45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462978" y="1345819"/>
            <a:ext cx="45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525251" y="934837"/>
            <a:ext cx="336023" cy="220630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462978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201584" y="685800"/>
            <a:ext cx="1340994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199272" y="685800"/>
            <a:ext cx="5887983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7E901BA-1555-4CE1-92B2-39682A57B7CA}" type="datetime1">
              <a:rPr lang="es-ES" smtClean="0">
                <a:solidFill>
                  <a:srgbClr val="465562"/>
                </a:solidFill>
              </a:rPr>
              <a:pPr/>
              <a:t>03/06/2019</a:t>
            </a:fld>
            <a:endParaRPr lang="es-ES" dirty="0">
              <a:solidFill>
                <a:srgbClr val="465562"/>
              </a:solidFill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s-ES" dirty="0">
                <a:solidFill>
                  <a:srgbClr val="465562"/>
                </a:solidFill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DC1BBB0-96F0-4077-A278-0F3FB5C104D3}" type="slidenum">
              <a:rPr lang="es-ES">
                <a:solidFill>
                  <a:srgbClr val="465562"/>
                </a:solidFill>
              </a:rPr>
              <a:pPr/>
              <a:t>‹Nº›</a:t>
            </a:fld>
            <a:endParaRPr lang="es-ES" dirty="0">
              <a:solidFill>
                <a:srgbClr val="465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67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8915400" y="0"/>
            <a:ext cx="2286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8" name="Rectángulo 7"/>
          <p:cNvSpPr/>
          <p:nvPr/>
        </p:nvSpPr>
        <p:spPr bwMode="ltGray">
          <a:xfrm>
            <a:off x="462978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457200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3" name="Rectángulo 12"/>
          <p:cNvSpPr/>
          <p:nvPr/>
        </p:nvSpPr>
        <p:spPr bwMode="black">
          <a:xfrm>
            <a:off x="462978" y="736219"/>
            <a:ext cx="457200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462978" y="736219"/>
            <a:ext cx="45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462978" y="1345819"/>
            <a:ext cx="45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567221" y="898103"/>
            <a:ext cx="25208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462978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195389" y="177805"/>
            <a:ext cx="7339012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95389" y="1600200"/>
            <a:ext cx="7339012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3886200" y="6356356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5031EA3-1207-456F-B1A7-F20CDD0C2E7B}" type="datetime1">
              <a:rPr lang="es-ES" smtClean="0">
                <a:solidFill>
                  <a:srgbClr val="465562"/>
                </a:solidFill>
                <a:latin typeface="Euphem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03/06/2019</a:t>
            </a:fld>
            <a:endParaRPr lang="es-ES" dirty="0">
              <a:solidFill>
                <a:srgbClr val="465562"/>
              </a:solidFill>
              <a:latin typeface="Euphemia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4948241" y="6356356"/>
            <a:ext cx="2981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dirty="0">
                <a:solidFill>
                  <a:srgbClr val="465562"/>
                </a:solidFill>
                <a:latin typeface="Euphemia"/>
              </a:rPr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077201" y="6356356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DC1BBB0-96F0-4077-A278-0F3FB5C104D3}" type="slidenum">
              <a:rPr lang="es-ES" smtClean="0">
                <a:solidFill>
                  <a:srgbClr val="465562"/>
                </a:solidFill>
                <a:latin typeface="Euphemi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465562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125158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microsoft.com/office/2007/relationships/hdphoto" Target="../media/hdphoto8.wdp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54917" y="4205579"/>
            <a:ext cx="34931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AR" altLang="es-AR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Dr. Milton Decima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AR" altLang="es-AR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Profesor </a:t>
            </a:r>
            <a:r>
              <a:rPr lang="es-AR" altLang="es-AR" sz="20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adjunto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AR" altLang="es-AR" sz="20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AR" altLang="es-AR" sz="20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Cátedra </a:t>
            </a:r>
            <a:r>
              <a:rPr lang="es-AR" altLang="es-AR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de Infectología-UNT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AR" altLang="es-AR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Hospital Señor del Milagro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AR" altLang="es-AR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Salta 2019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120568" y="1268765"/>
            <a:ext cx="554777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AR" altLang="es-AR" sz="4000" b="1" u="sng" dirty="0" smtClean="0">
                <a:solidFill>
                  <a:srgbClr val="465562"/>
                </a:solidFill>
                <a:latin typeface="Arial Narrow" panose="020B0606020202030204" pitchFamily="34" charset="0"/>
              </a:rPr>
              <a:t>Seminario 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AR" altLang="es-AR" sz="3600" b="1" u="sng" dirty="0" smtClean="0">
              <a:solidFill>
                <a:srgbClr val="465562"/>
              </a:solidFill>
              <a:latin typeface="Arial Narrow" panose="020B0606020202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AR" altLang="es-AR" sz="3600" b="1" dirty="0" smtClean="0">
                <a:solidFill>
                  <a:srgbClr val="BC9AAE">
                    <a:lumMod val="75000"/>
                  </a:srgbClr>
                </a:solidFill>
                <a:latin typeface="Arial Narrow" panose="020B0606020202030204" pitchFamily="34" charset="0"/>
              </a:rPr>
              <a:t>Micología Clínica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AR" altLang="es-AR" sz="3600" b="1" dirty="0" smtClean="0">
                <a:solidFill>
                  <a:srgbClr val="BC9AAE">
                    <a:lumMod val="75000"/>
                  </a:srgbClr>
                </a:solidFill>
                <a:latin typeface="Arial Narrow" panose="020B0606020202030204" pitchFamily="34" charset="0"/>
              </a:rPr>
              <a:t>Módulo 2: micosis profundas</a:t>
            </a:r>
            <a:r>
              <a:rPr lang="es-AR" altLang="es-AR" sz="4000" b="1" dirty="0">
                <a:solidFill>
                  <a:srgbClr val="BC9AAE">
                    <a:lumMod val="75000"/>
                  </a:srgbClr>
                </a:solidFill>
                <a:latin typeface="Arial Narrow" panose="020B0606020202030204" pitchFamily="34" charset="0"/>
              </a:rPr>
              <a:t/>
            </a:r>
            <a:br>
              <a:rPr lang="es-AR" altLang="es-AR" sz="4000" b="1" dirty="0">
                <a:solidFill>
                  <a:srgbClr val="BC9AAE">
                    <a:lumMod val="75000"/>
                  </a:srgbClr>
                </a:solidFill>
                <a:latin typeface="Arial Narrow" panose="020B0606020202030204" pitchFamily="34" charset="0"/>
              </a:rPr>
            </a:br>
            <a:endParaRPr lang="es-AR" sz="4000" dirty="0">
              <a:solidFill>
                <a:srgbClr val="BC9AAE">
                  <a:lumMod val="75000"/>
                </a:srgb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54239"/>
            <a:ext cx="3351759" cy="2186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859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940371"/>
              </p:ext>
            </p:extLst>
          </p:nvPr>
        </p:nvGraphicFramePr>
        <p:xfrm>
          <a:off x="2585930" y="2636912"/>
          <a:ext cx="5047675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168736" y="687836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870451" y="1508712"/>
            <a:ext cx="6104267" cy="4801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Clasificación clínica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771800" y="3501008"/>
            <a:ext cx="4861806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AR">
              <a:ln w="38100">
                <a:solidFill>
                  <a:srgbClr val="465562"/>
                </a:solidFill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74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763690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Micosis profundas: características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547664" y="2276872"/>
            <a:ext cx="690456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Síndromes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clínicos de diversas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etiologías fúngicas.</a:t>
            </a:r>
          </a:p>
          <a:p>
            <a:pPr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Bajo potencial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patógeno de los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hongos.</a:t>
            </a:r>
          </a:p>
          <a:p>
            <a:pPr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Reservorio suelo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madera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vegetación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en descomposición.</a:t>
            </a:r>
          </a:p>
          <a:p>
            <a:pPr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Exposición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profesional o relacionada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con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trabajo rural.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Ingresan por traumatismo piel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afectan dermis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TCS y hueso.</a:t>
            </a:r>
          </a:p>
          <a:p>
            <a:pPr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Rara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vez se diseminan a órganos distantes. 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Evolución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clínica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crónica 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insidiosa.</a:t>
            </a:r>
          </a:p>
        </p:txBody>
      </p:sp>
    </p:spTree>
    <p:extLst>
      <p:ext uri="{BB962C8B-B14F-4D97-AF65-F5344CB8AC3E}">
        <p14:creationId xmlns:p14="http://schemas.microsoft.com/office/powerpoint/2010/main" val="402851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Introducción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763690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Micosis profundas: clasificación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620" y="1703866"/>
            <a:ext cx="4163304" cy="5109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731620" y="1988840"/>
            <a:ext cx="4163304" cy="28083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000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763690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características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553358" y="2231152"/>
            <a:ext cx="652492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crónica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progresiva localizada en piel, TCS y hueso causada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por hongos 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bacterias.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 mundial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;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regiones tropicales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y subtropicales.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Reservorio suelo y vegetales,  trasmisión por traumatismo.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Presentación clínica con trayectos fistulosos y gránulos.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Diagnóstico con examen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microscópico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y cultivo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Tratamiento prolongado con antimicrobianos y a veces cirugía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citoreductora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1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/>
          <p:cNvSpPr txBox="1">
            <a:spLocks/>
          </p:cNvSpPr>
          <p:nvPr/>
        </p:nvSpPr>
        <p:spPr>
          <a:xfrm>
            <a:off x="4211960" y="2204864"/>
            <a:ext cx="4464496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AR" sz="2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Micetoma</a:t>
            </a: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eumicótico</a:t>
            </a: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: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 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hongos verdaderos: </a:t>
            </a:r>
            <a:r>
              <a:rPr lang="es-AR" sz="1800" i="1" u="sng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Madurella</a:t>
            </a:r>
            <a:r>
              <a:rPr lang="es-AR" sz="1800" i="1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800" i="1" u="sng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mycetomatis</a:t>
            </a:r>
            <a:r>
              <a:rPr lang="es-AR" sz="18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 </a:t>
            </a:r>
            <a:r>
              <a:rPr lang="es-AR" sz="1800" i="1" u="sng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Madurella</a:t>
            </a:r>
            <a:r>
              <a:rPr lang="es-AR" sz="1800" i="1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grisea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 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i="1" u="sng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Psuedallescheria</a:t>
            </a:r>
            <a:r>
              <a:rPr lang="es-AR" sz="1800" i="1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800" i="1" u="sng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boydii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 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Pyrenchaeta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romeroi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Leptosphaeria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senegalensis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Neotestundia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rosatti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Cephalosporium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corda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y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Phialophora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jeanselmei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 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1475656" y="4149080"/>
            <a:ext cx="4896544" cy="144016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AR" sz="22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Micetoma</a:t>
            </a: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actinomicótico</a:t>
            </a:r>
            <a:r>
              <a:rPr lang="es-AR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: 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bacterias aeróbicas del grupo </a:t>
            </a:r>
            <a:r>
              <a:rPr lang="es-AR" sz="2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actinomycetales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 </a:t>
            </a:r>
            <a:r>
              <a:rPr lang="es-AR" sz="2000" i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Nocardia </a:t>
            </a:r>
            <a:r>
              <a:rPr lang="es-AR" sz="2000" i="1" u="sng" dirty="0" err="1">
                <a:solidFill>
                  <a:schemeClr val="tx2"/>
                </a:solidFill>
                <a:latin typeface="Arial Narrow" panose="020B0606020202030204" pitchFamily="34" charset="0"/>
              </a:rPr>
              <a:t>brasiliensis</a:t>
            </a:r>
            <a:r>
              <a:rPr lang="es-AR" sz="2000" i="1" dirty="0">
                <a:solidFill>
                  <a:schemeClr val="tx2"/>
                </a:solidFill>
                <a:latin typeface="Arial Narrow" panose="020B0606020202030204" pitchFamily="34" charset="0"/>
              </a:rPr>
              <a:t>, Nocardia </a:t>
            </a:r>
            <a:r>
              <a:rPr lang="es-AR" sz="20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caviae</a:t>
            </a:r>
            <a:r>
              <a:rPr lang="es-AR" sz="2000" i="1" dirty="0">
                <a:solidFill>
                  <a:schemeClr val="tx2"/>
                </a:solidFill>
                <a:latin typeface="Arial Narrow" panose="020B0606020202030204" pitchFamily="34" charset="0"/>
              </a:rPr>
              <a:t>, Nocardia asteroides, </a:t>
            </a:r>
            <a:r>
              <a:rPr lang="es-AR" sz="20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Streptomyces</a:t>
            </a:r>
            <a:r>
              <a:rPr lang="es-AR" sz="2000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pelletieri</a:t>
            </a:r>
            <a:r>
              <a:rPr lang="es-AR" sz="2000" i="1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0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Stretomyces</a:t>
            </a:r>
            <a:r>
              <a:rPr lang="es-AR" sz="2000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somaliensis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Actinomadura</a:t>
            </a:r>
            <a:r>
              <a:rPr lang="es-AR" sz="20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madurae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763690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etiología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941" y="4077072"/>
            <a:ext cx="2245155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90" y="2217115"/>
            <a:ext cx="2386570" cy="1631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32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287429" y="1772819"/>
            <a:ext cx="7056784" cy="45259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Proceso granulomatoso inflamatorio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supurativo de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evolución crónica, que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afecta el pie (70%), la mano (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15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%), miembros superiores, espalda y cuello. 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lvl="3" indent="-363538">
              <a:lnSpc>
                <a:spcPct val="100000"/>
              </a:lnSpc>
              <a:spcBef>
                <a:spcPts val="0"/>
              </a:spcBef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Tumefacción indolora zona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afectada</a:t>
            </a:r>
          </a:p>
          <a:p>
            <a:pPr marL="363538" lvl="3" indent="-363538">
              <a:lnSpc>
                <a:spcPct val="100000"/>
              </a:lnSpc>
              <a:spcBef>
                <a:spcPts val="0"/>
              </a:spcBef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Nódulos subcutáneos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que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fistulizan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lvl="3" indent="-363538">
              <a:lnSpc>
                <a:spcPct val="100000"/>
              </a:lnSpc>
              <a:spcBef>
                <a:spcPts val="0"/>
              </a:spcBef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Presencia de pus con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“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gránulos”</a:t>
            </a:r>
          </a:p>
          <a:p>
            <a:pPr marL="363538" lvl="3" indent="-363538">
              <a:lnSpc>
                <a:spcPct val="100000"/>
              </a:lnSpc>
              <a:spcBef>
                <a:spcPts val="0"/>
              </a:spcBef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Abscesos crónicos.</a:t>
            </a:r>
          </a:p>
          <a:p>
            <a:pPr marL="363538" lvl="3" indent="-363538">
              <a:lnSpc>
                <a:spcPct val="100000"/>
              </a:lnSpc>
              <a:spcBef>
                <a:spcPts val="0"/>
              </a:spcBef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Induración de la piel afectada.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lvl="3" indent="-363538">
              <a:lnSpc>
                <a:spcPct val="100000"/>
              </a:lnSpc>
              <a:spcBef>
                <a:spcPts val="0"/>
              </a:spcBef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Deformación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importante de la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región.</a:t>
            </a: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lnSpc>
                <a:spcPct val="120000"/>
              </a:lnSpc>
              <a:spcBef>
                <a:spcPts val="0"/>
              </a:spcBef>
            </a:pP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848793"/>
            <a:ext cx="2428253" cy="323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1763689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clínica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619672" y="3501008"/>
            <a:ext cx="3816424" cy="936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683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Picture 2" descr="G:\Micetoma Streptomices\mayo  2008 0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 rot="5400000">
            <a:off x="1950237" y="1151174"/>
            <a:ext cx="3296264" cy="4395533"/>
          </a:xfrm>
        </p:spPr>
      </p:pic>
      <p:pic>
        <p:nvPicPr>
          <p:cNvPr id="8" name="Picture 2" descr="G:\Micetoma Streptomices\mayo  2008 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5400000">
            <a:off x="4491190" y="2285674"/>
            <a:ext cx="3401980" cy="453650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763689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clínica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2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226" y="1844824"/>
            <a:ext cx="3888432" cy="297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763689" y="5229200"/>
            <a:ext cx="61926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Lesión crónica en glúteo, con varios fistulas supurantes</a:t>
            </a:r>
          </a:p>
          <a:p>
            <a:pPr algn="ctr"/>
            <a:r>
              <a:rPr lang="es-AR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Bacteriologico</a:t>
            </a:r>
            <a:r>
              <a:rPr lang="es-A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b="1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Nocardia</a:t>
            </a:r>
            <a:r>
              <a:rPr lang="es-AR" b="1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b="1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spp</a:t>
            </a:r>
            <a:endParaRPr lang="es-AR" b="1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4824"/>
            <a:ext cx="2592288" cy="2950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1763689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clínica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2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ownloads\20170320_1923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98"/>
          <a:stretch/>
        </p:blipFill>
        <p:spPr bwMode="auto">
          <a:xfrm>
            <a:off x="1098848" y="2348880"/>
            <a:ext cx="4558928" cy="329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c\Downloads\20170320_192326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93627" y="2795444"/>
            <a:ext cx="5004048" cy="281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763689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clínica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2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5641" y="2622902"/>
            <a:ext cx="4076070" cy="22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15218"/>
            <a:ext cx="2301921" cy="407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30513" y="2604166"/>
            <a:ext cx="4061173" cy="2284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960163" y="6021288"/>
            <a:ext cx="547260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Evolución </a:t>
            </a: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clínica de </a:t>
            </a:r>
            <a:r>
              <a:rPr lang="es-AR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21 días de </a:t>
            </a: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tratamiento</a:t>
            </a:r>
            <a:endParaRPr lang="es-AR" sz="2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763689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clínica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4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72816"/>
            <a:ext cx="5256585" cy="394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08920"/>
            <a:ext cx="5256584" cy="394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763689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clínica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30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763690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diagnóstico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Marcador de contenido 2"/>
          <p:cNvSpPr>
            <a:spLocks noGrp="1"/>
          </p:cNvSpPr>
          <p:nvPr>
            <p:ph idx="1"/>
          </p:nvPr>
        </p:nvSpPr>
        <p:spPr>
          <a:xfrm>
            <a:off x="1619671" y="1700808"/>
            <a:ext cx="3420199" cy="2024937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Clínica (Tríada)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Epidemiologia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Microbiológico</a:t>
            </a:r>
            <a:endParaRPr lang="es-AR" sz="26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microscópico gránulos.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 e identificación micótica.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de tejidos.</a:t>
            </a: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Complementarios</a:t>
            </a:r>
            <a:r>
              <a:rPr lang="es-AR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Rx, TAC, RMN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2"/>
          <a:stretch/>
        </p:blipFill>
        <p:spPr bwMode="auto">
          <a:xfrm>
            <a:off x="2014271" y="3916297"/>
            <a:ext cx="3025600" cy="2582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1" b="30040"/>
          <a:stretch/>
        </p:blipFill>
        <p:spPr bwMode="auto">
          <a:xfrm>
            <a:off x="5220072" y="2132860"/>
            <a:ext cx="2808312" cy="1592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06"/>
          <a:stretch/>
        </p:blipFill>
        <p:spPr bwMode="auto">
          <a:xfrm>
            <a:off x="5220072" y="3916296"/>
            <a:ext cx="2880320" cy="258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51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763690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Micetomas: radiografía 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2" y="1753391"/>
            <a:ext cx="3820265" cy="4542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67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sz="3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sz="3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Tratamiento médico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1259632" y="1700808"/>
            <a:ext cx="7344816" cy="460851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22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Eumicetomas</a:t>
            </a:r>
            <a:endParaRPr lang="es-AR" sz="22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Tratamiento de elección: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-Itraconazol: 200-400 mg/día VO, hasta resolución de lesiones.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es-AR" sz="1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Vorcionazol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200 – 400 mg/día VO (</a:t>
            </a:r>
            <a:r>
              <a:rPr lang="es-AR" sz="18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P. </a:t>
            </a:r>
            <a:r>
              <a:rPr lang="es-AR" sz="18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boydii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Tratamientos alternativos: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es-AR" sz="1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Ketoconazol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200- 400 mg/ día VO prolongado.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-Solución saturada de yoduro de Potasio: empezar con 5 gotas cada 8hs e ir aumentando hasta 40 gotas, tres veces por día.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2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Actinomicosis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Tratamiento de elección: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-TMP/SMX 160/800 mg 2 comprimidos cada 12 hs VO mas </a:t>
            </a:r>
            <a:r>
              <a:rPr lang="es-AR" sz="1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aminoglucósidos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EV  (</a:t>
            </a:r>
            <a:r>
              <a:rPr lang="es-AR" sz="1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amikacina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1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gentamicina</a:t>
            </a:r>
            <a:r>
              <a:rPr lang="es-A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,estreptomicina) 3-4 semanas, 2-3 ciclos.</a:t>
            </a:r>
            <a:endParaRPr lang="es-AR" sz="18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Tratamientos alternativos:</a:t>
            </a:r>
            <a:endParaRPr lang="pt-BR" sz="22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-Amoxicilina-ácido clavulánico</a:t>
            </a:r>
            <a:r>
              <a:rPr lang="pt-BR" sz="18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pt-B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tetraciclinas, rifampicina, </a:t>
            </a:r>
            <a:r>
              <a:rPr lang="pt-BR" sz="1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clindamicina</a:t>
            </a:r>
            <a:r>
              <a:rPr lang="pt-BR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, </a:t>
            </a:r>
            <a:r>
              <a:rPr lang="pt-BR" sz="1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imipenem</a:t>
            </a:r>
            <a:r>
              <a:rPr lang="pt-BR" sz="18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sz="18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AR" dirty="0" smtClean="0"/>
          </a:p>
          <a:p>
            <a:pPr marL="0">
              <a:lnSpc>
                <a:spcPct val="110000"/>
              </a:lnSpc>
              <a:spcBef>
                <a:spcPts val="0"/>
              </a:spcBef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6663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90832" y="2204864"/>
            <a:ext cx="7449981" cy="3096344"/>
          </a:xfrm>
        </p:spPr>
        <p:txBody>
          <a:bodyPr>
            <a:normAutofit/>
          </a:bodyPr>
          <a:lstStyle/>
          <a:p>
            <a:pPr marL="363538" indent="-36353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Infección en humanos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animales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evolución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subaguda 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crónica.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Distribución mundial,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zonas tropicales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subtropicales de América.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.Reservorio en suelo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plantas, productos vegetales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(madera, heno, paja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musgo, espinas…)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animales (gatos, ardillas, armadillos…)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Inoculación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traumática 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inhalación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conidios 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caracteriza por la presencia de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nódulos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en piel 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TCS.</a:t>
            </a: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Afección de trayecto de vasos linfáticos ,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huesos 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articulaciones.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 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63538" indent="-36353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Agentes dimórficos de especies del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complejo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 </a:t>
            </a:r>
            <a:r>
              <a:rPr lang="es-AR" sz="22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Sporothrix</a:t>
            </a:r>
            <a:r>
              <a:rPr lang="es-AR" sz="2200" i="1" dirty="0">
                <a:solidFill>
                  <a:schemeClr val="tx2"/>
                </a:solidFill>
                <a:latin typeface="Arial Narrow" panose="020B0606020202030204" pitchFamily="34" charset="0"/>
              </a:rPr>
              <a:t> </a:t>
            </a:r>
            <a:r>
              <a:rPr lang="es-AR" sz="2200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schencki</a:t>
            </a:r>
            <a:r>
              <a:rPr lang="es-AR" sz="2200" i="1" dirty="0" err="1">
                <a:solidFill>
                  <a:schemeClr val="tx2"/>
                </a:solidFill>
              </a:rPr>
              <a:t>i</a:t>
            </a:r>
            <a:endParaRPr lang="es-AR" sz="2200" i="1" dirty="0">
              <a:solidFill>
                <a:schemeClr val="tx2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63690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Esporotricosis: características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07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ángulo 2"/>
          <p:cNvSpPr/>
          <p:nvPr/>
        </p:nvSpPr>
        <p:spPr>
          <a:xfrm>
            <a:off x="1265325" y="1844824"/>
            <a:ext cx="697908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1-Esporotricosis cutánea primaria</a:t>
            </a:r>
            <a:endParaRPr lang="es-AR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Linfangítica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(70%)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inicia como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pápula indolora en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el sitio de inoculación (chancro de inoculación); después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nódulo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goma,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ulcera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con tendencia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a la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cicatrización. Con el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tiempo aparecen nuevas lesiones ascendentes que siguen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trayecto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vasos linfáticos.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es-AR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Fija o </a:t>
            </a: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localizada</a:t>
            </a: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única en el sitio de inoculación,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aspecto de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placa, de ulcera, verrugosa, ulcero-verrugosa o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acneiforme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                           La lesión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crece en extensión pero no se disemina a otras partes de la piel.</a:t>
            </a:r>
            <a:endParaRPr lang="es-AR" sz="2200" i="0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763690" y="1052740"/>
            <a:ext cx="6104267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Esporotricosis: formas clínicas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13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" r="50000"/>
          <a:stretch/>
        </p:blipFill>
        <p:spPr bwMode="auto">
          <a:xfrm>
            <a:off x="1593668" y="1772816"/>
            <a:ext cx="3473437" cy="243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7"/>
          <a:stretch/>
        </p:blipFill>
        <p:spPr bwMode="auto">
          <a:xfrm>
            <a:off x="1547664" y="4281724"/>
            <a:ext cx="3519441" cy="2489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763690" y="1052740"/>
            <a:ext cx="6104267" cy="4247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Esporotricosis cutánea primaria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486" y="1871140"/>
            <a:ext cx="3178477" cy="223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759" y="4346345"/>
            <a:ext cx="3239674" cy="2323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01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ángulo 2"/>
          <p:cNvSpPr/>
          <p:nvPr/>
        </p:nvSpPr>
        <p:spPr>
          <a:xfrm>
            <a:off x="1275089" y="1268760"/>
            <a:ext cx="7272808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2-Esporotricosis </a:t>
            </a:r>
            <a:r>
              <a:rPr lang="es-AR" sz="24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extracutánea</a:t>
            </a:r>
            <a:endParaRPr lang="es-AR" sz="24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Pulmonar </a:t>
            </a:r>
            <a:r>
              <a:rPr lang="es-AR" sz="2200" b="1" dirty="0">
                <a:solidFill>
                  <a:schemeClr val="tx2"/>
                </a:solidFill>
                <a:latin typeface="Arial Narrow" panose="020B0606020202030204" pitchFamily="34" charset="0"/>
              </a:rPr>
              <a:t>primaria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poco frecuente, inhalación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conidios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,similar TB,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causando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lesiones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cavitarias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como bronquitis o neumonitis, acompañadas de fiebre 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astenia.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Ósea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lesiones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osteolíticas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en uno o varios huesos, que afectan principalmente a la tibia, carpo, metatarso, radio 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fémur. Se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desarrolla a partir de una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esporotricosis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pulmonar primaria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Artritis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relativamente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frecuente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., inflamación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 dolor, incapacidad de movimiento y destrucción de la articulación con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sinovitis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metatacárpicas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falángicas).</a:t>
            </a:r>
          </a:p>
          <a:p>
            <a:pPr indent="-182563">
              <a:buFont typeface="Arial" panose="020B0604020202020204" pitchFamily="34" charset="0"/>
              <a:buChar char="•"/>
            </a:pPr>
            <a:endParaRPr lang="es-AR" sz="2200" b="0" i="0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r>
              <a:rPr lang="es-AR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3-Esporotricosis </a:t>
            </a:r>
            <a:r>
              <a:rPr lang="es-AR" sz="24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extracutánea</a:t>
            </a:r>
            <a:r>
              <a:rPr lang="es-AR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multifocal</a:t>
            </a:r>
          </a:p>
          <a:p>
            <a:pPr indent="-182563">
              <a:buFont typeface="Arial" panose="020B0604020202020204" pitchFamily="34" charset="0"/>
              <a:buChar char="•"/>
            </a:pPr>
            <a:r>
              <a:rPr lang="es-AR" sz="2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Inmucomprometidos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tumores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hematologicos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VIH/Sida.</a:t>
            </a:r>
          </a:p>
          <a:p>
            <a:pPr indent="-182563">
              <a:buFont typeface="Arial" panose="020B0604020202020204" pitchFamily="34" charset="0"/>
              <a:buChar char="•"/>
            </a:pPr>
            <a:endParaRPr lang="es-AR" sz="2200" b="0" i="0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75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Esporotricosis: diagnóstico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584"/>
          <a:stretch/>
        </p:blipFill>
        <p:spPr bwMode="auto">
          <a:xfrm>
            <a:off x="6156176" y="2018225"/>
            <a:ext cx="2248175" cy="1837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" t="4616" r="3143" b="3684"/>
          <a:stretch/>
        </p:blipFill>
        <p:spPr bwMode="auto">
          <a:xfrm>
            <a:off x="1259632" y="4515483"/>
            <a:ext cx="2124514" cy="1843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5724789" y="3913311"/>
            <a:ext cx="30236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tx2"/>
                </a:solidFill>
                <a:latin typeface="Arial Narrow" panose="020B0606020202030204" pitchFamily="34" charset="0"/>
              </a:rPr>
              <a:t>Fase </a:t>
            </a:r>
            <a:r>
              <a:rPr lang="pt-BR" sz="1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micelial</a:t>
            </a:r>
            <a:r>
              <a:rPr lang="pt-BR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pt-BR" sz="14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pt-BR" sz="14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Sporothrix</a:t>
            </a:r>
            <a:r>
              <a:rPr lang="pt-BR" sz="14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pt-BR" sz="14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schenckii</a:t>
            </a:r>
            <a:r>
              <a:rPr lang="pt-BR" sz="1400" i="1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027" y="4584861"/>
            <a:ext cx="2170098" cy="1773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6156176" y="6381328"/>
            <a:ext cx="2577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chemeClr val="tx2"/>
                </a:solidFill>
                <a:latin typeface="Arial Narrow" panose="020B0606020202030204" pitchFamily="34" charset="0"/>
              </a:rPr>
              <a:t>Biopsia pulmonar </a:t>
            </a:r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</a:t>
            </a:r>
            <a:r>
              <a:rPr lang="es-AR" sz="1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esporotricosis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384146" y="6381328"/>
            <a:ext cx="2834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chemeClr val="tx2"/>
                </a:solidFill>
                <a:latin typeface="Arial Narrow" panose="020B0606020202030204" pitchFamily="34" charset="0"/>
              </a:rPr>
              <a:t>Cuerpo asteroide en </a:t>
            </a:r>
            <a:r>
              <a:rPr lang="es-AR" sz="14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esporotricosis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014" y="4548465"/>
            <a:ext cx="2297614" cy="183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Marcador de contenido 2"/>
          <p:cNvSpPr>
            <a:spLocks noGrp="1"/>
          </p:cNvSpPr>
          <p:nvPr>
            <p:ph idx="1"/>
          </p:nvPr>
        </p:nvSpPr>
        <p:spPr>
          <a:xfrm>
            <a:off x="1739320" y="1949321"/>
            <a:ext cx="3816423" cy="22322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Clínica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Epidemiologia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Microbiológico</a:t>
            </a:r>
            <a:endParaRPr lang="es-AR" sz="26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microscópico.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 e identificación micótica.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de tejidos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Hemocultivos para hongos</a:t>
            </a:r>
          </a:p>
          <a:p>
            <a:pPr marL="261938" lvl="1" indent="-2619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Complementarios</a:t>
            </a:r>
            <a:r>
              <a:rPr lang="es-AR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Rx, TAC, RMN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39552" y="6381328"/>
            <a:ext cx="35135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  </a:t>
            </a:r>
            <a:r>
              <a:rPr lang="pt-BR" sz="14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 </a:t>
            </a:r>
            <a:r>
              <a:rPr lang="pt-BR" sz="14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Sporothrix</a:t>
            </a:r>
            <a:r>
              <a:rPr lang="pt-BR" sz="14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pt-BR" sz="14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schenckii</a:t>
            </a:r>
            <a:r>
              <a:rPr lang="pt-BR" sz="1400" i="1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02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>
                <a:solidFill>
                  <a:srgbClr val="000000"/>
                </a:solidFill>
                <a:latin typeface="Arial Narrow" panose="020B0606020202030204" pitchFamily="34" charset="0"/>
              </a:rPr>
              <a:t>Caso Clínico 1</a:t>
            </a: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1259632" y="1700808"/>
            <a:ext cx="7211144" cy="1612770"/>
          </a:xfrm>
        </p:spPr>
        <p:txBody>
          <a:bodyPr/>
          <a:lstStyle/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Mujer de 67 años, reside en capital federal.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Lesión pustulosa que progresa a nódulo en antebrazo.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Recibe tratamiento antibiótico.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Ulceración y aparición de nuevos nódulos en trayecto linfático.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A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3" t="24323" r="4923" b="10488"/>
          <a:stretch/>
        </p:blipFill>
        <p:spPr bwMode="auto">
          <a:xfrm>
            <a:off x="2267743" y="3329180"/>
            <a:ext cx="5135265" cy="3086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31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>
                <a:solidFill>
                  <a:srgbClr val="000000"/>
                </a:solidFill>
                <a:latin typeface="Arial Narrow" panose="020B0606020202030204" pitchFamily="34" charset="0"/>
              </a:rPr>
              <a:t>Caso Clínico 2</a:t>
            </a: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1187624" y="1700808"/>
            <a:ext cx="7560840" cy="1540762"/>
          </a:xfr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Varón de 15 años, reside en Merlo (provincia de Bs. As.)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Lesiones nodulares en ambas manos.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Recibe tratamiento antibiótico.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Ulceración y aparición de nuevos nódulos en trayecto linfático.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6" t="5943" r="2221" b="8139"/>
          <a:stretch/>
        </p:blipFill>
        <p:spPr bwMode="auto">
          <a:xfrm>
            <a:off x="2483768" y="3284984"/>
            <a:ext cx="4255190" cy="3267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09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Esporotricosis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225105" y="1700808"/>
            <a:ext cx="7379344" cy="571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s-AR" sz="2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 fontAlgn="auto">
              <a:spcAft>
                <a:spcPts val="0"/>
              </a:spcAft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Ambos pacientes, antecedentes de contacto con gatos que presentaban lesiones cutáneas.</a:t>
            </a:r>
          </a:p>
          <a:p>
            <a:pPr fontAlgn="auto">
              <a:spcAft>
                <a:spcPts val="0"/>
              </a:spcAft>
            </a:pPr>
            <a:endParaRPr lang="es-AR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564907"/>
            <a:ext cx="2979044" cy="2765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9"/>
          <a:stretch/>
        </p:blipFill>
        <p:spPr bwMode="auto">
          <a:xfrm>
            <a:off x="5220072" y="2561611"/>
            <a:ext cx="2952328" cy="2768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46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33850" y="1813226"/>
            <a:ext cx="7339012" cy="82068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Esposo de la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Señora del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caso clínico 1, de 67 años, que presentaba lesiones nodulares en cara anterior de muslo. </a:t>
            </a:r>
          </a:p>
          <a:p>
            <a:pPr marL="0" indent="0">
              <a:buNone/>
            </a:pPr>
            <a:endParaRPr lang="es-AR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sz="3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sz="3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>
                <a:solidFill>
                  <a:srgbClr val="000000"/>
                </a:solidFill>
                <a:latin typeface="Arial Narrow" panose="020B0606020202030204" pitchFamily="34" charset="0"/>
              </a:rPr>
              <a:t>Caso Clínico 3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8" t="4954" r="3406"/>
          <a:stretch/>
        </p:blipFill>
        <p:spPr bwMode="auto">
          <a:xfrm>
            <a:off x="2915817" y="2852940"/>
            <a:ext cx="3871371" cy="3042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20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9512" y="1700808"/>
            <a:ext cx="2808312" cy="93610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 smtClean="0">
              <a:latin typeface="Arial Narrow" panose="020B0606020202030204" pitchFamily="34" charset="0"/>
            </a:endParaRPr>
          </a:p>
          <a:p>
            <a:pPr algn="ctr"/>
            <a:r>
              <a:rPr lang="es-AR" dirty="0" smtClean="0">
                <a:latin typeface="Arial Narrow" panose="020B0606020202030204" pitchFamily="34" charset="0"/>
              </a:rPr>
              <a:t>Caso clínico 1</a:t>
            </a:r>
          </a:p>
          <a:p>
            <a:pPr algn="ctr"/>
            <a:r>
              <a:rPr lang="es-AR" dirty="0" err="1" smtClean="0">
                <a:latin typeface="Arial Narrow" panose="020B0606020202030204" pitchFamily="34" charset="0"/>
              </a:rPr>
              <a:t>Inmunocompetente</a:t>
            </a:r>
            <a:endParaRPr lang="es-AR" dirty="0" smtClean="0">
              <a:latin typeface="Arial Narrow" panose="020B0606020202030204" pitchFamily="34" charset="0"/>
            </a:endParaRPr>
          </a:p>
          <a:p>
            <a:pPr algn="ctr"/>
            <a:r>
              <a:rPr lang="es-AR" dirty="0" smtClean="0">
                <a:latin typeface="Arial Narrow" panose="020B0606020202030204" pitchFamily="34" charset="0"/>
              </a:rPr>
              <a:t>Sin alteraciones de laboratorio</a:t>
            </a:r>
          </a:p>
          <a:p>
            <a:pPr algn="ctr"/>
            <a:endParaRPr lang="es-AR" dirty="0">
              <a:latin typeface="Arial Narrow" panose="020B0606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203849" y="1700808"/>
            <a:ext cx="2808312" cy="93610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 smtClean="0">
              <a:latin typeface="Arial Narrow" panose="020B0606020202030204" pitchFamily="34" charset="0"/>
            </a:endParaRPr>
          </a:p>
          <a:p>
            <a:pPr algn="ctr"/>
            <a:r>
              <a:rPr lang="es-AR" dirty="0" smtClean="0">
                <a:latin typeface="Arial Narrow" panose="020B0606020202030204" pitchFamily="34" charset="0"/>
              </a:rPr>
              <a:t>Caso clínico 2</a:t>
            </a:r>
          </a:p>
          <a:p>
            <a:pPr algn="ctr"/>
            <a:r>
              <a:rPr lang="es-AR" dirty="0" err="1" smtClean="0">
                <a:latin typeface="Arial Narrow" panose="020B0606020202030204" pitchFamily="34" charset="0"/>
              </a:rPr>
              <a:t>Inmunocompetente</a:t>
            </a:r>
            <a:endParaRPr lang="es-AR" dirty="0" smtClean="0">
              <a:latin typeface="Arial Narrow" panose="020B0606020202030204" pitchFamily="34" charset="0"/>
            </a:endParaRPr>
          </a:p>
          <a:p>
            <a:pPr algn="ctr"/>
            <a:r>
              <a:rPr lang="es-AR" dirty="0" smtClean="0">
                <a:latin typeface="Arial Narrow" panose="020B0606020202030204" pitchFamily="34" charset="0"/>
              </a:rPr>
              <a:t>Alteración del hepatograma</a:t>
            </a:r>
          </a:p>
          <a:p>
            <a:pPr algn="ctr"/>
            <a:endParaRPr lang="es-AR" dirty="0">
              <a:latin typeface="Arial Narrow" panose="020B0606020202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228185" y="1700806"/>
            <a:ext cx="2808312" cy="93610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 smtClean="0">
              <a:latin typeface="Arial Narrow" panose="020B0606020202030204" pitchFamily="34" charset="0"/>
            </a:endParaRPr>
          </a:p>
          <a:p>
            <a:pPr algn="ctr"/>
            <a:r>
              <a:rPr lang="es-AR" dirty="0" smtClean="0">
                <a:latin typeface="Arial Narrow" panose="020B0606020202030204" pitchFamily="34" charset="0"/>
              </a:rPr>
              <a:t>Caso clínico 3</a:t>
            </a:r>
          </a:p>
          <a:p>
            <a:pPr algn="ctr"/>
            <a:r>
              <a:rPr lang="es-AR" dirty="0" smtClean="0">
                <a:latin typeface="Arial Narrow" panose="020B0606020202030204" pitchFamily="34" charset="0"/>
              </a:rPr>
              <a:t>Diabético</a:t>
            </a:r>
          </a:p>
          <a:p>
            <a:pPr algn="ctr"/>
            <a:r>
              <a:rPr lang="es-AR" dirty="0" smtClean="0">
                <a:latin typeface="Arial Narrow" panose="020B0606020202030204" pitchFamily="34" charset="0"/>
              </a:rPr>
              <a:t>Sin alteración del hepatograma</a:t>
            </a:r>
          </a:p>
          <a:p>
            <a:pPr algn="ctr"/>
            <a:endParaRPr lang="es-AR" dirty="0">
              <a:latin typeface="Arial Narrow" panose="020B0606020202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7" y="2943051"/>
            <a:ext cx="2327902" cy="1854101"/>
          </a:xfrm>
          <a:prstGeom prst="rect">
            <a:avLst/>
          </a:prstGeom>
        </p:spPr>
      </p:pic>
      <p:cxnSp>
        <p:nvCxnSpPr>
          <p:cNvPr id="9" name="Conector recto de flecha 8"/>
          <p:cNvCxnSpPr/>
          <p:nvPr/>
        </p:nvCxnSpPr>
        <p:spPr>
          <a:xfrm>
            <a:off x="1583667" y="4941168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4788024" y="4941168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7563395" y="4941168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426380" y="5589240"/>
            <a:ext cx="2417428" cy="3152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Itraconazol + Termoterapia</a:t>
            </a:r>
            <a:endParaRPr lang="es-AR" sz="1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50716" y="5589240"/>
            <a:ext cx="241742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Yoduro de Potasio</a:t>
            </a:r>
            <a:endParaRPr lang="es-AR" sz="1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372200" y="5589240"/>
            <a:ext cx="241742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Itraconazol 200 mg/</a:t>
            </a:r>
            <a:r>
              <a:rPr lang="es-AR" sz="16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dia</a:t>
            </a:r>
            <a:r>
              <a:rPr lang="es-AR" sz="1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es-AR" sz="1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301" y="2943051"/>
            <a:ext cx="2575860" cy="1854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29" t="24323" r="13076" b="10488"/>
          <a:stretch/>
        </p:blipFill>
        <p:spPr bwMode="auto">
          <a:xfrm>
            <a:off x="426380" y="2943051"/>
            <a:ext cx="2445758" cy="1854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Tratamiento formas cutáneas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450715" y="6023029"/>
            <a:ext cx="2417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200" dirty="0">
                <a:solidFill>
                  <a:schemeClr val="tx2"/>
                </a:solidFill>
                <a:latin typeface="Arial Narrow" panose="020B0606020202030204" pitchFamily="34" charset="0"/>
              </a:rPr>
              <a:t>5-10 gotas tres veces al día por vía oral. </a:t>
            </a:r>
            <a:r>
              <a:rPr lang="es-AR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 </a:t>
            </a:r>
            <a:r>
              <a:rPr lang="es-AR" sz="1200" dirty="0">
                <a:solidFill>
                  <a:schemeClr val="tx2"/>
                </a:solidFill>
                <a:latin typeface="Arial Narrow" panose="020B0606020202030204" pitchFamily="34" charset="0"/>
              </a:rPr>
              <a:t>aumenta de forma gradual </a:t>
            </a:r>
            <a:r>
              <a:rPr lang="es-AR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40 gotas </a:t>
            </a:r>
            <a:r>
              <a:rPr lang="es-AR" sz="1200" dirty="0">
                <a:solidFill>
                  <a:schemeClr val="tx2"/>
                </a:solidFill>
                <a:latin typeface="Arial Narrow" panose="020B0606020202030204" pitchFamily="34" charset="0"/>
              </a:rPr>
              <a:t>tres veces al día en adultos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105577" y="6058086"/>
            <a:ext cx="915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dirty="0">
                <a:solidFill>
                  <a:schemeClr val="tx2"/>
                </a:solidFill>
                <a:latin typeface="Arial Narrow" panose="020B0606020202030204" pitchFamily="34" charset="0"/>
              </a:rPr>
              <a:t>2-4 semanas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1259632" y="6090946"/>
            <a:ext cx="915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dirty="0">
                <a:solidFill>
                  <a:schemeClr val="tx2"/>
                </a:solidFill>
                <a:latin typeface="Arial Narrow" panose="020B0606020202030204" pitchFamily="34" charset="0"/>
              </a:rPr>
              <a:t>2-4 semanas</a:t>
            </a:r>
          </a:p>
        </p:txBody>
      </p:sp>
    </p:spTree>
    <p:extLst>
      <p:ext uri="{BB962C8B-B14F-4D97-AF65-F5344CB8AC3E}">
        <p14:creationId xmlns:p14="http://schemas.microsoft.com/office/powerpoint/2010/main" val="321788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5" grpId="0"/>
      <p:bldP spid="6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Cromomicosis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03648" y="2206000"/>
            <a:ext cx="69127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infección micótica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crónica localizada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de la piel y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Distribución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mundial;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regiones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tropicales y subtropicales.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Causada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por hongos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miceliales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melanizados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o </a:t>
            </a:r>
            <a:r>
              <a:rPr lang="es-AR" sz="2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dematiaceos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Habitan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climas húmedos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y cálidos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(25-30°C).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Reservorio en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suelo, vegetación viva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(cactos, plantas espinosas) y </a:t>
            </a:r>
            <a:r>
              <a:rPr lang="es-AR" sz="2200" dirty="0">
                <a:solidFill>
                  <a:schemeClr val="tx2"/>
                </a:solidFill>
                <a:latin typeface="Arial Narrow" panose="020B0606020202030204" pitchFamily="34" charset="0"/>
              </a:rPr>
              <a:t>en 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descomposición, pulpa de la madera.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Principales agentes: </a:t>
            </a: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Fonsecaea</a:t>
            </a:r>
            <a:r>
              <a:rPr 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pedrosoi</a:t>
            </a:r>
            <a:r>
              <a:rPr 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, </a:t>
            </a: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Cladophialophora</a:t>
            </a:r>
            <a:r>
              <a:rPr 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carrionii</a:t>
            </a:r>
            <a:r>
              <a:rPr lang="es-A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pt-BR" sz="2200" i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Phialophora</a:t>
            </a:r>
            <a:r>
              <a:rPr lang="pt-BR" sz="2200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verrucosa.</a:t>
            </a:r>
            <a:endParaRPr lang="es-AR" sz="2200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57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Cromomicosis</a:t>
            </a: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: clínica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741421" y="1700808"/>
            <a:ext cx="657499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Antecedentes de traumatismos.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Lesión inicial aparece varios meses después.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Primero pápulas, luego placas </a:t>
            </a:r>
            <a:r>
              <a:rPr lang="es-AR" sz="22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eritemato</a:t>
            </a: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-escamosas.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Crecen lentamente, se manifiestan como extensas placas verrugosas</a:t>
            </a:r>
            <a:endParaRPr lang="es-AR" sz="2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79"/>
          <a:stretch/>
        </p:blipFill>
        <p:spPr bwMode="auto">
          <a:xfrm>
            <a:off x="1741421" y="3610807"/>
            <a:ext cx="1979014" cy="272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109" y="3610811"/>
            <a:ext cx="1949865" cy="297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6" r="21492"/>
          <a:stretch/>
        </p:blipFill>
        <p:spPr bwMode="auto">
          <a:xfrm>
            <a:off x="6228184" y="3610811"/>
            <a:ext cx="1872208" cy="2850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2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Cromomicosis</a:t>
            </a: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: clínica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287" r="52164" b="13848"/>
          <a:stretch/>
        </p:blipFill>
        <p:spPr bwMode="auto">
          <a:xfrm>
            <a:off x="1585807" y="1532867"/>
            <a:ext cx="3351211" cy="501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996" t="8484" r="3903" b="45758"/>
          <a:stretch/>
        </p:blipFill>
        <p:spPr bwMode="auto">
          <a:xfrm>
            <a:off x="5164562" y="2348880"/>
            <a:ext cx="3439886" cy="298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28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Cromomicosis</a:t>
            </a: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: diagnóstico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923" y="1988840"/>
            <a:ext cx="2574437" cy="180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046" y="4303196"/>
            <a:ext cx="2759695" cy="1863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5742218" y="6191071"/>
            <a:ext cx="15167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dirty="0">
                <a:solidFill>
                  <a:schemeClr val="tx2"/>
                </a:solidFill>
                <a:latin typeface="Arial Narrow" panose="020B0606020202030204" pitchFamily="34" charset="0"/>
              </a:rPr>
              <a:t>Cultivos micológicos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170296" y="6188532"/>
            <a:ext cx="2376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chemeClr val="tx2"/>
                </a:solidFill>
                <a:latin typeface="Arial Narrow" panose="020B0606020202030204" pitchFamily="34" charset="0"/>
              </a:rPr>
              <a:t>Cuerpos </a:t>
            </a:r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escleróticos de Mediar 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Marcador de contenido 2"/>
          <p:cNvSpPr txBox="1">
            <a:spLocks/>
          </p:cNvSpPr>
          <p:nvPr/>
        </p:nvSpPr>
        <p:spPr>
          <a:xfrm>
            <a:off x="1756810" y="2014803"/>
            <a:ext cx="3399236" cy="2169889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 typeface="Euphemia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26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4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1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992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568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44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0720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72968" indent="-2468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›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Clínica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Epidemiologia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sz="29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Microbiológico</a:t>
            </a:r>
            <a:endParaRPr lang="es-AR" sz="26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Examen microscópico.</a:t>
            </a:r>
          </a:p>
          <a:p>
            <a:pPr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Cultivo e identificación micótica.</a:t>
            </a:r>
          </a:p>
          <a:p>
            <a:pPr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AR" sz="2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Biopsia de tejidos</a:t>
            </a:r>
          </a:p>
          <a:p>
            <a:pPr marL="261938" lvl="1" indent="-261938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Complementarios</a:t>
            </a:r>
            <a:r>
              <a:rPr lang="es-AR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Rx, TAC, RMN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Euphemia" pitchFamily="34" charset="0"/>
              <a:buNone/>
            </a:pPr>
            <a:endParaRPr lang="es-AR" sz="22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440853" y="3817485"/>
            <a:ext cx="19639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Hifas con lulas </a:t>
            </a:r>
            <a:r>
              <a:rPr lang="es-AR" sz="1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muriformes</a:t>
            </a:r>
            <a:endParaRPr lang="es-AR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828" y="4269523"/>
            <a:ext cx="2453200" cy="185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64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076" y="260652"/>
            <a:ext cx="7339012" cy="6529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s-ES" altLang="es-AR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Micosis profundas</a:t>
            </a:r>
            <a:endParaRPr lang="es-ES" altLang="es-AR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259632" y="1052740"/>
            <a:ext cx="7344816" cy="480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altLang="es-AR" sz="2800" b="1" dirty="0" err="1" smtClean="0">
                <a:solidFill>
                  <a:srgbClr val="000000"/>
                </a:solidFill>
                <a:latin typeface="Arial Narrow" panose="020B0606020202030204" pitchFamily="34" charset="0"/>
              </a:rPr>
              <a:t>Cromomicosis</a:t>
            </a:r>
            <a:r>
              <a:rPr lang="es-ES" altLang="es-AR" sz="28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: tratamiento</a:t>
            </a:r>
            <a:endParaRPr lang="es-ES" altLang="es-AR" sz="28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403648" y="2060848"/>
            <a:ext cx="70567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No existe ningún tratamiento comprobado.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Las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lesiones pequeñas se han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tratado satisfactoriamente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con resección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quirúrgica, nitrógeno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líquido o aplicación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tópica de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calor, o con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fotocoagulación.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Se desaconseja  el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uso de legrado y bisturí eléctrico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por diseminación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de la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enfermedad tras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su uso.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Itraconazol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200 mg /día VO 12-24 meses.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Terbinafina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500 mg/ día VO 12-24 meses combinado con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nitrógeno líquido local.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Posaconazol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  200 mg </a:t>
            </a:r>
            <a:r>
              <a:rPr lang="es-AR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/día  VO en pacientes refractarios 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a itraconazol o </a:t>
            </a:r>
            <a:r>
              <a:rPr lang="es-AR" sz="2000" dirty="0" err="1">
                <a:solidFill>
                  <a:schemeClr val="tx2"/>
                </a:solidFill>
                <a:latin typeface="Arial Narrow" panose="020B0606020202030204" pitchFamily="34" charset="0"/>
              </a:rPr>
              <a:t>terbinafina</a:t>
            </a:r>
            <a:r>
              <a:rPr lang="es-AR" sz="20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065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1502</Words>
  <Application>Microsoft Office PowerPoint</Application>
  <PresentationFormat>Presentación en pantalla (4:3)</PresentationFormat>
  <Paragraphs>224</Paragraphs>
  <Slides>30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Matemáticas 16 X 9</vt:lpstr>
      <vt:lpstr>Presentación de PowerPoint</vt:lpstr>
      <vt:lpstr>Introducción</vt:lpstr>
      <vt:lpstr>Introducción</vt:lpstr>
      <vt:lpstr>Introducción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  <vt:lpstr>Micosis profundas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 User</dc:creator>
  <cp:lastModifiedBy>Milton</cp:lastModifiedBy>
  <cp:revision>128</cp:revision>
  <dcterms:created xsi:type="dcterms:W3CDTF">2011-03-17T14:29:13Z</dcterms:created>
  <dcterms:modified xsi:type="dcterms:W3CDTF">2019-06-03T17:52:27Z</dcterms:modified>
</cp:coreProperties>
</file>