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4"/>
  </p:notesMasterIdLst>
  <p:handoutMasterIdLst>
    <p:handoutMasterId r:id="rId75"/>
  </p:handoutMasterIdLst>
  <p:sldIdLst>
    <p:sldId id="435" r:id="rId2"/>
    <p:sldId id="436" r:id="rId3"/>
    <p:sldId id="282" r:id="rId4"/>
    <p:sldId id="293" r:id="rId5"/>
    <p:sldId id="295" r:id="rId6"/>
    <p:sldId id="299" r:id="rId7"/>
    <p:sldId id="300" r:id="rId8"/>
    <p:sldId id="303" r:id="rId9"/>
    <p:sldId id="309" r:id="rId10"/>
    <p:sldId id="311" r:id="rId11"/>
    <p:sldId id="312" r:id="rId12"/>
    <p:sldId id="437" r:id="rId13"/>
    <p:sldId id="456" r:id="rId14"/>
    <p:sldId id="457" r:id="rId15"/>
    <p:sldId id="458" r:id="rId16"/>
    <p:sldId id="313" r:id="rId17"/>
    <p:sldId id="315" r:id="rId18"/>
    <p:sldId id="317" r:id="rId19"/>
    <p:sldId id="318" r:id="rId20"/>
    <p:sldId id="319" r:id="rId21"/>
    <p:sldId id="320" r:id="rId22"/>
    <p:sldId id="438" r:id="rId23"/>
    <p:sldId id="321" r:id="rId24"/>
    <p:sldId id="325" r:id="rId25"/>
    <p:sldId id="329" r:id="rId26"/>
    <p:sldId id="330" r:id="rId27"/>
    <p:sldId id="439" r:id="rId28"/>
    <p:sldId id="332" r:id="rId29"/>
    <p:sldId id="331" r:id="rId30"/>
    <p:sldId id="335" r:id="rId31"/>
    <p:sldId id="336" r:id="rId32"/>
    <p:sldId id="338" r:id="rId33"/>
    <p:sldId id="345" r:id="rId34"/>
    <p:sldId id="346" r:id="rId35"/>
    <p:sldId id="349" r:id="rId36"/>
    <p:sldId id="350" r:id="rId37"/>
    <p:sldId id="440" r:id="rId38"/>
    <p:sldId id="441" r:id="rId39"/>
    <p:sldId id="351" r:id="rId40"/>
    <p:sldId id="356" r:id="rId41"/>
    <p:sldId id="358" r:id="rId42"/>
    <p:sldId id="364" r:id="rId43"/>
    <p:sldId id="365" r:id="rId44"/>
    <p:sldId id="366" r:id="rId45"/>
    <p:sldId id="368" r:id="rId46"/>
    <p:sldId id="369" r:id="rId47"/>
    <p:sldId id="397" r:id="rId48"/>
    <p:sldId id="371" r:id="rId49"/>
    <p:sldId id="372" r:id="rId50"/>
    <p:sldId id="442" r:id="rId51"/>
    <p:sldId id="378" r:id="rId52"/>
    <p:sldId id="384" r:id="rId53"/>
    <p:sldId id="386" r:id="rId54"/>
    <p:sldId id="448" r:id="rId55"/>
    <p:sldId id="393" r:id="rId56"/>
    <p:sldId id="426" r:id="rId57"/>
    <p:sldId id="427" r:id="rId58"/>
    <p:sldId id="428" r:id="rId59"/>
    <p:sldId id="429" r:id="rId60"/>
    <p:sldId id="449" r:id="rId61"/>
    <p:sldId id="395" r:id="rId62"/>
    <p:sldId id="396" r:id="rId63"/>
    <p:sldId id="414" r:id="rId64"/>
    <p:sldId id="432" r:id="rId65"/>
    <p:sldId id="431" r:id="rId66"/>
    <p:sldId id="451" r:id="rId67"/>
    <p:sldId id="452" r:id="rId68"/>
    <p:sldId id="453" r:id="rId69"/>
    <p:sldId id="459" r:id="rId70"/>
    <p:sldId id="423" r:id="rId71"/>
    <p:sldId id="461" r:id="rId72"/>
    <p:sldId id="462" r:id="rId73"/>
  </p:sldIdLst>
  <p:sldSz cx="12188825" cy="6858000"/>
  <p:notesSz cx="6858000" cy="9144000"/>
  <p:defaultTextStyle>
    <a:defPPr rtl="0"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5" pos="3839">
          <p15:clr>
            <a:srgbClr val="A4A3A4"/>
          </p15:clr>
        </p15:guide>
        <p15:guide id="6" pos="1007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73A0DAA-6AF3-43AB-8588-CEC1D06C72B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88" autoAdjust="0"/>
    <p:restoredTop sz="94660" autoAdjust="0"/>
  </p:normalViewPr>
  <p:slideViewPr>
    <p:cSldViewPr showGuides="1">
      <p:cViewPr>
        <p:scale>
          <a:sx n="66" d="100"/>
          <a:sy n="66" d="100"/>
        </p:scale>
        <p:origin x="-690" y="-186"/>
      </p:cViewPr>
      <p:guideLst>
        <p:guide orient="horz" pos="2160"/>
        <p:guide pos="3839"/>
        <p:guide pos="1007"/>
      </p:guideLst>
    </p:cSldViewPr>
  </p:slideViewPr>
  <p:outlineViewPr>
    <p:cViewPr>
      <p:scale>
        <a:sx n="33" d="100"/>
        <a:sy n="33" d="100"/>
      </p:scale>
      <p:origin x="0" y="3000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8850"/>
    </p:cViewPr>
  </p:sorterViewPr>
  <p:notesViewPr>
    <p:cSldViewPr showGuides="1">
      <p:cViewPr varScale="1">
        <p:scale>
          <a:sx n="72" d="100"/>
          <a:sy n="72" d="100"/>
        </p:scale>
        <p:origin x="3108" y="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notesMaster" Target="notesMasters/notesMaster1.xml"/><Relationship Id="rId79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6F8C288-AB58-44CD-B046-DC4CC80B8AB1}" type="doc">
      <dgm:prSet loTypeId="urn:microsoft.com/office/officeart/2005/8/layout/chevron2" loCatId="process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s-AR"/>
        </a:p>
      </dgm:t>
    </dgm:pt>
    <dgm:pt modelId="{309420D5-9DD5-4A7E-88E8-67DFBD269FB0}">
      <dgm:prSet phldrT="[Texto]"/>
      <dgm:spPr/>
      <dgm:t>
        <a:bodyPr/>
        <a:lstStyle/>
        <a:p>
          <a:endParaRPr lang="es-AR" dirty="0">
            <a:latin typeface="Arial Narrow" panose="020B0606020202030204" pitchFamily="34" charset="0"/>
          </a:endParaRPr>
        </a:p>
      </dgm:t>
    </dgm:pt>
    <dgm:pt modelId="{4CCE65B1-A74F-4287-830A-9729F1E7F67E}" type="parTrans" cxnId="{837C4A20-3009-4BE7-B256-951C5C408FA3}">
      <dgm:prSet/>
      <dgm:spPr/>
      <dgm:t>
        <a:bodyPr/>
        <a:lstStyle/>
        <a:p>
          <a:endParaRPr lang="es-AR" dirty="0">
            <a:latin typeface="Arial Narrow" panose="020B0606020202030204" pitchFamily="34" charset="0"/>
          </a:endParaRPr>
        </a:p>
      </dgm:t>
    </dgm:pt>
    <dgm:pt modelId="{99BE1558-7718-4D9F-8B87-85468F350FB7}" type="sibTrans" cxnId="{837C4A20-3009-4BE7-B256-951C5C408FA3}">
      <dgm:prSet/>
      <dgm:spPr/>
      <dgm:t>
        <a:bodyPr/>
        <a:lstStyle/>
        <a:p>
          <a:endParaRPr lang="es-AR" dirty="0">
            <a:latin typeface="Arial Narrow" panose="020B0606020202030204" pitchFamily="34" charset="0"/>
          </a:endParaRPr>
        </a:p>
      </dgm:t>
    </dgm:pt>
    <dgm:pt modelId="{4E7EA822-BB30-4CE1-B0D4-ABD9D0D200A1}">
      <dgm:prSet phldrT="[Texto]"/>
      <dgm:spPr/>
      <dgm:t>
        <a:bodyPr/>
        <a:lstStyle/>
        <a:p>
          <a:r>
            <a:rPr lang="es-AR" b="1" dirty="0" smtClean="0">
              <a:solidFill>
                <a:schemeClr val="tx2"/>
              </a:solidFill>
              <a:latin typeface="Arial Narrow" panose="020B0606020202030204" pitchFamily="34" charset="0"/>
            </a:rPr>
            <a:t>Huésped inmunocomprometido</a:t>
          </a:r>
          <a:endParaRPr lang="es-AR" b="1" dirty="0">
            <a:solidFill>
              <a:schemeClr val="tx2"/>
            </a:solidFill>
            <a:latin typeface="Arial Narrow" panose="020B0606020202030204" pitchFamily="34" charset="0"/>
          </a:endParaRPr>
        </a:p>
      </dgm:t>
    </dgm:pt>
    <dgm:pt modelId="{F8D2351D-809C-4110-A1AC-95E86AA22997}" type="parTrans" cxnId="{DA407C42-E76E-422A-9C61-FFEA1BB6B43A}">
      <dgm:prSet/>
      <dgm:spPr/>
      <dgm:t>
        <a:bodyPr/>
        <a:lstStyle/>
        <a:p>
          <a:endParaRPr lang="es-AR" dirty="0">
            <a:latin typeface="Arial Narrow" panose="020B0606020202030204" pitchFamily="34" charset="0"/>
          </a:endParaRPr>
        </a:p>
      </dgm:t>
    </dgm:pt>
    <dgm:pt modelId="{AC3A2666-EF81-4D02-9C94-21E22A228730}" type="sibTrans" cxnId="{DA407C42-E76E-422A-9C61-FFEA1BB6B43A}">
      <dgm:prSet/>
      <dgm:spPr/>
      <dgm:t>
        <a:bodyPr/>
        <a:lstStyle/>
        <a:p>
          <a:endParaRPr lang="es-AR" dirty="0">
            <a:latin typeface="Arial Narrow" panose="020B0606020202030204" pitchFamily="34" charset="0"/>
          </a:endParaRPr>
        </a:p>
      </dgm:t>
    </dgm:pt>
    <dgm:pt modelId="{6AE1FCF2-4E27-498E-9E06-F8B6AEED1F22}">
      <dgm:prSet phldrT="[Texto]"/>
      <dgm:spPr/>
      <dgm:t>
        <a:bodyPr/>
        <a:lstStyle/>
        <a:p>
          <a:endParaRPr lang="es-AR" b="1" dirty="0">
            <a:latin typeface="Arial Narrow" panose="020B0606020202030204" pitchFamily="34" charset="0"/>
          </a:endParaRPr>
        </a:p>
      </dgm:t>
    </dgm:pt>
    <dgm:pt modelId="{8452F260-F9F6-4810-81CA-3BFBF04A6288}" type="parTrans" cxnId="{68BFEC23-4330-42C2-8018-DF1F6E610502}">
      <dgm:prSet/>
      <dgm:spPr/>
      <dgm:t>
        <a:bodyPr/>
        <a:lstStyle/>
        <a:p>
          <a:endParaRPr lang="es-AR" dirty="0">
            <a:latin typeface="Arial Narrow" panose="020B0606020202030204" pitchFamily="34" charset="0"/>
          </a:endParaRPr>
        </a:p>
      </dgm:t>
    </dgm:pt>
    <dgm:pt modelId="{726B371D-EA55-4E10-A2A9-BC638A00BCB7}" type="sibTrans" cxnId="{68BFEC23-4330-42C2-8018-DF1F6E610502}">
      <dgm:prSet/>
      <dgm:spPr/>
      <dgm:t>
        <a:bodyPr/>
        <a:lstStyle/>
        <a:p>
          <a:endParaRPr lang="es-AR" dirty="0">
            <a:latin typeface="Arial Narrow" panose="020B0606020202030204" pitchFamily="34" charset="0"/>
          </a:endParaRPr>
        </a:p>
      </dgm:t>
    </dgm:pt>
    <dgm:pt modelId="{E4D9B496-57A5-447E-A51B-7A3B3CC6015D}">
      <dgm:prSet phldrT="[Texto]"/>
      <dgm:spPr/>
      <dgm:t>
        <a:bodyPr/>
        <a:lstStyle/>
        <a:p>
          <a:endParaRPr lang="es-AR" dirty="0">
            <a:latin typeface="Arial Narrow" panose="020B0606020202030204" pitchFamily="34" charset="0"/>
          </a:endParaRPr>
        </a:p>
      </dgm:t>
    </dgm:pt>
    <dgm:pt modelId="{CC98E941-7A79-43AA-9CA3-10D006881ECA}" type="parTrans" cxnId="{C56CDA97-FD96-49B0-91C2-1F03E58F29C9}">
      <dgm:prSet/>
      <dgm:spPr/>
      <dgm:t>
        <a:bodyPr/>
        <a:lstStyle/>
        <a:p>
          <a:endParaRPr lang="es-AR" dirty="0">
            <a:latin typeface="Arial Narrow" panose="020B0606020202030204" pitchFamily="34" charset="0"/>
          </a:endParaRPr>
        </a:p>
      </dgm:t>
    </dgm:pt>
    <dgm:pt modelId="{FF710243-A643-485E-B619-0BCD7C1FE824}" type="sibTrans" cxnId="{C56CDA97-FD96-49B0-91C2-1F03E58F29C9}">
      <dgm:prSet/>
      <dgm:spPr/>
      <dgm:t>
        <a:bodyPr/>
        <a:lstStyle/>
        <a:p>
          <a:endParaRPr lang="es-AR" dirty="0">
            <a:latin typeface="Arial Narrow" panose="020B0606020202030204" pitchFamily="34" charset="0"/>
          </a:endParaRPr>
        </a:p>
      </dgm:t>
    </dgm:pt>
    <dgm:pt modelId="{3101CAE0-4ECE-42F2-9DD2-081082CF5628}">
      <dgm:prSet phldrT="[Texto]"/>
      <dgm:spPr/>
      <dgm:t>
        <a:bodyPr/>
        <a:lstStyle/>
        <a:p>
          <a:r>
            <a:rPr lang="es-AR" b="1" dirty="0" smtClean="0">
              <a:solidFill>
                <a:schemeClr val="tx2"/>
              </a:solidFill>
              <a:latin typeface="Arial Narrow" panose="020B0606020202030204" pitchFamily="34" charset="0"/>
            </a:rPr>
            <a:t>Factores predisponentes</a:t>
          </a:r>
          <a:endParaRPr lang="es-AR" b="1" dirty="0">
            <a:solidFill>
              <a:schemeClr val="tx2"/>
            </a:solidFill>
            <a:latin typeface="Arial Narrow" panose="020B0606020202030204" pitchFamily="34" charset="0"/>
          </a:endParaRPr>
        </a:p>
      </dgm:t>
    </dgm:pt>
    <dgm:pt modelId="{52D3B4BA-33B0-499D-AA6B-F1FA5BB64673}" type="parTrans" cxnId="{6B8D03F3-0FF4-41DE-8C66-A065AC9B3D4B}">
      <dgm:prSet/>
      <dgm:spPr/>
      <dgm:t>
        <a:bodyPr/>
        <a:lstStyle/>
        <a:p>
          <a:endParaRPr lang="es-AR" dirty="0">
            <a:latin typeface="Arial Narrow" panose="020B0606020202030204" pitchFamily="34" charset="0"/>
          </a:endParaRPr>
        </a:p>
      </dgm:t>
    </dgm:pt>
    <dgm:pt modelId="{1C4A621A-84A5-474E-BDA1-BC2773C7F253}" type="sibTrans" cxnId="{6B8D03F3-0FF4-41DE-8C66-A065AC9B3D4B}">
      <dgm:prSet/>
      <dgm:spPr/>
      <dgm:t>
        <a:bodyPr/>
        <a:lstStyle/>
        <a:p>
          <a:endParaRPr lang="es-AR" dirty="0">
            <a:latin typeface="Arial Narrow" panose="020B0606020202030204" pitchFamily="34" charset="0"/>
          </a:endParaRPr>
        </a:p>
      </dgm:t>
    </dgm:pt>
    <dgm:pt modelId="{E2280783-A4C5-4A95-AB8E-EBC025817058}">
      <dgm:prSet phldrT="[Texto]"/>
      <dgm:spPr/>
      <dgm:t>
        <a:bodyPr/>
        <a:lstStyle/>
        <a:p>
          <a:endParaRPr lang="es-AR" dirty="0">
            <a:latin typeface="Arial Narrow" panose="020B0606020202030204" pitchFamily="34" charset="0"/>
          </a:endParaRPr>
        </a:p>
      </dgm:t>
    </dgm:pt>
    <dgm:pt modelId="{86E3D384-93BF-4392-8F90-CCD01352F5AB}" type="parTrans" cxnId="{43DE8B84-83A5-4CFD-8EE3-EDA2E7920000}">
      <dgm:prSet/>
      <dgm:spPr/>
      <dgm:t>
        <a:bodyPr/>
        <a:lstStyle/>
        <a:p>
          <a:endParaRPr lang="es-AR" dirty="0">
            <a:latin typeface="Arial Narrow" panose="020B0606020202030204" pitchFamily="34" charset="0"/>
          </a:endParaRPr>
        </a:p>
      </dgm:t>
    </dgm:pt>
    <dgm:pt modelId="{9E845B6D-BA46-4A93-A7B1-E4E327DE1138}" type="sibTrans" cxnId="{43DE8B84-83A5-4CFD-8EE3-EDA2E7920000}">
      <dgm:prSet/>
      <dgm:spPr/>
      <dgm:t>
        <a:bodyPr/>
        <a:lstStyle/>
        <a:p>
          <a:endParaRPr lang="es-AR" dirty="0">
            <a:latin typeface="Arial Narrow" panose="020B0606020202030204" pitchFamily="34" charset="0"/>
          </a:endParaRPr>
        </a:p>
      </dgm:t>
    </dgm:pt>
    <dgm:pt modelId="{01E0641E-C2FC-4C37-8282-F4948F3BA68D}">
      <dgm:prSet phldrT="[Texto]"/>
      <dgm:spPr/>
      <dgm:t>
        <a:bodyPr/>
        <a:lstStyle/>
        <a:p>
          <a:endParaRPr lang="es-AR" dirty="0">
            <a:latin typeface="Arial Narrow" panose="020B0606020202030204" pitchFamily="34" charset="0"/>
          </a:endParaRPr>
        </a:p>
      </dgm:t>
    </dgm:pt>
    <dgm:pt modelId="{4439719C-37F4-4D3A-A2EE-EA93C4FAF613}" type="parTrans" cxnId="{60403874-8EED-42CE-8190-5360CEC0619C}">
      <dgm:prSet/>
      <dgm:spPr/>
      <dgm:t>
        <a:bodyPr/>
        <a:lstStyle/>
        <a:p>
          <a:endParaRPr lang="es-AR" dirty="0">
            <a:latin typeface="Arial Narrow" panose="020B0606020202030204" pitchFamily="34" charset="0"/>
          </a:endParaRPr>
        </a:p>
      </dgm:t>
    </dgm:pt>
    <dgm:pt modelId="{E8D527FE-942B-46C5-B64E-A074357032AC}" type="sibTrans" cxnId="{60403874-8EED-42CE-8190-5360CEC0619C}">
      <dgm:prSet/>
      <dgm:spPr/>
      <dgm:t>
        <a:bodyPr/>
        <a:lstStyle/>
        <a:p>
          <a:endParaRPr lang="es-AR" dirty="0">
            <a:latin typeface="Arial Narrow" panose="020B0606020202030204" pitchFamily="34" charset="0"/>
          </a:endParaRPr>
        </a:p>
      </dgm:t>
    </dgm:pt>
    <dgm:pt modelId="{EA9A061B-A684-49A7-8F6B-6D7EF32B41C1}">
      <dgm:prSet phldrT="[Texto]"/>
      <dgm:spPr/>
      <dgm:t>
        <a:bodyPr/>
        <a:lstStyle/>
        <a:p>
          <a:endParaRPr lang="es-AR" dirty="0">
            <a:latin typeface="Arial Narrow" panose="020B0606020202030204" pitchFamily="34" charset="0"/>
          </a:endParaRPr>
        </a:p>
      </dgm:t>
    </dgm:pt>
    <dgm:pt modelId="{BBD363F1-4BB8-4B12-A5CE-7A52E0974533}" type="parTrans" cxnId="{D97ADF54-2F1A-47EB-A418-261D6EA621E8}">
      <dgm:prSet/>
      <dgm:spPr/>
      <dgm:t>
        <a:bodyPr/>
        <a:lstStyle/>
        <a:p>
          <a:endParaRPr lang="es-AR" dirty="0">
            <a:latin typeface="Arial Narrow" panose="020B0606020202030204" pitchFamily="34" charset="0"/>
          </a:endParaRPr>
        </a:p>
      </dgm:t>
    </dgm:pt>
    <dgm:pt modelId="{EA72063E-B9E9-4800-92BB-93B22BB21695}" type="sibTrans" cxnId="{D97ADF54-2F1A-47EB-A418-261D6EA621E8}">
      <dgm:prSet/>
      <dgm:spPr/>
      <dgm:t>
        <a:bodyPr/>
        <a:lstStyle/>
        <a:p>
          <a:endParaRPr lang="es-AR" dirty="0">
            <a:latin typeface="Arial Narrow" panose="020B0606020202030204" pitchFamily="34" charset="0"/>
          </a:endParaRPr>
        </a:p>
      </dgm:t>
    </dgm:pt>
    <dgm:pt modelId="{2801DCE4-FF16-42EF-A8D1-7C8B493BCA3A}">
      <dgm:prSet phldrT="[Texto]"/>
      <dgm:spPr/>
      <dgm:t>
        <a:bodyPr/>
        <a:lstStyle/>
        <a:p>
          <a:r>
            <a:rPr lang="es-AR" b="1" dirty="0" smtClean="0">
              <a:solidFill>
                <a:schemeClr val="tx2"/>
              </a:solidFill>
              <a:latin typeface="Arial Narrow" panose="020B0606020202030204" pitchFamily="34" charset="0"/>
            </a:rPr>
            <a:t>Exámenes microbiológicos que muestran presencia de </a:t>
          </a:r>
          <a:r>
            <a:rPr lang="es-AR" b="1" i="1" dirty="0" smtClean="0">
              <a:solidFill>
                <a:schemeClr val="tx2"/>
              </a:solidFill>
              <a:latin typeface="Arial Narrow" panose="020B0606020202030204" pitchFamily="34" charset="0"/>
            </a:rPr>
            <a:t>Cándida </a:t>
          </a:r>
          <a:r>
            <a:rPr lang="es-AR" b="1" i="0" dirty="0" err="1" smtClean="0">
              <a:solidFill>
                <a:schemeClr val="tx2"/>
              </a:solidFill>
              <a:latin typeface="Arial Narrow" panose="020B0606020202030204" pitchFamily="34" charset="0"/>
            </a:rPr>
            <a:t>spp</a:t>
          </a:r>
          <a:endParaRPr lang="es-AR" b="1" i="0" dirty="0">
            <a:solidFill>
              <a:schemeClr val="tx2"/>
            </a:solidFill>
            <a:latin typeface="Arial Narrow" panose="020B0606020202030204" pitchFamily="34" charset="0"/>
          </a:endParaRPr>
        </a:p>
      </dgm:t>
    </dgm:pt>
    <dgm:pt modelId="{34E6DAB8-22F5-4FD0-BD1E-BA7BCC8FC9DB}" type="parTrans" cxnId="{77A4D241-980E-4CE3-8F5D-2CBE76ADC78A}">
      <dgm:prSet/>
      <dgm:spPr/>
      <dgm:t>
        <a:bodyPr/>
        <a:lstStyle/>
        <a:p>
          <a:endParaRPr lang="es-AR" dirty="0">
            <a:latin typeface="Arial Narrow" panose="020B0606020202030204" pitchFamily="34" charset="0"/>
          </a:endParaRPr>
        </a:p>
      </dgm:t>
    </dgm:pt>
    <dgm:pt modelId="{6957725B-4096-4D61-961F-7EE4705627B0}" type="sibTrans" cxnId="{77A4D241-980E-4CE3-8F5D-2CBE76ADC78A}">
      <dgm:prSet/>
      <dgm:spPr/>
      <dgm:t>
        <a:bodyPr/>
        <a:lstStyle/>
        <a:p>
          <a:endParaRPr lang="es-AR" dirty="0">
            <a:latin typeface="Arial Narrow" panose="020B0606020202030204" pitchFamily="34" charset="0"/>
          </a:endParaRPr>
        </a:p>
      </dgm:t>
    </dgm:pt>
    <dgm:pt modelId="{B49A6E3A-0544-46D5-917E-B09D3031D4CB}">
      <dgm:prSet phldrT="[Texto]"/>
      <dgm:spPr/>
      <dgm:t>
        <a:bodyPr/>
        <a:lstStyle/>
        <a:p>
          <a:endParaRPr lang="es-AR" dirty="0">
            <a:latin typeface="Arial Narrow" panose="020B0606020202030204" pitchFamily="34" charset="0"/>
          </a:endParaRPr>
        </a:p>
      </dgm:t>
    </dgm:pt>
    <dgm:pt modelId="{F7EF72D9-3477-4963-8089-E64FCA318F1F}" type="parTrans" cxnId="{7A435685-992B-4B11-995A-CEB5B53D7F90}">
      <dgm:prSet/>
      <dgm:spPr/>
      <dgm:t>
        <a:bodyPr/>
        <a:lstStyle/>
        <a:p>
          <a:endParaRPr lang="es-AR" dirty="0">
            <a:latin typeface="Arial Narrow" panose="020B0606020202030204" pitchFamily="34" charset="0"/>
          </a:endParaRPr>
        </a:p>
      </dgm:t>
    </dgm:pt>
    <dgm:pt modelId="{8865A05D-D9E9-4939-A7D7-08279893A7BA}" type="sibTrans" cxnId="{7A435685-992B-4B11-995A-CEB5B53D7F90}">
      <dgm:prSet/>
      <dgm:spPr/>
      <dgm:t>
        <a:bodyPr/>
        <a:lstStyle/>
        <a:p>
          <a:endParaRPr lang="es-AR" dirty="0">
            <a:latin typeface="Arial Narrow" panose="020B0606020202030204" pitchFamily="34" charset="0"/>
          </a:endParaRPr>
        </a:p>
      </dgm:t>
    </dgm:pt>
    <dgm:pt modelId="{DC2B4361-C2F0-4D64-AB7D-531829AB66F3}">
      <dgm:prSet/>
      <dgm:spPr/>
      <dgm:t>
        <a:bodyPr/>
        <a:lstStyle/>
        <a:p>
          <a:r>
            <a:rPr lang="es-AR" b="1" dirty="0" smtClean="0">
              <a:solidFill>
                <a:schemeClr val="tx2"/>
              </a:solidFill>
              <a:latin typeface="Arial Narrow" panose="020B0606020202030204" pitchFamily="34" charset="0"/>
            </a:rPr>
            <a:t>Sospecha clínica: Fiebre, SIRS, compromiso de órganos</a:t>
          </a:r>
          <a:endParaRPr lang="es-AR" b="1" dirty="0">
            <a:solidFill>
              <a:schemeClr val="tx2"/>
            </a:solidFill>
            <a:latin typeface="Arial Narrow" panose="020B0606020202030204" pitchFamily="34" charset="0"/>
          </a:endParaRPr>
        </a:p>
      </dgm:t>
    </dgm:pt>
    <dgm:pt modelId="{1C81A5B1-0F49-4D75-B372-81859903D8D8}" type="parTrans" cxnId="{4E92B63F-4BBC-4667-80DD-E791212E5B9C}">
      <dgm:prSet/>
      <dgm:spPr/>
      <dgm:t>
        <a:bodyPr/>
        <a:lstStyle/>
        <a:p>
          <a:endParaRPr lang="es-AR" dirty="0">
            <a:latin typeface="Arial Narrow" panose="020B0606020202030204" pitchFamily="34" charset="0"/>
          </a:endParaRPr>
        </a:p>
      </dgm:t>
    </dgm:pt>
    <dgm:pt modelId="{D26E6AE3-87DE-4702-81F3-B4550384B8A6}" type="sibTrans" cxnId="{4E92B63F-4BBC-4667-80DD-E791212E5B9C}">
      <dgm:prSet/>
      <dgm:spPr/>
      <dgm:t>
        <a:bodyPr/>
        <a:lstStyle/>
        <a:p>
          <a:endParaRPr lang="es-AR" dirty="0">
            <a:latin typeface="Arial Narrow" panose="020B0606020202030204" pitchFamily="34" charset="0"/>
          </a:endParaRPr>
        </a:p>
      </dgm:t>
    </dgm:pt>
    <dgm:pt modelId="{98D3E1CA-7D15-44B6-B292-C681A191E870}" type="pres">
      <dgm:prSet presAssocID="{D6F8C288-AB58-44CD-B046-DC4CC80B8AB1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B0FE730E-4FBB-47B1-BAAA-6E90790D165F}" type="pres">
      <dgm:prSet presAssocID="{309420D5-9DD5-4A7E-88E8-67DFBD269FB0}" presName="composite" presStyleCnt="0"/>
      <dgm:spPr/>
    </dgm:pt>
    <dgm:pt modelId="{80F072CA-400A-44EE-B7DD-D35A40D98C57}" type="pres">
      <dgm:prSet presAssocID="{309420D5-9DD5-4A7E-88E8-67DFBD269FB0}" presName="parentText" presStyleLbl="align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26237932-0BC7-4C23-904D-7E7BDC01CC22}" type="pres">
      <dgm:prSet presAssocID="{309420D5-9DD5-4A7E-88E8-67DFBD269FB0}" presName="descendantText" presStyleLbl="alignAcc1" presStyleIdx="0" presStyleCnt="4" custLinFactNeighborX="2" custLinFactNeighborY="-93952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B0924705-235D-44E2-8F66-FB100FEA40FB}" type="pres">
      <dgm:prSet presAssocID="{99BE1558-7718-4D9F-8B87-85468F350FB7}" presName="sp" presStyleCnt="0"/>
      <dgm:spPr/>
    </dgm:pt>
    <dgm:pt modelId="{58C13EC1-1159-49B0-8DBD-09BEEDC4083F}" type="pres">
      <dgm:prSet presAssocID="{E4D9B496-57A5-447E-A51B-7A3B3CC6015D}" presName="composite" presStyleCnt="0"/>
      <dgm:spPr/>
    </dgm:pt>
    <dgm:pt modelId="{5D41FA7E-4195-4226-AFCD-BEAEB9E3F87F}" type="pres">
      <dgm:prSet presAssocID="{E4D9B496-57A5-447E-A51B-7A3B3CC6015D}" presName="parentText" presStyleLbl="align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11641B07-1F66-412B-998A-FA186B18F940}" type="pres">
      <dgm:prSet presAssocID="{E4D9B496-57A5-447E-A51B-7A3B3CC6015D}" presName="descendantText" presStyleLbl="alignAcc1" presStyleIdx="1" presStyleCnt="4" custLinFactNeighborX="7" custLinFactNeighborY="-4825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2B1DDD03-03A9-4087-A050-8AB571729370}" type="pres">
      <dgm:prSet presAssocID="{FF710243-A643-485E-B619-0BCD7C1FE824}" presName="sp" presStyleCnt="0"/>
      <dgm:spPr/>
    </dgm:pt>
    <dgm:pt modelId="{CFE05873-3FF3-477E-AF41-2D0901E0EF0B}" type="pres">
      <dgm:prSet presAssocID="{01E0641E-C2FC-4C37-8282-F4948F3BA68D}" presName="composite" presStyleCnt="0"/>
      <dgm:spPr/>
    </dgm:pt>
    <dgm:pt modelId="{A2891863-9E58-46BB-B9D1-F417C8271B92}" type="pres">
      <dgm:prSet presAssocID="{01E0641E-C2FC-4C37-8282-F4948F3BA68D}" presName="parentText" presStyleLbl="align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8FBD8C74-D6BB-4CF1-8922-01A2403294D5}" type="pres">
      <dgm:prSet presAssocID="{01E0641E-C2FC-4C37-8282-F4948F3BA68D}" presName="descendantText" presStyleLbl="alignAcc1" presStyleIdx="2" presStyleCnt="4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4943078E-57DA-444C-97FC-9ED34125FFA5}" type="pres">
      <dgm:prSet presAssocID="{E8D527FE-942B-46C5-B64E-A074357032AC}" presName="sp" presStyleCnt="0"/>
      <dgm:spPr/>
    </dgm:pt>
    <dgm:pt modelId="{C2A4D9A2-5B1E-4B53-8965-EB950456D456}" type="pres">
      <dgm:prSet presAssocID="{B49A6E3A-0544-46D5-917E-B09D3031D4CB}" presName="composite" presStyleCnt="0"/>
      <dgm:spPr/>
    </dgm:pt>
    <dgm:pt modelId="{8578700C-195E-4D31-B78F-59EAC2626158}" type="pres">
      <dgm:prSet presAssocID="{B49A6E3A-0544-46D5-917E-B09D3031D4CB}" presName="parentText" presStyleLbl="align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9C2473DA-8F8A-41E7-B4BA-B88057C3521F}" type="pres">
      <dgm:prSet presAssocID="{B49A6E3A-0544-46D5-917E-B09D3031D4CB}" presName="descendantText" presStyleLbl="alignAcc1" presStyleIdx="3" presStyleCnt="4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</dgm:ptLst>
  <dgm:cxnLst>
    <dgm:cxn modelId="{ECA034EA-37BE-4DDB-9F3B-ECF71EC0A204}" type="presOf" srcId="{3101CAE0-4ECE-42F2-9DD2-081082CF5628}" destId="{11641B07-1F66-412B-998A-FA186B18F940}" srcOrd="0" destOrd="0" presId="urn:microsoft.com/office/officeart/2005/8/layout/chevron2"/>
    <dgm:cxn modelId="{4E92B63F-4BBC-4667-80DD-E791212E5B9C}" srcId="{B49A6E3A-0544-46D5-917E-B09D3031D4CB}" destId="{DC2B4361-C2F0-4D64-AB7D-531829AB66F3}" srcOrd="0" destOrd="0" parTransId="{1C81A5B1-0F49-4D75-B372-81859903D8D8}" sibTransId="{D26E6AE3-87DE-4702-81F3-B4550384B8A6}"/>
    <dgm:cxn modelId="{DA407C42-E76E-422A-9C61-FFEA1BB6B43A}" srcId="{309420D5-9DD5-4A7E-88E8-67DFBD269FB0}" destId="{4E7EA822-BB30-4CE1-B0D4-ABD9D0D200A1}" srcOrd="0" destOrd="0" parTransId="{F8D2351D-809C-4110-A1AC-95E86AA22997}" sibTransId="{AC3A2666-EF81-4D02-9C94-21E22A228730}"/>
    <dgm:cxn modelId="{60403874-8EED-42CE-8190-5360CEC0619C}" srcId="{D6F8C288-AB58-44CD-B046-DC4CC80B8AB1}" destId="{01E0641E-C2FC-4C37-8282-F4948F3BA68D}" srcOrd="2" destOrd="0" parTransId="{4439719C-37F4-4D3A-A2EE-EA93C4FAF613}" sibTransId="{E8D527FE-942B-46C5-B64E-A074357032AC}"/>
    <dgm:cxn modelId="{CB6C3715-0710-4F6B-AFF7-11780CC2B0D1}" type="presOf" srcId="{DC2B4361-C2F0-4D64-AB7D-531829AB66F3}" destId="{9C2473DA-8F8A-41E7-B4BA-B88057C3521F}" srcOrd="0" destOrd="0" presId="urn:microsoft.com/office/officeart/2005/8/layout/chevron2"/>
    <dgm:cxn modelId="{7921A438-7D1E-438D-9502-21984CD43C0A}" type="presOf" srcId="{E2280783-A4C5-4A95-AB8E-EBC025817058}" destId="{11641B07-1F66-412B-998A-FA186B18F940}" srcOrd="0" destOrd="1" presId="urn:microsoft.com/office/officeart/2005/8/layout/chevron2"/>
    <dgm:cxn modelId="{32F73E95-DD79-4879-BE63-0BB083F608BA}" type="presOf" srcId="{EA9A061B-A684-49A7-8F6B-6D7EF32B41C1}" destId="{8FBD8C74-D6BB-4CF1-8922-01A2403294D5}" srcOrd="0" destOrd="0" presId="urn:microsoft.com/office/officeart/2005/8/layout/chevron2"/>
    <dgm:cxn modelId="{68BFEC23-4330-42C2-8018-DF1F6E610502}" srcId="{309420D5-9DD5-4A7E-88E8-67DFBD269FB0}" destId="{6AE1FCF2-4E27-498E-9E06-F8B6AEED1F22}" srcOrd="1" destOrd="0" parTransId="{8452F260-F9F6-4810-81CA-3BFBF04A6288}" sibTransId="{726B371D-EA55-4E10-A2A9-BC638A00BCB7}"/>
    <dgm:cxn modelId="{10263B6B-C6F2-4674-A420-7672B2DE4EFB}" type="presOf" srcId="{E4D9B496-57A5-447E-A51B-7A3B3CC6015D}" destId="{5D41FA7E-4195-4226-AFCD-BEAEB9E3F87F}" srcOrd="0" destOrd="0" presId="urn:microsoft.com/office/officeart/2005/8/layout/chevron2"/>
    <dgm:cxn modelId="{7A849823-681B-45AA-9271-8F750E3CF13D}" type="presOf" srcId="{D6F8C288-AB58-44CD-B046-DC4CC80B8AB1}" destId="{98D3E1CA-7D15-44B6-B292-C681A191E870}" srcOrd="0" destOrd="0" presId="urn:microsoft.com/office/officeart/2005/8/layout/chevron2"/>
    <dgm:cxn modelId="{0158C414-D7AC-4BFC-883A-DD58B586A375}" type="presOf" srcId="{4E7EA822-BB30-4CE1-B0D4-ABD9D0D200A1}" destId="{26237932-0BC7-4C23-904D-7E7BDC01CC22}" srcOrd="0" destOrd="0" presId="urn:microsoft.com/office/officeart/2005/8/layout/chevron2"/>
    <dgm:cxn modelId="{D381BB91-47BD-4ECF-B691-4BA319AE9784}" type="presOf" srcId="{01E0641E-C2FC-4C37-8282-F4948F3BA68D}" destId="{A2891863-9E58-46BB-B9D1-F417C8271B92}" srcOrd="0" destOrd="0" presId="urn:microsoft.com/office/officeart/2005/8/layout/chevron2"/>
    <dgm:cxn modelId="{837C4A20-3009-4BE7-B256-951C5C408FA3}" srcId="{D6F8C288-AB58-44CD-B046-DC4CC80B8AB1}" destId="{309420D5-9DD5-4A7E-88E8-67DFBD269FB0}" srcOrd="0" destOrd="0" parTransId="{4CCE65B1-A74F-4287-830A-9729F1E7F67E}" sibTransId="{99BE1558-7718-4D9F-8B87-85468F350FB7}"/>
    <dgm:cxn modelId="{D97ADF54-2F1A-47EB-A418-261D6EA621E8}" srcId="{01E0641E-C2FC-4C37-8282-F4948F3BA68D}" destId="{EA9A061B-A684-49A7-8F6B-6D7EF32B41C1}" srcOrd="0" destOrd="0" parTransId="{BBD363F1-4BB8-4B12-A5CE-7A52E0974533}" sibTransId="{EA72063E-B9E9-4800-92BB-93B22BB21695}"/>
    <dgm:cxn modelId="{7A435685-992B-4B11-995A-CEB5B53D7F90}" srcId="{D6F8C288-AB58-44CD-B046-DC4CC80B8AB1}" destId="{B49A6E3A-0544-46D5-917E-B09D3031D4CB}" srcOrd="3" destOrd="0" parTransId="{F7EF72D9-3477-4963-8089-E64FCA318F1F}" sibTransId="{8865A05D-D9E9-4939-A7D7-08279893A7BA}"/>
    <dgm:cxn modelId="{0F110E17-3B97-4D8B-AE74-50186D0C4BD6}" type="presOf" srcId="{309420D5-9DD5-4A7E-88E8-67DFBD269FB0}" destId="{80F072CA-400A-44EE-B7DD-D35A40D98C57}" srcOrd="0" destOrd="0" presId="urn:microsoft.com/office/officeart/2005/8/layout/chevron2"/>
    <dgm:cxn modelId="{6B8D03F3-0FF4-41DE-8C66-A065AC9B3D4B}" srcId="{E4D9B496-57A5-447E-A51B-7A3B3CC6015D}" destId="{3101CAE0-4ECE-42F2-9DD2-081082CF5628}" srcOrd="0" destOrd="0" parTransId="{52D3B4BA-33B0-499D-AA6B-F1FA5BB64673}" sibTransId="{1C4A621A-84A5-474E-BDA1-BC2773C7F253}"/>
    <dgm:cxn modelId="{C56CDA97-FD96-49B0-91C2-1F03E58F29C9}" srcId="{D6F8C288-AB58-44CD-B046-DC4CC80B8AB1}" destId="{E4D9B496-57A5-447E-A51B-7A3B3CC6015D}" srcOrd="1" destOrd="0" parTransId="{CC98E941-7A79-43AA-9CA3-10D006881ECA}" sibTransId="{FF710243-A643-485E-B619-0BCD7C1FE824}"/>
    <dgm:cxn modelId="{43DE8B84-83A5-4CFD-8EE3-EDA2E7920000}" srcId="{E4D9B496-57A5-447E-A51B-7A3B3CC6015D}" destId="{E2280783-A4C5-4A95-AB8E-EBC025817058}" srcOrd="1" destOrd="0" parTransId="{86E3D384-93BF-4392-8F90-CCD01352F5AB}" sibTransId="{9E845B6D-BA46-4A93-A7B1-E4E327DE1138}"/>
    <dgm:cxn modelId="{1CF0B2AB-FE4B-4FD4-B918-EA447EAB9A81}" type="presOf" srcId="{2801DCE4-FF16-42EF-A8D1-7C8B493BCA3A}" destId="{8FBD8C74-D6BB-4CF1-8922-01A2403294D5}" srcOrd="0" destOrd="1" presId="urn:microsoft.com/office/officeart/2005/8/layout/chevron2"/>
    <dgm:cxn modelId="{77A4D241-980E-4CE3-8F5D-2CBE76ADC78A}" srcId="{01E0641E-C2FC-4C37-8282-F4948F3BA68D}" destId="{2801DCE4-FF16-42EF-A8D1-7C8B493BCA3A}" srcOrd="1" destOrd="0" parTransId="{34E6DAB8-22F5-4FD0-BD1E-BA7BCC8FC9DB}" sibTransId="{6957725B-4096-4D61-961F-7EE4705627B0}"/>
    <dgm:cxn modelId="{88BA0BBE-5342-4E9D-951C-C973167782F5}" type="presOf" srcId="{6AE1FCF2-4E27-498E-9E06-F8B6AEED1F22}" destId="{26237932-0BC7-4C23-904D-7E7BDC01CC22}" srcOrd="0" destOrd="1" presId="urn:microsoft.com/office/officeart/2005/8/layout/chevron2"/>
    <dgm:cxn modelId="{AD1B62B2-5D7E-48F0-8048-1CAF43F0E495}" type="presOf" srcId="{B49A6E3A-0544-46D5-917E-B09D3031D4CB}" destId="{8578700C-195E-4D31-B78F-59EAC2626158}" srcOrd="0" destOrd="0" presId="urn:microsoft.com/office/officeart/2005/8/layout/chevron2"/>
    <dgm:cxn modelId="{1CC34572-2E39-489B-8C2C-E6CB8C2EB1E3}" type="presParOf" srcId="{98D3E1CA-7D15-44B6-B292-C681A191E870}" destId="{B0FE730E-4FBB-47B1-BAAA-6E90790D165F}" srcOrd="0" destOrd="0" presId="urn:microsoft.com/office/officeart/2005/8/layout/chevron2"/>
    <dgm:cxn modelId="{AF836273-1421-4099-AF15-33C1F479C5FB}" type="presParOf" srcId="{B0FE730E-4FBB-47B1-BAAA-6E90790D165F}" destId="{80F072CA-400A-44EE-B7DD-D35A40D98C57}" srcOrd="0" destOrd="0" presId="urn:microsoft.com/office/officeart/2005/8/layout/chevron2"/>
    <dgm:cxn modelId="{199AEF6E-783F-4663-B2A4-CEB2E1946B39}" type="presParOf" srcId="{B0FE730E-4FBB-47B1-BAAA-6E90790D165F}" destId="{26237932-0BC7-4C23-904D-7E7BDC01CC22}" srcOrd="1" destOrd="0" presId="urn:microsoft.com/office/officeart/2005/8/layout/chevron2"/>
    <dgm:cxn modelId="{2688439A-5F98-4529-84EF-7BDC667C6302}" type="presParOf" srcId="{98D3E1CA-7D15-44B6-B292-C681A191E870}" destId="{B0924705-235D-44E2-8F66-FB100FEA40FB}" srcOrd="1" destOrd="0" presId="urn:microsoft.com/office/officeart/2005/8/layout/chevron2"/>
    <dgm:cxn modelId="{2C93267E-CA3E-437C-A284-C34FDE0A7079}" type="presParOf" srcId="{98D3E1CA-7D15-44B6-B292-C681A191E870}" destId="{58C13EC1-1159-49B0-8DBD-09BEEDC4083F}" srcOrd="2" destOrd="0" presId="urn:microsoft.com/office/officeart/2005/8/layout/chevron2"/>
    <dgm:cxn modelId="{4BCAEF8B-85B0-4458-AAC8-A0681C32C723}" type="presParOf" srcId="{58C13EC1-1159-49B0-8DBD-09BEEDC4083F}" destId="{5D41FA7E-4195-4226-AFCD-BEAEB9E3F87F}" srcOrd="0" destOrd="0" presId="urn:microsoft.com/office/officeart/2005/8/layout/chevron2"/>
    <dgm:cxn modelId="{21071A8A-D934-494F-A627-CD96CE6236F6}" type="presParOf" srcId="{58C13EC1-1159-49B0-8DBD-09BEEDC4083F}" destId="{11641B07-1F66-412B-998A-FA186B18F940}" srcOrd="1" destOrd="0" presId="urn:microsoft.com/office/officeart/2005/8/layout/chevron2"/>
    <dgm:cxn modelId="{D6E00A84-7C6D-4952-8301-430283CAFE87}" type="presParOf" srcId="{98D3E1CA-7D15-44B6-B292-C681A191E870}" destId="{2B1DDD03-03A9-4087-A050-8AB571729370}" srcOrd="3" destOrd="0" presId="urn:microsoft.com/office/officeart/2005/8/layout/chevron2"/>
    <dgm:cxn modelId="{F15A86A2-B427-483D-9189-969E7AA6D24F}" type="presParOf" srcId="{98D3E1CA-7D15-44B6-B292-C681A191E870}" destId="{CFE05873-3FF3-477E-AF41-2D0901E0EF0B}" srcOrd="4" destOrd="0" presId="urn:microsoft.com/office/officeart/2005/8/layout/chevron2"/>
    <dgm:cxn modelId="{FB3A740D-660C-42D2-8564-1B0DE9BF0C83}" type="presParOf" srcId="{CFE05873-3FF3-477E-AF41-2D0901E0EF0B}" destId="{A2891863-9E58-46BB-B9D1-F417C8271B92}" srcOrd="0" destOrd="0" presId="urn:microsoft.com/office/officeart/2005/8/layout/chevron2"/>
    <dgm:cxn modelId="{CECB1A77-6B90-4451-9DD2-AA4C5629FF30}" type="presParOf" srcId="{CFE05873-3FF3-477E-AF41-2D0901E0EF0B}" destId="{8FBD8C74-D6BB-4CF1-8922-01A2403294D5}" srcOrd="1" destOrd="0" presId="urn:microsoft.com/office/officeart/2005/8/layout/chevron2"/>
    <dgm:cxn modelId="{FAA815D8-2EB1-4676-B6FE-92B06D4B5C2E}" type="presParOf" srcId="{98D3E1CA-7D15-44B6-B292-C681A191E870}" destId="{4943078E-57DA-444C-97FC-9ED34125FFA5}" srcOrd="5" destOrd="0" presId="urn:microsoft.com/office/officeart/2005/8/layout/chevron2"/>
    <dgm:cxn modelId="{FC97B18A-CB32-4121-8E11-9E96480F698B}" type="presParOf" srcId="{98D3E1CA-7D15-44B6-B292-C681A191E870}" destId="{C2A4D9A2-5B1E-4B53-8965-EB950456D456}" srcOrd="6" destOrd="0" presId="urn:microsoft.com/office/officeart/2005/8/layout/chevron2"/>
    <dgm:cxn modelId="{000171D2-C7BE-4439-8818-C3B3A9A366B6}" type="presParOf" srcId="{C2A4D9A2-5B1E-4B53-8965-EB950456D456}" destId="{8578700C-195E-4D31-B78F-59EAC2626158}" srcOrd="0" destOrd="0" presId="urn:microsoft.com/office/officeart/2005/8/layout/chevron2"/>
    <dgm:cxn modelId="{76D54C9F-D765-472C-BD2B-22EC4614DC06}" type="presParOf" srcId="{C2A4D9A2-5B1E-4B53-8965-EB950456D456}" destId="{9C2473DA-8F8A-41E7-B4BA-B88057C3521F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07BCF53-8E6C-40D3-B1DB-59561ADFEB0C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192C9E82-4E32-400D-8092-D5E40D2A3992}">
      <dgm:prSet phldrT="[Texto]"/>
      <dgm:spPr/>
      <dgm:t>
        <a:bodyPr/>
        <a:lstStyle/>
        <a:p>
          <a:r>
            <a:rPr lang="es-AR" b="1" dirty="0" smtClean="0">
              <a:solidFill>
                <a:schemeClr val="tx2"/>
              </a:solidFill>
              <a:latin typeface="Arial Narrow" panose="020B0606020202030204" pitchFamily="34" charset="0"/>
            </a:rPr>
            <a:t>Sangrado por lesión vascular</a:t>
          </a:r>
        </a:p>
      </dgm:t>
    </dgm:pt>
    <dgm:pt modelId="{2F916A41-DC9F-48DC-9705-F154AA17CDF6}" type="parTrans" cxnId="{80E76CF7-5D02-44E2-AAD5-8BE719D3624C}">
      <dgm:prSet/>
      <dgm:spPr/>
      <dgm:t>
        <a:bodyPr/>
        <a:lstStyle/>
        <a:p>
          <a:endParaRPr lang="es-AR" dirty="0">
            <a:latin typeface="Arial Narrow" panose="020B0606020202030204" pitchFamily="34" charset="0"/>
          </a:endParaRPr>
        </a:p>
      </dgm:t>
    </dgm:pt>
    <dgm:pt modelId="{60273CB3-8DC6-484B-B4A4-36E372468DAF}" type="sibTrans" cxnId="{80E76CF7-5D02-44E2-AAD5-8BE719D3624C}">
      <dgm:prSet/>
      <dgm:spPr/>
      <dgm:t>
        <a:bodyPr/>
        <a:lstStyle/>
        <a:p>
          <a:endParaRPr lang="es-AR" dirty="0">
            <a:latin typeface="Arial Narrow" panose="020B0606020202030204" pitchFamily="34" charset="0"/>
          </a:endParaRPr>
        </a:p>
      </dgm:t>
    </dgm:pt>
    <dgm:pt modelId="{BB8ED35E-DC21-4913-873C-160C97B73487}">
      <dgm:prSet phldrT="[Texto]"/>
      <dgm:spPr/>
      <dgm:t>
        <a:bodyPr/>
        <a:lstStyle/>
        <a:p>
          <a:r>
            <a:rPr lang="es-AR" b="1" dirty="0" smtClean="0">
              <a:solidFill>
                <a:schemeClr val="tx2"/>
              </a:solidFill>
              <a:latin typeface="Arial Narrow" panose="020B0606020202030204" pitchFamily="34" charset="0"/>
            </a:rPr>
            <a:t>Cáncer</a:t>
          </a:r>
          <a:endParaRPr lang="es-AR" b="1" dirty="0">
            <a:solidFill>
              <a:schemeClr val="tx2"/>
            </a:solidFill>
            <a:latin typeface="Arial Narrow" panose="020B0606020202030204" pitchFamily="34" charset="0"/>
          </a:endParaRPr>
        </a:p>
      </dgm:t>
    </dgm:pt>
    <dgm:pt modelId="{CA1F50DF-2ADA-40E2-8D35-94534DD74DEE}" type="parTrans" cxnId="{AE90E6FC-3D47-4804-A65B-B4D997297E91}">
      <dgm:prSet/>
      <dgm:spPr/>
      <dgm:t>
        <a:bodyPr/>
        <a:lstStyle/>
        <a:p>
          <a:endParaRPr lang="es-AR" dirty="0">
            <a:latin typeface="Arial Narrow" panose="020B0606020202030204" pitchFamily="34" charset="0"/>
          </a:endParaRPr>
        </a:p>
      </dgm:t>
    </dgm:pt>
    <dgm:pt modelId="{F7859A37-590F-4255-B8C6-0B7198AA322F}" type="sibTrans" cxnId="{AE90E6FC-3D47-4804-A65B-B4D997297E91}">
      <dgm:prSet/>
      <dgm:spPr/>
      <dgm:t>
        <a:bodyPr/>
        <a:lstStyle/>
        <a:p>
          <a:endParaRPr lang="es-AR" dirty="0">
            <a:latin typeface="Arial Narrow" panose="020B0606020202030204" pitchFamily="34" charset="0"/>
          </a:endParaRPr>
        </a:p>
      </dgm:t>
    </dgm:pt>
    <dgm:pt modelId="{CAEC7B81-93F4-4F3B-A9AC-F781EC75CD6B}">
      <dgm:prSet phldrT="[Texto]"/>
      <dgm:spPr/>
      <dgm:t>
        <a:bodyPr/>
        <a:lstStyle/>
        <a:p>
          <a:r>
            <a:rPr lang="es-AR" b="1" dirty="0" smtClean="0">
              <a:solidFill>
                <a:schemeClr val="tx2"/>
              </a:solidFill>
              <a:latin typeface="Arial Narrow" panose="020B0606020202030204" pitchFamily="34" charset="0"/>
            </a:rPr>
            <a:t>Reactivación de la tuberculosis</a:t>
          </a:r>
        </a:p>
      </dgm:t>
    </dgm:pt>
    <dgm:pt modelId="{1ABAB7A5-8CD3-47E8-8773-C947A6F36A7F}" type="parTrans" cxnId="{4247BF0F-A15C-4AF3-9A44-E986442BDC06}">
      <dgm:prSet/>
      <dgm:spPr/>
      <dgm:t>
        <a:bodyPr/>
        <a:lstStyle/>
        <a:p>
          <a:endParaRPr lang="es-AR" dirty="0">
            <a:latin typeface="Arial Narrow" panose="020B0606020202030204" pitchFamily="34" charset="0"/>
          </a:endParaRPr>
        </a:p>
      </dgm:t>
    </dgm:pt>
    <dgm:pt modelId="{C8D57AD6-BC94-47CA-9240-124D6AB50023}" type="sibTrans" cxnId="{4247BF0F-A15C-4AF3-9A44-E986442BDC06}">
      <dgm:prSet/>
      <dgm:spPr/>
      <dgm:t>
        <a:bodyPr/>
        <a:lstStyle/>
        <a:p>
          <a:endParaRPr lang="es-AR" dirty="0">
            <a:latin typeface="Arial Narrow" panose="020B0606020202030204" pitchFamily="34" charset="0"/>
          </a:endParaRPr>
        </a:p>
      </dgm:t>
    </dgm:pt>
    <dgm:pt modelId="{8579BAEA-2B42-4605-B71B-6ED791FA1BE1}">
      <dgm:prSet phldrT="[Texto]"/>
      <dgm:spPr/>
      <dgm:t>
        <a:bodyPr/>
        <a:lstStyle/>
        <a:p>
          <a:r>
            <a:rPr lang="es-AR" b="1" dirty="0" smtClean="0">
              <a:solidFill>
                <a:schemeClr val="tx2"/>
              </a:solidFill>
              <a:latin typeface="Arial Narrow" panose="020B0606020202030204" pitchFamily="34" charset="0"/>
            </a:rPr>
            <a:t>Aspergilosis</a:t>
          </a:r>
        </a:p>
      </dgm:t>
    </dgm:pt>
    <dgm:pt modelId="{853A991E-7653-45A9-970C-84478CAA884B}" type="parTrans" cxnId="{8FFB2C0F-FC44-4215-934C-E611CBBED998}">
      <dgm:prSet/>
      <dgm:spPr/>
      <dgm:t>
        <a:bodyPr/>
        <a:lstStyle/>
        <a:p>
          <a:endParaRPr lang="es-AR" dirty="0">
            <a:latin typeface="Arial Narrow" panose="020B0606020202030204" pitchFamily="34" charset="0"/>
          </a:endParaRPr>
        </a:p>
      </dgm:t>
    </dgm:pt>
    <dgm:pt modelId="{AC429614-FEA4-4F7D-B6A5-78B29E068B5E}" type="sibTrans" cxnId="{8FFB2C0F-FC44-4215-934C-E611CBBED998}">
      <dgm:prSet/>
      <dgm:spPr/>
      <dgm:t>
        <a:bodyPr/>
        <a:lstStyle/>
        <a:p>
          <a:endParaRPr lang="es-AR" dirty="0">
            <a:latin typeface="Arial Narrow" panose="020B0606020202030204" pitchFamily="34" charset="0"/>
          </a:endParaRPr>
        </a:p>
      </dgm:t>
    </dgm:pt>
    <dgm:pt modelId="{A1B6CFF1-111A-4DD4-BA2D-DF4833C2D8C3}" type="pres">
      <dgm:prSet presAssocID="{E07BCF53-8E6C-40D3-B1DB-59561ADFEB0C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54244218-A653-4AFB-A5B4-6EEFCABF23A3}" type="pres">
      <dgm:prSet presAssocID="{192C9E82-4E32-400D-8092-D5E40D2A3992}" presName="parentLin" presStyleCnt="0"/>
      <dgm:spPr/>
    </dgm:pt>
    <dgm:pt modelId="{C5769947-E58A-462F-AF70-0E817F754E98}" type="pres">
      <dgm:prSet presAssocID="{192C9E82-4E32-400D-8092-D5E40D2A3992}" presName="parentLeftMargin" presStyleLbl="node1" presStyleIdx="0" presStyleCnt="4"/>
      <dgm:spPr/>
      <dgm:t>
        <a:bodyPr/>
        <a:lstStyle/>
        <a:p>
          <a:endParaRPr lang="es-AR"/>
        </a:p>
      </dgm:t>
    </dgm:pt>
    <dgm:pt modelId="{373D9FD0-B73F-4210-B1F4-F3E4204F2ACC}" type="pres">
      <dgm:prSet presAssocID="{192C9E82-4E32-400D-8092-D5E40D2A3992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5A424263-28B3-46A9-A94C-26634DF8A273}" type="pres">
      <dgm:prSet presAssocID="{192C9E82-4E32-400D-8092-D5E40D2A3992}" presName="negativeSpace" presStyleCnt="0"/>
      <dgm:spPr/>
    </dgm:pt>
    <dgm:pt modelId="{CB71A931-497D-46B4-8364-C313DDF28DC4}" type="pres">
      <dgm:prSet presAssocID="{192C9E82-4E32-400D-8092-D5E40D2A3992}" presName="childText" presStyleLbl="conFgAcc1" presStyleIdx="0" presStyleCnt="4">
        <dgm:presLayoutVars>
          <dgm:bulletEnabled val="1"/>
        </dgm:presLayoutVars>
      </dgm:prSet>
      <dgm:spPr/>
    </dgm:pt>
    <dgm:pt modelId="{0B0B1D28-E2F0-4B79-9285-22254CEDA2B4}" type="pres">
      <dgm:prSet presAssocID="{60273CB3-8DC6-484B-B4A4-36E372468DAF}" presName="spaceBetweenRectangles" presStyleCnt="0"/>
      <dgm:spPr/>
    </dgm:pt>
    <dgm:pt modelId="{490FAE0A-9B1F-4688-8C70-B7995BA1C394}" type="pres">
      <dgm:prSet presAssocID="{BB8ED35E-DC21-4913-873C-160C97B73487}" presName="parentLin" presStyleCnt="0"/>
      <dgm:spPr/>
    </dgm:pt>
    <dgm:pt modelId="{53EB61BF-1BB9-41E1-AB54-9C6B9F13D796}" type="pres">
      <dgm:prSet presAssocID="{BB8ED35E-DC21-4913-873C-160C97B73487}" presName="parentLeftMargin" presStyleLbl="node1" presStyleIdx="0" presStyleCnt="4"/>
      <dgm:spPr/>
      <dgm:t>
        <a:bodyPr/>
        <a:lstStyle/>
        <a:p>
          <a:endParaRPr lang="es-AR"/>
        </a:p>
      </dgm:t>
    </dgm:pt>
    <dgm:pt modelId="{B0AC5665-6314-4646-8DCD-DB74A29A87D4}" type="pres">
      <dgm:prSet presAssocID="{BB8ED35E-DC21-4913-873C-160C97B73487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F661BBC7-A522-496B-AB4F-5E0667EFFAFE}" type="pres">
      <dgm:prSet presAssocID="{BB8ED35E-DC21-4913-873C-160C97B73487}" presName="negativeSpace" presStyleCnt="0"/>
      <dgm:spPr/>
    </dgm:pt>
    <dgm:pt modelId="{08A71E35-0841-4787-B8EB-F3DFF82A232B}" type="pres">
      <dgm:prSet presAssocID="{BB8ED35E-DC21-4913-873C-160C97B73487}" presName="childText" presStyleLbl="conFgAcc1" presStyleIdx="1" presStyleCnt="4">
        <dgm:presLayoutVars>
          <dgm:bulletEnabled val="1"/>
        </dgm:presLayoutVars>
      </dgm:prSet>
      <dgm:spPr/>
    </dgm:pt>
    <dgm:pt modelId="{8AEC52B7-461D-4901-B03C-4D1A7FD64B08}" type="pres">
      <dgm:prSet presAssocID="{F7859A37-590F-4255-B8C6-0B7198AA322F}" presName="spaceBetweenRectangles" presStyleCnt="0"/>
      <dgm:spPr/>
    </dgm:pt>
    <dgm:pt modelId="{BCF04D7E-117F-4758-958A-47F447A9472F}" type="pres">
      <dgm:prSet presAssocID="{CAEC7B81-93F4-4F3B-A9AC-F781EC75CD6B}" presName="parentLin" presStyleCnt="0"/>
      <dgm:spPr/>
    </dgm:pt>
    <dgm:pt modelId="{36570D86-2BA4-4E4C-95E8-1FFEF4E5F67F}" type="pres">
      <dgm:prSet presAssocID="{CAEC7B81-93F4-4F3B-A9AC-F781EC75CD6B}" presName="parentLeftMargin" presStyleLbl="node1" presStyleIdx="1" presStyleCnt="4"/>
      <dgm:spPr/>
      <dgm:t>
        <a:bodyPr/>
        <a:lstStyle/>
        <a:p>
          <a:endParaRPr lang="es-AR"/>
        </a:p>
      </dgm:t>
    </dgm:pt>
    <dgm:pt modelId="{8656C00C-E711-4B88-800E-A11D97DC0E9B}" type="pres">
      <dgm:prSet presAssocID="{CAEC7B81-93F4-4F3B-A9AC-F781EC75CD6B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F3D41491-C916-4388-A41D-986EB9E36212}" type="pres">
      <dgm:prSet presAssocID="{CAEC7B81-93F4-4F3B-A9AC-F781EC75CD6B}" presName="negativeSpace" presStyleCnt="0"/>
      <dgm:spPr/>
    </dgm:pt>
    <dgm:pt modelId="{599EC374-D4CF-4239-9922-EA4C1BC77BDC}" type="pres">
      <dgm:prSet presAssocID="{CAEC7B81-93F4-4F3B-A9AC-F781EC75CD6B}" presName="childText" presStyleLbl="conFgAcc1" presStyleIdx="2" presStyleCnt="4">
        <dgm:presLayoutVars>
          <dgm:bulletEnabled val="1"/>
        </dgm:presLayoutVars>
      </dgm:prSet>
      <dgm:spPr/>
    </dgm:pt>
    <dgm:pt modelId="{07918E19-3B64-4C0E-9A1E-7CACB4C16B6C}" type="pres">
      <dgm:prSet presAssocID="{C8D57AD6-BC94-47CA-9240-124D6AB50023}" presName="spaceBetweenRectangles" presStyleCnt="0"/>
      <dgm:spPr/>
    </dgm:pt>
    <dgm:pt modelId="{D45311BB-527C-415F-88BE-430D00AC1FA1}" type="pres">
      <dgm:prSet presAssocID="{8579BAEA-2B42-4605-B71B-6ED791FA1BE1}" presName="parentLin" presStyleCnt="0"/>
      <dgm:spPr/>
    </dgm:pt>
    <dgm:pt modelId="{DF8C9CD6-2321-4FAB-9FA4-A4FBEAEED506}" type="pres">
      <dgm:prSet presAssocID="{8579BAEA-2B42-4605-B71B-6ED791FA1BE1}" presName="parentLeftMargin" presStyleLbl="node1" presStyleIdx="2" presStyleCnt="4"/>
      <dgm:spPr/>
      <dgm:t>
        <a:bodyPr/>
        <a:lstStyle/>
        <a:p>
          <a:endParaRPr lang="es-AR"/>
        </a:p>
      </dgm:t>
    </dgm:pt>
    <dgm:pt modelId="{35BEA58A-5337-4686-A208-9C6C05F48BCA}" type="pres">
      <dgm:prSet presAssocID="{8579BAEA-2B42-4605-B71B-6ED791FA1BE1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481A46D0-E266-4E4B-BA27-5E81359CDB36}" type="pres">
      <dgm:prSet presAssocID="{8579BAEA-2B42-4605-B71B-6ED791FA1BE1}" presName="negativeSpace" presStyleCnt="0"/>
      <dgm:spPr/>
    </dgm:pt>
    <dgm:pt modelId="{84DB7AB1-F3E2-44D0-B46B-723C5E89FE22}" type="pres">
      <dgm:prSet presAssocID="{8579BAEA-2B42-4605-B71B-6ED791FA1BE1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AE90E6FC-3D47-4804-A65B-B4D997297E91}" srcId="{E07BCF53-8E6C-40D3-B1DB-59561ADFEB0C}" destId="{BB8ED35E-DC21-4913-873C-160C97B73487}" srcOrd="1" destOrd="0" parTransId="{CA1F50DF-2ADA-40E2-8D35-94534DD74DEE}" sibTransId="{F7859A37-590F-4255-B8C6-0B7198AA322F}"/>
    <dgm:cxn modelId="{26069BD7-854B-49E7-B9D0-58EC222119B6}" type="presOf" srcId="{8579BAEA-2B42-4605-B71B-6ED791FA1BE1}" destId="{DF8C9CD6-2321-4FAB-9FA4-A4FBEAEED506}" srcOrd="0" destOrd="0" presId="urn:microsoft.com/office/officeart/2005/8/layout/list1"/>
    <dgm:cxn modelId="{E6B95A8E-5312-4F98-91FF-108E2524872D}" type="presOf" srcId="{192C9E82-4E32-400D-8092-D5E40D2A3992}" destId="{C5769947-E58A-462F-AF70-0E817F754E98}" srcOrd="0" destOrd="0" presId="urn:microsoft.com/office/officeart/2005/8/layout/list1"/>
    <dgm:cxn modelId="{80E76CF7-5D02-44E2-AAD5-8BE719D3624C}" srcId="{E07BCF53-8E6C-40D3-B1DB-59561ADFEB0C}" destId="{192C9E82-4E32-400D-8092-D5E40D2A3992}" srcOrd="0" destOrd="0" parTransId="{2F916A41-DC9F-48DC-9705-F154AA17CDF6}" sibTransId="{60273CB3-8DC6-484B-B4A4-36E372468DAF}"/>
    <dgm:cxn modelId="{8FFB2C0F-FC44-4215-934C-E611CBBED998}" srcId="{E07BCF53-8E6C-40D3-B1DB-59561ADFEB0C}" destId="{8579BAEA-2B42-4605-B71B-6ED791FA1BE1}" srcOrd="3" destOrd="0" parTransId="{853A991E-7653-45A9-970C-84478CAA884B}" sibTransId="{AC429614-FEA4-4F7D-B6A5-78B29E068B5E}"/>
    <dgm:cxn modelId="{A96FBEFB-0727-47C1-96E0-AF185F9C38BB}" type="presOf" srcId="{CAEC7B81-93F4-4F3B-A9AC-F781EC75CD6B}" destId="{36570D86-2BA4-4E4C-95E8-1FFEF4E5F67F}" srcOrd="0" destOrd="0" presId="urn:microsoft.com/office/officeart/2005/8/layout/list1"/>
    <dgm:cxn modelId="{EF0614C9-1D2D-41F0-974A-144B992912FD}" type="presOf" srcId="{BB8ED35E-DC21-4913-873C-160C97B73487}" destId="{53EB61BF-1BB9-41E1-AB54-9C6B9F13D796}" srcOrd="0" destOrd="0" presId="urn:microsoft.com/office/officeart/2005/8/layout/list1"/>
    <dgm:cxn modelId="{08E8085D-7683-407D-8D68-59C9E962C556}" type="presOf" srcId="{BB8ED35E-DC21-4913-873C-160C97B73487}" destId="{B0AC5665-6314-4646-8DCD-DB74A29A87D4}" srcOrd="1" destOrd="0" presId="urn:microsoft.com/office/officeart/2005/8/layout/list1"/>
    <dgm:cxn modelId="{7B0F620B-FE7B-42DD-B6E9-056F7AE0D5C6}" type="presOf" srcId="{8579BAEA-2B42-4605-B71B-6ED791FA1BE1}" destId="{35BEA58A-5337-4686-A208-9C6C05F48BCA}" srcOrd="1" destOrd="0" presId="urn:microsoft.com/office/officeart/2005/8/layout/list1"/>
    <dgm:cxn modelId="{C796B3AA-57B7-46D7-B001-3D8AFF568EEF}" type="presOf" srcId="{E07BCF53-8E6C-40D3-B1DB-59561ADFEB0C}" destId="{A1B6CFF1-111A-4DD4-BA2D-DF4833C2D8C3}" srcOrd="0" destOrd="0" presId="urn:microsoft.com/office/officeart/2005/8/layout/list1"/>
    <dgm:cxn modelId="{4247BF0F-A15C-4AF3-9A44-E986442BDC06}" srcId="{E07BCF53-8E6C-40D3-B1DB-59561ADFEB0C}" destId="{CAEC7B81-93F4-4F3B-A9AC-F781EC75CD6B}" srcOrd="2" destOrd="0" parTransId="{1ABAB7A5-8CD3-47E8-8773-C947A6F36A7F}" sibTransId="{C8D57AD6-BC94-47CA-9240-124D6AB50023}"/>
    <dgm:cxn modelId="{58547524-1BE2-42B1-B042-1323EACEF60E}" type="presOf" srcId="{192C9E82-4E32-400D-8092-D5E40D2A3992}" destId="{373D9FD0-B73F-4210-B1F4-F3E4204F2ACC}" srcOrd="1" destOrd="0" presId="urn:microsoft.com/office/officeart/2005/8/layout/list1"/>
    <dgm:cxn modelId="{BC698E39-0A80-4901-A613-3B835D6D6E3A}" type="presOf" srcId="{CAEC7B81-93F4-4F3B-A9AC-F781EC75CD6B}" destId="{8656C00C-E711-4B88-800E-A11D97DC0E9B}" srcOrd="1" destOrd="0" presId="urn:microsoft.com/office/officeart/2005/8/layout/list1"/>
    <dgm:cxn modelId="{3764B585-1F2A-4F44-96B5-A07FA10EBF7B}" type="presParOf" srcId="{A1B6CFF1-111A-4DD4-BA2D-DF4833C2D8C3}" destId="{54244218-A653-4AFB-A5B4-6EEFCABF23A3}" srcOrd="0" destOrd="0" presId="urn:microsoft.com/office/officeart/2005/8/layout/list1"/>
    <dgm:cxn modelId="{01BFA84D-C464-40B7-9355-B762793F6282}" type="presParOf" srcId="{54244218-A653-4AFB-A5B4-6EEFCABF23A3}" destId="{C5769947-E58A-462F-AF70-0E817F754E98}" srcOrd="0" destOrd="0" presId="urn:microsoft.com/office/officeart/2005/8/layout/list1"/>
    <dgm:cxn modelId="{E38A8319-0FF8-4386-959E-271B0214A0F8}" type="presParOf" srcId="{54244218-A653-4AFB-A5B4-6EEFCABF23A3}" destId="{373D9FD0-B73F-4210-B1F4-F3E4204F2ACC}" srcOrd="1" destOrd="0" presId="urn:microsoft.com/office/officeart/2005/8/layout/list1"/>
    <dgm:cxn modelId="{97FBCB66-3766-4DD1-8728-F11483A5EFAE}" type="presParOf" srcId="{A1B6CFF1-111A-4DD4-BA2D-DF4833C2D8C3}" destId="{5A424263-28B3-46A9-A94C-26634DF8A273}" srcOrd="1" destOrd="0" presId="urn:microsoft.com/office/officeart/2005/8/layout/list1"/>
    <dgm:cxn modelId="{D0BBF371-1390-4769-9B16-1AC91D43BF9F}" type="presParOf" srcId="{A1B6CFF1-111A-4DD4-BA2D-DF4833C2D8C3}" destId="{CB71A931-497D-46B4-8364-C313DDF28DC4}" srcOrd="2" destOrd="0" presId="urn:microsoft.com/office/officeart/2005/8/layout/list1"/>
    <dgm:cxn modelId="{562D7D06-D974-415F-983C-2E25054B3192}" type="presParOf" srcId="{A1B6CFF1-111A-4DD4-BA2D-DF4833C2D8C3}" destId="{0B0B1D28-E2F0-4B79-9285-22254CEDA2B4}" srcOrd="3" destOrd="0" presId="urn:microsoft.com/office/officeart/2005/8/layout/list1"/>
    <dgm:cxn modelId="{A42CFE69-FFEA-430B-BBFE-371F7E55A98F}" type="presParOf" srcId="{A1B6CFF1-111A-4DD4-BA2D-DF4833C2D8C3}" destId="{490FAE0A-9B1F-4688-8C70-B7995BA1C394}" srcOrd="4" destOrd="0" presId="urn:microsoft.com/office/officeart/2005/8/layout/list1"/>
    <dgm:cxn modelId="{C684665D-53EB-40E5-BB43-754D6E4D1930}" type="presParOf" srcId="{490FAE0A-9B1F-4688-8C70-B7995BA1C394}" destId="{53EB61BF-1BB9-41E1-AB54-9C6B9F13D796}" srcOrd="0" destOrd="0" presId="urn:microsoft.com/office/officeart/2005/8/layout/list1"/>
    <dgm:cxn modelId="{68EF060A-C836-40AB-8A68-33E345B58C1C}" type="presParOf" srcId="{490FAE0A-9B1F-4688-8C70-B7995BA1C394}" destId="{B0AC5665-6314-4646-8DCD-DB74A29A87D4}" srcOrd="1" destOrd="0" presId="urn:microsoft.com/office/officeart/2005/8/layout/list1"/>
    <dgm:cxn modelId="{61B4D141-CB46-4A06-BA04-A0D12B8040FE}" type="presParOf" srcId="{A1B6CFF1-111A-4DD4-BA2D-DF4833C2D8C3}" destId="{F661BBC7-A522-496B-AB4F-5E0667EFFAFE}" srcOrd="5" destOrd="0" presId="urn:microsoft.com/office/officeart/2005/8/layout/list1"/>
    <dgm:cxn modelId="{05071CFC-39F9-42B6-B3DE-21E0235FCAE1}" type="presParOf" srcId="{A1B6CFF1-111A-4DD4-BA2D-DF4833C2D8C3}" destId="{08A71E35-0841-4787-B8EB-F3DFF82A232B}" srcOrd="6" destOrd="0" presId="urn:microsoft.com/office/officeart/2005/8/layout/list1"/>
    <dgm:cxn modelId="{2C076B9A-B9FD-4FA0-AA37-8AF76154836F}" type="presParOf" srcId="{A1B6CFF1-111A-4DD4-BA2D-DF4833C2D8C3}" destId="{8AEC52B7-461D-4901-B03C-4D1A7FD64B08}" srcOrd="7" destOrd="0" presId="urn:microsoft.com/office/officeart/2005/8/layout/list1"/>
    <dgm:cxn modelId="{BD91C6DB-25EE-4860-87B5-EE77763D0304}" type="presParOf" srcId="{A1B6CFF1-111A-4DD4-BA2D-DF4833C2D8C3}" destId="{BCF04D7E-117F-4758-958A-47F447A9472F}" srcOrd="8" destOrd="0" presId="urn:microsoft.com/office/officeart/2005/8/layout/list1"/>
    <dgm:cxn modelId="{CCB998AC-D557-45AE-B59A-C8DB0636F43F}" type="presParOf" srcId="{BCF04D7E-117F-4758-958A-47F447A9472F}" destId="{36570D86-2BA4-4E4C-95E8-1FFEF4E5F67F}" srcOrd="0" destOrd="0" presId="urn:microsoft.com/office/officeart/2005/8/layout/list1"/>
    <dgm:cxn modelId="{7DD71CBA-3ED0-4852-AF77-29D50B9A67B3}" type="presParOf" srcId="{BCF04D7E-117F-4758-958A-47F447A9472F}" destId="{8656C00C-E711-4B88-800E-A11D97DC0E9B}" srcOrd="1" destOrd="0" presId="urn:microsoft.com/office/officeart/2005/8/layout/list1"/>
    <dgm:cxn modelId="{1287DBE7-FE32-435E-B906-7B8E5FDF6AC3}" type="presParOf" srcId="{A1B6CFF1-111A-4DD4-BA2D-DF4833C2D8C3}" destId="{F3D41491-C916-4388-A41D-986EB9E36212}" srcOrd="9" destOrd="0" presId="urn:microsoft.com/office/officeart/2005/8/layout/list1"/>
    <dgm:cxn modelId="{C1132C5F-C4FE-4CAD-A96E-ACD3AD2A68DE}" type="presParOf" srcId="{A1B6CFF1-111A-4DD4-BA2D-DF4833C2D8C3}" destId="{599EC374-D4CF-4239-9922-EA4C1BC77BDC}" srcOrd="10" destOrd="0" presId="urn:microsoft.com/office/officeart/2005/8/layout/list1"/>
    <dgm:cxn modelId="{AFAAA492-32DB-458D-97A9-53773B979608}" type="presParOf" srcId="{A1B6CFF1-111A-4DD4-BA2D-DF4833C2D8C3}" destId="{07918E19-3B64-4C0E-9A1E-7CACB4C16B6C}" srcOrd="11" destOrd="0" presId="urn:microsoft.com/office/officeart/2005/8/layout/list1"/>
    <dgm:cxn modelId="{9EE334AE-DFDF-4B37-8E98-83F45256E174}" type="presParOf" srcId="{A1B6CFF1-111A-4DD4-BA2D-DF4833C2D8C3}" destId="{D45311BB-527C-415F-88BE-430D00AC1FA1}" srcOrd="12" destOrd="0" presId="urn:microsoft.com/office/officeart/2005/8/layout/list1"/>
    <dgm:cxn modelId="{F82AD5A0-E689-4EF1-A737-1BEB8BFC0101}" type="presParOf" srcId="{D45311BB-527C-415F-88BE-430D00AC1FA1}" destId="{DF8C9CD6-2321-4FAB-9FA4-A4FBEAEED506}" srcOrd="0" destOrd="0" presId="urn:microsoft.com/office/officeart/2005/8/layout/list1"/>
    <dgm:cxn modelId="{A8AFF161-48BC-4D64-ABBF-BD6AA2B4E319}" type="presParOf" srcId="{D45311BB-527C-415F-88BE-430D00AC1FA1}" destId="{35BEA58A-5337-4686-A208-9C6C05F48BCA}" srcOrd="1" destOrd="0" presId="urn:microsoft.com/office/officeart/2005/8/layout/list1"/>
    <dgm:cxn modelId="{EFC33225-97AD-4A63-90E3-109BED4A9263}" type="presParOf" srcId="{A1B6CFF1-111A-4DD4-BA2D-DF4833C2D8C3}" destId="{481A46D0-E266-4E4B-BA27-5E81359CDB36}" srcOrd="13" destOrd="0" presId="urn:microsoft.com/office/officeart/2005/8/layout/list1"/>
    <dgm:cxn modelId="{695A33E5-57AB-4A6F-9495-5EBD081D0AA6}" type="presParOf" srcId="{A1B6CFF1-111A-4DD4-BA2D-DF4833C2D8C3}" destId="{84DB7AB1-F3E2-44D0-B46B-723C5E89FE22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A35F6C8-2003-4DC1-A1B2-9FC2953180FE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47FC7359-4721-4481-B9BA-8A9A388C634A}">
      <dgm:prSet phldrT="[Texto]"/>
      <dgm:spPr/>
      <dgm:t>
        <a:bodyPr/>
        <a:lstStyle/>
        <a:p>
          <a:r>
            <a:rPr lang="es-AR" b="1" dirty="0" smtClean="0">
              <a:solidFill>
                <a:schemeClr val="tx2"/>
              </a:solidFill>
            </a:rPr>
            <a:t>INHALACIÓN DE LAS CONIDIAS</a:t>
          </a:r>
          <a:endParaRPr lang="es-AR" b="1" dirty="0">
            <a:solidFill>
              <a:schemeClr val="tx2"/>
            </a:solidFill>
          </a:endParaRPr>
        </a:p>
      </dgm:t>
    </dgm:pt>
    <dgm:pt modelId="{6F01D37D-16C0-4DD6-9D8E-5E614665BD70}" type="parTrans" cxnId="{65A63798-6512-4685-B58E-5783B16F0B8C}">
      <dgm:prSet/>
      <dgm:spPr/>
      <dgm:t>
        <a:bodyPr/>
        <a:lstStyle/>
        <a:p>
          <a:endParaRPr lang="es-AR" dirty="0"/>
        </a:p>
      </dgm:t>
    </dgm:pt>
    <dgm:pt modelId="{541022DC-877F-48E7-8A58-C8AFC5DAF81D}" type="sibTrans" cxnId="{65A63798-6512-4685-B58E-5783B16F0B8C}">
      <dgm:prSet/>
      <dgm:spPr>
        <a:solidFill>
          <a:schemeClr val="accent4">
            <a:lumMod val="75000"/>
          </a:schemeClr>
        </a:solidFill>
      </dgm:spPr>
      <dgm:t>
        <a:bodyPr/>
        <a:lstStyle/>
        <a:p>
          <a:endParaRPr lang="es-AR" dirty="0"/>
        </a:p>
      </dgm:t>
    </dgm:pt>
    <dgm:pt modelId="{9E057124-8603-4263-9649-C872A9710738}">
      <dgm:prSet phldrT="[Texto]"/>
      <dgm:spPr/>
      <dgm:t>
        <a:bodyPr/>
        <a:lstStyle/>
        <a:p>
          <a:r>
            <a:rPr lang="es-AR" b="1" dirty="0" smtClean="0">
              <a:solidFill>
                <a:schemeClr val="tx2"/>
              </a:solidFill>
            </a:rPr>
            <a:t>SENOS y ALVEÓLOS</a:t>
          </a:r>
          <a:endParaRPr lang="es-AR" b="1" dirty="0">
            <a:solidFill>
              <a:schemeClr val="tx2"/>
            </a:solidFill>
          </a:endParaRPr>
        </a:p>
      </dgm:t>
    </dgm:pt>
    <dgm:pt modelId="{9B954E5D-C08F-4D37-999F-CDFA2E88FD0F}" type="parTrans" cxnId="{C1366E41-153B-48CC-A3C3-C17DBF69565B}">
      <dgm:prSet/>
      <dgm:spPr/>
      <dgm:t>
        <a:bodyPr/>
        <a:lstStyle/>
        <a:p>
          <a:endParaRPr lang="es-AR" dirty="0"/>
        </a:p>
      </dgm:t>
    </dgm:pt>
    <dgm:pt modelId="{752E73E9-1891-4125-9C13-FFDB59C664B9}" type="sibTrans" cxnId="{C1366E41-153B-48CC-A3C3-C17DBF69565B}">
      <dgm:prSet/>
      <dgm:spPr>
        <a:solidFill>
          <a:schemeClr val="accent4">
            <a:lumMod val="75000"/>
          </a:schemeClr>
        </a:solidFill>
      </dgm:spPr>
      <dgm:t>
        <a:bodyPr/>
        <a:lstStyle/>
        <a:p>
          <a:endParaRPr lang="es-AR" dirty="0"/>
        </a:p>
      </dgm:t>
    </dgm:pt>
    <dgm:pt modelId="{C8DA56F8-2921-47AA-820C-E3FB10D00909}">
      <dgm:prSet phldrT="[Texto]"/>
      <dgm:spPr/>
      <dgm:t>
        <a:bodyPr/>
        <a:lstStyle/>
        <a:p>
          <a:r>
            <a:rPr lang="es-AR" b="1" dirty="0" smtClean="0">
              <a:solidFill>
                <a:schemeClr val="tx2"/>
              </a:solidFill>
            </a:rPr>
            <a:t>FAGOCITOSIS</a:t>
          </a:r>
        </a:p>
        <a:p>
          <a:r>
            <a:rPr lang="es-AR" b="1" dirty="0" smtClean="0">
              <a:solidFill>
                <a:schemeClr val="tx2"/>
              </a:solidFill>
            </a:rPr>
            <a:t>MACRÓFAGOS ALVEOLARES y NEUTRÓFILOS</a:t>
          </a:r>
          <a:endParaRPr lang="es-AR" dirty="0"/>
        </a:p>
      </dgm:t>
    </dgm:pt>
    <dgm:pt modelId="{AB77885B-548F-4AFB-B328-918C87D887DB}" type="parTrans" cxnId="{060428F0-0630-4E31-B1D4-606922DBACDC}">
      <dgm:prSet/>
      <dgm:spPr/>
      <dgm:t>
        <a:bodyPr/>
        <a:lstStyle/>
        <a:p>
          <a:endParaRPr lang="es-AR" dirty="0"/>
        </a:p>
      </dgm:t>
    </dgm:pt>
    <dgm:pt modelId="{15A86BA4-FACD-4C0D-AADE-F64571F851BF}" type="sibTrans" cxnId="{060428F0-0630-4E31-B1D4-606922DBACDC}">
      <dgm:prSet/>
      <dgm:spPr>
        <a:solidFill>
          <a:schemeClr val="accent4">
            <a:lumMod val="75000"/>
          </a:schemeClr>
        </a:solidFill>
      </dgm:spPr>
      <dgm:t>
        <a:bodyPr/>
        <a:lstStyle/>
        <a:p>
          <a:endParaRPr lang="es-AR" dirty="0"/>
        </a:p>
      </dgm:t>
    </dgm:pt>
    <dgm:pt modelId="{9CA36648-C04B-483E-AAA2-20BE6C583F2E}">
      <dgm:prSet phldrT="[Texto]"/>
      <dgm:spPr/>
      <dgm:t>
        <a:bodyPr/>
        <a:lstStyle/>
        <a:p>
          <a:r>
            <a:rPr lang="es-AR" b="1" dirty="0" smtClean="0">
              <a:solidFill>
                <a:schemeClr val="tx2"/>
              </a:solidFill>
            </a:rPr>
            <a:t>NECROSIS ISQUÉMICAS y EMBOLIAS SÉPTICAS</a:t>
          </a:r>
          <a:endParaRPr lang="es-AR" b="1" dirty="0">
            <a:solidFill>
              <a:schemeClr val="tx2"/>
            </a:solidFill>
          </a:endParaRPr>
        </a:p>
      </dgm:t>
    </dgm:pt>
    <dgm:pt modelId="{E521FA13-D17B-4070-B7D7-E613E82DF0A7}" type="parTrans" cxnId="{BDC832BA-559F-44B2-A150-A4B8312EF628}">
      <dgm:prSet/>
      <dgm:spPr/>
      <dgm:t>
        <a:bodyPr/>
        <a:lstStyle/>
        <a:p>
          <a:endParaRPr lang="es-AR" dirty="0"/>
        </a:p>
      </dgm:t>
    </dgm:pt>
    <dgm:pt modelId="{900A6645-F567-4E85-8FD5-0EB8AB7E3C85}" type="sibTrans" cxnId="{BDC832BA-559F-44B2-A150-A4B8312EF628}">
      <dgm:prSet/>
      <dgm:spPr>
        <a:solidFill>
          <a:schemeClr val="accent4">
            <a:lumMod val="75000"/>
          </a:schemeClr>
        </a:solidFill>
      </dgm:spPr>
      <dgm:t>
        <a:bodyPr/>
        <a:lstStyle/>
        <a:p>
          <a:endParaRPr lang="es-AR" dirty="0"/>
        </a:p>
      </dgm:t>
    </dgm:pt>
    <dgm:pt modelId="{E97DCBF2-B882-4B19-B425-2575E46445C2}">
      <dgm:prSet phldrT="[Texto]"/>
      <dgm:spPr/>
      <dgm:t>
        <a:bodyPr/>
        <a:lstStyle/>
        <a:p>
          <a:r>
            <a:rPr lang="es-AR" b="1" dirty="0" smtClean="0">
              <a:solidFill>
                <a:schemeClr val="tx2"/>
              </a:solidFill>
            </a:rPr>
            <a:t>INVASIÓN VASOS SANGUÍNEOS</a:t>
          </a:r>
          <a:endParaRPr lang="es-AR" dirty="0"/>
        </a:p>
      </dgm:t>
    </dgm:pt>
    <dgm:pt modelId="{A6ABDD89-33A9-414A-AA91-A9421624538B}" type="parTrans" cxnId="{63EEC74C-9FB9-41CC-A5EB-6EF2AEB3F0A1}">
      <dgm:prSet/>
      <dgm:spPr/>
      <dgm:t>
        <a:bodyPr/>
        <a:lstStyle/>
        <a:p>
          <a:endParaRPr lang="es-AR" dirty="0"/>
        </a:p>
      </dgm:t>
    </dgm:pt>
    <dgm:pt modelId="{32DD78C3-00A3-4231-9878-039DC55862A4}" type="sibTrans" cxnId="{63EEC74C-9FB9-41CC-A5EB-6EF2AEB3F0A1}">
      <dgm:prSet/>
      <dgm:spPr>
        <a:solidFill>
          <a:schemeClr val="accent4">
            <a:lumMod val="75000"/>
          </a:schemeClr>
        </a:solidFill>
      </dgm:spPr>
      <dgm:t>
        <a:bodyPr/>
        <a:lstStyle/>
        <a:p>
          <a:endParaRPr lang="es-AR" dirty="0"/>
        </a:p>
      </dgm:t>
    </dgm:pt>
    <dgm:pt modelId="{59348E51-9862-452D-BB32-A5110E0E7E8E}" type="pres">
      <dgm:prSet presAssocID="{7A35F6C8-2003-4DC1-A1B2-9FC2953180FE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4742DF16-D3DD-4616-AA28-7F6703A44DD6}" type="pres">
      <dgm:prSet presAssocID="{47FC7359-4721-4481-B9BA-8A9A388C634A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2555B8DE-11BE-4CCA-88A9-7D4684DDC1CF}" type="pres">
      <dgm:prSet presAssocID="{541022DC-877F-48E7-8A58-C8AFC5DAF81D}" presName="sibTrans" presStyleLbl="sibTrans2D1" presStyleIdx="0" presStyleCnt="5"/>
      <dgm:spPr/>
      <dgm:t>
        <a:bodyPr/>
        <a:lstStyle/>
        <a:p>
          <a:endParaRPr lang="es-AR"/>
        </a:p>
      </dgm:t>
    </dgm:pt>
    <dgm:pt modelId="{EE097C0C-C9CA-4104-8729-07715F1F5654}" type="pres">
      <dgm:prSet presAssocID="{541022DC-877F-48E7-8A58-C8AFC5DAF81D}" presName="connectorText" presStyleLbl="sibTrans2D1" presStyleIdx="0" presStyleCnt="5"/>
      <dgm:spPr/>
      <dgm:t>
        <a:bodyPr/>
        <a:lstStyle/>
        <a:p>
          <a:endParaRPr lang="es-AR"/>
        </a:p>
      </dgm:t>
    </dgm:pt>
    <dgm:pt modelId="{2BD67CA7-AB6E-43E5-B38C-2E717534E34E}" type="pres">
      <dgm:prSet presAssocID="{9E057124-8603-4263-9649-C872A9710738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176110B2-47AC-4150-823C-EE0FD2185CEC}" type="pres">
      <dgm:prSet presAssocID="{752E73E9-1891-4125-9C13-FFDB59C664B9}" presName="sibTrans" presStyleLbl="sibTrans2D1" presStyleIdx="1" presStyleCnt="5"/>
      <dgm:spPr/>
      <dgm:t>
        <a:bodyPr/>
        <a:lstStyle/>
        <a:p>
          <a:endParaRPr lang="es-AR"/>
        </a:p>
      </dgm:t>
    </dgm:pt>
    <dgm:pt modelId="{F393E7B3-79F2-42B6-B6F6-2C5465C28C44}" type="pres">
      <dgm:prSet presAssocID="{752E73E9-1891-4125-9C13-FFDB59C664B9}" presName="connectorText" presStyleLbl="sibTrans2D1" presStyleIdx="1" presStyleCnt="5"/>
      <dgm:spPr/>
      <dgm:t>
        <a:bodyPr/>
        <a:lstStyle/>
        <a:p>
          <a:endParaRPr lang="es-AR"/>
        </a:p>
      </dgm:t>
    </dgm:pt>
    <dgm:pt modelId="{254BEF0B-B4A5-4514-A39C-4F4FCD254CA9}" type="pres">
      <dgm:prSet presAssocID="{C8DA56F8-2921-47AA-820C-E3FB10D00909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AEC9BC0E-E6FB-4698-84CC-89CEB0BF271A}" type="pres">
      <dgm:prSet presAssocID="{15A86BA4-FACD-4C0D-AADE-F64571F851BF}" presName="sibTrans" presStyleLbl="sibTrans2D1" presStyleIdx="2" presStyleCnt="5"/>
      <dgm:spPr/>
      <dgm:t>
        <a:bodyPr/>
        <a:lstStyle/>
        <a:p>
          <a:endParaRPr lang="es-AR"/>
        </a:p>
      </dgm:t>
    </dgm:pt>
    <dgm:pt modelId="{FB23B142-233D-4619-B13C-65DD267F401F}" type="pres">
      <dgm:prSet presAssocID="{15A86BA4-FACD-4C0D-AADE-F64571F851BF}" presName="connectorText" presStyleLbl="sibTrans2D1" presStyleIdx="2" presStyleCnt="5"/>
      <dgm:spPr/>
      <dgm:t>
        <a:bodyPr/>
        <a:lstStyle/>
        <a:p>
          <a:endParaRPr lang="es-AR"/>
        </a:p>
      </dgm:t>
    </dgm:pt>
    <dgm:pt modelId="{3F64F1C1-0C13-4699-8025-39469E41EA3D}" type="pres">
      <dgm:prSet presAssocID="{E97DCBF2-B882-4B19-B425-2575E46445C2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161A563F-CE57-411B-9BF0-CFF41D9F6533}" type="pres">
      <dgm:prSet presAssocID="{32DD78C3-00A3-4231-9878-039DC55862A4}" presName="sibTrans" presStyleLbl="sibTrans2D1" presStyleIdx="3" presStyleCnt="5"/>
      <dgm:spPr/>
      <dgm:t>
        <a:bodyPr/>
        <a:lstStyle/>
        <a:p>
          <a:endParaRPr lang="es-AR"/>
        </a:p>
      </dgm:t>
    </dgm:pt>
    <dgm:pt modelId="{D64352EE-F8DD-4C83-8ABE-75BB4C42EDB2}" type="pres">
      <dgm:prSet presAssocID="{32DD78C3-00A3-4231-9878-039DC55862A4}" presName="connectorText" presStyleLbl="sibTrans2D1" presStyleIdx="3" presStyleCnt="5"/>
      <dgm:spPr/>
      <dgm:t>
        <a:bodyPr/>
        <a:lstStyle/>
        <a:p>
          <a:endParaRPr lang="es-AR"/>
        </a:p>
      </dgm:t>
    </dgm:pt>
    <dgm:pt modelId="{3E18A60E-BB71-4118-A49D-E37ABB119330}" type="pres">
      <dgm:prSet presAssocID="{9CA36648-C04B-483E-AAA2-20BE6C583F2E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C9A61667-BF45-421A-9345-E6FB8AE6E2D5}" type="pres">
      <dgm:prSet presAssocID="{900A6645-F567-4E85-8FD5-0EB8AB7E3C85}" presName="sibTrans" presStyleLbl="sibTrans2D1" presStyleIdx="4" presStyleCnt="5"/>
      <dgm:spPr/>
      <dgm:t>
        <a:bodyPr/>
        <a:lstStyle/>
        <a:p>
          <a:endParaRPr lang="es-AR"/>
        </a:p>
      </dgm:t>
    </dgm:pt>
    <dgm:pt modelId="{2988648F-4918-4C74-9850-FC55D60D6FA4}" type="pres">
      <dgm:prSet presAssocID="{900A6645-F567-4E85-8FD5-0EB8AB7E3C85}" presName="connectorText" presStyleLbl="sibTrans2D1" presStyleIdx="4" presStyleCnt="5"/>
      <dgm:spPr/>
      <dgm:t>
        <a:bodyPr/>
        <a:lstStyle/>
        <a:p>
          <a:endParaRPr lang="es-AR"/>
        </a:p>
      </dgm:t>
    </dgm:pt>
  </dgm:ptLst>
  <dgm:cxnLst>
    <dgm:cxn modelId="{4EBBF5ED-4ABF-4E17-9988-4622AAA33328}" type="presOf" srcId="{541022DC-877F-48E7-8A58-C8AFC5DAF81D}" destId="{EE097C0C-C9CA-4104-8729-07715F1F5654}" srcOrd="1" destOrd="0" presId="urn:microsoft.com/office/officeart/2005/8/layout/cycle2"/>
    <dgm:cxn modelId="{A38DE756-1784-4C4D-88DF-516678B5C12B}" type="presOf" srcId="{752E73E9-1891-4125-9C13-FFDB59C664B9}" destId="{F393E7B3-79F2-42B6-B6F6-2C5465C28C44}" srcOrd="1" destOrd="0" presId="urn:microsoft.com/office/officeart/2005/8/layout/cycle2"/>
    <dgm:cxn modelId="{FB772640-2834-42BD-BC65-306C8F358245}" type="presOf" srcId="{752E73E9-1891-4125-9C13-FFDB59C664B9}" destId="{176110B2-47AC-4150-823C-EE0FD2185CEC}" srcOrd="0" destOrd="0" presId="urn:microsoft.com/office/officeart/2005/8/layout/cycle2"/>
    <dgm:cxn modelId="{EA6330A2-D6D8-4311-854B-47A118F79BE9}" type="presOf" srcId="{32DD78C3-00A3-4231-9878-039DC55862A4}" destId="{161A563F-CE57-411B-9BF0-CFF41D9F6533}" srcOrd="0" destOrd="0" presId="urn:microsoft.com/office/officeart/2005/8/layout/cycle2"/>
    <dgm:cxn modelId="{851A194A-2088-49B4-B0CA-2B51DF416870}" type="presOf" srcId="{541022DC-877F-48E7-8A58-C8AFC5DAF81D}" destId="{2555B8DE-11BE-4CCA-88A9-7D4684DDC1CF}" srcOrd="0" destOrd="0" presId="urn:microsoft.com/office/officeart/2005/8/layout/cycle2"/>
    <dgm:cxn modelId="{63EEC74C-9FB9-41CC-A5EB-6EF2AEB3F0A1}" srcId="{7A35F6C8-2003-4DC1-A1B2-9FC2953180FE}" destId="{E97DCBF2-B882-4B19-B425-2575E46445C2}" srcOrd="3" destOrd="0" parTransId="{A6ABDD89-33A9-414A-AA91-A9421624538B}" sibTransId="{32DD78C3-00A3-4231-9878-039DC55862A4}"/>
    <dgm:cxn modelId="{A8711B8C-7EB2-41F5-8BE5-D0E0707608CF}" type="presOf" srcId="{C8DA56F8-2921-47AA-820C-E3FB10D00909}" destId="{254BEF0B-B4A5-4514-A39C-4F4FCD254CA9}" srcOrd="0" destOrd="0" presId="urn:microsoft.com/office/officeart/2005/8/layout/cycle2"/>
    <dgm:cxn modelId="{04A8E458-2162-43A0-B3AF-BDE333AA9BD2}" type="presOf" srcId="{15A86BA4-FACD-4C0D-AADE-F64571F851BF}" destId="{AEC9BC0E-E6FB-4698-84CC-89CEB0BF271A}" srcOrd="0" destOrd="0" presId="urn:microsoft.com/office/officeart/2005/8/layout/cycle2"/>
    <dgm:cxn modelId="{46EFE3F4-842D-4416-87E2-F100BFFE78B5}" type="presOf" srcId="{32DD78C3-00A3-4231-9878-039DC55862A4}" destId="{D64352EE-F8DD-4C83-8ABE-75BB4C42EDB2}" srcOrd="1" destOrd="0" presId="urn:microsoft.com/office/officeart/2005/8/layout/cycle2"/>
    <dgm:cxn modelId="{1A0A79FD-0E3F-4999-BDD7-AA24C1C59C44}" type="presOf" srcId="{47FC7359-4721-4481-B9BA-8A9A388C634A}" destId="{4742DF16-D3DD-4616-AA28-7F6703A44DD6}" srcOrd="0" destOrd="0" presId="urn:microsoft.com/office/officeart/2005/8/layout/cycle2"/>
    <dgm:cxn modelId="{BDC832BA-559F-44B2-A150-A4B8312EF628}" srcId="{7A35F6C8-2003-4DC1-A1B2-9FC2953180FE}" destId="{9CA36648-C04B-483E-AAA2-20BE6C583F2E}" srcOrd="4" destOrd="0" parTransId="{E521FA13-D17B-4070-B7D7-E613E82DF0A7}" sibTransId="{900A6645-F567-4E85-8FD5-0EB8AB7E3C85}"/>
    <dgm:cxn modelId="{D79DA4C2-A6D5-49CE-9F82-8F0ABA9FAAD7}" type="presOf" srcId="{7A35F6C8-2003-4DC1-A1B2-9FC2953180FE}" destId="{59348E51-9862-452D-BB32-A5110E0E7E8E}" srcOrd="0" destOrd="0" presId="urn:microsoft.com/office/officeart/2005/8/layout/cycle2"/>
    <dgm:cxn modelId="{C1366E41-153B-48CC-A3C3-C17DBF69565B}" srcId="{7A35F6C8-2003-4DC1-A1B2-9FC2953180FE}" destId="{9E057124-8603-4263-9649-C872A9710738}" srcOrd="1" destOrd="0" parTransId="{9B954E5D-C08F-4D37-999F-CDFA2E88FD0F}" sibTransId="{752E73E9-1891-4125-9C13-FFDB59C664B9}"/>
    <dgm:cxn modelId="{72CBAC53-622E-4C54-8927-29BAB30D2B56}" type="presOf" srcId="{9E057124-8603-4263-9649-C872A9710738}" destId="{2BD67CA7-AB6E-43E5-B38C-2E717534E34E}" srcOrd="0" destOrd="0" presId="urn:microsoft.com/office/officeart/2005/8/layout/cycle2"/>
    <dgm:cxn modelId="{65A63798-6512-4685-B58E-5783B16F0B8C}" srcId="{7A35F6C8-2003-4DC1-A1B2-9FC2953180FE}" destId="{47FC7359-4721-4481-B9BA-8A9A388C634A}" srcOrd="0" destOrd="0" parTransId="{6F01D37D-16C0-4DD6-9D8E-5E614665BD70}" sibTransId="{541022DC-877F-48E7-8A58-C8AFC5DAF81D}"/>
    <dgm:cxn modelId="{D48EFAC3-D3F5-4682-8B9F-AFD288DD3445}" type="presOf" srcId="{15A86BA4-FACD-4C0D-AADE-F64571F851BF}" destId="{FB23B142-233D-4619-B13C-65DD267F401F}" srcOrd="1" destOrd="0" presId="urn:microsoft.com/office/officeart/2005/8/layout/cycle2"/>
    <dgm:cxn modelId="{02679CA2-1E9E-42CB-AD4F-36D5F0816657}" type="presOf" srcId="{900A6645-F567-4E85-8FD5-0EB8AB7E3C85}" destId="{2988648F-4918-4C74-9850-FC55D60D6FA4}" srcOrd="1" destOrd="0" presId="urn:microsoft.com/office/officeart/2005/8/layout/cycle2"/>
    <dgm:cxn modelId="{0B1C2225-B9AA-431F-B83F-5932D1D53C4A}" type="presOf" srcId="{9CA36648-C04B-483E-AAA2-20BE6C583F2E}" destId="{3E18A60E-BB71-4118-A49D-E37ABB119330}" srcOrd="0" destOrd="0" presId="urn:microsoft.com/office/officeart/2005/8/layout/cycle2"/>
    <dgm:cxn modelId="{658DB3D1-C60B-4AA8-B2F3-570C18227757}" type="presOf" srcId="{900A6645-F567-4E85-8FD5-0EB8AB7E3C85}" destId="{C9A61667-BF45-421A-9345-E6FB8AE6E2D5}" srcOrd="0" destOrd="0" presId="urn:microsoft.com/office/officeart/2005/8/layout/cycle2"/>
    <dgm:cxn modelId="{3D105825-CF93-4A59-875E-EC35769635CC}" type="presOf" srcId="{E97DCBF2-B882-4B19-B425-2575E46445C2}" destId="{3F64F1C1-0C13-4699-8025-39469E41EA3D}" srcOrd="0" destOrd="0" presId="urn:microsoft.com/office/officeart/2005/8/layout/cycle2"/>
    <dgm:cxn modelId="{060428F0-0630-4E31-B1D4-606922DBACDC}" srcId="{7A35F6C8-2003-4DC1-A1B2-9FC2953180FE}" destId="{C8DA56F8-2921-47AA-820C-E3FB10D00909}" srcOrd="2" destOrd="0" parTransId="{AB77885B-548F-4AFB-B328-918C87D887DB}" sibTransId="{15A86BA4-FACD-4C0D-AADE-F64571F851BF}"/>
    <dgm:cxn modelId="{C67AAF98-7D40-4010-AA61-518FCE205FDB}" type="presParOf" srcId="{59348E51-9862-452D-BB32-A5110E0E7E8E}" destId="{4742DF16-D3DD-4616-AA28-7F6703A44DD6}" srcOrd="0" destOrd="0" presId="urn:microsoft.com/office/officeart/2005/8/layout/cycle2"/>
    <dgm:cxn modelId="{DC8EC424-A22F-47C5-90B0-74116002B1F6}" type="presParOf" srcId="{59348E51-9862-452D-BB32-A5110E0E7E8E}" destId="{2555B8DE-11BE-4CCA-88A9-7D4684DDC1CF}" srcOrd="1" destOrd="0" presId="urn:microsoft.com/office/officeart/2005/8/layout/cycle2"/>
    <dgm:cxn modelId="{A0470D4E-0F4B-440A-A561-FB1D52EFFB27}" type="presParOf" srcId="{2555B8DE-11BE-4CCA-88A9-7D4684DDC1CF}" destId="{EE097C0C-C9CA-4104-8729-07715F1F5654}" srcOrd="0" destOrd="0" presId="urn:microsoft.com/office/officeart/2005/8/layout/cycle2"/>
    <dgm:cxn modelId="{4757A48B-D0A5-4AEA-8507-ED9A1163B625}" type="presParOf" srcId="{59348E51-9862-452D-BB32-A5110E0E7E8E}" destId="{2BD67CA7-AB6E-43E5-B38C-2E717534E34E}" srcOrd="2" destOrd="0" presId="urn:microsoft.com/office/officeart/2005/8/layout/cycle2"/>
    <dgm:cxn modelId="{8FE9102A-7010-4AF4-AC3B-3D1001BEF1EF}" type="presParOf" srcId="{59348E51-9862-452D-BB32-A5110E0E7E8E}" destId="{176110B2-47AC-4150-823C-EE0FD2185CEC}" srcOrd="3" destOrd="0" presId="urn:microsoft.com/office/officeart/2005/8/layout/cycle2"/>
    <dgm:cxn modelId="{CCFF2B7E-6932-4E4B-804C-8DAD1B2DD429}" type="presParOf" srcId="{176110B2-47AC-4150-823C-EE0FD2185CEC}" destId="{F393E7B3-79F2-42B6-B6F6-2C5465C28C44}" srcOrd="0" destOrd="0" presId="urn:microsoft.com/office/officeart/2005/8/layout/cycle2"/>
    <dgm:cxn modelId="{D2466A88-9CE9-4677-88A2-13EE669071B3}" type="presParOf" srcId="{59348E51-9862-452D-BB32-A5110E0E7E8E}" destId="{254BEF0B-B4A5-4514-A39C-4F4FCD254CA9}" srcOrd="4" destOrd="0" presId="urn:microsoft.com/office/officeart/2005/8/layout/cycle2"/>
    <dgm:cxn modelId="{C635373D-7389-4728-A103-947D8E1E42CF}" type="presParOf" srcId="{59348E51-9862-452D-BB32-A5110E0E7E8E}" destId="{AEC9BC0E-E6FB-4698-84CC-89CEB0BF271A}" srcOrd="5" destOrd="0" presId="urn:microsoft.com/office/officeart/2005/8/layout/cycle2"/>
    <dgm:cxn modelId="{B92BCE91-D33D-4904-A87A-0199C875B9B7}" type="presParOf" srcId="{AEC9BC0E-E6FB-4698-84CC-89CEB0BF271A}" destId="{FB23B142-233D-4619-B13C-65DD267F401F}" srcOrd="0" destOrd="0" presId="urn:microsoft.com/office/officeart/2005/8/layout/cycle2"/>
    <dgm:cxn modelId="{EB2EABFB-4817-4962-8853-EFF4D8AAB02F}" type="presParOf" srcId="{59348E51-9862-452D-BB32-A5110E0E7E8E}" destId="{3F64F1C1-0C13-4699-8025-39469E41EA3D}" srcOrd="6" destOrd="0" presId="urn:microsoft.com/office/officeart/2005/8/layout/cycle2"/>
    <dgm:cxn modelId="{53991A5F-BD52-47B8-B3DE-888A2745AA07}" type="presParOf" srcId="{59348E51-9862-452D-BB32-A5110E0E7E8E}" destId="{161A563F-CE57-411B-9BF0-CFF41D9F6533}" srcOrd="7" destOrd="0" presId="urn:microsoft.com/office/officeart/2005/8/layout/cycle2"/>
    <dgm:cxn modelId="{B362F1E5-151D-4334-BADD-98ACD71ED62E}" type="presParOf" srcId="{161A563F-CE57-411B-9BF0-CFF41D9F6533}" destId="{D64352EE-F8DD-4C83-8ABE-75BB4C42EDB2}" srcOrd="0" destOrd="0" presId="urn:microsoft.com/office/officeart/2005/8/layout/cycle2"/>
    <dgm:cxn modelId="{A871C5E5-19B5-4DEE-8B08-B621FED406B7}" type="presParOf" srcId="{59348E51-9862-452D-BB32-A5110E0E7E8E}" destId="{3E18A60E-BB71-4118-A49D-E37ABB119330}" srcOrd="8" destOrd="0" presId="urn:microsoft.com/office/officeart/2005/8/layout/cycle2"/>
    <dgm:cxn modelId="{9D3499EF-1C77-4ABD-B778-C8678B9107CB}" type="presParOf" srcId="{59348E51-9862-452D-BB32-A5110E0E7E8E}" destId="{C9A61667-BF45-421A-9345-E6FB8AE6E2D5}" srcOrd="9" destOrd="0" presId="urn:microsoft.com/office/officeart/2005/8/layout/cycle2"/>
    <dgm:cxn modelId="{934324BE-75BB-476A-A3DA-B44D6E4AA104}" type="presParOf" srcId="{C9A61667-BF45-421A-9345-E6FB8AE6E2D5}" destId="{2988648F-4918-4C74-9850-FC55D60D6FA4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90E589C-27C0-459D-8962-5C79D2BAA164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084E26E4-3959-48E0-91BB-F3A7E0BF12AD}">
      <dgm:prSet phldrT="[Texto]"/>
      <dgm:spPr/>
      <dgm:t>
        <a:bodyPr/>
        <a:lstStyle/>
        <a:p>
          <a:r>
            <a:rPr lang="es-AR" b="0" dirty="0" smtClean="0">
              <a:solidFill>
                <a:schemeClr val="tx2"/>
              </a:solidFill>
              <a:latin typeface="Arial Narrow" panose="020B0606020202030204" pitchFamily="34" charset="0"/>
            </a:rPr>
            <a:t>Aspergilosis cavitaria</a:t>
          </a:r>
          <a:endParaRPr lang="es-AR" b="0" dirty="0">
            <a:solidFill>
              <a:schemeClr val="tx2"/>
            </a:solidFill>
            <a:latin typeface="Arial Narrow" panose="020B0606020202030204" pitchFamily="34" charset="0"/>
          </a:endParaRPr>
        </a:p>
      </dgm:t>
    </dgm:pt>
    <dgm:pt modelId="{617FA857-0938-452E-A6B2-82BA9DBBD505}" type="sibTrans" cxnId="{648CDA7E-4084-42C1-85D4-98747F6F8609}">
      <dgm:prSet/>
      <dgm:spPr/>
      <dgm:t>
        <a:bodyPr/>
        <a:lstStyle/>
        <a:p>
          <a:endParaRPr lang="es-AR" b="0">
            <a:latin typeface="Arial Narrow" panose="020B0606020202030204" pitchFamily="34" charset="0"/>
          </a:endParaRPr>
        </a:p>
      </dgm:t>
    </dgm:pt>
    <dgm:pt modelId="{51B54ADE-A73E-4AAE-8DC2-20E9FBCFFB62}" type="parTrans" cxnId="{648CDA7E-4084-42C1-85D4-98747F6F8609}">
      <dgm:prSet/>
      <dgm:spPr/>
      <dgm:t>
        <a:bodyPr/>
        <a:lstStyle/>
        <a:p>
          <a:endParaRPr lang="es-AR" b="0">
            <a:latin typeface="Arial Narrow" panose="020B0606020202030204" pitchFamily="34" charset="0"/>
          </a:endParaRPr>
        </a:p>
      </dgm:t>
    </dgm:pt>
    <dgm:pt modelId="{C6171C70-E01B-4824-AA14-E6BDDAD00BA8}">
      <dgm:prSet phldrT="[Texto]"/>
      <dgm:spPr/>
      <dgm:t>
        <a:bodyPr/>
        <a:lstStyle/>
        <a:p>
          <a:r>
            <a:rPr lang="es-AR" b="0" dirty="0" smtClean="0">
              <a:solidFill>
                <a:schemeClr val="tx2"/>
              </a:solidFill>
              <a:latin typeface="Arial Narrow" panose="020B0606020202030204" pitchFamily="34" charset="0"/>
            </a:rPr>
            <a:t>Nódulo pulmonar (Bola  fúngica)</a:t>
          </a:r>
          <a:endParaRPr lang="es-AR" b="0" dirty="0">
            <a:solidFill>
              <a:schemeClr val="tx2"/>
            </a:solidFill>
            <a:latin typeface="Arial Narrow" panose="020B0606020202030204" pitchFamily="34" charset="0"/>
          </a:endParaRPr>
        </a:p>
      </dgm:t>
    </dgm:pt>
    <dgm:pt modelId="{95C56DCE-58B9-4B2E-A6ED-32F42AB24DD4}" type="sibTrans" cxnId="{06673372-BA03-4A1E-B518-20213E757CC9}">
      <dgm:prSet/>
      <dgm:spPr/>
      <dgm:t>
        <a:bodyPr/>
        <a:lstStyle/>
        <a:p>
          <a:endParaRPr lang="es-AR" b="0">
            <a:latin typeface="Arial Narrow" panose="020B0606020202030204" pitchFamily="34" charset="0"/>
          </a:endParaRPr>
        </a:p>
      </dgm:t>
    </dgm:pt>
    <dgm:pt modelId="{A7E89E6B-A403-4BB3-815B-843AA317556D}" type="parTrans" cxnId="{06673372-BA03-4A1E-B518-20213E757CC9}">
      <dgm:prSet/>
      <dgm:spPr/>
      <dgm:t>
        <a:bodyPr/>
        <a:lstStyle/>
        <a:p>
          <a:endParaRPr lang="es-AR" b="0">
            <a:latin typeface="Arial Narrow" panose="020B0606020202030204" pitchFamily="34" charset="0"/>
          </a:endParaRPr>
        </a:p>
      </dgm:t>
    </dgm:pt>
    <dgm:pt modelId="{7C057247-4B71-46FE-9C12-52A0EC5F4DE6}">
      <dgm:prSet phldrT="[Texto]"/>
      <dgm:spPr/>
      <dgm:t>
        <a:bodyPr/>
        <a:lstStyle/>
        <a:p>
          <a:r>
            <a:rPr lang="es-AR" b="0" dirty="0" smtClean="0">
              <a:solidFill>
                <a:schemeClr val="tx2"/>
              </a:solidFill>
              <a:latin typeface="Arial Narrow" panose="020B0606020202030204" pitchFamily="34" charset="0"/>
            </a:rPr>
            <a:t>Formas pulmonares invasivas</a:t>
          </a:r>
          <a:endParaRPr lang="es-AR" b="0" dirty="0">
            <a:solidFill>
              <a:schemeClr val="tx2"/>
            </a:solidFill>
            <a:latin typeface="Arial Narrow" panose="020B0606020202030204" pitchFamily="34" charset="0"/>
          </a:endParaRPr>
        </a:p>
      </dgm:t>
    </dgm:pt>
    <dgm:pt modelId="{F8B3CF0D-451A-4455-B30F-41A89ECF86BA}" type="sibTrans" cxnId="{3F9E8AAF-CECD-4A14-8252-984DAE0877E6}">
      <dgm:prSet/>
      <dgm:spPr/>
      <dgm:t>
        <a:bodyPr/>
        <a:lstStyle/>
        <a:p>
          <a:endParaRPr lang="es-AR" b="0">
            <a:latin typeface="Arial Narrow" panose="020B0606020202030204" pitchFamily="34" charset="0"/>
          </a:endParaRPr>
        </a:p>
      </dgm:t>
    </dgm:pt>
    <dgm:pt modelId="{C51CA36B-17D9-4439-857F-95E87D0C3D08}" type="parTrans" cxnId="{3F9E8AAF-CECD-4A14-8252-984DAE0877E6}">
      <dgm:prSet/>
      <dgm:spPr/>
      <dgm:t>
        <a:bodyPr/>
        <a:lstStyle/>
        <a:p>
          <a:endParaRPr lang="es-AR" b="0">
            <a:latin typeface="Arial Narrow" panose="020B0606020202030204" pitchFamily="34" charset="0"/>
          </a:endParaRPr>
        </a:p>
      </dgm:t>
    </dgm:pt>
    <dgm:pt modelId="{1AA8F5A8-E54F-44A5-8652-2A159261844F}">
      <dgm:prSet phldrT="[Texto]"/>
      <dgm:spPr/>
      <dgm:t>
        <a:bodyPr/>
        <a:lstStyle/>
        <a:p>
          <a:r>
            <a:rPr lang="es-AR" b="0" dirty="0" smtClean="0">
              <a:solidFill>
                <a:schemeClr val="tx2"/>
              </a:solidFill>
              <a:effectLst/>
              <a:latin typeface="Arial Narrow" panose="020B0606020202030204" pitchFamily="34" charset="0"/>
            </a:rPr>
            <a:t>Aspergilosis broncopulmonar alérgica</a:t>
          </a:r>
          <a:endParaRPr lang="es-AR" b="0" dirty="0">
            <a:solidFill>
              <a:schemeClr val="tx2"/>
            </a:solidFill>
            <a:effectLst/>
            <a:latin typeface="Arial Narrow" panose="020B0606020202030204" pitchFamily="34" charset="0"/>
          </a:endParaRPr>
        </a:p>
      </dgm:t>
    </dgm:pt>
    <dgm:pt modelId="{8E0A144C-D3EB-4484-9FF3-5CFC42210A49}" type="sibTrans" cxnId="{73955B9F-648D-4EF9-8454-33537B068898}">
      <dgm:prSet/>
      <dgm:spPr/>
      <dgm:t>
        <a:bodyPr/>
        <a:lstStyle/>
        <a:p>
          <a:endParaRPr lang="es-AR" b="0">
            <a:latin typeface="Arial Narrow" panose="020B0606020202030204" pitchFamily="34" charset="0"/>
          </a:endParaRPr>
        </a:p>
      </dgm:t>
    </dgm:pt>
    <dgm:pt modelId="{484C2D12-7C89-4321-A96D-7C0C446BF98C}" type="parTrans" cxnId="{73955B9F-648D-4EF9-8454-33537B068898}">
      <dgm:prSet/>
      <dgm:spPr/>
      <dgm:t>
        <a:bodyPr/>
        <a:lstStyle/>
        <a:p>
          <a:endParaRPr lang="es-AR" b="0">
            <a:latin typeface="Arial Narrow" panose="020B0606020202030204" pitchFamily="34" charset="0"/>
          </a:endParaRPr>
        </a:p>
      </dgm:t>
    </dgm:pt>
    <dgm:pt modelId="{D639C7A7-2EEC-4CC7-BDCC-5E36D058CD94}" type="pres">
      <dgm:prSet presAssocID="{990E589C-27C0-459D-8962-5C79D2BAA164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68CFA42F-8E69-496E-85A7-92D4641AE949}" type="pres">
      <dgm:prSet presAssocID="{084E26E4-3959-48E0-91BB-F3A7E0BF12AD}" presName="parentLin" presStyleCnt="0"/>
      <dgm:spPr/>
    </dgm:pt>
    <dgm:pt modelId="{4FE69B6A-63F6-4C2E-8520-7C3B34840F75}" type="pres">
      <dgm:prSet presAssocID="{084E26E4-3959-48E0-91BB-F3A7E0BF12AD}" presName="parentLeftMargin" presStyleLbl="node1" presStyleIdx="0" presStyleCnt="4"/>
      <dgm:spPr/>
      <dgm:t>
        <a:bodyPr/>
        <a:lstStyle/>
        <a:p>
          <a:endParaRPr lang="es-AR"/>
        </a:p>
      </dgm:t>
    </dgm:pt>
    <dgm:pt modelId="{8D593920-0349-4A5B-8436-5B31C6D4FEEC}" type="pres">
      <dgm:prSet presAssocID="{084E26E4-3959-48E0-91BB-F3A7E0BF12AD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3C581D13-317A-4369-A1AC-5671ED4C3529}" type="pres">
      <dgm:prSet presAssocID="{084E26E4-3959-48E0-91BB-F3A7E0BF12AD}" presName="negativeSpace" presStyleCnt="0"/>
      <dgm:spPr/>
    </dgm:pt>
    <dgm:pt modelId="{41CBA3EC-5C62-4401-A4F1-7E71A1262C86}" type="pres">
      <dgm:prSet presAssocID="{084E26E4-3959-48E0-91BB-F3A7E0BF12AD}" presName="childText" presStyleLbl="conFgAcc1" presStyleIdx="0" presStyleCnt="4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BC4AE6B7-471B-43A8-8AF2-8AED5E6934D0}" type="pres">
      <dgm:prSet presAssocID="{617FA857-0938-452E-A6B2-82BA9DBBD505}" presName="spaceBetweenRectangles" presStyleCnt="0"/>
      <dgm:spPr/>
    </dgm:pt>
    <dgm:pt modelId="{8C636A18-42FD-4187-9D7C-973B67CD7D4C}" type="pres">
      <dgm:prSet presAssocID="{C6171C70-E01B-4824-AA14-E6BDDAD00BA8}" presName="parentLin" presStyleCnt="0"/>
      <dgm:spPr/>
    </dgm:pt>
    <dgm:pt modelId="{1BC2BC45-6597-4E47-9F4A-659E96DD59A9}" type="pres">
      <dgm:prSet presAssocID="{C6171C70-E01B-4824-AA14-E6BDDAD00BA8}" presName="parentLeftMargin" presStyleLbl="node1" presStyleIdx="0" presStyleCnt="4"/>
      <dgm:spPr/>
      <dgm:t>
        <a:bodyPr/>
        <a:lstStyle/>
        <a:p>
          <a:endParaRPr lang="es-AR"/>
        </a:p>
      </dgm:t>
    </dgm:pt>
    <dgm:pt modelId="{599B6A2E-42E0-4B9D-A566-56DC3DFF0440}" type="pres">
      <dgm:prSet presAssocID="{C6171C70-E01B-4824-AA14-E6BDDAD00BA8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71B48212-487A-41DD-974B-C263A75ADB6D}" type="pres">
      <dgm:prSet presAssocID="{C6171C70-E01B-4824-AA14-E6BDDAD00BA8}" presName="negativeSpace" presStyleCnt="0"/>
      <dgm:spPr/>
    </dgm:pt>
    <dgm:pt modelId="{F8FB0014-AF27-4A0B-9FB6-F4E0E9E900B3}" type="pres">
      <dgm:prSet presAssocID="{C6171C70-E01B-4824-AA14-E6BDDAD00BA8}" presName="childText" presStyleLbl="conFgAcc1" presStyleIdx="1" presStyleCnt="4">
        <dgm:presLayoutVars>
          <dgm:bulletEnabled val="1"/>
        </dgm:presLayoutVars>
      </dgm:prSet>
      <dgm:spPr/>
    </dgm:pt>
    <dgm:pt modelId="{B8379E80-6251-4F79-85C4-A9DF2B8D86B5}" type="pres">
      <dgm:prSet presAssocID="{95C56DCE-58B9-4B2E-A6ED-32F42AB24DD4}" presName="spaceBetweenRectangles" presStyleCnt="0"/>
      <dgm:spPr/>
    </dgm:pt>
    <dgm:pt modelId="{B7D487D3-B07F-4FEC-AB06-E79D51FE1A97}" type="pres">
      <dgm:prSet presAssocID="{7C057247-4B71-46FE-9C12-52A0EC5F4DE6}" presName="parentLin" presStyleCnt="0"/>
      <dgm:spPr/>
    </dgm:pt>
    <dgm:pt modelId="{96A61F1C-8B32-4EC8-97CA-44141E46AD0F}" type="pres">
      <dgm:prSet presAssocID="{7C057247-4B71-46FE-9C12-52A0EC5F4DE6}" presName="parentLeftMargin" presStyleLbl="node1" presStyleIdx="1" presStyleCnt="4"/>
      <dgm:spPr/>
      <dgm:t>
        <a:bodyPr/>
        <a:lstStyle/>
        <a:p>
          <a:endParaRPr lang="es-AR"/>
        </a:p>
      </dgm:t>
    </dgm:pt>
    <dgm:pt modelId="{BB5A395F-A6F9-4BFA-94DF-EE98A6C86B35}" type="pres">
      <dgm:prSet presAssocID="{7C057247-4B71-46FE-9C12-52A0EC5F4DE6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CC82C573-A860-450D-893D-B46BDAA50D98}" type="pres">
      <dgm:prSet presAssocID="{7C057247-4B71-46FE-9C12-52A0EC5F4DE6}" presName="negativeSpace" presStyleCnt="0"/>
      <dgm:spPr/>
    </dgm:pt>
    <dgm:pt modelId="{44793A79-204E-4F11-9FE6-064D7258795F}" type="pres">
      <dgm:prSet presAssocID="{7C057247-4B71-46FE-9C12-52A0EC5F4DE6}" presName="childText" presStyleLbl="conFgAcc1" presStyleIdx="2" presStyleCnt="4">
        <dgm:presLayoutVars>
          <dgm:bulletEnabled val="1"/>
        </dgm:presLayoutVars>
      </dgm:prSet>
      <dgm:spPr/>
    </dgm:pt>
    <dgm:pt modelId="{BF6A1A08-FEAD-49EB-BFA9-CA13308A3071}" type="pres">
      <dgm:prSet presAssocID="{F8B3CF0D-451A-4455-B30F-41A89ECF86BA}" presName="spaceBetweenRectangles" presStyleCnt="0"/>
      <dgm:spPr/>
    </dgm:pt>
    <dgm:pt modelId="{E2A10087-EAA2-4CD8-87C9-BDCE6A51EFA3}" type="pres">
      <dgm:prSet presAssocID="{1AA8F5A8-E54F-44A5-8652-2A159261844F}" presName="parentLin" presStyleCnt="0"/>
      <dgm:spPr/>
    </dgm:pt>
    <dgm:pt modelId="{F01D6196-048F-4A74-88FE-7E68CD571DEA}" type="pres">
      <dgm:prSet presAssocID="{1AA8F5A8-E54F-44A5-8652-2A159261844F}" presName="parentLeftMargin" presStyleLbl="node1" presStyleIdx="2" presStyleCnt="4"/>
      <dgm:spPr/>
      <dgm:t>
        <a:bodyPr/>
        <a:lstStyle/>
        <a:p>
          <a:endParaRPr lang="es-AR"/>
        </a:p>
      </dgm:t>
    </dgm:pt>
    <dgm:pt modelId="{6E7D3597-25CE-482A-9824-BA587C5819BE}" type="pres">
      <dgm:prSet presAssocID="{1AA8F5A8-E54F-44A5-8652-2A159261844F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CD7973BC-D82D-46DF-B01D-949E37478357}" type="pres">
      <dgm:prSet presAssocID="{1AA8F5A8-E54F-44A5-8652-2A159261844F}" presName="negativeSpace" presStyleCnt="0"/>
      <dgm:spPr/>
    </dgm:pt>
    <dgm:pt modelId="{DB3E1C4F-C03E-475A-AB70-7E0E02D53D3F}" type="pres">
      <dgm:prSet presAssocID="{1AA8F5A8-E54F-44A5-8652-2A159261844F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648CDA7E-4084-42C1-85D4-98747F6F8609}" srcId="{990E589C-27C0-459D-8962-5C79D2BAA164}" destId="{084E26E4-3959-48E0-91BB-F3A7E0BF12AD}" srcOrd="0" destOrd="0" parTransId="{51B54ADE-A73E-4AAE-8DC2-20E9FBCFFB62}" sibTransId="{617FA857-0938-452E-A6B2-82BA9DBBD505}"/>
    <dgm:cxn modelId="{DB397052-18C4-4906-88BE-D22DED9FF20A}" type="presOf" srcId="{C6171C70-E01B-4824-AA14-E6BDDAD00BA8}" destId="{1BC2BC45-6597-4E47-9F4A-659E96DD59A9}" srcOrd="0" destOrd="0" presId="urn:microsoft.com/office/officeart/2005/8/layout/list1"/>
    <dgm:cxn modelId="{16FD54FF-413B-470B-AC1D-A4E01E566000}" type="presOf" srcId="{084E26E4-3959-48E0-91BB-F3A7E0BF12AD}" destId="{8D593920-0349-4A5B-8436-5B31C6D4FEEC}" srcOrd="1" destOrd="0" presId="urn:microsoft.com/office/officeart/2005/8/layout/list1"/>
    <dgm:cxn modelId="{B2724D44-96EA-4B4A-A50A-BF89FFF0F436}" type="presOf" srcId="{7C057247-4B71-46FE-9C12-52A0EC5F4DE6}" destId="{BB5A395F-A6F9-4BFA-94DF-EE98A6C86B35}" srcOrd="1" destOrd="0" presId="urn:microsoft.com/office/officeart/2005/8/layout/list1"/>
    <dgm:cxn modelId="{CDDBD32F-3995-4A5B-808F-5940DE0AB106}" type="presOf" srcId="{7C057247-4B71-46FE-9C12-52A0EC5F4DE6}" destId="{96A61F1C-8B32-4EC8-97CA-44141E46AD0F}" srcOrd="0" destOrd="0" presId="urn:microsoft.com/office/officeart/2005/8/layout/list1"/>
    <dgm:cxn modelId="{BD97C6D4-0FDD-4046-B280-593FCBAE6705}" type="presOf" srcId="{084E26E4-3959-48E0-91BB-F3A7E0BF12AD}" destId="{4FE69B6A-63F6-4C2E-8520-7C3B34840F75}" srcOrd="0" destOrd="0" presId="urn:microsoft.com/office/officeart/2005/8/layout/list1"/>
    <dgm:cxn modelId="{3F9E8AAF-CECD-4A14-8252-984DAE0877E6}" srcId="{990E589C-27C0-459D-8962-5C79D2BAA164}" destId="{7C057247-4B71-46FE-9C12-52A0EC5F4DE6}" srcOrd="2" destOrd="0" parTransId="{C51CA36B-17D9-4439-857F-95E87D0C3D08}" sibTransId="{F8B3CF0D-451A-4455-B30F-41A89ECF86BA}"/>
    <dgm:cxn modelId="{DDA9B496-6514-4095-8156-66406F5EB01C}" type="presOf" srcId="{1AA8F5A8-E54F-44A5-8652-2A159261844F}" destId="{6E7D3597-25CE-482A-9824-BA587C5819BE}" srcOrd="1" destOrd="0" presId="urn:microsoft.com/office/officeart/2005/8/layout/list1"/>
    <dgm:cxn modelId="{06673372-BA03-4A1E-B518-20213E757CC9}" srcId="{990E589C-27C0-459D-8962-5C79D2BAA164}" destId="{C6171C70-E01B-4824-AA14-E6BDDAD00BA8}" srcOrd="1" destOrd="0" parTransId="{A7E89E6B-A403-4BB3-815B-843AA317556D}" sibTransId="{95C56DCE-58B9-4B2E-A6ED-32F42AB24DD4}"/>
    <dgm:cxn modelId="{A847CAF9-5654-4762-89E9-7701C69D0CEC}" type="presOf" srcId="{C6171C70-E01B-4824-AA14-E6BDDAD00BA8}" destId="{599B6A2E-42E0-4B9D-A566-56DC3DFF0440}" srcOrd="1" destOrd="0" presId="urn:microsoft.com/office/officeart/2005/8/layout/list1"/>
    <dgm:cxn modelId="{56A6AD96-4542-4534-BD2E-5FC9E83E9E8C}" type="presOf" srcId="{990E589C-27C0-459D-8962-5C79D2BAA164}" destId="{D639C7A7-2EEC-4CC7-BDCC-5E36D058CD94}" srcOrd="0" destOrd="0" presId="urn:microsoft.com/office/officeart/2005/8/layout/list1"/>
    <dgm:cxn modelId="{73955B9F-648D-4EF9-8454-33537B068898}" srcId="{990E589C-27C0-459D-8962-5C79D2BAA164}" destId="{1AA8F5A8-E54F-44A5-8652-2A159261844F}" srcOrd="3" destOrd="0" parTransId="{484C2D12-7C89-4321-A96D-7C0C446BF98C}" sibTransId="{8E0A144C-D3EB-4484-9FF3-5CFC42210A49}"/>
    <dgm:cxn modelId="{B07B0BCC-5433-45F0-972C-B655A38AF921}" type="presOf" srcId="{1AA8F5A8-E54F-44A5-8652-2A159261844F}" destId="{F01D6196-048F-4A74-88FE-7E68CD571DEA}" srcOrd="0" destOrd="0" presId="urn:microsoft.com/office/officeart/2005/8/layout/list1"/>
    <dgm:cxn modelId="{2A2676F8-96FD-4D35-996B-3F90F8A2B322}" type="presParOf" srcId="{D639C7A7-2EEC-4CC7-BDCC-5E36D058CD94}" destId="{68CFA42F-8E69-496E-85A7-92D4641AE949}" srcOrd="0" destOrd="0" presId="urn:microsoft.com/office/officeart/2005/8/layout/list1"/>
    <dgm:cxn modelId="{86D16E7D-BD41-4DF5-9F20-857B927DC88B}" type="presParOf" srcId="{68CFA42F-8E69-496E-85A7-92D4641AE949}" destId="{4FE69B6A-63F6-4C2E-8520-7C3B34840F75}" srcOrd="0" destOrd="0" presId="urn:microsoft.com/office/officeart/2005/8/layout/list1"/>
    <dgm:cxn modelId="{7DC4F701-86B1-4981-87E9-9C33D2979337}" type="presParOf" srcId="{68CFA42F-8E69-496E-85A7-92D4641AE949}" destId="{8D593920-0349-4A5B-8436-5B31C6D4FEEC}" srcOrd="1" destOrd="0" presId="urn:microsoft.com/office/officeart/2005/8/layout/list1"/>
    <dgm:cxn modelId="{67CAD21B-5410-4635-AAEF-1795E86C3ACD}" type="presParOf" srcId="{D639C7A7-2EEC-4CC7-BDCC-5E36D058CD94}" destId="{3C581D13-317A-4369-A1AC-5671ED4C3529}" srcOrd="1" destOrd="0" presId="urn:microsoft.com/office/officeart/2005/8/layout/list1"/>
    <dgm:cxn modelId="{B386BBD4-11B3-42F6-AD27-49BE05DA214C}" type="presParOf" srcId="{D639C7A7-2EEC-4CC7-BDCC-5E36D058CD94}" destId="{41CBA3EC-5C62-4401-A4F1-7E71A1262C86}" srcOrd="2" destOrd="0" presId="urn:microsoft.com/office/officeart/2005/8/layout/list1"/>
    <dgm:cxn modelId="{3B655EDE-78C1-4947-89C4-41E1567BDC11}" type="presParOf" srcId="{D639C7A7-2EEC-4CC7-BDCC-5E36D058CD94}" destId="{BC4AE6B7-471B-43A8-8AF2-8AED5E6934D0}" srcOrd="3" destOrd="0" presId="urn:microsoft.com/office/officeart/2005/8/layout/list1"/>
    <dgm:cxn modelId="{2E144F6F-7A75-497A-BCD3-B5FE9A3002A9}" type="presParOf" srcId="{D639C7A7-2EEC-4CC7-BDCC-5E36D058CD94}" destId="{8C636A18-42FD-4187-9D7C-973B67CD7D4C}" srcOrd="4" destOrd="0" presId="urn:microsoft.com/office/officeart/2005/8/layout/list1"/>
    <dgm:cxn modelId="{80E0D85C-65DA-4818-AF91-2CBB75EC65C0}" type="presParOf" srcId="{8C636A18-42FD-4187-9D7C-973B67CD7D4C}" destId="{1BC2BC45-6597-4E47-9F4A-659E96DD59A9}" srcOrd="0" destOrd="0" presId="urn:microsoft.com/office/officeart/2005/8/layout/list1"/>
    <dgm:cxn modelId="{60D9431B-EE14-4E87-9B29-D0B7D2951ECD}" type="presParOf" srcId="{8C636A18-42FD-4187-9D7C-973B67CD7D4C}" destId="{599B6A2E-42E0-4B9D-A566-56DC3DFF0440}" srcOrd="1" destOrd="0" presId="urn:microsoft.com/office/officeart/2005/8/layout/list1"/>
    <dgm:cxn modelId="{A2542931-49CD-4C8A-B4E6-1BE63CB0BF6F}" type="presParOf" srcId="{D639C7A7-2EEC-4CC7-BDCC-5E36D058CD94}" destId="{71B48212-487A-41DD-974B-C263A75ADB6D}" srcOrd="5" destOrd="0" presId="urn:microsoft.com/office/officeart/2005/8/layout/list1"/>
    <dgm:cxn modelId="{7C61A13C-6F61-44D3-8AD9-90623A5C2A67}" type="presParOf" srcId="{D639C7A7-2EEC-4CC7-BDCC-5E36D058CD94}" destId="{F8FB0014-AF27-4A0B-9FB6-F4E0E9E900B3}" srcOrd="6" destOrd="0" presId="urn:microsoft.com/office/officeart/2005/8/layout/list1"/>
    <dgm:cxn modelId="{BC26AB02-D3DB-46D6-8886-A755D4604423}" type="presParOf" srcId="{D639C7A7-2EEC-4CC7-BDCC-5E36D058CD94}" destId="{B8379E80-6251-4F79-85C4-A9DF2B8D86B5}" srcOrd="7" destOrd="0" presId="urn:microsoft.com/office/officeart/2005/8/layout/list1"/>
    <dgm:cxn modelId="{D6ECF1A1-1672-434F-800D-D2651F7F8E09}" type="presParOf" srcId="{D639C7A7-2EEC-4CC7-BDCC-5E36D058CD94}" destId="{B7D487D3-B07F-4FEC-AB06-E79D51FE1A97}" srcOrd="8" destOrd="0" presId="urn:microsoft.com/office/officeart/2005/8/layout/list1"/>
    <dgm:cxn modelId="{DC82073C-93FB-4B21-B378-FFF53D8566EB}" type="presParOf" srcId="{B7D487D3-B07F-4FEC-AB06-E79D51FE1A97}" destId="{96A61F1C-8B32-4EC8-97CA-44141E46AD0F}" srcOrd="0" destOrd="0" presId="urn:microsoft.com/office/officeart/2005/8/layout/list1"/>
    <dgm:cxn modelId="{222750C2-34F0-4CF4-8A87-BBA84E3C480A}" type="presParOf" srcId="{B7D487D3-B07F-4FEC-AB06-E79D51FE1A97}" destId="{BB5A395F-A6F9-4BFA-94DF-EE98A6C86B35}" srcOrd="1" destOrd="0" presId="urn:microsoft.com/office/officeart/2005/8/layout/list1"/>
    <dgm:cxn modelId="{F31DF9D4-C315-42C5-9573-DE2D28262C8A}" type="presParOf" srcId="{D639C7A7-2EEC-4CC7-BDCC-5E36D058CD94}" destId="{CC82C573-A860-450D-893D-B46BDAA50D98}" srcOrd="9" destOrd="0" presId="urn:microsoft.com/office/officeart/2005/8/layout/list1"/>
    <dgm:cxn modelId="{83C0AAE6-146E-4356-8E3B-9E81C1BF00BB}" type="presParOf" srcId="{D639C7A7-2EEC-4CC7-BDCC-5E36D058CD94}" destId="{44793A79-204E-4F11-9FE6-064D7258795F}" srcOrd="10" destOrd="0" presId="urn:microsoft.com/office/officeart/2005/8/layout/list1"/>
    <dgm:cxn modelId="{B47B6887-A4D2-41F5-B8EE-0591D1AC3C9D}" type="presParOf" srcId="{D639C7A7-2EEC-4CC7-BDCC-5E36D058CD94}" destId="{BF6A1A08-FEAD-49EB-BFA9-CA13308A3071}" srcOrd="11" destOrd="0" presId="urn:microsoft.com/office/officeart/2005/8/layout/list1"/>
    <dgm:cxn modelId="{9D2DABF1-B374-4DAB-AC49-EDD7C0E8A3EF}" type="presParOf" srcId="{D639C7A7-2EEC-4CC7-BDCC-5E36D058CD94}" destId="{E2A10087-EAA2-4CD8-87C9-BDCE6A51EFA3}" srcOrd="12" destOrd="0" presId="urn:microsoft.com/office/officeart/2005/8/layout/list1"/>
    <dgm:cxn modelId="{16A30B74-B097-45AB-861A-D79B768DA2ED}" type="presParOf" srcId="{E2A10087-EAA2-4CD8-87C9-BDCE6A51EFA3}" destId="{F01D6196-048F-4A74-88FE-7E68CD571DEA}" srcOrd="0" destOrd="0" presId="urn:microsoft.com/office/officeart/2005/8/layout/list1"/>
    <dgm:cxn modelId="{E36A0A69-F910-4100-A3F3-C532F0033D90}" type="presParOf" srcId="{E2A10087-EAA2-4CD8-87C9-BDCE6A51EFA3}" destId="{6E7D3597-25CE-482A-9824-BA587C5819BE}" srcOrd="1" destOrd="0" presId="urn:microsoft.com/office/officeart/2005/8/layout/list1"/>
    <dgm:cxn modelId="{427602E7-B255-45CE-9238-C976FACF64A5}" type="presParOf" srcId="{D639C7A7-2EEC-4CC7-BDCC-5E36D058CD94}" destId="{CD7973BC-D82D-46DF-B01D-949E37478357}" srcOrd="13" destOrd="0" presId="urn:microsoft.com/office/officeart/2005/8/layout/list1"/>
    <dgm:cxn modelId="{14B1E7C8-A3BB-4933-BDE0-69AE8B30FABC}" type="presParOf" srcId="{D639C7A7-2EEC-4CC7-BDCC-5E36D058CD94}" destId="{DB3E1C4F-C03E-475A-AB70-7E0E02D53D3F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F2352FE-F55F-456B-8325-165EF750404E}" type="doc">
      <dgm:prSet loTypeId="urn:microsoft.com/office/officeart/2005/8/layout/venn3" loCatId="relationship" qsTypeId="urn:microsoft.com/office/officeart/2005/8/quickstyle/simple1" qsCatId="simple" csTypeId="urn:microsoft.com/office/officeart/2005/8/colors/accent3_5" csCatId="accent3" phldr="1"/>
      <dgm:spPr/>
      <dgm:t>
        <a:bodyPr/>
        <a:lstStyle/>
        <a:p>
          <a:endParaRPr lang="es-AR"/>
        </a:p>
      </dgm:t>
    </dgm:pt>
    <dgm:pt modelId="{59697B24-E53E-4122-8530-749D2ECB1805}">
      <dgm:prSet custT="1"/>
      <dgm:spPr>
        <a:ln>
          <a:solidFill>
            <a:schemeClr val="bg2">
              <a:lumMod val="10000"/>
            </a:schemeClr>
          </a:solidFill>
        </a:ln>
      </dgm:spPr>
      <dgm:t>
        <a:bodyPr/>
        <a:lstStyle/>
        <a:p>
          <a:pPr rtl="0"/>
          <a:r>
            <a:rPr lang="es-AR" sz="1600" b="1" smtClean="0">
              <a:solidFill>
                <a:schemeClr val="tx2"/>
              </a:solidFill>
              <a:latin typeface="Arial Narrow" panose="020B0606020202030204" pitchFamily="34" charset="0"/>
            </a:rPr>
            <a:t>Factores predisponentes</a:t>
          </a:r>
          <a:endParaRPr lang="es-AR" sz="1600" b="1">
            <a:solidFill>
              <a:schemeClr val="tx2"/>
            </a:solidFill>
            <a:latin typeface="Arial Narrow" panose="020B0606020202030204" pitchFamily="34" charset="0"/>
          </a:endParaRPr>
        </a:p>
      </dgm:t>
    </dgm:pt>
    <dgm:pt modelId="{D0F1C284-22C0-4803-B738-A93110DCFEF5}" type="parTrans" cxnId="{927564B4-D0E8-4E4B-8ACA-18A9DE1BBF23}">
      <dgm:prSet/>
      <dgm:spPr/>
      <dgm:t>
        <a:bodyPr/>
        <a:lstStyle/>
        <a:p>
          <a:endParaRPr lang="es-AR" sz="1600" b="1">
            <a:solidFill>
              <a:schemeClr val="tx2"/>
            </a:solidFill>
            <a:latin typeface="Arial Narrow" panose="020B0606020202030204" pitchFamily="34" charset="0"/>
          </a:endParaRPr>
        </a:p>
      </dgm:t>
    </dgm:pt>
    <dgm:pt modelId="{48B7FE6E-F3AA-42D1-A966-E497C94CDCC4}" type="sibTrans" cxnId="{927564B4-D0E8-4E4B-8ACA-18A9DE1BBF23}">
      <dgm:prSet/>
      <dgm:spPr/>
      <dgm:t>
        <a:bodyPr/>
        <a:lstStyle/>
        <a:p>
          <a:endParaRPr lang="es-AR" sz="1600" b="1">
            <a:solidFill>
              <a:schemeClr val="tx2"/>
            </a:solidFill>
            <a:latin typeface="Arial Narrow" panose="020B0606020202030204" pitchFamily="34" charset="0"/>
          </a:endParaRPr>
        </a:p>
      </dgm:t>
    </dgm:pt>
    <dgm:pt modelId="{A57D237E-F742-43BE-9355-2DF516029613}">
      <dgm:prSet custT="1"/>
      <dgm:spPr>
        <a:ln>
          <a:solidFill>
            <a:schemeClr val="bg2">
              <a:lumMod val="10000"/>
            </a:schemeClr>
          </a:solidFill>
        </a:ln>
      </dgm:spPr>
      <dgm:t>
        <a:bodyPr/>
        <a:lstStyle/>
        <a:p>
          <a:pPr rtl="0"/>
          <a:r>
            <a:rPr lang="es-AR" sz="1600" b="1" smtClean="0">
              <a:solidFill>
                <a:schemeClr val="tx2"/>
              </a:solidFill>
              <a:latin typeface="Arial Narrow" panose="020B0606020202030204" pitchFamily="34" charset="0"/>
            </a:rPr>
            <a:t>Criterios clínicos</a:t>
          </a:r>
          <a:endParaRPr lang="es-AR" sz="1600" b="1">
            <a:solidFill>
              <a:schemeClr val="tx2"/>
            </a:solidFill>
            <a:latin typeface="Arial Narrow" panose="020B0606020202030204" pitchFamily="34" charset="0"/>
          </a:endParaRPr>
        </a:p>
      </dgm:t>
    </dgm:pt>
    <dgm:pt modelId="{5DF5E201-C31E-409A-919C-86BAACE5A3DC}" type="parTrans" cxnId="{BC1A3233-8762-4BB5-A59A-9A4CEC19862E}">
      <dgm:prSet/>
      <dgm:spPr/>
      <dgm:t>
        <a:bodyPr/>
        <a:lstStyle/>
        <a:p>
          <a:endParaRPr lang="es-AR" sz="1600" b="1">
            <a:solidFill>
              <a:schemeClr val="tx2"/>
            </a:solidFill>
            <a:latin typeface="Arial Narrow" panose="020B0606020202030204" pitchFamily="34" charset="0"/>
          </a:endParaRPr>
        </a:p>
      </dgm:t>
    </dgm:pt>
    <dgm:pt modelId="{B75E3127-6E1B-4857-A10E-25ACA8BF7F99}" type="sibTrans" cxnId="{BC1A3233-8762-4BB5-A59A-9A4CEC19862E}">
      <dgm:prSet/>
      <dgm:spPr/>
      <dgm:t>
        <a:bodyPr/>
        <a:lstStyle/>
        <a:p>
          <a:endParaRPr lang="es-AR" sz="1600" b="1">
            <a:solidFill>
              <a:schemeClr val="tx2"/>
            </a:solidFill>
            <a:latin typeface="Arial Narrow" panose="020B0606020202030204" pitchFamily="34" charset="0"/>
          </a:endParaRPr>
        </a:p>
      </dgm:t>
    </dgm:pt>
    <dgm:pt modelId="{06E333BC-D0F4-4949-BA1C-A9D9F114D0ED}">
      <dgm:prSet custT="1"/>
      <dgm:spPr>
        <a:ln>
          <a:solidFill>
            <a:schemeClr val="bg2">
              <a:lumMod val="10000"/>
            </a:schemeClr>
          </a:solidFill>
        </a:ln>
      </dgm:spPr>
      <dgm:t>
        <a:bodyPr/>
        <a:lstStyle/>
        <a:p>
          <a:pPr rtl="0"/>
          <a:r>
            <a:rPr lang="es-AR" sz="1600" b="1" dirty="0" smtClean="0">
              <a:solidFill>
                <a:schemeClr val="tx2"/>
              </a:solidFill>
              <a:latin typeface="Arial Narrow" panose="020B0606020202030204" pitchFamily="34" charset="0"/>
            </a:rPr>
            <a:t>Métodos micológicos</a:t>
          </a:r>
          <a:endParaRPr lang="es-AR" sz="1600" b="1" dirty="0">
            <a:solidFill>
              <a:schemeClr val="tx2"/>
            </a:solidFill>
            <a:latin typeface="Arial Narrow" panose="020B0606020202030204" pitchFamily="34" charset="0"/>
          </a:endParaRPr>
        </a:p>
      </dgm:t>
    </dgm:pt>
    <dgm:pt modelId="{87024D6D-2804-4D10-B025-B80C9A281CE1}" type="parTrans" cxnId="{909E18B0-8930-4C5B-8AB2-B37F0DFC7EE5}">
      <dgm:prSet/>
      <dgm:spPr/>
      <dgm:t>
        <a:bodyPr/>
        <a:lstStyle/>
        <a:p>
          <a:endParaRPr lang="es-AR" sz="1600" b="1">
            <a:solidFill>
              <a:schemeClr val="tx2"/>
            </a:solidFill>
            <a:latin typeface="Arial Narrow" panose="020B0606020202030204" pitchFamily="34" charset="0"/>
          </a:endParaRPr>
        </a:p>
      </dgm:t>
    </dgm:pt>
    <dgm:pt modelId="{67157640-83CA-40C1-ACEB-2CEBF1F4EE14}" type="sibTrans" cxnId="{909E18B0-8930-4C5B-8AB2-B37F0DFC7EE5}">
      <dgm:prSet/>
      <dgm:spPr/>
      <dgm:t>
        <a:bodyPr/>
        <a:lstStyle/>
        <a:p>
          <a:endParaRPr lang="es-AR" sz="1600" b="1">
            <a:solidFill>
              <a:schemeClr val="tx2"/>
            </a:solidFill>
            <a:latin typeface="Arial Narrow" panose="020B0606020202030204" pitchFamily="34" charset="0"/>
          </a:endParaRPr>
        </a:p>
      </dgm:t>
    </dgm:pt>
    <dgm:pt modelId="{8C62A4C4-46F8-4791-BD2A-533E936FBB67}" type="pres">
      <dgm:prSet presAssocID="{DF2352FE-F55F-456B-8325-165EF750404E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5D55B73D-5BC5-421F-92BE-0BDEFA2CA42C}" type="pres">
      <dgm:prSet presAssocID="{59697B24-E53E-4122-8530-749D2ECB1805}" presName="Name5" presStyleLbl="venn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0D482FA9-D7F8-4E36-A435-501DF724A1D0}" type="pres">
      <dgm:prSet presAssocID="{48B7FE6E-F3AA-42D1-A966-E497C94CDCC4}" presName="space" presStyleCnt="0"/>
      <dgm:spPr/>
    </dgm:pt>
    <dgm:pt modelId="{B24AE29F-353B-40E8-AFA9-E236C49DE83D}" type="pres">
      <dgm:prSet presAssocID="{A57D237E-F742-43BE-9355-2DF516029613}" presName="Name5" presStyleLbl="venn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5B991148-F160-416A-B68E-7D37A45AB6DC}" type="pres">
      <dgm:prSet presAssocID="{B75E3127-6E1B-4857-A10E-25ACA8BF7F99}" presName="space" presStyleCnt="0"/>
      <dgm:spPr/>
    </dgm:pt>
    <dgm:pt modelId="{5F528F3E-3697-41F3-8821-8B78C2C15F45}" type="pres">
      <dgm:prSet presAssocID="{06E333BC-D0F4-4949-BA1C-A9D9F114D0ED}" presName="Name5" presStyleLbl="venn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</dgm:ptLst>
  <dgm:cxnLst>
    <dgm:cxn modelId="{BC1A3233-8762-4BB5-A59A-9A4CEC19862E}" srcId="{DF2352FE-F55F-456B-8325-165EF750404E}" destId="{A57D237E-F742-43BE-9355-2DF516029613}" srcOrd="1" destOrd="0" parTransId="{5DF5E201-C31E-409A-919C-86BAACE5A3DC}" sibTransId="{B75E3127-6E1B-4857-A10E-25ACA8BF7F99}"/>
    <dgm:cxn modelId="{83933FFF-5F76-44AF-90CD-A2D76CAEC704}" type="presOf" srcId="{A57D237E-F742-43BE-9355-2DF516029613}" destId="{B24AE29F-353B-40E8-AFA9-E236C49DE83D}" srcOrd="0" destOrd="0" presId="urn:microsoft.com/office/officeart/2005/8/layout/venn3"/>
    <dgm:cxn modelId="{927564B4-D0E8-4E4B-8ACA-18A9DE1BBF23}" srcId="{DF2352FE-F55F-456B-8325-165EF750404E}" destId="{59697B24-E53E-4122-8530-749D2ECB1805}" srcOrd="0" destOrd="0" parTransId="{D0F1C284-22C0-4803-B738-A93110DCFEF5}" sibTransId="{48B7FE6E-F3AA-42D1-A966-E497C94CDCC4}"/>
    <dgm:cxn modelId="{80F22EAD-C30A-43D9-BEF5-CB3761322788}" type="presOf" srcId="{DF2352FE-F55F-456B-8325-165EF750404E}" destId="{8C62A4C4-46F8-4791-BD2A-533E936FBB67}" srcOrd="0" destOrd="0" presId="urn:microsoft.com/office/officeart/2005/8/layout/venn3"/>
    <dgm:cxn modelId="{909E18B0-8930-4C5B-8AB2-B37F0DFC7EE5}" srcId="{DF2352FE-F55F-456B-8325-165EF750404E}" destId="{06E333BC-D0F4-4949-BA1C-A9D9F114D0ED}" srcOrd="2" destOrd="0" parTransId="{87024D6D-2804-4D10-B025-B80C9A281CE1}" sibTransId="{67157640-83CA-40C1-ACEB-2CEBF1F4EE14}"/>
    <dgm:cxn modelId="{F9A0E26A-B488-4E6B-8F88-5FC51522DFF4}" type="presOf" srcId="{59697B24-E53E-4122-8530-749D2ECB1805}" destId="{5D55B73D-5BC5-421F-92BE-0BDEFA2CA42C}" srcOrd="0" destOrd="0" presId="urn:microsoft.com/office/officeart/2005/8/layout/venn3"/>
    <dgm:cxn modelId="{30454B80-241B-477D-B3C5-387B7169A260}" type="presOf" srcId="{06E333BC-D0F4-4949-BA1C-A9D9F114D0ED}" destId="{5F528F3E-3697-41F3-8821-8B78C2C15F45}" srcOrd="0" destOrd="0" presId="urn:microsoft.com/office/officeart/2005/8/layout/venn3"/>
    <dgm:cxn modelId="{06225F6C-1D0B-43B1-A191-4901C123D7AE}" type="presParOf" srcId="{8C62A4C4-46F8-4791-BD2A-533E936FBB67}" destId="{5D55B73D-5BC5-421F-92BE-0BDEFA2CA42C}" srcOrd="0" destOrd="0" presId="urn:microsoft.com/office/officeart/2005/8/layout/venn3"/>
    <dgm:cxn modelId="{BA135611-DE80-4F24-BC59-1B97DA97CC09}" type="presParOf" srcId="{8C62A4C4-46F8-4791-BD2A-533E936FBB67}" destId="{0D482FA9-D7F8-4E36-A435-501DF724A1D0}" srcOrd="1" destOrd="0" presId="urn:microsoft.com/office/officeart/2005/8/layout/venn3"/>
    <dgm:cxn modelId="{F6733AB9-9B76-41FF-9F21-58BA5A9FC3A9}" type="presParOf" srcId="{8C62A4C4-46F8-4791-BD2A-533E936FBB67}" destId="{B24AE29F-353B-40E8-AFA9-E236C49DE83D}" srcOrd="2" destOrd="0" presId="urn:microsoft.com/office/officeart/2005/8/layout/venn3"/>
    <dgm:cxn modelId="{78A24000-292D-4A20-BCA5-31784AAADEBC}" type="presParOf" srcId="{8C62A4C4-46F8-4791-BD2A-533E936FBB67}" destId="{5B991148-F160-416A-B68E-7D37A45AB6DC}" srcOrd="3" destOrd="0" presId="urn:microsoft.com/office/officeart/2005/8/layout/venn3"/>
    <dgm:cxn modelId="{434136C3-E937-4AC7-89E7-2AA5E443E185}" type="presParOf" srcId="{8C62A4C4-46F8-4791-BD2A-533E936FBB67}" destId="{5F528F3E-3697-41F3-8821-8B78C2C15F45}" srcOrd="4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719D7A8-425D-4D6F-92B6-18112EC21236}" type="doc">
      <dgm:prSet loTypeId="urn:microsoft.com/office/officeart/2005/8/layout/vList3" loCatId="list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es-AR"/>
        </a:p>
      </dgm:t>
    </dgm:pt>
    <dgm:pt modelId="{AA86B269-D94C-4867-A7AE-44F2866BAC3F}">
      <dgm:prSet phldrT="[Texto]" custT="1"/>
      <dgm:spPr/>
      <dgm:t>
        <a:bodyPr/>
        <a:lstStyle/>
        <a:p>
          <a:pPr algn="just"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AR" sz="2000" b="0" u="none" smtClean="0">
              <a:solidFill>
                <a:schemeClr val="tx2"/>
              </a:solidFill>
              <a:effectLst/>
              <a:latin typeface="Arial Narrow" panose="020B0606020202030204" pitchFamily="34" charset="0"/>
            </a:rPr>
            <a:t>No forma parte de la microbiota, enfermedad de reactivación.</a:t>
          </a:r>
          <a:endParaRPr lang="es-AR" sz="2000" b="0" u="none" dirty="0">
            <a:solidFill>
              <a:schemeClr val="tx2"/>
            </a:solidFill>
            <a:effectLst/>
            <a:latin typeface="Arial Narrow" panose="020B0606020202030204" pitchFamily="34" charset="0"/>
          </a:endParaRPr>
        </a:p>
      </dgm:t>
    </dgm:pt>
    <dgm:pt modelId="{ADD43DC5-508F-43F9-A51A-3921FF752267}" type="parTrans" cxnId="{F501DF02-C2FC-4EC9-9940-D12D7660E880}">
      <dgm:prSet/>
      <dgm:spPr/>
      <dgm:t>
        <a:bodyPr/>
        <a:lstStyle/>
        <a:p>
          <a:pPr algn="just"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AR" b="0" u="none">
            <a:solidFill>
              <a:schemeClr val="tx2"/>
            </a:solidFill>
            <a:effectLst/>
            <a:latin typeface="Arial Narrow" panose="020B0606020202030204" pitchFamily="34" charset="0"/>
          </a:endParaRPr>
        </a:p>
      </dgm:t>
    </dgm:pt>
    <dgm:pt modelId="{5316EADC-27C3-4578-9BD5-67853778F4A6}" type="sibTrans" cxnId="{F501DF02-C2FC-4EC9-9940-D12D7660E880}">
      <dgm:prSet/>
      <dgm:spPr/>
      <dgm:t>
        <a:bodyPr/>
        <a:lstStyle/>
        <a:p>
          <a:pPr algn="just"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AR" b="0" u="none">
            <a:solidFill>
              <a:schemeClr val="tx2"/>
            </a:solidFill>
            <a:effectLst/>
            <a:latin typeface="Arial Narrow" panose="020B0606020202030204" pitchFamily="34" charset="0"/>
          </a:endParaRPr>
        </a:p>
      </dgm:t>
    </dgm:pt>
    <dgm:pt modelId="{9FC986F9-08DF-4A62-ABE6-65ACD0B25C37}">
      <dgm:prSet custT="1"/>
      <dgm:spPr/>
      <dgm:t>
        <a:bodyPr/>
        <a:lstStyle/>
        <a:p>
          <a:pPr algn="just"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ES" altLang="es-AR" sz="2000" b="0" i="1" u="none" dirty="0" err="1" smtClean="0">
              <a:solidFill>
                <a:schemeClr val="tx2"/>
              </a:solidFill>
              <a:effectLst/>
              <a:latin typeface="Arial Narrow" panose="020B0606020202030204" pitchFamily="34" charset="0"/>
            </a:rPr>
            <a:t>Cryptococcus</a:t>
          </a:r>
          <a:r>
            <a:rPr lang="es-ES" altLang="es-AR" sz="2000" b="0" i="1" u="none" dirty="0" smtClean="0">
              <a:solidFill>
                <a:schemeClr val="tx2"/>
              </a:solidFill>
              <a:effectLst/>
              <a:latin typeface="Arial Narrow" panose="020B0606020202030204" pitchFamily="34" charset="0"/>
            </a:rPr>
            <a:t>  </a:t>
          </a:r>
          <a:r>
            <a:rPr lang="es-ES" altLang="es-AR" sz="2000" b="0" i="1" u="none" dirty="0" err="1" smtClean="0">
              <a:solidFill>
                <a:schemeClr val="tx2"/>
              </a:solidFill>
              <a:effectLst/>
              <a:latin typeface="Arial Narrow" panose="020B0606020202030204" pitchFamily="34" charset="0"/>
            </a:rPr>
            <a:t>spp</a:t>
          </a:r>
          <a:r>
            <a:rPr lang="es-ES" altLang="es-AR" sz="2000" b="0" i="1" u="none" dirty="0" smtClean="0">
              <a:solidFill>
                <a:schemeClr val="tx2"/>
              </a:solidFill>
              <a:effectLst/>
              <a:latin typeface="Arial Narrow" panose="020B0606020202030204" pitchFamily="34" charset="0"/>
            </a:rPr>
            <a:t> </a:t>
          </a:r>
          <a:r>
            <a:rPr lang="es-ES" altLang="es-AR" sz="2000" b="0" u="none" dirty="0" smtClean="0">
              <a:solidFill>
                <a:schemeClr val="tx2"/>
              </a:solidFill>
              <a:effectLst/>
              <a:latin typeface="Arial Narrow" panose="020B0606020202030204" pitchFamily="34" charset="0"/>
            </a:rPr>
            <a:t>ingresan al ser  humano por vía respiratoria, donde la infección pulmonar suele ser asintomática. </a:t>
          </a:r>
        </a:p>
      </dgm:t>
    </dgm:pt>
    <dgm:pt modelId="{D3C40407-4CC4-4FB0-9295-B12D14BA6324}" type="parTrans" cxnId="{3A7BE391-0303-4685-9214-D146C4045E39}">
      <dgm:prSet/>
      <dgm:spPr/>
      <dgm:t>
        <a:bodyPr/>
        <a:lstStyle/>
        <a:p>
          <a:pPr algn="just"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AR" b="0" u="none">
            <a:solidFill>
              <a:schemeClr val="tx2"/>
            </a:solidFill>
            <a:effectLst/>
            <a:latin typeface="Arial Narrow" panose="020B0606020202030204" pitchFamily="34" charset="0"/>
          </a:endParaRPr>
        </a:p>
      </dgm:t>
    </dgm:pt>
    <dgm:pt modelId="{47EBF554-F88D-4B24-BD55-4D72E4353571}" type="sibTrans" cxnId="{3A7BE391-0303-4685-9214-D146C4045E39}">
      <dgm:prSet/>
      <dgm:spPr/>
      <dgm:t>
        <a:bodyPr/>
        <a:lstStyle/>
        <a:p>
          <a:pPr algn="just"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AR" b="0" u="none">
            <a:solidFill>
              <a:schemeClr val="tx2"/>
            </a:solidFill>
            <a:effectLst/>
            <a:latin typeface="Arial Narrow" panose="020B0606020202030204" pitchFamily="34" charset="0"/>
          </a:endParaRPr>
        </a:p>
      </dgm:t>
    </dgm:pt>
    <dgm:pt modelId="{26F1CD15-C171-4A46-904E-9113630C49BA}">
      <dgm:prSet custT="1"/>
      <dgm:spPr/>
      <dgm:t>
        <a:bodyPr/>
        <a:lstStyle/>
        <a:p>
          <a:pPr algn="just"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pt-BR" altLang="es-AR" sz="2000" b="0" u="none" dirty="0" smtClean="0">
              <a:solidFill>
                <a:schemeClr val="tx2"/>
              </a:solidFill>
              <a:effectLst/>
              <a:latin typeface="Arial Narrow" panose="020B0606020202030204" pitchFamily="34" charset="0"/>
            </a:rPr>
            <a:t>Infección: </a:t>
          </a:r>
          <a:r>
            <a:rPr lang="pt-BR" altLang="es-AR" sz="2000" b="0" u="none" dirty="0" err="1" smtClean="0">
              <a:solidFill>
                <a:schemeClr val="tx2"/>
              </a:solidFill>
              <a:effectLst/>
              <a:latin typeface="Arial Narrow" panose="020B0606020202030204" pitchFamily="34" charset="0"/>
            </a:rPr>
            <a:t>Factores</a:t>
          </a:r>
          <a:r>
            <a:rPr lang="pt-BR" altLang="es-AR" sz="2000" b="0" u="none" dirty="0" smtClean="0">
              <a:solidFill>
                <a:schemeClr val="tx2"/>
              </a:solidFill>
              <a:effectLst/>
              <a:latin typeface="Arial Narrow" panose="020B0606020202030204" pitchFamily="34" charset="0"/>
            </a:rPr>
            <a:t> de </a:t>
          </a:r>
          <a:r>
            <a:rPr lang="pt-BR" altLang="es-AR" sz="2000" b="0" u="none" dirty="0" err="1" smtClean="0">
              <a:solidFill>
                <a:schemeClr val="tx2"/>
              </a:solidFill>
              <a:effectLst/>
              <a:latin typeface="Arial Narrow" panose="020B0606020202030204" pitchFamily="34" charset="0"/>
            </a:rPr>
            <a:t>virulencia</a:t>
          </a:r>
          <a:r>
            <a:rPr lang="pt-BR" altLang="es-AR" sz="2000" b="0" u="none" dirty="0" smtClean="0">
              <a:solidFill>
                <a:schemeClr val="tx2"/>
              </a:solidFill>
              <a:effectLst/>
              <a:latin typeface="Arial Narrow" panose="020B0606020202030204" pitchFamily="34" charset="0"/>
            </a:rPr>
            <a:t> (cápsula, melanina,</a:t>
          </a:r>
          <a:r>
            <a:rPr lang="es-AR" altLang="es-AR" sz="2000" b="0" u="none" dirty="0" smtClean="0">
              <a:solidFill>
                <a:schemeClr val="tx2"/>
              </a:solidFill>
              <a:effectLst/>
              <a:latin typeface="Arial Narrow" panose="020B0606020202030204" pitchFamily="34" charset="0"/>
            </a:rPr>
            <a:t> crecimiento a 37 °C, ureasa, </a:t>
          </a:r>
          <a:r>
            <a:rPr lang="es-AR" altLang="es-AR" sz="2000" b="0" u="none" dirty="0" err="1" smtClean="0">
              <a:solidFill>
                <a:schemeClr val="tx2"/>
              </a:solidFill>
              <a:effectLst/>
              <a:latin typeface="Arial Narrow" panose="020B0606020202030204" pitchFamily="34" charset="0"/>
            </a:rPr>
            <a:t>fosfolipasa</a:t>
          </a:r>
          <a:r>
            <a:rPr lang="es-AR" altLang="es-AR" sz="2000" b="0" u="none" dirty="0" smtClean="0">
              <a:solidFill>
                <a:schemeClr val="tx2"/>
              </a:solidFill>
              <a:effectLst/>
              <a:latin typeface="Arial Narrow" panose="020B0606020202030204" pitchFamily="34" charset="0"/>
            </a:rPr>
            <a:t>) Inóculo, Huésped.</a:t>
          </a:r>
          <a:endParaRPr lang="es-ES" altLang="es-AR" sz="2000" b="0" u="none" dirty="0" smtClean="0">
            <a:solidFill>
              <a:schemeClr val="tx2"/>
            </a:solidFill>
            <a:effectLst/>
            <a:latin typeface="Arial Narrow" panose="020B0606020202030204" pitchFamily="34" charset="0"/>
          </a:endParaRPr>
        </a:p>
      </dgm:t>
    </dgm:pt>
    <dgm:pt modelId="{3C719A17-1AB1-4218-AF47-0308A77FAC81}" type="parTrans" cxnId="{5AD09A8E-ADE9-45DC-8F64-C0DD7B7C8E56}">
      <dgm:prSet/>
      <dgm:spPr/>
      <dgm:t>
        <a:bodyPr/>
        <a:lstStyle/>
        <a:p>
          <a:pPr algn="just"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AR" b="0" u="none">
            <a:solidFill>
              <a:schemeClr val="tx2"/>
            </a:solidFill>
            <a:effectLst/>
            <a:latin typeface="Arial Narrow" panose="020B0606020202030204" pitchFamily="34" charset="0"/>
          </a:endParaRPr>
        </a:p>
      </dgm:t>
    </dgm:pt>
    <dgm:pt modelId="{83BB3707-FEB2-4FD4-B2AA-F51D2F1A5AD2}" type="sibTrans" cxnId="{5AD09A8E-ADE9-45DC-8F64-C0DD7B7C8E56}">
      <dgm:prSet/>
      <dgm:spPr/>
      <dgm:t>
        <a:bodyPr/>
        <a:lstStyle/>
        <a:p>
          <a:pPr algn="just"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AR" b="0" u="none">
            <a:solidFill>
              <a:schemeClr val="tx2"/>
            </a:solidFill>
            <a:effectLst/>
            <a:latin typeface="Arial Narrow" panose="020B0606020202030204" pitchFamily="34" charset="0"/>
          </a:endParaRPr>
        </a:p>
      </dgm:t>
    </dgm:pt>
    <dgm:pt modelId="{13BCB5AD-66D2-487B-8B83-B99CF6699213}">
      <dgm:prSet custT="1"/>
      <dgm:spPr/>
      <dgm:t>
        <a:bodyPr/>
        <a:lstStyle/>
        <a:p>
          <a:pPr algn="just"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ES" altLang="es-AR" sz="2000" b="0" u="none" dirty="0" smtClean="0">
              <a:solidFill>
                <a:schemeClr val="tx2"/>
              </a:solidFill>
              <a:effectLst/>
              <a:latin typeface="Arial Narrow" panose="020B0606020202030204" pitchFamily="34" charset="0"/>
            </a:rPr>
            <a:t>Diseminación a todos los tejidos y sistema nervioso central</a:t>
          </a:r>
          <a:endParaRPr lang="es-ES" altLang="es-AR" sz="2800" b="0" u="none" dirty="0">
            <a:solidFill>
              <a:schemeClr val="tx2"/>
            </a:solidFill>
            <a:effectLst/>
            <a:latin typeface="Arial Narrow" panose="020B0606020202030204" pitchFamily="34" charset="0"/>
          </a:endParaRPr>
        </a:p>
      </dgm:t>
    </dgm:pt>
    <dgm:pt modelId="{C6DB136A-C9C2-4839-ABEF-0395E161599D}" type="parTrans" cxnId="{75DA4DDB-FBD1-4E52-9A38-4C5069AA489E}">
      <dgm:prSet/>
      <dgm:spPr/>
      <dgm:t>
        <a:bodyPr/>
        <a:lstStyle/>
        <a:p>
          <a:pPr algn="just"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AR" b="0" u="none">
            <a:solidFill>
              <a:schemeClr val="tx2"/>
            </a:solidFill>
            <a:effectLst/>
            <a:latin typeface="Arial Narrow" panose="020B0606020202030204" pitchFamily="34" charset="0"/>
          </a:endParaRPr>
        </a:p>
      </dgm:t>
    </dgm:pt>
    <dgm:pt modelId="{8D86A983-9639-4A4E-AA47-273D88545579}" type="sibTrans" cxnId="{75DA4DDB-FBD1-4E52-9A38-4C5069AA489E}">
      <dgm:prSet/>
      <dgm:spPr/>
      <dgm:t>
        <a:bodyPr/>
        <a:lstStyle/>
        <a:p>
          <a:pPr algn="just"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AR" b="0" u="none">
            <a:solidFill>
              <a:schemeClr val="tx2"/>
            </a:solidFill>
            <a:effectLst/>
            <a:latin typeface="Arial Narrow" panose="020B0606020202030204" pitchFamily="34" charset="0"/>
          </a:endParaRPr>
        </a:p>
      </dgm:t>
    </dgm:pt>
    <dgm:pt modelId="{9E001298-A8A7-4C5C-8F8B-56378284CDAC}" type="pres">
      <dgm:prSet presAssocID="{9719D7A8-425D-4D6F-92B6-18112EC21236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D9600692-68C4-436F-A8D6-4416C60A4BD7}" type="pres">
      <dgm:prSet presAssocID="{9FC986F9-08DF-4A62-ABE6-65ACD0B25C37}" presName="composite" presStyleCnt="0"/>
      <dgm:spPr/>
      <dgm:t>
        <a:bodyPr/>
        <a:lstStyle/>
        <a:p>
          <a:endParaRPr lang="es-AR"/>
        </a:p>
      </dgm:t>
    </dgm:pt>
    <dgm:pt modelId="{17992D34-5F76-4D35-AD29-70000408A046}" type="pres">
      <dgm:prSet presAssocID="{9FC986F9-08DF-4A62-ABE6-65ACD0B25C37}" presName="imgShp" presStyleLbl="fgImgPlace1" presStyleIdx="0" presStyleCnt="4"/>
      <dgm:spPr/>
      <dgm:t>
        <a:bodyPr/>
        <a:lstStyle/>
        <a:p>
          <a:endParaRPr lang="es-AR"/>
        </a:p>
      </dgm:t>
    </dgm:pt>
    <dgm:pt modelId="{9D738495-27D8-48E1-B4D3-A101CA1545CD}" type="pres">
      <dgm:prSet presAssocID="{9FC986F9-08DF-4A62-ABE6-65ACD0B25C37}" presName="txShp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F9016AEA-2E3C-415C-94AB-02FFB3793BF7}" type="pres">
      <dgm:prSet presAssocID="{47EBF554-F88D-4B24-BD55-4D72E4353571}" presName="spacing" presStyleCnt="0"/>
      <dgm:spPr/>
      <dgm:t>
        <a:bodyPr/>
        <a:lstStyle/>
        <a:p>
          <a:endParaRPr lang="es-AR"/>
        </a:p>
      </dgm:t>
    </dgm:pt>
    <dgm:pt modelId="{54EEB575-1F39-4329-93A6-E9DF5C6456DE}" type="pres">
      <dgm:prSet presAssocID="{26F1CD15-C171-4A46-904E-9113630C49BA}" presName="composite" presStyleCnt="0"/>
      <dgm:spPr/>
      <dgm:t>
        <a:bodyPr/>
        <a:lstStyle/>
        <a:p>
          <a:endParaRPr lang="es-AR"/>
        </a:p>
      </dgm:t>
    </dgm:pt>
    <dgm:pt modelId="{3EA1F21D-9B27-49FA-859E-2400710D4ABB}" type="pres">
      <dgm:prSet presAssocID="{26F1CD15-C171-4A46-904E-9113630C49BA}" presName="imgShp" presStyleLbl="fgImgPlace1" presStyleIdx="1" presStyleCnt="4"/>
      <dgm:spPr/>
      <dgm:t>
        <a:bodyPr/>
        <a:lstStyle/>
        <a:p>
          <a:endParaRPr lang="es-AR"/>
        </a:p>
      </dgm:t>
    </dgm:pt>
    <dgm:pt modelId="{8A804FB3-7977-4649-B967-152AC39459BD}" type="pres">
      <dgm:prSet presAssocID="{26F1CD15-C171-4A46-904E-9113630C49BA}" presName="txShp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53D900EB-58E7-4DAE-A9F9-D641E5FB4847}" type="pres">
      <dgm:prSet presAssocID="{83BB3707-FEB2-4FD4-B2AA-F51D2F1A5AD2}" presName="spacing" presStyleCnt="0"/>
      <dgm:spPr/>
      <dgm:t>
        <a:bodyPr/>
        <a:lstStyle/>
        <a:p>
          <a:endParaRPr lang="es-AR"/>
        </a:p>
      </dgm:t>
    </dgm:pt>
    <dgm:pt modelId="{4B45BC39-23F4-48D8-9CD5-8543117D88DF}" type="pres">
      <dgm:prSet presAssocID="{13BCB5AD-66D2-487B-8B83-B99CF6699213}" presName="composite" presStyleCnt="0"/>
      <dgm:spPr/>
      <dgm:t>
        <a:bodyPr/>
        <a:lstStyle/>
        <a:p>
          <a:endParaRPr lang="es-AR"/>
        </a:p>
      </dgm:t>
    </dgm:pt>
    <dgm:pt modelId="{4A933F2B-83CF-4BF4-8A9B-73687D244B46}" type="pres">
      <dgm:prSet presAssocID="{13BCB5AD-66D2-487B-8B83-B99CF6699213}" presName="imgShp" presStyleLbl="fgImgPlace1" presStyleIdx="2" presStyleCnt="4"/>
      <dgm:spPr/>
      <dgm:t>
        <a:bodyPr/>
        <a:lstStyle/>
        <a:p>
          <a:endParaRPr lang="es-AR"/>
        </a:p>
      </dgm:t>
    </dgm:pt>
    <dgm:pt modelId="{1FEA1388-CE77-4F4C-ABBF-23DD25594556}" type="pres">
      <dgm:prSet presAssocID="{13BCB5AD-66D2-487B-8B83-B99CF6699213}" presName="txShp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25C526A2-6954-4D41-927C-4CDF1C48589F}" type="pres">
      <dgm:prSet presAssocID="{8D86A983-9639-4A4E-AA47-273D88545579}" presName="spacing" presStyleCnt="0"/>
      <dgm:spPr/>
      <dgm:t>
        <a:bodyPr/>
        <a:lstStyle/>
        <a:p>
          <a:endParaRPr lang="es-AR"/>
        </a:p>
      </dgm:t>
    </dgm:pt>
    <dgm:pt modelId="{5E93605F-1A75-41E8-8B1E-6A9B81836E51}" type="pres">
      <dgm:prSet presAssocID="{AA86B269-D94C-4867-A7AE-44F2866BAC3F}" presName="composite" presStyleCnt="0"/>
      <dgm:spPr/>
      <dgm:t>
        <a:bodyPr/>
        <a:lstStyle/>
        <a:p>
          <a:endParaRPr lang="es-AR"/>
        </a:p>
      </dgm:t>
    </dgm:pt>
    <dgm:pt modelId="{AA59C8F0-279C-4DD5-A3B9-C4D95392A9DA}" type="pres">
      <dgm:prSet presAssocID="{AA86B269-D94C-4867-A7AE-44F2866BAC3F}" presName="imgShp" presStyleLbl="fgImgPlace1" presStyleIdx="3" presStyleCnt="4"/>
      <dgm:spPr/>
      <dgm:t>
        <a:bodyPr/>
        <a:lstStyle/>
        <a:p>
          <a:endParaRPr lang="es-AR"/>
        </a:p>
      </dgm:t>
    </dgm:pt>
    <dgm:pt modelId="{9516E93E-735B-4D09-AA2D-EEEBB571374C}" type="pres">
      <dgm:prSet presAssocID="{AA86B269-D94C-4867-A7AE-44F2866BAC3F}" presName="txShp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</dgm:ptLst>
  <dgm:cxnLst>
    <dgm:cxn modelId="{75DA4DDB-FBD1-4E52-9A38-4C5069AA489E}" srcId="{9719D7A8-425D-4D6F-92B6-18112EC21236}" destId="{13BCB5AD-66D2-487B-8B83-B99CF6699213}" srcOrd="2" destOrd="0" parTransId="{C6DB136A-C9C2-4839-ABEF-0395E161599D}" sibTransId="{8D86A983-9639-4A4E-AA47-273D88545579}"/>
    <dgm:cxn modelId="{DFC1BE67-CE93-4DF2-A175-3BA3847B12EC}" type="presOf" srcId="{9719D7A8-425D-4D6F-92B6-18112EC21236}" destId="{9E001298-A8A7-4C5C-8F8B-56378284CDAC}" srcOrd="0" destOrd="0" presId="urn:microsoft.com/office/officeart/2005/8/layout/vList3"/>
    <dgm:cxn modelId="{D831BC93-DF17-4E91-9DAD-6244C98ED3F1}" type="presOf" srcId="{AA86B269-D94C-4867-A7AE-44F2866BAC3F}" destId="{9516E93E-735B-4D09-AA2D-EEEBB571374C}" srcOrd="0" destOrd="0" presId="urn:microsoft.com/office/officeart/2005/8/layout/vList3"/>
    <dgm:cxn modelId="{12143633-F72E-4DE6-A9B5-A406D6D72CCD}" type="presOf" srcId="{13BCB5AD-66D2-487B-8B83-B99CF6699213}" destId="{1FEA1388-CE77-4F4C-ABBF-23DD25594556}" srcOrd="0" destOrd="0" presId="urn:microsoft.com/office/officeart/2005/8/layout/vList3"/>
    <dgm:cxn modelId="{F501DF02-C2FC-4EC9-9940-D12D7660E880}" srcId="{9719D7A8-425D-4D6F-92B6-18112EC21236}" destId="{AA86B269-D94C-4867-A7AE-44F2866BAC3F}" srcOrd="3" destOrd="0" parTransId="{ADD43DC5-508F-43F9-A51A-3921FF752267}" sibTransId="{5316EADC-27C3-4578-9BD5-67853778F4A6}"/>
    <dgm:cxn modelId="{0F5F43E3-B7B2-43D5-BA34-B6C641B05D34}" type="presOf" srcId="{26F1CD15-C171-4A46-904E-9113630C49BA}" destId="{8A804FB3-7977-4649-B967-152AC39459BD}" srcOrd="0" destOrd="0" presId="urn:microsoft.com/office/officeart/2005/8/layout/vList3"/>
    <dgm:cxn modelId="{3A7BE391-0303-4685-9214-D146C4045E39}" srcId="{9719D7A8-425D-4D6F-92B6-18112EC21236}" destId="{9FC986F9-08DF-4A62-ABE6-65ACD0B25C37}" srcOrd="0" destOrd="0" parTransId="{D3C40407-4CC4-4FB0-9295-B12D14BA6324}" sibTransId="{47EBF554-F88D-4B24-BD55-4D72E4353571}"/>
    <dgm:cxn modelId="{5AD09A8E-ADE9-45DC-8F64-C0DD7B7C8E56}" srcId="{9719D7A8-425D-4D6F-92B6-18112EC21236}" destId="{26F1CD15-C171-4A46-904E-9113630C49BA}" srcOrd="1" destOrd="0" parTransId="{3C719A17-1AB1-4218-AF47-0308A77FAC81}" sibTransId="{83BB3707-FEB2-4FD4-B2AA-F51D2F1A5AD2}"/>
    <dgm:cxn modelId="{0C4FB12B-8E50-40D4-9941-3E934B532A40}" type="presOf" srcId="{9FC986F9-08DF-4A62-ABE6-65ACD0B25C37}" destId="{9D738495-27D8-48E1-B4D3-A101CA1545CD}" srcOrd="0" destOrd="0" presId="urn:microsoft.com/office/officeart/2005/8/layout/vList3"/>
    <dgm:cxn modelId="{8E7BF1B7-5212-4F15-A57D-D925C2D58067}" type="presParOf" srcId="{9E001298-A8A7-4C5C-8F8B-56378284CDAC}" destId="{D9600692-68C4-436F-A8D6-4416C60A4BD7}" srcOrd="0" destOrd="0" presId="urn:microsoft.com/office/officeart/2005/8/layout/vList3"/>
    <dgm:cxn modelId="{C08000CB-3996-43F3-BD77-E6499D77C00E}" type="presParOf" srcId="{D9600692-68C4-436F-A8D6-4416C60A4BD7}" destId="{17992D34-5F76-4D35-AD29-70000408A046}" srcOrd="0" destOrd="0" presId="urn:microsoft.com/office/officeart/2005/8/layout/vList3"/>
    <dgm:cxn modelId="{F2B1277F-C1CD-4D8E-BA59-C92FE4C50D0A}" type="presParOf" srcId="{D9600692-68C4-436F-A8D6-4416C60A4BD7}" destId="{9D738495-27D8-48E1-B4D3-A101CA1545CD}" srcOrd="1" destOrd="0" presId="urn:microsoft.com/office/officeart/2005/8/layout/vList3"/>
    <dgm:cxn modelId="{CE1CCBA6-FA0D-47FB-984E-13CF3242FE48}" type="presParOf" srcId="{9E001298-A8A7-4C5C-8F8B-56378284CDAC}" destId="{F9016AEA-2E3C-415C-94AB-02FFB3793BF7}" srcOrd="1" destOrd="0" presId="urn:microsoft.com/office/officeart/2005/8/layout/vList3"/>
    <dgm:cxn modelId="{96EDF11B-47E7-4898-98FE-3EAB76E13978}" type="presParOf" srcId="{9E001298-A8A7-4C5C-8F8B-56378284CDAC}" destId="{54EEB575-1F39-4329-93A6-E9DF5C6456DE}" srcOrd="2" destOrd="0" presId="urn:microsoft.com/office/officeart/2005/8/layout/vList3"/>
    <dgm:cxn modelId="{CC29F40F-BC0D-4130-9382-A664A0FC44A7}" type="presParOf" srcId="{54EEB575-1F39-4329-93A6-E9DF5C6456DE}" destId="{3EA1F21D-9B27-49FA-859E-2400710D4ABB}" srcOrd="0" destOrd="0" presId="urn:microsoft.com/office/officeart/2005/8/layout/vList3"/>
    <dgm:cxn modelId="{AE7DCA87-2E0E-4008-89A8-A5EE7C04A34F}" type="presParOf" srcId="{54EEB575-1F39-4329-93A6-E9DF5C6456DE}" destId="{8A804FB3-7977-4649-B967-152AC39459BD}" srcOrd="1" destOrd="0" presId="urn:microsoft.com/office/officeart/2005/8/layout/vList3"/>
    <dgm:cxn modelId="{15D5D8AA-9977-4322-9D3B-A840298469B5}" type="presParOf" srcId="{9E001298-A8A7-4C5C-8F8B-56378284CDAC}" destId="{53D900EB-58E7-4DAE-A9F9-D641E5FB4847}" srcOrd="3" destOrd="0" presId="urn:microsoft.com/office/officeart/2005/8/layout/vList3"/>
    <dgm:cxn modelId="{4311E0B9-E5B4-4B12-83AD-6C5ACCCDFB08}" type="presParOf" srcId="{9E001298-A8A7-4C5C-8F8B-56378284CDAC}" destId="{4B45BC39-23F4-48D8-9CD5-8543117D88DF}" srcOrd="4" destOrd="0" presId="urn:microsoft.com/office/officeart/2005/8/layout/vList3"/>
    <dgm:cxn modelId="{79DD3FA1-5D4A-4243-8126-7171240979CD}" type="presParOf" srcId="{4B45BC39-23F4-48D8-9CD5-8543117D88DF}" destId="{4A933F2B-83CF-4BF4-8A9B-73687D244B46}" srcOrd="0" destOrd="0" presId="urn:microsoft.com/office/officeart/2005/8/layout/vList3"/>
    <dgm:cxn modelId="{F87FC478-84B7-4288-BA63-7CF1A989E0C4}" type="presParOf" srcId="{4B45BC39-23F4-48D8-9CD5-8543117D88DF}" destId="{1FEA1388-CE77-4F4C-ABBF-23DD25594556}" srcOrd="1" destOrd="0" presId="urn:microsoft.com/office/officeart/2005/8/layout/vList3"/>
    <dgm:cxn modelId="{62EF1246-5FAD-4487-97E2-E37438F36FE3}" type="presParOf" srcId="{9E001298-A8A7-4C5C-8F8B-56378284CDAC}" destId="{25C526A2-6954-4D41-927C-4CDF1C48589F}" srcOrd="5" destOrd="0" presId="urn:microsoft.com/office/officeart/2005/8/layout/vList3"/>
    <dgm:cxn modelId="{B4C690BE-5673-48D3-91D9-A853604A4CBB}" type="presParOf" srcId="{9E001298-A8A7-4C5C-8F8B-56378284CDAC}" destId="{5E93605F-1A75-41E8-8B1E-6A9B81836E51}" srcOrd="6" destOrd="0" presId="urn:microsoft.com/office/officeart/2005/8/layout/vList3"/>
    <dgm:cxn modelId="{0E88F022-DDED-4DA2-A43D-2BAA8B2A2094}" type="presParOf" srcId="{5E93605F-1A75-41E8-8B1E-6A9B81836E51}" destId="{AA59C8F0-279C-4DD5-A3B9-C4D95392A9DA}" srcOrd="0" destOrd="0" presId="urn:microsoft.com/office/officeart/2005/8/layout/vList3"/>
    <dgm:cxn modelId="{97AD3CAF-89E6-43C8-B941-22DA2D2C8848}" type="presParOf" srcId="{5E93605F-1A75-41E8-8B1E-6A9B81836E51}" destId="{9516E93E-735B-4D09-AA2D-EEEBB571374C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FA2039BE-226D-4718-BA20-5D297EB1B92A}" type="doc">
      <dgm:prSet loTypeId="urn:microsoft.com/office/officeart/2005/8/layout/default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AR"/>
        </a:p>
      </dgm:t>
    </dgm:pt>
    <dgm:pt modelId="{EDFD4D8D-B8E8-49CD-B236-30D77A3E8A84}">
      <dgm:prSet phldrT="[Texto]" custT="1"/>
      <dgm:spPr/>
      <dgm:t>
        <a:bodyPr/>
        <a:lstStyle/>
        <a:p>
          <a:pPr algn="ctr">
            <a:lnSpc>
              <a:spcPct val="100000"/>
            </a:lnSpc>
            <a:spcAft>
              <a:spcPts val="0"/>
            </a:spcAft>
          </a:pPr>
          <a:endParaRPr lang="es-AR" sz="1800" b="1" dirty="0" smtClean="0">
            <a:solidFill>
              <a:schemeClr val="tx2"/>
            </a:solidFill>
            <a:effectLst/>
            <a:latin typeface="Arial Narrow" panose="020B0606020202030204" pitchFamily="34" charset="0"/>
          </a:endParaRPr>
        </a:p>
        <a:p>
          <a:pPr algn="ctr">
            <a:lnSpc>
              <a:spcPct val="100000"/>
            </a:lnSpc>
            <a:spcAft>
              <a:spcPts val="0"/>
            </a:spcAft>
          </a:pPr>
          <a:endParaRPr lang="es-AR" sz="1800" b="1" dirty="0" smtClean="0">
            <a:solidFill>
              <a:schemeClr val="tx2"/>
            </a:solidFill>
            <a:effectLst/>
            <a:latin typeface="Arial Narrow" panose="020B0606020202030204" pitchFamily="34" charset="0"/>
          </a:endParaRPr>
        </a:p>
        <a:p>
          <a:pPr algn="ctr">
            <a:lnSpc>
              <a:spcPct val="100000"/>
            </a:lnSpc>
            <a:spcAft>
              <a:spcPts val="0"/>
            </a:spcAft>
          </a:pPr>
          <a:r>
            <a:rPr lang="es-AR" sz="1800" b="1" u="sng" dirty="0" smtClean="0">
              <a:solidFill>
                <a:schemeClr val="tx2"/>
              </a:solidFill>
              <a:effectLst/>
              <a:latin typeface="Arial Narrow" panose="020B0606020202030204" pitchFamily="34" charset="0"/>
            </a:rPr>
            <a:t>Pulmonar</a:t>
          </a:r>
        </a:p>
        <a:p>
          <a:pPr algn="just">
            <a:lnSpc>
              <a:spcPct val="100000"/>
            </a:lnSpc>
            <a:spcAft>
              <a:spcPts val="0"/>
            </a:spcAft>
          </a:pPr>
          <a:r>
            <a:rPr lang="es-AR" sz="1800" b="0" dirty="0" smtClean="0">
              <a:solidFill>
                <a:schemeClr val="tx2"/>
              </a:solidFill>
              <a:effectLst/>
              <a:latin typeface="Arial Narrow" panose="020B0606020202030204" pitchFamily="34" charset="0"/>
            </a:rPr>
            <a:t>- Nódulos</a:t>
          </a:r>
        </a:p>
        <a:p>
          <a:pPr algn="just">
            <a:lnSpc>
              <a:spcPct val="100000"/>
            </a:lnSpc>
            <a:spcAft>
              <a:spcPts val="0"/>
            </a:spcAft>
          </a:pPr>
          <a:r>
            <a:rPr lang="es-AR" sz="1800" b="0" dirty="0" smtClean="0">
              <a:solidFill>
                <a:schemeClr val="tx2"/>
              </a:solidFill>
              <a:effectLst/>
              <a:latin typeface="Arial Narrow" panose="020B0606020202030204" pitchFamily="34" charset="0"/>
            </a:rPr>
            <a:t>- Cavidades</a:t>
          </a:r>
        </a:p>
        <a:p>
          <a:pPr algn="just">
            <a:lnSpc>
              <a:spcPct val="100000"/>
            </a:lnSpc>
            <a:spcAft>
              <a:spcPts val="0"/>
            </a:spcAft>
          </a:pPr>
          <a:r>
            <a:rPr lang="es-AR" sz="1800" b="0" dirty="0" smtClean="0">
              <a:solidFill>
                <a:schemeClr val="tx2"/>
              </a:solidFill>
              <a:effectLst/>
              <a:latin typeface="Arial Narrow" panose="020B0606020202030204" pitchFamily="34" charset="0"/>
            </a:rPr>
            <a:t>- Infiltrados pulmonares</a:t>
          </a:r>
        </a:p>
        <a:p>
          <a:pPr algn="just">
            <a:lnSpc>
              <a:spcPct val="100000"/>
            </a:lnSpc>
            <a:spcAft>
              <a:spcPts val="0"/>
            </a:spcAft>
          </a:pPr>
          <a:r>
            <a:rPr lang="es-AR" sz="1800" b="0" dirty="0" smtClean="0">
              <a:solidFill>
                <a:schemeClr val="tx2"/>
              </a:solidFill>
              <a:effectLst/>
              <a:latin typeface="Arial Narrow" panose="020B0606020202030204" pitchFamily="34" charset="0"/>
            </a:rPr>
            <a:t>- Derrame pleural</a:t>
          </a:r>
        </a:p>
        <a:p>
          <a:pPr algn="ctr">
            <a:lnSpc>
              <a:spcPct val="90000"/>
            </a:lnSpc>
            <a:spcAft>
              <a:spcPct val="35000"/>
            </a:spcAft>
          </a:pPr>
          <a:endParaRPr lang="es-AR" sz="1800" b="1" dirty="0" smtClean="0">
            <a:solidFill>
              <a:schemeClr val="tx2"/>
            </a:solidFill>
            <a:effectLst/>
            <a:latin typeface="Arial Narrow" panose="020B0606020202030204" pitchFamily="34" charset="0"/>
          </a:endParaRPr>
        </a:p>
        <a:p>
          <a:pPr algn="ctr">
            <a:lnSpc>
              <a:spcPct val="90000"/>
            </a:lnSpc>
            <a:spcAft>
              <a:spcPct val="35000"/>
            </a:spcAft>
          </a:pPr>
          <a:endParaRPr lang="es-AR" sz="1800" b="1" dirty="0">
            <a:solidFill>
              <a:schemeClr val="tx2"/>
            </a:solidFill>
            <a:effectLst/>
            <a:latin typeface="Arial Narrow" panose="020B0606020202030204" pitchFamily="34" charset="0"/>
          </a:endParaRPr>
        </a:p>
      </dgm:t>
    </dgm:pt>
    <dgm:pt modelId="{5B1BAD3A-60CB-4782-813D-434591D28119}" type="parTrans" cxnId="{EE066CA2-0BC2-4B88-9999-1CE82F74A9E9}">
      <dgm:prSet/>
      <dgm:spPr/>
      <dgm:t>
        <a:bodyPr/>
        <a:lstStyle/>
        <a:p>
          <a:endParaRPr lang="es-AR" sz="1200">
            <a:solidFill>
              <a:schemeClr val="tx2"/>
            </a:solidFill>
            <a:effectLst/>
            <a:latin typeface="Arial Narrow" panose="020B0606020202030204" pitchFamily="34" charset="0"/>
          </a:endParaRPr>
        </a:p>
      </dgm:t>
    </dgm:pt>
    <dgm:pt modelId="{61EDC3E2-B1C7-4EEF-818E-84E030EBB415}" type="sibTrans" cxnId="{EE066CA2-0BC2-4B88-9999-1CE82F74A9E9}">
      <dgm:prSet/>
      <dgm:spPr/>
      <dgm:t>
        <a:bodyPr/>
        <a:lstStyle/>
        <a:p>
          <a:endParaRPr lang="es-AR" sz="1200">
            <a:solidFill>
              <a:schemeClr val="tx2"/>
            </a:solidFill>
            <a:effectLst/>
            <a:latin typeface="Arial Narrow" panose="020B0606020202030204" pitchFamily="34" charset="0"/>
          </a:endParaRPr>
        </a:p>
      </dgm:t>
    </dgm:pt>
    <dgm:pt modelId="{2EE5F228-44A6-4526-A6D4-D2D430A470D6}">
      <dgm:prSet phldrT="[Texto]" custT="1"/>
      <dgm:spPr/>
      <dgm:t>
        <a:bodyPr/>
        <a:lstStyle/>
        <a:p>
          <a:pPr algn="ctr">
            <a:lnSpc>
              <a:spcPct val="100000"/>
            </a:lnSpc>
            <a:spcAft>
              <a:spcPts val="0"/>
            </a:spcAft>
          </a:pPr>
          <a:endParaRPr lang="es-AR" sz="1800" b="1" dirty="0" smtClean="0">
            <a:solidFill>
              <a:schemeClr val="tx2"/>
            </a:solidFill>
            <a:effectLst/>
            <a:latin typeface="Arial Narrow" panose="020B0606020202030204" pitchFamily="34" charset="0"/>
          </a:endParaRPr>
        </a:p>
        <a:p>
          <a:pPr algn="ctr">
            <a:lnSpc>
              <a:spcPct val="100000"/>
            </a:lnSpc>
            <a:spcAft>
              <a:spcPts val="0"/>
            </a:spcAft>
          </a:pPr>
          <a:r>
            <a:rPr lang="es-AR" sz="1800" b="1" u="sng" dirty="0" smtClean="0">
              <a:solidFill>
                <a:schemeClr val="tx2"/>
              </a:solidFill>
              <a:effectLst/>
              <a:latin typeface="Arial Narrow" panose="020B0606020202030204" pitchFamily="34" charset="0"/>
            </a:rPr>
            <a:t>Meninges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s-AR" sz="1800" b="0" dirty="0" smtClean="0">
              <a:solidFill>
                <a:schemeClr val="tx2"/>
              </a:solidFill>
              <a:effectLst/>
              <a:latin typeface="Arial Narrow" panose="020B0606020202030204" pitchFamily="34" charset="0"/>
            </a:rPr>
            <a:t>- </a:t>
          </a:r>
          <a:r>
            <a:rPr lang="es-AR" sz="1800" b="0" dirty="0" err="1" smtClean="0">
              <a:solidFill>
                <a:schemeClr val="tx2"/>
              </a:solidFill>
              <a:effectLst/>
              <a:latin typeface="Arial Narrow" panose="020B0606020202030204" pitchFamily="34" charset="0"/>
            </a:rPr>
            <a:t>Meningioencefalitis</a:t>
          </a:r>
          <a:r>
            <a:rPr lang="es-AR" sz="1800" b="0" dirty="0" smtClean="0">
              <a:solidFill>
                <a:schemeClr val="tx2"/>
              </a:solidFill>
              <a:effectLst/>
              <a:latin typeface="Arial Narrow" panose="020B0606020202030204" pitchFamily="34" charset="0"/>
            </a:rPr>
            <a:t> subaguda o crónica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s-AR" sz="1800" b="0" dirty="0" smtClean="0">
              <a:solidFill>
                <a:schemeClr val="tx2"/>
              </a:solidFill>
              <a:effectLst/>
              <a:latin typeface="Arial Narrow" panose="020B0606020202030204" pitchFamily="34" charset="0"/>
            </a:rPr>
            <a:t>- Cerebral: </a:t>
          </a:r>
          <a:r>
            <a:rPr lang="es-AR" sz="1800" b="0" dirty="0" err="1" smtClean="0">
              <a:solidFill>
                <a:schemeClr val="tx2"/>
              </a:solidFill>
              <a:effectLst/>
              <a:latin typeface="Arial Narrow" panose="020B0606020202030204" pitchFamily="34" charset="0"/>
            </a:rPr>
            <a:t>criptococomas</a:t>
          </a:r>
          <a:endParaRPr lang="es-AR" sz="1800" b="0" dirty="0" smtClean="0">
            <a:solidFill>
              <a:schemeClr val="tx2"/>
            </a:solidFill>
            <a:effectLst/>
            <a:latin typeface="Arial Narrow" panose="020B0606020202030204" pitchFamily="34" charset="0"/>
          </a:endParaRP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s-AR" sz="1800" b="0" dirty="0" smtClean="0">
              <a:solidFill>
                <a:schemeClr val="tx2"/>
              </a:solidFill>
              <a:effectLst/>
              <a:latin typeface="Arial Narrow" panose="020B0606020202030204" pitchFamily="34" charset="0"/>
            </a:rPr>
            <a:t>- Hidrocefalia</a:t>
          </a:r>
        </a:p>
        <a:p>
          <a:pPr algn="l">
            <a:lnSpc>
              <a:spcPct val="100000"/>
            </a:lnSpc>
            <a:spcAft>
              <a:spcPts val="0"/>
            </a:spcAft>
          </a:pPr>
          <a:endParaRPr lang="es-AR" sz="1800" b="1" dirty="0" smtClean="0">
            <a:solidFill>
              <a:schemeClr val="tx2"/>
            </a:solidFill>
            <a:effectLst/>
            <a:latin typeface="Arial Narrow" panose="020B0606020202030204" pitchFamily="34" charset="0"/>
          </a:endParaRPr>
        </a:p>
      </dgm:t>
    </dgm:pt>
    <dgm:pt modelId="{AAA95DAB-1B21-4136-BDBF-64CE522F8036}" type="parTrans" cxnId="{32906291-9D28-49DC-95F6-A18C87126CD3}">
      <dgm:prSet/>
      <dgm:spPr/>
      <dgm:t>
        <a:bodyPr/>
        <a:lstStyle/>
        <a:p>
          <a:endParaRPr lang="es-AR" sz="1200">
            <a:solidFill>
              <a:schemeClr val="tx2"/>
            </a:solidFill>
            <a:effectLst/>
            <a:latin typeface="Arial Narrow" panose="020B0606020202030204" pitchFamily="34" charset="0"/>
          </a:endParaRPr>
        </a:p>
      </dgm:t>
    </dgm:pt>
    <dgm:pt modelId="{C19A4CD3-DE20-4533-902B-C863DC7D5677}" type="sibTrans" cxnId="{32906291-9D28-49DC-95F6-A18C87126CD3}">
      <dgm:prSet/>
      <dgm:spPr/>
      <dgm:t>
        <a:bodyPr/>
        <a:lstStyle/>
        <a:p>
          <a:endParaRPr lang="es-AR" sz="1200">
            <a:solidFill>
              <a:schemeClr val="tx2"/>
            </a:solidFill>
            <a:effectLst/>
            <a:latin typeface="Arial Narrow" panose="020B0606020202030204" pitchFamily="34" charset="0"/>
          </a:endParaRPr>
        </a:p>
      </dgm:t>
    </dgm:pt>
    <dgm:pt modelId="{08434732-87D2-43A2-8D06-522B0D804206}">
      <dgm:prSet phldrT="[Texto]" custT="1"/>
      <dgm:spPr/>
      <dgm:t>
        <a:bodyPr/>
        <a:lstStyle/>
        <a:p>
          <a:pPr algn="ctr">
            <a:lnSpc>
              <a:spcPct val="100000"/>
            </a:lnSpc>
            <a:spcAft>
              <a:spcPts val="0"/>
            </a:spcAft>
          </a:pPr>
          <a:r>
            <a:rPr lang="es-AR" sz="1800" b="1" u="sng" dirty="0" smtClean="0">
              <a:solidFill>
                <a:schemeClr val="tx2"/>
              </a:solidFill>
              <a:effectLst/>
              <a:latin typeface="Arial Narrow" panose="020B0606020202030204" pitchFamily="34" charset="0"/>
            </a:rPr>
            <a:t>Piel y partes blandas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s-AR" sz="1800" b="0" dirty="0" smtClean="0">
              <a:solidFill>
                <a:schemeClr val="tx2"/>
              </a:solidFill>
              <a:effectLst/>
              <a:latin typeface="Arial Narrow" panose="020B0606020202030204" pitchFamily="34" charset="0"/>
            </a:rPr>
            <a:t>- Pápulas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s-AR" sz="1800" b="0" dirty="0" smtClean="0">
              <a:solidFill>
                <a:schemeClr val="tx2"/>
              </a:solidFill>
              <a:effectLst/>
              <a:latin typeface="Arial Narrow" panose="020B0606020202030204" pitchFamily="34" charset="0"/>
            </a:rPr>
            <a:t>- Celulitis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s-AR" sz="1800" b="0" dirty="0" smtClean="0">
              <a:solidFill>
                <a:schemeClr val="tx2"/>
              </a:solidFill>
              <a:effectLst/>
              <a:latin typeface="Arial Narrow" panose="020B0606020202030204" pitchFamily="34" charset="0"/>
            </a:rPr>
            <a:t>- Abscesos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s-AR" sz="1800" b="0" dirty="0" smtClean="0">
              <a:solidFill>
                <a:schemeClr val="tx2"/>
              </a:solidFill>
              <a:effectLst/>
              <a:latin typeface="Arial Narrow" panose="020B0606020202030204" pitchFamily="34" charset="0"/>
            </a:rPr>
            <a:t>- Moluscos </a:t>
          </a:r>
          <a:r>
            <a:rPr lang="es-AR" sz="1800" b="0" dirty="0" err="1" smtClean="0">
              <a:solidFill>
                <a:schemeClr val="tx2"/>
              </a:solidFill>
              <a:effectLst/>
              <a:latin typeface="Arial Narrow" panose="020B0606020202030204" pitchFamily="34" charset="0"/>
            </a:rPr>
            <a:t>like</a:t>
          </a:r>
          <a:endParaRPr lang="es-AR" sz="1800" b="0" dirty="0">
            <a:solidFill>
              <a:schemeClr val="tx2"/>
            </a:solidFill>
            <a:effectLst/>
            <a:latin typeface="Arial Narrow" panose="020B0606020202030204" pitchFamily="34" charset="0"/>
          </a:endParaRPr>
        </a:p>
      </dgm:t>
    </dgm:pt>
    <dgm:pt modelId="{5371BE89-E906-4522-9D73-3C69423ADE0D}" type="parTrans" cxnId="{DB40029A-B6C6-4F4E-8315-9D2443C5D7A6}">
      <dgm:prSet/>
      <dgm:spPr/>
      <dgm:t>
        <a:bodyPr/>
        <a:lstStyle/>
        <a:p>
          <a:endParaRPr lang="es-AR" sz="1200">
            <a:solidFill>
              <a:schemeClr val="tx2"/>
            </a:solidFill>
            <a:effectLst/>
            <a:latin typeface="Arial Narrow" panose="020B0606020202030204" pitchFamily="34" charset="0"/>
          </a:endParaRPr>
        </a:p>
      </dgm:t>
    </dgm:pt>
    <dgm:pt modelId="{6B893F85-A52C-47AC-8E80-677FF7344E3F}" type="sibTrans" cxnId="{DB40029A-B6C6-4F4E-8315-9D2443C5D7A6}">
      <dgm:prSet/>
      <dgm:spPr/>
      <dgm:t>
        <a:bodyPr/>
        <a:lstStyle/>
        <a:p>
          <a:endParaRPr lang="es-AR" sz="1200">
            <a:solidFill>
              <a:schemeClr val="tx2"/>
            </a:solidFill>
            <a:effectLst/>
            <a:latin typeface="Arial Narrow" panose="020B0606020202030204" pitchFamily="34" charset="0"/>
          </a:endParaRPr>
        </a:p>
      </dgm:t>
    </dgm:pt>
    <dgm:pt modelId="{86AFBBC4-5131-4308-A619-6814E0F2A749}">
      <dgm:prSet phldrT="[Texto]" custT="1"/>
      <dgm:spPr/>
      <dgm:t>
        <a:bodyPr/>
        <a:lstStyle/>
        <a:p>
          <a:pPr algn="ctr">
            <a:lnSpc>
              <a:spcPct val="100000"/>
            </a:lnSpc>
            <a:spcAft>
              <a:spcPts val="0"/>
            </a:spcAft>
          </a:pPr>
          <a:r>
            <a:rPr lang="es-AR" sz="1800" b="1" u="sng" dirty="0" smtClean="0">
              <a:solidFill>
                <a:schemeClr val="tx2"/>
              </a:solidFill>
              <a:effectLst/>
              <a:latin typeface="Arial Narrow" panose="020B0606020202030204" pitchFamily="34" charset="0"/>
            </a:rPr>
            <a:t>Osteoarticular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s-AR" sz="1800" b="0" dirty="0" smtClean="0">
              <a:solidFill>
                <a:schemeClr val="tx2"/>
              </a:solidFill>
              <a:effectLst/>
              <a:latin typeface="Arial Narrow" panose="020B0606020202030204" pitchFamily="34" charset="0"/>
            </a:rPr>
            <a:t>- Artritis aguda o crónica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s-AR" sz="1800" b="0" dirty="0" smtClean="0">
              <a:solidFill>
                <a:schemeClr val="tx2"/>
              </a:solidFill>
              <a:effectLst/>
              <a:latin typeface="Arial Narrow" panose="020B0606020202030204" pitchFamily="34" charset="0"/>
            </a:rPr>
            <a:t>- Osteomielitis crónica</a:t>
          </a:r>
          <a:endParaRPr lang="es-AR" sz="1800" b="0" dirty="0">
            <a:solidFill>
              <a:schemeClr val="tx2"/>
            </a:solidFill>
            <a:effectLst/>
            <a:latin typeface="Arial Narrow" panose="020B0606020202030204" pitchFamily="34" charset="0"/>
          </a:endParaRPr>
        </a:p>
      </dgm:t>
    </dgm:pt>
    <dgm:pt modelId="{E960DDE5-82F9-439F-BCBF-CD8DB0F04535}" type="parTrans" cxnId="{2A2F1AE9-4A80-43BB-ABBA-7AC5720B656E}">
      <dgm:prSet/>
      <dgm:spPr/>
      <dgm:t>
        <a:bodyPr/>
        <a:lstStyle/>
        <a:p>
          <a:endParaRPr lang="es-AR" sz="1200">
            <a:solidFill>
              <a:schemeClr val="tx2"/>
            </a:solidFill>
            <a:effectLst/>
            <a:latin typeface="Arial Narrow" panose="020B0606020202030204" pitchFamily="34" charset="0"/>
          </a:endParaRPr>
        </a:p>
      </dgm:t>
    </dgm:pt>
    <dgm:pt modelId="{5A94EBF1-E2FA-479D-9269-82C867E5849D}" type="sibTrans" cxnId="{2A2F1AE9-4A80-43BB-ABBA-7AC5720B656E}">
      <dgm:prSet/>
      <dgm:spPr/>
      <dgm:t>
        <a:bodyPr/>
        <a:lstStyle/>
        <a:p>
          <a:endParaRPr lang="es-AR" sz="1200">
            <a:solidFill>
              <a:schemeClr val="tx2"/>
            </a:solidFill>
            <a:effectLst/>
            <a:latin typeface="Arial Narrow" panose="020B0606020202030204" pitchFamily="34" charset="0"/>
          </a:endParaRPr>
        </a:p>
      </dgm:t>
    </dgm:pt>
    <dgm:pt modelId="{6B66180A-59DE-472C-A922-94A782690B98}">
      <dgm:prSet phldrT="[Texto]" custT="1"/>
      <dgm:spPr/>
      <dgm:t>
        <a:bodyPr/>
        <a:lstStyle/>
        <a:p>
          <a:pPr algn="ctr">
            <a:lnSpc>
              <a:spcPct val="100000"/>
            </a:lnSpc>
            <a:spcAft>
              <a:spcPts val="0"/>
            </a:spcAft>
          </a:pPr>
          <a:endParaRPr lang="es-AR" sz="1800" b="1" u="sng" dirty="0" smtClean="0">
            <a:solidFill>
              <a:schemeClr val="tx2"/>
            </a:solidFill>
            <a:effectLst/>
            <a:latin typeface="Arial Narrow" panose="020B0606020202030204" pitchFamily="34" charset="0"/>
          </a:endParaRPr>
        </a:p>
        <a:p>
          <a:pPr algn="ctr">
            <a:lnSpc>
              <a:spcPct val="100000"/>
            </a:lnSpc>
            <a:spcAft>
              <a:spcPts val="0"/>
            </a:spcAft>
          </a:pPr>
          <a:r>
            <a:rPr lang="es-AR" sz="1800" b="1" u="sng" dirty="0" smtClean="0">
              <a:solidFill>
                <a:schemeClr val="tx2"/>
              </a:solidFill>
              <a:effectLst/>
              <a:latin typeface="Arial Narrow" panose="020B0606020202030204" pitchFamily="34" charset="0"/>
            </a:rPr>
            <a:t>Genitourinario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s-AR" sz="1800" b="0" dirty="0" smtClean="0">
              <a:solidFill>
                <a:schemeClr val="tx2"/>
              </a:solidFill>
              <a:effectLst/>
              <a:latin typeface="Arial Narrow" panose="020B0606020202030204" pitchFamily="34" charset="0"/>
            </a:rPr>
            <a:t>- Prostatitis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s-AR" sz="1800" b="0" dirty="0" smtClean="0">
              <a:solidFill>
                <a:schemeClr val="tx2"/>
              </a:solidFill>
              <a:effectLst/>
              <a:latin typeface="Arial Narrow" panose="020B0606020202030204" pitchFamily="34" charset="0"/>
            </a:rPr>
            <a:t>- Abscesos renales</a:t>
          </a:r>
        </a:p>
        <a:p>
          <a:pPr algn="l">
            <a:lnSpc>
              <a:spcPct val="100000"/>
            </a:lnSpc>
            <a:spcAft>
              <a:spcPts val="0"/>
            </a:spcAft>
          </a:pPr>
          <a:endParaRPr lang="es-AR" sz="1800" b="0" dirty="0" smtClean="0">
            <a:solidFill>
              <a:schemeClr val="tx2"/>
            </a:solidFill>
            <a:effectLst/>
            <a:latin typeface="Arial Narrow" panose="020B0606020202030204" pitchFamily="34" charset="0"/>
          </a:endParaRPr>
        </a:p>
      </dgm:t>
    </dgm:pt>
    <dgm:pt modelId="{A8135B2C-F194-4D42-9759-3044ABBDBEED}" type="parTrans" cxnId="{B8515791-840E-4617-9D5D-9B4C4F8202F9}">
      <dgm:prSet/>
      <dgm:spPr/>
      <dgm:t>
        <a:bodyPr/>
        <a:lstStyle/>
        <a:p>
          <a:endParaRPr lang="es-AR" sz="1200">
            <a:solidFill>
              <a:schemeClr val="tx2"/>
            </a:solidFill>
            <a:effectLst/>
            <a:latin typeface="Arial Narrow" panose="020B0606020202030204" pitchFamily="34" charset="0"/>
          </a:endParaRPr>
        </a:p>
      </dgm:t>
    </dgm:pt>
    <dgm:pt modelId="{DC3CDF89-7EF7-427C-8960-A99D3B23DB40}" type="sibTrans" cxnId="{B8515791-840E-4617-9D5D-9B4C4F8202F9}">
      <dgm:prSet/>
      <dgm:spPr/>
      <dgm:t>
        <a:bodyPr/>
        <a:lstStyle/>
        <a:p>
          <a:endParaRPr lang="es-AR" sz="1200">
            <a:solidFill>
              <a:schemeClr val="tx2"/>
            </a:solidFill>
            <a:effectLst/>
            <a:latin typeface="Arial Narrow" panose="020B0606020202030204" pitchFamily="34" charset="0"/>
          </a:endParaRPr>
        </a:p>
      </dgm:t>
    </dgm:pt>
    <dgm:pt modelId="{51C188C8-B1A3-4126-B8DE-73A7A6ED1C6C}" type="pres">
      <dgm:prSet presAssocID="{FA2039BE-226D-4718-BA20-5D297EB1B92A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1926744F-5613-4792-848D-AC9409310735}" type="pres">
      <dgm:prSet presAssocID="{EDFD4D8D-B8E8-49CD-B236-30D77A3E8A84}" presName="node" presStyleLbl="node1" presStyleIdx="0" presStyleCnt="5" custScaleX="87205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4A41AD34-05E1-492B-AA22-D21B43521C62}" type="pres">
      <dgm:prSet presAssocID="{61EDC3E2-B1C7-4EEF-818E-84E030EBB415}" presName="sibTrans" presStyleCnt="0"/>
      <dgm:spPr/>
      <dgm:t>
        <a:bodyPr/>
        <a:lstStyle/>
        <a:p>
          <a:endParaRPr lang="es-AR"/>
        </a:p>
      </dgm:t>
    </dgm:pt>
    <dgm:pt modelId="{C83880B1-A9D3-4606-A68D-88A2A42F187A}" type="pres">
      <dgm:prSet presAssocID="{2EE5F228-44A6-4526-A6D4-D2D430A470D6}" presName="node" presStyleLbl="node1" presStyleIdx="1" presStyleCnt="5" custScaleX="89909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07F2DA3F-CC8B-4A25-872D-341D7122B413}" type="pres">
      <dgm:prSet presAssocID="{C19A4CD3-DE20-4533-902B-C863DC7D5677}" presName="sibTrans" presStyleCnt="0"/>
      <dgm:spPr/>
      <dgm:t>
        <a:bodyPr/>
        <a:lstStyle/>
        <a:p>
          <a:endParaRPr lang="es-AR"/>
        </a:p>
      </dgm:t>
    </dgm:pt>
    <dgm:pt modelId="{A4EFB3BB-D1D2-4F0F-9AFC-0BC71F43E9CC}" type="pres">
      <dgm:prSet presAssocID="{08434732-87D2-43A2-8D06-522B0D804206}" presName="node" presStyleLbl="node1" presStyleIdx="2" presStyleCnt="5" custScaleX="84524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4B3655BA-789F-48A4-958C-A9D19815ABBE}" type="pres">
      <dgm:prSet presAssocID="{6B893F85-A52C-47AC-8E80-677FF7344E3F}" presName="sibTrans" presStyleCnt="0"/>
      <dgm:spPr/>
      <dgm:t>
        <a:bodyPr/>
        <a:lstStyle/>
        <a:p>
          <a:endParaRPr lang="es-AR"/>
        </a:p>
      </dgm:t>
    </dgm:pt>
    <dgm:pt modelId="{C1668B47-84BD-436B-8610-6C15B5D9F8A2}" type="pres">
      <dgm:prSet presAssocID="{86AFBBC4-5131-4308-A619-6814E0F2A749}" presName="node" presStyleLbl="node1" presStyleIdx="3" presStyleCnt="5" custScaleX="105657" custScaleY="64251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15BB9323-71BE-4C20-B0C8-131493088835}" type="pres">
      <dgm:prSet presAssocID="{5A94EBF1-E2FA-479D-9269-82C867E5849D}" presName="sibTrans" presStyleCnt="0"/>
      <dgm:spPr/>
      <dgm:t>
        <a:bodyPr/>
        <a:lstStyle/>
        <a:p>
          <a:endParaRPr lang="es-AR"/>
        </a:p>
      </dgm:t>
    </dgm:pt>
    <dgm:pt modelId="{9563D251-8943-4F22-A007-E75A28985CCC}" type="pres">
      <dgm:prSet presAssocID="{6B66180A-59DE-472C-A922-94A782690B98}" presName="node" presStyleLbl="node1" presStyleIdx="4" presStyleCnt="5" custScaleX="107654" custScaleY="64251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</dgm:ptLst>
  <dgm:cxnLst>
    <dgm:cxn modelId="{9B4F4DAF-58EA-4E85-BFB5-456F0CA78052}" type="presOf" srcId="{FA2039BE-226D-4718-BA20-5D297EB1B92A}" destId="{51C188C8-B1A3-4126-B8DE-73A7A6ED1C6C}" srcOrd="0" destOrd="0" presId="urn:microsoft.com/office/officeart/2005/8/layout/default"/>
    <dgm:cxn modelId="{EE066CA2-0BC2-4B88-9999-1CE82F74A9E9}" srcId="{FA2039BE-226D-4718-BA20-5D297EB1B92A}" destId="{EDFD4D8D-B8E8-49CD-B236-30D77A3E8A84}" srcOrd="0" destOrd="0" parTransId="{5B1BAD3A-60CB-4782-813D-434591D28119}" sibTransId="{61EDC3E2-B1C7-4EEF-818E-84E030EBB415}"/>
    <dgm:cxn modelId="{DFE509CC-0801-4297-A6B3-2B6B29FD176C}" type="presOf" srcId="{08434732-87D2-43A2-8D06-522B0D804206}" destId="{A4EFB3BB-D1D2-4F0F-9AFC-0BC71F43E9CC}" srcOrd="0" destOrd="0" presId="urn:microsoft.com/office/officeart/2005/8/layout/default"/>
    <dgm:cxn modelId="{CA4CBC22-FFB0-45AD-9D46-2E8786ABCD8D}" type="presOf" srcId="{2EE5F228-44A6-4526-A6D4-D2D430A470D6}" destId="{C83880B1-A9D3-4606-A68D-88A2A42F187A}" srcOrd="0" destOrd="0" presId="urn:microsoft.com/office/officeart/2005/8/layout/default"/>
    <dgm:cxn modelId="{F7A0375E-D63B-44D8-9839-D95390712ED8}" type="presOf" srcId="{86AFBBC4-5131-4308-A619-6814E0F2A749}" destId="{C1668B47-84BD-436B-8610-6C15B5D9F8A2}" srcOrd="0" destOrd="0" presId="urn:microsoft.com/office/officeart/2005/8/layout/default"/>
    <dgm:cxn modelId="{B8515791-840E-4617-9D5D-9B4C4F8202F9}" srcId="{FA2039BE-226D-4718-BA20-5D297EB1B92A}" destId="{6B66180A-59DE-472C-A922-94A782690B98}" srcOrd="4" destOrd="0" parTransId="{A8135B2C-F194-4D42-9759-3044ABBDBEED}" sibTransId="{DC3CDF89-7EF7-427C-8960-A99D3B23DB40}"/>
    <dgm:cxn modelId="{DB40029A-B6C6-4F4E-8315-9D2443C5D7A6}" srcId="{FA2039BE-226D-4718-BA20-5D297EB1B92A}" destId="{08434732-87D2-43A2-8D06-522B0D804206}" srcOrd="2" destOrd="0" parTransId="{5371BE89-E906-4522-9D73-3C69423ADE0D}" sibTransId="{6B893F85-A52C-47AC-8E80-677FF7344E3F}"/>
    <dgm:cxn modelId="{2A2F1AE9-4A80-43BB-ABBA-7AC5720B656E}" srcId="{FA2039BE-226D-4718-BA20-5D297EB1B92A}" destId="{86AFBBC4-5131-4308-A619-6814E0F2A749}" srcOrd="3" destOrd="0" parTransId="{E960DDE5-82F9-439F-BCBF-CD8DB0F04535}" sibTransId="{5A94EBF1-E2FA-479D-9269-82C867E5849D}"/>
    <dgm:cxn modelId="{CA09E6B5-FB3D-4FF1-A5B3-C086DD587CBE}" type="presOf" srcId="{EDFD4D8D-B8E8-49CD-B236-30D77A3E8A84}" destId="{1926744F-5613-4792-848D-AC9409310735}" srcOrd="0" destOrd="0" presId="urn:microsoft.com/office/officeart/2005/8/layout/default"/>
    <dgm:cxn modelId="{32906291-9D28-49DC-95F6-A18C87126CD3}" srcId="{FA2039BE-226D-4718-BA20-5D297EB1B92A}" destId="{2EE5F228-44A6-4526-A6D4-D2D430A470D6}" srcOrd="1" destOrd="0" parTransId="{AAA95DAB-1B21-4136-BDBF-64CE522F8036}" sibTransId="{C19A4CD3-DE20-4533-902B-C863DC7D5677}"/>
    <dgm:cxn modelId="{C545F6F2-9FAB-41AF-9699-EC195A298BD4}" type="presOf" srcId="{6B66180A-59DE-472C-A922-94A782690B98}" destId="{9563D251-8943-4F22-A007-E75A28985CCC}" srcOrd="0" destOrd="0" presId="urn:microsoft.com/office/officeart/2005/8/layout/default"/>
    <dgm:cxn modelId="{303C1927-CEAB-4B5B-B36D-5293A4635F03}" type="presParOf" srcId="{51C188C8-B1A3-4126-B8DE-73A7A6ED1C6C}" destId="{1926744F-5613-4792-848D-AC9409310735}" srcOrd="0" destOrd="0" presId="urn:microsoft.com/office/officeart/2005/8/layout/default"/>
    <dgm:cxn modelId="{63FB4E34-BA57-489B-9A4D-A637E5F21E16}" type="presParOf" srcId="{51C188C8-B1A3-4126-B8DE-73A7A6ED1C6C}" destId="{4A41AD34-05E1-492B-AA22-D21B43521C62}" srcOrd="1" destOrd="0" presId="urn:microsoft.com/office/officeart/2005/8/layout/default"/>
    <dgm:cxn modelId="{0282B2F1-4668-4461-A069-C4C6D88963CC}" type="presParOf" srcId="{51C188C8-B1A3-4126-B8DE-73A7A6ED1C6C}" destId="{C83880B1-A9D3-4606-A68D-88A2A42F187A}" srcOrd="2" destOrd="0" presId="urn:microsoft.com/office/officeart/2005/8/layout/default"/>
    <dgm:cxn modelId="{D81FA876-ED64-42AC-8BB2-3E767C8923C3}" type="presParOf" srcId="{51C188C8-B1A3-4126-B8DE-73A7A6ED1C6C}" destId="{07F2DA3F-CC8B-4A25-872D-341D7122B413}" srcOrd="3" destOrd="0" presId="urn:microsoft.com/office/officeart/2005/8/layout/default"/>
    <dgm:cxn modelId="{26B79C58-C45B-4AC3-A8A6-109C9725F4F9}" type="presParOf" srcId="{51C188C8-B1A3-4126-B8DE-73A7A6ED1C6C}" destId="{A4EFB3BB-D1D2-4F0F-9AFC-0BC71F43E9CC}" srcOrd="4" destOrd="0" presId="urn:microsoft.com/office/officeart/2005/8/layout/default"/>
    <dgm:cxn modelId="{4075BA77-D670-4395-B070-CBD92CEF7CD3}" type="presParOf" srcId="{51C188C8-B1A3-4126-B8DE-73A7A6ED1C6C}" destId="{4B3655BA-789F-48A4-958C-A9D19815ABBE}" srcOrd="5" destOrd="0" presId="urn:microsoft.com/office/officeart/2005/8/layout/default"/>
    <dgm:cxn modelId="{8F8CA0D6-6A80-4556-8A8E-88ED2D16C09B}" type="presParOf" srcId="{51C188C8-B1A3-4126-B8DE-73A7A6ED1C6C}" destId="{C1668B47-84BD-436B-8610-6C15B5D9F8A2}" srcOrd="6" destOrd="0" presId="urn:microsoft.com/office/officeart/2005/8/layout/default"/>
    <dgm:cxn modelId="{445E5010-A582-4D21-BCF7-86CB3C82D567}" type="presParOf" srcId="{51C188C8-B1A3-4126-B8DE-73A7A6ED1C6C}" destId="{15BB9323-71BE-4C20-B0C8-131493088835}" srcOrd="7" destOrd="0" presId="urn:microsoft.com/office/officeart/2005/8/layout/default"/>
    <dgm:cxn modelId="{D8C529A1-FF28-4EBB-A082-11C9B0F075C1}" type="presParOf" srcId="{51C188C8-B1A3-4126-B8DE-73A7A6ED1C6C}" destId="{9563D251-8943-4F22-A007-E75A28985CCC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43145052-CE4A-4920-97CB-D4372F0375EA}" type="doc">
      <dgm:prSet loTypeId="urn:microsoft.com/office/officeart/2005/8/layout/hProcess9" loCatId="process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s-AR"/>
        </a:p>
      </dgm:t>
    </dgm:pt>
    <dgm:pt modelId="{9EEB9ED6-CFCA-470C-9A0A-15CDBB3D918A}">
      <dgm:prSet phldrT="[Texto]" custT="1"/>
      <dgm:spPr/>
      <dgm:t>
        <a:bodyPr/>
        <a:lstStyle/>
        <a:p>
          <a:r>
            <a:rPr lang="es-AR" sz="1800" b="1" dirty="0" smtClean="0">
              <a:solidFill>
                <a:schemeClr val="tx2"/>
              </a:solidFill>
              <a:effectLst/>
              <a:latin typeface="Arial Narrow" panose="020B0606020202030204" pitchFamily="34" charset="0"/>
            </a:rPr>
            <a:t>Infeccion primaria  aguda </a:t>
          </a:r>
        </a:p>
      </dgm:t>
    </dgm:pt>
    <dgm:pt modelId="{D6CC5941-F779-48D5-AE10-732F7DF009F4}" type="parTrans" cxnId="{04538B26-2C69-42CD-B1A8-82E7A279747D}">
      <dgm:prSet/>
      <dgm:spPr/>
      <dgm:t>
        <a:bodyPr/>
        <a:lstStyle/>
        <a:p>
          <a:endParaRPr lang="es-AR" sz="1400" b="1">
            <a:solidFill>
              <a:schemeClr val="tx2"/>
            </a:solidFill>
            <a:effectLst/>
            <a:latin typeface="Arial Narrow" panose="020B0606020202030204" pitchFamily="34" charset="0"/>
          </a:endParaRPr>
        </a:p>
      </dgm:t>
    </dgm:pt>
    <dgm:pt modelId="{FF56DEEC-B55E-4FB4-A7C6-4E4FF3C8ABD4}" type="sibTrans" cxnId="{04538B26-2C69-42CD-B1A8-82E7A279747D}">
      <dgm:prSet/>
      <dgm:spPr/>
      <dgm:t>
        <a:bodyPr/>
        <a:lstStyle/>
        <a:p>
          <a:endParaRPr lang="es-AR" sz="1400" b="1">
            <a:solidFill>
              <a:schemeClr val="tx2"/>
            </a:solidFill>
            <a:effectLst/>
            <a:latin typeface="Arial Narrow" panose="020B0606020202030204" pitchFamily="34" charset="0"/>
          </a:endParaRPr>
        </a:p>
      </dgm:t>
    </dgm:pt>
    <dgm:pt modelId="{5E2CEC43-9666-4C79-9DF9-443458BC1C22}">
      <dgm:prSet phldrT="[Texto]" custT="1"/>
      <dgm:spPr/>
      <dgm:t>
        <a:bodyPr/>
        <a:lstStyle/>
        <a:p>
          <a:r>
            <a:rPr lang="es-AR" sz="1800" b="1" dirty="0" smtClean="0">
              <a:solidFill>
                <a:schemeClr val="tx2"/>
              </a:solidFill>
              <a:effectLst/>
              <a:latin typeface="Arial Narrow" panose="020B0606020202030204" pitchFamily="34" charset="0"/>
            </a:rPr>
            <a:t>Pulmonar</a:t>
          </a:r>
        </a:p>
        <a:p>
          <a:r>
            <a:rPr lang="es-AR" sz="1800" b="1" dirty="0" smtClean="0">
              <a:solidFill>
                <a:schemeClr val="tx2"/>
              </a:solidFill>
              <a:effectLst/>
              <a:latin typeface="Arial Narrow" panose="020B0606020202030204" pitchFamily="34" charset="0"/>
            </a:rPr>
            <a:t>- Aguda</a:t>
          </a:r>
        </a:p>
        <a:p>
          <a:r>
            <a:rPr lang="es-AR" sz="1800" b="1" dirty="0" smtClean="0">
              <a:solidFill>
                <a:schemeClr val="tx2"/>
              </a:solidFill>
              <a:effectLst/>
              <a:latin typeface="Arial Narrow" panose="020B0606020202030204" pitchFamily="34" charset="0"/>
            </a:rPr>
            <a:t>  - Crónica</a:t>
          </a:r>
        </a:p>
      </dgm:t>
    </dgm:pt>
    <dgm:pt modelId="{8F1F5BCE-C3C4-48E7-8FD0-A2E06C34B206}" type="parTrans" cxnId="{B86BC962-EC80-4267-A66C-98FD753F38D1}">
      <dgm:prSet/>
      <dgm:spPr/>
      <dgm:t>
        <a:bodyPr/>
        <a:lstStyle/>
        <a:p>
          <a:endParaRPr lang="es-AR" sz="1400" b="1">
            <a:solidFill>
              <a:schemeClr val="tx2"/>
            </a:solidFill>
            <a:effectLst/>
            <a:latin typeface="Arial Narrow" panose="020B0606020202030204" pitchFamily="34" charset="0"/>
          </a:endParaRPr>
        </a:p>
      </dgm:t>
    </dgm:pt>
    <dgm:pt modelId="{7F9402B9-5841-4D8A-BF97-E536872565BC}" type="sibTrans" cxnId="{B86BC962-EC80-4267-A66C-98FD753F38D1}">
      <dgm:prSet/>
      <dgm:spPr/>
      <dgm:t>
        <a:bodyPr/>
        <a:lstStyle/>
        <a:p>
          <a:endParaRPr lang="es-AR" sz="1400" b="1">
            <a:solidFill>
              <a:schemeClr val="tx2"/>
            </a:solidFill>
            <a:effectLst/>
            <a:latin typeface="Arial Narrow" panose="020B0606020202030204" pitchFamily="34" charset="0"/>
          </a:endParaRPr>
        </a:p>
      </dgm:t>
    </dgm:pt>
    <dgm:pt modelId="{FB9CD812-AE0C-46FE-9F6D-9B208DDE6206}">
      <dgm:prSet phldrT="[Texto]" custT="1"/>
      <dgm:spPr/>
      <dgm:t>
        <a:bodyPr/>
        <a:lstStyle/>
        <a:p>
          <a:r>
            <a:rPr lang="es-AR" sz="1800" b="1" dirty="0" smtClean="0">
              <a:solidFill>
                <a:schemeClr val="tx2"/>
              </a:solidFill>
              <a:effectLst/>
              <a:latin typeface="Arial Narrow" panose="020B0606020202030204" pitchFamily="34" charset="0"/>
            </a:rPr>
            <a:t>Diseminada</a:t>
          </a:r>
        </a:p>
        <a:p>
          <a:r>
            <a:rPr lang="es-AR" sz="1800" b="1" dirty="0" smtClean="0">
              <a:solidFill>
                <a:schemeClr val="tx2"/>
              </a:solidFill>
              <a:effectLst/>
              <a:latin typeface="Arial Narrow" panose="020B0606020202030204" pitchFamily="34" charset="0"/>
            </a:rPr>
            <a:t>- Aguda/subaguda</a:t>
          </a:r>
        </a:p>
        <a:p>
          <a:r>
            <a:rPr lang="es-AR" sz="1800" b="1" dirty="0" smtClean="0">
              <a:solidFill>
                <a:schemeClr val="tx2"/>
              </a:solidFill>
              <a:effectLst/>
              <a:latin typeface="Arial Narrow" panose="020B0606020202030204" pitchFamily="34" charset="0"/>
            </a:rPr>
            <a:t> -  Crónica progresiva</a:t>
          </a:r>
          <a:endParaRPr lang="es-AR" sz="1800" b="1" dirty="0">
            <a:solidFill>
              <a:schemeClr val="tx2"/>
            </a:solidFill>
            <a:effectLst/>
            <a:latin typeface="Arial Narrow" panose="020B0606020202030204" pitchFamily="34" charset="0"/>
          </a:endParaRPr>
        </a:p>
      </dgm:t>
    </dgm:pt>
    <dgm:pt modelId="{E534ED9E-FF3A-447C-BA3A-110C264D4974}" type="parTrans" cxnId="{EA4C9B33-93AF-41DB-AC1B-131704FF4919}">
      <dgm:prSet/>
      <dgm:spPr/>
      <dgm:t>
        <a:bodyPr/>
        <a:lstStyle/>
        <a:p>
          <a:endParaRPr lang="es-AR" sz="1400" b="1">
            <a:solidFill>
              <a:schemeClr val="tx2"/>
            </a:solidFill>
            <a:effectLst/>
            <a:latin typeface="Arial Narrow" panose="020B0606020202030204" pitchFamily="34" charset="0"/>
          </a:endParaRPr>
        </a:p>
      </dgm:t>
    </dgm:pt>
    <dgm:pt modelId="{ACB7FA1E-DA2C-466C-A8E6-2D4948CA0137}" type="sibTrans" cxnId="{EA4C9B33-93AF-41DB-AC1B-131704FF4919}">
      <dgm:prSet/>
      <dgm:spPr/>
      <dgm:t>
        <a:bodyPr/>
        <a:lstStyle/>
        <a:p>
          <a:endParaRPr lang="es-AR" sz="1400" b="1">
            <a:solidFill>
              <a:schemeClr val="tx2"/>
            </a:solidFill>
            <a:effectLst/>
            <a:latin typeface="Arial Narrow" panose="020B0606020202030204" pitchFamily="34" charset="0"/>
          </a:endParaRPr>
        </a:p>
      </dgm:t>
    </dgm:pt>
    <dgm:pt modelId="{B2A28008-092B-42BA-A967-A71132FFF237}" type="pres">
      <dgm:prSet presAssocID="{43145052-CE4A-4920-97CB-D4372F0375EA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D6BE6983-ECFA-4631-A0D1-847252CF2022}" type="pres">
      <dgm:prSet presAssocID="{43145052-CE4A-4920-97CB-D4372F0375EA}" presName="arrow" presStyleLbl="bgShp" presStyleIdx="0" presStyleCnt="1"/>
      <dgm:spPr/>
    </dgm:pt>
    <dgm:pt modelId="{E6A9B254-F92A-42AC-88ED-25604D044A1D}" type="pres">
      <dgm:prSet presAssocID="{43145052-CE4A-4920-97CB-D4372F0375EA}" presName="linearProcess" presStyleCnt="0"/>
      <dgm:spPr/>
    </dgm:pt>
    <dgm:pt modelId="{BAF457EB-1775-4CD2-B107-CE611918EE47}" type="pres">
      <dgm:prSet presAssocID="{9EEB9ED6-CFCA-470C-9A0A-15CDBB3D918A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AADCDA33-F527-40E6-9EE2-D1AC88F12494}" type="pres">
      <dgm:prSet presAssocID="{FF56DEEC-B55E-4FB4-A7C6-4E4FF3C8ABD4}" presName="sibTrans" presStyleCnt="0"/>
      <dgm:spPr/>
    </dgm:pt>
    <dgm:pt modelId="{A5745478-D9CF-4259-AC08-945BEC005D60}" type="pres">
      <dgm:prSet presAssocID="{5E2CEC43-9666-4C79-9DF9-443458BC1C22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B3A3FA52-7234-47C0-9AE1-023299550815}" type="pres">
      <dgm:prSet presAssocID="{7F9402B9-5841-4D8A-BF97-E536872565BC}" presName="sibTrans" presStyleCnt="0"/>
      <dgm:spPr/>
    </dgm:pt>
    <dgm:pt modelId="{0E34251C-A375-4E7E-A79B-DD3A8808C8BF}" type="pres">
      <dgm:prSet presAssocID="{FB9CD812-AE0C-46FE-9F6D-9B208DDE6206}" presName="textNode" presStyleLbl="node1" presStyleIdx="2" presStyleCnt="3" custScaleX="98098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</dgm:ptLst>
  <dgm:cxnLst>
    <dgm:cxn modelId="{0027E664-CF97-4FF7-8FB8-8F4739725BBD}" type="presOf" srcId="{9EEB9ED6-CFCA-470C-9A0A-15CDBB3D918A}" destId="{BAF457EB-1775-4CD2-B107-CE611918EE47}" srcOrd="0" destOrd="0" presId="urn:microsoft.com/office/officeart/2005/8/layout/hProcess9"/>
    <dgm:cxn modelId="{04538B26-2C69-42CD-B1A8-82E7A279747D}" srcId="{43145052-CE4A-4920-97CB-D4372F0375EA}" destId="{9EEB9ED6-CFCA-470C-9A0A-15CDBB3D918A}" srcOrd="0" destOrd="0" parTransId="{D6CC5941-F779-48D5-AE10-732F7DF009F4}" sibTransId="{FF56DEEC-B55E-4FB4-A7C6-4E4FF3C8ABD4}"/>
    <dgm:cxn modelId="{9DFEAC3E-FFAE-491E-A0BC-19C23A93EF97}" type="presOf" srcId="{5E2CEC43-9666-4C79-9DF9-443458BC1C22}" destId="{A5745478-D9CF-4259-AC08-945BEC005D60}" srcOrd="0" destOrd="0" presId="urn:microsoft.com/office/officeart/2005/8/layout/hProcess9"/>
    <dgm:cxn modelId="{BEB4D45A-E538-4DC4-88E7-4D591517CBFD}" type="presOf" srcId="{43145052-CE4A-4920-97CB-D4372F0375EA}" destId="{B2A28008-092B-42BA-A967-A71132FFF237}" srcOrd="0" destOrd="0" presId="urn:microsoft.com/office/officeart/2005/8/layout/hProcess9"/>
    <dgm:cxn modelId="{B58434B4-A138-45F9-B066-69A28956C588}" type="presOf" srcId="{FB9CD812-AE0C-46FE-9F6D-9B208DDE6206}" destId="{0E34251C-A375-4E7E-A79B-DD3A8808C8BF}" srcOrd="0" destOrd="0" presId="urn:microsoft.com/office/officeart/2005/8/layout/hProcess9"/>
    <dgm:cxn modelId="{B86BC962-EC80-4267-A66C-98FD753F38D1}" srcId="{43145052-CE4A-4920-97CB-D4372F0375EA}" destId="{5E2CEC43-9666-4C79-9DF9-443458BC1C22}" srcOrd="1" destOrd="0" parTransId="{8F1F5BCE-C3C4-48E7-8FD0-A2E06C34B206}" sibTransId="{7F9402B9-5841-4D8A-BF97-E536872565BC}"/>
    <dgm:cxn modelId="{EA4C9B33-93AF-41DB-AC1B-131704FF4919}" srcId="{43145052-CE4A-4920-97CB-D4372F0375EA}" destId="{FB9CD812-AE0C-46FE-9F6D-9B208DDE6206}" srcOrd="2" destOrd="0" parTransId="{E534ED9E-FF3A-447C-BA3A-110C264D4974}" sibTransId="{ACB7FA1E-DA2C-466C-A8E6-2D4948CA0137}"/>
    <dgm:cxn modelId="{F3E6F1C1-C144-4762-863D-A4760799B8BF}" type="presParOf" srcId="{B2A28008-092B-42BA-A967-A71132FFF237}" destId="{D6BE6983-ECFA-4631-A0D1-847252CF2022}" srcOrd="0" destOrd="0" presId="urn:microsoft.com/office/officeart/2005/8/layout/hProcess9"/>
    <dgm:cxn modelId="{11AD2F76-420E-4811-A4B5-7826388F2260}" type="presParOf" srcId="{B2A28008-092B-42BA-A967-A71132FFF237}" destId="{E6A9B254-F92A-42AC-88ED-25604D044A1D}" srcOrd="1" destOrd="0" presId="urn:microsoft.com/office/officeart/2005/8/layout/hProcess9"/>
    <dgm:cxn modelId="{C79FFB91-D750-4A07-940A-1303D7C8954A}" type="presParOf" srcId="{E6A9B254-F92A-42AC-88ED-25604D044A1D}" destId="{BAF457EB-1775-4CD2-B107-CE611918EE47}" srcOrd="0" destOrd="0" presId="urn:microsoft.com/office/officeart/2005/8/layout/hProcess9"/>
    <dgm:cxn modelId="{1F340D17-059A-421F-857F-8BBB92BDD622}" type="presParOf" srcId="{E6A9B254-F92A-42AC-88ED-25604D044A1D}" destId="{AADCDA33-F527-40E6-9EE2-D1AC88F12494}" srcOrd="1" destOrd="0" presId="urn:microsoft.com/office/officeart/2005/8/layout/hProcess9"/>
    <dgm:cxn modelId="{4FE3371A-8C6E-45E0-9B0F-00FCC530B045}" type="presParOf" srcId="{E6A9B254-F92A-42AC-88ED-25604D044A1D}" destId="{A5745478-D9CF-4259-AC08-945BEC005D60}" srcOrd="2" destOrd="0" presId="urn:microsoft.com/office/officeart/2005/8/layout/hProcess9"/>
    <dgm:cxn modelId="{62BD54E0-4638-41B7-A7B9-4C298DB8063A}" type="presParOf" srcId="{E6A9B254-F92A-42AC-88ED-25604D044A1D}" destId="{B3A3FA52-7234-47C0-9AE1-023299550815}" srcOrd="3" destOrd="0" presId="urn:microsoft.com/office/officeart/2005/8/layout/hProcess9"/>
    <dgm:cxn modelId="{E8D34D9E-8372-4657-8BA7-4529BB9508AE}" type="presParOf" srcId="{E6A9B254-F92A-42AC-88ED-25604D044A1D}" destId="{0E34251C-A375-4E7E-A79B-DD3A8808C8BF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78E2BFFC-27E1-4770-BFD5-A1BBF0A03DF8}" type="doc">
      <dgm:prSet loTypeId="urn:microsoft.com/office/officeart/2005/8/layout/hList9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s-AR"/>
        </a:p>
      </dgm:t>
    </dgm:pt>
    <dgm:pt modelId="{94E1B63D-880F-4F5F-9423-270ED7761AA2}">
      <dgm:prSet phldrT="[Texto]" custT="1"/>
      <dgm:spPr/>
      <dgm:t>
        <a:bodyPr/>
        <a:lstStyle/>
        <a:p>
          <a:r>
            <a:rPr lang="es-AR" sz="1800" b="1" dirty="0" smtClean="0">
              <a:solidFill>
                <a:schemeClr val="tx2"/>
              </a:solidFill>
              <a:effectLst/>
              <a:latin typeface="Arial Narrow" panose="020B0606020202030204" pitchFamily="34" charset="0"/>
            </a:rPr>
            <a:t>Formas diseminadas</a:t>
          </a:r>
          <a:endParaRPr lang="es-AR" sz="1800" b="1" dirty="0">
            <a:solidFill>
              <a:schemeClr val="tx2"/>
            </a:solidFill>
            <a:effectLst/>
            <a:latin typeface="Arial Narrow" panose="020B0606020202030204" pitchFamily="34" charset="0"/>
          </a:endParaRPr>
        </a:p>
      </dgm:t>
    </dgm:pt>
    <dgm:pt modelId="{8F213E69-12F1-40D6-95CF-064CB539E886}" type="parTrans" cxnId="{8F35F55C-E16C-44BF-B134-A181D9187137}">
      <dgm:prSet/>
      <dgm:spPr/>
      <dgm:t>
        <a:bodyPr/>
        <a:lstStyle/>
        <a:p>
          <a:endParaRPr lang="es-AR" sz="1600">
            <a:solidFill>
              <a:schemeClr val="tx2"/>
            </a:solidFill>
          </a:endParaRPr>
        </a:p>
      </dgm:t>
    </dgm:pt>
    <dgm:pt modelId="{3477D846-70C9-47AA-A6C5-45660DDF01D7}" type="sibTrans" cxnId="{8F35F55C-E16C-44BF-B134-A181D9187137}">
      <dgm:prSet/>
      <dgm:spPr/>
      <dgm:t>
        <a:bodyPr/>
        <a:lstStyle/>
        <a:p>
          <a:endParaRPr lang="es-AR" sz="1600">
            <a:solidFill>
              <a:schemeClr val="tx2"/>
            </a:solidFill>
          </a:endParaRPr>
        </a:p>
      </dgm:t>
    </dgm:pt>
    <dgm:pt modelId="{02FFF2F9-C139-4F8B-966C-4C1E5D4D1CE9}">
      <dgm:prSet phldrT="[Texto]" custT="1"/>
      <dgm:spPr/>
      <dgm:t>
        <a:bodyPr/>
        <a:lstStyle/>
        <a:p>
          <a:r>
            <a:rPr lang="es-AR" sz="1800" b="1" dirty="0" smtClean="0">
              <a:solidFill>
                <a:schemeClr val="tx2"/>
              </a:solidFill>
              <a:effectLst/>
              <a:latin typeface="Arial Narrow" panose="020B0606020202030204" pitchFamily="34" charset="0"/>
            </a:rPr>
            <a:t>Sepsis</a:t>
          </a:r>
        </a:p>
        <a:p>
          <a:r>
            <a:rPr lang="es-AR" sz="1800" b="1" dirty="0" smtClean="0">
              <a:solidFill>
                <a:schemeClr val="tx2"/>
              </a:solidFill>
              <a:effectLst/>
              <a:latin typeface="Arial Narrow" panose="020B0606020202030204" pitchFamily="34" charset="0"/>
            </a:rPr>
            <a:t>Fallo multiorgánico</a:t>
          </a:r>
          <a:endParaRPr lang="es-AR" sz="1800" b="1" dirty="0">
            <a:solidFill>
              <a:schemeClr val="tx2"/>
            </a:solidFill>
            <a:effectLst/>
            <a:latin typeface="Arial Narrow" panose="020B0606020202030204" pitchFamily="34" charset="0"/>
          </a:endParaRPr>
        </a:p>
      </dgm:t>
    </dgm:pt>
    <dgm:pt modelId="{462B116E-2857-401B-B5CE-48EECDCE9E08}" type="parTrans" cxnId="{57950BD2-2356-49FE-9A88-AC7C4BBB9DAC}">
      <dgm:prSet/>
      <dgm:spPr/>
      <dgm:t>
        <a:bodyPr/>
        <a:lstStyle/>
        <a:p>
          <a:endParaRPr lang="es-AR" sz="1600">
            <a:solidFill>
              <a:schemeClr val="tx2"/>
            </a:solidFill>
          </a:endParaRPr>
        </a:p>
      </dgm:t>
    </dgm:pt>
    <dgm:pt modelId="{A1E7E987-B39A-4B64-9B5C-E33E5906DAD7}" type="sibTrans" cxnId="{57950BD2-2356-49FE-9A88-AC7C4BBB9DAC}">
      <dgm:prSet/>
      <dgm:spPr/>
      <dgm:t>
        <a:bodyPr/>
        <a:lstStyle/>
        <a:p>
          <a:endParaRPr lang="es-AR" sz="1600">
            <a:solidFill>
              <a:schemeClr val="tx2"/>
            </a:solidFill>
          </a:endParaRPr>
        </a:p>
      </dgm:t>
    </dgm:pt>
    <dgm:pt modelId="{AC00C960-8922-4F65-B5FA-1ACDB367C7F2}">
      <dgm:prSet phldrT="[Texto]" custT="1"/>
      <dgm:spPr/>
      <dgm:t>
        <a:bodyPr/>
        <a:lstStyle/>
        <a:p>
          <a:r>
            <a:rPr lang="es-AR" sz="1800" b="1" dirty="0" smtClean="0">
              <a:solidFill>
                <a:schemeClr val="tx2"/>
              </a:solidFill>
              <a:effectLst/>
              <a:latin typeface="Arial Narrow" panose="020B0606020202030204" pitchFamily="34" charset="0"/>
            </a:rPr>
            <a:t>Formas crónicas</a:t>
          </a:r>
          <a:endParaRPr lang="es-AR" sz="1800" b="1" dirty="0">
            <a:solidFill>
              <a:schemeClr val="tx2"/>
            </a:solidFill>
            <a:effectLst/>
            <a:latin typeface="Arial Narrow" panose="020B0606020202030204" pitchFamily="34" charset="0"/>
          </a:endParaRPr>
        </a:p>
      </dgm:t>
    </dgm:pt>
    <dgm:pt modelId="{55190BD3-4D4F-4049-BEA7-B1644966CFA3}" type="parTrans" cxnId="{F4411ED9-4E4E-4720-BF8D-4BBCEB4AF13F}">
      <dgm:prSet/>
      <dgm:spPr/>
      <dgm:t>
        <a:bodyPr/>
        <a:lstStyle/>
        <a:p>
          <a:endParaRPr lang="es-AR" sz="1600">
            <a:solidFill>
              <a:schemeClr val="tx2"/>
            </a:solidFill>
          </a:endParaRPr>
        </a:p>
      </dgm:t>
    </dgm:pt>
    <dgm:pt modelId="{6AB7BF29-4354-4F3D-A801-14C57CA5BA00}" type="sibTrans" cxnId="{F4411ED9-4E4E-4720-BF8D-4BBCEB4AF13F}">
      <dgm:prSet/>
      <dgm:spPr/>
      <dgm:t>
        <a:bodyPr/>
        <a:lstStyle/>
        <a:p>
          <a:endParaRPr lang="es-AR" sz="1600">
            <a:solidFill>
              <a:schemeClr val="tx2"/>
            </a:solidFill>
          </a:endParaRPr>
        </a:p>
      </dgm:t>
    </dgm:pt>
    <dgm:pt modelId="{77E0E79C-DB78-4682-BE24-B9EBA5A76773}">
      <dgm:prSet phldrT="[Texto]" custT="1"/>
      <dgm:spPr/>
      <dgm:t>
        <a:bodyPr/>
        <a:lstStyle/>
        <a:p>
          <a:r>
            <a:rPr lang="es-AR" sz="1800" b="1" dirty="0" smtClean="0">
              <a:solidFill>
                <a:schemeClr val="tx2"/>
              </a:solidFill>
              <a:effectLst/>
              <a:latin typeface="Arial Narrow" panose="020B0606020202030204" pitchFamily="34" charset="0"/>
            </a:rPr>
            <a:t>Lesiones             Focales</a:t>
          </a:r>
          <a:endParaRPr lang="es-AR" sz="1800" b="1" dirty="0">
            <a:solidFill>
              <a:schemeClr val="tx2"/>
            </a:solidFill>
            <a:effectLst/>
            <a:latin typeface="Arial Narrow" panose="020B0606020202030204" pitchFamily="34" charset="0"/>
          </a:endParaRPr>
        </a:p>
      </dgm:t>
    </dgm:pt>
    <dgm:pt modelId="{06DC0918-D524-459C-BDF6-A00F21225DF7}" type="parTrans" cxnId="{25BCE240-7525-453B-B30E-E42E0C5FD0DB}">
      <dgm:prSet/>
      <dgm:spPr/>
      <dgm:t>
        <a:bodyPr/>
        <a:lstStyle/>
        <a:p>
          <a:endParaRPr lang="es-AR" sz="1600">
            <a:solidFill>
              <a:schemeClr val="tx2"/>
            </a:solidFill>
          </a:endParaRPr>
        </a:p>
      </dgm:t>
    </dgm:pt>
    <dgm:pt modelId="{D2F922D5-2094-4B3C-BBC2-C481A3DBE5FF}" type="sibTrans" cxnId="{25BCE240-7525-453B-B30E-E42E0C5FD0DB}">
      <dgm:prSet/>
      <dgm:spPr/>
      <dgm:t>
        <a:bodyPr/>
        <a:lstStyle/>
        <a:p>
          <a:endParaRPr lang="es-AR" sz="1600">
            <a:solidFill>
              <a:schemeClr val="tx2"/>
            </a:solidFill>
          </a:endParaRPr>
        </a:p>
      </dgm:t>
    </dgm:pt>
    <dgm:pt modelId="{420FD37A-601E-4CB5-8D96-902AC241FE4D}" type="pres">
      <dgm:prSet presAssocID="{78E2BFFC-27E1-4770-BFD5-A1BBF0A03DF8}" presName="list" presStyleCnt="0">
        <dgm:presLayoutVars>
          <dgm:dir/>
          <dgm:animLvl val="lvl"/>
        </dgm:presLayoutVars>
      </dgm:prSet>
      <dgm:spPr/>
      <dgm:t>
        <a:bodyPr/>
        <a:lstStyle/>
        <a:p>
          <a:endParaRPr lang="es-AR"/>
        </a:p>
      </dgm:t>
    </dgm:pt>
    <dgm:pt modelId="{95D87DE5-5C53-491D-819A-8900E2385032}" type="pres">
      <dgm:prSet presAssocID="{94E1B63D-880F-4F5F-9423-270ED7761AA2}" presName="posSpace" presStyleCnt="0"/>
      <dgm:spPr/>
      <dgm:t>
        <a:bodyPr/>
        <a:lstStyle/>
        <a:p>
          <a:endParaRPr lang="es-AR"/>
        </a:p>
      </dgm:t>
    </dgm:pt>
    <dgm:pt modelId="{126AB119-4818-4135-BE7C-9E3BE050921C}" type="pres">
      <dgm:prSet presAssocID="{94E1B63D-880F-4F5F-9423-270ED7761AA2}" presName="vertFlow" presStyleCnt="0"/>
      <dgm:spPr/>
      <dgm:t>
        <a:bodyPr/>
        <a:lstStyle/>
        <a:p>
          <a:endParaRPr lang="es-AR"/>
        </a:p>
      </dgm:t>
    </dgm:pt>
    <dgm:pt modelId="{A21A4BCA-AF7F-45EC-849C-BD87D6DE0249}" type="pres">
      <dgm:prSet presAssocID="{94E1B63D-880F-4F5F-9423-270ED7761AA2}" presName="topSpace" presStyleCnt="0"/>
      <dgm:spPr/>
      <dgm:t>
        <a:bodyPr/>
        <a:lstStyle/>
        <a:p>
          <a:endParaRPr lang="es-AR"/>
        </a:p>
      </dgm:t>
    </dgm:pt>
    <dgm:pt modelId="{66C0C8B1-9D36-4BB9-9F91-6D867CC62100}" type="pres">
      <dgm:prSet presAssocID="{94E1B63D-880F-4F5F-9423-270ED7761AA2}" presName="firstComp" presStyleCnt="0"/>
      <dgm:spPr/>
      <dgm:t>
        <a:bodyPr/>
        <a:lstStyle/>
        <a:p>
          <a:endParaRPr lang="es-AR"/>
        </a:p>
      </dgm:t>
    </dgm:pt>
    <dgm:pt modelId="{D6367C5B-53A4-4479-B9A3-E9B3E64696BB}" type="pres">
      <dgm:prSet presAssocID="{94E1B63D-880F-4F5F-9423-270ED7761AA2}" presName="firstChild" presStyleLbl="bgAccFollowNode1" presStyleIdx="0" presStyleCnt="2" custScaleX="90848"/>
      <dgm:spPr/>
      <dgm:t>
        <a:bodyPr/>
        <a:lstStyle/>
        <a:p>
          <a:endParaRPr lang="es-AR"/>
        </a:p>
      </dgm:t>
    </dgm:pt>
    <dgm:pt modelId="{0B6A08CD-D0C5-42E2-83CC-F99C2CDEF40E}" type="pres">
      <dgm:prSet presAssocID="{94E1B63D-880F-4F5F-9423-270ED7761AA2}" presName="firstChildTx" presStyleLbl="b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607C9443-9225-4B25-9F03-FAA5783C00FD}" type="pres">
      <dgm:prSet presAssocID="{94E1B63D-880F-4F5F-9423-270ED7761AA2}" presName="negSpace" presStyleCnt="0"/>
      <dgm:spPr/>
      <dgm:t>
        <a:bodyPr/>
        <a:lstStyle/>
        <a:p>
          <a:endParaRPr lang="es-AR"/>
        </a:p>
      </dgm:t>
    </dgm:pt>
    <dgm:pt modelId="{0B94714F-301B-4B6C-A6C2-A2BC882D6693}" type="pres">
      <dgm:prSet presAssocID="{94E1B63D-880F-4F5F-9423-270ED7761AA2}" presName="circle" presStyleLbl="node1" presStyleIdx="0" presStyleCnt="2" custScaleX="114891" custScaleY="112559"/>
      <dgm:spPr/>
      <dgm:t>
        <a:bodyPr/>
        <a:lstStyle/>
        <a:p>
          <a:endParaRPr lang="es-AR"/>
        </a:p>
      </dgm:t>
    </dgm:pt>
    <dgm:pt modelId="{F23D9613-339B-49DE-A44D-8BD9EAF319A0}" type="pres">
      <dgm:prSet presAssocID="{3477D846-70C9-47AA-A6C5-45660DDF01D7}" presName="transSpace" presStyleCnt="0"/>
      <dgm:spPr/>
      <dgm:t>
        <a:bodyPr/>
        <a:lstStyle/>
        <a:p>
          <a:endParaRPr lang="es-AR"/>
        </a:p>
      </dgm:t>
    </dgm:pt>
    <dgm:pt modelId="{FBC1713C-EE88-4B60-970D-FCD8FF315BF3}" type="pres">
      <dgm:prSet presAssocID="{AC00C960-8922-4F65-B5FA-1ACDB367C7F2}" presName="posSpace" presStyleCnt="0"/>
      <dgm:spPr/>
      <dgm:t>
        <a:bodyPr/>
        <a:lstStyle/>
        <a:p>
          <a:endParaRPr lang="es-AR"/>
        </a:p>
      </dgm:t>
    </dgm:pt>
    <dgm:pt modelId="{FE525153-5B22-4E63-B4F7-42DA3666857B}" type="pres">
      <dgm:prSet presAssocID="{AC00C960-8922-4F65-B5FA-1ACDB367C7F2}" presName="vertFlow" presStyleCnt="0"/>
      <dgm:spPr/>
      <dgm:t>
        <a:bodyPr/>
        <a:lstStyle/>
        <a:p>
          <a:endParaRPr lang="es-AR"/>
        </a:p>
      </dgm:t>
    </dgm:pt>
    <dgm:pt modelId="{32391CDD-0290-496B-9209-B3949884490E}" type="pres">
      <dgm:prSet presAssocID="{AC00C960-8922-4F65-B5FA-1ACDB367C7F2}" presName="topSpace" presStyleCnt="0"/>
      <dgm:spPr/>
      <dgm:t>
        <a:bodyPr/>
        <a:lstStyle/>
        <a:p>
          <a:endParaRPr lang="es-AR"/>
        </a:p>
      </dgm:t>
    </dgm:pt>
    <dgm:pt modelId="{C73144A3-9DD8-43B5-9D66-42B78272C79F}" type="pres">
      <dgm:prSet presAssocID="{AC00C960-8922-4F65-B5FA-1ACDB367C7F2}" presName="firstComp" presStyleCnt="0"/>
      <dgm:spPr/>
      <dgm:t>
        <a:bodyPr/>
        <a:lstStyle/>
        <a:p>
          <a:endParaRPr lang="es-AR"/>
        </a:p>
      </dgm:t>
    </dgm:pt>
    <dgm:pt modelId="{4B6F18CD-D9D7-4C35-BDB4-B47E055AD0C0}" type="pres">
      <dgm:prSet presAssocID="{AC00C960-8922-4F65-B5FA-1ACDB367C7F2}" presName="firstChild" presStyleLbl="bgAccFollowNode1" presStyleIdx="1" presStyleCnt="2"/>
      <dgm:spPr/>
      <dgm:t>
        <a:bodyPr/>
        <a:lstStyle/>
        <a:p>
          <a:endParaRPr lang="es-AR"/>
        </a:p>
      </dgm:t>
    </dgm:pt>
    <dgm:pt modelId="{99D739AA-4016-4DE8-BF9B-056EF24D15C2}" type="pres">
      <dgm:prSet presAssocID="{AC00C960-8922-4F65-B5FA-1ACDB367C7F2}" presName="firstChildTx" presStyleLbl="b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A6A9045C-39B2-4874-B97E-AC1395F15A3B}" type="pres">
      <dgm:prSet presAssocID="{AC00C960-8922-4F65-B5FA-1ACDB367C7F2}" presName="negSpace" presStyleCnt="0"/>
      <dgm:spPr/>
      <dgm:t>
        <a:bodyPr/>
        <a:lstStyle/>
        <a:p>
          <a:endParaRPr lang="es-AR"/>
        </a:p>
      </dgm:t>
    </dgm:pt>
    <dgm:pt modelId="{D6DB8950-3CC3-4E9C-84AC-32597E52E933}" type="pres">
      <dgm:prSet presAssocID="{AC00C960-8922-4F65-B5FA-1ACDB367C7F2}" presName="circle" presStyleLbl="node1" presStyleIdx="1" presStyleCnt="2"/>
      <dgm:spPr/>
      <dgm:t>
        <a:bodyPr/>
        <a:lstStyle/>
        <a:p>
          <a:endParaRPr lang="es-AR"/>
        </a:p>
      </dgm:t>
    </dgm:pt>
  </dgm:ptLst>
  <dgm:cxnLst>
    <dgm:cxn modelId="{28DDA066-7FC2-4B07-8296-CA4D09C0F570}" type="presOf" srcId="{77E0E79C-DB78-4682-BE24-B9EBA5A76773}" destId="{4B6F18CD-D9D7-4C35-BDB4-B47E055AD0C0}" srcOrd="0" destOrd="0" presId="urn:microsoft.com/office/officeart/2005/8/layout/hList9"/>
    <dgm:cxn modelId="{57950BD2-2356-49FE-9A88-AC7C4BBB9DAC}" srcId="{94E1B63D-880F-4F5F-9423-270ED7761AA2}" destId="{02FFF2F9-C139-4F8B-966C-4C1E5D4D1CE9}" srcOrd="0" destOrd="0" parTransId="{462B116E-2857-401B-B5CE-48EECDCE9E08}" sibTransId="{A1E7E987-B39A-4B64-9B5C-E33E5906DAD7}"/>
    <dgm:cxn modelId="{8F35F55C-E16C-44BF-B134-A181D9187137}" srcId="{78E2BFFC-27E1-4770-BFD5-A1BBF0A03DF8}" destId="{94E1B63D-880F-4F5F-9423-270ED7761AA2}" srcOrd="0" destOrd="0" parTransId="{8F213E69-12F1-40D6-95CF-064CB539E886}" sibTransId="{3477D846-70C9-47AA-A6C5-45660DDF01D7}"/>
    <dgm:cxn modelId="{652A29D3-0590-4C0B-BA2C-5326EE99F021}" type="presOf" srcId="{94E1B63D-880F-4F5F-9423-270ED7761AA2}" destId="{0B94714F-301B-4B6C-A6C2-A2BC882D6693}" srcOrd="0" destOrd="0" presId="urn:microsoft.com/office/officeart/2005/8/layout/hList9"/>
    <dgm:cxn modelId="{DC392517-EFB1-4D76-B280-ACFE05E4FE91}" type="presOf" srcId="{77E0E79C-DB78-4682-BE24-B9EBA5A76773}" destId="{99D739AA-4016-4DE8-BF9B-056EF24D15C2}" srcOrd="1" destOrd="0" presId="urn:microsoft.com/office/officeart/2005/8/layout/hList9"/>
    <dgm:cxn modelId="{F4411ED9-4E4E-4720-BF8D-4BBCEB4AF13F}" srcId="{78E2BFFC-27E1-4770-BFD5-A1BBF0A03DF8}" destId="{AC00C960-8922-4F65-B5FA-1ACDB367C7F2}" srcOrd="1" destOrd="0" parTransId="{55190BD3-4D4F-4049-BEA7-B1644966CFA3}" sibTransId="{6AB7BF29-4354-4F3D-A801-14C57CA5BA00}"/>
    <dgm:cxn modelId="{30EF7541-0B18-4CCB-A857-A45FB6451111}" type="presOf" srcId="{02FFF2F9-C139-4F8B-966C-4C1E5D4D1CE9}" destId="{D6367C5B-53A4-4479-B9A3-E9B3E64696BB}" srcOrd="0" destOrd="0" presId="urn:microsoft.com/office/officeart/2005/8/layout/hList9"/>
    <dgm:cxn modelId="{821BD685-BC12-4A6B-8DF0-679D02993C5D}" type="presOf" srcId="{02FFF2F9-C139-4F8B-966C-4C1E5D4D1CE9}" destId="{0B6A08CD-D0C5-42E2-83CC-F99C2CDEF40E}" srcOrd="1" destOrd="0" presId="urn:microsoft.com/office/officeart/2005/8/layout/hList9"/>
    <dgm:cxn modelId="{25BCE240-7525-453B-B30E-E42E0C5FD0DB}" srcId="{AC00C960-8922-4F65-B5FA-1ACDB367C7F2}" destId="{77E0E79C-DB78-4682-BE24-B9EBA5A76773}" srcOrd="0" destOrd="0" parTransId="{06DC0918-D524-459C-BDF6-A00F21225DF7}" sibTransId="{D2F922D5-2094-4B3C-BBC2-C481A3DBE5FF}"/>
    <dgm:cxn modelId="{2255B08F-964A-49D1-BB3C-FD65908F4422}" type="presOf" srcId="{AC00C960-8922-4F65-B5FA-1ACDB367C7F2}" destId="{D6DB8950-3CC3-4E9C-84AC-32597E52E933}" srcOrd="0" destOrd="0" presId="urn:microsoft.com/office/officeart/2005/8/layout/hList9"/>
    <dgm:cxn modelId="{4D5108D3-D83A-419B-99CF-7C2F190358F1}" type="presOf" srcId="{78E2BFFC-27E1-4770-BFD5-A1BBF0A03DF8}" destId="{420FD37A-601E-4CB5-8D96-902AC241FE4D}" srcOrd="0" destOrd="0" presId="urn:microsoft.com/office/officeart/2005/8/layout/hList9"/>
    <dgm:cxn modelId="{52D8E9F9-779F-4BE7-8B44-5D6674E4A213}" type="presParOf" srcId="{420FD37A-601E-4CB5-8D96-902AC241FE4D}" destId="{95D87DE5-5C53-491D-819A-8900E2385032}" srcOrd="0" destOrd="0" presId="urn:microsoft.com/office/officeart/2005/8/layout/hList9"/>
    <dgm:cxn modelId="{A68C1173-FA94-40D8-8799-3D6F0D21AF35}" type="presParOf" srcId="{420FD37A-601E-4CB5-8D96-902AC241FE4D}" destId="{126AB119-4818-4135-BE7C-9E3BE050921C}" srcOrd="1" destOrd="0" presId="urn:microsoft.com/office/officeart/2005/8/layout/hList9"/>
    <dgm:cxn modelId="{465F667C-E9CC-4090-B74F-17581444AADD}" type="presParOf" srcId="{126AB119-4818-4135-BE7C-9E3BE050921C}" destId="{A21A4BCA-AF7F-45EC-849C-BD87D6DE0249}" srcOrd="0" destOrd="0" presId="urn:microsoft.com/office/officeart/2005/8/layout/hList9"/>
    <dgm:cxn modelId="{FC108F27-484A-4FE0-B844-2426FDF948E5}" type="presParOf" srcId="{126AB119-4818-4135-BE7C-9E3BE050921C}" destId="{66C0C8B1-9D36-4BB9-9F91-6D867CC62100}" srcOrd="1" destOrd="0" presId="urn:microsoft.com/office/officeart/2005/8/layout/hList9"/>
    <dgm:cxn modelId="{DF05FAEB-D459-4CA8-A53F-446606EB826B}" type="presParOf" srcId="{66C0C8B1-9D36-4BB9-9F91-6D867CC62100}" destId="{D6367C5B-53A4-4479-B9A3-E9B3E64696BB}" srcOrd="0" destOrd="0" presId="urn:microsoft.com/office/officeart/2005/8/layout/hList9"/>
    <dgm:cxn modelId="{0640BA49-1DC0-4EBB-BED4-179271A65F0C}" type="presParOf" srcId="{66C0C8B1-9D36-4BB9-9F91-6D867CC62100}" destId="{0B6A08CD-D0C5-42E2-83CC-F99C2CDEF40E}" srcOrd="1" destOrd="0" presId="urn:microsoft.com/office/officeart/2005/8/layout/hList9"/>
    <dgm:cxn modelId="{DE69155C-DCA3-4090-951F-A87744D4FB5B}" type="presParOf" srcId="{420FD37A-601E-4CB5-8D96-902AC241FE4D}" destId="{607C9443-9225-4B25-9F03-FAA5783C00FD}" srcOrd="2" destOrd="0" presId="urn:microsoft.com/office/officeart/2005/8/layout/hList9"/>
    <dgm:cxn modelId="{D33E1240-B821-4D6A-99BE-72FCD6482B91}" type="presParOf" srcId="{420FD37A-601E-4CB5-8D96-902AC241FE4D}" destId="{0B94714F-301B-4B6C-A6C2-A2BC882D6693}" srcOrd="3" destOrd="0" presId="urn:microsoft.com/office/officeart/2005/8/layout/hList9"/>
    <dgm:cxn modelId="{71F28692-64AB-4729-8CDB-716B01982D8C}" type="presParOf" srcId="{420FD37A-601E-4CB5-8D96-902AC241FE4D}" destId="{F23D9613-339B-49DE-A44D-8BD9EAF319A0}" srcOrd="4" destOrd="0" presId="urn:microsoft.com/office/officeart/2005/8/layout/hList9"/>
    <dgm:cxn modelId="{F1B4251C-7D24-413E-AB01-0C64AD5F97E9}" type="presParOf" srcId="{420FD37A-601E-4CB5-8D96-902AC241FE4D}" destId="{FBC1713C-EE88-4B60-970D-FCD8FF315BF3}" srcOrd="5" destOrd="0" presId="urn:microsoft.com/office/officeart/2005/8/layout/hList9"/>
    <dgm:cxn modelId="{627AA98A-8A4F-4364-911E-88D9F3CCA097}" type="presParOf" srcId="{420FD37A-601E-4CB5-8D96-902AC241FE4D}" destId="{FE525153-5B22-4E63-B4F7-42DA3666857B}" srcOrd="6" destOrd="0" presId="urn:microsoft.com/office/officeart/2005/8/layout/hList9"/>
    <dgm:cxn modelId="{86ADA6E4-B39D-40F4-A592-A50E4969AB5C}" type="presParOf" srcId="{FE525153-5B22-4E63-B4F7-42DA3666857B}" destId="{32391CDD-0290-496B-9209-B3949884490E}" srcOrd="0" destOrd="0" presId="urn:microsoft.com/office/officeart/2005/8/layout/hList9"/>
    <dgm:cxn modelId="{1DE81D4E-2601-49C3-8547-96FE9A2A0AB3}" type="presParOf" srcId="{FE525153-5B22-4E63-B4F7-42DA3666857B}" destId="{C73144A3-9DD8-43B5-9D66-42B78272C79F}" srcOrd="1" destOrd="0" presId="urn:microsoft.com/office/officeart/2005/8/layout/hList9"/>
    <dgm:cxn modelId="{7EBCFE9A-E460-4E94-A31A-D47862C24AE1}" type="presParOf" srcId="{C73144A3-9DD8-43B5-9D66-42B78272C79F}" destId="{4B6F18CD-D9D7-4C35-BDB4-B47E055AD0C0}" srcOrd="0" destOrd="0" presId="urn:microsoft.com/office/officeart/2005/8/layout/hList9"/>
    <dgm:cxn modelId="{85E9371F-A12B-4205-8B5F-261C89B4448D}" type="presParOf" srcId="{C73144A3-9DD8-43B5-9D66-42B78272C79F}" destId="{99D739AA-4016-4DE8-BF9B-056EF24D15C2}" srcOrd="1" destOrd="0" presId="urn:microsoft.com/office/officeart/2005/8/layout/hList9"/>
    <dgm:cxn modelId="{7AA12290-28B3-41E7-BB01-99AC52F4527A}" type="presParOf" srcId="{420FD37A-601E-4CB5-8D96-902AC241FE4D}" destId="{A6A9045C-39B2-4874-B97E-AC1395F15A3B}" srcOrd="7" destOrd="0" presId="urn:microsoft.com/office/officeart/2005/8/layout/hList9"/>
    <dgm:cxn modelId="{0B8412C1-E54B-42C6-B888-DF0565389509}" type="presParOf" srcId="{420FD37A-601E-4CB5-8D96-902AC241FE4D}" destId="{D6DB8950-3CC3-4E9C-84AC-32597E52E933}" srcOrd="8" destOrd="0" presId="urn:microsoft.com/office/officeart/2005/8/layout/hList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F072CA-400A-44EE-B7DD-D35A40D98C57}">
      <dsp:nvSpPr>
        <dsp:cNvPr id="0" name=""/>
        <dsp:cNvSpPr/>
      </dsp:nvSpPr>
      <dsp:spPr>
        <a:xfrm rot="5400000">
          <a:off x="-166529" y="167343"/>
          <a:ext cx="1110199" cy="777139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AR" sz="2300" kern="1200" dirty="0">
            <a:latin typeface="Arial Narrow" panose="020B0606020202030204" pitchFamily="34" charset="0"/>
          </a:endParaRPr>
        </a:p>
      </dsp:txBody>
      <dsp:txXfrm rot="-5400000">
        <a:off x="2" y="389383"/>
        <a:ext cx="777139" cy="333060"/>
      </dsp:txXfrm>
    </dsp:sp>
    <dsp:sp modelId="{26237932-0BC7-4C23-904D-7E7BDC01CC22}">
      <dsp:nvSpPr>
        <dsp:cNvPr id="0" name=""/>
        <dsp:cNvSpPr/>
      </dsp:nvSpPr>
      <dsp:spPr>
        <a:xfrm rot="5400000">
          <a:off x="4918842" y="-4141703"/>
          <a:ext cx="721629" cy="900503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3335" rIns="13335" bIns="1333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AR" sz="2100" b="1" kern="1200" dirty="0" smtClean="0">
              <a:solidFill>
                <a:schemeClr val="tx2"/>
              </a:solidFill>
              <a:latin typeface="Arial Narrow" panose="020B0606020202030204" pitchFamily="34" charset="0"/>
            </a:rPr>
            <a:t>Huésped inmunocomprometido</a:t>
          </a:r>
          <a:endParaRPr lang="es-AR" sz="2100" b="1" kern="1200" dirty="0">
            <a:solidFill>
              <a:schemeClr val="tx2"/>
            </a:solidFill>
            <a:latin typeface="Arial Narrow" panose="020B0606020202030204" pitchFamily="34" charset="0"/>
          </a:endParaRP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AR" sz="2100" b="1" kern="1200" dirty="0">
            <a:latin typeface="Arial Narrow" panose="020B0606020202030204" pitchFamily="34" charset="0"/>
          </a:endParaRPr>
        </a:p>
      </dsp:txBody>
      <dsp:txXfrm rot="-5400000">
        <a:off x="777140" y="35226"/>
        <a:ext cx="8969808" cy="651175"/>
      </dsp:txXfrm>
    </dsp:sp>
    <dsp:sp modelId="{5D41FA7E-4195-4226-AFCD-BEAEB9E3F87F}">
      <dsp:nvSpPr>
        <dsp:cNvPr id="0" name=""/>
        <dsp:cNvSpPr/>
      </dsp:nvSpPr>
      <dsp:spPr>
        <a:xfrm rot="5400000">
          <a:off x="-166529" y="1128713"/>
          <a:ext cx="1110199" cy="777139"/>
        </a:xfrm>
        <a:prstGeom prst="chevron">
          <a:avLst/>
        </a:prstGeom>
        <a:solidFill>
          <a:schemeClr val="accent3">
            <a:hueOff val="-387338"/>
            <a:satOff val="-934"/>
            <a:lumOff val="-2549"/>
            <a:alphaOff val="0"/>
          </a:schemeClr>
        </a:solidFill>
        <a:ln w="12700" cap="flat" cmpd="sng" algn="ctr">
          <a:solidFill>
            <a:schemeClr val="accent3">
              <a:hueOff val="-387338"/>
              <a:satOff val="-934"/>
              <a:lumOff val="-254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AR" sz="2300" kern="1200" dirty="0">
            <a:latin typeface="Arial Narrow" panose="020B0606020202030204" pitchFamily="34" charset="0"/>
          </a:endParaRPr>
        </a:p>
      </dsp:txBody>
      <dsp:txXfrm rot="-5400000">
        <a:off x="2" y="1350753"/>
        <a:ext cx="777139" cy="333060"/>
      </dsp:txXfrm>
    </dsp:sp>
    <dsp:sp modelId="{11641B07-1F66-412B-998A-FA186B18F940}">
      <dsp:nvSpPr>
        <dsp:cNvPr id="0" name=""/>
        <dsp:cNvSpPr/>
      </dsp:nvSpPr>
      <dsp:spPr>
        <a:xfrm rot="5400000">
          <a:off x="4918842" y="-3214338"/>
          <a:ext cx="721629" cy="900503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-387338"/>
              <a:satOff val="-934"/>
              <a:lumOff val="-254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3335" rIns="13335" bIns="1333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AR" sz="2100" b="1" kern="1200" dirty="0" smtClean="0">
              <a:solidFill>
                <a:schemeClr val="tx2"/>
              </a:solidFill>
              <a:latin typeface="Arial Narrow" panose="020B0606020202030204" pitchFamily="34" charset="0"/>
            </a:rPr>
            <a:t>Factores predisponentes</a:t>
          </a:r>
          <a:endParaRPr lang="es-AR" sz="2100" b="1" kern="1200" dirty="0">
            <a:solidFill>
              <a:schemeClr val="tx2"/>
            </a:solidFill>
            <a:latin typeface="Arial Narrow" panose="020B0606020202030204" pitchFamily="34" charset="0"/>
          </a:endParaRP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AR" sz="2100" kern="1200" dirty="0">
            <a:latin typeface="Arial Narrow" panose="020B0606020202030204" pitchFamily="34" charset="0"/>
          </a:endParaRPr>
        </a:p>
      </dsp:txBody>
      <dsp:txXfrm rot="-5400000">
        <a:off x="777140" y="962591"/>
        <a:ext cx="8969808" cy="651175"/>
      </dsp:txXfrm>
    </dsp:sp>
    <dsp:sp modelId="{A2891863-9E58-46BB-B9D1-F417C8271B92}">
      <dsp:nvSpPr>
        <dsp:cNvPr id="0" name=""/>
        <dsp:cNvSpPr/>
      </dsp:nvSpPr>
      <dsp:spPr>
        <a:xfrm rot="5400000">
          <a:off x="-166529" y="2090083"/>
          <a:ext cx="1110199" cy="777139"/>
        </a:xfrm>
        <a:prstGeom prst="chevron">
          <a:avLst/>
        </a:prstGeom>
        <a:solidFill>
          <a:schemeClr val="accent3">
            <a:hueOff val="-774675"/>
            <a:satOff val="-1867"/>
            <a:lumOff val="-5098"/>
            <a:alphaOff val="0"/>
          </a:schemeClr>
        </a:solidFill>
        <a:ln w="12700" cap="flat" cmpd="sng" algn="ctr">
          <a:solidFill>
            <a:schemeClr val="accent3">
              <a:hueOff val="-774675"/>
              <a:satOff val="-1867"/>
              <a:lumOff val="-509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AR" sz="2300" kern="1200" dirty="0">
            <a:latin typeface="Arial Narrow" panose="020B0606020202030204" pitchFamily="34" charset="0"/>
          </a:endParaRPr>
        </a:p>
      </dsp:txBody>
      <dsp:txXfrm rot="-5400000">
        <a:off x="2" y="2312123"/>
        <a:ext cx="777139" cy="333060"/>
      </dsp:txXfrm>
    </dsp:sp>
    <dsp:sp modelId="{8FBD8C74-D6BB-4CF1-8922-01A2403294D5}">
      <dsp:nvSpPr>
        <dsp:cNvPr id="0" name=""/>
        <dsp:cNvSpPr/>
      </dsp:nvSpPr>
      <dsp:spPr>
        <a:xfrm rot="5400000">
          <a:off x="4918842" y="-2218149"/>
          <a:ext cx="721629" cy="900503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-774675"/>
              <a:satOff val="-1867"/>
              <a:lumOff val="-509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3335" rIns="13335" bIns="1333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AR" sz="2100" kern="1200" dirty="0">
            <a:latin typeface="Arial Narrow" panose="020B0606020202030204" pitchFamily="34" charset="0"/>
          </a:endParaRP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AR" sz="2100" b="1" kern="1200" dirty="0" smtClean="0">
              <a:solidFill>
                <a:schemeClr val="tx2"/>
              </a:solidFill>
              <a:latin typeface="Arial Narrow" panose="020B0606020202030204" pitchFamily="34" charset="0"/>
            </a:rPr>
            <a:t>Exámenes microbiológicos que muestran presencia de </a:t>
          </a:r>
          <a:r>
            <a:rPr lang="es-AR" sz="2100" b="1" i="1" kern="1200" dirty="0" smtClean="0">
              <a:solidFill>
                <a:schemeClr val="tx2"/>
              </a:solidFill>
              <a:latin typeface="Arial Narrow" panose="020B0606020202030204" pitchFamily="34" charset="0"/>
            </a:rPr>
            <a:t>Cándida </a:t>
          </a:r>
          <a:r>
            <a:rPr lang="es-AR" sz="2100" b="1" i="0" kern="1200" dirty="0" err="1" smtClean="0">
              <a:solidFill>
                <a:schemeClr val="tx2"/>
              </a:solidFill>
              <a:latin typeface="Arial Narrow" panose="020B0606020202030204" pitchFamily="34" charset="0"/>
            </a:rPr>
            <a:t>spp</a:t>
          </a:r>
          <a:endParaRPr lang="es-AR" sz="2100" b="1" i="0" kern="1200" dirty="0">
            <a:solidFill>
              <a:schemeClr val="tx2"/>
            </a:solidFill>
            <a:latin typeface="Arial Narrow" panose="020B0606020202030204" pitchFamily="34" charset="0"/>
          </a:endParaRPr>
        </a:p>
      </dsp:txBody>
      <dsp:txXfrm rot="-5400000">
        <a:off x="777140" y="1958780"/>
        <a:ext cx="8969808" cy="651175"/>
      </dsp:txXfrm>
    </dsp:sp>
    <dsp:sp modelId="{8578700C-195E-4D31-B78F-59EAC2626158}">
      <dsp:nvSpPr>
        <dsp:cNvPr id="0" name=""/>
        <dsp:cNvSpPr/>
      </dsp:nvSpPr>
      <dsp:spPr>
        <a:xfrm rot="5400000">
          <a:off x="-166529" y="3051453"/>
          <a:ext cx="1110199" cy="777139"/>
        </a:xfrm>
        <a:prstGeom prst="chevron">
          <a:avLst/>
        </a:prstGeom>
        <a:solidFill>
          <a:schemeClr val="accent3">
            <a:hueOff val="-1162013"/>
            <a:satOff val="-2801"/>
            <a:lumOff val="-7647"/>
            <a:alphaOff val="0"/>
          </a:schemeClr>
        </a:solidFill>
        <a:ln w="12700" cap="flat" cmpd="sng" algn="ctr">
          <a:solidFill>
            <a:schemeClr val="accent3">
              <a:hueOff val="-1162013"/>
              <a:satOff val="-2801"/>
              <a:lumOff val="-764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AR" sz="2300" kern="1200" dirty="0">
            <a:latin typeface="Arial Narrow" panose="020B0606020202030204" pitchFamily="34" charset="0"/>
          </a:endParaRPr>
        </a:p>
      </dsp:txBody>
      <dsp:txXfrm rot="-5400000">
        <a:off x="2" y="3273493"/>
        <a:ext cx="777139" cy="333060"/>
      </dsp:txXfrm>
    </dsp:sp>
    <dsp:sp modelId="{9C2473DA-8F8A-41E7-B4BA-B88057C3521F}">
      <dsp:nvSpPr>
        <dsp:cNvPr id="0" name=""/>
        <dsp:cNvSpPr/>
      </dsp:nvSpPr>
      <dsp:spPr>
        <a:xfrm rot="5400000">
          <a:off x="4918842" y="-1256779"/>
          <a:ext cx="721629" cy="900503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-1162013"/>
              <a:satOff val="-2801"/>
              <a:lumOff val="-764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3335" rIns="13335" bIns="1333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AR" sz="2100" b="1" kern="1200" dirty="0" smtClean="0">
              <a:solidFill>
                <a:schemeClr val="tx2"/>
              </a:solidFill>
              <a:latin typeface="Arial Narrow" panose="020B0606020202030204" pitchFamily="34" charset="0"/>
            </a:rPr>
            <a:t>Sospecha clínica: Fiebre, SIRS, compromiso de órganos</a:t>
          </a:r>
          <a:endParaRPr lang="es-AR" sz="2100" b="1" kern="1200" dirty="0">
            <a:solidFill>
              <a:schemeClr val="tx2"/>
            </a:solidFill>
            <a:latin typeface="Arial Narrow" panose="020B0606020202030204" pitchFamily="34" charset="0"/>
          </a:endParaRPr>
        </a:p>
      </dsp:txBody>
      <dsp:txXfrm rot="-5400000">
        <a:off x="777140" y="2920150"/>
        <a:ext cx="8969808" cy="65117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71A931-497D-46B4-8364-C313DDF28DC4}">
      <dsp:nvSpPr>
        <dsp:cNvPr id="0" name=""/>
        <dsp:cNvSpPr/>
      </dsp:nvSpPr>
      <dsp:spPr>
        <a:xfrm>
          <a:off x="0" y="300247"/>
          <a:ext cx="8136904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73D9FD0-B73F-4210-B1F4-F3E4204F2ACC}">
      <dsp:nvSpPr>
        <dsp:cNvPr id="0" name=""/>
        <dsp:cNvSpPr/>
      </dsp:nvSpPr>
      <dsp:spPr>
        <a:xfrm>
          <a:off x="406845" y="19807"/>
          <a:ext cx="5695832" cy="5608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289" tIns="0" rIns="215289" bIns="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900" b="1" kern="1200" dirty="0" smtClean="0">
              <a:solidFill>
                <a:schemeClr val="tx2"/>
              </a:solidFill>
              <a:latin typeface="Arial Narrow" panose="020B0606020202030204" pitchFamily="34" charset="0"/>
            </a:rPr>
            <a:t>Sangrado por lesión vascular</a:t>
          </a:r>
        </a:p>
      </dsp:txBody>
      <dsp:txXfrm>
        <a:off x="434225" y="47187"/>
        <a:ext cx="5641072" cy="506120"/>
      </dsp:txXfrm>
    </dsp:sp>
    <dsp:sp modelId="{08A71E35-0841-4787-B8EB-F3DFF82A232B}">
      <dsp:nvSpPr>
        <dsp:cNvPr id="0" name=""/>
        <dsp:cNvSpPr/>
      </dsp:nvSpPr>
      <dsp:spPr>
        <a:xfrm>
          <a:off x="0" y="1162088"/>
          <a:ext cx="8136904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0AC5665-6314-4646-8DCD-DB74A29A87D4}">
      <dsp:nvSpPr>
        <dsp:cNvPr id="0" name=""/>
        <dsp:cNvSpPr/>
      </dsp:nvSpPr>
      <dsp:spPr>
        <a:xfrm>
          <a:off x="406845" y="881648"/>
          <a:ext cx="5695832" cy="5608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289" tIns="0" rIns="215289" bIns="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900" b="1" kern="1200" dirty="0" smtClean="0">
              <a:solidFill>
                <a:schemeClr val="tx2"/>
              </a:solidFill>
              <a:latin typeface="Arial Narrow" panose="020B0606020202030204" pitchFamily="34" charset="0"/>
            </a:rPr>
            <a:t>Cáncer</a:t>
          </a:r>
          <a:endParaRPr lang="es-AR" sz="1900" b="1" kern="1200" dirty="0">
            <a:solidFill>
              <a:schemeClr val="tx2"/>
            </a:solidFill>
            <a:latin typeface="Arial Narrow" panose="020B0606020202030204" pitchFamily="34" charset="0"/>
          </a:endParaRPr>
        </a:p>
      </dsp:txBody>
      <dsp:txXfrm>
        <a:off x="434225" y="909028"/>
        <a:ext cx="5641072" cy="506120"/>
      </dsp:txXfrm>
    </dsp:sp>
    <dsp:sp modelId="{599EC374-D4CF-4239-9922-EA4C1BC77BDC}">
      <dsp:nvSpPr>
        <dsp:cNvPr id="0" name=""/>
        <dsp:cNvSpPr/>
      </dsp:nvSpPr>
      <dsp:spPr>
        <a:xfrm>
          <a:off x="0" y="2023928"/>
          <a:ext cx="8136904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656C00C-E711-4B88-800E-A11D97DC0E9B}">
      <dsp:nvSpPr>
        <dsp:cNvPr id="0" name=""/>
        <dsp:cNvSpPr/>
      </dsp:nvSpPr>
      <dsp:spPr>
        <a:xfrm>
          <a:off x="406845" y="1743488"/>
          <a:ext cx="5695832" cy="5608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289" tIns="0" rIns="215289" bIns="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900" b="1" kern="1200" dirty="0" smtClean="0">
              <a:solidFill>
                <a:schemeClr val="tx2"/>
              </a:solidFill>
              <a:latin typeface="Arial Narrow" panose="020B0606020202030204" pitchFamily="34" charset="0"/>
            </a:rPr>
            <a:t>Reactivación de la tuberculosis</a:t>
          </a:r>
        </a:p>
      </dsp:txBody>
      <dsp:txXfrm>
        <a:off x="434225" y="1770868"/>
        <a:ext cx="5641072" cy="506120"/>
      </dsp:txXfrm>
    </dsp:sp>
    <dsp:sp modelId="{84DB7AB1-F3E2-44D0-B46B-723C5E89FE22}">
      <dsp:nvSpPr>
        <dsp:cNvPr id="0" name=""/>
        <dsp:cNvSpPr/>
      </dsp:nvSpPr>
      <dsp:spPr>
        <a:xfrm>
          <a:off x="0" y="2885768"/>
          <a:ext cx="8136904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5BEA58A-5337-4686-A208-9C6C05F48BCA}">
      <dsp:nvSpPr>
        <dsp:cNvPr id="0" name=""/>
        <dsp:cNvSpPr/>
      </dsp:nvSpPr>
      <dsp:spPr>
        <a:xfrm>
          <a:off x="406845" y="2605328"/>
          <a:ext cx="5695832" cy="5608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289" tIns="0" rIns="215289" bIns="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900" b="1" kern="1200" dirty="0" smtClean="0">
              <a:solidFill>
                <a:schemeClr val="tx2"/>
              </a:solidFill>
              <a:latin typeface="Arial Narrow" panose="020B0606020202030204" pitchFamily="34" charset="0"/>
            </a:rPr>
            <a:t>Aspergilosis</a:t>
          </a:r>
        </a:p>
      </dsp:txBody>
      <dsp:txXfrm>
        <a:off x="434225" y="2632708"/>
        <a:ext cx="5641072" cy="50612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42DF16-D3DD-4616-AA28-7F6703A44DD6}">
      <dsp:nvSpPr>
        <dsp:cNvPr id="0" name=""/>
        <dsp:cNvSpPr/>
      </dsp:nvSpPr>
      <dsp:spPr>
        <a:xfrm>
          <a:off x="4200890" y="240"/>
          <a:ext cx="1380394" cy="138039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000" b="1" kern="1200" dirty="0" smtClean="0">
              <a:solidFill>
                <a:schemeClr val="tx2"/>
              </a:solidFill>
            </a:rPr>
            <a:t>INHALACIÓN DE LAS CONIDIAS</a:t>
          </a:r>
          <a:endParaRPr lang="es-AR" sz="1000" b="1" kern="1200" dirty="0">
            <a:solidFill>
              <a:schemeClr val="tx2"/>
            </a:solidFill>
          </a:endParaRPr>
        </a:p>
      </dsp:txBody>
      <dsp:txXfrm>
        <a:off x="4403044" y="202394"/>
        <a:ext cx="976086" cy="976086"/>
      </dsp:txXfrm>
    </dsp:sp>
    <dsp:sp modelId="{2555B8DE-11BE-4CCA-88A9-7D4684DDC1CF}">
      <dsp:nvSpPr>
        <dsp:cNvPr id="0" name=""/>
        <dsp:cNvSpPr/>
      </dsp:nvSpPr>
      <dsp:spPr>
        <a:xfrm rot="2160000">
          <a:off x="5537779" y="1060833"/>
          <a:ext cx="367461" cy="4658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AR" sz="800" kern="1200" dirty="0"/>
        </a:p>
      </dsp:txBody>
      <dsp:txXfrm>
        <a:off x="5548306" y="1121612"/>
        <a:ext cx="257223" cy="279529"/>
      </dsp:txXfrm>
    </dsp:sp>
    <dsp:sp modelId="{2BD67CA7-AB6E-43E5-B38C-2E717534E34E}">
      <dsp:nvSpPr>
        <dsp:cNvPr id="0" name=""/>
        <dsp:cNvSpPr/>
      </dsp:nvSpPr>
      <dsp:spPr>
        <a:xfrm>
          <a:off x="5878563" y="1219141"/>
          <a:ext cx="1380394" cy="138039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000" b="1" kern="1200" dirty="0" smtClean="0">
              <a:solidFill>
                <a:schemeClr val="tx2"/>
              </a:solidFill>
            </a:rPr>
            <a:t>SENOS y ALVEÓLOS</a:t>
          </a:r>
          <a:endParaRPr lang="es-AR" sz="1000" b="1" kern="1200" dirty="0">
            <a:solidFill>
              <a:schemeClr val="tx2"/>
            </a:solidFill>
          </a:endParaRPr>
        </a:p>
      </dsp:txBody>
      <dsp:txXfrm>
        <a:off x="6080717" y="1421295"/>
        <a:ext cx="976086" cy="976086"/>
      </dsp:txXfrm>
    </dsp:sp>
    <dsp:sp modelId="{176110B2-47AC-4150-823C-EE0FD2185CEC}">
      <dsp:nvSpPr>
        <dsp:cNvPr id="0" name=""/>
        <dsp:cNvSpPr/>
      </dsp:nvSpPr>
      <dsp:spPr>
        <a:xfrm rot="6480000">
          <a:off x="6067836" y="2652618"/>
          <a:ext cx="367461" cy="4658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AR" sz="800" kern="1200" dirty="0"/>
        </a:p>
      </dsp:txBody>
      <dsp:txXfrm rot="10800000">
        <a:off x="6139988" y="2693374"/>
        <a:ext cx="257223" cy="279529"/>
      </dsp:txXfrm>
    </dsp:sp>
    <dsp:sp modelId="{254BEF0B-B4A5-4514-A39C-4F4FCD254CA9}">
      <dsp:nvSpPr>
        <dsp:cNvPr id="0" name=""/>
        <dsp:cNvSpPr/>
      </dsp:nvSpPr>
      <dsp:spPr>
        <a:xfrm>
          <a:off x="5237749" y="3191364"/>
          <a:ext cx="1380394" cy="138039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000" b="1" kern="1200" dirty="0" smtClean="0">
              <a:solidFill>
                <a:schemeClr val="tx2"/>
              </a:solidFill>
            </a:rPr>
            <a:t>FAGOCITOSIS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000" b="1" kern="1200" dirty="0" smtClean="0">
              <a:solidFill>
                <a:schemeClr val="tx2"/>
              </a:solidFill>
            </a:rPr>
            <a:t>MACRÓFAGOS ALVEOLARES y NEUTRÓFILOS</a:t>
          </a:r>
          <a:endParaRPr lang="es-AR" sz="1000" kern="1200" dirty="0"/>
        </a:p>
      </dsp:txBody>
      <dsp:txXfrm>
        <a:off x="5439903" y="3393518"/>
        <a:ext cx="976086" cy="976086"/>
      </dsp:txXfrm>
    </dsp:sp>
    <dsp:sp modelId="{AEC9BC0E-E6FB-4698-84CC-89CEB0BF271A}">
      <dsp:nvSpPr>
        <dsp:cNvPr id="0" name=""/>
        <dsp:cNvSpPr/>
      </dsp:nvSpPr>
      <dsp:spPr>
        <a:xfrm rot="10800000">
          <a:off x="4717756" y="3648620"/>
          <a:ext cx="367461" cy="4658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AR" sz="800" kern="1200" dirty="0"/>
        </a:p>
      </dsp:txBody>
      <dsp:txXfrm rot="10800000">
        <a:off x="4827994" y="3741797"/>
        <a:ext cx="257223" cy="279529"/>
      </dsp:txXfrm>
    </dsp:sp>
    <dsp:sp modelId="{3F64F1C1-0C13-4699-8025-39469E41EA3D}">
      <dsp:nvSpPr>
        <dsp:cNvPr id="0" name=""/>
        <dsp:cNvSpPr/>
      </dsp:nvSpPr>
      <dsp:spPr>
        <a:xfrm>
          <a:off x="3164030" y="3191364"/>
          <a:ext cx="1380394" cy="138039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000" b="1" kern="1200" dirty="0" smtClean="0">
              <a:solidFill>
                <a:schemeClr val="tx2"/>
              </a:solidFill>
            </a:rPr>
            <a:t>INVASIÓN VASOS SANGUÍNEOS</a:t>
          </a:r>
          <a:endParaRPr lang="es-AR" sz="1000" kern="1200" dirty="0"/>
        </a:p>
      </dsp:txBody>
      <dsp:txXfrm>
        <a:off x="3366184" y="3393518"/>
        <a:ext cx="976086" cy="976086"/>
      </dsp:txXfrm>
    </dsp:sp>
    <dsp:sp modelId="{161A563F-CE57-411B-9BF0-CFF41D9F6533}">
      <dsp:nvSpPr>
        <dsp:cNvPr id="0" name=""/>
        <dsp:cNvSpPr/>
      </dsp:nvSpPr>
      <dsp:spPr>
        <a:xfrm rot="15120000">
          <a:off x="3353304" y="2672399"/>
          <a:ext cx="367461" cy="4658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AR" sz="800" kern="1200" dirty="0"/>
        </a:p>
      </dsp:txBody>
      <dsp:txXfrm rot="10800000">
        <a:off x="3425456" y="2817997"/>
        <a:ext cx="257223" cy="279529"/>
      </dsp:txXfrm>
    </dsp:sp>
    <dsp:sp modelId="{3E18A60E-BB71-4118-A49D-E37ABB119330}">
      <dsp:nvSpPr>
        <dsp:cNvPr id="0" name=""/>
        <dsp:cNvSpPr/>
      </dsp:nvSpPr>
      <dsp:spPr>
        <a:xfrm>
          <a:off x="2523216" y="1219141"/>
          <a:ext cx="1380394" cy="138039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000" b="1" kern="1200" dirty="0" smtClean="0">
              <a:solidFill>
                <a:schemeClr val="tx2"/>
              </a:solidFill>
            </a:rPr>
            <a:t>NECROSIS ISQUÉMICAS y EMBOLIAS SÉPTICAS</a:t>
          </a:r>
          <a:endParaRPr lang="es-AR" sz="1000" b="1" kern="1200" dirty="0">
            <a:solidFill>
              <a:schemeClr val="tx2"/>
            </a:solidFill>
          </a:endParaRPr>
        </a:p>
      </dsp:txBody>
      <dsp:txXfrm>
        <a:off x="2725370" y="1421295"/>
        <a:ext cx="976086" cy="976086"/>
      </dsp:txXfrm>
    </dsp:sp>
    <dsp:sp modelId="{C9A61667-BF45-421A-9345-E6FB8AE6E2D5}">
      <dsp:nvSpPr>
        <dsp:cNvPr id="0" name=""/>
        <dsp:cNvSpPr/>
      </dsp:nvSpPr>
      <dsp:spPr>
        <a:xfrm rot="19440000">
          <a:off x="3860106" y="1073059"/>
          <a:ext cx="367461" cy="4658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AR" sz="800" kern="1200" dirty="0"/>
        </a:p>
      </dsp:txBody>
      <dsp:txXfrm>
        <a:off x="3870633" y="1198634"/>
        <a:ext cx="257223" cy="27952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CBA3EC-5C62-4401-A4F1-7E71A1262C86}">
      <dsp:nvSpPr>
        <dsp:cNvPr id="0" name=""/>
        <dsp:cNvSpPr/>
      </dsp:nvSpPr>
      <dsp:spPr>
        <a:xfrm>
          <a:off x="0" y="302443"/>
          <a:ext cx="8893050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D593920-0349-4A5B-8436-5B31C6D4FEEC}">
      <dsp:nvSpPr>
        <dsp:cNvPr id="0" name=""/>
        <dsp:cNvSpPr/>
      </dsp:nvSpPr>
      <dsp:spPr>
        <a:xfrm>
          <a:off x="444652" y="7243"/>
          <a:ext cx="6225135" cy="5904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5295" tIns="0" rIns="235295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000" b="0" kern="1200" dirty="0" smtClean="0">
              <a:solidFill>
                <a:schemeClr val="tx2"/>
              </a:solidFill>
              <a:latin typeface="Arial Narrow" panose="020B0606020202030204" pitchFamily="34" charset="0"/>
            </a:rPr>
            <a:t>Aspergilosis cavitaria</a:t>
          </a:r>
          <a:endParaRPr lang="es-AR" sz="2000" b="0" kern="1200" dirty="0">
            <a:solidFill>
              <a:schemeClr val="tx2"/>
            </a:solidFill>
            <a:latin typeface="Arial Narrow" panose="020B0606020202030204" pitchFamily="34" charset="0"/>
          </a:endParaRPr>
        </a:p>
      </dsp:txBody>
      <dsp:txXfrm>
        <a:off x="473473" y="36064"/>
        <a:ext cx="6167493" cy="532758"/>
      </dsp:txXfrm>
    </dsp:sp>
    <dsp:sp modelId="{F8FB0014-AF27-4A0B-9FB6-F4E0E9E900B3}">
      <dsp:nvSpPr>
        <dsp:cNvPr id="0" name=""/>
        <dsp:cNvSpPr/>
      </dsp:nvSpPr>
      <dsp:spPr>
        <a:xfrm>
          <a:off x="0" y="1209643"/>
          <a:ext cx="8893050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99B6A2E-42E0-4B9D-A566-56DC3DFF0440}">
      <dsp:nvSpPr>
        <dsp:cNvPr id="0" name=""/>
        <dsp:cNvSpPr/>
      </dsp:nvSpPr>
      <dsp:spPr>
        <a:xfrm>
          <a:off x="444652" y="914443"/>
          <a:ext cx="6225135" cy="5904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5295" tIns="0" rIns="235295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000" b="0" kern="1200" dirty="0" smtClean="0">
              <a:solidFill>
                <a:schemeClr val="tx2"/>
              </a:solidFill>
              <a:latin typeface="Arial Narrow" panose="020B0606020202030204" pitchFamily="34" charset="0"/>
            </a:rPr>
            <a:t>Nódulo pulmonar (Bola  fúngica)</a:t>
          </a:r>
          <a:endParaRPr lang="es-AR" sz="2000" b="0" kern="1200" dirty="0">
            <a:solidFill>
              <a:schemeClr val="tx2"/>
            </a:solidFill>
            <a:latin typeface="Arial Narrow" panose="020B0606020202030204" pitchFamily="34" charset="0"/>
          </a:endParaRPr>
        </a:p>
      </dsp:txBody>
      <dsp:txXfrm>
        <a:off x="473473" y="943264"/>
        <a:ext cx="6167493" cy="532758"/>
      </dsp:txXfrm>
    </dsp:sp>
    <dsp:sp modelId="{44793A79-204E-4F11-9FE6-064D7258795F}">
      <dsp:nvSpPr>
        <dsp:cNvPr id="0" name=""/>
        <dsp:cNvSpPr/>
      </dsp:nvSpPr>
      <dsp:spPr>
        <a:xfrm>
          <a:off x="0" y="2116844"/>
          <a:ext cx="8893050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B5A395F-A6F9-4BFA-94DF-EE98A6C86B35}">
      <dsp:nvSpPr>
        <dsp:cNvPr id="0" name=""/>
        <dsp:cNvSpPr/>
      </dsp:nvSpPr>
      <dsp:spPr>
        <a:xfrm>
          <a:off x="444652" y="1821644"/>
          <a:ext cx="6225135" cy="5904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5295" tIns="0" rIns="235295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000" b="0" kern="1200" dirty="0" smtClean="0">
              <a:solidFill>
                <a:schemeClr val="tx2"/>
              </a:solidFill>
              <a:latin typeface="Arial Narrow" panose="020B0606020202030204" pitchFamily="34" charset="0"/>
            </a:rPr>
            <a:t>Formas pulmonares invasivas</a:t>
          </a:r>
          <a:endParaRPr lang="es-AR" sz="2000" b="0" kern="1200" dirty="0">
            <a:solidFill>
              <a:schemeClr val="tx2"/>
            </a:solidFill>
            <a:latin typeface="Arial Narrow" panose="020B0606020202030204" pitchFamily="34" charset="0"/>
          </a:endParaRPr>
        </a:p>
      </dsp:txBody>
      <dsp:txXfrm>
        <a:off x="473473" y="1850465"/>
        <a:ext cx="6167493" cy="532758"/>
      </dsp:txXfrm>
    </dsp:sp>
    <dsp:sp modelId="{DB3E1C4F-C03E-475A-AB70-7E0E02D53D3F}">
      <dsp:nvSpPr>
        <dsp:cNvPr id="0" name=""/>
        <dsp:cNvSpPr/>
      </dsp:nvSpPr>
      <dsp:spPr>
        <a:xfrm>
          <a:off x="0" y="3024044"/>
          <a:ext cx="8893050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E7D3597-25CE-482A-9824-BA587C5819BE}">
      <dsp:nvSpPr>
        <dsp:cNvPr id="0" name=""/>
        <dsp:cNvSpPr/>
      </dsp:nvSpPr>
      <dsp:spPr>
        <a:xfrm>
          <a:off x="444652" y="2728844"/>
          <a:ext cx="6225135" cy="5904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5295" tIns="0" rIns="235295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000" b="0" kern="1200" dirty="0" smtClean="0">
              <a:solidFill>
                <a:schemeClr val="tx2"/>
              </a:solidFill>
              <a:effectLst/>
              <a:latin typeface="Arial Narrow" panose="020B0606020202030204" pitchFamily="34" charset="0"/>
            </a:rPr>
            <a:t>Aspergilosis broncopulmonar alérgica</a:t>
          </a:r>
          <a:endParaRPr lang="es-AR" sz="2000" b="0" kern="1200" dirty="0">
            <a:solidFill>
              <a:schemeClr val="tx2"/>
            </a:solidFill>
            <a:effectLst/>
            <a:latin typeface="Arial Narrow" panose="020B0606020202030204" pitchFamily="34" charset="0"/>
          </a:endParaRPr>
        </a:p>
      </dsp:txBody>
      <dsp:txXfrm>
        <a:off x="473473" y="2757665"/>
        <a:ext cx="6167493" cy="53275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55B73D-5BC5-421F-92BE-0BDEFA2CA42C}">
      <dsp:nvSpPr>
        <dsp:cNvPr id="0" name=""/>
        <dsp:cNvSpPr/>
      </dsp:nvSpPr>
      <dsp:spPr>
        <a:xfrm>
          <a:off x="1829641" y="607"/>
          <a:ext cx="1726977" cy="1726977"/>
        </a:xfrm>
        <a:prstGeom prst="ellipse">
          <a:avLst/>
        </a:prstGeom>
        <a:solidFill>
          <a:schemeClr val="accent3">
            <a:shade val="80000"/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bg2">
              <a:lumMod val="1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95041" tIns="20320" rIns="95041" bIns="2032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600" b="1" kern="1200" smtClean="0">
              <a:solidFill>
                <a:schemeClr val="tx2"/>
              </a:solidFill>
              <a:latin typeface="Arial Narrow" panose="020B0606020202030204" pitchFamily="34" charset="0"/>
            </a:rPr>
            <a:t>Factores predisponentes</a:t>
          </a:r>
          <a:endParaRPr lang="es-AR" sz="1600" b="1" kern="1200">
            <a:solidFill>
              <a:schemeClr val="tx2"/>
            </a:solidFill>
            <a:latin typeface="Arial Narrow" panose="020B0606020202030204" pitchFamily="34" charset="0"/>
          </a:endParaRPr>
        </a:p>
      </dsp:txBody>
      <dsp:txXfrm>
        <a:off x="2082551" y="253517"/>
        <a:ext cx="1221157" cy="1221157"/>
      </dsp:txXfrm>
    </dsp:sp>
    <dsp:sp modelId="{B24AE29F-353B-40E8-AFA9-E236C49DE83D}">
      <dsp:nvSpPr>
        <dsp:cNvPr id="0" name=""/>
        <dsp:cNvSpPr/>
      </dsp:nvSpPr>
      <dsp:spPr>
        <a:xfrm>
          <a:off x="3211223" y="607"/>
          <a:ext cx="1726977" cy="1726977"/>
        </a:xfrm>
        <a:prstGeom prst="ellipse">
          <a:avLst/>
        </a:prstGeom>
        <a:solidFill>
          <a:schemeClr val="accent3">
            <a:shade val="80000"/>
            <a:alpha val="50000"/>
            <a:hueOff val="15"/>
            <a:satOff val="10574"/>
            <a:lumOff val="3482"/>
            <a:alphaOff val="15000"/>
          </a:schemeClr>
        </a:solidFill>
        <a:ln w="12700" cap="flat" cmpd="sng" algn="ctr">
          <a:solidFill>
            <a:schemeClr val="bg2">
              <a:lumMod val="1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95041" tIns="20320" rIns="95041" bIns="2032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600" b="1" kern="1200" smtClean="0">
              <a:solidFill>
                <a:schemeClr val="tx2"/>
              </a:solidFill>
              <a:latin typeface="Arial Narrow" panose="020B0606020202030204" pitchFamily="34" charset="0"/>
            </a:rPr>
            <a:t>Criterios clínicos</a:t>
          </a:r>
          <a:endParaRPr lang="es-AR" sz="1600" b="1" kern="1200">
            <a:solidFill>
              <a:schemeClr val="tx2"/>
            </a:solidFill>
            <a:latin typeface="Arial Narrow" panose="020B0606020202030204" pitchFamily="34" charset="0"/>
          </a:endParaRPr>
        </a:p>
      </dsp:txBody>
      <dsp:txXfrm>
        <a:off x="3464133" y="253517"/>
        <a:ext cx="1221157" cy="1221157"/>
      </dsp:txXfrm>
    </dsp:sp>
    <dsp:sp modelId="{5F528F3E-3697-41F3-8821-8B78C2C15F45}">
      <dsp:nvSpPr>
        <dsp:cNvPr id="0" name=""/>
        <dsp:cNvSpPr/>
      </dsp:nvSpPr>
      <dsp:spPr>
        <a:xfrm>
          <a:off x="4592805" y="607"/>
          <a:ext cx="1726977" cy="1726977"/>
        </a:xfrm>
        <a:prstGeom prst="ellipse">
          <a:avLst/>
        </a:prstGeom>
        <a:solidFill>
          <a:schemeClr val="accent3">
            <a:shade val="80000"/>
            <a:alpha val="50000"/>
            <a:hueOff val="31"/>
            <a:satOff val="21147"/>
            <a:lumOff val="6964"/>
            <a:alphaOff val="30000"/>
          </a:schemeClr>
        </a:solidFill>
        <a:ln w="12700" cap="flat" cmpd="sng" algn="ctr">
          <a:solidFill>
            <a:schemeClr val="bg2">
              <a:lumMod val="1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95041" tIns="20320" rIns="95041" bIns="2032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600" b="1" kern="1200" dirty="0" smtClean="0">
              <a:solidFill>
                <a:schemeClr val="tx2"/>
              </a:solidFill>
              <a:latin typeface="Arial Narrow" panose="020B0606020202030204" pitchFamily="34" charset="0"/>
            </a:rPr>
            <a:t>Métodos micológicos</a:t>
          </a:r>
          <a:endParaRPr lang="es-AR" sz="1600" b="1" kern="1200" dirty="0">
            <a:solidFill>
              <a:schemeClr val="tx2"/>
            </a:solidFill>
            <a:latin typeface="Arial Narrow" panose="020B0606020202030204" pitchFamily="34" charset="0"/>
          </a:endParaRPr>
        </a:p>
      </dsp:txBody>
      <dsp:txXfrm>
        <a:off x="4845715" y="253517"/>
        <a:ext cx="1221157" cy="1221157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738495-27D8-48E1-B4D3-A101CA1545CD}">
      <dsp:nvSpPr>
        <dsp:cNvPr id="0" name=""/>
        <dsp:cNvSpPr/>
      </dsp:nvSpPr>
      <dsp:spPr>
        <a:xfrm rot="10800000">
          <a:off x="2034291" y="1537"/>
          <a:ext cx="7278568" cy="803869"/>
        </a:xfrm>
        <a:prstGeom prst="homePlate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4484" tIns="76200" rIns="142240" bIns="76200" numCol="1" spcCol="1270" anchor="ctr" anchorCtr="0">
          <a:noAutofit/>
        </a:bodyPr>
        <a:lstStyle/>
        <a:p>
          <a:pPr lvl="0" algn="just" defTabSz="8890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ES" altLang="es-AR" sz="2000" b="0" i="1" u="none" kern="1200" dirty="0" err="1" smtClean="0">
              <a:solidFill>
                <a:schemeClr val="tx2"/>
              </a:solidFill>
              <a:effectLst/>
              <a:latin typeface="Arial Narrow" panose="020B0606020202030204" pitchFamily="34" charset="0"/>
            </a:rPr>
            <a:t>Cryptococcus</a:t>
          </a:r>
          <a:r>
            <a:rPr lang="es-ES" altLang="es-AR" sz="2000" b="0" i="1" u="none" kern="1200" dirty="0" smtClean="0">
              <a:solidFill>
                <a:schemeClr val="tx2"/>
              </a:solidFill>
              <a:effectLst/>
              <a:latin typeface="Arial Narrow" panose="020B0606020202030204" pitchFamily="34" charset="0"/>
            </a:rPr>
            <a:t>  </a:t>
          </a:r>
          <a:r>
            <a:rPr lang="es-ES" altLang="es-AR" sz="2000" b="0" i="1" u="none" kern="1200" dirty="0" err="1" smtClean="0">
              <a:solidFill>
                <a:schemeClr val="tx2"/>
              </a:solidFill>
              <a:effectLst/>
              <a:latin typeface="Arial Narrow" panose="020B0606020202030204" pitchFamily="34" charset="0"/>
            </a:rPr>
            <a:t>spp</a:t>
          </a:r>
          <a:r>
            <a:rPr lang="es-ES" altLang="es-AR" sz="2000" b="0" i="1" u="none" kern="1200" dirty="0" smtClean="0">
              <a:solidFill>
                <a:schemeClr val="tx2"/>
              </a:solidFill>
              <a:effectLst/>
              <a:latin typeface="Arial Narrow" panose="020B0606020202030204" pitchFamily="34" charset="0"/>
            </a:rPr>
            <a:t> </a:t>
          </a:r>
          <a:r>
            <a:rPr lang="es-ES" altLang="es-AR" sz="2000" b="0" u="none" kern="1200" dirty="0" smtClean="0">
              <a:solidFill>
                <a:schemeClr val="tx2"/>
              </a:solidFill>
              <a:effectLst/>
              <a:latin typeface="Arial Narrow" panose="020B0606020202030204" pitchFamily="34" charset="0"/>
            </a:rPr>
            <a:t>ingresan al ser  humano por vía respiratoria, donde la infección pulmonar suele ser asintomática. </a:t>
          </a:r>
        </a:p>
      </dsp:txBody>
      <dsp:txXfrm rot="10800000">
        <a:off x="2235258" y="1537"/>
        <a:ext cx="7077601" cy="803869"/>
      </dsp:txXfrm>
    </dsp:sp>
    <dsp:sp modelId="{17992D34-5F76-4D35-AD29-70000408A046}">
      <dsp:nvSpPr>
        <dsp:cNvPr id="0" name=""/>
        <dsp:cNvSpPr/>
      </dsp:nvSpPr>
      <dsp:spPr>
        <a:xfrm>
          <a:off x="1632356" y="1537"/>
          <a:ext cx="803869" cy="803869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A804FB3-7977-4649-B967-152AC39459BD}">
      <dsp:nvSpPr>
        <dsp:cNvPr id="0" name=""/>
        <dsp:cNvSpPr/>
      </dsp:nvSpPr>
      <dsp:spPr>
        <a:xfrm rot="10800000">
          <a:off x="2034291" y="1016529"/>
          <a:ext cx="7278568" cy="803869"/>
        </a:xfrm>
        <a:prstGeom prst="homePlate">
          <a:avLst/>
        </a:prstGeom>
        <a:solidFill>
          <a:schemeClr val="accent1">
            <a:shade val="80000"/>
            <a:hueOff val="16552"/>
            <a:satOff val="627"/>
            <a:lumOff val="62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4484" tIns="76200" rIns="142240" bIns="76200" numCol="1" spcCol="1270" anchor="ctr" anchorCtr="0">
          <a:noAutofit/>
        </a:bodyPr>
        <a:lstStyle/>
        <a:p>
          <a:pPr lvl="0" algn="just" defTabSz="8890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pt-BR" altLang="es-AR" sz="2000" b="0" u="none" kern="1200" dirty="0" smtClean="0">
              <a:solidFill>
                <a:schemeClr val="tx2"/>
              </a:solidFill>
              <a:effectLst/>
              <a:latin typeface="Arial Narrow" panose="020B0606020202030204" pitchFamily="34" charset="0"/>
            </a:rPr>
            <a:t>Infección: </a:t>
          </a:r>
          <a:r>
            <a:rPr lang="pt-BR" altLang="es-AR" sz="2000" b="0" u="none" kern="1200" dirty="0" err="1" smtClean="0">
              <a:solidFill>
                <a:schemeClr val="tx2"/>
              </a:solidFill>
              <a:effectLst/>
              <a:latin typeface="Arial Narrow" panose="020B0606020202030204" pitchFamily="34" charset="0"/>
            </a:rPr>
            <a:t>Factores</a:t>
          </a:r>
          <a:r>
            <a:rPr lang="pt-BR" altLang="es-AR" sz="2000" b="0" u="none" kern="1200" dirty="0" smtClean="0">
              <a:solidFill>
                <a:schemeClr val="tx2"/>
              </a:solidFill>
              <a:effectLst/>
              <a:latin typeface="Arial Narrow" panose="020B0606020202030204" pitchFamily="34" charset="0"/>
            </a:rPr>
            <a:t> de </a:t>
          </a:r>
          <a:r>
            <a:rPr lang="pt-BR" altLang="es-AR" sz="2000" b="0" u="none" kern="1200" dirty="0" err="1" smtClean="0">
              <a:solidFill>
                <a:schemeClr val="tx2"/>
              </a:solidFill>
              <a:effectLst/>
              <a:latin typeface="Arial Narrow" panose="020B0606020202030204" pitchFamily="34" charset="0"/>
            </a:rPr>
            <a:t>virulencia</a:t>
          </a:r>
          <a:r>
            <a:rPr lang="pt-BR" altLang="es-AR" sz="2000" b="0" u="none" kern="1200" dirty="0" smtClean="0">
              <a:solidFill>
                <a:schemeClr val="tx2"/>
              </a:solidFill>
              <a:effectLst/>
              <a:latin typeface="Arial Narrow" panose="020B0606020202030204" pitchFamily="34" charset="0"/>
            </a:rPr>
            <a:t> (cápsula, melanina,</a:t>
          </a:r>
          <a:r>
            <a:rPr lang="es-AR" altLang="es-AR" sz="2000" b="0" u="none" kern="1200" dirty="0" smtClean="0">
              <a:solidFill>
                <a:schemeClr val="tx2"/>
              </a:solidFill>
              <a:effectLst/>
              <a:latin typeface="Arial Narrow" panose="020B0606020202030204" pitchFamily="34" charset="0"/>
            </a:rPr>
            <a:t> crecimiento a 37 °C, ureasa, </a:t>
          </a:r>
          <a:r>
            <a:rPr lang="es-AR" altLang="es-AR" sz="2000" b="0" u="none" kern="1200" dirty="0" err="1" smtClean="0">
              <a:solidFill>
                <a:schemeClr val="tx2"/>
              </a:solidFill>
              <a:effectLst/>
              <a:latin typeface="Arial Narrow" panose="020B0606020202030204" pitchFamily="34" charset="0"/>
            </a:rPr>
            <a:t>fosfolipasa</a:t>
          </a:r>
          <a:r>
            <a:rPr lang="es-AR" altLang="es-AR" sz="2000" b="0" u="none" kern="1200" dirty="0" smtClean="0">
              <a:solidFill>
                <a:schemeClr val="tx2"/>
              </a:solidFill>
              <a:effectLst/>
              <a:latin typeface="Arial Narrow" panose="020B0606020202030204" pitchFamily="34" charset="0"/>
            </a:rPr>
            <a:t>) Inóculo, Huésped.</a:t>
          </a:r>
          <a:endParaRPr lang="es-ES" altLang="es-AR" sz="2000" b="0" u="none" kern="1200" dirty="0" smtClean="0">
            <a:solidFill>
              <a:schemeClr val="tx2"/>
            </a:solidFill>
            <a:effectLst/>
            <a:latin typeface="Arial Narrow" panose="020B0606020202030204" pitchFamily="34" charset="0"/>
          </a:endParaRPr>
        </a:p>
      </dsp:txBody>
      <dsp:txXfrm rot="10800000">
        <a:off x="2235258" y="1016529"/>
        <a:ext cx="7077601" cy="803869"/>
      </dsp:txXfrm>
    </dsp:sp>
    <dsp:sp modelId="{3EA1F21D-9B27-49FA-859E-2400710D4ABB}">
      <dsp:nvSpPr>
        <dsp:cNvPr id="0" name=""/>
        <dsp:cNvSpPr/>
      </dsp:nvSpPr>
      <dsp:spPr>
        <a:xfrm>
          <a:off x="1632356" y="1016529"/>
          <a:ext cx="803869" cy="803869"/>
        </a:xfrm>
        <a:prstGeom prst="ellipse">
          <a:avLst/>
        </a:prstGeom>
        <a:solidFill>
          <a:schemeClr val="accent1">
            <a:tint val="50000"/>
            <a:hueOff val="6171"/>
            <a:satOff val="-302"/>
            <a:lumOff val="303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FEA1388-CE77-4F4C-ABBF-23DD25594556}">
      <dsp:nvSpPr>
        <dsp:cNvPr id="0" name=""/>
        <dsp:cNvSpPr/>
      </dsp:nvSpPr>
      <dsp:spPr>
        <a:xfrm rot="10800000">
          <a:off x="2034291" y="2031521"/>
          <a:ext cx="7278568" cy="803869"/>
        </a:xfrm>
        <a:prstGeom prst="homePlate">
          <a:avLst/>
        </a:prstGeom>
        <a:solidFill>
          <a:schemeClr val="accent1">
            <a:shade val="80000"/>
            <a:hueOff val="33105"/>
            <a:satOff val="1255"/>
            <a:lumOff val="1241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4484" tIns="76200" rIns="142240" bIns="76200" numCol="1" spcCol="1270" anchor="ctr" anchorCtr="0">
          <a:noAutofit/>
        </a:bodyPr>
        <a:lstStyle/>
        <a:p>
          <a:pPr lvl="0" algn="just" defTabSz="8890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ES" altLang="es-AR" sz="2000" b="0" u="none" kern="1200" dirty="0" smtClean="0">
              <a:solidFill>
                <a:schemeClr val="tx2"/>
              </a:solidFill>
              <a:effectLst/>
              <a:latin typeface="Arial Narrow" panose="020B0606020202030204" pitchFamily="34" charset="0"/>
            </a:rPr>
            <a:t>Diseminación a todos los tejidos y sistema nervioso central</a:t>
          </a:r>
          <a:endParaRPr lang="es-ES" altLang="es-AR" sz="2800" b="0" u="none" kern="1200" dirty="0">
            <a:solidFill>
              <a:schemeClr val="tx2"/>
            </a:solidFill>
            <a:effectLst/>
            <a:latin typeface="Arial Narrow" panose="020B0606020202030204" pitchFamily="34" charset="0"/>
          </a:endParaRPr>
        </a:p>
      </dsp:txBody>
      <dsp:txXfrm rot="10800000">
        <a:off x="2235258" y="2031521"/>
        <a:ext cx="7077601" cy="803869"/>
      </dsp:txXfrm>
    </dsp:sp>
    <dsp:sp modelId="{4A933F2B-83CF-4BF4-8A9B-73687D244B46}">
      <dsp:nvSpPr>
        <dsp:cNvPr id="0" name=""/>
        <dsp:cNvSpPr/>
      </dsp:nvSpPr>
      <dsp:spPr>
        <a:xfrm>
          <a:off x="1632356" y="2031521"/>
          <a:ext cx="803869" cy="803869"/>
        </a:xfrm>
        <a:prstGeom prst="ellipse">
          <a:avLst/>
        </a:prstGeom>
        <a:solidFill>
          <a:schemeClr val="accent1">
            <a:tint val="50000"/>
            <a:hueOff val="12343"/>
            <a:satOff val="-605"/>
            <a:lumOff val="607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516E93E-735B-4D09-AA2D-EEEBB571374C}">
      <dsp:nvSpPr>
        <dsp:cNvPr id="0" name=""/>
        <dsp:cNvSpPr/>
      </dsp:nvSpPr>
      <dsp:spPr>
        <a:xfrm rot="10800000">
          <a:off x="2034291" y="3046512"/>
          <a:ext cx="7278568" cy="803869"/>
        </a:xfrm>
        <a:prstGeom prst="homePlate">
          <a:avLst/>
        </a:prstGeom>
        <a:solidFill>
          <a:schemeClr val="accent1">
            <a:shade val="80000"/>
            <a:hueOff val="49657"/>
            <a:satOff val="1882"/>
            <a:lumOff val="1862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4484" tIns="76200" rIns="142240" bIns="76200" numCol="1" spcCol="1270" anchor="ctr" anchorCtr="0">
          <a:noAutofit/>
        </a:bodyPr>
        <a:lstStyle/>
        <a:p>
          <a:pPr lvl="0" algn="just" defTabSz="8890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AR" sz="2000" b="0" u="none" kern="1200" smtClean="0">
              <a:solidFill>
                <a:schemeClr val="tx2"/>
              </a:solidFill>
              <a:effectLst/>
              <a:latin typeface="Arial Narrow" panose="020B0606020202030204" pitchFamily="34" charset="0"/>
            </a:rPr>
            <a:t>No forma parte de la microbiota, enfermedad de reactivación.</a:t>
          </a:r>
          <a:endParaRPr lang="es-AR" sz="2000" b="0" u="none" kern="1200" dirty="0">
            <a:solidFill>
              <a:schemeClr val="tx2"/>
            </a:solidFill>
            <a:effectLst/>
            <a:latin typeface="Arial Narrow" panose="020B0606020202030204" pitchFamily="34" charset="0"/>
          </a:endParaRPr>
        </a:p>
      </dsp:txBody>
      <dsp:txXfrm rot="10800000">
        <a:off x="2235258" y="3046512"/>
        <a:ext cx="7077601" cy="803869"/>
      </dsp:txXfrm>
    </dsp:sp>
    <dsp:sp modelId="{AA59C8F0-279C-4DD5-A3B9-C4D95392A9DA}">
      <dsp:nvSpPr>
        <dsp:cNvPr id="0" name=""/>
        <dsp:cNvSpPr/>
      </dsp:nvSpPr>
      <dsp:spPr>
        <a:xfrm>
          <a:off x="1632356" y="3046512"/>
          <a:ext cx="803869" cy="803869"/>
        </a:xfrm>
        <a:prstGeom prst="ellipse">
          <a:avLst/>
        </a:prstGeom>
        <a:solidFill>
          <a:schemeClr val="accent1">
            <a:tint val="50000"/>
            <a:hueOff val="18514"/>
            <a:satOff val="-907"/>
            <a:lumOff val="911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26744F-5613-4792-848D-AC9409310735}">
      <dsp:nvSpPr>
        <dsp:cNvPr id="0" name=""/>
        <dsp:cNvSpPr/>
      </dsp:nvSpPr>
      <dsp:spPr>
        <a:xfrm>
          <a:off x="881" y="61602"/>
          <a:ext cx="2272798" cy="1563762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es-AR" sz="1800" b="1" kern="1200" dirty="0" smtClean="0">
            <a:solidFill>
              <a:schemeClr val="tx2"/>
            </a:solidFill>
            <a:effectLst/>
            <a:latin typeface="Arial Narrow" panose="020B0606020202030204" pitchFamily="34" charset="0"/>
          </a:endParaRPr>
        </a:p>
        <a:p>
          <a:pPr lvl="0" algn="ctr" defTabSz="8001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es-AR" sz="1800" b="1" kern="1200" dirty="0" smtClean="0">
            <a:solidFill>
              <a:schemeClr val="tx2"/>
            </a:solidFill>
            <a:effectLst/>
            <a:latin typeface="Arial Narrow" panose="020B0606020202030204" pitchFamily="34" charset="0"/>
          </a:endParaRPr>
        </a:p>
        <a:p>
          <a:pPr lvl="0" algn="ctr" defTabSz="8001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AR" sz="1800" b="1" u="sng" kern="1200" dirty="0" smtClean="0">
              <a:solidFill>
                <a:schemeClr val="tx2"/>
              </a:solidFill>
              <a:effectLst/>
              <a:latin typeface="Arial Narrow" panose="020B0606020202030204" pitchFamily="34" charset="0"/>
            </a:rPr>
            <a:t>Pulmonar</a:t>
          </a:r>
        </a:p>
        <a:p>
          <a:pPr lvl="0" algn="just" defTabSz="8001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AR" sz="1800" b="0" kern="1200" dirty="0" smtClean="0">
              <a:solidFill>
                <a:schemeClr val="tx2"/>
              </a:solidFill>
              <a:effectLst/>
              <a:latin typeface="Arial Narrow" panose="020B0606020202030204" pitchFamily="34" charset="0"/>
            </a:rPr>
            <a:t>- Nódulos</a:t>
          </a:r>
        </a:p>
        <a:p>
          <a:pPr lvl="0" algn="just" defTabSz="8001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AR" sz="1800" b="0" kern="1200" dirty="0" smtClean="0">
              <a:solidFill>
                <a:schemeClr val="tx2"/>
              </a:solidFill>
              <a:effectLst/>
              <a:latin typeface="Arial Narrow" panose="020B0606020202030204" pitchFamily="34" charset="0"/>
            </a:rPr>
            <a:t>- Cavidades</a:t>
          </a:r>
        </a:p>
        <a:p>
          <a:pPr lvl="0" algn="just" defTabSz="8001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AR" sz="1800" b="0" kern="1200" dirty="0" smtClean="0">
              <a:solidFill>
                <a:schemeClr val="tx2"/>
              </a:solidFill>
              <a:effectLst/>
              <a:latin typeface="Arial Narrow" panose="020B0606020202030204" pitchFamily="34" charset="0"/>
            </a:rPr>
            <a:t>- Infiltrados pulmonares</a:t>
          </a:r>
        </a:p>
        <a:p>
          <a:pPr lvl="0" algn="just" defTabSz="8001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AR" sz="1800" b="0" kern="1200" dirty="0" smtClean="0">
              <a:solidFill>
                <a:schemeClr val="tx2"/>
              </a:solidFill>
              <a:effectLst/>
              <a:latin typeface="Arial Narrow" panose="020B0606020202030204" pitchFamily="34" charset="0"/>
            </a:rPr>
            <a:t>- Derrame pleural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AR" sz="1800" b="1" kern="1200" dirty="0" smtClean="0">
            <a:solidFill>
              <a:schemeClr val="tx2"/>
            </a:solidFill>
            <a:effectLst/>
            <a:latin typeface="Arial Narrow" panose="020B0606020202030204" pitchFamily="34" charset="0"/>
          </a:endParaRP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AR" sz="1800" b="1" kern="1200" dirty="0">
            <a:solidFill>
              <a:schemeClr val="tx2"/>
            </a:solidFill>
            <a:effectLst/>
            <a:latin typeface="Arial Narrow" panose="020B0606020202030204" pitchFamily="34" charset="0"/>
          </a:endParaRPr>
        </a:p>
      </dsp:txBody>
      <dsp:txXfrm>
        <a:off x="881" y="61602"/>
        <a:ext cx="2272798" cy="1563762"/>
      </dsp:txXfrm>
    </dsp:sp>
    <dsp:sp modelId="{C83880B1-A9D3-4606-A68D-88A2A42F187A}">
      <dsp:nvSpPr>
        <dsp:cNvPr id="0" name=""/>
        <dsp:cNvSpPr/>
      </dsp:nvSpPr>
      <dsp:spPr>
        <a:xfrm>
          <a:off x="2534306" y="61602"/>
          <a:ext cx="2343271" cy="1563762"/>
        </a:xfrm>
        <a:prstGeom prst="rect">
          <a:avLst/>
        </a:prstGeom>
        <a:solidFill>
          <a:schemeClr val="accent5">
            <a:hueOff val="-4870578"/>
            <a:satOff val="-5060"/>
            <a:lumOff val="147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es-AR" sz="1800" b="1" kern="1200" dirty="0" smtClean="0">
            <a:solidFill>
              <a:schemeClr val="tx2"/>
            </a:solidFill>
            <a:effectLst/>
            <a:latin typeface="Arial Narrow" panose="020B0606020202030204" pitchFamily="34" charset="0"/>
          </a:endParaRPr>
        </a:p>
        <a:p>
          <a:pPr lvl="0" algn="ctr" defTabSz="8001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AR" sz="1800" b="1" u="sng" kern="1200" dirty="0" smtClean="0">
              <a:solidFill>
                <a:schemeClr val="tx2"/>
              </a:solidFill>
              <a:effectLst/>
              <a:latin typeface="Arial Narrow" panose="020B0606020202030204" pitchFamily="34" charset="0"/>
            </a:rPr>
            <a:t>Meninges</a:t>
          </a:r>
        </a:p>
        <a:p>
          <a:pPr lvl="0" algn="l" defTabSz="8001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AR" sz="1800" b="0" kern="1200" dirty="0" smtClean="0">
              <a:solidFill>
                <a:schemeClr val="tx2"/>
              </a:solidFill>
              <a:effectLst/>
              <a:latin typeface="Arial Narrow" panose="020B0606020202030204" pitchFamily="34" charset="0"/>
            </a:rPr>
            <a:t>- </a:t>
          </a:r>
          <a:r>
            <a:rPr lang="es-AR" sz="1800" b="0" kern="1200" dirty="0" err="1" smtClean="0">
              <a:solidFill>
                <a:schemeClr val="tx2"/>
              </a:solidFill>
              <a:effectLst/>
              <a:latin typeface="Arial Narrow" panose="020B0606020202030204" pitchFamily="34" charset="0"/>
            </a:rPr>
            <a:t>Meningioencefalitis</a:t>
          </a:r>
          <a:r>
            <a:rPr lang="es-AR" sz="1800" b="0" kern="1200" dirty="0" smtClean="0">
              <a:solidFill>
                <a:schemeClr val="tx2"/>
              </a:solidFill>
              <a:effectLst/>
              <a:latin typeface="Arial Narrow" panose="020B0606020202030204" pitchFamily="34" charset="0"/>
            </a:rPr>
            <a:t> subaguda o crónica</a:t>
          </a:r>
        </a:p>
        <a:p>
          <a:pPr lvl="0" algn="l" defTabSz="8001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AR" sz="1800" b="0" kern="1200" dirty="0" smtClean="0">
              <a:solidFill>
                <a:schemeClr val="tx2"/>
              </a:solidFill>
              <a:effectLst/>
              <a:latin typeface="Arial Narrow" panose="020B0606020202030204" pitchFamily="34" charset="0"/>
            </a:rPr>
            <a:t>- Cerebral: </a:t>
          </a:r>
          <a:r>
            <a:rPr lang="es-AR" sz="1800" b="0" kern="1200" dirty="0" err="1" smtClean="0">
              <a:solidFill>
                <a:schemeClr val="tx2"/>
              </a:solidFill>
              <a:effectLst/>
              <a:latin typeface="Arial Narrow" panose="020B0606020202030204" pitchFamily="34" charset="0"/>
            </a:rPr>
            <a:t>criptococomas</a:t>
          </a:r>
          <a:endParaRPr lang="es-AR" sz="1800" b="0" kern="1200" dirty="0" smtClean="0">
            <a:solidFill>
              <a:schemeClr val="tx2"/>
            </a:solidFill>
            <a:effectLst/>
            <a:latin typeface="Arial Narrow" panose="020B0606020202030204" pitchFamily="34" charset="0"/>
          </a:endParaRPr>
        </a:p>
        <a:p>
          <a:pPr lvl="0" algn="l" defTabSz="8001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AR" sz="1800" b="0" kern="1200" dirty="0" smtClean="0">
              <a:solidFill>
                <a:schemeClr val="tx2"/>
              </a:solidFill>
              <a:effectLst/>
              <a:latin typeface="Arial Narrow" panose="020B0606020202030204" pitchFamily="34" charset="0"/>
            </a:rPr>
            <a:t>- Hidrocefalia</a:t>
          </a:r>
        </a:p>
        <a:p>
          <a:pPr lvl="0" algn="l" defTabSz="8001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es-AR" sz="1800" b="1" kern="1200" dirty="0" smtClean="0">
            <a:solidFill>
              <a:schemeClr val="tx2"/>
            </a:solidFill>
            <a:effectLst/>
            <a:latin typeface="Arial Narrow" panose="020B0606020202030204" pitchFamily="34" charset="0"/>
          </a:endParaRPr>
        </a:p>
      </dsp:txBody>
      <dsp:txXfrm>
        <a:off x="2534306" y="61602"/>
        <a:ext cx="2343271" cy="1563762"/>
      </dsp:txXfrm>
    </dsp:sp>
    <dsp:sp modelId="{A4EFB3BB-D1D2-4F0F-9AFC-0BC71F43E9CC}">
      <dsp:nvSpPr>
        <dsp:cNvPr id="0" name=""/>
        <dsp:cNvSpPr/>
      </dsp:nvSpPr>
      <dsp:spPr>
        <a:xfrm>
          <a:off x="5138205" y="61602"/>
          <a:ext cx="2202924" cy="1563762"/>
        </a:xfrm>
        <a:prstGeom prst="rect">
          <a:avLst/>
        </a:prstGeom>
        <a:solidFill>
          <a:schemeClr val="accent5">
            <a:hueOff val="-9741157"/>
            <a:satOff val="-10120"/>
            <a:lumOff val="294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AR" sz="1800" b="1" u="sng" kern="1200" dirty="0" smtClean="0">
              <a:solidFill>
                <a:schemeClr val="tx2"/>
              </a:solidFill>
              <a:effectLst/>
              <a:latin typeface="Arial Narrow" panose="020B0606020202030204" pitchFamily="34" charset="0"/>
            </a:rPr>
            <a:t>Piel y partes blandas</a:t>
          </a:r>
        </a:p>
        <a:p>
          <a:pPr lvl="0" algn="l" defTabSz="8001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AR" sz="1800" b="0" kern="1200" dirty="0" smtClean="0">
              <a:solidFill>
                <a:schemeClr val="tx2"/>
              </a:solidFill>
              <a:effectLst/>
              <a:latin typeface="Arial Narrow" panose="020B0606020202030204" pitchFamily="34" charset="0"/>
            </a:rPr>
            <a:t>- Pápulas</a:t>
          </a:r>
        </a:p>
        <a:p>
          <a:pPr lvl="0" algn="l" defTabSz="8001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AR" sz="1800" b="0" kern="1200" dirty="0" smtClean="0">
              <a:solidFill>
                <a:schemeClr val="tx2"/>
              </a:solidFill>
              <a:effectLst/>
              <a:latin typeface="Arial Narrow" panose="020B0606020202030204" pitchFamily="34" charset="0"/>
            </a:rPr>
            <a:t>- Celulitis</a:t>
          </a:r>
        </a:p>
        <a:p>
          <a:pPr lvl="0" algn="l" defTabSz="8001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AR" sz="1800" b="0" kern="1200" dirty="0" smtClean="0">
              <a:solidFill>
                <a:schemeClr val="tx2"/>
              </a:solidFill>
              <a:effectLst/>
              <a:latin typeface="Arial Narrow" panose="020B0606020202030204" pitchFamily="34" charset="0"/>
            </a:rPr>
            <a:t>- Abscesos</a:t>
          </a:r>
        </a:p>
        <a:p>
          <a:pPr lvl="0" algn="l" defTabSz="8001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AR" sz="1800" b="0" kern="1200" dirty="0" smtClean="0">
              <a:solidFill>
                <a:schemeClr val="tx2"/>
              </a:solidFill>
              <a:effectLst/>
              <a:latin typeface="Arial Narrow" panose="020B0606020202030204" pitchFamily="34" charset="0"/>
            </a:rPr>
            <a:t>- Moluscos </a:t>
          </a:r>
          <a:r>
            <a:rPr lang="es-AR" sz="1800" b="0" kern="1200" dirty="0" err="1" smtClean="0">
              <a:solidFill>
                <a:schemeClr val="tx2"/>
              </a:solidFill>
              <a:effectLst/>
              <a:latin typeface="Arial Narrow" panose="020B0606020202030204" pitchFamily="34" charset="0"/>
            </a:rPr>
            <a:t>like</a:t>
          </a:r>
          <a:endParaRPr lang="es-AR" sz="1800" b="0" kern="1200" dirty="0">
            <a:solidFill>
              <a:schemeClr val="tx2"/>
            </a:solidFill>
            <a:effectLst/>
            <a:latin typeface="Arial Narrow" panose="020B0606020202030204" pitchFamily="34" charset="0"/>
          </a:endParaRPr>
        </a:p>
      </dsp:txBody>
      <dsp:txXfrm>
        <a:off x="5138205" y="61602"/>
        <a:ext cx="2202924" cy="1563762"/>
      </dsp:txXfrm>
    </dsp:sp>
    <dsp:sp modelId="{C1668B47-84BD-436B-8610-6C15B5D9F8A2}">
      <dsp:nvSpPr>
        <dsp:cNvPr id="0" name=""/>
        <dsp:cNvSpPr/>
      </dsp:nvSpPr>
      <dsp:spPr>
        <a:xfrm>
          <a:off x="760961" y="1885992"/>
          <a:ext cx="2753707" cy="1004732"/>
        </a:xfrm>
        <a:prstGeom prst="rect">
          <a:avLst/>
        </a:prstGeom>
        <a:solidFill>
          <a:schemeClr val="accent5">
            <a:hueOff val="-14611736"/>
            <a:satOff val="-15179"/>
            <a:lumOff val="441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AR" sz="1800" b="1" u="sng" kern="1200" dirty="0" smtClean="0">
              <a:solidFill>
                <a:schemeClr val="tx2"/>
              </a:solidFill>
              <a:effectLst/>
              <a:latin typeface="Arial Narrow" panose="020B0606020202030204" pitchFamily="34" charset="0"/>
            </a:rPr>
            <a:t>Osteoarticular</a:t>
          </a:r>
        </a:p>
        <a:p>
          <a:pPr lvl="0" algn="l" defTabSz="8001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AR" sz="1800" b="0" kern="1200" dirty="0" smtClean="0">
              <a:solidFill>
                <a:schemeClr val="tx2"/>
              </a:solidFill>
              <a:effectLst/>
              <a:latin typeface="Arial Narrow" panose="020B0606020202030204" pitchFamily="34" charset="0"/>
            </a:rPr>
            <a:t>- Artritis aguda o crónica</a:t>
          </a:r>
        </a:p>
        <a:p>
          <a:pPr lvl="0" algn="l" defTabSz="8001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AR" sz="1800" b="0" kern="1200" dirty="0" smtClean="0">
              <a:solidFill>
                <a:schemeClr val="tx2"/>
              </a:solidFill>
              <a:effectLst/>
              <a:latin typeface="Arial Narrow" panose="020B0606020202030204" pitchFamily="34" charset="0"/>
            </a:rPr>
            <a:t>- Osteomielitis crónica</a:t>
          </a:r>
          <a:endParaRPr lang="es-AR" sz="1800" b="0" kern="1200" dirty="0">
            <a:solidFill>
              <a:schemeClr val="tx2"/>
            </a:solidFill>
            <a:effectLst/>
            <a:latin typeface="Arial Narrow" panose="020B0606020202030204" pitchFamily="34" charset="0"/>
          </a:endParaRPr>
        </a:p>
      </dsp:txBody>
      <dsp:txXfrm>
        <a:off x="760961" y="1885992"/>
        <a:ext cx="2753707" cy="1004732"/>
      </dsp:txXfrm>
    </dsp:sp>
    <dsp:sp modelId="{9563D251-8943-4F22-A007-E75A28985CCC}">
      <dsp:nvSpPr>
        <dsp:cNvPr id="0" name=""/>
        <dsp:cNvSpPr/>
      </dsp:nvSpPr>
      <dsp:spPr>
        <a:xfrm>
          <a:off x="3775295" y="1885992"/>
          <a:ext cx="2805754" cy="1004732"/>
        </a:xfrm>
        <a:prstGeom prst="rect">
          <a:avLst/>
        </a:prstGeom>
        <a:solidFill>
          <a:schemeClr val="accent5">
            <a:hueOff val="-19482314"/>
            <a:satOff val="-20239"/>
            <a:lumOff val="588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es-AR" sz="1800" b="1" u="sng" kern="1200" dirty="0" smtClean="0">
            <a:solidFill>
              <a:schemeClr val="tx2"/>
            </a:solidFill>
            <a:effectLst/>
            <a:latin typeface="Arial Narrow" panose="020B0606020202030204" pitchFamily="34" charset="0"/>
          </a:endParaRPr>
        </a:p>
        <a:p>
          <a:pPr lvl="0" algn="ctr" defTabSz="8001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AR" sz="1800" b="1" u="sng" kern="1200" dirty="0" smtClean="0">
              <a:solidFill>
                <a:schemeClr val="tx2"/>
              </a:solidFill>
              <a:effectLst/>
              <a:latin typeface="Arial Narrow" panose="020B0606020202030204" pitchFamily="34" charset="0"/>
            </a:rPr>
            <a:t>Genitourinario</a:t>
          </a:r>
        </a:p>
        <a:p>
          <a:pPr lvl="0" algn="l" defTabSz="8001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AR" sz="1800" b="0" kern="1200" dirty="0" smtClean="0">
              <a:solidFill>
                <a:schemeClr val="tx2"/>
              </a:solidFill>
              <a:effectLst/>
              <a:latin typeface="Arial Narrow" panose="020B0606020202030204" pitchFamily="34" charset="0"/>
            </a:rPr>
            <a:t>- Prostatitis</a:t>
          </a:r>
        </a:p>
        <a:p>
          <a:pPr lvl="0" algn="l" defTabSz="8001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AR" sz="1800" b="0" kern="1200" dirty="0" smtClean="0">
              <a:solidFill>
                <a:schemeClr val="tx2"/>
              </a:solidFill>
              <a:effectLst/>
              <a:latin typeface="Arial Narrow" panose="020B0606020202030204" pitchFamily="34" charset="0"/>
            </a:rPr>
            <a:t>- Abscesos renales</a:t>
          </a:r>
        </a:p>
        <a:p>
          <a:pPr lvl="0" algn="l" defTabSz="8001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es-AR" sz="1800" b="0" kern="1200" dirty="0" smtClean="0">
            <a:solidFill>
              <a:schemeClr val="tx2"/>
            </a:solidFill>
            <a:effectLst/>
            <a:latin typeface="Arial Narrow" panose="020B0606020202030204" pitchFamily="34" charset="0"/>
          </a:endParaRPr>
        </a:p>
      </dsp:txBody>
      <dsp:txXfrm>
        <a:off x="3775295" y="1885992"/>
        <a:ext cx="2805754" cy="1004732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9BBBD98-8689-4A62-BBFB-92BF328A7966}" type="datetime1">
              <a:rPr lang="es-ES" smtClean="0"/>
              <a:t>10/06/2019</a:t>
            </a:fld>
            <a:endParaRPr lang="es-ES" dirty="0"/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04360E59-1627-4404-ACC5-51C744AB0F27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1622542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rtl="0"/>
            <a:endParaRPr lang="es-ES" noProof="0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pPr rtl="0"/>
            <a:fld id="{8E41AB9B-16BF-4ECF-B92C-3E61E5BECA90}" type="datetime1">
              <a:rPr lang="es-ES" noProof="0" smtClean="0"/>
              <a:t>10/06/2019</a:t>
            </a:fld>
            <a:endParaRPr lang="es-ES" noProof="0" dirty="0"/>
          </a:p>
        </p:txBody>
      </p:sp>
      <p:sp>
        <p:nvSpPr>
          <p:cNvPr id="4" name="Marcador de posición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s-ES" noProof="0" dirty="0"/>
          </a:p>
        </p:txBody>
      </p:sp>
      <p:sp>
        <p:nvSpPr>
          <p:cNvPr id="5" name="Marcador de posición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ES" noProof="0" dirty="0" smtClean="0"/>
              <a:t>Haga clic para modificar los estilos de texto del patrón</a:t>
            </a:r>
          </a:p>
          <a:p>
            <a:pPr lvl="1" rtl="0"/>
            <a:r>
              <a:rPr lang="es-ES" noProof="0" dirty="0" smtClean="0"/>
              <a:t>Segundo nivel</a:t>
            </a:r>
          </a:p>
          <a:p>
            <a:pPr lvl="2" rtl="0"/>
            <a:r>
              <a:rPr lang="es-ES" noProof="0" dirty="0" smtClean="0"/>
              <a:t>Tercer nivel</a:t>
            </a:r>
          </a:p>
          <a:p>
            <a:pPr lvl="3" rtl="0"/>
            <a:r>
              <a:rPr lang="es-ES" noProof="0" dirty="0" smtClean="0"/>
              <a:t>Cuarto nivel</a:t>
            </a:r>
          </a:p>
          <a:p>
            <a:pPr lvl="4" rtl="0"/>
            <a:r>
              <a:rPr lang="es-ES" noProof="0" dirty="0" smtClean="0"/>
              <a:t>Quinto nivel</a:t>
            </a:r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rtl="0"/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pPr rtl="0"/>
            <a:fld id="{841221E5-7225-48EB-A4EE-420E7BFCF705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55666991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41221E5-7225-48EB-A4EE-420E7BFCF705}" type="slidenum">
              <a:rPr lang="es-ES" smtClean="0"/>
              <a:pPr rtl="0"/>
              <a:t>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839898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2588" y="685800"/>
            <a:ext cx="6092825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65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AR" altLang="es-AR" smtClean="0"/>
          </a:p>
        </p:txBody>
      </p:sp>
      <p:sp>
        <p:nvSpPr>
          <p:cNvPr id="665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4400">
                <a:solidFill>
                  <a:schemeClr val="tx2"/>
                </a:solidFill>
                <a:latin typeface="Arial" charset="0"/>
              </a:defRPr>
            </a:lvl1pPr>
            <a:lvl2pPr marL="742950" indent="-285750">
              <a:defRPr sz="4400">
                <a:solidFill>
                  <a:schemeClr val="tx2"/>
                </a:solidFill>
                <a:latin typeface="Arial" charset="0"/>
              </a:defRPr>
            </a:lvl2pPr>
            <a:lvl3pPr marL="1143000" indent="-228600">
              <a:defRPr sz="4400">
                <a:solidFill>
                  <a:schemeClr val="tx2"/>
                </a:solidFill>
                <a:latin typeface="Arial" charset="0"/>
              </a:defRPr>
            </a:lvl3pPr>
            <a:lvl4pPr marL="1600200" indent="-228600">
              <a:defRPr sz="4400">
                <a:solidFill>
                  <a:schemeClr val="tx2"/>
                </a:solidFill>
                <a:latin typeface="Arial" charset="0"/>
              </a:defRPr>
            </a:lvl4pPr>
            <a:lvl5pPr marL="2057400" indent="-228600">
              <a:defRPr sz="4400">
                <a:solidFill>
                  <a:schemeClr val="tx2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fld id="{A5AB0BF3-E481-4393-A7BF-3EBB7AE70E55}" type="slidenum">
              <a:rPr lang="es-AR" altLang="es-AR" sz="1200"/>
              <a:pPr/>
              <a:t>48</a:t>
            </a:fld>
            <a:endParaRPr lang="es-AR" altLang="es-AR" sz="1200"/>
          </a:p>
        </p:txBody>
      </p:sp>
    </p:spTree>
    <p:extLst>
      <p:ext uri="{BB962C8B-B14F-4D97-AF65-F5344CB8AC3E}">
        <p14:creationId xmlns:p14="http://schemas.microsoft.com/office/powerpoint/2010/main" val="6141411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/>
        </p:nvSpPr>
        <p:spPr bwMode="ltGray">
          <a:xfrm>
            <a:off x="11579384" y="5638800"/>
            <a:ext cx="609441" cy="1219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9" name="Rectángulo 8"/>
          <p:cNvSpPr/>
          <p:nvPr/>
        </p:nvSpPr>
        <p:spPr bwMode="gray">
          <a:xfrm>
            <a:off x="11274663" y="5638800"/>
            <a:ext cx="304721" cy="12192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10" name="Rectángulo 9"/>
          <p:cNvSpPr/>
          <p:nvPr/>
        </p:nvSpPr>
        <p:spPr bwMode="ltGray">
          <a:xfrm>
            <a:off x="1218883" y="0"/>
            <a:ext cx="60944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11" name="Rectángulo 10"/>
          <p:cNvSpPr/>
          <p:nvPr/>
        </p:nvSpPr>
        <p:spPr bwMode="gray">
          <a:xfrm>
            <a:off x="0" y="0"/>
            <a:ext cx="1218883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12" name="Rectángulo 11"/>
          <p:cNvSpPr/>
          <p:nvPr/>
        </p:nvSpPr>
        <p:spPr bwMode="ltGray">
          <a:xfrm>
            <a:off x="0" y="5638800"/>
            <a:ext cx="12188825" cy="1219200"/>
          </a:xfrm>
          <a:prstGeom prst="rect">
            <a:avLst/>
          </a:prstGeom>
          <a:solidFill>
            <a:schemeClr val="accent1">
              <a:lumMod val="7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cxnSp>
        <p:nvCxnSpPr>
          <p:cNvPr id="13" name="Conector recto 12"/>
          <p:cNvCxnSpPr/>
          <p:nvPr/>
        </p:nvCxnSpPr>
        <p:spPr bwMode="white">
          <a:xfrm>
            <a:off x="11573293" y="5638800"/>
            <a:ext cx="0" cy="12192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ángulo 13"/>
          <p:cNvSpPr/>
          <p:nvPr/>
        </p:nvSpPr>
        <p:spPr bwMode="black">
          <a:xfrm>
            <a:off x="0" y="5643132"/>
            <a:ext cx="1216152" cy="1214868"/>
          </a:xfrm>
          <a:prstGeom prst="rect">
            <a:avLst/>
          </a:prstGeom>
          <a:solidFill>
            <a:schemeClr val="accent1">
              <a:lumMod val="50000"/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cxnSp>
        <p:nvCxnSpPr>
          <p:cNvPr id="15" name="Conector recto 14"/>
          <p:cNvCxnSpPr/>
          <p:nvPr/>
        </p:nvCxnSpPr>
        <p:spPr bwMode="white">
          <a:xfrm>
            <a:off x="1218884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15"/>
          <p:cNvCxnSpPr/>
          <p:nvPr/>
        </p:nvCxnSpPr>
        <p:spPr bwMode="white">
          <a:xfrm>
            <a:off x="0" y="5631204"/>
            <a:ext cx="1828325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Pi"/>
          <p:cNvSpPr>
            <a:spLocks/>
          </p:cNvSpPr>
          <p:nvPr/>
        </p:nvSpPr>
        <p:spPr bwMode="white">
          <a:xfrm>
            <a:off x="276462" y="6032500"/>
            <a:ext cx="593189" cy="519176"/>
          </a:xfrm>
          <a:custGeom>
            <a:avLst/>
            <a:gdLst>
              <a:gd name="T0" fmla="*/ 411 w 426"/>
              <a:gd name="T1" fmla="*/ 0 h 372"/>
              <a:gd name="T2" fmla="*/ 90 w 426"/>
              <a:gd name="T3" fmla="*/ 0 h 372"/>
              <a:gd name="T4" fmla="*/ 3 w 426"/>
              <a:gd name="T5" fmla="*/ 64 h 372"/>
              <a:gd name="T6" fmla="*/ 12 w 426"/>
              <a:gd name="T7" fmla="*/ 83 h 372"/>
              <a:gd name="T8" fmla="*/ 17 w 426"/>
              <a:gd name="T9" fmla="*/ 83 h 372"/>
              <a:gd name="T10" fmla="*/ 31 w 426"/>
              <a:gd name="T11" fmla="*/ 73 h 372"/>
              <a:gd name="T12" fmla="*/ 90 w 426"/>
              <a:gd name="T13" fmla="*/ 30 h 372"/>
              <a:gd name="T14" fmla="*/ 131 w 426"/>
              <a:gd name="T15" fmla="*/ 30 h 372"/>
              <a:gd name="T16" fmla="*/ 61 w 426"/>
              <a:gd name="T17" fmla="*/ 334 h 372"/>
              <a:gd name="T18" fmla="*/ 61 w 426"/>
              <a:gd name="T19" fmla="*/ 355 h 372"/>
              <a:gd name="T20" fmla="*/ 72 w 426"/>
              <a:gd name="T21" fmla="*/ 359 h 372"/>
              <a:gd name="T22" fmla="*/ 83 w 426"/>
              <a:gd name="T23" fmla="*/ 355 h 372"/>
              <a:gd name="T24" fmla="*/ 161 w 426"/>
              <a:gd name="T25" fmla="*/ 30 h 372"/>
              <a:gd name="T26" fmla="*/ 272 w 426"/>
              <a:gd name="T27" fmla="*/ 30 h 372"/>
              <a:gd name="T28" fmla="*/ 253 w 426"/>
              <a:gd name="T29" fmla="*/ 270 h 372"/>
              <a:gd name="T30" fmla="*/ 277 w 426"/>
              <a:gd name="T31" fmla="*/ 355 h 372"/>
              <a:gd name="T32" fmla="*/ 322 w 426"/>
              <a:gd name="T33" fmla="*/ 372 h 372"/>
              <a:gd name="T34" fmla="*/ 335 w 426"/>
              <a:gd name="T35" fmla="*/ 371 h 372"/>
              <a:gd name="T36" fmla="*/ 417 w 426"/>
              <a:gd name="T37" fmla="*/ 280 h 372"/>
              <a:gd name="T38" fmla="*/ 406 w 426"/>
              <a:gd name="T39" fmla="*/ 262 h 372"/>
              <a:gd name="T40" fmla="*/ 388 w 426"/>
              <a:gd name="T41" fmla="*/ 273 h 372"/>
              <a:gd name="T42" fmla="*/ 331 w 426"/>
              <a:gd name="T43" fmla="*/ 341 h 372"/>
              <a:gd name="T44" fmla="*/ 298 w 426"/>
              <a:gd name="T45" fmla="*/ 333 h 372"/>
              <a:gd name="T46" fmla="*/ 283 w 426"/>
              <a:gd name="T47" fmla="*/ 272 h 372"/>
              <a:gd name="T48" fmla="*/ 302 w 426"/>
              <a:gd name="T49" fmla="*/ 30 h 372"/>
              <a:gd name="T50" fmla="*/ 411 w 426"/>
              <a:gd name="T51" fmla="*/ 30 h 372"/>
              <a:gd name="T52" fmla="*/ 426 w 426"/>
              <a:gd name="T53" fmla="*/ 15 h 372"/>
              <a:gd name="T54" fmla="*/ 411 w 426"/>
              <a:gd name="T55" fmla="*/ 0 h 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26" h="372">
                <a:moveTo>
                  <a:pt x="411" y="0"/>
                </a:moveTo>
                <a:cubicBezTo>
                  <a:pt x="90" y="0"/>
                  <a:pt x="90" y="0"/>
                  <a:pt x="90" y="0"/>
                </a:cubicBezTo>
                <a:cubicBezTo>
                  <a:pt x="25" y="0"/>
                  <a:pt x="4" y="61"/>
                  <a:pt x="3" y="64"/>
                </a:cubicBezTo>
                <a:cubicBezTo>
                  <a:pt x="0" y="71"/>
                  <a:pt x="4" y="80"/>
                  <a:pt x="12" y="83"/>
                </a:cubicBezTo>
                <a:cubicBezTo>
                  <a:pt x="14" y="83"/>
                  <a:pt x="15" y="83"/>
                  <a:pt x="17" y="83"/>
                </a:cubicBezTo>
                <a:cubicBezTo>
                  <a:pt x="23" y="83"/>
                  <a:pt x="29" y="80"/>
                  <a:pt x="31" y="73"/>
                </a:cubicBezTo>
                <a:cubicBezTo>
                  <a:pt x="31" y="73"/>
                  <a:pt x="46" y="30"/>
                  <a:pt x="90" y="30"/>
                </a:cubicBezTo>
                <a:cubicBezTo>
                  <a:pt x="131" y="30"/>
                  <a:pt x="131" y="30"/>
                  <a:pt x="131" y="30"/>
                </a:cubicBezTo>
                <a:cubicBezTo>
                  <a:pt x="129" y="83"/>
                  <a:pt x="118" y="274"/>
                  <a:pt x="61" y="334"/>
                </a:cubicBezTo>
                <a:cubicBezTo>
                  <a:pt x="55" y="340"/>
                  <a:pt x="55" y="350"/>
                  <a:pt x="61" y="355"/>
                </a:cubicBezTo>
                <a:cubicBezTo>
                  <a:pt x="64" y="358"/>
                  <a:pt x="68" y="359"/>
                  <a:pt x="72" y="359"/>
                </a:cubicBezTo>
                <a:cubicBezTo>
                  <a:pt x="76" y="359"/>
                  <a:pt x="80" y="358"/>
                  <a:pt x="83" y="355"/>
                </a:cubicBezTo>
                <a:cubicBezTo>
                  <a:pt x="148" y="286"/>
                  <a:pt x="159" y="84"/>
                  <a:pt x="161" y="30"/>
                </a:cubicBezTo>
                <a:cubicBezTo>
                  <a:pt x="272" y="30"/>
                  <a:pt x="272" y="30"/>
                  <a:pt x="272" y="30"/>
                </a:cubicBezTo>
                <a:cubicBezTo>
                  <a:pt x="253" y="270"/>
                  <a:pt x="253" y="270"/>
                  <a:pt x="253" y="270"/>
                </a:cubicBezTo>
                <a:cubicBezTo>
                  <a:pt x="253" y="272"/>
                  <a:pt x="248" y="327"/>
                  <a:pt x="277" y="355"/>
                </a:cubicBezTo>
                <a:cubicBezTo>
                  <a:pt x="289" y="366"/>
                  <a:pt x="304" y="372"/>
                  <a:pt x="322" y="372"/>
                </a:cubicBezTo>
                <a:cubicBezTo>
                  <a:pt x="326" y="372"/>
                  <a:pt x="330" y="372"/>
                  <a:pt x="335" y="371"/>
                </a:cubicBezTo>
                <a:cubicBezTo>
                  <a:pt x="398" y="362"/>
                  <a:pt x="416" y="283"/>
                  <a:pt x="417" y="280"/>
                </a:cubicBezTo>
                <a:cubicBezTo>
                  <a:pt x="419" y="271"/>
                  <a:pt x="414" y="264"/>
                  <a:pt x="406" y="262"/>
                </a:cubicBezTo>
                <a:cubicBezTo>
                  <a:pt x="398" y="260"/>
                  <a:pt x="390" y="265"/>
                  <a:pt x="388" y="273"/>
                </a:cubicBezTo>
                <a:cubicBezTo>
                  <a:pt x="388" y="274"/>
                  <a:pt x="373" y="335"/>
                  <a:pt x="331" y="341"/>
                </a:cubicBezTo>
                <a:cubicBezTo>
                  <a:pt x="316" y="343"/>
                  <a:pt x="306" y="341"/>
                  <a:pt x="298" y="333"/>
                </a:cubicBezTo>
                <a:cubicBezTo>
                  <a:pt x="282" y="318"/>
                  <a:pt x="282" y="284"/>
                  <a:pt x="283" y="272"/>
                </a:cubicBezTo>
                <a:cubicBezTo>
                  <a:pt x="302" y="30"/>
                  <a:pt x="302" y="30"/>
                  <a:pt x="302" y="30"/>
                </a:cubicBezTo>
                <a:cubicBezTo>
                  <a:pt x="411" y="30"/>
                  <a:pt x="411" y="30"/>
                  <a:pt x="411" y="30"/>
                </a:cubicBezTo>
                <a:cubicBezTo>
                  <a:pt x="419" y="30"/>
                  <a:pt x="426" y="24"/>
                  <a:pt x="426" y="15"/>
                </a:cubicBezTo>
                <a:cubicBezTo>
                  <a:pt x="426" y="7"/>
                  <a:pt x="419" y="0"/>
                  <a:pt x="411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  <a:extLst/>
        </p:spPr>
        <p:txBody>
          <a:bodyPr vert="horz" wrap="square" lIns="121899" tIns="60949" rIns="121899" bIns="60949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 dirty="0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428669" y="1600200"/>
            <a:ext cx="8329031" cy="2680127"/>
          </a:xfrm>
        </p:spPr>
        <p:txBody>
          <a:bodyPr rtlCol="0">
            <a:noAutofit/>
          </a:bodyPr>
          <a:lstStyle>
            <a:lvl1pPr>
              <a:defRPr sz="540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428669" y="4344915"/>
            <a:ext cx="7516442" cy="1116085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3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es-ES" noProof="0" smtClean="0"/>
              <a:t>Haga clic para modificar el estilo de subtítulo del patrón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fld id="{466E6084-0988-49B4-BD4E-1264194D9864}" type="datetime1">
              <a:rPr lang="es-ES" noProof="0" smtClean="0"/>
              <a:t>10/06/2019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10666412" y="6356351"/>
            <a:ext cx="609441" cy="365125"/>
          </a:xfrm>
        </p:spPr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fld id="{7DC1BBB0-96F0-4077-A278-0F3FB5C104D3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817955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B94D32F-F0D9-47B3-AAC6-D43DC057831A}" type="datetime1">
              <a:rPr lang="es-ES" noProof="0" smtClean="0"/>
              <a:t>10/06/2019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DC1BBB0-96F0-4077-A278-0F3FB5C104D3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185532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ángulo 18"/>
          <p:cNvSpPr/>
          <p:nvPr/>
        </p:nvSpPr>
        <p:spPr bwMode="black">
          <a:xfrm>
            <a:off x="11579384" y="5638800"/>
            <a:ext cx="609441" cy="1219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20" name="Rectángulo 19"/>
          <p:cNvSpPr/>
          <p:nvPr/>
        </p:nvSpPr>
        <p:spPr bwMode="gray">
          <a:xfrm>
            <a:off x="11274663" y="5638800"/>
            <a:ext cx="304721" cy="12192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24" name="Rectángulo 23"/>
          <p:cNvSpPr/>
          <p:nvPr/>
        </p:nvSpPr>
        <p:spPr bwMode="gray">
          <a:xfrm>
            <a:off x="1216152" y="5638800"/>
            <a:ext cx="609441" cy="1219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21" name="Rectángulo 20"/>
          <p:cNvSpPr/>
          <p:nvPr/>
        </p:nvSpPr>
        <p:spPr bwMode="ltGray">
          <a:xfrm>
            <a:off x="0" y="5638800"/>
            <a:ext cx="12188825" cy="1219200"/>
          </a:xfrm>
          <a:prstGeom prst="rect">
            <a:avLst/>
          </a:prstGeom>
          <a:solidFill>
            <a:schemeClr val="accent1">
              <a:lumMod val="7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cxnSp>
        <p:nvCxnSpPr>
          <p:cNvPr id="22" name="Conector recto 21"/>
          <p:cNvCxnSpPr/>
          <p:nvPr/>
        </p:nvCxnSpPr>
        <p:spPr bwMode="white">
          <a:xfrm>
            <a:off x="11573293" y="5638800"/>
            <a:ext cx="0" cy="12192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ángulo 15"/>
          <p:cNvSpPr/>
          <p:nvPr/>
        </p:nvSpPr>
        <p:spPr bwMode="black">
          <a:xfrm>
            <a:off x="0" y="5643132"/>
            <a:ext cx="1216152" cy="1214868"/>
          </a:xfrm>
          <a:prstGeom prst="rect">
            <a:avLst/>
          </a:prstGeom>
          <a:solidFill>
            <a:schemeClr val="accent1">
              <a:lumMod val="50000"/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18" name="Pi"/>
          <p:cNvSpPr>
            <a:spLocks/>
          </p:cNvSpPr>
          <p:nvPr/>
        </p:nvSpPr>
        <p:spPr bwMode="white">
          <a:xfrm>
            <a:off x="276462" y="6032500"/>
            <a:ext cx="593189" cy="519176"/>
          </a:xfrm>
          <a:custGeom>
            <a:avLst/>
            <a:gdLst>
              <a:gd name="T0" fmla="*/ 411 w 426"/>
              <a:gd name="T1" fmla="*/ 0 h 372"/>
              <a:gd name="T2" fmla="*/ 90 w 426"/>
              <a:gd name="T3" fmla="*/ 0 h 372"/>
              <a:gd name="T4" fmla="*/ 3 w 426"/>
              <a:gd name="T5" fmla="*/ 64 h 372"/>
              <a:gd name="T6" fmla="*/ 12 w 426"/>
              <a:gd name="T7" fmla="*/ 83 h 372"/>
              <a:gd name="T8" fmla="*/ 17 w 426"/>
              <a:gd name="T9" fmla="*/ 83 h 372"/>
              <a:gd name="T10" fmla="*/ 31 w 426"/>
              <a:gd name="T11" fmla="*/ 73 h 372"/>
              <a:gd name="T12" fmla="*/ 90 w 426"/>
              <a:gd name="T13" fmla="*/ 30 h 372"/>
              <a:gd name="T14" fmla="*/ 131 w 426"/>
              <a:gd name="T15" fmla="*/ 30 h 372"/>
              <a:gd name="T16" fmla="*/ 61 w 426"/>
              <a:gd name="T17" fmla="*/ 334 h 372"/>
              <a:gd name="T18" fmla="*/ 61 w 426"/>
              <a:gd name="T19" fmla="*/ 355 h 372"/>
              <a:gd name="T20" fmla="*/ 72 w 426"/>
              <a:gd name="T21" fmla="*/ 359 h 372"/>
              <a:gd name="T22" fmla="*/ 83 w 426"/>
              <a:gd name="T23" fmla="*/ 355 h 372"/>
              <a:gd name="T24" fmla="*/ 161 w 426"/>
              <a:gd name="T25" fmla="*/ 30 h 372"/>
              <a:gd name="T26" fmla="*/ 272 w 426"/>
              <a:gd name="T27" fmla="*/ 30 h 372"/>
              <a:gd name="T28" fmla="*/ 253 w 426"/>
              <a:gd name="T29" fmla="*/ 270 h 372"/>
              <a:gd name="T30" fmla="*/ 277 w 426"/>
              <a:gd name="T31" fmla="*/ 355 h 372"/>
              <a:gd name="T32" fmla="*/ 322 w 426"/>
              <a:gd name="T33" fmla="*/ 372 h 372"/>
              <a:gd name="T34" fmla="*/ 335 w 426"/>
              <a:gd name="T35" fmla="*/ 371 h 372"/>
              <a:gd name="T36" fmla="*/ 417 w 426"/>
              <a:gd name="T37" fmla="*/ 280 h 372"/>
              <a:gd name="T38" fmla="*/ 406 w 426"/>
              <a:gd name="T39" fmla="*/ 262 h 372"/>
              <a:gd name="T40" fmla="*/ 388 w 426"/>
              <a:gd name="T41" fmla="*/ 273 h 372"/>
              <a:gd name="T42" fmla="*/ 331 w 426"/>
              <a:gd name="T43" fmla="*/ 341 h 372"/>
              <a:gd name="T44" fmla="*/ 298 w 426"/>
              <a:gd name="T45" fmla="*/ 333 h 372"/>
              <a:gd name="T46" fmla="*/ 283 w 426"/>
              <a:gd name="T47" fmla="*/ 272 h 372"/>
              <a:gd name="T48" fmla="*/ 302 w 426"/>
              <a:gd name="T49" fmla="*/ 30 h 372"/>
              <a:gd name="T50" fmla="*/ 411 w 426"/>
              <a:gd name="T51" fmla="*/ 30 h 372"/>
              <a:gd name="T52" fmla="*/ 426 w 426"/>
              <a:gd name="T53" fmla="*/ 15 h 372"/>
              <a:gd name="T54" fmla="*/ 411 w 426"/>
              <a:gd name="T55" fmla="*/ 0 h 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26" h="372">
                <a:moveTo>
                  <a:pt x="411" y="0"/>
                </a:moveTo>
                <a:cubicBezTo>
                  <a:pt x="90" y="0"/>
                  <a:pt x="90" y="0"/>
                  <a:pt x="90" y="0"/>
                </a:cubicBezTo>
                <a:cubicBezTo>
                  <a:pt x="25" y="0"/>
                  <a:pt x="4" y="61"/>
                  <a:pt x="3" y="64"/>
                </a:cubicBezTo>
                <a:cubicBezTo>
                  <a:pt x="0" y="71"/>
                  <a:pt x="4" y="80"/>
                  <a:pt x="12" y="83"/>
                </a:cubicBezTo>
                <a:cubicBezTo>
                  <a:pt x="14" y="83"/>
                  <a:pt x="15" y="83"/>
                  <a:pt x="17" y="83"/>
                </a:cubicBezTo>
                <a:cubicBezTo>
                  <a:pt x="23" y="83"/>
                  <a:pt x="29" y="80"/>
                  <a:pt x="31" y="73"/>
                </a:cubicBezTo>
                <a:cubicBezTo>
                  <a:pt x="31" y="73"/>
                  <a:pt x="46" y="30"/>
                  <a:pt x="90" y="30"/>
                </a:cubicBezTo>
                <a:cubicBezTo>
                  <a:pt x="131" y="30"/>
                  <a:pt x="131" y="30"/>
                  <a:pt x="131" y="30"/>
                </a:cubicBezTo>
                <a:cubicBezTo>
                  <a:pt x="129" y="83"/>
                  <a:pt x="118" y="274"/>
                  <a:pt x="61" y="334"/>
                </a:cubicBezTo>
                <a:cubicBezTo>
                  <a:pt x="55" y="340"/>
                  <a:pt x="55" y="350"/>
                  <a:pt x="61" y="355"/>
                </a:cubicBezTo>
                <a:cubicBezTo>
                  <a:pt x="64" y="358"/>
                  <a:pt x="68" y="359"/>
                  <a:pt x="72" y="359"/>
                </a:cubicBezTo>
                <a:cubicBezTo>
                  <a:pt x="76" y="359"/>
                  <a:pt x="80" y="358"/>
                  <a:pt x="83" y="355"/>
                </a:cubicBezTo>
                <a:cubicBezTo>
                  <a:pt x="148" y="286"/>
                  <a:pt x="159" y="84"/>
                  <a:pt x="161" y="30"/>
                </a:cubicBezTo>
                <a:cubicBezTo>
                  <a:pt x="272" y="30"/>
                  <a:pt x="272" y="30"/>
                  <a:pt x="272" y="30"/>
                </a:cubicBezTo>
                <a:cubicBezTo>
                  <a:pt x="253" y="270"/>
                  <a:pt x="253" y="270"/>
                  <a:pt x="253" y="270"/>
                </a:cubicBezTo>
                <a:cubicBezTo>
                  <a:pt x="253" y="272"/>
                  <a:pt x="248" y="327"/>
                  <a:pt x="277" y="355"/>
                </a:cubicBezTo>
                <a:cubicBezTo>
                  <a:pt x="289" y="366"/>
                  <a:pt x="304" y="372"/>
                  <a:pt x="322" y="372"/>
                </a:cubicBezTo>
                <a:cubicBezTo>
                  <a:pt x="326" y="372"/>
                  <a:pt x="330" y="372"/>
                  <a:pt x="335" y="371"/>
                </a:cubicBezTo>
                <a:cubicBezTo>
                  <a:pt x="398" y="362"/>
                  <a:pt x="416" y="283"/>
                  <a:pt x="417" y="280"/>
                </a:cubicBezTo>
                <a:cubicBezTo>
                  <a:pt x="419" y="271"/>
                  <a:pt x="414" y="264"/>
                  <a:pt x="406" y="262"/>
                </a:cubicBezTo>
                <a:cubicBezTo>
                  <a:pt x="398" y="260"/>
                  <a:pt x="390" y="265"/>
                  <a:pt x="388" y="273"/>
                </a:cubicBezTo>
                <a:cubicBezTo>
                  <a:pt x="388" y="274"/>
                  <a:pt x="373" y="335"/>
                  <a:pt x="331" y="341"/>
                </a:cubicBezTo>
                <a:cubicBezTo>
                  <a:pt x="316" y="343"/>
                  <a:pt x="306" y="341"/>
                  <a:pt x="298" y="333"/>
                </a:cubicBezTo>
                <a:cubicBezTo>
                  <a:pt x="282" y="318"/>
                  <a:pt x="282" y="284"/>
                  <a:pt x="283" y="272"/>
                </a:cubicBezTo>
                <a:cubicBezTo>
                  <a:pt x="302" y="30"/>
                  <a:pt x="302" y="30"/>
                  <a:pt x="302" y="30"/>
                </a:cubicBezTo>
                <a:cubicBezTo>
                  <a:pt x="411" y="30"/>
                  <a:pt x="411" y="30"/>
                  <a:pt x="411" y="30"/>
                </a:cubicBezTo>
                <a:cubicBezTo>
                  <a:pt x="419" y="30"/>
                  <a:pt x="426" y="24"/>
                  <a:pt x="426" y="15"/>
                </a:cubicBezTo>
                <a:cubicBezTo>
                  <a:pt x="426" y="7"/>
                  <a:pt x="419" y="0"/>
                  <a:pt x="411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  <a:extLst/>
        </p:spPr>
        <p:txBody>
          <a:bodyPr vert="horz" wrap="square" lIns="121899" tIns="60949" rIns="121899" bIns="60949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 dirty="0"/>
          </a:p>
        </p:txBody>
      </p:sp>
      <p:cxnSp>
        <p:nvCxnSpPr>
          <p:cNvPr id="23" name="Conector recto 22"/>
          <p:cNvCxnSpPr/>
          <p:nvPr/>
        </p:nvCxnSpPr>
        <p:spPr bwMode="white">
          <a:xfrm>
            <a:off x="1216152" y="5638800"/>
            <a:ext cx="0" cy="12192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ángulo 25"/>
          <p:cNvSpPr/>
          <p:nvPr/>
        </p:nvSpPr>
        <p:spPr bwMode="black">
          <a:xfrm>
            <a:off x="11579384" y="0"/>
            <a:ext cx="609441" cy="609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27" name="Rectángulo 26"/>
          <p:cNvSpPr/>
          <p:nvPr/>
        </p:nvSpPr>
        <p:spPr bwMode="gray">
          <a:xfrm>
            <a:off x="11274663" y="0"/>
            <a:ext cx="304721" cy="6096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28" name="Rectángulo 27"/>
          <p:cNvSpPr/>
          <p:nvPr/>
        </p:nvSpPr>
        <p:spPr bwMode="gray">
          <a:xfrm>
            <a:off x="1218883" y="0"/>
            <a:ext cx="609441" cy="609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29" name="Rectángulo 28"/>
          <p:cNvSpPr/>
          <p:nvPr/>
        </p:nvSpPr>
        <p:spPr>
          <a:xfrm>
            <a:off x="-2" y="0"/>
            <a:ext cx="1218883" cy="6096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30" name="Rectángulo 29"/>
          <p:cNvSpPr/>
          <p:nvPr/>
        </p:nvSpPr>
        <p:spPr bwMode="ltGray">
          <a:xfrm>
            <a:off x="0" y="0"/>
            <a:ext cx="12188825" cy="609600"/>
          </a:xfrm>
          <a:prstGeom prst="rect">
            <a:avLst/>
          </a:prstGeom>
          <a:solidFill>
            <a:schemeClr val="accent1">
              <a:lumMod val="7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cxnSp>
        <p:nvCxnSpPr>
          <p:cNvPr id="31" name="Conector recto 30"/>
          <p:cNvCxnSpPr/>
          <p:nvPr/>
        </p:nvCxnSpPr>
        <p:spPr bwMode="white">
          <a:xfrm>
            <a:off x="11573293" y="0"/>
            <a:ext cx="0" cy="6096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ángulo 31"/>
          <p:cNvSpPr/>
          <p:nvPr/>
        </p:nvSpPr>
        <p:spPr bwMode="black">
          <a:xfrm>
            <a:off x="0" y="0"/>
            <a:ext cx="1216152" cy="609600"/>
          </a:xfrm>
          <a:prstGeom prst="rect">
            <a:avLst/>
          </a:prstGeom>
          <a:solidFill>
            <a:schemeClr val="accent1">
              <a:lumMod val="50000"/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cxnSp>
        <p:nvCxnSpPr>
          <p:cNvPr id="33" name="Conector recto 32"/>
          <p:cNvCxnSpPr/>
          <p:nvPr/>
        </p:nvCxnSpPr>
        <p:spPr bwMode="white">
          <a:xfrm>
            <a:off x="1218884" y="0"/>
            <a:ext cx="0" cy="6096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98613" y="1600201"/>
            <a:ext cx="8283272" cy="2654064"/>
          </a:xfrm>
        </p:spPr>
        <p:txBody>
          <a:bodyPr rtlCol="0" anchor="b">
            <a:normAutofit/>
          </a:bodyPr>
          <a:lstStyle>
            <a:lvl1pPr algn="l">
              <a:defRPr sz="5400" b="0" cap="none" baseline="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598613" y="4259996"/>
            <a:ext cx="7264623" cy="1150203"/>
          </a:xfrm>
        </p:spPr>
        <p:txBody>
          <a:bodyPr rtlCol="0" anchor="t">
            <a:normAutofit/>
          </a:bodyPr>
          <a:lstStyle>
            <a:lvl1pPr marL="0" indent="0">
              <a:spcBef>
                <a:spcPts val="0"/>
              </a:spcBef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fld id="{BB07FB1B-461B-4D1D-952B-7FEEFF2CFA29}" type="datetime1">
              <a:rPr lang="es-ES" noProof="0" smtClean="0"/>
              <a:t>10/06/2019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10666571" y="6356351"/>
            <a:ext cx="609441" cy="365125"/>
          </a:xfrm>
        </p:spPr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fld id="{7DC1BBB0-96F0-4077-A278-0F3FB5C104D3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234467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sz="half" idx="1"/>
          </p:nvPr>
        </p:nvSpPr>
        <p:spPr>
          <a:xfrm>
            <a:off x="1593436" y="1600200"/>
            <a:ext cx="4814586" cy="4572000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6561651" y="1600200"/>
            <a:ext cx="4814586" cy="4572000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 baseline="0"/>
            </a:lvl6pPr>
            <a:lvl7pPr>
              <a:defRPr sz="1800" baseline="0"/>
            </a:lvl7pPr>
            <a:lvl8pPr>
              <a:defRPr sz="1800" baseline="0"/>
            </a:lvl8pPr>
            <a:lvl9pPr>
              <a:defRPr sz="1800" baseline="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EC9D876-84BE-45D9-9418-9FF24663C364}" type="datetime1">
              <a:rPr lang="es-ES" noProof="0" smtClean="0"/>
              <a:t>10/06/2019</a:t>
            </a:fld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DC1BBB0-96F0-4077-A278-0F3FB5C104D3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239113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593436" y="1499616"/>
            <a:ext cx="4818888" cy="938784"/>
          </a:xfrm>
        </p:spPr>
        <p:txBody>
          <a:bodyPr rtlCol="0" anchor="b">
            <a:noAutofit/>
          </a:bodyPr>
          <a:lstStyle>
            <a:lvl1pPr marL="0" indent="0">
              <a:spcBef>
                <a:spcPts val="0"/>
              </a:spcBef>
              <a:buNone/>
              <a:defRPr sz="2400" b="0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1593436" y="2514706"/>
            <a:ext cx="4814586" cy="3657493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/>
          </p:nvPr>
        </p:nvSpPr>
        <p:spPr>
          <a:xfrm>
            <a:off x="6557349" y="1499616"/>
            <a:ext cx="4818888" cy="938784"/>
          </a:xfrm>
        </p:spPr>
        <p:txBody>
          <a:bodyPr rtlCol="0" anchor="b">
            <a:noAutofit/>
          </a:bodyPr>
          <a:lstStyle>
            <a:lvl1pPr marL="0" indent="0">
              <a:spcBef>
                <a:spcPts val="0"/>
              </a:spcBef>
              <a:buNone/>
              <a:defRPr sz="2400" b="0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6" name="Marcador de posición de contenido 5"/>
          <p:cNvSpPr>
            <a:spLocks noGrp="1"/>
          </p:cNvSpPr>
          <p:nvPr>
            <p:ph sz="quarter" idx="4"/>
          </p:nvPr>
        </p:nvSpPr>
        <p:spPr>
          <a:xfrm>
            <a:off x="6557349" y="2514600"/>
            <a:ext cx="4818888" cy="3655568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7" name="Marcador de posición de fech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ACDF9AA-CFE1-4BA9-8C5D-54C264D423B8}" type="datetime1">
              <a:rPr lang="es-ES" noProof="0" smtClean="0"/>
              <a:t>10/06/2019</a:t>
            </a:fld>
            <a:endParaRPr lang="es-ES" noProof="0" dirty="0"/>
          </a:p>
        </p:txBody>
      </p:sp>
      <p:sp>
        <p:nvSpPr>
          <p:cNvPr id="8" name="Marcador de posición de pie de págin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9" name="Marcador de posición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DC1BBB0-96F0-4077-A278-0F3FB5C104D3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138358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DA51D7A-9E1F-4C6F-8B86-F39A8650CB7A}" type="datetime1">
              <a:rPr lang="es-ES" noProof="0" smtClean="0"/>
              <a:t>10/06/2019</a:t>
            </a:fld>
            <a:endParaRPr lang="es-ES" noProof="0" dirty="0"/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DC1BBB0-96F0-4077-A278-0F3FB5C104D3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163578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 bwMode="ltGray">
          <a:xfrm>
            <a:off x="626239" y="0"/>
            <a:ext cx="30472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es-ES" noProof="0" dirty="0"/>
          </a:p>
        </p:txBody>
      </p:sp>
      <p:sp>
        <p:nvSpPr>
          <p:cNvPr id="6" name="Rectángulo 5"/>
          <p:cNvSpPr/>
          <p:nvPr/>
        </p:nvSpPr>
        <p:spPr bwMode="gray">
          <a:xfrm>
            <a:off x="0" y="0"/>
            <a:ext cx="609441" cy="6858000"/>
          </a:xfrm>
          <a:prstGeom prst="rect">
            <a:avLst/>
          </a:prstGeom>
          <a:solidFill>
            <a:schemeClr val="accent1">
              <a:lumMod val="7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es-ES" noProof="0" dirty="0"/>
          </a:p>
        </p:txBody>
      </p:sp>
      <p:cxnSp>
        <p:nvCxnSpPr>
          <p:cNvPr id="7" name="Conector recto 6"/>
          <p:cNvCxnSpPr/>
          <p:nvPr/>
        </p:nvCxnSpPr>
        <p:spPr bwMode="white">
          <a:xfrm>
            <a:off x="617143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ángulo 7"/>
          <p:cNvSpPr/>
          <p:nvPr/>
        </p:nvSpPr>
        <p:spPr bwMode="gray">
          <a:xfrm>
            <a:off x="10969942" y="0"/>
            <a:ext cx="922621" cy="6858000"/>
          </a:xfrm>
          <a:prstGeom prst="rect">
            <a:avLst/>
          </a:prstGeom>
          <a:solidFill>
            <a:schemeClr val="accent1">
              <a:lumMod val="75000"/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es-ES" noProof="0" dirty="0"/>
          </a:p>
        </p:txBody>
      </p:sp>
      <p:sp>
        <p:nvSpPr>
          <p:cNvPr id="9" name="Rectángulo 8"/>
          <p:cNvSpPr/>
          <p:nvPr/>
        </p:nvSpPr>
        <p:spPr bwMode="black">
          <a:xfrm>
            <a:off x="11892563" y="0"/>
            <a:ext cx="304721" cy="6858000"/>
          </a:xfrm>
          <a:prstGeom prst="rect">
            <a:avLst/>
          </a:pr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es-ES" noProof="0" dirty="0"/>
          </a:p>
        </p:txBody>
      </p:sp>
      <p:sp>
        <p:nvSpPr>
          <p:cNvPr id="2" name="Marcador de posición de fech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6A1E9FB-24DE-4A64-B35D-DF3FF6E51288}" type="datetime1">
              <a:rPr lang="es-ES" noProof="0" smtClean="0"/>
              <a:t>10/06/2019</a:t>
            </a:fld>
            <a:endParaRPr lang="es-ES" noProof="0" dirty="0"/>
          </a:p>
        </p:txBody>
      </p:sp>
      <p:sp>
        <p:nvSpPr>
          <p:cNvPr id="3" name="Marcador de posición de pie de página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7DC1BBB0-96F0-4077-A278-0F3FB5C104D3}" type="slidenum">
              <a:rPr lang="es-ES" noProof="0"/>
              <a:pPr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78381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/>
        </p:nvSpPr>
        <p:spPr bwMode="gray">
          <a:xfrm>
            <a:off x="621792" y="0"/>
            <a:ext cx="4147717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es-ES" noProof="0" dirty="0"/>
          </a:p>
        </p:txBody>
      </p:sp>
      <p:sp>
        <p:nvSpPr>
          <p:cNvPr id="9" name="Rectángulo 8"/>
          <p:cNvSpPr/>
          <p:nvPr/>
        </p:nvSpPr>
        <p:spPr bwMode="ltGray">
          <a:xfrm>
            <a:off x="0" y="0"/>
            <a:ext cx="609441" cy="6858000"/>
          </a:xfrm>
          <a:prstGeom prst="rect">
            <a:avLst/>
          </a:prstGeom>
          <a:solidFill>
            <a:schemeClr val="accent1">
              <a:lumMod val="7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es-ES" noProof="0" dirty="0"/>
          </a:p>
        </p:txBody>
      </p:sp>
      <p:cxnSp>
        <p:nvCxnSpPr>
          <p:cNvPr id="10" name="Conector recto 9"/>
          <p:cNvCxnSpPr/>
          <p:nvPr/>
        </p:nvCxnSpPr>
        <p:spPr bwMode="white">
          <a:xfrm>
            <a:off x="621792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ángulo 10"/>
          <p:cNvSpPr/>
          <p:nvPr/>
        </p:nvSpPr>
        <p:spPr bwMode="gray">
          <a:xfrm>
            <a:off x="11884104" y="0"/>
            <a:ext cx="304721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es-ES" noProof="0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 bwMode="white">
          <a:xfrm>
            <a:off x="1074240" y="381000"/>
            <a:ext cx="3293422" cy="1371600"/>
          </a:xfrm>
        </p:spPr>
        <p:txBody>
          <a:bodyPr rtlCol="0" anchor="b">
            <a:normAutofit/>
          </a:bodyPr>
          <a:lstStyle>
            <a:lvl1pPr algn="l">
              <a:defRPr sz="2800" b="0"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>
          <a:xfrm>
            <a:off x="5180251" y="482600"/>
            <a:ext cx="6195986" cy="5689600"/>
          </a:xfrm>
        </p:spPr>
        <p:txBody>
          <a:bodyPr rtlCol="0"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 baseline="0"/>
            </a:lvl8pPr>
            <a:lvl9pPr>
              <a:defRPr sz="1800" baseline="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 bwMode="white">
          <a:xfrm>
            <a:off x="1074240" y="1828800"/>
            <a:ext cx="3293422" cy="4343400"/>
          </a:xfrm>
        </p:spPr>
        <p:txBody>
          <a:bodyPr rtlCol="0"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3CDA7DC-138B-4843-B77A-91873FF451A9}" type="datetime1">
              <a:rPr lang="es-ES" noProof="0" smtClean="0"/>
              <a:t>10/06/2019</a:t>
            </a:fld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DC1BBB0-96F0-4077-A278-0F3FB5C104D3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518043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/>
          <p:cNvSpPr/>
          <p:nvPr/>
        </p:nvSpPr>
        <p:spPr bwMode="gray">
          <a:xfrm>
            <a:off x="0" y="0"/>
            <a:ext cx="609441" cy="6858000"/>
          </a:xfrm>
          <a:prstGeom prst="rect">
            <a:avLst/>
          </a:prstGeom>
          <a:solidFill>
            <a:schemeClr val="accent1">
              <a:lumMod val="7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es-ES" noProof="0" dirty="0"/>
          </a:p>
        </p:txBody>
      </p:sp>
      <p:sp>
        <p:nvSpPr>
          <p:cNvPr id="8" name="Rectángulo 7"/>
          <p:cNvSpPr/>
          <p:nvPr/>
        </p:nvSpPr>
        <p:spPr bwMode="black">
          <a:xfrm>
            <a:off x="11884104" y="0"/>
            <a:ext cx="304721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es-ES" noProof="0" dirty="0"/>
          </a:p>
        </p:txBody>
      </p:sp>
      <p:sp>
        <p:nvSpPr>
          <p:cNvPr id="9" name="Rectángulo 8"/>
          <p:cNvSpPr/>
          <p:nvPr/>
        </p:nvSpPr>
        <p:spPr bwMode="ltGray">
          <a:xfrm>
            <a:off x="4875530" y="0"/>
            <a:ext cx="7017034" cy="6858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es-ES" noProof="0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74240" y="381000"/>
            <a:ext cx="3293422" cy="1371600"/>
          </a:xfrm>
        </p:spPr>
        <p:txBody>
          <a:bodyPr rtlCol="0" anchor="b">
            <a:normAutofit/>
          </a:bodyPr>
          <a:lstStyle>
            <a:lvl1pPr algn="l">
              <a:defRPr sz="2800" b="0" cap="all" baseline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imagen 2" descr="Marcador de posición vacío para agregar una imagen. Haga clic en el marcador de posición y seleccione la imagen que desee agregar"/>
          <p:cNvSpPr>
            <a:spLocks noGrp="1"/>
          </p:cNvSpPr>
          <p:nvPr>
            <p:ph type="pic" idx="1"/>
          </p:nvPr>
        </p:nvSpPr>
        <p:spPr bwMode="auto">
          <a:xfrm>
            <a:off x="5180251" y="482600"/>
            <a:ext cx="6195986" cy="5689600"/>
          </a:xfrm>
          <a:ln w="19050">
            <a:solidFill>
              <a:schemeClr val="bg1"/>
            </a:solidFill>
          </a:ln>
        </p:spPr>
        <p:txBody>
          <a:bodyPr rtlCol="0">
            <a:normAutofit/>
          </a:bodyPr>
          <a:lstStyle>
            <a:lvl1pPr marL="0" indent="0">
              <a:buNone/>
              <a:defRPr sz="2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1074240" y="1828800"/>
            <a:ext cx="3293422" cy="4343400"/>
          </a:xfrm>
        </p:spPr>
        <p:txBody>
          <a:bodyPr rtlCol="0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fld id="{CB016917-91ED-4B62-9DC6-0583229F954A}" type="datetime1">
              <a:rPr lang="es-ES" noProof="0" smtClean="0"/>
              <a:t>10/06/2019</a:t>
            </a:fld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fld id="{7DC1BBB0-96F0-4077-A278-0F3FB5C104D3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cxnSp>
        <p:nvCxnSpPr>
          <p:cNvPr id="10" name="Conector recto 9"/>
          <p:cNvCxnSpPr/>
          <p:nvPr/>
        </p:nvCxnSpPr>
        <p:spPr bwMode="white">
          <a:xfrm>
            <a:off x="11879867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3900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5EEB305-4E92-401E-9FCA-996DF9FD55B6}" type="datetime1">
              <a:rPr lang="es-ES" noProof="0" smtClean="0"/>
              <a:t>10/06/2019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DC1BBB0-96F0-4077-A278-0F3FB5C104D3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040880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 bwMode="black">
          <a:xfrm>
            <a:off x="11884104" y="0"/>
            <a:ext cx="304721" cy="6858000"/>
          </a:xfrm>
          <a:prstGeom prst="rect">
            <a:avLst/>
          </a:pr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es-ES" noProof="0" dirty="0"/>
          </a:p>
        </p:txBody>
      </p:sp>
      <p:sp>
        <p:nvSpPr>
          <p:cNvPr id="8" name="Rectángulo 7"/>
          <p:cNvSpPr/>
          <p:nvPr/>
        </p:nvSpPr>
        <p:spPr bwMode="ltGray">
          <a:xfrm>
            <a:off x="617143" y="0"/>
            <a:ext cx="60944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9" name="Rectángulo 8"/>
          <p:cNvSpPr/>
          <p:nvPr/>
        </p:nvSpPr>
        <p:spPr bwMode="gray">
          <a:xfrm>
            <a:off x="0" y="0"/>
            <a:ext cx="609441" cy="6858000"/>
          </a:xfrm>
          <a:prstGeom prst="rect">
            <a:avLst/>
          </a:prstGeom>
          <a:solidFill>
            <a:schemeClr val="accent1">
              <a:lumMod val="75000"/>
              <a:alpha val="87843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10" name="Rectángulo 9"/>
          <p:cNvSpPr/>
          <p:nvPr/>
        </p:nvSpPr>
        <p:spPr bwMode="black">
          <a:xfrm>
            <a:off x="617143" y="736219"/>
            <a:ext cx="609441" cy="609600"/>
          </a:xfrm>
          <a:prstGeom prst="rect">
            <a:avLst/>
          </a:prstGeom>
          <a:solidFill>
            <a:schemeClr val="accent1">
              <a:lumMod val="50000"/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cxnSp>
        <p:nvCxnSpPr>
          <p:cNvPr id="11" name="Conector recto 10"/>
          <p:cNvCxnSpPr/>
          <p:nvPr/>
        </p:nvCxnSpPr>
        <p:spPr bwMode="white">
          <a:xfrm>
            <a:off x="617143" y="736219"/>
            <a:ext cx="60944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11"/>
          <p:cNvCxnSpPr/>
          <p:nvPr/>
        </p:nvCxnSpPr>
        <p:spPr bwMode="white">
          <a:xfrm>
            <a:off x="617143" y="1345819"/>
            <a:ext cx="60944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i"/>
          <p:cNvSpPr>
            <a:spLocks/>
          </p:cNvSpPr>
          <p:nvPr/>
        </p:nvSpPr>
        <p:spPr bwMode="white">
          <a:xfrm rot="5400000">
            <a:off x="756095" y="898102"/>
            <a:ext cx="336023" cy="294097"/>
          </a:xfrm>
          <a:custGeom>
            <a:avLst/>
            <a:gdLst>
              <a:gd name="T0" fmla="*/ 411 w 426"/>
              <a:gd name="T1" fmla="*/ 0 h 372"/>
              <a:gd name="T2" fmla="*/ 90 w 426"/>
              <a:gd name="T3" fmla="*/ 0 h 372"/>
              <a:gd name="T4" fmla="*/ 3 w 426"/>
              <a:gd name="T5" fmla="*/ 64 h 372"/>
              <a:gd name="T6" fmla="*/ 12 w 426"/>
              <a:gd name="T7" fmla="*/ 83 h 372"/>
              <a:gd name="T8" fmla="*/ 17 w 426"/>
              <a:gd name="T9" fmla="*/ 83 h 372"/>
              <a:gd name="T10" fmla="*/ 31 w 426"/>
              <a:gd name="T11" fmla="*/ 73 h 372"/>
              <a:gd name="T12" fmla="*/ 90 w 426"/>
              <a:gd name="T13" fmla="*/ 30 h 372"/>
              <a:gd name="T14" fmla="*/ 131 w 426"/>
              <a:gd name="T15" fmla="*/ 30 h 372"/>
              <a:gd name="T16" fmla="*/ 61 w 426"/>
              <a:gd name="T17" fmla="*/ 334 h 372"/>
              <a:gd name="T18" fmla="*/ 61 w 426"/>
              <a:gd name="T19" fmla="*/ 355 h 372"/>
              <a:gd name="T20" fmla="*/ 72 w 426"/>
              <a:gd name="T21" fmla="*/ 359 h 372"/>
              <a:gd name="T22" fmla="*/ 83 w 426"/>
              <a:gd name="T23" fmla="*/ 355 h 372"/>
              <a:gd name="T24" fmla="*/ 161 w 426"/>
              <a:gd name="T25" fmla="*/ 30 h 372"/>
              <a:gd name="T26" fmla="*/ 272 w 426"/>
              <a:gd name="T27" fmla="*/ 30 h 372"/>
              <a:gd name="T28" fmla="*/ 253 w 426"/>
              <a:gd name="T29" fmla="*/ 270 h 372"/>
              <a:gd name="T30" fmla="*/ 277 w 426"/>
              <a:gd name="T31" fmla="*/ 355 h 372"/>
              <a:gd name="T32" fmla="*/ 322 w 426"/>
              <a:gd name="T33" fmla="*/ 372 h 372"/>
              <a:gd name="T34" fmla="*/ 335 w 426"/>
              <a:gd name="T35" fmla="*/ 371 h 372"/>
              <a:gd name="T36" fmla="*/ 417 w 426"/>
              <a:gd name="T37" fmla="*/ 280 h 372"/>
              <a:gd name="T38" fmla="*/ 406 w 426"/>
              <a:gd name="T39" fmla="*/ 262 h 372"/>
              <a:gd name="T40" fmla="*/ 388 w 426"/>
              <a:gd name="T41" fmla="*/ 273 h 372"/>
              <a:gd name="T42" fmla="*/ 331 w 426"/>
              <a:gd name="T43" fmla="*/ 341 h 372"/>
              <a:gd name="T44" fmla="*/ 298 w 426"/>
              <a:gd name="T45" fmla="*/ 333 h 372"/>
              <a:gd name="T46" fmla="*/ 283 w 426"/>
              <a:gd name="T47" fmla="*/ 272 h 372"/>
              <a:gd name="T48" fmla="*/ 302 w 426"/>
              <a:gd name="T49" fmla="*/ 30 h 372"/>
              <a:gd name="T50" fmla="*/ 411 w 426"/>
              <a:gd name="T51" fmla="*/ 30 h 372"/>
              <a:gd name="T52" fmla="*/ 426 w 426"/>
              <a:gd name="T53" fmla="*/ 15 h 372"/>
              <a:gd name="T54" fmla="*/ 411 w 426"/>
              <a:gd name="T55" fmla="*/ 0 h 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26" h="372">
                <a:moveTo>
                  <a:pt x="411" y="0"/>
                </a:moveTo>
                <a:cubicBezTo>
                  <a:pt x="90" y="0"/>
                  <a:pt x="90" y="0"/>
                  <a:pt x="90" y="0"/>
                </a:cubicBezTo>
                <a:cubicBezTo>
                  <a:pt x="25" y="0"/>
                  <a:pt x="4" y="61"/>
                  <a:pt x="3" y="64"/>
                </a:cubicBezTo>
                <a:cubicBezTo>
                  <a:pt x="0" y="71"/>
                  <a:pt x="4" y="80"/>
                  <a:pt x="12" y="83"/>
                </a:cubicBezTo>
                <a:cubicBezTo>
                  <a:pt x="14" y="83"/>
                  <a:pt x="15" y="83"/>
                  <a:pt x="17" y="83"/>
                </a:cubicBezTo>
                <a:cubicBezTo>
                  <a:pt x="23" y="83"/>
                  <a:pt x="29" y="80"/>
                  <a:pt x="31" y="73"/>
                </a:cubicBezTo>
                <a:cubicBezTo>
                  <a:pt x="31" y="73"/>
                  <a:pt x="46" y="30"/>
                  <a:pt x="90" y="30"/>
                </a:cubicBezTo>
                <a:cubicBezTo>
                  <a:pt x="131" y="30"/>
                  <a:pt x="131" y="30"/>
                  <a:pt x="131" y="30"/>
                </a:cubicBezTo>
                <a:cubicBezTo>
                  <a:pt x="129" y="83"/>
                  <a:pt x="118" y="274"/>
                  <a:pt x="61" y="334"/>
                </a:cubicBezTo>
                <a:cubicBezTo>
                  <a:pt x="55" y="340"/>
                  <a:pt x="55" y="350"/>
                  <a:pt x="61" y="355"/>
                </a:cubicBezTo>
                <a:cubicBezTo>
                  <a:pt x="64" y="358"/>
                  <a:pt x="68" y="359"/>
                  <a:pt x="72" y="359"/>
                </a:cubicBezTo>
                <a:cubicBezTo>
                  <a:pt x="76" y="359"/>
                  <a:pt x="80" y="358"/>
                  <a:pt x="83" y="355"/>
                </a:cubicBezTo>
                <a:cubicBezTo>
                  <a:pt x="148" y="286"/>
                  <a:pt x="159" y="84"/>
                  <a:pt x="161" y="30"/>
                </a:cubicBezTo>
                <a:cubicBezTo>
                  <a:pt x="272" y="30"/>
                  <a:pt x="272" y="30"/>
                  <a:pt x="272" y="30"/>
                </a:cubicBezTo>
                <a:cubicBezTo>
                  <a:pt x="253" y="270"/>
                  <a:pt x="253" y="270"/>
                  <a:pt x="253" y="270"/>
                </a:cubicBezTo>
                <a:cubicBezTo>
                  <a:pt x="253" y="272"/>
                  <a:pt x="248" y="327"/>
                  <a:pt x="277" y="355"/>
                </a:cubicBezTo>
                <a:cubicBezTo>
                  <a:pt x="289" y="366"/>
                  <a:pt x="304" y="372"/>
                  <a:pt x="322" y="372"/>
                </a:cubicBezTo>
                <a:cubicBezTo>
                  <a:pt x="326" y="372"/>
                  <a:pt x="330" y="372"/>
                  <a:pt x="335" y="371"/>
                </a:cubicBezTo>
                <a:cubicBezTo>
                  <a:pt x="398" y="362"/>
                  <a:pt x="416" y="283"/>
                  <a:pt x="417" y="280"/>
                </a:cubicBezTo>
                <a:cubicBezTo>
                  <a:pt x="419" y="271"/>
                  <a:pt x="414" y="264"/>
                  <a:pt x="406" y="262"/>
                </a:cubicBezTo>
                <a:cubicBezTo>
                  <a:pt x="398" y="260"/>
                  <a:pt x="390" y="265"/>
                  <a:pt x="388" y="273"/>
                </a:cubicBezTo>
                <a:cubicBezTo>
                  <a:pt x="388" y="274"/>
                  <a:pt x="373" y="335"/>
                  <a:pt x="331" y="341"/>
                </a:cubicBezTo>
                <a:cubicBezTo>
                  <a:pt x="316" y="343"/>
                  <a:pt x="306" y="341"/>
                  <a:pt x="298" y="333"/>
                </a:cubicBezTo>
                <a:cubicBezTo>
                  <a:pt x="282" y="318"/>
                  <a:pt x="282" y="284"/>
                  <a:pt x="283" y="272"/>
                </a:cubicBezTo>
                <a:cubicBezTo>
                  <a:pt x="302" y="30"/>
                  <a:pt x="302" y="30"/>
                  <a:pt x="302" y="30"/>
                </a:cubicBezTo>
                <a:cubicBezTo>
                  <a:pt x="411" y="30"/>
                  <a:pt x="411" y="30"/>
                  <a:pt x="411" y="30"/>
                </a:cubicBezTo>
                <a:cubicBezTo>
                  <a:pt x="419" y="30"/>
                  <a:pt x="426" y="24"/>
                  <a:pt x="426" y="15"/>
                </a:cubicBezTo>
                <a:cubicBezTo>
                  <a:pt x="426" y="7"/>
                  <a:pt x="419" y="0"/>
                  <a:pt x="4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 dirty="0"/>
          </a:p>
        </p:txBody>
      </p:sp>
      <p:cxnSp>
        <p:nvCxnSpPr>
          <p:cNvPr id="14" name="Conector recto 13"/>
          <p:cNvCxnSpPr/>
          <p:nvPr/>
        </p:nvCxnSpPr>
        <p:spPr bwMode="white">
          <a:xfrm>
            <a:off x="617143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9599612" y="685800"/>
            <a:ext cx="1787526" cy="5486400"/>
          </a:xfrm>
        </p:spPr>
        <p:txBody>
          <a:bodyPr vert="eaVert"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>
          <a:xfrm>
            <a:off x="1598613" y="685800"/>
            <a:ext cx="7848599" cy="5486400"/>
          </a:xfrm>
        </p:spPr>
        <p:txBody>
          <a:bodyPr vert="eaVert"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7E901BA-1555-4CE1-92B2-39682A57B7CA}" type="datetime1">
              <a:rPr lang="es-ES" noProof="0" smtClean="0"/>
              <a:t>10/06/2019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DC1BBB0-96F0-4077-A278-0F3FB5C104D3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612817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 bwMode="gray">
          <a:xfrm>
            <a:off x="11884104" y="0"/>
            <a:ext cx="304721" cy="6858000"/>
          </a:xfrm>
          <a:prstGeom prst="rect">
            <a:avLst/>
          </a:pr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es-ES" noProof="0" dirty="0"/>
          </a:p>
        </p:txBody>
      </p:sp>
      <p:sp>
        <p:nvSpPr>
          <p:cNvPr id="8" name="Rectángulo 7"/>
          <p:cNvSpPr/>
          <p:nvPr/>
        </p:nvSpPr>
        <p:spPr bwMode="ltGray">
          <a:xfrm>
            <a:off x="617143" y="0"/>
            <a:ext cx="60944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9" name="Rectángulo 8"/>
          <p:cNvSpPr/>
          <p:nvPr/>
        </p:nvSpPr>
        <p:spPr bwMode="gray">
          <a:xfrm>
            <a:off x="0" y="0"/>
            <a:ext cx="609441" cy="6858000"/>
          </a:xfrm>
          <a:prstGeom prst="rect">
            <a:avLst/>
          </a:prstGeom>
          <a:solidFill>
            <a:schemeClr val="accent1">
              <a:lumMod val="75000"/>
              <a:alpha val="87843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13" name="Rectángulo 12"/>
          <p:cNvSpPr/>
          <p:nvPr/>
        </p:nvSpPr>
        <p:spPr bwMode="black">
          <a:xfrm>
            <a:off x="617143" y="736219"/>
            <a:ext cx="609441" cy="609600"/>
          </a:xfrm>
          <a:prstGeom prst="rect">
            <a:avLst/>
          </a:prstGeom>
          <a:solidFill>
            <a:schemeClr val="accent1">
              <a:lumMod val="50000"/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cxnSp>
        <p:nvCxnSpPr>
          <p:cNvPr id="14" name="Conector recto 13"/>
          <p:cNvCxnSpPr/>
          <p:nvPr/>
        </p:nvCxnSpPr>
        <p:spPr bwMode="white">
          <a:xfrm>
            <a:off x="617143" y="736219"/>
            <a:ext cx="60944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14"/>
          <p:cNvCxnSpPr/>
          <p:nvPr/>
        </p:nvCxnSpPr>
        <p:spPr bwMode="white">
          <a:xfrm>
            <a:off x="617143" y="1345819"/>
            <a:ext cx="60944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i"/>
          <p:cNvSpPr>
            <a:spLocks/>
          </p:cNvSpPr>
          <p:nvPr/>
        </p:nvSpPr>
        <p:spPr bwMode="white">
          <a:xfrm>
            <a:off x="756095" y="898102"/>
            <a:ext cx="336023" cy="294097"/>
          </a:xfrm>
          <a:custGeom>
            <a:avLst/>
            <a:gdLst>
              <a:gd name="T0" fmla="*/ 411 w 426"/>
              <a:gd name="T1" fmla="*/ 0 h 372"/>
              <a:gd name="T2" fmla="*/ 90 w 426"/>
              <a:gd name="T3" fmla="*/ 0 h 372"/>
              <a:gd name="T4" fmla="*/ 3 w 426"/>
              <a:gd name="T5" fmla="*/ 64 h 372"/>
              <a:gd name="T6" fmla="*/ 12 w 426"/>
              <a:gd name="T7" fmla="*/ 83 h 372"/>
              <a:gd name="T8" fmla="*/ 17 w 426"/>
              <a:gd name="T9" fmla="*/ 83 h 372"/>
              <a:gd name="T10" fmla="*/ 31 w 426"/>
              <a:gd name="T11" fmla="*/ 73 h 372"/>
              <a:gd name="T12" fmla="*/ 90 w 426"/>
              <a:gd name="T13" fmla="*/ 30 h 372"/>
              <a:gd name="T14" fmla="*/ 131 w 426"/>
              <a:gd name="T15" fmla="*/ 30 h 372"/>
              <a:gd name="T16" fmla="*/ 61 w 426"/>
              <a:gd name="T17" fmla="*/ 334 h 372"/>
              <a:gd name="T18" fmla="*/ 61 w 426"/>
              <a:gd name="T19" fmla="*/ 355 h 372"/>
              <a:gd name="T20" fmla="*/ 72 w 426"/>
              <a:gd name="T21" fmla="*/ 359 h 372"/>
              <a:gd name="T22" fmla="*/ 83 w 426"/>
              <a:gd name="T23" fmla="*/ 355 h 372"/>
              <a:gd name="T24" fmla="*/ 161 w 426"/>
              <a:gd name="T25" fmla="*/ 30 h 372"/>
              <a:gd name="T26" fmla="*/ 272 w 426"/>
              <a:gd name="T27" fmla="*/ 30 h 372"/>
              <a:gd name="T28" fmla="*/ 253 w 426"/>
              <a:gd name="T29" fmla="*/ 270 h 372"/>
              <a:gd name="T30" fmla="*/ 277 w 426"/>
              <a:gd name="T31" fmla="*/ 355 h 372"/>
              <a:gd name="T32" fmla="*/ 322 w 426"/>
              <a:gd name="T33" fmla="*/ 372 h 372"/>
              <a:gd name="T34" fmla="*/ 335 w 426"/>
              <a:gd name="T35" fmla="*/ 371 h 372"/>
              <a:gd name="T36" fmla="*/ 417 w 426"/>
              <a:gd name="T37" fmla="*/ 280 h 372"/>
              <a:gd name="T38" fmla="*/ 406 w 426"/>
              <a:gd name="T39" fmla="*/ 262 h 372"/>
              <a:gd name="T40" fmla="*/ 388 w 426"/>
              <a:gd name="T41" fmla="*/ 273 h 372"/>
              <a:gd name="T42" fmla="*/ 331 w 426"/>
              <a:gd name="T43" fmla="*/ 341 h 372"/>
              <a:gd name="T44" fmla="*/ 298 w 426"/>
              <a:gd name="T45" fmla="*/ 333 h 372"/>
              <a:gd name="T46" fmla="*/ 283 w 426"/>
              <a:gd name="T47" fmla="*/ 272 h 372"/>
              <a:gd name="T48" fmla="*/ 302 w 426"/>
              <a:gd name="T49" fmla="*/ 30 h 372"/>
              <a:gd name="T50" fmla="*/ 411 w 426"/>
              <a:gd name="T51" fmla="*/ 30 h 372"/>
              <a:gd name="T52" fmla="*/ 426 w 426"/>
              <a:gd name="T53" fmla="*/ 15 h 372"/>
              <a:gd name="T54" fmla="*/ 411 w 426"/>
              <a:gd name="T55" fmla="*/ 0 h 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26" h="372">
                <a:moveTo>
                  <a:pt x="411" y="0"/>
                </a:moveTo>
                <a:cubicBezTo>
                  <a:pt x="90" y="0"/>
                  <a:pt x="90" y="0"/>
                  <a:pt x="90" y="0"/>
                </a:cubicBezTo>
                <a:cubicBezTo>
                  <a:pt x="25" y="0"/>
                  <a:pt x="4" y="61"/>
                  <a:pt x="3" y="64"/>
                </a:cubicBezTo>
                <a:cubicBezTo>
                  <a:pt x="0" y="71"/>
                  <a:pt x="4" y="80"/>
                  <a:pt x="12" y="83"/>
                </a:cubicBezTo>
                <a:cubicBezTo>
                  <a:pt x="14" y="83"/>
                  <a:pt x="15" y="83"/>
                  <a:pt x="17" y="83"/>
                </a:cubicBezTo>
                <a:cubicBezTo>
                  <a:pt x="23" y="83"/>
                  <a:pt x="29" y="80"/>
                  <a:pt x="31" y="73"/>
                </a:cubicBezTo>
                <a:cubicBezTo>
                  <a:pt x="31" y="73"/>
                  <a:pt x="46" y="30"/>
                  <a:pt x="90" y="30"/>
                </a:cubicBezTo>
                <a:cubicBezTo>
                  <a:pt x="131" y="30"/>
                  <a:pt x="131" y="30"/>
                  <a:pt x="131" y="30"/>
                </a:cubicBezTo>
                <a:cubicBezTo>
                  <a:pt x="129" y="83"/>
                  <a:pt x="118" y="274"/>
                  <a:pt x="61" y="334"/>
                </a:cubicBezTo>
                <a:cubicBezTo>
                  <a:pt x="55" y="340"/>
                  <a:pt x="55" y="350"/>
                  <a:pt x="61" y="355"/>
                </a:cubicBezTo>
                <a:cubicBezTo>
                  <a:pt x="64" y="358"/>
                  <a:pt x="68" y="359"/>
                  <a:pt x="72" y="359"/>
                </a:cubicBezTo>
                <a:cubicBezTo>
                  <a:pt x="76" y="359"/>
                  <a:pt x="80" y="358"/>
                  <a:pt x="83" y="355"/>
                </a:cubicBezTo>
                <a:cubicBezTo>
                  <a:pt x="148" y="286"/>
                  <a:pt x="159" y="84"/>
                  <a:pt x="161" y="30"/>
                </a:cubicBezTo>
                <a:cubicBezTo>
                  <a:pt x="272" y="30"/>
                  <a:pt x="272" y="30"/>
                  <a:pt x="272" y="30"/>
                </a:cubicBezTo>
                <a:cubicBezTo>
                  <a:pt x="253" y="270"/>
                  <a:pt x="253" y="270"/>
                  <a:pt x="253" y="270"/>
                </a:cubicBezTo>
                <a:cubicBezTo>
                  <a:pt x="253" y="272"/>
                  <a:pt x="248" y="327"/>
                  <a:pt x="277" y="355"/>
                </a:cubicBezTo>
                <a:cubicBezTo>
                  <a:pt x="289" y="366"/>
                  <a:pt x="304" y="372"/>
                  <a:pt x="322" y="372"/>
                </a:cubicBezTo>
                <a:cubicBezTo>
                  <a:pt x="326" y="372"/>
                  <a:pt x="330" y="372"/>
                  <a:pt x="335" y="371"/>
                </a:cubicBezTo>
                <a:cubicBezTo>
                  <a:pt x="398" y="362"/>
                  <a:pt x="416" y="283"/>
                  <a:pt x="417" y="280"/>
                </a:cubicBezTo>
                <a:cubicBezTo>
                  <a:pt x="419" y="271"/>
                  <a:pt x="414" y="264"/>
                  <a:pt x="406" y="262"/>
                </a:cubicBezTo>
                <a:cubicBezTo>
                  <a:pt x="398" y="260"/>
                  <a:pt x="390" y="265"/>
                  <a:pt x="388" y="273"/>
                </a:cubicBezTo>
                <a:cubicBezTo>
                  <a:pt x="388" y="274"/>
                  <a:pt x="373" y="335"/>
                  <a:pt x="331" y="341"/>
                </a:cubicBezTo>
                <a:cubicBezTo>
                  <a:pt x="316" y="343"/>
                  <a:pt x="306" y="341"/>
                  <a:pt x="298" y="333"/>
                </a:cubicBezTo>
                <a:cubicBezTo>
                  <a:pt x="282" y="318"/>
                  <a:pt x="282" y="284"/>
                  <a:pt x="283" y="272"/>
                </a:cubicBezTo>
                <a:cubicBezTo>
                  <a:pt x="302" y="30"/>
                  <a:pt x="302" y="30"/>
                  <a:pt x="302" y="30"/>
                </a:cubicBezTo>
                <a:cubicBezTo>
                  <a:pt x="411" y="30"/>
                  <a:pt x="411" y="30"/>
                  <a:pt x="411" y="30"/>
                </a:cubicBezTo>
                <a:cubicBezTo>
                  <a:pt x="419" y="30"/>
                  <a:pt x="426" y="24"/>
                  <a:pt x="426" y="15"/>
                </a:cubicBezTo>
                <a:cubicBezTo>
                  <a:pt x="426" y="7"/>
                  <a:pt x="419" y="0"/>
                  <a:pt x="4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 dirty="0"/>
          </a:p>
        </p:txBody>
      </p:sp>
      <p:cxnSp>
        <p:nvCxnSpPr>
          <p:cNvPr id="16" name="Conector recto 15"/>
          <p:cNvCxnSpPr/>
          <p:nvPr/>
        </p:nvCxnSpPr>
        <p:spPr bwMode="white">
          <a:xfrm>
            <a:off x="617143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Marcador de posición de título 1"/>
          <p:cNvSpPr>
            <a:spLocks noGrp="1"/>
          </p:cNvSpPr>
          <p:nvPr>
            <p:ph type="title"/>
          </p:nvPr>
        </p:nvSpPr>
        <p:spPr>
          <a:xfrm>
            <a:off x="1593436" y="177800"/>
            <a:ext cx="9782801" cy="12398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es-ES" noProof="0" dirty="0"/>
              <a:t>Haga clic para modificar el estilo de título del patrón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593436" y="1600200"/>
            <a:ext cx="9782801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 dirty="0"/>
              <a:t>Haga clic para modificar los estilos de texto del patrón</a:t>
            </a:r>
          </a:p>
          <a:p>
            <a:pPr lvl="1" rtl="0"/>
            <a:r>
              <a:rPr lang="es-ES" noProof="0" dirty="0"/>
              <a:t>Segundo nivel</a:t>
            </a:r>
          </a:p>
          <a:p>
            <a:pPr lvl="2" rtl="0"/>
            <a:r>
              <a:rPr lang="es-ES" noProof="0" dirty="0"/>
              <a:t>Tercer 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2"/>
          </p:nvPr>
        </p:nvSpPr>
        <p:spPr>
          <a:xfrm>
            <a:off x="5180250" y="6356351"/>
            <a:ext cx="12188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cap="all" baseline="0">
                <a:solidFill>
                  <a:schemeClr val="tx1"/>
                </a:solidFill>
              </a:defRPr>
            </a:lvl1pPr>
          </a:lstStyle>
          <a:p>
            <a:pPr rtl="0"/>
            <a:fld id="{75031EA3-1207-456F-B1A7-F20CDD0C2E7B}" type="datetime1">
              <a:rPr lang="es-ES" noProof="0" smtClean="0"/>
              <a:t>10/06/2019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3"/>
          </p:nvPr>
        </p:nvSpPr>
        <p:spPr>
          <a:xfrm>
            <a:off x="6595933" y="6356351"/>
            <a:ext cx="39740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cap="all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10766796" y="6356351"/>
            <a:ext cx="6094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cap="all" baseline="0">
                <a:solidFill>
                  <a:schemeClr val="tx1"/>
                </a:solidFill>
              </a:defRPr>
            </a:lvl1pPr>
          </a:lstStyle>
          <a:p>
            <a:pPr rtl="0"/>
            <a:fld id="{7DC1BBB0-96F0-4077-A278-0F3FB5C104D3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0543223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46888" indent="-246888" algn="l" defTabSz="914400" rtl="0" eaLnBrk="1" latinLnBrk="0" hangingPunct="1">
        <a:lnSpc>
          <a:spcPct val="90000"/>
        </a:lnSpc>
        <a:spcBef>
          <a:spcPts val="1400"/>
        </a:spcBef>
        <a:buFont typeface="Euphemia" pitchFamily="34" charset="0"/>
        <a:buChar char="›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1264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7840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›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44168" indent="-246888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70992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›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07568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44144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›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80720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17296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›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png"/><Relationship Id="rId4" Type="http://schemas.openxmlformats.org/officeDocument/2006/relationships/image" Target="../media/image23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emf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1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2205981" y="3933056"/>
            <a:ext cx="331236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altLang="es-AR" sz="2000" b="1" dirty="0">
                <a:solidFill>
                  <a:schemeClr val="tx2"/>
                </a:solidFill>
                <a:latin typeface="Arial Narrow" panose="020B0606020202030204" pitchFamily="34" charset="0"/>
              </a:rPr>
              <a:t>Dr. Milton Decima</a:t>
            </a:r>
          </a:p>
          <a:p>
            <a:r>
              <a:rPr lang="es-AR" altLang="es-AR" sz="2000" b="1" dirty="0">
                <a:solidFill>
                  <a:schemeClr val="tx2"/>
                </a:solidFill>
                <a:latin typeface="Arial Narrow" panose="020B0606020202030204" pitchFamily="34" charset="0"/>
              </a:rPr>
              <a:t>Profesor </a:t>
            </a:r>
            <a:r>
              <a:rPr lang="es-AR" altLang="es-AR" sz="20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adjunto</a:t>
            </a:r>
          </a:p>
          <a:p>
            <a:endParaRPr lang="es-AR" altLang="es-AR" sz="2000" b="1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r>
              <a:rPr lang="es-AR" altLang="es-AR" sz="2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Cátedra </a:t>
            </a:r>
            <a:r>
              <a:rPr lang="es-AR" altLang="es-AR" sz="2000" dirty="0">
                <a:solidFill>
                  <a:schemeClr val="tx2"/>
                </a:solidFill>
                <a:latin typeface="Arial Narrow" panose="020B0606020202030204" pitchFamily="34" charset="0"/>
              </a:rPr>
              <a:t>de Infectología-UNT</a:t>
            </a:r>
          </a:p>
          <a:p>
            <a:r>
              <a:rPr lang="es-AR" altLang="es-AR" sz="2000" dirty="0">
                <a:solidFill>
                  <a:schemeClr val="tx2"/>
                </a:solidFill>
                <a:latin typeface="Arial Narrow" panose="020B0606020202030204" pitchFamily="34" charset="0"/>
              </a:rPr>
              <a:t>Hospital Señor del Milagro </a:t>
            </a:r>
          </a:p>
          <a:p>
            <a:r>
              <a:rPr lang="es-AR" altLang="es-AR" sz="2000" dirty="0">
                <a:solidFill>
                  <a:schemeClr val="tx2"/>
                </a:solidFill>
                <a:latin typeface="Arial Narrow" panose="020B0606020202030204" pitchFamily="34" charset="0"/>
              </a:rPr>
              <a:t>Salta 2019</a:t>
            </a:r>
          </a:p>
        </p:txBody>
      </p:sp>
      <p:sp>
        <p:nvSpPr>
          <p:cNvPr id="3" name="2 Rectángulo"/>
          <p:cNvSpPr/>
          <p:nvPr/>
        </p:nvSpPr>
        <p:spPr>
          <a:xfrm>
            <a:off x="2826681" y="1268760"/>
            <a:ext cx="722817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AR" altLang="es-AR" sz="4000" b="1" u="sng" dirty="0" smtClean="0">
                <a:latin typeface="Arial Narrow" panose="020B0606020202030204" pitchFamily="34" charset="0"/>
              </a:rPr>
              <a:t>Seminario 6</a:t>
            </a:r>
          </a:p>
          <a:p>
            <a:pPr algn="ctr"/>
            <a:r>
              <a:rPr lang="es-AR" altLang="es-AR" sz="4000" b="1" dirty="0" smtClean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Micología clínica </a:t>
            </a:r>
          </a:p>
          <a:p>
            <a:pPr algn="ctr"/>
            <a:r>
              <a:rPr lang="es-AR" altLang="es-AR" sz="4000" b="1" dirty="0" smtClean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Módulo 4: micosis oportunistas</a:t>
            </a:r>
            <a:endParaRPr lang="es-AR" sz="4000" dirty="0">
              <a:solidFill>
                <a:schemeClr val="accent5">
                  <a:lumMod val="75000"/>
                </a:schemeClr>
              </a:solidFill>
              <a:latin typeface="Arial Narrow" panose="020B0606020202030204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4848" y="3552902"/>
            <a:ext cx="3600400" cy="2699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52912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93436" y="620689"/>
            <a:ext cx="9782801" cy="576064"/>
          </a:xfrm>
          <a:solidFill>
            <a:schemeClr val="accent4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es-AR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Micosis oportunistas</a:t>
            </a:r>
            <a:endParaRPr lang="es-AR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989956" y="2358172"/>
            <a:ext cx="2520280" cy="3159060"/>
          </a:xfrm>
        </p:spPr>
        <p:txBody>
          <a:bodyPr>
            <a:no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s-AR" sz="2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Candidiasis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AR" sz="2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Aspergilosis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AR" sz="2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Criptococosis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AR" sz="2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Histoplasmosis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AR" sz="2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Mucormicosis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AR" sz="24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Pneumocistosis</a:t>
            </a:r>
            <a:endParaRPr lang="es-AR" sz="24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es-AR" sz="2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>
            <a:off x="1557908" y="1349381"/>
            <a:ext cx="9782801" cy="57606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sz="2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Agentes etológicos</a:t>
            </a:r>
            <a:endParaRPr lang="es-AR" sz="2800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4654252" y="2278613"/>
            <a:ext cx="6092825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AR" dirty="0">
                <a:solidFill>
                  <a:schemeClr val="tx2"/>
                </a:solidFill>
                <a:latin typeface="Arial Narrow" panose="020B0606020202030204" pitchFamily="34" charset="0"/>
              </a:rPr>
              <a:t>Género </a:t>
            </a:r>
            <a:r>
              <a:rPr lang="es-AR" i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Cándida</a:t>
            </a:r>
            <a:r>
              <a:rPr lang="es-AR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: C</a:t>
            </a:r>
            <a:r>
              <a:rPr lang="es-AR" dirty="0">
                <a:solidFill>
                  <a:schemeClr val="tx2"/>
                </a:solidFill>
                <a:latin typeface="Arial Narrow" panose="020B0606020202030204" pitchFamily="34" charset="0"/>
              </a:rPr>
              <a:t>. </a:t>
            </a:r>
            <a:r>
              <a:rPr lang="es-AR" i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albicans</a:t>
            </a:r>
            <a:r>
              <a:rPr lang="es-AR" i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, </a:t>
            </a:r>
            <a:r>
              <a:rPr lang="es-AR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es-AR" i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glabrata</a:t>
            </a:r>
            <a:r>
              <a:rPr lang="es-AR" i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,</a:t>
            </a:r>
            <a:r>
              <a:rPr lang="es-AR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es-AR" i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parapsilosis</a:t>
            </a:r>
            <a:r>
              <a:rPr lang="es-AR" i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,</a:t>
            </a:r>
            <a:r>
              <a:rPr lang="es-AR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es-AR" i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tropicalis</a:t>
            </a:r>
            <a:r>
              <a:rPr lang="es-AR" i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,</a:t>
            </a:r>
            <a:r>
              <a:rPr lang="es-AR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es-AR" i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krusei</a:t>
            </a:r>
            <a:r>
              <a:rPr lang="es-AR" i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,</a:t>
            </a:r>
            <a:r>
              <a:rPr lang="es-AR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es-AR" i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lusitaniae</a:t>
            </a:r>
            <a:r>
              <a:rPr lang="es-AR" i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,</a:t>
            </a:r>
            <a:r>
              <a:rPr lang="es-AR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es-AR" i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guilliermondii</a:t>
            </a:r>
            <a:r>
              <a:rPr lang="es-AR" i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,</a:t>
            </a:r>
            <a:r>
              <a:rPr lang="es-AR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es-AR" i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dubliniensis</a:t>
            </a:r>
            <a:r>
              <a:rPr lang="es-AR" i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,</a:t>
            </a:r>
            <a:r>
              <a:rPr lang="es-AR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.</a:t>
            </a:r>
            <a:r>
              <a:rPr lang="es-AR" i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rugosa</a:t>
            </a:r>
            <a:endParaRPr lang="es-AR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4654252" y="2924944"/>
            <a:ext cx="54726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solidFill>
                  <a:schemeClr val="tx2"/>
                </a:solidFill>
                <a:latin typeface="Arial Narrow" panose="020B0606020202030204" pitchFamily="34" charset="0"/>
              </a:rPr>
              <a:t>Género </a:t>
            </a:r>
            <a:r>
              <a:rPr lang="pt-BR" i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Aspergillus</a:t>
            </a:r>
            <a:r>
              <a:rPr lang="pt-BR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:  </a:t>
            </a:r>
            <a:r>
              <a:rPr lang="pt-BR" i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A</a:t>
            </a:r>
            <a:r>
              <a:rPr lang="pt-BR" i="1" dirty="0">
                <a:solidFill>
                  <a:schemeClr val="tx2"/>
                </a:solidFill>
                <a:latin typeface="Arial Narrow" panose="020B0606020202030204" pitchFamily="34" charset="0"/>
              </a:rPr>
              <a:t>. </a:t>
            </a:r>
            <a:r>
              <a:rPr lang="pt-BR" i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fumigatus</a:t>
            </a:r>
            <a:r>
              <a:rPr lang="pt-BR" i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,  </a:t>
            </a:r>
            <a:r>
              <a:rPr lang="pt-BR" i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flavus</a:t>
            </a:r>
            <a:r>
              <a:rPr lang="pt-BR" i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,  </a:t>
            </a:r>
            <a:r>
              <a:rPr lang="pt-BR" i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niger</a:t>
            </a:r>
            <a:r>
              <a:rPr lang="pt-BR" i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,  </a:t>
            </a:r>
            <a:r>
              <a:rPr lang="pt-BR" i="1" dirty="0" err="1">
                <a:solidFill>
                  <a:schemeClr val="tx2"/>
                </a:solidFill>
                <a:latin typeface="Arial Narrow" panose="020B0606020202030204" pitchFamily="34" charset="0"/>
              </a:rPr>
              <a:t>terreus</a:t>
            </a:r>
            <a:endParaRPr lang="es-AR" i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4654251" y="4427820"/>
            <a:ext cx="6092825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AR" dirty="0">
                <a:solidFill>
                  <a:schemeClr val="tx2"/>
                </a:solidFill>
                <a:latin typeface="Arial Narrow" panose="020B0606020202030204" pitchFamily="34" charset="0"/>
              </a:rPr>
              <a:t>Género </a:t>
            </a:r>
            <a:r>
              <a:rPr lang="es-AR" i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Rhizopus</a:t>
            </a:r>
            <a:r>
              <a:rPr lang="es-AR" i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, </a:t>
            </a:r>
            <a:r>
              <a:rPr lang="es-AR" i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Mucor</a:t>
            </a:r>
            <a:r>
              <a:rPr lang="es-AR" i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,  </a:t>
            </a:r>
            <a:r>
              <a:rPr lang="es-AR" i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Rhizomucor</a:t>
            </a:r>
            <a:r>
              <a:rPr lang="es-AR" i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, </a:t>
            </a:r>
            <a:r>
              <a:rPr lang="es-AR" i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Absidía</a:t>
            </a:r>
            <a:endParaRPr lang="es-AR" i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4663380" y="3923764"/>
            <a:ext cx="6092825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AR" i="1" dirty="0" err="1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Histoplasma</a:t>
            </a:r>
            <a:r>
              <a:rPr lang="es-AR" i="1" dirty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lang="es-AR" i="1" dirty="0" err="1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capsulatum</a:t>
            </a:r>
            <a:r>
              <a:rPr lang="es-AR" i="1" dirty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lang="es-AR" i="1" dirty="0" err="1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var</a:t>
            </a:r>
            <a:r>
              <a:rPr lang="es-AR" i="1" dirty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. </a:t>
            </a:r>
            <a:r>
              <a:rPr lang="es-AR" i="1" dirty="0" err="1" smtClean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capsulatum</a:t>
            </a:r>
            <a:r>
              <a:rPr lang="es-AR" i="1" dirty="0" smtClean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,</a:t>
            </a:r>
            <a:r>
              <a:rPr lang="es-AR" i="1" dirty="0" err="1" smtClean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caspulatum</a:t>
            </a:r>
            <a:r>
              <a:rPr lang="es-AR" i="1" dirty="0" smtClean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lang="es-AR" i="1" dirty="0" err="1" smtClean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var</a:t>
            </a:r>
            <a:r>
              <a:rPr lang="es-AR" i="1" dirty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. </a:t>
            </a:r>
            <a:r>
              <a:rPr lang="es-AR" i="1" dirty="0" err="1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duboisii</a:t>
            </a:r>
            <a:endParaRPr lang="es-AR" i="1" dirty="0">
              <a:solidFill>
                <a:schemeClr val="tx2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4687505" y="3414095"/>
            <a:ext cx="56557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Género</a:t>
            </a:r>
            <a:r>
              <a:rPr lang="fr-FR" i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fr-FR" i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Criptococcus</a:t>
            </a:r>
            <a:r>
              <a:rPr lang="fr-FR" i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: C</a:t>
            </a:r>
            <a:r>
              <a:rPr lang="fr-FR" i="1" dirty="0">
                <a:solidFill>
                  <a:schemeClr val="tx2"/>
                </a:solidFill>
                <a:latin typeface="Arial Narrow" panose="020B0606020202030204" pitchFamily="34" charset="0"/>
              </a:rPr>
              <a:t>. </a:t>
            </a:r>
            <a:r>
              <a:rPr lang="fr-FR" i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neoformans</a:t>
            </a:r>
            <a:r>
              <a:rPr lang="fr-FR" i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 </a:t>
            </a:r>
            <a:r>
              <a:rPr lang="fr-FR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var</a:t>
            </a:r>
            <a:r>
              <a:rPr lang="fr-FR" i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y </a:t>
            </a:r>
            <a:r>
              <a:rPr lang="fr-FR" i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neoformans</a:t>
            </a:r>
            <a:r>
              <a:rPr lang="fr-FR" i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v</a:t>
            </a:r>
            <a:r>
              <a:rPr lang="fr-FR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ar</a:t>
            </a:r>
            <a:r>
              <a:rPr lang="fr-FR" i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fr-FR" i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gattii</a:t>
            </a:r>
            <a:endParaRPr lang="es-AR" i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10" name="9 Rectángulo"/>
          <p:cNvSpPr/>
          <p:nvPr/>
        </p:nvSpPr>
        <p:spPr>
          <a:xfrm>
            <a:off x="4654252" y="4869160"/>
            <a:ext cx="480498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dirty="0">
                <a:solidFill>
                  <a:schemeClr val="tx2"/>
                </a:solidFill>
                <a:latin typeface="Arial Narrow" panose="020B0606020202030204" pitchFamily="34" charset="0"/>
              </a:rPr>
              <a:t>Género </a:t>
            </a:r>
            <a:r>
              <a:rPr lang="es-AR" i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Pneumocystis</a:t>
            </a:r>
            <a:r>
              <a:rPr lang="es-AR" i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: P </a:t>
            </a:r>
            <a:r>
              <a:rPr lang="es-AR" i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carinii</a:t>
            </a:r>
            <a:r>
              <a:rPr lang="es-AR" i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. P. </a:t>
            </a:r>
            <a:r>
              <a:rPr lang="es-AR" i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murina</a:t>
            </a:r>
            <a:r>
              <a:rPr lang="es-AR" i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, P </a:t>
            </a:r>
            <a:r>
              <a:rPr lang="es-AR" i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jiroveccii</a:t>
            </a:r>
            <a:r>
              <a:rPr lang="es-AR" i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endParaRPr lang="es-AR" i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4937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contenido 4"/>
          <p:cNvSpPr>
            <a:spLocks noGrp="1"/>
          </p:cNvSpPr>
          <p:nvPr>
            <p:ph idx="1"/>
          </p:nvPr>
        </p:nvSpPr>
        <p:spPr>
          <a:xfrm>
            <a:off x="2195693" y="2276872"/>
            <a:ext cx="8867271" cy="3456384"/>
          </a:xfrm>
        </p:spPr>
        <p:txBody>
          <a:bodyPr>
            <a:normAutofit/>
          </a:bodyPr>
          <a:lstStyle/>
          <a:p>
            <a:pPr marL="363538" indent="-363538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s-AR" alt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Alteración </a:t>
            </a:r>
            <a:r>
              <a:rPr lang="es-AR" alt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de los </a:t>
            </a:r>
            <a:r>
              <a:rPr lang="es-AR" alt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neutrófilos</a:t>
            </a:r>
            <a:r>
              <a:rPr lang="es-AR" alt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: Neutropenias, alteraciones funcionales</a:t>
            </a:r>
            <a:r>
              <a:rPr lang="es-AR" alt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.</a:t>
            </a:r>
          </a:p>
          <a:p>
            <a:pPr marL="363538" indent="-363538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s-AR" alt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Alteración de la inmunidad celular: </a:t>
            </a:r>
            <a:r>
              <a:rPr lang="es-AR" alt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Infección VIH/Sida. Transplantes de médula ósea, y de  órgano sólido.</a:t>
            </a:r>
            <a:endParaRPr lang="es-AR" altLang="es-AR" sz="2200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marL="363538" indent="-363538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s-AR" alt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Enfermedades hematológicas: leucemias, linfomas.</a:t>
            </a:r>
          </a:p>
          <a:p>
            <a:pPr marL="363538" indent="-363538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s-AR" alt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Tratamientos prolongados con antibióticos, corticoides, inmunosupresores.</a:t>
            </a:r>
          </a:p>
          <a:p>
            <a:pPr marL="363538" indent="-363538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s-AR" alt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Pacientes </a:t>
            </a:r>
            <a:r>
              <a:rPr lang="es-AR" alt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quemados, cirugías abdominales complicadas.</a:t>
            </a:r>
            <a:endParaRPr lang="es-AR" altLang="es-AR" sz="2200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marL="363538" indent="-363538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s-AR" alt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Internaciones prolongadas en UTI, múltiples </a:t>
            </a:r>
            <a:r>
              <a:rPr lang="es-AR" alt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catéteres, nutrición parenteral</a:t>
            </a:r>
          </a:p>
          <a:p>
            <a:pPr marL="363538" indent="-363538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s-AR" alt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Tratamientos inmunosupresores y biológicos</a:t>
            </a:r>
            <a:endParaRPr lang="es-AR" altLang="es-AR" sz="2200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marL="363538" indent="-363538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s-AR" alt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Diabetes</a:t>
            </a:r>
            <a:r>
              <a:rPr lang="es-AR" alt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, </a:t>
            </a:r>
            <a:r>
              <a:rPr lang="es-AR" altLang="es-AR" sz="22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colagenopatías</a:t>
            </a:r>
            <a:r>
              <a:rPr lang="es-AR" alt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.</a:t>
            </a:r>
            <a:endParaRPr lang="es-AR" altLang="es-AR" sz="2200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s-AR" altLang="es-AR" sz="2400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s-AR" sz="2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Título 1"/>
          <p:cNvSpPr>
            <a:spLocks noGrp="1"/>
          </p:cNvSpPr>
          <p:nvPr>
            <p:ph type="title"/>
          </p:nvPr>
        </p:nvSpPr>
        <p:spPr>
          <a:xfrm>
            <a:off x="1593436" y="620689"/>
            <a:ext cx="9782801" cy="576064"/>
          </a:xfrm>
          <a:solidFill>
            <a:schemeClr val="accent4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es-AR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Micosis oportunistas</a:t>
            </a:r>
            <a:endParaRPr lang="es-AR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>
            <a:off x="1557908" y="1349381"/>
            <a:ext cx="9782801" cy="57606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sz="2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Factores predisponentes</a:t>
            </a:r>
            <a:endParaRPr lang="es-AR" sz="2800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2462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1557908" y="2420888"/>
            <a:ext cx="9782801" cy="1239837"/>
          </a:xfrm>
        </p:spPr>
        <p:txBody>
          <a:bodyPr>
            <a:normAutofit/>
          </a:bodyPr>
          <a:lstStyle/>
          <a:p>
            <a:pPr algn="ctr"/>
            <a:r>
              <a:rPr lang="es-AR" sz="44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CANDIDIASIS</a:t>
            </a:r>
            <a:endParaRPr lang="es-AR" sz="4400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163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1989956" y="2276872"/>
            <a:ext cx="9391246" cy="3888432"/>
          </a:xfrm>
        </p:spPr>
        <p:txBody>
          <a:bodyPr>
            <a:normAutofit/>
          </a:bodyPr>
          <a:lstStyle/>
          <a:p>
            <a:pPr marL="209550" indent="-2095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ES" alt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Genero </a:t>
            </a:r>
            <a:r>
              <a:rPr lang="es-ES" altLang="es-AR" sz="2200" i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Cándida</a:t>
            </a:r>
            <a:r>
              <a:rPr lang="es-ES" alt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colonizan el </a:t>
            </a:r>
            <a:r>
              <a:rPr lang="es-ES" alt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tubo digestivo y </a:t>
            </a:r>
            <a:r>
              <a:rPr lang="es-ES" alt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menor en la piel de seres humanos.</a:t>
            </a:r>
          </a:p>
          <a:p>
            <a:pPr marL="209550" indent="-2095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ES" alt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Complejo </a:t>
            </a:r>
            <a:r>
              <a:rPr lang="es-ES" alt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mecanismo de homeostasis </a:t>
            </a:r>
            <a:r>
              <a:rPr lang="es-ES" alt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le impide ejercer acción </a:t>
            </a:r>
            <a:r>
              <a:rPr lang="es-ES" alt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patógena. </a:t>
            </a:r>
            <a:endParaRPr lang="es-ES" altLang="es-AR" sz="22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marL="209550" indent="-2095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ES" alt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Infección principalmente endógena y raras veces de manera exógena.</a:t>
            </a:r>
          </a:p>
          <a:p>
            <a:pPr marL="209550" indent="-2095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ES" alt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Factores </a:t>
            </a:r>
            <a:r>
              <a:rPr lang="es-ES" alt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predisponentes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s-ES" altLang="es-AR" sz="2000" dirty="0" smtClean="0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</a:rPr>
              <a:t>Antibioticoterapia prolongada</a:t>
            </a:r>
            <a:endParaRPr lang="es-ES" altLang="es-AR" sz="2000" dirty="0">
              <a:solidFill>
                <a:schemeClr val="accent4">
                  <a:lumMod val="50000"/>
                </a:schemeClr>
              </a:solidFill>
              <a:latin typeface="Arial Narrow" panose="020B0606020202030204" pitchFamily="34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s-ES" altLang="es-AR" sz="2000" dirty="0" smtClean="0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</a:rPr>
              <a:t>Internaciones prolongadas en terapia intensiva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s-ES" altLang="es-AR" sz="2000" dirty="0" smtClean="0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</a:rPr>
              <a:t>Cirugía abdominal complicada</a:t>
            </a:r>
            <a:endParaRPr lang="es-ES" altLang="es-AR" sz="2000" dirty="0">
              <a:solidFill>
                <a:schemeClr val="accent4">
                  <a:lumMod val="50000"/>
                </a:schemeClr>
              </a:solidFill>
              <a:latin typeface="Arial Narrow" panose="020B0606020202030204" pitchFamily="34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s-ES" altLang="es-AR" sz="2000" dirty="0" smtClean="0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</a:rPr>
              <a:t>Paciente quemados</a:t>
            </a:r>
            <a:endParaRPr lang="es-ES" altLang="es-AR" sz="2000" dirty="0">
              <a:solidFill>
                <a:schemeClr val="accent4">
                  <a:lumMod val="50000"/>
                </a:schemeClr>
              </a:solidFill>
              <a:latin typeface="Arial Narrow" panose="020B0606020202030204" pitchFamily="34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s-ES" altLang="es-AR" sz="2000" dirty="0" smtClean="0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</a:rPr>
              <a:t>Catéteres venosos centrales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s-ES" altLang="es-AR" sz="2000" dirty="0" smtClean="0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</a:rPr>
              <a:t>Nutrición parenteral total</a:t>
            </a:r>
            <a:endParaRPr lang="es-ES" altLang="es-AR" sz="2000" dirty="0">
              <a:solidFill>
                <a:schemeClr val="accent4">
                  <a:lumMod val="50000"/>
                </a:schemeClr>
              </a:solidFill>
              <a:latin typeface="Arial Narrow" panose="020B0606020202030204" pitchFamily="34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s-ES" altLang="es-AR" sz="2000" dirty="0" smtClean="0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</a:rPr>
              <a:t>Inmunocomprometidos</a:t>
            </a:r>
            <a:endParaRPr lang="es-ES" altLang="es-AR" sz="2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>
            <a:off x="1593436" y="620689"/>
            <a:ext cx="9782801" cy="57606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b="1" smtClean="0">
                <a:solidFill>
                  <a:schemeClr val="tx2"/>
                </a:solidFill>
                <a:latin typeface="Arial Narrow" panose="020B0606020202030204" pitchFamily="34" charset="0"/>
              </a:rPr>
              <a:t>Micosis oportunistas</a:t>
            </a:r>
            <a:endParaRPr lang="es-AR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1557908" y="1349381"/>
            <a:ext cx="9782801" cy="57606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sz="2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Candidiasis: Introducción</a:t>
            </a:r>
            <a:endParaRPr lang="es-AR" sz="2800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3247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45940" y="2204863"/>
            <a:ext cx="4464496" cy="4065307"/>
          </a:xfrm>
        </p:spPr>
        <p:txBody>
          <a:bodyPr>
            <a:normAutofit fontScale="85000" lnSpcReduction="20000"/>
          </a:bodyPr>
          <a:lstStyle/>
          <a:p>
            <a:pPr marL="0" indent="0" eaLnBrk="1" hangingPunct="1">
              <a:buNone/>
            </a:pPr>
            <a:r>
              <a:rPr lang="es-ES" altLang="es-AR" sz="2400" b="1" dirty="0" smtClean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</a:rPr>
              <a:t>Infecciones superficiales o mucosas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s-ES" altLang="es-AR" dirty="0">
                <a:solidFill>
                  <a:schemeClr val="tx2"/>
                </a:solidFill>
                <a:latin typeface="Arial Narrow" panose="020B0606020202030204" pitchFamily="34" charset="0"/>
              </a:rPr>
              <a:t>G</a:t>
            </a:r>
            <a:r>
              <a:rPr lang="es-ES" altLang="es-AR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astrointestinal</a:t>
            </a:r>
          </a:p>
          <a:p>
            <a:pPr marL="0" indent="0" eaLnBrk="1" hangingPunct="1">
              <a:buNone/>
            </a:pPr>
            <a:r>
              <a:rPr lang="es-ES" altLang="es-AR" sz="2400" b="1" dirty="0" smtClean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</a:rPr>
              <a:t>Infecciones profundas o de órgano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s-ES" altLang="es-AR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Endoftalmitis, queratitis</a:t>
            </a:r>
            <a:endParaRPr lang="es-ES" altLang="es-AR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lvl="1">
              <a:buFont typeface="Wingdings" panose="05000000000000000000" pitchFamily="2" charset="2"/>
              <a:buChar char="ü"/>
            </a:pPr>
            <a:r>
              <a:rPr lang="es-ES" altLang="es-AR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Pielonefritis aguda</a:t>
            </a:r>
            <a:endParaRPr lang="es-ES" altLang="es-AR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lvl="1">
              <a:buFont typeface="Wingdings" panose="05000000000000000000" pitchFamily="2" charset="2"/>
              <a:buChar char="ü"/>
            </a:pPr>
            <a:r>
              <a:rPr lang="es-ES" altLang="es-AR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Endocarditis, miocarditis</a:t>
            </a:r>
            <a:endParaRPr lang="es-ES" altLang="es-AR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lvl="1">
              <a:buFont typeface="Wingdings" panose="05000000000000000000" pitchFamily="2" charset="2"/>
              <a:buChar char="ü"/>
            </a:pPr>
            <a:r>
              <a:rPr lang="es-ES" altLang="es-AR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Meningoencefalitis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s-ES" altLang="es-AR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Neumonías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s-ES" altLang="es-AR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Artritis, osteomielitis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s-ES" altLang="es-AR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Intraabdominal</a:t>
            </a:r>
            <a:endParaRPr lang="es-ES" altLang="es-AR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marL="0" indent="0">
              <a:buNone/>
            </a:pPr>
            <a:r>
              <a:rPr lang="es-ES" altLang="es-AR" sz="2400" b="1" dirty="0" smtClean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</a:rPr>
              <a:t>Candidemias</a:t>
            </a:r>
            <a:endParaRPr lang="es-ES" altLang="es-AR" b="1" dirty="0" smtClean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endParaRPr>
          </a:p>
          <a:p>
            <a:pPr lvl="1">
              <a:buFont typeface="Wingdings" panose="05000000000000000000" pitchFamily="2" charset="2"/>
              <a:buChar char="ü"/>
            </a:pPr>
            <a:r>
              <a:rPr lang="es-ES" altLang="es-AR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Catéteres </a:t>
            </a:r>
            <a:r>
              <a:rPr lang="es-ES" altLang="es-AR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endovasculares</a:t>
            </a:r>
            <a:endParaRPr lang="es-ES" altLang="es-AR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lvl="1">
              <a:buFont typeface="Wingdings" panose="05000000000000000000" pitchFamily="2" charset="2"/>
              <a:buChar char="ü"/>
            </a:pPr>
            <a:r>
              <a:rPr lang="es-ES" altLang="es-AR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Nutrición parenteral total</a:t>
            </a:r>
            <a:endParaRPr lang="es-ES" altLang="es-AR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>
            <a:off x="1593436" y="620689"/>
            <a:ext cx="9782801" cy="57606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Micosis oportunistas</a:t>
            </a:r>
            <a:endParaRPr lang="es-AR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1557908" y="1349381"/>
            <a:ext cx="9782801" cy="57606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sz="2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Candidiasis: Localizaciones</a:t>
            </a:r>
            <a:endParaRPr lang="es-AR" sz="2800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6022404" y="3356992"/>
            <a:ext cx="4099312" cy="163121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ES" altLang="es-AR" sz="2000" b="1" dirty="0" smtClean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</a:rPr>
              <a:t>Candidiasis diseminada aguda</a:t>
            </a:r>
          </a:p>
          <a:p>
            <a:pPr algn="ctr"/>
            <a:endParaRPr lang="es-ES" altLang="es-AR" sz="20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ctr"/>
            <a:r>
              <a:rPr lang="es-ES" altLang="es-AR" sz="2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Candidemias + infeccion órgano</a:t>
            </a:r>
          </a:p>
          <a:p>
            <a:pPr algn="ctr"/>
            <a:endParaRPr lang="es-ES" altLang="es-AR" sz="2000" b="1" dirty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endParaRPr>
          </a:p>
          <a:p>
            <a:pPr algn="ctr"/>
            <a:r>
              <a:rPr lang="es-ES" altLang="es-AR" sz="2000" b="1" dirty="0" smtClean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</a:rPr>
              <a:t>Candidiasis diseminada crónica</a:t>
            </a:r>
            <a:endParaRPr lang="es-ES" altLang="es-AR" sz="2000" b="1" dirty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6823962" y="2754351"/>
            <a:ext cx="249619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altLang="es-AR" sz="2000" b="1" dirty="0" smtClean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</a:rPr>
              <a:t>Candidiasis sistémicas</a:t>
            </a:r>
            <a:endParaRPr lang="es-AR" sz="2000" dirty="0"/>
          </a:p>
        </p:txBody>
      </p:sp>
    </p:spTree>
    <p:extLst>
      <p:ext uri="{BB962C8B-B14F-4D97-AF65-F5344CB8AC3E}">
        <p14:creationId xmlns:p14="http://schemas.microsoft.com/office/powerpoint/2010/main" val="1110577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701924" y="2636912"/>
            <a:ext cx="5256584" cy="2849714"/>
          </a:xfrm>
        </p:spPr>
        <p:txBody>
          <a:bodyPr>
            <a:normAutofit/>
          </a:bodyPr>
          <a:lstStyle/>
          <a:p>
            <a:pPr marL="174625" indent="-174625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AR" alt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Examen directo de lesiones cutáneomucosas</a:t>
            </a:r>
          </a:p>
          <a:p>
            <a:pPr marL="174625" indent="-174625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ES" alt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El </a:t>
            </a:r>
            <a:r>
              <a:rPr lang="es-ES" alt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diagnóstico de </a:t>
            </a:r>
            <a:r>
              <a:rPr lang="es-ES" alt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candidiasis </a:t>
            </a:r>
            <a:r>
              <a:rPr lang="es-ES" alt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sistémica es problemático, </a:t>
            </a:r>
            <a:r>
              <a:rPr lang="es-ES" alt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es-ES" alt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difícil diferenciar colonización de infección</a:t>
            </a:r>
            <a:r>
              <a:rPr lang="es-ES" alt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.</a:t>
            </a:r>
          </a:p>
          <a:p>
            <a:pPr marL="174625" indent="-174625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ES" alt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Hemocultivos </a:t>
            </a:r>
            <a:r>
              <a:rPr lang="es-ES" alt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pueden ser negativos.</a:t>
            </a:r>
          </a:p>
          <a:p>
            <a:pPr marL="174625" indent="-174625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ES" alt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Diagnóstico serológico es controvertido.</a:t>
            </a:r>
          </a:p>
          <a:p>
            <a:pPr marL="174625" indent="-174625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ES" alt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Biopsia de parénquimas afectados</a:t>
            </a:r>
          </a:p>
          <a:p>
            <a:pPr marL="174625" indent="-174625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ES" alt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Métodos complementarios </a:t>
            </a:r>
            <a:endParaRPr lang="es-ES" altLang="es-AR" sz="2200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marL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s-AR" sz="20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>
            <a:off x="1593436" y="620689"/>
            <a:ext cx="9782801" cy="57606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Micosis oportunistas</a:t>
            </a:r>
            <a:endParaRPr lang="es-AR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1557908" y="1349381"/>
            <a:ext cx="9782801" cy="57606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sz="2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Candidiasis: Diagnóstico</a:t>
            </a:r>
            <a:endParaRPr lang="es-AR" sz="2800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7105" y="2810453"/>
            <a:ext cx="3554675" cy="26650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7 Rectángulo"/>
          <p:cNvSpPr/>
          <p:nvPr/>
        </p:nvSpPr>
        <p:spPr>
          <a:xfrm>
            <a:off x="6857328" y="5513457"/>
            <a:ext cx="443422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sz="16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Examen directo con </a:t>
            </a:r>
            <a:r>
              <a:rPr lang="es-AR" sz="16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pseudomicelios</a:t>
            </a:r>
            <a:r>
              <a:rPr lang="es-AR" sz="16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de </a:t>
            </a:r>
            <a:r>
              <a:rPr lang="es-AR" sz="1600" i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Candida</a:t>
            </a:r>
            <a:r>
              <a:rPr lang="es-AR" sz="1600" i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es-AR" sz="1600" i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albicans</a:t>
            </a:r>
            <a:endParaRPr lang="es-AR" sz="1600" i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1535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1943189" y="2276872"/>
            <a:ext cx="9433048" cy="3816424"/>
          </a:xfrm>
        </p:spPr>
        <p:txBody>
          <a:bodyPr>
            <a:normAutofit/>
          </a:bodyPr>
          <a:lstStyle/>
          <a:p>
            <a:pPr marL="0" eaLnBrk="1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AR" alt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Paciente varón de 45 años , operado hace un mes de peritonitis apendicular. </a:t>
            </a:r>
          </a:p>
          <a:p>
            <a:pPr marL="0" eaLnBrk="1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AR" alt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Mala evolución clínica, por reintervenciones por abscesos intrabdominales.</a:t>
            </a:r>
          </a:p>
          <a:p>
            <a:pPr marL="0" eaLnBrk="1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AR" alt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Tratamiento prolongado con distintos esquemas antibacterianos.</a:t>
            </a:r>
          </a:p>
          <a:p>
            <a:pPr marL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AR" alt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Consulta por que presenta fiebre, escalofríos, descompensación </a:t>
            </a:r>
            <a:r>
              <a:rPr lang="es-AR" alt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hemodinámica.</a:t>
            </a:r>
            <a:endParaRPr lang="es-AR" altLang="es-AR" sz="2200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marL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AR" alt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Examen </a:t>
            </a:r>
            <a:r>
              <a:rPr lang="es-AR" alt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físico estaba  </a:t>
            </a:r>
            <a:r>
              <a:rPr lang="es-AR" alt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lúcido, taquicardico, </a:t>
            </a:r>
            <a:r>
              <a:rPr lang="es-AR" alt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disneico e hipotenso. </a:t>
            </a:r>
            <a:endParaRPr lang="es-AR" altLang="es-AR" sz="2200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marL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AR" alt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Tiene </a:t>
            </a:r>
            <a:r>
              <a:rPr lang="es-AR" alt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alimentación parenteral </a:t>
            </a:r>
            <a:r>
              <a:rPr lang="es-AR" alt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total y </a:t>
            </a:r>
            <a:r>
              <a:rPr lang="es-AR" alt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catéter </a:t>
            </a:r>
            <a:r>
              <a:rPr lang="es-AR" alt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venoso central para medicación EV.</a:t>
            </a:r>
          </a:p>
          <a:p>
            <a:pPr marL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s-AR" altLang="es-AR" sz="2400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s-AR" altLang="es-AR" sz="2400" b="1" dirty="0" smtClean="0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</a:rPr>
              <a:t>¿Cuáles son las diagnósticos </a:t>
            </a:r>
            <a:r>
              <a:rPr lang="es-AR" altLang="es-AR" sz="2400" b="1" dirty="0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</a:rPr>
              <a:t>probables</a:t>
            </a:r>
            <a:r>
              <a:rPr lang="es-AR" altLang="es-AR" sz="2400" b="1" dirty="0" smtClean="0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</a:rPr>
              <a:t>?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s-AR" altLang="es-AR" sz="2400" b="1" dirty="0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</a:rPr>
              <a:t/>
            </a:r>
            <a:br>
              <a:rPr lang="es-AR" altLang="es-AR" sz="2400" b="1" dirty="0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</a:rPr>
            </a:br>
            <a:r>
              <a:rPr lang="es-AR" altLang="es-AR" sz="2400" b="1" dirty="0" smtClean="0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</a:rPr>
              <a:t>¿Cuál sería la conducta inicial?</a:t>
            </a:r>
            <a:endParaRPr lang="es-AR" altLang="es-AR" sz="2400" b="1" dirty="0">
              <a:solidFill>
                <a:schemeClr val="accent4">
                  <a:lumMod val="50000"/>
                </a:schemeClr>
              </a:solidFill>
              <a:latin typeface="Arial Narrow" panose="020B0606020202030204" pitchFamily="34" charset="0"/>
            </a:endParaRPr>
          </a:p>
          <a:p>
            <a:pPr marL="0" eaLnBrk="1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s-ES" altLang="es-AR" sz="2400" b="1" dirty="0" smtClean="0">
              <a:solidFill>
                <a:schemeClr val="accent4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1629916" y="1340769"/>
            <a:ext cx="9782801" cy="55474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altLang="es-AR" sz="32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Caso clínico 1</a:t>
            </a:r>
            <a:endParaRPr lang="es-ES" altLang="es-AR" sz="3200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1593436" y="620689"/>
            <a:ext cx="9782801" cy="57606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Micosis oportunistas</a:t>
            </a:r>
            <a:endParaRPr lang="es-AR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4066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1917948" y="2204864"/>
            <a:ext cx="9461867" cy="3888432"/>
          </a:xfrm>
        </p:spPr>
        <p:txBody>
          <a:bodyPr>
            <a:noAutofit/>
          </a:bodyPr>
          <a:lstStyle/>
          <a:p>
            <a:pPr marL="174625" indent="-174625" eaLnBrk="1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ES" alt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Es importante determinar ante un paciente, si tiene factores para la adquisición de una micosis oportunista.</a:t>
            </a:r>
          </a:p>
          <a:p>
            <a:pPr marL="174625" lvl="0" indent="-174625" eaLnBrk="1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ES" alt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Valorar </a:t>
            </a:r>
            <a:r>
              <a:rPr lang="es-ES" alt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los exámenes microbiológicos que muestran la presencia de cándida, ya que una colonización inicial se transforma muchas veces en infección sistémica</a:t>
            </a:r>
            <a:r>
              <a:rPr lang="es-ES" alt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.</a:t>
            </a:r>
          </a:p>
          <a:p>
            <a:pPr marL="174625" lvl="0" indent="-174625" eaLnBrk="1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ES" alt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Verificar los </a:t>
            </a:r>
            <a:r>
              <a:rPr lang="es-ES" alt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parénquimas que con mas frecuencia </a:t>
            </a:r>
            <a:r>
              <a:rPr lang="es-ES" alt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afectan a los pacientes. </a:t>
            </a:r>
          </a:p>
          <a:p>
            <a:pPr marL="174625" lvl="0" indent="-174625" eaLnBrk="1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ES" alt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Solicitar siempre:</a:t>
            </a:r>
          </a:p>
          <a:p>
            <a:pPr marL="941832" lvl="2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s-ES" altLang="es-AR" sz="2200" b="1" dirty="0" smtClean="0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</a:rPr>
              <a:t>Fondo de ojo: </a:t>
            </a:r>
            <a:r>
              <a:rPr lang="es-ES" altLang="es-AR" sz="22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endoftalmitis</a:t>
            </a:r>
            <a:endParaRPr lang="es-ES" altLang="es-AR" sz="22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marL="941832" lvl="2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s-ES" altLang="es-AR" sz="2200" b="1" dirty="0" smtClean="0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</a:rPr>
              <a:t>Urocultivo y ecografía renal: </a:t>
            </a:r>
            <a:r>
              <a:rPr lang="es-ES" alt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aparato urinario</a:t>
            </a:r>
          </a:p>
          <a:p>
            <a:pPr marL="941832" lvl="2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s-ES" altLang="es-AR" sz="2200" b="1" dirty="0" smtClean="0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</a:rPr>
              <a:t>Retrocultivos y hemocultivos: </a:t>
            </a:r>
            <a:r>
              <a:rPr lang="es-ES" alt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catéteres y </a:t>
            </a:r>
            <a:r>
              <a:rPr lang="es-ES" altLang="es-AR" sz="22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candidemias</a:t>
            </a:r>
            <a:endParaRPr lang="es-ES" altLang="es-AR" sz="22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marL="941832" lvl="2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s-ES" altLang="es-AR" sz="2200" b="1" dirty="0" smtClean="0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</a:rPr>
              <a:t>Ecocardiograma:</a:t>
            </a:r>
            <a:r>
              <a:rPr lang="es-ES" altLang="es-AR" sz="2200" dirty="0" smtClean="0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es-ES" alt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endocarditis	</a:t>
            </a: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1557908" y="1349381"/>
            <a:ext cx="9782801" cy="576064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sz="2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Candidiasis: Razonamiento</a:t>
            </a:r>
            <a:endParaRPr lang="es-AR" sz="2800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Título 1"/>
          <p:cNvSpPr txBox="1">
            <a:spLocks/>
          </p:cNvSpPr>
          <p:nvPr/>
        </p:nvSpPr>
        <p:spPr>
          <a:xfrm>
            <a:off x="1593436" y="620689"/>
            <a:ext cx="9782801" cy="57606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Micosis oportunistas</a:t>
            </a:r>
            <a:endParaRPr lang="es-AR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4719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Marcador de contenido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8844860"/>
              </p:ext>
            </p:extLst>
          </p:nvPr>
        </p:nvGraphicFramePr>
        <p:xfrm>
          <a:off x="1593436" y="1052736"/>
          <a:ext cx="9782175" cy="39959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Elipse 6"/>
          <p:cNvSpPr/>
          <p:nvPr/>
        </p:nvSpPr>
        <p:spPr>
          <a:xfrm>
            <a:off x="5878388" y="1700808"/>
            <a:ext cx="432048" cy="4320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+</a:t>
            </a:r>
            <a:endParaRPr lang="es-AR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8" name="Elipse 7"/>
          <p:cNvSpPr/>
          <p:nvPr/>
        </p:nvSpPr>
        <p:spPr>
          <a:xfrm>
            <a:off x="5878389" y="2780928"/>
            <a:ext cx="432048" cy="4320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+</a:t>
            </a:r>
            <a:endParaRPr lang="es-AR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9" name="Elipse 8"/>
          <p:cNvSpPr/>
          <p:nvPr/>
        </p:nvSpPr>
        <p:spPr>
          <a:xfrm>
            <a:off x="5878389" y="3717032"/>
            <a:ext cx="432048" cy="4320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+</a:t>
            </a:r>
            <a:endParaRPr lang="es-AR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2133972" y="5373216"/>
            <a:ext cx="8856984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4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Alta sospecha de candidiasis sistémica</a:t>
            </a:r>
            <a:endParaRPr lang="es-AR" sz="2400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9425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701924" y="2348880"/>
            <a:ext cx="9782801" cy="2593911"/>
          </a:xfrm>
        </p:spPr>
        <p:txBody>
          <a:bodyPr>
            <a:normAutofit fontScale="77500" lnSpcReduction="20000"/>
          </a:bodyPr>
          <a:lstStyle/>
          <a:p>
            <a:pPr marL="0" lvl="0" indent="0" fontAlgn="base">
              <a:lnSpc>
                <a:spcPct val="120000"/>
              </a:lnSpc>
              <a:spcBef>
                <a:spcPts val="0"/>
              </a:spcBef>
              <a:spcAft>
                <a:spcPct val="0"/>
              </a:spcAft>
              <a:buNone/>
            </a:pPr>
            <a:r>
              <a:rPr lang="es-ES" altLang="es-AR" b="1" kern="0" dirty="0" smtClean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</a:rPr>
              <a:t>Empírico en pacientes no neutropénicos</a:t>
            </a:r>
          </a:p>
          <a:p>
            <a:pPr marL="342900" lvl="0" indent="-342900" fontAlgn="base">
              <a:lnSpc>
                <a:spcPct val="120000"/>
              </a:lnSpc>
              <a:spcBef>
                <a:spcPts val="0"/>
              </a:spcBef>
              <a:spcAft>
                <a:spcPct val="0"/>
              </a:spcAft>
              <a:buFontTx/>
              <a:buChar char="•"/>
            </a:pPr>
            <a:r>
              <a:rPr lang="es-AR" altLang="es-AR" sz="2400" kern="0" dirty="0">
                <a:solidFill>
                  <a:schemeClr val="tx2"/>
                </a:solidFill>
                <a:latin typeface="Arial Narrow" panose="020B0606020202030204" pitchFamily="34" charset="0"/>
              </a:rPr>
              <a:t>Fluconazol: dosis de carga de 800 </a:t>
            </a:r>
            <a:r>
              <a:rPr lang="es-AR" altLang="es-AR" sz="2400" kern="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mg (</a:t>
            </a:r>
            <a:r>
              <a:rPr lang="es-AR" altLang="es-AR" sz="2400" kern="0" dirty="0">
                <a:solidFill>
                  <a:schemeClr val="tx2"/>
                </a:solidFill>
                <a:latin typeface="Arial Narrow" panose="020B0606020202030204" pitchFamily="34" charset="0"/>
              </a:rPr>
              <a:t>12 mg/kg), después 400 mg (6 </a:t>
            </a:r>
            <a:r>
              <a:rPr lang="es-AR" altLang="es-AR" sz="2400" kern="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mg/kg) al día  EV o </a:t>
            </a:r>
            <a:endParaRPr lang="es-ES" altLang="es-AR" sz="2400" kern="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marL="342900" lvl="0" indent="-342900" fontAlgn="base">
              <a:lnSpc>
                <a:spcPct val="120000"/>
              </a:lnSpc>
              <a:spcBef>
                <a:spcPts val="0"/>
              </a:spcBef>
              <a:spcAft>
                <a:spcPct val="0"/>
              </a:spcAft>
              <a:buFontTx/>
              <a:buChar char="•"/>
            </a:pPr>
            <a:r>
              <a:rPr lang="es-ES" altLang="es-AR" sz="2400" kern="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Anfotericina B </a:t>
            </a:r>
            <a:r>
              <a:rPr lang="es-ES" altLang="es-AR" sz="2400" kern="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desoxicolato</a:t>
            </a:r>
            <a:r>
              <a:rPr lang="es-ES" altLang="es-AR" sz="2400" kern="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0,5-1 mg/kg/día o Anfotericina B </a:t>
            </a:r>
            <a:r>
              <a:rPr lang="es-ES" altLang="es-AR" sz="2400" kern="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liposomal</a:t>
            </a:r>
            <a:r>
              <a:rPr lang="es-ES" altLang="es-AR" sz="2400" kern="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3 -5 mg/kg/día EV</a:t>
            </a:r>
          </a:p>
          <a:p>
            <a:pPr marL="342900" lvl="0" indent="-342900" fontAlgn="base">
              <a:lnSpc>
                <a:spcPct val="120000"/>
              </a:lnSpc>
              <a:spcBef>
                <a:spcPts val="0"/>
              </a:spcBef>
              <a:spcAft>
                <a:spcPct val="0"/>
              </a:spcAft>
              <a:buFontTx/>
              <a:buChar char="•"/>
            </a:pPr>
            <a:endParaRPr lang="es-ES" altLang="es-AR" sz="2400" kern="0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marL="0" lvl="0" indent="0" fontAlgn="base">
              <a:lnSpc>
                <a:spcPct val="120000"/>
              </a:lnSpc>
              <a:spcBef>
                <a:spcPts val="0"/>
              </a:spcBef>
              <a:spcAft>
                <a:spcPct val="0"/>
              </a:spcAft>
              <a:buNone/>
            </a:pPr>
            <a:r>
              <a:rPr lang="es-ES" altLang="es-AR" b="1" kern="0" dirty="0" smtClean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</a:rPr>
              <a:t>Empírico en pacientes neutropénicos</a:t>
            </a:r>
          </a:p>
          <a:p>
            <a:pPr marL="0" lvl="0" indent="-342900" fontAlgn="base">
              <a:lnSpc>
                <a:spcPct val="120000"/>
              </a:lnSpc>
              <a:spcBef>
                <a:spcPts val="0"/>
              </a:spcBef>
              <a:spcAft>
                <a:spcPct val="0"/>
              </a:spcAft>
              <a:buFontTx/>
              <a:buChar char="•"/>
            </a:pPr>
            <a:r>
              <a:rPr lang="es-AR" altLang="es-AR" sz="2400" kern="0" dirty="0">
                <a:solidFill>
                  <a:schemeClr val="tx2"/>
                </a:solidFill>
                <a:latin typeface="Arial Narrow" panose="020B0606020202030204" pitchFamily="34" charset="0"/>
              </a:rPr>
              <a:t>Anfotericina B </a:t>
            </a:r>
            <a:r>
              <a:rPr lang="es-AR" altLang="es-AR" sz="2400" kern="0" dirty="0" err="1">
                <a:solidFill>
                  <a:schemeClr val="tx2"/>
                </a:solidFill>
                <a:latin typeface="Arial Narrow" panose="020B0606020202030204" pitchFamily="34" charset="0"/>
              </a:rPr>
              <a:t>liposomal</a:t>
            </a:r>
            <a:r>
              <a:rPr lang="es-AR" altLang="es-AR" sz="2400" kern="0" dirty="0">
                <a:solidFill>
                  <a:schemeClr val="tx2"/>
                </a:solidFill>
                <a:latin typeface="Arial Narrow" panose="020B0606020202030204" pitchFamily="34" charset="0"/>
              </a:rPr>
              <a:t> 3 -5 </a:t>
            </a:r>
            <a:r>
              <a:rPr lang="es-AR" altLang="es-AR" sz="2400" kern="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mg/kg/día  EV o </a:t>
            </a:r>
            <a:endParaRPr lang="es-AR" altLang="es-AR" sz="2400" kern="0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marL="342900" lvl="0" indent="-342900" fontAlgn="base">
              <a:lnSpc>
                <a:spcPct val="120000"/>
              </a:lnSpc>
              <a:spcBef>
                <a:spcPts val="0"/>
              </a:spcBef>
              <a:spcAft>
                <a:spcPct val="0"/>
              </a:spcAft>
              <a:buFontTx/>
              <a:buChar char="•"/>
            </a:pPr>
            <a:r>
              <a:rPr lang="es-AR" altLang="es-AR" sz="2400" kern="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Caspofungina</a:t>
            </a:r>
            <a:r>
              <a:rPr lang="es-AR" altLang="es-AR" sz="2400" kern="0" dirty="0">
                <a:solidFill>
                  <a:schemeClr val="tx2"/>
                </a:solidFill>
                <a:latin typeface="Arial Narrow" panose="020B0606020202030204" pitchFamily="34" charset="0"/>
              </a:rPr>
              <a:t>: dosis de carga </a:t>
            </a:r>
            <a:r>
              <a:rPr lang="es-AR" altLang="es-AR" sz="2400" kern="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de 70 </a:t>
            </a:r>
            <a:r>
              <a:rPr lang="es-AR" altLang="es-AR" sz="2400" kern="0" dirty="0">
                <a:solidFill>
                  <a:schemeClr val="tx2"/>
                </a:solidFill>
                <a:latin typeface="Arial Narrow" panose="020B0606020202030204" pitchFamily="34" charset="0"/>
              </a:rPr>
              <a:t>mg, después 50 </a:t>
            </a:r>
            <a:r>
              <a:rPr lang="es-AR" altLang="es-AR" sz="2400" kern="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mg/día  EV o</a:t>
            </a:r>
            <a:endParaRPr lang="es-AR" altLang="es-AR" sz="2400" kern="0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marL="342900" lvl="0" indent="-342900" fontAlgn="base">
              <a:lnSpc>
                <a:spcPct val="120000"/>
              </a:lnSpc>
              <a:spcBef>
                <a:spcPts val="0"/>
              </a:spcBef>
              <a:spcAft>
                <a:spcPct val="0"/>
              </a:spcAft>
              <a:buFontTx/>
              <a:buChar char="•"/>
            </a:pPr>
            <a:r>
              <a:rPr lang="es-AR" altLang="es-AR" sz="2400" kern="0" dirty="0" err="1">
                <a:solidFill>
                  <a:schemeClr val="tx2"/>
                </a:solidFill>
                <a:latin typeface="Arial Narrow" panose="020B0606020202030204" pitchFamily="34" charset="0"/>
              </a:rPr>
              <a:t>Voriconazol</a:t>
            </a:r>
            <a:r>
              <a:rPr lang="es-AR" altLang="es-AR" sz="2400" kern="0" dirty="0">
                <a:solidFill>
                  <a:schemeClr val="tx2"/>
                </a:solidFill>
                <a:latin typeface="Arial Narrow" panose="020B0606020202030204" pitchFamily="34" charset="0"/>
              </a:rPr>
              <a:t>: 6 mg/kg dos veces </a:t>
            </a:r>
            <a:r>
              <a:rPr lang="es-AR" altLang="es-AR" sz="2400" kern="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al día </a:t>
            </a:r>
            <a:r>
              <a:rPr lang="es-AR" altLang="es-AR" sz="2400" kern="0" dirty="0">
                <a:solidFill>
                  <a:schemeClr val="tx2"/>
                </a:solidFill>
                <a:latin typeface="Arial Narrow" panose="020B0606020202030204" pitchFamily="34" charset="0"/>
              </a:rPr>
              <a:t>2 dosis, después 4 mg/kg </a:t>
            </a:r>
            <a:r>
              <a:rPr lang="es-AR" altLang="es-AR" sz="2400" kern="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dos veces </a:t>
            </a:r>
            <a:r>
              <a:rPr lang="es-AR" altLang="es-AR" sz="2400" kern="0" dirty="0">
                <a:solidFill>
                  <a:schemeClr val="tx2"/>
                </a:solidFill>
                <a:latin typeface="Arial Narrow" panose="020B0606020202030204" pitchFamily="34" charset="0"/>
              </a:rPr>
              <a:t>al </a:t>
            </a:r>
            <a:r>
              <a:rPr lang="es-AR" altLang="es-AR" sz="2400" kern="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día EV</a:t>
            </a:r>
            <a:endParaRPr lang="es-ES" altLang="es-AR" sz="2400" kern="0" dirty="0">
              <a:solidFill>
                <a:srgbClr val="FFFFFF"/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>
            <a:off x="1593436" y="620689"/>
            <a:ext cx="9782801" cy="57606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Micosis oportunistas</a:t>
            </a:r>
            <a:endParaRPr lang="es-AR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1557908" y="1349381"/>
            <a:ext cx="9782801" cy="57606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sz="2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Candidiasis: Tratamiento</a:t>
            </a:r>
            <a:endParaRPr lang="es-AR" sz="2800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3502122" y="5157191"/>
            <a:ext cx="6696745" cy="132343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AR" sz="2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Especies de </a:t>
            </a:r>
            <a:r>
              <a:rPr lang="es-AR" sz="2000" i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Candida</a:t>
            </a:r>
            <a:r>
              <a:rPr lang="es-AR" sz="2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no </a:t>
            </a:r>
            <a:r>
              <a:rPr lang="es-AR" sz="2000" dirty="0" err="1">
                <a:solidFill>
                  <a:schemeClr val="tx2"/>
                </a:solidFill>
                <a:latin typeface="Arial Narrow" panose="020B0606020202030204" pitchFamily="34" charset="0"/>
              </a:rPr>
              <a:t>albicans</a:t>
            </a:r>
            <a:r>
              <a:rPr lang="es-AR" sz="2000" dirty="0">
                <a:solidFill>
                  <a:schemeClr val="tx2"/>
                </a:solidFill>
                <a:latin typeface="Arial Narrow" panose="020B0606020202030204" pitchFamily="34" charset="0"/>
              </a:rPr>
              <a:t> resistentes a </a:t>
            </a:r>
            <a:r>
              <a:rPr lang="es-AR" sz="20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fluconazol</a:t>
            </a:r>
            <a:r>
              <a:rPr lang="es-AR" sz="2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AR" sz="2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Paciente previamente tratado con </a:t>
            </a:r>
            <a:r>
              <a:rPr lang="es-AR" sz="20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fluconazol</a:t>
            </a:r>
            <a:r>
              <a:rPr lang="es-AR" sz="2000" dirty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es-AR" sz="2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(profilaxis)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AR" sz="2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Cuadro clínico grave del paciente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AR" sz="2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Disponibilidad y costo</a:t>
            </a:r>
            <a:endParaRPr lang="es-AR" sz="20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2728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1593436" y="620689"/>
            <a:ext cx="9782801" cy="57606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Micosis oportunistas</a:t>
            </a:r>
            <a:endParaRPr lang="es-AR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1557908" y="1349381"/>
            <a:ext cx="9782801" cy="57606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sz="2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Candidiasis: Tratamiento</a:t>
            </a:r>
            <a:endParaRPr lang="es-AR" sz="2800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Marcador de contenido 2"/>
          <p:cNvSpPr txBox="1">
            <a:spLocks/>
          </p:cNvSpPr>
          <p:nvPr/>
        </p:nvSpPr>
        <p:spPr>
          <a:xfrm>
            <a:off x="1817885" y="2204864"/>
            <a:ext cx="9333901" cy="4032448"/>
          </a:xfrm>
          <a:prstGeom prst="rect">
            <a:avLst/>
          </a:prstGeom>
        </p:spPr>
        <p:txBody>
          <a:bodyPr>
            <a:normAutofit fontScale="85000" lnSpcReduction="10000"/>
          </a:bodyPr>
          <a:lstStyle>
            <a:lvl1pPr marL="246888" indent="-246888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Font typeface="Euphemia" pitchFamily="34" charset="0"/>
              <a:buChar char="›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12648" indent="-24688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78408" indent="-24688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›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44168" indent="-24688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9928" indent="-24688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›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5688" indent="-24688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41448" indent="-24688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›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07208" indent="-24688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72968" indent="-24688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›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lnSpc>
                <a:spcPct val="110000"/>
              </a:lnSpc>
              <a:spcBef>
                <a:spcPts val="0"/>
              </a:spcBef>
              <a:spcAft>
                <a:spcPct val="0"/>
              </a:spcAft>
              <a:buFont typeface="Euphemia" pitchFamily="34" charset="0"/>
              <a:buNone/>
            </a:pPr>
            <a:r>
              <a:rPr lang="es-ES" altLang="es-AR" sz="2600" b="1" kern="0" dirty="0" smtClean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</a:rPr>
              <a:t>Candidemia en pacientes no neutropénicos</a:t>
            </a:r>
          </a:p>
          <a:p>
            <a:pPr marL="342900" indent="-342900" fontAlgn="base">
              <a:lnSpc>
                <a:spcPct val="110000"/>
              </a:lnSpc>
              <a:spcBef>
                <a:spcPts val="0"/>
              </a:spcBef>
              <a:spcAft>
                <a:spcPct val="0"/>
              </a:spcAft>
              <a:buFontTx/>
              <a:buChar char="•"/>
            </a:pPr>
            <a:r>
              <a:rPr lang="es-AR" altLang="es-AR" sz="2400" b="1" kern="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Elección</a:t>
            </a:r>
            <a:r>
              <a:rPr lang="es-AR" altLang="es-AR" sz="2400" kern="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: Caspofungina</a:t>
            </a:r>
            <a:r>
              <a:rPr lang="es-AR" altLang="es-AR" sz="2400" kern="0" dirty="0">
                <a:solidFill>
                  <a:schemeClr val="tx2"/>
                </a:solidFill>
                <a:latin typeface="Arial Narrow" panose="020B0606020202030204" pitchFamily="34" charset="0"/>
              </a:rPr>
              <a:t>: dosis de carga de 70 mg, después 50 </a:t>
            </a:r>
            <a:r>
              <a:rPr lang="es-AR" altLang="es-AR" sz="2400" kern="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mg/día EV  o Fluconazol: dosis de carga de 800 mg (12 mg/kg), después 400 mg (6 mg/kg) al día EV</a:t>
            </a:r>
          </a:p>
          <a:p>
            <a:pPr marL="342900" indent="-342900" fontAlgn="base">
              <a:lnSpc>
                <a:spcPct val="110000"/>
              </a:lnSpc>
              <a:spcBef>
                <a:spcPts val="0"/>
              </a:spcBef>
              <a:spcAft>
                <a:spcPct val="0"/>
              </a:spcAft>
              <a:buFontTx/>
              <a:buChar char="•"/>
            </a:pPr>
            <a:r>
              <a:rPr lang="es-ES" altLang="es-AR" sz="2400" b="1" kern="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Alternativa</a:t>
            </a:r>
            <a:r>
              <a:rPr lang="es-ES" altLang="es-AR" sz="2400" kern="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: Anfotericina B </a:t>
            </a:r>
            <a:r>
              <a:rPr lang="es-ES" altLang="es-AR" sz="2400" kern="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desoxicolato</a:t>
            </a:r>
            <a:r>
              <a:rPr lang="es-ES" altLang="es-AR" sz="2400" kern="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0,5-1 mg/kg/día o Anfotericina B </a:t>
            </a:r>
            <a:r>
              <a:rPr lang="es-ES" altLang="es-AR" sz="2400" kern="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liposomal</a:t>
            </a:r>
            <a:r>
              <a:rPr lang="es-ES" altLang="es-AR" sz="2400" kern="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3 -5 mg/kg/día EV</a:t>
            </a:r>
          </a:p>
          <a:p>
            <a:pPr marL="342900" indent="-342900" fontAlgn="base">
              <a:lnSpc>
                <a:spcPct val="110000"/>
              </a:lnSpc>
              <a:spcBef>
                <a:spcPts val="0"/>
              </a:spcBef>
              <a:spcAft>
                <a:spcPct val="0"/>
              </a:spcAft>
              <a:buFontTx/>
              <a:buChar char="•"/>
            </a:pPr>
            <a:endParaRPr lang="es-ES" altLang="es-AR" sz="2400" kern="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marL="0" indent="0" fontAlgn="base">
              <a:lnSpc>
                <a:spcPct val="110000"/>
              </a:lnSpc>
              <a:spcBef>
                <a:spcPts val="0"/>
              </a:spcBef>
              <a:spcAft>
                <a:spcPct val="0"/>
              </a:spcAft>
              <a:buFont typeface="Euphemia" pitchFamily="34" charset="0"/>
              <a:buNone/>
            </a:pPr>
            <a:r>
              <a:rPr lang="es-ES" altLang="es-AR" sz="2600" b="1" kern="0" dirty="0" smtClean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</a:rPr>
              <a:t>Candidemia en pacientes neutropénicos</a:t>
            </a:r>
          </a:p>
          <a:p>
            <a:pPr marL="342900" indent="-342900" fontAlgn="base">
              <a:lnSpc>
                <a:spcPct val="110000"/>
              </a:lnSpc>
              <a:spcBef>
                <a:spcPts val="0"/>
              </a:spcBef>
              <a:spcAft>
                <a:spcPct val="0"/>
              </a:spcAft>
              <a:buFontTx/>
              <a:buChar char="•"/>
            </a:pPr>
            <a:r>
              <a:rPr lang="es-AR" altLang="es-AR" sz="2400" b="1" kern="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Elección</a:t>
            </a:r>
            <a:r>
              <a:rPr lang="es-AR" altLang="es-AR" sz="2400" kern="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: Caspofungina: dosis de carga de 70 mg, después 50 </a:t>
            </a:r>
            <a:r>
              <a:rPr lang="es-AR" altLang="es-AR" sz="2400" kern="0" dirty="0">
                <a:solidFill>
                  <a:schemeClr val="tx2"/>
                </a:solidFill>
                <a:latin typeface="Arial Narrow" panose="020B0606020202030204" pitchFamily="34" charset="0"/>
              </a:rPr>
              <a:t>mg/día </a:t>
            </a:r>
            <a:r>
              <a:rPr lang="es-AR" altLang="es-AR" sz="2400" kern="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EV o </a:t>
            </a:r>
            <a:r>
              <a:rPr lang="es-AR" altLang="es-AR" sz="2400" kern="0" dirty="0">
                <a:solidFill>
                  <a:schemeClr val="tx2"/>
                </a:solidFill>
                <a:latin typeface="Arial Narrow" panose="020B0606020202030204" pitchFamily="34" charset="0"/>
              </a:rPr>
              <a:t>Anfotericina B </a:t>
            </a:r>
            <a:r>
              <a:rPr lang="es-AR" altLang="es-AR" sz="2400" kern="0" dirty="0" err="1">
                <a:solidFill>
                  <a:schemeClr val="tx2"/>
                </a:solidFill>
                <a:latin typeface="Arial Narrow" panose="020B0606020202030204" pitchFamily="34" charset="0"/>
              </a:rPr>
              <a:t>liposomal</a:t>
            </a:r>
            <a:r>
              <a:rPr lang="es-AR" altLang="es-AR" sz="2400" kern="0" dirty="0">
                <a:solidFill>
                  <a:schemeClr val="tx2"/>
                </a:solidFill>
                <a:latin typeface="Arial Narrow" panose="020B0606020202030204" pitchFamily="34" charset="0"/>
              </a:rPr>
              <a:t> 3 -5 </a:t>
            </a:r>
            <a:r>
              <a:rPr lang="es-AR" altLang="es-AR" sz="2400" kern="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mg/kg/día EV</a:t>
            </a:r>
            <a:endParaRPr lang="es-AR" altLang="es-AR" sz="2400" kern="0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marL="342900" indent="-342900" fontAlgn="base">
              <a:lnSpc>
                <a:spcPct val="110000"/>
              </a:lnSpc>
              <a:spcBef>
                <a:spcPts val="0"/>
              </a:spcBef>
              <a:spcAft>
                <a:spcPct val="0"/>
              </a:spcAft>
              <a:buFontTx/>
              <a:buChar char="•"/>
            </a:pPr>
            <a:r>
              <a:rPr lang="es-AR" altLang="es-AR" sz="2400" b="1" kern="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Alternativa</a:t>
            </a:r>
            <a:r>
              <a:rPr lang="es-AR" altLang="es-AR" sz="2400" kern="0" dirty="0">
                <a:solidFill>
                  <a:schemeClr val="tx2"/>
                </a:solidFill>
                <a:latin typeface="Arial Narrow" panose="020B0606020202030204" pitchFamily="34" charset="0"/>
              </a:rPr>
              <a:t>: Fluconazol: dosis de carga de 800 mg (12 mg/kg</a:t>
            </a:r>
            <a:r>
              <a:rPr lang="es-AR" altLang="es-AR" sz="2400" kern="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) EV, </a:t>
            </a:r>
            <a:r>
              <a:rPr lang="es-AR" altLang="es-AR" sz="2400" kern="0" dirty="0">
                <a:solidFill>
                  <a:schemeClr val="tx2"/>
                </a:solidFill>
                <a:latin typeface="Arial Narrow" panose="020B0606020202030204" pitchFamily="34" charset="0"/>
              </a:rPr>
              <a:t>después 400 mg (6 mg/kg) al día </a:t>
            </a:r>
            <a:r>
              <a:rPr lang="es-AR" altLang="es-AR" sz="2400" kern="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o </a:t>
            </a:r>
            <a:r>
              <a:rPr lang="es-AR" altLang="es-AR" sz="2400" kern="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Voriconazol</a:t>
            </a:r>
            <a:r>
              <a:rPr lang="es-AR" altLang="es-AR" sz="2400" kern="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: 6 mg/kg dos veces al día 2 dosis, después 4 mg/kg dos veces al día EV</a:t>
            </a:r>
            <a:endParaRPr lang="es-ES" altLang="es-AR" sz="2400" kern="0" dirty="0">
              <a:solidFill>
                <a:srgbClr val="FFFFFF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5712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1716112" y="2248272"/>
            <a:ext cx="9674313" cy="1468760"/>
          </a:xfrm>
        </p:spPr>
        <p:txBody>
          <a:bodyPr>
            <a:normAutofit/>
          </a:bodyPr>
          <a:lstStyle/>
          <a:p>
            <a:pPr marL="0" indent="-174625" eaLnBrk="1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ES_tradnl" alt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Paciente  de 54 años en tratamiento </a:t>
            </a:r>
            <a:r>
              <a:rPr lang="es-ES_tradnl" altLang="es-AR" sz="22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quimioterápico</a:t>
            </a:r>
            <a:r>
              <a:rPr lang="es-ES_tradnl" alt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por </a:t>
            </a:r>
            <a:r>
              <a:rPr lang="es-ES_tradnl" altLang="es-AR" sz="22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Cancer</a:t>
            </a:r>
            <a:r>
              <a:rPr lang="es-ES_tradnl" alt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de mama. </a:t>
            </a:r>
          </a:p>
          <a:p>
            <a:pPr marL="0" indent="-174625" eaLnBrk="1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ES_tradnl" alt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Tiene colocado un </a:t>
            </a:r>
            <a:r>
              <a:rPr lang="es-ES_tradnl" altLang="es-AR" sz="22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cateter</a:t>
            </a:r>
            <a:r>
              <a:rPr lang="es-ES_tradnl" alt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Port a </a:t>
            </a:r>
            <a:r>
              <a:rPr lang="es-ES_tradnl" altLang="es-AR" sz="22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Cath</a:t>
            </a:r>
            <a:r>
              <a:rPr lang="es-ES_tradnl" alt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. </a:t>
            </a:r>
          </a:p>
          <a:p>
            <a:pPr marL="0" indent="-174625" eaLnBrk="1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ES_tradnl" alt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Presentó fiebre, se hizo retro cultivo que fue positivo para </a:t>
            </a:r>
            <a:r>
              <a:rPr lang="es-ES_tradnl" altLang="es-AR" sz="2200" i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cándida</a:t>
            </a:r>
            <a:r>
              <a:rPr lang="es-ES_tradnl" alt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es-ES_tradnl" altLang="es-AR" sz="22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sp</a:t>
            </a:r>
            <a:r>
              <a:rPr lang="es-ES_tradnl" alt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. hemocultivo periférico negativo se trató 14 días con </a:t>
            </a:r>
            <a:r>
              <a:rPr lang="es-ES_tradnl" altLang="es-AR" sz="22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fluconazol</a:t>
            </a:r>
            <a:r>
              <a:rPr lang="es-ES_tradnl" alt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.</a:t>
            </a:r>
            <a:endParaRPr lang="es-ES" altLang="es-AR" sz="22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1845940" y="3613720"/>
            <a:ext cx="139172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sz="2400" b="1" dirty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Evolución</a:t>
            </a:r>
            <a:endParaRPr lang="es-AR" b="1" dirty="0">
              <a:solidFill>
                <a:schemeClr val="tx2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1682307" y="4047921"/>
            <a:ext cx="9668690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4625" indent="-174625">
              <a:buFont typeface="Arial" panose="020B0604020202020204" pitchFamily="34" charset="0"/>
              <a:buChar char="•"/>
            </a:pPr>
            <a:r>
              <a:rPr lang="es-ES_tradnl" alt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Luego de 48 hs de suspender el </a:t>
            </a:r>
            <a:r>
              <a:rPr lang="es-ES_tradnl" altLang="es-AR" sz="2200" dirty="0" err="1">
                <a:solidFill>
                  <a:schemeClr val="tx2"/>
                </a:solidFill>
                <a:latin typeface="Arial Narrow" panose="020B0606020202030204" pitchFamily="34" charset="0"/>
              </a:rPr>
              <a:t>fluclonazol</a:t>
            </a:r>
            <a:r>
              <a:rPr lang="es-ES_tradnl" alt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 reaparece la fiebre, con buen estado general, nuevo </a:t>
            </a:r>
            <a:r>
              <a:rPr lang="es-ES_tradnl" altLang="es-AR" sz="2200" dirty="0" err="1">
                <a:solidFill>
                  <a:schemeClr val="tx2"/>
                </a:solidFill>
                <a:latin typeface="Arial Narrow" panose="020B0606020202030204" pitchFamily="34" charset="0"/>
              </a:rPr>
              <a:t>retrocultivo</a:t>
            </a:r>
            <a:r>
              <a:rPr lang="es-ES_tradnl" alt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 positivo con menor cantidad de </a:t>
            </a:r>
            <a:r>
              <a:rPr lang="es-ES_tradnl" altLang="es-AR" sz="2200" i="1" dirty="0">
                <a:solidFill>
                  <a:schemeClr val="tx2"/>
                </a:solidFill>
                <a:latin typeface="Arial Narrow" panose="020B0606020202030204" pitchFamily="34" charset="0"/>
              </a:rPr>
              <a:t>C</a:t>
            </a:r>
            <a:r>
              <a:rPr lang="es-ES_tradnl" altLang="es-AR" sz="2200" i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ándida</a:t>
            </a:r>
            <a:r>
              <a:rPr lang="es-ES_tradnl" alt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es-ES_tradnl" altLang="es-AR" sz="22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spp</a:t>
            </a:r>
            <a:r>
              <a:rPr lang="es-ES_tradnl" alt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, </a:t>
            </a:r>
            <a:r>
              <a:rPr lang="es-ES_tradnl" alt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con </a:t>
            </a:r>
            <a:r>
              <a:rPr lang="es-ES_tradnl" alt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hemocultivo negativo</a:t>
            </a:r>
            <a:r>
              <a:rPr lang="es-ES_tradnl" alt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.</a:t>
            </a:r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lang="es-ES_tradnl" alt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La paciente requiere en el término de estos próximos 25 días realizar las últimas 2 tandas de </a:t>
            </a:r>
            <a:r>
              <a:rPr lang="es-ES_tradnl" alt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quimioterapia. </a:t>
            </a:r>
            <a:r>
              <a:rPr lang="es-ES_tradnl" alt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No tiene accesos vasculares posibles que no sean por nuevo catéter.</a:t>
            </a:r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lang="es-ES_tradnl" alt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La cándida en cuestión no fue tipificada, para tener certeza del tipo de cándida.</a:t>
            </a:r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1593436" y="620689"/>
            <a:ext cx="9782801" cy="57606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Micosis oportunistas</a:t>
            </a:r>
            <a:endParaRPr lang="es-AR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1629916" y="1340769"/>
            <a:ext cx="9782801" cy="55474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altLang="es-AR" sz="32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Caso clínico 2</a:t>
            </a:r>
            <a:endParaRPr lang="es-ES" altLang="es-AR" sz="3200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8629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1744000" y="2204864"/>
            <a:ext cx="9481672" cy="3816424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s-ES_tradnl" altLang="es-AR" sz="22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Conducta</a:t>
            </a:r>
          </a:p>
          <a:p>
            <a:pPr marL="174625" indent="-174625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ES_tradnl" alt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Me </a:t>
            </a:r>
            <a:r>
              <a:rPr lang="es-ES_tradnl" alt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consultan por la posibilidad de usar este mismo catéter en sus dos próximas </a:t>
            </a:r>
            <a:r>
              <a:rPr lang="es-ES_tradnl" alt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quimioterapia.</a:t>
            </a:r>
            <a:endParaRPr lang="es-ES_tradnl" altLang="es-AR" sz="2200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marL="174625" indent="-174625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ES_tradnl" alt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Está </a:t>
            </a:r>
            <a:r>
              <a:rPr lang="es-ES_tradnl" alt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en buen estado general, pero presenta fiebre. </a:t>
            </a:r>
            <a:endParaRPr lang="es-ES_tradnl" altLang="es-AR" sz="22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marL="0" eaLnBrk="1" hangingPunct="1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  <a:buFontTx/>
              <a:buNone/>
            </a:pPr>
            <a:endParaRPr lang="es-ES_tradnl" altLang="es-AR" sz="2200" b="1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marL="0" eaLnBrk="1" hangingPunct="1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  <a:buFontTx/>
              <a:buNone/>
            </a:pPr>
            <a:r>
              <a:rPr lang="es-ES_tradnl" altLang="es-AR" sz="22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Interrogantes</a:t>
            </a:r>
          </a:p>
          <a:p>
            <a:pPr marL="0" eaLnBrk="1" hangingPunct="1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  <a:buFontTx/>
              <a:buNone/>
            </a:pPr>
            <a:r>
              <a:rPr lang="es-ES_tradnl" alt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1- </a:t>
            </a:r>
            <a:r>
              <a:rPr lang="es-ES_tradnl" alt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¿Sigue con vía oral, o se hace </a:t>
            </a:r>
            <a:r>
              <a:rPr lang="es-ES_tradnl" altLang="es-AR" sz="22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fluconazol</a:t>
            </a:r>
            <a:r>
              <a:rPr lang="es-ES_tradnl" alt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EV en </a:t>
            </a:r>
            <a:r>
              <a:rPr lang="es-ES_tradnl" alt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el momento de la </a:t>
            </a:r>
            <a:r>
              <a:rPr lang="es-ES_tradnl" alt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quimioterapia, ,manteniendo </a:t>
            </a:r>
            <a:r>
              <a:rPr lang="es-ES_tradnl" alt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el </a:t>
            </a:r>
            <a:r>
              <a:rPr lang="es-ES_tradnl" altLang="es-AR" sz="2200" dirty="0" err="1">
                <a:solidFill>
                  <a:schemeClr val="tx2"/>
                </a:solidFill>
                <a:latin typeface="Arial Narrow" panose="020B0606020202030204" pitchFamily="34" charset="0"/>
              </a:rPr>
              <a:t>cateter</a:t>
            </a:r>
            <a:r>
              <a:rPr lang="es-ES_tradnl" alt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?.</a:t>
            </a:r>
          </a:p>
          <a:p>
            <a:pPr marL="0" eaLnBrk="1" hangingPunct="1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  <a:buFontTx/>
              <a:buNone/>
            </a:pPr>
            <a:r>
              <a:rPr lang="es-ES_tradnl" alt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2- ¿Indico que se retire el </a:t>
            </a:r>
            <a:r>
              <a:rPr lang="es-ES_tradnl" alt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catéter </a:t>
            </a:r>
            <a:r>
              <a:rPr lang="es-ES_tradnl" alt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y se recoloque otro?, si así fuera ¿debe ser en sitio distinto?. </a:t>
            </a:r>
          </a:p>
          <a:p>
            <a:pPr marL="0" eaLnBrk="1" hangingPunct="1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  <a:buFontTx/>
              <a:buNone/>
            </a:pPr>
            <a:r>
              <a:rPr lang="es-ES_tradnl" alt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3- ¿Hay otra conducta que tenga que aconsejar</a:t>
            </a:r>
            <a:r>
              <a:rPr lang="es-ES_tradnl" alt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?</a:t>
            </a:r>
            <a:r>
              <a:rPr lang="es-ES_tradnl" alt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 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</a:pPr>
            <a:endParaRPr lang="es-ES" altLang="es-AR" sz="2400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ts val="0"/>
              </a:spcBef>
            </a:pPr>
            <a:endParaRPr lang="es-ES" altLang="es-AR" sz="2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1629916" y="1340769"/>
            <a:ext cx="9782801" cy="55474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altLang="es-AR" sz="32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Caso clínico 2</a:t>
            </a:r>
            <a:endParaRPr lang="es-ES" altLang="es-AR" sz="3200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Título 1"/>
          <p:cNvSpPr txBox="1">
            <a:spLocks/>
          </p:cNvSpPr>
          <p:nvPr/>
        </p:nvSpPr>
        <p:spPr>
          <a:xfrm>
            <a:off x="1593436" y="620689"/>
            <a:ext cx="9782801" cy="57606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Micosis oportunistas</a:t>
            </a:r>
            <a:endParaRPr lang="es-AR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6638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1906494" y="2060848"/>
            <a:ext cx="9229644" cy="3600400"/>
          </a:xfrm>
        </p:spPr>
        <p:txBody>
          <a:bodyPr>
            <a:normAutofit/>
          </a:bodyPr>
          <a:lstStyle/>
          <a:p>
            <a:pPr marL="0" indent="0" eaLnBrk="1" hangingPunct="1">
              <a:lnSpc>
                <a:spcPct val="100000"/>
              </a:lnSpc>
              <a:spcBef>
                <a:spcPts val="0"/>
              </a:spcBef>
              <a:buNone/>
            </a:pPr>
            <a:r>
              <a:rPr lang="es-ES_tradnl" altLang="es-AR" sz="22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Respuestas</a:t>
            </a:r>
          </a:p>
          <a:p>
            <a:pPr marL="174625" indent="-174625" eaLnBrk="1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ES_tradnl" alt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En relación a Cándida y catéter la indicación es el retiro de catéter y tratamiento EV con </a:t>
            </a:r>
            <a:r>
              <a:rPr lang="es-ES_tradnl" altLang="es-AR" sz="2200" dirty="0" err="1">
                <a:solidFill>
                  <a:schemeClr val="tx2"/>
                </a:solidFill>
                <a:latin typeface="Arial Narrow" panose="020B0606020202030204" pitchFamily="34" charset="0"/>
              </a:rPr>
              <a:t>C</a:t>
            </a:r>
            <a:r>
              <a:rPr lang="es-ES_tradnl" altLang="es-AR" sz="22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aspofungina</a:t>
            </a:r>
            <a:r>
              <a:rPr lang="es-ES_tradnl" alt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primer día 70 mg/d y luego 50 día por 14 a 21 días..</a:t>
            </a:r>
          </a:p>
          <a:p>
            <a:pPr marL="174625" indent="-174625" eaLnBrk="1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ES_tradnl" alt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Si no se puede retirar catéter hacer tratamiento con la misma droga, es importante su uso por su aparente acción sobre </a:t>
            </a:r>
            <a:r>
              <a:rPr lang="es-ES_tradnl" altLang="es-AR" sz="22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biofilm</a:t>
            </a:r>
            <a:r>
              <a:rPr lang="es-ES_tradnl" alt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. </a:t>
            </a:r>
          </a:p>
          <a:p>
            <a:pPr marL="174625" indent="-174625" eaLnBrk="1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ES_tradnl" alt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Si la paciente entra en neutropenia continuar tratamiento con la misma droga hasta la recuperación de neutrófilos.</a:t>
            </a:r>
          </a:p>
          <a:p>
            <a:pPr marL="174625" indent="-174625" eaLnBrk="1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ES_tradnl" alt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En cuanto se pueda realizar quimioterapia y recambiar catéter.</a:t>
            </a:r>
          </a:p>
          <a:p>
            <a:pPr marL="174625" indent="-174625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AR" alt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Hacer una vez por semana un fondo de ojo.</a:t>
            </a:r>
          </a:p>
          <a:p>
            <a:pPr marL="174625" indent="-174625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AR" alt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Controlar endocardio con </a:t>
            </a:r>
            <a:r>
              <a:rPr lang="es-AR" alt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ETE</a:t>
            </a:r>
            <a:endParaRPr lang="es-ES_tradnl" altLang="es-AR" sz="22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eaLnBrk="1" hangingPunct="1">
              <a:lnSpc>
                <a:spcPct val="90000"/>
              </a:lnSpc>
            </a:pPr>
            <a:endParaRPr lang="es-ES_tradnl" altLang="es-AR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eaLnBrk="1" hangingPunct="1">
              <a:lnSpc>
                <a:spcPct val="90000"/>
              </a:lnSpc>
            </a:pPr>
            <a:endParaRPr lang="es-ES" altLang="es-AR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1593436" y="620689"/>
            <a:ext cx="9782801" cy="57606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Micosis oportunistas</a:t>
            </a:r>
            <a:endParaRPr lang="es-AR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1629916" y="1340769"/>
            <a:ext cx="9782801" cy="55474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altLang="es-AR" sz="32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Caso clínico 2</a:t>
            </a:r>
            <a:endParaRPr lang="es-ES" altLang="es-AR" sz="3200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3264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99547091"/>
              </p:ext>
            </p:extLst>
          </p:nvPr>
        </p:nvGraphicFramePr>
        <p:xfrm>
          <a:off x="1917948" y="2348880"/>
          <a:ext cx="9289032" cy="18288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743695"/>
                <a:gridCol w="1709448"/>
                <a:gridCol w="1914581"/>
                <a:gridCol w="1777826"/>
                <a:gridCol w="2143482"/>
              </a:tblGrid>
              <a:tr h="339528"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>
                          <a:latin typeface="Arial Narrow" panose="020B0606020202030204" pitchFamily="34" charset="0"/>
                        </a:rPr>
                        <a:t>HONGO</a:t>
                      </a:r>
                      <a:endParaRPr lang="es-AR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>
                          <a:latin typeface="Arial Narrow" panose="020B0606020202030204" pitchFamily="34" charset="0"/>
                        </a:rPr>
                        <a:t>MORFOLOGÍA</a:t>
                      </a:r>
                      <a:endParaRPr lang="es-AR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>
                          <a:latin typeface="Arial Narrow" panose="020B0606020202030204" pitchFamily="34" charset="0"/>
                        </a:rPr>
                        <a:t>LOCALIZACIÓN</a:t>
                      </a:r>
                      <a:endParaRPr lang="es-AR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>
                          <a:latin typeface="Arial Narrow" panose="020B0606020202030204" pitchFamily="34" charset="0"/>
                        </a:rPr>
                        <a:t>DIAGNÓSTICO</a:t>
                      </a:r>
                      <a:endParaRPr lang="es-AR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>
                          <a:latin typeface="Arial Narrow" panose="020B0606020202030204" pitchFamily="34" charset="0"/>
                        </a:rPr>
                        <a:t>TRATAMIENTO</a:t>
                      </a:r>
                      <a:endParaRPr lang="es-AR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</a:tr>
              <a:tr h="146067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b="1" i="1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Cándida </a:t>
                      </a:r>
                      <a:r>
                        <a:rPr lang="es-AR" b="1" i="0" dirty="0" err="1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spp</a:t>
                      </a:r>
                      <a:endParaRPr lang="es-AR" b="1" i="0" dirty="0" smtClean="0">
                        <a:solidFill>
                          <a:schemeClr val="tx2"/>
                        </a:solidFill>
                        <a:latin typeface="Arial Narrow" panose="020B0606020202030204" pitchFamily="34" charset="0"/>
                      </a:endParaRPr>
                    </a:p>
                    <a:p>
                      <a:endParaRPr lang="es-AR" b="1" dirty="0">
                        <a:solidFill>
                          <a:schemeClr val="tx2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b="1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Levaduras</a:t>
                      </a:r>
                    </a:p>
                    <a:p>
                      <a:endParaRPr lang="es-AR" b="1" dirty="0">
                        <a:solidFill>
                          <a:schemeClr val="tx2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</a:rPr>
                        <a:t>Catéteres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</a:rPr>
                        <a:t>Renal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</a:rPr>
                        <a:t>Retina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</a:rPr>
                        <a:t>Endocarditis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</a:rPr>
                        <a:t>Diseminada</a:t>
                      </a:r>
                      <a:endParaRPr lang="es-AR" b="1" dirty="0">
                        <a:solidFill>
                          <a:schemeClr val="tx2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b="1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Directo</a:t>
                      </a:r>
                    </a:p>
                    <a:p>
                      <a:r>
                        <a:rPr lang="es-AR" b="1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Cultivos</a:t>
                      </a:r>
                    </a:p>
                    <a:p>
                      <a:r>
                        <a:rPr lang="es-AR" b="1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Biopsias</a:t>
                      </a:r>
                    </a:p>
                    <a:p>
                      <a:endParaRPr lang="es-AR" b="1" dirty="0">
                        <a:solidFill>
                          <a:schemeClr val="tx2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b="1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Caspofungina</a:t>
                      </a:r>
                    </a:p>
                    <a:p>
                      <a:r>
                        <a:rPr lang="es-AR" b="1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Anfotericina</a:t>
                      </a:r>
                    </a:p>
                    <a:p>
                      <a:r>
                        <a:rPr lang="es-AR" b="1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Fluconazol</a:t>
                      </a:r>
                      <a:endParaRPr lang="es-AR" b="1" dirty="0">
                        <a:solidFill>
                          <a:schemeClr val="tx2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Rectángulo 4"/>
          <p:cNvSpPr/>
          <p:nvPr/>
        </p:nvSpPr>
        <p:spPr>
          <a:xfrm>
            <a:off x="1878238" y="4365104"/>
            <a:ext cx="9248115" cy="18002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s-AR" sz="24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RECORDAR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s-AR" sz="2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Factores predisponentes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s-AR" sz="2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Sospecha clínica mas SIRS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s-AR" sz="2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Colonización </a:t>
            </a:r>
            <a:r>
              <a:rPr lang="es-AR" sz="2400" dirty="0">
                <a:solidFill>
                  <a:schemeClr val="tx2"/>
                </a:solidFill>
                <a:latin typeface="Arial Narrow" panose="020B0606020202030204" pitchFamily="34" charset="0"/>
              </a:rPr>
              <a:t>en distintas muestras </a:t>
            </a:r>
            <a:endParaRPr lang="es-AR" sz="24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s-AR" sz="2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Pensar </a:t>
            </a:r>
            <a:r>
              <a:rPr lang="es-AR" sz="2400" dirty="0">
                <a:solidFill>
                  <a:schemeClr val="tx2"/>
                </a:solidFill>
                <a:latin typeface="Arial Narrow" panose="020B0606020202030204" pitchFamily="34" charset="0"/>
              </a:rPr>
              <a:t>en Candidiasis sistémica</a:t>
            </a:r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1593436" y="620689"/>
            <a:ext cx="9782801" cy="57606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Micosis oportunistas</a:t>
            </a:r>
            <a:endParaRPr lang="es-AR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Título 1"/>
          <p:cNvSpPr txBox="1">
            <a:spLocks/>
          </p:cNvSpPr>
          <p:nvPr/>
        </p:nvSpPr>
        <p:spPr>
          <a:xfrm>
            <a:off x="1557908" y="1349381"/>
            <a:ext cx="9782801" cy="57606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sz="2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Candidiasis: Resumen</a:t>
            </a:r>
            <a:endParaRPr lang="es-AR" sz="2800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16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Rectangle 5"/>
          <p:cNvSpPr>
            <a:spLocks noChangeArrowheads="1"/>
          </p:cNvSpPr>
          <p:nvPr/>
        </p:nvSpPr>
        <p:spPr bwMode="auto">
          <a:xfrm>
            <a:off x="1845939" y="1920194"/>
            <a:ext cx="9530297" cy="1224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fontAlgn="base">
              <a:spcAft>
                <a:spcPct val="0"/>
              </a:spcAft>
            </a:pPr>
            <a:r>
              <a:rPr lang="es-ES_tradnl" alt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Paciente varón de </a:t>
            </a:r>
            <a:r>
              <a:rPr lang="es-ES_tradnl" alt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52 años, con antecedentes de tuberculosis pulmonar hace 15 </a:t>
            </a:r>
            <a:r>
              <a:rPr lang="es-ES_tradnl" alt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años y tratamiento completo. </a:t>
            </a:r>
            <a:r>
              <a:rPr lang="es-ES_tradnl" alt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Cursó asintomático hasta el momento actual en que consulta </a:t>
            </a:r>
            <a:r>
              <a:rPr lang="es-ES_tradnl" alt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por tos y hemoptisis</a:t>
            </a:r>
            <a:r>
              <a:rPr lang="es-ES_tradnl" alt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. </a:t>
            </a:r>
            <a:endParaRPr lang="es-ES" altLang="es-AR" sz="22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1593436" y="620689"/>
            <a:ext cx="9782801" cy="57606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Micosis oportunistas</a:t>
            </a:r>
            <a:endParaRPr lang="es-AR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1191" y="2924944"/>
            <a:ext cx="3996233" cy="35721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ítulo 1"/>
          <p:cNvSpPr txBox="1">
            <a:spLocks/>
          </p:cNvSpPr>
          <p:nvPr/>
        </p:nvSpPr>
        <p:spPr>
          <a:xfrm>
            <a:off x="1557908" y="1349381"/>
            <a:ext cx="9782801" cy="57606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sz="2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Caso clínico 3</a:t>
            </a:r>
            <a:endParaRPr lang="es-AR" sz="2800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4337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86507" y="1916832"/>
            <a:ext cx="9782801" cy="576064"/>
          </a:xfrm>
        </p:spPr>
        <p:txBody>
          <a:bodyPr>
            <a:normAutofit/>
          </a:bodyPr>
          <a:lstStyle/>
          <a:p>
            <a:pPr algn="ctr"/>
            <a:r>
              <a:rPr lang="es-AR" altLang="es-AR" sz="2200" kern="0" dirty="0" smtClean="0">
                <a:solidFill>
                  <a:srgbClr val="FFFFFF"/>
                </a:solidFill>
                <a:latin typeface="Arial Narrow" panose="020B0606020202030204" pitchFamily="34" charset="0"/>
              </a:rPr>
              <a:t>¿¿¡¿</a:t>
            </a:r>
            <a:r>
              <a:rPr lang="es-AR" altLang="es-AR" sz="2200" kern="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¿Cuáles </a:t>
            </a:r>
            <a:r>
              <a:rPr lang="es-AR" altLang="es-AR" sz="2200" kern="0" dirty="0">
                <a:solidFill>
                  <a:schemeClr val="tx2"/>
                </a:solidFill>
                <a:latin typeface="Arial Narrow" panose="020B0606020202030204" pitchFamily="34" charset="0"/>
              </a:rPr>
              <a:t>son las causas de Hemoptisis en un paciente con </a:t>
            </a:r>
            <a:r>
              <a:rPr lang="es-AR" altLang="es-AR" sz="2200" kern="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Tuberculosis?</a:t>
            </a:r>
            <a:endParaRPr lang="es-AR" sz="22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5168570"/>
              </p:ext>
            </p:extLst>
          </p:nvPr>
        </p:nvGraphicFramePr>
        <p:xfrm>
          <a:off x="2638028" y="2708920"/>
          <a:ext cx="8136904" cy="33843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ítulo 1"/>
          <p:cNvSpPr txBox="1">
            <a:spLocks/>
          </p:cNvSpPr>
          <p:nvPr/>
        </p:nvSpPr>
        <p:spPr>
          <a:xfrm>
            <a:off x="1593436" y="620689"/>
            <a:ext cx="9782801" cy="57606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Micosis oportunistas</a:t>
            </a:r>
            <a:endParaRPr lang="es-AR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1557908" y="1349381"/>
            <a:ext cx="9782801" cy="57606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sz="2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Caso clínico 3</a:t>
            </a:r>
            <a:endParaRPr lang="es-AR" sz="2800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4872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1629916" y="2348880"/>
            <a:ext cx="9782801" cy="1239837"/>
          </a:xfrm>
        </p:spPr>
        <p:txBody>
          <a:bodyPr>
            <a:normAutofit/>
          </a:bodyPr>
          <a:lstStyle/>
          <a:p>
            <a:pPr algn="ctr"/>
            <a:r>
              <a:rPr lang="es-AR" sz="44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ASPERGILOSIS</a:t>
            </a:r>
            <a:endParaRPr lang="es-AR" sz="4400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1391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contenido 3"/>
          <p:cNvSpPr>
            <a:spLocks noGrp="1"/>
          </p:cNvSpPr>
          <p:nvPr>
            <p:ph idx="1"/>
          </p:nvPr>
        </p:nvSpPr>
        <p:spPr>
          <a:xfrm>
            <a:off x="2043128" y="2276872"/>
            <a:ext cx="8883416" cy="3168352"/>
          </a:xfrm>
        </p:spPr>
        <p:txBody>
          <a:bodyPr>
            <a:normAutofit/>
          </a:bodyPr>
          <a:lstStyle/>
          <a:p>
            <a:pPr marL="174625" lvl="0" indent="-174625" fontAlgn="base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s-AR" altLang="es-AR" sz="2200" kern="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Causada por hongos filamentosos de diferentes especies  de </a:t>
            </a:r>
            <a:r>
              <a:rPr lang="es-AR" altLang="es-AR" sz="2200" i="1" kern="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Aspegillus</a:t>
            </a:r>
            <a:r>
              <a:rPr lang="es-AR" altLang="es-AR" sz="2200" i="1" kern="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: </a:t>
            </a:r>
            <a:r>
              <a:rPr lang="es-AR" altLang="es-AR" sz="2200" i="1" kern="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Fumigatus</a:t>
            </a:r>
            <a:r>
              <a:rPr lang="es-AR" altLang="es-AR" sz="2200" i="1" kern="0" dirty="0">
                <a:solidFill>
                  <a:schemeClr val="tx2"/>
                </a:solidFill>
                <a:latin typeface="Arial Narrow" panose="020B0606020202030204" pitchFamily="34" charset="0"/>
              </a:rPr>
              <a:t>, </a:t>
            </a:r>
            <a:r>
              <a:rPr lang="es-AR" altLang="es-AR" sz="2200" i="1" kern="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es-AR" altLang="es-AR" sz="2200" i="1" kern="0" dirty="0" err="1">
                <a:solidFill>
                  <a:schemeClr val="tx2"/>
                </a:solidFill>
                <a:latin typeface="Arial Narrow" panose="020B0606020202030204" pitchFamily="34" charset="0"/>
              </a:rPr>
              <a:t>Niger</a:t>
            </a:r>
            <a:r>
              <a:rPr lang="es-AR" altLang="es-AR" sz="2200" i="1" kern="0" dirty="0">
                <a:solidFill>
                  <a:schemeClr val="tx2"/>
                </a:solidFill>
                <a:latin typeface="Arial Narrow" panose="020B0606020202030204" pitchFamily="34" charset="0"/>
              </a:rPr>
              <a:t>, </a:t>
            </a:r>
            <a:r>
              <a:rPr lang="es-AR" altLang="es-AR" sz="2200" i="1" kern="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Terreus</a:t>
            </a:r>
            <a:r>
              <a:rPr lang="es-AR" altLang="es-AR" sz="2200" i="1" kern="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, </a:t>
            </a:r>
            <a:r>
              <a:rPr lang="es-AR" altLang="es-AR" sz="2200" i="1" kern="0" dirty="0">
                <a:solidFill>
                  <a:schemeClr val="tx2"/>
                </a:solidFill>
                <a:latin typeface="Arial Narrow" panose="020B0606020202030204" pitchFamily="34" charset="0"/>
              </a:rPr>
              <a:t>Flavus.</a:t>
            </a:r>
            <a:endParaRPr lang="es-AR" altLang="es-AR" sz="2200" i="1" u="sng" kern="0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marL="174625" lvl="0" indent="-174625" fontAlgn="base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s-AR" altLang="es-AR" sz="2200" kern="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Reservorio en</a:t>
            </a:r>
            <a:r>
              <a:rPr lang="es-AR" altLang="es-AR" sz="2200" u="sng" kern="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es-AR" altLang="es-AR" sz="2200" kern="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medio ambiente: granos </a:t>
            </a:r>
            <a:r>
              <a:rPr lang="es-AR" altLang="es-AR" sz="2200" kern="0" dirty="0">
                <a:solidFill>
                  <a:schemeClr val="tx2"/>
                </a:solidFill>
                <a:latin typeface="Arial Narrow" panose="020B0606020202030204" pitchFamily="34" charset="0"/>
              </a:rPr>
              <a:t>almacenados, </a:t>
            </a:r>
            <a:r>
              <a:rPr lang="es-AR" altLang="es-AR" sz="2200" kern="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plantas, vegetales </a:t>
            </a:r>
            <a:r>
              <a:rPr lang="es-AR" altLang="es-AR" sz="2200" kern="0" dirty="0">
                <a:solidFill>
                  <a:schemeClr val="tx2"/>
                </a:solidFill>
                <a:latin typeface="Arial Narrow" panose="020B0606020202030204" pitchFamily="34" charset="0"/>
              </a:rPr>
              <a:t>en descomposición, suelo </a:t>
            </a:r>
            <a:r>
              <a:rPr lang="es-AR" altLang="es-AR" sz="2200" kern="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,agua y </a:t>
            </a:r>
            <a:r>
              <a:rPr lang="es-AR" altLang="es-AR" sz="2200" kern="0" dirty="0">
                <a:solidFill>
                  <a:schemeClr val="tx2"/>
                </a:solidFill>
                <a:latin typeface="Arial Narrow" panose="020B0606020202030204" pitchFamily="34" charset="0"/>
              </a:rPr>
              <a:t>estiércol.</a:t>
            </a:r>
          </a:p>
          <a:p>
            <a:pPr marL="174625" lvl="0" indent="-174625" fontAlgn="base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s-AR" altLang="es-AR" sz="2200" kern="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Reservorio intrahospitalario: duchas, depósitos de agua, quirófanos, filtros de aires, alimentos, condimentos, flores, polvos en obras o remodelación.</a:t>
            </a:r>
          </a:p>
          <a:p>
            <a:pPr marL="174625" lvl="0" indent="-174625" fontAlgn="base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s-AR" altLang="es-AR" sz="2200" kern="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Exposición de conidias por vía inhalatoria (senos paranasales y pulmón)</a:t>
            </a:r>
          </a:p>
          <a:p>
            <a:pPr marL="174625" lvl="0" indent="-174625" fontAlgn="base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s-AR" altLang="es-AR" sz="2200" kern="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Formas clínicas de alergia, colonización e invasión local o sistémica.</a:t>
            </a: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1593436" y="620689"/>
            <a:ext cx="9782801" cy="57606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Micosis oportunistas</a:t>
            </a:r>
            <a:endParaRPr lang="es-AR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Título 1"/>
          <p:cNvSpPr txBox="1">
            <a:spLocks/>
          </p:cNvSpPr>
          <p:nvPr/>
        </p:nvSpPr>
        <p:spPr>
          <a:xfrm>
            <a:off x="1557908" y="1349381"/>
            <a:ext cx="9782801" cy="57606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sz="2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Aspergilosis: Generalidades </a:t>
            </a:r>
            <a:endParaRPr lang="es-AR" sz="2800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5583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34314290"/>
              </p:ext>
            </p:extLst>
          </p:nvPr>
        </p:nvGraphicFramePr>
        <p:xfrm>
          <a:off x="1593748" y="2025352"/>
          <a:ext cx="9782175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ítulo 1"/>
          <p:cNvSpPr txBox="1">
            <a:spLocks/>
          </p:cNvSpPr>
          <p:nvPr/>
        </p:nvSpPr>
        <p:spPr>
          <a:xfrm>
            <a:off x="1593436" y="620689"/>
            <a:ext cx="9782801" cy="57606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Micosis oportunistas</a:t>
            </a:r>
            <a:endParaRPr lang="es-AR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1557908" y="1349381"/>
            <a:ext cx="9782801" cy="57606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sz="2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Aspergilosis: Patogenia</a:t>
            </a:r>
            <a:endParaRPr lang="es-AR" sz="2800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3948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742DF16-D3DD-4616-AA28-7F6703A44D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555B8DE-11BE-4CCA-88A9-7D4684DDC1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BD67CA7-AB6E-43E5-B38C-2E717534E3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76110B2-47AC-4150-823C-EE0FD2185C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54BEF0B-B4A5-4514-A39C-4F4FCD254C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EC9BC0E-E6FB-4698-84CC-89CEB0BF27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F64F1C1-0C13-4699-8025-39469E41EA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61A563F-CE57-411B-9BF0-CFF41D9F65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E18A60E-BB71-4118-A49D-E37ABB1193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9A61667-BF45-421A-9345-E6FB8AE6E2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845940" y="2132856"/>
            <a:ext cx="9494769" cy="3600400"/>
          </a:xfrm>
        </p:spPr>
        <p:txBody>
          <a:bodyPr numCol="2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s-AR" sz="2400" b="1" dirty="0" smtClean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</a:rPr>
              <a:t>Reacciones </a:t>
            </a:r>
            <a:r>
              <a:rPr lang="es-AR" sz="2400" b="1" dirty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</a:rPr>
              <a:t>alérgicas</a:t>
            </a:r>
          </a:p>
          <a:p>
            <a:pPr marL="38862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Cavidad nasal</a:t>
            </a:r>
          </a:p>
          <a:p>
            <a:pPr marL="38862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Senos paranasales</a:t>
            </a:r>
          </a:p>
          <a:p>
            <a:pPr marL="38862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Broncopulmonar</a:t>
            </a:r>
          </a:p>
          <a:p>
            <a:pPr marL="38862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s-AR" sz="2400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s-AR" sz="2400" b="1" dirty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</a:rPr>
              <a:t>Colonización</a:t>
            </a:r>
          </a:p>
          <a:p>
            <a:pPr marL="38862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Senos </a:t>
            </a: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paranasales</a:t>
            </a:r>
          </a:p>
          <a:p>
            <a:pPr marL="38862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Tráquea y bronquios</a:t>
            </a:r>
            <a:endParaRPr lang="es-AR" sz="2200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marL="38862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Cavidades pulmonares </a:t>
            </a: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preformadas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s-AR" sz="2400" b="1" dirty="0" smtClean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s-AR" sz="2400" b="1" dirty="0" smtClean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</a:rPr>
              <a:t>Infecciones superficiales</a:t>
            </a:r>
          </a:p>
          <a:p>
            <a:pPr marL="38862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Oído externo</a:t>
            </a:r>
          </a:p>
          <a:p>
            <a:pPr marL="38862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Heridas traumáticas o cirugía</a:t>
            </a:r>
            <a:endParaRPr lang="es-AR" sz="2200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marL="38862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Uñas</a:t>
            </a:r>
            <a:endParaRPr lang="es-AR" sz="2200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s-AR" sz="24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s-AR" sz="2400" b="1" dirty="0" smtClean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</a:rPr>
              <a:t>Infecciones invasivas</a:t>
            </a:r>
            <a:endParaRPr lang="es-AR" sz="2400" b="1" dirty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endParaRPr>
          </a:p>
          <a:p>
            <a:pPr marL="38862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Senos paranasales</a:t>
            </a:r>
          </a:p>
          <a:p>
            <a:pPr marL="38862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Tráquea y bronquios</a:t>
            </a:r>
            <a:endParaRPr lang="es-AR" sz="2200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marL="38862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Parénquima pulmonar</a:t>
            </a:r>
          </a:p>
          <a:p>
            <a:pPr marL="38862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Sistema nervioso central</a:t>
            </a:r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>
            <a:off x="1593436" y="620689"/>
            <a:ext cx="9782801" cy="57606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Micosis oportunistas</a:t>
            </a:r>
            <a:endParaRPr lang="es-AR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1557908" y="1349381"/>
            <a:ext cx="9782801" cy="57606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sz="2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Aspergilosis</a:t>
            </a:r>
            <a:r>
              <a:rPr lang="es-AR" sz="2800" b="1" dirty="0">
                <a:solidFill>
                  <a:schemeClr val="tx2"/>
                </a:solidFill>
                <a:latin typeface="Arial Narrow" panose="020B0606020202030204" pitchFamily="34" charset="0"/>
              </a:rPr>
              <a:t>: Espectro de </a:t>
            </a:r>
            <a:r>
              <a:rPr lang="es-AR" sz="2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enfermedades </a:t>
            </a:r>
            <a:endParaRPr lang="es-AR" sz="2800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3635730" y="5991671"/>
            <a:ext cx="5627156" cy="46166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AR" sz="2400" b="1" dirty="0">
                <a:solidFill>
                  <a:schemeClr val="tx2"/>
                </a:solidFill>
                <a:latin typeface="Arial Narrow" panose="020B0606020202030204" pitchFamily="34" charset="0"/>
              </a:rPr>
              <a:t>Infección diseminada</a:t>
            </a:r>
          </a:p>
        </p:txBody>
      </p:sp>
    </p:spTree>
    <p:extLst>
      <p:ext uri="{BB962C8B-B14F-4D97-AF65-F5344CB8AC3E}">
        <p14:creationId xmlns:p14="http://schemas.microsoft.com/office/powerpoint/2010/main" val="2469792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19620956"/>
              </p:ext>
            </p:extLst>
          </p:nvPr>
        </p:nvGraphicFramePr>
        <p:xfrm>
          <a:off x="2133972" y="2204864"/>
          <a:ext cx="8893050" cy="3535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ítulo 1"/>
          <p:cNvSpPr txBox="1">
            <a:spLocks/>
          </p:cNvSpPr>
          <p:nvPr/>
        </p:nvSpPr>
        <p:spPr>
          <a:xfrm>
            <a:off x="1593436" y="620689"/>
            <a:ext cx="9782801" cy="57606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Micosis oportunistas</a:t>
            </a:r>
            <a:endParaRPr lang="es-AR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1557908" y="1349381"/>
            <a:ext cx="9782801" cy="57606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sz="2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Aspergilosis</a:t>
            </a:r>
            <a:r>
              <a:rPr lang="es-AR" sz="2800" b="1" dirty="0">
                <a:solidFill>
                  <a:schemeClr val="tx2"/>
                </a:solidFill>
                <a:latin typeface="Arial Narrow" panose="020B0606020202030204" pitchFamily="34" charset="0"/>
              </a:rPr>
              <a:t>: </a:t>
            </a:r>
            <a:r>
              <a:rPr lang="es-AR" sz="2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Parénquima pulmonar</a:t>
            </a:r>
            <a:endParaRPr lang="es-AR" sz="2800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4760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773932" y="2318229"/>
            <a:ext cx="9566777" cy="3487035"/>
          </a:xfrm>
        </p:spPr>
        <p:txBody>
          <a:bodyPr>
            <a:normAutofit/>
          </a:bodyPr>
          <a:lstStyle/>
          <a:p>
            <a:pPr marL="174625" lvl="0" indent="-174625" fontAlgn="base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s-AR" altLang="es-AR" sz="2200" kern="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La </a:t>
            </a:r>
            <a:r>
              <a:rPr lang="es-AR" altLang="es-AR" sz="2200" kern="0" dirty="0">
                <a:solidFill>
                  <a:schemeClr val="tx2"/>
                </a:solidFill>
                <a:latin typeface="Arial Narrow" panose="020B0606020202030204" pitchFamily="34" charset="0"/>
              </a:rPr>
              <a:t>Aspergilosis en pacientes </a:t>
            </a:r>
            <a:r>
              <a:rPr lang="es-AR" altLang="es-AR" sz="2200" kern="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inmunocomprometidos es </a:t>
            </a:r>
            <a:r>
              <a:rPr lang="es-AR" altLang="es-AR" sz="2200" kern="0" dirty="0">
                <a:solidFill>
                  <a:schemeClr val="tx2"/>
                </a:solidFill>
                <a:latin typeface="Arial Narrow" panose="020B0606020202030204" pitchFamily="34" charset="0"/>
              </a:rPr>
              <a:t>llamada i</a:t>
            </a:r>
            <a:r>
              <a:rPr lang="es-AR" altLang="es-AR" sz="2200" kern="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nvasiva.</a:t>
            </a:r>
          </a:p>
          <a:p>
            <a:pPr marL="174625" lvl="0" indent="-174625" fontAlgn="base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s-AR" altLang="es-AR" sz="2200" kern="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En la inmunosupresión grave </a:t>
            </a:r>
            <a:r>
              <a:rPr lang="es-AR" altLang="es-AR" sz="2200" kern="0" dirty="0">
                <a:solidFill>
                  <a:schemeClr val="tx2"/>
                </a:solidFill>
                <a:latin typeface="Arial Narrow" panose="020B0606020202030204" pitchFamily="34" charset="0"/>
              </a:rPr>
              <a:t>y mantenida, puede producirse una infección </a:t>
            </a:r>
            <a:r>
              <a:rPr lang="es-AR" altLang="es-AR" sz="2200" kern="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diseminada con tasas </a:t>
            </a:r>
            <a:r>
              <a:rPr lang="es-AR" altLang="es-AR" sz="2200" kern="0" dirty="0">
                <a:solidFill>
                  <a:schemeClr val="tx2"/>
                </a:solidFill>
                <a:latin typeface="Arial Narrow" panose="020B0606020202030204" pitchFamily="34" charset="0"/>
              </a:rPr>
              <a:t>de mortalidad </a:t>
            </a:r>
            <a:r>
              <a:rPr lang="es-AR" altLang="es-AR" sz="2200" kern="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del 90%..</a:t>
            </a:r>
          </a:p>
          <a:p>
            <a:pPr marL="174625" lvl="0" indent="-174625" fontAlgn="base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s-AR" altLang="es-AR" sz="2200" kern="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Afectación pulmonar, cutánea y menor en senos paranasales y cerebral.</a:t>
            </a:r>
            <a:endParaRPr lang="es-AR" altLang="es-AR" sz="2200" kern="0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marL="174625" lvl="0" indent="-174625" fontAlgn="base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s-AR" altLang="es-AR" sz="2200" kern="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Factores predisponentes </a:t>
            </a:r>
            <a:r>
              <a:rPr lang="es-AR" altLang="es-AR" sz="2000" kern="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:</a:t>
            </a:r>
          </a:p>
          <a:p>
            <a:pPr marL="827532" lvl="2" indent="-342900" fontAlgn="base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es-AR" altLang="es-AR" kern="0" dirty="0" smtClean="0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</a:rPr>
              <a:t>Enfermedades con neutropenia profunda y prolongada</a:t>
            </a:r>
            <a:endParaRPr lang="es-AR" altLang="es-AR" kern="0" dirty="0">
              <a:solidFill>
                <a:schemeClr val="accent4">
                  <a:lumMod val="50000"/>
                </a:schemeClr>
              </a:solidFill>
              <a:latin typeface="Arial Narrow" panose="020B0606020202030204" pitchFamily="34" charset="0"/>
            </a:endParaRPr>
          </a:p>
          <a:p>
            <a:pPr marL="827532" lvl="2" indent="-342900" fontAlgn="base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es-AR" altLang="es-AR" kern="0" dirty="0" smtClean="0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</a:rPr>
              <a:t>Trasplantados de médula ósea alogenicos y órganos sólidos</a:t>
            </a:r>
            <a:endParaRPr lang="es-AR" altLang="es-AR" kern="0" dirty="0">
              <a:solidFill>
                <a:schemeClr val="accent4">
                  <a:lumMod val="50000"/>
                </a:schemeClr>
              </a:solidFill>
              <a:latin typeface="Arial Narrow" panose="020B0606020202030204" pitchFamily="34" charset="0"/>
            </a:endParaRPr>
          </a:p>
          <a:p>
            <a:pPr marL="827532" lvl="2" indent="-342900" fontAlgn="base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es-AR" altLang="es-AR" kern="0" dirty="0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</a:rPr>
              <a:t>Tratamientos con corticoides e inmunosupresores.</a:t>
            </a:r>
          </a:p>
          <a:p>
            <a:pPr marL="827532" lvl="2" indent="-342900" fontAlgn="base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es-AR" altLang="es-AR" kern="0" dirty="0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</a:rPr>
              <a:t>Enfermedades previas por </a:t>
            </a:r>
            <a:r>
              <a:rPr lang="es-AR" altLang="es-AR" kern="0" dirty="0" smtClean="0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</a:rPr>
              <a:t>citomegalovirus..</a:t>
            </a:r>
          </a:p>
          <a:p>
            <a:pPr marL="827532" lvl="2" indent="-342900" fontAlgn="base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es-AR" altLang="es-AR" kern="0" dirty="0" smtClean="0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</a:rPr>
              <a:t>Cirrosis y desnutrición severa</a:t>
            </a:r>
            <a:endParaRPr lang="es-AR" altLang="es-AR" kern="0" dirty="0">
              <a:solidFill>
                <a:schemeClr val="accent4">
                  <a:lumMod val="50000"/>
                </a:schemeClr>
              </a:solidFill>
              <a:latin typeface="Arial Narrow" panose="020B0606020202030204" pitchFamily="34" charset="0"/>
            </a:endParaRPr>
          </a:p>
          <a:p>
            <a:pPr marL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s-AR" sz="2400" dirty="0">
              <a:solidFill>
                <a:schemeClr val="accent4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1593436" y="620689"/>
            <a:ext cx="9782801" cy="57606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Micosis oportunistas</a:t>
            </a:r>
            <a:endParaRPr lang="es-AR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1557908" y="1349381"/>
            <a:ext cx="9782801" cy="57606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sz="2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Aspergilosis</a:t>
            </a:r>
            <a:r>
              <a:rPr lang="es-AR" sz="2800" b="1" dirty="0">
                <a:solidFill>
                  <a:schemeClr val="tx2"/>
                </a:solidFill>
                <a:latin typeface="Arial Narrow" panose="020B0606020202030204" pitchFamily="34" charset="0"/>
              </a:rPr>
              <a:t>: </a:t>
            </a:r>
            <a:r>
              <a:rPr lang="es-AR" sz="2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Infecciones invasivas</a:t>
            </a:r>
            <a:endParaRPr lang="es-AR" sz="2800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0846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6437" y="2763880"/>
            <a:ext cx="3172591" cy="3164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0300" y="2257870"/>
            <a:ext cx="3025503" cy="4176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156"/>
          <a:stretch/>
        </p:blipFill>
        <p:spPr bwMode="auto">
          <a:xfrm>
            <a:off x="5158308" y="2373433"/>
            <a:ext cx="3168352" cy="3736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ítulo 1"/>
          <p:cNvSpPr txBox="1">
            <a:spLocks/>
          </p:cNvSpPr>
          <p:nvPr/>
        </p:nvSpPr>
        <p:spPr>
          <a:xfrm>
            <a:off x="1593436" y="620689"/>
            <a:ext cx="9782801" cy="57606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Micosis oportunistas</a:t>
            </a:r>
            <a:endParaRPr lang="es-AR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10" name="Título 1"/>
          <p:cNvSpPr txBox="1">
            <a:spLocks/>
          </p:cNvSpPr>
          <p:nvPr/>
        </p:nvSpPr>
        <p:spPr>
          <a:xfrm>
            <a:off x="1557908" y="1349381"/>
            <a:ext cx="9782801" cy="57606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sz="2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Aspergilosis</a:t>
            </a:r>
            <a:r>
              <a:rPr lang="es-AR" sz="2800" b="1" dirty="0">
                <a:solidFill>
                  <a:schemeClr val="tx2"/>
                </a:solidFill>
                <a:latin typeface="Arial Narrow" panose="020B0606020202030204" pitchFamily="34" charset="0"/>
              </a:rPr>
              <a:t>: </a:t>
            </a:r>
            <a:r>
              <a:rPr lang="es-AR" sz="2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TAC en infecciones invasivas</a:t>
            </a:r>
            <a:endParaRPr lang="es-AR" sz="2800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790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 txBox="1">
            <a:spLocks/>
          </p:cNvSpPr>
          <p:nvPr/>
        </p:nvSpPr>
        <p:spPr>
          <a:xfrm>
            <a:off x="1593436" y="620689"/>
            <a:ext cx="9782801" cy="57606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Micosis oportunistas</a:t>
            </a:r>
            <a:endParaRPr lang="es-AR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1557908" y="1349381"/>
            <a:ext cx="9782801" cy="57606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sz="2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Aspergilosis</a:t>
            </a:r>
            <a:r>
              <a:rPr lang="es-AR" sz="2800" b="1" dirty="0">
                <a:solidFill>
                  <a:schemeClr val="tx2"/>
                </a:solidFill>
                <a:latin typeface="Arial Narrow" panose="020B0606020202030204" pitchFamily="34" charset="0"/>
              </a:rPr>
              <a:t>: </a:t>
            </a:r>
            <a:r>
              <a:rPr lang="es-AR" sz="2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Diagnóstico</a:t>
            </a:r>
            <a:endParaRPr lang="es-AR" sz="2800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Marcador de contenido 2"/>
          <p:cNvSpPr txBox="1">
            <a:spLocks/>
          </p:cNvSpPr>
          <p:nvPr/>
        </p:nvSpPr>
        <p:spPr>
          <a:xfrm>
            <a:off x="1723274" y="2257962"/>
            <a:ext cx="6270652" cy="4210136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46888" indent="-246888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Font typeface="Euphemia" pitchFamily="34" charset="0"/>
              <a:buChar char="›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12648" indent="-24688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78408" indent="-24688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›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44168" indent="-24688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9928" indent="-24688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›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5688" indent="-24688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41448" indent="-24688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›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07208" indent="-24688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72968" indent="-24688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›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s-AR" sz="29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Factores predisponentes</a:t>
            </a:r>
          </a:p>
          <a:p>
            <a:pPr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s-AR" sz="29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Criterios clínicos</a:t>
            </a:r>
          </a:p>
          <a:p>
            <a:pPr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s-AR" sz="29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Métodos micológicos directos</a:t>
            </a:r>
            <a:endParaRPr lang="es-AR" sz="2600" b="1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s-AR" sz="26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Examen microscópico de hifas.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s-AR" sz="26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Cultivos de </a:t>
            </a:r>
            <a:r>
              <a:rPr lang="es-AR" sz="2600" dirty="0">
                <a:solidFill>
                  <a:schemeClr val="tx2"/>
                </a:solidFill>
                <a:latin typeface="Arial Narrow" panose="020B0606020202030204" pitchFamily="34" charset="0"/>
              </a:rPr>
              <a:t>muestras </a:t>
            </a:r>
            <a:r>
              <a:rPr lang="es-AR" sz="26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tisulares, sangre  y </a:t>
            </a:r>
            <a:r>
              <a:rPr lang="es-AR" sz="2600" dirty="0">
                <a:solidFill>
                  <a:schemeClr val="tx2"/>
                </a:solidFill>
                <a:latin typeface="Arial Narrow" panose="020B0606020202030204" pitchFamily="34" charset="0"/>
              </a:rPr>
              <a:t>sitios estériles</a:t>
            </a:r>
            <a:r>
              <a:rPr lang="es-AR" sz="26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.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s-AR" sz="26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Hemocultivos seriados.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s-AR" sz="26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Detección de antígenos: </a:t>
            </a:r>
            <a:r>
              <a:rPr lang="es-AR" sz="2600" dirty="0" err="1">
                <a:solidFill>
                  <a:schemeClr val="tx2"/>
                </a:solidFill>
                <a:latin typeface="Arial Narrow" panose="020B0606020202030204" pitchFamily="34" charset="0"/>
              </a:rPr>
              <a:t>g</a:t>
            </a:r>
            <a:r>
              <a:rPr lang="es-AR" sz="26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alatomanano</a:t>
            </a:r>
            <a:r>
              <a:rPr lang="es-AR" sz="2600" dirty="0">
                <a:solidFill>
                  <a:schemeClr val="tx2"/>
                </a:solidFill>
                <a:latin typeface="Arial Narrow" panose="020B0606020202030204" pitchFamily="34" charset="0"/>
              </a:rPr>
              <a:t>,  </a:t>
            </a:r>
            <a:r>
              <a:rPr lang="el-GR" sz="2600" dirty="0">
                <a:solidFill>
                  <a:schemeClr val="tx2"/>
                </a:solidFill>
                <a:latin typeface="Arial Narrow" panose="020B0606020202030204" pitchFamily="34" charset="0"/>
              </a:rPr>
              <a:t>β </a:t>
            </a:r>
            <a:r>
              <a:rPr lang="es-AR" sz="2600" dirty="0">
                <a:solidFill>
                  <a:schemeClr val="tx2"/>
                </a:solidFill>
                <a:latin typeface="Arial Narrow" panose="020B0606020202030204" pitchFamily="34" charset="0"/>
              </a:rPr>
              <a:t>D </a:t>
            </a:r>
            <a:r>
              <a:rPr lang="es-AR" sz="2600" dirty="0" err="1">
                <a:solidFill>
                  <a:schemeClr val="tx2"/>
                </a:solidFill>
                <a:latin typeface="Arial Narrow" panose="020B0606020202030204" pitchFamily="34" charset="0"/>
              </a:rPr>
              <a:t>glucano</a:t>
            </a:r>
            <a:endParaRPr lang="es-AR" sz="2600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s-AR" sz="26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Espectrometría </a:t>
            </a:r>
            <a:r>
              <a:rPr lang="es-AR" sz="2600" dirty="0">
                <a:solidFill>
                  <a:schemeClr val="tx2"/>
                </a:solidFill>
                <a:latin typeface="Arial Narrow" panose="020B0606020202030204" pitchFamily="34" charset="0"/>
              </a:rPr>
              <a:t>de masas: MALDI-TOF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s-AR" sz="2600" dirty="0">
                <a:solidFill>
                  <a:schemeClr val="tx2"/>
                </a:solidFill>
                <a:latin typeface="Arial Narrow" panose="020B0606020202030204" pitchFamily="34" charset="0"/>
              </a:rPr>
              <a:t>Detección de ácidos nucleicos.</a:t>
            </a:r>
            <a:endParaRPr lang="es-AR" sz="26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marL="261938" lvl="1" indent="-261938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s-AR" sz="2800" b="1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marL="261938" lvl="1" indent="-261938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s-AR" sz="2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Biopsia </a:t>
            </a:r>
            <a:r>
              <a:rPr lang="es-AR" sz="2800" b="1" dirty="0">
                <a:solidFill>
                  <a:schemeClr val="tx2"/>
                </a:solidFill>
                <a:latin typeface="Arial Narrow" panose="020B0606020202030204" pitchFamily="34" charset="0"/>
              </a:rPr>
              <a:t>de tejidos </a:t>
            </a:r>
            <a:r>
              <a:rPr lang="es-AR" sz="2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afectados: </a:t>
            </a:r>
            <a:r>
              <a:rPr lang="es-AR" sz="26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invasión tisular</a:t>
            </a:r>
            <a:endParaRPr lang="es-AR" sz="2800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marL="261938" lvl="1" indent="-261938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s-AR" sz="2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Complementarios</a:t>
            </a:r>
            <a:r>
              <a:rPr lang="es-AR" sz="28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: </a:t>
            </a:r>
            <a:r>
              <a:rPr lang="es-AR" sz="26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Rx, TAC, RMN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Euphemia" pitchFamily="34" charset="0"/>
              <a:buNone/>
            </a:pPr>
            <a:endParaRPr lang="es-AR" sz="22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4802" y="2060848"/>
            <a:ext cx="2748164" cy="1943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8668" y="4378210"/>
            <a:ext cx="2664298" cy="2003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7 Rectángulo"/>
          <p:cNvSpPr/>
          <p:nvPr/>
        </p:nvSpPr>
        <p:spPr>
          <a:xfrm>
            <a:off x="8441988" y="3954542"/>
            <a:ext cx="247696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sz="16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Hifas de </a:t>
            </a:r>
            <a:r>
              <a:rPr lang="es-AR" sz="1600" i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Asperigillus</a:t>
            </a:r>
            <a:r>
              <a:rPr lang="es-AR" sz="1600" i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es-AR" sz="1600" i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fumigatus</a:t>
            </a:r>
            <a:endParaRPr lang="es-AR" sz="1600" i="1" dirty="0"/>
          </a:p>
        </p:txBody>
      </p:sp>
      <p:sp>
        <p:nvSpPr>
          <p:cNvPr id="12" name="11 Rectángulo"/>
          <p:cNvSpPr/>
          <p:nvPr/>
        </p:nvSpPr>
        <p:spPr>
          <a:xfrm>
            <a:off x="8110636" y="6402814"/>
            <a:ext cx="325602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sz="16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Hifas que invaden en la biopsia pulmonar</a:t>
            </a:r>
            <a:endParaRPr lang="es-AR" sz="1600" i="1" dirty="0"/>
          </a:p>
        </p:txBody>
      </p:sp>
    </p:spTree>
    <p:extLst>
      <p:ext uri="{BB962C8B-B14F-4D97-AF65-F5344CB8AC3E}">
        <p14:creationId xmlns:p14="http://schemas.microsoft.com/office/powerpoint/2010/main" val="4066249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 txBox="1">
            <a:spLocks/>
          </p:cNvSpPr>
          <p:nvPr/>
        </p:nvSpPr>
        <p:spPr>
          <a:xfrm>
            <a:off x="1593436" y="620689"/>
            <a:ext cx="9782801" cy="57606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Micosis oportunistas</a:t>
            </a:r>
            <a:endParaRPr lang="es-AR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1557908" y="1349381"/>
            <a:ext cx="9782801" cy="57606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sz="2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Aspergilosis</a:t>
            </a:r>
            <a:r>
              <a:rPr lang="es-AR" sz="2800" b="1" dirty="0">
                <a:solidFill>
                  <a:schemeClr val="tx2"/>
                </a:solidFill>
                <a:latin typeface="Arial Narrow" panose="020B0606020202030204" pitchFamily="34" charset="0"/>
              </a:rPr>
              <a:t>: </a:t>
            </a:r>
            <a:r>
              <a:rPr lang="es-AR" sz="2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Diagnóstico</a:t>
            </a:r>
            <a:endParaRPr lang="es-AR" sz="2800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graphicFrame>
        <p:nvGraphicFramePr>
          <p:cNvPr id="2" name="1 Diagrama"/>
          <p:cNvGraphicFramePr/>
          <p:nvPr>
            <p:extLst>
              <p:ext uri="{D42A27DB-BD31-4B8C-83A1-F6EECF244321}">
                <p14:modId xmlns:p14="http://schemas.microsoft.com/office/powerpoint/2010/main" val="2025160570"/>
              </p:ext>
            </p:extLst>
          </p:nvPr>
        </p:nvGraphicFramePr>
        <p:xfrm>
          <a:off x="2236364" y="2390552"/>
          <a:ext cx="8149425" cy="17281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Marcador de contenido 2"/>
          <p:cNvSpPr txBox="1">
            <a:spLocks/>
          </p:cNvSpPr>
          <p:nvPr/>
        </p:nvSpPr>
        <p:spPr>
          <a:xfrm>
            <a:off x="2236364" y="4365104"/>
            <a:ext cx="8682584" cy="201622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46888" indent="-246888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Font typeface="Euphemia" pitchFamily="34" charset="0"/>
              <a:buChar char="›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12648" indent="-24688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78408" indent="-24688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›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44168" indent="-24688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9928" indent="-24688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›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5688" indent="-24688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41448" indent="-24688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›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07208" indent="-24688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72968" indent="-24688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›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s-AR" sz="20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Infeccion probada: </a:t>
            </a:r>
            <a:r>
              <a:rPr lang="es-AR" sz="2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Métodos micológicos directos positivos en sitio estéril, sangre o biopsia. </a:t>
            </a:r>
            <a:endParaRPr lang="es-AR" sz="18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marL="261938" lvl="1" indent="-261938"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s-AR" sz="20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Infección probable: </a:t>
            </a:r>
            <a:r>
              <a:rPr lang="es-AR" sz="2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Factores predisponentes mas criterios clínicos mas métodos micológicos directos positivos en cultivos de sitios no estériles.</a:t>
            </a:r>
          </a:p>
          <a:p>
            <a:pPr marL="261938" lvl="1" indent="-261938"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s-AR" sz="20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Infección posible:</a:t>
            </a:r>
            <a:r>
              <a:rPr lang="es-AR" sz="1600" dirty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es-AR" sz="2000" dirty="0">
                <a:solidFill>
                  <a:schemeClr val="tx2"/>
                </a:solidFill>
                <a:latin typeface="Arial Narrow" panose="020B0606020202030204" pitchFamily="34" charset="0"/>
              </a:rPr>
              <a:t>Factores predisponentes mas criterios clínicos </a:t>
            </a:r>
            <a:r>
              <a:rPr lang="es-AR" sz="2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sin métodos micológicos </a:t>
            </a:r>
            <a:r>
              <a:rPr lang="es-AR" sz="2000" dirty="0">
                <a:solidFill>
                  <a:schemeClr val="tx2"/>
                </a:solidFill>
                <a:latin typeface="Arial Narrow" panose="020B0606020202030204" pitchFamily="34" charset="0"/>
              </a:rPr>
              <a:t>directos </a:t>
            </a:r>
            <a:r>
              <a:rPr lang="es-AR" sz="2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positivos.</a:t>
            </a:r>
          </a:p>
        </p:txBody>
      </p:sp>
    </p:spTree>
    <p:extLst>
      <p:ext uri="{BB962C8B-B14F-4D97-AF65-F5344CB8AC3E}">
        <p14:creationId xmlns:p14="http://schemas.microsoft.com/office/powerpoint/2010/main" val="289108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D55B73D-5BC5-421F-92BE-0BDEFA2CA4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24AE29F-353B-40E8-AFA9-E236C49DE8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F528F3E-3697-41F3-8821-8B78C2C15F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  <p:bldP spid="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5493" y="1988840"/>
            <a:ext cx="2191646" cy="439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0597" y="1988840"/>
            <a:ext cx="2187068" cy="439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0676" y="1988840"/>
            <a:ext cx="2188602" cy="439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5 Rectángulo"/>
          <p:cNvSpPr/>
          <p:nvPr/>
        </p:nvSpPr>
        <p:spPr>
          <a:xfrm>
            <a:off x="2201517" y="6372036"/>
            <a:ext cx="251638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AR" sz="1600" i="1" dirty="0">
                <a:solidFill>
                  <a:schemeClr val="tx2"/>
                </a:solidFill>
                <a:latin typeface="Arial Narrow" panose="020B0606020202030204" pitchFamily="34" charset="0"/>
              </a:rPr>
              <a:t>Aspergillus </a:t>
            </a:r>
            <a:r>
              <a:rPr lang="es-AR" sz="1600" i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fumigatus</a:t>
            </a:r>
            <a:endParaRPr lang="es-AR" sz="1600" i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5734372" y="6362448"/>
            <a:ext cx="194421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AR" sz="1600" i="1" dirty="0">
                <a:solidFill>
                  <a:schemeClr val="tx2"/>
                </a:solidFill>
                <a:latin typeface="Arial Narrow" panose="020B0606020202030204" pitchFamily="34" charset="0"/>
              </a:rPr>
              <a:t>Aspergillus </a:t>
            </a:r>
            <a:r>
              <a:rPr lang="es-AR" sz="1600" i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flavus</a:t>
            </a:r>
            <a:endParaRPr lang="es-AR" sz="1600" i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8182644" y="6372036"/>
            <a:ext cx="290239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AR" sz="1600" i="1" dirty="0">
                <a:solidFill>
                  <a:schemeClr val="tx2"/>
                </a:solidFill>
                <a:latin typeface="Arial Narrow" panose="020B0606020202030204" pitchFamily="34" charset="0"/>
              </a:rPr>
              <a:t>Aspergillus </a:t>
            </a:r>
            <a:r>
              <a:rPr lang="es-AR" sz="1600" i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niger</a:t>
            </a:r>
            <a:endParaRPr lang="es-AR" sz="1600" i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12" name="Título 1"/>
          <p:cNvSpPr txBox="1">
            <a:spLocks/>
          </p:cNvSpPr>
          <p:nvPr/>
        </p:nvSpPr>
        <p:spPr>
          <a:xfrm>
            <a:off x="1568195" y="1268760"/>
            <a:ext cx="9782801" cy="57606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sz="2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Aspergilosis</a:t>
            </a:r>
            <a:r>
              <a:rPr lang="es-AR" sz="2800" b="1" dirty="0">
                <a:solidFill>
                  <a:schemeClr val="tx2"/>
                </a:solidFill>
                <a:latin typeface="Arial Narrow" panose="020B0606020202030204" pitchFamily="34" charset="0"/>
              </a:rPr>
              <a:t>: </a:t>
            </a:r>
            <a:r>
              <a:rPr lang="es-AR" sz="2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Diagnóstico microbiológico</a:t>
            </a:r>
            <a:endParaRPr lang="es-AR" sz="2800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9" name="Título 1"/>
          <p:cNvSpPr txBox="1">
            <a:spLocks/>
          </p:cNvSpPr>
          <p:nvPr/>
        </p:nvSpPr>
        <p:spPr>
          <a:xfrm>
            <a:off x="1593436" y="620689"/>
            <a:ext cx="9782801" cy="57606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Micosis oportunistas</a:t>
            </a:r>
            <a:endParaRPr lang="es-AR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7817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0263" y="2315359"/>
            <a:ext cx="3041722" cy="4075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2261" y="2348880"/>
            <a:ext cx="2996674" cy="4010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ítulo 1"/>
          <p:cNvSpPr txBox="1">
            <a:spLocks/>
          </p:cNvSpPr>
          <p:nvPr/>
        </p:nvSpPr>
        <p:spPr>
          <a:xfrm>
            <a:off x="1593435" y="1412776"/>
            <a:ext cx="9782801" cy="57606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sz="2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Aspergilosis</a:t>
            </a:r>
            <a:r>
              <a:rPr lang="es-AR" sz="2800" b="1" dirty="0">
                <a:solidFill>
                  <a:schemeClr val="tx2"/>
                </a:solidFill>
                <a:latin typeface="Arial Narrow" panose="020B0606020202030204" pitchFamily="34" charset="0"/>
              </a:rPr>
              <a:t>: </a:t>
            </a:r>
            <a:r>
              <a:rPr lang="es-AR" sz="2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Diagnóstico </a:t>
            </a:r>
            <a:r>
              <a:rPr lang="es-AR" sz="2800" b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anatomopatológico</a:t>
            </a:r>
            <a:endParaRPr lang="es-AR" sz="2800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3209629" y="6382303"/>
            <a:ext cx="254235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AR" sz="16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Biopsia de Pulmón</a:t>
            </a:r>
            <a:endParaRPr lang="es-AR" sz="1600" dirty="0"/>
          </a:p>
        </p:txBody>
      </p:sp>
      <p:sp>
        <p:nvSpPr>
          <p:cNvPr id="11" name="10 Rectángulo"/>
          <p:cNvSpPr/>
          <p:nvPr/>
        </p:nvSpPr>
        <p:spPr>
          <a:xfrm>
            <a:off x="7606580" y="6381328"/>
            <a:ext cx="254235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AR" sz="16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Necropsia de Pulmón</a:t>
            </a:r>
            <a:endParaRPr lang="es-AR" sz="1600" dirty="0"/>
          </a:p>
        </p:txBody>
      </p:sp>
      <p:sp>
        <p:nvSpPr>
          <p:cNvPr id="8" name="Título 1"/>
          <p:cNvSpPr txBox="1">
            <a:spLocks/>
          </p:cNvSpPr>
          <p:nvPr/>
        </p:nvSpPr>
        <p:spPr>
          <a:xfrm>
            <a:off x="1593436" y="620689"/>
            <a:ext cx="9782801" cy="57606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Micosis oportunistas</a:t>
            </a:r>
            <a:endParaRPr lang="es-AR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0069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/>
          <p:cNvSpPr txBox="1">
            <a:spLocks/>
          </p:cNvSpPr>
          <p:nvPr/>
        </p:nvSpPr>
        <p:spPr>
          <a:xfrm>
            <a:off x="1593436" y="620689"/>
            <a:ext cx="9782801" cy="57606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Micosis oportunistas</a:t>
            </a:r>
            <a:endParaRPr lang="es-AR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Título 1"/>
          <p:cNvSpPr txBox="1">
            <a:spLocks/>
          </p:cNvSpPr>
          <p:nvPr/>
        </p:nvSpPr>
        <p:spPr>
          <a:xfrm>
            <a:off x="1557908" y="1349381"/>
            <a:ext cx="9782801" cy="57606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sz="2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Aspergilosis</a:t>
            </a:r>
            <a:r>
              <a:rPr lang="es-AR" sz="2800" b="1" dirty="0">
                <a:solidFill>
                  <a:schemeClr val="tx2"/>
                </a:solidFill>
                <a:latin typeface="Arial Narrow" panose="020B0606020202030204" pitchFamily="34" charset="0"/>
              </a:rPr>
              <a:t>: </a:t>
            </a:r>
            <a:r>
              <a:rPr lang="es-AR" sz="2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Modalidades terapéuticas</a:t>
            </a:r>
            <a:endParaRPr lang="es-AR" sz="2800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8" name="Marcador de contenido 2"/>
          <p:cNvSpPr>
            <a:spLocks noGrp="1"/>
          </p:cNvSpPr>
          <p:nvPr>
            <p:ph idx="1"/>
          </p:nvPr>
        </p:nvSpPr>
        <p:spPr>
          <a:xfrm>
            <a:off x="1845940" y="2204864"/>
            <a:ext cx="9494769" cy="3790099"/>
          </a:xfrm>
        </p:spPr>
        <p:txBody>
          <a:bodyPr>
            <a:noAutofit/>
          </a:bodyPr>
          <a:lstStyle/>
          <a:p>
            <a:pPr marL="0" lvl="0" indent="0" fontAlgn="base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None/>
            </a:pPr>
            <a:r>
              <a:rPr lang="es-ES" altLang="es-AR" sz="2200" b="1" kern="0" dirty="0" smtClean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</a:rPr>
              <a:t>A-Tratamiento empírico</a:t>
            </a:r>
          </a:p>
          <a:p>
            <a:pPr marL="174625" lvl="0" indent="-174625" fontAlgn="base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FontTx/>
              <a:buChar char="•"/>
            </a:pPr>
            <a:r>
              <a:rPr lang="es-ES" altLang="es-AR" sz="2000" kern="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Anfotericina B </a:t>
            </a:r>
            <a:r>
              <a:rPr lang="es-ES" altLang="es-AR" sz="2000" kern="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desoxicolato</a:t>
            </a:r>
            <a:r>
              <a:rPr lang="es-ES" altLang="es-AR" sz="2000" kern="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1 – 1,5 mg/kg/día EV o </a:t>
            </a:r>
          </a:p>
          <a:p>
            <a:pPr marL="174625" lvl="0" indent="-174625" fontAlgn="base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FontTx/>
              <a:buChar char="•"/>
            </a:pPr>
            <a:r>
              <a:rPr lang="es-AR" altLang="es-AR" sz="2000" kern="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Anfotericina </a:t>
            </a:r>
            <a:r>
              <a:rPr lang="es-AR" altLang="es-AR" sz="2000" kern="0" dirty="0">
                <a:solidFill>
                  <a:schemeClr val="tx2"/>
                </a:solidFill>
                <a:latin typeface="Arial Narrow" panose="020B0606020202030204" pitchFamily="34" charset="0"/>
              </a:rPr>
              <a:t>B </a:t>
            </a:r>
            <a:r>
              <a:rPr lang="es-AR" altLang="es-AR" sz="2000" kern="0" dirty="0" err="1">
                <a:solidFill>
                  <a:schemeClr val="tx2"/>
                </a:solidFill>
                <a:latin typeface="Arial Narrow" panose="020B0606020202030204" pitchFamily="34" charset="0"/>
              </a:rPr>
              <a:t>liposomal</a:t>
            </a:r>
            <a:r>
              <a:rPr lang="es-AR" altLang="es-AR" sz="2000" kern="0" dirty="0">
                <a:solidFill>
                  <a:schemeClr val="tx2"/>
                </a:solidFill>
                <a:latin typeface="Arial Narrow" panose="020B0606020202030204" pitchFamily="34" charset="0"/>
              </a:rPr>
              <a:t> 3 -5 </a:t>
            </a:r>
            <a:r>
              <a:rPr lang="es-AR" altLang="es-AR" sz="2000" kern="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mg/kg/día EV o </a:t>
            </a:r>
            <a:endParaRPr lang="es-AR" altLang="es-AR" sz="2000" kern="0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marL="174625" lvl="0" indent="-174625" fontAlgn="base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FontTx/>
              <a:buChar char="•"/>
            </a:pPr>
            <a:r>
              <a:rPr lang="es-AR" altLang="es-AR" sz="2000" kern="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Caspofungina</a:t>
            </a:r>
            <a:r>
              <a:rPr lang="es-AR" altLang="es-AR" sz="2000" kern="0" dirty="0">
                <a:solidFill>
                  <a:schemeClr val="tx2"/>
                </a:solidFill>
                <a:latin typeface="Arial Narrow" panose="020B0606020202030204" pitchFamily="34" charset="0"/>
              </a:rPr>
              <a:t>: dosis de carga </a:t>
            </a:r>
            <a:r>
              <a:rPr lang="es-AR" altLang="es-AR" sz="2000" kern="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de 70 </a:t>
            </a:r>
            <a:r>
              <a:rPr lang="es-AR" altLang="es-AR" sz="2000" kern="0" dirty="0">
                <a:solidFill>
                  <a:schemeClr val="tx2"/>
                </a:solidFill>
                <a:latin typeface="Arial Narrow" panose="020B0606020202030204" pitchFamily="34" charset="0"/>
              </a:rPr>
              <a:t>mg, después 50 </a:t>
            </a:r>
            <a:r>
              <a:rPr lang="es-AR" altLang="es-AR" sz="2000" kern="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mg/día EV o</a:t>
            </a:r>
            <a:endParaRPr lang="es-AR" altLang="es-AR" sz="2000" kern="0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marL="174625" lvl="0" indent="-174625" fontAlgn="base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FontTx/>
              <a:buChar char="•"/>
            </a:pPr>
            <a:r>
              <a:rPr lang="es-AR" altLang="es-AR" sz="2000" kern="0" dirty="0" err="1">
                <a:solidFill>
                  <a:schemeClr val="tx2"/>
                </a:solidFill>
                <a:latin typeface="Arial Narrow" panose="020B0606020202030204" pitchFamily="34" charset="0"/>
              </a:rPr>
              <a:t>Voriconazol</a:t>
            </a:r>
            <a:r>
              <a:rPr lang="es-AR" altLang="es-AR" sz="2000" kern="0" dirty="0">
                <a:solidFill>
                  <a:schemeClr val="tx2"/>
                </a:solidFill>
                <a:latin typeface="Arial Narrow" panose="020B0606020202030204" pitchFamily="34" charset="0"/>
              </a:rPr>
              <a:t>: 6 mg/kg dos veces </a:t>
            </a:r>
            <a:r>
              <a:rPr lang="es-AR" altLang="es-AR" sz="2000" kern="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al día </a:t>
            </a:r>
            <a:r>
              <a:rPr lang="es-AR" altLang="es-AR" sz="2000" kern="0" dirty="0">
                <a:solidFill>
                  <a:schemeClr val="tx2"/>
                </a:solidFill>
                <a:latin typeface="Arial Narrow" panose="020B0606020202030204" pitchFamily="34" charset="0"/>
              </a:rPr>
              <a:t>2 dosis, después 4 mg/kg </a:t>
            </a:r>
            <a:r>
              <a:rPr lang="es-AR" altLang="es-AR" sz="2000" kern="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dos veces </a:t>
            </a:r>
            <a:r>
              <a:rPr lang="es-AR" altLang="es-AR" sz="2000" kern="0" dirty="0">
                <a:solidFill>
                  <a:schemeClr val="tx2"/>
                </a:solidFill>
                <a:latin typeface="Arial Narrow" panose="020B0606020202030204" pitchFamily="34" charset="0"/>
              </a:rPr>
              <a:t>al </a:t>
            </a:r>
            <a:r>
              <a:rPr lang="es-AR" altLang="es-AR" sz="2000" kern="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día EV</a:t>
            </a:r>
          </a:p>
          <a:p>
            <a:pPr marL="174625" lvl="0" indent="-174625" fontAlgn="base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None/>
            </a:pPr>
            <a:endParaRPr lang="es-AR" altLang="es-AR" sz="2200" b="1" kern="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marL="174625" lvl="0" indent="-174625" fontAlgn="base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None/>
            </a:pPr>
            <a:r>
              <a:rPr lang="es-AR" altLang="es-AR" sz="2200" b="1" kern="0" dirty="0" smtClean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</a:rPr>
              <a:t>B-Tratamiento dirigido</a:t>
            </a:r>
            <a:endParaRPr lang="es-AR" altLang="es-AR" sz="2200" b="1" kern="0" dirty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endParaRPr>
          </a:p>
          <a:p>
            <a:pPr marL="174625" lvl="0" indent="-174625" fontAlgn="base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FontTx/>
              <a:buChar char="•"/>
            </a:pPr>
            <a:r>
              <a:rPr lang="es-AR" altLang="es-AR" sz="2000" b="1" kern="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Elección</a:t>
            </a:r>
            <a:r>
              <a:rPr lang="es-AR" altLang="es-AR" sz="2000" kern="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: </a:t>
            </a:r>
            <a:r>
              <a:rPr lang="es-AR" altLang="es-AR" sz="2000" kern="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Voriconazol</a:t>
            </a:r>
            <a:r>
              <a:rPr lang="es-AR" altLang="es-AR" sz="2000" kern="0" dirty="0">
                <a:solidFill>
                  <a:schemeClr val="tx2"/>
                </a:solidFill>
                <a:latin typeface="Arial Narrow" panose="020B0606020202030204" pitchFamily="34" charset="0"/>
              </a:rPr>
              <a:t>: 6 mg/kg dos veces al día 2 dosis, después 4 mg/kg dos veces al día EV</a:t>
            </a:r>
          </a:p>
          <a:p>
            <a:pPr marL="174625" lvl="0" indent="-174625" fontAlgn="base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FontTx/>
              <a:buChar char="•"/>
            </a:pPr>
            <a:r>
              <a:rPr lang="es-AR" altLang="es-AR" sz="2000" b="1" kern="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Alternativos</a:t>
            </a:r>
            <a:r>
              <a:rPr lang="es-AR" altLang="es-AR" sz="2000" kern="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: Anfotericina </a:t>
            </a:r>
            <a:r>
              <a:rPr lang="es-AR" altLang="es-AR" sz="2000" kern="0" dirty="0">
                <a:solidFill>
                  <a:schemeClr val="tx2"/>
                </a:solidFill>
                <a:latin typeface="Arial Narrow" panose="020B0606020202030204" pitchFamily="34" charset="0"/>
              </a:rPr>
              <a:t>B </a:t>
            </a:r>
            <a:r>
              <a:rPr lang="es-AR" altLang="es-AR" sz="2000" kern="0" dirty="0" err="1">
                <a:solidFill>
                  <a:schemeClr val="tx2"/>
                </a:solidFill>
                <a:latin typeface="Arial Narrow" panose="020B0606020202030204" pitchFamily="34" charset="0"/>
              </a:rPr>
              <a:t>liposomal</a:t>
            </a:r>
            <a:r>
              <a:rPr lang="es-AR" altLang="es-AR" sz="2000" kern="0" dirty="0">
                <a:solidFill>
                  <a:schemeClr val="tx2"/>
                </a:solidFill>
                <a:latin typeface="Arial Narrow" panose="020B0606020202030204" pitchFamily="34" charset="0"/>
              </a:rPr>
              <a:t> 3 -5 mg/kg/día o </a:t>
            </a:r>
            <a:r>
              <a:rPr lang="es-AR" altLang="es-AR" sz="1800" kern="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C</a:t>
            </a:r>
            <a:r>
              <a:rPr lang="es-AR" altLang="es-AR" sz="2000" kern="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as</a:t>
            </a:r>
            <a:r>
              <a:rPr lang="es-AR" altLang="es-AR" sz="1800" kern="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p</a:t>
            </a:r>
            <a:r>
              <a:rPr lang="es-AR" altLang="es-AR" sz="2000" kern="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ofungina</a:t>
            </a:r>
            <a:r>
              <a:rPr lang="es-AR" altLang="es-AR" sz="2000" kern="0" dirty="0">
                <a:solidFill>
                  <a:schemeClr val="tx2"/>
                </a:solidFill>
                <a:latin typeface="Arial Narrow" panose="020B0606020202030204" pitchFamily="34" charset="0"/>
              </a:rPr>
              <a:t>: dosis de carga de 70 mg, después 50 mg/día </a:t>
            </a:r>
            <a:r>
              <a:rPr lang="es-AR" altLang="es-AR" sz="2000" kern="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EV o Itraconazol:400 </a:t>
            </a:r>
            <a:r>
              <a:rPr lang="es-AR" altLang="es-AR" sz="2000" kern="0" dirty="0">
                <a:solidFill>
                  <a:schemeClr val="tx2"/>
                </a:solidFill>
                <a:latin typeface="Arial Narrow" panose="020B0606020202030204" pitchFamily="34" charset="0"/>
              </a:rPr>
              <a:t>mg/12 VO</a:t>
            </a:r>
          </a:p>
          <a:p>
            <a:pPr marL="0" lvl="0" indent="-342900" fontAlgn="base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FontTx/>
              <a:buChar char="•"/>
            </a:pPr>
            <a:endParaRPr lang="es-ES" altLang="es-AR" sz="2200" kern="0" dirty="0">
              <a:solidFill>
                <a:srgbClr val="FFFFFF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4458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845464" y="3789040"/>
            <a:ext cx="9473643" cy="1728192"/>
          </a:xfrm>
        </p:spPr>
        <p:txBody>
          <a:bodyPr>
            <a:normAutofit lnSpcReduction="10000"/>
          </a:bodyPr>
          <a:lstStyle/>
          <a:p>
            <a:pPr marL="0" lvl="0" indent="-342900" fontAlgn="base">
              <a:lnSpc>
                <a:spcPct val="110000"/>
              </a:lnSpc>
              <a:spcBef>
                <a:spcPts val="0"/>
              </a:spcBef>
              <a:spcAft>
                <a:spcPct val="0"/>
              </a:spcAft>
              <a:buNone/>
            </a:pPr>
            <a:r>
              <a:rPr lang="es-AR" altLang="es-AR" sz="2200" b="1" kern="0" dirty="0" smtClean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</a:rPr>
              <a:t>D-Cirugía</a:t>
            </a:r>
          </a:p>
          <a:p>
            <a:pPr marL="174625" indent="-174625" fontAlgn="base">
              <a:lnSpc>
                <a:spcPct val="11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s-AR" altLang="es-AR" sz="2000" kern="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Indicarse </a:t>
            </a:r>
            <a:r>
              <a:rPr lang="es-AR" altLang="es-AR" sz="2000" kern="0" dirty="0">
                <a:solidFill>
                  <a:schemeClr val="tx2"/>
                </a:solidFill>
                <a:latin typeface="Arial Narrow" panose="020B0606020202030204" pitchFamily="34" charset="0"/>
              </a:rPr>
              <a:t>en </a:t>
            </a:r>
            <a:r>
              <a:rPr lang="es-AR" altLang="es-AR" sz="2000" kern="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casos </a:t>
            </a:r>
            <a:r>
              <a:rPr lang="es-AR" altLang="es-AR" sz="2000" kern="0" dirty="0">
                <a:solidFill>
                  <a:schemeClr val="tx2"/>
                </a:solidFill>
                <a:latin typeface="Arial Narrow" panose="020B0606020202030204" pitchFamily="34" charset="0"/>
              </a:rPr>
              <a:t>de hemoptisis, cuando sea masiva o </a:t>
            </a:r>
            <a:r>
              <a:rPr lang="es-AR" altLang="es-AR" sz="2000" kern="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lesiones </a:t>
            </a:r>
            <a:r>
              <a:rPr lang="es-AR" altLang="es-AR" sz="2000" kern="0" dirty="0">
                <a:solidFill>
                  <a:schemeClr val="tx2"/>
                </a:solidFill>
                <a:latin typeface="Arial Narrow" panose="020B0606020202030204" pitchFamily="34" charset="0"/>
              </a:rPr>
              <a:t>próximas a los vasos </a:t>
            </a:r>
            <a:r>
              <a:rPr lang="es-AR" altLang="es-AR" sz="2000" kern="0" dirty="0" err="1">
                <a:solidFill>
                  <a:schemeClr val="tx2"/>
                </a:solidFill>
                <a:latin typeface="Arial Narrow" panose="020B0606020202030204" pitchFamily="34" charset="0"/>
              </a:rPr>
              <a:t>hiliares</a:t>
            </a:r>
            <a:r>
              <a:rPr lang="es-AR" altLang="es-AR" sz="2000" kern="0" dirty="0">
                <a:solidFill>
                  <a:schemeClr val="tx2"/>
                </a:solidFill>
                <a:latin typeface="Arial Narrow" panose="020B0606020202030204" pitchFamily="34" charset="0"/>
              </a:rPr>
              <a:t> o </a:t>
            </a:r>
            <a:r>
              <a:rPr lang="es-AR" altLang="es-AR" sz="2000" kern="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al pericardio y en </a:t>
            </a:r>
            <a:r>
              <a:rPr lang="es-AR" altLang="es-AR" sz="2000" kern="0" dirty="0">
                <a:solidFill>
                  <a:schemeClr val="tx2"/>
                </a:solidFill>
                <a:latin typeface="Arial Narrow" panose="020B0606020202030204" pitchFamily="34" charset="0"/>
              </a:rPr>
              <a:t>la enfermedad sinusal (cuando se recupera de la neutropenia</a:t>
            </a:r>
            <a:r>
              <a:rPr lang="es-AR" altLang="es-AR" sz="2000" kern="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).</a:t>
            </a:r>
          </a:p>
          <a:p>
            <a:pPr marL="174625" indent="-174625" fontAlgn="base">
              <a:lnSpc>
                <a:spcPct val="11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s-AR" altLang="es-AR" sz="2000" kern="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marL="0" indent="0" fontAlgn="base">
              <a:lnSpc>
                <a:spcPct val="110000"/>
              </a:lnSpc>
              <a:spcBef>
                <a:spcPts val="0"/>
              </a:spcBef>
              <a:spcAft>
                <a:spcPct val="0"/>
              </a:spcAft>
              <a:buNone/>
            </a:pPr>
            <a:r>
              <a:rPr lang="es-AR" altLang="es-AR" sz="2200" b="1" kern="0" dirty="0" smtClean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</a:rPr>
              <a:t>E-Profilaxis</a:t>
            </a:r>
            <a:endParaRPr lang="es-AR" altLang="es-AR" sz="2200" b="1" kern="0" dirty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endParaRPr>
          </a:p>
          <a:p>
            <a:pPr marL="0">
              <a:lnSpc>
                <a:spcPct val="110000"/>
              </a:lnSpc>
              <a:spcBef>
                <a:spcPts val="0"/>
              </a:spcBef>
            </a:pPr>
            <a:endParaRPr lang="es-AR" sz="2200" dirty="0"/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1593436" y="620689"/>
            <a:ext cx="9782801" cy="57606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Micosis oportunistas</a:t>
            </a:r>
            <a:endParaRPr lang="es-AR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Título 1"/>
          <p:cNvSpPr txBox="1">
            <a:spLocks/>
          </p:cNvSpPr>
          <p:nvPr/>
        </p:nvSpPr>
        <p:spPr>
          <a:xfrm>
            <a:off x="1557908" y="1349381"/>
            <a:ext cx="9782801" cy="57606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sz="2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Aspergilosis</a:t>
            </a:r>
            <a:r>
              <a:rPr lang="es-AR" sz="2800" b="1" dirty="0">
                <a:solidFill>
                  <a:schemeClr val="tx2"/>
                </a:solidFill>
                <a:latin typeface="Arial Narrow" panose="020B0606020202030204" pitchFamily="34" charset="0"/>
              </a:rPr>
              <a:t>: </a:t>
            </a:r>
            <a:r>
              <a:rPr lang="es-AR" sz="2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Modalidades terapéuticas</a:t>
            </a:r>
            <a:endParaRPr lang="es-AR" sz="2800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1845464" y="2420888"/>
            <a:ext cx="9278744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4625" lvl="0" indent="-174625" fontAlgn="base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None/>
            </a:pPr>
            <a:r>
              <a:rPr lang="es-AR" altLang="es-AR" sz="2200" b="1" kern="0" dirty="0" smtClean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</a:rPr>
              <a:t>C-Tratamiento precoz (</a:t>
            </a:r>
            <a:r>
              <a:rPr lang="es-AR" altLang="es-AR" sz="2200" b="1" i="1" kern="0" dirty="0" err="1" smtClean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</a:rPr>
              <a:t>preemptive</a:t>
            </a:r>
            <a:r>
              <a:rPr lang="es-AR" altLang="es-AR" sz="2200" b="1" i="1" kern="0" dirty="0" smtClean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es-AR" altLang="es-AR" sz="2200" b="1" i="1" kern="0" dirty="0" err="1" smtClean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</a:rPr>
              <a:t>therapy</a:t>
            </a:r>
            <a:r>
              <a:rPr lang="es-AR" altLang="es-AR" sz="2200" b="1" kern="0" dirty="0" smtClean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</a:rPr>
              <a:t>)</a:t>
            </a:r>
            <a:endParaRPr lang="es-AR" altLang="es-AR" sz="2200" b="1" kern="0" dirty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endParaRPr>
          </a:p>
          <a:p>
            <a:pPr marL="174625" lvl="0" indent="-174625" fontAlgn="base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FontTx/>
              <a:buChar char="•"/>
            </a:pPr>
            <a:r>
              <a:rPr lang="es-AR" altLang="es-AR" sz="2000" b="1" kern="0" dirty="0">
                <a:solidFill>
                  <a:schemeClr val="tx2"/>
                </a:solidFill>
                <a:latin typeface="Arial Narrow" panose="020B0606020202030204" pitchFamily="34" charset="0"/>
              </a:rPr>
              <a:t>Elección</a:t>
            </a:r>
            <a:r>
              <a:rPr lang="es-AR" altLang="es-AR" sz="2000" kern="0" dirty="0">
                <a:solidFill>
                  <a:schemeClr val="tx2"/>
                </a:solidFill>
                <a:latin typeface="Arial Narrow" panose="020B0606020202030204" pitchFamily="34" charset="0"/>
              </a:rPr>
              <a:t>: </a:t>
            </a:r>
            <a:r>
              <a:rPr lang="es-AR" altLang="es-AR" sz="2000" kern="0" dirty="0" err="1">
                <a:solidFill>
                  <a:schemeClr val="tx2"/>
                </a:solidFill>
                <a:latin typeface="Arial Narrow" panose="020B0606020202030204" pitchFamily="34" charset="0"/>
              </a:rPr>
              <a:t>Voriconazol</a:t>
            </a:r>
            <a:r>
              <a:rPr lang="es-AR" altLang="es-AR" sz="2000" kern="0" dirty="0">
                <a:solidFill>
                  <a:schemeClr val="tx2"/>
                </a:solidFill>
                <a:latin typeface="Arial Narrow" panose="020B0606020202030204" pitchFamily="34" charset="0"/>
              </a:rPr>
              <a:t>: 6 mg/kg dos veces al día 2 dosis, después 4 mg/kg dos veces al día EV</a:t>
            </a:r>
          </a:p>
          <a:p>
            <a:pPr marL="174625" lvl="0" indent="-174625" fontAlgn="base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FontTx/>
              <a:buChar char="•"/>
            </a:pPr>
            <a:r>
              <a:rPr lang="es-AR" altLang="es-AR" sz="2000" b="1" kern="0" dirty="0">
                <a:solidFill>
                  <a:schemeClr val="tx2"/>
                </a:solidFill>
                <a:latin typeface="Arial Narrow" panose="020B0606020202030204" pitchFamily="34" charset="0"/>
              </a:rPr>
              <a:t>Alternativos</a:t>
            </a:r>
            <a:r>
              <a:rPr lang="es-AR" altLang="es-AR" sz="2000" kern="0" dirty="0">
                <a:solidFill>
                  <a:schemeClr val="tx2"/>
                </a:solidFill>
                <a:latin typeface="Arial Narrow" panose="020B0606020202030204" pitchFamily="34" charset="0"/>
              </a:rPr>
              <a:t>: Anfotericina B </a:t>
            </a:r>
            <a:r>
              <a:rPr lang="es-AR" altLang="es-AR" sz="2000" kern="0" dirty="0" err="1">
                <a:solidFill>
                  <a:schemeClr val="tx2"/>
                </a:solidFill>
                <a:latin typeface="Arial Narrow" panose="020B0606020202030204" pitchFamily="34" charset="0"/>
              </a:rPr>
              <a:t>liposomal</a:t>
            </a:r>
            <a:r>
              <a:rPr lang="es-AR" altLang="es-AR" sz="2000" kern="0" dirty="0">
                <a:solidFill>
                  <a:schemeClr val="tx2"/>
                </a:solidFill>
                <a:latin typeface="Arial Narrow" panose="020B0606020202030204" pitchFamily="34" charset="0"/>
              </a:rPr>
              <a:t> 3 -5 mg/kg/día </a:t>
            </a:r>
            <a:r>
              <a:rPr lang="es-AR" altLang="es-AR" sz="2000" kern="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o </a:t>
            </a:r>
            <a:r>
              <a:rPr lang="es-AR" altLang="es-AR" sz="2000" kern="0" dirty="0">
                <a:solidFill>
                  <a:schemeClr val="tx2"/>
                </a:solidFill>
                <a:latin typeface="Arial Narrow" panose="020B0606020202030204" pitchFamily="34" charset="0"/>
              </a:rPr>
              <a:t>Itraconazol:400 mg/12 VO</a:t>
            </a:r>
          </a:p>
        </p:txBody>
      </p:sp>
    </p:spTree>
    <p:extLst>
      <p:ext uri="{BB962C8B-B14F-4D97-AF65-F5344CB8AC3E}">
        <p14:creationId xmlns:p14="http://schemas.microsoft.com/office/powerpoint/2010/main" val="3757930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98275029"/>
              </p:ext>
            </p:extLst>
          </p:nvPr>
        </p:nvGraphicFramePr>
        <p:xfrm>
          <a:off x="1696779" y="2276872"/>
          <a:ext cx="9505057" cy="1572143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678010"/>
                <a:gridCol w="1844202"/>
                <a:gridCol w="1773271"/>
                <a:gridCol w="2282405"/>
                <a:gridCol w="1927169"/>
              </a:tblGrid>
              <a:tr h="305785"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>
                          <a:latin typeface="Arial Narrow" panose="020B0606020202030204" pitchFamily="34" charset="0"/>
                        </a:rPr>
                        <a:t>HONGO</a:t>
                      </a:r>
                      <a:endParaRPr lang="es-AR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>
                          <a:latin typeface="Arial Narrow" panose="020B0606020202030204" pitchFamily="34" charset="0"/>
                        </a:rPr>
                        <a:t>MORFOLOGÍA</a:t>
                      </a:r>
                      <a:endParaRPr lang="es-AR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>
                          <a:latin typeface="Arial Narrow" panose="020B0606020202030204" pitchFamily="34" charset="0"/>
                        </a:rPr>
                        <a:t>LOCALIZACIÓN</a:t>
                      </a:r>
                      <a:endParaRPr lang="es-AR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>
                          <a:latin typeface="Arial Narrow" panose="020B0606020202030204" pitchFamily="34" charset="0"/>
                        </a:rPr>
                        <a:t>DIAGNÓSTICO</a:t>
                      </a:r>
                      <a:endParaRPr lang="es-AR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>
                          <a:latin typeface="Arial Narrow" panose="020B0606020202030204" pitchFamily="34" charset="0"/>
                        </a:rPr>
                        <a:t>TRATAMIENTO</a:t>
                      </a:r>
                      <a:endParaRPr lang="es-AR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</a:tr>
              <a:tr h="1206383">
                <a:tc>
                  <a:txBody>
                    <a:bodyPr/>
                    <a:lstStyle/>
                    <a:p>
                      <a:r>
                        <a:rPr lang="es-AR" b="1" i="1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Aspergillus </a:t>
                      </a:r>
                      <a:r>
                        <a:rPr lang="es-AR" b="1" i="0" dirty="0" err="1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spp</a:t>
                      </a:r>
                      <a:endParaRPr lang="es-AR" b="1" i="0" dirty="0">
                        <a:solidFill>
                          <a:schemeClr val="tx2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b="1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Hifas hialinas</a:t>
                      </a:r>
                    </a:p>
                    <a:p>
                      <a:r>
                        <a:rPr lang="es-AR" b="1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tabicadas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</a:rPr>
                        <a:t>Pulmón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</a:rPr>
                        <a:t>SNC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</a:rPr>
                        <a:t>Invasivas</a:t>
                      </a:r>
                    </a:p>
                    <a:p>
                      <a:endParaRPr lang="es-AR" b="1" dirty="0">
                        <a:solidFill>
                          <a:schemeClr val="tx2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b="1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Directo</a:t>
                      </a:r>
                    </a:p>
                    <a:p>
                      <a:r>
                        <a:rPr lang="es-AR" b="1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Cultivos</a:t>
                      </a:r>
                    </a:p>
                    <a:p>
                      <a:r>
                        <a:rPr lang="es-AR" b="1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Biopsias</a:t>
                      </a:r>
                    </a:p>
                    <a:p>
                      <a:r>
                        <a:rPr lang="es-AR" b="1" dirty="0" err="1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Galactomanano</a:t>
                      </a:r>
                      <a:endParaRPr lang="es-AR" b="1" dirty="0">
                        <a:solidFill>
                          <a:schemeClr val="tx2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b="1" dirty="0" err="1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Voriconazol</a:t>
                      </a:r>
                      <a:endParaRPr lang="es-AR" b="1" dirty="0" smtClean="0">
                        <a:solidFill>
                          <a:schemeClr val="tx2"/>
                        </a:solidFill>
                        <a:latin typeface="Arial Narrow" panose="020B0606020202030204" pitchFamily="34" charset="0"/>
                      </a:endParaRPr>
                    </a:p>
                    <a:p>
                      <a:r>
                        <a:rPr lang="es-AR" b="1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Anfotericina</a:t>
                      </a:r>
                    </a:p>
                    <a:p>
                      <a:r>
                        <a:rPr lang="es-AR" b="1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Itraconazol</a:t>
                      </a:r>
                    </a:p>
                    <a:p>
                      <a:r>
                        <a:rPr lang="es-AR" b="1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Caspofungina</a:t>
                      </a:r>
                      <a:endParaRPr lang="es-AR" b="1" dirty="0">
                        <a:solidFill>
                          <a:schemeClr val="tx2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Rectángulo 4"/>
          <p:cNvSpPr/>
          <p:nvPr/>
        </p:nvSpPr>
        <p:spPr>
          <a:xfrm>
            <a:off x="1698399" y="4005064"/>
            <a:ext cx="9508582" cy="208587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s-AR" sz="2800" b="1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ctr">
              <a:defRPr/>
            </a:pPr>
            <a:r>
              <a:rPr lang="es-AR" sz="24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RECORDAR</a:t>
            </a:r>
          </a:p>
          <a:p>
            <a:pPr marL="363538" indent="-363538">
              <a:buFont typeface="Arial" panose="020B0604020202020204" pitchFamily="34" charset="0"/>
              <a:buChar char="•"/>
              <a:defRPr/>
            </a:pPr>
            <a:r>
              <a:rPr lang="es-AR" sz="2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Cavernas pulmonares preexistentes</a:t>
            </a:r>
            <a:endParaRPr lang="es-AR" sz="2400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marL="363538" indent="-363538">
              <a:buFont typeface="Arial" panose="020B0604020202020204" pitchFamily="34" charset="0"/>
              <a:buChar char="•"/>
              <a:defRPr/>
            </a:pPr>
            <a:r>
              <a:rPr lang="es-AR" sz="2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Inmucomprometidos: </a:t>
            </a:r>
            <a:r>
              <a:rPr lang="es-AR" sz="2400" dirty="0">
                <a:solidFill>
                  <a:schemeClr val="tx2"/>
                </a:solidFill>
                <a:latin typeface="Arial Narrow" panose="020B0606020202030204" pitchFamily="34" charset="0"/>
              </a:rPr>
              <a:t>neutropénicos, leucemias, </a:t>
            </a:r>
            <a:r>
              <a:rPr lang="es-AR" sz="2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linfomas, transplantes.</a:t>
            </a:r>
            <a:endParaRPr lang="es-AR" sz="2400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marL="363538" indent="-363538">
              <a:buFont typeface="Arial" panose="020B0604020202020204" pitchFamily="34" charset="0"/>
              <a:buChar char="•"/>
              <a:defRPr/>
            </a:pPr>
            <a:r>
              <a:rPr lang="es-AR" sz="2400" dirty="0">
                <a:solidFill>
                  <a:schemeClr val="tx2"/>
                </a:solidFill>
                <a:latin typeface="Arial Narrow" panose="020B0606020202030204" pitchFamily="34" charset="0"/>
              </a:rPr>
              <a:t>Diagnóstico: Directo</a:t>
            </a:r>
            <a:r>
              <a:rPr lang="es-AR" sz="2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, cultivo, biopsias</a:t>
            </a:r>
            <a:endParaRPr lang="es-AR" sz="2400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marL="363538" indent="-363538">
              <a:buFont typeface="Arial" panose="020B0604020202020204" pitchFamily="34" charset="0"/>
              <a:buChar char="•"/>
              <a:defRPr/>
            </a:pPr>
            <a:r>
              <a:rPr lang="es-AR" sz="2400" dirty="0">
                <a:solidFill>
                  <a:schemeClr val="tx2"/>
                </a:solidFill>
                <a:latin typeface="Arial Narrow" panose="020B0606020202030204" pitchFamily="34" charset="0"/>
              </a:rPr>
              <a:t>Curva de Galactomanano</a:t>
            </a:r>
          </a:p>
          <a:p>
            <a:pPr algn="ctr">
              <a:defRPr/>
            </a:pPr>
            <a:endParaRPr lang="es-AR" sz="24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1593436" y="620689"/>
            <a:ext cx="9782801" cy="57606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Micosis oportunistas</a:t>
            </a:r>
            <a:endParaRPr lang="es-AR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Título 1"/>
          <p:cNvSpPr txBox="1">
            <a:spLocks/>
          </p:cNvSpPr>
          <p:nvPr/>
        </p:nvSpPr>
        <p:spPr>
          <a:xfrm>
            <a:off x="1557908" y="1349381"/>
            <a:ext cx="9782801" cy="57606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sz="2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Aspergilosis</a:t>
            </a:r>
            <a:r>
              <a:rPr lang="es-AR" sz="2800" b="1" dirty="0">
                <a:solidFill>
                  <a:schemeClr val="tx2"/>
                </a:solidFill>
                <a:latin typeface="Arial Narrow" panose="020B0606020202030204" pitchFamily="34" charset="0"/>
              </a:rPr>
              <a:t>: </a:t>
            </a:r>
            <a:r>
              <a:rPr lang="es-AR" sz="2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Resumen</a:t>
            </a:r>
            <a:endParaRPr lang="es-AR" sz="2800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4629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1593436" y="2564904"/>
            <a:ext cx="9782801" cy="1080120"/>
          </a:xfrm>
        </p:spPr>
        <p:txBody>
          <a:bodyPr>
            <a:normAutofit/>
          </a:bodyPr>
          <a:lstStyle/>
          <a:p>
            <a:pPr algn="ctr"/>
            <a:r>
              <a:rPr lang="es-AR" sz="44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CRIPTOCOCOSIS</a:t>
            </a:r>
            <a:endParaRPr lang="es-AR" sz="4400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7154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1755691" y="2204864"/>
            <a:ext cx="9458289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4625" lvl="0" indent="-174625" fontAlgn="base"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s-AR" altLang="es-AR" sz="2200" i="1" kern="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C. </a:t>
            </a:r>
            <a:r>
              <a:rPr lang="es-AR" altLang="es-AR" sz="2200" i="1" kern="0" dirty="0" err="1">
                <a:solidFill>
                  <a:schemeClr val="tx2"/>
                </a:solidFill>
                <a:latin typeface="Arial Narrow" panose="020B0606020202030204" pitchFamily="34" charset="0"/>
              </a:rPr>
              <a:t>neoformans</a:t>
            </a:r>
            <a:r>
              <a:rPr lang="es-AR" altLang="es-AR" sz="2200" i="1" kern="0" dirty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es-AR" altLang="es-AR" sz="2200" i="1" kern="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es-AR" altLang="es-AR" sz="2200" kern="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var</a:t>
            </a:r>
            <a:r>
              <a:rPr lang="es-AR" altLang="es-AR" sz="2200" kern="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.</a:t>
            </a:r>
            <a:r>
              <a:rPr lang="es-AR" altLang="es-AR" sz="2200" i="1" kern="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es-AR" altLang="es-AR" sz="2200" i="1" kern="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neoformans</a:t>
            </a:r>
            <a:r>
              <a:rPr lang="es-AR" altLang="es-AR" sz="2200" i="1" kern="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, </a:t>
            </a:r>
            <a:r>
              <a:rPr lang="es-AR" altLang="es-AR" sz="2200" kern="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levadura capsulada que se reproduce por gemación.</a:t>
            </a:r>
          </a:p>
          <a:p>
            <a:pPr marL="174625" lvl="0" indent="-174625" fontAlgn="base"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s-ES" altLang="es-AR" sz="2200" kern="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Distribución universal en excretas </a:t>
            </a:r>
            <a:r>
              <a:rPr lang="es-ES" altLang="es-AR" sz="2200" kern="0" dirty="0">
                <a:solidFill>
                  <a:schemeClr val="tx2"/>
                </a:solidFill>
                <a:latin typeface="Arial Narrow" panose="020B0606020202030204" pitchFamily="34" charset="0"/>
              </a:rPr>
              <a:t>de </a:t>
            </a:r>
            <a:r>
              <a:rPr lang="es-ES" altLang="es-AR" sz="2200" kern="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aves (palomas, pavos, pollos), suelo contaminado con excretas, vegetales en descomposición, frutas </a:t>
            </a:r>
            <a:r>
              <a:rPr lang="es-ES" altLang="es-AR" sz="2200" kern="0" dirty="0">
                <a:solidFill>
                  <a:schemeClr val="tx2"/>
                </a:solidFill>
                <a:latin typeface="Arial Narrow" panose="020B0606020202030204" pitchFamily="34" charset="0"/>
              </a:rPr>
              <a:t>y vegetales</a:t>
            </a:r>
            <a:r>
              <a:rPr lang="es-ES" altLang="es-AR" sz="2200" kern="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.</a:t>
            </a:r>
          </a:p>
          <a:p>
            <a:pPr marL="174625" lvl="0" indent="-174625" fontAlgn="base"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s-AR" altLang="es-AR" sz="2200" i="1" kern="0" dirty="0">
                <a:solidFill>
                  <a:schemeClr val="tx2"/>
                </a:solidFill>
                <a:latin typeface="Arial Narrow" panose="020B0606020202030204" pitchFamily="34" charset="0"/>
              </a:rPr>
              <a:t>C </a:t>
            </a:r>
            <a:r>
              <a:rPr lang="es-AR" altLang="es-AR" sz="2200" i="1" kern="0" dirty="0" err="1">
                <a:solidFill>
                  <a:schemeClr val="tx2"/>
                </a:solidFill>
                <a:latin typeface="Arial Narrow" panose="020B0606020202030204" pitchFamily="34" charset="0"/>
              </a:rPr>
              <a:t>neoformans</a:t>
            </a:r>
            <a:r>
              <a:rPr lang="es-AR" altLang="es-AR" sz="2200" i="1" kern="0" dirty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es-AR" altLang="es-AR" sz="2200" i="1" kern="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es-AR" altLang="es-AR" sz="2200" kern="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var</a:t>
            </a:r>
            <a:r>
              <a:rPr lang="es-AR" altLang="es-AR" sz="2200" i="1" kern="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. </a:t>
            </a:r>
            <a:r>
              <a:rPr lang="es-AR" altLang="es-AR" sz="2200" i="1" kern="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gattii</a:t>
            </a:r>
            <a:r>
              <a:rPr lang="es-AR" altLang="es-AR" sz="2200" i="1" kern="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es-AR" altLang="es-AR" sz="2200" kern="0" dirty="0">
                <a:solidFill>
                  <a:schemeClr val="tx2"/>
                </a:solidFill>
                <a:latin typeface="Arial Narrow" panose="020B0606020202030204" pitchFamily="34" charset="0"/>
              </a:rPr>
              <a:t>se </a:t>
            </a:r>
            <a:r>
              <a:rPr lang="es-AR" altLang="es-AR" sz="2200" kern="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encuentra en </a:t>
            </a:r>
            <a:r>
              <a:rPr lang="es-AR" altLang="es-AR" sz="2200" kern="0" dirty="0">
                <a:solidFill>
                  <a:schemeClr val="tx2"/>
                </a:solidFill>
                <a:latin typeface="Arial Narrow" panose="020B0606020202030204" pitchFamily="34" charset="0"/>
              </a:rPr>
              <a:t>climas tropicales y subtropicales en asociación </a:t>
            </a:r>
            <a:r>
              <a:rPr lang="es-AR" altLang="es-AR" sz="2200" kern="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con árboles eucaliptus y coníferas (abetos</a:t>
            </a:r>
            <a:r>
              <a:rPr lang="es-AR" altLang="es-AR" sz="2200" kern="0" dirty="0">
                <a:solidFill>
                  <a:schemeClr val="tx2"/>
                </a:solidFill>
                <a:latin typeface="Arial Narrow" panose="020B0606020202030204" pitchFamily="34" charset="0"/>
              </a:rPr>
              <a:t>, arces y </a:t>
            </a:r>
            <a:r>
              <a:rPr lang="es-AR" altLang="es-AR" sz="2200" kern="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robles ?)</a:t>
            </a:r>
            <a:endParaRPr lang="es-ES" altLang="es-AR" sz="2200" kern="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marL="174625" lvl="0" indent="-174625" fontAlgn="base"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s-ES" altLang="es-AR" sz="2200" kern="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Transmisión por vía inhalatoria de levaduras en huéspedes susceptibles.</a:t>
            </a:r>
          </a:p>
          <a:p>
            <a:pPr marL="174625" lvl="0" indent="-174625" fontAlgn="base"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s-ES" altLang="es-AR" sz="2200" kern="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Factores ´predisponentes</a:t>
            </a:r>
          </a:p>
          <a:p>
            <a:pPr marL="800100" lvl="1" indent="-342900" fontAlgn="base"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es-ES" altLang="es-AR" sz="2000" kern="0" dirty="0" smtClean="0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</a:rPr>
              <a:t>Infección por VIH/Sida</a:t>
            </a:r>
          </a:p>
          <a:p>
            <a:pPr marL="800100" lvl="1" indent="-342900" fontAlgn="base"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es-AR" altLang="es-AR" sz="2000" kern="0" dirty="0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</a:rPr>
              <a:t>Tratamiento </a:t>
            </a:r>
            <a:r>
              <a:rPr lang="es-AR" altLang="es-AR" sz="2000" kern="0" dirty="0" smtClean="0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</a:rPr>
              <a:t>corticoides, anticuerpos </a:t>
            </a:r>
            <a:r>
              <a:rPr lang="es-AR" altLang="es-AR" sz="2000" kern="0" dirty="0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</a:rPr>
              <a:t>monoclonales</a:t>
            </a:r>
            <a:endParaRPr lang="es-AR" altLang="es-AR" sz="2000" kern="0" dirty="0" smtClean="0">
              <a:solidFill>
                <a:schemeClr val="accent4">
                  <a:lumMod val="50000"/>
                </a:schemeClr>
              </a:solidFill>
              <a:latin typeface="Arial Narrow" panose="020B0606020202030204" pitchFamily="34" charset="0"/>
            </a:endParaRPr>
          </a:p>
          <a:p>
            <a:pPr marL="800100" lvl="1" indent="-342900" fontAlgn="base"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es-AR" altLang="es-AR" sz="2000" kern="0" dirty="0" smtClean="0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</a:rPr>
              <a:t>Sarcoidosis, linofocitopenia CD4 idiopática</a:t>
            </a:r>
          </a:p>
          <a:p>
            <a:pPr marL="800100" lvl="1" indent="-342900" fontAlgn="base"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es-AR" altLang="es-AR" sz="2000" kern="0" dirty="0" smtClean="0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</a:rPr>
              <a:t>Linfoproliferativos crónicos, trasplantados</a:t>
            </a:r>
            <a:endParaRPr lang="es-ES" altLang="es-AR" sz="2000" kern="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Título 1"/>
          <p:cNvSpPr txBox="1">
            <a:spLocks/>
          </p:cNvSpPr>
          <p:nvPr/>
        </p:nvSpPr>
        <p:spPr>
          <a:xfrm>
            <a:off x="1593436" y="620689"/>
            <a:ext cx="9782801" cy="57606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Micosis oportunistas</a:t>
            </a:r>
            <a:endParaRPr lang="es-AR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8" name="Título 1"/>
          <p:cNvSpPr txBox="1">
            <a:spLocks/>
          </p:cNvSpPr>
          <p:nvPr/>
        </p:nvSpPr>
        <p:spPr>
          <a:xfrm>
            <a:off x="1557908" y="1349381"/>
            <a:ext cx="9782801" cy="57606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sz="2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Criptococosis: Generalidades</a:t>
            </a:r>
            <a:endParaRPr lang="es-AR" sz="2800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2889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Marcador de contenido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99007175"/>
              </p:ext>
            </p:extLst>
          </p:nvPr>
        </p:nvGraphicFramePr>
        <p:xfrm>
          <a:off x="621804" y="2348880"/>
          <a:ext cx="10945216" cy="3851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ítulo 1"/>
          <p:cNvSpPr txBox="1">
            <a:spLocks/>
          </p:cNvSpPr>
          <p:nvPr/>
        </p:nvSpPr>
        <p:spPr>
          <a:xfrm>
            <a:off x="1593436" y="620689"/>
            <a:ext cx="9782801" cy="57606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Micosis oportunistas</a:t>
            </a:r>
            <a:endParaRPr lang="es-AR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8" name="Título 1"/>
          <p:cNvSpPr txBox="1">
            <a:spLocks/>
          </p:cNvSpPr>
          <p:nvPr/>
        </p:nvSpPr>
        <p:spPr>
          <a:xfrm>
            <a:off x="1557908" y="1349381"/>
            <a:ext cx="9782801" cy="57606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sz="2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Criptococosis: Patogenia</a:t>
            </a:r>
            <a:endParaRPr lang="es-AR" sz="2800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2302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7992D34-5F76-4D35-AD29-70000408A04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D738495-27D8-48E1-B4D3-A101CA1545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EA1F21D-9B27-49FA-859E-2400710D4A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A804FB3-7977-4649-B967-152AC39459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A933F2B-83CF-4BF4-8A9B-73687D244B4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FEA1388-CE77-4F4C-ABBF-23DD255945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A59C8F0-279C-4DD5-A3B9-C4D95392A9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516E93E-735B-4D09-AA2D-EEEBB57137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37072438"/>
              </p:ext>
            </p:extLst>
          </p:nvPr>
        </p:nvGraphicFramePr>
        <p:xfrm>
          <a:off x="2856856" y="3140968"/>
          <a:ext cx="7342011" cy="29523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ítulo 1"/>
          <p:cNvSpPr txBox="1">
            <a:spLocks/>
          </p:cNvSpPr>
          <p:nvPr/>
        </p:nvSpPr>
        <p:spPr>
          <a:xfrm>
            <a:off x="1593436" y="620689"/>
            <a:ext cx="9782801" cy="57606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Micosis oportunistas</a:t>
            </a:r>
            <a:endParaRPr lang="es-AR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8" name="Título 1"/>
          <p:cNvSpPr txBox="1">
            <a:spLocks/>
          </p:cNvSpPr>
          <p:nvPr/>
        </p:nvSpPr>
        <p:spPr>
          <a:xfrm>
            <a:off x="1557908" y="1349381"/>
            <a:ext cx="9782801" cy="57606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sz="2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Criptococosis: Presentaciones clínicas</a:t>
            </a:r>
            <a:endParaRPr lang="es-AR" sz="2800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3057085" y="2132856"/>
            <a:ext cx="696056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sz="20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Inmunocompetentes : </a:t>
            </a:r>
            <a:r>
              <a:rPr lang="es-AR" sz="2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Asintomática, pulmonar </a:t>
            </a:r>
          </a:p>
          <a:p>
            <a:r>
              <a:rPr lang="es-AR" sz="20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Inmucomprometidos: </a:t>
            </a:r>
            <a:r>
              <a:rPr lang="es-AR" sz="2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Sintomática , sistema nervioso, extrapulmonares</a:t>
            </a:r>
            <a:endParaRPr lang="es-AR" sz="2000" dirty="0"/>
          </a:p>
        </p:txBody>
      </p:sp>
    </p:spTree>
    <p:extLst>
      <p:ext uri="{BB962C8B-B14F-4D97-AF65-F5344CB8AC3E}">
        <p14:creationId xmlns:p14="http://schemas.microsoft.com/office/powerpoint/2010/main" val="3642166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926744F-5613-4792-848D-AC94093107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83880B1-A9D3-4606-A68D-88A2A42F18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4EFB3BB-D1D2-4F0F-9AFC-0BC71F43E9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1668B47-84BD-436B-8610-6C15B5D9F8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563D251-8943-4F22-A007-E75A28985C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  <p:bldP spid="9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7474" y="2292902"/>
            <a:ext cx="2793402" cy="36154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5974" y="2257360"/>
            <a:ext cx="4470526" cy="3596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ítulo 1"/>
          <p:cNvSpPr txBox="1">
            <a:spLocks/>
          </p:cNvSpPr>
          <p:nvPr/>
        </p:nvSpPr>
        <p:spPr>
          <a:xfrm>
            <a:off x="1593436" y="620689"/>
            <a:ext cx="9782801" cy="57606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Micosis oportunistas</a:t>
            </a:r>
            <a:endParaRPr lang="es-AR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Título 1"/>
          <p:cNvSpPr txBox="1">
            <a:spLocks/>
          </p:cNvSpPr>
          <p:nvPr/>
        </p:nvSpPr>
        <p:spPr>
          <a:xfrm>
            <a:off x="1557908" y="1349381"/>
            <a:ext cx="9782801" cy="57606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sz="2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Criptococosis: Presentaciones clínicas</a:t>
            </a:r>
            <a:endParaRPr lang="es-AR" sz="2800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3277870" y="5920995"/>
            <a:ext cx="26725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s-AR" sz="16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Nódulos: </a:t>
            </a:r>
            <a:r>
              <a:rPr lang="es-AR" sz="16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Criptococoma</a:t>
            </a:r>
            <a:r>
              <a:rPr lang="es-AR" sz="16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pulmonar</a:t>
            </a:r>
            <a:endParaRPr lang="es-AR" sz="1600" dirty="0"/>
          </a:p>
        </p:txBody>
      </p:sp>
      <p:sp>
        <p:nvSpPr>
          <p:cNvPr id="2" name="1 Rectángulo"/>
          <p:cNvSpPr/>
          <p:nvPr/>
        </p:nvSpPr>
        <p:spPr>
          <a:xfrm>
            <a:off x="7937860" y="5949280"/>
            <a:ext cx="187262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sz="1600" dirty="0" err="1">
                <a:solidFill>
                  <a:schemeClr val="tx2"/>
                </a:solidFill>
                <a:latin typeface="Arial Narrow" panose="020B0606020202030204" pitchFamily="34" charset="0"/>
              </a:rPr>
              <a:t>Criptococoma</a:t>
            </a:r>
            <a:r>
              <a:rPr lang="es-AR" sz="1600" dirty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es-AR" sz="16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cerebral</a:t>
            </a:r>
            <a:endParaRPr lang="es-AR" sz="1600" dirty="0"/>
          </a:p>
        </p:txBody>
      </p:sp>
    </p:spTree>
    <p:extLst>
      <p:ext uri="{BB962C8B-B14F-4D97-AF65-F5344CB8AC3E}">
        <p14:creationId xmlns:p14="http://schemas.microsoft.com/office/powerpoint/2010/main" val="565728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08" b="15163"/>
          <a:stretch/>
        </p:blipFill>
        <p:spPr bwMode="auto">
          <a:xfrm>
            <a:off x="2618116" y="2000896"/>
            <a:ext cx="3548303" cy="2436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AutoShape 2" descr="Resultado de imagen para molusco lik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7"/>
          <a:stretch/>
        </p:blipFill>
        <p:spPr bwMode="auto">
          <a:xfrm>
            <a:off x="6272497" y="2508785"/>
            <a:ext cx="4790467" cy="3368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ítulo 1"/>
          <p:cNvSpPr txBox="1">
            <a:spLocks/>
          </p:cNvSpPr>
          <p:nvPr/>
        </p:nvSpPr>
        <p:spPr>
          <a:xfrm>
            <a:off x="1593436" y="620689"/>
            <a:ext cx="9782801" cy="57606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Micosis oportunistas</a:t>
            </a:r>
            <a:endParaRPr lang="es-AR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8" name="Título 1"/>
          <p:cNvSpPr txBox="1">
            <a:spLocks/>
          </p:cNvSpPr>
          <p:nvPr/>
        </p:nvSpPr>
        <p:spPr>
          <a:xfrm>
            <a:off x="1557908" y="1349381"/>
            <a:ext cx="9782801" cy="57606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sz="2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Criptococosis: Presentaciones clínicas</a:t>
            </a:r>
            <a:endParaRPr lang="es-AR" sz="2800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1917" y="4558489"/>
            <a:ext cx="3554501" cy="21828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5 Rectángulo"/>
          <p:cNvSpPr/>
          <p:nvPr/>
        </p:nvSpPr>
        <p:spPr>
          <a:xfrm>
            <a:off x="7894611" y="5986913"/>
            <a:ext cx="183575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s-AR" sz="16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Lesiones </a:t>
            </a:r>
            <a:r>
              <a:rPr lang="es-AR" sz="16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moluscoides</a:t>
            </a:r>
            <a:endParaRPr lang="es-AR" sz="1600" dirty="0"/>
          </a:p>
        </p:txBody>
      </p:sp>
    </p:spTree>
    <p:extLst>
      <p:ext uri="{BB962C8B-B14F-4D97-AF65-F5344CB8AC3E}">
        <p14:creationId xmlns:p14="http://schemas.microsoft.com/office/powerpoint/2010/main" val="2353890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 txBox="1">
            <a:spLocks/>
          </p:cNvSpPr>
          <p:nvPr/>
        </p:nvSpPr>
        <p:spPr>
          <a:xfrm>
            <a:off x="1593436" y="620689"/>
            <a:ext cx="9782801" cy="57606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Micosis oportunistas</a:t>
            </a:r>
            <a:endParaRPr lang="es-AR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1557908" y="1349381"/>
            <a:ext cx="9782801" cy="57606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sz="2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Criptococosis: Diagnóstico</a:t>
            </a:r>
            <a:endParaRPr lang="es-AR" sz="2800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Marcador de contenido 2"/>
          <p:cNvSpPr txBox="1">
            <a:spLocks/>
          </p:cNvSpPr>
          <p:nvPr/>
        </p:nvSpPr>
        <p:spPr>
          <a:xfrm>
            <a:off x="1557908" y="2466764"/>
            <a:ext cx="6145413" cy="3528392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246888" indent="-246888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Font typeface="Euphemia" pitchFamily="34" charset="0"/>
              <a:buChar char="›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12648" indent="-24688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78408" indent="-24688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›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44168" indent="-24688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9928" indent="-24688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›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5688" indent="-24688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41448" indent="-24688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›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07208" indent="-24688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72968" indent="-24688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›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s-AR" sz="31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Factores predisponentes</a:t>
            </a:r>
          </a:p>
          <a:p>
            <a:pPr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s-AR" sz="31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Presentaciones clínicas</a:t>
            </a:r>
          </a:p>
          <a:p>
            <a:pPr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s-AR" sz="31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Métodos micológicos directos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s-AR" sz="29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Examen microscópico de levaduras: esputo, sangre, LCR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s-AR" sz="29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Cultivos de </a:t>
            </a:r>
            <a:r>
              <a:rPr lang="es-AR" sz="2900" dirty="0">
                <a:solidFill>
                  <a:schemeClr val="tx2"/>
                </a:solidFill>
                <a:latin typeface="Arial Narrow" panose="020B0606020202030204" pitchFamily="34" charset="0"/>
              </a:rPr>
              <a:t>muestras </a:t>
            </a:r>
            <a:r>
              <a:rPr lang="es-AR" sz="29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esputo, piel,  orina, sangre  y LCR.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s-AR" sz="29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Hemocultivos por lisis centrifugación.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s-AR" sz="29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Detección de antígenos capsular: sangre, LCR</a:t>
            </a:r>
          </a:p>
          <a:p>
            <a:pPr marL="261938" lvl="1" indent="-261938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s-AR" sz="2800" b="1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marL="261938" lvl="1" indent="-261938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s-AR" sz="31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Biopsia </a:t>
            </a:r>
            <a:r>
              <a:rPr lang="es-AR" sz="3100" b="1" dirty="0">
                <a:solidFill>
                  <a:schemeClr val="tx2"/>
                </a:solidFill>
                <a:latin typeface="Arial Narrow" panose="020B0606020202030204" pitchFamily="34" charset="0"/>
              </a:rPr>
              <a:t>de tejidos </a:t>
            </a:r>
            <a:r>
              <a:rPr lang="es-AR" sz="31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afectados </a:t>
            </a:r>
          </a:p>
          <a:p>
            <a:pPr marL="261938" lvl="1" indent="-261938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s-AR" sz="31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Complementarios</a:t>
            </a:r>
            <a:r>
              <a:rPr lang="es-AR" sz="28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: </a:t>
            </a:r>
            <a:r>
              <a:rPr lang="es-AR" sz="26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Rx, TAC, RMN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Euphemia" pitchFamily="34" charset="0"/>
              <a:buNone/>
            </a:pPr>
            <a:endParaRPr lang="es-AR" sz="22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63"/>
          <a:stretch/>
        </p:blipFill>
        <p:spPr bwMode="auto">
          <a:xfrm>
            <a:off x="7903972" y="2103532"/>
            <a:ext cx="2870960" cy="1916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8 Rectángulo"/>
          <p:cNvSpPr/>
          <p:nvPr/>
        </p:nvSpPr>
        <p:spPr>
          <a:xfrm>
            <a:off x="7703321" y="4077072"/>
            <a:ext cx="343165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Tinta </a:t>
            </a:r>
            <a:r>
              <a:rPr lang="es-AR" sz="1400" dirty="0">
                <a:solidFill>
                  <a:schemeClr val="tx2"/>
                </a:solidFill>
                <a:latin typeface="Arial Narrow" panose="020B0606020202030204" pitchFamily="34" charset="0"/>
              </a:rPr>
              <a:t>china del </a:t>
            </a:r>
            <a:r>
              <a:rPr lang="es-AR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LCR  en </a:t>
            </a:r>
            <a:r>
              <a:rPr lang="es-AR" sz="1400" dirty="0">
                <a:solidFill>
                  <a:schemeClr val="tx2"/>
                </a:solidFill>
                <a:latin typeface="Arial Narrow" panose="020B0606020202030204" pitchFamily="34" charset="0"/>
              </a:rPr>
              <a:t>paciente con meningitis</a:t>
            </a:r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4706" y="4437112"/>
            <a:ext cx="2780226" cy="2024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11 Rectángulo"/>
          <p:cNvSpPr/>
          <p:nvPr/>
        </p:nvSpPr>
        <p:spPr>
          <a:xfrm>
            <a:off x="7703321" y="6505775"/>
            <a:ext cx="343165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AR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Hemocultivo en paciente VIH</a:t>
            </a:r>
            <a:endParaRPr lang="es-AR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10" name="9 Elipse"/>
          <p:cNvSpPr/>
          <p:nvPr/>
        </p:nvSpPr>
        <p:spPr>
          <a:xfrm>
            <a:off x="9766820" y="5521200"/>
            <a:ext cx="216024" cy="21205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582714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9" grpId="0"/>
      <p:bldP spid="12" grpId="0"/>
      <p:bldP spid="10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contenido"/>
          <p:cNvSpPr>
            <a:spLocks noGrp="1"/>
          </p:cNvSpPr>
          <p:nvPr>
            <p:ph idx="1"/>
          </p:nvPr>
        </p:nvSpPr>
        <p:spPr>
          <a:xfrm>
            <a:off x="1706587" y="2348880"/>
            <a:ext cx="9747273" cy="3456384"/>
          </a:xfrm>
        </p:spPr>
        <p:txBody>
          <a:bodyPr>
            <a:normAutofit fontScale="92500"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s-AR" sz="2400" b="1" dirty="0" smtClean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</a:rPr>
              <a:t>Inmunocompetentes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Fluconazol 400-800 mg/día VO  6 – 12 meses  en formas leves o  moderadas </a:t>
            </a:r>
            <a:endParaRPr lang="es-AR" sz="2200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Anfotericina </a:t>
            </a: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B </a:t>
            </a:r>
            <a:r>
              <a:rPr lang="es-AR" sz="22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desoxicolato</a:t>
            </a: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0,7-1 </a:t>
            </a: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mg/kg </a:t>
            </a: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/peso o Anfotericina </a:t>
            </a: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B </a:t>
            </a:r>
            <a:r>
              <a:rPr lang="es-AR" sz="2200" dirty="0" err="1">
                <a:solidFill>
                  <a:schemeClr val="tx2"/>
                </a:solidFill>
                <a:latin typeface="Arial Narrow" panose="020B0606020202030204" pitchFamily="34" charset="0"/>
              </a:rPr>
              <a:t>liposomal</a:t>
            </a: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 3 -5 mg/kg/día </a:t>
            </a: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EV en formas severas.</a:t>
            </a:r>
            <a:endParaRPr lang="es-AR" sz="2200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s-AR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s-AR" sz="2400" b="1" dirty="0" smtClean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</a:rPr>
              <a:t>Inmucomprometidos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AR" sz="22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Inducción</a:t>
            </a:r>
            <a:r>
              <a:rPr lang="es-AR" sz="2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: </a:t>
            </a: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Anfotericina B </a:t>
            </a:r>
            <a:r>
              <a:rPr lang="es-AR" sz="22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desoxicolato</a:t>
            </a: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0,7-1 mg/kg/peso o Anfotericina </a:t>
            </a: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B </a:t>
            </a:r>
            <a:r>
              <a:rPr lang="es-AR" sz="2200" dirty="0" err="1">
                <a:solidFill>
                  <a:schemeClr val="tx2"/>
                </a:solidFill>
                <a:latin typeface="Arial Narrow" panose="020B0606020202030204" pitchFamily="34" charset="0"/>
              </a:rPr>
              <a:t>liposomal</a:t>
            </a: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 3 -5 mg/kg/día </a:t>
            </a: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EV mas 5 </a:t>
            </a:r>
            <a:r>
              <a:rPr lang="es-AR" sz="22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Fluocitosina</a:t>
            </a: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(100 mg/kg de peso y día</a:t>
            </a: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) </a:t>
            </a: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o Fluconazol </a:t>
            </a: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800-1.200 mg/día EV 2 semanas.</a:t>
            </a:r>
            <a:endParaRPr lang="es-AR" sz="2200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AR" sz="22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Consolidación</a:t>
            </a:r>
            <a:r>
              <a:rPr lang="es-AR" sz="2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: </a:t>
            </a: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Fluconazol </a:t>
            </a: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400-800 mg/día VO 8 semanas.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AR" sz="22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Mantenimiento</a:t>
            </a:r>
            <a:r>
              <a:rPr lang="es-AR" sz="2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: </a:t>
            </a: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Fluconazol </a:t>
            </a: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200 </a:t>
            </a: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mg/día VO. </a:t>
            </a: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durante </a:t>
            </a: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6-12 meses  o prolongado</a:t>
            </a:r>
            <a:endParaRPr lang="es-AR" sz="22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1593436" y="620689"/>
            <a:ext cx="9782801" cy="57606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Micosis oportunistas</a:t>
            </a:r>
            <a:endParaRPr lang="es-AR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Título 1"/>
          <p:cNvSpPr txBox="1">
            <a:spLocks/>
          </p:cNvSpPr>
          <p:nvPr/>
        </p:nvSpPr>
        <p:spPr>
          <a:xfrm>
            <a:off x="1557908" y="1349381"/>
            <a:ext cx="9782801" cy="57606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sz="2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Criptococosis: Tratamiento</a:t>
            </a:r>
            <a:endParaRPr lang="es-AR" sz="2800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8294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75257227"/>
              </p:ext>
            </p:extLst>
          </p:nvPr>
        </p:nvGraphicFramePr>
        <p:xfrm>
          <a:off x="1701923" y="2204864"/>
          <a:ext cx="9505055" cy="15240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483822"/>
                <a:gridCol w="1673640"/>
                <a:gridCol w="2218527"/>
                <a:gridCol w="2206356"/>
                <a:gridCol w="1922710"/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s-AR" sz="1600" dirty="0" smtClean="0"/>
                        <a:t>HONGO</a:t>
                      </a:r>
                      <a:endParaRPr lang="es-A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1600" dirty="0" smtClean="0"/>
                        <a:t>MORFOLOGÍA</a:t>
                      </a:r>
                      <a:endParaRPr lang="es-A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1600" dirty="0" smtClean="0"/>
                        <a:t>LOCALIZACIÓN</a:t>
                      </a:r>
                      <a:endParaRPr lang="es-A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1600" dirty="0" smtClean="0"/>
                        <a:t>DIAGNÓSTICO</a:t>
                      </a:r>
                      <a:endParaRPr lang="es-A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1600" dirty="0" smtClean="0">
                          <a:latin typeface="Arial Narrow" panose="020B0606020202030204" pitchFamily="34" charset="0"/>
                        </a:rPr>
                        <a:t>TRATAMIENTO</a:t>
                      </a:r>
                      <a:endParaRPr lang="es-AR" sz="16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AR" sz="1800" b="1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Criptococo</a:t>
                      </a:r>
                      <a:endParaRPr lang="es-AR" sz="1800" b="1" dirty="0">
                        <a:solidFill>
                          <a:schemeClr val="tx2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1800" b="1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Levadura</a:t>
                      </a:r>
                    </a:p>
                    <a:p>
                      <a:r>
                        <a:rPr lang="es-AR" sz="1800" b="1" dirty="0" err="1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cápsulada</a:t>
                      </a:r>
                      <a:endParaRPr lang="es-AR" sz="1800" b="1" dirty="0" smtClean="0">
                        <a:solidFill>
                          <a:schemeClr val="tx2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1800" b="1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Meníngea</a:t>
                      </a:r>
                    </a:p>
                    <a:p>
                      <a:r>
                        <a:rPr lang="es-AR" sz="1800" b="1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Cerebral</a:t>
                      </a:r>
                    </a:p>
                    <a:p>
                      <a:r>
                        <a:rPr lang="es-AR" sz="1800" b="1" dirty="0" err="1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Pleuropulmonar</a:t>
                      </a:r>
                      <a:endParaRPr lang="es-AR" sz="1800" b="1" dirty="0" smtClean="0">
                        <a:solidFill>
                          <a:schemeClr val="tx2"/>
                        </a:solidFill>
                        <a:latin typeface="Arial Narrow" panose="020B0606020202030204" pitchFamily="34" charset="0"/>
                      </a:endParaRPr>
                    </a:p>
                    <a:p>
                      <a:r>
                        <a:rPr lang="es-AR" sz="1800" b="1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Piel y partes blandas</a:t>
                      </a:r>
                      <a:endParaRPr lang="es-AR" sz="1800" b="1" dirty="0">
                        <a:solidFill>
                          <a:schemeClr val="tx2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1800" b="1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Directo</a:t>
                      </a:r>
                    </a:p>
                    <a:p>
                      <a:r>
                        <a:rPr lang="es-AR" sz="1800" b="1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Cultivos</a:t>
                      </a:r>
                    </a:p>
                    <a:p>
                      <a:r>
                        <a:rPr lang="es-AR" sz="1800" b="1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Antígenos</a:t>
                      </a:r>
                    </a:p>
                    <a:p>
                      <a:endParaRPr lang="es-AR" sz="1800" b="1" dirty="0">
                        <a:solidFill>
                          <a:schemeClr val="tx2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1800" b="1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Anfotericina</a:t>
                      </a:r>
                    </a:p>
                    <a:p>
                      <a:r>
                        <a:rPr lang="es-AR" sz="1800" b="1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Fluconazol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Rectángulo 4"/>
          <p:cNvSpPr/>
          <p:nvPr/>
        </p:nvSpPr>
        <p:spPr>
          <a:xfrm>
            <a:off x="1780190" y="3872993"/>
            <a:ext cx="9479139" cy="20162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s-AR" sz="2800" b="1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ctr">
              <a:defRPr/>
            </a:pPr>
            <a:r>
              <a:rPr lang="es-AR" sz="24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RECORDAR</a:t>
            </a:r>
            <a:endParaRPr lang="es-AR" sz="2400" b="1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indent="-285750">
              <a:buFont typeface="Arial" panose="020B0604020202020204" pitchFamily="34" charset="0"/>
              <a:buChar char="•"/>
              <a:defRPr/>
            </a:pPr>
            <a:r>
              <a:rPr lang="es-AR" sz="2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Hongo </a:t>
            </a:r>
            <a:r>
              <a:rPr lang="es-AR" sz="24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levaduriforme</a:t>
            </a:r>
            <a:r>
              <a:rPr lang="es-AR" sz="2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.</a:t>
            </a:r>
          </a:p>
          <a:p>
            <a:pPr indent="-285750">
              <a:buFont typeface="Arial" panose="020B0604020202020204" pitchFamily="34" charset="0"/>
              <a:buChar char="•"/>
              <a:defRPr/>
            </a:pPr>
            <a:r>
              <a:rPr lang="es-AR" sz="24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Antigenemia</a:t>
            </a:r>
            <a:r>
              <a:rPr lang="es-AR" sz="2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y </a:t>
            </a:r>
            <a:r>
              <a:rPr lang="es-AR" sz="24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antigenorraquia</a:t>
            </a:r>
            <a:r>
              <a:rPr lang="es-AR" sz="2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en LCR.</a:t>
            </a:r>
          </a:p>
          <a:p>
            <a:pPr indent="-285750">
              <a:buFont typeface="Arial" panose="020B0604020202020204" pitchFamily="34" charset="0"/>
              <a:buChar char="•"/>
              <a:defRPr/>
            </a:pPr>
            <a:r>
              <a:rPr lang="es-AR" sz="2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Lesiones </a:t>
            </a:r>
            <a:r>
              <a:rPr lang="es-AR" sz="24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pseudotumorales</a:t>
            </a:r>
            <a:r>
              <a:rPr lang="es-AR" sz="2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.</a:t>
            </a:r>
          </a:p>
          <a:p>
            <a:pPr indent="-285750">
              <a:buFont typeface="Arial" panose="020B0604020202020204" pitchFamily="34" charset="0"/>
              <a:buChar char="•"/>
              <a:defRPr/>
            </a:pPr>
            <a:r>
              <a:rPr lang="es-AR" sz="2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Meningitis es muy importante el síndrome de hipertensión </a:t>
            </a:r>
            <a:r>
              <a:rPr lang="es-AR" sz="24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endocraneana</a:t>
            </a:r>
            <a:r>
              <a:rPr lang="es-AR" sz="2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.</a:t>
            </a:r>
          </a:p>
          <a:p>
            <a:pPr algn="ctr">
              <a:defRPr/>
            </a:pPr>
            <a:endParaRPr lang="es-AR" sz="2200" dirty="0">
              <a:solidFill>
                <a:srgbClr val="0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1593436" y="620689"/>
            <a:ext cx="9782801" cy="57606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Micosis oportunistas</a:t>
            </a:r>
            <a:endParaRPr lang="es-AR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Título 1"/>
          <p:cNvSpPr txBox="1">
            <a:spLocks/>
          </p:cNvSpPr>
          <p:nvPr/>
        </p:nvSpPr>
        <p:spPr>
          <a:xfrm>
            <a:off x="1557908" y="1349381"/>
            <a:ext cx="9782801" cy="57606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sz="2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Criptococosis: Resumen</a:t>
            </a:r>
            <a:endParaRPr lang="es-AR" sz="2800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8718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3862164" y="2708920"/>
            <a:ext cx="4824536" cy="879797"/>
          </a:xfrm>
        </p:spPr>
        <p:txBody>
          <a:bodyPr>
            <a:normAutofit/>
          </a:bodyPr>
          <a:lstStyle/>
          <a:p>
            <a:pPr algn="ctr"/>
            <a:r>
              <a:rPr lang="es-AR" sz="44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HISTOPLASMOSIS</a:t>
            </a:r>
            <a:endParaRPr lang="es-AR" sz="4400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6201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1896467" y="2276872"/>
            <a:ext cx="9176737" cy="3816424"/>
          </a:xfrm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Los</a:t>
            </a:r>
            <a:r>
              <a:rPr lang="es-AR" sz="2200" i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es-AR" sz="2200" i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Histoplasmas</a:t>
            </a: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son hongos </a:t>
            </a: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dimórficos </a:t>
            </a: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con dos variedades: </a:t>
            </a:r>
            <a:r>
              <a:rPr lang="es-AR" sz="2200" i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capsulatum</a:t>
            </a: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y </a:t>
            </a:r>
            <a:r>
              <a:rPr lang="es-AR" sz="2200" i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duboisii</a:t>
            </a:r>
            <a:r>
              <a:rPr lang="es-AR" sz="2200" i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.</a:t>
            </a:r>
            <a:endParaRPr lang="es-AR" sz="2200" i="1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Distribución mundial con reservorio en suelos </a:t>
            </a: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terrosos, húmedos y ricos </a:t>
            </a: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en desechos orgánicos</a:t>
            </a: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, como deyecciones de aves y </a:t>
            </a: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murciélagos, </a:t>
            </a: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cuevas, </a:t>
            </a: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riberas </a:t>
            </a: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de </a:t>
            </a: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ríos </a:t>
            </a: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y </a:t>
            </a: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suelo </a:t>
            </a: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de zonas ricas en </a:t>
            </a: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vegetación.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Infección por inhalación </a:t>
            </a: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de </a:t>
            </a:r>
            <a:r>
              <a:rPr lang="es-AR" sz="22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microconidias</a:t>
            </a: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con afectación pulmonar primaria y luego del sistema fagocítico mononuclear.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Factores predisponentes</a:t>
            </a:r>
          </a:p>
          <a:p>
            <a:pPr lvl="1"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pt-BR" sz="2000" dirty="0" smtClean="0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</a:rPr>
              <a:t>Infeccion por VIH/Sida </a:t>
            </a:r>
          </a:p>
          <a:p>
            <a:pPr lvl="1"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pt-BR" sz="2000" dirty="0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</a:rPr>
              <a:t>D</a:t>
            </a:r>
            <a:r>
              <a:rPr lang="pt-BR" sz="2000" dirty="0" smtClean="0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</a:rPr>
              <a:t>iabetes mellitus</a:t>
            </a:r>
          </a:p>
          <a:p>
            <a:pPr lvl="1"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pt-BR" sz="2000" dirty="0" smtClean="0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</a:rPr>
              <a:t> Terapias </a:t>
            </a:r>
            <a:r>
              <a:rPr lang="pt-BR" sz="2000" dirty="0" err="1" smtClean="0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</a:rPr>
              <a:t>inmunosupresoras</a:t>
            </a:r>
            <a:endParaRPr lang="es-AR" sz="2000" dirty="0">
              <a:solidFill>
                <a:schemeClr val="accent4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1593436" y="620689"/>
            <a:ext cx="9782801" cy="57606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Micosis oportunistas</a:t>
            </a:r>
            <a:endParaRPr lang="es-AR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Título 1"/>
          <p:cNvSpPr txBox="1">
            <a:spLocks/>
          </p:cNvSpPr>
          <p:nvPr/>
        </p:nvSpPr>
        <p:spPr>
          <a:xfrm>
            <a:off x="1557908" y="1349381"/>
            <a:ext cx="9782801" cy="57606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sz="2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Histoplasmosis: Generalidades</a:t>
            </a:r>
            <a:endParaRPr lang="es-AR" sz="2800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9965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860674"/>
              </p:ext>
            </p:extLst>
          </p:nvPr>
        </p:nvGraphicFramePr>
        <p:xfrm>
          <a:off x="2277988" y="2132856"/>
          <a:ext cx="8196085" cy="25202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ítulo 1"/>
          <p:cNvSpPr txBox="1">
            <a:spLocks/>
          </p:cNvSpPr>
          <p:nvPr/>
        </p:nvSpPr>
        <p:spPr>
          <a:xfrm>
            <a:off x="1593436" y="620689"/>
            <a:ext cx="9782801" cy="57606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Micosis oportunistas</a:t>
            </a:r>
            <a:endParaRPr lang="es-AR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1557908" y="1349381"/>
            <a:ext cx="9782801" cy="57606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sz="2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Histoplasmosis: Formas clínicas</a:t>
            </a:r>
            <a:endParaRPr lang="es-AR" sz="2800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2277988" y="5591562"/>
            <a:ext cx="2520280" cy="861774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es-AR" sz="1600" dirty="0">
                <a:solidFill>
                  <a:schemeClr val="tx2"/>
                </a:solidFill>
                <a:latin typeface="Arial Narrow" panose="020B0606020202030204" pitchFamily="34" charset="0"/>
              </a:rPr>
              <a:t>Granulomas </a:t>
            </a:r>
            <a:r>
              <a:rPr lang="es-AR" sz="1600" dirty="0" err="1">
                <a:solidFill>
                  <a:schemeClr val="tx2"/>
                </a:solidFill>
                <a:latin typeface="Arial Narrow" panose="020B0606020202030204" pitchFamily="34" charset="0"/>
              </a:rPr>
              <a:t>caseificantes</a:t>
            </a:r>
            <a:r>
              <a:rPr lang="es-AR" sz="1600" dirty="0">
                <a:solidFill>
                  <a:schemeClr val="tx2"/>
                </a:solidFill>
                <a:latin typeface="Arial Narrow" panose="020B0606020202030204" pitchFamily="34" charset="0"/>
              </a:rPr>
              <a:t> y </a:t>
            </a:r>
            <a:r>
              <a:rPr lang="es-AR" sz="16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no </a:t>
            </a:r>
            <a:r>
              <a:rPr lang="es-AR" sz="16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caseificantes</a:t>
            </a:r>
            <a:r>
              <a:rPr lang="es-AR" sz="1600" dirty="0">
                <a:solidFill>
                  <a:schemeClr val="tx2"/>
                </a:solidFill>
                <a:latin typeface="Arial Narrow" panose="020B0606020202030204" pitchFamily="34" charset="0"/>
              </a:rPr>
              <a:t>, pocas levaduras,</a:t>
            </a:r>
          </a:p>
          <a:p>
            <a:r>
              <a:rPr lang="es-AR" sz="1600" dirty="0">
                <a:solidFill>
                  <a:schemeClr val="tx2"/>
                </a:solidFill>
                <a:latin typeface="Arial Narrow" panose="020B0606020202030204" pitchFamily="34" charset="0"/>
              </a:rPr>
              <a:t>células gigantes</a:t>
            </a:r>
          </a:p>
        </p:txBody>
      </p:sp>
      <p:sp>
        <p:nvSpPr>
          <p:cNvPr id="8" name="7 Rectángulo"/>
          <p:cNvSpPr/>
          <p:nvPr/>
        </p:nvSpPr>
        <p:spPr>
          <a:xfrm>
            <a:off x="5129215" y="5622339"/>
            <a:ext cx="2549374" cy="83099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es-AR" sz="1600" dirty="0">
                <a:solidFill>
                  <a:schemeClr val="tx2"/>
                </a:solidFill>
                <a:latin typeface="Arial Narrow" panose="020B0606020202030204" pitchFamily="34" charset="0"/>
              </a:rPr>
              <a:t>Granulomas </a:t>
            </a:r>
            <a:r>
              <a:rPr lang="es-AR" sz="16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caseificantes</a:t>
            </a:r>
            <a:r>
              <a:rPr lang="es-AR" sz="16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y no </a:t>
            </a:r>
            <a:r>
              <a:rPr lang="es-AR" sz="16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caseificantes</a:t>
            </a:r>
            <a:r>
              <a:rPr lang="es-AR" sz="1600" dirty="0">
                <a:solidFill>
                  <a:schemeClr val="tx2"/>
                </a:solidFill>
                <a:latin typeface="Arial Narrow" panose="020B0606020202030204" pitchFamily="34" charset="0"/>
              </a:rPr>
              <a:t>, </a:t>
            </a:r>
            <a:r>
              <a:rPr lang="es-AR" sz="16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moderadas levaduras ,Cavidades, fibrosis</a:t>
            </a:r>
            <a:endParaRPr lang="es-AR" sz="16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8038628" y="5622339"/>
            <a:ext cx="2304256" cy="83099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es-AR" sz="1600" dirty="0">
                <a:solidFill>
                  <a:schemeClr val="tx2"/>
                </a:solidFill>
                <a:latin typeface="Arial Narrow" panose="020B0606020202030204" pitchFamily="34" charset="0"/>
              </a:rPr>
              <a:t>Proliferación de macrófagos difusa</a:t>
            </a:r>
            <a:r>
              <a:rPr lang="es-AR" sz="16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, abundancia células </a:t>
            </a:r>
            <a:r>
              <a:rPr lang="es-AR" sz="1600" dirty="0">
                <a:solidFill>
                  <a:schemeClr val="tx2"/>
                </a:solidFill>
                <a:latin typeface="Arial Narrow" panose="020B0606020202030204" pitchFamily="34" charset="0"/>
              </a:rPr>
              <a:t>gigantes</a:t>
            </a:r>
          </a:p>
        </p:txBody>
      </p:sp>
      <p:sp>
        <p:nvSpPr>
          <p:cNvPr id="10" name="9 Rectángulo"/>
          <p:cNvSpPr/>
          <p:nvPr/>
        </p:nvSpPr>
        <p:spPr>
          <a:xfrm>
            <a:off x="8038628" y="4686235"/>
            <a:ext cx="2304256" cy="83099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s-AR" sz="1600" dirty="0">
                <a:solidFill>
                  <a:schemeClr val="tx2"/>
                </a:solidFill>
                <a:latin typeface="Arial Narrow" panose="020B0606020202030204" pitchFamily="34" charset="0"/>
              </a:rPr>
              <a:t>Fiebre, pérdida de peso,</a:t>
            </a:r>
          </a:p>
          <a:p>
            <a:r>
              <a:rPr lang="es-AR" sz="1600" dirty="0">
                <a:solidFill>
                  <a:schemeClr val="tx2"/>
                </a:solidFill>
                <a:latin typeface="Arial Narrow" panose="020B0606020202030204" pitchFamily="34" charset="0"/>
              </a:rPr>
              <a:t>hepatoesplenomegalia, </a:t>
            </a:r>
            <a:r>
              <a:rPr lang="es-AR" sz="16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trastornos hematológicos</a:t>
            </a:r>
            <a:endParaRPr lang="es-AR" sz="16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11" name="10 Rectángulo"/>
          <p:cNvSpPr/>
          <p:nvPr/>
        </p:nvSpPr>
        <p:spPr>
          <a:xfrm>
            <a:off x="5129215" y="4664946"/>
            <a:ext cx="2549373" cy="83099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s-AR" sz="16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Aguda: Asintomática</a:t>
            </a:r>
          </a:p>
          <a:p>
            <a:r>
              <a:rPr lang="es-AR" sz="16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Cronica: </a:t>
            </a:r>
            <a:r>
              <a:rPr lang="es-AR" sz="16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simil</a:t>
            </a:r>
            <a:r>
              <a:rPr lang="es-AR" sz="16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TB, fiebre</a:t>
            </a:r>
            <a:r>
              <a:rPr lang="es-AR" sz="1600" dirty="0">
                <a:solidFill>
                  <a:schemeClr val="tx2"/>
                </a:solidFill>
                <a:latin typeface="Arial Narrow" panose="020B0606020202030204" pitchFamily="34" charset="0"/>
              </a:rPr>
              <a:t>, tos productiva, dolor torácico</a:t>
            </a:r>
          </a:p>
        </p:txBody>
      </p:sp>
      <p:sp>
        <p:nvSpPr>
          <p:cNvPr id="12" name="11 Rectángulo"/>
          <p:cNvSpPr/>
          <p:nvPr/>
        </p:nvSpPr>
        <p:spPr>
          <a:xfrm>
            <a:off x="2241109" y="4664945"/>
            <a:ext cx="2549373" cy="83099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s-AR" sz="16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Pulmonar</a:t>
            </a:r>
          </a:p>
          <a:p>
            <a:r>
              <a:rPr lang="es-AR" sz="16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Asintomática</a:t>
            </a:r>
          </a:p>
          <a:p>
            <a:r>
              <a:rPr lang="es-AR" sz="16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Seudogripal</a:t>
            </a:r>
            <a:endParaRPr lang="es-AR" sz="16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51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73932" y="1484784"/>
            <a:ext cx="9782801" cy="1239837"/>
          </a:xfrm>
        </p:spPr>
        <p:txBody>
          <a:bodyPr>
            <a:normAutofit/>
          </a:bodyPr>
          <a:lstStyle/>
          <a:p>
            <a:pPr algn="ctr"/>
            <a:r>
              <a:rPr lang="es-AR" sz="2400" b="1" dirty="0" smtClean="0">
                <a:solidFill>
                  <a:schemeClr val="accent3">
                    <a:lumMod val="50000"/>
                  </a:schemeClr>
                </a:solidFill>
                <a:latin typeface="Arial Narrow" panose="020B0606020202030204" pitchFamily="34" charset="0"/>
              </a:rPr>
              <a:t>Dos polos según Inmunidad</a:t>
            </a:r>
            <a:endParaRPr lang="es-AR" sz="2400" b="1" dirty="0">
              <a:solidFill>
                <a:schemeClr val="accent3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87338995"/>
              </p:ext>
            </p:extLst>
          </p:nvPr>
        </p:nvGraphicFramePr>
        <p:xfrm>
          <a:off x="2704416" y="3140968"/>
          <a:ext cx="7560840" cy="20882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ítulo 1"/>
          <p:cNvSpPr txBox="1">
            <a:spLocks/>
          </p:cNvSpPr>
          <p:nvPr/>
        </p:nvSpPr>
        <p:spPr>
          <a:xfrm>
            <a:off x="1593436" y="620689"/>
            <a:ext cx="9782801" cy="57606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Micosis oportunistas</a:t>
            </a:r>
            <a:endParaRPr lang="es-AR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1557908" y="1349381"/>
            <a:ext cx="9782801" cy="57606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sz="2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Histoplasmosis: Formas clínicas</a:t>
            </a:r>
            <a:endParaRPr lang="es-AR" sz="2800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7799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022404" y="2492896"/>
            <a:ext cx="5174289" cy="3096344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Mucosas: úlceras, lesiones necrotizantes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Adenitis crónica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Infiltrados pulmonares inespecíficos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Patrón pulmonar miliar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Masa tumorales ulceradas en intestino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Hepatoesplenomegalia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Lesión </a:t>
            </a:r>
            <a:r>
              <a:rPr lang="es-AR" sz="22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pseudotumoral</a:t>
            </a: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en suprarrenal 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Lesiones en SNC: meningitis crónica</a:t>
            </a:r>
            <a:endParaRPr lang="es-AR" sz="22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6729" y="2132856"/>
            <a:ext cx="3205595" cy="4037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ítulo 1"/>
          <p:cNvSpPr txBox="1">
            <a:spLocks/>
          </p:cNvSpPr>
          <p:nvPr/>
        </p:nvSpPr>
        <p:spPr>
          <a:xfrm>
            <a:off x="1593436" y="620689"/>
            <a:ext cx="9782801" cy="57606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Micosis oportunistas</a:t>
            </a:r>
            <a:endParaRPr lang="es-AR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1557908" y="1349381"/>
            <a:ext cx="9782801" cy="57606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sz="2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Histoplasmosis: Formas clínicas focales</a:t>
            </a:r>
            <a:endParaRPr lang="es-AR" sz="2800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2096729" y="6259430"/>
            <a:ext cx="343165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AR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Rx de Tórax con patrón miliar</a:t>
            </a:r>
            <a:endParaRPr lang="es-AR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941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980910" y="2248571"/>
            <a:ext cx="6209846" cy="3973249"/>
          </a:xfrm>
          <a:prstGeom prst="rect">
            <a:avLst/>
          </a:prstGeom>
        </p:spPr>
      </p:pic>
      <p:sp>
        <p:nvSpPr>
          <p:cNvPr id="6" name="Título 1"/>
          <p:cNvSpPr txBox="1">
            <a:spLocks/>
          </p:cNvSpPr>
          <p:nvPr/>
        </p:nvSpPr>
        <p:spPr>
          <a:xfrm>
            <a:off x="1557177" y="1268760"/>
            <a:ext cx="9782801" cy="57606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sz="2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Histoplasmosis: Formas clínicas focales</a:t>
            </a:r>
            <a:endParaRPr lang="es-AR" sz="2800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4370007" y="6256235"/>
            <a:ext cx="343165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AR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TAC de Tórax con patrón miliar</a:t>
            </a:r>
            <a:endParaRPr lang="es-AR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Título 1"/>
          <p:cNvSpPr txBox="1">
            <a:spLocks/>
          </p:cNvSpPr>
          <p:nvPr/>
        </p:nvSpPr>
        <p:spPr>
          <a:xfrm>
            <a:off x="1593436" y="620689"/>
            <a:ext cx="9782801" cy="57606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Micosis oportunistas</a:t>
            </a:r>
            <a:endParaRPr lang="es-AR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4025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4" descr="2013-04-19 10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85" t="17453"/>
          <a:stretch/>
        </p:blipFill>
        <p:spPr bwMode="auto">
          <a:xfrm>
            <a:off x="2702944" y="1311101"/>
            <a:ext cx="3473309" cy="2593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8153" y="1311101"/>
            <a:ext cx="3380675" cy="25921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ángulo 1"/>
          <p:cNvSpPr/>
          <p:nvPr/>
        </p:nvSpPr>
        <p:spPr>
          <a:xfrm>
            <a:off x="6965102" y="1525572"/>
            <a:ext cx="2128511" cy="428942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chemeClr val="tx2"/>
              </a:solidFill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59661" y="4221088"/>
            <a:ext cx="3528107" cy="2448272"/>
          </a:xfrm>
          <a:prstGeom prst="rect">
            <a:avLst/>
          </a:prstGeom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82"/>
          <a:stretch/>
        </p:blipFill>
        <p:spPr bwMode="auto">
          <a:xfrm>
            <a:off x="6454452" y="4221088"/>
            <a:ext cx="3420174" cy="2448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ítulo 1"/>
          <p:cNvSpPr txBox="1">
            <a:spLocks/>
          </p:cNvSpPr>
          <p:nvPr/>
        </p:nvSpPr>
        <p:spPr>
          <a:xfrm>
            <a:off x="1557907" y="476672"/>
            <a:ext cx="9782801" cy="57606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sz="2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Histoplasmosis: Formas clínicas focales</a:t>
            </a:r>
            <a:endParaRPr lang="es-AR" sz="2800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1592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743" y="1901657"/>
            <a:ext cx="5040561" cy="3780421"/>
          </a:xfrm>
          <a:prstGeom prst="rect">
            <a:avLst/>
          </a:prstGeom>
        </p:spPr>
      </p:pic>
      <p:sp>
        <p:nvSpPr>
          <p:cNvPr id="3" name="Título 1"/>
          <p:cNvSpPr txBox="1">
            <a:spLocks/>
          </p:cNvSpPr>
          <p:nvPr/>
        </p:nvSpPr>
        <p:spPr>
          <a:xfrm>
            <a:off x="1557907" y="404664"/>
            <a:ext cx="9782801" cy="57606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sz="2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Histoplasmosis: Formas clínicas diseminadas crónicas</a:t>
            </a:r>
            <a:endParaRPr lang="es-AR" sz="2800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2972" y="1359474"/>
            <a:ext cx="4340225" cy="2451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993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5834" y="4097897"/>
            <a:ext cx="4297363" cy="2425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54332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3410" y="1340768"/>
            <a:ext cx="5038205" cy="4536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ítulo 1"/>
          <p:cNvSpPr txBox="1">
            <a:spLocks/>
          </p:cNvSpPr>
          <p:nvPr/>
        </p:nvSpPr>
        <p:spPr>
          <a:xfrm>
            <a:off x="1557907" y="404664"/>
            <a:ext cx="9782801" cy="57606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sz="2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Histoplasmosis: Formas clínicas diseminadas agudas</a:t>
            </a:r>
            <a:endParaRPr lang="es-AR" sz="2800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4986686" y="6105541"/>
            <a:ext cx="343165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AR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Rx de Tórax con patrón </a:t>
            </a:r>
            <a:r>
              <a:rPr lang="es-AR" sz="14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reticulonodulillar</a:t>
            </a:r>
            <a:r>
              <a:rPr lang="es-AR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bilateral</a:t>
            </a:r>
            <a:endParaRPr lang="es-AR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4948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8628" y="2132856"/>
            <a:ext cx="2592288" cy="1800200"/>
          </a:xfrm>
          <a:prstGeom prst="rect">
            <a:avLst/>
          </a:prstGeom>
        </p:spPr>
      </p:pic>
      <p:sp>
        <p:nvSpPr>
          <p:cNvPr id="3" name="Título 1"/>
          <p:cNvSpPr txBox="1">
            <a:spLocks/>
          </p:cNvSpPr>
          <p:nvPr/>
        </p:nvSpPr>
        <p:spPr>
          <a:xfrm>
            <a:off x="1593436" y="620689"/>
            <a:ext cx="9782801" cy="57606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Micosis oportunistas</a:t>
            </a:r>
            <a:endParaRPr lang="es-AR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>
            <a:off x="1557908" y="1349381"/>
            <a:ext cx="9782801" cy="57606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sz="2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Histoplasmosis: </a:t>
            </a:r>
            <a:r>
              <a:rPr lang="es-AR" sz="2800" b="1" dirty="0">
                <a:solidFill>
                  <a:schemeClr val="tx2"/>
                </a:solidFill>
                <a:latin typeface="Arial Narrow" panose="020B0606020202030204" pitchFamily="34" charset="0"/>
              </a:rPr>
              <a:t>D</a:t>
            </a:r>
            <a:r>
              <a:rPr lang="es-AR" sz="2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iagnóstico</a:t>
            </a:r>
            <a:endParaRPr lang="es-AR" sz="2800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Marcador de contenido 2"/>
          <p:cNvSpPr txBox="1">
            <a:spLocks/>
          </p:cNvSpPr>
          <p:nvPr/>
        </p:nvSpPr>
        <p:spPr>
          <a:xfrm>
            <a:off x="1917948" y="2257962"/>
            <a:ext cx="6075978" cy="4210136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46888" indent="-246888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Font typeface="Euphemia" pitchFamily="34" charset="0"/>
              <a:buChar char="›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12648" indent="-24688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78408" indent="-24688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›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44168" indent="-24688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9928" indent="-24688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›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5688" indent="-24688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41448" indent="-24688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›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07208" indent="-24688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72968" indent="-24688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›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s-AR" sz="29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Factores predisponentes</a:t>
            </a:r>
          </a:p>
          <a:p>
            <a:pPr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s-AR" sz="29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Formas clínicas</a:t>
            </a:r>
          </a:p>
          <a:p>
            <a:pPr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s-AR" sz="29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Métodos micológicos directos</a:t>
            </a:r>
            <a:endParaRPr lang="es-AR" sz="2600" b="1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s-AR" sz="26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Examen microscópico de levaduras.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s-AR" sz="26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Cultivos de </a:t>
            </a:r>
            <a:r>
              <a:rPr lang="es-AR" sz="2600" dirty="0">
                <a:solidFill>
                  <a:schemeClr val="tx2"/>
                </a:solidFill>
                <a:latin typeface="Arial Narrow" panose="020B0606020202030204" pitchFamily="34" charset="0"/>
              </a:rPr>
              <a:t>muestras </a:t>
            </a:r>
            <a:r>
              <a:rPr lang="es-AR" sz="26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esputo, piel, sangre, medula ósea.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s-AR" sz="26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Hemocultivos por lisis centrifugación..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s-AR" sz="26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Detección de antígenos polisacárido: sangre, orina:</a:t>
            </a:r>
            <a:endParaRPr lang="es-AR" sz="2600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s-AR" sz="26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Detección de ácidos nucleicos</a:t>
            </a:r>
            <a:endParaRPr lang="es-AR" sz="2600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marL="261938" lvl="1" indent="-261938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s-AR" sz="2800" b="1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marL="261938" lvl="1" indent="-261938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s-AR" sz="2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Métodos indirectos: </a:t>
            </a:r>
            <a:r>
              <a:rPr lang="es-AR" sz="26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Anticuerpos contra Ag H y M</a:t>
            </a:r>
            <a:endParaRPr lang="es-AR" sz="28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marL="261938" lvl="1" indent="-261938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s-AR" sz="2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Biopsia </a:t>
            </a:r>
            <a:r>
              <a:rPr lang="es-AR" sz="2800" b="1" dirty="0">
                <a:solidFill>
                  <a:schemeClr val="tx2"/>
                </a:solidFill>
                <a:latin typeface="Arial Narrow" panose="020B0606020202030204" pitchFamily="34" charset="0"/>
              </a:rPr>
              <a:t>de tejidos </a:t>
            </a:r>
            <a:r>
              <a:rPr lang="es-AR" sz="2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: </a:t>
            </a:r>
            <a:r>
              <a:rPr lang="es-AR" sz="26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piel, medula ósea</a:t>
            </a:r>
            <a:endParaRPr lang="es-AR" sz="2800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marL="261938" lvl="1" indent="-261938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s-AR" sz="2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Complementarios</a:t>
            </a:r>
            <a:r>
              <a:rPr lang="es-AR" sz="28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: </a:t>
            </a:r>
            <a:r>
              <a:rPr lang="es-AR" sz="26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Rx, TAC, RMN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Euphemia" pitchFamily="34" charset="0"/>
              <a:buNone/>
            </a:pPr>
            <a:endParaRPr lang="es-AR" sz="22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pic>
        <p:nvPicPr>
          <p:cNvPr id="389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6276" y="4342003"/>
            <a:ext cx="1094640" cy="24016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891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0636" y="4335400"/>
            <a:ext cx="1152128" cy="24148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8 Rectángulo"/>
          <p:cNvSpPr/>
          <p:nvPr/>
        </p:nvSpPr>
        <p:spPr>
          <a:xfrm>
            <a:off x="8328727" y="3954542"/>
            <a:ext cx="201208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sz="16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Levaduras intracelulares</a:t>
            </a:r>
            <a:endParaRPr lang="es-AR" sz="16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0142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arcador de contenido"/>
          <p:cNvSpPr>
            <a:spLocks noGrp="1"/>
          </p:cNvSpPr>
          <p:nvPr>
            <p:ph idx="1"/>
          </p:nvPr>
        </p:nvSpPr>
        <p:spPr>
          <a:xfrm>
            <a:off x="1593436" y="2060848"/>
            <a:ext cx="9782801" cy="4176464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s-AR" sz="2200" b="1" dirty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</a:rPr>
              <a:t>Pulmonar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AR" sz="2000" b="1" dirty="0">
                <a:solidFill>
                  <a:schemeClr val="tx2"/>
                </a:solidFill>
                <a:latin typeface="Arial Narrow" panose="020B0606020202030204" pitchFamily="34" charset="0"/>
              </a:rPr>
              <a:t>Aguda </a:t>
            </a:r>
            <a:r>
              <a:rPr lang="es-AR" sz="20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Leve-moderada </a:t>
            </a:r>
            <a:r>
              <a:rPr lang="es-AR" sz="2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Ninguno </a:t>
            </a:r>
            <a:r>
              <a:rPr lang="es-AR" sz="2000" dirty="0">
                <a:solidFill>
                  <a:schemeClr val="tx2"/>
                </a:solidFill>
                <a:latin typeface="Arial Narrow" panose="020B0606020202030204" pitchFamily="34" charset="0"/>
              </a:rPr>
              <a:t>o itraconazol, 200 mg 3 veces al día durante 3 días, seguido de 200 mg dos veces al día durante 6-12 </a:t>
            </a:r>
            <a:r>
              <a:rPr lang="es-AR" sz="2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semanas.</a:t>
            </a:r>
            <a:endParaRPr lang="es-AR" sz="2000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AR" sz="20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Moderad a grave: </a:t>
            </a:r>
            <a:r>
              <a:rPr lang="es-AR" sz="2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Anfotericina B </a:t>
            </a:r>
            <a:r>
              <a:rPr lang="es-AR" sz="20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liposomal</a:t>
            </a:r>
            <a:r>
              <a:rPr lang="es-AR" sz="2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 </a:t>
            </a:r>
            <a:r>
              <a:rPr lang="es-AR" sz="2000" dirty="0">
                <a:solidFill>
                  <a:schemeClr val="tx2"/>
                </a:solidFill>
                <a:latin typeface="Arial Narrow" panose="020B0606020202030204" pitchFamily="34" charset="0"/>
              </a:rPr>
              <a:t>3-5 mg/kg, o </a:t>
            </a:r>
            <a:r>
              <a:rPr lang="es-AR" sz="2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Anfotericina </a:t>
            </a:r>
            <a:r>
              <a:rPr lang="es-AR" sz="2000" dirty="0">
                <a:solidFill>
                  <a:schemeClr val="tx2"/>
                </a:solidFill>
                <a:latin typeface="Arial Narrow" panose="020B0606020202030204" pitchFamily="34" charset="0"/>
              </a:rPr>
              <a:t>B </a:t>
            </a:r>
            <a:r>
              <a:rPr lang="es-AR" sz="2000" dirty="0" err="1">
                <a:solidFill>
                  <a:schemeClr val="tx2"/>
                </a:solidFill>
                <a:latin typeface="Arial Narrow" panose="020B0606020202030204" pitchFamily="34" charset="0"/>
              </a:rPr>
              <a:t>desoxicolato</a:t>
            </a:r>
            <a:r>
              <a:rPr lang="es-AR" sz="2000" dirty="0">
                <a:solidFill>
                  <a:schemeClr val="tx2"/>
                </a:solidFill>
                <a:latin typeface="Arial Narrow" panose="020B0606020202030204" pitchFamily="34" charset="0"/>
              </a:rPr>
              <a:t>, 0,7-1 mg/kg/día durante 1-2 </a:t>
            </a:r>
            <a:r>
              <a:rPr lang="es-AR" sz="2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semanas, seguido </a:t>
            </a:r>
            <a:r>
              <a:rPr lang="es-AR" sz="2000" dirty="0">
                <a:solidFill>
                  <a:schemeClr val="tx2"/>
                </a:solidFill>
                <a:latin typeface="Arial Narrow" panose="020B0606020202030204" pitchFamily="34" charset="0"/>
              </a:rPr>
              <a:t>de itraconazol, 200 </a:t>
            </a:r>
            <a:r>
              <a:rPr lang="es-AR" sz="2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mg dos </a:t>
            </a:r>
            <a:r>
              <a:rPr lang="es-AR" sz="2000" dirty="0">
                <a:solidFill>
                  <a:schemeClr val="tx2"/>
                </a:solidFill>
                <a:latin typeface="Arial Narrow" panose="020B0606020202030204" pitchFamily="34" charset="0"/>
              </a:rPr>
              <a:t>veces al día </a:t>
            </a:r>
            <a:r>
              <a:rPr lang="es-AR" sz="2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12 </a:t>
            </a:r>
            <a:r>
              <a:rPr lang="es-AR" sz="2000" dirty="0">
                <a:solidFill>
                  <a:schemeClr val="tx2"/>
                </a:solidFill>
                <a:latin typeface="Arial Narrow" panose="020B0606020202030204" pitchFamily="34" charset="0"/>
              </a:rPr>
              <a:t>semanas. </a:t>
            </a:r>
            <a:endParaRPr lang="es-AR" sz="20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AR" sz="20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Cavitada crónica: </a:t>
            </a:r>
            <a:r>
              <a:rPr lang="es-AR" sz="2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Itraconazol</a:t>
            </a:r>
            <a:r>
              <a:rPr lang="es-AR" sz="2000" dirty="0">
                <a:solidFill>
                  <a:schemeClr val="tx2"/>
                </a:solidFill>
                <a:latin typeface="Arial Narrow" panose="020B0606020202030204" pitchFamily="34" charset="0"/>
              </a:rPr>
              <a:t>, 200 mg 3 veces al día durante 3 días, seguido de dos veces al día durante al menos 1 año y hasta 2 </a:t>
            </a:r>
            <a:r>
              <a:rPr lang="es-AR" sz="2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años.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s-AR" sz="2200" b="1" dirty="0" smtClean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s-AR" sz="2200" b="1" dirty="0" smtClean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</a:rPr>
              <a:t>Diseminada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AR" sz="20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Aguda</a:t>
            </a:r>
            <a:r>
              <a:rPr lang="es-AR" sz="2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: Anfotericina B </a:t>
            </a:r>
            <a:r>
              <a:rPr lang="es-AR" sz="20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liposomal</a:t>
            </a:r>
            <a:r>
              <a:rPr lang="es-AR" sz="2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 </a:t>
            </a:r>
            <a:r>
              <a:rPr lang="es-AR" sz="2000" dirty="0">
                <a:solidFill>
                  <a:schemeClr val="tx2"/>
                </a:solidFill>
                <a:latin typeface="Arial Narrow" panose="020B0606020202030204" pitchFamily="34" charset="0"/>
              </a:rPr>
              <a:t>3-5 mg/kg, o </a:t>
            </a:r>
            <a:r>
              <a:rPr lang="es-AR" sz="2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Anfotericina </a:t>
            </a:r>
            <a:r>
              <a:rPr lang="es-AR" sz="2000" dirty="0">
                <a:solidFill>
                  <a:schemeClr val="tx2"/>
                </a:solidFill>
                <a:latin typeface="Arial Narrow" panose="020B0606020202030204" pitchFamily="34" charset="0"/>
              </a:rPr>
              <a:t>B </a:t>
            </a:r>
            <a:r>
              <a:rPr lang="es-AR" sz="2000" dirty="0" err="1">
                <a:solidFill>
                  <a:schemeClr val="tx2"/>
                </a:solidFill>
                <a:latin typeface="Arial Narrow" panose="020B0606020202030204" pitchFamily="34" charset="0"/>
              </a:rPr>
              <a:t>desoxicolato</a:t>
            </a:r>
            <a:r>
              <a:rPr lang="es-AR" sz="2000" dirty="0">
                <a:solidFill>
                  <a:schemeClr val="tx2"/>
                </a:solidFill>
                <a:latin typeface="Arial Narrow" panose="020B0606020202030204" pitchFamily="34" charset="0"/>
              </a:rPr>
              <a:t>, 0,7-1 mg/kg/día durante 1-2 </a:t>
            </a:r>
            <a:r>
              <a:rPr lang="es-AR" sz="2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semanas, seguido </a:t>
            </a:r>
            <a:r>
              <a:rPr lang="es-AR" sz="2000" dirty="0">
                <a:solidFill>
                  <a:schemeClr val="tx2"/>
                </a:solidFill>
                <a:latin typeface="Arial Narrow" panose="020B0606020202030204" pitchFamily="34" charset="0"/>
              </a:rPr>
              <a:t>de itraconazol, </a:t>
            </a:r>
            <a:r>
              <a:rPr lang="es-AR" sz="2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200 mg </a:t>
            </a:r>
            <a:r>
              <a:rPr lang="es-AR" sz="2000" dirty="0">
                <a:solidFill>
                  <a:schemeClr val="tx2"/>
                </a:solidFill>
                <a:latin typeface="Arial Narrow" panose="020B0606020202030204" pitchFamily="34" charset="0"/>
              </a:rPr>
              <a:t>dos veces </a:t>
            </a:r>
            <a:r>
              <a:rPr lang="es-AR" sz="2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al </a:t>
            </a:r>
            <a:r>
              <a:rPr lang="es-AR" sz="2000" dirty="0">
                <a:solidFill>
                  <a:schemeClr val="tx2"/>
                </a:solidFill>
                <a:latin typeface="Arial Narrow" panose="020B0606020202030204" pitchFamily="34" charset="0"/>
              </a:rPr>
              <a:t>día durante </a:t>
            </a:r>
            <a:r>
              <a:rPr lang="es-AR" sz="2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al menos 12 </a:t>
            </a:r>
            <a:r>
              <a:rPr lang="es-AR" sz="2000" dirty="0">
                <a:solidFill>
                  <a:schemeClr val="tx2"/>
                </a:solidFill>
                <a:latin typeface="Arial Narrow" panose="020B0606020202030204" pitchFamily="34" charset="0"/>
              </a:rPr>
              <a:t>meses. </a:t>
            </a:r>
            <a:endParaRPr lang="es-AR" sz="20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AR" sz="20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Crónica</a:t>
            </a:r>
            <a:r>
              <a:rPr lang="es-AR" sz="2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: Itraconazol</a:t>
            </a:r>
            <a:r>
              <a:rPr lang="es-AR" sz="2000" dirty="0">
                <a:solidFill>
                  <a:schemeClr val="tx2"/>
                </a:solidFill>
                <a:latin typeface="Arial Narrow" panose="020B0606020202030204" pitchFamily="34" charset="0"/>
              </a:rPr>
              <a:t>, 200 mg 3 veces al día durante 3 días, seguido de 200 mg dos veces al día durante al menos 1 </a:t>
            </a:r>
            <a:r>
              <a:rPr lang="es-AR" sz="2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año.</a:t>
            </a:r>
            <a:endParaRPr lang="es-AR" sz="20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Título 1"/>
          <p:cNvSpPr txBox="1">
            <a:spLocks/>
          </p:cNvSpPr>
          <p:nvPr/>
        </p:nvSpPr>
        <p:spPr>
          <a:xfrm>
            <a:off x="1593436" y="620689"/>
            <a:ext cx="9782801" cy="57606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Micosis oportunistas</a:t>
            </a:r>
            <a:endParaRPr lang="es-AR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8" name="Título 1"/>
          <p:cNvSpPr txBox="1">
            <a:spLocks/>
          </p:cNvSpPr>
          <p:nvPr/>
        </p:nvSpPr>
        <p:spPr>
          <a:xfrm>
            <a:off x="1557908" y="1349381"/>
            <a:ext cx="9782801" cy="57606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sz="2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Histoplasmosis: Tratamiento</a:t>
            </a:r>
            <a:endParaRPr lang="es-AR" sz="2800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6862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88767406"/>
              </p:ext>
            </p:extLst>
          </p:nvPr>
        </p:nvGraphicFramePr>
        <p:xfrm>
          <a:off x="1701925" y="2147938"/>
          <a:ext cx="9427428" cy="1569094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686564"/>
                <a:gridCol w="1516160"/>
                <a:gridCol w="2175577"/>
                <a:gridCol w="2163641"/>
                <a:gridCol w="1885486"/>
              </a:tblGrid>
              <a:tr h="300833"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>
                          <a:latin typeface="Arial Narrow" panose="020B0606020202030204" pitchFamily="34" charset="0"/>
                        </a:rPr>
                        <a:t>HONGO</a:t>
                      </a:r>
                      <a:endParaRPr lang="es-AR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>
                          <a:latin typeface="Arial Narrow" panose="020B0606020202030204" pitchFamily="34" charset="0"/>
                        </a:rPr>
                        <a:t>MORFOLOGÍA</a:t>
                      </a:r>
                      <a:endParaRPr lang="es-AR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>
                          <a:latin typeface="Arial Narrow" panose="020B0606020202030204" pitchFamily="34" charset="0"/>
                        </a:rPr>
                        <a:t>LOCALIZACIÓN</a:t>
                      </a:r>
                      <a:endParaRPr lang="es-AR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>
                          <a:latin typeface="Arial Narrow" panose="020B0606020202030204" pitchFamily="34" charset="0"/>
                        </a:rPr>
                        <a:t>DIAGNÓSTICO</a:t>
                      </a:r>
                      <a:endParaRPr lang="es-AR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>
                          <a:latin typeface="Arial Narrow" panose="020B0606020202030204" pitchFamily="34" charset="0"/>
                        </a:rPr>
                        <a:t>TRATAMIENTO</a:t>
                      </a:r>
                      <a:endParaRPr lang="es-AR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</a:tr>
              <a:tr h="1203334">
                <a:tc>
                  <a:txBody>
                    <a:bodyPr/>
                    <a:lstStyle/>
                    <a:p>
                      <a:r>
                        <a:rPr lang="es-AR" b="1" i="1" dirty="0" err="1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Histoplasma</a:t>
                      </a:r>
                      <a:r>
                        <a:rPr lang="es-AR" b="1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s-AR" b="1" dirty="0" err="1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spp</a:t>
                      </a:r>
                      <a:endParaRPr lang="es-AR" b="1" dirty="0">
                        <a:solidFill>
                          <a:schemeClr val="tx2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b="1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Levaduras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1800" b="1" dirty="0" smtClean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</a:rPr>
                        <a:t>Diseminada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1800" b="1" dirty="0" smtClean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</a:rPr>
                        <a:t>Pulmonar, Cutaneamucosa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1800" b="1" dirty="0" smtClean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</a:rPr>
                        <a:t>SNC</a:t>
                      </a:r>
                      <a:endParaRPr lang="es-AR" b="1" dirty="0">
                        <a:solidFill>
                          <a:schemeClr val="tx2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b="1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Directo</a:t>
                      </a:r>
                    </a:p>
                    <a:p>
                      <a:r>
                        <a:rPr lang="es-AR" b="1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Cultivos</a:t>
                      </a:r>
                    </a:p>
                    <a:p>
                      <a:r>
                        <a:rPr lang="es-AR" b="1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Biopsia</a:t>
                      </a:r>
                    </a:p>
                    <a:p>
                      <a:r>
                        <a:rPr lang="es-AR" b="1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Serologías</a:t>
                      </a:r>
                      <a:endParaRPr lang="es-AR" b="1" dirty="0">
                        <a:solidFill>
                          <a:schemeClr val="tx2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b="1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Anfotericina</a:t>
                      </a:r>
                    </a:p>
                    <a:p>
                      <a:r>
                        <a:rPr lang="es-AR" b="1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Itraconazol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Rectángulo 4"/>
          <p:cNvSpPr/>
          <p:nvPr/>
        </p:nvSpPr>
        <p:spPr>
          <a:xfrm>
            <a:off x="1701924" y="3933056"/>
            <a:ext cx="9433048" cy="19442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s-AR" sz="24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ctr">
              <a:defRPr/>
            </a:pPr>
            <a:r>
              <a:rPr lang="es-AR" sz="24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RECORDAR</a:t>
            </a:r>
            <a:endParaRPr lang="es-AR" sz="2400" b="1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es-AR" sz="2400" dirty="0">
                <a:solidFill>
                  <a:schemeClr val="tx2"/>
                </a:solidFill>
                <a:latin typeface="Arial Narrow" panose="020B0606020202030204" pitchFamily="34" charset="0"/>
              </a:rPr>
              <a:t>Histoplasmosis diseminada </a:t>
            </a:r>
            <a:r>
              <a:rPr lang="es-AR" sz="2400" dirty="0" err="1">
                <a:solidFill>
                  <a:schemeClr val="tx2"/>
                </a:solidFill>
                <a:latin typeface="Arial Narrow" panose="020B0606020202030204" pitchFamily="34" charset="0"/>
              </a:rPr>
              <a:t>simil</a:t>
            </a:r>
            <a:r>
              <a:rPr lang="es-AR" sz="2400" dirty="0">
                <a:solidFill>
                  <a:schemeClr val="tx2"/>
                </a:solidFill>
                <a:latin typeface="Arial Narrow" panose="020B0606020202030204" pitchFamily="34" charset="0"/>
              </a:rPr>
              <a:t> TBC diseminada.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es-AR" sz="2400" dirty="0">
                <a:solidFill>
                  <a:schemeClr val="tx2"/>
                </a:solidFill>
                <a:latin typeface="Arial Narrow" panose="020B0606020202030204" pitchFamily="34" charset="0"/>
              </a:rPr>
              <a:t>Localizaciones </a:t>
            </a:r>
            <a:r>
              <a:rPr lang="es-AR" sz="2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múltiples.</a:t>
            </a:r>
            <a:endParaRPr lang="es-AR" sz="2400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es-AR" sz="2400" dirty="0">
                <a:solidFill>
                  <a:schemeClr val="tx2"/>
                </a:solidFill>
                <a:latin typeface="Arial Narrow" panose="020B0606020202030204" pitchFamily="34" charset="0"/>
              </a:rPr>
              <a:t>Pensar en su </a:t>
            </a:r>
            <a:r>
              <a:rPr lang="es-AR" sz="2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tropismo y mas </a:t>
            </a:r>
            <a:r>
              <a:rPr lang="es-AR" sz="2400" dirty="0">
                <a:solidFill>
                  <a:schemeClr val="tx2"/>
                </a:solidFill>
                <a:latin typeface="Arial Narrow" panose="020B0606020202030204" pitchFamily="34" charset="0"/>
              </a:rPr>
              <a:t>grave </a:t>
            </a:r>
            <a:r>
              <a:rPr lang="es-AR" sz="2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la </a:t>
            </a:r>
            <a:r>
              <a:rPr lang="es-AR" sz="2400" dirty="0">
                <a:solidFill>
                  <a:schemeClr val="tx2"/>
                </a:solidFill>
                <a:latin typeface="Arial Narrow" panose="020B0606020202030204" pitchFamily="34" charset="0"/>
              </a:rPr>
              <a:t>de SNC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es-AR" sz="2400" dirty="0">
                <a:solidFill>
                  <a:schemeClr val="tx2"/>
                </a:solidFill>
                <a:latin typeface="Arial Narrow" panose="020B0606020202030204" pitchFamily="34" charset="0"/>
              </a:rPr>
              <a:t>Lesiones </a:t>
            </a:r>
            <a:r>
              <a:rPr lang="es-AR" sz="24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pseudotumorales</a:t>
            </a:r>
            <a:r>
              <a:rPr lang="es-AR" sz="2400" dirty="0">
                <a:solidFill>
                  <a:schemeClr val="tx2"/>
                </a:solidFill>
                <a:latin typeface="Arial Narrow" panose="020B0606020202030204" pitchFamily="34" charset="0"/>
              </a:rPr>
              <a:t>.</a:t>
            </a:r>
          </a:p>
          <a:p>
            <a:pPr algn="ctr">
              <a:defRPr/>
            </a:pPr>
            <a:endParaRPr lang="es-AR" sz="28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1593436" y="620689"/>
            <a:ext cx="9782801" cy="57606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Micosis oportunistas</a:t>
            </a:r>
            <a:endParaRPr lang="es-AR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Título 1"/>
          <p:cNvSpPr txBox="1">
            <a:spLocks/>
          </p:cNvSpPr>
          <p:nvPr/>
        </p:nvSpPr>
        <p:spPr>
          <a:xfrm>
            <a:off x="1557908" y="1349381"/>
            <a:ext cx="9782801" cy="57606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sz="2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Histoplasmosis: Resumen </a:t>
            </a:r>
            <a:endParaRPr lang="es-AR" sz="2800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4717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1485900" y="2708920"/>
            <a:ext cx="9782801" cy="936104"/>
          </a:xfrm>
        </p:spPr>
        <p:txBody>
          <a:bodyPr>
            <a:normAutofit/>
          </a:bodyPr>
          <a:lstStyle/>
          <a:p>
            <a:pPr algn="ctr"/>
            <a:r>
              <a:rPr lang="es-AR" sz="44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MUCORMICOSIS</a:t>
            </a:r>
            <a:endParaRPr lang="es-AR" sz="4400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4056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593436" y="2204864"/>
            <a:ext cx="9782801" cy="3888432"/>
          </a:xfrm>
        </p:spPr>
        <p:txBody>
          <a:bodyPr>
            <a:normAutofit/>
          </a:bodyPr>
          <a:lstStyle/>
          <a:p>
            <a:pPr marL="174625" lvl="0" indent="-174625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s-ES_tradnl" alt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Infecciones micóticas </a:t>
            </a:r>
            <a:r>
              <a:rPr lang="es-ES_tradnl" altLang="es-AR" sz="22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angioinvasivas</a:t>
            </a:r>
            <a:r>
              <a:rPr lang="es-ES_tradnl" alt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o localizadas </a:t>
            </a:r>
            <a:r>
              <a:rPr lang="es-AR" alt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del hombre y </a:t>
            </a:r>
            <a:r>
              <a:rPr lang="es-AR" alt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animales</a:t>
            </a:r>
            <a:r>
              <a:rPr lang="es-ES_tradnl" alt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producidas por hongos filamentosos no tabicados del género </a:t>
            </a:r>
            <a:r>
              <a:rPr lang="es-ES_tradnl" altLang="es-AR" sz="2200" i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Mucor</a:t>
            </a:r>
            <a:r>
              <a:rPr lang="es-ES_tradnl" altLang="es-AR" sz="2200" i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, </a:t>
            </a:r>
            <a:r>
              <a:rPr lang="es-ES_tradnl" altLang="es-AR" sz="2200" i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Rhizopus</a:t>
            </a:r>
            <a:r>
              <a:rPr lang="es-ES_tradnl" altLang="es-AR" sz="2200" i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, </a:t>
            </a:r>
            <a:r>
              <a:rPr lang="es-ES_tradnl" altLang="es-AR" sz="2200" i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Rhizomucor</a:t>
            </a:r>
            <a:r>
              <a:rPr lang="es-ES_tradnl" altLang="es-AR" sz="2200" i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, </a:t>
            </a:r>
            <a:r>
              <a:rPr lang="es-ES_tradnl" altLang="es-AR" sz="2200" i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Absidía</a:t>
            </a:r>
            <a:r>
              <a:rPr lang="es-ES_tradnl" alt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.</a:t>
            </a:r>
          </a:p>
          <a:p>
            <a:pPr marL="174625" indent="-174625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s-AR" alt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Distribución mundial con reservorios en  suelo ricos en </a:t>
            </a:r>
            <a:r>
              <a:rPr lang="es-AR" alt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frutas, restos vegetales, </a:t>
            </a:r>
            <a:r>
              <a:rPr lang="es-AR" alt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materia orgánica, abono y excremento animal.</a:t>
            </a:r>
            <a:endParaRPr lang="es-AR" altLang="es-AR" sz="2200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marL="174625" indent="-174625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s-AR" alt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Infección por </a:t>
            </a:r>
            <a:r>
              <a:rPr lang="es-AR" alt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inhalación de </a:t>
            </a:r>
            <a:r>
              <a:rPr lang="es-AR" alt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esporas,  </a:t>
            </a:r>
            <a:r>
              <a:rPr lang="es-AR" alt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ingestión </a:t>
            </a:r>
            <a:r>
              <a:rPr lang="es-AR" alt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alimentos contaminados, </a:t>
            </a:r>
            <a:r>
              <a:rPr lang="es-AR" alt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inoculación cutánea </a:t>
            </a:r>
            <a:r>
              <a:rPr lang="es-AR" alt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a través de catéter</a:t>
            </a:r>
            <a:r>
              <a:rPr lang="es-AR" alt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, vendajes, materiales </a:t>
            </a:r>
            <a:r>
              <a:rPr lang="es-AR" alt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quirúrgicos; quemaduras </a:t>
            </a:r>
            <a:r>
              <a:rPr lang="es-AR" alt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o </a:t>
            </a:r>
            <a:r>
              <a:rPr lang="es-AR" alt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heridas postraumáticas</a:t>
            </a:r>
            <a:r>
              <a:rPr lang="es-AR" alt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.</a:t>
            </a:r>
          </a:p>
          <a:p>
            <a:pPr marL="174625" indent="-174625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s-AR" alt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Factores predisponentes</a:t>
            </a:r>
          </a:p>
          <a:p>
            <a:pPr lvl="1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es-AR" altLang="es-AR" sz="2000" dirty="0" smtClean="0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</a:rPr>
              <a:t>Diabetes </a:t>
            </a:r>
            <a:r>
              <a:rPr lang="es-AR" altLang="es-AR" sz="2000" dirty="0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</a:rPr>
              <a:t>mal </a:t>
            </a:r>
            <a:r>
              <a:rPr lang="es-AR" altLang="es-AR" sz="2000" dirty="0" smtClean="0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</a:rPr>
              <a:t>controlada con </a:t>
            </a:r>
            <a:r>
              <a:rPr lang="es-AR" altLang="es-AR" sz="2000" dirty="0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</a:rPr>
              <a:t>acidosis </a:t>
            </a:r>
            <a:r>
              <a:rPr lang="es-AR" altLang="es-AR" sz="2000" dirty="0" smtClean="0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</a:rPr>
              <a:t>metabólica.</a:t>
            </a:r>
          </a:p>
          <a:p>
            <a:pPr lvl="1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es-AR" altLang="es-AR" sz="2000" dirty="0" smtClean="0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</a:rPr>
              <a:t>Terapia </a:t>
            </a:r>
            <a:r>
              <a:rPr lang="es-AR" altLang="es-AR" sz="2000" dirty="0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</a:rPr>
              <a:t>con glucocorticoides </a:t>
            </a:r>
            <a:r>
              <a:rPr lang="es-AR" altLang="es-AR" sz="2000" dirty="0" smtClean="0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</a:rPr>
              <a:t>, Neutropenia profunda</a:t>
            </a:r>
          </a:p>
          <a:p>
            <a:pPr lvl="1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es-AR" altLang="es-AR" sz="2000" dirty="0" smtClean="0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</a:rPr>
              <a:t>Traumatismos </a:t>
            </a:r>
            <a:r>
              <a:rPr lang="es-AR" altLang="es-AR" sz="2000" dirty="0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</a:rPr>
              <a:t>penetrantes o </a:t>
            </a:r>
            <a:r>
              <a:rPr lang="es-AR" altLang="es-AR" sz="2000" dirty="0" smtClean="0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</a:rPr>
              <a:t>quemaduras.</a:t>
            </a:r>
            <a:endParaRPr lang="es-AR" altLang="es-AR" sz="2000" dirty="0">
              <a:solidFill>
                <a:schemeClr val="accent4">
                  <a:lumMod val="50000"/>
                </a:schemeClr>
              </a:solidFill>
              <a:latin typeface="Arial Narrow" panose="020B0606020202030204" pitchFamily="34" charset="0"/>
            </a:endParaRPr>
          </a:p>
          <a:p>
            <a:pPr lvl="1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es-AR" altLang="es-AR" sz="2000" dirty="0" smtClean="0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</a:rPr>
              <a:t>Tratamiento con </a:t>
            </a:r>
            <a:r>
              <a:rPr lang="es-AR" altLang="es-AR" sz="2000" dirty="0" err="1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</a:rPr>
              <a:t>deferoxamina</a:t>
            </a:r>
            <a:r>
              <a:rPr lang="es-AR" altLang="es-AR" sz="2000" dirty="0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</a:rPr>
              <a:t> en pacientes </a:t>
            </a:r>
            <a:r>
              <a:rPr lang="es-AR" altLang="es-AR" sz="2000" dirty="0" smtClean="0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</a:rPr>
              <a:t>en diálisis.</a:t>
            </a:r>
            <a:endParaRPr lang="es-ES_tradnl" altLang="es-AR" sz="20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1557908" y="1349381"/>
            <a:ext cx="9782801" cy="57606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sz="2800" b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Mucormicosis</a:t>
            </a:r>
            <a:r>
              <a:rPr lang="es-AR" sz="2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: Generalidades</a:t>
            </a:r>
            <a:endParaRPr lang="es-AR" sz="2800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1593436" y="620689"/>
            <a:ext cx="9782801" cy="57606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Micosis oportunistas</a:t>
            </a:r>
            <a:endParaRPr lang="es-AR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7269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330640" y="2841847"/>
            <a:ext cx="3732324" cy="2027313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s-AR" sz="2400" b="1" dirty="0" err="1" smtClean="0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</a:rPr>
              <a:t>Rinocerebral</a:t>
            </a:r>
            <a:endParaRPr lang="es-AR" sz="2400" b="1" dirty="0" smtClean="0">
              <a:solidFill>
                <a:schemeClr val="accent4">
                  <a:lumMod val="50000"/>
                </a:schemeClr>
              </a:solidFill>
              <a:latin typeface="Arial Narrow" panose="020B060602020203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s-AR" sz="2400" b="1" dirty="0" smtClean="0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</a:rPr>
              <a:t>Pulmonar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s-AR" sz="2400" b="1" dirty="0" smtClean="0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</a:rPr>
              <a:t>Piel y partes blandas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s-AR" sz="2400" b="1" dirty="0" smtClean="0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</a:rPr>
              <a:t>Gastrointestinal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s-AR" sz="2400" b="1" dirty="0" smtClean="0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</a:rPr>
              <a:t>Endocardio</a:t>
            </a:r>
            <a:endParaRPr lang="es-AR" sz="2400" b="1" dirty="0">
              <a:solidFill>
                <a:schemeClr val="accent4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1593436" y="620689"/>
            <a:ext cx="9782801" cy="57606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Micosis oportunistas</a:t>
            </a:r>
            <a:endParaRPr lang="es-AR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1557908" y="1349381"/>
            <a:ext cx="9782801" cy="57606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sz="2800" b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Mucormicosis</a:t>
            </a:r>
            <a:r>
              <a:rPr lang="es-AR" sz="2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: Formas clínicas</a:t>
            </a:r>
            <a:endParaRPr lang="es-AR" sz="2800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1637658" y="2636912"/>
            <a:ext cx="524884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2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No existen </a:t>
            </a:r>
            <a:r>
              <a:rPr lang="es-AR" sz="2400" dirty="0">
                <a:solidFill>
                  <a:schemeClr val="tx2"/>
                </a:solidFill>
                <a:latin typeface="Arial Narrow" panose="020B0606020202030204" pitchFamily="34" charset="0"/>
              </a:rPr>
              <a:t>signos o síntomas clínicos específicos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2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Sospecha clínica ante paciente con factores predisponentes</a:t>
            </a:r>
            <a:endParaRPr lang="es-AR" sz="2400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2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Lesiones donde exista </a:t>
            </a:r>
            <a:r>
              <a:rPr lang="es-AR" sz="2400" dirty="0">
                <a:solidFill>
                  <a:schemeClr val="tx2"/>
                </a:solidFill>
                <a:latin typeface="Arial Narrow" panose="020B0606020202030204" pitchFamily="34" charset="0"/>
              </a:rPr>
              <a:t>necrosis tisular, generalmente de rápida </a:t>
            </a:r>
            <a:r>
              <a:rPr lang="es-AR" sz="2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evolución con grave estado general</a:t>
            </a:r>
            <a:endParaRPr lang="es-AR" sz="2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9" name="8 Abrir llave"/>
          <p:cNvSpPr/>
          <p:nvPr/>
        </p:nvSpPr>
        <p:spPr>
          <a:xfrm>
            <a:off x="7018142" y="2780928"/>
            <a:ext cx="300406" cy="2104580"/>
          </a:xfrm>
          <a:prstGeom prst="leftBrace">
            <a:avLst/>
          </a:prstGeom>
          <a:ln w="28575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811427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9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530512" y="2214905"/>
            <a:ext cx="6457451" cy="2052228"/>
          </a:xfrm>
        </p:spPr>
        <p:txBody>
          <a:bodyPr>
            <a:normAutofit fontScale="85000" lnSpcReduction="10000"/>
          </a:bodyPr>
          <a:lstStyle/>
          <a:p>
            <a:pPr marL="174625" indent="-174625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  <a:tabLst>
                <a:tab pos="174625" algn="l"/>
              </a:tabLst>
            </a:pPr>
            <a:r>
              <a:rPr lang="es-AR" sz="2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Diabetes </a:t>
            </a:r>
            <a:r>
              <a:rPr lang="es-AR" sz="2400" dirty="0">
                <a:solidFill>
                  <a:schemeClr val="tx2"/>
                </a:solidFill>
                <a:latin typeface="Arial Narrow" panose="020B0606020202030204" pitchFamily="34" charset="0"/>
              </a:rPr>
              <a:t>mellitus mal </a:t>
            </a:r>
            <a:r>
              <a:rPr lang="es-AR" sz="2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controlada con </a:t>
            </a:r>
            <a:r>
              <a:rPr lang="es-AR" sz="24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cetoacidosis</a:t>
            </a:r>
            <a:r>
              <a:rPr lang="es-AR" sz="2400" dirty="0">
                <a:solidFill>
                  <a:schemeClr val="tx2"/>
                </a:solidFill>
                <a:latin typeface="Arial Narrow" panose="020B0606020202030204" pitchFamily="34" charset="0"/>
              </a:rPr>
              <a:t>. </a:t>
            </a:r>
            <a:endParaRPr lang="es-AR" sz="24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marL="174625" indent="-174625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  <a:tabLst>
                <a:tab pos="174625" algn="l"/>
              </a:tabLst>
            </a:pPr>
            <a:r>
              <a:rPr lang="es-AR" sz="2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Comienza en </a:t>
            </a:r>
            <a:r>
              <a:rPr lang="es-AR" sz="2400" dirty="0">
                <a:solidFill>
                  <a:schemeClr val="tx2"/>
                </a:solidFill>
                <a:latin typeface="Arial Narrow" panose="020B0606020202030204" pitchFamily="34" charset="0"/>
              </a:rPr>
              <a:t>los senos paranasales, </a:t>
            </a:r>
            <a:r>
              <a:rPr lang="es-AR" sz="2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progresa lenta o rápidamente en forma agresiva </a:t>
            </a:r>
            <a:r>
              <a:rPr lang="es-AR" sz="2400" dirty="0">
                <a:solidFill>
                  <a:schemeClr val="tx2"/>
                </a:solidFill>
                <a:latin typeface="Arial Narrow" panose="020B0606020202030204" pitchFamily="34" charset="0"/>
              </a:rPr>
              <a:t>para </a:t>
            </a:r>
            <a:r>
              <a:rPr lang="es-AR" sz="2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invadir tejidos </a:t>
            </a:r>
            <a:r>
              <a:rPr lang="es-AR" sz="2400" dirty="0">
                <a:solidFill>
                  <a:schemeClr val="tx2"/>
                </a:solidFill>
                <a:latin typeface="Arial Narrow" panose="020B0606020202030204" pitchFamily="34" charset="0"/>
              </a:rPr>
              <a:t>adyacentes.</a:t>
            </a:r>
          </a:p>
          <a:p>
            <a:pPr marL="174625" indent="-174625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  <a:tabLst>
                <a:tab pos="174625" algn="l"/>
              </a:tabLst>
            </a:pPr>
            <a:r>
              <a:rPr lang="es-AR" sz="2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Congestión </a:t>
            </a:r>
            <a:r>
              <a:rPr lang="es-AR" sz="2400" dirty="0">
                <a:solidFill>
                  <a:schemeClr val="tx2"/>
                </a:solidFill>
                <a:latin typeface="Arial Narrow" panose="020B0606020202030204" pitchFamily="34" charset="0"/>
              </a:rPr>
              <a:t>nasal, </a:t>
            </a:r>
            <a:r>
              <a:rPr lang="es-AR" sz="2400" dirty="0" err="1">
                <a:solidFill>
                  <a:schemeClr val="tx2"/>
                </a:solidFill>
                <a:latin typeface="Arial Narrow" panose="020B0606020202030204" pitchFamily="34" charset="0"/>
              </a:rPr>
              <a:t>rinorrea</a:t>
            </a:r>
            <a:r>
              <a:rPr lang="es-AR" sz="2400" dirty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es-AR" sz="2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oscura, epistaxis</a:t>
            </a:r>
            <a:r>
              <a:rPr lang="es-AR" sz="2400" dirty="0">
                <a:solidFill>
                  <a:schemeClr val="tx2"/>
                </a:solidFill>
                <a:latin typeface="Arial Narrow" panose="020B0606020202030204" pitchFamily="34" charset="0"/>
              </a:rPr>
              <a:t>, dolor facial, cefalea, </a:t>
            </a:r>
            <a:r>
              <a:rPr lang="es-AR" sz="2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fiebre, edema </a:t>
            </a:r>
            <a:r>
              <a:rPr lang="es-AR" sz="2400" dirty="0">
                <a:solidFill>
                  <a:schemeClr val="tx2"/>
                </a:solidFill>
                <a:latin typeface="Arial Narrow" panose="020B0606020202030204" pitchFamily="34" charset="0"/>
              </a:rPr>
              <a:t>facial y/o </a:t>
            </a:r>
            <a:r>
              <a:rPr lang="es-AR" sz="24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periorbitario</a:t>
            </a:r>
            <a:r>
              <a:rPr lang="es-AR" sz="2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, visión </a:t>
            </a:r>
            <a:r>
              <a:rPr lang="es-AR" sz="2400" dirty="0">
                <a:solidFill>
                  <a:schemeClr val="tx2"/>
                </a:solidFill>
                <a:latin typeface="Arial Narrow" panose="020B0606020202030204" pitchFamily="34" charset="0"/>
              </a:rPr>
              <a:t>borrosa, </a:t>
            </a:r>
            <a:r>
              <a:rPr lang="es-AR" sz="2400" dirty="0" err="1">
                <a:solidFill>
                  <a:schemeClr val="tx2"/>
                </a:solidFill>
                <a:latin typeface="Arial Narrow" panose="020B0606020202030204" pitchFamily="34" charset="0"/>
              </a:rPr>
              <a:t>quemosis</a:t>
            </a:r>
            <a:r>
              <a:rPr lang="es-AR" sz="2400" dirty="0">
                <a:solidFill>
                  <a:schemeClr val="tx2"/>
                </a:solidFill>
                <a:latin typeface="Arial Narrow" panose="020B0606020202030204" pitchFamily="34" charset="0"/>
              </a:rPr>
              <a:t> palpebral, diplopía, </a:t>
            </a:r>
            <a:r>
              <a:rPr lang="es-AR" sz="2400" dirty="0" err="1">
                <a:solidFill>
                  <a:schemeClr val="tx2"/>
                </a:solidFill>
                <a:latin typeface="Arial Narrow" panose="020B0606020202030204" pitchFamily="34" charset="0"/>
              </a:rPr>
              <a:t>proptosis</a:t>
            </a:r>
            <a:r>
              <a:rPr lang="es-AR" sz="2400" dirty="0">
                <a:solidFill>
                  <a:schemeClr val="tx2"/>
                </a:solidFill>
                <a:latin typeface="Arial Narrow" panose="020B0606020202030204" pitchFamily="34" charset="0"/>
              </a:rPr>
              <a:t> y </a:t>
            </a:r>
            <a:r>
              <a:rPr lang="es-AR" sz="2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pérdida de </a:t>
            </a:r>
            <a:r>
              <a:rPr lang="es-AR" sz="2400" dirty="0">
                <a:solidFill>
                  <a:schemeClr val="tx2"/>
                </a:solidFill>
                <a:latin typeface="Arial Narrow" panose="020B0606020202030204" pitchFamily="34" charset="0"/>
              </a:rPr>
              <a:t>visión en </a:t>
            </a:r>
            <a:r>
              <a:rPr lang="es-AR" sz="2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ojo </a:t>
            </a:r>
            <a:r>
              <a:rPr lang="es-AR" sz="2400" dirty="0">
                <a:solidFill>
                  <a:schemeClr val="tx2"/>
                </a:solidFill>
                <a:latin typeface="Arial Narrow" panose="020B0606020202030204" pitchFamily="34" charset="0"/>
              </a:rPr>
              <a:t>afecto.</a:t>
            </a:r>
          </a:p>
          <a:p>
            <a:pPr marL="0">
              <a:lnSpc>
                <a:spcPct val="120000"/>
              </a:lnSpc>
              <a:spcBef>
                <a:spcPts val="0"/>
              </a:spcBef>
            </a:pPr>
            <a:endParaRPr lang="es-AR" sz="2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16461" y="2106893"/>
            <a:ext cx="3190875" cy="2160240"/>
          </a:xfrm>
          <a:prstGeom prst="rect">
            <a:avLst/>
          </a:prstGeom>
        </p:spPr>
      </p:pic>
      <p:sp>
        <p:nvSpPr>
          <p:cNvPr id="7" name="Título 1"/>
          <p:cNvSpPr txBox="1">
            <a:spLocks/>
          </p:cNvSpPr>
          <p:nvPr/>
        </p:nvSpPr>
        <p:spPr>
          <a:xfrm>
            <a:off x="1593436" y="620689"/>
            <a:ext cx="9782801" cy="57606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Micosis oportunistas</a:t>
            </a:r>
            <a:endParaRPr lang="es-AR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8" name="Título 1"/>
          <p:cNvSpPr txBox="1">
            <a:spLocks/>
          </p:cNvSpPr>
          <p:nvPr/>
        </p:nvSpPr>
        <p:spPr>
          <a:xfrm>
            <a:off x="1557908" y="1349381"/>
            <a:ext cx="9782801" cy="57606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sz="2800" b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Mucormicosis</a:t>
            </a:r>
            <a:r>
              <a:rPr lang="es-AR" sz="2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es-AR" sz="2800" b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rinocerebral</a:t>
            </a:r>
            <a:endParaRPr lang="es-AR" sz="2800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6689" y="4402696"/>
            <a:ext cx="2590291" cy="2399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8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5940" y="4381496"/>
            <a:ext cx="6552728" cy="2420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04105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413892" y="2477188"/>
            <a:ext cx="5760640" cy="3384376"/>
          </a:xfrm>
        </p:spPr>
        <p:txBody>
          <a:bodyPr>
            <a:noAutofit/>
          </a:bodyPr>
          <a:lstStyle/>
          <a:p>
            <a:pPr marL="174625" indent="-174625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AR" sz="2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Pacientes </a:t>
            </a:r>
            <a:r>
              <a:rPr lang="es-AR" sz="2000" dirty="0">
                <a:solidFill>
                  <a:schemeClr val="tx2"/>
                </a:solidFill>
                <a:latin typeface="Arial Narrow" panose="020B0606020202030204" pitchFamily="34" charset="0"/>
              </a:rPr>
              <a:t>con </a:t>
            </a:r>
            <a:r>
              <a:rPr lang="es-AR" sz="2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leucemia y corticoides crónicos, </a:t>
            </a:r>
            <a:r>
              <a:rPr lang="es-AR" sz="2000" dirty="0">
                <a:solidFill>
                  <a:schemeClr val="tx2"/>
                </a:solidFill>
                <a:latin typeface="Arial Narrow" panose="020B0606020202030204" pitchFamily="34" charset="0"/>
              </a:rPr>
              <a:t>en quienes los macrófagos alveolares no eliminan </a:t>
            </a:r>
            <a:r>
              <a:rPr lang="es-AR" sz="20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esporangiosporas</a:t>
            </a:r>
            <a:r>
              <a:rPr lang="es-AR" sz="2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es-AR" sz="2000" dirty="0">
                <a:solidFill>
                  <a:schemeClr val="tx2"/>
                </a:solidFill>
                <a:latin typeface="Arial Narrow" panose="020B0606020202030204" pitchFamily="34" charset="0"/>
              </a:rPr>
              <a:t>que llegan </a:t>
            </a:r>
            <a:r>
              <a:rPr lang="es-AR" sz="2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vías </a:t>
            </a:r>
            <a:r>
              <a:rPr lang="es-AR" sz="2000" dirty="0">
                <a:solidFill>
                  <a:schemeClr val="tx2"/>
                </a:solidFill>
                <a:latin typeface="Arial Narrow" panose="020B0606020202030204" pitchFamily="34" charset="0"/>
              </a:rPr>
              <a:t>respiratorias inferiores. </a:t>
            </a:r>
            <a:endParaRPr lang="es-AR" sz="20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marL="174625" indent="-174625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AR" sz="2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Se presenta como nódulo </a:t>
            </a:r>
            <a:r>
              <a:rPr lang="es-AR" sz="2000" dirty="0">
                <a:solidFill>
                  <a:schemeClr val="tx2"/>
                </a:solidFill>
                <a:latin typeface="Arial Narrow" panose="020B0606020202030204" pitchFamily="34" charset="0"/>
              </a:rPr>
              <a:t>solitario, consolidación </a:t>
            </a:r>
            <a:r>
              <a:rPr lang="es-AR" sz="2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lobar o </a:t>
            </a:r>
            <a:r>
              <a:rPr lang="es-AR" sz="2000" dirty="0">
                <a:solidFill>
                  <a:schemeClr val="tx2"/>
                </a:solidFill>
                <a:latin typeface="Arial Narrow" panose="020B0606020202030204" pitchFamily="34" charset="0"/>
              </a:rPr>
              <a:t>segmentaria, cavitación </a:t>
            </a:r>
            <a:r>
              <a:rPr lang="es-AR" sz="2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o </a:t>
            </a:r>
            <a:r>
              <a:rPr lang="es-AR" sz="2000" dirty="0">
                <a:solidFill>
                  <a:schemeClr val="tx2"/>
                </a:solidFill>
                <a:latin typeface="Arial Narrow" panose="020B0606020202030204" pitchFamily="34" charset="0"/>
              </a:rPr>
              <a:t>lesiones </a:t>
            </a:r>
            <a:r>
              <a:rPr lang="es-AR" sz="2000" dirty="0" err="1">
                <a:solidFill>
                  <a:schemeClr val="tx2"/>
                </a:solidFill>
                <a:latin typeface="Arial Narrow" panose="020B0606020202030204" pitchFamily="34" charset="0"/>
              </a:rPr>
              <a:t>bronconeumónicas</a:t>
            </a:r>
            <a:r>
              <a:rPr lang="es-AR" sz="2000" dirty="0">
                <a:solidFill>
                  <a:schemeClr val="tx2"/>
                </a:solidFill>
                <a:latin typeface="Arial Narrow" panose="020B0606020202030204" pitchFamily="34" charset="0"/>
              </a:rPr>
              <a:t>.</a:t>
            </a:r>
            <a:endParaRPr lang="es-AR" sz="20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marL="174625" indent="-174625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AR" sz="2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Invasión de </a:t>
            </a:r>
            <a:r>
              <a:rPr lang="es-AR" sz="2000" dirty="0">
                <a:solidFill>
                  <a:schemeClr val="tx2"/>
                </a:solidFill>
                <a:latin typeface="Arial Narrow" panose="020B0606020202030204" pitchFamily="34" charset="0"/>
              </a:rPr>
              <a:t>los vasos, lo que </a:t>
            </a:r>
            <a:r>
              <a:rPr lang="es-AR" sz="2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se </a:t>
            </a:r>
            <a:r>
              <a:rPr lang="es-AR" sz="2000" dirty="0">
                <a:solidFill>
                  <a:schemeClr val="tx2"/>
                </a:solidFill>
                <a:latin typeface="Arial Narrow" panose="020B0606020202030204" pitchFamily="34" charset="0"/>
              </a:rPr>
              <a:t>traduce en cavitación, </a:t>
            </a:r>
            <a:r>
              <a:rPr lang="es-AR" sz="2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hemorragia, imágenes </a:t>
            </a:r>
            <a:r>
              <a:rPr lang="es-AR" sz="2000" dirty="0">
                <a:solidFill>
                  <a:schemeClr val="tx2"/>
                </a:solidFill>
                <a:latin typeface="Arial Narrow" panose="020B0606020202030204" pitchFamily="34" charset="0"/>
              </a:rPr>
              <a:t>de infarto «en cuña» </a:t>
            </a:r>
            <a:r>
              <a:rPr lang="es-AR" sz="2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en TC y </a:t>
            </a:r>
            <a:r>
              <a:rPr lang="es-AR" sz="2000" dirty="0">
                <a:solidFill>
                  <a:schemeClr val="tx2"/>
                </a:solidFill>
                <a:latin typeface="Arial Narrow" panose="020B0606020202030204" pitchFamily="34" charset="0"/>
              </a:rPr>
              <a:t>ocasionalmente hemoptisis masiva </a:t>
            </a:r>
            <a:r>
              <a:rPr lang="es-AR" sz="2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que puede </a:t>
            </a:r>
            <a:r>
              <a:rPr lang="es-AR" sz="2000" dirty="0">
                <a:solidFill>
                  <a:schemeClr val="tx2"/>
                </a:solidFill>
                <a:latin typeface="Arial Narrow" panose="020B0606020202030204" pitchFamily="34" charset="0"/>
              </a:rPr>
              <a:t>ser fatal. </a:t>
            </a:r>
            <a:endParaRPr lang="es-AR" sz="20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marL="174625" indent="-174625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AR" sz="2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En </a:t>
            </a:r>
            <a:r>
              <a:rPr lang="es-AR" sz="2000" dirty="0">
                <a:solidFill>
                  <a:schemeClr val="tx2"/>
                </a:solidFill>
                <a:latin typeface="Arial Narrow" panose="020B0606020202030204" pitchFamily="34" charset="0"/>
              </a:rPr>
              <a:t>ausencia de tratamiento, </a:t>
            </a:r>
            <a:r>
              <a:rPr lang="es-AR" sz="2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puede extenderse </a:t>
            </a:r>
            <a:r>
              <a:rPr lang="es-AR" sz="2000" dirty="0">
                <a:solidFill>
                  <a:schemeClr val="tx2"/>
                </a:solidFill>
                <a:latin typeface="Arial Narrow" panose="020B0606020202030204" pitchFamily="34" charset="0"/>
              </a:rPr>
              <a:t>a </a:t>
            </a:r>
            <a:r>
              <a:rPr lang="es-AR" sz="2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pleura</a:t>
            </a:r>
            <a:r>
              <a:rPr lang="es-AR" sz="2000" dirty="0">
                <a:solidFill>
                  <a:schemeClr val="tx2"/>
                </a:solidFill>
                <a:latin typeface="Arial Narrow" panose="020B0606020202030204" pitchFamily="34" charset="0"/>
              </a:rPr>
              <a:t>, </a:t>
            </a:r>
            <a:r>
              <a:rPr lang="es-AR" sz="2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pericardio</a:t>
            </a:r>
            <a:r>
              <a:rPr lang="es-AR" sz="2000" dirty="0">
                <a:solidFill>
                  <a:schemeClr val="tx2"/>
                </a:solidFill>
                <a:latin typeface="Arial Narrow" panose="020B0606020202030204" pitchFamily="34" charset="0"/>
              </a:rPr>
              <a:t>, </a:t>
            </a:r>
            <a:r>
              <a:rPr lang="es-AR" sz="2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pared </a:t>
            </a:r>
            <a:r>
              <a:rPr lang="es-AR" sz="2000" dirty="0">
                <a:solidFill>
                  <a:schemeClr val="tx2"/>
                </a:solidFill>
                <a:latin typeface="Arial Narrow" panose="020B0606020202030204" pitchFamily="34" charset="0"/>
              </a:rPr>
              <a:t>torácica y </a:t>
            </a:r>
            <a:r>
              <a:rPr lang="es-AR" sz="2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diafragma</a:t>
            </a:r>
            <a:r>
              <a:rPr lang="es-AR" sz="2000" dirty="0">
                <a:solidFill>
                  <a:schemeClr val="tx2"/>
                </a:solidFill>
                <a:latin typeface="Arial Narrow" panose="020B0606020202030204" pitchFamily="34" charset="0"/>
              </a:rPr>
              <a:t>.</a:t>
            </a: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1593436" y="620689"/>
            <a:ext cx="9782801" cy="57606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Micosis oportunistas</a:t>
            </a:r>
            <a:endParaRPr lang="es-AR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1557908" y="1349381"/>
            <a:ext cx="9782801" cy="57606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sz="2800" b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Mucormicosis</a:t>
            </a:r>
            <a:r>
              <a:rPr lang="es-AR" sz="2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pulmonar</a:t>
            </a:r>
            <a:endParaRPr lang="es-AR" sz="2800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7893" y="2504278"/>
            <a:ext cx="4038344" cy="3102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7 Rectángulo"/>
          <p:cNvSpPr/>
          <p:nvPr/>
        </p:nvSpPr>
        <p:spPr>
          <a:xfrm>
            <a:off x="7581563" y="5734539"/>
            <a:ext cx="355340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sz="16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TAC de Tórax con nódulo cavilado por </a:t>
            </a:r>
            <a:r>
              <a:rPr lang="es-AR" sz="16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Mucor</a:t>
            </a:r>
            <a:endParaRPr lang="es-AR" sz="16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0470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585214" y="2416525"/>
            <a:ext cx="6408712" cy="360040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AR" sz="2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Pacientes </a:t>
            </a:r>
            <a:r>
              <a:rPr lang="es-AR" sz="2000" dirty="0">
                <a:solidFill>
                  <a:schemeClr val="tx2"/>
                </a:solidFill>
                <a:latin typeface="Arial Narrow" panose="020B0606020202030204" pitchFamily="34" charset="0"/>
              </a:rPr>
              <a:t>con inmunidad normal y el principal factor predisponente son quemaduras o abrasiones extensas de la piel y el ser manejadas de manera inadecuada. </a:t>
            </a:r>
            <a:endParaRPr lang="es-AR" sz="20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AR" sz="2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Otro grupo con diabetes </a:t>
            </a:r>
            <a:r>
              <a:rPr lang="es-AR" sz="2000" dirty="0">
                <a:solidFill>
                  <a:schemeClr val="tx2"/>
                </a:solidFill>
                <a:latin typeface="Arial Narrow" panose="020B0606020202030204" pitchFamily="34" charset="0"/>
              </a:rPr>
              <a:t>mellitus, </a:t>
            </a:r>
            <a:r>
              <a:rPr lang="es-AR" sz="2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VIH/Sida con </a:t>
            </a:r>
            <a:r>
              <a:rPr lang="es-AR" sz="2000" dirty="0">
                <a:solidFill>
                  <a:schemeClr val="tx2"/>
                </a:solidFill>
                <a:latin typeface="Arial Narrow" panose="020B0606020202030204" pitchFamily="34" charset="0"/>
              </a:rPr>
              <a:t>complicaciones más graves a partir de la infección </a:t>
            </a:r>
            <a:r>
              <a:rPr lang="es-AR" sz="2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cutánea. 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AR" sz="2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Enfermedad </a:t>
            </a:r>
            <a:r>
              <a:rPr lang="es-AR" sz="2000" dirty="0">
                <a:solidFill>
                  <a:schemeClr val="tx2"/>
                </a:solidFill>
                <a:latin typeface="Arial Narrow" panose="020B0606020202030204" pitchFamily="34" charset="0"/>
              </a:rPr>
              <a:t>primaria de la piel invade </a:t>
            </a:r>
            <a:r>
              <a:rPr lang="es-AR" sz="2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rápidamente no </a:t>
            </a:r>
            <a:r>
              <a:rPr lang="es-AR" sz="2000" dirty="0">
                <a:solidFill>
                  <a:schemeClr val="tx2"/>
                </a:solidFill>
                <a:latin typeface="Arial Narrow" panose="020B0606020202030204" pitchFamily="34" charset="0"/>
              </a:rPr>
              <a:t>sólo el tejido celular subcutáneo, sino también la </a:t>
            </a:r>
            <a:r>
              <a:rPr lang="es-AR" sz="2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fascia, el </a:t>
            </a:r>
            <a:r>
              <a:rPr lang="es-AR" sz="2000" dirty="0">
                <a:solidFill>
                  <a:schemeClr val="tx2"/>
                </a:solidFill>
                <a:latin typeface="Arial Narrow" panose="020B0606020202030204" pitchFamily="34" charset="0"/>
              </a:rPr>
              <a:t>músculo y el hueso </a:t>
            </a:r>
            <a:r>
              <a:rPr lang="es-AR" sz="20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subyacentee</a:t>
            </a:r>
            <a:r>
              <a:rPr lang="es-AR" sz="2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.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AR" sz="2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Pude </a:t>
            </a:r>
            <a:r>
              <a:rPr lang="es-AR" sz="2000" dirty="0">
                <a:solidFill>
                  <a:schemeClr val="tx2"/>
                </a:solidFill>
                <a:latin typeface="Arial Narrow" panose="020B0606020202030204" pitchFamily="34" charset="0"/>
              </a:rPr>
              <a:t>ser necesaria la amputación para curar al paciente </a:t>
            </a:r>
            <a:r>
              <a:rPr lang="es-AR" sz="2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o </a:t>
            </a:r>
            <a:r>
              <a:rPr lang="es-AR" sz="2000" dirty="0">
                <a:solidFill>
                  <a:schemeClr val="tx2"/>
                </a:solidFill>
                <a:latin typeface="Arial Narrow" panose="020B0606020202030204" pitchFamily="34" charset="0"/>
              </a:rPr>
              <a:t>bien, la utilización de técnicas </a:t>
            </a:r>
            <a:r>
              <a:rPr lang="es-AR" sz="2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como </a:t>
            </a:r>
            <a:r>
              <a:rPr lang="es-AR" sz="2000" dirty="0">
                <a:solidFill>
                  <a:schemeClr val="tx2"/>
                </a:solidFill>
                <a:latin typeface="Arial Narrow" panose="020B0606020202030204" pitchFamily="34" charset="0"/>
              </a:rPr>
              <a:t>la oxigenoterapia hiperbárica</a:t>
            </a:r>
            <a:r>
              <a:rPr lang="es-AR" sz="2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..</a:t>
            </a:r>
            <a:endParaRPr lang="es-AR" sz="20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1593436" y="620689"/>
            <a:ext cx="9782801" cy="57606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Micosis oportunistas</a:t>
            </a:r>
            <a:endParaRPr lang="es-AR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1557908" y="1349381"/>
            <a:ext cx="9782801" cy="57606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sz="2800" b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Mucormicosis</a:t>
            </a:r>
            <a:r>
              <a:rPr lang="es-AR" sz="2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de piel y partes blandas</a:t>
            </a:r>
            <a:endParaRPr lang="es-AR" sz="2800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pic>
        <p:nvPicPr>
          <p:cNvPr id="4403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98" b="15326"/>
          <a:stretch/>
        </p:blipFill>
        <p:spPr bwMode="auto">
          <a:xfrm>
            <a:off x="8162723" y="2025068"/>
            <a:ext cx="3050715" cy="21916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03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1535" y="4437112"/>
            <a:ext cx="3011903" cy="22161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1724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4492" y="516676"/>
            <a:ext cx="4032449" cy="5936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3977" y="484671"/>
            <a:ext cx="3600400" cy="60166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41190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1"/>
          <p:cNvSpPr txBox="1">
            <a:spLocks/>
          </p:cNvSpPr>
          <p:nvPr/>
        </p:nvSpPr>
        <p:spPr>
          <a:xfrm>
            <a:off x="1593436" y="620689"/>
            <a:ext cx="9782801" cy="57606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Micosis oportunistas</a:t>
            </a:r>
            <a:endParaRPr lang="es-AR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9" name="Título 1"/>
          <p:cNvSpPr txBox="1">
            <a:spLocks/>
          </p:cNvSpPr>
          <p:nvPr/>
        </p:nvSpPr>
        <p:spPr>
          <a:xfrm>
            <a:off x="1557908" y="1349381"/>
            <a:ext cx="9782801" cy="57606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sz="2800" b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Mucormicosis</a:t>
            </a:r>
            <a:r>
              <a:rPr lang="es-AR" sz="2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: Diagnóstico</a:t>
            </a:r>
            <a:endParaRPr lang="es-AR" sz="2800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10" name="Marcador de contenido 2"/>
          <p:cNvSpPr txBox="1">
            <a:spLocks/>
          </p:cNvSpPr>
          <p:nvPr/>
        </p:nvSpPr>
        <p:spPr>
          <a:xfrm>
            <a:off x="2036847" y="2600908"/>
            <a:ext cx="5184576" cy="3384376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46888" indent="-246888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Font typeface="Euphemia" pitchFamily="34" charset="0"/>
              <a:buChar char="›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12648" indent="-24688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78408" indent="-24688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›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44168" indent="-24688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9928" indent="-24688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›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5688" indent="-24688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41448" indent="-24688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›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07208" indent="-24688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72968" indent="-24688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›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s-AR" sz="29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Factores predisponentes</a:t>
            </a:r>
          </a:p>
          <a:p>
            <a:pPr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s-AR" sz="29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Formas clínicas</a:t>
            </a:r>
          </a:p>
          <a:p>
            <a:pPr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s-AR" sz="29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Métodos micológicos directos</a:t>
            </a:r>
            <a:endParaRPr lang="es-AR" sz="2600" b="1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s-AR" sz="26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Examen microscópico de hifas.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s-AR" sz="26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Cultivos de </a:t>
            </a:r>
            <a:r>
              <a:rPr lang="es-AR" sz="2600" dirty="0">
                <a:solidFill>
                  <a:schemeClr val="tx2"/>
                </a:solidFill>
                <a:latin typeface="Arial Narrow" panose="020B0606020202030204" pitchFamily="34" charset="0"/>
              </a:rPr>
              <a:t>muestras </a:t>
            </a:r>
            <a:r>
              <a:rPr lang="es-AR" sz="26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de tejidos, secreción nasal, esputo, BAL, piel.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s-AR" sz="26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Detección de ácidos nucleicos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endParaRPr lang="es-AR" sz="2800" b="1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marL="261938" lvl="1" indent="-261938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s-AR" sz="2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Biopsia </a:t>
            </a:r>
            <a:r>
              <a:rPr lang="es-AR" sz="2800" b="1" dirty="0">
                <a:solidFill>
                  <a:schemeClr val="tx2"/>
                </a:solidFill>
                <a:latin typeface="Arial Narrow" panose="020B0606020202030204" pitchFamily="34" charset="0"/>
              </a:rPr>
              <a:t>de tejidos </a:t>
            </a:r>
            <a:r>
              <a:rPr lang="es-AR" sz="2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: </a:t>
            </a:r>
            <a:r>
              <a:rPr lang="es-AR" sz="26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invasión tisular de hifas</a:t>
            </a:r>
            <a:endParaRPr lang="es-AR" sz="2800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marL="261938" lvl="1" indent="-261938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s-AR" sz="2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Complementarios</a:t>
            </a:r>
            <a:r>
              <a:rPr lang="es-AR" sz="28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: </a:t>
            </a:r>
            <a:r>
              <a:rPr lang="es-AR" sz="26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Rx, TAC, RMN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Euphemia" pitchFamily="34" charset="0"/>
              <a:buNone/>
            </a:pPr>
            <a:endParaRPr lang="es-AR" sz="22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5388" y="2132856"/>
            <a:ext cx="2987536" cy="19457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505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6732" y="4437112"/>
            <a:ext cx="2916191" cy="2037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11 Rectángulo"/>
          <p:cNvSpPr/>
          <p:nvPr/>
        </p:nvSpPr>
        <p:spPr>
          <a:xfrm>
            <a:off x="8423929" y="4077072"/>
            <a:ext cx="164179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sz="16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Hifas de </a:t>
            </a:r>
            <a:r>
              <a:rPr lang="es-AR" sz="16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Rhyzopus</a:t>
            </a:r>
            <a:endParaRPr lang="es-AR" sz="16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13" name="12 Rectángulo"/>
          <p:cNvSpPr/>
          <p:nvPr/>
        </p:nvSpPr>
        <p:spPr>
          <a:xfrm>
            <a:off x="8135101" y="6474676"/>
            <a:ext cx="227979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sz="16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Biopsia de pulmón con hifas</a:t>
            </a:r>
            <a:endParaRPr lang="es-AR" sz="16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2059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arcador de contenido"/>
          <p:cNvSpPr>
            <a:spLocks noGrp="1"/>
          </p:cNvSpPr>
          <p:nvPr>
            <p:ph idx="1"/>
          </p:nvPr>
        </p:nvSpPr>
        <p:spPr>
          <a:xfrm>
            <a:off x="1561986" y="2276872"/>
            <a:ext cx="9782801" cy="3607296"/>
          </a:xfrm>
        </p:spPr>
        <p:txBody>
          <a:bodyPr>
            <a:normAutofit/>
          </a:bodyPr>
          <a:lstStyle/>
          <a:p>
            <a:pPr marL="174625" indent="-174625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AR" sz="2200" b="1" dirty="0" smtClean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</a:rPr>
              <a:t>Eliminación </a:t>
            </a:r>
            <a:r>
              <a:rPr lang="es-AR" sz="2200" b="1" dirty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</a:rPr>
              <a:t>de los factores </a:t>
            </a:r>
            <a:r>
              <a:rPr lang="es-AR" sz="2200" b="1" dirty="0" smtClean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</a:rPr>
              <a:t>predisponentes.</a:t>
            </a:r>
          </a:p>
          <a:p>
            <a:pPr marL="174625" indent="-174625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AR" sz="2200" b="1" dirty="0" smtClean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</a:rPr>
              <a:t>Desbridamiento </a:t>
            </a:r>
            <a:r>
              <a:rPr lang="es-AR" sz="2200" b="1" dirty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</a:rPr>
              <a:t>y </a:t>
            </a:r>
            <a:r>
              <a:rPr lang="es-AR" sz="2200" b="1" dirty="0" smtClean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</a:rPr>
              <a:t>resección  quirúrgica de tejidos necróticos</a:t>
            </a:r>
          </a:p>
          <a:p>
            <a:pPr marL="174625" indent="-174625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AR" sz="2200" b="1" dirty="0" smtClean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</a:rPr>
              <a:t>Tratamiento antifúngico adecuado.</a:t>
            </a:r>
          </a:p>
          <a:p>
            <a:pPr marL="1097280" lvl="3">
              <a:lnSpc>
                <a:spcPct val="100000"/>
              </a:lnSpc>
              <a:spcBef>
                <a:spcPts val="0"/>
              </a:spcBef>
            </a:pPr>
            <a:r>
              <a:rPr lang="es-AR" sz="2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Anfotericina </a:t>
            </a:r>
            <a:r>
              <a:rPr lang="es-AR" sz="2000" dirty="0">
                <a:solidFill>
                  <a:schemeClr val="tx2"/>
                </a:solidFill>
                <a:latin typeface="Arial Narrow" panose="020B0606020202030204" pitchFamily="34" charset="0"/>
              </a:rPr>
              <a:t>B </a:t>
            </a:r>
            <a:r>
              <a:rPr lang="es-AR" sz="2000" dirty="0" err="1">
                <a:solidFill>
                  <a:schemeClr val="tx2"/>
                </a:solidFill>
                <a:latin typeface="Arial Narrow" panose="020B0606020202030204" pitchFamily="34" charset="0"/>
              </a:rPr>
              <a:t>liposomal</a:t>
            </a:r>
            <a:r>
              <a:rPr lang="es-AR" sz="2000" dirty="0">
                <a:solidFill>
                  <a:schemeClr val="tx2"/>
                </a:solidFill>
                <a:latin typeface="Arial Narrow" panose="020B0606020202030204" pitchFamily="34" charset="0"/>
              </a:rPr>
              <a:t>  3-5 mg/kg, o Anfotericina B </a:t>
            </a:r>
            <a:r>
              <a:rPr lang="es-AR" sz="2000" dirty="0" err="1">
                <a:solidFill>
                  <a:schemeClr val="tx2"/>
                </a:solidFill>
                <a:latin typeface="Arial Narrow" panose="020B0606020202030204" pitchFamily="34" charset="0"/>
              </a:rPr>
              <a:t>desoxicolato</a:t>
            </a:r>
            <a:r>
              <a:rPr lang="es-AR" sz="2000" dirty="0">
                <a:solidFill>
                  <a:schemeClr val="tx2"/>
                </a:solidFill>
                <a:latin typeface="Arial Narrow" panose="020B0606020202030204" pitchFamily="34" charset="0"/>
              </a:rPr>
              <a:t>, </a:t>
            </a:r>
            <a:r>
              <a:rPr lang="es-AR" sz="2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1, 1-5  mg/kg/día EV</a:t>
            </a:r>
          </a:p>
          <a:p>
            <a:pPr marL="1097280" lvl="3">
              <a:lnSpc>
                <a:spcPct val="100000"/>
              </a:lnSpc>
              <a:spcBef>
                <a:spcPts val="0"/>
              </a:spcBef>
            </a:pPr>
            <a:r>
              <a:rPr lang="es-AR" sz="20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Posaconazol</a:t>
            </a:r>
            <a:r>
              <a:rPr lang="es-AR" sz="2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800 mg/día EV</a:t>
            </a:r>
          </a:p>
          <a:p>
            <a:pPr marL="849313" lvl="3" indent="-849313">
              <a:lnSpc>
                <a:spcPct val="100000"/>
              </a:lnSpc>
              <a:spcBef>
                <a:spcPts val="0"/>
              </a:spcBef>
              <a:buNone/>
            </a:pPr>
            <a:endParaRPr lang="es-AR" sz="20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marL="174625" lvl="3" indent="-174625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AR" sz="2200" b="1" dirty="0" smtClean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</a:rPr>
              <a:t>Tratamientos adyuvantes </a:t>
            </a:r>
          </a:p>
          <a:p>
            <a:pPr marL="1160463" lvl="7" indent="-260350">
              <a:lnSpc>
                <a:spcPct val="100000"/>
              </a:lnSpc>
              <a:spcBef>
                <a:spcPts val="0"/>
              </a:spcBef>
            </a:pPr>
            <a:r>
              <a:rPr lang="es-AR" sz="2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Oxigeno </a:t>
            </a:r>
            <a:r>
              <a:rPr lang="es-AR" sz="20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hiperbarico</a:t>
            </a:r>
            <a:endParaRPr lang="es-AR" sz="20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marL="1160463" lvl="7" indent="-260350">
              <a:lnSpc>
                <a:spcPct val="100000"/>
              </a:lnSpc>
              <a:spcBef>
                <a:spcPts val="0"/>
              </a:spcBef>
            </a:pPr>
            <a:r>
              <a:rPr lang="es-AR" sz="2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Factor estimulante </a:t>
            </a:r>
            <a:r>
              <a:rPr lang="es-AR" sz="2000" dirty="0">
                <a:solidFill>
                  <a:schemeClr val="tx2"/>
                </a:solidFill>
                <a:latin typeface="Arial Narrow" panose="020B0606020202030204" pitchFamily="34" charset="0"/>
              </a:rPr>
              <a:t>de colonias de </a:t>
            </a:r>
            <a:r>
              <a:rPr lang="es-AR" sz="2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granulocitos</a:t>
            </a:r>
          </a:p>
          <a:p>
            <a:pPr marL="1160463" lvl="7" indent="-260350">
              <a:lnSpc>
                <a:spcPct val="100000"/>
              </a:lnSpc>
              <a:spcBef>
                <a:spcPts val="0"/>
              </a:spcBef>
            </a:pPr>
            <a:r>
              <a:rPr lang="es-AR" sz="2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Factor </a:t>
            </a:r>
            <a:r>
              <a:rPr lang="es-AR" sz="2000" dirty="0">
                <a:solidFill>
                  <a:schemeClr val="tx2"/>
                </a:solidFill>
                <a:latin typeface="Arial Narrow" panose="020B0606020202030204" pitchFamily="34" charset="0"/>
              </a:rPr>
              <a:t>estimulante de </a:t>
            </a:r>
            <a:r>
              <a:rPr lang="es-AR" sz="2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colonias de </a:t>
            </a:r>
            <a:r>
              <a:rPr lang="es-AR" sz="2000" dirty="0">
                <a:solidFill>
                  <a:schemeClr val="tx2"/>
                </a:solidFill>
                <a:latin typeface="Arial Narrow" panose="020B0606020202030204" pitchFamily="34" charset="0"/>
              </a:rPr>
              <a:t>granulocitos y macrófagos </a:t>
            </a:r>
            <a:endParaRPr lang="es-AR" sz="20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marL="1160463" lvl="7" indent="-260350">
              <a:lnSpc>
                <a:spcPct val="100000"/>
              </a:lnSpc>
              <a:spcBef>
                <a:spcPts val="0"/>
              </a:spcBef>
            </a:pPr>
            <a:r>
              <a:rPr lang="es-AR" sz="2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Interferón </a:t>
            </a:r>
            <a:r>
              <a:rPr lang="el-GR" sz="2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γ</a:t>
            </a:r>
            <a:r>
              <a:rPr lang="es-AR" sz="2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es-AR" sz="2000" dirty="0">
                <a:solidFill>
                  <a:schemeClr val="tx2"/>
                </a:solidFill>
                <a:latin typeface="Arial Narrow" panose="020B0606020202030204" pitchFamily="34" charset="0"/>
              </a:rPr>
              <a:t>solo o combinado </a:t>
            </a:r>
            <a:r>
              <a:rPr lang="es-AR" sz="2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con transfusiones </a:t>
            </a:r>
            <a:r>
              <a:rPr lang="es-AR" sz="2000" dirty="0">
                <a:solidFill>
                  <a:schemeClr val="tx2"/>
                </a:solidFill>
                <a:latin typeface="Arial Narrow" panose="020B0606020202030204" pitchFamily="34" charset="0"/>
              </a:rPr>
              <a:t>de granulocitos</a:t>
            </a:r>
            <a:endParaRPr lang="es-AR" sz="20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1593436" y="620689"/>
            <a:ext cx="9782801" cy="57606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Micosis oportunistas</a:t>
            </a:r>
            <a:endParaRPr lang="es-AR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Título 1"/>
          <p:cNvSpPr txBox="1">
            <a:spLocks/>
          </p:cNvSpPr>
          <p:nvPr/>
        </p:nvSpPr>
        <p:spPr>
          <a:xfrm>
            <a:off x="1557908" y="1349381"/>
            <a:ext cx="9782801" cy="57606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sz="2800" b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Mucormicosis</a:t>
            </a:r>
            <a:r>
              <a:rPr lang="es-AR" sz="2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: Tratamiento</a:t>
            </a:r>
            <a:endParaRPr lang="es-AR" sz="2800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7004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8265669"/>
              </p:ext>
            </p:extLst>
          </p:nvPr>
        </p:nvGraphicFramePr>
        <p:xfrm>
          <a:off x="1685982" y="2276872"/>
          <a:ext cx="9669645" cy="128016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665378"/>
                <a:gridCol w="1619632"/>
                <a:gridCol w="2296086"/>
                <a:gridCol w="2154620"/>
                <a:gridCol w="1933929"/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>
                          <a:latin typeface="Arial Narrow" panose="020B0606020202030204" pitchFamily="34" charset="0"/>
                        </a:rPr>
                        <a:t>HONGO</a:t>
                      </a:r>
                      <a:endParaRPr lang="es-AR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>
                          <a:latin typeface="Arial Narrow" panose="020B0606020202030204" pitchFamily="34" charset="0"/>
                        </a:rPr>
                        <a:t>MORFOLOGÍA</a:t>
                      </a:r>
                      <a:endParaRPr lang="es-AR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>
                          <a:latin typeface="Arial Narrow" panose="020B0606020202030204" pitchFamily="34" charset="0"/>
                        </a:rPr>
                        <a:t>LOCALIZACIÓN</a:t>
                      </a:r>
                      <a:endParaRPr lang="es-AR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>
                          <a:latin typeface="Arial Narrow" panose="020B0606020202030204" pitchFamily="34" charset="0"/>
                        </a:rPr>
                        <a:t>DIAGNÓSTICO</a:t>
                      </a:r>
                      <a:endParaRPr lang="es-AR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>
                          <a:latin typeface="Arial Narrow" panose="020B0606020202030204" pitchFamily="34" charset="0"/>
                        </a:rPr>
                        <a:t>TRATAMIENTO</a:t>
                      </a:r>
                      <a:endParaRPr lang="es-AR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AR" sz="1800" b="1" dirty="0" err="1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Mucormicosis</a:t>
                      </a:r>
                      <a:endParaRPr lang="es-AR" sz="1800" b="1" dirty="0">
                        <a:solidFill>
                          <a:schemeClr val="tx2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1800" b="1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Hifas no tabicadas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1800" b="1" dirty="0" err="1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Rinocerebral</a:t>
                      </a:r>
                      <a:endParaRPr lang="es-AR" sz="1800" b="1" dirty="0" smtClean="0">
                        <a:solidFill>
                          <a:schemeClr val="tx2"/>
                        </a:solidFill>
                        <a:latin typeface="Arial Narrow" panose="020B0606020202030204" pitchFamily="34" charset="0"/>
                      </a:endParaRPr>
                    </a:p>
                    <a:p>
                      <a:r>
                        <a:rPr lang="es-AR" sz="1800" b="1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Pulmonar</a:t>
                      </a:r>
                    </a:p>
                    <a:p>
                      <a:r>
                        <a:rPr lang="es-AR" sz="1800" b="1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Piel y partes blandas</a:t>
                      </a:r>
                      <a:endParaRPr lang="es-AR" sz="1800" b="1" dirty="0">
                        <a:solidFill>
                          <a:schemeClr val="tx2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1800" b="1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Directo</a:t>
                      </a:r>
                    </a:p>
                    <a:p>
                      <a:r>
                        <a:rPr lang="es-AR" sz="1800" b="1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Cultivos</a:t>
                      </a:r>
                    </a:p>
                    <a:p>
                      <a:endParaRPr lang="es-AR" sz="1800" b="1" dirty="0">
                        <a:solidFill>
                          <a:schemeClr val="tx2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1800" b="1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Anfotericina</a:t>
                      </a:r>
                    </a:p>
                    <a:p>
                      <a:r>
                        <a:rPr lang="es-AR" sz="1800" b="1" dirty="0" err="1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Posaconazol</a:t>
                      </a:r>
                      <a:endParaRPr lang="es-AR" sz="1800" b="1" dirty="0" smtClean="0">
                        <a:solidFill>
                          <a:schemeClr val="tx2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Rectángulo 4"/>
          <p:cNvSpPr/>
          <p:nvPr/>
        </p:nvSpPr>
        <p:spPr>
          <a:xfrm>
            <a:off x="1845940" y="3861048"/>
            <a:ext cx="9390333" cy="23042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s-AR" sz="24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Recordar</a:t>
            </a:r>
            <a:endParaRPr lang="es-AR" sz="2800" b="1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es-AR" sz="2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Factores predisponentes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es-AR" sz="2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Lesiones necrotizantes 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es-AR" sz="2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Destrucción de tejidos e invasión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es-AR" sz="2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Acompañado de sepsis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es-AR" sz="2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La cirugía es imprescindible</a:t>
            </a:r>
            <a:endParaRPr lang="es-AR" sz="2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1593436" y="620689"/>
            <a:ext cx="9782801" cy="57606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Micosis oportunistas</a:t>
            </a:r>
            <a:endParaRPr lang="es-AR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Título 1"/>
          <p:cNvSpPr txBox="1">
            <a:spLocks/>
          </p:cNvSpPr>
          <p:nvPr/>
        </p:nvSpPr>
        <p:spPr>
          <a:xfrm>
            <a:off x="1557908" y="1349381"/>
            <a:ext cx="9782801" cy="57606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sz="2800" b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Mucormicosis</a:t>
            </a:r>
            <a:r>
              <a:rPr lang="es-AR" sz="2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: Resumen</a:t>
            </a:r>
            <a:endParaRPr lang="es-AR" sz="2800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9959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4240630" y="2859612"/>
            <a:ext cx="436850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sz="44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PNEUMOCISTOSIS</a:t>
            </a:r>
            <a:endParaRPr lang="es-AR" sz="44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9739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954428" y="2276872"/>
            <a:ext cx="9386281" cy="3888432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Género </a:t>
            </a:r>
            <a:r>
              <a:rPr lang="es-AR" sz="2200" i="1" dirty="0" err="1">
                <a:solidFill>
                  <a:schemeClr val="tx2"/>
                </a:solidFill>
                <a:latin typeface="Arial Narrow" panose="020B0606020202030204" pitchFamily="34" charset="0"/>
              </a:rPr>
              <a:t>Pneumocystis</a:t>
            </a: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 está constituido por microorganismos eucariotas</a:t>
            </a: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, unicelulares </a:t>
            </a: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y con tropismo por las superficies respiratorias </a:t>
            </a: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de los </a:t>
            </a: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mamíferos. </a:t>
            </a:r>
            <a:endParaRPr lang="es-AR" sz="22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AR" sz="2200" i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Pneumocystis</a:t>
            </a:r>
            <a:r>
              <a:rPr lang="es-AR" sz="2200" i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es-AR" sz="2200" i="1" dirty="0" err="1">
                <a:solidFill>
                  <a:schemeClr val="tx2"/>
                </a:solidFill>
                <a:latin typeface="Arial Narrow" panose="020B0606020202030204" pitchFamily="34" charset="0"/>
              </a:rPr>
              <a:t>jirovecii</a:t>
            </a:r>
            <a:r>
              <a:rPr lang="es-AR" sz="2200" i="1" dirty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 afecta </a:t>
            </a: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exclusivamente al ser humano, </a:t>
            </a: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produce principalmente infecciones </a:t>
            </a: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respiratorias en pacientes </a:t>
            </a: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inmunodeprimidos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Transmisión </a:t>
            </a: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vía aérea </a:t>
            </a: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por </a:t>
            </a: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inhalación de </a:t>
            </a: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la forma quística en edades </a:t>
            </a: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muy </a:t>
            </a: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tempranas.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Colonización en adulto frecuente en enfermedad </a:t>
            </a: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obstructiva de las vías </a:t>
            </a: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respiratorias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Factores predisponentes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s-AR" sz="2000" dirty="0" smtClean="0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</a:rPr>
              <a:t>Infección por VIH/Sida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s-AR" sz="2000" dirty="0" smtClean="0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</a:rPr>
              <a:t>Enfermedades autoinmunitarias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s-AR" sz="2000" dirty="0" smtClean="0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</a:rPr>
              <a:t>Trasplante </a:t>
            </a:r>
            <a:r>
              <a:rPr lang="es-AR" sz="2000" dirty="0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</a:rPr>
              <a:t>de </a:t>
            </a:r>
            <a:r>
              <a:rPr lang="es-AR" sz="2000" dirty="0" smtClean="0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</a:rPr>
              <a:t>órganos</a:t>
            </a:r>
            <a:endParaRPr lang="es-AR" sz="2000" dirty="0">
              <a:solidFill>
                <a:schemeClr val="accent4">
                  <a:lumMod val="50000"/>
                </a:schemeClr>
              </a:solidFill>
              <a:latin typeface="Arial Narrow" panose="020B0606020202030204" pitchFamily="34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s-AR" sz="2000" dirty="0" smtClean="0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</a:rPr>
              <a:t>Inmunosupresores </a:t>
            </a:r>
            <a:r>
              <a:rPr lang="es-AR" sz="2000" dirty="0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</a:rPr>
              <a:t>(corticoides, inhibidores del factor </a:t>
            </a:r>
            <a:r>
              <a:rPr lang="es-AR" sz="2000" dirty="0" smtClean="0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</a:rPr>
              <a:t>de necrosis tumoral)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s-AR" sz="22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>
            <a:off x="1593436" y="620689"/>
            <a:ext cx="9782801" cy="57606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Micosis oportunistas</a:t>
            </a:r>
            <a:endParaRPr lang="es-AR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1557908" y="1349381"/>
            <a:ext cx="9782801" cy="57606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sz="2800" b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Pneumocistosis</a:t>
            </a:r>
            <a:r>
              <a:rPr lang="es-AR" sz="2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: Generalidades</a:t>
            </a:r>
            <a:endParaRPr lang="es-AR" sz="2800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6009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677837" y="2360509"/>
            <a:ext cx="4745925" cy="3683430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s-AR" sz="22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Inmunocompetentes</a:t>
            </a:r>
            <a:endParaRPr lang="es-AR" sz="2200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Asintomático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s-AR" sz="22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s-AR" sz="22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Inmucomprometidos</a:t>
            </a:r>
          </a:p>
          <a:p>
            <a:pPr marL="174625" indent="-174625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AR" sz="22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Pulmonar</a:t>
            </a: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: Neumonía intersticial severa</a:t>
            </a:r>
          </a:p>
          <a:p>
            <a:pPr marL="174625" indent="-174625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Fiebre</a:t>
            </a: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, tos no productiva, taquipnea y disnea </a:t>
            </a: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progresiva de evolución subaguda.</a:t>
            </a:r>
          </a:p>
          <a:p>
            <a:pPr marL="174625" indent="-174625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RX con patrón intersticial, bullas, derrame</a:t>
            </a:r>
          </a:p>
          <a:p>
            <a:pPr marL="174625" indent="-174625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s-AR" sz="22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marL="174625" indent="-174625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AR" sz="22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Extrapulmonar</a:t>
            </a: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: ganglios </a:t>
            </a: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linfáticos, bazo, hígado, médula ósea, </a:t>
            </a: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aparato digestivo</a:t>
            </a: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, ojos, glándula tiroides, glándulas suprarrenales y </a:t>
            </a: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riñones.</a:t>
            </a:r>
            <a:endParaRPr lang="es-AR" sz="22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>
            <a:off x="1593436" y="620689"/>
            <a:ext cx="9782801" cy="57606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Micosis oportunistas</a:t>
            </a:r>
            <a:endParaRPr lang="es-AR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1557908" y="1349381"/>
            <a:ext cx="9782801" cy="57606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sz="2800" b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Pneumocistosis</a:t>
            </a:r>
            <a:r>
              <a:rPr lang="es-AR" sz="2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: Presentaciones clínicas</a:t>
            </a:r>
            <a:endParaRPr lang="es-AR" sz="2800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pic>
        <p:nvPicPr>
          <p:cNvPr id="4608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61"/>
          <a:stretch/>
        </p:blipFill>
        <p:spPr bwMode="auto">
          <a:xfrm>
            <a:off x="6491858" y="2657872"/>
            <a:ext cx="4692367" cy="3088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5 Rectángulo"/>
          <p:cNvSpPr/>
          <p:nvPr/>
        </p:nvSpPr>
        <p:spPr>
          <a:xfrm>
            <a:off x="7001737" y="5852011"/>
            <a:ext cx="367260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sz="16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TAC de Tórax con patrón en vidrio esmerilado</a:t>
            </a:r>
            <a:endParaRPr lang="es-AR" sz="16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8273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1593436" y="620689"/>
            <a:ext cx="9782801" cy="57606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Micosis oportunistas</a:t>
            </a:r>
            <a:endParaRPr lang="es-AR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1557908" y="1349381"/>
            <a:ext cx="9782801" cy="57606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sz="2800" b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Pneumocistosis</a:t>
            </a:r>
            <a:r>
              <a:rPr lang="es-AR" sz="2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: Diagnóstico</a:t>
            </a:r>
            <a:endParaRPr lang="es-AR" sz="2800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Marcador de contenido 2"/>
          <p:cNvSpPr txBox="1">
            <a:spLocks/>
          </p:cNvSpPr>
          <p:nvPr/>
        </p:nvSpPr>
        <p:spPr>
          <a:xfrm>
            <a:off x="2036847" y="2420888"/>
            <a:ext cx="5184576" cy="3672408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46888" indent="-246888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Font typeface="Euphemia" pitchFamily="34" charset="0"/>
              <a:buChar char="›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12648" indent="-24688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78408" indent="-24688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›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44168" indent="-24688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9928" indent="-24688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›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5688" indent="-24688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41448" indent="-24688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›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07208" indent="-24688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72968" indent="-24688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›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s-AR" sz="29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Factores predisponentes</a:t>
            </a:r>
          </a:p>
          <a:p>
            <a:pPr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s-AR" sz="29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Formas clínicas</a:t>
            </a:r>
          </a:p>
          <a:p>
            <a:pPr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s-AR" sz="29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Métodos micológicos directos</a:t>
            </a:r>
            <a:endParaRPr lang="es-AR" sz="2600" b="1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s-AR" sz="26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Examen microscópico de quistes y </a:t>
            </a:r>
            <a:r>
              <a:rPr lang="es-AR" sz="26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trofozoitos</a:t>
            </a:r>
            <a:r>
              <a:rPr lang="es-AR" sz="26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.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s-AR" sz="26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Muestras de tejidos, esputo, BAL.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s-AR" sz="26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Detección de antígenos.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s-AR" sz="26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Detección de ácidos nucleicos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endParaRPr lang="es-AR" sz="2800" b="1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marL="261938" lvl="1" indent="-261938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s-AR" sz="2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Biopsia </a:t>
            </a:r>
            <a:r>
              <a:rPr lang="es-AR" sz="2800" b="1" dirty="0">
                <a:solidFill>
                  <a:schemeClr val="tx2"/>
                </a:solidFill>
                <a:latin typeface="Arial Narrow" panose="020B0606020202030204" pitchFamily="34" charset="0"/>
              </a:rPr>
              <a:t>de </a:t>
            </a:r>
            <a:r>
              <a:rPr lang="es-AR" sz="2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tejidos</a:t>
            </a:r>
          </a:p>
          <a:p>
            <a:pPr marL="261938" lvl="1" indent="-261938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s-AR" sz="2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Laboratorio: </a:t>
            </a:r>
            <a:r>
              <a:rPr lang="es-AR" sz="26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Hipoxemia</a:t>
            </a:r>
            <a:r>
              <a:rPr lang="es-AR" sz="26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es-AR" sz="2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, </a:t>
            </a:r>
            <a:r>
              <a:rPr lang="es-AR" sz="26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LDH elevada</a:t>
            </a:r>
            <a:endParaRPr lang="es-AR" sz="2600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marL="261938" lvl="1" indent="-261938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s-AR" sz="2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Complementarios</a:t>
            </a:r>
            <a:r>
              <a:rPr lang="es-AR" sz="28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: </a:t>
            </a:r>
            <a:r>
              <a:rPr lang="es-AR" sz="26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Rx, TAC de Tórax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Euphemia" pitchFamily="34" charset="0"/>
              <a:buNone/>
            </a:pPr>
            <a:endParaRPr lang="es-AR" sz="22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0106" y="2055467"/>
            <a:ext cx="2736304" cy="2093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10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392" y="4509120"/>
            <a:ext cx="2736376" cy="19108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Rectángulo"/>
          <p:cNvSpPr/>
          <p:nvPr/>
        </p:nvSpPr>
        <p:spPr>
          <a:xfrm>
            <a:off x="8038628" y="4152919"/>
            <a:ext cx="260199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sz="16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Quistes con tinciones </a:t>
            </a:r>
            <a:r>
              <a:rPr lang="es-AR" sz="16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argenticas</a:t>
            </a:r>
            <a:endParaRPr lang="es-AR" sz="16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8260677" y="6419954"/>
            <a:ext cx="239572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sz="16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Quistes </a:t>
            </a:r>
            <a:r>
              <a:rPr lang="es-AR" sz="1600" dirty="0">
                <a:solidFill>
                  <a:schemeClr val="tx2"/>
                </a:solidFill>
                <a:latin typeface="Arial Narrow" panose="020B0606020202030204" pitchFamily="34" charset="0"/>
              </a:rPr>
              <a:t>y </a:t>
            </a:r>
            <a:r>
              <a:rPr lang="es-AR" sz="16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trofozoitos</a:t>
            </a:r>
            <a:r>
              <a:rPr lang="es-AR" sz="16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con PAS</a:t>
            </a:r>
            <a:endParaRPr lang="es-AR" sz="16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4565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528982" y="2060848"/>
            <a:ext cx="9847255" cy="4320480"/>
          </a:xfrm>
        </p:spPr>
        <p:txBody>
          <a:bodyPr>
            <a:noAutofit/>
          </a:bodyPr>
          <a:lstStyle/>
          <a:p>
            <a:pPr marL="174625" indent="-174625">
              <a:lnSpc>
                <a:spcPct val="100000"/>
              </a:lnSpc>
              <a:spcBef>
                <a:spcPts val="0"/>
              </a:spcBef>
              <a:buNone/>
            </a:pPr>
            <a:r>
              <a:rPr lang="es-AR" sz="2200" b="1" dirty="0" smtClean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</a:rPr>
              <a:t>Cuadros graves</a:t>
            </a:r>
          </a:p>
          <a:p>
            <a:pPr marL="174625" indent="-174625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AR" sz="20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Elección</a:t>
            </a:r>
            <a:r>
              <a:rPr lang="es-AR" sz="2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: </a:t>
            </a:r>
            <a:r>
              <a:rPr lang="es-AR" sz="20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Trimetoprim</a:t>
            </a:r>
            <a:r>
              <a:rPr lang="es-AR" sz="2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/</a:t>
            </a:r>
            <a:r>
              <a:rPr lang="es-AR" sz="20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sulfametoxazol</a:t>
            </a:r>
            <a:r>
              <a:rPr lang="es-AR" sz="2000" dirty="0">
                <a:solidFill>
                  <a:schemeClr val="tx2"/>
                </a:solidFill>
                <a:latin typeface="Arial Narrow" panose="020B0606020202030204" pitchFamily="34" charset="0"/>
              </a:rPr>
              <a:t>: (15-20 mg/kg de TMP/75-100 </a:t>
            </a:r>
            <a:r>
              <a:rPr lang="es-AR" sz="2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mg/kg de </a:t>
            </a:r>
            <a:r>
              <a:rPr lang="es-AR" sz="20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sulfametoxazol</a:t>
            </a:r>
            <a:r>
              <a:rPr lang="es-AR" sz="2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SMX) EV. </a:t>
            </a:r>
            <a:r>
              <a:rPr lang="es-AR" sz="2000" dirty="0">
                <a:solidFill>
                  <a:schemeClr val="tx2"/>
                </a:solidFill>
                <a:latin typeface="Arial Narrow" panose="020B0606020202030204" pitchFamily="34" charset="0"/>
              </a:rPr>
              <a:t>dividido en 3-4 </a:t>
            </a:r>
            <a:r>
              <a:rPr lang="es-AR" sz="2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dosis durante 21 días.</a:t>
            </a:r>
            <a:endParaRPr lang="es-AR" sz="2000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marL="174625" indent="-174625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AR" sz="20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Alternativa</a:t>
            </a:r>
            <a:r>
              <a:rPr lang="es-AR" sz="2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: </a:t>
            </a:r>
            <a:r>
              <a:rPr lang="es-AR" sz="20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Clindamicina</a:t>
            </a:r>
            <a:r>
              <a:rPr lang="es-AR" sz="2000" dirty="0">
                <a:solidFill>
                  <a:schemeClr val="tx2"/>
                </a:solidFill>
                <a:latin typeface="Arial Narrow" panose="020B0606020202030204" pitchFamily="34" charset="0"/>
              </a:rPr>
              <a:t>: 600 mg </a:t>
            </a:r>
            <a:r>
              <a:rPr lang="es-AR" sz="2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EV </a:t>
            </a:r>
            <a:r>
              <a:rPr lang="es-AR" sz="2000" dirty="0">
                <a:solidFill>
                  <a:schemeClr val="tx2"/>
                </a:solidFill>
                <a:latin typeface="Arial Narrow" panose="020B0606020202030204" pitchFamily="34" charset="0"/>
              </a:rPr>
              <a:t>cada 6-8 h + </a:t>
            </a:r>
            <a:r>
              <a:rPr lang="es-AR" sz="2000" dirty="0" err="1">
                <a:solidFill>
                  <a:schemeClr val="tx2"/>
                </a:solidFill>
                <a:latin typeface="Arial Narrow" panose="020B0606020202030204" pitchFamily="34" charset="0"/>
              </a:rPr>
              <a:t>primaquina</a:t>
            </a:r>
            <a:r>
              <a:rPr lang="es-AR" sz="2000" dirty="0">
                <a:solidFill>
                  <a:schemeClr val="tx2"/>
                </a:solidFill>
                <a:latin typeface="Arial Narrow" panose="020B0606020202030204" pitchFamily="34" charset="0"/>
              </a:rPr>
              <a:t>: 30 mg </a:t>
            </a:r>
            <a:r>
              <a:rPr lang="es-AR" sz="2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VO una </a:t>
            </a:r>
            <a:r>
              <a:rPr lang="es-AR" sz="2000" dirty="0">
                <a:solidFill>
                  <a:schemeClr val="tx2"/>
                </a:solidFill>
                <a:latin typeface="Arial Narrow" panose="020B0606020202030204" pitchFamily="34" charset="0"/>
              </a:rPr>
              <a:t>vez al </a:t>
            </a:r>
            <a:r>
              <a:rPr lang="es-AR" sz="2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día o  </a:t>
            </a:r>
            <a:r>
              <a:rPr lang="es-AR" sz="20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Pentamidina</a:t>
            </a:r>
            <a:r>
              <a:rPr lang="es-AR" sz="2000" dirty="0">
                <a:solidFill>
                  <a:schemeClr val="tx2"/>
                </a:solidFill>
                <a:latin typeface="Arial Narrow" panose="020B0606020202030204" pitchFamily="34" charset="0"/>
              </a:rPr>
              <a:t>: 4 mg/kg </a:t>
            </a:r>
            <a:r>
              <a:rPr lang="es-AR" sz="2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EV una </a:t>
            </a:r>
            <a:r>
              <a:rPr lang="es-AR" sz="2000" dirty="0">
                <a:solidFill>
                  <a:schemeClr val="tx2"/>
                </a:solidFill>
                <a:latin typeface="Arial Narrow" panose="020B0606020202030204" pitchFamily="34" charset="0"/>
              </a:rPr>
              <a:t>vez al día</a:t>
            </a:r>
          </a:p>
          <a:p>
            <a:pPr marL="174625" indent="-174625">
              <a:lnSpc>
                <a:spcPct val="100000"/>
              </a:lnSpc>
              <a:spcBef>
                <a:spcPts val="0"/>
              </a:spcBef>
              <a:buNone/>
            </a:pPr>
            <a:endParaRPr lang="es-AR" sz="2400" b="1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marL="174625" indent="-174625">
              <a:lnSpc>
                <a:spcPct val="100000"/>
              </a:lnSpc>
              <a:spcBef>
                <a:spcPts val="0"/>
              </a:spcBef>
              <a:buNone/>
            </a:pPr>
            <a:r>
              <a:rPr lang="es-AR" sz="2200" b="1" dirty="0" smtClean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</a:rPr>
              <a:t>Cuadros leves/moderados</a:t>
            </a:r>
          </a:p>
          <a:p>
            <a:pPr marL="174625" indent="-174625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AR" sz="20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Elección</a:t>
            </a:r>
            <a:r>
              <a:rPr lang="es-AR" sz="2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: </a:t>
            </a:r>
            <a:r>
              <a:rPr lang="es-AR" sz="20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Trimetoprim</a:t>
            </a:r>
            <a:r>
              <a:rPr lang="es-AR" sz="2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/</a:t>
            </a:r>
            <a:r>
              <a:rPr lang="es-AR" sz="20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sulfametoxazol</a:t>
            </a:r>
            <a:r>
              <a:rPr lang="es-AR" sz="2000" dirty="0">
                <a:solidFill>
                  <a:schemeClr val="tx2"/>
                </a:solidFill>
                <a:latin typeface="Arial Narrow" panose="020B0606020202030204" pitchFamily="34" charset="0"/>
              </a:rPr>
              <a:t>: (15-20 mg/kg de TMP/75-100 </a:t>
            </a:r>
            <a:r>
              <a:rPr lang="es-AR" sz="2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mg/kg de </a:t>
            </a:r>
            <a:r>
              <a:rPr lang="es-AR" sz="20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sulfametoxazol</a:t>
            </a:r>
            <a:r>
              <a:rPr lang="es-AR" sz="2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SMX) EV/VO </a:t>
            </a:r>
            <a:r>
              <a:rPr lang="es-AR" sz="2000" dirty="0">
                <a:solidFill>
                  <a:schemeClr val="tx2"/>
                </a:solidFill>
                <a:latin typeface="Arial Narrow" panose="020B0606020202030204" pitchFamily="34" charset="0"/>
              </a:rPr>
              <a:t>dividido en 3-4 dosis</a:t>
            </a:r>
          </a:p>
          <a:p>
            <a:pPr marL="174625" indent="-174625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AR" sz="20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Alternativa</a:t>
            </a:r>
            <a:r>
              <a:rPr lang="es-AR" sz="2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: </a:t>
            </a:r>
            <a:r>
              <a:rPr lang="es-AR" sz="20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Clindamicina</a:t>
            </a:r>
            <a:r>
              <a:rPr lang="es-AR" sz="2000" dirty="0">
                <a:solidFill>
                  <a:schemeClr val="tx2"/>
                </a:solidFill>
                <a:latin typeface="Arial Narrow" panose="020B0606020202030204" pitchFamily="34" charset="0"/>
              </a:rPr>
              <a:t>: 600 mg </a:t>
            </a:r>
            <a:r>
              <a:rPr lang="es-AR" sz="2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EV/VO. </a:t>
            </a:r>
            <a:r>
              <a:rPr lang="es-AR" sz="2000" dirty="0">
                <a:solidFill>
                  <a:schemeClr val="tx2"/>
                </a:solidFill>
                <a:latin typeface="Arial Narrow" panose="020B0606020202030204" pitchFamily="34" charset="0"/>
              </a:rPr>
              <a:t>cada 6-8 h + </a:t>
            </a:r>
            <a:r>
              <a:rPr lang="es-AR" sz="2000" dirty="0" err="1">
                <a:solidFill>
                  <a:schemeClr val="tx2"/>
                </a:solidFill>
                <a:latin typeface="Arial Narrow" panose="020B0606020202030204" pitchFamily="34" charset="0"/>
              </a:rPr>
              <a:t>primaquina</a:t>
            </a:r>
            <a:r>
              <a:rPr lang="es-AR" sz="2000" dirty="0">
                <a:solidFill>
                  <a:schemeClr val="tx2"/>
                </a:solidFill>
                <a:latin typeface="Arial Narrow" panose="020B0606020202030204" pitchFamily="34" charset="0"/>
              </a:rPr>
              <a:t>: 30 mg </a:t>
            </a:r>
            <a:r>
              <a:rPr lang="es-AR" sz="2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VO. una </a:t>
            </a:r>
            <a:r>
              <a:rPr lang="es-AR" sz="2000" dirty="0">
                <a:solidFill>
                  <a:schemeClr val="tx2"/>
                </a:solidFill>
                <a:latin typeface="Arial Narrow" panose="020B0606020202030204" pitchFamily="34" charset="0"/>
              </a:rPr>
              <a:t>vez al </a:t>
            </a:r>
            <a:r>
              <a:rPr lang="es-AR" sz="2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día o </a:t>
            </a:r>
            <a:r>
              <a:rPr lang="es-AR" sz="20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Pentamidina</a:t>
            </a:r>
            <a:r>
              <a:rPr lang="es-AR" sz="2000" dirty="0">
                <a:solidFill>
                  <a:schemeClr val="tx2"/>
                </a:solidFill>
                <a:latin typeface="Arial Narrow" panose="020B0606020202030204" pitchFamily="34" charset="0"/>
              </a:rPr>
              <a:t>: 4 mg/kg </a:t>
            </a:r>
            <a:r>
              <a:rPr lang="es-AR" sz="2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EV </a:t>
            </a:r>
            <a:r>
              <a:rPr lang="es-AR" sz="2000" dirty="0">
                <a:solidFill>
                  <a:schemeClr val="tx2"/>
                </a:solidFill>
                <a:latin typeface="Arial Narrow" panose="020B0606020202030204" pitchFamily="34" charset="0"/>
              </a:rPr>
              <a:t>una vez al </a:t>
            </a:r>
            <a:r>
              <a:rPr lang="es-AR" sz="2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día o </a:t>
            </a:r>
            <a:r>
              <a:rPr lang="es-AR" sz="20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Atovacuona</a:t>
            </a:r>
            <a:r>
              <a:rPr lang="es-AR" sz="2000" dirty="0">
                <a:solidFill>
                  <a:schemeClr val="tx2"/>
                </a:solidFill>
                <a:latin typeface="Arial Narrow" panose="020B0606020202030204" pitchFamily="34" charset="0"/>
              </a:rPr>
              <a:t>: 750 mg (5 </a:t>
            </a:r>
            <a:r>
              <a:rPr lang="es-AR" sz="2000" dirty="0" err="1">
                <a:solidFill>
                  <a:schemeClr val="tx2"/>
                </a:solidFill>
                <a:latin typeface="Arial Narrow" panose="020B0606020202030204" pitchFamily="34" charset="0"/>
              </a:rPr>
              <a:t>mL</a:t>
            </a:r>
            <a:r>
              <a:rPr lang="es-AR" sz="2000" dirty="0">
                <a:solidFill>
                  <a:schemeClr val="tx2"/>
                </a:solidFill>
                <a:latin typeface="Arial Narrow" panose="020B0606020202030204" pitchFamily="34" charset="0"/>
              </a:rPr>
              <a:t> de solución) </a:t>
            </a:r>
            <a:r>
              <a:rPr lang="es-AR" sz="20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VOo</a:t>
            </a:r>
            <a:r>
              <a:rPr lang="es-AR" sz="2000" dirty="0">
                <a:solidFill>
                  <a:schemeClr val="tx2"/>
                </a:solidFill>
                <a:latin typeface="Arial Narrow" panose="020B0606020202030204" pitchFamily="34" charset="0"/>
              </a:rPr>
              <a:t>. cada 8-12 </a:t>
            </a:r>
            <a:r>
              <a:rPr lang="es-AR" sz="2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h</a:t>
            </a:r>
          </a:p>
          <a:p>
            <a:pPr marL="174625" indent="-174625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s-AR" sz="2000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marL="174625" indent="-174625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AR" sz="20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Hipoxemia severa: </a:t>
            </a:r>
            <a:r>
              <a:rPr lang="es-AR" sz="2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&lt;  70 </a:t>
            </a:r>
            <a:r>
              <a:rPr lang="es-AR" sz="20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mmgh</a:t>
            </a:r>
            <a:r>
              <a:rPr lang="es-AR" sz="2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: Prednisona </a:t>
            </a:r>
            <a:r>
              <a:rPr lang="es-AR" sz="2000" dirty="0">
                <a:solidFill>
                  <a:schemeClr val="tx2"/>
                </a:solidFill>
                <a:latin typeface="Arial Narrow" panose="020B0606020202030204" pitchFamily="34" charset="0"/>
              </a:rPr>
              <a:t>40 </a:t>
            </a:r>
            <a:r>
              <a:rPr lang="es-AR" sz="2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mg VO </a:t>
            </a:r>
            <a:r>
              <a:rPr lang="es-AR" sz="2000" dirty="0">
                <a:solidFill>
                  <a:schemeClr val="tx2"/>
                </a:solidFill>
                <a:latin typeface="Arial Narrow" panose="020B0606020202030204" pitchFamily="34" charset="0"/>
              </a:rPr>
              <a:t>dos veces </a:t>
            </a:r>
            <a:r>
              <a:rPr lang="es-AR" sz="2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al día los </a:t>
            </a:r>
            <a:r>
              <a:rPr lang="es-AR" sz="2000" dirty="0">
                <a:solidFill>
                  <a:schemeClr val="tx2"/>
                </a:solidFill>
                <a:latin typeface="Arial Narrow" panose="020B0606020202030204" pitchFamily="34" charset="0"/>
              </a:rPr>
              <a:t>días </a:t>
            </a:r>
            <a:r>
              <a:rPr lang="es-AR" sz="2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1-5 , 40 </a:t>
            </a:r>
            <a:r>
              <a:rPr lang="es-AR" sz="2000" dirty="0">
                <a:solidFill>
                  <a:schemeClr val="tx2"/>
                </a:solidFill>
                <a:latin typeface="Arial Narrow" panose="020B0606020202030204" pitchFamily="34" charset="0"/>
              </a:rPr>
              <a:t>mg/día </a:t>
            </a:r>
            <a:r>
              <a:rPr lang="es-AR" sz="2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VO  </a:t>
            </a:r>
            <a:r>
              <a:rPr lang="es-AR" sz="2000" dirty="0">
                <a:solidFill>
                  <a:schemeClr val="tx2"/>
                </a:solidFill>
                <a:latin typeface="Arial Narrow" panose="020B0606020202030204" pitchFamily="34" charset="0"/>
              </a:rPr>
              <a:t>los días </a:t>
            </a:r>
            <a:r>
              <a:rPr lang="es-AR" sz="2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6-10,  20 </a:t>
            </a:r>
            <a:r>
              <a:rPr lang="es-AR" sz="2000" dirty="0">
                <a:solidFill>
                  <a:schemeClr val="tx2"/>
                </a:solidFill>
                <a:latin typeface="Arial Narrow" panose="020B0606020202030204" pitchFamily="34" charset="0"/>
              </a:rPr>
              <a:t>mg/día </a:t>
            </a:r>
            <a:r>
              <a:rPr lang="es-AR" sz="2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VO </a:t>
            </a:r>
            <a:r>
              <a:rPr lang="es-AR" sz="2000" dirty="0">
                <a:solidFill>
                  <a:schemeClr val="tx2"/>
                </a:solidFill>
                <a:latin typeface="Arial Narrow" panose="020B0606020202030204" pitchFamily="34" charset="0"/>
              </a:rPr>
              <a:t>los </a:t>
            </a:r>
            <a:r>
              <a:rPr lang="es-AR" sz="2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días 11-21 </a:t>
            </a:r>
            <a:endParaRPr lang="es-AR" sz="20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>
            <a:off x="1593436" y="620689"/>
            <a:ext cx="9782801" cy="57606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Micosis oportunistas</a:t>
            </a:r>
            <a:endParaRPr lang="es-AR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1557908" y="1349381"/>
            <a:ext cx="9782801" cy="57606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sz="2800" b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Pneumocistosis</a:t>
            </a:r>
            <a:r>
              <a:rPr lang="es-AR" sz="2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: Tratamiento</a:t>
            </a:r>
            <a:endParaRPr lang="es-AR" sz="2800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8761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33638717"/>
              </p:ext>
            </p:extLst>
          </p:nvPr>
        </p:nvGraphicFramePr>
        <p:xfrm>
          <a:off x="1845941" y="2276873"/>
          <a:ext cx="9298534" cy="155448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601463"/>
                <a:gridCol w="1557473"/>
                <a:gridCol w="2207964"/>
                <a:gridCol w="2071928"/>
                <a:gridCol w="1859706"/>
              </a:tblGrid>
              <a:tr h="322548"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>
                          <a:latin typeface="Arial Narrow" panose="020B0606020202030204" pitchFamily="34" charset="0"/>
                        </a:rPr>
                        <a:t>HONGO</a:t>
                      </a:r>
                      <a:endParaRPr lang="es-AR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>
                          <a:latin typeface="Arial Narrow" panose="020B0606020202030204" pitchFamily="34" charset="0"/>
                        </a:rPr>
                        <a:t>MORFOLOGÍA</a:t>
                      </a:r>
                      <a:endParaRPr lang="es-AR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>
                          <a:latin typeface="Arial Narrow" panose="020B0606020202030204" pitchFamily="34" charset="0"/>
                        </a:rPr>
                        <a:t>LOCALIZACIÓN</a:t>
                      </a:r>
                      <a:endParaRPr lang="es-AR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>
                          <a:latin typeface="Arial Narrow" panose="020B0606020202030204" pitchFamily="34" charset="0"/>
                        </a:rPr>
                        <a:t>DIAGNÓSTICO</a:t>
                      </a:r>
                      <a:endParaRPr lang="es-AR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>
                          <a:latin typeface="Arial Narrow" panose="020B0606020202030204" pitchFamily="34" charset="0"/>
                        </a:rPr>
                        <a:t>TRATAMIENTO</a:t>
                      </a:r>
                      <a:endParaRPr lang="es-AR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</a:tr>
              <a:tr h="1117612">
                <a:tc>
                  <a:txBody>
                    <a:bodyPr/>
                    <a:lstStyle/>
                    <a:p>
                      <a:r>
                        <a:rPr lang="es-AR" sz="1800" b="1" dirty="0" err="1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Pneumocistis</a:t>
                      </a:r>
                      <a:endParaRPr lang="es-AR" sz="1800" b="1" dirty="0">
                        <a:solidFill>
                          <a:schemeClr val="tx2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1800" b="1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Quistes y </a:t>
                      </a:r>
                      <a:r>
                        <a:rPr lang="es-AR" sz="1800" b="1" dirty="0" err="1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trofoitos</a:t>
                      </a:r>
                      <a:endParaRPr lang="es-AR" sz="1800" b="1" dirty="0" smtClean="0">
                        <a:solidFill>
                          <a:schemeClr val="tx2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1800" b="1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Pulmonar</a:t>
                      </a:r>
                    </a:p>
                    <a:p>
                      <a:r>
                        <a:rPr lang="es-AR" sz="1800" b="1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Extrapulmonar</a:t>
                      </a:r>
                      <a:endParaRPr lang="es-AR" sz="1800" b="1" dirty="0">
                        <a:solidFill>
                          <a:schemeClr val="tx2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1800" b="1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Directo</a:t>
                      </a:r>
                    </a:p>
                    <a:p>
                      <a:r>
                        <a:rPr lang="es-AR" sz="1800" b="1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Ácidos nucleicos</a:t>
                      </a:r>
                    </a:p>
                    <a:p>
                      <a:r>
                        <a:rPr lang="es-AR" sz="1800" b="1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Biopsia</a:t>
                      </a:r>
                    </a:p>
                    <a:p>
                      <a:r>
                        <a:rPr lang="es-AR" sz="1800" b="1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LDH elevada</a:t>
                      </a:r>
                      <a:endParaRPr lang="es-AR" sz="1800" b="1" dirty="0">
                        <a:solidFill>
                          <a:schemeClr val="tx2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1800" b="1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TMP/SMX</a:t>
                      </a:r>
                    </a:p>
                    <a:p>
                      <a:r>
                        <a:rPr lang="es-AR" sz="1800" b="1" dirty="0" err="1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Clindamicina</a:t>
                      </a:r>
                      <a:endParaRPr lang="es-AR" sz="1800" b="1" dirty="0" smtClean="0">
                        <a:solidFill>
                          <a:schemeClr val="tx2"/>
                        </a:solidFill>
                        <a:latin typeface="Arial Narrow" panose="020B0606020202030204" pitchFamily="34" charset="0"/>
                      </a:endParaRPr>
                    </a:p>
                    <a:p>
                      <a:r>
                        <a:rPr lang="es-AR" sz="1800" b="1" dirty="0" err="1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Pentamidina</a:t>
                      </a:r>
                      <a:endParaRPr lang="es-AR" sz="1800" b="1" dirty="0" smtClean="0">
                        <a:solidFill>
                          <a:schemeClr val="tx2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Rectángulo 4"/>
          <p:cNvSpPr/>
          <p:nvPr/>
        </p:nvSpPr>
        <p:spPr>
          <a:xfrm>
            <a:off x="1845940" y="4005064"/>
            <a:ext cx="9298534" cy="23042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s-AR" sz="24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Recordar</a:t>
            </a:r>
            <a:endParaRPr lang="es-AR" sz="2800" b="1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es-AR" sz="2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Factores predisponentes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es-AR" sz="2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Insuficiencia respiratoria subaguda progresiva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es-AR" sz="2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Neumonía intersticial  severa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es-AR" sz="2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Examen directo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es-AR" sz="2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LDH elevada</a:t>
            </a:r>
            <a:endParaRPr lang="es-AR" sz="2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1593436" y="620689"/>
            <a:ext cx="9782801" cy="57606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Micosis oportunistas</a:t>
            </a:r>
            <a:endParaRPr lang="es-AR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Título 1"/>
          <p:cNvSpPr txBox="1">
            <a:spLocks/>
          </p:cNvSpPr>
          <p:nvPr/>
        </p:nvSpPr>
        <p:spPr>
          <a:xfrm>
            <a:off x="1557908" y="1349381"/>
            <a:ext cx="9782801" cy="57606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sz="2800" b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Pnuemocistosis</a:t>
            </a:r>
            <a:r>
              <a:rPr lang="es-AR" sz="2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: Resumen</a:t>
            </a:r>
            <a:endParaRPr lang="es-AR" sz="2800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0760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5583878"/>
              </p:ext>
            </p:extLst>
          </p:nvPr>
        </p:nvGraphicFramePr>
        <p:xfrm>
          <a:off x="2020339" y="1628800"/>
          <a:ext cx="8928994" cy="466399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17062">
                  <a:extLst>
                    <a:ext uri="{9D8B030D-6E8A-4147-A177-3AD203B41FA5}"/>
                  </a:extLst>
                </a:gridCol>
                <a:gridCol w="1434826">
                  <a:extLst>
                    <a:ext uri="{9D8B030D-6E8A-4147-A177-3AD203B41FA5}"/>
                  </a:extLst>
                </a:gridCol>
                <a:gridCol w="3265060">
                  <a:extLst>
                    <a:ext uri="{9D8B030D-6E8A-4147-A177-3AD203B41FA5}"/>
                  </a:extLst>
                </a:gridCol>
                <a:gridCol w="1346519">
                  <a:extLst>
                    <a:ext uri="{9D8B030D-6E8A-4147-A177-3AD203B41FA5}"/>
                  </a:extLst>
                </a:gridCol>
                <a:gridCol w="1265527">
                  <a:extLst>
                    <a:ext uri="{9D8B030D-6E8A-4147-A177-3AD203B41FA5}"/>
                  </a:extLst>
                </a:gridCol>
              </a:tblGrid>
              <a:tr h="27487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AR" sz="1600" dirty="0" smtClean="0">
                          <a:effectLst/>
                          <a:latin typeface="Arial Narrow" panose="020B0606020202030204" pitchFamily="34" charset="0"/>
                        </a:rPr>
                        <a:t>Microoganismo</a:t>
                      </a:r>
                      <a:endParaRPr lang="es-AR" sz="16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AR" sz="1600" dirty="0"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r>
                        <a:rPr lang="es-AR" sz="1600" dirty="0" smtClean="0">
                          <a:effectLst/>
                          <a:latin typeface="Arial Narrow" panose="020B0606020202030204" pitchFamily="34" charset="0"/>
                        </a:rPr>
                        <a:t>Características</a:t>
                      </a:r>
                      <a:endParaRPr lang="es-AR" sz="16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AR" sz="1600" dirty="0"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r>
                        <a:rPr lang="es-AR" sz="1600" dirty="0" smtClean="0">
                          <a:effectLst/>
                          <a:latin typeface="Arial Narrow" panose="020B0606020202030204" pitchFamily="34" charset="0"/>
                        </a:rPr>
                        <a:t>Presentación clínica</a:t>
                      </a:r>
                      <a:endParaRPr lang="es-AR" sz="16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AR" sz="1600" dirty="0"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r>
                        <a:rPr lang="es-AR" sz="1600" dirty="0" smtClean="0">
                          <a:effectLst/>
                          <a:latin typeface="Arial Narrow" panose="020B0606020202030204" pitchFamily="34" charset="0"/>
                        </a:rPr>
                        <a:t>Diagnostico</a:t>
                      </a:r>
                      <a:endParaRPr lang="es-AR" sz="16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AR" sz="1600" dirty="0"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r>
                        <a:rPr lang="es-AR" sz="1600" dirty="0" smtClean="0">
                          <a:effectLst/>
                          <a:latin typeface="Arial Narrow" panose="020B0606020202030204" pitchFamily="34" charset="0"/>
                        </a:rPr>
                        <a:t>Tratamiento</a:t>
                      </a:r>
                      <a:endParaRPr lang="es-AR" sz="16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0" marB="0">
                    <a:solidFill>
                      <a:srgbClr val="0070C0"/>
                    </a:solidFill>
                  </a:tcPr>
                </a:tc>
                <a:extLst>
                  <a:ext uri="{0D108BD9-81ED-4DB2-BD59-A6C34878D82A}"/>
                </a:extLst>
              </a:tr>
              <a:tr h="708178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AR" sz="1600" dirty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</a:rPr>
                        <a:t>Cándida</a:t>
                      </a:r>
                      <a:endParaRPr lang="es-AR" sz="1800" dirty="0">
                        <a:solidFill>
                          <a:schemeClr val="tx2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0" marB="0"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AR" sz="1600" dirty="0" smtClean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</a:rPr>
                        <a:t>Levaduras</a:t>
                      </a:r>
                      <a:endParaRPr lang="es-AR" sz="1600" dirty="0">
                        <a:solidFill>
                          <a:schemeClr val="tx2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AR" sz="1600" dirty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</a:rPr>
                        <a:t>Catéteres, Diseminada, renal, Endocarditis, Retina.</a:t>
                      </a:r>
                      <a:endParaRPr lang="es-AR" sz="1600" dirty="0">
                        <a:solidFill>
                          <a:schemeClr val="tx2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AR" sz="1600" dirty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</a:rPr>
                        <a:t>Directo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AR" sz="1600" dirty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</a:rPr>
                        <a:t>Cultivos</a:t>
                      </a:r>
                      <a:endParaRPr lang="es-AR" sz="1600" dirty="0">
                        <a:solidFill>
                          <a:schemeClr val="tx2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AR" sz="1600" dirty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</a:rPr>
                        <a:t>Fluconazol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AR" sz="1600" dirty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</a:rPr>
                        <a:t>Anfotericina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AR" sz="1600" dirty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</a:rPr>
                        <a:t>Caspofungina</a:t>
                      </a:r>
                      <a:endParaRPr lang="es-AR" sz="1600" dirty="0">
                        <a:solidFill>
                          <a:schemeClr val="tx2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0" marB="0"/>
                </a:tc>
                <a:extLst>
                  <a:ext uri="{0D108BD9-81ED-4DB2-BD59-A6C34878D82A}"/>
                </a:extLst>
              </a:tr>
              <a:tr h="69811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AR" sz="1600" dirty="0" err="1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</a:rPr>
                        <a:t>Apergillus</a:t>
                      </a:r>
                      <a:endParaRPr lang="es-AR" sz="1600" dirty="0">
                        <a:solidFill>
                          <a:schemeClr val="tx2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0" marB="0"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AR" sz="1600" dirty="0" smtClean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</a:rPr>
                        <a:t>Filamentos con hifas </a:t>
                      </a:r>
                      <a:r>
                        <a:rPr lang="es-AR" sz="1600" dirty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</a:rPr>
                        <a:t>Tabicadas</a:t>
                      </a:r>
                      <a:endParaRPr lang="es-AR" sz="1600" dirty="0">
                        <a:solidFill>
                          <a:schemeClr val="tx2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AR" sz="1600" dirty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</a:rPr>
                        <a:t>Pulmonar, SNC, Invasiva</a:t>
                      </a:r>
                      <a:endParaRPr lang="es-AR" sz="1600" dirty="0">
                        <a:solidFill>
                          <a:schemeClr val="tx2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AR" sz="1600" dirty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</a:rPr>
                        <a:t>Directo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AR" sz="1600" dirty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</a:rPr>
                        <a:t>Cultivos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AR" sz="1600" dirty="0" err="1" smtClean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</a:rPr>
                        <a:t>Galactomanano</a:t>
                      </a:r>
                      <a:endParaRPr lang="es-AR" sz="1600" dirty="0">
                        <a:solidFill>
                          <a:schemeClr val="tx2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AR" sz="1600" dirty="0" err="1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</a:rPr>
                        <a:t>Voriconazol</a:t>
                      </a:r>
                      <a:endParaRPr lang="es-AR" sz="1600" dirty="0">
                        <a:solidFill>
                          <a:schemeClr val="tx2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AR" sz="1600" dirty="0" err="1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</a:rPr>
                        <a:t>Antotericina</a:t>
                      </a:r>
                      <a:endParaRPr lang="es-AR" sz="1600" dirty="0">
                        <a:solidFill>
                          <a:schemeClr val="tx2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AR" sz="1600" dirty="0" err="1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</a:rPr>
                        <a:t>Itraconazol</a:t>
                      </a:r>
                      <a:endParaRPr lang="es-AR" sz="1600" dirty="0">
                        <a:solidFill>
                          <a:schemeClr val="tx2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0" marB="0"/>
                </a:tc>
                <a:extLst>
                  <a:ext uri="{0D108BD9-81ED-4DB2-BD59-A6C34878D82A}"/>
                </a:extLst>
              </a:tr>
              <a:tr h="708178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AR" sz="1600" dirty="0" err="1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</a:rPr>
                        <a:t>Criptococo</a:t>
                      </a:r>
                      <a:endParaRPr lang="es-AR" sz="1400" dirty="0">
                        <a:solidFill>
                          <a:schemeClr val="tx2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0" marB="0"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AR" sz="160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</a:rPr>
                        <a:t>Levadura</a:t>
                      </a:r>
                      <a:endParaRPr lang="es-AR" sz="1600">
                        <a:solidFill>
                          <a:schemeClr val="tx2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AR" sz="1600" dirty="0" err="1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</a:rPr>
                        <a:t>Meningea</a:t>
                      </a:r>
                      <a:r>
                        <a:rPr lang="es-AR" sz="1600" dirty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</a:rPr>
                        <a:t>, Cerebral, Lesiones </a:t>
                      </a:r>
                      <a:r>
                        <a:rPr lang="es-AR" sz="1600" dirty="0" err="1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</a:rPr>
                        <a:t>Pseudotumorales</a:t>
                      </a:r>
                      <a:r>
                        <a:rPr lang="es-AR" sz="1600" dirty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</a:rPr>
                        <a:t>.</a:t>
                      </a:r>
                      <a:endParaRPr lang="es-AR" sz="1600" dirty="0">
                        <a:solidFill>
                          <a:schemeClr val="tx2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AR" sz="1600" dirty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</a:rPr>
                        <a:t>Directo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AR" sz="1600" dirty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</a:rPr>
                        <a:t>Cultivo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AR" sz="1600" dirty="0" smtClean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</a:rPr>
                        <a:t>Antígenos</a:t>
                      </a:r>
                      <a:endParaRPr lang="es-AR" sz="1600" dirty="0">
                        <a:solidFill>
                          <a:schemeClr val="tx2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AR" sz="1600" dirty="0" smtClean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</a:rPr>
                        <a:t>Anfotericina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AR" sz="1600" dirty="0" smtClean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</a:rPr>
                        <a:t>Fluconazol</a:t>
                      </a:r>
                    </a:p>
                  </a:txBody>
                  <a:tcPr marL="68584" marR="68584" marT="0" marB="0"/>
                </a:tc>
                <a:extLst>
                  <a:ext uri="{0D108BD9-81ED-4DB2-BD59-A6C34878D82A}"/>
                </a:extLst>
              </a:tr>
              <a:tr h="708178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AR" sz="1600" dirty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</a:rPr>
                        <a:t>Histoplasma</a:t>
                      </a:r>
                      <a:endParaRPr lang="es-AR" sz="1200" dirty="0">
                        <a:solidFill>
                          <a:schemeClr val="tx2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0" marB="0"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AR" sz="1600" dirty="0" smtClean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</a:rPr>
                        <a:t>Levaduras</a:t>
                      </a:r>
                      <a:endParaRPr lang="es-AR" sz="1600" dirty="0">
                        <a:solidFill>
                          <a:schemeClr val="tx2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AR" sz="1600" dirty="0" smtClean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</a:rPr>
                        <a:t>Pulmonar</a:t>
                      </a:r>
                      <a:r>
                        <a:rPr lang="es-AR" sz="1600" dirty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</a:rPr>
                        <a:t>, </a:t>
                      </a:r>
                      <a:r>
                        <a:rPr lang="es-AR" sz="1600" dirty="0" err="1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</a:rPr>
                        <a:t>Cutáneomucosa</a:t>
                      </a:r>
                      <a:r>
                        <a:rPr lang="es-AR" sz="1600" dirty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</a:rPr>
                        <a:t>, </a:t>
                      </a:r>
                      <a:r>
                        <a:rPr lang="es-AR" sz="1600" dirty="0" smtClean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</a:rPr>
                        <a:t>Diseminada, SNC</a:t>
                      </a:r>
                      <a:endParaRPr lang="es-AR" sz="1600" dirty="0">
                        <a:solidFill>
                          <a:schemeClr val="tx2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AR" sz="1600" dirty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</a:rPr>
                        <a:t>Directo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AR" sz="1600" dirty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</a:rPr>
                        <a:t>Cultivo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AR" sz="1600" dirty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</a:rPr>
                        <a:t>Serología</a:t>
                      </a:r>
                      <a:endParaRPr lang="es-AR" sz="1600" dirty="0">
                        <a:solidFill>
                          <a:schemeClr val="tx2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AR" sz="1600" dirty="0" smtClean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</a:rPr>
                        <a:t>Anfotericina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AR" sz="1600" dirty="0" smtClean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</a:rPr>
                        <a:t>Itraconazol</a:t>
                      </a:r>
                      <a:endParaRPr lang="es-AR" sz="1600" dirty="0">
                        <a:solidFill>
                          <a:schemeClr val="tx2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68584" marR="68584" marT="0" marB="0"/>
                </a:tc>
                <a:extLst>
                  <a:ext uri="{0D108BD9-81ED-4DB2-BD59-A6C34878D82A}"/>
                </a:extLst>
              </a:tr>
              <a:tr h="708178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AR" sz="1600" dirty="0" smtClean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Mucormicosis</a:t>
                      </a:r>
                      <a:endParaRPr lang="es-AR" sz="1100" dirty="0">
                        <a:solidFill>
                          <a:schemeClr val="tx2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0" marB="0"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AR" sz="1600" dirty="0" smtClean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</a:rPr>
                        <a:t>Filamentos con</a:t>
                      </a:r>
                      <a:endParaRPr lang="es-AR" sz="1600" dirty="0">
                        <a:solidFill>
                          <a:schemeClr val="tx2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AR" sz="1600" dirty="0" smtClean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</a:rPr>
                        <a:t>hifas </a:t>
                      </a:r>
                      <a:r>
                        <a:rPr lang="es-AR" sz="1600" dirty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</a:rPr>
                        <a:t>no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AR" sz="1600" dirty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</a:rPr>
                        <a:t>Tabicadas</a:t>
                      </a:r>
                      <a:endParaRPr lang="es-AR" sz="1600" dirty="0">
                        <a:solidFill>
                          <a:schemeClr val="tx2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AR" sz="1600" dirty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</a:rPr>
                        <a:t>Lesiones necrotizantes de </a:t>
                      </a:r>
                      <a:r>
                        <a:rPr lang="es-AR" sz="1600" dirty="0" smtClean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</a:rPr>
                        <a:t> piel,</a:t>
                      </a:r>
                      <a:r>
                        <a:rPr lang="es-AR" sz="1600" baseline="0" dirty="0" smtClean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</a:rPr>
                        <a:t> y p</a:t>
                      </a:r>
                      <a:r>
                        <a:rPr lang="es-AR" sz="1600" dirty="0" smtClean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</a:rPr>
                        <a:t>artes </a:t>
                      </a:r>
                      <a:r>
                        <a:rPr lang="es-AR" sz="1600" dirty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</a:rPr>
                        <a:t>b</a:t>
                      </a:r>
                      <a:r>
                        <a:rPr lang="es-AR" sz="1600" dirty="0" smtClean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</a:rPr>
                        <a:t>landas</a:t>
                      </a:r>
                      <a:r>
                        <a:rPr lang="es-AR" sz="1600" dirty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</a:rPr>
                        <a:t>, </a:t>
                      </a:r>
                      <a:r>
                        <a:rPr lang="es-AR" sz="1600" dirty="0" smtClean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</a:rPr>
                        <a:t>mucosas</a:t>
                      </a:r>
                      <a:r>
                        <a:rPr lang="es-AR" sz="1600" dirty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</a:rPr>
                        <a:t>, </a:t>
                      </a:r>
                      <a:r>
                        <a:rPr lang="es-AR" sz="1600" dirty="0" smtClean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</a:rPr>
                        <a:t>pulmonar</a:t>
                      </a:r>
                      <a:r>
                        <a:rPr lang="es-AR" sz="1600" dirty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</a:rPr>
                        <a:t>.</a:t>
                      </a:r>
                      <a:endParaRPr lang="es-AR" sz="1600" dirty="0">
                        <a:solidFill>
                          <a:schemeClr val="tx2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AR" sz="1600" dirty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</a:rPr>
                        <a:t>Directo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AR" sz="1600" dirty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</a:rPr>
                        <a:t>Cultivo</a:t>
                      </a:r>
                      <a:endParaRPr lang="es-AR" sz="1600" dirty="0">
                        <a:solidFill>
                          <a:schemeClr val="tx2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AR" sz="1600" dirty="0" smtClean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</a:rPr>
                        <a:t>Anfotericina </a:t>
                      </a:r>
                      <a:endParaRPr lang="es-AR" sz="1600" dirty="0">
                        <a:solidFill>
                          <a:schemeClr val="tx2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AR" sz="1600" dirty="0" err="1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</a:rPr>
                        <a:t>Posaconazol</a:t>
                      </a:r>
                      <a:endParaRPr lang="es-AR" sz="1600" dirty="0">
                        <a:solidFill>
                          <a:schemeClr val="tx2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0" marB="0"/>
                </a:tc>
                <a:extLst>
                  <a:ext uri="{0D108BD9-81ED-4DB2-BD59-A6C34878D82A}"/>
                </a:extLst>
              </a:tr>
              <a:tr h="708178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AR" sz="1600" dirty="0" err="1" smtClean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Pneumocistis</a:t>
                      </a:r>
                      <a:endParaRPr lang="es-AR" sz="1100" dirty="0">
                        <a:solidFill>
                          <a:schemeClr val="tx2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0" marB="0"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AR" sz="1600" dirty="0" smtClean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Quistes</a:t>
                      </a:r>
                      <a:r>
                        <a:rPr lang="es-AR" sz="1600" baseline="0" dirty="0" smtClean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y </a:t>
                      </a:r>
                      <a:r>
                        <a:rPr lang="es-AR" sz="1600" baseline="0" dirty="0" err="1" smtClean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trofozoitos</a:t>
                      </a:r>
                      <a:endParaRPr lang="es-AR" sz="1600" dirty="0">
                        <a:solidFill>
                          <a:schemeClr val="tx2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AR" sz="1600" dirty="0" smtClean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Pulmonar y extrapulmonar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AR" sz="1600" dirty="0" smtClean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Neumonía</a:t>
                      </a:r>
                      <a:r>
                        <a:rPr lang="es-AR" sz="1600" baseline="0" dirty="0" smtClean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intersticial severa</a:t>
                      </a:r>
                      <a:endParaRPr lang="es-AR" sz="1600" dirty="0">
                        <a:solidFill>
                          <a:schemeClr val="tx2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AR" sz="1600" dirty="0" smtClean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Directo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AR" sz="1600" dirty="0" smtClean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LDH elevada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AR" sz="1600" dirty="0" smtClean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RX/TC</a:t>
                      </a:r>
                      <a:r>
                        <a:rPr lang="es-AR" sz="1600" baseline="0" dirty="0" smtClean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Tórax</a:t>
                      </a:r>
                      <a:endParaRPr lang="es-AR" sz="1600" dirty="0">
                        <a:solidFill>
                          <a:schemeClr val="tx2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AR" sz="1600" dirty="0" smtClean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TMP/SMX</a:t>
                      </a:r>
                      <a:endParaRPr lang="es-AR" sz="1600" dirty="0">
                        <a:solidFill>
                          <a:schemeClr val="tx2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0" marB="0"/>
                </a:tc>
              </a:tr>
            </a:tbl>
          </a:graphicData>
        </a:graphic>
      </p:graphicFrame>
      <p:sp>
        <p:nvSpPr>
          <p:cNvPr id="5" name="Título 1"/>
          <p:cNvSpPr txBox="1">
            <a:spLocks/>
          </p:cNvSpPr>
          <p:nvPr/>
        </p:nvSpPr>
        <p:spPr>
          <a:xfrm>
            <a:off x="1593436" y="620689"/>
            <a:ext cx="9782801" cy="57606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Micosis oportunistas</a:t>
            </a:r>
            <a:endParaRPr lang="es-AR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9954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/>
          <p:cNvSpPr txBox="1">
            <a:spLocks/>
          </p:cNvSpPr>
          <p:nvPr/>
        </p:nvSpPr>
        <p:spPr>
          <a:xfrm>
            <a:off x="1593436" y="332657"/>
            <a:ext cx="9782801" cy="57606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Antifúngicos</a:t>
            </a:r>
            <a:endParaRPr lang="es-AR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pic>
        <p:nvPicPr>
          <p:cNvPr id="49153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1650" y="1215458"/>
            <a:ext cx="7926371" cy="4896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53303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/>
          <p:cNvSpPr txBox="1">
            <a:spLocks/>
          </p:cNvSpPr>
          <p:nvPr/>
        </p:nvSpPr>
        <p:spPr>
          <a:xfrm>
            <a:off x="1593436" y="332657"/>
            <a:ext cx="9782801" cy="57606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Antifúngicos</a:t>
            </a:r>
            <a:endParaRPr lang="es-AR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graphicFrame>
        <p:nvGraphicFramePr>
          <p:cNvPr id="2" name="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9195927"/>
              </p:ext>
            </p:extLst>
          </p:nvPr>
        </p:nvGraphicFramePr>
        <p:xfrm>
          <a:off x="1845940" y="1196753"/>
          <a:ext cx="9361040" cy="5029280"/>
        </p:xfrm>
        <a:graphic>
          <a:graphicData uri="http://schemas.openxmlformats.org/drawingml/2006/table">
            <a:tbl>
              <a:tblPr firstRow="1" firstCol="1" bandRow="1"/>
              <a:tblGrid>
                <a:gridCol w="2033538"/>
                <a:gridCol w="1566862"/>
                <a:gridCol w="2232248"/>
                <a:gridCol w="1296144"/>
                <a:gridCol w="2232248"/>
              </a:tblGrid>
              <a:tr h="24594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AR" sz="1600" b="1" dirty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  <a:ea typeface="Calibri"/>
                          <a:cs typeface="Times New Roman"/>
                        </a:rPr>
                        <a:t>Mecanismo de Acción</a:t>
                      </a:r>
                      <a:endParaRPr lang="es-AR" sz="1400" dirty="0">
                        <a:solidFill>
                          <a:schemeClr val="tx2"/>
                        </a:solidFill>
                        <a:effectLst/>
                        <a:latin typeface="Arial Narrow" panose="020B0606020202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BD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AR" sz="1600" b="1" dirty="0" smtClean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  <a:cs typeface="Times New Roman"/>
                        </a:rPr>
                        <a:t>Estructura</a:t>
                      </a:r>
                      <a:endParaRPr lang="es-AR" sz="1600" b="1" dirty="0">
                        <a:solidFill>
                          <a:schemeClr val="tx2"/>
                        </a:solidFill>
                        <a:effectLst/>
                        <a:latin typeface="Arial Narrow" panose="020B0606020202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BD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AR" sz="1600" b="1" dirty="0" smtClean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  <a:cs typeface="Times New Roman"/>
                        </a:rPr>
                        <a:t>Ejemplos</a:t>
                      </a:r>
                      <a:endParaRPr lang="es-AR" sz="1600" b="1" dirty="0">
                        <a:solidFill>
                          <a:schemeClr val="tx2"/>
                        </a:solidFill>
                        <a:effectLst/>
                        <a:latin typeface="Arial Narrow" panose="020B0606020202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BD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AR" sz="1600" b="1" dirty="0" smtClean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  <a:cs typeface="Times New Roman"/>
                        </a:rPr>
                        <a:t>Acción</a:t>
                      </a:r>
                      <a:endParaRPr lang="es-AR" sz="1600" b="1" dirty="0">
                        <a:solidFill>
                          <a:schemeClr val="tx2"/>
                        </a:solidFill>
                        <a:effectLst/>
                        <a:latin typeface="Arial Narrow" panose="020B0606020202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BD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AR" sz="1600" b="1" dirty="0" smtClean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  <a:cs typeface="Times New Roman"/>
                        </a:rPr>
                        <a:t>Espectro</a:t>
                      </a:r>
                      <a:endParaRPr lang="es-AR" sz="1600" b="1" dirty="0">
                        <a:solidFill>
                          <a:schemeClr val="tx2"/>
                        </a:solidFill>
                        <a:effectLst/>
                        <a:latin typeface="Arial Narrow" panose="020B0606020202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BDB"/>
                    </a:solidFill>
                  </a:tcPr>
                </a:tc>
              </a:tr>
              <a:tr h="94788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AR" sz="1600" b="1" dirty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  <a:ea typeface="Calibri"/>
                          <a:cs typeface="Times New Roman"/>
                        </a:rPr>
                        <a:t>Alteran </a:t>
                      </a:r>
                      <a:r>
                        <a:rPr lang="es-AR" sz="1600" b="1" dirty="0" smtClean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  <a:ea typeface="Calibri"/>
                          <a:cs typeface="Times New Roman"/>
                        </a:rPr>
                        <a:t>la permeabilidad</a:t>
                      </a:r>
                      <a:endParaRPr lang="es-AR" sz="1400" dirty="0">
                        <a:solidFill>
                          <a:schemeClr val="tx2"/>
                        </a:solidFill>
                        <a:effectLst/>
                        <a:latin typeface="Arial Narrow" panose="020B0606020202030204" pitchFamily="34" charset="0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AR" sz="1600" b="1" dirty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  <a:ea typeface="Calibri"/>
                          <a:cs typeface="Times New Roman"/>
                        </a:rPr>
                        <a:t>membrana plasmática</a:t>
                      </a:r>
                      <a:endParaRPr lang="es-AR" sz="1400" dirty="0">
                        <a:solidFill>
                          <a:schemeClr val="tx2"/>
                        </a:solidFill>
                        <a:effectLst/>
                        <a:latin typeface="Arial Narrow" panose="020B0606020202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AR" sz="1600" dirty="0" err="1" smtClean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  <a:cs typeface="Times New Roman"/>
                        </a:rPr>
                        <a:t>Polienos</a:t>
                      </a:r>
                      <a:endParaRPr lang="es-AR" sz="1600" dirty="0">
                        <a:solidFill>
                          <a:schemeClr val="tx2"/>
                        </a:solidFill>
                        <a:effectLst/>
                        <a:latin typeface="Arial Narrow" panose="020B0606020202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AR" sz="1600" dirty="0" err="1" smtClean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  <a:cs typeface="Times New Roman"/>
                        </a:rPr>
                        <a:t>Anfotericinas</a:t>
                      </a:r>
                      <a:r>
                        <a:rPr lang="es-AR" sz="1600" dirty="0" smtClean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  <a:cs typeface="Times New Roman"/>
                        </a:rPr>
                        <a:t> B:  </a:t>
                      </a:r>
                      <a:r>
                        <a:rPr lang="es-AR" sz="1600" dirty="0" err="1" smtClean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  <a:cs typeface="Times New Roman"/>
                        </a:rPr>
                        <a:t>desoxicolato</a:t>
                      </a:r>
                      <a:r>
                        <a:rPr lang="es-AR" sz="1600" dirty="0" smtClean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es-AR" sz="1600" dirty="0" err="1" smtClean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  <a:cs typeface="Times New Roman"/>
                        </a:rPr>
                        <a:t>liposomal</a:t>
                      </a:r>
                      <a:r>
                        <a:rPr lang="es-AR" sz="1600" dirty="0" smtClean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  <a:cs typeface="Times New Roman"/>
                        </a:rPr>
                        <a:t>, complejo lipídico, dispersión coloidal, Nistatinas</a:t>
                      </a:r>
                      <a:endParaRPr lang="es-AR" sz="1400" dirty="0">
                        <a:solidFill>
                          <a:schemeClr val="tx2"/>
                        </a:solidFill>
                        <a:effectLst/>
                        <a:latin typeface="Arial Narrow" panose="020B0606020202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AR" sz="1600" dirty="0" smtClean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  <a:cs typeface="Times New Roman"/>
                        </a:rPr>
                        <a:t>Fungicidas</a:t>
                      </a:r>
                      <a:endParaRPr lang="es-AR" sz="1600" dirty="0">
                        <a:solidFill>
                          <a:schemeClr val="tx2"/>
                        </a:solidFill>
                        <a:effectLst/>
                        <a:latin typeface="Arial Narrow" panose="020B0606020202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AR" sz="1600" dirty="0" smtClean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  <a:cs typeface="Times New Roman"/>
                        </a:rPr>
                        <a:t>Levaduras (</a:t>
                      </a:r>
                      <a:r>
                        <a:rPr lang="es-AR" sz="1600" i="1" dirty="0" smtClean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  <a:cs typeface="Times New Roman"/>
                        </a:rPr>
                        <a:t>C. </a:t>
                      </a:r>
                      <a:r>
                        <a:rPr lang="es-AR" sz="1600" i="1" dirty="0" err="1" smtClean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  <a:cs typeface="Times New Roman"/>
                        </a:rPr>
                        <a:t>lusitanae</a:t>
                      </a:r>
                      <a:r>
                        <a:rPr lang="es-AR" sz="1600" i="1" dirty="0" smtClean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  <a:cs typeface="Times New Roman"/>
                        </a:rPr>
                        <a:t>*</a:t>
                      </a:r>
                      <a:r>
                        <a:rPr lang="es-AR" sz="1600" dirty="0" smtClean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  <a:cs typeface="Times New Roman"/>
                        </a:rPr>
                        <a:t>)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AR" sz="1600" dirty="0" smtClean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  <a:cs typeface="Times New Roman"/>
                        </a:rPr>
                        <a:t>Micelios (</a:t>
                      </a:r>
                      <a:r>
                        <a:rPr lang="es-AR" sz="1600" i="1" dirty="0" smtClean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  <a:cs typeface="Times New Roman"/>
                        </a:rPr>
                        <a:t>A. </a:t>
                      </a:r>
                      <a:r>
                        <a:rPr lang="es-AR" sz="1600" i="1" dirty="0" err="1" smtClean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  <a:cs typeface="Times New Roman"/>
                        </a:rPr>
                        <a:t>terreus</a:t>
                      </a:r>
                      <a:r>
                        <a:rPr lang="es-AR" sz="1600" i="1" dirty="0" smtClean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es-AR" sz="1600" i="1" dirty="0" err="1" smtClean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  <a:cs typeface="Times New Roman"/>
                        </a:rPr>
                        <a:t>flavus</a:t>
                      </a:r>
                      <a:r>
                        <a:rPr lang="es-AR" sz="1600" i="1" dirty="0" smtClean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  <a:cs typeface="Times New Roman"/>
                        </a:rPr>
                        <a:t>, Fusarium, </a:t>
                      </a:r>
                      <a:r>
                        <a:rPr lang="es-AR" sz="1600" i="1" dirty="0" err="1" smtClean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  <a:cs typeface="Times New Roman"/>
                        </a:rPr>
                        <a:t>Madurella</a:t>
                      </a:r>
                      <a:r>
                        <a:rPr lang="es-AR" sz="1600" i="1" dirty="0" smtClean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  <a:cs typeface="Times New Roman"/>
                        </a:rPr>
                        <a:t>*</a:t>
                      </a:r>
                      <a:r>
                        <a:rPr lang="es-AR" sz="1600" dirty="0" smtClean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  <a:cs typeface="Times New Roman"/>
                        </a:rPr>
                        <a:t>)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AR" sz="1600" dirty="0" smtClean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  <a:cs typeface="Times New Roman"/>
                        </a:rPr>
                        <a:t>Dimorficos</a:t>
                      </a:r>
                      <a:endParaRPr lang="es-AR" sz="1600" dirty="0">
                        <a:solidFill>
                          <a:schemeClr val="tx2"/>
                        </a:solidFill>
                        <a:effectLst/>
                        <a:latin typeface="Arial Narrow" panose="020B0606020202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0372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AR" sz="1600" b="1" dirty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  <a:ea typeface="Calibri"/>
                          <a:cs typeface="Times New Roman"/>
                        </a:rPr>
                        <a:t>Inhiben síntesis</a:t>
                      </a:r>
                      <a:endParaRPr lang="es-AR" sz="1400" dirty="0">
                        <a:solidFill>
                          <a:schemeClr val="tx2"/>
                        </a:solidFill>
                        <a:effectLst/>
                        <a:latin typeface="Arial Narrow" panose="020B0606020202030204" pitchFamily="34" charset="0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AR" sz="1600" b="1" dirty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  <a:ea typeface="Calibri"/>
                          <a:cs typeface="Times New Roman"/>
                        </a:rPr>
                        <a:t>de ácidos </a:t>
                      </a:r>
                      <a:r>
                        <a:rPr lang="es-AR" sz="1600" b="1" dirty="0" smtClean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  <a:ea typeface="Calibri"/>
                          <a:cs typeface="Times New Roman"/>
                        </a:rPr>
                        <a:t>nucleicos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AR" sz="1600" dirty="0" smtClean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  <a:cs typeface="Times New Roman"/>
                        </a:rPr>
                        <a:t>Análogo</a:t>
                      </a:r>
                      <a:r>
                        <a:rPr lang="es-AR" sz="1600" baseline="0" dirty="0" smtClean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  <a:cs typeface="Times New Roman"/>
                        </a:rPr>
                        <a:t> citosina</a:t>
                      </a:r>
                      <a:endParaRPr lang="es-AR" sz="1600" dirty="0">
                        <a:solidFill>
                          <a:schemeClr val="tx2"/>
                        </a:solidFill>
                        <a:effectLst/>
                        <a:latin typeface="Arial Narrow" panose="020B0606020202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/>
                        <a:buNone/>
                      </a:pPr>
                      <a:r>
                        <a:rPr lang="es-AR" sz="1600" dirty="0" smtClean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  <a:cs typeface="Times New Roman"/>
                        </a:rPr>
                        <a:t>5-Fluorocitosina</a:t>
                      </a:r>
                      <a:endParaRPr lang="es-AR" sz="1600" dirty="0">
                        <a:solidFill>
                          <a:schemeClr val="tx2"/>
                        </a:solidFill>
                        <a:effectLst/>
                        <a:latin typeface="Arial Narrow" panose="020B0606020202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/>
                        <a:buNone/>
                      </a:pPr>
                      <a:r>
                        <a:rPr lang="es-AR" sz="1600" dirty="0" smtClean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  <a:cs typeface="Times New Roman"/>
                        </a:rPr>
                        <a:t>Fungicidas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/>
                        <a:buNone/>
                      </a:pPr>
                      <a:r>
                        <a:rPr lang="es-AR" sz="1600" dirty="0" smtClean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  <a:cs typeface="Times New Roman"/>
                        </a:rPr>
                        <a:t>Levaduras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9909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AR" sz="1600" dirty="0" err="1" smtClean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  <a:cs typeface="Times New Roman"/>
                        </a:rPr>
                        <a:t>Microtubulos</a:t>
                      </a:r>
                      <a:endParaRPr lang="es-AR" sz="1600" dirty="0">
                        <a:solidFill>
                          <a:schemeClr val="tx2"/>
                        </a:solidFill>
                        <a:effectLst/>
                        <a:latin typeface="Arial Narrow" panose="020B0606020202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/>
                        <a:buNone/>
                      </a:pPr>
                      <a:r>
                        <a:rPr lang="es-AR" sz="1600" dirty="0" err="1" smtClean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  <a:cs typeface="Times New Roman"/>
                        </a:rPr>
                        <a:t>Griseofulvina</a:t>
                      </a:r>
                      <a:r>
                        <a:rPr lang="es-AR" sz="1600" dirty="0" smtClean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  <a:cs typeface="Times New Roman"/>
                        </a:rPr>
                        <a:t> </a:t>
                      </a:r>
                      <a:endParaRPr lang="es-AR" sz="1600" dirty="0">
                        <a:solidFill>
                          <a:schemeClr val="tx2"/>
                        </a:solidFill>
                        <a:effectLst/>
                        <a:latin typeface="Arial Narrow" panose="020B0606020202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/>
                        <a:buNone/>
                      </a:pPr>
                      <a:r>
                        <a:rPr lang="es-AR" sz="1600" dirty="0" smtClean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  <a:cs typeface="Times New Roman"/>
                        </a:rPr>
                        <a:t>Fungistáticos</a:t>
                      </a:r>
                      <a:endParaRPr lang="es-AR" sz="1600" dirty="0">
                        <a:solidFill>
                          <a:schemeClr val="tx2"/>
                        </a:solidFill>
                        <a:effectLst/>
                        <a:latin typeface="Arial Narrow" panose="020B0606020202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/>
                        <a:buNone/>
                      </a:pPr>
                      <a:r>
                        <a:rPr lang="es-AR" sz="1600" dirty="0" smtClean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  <a:cs typeface="Times New Roman"/>
                        </a:rPr>
                        <a:t>Micelios</a:t>
                      </a:r>
                      <a:endParaRPr lang="es-AR" sz="1600" dirty="0">
                        <a:solidFill>
                          <a:schemeClr val="tx2"/>
                        </a:solidFill>
                        <a:effectLst/>
                        <a:latin typeface="Arial Narrow" panose="020B0606020202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3943">
                <a:tc rowSpan="4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AR" sz="1600" b="1" dirty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  <a:ea typeface="Calibri"/>
                          <a:cs typeface="Times New Roman"/>
                        </a:rPr>
                        <a:t>Inhiben síntesis de </a:t>
                      </a:r>
                      <a:r>
                        <a:rPr lang="es-AR" sz="1600" b="1" dirty="0" smtClean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  <a:ea typeface="Calibri"/>
                          <a:cs typeface="Times New Roman"/>
                        </a:rPr>
                        <a:t>ergosterol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AR" sz="1600" dirty="0" err="1" smtClean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  <a:cs typeface="Times New Roman"/>
                        </a:rPr>
                        <a:t>Triazoles</a:t>
                      </a:r>
                      <a:endParaRPr lang="es-AR" sz="1600" dirty="0">
                        <a:solidFill>
                          <a:schemeClr val="tx2"/>
                        </a:solidFill>
                        <a:effectLst/>
                        <a:latin typeface="Arial Narrow" panose="020B0606020202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/>
                        <a:buNone/>
                      </a:pPr>
                      <a:r>
                        <a:rPr lang="es-AR" sz="1600" dirty="0" smtClean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  <a:cs typeface="Times New Roman"/>
                        </a:rPr>
                        <a:t>Fluconazol ,</a:t>
                      </a:r>
                      <a:r>
                        <a:rPr lang="es-AR" sz="1600" dirty="0" err="1" smtClean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  <a:cs typeface="Times New Roman"/>
                        </a:rPr>
                        <a:t>Voriconazol</a:t>
                      </a:r>
                      <a:endParaRPr lang="es-AR" sz="1600" dirty="0" smtClean="0">
                        <a:solidFill>
                          <a:schemeClr val="tx2"/>
                        </a:solidFill>
                        <a:effectLst/>
                        <a:latin typeface="Arial Narrow" panose="020B0606020202030204" pitchFamily="34" charset="0"/>
                        <a:ea typeface="Times New Roman"/>
                        <a:cs typeface="Times New Roman"/>
                      </a:endParaRPr>
                    </a:p>
                    <a:p>
                      <a:pPr marL="0" lv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/>
                        <a:buNone/>
                      </a:pPr>
                      <a:r>
                        <a:rPr lang="es-AR" sz="1600" dirty="0" smtClean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  <a:cs typeface="Times New Roman"/>
                        </a:rPr>
                        <a:t>Itraconazol, </a:t>
                      </a:r>
                      <a:r>
                        <a:rPr lang="es-AR" sz="1600" dirty="0" err="1" smtClean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  <a:cs typeface="Times New Roman"/>
                        </a:rPr>
                        <a:t>Poscaconazol</a:t>
                      </a:r>
                      <a:endParaRPr lang="es-AR" sz="1600" dirty="0" smtClean="0">
                        <a:solidFill>
                          <a:schemeClr val="tx2"/>
                        </a:solidFill>
                        <a:effectLst/>
                        <a:latin typeface="Arial Narrow" panose="020B0606020202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/>
                        <a:buNone/>
                      </a:pPr>
                      <a:r>
                        <a:rPr lang="es-AR" sz="1600" dirty="0" smtClean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  <a:cs typeface="Times New Roman"/>
                        </a:rPr>
                        <a:t>Fungistáticos**</a:t>
                      </a:r>
                      <a:endParaRPr lang="es-AR" sz="1600" dirty="0">
                        <a:solidFill>
                          <a:schemeClr val="tx2"/>
                        </a:solidFill>
                        <a:effectLst/>
                        <a:latin typeface="Arial Narrow" panose="020B0606020202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/>
                        <a:buNone/>
                      </a:pPr>
                      <a:r>
                        <a:rPr lang="es-AR" sz="1600" dirty="0" smtClean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  <a:cs typeface="Times New Roman"/>
                        </a:rPr>
                        <a:t>Levaduras (</a:t>
                      </a:r>
                      <a:r>
                        <a:rPr lang="es-AR" sz="1600" i="1" dirty="0" smtClean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  <a:cs typeface="Times New Roman"/>
                        </a:rPr>
                        <a:t>C. </a:t>
                      </a:r>
                      <a:r>
                        <a:rPr lang="es-AR" sz="1600" i="1" dirty="0" err="1" smtClean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  <a:cs typeface="Times New Roman"/>
                        </a:rPr>
                        <a:t>krusei</a:t>
                      </a:r>
                      <a:r>
                        <a:rPr lang="es-AR" sz="1600" i="1" dirty="0" smtClean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  <a:cs typeface="Times New Roman"/>
                        </a:rPr>
                        <a:t>*</a:t>
                      </a:r>
                      <a:r>
                        <a:rPr lang="es-AR" sz="1600" dirty="0" smtClean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  <a:cs typeface="Times New Roman"/>
                        </a:rPr>
                        <a:t>)</a:t>
                      </a:r>
                    </a:p>
                    <a:p>
                      <a:pPr marL="0" lv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/>
                        <a:buNone/>
                      </a:pPr>
                      <a:r>
                        <a:rPr lang="es-AR" sz="1600" dirty="0" smtClean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  <a:cs typeface="Times New Roman"/>
                        </a:rPr>
                        <a:t>Micelios (</a:t>
                      </a:r>
                      <a:r>
                        <a:rPr lang="es-AR" sz="1600" i="1" dirty="0" err="1" smtClean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  <a:cs typeface="Times New Roman"/>
                        </a:rPr>
                        <a:t>Mucor</a:t>
                      </a:r>
                      <a:r>
                        <a:rPr lang="es-AR" sz="1600" i="1" dirty="0" smtClean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  <a:cs typeface="Times New Roman"/>
                        </a:rPr>
                        <a:t>*</a:t>
                      </a:r>
                      <a:r>
                        <a:rPr lang="es-AR" sz="1600" dirty="0" smtClean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  <a:cs typeface="Times New Roman"/>
                        </a:rPr>
                        <a:t>) dimorficos</a:t>
                      </a:r>
                      <a:endParaRPr lang="es-AR" sz="1600" dirty="0">
                        <a:solidFill>
                          <a:schemeClr val="tx2"/>
                        </a:solidFill>
                        <a:effectLst/>
                        <a:latin typeface="Arial Narrow" panose="020B0606020202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8727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AR" sz="1600" dirty="0" err="1" smtClean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  <a:cs typeface="Times New Roman"/>
                        </a:rPr>
                        <a:t>Azoles</a:t>
                      </a:r>
                      <a:endParaRPr lang="es-AR" sz="1600" dirty="0">
                        <a:solidFill>
                          <a:schemeClr val="tx2"/>
                        </a:solidFill>
                        <a:effectLst/>
                        <a:latin typeface="Arial Narrow" panose="020B0606020202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/>
                        <a:buNone/>
                      </a:pPr>
                      <a:r>
                        <a:rPr lang="es-AR" sz="1600" dirty="0" err="1" smtClean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  <a:cs typeface="Times New Roman"/>
                        </a:rPr>
                        <a:t>Isavuconazol</a:t>
                      </a:r>
                      <a:r>
                        <a:rPr lang="es-AR" sz="1600" dirty="0" smtClean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  <a:cs typeface="Times New Roman"/>
                        </a:rPr>
                        <a:t>, </a:t>
                      </a:r>
                      <a:endParaRPr lang="es-AR" sz="1600" dirty="0">
                        <a:solidFill>
                          <a:schemeClr val="tx2"/>
                        </a:solidFill>
                        <a:effectLst/>
                        <a:latin typeface="Arial Narrow" panose="020B0606020202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/>
                        <a:buNone/>
                      </a:pPr>
                      <a:r>
                        <a:rPr lang="es-AR" sz="1600" dirty="0" smtClean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  <a:cs typeface="Times New Roman"/>
                        </a:rPr>
                        <a:t>Fungistáticos</a:t>
                      </a:r>
                      <a:endParaRPr lang="es-AR" sz="1600" dirty="0">
                        <a:solidFill>
                          <a:schemeClr val="tx2"/>
                        </a:solidFill>
                        <a:effectLst/>
                        <a:latin typeface="Arial Narrow" panose="020B0606020202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/>
                        <a:buNone/>
                      </a:pPr>
                      <a:r>
                        <a:rPr lang="es-AR" sz="1600" dirty="0" smtClean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  <a:cs typeface="Times New Roman"/>
                        </a:rPr>
                        <a:t>Micelios</a:t>
                      </a:r>
                      <a:endParaRPr lang="es-AR" sz="1600" dirty="0">
                        <a:solidFill>
                          <a:schemeClr val="tx2"/>
                        </a:solidFill>
                        <a:effectLst/>
                        <a:latin typeface="Arial Narrow" panose="020B0606020202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4504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AR" sz="1600" dirty="0" err="1" smtClean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  <a:cs typeface="Times New Roman"/>
                        </a:rPr>
                        <a:t>Imidazoles</a:t>
                      </a:r>
                      <a:endParaRPr lang="es-AR" sz="1600" dirty="0">
                        <a:solidFill>
                          <a:schemeClr val="tx2"/>
                        </a:solidFill>
                        <a:effectLst/>
                        <a:latin typeface="Arial Narrow" panose="020B0606020202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/>
                        <a:buNone/>
                      </a:pPr>
                      <a:r>
                        <a:rPr lang="es-AR" sz="1600" dirty="0" err="1" smtClean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  <a:cs typeface="Times New Roman"/>
                        </a:rPr>
                        <a:t>Ketoconazol</a:t>
                      </a:r>
                      <a:endParaRPr lang="es-AR" sz="1600" dirty="0" smtClean="0">
                        <a:solidFill>
                          <a:schemeClr val="tx2"/>
                        </a:solidFill>
                        <a:effectLst/>
                        <a:latin typeface="Arial Narrow" panose="020B0606020202030204" pitchFamily="34" charset="0"/>
                        <a:ea typeface="Times New Roman"/>
                        <a:cs typeface="Times New Roman"/>
                      </a:endParaRPr>
                    </a:p>
                    <a:p>
                      <a:pPr marL="0" lv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/>
                        <a:buNone/>
                      </a:pPr>
                      <a:r>
                        <a:rPr lang="es-AR" sz="1600" dirty="0" err="1" smtClean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  <a:cs typeface="Times New Roman"/>
                        </a:rPr>
                        <a:t>Clotrimazol</a:t>
                      </a:r>
                      <a:r>
                        <a:rPr lang="es-AR" sz="1600" dirty="0" smtClean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es-AR" sz="1600" dirty="0" err="1" smtClean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  <a:cs typeface="Times New Roman"/>
                        </a:rPr>
                        <a:t>Miconazol</a:t>
                      </a:r>
                      <a:r>
                        <a:rPr lang="es-AR" sz="1600" dirty="0" smtClean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  <a:cs typeface="Times New Roman"/>
                        </a:rPr>
                        <a:t>,</a:t>
                      </a:r>
                      <a:r>
                        <a:rPr lang="es-AR" sz="1600" baseline="0" dirty="0" smtClean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s-AR" sz="1600" dirty="0" err="1" smtClean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  <a:cs typeface="Times New Roman"/>
                        </a:rPr>
                        <a:t>Oxiconazol</a:t>
                      </a:r>
                      <a:r>
                        <a:rPr lang="es-AR" sz="1600" dirty="0" smtClean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es-AR" sz="1600" dirty="0" err="1" smtClean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  <a:cs typeface="Times New Roman"/>
                        </a:rPr>
                        <a:t>Econazol</a:t>
                      </a:r>
                      <a:endParaRPr lang="es-AR" sz="1600" dirty="0">
                        <a:solidFill>
                          <a:schemeClr val="tx2"/>
                        </a:solidFill>
                        <a:effectLst/>
                        <a:latin typeface="Arial Narrow" panose="020B0606020202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/>
                        <a:buNone/>
                      </a:pPr>
                      <a:r>
                        <a:rPr lang="es-AR" sz="1600" dirty="0" smtClean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  <a:cs typeface="Times New Roman"/>
                        </a:rPr>
                        <a:t>Fungistáticos</a:t>
                      </a:r>
                      <a:endParaRPr lang="es-AR" sz="1600" dirty="0">
                        <a:solidFill>
                          <a:schemeClr val="tx2"/>
                        </a:solidFill>
                        <a:effectLst/>
                        <a:latin typeface="Arial Narrow" panose="020B0606020202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/>
                        <a:buNone/>
                      </a:pPr>
                      <a:r>
                        <a:rPr lang="pt-BR" sz="1600" dirty="0" err="1" smtClean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  <a:cs typeface="Times New Roman"/>
                        </a:rPr>
                        <a:t>Levaduras</a:t>
                      </a:r>
                      <a:r>
                        <a:rPr lang="pt-BR" sz="1600" dirty="0" smtClean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  <a:cs typeface="Times New Roman"/>
                        </a:rPr>
                        <a:t> (C. </a:t>
                      </a:r>
                      <a:r>
                        <a:rPr lang="pt-BR" sz="1600" i="1" dirty="0" err="1" smtClean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  <a:cs typeface="Times New Roman"/>
                        </a:rPr>
                        <a:t>krusei</a:t>
                      </a:r>
                      <a:r>
                        <a:rPr lang="pt-BR" sz="1600" i="1" dirty="0" smtClean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  <a:cs typeface="Times New Roman"/>
                        </a:rPr>
                        <a:t>*</a:t>
                      </a:r>
                      <a:r>
                        <a:rPr lang="pt-BR" sz="1600" dirty="0" smtClean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  <a:cs typeface="Times New Roman"/>
                        </a:rPr>
                        <a:t>)</a:t>
                      </a:r>
                    </a:p>
                    <a:p>
                      <a:pPr marL="0" lv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/>
                        <a:buNone/>
                      </a:pPr>
                      <a:r>
                        <a:rPr lang="pt-BR" sz="1600" dirty="0" err="1" smtClean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  <a:cs typeface="Times New Roman"/>
                        </a:rPr>
                        <a:t>Micelios</a:t>
                      </a:r>
                      <a:r>
                        <a:rPr lang="pt-BR" sz="1600" dirty="0" smtClean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  <a:cs typeface="Times New Roman"/>
                        </a:rPr>
                        <a:t> (</a:t>
                      </a:r>
                      <a:r>
                        <a:rPr lang="pt-BR" sz="1600" i="1" dirty="0" err="1" smtClean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  <a:cs typeface="Times New Roman"/>
                        </a:rPr>
                        <a:t>Asperigillus</a:t>
                      </a:r>
                      <a:r>
                        <a:rPr lang="pt-BR" sz="1600" i="1" dirty="0" smtClean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  <a:cs typeface="Times New Roman"/>
                        </a:rPr>
                        <a:t>*</a:t>
                      </a:r>
                      <a:r>
                        <a:rPr lang="pt-BR" sz="1600" dirty="0" smtClean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  <a:cs typeface="Times New Roman"/>
                        </a:rPr>
                        <a:t>)</a:t>
                      </a:r>
                    </a:p>
                    <a:p>
                      <a:pPr marL="0" lv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/>
                        <a:buNone/>
                      </a:pPr>
                      <a:endParaRPr lang="es-AR" sz="1600" dirty="0">
                        <a:solidFill>
                          <a:schemeClr val="tx2"/>
                        </a:solidFill>
                        <a:effectLst/>
                        <a:latin typeface="Arial Narrow" panose="020B0606020202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7101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AR" sz="1600" dirty="0" err="1" smtClean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  <a:cs typeface="Times New Roman"/>
                        </a:rPr>
                        <a:t>Alilaminas</a:t>
                      </a:r>
                      <a:endParaRPr lang="es-AR" sz="1600" dirty="0">
                        <a:solidFill>
                          <a:schemeClr val="tx2"/>
                        </a:solidFill>
                        <a:effectLst/>
                        <a:latin typeface="Arial Narrow" panose="020B0606020202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/>
                        <a:buNone/>
                      </a:pPr>
                      <a:r>
                        <a:rPr lang="es-AR" sz="1600" dirty="0" err="1" smtClean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  <a:cs typeface="Times New Roman"/>
                        </a:rPr>
                        <a:t>Terbinafina</a:t>
                      </a:r>
                      <a:endParaRPr lang="es-AR" sz="1600" dirty="0">
                        <a:solidFill>
                          <a:schemeClr val="tx2"/>
                        </a:solidFill>
                        <a:effectLst/>
                        <a:latin typeface="Arial Narrow" panose="020B0606020202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/>
                        <a:buNone/>
                      </a:pPr>
                      <a:r>
                        <a:rPr lang="es-AR" sz="1600" dirty="0" smtClean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  <a:cs typeface="Times New Roman"/>
                        </a:rPr>
                        <a:t>Fungistáticos</a:t>
                      </a:r>
                      <a:endParaRPr lang="es-AR" sz="1600" dirty="0">
                        <a:solidFill>
                          <a:schemeClr val="tx2"/>
                        </a:solidFill>
                        <a:effectLst/>
                        <a:latin typeface="Arial Narrow" panose="020B0606020202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/>
                        <a:buNone/>
                      </a:pPr>
                      <a:r>
                        <a:rPr lang="es-AR" sz="1600" dirty="0" smtClean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  <a:cs typeface="Times New Roman"/>
                        </a:rPr>
                        <a:t>Micelios </a:t>
                      </a:r>
                      <a:endParaRPr lang="es-AR" sz="1600" dirty="0">
                        <a:solidFill>
                          <a:schemeClr val="tx2"/>
                        </a:solidFill>
                        <a:effectLst/>
                        <a:latin typeface="Arial Narrow" panose="020B0606020202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648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AR" sz="1600" b="1" dirty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  <a:ea typeface="Calibri"/>
                          <a:cs typeface="Times New Roman"/>
                        </a:rPr>
                        <a:t>Inhiben la </a:t>
                      </a:r>
                      <a:r>
                        <a:rPr lang="es-AR" sz="1600" b="1" dirty="0" smtClean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  <a:ea typeface="Calibri"/>
                          <a:cs typeface="Times New Roman"/>
                        </a:rPr>
                        <a:t>síntesis                    de</a:t>
                      </a:r>
                      <a:r>
                        <a:rPr lang="es-AR" sz="1600" b="1" baseline="0" dirty="0" smtClean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s-AR" sz="1600" b="1" dirty="0" smtClean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  <a:ea typeface="Calibri"/>
                          <a:cs typeface="Times New Roman"/>
                        </a:rPr>
                        <a:t>la pared celular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AR" sz="1600" dirty="0" err="1" smtClean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  <a:ea typeface="Arial Narrow"/>
                          <a:cs typeface="Arial Narrow"/>
                        </a:rPr>
                        <a:t>Equinocandinas</a:t>
                      </a:r>
                      <a:r>
                        <a:rPr lang="es-AR" sz="1600" dirty="0" smtClean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  <a:ea typeface="Arial Narrow"/>
                          <a:cs typeface="Arial Narrow"/>
                        </a:rPr>
                        <a:t>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s-AR" sz="1400" dirty="0">
                        <a:solidFill>
                          <a:schemeClr val="tx2"/>
                        </a:solidFill>
                        <a:effectLst/>
                        <a:latin typeface="Arial Narrow" panose="020B0606020202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/>
                        <a:buNone/>
                      </a:pPr>
                      <a:r>
                        <a:rPr lang="es-AR" sz="1600" dirty="0" smtClean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  <a:ea typeface="Calibri"/>
                          <a:cs typeface="Times New Roman"/>
                        </a:rPr>
                        <a:t>Caspofungina</a:t>
                      </a:r>
                    </a:p>
                    <a:p>
                      <a:pPr marL="0" lvl="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/>
                        <a:buNone/>
                      </a:pPr>
                      <a:r>
                        <a:rPr lang="es-AR" sz="1600" dirty="0" err="1" smtClean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  <a:ea typeface="Calibri"/>
                          <a:cs typeface="Times New Roman"/>
                        </a:rPr>
                        <a:t>Micafungina</a:t>
                      </a:r>
                      <a:r>
                        <a:rPr lang="es-AR" sz="1600" dirty="0" smtClean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  <a:ea typeface="Calibri"/>
                          <a:cs typeface="Times New Roman"/>
                        </a:rPr>
                        <a:t> </a:t>
                      </a:r>
                    </a:p>
                    <a:p>
                      <a:pPr marL="0" lvl="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/>
                        <a:buNone/>
                      </a:pPr>
                      <a:r>
                        <a:rPr lang="es-AR" sz="1600" dirty="0" err="1" smtClean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  <a:ea typeface="Calibri"/>
                          <a:cs typeface="Times New Roman"/>
                        </a:rPr>
                        <a:t>Anidulafungina</a:t>
                      </a:r>
                      <a:endParaRPr lang="es-AR" sz="1600" dirty="0">
                        <a:solidFill>
                          <a:schemeClr val="tx2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/>
                        <a:buNone/>
                      </a:pPr>
                      <a:r>
                        <a:rPr lang="es-AR" sz="1600" dirty="0" smtClean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  <a:ea typeface="Calibri"/>
                          <a:cs typeface="Times New Roman"/>
                        </a:rPr>
                        <a:t>Fungicidas</a:t>
                      </a:r>
                      <a:endParaRPr lang="es-AR" sz="1800" dirty="0">
                        <a:solidFill>
                          <a:schemeClr val="tx2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/>
                        <a:buNone/>
                      </a:pPr>
                      <a:r>
                        <a:rPr lang="pt-BR" sz="1600" dirty="0" err="1" smtClean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  <a:ea typeface="Calibri"/>
                          <a:cs typeface="Times New Roman"/>
                        </a:rPr>
                        <a:t>Levaduras</a:t>
                      </a:r>
                      <a:r>
                        <a:rPr lang="pt-BR" sz="1600" dirty="0" smtClean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  <a:ea typeface="Calibri"/>
                          <a:cs typeface="Times New Roman"/>
                        </a:rPr>
                        <a:t> (</a:t>
                      </a:r>
                      <a:r>
                        <a:rPr lang="pt-BR" sz="1600" i="1" dirty="0" err="1" smtClean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  <a:ea typeface="Calibri"/>
                          <a:cs typeface="Times New Roman"/>
                        </a:rPr>
                        <a:t>Cryptococuus</a:t>
                      </a:r>
                      <a:r>
                        <a:rPr lang="pt-BR" sz="1600" i="1" dirty="0" smtClean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  <a:ea typeface="Calibri"/>
                          <a:cs typeface="Times New Roman"/>
                        </a:rPr>
                        <a:t>*</a:t>
                      </a:r>
                      <a:r>
                        <a:rPr lang="pt-BR" sz="1600" dirty="0" smtClean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  <a:ea typeface="Calibri"/>
                          <a:cs typeface="Times New Roman"/>
                        </a:rPr>
                        <a:t>)</a:t>
                      </a:r>
                    </a:p>
                    <a:p>
                      <a:pPr marL="0" lv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/>
                        <a:buNone/>
                      </a:pPr>
                      <a:r>
                        <a:rPr lang="pt-BR" sz="1600" dirty="0" err="1" smtClean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  <a:ea typeface="Calibri"/>
                          <a:cs typeface="Times New Roman"/>
                        </a:rPr>
                        <a:t>Micelios</a:t>
                      </a:r>
                      <a:r>
                        <a:rPr lang="pt-BR" sz="1600" dirty="0" smtClean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  <a:ea typeface="Calibri"/>
                          <a:cs typeface="Times New Roman"/>
                        </a:rPr>
                        <a:t> (</a:t>
                      </a:r>
                      <a:r>
                        <a:rPr lang="pt-BR" sz="1600" i="1" dirty="0" err="1" smtClean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  <a:ea typeface="Calibri"/>
                          <a:cs typeface="Times New Roman"/>
                        </a:rPr>
                        <a:t>Mucor</a:t>
                      </a:r>
                      <a:r>
                        <a:rPr lang="pt-BR" sz="1600" i="1" dirty="0" smtClean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  <a:ea typeface="Calibri"/>
                          <a:cs typeface="Times New Roman"/>
                        </a:rPr>
                        <a:t>*</a:t>
                      </a:r>
                      <a:r>
                        <a:rPr lang="pt-BR" sz="1600" dirty="0" smtClean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  <a:ea typeface="Calibri"/>
                          <a:cs typeface="Times New Roman"/>
                        </a:rPr>
                        <a:t>)</a:t>
                      </a:r>
                      <a:endParaRPr lang="pt-BR" sz="1800" dirty="0" smtClean="0">
                        <a:solidFill>
                          <a:schemeClr val="tx2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  <a:p>
                      <a:pPr marL="0" lv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/>
                        <a:buNone/>
                      </a:pPr>
                      <a:endParaRPr lang="es-AR" sz="1800" dirty="0">
                        <a:solidFill>
                          <a:schemeClr val="tx2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367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AR" sz="1600" b="1" dirty="0" smtClean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  <a:ea typeface="Calibri"/>
                          <a:cs typeface="Times New Roman"/>
                        </a:rPr>
                        <a:t>Inhiben</a:t>
                      </a:r>
                      <a:r>
                        <a:rPr lang="es-AR" sz="1600" b="1" baseline="0" dirty="0" smtClean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  <a:ea typeface="Calibri"/>
                          <a:cs typeface="Times New Roman"/>
                        </a:rPr>
                        <a:t> la síntesis de proteínas</a:t>
                      </a:r>
                      <a:endParaRPr lang="es-AR" sz="1600" b="1" dirty="0" smtClean="0">
                        <a:solidFill>
                          <a:schemeClr val="tx2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AR" sz="1600" dirty="0" err="1" smtClean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  <a:cs typeface="Times New Roman"/>
                        </a:rPr>
                        <a:t>Oxaboroles</a:t>
                      </a:r>
                      <a:endParaRPr lang="es-AR" sz="1600" dirty="0" smtClean="0">
                        <a:solidFill>
                          <a:schemeClr val="tx2"/>
                        </a:solidFill>
                        <a:effectLst/>
                        <a:latin typeface="Arial Narrow" panose="020B0606020202030204" pitchFamily="34" charset="0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s-AR" sz="1400" dirty="0">
                        <a:solidFill>
                          <a:schemeClr val="tx2"/>
                        </a:solidFill>
                        <a:effectLst/>
                        <a:latin typeface="Arial Narrow" panose="020B0606020202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/>
                        <a:buNone/>
                      </a:pPr>
                      <a:r>
                        <a:rPr lang="es-AR" sz="1600" dirty="0" err="1" smtClean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  <a:ea typeface="Calibri"/>
                          <a:cs typeface="Times New Roman"/>
                        </a:rPr>
                        <a:t>Tavaborol</a:t>
                      </a:r>
                      <a:endParaRPr lang="es-AR" sz="1600" dirty="0">
                        <a:solidFill>
                          <a:schemeClr val="tx2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/>
                        <a:buNone/>
                        <a:tabLst/>
                        <a:defRPr/>
                      </a:pPr>
                      <a:r>
                        <a:rPr lang="es-AR" sz="1600" dirty="0" smtClean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  <a:ea typeface="Calibri"/>
                          <a:cs typeface="Times New Roman"/>
                        </a:rPr>
                        <a:t>Fungicidas</a:t>
                      </a:r>
                      <a:endParaRPr lang="es-AR" sz="1800" dirty="0">
                        <a:solidFill>
                          <a:schemeClr val="tx2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/>
                        <a:buNone/>
                      </a:pPr>
                      <a:r>
                        <a:rPr lang="es-AR" sz="1600" dirty="0" smtClean="0"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  <a:ea typeface="Calibri"/>
                          <a:cs typeface="Times New Roman"/>
                        </a:rPr>
                        <a:t>Micelios </a:t>
                      </a:r>
                      <a:endParaRPr lang="es-AR" sz="1800" dirty="0">
                        <a:solidFill>
                          <a:schemeClr val="tx2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3 Rectángulo"/>
          <p:cNvSpPr/>
          <p:nvPr/>
        </p:nvSpPr>
        <p:spPr>
          <a:xfrm>
            <a:off x="4253429" y="6453336"/>
            <a:ext cx="438293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sz="16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* </a:t>
            </a:r>
            <a:r>
              <a:rPr lang="es-AR" sz="16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Excepto   ** Dependen de dosis y concentración tisular</a:t>
            </a:r>
            <a:endParaRPr lang="es-AR" sz="16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2433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atemáticas 16 X 9">
  <a:themeElements>
    <a:clrScheme name="Math_16x9">
      <a:dk1>
        <a:srgbClr val="465562"/>
      </a:dk1>
      <a:lt1>
        <a:srgbClr val="FFFFFF"/>
      </a:lt1>
      <a:dk2>
        <a:srgbClr val="000000"/>
      </a:dk2>
      <a:lt2>
        <a:srgbClr val="F2ECE2"/>
      </a:lt2>
      <a:accent1>
        <a:srgbClr val="9BAAB7"/>
      </a:accent1>
      <a:accent2>
        <a:srgbClr val="B8D082"/>
      </a:accent2>
      <a:accent3>
        <a:srgbClr val="EFDB85"/>
      </a:accent3>
      <a:accent4>
        <a:srgbClr val="E8A565"/>
      </a:accent4>
      <a:accent5>
        <a:srgbClr val="BC9AAE"/>
      </a:accent5>
      <a:accent6>
        <a:srgbClr val="BABABA"/>
      </a:accent6>
      <a:hlink>
        <a:srgbClr val="8FC48C"/>
      </a:hlink>
      <a:folHlink>
        <a:srgbClr val="969696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_16309086_TF02787947.potx" id="{47904E6C-F941-4E76-BCE5-98990F587331}" vid="{E19800A4-2B41-4D60-89B5-7A2C3CED113C}"/>
    </a:ext>
  </a:extLst>
</a:theme>
</file>

<file path=ppt/theme/theme2.xml><?xml version="1.0" encoding="utf-8"?>
<a:theme xmlns:a="http://schemas.openxmlformats.org/drawingml/2006/main" name="Tema de Office">
  <a:themeElements>
    <a:clrScheme name="Math_16x9">
      <a:dk1>
        <a:srgbClr val="465562"/>
      </a:dk1>
      <a:lt1>
        <a:srgbClr val="FFFFFF"/>
      </a:lt1>
      <a:dk2>
        <a:srgbClr val="000000"/>
      </a:dk2>
      <a:lt2>
        <a:srgbClr val="F2ECE2"/>
      </a:lt2>
      <a:accent1>
        <a:srgbClr val="9BAAB7"/>
      </a:accent1>
      <a:accent2>
        <a:srgbClr val="B8D082"/>
      </a:accent2>
      <a:accent3>
        <a:srgbClr val="EFDB85"/>
      </a:accent3>
      <a:accent4>
        <a:srgbClr val="E8A565"/>
      </a:accent4>
      <a:accent5>
        <a:srgbClr val="BC9AAE"/>
      </a:accent5>
      <a:accent6>
        <a:srgbClr val="BABABA"/>
      </a:accent6>
      <a:hlink>
        <a:srgbClr val="8FC48C"/>
      </a:hlink>
      <a:folHlink>
        <a:srgbClr val="A97C96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Math_16x9">
      <a:dk1>
        <a:srgbClr val="465562"/>
      </a:dk1>
      <a:lt1>
        <a:srgbClr val="FFFFFF"/>
      </a:lt1>
      <a:dk2>
        <a:srgbClr val="000000"/>
      </a:dk2>
      <a:lt2>
        <a:srgbClr val="F2ECE2"/>
      </a:lt2>
      <a:accent1>
        <a:srgbClr val="9BAAB7"/>
      </a:accent1>
      <a:accent2>
        <a:srgbClr val="B8D082"/>
      </a:accent2>
      <a:accent3>
        <a:srgbClr val="EFDB85"/>
      </a:accent3>
      <a:accent4>
        <a:srgbClr val="E8A565"/>
      </a:accent4>
      <a:accent5>
        <a:srgbClr val="BC9AAE"/>
      </a:accent5>
      <a:accent6>
        <a:srgbClr val="BABABA"/>
      </a:accent6>
      <a:hlink>
        <a:srgbClr val="8FC48C"/>
      </a:hlink>
      <a:folHlink>
        <a:srgbClr val="A97C96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Presentación sobre matemáticas para el ámbito educativo con Pi (panorámica)</Template>
  <TotalTime>3296</TotalTime>
  <Words>4097</Words>
  <Application>Microsoft Office PowerPoint</Application>
  <PresentationFormat>Personalizado</PresentationFormat>
  <Paragraphs>816</Paragraphs>
  <Slides>72</Slides>
  <Notes>2</Notes>
  <HiddenSlides>1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72</vt:i4>
      </vt:variant>
    </vt:vector>
  </HeadingPairs>
  <TitlesOfParts>
    <vt:vector size="73" baseType="lpstr">
      <vt:lpstr>Matemáticas 16 X 9</vt:lpstr>
      <vt:lpstr>Presentación de PowerPoint</vt:lpstr>
      <vt:lpstr>Micosis oportunistas</vt:lpstr>
      <vt:lpstr>Micosis oportunistas</vt:lpstr>
      <vt:lpstr>CANDIDIASIS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¿¿¡¿¿Cuáles son las causas de Hemoptisis en un paciente con Tuberculosis?</vt:lpstr>
      <vt:lpstr>ASPERGILOSIS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CRIPTOCOCOSIS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HISTOPLASMOSIS</vt:lpstr>
      <vt:lpstr>Presentación de PowerPoint</vt:lpstr>
      <vt:lpstr>Presentación de PowerPoint</vt:lpstr>
      <vt:lpstr>Dos polos según Inmunidad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MUCORMICOSIS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Full name</dc:creator>
  <cp:lastModifiedBy>Milton</cp:lastModifiedBy>
  <cp:revision>245</cp:revision>
  <dcterms:created xsi:type="dcterms:W3CDTF">2018-09-29T12:55:21Z</dcterms:created>
  <dcterms:modified xsi:type="dcterms:W3CDTF">2019-06-10T16:59:01Z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0x010100AA3F7D94069FF64A86F7DFF56D60E3BE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CampaignTags">
    <vt:lpwstr/>
  </property>
  <property fmtid="{D5CDD505-2E9C-101B-9397-08002B2CF9AE}" pid="7" name="ScenarioTags">
    <vt:lpwstr/>
  </property>
</Properties>
</file>