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theme/theme3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696" r:id="rId4"/>
    <p:sldMasterId id="2147483720" r:id="rId5"/>
    <p:sldMasterId id="2147483732" r:id="rId6"/>
    <p:sldMasterId id="2147483744" r:id="rId7"/>
    <p:sldMasterId id="2147483756" r:id="rId8"/>
    <p:sldMasterId id="2147483768" r:id="rId9"/>
    <p:sldMasterId id="2147483816" r:id="rId10"/>
    <p:sldMasterId id="2147483888" r:id="rId11"/>
    <p:sldMasterId id="2147483900" r:id="rId12"/>
    <p:sldMasterId id="2147483912" r:id="rId13"/>
    <p:sldMasterId id="2147483924" r:id="rId14"/>
    <p:sldMasterId id="2147483936" r:id="rId15"/>
    <p:sldMasterId id="2147483948" r:id="rId16"/>
    <p:sldMasterId id="2147483960" r:id="rId17"/>
    <p:sldMasterId id="2147483972" r:id="rId18"/>
    <p:sldMasterId id="2147483984" r:id="rId19"/>
    <p:sldMasterId id="2147483996" r:id="rId20"/>
    <p:sldMasterId id="2147484008" r:id="rId21"/>
    <p:sldMasterId id="2147484020" r:id="rId22"/>
    <p:sldMasterId id="2147484032" r:id="rId23"/>
    <p:sldMasterId id="2147484044" r:id="rId24"/>
    <p:sldMasterId id="2147484056" r:id="rId25"/>
    <p:sldMasterId id="2147484068" r:id="rId26"/>
    <p:sldMasterId id="2147484080" r:id="rId27"/>
    <p:sldMasterId id="2147484092" r:id="rId28"/>
    <p:sldMasterId id="2147484104" r:id="rId29"/>
    <p:sldMasterId id="2147484116" r:id="rId30"/>
    <p:sldMasterId id="2147484128" r:id="rId31"/>
    <p:sldMasterId id="2147484140" r:id="rId32"/>
    <p:sldMasterId id="2147484152" r:id="rId33"/>
  </p:sldMasterIdLst>
  <p:notesMasterIdLst>
    <p:notesMasterId r:id="rId136"/>
  </p:notesMasterIdLst>
  <p:sldIdLst>
    <p:sldId id="256" r:id="rId34"/>
    <p:sldId id="263" r:id="rId35"/>
    <p:sldId id="259" r:id="rId36"/>
    <p:sldId id="363" r:id="rId37"/>
    <p:sldId id="364" r:id="rId38"/>
    <p:sldId id="311" r:id="rId39"/>
    <p:sldId id="328" r:id="rId40"/>
    <p:sldId id="266" r:id="rId41"/>
    <p:sldId id="268" r:id="rId42"/>
    <p:sldId id="340" r:id="rId43"/>
    <p:sldId id="329" r:id="rId44"/>
    <p:sldId id="332" r:id="rId45"/>
    <p:sldId id="331" r:id="rId46"/>
    <p:sldId id="330" r:id="rId47"/>
    <p:sldId id="333" r:id="rId48"/>
    <p:sldId id="334" r:id="rId49"/>
    <p:sldId id="335" r:id="rId50"/>
    <p:sldId id="336" r:id="rId51"/>
    <p:sldId id="337" r:id="rId52"/>
    <p:sldId id="272" r:id="rId53"/>
    <p:sldId id="274" r:id="rId54"/>
    <p:sldId id="280" r:id="rId55"/>
    <p:sldId id="276" r:id="rId56"/>
    <p:sldId id="278" r:id="rId57"/>
    <p:sldId id="283" r:id="rId58"/>
    <p:sldId id="285" r:id="rId59"/>
    <p:sldId id="290" r:id="rId60"/>
    <p:sldId id="313" r:id="rId61"/>
    <p:sldId id="296" r:id="rId62"/>
    <p:sldId id="316" r:id="rId63"/>
    <p:sldId id="297" r:id="rId64"/>
    <p:sldId id="317" r:id="rId65"/>
    <p:sldId id="292" r:id="rId66"/>
    <p:sldId id="295" r:id="rId67"/>
    <p:sldId id="294" r:id="rId68"/>
    <p:sldId id="298" r:id="rId69"/>
    <p:sldId id="338" r:id="rId70"/>
    <p:sldId id="358" r:id="rId71"/>
    <p:sldId id="359" r:id="rId72"/>
    <p:sldId id="360" r:id="rId73"/>
    <p:sldId id="342" r:id="rId74"/>
    <p:sldId id="345" r:id="rId75"/>
    <p:sldId id="347" r:id="rId76"/>
    <p:sldId id="349" r:id="rId77"/>
    <p:sldId id="351" r:id="rId78"/>
    <p:sldId id="353" r:id="rId79"/>
    <p:sldId id="355" r:id="rId80"/>
    <p:sldId id="357" r:id="rId81"/>
    <p:sldId id="365" r:id="rId82"/>
    <p:sldId id="366" r:id="rId83"/>
    <p:sldId id="367" r:id="rId84"/>
    <p:sldId id="368" r:id="rId85"/>
    <p:sldId id="369" r:id="rId86"/>
    <p:sldId id="370" r:id="rId87"/>
    <p:sldId id="372" r:id="rId88"/>
    <p:sldId id="374" r:id="rId89"/>
    <p:sldId id="375" r:id="rId90"/>
    <p:sldId id="377" r:id="rId91"/>
    <p:sldId id="378" r:id="rId92"/>
    <p:sldId id="430" r:id="rId93"/>
    <p:sldId id="431" r:id="rId94"/>
    <p:sldId id="434" r:id="rId95"/>
    <p:sldId id="432" r:id="rId96"/>
    <p:sldId id="435" r:id="rId97"/>
    <p:sldId id="436" r:id="rId98"/>
    <p:sldId id="437" r:id="rId99"/>
    <p:sldId id="438" r:id="rId100"/>
    <p:sldId id="440" r:id="rId101"/>
    <p:sldId id="442" r:id="rId102"/>
    <p:sldId id="444" r:id="rId103"/>
    <p:sldId id="450" r:id="rId104"/>
    <p:sldId id="446" r:id="rId105"/>
    <p:sldId id="448" r:id="rId106"/>
    <p:sldId id="381" r:id="rId107"/>
    <p:sldId id="384" r:id="rId108"/>
    <p:sldId id="386" r:id="rId109"/>
    <p:sldId id="388" r:id="rId110"/>
    <p:sldId id="390" r:id="rId111"/>
    <p:sldId id="392" r:id="rId112"/>
    <p:sldId id="394" r:id="rId113"/>
    <p:sldId id="395" r:id="rId114"/>
    <p:sldId id="397" r:id="rId115"/>
    <p:sldId id="399" r:id="rId116"/>
    <p:sldId id="400" r:id="rId117"/>
    <p:sldId id="401" r:id="rId118"/>
    <p:sldId id="402" r:id="rId119"/>
    <p:sldId id="403" r:id="rId120"/>
    <p:sldId id="404" r:id="rId121"/>
    <p:sldId id="406" r:id="rId122"/>
    <p:sldId id="408" r:id="rId123"/>
    <p:sldId id="410" r:id="rId124"/>
    <p:sldId id="412" r:id="rId125"/>
    <p:sldId id="413" r:id="rId126"/>
    <p:sldId id="414" r:id="rId127"/>
    <p:sldId id="415" r:id="rId128"/>
    <p:sldId id="416" r:id="rId129"/>
    <p:sldId id="418" r:id="rId130"/>
    <p:sldId id="420" r:id="rId131"/>
    <p:sldId id="422" r:id="rId132"/>
    <p:sldId id="424" r:id="rId133"/>
    <p:sldId id="426" r:id="rId134"/>
    <p:sldId id="428" r:id="rId135"/>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67"/>
      </p:cViewPr>
      <p:guideLst/>
    </p:cSldViewPr>
  </p:slideViewPr>
  <p:notesTextViewPr>
    <p:cViewPr>
      <p:scale>
        <a:sx n="1" d="1"/>
        <a:sy n="1" d="1"/>
      </p:scale>
      <p:origin x="0" y="0"/>
    </p:cViewPr>
  </p:notesTextViewPr>
  <p:sorterViewPr>
    <p:cViewPr>
      <p:scale>
        <a:sx n="100" d="100"/>
        <a:sy n="100" d="100"/>
      </p:scale>
      <p:origin x="0" y="-1981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slide" Target="slides/slide84.xml"/><Relationship Id="rId21" Type="http://schemas.openxmlformats.org/officeDocument/2006/relationships/slideMaster" Target="slideMasters/slideMaster21.xml"/><Relationship Id="rId42" Type="http://schemas.openxmlformats.org/officeDocument/2006/relationships/slide" Target="slides/slide9.xml"/><Relationship Id="rId47" Type="http://schemas.openxmlformats.org/officeDocument/2006/relationships/slide" Target="slides/slide14.xml"/><Relationship Id="rId63" Type="http://schemas.openxmlformats.org/officeDocument/2006/relationships/slide" Target="slides/slide30.xml"/><Relationship Id="rId68" Type="http://schemas.openxmlformats.org/officeDocument/2006/relationships/slide" Target="slides/slide35.xml"/><Relationship Id="rId84" Type="http://schemas.openxmlformats.org/officeDocument/2006/relationships/slide" Target="slides/slide51.xml"/><Relationship Id="rId89" Type="http://schemas.openxmlformats.org/officeDocument/2006/relationships/slide" Target="slides/slide56.xml"/><Relationship Id="rId112" Type="http://schemas.openxmlformats.org/officeDocument/2006/relationships/slide" Target="slides/slide79.xml"/><Relationship Id="rId133" Type="http://schemas.openxmlformats.org/officeDocument/2006/relationships/slide" Target="slides/slide100.xml"/><Relationship Id="rId138" Type="http://schemas.openxmlformats.org/officeDocument/2006/relationships/viewProps" Target="viewProps.xml"/><Relationship Id="rId16" Type="http://schemas.openxmlformats.org/officeDocument/2006/relationships/slideMaster" Target="slideMasters/slideMaster16.xml"/><Relationship Id="rId107" Type="http://schemas.openxmlformats.org/officeDocument/2006/relationships/slide" Target="slides/slide74.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 Target="slides/slide4.xml"/><Relationship Id="rId53" Type="http://schemas.openxmlformats.org/officeDocument/2006/relationships/slide" Target="slides/slide20.xml"/><Relationship Id="rId58" Type="http://schemas.openxmlformats.org/officeDocument/2006/relationships/slide" Target="slides/slide25.xml"/><Relationship Id="rId74" Type="http://schemas.openxmlformats.org/officeDocument/2006/relationships/slide" Target="slides/slide41.xml"/><Relationship Id="rId79" Type="http://schemas.openxmlformats.org/officeDocument/2006/relationships/slide" Target="slides/slide46.xml"/><Relationship Id="rId102" Type="http://schemas.openxmlformats.org/officeDocument/2006/relationships/slide" Target="slides/slide69.xml"/><Relationship Id="rId123" Type="http://schemas.openxmlformats.org/officeDocument/2006/relationships/slide" Target="slides/slide90.xml"/><Relationship Id="rId128" Type="http://schemas.openxmlformats.org/officeDocument/2006/relationships/slide" Target="slides/slide95.xml"/><Relationship Id="rId5" Type="http://schemas.openxmlformats.org/officeDocument/2006/relationships/slideMaster" Target="slideMasters/slideMaster5.xml"/><Relationship Id="rId90" Type="http://schemas.openxmlformats.org/officeDocument/2006/relationships/slide" Target="slides/slide57.xml"/><Relationship Id="rId95" Type="http://schemas.openxmlformats.org/officeDocument/2006/relationships/slide" Target="slides/slide62.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 Target="slides/slide10.xml"/><Relationship Id="rId48" Type="http://schemas.openxmlformats.org/officeDocument/2006/relationships/slide" Target="slides/slide15.xml"/><Relationship Id="rId64" Type="http://schemas.openxmlformats.org/officeDocument/2006/relationships/slide" Target="slides/slide31.xml"/><Relationship Id="rId69" Type="http://schemas.openxmlformats.org/officeDocument/2006/relationships/slide" Target="slides/slide36.xml"/><Relationship Id="rId113" Type="http://schemas.openxmlformats.org/officeDocument/2006/relationships/slide" Target="slides/slide80.xml"/><Relationship Id="rId118" Type="http://schemas.openxmlformats.org/officeDocument/2006/relationships/slide" Target="slides/slide85.xml"/><Relationship Id="rId134" Type="http://schemas.openxmlformats.org/officeDocument/2006/relationships/slide" Target="slides/slide101.xml"/><Relationship Id="rId139"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18.xml"/><Relationship Id="rId72" Type="http://schemas.openxmlformats.org/officeDocument/2006/relationships/slide" Target="slides/slide39.xml"/><Relationship Id="rId80" Type="http://schemas.openxmlformats.org/officeDocument/2006/relationships/slide" Target="slides/slide47.xml"/><Relationship Id="rId85" Type="http://schemas.openxmlformats.org/officeDocument/2006/relationships/slide" Target="slides/slide52.xml"/><Relationship Id="rId93" Type="http://schemas.openxmlformats.org/officeDocument/2006/relationships/slide" Target="slides/slide60.xml"/><Relationship Id="rId98" Type="http://schemas.openxmlformats.org/officeDocument/2006/relationships/slide" Target="slides/slide65.xml"/><Relationship Id="rId121" Type="http://schemas.openxmlformats.org/officeDocument/2006/relationships/slide" Target="slides/slide8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 Target="slides/slide5.xml"/><Relationship Id="rId46" Type="http://schemas.openxmlformats.org/officeDocument/2006/relationships/slide" Target="slides/slide13.xml"/><Relationship Id="rId59" Type="http://schemas.openxmlformats.org/officeDocument/2006/relationships/slide" Target="slides/slide26.xml"/><Relationship Id="rId67" Type="http://schemas.openxmlformats.org/officeDocument/2006/relationships/slide" Target="slides/slide34.xml"/><Relationship Id="rId103" Type="http://schemas.openxmlformats.org/officeDocument/2006/relationships/slide" Target="slides/slide70.xml"/><Relationship Id="rId108" Type="http://schemas.openxmlformats.org/officeDocument/2006/relationships/slide" Target="slides/slide75.xml"/><Relationship Id="rId116" Type="http://schemas.openxmlformats.org/officeDocument/2006/relationships/slide" Target="slides/slide83.xml"/><Relationship Id="rId124" Type="http://schemas.openxmlformats.org/officeDocument/2006/relationships/slide" Target="slides/slide91.xml"/><Relationship Id="rId129" Type="http://schemas.openxmlformats.org/officeDocument/2006/relationships/slide" Target="slides/slide96.xml"/><Relationship Id="rId137" Type="http://schemas.openxmlformats.org/officeDocument/2006/relationships/presProps" Target="presProps.xml"/><Relationship Id="rId20" Type="http://schemas.openxmlformats.org/officeDocument/2006/relationships/slideMaster" Target="slideMasters/slideMaster20.xml"/><Relationship Id="rId41" Type="http://schemas.openxmlformats.org/officeDocument/2006/relationships/slide" Target="slides/slide8.xml"/><Relationship Id="rId54" Type="http://schemas.openxmlformats.org/officeDocument/2006/relationships/slide" Target="slides/slide21.xml"/><Relationship Id="rId62" Type="http://schemas.openxmlformats.org/officeDocument/2006/relationships/slide" Target="slides/slide29.xml"/><Relationship Id="rId70" Type="http://schemas.openxmlformats.org/officeDocument/2006/relationships/slide" Target="slides/slide37.xml"/><Relationship Id="rId75" Type="http://schemas.openxmlformats.org/officeDocument/2006/relationships/slide" Target="slides/slide42.xml"/><Relationship Id="rId83" Type="http://schemas.openxmlformats.org/officeDocument/2006/relationships/slide" Target="slides/slide50.xml"/><Relationship Id="rId88" Type="http://schemas.openxmlformats.org/officeDocument/2006/relationships/slide" Target="slides/slide55.xml"/><Relationship Id="rId91" Type="http://schemas.openxmlformats.org/officeDocument/2006/relationships/slide" Target="slides/slide58.xml"/><Relationship Id="rId96" Type="http://schemas.openxmlformats.org/officeDocument/2006/relationships/slide" Target="slides/slide63.xml"/><Relationship Id="rId111" Type="http://schemas.openxmlformats.org/officeDocument/2006/relationships/slide" Target="slides/slide78.xml"/><Relationship Id="rId132" Type="http://schemas.openxmlformats.org/officeDocument/2006/relationships/slide" Target="slides/slide99.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3.xml"/><Relationship Id="rId49" Type="http://schemas.openxmlformats.org/officeDocument/2006/relationships/slide" Target="slides/slide16.xml"/><Relationship Id="rId57" Type="http://schemas.openxmlformats.org/officeDocument/2006/relationships/slide" Target="slides/slide24.xml"/><Relationship Id="rId106" Type="http://schemas.openxmlformats.org/officeDocument/2006/relationships/slide" Target="slides/slide73.xml"/><Relationship Id="rId114" Type="http://schemas.openxmlformats.org/officeDocument/2006/relationships/slide" Target="slides/slide81.xml"/><Relationship Id="rId119" Type="http://schemas.openxmlformats.org/officeDocument/2006/relationships/slide" Target="slides/slide86.xml"/><Relationship Id="rId127" Type="http://schemas.openxmlformats.org/officeDocument/2006/relationships/slide" Target="slides/slide94.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11.xml"/><Relationship Id="rId52" Type="http://schemas.openxmlformats.org/officeDocument/2006/relationships/slide" Target="slides/slide19.xml"/><Relationship Id="rId60" Type="http://schemas.openxmlformats.org/officeDocument/2006/relationships/slide" Target="slides/slide27.xml"/><Relationship Id="rId65" Type="http://schemas.openxmlformats.org/officeDocument/2006/relationships/slide" Target="slides/slide32.xml"/><Relationship Id="rId73" Type="http://schemas.openxmlformats.org/officeDocument/2006/relationships/slide" Target="slides/slide40.xml"/><Relationship Id="rId78" Type="http://schemas.openxmlformats.org/officeDocument/2006/relationships/slide" Target="slides/slide45.xml"/><Relationship Id="rId81" Type="http://schemas.openxmlformats.org/officeDocument/2006/relationships/slide" Target="slides/slide48.xml"/><Relationship Id="rId86" Type="http://schemas.openxmlformats.org/officeDocument/2006/relationships/slide" Target="slides/slide53.xml"/><Relationship Id="rId94" Type="http://schemas.openxmlformats.org/officeDocument/2006/relationships/slide" Target="slides/slide61.xml"/><Relationship Id="rId99" Type="http://schemas.openxmlformats.org/officeDocument/2006/relationships/slide" Target="slides/slide66.xml"/><Relationship Id="rId101" Type="http://schemas.openxmlformats.org/officeDocument/2006/relationships/slide" Target="slides/slide68.xml"/><Relationship Id="rId122" Type="http://schemas.openxmlformats.org/officeDocument/2006/relationships/slide" Target="slides/slide89.xml"/><Relationship Id="rId130" Type="http://schemas.openxmlformats.org/officeDocument/2006/relationships/slide" Target="slides/slide97.xml"/><Relationship Id="rId135" Type="http://schemas.openxmlformats.org/officeDocument/2006/relationships/slide" Target="slides/slide102.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6.xml"/><Relationship Id="rId109" Type="http://schemas.openxmlformats.org/officeDocument/2006/relationships/slide" Target="slides/slide76.xml"/><Relationship Id="rId34" Type="http://schemas.openxmlformats.org/officeDocument/2006/relationships/slide" Target="slides/slide1.xml"/><Relationship Id="rId50" Type="http://schemas.openxmlformats.org/officeDocument/2006/relationships/slide" Target="slides/slide17.xml"/><Relationship Id="rId55" Type="http://schemas.openxmlformats.org/officeDocument/2006/relationships/slide" Target="slides/slide22.xml"/><Relationship Id="rId76" Type="http://schemas.openxmlformats.org/officeDocument/2006/relationships/slide" Target="slides/slide43.xml"/><Relationship Id="rId97" Type="http://schemas.openxmlformats.org/officeDocument/2006/relationships/slide" Target="slides/slide64.xml"/><Relationship Id="rId104" Type="http://schemas.openxmlformats.org/officeDocument/2006/relationships/slide" Target="slides/slide71.xml"/><Relationship Id="rId120" Type="http://schemas.openxmlformats.org/officeDocument/2006/relationships/slide" Target="slides/slide87.xml"/><Relationship Id="rId125" Type="http://schemas.openxmlformats.org/officeDocument/2006/relationships/slide" Target="slides/slide92.xml"/><Relationship Id="rId7" Type="http://schemas.openxmlformats.org/officeDocument/2006/relationships/slideMaster" Target="slideMasters/slideMaster7.xml"/><Relationship Id="rId71" Type="http://schemas.openxmlformats.org/officeDocument/2006/relationships/slide" Target="slides/slide38.xml"/><Relationship Id="rId92" Type="http://schemas.openxmlformats.org/officeDocument/2006/relationships/slide" Target="slides/slide59.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 Target="slides/slide7.xml"/><Relationship Id="rId45" Type="http://schemas.openxmlformats.org/officeDocument/2006/relationships/slide" Target="slides/slide12.xml"/><Relationship Id="rId66" Type="http://schemas.openxmlformats.org/officeDocument/2006/relationships/slide" Target="slides/slide33.xml"/><Relationship Id="rId87" Type="http://schemas.openxmlformats.org/officeDocument/2006/relationships/slide" Target="slides/slide54.xml"/><Relationship Id="rId110" Type="http://schemas.openxmlformats.org/officeDocument/2006/relationships/slide" Target="slides/slide77.xml"/><Relationship Id="rId115" Type="http://schemas.openxmlformats.org/officeDocument/2006/relationships/slide" Target="slides/slide82.xml"/><Relationship Id="rId131" Type="http://schemas.openxmlformats.org/officeDocument/2006/relationships/slide" Target="slides/slide98.xml"/><Relationship Id="rId136" Type="http://schemas.openxmlformats.org/officeDocument/2006/relationships/notesMaster" Target="notesMasters/notesMaster1.xml"/><Relationship Id="rId61" Type="http://schemas.openxmlformats.org/officeDocument/2006/relationships/slide" Target="slides/slide28.xml"/><Relationship Id="rId82" Type="http://schemas.openxmlformats.org/officeDocument/2006/relationships/slide" Target="slides/slide49.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 Target="slides/slide2.xml"/><Relationship Id="rId56" Type="http://schemas.openxmlformats.org/officeDocument/2006/relationships/slide" Target="slides/slide23.xml"/><Relationship Id="rId77" Type="http://schemas.openxmlformats.org/officeDocument/2006/relationships/slide" Target="slides/slide44.xml"/><Relationship Id="rId100" Type="http://schemas.openxmlformats.org/officeDocument/2006/relationships/slide" Target="slides/slide67.xml"/><Relationship Id="rId105" Type="http://schemas.openxmlformats.org/officeDocument/2006/relationships/slide" Target="slides/slide72.xml"/><Relationship Id="rId126" Type="http://schemas.openxmlformats.org/officeDocument/2006/relationships/slide" Target="slides/slide9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2BACF9-6154-4061-866C-ABA1ACA39769}"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s-AR"/>
        </a:p>
      </dgm:t>
    </dgm:pt>
    <dgm:pt modelId="{AB560E29-C6AC-4C32-B885-7E1F0FC4DB7D}">
      <dgm:prSet phldrT="[Texto]"/>
      <dgm:spPr/>
      <dgm:t>
        <a:bodyPr/>
        <a:lstStyle/>
        <a:p>
          <a:r>
            <a:rPr lang="es-AR" b="1" dirty="0" smtClean="0">
              <a:solidFill>
                <a:schemeClr val="tx1"/>
              </a:solidFill>
            </a:rPr>
            <a:t>NOXA</a:t>
          </a:r>
          <a:endParaRPr lang="es-AR" b="1" dirty="0">
            <a:solidFill>
              <a:schemeClr val="tx1"/>
            </a:solidFill>
          </a:endParaRPr>
        </a:p>
      </dgm:t>
    </dgm:pt>
    <dgm:pt modelId="{27282275-D3F6-4209-9FAC-0FC8B071097F}" type="parTrans" cxnId="{7A8986EC-F07E-4DCD-B540-E086EDF148E3}">
      <dgm:prSet/>
      <dgm:spPr/>
      <dgm:t>
        <a:bodyPr/>
        <a:lstStyle/>
        <a:p>
          <a:endParaRPr lang="es-AR"/>
        </a:p>
      </dgm:t>
    </dgm:pt>
    <dgm:pt modelId="{328CC1DD-8BB1-42D4-84AC-B35727AB999C}" type="sibTrans" cxnId="{7A8986EC-F07E-4DCD-B540-E086EDF148E3}">
      <dgm:prSet/>
      <dgm:spPr>
        <a:ln w="57150"/>
      </dgm:spPr>
      <dgm:t>
        <a:bodyPr/>
        <a:lstStyle/>
        <a:p>
          <a:endParaRPr lang="es-AR"/>
        </a:p>
      </dgm:t>
    </dgm:pt>
    <dgm:pt modelId="{8EDD4EB7-3A12-4820-96A8-BA67CCECE871}">
      <dgm:prSet phldrT="[Texto]"/>
      <dgm:spPr/>
      <dgm:t>
        <a:bodyPr/>
        <a:lstStyle/>
        <a:p>
          <a:r>
            <a:rPr lang="es-AR" b="1" dirty="0" smtClean="0">
              <a:solidFill>
                <a:schemeClr val="tx1"/>
              </a:solidFill>
            </a:rPr>
            <a:t>LIBERACIÓN MEDIADORES</a:t>
          </a:r>
          <a:endParaRPr lang="es-AR" b="1" dirty="0">
            <a:solidFill>
              <a:schemeClr val="tx1"/>
            </a:solidFill>
          </a:endParaRPr>
        </a:p>
      </dgm:t>
    </dgm:pt>
    <dgm:pt modelId="{9B483CAD-631A-431B-84D2-5F258261F465}" type="parTrans" cxnId="{1C82E099-A232-4B83-BF8F-DAB5925A1E0C}">
      <dgm:prSet/>
      <dgm:spPr/>
      <dgm:t>
        <a:bodyPr/>
        <a:lstStyle/>
        <a:p>
          <a:endParaRPr lang="es-AR"/>
        </a:p>
      </dgm:t>
    </dgm:pt>
    <dgm:pt modelId="{CD4523C0-FD4F-4941-904D-D343207B8CD7}" type="sibTrans" cxnId="{1C82E099-A232-4B83-BF8F-DAB5925A1E0C}">
      <dgm:prSet/>
      <dgm:spPr>
        <a:ln w="57150"/>
      </dgm:spPr>
      <dgm:t>
        <a:bodyPr/>
        <a:lstStyle/>
        <a:p>
          <a:endParaRPr lang="es-AR"/>
        </a:p>
      </dgm:t>
    </dgm:pt>
    <dgm:pt modelId="{6110B214-4E20-445F-AA19-41E6C7BFA914}">
      <dgm:prSet phldrT="[Texto]"/>
      <dgm:spPr/>
      <dgm:t>
        <a:bodyPr/>
        <a:lstStyle/>
        <a:p>
          <a:r>
            <a:rPr lang="es-AR" b="1" dirty="0" smtClean="0">
              <a:solidFill>
                <a:schemeClr val="tx1"/>
              </a:solidFill>
            </a:rPr>
            <a:t>VASODILATACIÓN</a:t>
          </a:r>
          <a:endParaRPr lang="es-AR" b="1" dirty="0">
            <a:solidFill>
              <a:schemeClr val="tx1"/>
            </a:solidFill>
          </a:endParaRPr>
        </a:p>
      </dgm:t>
    </dgm:pt>
    <dgm:pt modelId="{77688881-DD73-4944-95EF-2280C5D3E751}" type="parTrans" cxnId="{2197A99B-AADA-41BE-9E0D-4044D08128E0}">
      <dgm:prSet/>
      <dgm:spPr/>
      <dgm:t>
        <a:bodyPr/>
        <a:lstStyle/>
        <a:p>
          <a:endParaRPr lang="es-AR"/>
        </a:p>
      </dgm:t>
    </dgm:pt>
    <dgm:pt modelId="{F28BB6B2-C6A9-45E0-B30A-7CDEB53014A5}" type="sibTrans" cxnId="{2197A99B-AADA-41BE-9E0D-4044D08128E0}">
      <dgm:prSet/>
      <dgm:spPr>
        <a:ln w="57150"/>
      </dgm:spPr>
      <dgm:t>
        <a:bodyPr/>
        <a:lstStyle/>
        <a:p>
          <a:endParaRPr lang="es-AR"/>
        </a:p>
      </dgm:t>
    </dgm:pt>
    <dgm:pt modelId="{63FA9FE3-3979-4C59-83B0-238198419422}">
      <dgm:prSet phldrT="[Texto]"/>
      <dgm:spPr/>
      <dgm:t>
        <a:bodyPr/>
        <a:lstStyle/>
        <a:p>
          <a:r>
            <a:rPr lang="es-AR" b="1" dirty="0" smtClean="0">
              <a:solidFill>
                <a:schemeClr val="tx1"/>
              </a:solidFill>
            </a:rPr>
            <a:t>MIGRACIÓN DE CELULAS Y SUSTANCIAS</a:t>
          </a:r>
          <a:endParaRPr lang="es-AR" b="1" dirty="0">
            <a:solidFill>
              <a:schemeClr val="tx1"/>
            </a:solidFill>
          </a:endParaRPr>
        </a:p>
      </dgm:t>
    </dgm:pt>
    <dgm:pt modelId="{5ACCCCBF-5391-40E9-9967-6CC76A42468E}" type="parTrans" cxnId="{86CF088B-5149-456B-A2EC-760C550D9A67}">
      <dgm:prSet/>
      <dgm:spPr/>
      <dgm:t>
        <a:bodyPr/>
        <a:lstStyle/>
        <a:p>
          <a:endParaRPr lang="es-AR"/>
        </a:p>
      </dgm:t>
    </dgm:pt>
    <dgm:pt modelId="{03F949C1-A84A-4509-A246-E5299289CF0B}" type="sibTrans" cxnId="{86CF088B-5149-456B-A2EC-760C550D9A67}">
      <dgm:prSet/>
      <dgm:spPr>
        <a:ln w="57150"/>
      </dgm:spPr>
      <dgm:t>
        <a:bodyPr/>
        <a:lstStyle/>
        <a:p>
          <a:endParaRPr lang="es-AR"/>
        </a:p>
      </dgm:t>
    </dgm:pt>
    <dgm:pt modelId="{7E2B35C4-3BFB-4C5C-A779-579BA2C18227}">
      <dgm:prSet phldrT="[Texto]"/>
      <dgm:spPr/>
      <dgm:t>
        <a:bodyPr/>
        <a:lstStyle/>
        <a:p>
          <a:r>
            <a:rPr lang="es-AR" b="1" dirty="0" smtClean="0">
              <a:solidFill>
                <a:schemeClr val="tx1"/>
              </a:solidFill>
            </a:rPr>
            <a:t>ACCIÓN INMUNOLÓGICA</a:t>
          </a:r>
          <a:endParaRPr lang="es-AR" b="1" dirty="0">
            <a:solidFill>
              <a:schemeClr val="tx1"/>
            </a:solidFill>
          </a:endParaRPr>
        </a:p>
      </dgm:t>
    </dgm:pt>
    <dgm:pt modelId="{BEFE7E5D-290C-4C82-AE9D-04B8FE31CBE1}" type="parTrans" cxnId="{ECF9A6C0-E56D-4875-B130-5A01DF17118D}">
      <dgm:prSet/>
      <dgm:spPr/>
      <dgm:t>
        <a:bodyPr/>
        <a:lstStyle/>
        <a:p>
          <a:endParaRPr lang="es-AR"/>
        </a:p>
      </dgm:t>
    </dgm:pt>
    <dgm:pt modelId="{748FE17D-F59F-4634-8C20-612472F0CA94}" type="sibTrans" cxnId="{ECF9A6C0-E56D-4875-B130-5A01DF17118D}">
      <dgm:prSet/>
      <dgm:spPr>
        <a:ln w="57150"/>
      </dgm:spPr>
      <dgm:t>
        <a:bodyPr/>
        <a:lstStyle/>
        <a:p>
          <a:endParaRPr lang="es-AR"/>
        </a:p>
      </dgm:t>
    </dgm:pt>
    <dgm:pt modelId="{A9450717-E69C-4C22-A3C0-579EDD436D19}" type="pres">
      <dgm:prSet presAssocID="{BB2BACF9-6154-4061-866C-ABA1ACA39769}" presName="cycle" presStyleCnt="0">
        <dgm:presLayoutVars>
          <dgm:dir/>
          <dgm:resizeHandles val="exact"/>
        </dgm:presLayoutVars>
      </dgm:prSet>
      <dgm:spPr/>
      <dgm:t>
        <a:bodyPr/>
        <a:lstStyle/>
        <a:p>
          <a:endParaRPr lang="es-AR"/>
        </a:p>
      </dgm:t>
    </dgm:pt>
    <dgm:pt modelId="{6F596808-D184-4E41-9DE1-6A88933C6E68}" type="pres">
      <dgm:prSet presAssocID="{AB560E29-C6AC-4C32-B885-7E1F0FC4DB7D}" presName="node" presStyleLbl="node1" presStyleIdx="0" presStyleCnt="5">
        <dgm:presLayoutVars>
          <dgm:bulletEnabled val="1"/>
        </dgm:presLayoutVars>
      </dgm:prSet>
      <dgm:spPr/>
      <dgm:t>
        <a:bodyPr/>
        <a:lstStyle/>
        <a:p>
          <a:endParaRPr lang="es-AR"/>
        </a:p>
      </dgm:t>
    </dgm:pt>
    <dgm:pt modelId="{403893EA-374D-4DF5-AA56-B59B8BECDFF5}" type="pres">
      <dgm:prSet presAssocID="{AB560E29-C6AC-4C32-B885-7E1F0FC4DB7D}" presName="spNode" presStyleCnt="0"/>
      <dgm:spPr/>
    </dgm:pt>
    <dgm:pt modelId="{859AF427-04BE-4F58-8C11-5AFD25E0321F}" type="pres">
      <dgm:prSet presAssocID="{328CC1DD-8BB1-42D4-84AC-B35727AB999C}" presName="sibTrans" presStyleLbl="sibTrans1D1" presStyleIdx="0" presStyleCnt="5"/>
      <dgm:spPr/>
      <dgm:t>
        <a:bodyPr/>
        <a:lstStyle/>
        <a:p>
          <a:endParaRPr lang="es-AR"/>
        </a:p>
      </dgm:t>
    </dgm:pt>
    <dgm:pt modelId="{97D993B5-F84C-405F-ABFD-38C3825D621D}" type="pres">
      <dgm:prSet presAssocID="{8EDD4EB7-3A12-4820-96A8-BA67CCECE871}" presName="node" presStyleLbl="node1" presStyleIdx="1" presStyleCnt="5">
        <dgm:presLayoutVars>
          <dgm:bulletEnabled val="1"/>
        </dgm:presLayoutVars>
      </dgm:prSet>
      <dgm:spPr/>
      <dgm:t>
        <a:bodyPr/>
        <a:lstStyle/>
        <a:p>
          <a:endParaRPr lang="es-AR"/>
        </a:p>
      </dgm:t>
    </dgm:pt>
    <dgm:pt modelId="{7BB925DC-D57E-46C8-9CD7-BBD4FDD3B087}" type="pres">
      <dgm:prSet presAssocID="{8EDD4EB7-3A12-4820-96A8-BA67CCECE871}" presName="spNode" presStyleCnt="0"/>
      <dgm:spPr/>
    </dgm:pt>
    <dgm:pt modelId="{D437D01E-9682-42CD-9351-F28E0A64F699}" type="pres">
      <dgm:prSet presAssocID="{CD4523C0-FD4F-4941-904D-D343207B8CD7}" presName="sibTrans" presStyleLbl="sibTrans1D1" presStyleIdx="1" presStyleCnt="5"/>
      <dgm:spPr/>
      <dgm:t>
        <a:bodyPr/>
        <a:lstStyle/>
        <a:p>
          <a:endParaRPr lang="es-AR"/>
        </a:p>
      </dgm:t>
    </dgm:pt>
    <dgm:pt modelId="{AA0479FD-DBB1-464B-BBDB-EF8813B4D842}" type="pres">
      <dgm:prSet presAssocID="{6110B214-4E20-445F-AA19-41E6C7BFA914}" presName="node" presStyleLbl="node1" presStyleIdx="2" presStyleCnt="5">
        <dgm:presLayoutVars>
          <dgm:bulletEnabled val="1"/>
        </dgm:presLayoutVars>
      </dgm:prSet>
      <dgm:spPr/>
      <dgm:t>
        <a:bodyPr/>
        <a:lstStyle/>
        <a:p>
          <a:endParaRPr lang="es-AR"/>
        </a:p>
      </dgm:t>
    </dgm:pt>
    <dgm:pt modelId="{948FB0D2-07B8-4ED5-87BD-B016E1138557}" type="pres">
      <dgm:prSet presAssocID="{6110B214-4E20-445F-AA19-41E6C7BFA914}" presName="spNode" presStyleCnt="0"/>
      <dgm:spPr/>
    </dgm:pt>
    <dgm:pt modelId="{89D1F3D2-F494-436E-8AE6-6DA65A3A368F}" type="pres">
      <dgm:prSet presAssocID="{F28BB6B2-C6A9-45E0-B30A-7CDEB53014A5}" presName="sibTrans" presStyleLbl="sibTrans1D1" presStyleIdx="2" presStyleCnt="5"/>
      <dgm:spPr/>
      <dgm:t>
        <a:bodyPr/>
        <a:lstStyle/>
        <a:p>
          <a:endParaRPr lang="es-AR"/>
        </a:p>
      </dgm:t>
    </dgm:pt>
    <dgm:pt modelId="{277C4CB0-B844-4E56-9B2A-B65EC22D953C}" type="pres">
      <dgm:prSet presAssocID="{63FA9FE3-3979-4C59-83B0-238198419422}" presName="node" presStyleLbl="node1" presStyleIdx="3" presStyleCnt="5">
        <dgm:presLayoutVars>
          <dgm:bulletEnabled val="1"/>
        </dgm:presLayoutVars>
      </dgm:prSet>
      <dgm:spPr/>
      <dgm:t>
        <a:bodyPr/>
        <a:lstStyle/>
        <a:p>
          <a:endParaRPr lang="es-AR"/>
        </a:p>
      </dgm:t>
    </dgm:pt>
    <dgm:pt modelId="{8B62331A-2CDE-4B4E-A0EB-279C90A5C50F}" type="pres">
      <dgm:prSet presAssocID="{63FA9FE3-3979-4C59-83B0-238198419422}" presName="spNode" presStyleCnt="0"/>
      <dgm:spPr/>
    </dgm:pt>
    <dgm:pt modelId="{A8A93A20-2F9A-4A3A-94D5-E00903267F94}" type="pres">
      <dgm:prSet presAssocID="{03F949C1-A84A-4509-A246-E5299289CF0B}" presName="sibTrans" presStyleLbl="sibTrans1D1" presStyleIdx="3" presStyleCnt="5"/>
      <dgm:spPr/>
      <dgm:t>
        <a:bodyPr/>
        <a:lstStyle/>
        <a:p>
          <a:endParaRPr lang="es-AR"/>
        </a:p>
      </dgm:t>
    </dgm:pt>
    <dgm:pt modelId="{D9983A8F-A3FA-4F68-9BEA-CF54FCD57AC8}" type="pres">
      <dgm:prSet presAssocID="{7E2B35C4-3BFB-4C5C-A779-579BA2C18227}" presName="node" presStyleLbl="node1" presStyleIdx="4" presStyleCnt="5">
        <dgm:presLayoutVars>
          <dgm:bulletEnabled val="1"/>
        </dgm:presLayoutVars>
      </dgm:prSet>
      <dgm:spPr/>
      <dgm:t>
        <a:bodyPr/>
        <a:lstStyle/>
        <a:p>
          <a:endParaRPr lang="es-AR"/>
        </a:p>
      </dgm:t>
    </dgm:pt>
    <dgm:pt modelId="{2F315322-151F-4D98-AF5D-FEF1DD5ED87C}" type="pres">
      <dgm:prSet presAssocID="{7E2B35C4-3BFB-4C5C-A779-579BA2C18227}" presName="spNode" presStyleCnt="0"/>
      <dgm:spPr/>
    </dgm:pt>
    <dgm:pt modelId="{79AC7E26-2F5C-4DB8-BEF2-BBCC0D222C93}" type="pres">
      <dgm:prSet presAssocID="{748FE17D-F59F-4634-8C20-612472F0CA94}" presName="sibTrans" presStyleLbl="sibTrans1D1" presStyleIdx="4" presStyleCnt="5"/>
      <dgm:spPr/>
      <dgm:t>
        <a:bodyPr/>
        <a:lstStyle/>
        <a:p>
          <a:endParaRPr lang="es-AR"/>
        </a:p>
      </dgm:t>
    </dgm:pt>
  </dgm:ptLst>
  <dgm:cxnLst>
    <dgm:cxn modelId="{ECF9A6C0-E56D-4875-B130-5A01DF17118D}" srcId="{BB2BACF9-6154-4061-866C-ABA1ACA39769}" destId="{7E2B35C4-3BFB-4C5C-A779-579BA2C18227}" srcOrd="4" destOrd="0" parTransId="{BEFE7E5D-290C-4C82-AE9D-04B8FE31CBE1}" sibTransId="{748FE17D-F59F-4634-8C20-612472F0CA94}"/>
    <dgm:cxn modelId="{1C82E099-A232-4B83-BF8F-DAB5925A1E0C}" srcId="{BB2BACF9-6154-4061-866C-ABA1ACA39769}" destId="{8EDD4EB7-3A12-4820-96A8-BA67CCECE871}" srcOrd="1" destOrd="0" parTransId="{9B483CAD-631A-431B-84D2-5F258261F465}" sibTransId="{CD4523C0-FD4F-4941-904D-D343207B8CD7}"/>
    <dgm:cxn modelId="{813FACDF-D1C7-406F-BE8B-3D5D05BF349F}" type="presOf" srcId="{7E2B35C4-3BFB-4C5C-A779-579BA2C18227}" destId="{D9983A8F-A3FA-4F68-9BEA-CF54FCD57AC8}" srcOrd="0" destOrd="0" presId="urn:microsoft.com/office/officeart/2005/8/layout/cycle5"/>
    <dgm:cxn modelId="{C0349479-44A3-4DF7-AAD8-792F4381F828}" type="presOf" srcId="{03F949C1-A84A-4509-A246-E5299289CF0B}" destId="{A8A93A20-2F9A-4A3A-94D5-E00903267F94}" srcOrd="0" destOrd="0" presId="urn:microsoft.com/office/officeart/2005/8/layout/cycle5"/>
    <dgm:cxn modelId="{D003110E-9EF5-4348-BCAA-5F86F01F0699}" type="presOf" srcId="{BB2BACF9-6154-4061-866C-ABA1ACA39769}" destId="{A9450717-E69C-4C22-A3C0-579EDD436D19}" srcOrd="0" destOrd="0" presId="urn:microsoft.com/office/officeart/2005/8/layout/cycle5"/>
    <dgm:cxn modelId="{14D5A1C3-F843-4EE8-84BD-5B4F15E4229B}" type="presOf" srcId="{328CC1DD-8BB1-42D4-84AC-B35727AB999C}" destId="{859AF427-04BE-4F58-8C11-5AFD25E0321F}" srcOrd="0" destOrd="0" presId="urn:microsoft.com/office/officeart/2005/8/layout/cycle5"/>
    <dgm:cxn modelId="{B9955823-3781-4EFA-A15D-3C5B59E5EF9B}" type="presOf" srcId="{748FE17D-F59F-4634-8C20-612472F0CA94}" destId="{79AC7E26-2F5C-4DB8-BEF2-BBCC0D222C93}" srcOrd="0" destOrd="0" presId="urn:microsoft.com/office/officeart/2005/8/layout/cycle5"/>
    <dgm:cxn modelId="{86CF088B-5149-456B-A2EC-760C550D9A67}" srcId="{BB2BACF9-6154-4061-866C-ABA1ACA39769}" destId="{63FA9FE3-3979-4C59-83B0-238198419422}" srcOrd="3" destOrd="0" parTransId="{5ACCCCBF-5391-40E9-9967-6CC76A42468E}" sibTransId="{03F949C1-A84A-4509-A246-E5299289CF0B}"/>
    <dgm:cxn modelId="{7A8986EC-F07E-4DCD-B540-E086EDF148E3}" srcId="{BB2BACF9-6154-4061-866C-ABA1ACA39769}" destId="{AB560E29-C6AC-4C32-B885-7E1F0FC4DB7D}" srcOrd="0" destOrd="0" parTransId="{27282275-D3F6-4209-9FAC-0FC8B071097F}" sibTransId="{328CC1DD-8BB1-42D4-84AC-B35727AB999C}"/>
    <dgm:cxn modelId="{4B2C6555-90F5-4B91-8CE8-F9D996DA1CE1}" type="presOf" srcId="{63FA9FE3-3979-4C59-83B0-238198419422}" destId="{277C4CB0-B844-4E56-9B2A-B65EC22D953C}" srcOrd="0" destOrd="0" presId="urn:microsoft.com/office/officeart/2005/8/layout/cycle5"/>
    <dgm:cxn modelId="{2197A99B-AADA-41BE-9E0D-4044D08128E0}" srcId="{BB2BACF9-6154-4061-866C-ABA1ACA39769}" destId="{6110B214-4E20-445F-AA19-41E6C7BFA914}" srcOrd="2" destOrd="0" parTransId="{77688881-DD73-4944-95EF-2280C5D3E751}" sibTransId="{F28BB6B2-C6A9-45E0-B30A-7CDEB53014A5}"/>
    <dgm:cxn modelId="{69A04571-27CE-42E8-A075-DD4D7465CDE3}" type="presOf" srcId="{CD4523C0-FD4F-4941-904D-D343207B8CD7}" destId="{D437D01E-9682-42CD-9351-F28E0A64F699}" srcOrd="0" destOrd="0" presId="urn:microsoft.com/office/officeart/2005/8/layout/cycle5"/>
    <dgm:cxn modelId="{DC45BE33-6E4E-4E0D-994C-D2AFE57CB7CE}" type="presOf" srcId="{6110B214-4E20-445F-AA19-41E6C7BFA914}" destId="{AA0479FD-DBB1-464B-BBDB-EF8813B4D842}" srcOrd="0" destOrd="0" presId="urn:microsoft.com/office/officeart/2005/8/layout/cycle5"/>
    <dgm:cxn modelId="{2BC0AE04-3756-4834-8085-B4D7AA16FB29}" type="presOf" srcId="{AB560E29-C6AC-4C32-B885-7E1F0FC4DB7D}" destId="{6F596808-D184-4E41-9DE1-6A88933C6E68}" srcOrd="0" destOrd="0" presId="urn:microsoft.com/office/officeart/2005/8/layout/cycle5"/>
    <dgm:cxn modelId="{3C78A3BF-7B39-45CB-8084-4A1EF49A8E72}" type="presOf" srcId="{F28BB6B2-C6A9-45E0-B30A-7CDEB53014A5}" destId="{89D1F3D2-F494-436E-8AE6-6DA65A3A368F}" srcOrd="0" destOrd="0" presId="urn:microsoft.com/office/officeart/2005/8/layout/cycle5"/>
    <dgm:cxn modelId="{94AE05ED-B85B-4EA9-8BE3-2B18CAA3E361}" type="presOf" srcId="{8EDD4EB7-3A12-4820-96A8-BA67CCECE871}" destId="{97D993B5-F84C-405F-ABFD-38C3825D621D}" srcOrd="0" destOrd="0" presId="urn:microsoft.com/office/officeart/2005/8/layout/cycle5"/>
    <dgm:cxn modelId="{22F5A1A2-2946-457C-9561-4A064E69B5A4}" type="presParOf" srcId="{A9450717-E69C-4C22-A3C0-579EDD436D19}" destId="{6F596808-D184-4E41-9DE1-6A88933C6E68}" srcOrd="0" destOrd="0" presId="urn:microsoft.com/office/officeart/2005/8/layout/cycle5"/>
    <dgm:cxn modelId="{B007F0A1-0BC2-490C-9D44-473E60644CC4}" type="presParOf" srcId="{A9450717-E69C-4C22-A3C0-579EDD436D19}" destId="{403893EA-374D-4DF5-AA56-B59B8BECDFF5}" srcOrd="1" destOrd="0" presId="urn:microsoft.com/office/officeart/2005/8/layout/cycle5"/>
    <dgm:cxn modelId="{9EC2EE0A-D38B-4E95-9C10-FD98ECF06A9F}" type="presParOf" srcId="{A9450717-E69C-4C22-A3C0-579EDD436D19}" destId="{859AF427-04BE-4F58-8C11-5AFD25E0321F}" srcOrd="2" destOrd="0" presId="urn:microsoft.com/office/officeart/2005/8/layout/cycle5"/>
    <dgm:cxn modelId="{B8E28AFD-F2BA-438A-AE70-E35ABBF9981D}" type="presParOf" srcId="{A9450717-E69C-4C22-A3C0-579EDD436D19}" destId="{97D993B5-F84C-405F-ABFD-38C3825D621D}" srcOrd="3" destOrd="0" presId="urn:microsoft.com/office/officeart/2005/8/layout/cycle5"/>
    <dgm:cxn modelId="{72481BD3-927A-470F-9A70-BE9BC447C2FD}" type="presParOf" srcId="{A9450717-E69C-4C22-A3C0-579EDD436D19}" destId="{7BB925DC-D57E-46C8-9CD7-BBD4FDD3B087}" srcOrd="4" destOrd="0" presId="urn:microsoft.com/office/officeart/2005/8/layout/cycle5"/>
    <dgm:cxn modelId="{08CF8CCB-EBAA-4FEA-8CCD-1D157926C04A}" type="presParOf" srcId="{A9450717-E69C-4C22-A3C0-579EDD436D19}" destId="{D437D01E-9682-42CD-9351-F28E0A64F699}" srcOrd="5" destOrd="0" presId="urn:microsoft.com/office/officeart/2005/8/layout/cycle5"/>
    <dgm:cxn modelId="{D1EAE8EF-6E7C-403C-8E95-16E429E5042E}" type="presParOf" srcId="{A9450717-E69C-4C22-A3C0-579EDD436D19}" destId="{AA0479FD-DBB1-464B-BBDB-EF8813B4D842}" srcOrd="6" destOrd="0" presId="urn:microsoft.com/office/officeart/2005/8/layout/cycle5"/>
    <dgm:cxn modelId="{2A1CDFDB-8B5F-4AE8-BB20-4BDA1CB5FAD5}" type="presParOf" srcId="{A9450717-E69C-4C22-A3C0-579EDD436D19}" destId="{948FB0D2-07B8-4ED5-87BD-B016E1138557}" srcOrd="7" destOrd="0" presId="urn:microsoft.com/office/officeart/2005/8/layout/cycle5"/>
    <dgm:cxn modelId="{DA8E8564-A9C0-4544-87C3-581A22E5C23C}" type="presParOf" srcId="{A9450717-E69C-4C22-A3C0-579EDD436D19}" destId="{89D1F3D2-F494-436E-8AE6-6DA65A3A368F}" srcOrd="8" destOrd="0" presId="urn:microsoft.com/office/officeart/2005/8/layout/cycle5"/>
    <dgm:cxn modelId="{AEB404B4-D33E-4C54-A5F7-A2E33EB0045C}" type="presParOf" srcId="{A9450717-E69C-4C22-A3C0-579EDD436D19}" destId="{277C4CB0-B844-4E56-9B2A-B65EC22D953C}" srcOrd="9" destOrd="0" presId="urn:microsoft.com/office/officeart/2005/8/layout/cycle5"/>
    <dgm:cxn modelId="{EB082AF4-24AB-4723-AB5E-7D2BECD48160}" type="presParOf" srcId="{A9450717-E69C-4C22-A3C0-579EDD436D19}" destId="{8B62331A-2CDE-4B4E-A0EB-279C90A5C50F}" srcOrd="10" destOrd="0" presId="urn:microsoft.com/office/officeart/2005/8/layout/cycle5"/>
    <dgm:cxn modelId="{4F92B59A-1E54-428B-8E09-3CF3D5108075}" type="presParOf" srcId="{A9450717-E69C-4C22-A3C0-579EDD436D19}" destId="{A8A93A20-2F9A-4A3A-94D5-E00903267F94}" srcOrd="11" destOrd="0" presId="urn:microsoft.com/office/officeart/2005/8/layout/cycle5"/>
    <dgm:cxn modelId="{ECA63470-0546-4F1E-A127-C9CCF92B8C4F}" type="presParOf" srcId="{A9450717-E69C-4C22-A3C0-579EDD436D19}" destId="{D9983A8F-A3FA-4F68-9BEA-CF54FCD57AC8}" srcOrd="12" destOrd="0" presId="urn:microsoft.com/office/officeart/2005/8/layout/cycle5"/>
    <dgm:cxn modelId="{21C7B197-E7BA-4CC1-9C90-4B02E6A392EA}" type="presParOf" srcId="{A9450717-E69C-4C22-A3C0-579EDD436D19}" destId="{2F315322-151F-4D98-AF5D-FEF1DD5ED87C}" srcOrd="13" destOrd="0" presId="urn:microsoft.com/office/officeart/2005/8/layout/cycle5"/>
    <dgm:cxn modelId="{D63760E1-18F7-49E8-B3F0-965D465E3D34}" type="presParOf" srcId="{A9450717-E69C-4C22-A3C0-579EDD436D19}" destId="{79AC7E26-2F5C-4DB8-BEF2-BBCC0D222C93}"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41CD85-490E-46E5-9841-BEC04E77ABA9}" type="doc">
      <dgm:prSet loTypeId="urn:microsoft.com/office/officeart/2005/8/layout/hProcess9" loCatId="process" qsTypeId="urn:microsoft.com/office/officeart/2005/8/quickstyle/simple1" qsCatId="simple" csTypeId="urn:microsoft.com/office/officeart/2005/8/colors/accent1_2" csCatId="accent1" phldr="1"/>
      <dgm:spPr/>
    </dgm:pt>
    <dgm:pt modelId="{7F066BCF-9E21-4B07-AEFC-D3D67A5C8696}">
      <dgm:prSet phldrT="[Texto]"/>
      <dgm:spPr/>
      <dgm:t>
        <a:bodyPr/>
        <a:lstStyle/>
        <a:p>
          <a:r>
            <a:rPr lang="es-AR" b="1" dirty="0" smtClean="0">
              <a:solidFill>
                <a:schemeClr val="tx1"/>
              </a:solidFill>
            </a:rPr>
            <a:t>Factores Esplénicos</a:t>
          </a:r>
          <a:endParaRPr lang="es-AR" b="1" dirty="0">
            <a:solidFill>
              <a:schemeClr val="tx1"/>
            </a:solidFill>
          </a:endParaRPr>
        </a:p>
      </dgm:t>
    </dgm:pt>
    <dgm:pt modelId="{B2DDA8D4-88C4-49C8-82F5-C152A9CF4D30}" type="parTrans" cxnId="{9859DA74-34BB-4C25-AC4F-965D8CE6183A}">
      <dgm:prSet/>
      <dgm:spPr/>
      <dgm:t>
        <a:bodyPr/>
        <a:lstStyle/>
        <a:p>
          <a:endParaRPr lang="es-AR"/>
        </a:p>
      </dgm:t>
    </dgm:pt>
    <dgm:pt modelId="{1AB89406-46AD-427A-A759-7427FB1971EE}" type="sibTrans" cxnId="{9859DA74-34BB-4C25-AC4F-965D8CE6183A}">
      <dgm:prSet/>
      <dgm:spPr/>
      <dgm:t>
        <a:bodyPr/>
        <a:lstStyle/>
        <a:p>
          <a:endParaRPr lang="es-AR"/>
        </a:p>
      </dgm:t>
    </dgm:pt>
    <dgm:pt modelId="{49315B05-5267-4468-BF85-343AB6CB262D}">
      <dgm:prSet phldrT="[Texto]"/>
      <dgm:spPr/>
      <dgm:t>
        <a:bodyPr/>
        <a:lstStyle/>
        <a:p>
          <a:r>
            <a:rPr lang="es-AR" b="1" dirty="0" smtClean="0">
              <a:solidFill>
                <a:schemeClr val="tx1"/>
              </a:solidFill>
            </a:rPr>
            <a:t>Anticuerpos</a:t>
          </a:r>
          <a:endParaRPr lang="es-AR" b="1" dirty="0">
            <a:solidFill>
              <a:schemeClr val="tx1"/>
            </a:solidFill>
          </a:endParaRPr>
        </a:p>
      </dgm:t>
    </dgm:pt>
    <dgm:pt modelId="{01A47F20-85FC-48FB-98C9-97B5A66FBF04}" type="parTrans" cxnId="{9FB7A315-3F81-46F6-8F4D-A43D4136E23D}">
      <dgm:prSet/>
      <dgm:spPr/>
      <dgm:t>
        <a:bodyPr/>
        <a:lstStyle/>
        <a:p>
          <a:endParaRPr lang="es-AR"/>
        </a:p>
      </dgm:t>
    </dgm:pt>
    <dgm:pt modelId="{F9B2C77D-CA76-4462-920D-F89E77E15497}" type="sibTrans" cxnId="{9FB7A315-3F81-46F6-8F4D-A43D4136E23D}">
      <dgm:prSet/>
      <dgm:spPr/>
      <dgm:t>
        <a:bodyPr/>
        <a:lstStyle/>
        <a:p>
          <a:endParaRPr lang="es-AR"/>
        </a:p>
      </dgm:t>
    </dgm:pt>
    <dgm:pt modelId="{3C650288-385E-48E2-AF4A-4E302C5EC429}">
      <dgm:prSet phldrT="[Texto]"/>
      <dgm:spPr/>
      <dgm:t>
        <a:bodyPr/>
        <a:lstStyle/>
        <a:p>
          <a:r>
            <a:rPr lang="es-AR" b="1" dirty="0" smtClean="0">
              <a:solidFill>
                <a:schemeClr val="tx1"/>
              </a:solidFill>
            </a:rPr>
            <a:t>Complemento</a:t>
          </a:r>
          <a:endParaRPr lang="es-AR" b="1" dirty="0">
            <a:solidFill>
              <a:schemeClr val="tx1"/>
            </a:solidFill>
          </a:endParaRPr>
        </a:p>
      </dgm:t>
    </dgm:pt>
    <dgm:pt modelId="{405A1E45-8C90-4D62-B20A-C83082ED3F82}" type="parTrans" cxnId="{C95F28EF-1D4B-4710-B0C9-05769EF09AA1}">
      <dgm:prSet/>
      <dgm:spPr/>
      <dgm:t>
        <a:bodyPr/>
        <a:lstStyle/>
        <a:p>
          <a:endParaRPr lang="es-AR"/>
        </a:p>
      </dgm:t>
    </dgm:pt>
    <dgm:pt modelId="{EF87EAD1-5FBC-4BBD-B6C4-A7264A2A5C88}" type="sibTrans" cxnId="{C95F28EF-1D4B-4710-B0C9-05769EF09AA1}">
      <dgm:prSet/>
      <dgm:spPr/>
      <dgm:t>
        <a:bodyPr/>
        <a:lstStyle/>
        <a:p>
          <a:endParaRPr lang="es-AR"/>
        </a:p>
      </dgm:t>
    </dgm:pt>
    <dgm:pt modelId="{B3BA646A-E06A-4E16-AC7F-57FB84823230}" type="pres">
      <dgm:prSet presAssocID="{CF41CD85-490E-46E5-9841-BEC04E77ABA9}" presName="CompostProcess" presStyleCnt="0">
        <dgm:presLayoutVars>
          <dgm:dir/>
          <dgm:resizeHandles val="exact"/>
        </dgm:presLayoutVars>
      </dgm:prSet>
      <dgm:spPr/>
    </dgm:pt>
    <dgm:pt modelId="{98669ECA-98C0-4B18-A75C-CF8EBFC2266C}" type="pres">
      <dgm:prSet presAssocID="{CF41CD85-490E-46E5-9841-BEC04E77ABA9}" presName="arrow" presStyleLbl="bgShp" presStyleIdx="0" presStyleCnt="1"/>
      <dgm:spPr/>
    </dgm:pt>
    <dgm:pt modelId="{CE9A228E-A15D-4C60-92C6-D83B0A4BC998}" type="pres">
      <dgm:prSet presAssocID="{CF41CD85-490E-46E5-9841-BEC04E77ABA9}" presName="linearProcess" presStyleCnt="0"/>
      <dgm:spPr/>
    </dgm:pt>
    <dgm:pt modelId="{0A562F99-B63A-42FB-968A-DDA4F5B77716}" type="pres">
      <dgm:prSet presAssocID="{7F066BCF-9E21-4B07-AEFC-D3D67A5C8696}" presName="textNode" presStyleLbl="node1" presStyleIdx="0" presStyleCnt="3">
        <dgm:presLayoutVars>
          <dgm:bulletEnabled val="1"/>
        </dgm:presLayoutVars>
      </dgm:prSet>
      <dgm:spPr/>
      <dgm:t>
        <a:bodyPr/>
        <a:lstStyle/>
        <a:p>
          <a:endParaRPr lang="es-AR"/>
        </a:p>
      </dgm:t>
    </dgm:pt>
    <dgm:pt modelId="{2A53FFF9-B2E3-42F2-B9CE-81DE28F28BBA}" type="pres">
      <dgm:prSet presAssocID="{1AB89406-46AD-427A-A759-7427FB1971EE}" presName="sibTrans" presStyleCnt="0"/>
      <dgm:spPr/>
    </dgm:pt>
    <dgm:pt modelId="{787DF87C-0AFA-453D-A9A3-0AEDE1CF1546}" type="pres">
      <dgm:prSet presAssocID="{49315B05-5267-4468-BF85-343AB6CB262D}" presName="textNode" presStyleLbl="node1" presStyleIdx="1" presStyleCnt="3">
        <dgm:presLayoutVars>
          <dgm:bulletEnabled val="1"/>
        </dgm:presLayoutVars>
      </dgm:prSet>
      <dgm:spPr/>
      <dgm:t>
        <a:bodyPr/>
        <a:lstStyle/>
        <a:p>
          <a:endParaRPr lang="es-AR"/>
        </a:p>
      </dgm:t>
    </dgm:pt>
    <dgm:pt modelId="{15598083-7D36-4805-96B5-E01CD6168620}" type="pres">
      <dgm:prSet presAssocID="{F9B2C77D-CA76-4462-920D-F89E77E15497}" presName="sibTrans" presStyleCnt="0"/>
      <dgm:spPr/>
    </dgm:pt>
    <dgm:pt modelId="{11750CDF-38AF-4B13-9DF2-F10F9955D7DF}" type="pres">
      <dgm:prSet presAssocID="{3C650288-385E-48E2-AF4A-4E302C5EC429}" presName="textNode" presStyleLbl="node1" presStyleIdx="2" presStyleCnt="3">
        <dgm:presLayoutVars>
          <dgm:bulletEnabled val="1"/>
        </dgm:presLayoutVars>
      </dgm:prSet>
      <dgm:spPr/>
      <dgm:t>
        <a:bodyPr/>
        <a:lstStyle/>
        <a:p>
          <a:endParaRPr lang="es-AR"/>
        </a:p>
      </dgm:t>
    </dgm:pt>
  </dgm:ptLst>
  <dgm:cxnLst>
    <dgm:cxn modelId="{9FB7A315-3F81-46F6-8F4D-A43D4136E23D}" srcId="{CF41CD85-490E-46E5-9841-BEC04E77ABA9}" destId="{49315B05-5267-4468-BF85-343AB6CB262D}" srcOrd="1" destOrd="0" parTransId="{01A47F20-85FC-48FB-98C9-97B5A66FBF04}" sibTransId="{F9B2C77D-CA76-4462-920D-F89E77E15497}"/>
    <dgm:cxn modelId="{D1483C26-D842-4E2C-8587-F2F54BF01DE9}" type="presOf" srcId="{CF41CD85-490E-46E5-9841-BEC04E77ABA9}" destId="{B3BA646A-E06A-4E16-AC7F-57FB84823230}" srcOrd="0" destOrd="0" presId="urn:microsoft.com/office/officeart/2005/8/layout/hProcess9"/>
    <dgm:cxn modelId="{F5D8FCA5-6FA1-4D35-A2F4-44E2EB694B9B}" type="presOf" srcId="{7F066BCF-9E21-4B07-AEFC-D3D67A5C8696}" destId="{0A562F99-B63A-42FB-968A-DDA4F5B77716}" srcOrd="0" destOrd="0" presId="urn:microsoft.com/office/officeart/2005/8/layout/hProcess9"/>
    <dgm:cxn modelId="{9CE1EEB6-3AA1-4380-9AC3-2BB15BBB689B}" type="presOf" srcId="{49315B05-5267-4468-BF85-343AB6CB262D}" destId="{787DF87C-0AFA-453D-A9A3-0AEDE1CF1546}" srcOrd="0" destOrd="0" presId="urn:microsoft.com/office/officeart/2005/8/layout/hProcess9"/>
    <dgm:cxn modelId="{4EE71A46-B37C-44E0-BC93-CDE050AA01DD}" type="presOf" srcId="{3C650288-385E-48E2-AF4A-4E302C5EC429}" destId="{11750CDF-38AF-4B13-9DF2-F10F9955D7DF}" srcOrd="0" destOrd="0" presId="urn:microsoft.com/office/officeart/2005/8/layout/hProcess9"/>
    <dgm:cxn modelId="{C95F28EF-1D4B-4710-B0C9-05769EF09AA1}" srcId="{CF41CD85-490E-46E5-9841-BEC04E77ABA9}" destId="{3C650288-385E-48E2-AF4A-4E302C5EC429}" srcOrd="2" destOrd="0" parTransId="{405A1E45-8C90-4D62-B20A-C83082ED3F82}" sibTransId="{EF87EAD1-5FBC-4BBD-B6C4-A7264A2A5C88}"/>
    <dgm:cxn modelId="{9859DA74-34BB-4C25-AC4F-965D8CE6183A}" srcId="{CF41CD85-490E-46E5-9841-BEC04E77ABA9}" destId="{7F066BCF-9E21-4B07-AEFC-D3D67A5C8696}" srcOrd="0" destOrd="0" parTransId="{B2DDA8D4-88C4-49C8-82F5-C152A9CF4D30}" sibTransId="{1AB89406-46AD-427A-A759-7427FB1971EE}"/>
    <dgm:cxn modelId="{F01E7BB7-1BB0-4572-8A00-56B71C465287}" type="presParOf" srcId="{B3BA646A-E06A-4E16-AC7F-57FB84823230}" destId="{98669ECA-98C0-4B18-A75C-CF8EBFC2266C}" srcOrd="0" destOrd="0" presId="urn:microsoft.com/office/officeart/2005/8/layout/hProcess9"/>
    <dgm:cxn modelId="{ED3E7AF7-26E3-4FD9-9369-17D0CF9B5157}" type="presParOf" srcId="{B3BA646A-E06A-4E16-AC7F-57FB84823230}" destId="{CE9A228E-A15D-4C60-92C6-D83B0A4BC998}" srcOrd="1" destOrd="0" presId="urn:microsoft.com/office/officeart/2005/8/layout/hProcess9"/>
    <dgm:cxn modelId="{014FE5DE-3529-4C61-8BCF-7694FC75D0F6}" type="presParOf" srcId="{CE9A228E-A15D-4C60-92C6-D83B0A4BC998}" destId="{0A562F99-B63A-42FB-968A-DDA4F5B77716}" srcOrd="0" destOrd="0" presId="urn:microsoft.com/office/officeart/2005/8/layout/hProcess9"/>
    <dgm:cxn modelId="{ABFF03B2-E724-4B5C-8C17-C19AB6D2F800}" type="presParOf" srcId="{CE9A228E-A15D-4C60-92C6-D83B0A4BC998}" destId="{2A53FFF9-B2E3-42F2-B9CE-81DE28F28BBA}" srcOrd="1" destOrd="0" presId="urn:microsoft.com/office/officeart/2005/8/layout/hProcess9"/>
    <dgm:cxn modelId="{20F620AA-F2D1-493B-84D5-118A050F85B4}" type="presParOf" srcId="{CE9A228E-A15D-4C60-92C6-D83B0A4BC998}" destId="{787DF87C-0AFA-453D-A9A3-0AEDE1CF1546}" srcOrd="2" destOrd="0" presId="urn:microsoft.com/office/officeart/2005/8/layout/hProcess9"/>
    <dgm:cxn modelId="{7B823187-A463-4488-8E18-945EB2F5FFF5}" type="presParOf" srcId="{CE9A228E-A15D-4C60-92C6-D83B0A4BC998}" destId="{15598083-7D36-4805-96B5-E01CD6168620}" srcOrd="3" destOrd="0" presId="urn:microsoft.com/office/officeart/2005/8/layout/hProcess9"/>
    <dgm:cxn modelId="{9923F2D2-9E92-4FD0-A8E1-D024ED3BC695}" type="presParOf" srcId="{CE9A228E-A15D-4C60-92C6-D83B0A4BC998}" destId="{11750CDF-38AF-4B13-9DF2-F10F9955D7DF}" srcOrd="4" destOrd="0" presId="urn:microsoft.com/office/officeart/2005/8/layout/hProcess9"/>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596808-D184-4E41-9DE1-6A88933C6E68}">
      <dsp:nvSpPr>
        <dsp:cNvPr id="0" name=""/>
        <dsp:cNvSpPr/>
      </dsp:nvSpPr>
      <dsp:spPr>
        <a:xfrm>
          <a:off x="3174007" y="3160"/>
          <a:ext cx="1779984" cy="1156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b="1" kern="1200" dirty="0" smtClean="0">
              <a:solidFill>
                <a:schemeClr val="tx1"/>
              </a:solidFill>
            </a:rPr>
            <a:t>NOXA</a:t>
          </a:r>
          <a:endParaRPr lang="es-AR" sz="1600" b="1" kern="1200" dirty="0">
            <a:solidFill>
              <a:schemeClr val="tx1"/>
            </a:solidFill>
          </a:endParaRPr>
        </a:p>
      </dsp:txBody>
      <dsp:txXfrm>
        <a:off x="3230487" y="59640"/>
        <a:ext cx="1667024" cy="1044029"/>
      </dsp:txXfrm>
    </dsp:sp>
    <dsp:sp modelId="{859AF427-04BE-4F58-8C11-5AFD25E0321F}">
      <dsp:nvSpPr>
        <dsp:cNvPr id="0" name=""/>
        <dsp:cNvSpPr/>
      </dsp:nvSpPr>
      <dsp:spPr>
        <a:xfrm>
          <a:off x="1753873" y="581655"/>
          <a:ext cx="4620252" cy="4620252"/>
        </a:xfrm>
        <a:custGeom>
          <a:avLst/>
          <a:gdLst/>
          <a:ahLst/>
          <a:cxnLst/>
          <a:rect l="0" t="0" r="0" b="0"/>
          <a:pathLst>
            <a:path>
              <a:moveTo>
                <a:pt x="3438230" y="294173"/>
              </a:moveTo>
              <a:arcTo wR="2310126" hR="2310126" stAng="17953853" swAng="1210876"/>
            </a:path>
          </a:pathLst>
        </a:custGeom>
        <a:noFill/>
        <a:ln w="57150" cap="flat" cmpd="sng" algn="ctr">
          <a:solidFill>
            <a:scrgbClr r="0" g="0" b="0"/>
          </a:solidFill>
          <a:prstDash val="solid"/>
          <a:miter lim="800000"/>
          <a:tailEnd type="arrow"/>
        </a:ln>
        <a:effectLst/>
      </dsp:spPr>
      <dsp:style>
        <a:lnRef idx="1">
          <a:scrgbClr r="0" g="0" b="0"/>
        </a:lnRef>
        <a:fillRef idx="0">
          <a:scrgbClr r="0" g="0" b="0"/>
        </a:fillRef>
        <a:effectRef idx="0">
          <a:scrgbClr r="0" g="0" b="0"/>
        </a:effectRef>
        <a:fontRef idx="minor"/>
      </dsp:style>
    </dsp:sp>
    <dsp:sp modelId="{97D993B5-F84C-405F-ABFD-38C3825D621D}">
      <dsp:nvSpPr>
        <dsp:cNvPr id="0" name=""/>
        <dsp:cNvSpPr/>
      </dsp:nvSpPr>
      <dsp:spPr>
        <a:xfrm>
          <a:off x="5371068" y="1599418"/>
          <a:ext cx="1779984" cy="1156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b="1" kern="1200" dirty="0" smtClean="0">
              <a:solidFill>
                <a:schemeClr val="tx1"/>
              </a:solidFill>
            </a:rPr>
            <a:t>LIBERACIÓN MEDIADORES</a:t>
          </a:r>
          <a:endParaRPr lang="es-AR" sz="1600" b="1" kern="1200" dirty="0">
            <a:solidFill>
              <a:schemeClr val="tx1"/>
            </a:solidFill>
          </a:endParaRPr>
        </a:p>
      </dsp:txBody>
      <dsp:txXfrm>
        <a:off x="5427548" y="1655898"/>
        <a:ext cx="1667024" cy="1044029"/>
      </dsp:txXfrm>
    </dsp:sp>
    <dsp:sp modelId="{D437D01E-9682-42CD-9351-F28E0A64F699}">
      <dsp:nvSpPr>
        <dsp:cNvPr id="0" name=""/>
        <dsp:cNvSpPr/>
      </dsp:nvSpPr>
      <dsp:spPr>
        <a:xfrm>
          <a:off x="1753873" y="581655"/>
          <a:ext cx="4620252" cy="4620252"/>
        </a:xfrm>
        <a:custGeom>
          <a:avLst/>
          <a:gdLst/>
          <a:ahLst/>
          <a:cxnLst/>
          <a:rect l="0" t="0" r="0" b="0"/>
          <a:pathLst>
            <a:path>
              <a:moveTo>
                <a:pt x="4614700" y="2470186"/>
              </a:moveTo>
              <a:arcTo wR="2310126" hR="2310126" stAng="21838381" swAng="1359213"/>
            </a:path>
          </a:pathLst>
        </a:custGeom>
        <a:noFill/>
        <a:ln w="57150" cap="flat" cmpd="sng" algn="ctr">
          <a:solidFill>
            <a:scrgbClr r="0" g="0" b="0"/>
          </a:solidFill>
          <a:prstDash val="solid"/>
          <a:miter lim="800000"/>
          <a:tailEnd type="arrow"/>
        </a:ln>
        <a:effectLst/>
      </dsp:spPr>
      <dsp:style>
        <a:lnRef idx="1">
          <a:scrgbClr r="0" g="0" b="0"/>
        </a:lnRef>
        <a:fillRef idx="0">
          <a:scrgbClr r="0" g="0" b="0"/>
        </a:fillRef>
        <a:effectRef idx="0">
          <a:scrgbClr r="0" g="0" b="0"/>
        </a:effectRef>
        <a:fontRef idx="minor"/>
      </dsp:style>
    </dsp:sp>
    <dsp:sp modelId="{AA0479FD-DBB1-464B-BBDB-EF8813B4D842}">
      <dsp:nvSpPr>
        <dsp:cNvPr id="0" name=""/>
        <dsp:cNvSpPr/>
      </dsp:nvSpPr>
      <dsp:spPr>
        <a:xfrm>
          <a:off x="4531865" y="4182218"/>
          <a:ext cx="1779984" cy="1156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b="1" kern="1200" dirty="0" smtClean="0">
              <a:solidFill>
                <a:schemeClr val="tx1"/>
              </a:solidFill>
            </a:rPr>
            <a:t>VASODILATACIÓN</a:t>
          </a:r>
          <a:endParaRPr lang="es-AR" sz="1600" b="1" kern="1200" dirty="0">
            <a:solidFill>
              <a:schemeClr val="tx1"/>
            </a:solidFill>
          </a:endParaRPr>
        </a:p>
      </dsp:txBody>
      <dsp:txXfrm>
        <a:off x="4588345" y="4238698"/>
        <a:ext cx="1667024" cy="1044029"/>
      </dsp:txXfrm>
    </dsp:sp>
    <dsp:sp modelId="{89D1F3D2-F494-436E-8AE6-6DA65A3A368F}">
      <dsp:nvSpPr>
        <dsp:cNvPr id="0" name=""/>
        <dsp:cNvSpPr/>
      </dsp:nvSpPr>
      <dsp:spPr>
        <a:xfrm>
          <a:off x="1753873" y="581655"/>
          <a:ext cx="4620252" cy="4620252"/>
        </a:xfrm>
        <a:custGeom>
          <a:avLst/>
          <a:gdLst/>
          <a:ahLst/>
          <a:cxnLst/>
          <a:rect l="0" t="0" r="0" b="0"/>
          <a:pathLst>
            <a:path>
              <a:moveTo>
                <a:pt x="2593389" y="4602819"/>
              </a:moveTo>
              <a:arcTo wR="2310126" hR="2310126" stAng="4977406" swAng="845189"/>
            </a:path>
          </a:pathLst>
        </a:custGeom>
        <a:noFill/>
        <a:ln w="57150" cap="flat" cmpd="sng" algn="ctr">
          <a:solidFill>
            <a:scrgbClr r="0" g="0" b="0"/>
          </a:solidFill>
          <a:prstDash val="solid"/>
          <a:miter lim="800000"/>
          <a:tailEnd type="arrow"/>
        </a:ln>
        <a:effectLst/>
      </dsp:spPr>
      <dsp:style>
        <a:lnRef idx="1">
          <a:scrgbClr r="0" g="0" b="0"/>
        </a:lnRef>
        <a:fillRef idx="0">
          <a:scrgbClr r="0" g="0" b="0"/>
        </a:fillRef>
        <a:effectRef idx="0">
          <a:scrgbClr r="0" g="0" b="0"/>
        </a:effectRef>
        <a:fontRef idx="minor"/>
      </dsp:style>
    </dsp:sp>
    <dsp:sp modelId="{277C4CB0-B844-4E56-9B2A-B65EC22D953C}">
      <dsp:nvSpPr>
        <dsp:cNvPr id="0" name=""/>
        <dsp:cNvSpPr/>
      </dsp:nvSpPr>
      <dsp:spPr>
        <a:xfrm>
          <a:off x="1816149" y="4182218"/>
          <a:ext cx="1779984" cy="1156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b="1" kern="1200" dirty="0" smtClean="0">
              <a:solidFill>
                <a:schemeClr val="tx1"/>
              </a:solidFill>
            </a:rPr>
            <a:t>MIGRACIÓN DE CELULAS Y SUSTANCIAS</a:t>
          </a:r>
          <a:endParaRPr lang="es-AR" sz="1600" b="1" kern="1200" dirty="0">
            <a:solidFill>
              <a:schemeClr val="tx1"/>
            </a:solidFill>
          </a:endParaRPr>
        </a:p>
      </dsp:txBody>
      <dsp:txXfrm>
        <a:off x="1872629" y="4238698"/>
        <a:ext cx="1667024" cy="1044029"/>
      </dsp:txXfrm>
    </dsp:sp>
    <dsp:sp modelId="{A8A93A20-2F9A-4A3A-94D5-E00903267F94}">
      <dsp:nvSpPr>
        <dsp:cNvPr id="0" name=""/>
        <dsp:cNvSpPr/>
      </dsp:nvSpPr>
      <dsp:spPr>
        <a:xfrm>
          <a:off x="1753873" y="581655"/>
          <a:ext cx="4620252" cy="4620252"/>
        </a:xfrm>
        <a:custGeom>
          <a:avLst/>
          <a:gdLst/>
          <a:ahLst/>
          <a:cxnLst/>
          <a:rect l="0" t="0" r="0" b="0"/>
          <a:pathLst>
            <a:path>
              <a:moveTo>
                <a:pt x="244996" y="3345463"/>
              </a:moveTo>
              <a:arcTo wR="2310126" hR="2310126" stAng="9202406" swAng="1359213"/>
            </a:path>
          </a:pathLst>
        </a:custGeom>
        <a:noFill/>
        <a:ln w="57150" cap="flat" cmpd="sng" algn="ctr">
          <a:solidFill>
            <a:scrgbClr r="0" g="0" b="0"/>
          </a:solidFill>
          <a:prstDash val="solid"/>
          <a:miter lim="800000"/>
          <a:tailEnd type="arrow"/>
        </a:ln>
        <a:effectLst/>
      </dsp:spPr>
      <dsp:style>
        <a:lnRef idx="1">
          <a:scrgbClr r="0" g="0" b="0"/>
        </a:lnRef>
        <a:fillRef idx="0">
          <a:scrgbClr r="0" g="0" b="0"/>
        </a:fillRef>
        <a:effectRef idx="0">
          <a:scrgbClr r="0" g="0" b="0"/>
        </a:effectRef>
        <a:fontRef idx="minor"/>
      </dsp:style>
    </dsp:sp>
    <dsp:sp modelId="{D9983A8F-A3FA-4F68-9BEA-CF54FCD57AC8}">
      <dsp:nvSpPr>
        <dsp:cNvPr id="0" name=""/>
        <dsp:cNvSpPr/>
      </dsp:nvSpPr>
      <dsp:spPr>
        <a:xfrm>
          <a:off x="976947" y="1599418"/>
          <a:ext cx="1779984" cy="1156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b="1" kern="1200" dirty="0" smtClean="0">
              <a:solidFill>
                <a:schemeClr val="tx1"/>
              </a:solidFill>
            </a:rPr>
            <a:t>ACCIÓN INMUNOLÓGICA</a:t>
          </a:r>
          <a:endParaRPr lang="es-AR" sz="1600" b="1" kern="1200" dirty="0">
            <a:solidFill>
              <a:schemeClr val="tx1"/>
            </a:solidFill>
          </a:endParaRPr>
        </a:p>
      </dsp:txBody>
      <dsp:txXfrm>
        <a:off x="1033427" y="1655898"/>
        <a:ext cx="1667024" cy="1044029"/>
      </dsp:txXfrm>
    </dsp:sp>
    <dsp:sp modelId="{79AC7E26-2F5C-4DB8-BEF2-BBCC0D222C93}">
      <dsp:nvSpPr>
        <dsp:cNvPr id="0" name=""/>
        <dsp:cNvSpPr/>
      </dsp:nvSpPr>
      <dsp:spPr>
        <a:xfrm>
          <a:off x="1753873" y="581655"/>
          <a:ext cx="4620252" cy="4620252"/>
        </a:xfrm>
        <a:custGeom>
          <a:avLst/>
          <a:gdLst/>
          <a:ahLst/>
          <a:cxnLst/>
          <a:rect l="0" t="0" r="0" b="0"/>
          <a:pathLst>
            <a:path>
              <a:moveTo>
                <a:pt x="555794" y="807127"/>
              </a:moveTo>
              <a:arcTo wR="2310126" hR="2310126" stAng="13235271" swAng="1210876"/>
            </a:path>
          </a:pathLst>
        </a:custGeom>
        <a:noFill/>
        <a:ln w="57150" cap="flat" cmpd="sng" algn="ctr">
          <a:solidFill>
            <a:scrgbClr r="0" g="0" b="0"/>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988ED-F572-472B-9CF0-37E97F65A032}" type="datetimeFigureOut">
              <a:rPr lang="es-AR" smtClean="0"/>
              <a:t>22/08/2019</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EED1D1-3954-4CDA-8149-0E132796B4E4}" type="slidenum">
              <a:rPr lang="es-AR" smtClean="0"/>
              <a:t>‹Nº›</a:t>
            </a:fld>
            <a:endParaRPr lang="es-AR"/>
          </a:p>
        </p:txBody>
      </p:sp>
    </p:spTree>
    <p:extLst>
      <p:ext uri="{BB962C8B-B14F-4D97-AF65-F5344CB8AC3E}">
        <p14:creationId xmlns:p14="http://schemas.microsoft.com/office/powerpoint/2010/main" val="2999522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Marcador de imagen de diapositiva"/>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AR" altLang="es-AR" smtClean="0"/>
          </a:p>
        </p:txBody>
      </p:sp>
      <p:sp>
        <p:nvSpPr>
          <p:cNvPr id="542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4400">
                <a:solidFill>
                  <a:schemeClr val="tx2"/>
                </a:solidFill>
                <a:latin typeface="Arial" charset="0"/>
              </a:defRPr>
            </a:lvl1pPr>
            <a:lvl2pPr marL="742950" indent="-285750">
              <a:defRPr sz="4400">
                <a:solidFill>
                  <a:schemeClr val="tx2"/>
                </a:solidFill>
                <a:latin typeface="Arial" charset="0"/>
              </a:defRPr>
            </a:lvl2pPr>
            <a:lvl3pPr marL="1143000" indent="-228600">
              <a:defRPr sz="4400">
                <a:solidFill>
                  <a:schemeClr val="tx2"/>
                </a:solidFill>
                <a:latin typeface="Arial" charset="0"/>
              </a:defRPr>
            </a:lvl3pPr>
            <a:lvl4pPr marL="1600200" indent="-228600">
              <a:defRPr sz="4400">
                <a:solidFill>
                  <a:schemeClr val="tx2"/>
                </a:solidFill>
                <a:latin typeface="Arial" charset="0"/>
              </a:defRPr>
            </a:lvl4pPr>
            <a:lvl5pPr marL="2057400" indent="-22860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fld id="{9948758A-D525-4C38-9E0D-A0E86356E0CC}" type="slidenum">
              <a:rPr lang="es-AR" altLang="es-AR" sz="1200"/>
              <a:pPr/>
              <a:t>56</a:t>
            </a:fld>
            <a:endParaRPr lang="es-AR" altLang="es-AR" sz="1200"/>
          </a:p>
        </p:txBody>
      </p:sp>
    </p:spTree>
    <p:extLst>
      <p:ext uri="{BB962C8B-B14F-4D97-AF65-F5344CB8AC3E}">
        <p14:creationId xmlns:p14="http://schemas.microsoft.com/office/powerpoint/2010/main" val="1695126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AR"/>
          </a:p>
        </p:txBody>
      </p:sp>
      <p:sp>
        <p:nvSpPr>
          <p:cNvPr id="4" name="Marcador de fecha 3"/>
          <p:cNvSpPr>
            <a:spLocks noGrp="1"/>
          </p:cNvSpPr>
          <p:nvPr>
            <p:ph type="dt" sz="half" idx="10"/>
          </p:nvPr>
        </p:nvSpPr>
        <p:spPr/>
        <p:txBody>
          <a:bodyPr/>
          <a:lstStyle/>
          <a:p>
            <a:fld id="{1E2AEF47-6D3F-4CFB-AB74-B0326382FBD8}" type="datetimeFigureOut">
              <a:rPr lang="es-AR" smtClean="0"/>
              <a:t>22/08/2019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C62FE0B9-4A83-4A49-8F8D-A601EB108717}" type="slidenum">
              <a:rPr lang="es-AR" smtClean="0"/>
              <a:t>‹Nº›</a:t>
            </a:fld>
            <a:endParaRPr lang="es-AR"/>
          </a:p>
        </p:txBody>
      </p:sp>
    </p:spTree>
    <p:extLst>
      <p:ext uri="{BB962C8B-B14F-4D97-AF65-F5344CB8AC3E}">
        <p14:creationId xmlns:p14="http://schemas.microsoft.com/office/powerpoint/2010/main" val="281389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1E2AEF47-6D3F-4CFB-AB74-B0326382FBD8}" type="datetimeFigureOut">
              <a:rPr lang="es-AR" smtClean="0"/>
              <a:t>22/08/2019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C62FE0B9-4A83-4A49-8F8D-A601EB108717}" type="slidenum">
              <a:rPr lang="es-AR" smtClean="0"/>
              <a:t>‹Nº›</a:t>
            </a:fld>
            <a:endParaRPr lang="es-AR"/>
          </a:p>
        </p:txBody>
      </p:sp>
    </p:spTree>
    <p:extLst>
      <p:ext uri="{BB962C8B-B14F-4D97-AF65-F5344CB8AC3E}">
        <p14:creationId xmlns:p14="http://schemas.microsoft.com/office/powerpoint/2010/main" val="759300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E2AEF47-6D3F-4CFB-AB74-B0326382FBD8}" type="datetimeFigureOut">
              <a:rPr lang="es-AR" smtClean="0"/>
              <a:t>22/08/2019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C62FE0B9-4A83-4A49-8F8D-A601EB108717}" type="slidenum">
              <a:rPr lang="es-AR" smtClean="0"/>
              <a:t>‹Nº›</a:t>
            </a:fld>
            <a:endParaRPr lang="es-AR"/>
          </a:p>
        </p:txBody>
      </p:sp>
    </p:spTree>
    <p:extLst>
      <p:ext uri="{BB962C8B-B14F-4D97-AF65-F5344CB8AC3E}">
        <p14:creationId xmlns:p14="http://schemas.microsoft.com/office/powerpoint/2010/main" val="2026645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fecha 4"/>
          <p:cNvSpPr>
            <a:spLocks noGrp="1"/>
          </p:cNvSpPr>
          <p:nvPr>
            <p:ph type="dt" sz="half" idx="10"/>
          </p:nvPr>
        </p:nvSpPr>
        <p:spPr/>
        <p:txBody>
          <a:bodyPr/>
          <a:lstStyle/>
          <a:p>
            <a:fld id="{1E2AEF47-6D3F-4CFB-AB74-B0326382FBD8}" type="datetimeFigureOut">
              <a:rPr lang="es-AR" smtClean="0"/>
              <a:t>22/08/2019</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C62FE0B9-4A83-4A49-8F8D-A601EB108717}" type="slidenum">
              <a:rPr lang="es-AR" smtClean="0"/>
              <a:t>‹Nº›</a:t>
            </a:fld>
            <a:endParaRPr lang="es-AR"/>
          </a:p>
        </p:txBody>
      </p:sp>
    </p:spTree>
    <p:extLst>
      <p:ext uri="{BB962C8B-B14F-4D97-AF65-F5344CB8AC3E}">
        <p14:creationId xmlns:p14="http://schemas.microsoft.com/office/powerpoint/2010/main" val="1401891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Marcador de fecha 6"/>
          <p:cNvSpPr>
            <a:spLocks noGrp="1"/>
          </p:cNvSpPr>
          <p:nvPr>
            <p:ph type="dt" sz="half" idx="10"/>
          </p:nvPr>
        </p:nvSpPr>
        <p:spPr/>
        <p:txBody>
          <a:bodyPr/>
          <a:lstStyle/>
          <a:p>
            <a:fld id="{1E2AEF47-6D3F-4CFB-AB74-B0326382FBD8}" type="datetimeFigureOut">
              <a:rPr lang="es-AR" smtClean="0"/>
              <a:t>22/08/2019</a:t>
            </a:fld>
            <a:endParaRPr lang="es-AR"/>
          </a:p>
        </p:txBody>
      </p:sp>
      <p:sp>
        <p:nvSpPr>
          <p:cNvPr id="8" name="Marcador de pie de página 7"/>
          <p:cNvSpPr>
            <a:spLocks noGrp="1"/>
          </p:cNvSpPr>
          <p:nvPr>
            <p:ph type="ftr" sz="quarter" idx="11"/>
          </p:nvPr>
        </p:nvSpPr>
        <p:spPr/>
        <p:txBody>
          <a:bodyPr/>
          <a:lstStyle/>
          <a:p>
            <a:endParaRPr lang="es-AR"/>
          </a:p>
        </p:txBody>
      </p:sp>
      <p:sp>
        <p:nvSpPr>
          <p:cNvPr id="9" name="Marcador de número de diapositiva 8"/>
          <p:cNvSpPr>
            <a:spLocks noGrp="1"/>
          </p:cNvSpPr>
          <p:nvPr>
            <p:ph type="sldNum" sz="quarter" idx="12"/>
          </p:nvPr>
        </p:nvSpPr>
        <p:spPr/>
        <p:txBody>
          <a:bodyPr/>
          <a:lstStyle/>
          <a:p>
            <a:fld id="{C62FE0B9-4A83-4A49-8F8D-A601EB108717}" type="slidenum">
              <a:rPr lang="es-AR" smtClean="0"/>
              <a:t>‹Nº›</a:t>
            </a:fld>
            <a:endParaRPr lang="es-AR"/>
          </a:p>
        </p:txBody>
      </p:sp>
    </p:spTree>
    <p:extLst>
      <p:ext uri="{BB962C8B-B14F-4D97-AF65-F5344CB8AC3E}">
        <p14:creationId xmlns:p14="http://schemas.microsoft.com/office/powerpoint/2010/main" val="328710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fecha 2"/>
          <p:cNvSpPr>
            <a:spLocks noGrp="1"/>
          </p:cNvSpPr>
          <p:nvPr>
            <p:ph type="dt" sz="half" idx="10"/>
          </p:nvPr>
        </p:nvSpPr>
        <p:spPr/>
        <p:txBody>
          <a:bodyPr/>
          <a:lstStyle/>
          <a:p>
            <a:fld id="{1E2AEF47-6D3F-4CFB-AB74-B0326382FBD8}" type="datetimeFigureOut">
              <a:rPr lang="es-AR" smtClean="0"/>
              <a:t>22/08/2019</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C62FE0B9-4A83-4A49-8F8D-A601EB108717}" type="slidenum">
              <a:rPr lang="es-AR" smtClean="0"/>
              <a:t>‹Nº›</a:t>
            </a:fld>
            <a:endParaRPr lang="es-AR"/>
          </a:p>
        </p:txBody>
      </p:sp>
    </p:spTree>
    <p:extLst>
      <p:ext uri="{BB962C8B-B14F-4D97-AF65-F5344CB8AC3E}">
        <p14:creationId xmlns:p14="http://schemas.microsoft.com/office/powerpoint/2010/main" val="2159225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E2AEF47-6D3F-4CFB-AB74-B0326382FBD8}" type="datetimeFigureOut">
              <a:rPr lang="es-AR" smtClean="0"/>
              <a:t>22/08/2019</a:t>
            </a:fld>
            <a:endParaRPr lang="es-AR"/>
          </a:p>
        </p:txBody>
      </p:sp>
      <p:sp>
        <p:nvSpPr>
          <p:cNvPr id="3" name="Marcador de pie de página 2"/>
          <p:cNvSpPr>
            <a:spLocks noGrp="1"/>
          </p:cNvSpPr>
          <p:nvPr>
            <p:ph type="ftr" sz="quarter" idx="11"/>
          </p:nvPr>
        </p:nvSpPr>
        <p:spPr/>
        <p:txBody>
          <a:bodyPr/>
          <a:lstStyle/>
          <a:p>
            <a:endParaRPr lang="es-AR"/>
          </a:p>
        </p:txBody>
      </p:sp>
      <p:sp>
        <p:nvSpPr>
          <p:cNvPr id="4" name="Marcador de número de diapositiva 3"/>
          <p:cNvSpPr>
            <a:spLocks noGrp="1"/>
          </p:cNvSpPr>
          <p:nvPr>
            <p:ph type="sldNum" sz="quarter" idx="12"/>
          </p:nvPr>
        </p:nvSpPr>
        <p:spPr/>
        <p:txBody>
          <a:bodyPr/>
          <a:lstStyle/>
          <a:p>
            <a:fld id="{C62FE0B9-4A83-4A49-8F8D-A601EB108717}" type="slidenum">
              <a:rPr lang="es-AR" smtClean="0"/>
              <a:t>‹Nº›</a:t>
            </a:fld>
            <a:endParaRPr lang="es-AR"/>
          </a:p>
        </p:txBody>
      </p:sp>
    </p:spTree>
    <p:extLst>
      <p:ext uri="{BB962C8B-B14F-4D97-AF65-F5344CB8AC3E}">
        <p14:creationId xmlns:p14="http://schemas.microsoft.com/office/powerpoint/2010/main" val="1633404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E2AEF47-6D3F-4CFB-AB74-B0326382FBD8}" type="datetimeFigureOut">
              <a:rPr lang="es-AR" smtClean="0"/>
              <a:t>22/08/2019</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C62FE0B9-4A83-4A49-8F8D-A601EB108717}" type="slidenum">
              <a:rPr lang="es-AR" smtClean="0"/>
              <a:t>‹Nº›</a:t>
            </a:fld>
            <a:endParaRPr lang="es-AR"/>
          </a:p>
        </p:txBody>
      </p:sp>
    </p:spTree>
    <p:extLst>
      <p:ext uri="{BB962C8B-B14F-4D97-AF65-F5344CB8AC3E}">
        <p14:creationId xmlns:p14="http://schemas.microsoft.com/office/powerpoint/2010/main" val="478511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E2AEF47-6D3F-4CFB-AB74-B0326382FBD8}" type="datetimeFigureOut">
              <a:rPr lang="es-AR" smtClean="0"/>
              <a:t>22/08/2019</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C62FE0B9-4A83-4A49-8F8D-A601EB108717}" type="slidenum">
              <a:rPr lang="es-AR" smtClean="0"/>
              <a:t>‹Nº›</a:t>
            </a:fld>
            <a:endParaRPr lang="es-AR"/>
          </a:p>
        </p:txBody>
      </p:sp>
    </p:spTree>
    <p:extLst>
      <p:ext uri="{BB962C8B-B14F-4D97-AF65-F5344CB8AC3E}">
        <p14:creationId xmlns:p14="http://schemas.microsoft.com/office/powerpoint/2010/main" val="1776942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1E2AEF47-6D3F-4CFB-AB74-B0326382FBD8}" type="datetimeFigureOut">
              <a:rPr lang="es-AR" smtClean="0"/>
              <a:t>22/08/2019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C62FE0B9-4A83-4A49-8F8D-A601EB108717}" type="slidenum">
              <a:rPr lang="es-AR" smtClean="0"/>
              <a:t>‹Nº›</a:t>
            </a:fld>
            <a:endParaRPr lang="es-AR"/>
          </a:p>
        </p:txBody>
      </p:sp>
    </p:spTree>
    <p:extLst>
      <p:ext uri="{BB962C8B-B14F-4D97-AF65-F5344CB8AC3E}">
        <p14:creationId xmlns:p14="http://schemas.microsoft.com/office/powerpoint/2010/main" val="764485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1E2AEF47-6D3F-4CFB-AB74-B0326382FBD8}" type="datetimeFigureOut">
              <a:rPr lang="es-AR" smtClean="0"/>
              <a:t>22/08/2019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C62FE0B9-4A83-4A49-8F8D-A601EB108717}" type="slidenum">
              <a:rPr lang="es-AR" smtClean="0"/>
              <a:t>‹Nº›</a:t>
            </a:fld>
            <a:endParaRPr lang="es-AR"/>
          </a:p>
        </p:txBody>
      </p:sp>
    </p:spTree>
    <p:extLst>
      <p:ext uri="{BB962C8B-B14F-4D97-AF65-F5344CB8AC3E}">
        <p14:creationId xmlns:p14="http://schemas.microsoft.com/office/powerpoint/2010/main" val="38386527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764FE74-2833-4B23-975E-944E3629806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092517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CC4BAF4-386C-4F8F-BA21-7DEF7C802C2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9579981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60B7BE2-C432-4A80-9968-10F6784DF4D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494251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FF8C71A-FD1F-4AB9-84EE-BF7AB10BCE6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159486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1E083138-79BD-4B05-9226-E817421C7B8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553608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6D8F29A-0748-4C85-AD7A-45FAB5A4DD6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191938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D506B1F6-BB2A-4276-B828-C85F190D798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114708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0F8E2EF-3E7E-4886-BABF-51B612389EA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8090238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AFB2FCE-3469-46EF-8240-E24C65C341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2856510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CC37CCB-41CB-41DA-A719-AD5B2A615C6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0237159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DD59D16-FF69-47C3-8DA1-1A2B4A79C5D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6856564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764FE74-2833-4B23-975E-944E3629806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0479975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CC4BAF4-386C-4F8F-BA21-7DEF7C802C2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3627261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60B7BE2-C432-4A80-9968-10F6784DF4D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5162759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FF8C71A-FD1F-4AB9-84EE-BF7AB10BCE6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0958319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1E083138-79BD-4B05-9226-E817421C7B8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7587226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6D8F29A-0748-4C85-AD7A-45FAB5A4DD6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9308303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D506B1F6-BB2A-4276-B828-C85F190D798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5263876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0F8E2EF-3E7E-4886-BABF-51B612389EA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6861467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AFB2FCE-3469-46EF-8240-E24C65C341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7409984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CC37CCB-41CB-41DA-A719-AD5B2A615C6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4455767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DD59D16-FF69-47C3-8DA1-1A2B4A79C5D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3830736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764FE74-2833-4B23-975E-944E3629806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2834604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CC4BAF4-386C-4F8F-BA21-7DEF7C802C2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3547530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60B7BE2-C432-4A80-9968-10F6784DF4D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3102712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FF8C71A-FD1F-4AB9-84EE-BF7AB10BCE6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2559137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1E083138-79BD-4B05-9226-E817421C7B8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3811709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6D8F29A-0748-4C85-AD7A-45FAB5A4DD6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9940822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D506B1F6-BB2A-4276-B828-C85F190D798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8306368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0F8E2EF-3E7E-4886-BABF-51B612389EA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2472254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AFB2FCE-3469-46EF-8240-E24C65C341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3906994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CC37CCB-41CB-41DA-A719-AD5B2A615C6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8159193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DD59D16-FF69-47C3-8DA1-1A2B4A79C5D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9075325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764FE74-2833-4B23-975E-944E3629806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8349789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CC4BAF4-386C-4F8F-BA21-7DEF7C802C2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0756253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60B7BE2-C432-4A80-9968-10F6784DF4D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7510754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FF8C71A-FD1F-4AB9-84EE-BF7AB10BCE6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4694354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1E083138-79BD-4B05-9226-E817421C7B8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1584996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6D8F29A-0748-4C85-AD7A-45FAB5A4DD6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013846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D506B1F6-BB2A-4276-B828-C85F190D798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7310338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0F8E2EF-3E7E-4886-BABF-51B612389EA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52522795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AFB2FCE-3469-46EF-8240-E24C65C341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3997431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CC37CCB-41CB-41DA-A719-AD5B2A615C6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2157515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DD59D16-FF69-47C3-8DA1-1A2B4A79C5D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6850447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764FE74-2833-4B23-975E-944E3629806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4053517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CC4BAF4-386C-4F8F-BA21-7DEF7C802C2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8837398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60B7BE2-C432-4A80-9968-10F6784DF4D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1223601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FF8C71A-FD1F-4AB9-84EE-BF7AB10BCE6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8148842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1E083138-79BD-4B05-9226-E817421C7B8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2085704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6D8F29A-0748-4C85-AD7A-45FAB5A4DD6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3830775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D506B1F6-BB2A-4276-B828-C85F190D798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6789470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0F8E2EF-3E7E-4886-BABF-51B612389EA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54556357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AFB2FCE-3469-46EF-8240-E24C65C341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8992671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CC37CCB-41CB-41DA-A719-AD5B2A615C6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2941408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DD59D16-FF69-47C3-8DA1-1A2B4A79C5D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8388699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764FE74-2833-4B23-975E-944E3629806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56576984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CC4BAF4-386C-4F8F-BA21-7DEF7C802C2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6555419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60B7BE2-C432-4A80-9968-10F6784DF4D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5009136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FF8C71A-FD1F-4AB9-84EE-BF7AB10BCE6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27146541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1E083138-79BD-4B05-9226-E817421C7B8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7496500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6D8F29A-0748-4C85-AD7A-45FAB5A4DD6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02766269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D506B1F6-BB2A-4276-B828-C85F190D798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9814858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0F8E2EF-3E7E-4886-BABF-51B612389EA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1828358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AFB2FCE-3469-46EF-8240-E24C65C341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51868231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CC37CCB-41CB-41DA-A719-AD5B2A615C6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7141454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DD59D16-FF69-47C3-8DA1-1A2B4A79C5D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69138183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764FE74-2833-4B23-975E-944E3629806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83740570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CC4BAF4-386C-4F8F-BA21-7DEF7C802C2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2279222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60B7BE2-C432-4A80-9968-10F6784DF4D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3456289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FF8C71A-FD1F-4AB9-84EE-BF7AB10BCE6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09833739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1E083138-79BD-4B05-9226-E817421C7B8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38105626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6D8F29A-0748-4C85-AD7A-45FAB5A4DD6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82318145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D506B1F6-BB2A-4276-B828-C85F190D798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26059968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0F8E2EF-3E7E-4886-BABF-51B612389EA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3572775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AFB2FCE-3469-46EF-8240-E24C65C341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4999605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CC37CCB-41CB-41DA-A719-AD5B2A615C6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17325477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DD59D16-FF69-47C3-8DA1-1A2B4A79C5D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1560111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764FE74-2833-4B23-975E-944E3629806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07233908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CC4BAF4-386C-4F8F-BA21-7DEF7C802C2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05233487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60B7BE2-C432-4A80-9968-10F6784DF4D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15392874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FF8C71A-FD1F-4AB9-84EE-BF7AB10BCE6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32676013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1E083138-79BD-4B05-9226-E817421C7B8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7155408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6D8F29A-0748-4C85-AD7A-45FAB5A4DD6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2351835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D506B1F6-BB2A-4276-B828-C85F190D798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42575475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0F8E2EF-3E7E-4886-BABF-51B612389EA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34810693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AFB2FCE-3469-46EF-8240-E24C65C341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7506597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CC37CCB-41CB-41DA-A719-AD5B2A615C6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1984258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DD59D16-FF69-47C3-8DA1-1A2B4A79C5D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1649788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764FE74-2833-4B23-975E-944E3629806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9352171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CC4BAF4-386C-4F8F-BA21-7DEF7C802C26}"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73323778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60B7BE2-C432-4A80-9968-10F6784DF4D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11638274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FF8C71A-FD1F-4AB9-84EE-BF7AB10BCE6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14266262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1E083138-79BD-4B05-9226-E817421C7B8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7170508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6D8F29A-0748-4C85-AD7A-45FAB5A4DD64}"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5966493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D506B1F6-BB2A-4276-B828-C85F190D798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15553096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0F8E2EF-3E7E-4886-BABF-51B612389EA0}"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17137922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AFB2FCE-3469-46EF-8240-E24C65C341F8}"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18150819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CC37CCB-41CB-41DA-A719-AD5B2A615C65}"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8725772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DD59D16-FF69-47C3-8DA1-1A2B4A79C5D9}"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99153775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34A9D60-620B-4060-B460-2DA8566A869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1000906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A5E56D-22E4-4463-B2A2-72FA8756060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439153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F040EE0-2D27-493E-BFE9-81EA2DC6BCD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7284708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B3F26E2-50BA-4C27-8E81-63AF5AD198D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43798896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A20B2FC-1076-4628-8892-2233AE323F3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30072194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44A26C7-A36E-4B41-ACB9-91AAD84E413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01117231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17BEB06-6853-4AB5-9796-C52347F0866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7597954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D24E8F4-6D39-4CFA-97FD-7485D704D14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86332572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685D71E-DE67-4B61-BD36-8D163750F3F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00826034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AAA1539-C0B1-43F1-9343-2E56CBB6D99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01932001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49FB79-BCEC-4F9E-B507-0218F92FB7A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59193016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7E36F2-3529-41F7-B6B3-9E7926DAE0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2595025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06884C3-5EAB-4A72-8840-23536E5964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3823726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F0E08F-3AE1-4A2F-AA8F-6F012CE68B7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2325975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2FC9908-713C-445F-BA3F-1F88F4E0DB1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3696762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C792011-8A33-4E73-B79E-DBD4B3DB133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3595375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481C137-07F6-4A09-8B0A-75CCF3BB44B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2992957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525B298-D559-4E35-8A8D-A6BCC079EF7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03633807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4823A32-616F-4478-8ADF-687190591CB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09279271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33071ED-BFE0-4738-94EB-E353365ED9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71660164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ABEDB80-26E7-4476-99D6-1F6FD1364EE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3943180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A942EDB-3B79-4553-BF0B-EB8A3298D47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3575815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7E36F2-3529-41F7-B6B3-9E7926DAE0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69095092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06884C3-5EAB-4A72-8840-23536E5964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5731059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F0E08F-3AE1-4A2F-AA8F-6F012CE68B7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5681708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2FC9908-713C-445F-BA3F-1F88F4E0DB1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5303431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C792011-8A33-4E73-B79E-DBD4B3DB133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2038030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481C137-07F6-4A09-8B0A-75CCF3BB44B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29317644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525B298-D559-4E35-8A8D-A6BCC079EF7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1677245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4823A32-616F-4478-8ADF-687190591CB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3386359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33071ED-BFE0-4738-94EB-E353365ED9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7225240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ABEDB80-26E7-4476-99D6-1F6FD1364EE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9090728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A942EDB-3B79-4553-BF0B-EB8A3298D47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9247022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7E36F2-3529-41F7-B6B3-9E7926DAE0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31679483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06884C3-5EAB-4A72-8840-23536E5964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5879161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F0E08F-3AE1-4A2F-AA8F-6F012CE68B7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8718245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2FC9908-713C-445F-BA3F-1F88F4E0DB1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8709251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C792011-8A33-4E73-B79E-DBD4B3DB133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1079510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481C137-07F6-4A09-8B0A-75CCF3BB44B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03932943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525B298-D559-4E35-8A8D-A6BCC079EF7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0101105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4823A32-616F-4478-8ADF-687190591CB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6523451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33071ED-BFE0-4738-94EB-E353365ED9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2788817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ABEDB80-26E7-4476-99D6-1F6FD1364EE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89215270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A942EDB-3B79-4553-BF0B-EB8A3298D47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78265345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7E36F2-3529-41F7-B6B3-9E7926DAE0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62182908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06884C3-5EAB-4A72-8840-23536E5964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05779460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F0E08F-3AE1-4A2F-AA8F-6F012CE68B7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5907177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2FC9908-713C-445F-BA3F-1F88F4E0DB1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90360239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C792011-8A33-4E73-B79E-DBD4B3DB133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8968260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481C137-07F6-4A09-8B0A-75CCF3BB44B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9490609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525B298-D559-4E35-8A8D-A6BCC079EF7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6869581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4823A32-616F-4478-8ADF-687190591CB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57017164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33071ED-BFE0-4738-94EB-E353365ED9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74233124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ABEDB80-26E7-4476-99D6-1F6FD1364EE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78538908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A942EDB-3B79-4553-BF0B-EB8A3298D47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8271482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7E36F2-3529-41F7-B6B3-9E7926DAE0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0478747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06884C3-5EAB-4A72-8840-23536E5964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67366897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F0E08F-3AE1-4A2F-AA8F-6F012CE68B7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6418247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2FC9908-713C-445F-BA3F-1F88F4E0DB1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785192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C792011-8A33-4E73-B79E-DBD4B3DB133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09008705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481C137-07F6-4A09-8B0A-75CCF3BB44B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3452073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525B298-D559-4E35-8A8D-A6BCC079EF7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63663636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4823A32-616F-4478-8ADF-687190591CB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20698782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33071ED-BFE0-4738-94EB-E353365ED9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4423589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ABEDB80-26E7-4476-99D6-1F6FD1364EE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5317328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A942EDB-3B79-4553-BF0B-EB8A3298D47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08466754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7E36F2-3529-41F7-B6B3-9E7926DAE0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08353413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06884C3-5EAB-4A72-8840-23536E5964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8730166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F0E08F-3AE1-4A2F-AA8F-6F012CE68B7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7029992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2FC9908-713C-445F-BA3F-1F88F4E0DB1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0602087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C792011-8A33-4E73-B79E-DBD4B3DB133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19011981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481C137-07F6-4A09-8B0A-75CCF3BB44B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5926944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525B298-D559-4E35-8A8D-A6BCC079EF7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9712986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4823A32-616F-4478-8ADF-687190591CB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1130891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33071ED-BFE0-4738-94EB-E353365ED9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0666610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ABEDB80-26E7-4476-99D6-1F6FD1364EE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4563341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A942EDB-3B79-4553-BF0B-EB8A3298D47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60698779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7E36F2-3529-41F7-B6B3-9E7926DAE0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56290220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06884C3-5EAB-4A72-8840-23536E5964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0513370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F0E08F-3AE1-4A2F-AA8F-6F012CE68B7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81169245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2FC9908-713C-445F-BA3F-1F88F4E0DB1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8356452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C792011-8A33-4E73-B79E-DBD4B3DB133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47406334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481C137-07F6-4A09-8B0A-75CCF3BB44B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9566309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525B298-D559-4E35-8A8D-A6BCC079EF7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36218596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4823A32-616F-4478-8ADF-687190591CB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74811807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33071ED-BFE0-4738-94EB-E353365ED9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3981186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ABEDB80-26E7-4476-99D6-1F6FD1364EE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53292874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A942EDB-3B79-4553-BF0B-EB8A3298D47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98707757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7E36F2-3529-41F7-B6B3-9E7926DAE04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5173951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06884C3-5EAB-4A72-8840-23536E5964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15399403"/>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F0E08F-3AE1-4A2F-AA8F-6F012CE68B7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07642103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2FC9908-713C-445F-BA3F-1F88F4E0DB1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52144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C792011-8A33-4E73-B79E-DBD4B3DB133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196782903"/>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481C137-07F6-4A09-8B0A-75CCF3BB44B5}"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45834759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525B298-D559-4E35-8A8D-A6BCC079EF7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74749199"/>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4823A32-616F-4478-8ADF-687190591CB3}"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78878896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33071ED-BFE0-4738-94EB-E353365ED9B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37338197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ABEDB80-26E7-4476-99D6-1F6FD1364EE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1741343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A942EDB-3B79-4553-BF0B-EB8A3298D47C}"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6272869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1D28CF-5D5F-4C99-8E89-E2C5EC0F9A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5185083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F423D3-5A95-4907-B06B-635C2868E800}"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37420087"/>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E65FE0-8847-4630-9B80-A02BA1ED903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8009851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5429376-D2EE-4AF6-BFDA-1BAA7473777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5547224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2ED8AC5-E6E7-4F67-A64B-AC8235704E3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811555398"/>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7F691C-DB04-424B-AEDF-ED1BBDA55BE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56408828"/>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50B2FFE-55C3-400E-B50F-AB36D6D9E4F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933955563"/>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5FBCA76-E958-4109-A9EA-47A89EB908A4}"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99007426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C64748A-776D-42EB-A6DD-78B347954BA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66526169"/>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D8AC1CF-EA02-42AF-A14E-37AF1AE6CEB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42076507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42489F-6B9F-4FE4-A665-DD736BB169A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3768631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1D28CF-5D5F-4C99-8E89-E2C5EC0F9A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103187444"/>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F423D3-5A95-4907-B06B-635C2868E800}"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098770573"/>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E65FE0-8847-4630-9B80-A02BA1ED903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47216810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5429376-D2EE-4AF6-BFDA-1BAA7473777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81613545"/>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2ED8AC5-E6E7-4F67-A64B-AC8235704E3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53393267"/>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7F691C-DB04-424B-AEDF-ED1BBDA55BE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973393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50B2FFE-55C3-400E-B50F-AB36D6D9E4F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79455098"/>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5FBCA76-E958-4109-A9EA-47A89EB908A4}"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44218840"/>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C64748A-776D-42EB-A6DD-78B347954BA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26437791"/>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D8AC1CF-EA02-42AF-A14E-37AF1AE6CEB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338204797"/>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42489F-6B9F-4FE4-A665-DD736BB169A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756628039"/>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1D28CF-5D5F-4C99-8E89-E2C5EC0F9A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67873490"/>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F423D3-5A95-4907-B06B-635C2868E800}"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93940016"/>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E65FE0-8847-4630-9B80-A02BA1ED903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74390108"/>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5429376-D2EE-4AF6-BFDA-1BAA7473777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93864026"/>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2ED8AC5-E6E7-4F67-A64B-AC8235704E3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84262557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7F691C-DB04-424B-AEDF-ED1BBDA55BE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906095433"/>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50B2FFE-55C3-400E-B50F-AB36D6D9E4F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007123807"/>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5FBCA76-E958-4109-A9EA-47A89EB908A4}"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7720408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C64748A-776D-42EB-A6DD-78B347954BA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8538035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D8AC1CF-EA02-42AF-A14E-37AF1AE6CEB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70542009"/>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42489F-6B9F-4FE4-A665-DD736BB169A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661394143"/>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1D28CF-5D5F-4C99-8E89-E2C5EC0F9A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592765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F423D3-5A95-4907-B06B-635C2868E800}"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59673968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E65FE0-8847-4630-9B80-A02BA1ED903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724482681"/>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5429376-D2EE-4AF6-BFDA-1BAA7473777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49644928"/>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2ED8AC5-E6E7-4F67-A64B-AC8235704E3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4035148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7F691C-DB04-424B-AEDF-ED1BBDA55BE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711049568"/>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50B2FFE-55C3-400E-B50F-AB36D6D9E4F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59175290"/>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5FBCA76-E958-4109-A9EA-47A89EB908A4}"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857858649"/>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C64748A-776D-42EB-A6DD-78B347954BA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1078875"/>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D8AC1CF-EA02-42AF-A14E-37AF1AE6CEB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649442406"/>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42489F-6B9F-4FE4-A665-DD736BB169A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759404547"/>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1D28CF-5D5F-4C99-8E89-E2C5EC0F9A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96313202"/>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F423D3-5A95-4907-B06B-635C2868E800}"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60146678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E65FE0-8847-4630-9B80-A02BA1ED903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63206234"/>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5429376-D2EE-4AF6-BFDA-1BAA7473777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01214349"/>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2ED8AC5-E6E7-4F67-A64B-AC8235704E3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45054825"/>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7F691C-DB04-424B-AEDF-ED1BBDA55BE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521403459"/>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50B2FFE-55C3-400E-B50F-AB36D6D9E4F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833600879"/>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5FBCA76-E958-4109-A9EA-47A89EB908A4}"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871666705"/>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C64748A-776D-42EB-A6DD-78B347954BA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46076401"/>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D8AC1CF-EA02-42AF-A14E-37AF1AE6CEB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21931900"/>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42489F-6B9F-4FE4-A665-DD736BB169A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86372311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1D28CF-5D5F-4C99-8E89-E2C5EC0F9A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51178865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F423D3-5A95-4907-B06B-635C2868E800}"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01597762"/>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E65FE0-8847-4630-9B80-A02BA1ED903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40250297"/>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5429376-D2EE-4AF6-BFDA-1BAA7473777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189841068"/>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2ED8AC5-E6E7-4F67-A64B-AC8235704E3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336373653"/>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7F691C-DB04-424B-AEDF-ED1BBDA55BE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6035528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50B2FFE-55C3-400E-B50F-AB36D6D9E4F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609413234"/>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5FBCA76-E958-4109-A9EA-47A89EB908A4}"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19134935"/>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C64748A-776D-42EB-A6DD-78B347954BA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36371029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D8AC1CF-EA02-42AF-A14E-37AF1AE6CEB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22482219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42489F-6B9F-4FE4-A665-DD736BB169A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034162405"/>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1D28CF-5D5F-4C99-8E89-E2C5EC0F9A9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53518574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F423D3-5A95-4907-B06B-635C2868E800}"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502549644"/>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E65FE0-8847-4630-9B80-A02BA1ED903B}"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480430391"/>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5429376-D2EE-4AF6-BFDA-1BAA7473777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159989497"/>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2ED8AC5-E6E7-4F67-A64B-AC8235704E3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838139381"/>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7F691C-DB04-424B-AEDF-ED1BBDA55BE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86973449"/>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50B2FFE-55C3-400E-B50F-AB36D6D9E4F2}"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92496806"/>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5FBCA76-E958-4109-A9EA-47A89EB908A4}"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74515736"/>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C64748A-776D-42EB-A6DD-78B347954BA8}"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092899441"/>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D8AC1CF-EA02-42AF-A14E-37AF1AE6CEB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236485582"/>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42489F-6B9F-4FE4-A665-DD736BB169A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1398348135"/>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82FC0BB2-0FA9-44B1-8444-911FD645DFAB}"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DB93542D-6AC3-48BD-B702-0A292BFDAA15}" type="slidenum">
              <a:rPr lang="es-AR"/>
              <a:pPr>
                <a:defRPr/>
              </a:pPr>
              <a:t>‹Nº›</a:t>
            </a:fld>
            <a:endParaRPr lang="es-AR"/>
          </a:p>
        </p:txBody>
      </p:sp>
    </p:spTree>
    <p:extLst>
      <p:ext uri="{BB962C8B-B14F-4D97-AF65-F5344CB8AC3E}">
        <p14:creationId xmlns:p14="http://schemas.microsoft.com/office/powerpoint/2010/main" val="1517065629"/>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35126FD3-866C-45FF-ACA1-9BF0228A909E}"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531C10DE-3DFC-48F2-9251-6A5DAB7B7538}" type="slidenum">
              <a:rPr lang="es-AR"/>
              <a:pPr>
                <a:defRPr/>
              </a:pPr>
              <a:t>‹Nº›</a:t>
            </a:fld>
            <a:endParaRPr lang="es-AR"/>
          </a:p>
        </p:txBody>
      </p:sp>
    </p:spTree>
    <p:extLst>
      <p:ext uri="{BB962C8B-B14F-4D97-AF65-F5344CB8AC3E}">
        <p14:creationId xmlns:p14="http://schemas.microsoft.com/office/powerpoint/2010/main" val="479476728"/>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8EC64581-8EEE-4D4D-A20B-CEE9E859E1E3}"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88373D11-50C1-4288-A22D-04F8119F38E2}" type="slidenum">
              <a:rPr lang="es-AR"/>
              <a:pPr>
                <a:defRPr/>
              </a:pPr>
              <a:t>‹Nº›</a:t>
            </a:fld>
            <a:endParaRPr lang="es-AR"/>
          </a:p>
        </p:txBody>
      </p:sp>
    </p:spTree>
    <p:extLst>
      <p:ext uri="{BB962C8B-B14F-4D97-AF65-F5344CB8AC3E}">
        <p14:creationId xmlns:p14="http://schemas.microsoft.com/office/powerpoint/2010/main" val="1239753507"/>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D5CDC595-1689-4DD6-9AC4-0BB2B902B2F8}"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F234D094-0B06-4D7B-9DD6-F174FD4C5E5E}" type="slidenum">
              <a:rPr lang="es-AR"/>
              <a:pPr>
                <a:defRPr/>
              </a:pPr>
              <a:t>‹Nº›</a:t>
            </a:fld>
            <a:endParaRPr lang="es-AR"/>
          </a:p>
        </p:txBody>
      </p:sp>
    </p:spTree>
    <p:extLst>
      <p:ext uri="{BB962C8B-B14F-4D97-AF65-F5344CB8AC3E}">
        <p14:creationId xmlns:p14="http://schemas.microsoft.com/office/powerpoint/2010/main" val="1691611586"/>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7530EAE5-EF43-402A-8518-6504B73D2851}" type="datetimeFigureOut">
              <a:rPr lang="es-AR"/>
              <a:pPr>
                <a:defRPr/>
              </a:pPr>
              <a:t>22/08/2019</a:t>
            </a:fld>
            <a:endParaRPr lang="es-AR"/>
          </a:p>
        </p:txBody>
      </p:sp>
      <p:sp>
        <p:nvSpPr>
          <p:cNvPr id="8" name="7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9" name="8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3719648C-D78F-4D65-B36C-CC52C56D48C6}" type="slidenum">
              <a:rPr lang="es-AR"/>
              <a:pPr>
                <a:defRPr/>
              </a:pPr>
              <a:t>‹Nº›</a:t>
            </a:fld>
            <a:endParaRPr lang="es-AR"/>
          </a:p>
        </p:txBody>
      </p:sp>
    </p:spTree>
    <p:extLst>
      <p:ext uri="{BB962C8B-B14F-4D97-AF65-F5344CB8AC3E}">
        <p14:creationId xmlns:p14="http://schemas.microsoft.com/office/powerpoint/2010/main" val="4199318503"/>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2D4FDEB3-8F66-46DF-BF02-C125559B80BE}" type="datetimeFigureOut">
              <a:rPr lang="es-AR"/>
              <a:pPr>
                <a:defRPr/>
              </a:pPr>
              <a:t>22/08/2019</a:t>
            </a:fld>
            <a:endParaRPr lang="es-AR"/>
          </a:p>
        </p:txBody>
      </p:sp>
      <p:sp>
        <p:nvSpPr>
          <p:cNvPr id="4" name="3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5" name="4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F39E42C8-5B18-4D5C-9C47-5A1486A7A98F}" type="slidenum">
              <a:rPr lang="es-AR"/>
              <a:pPr>
                <a:defRPr/>
              </a:pPr>
              <a:t>‹Nº›</a:t>
            </a:fld>
            <a:endParaRPr lang="es-AR"/>
          </a:p>
        </p:txBody>
      </p:sp>
    </p:spTree>
    <p:extLst>
      <p:ext uri="{BB962C8B-B14F-4D97-AF65-F5344CB8AC3E}">
        <p14:creationId xmlns:p14="http://schemas.microsoft.com/office/powerpoint/2010/main" val="529926720"/>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BFAD0C83-9DFB-4101-AB4B-BB7FF7105867}" type="datetimeFigureOut">
              <a:rPr lang="es-AR"/>
              <a:pPr>
                <a:defRPr/>
              </a:pPr>
              <a:t>22/08/2019</a:t>
            </a:fld>
            <a:endParaRPr lang="es-AR"/>
          </a:p>
        </p:txBody>
      </p:sp>
      <p:sp>
        <p:nvSpPr>
          <p:cNvPr id="3" name="2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4" name="3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7ED6DA95-F466-4A39-A0A0-1AE513438D3F}" type="slidenum">
              <a:rPr lang="es-AR"/>
              <a:pPr>
                <a:defRPr/>
              </a:pPr>
              <a:t>‹Nº›</a:t>
            </a:fld>
            <a:endParaRPr lang="es-AR"/>
          </a:p>
        </p:txBody>
      </p:sp>
    </p:spTree>
    <p:extLst>
      <p:ext uri="{BB962C8B-B14F-4D97-AF65-F5344CB8AC3E}">
        <p14:creationId xmlns:p14="http://schemas.microsoft.com/office/powerpoint/2010/main" val="551665161"/>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42433F6A-5ADE-42FD-A24E-BB6A224C393C}"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BC442FDF-121D-4E85-9684-8BF562420F04}" type="slidenum">
              <a:rPr lang="es-AR"/>
              <a:pPr>
                <a:defRPr/>
              </a:pPr>
              <a:t>‹Nº›</a:t>
            </a:fld>
            <a:endParaRPr lang="es-AR"/>
          </a:p>
        </p:txBody>
      </p:sp>
    </p:spTree>
    <p:extLst>
      <p:ext uri="{BB962C8B-B14F-4D97-AF65-F5344CB8AC3E}">
        <p14:creationId xmlns:p14="http://schemas.microsoft.com/office/powerpoint/2010/main" val="1626278278"/>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A0DBD8FA-35DF-465C-AAF0-0B1DF67515A5}"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7CE96986-1389-4AE3-A50D-C13CC3CB8489}" type="slidenum">
              <a:rPr lang="es-AR"/>
              <a:pPr>
                <a:defRPr/>
              </a:pPr>
              <a:t>‹Nº›</a:t>
            </a:fld>
            <a:endParaRPr lang="es-AR"/>
          </a:p>
        </p:txBody>
      </p:sp>
    </p:spTree>
    <p:extLst>
      <p:ext uri="{BB962C8B-B14F-4D97-AF65-F5344CB8AC3E}">
        <p14:creationId xmlns:p14="http://schemas.microsoft.com/office/powerpoint/2010/main" val="4291906163"/>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50D1583F-BE6B-4018-A25E-1D0662D3B0F2}"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A57C4007-ABFF-46AE-B1E4-C6DA51B7F6B6}" type="slidenum">
              <a:rPr lang="es-AR"/>
              <a:pPr>
                <a:defRPr/>
              </a:pPr>
              <a:t>‹Nº›</a:t>
            </a:fld>
            <a:endParaRPr lang="es-AR"/>
          </a:p>
        </p:txBody>
      </p:sp>
    </p:spTree>
    <p:extLst>
      <p:ext uri="{BB962C8B-B14F-4D97-AF65-F5344CB8AC3E}">
        <p14:creationId xmlns:p14="http://schemas.microsoft.com/office/powerpoint/2010/main" val="4146617609"/>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9E527466-3BF2-476D-9F73-56FECAEF2AA8}"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1095E8A0-838D-4240-BBF2-D7142BABC87E}" type="slidenum">
              <a:rPr lang="es-AR"/>
              <a:pPr>
                <a:defRPr/>
              </a:pPr>
              <a:t>‹Nº›</a:t>
            </a:fld>
            <a:endParaRPr lang="es-AR"/>
          </a:p>
        </p:txBody>
      </p:sp>
    </p:spTree>
    <p:extLst>
      <p:ext uri="{BB962C8B-B14F-4D97-AF65-F5344CB8AC3E}">
        <p14:creationId xmlns:p14="http://schemas.microsoft.com/office/powerpoint/2010/main" val="2896580587"/>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B7DF060E-96BC-4263-AD25-4F3F6044359C}"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047A0FC1-BF36-4BA5-8351-295C75F686D1}" type="slidenum">
              <a:rPr lang="es-AR"/>
              <a:pPr>
                <a:defRPr/>
              </a:pPr>
              <a:t>‹Nº›</a:t>
            </a:fld>
            <a:endParaRPr lang="es-AR"/>
          </a:p>
        </p:txBody>
      </p:sp>
    </p:spTree>
    <p:extLst>
      <p:ext uri="{BB962C8B-B14F-4D97-AF65-F5344CB8AC3E}">
        <p14:creationId xmlns:p14="http://schemas.microsoft.com/office/powerpoint/2010/main" val="68680109"/>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DC3D0B8-8157-44C6-8060-F02459C7164B}"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22DB0896-409D-47A1-85C6-60A8AF17BE90}" type="slidenum">
              <a:rPr lang="es-AR"/>
              <a:pPr>
                <a:defRPr/>
              </a:pPr>
              <a:t>‹Nº›</a:t>
            </a:fld>
            <a:endParaRPr lang="es-AR"/>
          </a:p>
        </p:txBody>
      </p:sp>
    </p:spTree>
    <p:extLst>
      <p:ext uri="{BB962C8B-B14F-4D97-AF65-F5344CB8AC3E}">
        <p14:creationId xmlns:p14="http://schemas.microsoft.com/office/powerpoint/2010/main" val="2972189642"/>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D8FAC67F-4241-4110-B150-780EC1451EB1}"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B3B641E8-7120-490A-A824-6DFFA4FEA9FD}" type="slidenum">
              <a:rPr lang="es-AR"/>
              <a:pPr>
                <a:defRPr/>
              </a:pPr>
              <a:t>‹Nº›</a:t>
            </a:fld>
            <a:endParaRPr lang="es-AR"/>
          </a:p>
        </p:txBody>
      </p:sp>
    </p:spTree>
    <p:extLst>
      <p:ext uri="{BB962C8B-B14F-4D97-AF65-F5344CB8AC3E}">
        <p14:creationId xmlns:p14="http://schemas.microsoft.com/office/powerpoint/2010/main" val="798687459"/>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4493879F-719C-4F2D-BF66-DBBDAD896E29}"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54E183DC-9504-435A-80DC-659D9C23588A}" type="slidenum">
              <a:rPr lang="es-AR"/>
              <a:pPr>
                <a:defRPr/>
              </a:pPr>
              <a:t>‹Nº›</a:t>
            </a:fld>
            <a:endParaRPr lang="es-AR"/>
          </a:p>
        </p:txBody>
      </p:sp>
    </p:spTree>
    <p:extLst>
      <p:ext uri="{BB962C8B-B14F-4D97-AF65-F5344CB8AC3E}">
        <p14:creationId xmlns:p14="http://schemas.microsoft.com/office/powerpoint/2010/main" val="115433304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B85ECD5B-37E6-43B2-9165-896C732ADB7F}" type="datetimeFigureOut">
              <a:rPr lang="es-AR"/>
              <a:pPr>
                <a:defRPr/>
              </a:pPr>
              <a:t>22/08/2019</a:t>
            </a:fld>
            <a:endParaRPr lang="es-AR"/>
          </a:p>
        </p:txBody>
      </p:sp>
      <p:sp>
        <p:nvSpPr>
          <p:cNvPr id="8" name="7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9" name="8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82186AE2-6FD5-426B-85D8-5D9A85CEA0AD}" type="slidenum">
              <a:rPr lang="es-AR"/>
              <a:pPr>
                <a:defRPr/>
              </a:pPr>
              <a:t>‹Nº›</a:t>
            </a:fld>
            <a:endParaRPr lang="es-AR"/>
          </a:p>
        </p:txBody>
      </p:sp>
    </p:spTree>
    <p:extLst>
      <p:ext uri="{BB962C8B-B14F-4D97-AF65-F5344CB8AC3E}">
        <p14:creationId xmlns:p14="http://schemas.microsoft.com/office/powerpoint/2010/main" val="170614804"/>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3044761-9EE0-4917-A071-28DF18F57B72}" type="datetimeFigureOut">
              <a:rPr lang="es-AR"/>
              <a:pPr>
                <a:defRPr/>
              </a:pPr>
              <a:t>22/08/2019</a:t>
            </a:fld>
            <a:endParaRPr lang="es-AR"/>
          </a:p>
        </p:txBody>
      </p:sp>
      <p:sp>
        <p:nvSpPr>
          <p:cNvPr id="4" name="3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5" name="4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5DF51C2C-5E62-44AD-8241-F69ECC1CE1B5}" type="slidenum">
              <a:rPr lang="es-AR"/>
              <a:pPr>
                <a:defRPr/>
              </a:pPr>
              <a:t>‹Nº›</a:t>
            </a:fld>
            <a:endParaRPr lang="es-AR"/>
          </a:p>
        </p:txBody>
      </p:sp>
    </p:spTree>
    <p:extLst>
      <p:ext uri="{BB962C8B-B14F-4D97-AF65-F5344CB8AC3E}">
        <p14:creationId xmlns:p14="http://schemas.microsoft.com/office/powerpoint/2010/main" val="1867112518"/>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78A77F8D-CEBC-44EC-909A-89C25E1EAE27}" type="datetimeFigureOut">
              <a:rPr lang="es-AR"/>
              <a:pPr>
                <a:defRPr/>
              </a:pPr>
              <a:t>22/08/2019</a:t>
            </a:fld>
            <a:endParaRPr lang="es-AR"/>
          </a:p>
        </p:txBody>
      </p:sp>
      <p:sp>
        <p:nvSpPr>
          <p:cNvPr id="3" name="2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4" name="3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974D7BBB-2C8B-41E5-9D9F-A01C6E73C34A}" type="slidenum">
              <a:rPr lang="es-AR"/>
              <a:pPr>
                <a:defRPr/>
              </a:pPr>
              <a:t>‹Nº›</a:t>
            </a:fld>
            <a:endParaRPr lang="es-AR"/>
          </a:p>
        </p:txBody>
      </p:sp>
    </p:spTree>
    <p:extLst>
      <p:ext uri="{BB962C8B-B14F-4D97-AF65-F5344CB8AC3E}">
        <p14:creationId xmlns:p14="http://schemas.microsoft.com/office/powerpoint/2010/main" val="3821922611"/>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CD4FC52-5478-4010-AD82-A5E866253EAF}"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D12E3D5D-98AE-43DC-BCC5-4BF647DB7650}" type="slidenum">
              <a:rPr lang="es-AR"/>
              <a:pPr>
                <a:defRPr/>
              </a:pPr>
              <a:t>‹Nº›</a:t>
            </a:fld>
            <a:endParaRPr lang="es-AR"/>
          </a:p>
        </p:txBody>
      </p:sp>
    </p:spTree>
    <p:extLst>
      <p:ext uri="{BB962C8B-B14F-4D97-AF65-F5344CB8AC3E}">
        <p14:creationId xmlns:p14="http://schemas.microsoft.com/office/powerpoint/2010/main" val="865700582"/>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E0C84179-09A6-42A0-97F6-B8B28EE9676C}"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3DB3C255-61A3-43FF-900D-BBF745A0AFBF}" type="slidenum">
              <a:rPr lang="es-AR"/>
              <a:pPr>
                <a:defRPr/>
              </a:pPr>
              <a:t>‹Nº›</a:t>
            </a:fld>
            <a:endParaRPr lang="es-AR"/>
          </a:p>
        </p:txBody>
      </p:sp>
    </p:spTree>
    <p:extLst>
      <p:ext uri="{BB962C8B-B14F-4D97-AF65-F5344CB8AC3E}">
        <p14:creationId xmlns:p14="http://schemas.microsoft.com/office/powerpoint/2010/main" val="746766427"/>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746962B4-5B20-4252-ABEF-22973413C7FE}"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54907B3E-5906-454F-828D-5DBD6281649F}" type="slidenum">
              <a:rPr lang="es-AR"/>
              <a:pPr>
                <a:defRPr/>
              </a:pPr>
              <a:t>‹Nº›</a:t>
            </a:fld>
            <a:endParaRPr lang="es-AR"/>
          </a:p>
        </p:txBody>
      </p:sp>
    </p:spTree>
    <p:extLst>
      <p:ext uri="{BB962C8B-B14F-4D97-AF65-F5344CB8AC3E}">
        <p14:creationId xmlns:p14="http://schemas.microsoft.com/office/powerpoint/2010/main" val="1875506711"/>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519C7D39-7DBB-4DF8-82CB-98AB2EB8B146}"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9B6A28C2-1E25-4663-90E9-0FC6E5B588D9}" type="slidenum">
              <a:rPr lang="es-AR"/>
              <a:pPr>
                <a:defRPr/>
              </a:pPr>
              <a:t>‹Nº›</a:t>
            </a:fld>
            <a:endParaRPr lang="es-AR"/>
          </a:p>
        </p:txBody>
      </p:sp>
    </p:spTree>
    <p:extLst>
      <p:ext uri="{BB962C8B-B14F-4D97-AF65-F5344CB8AC3E}">
        <p14:creationId xmlns:p14="http://schemas.microsoft.com/office/powerpoint/2010/main" val="100097012"/>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A9BF72DC-308B-45E3-BD0C-264DB93C8D9A}"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42C5D21C-5884-498D-8E70-89D20D2ED226}" type="slidenum">
              <a:rPr lang="es-AR"/>
              <a:pPr>
                <a:defRPr/>
              </a:pPr>
              <a:t>‹Nº›</a:t>
            </a:fld>
            <a:endParaRPr lang="es-AR"/>
          </a:p>
        </p:txBody>
      </p:sp>
    </p:spTree>
    <p:extLst>
      <p:ext uri="{BB962C8B-B14F-4D97-AF65-F5344CB8AC3E}">
        <p14:creationId xmlns:p14="http://schemas.microsoft.com/office/powerpoint/2010/main" val="2157317728"/>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1FFB8D87-3424-4D33-AE3F-5F9D5A6C09F9}"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79E74921-99B0-430F-94D1-385CEDC0F61D}" type="slidenum">
              <a:rPr lang="es-AR"/>
              <a:pPr>
                <a:defRPr/>
              </a:pPr>
              <a:t>‹Nº›</a:t>
            </a:fld>
            <a:endParaRPr lang="es-AR"/>
          </a:p>
        </p:txBody>
      </p:sp>
    </p:spTree>
    <p:extLst>
      <p:ext uri="{BB962C8B-B14F-4D97-AF65-F5344CB8AC3E}">
        <p14:creationId xmlns:p14="http://schemas.microsoft.com/office/powerpoint/2010/main" val="2841445511"/>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70F2395-6984-4AF1-B2A1-96BB4960F5D8}"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DA6919C1-D257-4AF7-BBB7-786DF6C31AE7}" type="slidenum">
              <a:rPr lang="es-AR"/>
              <a:pPr>
                <a:defRPr/>
              </a:pPr>
              <a:t>‹Nº›</a:t>
            </a:fld>
            <a:endParaRPr lang="es-AR"/>
          </a:p>
        </p:txBody>
      </p:sp>
    </p:spTree>
    <p:extLst>
      <p:ext uri="{BB962C8B-B14F-4D97-AF65-F5344CB8AC3E}">
        <p14:creationId xmlns:p14="http://schemas.microsoft.com/office/powerpoint/2010/main" val="4240334916"/>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BF31DFCF-1B8E-4C5C-8E49-39F1DF5C59F0}"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5A8FA2EA-E35D-42D8-B55A-9865E0938F32}" type="slidenum">
              <a:rPr lang="es-AR"/>
              <a:pPr>
                <a:defRPr/>
              </a:pPr>
              <a:t>‹Nº›</a:t>
            </a:fld>
            <a:endParaRPr lang="es-AR"/>
          </a:p>
        </p:txBody>
      </p:sp>
    </p:spTree>
    <p:extLst>
      <p:ext uri="{BB962C8B-B14F-4D97-AF65-F5344CB8AC3E}">
        <p14:creationId xmlns:p14="http://schemas.microsoft.com/office/powerpoint/2010/main" val="1627214647"/>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39C87CE7-0922-4D88-BD2F-01FF13309398}" type="datetimeFigureOut">
              <a:rPr lang="es-AR"/>
              <a:pPr>
                <a:defRPr/>
              </a:pPr>
              <a:t>22/08/2019</a:t>
            </a:fld>
            <a:endParaRPr lang="es-AR"/>
          </a:p>
        </p:txBody>
      </p:sp>
      <p:sp>
        <p:nvSpPr>
          <p:cNvPr id="8" name="7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9" name="8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EAC0903-391B-4CD0-BCAB-1199340FDB45}" type="slidenum">
              <a:rPr lang="es-AR"/>
              <a:pPr>
                <a:defRPr/>
              </a:pPr>
              <a:t>‹Nº›</a:t>
            </a:fld>
            <a:endParaRPr lang="es-AR"/>
          </a:p>
        </p:txBody>
      </p:sp>
    </p:spTree>
    <p:extLst>
      <p:ext uri="{BB962C8B-B14F-4D97-AF65-F5344CB8AC3E}">
        <p14:creationId xmlns:p14="http://schemas.microsoft.com/office/powerpoint/2010/main" val="2564280630"/>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99EFAADE-226F-4E63-8613-980214C41A16}" type="datetimeFigureOut">
              <a:rPr lang="es-AR"/>
              <a:pPr>
                <a:defRPr/>
              </a:pPr>
              <a:t>22/08/2019</a:t>
            </a:fld>
            <a:endParaRPr lang="es-AR"/>
          </a:p>
        </p:txBody>
      </p:sp>
      <p:sp>
        <p:nvSpPr>
          <p:cNvPr id="4" name="3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5" name="4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0B6D6E4A-78B5-43BF-8846-62CA90F40162}" type="slidenum">
              <a:rPr lang="es-AR"/>
              <a:pPr>
                <a:defRPr/>
              </a:pPr>
              <a:t>‹Nº›</a:t>
            </a:fld>
            <a:endParaRPr lang="es-AR"/>
          </a:p>
        </p:txBody>
      </p:sp>
    </p:spTree>
    <p:extLst>
      <p:ext uri="{BB962C8B-B14F-4D97-AF65-F5344CB8AC3E}">
        <p14:creationId xmlns:p14="http://schemas.microsoft.com/office/powerpoint/2010/main" val="2606421659"/>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CD90186D-D325-48F6-B293-8175B8AC613F}" type="datetimeFigureOut">
              <a:rPr lang="es-AR"/>
              <a:pPr>
                <a:defRPr/>
              </a:pPr>
              <a:t>22/08/2019</a:t>
            </a:fld>
            <a:endParaRPr lang="es-AR"/>
          </a:p>
        </p:txBody>
      </p:sp>
      <p:sp>
        <p:nvSpPr>
          <p:cNvPr id="3" name="2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4" name="3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FD87EECB-E1BF-4291-92E6-16747FA95A6F}" type="slidenum">
              <a:rPr lang="es-AR"/>
              <a:pPr>
                <a:defRPr/>
              </a:pPr>
              <a:t>‹Nº›</a:t>
            </a:fld>
            <a:endParaRPr lang="es-AR"/>
          </a:p>
        </p:txBody>
      </p:sp>
    </p:spTree>
    <p:extLst>
      <p:ext uri="{BB962C8B-B14F-4D97-AF65-F5344CB8AC3E}">
        <p14:creationId xmlns:p14="http://schemas.microsoft.com/office/powerpoint/2010/main" val="1295637932"/>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4AEC25E4-7F18-435D-88E7-7996EF573C87}"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25ECA8D2-8F40-4586-B59D-01C8C05EB686}" type="slidenum">
              <a:rPr lang="es-AR"/>
              <a:pPr>
                <a:defRPr/>
              </a:pPr>
              <a:t>‹Nº›</a:t>
            </a:fld>
            <a:endParaRPr lang="es-AR"/>
          </a:p>
        </p:txBody>
      </p:sp>
    </p:spTree>
    <p:extLst>
      <p:ext uri="{BB962C8B-B14F-4D97-AF65-F5344CB8AC3E}">
        <p14:creationId xmlns:p14="http://schemas.microsoft.com/office/powerpoint/2010/main" val="4113480786"/>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E0009F85-E37A-428D-863A-4360D7774E11}"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B950C082-B133-4512-A5CD-F8E2C80EA3E0}" type="slidenum">
              <a:rPr lang="es-AR"/>
              <a:pPr>
                <a:defRPr/>
              </a:pPr>
              <a:t>‹Nº›</a:t>
            </a:fld>
            <a:endParaRPr lang="es-AR"/>
          </a:p>
        </p:txBody>
      </p:sp>
    </p:spTree>
    <p:extLst>
      <p:ext uri="{BB962C8B-B14F-4D97-AF65-F5344CB8AC3E}">
        <p14:creationId xmlns:p14="http://schemas.microsoft.com/office/powerpoint/2010/main" val="307302769"/>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BF595DF-7EF1-474C-B55A-E14908F6246A}"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7FA2E8F6-EE70-484F-B82B-08DB70DE7BBC}" type="slidenum">
              <a:rPr lang="es-AR"/>
              <a:pPr>
                <a:defRPr/>
              </a:pPr>
              <a:t>‹Nº›</a:t>
            </a:fld>
            <a:endParaRPr lang="es-AR"/>
          </a:p>
        </p:txBody>
      </p:sp>
    </p:spTree>
    <p:extLst>
      <p:ext uri="{BB962C8B-B14F-4D97-AF65-F5344CB8AC3E}">
        <p14:creationId xmlns:p14="http://schemas.microsoft.com/office/powerpoint/2010/main" val="2432498461"/>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FA12600F-9B96-4B6B-B09E-5E5B9AF99223}"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858C695D-C3BA-4D7D-AE7C-BDC521F87C56}" type="slidenum">
              <a:rPr lang="es-AR"/>
              <a:pPr>
                <a:defRPr/>
              </a:pPr>
              <a:t>‹Nº›</a:t>
            </a:fld>
            <a:endParaRPr lang="es-AR"/>
          </a:p>
        </p:txBody>
      </p:sp>
    </p:spTree>
    <p:extLst>
      <p:ext uri="{BB962C8B-B14F-4D97-AF65-F5344CB8AC3E}">
        <p14:creationId xmlns:p14="http://schemas.microsoft.com/office/powerpoint/2010/main" val="2948791132"/>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82FC0BB2-0FA9-44B1-8444-911FD645DFAB}"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DB93542D-6AC3-48BD-B702-0A292BFDAA15}" type="slidenum">
              <a:rPr lang="es-AR"/>
              <a:pPr>
                <a:defRPr/>
              </a:pPr>
              <a:t>‹Nº›</a:t>
            </a:fld>
            <a:endParaRPr lang="es-AR"/>
          </a:p>
        </p:txBody>
      </p:sp>
    </p:spTree>
    <p:extLst>
      <p:ext uri="{BB962C8B-B14F-4D97-AF65-F5344CB8AC3E}">
        <p14:creationId xmlns:p14="http://schemas.microsoft.com/office/powerpoint/2010/main" val="1749432754"/>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35126FD3-866C-45FF-ACA1-9BF0228A909E}"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531C10DE-3DFC-48F2-9251-6A5DAB7B7538}" type="slidenum">
              <a:rPr lang="es-AR"/>
              <a:pPr>
                <a:defRPr/>
              </a:pPr>
              <a:t>‹Nº›</a:t>
            </a:fld>
            <a:endParaRPr lang="es-AR"/>
          </a:p>
        </p:txBody>
      </p:sp>
    </p:spTree>
    <p:extLst>
      <p:ext uri="{BB962C8B-B14F-4D97-AF65-F5344CB8AC3E}">
        <p14:creationId xmlns:p14="http://schemas.microsoft.com/office/powerpoint/2010/main" val="1919528770"/>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8EC64581-8EEE-4D4D-A20B-CEE9E859E1E3}"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88373D11-50C1-4288-A22D-04F8119F38E2}" type="slidenum">
              <a:rPr lang="es-AR"/>
              <a:pPr>
                <a:defRPr/>
              </a:pPr>
              <a:t>‹Nº›</a:t>
            </a:fld>
            <a:endParaRPr lang="es-AR"/>
          </a:p>
        </p:txBody>
      </p:sp>
    </p:spTree>
    <p:extLst>
      <p:ext uri="{BB962C8B-B14F-4D97-AF65-F5344CB8AC3E}">
        <p14:creationId xmlns:p14="http://schemas.microsoft.com/office/powerpoint/2010/main" val="534040131"/>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D5CDC595-1689-4DD6-9AC4-0BB2B902B2F8}"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F234D094-0B06-4D7B-9DD6-F174FD4C5E5E}" type="slidenum">
              <a:rPr lang="es-AR"/>
              <a:pPr>
                <a:defRPr/>
              </a:pPr>
              <a:t>‹Nº›</a:t>
            </a:fld>
            <a:endParaRPr lang="es-AR"/>
          </a:p>
        </p:txBody>
      </p:sp>
    </p:spTree>
    <p:extLst>
      <p:ext uri="{BB962C8B-B14F-4D97-AF65-F5344CB8AC3E}">
        <p14:creationId xmlns:p14="http://schemas.microsoft.com/office/powerpoint/2010/main" val="1023902312"/>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7530EAE5-EF43-402A-8518-6504B73D2851}" type="datetimeFigureOut">
              <a:rPr lang="es-AR"/>
              <a:pPr>
                <a:defRPr/>
              </a:pPr>
              <a:t>22/08/2019</a:t>
            </a:fld>
            <a:endParaRPr lang="es-AR"/>
          </a:p>
        </p:txBody>
      </p:sp>
      <p:sp>
        <p:nvSpPr>
          <p:cNvPr id="8" name="7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9" name="8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3719648C-D78F-4D65-B36C-CC52C56D48C6}" type="slidenum">
              <a:rPr lang="es-AR"/>
              <a:pPr>
                <a:defRPr/>
              </a:pPr>
              <a:t>‹Nº›</a:t>
            </a:fld>
            <a:endParaRPr lang="es-AR"/>
          </a:p>
        </p:txBody>
      </p:sp>
    </p:spTree>
    <p:extLst>
      <p:ext uri="{BB962C8B-B14F-4D97-AF65-F5344CB8AC3E}">
        <p14:creationId xmlns:p14="http://schemas.microsoft.com/office/powerpoint/2010/main" val="359792194"/>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2D4FDEB3-8F66-46DF-BF02-C125559B80BE}" type="datetimeFigureOut">
              <a:rPr lang="es-AR"/>
              <a:pPr>
                <a:defRPr/>
              </a:pPr>
              <a:t>22/08/2019</a:t>
            </a:fld>
            <a:endParaRPr lang="es-AR"/>
          </a:p>
        </p:txBody>
      </p:sp>
      <p:sp>
        <p:nvSpPr>
          <p:cNvPr id="4" name="3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5" name="4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F39E42C8-5B18-4D5C-9C47-5A1486A7A98F}" type="slidenum">
              <a:rPr lang="es-AR"/>
              <a:pPr>
                <a:defRPr/>
              </a:pPr>
              <a:t>‹Nº›</a:t>
            </a:fld>
            <a:endParaRPr lang="es-AR"/>
          </a:p>
        </p:txBody>
      </p:sp>
    </p:spTree>
    <p:extLst>
      <p:ext uri="{BB962C8B-B14F-4D97-AF65-F5344CB8AC3E}">
        <p14:creationId xmlns:p14="http://schemas.microsoft.com/office/powerpoint/2010/main" val="738695520"/>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BFAD0C83-9DFB-4101-AB4B-BB7FF7105867}" type="datetimeFigureOut">
              <a:rPr lang="es-AR"/>
              <a:pPr>
                <a:defRPr/>
              </a:pPr>
              <a:t>22/08/2019</a:t>
            </a:fld>
            <a:endParaRPr lang="es-AR"/>
          </a:p>
        </p:txBody>
      </p:sp>
      <p:sp>
        <p:nvSpPr>
          <p:cNvPr id="3" name="2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4" name="3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7ED6DA95-F466-4A39-A0A0-1AE513438D3F}" type="slidenum">
              <a:rPr lang="es-AR"/>
              <a:pPr>
                <a:defRPr/>
              </a:pPr>
              <a:t>‹Nº›</a:t>
            </a:fld>
            <a:endParaRPr lang="es-AR"/>
          </a:p>
        </p:txBody>
      </p:sp>
    </p:spTree>
    <p:extLst>
      <p:ext uri="{BB962C8B-B14F-4D97-AF65-F5344CB8AC3E}">
        <p14:creationId xmlns:p14="http://schemas.microsoft.com/office/powerpoint/2010/main" val="2734041128"/>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42433F6A-5ADE-42FD-A24E-BB6A224C393C}"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BC442FDF-121D-4E85-9684-8BF562420F04}" type="slidenum">
              <a:rPr lang="es-AR"/>
              <a:pPr>
                <a:defRPr/>
              </a:pPr>
              <a:t>‹Nº›</a:t>
            </a:fld>
            <a:endParaRPr lang="es-AR"/>
          </a:p>
        </p:txBody>
      </p:sp>
    </p:spTree>
    <p:extLst>
      <p:ext uri="{BB962C8B-B14F-4D97-AF65-F5344CB8AC3E}">
        <p14:creationId xmlns:p14="http://schemas.microsoft.com/office/powerpoint/2010/main" val="58099588"/>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A0DBD8FA-35DF-465C-AAF0-0B1DF67515A5}"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7CE96986-1389-4AE3-A50D-C13CC3CB8489}" type="slidenum">
              <a:rPr lang="es-AR"/>
              <a:pPr>
                <a:defRPr/>
              </a:pPr>
              <a:t>‹Nº›</a:t>
            </a:fld>
            <a:endParaRPr lang="es-AR"/>
          </a:p>
        </p:txBody>
      </p:sp>
    </p:spTree>
    <p:extLst>
      <p:ext uri="{BB962C8B-B14F-4D97-AF65-F5344CB8AC3E}">
        <p14:creationId xmlns:p14="http://schemas.microsoft.com/office/powerpoint/2010/main" val="3798807980"/>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50D1583F-BE6B-4018-A25E-1D0662D3B0F2}"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A57C4007-ABFF-46AE-B1E4-C6DA51B7F6B6}" type="slidenum">
              <a:rPr lang="es-AR"/>
              <a:pPr>
                <a:defRPr/>
              </a:pPr>
              <a:t>‹Nº›</a:t>
            </a:fld>
            <a:endParaRPr lang="es-AR"/>
          </a:p>
        </p:txBody>
      </p:sp>
    </p:spTree>
    <p:extLst>
      <p:ext uri="{BB962C8B-B14F-4D97-AF65-F5344CB8AC3E}">
        <p14:creationId xmlns:p14="http://schemas.microsoft.com/office/powerpoint/2010/main" val="3975277126"/>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9E527466-3BF2-476D-9F73-56FECAEF2AA8}"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1095E8A0-838D-4240-BBF2-D7142BABC87E}" type="slidenum">
              <a:rPr lang="es-AR"/>
              <a:pPr>
                <a:defRPr/>
              </a:pPr>
              <a:t>‹Nº›</a:t>
            </a:fld>
            <a:endParaRPr lang="es-AR"/>
          </a:p>
        </p:txBody>
      </p:sp>
    </p:spTree>
    <p:extLst>
      <p:ext uri="{BB962C8B-B14F-4D97-AF65-F5344CB8AC3E}">
        <p14:creationId xmlns:p14="http://schemas.microsoft.com/office/powerpoint/2010/main" val="2607253587"/>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86587B44-3CAA-4412-AF30-327CB9ED3D3C}"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84F8E82A-D59F-4D9B-811A-60921CD0E46B}" type="slidenum">
              <a:rPr lang="es-AR"/>
              <a:pPr>
                <a:defRPr/>
              </a:pPr>
              <a:t>‹Nº›</a:t>
            </a:fld>
            <a:endParaRPr lang="es-AR"/>
          </a:p>
        </p:txBody>
      </p:sp>
    </p:spTree>
    <p:extLst>
      <p:ext uri="{BB962C8B-B14F-4D97-AF65-F5344CB8AC3E}">
        <p14:creationId xmlns:p14="http://schemas.microsoft.com/office/powerpoint/2010/main" val="20018301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89952410-C1F2-4BF0-8CA5-7FCC873174D8}"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9CADBF94-8AEE-4C25-8A34-8D744FF97076}" type="slidenum">
              <a:rPr lang="es-AR"/>
              <a:pPr>
                <a:defRPr/>
              </a:pPr>
              <a:t>‹Nº›</a:t>
            </a:fld>
            <a:endParaRPr lang="es-AR"/>
          </a:p>
        </p:txBody>
      </p:sp>
    </p:spTree>
    <p:extLst>
      <p:ext uri="{BB962C8B-B14F-4D97-AF65-F5344CB8AC3E}">
        <p14:creationId xmlns:p14="http://schemas.microsoft.com/office/powerpoint/2010/main" val="4099627972"/>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9B910417-8FD4-48E0-8BA7-11825C32184E}"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F04A5560-A8F3-49F2-8D66-8E0C6778B20C}" type="slidenum">
              <a:rPr lang="es-AR"/>
              <a:pPr>
                <a:defRPr/>
              </a:pPr>
              <a:t>‹Nº›</a:t>
            </a:fld>
            <a:endParaRPr lang="es-AR"/>
          </a:p>
        </p:txBody>
      </p:sp>
    </p:spTree>
    <p:extLst>
      <p:ext uri="{BB962C8B-B14F-4D97-AF65-F5344CB8AC3E}">
        <p14:creationId xmlns:p14="http://schemas.microsoft.com/office/powerpoint/2010/main" val="901584128"/>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66643239-616F-468B-B4D1-04DEC262A8DB}"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A7A10876-BD64-4FCC-B4F1-AF7AC083B24C}" type="slidenum">
              <a:rPr lang="es-AR"/>
              <a:pPr>
                <a:defRPr/>
              </a:pPr>
              <a:t>‹Nº›</a:t>
            </a:fld>
            <a:endParaRPr lang="es-AR"/>
          </a:p>
        </p:txBody>
      </p:sp>
    </p:spTree>
    <p:extLst>
      <p:ext uri="{BB962C8B-B14F-4D97-AF65-F5344CB8AC3E}">
        <p14:creationId xmlns:p14="http://schemas.microsoft.com/office/powerpoint/2010/main" val="3585787190"/>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3E8DCCC7-C670-4EE1-A690-2CE6071D2DD0}" type="datetimeFigureOut">
              <a:rPr lang="es-AR"/>
              <a:pPr>
                <a:defRPr/>
              </a:pPr>
              <a:t>22/08/2019</a:t>
            </a:fld>
            <a:endParaRPr lang="es-AR"/>
          </a:p>
        </p:txBody>
      </p:sp>
      <p:sp>
        <p:nvSpPr>
          <p:cNvPr id="8" name="7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9" name="8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960549B8-39BB-4ED8-AE5D-6911BF690454}" type="slidenum">
              <a:rPr lang="es-AR"/>
              <a:pPr>
                <a:defRPr/>
              </a:pPr>
              <a:t>‹Nº›</a:t>
            </a:fld>
            <a:endParaRPr lang="es-AR"/>
          </a:p>
        </p:txBody>
      </p:sp>
    </p:spTree>
    <p:extLst>
      <p:ext uri="{BB962C8B-B14F-4D97-AF65-F5344CB8AC3E}">
        <p14:creationId xmlns:p14="http://schemas.microsoft.com/office/powerpoint/2010/main" val="292308436"/>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7CA95B50-DB94-4868-A7DB-E2CF76F56B56}" type="datetimeFigureOut">
              <a:rPr lang="es-AR"/>
              <a:pPr>
                <a:defRPr/>
              </a:pPr>
              <a:t>22/08/2019</a:t>
            </a:fld>
            <a:endParaRPr lang="es-AR"/>
          </a:p>
        </p:txBody>
      </p:sp>
      <p:sp>
        <p:nvSpPr>
          <p:cNvPr id="4" name="3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5" name="4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24718004-4E58-4457-B5A9-B686598B38E6}" type="slidenum">
              <a:rPr lang="es-AR"/>
              <a:pPr>
                <a:defRPr/>
              </a:pPr>
              <a:t>‹Nº›</a:t>
            </a:fld>
            <a:endParaRPr lang="es-AR"/>
          </a:p>
        </p:txBody>
      </p:sp>
    </p:spTree>
    <p:extLst>
      <p:ext uri="{BB962C8B-B14F-4D97-AF65-F5344CB8AC3E}">
        <p14:creationId xmlns:p14="http://schemas.microsoft.com/office/powerpoint/2010/main" val="1698490641"/>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34F0AF2A-B93C-46D6-A3EC-3567E943A0E6}" type="datetimeFigureOut">
              <a:rPr lang="es-AR"/>
              <a:pPr>
                <a:defRPr/>
              </a:pPr>
              <a:t>22/08/2019</a:t>
            </a:fld>
            <a:endParaRPr lang="es-AR"/>
          </a:p>
        </p:txBody>
      </p:sp>
      <p:sp>
        <p:nvSpPr>
          <p:cNvPr id="3" name="2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4" name="3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B9E09337-28B2-431A-8696-90129843AE5F}" type="slidenum">
              <a:rPr lang="es-AR"/>
              <a:pPr>
                <a:defRPr/>
              </a:pPr>
              <a:t>‹Nº›</a:t>
            </a:fld>
            <a:endParaRPr lang="es-AR"/>
          </a:p>
        </p:txBody>
      </p:sp>
    </p:spTree>
    <p:extLst>
      <p:ext uri="{BB962C8B-B14F-4D97-AF65-F5344CB8AC3E}">
        <p14:creationId xmlns:p14="http://schemas.microsoft.com/office/powerpoint/2010/main" val="2013900553"/>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E6253A65-ED72-4134-B4A9-CD765FB032B1}"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62B18C79-D02C-4B24-ABA3-A7487B1A51B5}" type="slidenum">
              <a:rPr lang="es-AR"/>
              <a:pPr>
                <a:defRPr/>
              </a:pPr>
              <a:t>‹Nº›</a:t>
            </a:fld>
            <a:endParaRPr lang="es-AR"/>
          </a:p>
        </p:txBody>
      </p:sp>
    </p:spTree>
    <p:extLst>
      <p:ext uri="{BB962C8B-B14F-4D97-AF65-F5344CB8AC3E}">
        <p14:creationId xmlns:p14="http://schemas.microsoft.com/office/powerpoint/2010/main" val="3142797070"/>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E0C0D5DD-C914-4306-A21C-2436B9FD52EE}"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155B483A-B0AB-46BD-B0D2-9DA5C1E1DB17}" type="slidenum">
              <a:rPr lang="es-AR"/>
              <a:pPr>
                <a:defRPr/>
              </a:pPr>
              <a:t>‹Nº›</a:t>
            </a:fld>
            <a:endParaRPr lang="es-AR"/>
          </a:p>
        </p:txBody>
      </p:sp>
    </p:spTree>
    <p:extLst>
      <p:ext uri="{BB962C8B-B14F-4D97-AF65-F5344CB8AC3E}">
        <p14:creationId xmlns:p14="http://schemas.microsoft.com/office/powerpoint/2010/main" val="835153434"/>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131836C4-5BA4-4890-B3F5-7CC833B23938}"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DB6AFFC0-E925-4AA9-B570-638119E145C1}" type="slidenum">
              <a:rPr lang="es-AR"/>
              <a:pPr>
                <a:defRPr/>
              </a:pPr>
              <a:t>‹Nº›</a:t>
            </a:fld>
            <a:endParaRPr lang="es-AR"/>
          </a:p>
        </p:txBody>
      </p:sp>
    </p:spTree>
    <p:extLst>
      <p:ext uri="{BB962C8B-B14F-4D97-AF65-F5344CB8AC3E}">
        <p14:creationId xmlns:p14="http://schemas.microsoft.com/office/powerpoint/2010/main" val="1855016145"/>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E5516733-D8B5-4EA0-9593-A0FA7CC5AB25}"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88494DA0-2D50-4602-82D7-13CF3630D75E}" type="slidenum">
              <a:rPr lang="es-AR"/>
              <a:pPr>
                <a:defRPr/>
              </a:pPr>
              <a:t>‹Nº›</a:t>
            </a:fld>
            <a:endParaRPr lang="es-AR"/>
          </a:p>
        </p:txBody>
      </p:sp>
    </p:spTree>
    <p:extLst>
      <p:ext uri="{BB962C8B-B14F-4D97-AF65-F5344CB8AC3E}">
        <p14:creationId xmlns:p14="http://schemas.microsoft.com/office/powerpoint/2010/main" val="652501520"/>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86587B44-3CAA-4412-AF30-327CB9ED3D3C}"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84F8E82A-D59F-4D9B-811A-60921CD0E46B}" type="slidenum">
              <a:rPr lang="es-AR"/>
              <a:pPr>
                <a:defRPr/>
              </a:pPr>
              <a:t>‹Nº›</a:t>
            </a:fld>
            <a:endParaRPr lang="es-AR"/>
          </a:p>
        </p:txBody>
      </p:sp>
    </p:spTree>
    <p:extLst>
      <p:ext uri="{BB962C8B-B14F-4D97-AF65-F5344CB8AC3E}">
        <p14:creationId xmlns:p14="http://schemas.microsoft.com/office/powerpoint/2010/main" val="592717325"/>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89952410-C1F2-4BF0-8CA5-7FCC873174D8}"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9CADBF94-8AEE-4C25-8A34-8D744FF97076}" type="slidenum">
              <a:rPr lang="es-AR"/>
              <a:pPr>
                <a:defRPr/>
              </a:pPr>
              <a:t>‹Nº›</a:t>
            </a:fld>
            <a:endParaRPr lang="es-AR"/>
          </a:p>
        </p:txBody>
      </p:sp>
    </p:spTree>
    <p:extLst>
      <p:ext uri="{BB962C8B-B14F-4D97-AF65-F5344CB8AC3E}">
        <p14:creationId xmlns:p14="http://schemas.microsoft.com/office/powerpoint/2010/main" val="3117967244"/>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9B910417-8FD4-48E0-8BA7-11825C32184E}"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F04A5560-A8F3-49F2-8D66-8E0C6778B20C}" type="slidenum">
              <a:rPr lang="es-AR"/>
              <a:pPr>
                <a:defRPr/>
              </a:pPr>
              <a:t>‹Nº›</a:t>
            </a:fld>
            <a:endParaRPr lang="es-AR"/>
          </a:p>
        </p:txBody>
      </p:sp>
    </p:spTree>
    <p:extLst>
      <p:ext uri="{BB962C8B-B14F-4D97-AF65-F5344CB8AC3E}">
        <p14:creationId xmlns:p14="http://schemas.microsoft.com/office/powerpoint/2010/main" val="1199747478"/>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66643239-616F-468B-B4D1-04DEC262A8DB}"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A7A10876-BD64-4FCC-B4F1-AF7AC083B24C}" type="slidenum">
              <a:rPr lang="es-AR"/>
              <a:pPr>
                <a:defRPr/>
              </a:pPr>
              <a:t>‹Nº›</a:t>
            </a:fld>
            <a:endParaRPr lang="es-AR"/>
          </a:p>
        </p:txBody>
      </p:sp>
    </p:spTree>
    <p:extLst>
      <p:ext uri="{BB962C8B-B14F-4D97-AF65-F5344CB8AC3E}">
        <p14:creationId xmlns:p14="http://schemas.microsoft.com/office/powerpoint/2010/main" val="3518408426"/>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3E8DCCC7-C670-4EE1-A690-2CE6071D2DD0}" type="datetimeFigureOut">
              <a:rPr lang="es-AR"/>
              <a:pPr>
                <a:defRPr/>
              </a:pPr>
              <a:t>22/08/2019</a:t>
            </a:fld>
            <a:endParaRPr lang="es-AR"/>
          </a:p>
        </p:txBody>
      </p:sp>
      <p:sp>
        <p:nvSpPr>
          <p:cNvPr id="8" name="7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9" name="8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960549B8-39BB-4ED8-AE5D-6911BF690454}" type="slidenum">
              <a:rPr lang="es-AR"/>
              <a:pPr>
                <a:defRPr/>
              </a:pPr>
              <a:t>‹Nº›</a:t>
            </a:fld>
            <a:endParaRPr lang="es-AR"/>
          </a:p>
        </p:txBody>
      </p:sp>
    </p:spTree>
    <p:extLst>
      <p:ext uri="{BB962C8B-B14F-4D97-AF65-F5344CB8AC3E}">
        <p14:creationId xmlns:p14="http://schemas.microsoft.com/office/powerpoint/2010/main" val="1009004164"/>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7CA95B50-DB94-4868-A7DB-E2CF76F56B56}" type="datetimeFigureOut">
              <a:rPr lang="es-AR"/>
              <a:pPr>
                <a:defRPr/>
              </a:pPr>
              <a:t>22/08/2019</a:t>
            </a:fld>
            <a:endParaRPr lang="es-AR"/>
          </a:p>
        </p:txBody>
      </p:sp>
      <p:sp>
        <p:nvSpPr>
          <p:cNvPr id="4" name="3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5" name="4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24718004-4E58-4457-B5A9-B686598B38E6}" type="slidenum">
              <a:rPr lang="es-AR"/>
              <a:pPr>
                <a:defRPr/>
              </a:pPr>
              <a:t>‹Nº›</a:t>
            </a:fld>
            <a:endParaRPr lang="es-AR"/>
          </a:p>
        </p:txBody>
      </p:sp>
    </p:spTree>
    <p:extLst>
      <p:ext uri="{BB962C8B-B14F-4D97-AF65-F5344CB8AC3E}">
        <p14:creationId xmlns:p14="http://schemas.microsoft.com/office/powerpoint/2010/main" val="3339123180"/>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34F0AF2A-B93C-46D6-A3EC-3567E943A0E6}" type="datetimeFigureOut">
              <a:rPr lang="es-AR"/>
              <a:pPr>
                <a:defRPr/>
              </a:pPr>
              <a:t>22/08/2019</a:t>
            </a:fld>
            <a:endParaRPr lang="es-AR"/>
          </a:p>
        </p:txBody>
      </p:sp>
      <p:sp>
        <p:nvSpPr>
          <p:cNvPr id="3" name="2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4" name="3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B9E09337-28B2-431A-8696-90129843AE5F}" type="slidenum">
              <a:rPr lang="es-AR"/>
              <a:pPr>
                <a:defRPr/>
              </a:pPr>
              <a:t>‹Nº›</a:t>
            </a:fld>
            <a:endParaRPr lang="es-AR"/>
          </a:p>
        </p:txBody>
      </p:sp>
    </p:spTree>
    <p:extLst>
      <p:ext uri="{BB962C8B-B14F-4D97-AF65-F5344CB8AC3E}">
        <p14:creationId xmlns:p14="http://schemas.microsoft.com/office/powerpoint/2010/main" val="3346461270"/>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E6253A65-ED72-4134-B4A9-CD765FB032B1}"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62B18C79-D02C-4B24-ABA3-A7487B1A51B5}" type="slidenum">
              <a:rPr lang="es-AR"/>
              <a:pPr>
                <a:defRPr/>
              </a:pPr>
              <a:t>‹Nº›</a:t>
            </a:fld>
            <a:endParaRPr lang="es-AR"/>
          </a:p>
        </p:txBody>
      </p:sp>
    </p:spTree>
    <p:extLst>
      <p:ext uri="{BB962C8B-B14F-4D97-AF65-F5344CB8AC3E}">
        <p14:creationId xmlns:p14="http://schemas.microsoft.com/office/powerpoint/2010/main" val="256615681"/>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E0C0D5DD-C914-4306-A21C-2436B9FD52EE}" type="datetimeFigureOut">
              <a:rPr lang="es-AR"/>
              <a:pPr>
                <a:defRPr/>
              </a:pPr>
              <a:t>22/08/2019</a:t>
            </a:fld>
            <a:endParaRPr lang="es-AR"/>
          </a:p>
        </p:txBody>
      </p:sp>
      <p:sp>
        <p:nvSpPr>
          <p:cNvPr id="6" name="5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7" name="6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155B483A-B0AB-46BD-B0D2-9DA5C1E1DB17}" type="slidenum">
              <a:rPr lang="es-AR"/>
              <a:pPr>
                <a:defRPr/>
              </a:pPr>
              <a:t>‹Nº›</a:t>
            </a:fld>
            <a:endParaRPr lang="es-AR"/>
          </a:p>
        </p:txBody>
      </p:sp>
    </p:spTree>
    <p:extLst>
      <p:ext uri="{BB962C8B-B14F-4D97-AF65-F5344CB8AC3E}">
        <p14:creationId xmlns:p14="http://schemas.microsoft.com/office/powerpoint/2010/main" val="86587961"/>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131836C4-5BA4-4890-B3F5-7CC833B23938}"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DB6AFFC0-E925-4AA9-B570-638119E145C1}" type="slidenum">
              <a:rPr lang="es-AR"/>
              <a:pPr>
                <a:defRPr/>
              </a:pPr>
              <a:t>‹Nº›</a:t>
            </a:fld>
            <a:endParaRPr lang="es-AR"/>
          </a:p>
        </p:txBody>
      </p:sp>
    </p:spTree>
    <p:extLst>
      <p:ext uri="{BB962C8B-B14F-4D97-AF65-F5344CB8AC3E}">
        <p14:creationId xmlns:p14="http://schemas.microsoft.com/office/powerpoint/2010/main" val="3192177479"/>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E5516733-D8B5-4EA0-9593-A0FA7CC5AB25}" type="datetimeFigureOut">
              <a:rPr lang="es-AR"/>
              <a:pPr>
                <a:defRPr/>
              </a:pPr>
              <a:t>22/08/2019</a:t>
            </a:fld>
            <a:endParaRPr lang="es-AR"/>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atin typeface="Times New Roman" panose="02020603050405020304" pitchFamily="18" charset="0"/>
              </a:defRPr>
            </a:lvl1pPr>
          </a:lstStyle>
          <a:p>
            <a:pPr>
              <a:defRPr/>
            </a:pPr>
            <a:fld id="{88494DA0-2D50-4602-82D7-13CF3630D75E}" type="slidenum">
              <a:rPr lang="es-AR"/>
              <a:pPr>
                <a:defRPr/>
              </a:pPr>
              <a:t>‹Nº›</a:t>
            </a:fld>
            <a:endParaRPr lang="es-AR"/>
          </a:p>
        </p:txBody>
      </p:sp>
    </p:spTree>
    <p:extLst>
      <p:ext uri="{BB962C8B-B14F-4D97-AF65-F5344CB8AC3E}">
        <p14:creationId xmlns:p14="http://schemas.microsoft.com/office/powerpoint/2010/main" val="789199090"/>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pPr/>
              <a:t>8/22/2019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2709799"/>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pPr/>
              <a:t>8/22/2019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pPr/>
              <a:t>‹Nº›</a:t>
            </a:fld>
            <a:endParaRPr lang="en-US" dirty="0"/>
          </a:p>
        </p:txBody>
      </p:sp>
    </p:spTree>
    <p:extLst>
      <p:ext uri="{BB962C8B-B14F-4D97-AF65-F5344CB8AC3E}">
        <p14:creationId xmlns:p14="http://schemas.microsoft.com/office/powerpoint/2010/main" val="291667740"/>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20EBB0C4-6273-4C6E-B9BD-2EDC30F1CD52}" type="datetimeFigureOut">
              <a:rPr lang="en-US" dirty="0"/>
              <a:pPr/>
              <a:t>8/22/2019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3012891"/>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pPr/>
              <a:t>8/22/2019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2508919197"/>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pPr/>
              <a:t>8/22/2019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2229142662"/>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pPr/>
              <a:t>8/22/2019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3402940982"/>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pPr/>
              <a:t>8/22/2019</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4197284924"/>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pPr/>
              <a:t>8/22/2019</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solidFill>
                <a:srgbClr val="637052"/>
              </a:solidFill>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637052"/>
                </a:solidFill>
              </a:rPr>
              <a:pPr/>
              <a:t>‹Nº›</a:t>
            </a:fld>
            <a:endParaRPr lang="en-US" dirty="0">
              <a:solidFill>
                <a:srgbClr val="637052"/>
              </a:solidFill>
            </a:endParaRPr>
          </a:p>
        </p:txBody>
      </p:sp>
    </p:spTree>
    <p:extLst>
      <p:ext uri="{BB962C8B-B14F-4D97-AF65-F5344CB8AC3E}">
        <p14:creationId xmlns:p14="http://schemas.microsoft.com/office/powerpoint/2010/main" val="580117060"/>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9CAD897-D46E-4AD2-BD9B-49DD3E640873}" type="datetimeFigureOut">
              <a:rPr lang="en-US" dirty="0"/>
              <a:pPr/>
              <a:t>8/22/2019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1890269623"/>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pPr/>
              <a:t>8/22/2019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2218649750"/>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pPr/>
              <a:t>8/22/2019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1550014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4.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theme" Target="../theme/theme27.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5.xml"/><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theme" Target="../theme/theme28.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6.xml"/><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theme" Target="../theme/theme29.xml"/><Relationship Id="rId2" Type="http://schemas.openxmlformats.org/officeDocument/2006/relationships/slideLayout" Target="../slideLayouts/slideLayout310.xml"/><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slideLayout" Target="../slideLayouts/slideLayout319.xml"/><Relationship Id="rId5" Type="http://schemas.openxmlformats.org/officeDocument/2006/relationships/slideLayout" Target="../slideLayouts/slideLayout313.xml"/><Relationship Id="rId10" Type="http://schemas.openxmlformats.org/officeDocument/2006/relationships/slideLayout" Target="../slideLayouts/slideLayout318.xml"/><Relationship Id="rId4" Type="http://schemas.openxmlformats.org/officeDocument/2006/relationships/slideLayout" Target="../slideLayouts/slideLayout312.xml"/><Relationship Id="rId9" Type="http://schemas.openxmlformats.org/officeDocument/2006/relationships/slideLayout" Target="../slideLayouts/slideLayout31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7.xml"/><Relationship Id="rId3" Type="http://schemas.openxmlformats.org/officeDocument/2006/relationships/slideLayout" Target="../slideLayouts/slideLayout322.xml"/><Relationship Id="rId7" Type="http://schemas.openxmlformats.org/officeDocument/2006/relationships/slideLayout" Target="../slideLayouts/slideLayout326.xml"/><Relationship Id="rId12" Type="http://schemas.openxmlformats.org/officeDocument/2006/relationships/theme" Target="../theme/theme30.xml"/><Relationship Id="rId2" Type="http://schemas.openxmlformats.org/officeDocument/2006/relationships/slideLayout" Target="../slideLayouts/slideLayout321.xml"/><Relationship Id="rId1" Type="http://schemas.openxmlformats.org/officeDocument/2006/relationships/slideLayout" Target="../slideLayouts/slideLayout320.xml"/><Relationship Id="rId6" Type="http://schemas.openxmlformats.org/officeDocument/2006/relationships/slideLayout" Target="../slideLayouts/slideLayout325.xml"/><Relationship Id="rId11" Type="http://schemas.openxmlformats.org/officeDocument/2006/relationships/slideLayout" Target="../slideLayouts/slideLayout330.xml"/><Relationship Id="rId5" Type="http://schemas.openxmlformats.org/officeDocument/2006/relationships/slideLayout" Target="../slideLayouts/slideLayout324.xml"/><Relationship Id="rId10" Type="http://schemas.openxmlformats.org/officeDocument/2006/relationships/slideLayout" Target="../slideLayouts/slideLayout329.xml"/><Relationship Id="rId4" Type="http://schemas.openxmlformats.org/officeDocument/2006/relationships/slideLayout" Target="../slideLayouts/slideLayout323.xml"/><Relationship Id="rId9" Type="http://schemas.openxmlformats.org/officeDocument/2006/relationships/slideLayout" Target="../slideLayouts/slideLayout328.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8.xml"/><Relationship Id="rId3" Type="http://schemas.openxmlformats.org/officeDocument/2006/relationships/slideLayout" Target="../slideLayouts/slideLayout333.xml"/><Relationship Id="rId7" Type="http://schemas.openxmlformats.org/officeDocument/2006/relationships/slideLayout" Target="../slideLayouts/slideLayout337.xml"/><Relationship Id="rId12" Type="http://schemas.openxmlformats.org/officeDocument/2006/relationships/theme" Target="../theme/theme31.xml"/><Relationship Id="rId2" Type="http://schemas.openxmlformats.org/officeDocument/2006/relationships/slideLayout" Target="../slideLayouts/slideLayout332.xml"/><Relationship Id="rId1" Type="http://schemas.openxmlformats.org/officeDocument/2006/relationships/slideLayout" Target="../slideLayouts/slideLayout331.xml"/><Relationship Id="rId6" Type="http://schemas.openxmlformats.org/officeDocument/2006/relationships/slideLayout" Target="../slideLayouts/slideLayout336.xml"/><Relationship Id="rId11" Type="http://schemas.openxmlformats.org/officeDocument/2006/relationships/slideLayout" Target="../slideLayouts/slideLayout341.xml"/><Relationship Id="rId5" Type="http://schemas.openxmlformats.org/officeDocument/2006/relationships/slideLayout" Target="../slideLayouts/slideLayout335.xml"/><Relationship Id="rId10" Type="http://schemas.openxmlformats.org/officeDocument/2006/relationships/slideLayout" Target="../slideLayouts/slideLayout340.xml"/><Relationship Id="rId4" Type="http://schemas.openxmlformats.org/officeDocument/2006/relationships/slideLayout" Target="../slideLayouts/slideLayout334.xml"/><Relationship Id="rId9" Type="http://schemas.openxmlformats.org/officeDocument/2006/relationships/slideLayout" Target="../slideLayouts/slideLayout339.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9.xml"/><Relationship Id="rId3" Type="http://schemas.openxmlformats.org/officeDocument/2006/relationships/slideLayout" Target="../slideLayouts/slideLayout344.xml"/><Relationship Id="rId7" Type="http://schemas.openxmlformats.org/officeDocument/2006/relationships/slideLayout" Target="../slideLayouts/slideLayout348.xml"/><Relationship Id="rId12" Type="http://schemas.openxmlformats.org/officeDocument/2006/relationships/theme" Target="../theme/theme32.xml"/><Relationship Id="rId2" Type="http://schemas.openxmlformats.org/officeDocument/2006/relationships/slideLayout" Target="../slideLayouts/slideLayout343.xml"/><Relationship Id="rId1" Type="http://schemas.openxmlformats.org/officeDocument/2006/relationships/slideLayout" Target="../slideLayouts/slideLayout342.xml"/><Relationship Id="rId6" Type="http://schemas.openxmlformats.org/officeDocument/2006/relationships/slideLayout" Target="../slideLayouts/slideLayout347.xml"/><Relationship Id="rId11" Type="http://schemas.openxmlformats.org/officeDocument/2006/relationships/slideLayout" Target="../slideLayouts/slideLayout352.xml"/><Relationship Id="rId5" Type="http://schemas.openxmlformats.org/officeDocument/2006/relationships/slideLayout" Target="../slideLayouts/slideLayout346.xml"/><Relationship Id="rId10" Type="http://schemas.openxmlformats.org/officeDocument/2006/relationships/slideLayout" Target="../slideLayouts/slideLayout351.xml"/><Relationship Id="rId4" Type="http://schemas.openxmlformats.org/officeDocument/2006/relationships/slideLayout" Target="../slideLayouts/slideLayout345.xml"/><Relationship Id="rId9" Type="http://schemas.openxmlformats.org/officeDocument/2006/relationships/slideLayout" Target="../slideLayouts/slideLayout350.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60.xml"/><Relationship Id="rId3" Type="http://schemas.openxmlformats.org/officeDocument/2006/relationships/slideLayout" Target="../slideLayouts/slideLayout355.xml"/><Relationship Id="rId7" Type="http://schemas.openxmlformats.org/officeDocument/2006/relationships/slideLayout" Target="../slideLayouts/slideLayout359.xml"/><Relationship Id="rId12" Type="http://schemas.openxmlformats.org/officeDocument/2006/relationships/theme" Target="../theme/theme33.xml"/><Relationship Id="rId2" Type="http://schemas.openxmlformats.org/officeDocument/2006/relationships/slideLayout" Target="../slideLayouts/slideLayout354.xml"/><Relationship Id="rId1" Type="http://schemas.openxmlformats.org/officeDocument/2006/relationships/slideLayout" Target="../slideLayouts/slideLayout353.xml"/><Relationship Id="rId6" Type="http://schemas.openxmlformats.org/officeDocument/2006/relationships/slideLayout" Target="../slideLayouts/slideLayout358.xml"/><Relationship Id="rId11" Type="http://schemas.openxmlformats.org/officeDocument/2006/relationships/slideLayout" Target="../slideLayouts/slideLayout363.xml"/><Relationship Id="rId5" Type="http://schemas.openxmlformats.org/officeDocument/2006/relationships/slideLayout" Target="../slideLayouts/slideLayout357.xml"/><Relationship Id="rId10" Type="http://schemas.openxmlformats.org/officeDocument/2006/relationships/slideLayout" Target="../slideLayouts/slideLayout362.xml"/><Relationship Id="rId4" Type="http://schemas.openxmlformats.org/officeDocument/2006/relationships/slideLayout" Target="../slideLayouts/slideLayout356.xml"/><Relationship Id="rId9" Type="http://schemas.openxmlformats.org/officeDocument/2006/relationships/slideLayout" Target="../slideLayouts/slideLayout3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2AEF47-6D3F-4CFB-AB74-B0326382FBD8}" type="datetimeFigureOut">
              <a:rPr lang="es-AR" smtClean="0"/>
              <a:t>22/08/2019</a:t>
            </a:fld>
            <a:endParaRPr lang="es-A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2FE0B9-4A83-4A49-8F8D-A601EB108717}" type="slidenum">
              <a:rPr lang="es-AR" smtClean="0"/>
              <a:t>‹Nº›</a:t>
            </a:fld>
            <a:endParaRPr lang="es-AR"/>
          </a:p>
        </p:txBody>
      </p:sp>
    </p:spTree>
    <p:extLst>
      <p:ext uri="{BB962C8B-B14F-4D97-AF65-F5344CB8AC3E}">
        <p14:creationId xmlns:p14="http://schemas.microsoft.com/office/powerpoint/2010/main" val="2593348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2051"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EEFF2089-C595-4D1D-9F1B-03CC6A5145F1}"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4332280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2051"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EEFF2089-C595-4D1D-9F1B-03CC6A5145F1}"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363209624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2051"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EEFF2089-C595-4D1D-9F1B-03CC6A5145F1}"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342352714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2051"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EEFF2089-C595-4D1D-9F1B-03CC6A5145F1}"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5127496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2051"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EEFF2089-C595-4D1D-9F1B-03CC6A5145F1}"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154982782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2051"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EEFF2089-C595-4D1D-9F1B-03CC6A5145F1}"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391448807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2051"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EEFF2089-C595-4D1D-9F1B-03CC6A5145F1}"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4223117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2051"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EEFF2089-C595-4D1D-9F1B-03CC6A5145F1}"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91331233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2051"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EEFF2089-C595-4D1D-9F1B-03CC6A5145F1}" type="slidenum">
              <a:rPr lang="es-ES" smtClean="0">
                <a:solidFill>
                  <a:srgbClr val="000000"/>
                </a:solidFill>
              </a:rPr>
              <a:pPr fontAlgn="base">
                <a:spcBef>
                  <a:spcPct val="0"/>
                </a:spcBef>
                <a:spcAft>
                  <a:spcPct val="0"/>
                </a:spcAft>
              </a:pPr>
              <a:t>‹Nº›</a:t>
            </a:fld>
            <a:endParaRPr lang="es-ES" smtClean="0">
              <a:solidFill>
                <a:srgbClr val="000000"/>
              </a:solidFill>
            </a:endParaRPr>
          </a:p>
        </p:txBody>
      </p:sp>
    </p:spTree>
    <p:extLst>
      <p:ext uri="{BB962C8B-B14F-4D97-AF65-F5344CB8AC3E}">
        <p14:creationId xmlns:p14="http://schemas.microsoft.com/office/powerpoint/2010/main" val="1152888953"/>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2051"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09834667-F2BD-4BB2-962F-6B918AA78BCB}"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326545881"/>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A1B8C2C3-129A-433F-91F6-50E70E949D8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145861696"/>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A1B8C2C3-129A-433F-91F6-50E70E949D8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99739873"/>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A1B8C2C3-129A-433F-91F6-50E70E949D8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741471492"/>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A1B8C2C3-129A-433F-91F6-50E70E949D8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52647340"/>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A1B8C2C3-129A-433F-91F6-50E70E949D8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793383027"/>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A1B8C2C3-129A-433F-91F6-50E70E949D8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042563090"/>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A1B8C2C3-129A-433F-91F6-50E70E949D8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935279529"/>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A1B8C2C3-129A-433F-91F6-50E70E949D8A}"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3431380387"/>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66485F6A-409D-42BE-8F67-E1A36106B2F5}"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2861262789"/>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66485F6A-409D-42BE-8F67-E1A36106B2F5}"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109145069"/>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66485F6A-409D-42BE-8F67-E1A36106B2F5}"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2383480416"/>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66485F6A-409D-42BE-8F67-E1A36106B2F5}"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871223135"/>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66485F6A-409D-42BE-8F67-E1A36106B2F5}"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2898755341"/>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66485F6A-409D-42BE-8F67-E1A36106B2F5}"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2207525205"/>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66485F6A-409D-42BE-8F67-E1A36106B2F5}"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811385524"/>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1 Marcador de título"/>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endParaRPr lang="es-AR" altLang="es-AR" smtClean="0"/>
          </a:p>
        </p:txBody>
      </p:sp>
      <p:sp>
        <p:nvSpPr>
          <p:cNvPr id="2051" name="2 Marcador de texto"/>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endParaRPr lang="es-AR" altLang="es-AR" smtClean="0"/>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defRPr>
            </a:lvl1pPr>
          </a:lstStyle>
          <a:p>
            <a:pPr>
              <a:defRPr/>
            </a:pPr>
            <a:fld id="{06AA1F20-12BD-41AF-8A80-0DDC28BFDDEC}" type="datetimeFigureOut">
              <a:rPr lang="es-AR"/>
              <a:pPr>
                <a:defRPr/>
              </a:pPr>
              <a:t>22/08/2019</a:t>
            </a:fld>
            <a:endParaRPr lang="es-A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defRPr>
            </a:lvl1pPr>
          </a:lstStyle>
          <a:p>
            <a:pPr>
              <a:defRPr/>
            </a:pPr>
            <a:endParaRPr lang="es-A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fontAlgn="base">
              <a:spcBef>
                <a:spcPct val="0"/>
              </a:spcBef>
              <a:spcAft>
                <a:spcPct val="0"/>
              </a:spcAft>
              <a:defRPr/>
            </a:pPr>
            <a:fld id="{378D134C-3E56-40B0-9C7D-CE9CCEE6D727}" type="slidenum">
              <a:rPr lang="es-AR"/>
              <a:pPr fontAlgn="base">
                <a:spcBef>
                  <a:spcPct val="0"/>
                </a:spcBef>
                <a:spcAft>
                  <a:spcPct val="0"/>
                </a:spcAft>
                <a:defRPr/>
              </a:pPr>
              <a:t>‹Nº›</a:t>
            </a:fld>
            <a:endParaRPr lang="es-AR"/>
          </a:p>
        </p:txBody>
      </p:sp>
    </p:spTree>
    <p:extLst>
      <p:ext uri="{BB962C8B-B14F-4D97-AF65-F5344CB8AC3E}">
        <p14:creationId xmlns:p14="http://schemas.microsoft.com/office/powerpoint/2010/main" val="800903468"/>
      </p:ext>
    </p:extLst>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1 Marcador de título"/>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AR" smtClean="0"/>
          </a:p>
        </p:txBody>
      </p:sp>
      <p:sp>
        <p:nvSpPr>
          <p:cNvPr id="4099" name="2 Marcador de texto"/>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smtClean="0"/>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defRPr>
            </a:lvl1pPr>
          </a:lstStyle>
          <a:p>
            <a:pPr>
              <a:defRPr/>
            </a:pPr>
            <a:fld id="{59E41182-7B59-4469-9A70-47577FCA660D}" type="datetimeFigureOut">
              <a:rPr lang="es-AR"/>
              <a:pPr>
                <a:defRPr/>
              </a:pPr>
              <a:t>22/08/2019</a:t>
            </a:fld>
            <a:endParaRPr lang="es-A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defRPr>
            </a:lvl1pPr>
          </a:lstStyle>
          <a:p>
            <a:pPr>
              <a:defRPr/>
            </a:pPr>
            <a:endParaRPr lang="es-A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Calibri"/>
              </a:defRPr>
            </a:lvl1pPr>
          </a:lstStyle>
          <a:p>
            <a:pPr>
              <a:defRPr/>
            </a:pPr>
            <a:fld id="{D5C0B854-0A19-4D79-AE3B-4E99219B75C5}" type="slidenum">
              <a:rPr lang="es-AR"/>
              <a:pPr>
                <a:defRPr/>
              </a:pPr>
              <a:t>‹Nº›</a:t>
            </a:fld>
            <a:endParaRPr lang="es-AR"/>
          </a:p>
        </p:txBody>
      </p:sp>
    </p:spTree>
    <p:extLst>
      <p:ext uri="{BB962C8B-B14F-4D97-AF65-F5344CB8AC3E}">
        <p14:creationId xmlns:p14="http://schemas.microsoft.com/office/powerpoint/2010/main" val="1066053622"/>
      </p:ext>
    </p:extLst>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1 Marcador de título"/>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AR" smtClean="0"/>
          </a:p>
        </p:txBody>
      </p:sp>
      <p:sp>
        <p:nvSpPr>
          <p:cNvPr id="5123" name="2 Marcador de texto"/>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smtClean="0"/>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defRPr>
            </a:lvl1pPr>
          </a:lstStyle>
          <a:p>
            <a:pPr>
              <a:defRPr/>
            </a:pPr>
            <a:fld id="{FBBC273F-F32C-466A-8983-162811FEE97E}" type="datetimeFigureOut">
              <a:rPr lang="es-AR"/>
              <a:pPr>
                <a:defRPr/>
              </a:pPr>
              <a:t>22/08/2019</a:t>
            </a:fld>
            <a:endParaRPr lang="es-A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defRPr>
            </a:lvl1pPr>
          </a:lstStyle>
          <a:p>
            <a:pPr>
              <a:defRPr/>
            </a:pPr>
            <a:endParaRPr lang="es-A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Calibri"/>
              </a:defRPr>
            </a:lvl1pPr>
          </a:lstStyle>
          <a:p>
            <a:pPr>
              <a:defRPr/>
            </a:pPr>
            <a:fld id="{67819B26-C102-492E-AC04-28725C8148BA}" type="slidenum">
              <a:rPr lang="es-AR"/>
              <a:pPr>
                <a:defRPr/>
              </a:pPr>
              <a:t>‹Nº›</a:t>
            </a:fld>
            <a:endParaRPr lang="es-AR"/>
          </a:p>
        </p:txBody>
      </p:sp>
    </p:spTree>
    <p:extLst>
      <p:ext uri="{BB962C8B-B14F-4D97-AF65-F5344CB8AC3E}">
        <p14:creationId xmlns:p14="http://schemas.microsoft.com/office/powerpoint/2010/main" val="696040289"/>
      </p:ext>
    </p:extLst>
  </p:cSld>
  <p:clrMap bg1="lt1" tx1="dk1" bg2="lt2" tx2="dk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1 Marcador de título"/>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endParaRPr lang="es-AR" altLang="es-AR" smtClean="0"/>
          </a:p>
        </p:txBody>
      </p:sp>
      <p:sp>
        <p:nvSpPr>
          <p:cNvPr id="2051" name="2 Marcador de texto"/>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endParaRPr lang="es-AR" altLang="es-AR" smtClean="0"/>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defRPr>
            </a:lvl1pPr>
          </a:lstStyle>
          <a:p>
            <a:pPr>
              <a:defRPr/>
            </a:pPr>
            <a:fld id="{06AA1F20-12BD-41AF-8A80-0DDC28BFDDEC}" type="datetimeFigureOut">
              <a:rPr lang="es-AR"/>
              <a:pPr>
                <a:defRPr/>
              </a:pPr>
              <a:t>22/08/2019</a:t>
            </a:fld>
            <a:endParaRPr lang="es-A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defRPr>
            </a:lvl1pPr>
          </a:lstStyle>
          <a:p>
            <a:pPr>
              <a:defRPr/>
            </a:pPr>
            <a:endParaRPr lang="es-A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fontAlgn="base">
              <a:spcBef>
                <a:spcPct val="0"/>
              </a:spcBef>
              <a:spcAft>
                <a:spcPct val="0"/>
              </a:spcAft>
              <a:defRPr/>
            </a:pPr>
            <a:fld id="{378D134C-3E56-40B0-9C7D-CE9CCEE6D727}" type="slidenum">
              <a:rPr lang="es-AR"/>
              <a:pPr fontAlgn="base">
                <a:spcBef>
                  <a:spcPct val="0"/>
                </a:spcBef>
                <a:spcAft>
                  <a:spcPct val="0"/>
                </a:spcAft>
                <a:defRPr/>
              </a:pPr>
              <a:t>‹Nº›</a:t>
            </a:fld>
            <a:endParaRPr lang="es-AR"/>
          </a:p>
        </p:txBody>
      </p:sp>
    </p:spTree>
    <p:extLst>
      <p:ext uri="{BB962C8B-B14F-4D97-AF65-F5344CB8AC3E}">
        <p14:creationId xmlns:p14="http://schemas.microsoft.com/office/powerpoint/2010/main" val="594630530"/>
      </p:ext>
    </p:extLst>
  </p:cSld>
  <p:clrMap bg1="lt1" tx1="dk1" bg2="lt2" tx2="dk2" accent1="accent1" accent2="accent2" accent3="accent3" accent4="accent4" accent5="accent5" accent6="accent6" hlink="hlink" folHlink="folHlink"/>
  <p:sldLayoutIdLst>
    <p:sldLayoutId id="2147484117" r:id="rId1"/>
    <p:sldLayoutId id="2147484118" r:id="rId2"/>
    <p:sldLayoutId id="2147484119" r:id="rId3"/>
    <p:sldLayoutId id="2147484120" r:id="rId4"/>
    <p:sldLayoutId id="2147484121" r:id="rId5"/>
    <p:sldLayoutId id="2147484122" r:id="rId6"/>
    <p:sldLayoutId id="2147484123" r:id="rId7"/>
    <p:sldLayoutId id="2147484124" r:id="rId8"/>
    <p:sldLayoutId id="2147484125" r:id="rId9"/>
    <p:sldLayoutId id="2147484126" r:id="rId10"/>
    <p:sldLayoutId id="214748412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endParaRPr lang="es-AR" altLang="es-AR" smtClean="0"/>
          </a:p>
        </p:txBody>
      </p:sp>
      <p:sp>
        <p:nvSpPr>
          <p:cNvPr id="3075" name="2 Marcador de texto"/>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endParaRPr lang="es-AR" altLang="es-AR" smtClean="0"/>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defRPr>
            </a:lvl1pPr>
          </a:lstStyle>
          <a:p>
            <a:pPr>
              <a:defRPr/>
            </a:pPr>
            <a:fld id="{B1537784-5262-4E57-A918-94BB65E71F8C}" type="datetimeFigureOut">
              <a:rPr lang="es-AR"/>
              <a:pPr>
                <a:defRPr/>
              </a:pPr>
              <a:t>22/08/2019</a:t>
            </a:fld>
            <a:endParaRPr lang="es-A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defRPr>
            </a:lvl1pPr>
          </a:lstStyle>
          <a:p>
            <a:pPr>
              <a:defRPr/>
            </a:pPr>
            <a:endParaRPr lang="es-A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fontAlgn="base">
              <a:spcBef>
                <a:spcPct val="0"/>
              </a:spcBef>
              <a:spcAft>
                <a:spcPct val="0"/>
              </a:spcAft>
              <a:defRPr/>
            </a:pPr>
            <a:fld id="{ECF3EE3C-C775-4EC5-9BE1-F1C770D384FC}" type="slidenum">
              <a:rPr lang="es-AR"/>
              <a:pPr fontAlgn="base">
                <a:spcBef>
                  <a:spcPct val="0"/>
                </a:spcBef>
                <a:spcAft>
                  <a:spcPct val="0"/>
                </a:spcAft>
                <a:defRPr/>
              </a:pPr>
              <a:t>‹Nº›</a:t>
            </a:fld>
            <a:endParaRPr lang="es-AR"/>
          </a:p>
        </p:txBody>
      </p:sp>
    </p:spTree>
    <p:extLst>
      <p:ext uri="{BB962C8B-B14F-4D97-AF65-F5344CB8AC3E}">
        <p14:creationId xmlns:p14="http://schemas.microsoft.com/office/powerpoint/2010/main" val="4247702354"/>
      </p:ext>
    </p:extLst>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endParaRPr lang="es-AR" altLang="es-AR" smtClean="0"/>
          </a:p>
        </p:txBody>
      </p:sp>
      <p:sp>
        <p:nvSpPr>
          <p:cNvPr id="3075" name="2 Marcador de texto"/>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endParaRPr lang="es-AR" altLang="es-AR" smtClean="0"/>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defRPr>
            </a:lvl1pPr>
          </a:lstStyle>
          <a:p>
            <a:pPr>
              <a:defRPr/>
            </a:pPr>
            <a:fld id="{B1537784-5262-4E57-A918-94BB65E71F8C}" type="datetimeFigureOut">
              <a:rPr lang="es-AR"/>
              <a:pPr>
                <a:defRPr/>
              </a:pPr>
              <a:t>22/08/2019</a:t>
            </a:fld>
            <a:endParaRPr lang="es-A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defRPr>
            </a:lvl1pPr>
          </a:lstStyle>
          <a:p>
            <a:pPr>
              <a:defRPr/>
            </a:pPr>
            <a:endParaRPr lang="es-A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fontAlgn="base">
              <a:spcBef>
                <a:spcPct val="0"/>
              </a:spcBef>
              <a:spcAft>
                <a:spcPct val="0"/>
              </a:spcAft>
              <a:defRPr/>
            </a:pPr>
            <a:fld id="{ECF3EE3C-C775-4EC5-9BE1-F1C770D384FC}" type="slidenum">
              <a:rPr lang="es-AR"/>
              <a:pPr fontAlgn="base">
                <a:spcBef>
                  <a:spcPct val="0"/>
                </a:spcBef>
                <a:spcAft>
                  <a:spcPct val="0"/>
                </a:spcAft>
                <a:defRPr/>
              </a:pPr>
              <a:t>‹Nº›</a:t>
            </a:fld>
            <a:endParaRPr lang="es-AR"/>
          </a:p>
        </p:txBody>
      </p:sp>
    </p:spTree>
    <p:extLst>
      <p:ext uri="{BB962C8B-B14F-4D97-AF65-F5344CB8AC3E}">
        <p14:creationId xmlns:p14="http://schemas.microsoft.com/office/powerpoint/2010/main" val="1593558236"/>
      </p:ext>
    </p:extLst>
  </p:cSld>
  <p:clrMap bg1="lt1" tx1="dk1" bg2="lt2" tx2="dk2" accent1="accent1" accent2="accent2" accent3="accent3" accent4="accent4" accent5="accent5" accent6="accent6" hlink="hlink" folHlink="folHlink"/>
  <p:sldLayoutIdLst>
    <p:sldLayoutId id="2147484141"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defTabSz="457200"/>
            <a:fld id="{98624D31-43A5-475A-80CF-332C9F6DCF35}" type="datetimeFigureOut">
              <a:rPr lang="en-US" dirty="0"/>
              <a:pPr defTabSz="457200"/>
              <a:t>8/22/2019</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defTabSz="457200"/>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defTabSz="457200"/>
            <a:fld id="{4FAB73BC-B049-4115-A692-8D63A059BFB8}" type="slidenum">
              <a:rPr lang="en-US" dirty="0"/>
              <a:pPr defTabSz="457200"/>
              <a:t>‹Nº›</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2669906"/>
      </p:ext>
    </p:extLst>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es.wikipedia.org/wiki/Sistema_inmunitario_innato"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s.wikipedia.org/wiki/Glicoprote%C3%ADna" TargetMode="External"/><Relationship Id="rId2" Type="http://schemas.openxmlformats.org/officeDocument/2006/relationships/hyperlink" Target="https://es.wikipedia.org/wiki/Prote%C3%ADna" TargetMode="External"/><Relationship Id="rId1" Type="http://schemas.openxmlformats.org/officeDocument/2006/relationships/slideLayout" Target="../slideLayouts/slideLayout7.xml"/><Relationship Id="rId6" Type="http://schemas.openxmlformats.org/officeDocument/2006/relationships/hyperlink" Target="https://es.wikipedia.org/wiki/C%C3%A9lula" TargetMode="External"/><Relationship Id="rId5" Type="http://schemas.openxmlformats.org/officeDocument/2006/relationships/hyperlink" Target="https://es.wikipedia.org/wiki/Metabolismo" TargetMode="External"/><Relationship Id="rId4" Type="http://schemas.openxmlformats.org/officeDocument/2006/relationships/hyperlink" Target="https://es.wikipedia.org/wiki/Ligando_(qu%C3%ADmico)"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8" Type="http://schemas.openxmlformats.org/officeDocument/2006/relationships/hyperlink" Target="https://es.wikipedia.org/wiki/Anticuerpos" TargetMode="External"/><Relationship Id="rId13" Type="http://schemas.openxmlformats.org/officeDocument/2006/relationships/diagramColors" Target="../diagrams/colors2.xml"/><Relationship Id="rId3" Type="http://schemas.openxmlformats.org/officeDocument/2006/relationships/hyperlink" Target="https://es.wikipedia.org/wiki/Toxina" TargetMode="External"/><Relationship Id="rId7" Type="http://schemas.openxmlformats.org/officeDocument/2006/relationships/hyperlink" Target="https://es.wikipedia.org/wiki/Macromol%C3%A9cula" TargetMode="External"/><Relationship Id="rId12" Type="http://schemas.openxmlformats.org/officeDocument/2006/relationships/diagramQuickStyle" Target="../diagrams/quickStyle2.xml"/><Relationship Id="rId2" Type="http://schemas.openxmlformats.org/officeDocument/2006/relationships/hyperlink" Target="https://es.wikipedia.org/wiki/Microorganismo" TargetMode="External"/><Relationship Id="rId1" Type="http://schemas.openxmlformats.org/officeDocument/2006/relationships/slideLayout" Target="../slideLayouts/slideLayout6.xml"/><Relationship Id="rId6" Type="http://schemas.openxmlformats.org/officeDocument/2006/relationships/hyperlink" Target="https://es.wikipedia.org/wiki/C%C3%A9lula" TargetMode="External"/><Relationship Id="rId11" Type="http://schemas.openxmlformats.org/officeDocument/2006/relationships/diagramLayout" Target="../diagrams/layout2.xml"/><Relationship Id="rId5" Type="http://schemas.openxmlformats.org/officeDocument/2006/relationships/hyperlink" Target="https://es.wikipedia.org/wiki/Ant%C3%ADgenos" TargetMode="External"/><Relationship Id="rId10" Type="http://schemas.openxmlformats.org/officeDocument/2006/relationships/diagramData" Target="../diagrams/data2.xml"/><Relationship Id="rId4" Type="http://schemas.openxmlformats.org/officeDocument/2006/relationships/hyperlink" Target="https://es.wikipedia.org/wiki/Sistema_inmunitario" TargetMode="External"/><Relationship Id="rId9" Type="http://schemas.openxmlformats.org/officeDocument/2006/relationships/hyperlink" Target="https://es.wikipedia.org/wiki/Sistema_del_complemento" TargetMode="External"/><Relationship Id="rId14" Type="http://schemas.microsoft.com/office/2007/relationships/diagramDrawing" Target="../diagrams/drawing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es.wikipedia.org/wiki/Inflamaci%C3%B3n" TargetMode="External"/><Relationship Id="rId2" Type="http://schemas.openxmlformats.org/officeDocument/2006/relationships/hyperlink" Target="https://es.wikipedia.org/wiki/Complejo_de_ataque_a_membrana" TargetMode="External"/><Relationship Id="rId1" Type="http://schemas.openxmlformats.org/officeDocument/2006/relationships/slideLayout" Target="../slideLayouts/slideLayout2.xml"/><Relationship Id="rId5" Type="http://schemas.openxmlformats.org/officeDocument/2006/relationships/hyperlink" Target="https://es.wikipedia.org/wiki/Inmunidad_celular" TargetMode="External"/><Relationship Id="rId4" Type="http://schemas.openxmlformats.org/officeDocument/2006/relationships/hyperlink" Target="https://es.wikipedia.org/wiki/Mastocito"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0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8" Type="http://schemas.openxmlformats.org/officeDocument/2006/relationships/hyperlink" Target="https://es.wikipedia.org/wiki/Hospedador" TargetMode="External"/><Relationship Id="rId3" Type="http://schemas.openxmlformats.org/officeDocument/2006/relationships/hyperlink" Target="https://es.wikipedia.org/wiki/Linfocitos_T" TargetMode="External"/><Relationship Id="rId7" Type="http://schemas.openxmlformats.org/officeDocument/2006/relationships/hyperlink" Target="https://es.wikipedia.org/wiki/Fagocito" TargetMode="External"/><Relationship Id="rId12" Type="http://schemas.openxmlformats.org/officeDocument/2006/relationships/hyperlink" Target="https://es.wikipedia.org/wiki/C%C3%A9lula" TargetMode="External"/><Relationship Id="rId2" Type="http://schemas.openxmlformats.org/officeDocument/2006/relationships/hyperlink" Target="https://es.wikipedia.org/wiki/Sistema_de_inmunidad_adquirida" TargetMode="External"/><Relationship Id="rId1" Type="http://schemas.openxmlformats.org/officeDocument/2006/relationships/slideLayout" Target="../slideLayouts/slideLayout2.xml"/><Relationship Id="rId6" Type="http://schemas.openxmlformats.org/officeDocument/2006/relationships/hyperlink" Target="https://es.wikipedia.org/wiki/Bacteria" TargetMode="External"/><Relationship Id="rId11" Type="http://schemas.openxmlformats.org/officeDocument/2006/relationships/hyperlink" Target="https://es.wikipedia.org/wiki/Infecci%C3%B3n" TargetMode="External"/><Relationship Id="rId5" Type="http://schemas.openxmlformats.org/officeDocument/2006/relationships/hyperlink" Target="https://es.wikipedia.org/wiki/Microorganismo" TargetMode="External"/><Relationship Id="rId10" Type="http://schemas.openxmlformats.org/officeDocument/2006/relationships/hyperlink" Target="https://es.wikipedia.org/wiki/Inmunidad_humoral" TargetMode="External"/><Relationship Id="rId4" Type="http://schemas.openxmlformats.org/officeDocument/2006/relationships/hyperlink" Target="https://es.wikipedia.org/wiki/Virus" TargetMode="External"/><Relationship Id="rId9" Type="http://schemas.openxmlformats.org/officeDocument/2006/relationships/hyperlink" Target="https://es.wikipedia.org/wiki/Anticuerpo"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6.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7.png"/></Relationships>
</file>

<file path=ppt/slides/_rels/slide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6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59.xml"/></Relationships>
</file>

<file path=ppt/slides/_rels/slide7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7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1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2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3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5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7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82.xml"/><Relationship Id="rId1" Type="http://schemas.openxmlformats.org/officeDocument/2006/relationships/vmlDrawing" Target="../drawings/vmlDrawing1.vml"/><Relationship Id="rId4" Type="http://schemas.openxmlformats.org/officeDocument/2006/relationships/image" Target="../media/image45.png"/></Relationships>
</file>

<file path=ppt/slides/_rels/slide8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8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93.xml"/></Relationships>
</file>

<file path=ppt/slides/_rels/slide9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04.xml"/></Relationships>
</file>

<file path=ppt/slides/_rels/slide9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315.xml"/></Relationships>
</file>

<file path=ppt/slides/_rels/slide9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31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1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1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1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10.xml"/></Relationships>
</file>

<file path=ppt/slides/_rels/slide9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15.xml"/><Relationship Id="rId1" Type="http://schemas.openxmlformats.org/officeDocument/2006/relationships/vmlDrawing" Target="../drawings/vmlDrawing2.vml"/><Relationship Id="rId4" Type="http://schemas.openxmlformats.org/officeDocument/2006/relationships/image" Target="../media/image54.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1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2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32.xml"/></Relationships>
</file>

<file path=ppt/slides/_rels/slide10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48.xml"/></Relationships>
</file>

<file path=ppt/slides/_rels/slide10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3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l"/>
            <a:r>
              <a:rPr lang="es-AR" sz="4800" b="1" dirty="0" smtClean="0"/>
              <a:t>INFECCIONES EN HIC </a:t>
            </a:r>
            <a:br>
              <a:rPr lang="es-AR" sz="4800" b="1" dirty="0" smtClean="0"/>
            </a:br>
            <a:r>
              <a:rPr lang="es-AR" sz="4800" b="1" dirty="0" smtClean="0"/>
              <a:t>URGENCIAS INFECTOLÓGICAS</a:t>
            </a:r>
            <a:endParaRPr lang="es-AR" sz="4800" b="1" dirty="0"/>
          </a:p>
        </p:txBody>
      </p:sp>
      <p:sp>
        <p:nvSpPr>
          <p:cNvPr id="3" name="Subtítulo 2"/>
          <p:cNvSpPr>
            <a:spLocks noGrp="1"/>
          </p:cNvSpPr>
          <p:nvPr>
            <p:ph type="subTitle" idx="1"/>
          </p:nvPr>
        </p:nvSpPr>
        <p:spPr/>
        <p:txBody>
          <a:bodyPr/>
          <a:lstStyle/>
          <a:p>
            <a:pPr algn="l"/>
            <a:r>
              <a:rPr lang="es-AR" b="1" dirty="0" smtClean="0">
                <a:solidFill>
                  <a:srgbClr val="0070C0"/>
                </a:solidFill>
              </a:rPr>
              <a:t>Seminario para Alumnos</a:t>
            </a:r>
          </a:p>
          <a:p>
            <a:pPr algn="l"/>
            <a:r>
              <a:rPr lang="es-AR" b="1" dirty="0" smtClean="0">
                <a:solidFill>
                  <a:srgbClr val="0070C0"/>
                </a:solidFill>
              </a:rPr>
              <a:t>Cátedra de Enfermedades Infecciosas, Facultad de Medicina, UNT</a:t>
            </a:r>
          </a:p>
          <a:p>
            <a:pPr algn="l"/>
            <a:r>
              <a:rPr lang="es-AR" b="1" dirty="0" smtClean="0">
                <a:solidFill>
                  <a:srgbClr val="0070C0"/>
                </a:solidFill>
              </a:rPr>
              <a:t>Agosto 2019</a:t>
            </a:r>
            <a:endParaRPr lang="es-AR" b="1" dirty="0">
              <a:solidFill>
                <a:srgbClr val="0070C0"/>
              </a:solidFill>
            </a:endParaRPr>
          </a:p>
        </p:txBody>
      </p:sp>
    </p:spTree>
    <p:extLst>
      <p:ext uri="{BB962C8B-B14F-4D97-AF65-F5344CB8AC3E}">
        <p14:creationId xmlns:p14="http://schemas.microsoft.com/office/powerpoint/2010/main" val="24332272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s-ES_tradnl" altLang="es-AR" sz="3200" b="1">
                <a:solidFill>
                  <a:schemeClr val="bg1"/>
                </a:solidFill>
              </a:rPr>
              <a:t>La definición más acertada de Inmunidad es: </a:t>
            </a:r>
            <a:r>
              <a:rPr lang="es-ES_tradnl" altLang="es-AR" sz="3200" b="1">
                <a:solidFill>
                  <a:srgbClr val="FFFF00"/>
                </a:solidFill>
              </a:rPr>
              <a:t>Capacidad del organismo de recocer lo propio de lo no propio.</a:t>
            </a:r>
            <a:br>
              <a:rPr lang="es-ES_tradnl" altLang="es-AR" sz="3200" b="1">
                <a:solidFill>
                  <a:srgbClr val="FFFF00"/>
                </a:solidFill>
              </a:rPr>
            </a:br>
            <a:endParaRPr lang="es-ES_tradnl" altLang="es-AR" sz="3200" b="1">
              <a:solidFill>
                <a:srgbClr val="FFFF00"/>
              </a:solidFill>
            </a:endParaRPr>
          </a:p>
        </p:txBody>
      </p:sp>
      <p:sp>
        <p:nvSpPr>
          <p:cNvPr id="30723" name="Rectangle 3"/>
          <p:cNvSpPr>
            <a:spLocks noGrp="1" noChangeArrowheads="1"/>
          </p:cNvSpPr>
          <p:nvPr>
            <p:ph type="body" idx="1"/>
          </p:nvPr>
        </p:nvSpPr>
        <p:spPr/>
        <p:txBody>
          <a:bodyPr/>
          <a:lstStyle/>
          <a:p>
            <a:pPr marL="609600" indent="-609600" eaLnBrk="1" hangingPunct="1">
              <a:lnSpc>
                <a:spcPct val="80000"/>
              </a:lnSpc>
            </a:pPr>
            <a:r>
              <a:rPr lang="es-ES_tradnl" altLang="es-AR" sz="2800" b="1">
                <a:solidFill>
                  <a:schemeClr val="bg1"/>
                </a:solidFill>
              </a:rPr>
              <a:t>Respuesta Inmune eficaz: estado de salud, huésped normal.</a:t>
            </a:r>
          </a:p>
          <a:p>
            <a:pPr marL="609600" indent="-609600" eaLnBrk="1" hangingPunct="1">
              <a:lnSpc>
                <a:spcPct val="80000"/>
              </a:lnSpc>
            </a:pPr>
            <a:r>
              <a:rPr lang="es-ES_tradnl" altLang="es-AR" sz="2800" b="1">
                <a:solidFill>
                  <a:schemeClr val="bg1"/>
                </a:solidFill>
              </a:rPr>
              <a:t>Respuesta Inmune ineficaz: inmunodeficit, huésped  inmunocomprometido.</a:t>
            </a:r>
          </a:p>
          <a:p>
            <a:pPr marL="609600" indent="-609600" eaLnBrk="1" hangingPunct="1">
              <a:lnSpc>
                <a:spcPct val="80000"/>
              </a:lnSpc>
            </a:pPr>
            <a:r>
              <a:rPr lang="es-ES_tradnl" altLang="es-AR" sz="2800" b="1">
                <a:solidFill>
                  <a:schemeClr val="bg1"/>
                </a:solidFill>
              </a:rPr>
              <a:t>Respuesta Inmune exagerada: hipersensibilidad.</a:t>
            </a:r>
          </a:p>
          <a:p>
            <a:pPr marL="609600" indent="-609600" eaLnBrk="1" hangingPunct="1">
              <a:lnSpc>
                <a:spcPct val="80000"/>
              </a:lnSpc>
            </a:pPr>
            <a:r>
              <a:rPr lang="es-ES_tradnl" altLang="es-AR" sz="2800" b="1">
                <a:solidFill>
                  <a:schemeClr val="bg1"/>
                </a:solidFill>
              </a:rPr>
              <a:t>Reacción inadecuada en el reconocimiento de lo propio: enfermedad autoinmune.</a:t>
            </a:r>
          </a:p>
          <a:p>
            <a:pPr marL="609600" indent="-609600" eaLnBrk="1" hangingPunct="1">
              <a:lnSpc>
                <a:spcPct val="80000"/>
              </a:lnSpc>
            </a:pPr>
            <a:r>
              <a:rPr lang="es-ES_tradnl" altLang="es-AR" sz="2800" b="1">
                <a:solidFill>
                  <a:schemeClr val="bg1"/>
                </a:solidFill>
              </a:rPr>
              <a:t>Vigilancia inmunológica: Reacción inmunológica antitumoral.</a:t>
            </a:r>
          </a:p>
        </p:txBody>
      </p:sp>
    </p:spTree>
    <p:extLst>
      <p:ext uri="{BB962C8B-B14F-4D97-AF65-F5344CB8AC3E}">
        <p14:creationId xmlns:p14="http://schemas.microsoft.com/office/powerpoint/2010/main" val="12186426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011761" y="179462"/>
            <a:ext cx="9401689" cy="6368886"/>
          </a:xfrm>
          <a:prstGeom prst="rect">
            <a:avLst/>
          </a:prstGeom>
        </p:spPr>
      </p:pic>
      <p:sp>
        <p:nvSpPr>
          <p:cNvPr id="2" name="Elipse 1"/>
          <p:cNvSpPr/>
          <p:nvPr/>
        </p:nvSpPr>
        <p:spPr>
          <a:xfrm>
            <a:off x="6101697" y="1410057"/>
            <a:ext cx="854580" cy="82894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 name="Elipse 2"/>
          <p:cNvSpPr/>
          <p:nvPr/>
        </p:nvSpPr>
        <p:spPr>
          <a:xfrm>
            <a:off x="4050706" y="2364046"/>
            <a:ext cx="1093862" cy="1016950"/>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Rectángulo 4"/>
          <p:cNvSpPr/>
          <p:nvPr/>
        </p:nvSpPr>
        <p:spPr>
          <a:xfrm>
            <a:off x="4597637" y="3888337"/>
            <a:ext cx="914400" cy="341832"/>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Rectángulo 5"/>
          <p:cNvSpPr/>
          <p:nvPr/>
        </p:nvSpPr>
        <p:spPr>
          <a:xfrm>
            <a:off x="4499360" y="5862414"/>
            <a:ext cx="1824528" cy="247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chemeClr val="tx1"/>
                </a:solidFill>
              </a:rPr>
              <a:t>Factores esplénicos</a:t>
            </a:r>
            <a:endParaRPr lang="es-AR" sz="1600" b="1" dirty="0">
              <a:solidFill>
                <a:schemeClr val="tx1"/>
              </a:solidFill>
            </a:endParaRPr>
          </a:p>
        </p:txBody>
      </p:sp>
    </p:spTree>
    <p:extLst>
      <p:ext uri="{BB962C8B-B14F-4D97-AF65-F5344CB8AC3E}">
        <p14:creationId xmlns:p14="http://schemas.microsoft.com/office/powerpoint/2010/main" val="61655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pPr algn="ctr"/>
            <a:r>
              <a:rPr lang="es-AR" sz="3600" b="1" dirty="0" smtClean="0"/>
              <a:t>REPUESTA INMUNOLÓGICA BÁSICA: INFLAMACIÓN</a:t>
            </a:r>
            <a:endParaRPr lang="es-AR" sz="3600" b="1" dirty="0"/>
          </a:p>
        </p:txBody>
      </p:sp>
      <p:sp>
        <p:nvSpPr>
          <p:cNvPr id="5" name="Marcador de contenido 4"/>
          <p:cNvSpPr>
            <a:spLocks noGrp="1"/>
          </p:cNvSpPr>
          <p:nvPr>
            <p:ph idx="1"/>
          </p:nvPr>
        </p:nvSpPr>
        <p:spPr/>
        <p:txBody>
          <a:bodyPr/>
          <a:lstStyle/>
          <a:p>
            <a:r>
              <a:rPr lang="es-AR" b="1" dirty="0"/>
              <a:t>Se trata de una respuesta inespecífica frente a las agresiones del medio, y está generada por los agentes inflamatorios. La respuesta inflamatoria ocurre solo en tejidos conectivos </a:t>
            </a:r>
            <a:r>
              <a:rPr lang="es-AR" b="1" dirty="0" err="1"/>
              <a:t>vascularizados</a:t>
            </a:r>
            <a:r>
              <a:rPr lang="es-AR" b="1" dirty="0"/>
              <a:t> y surge con el fin defensivo de aislar y destruir al agente </a:t>
            </a:r>
            <a:r>
              <a:rPr lang="es-AR" b="1" dirty="0" smtClean="0"/>
              <a:t>patógeno, </a:t>
            </a:r>
            <a:r>
              <a:rPr lang="es-AR" b="1" dirty="0"/>
              <a:t>así como reparar el tejido u órgano dañado. Se considera por tanto un mecanismo de </a:t>
            </a:r>
            <a:r>
              <a:rPr lang="es-AR" b="1" dirty="0">
                <a:hlinkClick r:id="rId2" tooltip="Sistema inmunitario innato"/>
              </a:rPr>
              <a:t>inmunidad </a:t>
            </a:r>
            <a:r>
              <a:rPr lang="es-AR" b="1" dirty="0" smtClean="0">
                <a:hlinkClick r:id="rId2" tooltip="Sistema inmunitario innato"/>
              </a:rPr>
              <a:t>innata</a:t>
            </a:r>
            <a:r>
              <a:rPr lang="es-AR" b="1" dirty="0"/>
              <a:t>. </a:t>
            </a:r>
          </a:p>
        </p:txBody>
      </p:sp>
    </p:spTree>
    <p:extLst>
      <p:ext uri="{BB962C8B-B14F-4D97-AF65-F5344CB8AC3E}">
        <p14:creationId xmlns:p14="http://schemas.microsoft.com/office/powerpoint/2010/main" val="24353404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2305261040"/>
              </p:ext>
            </p:extLst>
          </p:nvPr>
        </p:nvGraphicFramePr>
        <p:xfrm>
          <a:off x="2049092" y="82221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91945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FontTx/>
              <a:buNone/>
            </a:pPr>
            <a:r>
              <a:rPr lang="es-ES" altLang="es-AR" sz="3600" b="1">
                <a:solidFill>
                  <a:srgbClr val="FFFFFF"/>
                </a:solidFill>
              </a:rPr>
              <a:t>Tipos de Inmunodeficit</a:t>
            </a:r>
          </a:p>
        </p:txBody>
      </p:sp>
      <p:sp>
        <p:nvSpPr>
          <p:cNvPr id="39939" name="Rectangle 5"/>
          <p:cNvSpPr>
            <a:spLocks noChangeArrowheads="1"/>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spcAft>
                <a:spcPct val="0"/>
              </a:spcAft>
              <a:buFontTx/>
              <a:buNone/>
            </a:pPr>
            <a:r>
              <a:rPr lang="es-ES" altLang="es-AR" b="1" dirty="0">
                <a:solidFill>
                  <a:srgbClr val="FFFFFF"/>
                </a:solidFill>
              </a:rPr>
              <a:t>	Existen tres tipos básicos de déficit inmune: </a:t>
            </a:r>
          </a:p>
          <a:p>
            <a:pPr fontAlgn="base">
              <a:spcAft>
                <a:spcPct val="0"/>
              </a:spcAft>
            </a:pPr>
            <a:r>
              <a:rPr lang="es-ES" altLang="es-AR" b="1" dirty="0">
                <a:solidFill>
                  <a:srgbClr val="FFFFFF"/>
                </a:solidFill>
              </a:rPr>
              <a:t>	</a:t>
            </a:r>
            <a:r>
              <a:rPr lang="es-ES" altLang="es-AR" b="1" dirty="0" smtClean="0">
                <a:solidFill>
                  <a:srgbClr val="FFFFFF"/>
                </a:solidFill>
              </a:rPr>
              <a:t>Neutropenia</a:t>
            </a:r>
          </a:p>
          <a:p>
            <a:pPr fontAlgn="base">
              <a:spcAft>
                <a:spcPct val="0"/>
              </a:spcAft>
            </a:pPr>
            <a:r>
              <a:rPr lang="es-ES" altLang="es-AR" b="1" dirty="0">
                <a:solidFill>
                  <a:srgbClr val="FFFFFF"/>
                </a:solidFill>
              </a:rPr>
              <a:t> </a:t>
            </a:r>
            <a:r>
              <a:rPr lang="es-ES" altLang="es-AR" b="1" dirty="0" smtClean="0">
                <a:solidFill>
                  <a:srgbClr val="FFFFFF"/>
                </a:solidFill>
              </a:rPr>
              <a:t>     Déficit </a:t>
            </a:r>
            <a:r>
              <a:rPr lang="es-ES" altLang="es-AR" b="1" dirty="0">
                <a:solidFill>
                  <a:srgbClr val="FFFFFF"/>
                </a:solidFill>
              </a:rPr>
              <a:t>de inmunidad humoral. </a:t>
            </a:r>
          </a:p>
          <a:p>
            <a:pPr fontAlgn="base">
              <a:spcAft>
                <a:spcPct val="0"/>
              </a:spcAft>
            </a:pPr>
            <a:r>
              <a:rPr lang="es-ES" altLang="es-AR" b="1" dirty="0">
                <a:solidFill>
                  <a:srgbClr val="FFFFFF"/>
                </a:solidFill>
              </a:rPr>
              <a:t>	Déficit de inmunidad celular </a:t>
            </a:r>
          </a:p>
          <a:p>
            <a:pPr marL="0" indent="0" fontAlgn="base">
              <a:spcAft>
                <a:spcPct val="0"/>
              </a:spcAft>
              <a:buNone/>
            </a:pPr>
            <a:r>
              <a:rPr lang="es-ES" altLang="es-AR" b="1" dirty="0">
                <a:solidFill>
                  <a:srgbClr val="FFFFFF"/>
                </a:solidFill>
              </a:rPr>
              <a:t>		</a:t>
            </a:r>
          </a:p>
          <a:p>
            <a:pPr fontAlgn="base">
              <a:spcAft>
                <a:spcPct val="0"/>
              </a:spcAft>
              <a:buFontTx/>
              <a:buNone/>
            </a:pPr>
            <a:r>
              <a:rPr lang="es-ES" altLang="es-AR" b="1" dirty="0">
                <a:solidFill>
                  <a:srgbClr val="FFFFFF"/>
                </a:solidFill>
              </a:rPr>
              <a:t>	</a:t>
            </a:r>
            <a:r>
              <a:rPr lang="es-ES" altLang="es-AR" dirty="0">
                <a:solidFill>
                  <a:srgbClr val="000000"/>
                </a:solidFill>
              </a:rPr>
              <a:t/>
            </a:r>
            <a:br>
              <a:rPr lang="es-ES" altLang="es-AR" dirty="0">
                <a:solidFill>
                  <a:srgbClr val="000000"/>
                </a:solidFill>
              </a:rPr>
            </a:br>
            <a:endParaRPr lang="es-ES" altLang="es-AR" dirty="0">
              <a:solidFill>
                <a:srgbClr val="000000"/>
              </a:solidFill>
            </a:endParaRPr>
          </a:p>
        </p:txBody>
      </p:sp>
    </p:spTree>
    <p:extLst>
      <p:ext uri="{BB962C8B-B14F-4D97-AF65-F5344CB8AC3E}">
        <p14:creationId xmlns:p14="http://schemas.microsoft.com/office/powerpoint/2010/main" val="3746275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490787" y="147637"/>
            <a:ext cx="8328189" cy="6562725"/>
          </a:xfrm>
          <a:prstGeom prst="rect">
            <a:avLst/>
          </a:prstGeom>
        </p:spPr>
      </p:pic>
      <p:cxnSp>
        <p:nvCxnSpPr>
          <p:cNvPr id="4" name="Conector recto de flecha 3"/>
          <p:cNvCxnSpPr/>
          <p:nvPr/>
        </p:nvCxnSpPr>
        <p:spPr>
          <a:xfrm>
            <a:off x="4512179" y="3691783"/>
            <a:ext cx="3623417" cy="606752"/>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ector recto de flecha 4"/>
          <p:cNvCxnSpPr/>
          <p:nvPr/>
        </p:nvCxnSpPr>
        <p:spPr>
          <a:xfrm flipV="1">
            <a:off x="5452217" y="4495088"/>
            <a:ext cx="2683379" cy="1461331"/>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p:nvPr/>
        </p:nvCxnSpPr>
        <p:spPr>
          <a:xfrm flipV="1">
            <a:off x="7913406" y="4614729"/>
            <a:ext cx="444381" cy="611025"/>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2" name="Elipse 11"/>
          <p:cNvSpPr/>
          <p:nvPr/>
        </p:nvSpPr>
        <p:spPr>
          <a:xfrm>
            <a:off x="6161518" y="752030"/>
            <a:ext cx="493363" cy="4614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solidFill>
                  <a:schemeClr val="tx1"/>
                </a:solidFill>
              </a:rPr>
              <a:t>I</a:t>
            </a:r>
            <a:endParaRPr lang="es-AR" b="1" dirty="0">
              <a:solidFill>
                <a:schemeClr val="tx1"/>
              </a:solidFill>
            </a:endParaRPr>
          </a:p>
        </p:txBody>
      </p:sp>
      <p:sp>
        <p:nvSpPr>
          <p:cNvPr id="13" name="Elipse 12"/>
          <p:cNvSpPr/>
          <p:nvPr/>
        </p:nvSpPr>
        <p:spPr>
          <a:xfrm>
            <a:off x="9663625" y="3989462"/>
            <a:ext cx="493363" cy="5056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solidFill>
                  <a:schemeClr val="tx1"/>
                </a:solidFill>
              </a:rPr>
              <a:t>II</a:t>
            </a:r>
            <a:endParaRPr lang="es-AR" b="1" dirty="0">
              <a:solidFill>
                <a:schemeClr val="tx1"/>
              </a:solidFill>
            </a:endParaRPr>
          </a:p>
        </p:txBody>
      </p:sp>
      <p:sp>
        <p:nvSpPr>
          <p:cNvPr id="15" name="Elipse 14"/>
          <p:cNvSpPr/>
          <p:nvPr/>
        </p:nvSpPr>
        <p:spPr>
          <a:xfrm>
            <a:off x="9345563" y="1327803"/>
            <a:ext cx="564743" cy="5606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solidFill>
                  <a:schemeClr val="tx1"/>
                </a:solidFill>
              </a:rPr>
              <a:t>III</a:t>
            </a:r>
            <a:endParaRPr lang="es-AR" b="1" dirty="0">
              <a:solidFill>
                <a:schemeClr val="tx1"/>
              </a:solidFill>
            </a:endParaRPr>
          </a:p>
        </p:txBody>
      </p:sp>
    </p:spTree>
    <p:extLst>
      <p:ext uri="{BB962C8B-B14F-4D97-AF65-F5344CB8AC3E}">
        <p14:creationId xmlns:p14="http://schemas.microsoft.com/office/powerpoint/2010/main" val="2954656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fontAlgn="base" hangingPunct="1">
              <a:spcBef>
                <a:spcPct val="0"/>
              </a:spcBef>
              <a:spcAft>
                <a:spcPct val="0"/>
              </a:spcAft>
              <a:buFontTx/>
              <a:buNone/>
            </a:pPr>
            <a:r>
              <a:rPr lang="es-ES" altLang="es-AR" b="1">
                <a:solidFill>
                  <a:srgbClr val="FFFFFF"/>
                </a:solidFill>
              </a:rPr>
              <a:t>Razonamiento Inicial</a:t>
            </a:r>
          </a:p>
        </p:txBody>
      </p:sp>
      <p:sp>
        <p:nvSpPr>
          <p:cNvPr id="31747" name="Rectangle 5"/>
          <p:cNvSpPr>
            <a:spLocks noChangeArrowheads="1"/>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base" hangingPunct="1">
              <a:spcAft>
                <a:spcPct val="0"/>
              </a:spcAft>
            </a:pPr>
            <a:r>
              <a:rPr lang="es-ES" altLang="es-AR" b="1">
                <a:solidFill>
                  <a:srgbClr val="FFFFFF"/>
                </a:solidFill>
              </a:rPr>
              <a:t>Enfermedad de base</a:t>
            </a:r>
          </a:p>
          <a:p>
            <a:pPr eaLnBrk="1" fontAlgn="base" hangingPunct="1">
              <a:spcAft>
                <a:spcPct val="0"/>
              </a:spcAft>
            </a:pPr>
            <a:r>
              <a:rPr lang="es-ES" altLang="es-AR" b="1">
                <a:solidFill>
                  <a:srgbClr val="FFFFFF"/>
                </a:solidFill>
              </a:rPr>
              <a:t>Etapa de la enfermedad</a:t>
            </a:r>
          </a:p>
          <a:p>
            <a:pPr eaLnBrk="1" fontAlgn="base" hangingPunct="1">
              <a:spcAft>
                <a:spcPct val="0"/>
              </a:spcAft>
            </a:pPr>
            <a:r>
              <a:rPr lang="es-ES" altLang="es-AR" b="1">
                <a:solidFill>
                  <a:srgbClr val="FFFFFF"/>
                </a:solidFill>
              </a:rPr>
              <a:t>Tratamientos realizados</a:t>
            </a:r>
          </a:p>
          <a:p>
            <a:pPr eaLnBrk="1" fontAlgn="base" hangingPunct="1">
              <a:spcAft>
                <a:spcPct val="0"/>
              </a:spcAft>
            </a:pPr>
            <a:r>
              <a:rPr lang="es-ES" altLang="es-AR" b="1">
                <a:solidFill>
                  <a:srgbClr val="FFFFFF"/>
                </a:solidFill>
              </a:rPr>
              <a:t>Estado clínico</a:t>
            </a:r>
          </a:p>
          <a:p>
            <a:pPr eaLnBrk="1" fontAlgn="base" hangingPunct="1">
              <a:spcAft>
                <a:spcPct val="0"/>
              </a:spcAft>
            </a:pPr>
            <a:endParaRPr lang="es-ES" altLang="es-AR" b="1">
              <a:solidFill>
                <a:srgbClr val="FFFFFF"/>
              </a:solidFill>
            </a:endParaRPr>
          </a:p>
          <a:p>
            <a:pPr algn="ctr" eaLnBrk="1" fontAlgn="base" hangingPunct="1">
              <a:spcAft>
                <a:spcPct val="0"/>
              </a:spcAft>
              <a:buFontTx/>
              <a:buNone/>
            </a:pPr>
            <a:r>
              <a:rPr lang="es-ES" altLang="es-AR" b="1" i="1">
                <a:solidFill>
                  <a:srgbClr val="FFFF00"/>
                </a:solidFill>
              </a:rPr>
              <a:t>Esto permite categorizar al paciente.</a:t>
            </a:r>
          </a:p>
        </p:txBody>
      </p:sp>
    </p:spTree>
    <p:extLst>
      <p:ext uri="{BB962C8B-B14F-4D97-AF65-F5344CB8AC3E}">
        <p14:creationId xmlns:p14="http://schemas.microsoft.com/office/powerpoint/2010/main" val="35797930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fontAlgn="base" hangingPunct="1">
              <a:spcBef>
                <a:spcPct val="0"/>
              </a:spcBef>
              <a:spcAft>
                <a:spcPct val="0"/>
              </a:spcAft>
              <a:buFontTx/>
              <a:buNone/>
            </a:pPr>
            <a:r>
              <a:rPr lang="es-ES" altLang="es-AR" b="1">
                <a:solidFill>
                  <a:srgbClr val="FFFFFF"/>
                </a:solidFill>
              </a:rPr>
              <a:t>Razonamiento Inicial</a:t>
            </a:r>
          </a:p>
        </p:txBody>
      </p:sp>
      <p:sp>
        <p:nvSpPr>
          <p:cNvPr id="32771" name="Rectangle 5"/>
          <p:cNvSpPr>
            <a:spLocks noChangeArrowheads="1"/>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fontAlgn="base" hangingPunct="1">
              <a:lnSpc>
                <a:spcPct val="90000"/>
              </a:lnSpc>
              <a:spcAft>
                <a:spcPct val="0"/>
              </a:spcAft>
              <a:buFontTx/>
              <a:buNone/>
            </a:pPr>
            <a:r>
              <a:rPr lang="es-ES" altLang="es-AR" b="1">
                <a:solidFill>
                  <a:srgbClr val="FFFFFF"/>
                </a:solidFill>
              </a:rPr>
              <a:t>Conducta Infectológica inicial</a:t>
            </a:r>
          </a:p>
          <a:p>
            <a:pPr eaLnBrk="1" fontAlgn="base" hangingPunct="1">
              <a:lnSpc>
                <a:spcPct val="90000"/>
              </a:lnSpc>
              <a:spcAft>
                <a:spcPct val="0"/>
              </a:spcAft>
              <a:buFontTx/>
              <a:buNone/>
            </a:pPr>
            <a:endParaRPr lang="es-ES" altLang="es-AR" b="1">
              <a:solidFill>
                <a:srgbClr val="FFFFFF"/>
              </a:solidFill>
            </a:endParaRPr>
          </a:p>
          <a:p>
            <a:pPr eaLnBrk="1" fontAlgn="base" hangingPunct="1">
              <a:lnSpc>
                <a:spcPct val="90000"/>
              </a:lnSpc>
              <a:spcAft>
                <a:spcPct val="0"/>
              </a:spcAft>
              <a:buFontTx/>
              <a:buNone/>
            </a:pPr>
            <a:r>
              <a:rPr lang="es-ES" altLang="es-AR" b="1">
                <a:solidFill>
                  <a:srgbClr val="FF3300"/>
                </a:solidFill>
              </a:rPr>
              <a:t>Urgencia infectológica</a:t>
            </a:r>
            <a:r>
              <a:rPr lang="es-ES" altLang="es-AR" b="1">
                <a:solidFill>
                  <a:srgbClr val="FFFFFF"/>
                </a:solidFill>
              </a:rPr>
              <a:t>               </a:t>
            </a:r>
            <a:r>
              <a:rPr lang="es-ES" altLang="es-AR" b="1">
                <a:solidFill>
                  <a:srgbClr val="FFFF00"/>
                </a:solidFill>
              </a:rPr>
              <a:t>No Urgencia</a:t>
            </a:r>
          </a:p>
          <a:p>
            <a:pPr eaLnBrk="1" fontAlgn="base" hangingPunct="1">
              <a:lnSpc>
                <a:spcPct val="90000"/>
              </a:lnSpc>
              <a:spcAft>
                <a:spcPct val="0"/>
              </a:spcAft>
              <a:buFontTx/>
              <a:buNone/>
            </a:pPr>
            <a:endParaRPr lang="es-ES" altLang="es-AR" b="1">
              <a:solidFill>
                <a:srgbClr val="FFFFFF"/>
              </a:solidFill>
            </a:endParaRPr>
          </a:p>
          <a:p>
            <a:pPr eaLnBrk="1" fontAlgn="base" hangingPunct="1">
              <a:lnSpc>
                <a:spcPct val="90000"/>
              </a:lnSpc>
              <a:spcAft>
                <a:spcPct val="0"/>
              </a:spcAft>
              <a:buFontTx/>
              <a:buNone/>
            </a:pPr>
            <a:r>
              <a:rPr lang="es-ES" altLang="es-AR" b="1">
                <a:solidFill>
                  <a:srgbClr val="FFFFFF"/>
                </a:solidFill>
              </a:rPr>
              <a:t>Neutropénico                                I. Celular </a:t>
            </a:r>
          </a:p>
          <a:p>
            <a:pPr eaLnBrk="1" fontAlgn="base" hangingPunct="1">
              <a:lnSpc>
                <a:spcPct val="90000"/>
              </a:lnSpc>
              <a:spcAft>
                <a:spcPct val="0"/>
              </a:spcAft>
              <a:buFontTx/>
              <a:buNone/>
            </a:pPr>
            <a:r>
              <a:rPr lang="es-ES" altLang="es-AR" b="1">
                <a:solidFill>
                  <a:srgbClr val="FFFFFF"/>
                </a:solidFill>
              </a:rPr>
              <a:t>Esplenectomizado                        Alterada</a:t>
            </a:r>
          </a:p>
          <a:p>
            <a:pPr eaLnBrk="1" fontAlgn="base" hangingPunct="1">
              <a:lnSpc>
                <a:spcPct val="90000"/>
              </a:lnSpc>
              <a:spcAft>
                <a:spcPct val="0"/>
              </a:spcAft>
              <a:buFontTx/>
              <a:buNone/>
            </a:pPr>
            <a:r>
              <a:rPr lang="es-ES" altLang="es-AR" b="1">
                <a:solidFill>
                  <a:srgbClr val="FFFFFF"/>
                </a:solidFill>
              </a:rPr>
              <a:t>Déficit Humoral</a:t>
            </a:r>
          </a:p>
          <a:p>
            <a:pPr eaLnBrk="1" fontAlgn="base" hangingPunct="1">
              <a:lnSpc>
                <a:spcPct val="90000"/>
              </a:lnSpc>
              <a:spcAft>
                <a:spcPct val="0"/>
              </a:spcAft>
              <a:buFontTx/>
              <a:buNone/>
            </a:pPr>
            <a:r>
              <a:rPr lang="es-ES" altLang="es-AR" b="1">
                <a:solidFill>
                  <a:srgbClr val="FFFFFF"/>
                </a:solidFill>
              </a:rPr>
              <a:t>                </a:t>
            </a:r>
          </a:p>
        </p:txBody>
      </p:sp>
      <p:sp>
        <p:nvSpPr>
          <p:cNvPr id="32772" name="Rectangle 6"/>
          <p:cNvSpPr>
            <a:spLocks noChangeArrowheads="1"/>
          </p:cNvSpPr>
          <p:nvPr/>
        </p:nvSpPr>
        <p:spPr bwMode="auto">
          <a:xfrm>
            <a:off x="3071814" y="1557338"/>
            <a:ext cx="6048375" cy="6477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fontAlgn="base" hangingPunct="1">
              <a:spcBef>
                <a:spcPct val="0"/>
              </a:spcBef>
              <a:spcAft>
                <a:spcPct val="0"/>
              </a:spcAft>
              <a:buFontTx/>
              <a:buNone/>
            </a:pPr>
            <a:endParaRPr lang="es-ES_tradnl" altLang="es-AR" sz="1800">
              <a:solidFill>
                <a:srgbClr val="B2B2B2"/>
              </a:solidFill>
              <a:latin typeface="Arial" panose="020B0604020202020204" pitchFamily="34" charset="0"/>
            </a:endParaRPr>
          </a:p>
        </p:txBody>
      </p:sp>
      <p:sp>
        <p:nvSpPr>
          <p:cNvPr id="32773" name="Rectangle 7"/>
          <p:cNvSpPr>
            <a:spLocks noChangeArrowheads="1"/>
          </p:cNvSpPr>
          <p:nvPr/>
        </p:nvSpPr>
        <p:spPr bwMode="auto">
          <a:xfrm>
            <a:off x="1992314" y="2636838"/>
            <a:ext cx="4535487" cy="57626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base" hangingPunct="1">
              <a:spcBef>
                <a:spcPct val="0"/>
              </a:spcBef>
              <a:spcAft>
                <a:spcPct val="0"/>
              </a:spcAft>
              <a:buFontTx/>
              <a:buNone/>
            </a:pPr>
            <a:endParaRPr lang="es-AR" altLang="es-AR" sz="2400">
              <a:solidFill>
                <a:srgbClr val="000000"/>
              </a:solidFill>
            </a:endParaRPr>
          </a:p>
        </p:txBody>
      </p:sp>
      <p:sp>
        <p:nvSpPr>
          <p:cNvPr id="32774" name="Rectangle 8"/>
          <p:cNvSpPr>
            <a:spLocks noChangeArrowheads="1"/>
          </p:cNvSpPr>
          <p:nvPr/>
        </p:nvSpPr>
        <p:spPr bwMode="auto">
          <a:xfrm>
            <a:off x="7175500" y="2636838"/>
            <a:ext cx="2592388" cy="57626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base" hangingPunct="1">
              <a:spcBef>
                <a:spcPct val="0"/>
              </a:spcBef>
              <a:spcAft>
                <a:spcPct val="0"/>
              </a:spcAft>
              <a:buFontTx/>
              <a:buNone/>
            </a:pPr>
            <a:endParaRPr lang="es-AR" altLang="es-AR" sz="2400">
              <a:solidFill>
                <a:srgbClr val="000000"/>
              </a:solidFill>
            </a:endParaRPr>
          </a:p>
        </p:txBody>
      </p:sp>
      <p:sp>
        <p:nvSpPr>
          <p:cNvPr id="32775" name="Rectangle 9"/>
          <p:cNvSpPr>
            <a:spLocks noChangeArrowheads="1"/>
          </p:cNvSpPr>
          <p:nvPr/>
        </p:nvSpPr>
        <p:spPr bwMode="auto">
          <a:xfrm>
            <a:off x="1992314" y="3789363"/>
            <a:ext cx="3743325" cy="15113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base" hangingPunct="1">
              <a:spcBef>
                <a:spcPct val="0"/>
              </a:spcBef>
              <a:spcAft>
                <a:spcPct val="0"/>
              </a:spcAft>
              <a:buFontTx/>
              <a:buNone/>
            </a:pPr>
            <a:endParaRPr lang="es-AR" altLang="es-AR" sz="2400">
              <a:solidFill>
                <a:srgbClr val="000000"/>
              </a:solidFill>
            </a:endParaRPr>
          </a:p>
        </p:txBody>
      </p:sp>
      <p:sp>
        <p:nvSpPr>
          <p:cNvPr id="32776" name="Rectangle 10"/>
          <p:cNvSpPr>
            <a:spLocks noChangeArrowheads="1"/>
          </p:cNvSpPr>
          <p:nvPr/>
        </p:nvSpPr>
        <p:spPr bwMode="auto">
          <a:xfrm>
            <a:off x="7392989" y="3789364"/>
            <a:ext cx="2016125" cy="11509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base" hangingPunct="1">
              <a:spcBef>
                <a:spcPct val="0"/>
              </a:spcBef>
              <a:spcAft>
                <a:spcPct val="0"/>
              </a:spcAft>
              <a:buFontTx/>
              <a:buNone/>
            </a:pPr>
            <a:endParaRPr lang="es-AR" altLang="es-AR" sz="2400">
              <a:solidFill>
                <a:srgbClr val="000000"/>
              </a:solidFill>
            </a:endParaRPr>
          </a:p>
        </p:txBody>
      </p:sp>
      <p:sp>
        <p:nvSpPr>
          <p:cNvPr id="32777" name="Line 11"/>
          <p:cNvSpPr>
            <a:spLocks noChangeShapeType="1"/>
          </p:cNvSpPr>
          <p:nvPr/>
        </p:nvSpPr>
        <p:spPr bwMode="auto">
          <a:xfrm flipH="1">
            <a:off x="4511676" y="2205038"/>
            <a:ext cx="1439863" cy="360362"/>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AR" sz="2400">
              <a:solidFill>
                <a:srgbClr val="000000"/>
              </a:solidFill>
            </a:endParaRPr>
          </a:p>
        </p:txBody>
      </p:sp>
      <p:sp>
        <p:nvSpPr>
          <p:cNvPr id="32778" name="Line 12"/>
          <p:cNvSpPr>
            <a:spLocks noChangeShapeType="1"/>
          </p:cNvSpPr>
          <p:nvPr/>
        </p:nvSpPr>
        <p:spPr bwMode="auto">
          <a:xfrm>
            <a:off x="5951539" y="2205038"/>
            <a:ext cx="2232025" cy="360362"/>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AR" sz="2400">
              <a:solidFill>
                <a:srgbClr val="000000"/>
              </a:solidFill>
            </a:endParaRPr>
          </a:p>
        </p:txBody>
      </p:sp>
      <p:sp>
        <p:nvSpPr>
          <p:cNvPr id="32779" name="Line 13"/>
          <p:cNvSpPr>
            <a:spLocks noChangeShapeType="1"/>
          </p:cNvSpPr>
          <p:nvPr/>
        </p:nvSpPr>
        <p:spPr bwMode="auto">
          <a:xfrm>
            <a:off x="3935413" y="3213100"/>
            <a:ext cx="0" cy="503238"/>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AR" sz="2400">
              <a:solidFill>
                <a:srgbClr val="000000"/>
              </a:solidFill>
            </a:endParaRPr>
          </a:p>
        </p:txBody>
      </p:sp>
      <p:sp>
        <p:nvSpPr>
          <p:cNvPr id="32780" name="Line 14"/>
          <p:cNvSpPr>
            <a:spLocks noChangeShapeType="1"/>
          </p:cNvSpPr>
          <p:nvPr/>
        </p:nvSpPr>
        <p:spPr bwMode="auto">
          <a:xfrm>
            <a:off x="8616950" y="3284539"/>
            <a:ext cx="0" cy="504825"/>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AR" sz="2400">
              <a:solidFill>
                <a:srgbClr val="000000"/>
              </a:solidFill>
            </a:endParaRPr>
          </a:p>
        </p:txBody>
      </p:sp>
    </p:spTree>
    <p:extLst>
      <p:ext uri="{BB962C8B-B14F-4D97-AF65-F5344CB8AC3E}">
        <p14:creationId xmlns:p14="http://schemas.microsoft.com/office/powerpoint/2010/main" val="33283439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FontTx/>
              <a:buNone/>
            </a:pPr>
            <a:endParaRPr lang="es-ES" altLang="es-AR" sz="3600" b="1" dirty="0">
              <a:solidFill>
                <a:srgbClr val="FFFFFF"/>
              </a:solidFill>
            </a:endParaRPr>
          </a:p>
        </p:txBody>
      </p:sp>
      <p:sp>
        <p:nvSpPr>
          <p:cNvPr id="39939" name="Rectangle 5"/>
          <p:cNvSpPr>
            <a:spLocks noChangeArrowheads="1"/>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spcAft>
                <a:spcPct val="0"/>
              </a:spcAft>
              <a:buFontTx/>
              <a:buNone/>
            </a:pPr>
            <a:r>
              <a:rPr lang="es-ES" altLang="es-AR" b="1" dirty="0">
                <a:solidFill>
                  <a:srgbClr val="FFFFFF"/>
                </a:solidFill>
              </a:rPr>
              <a:t>	</a:t>
            </a:r>
          </a:p>
          <a:p>
            <a:pPr marL="0" indent="0" algn="ctr" fontAlgn="base">
              <a:spcAft>
                <a:spcPct val="0"/>
              </a:spcAft>
              <a:buNone/>
            </a:pPr>
            <a:r>
              <a:rPr lang="es-ES" altLang="es-AR" sz="4800" b="1" dirty="0" smtClean="0">
                <a:solidFill>
                  <a:srgbClr val="FFFFFF"/>
                </a:solidFill>
              </a:rPr>
              <a:t>Neutropenia</a:t>
            </a:r>
          </a:p>
          <a:p>
            <a:pPr marL="0" indent="0" fontAlgn="base">
              <a:spcAft>
                <a:spcPct val="0"/>
              </a:spcAft>
              <a:buNone/>
            </a:pPr>
            <a:r>
              <a:rPr lang="es-ES" altLang="es-AR" b="1" dirty="0">
                <a:solidFill>
                  <a:srgbClr val="FFFFFF"/>
                </a:solidFill>
              </a:rPr>
              <a:t>		</a:t>
            </a:r>
          </a:p>
          <a:p>
            <a:pPr fontAlgn="base">
              <a:spcAft>
                <a:spcPct val="0"/>
              </a:spcAft>
              <a:buFontTx/>
              <a:buNone/>
            </a:pPr>
            <a:r>
              <a:rPr lang="es-ES" altLang="es-AR" b="1" dirty="0">
                <a:solidFill>
                  <a:srgbClr val="FFFFFF"/>
                </a:solidFill>
              </a:rPr>
              <a:t>	</a:t>
            </a:r>
            <a:r>
              <a:rPr lang="es-ES" altLang="es-AR" dirty="0">
                <a:solidFill>
                  <a:srgbClr val="000000"/>
                </a:solidFill>
              </a:rPr>
              <a:t/>
            </a:r>
            <a:br>
              <a:rPr lang="es-ES" altLang="es-AR" dirty="0">
                <a:solidFill>
                  <a:srgbClr val="000000"/>
                </a:solidFill>
              </a:rPr>
            </a:br>
            <a:endParaRPr lang="es-ES" altLang="es-AR" dirty="0">
              <a:solidFill>
                <a:srgbClr val="000000"/>
              </a:solidFill>
            </a:endParaRPr>
          </a:p>
        </p:txBody>
      </p:sp>
    </p:spTree>
    <p:extLst>
      <p:ext uri="{BB962C8B-B14F-4D97-AF65-F5344CB8AC3E}">
        <p14:creationId xmlns:p14="http://schemas.microsoft.com/office/powerpoint/2010/main" val="6069527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NEUTRÓFILOS</a:t>
            </a:r>
            <a:endParaRPr lang="es-AR" b="1" dirty="0"/>
          </a:p>
        </p:txBody>
      </p:sp>
      <p:sp>
        <p:nvSpPr>
          <p:cNvPr id="3" name="Marcador de contenido 2"/>
          <p:cNvSpPr>
            <a:spLocks noGrp="1"/>
          </p:cNvSpPr>
          <p:nvPr>
            <p:ph idx="1"/>
          </p:nvPr>
        </p:nvSpPr>
        <p:spPr/>
        <p:txBody>
          <a:bodyPr/>
          <a:lstStyle/>
          <a:p>
            <a:r>
              <a:rPr lang="es-AR" b="1" dirty="0"/>
              <a:t>Los </a:t>
            </a:r>
            <a:r>
              <a:rPr lang="es-AR" b="1" dirty="0" smtClean="0">
                <a:solidFill>
                  <a:schemeClr val="accent5">
                    <a:lumMod val="75000"/>
                  </a:schemeClr>
                </a:solidFill>
              </a:rPr>
              <a:t>macrófagos </a:t>
            </a:r>
            <a:r>
              <a:rPr lang="es-AR" b="1" dirty="0">
                <a:solidFill>
                  <a:schemeClr val="accent5">
                    <a:lumMod val="75000"/>
                  </a:schemeClr>
                </a:solidFill>
              </a:rPr>
              <a:t>y </a:t>
            </a:r>
            <a:r>
              <a:rPr lang="es-AR" b="1" dirty="0" smtClean="0">
                <a:solidFill>
                  <a:schemeClr val="accent5">
                    <a:lumMod val="75000"/>
                  </a:schemeClr>
                </a:solidFill>
              </a:rPr>
              <a:t>neutrófilos</a:t>
            </a:r>
            <a:r>
              <a:rPr lang="es-AR" b="1" dirty="0" smtClean="0"/>
              <a:t>, </a:t>
            </a:r>
            <a:r>
              <a:rPr lang="es-AR" b="1" dirty="0"/>
              <a:t>son capaces de reconocer a los microorganismos de distintas maneras y cada una de estas </a:t>
            </a:r>
            <a:r>
              <a:rPr lang="es-AR" b="1" dirty="0" smtClean="0"/>
              <a:t>depende </a:t>
            </a:r>
            <a:r>
              <a:rPr lang="es-AR" b="1" dirty="0"/>
              <a:t>de </a:t>
            </a:r>
            <a:r>
              <a:rPr lang="es-AR" b="1" dirty="0">
                <a:solidFill>
                  <a:schemeClr val="accent5">
                    <a:lumMod val="75000"/>
                  </a:schemeClr>
                </a:solidFill>
              </a:rPr>
              <a:t>receptores</a:t>
            </a:r>
            <a:r>
              <a:rPr lang="es-AR" b="1" dirty="0"/>
              <a:t> ubicado en las membranas de estos </a:t>
            </a:r>
            <a:r>
              <a:rPr lang="es-AR" b="1" dirty="0" smtClean="0"/>
              <a:t>fagocitos. </a:t>
            </a:r>
          </a:p>
          <a:p>
            <a:pPr marL="0" indent="0">
              <a:buNone/>
            </a:pPr>
            <a:endParaRPr lang="es-AR" b="1" dirty="0"/>
          </a:p>
        </p:txBody>
      </p:sp>
      <p:pic>
        <p:nvPicPr>
          <p:cNvPr id="4" name="Imagen 3"/>
          <p:cNvPicPr>
            <a:picLocks noChangeAspect="1"/>
          </p:cNvPicPr>
          <p:nvPr/>
        </p:nvPicPr>
        <p:blipFill>
          <a:blip r:embed="rId2"/>
          <a:stretch>
            <a:fillRect/>
          </a:stretch>
        </p:blipFill>
        <p:spPr>
          <a:xfrm>
            <a:off x="3639538" y="3127761"/>
            <a:ext cx="4507765" cy="3357474"/>
          </a:xfrm>
          <a:prstGeom prst="rect">
            <a:avLst/>
          </a:prstGeom>
        </p:spPr>
      </p:pic>
    </p:spTree>
    <p:extLst>
      <p:ext uri="{BB962C8B-B14F-4D97-AF65-F5344CB8AC3E}">
        <p14:creationId xmlns:p14="http://schemas.microsoft.com/office/powerpoint/2010/main" val="30074089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700755" y="888763"/>
            <a:ext cx="10135312" cy="2800767"/>
          </a:xfrm>
          <a:prstGeom prst="rect">
            <a:avLst/>
          </a:prstGeom>
        </p:spPr>
        <p:txBody>
          <a:bodyPr wrap="square">
            <a:spAutoFit/>
          </a:bodyPr>
          <a:lstStyle/>
          <a:p>
            <a:r>
              <a:rPr lang="es-AR" sz="4400" b="1" i="1" dirty="0"/>
              <a:t>Los Receptores</a:t>
            </a:r>
            <a:r>
              <a:rPr lang="es-AR" sz="4400" i="1" dirty="0"/>
              <a:t> son </a:t>
            </a:r>
            <a:r>
              <a:rPr lang="es-AR" sz="4400" b="1" i="1" dirty="0">
                <a:hlinkClick r:id="rId2" tooltip="Proteína"/>
              </a:rPr>
              <a:t>proteínas</a:t>
            </a:r>
            <a:r>
              <a:rPr lang="es-AR" sz="4400" i="1" dirty="0"/>
              <a:t> o </a:t>
            </a:r>
            <a:r>
              <a:rPr lang="es-AR" sz="4400" b="1" i="1" dirty="0">
                <a:hlinkClick r:id="rId3" tooltip="Glicoproteína"/>
              </a:rPr>
              <a:t>glicoproteínas</a:t>
            </a:r>
            <a:r>
              <a:rPr lang="es-AR" sz="4400" i="1" dirty="0"/>
              <a:t> que permiten la interacción de determinadas </a:t>
            </a:r>
            <a:r>
              <a:rPr lang="es-AR" sz="4400" i="1" dirty="0">
                <a:hlinkClick r:id="rId4" tooltip="Ligando (químico)"/>
              </a:rPr>
              <a:t>sustancias</a:t>
            </a:r>
            <a:r>
              <a:rPr lang="es-AR" sz="4400" i="1" dirty="0"/>
              <a:t> con los mecanismos del </a:t>
            </a:r>
            <a:r>
              <a:rPr lang="es-AR" sz="4400" i="1" dirty="0">
                <a:hlinkClick r:id="rId5" tooltip="Metabolismo"/>
              </a:rPr>
              <a:t>metabolismo</a:t>
            </a:r>
            <a:r>
              <a:rPr lang="es-AR" sz="4400" i="1" dirty="0"/>
              <a:t> </a:t>
            </a:r>
            <a:r>
              <a:rPr lang="es-AR" sz="4400" i="1" dirty="0">
                <a:hlinkClick r:id="rId6" tooltip="Célula"/>
              </a:rPr>
              <a:t>celular</a:t>
            </a:r>
            <a:r>
              <a:rPr lang="es-AR" sz="4400" i="1" dirty="0"/>
              <a:t>.</a:t>
            </a:r>
            <a:endParaRPr lang="es-AR" sz="4400" b="1" i="1" dirty="0"/>
          </a:p>
        </p:txBody>
      </p:sp>
    </p:spTree>
    <p:extLst>
      <p:ext uri="{BB962C8B-B14F-4D97-AF65-F5344CB8AC3E}">
        <p14:creationId xmlns:p14="http://schemas.microsoft.com/office/powerpoint/2010/main" val="12557560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2726108" y="-60817"/>
            <a:ext cx="6101697" cy="6318839"/>
          </a:xfrm>
          <a:prstGeom prst="rect">
            <a:avLst/>
          </a:prstGeom>
        </p:spPr>
      </p:pic>
      <p:sp>
        <p:nvSpPr>
          <p:cNvPr id="6" name="Elipse 5"/>
          <p:cNvSpPr/>
          <p:nvPr/>
        </p:nvSpPr>
        <p:spPr>
          <a:xfrm>
            <a:off x="9058542" y="623843"/>
            <a:ext cx="769122" cy="709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600" b="1" dirty="0" smtClean="0">
                <a:solidFill>
                  <a:schemeClr val="accent5">
                    <a:lumMod val="75000"/>
                  </a:schemeClr>
                </a:solidFill>
              </a:rPr>
              <a:t>E</a:t>
            </a:r>
            <a:endParaRPr lang="es-AR" sz="3600" b="1" dirty="0">
              <a:solidFill>
                <a:schemeClr val="accent5">
                  <a:lumMod val="75000"/>
                </a:schemeClr>
              </a:solidFill>
            </a:endParaRPr>
          </a:p>
        </p:txBody>
      </p:sp>
      <p:sp>
        <p:nvSpPr>
          <p:cNvPr id="7" name="Elipse 6"/>
          <p:cNvSpPr/>
          <p:nvPr/>
        </p:nvSpPr>
        <p:spPr>
          <a:xfrm>
            <a:off x="9125484" y="2006838"/>
            <a:ext cx="769122" cy="7363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600" b="1" dirty="0">
                <a:solidFill>
                  <a:schemeClr val="accent5">
                    <a:lumMod val="75000"/>
                  </a:schemeClr>
                </a:solidFill>
              </a:rPr>
              <a:t>I</a:t>
            </a:r>
          </a:p>
        </p:txBody>
      </p:sp>
      <p:sp>
        <p:nvSpPr>
          <p:cNvPr id="8" name="Elipse 7"/>
          <p:cNvSpPr/>
          <p:nvPr/>
        </p:nvSpPr>
        <p:spPr>
          <a:xfrm>
            <a:off x="9125484" y="3364197"/>
            <a:ext cx="769122" cy="7363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600" b="1" dirty="0" smtClean="0">
                <a:solidFill>
                  <a:schemeClr val="accent5">
                    <a:lumMod val="75000"/>
                  </a:schemeClr>
                </a:solidFill>
              </a:rPr>
              <a:t>P</a:t>
            </a:r>
            <a:endParaRPr lang="es-AR" sz="3600" b="1" dirty="0">
              <a:solidFill>
                <a:schemeClr val="accent5">
                  <a:lumMod val="75000"/>
                </a:schemeClr>
              </a:solidFill>
            </a:endParaRPr>
          </a:p>
        </p:txBody>
      </p:sp>
    </p:spTree>
    <p:extLst>
      <p:ext uri="{BB962C8B-B14F-4D97-AF65-F5344CB8AC3E}">
        <p14:creationId xmlns:p14="http://schemas.microsoft.com/office/powerpoint/2010/main" val="1696177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AR" sz="2800" b="1" dirty="0" smtClean="0">
                <a:latin typeface="Arial" panose="020B0604020202020204" pitchFamily="34" charset="0"/>
                <a:cs typeface="Arial" panose="020B0604020202020204" pitchFamily="34" charset="0"/>
              </a:rPr>
              <a:t>RECEPTORES DE MEMBRANAS DE LOS NEUTRÓFILOS</a:t>
            </a:r>
            <a:endParaRPr lang="es-AR" sz="28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p:txBody>
          <a:bodyPr>
            <a:normAutofit fontScale="70000" lnSpcReduction="20000"/>
          </a:bodyPr>
          <a:lstStyle/>
          <a:p>
            <a:r>
              <a:rPr lang="es-AR" b="1" dirty="0">
                <a:solidFill>
                  <a:schemeClr val="accent5">
                    <a:lumMod val="75000"/>
                  </a:schemeClr>
                </a:solidFill>
              </a:rPr>
              <a:t>Receptores de Manosa</a:t>
            </a:r>
            <a:r>
              <a:rPr lang="es-AR" dirty="0"/>
              <a:t>: estos receptores son capaces de reconocer a los residuos de </a:t>
            </a:r>
            <a:r>
              <a:rPr lang="es-AR" dirty="0" err="1"/>
              <a:t>manosa</a:t>
            </a:r>
            <a:r>
              <a:rPr lang="es-AR" dirty="0"/>
              <a:t>, que son el residuo terminal de glucoproteinas y glucolipidos estructurales de las membranas de ciertas </a:t>
            </a:r>
            <a:r>
              <a:rPr lang="es-AR" dirty="0" smtClean="0"/>
              <a:t>bacterias.</a:t>
            </a:r>
          </a:p>
          <a:p>
            <a:r>
              <a:rPr lang="es-AR" b="1" dirty="0" smtClean="0">
                <a:solidFill>
                  <a:schemeClr val="accent5">
                    <a:lumMod val="75000"/>
                  </a:schemeClr>
                </a:solidFill>
              </a:rPr>
              <a:t>Receptores para opsonina: </a:t>
            </a:r>
            <a:r>
              <a:rPr lang="es-AR" dirty="0" smtClean="0"/>
              <a:t>las </a:t>
            </a:r>
            <a:r>
              <a:rPr lang="es-AR" dirty="0"/>
              <a:t>opsoninas son partículas que recubren a los microorganismos y facilitan su fagocitosis, estas partículas pueden ser: Ig, (la IgG es una de las mas importantes), proteínas del complemento (el fragmento C3 es una potente opsonina), </a:t>
            </a:r>
            <a:r>
              <a:rPr lang="es-AR" dirty="0" smtClean="0"/>
              <a:t>fibrinógeno, </a:t>
            </a:r>
            <a:r>
              <a:rPr lang="es-AR" dirty="0"/>
              <a:t>etc. Estas partículas son reconocidas por sus receptores específicos ubicados en la membrana de los </a:t>
            </a:r>
            <a:r>
              <a:rPr lang="es-AR" dirty="0" smtClean="0"/>
              <a:t>fagocitos. Receptor </a:t>
            </a:r>
            <a:r>
              <a:rPr lang="es-AR" dirty="0"/>
              <a:t>tipo </a:t>
            </a:r>
            <a:r>
              <a:rPr lang="es-AR" dirty="0" err="1"/>
              <a:t>Toll</a:t>
            </a:r>
            <a:r>
              <a:rPr lang="es-AR" dirty="0"/>
              <a:t>: Son proteínas de la membrana capaces de reconocer a moléculas propias de las bacterias, como el LPS (en bacterias Gram negativas) o el </a:t>
            </a:r>
            <a:r>
              <a:rPr lang="es-AR" dirty="0" err="1"/>
              <a:t>Peptidoglicano</a:t>
            </a:r>
            <a:r>
              <a:rPr lang="es-AR" dirty="0"/>
              <a:t> (en bacterias Gram positivas). </a:t>
            </a:r>
            <a:endParaRPr lang="es-AR" dirty="0" smtClean="0"/>
          </a:p>
          <a:p>
            <a:r>
              <a:rPr lang="es-AR" b="1" dirty="0" smtClean="0">
                <a:solidFill>
                  <a:schemeClr val="accent5">
                    <a:lumMod val="75000"/>
                  </a:schemeClr>
                </a:solidFill>
              </a:rPr>
              <a:t>Receptores acoplados a proteína G: </a:t>
            </a:r>
            <a:r>
              <a:rPr lang="es-AR" dirty="0" smtClean="0"/>
              <a:t>Estos receptores son proteínas de </a:t>
            </a:r>
            <a:r>
              <a:rPr lang="es-AR" dirty="0" err="1" smtClean="0"/>
              <a:t>transmenbranas</a:t>
            </a:r>
            <a:r>
              <a:rPr lang="es-AR" dirty="0" smtClean="0"/>
              <a:t> de siete hélices α, que son capaces de reconocer a pequeños péptidos bacterianos, así como también a ciertas citoquinas y mediadores lipiditos (prostaglandina E, </a:t>
            </a:r>
            <a:r>
              <a:rPr lang="es-AR" dirty="0" err="1" smtClean="0"/>
              <a:t>leucotrieno</a:t>
            </a:r>
            <a:r>
              <a:rPr lang="es-AR" dirty="0" smtClean="0"/>
              <a:t> B4, etc.). </a:t>
            </a:r>
          </a:p>
          <a:p>
            <a:r>
              <a:rPr lang="es-AR" b="1" dirty="0" smtClean="0">
                <a:solidFill>
                  <a:schemeClr val="accent5">
                    <a:lumMod val="75000"/>
                  </a:schemeClr>
                </a:solidFill>
              </a:rPr>
              <a:t>Receptores </a:t>
            </a:r>
            <a:r>
              <a:rPr lang="es-AR" b="1" dirty="0">
                <a:solidFill>
                  <a:schemeClr val="accent5">
                    <a:lumMod val="75000"/>
                  </a:schemeClr>
                </a:solidFill>
              </a:rPr>
              <a:t>para citoquinas: </a:t>
            </a:r>
            <a:r>
              <a:rPr lang="es-AR" dirty="0"/>
              <a:t>uno de los más importantes es el receptor para </a:t>
            </a:r>
            <a:r>
              <a:rPr lang="es-AR" dirty="0" err="1"/>
              <a:t>INFγ</a:t>
            </a:r>
            <a:r>
              <a:rPr lang="es-AR" dirty="0"/>
              <a:t>, esta citoquina es la más potente activadora de macrófagos y es producida por las células NK y los linfocitos T, en respuesta a microorganismos.</a:t>
            </a:r>
          </a:p>
          <a:p>
            <a:endParaRPr lang="es-AR" dirty="0"/>
          </a:p>
        </p:txBody>
      </p:sp>
    </p:spTree>
    <p:extLst>
      <p:ext uri="{BB962C8B-B14F-4D97-AF65-F5344CB8AC3E}">
        <p14:creationId xmlns:p14="http://schemas.microsoft.com/office/powerpoint/2010/main" val="14143695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144710" y="-51134"/>
            <a:ext cx="3777241" cy="6736728"/>
          </a:xfrm>
          <a:prstGeom prst="rect">
            <a:avLst/>
          </a:prstGeom>
        </p:spPr>
      </p:pic>
    </p:spTree>
    <p:extLst>
      <p:ext uri="{BB962C8B-B14F-4D97-AF65-F5344CB8AC3E}">
        <p14:creationId xmlns:p14="http://schemas.microsoft.com/office/powerpoint/2010/main" val="15490788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112643" y="179462"/>
            <a:ext cx="9774699" cy="6373867"/>
          </a:xfrm>
          <a:prstGeom prst="rect">
            <a:avLst/>
          </a:prstGeom>
        </p:spPr>
      </p:pic>
    </p:spTree>
    <p:extLst>
      <p:ext uri="{BB962C8B-B14F-4D97-AF65-F5344CB8AC3E}">
        <p14:creationId xmlns:p14="http://schemas.microsoft.com/office/powerpoint/2010/main" val="23084926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191075" y="111095"/>
            <a:ext cx="8683012" cy="6438321"/>
          </a:xfrm>
          <a:prstGeom prst="rect">
            <a:avLst/>
          </a:prstGeom>
        </p:spPr>
      </p:pic>
    </p:spTree>
    <p:extLst>
      <p:ext uri="{BB962C8B-B14F-4D97-AF65-F5344CB8AC3E}">
        <p14:creationId xmlns:p14="http://schemas.microsoft.com/office/powerpoint/2010/main" val="4605755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04752" y="2666064"/>
            <a:ext cx="7705725" cy="2124075"/>
          </a:xfrm>
          <a:prstGeom prst="rect">
            <a:avLst/>
          </a:prstGeom>
        </p:spPr>
      </p:pic>
      <p:pic>
        <p:nvPicPr>
          <p:cNvPr id="3" name="Imagen 2"/>
          <p:cNvPicPr>
            <a:picLocks noChangeAspect="1"/>
          </p:cNvPicPr>
          <p:nvPr/>
        </p:nvPicPr>
        <p:blipFill>
          <a:blip r:embed="rId3"/>
          <a:stretch>
            <a:fillRect/>
          </a:stretch>
        </p:blipFill>
        <p:spPr>
          <a:xfrm>
            <a:off x="4068465" y="300126"/>
            <a:ext cx="2619375" cy="1933575"/>
          </a:xfrm>
          <a:prstGeom prst="rect">
            <a:avLst/>
          </a:prstGeom>
        </p:spPr>
      </p:pic>
    </p:spTree>
    <p:extLst>
      <p:ext uri="{BB962C8B-B14F-4D97-AF65-F5344CB8AC3E}">
        <p14:creationId xmlns:p14="http://schemas.microsoft.com/office/powerpoint/2010/main" val="6362763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252662" y="547687"/>
            <a:ext cx="7686675" cy="5762625"/>
          </a:xfrm>
          <a:prstGeom prst="rect">
            <a:avLst/>
          </a:prstGeom>
        </p:spPr>
      </p:pic>
    </p:spTree>
    <p:extLst>
      <p:ext uri="{BB962C8B-B14F-4D97-AF65-F5344CB8AC3E}">
        <p14:creationId xmlns:p14="http://schemas.microsoft.com/office/powerpoint/2010/main" val="33273671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ChangeArrowheads="1"/>
          </p:cNvSpPr>
          <p:nvPr/>
        </p:nvSpPr>
        <p:spPr bwMode="auto">
          <a:xfrm>
            <a:off x="2209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fontAlgn="base" hangingPunct="1">
              <a:spcBef>
                <a:spcPct val="0"/>
              </a:spcBef>
              <a:spcAft>
                <a:spcPct val="0"/>
              </a:spcAft>
              <a:buFontTx/>
              <a:buNone/>
            </a:pPr>
            <a:r>
              <a:rPr lang="es-ES_tradnl" altLang="es-AR" sz="4400" b="1">
                <a:solidFill>
                  <a:srgbClr val="FFFFFF"/>
                </a:solidFill>
              </a:rPr>
              <a:t>Caso clínico 1</a:t>
            </a:r>
            <a:endParaRPr lang="es-ES" altLang="es-AR" sz="4400" b="1">
              <a:solidFill>
                <a:srgbClr val="FFFFFF"/>
              </a:solidFill>
            </a:endParaRPr>
          </a:p>
        </p:txBody>
      </p:sp>
      <p:sp>
        <p:nvSpPr>
          <p:cNvPr id="44035" name="Rectangle 5"/>
          <p:cNvSpPr>
            <a:spLocks noChangeArrowheads="1"/>
          </p:cNvSpPr>
          <p:nvPr/>
        </p:nvSpPr>
        <p:spPr bwMode="auto">
          <a:xfrm>
            <a:off x="2209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base" hangingPunct="1">
              <a:spcAft>
                <a:spcPct val="0"/>
              </a:spcAft>
              <a:buFontTx/>
              <a:buNone/>
            </a:pPr>
            <a:r>
              <a:rPr lang="es-ES_tradnl" altLang="es-AR">
                <a:solidFill>
                  <a:srgbClr val="000000"/>
                </a:solidFill>
              </a:rPr>
              <a:t>	</a:t>
            </a:r>
            <a:r>
              <a:rPr lang="es-ES_tradnl" altLang="es-AR" b="1">
                <a:solidFill>
                  <a:srgbClr val="FFFFFF"/>
                </a:solidFill>
              </a:rPr>
              <a:t>Paciente, varón de 25 años. Consulta por fiebre, escalofríos,compromiso del estado general, dolor en cavidad oral.</a:t>
            </a:r>
          </a:p>
          <a:p>
            <a:pPr eaLnBrk="1" fontAlgn="base" hangingPunct="1">
              <a:spcAft>
                <a:spcPct val="0"/>
              </a:spcAft>
              <a:buFontTx/>
              <a:buNone/>
            </a:pPr>
            <a:r>
              <a:rPr lang="es-ES_tradnl" altLang="es-AR" b="1">
                <a:solidFill>
                  <a:srgbClr val="FFFFFF"/>
                </a:solidFill>
              </a:rPr>
              <a:t>	</a:t>
            </a:r>
            <a:r>
              <a:rPr lang="es-ES_tradnl" altLang="es-AR" b="1">
                <a:solidFill>
                  <a:srgbClr val="FFFF00"/>
                </a:solidFill>
              </a:rPr>
              <a:t>Antecedentes:</a:t>
            </a:r>
            <a:r>
              <a:rPr lang="es-ES_tradnl" altLang="es-AR" b="1">
                <a:solidFill>
                  <a:srgbClr val="FFFFFF"/>
                </a:solidFill>
              </a:rPr>
              <a:t> paciente con hemopatía, con tratamiento quimioterápico, terminó su segunda serie hace una semana.</a:t>
            </a:r>
            <a:endParaRPr lang="es-ES" altLang="es-AR" b="1">
              <a:solidFill>
                <a:srgbClr val="FFFFFF"/>
              </a:solidFill>
            </a:endParaRPr>
          </a:p>
        </p:txBody>
      </p:sp>
    </p:spTree>
    <p:extLst>
      <p:ext uri="{BB962C8B-B14F-4D97-AF65-F5344CB8AC3E}">
        <p14:creationId xmlns:p14="http://schemas.microsoft.com/office/powerpoint/2010/main" val="3606616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s-ES_tradnl" altLang="es-AR" sz="3600" b="1">
                <a:solidFill>
                  <a:schemeClr val="bg1"/>
                </a:solidFill>
              </a:rPr>
              <a:t>Examen físico</a:t>
            </a:r>
            <a:endParaRPr lang="es-ES" altLang="es-AR" sz="3600" b="1">
              <a:solidFill>
                <a:schemeClr val="bg1"/>
              </a:solidFill>
            </a:endParaRPr>
          </a:p>
        </p:txBody>
      </p:sp>
      <p:sp>
        <p:nvSpPr>
          <p:cNvPr id="45059" name="Rectangle 3"/>
          <p:cNvSpPr>
            <a:spLocks noGrp="1" noChangeArrowheads="1"/>
          </p:cNvSpPr>
          <p:nvPr>
            <p:ph type="body" idx="1"/>
          </p:nvPr>
        </p:nvSpPr>
        <p:spPr/>
        <p:txBody>
          <a:bodyPr/>
          <a:lstStyle/>
          <a:p>
            <a:pPr eaLnBrk="1" hangingPunct="1">
              <a:buFontTx/>
              <a:buNone/>
            </a:pPr>
            <a:r>
              <a:rPr lang="es-ES_tradnl" altLang="es-AR" smtClean="0"/>
              <a:t>	</a:t>
            </a:r>
            <a:r>
              <a:rPr lang="es-ES_tradnl" altLang="es-AR" b="1" smtClean="0">
                <a:solidFill>
                  <a:schemeClr val="bg1"/>
                </a:solidFill>
              </a:rPr>
              <a:t>Paciente lúcido, febril 39,2º C, disnea moderada. TA: 90/60 mmHg., Pulso: 120 x min. Pálido. En cavidad oral se constata úlceras en borde la lengua y en encías, sangrantes y con algunas lesiones costrosas.</a:t>
            </a:r>
          </a:p>
          <a:p>
            <a:pPr eaLnBrk="1" hangingPunct="1">
              <a:buFontTx/>
              <a:buNone/>
            </a:pPr>
            <a:r>
              <a:rPr lang="es-ES_tradnl" altLang="es-AR" b="1" smtClean="0">
                <a:solidFill>
                  <a:schemeClr val="bg1"/>
                </a:solidFill>
              </a:rPr>
              <a:t>	No se palpan adenomegalias. Resto del examen s/p.</a:t>
            </a:r>
            <a:endParaRPr lang="es-ES" altLang="es-AR" b="1" smtClean="0">
              <a:solidFill>
                <a:schemeClr val="bg1"/>
              </a:solidFill>
            </a:endParaRPr>
          </a:p>
        </p:txBody>
      </p:sp>
    </p:spTree>
    <p:extLst>
      <p:ext uri="{BB962C8B-B14F-4D97-AF65-F5344CB8AC3E}">
        <p14:creationId xmlns:p14="http://schemas.microsoft.com/office/powerpoint/2010/main" val="16627349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s-ES_tradnl" altLang="es-AR" sz="3600" b="1">
                <a:solidFill>
                  <a:schemeClr val="bg1"/>
                </a:solidFill>
              </a:rPr>
              <a:t>Análisis de laboratorio</a:t>
            </a:r>
            <a:endParaRPr lang="es-ES" altLang="es-AR" sz="3600" b="1">
              <a:solidFill>
                <a:schemeClr val="bg1"/>
              </a:solidFill>
            </a:endParaRPr>
          </a:p>
        </p:txBody>
      </p:sp>
      <p:sp>
        <p:nvSpPr>
          <p:cNvPr id="51203" name="Rectangle 3"/>
          <p:cNvSpPr>
            <a:spLocks noGrp="1" noChangeArrowheads="1"/>
          </p:cNvSpPr>
          <p:nvPr>
            <p:ph type="body" idx="1"/>
          </p:nvPr>
        </p:nvSpPr>
        <p:spPr/>
        <p:txBody>
          <a:bodyPr/>
          <a:lstStyle/>
          <a:p>
            <a:pPr eaLnBrk="1" hangingPunct="1">
              <a:buFontTx/>
              <a:buNone/>
            </a:pPr>
            <a:r>
              <a:rPr lang="es-ES_tradnl" altLang="es-AR" smtClean="0"/>
              <a:t>	</a:t>
            </a:r>
            <a:r>
              <a:rPr lang="es-ES_tradnl" altLang="es-AR" b="1" smtClean="0">
                <a:solidFill>
                  <a:schemeClr val="bg1"/>
                </a:solidFill>
              </a:rPr>
              <a:t>Glóbulos rojos: 3.200.000</a:t>
            </a:r>
          </a:p>
          <a:p>
            <a:pPr eaLnBrk="1" hangingPunct="1">
              <a:buFontTx/>
              <a:buNone/>
            </a:pPr>
            <a:r>
              <a:rPr lang="es-ES_tradnl" altLang="es-AR" b="1" smtClean="0">
                <a:solidFill>
                  <a:schemeClr val="bg1"/>
                </a:solidFill>
              </a:rPr>
              <a:t>	Leucocitos: 1.800</a:t>
            </a:r>
          </a:p>
          <a:p>
            <a:pPr eaLnBrk="1" hangingPunct="1">
              <a:buFontTx/>
              <a:buNone/>
            </a:pPr>
            <a:r>
              <a:rPr lang="es-ES_tradnl" altLang="es-AR" b="1" smtClean="0">
                <a:solidFill>
                  <a:schemeClr val="bg1"/>
                </a:solidFill>
              </a:rPr>
              <a:t>	Neutrófilos: 20 %</a:t>
            </a:r>
          </a:p>
          <a:p>
            <a:pPr eaLnBrk="1" hangingPunct="1">
              <a:buFontTx/>
              <a:buNone/>
            </a:pPr>
            <a:endParaRPr lang="es-ES" altLang="es-AR" b="1" smtClean="0">
              <a:solidFill>
                <a:schemeClr val="bg1"/>
              </a:solidFill>
            </a:endParaRPr>
          </a:p>
        </p:txBody>
      </p:sp>
    </p:spTree>
    <p:extLst>
      <p:ext uri="{BB962C8B-B14F-4D97-AF65-F5344CB8AC3E}">
        <p14:creationId xmlns:p14="http://schemas.microsoft.com/office/powerpoint/2010/main" val="34470872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209800" y="2895600"/>
            <a:ext cx="7772400" cy="1143000"/>
          </a:xfrm>
        </p:spPr>
        <p:txBody>
          <a:bodyPr/>
          <a:lstStyle/>
          <a:p>
            <a:pPr eaLnBrk="1" hangingPunct="1"/>
            <a:r>
              <a:rPr lang="es-ES_tradnl" altLang="es-AR" b="1" smtClean="0">
                <a:solidFill>
                  <a:schemeClr val="bg1"/>
                </a:solidFill>
              </a:rPr>
              <a:t>Razonamiento inicial</a:t>
            </a:r>
            <a:endParaRPr lang="es-ES" altLang="es-AR" b="1" smtClean="0">
              <a:solidFill>
                <a:schemeClr val="bg1"/>
              </a:solidFill>
            </a:endParaRPr>
          </a:p>
        </p:txBody>
      </p:sp>
    </p:spTree>
    <p:extLst>
      <p:ext uri="{BB962C8B-B14F-4D97-AF65-F5344CB8AC3E}">
        <p14:creationId xmlns:p14="http://schemas.microsoft.com/office/powerpoint/2010/main" val="36499235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ChangeArrowheads="1"/>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fontAlgn="base" hangingPunct="1">
              <a:spcBef>
                <a:spcPct val="0"/>
              </a:spcBef>
              <a:spcAft>
                <a:spcPct val="0"/>
              </a:spcAft>
              <a:buFontTx/>
              <a:buNone/>
            </a:pPr>
            <a:r>
              <a:rPr lang="es-ES" altLang="es-AR" b="1">
                <a:solidFill>
                  <a:srgbClr val="FFFFFF"/>
                </a:solidFill>
              </a:rPr>
              <a:t>Razonamiento Inicial</a:t>
            </a:r>
          </a:p>
        </p:txBody>
      </p:sp>
      <p:sp>
        <p:nvSpPr>
          <p:cNvPr id="50179" name="Rectangle 5"/>
          <p:cNvSpPr>
            <a:spLocks noChangeArrowheads="1"/>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fontAlgn="base" hangingPunct="1">
              <a:lnSpc>
                <a:spcPct val="90000"/>
              </a:lnSpc>
              <a:spcAft>
                <a:spcPct val="0"/>
              </a:spcAft>
              <a:buFontTx/>
              <a:buNone/>
            </a:pPr>
            <a:r>
              <a:rPr lang="es-ES" altLang="es-AR" b="1">
                <a:solidFill>
                  <a:srgbClr val="FFFFFF"/>
                </a:solidFill>
              </a:rPr>
              <a:t>Conducta Infectológica inicial</a:t>
            </a:r>
          </a:p>
          <a:p>
            <a:pPr eaLnBrk="1" fontAlgn="base" hangingPunct="1">
              <a:lnSpc>
                <a:spcPct val="90000"/>
              </a:lnSpc>
              <a:spcAft>
                <a:spcPct val="0"/>
              </a:spcAft>
              <a:buFontTx/>
              <a:buNone/>
            </a:pPr>
            <a:endParaRPr lang="es-ES" altLang="es-AR" b="1">
              <a:solidFill>
                <a:srgbClr val="FFFFFF"/>
              </a:solidFill>
            </a:endParaRPr>
          </a:p>
          <a:p>
            <a:pPr eaLnBrk="1" fontAlgn="base" hangingPunct="1">
              <a:lnSpc>
                <a:spcPct val="90000"/>
              </a:lnSpc>
              <a:spcAft>
                <a:spcPct val="0"/>
              </a:spcAft>
              <a:buFontTx/>
              <a:buNone/>
            </a:pPr>
            <a:r>
              <a:rPr lang="es-ES" altLang="es-AR" b="1">
                <a:solidFill>
                  <a:srgbClr val="FF3300"/>
                </a:solidFill>
              </a:rPr>
              <a:t>Urgencia infectológica</a:t>
            </a:r>
            <a:r>
              <a:rPr lang="es-ES" altLang="es-AR" b="1">
                <a:solidFill>
                  <a:srgbClr val="FFFFFF"/>
                </a:solidFill>
              </a:rPr>
              <a:t>               </a:t>
            </a:r>
            <a:r>
              <a:rPr lang="es-ES" altLang="es-AR" b="1">
                <a:solidFill>
                  <a:srgbClr val="FFFF00"/>
                </a:solidFill>
              </a:rPr>
              <a:t>No Urgencia</a:t>
            </a:r>
          </a:p>
          <a:p>
            <a:pPr eaLnBrk="1" fontAlgn="base" hangingPunct="1">
              <a:lnSpc>
                <a:spcPct val="90000"/>
              </a:lnSpc>
              <a:spcAft>
                <a:spcPct val="0"/>
              </a:spcAft>
              <a:buFontTx/>
              <a:buNone/>
            </a:pPr>
            <a:endParaRPr lang="es-ES" altLang="es-AR" b="1">
              <a:solidFill>
                <a:srgbClr val="FFFFFF"/>
              </a:solidFill>
            </a:endParaRPr>
          </a:p>
          <a:p>
            <a:pPr eaLnBrk="1" fontAlgn="base" hangingPunct="1">
              <a:lnSpc>
                <a:spcPct val="90000"/>
              </a:lnSpc>
              <a:spcAft>
                <a:spcPct val="0"/>
              </a:spcAft>
              <a:buFontTx/>
              <a:buNone/>
            </a:pPr>
            <a:r>
              <a:rPr lang="es-ES" altLang="es-AR" b="1">
                <a:solidFill>
                  <a:srgbClr val="FFFFFF"/>
                </a:solidFill>
              </a:rPr>
              <a:t>Neutropénico                                I. Celular </a:t>
            </a:r>
          </a:p>
          <a:p>
            <a:pPr eaLnBrk="1" fontAlgn="base" hangingPunct="1">
              <a:lnSpc>
                <a:spcPct val="90000"/>
              </a:lnSpc>
              <a:spcAft>
                <a:spcPct val="0"/>
              </a:spcAft>
              <a:buFontTx/>
              <a:buNone/>
            </a:pPr>
            <a:r>
              <a:rPr lang="es-ES" altLang="es-AR" b="1">
                <a:solidFill>
                  <a:srgbClr val="FFFFFF"/>
                </a:solidFill>
              </a:rPr>
              <a:t>Esplenectomizado                        Alterada</a:t>
            </a:r>
          </a:p>
          <a:p>
            <a:pPr eaLnBrk="1" fontAlgn="base" hangingPunct="1">
              <a:lnSpc>
                <a:spcPct val="90000"/>
              </a:lnSpc>
              <a:spcAft>
                <a:spcPct val="0"/>
              </a:spcAft>
              <a:buFontTx/>
              <a:buNone/>
            </a:pPr>
            <a:r>
              <a:rPr lang="es-ES" altLang="es-AR" b="1">
                <a:solidFill>
                  <a:srgbClr val="FFFFFF"/>
                </a:solidFill>
              </a:rPr>
              <a:t>Déficit Humoral</a:t>
            </a:r>
          </a:p>
          <a:p>
            <a:pPr eaLnBrk="1" fontAlgn="base" hangingPunct="1">
              <a:lnSpc>
                <a:spcPct val="90000"/>
              </a:lnSpc>
              <a:spcAft>
                <a:spcPct val="0"/>
              </a:spcAft>
              <a:buFontTx/>
              <a:buNone/>
            </a:pPr>
            <a:r>
              <a:rPr lang="es-ES" altLang="es-AR" b="1">
                <a:solidFill>
                  <a:srgbClr val="FFFFFF"/>
                </a:solidFill>
              </a:rPr>
              <a:t>                </a:t>
            </a:r>
          </a:p>
        </p:txBody>
      </p:sp>
      <p:sp>
        <p:nvSpPr>
          <p:cNvPr id="50180" name="Rectangle 6"/>
          <p:cNvSpPr>
            <a:spLocks noChangeArrowheads="1"/>
          </p:cNvSpPr>
          <p:nvPr/>
        </p:nvSpPr>
        <p:spPr bwMode="auto">
          <a:xfrm>
            <a:off x="3071814" y="1557338"/>
            <a:ext cx="6048375" cy="6477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fontAlgn="base" hangingPunct="1">
              <a:spcBef>
                <a:spcPct val="0"/>
              </a:spcBef>
              <a:spcAft>
                <a:spcPct val="0"/>
              </a:spcAft>
              <a:buFontTx/>
              <a:buNone/>
            </a:pPr>
            <a:endParaRPr lang="es-ES_tradnl" altLang="es-AR" sz="1800">
              <a:solidFill>
                <a:srgbClr val="B2B2B2"/>
              </a:solidFill>
              <a:latin typeface="Arial" panose="020B0604020202020204" pitchFamily="34" charset="0"/>
            </a:endParaRPr>
          </a:p>
        </p:txBody>
      </p:sp>
      <p:sp>
        <p:nvSpPr>
          <p:cNvPr id="50181" name="Rectangle 7"/>
          <p:cNvSpPr>
            <a:spLocks noChangeArrowheads="1"/>
          </p:cNvSpPr>
          <p:nvPr/>
        </p:nvSpPr>
        <p:spPr bwMode="auto">
          <a:xfrm>
            <a:off x="1992314" y="2636838"/>
            <a:ext cx="4535487" cy="57626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base" hangingPunct="1">
              <a:spcBef>
                <a:spcPct val="0"/>
              </a:spcBef>
              <a:spcAft>
                <a:spcPct val="0"/>
              </a:spcAft>
              <a:buFontTx/>
              <a:buNone/>
            </a:pPr>
            <a:endParaRPr lang="es-AR" altLang="es-AR" sz="2400">
              <a:solidFill>
                <a:srgbClr val="000000"/>
              </a:solidFill>
            </a:endParaRPr>
          </a:p>
        </p:txBody>
      </p:sp>
      <p:sp>
        <p:nvSpPr>
          <p:cNvPr id="50182" name="Rectangle 8"/>
          <p:cNvSpPr>
            <a:spLocks noChangeArrowheads="1"/>
          </p:cNvSpPr>
          <p:nvPr/>
        </p:nvSpPr>
        <p:spPr bwMode="auto">
          <a:xfrm>
            <a:off x="7175500" y="2636838"/>
            <a:ext cx="2592388" cy="57626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base" hangingPunct="1">
              <a:spcBef>
                <a:spcPct val="0"/>
              </a:spcBef>
              <a:spcAft>
                <a:spcPct val="0"/>
              </a:spcAft>
              <a:buFontTx/>
              <a:buNone/>
            </a:pPr>
            <a:endParaRPr lang="es-AR" altLang="es-AR" sz="2400">
              <a:solidFill>
                <a:srgbClr val="000000"/>
              </a:solidFill>
            </a:endParaRPr>
          </a:p>
        </p:txBody>
      </p:sp>
      <p:sp>
        <p:nvSpPr>
          <p:cNvPr id="50183" name="Rectangle 9"/>
          <p:cNvSpPr>
            <a:spLocks noChangeArrowheads="1"/>
          </p:cNvSpPr>
          <p:nvPr/>
        </p:nvSpPr>
        <p:spPr bwMode="auto">
          <a:xfrm>
            <a:off x="1992314" y="3789363"/>
            <a:ext cx="3743325" cy="15113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base" hangingPunct="1">
              <a:spcBef>
                <a:spcPct val="0"/>
              </a:spcBef>
              <a:spcAft>
                <a:spcPct val="0"/>
              </a:spcAft>
              <a:buFontTx/>
              <a:buNone/>
            </a:pPr>
            <a:endParaRPr lang="es-AR" altLang="es-AR" sz="2400">
              <a:solidFill>
                <a:srgbClr val="000000"/>
              </a:solidFill>
            </a:endParaRPr>
          </a:p>
        </p:txBody>
      </p:sp>
      <p:sp>
        <p:nvSpPr>
          <p:cNvPr id="50184" name="Rectangle 10"/>
          <p:cNvSpPr>
            <a:spLocks noChangeArrowheads="1"/>
          </p:cNvSpPr>
          <p:nvPr/>
        </p:nvSpPr>
        <p:spPr bwMode="auto">
          <a:xfrm>
            <a:off x="7392989" y="3789364"/>
            <a:ext cx="2016125" cy="11509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base" hangingPunct="1">
              <a:spcBef>
                <a:spcPct val="0"/>
              </a:spcBef>
              <a:spcAft>
                <a:spcPct val="0"/>
              </a:spcAft>
              <a:buFontTx/>
              <a:buNone/>
            </a:pPr>
            <a:endParaRPr lang="es-AR" altLang="es-AR" sz="2400">
              <a:solidFill>
                <a:srgbClr val="000000"/>
              </a:solidFill>
            </a:endParaRPr>
          </a:p>
        </p:txBody>
      </p:sp>
      <p:sp>
        <p:nvSpPr>
          <p:cNvPr id="50185" name="Line 11"/>
          <p:cNvSpPr>
            <a:spLocks noChangeShapeType="1"/>
          </p:cNvSpPr>
          <p:nvPr/>
        </p:nvSpPr>
        <p:spPr bwMode="auto">
          <a:xfrm flipH="1">
            <a:off x="4511676" y="2205038"/>
            <a:ext cx="1439863" cy="360362"/>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AR" sz="2400">
              <a:solidFill>
                <a:srgbClr val="000000"/>
              </a:solidFill>
            </a:endParaRPr>
          </a:p>
        </p:txBody>
      </p:sp>
      <p:sp>
        <p:nvSpPr>
          <p:cNvPr id="50186" name="Line 12"/>
          <p:cNvSpPr>
            <a:spLocks noChangeShapeType="1"/>
          </p:cNvSpPr>
          <p:nvPr/>
        </p:nvSpPr>
        <p:spPr bwMode="auto">
          <a:xfrm>
            <a:off x="5951539" y="2205038"/>
            <a:ext cx="2232025" cy="360362"/>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AR" sz="2400">
              <a:solidFill>
                <a:srgbClr val="000000"/>
              </a:solidFill>
            </a:endParaRPr>
          </a:p>
        </p:txBody>
      </p:sp>
      <p:sp>
        <p:nvSpPr>
          <p:cNvPr id="50187" name="Line 13"/>
          <p:cNvSpPr>
            <a:spLocks noChangeShapeType="1"/>
          </p:cNvSpPr>
          <p:nvPr/>
        </p:nvSpPr>
        <p:spPr bwMode="auto">
          <a:xfrm>
            <a:off x="3935413" y="3213100"/>
            <a:ext cx="0" cy="503238"/>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AR" sz="2400">
              <a:solidFill>
                <a:srgbClr val="000000"/>
              </a:solidFill>
            </a:endParaRPr>
          </a:p>
        </p:txBody>
      </p:sp>
      <p:sp>
        <p:nvSpPr>
          <p:cNvPr id="50188" name="Line 14"/>
          <p:cNvSpPr>
            <a:spLocks noChangeShapeType="1"/>
          </p:cNvSpPr>
          <p:nvPr/>
        </p:nvSpPr>
        <p:spPr bwMode="auto">
          <a:xfrm>
            <a:off x="8616950" y="3284539"/>
            <a:ext cx="0" cy="504825"/>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AR" sz="2400">
              <a:solidFill>
                <a:srgbClr val="000000"/>
              </a:solidFill>
            </a:endParaRPr>
          </a:p>
        </p:txBody>
      </p:sp>
    </p:spTree>
    <p:extLst>
      <p:ext uri="{BB962C8B-B14F-4D97-AF65-F5344CB8AC3E}">
        <p14:creationId xmlns:p14="http://schemas.microsoft.com/office/powerpoint/2010/main" val="186217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218" y="247135"/>
            <a:ext cx="11594773" cy="624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40703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124" y="122239"/>
            <a:ext cx="10948087" cy="662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61286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301" y="130175"/>
            <a:ext cx="8913813" cy="661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27284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876" y="152400"/>
            <a:ext cx="8856663" cy="656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41254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Causas de neutropenia</a:t>
            </a:r>
            <a:endParaRPr lang="es-AR" b="1" dirty="0"/>
          </a:p>
        </p:txBody>
      </p:sp>
      <p:sp>
        <p:nvSpPr>
          <p:cNvPr id="3" name="Marcador de contenido 2"/>
          <p:cNvSpPr>
            <a:spLocks noGrp="1"/>
          </p:cNvSpPr>
          <p:nvPr>
            <p:ph idx="1"/>
          </p:nvPr>
        </p:nvSpPr>
        <p:spPr/>
        <p:txBody>
          <a:bodyPr/>
          <a:lstStyle/>
          <a:p>
            <a:r>
              <a:rPr lang="es-AR" b="1" dirty="0" smtClean="0"/>
              <a:t>Enfermedades hematológicas</a:t>
            </a:r>
          </a:p>
          <a:p>
            <a:r>
              <a:rPr lang="es-AR" b="1" dirty="0" smtClean="0"/>
              <a:t>Quimioterapia</a:t>
            </a:r>
          </a:p>
          <a:p>
            <a:r>
              <a:rPr lang="es-AR" b="1" dirty="0" smtClean="0"/>
              <a:t>Tóxicos</a:t>
            </a:r>
          </a:p>
          <a:p>
            <a:r>
              <a:rPr lang="es-AR" b="1" dirty="0" smtClean="0"/>
              <a:t>Medicamentos</a:t>
            </a:r>
            <a:endParaRPr lang="es-AR" b="1" dirty="0"/>
          </a:p>
        </p:txBody>
      </p:sp>
    </p:spTree>
    <p:extLst>
      <p:ext uri="{BB962C8B-B14F-4D97-AF65-F5344CB8AC3E}">
        <p14:creationId xmlns:p14="http://schemas.microsoft.com/office/powerpoint/2010/main" val="34280568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Conducta </a:t>
            </a:r>
            <a:endParaRPr lang="es-AR" b="1" dirty="0"/>
          </a:p>
        </p:txBody>
      </p:sp>
      <p:sp>
        <p:nvSpPr>
          <p:cNvPr id="3" name="Marcador de contenido 2"/>
          <p:cNvSpPr>
            <a:spLocks noGrp="1"/>
          </p:cNvSpPr>
          <p:nvPr>
            <p:ph idx="1"/>
          </p:nvPr>
        </p:nvSpPr>
        <p:spPr/>
        <p:txBody>
          <a:bodyPr/>
          <a:lstStyle/>
          <a:p>
            <a:r>
              <a:rPr lang="es-AR" b="1" dirty="0" smtClean="0"/>
              <a:t>Interrogatorio: verificar enfermedades o situaciones predisponentes a la  neutropenia.</a:t>
            </a:r>
          </a:p>
          <a:p>
            <a:r>
              <a:rPr lang="es-AR" b="1" dirty="0" smtClean="0"/>
              <a:t>Examen clínico completo, permite:</a:t>
            </a:r>
          </a:p>
          <a:p>
            <a:pPr marL="0" indent="0">
              <a:buNone/>
            </a:pPr>
            <a:r>
              <a:rPr lang="es-AR" dirty="0"/>
              <a:t> </a:t>
            </a:r>
            <a:r>
              <a:rPr lang="es-AR" dirty="0" smtClean="0"/>
              <a:t>  </a:t>
            </a:r>
            <a:r>
              <a:rPr lang="es-AR" sz="2000" b="1" dirty="0" smtClean="0">
                <a:solidFill>
                  <a:srgbClr val="0070C0"/>
                </a:solidFill>
              </a:rPr>
              <a:t>Búsqueda de foco: Recodar que el Neutropénico expresa poco sus focos</a:t>
            </a:r>
          </a:p>
          <a:p>
            <a:pPr marL="0" indent="0">
              <a:buNone/>
            </a:pPr>
            <a:r>
              <a:rPr lang="es-AR" sz="2000" b="1" dirty="0">
                <a:solidFill>
                  <a:srgbClr val="0070C0"/>
                </a:solidFill>
              </a:rPr>
              <a:t> </a:t>
            </a:r>
            <a:r>
              <a:rPr lang="es-AR" sz="2000" b="1" dirty="0" smtClean="0">
                <a:solidFill>
                  <a:srgbClr val="0070C0"/>
                </a:solidFill>
              </a:rPr>
              <a:t>   Valorar estado clínico</a:t>
            </a:r>
          </a:p>
          <a:p>
            <a:r>
              <a:rPr lang="es-AR" b="1" dirty="0" smtClean="0"/>
              <a:t>Realizar cultivos: Hemocultivo, Urocultivo, Punción de lesiones. </a:t>
            </a:r>
          </a:p>
          <a:p>
            <a:pPr marL="0" indent="0">
              <a:buNone/>
            </a:pPr>
            <a:r>
              <a:rPr lang="es-AR" b="1" dirty="0"/>
              <a:t> </a:t>
            </a:r>
            <a:r>
              <a:rPr lang="es-AR" b="1" dirty="0" smtClean="0"/>
              <a:t>  </a:t>
            </a:r>
            <a:r>
              <a:rPr lang="es-AR" sz="2000" b="1" dirty="0" smtClean="0">
                <a:solidFill>
                  <a:srgbClr val="0070C0"/>
                </a:solidFill>
              </a:rPr>
              <a:t>La Punción lumbar si hubiera clínica de foco meningo-encefálico</a:t>
            </a:r>
          </a:p>
          <a:p>
            <a:r>
              <a:rPr lang="es-AR" b="1" dirty="0" smtClean="0"/>
              <a:t>Determinar riesgo</a:t>
            </a:r>
          </a:p>
          <a:p>
            <a:endParaRPr lang="es-AR" dirty="0"/>
          </a:p>
        </p:txBody>
      </p:sp>
    </p:spTree>
    <p:extLst>
      <p:ext uri="{BB962C8B-B14F-4D97-AF65-F5344CB8AC3E}">
        <p14:creationId xmlns:p14="http://schemas.microsoft.com/office/powerpoint/2010/main" val="33636298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163276" y="568412"/>
            <a:ext cx="9809523" cy="5688746"/>
          </a:xfrm>
          <a:prstGeom prst="rect">
            <a:avLst/>
          </a:prstGeom>
        </p:spPr>
      </p:pic>
    </p:spTree>
    <p:extLst>
      <p:ext uri="{BB962C8B-B14F-4D97-AF65-F5344CB8AC3E}">
        <p14:creationId xmlns:p14="http://schemas.microsoft.com/office/powerpoint/2010/main" val="35858508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44197" y="2441754"/>
            <a:ext cx="10515600" cy="1325563"/>
          </a:xfrm>
        </p:spPr>
        <p:txBody>
          <a:bodyPr>
            <a:normAutofit/>
          </a:bodyPr>
          <a:lstStyle/>
          <a:p>
            <a:pPr algn="ctr"/>
            <a:r>
              <a:rPr lang="es-AR" sz="6000" b="1" dirty="0" smtClean="0"/>
              <a:t>Tratamiento</a:t>
            </a:r>
            <a:endParaRPr lang="es-AR" sz="6000" b="1" dirty="0"/>
          </a:p>
        </p:txBody>
      </p:sp>
    </p:spTree>
    <p:extLst>
      <p:ext uri="{BB962C8B-B14F-4D97-AF65-F5344CB8AC3E}">
        <p14:creationId xmlns:p14="http://schemas.microsoft.com/office/powerpoint/2010/main" val="13040692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876" y="122239"/>
            <a:ext cx="8856663" cy="662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86280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6327" y="1556952"/>
            <a:ext cx="11939943" cy="3707026"/>
          </a:xfrm>
          <a:prstGeom prst="rect">
            <a:avLst/>
          </a:prstGeom>
        </p:spPr>
      </p:pic>
      <p:sp>
        <p:nvSpPr>
          <p:cNvPr id="3" name="Rectángulo 2"/>
          <p:cNvSpPr/>
          <p:nvPr/>
        </p:nvSpPr>
        <p:spPr>
          <a:xfrm>
            <a:off x="741405" y="420130"/>
            <a:ext cx="10503243" cy="469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4000" b="1" dirty="0" smtClean="0">
                <a:solidFill>
                  <a:schemeClr val="tx1"/>
                </a:solidFill>
              </a:rPr>
              <a:t>Tratamiento neutropénico alto riesgo</a:t>
            </a:r>
            <a:endParaRPr lang="es-AR" sz="4000" b="1" dirty="0">
              <a:solidFill>
                <a:schemeClr val="tx1"/>
              </a:solidFill>
            </a:endParaRPr>
          </a:p>
        </p:txBody>
      </p:sp>
    </p:spTree>
    <p:extLst>
      <p:ext uri="{BB962C8B-B14F-4D97-AF65-F5344CB8AC3E}">
        <p14:creationId xmlns:p14="http://schemas.microsoft.com/office/powerpoint/2010/main" val="39720857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408670" y="328151"/>
            <a:ext cx="9949892" cy="6582236"/>
          </a:xfrm>
          <a:prstGeom prst="rect">
            <a:avLst/>
          </a:prstGeom>
        </p:spPr>
      </p:pic>
    </p:spTree>
    <p:extLst>
      <p:ext uri="{BB962C8B-B14F-4D97-AF65-F5344CB8AC3E}">
        <p14:creationId xmlns:p14="http://schemas.microsoft.com/office/powerpoint/2010/main" val="21687434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ágono 1"/>
          <p:cNvSpPr/>
          <p:nvPr/>
        </p:nvSpPr>
        <p:spPr>
          <a:xfrm>
            <a:off x="170916" y="1170774"/>
            <a:ext cx="2572284" cy="1734795"/>
          </a:xfrm>
          <a:prstGeom prst="homePlat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2800" b="1" dirty="0" smtClean="0">
                <a:solidFill>
                  <a:schemeClr val="tx1"/>
                </a:solidFill>
              </a:rPr>
              <a:t>Afebril</a:t>
            </a:r>
          </a:p>
          <a:p>
            <a:r>
              <a:rPr lang="es-AR" sz="2800" b="1" dirty="0" smtClean="0">
                <a:solidFill>
                  <a:schemeClr val="tx1"/>
                </a:solidFill>
              </a:rPr>
              <a:t>Recuperó neutrófilos</a:t>
            </a:r>
            <a:endParaRPr lang="es-AR" sz="2800" b="1" dirty="0">
              <a:solidFill>
                <a:schemeClr val="tx1"/>
              </a:solidFill>
            </a:endParaRPr>
          </a:p>
        </p:txBody>
      </p:sp>
      <p:sp>
        <p:nvSpPr>
          <p:cNvPr id="3" name="Pentágono 2"/>
          <p:cNvSpPr/>
          <p:nvPr/>
        </p:nvSpPr>
        <p:spPr>
          <a:xfrm>
            <a:off x="2868536" y="1170774"/>
            <a:ext cx="2686229" cy="1734797"/>
          </a:xfrm>
          <a:prstGeom prst="homePlat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2800" b="1" dirty="0" smtClean="0">
                <a:solidFill>
                  <a:schemeClr val="tx1"/>
                </a:solidFill>
              </a:rPr>
              <a:t>Afebril</a:t>
            </a:r>
          </a:p>
          <a:p>
            <a:r>
              <a:rPr lang="es-AR" sz="2800" b="1" dirty="0" smtClean="0">
                <a:solidFill>
                  <a:schemeClr val="tx1"/>
                </a:solidFill>
              </a:rPr>
              <a:t>Continua neutropénico</a:t>
            </a:r>
            <a:endParaRPr lang="es-AR" sz="2800" b="1" dirty="0">
              <a:solidFill>
                <a:schemeClr val="tx1"/>
              </a:solidFill>
            </a:endParaRPr>
          </a:p>
        </p:txBody>
      </p:sp>
      <p:sp>
        <p:nvSpPr>
          <p:cNvPr id="5" name="Pentágono 4"/>
          <p:cNvSpPr/>
          <p:nvPr/>
        </p:nvSpPr>
        <p:spPr>
          <a:xfrm>
            <a:off x="5879507" y="1170775"/>
            <a:ext cx="3060812" cy="1640792"/>
          </a:xfrm>
          <a:prstGeom prst="homePlat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2800" b="1" dirty="0" smtClean="0">
                <a:solidFill>
                  <a:schemeClr val="tx1"/>
                </a:solidFill>
              </a:rPr>
              <a:t>Febril</a:t>
            </a:r>
          </a:p>
          <a:p>
            <a:r>
              <a:rPr lang="es-AR" sz="2800" b="1" dirty="0" smtClean="0">
                <a:solidFill>
                  <a:schemeClr val="tx1"/>
                </a:solidFill>
              </a:rPr>
              <a:t>Sin  recuperar neutrófilos</a:t>
            </a:r>
            <a:endParaRPr lang="es-AR" sz="2800" b="1" dirty="0">
              <a:solidFill>
                <a:schemeClr val="tx1"/>
              </a:solidFill>
            </a:endParaRPr>
          </a:p>
        </p:txBody>
      </p:sp>
      <p:sp>
        <p:nvSpPr>
          <p:cNvPr id="6" name="Pentágono 5"/>
          <p:cNvSpPr/>
          <p:nvPr/>
        </p:nvSpPr>
        <p:spPr>
          <a:xfrm>
            <a:off x="9118363" y="1170774"/>
            <a:ext cx="2709016" cy="1640793"/>
          </a:xfrm>
          <a:prstGeom prst="homePlate">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2800" b="1" dirty="0" smtClean="0">
                <a:solidFill>
                  <a:schemeClr val="tx1"/>
                </a:solidFill>
              </a:rPr>
              <a:t>Febril</a:t>
            </a:r>
          </a:p>
          <a:p>
            <a:r>
              <a:rPr lang="es-AR" sz="2800" b="1" dirty="0" smtClean="0">
                <a:solidFill>
                  <a:schemeClr val="tx1"/>
                </a:solidFill>
              </a:rPr>
              <a:t>Recuperó neutrófilos</a:t>
            </a:r>
          </a:p>
        </p:txBody>
      </p:sp>
      <p:sp>
        <p:nvSpPr>
          <p:cNvPr id="7" name="Rectángulo 6"/>
          <p:cNvSpPr/>
          <p:nvPr/>
        </p:nvSpPr>
        <p:spPr>
          <a:xfrm>
            <a:off x="3878365" y="213645"/>
            <a:ext cx="3626267" cy="5298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600" b="1" dirty="0" smtClean="0"/>
              <a:t>EVOLUCIÓN                       </a:t>
            </a:r>
            <a:endParaRPr lang="es-AR" sz="3600" b="1" dirty="0"/>
          </a:p>
        </p:txBody>
      </p:sp>
      <p:sp>
        <p:nvSpPr>
          <p:cNvPr id="8" name="Rectángulo 7"/>
          <p:cNvSpPr/>
          <p:nvPr/>
        </p:nvSpPr>
        <p:spPr>
          <a:xfrm>
            <a:off x="170915" y="3059394"/>
            <a:ext cx="2187723" cy="2580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2400" b="1" dirty="0" smtClean="0">
                <a:solidFill>
                  <a:schemeClr val="tx1"/>
                </a:solidFill>
              </a:rPr>
              <a:t>Infrecuente</a:t>
            </a:r>
          </a:p>
          <a:p>
            <a:pPr marL="285750" indent="-285750">
              <a:buFont typeface="Arial" panose="020B0604020202020204" pitchFamily="34" charset="0"/>
              <a:buChar char="•"/>
            </a:pPr>
            <a:r>
              <a:rPr lang="es-AR" sz="2400" b="1" dirty="0" smtClean="0">
                <a:solidFill>
                  <a:schemeClr val="tx1"/>
                </a:solidFill>
              </a:rPr>
              <a:t>Buen pronóstico</a:t>
            </a:r>
          </a:p>
          <a:p>
            <a:pPr marL="285750" indent="-285750">
              <a:buFont typeface="Arial" panose="020B0604020202020204" pitchFamily="34" charset="0"/>
              <a:buChar char="•"/>
            </a:pPr>
            <a:r>
              <a:rPr lang="es-AR" sz="2400" b="1" dirty="0" smtClean="0">
                <a:solidFill>
                  <a:schemeClr val="tx1"/>
                </a:solidFill>
              </a:rPr>
              <a:t>Respondió al tratamiento</a:t>
            </a:r>
            <a:endParaRPr lang="es-AR" sz="2400" b="1" dirty="0">
              <a:solidFill>
                <a:schemeClr val="tx1"/>
              </a:solidFill>
            </a:endParaRPr>
          </a:p>
        </p:txBody>
      </p:sp>
      <p:sp>
        <p:nvSpPr>
          <p:cNvPr id="9" name="Rectángulo 8"/>
          <p:cNvSpPr/>
          <p:nvPr/>
        </p:nvSpPr>
        <p:spPr>
          <a:xfrm>
            <a:off x="3123485" y="2991028"/>
            <a:ext cx="2431280" cy="3794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2400" b="1" dirty="0" smtClean="0">
                <a:solidFill>
                  <a:schemeClr val="tx1"/>
                </a:solidFill>
              </a:rPr>
              <a:t>Frecuente</a:t>
            </a:r>
          </a:p>
          <a:p>
            <a:pPr marL="285750" indent="-285750">
              <a:buFont typeface="Arial" panose="020B0604020202020204" pitchFamily="34" charset="0"/>
              <a:buChar char="•"/>
            </a:pPr>
            <a:r>
              <a:rPr lang="es-AR" sz="2400" b="1" dirty="0" smtClean="0">
                <a:solidFill>
                  <a:schemeClr val="tx1"/>
                </a:solidFill>
              </a:rPr>
              <a:t>Buen pronóstico</a:t>
            </a:r>
          </a:p>
          <a:p>
            <a:pPr marL="285750" indent="-285750">
              <a:buFont typeface="Arial" panose="020B0604020202020204" pitchFamily="34" charset="0"/>
              <a:buChar char="•"/>
            </a:pPr>
            <a:r>
              <a:rPr lang="es-AR" sz="2400" b="1" dirty="0" smtClean="0">
                <a:solidFill>
                  <a:schemeClr val="tx1"/>
                </a:solidFill>
              </a:rPr>
              <a:t>Respondió al tratamiento</a:t>
            </a:r>
          </a:p>
          <a:p>
            <a:pPr marL="285750" indent="-285750">
              <a:buFont typeface="Arial" panose="020B0604020202020204" pitchFamily="34" charset="0"/>
              <a:buChar char="•"/>
            </a:pPr>
            <a:r>
              <a:rPr lang="es-AR" sz="2400" b="1" dirty="0" smtClean="0">
                <a:solidFill>
                  <a:schemeClr val="tx1"/>
                </a:solidFill>
              </a:rPr>
              <a:t>Completar esquemas</a:t>
            </a:r>
          </a:p>
          <a:p>
            <a:pPr marL="285750" indent="-285750">
              <a:buFont typeface="Arial" panose="020B0604020202020204" pitchFamily="34" charset="0"/>
              <a:buChar char="•"/>
            </a:pPr>
            <a:r>
              <a:rPr lang="es-AR" sz="2400" b="1" dirty="0" smtClean="0">
                <a:solidFill>
                  <a:schemeClr val="tx1"/>
                </a:solidFill>
              </a:rPr>
              <a:t>Control Infectológico posterior</a:t>
            </a:r>
            <a:endParaRPr lang="es-AR" sz="2400" b="1" dirty="0">
              <a:solidFill>
                <a:schemeClr val="tx1"/>
              </a:solidFill>
            </a:endParaRPr>
          </a:p>
        </p:txBody>
      </p:sp>
      <p:sp>
        <p:nvSpPr>
          <p:cNvPr id="10" name="Rectángulo 9"/>
          <p:cNvSpPr/>
          <p:nvPr/>
        </p:nvSpPr>
        <p:spPr>
          <a:xfrm>
            <a:off x="6182879" y="2991028"/>
            <a:ext cx="2243273" cy="3794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2400" b="1" dirty="0" smtClean="0">
                <a:solidFill>
                  <a:schemeClr val="tx1"/>
                </a:solidFill>
              </a:rPr>
              <a:t>Evolución desfavorable</a:t>
            </a:r>
          </a:p>
          <a:p>
            <a:pPr marL="285750" indent="-285750">
              <a:buFont typeface="Arial" panose="020B0604020202020204" pitchFamily="34" charset="0"/>
              <a:buChar char="•"/>
            </a:pPr>
            <a:r>
              <a:rPr lang="es-AR" sz="2400" b="1" dirty="0" smtClean="0">
                <a:solidFill>
                  <a:schemeClr val="tx1"/>
                </a:solidFill>
              </a:rPr>
              <a:t>Verificar tipo y dosis de ATB</a:t>
            </a:r>
          </a:p>
          <a:p>
            <a:pPr marL="285750" indent="-285750">
              <a:buFont typeface="Arial" panose="020B0604020202020204" pitchFamily="34" charset="0"/>
              <a:buChar char="•"/>
            </a:pPr>
            <a:r>
              <a:rPr lang="es-AR" sz="2400" b="1" dirty="0" smtClean="0">
                <a:solidFill>
                  <a:schemeClr val="tx1"/>
                </a:solidFill>
              </a:rPr>
              <a:t>Agregar ATB</a:t>
            </a:r>
          </a:p>
          <a:p>
            <a:pPr marL="285750" indent="-285750">
              <a:buFont typeface="Arial" panose="020B0604020202020204" pitchFamily="34" charset="0"/>
              <a:buChar char="•"/>
            </a:pPr>
            <a:r>
              <a:rPr lang="es-AR" sz="2400" b="1" dirty="0" smtClean="0">
                <a:solidFill>
                  <a:schemeClr val="tx1"/>
                </a:solidFill>
              </a:rPr>
              <a:t>Agregar Antimicóticos</a:t>
            </a:r>
          </a:p>
          <a:p>
            <a:pPr marL="285750" indent="-285750">
              <a:buFont typeface="Arial" panose="020B0604020202020204" pitchFamily="34" charset="0"/>
              <a:buChar char="•"/>
            </a:pPr>
            <a:r>
              <a:rPr lang="es-AR" sz="2400" b="1" dirty="0" smtClean="0">
                <a:solidFill>
                  <a:schemeClr val="tx1"/>
                </a:solidFill>
              </a:rPr>
              <a:t>Reevaluar focos</a:t>
            </a:r>
            <a:endParaRPr lang="es-AR" sz="2400" b="1" dirty="0">
              <a:solidFill>
                <a:schemeClr val="tx1"/>
              </a:solidFill>
            </a:endParaRPr>
          </a:p>
        </p:txBody>
      </p:sp>
      <p:sp>
        <p:nvSpPr>
          <p:cNvPr id="11" name="Rectángulo 10"/>
          <p:cNvSpPr/>
          <p:nvPr/>
        </p:nvSpPr>
        <p:spPr>
          <a:xfrm>
            <a:off x="9182453" y="2991028"/>
            <a:ext cx="2448373" cy="19997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AR" sz="2400" b="1" dirty="0" smtClean="0">
                <a:solidFill>
                  <a:schemeClr val="tx1"/>
                </a:solidFill>
              </a:rPr>
              <a:t>Infrecuente</a:t>
            </a:r>
          </a:p>
          <a:p>
            <a:pPr marL="285750" indent="-285750">
              <a:buFont typeface="Arial" panose="020B0604020202020204" pitchFamily="34" charset="0"/>
              <a:buChar char="•"/>
            </a:pPr>
            <a:r>
              <a:rPr lang="es-AR" sz="2400" b="1" dirty="0" smtClean="0">
                <a:solidFill>
                  <a:schemeClr val="tx1"/>
                </a:solidFill>
              </a:rPr>
              <a:t>Fiebre por causa no infecciosa</a:t>
            </a:r>
            <a:endParaRPr lang="es-AR" sz="2400" b="1" dirty="0">
              <a:solidFill>
                <a:schemeClr val="tx1"/>
              </a:solidFill>
            </a:endParaRPr>
          </a:p>
        </p:txBody>
      </p:sp>
    </p:spTree>
    <p:extLst>
      <p:ext uri="{BB962C8B-B14F-4D97-AF65-F5344CB8AC3E}">
        <p14:creationId xmlns:p14="http://schemas.microsoft.com/office/powerpoint/2010/main" val="212236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8" grpId="0" animBg="1"/>
      <p:bldP spid="9" grpId="0" animBg="1"/>
      <p:bldP spid="10"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58738" y="2270837"/>
            <a:ext cx="10515600" cy="1325563"/>
          </a:xfrm>
        </p:spPr>
        <p:txBody>
          <a:bodyPr/>
          <a:lstStyle/>
          <a:p>
            <a:pPr algn="ctr"/>
            <a:r>
              <a:rPr lang="es-AR" b="1" dirty="0" smtClean="0"/>
              <a:t>DEFICIT DE LA INMUNIDAD HUMORAL</a:t>
            </a:r>
            <a:endParaRPr lang="es-AR" b="1" dirty="0"/>
          </a:p>
        </p:txBody>
      </p:sp>
    </p:spTree>
    <p:extLst>
      <p:ext uri="{BB962C8B-B14F-4D97-AF65-F5344CB8AC3E}">
        <p14:creationId xmlns:p14="http://schemas.microsoft.com/office/powerpoint/2010/main" val="32065891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40750" y="288214"/>
            <a:ext cx="10515600" cy="1325563"/>
          </a:xfrm>
        </p:spPr>
        <p:txBody>
          <a:bodyPr>
            <a:normAutofit/>
          </a:bodyPr>
          <a:lstStyle/>
          <a:p>
            <a:r>
              <a:rPr lang="es-AR" sz="2000" b="1" dirty="0"/>
              <a:t>La inmunidad humoral es el principal mecanismo de defensa contra los </a:t>
            </a:r>
            <a:r>
              <a:rPr lang="es-AR" sz="2000" b="1" dirty="0">
                <a:hlinkClick r:id="rId2" tooltip="Microorganismo"/>
              </a:rPr>
              <a:t>microorganismos</a:t>
            </a:r>
            <a:r>
              <a:rPr lang="es-AR" sz="2000" b="1" dirty="0"/>
              <a:t> extracelulares y sus </a:t>
            </a:r>
            <a:r>
              <a:rPr lang="es-AR" sz="2000" b="1" dirty="0">
                <a:hlinkClick r:id="rId3" tooltip="Toxina"/>
              </a:rPr>
              <a:t>toxinas</a:t>
            </a:r>
            <a:r>
              <a:rPr lang="es-AR" sz="2000" b="1" dirty="0"/>
              <a:t>, en el cual, los componentes del </a:t>
            </a:r>
            <a:r>
              <a:rPr lang="es-AR" sz="2000" b="1" dirty="0">
                <a:hlinkClick r:id="rId4" tooltip="Sistema inmunitario"/>
              </a:rPr>
              <a:t>sistema inmunitario</a:t>
            </a:r>
            <a:r>
              <a:rPr lang="es-AR" sz="2000" b="1" dirty="0"/>
              <a:t> que atacan a los </a:t>
            </a:r>
            <a:r>
              <a:rPr lang="es-AR" sz="2000" b="1" dirty="0">
                <a:hlinkClick r:id="rId5" tooltip="Antígenos"/>
              </a:rPr>
              <a:t>antígenos</a:t>
            </a:r>
            <a:r>
              <a:rPr lang="es-AR" sz="2000" b="1" dirty="0"/>
              <a:t>, no son las </a:t>
            </a:r>
            <a:r>
              <a:rPr lang="es-AR" sz="2000" b="1" dirty="0">
                <a:hlinkClick r:id="rId6" tooltip="Célula"/>
              </a:rPr>
              <a:t>células</a:t>
            </a:r>
            <a:r>
              <a:rPr lang="es-AR" sz="2000" b="1" dirty="0"/>
              <a:t> directamente sino son </a:t>
            </a:r>
            <a:r>
              <a:rPr lang="es-AR" sz="2000" b="1" dirty="0">
                <a:hlinkClick r:id="rId7" tooltip="Macromolécula"/>
              </a:rPr>
              <a:t>macromoléculas</a:t>
            </a:r>
            <a:r>
              <a:rPr lang="es-AR" sz="2000" b="1" dirty="0"/>
              <a:t>, como </a:t>
            </a:r>
            <a:r>
              <a:rPr lang="es-AR" sz="2000" b="1" dirty="0">
                <a:hlinkClick r:id="rId8" tooltip="Anticuerpos"/>
              </a:rPr>
              <a:t>anticuerpos</a:t>
            </a:r>
            <a:r>
              <a:rPr lang="es-AR" sz="2000" b="1" dirty="0"/>
              <a:t> o proteínas del </a:t>
            </a:r>
            <a:r>
              <a:rPr lang="es-AR" sz="2000" b="1" dirty="0">
                <a:hlinkClick r:id="rId9" tooltip="Sistema del complemento"/>
              </a:rPr>
              <a:t>sistema del complemento</a:t>
            </a:r>
            <a:endParaRPr lang="es-AR" sz="2000" b="1" dirty="0"/>
          </a:p>
        </p:txBody>
      </p:sp>
      <p:graphicFrame>
        <p:nvGraphicFramePr>
          <p:cNvPr id="3" name="Diagrama 2"/>
          <p:cNvGraphicFramePr/>
          <p:nvPr>
            <p:extLst>
              <p:ext uri="{D42A27DB-BD31-4B8C-83A1-F6EECF244321}">
                <p14:modId xmlns:p14="http://schemas.microsoft.com/office/powerpoint/2010/main" val="1772697560"/>
              </p:ext>
            </p:extLst>
          </p:nvPr>
        </p:nvGraphicFramePr>
        <p:xfrm>
          <a:off x="940750" y="1912879"/>
          <a:ext cx="7348434" cy="440491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4" name="Elipse 3"/>
          <p:cNvSpPr/>
          <p:nvPr/>
        </p:nvSpPr>
        <p:spPr>
          <a:xfrm>
            <a:off x="8656887" y="2931204"/>
            <a:ext cx="2606470" cy="24868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solidFill>
                  <a:schemeClr val="tx1"/>
                </a:solidFill>
              </a:rPr>
              <a:t>Fagocitosis</a:t>
            </a:r>
          </a:p>
          <a:p>
            <a:pPr algn="ctr"/>
            <a:r>
              <a:rPr lang="es-AR" b="1" dirty="0" smtClean="0">
                <a:solidFill>
                  <a:schemeClr val="tx1"/>
                </a:solidFill>
              </a:rPr>
              <a:t>Destrucción de microrganismos</a:t>
            </a:r>
          </a:p>
          <a:p>
            <a:pPr algn="ctr"/>
            <a:endParaRPr lang="es-AR" dirty="0"/>
          </a:p>
        </p:txBody>
      </p:sp>
    </p:spTree>
    <p:extLst>
      <p:ext uri="{BB962C8B-B14F-4D97-AF65-F5344CB8AC3E}">
        <p14:creationId xmlns:p14="http://schemas.microsoft.com/office/powerpoint/2010/main" val="2692422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pPr algn="ctr"/>
            <a:r>
              <a:rPr lang="es-AR" b="1" dirty="0" smtClean="0"/>
              <a:t>Factores esplénicos y anticuerpos</a:t>
            </a:r>
            <a:endParaRPr lang="es-AR" b="1" dirty="0"/>
          </a:p>
        </p:txBody>
      </p:sp>
      <p:sp>
        <p:nvSpPr>
          <p:cNvPr id="4" name="Marcador de contenido 3"/>
          <p:cNvSpPr>
            <a:spLocks noGrp="1"/>
          </p:cNvSpPr>
          <p:nvPr>
            <p:ph idx="1"/>
          </p:nvPr>
        </p:nvSpPr>
        <p:spPr/>
        <p:txBody>
          <a:bodyPr>
            <a:normAutofit fontScale="92500" lnSpcReduction="10000"/>
          </a:bodyPr>
          <a:lstStyle/>
          <a:p>
            <a:r>
              <a:rPr lang="es-AR" b="1" dirty="0">
                <a:solidFill>
                  <a:schemeClr val="accent5">
                    <a:lumMod val="75000"/>
                  </a:schemeClr>
                </a:solidFill>
              </a:rPr>
              <a:t>Receptores para opsonina: </a:t>
            </a:r>
            <a:r>
              <a:rPr lang="es-AR" dirty="0"/>
              <a:t>las opsoninas son partículas que recubren a los microorganismos y facilitan su fagocitosis, estas partículas pueden ser: Ig, (la IgG es una de las mas importantes), proteínas del complemento (el fragmento C3 es una potente opsonina), fibrinógeno, etc. Estas partículas son reconocidas por sus receptores específicos ubicados en la membrana de los fagocitos. Receptor tipo </a:t>
            </a:r>
            <a:r>
              <a:rPr lang="es-AR" dirty="0" err="1"/>
              <a:t>Toll</a:t>
            </a:r>
            <a:r>
              <a:rPr lang="es-AR" dirty="0"/>
              <a:t>: Son proteínas de la membrana capaces de reconocer a moléculas propias de las bacterias, como el LPS (en bacterias Gram negativas) o el </a:t>
            </a:r>
            <a:r>
              <a:rPr lang="es-AR" dirty="0" err="1"/>
              <a:t>Peptidoglicano</a:t>
            </a:r>
            <a:r>
              <a:rPr lang="es-AR" dirty="0"/>
              <a:t> (en bacterias Gram positivas). </a:t>
            </a:r>
          </a:p>
          <a:p>
            <a:r>
              <a:rPr lang="es-AR" b="1" dirty="0">
                <a:solidFill>
                  <a:schemeClr val="accent5">
                    <a:lumMod val="75000"/>
                  </a:schemeClr>
                </a:solidFill>
              </a:rPr>
              <a:t>Receptores acoplados a proteína G: </a:t>
            </a:r>
            <a:r>
              <a:rPr lang="es-AR" dirty="0"/>
              <a:t>Estos receptores son proteínas de </a:t>
            </a:r>
            <a:r>
              <a:rPr lang="es-AR" dirty="0" err="1"/>
              <a:t>transmenbranas</a:t>
            </a:r>
            <a:r>
              <a:rPr lang="es-AR" dirty="0"/>
              <a:t> de siete hélices α, que son capaces de reconocer a pequeños péptidos bacterianos, así como también a ciertas citoquinas y mediadores lipiditos (prostaglandina E, </a:t>
            </a:r>
            <a:r>
              <a:rPr lang="es-AR" dirty="0" err="1"/>
              <a:t>leucotrieno</a:t>
            </a:r>
            <a:r>
              <a:rPr lang="es-AR" dirty="0"/>
              <a:t> B4, etc.). </a:t>
            </a:r>
          </a:p>
          <a:p>
            <a:endParaRPr lang="es-AR" dirty="0"/>
          </a:p>
        </p:txBody>
      </p:sp>
    </p:spTree>
    <p:extLst>
      <p:ext uri="{BB962C8B-B14F-4D97-AF65-F5344CB8AC3E}">
        <p14:creationId xmlns:p14="http://schemas.microsoft.com/office/powerpoint/2010/main" val="30037968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COMPLEMENTO</a:t>
            </a:r>
            <a:endParaRPr lang="es-AR" b="1" dirty="0"/>
          </a:p>
        </p:txBody>
      </p:sp>
      <p:sp>
        <p:nvSpPr>
          <p:cNvPr id="3" name="Marcador de contenido 2"/>
          <p:cNvSpPr>
            <a:spLocks noGrp="1"/>
          </p:cNvSpPr>
          <p:nvPr>
            <p:ph idx="1"/>
          </p:nvPr>
        </p:nvSpPr>
        <p:spPr/>
        <p:txBody>
          <a:bodyPr>
            <a:normAutofit lnSpcReduction="10000"/>
          </a:bodyPr>
          <a:lstStyle/>
          <a:p>
            <a:r>
              <a:rPr lang="es-AR" dirty="0"/>
              <a:t>El sistema del complemento lo forman un conjunto de proteínas presentes habitualmente en el plasma sanguíneo de forma inactiva. Estas median tanto la lisis de células marcadas con anticuerpos, como la inflamación localizada. </a:t>
            </a:r>
          </a:p>
          <a:p>
            <a:r>
              <a:rPr lang="es-AR" b="1" dirty="0" smtClean="0"/>
              <a:t>Lisis </a:t>
            </a:r>
            <a:r>
              <a:rPr lang="es-AR" b="1" dirty="0"/>
              <a:t>e </a:t>
            </a:r>
            <a:r>
              <a:rPr lang="es-AR" b="1" dirty="0" smtClean="0"/>
              <a:t>inflamación</a:t>
            </a:r>
            <a:endParaRPr lang="es-AR" b="1" dirty="0"/>
          </a:p>
          <a:p>
            <a:r>
              <a:rPr lang="es-AR" dirty="0"/>
              <a:t>El principal efecto del sistema del complemento es la formación de un </a:t>
            </a:r>
            <a:r>
              <a:rPr lang="es-AR" dirty="0">
                <a:hlinkClick r:id="rId2" tooltip="Complejo de ataque a membrana"/>
              </a:rPr>
              <a:t>complejo de ataque a membrana</a:t>
            </a:r>
            <a:r>
              <a:rPr lang="es-AR" dirty="0"/>
              <a:t>, </a:t>
            </a:r>
            <a:r>
              <a:rPr lang="es-AR" dirty="0" smtClean="0"/>
              <a:t>inducirá </a:t>
            </a:r>
            <a:r>
              <a:rPr lang="es-AR" dirty="0"/>
              <a:t>la </a:t>
            </a:r>
            <a:r>
              <a:rPr lang="es-AR" dirty="0">
                <a:hlinkClick r:id="rId3" tooltip="Inflamación"/>
              </a:rPr>
              <a:t>inflamación</a:t>
            </a:r>
            <a:r>
              <a:rPr lang="es-AR" dirty="0"/>
              <a:t> localizada, </a:t>
            </a:r>
            <a:r>
              <a:rPr lang="es-AR" dirty="0" smtClean="0"/>
              <a:t>se activará </a:t>
            </a:r>
            <a:r>
              <a:rPr lang="es-AR" dirty="0"/>
              <a:t>la secreción de los gránulos de los </a:t>
            </a:r>
            <a:r>
              <a:rPr lang="es-AR" dirty="0" err="1">
                <a:hlinkClick r:id="rId4" tooltip="Mastocito"/>
              </a:rPr>
              <a:t>mastocitos</a:t>
            </a:r>
            <a:r>
              <a:rPr lang="es-AR" dirty="0"/>
              <a:t>.</a:t>
            </a:r>
          </a:p>
          <a:p>
            <a:r>
              <a:rPr lang="es-AR" dirty="0"/>
              <a:t>El sistema del complemento también participa en la activación de la </a:t>
            </a:r>
            <a:r>
              <a:rPr lang="es-AR" dirty="0">
                <a:hlinkClick r:id="rId5" tooltip="Inmunidad celular"/>
              </a:rPr>
              <a:t>inmunidad celular</a:t>
            </a:r>
            <a:r>
              <a:rPr lang="es-AR" dirty="0"/>
              <a:t>. </a:t>
            </a:r>
          </a:p>
        </p:txBody>
      </p:sp>
    </p:spTree>
    <p:extLst>
      <p:ext uri="{BB962C8B-B14F-4D97-AF65-F5344CB8AC3E}">
        <p14:creationId xmlns:p14="http://schemas.microsoft.com/office/powerpoint/2010/main" val="2136565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pPr eaLnBrk="1" hangingPunct="1"/>
            <a:r>
              <a:rPr lang="es-ES" altLang="es-AR" sz="3600" b="1" dirty="0" smtClean="0">
                <a:solidFill>
                  <a:schemeClr val="bg1"/>
                </a:solidFill>
              </a:rPr>
              <a:t>Caso clínico 2</a:t>
            </a:r>
            <a:endParaRPr lang="es-ES" altLang="es-AR" sz="3600" b="1" dirty="0">
              <a:solidFill>
                <a:schemeClr val="bg1"/>
              </a:solidFill>
            </a:endParaRPr>
          </a:p>
        </p:txBody>
      </p:sp>
      <p:sp>
        <p:nvSpPr>
          <p:cNvPr id="207875" name="Rectangle 3"/>
          <p:cNvSpPr>
            <a:spLocks noGrp="1" noChangeArrowheads="1"/>
          </p:cNvSpPr>
          <p:nvPr>
            <p:ph type="body" idx="1"/>
          </p:nvPr>
        </p:nvSpPr>
        <p:spPr/>
        <p:txBody>
          <a:bodyPr/>
          <a:lstStyle/>
          <a:p>
            <a:pPr eaLnBrk="1" hangingPunct="1">
              <a:lnSpc>
                <a:spcPct val="90000"/>
              </a:lnSpc>
              <a:buFontTx/>
              <a:buNone/>
            </a:pPr>
            <a:r>
              <a:rPr lang="es-ES_tradnl" altLang="es-AR" dirty="0" smtClean="0"/>
              <a:t>	</a:t>
            </a:r>
            <a:r>
              <a:rPr lang="es-ES_tradnl" altLang="es-AR" b="1" dirty="0" smtClean="0">
                <a:solidFill>
                  <a:schemeClr val="bg1"/>
                </a:solidFill>
              </a:rPr>
              <a:t>Paciente, mujer, 28 años de edad. Consulta por: fiebre, escalofríos, poliartralgias,dolor de garganta.</a:t>
            </a:r>
          </a:p>
          <a:p>
            <a:pPr eaLnBrk="1" hangingPunct="1">
              <a:lnSpc>
                <a:spcPct val="90000"/>
              </a:lnSpc>
              <a:buFontTx/>
              <a:buNone/>
            </a:pPr>
            <a:r>
              <a:rPr lang="es-ES_tradnl" altLang="es-AR" b="1" dirty="0" smtClean="0">
                <a:solidFill>
                  <a:schemeClr val="bg1"/>
                </a:solidFill>
              </a:rPr>
              <a:t>	Su cuadro comenzó 12 horas antes de la consulta.</a:t>
            </a:r>
          </a:p>
          <a:p>
            <a:pPr eaLnBrk="1" hangingPunct="1">
              <a:lnSpc>
                <a:spcPct val="90000"/>
              </a:lnSpc>
              <a:buFontTx/>
              <a:buNone/>
            </a:pPr>
            <a:r>
              <a:rPr lang="es-ES_tradnl" altLang="es-AR" b="1" dirty="0" smtClean="0">
                <a:solidFill>
                  <a:schemeClr val="bg1"/>
                </a:solidFill>
              </a:rPr>
              <a:t>	</a:t>
            </a:r>
            <a:r>
              <a:rPr lang="es-ES_tradnl" altLang="es-AR" b="1" dirty="0" smtClean="0">
                <a:solidFill>
                  <a:srgbClr val="FFFF00"/>
                </a:solidFill>
              </a:rPr>
              <a:t>Antecedentes:</a:t>
            </a:r>
            <a:r>
              <a:rPr lang="es-ES_tradnl" altLang="es-AR" b="1" dirty="0" smtClean="0">
                <a:solidFill>
                  <a:schemeClr val="bg1"/>
                </a:solidFill>
              </a:rPr>
              <a:t> esplenectomizada por traumatismo abdominal hace 1 ½ año medio.</a:t>
            </a:r>
            <a:endParaRPr lang="es-ES" altLang="es-AR" b="1" dirty="0" smtClean="0">
              <a:solidFill>
                <a:schemeClr val="bg1"/>
              </a:solidFill>
            </a:endParaRPr>
          </a:p>
        </p:txBody>
      </p:sp>
    </p:spTree>
    <p:extLst>
      <p:ext uri="{BB962C8B-B14F-4D97-AF65-F5344CB8AC3E}">
        <p14:creationId xmlns:p14="http://schemas.microsoft.com/office/powerpoint/2010/main" val="14477870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p:txBody>
          <a:bodyPr/>
          <a:lstStyle/>
          <a:p>
            <a:pPr eaLnBrk="1" hangingPunct="1"/>
            <a:r>
              <a:rPr lang="es-ES_tradnl" altLang="es-AR" sz="3600" b="1">
                <a:solidFill>
                  <a:schemeClr val="bg1"/>
                </a:solidFill>
              </a:rPr>
              <a:t>Examen físico</a:t>
            </a:r>
            <a:endParaRPr lang="es-ES" altLang="es-AR" sz="3600" b="1">
              <a:solidFill>
                <a:schemeClr val="bg1"/>
              </a:solidFill>
            </a:endParaRPr>
          </a:p>
        </p:txBody>
      </p:sp>
      <p:sp>
        <p:nvSpPr>
          <p:cNvPr id="208899" name="Rectangle 3"/>
          <p:cNvSpPr>
            <a:spLocks noGrp="1" noChangeArrowheads="1"/>
          </p:cNvSpPr>
          <p:nvPr>
            <p:ph type="body" idx="1"/>
          </p:nvPr>
        </p:nvSpPr>
        <p:spPr/>
        <p:txBody>
          <a:bodyPr/>
          <a:lstStyle/>
          <a:p>
            <a:pPr eaLnBrk="1" hangingPunct="1">
              <a:buFontTx/>
              <a:buNone/>
            </a:pPr>
            <a:r>
              <a:rPr lang="es-ES_tradnl" altLang="es-AR" dirty="0" smtClean="0"/>
              <a:t>	</a:t>
            </a:r>
            <a:r>
              <a:rPr lang="es-ES_tradnl" altLang="es-AR" b="1" dirty="0" smtClean="0">
                <a:solidFill>
                  <a:schemeClr val="bg1"/>
                </a:solidFill>
              </a:rPr>
              <a:t>Paciente lúcida, febril:  38,5º C,. Puso 114 x min. TA: 110/70 </a:t>
            </a:r>
            <a:r>
              <a:rPr lang="es-ES_tradnl" altLang="es-AR" b="1" dirty="0" err="1" smtClean="0">
                <a:solidFill>
                  <a:schemeClr val="bg1"/>
                </a:solidFill>
              </a:rPr>
              <a:t>mmHg</a:t>
            </a:r>
            <a:r>
              <a:rPr lang="es-ES_tradnl" altLang="es-AR" b="1" dirty="0" smtClean="0">
                <a:solidFill>
                  <a:schemeClr val="bg1"/>
                </a:solidFill>
              </a:rPr>
              <a:t>. </a:t>
            </a:r>
            <a:r>
              <a:rPr lang="es-ES_tradnl" altLang="es-AR" b="1" dirty="0" err="1" smtClean="0">
                <a:solidFill>
                  <a:schemeClr val="bg1"/>
                </a:solidFill>
              </a:rPr>
              <a:t>Eupneica</a:t>
            </a:r>
            <a:r>
              <a:rPr lang="es-ES_tradnl" altLang="es-AR" b="1" dirty="0" smtClean="0">
                <a:solidFill>
                  <a:schemeClr val="bg1"/>
                </a:solidFill>
              </a:rPr>
              <a:t>.</a:t>
            </a:r>
          </a:p>
          <a:p>
            <a:pPr eaLnBrk="1" hangingPunct="1">
              <a:buFontTx/>
              <a:buNone/>
            </a:pPr>
            <a:r>
              <a:rPr lang="es-ES_tradnl" altLang="es-AR" b="1" dirty="0" smtClean="0">
                <a:solidFill>
                  <a:schemeClr val="bg1"/>
                </a:solidFill>
              </a:rPr>
              <a:t>	Faringe congestiva.</a:t>
            </a:r>
          </a:p>
          <a:p>
            <a:pPr eaLnBrk="1" hangingPunct="1">
              <a:buFontTx/>
              <a:buNone/>
            </a:pPr>
            <a:r>
              <a:rPr lang="es-ES_tradnl" altLang="es-AR" b="1" dirty="0" smtClean="0">
                <a:solidFill>
                  <a:schemeClr val="bg1"/>
                </a:solidFill>
              </a:rPr>
              <a:t>	Resto del examen: s/p.</a:t>
            </a:r>
            <a:endParaRPr lang="es-ES" altLang="es-AR" b="1" dirty="0" smtClean="0">
              <a:solidFill>
                <a:schemeClr val="bg1"/>
              </a:solidFill>
            </a:endParaRPr>
          </a:p>
        </p:txBody>
      </p:sp>
    </p:spTree>
    <p:extLst>
      <p:ext uri="{BB962C8B-B14F-4D97-AF65-F5344CB8AC3E}">
        <p14:creationId xmlns:p14="http://schemas.microsoft.com/office/powerpoint/2010/main" val="10193646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2209800" y="609600"/>
            <a:ext cx="7772400" cy="4267200"/>
          </a:xfrm>
        </p:spPr>
        <p:txBody>
          <a:bodyPr/>
          <a:lstStyle/>
          <a:p>
            <a:pPr eaLnBrk="1" hangingPunct="1"/>
            <a:r>
              <a:rPr lang="es-ES_tradnl" altLang="es-AR" sz="3600" b="1">
                <a:solidFill>
                  <a:schemeClr val="bg1"/>
                </a:solidFill>
              </a:rPr>
              <a:t>Razonamiento inicial</a:t>
            </a:r>
            <a:endParaRPr lang="es-ES" altLang="es-AR" sz="3600" b="1">
              <a:solidFill>
                <a:schemeClr val="bg1"/>
              </a:solidFill>
            </a:endParaRPr>
          </a:p>
        </p:txBody>
      </p:sp>
    </p:spTree>
    <p:extLst>
      <p:ext uri="{BB962C8B-B14F-4D97-AF65-F5344CB8AC3E}">
        <p14:creationId xmlns:p14="http://schemas.microsoft.com/office/powerpoint/2010/main" val="21325352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lstStyle/>
          <a:p>
            <a:pPr eaLnBrk="1" hangingPunct="1"/>
            <a:r>
              <a:rPr lang="es-ES_tradnl" altLang="es-AR" sz="3600" b="1" dirty="0">
                <a:solidFill>
                  <a:schemeClr val="bg1"/>
                </a:solidFill>
              </a:rPr>
              <a:t>Entidad Infectológica</a:t>
            </a:r>
            <a:endParaRPr lang="es-ES" altLang="es-AR" sz="3600" b="1" dirty="0">
              <a:solidFill>
                <a:schemeClr val="bg1"/>
              </a:solidFill>
            </a:endParaRPr>
          </a:p>
        </p:txBody>
      </p:sp>
      <p:sp>
        <p:nvSpPr>
          <p:cNvPr id="210947" name="Rectangle 3"/>
          <p:cNvSpPr>
            <a:spLocks noGrp="1" noChangeArrowheads="1"/>
          </p:cNvSpPr>
          <p:nvPr>
            <p:ph type="body" idx="1"/>
          </p:nvPr>
        </p:nvSpPr>
        <p:spPr/>
        <p:txBody>
          <a:bodyPr/>
          <a:lstStyle/>
          <a:p>
            <a:pPr algn="ctr" eaLnBrk="1" hangingPunct="1">
              <a:buFontTx/>
              <a:buNone/>
            </a:pPr>
            <a:r>
              <a:rPr lang="es-ES_tradnl" altLang="es-AR" b="1" dirty="0" smtClean="0">
                <a:solidFill>
                  <a:schemeClr val="bg1"/>
                </a:solidFill>
              </a:rPr>
              <a:t>Esplenectomizada febril</a:t>
            </a:r>
            <a:endParaRPr lang="es-ES" altLang="es-AR" b="1" dirty="0" smtClean="0">
              <a:solidFill>
                <a:schemeClr val="bg1"/>
              </a:solidFill>
            </a:endParaRPr>
          </a:p>
        </p:txBody>
      </p:sp>
    </p:spTree>
    <p:extLst>
      <p:ext uri="{BB962C8B-B14F-4D97-AF65-F5344CB8AC3E}">
        <p14:creationId xmlns:p14="http://schemas.microsoft.com/office/powerpoint/2010/main" val="32767787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4"/>
          <p:cNvSpPr>
            <a:spLocks noChangeArrowheads="1"/>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FontTx/>
              <a:buNone/>
            </a:pPr>
            <a:r>
              <a:rPr lang="es-ES" altLang="es-AR" sz="3600" b="1">
                <a:solidFill>
                  <a:srgbClr val="FFFFFF"/>
                </a:solidFill>
              </a:rPr>
              <a:t>Tipos de Inmunodeficit</a:t>
            </a:r>
          </a:p>
        </p:txBody>
      </p:sp>
      <p:sp>
        <p:nvSpPr>
          <p:cNvPr id="211971" name="Rectangle 5"/>
          <p:cNvSpPr>
            <a:spLocks noChangeArrowheads="1"/>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lnSpc>
                <a:spcPct val="80000"/>
              </a:lnSpc>
              <a:spcAft>
                <a:spcPct val="0"/>
              </a:spcAft>
              <a:buFontTx/>
              <a:buNone/>
            </a:pPr>
            <a:r>
              <a:rPr lang="es-ES" altLang="es-AR" sz="2000" b="1">
                <a:solidFill>
                  <a:srgbClr val="FFFFFF"/>
                </a:solidFill>
              </a:rPr>
              <a:t>	</a:t>
            </a:r>
            <a:r>
              <a:rPr lang="es-ES" altLang="es-AR" b="1">
                <a:solidFill>
                  <a:srgbClr val="FFFF00"/>
                </a:solidFill>
              </a:rPr>
              <a:t>La inmunodeficiencia humoral</a:t>
            </a:r>
            <a:r>
              <a:rPr lang="es-ES" altLang="es-AR" b="1">
                <a:solidFill>
                  <a:srgbClr val="FFFFFF"/>
                </a:solidFill>
              </a:rPr>
              <a:t> aparece en: </a:t>
            </a:r>
          </a:p>
          <a:p>
            <a:pPr fontAlgn="base">
              <a:lnSpc>
                <a:spcPct val="80000"/>
              </a:lnSpc>
              <a:spcAft>
                <a:spcPct val="0"/>
              </a:spcAft>
            </a:pPr>
            <a:r>
              <a:rPr lang="es-ES" altLang="es-AR" sz="3600" b="1">
                <a:solidFill>
                  <a:srgbClr val="FFFFFF"/>
                </a:solidFill>
              </a:rPr>
              <a:t> 	Mieloma múltiple, </a:t>
            </a:r>
          </a:p>
          <a:p>
            <a:pPr fontAlgn="base">
              <a:lnSpc>
                <a:spcPct val="80000"/>
              </a:lnSpc>
              <a:spcAft>
                <a:spcPct val="0"/>
              </a:spcAft>
            </a:pPr>
            <a:r>
              <a:rPr lang="es-ES" altLang="es-AR" sz="3600" b="1">
                <a:solidFill>
                  <a:srgbClr val="FFFFFF"/>
                </a:solidFill>
              </a:rPr>
              <a:t>	Macroglobulinemia de 	Waldenström,</a:t>
            </a:r>
          </a:p>
          <a:p>
            <a:pPr fontAlgn="base">
              <a:lnSpc>
                <a:spcPct val="80000"/>
              </a:lnSpc>
              <a:spcAft>
                <a:spcPct val="0"/>
              </a:spcAft>
            </a:pPr>
            <a:r>
              <a:rPr lang="es-ES" altLang="es-AR" sz="3600" b="1">
                <a:solidFill>
                  <a:srgbClr val="FFFFFF"/>
                </a:solidFill>
              </a:rPr>
              <a:t>	Leucemia linfática crónica (LLC)  </a:t>
            </a:r>
          </a:p>
          <a:p>
            <a:pPr fontAlgn="base">
              <a:lnSpc>
                <a:spcPct val="80000"/>
              </a:lnSpc>
              <a:spcAft>
                <a:spcPct val="0"/>
              </a:spcAft>
            </a:pPr>
            <a:r>
              <a:rPr lang="es-ES" altLang="es-AR" sz="3600" b="1">
                <a:solidFill>
                  <a:srgbClr val="FFFFFF"/>
                </a:solidFill>
              </a:rPr>
              <a:t>	</a:t>
            </a:r>
            <a:r>
              <a:rPr lang="es-ES" altLang="es-AR" sz="3600" b="1">
                <a:solidFill>
                  <a:srgbClr val="FFFF00"/>
                </a:solidFill>
              </a:rPr>
              <a:t>Esplenectomizados</a:t>
            </a:r>
          </a:p>
          <a:p>
            <a:pPr fontAlgn="base">
              <a:lnSpc>
                <a:spcPct val="80000"/>
              </a:lnSpc>
              <a:spcAft>
                <a:spcPct val="0"/>
              </a:spcAft>
            </a:pPr>
            <a:r>
              <a:rPr lang="es-ES" altLang="es-AR" sz="3600" b="1">
                <a:solidFill>
                  <a:srgbClr val="FFFFFF"/>
                </a:solidFill>
              </a:rPr>
              <a:t>	Alcoholicos</a:t>
            </a:r>
          </a:p>
          <a:p>
            <a:pPr fontAlgn="base">
              <a:lnSpc>
                <a:spcPct val="80000"/>
              </a:lnSpc>
              <a:spcAft>
                <a:spcPct val="0"/>
              </a:spcAft>
              <a:buFontTx/>
              <a:buNone/>
            </a:pPr>
            <a:endParaRPr lang="es-ES" altLang="es-AR" sz="3600" b="1">
              <a:solidFill>
                <a:srgbClr val="FFFFFF"/>
              </a:solidFill>
            </a:endParaRPr>
          </a:p>
          <a:p>
            <a:pPr fontAlgn="base">
              <a:lnSpc>
                <a:spcPct val="80000"/>
              </a:lnSpc>
              <a:spcAft>
                <a:spcPct val="0"/>
              </a:spcAft>
              <a:buFontTx/>
              <a:buNone/>
            </a:pPr>
            <a:r>
              <a:rPr lang="es-ES" altLang="es-AR" sz="2000" b="1">
                <a:solidFill>
                  <a:srgbClr val="FFFFFF"/>
                </a:solidFill>
              </a:rPr>
              <a:t>	</a:t>
            </a:r>
          </a:p>
          <a:p>
            <a:pPr fontAlgn="base">
              <a:lnSpc>
                <a:spcPct val="80000"/>
              </a:lnSpc>
              <a:spcAft>
                <a:spcPct val="0"/>
              </a:spcAft>
              <a:buFontTx/>
              <a:buNone/>
            </a:pPr>
            <a:r>
              <a:rPr lang="es-ES" altLang="es-AR" sz="2000" b="1">
                <a:solidFill>
                  <a:srgbClr val="FFFFFF"/>
                </a:solidFill>
              </a:rPr>
              <a:t>	</a:t>
            </a:r>
            <a:endParaRPr lang="es-ES" altLang="es-AR" sz="2000" b="1" i="1">
              <a:solidFill>
                <a:srgbClr val="B2B2B2"/>
              </a:solidFill>
            </a:endParaRPr>
          </a:p>
          <a:p>
            <a:pPr fontAlgn="base">
              <a:lnSpc>
                <a:spcPct val="80000"/>
              </a:lnSpc>
              <a:spcAft>
                <a:spcPct val="0"/>
              </a:spcAft>
              <a:buFontTx/>
              <a:buNone/>
            </a:pPr>
            <a:r>
              <a:rPr lang="es-ES" altLang="es-AR" sz="2000" b="1">
                <a:solidFill>
                  <a:srgbClr val="FFFFFF"/>
                </a:solidFill>
              </a:rPr>
              <a:t> 	</a:t>
            </a:r>
          </a:p>
          <a:p>
            <a:pPr fontAlgn="base">
              <a:lnSpc>
                <a:spcPct val="80000"/>
              </a:lnSpc>
              <a:spcAft>
                <a:spcPct val="0"/>
              </a:spcAft>
              <a:buFontTx/>
              <a:buNone/>
            </a:pPr>
            <a:r>
              <a:rPr lang="es-ES" altLang="es-AR" sz="2000" b="1">
                <a:solidFill>
                  <a:srgbClr val="FFFFFF"/>
                </a:solidFill>
              </a:rPr>
              <a:t>	</a:t>
            </a:r>
          </a:p>
        </p:txBody>
      </p:sp>
    </p:spTree>
    <p:extLst>
      <p:ext uri="{BB962C8B-B14F-4D97-AF65-F5344CB8AC3E}">
        <p14:creationId xmlns:p14="http://schemas.microsoft.com/office/powerpoint/2010/main" val="21589792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4"/>
          <p:cNvSpPr>
            <a:spLocks noChangeArrowheads="1"/>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FontTx/>
              <a:buNone/>
            </a:pPr>
            <a:r>
              <a:rPr lang="es-ES" altLang="es-AR" sz="2400" b="1">
                <a:solidFill>
                  <a:srgbClr val="FFFFFF"/>
                </a:solidFill>
              </a:rPr>
              <a:t>INFECCIONES EN LOS PACIENTES CON DEFECTOS EN LA INMUNIDAD HUMORAL</a:t>
            </a:r>
            <a:r>
              <a:rPr lang="es-ES" altLang="es-AR" sz="4000">
                <a:solidFill>
                  <a:srgbClr val="000000"/>
                </a:solidFill>
              </a:rPr>
              <a:t/>
            </a:r>
            <a:br>
              <a:rPr lang="es-ES" altLang="es-AR" sz="4000">
                <a:solidFill>
                  <a:srgbClr val="000000"/>
                </a:solidFill>
              </a:rPr>
            </a:br>
            <a:endParaRPr lang="es-ES" altLang="es-AR" sz="4000">
              <a:solidFill>
                <a:srgbClr val="000000"/>
              </a:solidFill>
            </a:endParaRPr>
          </a:p>
        </p:txBody>
      </p:sp>
      <p:sp>
        <p:nvSpPr>
          <p:cNvPr id="212995" name="Rectangle 5"/>
          <p:cNvSpPr>
            <a:spLocks noChangeArrowheads="1"/>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lnSpc>
                <a:spcPct val="90000"/>
              </a:lnSpc>
              <a:spcAft>
                <a:spcPct val="0"/>
              </a:spcAft>
              <a:buFontTx/>
              <a:buNone/>
            </a:pPr>
            <a:r>
              <a:rPr lang="es-ES" altLang="es-AR" dirty="0">
                <a:solidFill>
                  <a:srgbClr val="000000"/>
                </a:solidFill>
              </a:rPr>
              <a:t>	</a:t>
            </a:r>
            <a:r>
              <a:rPr lang="es-ES" altLang="es-AR" b="1" dirty="0">
                <a:solidFill>
                  <a:srgbClr val="FFFFFF"/>
                </a:solidFill>
              </a:rPr>
              <a:t>Hay un incremento del riesgo de infección, especialmente por bacterias </a:t>
            </a:r>
            <a:r>
              <a:rPr lang="es-ES" altLang="es-AR" b="1" dirty="0" smtClean="0">
                <a:solidFill>
                  <a:srgbClr val="FFFF00"/>
                </a:solidFill>
              </a:rPr>
              <a:t>ENCAPSULADAS</a:t>
            </a:r>
            <a:r>
              <a:rPr lang="es-ES" altLang="es-AR" b="1" dirty="0" smtClean="0">
                <a:solidFill>
                  <a:srgbClr val="FFFFFF"/>
                </a:solidFill>
              </a:rPr>
              <a:t> </a:t>
            </a:r>
            <a:r>
              <a:rPr lang="es-ES" altLang="es-AR" b="1" dirty="0">
                <a:solidFill>
                  <a:srgbClr val="FFFFFF"/>
                </a:solidFill>
              </a:rPr>
              <a:t>como </a:t>
            </a:r>
            <a:r>
              <a:rPr lang="es-ES" altLang="es-AR" b="1" dirty="0">
                <a:solidFill>
                  <a:srgbClr val="FFFF00"/>
                </a:solidFill>
              </a:rPr>
              <a:t>S. pneumoniae, H. influenzae o N. meningitidis</a:t>
            </a:r>
            <a:r>
              <a:rPr lang="es-ES" altLang="es-AR" b="1" dirty="0">
                <a:solidFill>
                  <a:srgbClr val="FFFFFF"/>
                </a:solidFill>
              </a:rPr>
              <a:t>, ya que los anticuerpos opsonizantes específicos juegan un papel primordial en la respuesta inmune frente a estas bacterias. </a:t>
            </a:r>
          </a:p>
          <a:p>
            <a:pPr fontAlgn="base">
              <a:lnSpc>
                <a:spcPct val="90000"/>
              </a:lnSpc>
              <a:spcAft>
                <a:spcPct val="0"/>
              </a:spcAft>
              <a:buFontTx/>
              <a:buNone/>
            </a:pPr>
            <a:endParaRPr lang="es-ES" altLang="es-AR" b="1" dirty="0">
              <a:solidFill>
                <a:srgbClr val="FFFFFF"/>
              </a:solidFill>
            </a:endParaRPr>
          </a:p>
        </p:txBody>
      </p:sp>
    </p:spTree>
    <p:extLst>
      <p:ext uri="{BB962C8B-B14F-4D97-AF65-F5344CB8AC3E}">
        <p14:creationId xmlns:p14="http://schemas.microsoft.com/office/powerpoint/2010/main" val="167155532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pPr eaLnBrk="1" hangingPunct="1"/>
            <a:r>
              <a:rPr lang="es-ES_tradnl" altLang="es-AR" b="1" smtClean="0">
                <a:solidFill>
                  <a:schemeClr val="bg1"/>
                </a:solidFill>
              </a:rPr>
              <a:t>Conducta inicial</a:t>
            </a:r>
            <a:endParaRPr lang="es-ES" altLang="es-AR" b="1" smtClean="0">
              <a:solidFill>
                <a:schemeClr val="bg1"/>
              </a:solidFill>
            </a:endParaRPr>
          </a:p>
        </p:txBody>
      </p:sp>
      <p:sp>
        <p:nvSpPr>
          <p:cNvPr id="214019" name="Rectangle 3"/>
          <p:cNvSpPr>
            <a:spLocks noGrp="1" noChangeArrowheads="1"/>
          </p:cNvSpPr>
          <p:nvPr>
            <p:ph type="body" idx="1"/>
          </p:nvPr>
        </p:nvSpPr>
        <p:spPr/>
        <p:txBody>
          <a:bodyPr/>
          <a:lstStyle/>
          <a:p>
            <a:pPr eaLnBrk="1" hangingPunct="1"/>
            <a:r>
              <a:rPr lang="es-ES_tradnl" altLang="es-AR" b="1" smtClean="0">
                <a:solidFill>
                  <a:schemeClr val="bg1"/>
                </a:solidFill>
              </a:rPr>
              <a:t>Urgencia infectológica</a:t>
            </a:r>
          </a:p>
          <a:p>
            <a:pPr eaLnBrk="1" hangingPunct="1"/>
            <a:r>
              <a:rPr lang="es-ES_tradnl" altLang="es-AR" b="1" smtClean="0">
                <a:solidFill>
                  <a:schemeClr val="bg1"/>
                </a:solidFill>
              </a:rPr>
              <a:t>Valoración clínica</a:t>
            </a:r>
          </a:p>
          <a:p>
            <a:pPr eaLnBrk="1" hangingPunct="1"/>
            <a:r>
              <a:rPr lang="es-ES_tradnl" altLang="es-AR" b="1" smtClean="0">
                <a:solidFill>
                  <a:schemeClr val="bg1"/>
                </a:solidFill>
              </a:rPr>
              <a:t>Tome de muestras para cultivos</a:t>
            </a:r>
          </a:p>
          <a:p>
            <a:pPr eaLnBrk="1" hangingPunct="1"/>
            <a:r>
              <a:rPr lang="es-ES_tradnl" altLang="es-AR" b="1" smtClean="0">
                <a:solidFill>
                  <a:schemeClr val="bg1"/>
                </a:solidFill>
              </a:rPr>
              <a:t>Iniciar esquema empírico: cobertura para capsulados: </a:t>
            </a:r>
          </a:p>
          <a:p>
            <a:pPr eaLnBrk="1" hangingPunct="1">
              <a:buFontTx/>
              <a:buNone/>
            </a:pPr>
            <a:r>
              <a:rPr lang="es-ES_tradnl" altLang="es-AR" b="1" smtClean="0">
                <a:solidFill>
                  <a:schemeClr val="bg1"/>
                </a:solidFill>
              </a:rPr>
              <a:t>	Ceftriaxona, Amoxi-clavulánico</a:t>
            </a:r>
          </a:p>
        </p:txBody>
      </p:sp>
    </p:spTree>
    <p:extLst>
      <p:ext uri="{BB962C8B-B14F-4D97-AF65-F5344CB8AC3E}">
        <p14:creationId xmlns:p14="http://schemas.microsoft.com/office/powerpoint/2010/main" val="396048049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pPr eaLnBrk="1" hangingPunct="1"/>
            <a:r>
              <a:rPr lang="es-ES_tradnl" altLang="es-AR" sz="4000" b="1">
                <a:solidFill>
                  <a:schemeClr val="bg1"/>
                </a:solidFill>
              </a:rPr>
              <a:t>Recordar medidas de Prevención</a:t>
            </a:r>
          </a:p>
        </p:txBody>
      </p:sp>
      <p:sp>
        <p:nvSpPr>
          <p:cNvPr id="215043" name="Rectangle 3"/>
          <p:cNvSpPr>
            <a:spLocks noGrp="1" noChangeArrowheads="1"/>
          </p:cNvSpPr>
          <p:nvPr>
            <p:ph type="body" idx="1"/>
          </p:nvPr>
        </p:nvSpPr>
        <p:spPr/>
        <p:txBody>
          <a:bodyPr/>
          <a:lstStyle/>
          <a:p>
            <a:pPr eaLnBrk="1" hangingPunct="1"/>
            <a:r>
              <a:rPr lang="es-ES_tradnl" altLang="es-AR" b="1" smtClean="0">
                <a:solidFill>
                  <a:schemeClr val="bg1"/>
                </a:solidFill>
              </a:rPr>
              <a:t>Educación médica</a:t>
            </a:r>
          </a:p>
          <a:p>
            <a:pPr eaLnBrk="1" hangingPunct="1"/>
            <a:r>
              <a:rPr lang="es-ES_tradnl" altLang="es-AR" b="1" smtClean="0">
                <a:solidFill>
                  <a:schemeClr val="bg1"/>
                </a:solidFill>
              </a:rPr>
              <a:t>Vacunas: Antihemophilus,antineumococcica, antinfluenza.</a:t>
            </a:r>
          </a:p>
          <a:p>
            <a:pPr eaLnBrk="1" hangingPunct="1"/>
            <a:r>
              <a:rPr lang="es-ES_tradnl" altLang="es-AR" b="1" smtClean="0">
                <a:solidFill>
                  <a:schemeClr val="bg1"/>
                </a:solidFill>
              </a:rPr>
              <a:t>Antibiótico oral: controvertido</a:t>
            </a:r>
          </a:p>
        </p:txBody>
      </p:sp>
    </p:spTree>
    <p:extLst>
      <p:ext uri="{BB962C8B-B14F-4D97-AF65-F5344CB8AC3E}">
        <p14:creationId xmlns:p14="http://schemas.microsoft.com/office/powerpoint/2010/main" val="8933428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804017" y="2279383"/>
            <a:ext cx="10515600" cy="1325563"/>
          </a:xfrm>
        </p:spPr>
        <p:txBody>
          <a:bodyPr/>
          <a:lstStyle/>
          <a:p>
            <a:pPr algn="ctr"/>
            <a:r>
              <a:rPr lang="es-AR" b="1" dirty="0" smtClean="0"/>
              <a:t>DEFICIT DE LA INMUNIDAD CELULAR</a:t>
            </a:r>
            <a:endParaRPr lang="es-AR" b="1" dirty="0"/>
          </a:p>
        </p:txBody>
      </p:sp>
    </p:spTree>
    <p:extLst>
      <p:ext uri="{BB962C8B-B14F-4D97-AF65-F5344CB8AC3E}">
        <p14:creationId xmlns:p14="http://schemas.microsoft.com/office/powerpoint/2010/main" val="300358023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CONCEPTO</a:t>
            </a:r>
            <a:endParaRPr lang="es-AR" b="1" dirty="0"/>
          </a:p>
        </p:txBody>
      </p:sp>
      <p:sp>
        <p:nvSpPr>
          <p:cNvPr id="3" name="Marcador de contenido 2"/>
          <p:cNvSpPr>
            <a:spLocks noGrp="1"/>
          </p:cNvSpPr>
          <p:nvPr>
            <p:ph idx="1"/>
          </p:nvPr>
        </p:nvSpPr>
        <p:spPr/>
        <p:txBody>
          <a:bodyPr/>
          <a:lstStyle/>
          <a:p>
            <a:r>
              <a:rPr lang="es-AR" dirty="0"/>
              <a:t>La </a:t>
            </a:r>
            <a:r>
              <a:rPr lang="es-AR" b="1" dirty="0"/>
              <a:t>inmunidad celular</a:t>
            </a:r>
            <a:r>
              <a:rPr lang="es-AR" dirty="0"/>
              <a:t> es una forma de </a:t>
            </a:r>
            <a:r>
              <a:rPr lang="es-AR" u="sng" dirty="0">
                <a:hlinkClick r:id="rId2"/>
              </a:rPr>
              <a:t>respuesta inmunitaria </a:t>
            </a:r>
            <a:r>
              <a:rPr lang="es-AR" u="sng" dirty="0" smtClean="0">
                <a:hlinkClick r:id="rId2"/>
              </a:rPr>
              <a:t>adquirida</a:t>
            </a:r>
            <a:r>
              <a:rPr lang="es-AR" dirty="0" smtClean="0"/>
              <a:t> </a:t>
            </a:r>
            <a:r>
              <a:rPr lang="es-AR" dirty="0"/>
              <a:t>mediada por </a:t>
            </a:r>
            <a:r>
              <a:rPr lang="es-AR" dirty="0">
                <a:hlinkClick r:id="rId3" tooltip="Linfocitos T"/>
              </a:rPr>
              <a:t>linfocitos T</a:t>
            </a:r>
            <a:r>
              <a:rPr lang="es-AR" dirty="0"/>
              <a:t>. Actúa como mecanismo de defensa en contra de los </a:t>
            </a:r>
            <a:r>
              <a:rPr lang="es-AR" dirty="0">
                <a:hlinkClick r:id="rId4" tooltip="Virus"/>
              </a:rPr>
              <a:t>virus</a:t>
            </a:r>
            <a:r>
              <a:rPr lang="es-AR" dirty="0"/>
              <a:t> y </a:t>
            </a:r>
            <a:r>
              <a:rPr lang="es-AR" dirty="0">
                <a:hlinkClick r:id="rId5" tooltip="Microorganismo"/>
              </a:rPr>
              <a:t>microorganismos</a:t>
            </a:r>
            <a:r>
              <a:rPr lang="es-AR" dirty="0"/>
              <a:t> intracelulares, como algunas </a:t>
            </a:r>
            <a:r>
              <a:rPr lang="es-AR" dirty="0">
                <a:hlinkClick r:id="rId6" tooltip="Bacteria"/>
              </a:rPr>
              <a:t>bacterias</a:t>
            </a:r>
            <a:r>
              <a:rPr lang="es-AR" dirty="0"/>
              <a:t> capaces de sobrevivir y proliferar en el interior de los </a:t>
            </a:r>
            <a:r>
              <a:rPr lang="es-AR" dirty="0">
                <a:hlinkClick r:id="rId7" tooltip="Fagocito"/>
              </a:rPr>
              <a:t>fagocitos</a:t>
            </a:r>
            <a:r>
              <a:rPr lang="es-AR" dirty="0"/>
              <a:t> y otras células del </a:t>
            </a:r>
            <a:r>
              <a:rPr lang="es-AR" dirty="0">
                <a:hlinkClick r:id="rId8" tooltip="Hospedador"/>
              </a:rPr>
              <a:t>huésped</a:t>
            </a:r>
            <a:r>
              <a:rPr lang="es-AR" dirty="0"/>
              <a:t>, lugar al que no tienen acceso los </a:t>
            </a:r>
            <a:r>
              <a:rPr lang="es-AR" dirty="0">
                <a:hlinkClick r:id="rId9" tooltip="Anticuerpo"/>
              </a:rPr>
              <a:t>anticuerpos</a:t>
            </a:r>
            <a:r>
              <a:rPr lang="es-AR" dirty="0"/>
              <a:t> circulantes (los cuales forman parte de la </a:t>
            </a:r>
            <a:r>
              <a:rPr lang="es-AR" dirty="0">
                <a:hlinkClick r:id="rId10" tooltip="Inmunidad humoral"/>
              </a:rPr>
              <a:t>inmunidad humoral</a:t>
            </a:r>
            <a:r>
              <a:rPr lang="es-AR" dirty="0"/>
              <a:t>). La defensa frente a este tipo de </a:t>
            </a:r>
            <a:r>
              <a:rPr lang="es-AR" dirty="0">
                <a:hlinkClick r:id="rId11" tooltip="Infección"/>
              </a:rPr>
              <a:t>infecciones</a:t>
            </a:r>
            <a:r>
              <a:rPr lang="es-AR" dirty="0"/>
              <a:t> depende de la inmunidad celular, que induce la destrucción de los microorganismos residentes en los fagocitos o de las </a:t>
            </a:r>
            <a:r>
              <a:rPr lang="es-AR" dirty="0">
                <a:hlinkClick r:id="rId12" tooltip="Célula"/>
              </a:rPr>
              <a:t>células</a:t>
            </a:r>
            <a:r>
              <a:rPr lang="es-AR" dirty="0"/>
              <a:t> infectadas.</a:t>
            </a:r>
          </a:p>
        </p:txBody>
      </p:sp>
    </p:spTree>
    <p:extLst>
      <p:ext uri="{BB962C8B-B14F-4D97-AF65-F5344CB8AC3E}">
        <p14:creationId xmlns:p14="http://schemas.microsoft.com/office/powerpoint/2010/main" val="151591855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LINFOCITOS T</a:t>
            </a:r>
            <a:endParaRPr lang="es-AR" b="1" dirty="0"/>
          </a:p>
        </p:txBody>
      </p:sp>
      <p:sp>
        <p:nvSpPr>
          <p:cNvPr id="3" name="Marcador de contenido 2"/>
          <p:cNvSpPr>
            <a:spLocks noGrp="1"/>
          </p:cNvSpPr>
          <p:nvPr>
            <p:ph idx="1"/>
          </p:nvPr>
        </p:nvSpPr>
        <p:spPr/>
        <p:txBody>
          <a:bodyPr>
            <a:normAutofit fontScale="92500" lnSpcReduction="20000"/>
          </a:bodyPr>
          <a:lstStyle/>
          <a:p>
            <a:pPr fontAlgn="base"/>
            <a:r>
              <a:rPr lang="es-AR" dirty="0"/>
              <a:t>Se distinguen una serie de subtipos de linfocitos T con diferentes funciones:</a:t>
            </a:r>
          </a:p>
          <a:p>
            <a:pPr fontAlgn="base"/>
            <a:r>
              <a:rPr lang="es-AR" b="1" dirty="0" smtClean="0"/>
              <a:t>Linfocitos </a:t>
            </a:r>
            <a:r>
              <a:rPr lang="es-AR" b="1" dirty="0"/>
              <a:t>T </a:t>
            </a:r>
            <a:r>
              <a:rPr lang="es-AR" b="1" dirty="0" err="1"/>
              <a:t>citotóxicos</a:t>
            </a:r>
            <a:r>
              <a:rPr lang="es-AR" b="1" dirty="0"/>
              <a:t> </a:t>
            </a:r>
            <a:r>
              <a:rPr lang="es-AR" dirty="0"/>
              <a:t>(o linfocitos CD8+): detectan los péptidos presentados por </a:t>
            </a:r>
            <a:r>
              <a:rPr lang="es-AR" dirty="0" err="1"/>
              <a:t>móleculas</a:t>
            </a:r>
            <a:r>
              <a:rPr lang="es-AR" dirty="0"/>
              <a:t> MHC de clase I y destruyen las células infectadas.</a:t>
            </a:r>
          </a:p>
          <a:p>
            <a:pPr fontAlgn="base"/>
            <a:r>
              <a:rPr lang="es-AR" b="1" dirty="0" smtClean="0"/>
              <a:t>Linfocitos </a:t>
            </a:r>
            <a:r>
              <a:rPr lang="es-AR" b="1" dirty="0"/>
              <a:t>T cooperadores </a:t>
            </a:r>
            <a:r>
              <a:rPr lang="es-AR" dirty="0"/>
              <a:t>(o linfocitos CD4+ o </a:t>
            </a:r>
            <a:r>
              <a:rPr lang="es-AR" dirty="0" err="1"/>
              <a:t>helper</a:t>
            </a:r>
            <a:r>
              <a:rPr lang="es-AR" dirty="0"/>
              <a:t>): detectan los péptidos presentados por moléculas MHC de clase II y activan otras células del sistema inmune mediante la secreción de citoquinas.</a:t>
            </a:r>
          </a:p>
          <a:p>
            <a:pPr fontAlgn="base"/>
            <a:r>
              <a:rPr lang="es-AR" b="1" dirty="0" smtClean="0"/>
              <a:t>Linfocitos </a:t>
            </a:r>
            <a:r>
              <a:rPr lang="es-AR" b="1" dirty="0"/>
              <a:t>T reguladores</a:t>
            </a:r>
            <a:r>
              <a:rPr lang="es-AR" dirty="0"/>
              <a:t>: suprimen la inmunidad al final de la reacción inmune y mantienen la tolerancia a </a:t>
            </a:r>
            <a:r>
              <a:rPr lang="es-AR" dirty="0" err="1"/>
              <a:t>autoantígenos</a:t>
            </a:r>
            <a:r>
              <a:rPr lang="es-AR" dirty="0"/>
              <a:t>.</a:t>
            </a:r>
          </a:p>
          <a:p>
            <a:pPr fontAlgn="base"/>
            <a:r>
              <a:rPr lang="es-AR" b="1" dirty="0" smtClean="0"/>
              <a:t>Linfocitos </a:t>
            </a:r>
            <a:r>
              <a:rPr lang="es-AR" b="1" dirty="0"/>
              <a:t>T de memoria</a:t>
            </a:r>
            <a:r>
              <a:rPr lang="es-AR" dirty="0"/>
              <a:t>: se generan después de la activación de los linfocitos T y son los que van a responder a nuevas exposiciones al mismo microorganismo.</a:t>
            </a:r>
          </a:p>
        </p:txBody>
      </p:sp>
    </p:spTree>
    <p:extLst>
      <p:ext uri="{BB962C8B-B14F-4D97-AF65-F5344CB8AC3E}">
        <p14:creationId xmlns:p14="http://schemas.microsoft.com/office/powerpoint/2010/main" val="235162139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2300287" y="324740"/>
            <a:ext cx="8061394" cy="5866510"/>
          </a:xfrm>
          <a:prstGeom prst="rect">
            <a:avLst/>
          </a:prstGeom>
        </p:spPr>
      </p:pic>
    </p:spTree>
    <p:extLst>
      <p:ext uri="{BB962C8B-B14F-4D97-AF65-F5344CB8AC3E}">
        <p14:creationId xmlns:p14="http://schemas.microsoft.com/office/powerpoint/2010/main" val="131499220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Inmunidad celular alterada</a:t>
            </a:r>
            <a:endParaRPr lang="es-AR" b="1" dirty="0"/>
          </a:p>
        </p:txBody>
      </p:sp>
      <p:sp>
        <p:nvSpPr>
          <p:cNvPr id="3" name="Marcador de contenido 2"/>
          <p:cNvSpPr>
            <a:spLocks noGrp="1"/>
          </p:cNvSpPr>
          <p:nvPr>
            <p:ph idx="1"/>
          </p:nvPr>
        </p:nvSpPr>
        <p:spPr/>
        <p:txBody>
          <a:bodyPr/>
          <a:lstStyle/>
          <a:p>
            <a:r>
              <a:rPr lang="es-AR" b="1" dirty="0"/>
              <a:t>Linfomas, Leucemias</a:t>
            </a:r>
          </a:p>
          <a:p>
            <a:r>
              <a:rPr lang="es-AR" b="1" dirty="0"/>
              <a:t>Corticoides</a:t>
            </a:r>
          </a:p>
          <a:p>
            <a:r>
              <a:rPr lang="es-AR" b="1" dirty="0"/>
              <a:t>Inmunosupresores</a:t>
            </a:r>
          </a:p>
          <a:p>
            <a:r>
              <a:rPr lang="es-AR" b="1" dirty="0"/>
              <a:t>Colagenopatías</a:t>
            </a:r>
          </a:p>
          <a:p>
            <a:r>
              <a:rPr lang="es-AR" b="1" dirty="0"/>
              <a:t>Tratamientos con agente </a:t>
            </a:r>
            <a:r>
              <a:rPr lang="es-AR" b="1" dirty="0" smtClean="0"/>
              <a:t>biológicos</a:t>
            </a:r>
          </a:p>
          <a:p>
            <a:r>
              <a:rPr lang="es-AR" b="1" dirty="0" smtClean="0"/>
              <a:t>Infección por VIH</a:t>
            </a:r>
            <a:endParaRPr lang="es-AR" b="1" dirty="0"/>
          </a:p>
          <a:p>
            <a:pPr marL="0" indent="0">
              <a:buNone/>
            </a:pPr>
            <a:endParaRPr lang="es-AR" dirty="0"/>
          </a:p>
        </p:txBody>
      </p:sp>
    </p:spTree>
    <p:extLst>
      <p:ext uri="{BB962C8B-B14F-4D97-AF65-F5344CB8AC3E}">
        <p14:creationId xmlns:p14="http://schemas.microsoft.com/office/powerpoint/2010/main" val="399148339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AR" sz="2000" b="1" dirty="0" smtClean="0">
                <a:latin typeface="Arial" panose="020B0604020202020204" pitchFamily="34" charset="0"/>
                <a:cs typeface="Arial" panose="020B0604020202020204" pitchFamily="34" charset="0"/>
              </a:rPr>
              <a:t>Etiología de las infecciones en pacientes con inmunidad celular alterada</a:t>
            </a:r>
            <a:endParaRPr lang="es-AR" sz="20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p:txBody>
          <a:bodyPr/>
          <a:lstStyle/>
          <a:p>
            <a:r>
              <a:rPr lang="es-AR" b="1" dirty="0" smtClean="0">
                <a:solidFill>
                  <a:srgbClr val="0070C0"/>
                </a:solidFill>
              </a:rPr>
              <a:t>BACTERIAS</a:t>
            </a:r>
          </a:p>
          <a:p>
            <a:pPr marL="0" indent="0">
              <a:buNone/>
            </a:pPr>
            <a:r>
              <a:rPr lang="es-AR" b="1" dirty="0" smtClean="0"/>
              <a:t>Micobacterias, Salmonelas, Listeria, </a:t>
            </a:r>
            <a:r>
              <a:rPr lang="es-AR" b="1" dirty="0" err="1" smtClean="0"/>
              <a:t>Legionella</a:t>
            </a:r>
            <a:r>
              <a:rPr lang="es-AR" b="1" dirty="0" smtClean="0"/>
              <a:t>, Nocardia.</a:t>
            </a:r>
          </a:p>
          <a:p>
            <a:r>
              <a:rPr lang="es-AR" b="1" dirty="0" smtClean="0">
                <a:solidFill>
                  <a:srgbClr val="0070C0"/>
                </a:solidFill>
              </a:rPr>
              <a:t>HONGOS</a:t>
            </a:r>
          </a:p>
          <a:p>
            <a:pPr marL="0" indent="0">
              <a:buNone/>
            </a:pPr>
            <a:r>
              <a:rPr lang="es-AR" b="1" dirty="0" smtClean="0"/>
              <a:t>Cándida, Aspergillus, Criptococo, Histoplasma, Mucormicosis</a:t>
            </a:r>
          </a:p>
          <a:p>
            <a:r>
              <a:rPr lang="es-AR" b="1" dirty="0" smtClean="0">
                <a:solidFill>
                  <a:srgbClr val="0070C0"/>
                </a:solidFill>
              </a:rPr>
              <a:t>VIRUS</a:t>
            </a:r>
          </a:p>
          <a:p>
            <a:pPr marL="0" indent="0">
              <a:buNone/>
            </a:pPr>
            <a:r>
              <a:rPr lang="es-AR" b="1" dirty="0" smtClean="0"/>
              <a:t>CMV, Herpes, Varicela.</a:t>
            </a:r>
          </a:p>
          <a:p>
            <a:r>
              <a:rPr lang="es-AR" b="1" dirty="0" smtClean="0">
                <a:solidFill>
                  <a:srgbClr val="0070C0"/>
                </a:solidFill>
              </a:rPr>
              <a:t>PARÁSITOS</a:t>
            </a:r>
          </a:p>
          <a:p>
            <a:r>
              <a:rPr lang="es-AR" b="1" dirty="0" smtClean="0"/>
              <a:t>Tripanosoma, Toxoplasma, </a:t>
            </a:r>
            <a:r>
              <a:rPr lang="es-AR" b="1" dirty="0" err="1" smtClean="0"/>
              <a:t>Estrongiloides</a:t>
            </a:r>
            <a:r>
              <a:rPr lang="es-AR" b="1" dirty="0" smtClean="0"/>
              <a:t>, </a:t>
            </a:r>
            <a:r>
              <a:rPr lang="es-AR" b="1" dirty="0" err="1" smtClean="0"/>
              <a:t>Criptosporidium</a:t>
            </a:r>
            <a:r>
              <a:rPr lang="es-AR" b="1" dirty="0" smtClean="0"/>
              <a:t>.</a:t>
            </a:r>
            <a:endParaRPr lang="es-AR" b="1" dirty="0"/>
          </a:p>
        </p:txBody>
      </p:sp>
    </p:spTree>
    <p:extLst>
      <p:ext uri="{BB962C8B-B14F-4D97-AF65-F5344CB8AC3E}">
        <p14:creationId xmlns:p14="http://schemas.microsoft.com/office/powerpoint/2010/main" val="76063633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7166" y="1145135"/>
            <a:ext cx="5194353" cy="3895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ángulo 1"/>
          <p:cNvSpPr/>
          <p:nvPr/>
        </p:nvSpPr>
        <p:spPr>
          <a:xfrm>
            <a:off x="4623275" y="5494946"/>
            <a:ext cx="3375588" cy="6323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solidFill>
                  <a:schemeClr val="tx1"/>
                </a:solidFill>
              </a:rPr>
              <a:t>VIH TOXOPLASMOSIS</a:t>
            </a:r>
            <a:endParaRPr lang="es-AR" b="1" dirty="0">
              <a:solidFill>
                <a:schemeClr val="tx1"/>
              </a:solidFill>
            </a:endParaRP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96457" y="1145135"/>
            <a:ext cx="2931740" cy="390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ángulo 2"/>
          <p:cNvSpPr/>
          <p:nvPr/>
        </p:nvSpPr>
        <p:spPr>
          <a:xfrm>
            <a:off x="4170348" y="290557"/>
            <a:ext cx="2948299" cy="5298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200" b="1" dirty="0" smtClean="0">
                <a:solidFill>
                  <a:schemeClr val="tx1"/>
                </a:solidFill>
              </a:rPr>
              <a:t>CASO CLÍNICO 3</a:t>
            </a:r>
            <a:endParaRPr lang="es-AR" sz="3200" b="1" dirty="0">
              <a:solidFill>
                <a:schemeClr val="tx1"/>
              </a:solidFill>
            </a:endParaRPr>
          </a:p>
        </p:txBody>
      </p:sp>
    </p:spTree>
    <p:extLst>
      <p:ext uri="{BB962C8B-B14F-4D97-AF65-F5344CB8AC3E}">
        <p14:creationId xmlns:p14="http://schemas.microsoft.com/office/powerpoint/2010/main" val="1656306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Noc cerebral 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027" y="1119495"/>
            <a:ext cx="5374142" cy="4030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descr="Noc cerebral I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96294" y="1051131"/>
            <a:ext cx="5465295" cy="4098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3722002" y="5563312"/>
            <a:ext cx="5503492" cy="640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smtClean="0">
                <a:solidFill>
                  <a:schemeClr val="tx1"/>
                </a:solidFill>
              </a:rPr>
              <a:t>TRANSPLANTADO RENAL: NOCARDIA</a:t>
            </a:r>
            <a:endParaRPr lang="es-AR" sz="2400" b="1" dirty="0">
              <a:solidFill>
                <a:schemeClr val="tx1"/>
              </a:solidFill>
            </a:endParaRPr>
          </a:p>
        </p:txBody>
      </p:sp>
      <p:sp>
        <p:nvSpPr>
          <p:cNvPr id="4" name="Rectángulo 3"/>
          <p:cNvSpPr/>
          <p:nvPr/>
        </p:nvSpPr>
        <p:spPr>
          <a:xfrm>
            <a:off x="4597637" y="316194"/>
            <a:ext cx="2666288" cy="5383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smtClean="0">
                <a:solidFill>
                  <a:schemeClr val="tx1"/>
                </a:solidFill>
              </a:rPr>
              <a:t>CASO CLINICO 4</a:t>
            </a:r>
            <a:endParaRPr lang="es-AR" sz="2800" b="1" dirty="0">
              <a:solidFill>
                <a:schemeClr val="tx1"/>
              </a:solidFill>
            </a:endParaRPr>
          </a:p>
        </p:txBody>
      </p:sp>
    </p:spTree>
    <p:extLst>
      <p:ext uri="{BB962C8B-B14F-4D97-AF65-F5344CB8AC3E}">
        <p14:creationId xmlns:p14="http://schemas.microsoft.com/office/powerpoint/2010/main" val="421779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849389" y="1162228"/>
            <a:ext cx="6727553" cy="4907156"/>
          </a:xfrm>
          <a:prstGeom prst="rect">
            <a:avLst/>
          </a:prstGeom>
        </p:spPr>
      </p:pic>
      <p:sp>
        <p:nvSpPr>
          <p:cNvPr id="3" name="Elipse 2"/>
          <p:cNvSpPr/>
          <p:nvPr/>
        </p:nvSpPr>
        <p:spPr>
          <a:xfrm>
            <a:off x="4358355" y="2580830"/>
            <a:ext cx="4332718" cy="336704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 name="Rectángulo 3"/>
          <p:cNvSpPr/>
          <p:nvPr/>
        </p:nvSpPr>
        <p:spPr>
          <a:xfrm>
            <a:off x="4050706" y="6161517"/>
            <a:ext cx="4195986" cy="495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solidFill>
                  <a:schemeClr val="tx1"/>
                </a:solidFill>
              </a:rPr>
              <a:t>VIH ESTRONGILOIDES EN LCR</a:t>
            </a:r>
            <a:endParaRPr lang="es-AR" b="1" dirty="0">
              <a:solidFill>
                <a:schemeClr val="tx1"/>
              </a:solidFill>
            </a:endParaRPr>
          </a:p>
        </p:txBody>
      </p:sp>
      <p:sp>
        <p:nvSpPr>
          <p:cNvPr id="5" name="Rectángulo 4"/>
          <p:cNvSpPr/>
          <p:nvPr/>
        </p:nvSpPr>
        <p:spPr>
          <a:xfrm>
            <a:off x="2461189" y="914400"/>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Rectángulo 5"/>
          <p:cNvSpPr/>
          <p:nvPr/>
        </p:nvSpPr>
        <p:spPr>
          <a:xfrm>
            <a:off x="4623275" y="393107"/>
            <a:ext cx="3332860" cy="5212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smtClean="0"/>
              <a:t>CASO CLÍNICO 5</a:t>
            </a:r>
            <a:endParaRPr lang="es-AR" sz="2800" b="1" dirty="0"/>
          </a:p>
        </p:txBody>
      </p:sp>
    </p:spTree>
    <p:extLst>
      <p:ext uri="{BB962C8B-B14F-4D97-AF65-F5344CB8AC3E}">
        <p14:creationId xmlns:p14="http://schemas.microsoft.com/office/powerpoint/2010/main" val="3242356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VID-20190724-WA0012">
            <a:hlinkClick r:id="" action="ppaction://media"/>
          </p:cNvPr>
          <p:cNvPicPr>
            <a:picLocks noGrp="1" noChangeAspect="1"/>
          </p:cNvPicPr>
          <p:nvPr>
            <p:ph idx="4294967295"/>
            <a:videoFile r:link="rId2"/>
            <p:extLst>
              <p:ext uri="{DAA4B4D4-6D71-4841-9C94-3DE7FCFB9230}">
                <p14:media xmlns:p14="http://schemas.microsoft.com/office/powerpoint/2010/main" r:embed="rId1"/>
              </p:ext>
            </p:extLst>
          </p:nvPr>
        </p:nvPicPr>
        <p:blipFill>
          <a:blip r:embed="rId4"/>
          <a:stretch>
            <a:fillRect/>
          </a:stretch>
        </p:blipFill>
        <p:spPr>
          <a:xfrm>
            <a:off x="1939896" y="996683"/>
            <a:ext cx="7908925" cy="4351338"/>
          </a:xfrm>
        </p:spPr>
      </p:pic>
    </p:spTree>
    <p:extLst>
      <p:ext uri="{BB962C8B-B14F-4D97-AF65-F5344CB8AC3E}">
        <p14:creationId xmlns:p14="http://schemas.microsoft.com/office/powerpoint/2010/main" val="31809971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20190524-WA0031">
            <a:hlinkClick r:id="" action="ppaction://media"/>
          </p:cNvPr>
          <p:cNvPicPr>
            <a:picLocks noGrp="1" noChangeAspect="1"/>
          </p:cNvPicPr>
          <p:nvPr>
            <p:ph idx="4294967295"/>
            <a:videoFile r:link="rId2"/>
            <p:extLst>
              <p:ext uri="{DAA4B4D4-6D71-4841-9C94-3DE7FCFB9230}">
                <p14:media xmlns:p14="http://schemas.microsoft.com/office/powerpoint/2010/main" r:embed="rId1"/>
              </p:ext>
            </p:extLst>
          </p:nvPr>
        </p:nvPicPr>
        <p:blipFill>
          <a:blip r:embed="rId4"/>
          <a:stretch>
            <a:fillRect/>
          </a:stretch>
        </p:blipFill>
        <p:spPr>
          <a:xfrm>
            <a:off x="1931349" y="1201782"/>
            <a:ext cx="7908925" cy="4351338"/>
          </a:xfrm>
        </p:spPr>
      </p:pic>
      <p:sp>
        <p:nvSpPr>
          <p:cNvPr id="2" name="Rectángulo 1"/>
          <p:cNvSpPr/>
          <p:nvPr/>
        </p:nvSpPr>
        <p:spPr>
          <a:xfrm>
            <a:off x="4648912" y="282011"/>
            <a:ext cx="3324314" cy="606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200" b="1" dirty="0" smtClean="0">
                <a:solidFill>
                  <a:schemeClr val="tx1"/>
                </a:solidFill>
              </a:rPr>
              <a:t>CASO CLÍNICO 6</a:t>
            </a:r>
            <a:endParaRPr lang="es-AR" sz="3200" b="1" dirty="0">
              <a:solidFill>
                <a:schemeClr val="tx1"/>
              </a:solidFill>
            </a:endParaRPr>
          </a:p>
        </p:txBody>
      </p:sp>
    </p:spTree>
    <p:extLst>
      <p:ext uri="{BB962C8B-B14F-4D97-AF65-F5344CB8AC3E}">
        <p14:creationId xmlns:p14="http://schemas.microsoft.com/office/powerpoint/2010/main" val="12842221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153541" y="252868"/>
            <a:ext cx="5640224" cy="6157874"/>
          </a:xfrm>
          <a:prstGeom prst="rect">
            <a:avLst/>
          </a:prstGeom>
        </p:spPr>
      </p:pic>
      <p:sp>
        <p:nvSpPr>
          <p:cNvPr id="3" name="Rectángulo 2"/>
          <p:cNvSpPr/>
          <p:nvPr/>
        </p:nvSpPr>
        <p:spPr>
          <a:xfrm>
            <a:off x="7990318" y="1880075"/>
            <a:ext cx="3965248" cy="7947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2400" b="1" dirty="0" smtClean="0">
                <a:solidFill>
                  <a:prstClr val="black"/>
                </a:solidFill>
              </a:rPr>
              <a:t>HERPES ZOSTER</a:t>
            </a:r>
          </a:p>
          <a:p>
            <a:r>
              <a:rPr lang="es-AR" sz="2400" b="1" dirty="0" smtClean="0">
                <a:solidFill>
                  <a:prstClr val="black"/>
                </a:solidFill>
              </a:rPr>
              <a:t>PACIENTE CON CA DE MAMA</a:t>
            </a:r>
            <a:endParaRPr lang="es-AR" sz="2400" b="1" dirty="0">
              <a:solidFill>
                <a:prstClr val="black"/>
              </a:solidFill>
            </a:endParaRPr>
          </a:p>
        </p:txBody>
      </p:sp>
      <p:sp>
        <p:nvSpPr>
          <p:cNvPr id="4" name="Rectángulo 3"/>
          <p:cNvSpPr/>
          <p:nvPr/>
        </p:nvSpPr>
        <p:spPr>
          <a:xfrm>
            <a:off x="8930355" y="675118"/>
            <a:ext cx="2538101" cy="6409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smtClean="0">
                <a:solidFill>
                  <a:schemeClr val="tx1"/>
                </a:solidFill>
              </a:rPr>
              <a:t>CASO CLÍNICO  7</a:t>
            </a:r>
            <a:endParaRPr lang="es-AR" sz="2400" b="1" dirty="0">
              <a:solidFill>
                <a:schemeClr val="tx1"/>
              </a:solidFill>
            </a:endParaRPr>
          </a:p>
        </p:txBody>
      </p:sp>
    </p:spTree>
    <p:extLst>
      <p:ext uri="{BB962C8B-B14F-4D97-AF65-F5344CB8AC3E}">
        <p14:creationId xmlns:p14="http://schemas.microsoft.com/office/powerpoint/2010/main" val="4132082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5492" y="204386"/>
            <a:ext cx="4270048" cy="5693397"/>
          </a:xfrm>
          <a:prstGeom prst="rect">
            <a:avLst/>
          </a:prstGeom>
        </p:spPr>
      </p:pic>
      <p:sp>
        <p:nvSpPr>
          <p:cNvPr id="3" name="Rectángulo 2"/>
          <p:cNvSpPr/>
          <p:nvPr/>
        </p:nvSpPr>
        <p:spPr>
          <a:xfrm>
            <a:off x="8485974" y="1110954"/>
            <a:ext cx="2572284" cy="6580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smtClean="0">
                <a:solidFill>
                  <a:schemeClr val="tx1"/>
                </a:solidFill>
              </a:rPr>
              <a:t>CASO CLÍNICO 8</a:t>
            </a:r>
            <a:endParaRPr lang="es-AR" sz="2800" b="1" dirty="0">
              <a:solidFill>
                <a:schemeClr val="tx1"/>
              </a:solidFill>
            </a:endParaRPr>
          </a:p>
        </p:txBody>
      </p:sp>
      <p:sp>
        <p:nvSpPr>
          <p:cNvPr id="4" name="Rectángulo 3"/>
          <p:cNvSpPr/>
          <p:nvPr/>
        </p:nvSpPr>
        <p:spPr>
          <a:xfrm>
            <a:off x="7759581" y="2897024"/>
            <a:ext cx="4187441" cy="5982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smtClean="0">
                <a:solidFill>
                  <a:schemeClr val="tx1"/>
                </a:solidFill>
              </a:rPr>
              <a:t>HERPES ZOSTER PACIENTE VIH</a:t>
            </a:r>
            <a:endParaRPr lang="es-AR" sz="2400" b="1" dirty="0">
              <a:solidFill>
                <a:schemeClr val="tx1"/>
              </a:solidFill>
            </a:endParaRPr>
          </a:p>
        </p:txBody>
      </p:sp>
    </p:spTree>
    <p:extLst>
      <p:ext uri="{BB962C8B-B14F-4D97-AF65-F5344CB8AC3E}">
        <p14:creationId xmlns:p14="http://schemas.microsoft.com/office/powerpoint/2010/main" val="9610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62372" y="153825"/>
            <a:ext cx="6135799" cy="4614253"/>
          </a:xfrm>
          <a:prstGeom prst="rect">
            <a:avLst/>
          </a:prstGeom>
        </p:spPr>
      </p:pic>
      <p:sp>
        <p:nvSpPr>
          <p:cNvPr id="5" name="Rectángulo 4"/>
          <p:cNvSpPr/>
          <p:nvPr/>
        </p:nvSpPr>
        <p:spPr>
          <a:xfrm>
            <a:off x="367469" y="5050564"/>
            <a:ext cx="4922378" cy="8545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err="1" smtClean="0">
                <a:solidFill>
                  <a:schemeClr val="tx1"/>
                </a:solidFill>
              </a:rPr>
              <a:t>Panarteritis</a:t>
            </a:r>
            <a:r>
              <a:rPr lang="es-AR" sz="2400" b="1" dirty="0" smtClean="0">
                <a:solidFill>
                  <a:schemeClr val="tx1"/>
                </a:solidFill>
              </a:rPr>
              <a:t> </a:t>
            </a:r>
            <a:r>
              <a:rPr lang="es-AR" sz="2400" b="1" dirty="0" err="1" smtClean="0">
                <a:solidFill>
                  <a:schemeClr val="tx1"/>
                </a:solidFill>
              </a:rPr>
              <a:t>Nodosa</a:t>
            </a:r>
            <a:endParaRPr lang="es-AR" sz="2400" b="1" dirty="0" smtClean="0">
              <a:solidFill>
                <a:schemeClr val="tx1"/>
              </a:solidFill>
            </a:endParaRPr>
          </a:p>
          <a:p>
            <a:pPr algn="ctr"/>
            <a:r>
              <a:rPr lang="es-AR" sz="2400" b="1" dirty="0" smtClean="0">
                <a:solidFill>
                  <a:schemeClr val="tx1"/>
                </a:solidFill>
              </a:rPr>
              <a:t>TRATAMIENTO CORTICOIDEO</a:t>
            </a:r>
            <a:endParaRPr lang="es-AR" sz="2400" b="1" dirty="0">
              <a:solidFill>
                <a:schemeClr val="tx1"/>
              </a:solidFill>
            </a:endParaRPr>
          </a:p>
        </p:txBody>
      </p:sp>
      <p:pic>
        <p:nvPicPr>
          <p:cNvPr id="6" name="Imagen 5"/>
          <p:cNvPicPr>
            <a:picLocks noChangeAspect="1"/>
          </p:cNvPicPr>
          <p:nvPr/>
        </p:nvPicPr>
        <p:blipFill>
          <a:blip r:embed="rId3"/>
          <a:stretch>
            <a:fillRect/>
          </a:stretch>
        </p:blipFill>
        <p:spPr>
          <a:xfrm>
            <a:off x="6478736" y="153825"/>
            <a:ext cx="2892864" cy="2572283"/>
          </a:xfrm>
          <a:prstGeom prst="rect">
            <a:avLst/>
          </a:prstGeom>
        </p:spPr>
      </p:pic>
      <p:pic>
        <p:nvPicPr>
          <p:cNvPr id="7" name="Imagen 6"/>
          <p:cNvPicPr>
            <a:picLocks noChangeAspect="1"/>
          </p:cNvPicPr>
          <p:nvPr/>
        </p:nvPicPr>
        <p:blipFill>
          <a:blip r:embed="rId4"/>
          <a:stretch>
            <a:fillRect/>
          </a:stretch>
        </p:blipFill>
        <p:spPr>
          <a:xfrm>
            <a:off x="6540171" y="2871877"/>
            <a:ext cx="2769994" cy="2950949"/>
          </a:xfrm>
          <a:prstGeom prst="rect">
            <a:avLst/>
          </a:prstGeom>
        </p:spPr>
      </p:pic>
      <p:sp>
        <p:nvSpPr>
          <p:cNvPr id="2" name="Rectángulo 1"/>
          <p:cNvSpPr/>
          <p:nvPr/>
        </p:nvSpPr>
        <p:spPr>
          <a:xfrm>
            <a:off x="9588381" y="1546789"/>
            <a:ext cx="2486826" cy="5896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smtClean="0">
                <a:solidFill>
                  <a:schemeClr val="tx1"/>
                </a:solidFill>
              </a:rPr>
              <a:t>CASO CLÍNICO 9</a:t>
            </a:r>
            <a:endParaRPr lang="es-AR" sz="2400" b="1" dirty="0">
              <a:solidFill>
                <a:schemeClr val="tx1"/>
              </a:solidFill>
            </a:endParaRPr>
          </a:p>
        </p:txBody>
      </p:sp>
    </p:spTree>
    <p:extLst>
      <p:ext uri="{BB962C8B-B14F-4D97-AF65-F5344CB8AC3E}">
        <p14:creationId xmlns:p14="http://schemas.microsoft.com/office/powerpoint/2010/main" val="274607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614871" y="259357"/>
            <a:ext cx="4707049" cy="6013255"/>
          </a:xfrm>
          <a:prstGeom prst="rect">
            <a:avLst/>
          </a:prstGeom>
        </p:spPr>
      </p:pic>
    </p:spTree>
    <p:extLst>
      <p:ext uri="{BB962C8B-B14F-4D97-AF65-F5344CB8AC3E}">
        <p14:creationId xmlns:p14="http://schemas.microsoft.com/office/powerpoint/2010/main" val="239861894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AR" sz="3600" b="1" dirty="0" smtClean="0"/>
              <a:t>CASO CLÍNICO 10</a:t>
            </a:r>
            <a:endParaRPr lang="es-AR" sz="3600" b="1" dirty="0"/>
          </a:p>
        </p:txBody>
      </p:sp>
      <p:sp>
        <p:nvSpPr>
          <p:cNvPr id="3" name="Marcador de contenido 2"/>
          <p:cNvSpPr>
            <a:spLocks noGrp="1"/>
          </p:cNvSpPr>
          <p:nvPr>
            <p:ph idx="1"/>
          </p:nvPr>
        </p:nvSpPr>
        <p:spPr/>
        <p:txBody>
          <a:bodyPr>
            <a:normAutofit/>
          </a:bodyPr>
          <a:lstStyle/>
          <a:p>
            <a:r>
              <a:rPr lang="es-AR" sz="4000" b="1" dirty="0"/>
              <a:t>Paciente caquéctica.</a:t>
            </a:r>
          </a:p>
          <a:p>
            <a:r>
              <a:rPr lang="es-AR" sz="4000" b="1" dirty="0"/>
              <a:t>Trastornos del sensorio.</a:t>
            </a:r>
          </a:p>
          <a:p>
            <a:r>
              <a:rPr lang="es-AR" sz="4000" b="1" dirty="0"/>
              <a:t>Síndrome febril prolongado.</a:t>
            </a:r>
          </a:p>
          <a:p>
            <a:r>
              <a:rPr lang="es-AR" sz="4000" b="1" dirty="0"/>
              <a:t>Serología inicial para VIH negativa</a:t>
            </a:r>
            <a:r>
              <a:rPr lang="es-AR" sz="4000" b="1" dirty="0" smtClean="0"/>
              <a:t>.</a:t>
            </a:r>
          </a:p>
          <a:p>
            <a:r>
              <a:rPr lang="es-AR" sz="4000" b="1" dirty="0" smtClean="0"/>
              <a:t>Colagenopatía en estudio.</a:t>
            </a:r>
            <a:endParaRPr lang="es-ES" sz="4000" b="1" dirty="0"/>
          </a:p>
        </p:txBody>
      </p:sp>
    </p:spTree>
    <p:extLst>
      <p:ext uri="{BB962C8B-B14F-4D97-AF65-F5344CB8AC3E}">
        <p14:creationId xmlns:p14="http://schemas.microsoft.com/office/powerpoint/2010/main" val="197266908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22062011133"/>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5974161" y="167638"/>
            <a:ext cx="5927282" cy="444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220620111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370" y="167638"/>
            <a:ext cx="5933609" cy="444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ángulo 5"/>
          <p:cNvSpPr/>
          <p:nvPr/>
        </p:nvSpPr>
        <p:spPr>
          <a:xfrm>
            <a:off x="3715975" y="5161660"/>
            <a:ext cx="4110527" cy="5298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600" b="1" dirty="0" smtClean="0">
                <a:solidFill>
                  <a:schemeClr val="tx1"/>
                </a:solidFill>
              </a:rPr>
              <a:t>PATRON MILIAR</a:t>
            </a:r>
            <a:endParaRPr lang="es-AR" sz="3600" b="1" dirty="0">
              <a:solidFill>
                <a:schemeClr val="tx1"/>
              </a:solidFill>
            </a:endParaRPr>
          </a:p>
        </p:txBody>
      </p:sp>
    </p:spTree>
    <p:extLst>
      <p:ext uri="{BB962C8B-B14F-4D97-AF65-F5344CB8AC3E}">
        <p14:creationId xmlns:p14="http://schemas.microsoft.com/office/powerpoint/2010/main" val="2231599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2206201112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32150" y="89176"/>
            <a:ext cx="3608492" cy="47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descr="2206201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644" y="89176"/>
            <a:ext cx="3801865" cy="2850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2206201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09629" y="124817"/>
            <a:ext cx="3732703" cy="281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ángulo 4"/>
          <p:cNvSpPr/>
          <p:nvPr/>
        </p:nvSpPr>
        <p:spPr>
          <a:xfrm>
            <a:off x="478564" y="3426036"/>
            <a:ext cx="6392255" cy="2215991"/>
          </a:xfrm>
          <a:prstGeom prst="rect">
            <a:avLst/>
          </a:prstGeom>
        </p:spPr>
        <p:txBody>
          <a:bodyPr wrap="square">
            <a:spAutoFit/>
          </a:bodyPr>
          <a:lstStyle/>
          <a:p>
            <a:pPr algn="ctr"/>
            <a:r>
              <a:rPr lang="es-AR" b="1" dirty="0" smtClean="0"/>
              <a:t>PUNCIÓN LUMBAR</a:t>
            </a:r>
          </a:p>
          <a:p>
            <a:r>
              <a:rPr lang="es-AR" sz="2400" b="1" dirty="0" smtClean="0"/>
              <a:t>Líquido </a:t>
            </a:r>
            <a:r>
              <a:rPr lang="es-AR" sz="2400" b="1" dirty="0"/>
              <a:t>claro</a:t>
            </a:r>
          </a:p>
          <a:p>
            <a:r>
              <a:rPr lang="es-AR" sz="2400" b="1" dirty="0" smtClean="0"/>
              <a:t> ZN</a:t>
            </a:r>
            <a:r>
              <a:rPr lang="es-AR" sz="2400" b="1" dirty="0"/>
              <a:t>: se observan bacilos ácido alcohol resistente.</a:t>
            </a:r>
          </a:p>
          <a:p>
            <a:r>
              <a:rPr lang="es-AR" sz="2400" b="1" dirty="0"/>
              <a:t>Tinta china negativo.</a:t>
            </a:r>
          </a:p>
          <a:p>
            <a:r>
              <a:rPr lang="es-AR" sz="2400" b="1" dirty="0"/>
              <a:t>Gram no se observan gérmenes</a:t>
            </a:r>
          </a:p>
          <a:p>
            <a:r>
              <a:rPr lang="es-AR" sz="2400" b="1" dirty="0"/>
              <a:t>Tinciones para hongos: negativo</a:t>
            </a:r>
          </a:p>
        </p:txBody>
      </p:sp>
      <p:sp>
        <p:nvSpPr>
          <p:cNvPr id="6" name="Rectángulo 5"/>
          <p:cNvSpPr/>
          <p:nvPr/>
        </p:nvSpPr>
        <p:spPr>
          <a:xfrm>
            <a:off x="589659" y="4067797"/>
            <a:ext cx="6187155" cy="410199"/>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75645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pPr algn="ctr"/>
            <a:r>
              <a:rPr lang="es-AR" b="1" dirty="0" smtClean="0"/>
              <a:t>CASO CLÍNICO 11</a:t>
            </a:r>
            <a:endParaRPr lang="es-AR" b="1" dirty="0"/>
          </a:p>
        </p:txBody>
      </p:sp>
      <p:sp>
        <p:nvSpPr>
          <p:cNvPr id="4" name="Marcador de contenido 3"/>
          <p:cNvSpPr>
            <a:spLocks noGrp="1"/>
          </p:cNvSpPr>
          <p:nvPr>
            <p:ph idx="1"/>
          </p:nvPr>
        </p:nvSpPr>
        <p:spPr/>
        <p:txBody>
          <a:bodyPr/>
          <a:lstStyle/>
          <a:p>
            <a:r>
              <a:rPr lang="es-AR" sz="2400" b="1" dirty="0"/>
              <a:t>Paciente varón, 28 años. Enfermedad de </a:t>
            </a:r>
            <a:r>
              <a:rPr lang="es-AR" sz="2400" b="1" dirty="0" smtClean="0"/>
              <a:t>base: </a:t>
            </a:r>
            <a:r>
              <a:rPr lang="es-AR" sz="2400" b="1" dirty="0" smtClean="0">
                <a:solidFill>
                  <a:srgbClr val="0070C0"/>
                </a:solidFill>
              </a:rPr>
              <a:t>Lupus Eritematoso Sistémico.</a:t>
            </a:r>
            <a:endParaRPr lang="es-AR" sz="2400" b="1" dirty="0">
              <a:solidFill>
                <a:srgbClr val="0070C0"/>
              </a:solidFill>
            </a:endParaRPr>
          </a:p>
          <a:p>
            <a:r>
              <a:rPr lang="es-AR" sz="2400" b="1" dirty="0"/>
              <a:t>Presenta Fiebre, escalofríos, taquicardia, polipnea moderada, dolor en articulación coxofemoral derecha.</a:t>
            </a:r>
          </a:p>
          <a:p>
            <a:r>
              <a:rPr lang="es-AR" sz="2400" b="1" dirty="0"/>
              <a:t>Examen físico:</a:t>
            </a:r>
          </a:p>
          <a:p>
            <a:r>
              <a:rPr lang="es-AR" sz="2400" b="1" dirty="0"/>
              <a:t>Irritable, Fcia respiratoria 26 x min, Pulso 120 x min, TA: 90/60</a:t>
            </a:r>
          </a:p>
          <a:p>
            <a:r>
              <a:rPr lang="es-AR" sz="2400" b="1" dirty="0"/>
              <a:t>Examen pulmonar: s/p</a:t>
            </a:r>
          </a:p>
          <a:p>
            <a:r>
              <a:rPr lang="es-AR" sz="2400" b="1" dirty="0"/>
              <a:t>Ex Cardiovascular: taquicardia y sin soplos.</a:t>
            </a:r>
          </a:p>
          <a:p>
            <a:r>
              <a:rPr lang="es-AR" sz="2400" b="1" dirty="0"/>
              <a:t>Dolor intenso espontáneo y que se aumenta al movilizar la cadera derecha.</a:t>
            </a:r>
          </a:p>
          <a:p>
            <a:pPr algn="ctr"/>
            <a:r>
              <a:rPr lang="es-AR" b="1" i="1" dirty="0">
                <a:solidFill>
                  <a:srgbClr val="0070C0"/>
                </a:solidFill>
              </a:rPr>
              <a:t>Razonamiento</a:t>
            </a:r>
          </a:p>
        </p:txBody>
      </p:sp>
    </p:spTree>
    <p:extLst>
      <p:ext uri="{BB962C8B-B14F-4D97-AF65-F5344CB8AC3E}">
        <p14:creationId xmlns:p14="http://schemas.microsoft.com/office/powerpoint/2010/main" val="1053637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sz="5400" b="1" dirty="0" smtClean="0"/>
              <a:t>Razonamiento</a:t>
            </a:r>
            <a:endParaRPr lang="es-AR" sz="5400" b="1" dirty="0"/>
          </a:p>
        </p:txBody>
      </p:sp>
      <p:sp>
        <p:nvSpPr>
          <p:cNvPr id="3" name="Marcador de contenido 2"/>
          <p:cNvSpPr>
            <a:spLocks noGrp="1"/>
          </p:cNvSpPr>
          <p:nvPr>
            <p:ph idx="1"/>
          </p:nvPr>
        </p:nvSpPr>
        <p:spPr/>
        <p:txBody>
          <a:bodyPr>
            <a:normAutofit/>
          </a:bodyPr>
          <a:lstStyle/>
          <a:p>
            <a:r>
              <a:rPr lang="es-AR" sz="4400" b="1" dirty="0" smtClean="0"/>
              <a:t>HIC, LES.</a:t>
            </a:r>
          </a:p>
          <a:p>
            <a:r>
              <a:rPr lang="es-AR" sz="4400" b="1" dirty="0" smtClean="0"/>
              <a:t>Bacteriemia, Fallo Multiorgánico.</a:t>
            </a:r>
          </a:p>
          <a:p>
            <a:r>
              <a:rPr lang="es-AR" sz="4400" b="1" dirty="0" smtClean="0"/>
              <a:t>Artropatía de cadera derecha.</a:t>
            </a:r>
            <a:endParaRPr lang="es-AR" sz="4400" b="1" dirty="0"/>
          </a:p>
        </p:txBody>
      </p:sp>
    </p:spTree>
    <p:extLst>
      <p:ext uri="{BB962C8B-B14F-4D97-AF65-F5344CB8AC3E}">
        <p14:creationId xmlns:p14="http://schemas.microsoft.com/office/powerpoint/2010/main" val="343403790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Estudios bacteriológicos</a:t>
            </a:r>
            <a:endParaRPr lang="es-AR" b="1" dirty="0"/>
          </a:p>
        </p:txBody>
      </p:sp>
      <p:sp>
        <p:nvSpPr>
          <p:cNvPr id="3" name="Marcador de contenido 2"/>
          <p:cNvSpPr>
            <a:spLocks noGrp="1"/>
          </p:cNvSpPr>
          <p:nvPr>
            <p:ph idx="1"/>
          </p:nvPr>
        </p:nvSpPr>
        <p:spPr/>
        <p:txBody>
          <a:bodyPr>
            <a:normAutofit/>
          </a:bodyPr>
          <a:lstStyle/>
          <a:p>
            <a:pPr marL="0" indent="0">
              <a:buNone/>
            </a:pPr>
            <a:r>
              <a:rPr lang="es-AR" sz="3600" b="1" dirty="0" smtClean="0"/>
              <a:t>HEMOCULTIVO:</a:t>
            </a:r>
          </a:p>
          <a:p>
            <a:pPr marL="0" indent="0">
              <a:buNone/>
            </a:pPr>
            <a:r>
              <a:rPr lang="es-AR" sz="3600" b="1" dirty="0" smtClean="0"/>
              <a:t>Positivo, 2/2, Salmonella sp</a:t>
            </a:r>
          </a:p>
          <a:p>
            <a:pPr marL="0" indent="0">
              <a:buNone/>
            </a:pPr>
            <a:r>
              <a:rPr lang="es-AR" sz="3600" b="1" dirty="0" smtClean="0"/>
              <a:t>PUNCIÓN DE LA ARTICULACIÓN:</a:t>
            </a:r>
          </a:p>
          <a:p>
            <a:pPr marL="0" indent="0">
              <a:buNone/>
            </a:pPr>
            <a:r>
              <a:rPr lang="es-AR" sz="3600" b="1" dirty="0" smtClean="0"/>
              <a:t>Líquido purulento, Cultivo: Salmonella sp.</a:t>
            </a:r>
            <a:endParaRPr lang="es-AR" sz="3600" b="1" dirty="0"/>
          </a:p>
        </p:txBody>
      </p:sp>
    </p:spTree>
    <p:extLst>
      <p:ext uri="{BB962C8B-B14F-4D97-AF65-F5344CB8AC3E}">
        <p14:creationId xmlns:p14="http://schemas.microsoft.com/office/powerpoint/2010/main" val="134578128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nvPr>
        </p:nvGraphicFramePr>
        <p:xfrm>
          <a:off x="2032000" y="1186180"/>
          <a:ext cx="8127999" cy="4485640"/>
        </p:xfrm>
        <a:graphic>
          <a:graphicData uri="http://schemas.openxmlformats.org/drawingml/2006/table">
            <a:tbl>
              <a:tblPr firstRow="1" bandRow="1">
                <a:tableStyleId>{5C22544A-7EE6-4342-B048-85BDC9FD1C3A}</a:tableStyleId>
              </a:tblPr>
              <a:tblGrid>
                <a:gridCol w="2709333"/>
                <a:gridCol w="2709333"/>
                <a:gridCol w="2709333"/>
              </a:tblGrid>
              <a:tr h="1620393">
                <a:tc>
                  <a:txBody>
                    <a:bodyPr/>
                    <a:lstStyle/>
                    <a:p>
                      <a:r>
                        <a:rPr lang="es-AR" dirty="0" smtClean="0"/>
                        <a:t>BACTERIAS</a:t>
                      </a:r>
                      <a:endParaRPr lang="es-AR" dirty="0"/>
                    </a:p>
                  </a:txBody>
                  <a:tcPr/>
                </a:tc>
                <a:tc>
                  <a:txBody>
                    <a:bodyPr/>
                    <a:lstStyle/>
                    <a:p>
                      <a:r>
                        <a:rPr lang="es-AR" sz="1800" b="0" i="1" u="none" strike="noStrike" kern="1200" baseline="0" dirty="0" smtClean="0">
                          <a:solidFill>
                            <a:schemeClr val="lt1"/>
                          </a:solidFill>
                          <a:latin typeface="+mn-lt"/>
                          <a:ea typeface="+mn-ea"/>
                          <a:cs typeface="+mn-cs"/>
                        </a:rPr>
                        <a:t>Staphylococcus aureus, Streptococcus, Listeria</a:t>
                      </a:r>
                    </a:p>
                    <a:p>
                      <a:r>
                        <a:rPr lang="es-AR" sz="1800" b="0" i="1" u="none" strike="noStrike" kern="1200" baseline="0" dirty="0" err="1" smtClean="0">
                          <a:solidFill>
                            <a:schemeClr val="lt1"/>
                          </a:solidFill>
                          <a:latin typeface="+mn-lt"/>
                          <a:ea typeface="+mn-ea"/>
                          <a:cs typeface="+mn-cs"/>
                        </a:rPr>
                        <a:t>monocytogenes</a:t>
                      </a:r>
                      <a:r>
                        <a:rPr lang="es-AR" sz="1800" b="0" i="1" u="none" strike="noStrike" kern="1200" baseline="0" dirty="0" smtClean="0">
                          <a:solidFill>
                            <a:schemeClr val="lt1"/>
                          </a:solidFill>
                          <a:latin typeface="+mn-lt"/>
                          <a:ea typeface="+mn-ea"/>
                          <a:cs typeface="+mn-cs"/>
                        </a:rPr>
                        <a:t>, Nocardia asteroides, </a:t>
                      </a:r>
                      <a:r>
                        <a:rPr lang="es-AR" sz="1800" b="0" i="1" u="none" strike="noStrike" kern="1200" baseline="0" dirty="0" err="1" smtClean="0">
                          <a:solidFill>
                            <a:schemeClr val="lt1"/>
                          </a:solidFill>
                          <a:latin typeface="+mn-lt"/>
                          <a:ea typeface="+mn-ea"/>
                          <a:cs typeface="+mn-cs"/>
                        </a:rPr>
                        <a:t>Rhodococcus</a:t>
                      </a:r>
                      <a:endParaRPr lang="es-AR" sz="1800" b="0" i="1" u="none" strike="noStrike" kern="1200" baseline="0" dirty="0" smtClean="0">
                        <a:solidFill>
                          <a:schemeClr val="lt1"/>
                        </a:solidFill>
                        <a:latin typeface="+mn-lt"/>
                        <a:ea typeface="+mn-ea"/>
                        <a:cs typeface="+mn-cs"/>
                      </a:endParaRPr>
                    </a:p>
                    <a:p>
                      <a:r>
                        <a:rPr lang="es-AR" sz="1800" b="0" i="1" u="none" strike="noStrike" kern="1200" baseline="0" dirty="0" err="1" smtClean="0">
                          <a:solidFill>
                            <a:schemeClr val="lt1"/>
                          </a:solidFill>
                          <a:latin typeface="+mn-lt"/>
                          <a:ea typeface="+mn-ea"/>
                          <a:cs typeface="+mn-cs"/>
                        </a:rPr>
                        <a:t>equi</a:t>
                      </a:r>
                      <a:r>
                        <a:rPr lang="es-AR" sz="1800" b="0" i="1" u="none" strike="noStrike" kern="1200" baseline="0" dirty="0" smtClean="0">
                          <a:solidFill>
                            <a:schemeClr val="lt1"/>
                          </a:solidFill>
                          <a:latin typeface="+mn-lt"/>
                          <a:ea typeface="+mn-ea"/>
                          <a:cs typeface="+mn-cs"/>
                        </a:rPr>
                        <a:t>, Salmonella spp</a:t>
                      </a:r>
                      <a:r>
                        <a:rPr lang="es-AR" sz="1800" b="0" i="0" u="none" strike="noStrike" kern="1200" baseline="0" dirty="0" smtClean="0">
                          <a:solidFill>
                            <a:schemeClr val="lt1"/>
                          </a:solidFill>
                          <a:latin typeface="+mn-lt"/>
                          <a:ea typeface="+mn-ea"/>
                          <a:cs typeface="+mn-cs"/>
                        </a:rPr>
                        <a:t>. y </a:t>
                      </a:r>
                      <a:r>
                        <a:rPr lang="es-AR" sz="1800" b="0" i="1" u="none" strike="noStrike" kern="1200" baseline="0" dirty="0" err="1" smtClean="0">
                          <a:solidFill>
                            <a:schemeClr val="lt1"/>
                          </a:solidFill>
                          <a:latin typeface="+mn-lt"/>
                          <a:ea typeface="+mn-ea"/>
                          <a:cs typeface="+mn-cs"/>
                        </a:rPr>
                        <a:t>Mycobacterium</a:t>
                      </a:r>
                      <a:r>
                        <a:rPr lang="es-AR" sz="1800" b="0" i="1" u="none" strike="noStrike" kern="1200" baseline="0" dirty="0" smtClean="0">
                          <a:solidFill>
                            <a:schemeClr val="lt1"/>
                          </a:solidFill>
                          <a:latin typeface="+mn-lt"/>
                          <a:ea typeface="+mn-ea"/>
                          <a:cs typeface="+mn-cs"/>
                        </a:rPr>
                        <a:t> tuberculosis.</a:t>
                      </a:r>
                      <a:endParaRPr lang="es-AR" dirty="0"/>
                    </a:p>
                  </a:txBody>
                  <a:tcPr/>
                </a:tc>
                <a:tc>
                  <a:txBody>
                    <a:bodyPr/>
                    <a:lstStyle/>
                    <a:p>
                      <a:r>
                        <a:rPr lang="es-AR" dirty="0" smtClean="0"/>
                        <a:t>Enteritis, Bacteriemia por Salmonella, </a:t>
                      </a:r>
                      <a:r>
                        <a:rPr lang="es-AR" dirty="0" err="1" smtClean="0"/>
                        <a:t>Campilobacter</a:t>
                      </a:r>
                      <a:r>
                        <a:rPr lang="es-AR" dirty="0" smtClean="0"/>
                        <a:t>, Micobacterias</a:t>
                      </a:r>
                    </a:p>
                    <a:p>
                      <a:r>
                        <a:rPr lang="es-AR" dirty="0" smtClean="0"/>
                        <a:t>Infecciones en piel por </a:t>
                      </a:r>
                      <a:r>
                        <a:rPr lang="es-AR" dirty="0" err="1" smtClean="0"/>
                        <a:t>nocardia</a:t>
                      </a:r>
                      <a:endParaRPr lang="es-AR" dirty="0"/>
                    </a:p>
                  </a:txBody>
                  <a:tcPr/>
                </a:tc>
              </a:tr>
              <a:tr h="370840">
                <a:tc>
                  <a:txBody>
                    <a:bodyPr/>
                    <a:lstStyle/>
                    <a:p>
                      <a:r>
                        <a:rPr lang="es-AR" dirty="0" smtClean="0"/>
                        <a:t>HONGOS</a:t>
                      </a:r>
                      <a:endParaRPr lang="es-AR" dirty="0"/>
                    </a:p>
                  </a:txBody>
                  <a:tcPr/>
                </a:tc>
                <a:tc>
                  <a:txBody>
                    <a:bodyPr/>
                    <a:lstStyle/>
                    <a:p>
                      <a:r>
                        <a:rPr lang="es-AR" sz="1800" b="0" i="1" u="none" strike="noStrike" kern="1200" baseline="0" dirty="0" smtClean="0">
                          <a:solidFill>
                            <a:schemeClr val="dk1"/>
                          </a:solidFill>
                          <a:latin typeface="+mn-lt"/>
                          <a:ea typeface="+mn-ea"/>
                          <a:cs typeface="+mn-cs"/>
                        </a:rPr>
                        <a:t>Cándida spp, Aspergillus, Cryptococcus neoformans,</a:t>
                      </a:r>
                    </a:p>
                    <a:p>
                      <a:r>
                        <a:rPr lang="es-AR" sz="1800" b="0" i="1" u="none" strike="noStrike" kern="1200" baseline="0" dirty="0" smtClean="0">
                          <a:solidFill>
                            <a:schemeClr val="dk1"/>
                          </a:solidFill>
                          <a:latin typeface="+mn-lt"/>
                          <a:ea typeface="+mn-ea"/>
                          <a:cs typeface="+mn-cs"/>
                        </a:rPr>
                        <a:t>Fusarium spp, Histoplasma </a:t>
                      </a:r>
                      <a:r>
                        <a:rPr lang="es-AR" sz="1800" b="0" i="1" u="none" strike="noStrike" kern="1200" baseline="0" dirty="0" err="1" smtClean="0">
                          <a:solidFill>
                            <a:schemeClr val="dk1"/>
                          </a:solidFill>
                          <a:latin typeface="+mn-lt"/>
                          <a:ea typeface="+mn-ea"/>
                          <a:cs typeface="+mn-cs"/>
                        </a:rPr>
                        <a:t>capsulatum</a:t>
                      </a:r>
                      <a:r>
                        <a:rPr lang="es-AR" sz="1800" b="0" i="1" u="none" strike="noStrike" kern="1200" baseline="0" dirty="0" smtClean="0">
                          <a:solidFill>
                            <a:schemeClr val="dk1"/>
                          </a:solidFill>
                          <a:latin typeface="+mn-lt"/>
                          <a:ea typeface="+mn-ea"/>
                          <a:cs typeface="+mn-cs"/>
                        </a:rPr>
                        <a:t>, </a:t>
                      </a:r>
                      <a:r>
                        <a:rPr lang="es-AR" sz="1800" b="0" i="1" u="none" strike="noStrike" kern="1200" baseline="0" dirty="0" err="1" smtClean="0">
                          <a:solidFill>
                            <a:schemeClr val="dk1"/>
                          </a:solidFill>
                          <a:latin typeface="+mn-lt"/>
                          <a:ea typeface="+mn-ea"/>
                          <a:cs typeface="+mn-cs"/>
                        </a:rPr>
                        <a:t>Penicillium</a:t>
                      </a:r>
                      <a:endParaRPr lang="es-AR" sz="1800" b="0" i="1" u="none" strike="noStrike" kern="1200" baseline="0" dirty="0" smtClean="0">
                        <a:solidFill>
                          <a:schemeClr val="dk1"/>
                        </a:solidFill>
                        <a:latin typeface="+mn-lt"/>
                        <a:ea typeface="+mn-ea"/>
                        <a:cs typeface="+mn-cs"/>
                      </a:endParaRPr>
                    </a:p>
                    <a:p>
                      <a:r>
                        <a:rPr lang="es-AR" sz="1800" b="0" i="1" u="none" strike="noStrike" kern="1200" baseline="0" dirty="0" err="1" smtClean="0">
                          <a:solidFill>
                            <a:schemeClr val="dk1"/>
                          </a:solidFill>
                          <a:latin typeface="+mn-lt"/>
                          <a:ea typeface="+mn-ea"/>
                          <a:cs typeface="+mn-cs"/>
                        </a:rPr>
                        <a:t>marneffei</a:t>
                      </a:r>
                      <a:r>
                        <a:rPr lang="es-AR" sz="1800" b="0" i="1" u="none" strike="noStrike" kern="1200" baseline="0" dirty="0" smtClean="0">
                          <a:solidFill>
                            <a:schemeClr val="dk1"/>
                          </a:solidFill>
                          <a:latin typeface="+mn-lt"/>
                          <a:ea typeface="+mn-ea"/>
                          <a:cs typeface="+mn-cs"/>
                        </a:rPr>
                        <a:t> </a:t>
                      </a:r>
                      <a:r>
                        <a:rPr lang="es-AR" sz="1800" b="0" i="0" u="none" strike="noStrike" kern="1200" baseline="0" dirty="0" smtClean="0">
                          <a:solidFill>
                            <a:schemeClr val="dk1"/>
                          </a:solidFill>
                          <a:latin typeface="+mn-lt"/>
                          <a:ea typeface="+mn-ea"/>
                          <a:cs typeface="+mn-cs"/>
                        </a:rPr>
                        <a:t>y </a:t>
                      </a:r>
                      <a:r>
                        <a:rPr lang="es-AR" sz="1800" b="0" i="1" u="none" strike="noStrike" kern="1200" baseline="0" dirty="0" err="1" smtClean="0">
                          <a:solidFill>
                            <a:schemeClr val="dk1"/>
                          </a:solidFill>
                          <a:latin typeface="+mn-lt"/>
                          <a:ea typeface="+mn-ea"/>
                          <a:cs typeface="+mn-cs"/>
                        </a:rPr>
                        <a:t>Zygomicetes</a:t>
                      </a:r>
                      <a:r>
                        <a:rPr lang="es-AR" sz="1800" b="0" i="1" u="none" strike="noStrike" kern="1200" baseline="0" dirty="0" smtClean="0">
                          <a:solidFill>
                            <a:schemeClr val="dk1"/>
                          </a:solidFill>
                          <a:latin typeface="+mn-lt"/>
                          <a:ea typeface="+mn-ea"/>
                          <a:cs typeface="+mn-cs"/>
                        </a:rPr>
                        <a:t>.</a:t>
                      </a:r>
                      <a:endParaRPr lang="es-A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dirty="0" smtClean="0"/>
                        <a:t>Esofagitis</a:t>
                      </a:r>
                    </a:p>
                    <a:p>
                      <a:endParaRPr lang="es-AR" dirty="0"/>
                    </a:p>
                  </a:txBody>
                  <a:tcPr/>
                </a:tc>
              </a:tr>
              <a:tr h="370840">
                <a:tc>
                  <a:txBody>
                    <a:bodyPr/>
                    <a:lstStyle/>
                    <a:p>
                      <a:r>
                        <a:rPr lang="es-AR" dirty="0" smtClean="0"/>
                        <a:t>VIRUS</a:t>
                      </a:r>
                      <a:endParaRPr lang="es-AR" dirty="0"/>
                    </a:p>
                  </a:txBody>
                  <a:tcPr/>
                </a:tc>
                <a:tc>
                  <a:txBody>
                    <a:bodyPr/>
                    <a:lstStyle/>
                    <a:p>
                      <a:r>
                        <a:rPr lang="es-AR" i="1" u="none" dirty="0" smtClean="0"/>
                        <a:t>Herpes simple</a:t>
                      </a:r>
                    </a:p>
                    <a:p>
                      <a:r>
                        <a:rPr lang="es-AR" i="1" u="none" dirty="0" smtClean="0"/>
                        <a:t>CMV</a:t>
                      </a:r>
                      <a:endParaRPr lang="es-AR" i="1" u="none" dirty="0"/>
                    </a:p>
                  </a:txBody>
                  <a:tcPr/>
                </a:tc>
                <a:tc>
                  <a:txBody>
                    <a:bodyPr/>
                    <a:lstStyle/>
                    <a:p>
                      <a:r>
                        <a:rPr lang="es-AR" dirty="0" smtClean="0"/>
                        <a:t>Esofagitis</a:t>
                      </a:r>
                      <a:endParaRPr lang="es-AR" dirty="0"/>
                    </a:p>
                  </a:txBody>
                  <a:tcPr/>
                </a:tc>
              </a:tr>
              <a:tr h="370840">
                <a:tc>
                  <a:txBody>
                    <a:bodyPr/>
                    <a:lstStyle/>
                    <a:p>
                      <a:r>
                        <a:rPr lang="es-AR" dirty="0" smtClean="0"/>
                        <a:t>PARÁSITOS</a:t>
                      </a:r>
                      <a:endParaRPr lang="es-AR" dirty="0"/>
                    </a:p>
                  </a:txBody>
                  <a:tcPr/>
                </a:tc>
                <a:tc>
                  <a:txBody>
                    <a:bodyPr/>
                    <a:lstStyle/>
                    <a:p>
                      <a:r>
                        <a:rPr lang="es-AR" i="1" dirty="0" err="1" smtClean="0"/>
                        <a:t>Strongiloides</a:t>
                      </a:r>
                      <a:r>
                        <a:rPr lang="es-AR" i="1" dirty="0" smtClean="0"/>
                        <a:t>,</a:t>
                      </a:r>
                      <a:r>
                        <a:rPr lang="es-AR" i="1" baseline="0" dirty="0" smtClean="0"/>
                        <a:t> Giardia</a:t>
                      </a:r>
                      <a:endParaRPr lang="es-AR" i="1" dirty="0"/>
                    </a:p>
                  </a:txBody>
                  <a:tcPr/>
                </a:tc>
                <a:tc>
                  <a:txBody>
                    <a:bodyPr/>
                    <a:lstStyle/>
                    <a:p>
                      <a:r>
                        <a:rPr lang="es-AR" dirty="0" smtClean="0"/>
                        <a:t>Enteritis</a:t>
                      </a:r>
                      <a:endParaRPr lang="es-AR" dirty="0"/>
                    </a:p>
                  </a:txBody>
                  <a:tcPr/>
                </a:tc>
              </a:tr>
            </a:tbl>
          </a:graphicData>
        </a:graphic>
      </p:graphicFrame>
      <p:sp>
        <p:nvSpPr>
          <p:cNvPr id="2" name="Rectángulo 1"/>
          <p:cNvSpPr/>
          <p:nvPr/>
        </p:nvSpPr>
        <p:spPr>
          <a:xfrm>
            <a:off x="2674836" y="401652"/>
            <a:ext cx="6845182" cy="5554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solidFill>
                  <a:schemeClr val="tx1"/>
                </a:solidFill>
              </a:rPr>
              <a:t>MICRORGANISMOS EN TRATAMIENTOS CRÓNICOS CON CORTICOIDES</a:t>
            </a:r>
            <a:endParaRPr lang="es-AR" b="1" dirty="0">
              <a:solidFill>
                <a:schemeClr val="tx1"/>
              </a:solidFill>
            </a:endParaRPr>
          </a:p>
        </p:txBody>
      </p:sp>
    </p:spTree>
    <p:extLst>
      <p:ext uri="{BB962C8B-B14F-4D97-AF65-F5344CB8AC3E}">
        <p14:creationId xmlns:p14="http://schemas.microsoft.com/office/powerpoint/2010/main" val="42391321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633941" y="247828"/>
            <a:ext cx="8258854" cy="5888051"/>
          </a:xfrm>
          <a:prstGeom prst="rect">
            <a:avLst/>
          </a:prstGeom>
        </p:spPr>
      </p:pic>
    </p:spTree>
    <p:extLst>
      <p:ext uri="{BB962C8B-B14F-4D97-AF65-F5344CB8AC3E}">
        <p14:creationId xmlns:p14="http://schemas.microsoft.com/office/powerpoint/2010/main" val="340301966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3704" y="1093862"/>
            <a:ext cx="3817875" cy="3623238"/>
          </a:xfrm>
          <a:prstGeom prst="rect">
            <a:avLst/>
          </a:prstGeom>
        </p:spPr>
      </p:pic>
      <p:pic>
        <p:nvPicPr>
          <p:cNvPr id="3" name="Imagen 2"/>
          <p:cNvPicPr>
            <a:picLocks noChangeAspect="1"/>
          </p:cNvPicPr>
          <p:nvPr/>
        </p:nvPicPr>
        <p:blipFill>
          <a:blip r:embed="rId3"/>
          <a:stretch>
            <a:fillRect/>
          </a:stretch>
        </p:blipFill>
        <p:spPr>
          <a:xfrm>
            <a:off x="3995159" y="1093862"/>
            <a:ext cx="4201682" cy="3559927"/>
          </a:xfrm>
          <a:prstGeom prst="rect">
            <a:avLst/>
          </a:prstGeom>
        </p:spPr>
      </p:pic>
      <p:pic>
        <p:nvPicPr>
          <p:cNvPr id="4" name="Imagen 3"/>
          <p:cNvPicPr>
            <a:picLocks noChangeAspect="1"/>
          </p:cNvPicPr>
          <p:nvPr/>
        </p:nvPicPr>
        <p:blipFill>
          <a:blip r:embed="rId4"/>
          <a:stretch>
            <a:fillRect/>
          </a:stretch>
        </p:blipFill>
        <p:spPr>
          <a:xfrm>
            <a:off x="8390545" y="1147575"/>
            <a:ext cx="3530733" cy="3506214"/>
          </a:xfrm>
          <a:prstGeom prst="rect">
            <a:avLst/>
          </a:prstGeom>
        </p:spPr>
      </p:pic>
      <p:sp>
        <p:nvSpPr>
          <p:cNvPr id="5" name="Rectángulo 4"/>
          <p:cNvSpPr/>
          <p:nvPr/>
        </p:nvSpPr>
        <p:spPr>
          <a:xfrm>
            <a:off x="401652" y="5118931"/>
            <a:ext cx="3221765" cy="512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smtClean="0">
                <a:solidFill>
                  <a:schemeClr val="tx1"/>
                </a:solidFill>
              </a:rPr>
              <a:t>Esofagitis Candidiásica</a:t>
            </a:r>
            <a:endParaRPr lang="es-AR" sz="2400" b="1" dirty="0">
              <a:solidFill>
                <a:schemeClr val="tx1"/>
              </a:solidFill>
            </a:endParaRPr>
          </a:p>
        </p:txBody>
      </p:sp>
      <p:sp>
        <p:nvSpPr>
          <p:cNvPr id="6" name="Rectángulo 5"/>
          <p:cNvSpPr/>
          <p:nvPr/>
        </p:nvSpPr>
        <p:spPr>
          <a:xfrm>
            <a:off x="6016239" y="5118931"/>
            <a:ext cx="4366901" cy="512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smtClean="0">
                <a:solidFill>
                  <a:schemeClr val="tx1"/>
                </a:solidFill>
              </a:rPr>
              <a:t>Esofagitis por CMV y Herpes</a:t>
            </a:r>
            <a:endParaRPr lang="es-AR" sz="2800" b="1" dirty="0">
              <a:solidFill>
                <a:schemeClr val="tx1"/>
              </a:solidFill>
            </a:endParaRPr>
          </a:p>
        </p:txBody>
      </p:sp>
      <p:sp>
        <p:nvSpPr>
          <p:cNvPr id="7" name="Rectángulo 6"/>
          <p:cNvSpPr/>
          <p:nvPr/>
        </p:nvSpPr>
        <p:spPr>
          <a:xfrm>
            <a:off x="3995159" y="230736"/>
            <a:ext cx="3542232" cy="5554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600" b="1" dirty="0" smtClean="0">
                <a:solidFill>
                  <a:schemeClr val="tx1"/>
                </a:solidFill>
              </a:rPr>
              <a:t>CASO CLINICO 12</a:t>
            </a:r>
            <a:endParaRPr lang="es-AR" sz="3600" b="1" dirty="0">
              <a:solidFill>
                <a:schemeClr val="tx1"/>
              </a:solidFill>
            </a:endParaRPr>
          </a:p>
        </p:txBody>
      </p:sp>
    </p:spTree>
    <p:extLst>
      <p:ext uri="{BB962C8B-B14F-4D97-AF65-F5344CB8AC3E}">
        <p14:creationId xmlns:p14="http://schemas.microsoft.com/office/powerpoint/2010/main" val="463859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8362" y="1367733"/>
            <a:ext cx="6049398" cy="3469408"/>
          </a:xfrm>
          <a:prstGeom prst="rect">
            <a:avLst/>
          </a:prstGeom>
        </p:spPr>
      </p:pic>
      <p:pic>
        <p:nvPicPr>
          <p:cNvPr id="3" name="Imagen 2"/>
          <p:cNvPicPr>
            <a:picLocks noChangeAspect="1"/>
          </p:cNvPicPr>
          <p:nvPr/>
        </p:nvPicPr>
        <p:blipFill>
          <a:blip r:embed="rId3"/>
          <a:stretch>
            <a:fillRect/>
          </a:stretch>
        </p:blipFill>
        <p:spPr>
          <a:xfrm rot="5400000">
            <a:off x="7397550" y="110838"/>
            <a:ext cx="3537554" cy="6051346"/>
          </a:xfrm>
          <a:prstGeom prst="rect">
            <a:avLst/>
          </a:prstGeom>
        </p:spPr>
      </p:pic>
      <p:sp>
        <p:nvSpPr>
          <p:cNvPr id="4" name="Rectángulo 3"/>
          <p:cNvSpPr/>
          <p:nvPr/>
        </p:nvSpPr>
        <p:spPr>
          <a:xfrm>
            <a:off x="4425297" y="5443670"/>
            <a:ext cx="3341406" cy="512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200" b="1" dirty="0" smtClean="0">
                <a:solidFill>
                  <a:schemeClr val="tx1"/>
                </a:solidFill>
              </a:rPr>
              <a:t>Nocardia</a:t>
            </a:r>
            <a:endParaRPr lang="es-AR" sz="3200" b="1" dirty="0">
              <a:solidFill>
                <a:schemeClr val="tx1"/>
              </a:solidFill>
            </a:endParaRPr>
          </a:p>
        </p:txBody>
      </p:sp>
      <p:sp>
        <p:nvSpPr>
          <p:cNvPr id="5" name="Rectángulo 4"/>
          <p:cNvSpPr/>
          <p:nvPr/>
        </p:nvSpPr>
        <p:spPr>
          <a:xfrm>
            <a:off x="4717279" y="384561"/>
            <a:ext cx="2931207" cy="6751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smtClean="0">
                <a:solidFill>
                  <a:schemeClr val="tx1"/>
                </a:solidFill>
              </a:rPr>
              <a:t>CASO CLINICO 13</a:t>
            </a:r>
            <a:endParaRPr lang="es-AR" sz="2800" b="1" dirty="0">
              <a:solidFill>
                <a:schemeClr val="tx1"/>
              </a:solidFill>
            </a:endParaRPr>
          </a:p>
        </p:txBody>
      </p:sp>
    </p:spTree>
    <p:extLst>
      <p:ext uri="{BB962C8B-B14F-4D97-AF65-F5344CB8AC3E}">
        <p14:creationId xmlns:p14="http://schemas.microsoft.com/office/powerpoint/2010/main" val="8571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4"/>
          <p:cNvSpPr>
            <a:spLocks noChangeArrowheads="1"/>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AR" sz="4400" b="1" dirty="0"/>
              <a:t>Urgencias Infectológicas</a:t>
            </a:r>
          </a:p>
        </p:txBody>
      </p:sp>
      <p:sp>
        <p:nvSpPr>
          <p:cNvPr id="276483" name="Rectangle 5"/>
          <p:cNvSpPr>
            <a:spLocks noChangeArrowheads="1"/>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80000"/>
              </a:lnSpc>
              <a:buFontTx/>
              <a:buNone/>
            </a:pPr>
            <a:endParaRPr lang="es-ES_tradnl" altLang="es-AR" sz="2800" b="1" dirty="0">
              <a:solidFill>
                <a:srgbClr val="FFFF00"/>
              </a:solidFill>
            </a:endParaRPr>
          </a:p>
          <a:p>
            <a:pPr eaLnBrk="1" hangingPunct="1">
              <a:lnSpc>
                <a:spcPct val="80000"/>
              </a:lnSpc>
            </a:pPr>
            <a:r>
              <a:rPr lang="es-ES_tradnl" altLang="es-AR" sz="2800" b="1" dirty="0"/>
              <a:t>Meningitis, Encefalitis Herpética</a:t>
            </a:r>
          </a:p>
          <a:p>
            <a:pPr eaLnBrk="1" hangingPunct="1">
              <a:lnSpc>
                <a:spcPct val="80000"/>
              </a:lnSpc>
            </a:pPr>
            <a:r>
              <a:rPr lang="es-ES_tradnl" altLang="es-AR" sz="2800" b="1" dirty="0"/>
              <a:t>Neutropénico febril, Esplenectomizado</a:t>
            </a:r>
          </a:p>
          <a:p>
            <a:pPr eaLnBrk="1" hangingPunct="1">
              <a:lnSpc>
                <a:spcPct val="80000"/>
              </a:lnSpc>
            </a:pPr>
            <a:r>
              <a:rPr lang="es-ES_tradnl" altLang="es-AR" sz="2800" b="1" dirty="0"/>
              <a:t>Sepsis grave</a:t>
            </a:r>
          </a:p>
          <a:p>
            <a:pPr eaLnBrk="1" hangingPunct="1">
              <a:lnSpc>
                <a:spcPct val="80000"/>
              </a:lnSpc>
            </a:pPr>
            <a:r>
              <a:rPr lang="es-ES_tradnl" altLang="es-AR" sz="2800" b="1" dirty="0"/>
              <a:t>Endoftalmitis</a:t>
            </a:r>
          </a:p>
          <a:p>
            <a:pPr eaLnBrk="1" hangingPunct="1">
              <a:lnSpc>
                <a:spcPct val="80000"/>
              </a:lnSpc>
            </a:pPr>
            <a:r>
              <a:rPr lang="es-ES_tradnl" altLang="es-AR" sz="2800" b="1" dirty="0"/>
              <a:t>Infección respiratoria baja con Insuficiencia respiratoria</a:t>
            </a:r>
          </a:p>
          <a:p>
            <a:pPr eaLnBrk="1" hangingPunct="1">
              <a:lnSpc>
                <a:spcPct val="80000"/>
              </a:lnSpc>
            </a:pPr>
            <a:r>
              <a:rPr lang="es-ES_tradnl" altLang="es-AR" sz="2800" b="1" dirty="0"/>
              <a:t>Celulitis necrotizante</a:t>
            </a:r>
          </a:p>
          <a:p>
            <a:pPr eaLnBrk="1" hangingPunct="1">
              <a:lnSpc>
                <a:spcPct val="80000"/>
              </a:lnSpc>
            </a:pPr>
            <a:r>
              <a:rPr lang="es-ES_tradnl" altLang="es-AR" sz="2800" b="1" dirty="0"/>
              <a:t>Absceso </a:t>
            </a:r>
            <a:r>
              <a:rPr lang="es-ES_tradnl" altLang="es-AR" sz="2800" b="1" dirty="0" err="1"/>
              <a:t>peridural</a:t>
            </a:r>
            <a:endParaRPr lang="es-ES_tradnl" altLang="es-AR" sz="2800" b="1" dirty="0"/>
          </a:p>
          <a:p>
            <a:pPr eaLnBrk="1" hangingPunct="1">
              <a:lnSpc>
                <a:spcPct val="80000"/>
              </a:lnSpc>
            </a:pPr>
            <a:r>
              <a:rPr lang="es-ES_tradnl" altLang="es-AR" sz="2800" b="1" dirty="0"/>
              <a:t>Endocarditis protésica precoz</a:t>
            </a:r>
          </a:p>
          <a:p>
            <a:pPr eaLnBrk="1" hangingPunct="1">
              <a:lnSpc>
                <a:spcPct val="80000"/>
              </a:lnSpc>
            </a:pPr>
            <a:endParaRPr lang="es-ES_tradnl" altLang="es-AR" sz="2800" dirty="0"/>
          </a:p>
        </p:txBody>
      </p:sp>
    </p:spTree>
    <p:extLst>
      <p:ext uri="{BB962C8B-B14F-4D97-AF65-F5344CB8AC3E}">
        <p14:creationId xmlns:p14="http://schemas.microsoft.com/office/powerpoint/2010/main" val="396622360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pPr eaLnBrk="1" hangingPunct="1"/>
            <a:r>
              <a:rPr lang="es-ES" altLang="es-AR" sz="3200" b="1" dirty="0" smtClean="0">
                <a:solidFill>
                  <a:schemeClr val="bg1"/>
                </a:solidFill>
              </a:rPr>
              <a:t>Caso clinico 14</a:t>
            </a:r>
            <a:endParaRPr lang="es-ES" altLang="es-AR" sz="3200" b="1" dirty="0">
              <a:solidFill>
                <a:schemeClr val="bg1"/>
              </a:solidFill>
            </a:endParaRPr>
          </a:p>
        </p:txBody>
      </p:sp>
      <p:sp>
        <p:nvSpPr>
          <p:cNvPr id="217091" name="Rectangle 3"/>
          <p:cNvSpPr>
            <a:spLocks noGrp="1" noChangeArrowheads="1"/>
          </p:cNvSpPr>
          <p:nvPr>
            <p:ph type="body" idx="1"/>
          </p:nvPr>
        </p:nvSpPr>
        <p:spPr/>
        <p:txBody>
          <a:bodyPr/>
          <a:lstStyle/>
          <a:p>
            <a:pPr eaLnBrk="1" hangingPunct="1">
              <a:buFontTx/>
              <a:buNone/>
            </a:pPr>
            <a:r>
              <a:rPr lang="es-ES_tradnl" altLang="es-AR" dirty="0" smtClean="0"/>
              <a:t>	</a:t>
            </a:r>
            <a:r>
              <a:rPr lang="es-ES_tradnl" altLang="es-AR" b="1" dirty="0" smtClean="0">
                <a:solidFill>
                  <a:schemeClr val="bg1"/>
                </a:solidFill>
              </a:rPr>
              <a:t>Paciente de sexo masculino, 27 años. Su cuadro comienza 72 hs. antes de la consulta. Presentando: cefalea, fiebre, nauseas y en ocasiones vómitos. En el transcurso de su enfermedad sus familiares notan que el paciente estaba irritable, con algunas incoherencias.</a:t>
            </a:r>
            <a:endParaRPr lang="es-ES" altLang="es-AR" b="1" dirty="0" smtClean="0">
              <a:solidFill>
                <a:schemeClr val="bg1"/>
              </a:solidFill>
            </a:endParaRPr>
          </a:p>
        </p:txBody>
      </p:sp>
    </p:spTree>
    <p:extLst>
      <p:ext uri="{BB962C8B-B14F-4D97-AF65-F5344CB8AC3E}">
        <p14:creationId xmlns:p14="http://schemas.microsoft.com/office/powerpoint/2010/main" val="12433465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pPr eaLnBrk="1" hangingPunct="1"/>
            <a:r>
              <a:rPr lang="es-ES_tradnl" altLang="es-AR" sz="3600" b="1">
                <a:solidFill>
                  <a:schemeClr val="bg1"/>
                </a:solidFill>
              </a:rPr>
              <a:t>Examen clínico</a:t>
            </a:r>
            <a:endParaRPr lang="es-ES" altLang="es-AR" sz="3600" b="1">
              <a:solidFill>
                <a:schemeClr val="bg1"/>
              </a:solidFill>
            </a:endParaRPr>
          </a:p>
        </p:txBody>
      </p:sp>
      <p:sp>
        <p:nvSpPr>
          <p:cNvPr id="218115" name="Rectangle 3"/>
          <p:cNvSpPr>
            <a:spLocks noGrp="1" noChangeArrowheads="1"/>
          </p:cNvSpPr>
          <p:nvPr>
            <p:ph type="body" idx="1"/>
          </p:nvPr>
        </p:nvSpPr>
        <p:spPr/>
        <p:txBody>
          <a:bodyPr/>
          <a:lstStyle/>
          <a:p>
            <a:pPr eaLnBrk="1" hangingPunct="1">
              <a:buFontTx/>
              <a:buNone/>
            </a:pPr>
            <a:r>
              <a:rPr lang="es-ES_tradnl" altLang="es-AR" sz="2800"/>
              <a:t> 	</a:t>
            </a:r>
            <a:r>
              <a:rPr lang="es-ES_tradnl" altLang="es-AR" sz="2800" b="1">
                <a:solidFill>
                  <a:schemeClr val="bg1"/>
                </a:solidFill>
              </a:rPr>
              <a:t>Paciente febril: 38.8ºC, intranquilo, irritado, lento en las respuestas del interrogatorio, fotofobia, incoherencias en el relato de su cuadro actual. Refiere fotofobia moderada.</a:t>
            </a:r>
          </a:p>
          <a:p>
            <a:pPr eaLnBrk="1" hangingPunct="1">
              <a:buFontTx/>
              <a:buNone/>
            </a:pPr>
            <a:r>
              <a:rPr lang="es-ES_tradnl" altLang="es-AR" sz="2800" b="1">
                <a:solidFill>
                  <a:schemeClr val="bg1"/>
                </a:solidFill>
              </a:rPr>
              <a:t>	Examen físico: lo único que llama la atención es una ligera rigidez de nuca. Resto: s/p.</a:t>
            </a:r>
          </a:p>
          <a:p>
            <a:pPr eaLnBrk="1" hangingPunct="1">
              <a:buFontTx/>
              <a:buNone/>
            </a:pPr>
            <a:r>
              <a:rPr lang="es-ES_tradnl" altLang="es-AR" sz="2800"/>
              <a:t>	</a:t>
            </a:r>
          </a:p>
          <a:p>
            <a:pPr eaLnBrk="1" hangingPunct="1">
              <a:buFontTx/>
              <a:buNone/>
            </a:pPr>
            <a:r>
              <a:rPr lang="es-ES_tradnl" altLang="es-AR" sz="2800"/>
              <a:t>	</a:t>
            </a:r>
            <a:endParaRPr lang="es-ES" altLang="es-AR" sz="2800"/>
          </a:p>
        </p:txBody>
      </p:sp>
    </p:spTree>
    <p:extLst>
      <p:ext uri="{BB962C8B-B14F-4D97-AF65-F5344CB8AC3E}">
        <p14:creationId xmlns:p14="http://schemas.microsoft.com/office/powerpoint/2010/main" val="204138756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2209800" y="2590800"/>
            <a:ext cx="7772400" cy="1143000"/>
          </a:xfrm>
        </p:spPr>
        <p:txBody>
          <a:bodyPr/>
          <a:lstStyle/>
          <a:p>
            <a:pPr eaLnBrk="1" hangingPunct="1"/>
            <a:r>
              <a:rPr lang="es-ES_tradnl" altLang="es-AR" sz="3600" b="1">
                <a:solidFill>
                  <a:schemeClr val="bg1"/>
                </a:solidFill>
              </a:rPr>
              <a:t>Razonamiento inicial</a:t>
            </a:r>
            <a:endParaRPr lang="es-ES" altLang="es-AR" sz="3600" b="1">
              <a:solidFill>
                <a:schemeClr val="bg1"/>
              </a:solidFill>
            </a:endParaRPr>
          </a:p>
        </p:txBody>
      </p:sp>
    </p:spTree>
    <p:extLst>
      <p:ext uri="{BB962C8B-B14F-4D97-AF65-F5344CB8AC3E}">
        <p14:creationId xmlns:p14="http://schemas.microsoft.com/office/powerpoint/2010/main" val="252092806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pPr eaLnBrk="1" hangingPunct="1"/>
            <a:r>
              <a:rPr lang="es-ES_tradnl" altLang="es-AR" sz="3200" b="1">
                <a:solidFill>
                  <a:schemeClr val="bg1"/>
                </a:solidFill>
              </a:rPr>
              <a:t>Entidad Infectológica</a:t>
            </a:r>
            <a:endParaRPr lang="es-ES" altLang="es-AR" sz="3200" b="1">
              <a:solidFill>
                <a:schemeClr val="bg1"/>
              </a:solidFill>
            </a:endParaRPr>
          </a:p>
        </p:txBody>
      </p:sp>
      <p:sp>
        <p:nvSpPr>
          <p:cNvPr id="220163" name="Rectangle 3"/>
          <p:cNvSpPr>
            <a:spLocks noGrp="1" noChangeArrowheads="1"/>
          </p:cNvSpPr>
          <p:nvPr>
            <p:ph type="body" idx="1"/>
          </p:nvPr>
        </p:nvSpPr>
        <p:spPr/>
        <p:txBody>
          <a:bodyPr/>
          <a:lstStyle/>
          <a:p>
            <a:pPr algn="ctr" eaLnBrk="1" hangingPunct="1">
              <a:buFontTx/>
              <a:buNone/>
            </a:pPr>
            <a:r>
              <a:rPr lang="es-ES_tradnl" altLang="es-AR" b="1" smtClean="0">
                <a:solidFill>
                  <a:schemeClr val="bg1"/>
                </a:solidFill>
              </a:rPr>
              <a:t>Sindrome meningoencefálico</a:t>
            </a:r>
          </a:p>
          <a:p>
            <a:pPr algn="ctr" eaLnBrk="1" hangingPunct="1">
              <a:buFontTx/>
              <a:buNone/>
            </a:pPr>
            <a:endParaRPr lang="es-ES_tradnl" altLang="es-AR" b="1" smtClean="0">
              <a:solidFill>
                <a:schemeClr val="bg1"/>
              </a:solidFill>
            </a:endParaRPr>
          </a:p>
          <a:p>
            <a:pPr algn="ctr" eaLnBrk="1" hangingPunct="1">
              <a:buFontTx/>
              <a:buNone/>
            </a:pPr>
            <a:r>
              <a:rPr lang="es-ES_tradnl" altLang="es-AR" b="1" i="1" smtClean="0">
                <a:solidFill>
                  <a:srgbClr val="FFFF00"/>
                </a:solidFill>
              </a:rPr>
              <a:t>¿Conducta inicial?</a:t>
            </a:r>
            <a:endParaRPr lang="es-ES" altLang="es-AR" b="1" i="1" smtClean="0">
              <a:solidFill>
                <a:srgbClr val="FFFF00"/>
              </a:solidFill>
            </a:endParaRPr>
          </a:p>
        </p:txBody>
      </p:sp>
    </p:spTree>
    <p:extLst>
      <p:ext uri="{BB962C8B-B14F-4D97-AF65-F5344CB8AC3E}">
        <p14:creationId xmlns:p14="http://schemas.microsoft.com/office/powerpoint/2010/main" val="142536613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pPr eaLnBrk="1" hangingPunct="1"/>
            <a:r>
              <a:rPr lang="es-ES_tradnl" altLang="es-AR" sz="3600" b="1">
                <a:solidFill>
                  <a:schemeClr val="bg1"/>
                </a:solidFill>
              </a:rPr>
              <a:t>Punción lumbar</a:t>
            </a:r>
            <a:endParaRPr lang="es-ES" altLang="es-AR" sz="3600" b="1">
              <a:solidFill>
                <a:schemeClr val="bg1"/>
              </a:solidFill>
            </a:endParaRPr>
          </a:p>
        </p:txBody>
      </p:sp>
      <p:sp>
        <p:nvSpPr>
          <p:cNvPr id="221187" name="Rectangle 3"/>
          <p:cNvSpPr>
            <a:spLocks noGrp="1" noChangeArrowheads="1"/>
          </p:cNvSpPr>
          <p:nvPr>
            <p:ph type="body" idx="1"/>
          </p:nvPr>
        </p:nvSpPr>
        <p:spPr/>
        <p:txBody>
          <a:bodyPr/>
          <a:lstStyle/>
          <a:p>
            <a:pPr algn="ctr" eaLnBrk="1" hangingPunct="1">
              <a:buFontTx/>
              <a:buNone/>
            </a:pPr>
            <a:r>
              <a:rPr lang="es-ES_tradnl" altLang="es-AR" smtClean="0"/>
              <a:t>	</a:t>
            </a:r>
            <a:r>
              <a:rPr lang="es-ES_tradnl" altLang="es-AR" b="1" smtClean="0">
                <a:solidFill>
                  <a:schemeClr val="bg1"/>
                </a:solidFill>
              </a:rPr>
              <a:t>Líquido cefalorraquídeo:</a:t>
            </a:r>
          </a:p>
          <a:p>
            <a:pPr eaLnBrk="1" hangingPunct="1">
              <a:buFontTx/>
              <a:buNone/>
            </a:pPr>
            <a:r>
              <a:rPr lang="es-ES_tradnl" altLang="es-AR" b="1" smtClean="0">
                <a:solidFill>
                  <a:schemeClr val="bg1"/>
                </a:solidFill>
              </a:rPr>
              <a:t>Claro, glucorraquia y cloruros normales.</a:t>
            </a:r>
          </a:p>
          <a:p>
            <a:pPr eaLnBrk="1" hangingPunct="1">
              <a:buFontTx/>
              <a:buNone/>
            </a:pPr>
            <a:r>
              <a:rPr lang="es-ES_tradnl" altLang="es-AR" b="1" smtClean="0">
                <a:solidFill>
                  <a:srgbClr val="FFFF00"/>
                </a:solidFill>
              </a:rPr>
              <a:t>Células:</a:t>
            </a:r>
            <a:r>
              <a:rPr lang="es-ES_tradnl" altLang="es-AR" b="1" smtClean="0">
                <a:solidFill>
                  <a:schemeClr val="bg1"/>
                </a:solidFill>
              </a:rPr>
              <a:t> 180 a predominio de linfocitos</a:t>
            </a:r>
            <a:endParaRPr lang="es-ES" altLang="es-AR" b="1" smtClean="0">
              <a:solidFill>
                <a:schemeClr val="bg1"/>
              </a:solidFill>
            </a:endParaRPr>
          </a:p>
        </p:txBody>
      </p:sp>
    </p:spTree>
    <p:extLst>
      <p:ext uri="{BB962C8B-B14F-4D97-AF65-F5344CB8AC3E}">
        <p14:creationId xmlns:p14="http://schemas.microsoft.com/office/powerpoint/2010/main" val="42011201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2209800" y="1905000"/>
            <a:ext cx="7772400" cy="1905000"/>
          </a:xfrm>
        </p:spPr>
        <p:txBody>
          <a:bodyPr/>
          <a:lstStyle/>
          <a:p>
            <a:pPr eaLnBrk="1" hangingPunct="1"/>
            <a:r>
              <a:rPr lang="es-ES_tradnl" altLang="es-AR" sz="3600" b="1">
                <a:solidFill>
                  <a:schemeClr val="bg1"/>
                </a:solidFill>
              </a:rPr>
              <a:t>Meningoencefalitis a líquido claro:</a:t>
            </a:r>
            <a:br>
              <a:rPr lang="es-ES_tradnl" altLang="es-AR" sz="3600" b="1">
                <a:solidFill>
                  <a:schemeClr val="bg1"/>
                </a:solidFill>
              </a:rPr>
            </a:br>
            <a:r>
              <a:rPr lang="es-ES_tradnl" altLang="es-AR" sz="3600" b="1">
                <a:solidFill>
                  <a:srgbClr val="FFFF00"/>
                </a:solidFill>
              </a:rPr>
              <a:t>Viral,</a:t>
            </a:r>
            <a:r>
              <a:rPr lang="es-ES_tradnl" altLang="es-AR" sz="3600" b="1">
                <a:solidFill>
                  <a:schemeClr val="bg1"/>
                </a:solidFill>
              </a:rPr>
              <a:t> descartar siempre la etiología herpética</a:t>
            </a:r>
            <a:endParaRPr lang="es-ES" altLang="es-AR" sz="3600" b="1">
              <a:solidFill>
                <a:schemeClr val="bg1"/>
              </a:solidFill>
            </a:endParaRPr>
          </a:p>
        </p:txBody>
      </p:sp>
    </p:spTree>
    <p:extLst>
      <p:ext uri="{BB962C8B-B14F-4D97-AF65-F5344CB8AC3E}">
        <p14:creationId xmlns:p14="http://schemas.microsoft.com/office/powerpoint/2010/main" val="182366378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pPr algn="ctr"/>
            <a:r>
              <a:rPr lang="es-AR" b="1" dirty="0" smtClean="0"/>
              <a:t>Encefalitis Herpética</a:t>
            </a:r>
            <a:endParaRPr lang="es-AR" b="1" dirty="0"/>
          </a:p>
        </p:txBody>
      </p:sp>
      <p:sp>
        <p:nvSpPr>
          <p:cNvPr id="4" name="Marcador de contenido 3"/>
          <p:cNvSpPr>
            <a:spLocks noGrp="1"/>
          </p:cNvSpPr>
          <p:nvPr>
            <p:ph idx="1"/>
          </p:nvPr>
        </p:nvSpPr>
        <p:spPr/>
        <p:txBody>
          <a:bodyPr/>
          <a:lstStyle/>
          <a:p>
            <a:r>
              <a:rPr lang="es-AR" b="1" dirty="0" smtClean="0"/>
              <a:t>Urgencia infectológica</a:t>
            </a:r>
          </a:p>
          <a:p>
            <a:r>
              <a:rPr lang="es-AR" b="1" dirty="0" smtClean="0"/>
              <a:t>Diagnóstico: Punción de LCR, alteraciones tipo viral.</a:t>
            </a:r>
          </a:p>
          <a:p>
            <a:r>
              <a:rPr lang="es-AR" b="1" dirty="0" smtClean="0"/>
              <a:t>Confirmación diagnóstica: PCR de LCR</a:t>
            </a:r>
          </a:p>
          <a:p>
            <a:r>
              <a:rPr lang="es-AR" b="1" dirty="0" smtClean="0"/>
              <a:t>Diagnóstico por imágenes: RMN</a:t>
            </a:r>
          </a:p>
          <a:p>
            <a:r>
              <a:rPr lang="es-AR" b="1" dirty="0" smtClean="0"/>
              <a:t>Tratamiento: Aciclovir 1.000 mgr c/ 8 hs, E.V</a:t>
            </a:r>
            <a:endParaRPr lang="es-AR" b="1" dirty="0"/>
          </a:p>
        </p:txBody>
      </p:sp>
    </p:spTree>
    <p:extLst>
      <p:ext uri="{BB962C8B-B14F-4D97-AF65-F5344CB8AC3E}">
        <p14:creationId xmlns:p14="http://schemas.microsoft.com/office/powerpoint/2010/main" val="121679825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Text Box 4"/>
          <p:cNvSpPr txBox="1">
            <a:spLocks noChangeArrowheads="1"/>
          </p:cNvSpPr>
          <p:nvPr/>
        </p:nvSpPr>
        <p:spPr bwMode="auto">
          <a:xfrm>
            <a:off x="1828801" y="6324600"/>
            <a:ext cx="3127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spcBef>
                <a:spcPct val="0"/>
              </a:spcBef>
              <a:spcAft>
                <a:spcPct val="0"/>
              </a:spcAft>
              <a:buFontTx/>
              <a:buNone/>
            </a:pPr>
            <a:r>
              <a:rPr lang="es-ES" altLang="es-AR" sz="2400" b="1">
                <a:solidFill>
                  <a:srgbClr val="FFCC00"/>
                </a:solidFill>
              </a:rPr>
              <a:t>Encefalitis  (herpética)</a:t>
            </a:r>
          </a:p>
        </p:txBody>
      </p:sp>
      <p:graphicFrame>
        <p:nvGraphicFramePr>
          <p:cNvPr id="224259" name="Object 5"/>
          <p:cNvGraphicFramePr>
            <a:graphicFrameLocks noChangeAspect="1"/>
          </p:cNvGraphicFramePr>
          <p:nvPr/>
        </p:nvGraphicFramePr>
        <p:xfrm>
          <a:off x="1524000" y="476250"/>
          <a:ext cx="9144000" cy="5010150"/>
        </p:xfrm>
        <a:graphic>
          <a:graphicData uri="http://schemas.openxmlformats.org/presentationml/2006/ole">
            <mc:AlternateContent xmlns:mc="http://schemas.openxmlformats.org/markup-compatibility/2006">
              <mc:Choice xmlns:v="urn:schemas-microsoft-com:vml" Requires="v">
                <p:oleObj spid="_x0000_s1047" name="Image" r:id="rId3" imgW="7281327" imgH="3735969" progId="Photoshop.Image.5">
                  <p:embed/>
                </p:oleObj>
              </mc:Choice>
              <mc:Fallback>
                <p:oleObj name="Image" r:id="rId3" imgW="7281327" imgH="3735969" progId="Photoshop.Image.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476250"/>
                        <a:ext cx="9144000" cy="501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70193898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Text Box 4"/>
          <p:cNvSpPr txBox="1">
            <a:spLocks noChangeArrowheads="1"/>
          </p:cNvSpPr>
          <p:nvPr/>
        </p:nvSpPr>
        <p:spPr bwMode="auto">
          <a:xfrm>
            <a:off x="1828800" y="6324600"/>
            <a:ext cx="2495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s-ES" altLang="es-AR" sz="2400" b="1">
                <a:solidFill>
                  <a:srgbClr val="FFCC00"/>
                </a:solidFill>
              </a:rPr>
              <a:t>Encefalitis Aguda</a:t>
            </a:r>
          </a:p>
        </p:txBody>
      </p:sp>
      <p:pic>
        <p:nvPicPr>
          <p:cNvPr id="22528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914400"/>
            <a:ext cx="444976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126" y="838200"/>
            <a:ext cx="43719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483582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Caso Clínico 15</a:t>
            </a:r>
            <a:endParaRPr lang="es-AR" b="1" dirty="0"/>
          </a:p>
        </p:txBody>
      </p:sp>
      <p:sp>
        <p:nvSpPr>
          <p:cNvPr id="3" name="Marcador de contenido 2"/>
          <p:cNvSpPr>
            <a:spLocks noGrp="1"/>
          </p:cNvSpPr>
          <p:nvPr>
            <p:ph idx="1"/>
          </p:nvPr>
        </p:nvSpPr>
        <p:spPr/>
        <p:txBody>
          <a:bodyPr/>
          <a:lstStyle/>
          <a:p>
            <a:pPr>
              <a:buNone/>
            </a:pPr>
            <a:r>
              <a:rPr lang="es-ES" altLang="es-AR" b="1" dirty="0" smtClean="0"/>
              <a:t>	Paciente</a:t>
            </a:r>
            <a:r>
              <a:rPr lang="es-ES" altLang="es-AR" b="1" dirty="0"/>
              <a:t>, varón, de 56 años que consulta por: dolor en raíz de muslo D., cara interna. Fiebre, sudoración, compromiso marcado de su estado general: astenia, adinamia, inapetencia, relata edema de muslo y escroto.</a:t>
            </a:r>
          </a:p>
          <a:p>
            <a:pPr>
              <a:buNone/>
            </a:pPr>
            <a:r>
              <a:rPr lang="es-ES" altLang="es-AR" b="1" dirty="0"/>
              <a:t>	Antecedentes: paciente diabético, tipo II, comenzó su cuadró tres días antes de la consulta.</a:t>
            </a:r>
          </a:p>
          <a:p>
            <a:endParaRPr lang="es-AR" dirty="0"/>
          </a:p>
        </p:txBody>
      </p:sp>
    </p:spTree>
    <p:extLst>
      <p:ext uri="{BB962C8B-B14F-4D97-AF65-F5344CB8AC3E}">
        <p14:creationId xmlns:p14="http://schemas.microsoft.com/office/powerpoint/2010/main" val="295935613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Examen Físico</a:t>
            </a:r>
            <a:endParaRPr lang="es-AR" b="1" dirty="0"/>
          </a:p>
        </p:txBody>
      </p:sp>
      <p:sp>
        <p:nvSpPr>
          <p:cNvPr id="3" name="Marcador de contenido 2"/>
          <p:cNvSpPr>
            <a:spLocks noGrp="1"/>
          </p:cNvSpPr>
          <p:nvPr>
            <p:ph idx="1"/>
          </p:nvPr>
        </p:nvSpPr>
        <p:spPr/>
        <p:txBody>
          <a:bodyPr/>
          <a:lstStyle/>
          <a:p>
            <a:pPr>
              <a:buNone/>
            </a:pPr>
            <a:r>
              <a:rPr lang="es-ES" altLang="es-AR" b="1" dirty="0" smtClean="0"/>
              <a:t>	Paciente </a:t>
            </a:r>
            <a:r>
              <a:rPr lang="es-ES" altLang="es-AR" b="1" dirty="0"/>
              <a:t>lúcido, </a:t>
            </a:r>
            <a:r>
              <a:rPr lang="es-ES" altLang="es-AR" b="1" dirty="0" err="1"/>
              <a:t>febricular</a:t>
            </a:r>
            <a:r>
              <a:rPr lang="es-ES" altLang="es-AR" b="1" dirty="0"/>
              <a:t> 37.8ºC, </a:t>
            </a:r>
            <a:r>
              <a:rPr lang="es-ES" altLang="es-AR" b="1" dirty="0" err="1"/>
              <a:t>taquicárdico</a:t>
            </a:r>
            <a:r>
              <a:rPr lang="es-ES" altLang="es-AR" b="1" dirty="0"/>
              <a:t>: 120 x min., TA: 100/50 </a:t>
            </a:r>
            <a:r>
              <a:rPr lang="es-ES" altLang="es-AR" b="1" dirty="0" err="1"/>
              <a:t>mmHg</a:t>
            </a:r>
            <a:r>
              <a:rPr lang="es-ES" altLang="es-AR" b="1" dirty="0"/>
              <a:t>.</a:t>
            </a:r>
          </a:p>
          <a:p>
            <a:pPr>
              <a:buNone/>
            </a:pPr>
            <a:r>
              <a:rPr lang="es-ES" altLang="es-AR" b="1" dirty="0"/>
              <a:t>	Polipnea moderada.</a:t>
            </a:r>
          </a:p>
          <a:p>
            <a:pPr>
              <a:buNone/>
            </a:pPr>
            <a:r>
              <a:rPr lang="es-ES" altLang="es-AR" b="1" dirty="0"/>
              <a:t>	Edema de muslo derecho, con compromiso </a:t>
            </a:r>
            <a:r>
              <a:rPr lang="es-ES" altLang="es-AR" b="1" dirty="0" err="1"/>
              <a:t>escotral</a:t>
            </a:r>
            <a:r>
              <a:rPr lang="es-ES" altLang="es-AR" b="1" dirty="0" smtClean="0"/>
              <a:t>, con </a:t>
            </a:r>
            <a:r>
              <a:rPr lang="es-ES" altLang="es-AR" b="1" dirty="0"/>
              <a:t>lesión rubicunda en cara interna, con escara necrótica, muy dolorosa.</a:t>
            </a:r>
          </a:p>
          <a:p>
            <a:endParaRPr lang="es-AR" dirty="0"/>
          </a:p>
        </p:txBody>
      </p:sp>
    </p:spTree>
    <p:extLst>
      <p:ext uri="{BB962C8B-B14F-4D97-AF65-F5344CB8AC3E}">
        <p14:creationId xmlns:p14="http://schemas.microsoft.com/office/powerpoint/2010/main" val="15945672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Razonamiento</a:t>
            </a:r>
            <a:endParaRPr lang="es-AR" b="1" dirty="0"/>
          </a:p>
        </p:txBody>
      </p:sp>
      <p:sp>
        <p:nvSpPr>
          <p:cNvPr id="3" name="Marcador de contenido 2"/>
          <p:cNvSpPr>
            <a:spLocks noGrp="1"/>
          </p:cNvSpPr>
          <p:nvPr>
            <p:ph idx="1"/>
          </p:nvPr>
        </p:nvSpPr>
        <p:spPr/>
        <p:txBody>
          <a:bodyPr/>
          <a:lstStyle/>
          <a:p>
            <a:pPr>
              <a:buNone/>
            </a:pPr>
            <a:r>
              <a:rPr lang="es-ES" altLang="es-AR" b="1" dirty="0" smtClean="0"/>
              <a:t>	Diabético</a:t>
            </a:r>
            <a:r>
              <a:rPr lang="es-ES" altLang="es-AR" b="1" dirty="0"/>
              <a:t>.</a:t>
            </a:r>
          </a:p>
          <a:p>
            <a:pPr>
              <a:buNone/>
            </a:pPr>
            <a:r>
              <a:rPr lang="es-ES" altLang="es-AR" b="1" dirty="0"/>
              <a:t>	Infección de piel y partes blandas.</a:t>
            </a:r>
          </a:p>
          <a:p>
            <a:pPr>
              <a:buNone/>
            </a:pPr>
            <a:r>
              <a:rPr lang="es-ES" altLang="es-AR" b="1" dirty="0"/>
              <a:t>	Sindrome </a:t>
            </a:r>
            <a:r>
              <a:rPr lang="es-ES" altLang="es-AR" b="1" dirty="0" err="1"/>
              <a:t>gral</a:t>
            </a:r>
            <a:r>
              <a:rPr lang="es-ES" altLang="es-AR" b="1" dirty="0"/>
              <a:t> infeccioso, SIRS</a:t>
            </a:r>
            <a:r>
              <a:rPr lang="es-ES" altLang="es-AR" dirty="0"/>
              <a:t>.</a:t>
            </a:r>
          </a:p>
          <a:p>
            <a:endParaRPr lang="es-AR" dirty="0"/>
          </a:p>
        </p:txBody>
      </p:sp>
    </p:spTree>
    <p:extLst>
      <p:ext uri="{BB962C8B-B14F-4D97-AF65-F5344CB8AC3E}">
        <p14:creationId xmlns:p14="http://schemas.microsoft.com/office/powerpoint/2010/main" val="322610331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altLang="es-AR" b="1" dirty="0"/>
              <a:t>Focos</a:t>
            </a:r>
            <a:endParaRPr lang="es-AR" dirty="0"/>
          </a:p>
        </p:txBody>
      </p:sp>
      <p:sp>
        <p:nvSpPr>
          <p:cNvPr id="3" name="Marcador de contenido 2"/>
          <p:cNvSpPr>
            <a:spLocks noGrp="1"/>
          </p:cNvSpPr>
          <p:nvPr>
            <p:ph idx="1"/>
          </p:nvPr>
        </p:nvSpPr>
        <p:spPr/>
        <p:txBody>
          <a:bodyPr/>
          <a:lstStyle/>
          <a:p>
            <a:r>
              <a:rPr lang="es-ES" altLang="es-AR" b="1" dirty="0">
                <a:solidFill>
                  <a:schemeClr val="bg1"/>
                </a:solidFill>
              </a:rPr>
              <a:t>Infección en el diabético</a:t>
            </a:r>
          </a:p>
          <a:p>
            <a:r>
              <a:rPr lang="es-ES" altLang="es-AR" b="1" dirty="0"/>
              <a:t>Infección en el diabético</a:t>
            </a:r>
          </a:p>
          <a:p>
            <a:r>
              <a:rPr lang="es-ES" altLang="es-AR" b="1" dirty="0"/>
              <a:t>Celulitis necrotizante</a:t>
            </a:r>
          </a:p>
          <a:p>
            <a:pPr marL="0" indent="0">
              <a:buNone/>
            </a:pPr>
            <a:endParaRPr lang="es-AR" dirty="0"/>
          </a:p>
        </p:txBody>
      </p:sp>
    </p:spTree>
    <p:extLst>
      <p:ext uri="{BB962C8B-B14F-4D97-AF65-F5344CB8AC3E}">
        <p14:creationId xmlns:p14="http://schemas.microsoft.com/office/powerpoint/2010/main" val="256093865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Infecciones en el paciente diabético</a:t>
            </a:r>
            <a:endParaRPr lang="es-AR" b="1" dirty="0"/>
          </a:p>
        </p:txBody>
      </p:sp>
      <p:sp>
        <p:nvSpPr>
          <p:cNvPr id="3" name="Marcador de contenido 2"/>
          <p:cNvSpPr>
            <a:spLocks noGrp="1"/>
          </p:cNvSpPr>
          <p:nvPr>
            <p:ph idx="1"/>
          </p:nvPr>
        </p:nvSpPr>
        <p:spPr/>
        <p:txBody>
          <a:bodyPr/>
          <a:lstStyle/>
          <a:p>
            <a:r>
              <a:rPr lang="es-ES" altLang="es-AR" b="1" dirty="0"/>
              <a:t>Infecciones de piel y partes blandas.</a:t>
            </a:r>
          </a:p>
          <a:p>
            <a:r>
              <a:rPr lang="es-ES" altLang="es-AR" b="1" dirty="0"/>
              <a:t>Infecciones urinarias.</a:t>
            </a:r>
          </a:p>
          <a:p>
            <a:r>
              <a:rPr lang="es-ES" altLang="es-AR" b="1" dirty="0"/>
              <a:t>Infecciones respiratorias.</a:t>
            </a:r>
          </a:p>
          <a:p>
            <a:r>
              <a:rPr lang="es-ES" altLang="es-AR" b="1" dirty="0"/>
              <a:t>Tuberculosis.</a:t>
            </a:r>
          </a:p>
          <a:p>
            <a:r>
              <a:rPr lang="es-ES" altLang="es-AR" b="1" dirty="0"/>
              <a:t>Infecciones micóticas: Micosis cutáneomucosas. </a:t>
            </a:r>
          </a:p>
          <a:p>
            <a:r>
              <a:rPr lang="es-ES" altLang="es-AR" b="1" dirty="0"/>
              <a:t>Mucormicosis</a:t>
            </a:r>
          </a:p>
          <a:p>
            <a:r>
              <a:rPr lang="es-ES" altLang="es-AR" b="1" dirty="0"/>
              <a:t>Otitis externa maligna.</a:t>
            </a:r>
          </a:p>
          <a:p>
            <a:r>
              <a:rPr lang="es-ES" altLang="es-AR" b="1" dirty="0"/>
              <a:t>Infecciones en pie diabético.</a:t>
            </a:r>
          </a:p>
          <a:p>
            <a:endParaRPr lang="es-AR" dirty="0"/>
          </a:p>
        </p:txBody>
      </p:sp>
    </p:spTree>
    <p:extLst>
      <p:ext uri="{BB962C8B-B14F-4D97-AF65-F5344CB8AC3E}">
        <p14:creationId xmlns:p14="http://schemas.microsoft.com/office/powerpoint/2010/main" val="87143767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Título"/>
          <p:cNvSpPr>
            <a:spLocks noGrp="1"/>
          </p:cNvSpPr>
          <p:nvPr>
            <p:ph type="title" idx="4294967295"/>
          </p:nvPr>
        </p:nvSpPr>
        <p:spPr>
          <a:xfrm>
            <a:off x="2063750" y="188913"/>
            <a:ext cx="7772400" cy="1143000"/>
          </a:xfrm>
        </p:spPr>
        <p:txBody>
          <a:bodyPr/>
          <a:lstStyle/>
          <a:p>
            <a:r>
              <a:rPr lang="es-AR" sz="3600" b="1"/>
              <a:t>Imágenes de Lesiones de pie diabético</a:t>
            </a:r>
          </a:p>
        </p:txBody>
      </p:sp>
      <p:pic>
        <p:nvPicPr>
          <p:cNvPr id="239619" name="Picture 2"/>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a:xfrm>
            <a:off x="1524001" y="1412875"/>
            <a:ext cx="3744913" cy="499268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962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0826" y="1422400"/>
            <a:ext cx="3719513" cy="495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046595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7714" y="260350"/>
            <a:ext cx="6529387" cy="4897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4727575" y="5661026"/>
            <a:ext cx="3816350" cy="720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b="1" dirty="0">
                <a:solidFill>
                  <a:prstClr val="white"/>
                </a:solidFill>
              </a:rPr>
              <a:t>NECROSIS PIE DIABÉTICO</a:t>
            </a:r>
          </a:p>
        </p:txBody>
      </p:sp>
    </p:spTree>
    <p:extLst>
      <p:ext uri="{BB962C8B-B14F-4D97-AF65-F5344CB8AC3E}">
        <p14:creationId xmlns:p14="http://schemas.microsoft.com/office/powerpoint/2010/main" val="16907511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descr="C:\Users\pc\Downloads\IMG-20161108-WA000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97514" y="333375"/>
            <a:ext cx="5049837"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1" name="Picture 3" descr="C:\Users\pc\Downloads\IMG-20161108-WA00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1951" y="188913"/>
            <a:ext cx="3725863" cy="621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5497514" y="4437064"/>
            <a:ext cx="5049837" cy="720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b="1" dirty="0">
                <a:solidFill>
                  <a:prstClr val="white"/>
                </a:solidFill>
              </a:rPr>
              <a:t>Paciente diabético, lesión de 4 meses de evolución</a:t>
            </a:r>
          </a:p>
        </p:txBody>
      </p:sp>
    </p:spTree>
    <p:extLst>
      <p:ext uri="{BB962C8B-B14F-4D97-AF65-F5344CB8AC3E}">
        <p14:creationId xmlns:p14="http://schemas.microsoft.com/office/powerpoint/2010/main" val="2716769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188" y="476251"/>
            <a:ext cx="3313112" cy="588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ángulo 1"/>
          <p:cNvSpPr>
            <a:spLocks noChangeArrowheads="1"/>
          </p:cNvSpPr>
          <p:nvPr/>
        </p:nvSpPr>
        <p:spPr bwMode="auto">
          <a:xfrm>
            <a:off x="5808663" y="2060576"/>
            <a:ext cx="4572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AR" sz="2400" b="1">
                <a:latin typeface="Times New Roman" panose="02020603050405020304" pitchFamily="18" charset="0"/>
              </a:rPr>
              <a:t>Paciente diabético. Lesión en rodilla por traumatismo escoriación, luego supuración importante, dolor, progreso lesional, con lesiones severas de piel y partes blandas</a:t>
            </a:r>
          </a:p>
        </p:txBody>
      </p:sp>
      <p:sp>
        <p:nvSpPr>
          <p:cNvPr id="3" name="Rectángulo 2"/>
          <p:cNvSpPr/>
          <p:nvPr/>
        </p:nvSpPr>
        <p:spPr>
          <a:xfrm>
            <a:off x="6255521" y="692209"/>
            <a:ext cx="3546505" cy="7263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200" b="1" dirty="0" smtClean="0">
                <a:solidFill>
                  <a:schemeClr val="tx1"/>
                </a:solidFill>
              </a:rPr>
              <a:t>CASO CLINICO 16</a:t>
            </a:r>
            <a:endParaRPr lang="es-AR" sz="3200" b="1" dirty="0">
              <a:solidFill>
                <a:schemeClr val="tx1"/>
              </a:solidFill>
            </a:endParaRPr>
          </a:p>
        </p:txBody>
      </p:sp>
    </p:spTree>
    <p:extLst>
      <p:ext uri="{BB962C8B-B14F-4D97-AF65-F5344CB8AC3E}">
        <p14:creationId xmlns:p14="http://schemas.microsoft.com/office/powerpoint/2010/main" val="1935558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Caso clínico 17</a:t>
            </a:r>
            <a:endParaRPr lang="es-AR" b="1" dirty="0"/>
          </a:p>
        </p:txBody>
      </p:sp>
      <p:sp>
        <p:nvSpPr>
          <p:cNvPr id="3" name="Marcador de contenido 2"/>
          <p:cNvSpPr>
            <a:spLocks noGrp="1"/>
          </p:cNvSpPr>
          <p:nvPr>
            <p:ph idx="1"/>
          </p:nvPr>
        </p:nvSpPr>
        <p:spPr/>
        <p:txBody>
          <a:bodyPr/>
          <a:lstStyle/>
          <a:p>
            <a:r>
              <a:rPr lang="es-ES" altLang="es-AR" sz="4400" b="1" dirty="0" smtClean="0"/>
              <a:t>Paciente varón, de 62 años, </a:t>
            </a:r>
            <a:r>
              <a:rPr lang="es-ES" altLang="es-AR" sz="4400" b="1" dirty="0" err="1" smtClean="0"/>
              <a:t>Alcoholista</a:t>
            </a:r>
            <a:r>
              <a:rPr lang="es-ES" altLang="es-AR" sz="4400" b="1" dirty="0" smtClean="0"/>
              <a:t>. Consulta por dolor y tumefacción de rodilla izquierda. Refiere que su cuadro comenzó 7 días antes de la consulta.</a:t>
            </a:r>
          </a:p>
          <a:p>
            <a:pPr marL="0" indent="0">
              <a:buNone/>
            </a:pPr>
            <a:endParaRPr lang="es-AR" dirty="0"/>
          </a:p>
        </p:txBody>
      </p:sp>
    </p:spTree>
    <p:extLst>
      <p:ext uri="{BB962C8B-B14F-4D97-AF65-F5344CB8AC3E}">
        <p14:creationId xmlns:p14="http://schemas.microsoft.com/office/powerpoint/2010/main" val="253466202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Examen Físico</a:t>
            </a:r>
            <a:endParaRPr lang="es-AR" b="1" dirty="0"/>
          </a:p>
        </p:txBody>
      </p:sp>
      <p:sp>
        <p:nvSpPr>
          <p:cNvPr id="3" name="Marcador de contenido 2"/>
          <p:cNvSpPr>
            <a:spLocks noGrp="1"/>
          </p:cNvSpPr>
          <p:nvPr>
            <p:ph idx="1"/>
          </p:nvPr>
        </p:nvSpPr>
        <p:spPr/>
        <p:txBody>
          <a:bodyPr/>
          <a:lstStyle/>
          <a:p>
            <a:pPr marL="0" indent="0" eaLnBrk="1" hangingPunct="1">
              <a:lnSpc>
                <a:spcPct val="90000"/>
              </a:lnSpc>
              <a:buNone/>
            </a:pPr>
            <a:r>
              <a:rPr lang="es-ES" altLang="es-AR" b="1" dirty="0" smtClean="0"/>
              <a:t>Paciente lúcido, </a:t>
            </a:r>
            <a:r>
              <a:rPr lang="es-ES" altLang="es-AR" b="1" dirty="0" err="1" smtClean="0"/>
              <a:t>febricular</a:t>
            </a:r>
            <a:r>
              <a:rPr lang="es-ES" altLang="es-AR" b="1" dirty="0" smtClean="0"/>
              <a:t> 37.9ºC., 	eupneico.</a:t>
            </a:r>
          </a:p>
          <a:p>
            <a:pPr marL="0" indent="0" eaLnBrk="1" hangingPunct="1">
              <a:lnSpc>
                <a:spcPct val="90000"/>
              </a:lnSpc>
              <a:buNone/>
            </a:pPr>
            <a:r>
              <a:rPr lang="es-ES" altLang="es-AR" b="1" dirty="0" smtClean="0"/>
              <a:t>Ap. Cardiovascular: s/p</a:t>
            </a:r>
          </a:p>
          <a:p>
            <a:pPr marL="0" indent="0" eaLnBrk="1" hangingPunct="1">
              <a:lnSpc>
                <a:spcPct val="90000"/>
              </a:lnSpc>
              <a:buNone/>
            </a:pPr>
            <a:r>
              <a:rPr lang="es-ES" altLang="es-AR" b="1" dirty="0" smtClean="0"/>
              <a:t>Ap. Respiratorio: escasos rales 	</a:t>
            </a:r>
            <a:r>
              <a:rPr lang="es-ES" altLang="es-AR" b="1" dirty="0" err="1" smtClean="0"/>
              <a:t>subcrepitantes</a:t>
            </a:r>
            <a:r>
              <a:rPr lang="es-ES" altLang="es-AR" b="1" dirty="0" smtClean="0"/>
              <a:t> en base derecha.</a:t>
            </a:r>
          </a:p>
          <a:p>
            <a:pPr marL="0" indent="0" eaLnBrk="1" hangingPunct="1">
              <a:lnSpc>
                <a:spcPct val="90000"/>
              </a:lnSpc>
              <a:buNone/>
            </a:pPr>
            <a:r>
              <a:rPr lang="es-ES" altLang="es-AR" b="1" dirty="0" smtClean="0"/>
              <a:t>Abdomen: s/p</a:t>
            </a:r>
          </a:p>
          <a:p>
            <a:pPr marL="0" indent="0" eaLnBrk="1" hangingPunct="1">
              <a:lnSpc>
                <a:spcPct val="90000"/>
              </a:lnSpc>
              <a:buNone/>
            </a:pPr>
            <a:r>
              <a:rPr lang="es-ES" altLang="es-AR" b="1" dirty="0" smtClean="0"/>
              <a:t>Rodilla izquierda: tumefacción, rubicundez, dolor a la palpación.</a:t>
            </a:r>
          </a:p>
          <a:p>
            <a:endParaRPr lang="es-AR" dirty="0"/>
          </a:p>
        </p:txBody>
      </p:sp>
    </p:spTree>
    <p:extLst>
      <p:ext uri="{BB962C8B-B14F-4D97-AF65-F5344CB8AC3E}">
        <p14:creationId xmlns:p14="http://schemas.microsoft.com/office/powerpoint/2010/main" val="147741617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Razonamiento Inicial</a:t>
            </a:r>
            <a:endParaRPr lang="es-AR" b="1" dirty="0"/>
          </a:p>
        </p:txBody>
      </p:sp>
      <p:sp>
        <p:nvSpPr>
          <p:cNvPr id="3" name="Marcador de contenido 2"/>
          <p:cNvSpPr>
            <a:spLocks noGrp="1"/>
          </p:cNvSpPr>
          <p:nvPr>
            <p:ph idx="1"/>
          </p:nvPr>
        </p:nvSpPr>
        <p:spPr/>
        <p:txBody>
          <a:bodyPr/>
          <a:lstStyle/>
          <a:p>
            <a:pPr eaLnBrk="1" hangingPunct="1"/>
            <a:r>
              <a:rPr lang="es-ES" altLang="es-AR" b="1" dirty="0" smtClean="0"/>
              <a:t>Síndrome </a:t>
            </a:r>
            <a:r>
              <a:rPr lang="es-ES" altLang="es-AR" b="1" dirty="0" err="1" smtClean="0"/>
              <a:t>gral</a:t>
            </a:r>
            <a:r>
              <a:rPr lang="es-ES" altLang="es-AR" b="1" dirty="0" smtClean="0"/>
              <a:t> infeccioso</a:t>
            </a:r>
          </a:p>
          <a:p>
            <a:pPr eaLnBrk="1" hangingPunct="1"/>
            <a:r>
              <a:rPr lang="es-ES" altLang="es-AR" b="1" dirty="0" smtClean="0"/>
              <a:t>Artritis de rodilla</a:t>
            </a:r>
          </a:p>
          <a:p>
            <a:pPr eaLnBrk="1" hangingPunct="1"/>
            <a:r>
              <a:rPr lang="es-ES" altLang="es-AR" b="1" dirty="0" smtClean="0"/>
              <a:t>Patología respiratoria</a:t>
            </a:r>
          </a:p>
          <a:p>
            <a:pPr eaLnBrk="1" hangingPunct="1"/>
            <a:r>
              <a:rPr lang="es-ES" altLang="es-AR" b="1" dirty="0" err="1" smtClean="0"/>
              <a:t>Alcoholista</a:t>
            </a:r>
            <a:endParaRPr lang="es-ES" altLang="es-AR" b="1" dirty="0" smtClean="0"/>
          </a:p>
          <a:p>
            <a:endParaRPr lang="es-AR" dirty="0"/>
          </a:p>
        </p:txBody>
      </p:sp>
    </p:spTree>
    <p:extLst>
      <p:ext uri="{BB962C8B-B14F-4D97-AF65-F5344CB8AC3E}">
        <p14:creationId xmlns:p14="http://schemas.microsoft.com/office/powerpoint/2010/main" val="285677291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Punción articular</a:t>
            </a:r>
            <a:endParaRPr lang="es-AR" b="1" dirty="0"/>
          </a:p>
        </p:txBody>
      </p:sp>
      <p:sp>
        <p:nvSpPr>
          <p:cNvPr id="3" name="Marcador de contenido 2"/>
          <p:cNvSpPr>
            <a:spLocks noGrp="1"/>
          </p:cNvSpPr>
          <p:nvPr>
            <p:ph idx="1"/>
          </p:nvPr>
        </p:nvSpPr>
        <p:spPr/>
        <p:txBody>
          <a:bodyPr/>
          <a:lstStyle/>
          <a:p>
            <a:pPr algn="ctr" eaLnBrk="1" hangingPunct="1">
              <a:buFontTx/>
              <a:buNone/>
            </a:pPr>
            <a:r>
              <a:rPr lang="es-ES_tradnl" altLang="es-AR" b="1" dirty="0" smtClean="0">
                <a:solidFill>
                  <a:schemeClr val="bg1"/>
                </a:solidFill>
              </a:rPr>
              <a:t>Punción articular</a:t>
            </a:r>
          </a:p>
          <a:p>
            <a:pPr eaLnBrk="1" hangingPunct="1">
              <a:buFontTx/>
              <a:buNone/>
            </a:pPr>
            <a:r>
              <a:rPr lang="es-ES_tradnl" altLang="es-AR" b="1" dirty="0" smtClean="0">
                <a:solidFill>
                  <a:schemeClr val="bg1"/>
                </a:solidFill>
              </a:rPr>
              <a:t>	</a:t>
            </a:r>
            <a:r>
              <a:rPr lang="es-ES_tradnl" altLang="es-AR" b="1" dirty="0" smtClean="0"/>
              <a:t>Ex. F-Q</a:t>
            </a:r>
          </a:p>
          <a:p>
            <a:pPr eaLnBrk="1" hangingPunct="1">
              <a:buFontTx/>
              <a:buNone/>
            </a:pPr>
            <a:r>
              <a:rPr lang="es-ES_tradnl" altLang="es-AR" b="1" dirty="0" smtClean="0"/>
              <a:t>	Liquido turbio, glucosa: </a:t>
            </a:r>
            <a:r>
              <a:rPr lang="es-ES_tradnl" altLang="es-AR" b="1" dirty="0" err="1" smtClean="0"/>
              <a:t>nodosable</a:t>
            </a:r>
            <a:r>
              <a:rPr lang="es-ES_tradnl" altLang="es-AR" b="1" dirty="0" smtClean="0"/>
              <a:t>, 90.000 células a predominio neutrófilos.</a:t>
            </a:r>
          </a:p>
          <a:p>
            <a:pPr eaLnBrk="1" hangingPunct="1">
              <a:buFontTx/>
              <a:buNone/>
            </a:pPr>
            <a:r>
              <a:rPr lang="es-ES_tradnl" altLang="es-AR" b="1" dirty="0" smtClean="0"/>
              <a:t>	Bacteriológico:</a:t>
            </a:r>
          </a:p>
          <a:p>
            <a:pPr eaLnBrk="1" hangingPunct="1">
              <a:buFontTx/>
              <a:buNone/>
            </a:pPr>
            <a:r>
              <a:rPr lang="es-ES_tradnl" altLang="es-AR" b="1" dirty="0" smtClean="0"/>
              <a:t>	Directo: diplococos </a:t>
            </a:r>
            <a:r>
              <a:rPr lang="es-ES_tradnl" altLang="es-AR" b="1" dirty="0" err="1" smtClean="0"/>
              <a:t>grampositivos</a:t>
            </a:r>
            <a:r>
              <a:rPr lang="es-ES_tradnl" altLang="es-AR" b="1" dirty="0" smtClean="0"/>
              <a:t>.</a:t>
            </a:r>
          </a:p>
          <a:p>
            <a:pPr eaLnBrk="1" hangingPunct="1">
              <a:buFontTx/>
              <a:buNone/>
            </a:pPr>
            <a:r>
              <a:rPr lang="es-ES_tradnl" altLang="es-AR" b="1" dirty="0" smtClean="0"/>
              <a:t>	Cultivo: Neumococo.</a:t>
            </a:r>
          </a:p>
          <a:p>
            <a:endParaRPr lang="es-AR" dirty="0"/>
          </a:p>
        </p:txBody>
      </p:sp>
    </p:spTree>
    <p:extLst>
      <p:ext uri="{BB962C8B-B14F-4D97-AF65-F5344CB8AC3E}">
        <p14:creationId xmlns:p14="http://schemas.microsoft.com/office/powerpoint/2010/main" val="254881080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1122" name="Object 4"/>
          <p:cNvGraphicFramePr>
            <a:graphicFrameLocks noChangeAspect="1"/>
          </p:cNvGraphicFramePr>
          <p:nvPr/>
        </p:nvGraphicFramePr>
        <p:xfrm>
          <a:off x="3648076" y="404813"/>
          <a:ext cx="4968875" cy="5688012"/>
        </p:xfrm>
        <a:graphic>
          <a:graphicData uri="http://schemas.openxmlformats.org/presentationml/2006/ole">
            <mc:AlternateContent xmlns:mc="http://schemas.openxmlformats.org/markup-compatibility/2006">
              <mc:Choice xmlns:v="urn:schemas-microsoft-com:vml" Requires="v">
                <p:oleObj spid="_x0000_s2067" name="Fotografía de Photo Editor" r:id="rId3" imgW="8790476" imgH="10638095" progId="MSPhotoEd.3">
                  <p:embed/>
                </p:oleObj>
              </mc:Choice>
              <mc:Fallback>
                <p:oleObj name="Fotografía de Photo Editor" r:id="rId3" imgW="8790476" imgH="10638095"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8076" y="404813"/>
                        <a:ext cx="4968875" cy="568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32571329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p:txBody>
          <a:bodyPr/>
          <a:lstStyle/>
          <a:p>
            <a:pPr eaLnBrk="1" hangingPunct="1"/>
            <a:r>
              <a:rPr lang="es-ES_tradnl" altLang="es-AR" sz="4000" b="1" dirty="0" smtClean="0"/>
              <a:t>Razonamiento</a:t>
            </a:r>
            <a:endParaRPr lang="es-ES_tradnl" altLang="es-AR" sz="4000" b="1" dirty="0"/>
          </a:p>
        </p:txBody>
      </p:sp>
      <p:sp>
        <p:nvSpPr>
          <p:cNvPr id="262147" name="Rectangle 3"/>
          <p:cNvSpPr>
            <a:spLocks noGrp="1" noChangeArrowheads="1"/>
          </p:cNvSpPr>
          <p:nvPr>
            <p:ph type="body" idx="1"/>
          </p:nvPr>
        </p:nvSpPr>
        <p:spPr/>
        <p:txBody>
          <a:bodyPr/>
          <a:lstStyle/>
          <a:p>
            <a:pPr algn="ctr" eaLnBrk="1" hangingPunct="1">
              <a:buFontTx/>
              <a:buNone/>
            </a:pPr>
            <a:r>
              <a:rPr lang="es-ES_tradnl" altLang="es-AR" b="1" dirty="0" smtClean="0"/>
              <a:t>Infección respiratoria</a:t>
            </a:r>
          </a:p>
          <a:p>
            <a:pPr algn="ctr" eaLnBrk="1" hangingPunct="1">
              <a:buFontTx/>
              <a:buNone/>
            </a:pPr>
            <a:endParaRPr lang="es-ES_tradnl" altLang="es-AR" b="1" dirty="0" smtClean="0"/>
          </a:p>
          <a:p>
            <a:pPr algn="ctr" eaLnBrk="1" hangingPunct="1">
              <a:buFontTx/>
              <a:buNone/>
            </a:pPr>
            <a:r>
              <a:rPr lang="es-ES_tradnl" altLang="es-AR" b="1" dirty="0" smtClean="0"/>
              <a:t>Bacteriemia</a:t>
            </a:r>
          </a:p>
          <a:p>
            <a:pPr algn="ctr" eaLnBrk="1" hangingPunct="1">
              <a:buFontTx/>
              <a:buNone/>
            </a:pPr>
            <a:endParaRPr lang="es-ES_tradnl" altLang="es-AR" b="1" dirty="0" smtClean="0"/>
          </a:p>
          <a:p>
            <a:pPr algn="ctr" eaLnBrk="1" hangingPunct="1">
              <a:buFontTx/>
              <a:buNone/>
            </a:pPr>
            <a:r>
              <a:rPr lang="es-ES_tradnl" altLang="es-AR" b="1" dirty="0" smtClean="0"/>
              <a:t>Foco articular secundario</a:t>
            </a:r>
          </a:p>
        </p:txBody>
      </p:sp>
      <p:sp>
        <p:nvSpPr>
          <p:cNvPr id="262148" name="Line 4"/>
          <p:cNvSpPr>
            <a:spLocks noChangeShapeType="1"/>
          </p:cNvSpPr>
          <p:nvPr/>
        </p:nvSpPr>
        <p:spPr bwMode="auto">
          <a:xfrm>
            <a:off x="5937665" y="2184727"/>
            <a:ext cx="0" cy="720725"/>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262149" name="Line 5"/>
          <p:cNvSpPr>
            <a:spLocks noChangeShapeType="1"/>
          </p:cNvSpPr>
          <p:nvPr/>
        </p:nvSpPr>
        <p:spPr bwMode="auto">
          <a:xfrm flipV="1">
            <a:off x="6289483" y="2184727"/>
            <a:ext cx="0" cy="720725"/>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262150" name="Line 6"/>
          <p:cNvSpPr>
            <a:spLocks noChangeShapeType="1"/>
          </p:cNvSpPr>
          <p:nvPr/>
        </p:nvSpPr>
        <p:spPr bwMode="auto">
          <a:xfrm>
            <a:off x="6066445" y="3375471"/>
            <a:ext cx="0" cy="720725"/>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2" name="Rectángulo 1"/>
          <p:cNvSpPr/>
          <p:nvPr/>
        </p:nvSpPr>
        <p:spPr>
          <a:xfrm>
            <a:off x="3912904" y="5127476"/>
            <a:ext cx="4307081" cy="6323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smtClean="0">
                <a:solidFill>
                  <a:schemeClr val="tx1"/>
                </a:solidFill>
              </a:rPr>
              <a:t>ALTERACIÓN DE LA INMUNIDAD HUMORAL</a:t>
            </a:r>
            <a:endParaRPr lang="es-AR" b="1" dirty="0">
              <a:solidFill>
                <a:schemeClr val="tx1"/>
              </a:solidFill>
            </a:endParaRPr>
          </a:p>
        </p:txBody>
      </p:sp>
    </p:spTree>
    <p:extLst>
      <p:ext uri="{BB962C8B-B14F-4D97-AF65-F5344CB8AC3E}">
        <p14:creationId xmlns:p14="http://schemas.microsoft.com/office/powerpoint/2010/main" val="3590961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Título"/>
          <p:cNvSpPr>
            <a:spLocks noGrp="1"/>
          </p:cNvSpPr>
          <p:nvPr>
            <p:ph type="title"/>
          </p:nvPr>
        </p:nvSpPr>
        <p:spPr/>
        <p:txBody>
          <a:bodyPr/>
          <a:lstStyle/>
          <a:p>
            <a:pPr eaLnBrk="1" hangingPunct="1"/>
            <a:r>
              <a:rPr lang="es-AR" altLang="es-AR" b="1" dirty="0" smtClean="0"/>
              <a:t>Caso Clínico 18</a:t>
            </a:r>
          </a:p>
        </p:txBody>
      </p:sp>
      <p:sp>
        <p:nvSpPr>
          <p:cNvPr id="4" name="3 Marcador de contenido"/>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eaLnBrk="1" fontAlgn="auto" hangingPunct="1">
              <a:spcAft>
                <a:spcPts val="0"/>
              </a:spcAft>
              <a:defRPr/>
            </a:pPr>
            <a:r>
              <a:rPr lang="es-AR" b="1" dirty="0" smtClean="0"/>
              <a:t>Paciente  mujer. 36 años- Trastornos digestivos.  Sospecha de enfermedad celíaca. La internan los cirujanos de </a:t>
            </a:r>
            <a:r>
              <a:rPr lang="es-AR" b="1" dirty="0" err="1" smtClean="0"/>
              <a:t>coloproctología</a:t>
            </a:r>
            <a:r>
              <a:rPr lang="es-AR" b="1" dirty="0" smtClean="0"/>
              <a:t>: endoscopía: colitis crónica inespecífica.</a:t>
            </a:r>
          </a:p>
          <a:p>
            <a:pPr eaLnBrk="1" fontAlgn="auto" hangingPunct="1">
              <a:spcAft>
                <a:spcPts val="0"/>
              </a:spcAft>
              <a:defRPr/>
            </a:pPr>
            <a:r>
              <a:rPr lang="es-AR" b="1" dirty="0" smtClean="0"/>
              <a:t>A las 48 hs del estudio: trastornos de la marcha, paraplejía.</a:t>
            </a:r>
          </a:p>
          <a:p>
            <a:pPr algn="ctr" eaLnBrk="1" fontAlgn="auto" hangingPunct="1">
              <a:spcAft>
                <a:spcPts val="0"/>
              </a:spcAft>
              <a:defRPr/>
            </a:pPr>
            <a:endParaRPr lang="es-AR" sz="2400" dirty="0"/>
          </a:p>
          <a:p>
            <a:pPr algn="ctr" eaLnBrk="1" fontAlgn="auto" hangingPunct="1">
              <a:spcAft>
                <a:spcPts val="0"/>
              </a:spcAft>
              <a:defRPr/>
            </a:pPr>
            <a:endParaRPr lang="es-AR" sz="2400" dirty="0"/>
          </a:p>
          <a:p>
            <a:pPr algn="ctr" eaLnBrk="1" fontAlgn="auto" hangingPunct="1">
              <a:spcAft>
                <a:spcPts val="0"/>
              </a:spcAft>
              <a:defRPr/>
            </a:pPr>
            <a:endParaRPr lang="es-AR" sz="2400" dirty="0"/>
          </a:p>
        </p:txBody>
      </p:sp>
    </p:spTree>
    <p:extLst>
      <p:ext uri="{BB962C8B-B14F-4D97-AF65-F5344CB8AC3E}">
        <p14:creationId xmlns:p14="http://schemas.microsoft.com/office/powerpoint/2010/main" val="86922589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Título"/>
          <p:cNvSpPr>
            <a:spLocks noGrp="1"/>
          </p:cNvSpPr>
          <p:nvPr>
            <p:ph type="title"/>
          </p:nvPr>
        </p:nvSpPr>
        <p:spPr/>
        <p:txBody>
          <a:bodyPr/>
          <a:lstStyle/>
          <a:p>
            <a:pPr eaLnBrk="1" hangingPunct="1"/>
            <a:r>
              <a:rPr lang="es-AR" altLang="es-AR" b="1" smtClean="0"/>
              <a:t>Estudios complementarios</a:t>
            </a:r>
          </a:p>
        </p:txBody>
      </p:sp>
      <p:sp>
        <p:nvSpPr>
          <p:cNvPr id="3" name="2 Marcador de contenido"/>
          <p:cNvSpPr>
            <a:spLocks noGrp="1"/>
          </p:cNvSpPr>
          <p:nvPr>
            <p:ph idx="1"/>
          </p:nvPr>
        </p:nvSpPr>
        <p:spPr/>
        <p:txBody>
          <a:bodyPr/>
          <a:lstStyle/>
          <a:p>
            <a:pPr eaLnBrk="1" hangingPunct="1"/>
            <a:r>
              <a:rPr lang="es-AR" altLang="es-AR" b="1" smtClean="0"/>
              <a:t>Por datos del interrogatorio, se solicita serología para VIH.</a:t>
            </a:r>
          </a:p>
          <a:p>
            <a:pPr eaLnBrk="1" hangingPunct="1"/>
            <a:r>
              <a:rPr lang="es-AR" altLang="es-AR" b="1" smtClean="0"/>
              <a:t>Resultado: positivo</a:t>
            </a:r>
          </a:p>
          <a:p>
            <a:pPr eaLnBrk="1" hangingPunct="1"/>
            <a:r>
              <a:rPr lang="es-AR" altLang="es-AR" b="1" smtClean="0"/>
              <a:t>Se solicita RMN</a:t>
            </a:r>
          </a:p>
          <a:p>
            <a:pPr eaLnBrk="1" hangingPunct="1"/>
            <a:endParaRPr lang="es-AR" altLang="es-AR" smtClean="0"/>
          </a:p>
        </p:txBody>
      </p:sp>
    </p:spTree>
    <p:extLst>
      <p:ext uri="{BB962C8B-B14F-4D97-AF65-F5344CB8AC3E}">
        <p14:creationId xmlns:p14="http://schemas.microsoft.com/office/powerpoint/2010/main" val="4254077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5776" y="219075"/>
            <a:ext cx="4537075" cy="612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Elipse"/>
          <p:cNvSpPr/>
          <p:nvPr/>
        </p:nvSpPr>
        <p:spPr>
          <a:xfrm>
            <a:off x="5951538" y="1773239"/>
            <a:ext cx="1008062" cy="93503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base">
              <a:spcBef>
                <a:spcPct val="0"/>
              </a:spcBef>
              <a:spcAft>
                <a:spcPct val="0"/>
              </a:spcAft>
              <a:defRPr/>
            </a:pPr>
            <a:endParaRPr lang="es-AR" sz="2400" dirty="0">
              <a:solidFill>
                <a:prstClr val="white"/>
              </a:solidFill>
            </a:endParaRPr>
          </a:p>
        </p:txBody>
      </p:sp>
      <p:sp>
        <p:nvSpPr>
          <p:cNvPr id="6" name="5 Elipse"/>
          <p:cNvSpPr/>
          <p:nvPr/>
        </p:nvSpPr>
        <p:spPr>
          <a:xfrm>
            <a:off x="6383339" y="2781301"/>
            <a:ext cx="720725" cy="79216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s-AR" sz="2400">
              <a:solidFill>
                <a:prstClr val="white"/>
              </a:solidFill>
            </a:endParaRPr>
          </a:p>
        </p:txBody>
      </p:sp>
      <p:sp>
        <p:nvSpPr>
          <p:cNvPr id="7" name="6 Elipse"/>
          <p:cNvSpPr/>
          <p:nvPr/>
        </p:nvSpPr>
        <p:spPr>
          <a:xfrm>
            <a:off x="6024563" y="4076701"/>
            <a:ext cx="1223962" cy="115252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s-AR" sz="2400" dirty="0">
              <a:noFill/>
            </a:endParaRPr>
          </a:p>
        </p:txBody>
      </p:sp>
      <p:sp>
        <p:nvSpPr>
          <p:cNvPr id="9" name="8 Rectángulo"/>
          <p:cNvSpPr/>
          <p:nvPr/>
        </p:nvSpPr>
        <p:spPr>
          <a:xfrm>
            <a:off x="1631950" y="2420938"/>
            <a:ext cx="2592388" cy="16557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s-AR" sz="3600" b="1" dirty="0">
                <a:solidFill>
                  <a:prstClr val="white"/>
                </a:solidFill>
              </a:rPr>
              <a:t>Abscesos medulares múltiples</a:t>
            </a:r>
          </a:p>
        </p:txBody>
      </p:sp>
    </p:spTree>
    <p:extLst>
      <p:ext uri="{BB962C8B-B14F-4D97-AF65-F5344CB8AC3E}">
        <p14:creationId xmlns:p14="http://schemas.microsoft.com/office/powerpoint/2010/main" val="3605360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ox(i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602" name="Picture 4" descr="PB3002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1603" name="Rectangle 5"/>
          <p:cNvSpPr>
            <a:spLocks noChangeArrowheads="1"/>
          </p:cNvSpPr>
          <p:nvPr/>
        </p:nvSpPr>
        <p:spPr bwMode="auto">
          <a:xfrm>
            <a:off x="7535864" y="765175"/>
            <a:ext cx="2447925" cy="503238"/>
          </a:xfrm>
          <a:prstGeom prst="rect">
            <a:avLst/>
          </a:prstGeom>
          <a:solidFill>
            <a:schemeClr val="bg1"/>
          </a:solidFill>
          <a:ln w="63500">
            <a:solidFill>
              <a:srgbClr val="FFFF0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AR" sz="2400" b="1">
                <a:latin typeface="Arial" panose="020B0604020202020204" pitchFamily="34" charset="0"/>
              </a:rPr>
              <a:t>Muchas gracias</a:t>
            </a:r>
          </a:p>
        </p:txBody>
      </p:sp>
    </p:spTree>
    <p:extLst>
      <p:ext uri="{BB962C8B-B14F-4D97-AF65-F5344CB8AC3E}">
        <p14:creationId xmlns:p14="http://schemas.microsoft.com/office/powerpoint/2010/main" val="143721596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6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4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1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2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3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4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5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7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8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9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0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1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2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3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4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3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3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3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2.xml><?xml version="1.0" encoding="utf-8"?>
<a:theme xmlns:a="http://schemas.openxmlformats.org/drawingml/2006/main" name="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3.xml><?xml version="1.0" encoding="utf-8"?>
<a:theme xmlns:a="http://schemas.openxmlformats.org/drawingml/2006/main" name="Retrospección">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592</TotalTime>
  <Words>1721</Words>
  <Application>Microsoft Office PowerPoint</Application>
  <PresentationFormat>Panorámica</PresentationFormat>
  <Paragraphs>365</Paragraphs>
  <Slides>102</Slides>
  <Notes>1</Notes>
  <HiddenSlides>0</HiddenSlides>
  <MMClips>2</MMClips>
  <ScaleCrop>false</ScaleCrop>
  <HeadingPairs>
    <vt:vector size="8" baseType="variant">
      <vt:variant>
        <vt:lpstr>Fuentes usadas</vt:lpstr>
      </vt:variant>
      <vt:variant>
        <vt:i4>4</vt:i4>
      </vt:variant>
      <vt:variant>
        <vt:lpstr>Tema</vt:lpstr>
      </vt:variant>
      <vt:variant>
        <vt:i4>33</vt:i4>
      </vt:variant>
      <vt:variant>
        <vt:lpstr>Servidores OLE incrustados</vt:lpstr>
      </vt:variant>
      <vt:variant>
        <vt:i4>2</vt:i4>
      </vt:variant>
      <vt:variant>
        <vt:lpstr>Títulos de diapositiva</vt:lpstr>
      </vt:variant>
      <vt:variant>
        <vt:i4>102</vt:i4>
      </vt:variant>
    </vt:vector>
  </HeadingPairs>
  <TitlesOfParts>
    <vt:vector size="141" baseType="lpstr">
      <vt:lpstr>Arial</vt:lpstr>
      <vt:lpstr>Calibri</vt:lpstr>
      <vt:lpstr>Calibri Light</vt:lpstr>
      <vt:lpstr>Times New Roman</vt:lpstr>
      <vt:lpstr>Tema de Office</vt:lpstr>
      <vt:lpstr>1_Diseño predeterminado</vt:lpstr>
      <vt:lpstr>2_Diseño predeterminado</vt:lpstr>
      <vt:lpstr>3_Diseño predeterminado</vt:lpstr>
      <vt:lpstr>5_Diseño predeterminado</vt:lpstr>
      <vt:lpstr>6_Diseño predeterminado</vt:lpstr>
      <vt:lpstr>7_Diseño predeterminado</vt:lpstr>
      <vt:lpstr>8_Diseño predeterminado</vt:lpstr>
      <vt:lpstr>9_Diseño predeterminado</vt:lpstr>
      <vt:lpstr>10_Diseño predeterminado</vt:lpstr>
      <vt:lpstr>16_Diseño predeterminado</vt:lpstr>
      <vt:lpstr>Diseño predeterminado</vt:lpstr>
      <vt:lpstr>4_Diseño predeterminado</vt:lpstr>
      <vt:lpstr>11_Diseño predeterminado</vt:lpstr>
      <vt:lpstr>12_Diseño predeterminado</vt:lpstr>
      <vt:lpstr>13_Diseño predeterminado</vt:lpstr>
      <vt:lpstr>14_Diseño predeterminado</vt:lpstr>
      <vt:lpstr>15_Diseño predeterminado</vt:lpstr>
      <vt:lpstr>17_Diseño predeterminado</vt:lpstr>
      <vt:lpstr>18_Diseño predeterminado</vt:lpstr>
      <vt:lpstr>19_Diseño predeterminado</vt:lpstr>
      <vt:lpstr>20_Diseño predeterminado</vt:lpstr>
      <vt:lpstr>21_Diseño predeterminado</vt:lpstr>
      <vt:lpstr>22_Diseño predeterminado</vt:lpstr>
      <vt:lpstr>23_Diseño predeterminado</vt:lpstr>
      <vt:lpstr>24_Diseño predeterminado</vt:lpstr>
      <vt:lpstr>1_Tema de Office</vt:lpstr>
      <vt:lpstr>31_Tema de Office</vt:lpstr>
      <vt:lpstr>32_Tema de Office</vt:lpstr>
      <vt:lpstr>2_Tema de Office</vt:lpstr>
      <vt:lpstr>3_Tema de Office</vt:lpstr>
      <vt:lpstr>4_Tema de Office</vt:lpstr>
      <vt:lpstr>Retrospección</vt:lpstr>
      <vt:lpstr>Image</vt:lpstr>
      <vt:lpstr>Fotografía de Photo Editor</vt:lpstr>
      <vt:lpstr>INFECCIONES EN HIC  URGENCIAS INFECTOLÓGICAS</vt:lpstr>
      <vt:lpstr>La definición más acertada de Inmunidad es: Capacidad del organismo de recocer lo propio de lo no propio. </vt:lpstr>
      <vt:lpstr>Presentación de PowerPoint</vt:lpstr>
      <vt:lpstr>REPUESTA INMUNOLÓGICA BÁSICA: INFLAMACIÓN</vt:lpstr>
      <vt:lpstr>Presentación de PowerPoint</vt:lpstr>
      <vt:lpstr>Presentación de PowerPoint</vt:lpstr>
      <vt:lpstr>Presentación de PowerPoint</vt:lpstr>
      <vt:lpstr>Presentación de PowerPoint</vt:lpstr>
      <vt:lpstr>Presentación de PowerPoint</vt:lpstr>
      <vt:lpstr>Presentación de PowerPoint</vt:lpstr>
      <vt:lpstr>NEUTRÓFILOS</vt:lpstr>
      <vt:lpstr>Presentación de PowerPoint</vt:lpstr>
      <vt:lpstr>Presentación de PowerPoint</vt:lpstr>
      <vt:lpstr>RECEPTORES DE MEMBRANAS DE LOS NEUTRÓFILOS</vt:lpstr>
      <vt:lpstr>Presentación de PowerPoint</vt:lpstr>
      <vt:lpstr>Presentación de PowerPoint</vt:lpstr>
      <vt:lpstr>Presentación de PowerPoint</vt:lpstr>
      <vt:lpstr>Presentación de PowerPoint</vt:lpstr>
      <vt:lpstr>Presentación de PowerPoint</vt:lpstr>
      <vt:lpstr>Presentación de PowerPoint</vt:lpstr>
      <vt:lpstr>Examen físico</vt:lpstr>
      <vt:lpstr>Análisis de laboratorio</vt:lpstr>
      <vt:lpstr>Razonamiento inicial</vt:lpstr>
      <vt:lpstr>Presentación de PowerPoint</vt:lpstr>
      <vt:lpstr>Presentación de PowerPoint</vt:lpstr>
      <vt:lpstr>Presentación de PowerPoint</vt:lpstr>
      <vt:lpstr>Presentación de PowerPoint</vt:lpstr>
      <vt:lpstr>Presentación de PowerPoint</vt:lpstr>
      <vt:lpstr>Causas de neutropenia</vt:lpstr>
      <vt:lpstr>Conducta </vt:lpstr>
      <vt:lpstr>Presentación de PowerPoint</vt:lpstr>
      <vt:lpstr>Tratamiento</vt:lpstr>
      <vt:lpstr>Presentación de PowerPoint</vt:lpstr>
      <vt:lpstr>Presentación de PowerPoint</vt:lpstr>
      <vt:lpstr>Presentación de PowerPoint</vt:lpstr>
      <vt:lpstr>Presentación de PowerPoint</vt:lpstr>
      <vt:lpstr>DEFICIT DE LA INMUNIDAD HUMORAL</vt:lpstr>
      <vt:lpstr>La inmunidad humoral es el principal mecanismo de defensa contra los microorganismos extracelulares y sus toxinas, en el cual, los componentes del sistema inmunitario que atacan a los antígenos, no son las células directamente sino son macromoléculas, como anticuerpos o proteínas del sistema del complemento</vt:lpstr>
      <vt:lpstr>Factores esplénicos y anticuerpos</vt:lpstr>
      <vt:lpstr>COMPLEMENTO</vt:lpstr>
      <vt:lpstr>Caso clínico 2</vt:lpstr>
      <vt:lpstr>Examen físico</vt:lpstr>
      <vt:lpstr>Razonamiento inicial</vt:lpstr>
      <vt:lpstr>Entidad Infectológica</vt:lpstr>
      <vt:lpstr>Presentación de PowerPoint</vt:lpstr>
      <vt:lpstr>Presentación de PowerPoint</vt:lpstr>
      <vt:lpstr>Conducta inicial</vt:lpstr>
      <vt:lpstr>Recordar medidas de Prevención</vt:lpstr>
      <vt:lpstr>DEFICIT DE LA INMUNIDAD CELULAR</vt:lpstr>
      <vt:lpstr>CONCEPTO</vt:lpstr>
      <vt:lpstr>LINFOCITOS T</vt:lpstr>
      <vt:lpstr>Presentación de PowerPoint</vt:lpstr>
      <vt:lpstr>Inmunidad celular alterada</vt:lpstr>
      <vt:lpstr>Etiología de las infecciones en pacientes con inmunidad celular alterada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CASO CLÍNICO 10</vt:lpstr>
      <vt:lpstr>Presentación de PowerPoint</vt:lpstr>
      <vt:lpstr>Presentación de PowerPoint</vt:lpstr>
      <vt:lpstr>CASO CLÍNICO 11</vt:lpstr>
      <vt:lpstr>Razonamiento</vt:lpstr>
      <vt:lpstr>Estudios bacteriológicos</vt:lpstr>
      <vt:lpstr>Presentación de PowerPoint</vt:lpstr>
      <vt:lpstr>Presentación de PowerPoint</vt:lpstr>
      <vt:lpstr>Presentación de PowerPoint</vt:lpstr>
      <vt:lpstr>Presentación de PowerPoint</vt:lpstr>
      <vt:lpstr>Presentación de PowerPoint</vt:lpstr>
      <vt:lpstr>Caso clinico 14</vt:lpstr>
      <vt:lpstr>Examen clínico</vt:lpstr>
      <vt:lpstr>Razonamiento inicial</vt:lpstr>
      <vt:lpstr>Entidad Infectológica</vt:lpstr>
      <vt:lpstr>Punción lumbar</vt:lpstr>
      <vt:lpstr>Meningoencefalitis a líquido claro: Viral, descartar siempre la etiología herpética</vt:lpstr>
      <vt:lpstr>Encefalitis Herpética</vt:lpstr>
      <vt:lpstr>Presentación de PowerPoint</vt:lpstr>
      <vt:lpstr>Presentación de PowerPoint</vt:lpstr>
      <vt:lpstr>Caso Clínico 15</vt:lpstr>
      <vt:lpstr>Examen Físico</vt:lpstr>
      <vt:lpstr>Razonamiento</vt:lpstr>
      <vt:lpstr>Focos</vt:lpstr>
      <vt:lpstr>Infecciones en el paciente diabético</vt:lpstr>
      <vt:lpstr>Imágenes de Lesiones de pie diabético</vt:lpstr>
      <vt:lpstr>Presentación de PowerPoint</vt:lpstr>
      <vt:lpstr>Presentación de PowerPoint</vt:lpstr>
      <vt:lpstr>Presentación de PowerPoint</vt:lpstr>
      <vt:lpstr>Caso clínico 17</vt:lpstr>
      <vt:lpstr>Examen Físico</vt:lpstr>
      <vt:lpstr>Razonamiento Inicial</vt:lpstr>
      <vt:lpstr>Punción articular</vt:lpstr>
      <vt:lpstr>Presentación de PowerPoint</vt:lpstr>
      <vt:lpstr>Razonamiento</vt:lpstr>
      <vt:lpstr>Caso Clínico 18</vt:lpstr>
      <vt:lpstr>Estudios complementarios</vt:lpstr>
      <vt:lpstr>Presentación de PowerPoint</vt:lpstr>
      <vt:lpstr>Presentación de PowerPoint</vt:lpstr>
    </vt:vector>
  </TitlesOfParts>
  <Company>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INFECCIONES EN HIC  URGENCIAS INFECTOLÓGICAS</dc:title>
  <dc:creator>Full name</dc:creator>
  <cp:lastModifiedBy>Full name</cp:lastModifiedBy>
  <cp:revision>78</cp:revision>
  <dcterms:created xsi:type="dcterms:W3CDTF">2018-08-30T20:23:29Z</dcterms:created>
  <dcterms:modified xsi:type="dcterms:W3CDTF">2019-08-23T01:07:18Z</dcterms:modified>
</cp:coreProperties>
</file>